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  <p:sldMasterId id="2147483672" r:id="rId5"/>
    <p:sldMasterId id="2147483684" r:id="rId6"/>
    <p:sldMasterId id="2147483696" r:id="rId7"/>
  </p:sldMasterIdLst>
  <p:notesMasterIdLst>
    <p:notesMasterId r:id="rId28"/>
  </p:notesMasterIdLst>
  <p:sldIdLst>
    <p:sldId id="257" r:id="rId8"/>
    <p:sldId id="444" r:id="rId9"/>
    <p:sldId id="426" r:id="rId10"/>
    <p:sldId id="465" r:id="rId11"/>
    <p:sldId id="448" r:id="rId12"/>
    <p:sldId id="436" r:id="rId13"/>
    <p:sldId id="435" r:id="rId14"/>
    <p:sldId id="312" r:id="rId15"/>
    <p:sldId id="434" r:id="rId16"/>
    <p:sldId id="452" r:id="rId17"/>
    <p:sldId id="256" r:id="rId18"/>
    <p:sldId id="462" r:id="rId19"/>
    <p:sldId id="453" r:id="rId20"/>
    <p:sldId id="461" r:id="rId21"/>
    <p:sldId id="419" r:id="rId22"/>
    <p:sldId id="466" r:id="rId23"/>
    <p:sldId id="441" r:id="rId24"/>
    <p:sldId id="546" r:id="rId25"/>
    <p:sldId id="545" r:id="rId26"/>
    <p:sldId id="439" r:id="rId27"/>
  </p:sldIdLst>
  <p:sldSz cx="9144000" cy="6858000" type="screen4x3"/>
  <p:notesSz cx="6858000" cy="1724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EB36803-9F73-DB29-85AE-7BE417206B3E}" name="Anu Rautama" initials="AR" userId="S::anu.rautama@ehyt.fi::07774c2b-1452-4a7b-ba85-90b1b5543297" providerId="AD"/>
  <p188:author id="{74CEDD05-8541-AF52-71A1-B6C96073BA22}" name="Katarina Silvennoinen" initials="KS" userId="S::katarina.silvennoinen@ehyt.fi::2704c329-3549-4a43-ac1b-d219a728dd4c" providerId="AD"/>
  <p188:author id="{83BBBB06-E785-F23F-7583-8473F3598205}" name="Katri Saarela" initials="KS" userId="S::Katri.Saarela@ehyt.fi::d86de0d8-6688-4d80-8614-903a6e73aedc" providerId="AD"/>
  <p188:author id="{CE506515-6A09-7A3C-3689-E7FC19B9713F}" name="kaisikki Pasanen" initials="kP" userId="891994d9b86a9c0e" providerId="Windows Live"/>
  <p188:author id="{D27A0120-725A-65BE-F3C6-40884BD953A7}" name="Sara Saarinen" initials="SS" userId="S::sara.saarinen@ehyt.fi::8282bb67-d419-46ec-bf51-e44bf3694f4d" providerId="AD"/>
  <p188:author id="{93A3E82B-1CB8-9965-C1D7-545BBD508D58}" name="Sari Anjala" initials="SA" userId="S::sari.anjala@ehyt.fi::d241be59-d994-4dfe-93d0-ca1be2fff0ae" providerId="AD"/>
  <p188:author id="{FEDAA152-D987-DC9F-0B5D-7E960C2C7B99}" name="Maija Hoving" initials="MH" userId="S::maija.hoving@ehyt.fi::f6ba0323-15ff-4b69-a1a2-ba7437e5cbc5" providerId="AD"/>
  <p188:author id="{765A5199-8E1B-BC79-CA96-D8F5651DBBF0}" name="Yasmine Vipan" initials="YV" userId="S::yasmine.vipan@ehyt.fi::9b0d300b-d847-4003-ba90-318dee3678df" providerId="AD"/>
  <p188:author id="{DAFB94C8-0FA0-0811-AE22-8A5EAA5F4142}" name="Vieras" initials="Vi" userId="S::urn:spo:anon#69c02adb61ad18c5bfa8caebf488e8a4255fdd03a790432fbe3b2374f5980c84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e Munter" initials="HM" lastIdx="8" clrIdx="0">
    <p:extLst>
      <p:ext uri="{19B8F6BF-5375-455C-9EA6-DF929625EA0E}">
        <p15:presenceInfo xmlns:p15="http://schemas.microsoft.com/office/powerpoint/2012/main" userId="S::hanne.munter@ehyt.fi::59393fba-4344-4859-9da7-51e86e5eaf92" providerId="AD"/>
      </p:ext>
    </p:extLst>
  </p:cmAuthor>
  <p:cmAuthor id="2" name="Melissa Sukanen" initials="MS" lastIdx="8" clrIdx="1">
    <p:extLst>
      <p:ext uri="{19B8F6BF-5375-455C-9EA6-DF929625EA0E}">
        <p15:presenceInfo xmlns:p15="http://schemas.microsoft.com/office/powerpoint/2012/main" userId="S::melissa.sukanen@ehyt.fi::de2c0078-cc4a-46d5-89dc-c6497b6172a5" providerId="AD"/>
      </p:ext>
    </p:extLst>
  </p:cmAuthor>
  <p:cmAuthor id="3" name="Katri Saarela" initials="KS" lastIdx="1" clrIdx="2">
    <p:extLst>
      <p:ext uri="{19B8F6BF-5375-455C-9EA6-DF929625EA0E}">
        <p15:presenceInfo xmlns:p15="http://schemas.microsoft.com/office/powerpoint/2012/main" userId="S::katri.saarela@ehyt.fi::d86de0d8-6688-4d80-8614-903a6e73aed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DDE3"/>
    <a:srgbClr val="FFFFFF"/>
    <a:srgbClr val="F9E480"/>
    <a:srgbClr val="7ECAC5"/>
    <a:srgbClr val="D94457"/>
    <a:srgbClr val="2D61AC"/>
    <a:srgbClr val="6C2F6E"/>
    <a:srgbClr val="F7AC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82EB00-46B7-44DE-8026-7A9256D78B4F}" v="6" dt="2026-10-20T09:55:08.9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1" autoAdjust="0"/>
    <p:restoredTop sz="86416" autoAdjust="0"/>
  </p:normalViewPr>
  <p:slideViewPr>
    <p:cSldViewPr snapToGrid="0">
      <p:cViewPr varScale="1">
        <p:scale>
          <a:sx n="95" d="100"/>
          <a:sy n="95" d="100"/>
        </p:scale>
        <p:origin x="166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36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Saarinen" userId="8282bb67-d419-46ec-bf51-e44bf3694f4d" providerId="ADAL" clId="{84FD0B36-7A77-4825-B31B-FF559AD7543E}"/>
    <pc:docChg chg="undo custSel delSld modSld">
      <pc:chgData name="Sara Saarinen" userId="8282bb67-d419-46ec-bf51-e44bf3694f4d" providerId="ADAL" clId="{84FD0B36-7A77-4825-B31B-FF559AD7543E}" dt="2026-10-20T09:55:08.921" v="91" actId="404"/>
      <pc:docMkLst>
        <pc:docMk/>
      </pc:docMkLst>
      <pc:sldChg chg="del">
        <pc:chgData name="Sara Saarinen" userId="8282bb67-d419-46ec-bf51-e44bf3694f4d" providerId="ADAL" clId="{84FD0B36-7A77-4825-B31B-FF559AD7543E}" dt="2026-10-20T09:51:19.156" v="76" actId="2696"/>
        <pc:sldMkLst>
          <pc:docMk/>
          <pc:sldMk cId="2790788053" sldId="408"/>
        </pc:sldMkLst>
      </pc:sldChg>
      <pc:sldChg chg="del">
        <pc:chgData name="Sara Saarinen" userId="8282bb67-d419-46ec-bf51-e44bf3694f4d" providerId="ADAL" clId="{84FD0B36-7A77-4825-B31B-FF559AD7543E}" dt="2026-10-20T09:51:25.800" v="79" actId="2696"/>
        <pc:sldMkLst>
          <pc:docMk/>
          <pc:sldMk cId="3256699351" sldId="428"/>
        </pc:sldMkLst>
      </pc:sldChg>
      <pc:sldChg chg="addSp delSp modSp mod delAnim modAnim modNotesTx">
        <pc:chgData name="Sara Saarinen" userId="8282bb67-d419-46ec-bf51-e44bf3694f4d" providerId="ADAL" clId="{84FD0B36-7A77-4825-B31B-FF559AD7543E}" dt="2026-10-20T09:52:19.658" v="83" actId="20577"/>
        <pc:sldMkLst>
          <pc:docMk/>
          <pc:sldMk cId="3284184164" sldId="436"/>
        </pc:sldMkLst>
        <pc:spChg chg="mod">
          <ac:chgData name="Sara Saarinen" userId="8282bb67-d419-46ec-bf51-e44bf3694f4d" providerId="ADAL" clId="{84FD0B36-7A77-4825-B31B-FF559AD7543E}" dt="2026-10-20T09:50:08.485" v="73" actId="20577"/>
          <ac:spMkLst>
            <pc:docMk/>
            <pc:sldMk cId="3284184164" sldId="436"/>
            <ac:spMk id="4" creationId="{0BC1F2BC-684B-4DE5-812C-1B82D4C84F13}"/>
          </ac:spMkLst>
        </pc:spChg>
        <pc:picChg chg="add mod">
          <ac:chgData name="Sara Saarinen" userId="8282bb67-d419-46ec-bf51-e44bf3694f4d" providerId="ADAL" clId="{84FD0B36-7A77-4825-B31B-FF559AD7543E}" dt="2026-10-20T09:50:29.702" v="74" actId="14100"/>
          <ac:picMkLst>
            <pc:docMk/>
            <pc:sldMk cId="3284184164" sldId="436"/>
            <ac:picMk id="5" creationId="{6B0D422D-992E-A5ED-C5AE-E258D545A1F1}"/>
          </ac:picMkLst>
        </pc:picChg>
        <pc:picChg chg="del">
          <ac:chgData name="Sara Saarinen" userId="8282bb67-d419-46ec-bf51-e44bf3694f4d" providerId="ADAL" clId="{84FD0B36-7A77-4825-B31B-FF559AD7543E}" dt="2026-10-20T09:47:57.124" v="0" actId="478"/>
          <ac:picMkLst>
            <pc:docMk/>
            <pc:sldMk cId="3284184164" sldId="436"/>
            <ac:picMk id="6" creationId="{BFF93A81-7005-E0EC-08ED-1739C72557A7}"/>
          </ac:picMkLst>
        </pc:picChg>
      </pc:sldChg>
      <pc:sldChg chg="del">
        <pc:chgData name="Sara Saarinen" userId="8282bb67-d419-46ec-bf51-e44bf3694f4d" providerId="ADAL" clId="{84FD0B36-7A77-4825-B31B-FF559AD7543E}" dt="2026-10-20T09:51:23.686" v="78" actId="2696"/>
        <pc:sldMkLst>
          <pc:docMk/>
          <pc:sldMk cId="2299223920" sldId="458"/>
        </pc:sldMkLst>
      </pc:sldChg>
      <pc:sldChg chg="modSp mod">
        <pc:chgData name="Sara Saarinen" userId="8282bb67-d419-46ec-bf51-e44bf3694f4d" providerId="ADAL" clId="{84FD0B36-7A77-4825-B31B-FF559AD7543E}" dt="2026-10-20T09:55:08.921" v="91" actId="404"/>
        <pc:sldMkLst>
          <pc:docMk/>
          <pc:sldMk cId="3270847566" sldId="461"/>
        </pc:sldMkLst>
        <pc:spChg chg="mod">
          <ac:chgData name="Sara Saarinen" userId="8282bb67-d419-46ec-bf51-e44bf3694f4d" providerId="ADAL" clId="{84FD0B36-7A77-4825-B31B-FF559AD7543E}" dt="2026-10-20T09:55:08.921" v="91" actId="404"/>
          <ac:spMkLst>
            <pc:docMk/>
            <pc:sldMk cId="3270847566" sldId="461"/>
            <ac:spMk id="4" creationId="{F64E804B-E4AD-2E3F-118C-914D268077BF}"/>
          </ac:spMkLst>
        </pc:spChg>
      </pc:sldChg>
      <pc:sldChg chg="modSp mod">
        <pc:chgData name="Sara Saarinen" userId="8282bb67-d419-46ec-bf51-e44bf3694f4d" providerId="ADAL" clId="{84FD0B36-7A77-4825-B31B-FF559AD7543E}" dt="2026-10-20T09:50:57.054" v="75" actId="1076"/>
        <pc:sldMkLst>
          <pc:docMk/>
          <pc:sldMk cId="1733990226" sldId="462"/>
        </pc:sldMkLst>
        <pc:spChg chg="mod">
          <ac:chgData name="Sara Saarinen" userId="8282bb67-d419-46ec-bf51-e44bf3694f4d" providerId="ADAL" clId="{84FD0B36-7A77-4825-B31B-FF559AD7543E}" dt="2026-10-20T09:50:57.054" v="75" actId="1076"/>
          <ac:spMkLst>
            <pc:docMk/>
            <pc:sldMk cId="1733990226" sldId="462"/>
            <ac:spMk id="4" creationId="{DA96BBB5-2833-20BA-299A-E01E4B2500F3}"/>
          </ac:spMkLst>
        </pc:spChg>
      </pc:sldChg>
      <pc:sldChg chg="del">
        <pc:chgData name="Sara Saarinen" userId="8282bb67-d419-46ec-bf51-e44bf3694f4d" providerId="ADAL" clId="{84FD0B36-7A77-4825-B31B-FF559AD7543E}" dt="2026-10-20T09:51:21.514" v="77" actId="2696"/>
        <pc:sldMkLst>
          <pc:docMk/>
          <pc:sldMk cId="3425980251" sldId="464"/>
        </pc:sldMkLst>
      </pc:sldChg>
      <pc:sldChg chg="modSp mod">
        <pc:chgData name="Sara Saarinen" userId="8282bb67-d419-46ec-bf51-e44bf3694f4d" providerId="ADAL" clId="{84FD0B36-7A77-4825-B31B-FF559AD7543E}" dt="2026-10-20T09:51:46.631" v="81" actId="1076"/>
        <pc:sldMkLst>
          <pc:docMk/>
          <pc:sldMk cId="594879620" sldId="546"/>
        </pc:sldMkLst>
        <pc:spChg chg="mod">
          <ac:chgData name="Sara Saarinen" userId="8282bb67-d419-46ec-bf51-e44bf3694f4d" providerId="ADAL" clId="{84FD0B36-7A77-4825-B31B-FF559AD7543E}" dt="2026-10-20T09:51:46.631" v="81" actId="1076"/>
          <ac:spMkLst>
            <pc:docMk/>
            <pc:sldMk cId="594879620" sldId="546"/>
            <ac:spMk id="4" creationId="{DE30F56E-123C-2010-FA21-52176E3EDFC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144C3-583E-4BAE-85EC-5C898227D6A4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2DCA2-CC7F-4DC4-B7AA-B1F79F228B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4279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uomenash.fi/tupakka/passiivinen-tupakointi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39J7w_t0XM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9604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 panose="020F0502020204030204"/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0530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>
              <a:ea typeface="Calibri"/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1429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BF20A-CD4E-47C3-A648-429898152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A9D0B7B-6E2D-E0B1-8E79-B7848CF321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3068A309-D811-139D-84D8-34610A7DC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>
              <a:cs typeface="Calibri"/>
            </a:endParaRPr>
          </a:p>
          <a:p>
            <a:endParaRPr lang="fi-FI"/>
          </a:p>
          <a:p>
            <a:endParaRPr lang="fi-FI"/>
          </a:p>
          <a:p>
            <a:endParaRPr lang="fi-FI">
              <a:cs typeface="Calibri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4A7F533-D383-8D6E-9CE5-35D0E7A028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106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u="none" dirty="0">
              <a:cs typeface="Calibri"/>
              <a:hlinkClick r:id="rId3"/>
            </a:endParaRPr>
          </a:p>
          <a:p>
            <a:endParaRPr lang="fi-FI" dirty="0">
              <a:cs typeface="Calibri"/>
              <a:hlinkClick r:id="rId3"/>
            </a:endParaRPr>
          </a:p>
          <a:p>
            <a:endParaRPr lang="fi-FI" dirty="0">
              <a:cs typeface="Calibri"/>
              <a:hlinkClick r:id="rId3"/>
            </a:endParaRPr>
          </a:p>
          <a:p>
            <a:endParaRPr lang="fi-FI" dirty="0">
              <a:cs typeface="Calibri"/>
              <a:hlinkClick r:id="rId3"/>
            </a:endParaRPr>
          </a:p>
          <a:p>
            <a:endParaRPr lang="fi-FI" dirty="0">
              <a:cs typeface="Calibri"/>
              <a:hlinkClick r:id="rId3"/>
            </a:endParaRPr>
          </a:p>
          <a:p>
            <a:endParaRPr lang="fi-FI" dirty="0">
              <a:cs typeface="Calibri"/>
              <a:hlinkClick r:id="rId3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2673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>
              <a:cs typeface="Calibri"/>
            </a:endParaRPr>
          </a:p>
          <a:p>
            <a:r>
              <a:rPr lang="fi-FI" dirty="0">
                <a:cs typeface="Calibri"/>
              </a:rPr>
              <a:t>Linkki videoon: </a:t>
            </a:r>
            <a:r>
              <a:rPr lang="fi-FI" dirty="0"/>
              <a:t>https://www.youtube.com/shorts/ns6w2JsCfa8 </a:t>
            </a:r>
            <a:endParaRPr lang="fi-FI" dirty="0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9072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>
              <a:cs typeface="Calibri" panose="020F0502020204030204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0496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>
              <a:cs typeface="Calibri"/>
            </a:endParaRPr>
          </a:p>
          <a:p>
            <a:r>
              <a:rPr lang="fi-FI">
                <a:cs typeface="Calibri"/>
              </a:rPr>
              <a:t>Linkki videoon:</a:t>
            </a:r>
            <a:endParaRPr lang="fi-FI"/>
          </a:p>
          <a:p>
            <a:r>
              <a:rPr lang="fi-FI">
                <a:hlinkClick r:id="rId3"/>
              </a:rPr>
              <a:t>https://www.youtube.com/watch?v=239J7w_t0XM</a:t>
            </a:r>
            <a:endParaRPr lang="fi-FI"/>
          </a:p>
          <a:p>
            <a:endParaRPr lang="fi-FI"/>
          </a:p>
          <a:p>
            <a:endParaRPr lang="fi-FI">
              <a:cs typeface="Calibri" panose="020F0502020204030204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0477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6862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>
              <a:cs typeface="Calibri"/>
            </a:endParaRPr>
          </a:p>
          <a:p>
            <a:endParaRPr lang="fi-FI">
              <a:cs typeface="Calibri"/>
            </a:endParaRPr>
          </a:p>
          <a:p>
            <a:endParaRPr lang="fi-FI"/>
          </a:p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637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Lisätietoa: 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https://savutonsuomi.fi/kohti-savutonta-suomea/aikajana/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7654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6401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sz="1200" b="0" i="0" kern="1200">
              <a:solidFill>
                <a:schemeClr val="tx1"/>
              </a:solidFill>
              <a:effectLst/>
              <a:latin typeface="+mn-lt"/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9733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i-FI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7262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13199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i-FI" sz="1200" b="0" i="0" kern="1200">
              <a:solidFill>
                <a:schemeClr val="tx1"/>
              </a:solidFill>
              <a:effectLst/>
              <a:latin typeface="+mn-lt"/>
              <a:cs typeface="Calibri"/>
            </a:endParaRPr>
          </a:p>
          <a:p>
            <a:endParaRPr lang="fi-FI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8421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21383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b="1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8FFDB-AF42-474A-99F8-897168F14D93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45840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Buenotalk.fi-sivusto on EHYT ry:n ylläpitämä nuorten kanava, johon kannattaa tutustua. Sieltä löytyy lisätietoa päihteistä ja pelaamisesta, sekä muista aiheista, jotka koskettavat yläkouluikäisen ja toisen asteen opiskelijan arkea. </a:t>
            </a:r>
            <a:r>
              <a:rPr lang="fi-FI" dirty="0" err="1"/>
              <a:t>Bueno</a:t>
            </a:r>
            <a:r>
              <a:rPr lang="fi-FI" dirty="0"/>
              <a:t>-toiminnan sisältöjä löytyy Instagramista, YouTubesta sekä buenotalk.fi-sivustolta.​</a:t>
            </a:r>
          </a:p>
          <a:p>
            <a:endParaRPr lang="fi-FI" dirty="0"/>
          </a:p>
          <a:p>
            <a:r>
              <a:rPr lang="fi-FI" dirty="0"/>
              <a:t>Buenotalk.fi-sivustolla voi kokeilla esimerkiksi päihdetietouttaan minivisojen muodossa. Kotisivulta löytyy kysy/</a:t>
            </a:r>
            <a:r>
              <a:rPr lang="fi-FI" dirty="0" err="1"/>
              <a:t>fråga</a:t>
            </a:r>
            <a:r>
              <a:rPr lang="fi-FI" dirty="0"/>
              <a:t> -palsta, jossa voi kysyä päihteisiin tai pelaamiseen liittyvistä asioista anonyymisti, sekä lukea muiden nuorten kysymyksiä ja niihin saatuja vastauksia. Kysymyksiin vastataan kolmen päivän sisällä. Nuorten kysymyksistä tehdään videoita </a:t>
            </a:r>
            <a:r>
              <a:rPr lang="fi-FI" dirty="0" err="1"/>
              <a:t>Buenotalkin</a:t>
            </a:r>
            <a:r>
              <a:rPr lang="fi-FI" dirty="0"/>
              <a:t> YouTube-kanavalle, jossa nuorten nostamia aiheita käsitellään viihteellisesti.​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2DCA2-CC7F-4DC4-B7AA-B1F79F228B4D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5331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099F2398-EF43-445E-97C5-581BA97C832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9E4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5" name="Kuva 14" descr="Kuva, joka sisältää kohteen lintu&#10;&#10;Kuvaus luotu automaattisesti">
            <a:extLst>
              <a:ext uri="{FF2B5EF4-FFF2-40B4-BE49-F238E27FC236}">
                <a16:creationId xmlns:a16="http://schemas.microsoft.com/office/drawing/2014/main" id="{550B7623-C616-4871-B599-79C047AEA9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457" y="218201"/>
            <a:ext cx="1445044" cy="69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62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436AE5AD-25D7-4FDA-847A-DB2A35E15757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9E4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1794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EHYT Bueno">
            <a:extLst>
              <a:ext uri="{FF2B5EF4-FFF2-40B4-BE49-F238E27FC236}">
                <a16:creationId xmlns:a16="http://schemas.microsoft.com/office/drawing/2014/main" id="{356D2B2D-6F3F-4E31-BB9D-2BB454E119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111" y="194502"/>
            <a:ext cx="1445044" cy="69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019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C30D16-AFBB-4F86-AFD5-E6C33885B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726002-2D9E-4E42-9E3B-F3F7A053A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C4E8E71-1129-4D12-AF56-351B1521D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F9F001D-3113-4A16-AA95-D6B1A62765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75DA3A-2E0D-4779-96CF-110AB6A4AA30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AE28707-1B7A-4345-B881-8868D2A1D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8AAEB3C-3E98-40E2-959A-6EDD152BF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2937C9B-3E3B-43C8-B6E7-354A2761FD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071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A93B30-804A-4EA9-B2C9-7A592C4C4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714BB83-934D-4776-8EB0-FDA3C4D06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FD98046-2F08-4A27-AF66-081D16F419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EFD8701-331D-4E04-99B2-5AEA580C4B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F16C39A-079D-4C83-9E77-853D465BF2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EEB4710-5B7E-48CE-BB12-F0E2D7D0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75DA3A-2E0D-4779-96CF-110AB6A4AA30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6271004-5490-48F7-859C-16BA2BE69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A18CE93-E3C5-472B-9171-67F6FEDF7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2937C9B-3E3B-43C8-B6E7-354A2761FD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8571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03371B-64D9-4192-87F9-29E69192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199F85-5C62-4399-B5D3-D96C64D0F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75DA3A-2E0D-4779-96CF-110AB6A4AA30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85DBE20-D50D-403F-A095-DB8540D9B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1AC4458-21F9-472E-AD92-AAA110DFB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2937C9B-3E3B-43C8-B6E7-354A2761FD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8964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BBC33DC-D152-4397-8982-F872317A53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75DA3A-2E0D-4779-96CF-110AB6A4AA30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1D0661D-0499-4923-90C2-98ECFADAE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DCD1A68-80C1-490C-9EE6-ACCE85582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2937C9B-3E3B-43C8-B6E7-354A2761FD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938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C20293-57D0-49B3-8F8C-473C6CBC7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8A59DAC-846E-4D14-BFE9-5D9F16DFE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25F5935-F3E4-4D34-B89F-A9CF79D32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105D3B1-1907-4EC2-99CA-80EFC736B9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75DA3A-2E0D-4779-96CF-110AB6A4AA30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E2B02F3-ED5A-449D-9F40-01771F5CB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5D686F1-FCB4-46B1-9605-3A7C27FF0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2937C9B-3E3B-43C8-B6E7-354A2761FD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671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DFFC6A-4457-40E7-9ADD-CE25C79BC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4F73D78-75A4-42D5-860E-8CAD55EBB2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618F609-7337-4CD6-BC47-78A11387FC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84AFC03-41D9-4E42-A89D-984F0E90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75DA3A-2E0D-4779-96CF-110AB6A4AA30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E5901B7-4FAA-4A56-94A5-46E377F39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2DE6571-2647-4C23-B1D5-B82F609C7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2937C9B-3E3B-43C8-B6E7-354A2761FD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9735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4F9118-FEAC-4FC5-9D98-C7D82E23B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2DC209F-9535-4D7F-B1BF-9134E4D27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CD285B8-20DB-4787-BD4E-F70B38DDD0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75DA3A-2E0D-4779-96CF-110AB6A4AA30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80FC757-0F2F-4766-A618-26FB88C29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72ABCF7-675E-4C2A-8CAA-41D583FDA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2937C9B-3E3B-43C8-B6E7-354A2761FD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9705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DD19B38-D8F7-4270-AD34-E7D08C21A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1B60B4D-3562-4803-80FF-27CD2471CD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3F85E9B-4BF4-47F5-8642-E298FBAEAA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75DA3A-2E0D-4779-96CF-110AB6A4AA30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794E456-17E5-4C7C-80AC-AE7017A7A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661282-8633-41C0-920B-4D1AAA19D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2937C9B-3E3B-43C8-B6E7-354A2761FD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6842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1D94-CA05-47D9-A9DA-E10D79CA6E9D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7A0A5-C873-4DF7-96A2-87F8F5F35BC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6810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HY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DC444A23-9D1C-433A-A6DC-01BFAEAC9A5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0C9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823A56D-62CD-4C50-8CD5-7AAA9B74AA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2903" y="482493"/>
            <a:ext cx="6589010" cy="915954"/>
          </a:xfrm>
          <a:prstGeom prst="rect">
            <a:avLst/>
          </a:prstGeom>
        </p:spPr>
        <p:txBody>
          <a:bodyPr anchor="b"/>
          <a:lstStyle>
            <a:lvl1pPr algn="l">
              <a:defRPr sz="40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A67BA80-B367-45F0-8DCD-10A952ABB8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2903" y="1632857"/>
            <a:ext cx="7949501" cy="461711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Sisältöä</a:t>
            </a:r>
            <a:endParaRPr lang="en-US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8B7B48F-19F7-4F66-8777-00962C2933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00124" y="296597"/>
            <a:ext cx="1554615" cy="7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80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alkoinen,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EHYT Bueno">
            <a:extLst>
              <a:ext uri="{FF2B5EF4-FFF2-40B4-BE49-F238E27FC236}">
                <a16:creationId xmlns:a16="http://schemas.microsoft.com/office/drawing/2014/main" id="{356D2B2D-6F3F-4E31-BB9D-2BB454E119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111" y="194502"/>
            <a:ext cx="1445044" cy="69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4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HYT 1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EHYT Bueno">
            <a:extLst>
              <a:ext uri="{FF2B5EF4-FFF2-40B4-BE49-F238E27FC236}">
                <a16:creationId xmlns:a16="http://schemas.microsoft.com/office/drawing/2014/main" id="{897B942A-B370-40C2-805A-7DF8CCC04F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570" y="281469"/>
            <a:ext cx="1556502" cy="74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792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11A0E7-DF88-4C9A-91E0-B270C2A64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AA0EC2E-9CA9-4FA2-B79F-06EF080A6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C0C257-915F-4311-B573-08A56696E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3DCB5-D109-4F8C-A70C-BD1A240D1F2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B2A158C-0BE0-43C4-9DB6-7C0ABD34E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F0957E2-0B24-4B07-8A2D-9DF66435A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6EBD-9331-4FE4-924C-9FC6DBB76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04307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3A2992-237F-4860-9154-038B9892F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50C91D0-3022-4802-8796-9C0552E2B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DA00F4B-F48C-4785-8377-122F991D4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3DCB5-D109-4F8C-A70C-BD1A240D1F2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53C9BEB-C998-4D53-A0D9-60388FE2F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854109-2ED0-4E3E-B0A8-0D35EE0E0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6EBD-9331-4FE4-924C-9FC6DBB76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2273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1A1D8E-25F3-4942-A753-056F15FE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711394E-6555-4896-AC9B-72EF5B397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6BB90B6-7C31-4292-882E-3AE0CB715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3DCB5-D109-4F8C-A70C-BD1A240D1F2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97E3B1-7B04-452E-891D-E01CF9104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C878C66-9D50-4D16-B5F3-E147074F8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6EBD-9331-4FE4-924C-9FC6DBB76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79093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C432A4-8D50-47D4-A2B6-3D610C39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1EA53F-ED20-455B-959D-AB0C9BBB16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4C326C7-9777-474E-A440-9943B1E7E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6A6729-6BB3-4188-926A-0CD6AADE4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3DCB5-D109-4F8C-A70C-BD1A240D1F2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4AD0BD9-ACF6-49A5-9680-8303E211D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8CD9FBB-B982-4592-9266-C4F2C248E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6EBD-9331-4FE4-924C-9FC6DBB76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26908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F2A864-8EF6-4C5B-9F48-7E8B5F809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A81E72F-A21B-4A10-AAAC-40694B1D0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D8C3160-91B7-43AA-BF6E-B00D628A21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EC080EB-8954-43B7-91D0-0EF0513CD4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DC1B675-D257-4E8F-9D58-849A7846A8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C374D87-25D1-4402-B132-2FFFA27C0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3DCB5-D109-4F8C-A70C-BD1A240D1F2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FAF6C41-EBCD-4B39-B51B-A9963D3FF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D40A793-88AF-4AC2-A6C0-03D832876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6EBD-9331-4FE4-924C-9FC6DBB76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7314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A39742-D047-4A88-8B2E-14E85208B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5E35C81-72AE-48AC-B319-C92BDE6D2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3DCB5-D109-4F8C-A70C-BD1A240D1F2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6E7797D-8589-4A82-AAFF-E44966C25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C1C5220-6A50-466C-B4FC-EA63FE364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6EBD-9331-4FE4-924C-9FC6DBB76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78219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E94B351-5DE8-4998-9DFB-5CBD03CC3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3DCB5-D109-4F8C-A70C-BD1A240D1F2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7D3DD86-923F-4F18-8C61-2957FFB83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06E2A54-4EE5-4DE9-A504-BC881E07B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6EBD-9331-4FE4-924C-9FC6DBB76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60073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D82C76-1FEF-490B-9A1F-98AB30B66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2EDDBDD-390B-42D7-A407-A420B8A29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5EEC41E-4CDE-438F-BE7A-369223E9D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B2BA049-5538-4E0E-9A1B-E57A52BE5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3DCB5-D109-4F8C-A70C-BD1A240D1F2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21351A5-C4E7-4C25-8A0E-B74FD0D20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5D0C32A-B5EF-4B1A-BAA9-E70566C70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6EBD-9331-4FE4-924C-9FC6DBB76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8951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AE7389-43B9-4DD1-AE98-68F8853F9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95FD1D4-0AE8-488B-9E39-5495069FD7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9B6F974-EE10-4CE3-BA86-27DE56F27B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54FEFFC-35EC-4F4F-A939-CF278FE7B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3DCB5-D109-4F8C-A70C-BD1A240D1F2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AC4DBD4-FB4A-48E4-87A3-F46815370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ADA93CC-62D7-4FEB-8F92-89049C4D0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6EBD-9331-4FE4-924C-9FC6DBB76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0380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75FF1C-BF5B-4960-8CEB-D4B80848A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96C8912-80B7-471B-AAF9-18D729268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657A299-2A6C-4249-B72E-8DF2F359A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3DCB5-D109-4F8C-A70C-BD1A240D1F2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E0DB5E0-8FAD-478B-8F9B-1775591D2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48BFD26-9ED6-45A8-BD2D-5D4D62C67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6EBD-9331-4FE4-924C-9FC6DBB76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13711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E7EA158-7133-4215-BDE0-F0C16FCDE3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AC361A5-22AF-4E1B-857C-CCBC96363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13D1A7C-87C1-49A2-9BCE-869FEEA69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3DCB5-D109-4F8C-A70C-BD1A240D1F2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3868BCA-0562-42EB-ABF7-5696AFEBB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BAAF45C-CC7F-4F28-BABE-5836100C7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F6EBD-9331-4FE4-924C-9FC6DBB76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9731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786CDA-4636-40FD-9716-4D6FA27E41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2FDA1C3-F8E2-4A52-865D-3B186F2CFA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9718BFC-B3FF-48DC-804D-44D78D37A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D93F8-C804-4B3C-9798-A01F3DDA7188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58B780-EDD7-4CFD-B6E6-06772CEA5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D27771F-DFAD-4257-AD49-053624495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AA88-D0E1-4509-93D8-592EDC147D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27510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9CAAE7-353F-4C0C-B88C-E146D2746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8ADD2C-DE6F-4FA1-BA7F-3C6E0429B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D04A534-6042-43D2-ADE2-C6AE8B903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D93F8-C804-4B3C-9798-A01F3DDA7188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8199898-F340-4730-9B2C-3A0D1BAF5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6158B20-3E16-4579-953C-CA8955183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AA88-D0E1-4509-93D8-592EDC147D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65557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7B8008-2466-4A24-9D48-B85F772A7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B2D8381-055E-446E-920C-284ECF0C6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620EF52-CD8D-46F4-96FE-DFF2DC860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D93F8-C804-4B3C-9798-A01F3DDA7188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15BF400-5CC4-41FD-A46E-48A3AC847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8EDE410-43AC-4984-8A7A-2583AC3D0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AA88-D0E1-4509-93D8-592EDC147D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79170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82FE97-43A2-4B3C-994D-171A8313F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B9E098-48E8-40CA-9759-AFAC136F11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D575E34-5F2C-4428-8550-17A56C90FD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750F00-C822-41FA-8A15-1734139B5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D93F8-C804-4B3C-9798-A01F3DDA7188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D09F6FB-8F61-460B-855F-C7F47F2D7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C95E386-2934-4315-9BAB-26246A966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AA88-D0E1-4509-93D8-592EDC147D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8874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1C1514-3E67-447C-A2A0-AF230FD8B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402D07C-8D60-4118-A769-1D8C3F342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C0C9F62-FDE5-4319-97C6-83DF0F1AA5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3BF431F-22C7-414C-B2C8-23242CB248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0B6CAA9-BB2A-4282-95BB-F4AB23F8FD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B8B9919-22F3-4A55-80C2-1027B85E8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D93F8-C804-4B3C-9798-A01F3DDA7188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4E3BEE5-534F-4758-A94C-1EE4EC35E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FAA9F1C-292B-4BDE-8A15-A5690C2B2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AA88-D0E1-4509-93D8-592EDC147D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99927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C2A520-BD36-438F-9C22-323A9A38B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4221295-0274-47AD-919F-D532F8307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D93F8-C804-4B3C-9798-A01F3DDA7188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416A75C-C372-47E2-A399-CB8D49F34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0739787-F8AC-4ABD-A282-B1FC0E6BD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AA88-D0E1-4509-93D8-592EDC147D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75441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B60AF2A-32AB-46E1-AAAA-0A17271C6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D93F8-C804-4B3C-9798-A01F3DDA7188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EE72140-C4D9-4AD5-9CA4-AFC7A409D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E873A0E-ED6C-4A06-B3FB-0E222DFD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AA88-D0E1-4509-93D8-592EDC147D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7029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4D631B-71B1-46C6-9E7F-F6DDC488D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8122D7-DA84-4609-94C4-2B1667889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0A1E7C1-0341-4D37-8FEA-88E0C293D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C8BB376-0C0A-4761-A542-BFA7ED962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D93F8-C804-4B3C-9798-A01F3DDA7188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6073ECA-11F5-4B53-9BCD-ADE571D56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D507082-0505-4C42-9575-C9EA1E578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AA88-D0E1-4509-93D8-592EDC147D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5245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20FB19-B100-4226-8194-08F172109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6AD1A0B-C139-42F7-A061-3B4078D38F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47917DE-1AC8-4C72-A036-4ED5DFFE2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4EF7875-1E46-42E4-9948-A69DBF96D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D93F8-C804-4B3C-9798-A01F3DDA7188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5639450-3BD9-4D01-B51D-1B8629283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B40AAC2-4358-46D6-8E9B-8FCED1270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AA88-D0E1-4509-93D8-592EDC147D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02558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A1117B-C8FC-449C-880E-1E4C53BAB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24FBE49-99A9-40D6-A08D-792DBE75E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442B6A-B35C-4232-9E3D-72EA35006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D93F8-C804-4B3C-9798-A01F3DDA7188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5BAA5C7-4F94-489A-B121-8C30EBC08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C740331-3A01-4BEE-8945-C7D166D0B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AA88-D0E1-4509-93D8-592EDC147D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96721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37CF4CC-D635-4AF1-82C7-DE3AAC70CB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0D71A83-59AD-48A6-8A67-AD70F91FF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A020BFB-8862-4A86-A0C4-8D9144D2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D93F8-C804-4B3C-9798-A01F3DDA7188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74CC550-9331-4875-9FF6-B6E3E165B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B66D626-5DE0-407C-9EDF-B330BBFCB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CAA88-D0E1-4509-93D8-592EDC147D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35146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00BB38-F821-43D8-BA2C-CF494E1F9B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2BBC6C-8904-4634-B9B7-AC6AF07F3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F36D74F-2228-4BDE-8A61-B35ABD73D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E065-E223-4643-BE18-F45CB8C9B87A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0592CCB-7D5E-4E7A-9537-0D730375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3DC0DC-831F-4C9A-9E6C-8F20AB2D3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83AF-007E-4751-995E-CEB2712D5AE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92204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09CCF6-1692-4D92-92D7-E1F1EF744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3A1034F-3C5B-4C33-A38D-47751A3CE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9ECBA5C-9A83-4E09-AD68-5EF13BD32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E065-E223-4643-BE18-F45CB8C9B87A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72F6D2A-46E3-4160-A74D-68413188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9479C2-4A4A-4E72-9459-A752D42FA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83AF-007E-4751-995E-CEB2712D5AE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19057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C396AC-60AC-4F88-A9C6-A8BAB9F83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96B6DB-9ED3-4937-B587-D73AF0A1E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0CC691E-DCA9-40B5-B03F-47A02D5AA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E065-E223-4643-BE18-F45CB8C9B87A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508BE56-F997-4583-9B80-54600A174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BB1343F-E821-4DDB-82AF-0D34A4FFD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83AF-007E-4751-995E-CEB2712D5AE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591947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492DE4-9118-4C79-84E4-C247BC268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1F04B8B-186B-4967-ACAA-CA259FD3D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F7D220C-582E-41E0-8C36-BF053EAC6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586601D-324B-49A9-B8D0-17B6D6705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E065-E223-4643-BE18-F45CB8C9B87A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3957C73-E348-480F-84D8-40B822D56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A0D6A9-B62A-48EA-8CFA-4B8A225A3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83AF-007E-4751-995E-CEB2712D5AE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61111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47C1B1-E0E4-49EB-A667-4B6AA92E7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A32D03F-8C81-485C-B0F9-950F513A4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A7C2DB1-773A-400B-A93C-07969E142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C324081-8374-409E-99FC-2625E718EE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7AB37D3-BA78-4A47-B24B-47B9A01909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21E1ECC1-FA72-4EC8-B8F3-63FB1DFD6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E065-E223-4643-BE18-F45CB8C9B87A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96F0937-7F41-44EA-AECD-77E1DBE49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D6F299D-1564-4F42-A425-ED09BD2CB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83AF-007E-4751-995E-CEB2712D5AE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603733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CDCC87-163F-459B-9107-03BEFE6BA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EB2C92F-6BEF-4F52-9AC7-13A8A1692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E065-E223-4643-BE18-F45CB8C9B87A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B21684F-D1A0-49C5-AB49-84A5A8966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C46518E-A8F2-491D-A34F-E8A90DAB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83AF-007E-4751-995E-CEB2712D5AE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46076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F15D8BE-1004-4752-9832-F92E518FE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E065-E223-4643-BE18-F45CB8C9B87A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324688D-C186-4A55-AB9C-114B39F95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F77424B-A61D-4423-AE86-2F6B628C0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83AF-007E-4751-995E-CEB2712D5AE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20942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5A0AC7-81C8-4A30-88BA-F42AFAB20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877D6D0-978D-4D44-84AD-35136217E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54CFFD0-1858-4049-9A26-E9F296AFE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16D0082-F8A2-49AD-9FC5-1CA07E583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E065-E223-4643-BE18-F45CB8C9B87A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D577D63-55AB-421F-9432-6B7EBFE83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51AB0A2-34F8-4C54-BCF3-7A325931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83AF-007E-4751-995E-CEB2712D5AE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45888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45A498-83C6-4C02-8A2E-5A9356A64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9CAEA234-53FE-4677-8DC3-78C5799AF2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E57F693-D7D6-4905-87EA-4559F1235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B94371C-00F5-4271-9045-139630531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E065-E223-4643-BE18-F45CB8C9B87A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9111A1F-17DC-4AEF-AD71-AAFF1A848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F002FDE-084B-474D-A8CD-AECE197E3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83AF-007E-4751-995E-CEB2712D5AE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4694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6F0910-287D-4035-93F2-A3D4514A5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8340D24-FE80-4AAE-84E5-54F478412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1E04A7F-AA8F-4CBA-B4E7-2C34B1FA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E065-E223-4643-BE18-F45CB8C9B87A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1738AFD-953F-4B2C-844F-611CE6A4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2101987-E17E-49A3-A830-E321F001F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83AF-007E-4751-995E-CEB2712D5AE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91856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C6EA943-8850-44CF-A583-155E860C89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1E5BF39-4B50-42BE-96CC-F609BD244E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9010E5-7277-49DD-A1E3-61E91795B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E065-E223-4643-BE18-F45CB8C9B87A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585E2E0-9B80-44A5-A06B-6AE416D9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E5C9B99-C058-4620-B312-B5EA8BB5E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83AF-007E-4751-995E-CEB2712D5AE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004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4080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03B1BF-4268-4AF4-AEF3-B9EC9F13D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3DCB5-D109-4F8C-A70C-BD1A240D1F2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6692A21-B08B-45CE-B688-81261E4256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6B5317F-3EF6-4C4F-B4ED-979A2D7D5C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F6EBD-9331-4FE4-924C-9FC6DBB765B1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D91705C2-8798-4F6C-8A08-716EE5EE7AD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30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6AD9AFF-9126-4154-A313-01CA5AFF9A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D93F8-C804-4B3C-9798-A01F3DDA7188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2D35477-3403-40A9-837E-0B1F221989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F0204C-92E0-4449-9D90-F7FE36C81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CAA88-D0E1-4509-93D8-592EDC147D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6924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4FA34D1-1D6F-44C6-8E9A-7C6C217A3F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1E065-E223-4643-BE18-F45CB8C9B87A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4AF12AE-49EE-47DA-9913-DAB2ACA3E9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DAACEB-B7F4-42F5-80FD-DF0A998B20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883AF-007E-4751-995E-CEB2712D5AEE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 descr="Kuva, joka sisältää kohteen näyttökuva&#10;&#10;Kuvaus luotu automaattisesti">
            <a:extLst>
              <a:ext uri="{FF2B5EF4-FFF2-40B4-BE49-F238E27FC236}">
                <a16:creationId xmlns:a16="http://schemas.microsoft.com/office/drawing/2014/main" id="{27B9A5E9-3234-488F-B2AB-20BD9787CC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7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ns6w2JsCfa8?feature=oembed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www.youtube.com/watch?v=e4VHL21wSf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239J7w_t0XM?feature=oembed" TargetMode="Externa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aotsikko 2" descr="Farkkujen takataskussa nuuskapurkin näköinen kohouma.">
            <a:extLst>
              <a:ext uri="{FF2B5EF4-FFF2-40B4-BE49-F238E27FC236}">
                <a16:creationId xmlns:a16="http://schemas.microsoft.com/office/drawing/2014/main" id="{718FAE06-C9EA-4C57-A7B0-CF9E366DB2B9}"/>
              </a:ext>
            </a:extLst>
          </p:cNvPr>
          <p:cNvSpPr txBox="1">
            <a:spLocks/>
          </p:cNvSpPr>
          <p:nvPr/>
        </p:nvSpPr>
        <p:spPr>
          <a:xfrm>
            <a:off x="1349829" y="3781731"/>
            <a:ext cx="7387060" cy="4273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Monsterra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400">
              <a:latin typeface="+mj-lt"/>
            </a:endParaRPr>
          </a:p>
        </p:txBody>
      </p:sp>
      <p:pic>
        <p:nvPicPr>
          <p:cNvPr id="8" name="Kuva 7" descr="Nuuskapurkki farkkujen takataskussa.">
            <a:extLst>
              <a:ext uri="{FF2B5EF4-FFF2-40B4-BE49-F238E27FC236}">
                <a16:creationId xmlns:a16="http://schemas.microsoft.com/office/drawing/2014/main" id="{30F9D04C-BE9E-4FAE-8FF4-7C6081917F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59336" cy="6481011"/>
          </a:xfrm>
          <a:prstGeom prst="rect">
            <a:avLst/>
          </a:prstGeom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B75C559A-A335-4E4D-A893-9C914D992A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29668" y="3691328"/>
            <a:ext cx="5868081" cy="21484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Bueno</a:t>
            </a: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-opetusmateriaali: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Nikotiini</a:t>
            </a:r>
            <a:br>
              <a:rPr kumimoji="0" lang="fi-FI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osa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2</a:t>
            </a:r>
            <a:endParaRPr kumimoji="0" lang="fi-FI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3511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2" descr="Kuva, joka sisältää kohteen kukka&#10;&#10;Kuvaus luotu, erittäin korkea luotettavuus">
            <a:extLst>
              <a:ext uri="{FF2B5EF4-FFF2-40B4-BE49-F238E27FC236}">
                <a16:creationId xmlns:a16="http://schemas.microsoft.com/office/drawing/2014/main" id="{61CB3B8D-F808-42E9-9C8C-8837E84E8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70" y="-6724"/>
            <a:ext cx="9144000" cy="6928494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67EB3F37-7726-A6CD-8D3B-6A4E27C555D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2938" y="1428954"/>
            <a:ext cx="7886700" cy="733573"/>
          </a:xfrm>
          <a:prstGeom prst="rect">
            <a:avLst/>
          </a:prstGeom>
        </p:spPr>
        <p:txBody>
          <a:bodyPr/>
          <a:lstStyle/>
          <a:p>
            <a:r>
              <a:rPr lang="fi-FI" b="1" dirty="0">
                <a:latin typeface="+mn-lt"/>
              </a:rPr>
              <a:t>Janaharjoitus</a:t>
            </a:r>
          </a:p>
        </p:txBody>
      </p:sp>
    </p:spTree>
    <p:extLst>
      <p:ext uri="{BB962C8B-B14F-4D97-AF65-F5344CB8AC3E}">
        <p14:creationId xmlns:p14="http://schemas.microsoft.com/office/powerpoint/2010/main" val="2140504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FF2B1D-5C06-4CFB-AC89-6E76BE8962C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683007"/>
            <a:ext cx="9144000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Pariporina</a:t>
            </a:r>
          </a:p>
        </p:txBody>
      </p:sp>
      <p:pic>
        <p:nvPicPr>
          <p:cNvPr id="3" name="Sisällön paikkamerkki 4" descr="Pää ja hammaspyörät">
            <a:extLst>
              <a:ext uri="{FF2B5EF4-FFF2-40B4-BE49-F238E27FC236}">
                <a16:creationId xmlns:a16="http://schemas.microsoft.com/office/drawing/2014/main" id="{693EAD4B-7F74-4F48-9336-49462BB1BC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83263" y="2129808"/>
            <a:ext cx="2588737" cy="2588737"/>
          </a:xfrm>
          <a:prstGeom prst="rect">
            <a:avLst/>
          </a:prstGeom>
        </p:spPr>
      </p:pic>
      <p:pic>
        <p:nvPicPr>
          <p:cNvPr id="4" name="Sisällön paikkamerkki 4" descr="Pää ja hammaspyörät">
            <a:extLst>
              <a:ext uri="{FF2B5EF4-FFF2-40B4-BE49-F238E27FC236}">
                <a16:creationId xmlns:a16="http://schemas.microsoft.com/office/drawing/2014/main" id="{F5193410-7544-41DB-B826-88309BE0E9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486977" y="2129807"/>
            <a:ext cx="2588737" cy="2588737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27B24EB5-A761-44D3-A2F4-424A481428E9}"/>
              </a:ext>
            </a:extLst>
          </p:cNvPr>
          <p:cNvSpPr txBox="1"/>
          <p:nvPr/>
        </p:nvSpPr>
        <p:spPr>
          <a:xfrm>
            <a:off x="0" y="496714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3200" dirty="0">
                <a:solidFill>
                  <a:prstClr val="black"/>
                </a:solidFill>
              </a:rPr>
              <a:t>Opettajan ohjaamana jakaudutaan pareihin/pienryhmiin. ​</a:t>
            </a:r>
          </a:p>
          <a:p>
            <a:pPr lvl="0" algn="ctr">
              <a:defRPr/>
            </a:pPr>
            <a:r>
              <a:rPr lang="fi-FI" sz="3200" dirty="0">
                <a:solidFill>
                  <a:prstClr val="black"/>
                </a:solidFill>
              </a:rPr>
              <a:t>Kirjatkaa ylös ajatuksianne.</a:t>
            </a:r>
            <a:endParaRPr lang="fi-FI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685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71AB7-A13F-6567-6BD0-AC02C9518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B4E2CFD5-F1CA-A5A5-8F11-5617DC775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91217" y="1492581"/>
            <a:ext cx="7032173" cy="9159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i-FI" sz="5400" b="1">
              <a:latin typeface="+mn-lt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D065738-9E90-242D-1166-D44DA39F74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41013" y="525826"/>
            <a:ext cx="6532579" cy="163121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Nikotiinituotteiden käytön seuraukset</a:t>
            </a:r>
          </a:p>
        </p:txBody>
      </p:sp>
      <p:sp>
        <p:nvSpPr>
          <p:cNvPr id="3" name="Ellipsi 2">
            <a:extLst>
              <a:ext uri="{FF2B5EF4-FFF2-40B4-BE49-F238E27FC236}">
                <a16:creationId xmlns:a16="http://schemas.microsoft.com/office/drawing/2014/main" id="{D2023E78-30B8-BE38-10CE-0712865081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1439" y="2957689"/>
            <a:ext cx="1929104" cy="18587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0BFC14C8-9A4C-2A28-A56B-CD9E8AF97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18" y="3510842"/>
            <a:ext cx="817914" cy="81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79157CC9-502C-1D0C-B00A-D8C4289B5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991" y="3510844"/>
            <a:ext cx="817913" cy="81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laotsikko 2">
            <a:extLst>
              <a:ext uri="{FF2B5EF4-FFF2-40B4-BE49-F238E27FC236}">
                <a16:creationId xmlns:a16="http://schemas.microsoft.com/office/drawing/2014/main" id="{49ACEFF0-BE30-9EB8-E62D-DF0965F0A3B9}"/>
              </a:ext>
            </a:extLst>
          </p:cNvPr>
          <p:cNvSpPr txBox="1">
            <a:spLocks/>
          </p:cNvSpPr>
          <p:nvPr/>
        </p:nvSpPr>
        <p:spPr>
          <a:xfrm>
            <a:off x="2717330" y="2495083"/>
            <a:ext cx="5849728" cy="3149361"/>
          </a:xfrm>
          <a:prstGeom prst="rect">
            <a:avLst/>
          </a:prstGeom>
        </p:spPr>
        <p:txBody>
          <a:bodyPr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3200" b="1" dirty="0"/>
              <a:t>Pohtikaa:</a:t>
            </a:r>
          </a:p>
          <a:p>
            <a:pPr marL="457200" indent="-457200">
              <a:buAutoNum type="arabicPeriod"/>
            </a:pPr>
            <a:r>
              <a:rPr lang="fi-FI" sz="2400" dirty="0">
                <a:ea typeface="+mn-lt"/>
                <a:cs typeface="+mn-lt"/>
              </a:rPr>
              <a:t>Millaisia vaikutuksia nikotiinituotteiden käytöllä on muille kuin käyttäjälle itselleen?</a:t>
            </a:r>
          </a:p>
          <a:p>
            <a:pPr marL="457200" indent="-457200">
              <a:buAutoNum type="arabicPeriod"/>
            </a:pPr>
            <a:r>
              <a:rPr lang="fi-FI" sz="2400" dirty="0">
                <a:ea typeface="+mn-lt"/>
                <a:cs typeface="+mn-lt"/>
              </a:rPr>
              <a:t>Millaisia vaikutuksia nikotiinituotteiden valmistuksella tai käytöllä on yhteiskuntaan ja ympäristöön?</a:t>
            </a:r>
            <a:endParaRPr lang="fi-FI" sz="2400" dirty="0">
              <a:cs typeface="Calibri"/>
            </a:endParaRPr>
          </a:p>
          <a:p>
            <a:endParaRPr lang="fi-FI" dirty="0">
              <a:latin typeface="+mj-lt"/>
            </a:endParaRPr>
          </a:p>
          <a:p>
            <a:endParaRPr lang="fi-FI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6461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72839D-CC91-4F22-8B6A-3205EF8001E0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3763281" y="318755"/>
            <a:ext cx="4649683" cy="106646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i-FI" sz="3000" b="1" dirty="0">
                <a:latin typeface="Calibri"/>
                <a:cs typeface="Calibri"/>
              </a:rPr>
              <a:t>Nikotiinituotteiden vaikutukset muihin ihmisiin </a:t>
            </a:r>
            <a:endParaRPr lang="fi-FI" sz="3000" b="1" dirty="0">
              <a:cs typeface="Calibri Light"/>
            </a:endParaRPr>
          </a:p>
        </p:txBody>
      </p:sp>
      <p:pic>
        <p:nvPicPr>
          <p:cNvPr id="4" name="Kuva 3" descr="Valokuva Tupakka viljelmästä. ">
            <a:extLst>
              <a:ext uri="{FF2B5EF4-FFF2-40B4-BE49-F238E27FC236}">
                <a16:creationId xmlns:a16="http://schemas.microsoft.com/office/drawing/2014/main" id="{6D213D41-2825-4A96-A367-BCBD5B774C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2" r="36387" b="-2"/>
          <a:stretch/>
        </p:blipFill>
        <p:spPr>
          <a:xfrm>
            <a:off x="-814690" y="-22732"/>
            <a:ext cx="4499042" cy="6880732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922AC6-358A-4561-8A1B-E43C91B5791D}"/>
              </a:ext>
            </a:extLst>
          </p:cNvPr>
          <p:cNvSpPr txBox="1">
            <a:spLocks/>
          </p:cNvSpPr>
          <p:nvPr/>
        </p:nvSpPr>
        <p:spPr>
          <a:xfrm>
            <a:off x="3763281" y="1475536"/>
            <a:ext cx="5282344" cy="515402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,Sans-Serif" panose="020B0604020202020204" pitchFamily="34" charset="0"/>
              <a:buChar char="•"/>
            </a:pPr>
            <a:r>
              <a:rPr lang="fi-FI" sz="2400" dirty="0"/>
              <a:t>Tupakan savulle ja sähkösavukkeen höyrylle altistumisella on terveyshaittoja. Pienet lapset saattavat saada nikotiinimyrkytyksen, jos ovat päässeet vahingossa syömään nikotiinipussin tai nuuskan.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,Sans-Serif" panose="020B0604020202020204" pitchFamily="34" charset="0"/>
              <a:buChar char="•"/>
            </a:pPr>
            <a:r>
              <a:rPr lang="fi-FI" sz="2400" dirty="0">
                <a:cs typeface="Calibri"/>
              </a:rPr>
              <a:t>Läheisen nikotiinituotteiden käyttö voi herättää huolta ja erilaiset mielipiteet nikotiinituotteista voivat aiheuttaa ristiriitoja.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,Sans-Serif" panose="020B0604020202020204" pitchFamily="34" charset="0"/>
            </a:pPr>
            <a:r>
              <a:rPr lang="fi-FI" sz="2400" dirty="0">
                <a:cs typeface="Calibri"/>
              </a:rPr>
              <a:t>Nikotiinituotteiden käytön aloittamiseen voi liittyä ryhmäpaine, joka voi syntyä esimerkiksi kaveriporukan sisällä tai sosiaalisessa mediassa</a:t>
            </a:r>
          </a:p>
        </p:txBody>
      </p:sp>
    </p:spTree>
    <p:extLst>
      <p:ext uri="{BB962C8B-B14F-4D97-AF65-F5344CB8AC3E}">
        <p14:creationId xmlns:p14="http://schemas.microsoft.com/office/powerpoint/2010/main" val="3818276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8F0BED-2961-4CB6-98BE-AAFD4F1D9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18815" y="816121"/>
            <a:ext cx="7886700" cy="1197362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i-FI" b="1">
              <a:latin typeface="+mn-lt"/>
              <a:cs typeface="Calibri Light"/>
            </a:endParaRPr>
          </a:p>
        </p:txBody>
      </p:sp>
      <p:sp>
        <p:nvSpPr>
          <p:cNvPr id="3" name="Sisällön paikkamerkki 2" descr="Kuva nikotiiniaiheisesta videosta.">
            <a:extLst>
              <a:ext uri="{FF2B5EF4-FFF2-40B4-BE49-F238E27FC236}">
                <a16:creationId xmlns:a16="http://schemas.microsoft.com/office/drawing/2014/main" id="{8FC1CC9F-A93E-4D91-A538-36F6E363D0BE}"/>
              </a:ext>
            </a:extLst>
          </p:cNvPr>
          <p:cNvSpPr txBox="1">
            <a:spLocks/>
          </p:cNvSpPr>
          <p:nvPr/>
        </p:nvSpPr>
        <p:spPr>
          <a:xfrm>
            <a:off x="2178050" y="1747838"/>
            <a:ext cx="6965950" cy="4925678"/>
          </a:xfrm>
          <a:prstGeom prst="rect">
            <a:avLst/>
          </a:prstGeom>
        </p:spPr>
        <p:txBody>
          <a:bodyPr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i-FI">
              <a:latin typeface="+mj-lt"/>
              <a:cs typeface="Calibri Light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BC1F2BC-684B-4DE5-812C-1B82D4C84F1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5767" y="816121"/>
            <a:ext cx="3005872" cy="329320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Nikotiini-</a:t>
            </a:r>
            <a:br>
              <a:rPr kumimoji="0" lang="fi-FI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i-FI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tuotteiden</a:t>
            </a:r>
            <a:br>
              <a:rPr kumimoji="0" lang="fi-FI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i-FI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ympäristö-</a:t>
            </a:r>
            <a:br>
              <a:rPr kumimoji="0" lang="fi-FI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fi-FI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vaikutukset</a:t>
            </a:r>
            <a:br>
              <a:rPr kumimoji="0" lang="fi-FI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fi-FI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hlinkClick r:id="rId4"/>
            </a:endParaRPr>
          </a:p>
        </p:txBody>
      </p:sp>
      <p:pic>
        <p:nvPicPr>
          <p:cNvPr id="5" name="Online-media 4" title="Ovatko vapet ja nikotiinipussit ympäristöä kuormittava turhake?">
            <a:hlinkClick r:id="" action="ppaction://media"/>
            <a:extLst>
              <a:ext uri="{FF2B5EF4-FFF2-40B4-BE49-F238E27FC236}">
                <a16:creationId xmlns:a16="http://schemas.microsoft.com/office/drawing/2014/main" id="{6B0D422D-992E-A5ED-C5AE-E258D545A1F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607358" y="238708"/>
            <a:ext cx="3635964" cy="643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18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8F0BED-2961-4CB6-98BE-AAFD4F1D9E5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2495" y="254563"/>
            <a:ext cx="6965950" cy="11973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Nikotiinituotteet ovat haitallisia ympäristölle</a:t>
            </a:r>
            <a:endParaRPr kumimoji="0" lang="fi-FI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Calibri Light"/>
            </a:endParaRP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78B6C771-CC2B-4634-AF7E-56C5A0F20E37}"/>
              </a:ext>
            </a:extLst>
          </p:cNvPr>
          <p:cNvSpPr/>
          <p:nvPr/>
        </p:nvSpPr>
        <p:spPr>
          <a:xfrm>
            <a:off x="361309" y="1602812"/>
            <a:ext cx="8692636" cy="492442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200" dirty="0"/>
              <a:t>Tupakan viljely tuhoaa trooppista metsää ja köyhdyttää käytettyä maaperää.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200" dirty="0"/>
              <a:t>Nikotiinituotteiden tuotantoketju lisää ilmastonmuutosta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200" dirty="0">
                <a:cs typeface="Calibri" panose="020F0502020204030204"/>
              </a:rPr>
              <a:t>Luontoon päätyneistä nikotiinituotteista liukenee ympäristöön erilaisia haitallisia yhdisteitä sekä mikromuovia, joka kerääntyy eläinten elimistöön.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200" dirty="0">
                <a:cs typeface="Calibri" panose="020F0502020204030204"/>
              </a:rPr>
              <a:t>Nikotiinituote syötynä voi aiheuttaa eläimelle myrkytyksen.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200" dirty="0">
                <a:cs typeface="Calibri" panose="020F0502020204030204"/>
              </a:rPr>
              <a:t>Sähkösavukkeiden akuissa käytetään litiumia, jonka </a:t>
            </a:r>
            <a:br>
              <a:rPr lang="fi-FI" sz="2200" dirty="0">
                <a:cs typeface="Calibri" panose="020F0502020204030204"/>
              </a:rPr>
            </a:br>
            <a:r>
              <a:rPr lang="fi-FI" sz="2200" dirty="0">
                <a:cs typeface="Calibri" panose="020F0502020204030204"/>
              </a:rPr>
              <a:t>tuottamiseen tarvitaan suuria määriä energiaa ja vettä.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200" dirty="0">
                <a:cs typeface="Calibri" panose="020F0502020204030204"/>
              </a:rPr>
              <a:t>Sähkösavukkeiden akut ovat ongelmajätettä ja </a:t>
            </a:r>
            <a:br>
              <a:rPr lang="fi-FI" sz="2200" dirty="0">
                <a:cs typeface="Calibri" panose="020F0502020204030204"/>
              </a:rPr>
            </a:br>
            <a:r>
              <a:rPr lang="fi-FI" sz="2200" dirty="0">
                <a:cs typeface="Calibri" panose="020F0502020204030204"/>
              </a:rPr>
              <a:t>jos niitä ei lajittele oikein, voivat ne aiheuttaa</a:t>
            </a:r>
            <a:br>
              <a:rPr lang="fi-FI" sz="2200" dirty="0">
                <a:cs typeface="Calibri" panose="020F0502020204030204"/>
              </a:rPr>
            </a:br>
            <a:r>
              <a:rPr lang="fi-FI" sz="2200" dirty="0">
                <a:cs typeface="Calibri" panose="020F0502020204030204"/>
              </a:rPr>
              <a:t>tulipalon.</a:t>
            </a:r>
          </a:p>
        </p:txBody>
      </p:sp>
      <p:pic>
        <p:nvPicPr>
          <p:cNvPr id="7" name="Kuva 6" descr="Piirroskvua tupakasta.">
            <a:extLst>
              <a:ext uri="{FF2B5EF4-FFF2-40B4-BE49-F238E27FC236}">
                <a16:creationId xmlns:a16="http://schemas.microsoft.com/office/drawing/2014/main" id="{A7F2F817-C4F7-9F74-D6FE-F769D3DEF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484">
            <a:off x="6526480" y="4932218"/>
            <a:ext cx="2381992" cy="144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2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B5D856-7C6E-4C18-90FC-B286487E48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9821" y="301954"/>
            <a:ext cx="6767668" cy="1325562"/>
          </a:xfrm>
          <a:prstGeom prst="rect">
            <a:avLst/>
          </a:prstGeom>
        </p:spPr>
        <p:txBody>
          <a:bodyPr anchor="t"/>
          <a:lstStyle/>
          <a:p>
            <a:r>
              <a:rPr lang="fi-FI" b="1" dirty="0">
                <a:latin typeface="+mn-lt"/>
              </a:rPr>
              <a:t>Tupakan viljely ja ihmisoikeudet</a:t>
            </a:r>
            <a:br>
              <a:rPr lang="fi-FI" dirty="0">
                <a:latin typeface="+mn-lt"/>
              </a:rPr>
            </a:br>
            <a:endParaRPr lang="fi-FI" b="1" dirty="0">
              <a:latin typeface="+mn-lt"/>
            </a:endParaRPr>
          </a:p>
        </p:txBody>
      </p:sp>
      <p:pic>
        <p:nvPicPr>
          <p:cNvPr id="3" name="Online-media 2" title="LAPSITYÖVOIMAA TUPAKAN VILJELYSSÄ | BuenoTalk">
            <a:hlinkClick r:id="" action="ppaction://media"/>
            <a:extLst>
              <a:ext uri="{FF2B5EF4-FFF2-40B4-BE49-F238E27FC236}">
                <a16:creationId xmlns:a16="http://schemas.microsoft.com/office/drawing/2014/main" id="{9A4D0382-F49D-FE88-DF98-13E5357AC0B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9820" y="1764132"/>
            <a:ext cx="8644359" cy="488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8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BC1F2BC-684B-4DE5-812C-1B82D4C84F1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8815" y="545550"/>
            <a:ext cx="7000186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Tupakan viljely ja ihmisoikeudet</a:t>
            </a:r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2D18BC94-4513-4F30-BA0B-814C1B3B5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0379" y="1747838"/>
            <a:ext cx="1369753" cy="1369753"/>
          </a:xfrm>
          <a:prstGeom prst="ellipse">
            <a:avLst/>
          </a:prstGeom>
          <a:solidFill>
            <a:srgbClr val="F9E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6" name="Kuva 15" descr="Kasvi">
            <a:extLst>
              <a:ext uri="{FF2B5EF4-FFF2-40B4-BE49-F238E27FC236}">
                <a16:creationId xmlns:a16="http://schemas.microsoft.com/office/drawing/2014/main" id="{E60D5790-B31F-4679-80C8-5DA258FDCC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919" y="1990693"/>
            <a:ext cx="914400" cy="914400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0C9077AD-AD43-4E65-9FBA-B54C08057BF3}"/>
              </a:ext>
            </a:extLst>
          </p:cNvPr>
          <p:cNvSpPr/>
          <p:nvPr/>
        </p:nvSpPr>
        <p:spPr>
          <a:xfrm>
            <a:off x="2023706" y="1572910"/>
            <a:ext cx="6826581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400" dirty="0"/>
              <a:t>Suurin osa nikotiinituotteissa käytetystä nikotiinista saadaan edelleen tupakkakasvista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400" dirty="0"/>
              <a:t>Tupakan viljelyssä työskentelee maailmanlaajuisesti yli 17 miljoonaa ihmistä, joista monet lapsia.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400" dirty="0"/>
              <a:t>Tupakkakasvin käsittely aiheuttaa työntekijöille nikotiinimyrkytyksen oireita.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400" dirty="0"/>
              <a:t>Myös tuholaismyrkkyjen käsittelystä aiheutuu myrkytyksiä.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400" dirty="0"/>
              <a:t>Fyysisesti raskasta työtä tehdään auringonpaahteessa ilman kunnon suojavarusteita.</a:t>
            </a: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60CCFFB8-1CEC-4F9E-BC43-E21592A93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8815" y="3273303"/>
            <a:ext cx="1369753" cy="1369753"/>
          </a:xfrm>
          <a:prstGeom prst="ellipse">
            <a:avLst/>
          </a:prstGeom>
          <a:solidFill>
            <a:srgbClr val="F9E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8" name="Kuva 7" descr="Vaara">
            <a:extLst>
              <a:ext uri="{FF2B5EF4-FFF2-40B4-BE49-F238E27FC236}">
                <a16:creationId xmlns:a16="http://schemas.microsoft.com/office/drawing/2014/main" id="{17AD6EB7-126C-4D64-B488-53BE616005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953" y="3385295"/>
            <a:ext cx="914400" cy="914400"/>
          </a:xfrm>
          <a:prstGeom prst="rect">
            <a:avLst/>
          </a:prstGeom>
        </p:spPr>
      </p:pic>
      <p:sp>
        <p:nvSpPr>
          <p:cNvPr id="12" name="Ellipsi 11">
            <a:extLst>
              <a:ext uri="{FF2B5EF4-FFF2-40B4-BE49-F238E27FC236}">
                <a16:creationId xmlns:a16="http://schemas.microsoft.com/office/drawing/2014/main" id="{25D6DCFC-1397-476A-83FF-EB18EB857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9182" y="4816431"/>
            <a:ext cx="1369753" cy="1369753"/>
          </a:xfrm>
          <a:prstGeom prst="ellipse">
            <a:avLst/>
          </a:prstGeom>
          <a:solidFill>
            <a:srgbClr val="F9E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5" name="Kuva 14" descr="Aurinko">
            <a:extLst>
              <a:ext uri="{FF2B5EF4-FFF2-40B4-BE49-F238E27FC236}">
                <a16:creationId xmlns:a16="http://schemas.microsoft.com/office/drawing/2014/main" id="{B856D9E0-7755-452F-BD8B-0E841C689F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055" y="50441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00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1F5153-2D7A-4906-B4A2-05490D32827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1718" y="597328"/>
            <a:ext cx="7237069" cy="163121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Nikotiinituotteet ja lainsäädäntö</a:t>
            </a:r>
            <a:endParaRPr kumimoji="0" lang="fi-FI" sz="5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Calibri"/>
            </a:endParaRPr>
          </a:p>
        </p:txBody>
      </p:sp>
      <p:sp>
        <p:nvSpPr>
          <p:cNvPr id="6" name="Alaotsikko 2">
            <a:extLst>
              <a:ext uri="{FF2B5EF4-FFF2-40B4-BE49-F238E27FC236}">
                <a16:creationId xmlns:a16="http://schemas.microsoft.com/office/drawing/2014/main" id="{7C15E142-60B8-46C1-B570-C75A7B578202}"/>
              </a:ext>
            </a:extLst>
          </p:cNvPr>
          <p:cNvSpPr txBox="1">
            <a:spLocks/>
          </p:cNvSpPr>
          <p:nvPr/>
        </p:nvSpPr>
        <p:spPr>
          <a:xfrm>
            <a:off x="2639354" y="2957689"/>
            <a:ext cx="5849728" cy="2991166"/>
          </a:xfrm>
          <a:prstGeom prst="rect">
            <a:avLst/>
          </a:prstGeom>
        </p:spPr>
        <p:txBody>
          <a:bodyPr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3200" b="1" dirty="0"/>
              <a:t>Pohdi parisi kanssa: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fi-FI" sz="2400" dirty="0">
                <a:ea typeface="+mn-lt"/>
                <a:cs typeface="+mn-lt"/>
              </a:rPr>
              <a:t>Tarkastelkaa tupakkalain aikajanaa. Pohtikaa, miksi rajoituksia on tehty?</a:t>
            </a:r>
          </a:p>
          <a:p>
            <a:pPr marL="0" indent="0">
              <a:buNone/>
            </a:pPr>
            <a:endParaRPr lang="fi-FI" sz="2400" dirty="0">
              <a:cs typeface="Calibri" panose="020F0502020204030204"/>
            </a:endParaRPr>
          </a:p>
          <a:p>
            <a:pPr marL="0" indent="0">
              <a:buNone/>
            </a:pPr>
            <a:endParaRPr lang="fi-FI" dirty="0">
              <a:latin typeface="+mj-lt"/>
            </a:endParaRPr>
          </a:p>
          <a:p>
            <a:endParaRPr lang="fi-FI" dirty="0">
              <a:latin typeface="+mj-lt"/>
            </a:endParaRP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AFB780BC-A9CC-4895-9FFA-B3AAB83DD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1439" y="2957689"/>
            <a:ext cx="1929104" cy="18587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26F3E4E0-C46D-F2E9-54FF-4292C1D91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18" y="3510842"/>
            <a:ext cx="817914" cy="81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8FB3E5BB-86FB-D4B2-F4C9-CD330B5B9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991" y="3510844"/>
            <a:ext cx="817913" cy="81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74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41735" y="1946945"/>
            <a:ext cx="2678268" cy="0"/>
          </a:xfrm>
          <a:prstGeom prst="line">
            <a:avLst/>
          </a:prstGeom>
          <a:ln w="38100" cap="flat">
            <a:solidFill>
              <a:srgbClr val="71DBD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 sz="1688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26000" y="1569454"/>
            <a:ext cx="712083" cy="688049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63569" y="1845761"/>
            <a:ext cx="202370" cy="20237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</p:grp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400000">
            <a:off x="7267421" y="2273464"/>
            <a:ext cx="1535347" cy="846210"/>
          </a:xfrm>
          <a:custGeom>
            <a:avLst/>
            <a:gdLst/>
            <a:ahLst/>
            <a:cxnLst/>
            <a:rect l="l" t="t" r="r" b="b"/>
            <a:pathLst>
              <a:path w="1865011" h="902624">
                <a:moveTo>
                  <a:pt x="0" y="0"/>
                </a:moveTo>
                <a:lnTo>
                  <a:pt x="1865011" y="0"/>
                </a:lnTo>
                <a:lnTo>
                  <a:pt x="1865011" y="902624"/>
                </a:lnTo>
                <a:lnTo>
                  <a:pt x="0" y="9026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5118"/>
            </a:stretch>
          </a:blipFill>
        </p:spPr>
        <p:txBody>
          <a:bodyPr/>
          <a:lstStyle/>
          <a:p>
            <a:endParaRPr lang="fi-FI" sz="1688"/>
          </a:p>
        </p:txBody>
      </p: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63569" y="3327815"/>
            <a:ext cx="202370" cy="202370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</p:grpSp>
      <p:sp>
        <p:nvSpPr>
          <p:cNvPr id="10" name="Auto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43691" y="3450496"/>
            <a:ext cx="1976312" cy="14439"/>
          </a:xfrm>
          <a:prstGeom prst="line">
            <a:avLst/>
          </a:prstGeom>
          <a:ln w="38100" cap="flat">
            <a:solidFill>
              <a:srgbClr val="71DBD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 sz="1688"/>
          </a:p>
        </p:txBody>
      </p:sp>
      <p:grpSp>
        <p:nvGrpSpPr>
          <p:cNvPr id="11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59604" y="3355853"/>
            <a:ext cx="202370" cy="202370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</p:grpSp>
      <p:sp>
        <p:nvSpPr>
          <p:cNvPr id="13" name="Auto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68088" y="3464242"/>
            <a:ext cx="2426712" cy="0"/>
          </a:xfrm>
          <a:prstGeom prst="line">
            <a:avLst/>
          </a:prstGeom>
          <a:ln w="38100" cap="flat">
            <a:solidFill>
              <a:srgbClr val="71DBD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 sz="1688"/>
          </a:p>
        </p:txBody>
      </p:sp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69656" y="3355767"/>
            <a:ext cx="202370" cy="202370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</p:grpSp>
      <p:sp>
        <p:nvSpPr>
          <p:cNvPr id="16" name="Freeform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400000" flipV="1">
            <a:off x="221049" y="4007472"/>
            <a:ext cx="1932670" cy="846210"/>
          </a:xfrm>
          <a:custGeom>
            <a:avLst/>
            <a:gdLst/>
            <a:ahLst/>
            <a:cxnLst/>
            <a:rect l="l" t="t" r="r" b="b"/>
            <a:pathLst>
              <a:path w="1865011" h="902624">
                <a:moveTo>
                  <a:pt x="0" y="902625"/>
                </a:moveTo>
                <a:lnTo>
                  <a:pt x="1865010" y="902625"/>
                </a:lnTo>
                <a:lnTo>
                  <a:pt x="1865010" y="0"/>
                </a:lnTo>
                <a:lnTo>
                  <a:pt x="0" y="0"/>
                </a:lnTo>
                <a:lnTo>
                  <a:pt x="0" y="9026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5118"/>
            </a:stretch>
          </a:blipFill>
        </p:spPr>
        <p:txBody>
          <a:bodyPr/>
          <a:lstStyle/>
          <a:p>
            <a:endParaRPr lang="fi-FI" sz="1688"/>
          </a:p>
        </p:txBody>
      </p:sp>
      <p:grpSp>
        <p:nvGrpSpPr>
          <p:cNvPr id="17" name="Group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43755" y="5295727"/>
            <a:ext cx="202370" cy="202370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</p:grpSp>
      <p:sp>
        <p:nvSpPr>
          <p:cNvPr id="19" name="AutoShap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45288" y="5396912"/>
            <a:ext cx="2853908" cy="0"/>
          </a:xfrm>
          <a:prstGeom prst="line">
            <a:avLst/>
          </a:prstGeom>
          <a:ln w="38100" cap="flat">
            <a:solidFill>
              <a:srgbClr val="71DBD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 sz="1688"/>
          </a:p>
        </p:txBody>
      </p:sp>
      <p:grpSp>
        <p:nvGrpSpPr>
          <p:cNvPr id="20" name="Group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55901" y="5295727"/>
            <a:ext cx="202370" cy="202370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</p:grpSp>
      <p:grpSp>
        <p:nvGrpSpPr>
          <p:cNvPr id="22" name="Group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35085" y="1487395"/>
            <a:ext cx="2241632" cy="358366"/>
            <a:chOff x="0" y="0"/>
            <a:chExt cx="885583" cy="14157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85583" cy="141577"/>
            </a:xfrm>
            <a:custGeom>
              <a:avLst/>
              <a:gdLst/>
              <a:ahLst/>
              <a:cxnLst/>
              <a:rect l="l" t="t" r="r" b="b"/>
              <a:pathLst>
                <a:path w="885583" h="141577">
                  <a:moveTo>
                    <a:pt x="0" y="0"/>
                  </a:moveTo>
                  <a:lnTo>
                    <a:pt x="885583" y="0"/>
                  </a:lnTo>
                  <a:lnTo>
                    <a:pt x="885583" y="141577"/>
                  </a:lnTo>
                  <a:lnTo>
                    <a:pt x="0" y="141577"/>
                  </a:ln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885583" cy="170152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8"/>
                </a:lnSpc>
                <a:spcBef>
                  <a:spcPct val="0"/>
                </a:spcBef>
              </a:pPr>
              <a:endParaRPr sz="1688"/>
            </a:p>
          </p:txBody>
        </p:sp>
      </p:grpSp>
      <p:sp>
        <p:nvSpPr>
          <p:cNvPr id="26" name="TextBox 26"/>
          <p:cNvSpPr txBox="1">
            <a:spLocks noGrp="1"/>
          </p:cNvSpPr>
          <p:nvPr>
            <p:ph type="title" idx="4294967295"/>
          </p:nvPr>
        </p:nvSpPr>
        <p:spPr>
          <a:xfrm>
            <a:off x="685800" y="881210"/>
            <a:ext cx="3211329" cy="11274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433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+mn-lt"/>
                <a:ea typeface="Montserrat 1"/>
                <a:cs typeface="Montserrat 1"/>
                <a:sym typeface="Montserrat 1"/>
              </a:rPr>
              <a:t>Tupakkalain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+mn-lt"/>
                <a:ea typeface="Montserrat 1"/>
                <a:cs typeface="Montserrat 1"/>
                <a:sym typeface="Montserrat 1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+mn-lt"/>
                <a:ea typeface="Montserrat 1"/>
                <a:cs typeface="Montserrat 1"/>
                <a:sym typeface="Montserrat 1"/>
              </a:rPr>
              <a:t>aikajana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3B3B3B"/>
              </a:solidFill>
              <a:effectLst/>
              <a:uLnTx/>
              <a:uFillTx/>
              <a:latin typeface="+mn-lt"/>
              <a:ea typeface="Montserrat 1"/>
              <a:cs typeface="Montserrat 1"/>
              <a:sym typeface="Montserrat 1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880023" y="2339288"/>
            <a:ext cx="2422518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3B3B3B"/>
                </a:solidFill>
                <a:ea typeface="Montserrat 2"/>
                <a:cs typeface="Montserrat 2"/>
                <a:sym typeface="Montserrat 2"/>
              </a:rPr>
              <a:t>Tupakkatuotteiden</a:t>
            </a:r>
            <a:r>
              <a:rPr lang="en-US" sz="2000" dirty="0">
                <a:solidFill>
                  <a:srgbClr val="3B3B3B"/>
                </a:solidFill>
                <a:ea typeface="Montserrat 2"/>
                <a:cs typeface="Montserrat 2"/>
                <a:sym typeface="Montserrat 2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2"/>
                <a:cs typeface="Montserrat 2"/>
                <a:sym typeface="Montserrat 2"/>
              </a:rPr>
              <a:t>mainonta</a:t>
            </a:r>
            <a:r>
              <a:rPr lang="en-US" sz="2000" dirty="0">
                <a:solidFill>
                  <a:srgbClr val="3B3B3B"/>
                </a:solidFill>
                <a:ea typeface="Montserrat 2"/>
                <a:cs typeface="Montserrat 2"/>
                <a:sym typeface="Montserrat 2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2"/>
                <a:cs typeface="Montserrat 2"/>
                <a:sym typeface="Montserrat 2"/>
              </a:rPr>
              <a:t>kielletään</a:t>
            </a:r>
            <a:endParaRPr lang="en-US" sz="2000" dirty="0">
              <a:solidFill>
                <a:srgbClr val="3B3B3B"/>
              </a:solidFill>
              <a:ea typeface="Montserrat 2"/>
              <a:cs typeface="Montserrat 2"/>
              <a:sym typeface="Montserrat 2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5907800" y="2324437"/>
            <a:ext cx="2248064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  <a:spcBef>
                <a:spcPct val="0"/>
              </a:spcBef>
            </a:pP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Ikäraja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nostetaan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16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vuodesta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18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vuoteen</a:t>
            </a:r>
            <a:endParaRPr lang="en-US" sz="2000" dirty="0">
              <a:solidFill>
                <a:srgbClr val="3B3B3B"/>
              </a:solidFill>
              <a:ea typeface="Montserrat 3"/>
              <a:cs typeface="Montserrat 3"/>
              <a:sym typeface="Montserrat 3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818679" y="3924052"/>
            <a:ext cx="2044895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Maustetut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tupakkatuotteet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kielletään</a:t>
            </a:r>
            <a:endParaRPr lang="en-US" sz="2000" dirty="0">
              <a:solidFill>
                <a:srgbClr val="3B3B3B"/>
              </a:solidFill>
              <a:ea typeface="Montserrat 3"/>
              <a:cs typeface="Montserrat 3"/>
              <a:sym typeface="Montserrat 3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747264" y="3887647"/>
            <a:ext cx="229957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Tupakkatuotteiden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esilläpito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kielletään</a:t>
            </a:r>
            <a:endParaRPr lang="en-US" sz="2000" dirty="0">
              <a:solidFill>
                <a:srgbClr val="3B3B3B"/>
              </a:solidFill>
              <a:ea typeface="Montserrat 3"/>
              <a:cs typeface="Montserrat 3"/>
              <a:sym typeface="Montserrat 3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6562135" y="3873400"/>
            <a:ext cx="1605238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Tupakointi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kielletään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ravintoloissa</a:t>
            </a:r>
            <a:endParaRPr lang="en-US" sz="2000" dirty="0">
              <a:solidFill>
                <a:srgbClr val="3B3B3B"/>
              </a:solidFill>
              <a:ea typeface="Montserrat 3"/>
              <a:cs typeface="Montserrat 3"/>
              <a:sym typeface="Montserrat 3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56284" y="5674678"/>
            <a:ext cx="2737236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Tupakkatuotteiden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käyttö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kielletään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leikkipuistoissa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ja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uimarannoilla</a:t>
            </a:r>
            <a:endParaRPr lang="en-US" sz="2000" dirty="0">
              <a:solidFill>
                <a:srgbClr val="3B3B3B"/>
              </a:solidFill>
              <a:ea typeface="Montserrat 3"/>
              <a:cs typeface="Montserrat 3"/>
              <a:sym typeface="Montserrat 3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3684947" y="5712246"/>
            <a:ext cx="3578622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Nikotiinipussit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tupakkalain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alle.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Tupakanvastikkeiden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hallussapito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kielletään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 </a:t>
            </a:r>
            <a:r>
              <a:rPr lang="en-US" sz="2000" dirty="0" err="1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alaikäisiltä</a:t>
            </a:r>
            <a:r>
              <a:rPr lang="en-US" sz="2000" dirty="0">
                <a:solidFill>
                  <a:srgbClr val="3B3B3B"/>
                </a:solidFill>
                <a:ea typeface="Montserrat 3"/>
                <a:cs typeface="Montserrat 3"/>
                <a:sym typeface="Montserrat 3"/>
              </a:rPr>
              <a:t>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747264" y="1762773"/>
            <a:ext cx="655138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24"/>
              </a:lnSpc>
            </a:pPr>
            <a:r>
              <a:rPr lang="en-US" sz="2400" b="1" dirty="0">
                <a:solidFill>
                  <a:srgbClr val="3B3B3B"/>
                </a:solidFill>
                <a:ea typeface="Montserrat 1"/>
                <a:cs typeface="Montserrat 1"/>
                <a:sym typeface="Montserrat 1"/>
              </a:rPr>
              <a:t>1978</a:t>
            </a:r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67233447-5012-D36D-3801-D2533964C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071035" y="1561154"/>
            <a:ext cx="712083" cy="688049"/>
            <a:chOff x="0" y="0"/>
            <a:chExt cx="6350000" cy="6350000"/>
          </a:xfrm>
        </p:grpSpPr>
        <p:sp>
          <p:nvSpPr>
            <p:cNvPr id="41" name="Freeform 4">
              <a:extLst>
                <a:ext uri="{FF2B5EF4-FFF2-40B4-BE49-F238E27FC236}">
                  <a16:creationId xmlns:a16="http://schemas.microsoft.com/office/drawing/2014/main" id="{78181A64-220C-4EEF-3EE0-9FCD8ACC5F1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</p:grpSp>
      <p:sp>
        <p:nvSpPr>
          <p:cNvPr id="43" name="TextBox 35">
            <a:extLst>
              <a:ext uri="{FF2B5EF4-FFF2-40B4-BE49-F238E27FC236}">
                <a16:creationId xmlns:a16="http://schemas.microsoft.com/office/drawing/2014/main" id="{7B725A0A-8154-5238-0C03-D1093EDE0309}"/>
              </a:ext>
            </a:extLst>
          </p:cNvPr>
          <p:cNvSpPr txBox="1"/>
          <p:nvPr/>
        </p:nvSpPr>
        <p:spPr>
          <a:xfrm>
            <a:off x="7096677" y="1765978"/>
            <a:ext cx="655138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24"/>
              </a:lnSpc>
            </a:pPr>
            <a:r>
              <a:rPr lang="en-US" sz="2400" b="1" dirty="0">
                <a:solidFill>
                  <a:srgbClr val="3B3B3B"/>
                </a:solidFill>
                <a:ea typeface="Montserrat 1"/>
                <a:cs typeface="Montserrat 1"/>
                <a:sym typeface="Montserrat 1"/>
              </a:rPr>
              <a:t>1995</a:t>
            </a:r>
          </a:p>
        </p:txBody>
      </p:sp>
      <p:grpSp>
        <p:nvGrpSpPr>
          <p:cNvPr id="46" name="Group 3">
            <a:extLst>
              <a:ext uri="{FF2B5EF4-FFF2-40B4-BE49-F238E27FC236}">
                <a16:creationId xmlns:a16="http://schemas.microsoft.com/office/drawing/2014/main" id="{C2E30BFB-000A-792F-781B-36BBBAC11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031832" y="3079948"/>
            <a:ext cx="712083" cy="688049"/>
            <a:chOff x="0" y="0"/>
            <a:chExt cx="6350000" cy="6350000"/>
          </a:xfrm>
        </p:grpSpPr>
        <p:sp>
          <p:nvSpPr>
            <p:cNvPr id="47" name="Freeform 4">
              <a:extLst>
                <a:ext uri="{FF2B5EF4-FFF2-40B4-BE49-F238E27FC236}">
                  <a16:creationId xmlns:a16="http://schemas.microsoft.com/office/drawing/2014/main" id="{90656588-7EB9-66D8-E6F7-49936135E6C3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</p:grpSp>
      <p:grpSp>
        <p:nvGrpSpPr>
          <p:cNvPr id="48" name="Group 3">
            <a:extLst>
              <a:ext uri="{FF2B5EF4-FFF2-40B4-BE49-F238E27FC236}">
                <a16:creationId xmlns:a16="http://schemas.microsoft.com/office/drawing/2014/main" id="{F290C982-4DB6-0815-67E2-5436FAEBA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517173" y="3078305"/>
            <a:ext cx="712083" cy="688049"/>
            <a:chOff x="0" y="0"/>
            <a:chExt cx="6350000" cy="6350000"/>
          </a:xfrm>
        </p:grpSpPr>
        <p:sp>
          <p:nvSpPr>
            <p:cNvPr id="49" name="Freeform 4">
              <a:extLst>
                <a:ext uri="{FF2B5EF4-FFF2-40B4-BE49-F238E27FC236}">
                  <a16:creationId xmlns:a16="http://schemas.microsoft.com/office/drawing/2014/main" id="{CF7FF826-2A33-9BEE-6AA9-795F4975F82B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</p:grpSp>
      <p:grpSp>
        <p:nvGrpSpPr>
          <p:cNvPr id="50" name="Group 3">
            <a:extLst>
              <a:ext uri="{FF2B5EF4-FFF2-40B4-BE49-F238E27FC236}">
                <a16:creationId xmlns:a16="http://schemas.microsoft.com/office/drawing/2014/main" id="{A3C5568A-B3A6-B1C5-6DDD-E1F5781BF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18292" y="3134818"/>
            <a:ext cx="712083" cy="688049"/>
            <a:chOff x="0" y="0"/>
            <a:chExt cx="6350000" cy="6350000"/>
          </a:xfrm>
        </p:grpSpPr>
        <p:sp>
          <p:nvSpPr>
            <p:cNvPr id="51" name="Freeform 4">
              <a:extLst>
                <a:ext uri="{FF2B5EF4-FFF2-40B4-BE49-F238E27FC236}">
                  <a16:creationId xmlns:a16="http://schemas.microsoft.com/office/drawing/2014/main" id="{290AFE48-E421-292B-0DEF-DF416A85DA3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</p:grpSp>
      <p:grpSp>
        <p:nvGrpSpPr>
          <p:cNvPr id="52" name="Group 3">
            <a:extLst>
              <a:ext uri="{FF2B5EF4-FFF2-40B4-BE49-F238E27FC236}">
                <a16:creationId xmlns:a16="http://schemas.microsoft.com/office/drawing/2014/main" id="{5E186CB1-E49D-3C8E-8B05-C294719A0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18867" y="4989465"/>
            <a:ext cx="712083" cy="688049"/>
            <a:chOff x="0" y="0"/>
            <a:chExt cx="6350000" cy="6350000"/>
          </a:xfrm>
        </p:grpSpPr>
        <p:sp>
          <p:nvSpPr>
            <p:cNvPr id="53" name="Freeform 4">
              <a:extLst>
                <a:ext uri="{FF2B5EF4-FFF2-40B4-BE49-F238E27FC236}">
                  <a16:creationId xmlns:a16="http://schemas.microsoft.com/office/drawing/2014/main" id="{5D2D2528-0F0D-78AB-D1EB-6DF0D49802D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</p:grpSp>
      <p:grpSp>
        <p:nvGrpSpPr>
          <p:cNvPr id="54" name="Group 3">
            <a:extLst>
              <a:ext uri="{FF2B5EF4-FFF2-40B4-BE49-F238E27FC236}">
                <a16:creationId xmlns:a16="http://schemas.microsoft.com/office/drawing/2014/main" id="{B78D5D50-61A4-2DF4-6A58-23162422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816737" y="4989464"/>
            <a:ext cx="712083" cy="688049"/>
            <a:chOff x="0" y="0"/>
            <a:chExt cx="6350000" cy="6350000"/>
          </a:xfrm>
        </p:grpSpPr>
        <p:sp>
          <p:nvSpPr>
            <p:cNvPr id="55" name="Freeform 4">
              <a:extLst>
                <a:ext uri="{FF2B5EF4-FFF2-40B4-BE49-F238E27FC236}">
                  <a16:creationId xmlns:a16="http://schemas.microsoft.com/office/drawing/2014/main" id="{563DE911-6330-49F7-B161-04CF5098237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1DBD4"/>
            </a:solidFill>
          </p:spPr>
          <p:txBody>
            <a:bodyPr/>
            <a:lstStyle/>
            <a:p>
              <a:endParaRPr lang="fi-FI" sz="1688"/>
            </a:p>
          </p:txBody>
        </p:sp>
      </p:grpSp>
      <p:sp>
        <p:nvSpPr>
          <p:cNvPr id="57" name="TextBox 36">
            <a:extLst>
              <a:ext uri="{FF2B5EF4-FFF2-40B4-BE49-F238E27FC236}">
                <a16:creationId xmlns:a16="http://schemas.microsoft.com/office/drawing/2014/main" id="{81F1F671-6725-A37C-E319-A6A0C17B1027}"/>
              </a:ext>
            </a:extLst>
          </p:cNvPr>
          <p:cNvSpPr txBox="1"/>
          <p:nvPr/>
        </p:nvSpPr>
        <p:spPr>
          <a:xfrm>
            <a:off x="7049988" y="3270110"/>
            <a:ext cx="693927" cy="317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24"/>
              </a:lnSpc>
            </a:pPr>
            <a:r>
              <a:rPr lang="en-US" sz="2000" b="1" dirty="0">
                <a:solidFill>
                  <a:srgbClr val="3B3B3B"/>
                </a:solidFill>
                <a:ea typeface="Montserrat 1"/>
                <a:cs typeface="Montserrat 1"/>
                <a:sym typeface="Montserrat 1"/>
              </a:rPr>
              <a:t>2007</a:t>
            </a:r>
          </a:p>
        </p:txBody>
      </p:sp>
      <p:sp>
        <p:nvSpPr>
          <p:cNvPr id="59" name="TextBox 37">
            <a:extLst>
              <a:ext uri="{FF2B5EF4-FFF2-40B4-BE49-F238E27FC236}">
                <a16:creationId xmlns:a16="http://schemas.microsoft.com/office/drawing/2014/main" id="{8E9C464A-AA84-8906-00DB-388EFAC522D0}"/>
              </a:ext>
            </a:extLst>
          </p:cNvPr>
          <p:cNvSpPr txBox="1"/>
          <p:nvPr/>
        </p:nvSpPr>
        <p:spPr>
          <a:xfrm>
            <a:off x="4526250" y="3273262"/>
            <a:ext cx="693928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24"/>
              </a:lnSpc>
            </a:pPr>
            <a:r>
              <a:rPr lang="en-US" sz="2400" b="1" dirty="0">
                <a:solidFill>
                  <a:srgbClr val="3B3B3B"/>
                </a:solidFill>
                <a:ea typeface="Montserrat 1"/>
                <a:cs typeface="Montserrat 1"/>
                <a:sym typeface="Montserrat 1"/>
              </a:rPr>
              <a:t>2012</a:t>
            </a:r>
          </a:p>
        </p:txBody>
      </p:sp>
      <p:sp>
        <p:nvSpPr>
          <p:cNvPr id="61" name="TextBox 38">
            <a:extLst>
              <a:ext uri="{FF2B5EF4-FFF2-40B4-BE49-F238E27FC236}">
                <a16:creationId xmlns:a16="http://schemas.microsoft.com/office/drawing/2014/main" id="{9252D3F3-B581-BAF7-E2A1-DEA1D1840508}"/>
              </a:ext>
            </a:extLst>
          </p:cNvPr>
          <p:cNvSpPr txBox="1"/>
          <p:nvPr/>
        </p:nvSpPr>
        <p:spPr>
          <a:xfrm>
            <a:off x="1567007" y="3322569"/>
            <a:ext cx="622006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24"/>
              </a:lnSpc>
            </a:pPr>
            <a:r>
              <a:rPr lang="en-US" sz="2400" b="1" dirty="0">
                <a:solidFill>
                  <a:srgbClr val="3B3B3B"/>
                </a:solidFill>
                <a:ea typeface="Montserrat 1"/>
                <a:cs typeface="Montserrat 1"/>
                <a:sym typeface="Montserrat 1"/>
              </a:rPr>
              <a:t>2016</a:t>
            </a:r>
          </a:p>
        </p:txBody>
      </p:sp>
      <p:sp>
        <p:nvSpPr>
          <p:cNvPr id="63" name="TextBox 39">
            <a:extLst>
              <a:ext uri="{FF2B5EF4-FFF2-40B4-BE49-F238E27FC236}">
                <a16:creationId xmlns:a16="http://schemas.microsoft.com/office/drawing/2014/main" id="{C1408C70-E29C-F407-B9D2-ABB65912D004}"/>
              </a:ext>
            </a:extLst>
          </p:cNvPr>
          <p:cNvSpPr txBox="1"/>
          <p:nvPr/>
        </p:nvSpPr>
        <p:spPr>
          <a:xfrm>
            <a:off x="1474437" y="5192191"/>
            <a:ext cx="837204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24"/>
              </a:lnSpc>
            </a:pPr>
            <a:r>
              <a:rPr lang="en-US" sz="2400" b="1" dirty="0">
                <a:solidFill>
                  <a:srgbClr val="3B3B3B"/>
                </a:solidFill>
                <a:ea typeface="Montserrat 1"/>
                <a:cs typeface="Montserrat 1"/>
                <a:sym typeface="Montserrat 1"/>
              </a:rPr>
              <a:t>2023</a:t>
            </a:r>
          </a:p>
        </p:txBody>
      </p:sp>
      <p:sp>
        <p:nvSpPr>
          <p:cNvPr id="65" name="TextBox 40">
            <a:extLst>
              <a:ext uri="{FF2B5EF4-FFF2-40B4-BE49-F238E27FC236}">
                <a16:creationId xmlns:a16="http://schemas.microsoft.com/office/drawing/2014/main" id="{C93A6DF6-5E46-506E-09C8-19BCF3A219FC}"/>
              </a:ext>
            </a:extLst>
          </p:cNvPr>
          <p:cNvSpPr txBox="1"/>
          <p:nvPr/>
        </p:nvSpPr>
        <p:spPr>
          <a:xfrm>
            <a:off x="4827104" y="5182763"/>
            <a:ext cx="718218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24"/>
              </a:lnSpc>
            </a:pPr>
            <a:r>
              <a:rPr lang="en-US" sz="2400" b="1" dirty="0">
                <a:solidFill>
                  <a:srgbClr val="3B3B3B"/>
                </a:solidFill>
                <a:ea typeface="Montserrat 1"/>
                <a:cs typeface="Montserrat 1"/>
                <a:sym typeface="Montserrat 1"/>
              </a:rPr>
              <a:t>2025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FB7431-2EE9-0886-B315-98D37C4D74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3948" y="271605"/>
            <a:ext cx="7070756" cy="13234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Miksi nikotiinituotteita rajoitetaan?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9689BC96-E5BD-0169-CC38-66DDB758DCF8}"/>
              </a:ext>
            </a:extLst>
          </p:cNvPr>
          <p:cNvSpPr txBox="1"/>
          <p:nvPr/>
        </p:nvSpPr>
        <p:spPr>
          <a:xfrm>
            <a:off x="387035" y="1710547"/>
            <a:ext cx="8369929" cy="45858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000" dirty="0"/>
              <a:t>Nikotiinituotteisiin liittyvillä rajoituksilla pyritään suojelemaan ihmisiä, erityisesti alaikäisiä, nikotiinituotteiden käytön aloittamiselta ja niiden käyttöön liittyviltä haitoilta.</a:t>
            </a:r>
            <a:endParaRPr lang="fi-FI" sz="2000" dirty="0">
              <a:ea typeface="Calibri"/>
              <a:cs typeface="Calibri"/>
            </a:endParaRP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Haittoja voi olla esim. riippuvuuden syntyminen, nikotiinituotteisiin liittyvät sairaudet, taloudelliset ja sosiaaliset haasteet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Mitä nuorempana aloittaa nikotiinituotteiden käytön, sen suuremmalla riskillä siihen syntyy riippuvuus. </a:t>
            </a:r>
            <a:endParaRPr lang="fi-FI" dirty="0">
              <a:ea typeface="Calibri"/>
              <a:cs typeface="Calibri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000" dirty="0"/>
              <a:t>Rajoituksilla pyritään myös suojelemaan sivullisia nikotiinituotteiden käytön haitoilta.</a:t>
            </a:r>
            <a:endParaRPr lang="fi-FI" sz="2000" dirty="0">
              <a:ea typeface="Calibri"/>
              <a:cs typeface="Calibri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000" dirty="0"/>
              <a:t>Nikotiinituotteiden myyntiin, hintaan ja markkinointiin vaikuttaminen lainsäädännöllä ja verotuksella on yksi tehokkaimmista keinoista ehkäistä nikotiinituotteiden käyttöä, käytön aloittamista sekä tuotteiden käyttöön liittyviä haittoja.</a:t>
            </a:r>
            <a:endParaRPr lang="fi-FI" sz="2000" dirty="0">
              <a:ea typeface="Calibri"/>
              <a:cs typeface="Calibri"/>
            </a:endParaRPr>
          </a:p>
        </p:txBody>
      </p:sp>
      <p:sp>
        <p:nvSpPr>
          <p:cNvPr id="4" name="Puhekupla: Soikea 3">
            <a:extLst>
              <a:ext uri="{FF2B5EF4-FFF2-40B4-BE49-F238E27FC236}">
                <a16:creationId xmlns:a16="http://schemas.microsoft.com/office/drawing/2014/main" id="{DA96BBB5-2833-20BA-299A-E01E4B2500F3}"/>
              </a:ext>
            </a:extLst>
          </p:cNvPr>
          <p:cNvSpPr/>
          <p:nvPr/>
        </p:nvSpPr>
        <p:spPr>
          <a:xfrm>
            <a:off x="1269999" y="1019720"/>
            <a:ext cx="6604000" cy="4818560"/>
          </a:xfrm>
          <a:prstGeom prst="wedgeEllipseCallout">
            <a:avLst/>
          </a:prstGeom>
          <a:solidFill>
            <a:srgbClr val="A1DDE3"/>
          </a:solidFill>
          <a:ln>
            <a:solidFill>
              <a:srgbClr val="A1DD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4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Toimivatko rajoitukset? Perustele.</a:t>
            </a:r>
          </a:p>
        </p:txBody>
      </p:sp>
    </p:spTree>
    <p:extLst>
      <p:ext uri="{BB962C8B-B14F-4D97-AF65-F5344CB8AC3E}">
        <p14:creationId xmlns:p14="http://schemas.microsoft.com/office/powerpoint/2010/main" val="173399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D2104E50-E179-4FFB-ABE4-C6686664061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69190" y="617940"/>
            <a:ext cx="8287023" cy="15598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en-US" sz="5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Nikotiinituotteet ja lainsäädäntö </a:t>
            </a:r>
            <a:br>
              <a:rPr kumimoji="0" lang="fi-FI" altLang="en-US" sz="5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fi-FI" sz="5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6" name="Alaotsikko 2">
            <a:extLst>
              <a:ext uri="{FF2B5EF4-FFF2-40B4-BE49-F238E27FC236}">
                <a16:creationId xmlns:a16="http://schemas.microsoft.com/office/drawing/2014/main" id="{4FC11E42-FD43-4FEF-819A-A5977ECE7E37}"/>
              </a:ext>
            </a:extLst>
          </p:cNvPr>
          <p:cNvSpPr txBox="1">
            <a:spLocks/>
          </p:cNvSpPr>
          <p:nvPr/>
        </p:nvSpPr>
        <p:spPr>
          <a:xfrm>
            <a:off x="2584022" y="3510842"/>
            <a:ext cx="6140119" cy="15054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Pohtikaa: 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fi-FI" sz="2600" dirty="0">
                <a:latin typeface="Calibri"/>
                <a:cs typeface="Calibri"/>
              </a:rPr>
              <a:t>Miten nikotiinituotteiden saatavuutta ja käyttöä rajoitetaan nykyään Suomessa?</a:t>
            </a:r>
            <a:endParaRPr lang="fi-FI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dirty="0">
              <a:latin typeface="+mj-lt"/>
            </a:endParaRPr>
          </a:p>
          <a:p>
            <a:endParaRPr lang="fi-FI" dirty="0">
              <a:latin typeface="+mj-lt"/>
            </a:endParaRPr>
          </a:p>
        </p:txBody>
      </p:sp>
      <p:sp>
        <p:nvSpPr>
          <p:cNvPr id="2" name="Ellipsi 1">
            <a:extLst>
              <a:ext uri="{FF2B5EF4-FFF2-40B4-BE49-F238E27FC236}">
                <a16:creationId xmlns:a16="http://schemas.microsoft.com/office/drawing/2014/main" id="{AA02513C-4894-9DF4-8C3A-AADC3E223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1439" y="2957689"/>
            <a:ext cx="1929104" cy="18587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7ECED86B-B2D6-176A-C7A1-D5C380C0C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18" y="3510842"/>
            <a:ext cx="817914" cy="81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299DB28E-2BE1-E76D-EAC6-04BF0130D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991" y="3510844"/>
            <a:ext cx="817913" cy="81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875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14250D-9849-6F91-CFE1-011A291768E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1193" y="516047"/>
            <a:ext cx="7396681" cy="12003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alibri"/>
              </a:rPr>
              <a:t>Miten nikotiinituotteiden saatavuutta ja käyttöä rajoitetaan Suomessa nyt?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EB969AB-1BD0-EA74-D2BE-EF80B4EF9321}"/>
              </a:ext>
            </a:extLst>
          </p:cNvPr>
          <p:cNvSpPr txBox="1"/>
          <p:nvPr/>
        </p:nvSpPr>
        <p:spPr>
          <a:xfrm>
            <a:off x="565841" y="1863804"/>
            <a:ext cx="823412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/>
              <a:t>Nikotiinituotteiden myynti ja antaminen alaikäisille on kielletty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/>
              <a:t>Nikotiinituotteita ei saa pitää esillä kaupoissa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/>
              <a:t>Nikotiinituotteita ei saa markkinoida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/>
              <a:t>Alaikäinen ei saa pitää hallussaan nikotiinituotteita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/>
              <a:t>Nikotiinituotteiden käyttö on kielletty oppilaitoksissa, päiväkodeissa ja leikkikentillä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/>
              <a:t>Nikotiinituotteiden ulkoasussa ei saa olla tunnusomaisia logoja tai värejä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/>
              <a:t>Nikotiinituotteissa tulee olla varoitusmerkinnät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/>
              <a:t>Nikotiinituotteissa ei saa olla makuja paitsi mauton tai tupakan maku (poikkeuksena nikotiinipussit, joissa sallitaan mintun ja </a:t>
            </a:r>
            <a:r>
              <a:rPr lang="fi-FI" sz="2000" err="1"/>
              <a:t>mentholin</a:t>
            </a:r>
            <a:r>
              <a:rPr lang="fi-FI" sz="2000"/>
              <a:t> maut)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/>
              <a:t>Nikotiinipussien suurin nikotiinipitoisuus saa olla korkeintaan 16,6mg/g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/>
              <a:t>Nikotiinituotteiden etämyynti on kielletty</a:t>
            </a:r>
          </a:p>
        </p:txBody>
      </p:sp>
      <p:sp>
        <p:nvSpPr>
          <p:cNvPr id="4" name="Puhekupla: Soikea 3">
            <a:extLst>
              <a:ext uri="{FF2B5EF4-FFF2-40B4-BE49-F238E27FC236}">
                <a16:creationId xmlns:a16="http://schemas.microsoft.com/office/drawing/2014/main" id="{F64E804B-E4AD-2E3F-118C-914D268077BF}"/>
              </a:ext>
            </a:extLst>
          </p:cNvPr>
          <p:cNvSpPr/>
          <p:nvPr/>
        </p:nvSpPr>
        <p:spPr>
          <a:xfrm>
            <a:off x="1537398" y="1071940"/>
            <a:ext cx="6069203" cy="4714120"/>
          </a:xfrm>
          <a:prstGeom prst="wedgeEllipseCallout">
            <a:avLst/>
          </a:prstGeom>
          <a:solidFill>
            <a:srgbClr val="A1DDE3"/>
          </a:solidFill>
          <a:ln>
            <a:solidFill>
              <a:srgbClr val="A1DD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4000" dirty="0">
                <a:solidFill>
                  <a:schemeClr val="tx1"/>
                </a:solidFill>
              </a:rPr>
              <a:t>Miten itse rajoittaisitte nikotiinituotteiden saatavuutta? Perustele.</a:t>
            </a:r>
          </a:p>
        </p:txBody>
      </p:sp>
    </p:spTree>
    <p:extLst>
      <p:ext uri="{BB962C8B-B14F-4D97-AF65-F5344CB8AC3E}">
        <p14:creationId xmlns:p14="http://schemas.microsoft.com/office/powerpoint/2010/main" val="327084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2D22E657-7AA2-4E1D-BCE7-B32574742B0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1752" y="576913"/>
            <a:ext cx="6781800" cy="86177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Teollisuuden taktiikat</a:t>
            </a:r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6D6AFEA-018F-498C-9882-CE7B97A2EB9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26897" y="3510842"/>
            <a:ext cx="6230522" cy="975433"/>
          </a:xfrm>
          <a:prstGeom prst="rect">
            <a:avLst/>
          </a:prstGeom>
        </p:spPr>
        <p:txBody>
          <a:bodyPr anchor="t"/>
          <a:lstStyle/>
          <a:p>
            <a:pPr marL="514350" indent="-514350">
              <a:spcAft>
                <a:spcPts val="1200"/>
              </a:spcAft>
              <a:buFont typeface="+mj-lt"/>
              <a:buAutoNum type="arabicPeriod" startAt="5"/>
            </a:pPr>
            <a:r>
              <a:rPr lang="fi-FI" dirty="0"/>
              <a:t>Miten nikotiiniteollisuus pyrkii saamaan uusia asiakkaita?</a:t>
            </a:r>
            <a:endParaRPr lang="fi-FI" dirty="0">
              <a:cs typeface="Calibri"/>
            </a:endParaRPr>
          </a:p>
          <a:p>
            <a:pPr marL="0" indent="0">
              <a:lnSpc>
                <a:spcPts val="1900"/>
              </a:lnSpc>
              <a:buNone/>
            </a:pPr>
            <a:endParaRPr lang="fi-FI" sz="2000" dirty="0"/>
          </a:p>
        </p:txBody>
      </p:sp>
      <p:sp>
        <p:nvSpPr>
          <p:cNvPr id="3" name="Ellipsi 2">
            <a:extLst>
              <a:ext uri="{FF2B5EF4-FFF2-40B4-BE49-F238E27FC236}">
                <a16:creationId xmlns:a16="http://schemas.microsoft.com/office/drawing/2014/main" id="{FDEE2579-7AC1-FDAF-3ADB-10B0188B5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1439" y="2957689"/>
            <a:ext cx="1929104" cy="18587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CD61F237-33E5-087A-4DE4-5E3CB0948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18" y="3510842"/>
            <a:ext cx="817914" cy="81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B14921E6-4740-BE46-ADB9-D68E85C50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991" y="3510844"/>
            <a:ext cx="817913" cy="81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114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EEEFFB-0753-7B8D-5925-5D7D611D9AF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6438" y="361950"/>
            <a:ext cx="4873129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Teollisuuden taktiikat 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C31D4A7-6E14-939B-CAFC-94418197488E}"/>
              </a:ext>
            </a:extLst>
          </p:cNvPr>
          <p:cNvSpPr txBox="1"/>
          <p:nvPr/>
        </p:nvSpPr>
        <p:spPr>
          <a:xfrm>
            <a:off x="456438" y="1194911"/>
            <a:ext cx="8315117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i-FI" sz="2200" dirty="0"/>
              <a:t>Nikotiiniteollisuus käyttää useita eri taktiikoita hankkiakseen uusia asiakkaita, tyypillisesti nuoria käyttäjiä. Näitä ovat mm.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200" dirty="0"/>
              <a:t>Mielikuvamarkkinointi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 dirty="0"/>
              <a:t>Markkinoinnilla pyritään vaikuttamaan ihmisten mielikuviin ja asenteisiin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200" dirty="0"/>
              <a:t>Piilomainonta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 dirty="0"/>
              <a:t>Markkinointia piilotetaan esim. elokuviin ja musiikkivideoihin ja tätä kautta pyritään vaikuttamaan ihmisten mielikuviin tuotteesta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200" dirty="0"/>
              <a:t>Nuorten itsensä toteuttama markkinointi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 dirty="0"/>
              <a:t>Esim. somessa pyörivät </a:t>
            </a:r>
            <a:r>
              <a:rPr lang="fi-FI" sz="2000" dirty="0" err="1"/>
              <a:t>vape</a:t>
            </a:r>
            <a:r>
              <a:rPr lang="fi-FI" sz="2000" dirty="0"/>
              <a:t> temppu- videot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200" dirty="0"/>
              <a:t>Tuotekehittely</a:t>
            </a:r>
            <a:endParaRPr lang="fi-FI" sz="2000" dirty="0"/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 dirty="0"/>
              <a:t>Makuaineet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 dirty="0"/>
              <a:t>Pakkausten ja tuotteiden ulkonäöt</a:t>
            </a:r>
          </a:p>
          <a:p>
            <a:pPr marL="1714500" lvl="3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 dirty="0"/>
              <a:t>Usein värikkäitä ja nuorille suunniteltuja</a:t>
            </a:r>
          </a:p>
        </p:txBody>
      </p:sp>
      <p:pic>
        <p:nvPicPr>
          <p:cNvPr id="6" name="Kuva 5" descr="Piirroskuva nikotiinituotteista.">
            <a:extLst>
              <a:ext uri="{FF2B5EF4-FFF2-40B4-BE49-F238E27FC236}">
                <a16:creationId xmlns:a16="http://schemas.microsoft.com/office/drawing/2014/main" id="{18376974-EB5C-A606-0EB8-8F7F5B623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5459">
            <a:off x="6366942" y="4467615"/>
            <a:ext cx="2696423" cy="209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673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2D22E657-7AA2-4E1D-BCE7-B32574742B0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9724" y="333188"/>
            <a:ext cx="8013700" cy="14465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Makuaineiden käyttö nikotiinituotteissa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D3258FC-6D28-452A-804B-A2BA8875026A}"/>
              </a:ext>
            </a:extLst>
          </p:cNvPr>
          <p:cNvSpPr txBox="1"/>
          <p:nvPr/>
        </p:nvSpPr>
        <p:spPr>
          <a:xfrm>
            <a:off x="2225110" y="1869575"/>
            <a:ext cx="6752565" cy="46166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fi-FI" sz="2400" dirty="0">
                <a:cs typeface="Calibri"/>
              </a:rPr>
              <a:t>Makuaineet peittävät nikotiinituotteiden pahan maun ja siten madaltavat käytön aloittamisen kynnystä.</a:t>
            </a:r>
          </a:p>
          <a:p>
            <a:pPr marL="742950" lvl="1" indent="-285750">
              <a:spcAft>
                <a:spcPts val="1200"/>
              </a:spcAft>
              <a:buFont typeface="Arial"/>
              <a:buChar char="•"/>
            </a:pPr>
            <a:r>
              <a:rPr lang="fi-FI" sz="2400" dirty="0">
                <a:cs typeface="Calibri"/>
              </a:rPr>
              <a:t>Nikotiinituotteiden käyttö aloitetaan usein maustetuilla tuotteilla.</a:t>
            </a:r>
          </a:p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fi-FI" sz="2400" dirty="0">
                <a:cs typeface="Calibri"/>
              </a:rPr>
              <a:t>Makuaineet vaikuttavat nikotiinituotteisiin liittyviin mielikuviin ja saa ne vaikuttamaan haitattomammilta ja houkuttelevammilta. </a:t>
            </a:r>
          </a:p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fi-FI" sz="2400" dirty="0">
                <a:cs typeface="Calibri"/>
              </a:rPr>
              <a:t>Makuaineiden käyttö nikotiinituotteissa on tarkkaan rajattu Suomessa, sillä nuoria halutaan suojella nikotiinituotteiden käytön aloittamiselta.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EA998BF-B8EF-49DF-98F7-20A6D5FEA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23" y="2557136"/>
            <a:ext cx="1566808" cy="1572904"/>
          </a:xfrm>
          <a:prstGeom prst="rect">
            <a:avLst/>
          </a:prstGeom>
        </p:spPr>
      </p:pic>
      <p:pic>
        <p:nvPicPr>
          <p:cNvPr id="7" name="Kuva 7" descr="Karkki">
            <a:extLst>
              <a:ext uri="{FF2B5EF4-FFF2-40B4-BE49-F238E27FC236}">
                <a16:creationId xmlns:a16="http://schemas.microsoft.com/office/drawing/2014/main" id="{19F78CFB-C21C-4D1C-8BC6-3469E88AAD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8647" y="2849109"/>
            <a:ext cx="988958" cy="988958"/>
          </a:xfrm>
          <a:prstGeom prst="rect">
            <a:avLst/>
          </a:prstGeom>
        </p:spPr>
      </p:pic>
      <p:pic>
        <p:nvPicPr>
          <p:cNvPr id="10" name="Kuva 9" descr="Kuva, joka sisältää kohteen kevyt, piirtäminen&#10;&#10;Kuvaus luotu, erittäin korkea luotettavuus">
            <a:extLst>
              <a:ext uri="{FF2B5EF4-FFF2-40B4-BE49-F238E27FC236}">
                <a16:creationId xmlns:a16="http://schemas.microsoft.com/office/drawing/2014/main" id="{BD6194BB-A173-424B-8DE5-C9A6DCAC9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23" y="4506330"/>
            <a:ext cx="1566808" cy="1572904"/>
          </a:xfrm>
          <a:prstGeom prst="rect">
            <a:avLst/>
          </a:prstGeom>
        </p:spPr>
      </p:pic>
      <p:pic>
        <p:nvPicPr>
          <p:cNvPr id="11" name="Kuva 11" descr="Pipetti">
            <a:extLst>
              <a:ext uri="{FF2B5EF4-FFF2-40B4-BE49-F238E27FC236}">
                <a16:creationId xmlns:a16="http://schemas.microsoft.com/office/drawing/2014/main" id="{388798D3-1068-4C39-99E4-FB4A0FFA21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9140" y="4778795"/>
            <a:ext cx="1027973" cy="1027973"/>
          </a:xfrm>
          <a:prstGeom prst="rect">
            <a:avLst/>
          </a:prstGeom>
        </p:spPr>
      </p:pic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6D6AFEA-018F-498C-9882-CE7B97A2E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034363" y="1684020"/>
            <a:ext cx="6609907" cy="4892040"/>
          </a:xfrm>
          <a:prstGeom prst="rect">
            <a:avLst/>
          </a:prstGeom>
        </p:spPr>
        <p:txBody>
          <a:bodyPr anchor="t"/>
          <a:lstStyle/>
          <a:p>
            <a:endParaRPr lang="fi-FI" sz="3200" dirty="0">
              <a:cs typeface="Calibri"/>
            </a:endParaRPr>
          </a:p>
          <a:p>
            <a:pPr marL="0" indent="0">
              <a:lnSpc>
                <a:spcPts val="1900"/>
              </a:lnSpc>
              <a:buNone/>
            </a:pPr>
            <a:endParaRPr lang="fi-FI" sz="20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61538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B2EF25-C32F-A383-3897-C95041E75D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0062" y="332592"/>
            <a:ext cx="6986588" cy="14465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Nikotiinituotteiden ulkonäkö ja tuotekehittely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CF6F56C-E71F-3466-F98B-C4CBF6BDC7A4}"/>
              </a:ext>
            </a:extLst>
          </p:cNvPr>
          <p:cNvSpPr txBox="1"/>
          <p:nvPr/>
        </p:nvSpPr>
        <p:spPr>
          <a:xfrm>
            <a:off x="500062" y="1973985"/>
            <a:ext cx="81438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200" dirty="0"/>
              <a:t>Uudet nikotiinituotteet (sähkösavukkeet ja nikotiinipussit) suunnitellaan usein värikkäiksi, niissä saattaa olla nuorille tuttuja hahmoja ja jopa pelikonsoleita.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200" dirty="0"/>
              <a:t>Suomessa myytävien tuotteiden makuja ja värejä on rajoitettu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200" dirty="0"/>
              <a:t>Tuotekehittelyssä otetaan huomioon esimerkiksi tuotteiden kustomointi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200" dirty="0"/>
              <a:t>Tuotteesta pystyy muokkaamaan käyttäjän persoonaa ilmentävän: koristeluita, värejä yms.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200" dirty="0"/>
              <a:t>Tuotteeseen pystyy vaihtamaan osia esim. sähkösavukkeeseen vaihtaa isompi nestesäiliö tai säädettävä kuumennusvastus.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200" dirty="0"/>
              <a:t>Osa ilmiötä on some-vaikuttajat, jotka esittelevät kustomoitavia tuotteita ja testaavat niitä.</a:t>
            </a:r>
          </a:p>
        </p:txBody>
      </p:sp>
      <p:sp>
        <p:nvSpPr>
          <p:cNvPr id="4" name="Puhekupla: Soikea 3">
            <a:extLst>
              <a:ext uri="{FF2B5EF4-FFF2-40B4-BE49-F238E27FC236}">
                <a16:creationId xmlns:a16="http://schemas.microsoft.com/office/drawing/2014/main" id="{DE30F56E-123C-2010-FA21-52176E3EDFCF}"/>
              </a:ext>
            </a:extLst>
          </p:cNvPr>
          <p:cNvSpPr/>
          <p:nvPr/>
        </p:nvSpPr>
        <p:spPr>
          <a:xfrm>
            <a:off x="1270000" y="1019720"/>
            <a:ext cx="6604000" cy="4818560"/>
          </a:xfrm>
          <a:prstGeom prst="wedgeEllipseCallout">
            <a:avLst/>
          </a:prstGeom>
          <a:solidFill>
            <a:srgbClr val="A1DDE3"/>
          </a:solidFill>
          <a:ln>
            <a:solidFill>
              <a:srgbClr val="A1DD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4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Mille ihmisryhmälle ajattelet, että tuotekehittely on tehty? Miksi?</a:t>
            </a:r>
          </a:p>
        </p:txBody>
      </p:sp>
    </p:spTree>
    <p:extLst>
      <p:ext uri="{BB962C8B-B14F-4D97-AF65-F5344CB8AC3E}">
        <p14:creationId xmlns:p14="http://schemas.microsoft.com/office/powerpoint/2010/main" val="59487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98E739-F659-4FAE-8F78-09C8B038108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33621" y="703263"/>
            <a:ext cx="6772275" cy="812801"/>
          </a:xfrm>
          <a:prstGeom prst="rect">
            <a:avLst/>
          </a:prstGeom>
        </p:spPr>
        <p:txBody>
          <a:bodyPr lIns="91440" tIns="45720" rIns="91440" bIns="45720" anchor="b"/>
          <a:lstStyle/>
          <a:p>
            <a:r>
              <a:rPr lang="fi-FI" sz="3600" b="1">
                <a:latin typeface="Calibri"/>
                <a:cs typeface="Calibri"/>
              </a:rPr>
              <a:t>Muista, että apua on saatavilla!</a:t>
            </a:r>
            <a:br>
              <a:rPr lang="fi-FI" sz="3600" b="1">
                <a:latin typeface="Calibri"/>
                <a:cs typeface="Calibri"/>
              </a:rPr>
            </a:br>
            <a:r>
              <a:rPr lang="fi-FI" sz="3600" b="1">
                <a:latin typeface="Calibri"/>
                <a:cs typeface="Calibri"/>
              </a:rPr>
              <a:t>Älä jää yksi huolesi kanssa.</a:t>
            </a:r>
          </a:p>
        </p:txBody>
      </p:sp>
      <p:sp>
        <p:nvSpPr>
          <p:cNvPr id="4" name="Sisällön paikkamerkki 2" descr="Paikalliset tahot.">
            <a:extLst>
              <a:ext uri="{FF2B5EF4-FFF2-40B4-BE49-F238E27FC236}">
                <a16:creationId xmlns:a16="http://schemas.microsoft.com/office/drawing/2014/main" id="{8397B0C5-5341-4279-B9E0-C63A5519E57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0" y="1890713"/>
            <a:ext cx="4027055" cy="4616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i-FI" b="0"/>
          </a:p>
          <a:p>
            <a:pPr algn="l"/>
            <a:endParaRPr lang="fi-FI" sz="2800"/>
          </a:p>
          <a:p>
            <a:pPr algn="l"/>
            <a:endParaRPr lang="fi-FI" sz="280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8BE337DB-BE62-5352-DF04-9673F5F65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5776" y="2286000"/>
            <a:ext cx="73533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fi-FI"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i-FI">
              <a:cs typeface="Calibri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CD6D2B6-2050-7EBC-1250-3357C5E21350}"/>
              </a:ext>
            </a:extLst>
          </p:cNvPr>
          <p:cNvSpPr txBox="1"/>
          <p:nvPr/>
        </p:nvSpPr>
        <p:spPr>
          <a:xfrm>
            <a:off x="595776" y="1890713"/>
            <a:ext cx="330196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/>
              <a:t>Paikalliset tahot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/>
              <a:t>Oma opettaja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/>
              <a:t>Koulukuraattori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/>
              <a:t>Kouluterveydenhoitaja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/>
              <a:t>Nuorisotyö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/>
              <a:t>Muu luotettava aikuinen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/>
              <a:t>Oman kunnan verkkosivuilta löytyy lisää tietoa oman paikkakunnan tarjoamista palveluista</a:t>
            </a:r>
          </a:p>
        </p:txBody>
      </p:sp>
      <p:sp>
        <p:nvSpPr>
          <p:cNvPr id="7" name="Sisällön paikkamerkki 2" descr="Valtakunnalliset tahot.">
            <a:extLst>
              <a:ext uri="{FF2B5EF4-FFF2-40B4-BE49-F238E27FC236}">
                <a16:creationId xmlns:a16="http://schemas.microsoft.com/office/drawing/2014/main" id="{1A62ED56-1ED5-072B-6F54-BE3E860DEED1}"/>
              </a:ext>
            </a:extLst>
          </p:cNvPr>
          <p:cNvSpPr txBox="1">
            <a:spLocks/>
          </p:cNvSpPr>
          <p:nvPr/>
        </p:nvSpPr>
        <p:spPr>
          <a:xfrm>
            <a:off x="4151745" y="1962979"/>
            <a:ext cx="4027055" cy="4616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i-FI"/>
          </a:p>
          <a:p>
            <a:pPr algn="l"/>
            <a:endParaRPr lang="fi-FI" sz="2800"/>
          </a:p>
          <a:p>
            <a:pPr algn="l"/>
            <a:endParaRPr lang="fi-FI" sz="280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70460553-3429-BB72-4680-419CC8FA49D4}"/>
              </a:ext>
            </a:extLst>
          </p:cNvPr>
          <p:cNvSpPr txBox="1"/>
          <p:nvPr/>
        </p:nvSpPr>
        <p:spPr>
          <a:xfrm>
            <a:off x="4272426" y="2147469"/>
            <a:ext cx="41517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/>
              <a:t>Valtakunnalliset tahot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Sekaisin-chat: Sekaisin247.fi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Lasinen lapsuus-sivut: </a:t>
            </a:r>
          </a:p>
          <a:p>
            <a:r>
              <a:rPr lang="fi-FI" sz="2400"/>
              <a:t>     lasinen lapsuus.fi/tukea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MIELI ry:n kriisipuhelin: numero 09 2525 0111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MLL nuorten netti: nuortennetti.fi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EHYT ry Päihdeneuvonta: numero 0800 900 45</a:t>
            </a:r>
          </a:p>
        </p:txBody>
      </p:sp>
    </p:spTree>
    <p:extLst>
      <p:ext uri="{BB962C8B-B14F-4D97-AF65-F5344CB8AC3E}">
        <p14:creationId xmlns:p14="http://schemas.microsoft.com/office/powerpoint/2010/main" val="1120777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7C989B-684F-64ED-BA44-FF1039144FA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5563"/>
            <a:ext cx="7886700" cy="1325563"/>
          </a:xfrm>
          <a:prstGeom prst="rect">
            <a:avLst/>
          </a:prstGeom>
        </p:spPr>
        <p:txBody>
          <a:bodyPr anchor="b"/>
          <a:lstStyle/>
          <a:p>
            <a:r>
              <a:rPr lang="fi-FI" dirty="0" err="1"/>
              <a:t>BuenoTalk</a:t>
            </a:r>
            <a:endParaRPr lang="fi-FI" dirty="0"/>
          </a:p>
        </p:txBody>
      </p:sp>
      <p:pic>
        <p:nvPicPr>
          <p:cNvPr id="4" name="Kuva 3" descr="Sisältöä päihteistä, päihteettömyydestä, pelaamisesta ja hyvinvoinnista nuorille.">
            <a:extLst>
              <a:ext uri="{FF2B5EF4-FFF2-40B4-BE49-F238E27FC236}">
                <a16:creationId xmlns:a16="http://schemas.microsoft.com/office/drawing/2014/main" id="{DA9DA05A-912F-8E54-ACF5-C8FA6B868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571594"/>
      </p:ext>
    </p:extLst>
  </p:cSld>
  <p:clrMapOvr>
    <a:masterClrMapping/>
  </p:clrMapOvr>
</p:sld>
</file>

<file path=ppt/theme/theme1.xml><?xml version="1.0" encoding="utf-8"?>
<a:theme xmlns:a="http://schemas.openxmlformats.org/drawingml/2006/main" name="3_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8FE11A2623FD74290280C420C41A4A5" ma:contentTypeVersion="18" ma:contentTypeDescription="Luo uusi asiakirja." ma:contentTypeScope="" ma:versionID="0e491cddea062cb77cccc8c715b28c0a">
  <xsd:schema xmlns:xsd="http://www.w3.org/2001/XMLSchema" xmlns:xs="http://www.w3.org/2001/XMLSchema" xmlns:p="http://schemas.microsoft.com/office/2006/metadata/properties" xmlns:ns2="1cb696bf-aee0-4762-a28e-5d93be9ff584" xmlns:ns3="07cba261-89fa-443c-95b3-35960b79d483" targetNamespace="http://schemas.microsoft.com/office/2006/metadata/properties" ma:root="true" ma:fieldsID="a3d078393a3c083ec405ed2042150171" ns2:_="" ns3:_="">
    <xsd:import namespace="1cb696bf-aee0-4762-a28e-5d93be9ff584"/>
    <xsd:import namespace="07cba261-89fa-443c-95b3-35960b79d4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b696bf-aee0-4762-a28e-5d93be9ff5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3" nillable="true" ma:taxonomy="true" ma:internalName="lcf76f155ced4ddcb4097134ff3c332f" ma:taxonomyFieldName="MediaServiceImageTags" ma:displayName="Kuvien tunnisteet" ma:readOnly="false" ma:fieldId="{5cf76f15-5ced-4ddc-b409-7134ff3c332f}" ma:taxonomyMulti="true" ma:sspId="b4acf277-c871-4cac-ba5b-0074ec6578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cba261-89fa-443c-95b3-35960b79d48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dcaf2b2-64a0-48a3-b843-41659a504988}" ma:internalName="TaxCatchAll" ma:showField="CatchAllData" ma:web="07cba261-89fa-443c-95b3-35960b79d4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cb696bf-aee0-4762-a28e-5d93be9ff584">
      <Terms xmlns="http://schemas.microsoft.com/office/infopath/2007/PartnerControls"/>
    </lcf76f155ced4ddcb4097134ff3c332f>
    <TaxCatchAll xmlns="07cba261-89fa-443c-95b3-35960b79d483" xsi:nil="true"/>
  </documentManagement>
</p:properties>
</file>

<file path=customXml/itemProps1.xml><?xml version="1.0" encoding="utf-8"?>
<ds:datastoreItem xmlns:ds="http://schemas.openxmlformats.org/officeDocument/2006/customXml" ds:itemID="{A8AB7B7E-D84D-4302-ABDA-FF588A375353}">
  <ds:schemaRefs>
    <ds:schemaRef ds:uri="07cba261-89fa-443c-95b3-35960b79d483"/>
    <ds:schemaRef ds:uri="1cb696bf-aee0-4762-a28e-5d93be9ff58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90EB993-6ABF-4208-8B30-5ACBA00340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532934-166B-4DE3-BFE2-177F91352CAB}">
  <ds:schemaRefs>
    <ds:schemaRef ds:uri="1cb696bf-aee0-4762-a28e-5d93be9ff584"/>
    <ds:schemaRef ds:uri="07cba261-89fa-443c-95b3-35960b79d483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1475</TotalTime>
  <Words>962</Words>
  <Application>Microsoft Office PowerPoint</Application>
  <PresentationFormat>Näytössä katseltava diaesitys (4:3)</PresentationFormat>
  <Paragraphs>151</Paragraphs>
  <Slides>20</Slides>
  <Notes>19</Notes>
  <HiddenSlides>0</HiddenSlides>
  <MMClips>2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20</vt:i4>
      </vt:variant>
    </vt:vector>
  </HeadingPairs>
  <TitlesOfParts>
    <vt:vector size="32" baseType="lpstr">
      <vt:lpstr>Arial</vt:lpstr>
      <vt:lpstr>Arial,Sans-Serif</vt:lpstr>
      <vt:lpstr>Calibri</vt:lpstr>
      <vt:lpstr>Calibri Light</vt:lpstr>
      <vt:lpstr>Montserrat 1</vt:lpstr>
      <vt:lpstr>Montserrat 2</vt:lpstr>
      <vt:lpstr>Montserrat 3</vt:lpstr>
      <vt:lpstr>Wingdings</vt:lpstr>
      <vt:lpstr>3_Mukautettu suunnittelumalli</vt:lpstr>
      <vt:lpstr>Mukautettu suunnittelumalli</vt:lpstr>
      <vt:lpstr>1_Mukautettu suunnittelumalli</vt:lpstr>
      <vt:lpstr>2_Mukautettu suunnittelumalli</vt:lpstr>
      <vt:lpstr>Bueno-opetusmateriaali: Nikotiini osa 2</vt:lpstr>
      <vt:lpstr>Janaharjoitus</vt:lpstr>
      <vt:lpstr>Pariporina</vt:lpstr>
      <vt:lpstr>Nikotiinituotteiden käytön seuraukset</vt:lpstr>
      <vt:lpstr>Nikotiinituotteiden vaikutukset muihin ihmisiin </vt:lpstr>
      <vt:lpstr>Nikotiini- tuotteiden ympäristö- vaikutukset </vt:lpstr>
      <vt:lpstr>Nikotiinituotteet ovat haitallisia ympäristölle</vt:lpstr>
      <vt:lpstr>Tupakan viljely ja ihmisoikeudet </vt:lpstr>
      <vt:lpstr>Tupakan viljely ja ihmisoikeudet</vt:lpstr>
      <vt:lpstr>Nikotiinituotteet ja lainsäädäntö</vt:lpstr>
      <vt:lpstr>Tupakkalain aikajana</vt:lpstr>
      <vt:lpstr>Miksi nikotiinituotteita rajoitetaan?</vt:lpstr>
      <vt:lpstr>Nikotiinituotteet ja lainsäädäntö  </vt:lpstr>
      <vt:lpstr>Miten nikotiinituotteiden saatavuutta ja käyttöä rajoitetaan Suomessa nyt?</vt:lpstr>
      <vt:lpstr>Teollisuuden taktiikat</vt:lpstr>
      <vt:lpstr>Teollisuuden taktiikat </vt:lpstr>
      <vt:lpstr>Makuaineiden käyttö nikotiinituotteissa</vt:lpstr>
      <vt:lpstr>Nikotiinituotteiden ulkonäkö ja tuotekehittely</vt:lpstr>
      <vt:lpstr>Muista, että apua on saatavilla! Älä jää yksi huolesi kanssa.</vt:lpstr>
      <vt:lpstr>BuenoTalk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Melissa Sukanen</dc:creator>
  <cp:lastModifiedBy>Sara Saarinen</cp:lastModifiedBy>
  <cp:revision>14</cp:revision>
  <dcterms:created xsi:type="dcterms:W3CDTF">2018-06-25T13:26:11Z</dcterms:created>
  <dcterms:modified xsi:type="dcterms:W3CDTF">2026-10-20T09:55:11Z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0x01010088FE11A2623FD74290280C420C41A4A5</vt:lpwstr>
  </property>
  <property fmtid="{D5CDD505-2E9C-101B-9397-08002B2CF9AE}" pid="3" name="MediaServiceImageTags">
    <vt:lpwstr/>
  </property>
</Properties>
</file>