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1" r:id="rId5"/>
    <p:sldMasterId id="2147483714" r:id="rId6"/>
    <p:sldMasterId id="2147483764" r:id="rId7"/>
  </p:sldMasterIdLst>
  <p:notesMasterIdLst>
    <p:notesMasterId r:id="rId29"/>
  </p:notesMasterIdLst>
  <p:sldIdLst>
    <p:sldId id="907" r:id="rId8"/>
    <p:sldId id="908" r:id="rId9"/>
    <p:sldId id="563" r:id="rId10"/>
    <p:sldId id="535" r:id="rId11"/>
    <p:sldId id="536" r:id="rId12"/>
    <p:sldId id="895" r:id="rId13"/>
    <p:sldId id="424" r:id="rId14"/>
    <p:sldId id="539" r:id="rId15"/>
    <p:sldId id="564" r:id="rId16"/>
    <p:sldId id="322" r:id="rId17"/>
    <p:sldId id="290" r:id="rId18"/>
    <p:sldId id="896" r:id="rId19"/>
    <p:sldId id="317" r:id="rId20"/>
    <p:sldId id="298" r:id="rId21"/>
    <p:sldId id="565" r:id="rId22"/>
    <p:sldId id="898" r:id="rId23"/>
    <p:sldId id="567" r:id="rId24"/>
    <p:sldId id="897" r:id="rId25"/>
    <p:sldId id="566" r:id="rId26"/>
    <p:sldId id="569" r:id="rId27"/>
    <p:sldId id="91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36803-9F73-DB29-85AE-7BE417206B3E}" name="Anu Rautama" initials="AR" userId="S::anu.rautama@ehyt.fi::07774c2b-1452-4a7b-ba85-90b1b5543297" providerId="AD"/>
  <p188:author id="{8A60400D-D993-98B6-FA82-2634C5BCE0D9}" name="Päivi Puranen" initials="PP" userId="S::paivi.puranen@ehyt.fi::2fb30287-3a73-4f96-b894-9d23feb33bb9" providerId="AD"/>
  <p188:author id="{D27A0120-725A-65BE-F3C6-40884BD953A7}" name="Sara Saarinen" initials="SS" userId="S::sara.saarinen@ehyt.fi::8282bb67-d419-46ec-bf51-e44bf3694f4d" providerId="AD"/>
  <p188:author id="{93A3E82B-1CB8-9965-C1D7-545BBD508D58}" name="Sari Anjala" initials="SA" userId="S::sari.anjala@ehyt.fi::d241be59-d994-4dfe-93d0-ca1be2fff0ae" providerId="AD"/>
  <p188:author id="{1F35C46A-9CF8-24B1-146B-11DAE88928FD}" name="Sebastian Östman" initials="SÖ" userId="S::sebastian.ostman@ehyt.fi::bd4a61b7-6fdd-4cdf-a0f4-622553c825b4" providerId="AD"/>
  <p188:author id="{77CC9B8E-3FE9-1FC0-24C6-279C605277AA}" name="Laura Sohlberg" initials="LS" userId="S::laura.sohlberg@ehyt.fi::726ec1a4-df3a-4337-a9fd-10dc851f913b" providerId="AD"/>
  <p188:author id="{8B83F5BF-E689-ADD1-F099-21730A357289}" name="Katarina Silvennoinen" initials="KS" userId="S::katarina.rehnstrom@ehyt.fi::2704c329-3549-4a43-ac1b-d219a728dd4c" providerId="AD"/>
  <p188:author id="{12A138F5-608C-836D-8DFB-3F94517FDC33}" name="Milla Ruuska" initials="MR" userId="S::milla.ruuska@ehyt.fi::8f3f6ce7-3072-4733-971c-e844b2d60a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Sukanen" initials="MS" lastIdx="2" clrIdx="0">
    <p:extLst>
      <p:ext uri="{19B8F6BF-5375-455C-9EA6-DF929625EA0E}">
        <p15:presenceInfo xmlns:p15="http://schemas.microsoft.com/office/powerpoint/2012/main" userId="S::melissa.sukanen@ehyt.fi::de2c0078-cc4a-46d5-89dc-c6497b6172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73"/>
    <a:srgbClr val="F0F0F0"/>
    <a:srgbClr val="F8C0BA"/>
    <a:srgbClr val="80C9C6"/>
    <a:srgbClr val="17A3AB"/>
    <a:srgbClr val="37A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2E2C7-A745-46CE-8D2C-2BAFA61B2F64}" v="45" dt="2026-06-03T07:54:17.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1031" autoAdjust="0"/>
  </p:normalViewPr>
  <p:slideViewPr>
    <p:cSldViewPr snapToGrid="0">
      <p:cViewPr varScale="1">
        <p:scale>
          <a:sx n="78" d="100"/>
          <a:sy n="78" d="100"/>
        </p:scale>
        <p:origin x="1208" y="36"/>
      </p:cViewPr>
      <p:guideLst/>
    </p:cSldViewPr>
  </p:slideViewPr>
  <p:outlineViewPr>
    <p:cViewPr>
      <p:scale>
        <a:sx n="33" d="100"/>
        <a:sy n="33" d="100"/>
      </p:scale>
      <p:origin x="0" y="-13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 Rautama" userId="S::anu.rautama@ehyt.fi::07774c2b-1452-4a7b-ba85-90b1b5543297" providerId="AD" clId="Web-{3F20678D-7A86-4773-A20F-4E85967D91F4}"/>
    <pc:docChg chg="modSld">
      <pc:chgData name="Anu Rautama" userId="S::anu.rautama@ehyt.fi::07774c2b-1452-4a7b-ba85-90b1b5543297" providerId="AD" clId="Web-{3F20678D-7A86-4773-A20F-4E85967D91F4}" dt="2026-05-06T11:11:17.388" v="13"/>
      <pc:docMkLst>
        <pc:docMk/>
      </pc:docMkLst>
      <pc:sldChg chg="modNotes">
        <pc:chgData name="Anu Rautama" userId="S::anu.rautama@ehyt.fi::07774c2b-1452-4a7b-ba85-90b1b5543297" providerId="AD" clId="Web-{3F20678D-7A86-4773-A20F-4E85967D91F4}" dt="2026-05-06T11:11:17.388" v="13"/>
        <pc:sldMkLst>
          <pc:docMk/>
          <pc:sldMk cId="3959889738" sldId="907"/>
        </pc:sldMkLst>
      </pc:sldChg>
    </pc:docChg>
  </pc:docChgLst>
  <pc:docChgLst>
    <pc:chgData name="kaisikki Pasanen" userId="891994d9b86a9c0e" providerId="LiveId" clId="{4E4DAC9C-3A6E-4FC9-A387-BABDBEAAA358}"/>
    <pc:docChg chg="custSel modSld delMainMaster">
      <pc:chgData name="kaisikki Pasanen" userId="891994d9b86a9c0e" providerId="LiveId" clId="{4E4DAC9C-3A6E-4FC9-A387-BABDBEAAA358}" dt="2026-06-03T07:56:07.289" v="103" actId="255"/>
      <pc:docMkLst>
        <pc:docMk/>
      </pc:docMkLst>
      <pc:sldChg chg="modSp mod">
        <pc:chgData name="kaisikki Pasanen" userId="891994d9b86a9c0e" providerId="LiveId" clId="{4E4DAC9C-3A6E-4FC9-A387-BABDBEAAA358}" dt="2026-06-03T07:50:28.652" v="53" actId="1076"/>
        <pc:sldMkLst>
          <pc:docMk/>
          <pc:sldMk cId="2587933281" sldId="290"/>
        </pc:sldMkLst>
        <pc:spChg chg="mod">
          <ac:chgData name="kaisikki Pasanen" userId="891994d9b86a9c0e" providerId="LiveId" clId="{4E4DAC9C-3A6E-4FC9-A387-BABDBEAAA358}" dt="2026-06-03T07:50:28.652" v="53" actId="1076"/>
          <ac:spMkLst>
            <pc:docMk/>
            <pc:sldMk cId="2587933281" sldId="290"/>
            <ac:spMk id="13" creationId="{23E7A3FE-D0BC-4E1F-9BF4-DFAF68EC8632}"/>
          </ac:spMkLst>
        </pc:spChg>
      </pc:sldChg>
      <pc:sldChg chg="modSp mod">
        <pc:chgData name="kaisikki Pasanen" userId="891994d9b86a9c0e" providerId="LiveId" clId="{4E4DAC9C-3A6E-4FC9-A387-BABDBEAAA358}" dt="2026-06-03T07:49:42.244" v="44" actId="1076"/>
        <pc:sldMkLst>
          <pc:docMk/>
          <pc:sldMk cId="2815063436" sldId="298"/>
        </pc:sldMkLst>
        <pc:spChg chg="mod">
          <ac:chgData name="kaisikki Pasanen" userId="891994d9b86a9c0e" providerId="LiveId" clId="{4E4DAC9C-3A6E-4FC9-A387-BABDBEAAA358}" dt="2026-06-03T07:49:42.244" v="44" actId="1076"/>
          <ac:spMkLst>
            <pc:docMk/>
            <pc:sldMk cId="2815063436" sldId="298"/>
            <ac:spMk id="2" creationId="{9C3683C9-A9B8-4A27-AA21-0D261A27E43C}"/>
          </ac:spMkLst>
        </pc:spChg>
      </pc:sldChg>
      <pc:sldChg chg="modSp mod">
        <pc:chgData name="kaisikki Pasanen" userId="891994d9b86a9c0e" providerId="LiveId" clId="{4E4DAC9C-3A6E-4FC9-A387-BABDBEAAA358}" dt="2026-06-03T07:50:17.616" v="52" actId="1076"/>
        <pc:sldMkLst>
          <pc:docMk/>
          <pc:sldMk cId="24939456" sldId="317"/>
        </pc:sldMkLst>
        <pc:spChg chg="mod">
          <ac:chgData name="kaisikki Pasanen" userId="891994d9b86a9c0e" providerId="LiveId" clId="{4E4DAC9C-3A6E-4FC9-A387-BABDBEAAA358}" dt="2026-06-03T07:50:05.714" v="50" actId="1076"/>
          <ac:spMkLst>
            <pc:docMk/>
            <pc:sldMk cId="24939456" sldId="317"/>
            <ac:spMk id="2" creationId="{EEF405A7-3CE1-4982-96F3-D9AB1D7D8B01}"/>
          </ac:spMkLst>
        </pc:spChg>
        <pc:spChg chg="mod">
          <ac:chgData name="kaisikki Pasanen" userId="891994d9b86a9c0e" providerId="LiveId" clId="{4E4DAC9C-3A6E-4FC9-A387-BABDBEAAA358}" dt="2026-06-03T07:50:17.616" v="52" actId="1076"/>
          <ac:spMkLst>
            <pc:docMk/>
            <pc:sldMk cId="24939456" sldId="317"/>
            <ac:spMk id="4" creationId="{B66A0054-D8B7-475F-99CE-25727D10180E}"/>
          </ac:spMkLst>
        </pc:spChg>
      </pc:sldChg>
      <pc:sldChg chg="delSp modSp mod">
        <pc:chgData name="kaisikki Pasanen" userId="891994d9b86a9c0e" providerId="LiveId" clId="{4E4DAC9C-3A6E-4FC9-A387-BABDBEAAA358}" dt="2026-06-03T07:54:08.480" v="90" actId="255"/>
        <pc:sldMkLst>
          <pc:docMk/>
          <pc:sldMk cId="3372391363" sldId="424"/>
        </pc:sldMkLst>
        <pc:spChg chg="mod">
          <ac:chgData name="kaisikki Pasanen" userId="891994d9b86a9c0e" providerId="LiveId" clId="{4E4DAC9C-3A6E-4FC9-A387-BABDBEAAA358}" dt="2026-06-03T07:54:08.480" v="90" actId="255"/>
          <ac:spMkLst>
            <pc:docMk/>
            <pc:sldMk cId="3372391363" sldId="424"/>
            <ac:spMk id="2" creationId="{BACBBE4A-08E1-413F-BC95-30ECC0309EBC}"/>
          </ac:spMkLst>
        </pc:spChg>
        <pc:spChg chg="del">
          <ac:chgData name="kaisikki Pasanen" userId="891994d9b86a9c0e" providerId="LiveId" clId="{4E4DAC9C-3A6E-4FC9-A387-BABDBEAAA358}" dt="2026-06-03T07:46:57.865" v="28" actId="478"/>
          <ac:spMkLst>
            <pc:docMk/>
            <pc:sldMk cId="3372391363" sldId="424"/>
            <ac:spMk id="5" creationId="{9AAF4B4D-01C3-8CC7-AFA3-344CD05FB946}"/>
          </ac:spMkLst>
        </pc:spChg>
      </pc:sldChg>
      <pc:sldChg chg="modSp mod">
        <pc:chgData name="kaisikki Pasanen" userId="891994d9b86a9c0e" providerId="LiveId" clId="{4E4DAC9C-3A6E-4FC9-A387-BABDBEAAA358}" dt="2026-06-03T07:45:15.241" v="18" actId="33553"/>
        <pc:sldMkLst>
          <pc:docMk/>
          <pc:sldMk cId="4285918498" sldId="535"/>
        </pc:sldMkLst>
        <pc:spChg chg="mod">
          <ac:chgData name="kaisikki Pasanen" userId="891994d9b86a9c0e" providerId="LiveId" clId="{4E4DAC9C-3A6E-4FC9-A387-BABDBEAAA358}" dt="2026-06-03T07:45:15.241" v="18" actId="33553"/>
          <ac:spMkLst>
            <pc:docMk/>
            <pc:sldMk cId="4285918498" sldId="535"/>
            <ac:spMk id="2" creationId="{CEFA5374-012B-8099-6A1C-B01E64A0E6CD}"/>
          </ac:spMkLst>
        </pc:spChg>
        <pc:picChg chg="mod">
          <ac:chgData name="kaisikki Pasanen" userId="891994d9b86a9c0e" providerId="LiveId" clId="{4E4DAC9C-3A6E-4FC9-A387-BABDBEAAA358}" dt="2026-06-03T07:45:05.231" v="17" actId="962"/>
          <ac:picMkLst>
            <pc:docMk/>
            <pc:sldMk cId="4285918498" sldId="535"/>
            <ac:picMk id="5" creationId="{ED52915C-7437-337E-D688-2A574931F5C7}"/>
          </ac:picMkLst>
        </pc:picChg>
      </pc:sldChg>
      <pc:sldChg chg="modSp mod">
        <pc:chgData name="kaisikki Pasanen" userId="891994d9b86a9c0e" providerId="LiveId" clId="{4E4DAC9C-3A6E-4FC9-A387-BABDBEAAA358}" dt="2026-06-03T07:46:35.132" v="27" actId="1076"/>
        <pc:sldMkLst>
          <pc:docMk/>
          <pc:sldMk cId="2663557988" sldId="536"/>
        </pc:sldMkLst>
        <pc:spChg chg="mod">
          <ac:chgData name="kaisikki Pasanen" userId="891994d9b86a9c0e" providerId="LiveId" clId="{4E4DAC9C-3A6E-4FC9-A387-BABDBEAAA358}" dt="2026-06-03T07:46:16.540" v="24" actId="1076"/>
          <ac:spMkLst>
            <pc:docMk/>
            <pc:sldMk cId="2663557988" sldId="536"/>
            <ac:spMk id="2" creationId="{5DB9542C-18B0-33CA-1062-786CDD3B8AF4}"/>
          </ac:spMkLst>
        </pc:spChg>
        <pc:spChg chg="mod">
          <ac:chgData name="kaisikki Pasanen" userId="891994d9b86a9c0e" providerId="LiveId" clId="{4E4DAC9C-3A6E-4FC9-A387-BABDBEAAA358}" dt="2026-06-03T07:46:35.132" v="27" actId="1076"/>
          <ac:spMkLst>
            <pc:docMk/>
            <pc:sldMk cId="2663557988" sldId="536"/>
            <ac:spMk id="3" creationId="{38779FBC-AF29-242B-C0D4-FCBCBC5025CF}"/>
          </ac:spMkLst>
        </pc:spChg>
      </pc:sldChg>
      <pc:sldChg chg="modSp mod">
        <pc:chgData name="kaisikki Pasanen" userId="891994d9b86a9c0e" providerId="LiveId" clId="{4E4DAC9C-3A6E-4FC9-A387-BABDBEAAA358}" dt="2026-06-03T07:54:22.157" v="93" actId="255"/>
        <pc:sldMkLst>
          <pc:docMk/>
          <pc:sldMk cId="1629008127" sldId="539"/>
        </pc:sldMkLst>
        <pc:spChg chg="mod">
          <ac:chgData name="kaisikki Pasanen" userId="891994d9b86a9c0e" providerId="LiveId" clId="{4E4DAC9C-3A6E-4FC9-A387-BABDBEAAA358}" dt="2026-06-03T07:54:22.157" v="93" actId="255"/>
          <ac:spMkLst>
            <pc:docMk/>
            <pc:sldMk cId="1629008127" sldId="539"/>
            <ac:spMk id="2" creationId="{BA9154DF-2078-8D57-8C7E-35BAB25AE946}"/>
          </ac:spMkLst>
        </pc:spChg>
      </pc:sldChg>
      <pc:sldChg chg="modSp mod">
        <pc:chgData name="kaisikki Pasanen" userId="891994d9b86a9c0e" providerId="LiveId" clId="{4E4DAC9C-3A6E-4FC9-A387-BABDBEAAA358}" dt="2026-06-03T07:44:45.636" v="16" actId="14100"/>
        <pc:sldMkLst>
          <pc:docMk/>
          <pc:sldMk cId="2370176348" sldId="563"/>
        </pc:sldMkLst>
        <pc:spChg chg="mod">
          <ac:chgData name="kaisikki Pasanen" userId="891994d9b86a9c0e" providerId="LiveId" clId="{4E4DAC9C-3A6E-4FC9-A387-BABDBEAAA358}" dt="2026-06-03T07:44:45.636" v="16" actId="14100"/>
          <ac:spMkLst>
            <pc:docMk/>
            <pc:sldMk cId="2370176348" sldId="563"/>
            <ac:spMk id="2" creationId="{0D98E739-F659-4FAE-8F78-09C8B0381088}"/>
          </ac:spMkLst>
        </pc:spChg>
      </pc:sldChg>
      <pc:sldChg chg="modSp mod">
        <pc:chgData name="kaisikki Pasanen" userId="891994d9b86a9c0e" providerId="LiveId" clId="{4E4DAC9C-3A6E-4FC9-A387-BABDBEAAA358}" dt="2026-06-03T07:55:47.106" v="98" actId="255"/>
        <pc:sldMkLst>
          <pc:docMk/>
          <pc:sldMk cId="98592679" sldId="565"/>
        </pc:sldMkLst>
        <pc:spChg chg="mod">
          <ac:chgData name="kaisikki Pasanen" userId="891994d9b86a9c0e" providerId="LiveId" clId="{4E4DAC9C-3A6E-4FC9-A387-BABDBEAAA358}" dt="2026-06-03T07:55:47.106" v="98" actId="255"/>
          <ac:spMkLst>
            <pc:docMk/>
            <pc:sldMk cId="98592679" sldId="565"/>
            <ac:spMk id="2" creationId="{0D98E739-F659-4FAE-8F78-09C8B0381088}"/>
          </ac:spMkLst>
        </pc:spChg>
      </pc:sldChg>
      <pc:sldChg chg="delSp modSp mod">
        <pc:chgData name="kaisikki Pasanen" userId="891994d9b86a9c0e" providerId="LiveId" clId="{4E4DAC9C-3A6E-4FC9-A387-BABDBEAAA358}" dt="2026-06-03T07:47:45.641" v="34" actId="478"/>
        <pc:sldMkLst>
          <pc:docMk/>
          <pc:sldMk cId="2375547368" sldId="569"/>
        </pc:sldMkLst>
        <pc:spChg chg="del mod">
          <ac:chgData name="kaisikki Pasanen" userId="891994d9b86a9c0e" providerId="LiveId" clId="{4E4DAC9C-3A6E-4FC9-A387-BABDBEAAA358}" dt="2026-06-03T07:47:45.641" v="34" actId="478"/>
          <ac:spMkLst>
            <pc:docMk/>
            <pc:sldMk cId="2375547368" sldId="569"/>
            <ac:spMk id="4" creationId="{8397B0C5-5341-4279-B9E0-C63A5519E573}"/>
          </ac:spMkLst>
        </pc:spChg>
      </pc:sldChg>
      <pc:sldChg chg="modSp mod">
        <pc:chgData name="kaisikki Pasanen" userId="891994d9b86a9c0e" providerId="LiveId" clId="{4E4DAC9C-3A6E-4FC9-A387-BABDBEAAA358}" dt="2026-06-03T07:56:07.289" v="103" actId="255"/>
        <pc:sldMkLst>
          <pc:docMk/>
          <pc:sldMk cId="1695182224" sldId="897"/>
        </pc:sldMkLst>
        <pc:spChg chg="mod">
          <ac:chgData name="kaisikki Pasanen" userId="891994d9b86a9c0e" providerId="LiveId" clId="{4E4DAC9C-3A6E-4FC9-A387-BABDBEAAA358}" dt="2026-06-03T07:56:07.289" v="103" actId="255"/>
          <ac:spMkLst>
            <pc:docMk/>
            <pc:sldMk cId="1695182224" sldId="897"/>
            <ac:spMk id="2" creationId="{0D98E739-F659-4FAE-8F78-09C8B0381088}"/>
          </ac:spMkLst>
        </pc:spChg>
      </pc:sldChg>
      <pc:sldChg chg="delSp modSp mod">
        <pc:chgData name="kaisikki Pasanen" userId="891994d9b86a9c0e" providerId="LiveId" clId="{4E4DAC9C-3A6E-4FC9-A387-BABDBEAAA358}" dt="2026-06-03T07:51:02.608" v="55" actId="962"/>
        <pc:sldMkLst>
          <pc:docMk/>
          <pc:sldMk cId="3467532651" sldId="898"/>
        </pc:sldMkLst>
        <pc:spChg chg="del mod">
          <ac:chgData name="kaisikki Pasanen" userId="891994d9b86a9c0e" providerId="LiveId" clId="{4E4DAC9C-3A6E-4FC9-A387-BABDBEAAA358}" dt="2026-06-03T07:47:30.261" v="30" actId="478"/>
          <ac:spMkLst>
            <pc:docMk/>
            <pc:sldMk cId="3467532651" sldId="898"/>
            <ac:spMk id="3" creationId="{3BCB8F04-1FB1-7C1C-5601-58356B7B3C0F}"/>
          </ac:spMkLst>
        </pc:spChg>
        <pc:spChg chg="del mod">
          <ac:chgData name="kaisikki Pasanen" userId="891994d9b86a9c0e" providerId="LiveId" clId="{4E4DAC9C-3A6E-4FC9-A387-BABDBEAAA358}" dt="2026-06-03T07:47:38.904" v="32" actId="478"/>
          <ac:spMkLst>
            <pc:docMk/>
            <pc:sldMk cId="3467532651" sldId="898"/>
            <ac:spMk id="5" creationId="{234E5F6C-7860-0457-630B-F64659CC9243}"/>
          </ac:spMkLst>
        </pc:spChg>
        <pc:picChg chg="mod">
          <ac:chgData name="kaisikki Pasanen" userId="891994d9b86a9c0e" providerId="LiveId" clId="{4E4DAC9C-3A6E-4FC9-A387-BABDBEAAA358}" dt="2026-06-03T07:51:02.608" v="55" actId="962"/>
          <ac:picMkLst>
            <pc:docMk/>
            <pc:sldMk cId="3467532651" sldId="898"/>
            <ac:picMk id="7" creationId="{A3342B64-B60C-F464-4E55-3A08341BE811}"/>
          </ac:picMkLst>
        </pc:picChg>
      </pc:sldChg>
      <pc:sldChg chg="modSp mod">
        <pc:chgData name="kaisikki Pasanen" userId="891994d9b86a9c0e" providerId="LiveId" clId="{4E4DAC9C-3A6E-4FC9-A387-BABDBEAAA358}" dt="2026-06-03T07:42:54.353" v="1" actId="962"/>
        <pc:sldMkLst>
          <pc:docMk/>
          <pc:sldMk cId="3959889738" sldId="907"/>
        </pc:sldMkLst>
        <pc:picChg chg="mod">
          <ac:chgData name="kaisikki Pasanen" userId="891994d9b86a9c0e" providerId="LiveId" clId="{4E4DAC9C-3A6E-4FC9-A387-BABDBEAAA358}" dt="2026-06-03T07:42:54.353" v="1" actId="962"/>
          <ac:picMkLst>
            <pc:docMk/>
            <pc:sldMk cId="3959889738" sldId="907"/>
            <ac:picMk id="3" creationId="{73D50ADB-401D-C0EF-C37E-F1ACBFC24D43}"/>
          </ac:picMkLst>
        </pc:picChg>
      </pc:sldChg>
      <pc:sldChg chg="modSp mod">
        <pc:chgData name="kaisikki Pasanen" userId="891994d9b86a9c0e" providerId="LiveId" clId="{4E4DAC9C-3A6E-4FC9-A387-BABDBEAAA358}" dt="2026-06-03T07:44:11.007" v="15" actId="113"/>
        <pc:sldMkLst>
          <pc:docMk/>
          <pc:sldMk cId="517204696" sldId="908"/>
        </pc:sldMkLst>
        <pc:spChg chg="mod">
          <ac:chgData name="kaisikki Pasanen" userId="891994d9b86a9c0e" providerId="LiveId" clId="{4E4DAC9C-3A6E-4FC9-A387-BABDBEAAA358}" dt="2026-06-03T07:43:39.325" v="7" actId="1076"/>
          <ac:spMkLst>
            <pc:docMk/>
            <pc:sldMk cId="517204696" sldId="908"/>
            <ac:spMk id="2" creationId="{06452B6C-C289-9A92-D2C3-247F5E233F01}"/>
          </ac:spMkLst>
        </pc:spChg>
        <pc:spChg chg="mod">
          <ac:chgData name="kaisikki Pasanen" userId="891994d9b86a9c0e" providerId="LiveId" clId="{4E4DAC9C-3A6E-4FC9-A387-BABDBEAAA358}" dt="2026-06-03T07:44:02.138" v="13" actId="20577"/>
          <ac:spMkLst>
            <pc:docMk/>
            <pc:sldMk cId="517204696" sldId="908"/>
            <ac:spMk id="3" creationId="{49172626-FD19-CD2A-0CCE-74ADD64BA560}"/>
          </ac:spMkLst>
        </pc:spChg>
        <pc:spChg chg="mod">
          <ac:chgData name="kaisikki Pasanen" userId="891994d9b86a9c0e" providerId="LiveId" clId="{4E4DAC9C-3A6E-4FC9-A387-BABDBEAAA358}" dt="2026-06-03T07:44:11.007" v="15" actId="113"/>
          <ac:spMkLst>
            <pc:docMk/>
            <pc:sldMk cId="517204696" sldId="908"/>
            <ac:spMk id="4" creationId="{CBF4A402-561C-1732-450A-FE17D5B7789C}"/>
          </ac:spMkLst>
        </pc:spChg>
      </pc:sldChg>
      <pc:sldChg chg="addSp modSp mod">
        <pc:chgData name="kaisikki Pasanen" userId="891994d9b86a9c0e" providerId="LiveId" clId="{4E4DAC9C-3A6E-4FC9-A387-BABDBEAAA358}" dt="2026-06-03T07:53:24.498" v="85" actId="962"/>
        <pc:sldMkLst>
          <pc:docMk/>
          <pc:sldMk cId="2070371919" sldId="918"/>
        </pc:sldMkLst>
        <pc:spChg chg="add mod">
          <ac:chgData name="kaisikki Pasanen" userId="891994d9b86a9c0e" providerId="LiveId" clId="{4E4DAC9C-3A6E-4FC9-A387-BABDBEAAA358}" dt="2026-06-03T07:52:46.662" v="83"/>
          <ac:spMkLst>
            <pc:docMk/>
            <pc:sldMk cId="2070371919" sldId="918"/>
            <ac:spMk id="3" creationId="{2DF46444-A7E1-AC3A-31DB-A52E8DBF2518}"/>
          </ac:spMkLst>
        </pc:spChg>
        <pc:picChg chg="mod">
          <ac:chgData name="kaisikki Pasanen" userId="891994d9b86a9c0e" providerId="LiveId" clId="{4E4DAC9C-3A6E-4FC9-A387-BABDBEAAA358}" dt="2026-06-03T07:53:24.498" v="85" actId="962"/>
          <ac:picMkLst>
            <pc:docMk/>
            <pc:sldMk cId="2070371919" sldId="918"/>
            <ac:picMk id="6" creationId="{ABE40B81-37E4-00B0-878E-0415C6435C27}"/>
          </ac:picMkLst>
        </pc:picChg>
      </pc:sldChg>
      <pc:sldMasterChg chg="del delSldLayout">
        <pc:chgData name="kaisikki Pasanen" userId="891994d9b86a9c0e" providerId="LiveId" clId="{4E4DAC9C-3A6E-4FC9-A387-BABDBEAAA358}" dt="2026-06-03T07:43:05.136" v="2"/>
        <pc:sldMasterMkLst>
          <pc:docMk/>
          <pc:sldMasterMk cId="294753936" sldId="2147483740"/>
        </pc:sldMasterMkLst>
        <pc:sldLayoutChg chg="del">
          <pc:chgData name="kaisikki Pasanen" userId="891994d9b86a9c0e" providerId="LiveId" clId="{4E4DAC9C-3A6E-4FC9-A387-BABDBEAAA358}" dt="2026-06-03T07:43:05.136" v="2"/>
          <pc:sldLayoutMkLst>
            <pc:docMk/>
            <pc:sldMasterMk cId="294753936" sldId="2147483740"/>
            <pc:sldLayoutMk cId="3273538060" sldId="2147483741"/>
          </pc:sldLayoutMkLst>
        </pc:sldLayoutChg>
        <pc:sldLayoutChg chg="del">
          <pc:chgData name="kaisikki Pasanen" userId="891994d9b86a9c0e" providerId="LiveId" clId="{4E4DAC9C-3A6E-4FC9-A387-BABDBEAAA358}" dt="2026-06-03T07:43:05.136" v="2"/>
          <pc:sldLayoutMkLst>
            <pc:docMk/>
            <pc:sldMasterMk cId="294753936" sldId="2147483740"/>
            <pc:sldLayoutMk cId="1272616485" sldId="2147483742"/>
          </pc:sldLayoutMkLst>
        </pc:sldLayoutChg>
        <pc:sldLayoutChg chg="del">
          <pc:chgData name="kaisikki Pasanen" userId="891994d9b86a9c0e" providerId="LiveId" clId="{4E4DAC9C-3A6E-4FC9-A387-BABDBEAAA358}" dt="2026-06-03T07:43:05.136" v="2"/>
          <pc:sldLayoutMkLst>
            <pc:docMk/>
            <pc:sldMasterMk cId="294753936" sldId="2147483740"/>
            <pc:sldLayoutMk cId="2101994228" sldId="2147483743"/>
          </pc:sldLayoutMkLst>
        </pc:sldLayoutChg>
        <pc:sldLayoutChg chg="del">
          <pc:chgData name="kaisikki Pasanen" userId="891994d9b86a9c0e" providerId="LiveId" clId="{4E4DAC9C-3A6E-4FC9-A387-BABDBEAAA358}" dt="2026-06-03T07:43:05.136" v="2"/>
          <pc:sldLayoutMkLst>
            <pc:docMk/>
            <pc:sldMasterMk cId="294753936" sldId="2147483740"/>
            <pc:sldLayoutMk cId="3115227992" sldId="2147483744"/>
          </pc:sldLayoutMkLst>
        </pc:sldLayoutChg>
        <pc:sldLayoutChg chg="del">
          <pc:chgData name="kaisikki Pasanen" userId="891994d9b86a9c0e" providerId="LiveId" clId="{4E4DAC9C-3A6E-4FC9-A387-BABDBEAAA358}" dt="2026-06-03T07:43:05.136" v="2"/>
          <pc:sldLayoutMkLst>
            <pc:docMk/>
            <pc:sldMasterMk cId="294753936" sldId="2147483740"/>
            <pc:sldLayoutMk cId="323004929" sldId="2147483745"/>
          </pc:sldLayoutMkLst>
        </pc:sldLayoutChg>
        <pc:sldLayoutChg chg="del">
          <pc:chgData name="kaisikki Pasanen" userId="891994d9b86a9c0e" providerId="LiveId" clId="{4E4DAC9C-3A6E-4FC9-A387-BABDBEAAA358}" dt="2026-06-03T07:43:05.136" v="2"/>
          <pc:sldLayoutMkLst>
            <pc:docMk/>
            <pc:sldMasterMk cId="294753936" sldId="2147483740"/>
            <pc:sldLayoutMk cId="1707877453" sldId="2147483746"/>
          </pc:sldLayoutMkLst>
        </pc:sldLayoutChg>
        <pc:sldLayoutChg chg="del">
          <pc:chgData name="kaisikki Pasanen" userId="891994d9b86a9c0e" providerId="LiveId" clId="{4E4DAC9C-3A6E-4FC9-A387-BABDBEAAA358}" dt="2026-06-03T07:43:05.136" v="2"/>
          <pc:sldLayoutMkLst>
            <pc:docMk/>
            <pc:sldMasterMk cId="294753936" sldId="2147483740"/>
            <pc:sldLayoutMk cId="2534236322" sldId="2147483747"/>
          </pc:sldLayoutMkLst>
        </pc:sldLayoutChg>
        <pc:sldLayoutChg chg="del">
          <pc:chgData name="kaisikki Pasanen" userId="891994d9b86a9c0e" providerId="LiveId" clId="{4E4DAC9C-3A6E-4FC9-A387-BABDBEAAA358}" dt="2026-06-03T07:43:05.136" v="2"/>
          <pc:sldLayoutMkLst>
            <pc:docMk/>
            <pc:sldMasterMk cId="294753936" sldId="2147483740"/>
            <pc:sldLayoutMk cId="280007585" sldId="2147483748"/>
          </pc:sldLayoutMkLst>
        </pc:sldLayoutChg>
        <pc:sldLayoutChg chg="del">
          <pc:chgData name="kaisikki Pasanen" userId="891994d9b86a9c0e" providerId="LiveId" clId="{4E4DAC9C-3A6E-4FC9-A387-BABDBEAAA358}" dt="2026-06-03T07:43:05.136" v="2"/>
          <pc:sldLayoutMkLst>
            <pc:docMk/>
            <pc:sldMasterMk cId="294753936" sldId="2147483740"/>
            <pc:sldLayoutMk cId="429756556" sldId="2147483749"/>
          </pc:sldLayoutMkLst>
        </pc:sldLayoutChg>
        <pc:sldLayoutChg chg="del">
          <pc:chgData name="kaisikki Pasanen" userId="891994d9b86a9c0e" providerId="LiveId" clId="{4E4DAC9C-3A6E-4FC9-A387-BABDBEAAA358}" dt="2026-06-03T07:43:05.136" v="2"/>
          <pc:sldLayoutMkLst>
            <pc:docMk/>
            <pc:sldMasterMk cId="294753936" sldId="2147483740"/>
            <pc:sldLayoutMk cId="1387744700" sldId="2147483750"/>
          </pc:sldLayoutMkLst>
        </pc:sldLayoutChg>
        <pc:sldLayoutChg chg="del">
          <pc:chgData name="kaisikki Pasanen" userId="891994d9b86a9c0e" providerId="LiveId" clId="{4E4DAC9C-3A6E-4FC9-A387-BABDBEAAA358}" dt="2026-06-03T07:43:05.136" v="2"/>
          <pc:sldLayoutMkLst>
            <pc:docMk/>
            <pc:sldMasterMk cId="294753936" sldId="2147483740"/>
            <pc:sldLayoutMk cId="3023047877" sldId="2147483751"/>
          </pc:sldLayoutMkLst>
        </pc:sldLayoutChg>
        <pc:sldLayoutChg chg="del">
          <pc:chgData name="kaisikki Pasanen" userId="891994d9b86a9c0e" providerId="LiveId" clId="{4E4DAC9C-3A6E-4FC9-A387-BABDBEAAA358}" dt="2026-06-03T07:43:05.136" v="2"/>
          <pc:sldLayoutMkLst>
            <pc:docMk/>
            <pc:sldMasterMk cId="294753936" sldId="2147483740"/>
            <pc:sldLayoutMk cId="2542757256" sldId="2147483752"/>
          </pc:sldLayoutMkLst>
        </pc:sldLayoutChg>
        <pc:sldLayoutChg chg="del">
          <pc:chgData name="kaisikki Pasanen" userId="891994d9b86a9c0e" providerId="LiveId" clId="{4E4DAC9C-3A6E-4FC9-A387-BABDBEAAA358}" dt="2026-06-03T07:43:05.136" v="2"/>
          <pc:sldLayoutMkLst>
            <pc:docMk/>
            <pc:sldMasterMk cId="294753936" sldId="2147483740"/>
            <pc:sldLayoutMk cId="3711453988" sldId="2147483753"/>
          </pc:sldLayoutMkLst>
        </pc:sldLayoutChg>
        <pc:sldLayoutChg chg="del">
          <pc:chgData name="kaisikki Pasanen" userId="891994d9b86a9c0e" providerId="LiveId" clId="{4E4DAC9C-3A6E-4FC9-A387-BABDBEAAA358}" dt="2026-06-03T07:43:05.136" v="2"/>
          <pc:sldLayoutMkLst>
            <pc:docMk/>
            <pc:sldMasterMk cId="294753936" sldId="2147483740"/>
            <pc:sldLayoutMk cId="694455497" sldId="2147483754"/>
          </pc:sldLayoutMkLst>
        </pc:sldLayoutChg>
        <pc:sldLayoutChg chg="del">
          <pc:chgData name="kaisikki Pasanen" userId="891994d9b86a9c0e" providerId="LiveId" clId="{4E4DAC9C-3A6E-4FC9-A387-BABDBEAAA358}" dt="2026-06-03T07:43:05.136" v="2"/>
          <pc:sldLayoutMkLst>
            <pc:docMk/>
            <pc:sldMasterMk cId="294753936" sldId="2147483740"/>
            <pc:sldLayoutMk cId="1409237469" sldId="2147483755"/>
          </pc:sldLayoutMkLst>
        </pc:sldLayoutChg>
        <pc:sldLayoutChg chg="del">
          <pc:chgData name="kaisikki Pasanen" userId="891994d9b86a9c0e" providerId="LiveId" clId="{4E4DAC9C-3A6E-4FC9-A387-BABDBEAAA358}" dt="2026-06-03T07:43:05.136" v="2"/>
          <pc:sldLayoutMkLst>
            <pc:docMk/>
            <pc:sldMasterMk cId="294753936" sldId="2147483740"/>
            <pc:sldLayoutMk cId="1237457426" sldId="2147483756"/>
          </pc:sldLayoutMkLst>
        </pc:sldLayoutChg>
        <pc:sldLayoutChg chg="del">
          <pc:chgData name="kaisikki Pasanen" userId="891994d9b86a9c0e" providerId="LiveId" clId="{4E4DAC9C-3A6E-4FC9-A387-BABDBEAAA358}" dt="2026-06-03T07:43:05.136" v="2"/>
          <pc:sldLayoutMkLst>
            <pc:docMk/>
            <pc:sldMasterMk cId="294753936" sldId="2147483740"/>
            <pc:sldLayoutMk cId="1473716024" sldId="2147483757"/>
          </pc:sldLayoutMkLst>
        </pc:sldLayoutChg>
        <pc:sldLayoutChg chg="del">
          <pc:chgData name="kaisikki Pasanen" userId="891994d9b86a9c0e" providerId="LiveId" clId="{4E4DAC9C-3A6E-4FC9-A387-BABDBEAAA358}" dt="2026-06-03T07:43:05.136" v="2"/>
          <pc:sldLayoutMkLst>
            <pc:docMk/>
            <pc:sldMasterMk cId="294753936" sldId="2147483740"/>
            <pc:sldLayoutMk cId="1873173929" sldId="2147483758"/>
          </pc:sldLayoutMkLst>
        </pc:sldLayoutChg>
      </pc:sldMasterChg>
      <pc:sldMasterChg chg="del delSldLayout">
        <pc:chgData name="kaisikki Pasanen" userId="891994d9b86a9c0e" providerId="LiveId" clId="{4E4DAC9C-3A6E-4FC9-A387-BABDBEAAA358}" dt="2026-06-03T07:43:05.136" v="2"/>
        <pc:sldMasterMkLst>
          <pc:docMk/>
          <pc:sldMasterMk cId="2411305400" sldId="2147483759"/>
        </pc:sldMasterMkLst>
        <pc:sldLayoutChg chg="del">
          <pc:chgData name="kaisikki Pasanen" userId="891994d9b86a9c0e" providerId="LiveId" clId="{4E4DAC9C-3A6E-4FC9-A387-BABDBEAAA358}" dt="2026-06-03T07:43:05.136" v="2"/>
          <pc:sldLayoutMkLst>
            <pc:docMk/>
            <pc:sldMasterMk cId="2411305400" sldId="2147483759"/>
            <pc:sldLayoutMk cId="3698909924" sldId="2147483760"/>
          </pc:sldLayoutMkLst>
        </pc:sldLayoutChg>
        <pc:sldLayoutChg chg="del">
          <pc:chgData name="kaisikki Pasanen" userId="891994d9b86a9c0e" providerId="LiveId" clId="{4E4DAC9C-3A6E-4FC9-A387-BABDBEAAA358}" dt="2026-06-03T07:43:05.136" v="2"/>
          <pc:sldLayoutMkLst>
            <pc:docMk/>
            <pc:sldMasterMk cId="2411305400" sldId="2147483759"/>
            <pc:sldLayoutMk cId="943334151" sldId="2147483761"/>
          </pc:sldLayoutMkLst>
        </pc:sldLayoutChg>
        <pc:sldLayoutChg chg="del">
          <pc:chgData name="kaisikki Pasanen" userId="891994d9b86a9c0e" providerId="LiveId" clId="{4E4DAC9C-3A6E-4FC9-A387-BABDBEAAA358}" dt="2026-06-03T07:43:05.136" v="2"/>
          <pc:sldLayoutMkLst>
            <pc:docMk/>
            <pc:sldMasterMk cId="2411305400" sldId="2147483759"/>
            <pc:sldLayoutMk cId="1751133137" sldId="2147483762"/>
          </pc:sldLayoutMkLst>
        </pc:sldLayoutChg>
        <pc:sldLayoutChg chg="del">
          <pc:chgData name="kaisikki Pasanen" userId="891994d9b86a9c0e" providerId="LiveId" clId="{4E4DAC9C-3A6E-4FC9-A387-BABDBEAAA358}" dt="2026-06-03T07:43:05.136" v="2"/>
          <pc:sldLayoutMkLst>
            <pc:docMk/>
            <pc:sldMasterMk cId="2411305400" sldId="2147483759"/>
            <pc:sldLayoutMk cId="690958862" sldId="21474837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D84AD-94C0-4EF3-BEFA-0E0358D1EBD2}" type="datetimeFigureOut">
              <a:rPr lang="fi-FI" smtClean="0"/>
              <a:t>3.6.2026</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8FFDB-AF42-474A-99F8-897168F14D93}" type="slidenum">
              <a:rPr lang="fi-FI" smtClean="0"/>
              <a:t>‹#›</a:t>
            </a:fld>
            <a:endParaRPr lang="fi-FI"/>
          </a:p>
        </p:txBody>
      </p:sp>
    </p:spTree>
    <p:extLst>
      <p:ext uri="{BB962C8B-B14F-4D97-AF65-F5344CB8AC3E}">
        <p14:creationId xmlns:p14="http://schemas.microsoft.com/office/powerpoint/2010/main" val="420778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hyt.fi/tuote/paihdevaittamat-totta-vai-tarua/"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hyt.fi/tuote/kannabisvaittamat-totta-vai-tarua/" TargetMode="External"/><Relationship Id="rId5" Type="http://schemas.openxmlformats.org/officeDocument/2006/relationships/hyperlink" Target="https://ehyt.fi/tuote/nikotiinivaittamat-totta-vai-tarua/" TargetMode="External"/><Relationship Id="rId4" Type="http://schemas.openxmlformats.org/officeDocument/2006/relationships/hyperlink" Target="https://ehyt.fi/tuote/alkoholivaittamat-totta-vai-taru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shorts/_OPeFtx8wp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RFzYLqdlwwI?si=1yzffUscYiw2iqf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uenotalk.f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MA6vs5Ghqy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2DEA-FDD0-F3E2-B8D1-5DB68864458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E80CD61-1397-2182-D26C-346A1E5A3EE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F2BB226B-E041-9470-9B10-31BBA35B29AD}"/>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sz="1200" b="1" i="0" kern="1200" dirty="0">
                <a:solidFill>
                  <a:schemeClr val="tx1"/>
                </a:solidFill>
                <a:effectLst/>
                <a:latin typeface="+mn-lt"/>
                <a:cs typeface="Calibri"/>
              </a:rPr>
              <a:t>Osion tavoite:</a:t>
            </a: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1" i="0" kern="1200">
                <a:solidFill>
                  <a:schemeClr val="tx1"/>
                </a:solidFill>
                <a:effectLst/>
                <a:latin typeface="+mn-lt"/>
                <a:cs typeface="Calibri"/>
              </a:rPr>
              <a:t>Antaa tuutoreille ajantasaista tietoa päihteiden terveyshaitoista ja siitä miten päihteet vaikuttavat </a:t>
            </a:r>
            <a:r>
              <a:rPr lang="fi-FI" b="1">
                <a:cs typeface="Calibri"/>
              </a:rPr>
              <a:t>elämään</a:t>
            </a:r>
            <a:endParaRPr lang="fi-FI" sz="1200" b="1" i="0" kern="1200">
              <a:solidFill>
                <a:schemeClr val="tx1"/>
              </a:solidFill>
              <a:effectLst/>
              <a:latin typeface="+mn-lt"/>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cs typeface="Calibri"/>
              </a:rPr>
              <a:t>Voit halutessasi käydä läpi </a:t>
            </a:r>
            <a:r>
              <a:rPr lang="fi-FI" sz="1200" b="0" i="0" kern="1200" err="1">
                <a:solidFill>
                  <a:schemeClr val="tx1"/>
                </a:solidFill>
                <a:effectLst/>
                <a:latin typeface="+mn-lt"/>
                <a:cs typeface="Calibri"/>
              </a:rPr>
              <a:t>tuutoreiden</a:t>
            </a:r>
            <a:r>
              <a:rPr lang="fi-FI" sz="1200" b="0" i="0" kern="1200" dirty="0">
                <a:solidFill>
                  <a:schemeClr val="tx1"/>
                </a:solidFill>
                <a:effectLst/>
                <a:latin typeface="+mn-lt"/>
                <a:cs typeface="Calibri"/>
              </a:rPr>
              <a:t> kanssa kaikki  osiot, tai valita ne osiot, jotka tuntuvat ajankohtaisilta juuri nyt. </a:t>
            </a:r>
            <a:endParaRPr lang="fi-FI"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Vaihtoehtoisesti voit keskustella teemoista </a:t>
            </a:r>
            <a:r>
              <a:rPr lang="fi-FI" sz="1200" b="0" i="0" kern="1200" err="1">
                <a:solidFill>
                  <a:schemeClr val="tx1"/>
                </a:solidFill>
                <a:effectLst/>
                <a:latin typeface="+mn-lt"/>
                <a:ea typeface="+mn-ea"/>
                <a:cs typeface="+mn-cs"/>
              </a:rPr>
              <a:t>Totta-vai</a:t>
            </a:r>
            <a:r>
              <a:rPr lang="fi-FI" sz="1200" b="0" i="0" kern="1200" dirty="0">
                <a:solidFill>
                  <a:schemeClr val="tx1"/>
                </a:solidFill>
                <a:effectLst/>
                <a:latin typeface="+mn-lt"/>
                <a:ea typeface="+mn-ea"/>
                <a:cs typeface="+mn-cs"/>
              </a:rPr>
              <a:t> tarua –väittäminen avulla: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rtl="0" fontAlgn="base"/>
            <a:r>
              <a:rPr lang="fi-FI" sz="1200" b="0" i="0" kern="1200" dirty="0">
                <a:solidFill>
                  <a:schemeClr val="tx1"/>
                </a:solidFill>
                <a:effectLst/>
                <a:latin typeface="+mn-lt"/>
                <a:ea typeface="+mn-ea"/>
                <a:cs typeface="+mn-cs"/>
              </a:rPr>
              <a:t>Päihdeväittämät </a:t>
            </a:r>
            <a:r>
              <a:rPr lang="fi-FI" sz="1200" b="0" i="0" u="sng" strike="noStrike" kern="1200" dirty="0">
                <a:solidFill>
                  <a:schemeClr val="tx1"/>
                </a:solidFill>
                <a:effectLst/>
                <a:latin typeface="+mn-lt"/>
                <a:ea typeface="+mn-ea"/>
                <a:cs typeface="+mn-cs"/>
                <a:hlinkClick r:id="rId3"/>
              </a:rPr>
              <a:t>https://ehyt.fi/tuote/paihdevaittamat-totta-vai-tarua/</a:t>
            </a:r>
            <a:r>
              <a:rPr lang="fi-FI" sz="1200" b="0" i="0" kern="1200" dirty="0">
                <a:solidFill>
                  <a:schemeClr val="tx1"/>
                </a:solidFill>
                <a:effectLst/>
                <a:latin typeface="+mn-lt"/>
                <a:ea typeface="+mn-ea"/>
                <a:cs typeface="+mn-cs"/>
              </a:rPr>
              <a:t> </a:t>
            </a:r>
          </a:p>
          <a:p>
            <a:pPr rtl="0" fontAlgn="base"/>
            <a:r>
              <a:rPr lang="fi-FI" sz="1200" b="0" i="0" kern="1200" dirty="0">
                <a:solidFill>
                  <a:schemeClr val="tx1"/>
                </a:solidFill>
                <a:effectLst/>
                <a:latin typeface="+mn-lt"/>
                <a:ea typeface="+mn-ea"/>
                <a:cs typeface="+mn-cs"/>
              </a:rPr>
              <a:t>Alkoholiväittämät </a:t>
            </a:r>
            <a:r>
              <a:rPr lang="fi-FI" sz="1200" b="0" i="0" u="sng" strike="noStrike" kern="1200" dirty="0">
                <a:solidFill>
                  <a:schemeClr val="tx1"/>
                </a:solidFill>
                <a:effectLst/>
                <a:latin typeface="+mn-lt"/>
                <a:ea typeface="+mn-ea"/>
                <a:cs typeface="+mn-cs"/>
                <a:hlinkClick r:id="rId4"/>
              </a:rPr>
              <a:t>https://ehyt.fi/tuote/alkoholivaittamat-totta-vai-tarua/</a:t>
            </a:r>
            <a:r>
              <a:rPr lang="fi-FI" sz="1200" b="0" i="0" kern="1200" dirty="0">
                <a:solidFill>
                  <a:schemeClr val="tx1"/>
                </a:solidFill>
                <a:effectLst/>
                <a:latin typeface="+mn-lt"/>
                <a:ea typeface="+mn-ea"/>
                <a:cs typeface="+mn-cs"/>
              </a:rPr>
              <a:t> </a:t>
            </a:r>
          </a:p>
          <a:p>
            <a:pPr rtl="0" fontAlgn="base"/>
            <a:r>
              <a:rPr lang="fi-FI" sz="1200" b="0" i="0" kern="1200" dirty="0">
                <a:solidFill>
                  <a:schemeClr val="tx1"/>
                </a:solidFill>
                <a:effectLst/>
                <a:latin typeface="+mn-lt"/>
                <a:ea typeface="+mn-ea"/>
                <a:cs typeface="+mn-cs"/>
              </a:rPr>
              <a:t>Nikotiiniväittämät </a:t>
            </a:r>
            <a:r>
              <a:rPr lang="fi-FI" sz="1200" b="0" i="0" u="sng" strike="noStrike" kern="1200" dirty="0">
                <a:solidFill>
                  <a:schemeClr val="tx1"/>
                </a:solidFill>
                <a:effectLst/>
                <a:latin typeface="+mn-lt"/>
                <a:ea typeface="+mn-ea"/>
                <a:cs typeface="+mn-cs"/>
                <a:hlinkClick r:id="rId5"/>
              </a:rPr>
              <a:t>https://ehyt.fi/tuote/nikotiinivaittamat-totta-vai-tarua/</a:t>
            </a:r>
            <a:r>
              <a:rPr lang="fi-FI" sz="1200" b="0" i="0" kern="1200" dirty="0">
                <a:solidFill>
                  <a:schemeClr val="tx1"/>
                </a:solidFill>
                <a:effectLst/>
                <a:latin typeface="+mn-lt"/>
                <a:ea typeface="+mn-ea"/>
                <a:cs typeface="+mn-cs"/>
              </a:rPr>
              <a:t> </a:t>
            </a:r>
          </a:p>
          <a:p>
            <a:pPr rtl="0" fontAlgn="base"/>
            <a:r>
              <a:rPr lang="fi-FI" sz="1200" b="0" i="0" kern="1200" dirty="0">
                <a:solidFill>
                  <a:schemeClr val="tx1"/>
                </a:solidFill>
                <a:effectLst/>
                <a:latin typeface="+mn-lt"/>
                <a:ea typeface="+mn-ea"/>
                <a:cs typeface="+mn-cs"/>
              </a:rPr>
              <a:t>Kannabisväittämät </a:t>
            </a:r>
            <a:r>
              <a:rPr lang="fi-FI" sz="1200" b="0" i="0" u="sng" strike="noStrike" kern="1200" dirty="0">
                <a:solidFill>
                  <a:schemeClr val="tx1"/>
                </a:solidFill>
                <a:effectLst/>
                <a:latin typeface="+mn-lt"/>
                <a:ea typeface="+mn-ea"/>
                <a:cs typeface="+mn-cs"/>
                <a:hlinkClick r:id="rId6"/>
              </a:rPr>
              <a:t>https://ehyt.fi/tuote/kannabisvaittamat-totta-vai-tarua/</a:t>
            </a:r>
            <a:r>
              <a:rPr lang="fi-FI"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cs typeface="Calibri"/>
            </a:endParaRPr>
          </a:p>
          <a:p>
            <a:pPr rtl="0" fontAlgn="base"/>
            <a:endParaRPr lang="fi-FI" sz="1200" b="0" i="0" kern="1200" dirty="0">
              <a:solidFill>
                <a:schemeClr val="tx1"/>
              </a:solidFill>
              <a:effectLst/>
              <a:latin typeface="+mn-lt"/>
              <a:cs typeface="Calibri"/>
            </a:endParaRPr>
          </a:p>
        </p:txBody>
      </p:sp>
      <p:sp>
        <p:nvSpPr>
          <p:cNvPr id="4" name="Dian numeron paikkamerkki 3">
            <a:extLst>
              <a:ext uri="{FF2B5EF4-FFF2-40B4-BE49-F238E27FC236}">
                <a16:creationId xmlns:a16="http://schemas.microsoft.com/office/drawing/2014/main" id="{C363FCFD-4099-2B52-981C-1915F675AF04}"/>
              </a:ext>
            </a:extLst>
          </p:cNvPr>
          <p:cNvSpPr>
            <a:spLocks noGrp="1"/>
          </p:cNvSpPr>
          <p:nvPr>
            <p:ph type="sldNum" sz="quarter" idx="5"/>
          </p:nvPr>
        </p:nvSpPr>
        <p:spPr/>
        <p:txBody>
          <a:bodyPr/>
          <a:lstStyle/>
          <a:p>
            <a:fld id="{CF68FFDB-AF42-474A-99F8-897168F14D93}" type="slidenum">
              <a:rPr lang="fi-FI" smtClean="0"/>
              <a:t>1</a:t>
            </a:fld>
            <a:endParaRPr lang="fi-FI"/>
          </a:p>
        </p:txBody>
      </p:sp>
    </p:spTree>
    <p:extLst>
      <p:ext uri="{BB962C8B-B14F-4D97-AF65-F5344CB8AC3E}">
        <p14:creationId xmlns:p14="http://schemas.microsoft.com/office/powerpoint/2010/main" val="405368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 välittömiä haittoja voi seurata jo yhden käyttökerran jälkeen? </a:t>
            </a:r>
          </a:p>
          <a:p>
            <a:r>
              <a:rPr lang="fi-FI" dirty="0"/>
              <a:t>Esimerkkejä: </a:t>
            </a:r>
          </a:p>
          <a:p>
            <a:r>
              <a:rPr lang="fi-FI" dirty="0"/>
              <a:t>• Väkivalta </a:t>
            </a:r>
          </a:p>
          <a:p>
            <a:r>
              <a:rPr lang="fi-FI" dirty="0"/>
              <a:t>• Rinnakkaisvaikutukset lääkitysten kanssa </a:t>
            </a:r>
          </a:p>
          <a:p>
            <a:r>
              <a:rPr lang="fi-FI" dirty="0"/>
              <a:t>• Vaikutukset terveyteen (esim. seksuaaliterveys ja mielenterveys, vieroitusoireet, verensokeri, sydän) </a:t>
            </a:r>
          </a:p>
          <a:p>
            <a:r>
              <a:rPr lang="fi-FI" dirty="0"/>
              <a:t>• Tapaturmat (esim. liikenneonnettomuudet, kaatumiset) </a:t>
            </a:r>
            <a:endParaRPr lang="fi-FI" dirty="0">
              <a:cs typeface="Calibri" panose="020F0502020204030204"/>
            </a:endParaRPr>
          </a:p>
          <a:p>
            <a:r>
              <a:rPr lang="fi-FI" dirty="0"/>
              <a:t>• Alkoholimyrkytys </a:t>
            </a:r>
          </a:p>
          <a:p>
            <a:r>
              <a:rPr lang="fi-FI" dirty="0"/>
              <a:t>• Vaikutukset ihmissuhteisiin </a:t>
            </a:r>
          </a:p>
          <a:p>
            <a:r>
              <a:rPr lang="fi-FI" dirty="0"/>
              <a:t>• Tekee tai sanoo jotain, mitä katuu myöhemmin </a:t>
            </a:r>
          </a:p>
          <a:p>
            <a:r>
              <a:rPr lang="fi-FI" dirty="0"/>
              <a:t>• Tavarat häviää tai rikkoutuu </a:t>
            </a:r>
            <a:endParaRPr lang="fi-FI" dirty="0">
              <a:cs typeface="Calibri" panose="020F0502020204030204"/>
            </a:endParaRPr>
          </a:p>
          <a:p>
            <a:r>
              <a:rPr lang="fi-FI" dirty="0"/>
              <a:t>• Riski joutua seksuaalisen kaltoinkohtelun uhriksi </a:t>
            </a:r>
          </a:p>
          <a:p>
            <a:r>
              <a:rPr lang="fi-FI" dirty="0"/>
              <a:t>• Jne. </a:t>
            </a:r>
          </a:p>
          <a:p>
            <a:endParaRPr lang="fi-FI" dirty="0"/>
          </a:p>
          <a:p>
            <a:r>
              <a:rPr lang="fi-FI" b="0" u="sng" dirty="0"/>
              <a:t>Lisäkysymys</a:t>
            </a:r>
          </a:p>
          <a:p>
            <a:r>
              <a:rPr lang="fi-FI" dirty="0"/>
              <a:t>Millaisia muita välittömiä haittoja voi seurata nuorelle jo yksittäisen käyttökerran vuoksi? </a:t>
            </a:r>
          </a:p>
          <a:p>
            <a:endParaRPr lang="fi-FI" dirty="0"/>
          </a:p>
          <a:p>
            <a:r>
              <a:rPr lang="fi-FI" dirty="0"/>
              <a:t>• Kiinnijäämisen riski saattaa vaikuttaa nuoren ja huoltajan väliseen suhteeseen. </a:t>
            </a:r>
            <a:endParaRPr lang="fi-FI" dirty="0">
              <a:cs typeface="Calibri" panose="020F0502020204030204"/>
            </a:endParaRPr>
          </a:p>
          <a:p>
            <a:r>
              <a:rPr lang="fi-FI" dirty="0"/>
              <a:t>• Kiinnijääminen vaikuttaa nuoren ja huoltajan väliseen luottamukseen. </a:t>
            </a:r>
            <a:endParaRPr lang="fi-FI" dirty="0">
              <a:cs typeface="Calibri" panose="020F0502020204030204"/>
            </a:endParaRPr>
          </a:p>
          <a:p>
            <a:r>
              <a:rPr lang="fi-FI" dirty="0"/>
              <a:t>• Nuori saattaa myös joutua selittelemään vanhemmilleen, miksi tavaroita on kadonnut/mennyt rikki </a:t>
            </a:r>
          </a:p>
          <a:p>
            <a:r>
              <a:rPr lang="fi-FI" dirty="0"/>
              <a:t>• Kiinnijäämisen riski ja kiinnijääminen voivat vaikuttaa myös kavereiden väliseen suhteeseen (esim. humaltunut nuori ei anna kaverilleen lupaa soittaa apua, vaikka kaveri olisi kovin huolissaan hänen voinnistaan) </a:t>
            </a:r>
            <a:endParaRPr lang="fi-FI"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66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dirty="0"/>
              <a:t>Alkoholin pitkäaikainen käyttö lisää maksatulehduksen, maksakirroosin, haimatulehduksen ja suolistovuotojen riskiä. Rytmihäiriöt ja kohonnut verenpaine sekä unettomuus ja masentuneisuus ovat myös yleisiä pitkäaikaisen alkoholinkäytön seurauksia. Käyttö lisää myös riskiä erilaisille syöville. Pitkäaikainen alkoholinkäyttö voi aiheuttaa impotenssia, hedelmättömyyttä ja hormonihäiriöitä. Raskaudenaikainen alkoholikäyttö altistaa sikiön kehityshäiriöille.  Pitkäaikainen alkoholinkäyttö vaikuttaa myös aivoihin; aiheuttaen esim. keskittymiskyvyn heikkenemistä ja muistihäiriöitä. Riippuvuus on merkittävä pitkäaikaisen alkoholinkäytön haittavaikutus.  Jäikö joku terveyshaitta mielestänne mainitsematta? </a:t>
            </a:r>
            <a:endParaRPr lang="fi-FI" dirty="0">
              <a:cs typeface="Calibri"/>
            </a:endParaRPr>
          </a:p>
          <a:p>
            <a:endParaRPr lang="fi-FI" dirty="0">
              <a:cs typeface="Calibri"/>
            </a:endParaRPr>
          </a:p>
          <a:p>
            <a:r>
              <a:rPr lang="fi-FI" dirty="0">
                <a:cs typeface="Calibri"/>
              </a:rPr>
              <a:t>Riippuvuus; Psyykkinen, sosiaalinen ja fyysinen</a:t>
            </a:r>
            <a:br>
              <a:rPr lang="fi-FI" dirty="0">
                <a:cs typeface="+mn-lt"/>
              </a:rPr>
            </a:br>
            <a:r>
              <a:rPr lang="fi-FI" dirty="0">
                <a:cs typeface="Calibri" panose="020F0502020204030204"/>
              </a:rPr>
              <a:t>Psyykkinen: Käyttö tietyissä tilanteissa, esim. rankan viikon jälkeen, </a:t>
            </a:r>
            <a:r>
              <a:rPr lang="fi-FI" dirty="0" err="1">
                <a:cs typeface="Calibri" panose="020F0502020204030204"/>
              </a:rPr>
              <a:t>sillloin</a:t>
            </a:r>
            <a:r>
              <a:rPr lang="fi-FI" dirty="0">
                <a:cs typeface="Calibri" panose="020F0502020204030204"/>
              </a:rPr>
              <a:t> kun ahdistaa</a:t>
            </a:r>
          </a:p>
          <a:p>
            <a:r>
              <a:rPr lang="fi-FI" dirty="0">
                <a:cs typeface="Calibri" panose="020F0502020204030204"/>
              </a:rPr>
              <a:t>Sosiaalinen: Käyttö aina tietyssä porukassa, jos ei käytä, tulee olo, että jää ulkopuolelle</a:t>
            </a:r>
          </a:p>
          <a:p>
            <a:r>
              <a:rPr lang="fi-FI" dirty="0">
                <a:cs typeface="Calibri" panose="020F0502020204030204"/>
              </a:rPr>
              <a:t>Fyysinen: Fyysiset oireet; vapina, univaikeudet, levottomuus, ahdistus </a:t>
            </a:r>
            <a:r>
              <a:rPr lang="fi-FI" dirty="0" err="1">
                <a:cs typeface="Calibri" panose="020F0502020204030204"/>
              </a:rPr>
              <a:t>jne</a:t>
            </a:r>
            <a:endParaRPr lang="fi-FI" dirty="0">
              <a:cs typeface="Calibri" panose="020F0502020204030204"/>
            </a:endParaRPr>
          </a:p>
          <a:p>
            <a:endParaRPr lang="fi-FI" dirty="0">
              <a:cs typeface="Calibri" panose="020F0502020204030204"/>
            </a:endParaRPr>
          </a:p>
          <a:p>
            <a:r>
              <a:rPr lang="fi-FI" u="sng" dirty="0">
                <a:cs typeface="Calibri" panose="020F0502020204030204"/>
              </a:rPr>
              <a:t>Lisäkysymys:</a:t>
            </a:r>
          </a:p>
          <a:p>
            <a:r>
              <a:rPr lang="fi-FI" dirty="0">
                <a:cs typeface="Calibri" panose="020F0502020204030204"/>
              </a:rPr>
              <a:t>Mitä muita haittoja alkoholin käyttö voi aiheuttaa?</a:t>
            </a:r>
          </a:p>
          <a:p>
            <a:r>
              <a:rPr lang="fi-FI" dirty="0">
                <a:cs typeface="Calibri" panose="020F0502020204030204"/>
              </a:rPr>
              <a:t>-liikenneonnettomuudet</a:t>
            </a:r>
          </a:p>
          <a:p>
            <a:r>
              <a:rPr lang="fi-FI" dirty="0">
                <a:cs typeface="Calibri" panose="020F0502020204030204"/>
              </a:rPr>
              <a:t>-väkivaltatilanteet</a:t>
            </a:r>
          </a:p>
          <a:p>
            <a:r>
              <a:rPr lang="fi-FI" dirty="0">
                <a:cs typeface="Calibri" panose="020F0502020204030204"/>
              </a:rPr>
              <a:t>-vaikutukset ihmissuhteisiin</a:t>
            </a:r>
          </a:p>
          <a:p>
            <a:r>
              <a:rPr lang="fi-FI" dirty="0">
                <a:cs typeface="Calibri" panose="020F0502020204030204"/>
              </a:rPr>
              <a:t>-vaikutukset opiskeluun ja työhön</a:t>
            </a:r>
          </a:p>
          <a:p>
            <a:r>
              <a:rPr lang="fi-FI" dirty="0">
                <a:cs typeface="Calibri" panose="020F0502020204030204"/>
              </a:rPr>
              <a:t>-rahaongelmat, muu oman elämän hallinta</a:t>
            </a:r>
          </a:p>
          <a:p>
            <a:endParaRPr lang="fi-FI" dirty="0">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30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kern="1200" dirty="0">
                <a:solidFill>
                  <a:schemeClr val="tx1"/>
                </a:solidFill>
                <a:effectLst/>
                <a:latin typeface="+mn-lt"/>
                <a:ea typeface="+mn-ea"/>
                <a:cs typeface="+mn-cs"/>
              </a:rPr>
              <a:t> Pohtikaa kysymystä yhdessä. Vastauksia löytyy seuraavilta dioilta</a:t>
            </a: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25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i-FI" dirty="0"/>
              <a:t>Alkoholi on keskushermostoa lamaava aine. Alkoholin vaikutukset riippuvat muun muassa sukupuolesta, ruumiinpainosta, iästä ja hormonaalisista tekijöistä. Pienikokoinen ihminen humaltuu isokokoista voimakkaammin ja nainen juopuu miestä helpommin. Naisia erottaa miehistä keskimääräisen ruumiinkoon lisäksi myös kehon koostumus. Alkoholin sietämisessä on myös suuria yksilöllisiä eroja.  Osa ihmisistä on alkoholille synnynnäisesti herkempiä kuin toiset. </a:t>
            </a:r>
            <a:endParaRPr lang="fi-FI" dirty="0">
              <a:cs typeface="Calibri"/>
            </a:endParaRPr>
          </a:p>
          <a:p>
            <a:endParaRPr lang="fi-FI" dirty="0"/>
          </a:p>
          <a:p>
            <a:r>
              <a:rPr lang="fi-FI" dirty="0"/>
              <a:t>Alkoholi heikentää huomiokykyä, reaktiokykyä ja kykyä impulssien hallintaan; estot lähtevät, mieliala heittelee. ”Pienillä annoksilla, kun alkoholipitoisuus veressä on alle puoli promillea, alkoholi voi virkistää, rentouttaa, poistaa ahdistusta sekä lisätä sosiaalisuutta ja puheliaisuutta. Mitä korkeammaksi alkoholipitoisuus veressä nousee, sitä enemmän aivotoimintaa lamaavat vaikutukset korostuvat.  </a:t>
            </a:r>
          </a:p>
          <a:p>
            <a:endParaRPr lang="fi-FI" dirty="0"/>
          </a:p>
          <a:p>
            <a:r>
              <a:rPr lang="fi-FI" dirty="0"/>
              <a:t>Suuremmilla annoksilla, kun pitoisuus veressä kasvaa lähemmäs yhtä tai jopa kahta promillea, alkoholin käyttö aiheuttaa tyypillisesti mielialojen voimakasta vaihtelua, puheen sammallusta, horjahtelua sekä kyvyttömyyttä arvioida omaa toimintaa ja sen seurauksia. Tällöin myös muistikatkot ovat tavallisia. 3-5 promillen humala on useimmille ihmisille jo hengenvaarallinen. Jos alkoholia juodaan nopeasti ja tyhjään vatsaan, veren alkoholipitoisuus nousee hetkessä korkeaksi. Tämä voi johtaa myrkytystilaan. </a:t>
            </a:r>
            <a:endParaRPr lang="fi-FI" dirty="0">
              <a:cs typeface="Calibri" panose="020F0502020204030204"/>
            </a:endParaRPr>
          </a:p>
          <a:p>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5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Linkki</a:t>
            </a:r>
            <a:r>
              <a:rPr lang="en-US"/>
              <a:t> </a:t>
            </a:r>
            <a:r>
              <a:rPr lang="en-US" err="1"/>
              <a:t>videoon</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https://www.youtube.com/shorts/_OPeFtx8wpc</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34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200" b="0" i="0" kern="1200" dirty="0">
                <a:solidFill>
                  <a:schemeClr val="tx1"/>
                </a:solidFill>
                <a:effectLst/>
                <a:latin typeface="+mn-lt"/>
                <a:ea typeface="+mn-ea"/>
                <a:cs typeface="+mn-cs"/>
              </a:rPr>
              <a:t>Pohtikaa kysymyksiä yhdessä. Vastauksia löytyy seuraavilta dioilta</a:t>
            </a:r>
          </a:p>
          <a:p>
            <a:pPr fontAlgn="base"/>
            <a:endParaRPr lang="fi-FI" dirty="0"/>
          </a:p>
          <a:p>
            <a:pPr fontAlgn="base"/>
            <a:r>
              <a:rPr lang="fi-FI" dirty="0" err="1"/>
              <a:t>Kättäpidempää</a:t>
            </a:r>
            <a:r>
              <a:rPr lang="fi-FI" dirty="0"/>
              <a:t>:</a:t>
            </a:r>
          </a:p>
          <a:p>
            <a:pPr>
              <a:lnSpc>
                <a:spcPct val="90000"/>
              </a:lnSpc>
              <a:spcBef>
                <a:spcPts val="1000"/>
              </a:spcBef>
            </a:pPr>
            <a:r>
              <a:rPr lang="fi-FI" b="1" dirty="0"/>
              <a:t>Kannabis </a:t>
            </a:r>
            <a:endParaRPr lang="en-US" dirty="0"/>
          </a:p>
          <a:p>
            <a:pPr>
              <a:lnSpc>
                <a:spcPct val="90000"/>
              </a:lnSpc>
              <a:spcBef>
                <a:spcPts val="1000"/>
              </a:spcBef>
            </a:pPr>
            <a:r>
              <a:rPr lang="fi-FI" dirty="0"/>
              <a:t>Kannabis on yleisnimitys, jota käytetään erilaisista hamppukasvista (</a:t>
            </a:r>
            <a:r>
              <a:rPr lang="fi-FI" dirty="0" err="1"/>
              <a:t>cannabis</a:t>
            </a:r>
            <a:r>
              <a:rPr lang="fi-FI" dirty="0"/>
              <a:t> </a:t>
            </a:r>
            <a:r>
              <a:rPr lang="fi-FI" dirty="0" err="1"/>
              <a:t>sativa</a:t>
            </a:r>
            <a:r>
              <a:rPr lang="fi-FI" dirty="0"/>
              <a:t>) saatavista valmisteista.</a:t>
            </a:r>
            <a:endParaRPr lang="en-US" dirty="0"/>
          </a:p>
          <a:p>
            <a:pPr>
              <a:lnSpc>
                <a:spcPct val="90000"/>
              </a:lnSpc>
              <a:spcBef>
                <a:spcPts val="1000"/>
              </a:spcBef>
            </a:pPr>
            <a:r>
              <a:rPr lang="fi-FI" dirty="0"/>
              <a:t>Marihuana, Hasis, </a:t>
            </a:r>
            <a:r>
              <a:rPr lang="fi-FI" dirty="0" err="1"/>
              <a:t>Weed</a:t>
            </a:r>
            <a:r>
              <a:rPr lang="fi-FI" dirty="0"/>
              <a:t> on muutama nimi, jota kannabiksesta myös käytetään.</a:t>
            </a:r>
            <a:endParaRPr lang="en-US" dirty="0"/>
          </a:p>
          <a:p>
            <a:pPr>
              <a:lnSpc>
                <a:spcPct val="90000"/>
              </a:lnSpc>
              <a:spcBef>
                <a:spcPts val="1000"/>
              </a:spcBef>
            </a:pPr>
            <a:r>
              <a:rPr lang="fi-FI" dirty="0"/>
              <a:t> </a:t>
            </a:r>
            <a:endParaRPr lang="en-US" dirty="0"/>
          </a:p>
          <a:p>
            <a:pPr>
              <a:lnSpc>
                <a:spcPct val="90000"/>
              </a:lnSpc>
              <a:spcBef>
                <a:spcPts val="1000"/>
              </a:spcBef>
            </a:pPr>
            <a:r>
              <a:rPr lang="fi-FI" b="1" dirty="0"/>
              <a:t>Käyttö</a:t>
            </a:r>
            <a:endParaRPr lang="en-US" dirty="0"/>
          </a:p>
          <a:p>
            <a:pPr>
              <a:lnSpc>
                <a:spcPct val="90000"/>
              </a:lnSpc>
              <a:spcBef>
                <a:spcPts val="1000"/>
              </a:spcBef>
            </a:pPr>
            <a:r>
              <a:rPr lang="fi-FI" dirty="0"/>
              <a:t>Päihdekäyttö: Päihdyttävä ainesosa on THC (</a:t>
            </a:r>
            <a:r>
              <a:rPr lang="fi-FI" dirty="0" err="1"/>
              <a:t>tetrahydrokannabinoli</a:t>
            </a:r>
            <a:r>
              <a:rPr lang="fi-FI" dirty="0"/>
              <a:t>). Suomessa kannabis on määritelty laittomaksi huumausaineeksi. </a:t>
            </a:r>
          </a:p>
          <a:p>
            <a:pPr>
              <a:lnSpc>
                <a:spcPct val="90000"/>
              </a:lnSpc>
              <a:spcBef>
                <a:spcPts val="1000"/>
              </a:spcBef>
            </a:pPr>
            <a:endParaRPr lang="en-US" dirty="0"/>
          </a:p>
          <a:p>
            <a:pPr>
              <a:lnSpc>
                <a:spcPct val="90000"/>
              </a:lnSpc>
              <a:spcBef>
                <a:spcPts val="1000"/>
              </a:spcBef>
            </a:pPr>
            <a:r>
              <a:rPr lang="fi-FI" dirty="0"/>
              <a:t>Lääkekäyttö: CBD (</a:t>
            </a:r>
            <a:r>
              <a:rPr lang="fi-FI" dirty="0" err="1"/>
              <a:t>kannabidioli</a:t>
            </a:r>
            <a:r>
              <a:rPr lang="fi-FI" dirty="0"/>
              <a:t>)on kannabiksen lääkinnällisten vaikutusten takana. Kannabiksen ainesosien on todettu vaikuttavan hyödyllisesti esim.MS-taudin hoidossa, Suomessa n. 200 hlölle on määrätty lääkettä. </a:t>
            </a:r>
            <a:r>
              <a:rPr lang="fi-FI" dirty="0" err="1"/>
              <a:t>Huom</a:t>
            </a:r>
            <a:r>
              <a:rPr lang="fi-FI" dirty="0"/>
              <a:t>: Itselääkintä kotona kasvatetun tai laittomilta markkinoilta ostetun kannabiksen avulla ei ole luvallista eikä turvallista.</a:t>
            </a:r>
          </a:p>
          <a:p>
            <a:pPr>
              <a:lnSpc>
                <a:spcPct val="90000"/>
              </a:lnSpc>
              <a:spcBef>
                <a:spcPts val="1000"/>
              </a:spcBef>
            </a:pPr>
            <a:endParaRPr lang="en-US" dirty="0"/>
          </a:p>
          <a:p>
            <a:pPr>
              <a:lnSpc>
                <a:spcPct val="90000"/>
              </a:lnSpc>
              <a:spcBef>
                <a:spcPts val="1000"/>
              </a:spcBef>
            </a:pPr>
            <a:r>
              <a:rPr lang="fi-FI" dirty="0"/>
              <a:t>Hyötykäyttö: öljyn ja kuidun vuoksi, ns.hyötyhamppu, ei päihdyttäviä vaikutuksia</a:t>
            </a:r>
            <a:endParaRPr lang="en-US" dirty="0"/>
          </a:p>
          <a:p>
            <a:pPr>
              <a:lnSpc>
                <a:spcPct val="90000"/>
              </a:lnSpc>
              <a:spcBef>
                <a:spcPts val="1000"/>
              </a:spcBef>
            </a:pPr>
            <a:endParaRPr lang="fi-FI" dirty="0"/>
          </a:p>
          <a:p>
            <a:pPr>
              <a:lnSpc>
                <a:spcPct val="90000"/>
              </a:lnSpc>
              <a:spcBef>
                <a:spcPts val="1000"/>
              </a:spcBef>
            </a:pPr>
            <a:endParaRPr lang="fi-FI" b="1"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645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kern="1200" dirty="0">
                <a:solidFill>
                  <a:schemeClr val="tx1"/>
                </a:solidFill>
                <a:effectLst/>
                <a:latin typeface="+mn-lt"/>
                <a:ea typeface="+mn-ea"/>
                <a:cs typeface="+mn-cs"/>
              </a:rPr>
              <a:t> </a:t>
            </a: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005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Riippuvuuden eri lajit:</a:t>
            </a:r>
          </a:p>
          <a:p>
            <a:r>
              <a:rPr lang="fi-FI" dirty="0">
                <a:cs typeface="Calibri"/>
              </a:rPr>
              <a:t>Psyykkinen: Käyttö tietyissä tilanteissa, esim. rankan viikon jälkeen, </a:t>
            </a:r>
            <a:r>
              <a:rPr lang="fi-FI" dirty="0" err="1">
                <a:cs typeface="Calibri"/>
              </a:rPr>
              <a:t>sillloin</a:t>
            </a:r>
            <a:r>
              <a:rPr lang="fi-FI" dirty="0">
                <a:cs typeface="Calibri"/>
              </a:rPr>
              <a:t> kun ahdistaa</a:t>
            </a:r>
          </a:p>
          <a:p>
            <a:r>
              <a:rPr lang="fi-FI" dirty="0">
                <a:cs typeface="Calibri"/>
              </a:rPr>
              <a:t>Sosiaalinen: Käyttö aina tietyssä porukassa, jos ei käytä, tulee olo, että jää ulkopuolelle</a:t>
            </a:r>
          </a:p>
          <a:p>
            <a:r>
              <a:rPr lang="fi-FI" dirty="0">
                <a:cs typeface="Calibri"/>
              </a:rPr>
              <a:t>Fyysinen: Fyysiset oireet; vapina, univaikeudet, levottomuus, ahdistus </a:t>
            </a:r>
            <a:r>
              <a:rPr lang="fi-FI" dirty="0" err="1">
                <a:cs typeface="Calibri"/>
              </a:rPr>
              <a:t>jne</a:t>
            </a:r>
            <a:endParaRPr lang="fi-FI" dirty="0">
              <a:cs typeface="Calibri"/>
            </a:endParaRPr>
          </a:p>
          <a:p>
            <a:pPr fontAlgn="base"/>
            <a:endParaRPr lang="fi-FI"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80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200" b="0" i="0" kern="1200" dirty="0">
                <a:solidFill>
                  <a:schemeClr val="tx1"/>
                </a:solidFill>
                <a:effectLst/>
                <a:latin typeface="+mn-lt"/>
                <a:ea typeface="+mn-ea"/>
                <a:cs typeface="+mn-cs"/>
              </a:rPr>
              <a:t> Pohtikaa kysymyksiä yhdessä. Vastauksia löytyy seuraavilta dioilta</a:t>
            </a:r>
            <a:endParaRPr lang="fi-FI"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485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kern="1200">
                <a:solidFill>
                  <a:schemeClr val="tx1"/>
                </a:solidFill>
                <a:effectLst/>
                <a:latin typeface="+mn-lt"/>
                <a:ea typeface="+mn-ea"/>
                <a:cs typeface="+mn-cs"/>
              </a:rPr>
              <a:t> </a:t>
            </a:r>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78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FB10-DFBA-4F5A-5A9E-0BF93755B6E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D4FC989-CEAA-5E17-BEFA-D1B835F46D7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4D7C59D-A1EA-70A8-C4CD-169260F39A83}"/>
              </a:ext>
            </a:extLst>
          </p:cNvPr>
          <p:cNvSpPr>
            <a:spLocks noGrp="1"/>
          </p:cNvSpPr>
          <p:nvPr>
            <p:ph type="body" idx="1"/>
          </p:nvPr>
        </p:nvSpPr>
        <p:spPr/>
        <p:txBody>
          <a:bodyPr/>
          <a:lstStyle/>
          <a:p>
            <a:r>
              <a:rPr lang="fi-FI"/>
              <a:t>Näytä dia tuutoreille. Dia muistuttaa </a:t>
            </a:r>
            <a:r>
              <a:rPr lang="fi-FI" err="1"/>
              <a:t>tuutoreita</a:t>
            </a:r>
            <a:r>
              <a:rPr lang="fi-FI"/>
              <a:t> heidän tehtävänsä tärkeydestä ja perustelee sitä, miksi on tärkeää pohtia päihdeteemaa tuutorin roolista käsin.</a:t>
            </a:r>
          </a:p>
        </p:txBody>
      </p:sp>
      <p:sp>
        <p:nvSpPr>
          <p:cNvPr id="4" name="Dian numeron paikkamerkki 3">
            <a:extLst>
              <a:ext uri="{FF2B5EF4-FFF2-40B4-BE49-F238E27FC236}">
                <a16:creationId xmlns:a16="http://schemas.microsoft.com/office/drawing/2014/main" id="{3DEC8241-CCFA-CD0A-E2DD-145F85BD98B3}"/>
              </a:ext>
            </a:extLst>
          </p:cNvPr>
          <p:cNvSpPr>
            <a:spLocks noGrp="1"/>
          </p:cNvSpPr>
          <p:nvPr>
            <p:ph type="sldNum" sz="quarter" idx="5"/>
          </p:nvPr>
        </p:nvSpPr>
        <p:spPr/>
        <p:txBody>
          <a:bodyPr/>
          <a:lstStyle/>
          <a:p>
            <a:fld id="{CF68FFDB-AF42-474A-99F8-897168F14D93}" type="slidenum">
              <a:rPr lang="fi-FI" smtClean="0"/>
              <a:t>2</a:t>
            </a:fld>
            <a:endParaRPr lang="fi-FI"/>
          </a:p>
        </p:txBody>
      </p:sp>
    </p:spTree>
    <p:extLst>
      <p:ext uri="{BB962C8B-B14F-4D97-AF65-F5344CB8AC3E}">
        <p14:creationId xmlns:p14="http://schemas.microsoft.com/office/powerpoint/2010/main" val="272964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0"/>
              <a:t>Linkki videoon: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fi-FI" b="0"/>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u="sng" strike="noStrike" kern="1200">
                <a:solidFill>
                  <a:schemeClr val="tx1"/>
                </a:solidFill>
                <a:effectLst/>
                <a:latin typeface="+mn-lt"/>
                <a:ea typeface="+mn-ea"/>
                <a:cs typeface="+mn-cs"/>
                <a:hlinkClick r:id="rId3"/>
              </a:rPr>
              <a:t>https://youtu.be/RFzYLqdlwwI?si=1yzffUscYiw2iqfg</a:t>
            </a:r>
            <a:r>
              <a:rPr lang="fi-FI" sz="1200" b="0" i="0" kern="1200">
                <a:solidFill>
                  <a:schemeClr val="tx1"/>
                </a:solidFill>
                <a:effectLst/>
                <a:latin typeface="+mn-lt"/>
                <a:ea typeface="+mn-ea"/>
                <a:cs typeface="+mn-cs"/>
              </a:rPr>
              <a:t> </a:t>
            </a:r>
            <a:endParaRPr lang="fi-FI" b="0"/>
          </a:p>
          <a:p>
            <a:pPr rtl="0" fontAlgn="base"/>
            <a:endParaRPr lang="fi-FI" b="0"/>
          </a:p>
          <a:p>
            <a:pPr rtl="0" fontAlgn="base"/>
            <a:endParaRPr lang="fi-FI" b="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752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err="1">
                <a:ea typeface="Calibri"/>
                <a:cs typeface="Calibri"/>
              </a:rPr>
              <a:t>Buenotalk</a:t>
            </a:r>
            <a:r>
              <a:rPr lang="fi-FI" dirty="0">
                <a:ea typeface="Calibri"/>
                <a:cs typeface="Calibri"/>
              </a:rPr>
              <a:t>=hyvinvointisisältöjä nuorille somessa ja verkossa. </a:t>
            </a:r>
          </a:p>
          <a:p>
            <a:r>
              <a:rPr lang="fi-FI" dirty="0">
                <a:ea typeface="Calibri"/>
                <a:cs typeface="Calibri"/>
              </a:rPr>
              <a:t>Kannattaa tutustuttaa tuutorit </a:t>
            </a:r>
            <a:r>
              <a:rPr lang="fi-FI">
                <a:ea typeface="Calibri"/>
                <a:cs typeface="Calibri"/>
              </a:rPr>
              <a:t>Buenotalkiin</a:t>
            </a:r>
            <a:r>
              <a:rPr lang="fi-FI" dirty="0">
                <a:ea typeface="Calibri"/>
                <a:cs typeface="Calibri"/>
              </a:rPr>
              <a:t>, he voivat vinkata siitä myös muille opiskelijoille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u="sng" kern="1200" dirty="0">
                <a:solidFill>
                  <a:schemeClr val="tx1"/>
                </a:solidFill>
                <a:effectLst/>
                <a:latin typeface="+mn-lt"/>
                <a:ea typeface="+mn-ea"/>
                <a:cs typeface="+mn-cs"/>
                <a:hlinkClick r:id="rId3"/>
              </a:rPr>
              <a:t>https://buenotalk.fi/</a:t>
            </a:r>
            <a:endParaRPr lang="fi-FI" sz="1200" kern="1200" dirty="0">
              <a:solidFill>
                <a:schemeClr val="tx1"/>
              </a:solidFill>
              <a:effectLst/>
              <a:latin typeface="+mn-lt"/>
              <a:ea typeface="+mn-ea"/>
              <a:cs typeface="+mn-cs"/>
            </a:endParaRPr>
          </a:p>
          <a:p>
            <a:endParaRPr lang="fi-FI" dirty="0">
              <a:ea typeface="Calibri"/>
              <a:cs typeface="Calibri"/>
            </a:endParaRPr>
          </a:p>
        </p:txBody>
      </p:sp>
      <p:sp>
        <p:nvSpPr>
          <p:cNvPr id="4" name="Dian numeron paikkamerkki 3"/>
          <p:cNvSpPr>
            <a:spLocks noGrp="1"/>
          </p:cNvSpPr>
          <p:nvPr>
            <p:ph type="sldNum" sz="quarter" idx="5"/>
          </p:nvPr>
        </p:nvSpPr>
        <p:spPr/>
        <p:txBody>
          <a:bodyPr/>
          <a:lstStyle/>
          <a:p>
            <a:fld id="{CF68FFDB-AF42-474A-99F8-897168F14D93}" type="slidenum">
              <a:rPr lang="fi-FI" smtClean="0"/>
              <a:t>21</a:t>
            </a:fld>
            <a:endParaRPr lang="fi-FI"/>
          </a:p>
        </p:txBody>
      </p:sp>
    </p:spTree>
    <p:extLst>
      <p:ext uri="{BB962C8B-B14F-4D97-AF65-F5344CB8AC3E}">
        <p14:creationId xmlns:p14="http://schemas.microsoft.com/office/powerpoint/2010/main" val="425339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  Pohtikaa kysymyksiä yhdessä. Vastauksia löytyy seuraavilta dioilta.</a:t>
            </a:r>
            <a:endParaRPr lang="fi-FI" b="0" dirty="0"/>
          </a:p>
          <a:p>
            <a:pPr rtl="0" fontAlgn="base"/>
            <a:endParaRPr lang="fi-FI" b="0"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62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u="sng" dirty="0"/>
              <a:t>Lisäkysymys:</a:t>
            </a:r>
            <a:br>
              <a:rPr lang="fi-FI" dirty="0"/>
            </a:br>
            <a:r>
              <a:rPr lang="fi-FI" dirty="0"/>
              <a:t>Millaisia muita välittömiä haittoja voi seurata nuorelle jo vähäisen käytön vuoksi?</a:t>
            </a:r>
          </a:p>
          <a:p>
            <a:endParaRPr lang="fi-FI" dirty="0"/>
          </a:p>
          <a:p>
            <a:pPr marL="171450" indent="-171450">
              <a:buFont typeface="Arial" panose="020B0604020202020204" pitchFamily="34" charset="0"/>
              <a:buChar char="•"/>
            </a:pPr>
            <a:r>
              <a:rPr lang="fi-FI" dirty="0"/>
              <a:t>Riskit nikotiinituotteiden hankkimiseen liittyen, pelko, uhkaavat tilanteet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Rahanmeno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Kiinnijäämisen riski saattaa vaikuttaa nuoren ja huoltajan väliseen suhteeseen. </a:t>
            </a:r>
            <a:endParaRPr lang="fi-FI"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Kiinnijääminen vaikuttaa nuoren ja huoltajan väliseen luottamukseen. </a:t>
            </a:r>
            <a:endParaRPr lang="fi-FI"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Kiinnijäämisen riski ja kiinnijääminen voivat vaikuttaa myös kavereiden väliseen suhteeseen</a:t>
            </a:r>
          </a:p>
          <a:p>
            <a:pPr marL="0" indent="0">
              <a:buFont typeface="Arial" panose="020B0604020202020204" pitchFamily="34" charset="0"/>
              <a:buNone/>
            </a:pPr>
            <a:endParaRPr lang="fi-FI" dirty="0"/>
          </a:p>
          <a:p>
            <a:endParaRPr lang="fi-FI" dirty="0">
              <a:cs typeface="Calibri"/>
            </a:endParaRPr>
          </a:p>
          <a:p>
            <a:r>
              <a:rPr lang="fi-FI" b="1" dirty="0"/>
              <a:t>Lyhyen aikavälin terveyshaitat: </a:t>
            </a:r>
          </a:p>
          <a:p>
            <a:endParaRPr lang="fi-FI" dirty="0"/>
          </a:p>
          <a:p>
            <a:r>
              <a:rPr lang="fi-FI" dirty="0"/>
              <a:t>Nikotiini supistaa verisuonia, nostaa sydämen sykettä ja verenpainetta aina käytettäessä. Nikotiinia käytettäessä elimistö on rasitustilassa. Verisuonten supistuessa verenkierto elimiin, lihaksiin ja luustoon heikentyy. Heikentynyt verenkierto haittaa monia elimistön toimintoja. </a:t>
            </a:r>
          </a:p>
          <a:p>
            <a:endParaRPr lang="fi-FI" dirty="0"/>
          </a:p>
          <a:p>
            <a:r>
              <a:rPr lang="fi-FI" dirty="0"/>
              <a:t>Nikotiini on myrkky, joka voi aiheuttaa myrkytysoireita jo pieninä pitoisuuksina: ▪ pahoinvointia ja oksentelua ▪ päänsärkyä ▪ sydämen tykytystä ▪ vapinaa </a:t>
            </a:r>
          </a:p>
          <a:p>
            <a:endParaRPr lang="fi-FI" dirty="0"/>
          </a:p>
          <a:p>
            <a:r>
              <a:rPr lang="fi-FI" dirty="0"/>
              <a:t>Suurina annoksina nikotiinimyrkytys voi olla vakava ja vaatia sairaalahoitoa tai hoitamattomana johtaa jopa hengityslamaan ja kuolemaan. Myrkytysoireet voivat vaihdella nikotiinin määrän sekä henkilön yksilöllisten ominaisuuksien, kuten nikotiinin sietokyvyn mukaan. On arvioitu, että noin 1 mg imeytynyttä nikotiinia per painokilo voi olla kohtalokas, mutta pienikokoiselle, nikotiiniin tottumattomalle lapselle tai nuorelle myös pienemmät määrät voivat olla vaarallisia. </a:t>
            </a:r>
          </a:p>
          <a:p>
            <a:endParaRPr lang="fi-FI" dirty="0"/>
          </a:p>
          <a:p>
            <a:r>
              <a:rPr lang="fi-FI" dirty="0"/>
              <a:t>Nikotiiniriippuvuus voi syntyä jo lyhyen käytön seurauksena. </a:t>
            </a:r>
          </a:p>
          <a:p>
            <a:endParaRPr lang="fi-FI" dirty="0"/>
          </a:p>
          <a:p>
            <a:r>
              <a:rPr lang="fi-FI" dirty="0"/>
              <a:t>Hengitettävät nikotiinituotteet, kuten tupakka ja sähkösavukkeet voivat käytettäessä ärsyttää hengitysteitä, aiheuttaa yskää ja alentaa keuhkojen toimintakykyä.  </a:t>
            </a:r>
          </a:p>
          <a:p>
            <a:endParaRPr lang="fi-FI" dirty="0"/>
          </a:p>
          <a:p>
            <a:r>
              <a:rPr lang="fi-FI" dirty="0"/>
              <a:t>Suussa käytettävät nikotiinituotteet, kuten nuuska ja nikotiinipussit voivat vahingoittaa hampaita ja suun limakalvoja, aiheuttaa ientulehduksia, bakteereiden lisääntymistä ja pahanhajuista hengitystä.  o</a:t>
            </a:r>
            <a:endParaRPr lang="fi-FI" dirty="0">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B2DCA2-CC7F-4DC4-B7AA-B1F79F228B4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17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Pitkän aikavälin terveyshaitat, lisätietoa:</a:t>
            </a:r>
          </a:p>
          <a:p>
            <a:endParaRPr lang="fi-FI" dirty="0"/>
          </a:p>
          <a:p>
            <a:r>
              <a:rPr lang="fi-FI" dirty="0"/>
              <a:t>Tupakointi vaikuttaa haitallisesti koko kehoon. Tupakointi on suurin yksittäinen, ehkäistävissä oleva elintapatekijä, joka on terveydelle haitallista. Tupakointia on tutkittu vuosikymmeniä ja tiedetään, että se aiheuttaa monia sairauksia mm. keuhkosairauksia (erityisesti keuhkoahtaumatautia), syöpiä (erityisesti hengityselinten syöpiä), sydän- ja verisuonitauteja sekä diabetesta. Säännöllinen tupakointi lyhentää elinikää keskimäärin kymmenen vuotta. </a:t>
            </a:r>
          </a:p>
          <a:p>
            <a:endParaRPr lang="fi-FI" dirty="0"/>
          </a:p>
          <a:p>
            <a:r>
              <a:rPr lang="fi-FI" dirty="0"/>
              <a:t>Sähkösavukkeen käyttö lisää riskiä sydän- ja verisuonitaudeille ja erilaisille syöville. Myös nikotiiniton sähkösavuke voi sisältää monia terveydelle haitallisia aineita, kuten raskasmetalleja. Lisäksi nikotiinittomiksi mainituista sähkösavukkeista on joskus löytynyt nikotiinia. Tutkimusten mukaan haitallisia raskasmetalleja, kuten lyijyä, saattaa irrota vastuksesta, joka kuumentaa laitteessa olevan nesteen höyryksi. Lisäksi sähkösavukkeissa käytettävät nesteet sisältävät monia muita aineita, joiden terveysvaikutuksista hengitettynä ei vielä tiedetä riittävästi. Sähkösavukenesteiden perusaineet kasvisglyseroli ja </a:t>
            </a:r>
            <a:r>
              <a:rPr lang="fi-FI" dirty="0" err="1"/>
              <a:t>propyleeniglykoli</a:t>
            </a:r>
            <a:r>
              <a:rPr lang="fi-FI" dirty="0"/>
              <a:t> ovat yleisesti käytettyjä mm. elintarvikkeissa, lääkkeissä ja kosmetiikassa, mutta niiden turvallisuudesta kuumennettuna ja hengitettynä ei tiedetä riittävästi. On esimerkiksi viitteitä siitä, että kuumennettuna glyserolista muodostuu </a:t>
            </a:r>
            <a:r>
              <a:rPr lang="fi-FI" dirty="0" err="1"/>
              <a:t>akroleiinia</a:t>
            </a:r>
            <a:r>
              <a:rPr lang="fi-FI" dirty="0"/>
              <a:t>, joka on syöpävaarallinen yhdiste. </a:t>
            </a:r>
          </a:p>
          <a:p>
            <a:endParaRPr lang="fi-FI" dirty="0"/>
          </a:p>
          <a:p>
            <a:r>
              <a:rPr lang="fi-FI" dirty="0"/>
              <a:t>Nuuskan käyttö aiheuttaa suun limakalvovaurioita (ns. </a:t>
            </a:r>
            <a:r>
              <a:rPr lang="fi-FI" dirty="0" err="1"/>
              <a:t>nuuskaleesio</a:t>
            </a:r>
            <a:r>
              <a:rPr lang="fi-FI" dirty="0"/>
              <a:t> tai norsunnahka), erityisesti siinä kohdassa, jossa nuuskaa käytetään. Tämä tarkoittaa limakalvon paksuuntumista ja </a:t>
            </a:r>
            <a:r>
              <a:rPr lang="fi-FI" dirty="0" err="1"/>
              <a:t>ryppyyntymistä</a:t>
            </a:r>
            <a:r>
              <a:rPr lang="fi-FI" dirty="0"/>
              <a:t>. Pitkälle edennyt limakalvovaurio voi olla syövän esiaste. Lisäksi nuuska aiheuttaa ienten vetäytymistä (haitta joka ei palaudu, vaikka nuuskan käytön lopettaisikin), hampaiden kulumista ja värjäytymistä. Tutkimusten mukaan nuuskan käyttö lisää sydän- ja verisuonitautien riskiä, sekä joidenkin syöpien riskiä (esim. suuontelon, peräsuolen, mahan ja haiman). </a:t>
            </a:r>
          </a:p>
          <a:p>
            <a:endParaRPr lang="fi-FI" dirty="0"/>
          </a:p>
          <a:p>
            <a:r>
              <a:rPr lang="fi-FI" dirty="0"/>
              <a:t>Nikotiinipussit ovat varsin uusi tuoteryhmä, jota ei ole vielä voitu tutkia riittävästi. Silti tiedetään, että nikotiinipusseihin liittyy samantyyppisiä haittoja kuin nuuskallakin. Nikotiinipussit voivat ärsyttää suun limakalvoja ja kuluttaa hampaita. Nikotiinin vuoksi pussit voivat lisätä myös sydän- ja verisuonitautien riskiä sekä muita nikotiiniin liittyviä haittoja.  Kaikki nikotiinituotteet ovat haitallisia ja niillä on sekä lyhyen, että pitkän aikavälin haittoja. Nikotiinituotteet eroavat toisistaan valmistus- ja käyttötavoiltaan ja niihin liittyy erilaisia terveyshaittoja, jonka vuoksi niistä koituvien haittojen vertailu ei ole järkevää. Terveyden kannalta paras vaihtoehto onkin olla käyttämättä mitään nikotiinituotetta. </a:t>
            </a:r>
          </a:p>
          <a:p>
            <a:endParaRPr lang="fi-FI"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Nikotiini aiheuttaa riippuvuutta.</a:t>
            </a:r>
          </a:p>
          <a:p>
            <a:endParaRPr lang="fi-FI"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B2DCA2-CC7F-4DC4-B7AA-B1F79F228B4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23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 Pohtikaa kysymystä yhdessä. Vastauksia löytyy seuraavilta dioilta.</a:t>
            </a:r>
            <a:endParaRPr lang="fi-FI" b="0" dirty="0"/>
          </a:p>
          <a:p>
            <a:pPr fontAlgn="base"/>
            <a:endParaRPr lang="fi-FI" b="1"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5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dirty="0"/>
              <a:t>Miten nikotiiniriippuvuus vaikuttaa ihmiseen? </a:t>
            </a:r>
            <a:endParaRPr lang="fi-FI" b="1" dirty="0"/>
          </a:p>
          <a:p>
            <a:endParaRPr lang="fi-FI" dirty="0"/>
          </a:p>
          <a:p>
            <a:r>
              <a:rPr lang="fi-FI" dirty="0"/>
              <a:t>Nikotiini muokkaa aivojen rakennetta ja toimintaa. Toistuva nikotiinin käyttö johtaa ns. nikotiinireseptoreiden lisääntymiseen ja aktivoitumiseen, jonka seurauksena elimistö tottuu nikotiiniin ja alkaa erittää mielihyvähormoneita. Nuoren kehittyvät aivot ovat erityisen herkät näille muutoksille.  </a:t>
            </a:r>
            <a:endParaRPr lang="fi-FI" b="1" dirty="0"/>
          </a:p>
          <a:p>
            <a:endParaRPr lang="fi-FI" dirty="0"/>
          </a:p>
          <a:p>
            <a:r>
              <a:rPr lang="fi-FI" dirty="0"/>
              <a:t>Nikotiiniriippuvuus kehittyy, kun elimistö tottuu toistuvaan nikotiiniannokseen ja sen tuottamaan hyvän olon tunteeseen ja alkaa vaatia sitä lisää. Kun nikotiini on poistunut elimistöstä, tilalle tulevat vieroitusoireet. Oireina voivat olla mm. levottomuus, ärtyneisyys, päänsärky ja keskittymisvaikeudet.  </a:t>
            </a:r>
            <a:endParaRPr lang="fi-FI" b="1" dirty="0"/>
          </a:p>
          <a:p>
            <a:endParaRPr lang="fi-FI" dirty="0"/>
          </a:p>
          <a:p>
            <a:r>
              <a:rPr lang="fi-FI" dirty="0"/>
              <a:t>On hyvä huomata, että nikotiiniriippuvuus ei tarkoita pelkästään fyysistä riippuvuutta, vaan se voi aiheuttaa myös psyykkisiä ja sosiaalisia oireita.</a:t>
            </a:r>
          </a:p>
          <a:p>
            <a:br>
              <a:rPr lang="fi-FI" dirty="0">
                <a:cs typeface="+mn-lt"/>
              </a:rPr>
            </a:br>
            <a:r>
              <a:rPr lang="fi-FI" dirty="0">
                <a:cs typeface="Calibri" panose="020F0502020204030204"/>
              </a:rPr>
              <a:t>Psyykkinen: Käyttö tietyissä tilanteissa, esim. rankan viikon jälkeen, </a:t>
            </a:r>
            <a:r>
              <a:rPr lang="fi-FI" dirty="0" err="1">
                <a:cs typeface="Calibri" panose="020F0502020204030204"/>
              </a:rPr>
              <a:t>sillloin</a:t>
            </a:r>
            <a:r>
              <a:rPr lang="fi-FI" dirty="0">
                <a:cs typeface="Calibri" panose="020F0502020204030204"/>
              </a:rPr>
              <a:t> kun ahdistaa</a:t>
            </a:r>
          </a:p>
          <a:p>
            <a:r>
              <a:rPr lang="fi-FI" dirty="0">
                <a:cs typeface="Calibri" panose="020F0502020204030204"/>
              </a:rPr>
              <a:t>Sosiaalinen: Käyttö aina tietyssä porukassa, jos ei käytä, tulee olo, että jää ulkopuolelle</a:t>
            </a:r>
          </a:p>
          <a:p>
            <a:r>
              <a:rPr lang="fi-FI" dirty="0">
                <a:cs typeface="Calibri" panose="020F0502020204030204"/>
              </a:rPr>
              <a:t>Fyysinen: Fyysiset oireet; vapina, univaikeudet, levottomuus, ahdistus </a:t>
            </a:r>
            <a:r>
              <a:rPr lang="fi-FI" dirty="0" err="1">
                <a:cs typeface="Calibri" panose="020F0502020204030204"/>
              </a:rPr>
              <a:t>jne</a:t>
            </a:r>
            <a:endParaRPr lang="fi-FI" dirty="0">
              <a:cs typeface="Calibri" panose="020F0502020204030204"/>
            </a:endParaRPr>
          </a:p>
          <a:p>
            <a:endParaRPr lang="fi-FI" dirty="0"/>
          </a:p>
          <a:p>
            <a:r>
              <a:rPr lang="fi-FI" dirty="0"/>
              <a:t>Nikotiiniriippuvuus voi syntyä herkästi, mutta nikotiinituotteen käytön lopettaminen voi tuntua vaikealta. Nikotiiniriippuvuus luokitellaan sairaudeksi ja siitä eroon pääsemiseksi on saatavilla apua esimerkiksi terveydenhoitajalta tai lääkäriltä. </a:t>
            </a:r>
            <a:endParaRPr lang="fi-FI" b="1" dirty="0">
              <a:cs typeface="Calibri"/>
            </a:endParaRPr>
          </a:p>
          <a:p>
            <a:endParaRPr lang="fi-FI" dirty="0">
              <a:cs typeface="Calibri"/>
            </a:endParaRPr>
          </a:p>
          <a:p>
            <a:endParaRPr lang="fi-FI"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B2DCA2-CC7F-4DC4-B7AA-B1F79F228B4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73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panose="020F0502020204030204"/>
              </a:rPr>
              <a:t>Linkki videoon:</a:t>
            </a:r>
          </a:p>
          <a:p>
            <a:r>
              <a:rPr lang="fi-FI" sz="1200" b="0" i="0" u="sng" strike="noStrike" kern="1200" dirty="0">
                <a:solidFill>
                  <a:schemeClr val="tx1"/>
                </a:solidFill>
                <a:effectLst/>
                <a:latin typeface="+mn-lt"/>
                <a:ea typeface="+mn-ea"/>
                <a:cs typeface="+mn-cs"/>
                <a:hlinkClick r:id="rId3"/>
              </a:rPr>
              <a:t>https://www.youtube.com/watch?v=MA6vs5GhqyY</a:t>
            </a:r>
            <a:r>
              <a:rPr lang="fi-FI" sz="1200" b="0" i="0" kern="1200" dirty="0">
                <a:solidFill>
                  <a:schemeClr val="tx1"/>
                </a:solidFill>
                <a:effectLst/>
                <a:latin typeface="+mn-lt"/>
                <a:ea typeface="+mn-ea"/>
                <a:cs typeface="+mn-cs"/>
              </a:rPr>
              <a:t> </a:t>
            </a:r>
            <a:endParaRPr lang="fi-FI" dirty="0">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B2DCA2-CC7F-4DC4-B7AA-B1F79F228B4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88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 Pohtikaa kysymyksiä yhdessä. Vastauksia löytyy seuraavilta dioilta.</a:t>
            </a:r>
            <a:endParaRPr lang="fi-FI" b="0" dirty="0"/>
          </a:p>
          <a:p>
            <a:pPr rtl="0" fontAlgn="base"/>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848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pic>
        <p:nvPicPr>
          <p:cNvPr id="6" name="Kuva 5" descr="EHYT Bueno">
            <a:extLst>
              <a:ext uri="{FF2B5EF4-FFF2-40B4-BE49-F238E27FC236}">
                <a16:creationId xmlns:a16="http://schemas.microsoft.com/office/drawing/2014/main" id="{7FE162CB-651D-4050-A196-153C55533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94388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ltainen, logo alha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EHYT Bueno">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315396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koinen, logo">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254179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lkoinen, logo alhaalla">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57" y="5976467"/>
            <a:ext cx="1445044" cy="690128"/>
          </a:xfrm>
          <a:prstGeom prst="rect">
            <a:avLst/>
          </a:prstGeom>
        </p:spPr>
      </p:pic>
    </p:spTree>
    <p:extLst>
      <p:ext uri="{BB962C8B-B14F-4D97-AF65-F5344CB8AC3E}">
        <p14:creationId xmlns:p14="http://schemas.microsoft.com/office/powerpoint/2010/main" val="341107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ininen, logo">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4E740DE4-19D0-4F7E-AED0-FF9C340F7B28}"/>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EHYT Bueno&#10;">
            <a:extLst>
              <a:ext uri="{FF2B5EF4-FFF2-40B4-BE49-F238E27FC236}">
                <a16:creationId xmlns:a16="http://schemas.microsoft.com/office/drawing/2014/main" id="{5808CDEB-356C-4BAE-91DD-DA978172BF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5011" y="265093"/>
            <a:ext cx="1445044" cy="690128"/>
          </a:xfrm>
          <a:prstGeom prst="rect">
            <a:avLst/>
          </a:prstGeom>
        </p:spPr>
      </p:pic>
    </p:spTree>
    <p:extLst>
      <p:ext uri="{BB962C8B-B14F-4D97-AF65-F5344CB8AC3E}">
        <p14:creationId xmlns:p14="http://schemas.microsoft.com/office/powerpoint/2010/main" val="262714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ininen, logo alhaall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4E740DE4-19D0-4F7E-AED0-FF9C340F7B28}"/>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10;">
            <a:extLst>
              <a:ext uri="{FF2B5EF4-FFF2-40B4-BE49-F238E27FC236}">
                <a16:creationId xmlns:a16="http://schemas.microsoft.com/office/drawing/2014/main" id="{D9E38724-1A23-41D7-A804-A14CE9515C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266282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hreä, logo">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4DB6833-73D1-4449-882D-BACEEB465583}"/>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
            <a:extLst>
              <a:ext uri="{FF2B5EF4-FFF2-40B4-BE49-F238E27FC236}">
                <a16:creationId xmlns:a16="http://schemas.microsoft.com/office/drawing/2014/main" id="{626AAEB4-3D1F-4266-9A4A-FC0C769DC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325198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hreä, logo alhaall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4DB6833-73D1-4449-882D-BACEEB465583}"/>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EHYT Bueno">
            <a:extLst>
              <a:ext uri="{FF2B5EF4-FFF2-40B4-BE49-F238E27FC236}">
                <a16:creationId xmlns:a16="http://schemas.microsoft.com/office/drawing/2014/main" id="{DF27228B-9999-42C5-86DC-C5BB7531F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383043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nkki, logo">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71A9EF9-B3E7-4EF6-87CA-33371E88F513}"/>
              </a:ext>
            </a:extLst>
          </p:cNvPr>
          <p:cNvSpPr/>
          <p:nvPr userDrawn="1"/>
        </p:nvSpPr>
        <p:spPr>
          <a:xfrm>
            <a:off x="0" y="0"/>
            <a:ext cx="9144000" cy="6858000"/>
          </a:xfrm>
          <a:prstGeom prst="rect">
            <a:avLst/>
          </a:prstGeom>
          <a:solidFill>
            <a:srgbClr val="F8C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
            <a:extLst>
              <a:ext uri="{FF2B5EF4-FFF2-40B4-BE49-F238E27FC236}">
                <a16:creationId xmlns:a16="http://schemas.microsoft.com/office/drawing/2014/main" id="{0391F892-7C44-4E22-9C3B-4FADC242C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a:solidFill>
            <a:srgbClr val="F8C0BA"/>
          </a:solidFill>
        </p:spPr>
      </p:pic>
      <p:pic>
        <p:nvPicPr>
          <p:cNvPr id="2" name="Kuva 1">
            <a:extLst>
              <a:ext uri="{FF2B5EF4-FFF2-40B4-BE49-F238E27FC236}">
                <a16:creationId xmlns:a16="http://schemas.microsoft.com/office/drawing/2014/main" id="{35E2C330-7B36-4473-9385-3B5741BDC1EB}"/>
              </a:ext>
            </a:extLst>
          </p:cNvPr>
          <p:cNvPicPr>
            <a:picLocks noChangeAspect="1"/>
          </p:cNvPicPr>
          <p:nvPr userDrawn="1"/>
        </p:nvPicPr>
        <p:blipFill>
          <a:blip r:embed="rId3"/>
          <a:stretch>
            <a:fillRect/>
          </a:stretch>
        </p:blipFill>
        <p:spPr>
          <a:xfrm>
            <a:off x="0" y="0"/>
            <a:ext cx="4578096" cy="6858000"/>
          </a:xfrm>
          <a:prstGeom prst="rect">
            <a:avLst/>
          </a:prstGeom>
        </p:spPr>
      </p:pic>
    </p:spTree>
    <p:extLst>
      <p:ext uri="{BB962C8B-B14F-4D97-AF65-F5344CB8AC3E}">
        <p14:creationId xmlns:p14="http://schemas.microsoft.com/office/powerpoint/2010/main" val="423044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nkki, logo alhaall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71A9EF9-B3E7-4EF6-87CA-33371E88F513}"/>
              </a:ext>
            </a:extLst>
          </p:cNvPr>
          <p:cNvSpPr/>
          <p:nvPr userDrawn="1"/>
        </p:nvSpPr>
        <p:spPr>
          <a:xfrm>
            <a:off x="0" y="0"/>
            <a:ext cx="9144000" cy="6858000"/>
          </a:xfrm>
          <a:prstGeom prst="rect">
            <a:avLst/>
          </a:prstGeom>
          <a:solidFill>
            <a:srgbClr val="F8C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EHYT Bueno&#10;">
            <a:extLst>
              <a:ext uri="{FF2B5EF4-FFF2-40B4-BE49-F238E27FC236}">
                <a16:creationId xmlns:a16="http://schemas.microsoft.com/office/drawing/2014/main" id="{07D04E64-5633-4532-88BE-8E74C371F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706660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A636F24-E008-4A1E-9BBA-772E3076F59D}"/>
              </a:ext>
            </a:extLst>
          </p:cNvPr>
          <p:cNvPicPr>
            <a:picLocks noChangeAspect="1"/>
          </p:cNvPicPr>
          <p:nvPr userDrawn="1"/>
        </p:nvPicPr>
        <p:blipFill>
          <a:blip r:embed="rId2"/>
          <a:stretch>
            <a:fillRect/>
          </a:stretch>
        </p:blipFill>
        <p:spPr>
          <a:xfrm>
            <a:off x="7369374" y="278716"/>
            <a:ext cx="1444877" cy="688908"/>
          </a:xfrm>
          <a:prstGeom prst="rect">
            <a:avLst/>
          </a:prstGeom>
        </p:spPr>
      </p:pic>
    </p:spTree>
    <p:extLst>
      <p:ext uri="{BB962C8B-B14F-4D97-AF65-F5344CB8AC3E}">
        <p14:creationId xmlns:p14="http://schemas.microsoft.com/office/powerpoint/2010/main" val="227685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HYT 1 -kaksi palsta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sp>
        <p:nvSpPr>
          <p:cNvPr id="7" name="Sisällön paikkamerkki 2">
            <a:extLst>
              <a:ext uri="{FF2B5EF4-FFF2-40B4-BE49-F238E27FC236}">
                <a16:creationId xmlns:a16="http://schemas.microsoft.com/office/drawing/2014/main" id="{E67AA64B-9B76-4D58-A5DC-0EAACFDEB4F8}"/>
              </a:ext>
            </a:extLst>
          </p:cNvPr>
          <p:cNvSpPr>
            <a:spLocks noGrp="1"/>
          </p:cNvSpPr>
          <p:nvPr>
            <p:ph sz="half" idx="1"/>
          </p:nvPr>
        </p:nvSpPr>
        <p:spPr>
          <a:xfrm>
            <a:off x="236169" y="1825625"/>
            <a:ext cx="408347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A0A6A236-4F3A-4E06-8349-D7AE5AD4EAFD}"/>
              </a:ext>
            </a:extLst>
          </p:cNvPr>
          <p:cNvSpPr>
            <a:spLocks noGrp="1"/>
          </p:cNvSpPr>
          <p:nvPr>
            <p:ph sz="half" idx="10"/>
          </p:nvPr>
        </p:nvSpPr>
        <p:spPr>
          <a:xfrm>
            <a:off x="4824362" y="1825625"/>
            <a:ext cx="386715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6" name="Kuva 5" descr="EHYT Bueno">
            <a:extLst>
              <a:ext uri="{FF2B5EF4-FFF2-40B4-BE49-F238E27FC236}">
                <a16:creationId xmlns:a16="http://schemas.microsoft.com/office/drawing/2014/main" id="{3C819553-B82A-4B29-9EC9-968DB06424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93563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7B3CF-1BB0-411A-BD03-5478E833F83B}"/>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pic>
        <p:nvPicPr>
          <p:cNvPr id="4" name="Kuva 3" descr="Tyttö istuu aidan edessä hymyilee ja näyttää peukkua. Aitaa vasten on polkupyörä.">
            <a:extLst>
              <a:ext uri="{FF2B5EF4-FFF2-40B4-BE49-F238E27FC236}">
                <a16:creationId xmlns:a16="http://schemas.microsoft.com/office/drawing/2014/main" id="{14A772EE-655F-405E-A70B-9EB6A728C5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000" b="1000"/>
          <a:stretch/>
        </p:blipFill>
        <p:spPr>
          <a:xfrm>
            <a:off x="0" y="1"/>
            <a:ext cx="9144000" cy="6858000"/>
          </a:xfrm>
          <a:prstGeom prst="rect">
            <a:avLst/>
          </a:prstGeom>
        </p:spPr>
      </p:pic>
      <p:pic>
        <p:nvPicPr>
          <p:cNvPr id="8" name="Kuva 7">
            <a:extLst>
              <a:ext uri="{FF2B5EF4-FFF2-40B4-BE49-F238E27FC236}">
                <a16:creationId xmlns:a16="http://schemas.microsoft.com/office/drawing/2014/main" id="{1E35995C-021C-4C23-9A7C-D22ED3DE332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732" y="465650"/>
            <a:ext cx="4739686" cy="4475806"/>
          </a:xfrm>
          <a:prstGeom prst="rect">
            <a:avLst/>
          </a:prstGeom>
        </p:spPr>
      </p:pic>
      <p:pic>
        <p:nvPicPr>
          <p:cNvPr id="6" name="Kuva 5">
            <a:extLst>
              <a:ext uri="{FF2B5EF4-FFF2-40B4-BE49-F238E27FC236}">
                <a16:creationId xmlns:a16="http://schemas.microsoft.com/office/drawing/2014/main" id="{2AEFB055-5C78-4907-8031-2B34045534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0091" y="5983159"/>
            <a:ext cx="1321728" cy="631235"/>
          </a:xfrm>
          <a:prstGeom prst="rect">
            <a:avLst/>
          </a:prstGeom>
        </p:spPr>
      </p:pic>
    </p:spTree>
    <p:extLst>
      <p:ext uri="{BB962C8B-B14F-4D97-AF65-F5344CB8AC3E}">
        <p14:creationId xmlns:p14="http://schemas.microsoft.com/office/powerpoint/2010/main" val="57921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7FB6BF6B-7AB5-4B49-9A49-3CAC61BAFFD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438567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Kuva, joka sisältää kohteen lintu&#10;&#10;Kuvaus luotu automaattisesti">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2616329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6AE5AD-25D7-4FDA-847A-DB2A35E15757}"/>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18070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166641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30D16-AFBB-4F86-AFD5-E6C33885B8CF}"/>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A726002-2D9E-4E42-9E3B-F3F7A053A9D3}"/>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C4E8E71-1129-4D12-AF56-351B1521D72A}"/>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F9F001D-3113-4A16-AA95-D6B1A627651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6" name="Alatunnisteen paikkamerkki 5">
            <a:extLst>
              <a:ext uri="{FF2B5EF4-FFF2-40B4-BE49-F238E27FC236}">
                <a16:creationId xmlns:a16="http://schemas.microsoft.com/office/drawing/2014/main" id="{AAE28707-1B7A-4345-B881-8868D2A1D612}"/>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E8AAEB3C-3E98-40E2-959A-6EDD152BF3B3}"/>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57130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93B30-804A-4EA9-B2C9-7A592C4C43E3}"/>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F714BB83-934D-4776-8EB0-FDA3C4D06EC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FD98046-2F08-4A27-AF66-081D16F419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EFD8701-331D-4E04-99B2-5AEA580C4BB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F16C39A-079D-4C83-9E77-853D465BF2A5}"/>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EEB4710-5B7E-48CE-BB12-F0E2D7D0D1E0}"/>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8" name="Alatunnisteen paikkamerkki 7">
            <a:extLst>
              <a:ext uri="{FF2B5EF4-FFF2-40B4-BE49-F238E27FC236}">
                <a16:creationId xmlns:a16="http://schemas.microsoft.com/office/drawing/2014/main" id="{96271004-5490-48F7-859C-16BA2BE69327}"/>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4A18CE93-E3C5-472B-9171-67F6FEDF76EE}"/>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628060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3371B-64D9-4192-87F9-29E69192FBE9}"/>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199F85-5C62-4399-B5D3-D96C64D0F84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4" name="Alatunnisteen paikkamerkki 3">
            <a:extLst>
              <a:ext uri="{FF2B5EF4-FFF2-40B4-BE49-F238E27FC236}">
                <a16:creationId xmlns:a16="http://schemas.microsoft.com/office/drawing/2014/main" id="{D85DBE20-D50D-403F-A095-DB8540D9B340}"/>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41AC4458-21F9-472E-AD92-AAA110DFBB02}"/>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265687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BBC33DC-D152-4397-8982-F872317A53A6}"/>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3" name="Alatunnisteen paikkamerkki 2">
            <a:extLst>
              <a:ext uri="{FF2B5EF4-FFF2-40B4-BE49-F238E27FC236}">
                <a16:creationId xmlns:a16="http://schemas.microsoft.com/office/drawing/2014/main" id="{41D0661D-0499-4923-90C2-98ECFADAEE9E}"/>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EDCD1A68-80C1-490C-9EE6-ACCE85582AB1}"/>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204003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20293-57D0-49B3-8F8C-473C6CBC7A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8A59DAC-846E-4D14-BFE9-5D9F16DFEFE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5F5935-F3E4-4D34-B89F-A9CF79D328A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105D3B1-1907-4EC2-99CA-80EFC736B9B9}"/>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6" name="Alatunnisteen paikkamerkki 5">
            <a:extLst>
              <a:ext uri="{FF2B5EF4-FFF2-40B4-BE49-F238E27FC236}">
                <a16:creationId xmlns:a16="http://schemas.microsoft.com/office/drawing/2014/main" id="{EE2B02F3-ED5A-449D-9F40-01771F5CBA35}"/>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5D686F1-FCB4-46B1-9605-3A7C27FF03F0}"/>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1979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897B942A-B370-40C2-805A-7DF8CCC04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498579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FFC6A-4457-40E7-9ADD-CE25C79BC82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F73D78-75A4-42D5-860E-8CAD55EBB2C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8F609-7337-4CD6-BC47-78A11387FC6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4AFC03-41D9-4E42-A89D-984F0E907C7E}"/>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6" name="Alatunnisteen paikkamerkki 5">
            <a:extLst>
              <a:ext uri="{FF2B5EF4-FFF2-40B4-BE49-F238E27FC236}">
                <a16:creationId xmlns:a16="http://schemas.microsoft.com/office/drawing/2014/main" id="{2E5901B7-4FAA-4A56-94A5-46E377F39FA8}"/>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2DE6571-2647-4C23-B1D5-B82F609C7736}"/>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958705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4F9118-FEAC-4FC5-9D98-C7D82E23BD82}"/>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DC209F-9535-4D7F-B1BF-9134E4D270FE}"/>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D285B8-20DB-4787-BD4E-F70B38DDD0F4}"/>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5" name="Alatunnisteen paikkamerkki 4">
            <a:extLst>
              <a:ext uri="{FF2B5EF4-FFF2-40B4-BE49-F238E27FC236}">
                <a16:creationId xmlns:a16="http://schemas.microsoft.com/office/drawing/2014/main" id="{180FC757-0F2F-4766-A618-26FB88C296E1}"/>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2ABCF7-675E-4C2A-8CAA-41D583FDA8AD}"/>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510522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DD19B38-D8F7-4270-AD34-E7D08C21AAB6}"/>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1B60B4D-3562-4803-80FF-27CD2471CD71}"/>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F85E9B-4BF4-47F5-8642-E298FBAEAA4A}"/>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3.6.2026</a:t>
            </a:fld>
            <a:endParaRPr lang="fi-FI"/>
          </a:p>
        </p:txBody>
      </p:sp>
      <p:sp>
        <p:nvSpPr>
          <p:cNvPr id="5" name="Alatunnisteen paikkamerkki 4">
            <a:extLst>
              <a:ext uri="{FF2B5EF4-FFF2-40B4-BE49-F238E27FC236}">
                <a16:creationId xmlns:a16="http://schemas.microsoft.com/office/drawing/2014/main" id="{3794E456-17E5-4C7C-80AC-AE7017A7A7BF}"/>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D661282-8633-41C0-920B-4D1AAA19D317}"/>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85957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i-FI"/>
              <a:t>Muokkaa ots. perustyyl. napsautt.</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1CB1D94-CA05-47D9-A9DA-E10D79CA6E9D}" type="datetimeFigureOut">
              <a:rPr lang="fi-FI" smtClean="0"/>
              <a:t>3.6.2026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27A0A5-C873-4DF7-96A2-87F8F5F35BC2}" type="slidenum">
              <a:rPr lang="fi-FI" smtClean="0"/>
              <a:t>‹#›</a:t>
            </a:fld>
            <a:endParaRPr lang="fi-FI"/>
          </a:p>
        </p:txBody>
      </p:sp>
    </p:spTree>
    <p:extLst>
      <p:ext uri="{BB962C8B-B14F-4D97-AF65-F5344CB8AC3E}">
        <p14:creationId xmlns:p14="http://schemas.microsoft.com/office/powerpoint/2010/main" val="1172579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4238909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EHYT 1">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b="1">
                <a:solidFill>
                  <a:srgbClr val="25BDA0"/>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 </a:t>
            </a:r>
          </a:p>
        </p:txBody>
      </p:sp>
    </p:spTree>
    <p:extLst>
      <p:ext uri="{BB962C8B-B14F-4D97-AF65-F5344CB8AC3E}">
        <p14:creationId xmlns:p14="http://schemas.microsoft.com/office/powerpoint/2010/main" val="3760931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HYT -kaksi palstaa">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414079" y="548681"/>
            <a:ext cx="6750300" cy="794469"/>
          </a:xfrm>
          <a:prstGeom prst="rect">
            <a:avLst/>
          </a:prstGeom>
        </p:spPr>
        <p:txBody>
          <a:bodyPr anchor="b">
            <a:normAutofit/>
          </a:bodyPr>
          <a:lstStyle>
            <a:lvl1pPr algn="l">
              <a:defRPr sz="3600" b="1">
                <a:solidFill>
                  <a:srgbClr val="25BDA0"/>
                </a:solidFill>
              </a:defRPr>
            </a:lvl1pPr>
          </a:lstStyle>
          <a:p>
            <a:r>
              <a:rPr lang="fi-FI"/>
              <a:t>Otsikko</a:t>
            </a:r>
          </a:p>
        </p:txBody>
      </p:sp>
      <p:sp>
        <p:nvSpPr>
          <p:cNvPr id="5" name="Sisällön paikkamerkki 2">
            <a:extLst>
              <a:ext uri="{FF2B5EF4-FFF2-40B4-BE49-F238E27FC236}">
                <a16:creationId xmlns:a16="http://schemas.microsoft.com/office/drawing/2014/main" id="{7AA559EB-11E7-4DD5-92FA-B9371EBCB7F1}"/>
              </a:ext>
            </a:extLst>
          </p:cNvPr>
          <p:cNvSpPr>
            <a:spLocks noGrp="1"/>
          </p:cNvSpPr>
          <p:nvPr>
            <p:ph sz="half" idx="1"/>
          </p:nvPr>
        </p:nvSpPr>
        <p:spPr>
          <a:xfrm>
            <a:off x="414080" y="1825625"/>
            <a:ext cx="4100182"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2">
            <a:extLst>
              <a:ext uri="{FF2B5EF4-FFF2-40B4-BE49-F238E27FC236}">
                <a16:creationId xmlns:a16="http://schemas.microsoft.com/office/drawing/2014/main" id="{8981506B-DD20-4169-9402-00C27D5AB402}"/>
              </a:ext>
            </a:extLst>
          </p:cNvPr>
          <p:cNvSpPr>
            <a:spLocks noGrp="1"/>
          </p:cNvSpPr>
          <p:nvPr>
            <p:ph sz="half" idx="10"/>
          </p:nvPr>
        </p:nvSpPr>
        <p:spPr>
          <a:xfrm>
            <a:off x="4733997" y="1825625"/>
            <a:ext cx="3941925"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17095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HYT 1 -otsikko">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1062067" y="1916833"/>
            <a:ext cx="6750300" cy="794469"/>
          </a:xfrm>
          <a:prstGeom prst="rect">
            <a:avLst/>
          </a:prstGeom>
        </p:spPr>
        <p:txBody>
          <a:bodyPr anchor="b">
            <a:normAutofit/>
          </a:bodyPr>
          <a:lstStyle>
            <a:lvl1pPr algn="ctr">
              <a:defRPr sz="3600" b="1">
                <a:solidFill>
                  <a:srgbClr val="25BDA0"/>
                </a:solidFill>
              </a:defRPr>
            </a:lvl1pPr>
          </a:lstStyle>
          <a:p>
            <a:r>
              <a:rPr lang="fi-FI"/>
              <a:t>Otsikko</a:t>
            </a:r>
          </a:p>
        </p:txBody>
      </p:sp>
    </p:spTree>
    <p:extLst>
      <p:ext uri="{BB962C8B-B14F-4D97-AF65-F5344CB8AC3E}">
        <p14:creationId xmlns:p14="http://schemas.microsoft.com/office/powerpoint/2010/main" val="1471749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HYT 1 -blankko">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Tree>
    <p:extLst>
      <p:ext uri="{BB962C8B-B14F-4D97-AF65-F5344CB8AC3E}">
        <p14:creationId xmlns:p14="http://schemas.microsoft.com/office/powerpoint/2010/main" val="6730506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EHYT 2">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29DAC1B-FADA-4465-B9FE-7A1B810E0C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671930" cy="794469"/>
          </a:xfrm>
          <a:prstGeom prst="rect">
            <a:avLst/>
          </a:prstGeom>
        </p:spPr>
        <p:txBody>
          <a:bodyPr anchor="b">
            <a:normAutofit/>
          </a:bodyPr>
          <a:lstStyle>
            <a:lvl1pPr algn="ctr">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671930" cy="3095922"/>
          </a:xfrm>
          <a:prstGeom prst="rect">
            <a:avLst/>
          </a:prstGeom>
        </p:spPr>
        <p:txBody>
          <a:bodyPr/>
          <a:lstStyle>
            <a:lvl1pPr marL="0" indent="0" algn="ctr">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15431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3816607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EHYT 3">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DEBBF2E-2D59-4BDC-9299-686C2C3463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671930" cy="794469"/>
          </a:xfrm>
          <a:prstGeom prst="rect">
            <a:avLst/>
          </a:prstGeom>
        </p:spPr>
        <p:txBody>
          <a:bodyPr anchor="b">
            <a:normAutofit/>
          </a:bodyPr>
          <a:lstStyle>
            <a:lvl1pPr algn="ctr">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671930" cy="3095922"/>
          </a:xfrm>
          <a:prstGeom prst="rect">
            <a:avLst/>
          </a:prstGeom>
        </p:spPr>
        <p:txBody>
          <a:bodyPr/>
          <a:lstStyle>
            <a:lvl1pPr marL="0" indent="0" algn="ctr">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739705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EHYT 4">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B4E3074-CA1D-42C8-9A81-2CFC341ED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995924" cy="794469"/>
          </a:xfrm>
          <a:prstGeom prst="rect">
            <a:avLst/>
          </a:prstGeom>
        </p:spPr>
        <p:txBody>
          <a:bodyPr anchor="b">
            <a:normAutofit/>
          </a:bodyPr>
          <a:lstStyle>
            <a:lvl1pPr algn="l">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995924" cy="309592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395396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EHYT 5">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C0ADD9C-DB25-4D18-B9FE-B30E353C4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995924" cy="794469"/>
          </a:xfrm>
          <a:prstGeom prst="rect">
            <a:avLst/>
          </a:prstGeom>
        </p:spPr>
        <p:txBody>
          <a:bodyPr anchor="b">
            <a:normAutofit/>
          </a:bodyPr>
          <a:lstStyle>
            <a:lvl1pPr algn="l">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995924" cy="345596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072985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EHYT 6">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405D715-D758-403D-9B82-B10065EE4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823958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EHYT 7">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CEAE5C52-9C86-41C5-BC3B-6AA2E4FBEA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a:solidFill>
                  <a:schemeClr val="bg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260222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81B36068-B850-4CC6-85D4-087D7A204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a:solidFill>
                  <a:schemeClr val="bg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76908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7FB6BF6B-7AB5-4B49-9A49-3CAC61BAFFD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2732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CE306CB5-56FB-4952-ABDD-AFF6D0D2F50C}"/>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F961CFB0-B4E7-47E2-A178-3003226A4AEB}"/>
              </a:ext>
            </a:extLst>
          </p:cNvPr>
          <p:cNvPicPr>
            <a:picLocks noChangeAspect="1"/>
          </p:cNvPicPr>
          <p:nvPr userDrawn="1"/>
        </p:nvPicPr>
        <p:blipFill>
          <a:blip r:embed="rId2"/>
          <a:stretch>
            <a:fillRect/>
          </a:stretch>
        </p:blipFill>
        <p:spPr>
          <a:xfrm>
            <a:off x="322381" y="285712"/>
            <a:ext cx="1554615" cy="743776"/>
          </a:xfrm>
          <a:prstGeom prst="rect">
            <a:avLst/>
          </a:prstGeom>
        </p:spPr>
      </p:pic>
    </p:spTree>
    <p:extLst>
      <p:ext uri="{BB962C8B-B14F-4D97-AF65-F5344CB8AC3E}">
        <p14:creationId xmlns:p14="http://schemas.microsoft.com/office/powerpoint/2010/main" val="116849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solidFill>
                  <a:schemeClr val="bg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15099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E567552-401B-493B-BC55-87B77E142460}" type="datetimeFigureOut">
              <a:rPr lang="fi-FI" smtClean="0"/>
              <a:t>3.6.2026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8782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ltainen, log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EHYT Bueno&#10;">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73553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61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5" r:id="rId4"/>
    <p:sldLayoutId id="2147483697" r:id="rId5"/>
    <p:sldLayoutId id="2147483698" r:id="rId6"/>
    <p:sldLayoutId id="2147483696" r:id="rId7"/>
    <p:sldLayoutId id="2147483699"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C0B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4518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08665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13828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685709"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27" indent="-171427" algn="l" defTabSz="6857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ideo" Target="https://www.youtube.com/embed/_OPeFtx8wpc?feature=oembed"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video" Target="https://www.youtube.com/embed/RFzYLqdlwwI?feature=oembed" TargetMode="Externa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video" Target="https://www.youtube.com/embed/MA6vs5GhqyY?feature=oembed"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8B8A92-C011-55A0-A544-6B582236257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0A2A552-1DF4-8EAC-1103-889BA313E9ED}"/>
              </a:ext>
            </a:extLst>
          </p:cNvPr>
          <p:cNvSpPr>
            <a:spLocks noGrp="1"/>
          </p:cNvSpPr>
          <p:nvPr>
            <p:ph type="ctrTitle"/>
          </p:nvPr>
        </p:nvSpPr>
        <p:spPr>
          <a:xfrm>
            <a:off x="4572000" y="4218722"/>
            <a:ext cx="4713667" cy="2388119"/>
          </a:xfrm>
        </p:spPr>
        <p:txBody>
          <a:bodyPr vert="horz" lIns="91440" tIns="45720" rIns="91440" bIns="45720" rtlCol="0" anchor="ctr">
            <a:normAutofit/>
          </a:bodyPr>
          <a:lstStyle/>
          <a:p>
            <a:br>
              <a:rPr lang="en-US" sz="3600" dirty="0"/>
            </a:br>
            <a:r>
              <a:rPr lang="en-US" sz="3600" dirty="0"/>
              <a:t>4. </a:t>
            </a:r>
            <a:r>
              <a:rPr lang="en-US" sz="3600" dirty="0" err="1"/>
              <a:t>Päihteiden</a:t>
            </a:r>
            <a:r>
              <a:rPr lang="en-US" sz="3600" dirty="0"/>
              <a:t> </a:t>
            </a:r>
            <a:r>
              <a:rPr lang="en-US" sz="3600" dirty="0" err="1"/>
              <a:t>haitat</a:t>
            </a:r>
            <a:br>
              <a:rPr lang="en-US" sz="4400" dirty="0"/>
            </a:br>
            <a:endParaRPr lang="en-US" sz="5400" dirty="0">
              <a:cs typeface="Calibri"/>
            </a:endParaRPr>
          </a:p>
        </p:txBody>
      </p:sp>
      <p:cxnSp>
        <p:nvCxnSpPr>
          <p:cNvPr id="15" name="Straight Arrow Connector 14">
            <a:extLst>
              <a:ext uri="{FF2B5EF4-FFF2-40B4-BE49-F238E27FC236}">
                <a16:creationId xmlns:a16="http://schemas.microsoft.com/office/drawing/2014/main" id="{0F63AE7A-927F-2C5C-4F4B-E6EACFF40C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 name="Kuva 2" descr="Kolme nuorta istuu rakennuksen edessä ja juttelee.">
            <a:extLst>
              <a:ext uri="{FF2B5EF4-FFF2-40B4-BE49-F238E27FC236}">
                <a16:creationId xmlns:a16="http://schemas.microsoft.com/office/drawing/2014/main" id="{73D50ADB-401D-C0EF-C37E-F1ACBFC24D43}"/>
              </a:ext>
            </a:extLst>
          </p:cNvPr>
          <p:cNvPicPr>
            <a:picLocks noChangeAspect="1"/>
          </p:cNvPicPr>
          <p:nvPr/>
        </p:nvPicPr>
        <p:blipFill>
          <a:blip r:embed="rId3">
            <a:extLst>
              <a:ext uri="{28A0092B-C50C-407E-A947-70E740481C1C}">
                <a14:useLocalDpi xmlns:a14="http://schemas.microsoft.com/office/drawing/2010/main" val="0"/>
              </a:ext>
            </a:extLst>
          </a:blip>
          <a:srcRect l="2618" r="2618"/>
          <a:stretch/>
        </p:blipFill>
        <p:spPr>
          <a:xfrm flipH="1">
            <a:off x="-1" y="0"/>
            <a:ext cx="4870884" cy="68580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598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23E7A3FE-D0BC-4E1F-9BF4-DFAF68EC8632}"/>
              </a:ext>
            </a:extLst>
          </p:cNvPr>
          <p:cNvSpPr txBox="1">
            <a:spLocks noGrp="1"/>
          </p:cNvSpPr>
          <p:nvPr>
            <p:ph type="title" idx="4294967295"/>
          </p:nvPr>
        </p:nvSpPr>
        <p:spPr>
          <a:xfrm>
            <a:off x="-317641" y="518959"/>
            <a:ext cx="908801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fi-FI" sz="3600" dirty="0">
                <a:latin typeface="+mn-lt"/>
                <a:ea typeface="+mn-ea"/>
                <a:cs typeface="Calibri"/>
              </a:rPr>
              <a:t>1. Alkoholinkäytön välittömiä haittoja </a:t>
            </a:r>
            <a:r>
              <a:rPr kumimoji="0" lang="fi-FI" sz="3600" b="1" i="0" u="none" strike="noStrike" kern="1200" cap="none" spc="0" normalizeH="0" baseline="0" noProof="0" dirty="0">
                <a:ln>
                  <a:noFill/>
                </a:ln>
                <a:effectLst/>
                <a:uLnTx/>
                <a:uFillTx/>
                <a:latin typeface="+mn-lt"/>
                <a:ea typeface="+mn-ea"/>
                <a:cs typeface="Calibri"/>
              </a:rPr>
              <a:t>  </a:t>
            </a:r>
            <a:endParaRPr lang="fi-FI" sz="1800" b="1" i="0" u="none" strike="noStrike" kern="1200" cap="none" spc="0" normalizeH="0" baseline="0" noProof="0" dirty="0">
              <a:ln>
                <a:noFill/>
              </a:ln>
              <a:effectLst/>
              <a:uLnTx/>
              <a:uFillTx/>
              <a:latin typeface="+mn-lt"/>
              <a:ea typeface="+mn-ea"/>
              <a:cs typeface="Calibri"/>
            </a:endParaRPr>
          </a:p>
        </p:txBody>
      </p:sp>
      <p:pic>
        <p:nvPicPr>
          <p:cNvPr id="3" name="Kuva 3" descr="6 piirroskuvaa joissa: nyrkki, lääkkeitä, sydän, portailta tippuva henkilö, myrkyn merkki ja riitelevät henkilöt.">
            <a:extLst>
              <a:ext uri="{FF2B5EF4-FFF2-40B4-BE49-F238E27FC236}">
                <a16:creationId xmlns:a16="http://schemas.microsoft.com/office/drawing/2014/main" id="{ECFB0790-401E-1B6A-6CA8-BB92960466B8}"/>
              </a:ext>
            </a:extLst>
          </p:cNvPr>
          <p:cNvPicPr>
            <a:picLocks noChangeAspect="1"/>
          </p:cNvPicPr>
          <p:nvPr/>
        </p:nvPicPr>
        <p:blipFill>
          <a:blip r:embed="rId3"/>
          <a:stretch>
            <a:fillRect/>
          </a:stretch>
        </p:blipFill>
        <p:spPr>
          <a:xfrm>
            <a:off x="299885" y="1575927"/>
            <a:ext cx="8470490" cy="4763114"/>
          </a:xfrm>
          <a:prstGeom prst="rect">
            <a:avLst/>
          </a:prstGeom>
        </p:spPr>
      </p:pic>
    </p:spTree>
    <p:extLst>
      <p:ext uri="{BB962C8B-B14F-4D97-AF65-F5344CB8AC3E}">
        <p14:creationId xmlns:p14="http://schemas.microsoft.com/office/powerpoint/2010/main" val="242624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23E7A3FE-D0BC-4E1F-9BF4-DFAF68EC8632}"/>
              </a:ext>
            </a:extLst>
          </p:cNvPr>
          <p:cNvSpPr txBox="1">
            <a:spLocks noGrp="1"/>
          </p:cNvSpPr>
          <p:nvPr>
            <p:ph type="title" idx="4294967295"/>
          </p:nvPr>
        </p:nvSpPr>
        <p:spPr>
          <a:xfrm>
            <a:off x="-583704" y="391204"/>
            <a:ext cx="908801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fi-FI" sz="3200" dirty="0">
                <a:latin typeface="+mn-lt"/>
                <a:ea typeface="+mn-ea"/>
                <a:cs typeface="Calibri"/>
              </a:rPr>
              <a:t>2. P</a:t>
            </a:r>
            <a:r>
              <a:rPr kumimoji="0" lang="fi-FI" sz="3200" b="1" i="0" u="none" strike="noStrike" kern="1200" cap="none" spc="0" normalizeH="0" baseline="0" noProof="0" dirty="0" err="1">
                <a:ln>
                  <a:noFill/>
                </a:ln>
                <a:effectLst/>
                <a:uLnTx/>
                <a:uFillTx/>
                <a:latin typeface="+mn-lt"/>
                <a:ea typeface="+mn-ea"/>
                <a:cs typeface="Calibri"/>
              </a:rPr>
              <a:t>itkäaikaisen</a:t>
            </a:r>
            <a:r>
              <a:rPr kumimoji="0" lang="fi-FI" sz="3200" b="1" i="0" u="none" strike="noStrike" kern="1200" cap="none" spc="0" normalizeH="0" baseline="0" noProof="0" dirty="0">
                <a:ln>
                  <a:noFill/>
                </a:ln>
                <a:effectLst/>
                <a:uLnTx/>
                <a:uFillTx/>
                <a:latin typeface="+mn-lt"/>
                <a:ea typeface="+mn-ea"/>
                <a:cs typeface="Calibri"/>
              </a:rPr>
              <a:t> alkoholinkäytön haittoja </a:t>
            </a:r>
            <a:endParaRPr lang="fi-FI" sz="3200" b="1" i="0" u="none" strike="noStrike" kern="1200" cap="none" spc="0" normalizeH="0" baseline="0" noProof="0" dirty="0">
              <a:ln>
                <a:noFill/>
              </a:ln>
              <a:effectLst/>
              <a:uLnTx/>
              <a:uFillTx/>
              <a:latin typeface="+mn-lt"/>
              <a:ea typeface="+mn-ea"/>
              <a:cs typeface="Calibri"/>
            </a:endParaRPr>
          </a:p>
        </p:txBody>
      </p:sp>
      <p:pic>
        <p:nvPicPr>
          <p:cNvPr id="5" name="Kuva 4" descr="Piirroskuva ihmiskehosta">
            <a:extLst>
              <a:ext uri="{FF2B5EF4-FFF2-40B4-BE49-F238E27FC236}">
                <a16:creationId xmlns:a16="http://schemas.microsoft.com/office/drawing/2014/main" id="{ADDBF05E-AE70-4F1A-8475-14E7E8AF5E41}"/>
              </a:ext>
            </a:extLst>
          </p:cNvPr>
          <p:cNvPicPr>
            <a:picLocks noChangeAspect="1"/>
          </p:cNvPicPr>
          <p:nvPr/>
        </p:nvPicPr>
        <p:blipFill rotWithShape="1">
          <a:blip r:embed="rId3">
            <a:extLst>
              <a:ext uri="{28A0092B-C50C-407E-A947-70E740481C1C}">
                <a14:useLocalDpi xmlns:a14="http://schemas.microsoft.com/office/drawing/2010/main" val="0"/>
              </a:ext>
            </a:extLst>
          </a:blip>
          <a:srcRect t="8105"/>
          <a:stretch/>
        </p:blipFill>
        <p:spPr>
          <a:xfrm>
            <a:off x="2024743" y="1164576"/>
            <a:ext cx="4568072" cy="5693424"/>
          </a:xfrm>
          <a:prstGeom prst="rect">
            <a:avLst/>
          </a:prstGeom>
        </p:spPr>
      </p:pic>
      <p:sp>
        <p:nvSpPr>
          <p:cNvPr id="14" name="Suorakulmio: Pyöristetyt kulmat 13">
            <a:extLst>
              <a:ext uri="{FF2B5EF4-FFF2-40B4-BE49-F238E27FC236}">
                <a16:creationId xmlns:a16="http://schemas.microsoft.com/office/drawing/2014/main" id="{14D2473C-E821-451D-A3B2-FEA4DF7EEAC3}"/>
              </a:ext>
              <a:ext uri="{C183D7F6-B498-43B3-948B-1728B52AA6E4}">
                <adec:decorative xmlns:adec="http://schemas.microsoft.com/office/drawing/2017/decorative" val="0"/>
              </a:ext>
            </a:extLst>
          </p:cNvPr>
          <p:cNvSpPr/>
          <p:nvPr/>
        </p:nvSpPr>
        <p:spPr>
          <a:xfrm>
            <a:off x="889323" y="1164576"/>
            <a:ext cx="3676260" cy="438538"/>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alkoholiriippuvuuden kehittyminen</a:t>
            </a:r>
          </a:p>
        </p:txBody>
      </p:sp>
      <p:sp>
        <p:nvSpPr>
          <p:cNvPr id="15" name="Suorakulmio: Pyöristetyt kulmat 14">
            <a:extLst>
              <a:ext uri="{FF2B5EF4-FFF2-40B4-BE49-F238E27FC236}">
                <a16:creationId xmlns:a16="http://schemas.microsoft.com/office/drawing/2014/main" id="{DD74B20B-68AC-449F-85B4-DD84EAD7B15D}"/>
              </a:ext>
              <a:ext uri="{C183D7F6-B498-43B3-948B-1728B52AA6E4}">
                <adec:decorative xmlns:adec="http://schemas.microsoft.com/office/drawing/2017/decorative" val="0"/>
              </a:ext>
            </a:extLst>
          </p:cNvPr>
          <p:cNvSpPr/>
          <p:nvPr/>
        </p:nvSpPr>
        <p:spPr>
          <a:xfrm>
            <a:off x="544089" y="1715083"/>
            <a:ext cx="3293706" cy="699794"/>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unettomuus, hermostuneisuus, masentuneisuus</a:t>
            </a:r>
          </a:p>
        </p:txBody>
      </p:sp>
      <p:sp>
        <p:nvSpPr>
          <p:cNvPr id="16" name="Suorakulmio: Pyöristetyt kulmat 15">
            <a:extLst>
              <a:ext uri="{FF2B5EF4-FFF2-40B4-BE49-F238E27FC236}">
                <a16:creationId xmlns:a16="http://schemas.microsoft.com/office/drawing/2014/main" id="{3C134AB5-32EA-4673-9731-F89C012FDD8A}"/>
              </a:ext>
              <a:ext uri="{C183D7F6-B498-43B3-948B-1728B52AA6E4}">
                <adec:decorative xmlns:adec="http://schemas.microsoft.com/office/drawing/2017/decorative" val="0"/>
              </a:ext>
            </a:extLst>
          </p:cNvPr>
          <p:cNvSpPr/>
          <p:nvPr/>
        </p:nvSpPr>
        <p:spPr>
          <a:xfrm>
            <a:off x="761006" y="2490846"/>
            <a:ext cx="3013788" cy="699794"/>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sydämen rytmihäiriöt, verenpaineen kohoaminen</a:t>
            </a:r>
          </a:p>
        </p:txBody>
      </p:sp>
      <p:sp>
        <p:nvSpPr>
          <p:cNvPr id="17" name="Suorakulmio: Pyöristetyt kulmat 16">
            <a:extLst>
              <a:ext uri="{FF2B5EF4-FFF2-40B4-BE49-F238E27FC236}">
                <a16:creationId xmlns:a16="http://schemas.microsoft.com/office/drawing/2014/main" id="{14E6473D-921F-4868-8AD0-549028C00137}"/>
              </a:ext>
              <a:ext uri="{C183D7F6-B498-43B3-948B-1728B52AA6E4}">
                <adec:decorative xmlns:adec="http://schemas.microsoft.com/office/drawing/2017/decorative" val="0"/>
              </a:ext>
            </a:extLst>
          </p:cNvPr>
          <p:cNvSpPr/>
          <p:nvPr/>
        </p:nvSpPr>
        <p:spPr>
          <a:xfrm>
            <a:off x="458471" y="3308311"/>
            <a:ext cx="3293706" cy="522512"/>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maksatulehdus, maksakirroosi</a:t>
            </a:r>
          </a:p>
        </p:txBody>
      </p:sp>
      <p:sp>
        <p:nvSpPr>
          <p:cNvPr id="18" name="Suorakulmio: Pyöristetyt kulmat 17">
            <a:extLst>
              <a:ext uri="{FF2B5EF4-FFF2-40B4-BE49-F238E27FC236}">
                <a16:creationId xmlns:a16="http://schemas.microsoft.com/office/drawing/2014/main" id="{1B4DE4AE-6012-4D2A-92DC-94F619DC0FC0}"/>
              </a:ext>
              <a:ext uri="{C183D7F6-B498-43B3-948B-1728B52AA6E4}">
                <adec:decorative xmlns:adec="http://schemas.microsoft.com/office/drawing/2017/decorative" val="0"/>
              </a:ext>
            </a:extLst>
          </p:cNvPr>
          <p:cNvSpPr/>
          <p:nvPr/>
        </p:nvSpPr>
        <p:spPr>
          <a:xfrm>
            <a:off x="666598" y="4758841"/>
            <a:ext cx="3293706" cy="1212977"/>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miehillä impotenssi, naisilla hedelmättömyys, hormonihäiriöt, sikiön kehityshäiriöt</a:t>
            </a:r>
          </a:p>
        </p:txBody>
      </p:sp>
      <p:sp>
        <p:nvSpPr>
          <p:cNvPr id="4" name="Suorakulmio: Pyöristetyt kulmat 3">
            <a:extLst>
              <a:ext uri="{FF2B5EF4-FFF2-40B4-BE49-F238E27FC236}">
                <a16:creationId xmlns:a16="http://schemas.microsoft.com/office/drawing/2014/main" id="{BC06D7E6-7F7A-414F-88F6-56F4F348068C}"/>
              </a:ext>
              <a:ext uri="{C183D7F6-B498-43B3-948B-1728B52AA6E4}">
                <adec:decorative xmlns:adec="http://schemas.microsoft.com/office/drawing/2017/decorative" val="0"/>
              </a:ext>
            </a:extLst>
          </p:cNvPr>
          <p:cNvSpPr/>
          <p:nvPr/>
        </p:nvSpPr>
        <p:spPr>
          <a:xfrm>
            <a:off x="4658230" y="1312214"/>
            <a:ext cx="4096137" cy="933061"/>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keskittymiskyvyn heikkeneminen, muistihäiriöt, aivojen surkastuminen, liikkeiden koordinaatiohäiriöt</a:t>
            </a:r>
          </a:p>
        </p:txBody>
      </p:sp>
      <p:sp>
        <p:nvSpPr>
          <p:cNvPr id="9" name="Suorakulmio: Pyöristetyt kulmat 8">
            <a:extLst>
              <a:ext uri="{FF2B5EF4-FFF2-40B4-BE49-F238E27FC236}">
                <a16:creationId xmlns:a16="http://schemas.microsoft.com/office/drawing/2014/main" id="{FAB90D8E-A22C-4467-8102-A83F956331C3}"/>
              </a:ext>
              <a:ext uri="{C183D7F6-B498-43B3-948B-1728B52AA6E4}">
                <adec:decorative xmlns:adec="http://schemas.microsoft.com/office/drawing/2017/decorative" val="0"/>
              </a:ext>
            </a:extLst>
          </p:cNvPr>
          <p:cNvSpPr/>
          <p:nvPr/>
        </p:nvSpPr>
        <p:spPr>
          <a:xfrm>
            <a:off x="4842528" y="2311250"/>
            <a:ext cx="3844211" cy="597158"/>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syövät, vastustuskyvyn heikkeneminen</a:t>
            </a:r>
          </a:p>
        </p:txBody>
      </p:sp>
      <p:sp>
        <p:nvSpPr>
          <p:cNvPr id="10" name="Suorakulmio: Pyöristetyt kulmat 9">
            <a:extLst>
              <a:ext uri="{FF2B5EF4-FFF2-40B4-BE49-F238E27FC236}">
                <a16:creationId xmlns:a16="http://schemas.microsoft.com/office/drawing/2014/main" id="{DA402C67-5E09-45BD-B104-6F1660697D60}"/>
              </a:ext>
              <a:ext uri="{C183D7F6-B498-43B3-948B-1728B52AA6E4}">
                <adec:decorative xmlns:adec="http://schemas.microsoft.com/office/drawing/2017/decorative" val="0"/>
              </a:ext>
            </a:extLst>
          </p:cNvPr>
          <p:cNvSpPr/>
          <p:nvPr/>
        </p:nvSpPr>
        <p:spPr>
          <a:xfrm>
            <a:off x="4896528" y="2984046"/>
            <a:ext cx="2845836" cy="886407"/>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mahakatarri, maha- ja pohjukaissuolen vuodot</a:t>
            </a:r>
          </a:p>
        </p:txBody>
      </p:sp>
      <p:sp>
        <p:nvSpPr>
          <p:cNvPr id="11" name="Suorakulmio: Pyöristetyt kulmat 10">
            <a:extLst>
              <a:ext uri="{FF2B5EF4-FFF2-40B4-BE49-F238E27FC236}">
                <a16:creationId xmlns:a16="http://schemas.microsoft.com/office/drawing/2014/main" id="{D40932B2-D1DA-4D14-9A99-8C21B95C855B}"/>
              </a:ext>
              <a:ext uri="{C183D7F6-B498-43B3-948B-1728B52AA6E4}">
                <adec:decorative xmlns:adec="http://schemas.microsoft.com/office/drawing/2017/decorative" val="0"/>
              </a:ext>
            </a:extLst>
          </p:cNvPr>
          <p:cNvSpPr/>
          <p:nvPr/>
        </p:nvSpPr>
        <p:spPr>
          <a:xfrm>
            <a:off x="5011044" y="3938844"/>
            <a:ext cx="2463282" cy="699795"/>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Calibri"/>
              </a:rPr>
              <a:t>akuutti ja krooninen haimatulehdus</a:t>
            </a:r>
          </a:p>
        </p:txBody>
      </p:sp>
      <p:sp>
        <p:nvSpPr>
          <p:cNvPr id="12" name="Suorakulmio: Pyöristetyt kulmat 11">
            <a:extLst>
              <a:ext uri="{FF2B5EF4-FFF2-40B4-BE49-F238E27FC236}">
                <a16:creationId xmlns:a16="http://schemas.microsoft.com/office/drawing/2014/main" id="{4B49AABD-81B7-4522-BA90-9E2006233474}"/>
              </a:ext>
              <a:ext uri="{C183D7F6-B498-43B3-948B-1728B52AA6E4}">
                <adec:decorative xmlns:adec="http://schemas.microsoft.com/office/drawing/2017/decorative" val="0"/>
              </a:ext>
            </a:extLst>
          </p:cNvPr>
          <p:cNvSpPr/>
          <p:nvPr/>
        </p:nvSpPr>
        <p:spPr>
          <a:xfrm>
            <a:off x="4574585" y="5278715"/>
            <a:ext cx="2696547" cy="1147663"/>
          </a:xfrm>
          <a:prstGeom prst="roundRect">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Calibri"/>
              </a:rPr>
              <a:t>sormien ja varpaiden tunnottomuus, heikkous ja vapina, kihti</a:t>
            </a:r>
          </a:p>
        </p:txBody>
      </p:sp>
    </p:spTree>
    <p:extLst>
      <p:ext uri="{BB962C8B-B14F-4D97-AF65-F5344CB8AC3E}">
        <p14:creationId xmlns:p14="http://schemas.microsoft.com/office/powerpoint/2010/main" val="258793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C9C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p:nvPr>
        </p:nvSpPr>
        <p:spPr>
          <a:xfrm>
            <a:off x="409455" y="746159"/>
            <a:ext cx="8707582" cy="915954"/>
          </a:xfrm>
        </p:spPr>
        <p:txBody>
          <a:bodyPr lIns="91440" tIns="45720" rIns="91440" bIns="45720" anchor="b"/>
          <a:lstStyle/>
          <a:p>
            <a:r>
              <a:rPr lang="fi-FI" sz="3600" dirty="0">
                <a:latin typeface="Calibri"/>
                <a:cs typeface="Calibri"/>
              </a:rPr>
              <a:t>Alkoholin käytön </a:t>
            </a:r>
            <a:br>
              <a:rPr lang="fi-FI" sz="3600" dirty="0">
                <a:latin typeface="Calibri"/>
                <a:cs typeface="Calibri"/>
              </a:rPr>
            </a:br>
            <a:r>
              <a:rPr lang="fi-FI" sz="3600" dirty="0">
                <a:latin typeface="Calibri"/>
                <a:cs typeface="Calibri"/>
              </a:rPr>
              <a:t>aiheuttamat haitat</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1"/>
          </p:nvPr>
        </p:nvSpPr>
        <p:spPr>
          <a:xfrm>
            <a:off x="789258" y="3555384"/>
            <a:ext cx="7331491" cy="424135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3200" b="0" dirty="0">
                <a:latin typeface="Calibri"/>
                <a:cs typeface="Calibri"/>
              </a:rPr>
              <a:t>Pohtikaa:</a:t>
            </a:r>
          </a:p>
          <a:p>
            <a:pPr marL="285750" algn="l" defTabSz="457200">
              <a:lnSpc>
                <a:spcPct val="110000"/>
              </a:lnSpc>
              <a:spcBef>
                <a:spcPts val="0"/>
              </a:spcBef>
              <a:defRPr/>
            </a:pPr>
            <a:r>
              <a:rPr lang="en-US" sz="2800" b="0" dirty="0">
                <a:latin typeface="Calibri" panose="020F0502020204030204"/>
                <a:cs typeface="Calibri"/>
              </a:rPr>
              <a:t>3. Miten </a:t>
            </a:r>
            <a:r>
              <a:rPr lang="en-US" sz="2800" b="0" dirty="0" err="1">
                <a:latin typeface="Calibri" panose="020F0502020204030204"/>
                <a:cs typeface="Calibri"/>
              </a:rPr>
              <a:t>alkoholi</a:t>
            </a:r>
            <a:r>
              <a:rPr lang="en-US" sz="2800" b="0" dirty="0">
                <a:latin typeface="Calibri" panose="020F0502020204030204"/>
                <a:cs typeface="Calibri"/>
              </a:rPr>
              <a:t> </a:t>
            </a:r>
            <a:r>
              <a:rPr lang="en-US" sz="2800" b="0" dirty="0" err="1">
                <a:latin typeface="Calibri" panose="020F0502020204030204"/>
                <a:cs typeface="Calibri"/>
              </a:rPr>
              <a:t>vaikuttaa</a:t>
            </a:r>
            <a:r>
              <a:rPr lang="en-US" sz="2800" b="0" dirty="0">
                <a:latin typeface="Calibri" panose="020F0502020204030204"/>
                <a:cs typeface="Calibri"/>
              </a:rPr>
              <a:t> </a:t>
            </a:r>
            <a:r>
              <a:rPr lang="en-US" sz="2800" b="0" dirty="0" err="1">
                <a:latin typeface="Calibri" panose="020F0502020204030204"/>
                <a:cs typeface="Calibri"/>
              </a:rPr>
              <a:t>käytökseen</a:t>
            </a:r>
            <a:r>
              <a:rPr lang="en-US" sz="2800" b="0" dirty="0">
                <a:latin typeface="Calibri" panose="020F0502020204030204"/>
                <a:cs typeface="Calibri"/>
              </a:rPr>
              <a:t>?</a:t>
            </a:r>
            <a:endParaRPr lang="en-US" sz="2800" b="0" i="0" u="none" strike="noStrike" kern="1200" cap="none" spc="0" normalizeH="0" baseline="0" noProof="0" dirty="0">
              <a:ln>
                <a:noFill/>
              </a:ln>
              <a:effectLst/>
              <a:uLnTx/>
              <a:uFillTx/>
              <a:latin typeface="Calibri" panose="020F0502020204030204"/>
              <a:ea typeface="Calibri"/>
              <a:cs typeface="Calibri"/>
            </a:endParaRPr>
          </a:p>
          <a:p>
            <a:pPr algn="l"/>
            <a:endParaRPr lang="fi-FI" b="0" dirty="0"/>
          </a:p>
          <a:p>
            <a:pPr algn="l"/>
            <a:endParaRPr lang="fi-FI" sz="2800" dirty="0"/>
          </a:p>
          <a:p>
            <a:pPr algn="l"/>
            <a:endParaRPr lang="fi-FI" sz="2800" dirty="0"/>
          </a:p>
        </p:txBody>
      </p:sp>
      <p:sp>
        <p:nvSpPr>
          <p:cNvPr id="5" name="Ellipsi 4">
            <a:extLst>
              <a:ext uri="{FF2B5EF4-FFF2-40B4-BE49-F238E27FC236}">
                <a16:creationId xmlns:a16="http://schemas.microsoft.com/office/drawing/2014/main" id="{10C87BAD-D387-FC7A-20C0-4625F1F948FC}"/>
              </a:ext>
              <a:ext uri="{C183D7F6-B498-43B3-948B-1728B52AA6E4}">
                <adec:decorative xmlns:adec="http://schemas.microsoft.com/office/drawing/2017/decorative" val="1"/>
              </a:ext>
            </a:extLst>
          </p:cNvPr>
          <p:cNvSpPr/>
          <p:nvPr/>
        </p:nvSpPr>
        <p:spPr>
          <a:xfrm>
            <a:off x="710008" y="1748062"/>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Parityöskentely ikoni.">
            <a:extLst>
              <a:ext uri="{FF2B5EF4-FFF2-40B4-BE49-F238E27FC236}">
                <a16:creationId xmlns:a16="http://schemas.microsoft.com/office/drawing/2014/main" id="{DED9BC8C-838B-B84D-99BA-523E4438F4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11780" y="2032598"/>
            <a:ext cx="945079" cy="947092"/>
          </a:xfrm>
          <a:prstGeom prst="rect">
            <a:avLst/>
          </a:prstGeom>
        </p:spPr>
      </p:pic>
      <p:pic>
        <p:nvPicPr>
          <p:cNvPr id="8" name="Kuva 7" descr="Parityöskentely ikoni.">
            <a:extLst>
              <a:ext uri="{FF2B5EF4-FFF2-40B4-BE49-F238E27FC236}">
                <a16:creationId xmlns:a16="http://schemas.microsoft.com/office/drawing/2014/main" id="{AC0596C2-B27A-6ED6-CEA7-074F2FC6892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417708" y="2032598"/>
            <a:ext cx="945082" cy="947092"/>
          </a:xfrm>
          <a:prstGeom prst="rect">
            <a:avLst/>
          </a:prstGeom>
        </p:spPr>
      </p:pic>
    </p:spTree>
    <p:extLst>
      <p:ext uri="{BB962C8B-B14F-4D97-AF65-F5344CB8AC3E}">
        <p14:creationId xmlns:p14="http://schemas.microsoft.com/office/powerpoint/2010/main" val="366117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405A7-3CE1-4982-96F3-D9AB1D7D8B01}"/>
              </a:ext>
            </a:extLst>
          </p:cNvPr>
          <p:cNvSpPr>
            <a:spLocks noGrp="1"/>
          </p:cNvSpPr>
          <p:nvPr>
            <p:ph type="ctrTitle"/>
          </p:nvPr>
        </p:nvSpPr>
        <p:spPr>
          <a:xfrm>
            <a:off x="370170" y="584395"/>
            <a:ext cx="7411465" cy="893695"/>
          </a:xfrm>
        </p:spPr>
        <p:txBody>
          <a:bodyPr lIns="91440" tIns="45720" rIns="91440" bIns="45720" anchor="b"/>
          <a:lstStyle/>
          <a:p>
            <a:r>
              <a:rPr lang="fi-FI" sz="3600" dirty="0">
                <a:latin typeface="Calibri"/>
                <a:ea typeface="+mn-lt"/>
                <a:cs typeface="+mn-lt"/>
              </a:rPr>
              <a:t>3. Miten alkoholi vaikuttaa käytökseen? </a:t>
            </a:r>
            <a:r>
              <a:rPr lang="fi-FI" sz="2400" dirty="0">
                <a:latin typeface="Calibri"/>
                <a:ea typeface="+mn-lt"/>
                <a:cs typeface="Calibri"/>
              </a:rPr>
              <a:t>1</a:t>
            </a:r>
            <a:r>
              <a:rPr lang="fi-FI" sz="2400" dirty="0">
                <a:cs typeface="Calibri"/>
              </a:rPr>
              <a:t>/2</a:t>
            </a:r>
            <a:endParaRPr lang="fi-FI" sz="2400" dirty="0">
              <a:latin typeface="Calibri"/>
              <a:cs typeface="Calibri"/>
            </a:endParaRPr>
          </a:p>
        </p:txBody>
      </p:sp>
      <p:sp>
        <p:nvSpPr>
          <p:cNvPr id="4" name="Tekstiruutu 1">
            <a:extLst>
              <a:ext uri="{FF2B5EF4-FFF2-40B4-BE49-F238E27FC236}">
                <a16:creationId xmlns:a16="http://schemas.microsoft.com/office/drawing/2014/main" id="{B66A0054-D8B7-475F-99CE-25727D10180E}"/>
              </a:ext>
            </a:extLst>
          </p:cNvPr>
          <p:cNvSpPr txBox="1"/>
          <p:nvPr/>
        </p:nvSpPr>
        <p:spPr>
          <a:xfrm>
            <a:off x="370170" y="1595021"/>
            <a:ext cx="8643201" cy="526297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Alkoholin vaikutukset ovat yksilöllisiä ja riippuvat </a:t>
            </a:r>
            <a:r>
              <a:rPr lang="fi-FI" sz="2400" dirty="0">
                <a:solidFill>
                  <a:prstClr val="black"/>
                </a:solidFill>
                <a:latin typeface="Calibri" panose="020F0502020204030204"/>
              </a:rPr>
              <a:t>mm. sukupuolesta, ruumiinpainosta, iästä ja hormonaalisista tekijöistä</a:t>
            </a:r>
            <a:endParaRPr kumimoji="0" lang="fi-FI"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Alkoholi heikentää huomiokykyä, reaktiokykyä ja kykyä impulssien hallintaan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dirty="0">
                <a:solidFill>
                  <a:prstClr val="black"/>
                </a:solidFill>
                <a:latin typeface="Calibri" panose="020F0502020204030204"/>
                <a:sym typeface="Wingdings" panose="05000000000000000000" pitchFamily="2" charset="2"/>
              </a:rPr>
              <a:t>Alkoholi voi vähäisessä määrin käytettynä vaikuttaa </a:t>
            </a:r>
            <a:r>
              <a:rPr lang="fi-FI" sz="2400" dirty="0">
                <a:solidFill>
                  <a:prstClr val="black"/>
                </a:solidFill>
                <a:sym typeface="Wingdings" panose="05000000000000000000" pitchFamily="2" charset="2"/>
              </a:rPr>
              <a:t>joihinkin </a:t>
            </a:r>
            <a:r>
              <a:rPr lang="fi-FI" sz="2400" dirty="0">
                <a:solidFill>
                  <a:prstClr val="black"/>
                </a:solidFill>
                <a:latin typeface="Calibri" panose="020F0502020204030204"/>
                <a:sym typeface="Wingdings" panose="05000000000000000000" pitchFamily="2" charset="2"/>
              </a:rPr>
              <a:t>virkistävästi, rentouttaa, lisätä sosiaalisuutta ja puheliaisuutta.</a:t>
            </a: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dirty="0">
                <a:solidFill>
                  <a:prstClr val="black"/>
                </a:solidFill>
                <a:latin typeface="Calibri" panose="020F0502020204030204"/>
                <a:sym typeface="Wingdings" panose="05000000000000000000" pitchFamily="2" charset="2"/>
              </a:rPr>
              <a:t>Mitä korkeammaksi alkoholipitoisuus nousee, sitä enemmän alkoholin aivotoimintaa lamaavat vaikutukset korostuvat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panose="05000000000000000000" pitchFamily="2" charset="2"/>
              </a:rPr>
              <a:t>Suuremmilla annoksilla alkoholi aiheuttaa mielialojen voimasta vaihtelua, kyvyttömyyttä arvioida omaa toimintaa ja seurauksia, puheen sammallusta, horjahtelua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dirty="0">
                <a:solidFill>
                  <a:prstClr val="black"/>
                </a:solidFill>
                <a:latin typeface="Calibri" panose="020F0502020204030204"/>
                <a:cs typeface="Calibri"/>
                <a:sym typeface="Wingdings" panose="05000000000000000000" pitchFamily="2" charset="2"/>
              </a:rPr>
              <a:t>Alkoholin vaikutuksia omaan käytökseen on usein vaikea hahmottaa</a:t>
            </a: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Calibri"/>
              <a:sym typeface="Wingdings" panose="05000000000000000000" pitchFamily="2" charset="2"/>
            </a:endParaRPr>
          </a:p>
          <a:p>
            <a:pPr marR="0" lvl="0" algn="l" defTabSz="457200" rtl="0" eaLnBrk="1" fontAlgn="auto" latinLnBrk="0" hangingPunct="1">
              <a:lnSpc>
                <a:spcPct val="100000"/>
              </a:lnSpc>
              <a:spcBef>
                <a:spcPts val="0"/>
              </a:spcBef>
              <a:spcAft>
                <a:spcPts val="0"/>
              </a:spcAft>
              <a:buClrTx/>
              <a:buSzTx/>
              <a:tabLst/>
              <a:defRPr/>
            </a:pPr>
            <a:endPar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493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3683C9-A9B8-4A27-AA21-0D261A27E43C}"/>
              </a:ext>
            </a:extLst>
          </p:cNvPr>
          <p:cNvSpPr txBox="1">
            <a:spLocks noGrp="1"/>
          </p:cNvSpPr>
          <p:nvPr>
            <p:ph type="title" idx="4294967295"/>
          </p:nvPr>
        </p:nvSpPr>
        <p:spPr>
          <a:xfrm>
            <a:off x="446104" y="270704"/>
            <a:ext cx="739161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lnSpc>
                <a:spcPct val="100000"/>
              </a:lnSpc>
              <a:spcBef>
                <a:spcPts val="0"/>
              </a:spcBef>
              <a:defRPr/>
            </a:pPr>
            <a:r>
              <a:rPr lang="fi-FI" sz="3600" dirty="0">
                <a:latin typeface="Calibri"/>
                <a:ea typeface="+mn-ea"/>
                <a:cs typeface="Calibri"/>
              </a:rPr>
              <a:t>3. Miten alkoholi vaikuttaa käytökseen? </a:t>
            </a:r>
            <a:r>
              <a:rPr lang="fi-FI" sz="2400" dirty="0">
                <a:latin typeface="Calibri"/>
                <a:ea typeface="+mn-ea"/>
                <a:cs typeface="Calibri"/>
              </a:rPr>
              <a:t>2/2</a:t>
            </a:r>
            <a:endParaRPr kumimoji="0" lang="fi-FI" sz="2400" b="0" i="0" u="none" strike="noStrike" kern="1200" cap="none" spc="0" normalizeH="0" baseline="0" noProof="0" dirty="0">
              <a:ln>
                <a:noFill/>
              </a:ln>
              <a:solidFill>
                <a:schemeClr val="tx1"/>
              </a:solidFill>
              <a:effectLst/>
              <a:uLnTx/>
              <a:uFillTx/>
              <a:latin typeface="Calibri"/>
              <a:ea typeface="+mn-ea"/>
              <a:cs typeface="Calibri"/>
            </a:endParaRPr>
          </a:p>
        </p:txBody>
      </p:sp>
      <p:sp>
        <p:nvSpPr>
          <p:cNvPr id="12" name="Tekstiruutu 11">
            <a:extLst>
              <a:ext uri="{FF2B5EF4-FFF2-40B4-BE49-F238E27FC236}">
                <a16:creationId xmlns:a16="http://schemas.microsoft.com/office/drawing/2014/main" id="{1C250F5B-B786-F834-26CA-53A397D02F4F}"/>
              </a:ext>
            </a:extLst>
          </p:cNvPr>
          <p:cNvSpPr txBox="1"/>
          <p:nvPr/>
        </p:nvSpPr>
        <p:spPr>
          <a:xfrm>
            <a:off x="2966893" y="6321714"/>
            <a:ext cx="288896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Millainen kännityyppi?-video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3" name="Online-media 2" title="Millainen kännityyppi?">
            <a:hlinkClick r:id="" action="ppaction://media"/>
            <a:extLst>
              <a:ext uri="{FF2B5EF4-FFF2-40B4-BE49-F238E27FC236}">
                <a16:creationId xmlns:a16="http://schemas.microsoft.com/office/drawing/2014/main" id="{89E96195-A8FC-F7C5-B7F3-074EFF09C6F2}"/>
              </a:ext>
            </a:extLst>
          </p:cNvPr>
          <p:cNvPicPr>
            <a:picLocks noRot="1" noChangeAspect="1"/>
          </p:cNvPicPr>
          <p:nvPr>
            <a:videoFile r:link="rId1"/>
          </p:nvPr>
        </p:nvPicPr>
        <p:blipFill>
          <a:blip r:embed="rId4"/>
          <a:stretch>
            <a:fillRect/>
          </a:stretch>
        </p:blipFill>
        <p:spPr>
          <a:xfrm>
            <a:off x="3060832" y="1547448"/>
            <a:ext cx="2615691" cy="4629542"/>
          </a:xfrm>
          <a:prstGeom prst="rect">
            <a:avLst/>
          </a:prstGeom>
        </p:spPr>
      </p:pic>
    </p:spTree>
    <p:extLst>
      <p:ext uri="{BB962C8B-B14F-4D97-AF65-F5344CB8AC3E}">
        <p14:creationId xmlns:p14="http://schemas.microsoft.com/office/powerpoint/2010/main" val="28150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C0B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352819" y="726836"/>
            <a:ext cx="6588125" cy="915987"/>
          </a:xfrm>
          <a:prstGeom prst="rect">
            <a:avLst/>
          </a:prstGeom>
        </p:spPr>
        <p:txBody>
          <a:bodyPr lIns="91440" tIns="45720" rIns="91440" bIns="45720" anchor="b"/>
          <a:lstStyle/>
          <a:p>
            <a:r>
              <a:rPr lang="fi-FI" sz="3600" b="1" dirty="0">
                <a:latin typeface="Calibri"/>
                <a:cs typeface="Calibri"/>
              </a:rPr>
              <a:t>Kannabiksen käytön aiheuttamat haitat </a:t>
            </a:r>
            <a:r>
              <a:rPr lang="fi-FI" sz="2400" b="1" dirty="0">
                <a:latin typeface="Calibri"/>
                <a:cs typeface="Calibri"/>
              </a:rPr>
              <a:t>1/2</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4294967295"/>
          </p:nvPr>
        </p:nvSpPr>
        <p:spPr>
          <a:xfrm>
            <a:off x="798580" y="3540205"/>
            <a:ext cx="7331075" cy="42418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3200" b="0" dirty="0">
                <a:latin typeface="Calibri"/>
                <a:cs typeface="Calibri"/>
              </a:rPr>
              <a:t>Pohtikaa:</a:t>
            </a:r>
          </a:p>
          <a:p>
            <a:pPr marL="742950" indent="-457200" algn="l" defTabSz="457200">
              <a:lnSpc>
                <a:spcPct val="110000"/>
              </a:lnSpc>
              <a:spcBef>
                <a:spcPts val="0"/>
              </a:spcBef>
              <a:buFont typeface="+mj-lt"/>
              <a:buAutoNum type="arabicPeriod"/>
              <a:defRPr/>
            </a:pPr>
            <a:r>
              <a:rPr kumimoji="0" lang="en-US" sz="2800" b="0" i="0" u="none" strike="noStrike" kern="1200" cap="none" spc="0" normalizeH="0" baseline="0" noProof="0" dirty="0" err="1">
                <a:ln>
                  <a:noFill/>
                </a:ln>
                <a:effectLst/>
                <a:uLnTx/>
                <a:uFillTx/>
                <a:latin typeface="Calibri" panose="020F0502020204030204"/>
                <a:ea typeface="+mn-ea"/>
                <a:cs typeface="+mn-cs"/>
              </a:rPr>
              <a:t>Mitä</a:t>
            </a:r>
            <a:r>
              <a:rPr kumimoji="0" lang="en-US" sz="2800" b="0" i="0" u="none" strike="noStrike" kern="1200" cap="none" spc="0" normalizeH="0" baseline="0" noProof="0" dirty="0">
                <a:ln>
                  <a:noFill/>
                </a:ln>
                <a:effectLst/>
                <a:uLnTx/>
                <a:uFillTx/>
                <a:latin typeface="Calibri" panose="020F0502020204030204"/>
                <a:ea typeface="+mn-ea"/>
                <a:cs typeface="+mn-cs"/>
              </a:rPr>
              <a:t> </a:t>
            </a:r>
            <a:r>
              <a:rPr lang="en-US" sz="2800" dirty="0" err="1">
                <a:latin typeface="Calibri" panose="020F0502020204030204"/>
              </a:rPr>
              <a:t>välittömiä</a:t>
            </a:r>
            <a:r>
              <a:rPr lang="en-US" sz="2800" dirty="0">
                <a:latin typeface="Calibri" panose="020F0502020204030204"/>
              </a:rPr>
              <a:t> </a:t>
            </a:r>
            <a:r>
              <a:rPr lang="en-US" sz="2800" dirty="0" err="1">
                <a:latin typeface="Calibri" panose="020F0502020204030204"/>
              </a:rPr>
              <a:t>haittoja</a:t>
            </a:r>
            <a:r>
              <a:rPr lang="en-US" sz="2800" dirty="0">
                <a:latin typeface="Calibri" panose="020F0502020204030204"/>
              </a:rPr>
              <a:t> </a:t>
            </a:r>
            <a:r>
              <a:rPr lang="en-US" sz="2800" dirty="0" err="1">
                <a:latin typeface="Calibri" panose="020F0502020204030204"/>
              </a:rPr>
              <a:t>voi</a:t>
            </a:r>
            <a:r>
              <a:rPr lang="en-US" sz="2800" dirty="0">
                <a:latin typeface="Calibri" panose="020F0502020204030204"/>
              </a:rPr>
              <a:t> </a:t>
            </a:r>
            <a:r>
              <a:rPr lang="en-US" sz="2800" dirty="0" err="1">
                <a:latin typeface="Calibri" panose="020F0502020204030204"/>
              </a:rPr>
              <a:t>seurata</a:t>
            </a:r>
            <a:r>
              <a:rPr lang="en-US" sz="2800" dirty="0">
                <a:latin typeface="Calibri" panose="020F0502020204030204"/>
              </a:rPr>
              <a:t> jo </a:t>
            </a:r>
            <a:r>
              <a:rPr lang="en-US" sz="2800" dirty="0" err="1">
                <a:latin typeface="Calibri" panose="020F0502020204030204"/>
              </a:rPr>
              <a:t>vähäisestä</a:t>
            </a:r>
            <a:r>
              <a:rPr lang="en-US" sz="2800" dirty="0">
                <a:latin typeface="Calibri" panose="020F0502020204030204"/>
              </a:rPr>
              <a:t> </a:t>
            </a:r>
            <a:r>
              <a:rPr lang="en-US" sz="2800" dirty="0" err="1">
                <a:latin typeface="Calibri" panose="020F0502020204030204"/>
              </a:rPr>
              <a:t>käytöstä</a:t>
            </a:r>
            <a:r>
              <a:rPr kumimoji="0" lang="en-US" sz="2800" b="0" i="0" u="none" strike="noStrike" kern="1200" cap="none" spc="0" normalizeH="0" baseline="0" noProof="0" dirty="0">
                <a:ln>
                  <a:noFill/>
                </a:ln>
                <a:effectLst/>
                <a:uLnTx/>
                <a:uFillTx/>
                <a:latin typeface="Calibri" panose="020F0502020204030204"/>
                <a:ea typeface="+mn-ea"/>
                <a:cs typeface="+mn-cs"/>
              </a:rPr>
              <a:t>?</a:t>
            </a:r>
            <a:endParaRPr lang="en-US" sz="2800" b="0" i="0" u="none" strike="noStrike" kern="1200" cap="none" spc="0" normalizeH="0" baseline="0" noProof="0" dirty="0">
              <a:ln>
                <a:noFill/>
              </a:ln>
              <a:effectLst/>
              <a:uLnTx/>
              <a:uFillTx/>
              <a:latin typeface="Calibri" panose="020F0502020204030204"/>
              <a:ea typeface="Calibri"/>
              <a:cs typeface="Calibri"/>
            </a:endParaRPr>
          </a:p>
          <a:p>
            <a:pPr marL="742950" indent="-457200" algn="l" defTabSz="457200">
              <a:lnSpc>
                <a:spcPct val="110000"/>
              </a:lnSpc>
              <a:spcBef>
                <a:spcPts val="0"/>
              </a:spcBef>
              <a:buFont typeface="+mj-lt"/>
              <a:buAutoNum type="arabicPeriod"/>
              <a:defRPr/>
            </a:pPr>
            <a:endParaRPr lang="en-US" sz="2800" b="0" i="0" u="none" strike="noStrike" kern="1200" cap="none" spc="0" normalizeH="0" baseline="0" noProof="0" dirty="0">
              <a:ln>
                <a:noFill/>
              </a:ln>
              <a:effectLst/>
              <a:uLnTx/>
              <a:uFillTx/>
              <a:latin typeface="Calibri" panose="020F0502020204030204"/>
              <a:ea typeface="Calibri"/>
              <a:cs typeface="Calibri"/>
            </a:endParaRPr>
          </a:p>
          <a:p>
            <a:pPr marL="742950" indent="-457200" algn="l" defTabSz="457200">
              <a:lnSpc>
                <a:spcPct val="110000"/>
              </a:lnSpc>
              <a:spcBef>
                <a:spcPts val="0"/>
              </a:spcBef>
              <a:buFont typeface="+mj-lt"/>
              <a:buAutoNum type="arabicPeriod"/>
              <a:defRPr/>
            </a:pPr>
            <a:r>
              <a:rPr kumimoji="0" lang="en-US" sz="2800" b="0" i="0" u="none" strike="noStrike" kern="1200" cap="none" spc="0" normalizeH="0" baseline="0" noProof="0" dirty="0" err="1">
                <a:ln>
                  <a:noFill/>
                </a:ln>
                <a:effectLst/>
                <a:uLnTx/>
                <a:uFillTx/>
                <a:latin typeface="Calibri" panose="020F0502020204030204"/>
                <a:ea typeface="+mn-ea"/>
                <a:cs typeface="+mn-cs"/>
              </a:rPr>
              <a:t>Mitä</a:t>
            </a:r>
            <a:r>
              <a:rPr lang="en-US" sz="2800" b="0" dirty="0">
                <a:latin typeface="Calibri" panose="020F0502020204030204"/>
              </a:rPr>
              <a:t> </a:t>
            </a:r>
            <a:r>
              <a:rPr lang="en-US" sz="2800" b="0" dirty="0" err="1">
                <a:latin typeface="Calibri" panose="020F0502020204030204"/>
              </a:rPr>
              <a:t>haittoja</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voi</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ilmetä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pitkäaikaisen</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käytön</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johdosta</a:t>
            </a:r>
            <a:r>
              <a:rPr kumimoji="0" lang="en-US" sz="2800" b="0" i="0" u="none" strike="noStrike" kern="1200" cap="none" spc="0" normalizeH="0" baseline="0" noProof="0" dirty="0">
                <a:ln>
                  <a:noFill/>
                </a:ln>
                <a:effectLst/>
                <a:uLnTx/>
                <a:uFillTx/>
                <a:latin typeface="Calibri" panose="020F0502020204030204"/>
                <a:ea typeface="+mn-ea"/>
                <a:cs typeface="+mn-cs"/>
              </a:rPr>
              <a:t>?</a:t>
            </a:r>
            <a:endParaRPr lang="en-US" sz="2800" b="0" i="0" u="none" strike="noStrike" kern="1200" cap="none" spc="0" normalizeH="0" baseline="0" noProof="0" dirty="0">
              <a:ln>
                <a:noFill/>
              </a:ln>
              <a:effectLst/>
              <a:uLnTx/>
              <a:uFillTx/>
              <a:latin typeface="Calibri" panose="020F0502020204030204"/>
              <a:cs typeface="Calibri"/>
            </a:endParaRPr>
          </a:p>
          <a:p>
            <a:pPr algn="l"/>
            <a:endParaRPr lang="fi-FI" b="0" dirty="0"/>
          </a:p>
          <a:p>
            <a:pPr algn="l"/>
            <a:endParaRPr lang="fi-FI" sz="2800" dirty="0"/>
          </a:p>
          <a:p>
            <a:pPr algn="l"/>
            <a:endParaRPr lang="fi-FI" sz="2800" dirty="0"/>
          </a:p>
        </p:txBody>
      </p:sp>
      <p:sp>
        <p:nvSpPr>
          <p:cNvPr id="5" name="Ellipsi 4">
            <a:extLst>
              <a:ext uri="{FF2B5EF4-FFF2-40B4-BE49-F238E27FC236}">
                <a16:creationId xmlns:a16="http://schemas.microsoft.com/office/drawing/2014/main" id="{10C87BAD-D387-FC7A-20C0-4625F1F948FC}"/>
              </a:ext>
              <a:ext uri="{C183D7F6-B498-43B3-948B-1728B52AA6E4}">
                <adec:decorative xmlns:adec="http://schemas.microsoft.com/office/drawing/2017/decorative" val="1"/>
              </a:ext>
            </a:extLst>
          </p:cNvPr>
          <p:cNvSpPr/>
          <p:nvPr/>
        </p:nvSpPr>
        <p:spPr>
          <a:xfrm>
            <a:off x="640434" y="1736290"/>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Parityöskentely ikoni.">
            <a:extLst>
              <a:ext uri="{FF2B5EF4-FFF2-40B4-BE49-F238E27FC236}">
                <a16:creationId xmlns:a16="http://schemas.microsoft.com/office/drawing/2014/main" id="{DED9BC8C-838B-B84D-99BA-523E4438F4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74310" y="2040021"/>
            <a:ext cx="945079" cy="947092"/>
          </a:xfrm>
          <a:prstGeom prst="rect">
            <a:avLst/>
          </a:prstGeom>
        </p:spPr>
      </p:pic>
      <p:pic>
        <p:nvPicPr>
          <p:cNvPr id="8" name="Kuva 7" descr="Parityöskentely ikoni.">
            <a:extLst>
              <a:ext uri="{FF2B5EF4-FFF2-40B4-BE49-F238E27FC236}">
                <a16:creationId xmlns:a16="http://schemas.microsoft.com/office/drawing/2014/main" id="{AC0596C2-B27A-6ED6-CEA7-074F2FC6892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316030" y="2040021"/>
            <a:ext cx="945082" cy="947092"/>
          </a:xfrm>
          <a:prstGeom prst="rect">
            <a:avLst/>
          </a:prstGeom>
        </p:spPr>
      </p:pic>
    </p:spTree>
    <p:extLst>
      <p:ext uri="{BB962C8B-B14F-4D97-AF65-F5344CB8AC3E}">
        <p14:creationId xmlns:p14="http://schemas.microsoft.com/office/powerpoint/2010/main" val="9859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C0B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346593" y="751692"/>
            <a:ext cx="6540910" cy="915987"/>
          </a:xfrm>
          <a:prstGeom prst="rect">
            <a:avLst/>
          </a:prstGeom>
        </p:spPr>
        <p:txBody>
          <a:bodyPr lIns="91440" tIns="45720" rIns="91440" bIns="45720" anchor="b"/>
          <a:lstStyle/>
          <a:p>
            <a:r>
              <a:rPr lang="fi-FI" sz="3600" b="1" dirty="0">
                <a:latin typeface="Calibri"/>
                <a:cs typeface="Calibri"/>
              </a:rPr>
              <a:t>1.Kannabiksen käytön välittömiä haittoja</a:t>
            </a:r>
            <a:endParaRPr lang="fi-FI" dirty="0"/>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4294967295"/>
          </p:nvPr>
        </p:nvSpPr>
        <p:spPr>
          <a:xfrm>
            <a:off x="413057" y="1803986"/>
            <a:ext cx="8730943" cy="4901614"/>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fi-FI" sz="2500" dirty="0">
                <a:ea typeface="+mn-lt"/>
                <a:cs typeface="+mn-lt"/>
              </a:rPr>
              <a:t>huonontunut keskittymiskyky </a:t>
            </a:r>
          </a:p>
          <a:p>
            <a:pPr marL="457200" indent="-457200" algn="l">
              <a:buFont typeface="Arial" panose="020B0604020202020204" pitchFamily="34" charset="0"/>
              <a:buChar char="•"/>
            </a:pPr>
            <a:r>
              <a:rPr lang="fi-FI" sz="2500" dirty="0">
                <a:ea typeface="+mn-lt"/>
                <a:cs typeface="+mn-lt"/>
              </a:rPr>
              <a:t>huonontunut tarkkaavaisuus ja reaktiokyky </a:t>
            </a:r>
          </a:p>
          <a:p>
            <a:pPr marL="457200" indent="-457200" algn="l">
              <a:buFont typeface="Arial" panose="020B0604020202020204" pitchFamily="34" charset="0"/>
              <a:buChar char="•"/>
            </a:pPr>
            <a:r>
              <a:rPr lang="fi-FI" sz="2500" dirty="0">
                <a:ea typeface="+mn-lt"/>
                <a:cs typeface="+mn-lt"/>
              </a:rPr>
              <a:t>muistin heikkeneminen </a:t>
            </a:r>
          </a:p>
          <a:p>
            <a:pPr marL="457200" indent="-457200" algn="l">
              <a:buFont typeface="Arial" panose="020B0604020202020204" pitchFamily="34" charset="0"/>
              <a:buChar char="•"/>
            </a:pPr>
            <a:r>
              <a:rPr lang="fi-FI" sz="2500" dirty="0">
                <a:ea typeface="+mn-lt"/>
                <a:cs typeface="+mn-lt"/>
              </a:rPr>
              <a:t>arvostelukyvyn heikkeneminen </a:t>
            </a:r>
          </a:p>
          <a:p>
            <a:pPr marL="457200" indent="-457200" algn="l">
              <a:buFont typeface="Arial" panose="020B0604020202020204" pitchFamily="34" charset="0"/>
              <a:buChar char="•"/>
            </a:pPr>
            <a:r>
              <a:rPr lang="fi-FI" sz="2500" dirty="0">
                <a:ea typeface="+mn-lt"/>
                <a:cs typeface="+mn-lt"/>
              </a:rPr>
              <a:t>ahdistuneisuus, paniikki </a:t>
            </a:r>
          </a:p>
          <a:p>
            <a:pPr marL="457200" indent="-457200" algn="l">
              <a:buFont typeface="Arial" panose="020B0604020202020204" pitchFamily="34" charset="0"/>
              <a:buChar char="•"/>
            </a:pPr>
            <a:r>
              <a:rPr lang="fi-FI" sz="2500" dirty="0">
                <a:ea typeface="+mn-lt"/>
                <a:cs typeface="+mn-lt"/>
              </a:rPr>
              <a:t>sekavuus </a:t>
            </a:r>
          </a:p>
          <a:p>
            <a:pPr marL="457200" indent="-457200" algn="l">
              <a:buFont typeface="Arial" panose="020B0604020202020204" pitchFamily="34" charset="0"/>
              <a:buChar char="•"/>
            </a:pPr>
            <a:r>
              <a:rPr lang="fi-FI" sz="2500" dirty="0">
                <a:ea typeface="+mn-lt"/>
                <a:cs typeface="+mn-lt"/>
              </a:rPr>
              <a:t>pelkotilat  ja vainoharhat </a:t>
            </a:r>
          </a:p>
          <a:p>
            <a:pPr marL="457200" indent="-457200" algn="l">
              <a:buFont typeface="Arial" panose="020B0604020202020204" pitchFamily="34" charset="0"/>
              <a:buChar char="•"/>
            </a:pPr>
            <a:r>
              <a:rPr lang="fi-FI" sz="2500" dirty="0">
                <a:ea typeface="+mn-lt"/>
                <a:cs typeface="+mn-lt"/>
              </a:rPr>
              <a:t>psyykkisten ongelmien pahentuminen </a:t>
            </a:r>
          </a:p>
          <a:p>
            <a:pPr marL="457200" indent="-457200" algn="l">
              <a:buFont typeface="Arial" panose="020B0604020202020204" pitchFamily="34" charset="0"/>
              <a:buChar char="•"/>
            </a:pPr>
            <a:r>
              <a:rPr lang="fi-FI" sz="2500" dirty="0">
                <a:ea typeface="+mn-lt"/>
                <a:cs typeface="+mn-lt"/>
              </a:rPr>
              <a:t>vetäytyminen sosiaalisista kontakteista, vaikutukset ihmissuhteisiin</a:t>
            </a:r>
            <a:endParaRPr lang="fi-FI" sz="2500" b="0" dirty="0">
              <a:cs typeface="Calibri"/>
            </a:endParaRPr>
          </a:p>
          <a:p>
            <a:pPr algn="l"/>
            <a:endParaRPr lang="fi-FI" sz="2500" b="0" dirty="0"/>
          </a:p>
          <a:p>
            <a:pPr algn="l"/>
            <a:r>
              <a:rPr lang="fi-FI" sz="2500" b="0" dirty="0"/>
              <a:t>Laittomuus muodostaa oman riskinsä: käytöstä voi koitua ongelmia opiskelu- ja työelämässä​</a:t>
            </a:r>
          </a:p>
          <a:p>
            <a:pPr marL="342900" indent="-342900" algn="l">
              <a:buFont typeface="Arial" panose="020B0604020202020204" pitchFamily="34" charset="0"/>
              <a:buChar char="•"/>
            </a:pPr>
            <a:endParaRPr lang="fi-FI" sz="4400" b="0" dirty="0"/>
          </a:p>
          <a:p>
            <a:pPr algn="l"/>
            <a:endParaRPr lang="fi-FI" sz="2800" dirty="0"/>
          </a:p>
          <a:p>
            <a:pPr algn="l"/>
            <a:endParaRPr lang="fi-FI" sz="2800" dirty="0"/>
          </a:p>
        </p:txBody>
      </p:sp>
      <p:pic>
        <p:nvPicPr>
          <p:cNvPr id="7" name="Kuva 6">
            <a:extLst>
              <a:ext uri="{FF2B5EF4-FFF2-40B4-BE49-F238E27FC236}">
                <a16:creationId xmlns:a16="http://schemas.microsoft.com/office/drawing/2014/main" id="{A3342B64-B60C-F464-4E55-3A08341BE8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976816">
            <a:off x="6091881" y="2021489"/>
            <a:ext cx="2399536" cy="2537509"/>
          </a:xfrm>
          <a:prstGeom prst="rect">
            <a:avLst/>
          </a:prstGeom>
        </p:spPr>
      </p:pic>
    </p:spTree>
    <p:extLst>
      <p:ext uri="{BB962C8B-B14F-4D97-AF65-F5344CB8AC3E}">
        <p14:creationId xmlns:p14="http://schemas.microsoft.com/office/powerpoint/2010/main" val="346753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0B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353011" y="1324957"/>
            <a:ext cx="6355509" cy="318572"/>
          </a:xfrm>
          <a:prstGeom prst="rect">
            <a:avLst/>
          </a:prstGeom>
        </p:spPr>
        <p:txBody>
          <a:bodyPr lIns="91440" tIns="45720" rIns="91440" bIns="45720" anchor="b"/>
          <a:lstStyle/>
          <a:p>
            <a:r>
              <a:rPr lang="fi-FI" sz="3600" b="1" dirty="0">
                <a:latin typeface="Calibri"/>
                <a:cs typeface="Calibri"/>
              </a:rPr>
              <a:t>2. Kannabiksen pitkäaikaisen käytön haittoja</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4294967295"/>
          </p:nvPr>
        </p:nvSpPr>
        <p:spPr>
          <a:xfrm>
            <a:off x="240957" y="1181449"/>
            <a:ext cx="9092614" cy="556004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i-FI" sz="2800" b="0" dirty="0">
              <a:latin typeface="Calibri"/>
              <a:ea typeface="Calibri"/>
              <a:cs typeface="Calibri"/>
            </a:endParaRPr>
          </a:p>
          <a:p>
            <a:pPr marL="457200" indent="-457200" algn="l">
              <a:buFont typeface="Arial" panose="020B0604020202020204" pitchFamily="34" charset="0"/>
              <a:buChar char="•"/>
            </a:pPr>
            <a:r>
              <a:rPr lang="fi-FI" sz="2300" dirty="0">
                <a:ea typeface="+mn-lt"/>
                <a:cs typeface="+mn-lt"/>
              </a:rPr>
              <a:t>passiivisuus </a:t>
            </a:r>
          </a:p>
          <a:p>
            <a:pPr marL="457200" indent="-457200" algn="l">
              <a:buFont typeface="Arial" panose="020B0604020202020204" pitchFamily="34" charset="0"/>
              <a:buChar char="•"/>
            </a:pPr>
            <a:r>
              <a:rPr lang="fi-FI" sz="2300" dirty="0">
                <a:ea typeface="+mn-lt"/>
                <a:cs typeface="+mn-lt"/>
              </a:rPr>
              <a:t>masennus, psykoosit </a:t>
            </a:r>
          </a:p>
          <a:p>
            <a:pPr marL="457200" indent="-457200" algn="l">
              <a:buFont typeface="Arial" panose="020B0604020202020204" pitchFamily="34" charset="0"/>
              <a:buChar char="•"/>
            </a:pPr>
            <a:r>
              <a:rPr lang="fi-FI" sz="2300" dirty="0">
                <a:ea typeface="+mn-lt"/>
                <a:cs typeface="+mn-lt"/>
              </a:rPr>
              <a:t>psyykkisten ongelmien pahentuminen </a:t>
            </a:r>
          </a:p>
          <a:p>
            <a:pPr marL="457200" indent="-457200" algn="l">
              <a:buFont typeface="Arial" panose="020B0604020202020204" pitchFamily="34" charset="0"/>
              <a:buChar char="•"/>
            </a:pPr>
            <a:r>
              <a:rPr lang="fi-FI" sz="2300" dirty="0">
                <a:ea typeface="+mn-lt"/>
                <a:cs typeface="+mn-lt"/>
              </a:rPr>
              <a:t>riippuvuus (psyykkinen, sosiaalinen) </a:t>
            </a:r>
          </a:p>
          <a:p>
            <a:pPr marL="457200" indent="-457200" algn="l">
              <a:buFont typeface="Arial" panose="020B0604020202020204" pitchFamily="34" charset="0"/>
              <a:buChar char="•"/>
            </a:pPr>
            <a:r>
              <a:rPr lang="fi-FI" sz="2300" dirty="0">
                <a:ea typeface="+mn-lt"/>
                <a:cs typeface="+mn-lt"/>
              </a:rPr>
              <a:t>seksuaalisen toimintakyvyn ja hedelmällisyyden aleneminen </a:t>
            </a:r>
          </a:p>
          <a:p>
            <a:pPr marL="457200" indent="-457200" algn="l">
              <a:buFont typeface="Arial" panose="020B0604020202020204" pitchFamily="34" charset="0"/>
              <a:buChar char="•"/>
            </a:pPr>
            <a:r>
              <a:rPr lang="fi-FI" sz="2300" dirty="0">
                <a:ea typeface="+mn-lt"/>
                <a:cs typeface="+mn-lt"/>
              </a:rPr>
              <a:t>riski tiettyihin syöpiin lisääntyy </a:t>
            </a:r>
          </a:p>
          <a:p>
            <a:pPr marL="457200" indent="-457200" algn="l">
              <a:buFont typeface="Arial" panose="020B0604020202020204" pitchFamily="34" charset="0"/>
              <a:buChar char="•"/>
            </a:pPr>
            <a:r>
              <a:rPr lang="fi-FI" sz="2300" dirty="0">
                <a:ea typeface="+mn-lt"/>
                <a:cs typeface="+mn-lt"/>
              </a:rPr>
              <a:t>sikiön kehityksen häiriöt </a:t>
            </a:r>
          </a:p>
          <a:p>
            <a:pPr marL="457200" indent="-457200" algn="l">
              <a:buFont typeface="Arial" panose="020B0604020202020204" pitchFamily="34" charset="0"/>
              <a:buChar char="•"/>
            </a:pPr>
            <a:r>
              <a:rPr lang="fi-FI" sz="2300" dirty="0">
                <a:ea typeface="+mn-lt"/>
                <a:cs typeface="+mn-lt"/>
              </a:rPr>
              <a:t>vetäytyminen sosiaalisista kontakteista, vaikutukset ihmissuhteisiin</a:t>
            </a:r>
            <a:endParaRPr lang="fi-FI" sz="2300" dirty="0">
              <a:ea typeface="Calibri"/>
              <a:cs typeface="Calibri"/>
            </a:endParaRPr>
          </a:p>
          <a:p>
            <a:pPr marL="457200" indent="-457200" algn="l">
              <a:buFont typeface="Arial" panose="020B0604020202020204" pitchFamily="34" charset="0"/>
              <a:buChar char="•"/>
            </a:pPr>
            <a:r>
              <a:rPr lang="fi-FI" sz="2300" dirty="0">
                <a:cs typeface="Calibri"/>
              </a:rPr>
              <a:t>Krooninen yskä ja keuhkoihin liittyvät vaivat, jos käytetään polttamalla</a:t>
            </a:r>
            <a:endParaRPr lang="fi-FI" sz="2300" b="0" dirty="0">
              <a:latin typeface="Calibri"/>
              <a:ea typeface="Calibri"/>
              <a:cs typeface="Calibri"/>
            </a:endParaRPr>
          </a:p>
          <a:p>
            <a:pPr algn="l"/>
            <a:r>
              <a:rPr lang="fi-FI" sz="2300" b="0" dirty="0">
                <a:latin typeface="Calibri"/>
                <a:cs typeface="Calibri"/>
              </a:rPr>
              <a:t>Laittomuus muodostaa oman riskinsä: käytöstä voi koitua ongelmia opiskelu- ja työelämässä</a:t>
            </a:r>
            <a:endParaRPr lang="fi-FI" sz="2300" b="0" dirty="0">
              <a:latin typeface="Calibri"/>
              <a:ea typeface="Calibri"/>
              <a:cs typeface="Calibri"/>
            </a:endParaRPr>
          </a:p>
          <a:p>
            <a:pPr marL="342900" indent="-342900" algn="l">
              <a:buFont typeface="Arial" panose="020B0604020202020204" pitchFamily="34" charset="0"/>
              <a:buChar char="•"/>
            </a:pPr>
            <a:endParaRPr lang="fi-FI" sz="2800" b="0" dirty="0">
              <a:latin typeface="Calibri"/>
              <a:cs typeface="Calibri"/>
            </a:endParaRPr>
          </a:p>
          <a:p>
            <a:pPr marL="342900" indent="-342900" algn="l">
              <a:buFont typeface="Arial" panose="020B0604020202020204" pitchFamily="34" charset="0"/>
              <a:buChar char="•"/>
            </a:pPr>
            <a:endParaRPr lang="fi-FI" sz="2800" dirty="0">
              <a:cs typeface="Calibri"/>
            </a:endParaRPr>
          </a:p>
          <a:p>
            <a:pPr algn="l"/>
            <a:endParaRPr lang="fi-FI" sz="2800" dirty="0"/>
          </a:p>
        </p:txBody>
      </p:sp>
    </p:spTree>
    <p:extLst>
      <p:ext uri="{BB962C8B-B14F-4D97-AF65-F5344CB8AC3E}">
        <p14:creationId xmlns:p14="http://schemas.microsoft.com/office/powerpoint/2010/main" val="385899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C0B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641384" y="680134"/>
            <a:ext cx="6588125" cy="915987"/>
          </a:xfrm>
          <a:prstGeom prst="rect">
            <a:avLst/>
          </a:prstGeom>
        </p:spPr>
        <p:txBody>
          <a:bodyPr lIns="91440" tIns="45720" rIns="91440" bIns="45720" anchor="b"/>
          <a:lstStyle/>
          <a:p>
            <a:r>
              <a:rPr lang="fi-FI" sz="3600" b="1" dirty="0">
                <a:latin typeface="Calibri"/>
                <a:cs typeface="Calibri"/>
              </a:rPr>
              <a:t>Kannabiksen käytön aiheuttamat haitat </a:t>
            </a:r>
            <a:r>
              <a:rPr lang="fi-FI" sz="2400" b="1" dirty="0">
                <a:latin typeface="Calibri"/>
                <a:cs typeface="Calibri"/>
              </a:rPr>
              <a:t>2/2</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4294967295"/>
          </p:nvPr>
        </p:nvSpPr>
        <p:spPr>
          <a:xfrm>
            <a:off x="814518" y="3555459"/>
            <a:ext cx="7514964" cy="42418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3200" b="0" dirty="0">
                <a:latin typeface="Calibri"/>
                <a:cs typeface="Calibri"/>
              </a:rPr>
              <a:t>Pohtikaa:</a:t>
            </a:r>
          </a:p>
          <a:p>
            <a:pPr marL="285750" algn="l" defTabSz="457200">
              <a:lnSpc>
                <a:spcPct val="110000"/>
              </a:lnSpc>
              <a:spcBef>
                <a:spcPts val="0"/>
              </a:spcBef>
              <a:defRPr/>
            </a:pPr>
            <a:r>
              <a:rPr lang="en-US" sz="2800" dirty="0">
                <a:latin typeface="Calibri" panose="020F0502020204030204"/>
                <a:cs typeface="Calibri"/>
              </a:rPr>
              <a:t>3. </a:t>
            </a:r>
            <a:r>
              <a:rPr lang="en-US" sz="2800" dirty="0" err="1">
                <a:latin typeface="Calibri" panose="020F0502020204030204"/>
                <a:cs typeface="Calibri"/>
              </a:rPr>
              <a:t>Miksi</a:t>
            </a:r>
            <a:r>
              <a:rPr lang="en-US" sz="2800" dirty="0">
                <a:latin typeface="Calibri" panose="020F0502020204030204"/>
                <a:cs typeface="Calibri"/>
              </a:rPr>
              <a:t> </a:t>
            </a:r>
            <a:r>
              <a:rPr lang="en-US" sz="2800" dirty="0" err="1">
                <a:latin typeface="Calibri" panose="020F0502020204030204"/>
                <a:cs typeface="Calibri"/>
              </a:rPr>
              <a:t>joku</a:t>
            </a:r>
            <a:r>
              <a:rPr lang="en-US" sz="2800" dirty="0">
                <a:latin typeface="Calibri" panose="020F0502020204030204"/>
                <a:cs typeface="Calibri"/>
              </a:rPr>
              <a:t> </a:t>
            </a:r>
            <a:r>
              <a:rPr lang="en-US" sz="2800" dirty="0" err="1">
                <a:latin typeface="Calibri" panose="020F0502020204030204"/>
                <a:cs typeface="Calibri"/>
              </a:rPr>
              <a:t>saa</a:t>
            </a:r>
            <a:r>
              <a:rPr lang="en-US" sz="2800" dirty="0">
                <a:latin typeface="Calibri" panose="020F0502020204030204"/>
                <a:cs typeface="Calibri"/>
              </a:rPr>
              <a:t> </a:t>
            </a:r>
            <a:r>
              <a:rPr lang="en-US" sz="2800" dirty="0" err="1">
                <a:latin typeface="Calibri" panose="020F0502020204030204"/>
                <a:cs typeface="Calibri"/>
              </a:rPr>
              <a:t>kannabiksesta</a:t>
            </a:r>
            <a:r>
              <a:rPr lang="en-US" sz="2800" dirty="0">
                <a:latin typeface="Calibri" panose="020F0502020204030204"/>
                <a:cs typeface="Calibri"/>
              </a:rPr>
              <a:t> </a:t>
            </a:r>
            <a:r>
              <a:rPr lang="en-US" sz="2800" dirty="0" err="1">
                <a:latin typeface="Calibri" panose="020F0502020204030204"/>
                <a:cs typeface="Calibri"/>
              </a:rPr>
              <a:t>haittoja</a:t>
            </a:r>
            <a:r>
              <a:rPr lang="en-US" sz="2800" dirty="0">
                <a:latin typeface="Calibri" panose="020F0502020204030204"/>
                <a:cs typeface="Calibri"/>
              </a:rPr>
              <a:t> ja </a:t>
            </a:r>
            <a:r>
              <a:rPr lang="en-US" sz="2800" dirty="0" err="1">
                <a:latin typeface="Calibri" panose="020F0502020204030204"/>
                <a:cs typeface="Calibri"/>
              </a:rPr>
              <a:t>joku</a:t>
            </a:r>
            <a:r>
              <a:rPr lang="en-US" sz="2800" dirty="0">
                <a:latin typeface="Calibri" panose="020F0502020204030204"/>
                <a:cs typeface="Calibri"/>
              </a:rPr>
              <a:t> </a:t>
            </a:r>
            <a:r>
              <a:rPr lang="en-US" sz="2800" dirty="0" err="1">
                <a:latin typeface="Calibri" panose="020F0502020204030204"/>
                <a:cs typeface="Calibri"/>
              </a:rPr>
              <a:t>toinen</a:t>
            </a:r>
            <a:r>
              <a:rPr lang="en-US" sz="2800" dirty="0">
                <a:latin typeface="Calibri" panose="020F0502020204030204"/>
                <a:cs typeface="Calibri"/>
              </a:rPr>
              <a:t> </a:t>
            </a:r>
            <a:r>
              <a:rPr lang="en-US" sz="2800" dirty="0" err="1">
                <a:latin typeface="Calibri" panose="020F0502020204030204"/>
                <a:cs typeface="Calibri"/>
              </a:rPr>
              <a:t>ei</a:t>
            </a:r>
            <a:r>
              <a:rPr lang="en-US" sz="2800" dirty="0">
                <a:latin typeface="Calibri" panose="020F0502020204030204"/>
                <a:cs typeface="Calibri"/>
              </a:rPr>
              <a:t>?</a:t>
            </a:r>
            <a:endParaRPr lang="en-US" sz="2800" dirty="0">
              <a:latin typeface="Calibri" panose="020F0502020204030204"/>
              <a:ea typeface="Calibri"/>
              <a:cs typeface="Calibri"/>
            </a:endParaRPr>
          </a:p>
          <a:p>
            <a:pPr marL="285750" algn="l" defTabSz="457200">
              <a:lnSpc>
                <a:spcPct val="110000"/>
              </a:lnSpc>
              <a:spcBef>
                <a:spcPts val="0"/>
              </a:spcBef>
              <a:defRPr/>
            </a:pPr>
            <a:endParaRPr lang="en-US" sz="2800" dirty="0">
              <a:latin typeface="Calibri" panose="020F0502020204030204"/>
              <a:ea typeface="Calibri"/>
              <a:cs typeface="Calibri"/>
            </a:endParaRPr>
          </a:p>
          <a:p>
            <a:pPr marL="285750" algn="l" defTabSz="457200">
              <a:lnSpc>
                <a:spcPct val="110000"/>
              </a:lnSpc>
              <a:spcBef>
                <a:spcPts val="0"/>
              </a:spcBef>
              <a:defRPr/>
            </a:pPr>
            <a:r>
              <a:rPr lang="en-US" sz="2800" dirty="0">
                <a:latin typeface="Calibri" panose="020F0502020204030204"/>
                <a:cs typeface="Calibri"/>
              </a:rPr>
              <a:t>4. </a:t>
            </a:r>
            <a:r>
              <a:rPr lang="en-US" sz="2800" dirty="0" err="1">
                <a:latin typeface="Calibri" panose="020F0502020204030204"/>
                <a:cs typeface="Calibri"/>
              </a:rPr>
              <a:t>Tuleeko</a:t>
            </a:r>
            <a:r>
              <a:rPr lang="en-US" sz="2800" dirty="0">
                <a:latin typeface="Calibri" panose="020F0502020204030204"/>
                <a:cs typeface="Calibri"/>
              </a:rPr>
              <a:t> </a:t>
            </a:r>
            <a:r>
              <a:rPr lang="en-US" sz="2800" dirty="0" err="1">
                <a:latin typeface="Calibri" panose="020F0502020204030204"/>
                <a:cs typeface="Calibri"/>
              </a:rPr>
              <a:t>kannabiskokeilusta</a:t>
            </a:r>
            <a:r>
              <a:rPr lang="en-US" sz="2800" dirty="0">
                <a:latin typeface="Calibri" panose="020F0502020204030204"/>
                <a:cs typeface="Calibri"/>
              </a:rPr>
              <a:t> </a:t>
            </a:r>
            <a:r>
              <a:rPr lang="en-US" sz="2800" dirty="0" err="1">
                <a:latin typeface="Calibri" panose="020F0502020204030204"/>
                <a:cs typeface="Calibri"/>
              </a:rPr>
              <a:t>seurauksia</a:t>
            </a:r>
            <a:r>
              <a:rPr lang="en-US" sz="2800" dirty="0">
                <a:latin typeface="Calibri" panose="020F0502020204030204"/>
                <a:cs typeface="Calibri"/>
              </a:rPr>
              <a:t>?</a:t>
            </a:r>
            <a:endParaRPr lang="en-US" sz="2800" dirty="0">
              <a:cs typeface="Calibri"/>
            </a:endParaRPr>
          </a:p>
          <a:p>
            <a:pPr algn="l"/>
            <a:endParaRPr lang="fi-FI" b="0" dirty="0"/>
          </a:p>
          <a:p>
            <a:pPr algn="l"/>
            <a:endParaRPr lang="fi-FI" sz="2800" dirty="0"/>
          </a:p>
          <a:p>
            <a:pPr algn="l"/>
            <a:endParaRPr lang="fi-FI" sz="2800" dirty="0"/>
          </a:p>
        </p:txBody>
      </p:sp>
      <p:sp>
        <p:nvSpPr>
          <p:cNvPr id="5" name="Ellipsi 4">
            <a:extLst>
              <a:ext uri="{FF2B5EF4-FFF2-40B4-BE49-F238E27FC236}">
                <a16:creationId xmlns:a16="http://schemas.microsoft.com/office/drawing/2014/main" id="{10C87BAD-D387-FC7A-20C0-4625F1F948FC}"/>
              </a:ext>
              <a:ext uri="{C183D7F6-B498-43B3-948B-1728B52AA6E4}">
                <adec:decorative xmlns:adec="http://schemas.microsoft.com/office/drawing/2017/decorative" val="1"/>
              </a:ext>
            </a:extLst>
          </p:cNvPr>
          <p:cNvSpPr/>
          <p:nvPr/>
        </p:nvSpPr>
        <p:spPr>
          <a:xfrm>
            <a:off x="721914" y="1747987"/>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Parityöskentely ikoni.">
            <a:extLst>
              <a:ext uri="{FF2B5EF4-FFF2-40B4-BE49-F238E27FC236}">
                <a16:creationId xmlns:a16="http://schemas.microsoft.com/office/drawing/2014/main" id="{DED9BC8C-838B-B84D-99BA-523E4438F4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41384" y="2051718"/>
            <a:ext cx="945079" cy="947092"/>
          </a:xfrm>
          <a:prstGeom prst="rect">
            <a:avLst/>
          </a:prstGeom>
        </p:spPr>
      </p:pic>
      <p:pic>
        <p:nvPicPr>
          <p:cNvPr id="8" name="Kuva 7" descr="Parityöskentely ikoni.">
            <a:extLst>
              <a:ext uri="{FF2B5EF4-FFF2-40B4-BE49-F238E27FC236}">
                <a16:creationId xmlns:a16="http://schemas.microsoft.com/office/drawing/2014/main" id="{AC0596C2-B27A-6ED6-CEA7-074F2FC6892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411916" y="2051718"/>
            <a:ext cx="945082" cy="947092"/>
          </a:xfrm>
          <a:prstGeom prst="rect">
            <a:avLst/>
          </a:prstGeom>
        </p:spPr>
      </p:pic>
    </p:spTree>
    <p:extLst>
      <p:ext uri="{BB962C8B-B14F-4D97-AF65-F5344CB8AC3E}">
        <p14:creationId xmlns:p14="http://schemas.microsoft.com/office/powerpoint/2010/main" val="169518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C0B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355543" y="769843"/>
            <a:ext cx="6540910" cy="915987"/>
          </a:xfrm>
          <a:prstGeom prst="rect">
            <a:avLst/>
          </a:prstGeom>
        </p:spPr>
        <p:txBody>
          <a:bodyPr lIns="91440" tIns="45720" rIns="91440" bIns="45720" anchor="b"/>
          <a:lstStyle/>
          <a:p>
            <a:r>
              <a:rPr lang="fi-FI" sz="3600" b="1" dirty="0">
                <a:latin typeface="Calibri"/>
                <a:cs typeface="Calibri"/>
              </a:rPr>
              <a:t>3. </a:t>
            </a:r>
            <a:r>
              <a:rPr lang="en-US" sz="3600" b="1" dirty="0" err="1">
                <a:latin typeface="Calibri"/>
                <a:cs typeface="Calibri"/>
              </a:rPr>
              <a:t>Miksi</a:t>
            </a:r>
            <a:r>
              <a:rPr lang="en-US" sz="3600" b="1" dirty="0">
                <a:latin typeface="Calibri"/>
                <a:cs typeface="Calibri"/>
              </a:rPr>
              <a:t> </a:t>
            </a:r>
            <a:r>
              <a:rPr lang="en-US" sz="3600" b="1" dirty="0" err="1">
                <a:latin typeface="Calibri"/>
                <a:cs typeface="Calibri"/>
              </a:rPr>
              <a:t>joku</a:t>
            </a:r>
            <a:r>
              <a:rPr lang="en-US" sz="3600" b="1" dirty="0">
                <a:latin typeface="Calibri"/>
                <a:cs typeface="Calibri"/>
              </a:rPr>
              <a:t> </a:t>
            </a:r>
            <a:r>
              <a:rPr lang="en-US" sz="3600" b="1" dirty="0" err="1">
                <a:latin typeface="Calibri"/>
                <a:cs typeface="Calibri"/>
              </a:rPr>
              <a:t>saa</a:t>
            </a:r>
            <a:r>
              <a:rPr lang="en-US" sz="3600" b="1" dirty="0">
                <a:latin typeface="Calibri"/>
                <a:cs typeface="Calibri"/>
              </a:rPr>
              <a:t> </a:t>
            </a:r>
            <a:r>
              <a:rPr lang="en-US" sz="3600" b="1" dirty="0" err="1">
                <a:latin typeface="Calibri"/>
                <a:cs typeface="Calibri"/>
              </a:rPr>
              <a:t>kannabiksesta</a:t>
            </a:r>
            <a:r>
              <a:rPr lang="en-US" sz="3600" b="1" dirty="0">
                <a:latin typeface="Calibri"/>
                <a:cs typeface="Calibri"/>
              </a:rPr>
              <a:t> </a:t>
            </a:r>
            <a:r>
              <a:rPr lang="en-US" sz="3600" b="1" dirty="0" err="1">
                <a:latin typeface="Calibri"/>
                <a:cs typeface="Calibri"/>
              </a:rPr>
              <a:t>haittoja</a:t>
            </a:r>
            <a:r>
              <a:rPr lang="en-US" sz="3600" b="1" dirty="0">
                <a:latin typeface="Calibri"/>
                <a:cs typeface="Calibri"/>
              </a:rPr>
              <a:t> ja </a:t>
            </a:r>
            <a:r>
              <a:rPr lang="en-US" sz="3600" b="1" dirty="0" err="1">
                <a:latin typeface="Calibri"/>
                <a:cs typeface="Calibri"/>
              </a:rPr>
              <a:t>joku</a:t>
            </a:r>
            <a:r>
              <a:rPr lang="en-US" sz="3600" b="1" dirty="0">
                <a:latin typeface="Calibri"/>
                <a:cs typeface="Calibri"/>
              </a:rPr>
              <a:t> </a:t>
            </a:r>
            <a:r>
              <a:rPr lang="en-US" sz="3600" b="1" dirty="0" err="1">
                <a:latin typeface="Calibri"/>
                <a:cs typeface="Calibri"/>
              </a:rPr>
              <a:t>toinen</a:t>
            </a:r>
            <a:r>
              <a:rPr lang="en-US" sz="3600" b="1" dirty="0">
                <a:latin typeface="Calibri"/>
                <a:cs typeface="Calibri"/>
              </a:rPr>
              <a:t> </a:t>
            </a:r>
            <a:r>
              <a:rPr lang="en-US" sz="3600" b="1" dirty="0" err="1">
                <a:latin typeface="Calibri"/>
                <a:cs typeface="Calibri"/>
              </a:rPr>
              <a:t>ei</a:t>
            </a:r>
            <a:r>
              <a:rPr lang="en-US" sz="3600" b="1" dirty="0">
                <a:latin typeface="Calibri"/>
                <a:cs typeface="Calibri"/>
              </a:rPr>
              <a:t>?</a:t>
            </a:r>
            <a:endParaRPr lang="fi-FI" sz="3600" b="1" dirty="0">
              <a:latin typeface="Calibri"/>
              <a:cs typeface="Calibri"/>
            </a:endParaRP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4294967295"/>
          </p:nvPr>
        </p:nvSpPr>
        <p:spPr>
          <a:xfrm>
            <a:off x="355543" y="1341130"/>
            <a:ext cx="8659350" cy="490161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i-FI" sz="2600" b="0" dirty="0">
              <a:cs typeface="Calibri"/>
            </a:endParaRPr>
          </a:p>
          <a:p>
            <a:pPr marL="342900" indent="-342900" algn="l">
              <a:buFont typeface="Arial" panose="020B0604020202020204" pitchFamily="34" charset="0"/>
              <a:buChar char="•"/>
            </a:pPr>
            <a:r>
              <a:rPr lang="fi-FI" sz="2200" dirty="0">
                <a:ea typeface="+mn-lt"/>
                <a:cs typeface="+mn-lt"/>
              </a:rPr>
              <a:t>Kannabiksen aiheuttamat toivotut ja ei-toivotut vaikutukset ovat yksilöllisesti koettuja. Jos kaveri kertoo kannabiskokemuksistaan, siitä ei voi päätellä paljoakaan, millaisia vaikutuksia/haittoja itse saattaa saada. </a:t>
            </a:r>
          </a:p>
          <a:p>
            <a:pPr marL="342900" indent="-342900" algn="l">
              <a:buFont typeface="Arial" panose="020B0604020202020204" pitchFamily="34" charset="0"/>
              <a:buChar char="•"/>
            </a:pPr>
            <a:r>
              <a:rPr lang="fi-FI" sz="2200" dirty="0">
                <a:ea typeface="+mn-lt"/>
                <a:cs typeface="+mn-lt"/>
              </a:rPr>
              <a:t>Haittojen kokemisen riskiin vaikuttavat esimerkiksi kannabista käyttävän henkilön ikä, terveydentila ja perhehistorian aiheuttama alttius. </a:t>
            </a:r>
          </a:p>
          <a:p>
            <a:pPr marL="342900" indent="-342900" algn="l">
              <a:buFont typeface="Arial" panose="020B0604020202020204" pitchFamily="34" charset="0"/>
              <a:buChar char="•"/>
            </a:pPr>
            <a:r>
              <a:rPr lang="fi-FI" sz="2200" dirty="0">
                <a:ea typeface="+mn-lt"/>
                <a:cs typeface="+mn-lt"/>
              </a:rPr>
              <a:t>Etenkin kannabiksen pitkäaikainen, runsas ja tiheä käyttö lisää riskiä haittojen syntymiselle, kuten myös nuorena aloitettu säännöllinen, runsas kannabiksen käyttö. </a:t>
            </a:r>
            <a:endParaRPr lang="fi-FI" sz="2200" dirty="0">
              <a:cs typeface="Calibri"/>
            </a:endParaRPr>
          </a:p>
          <a:p>
            <a:pPr marL="342900" indent="-342900" algn="l">
              <a:buFont typeface="Arial" panose="020B0604020202020204" pitchFamily="34" charset="0"/>
              <a:buChar char="•"/>
            </a:pPr>
            <a:endParaRPr lang="fi-FI" sz="2200" dirty="0">
              <a:ea typeface="+mn-lt"/>
              <a:cs typeface="+mn-lt"/>
            </a:endParaRPr>
          </a:p>
          <a:p>
            <a:pPr marL="342900" indent="-342900" algn="l">
              <a:buFont typeface="Arial" panose="020B0604020202020204" pitchFamily="34" charset="0"/>
              <a:buChar char="•"/>
            </a:pPr>
            <a:r>
              <a:rPr lang="fi-FI" sz="2200" dirty="0">
                <a:ea typeface="+mn-lt"/>
                <a:cs typeface="+mn-lt"/>
              </a:rPr>
              <a:t>Osalla ihmisistä on korkea riski kannabiksen haitoille: </a:t>
            </a:r>
          </a:p>
          <a:p>
            <a:pPr marL="800100" lvl="1" indent="-342900" algn="l">
              <a:buFont typeface="Wingdings" panose="05000000000000000000" pitchFamily="2" charset="2"/>
              <a:buChar char="ü"/>
            </a:pPr>
            <a:r>
              <a:rPr lang="fi-FI" sz="1800" dirty="0">
                <a:ea typeface="+mn-lt"/>
                <a:cs typeface="+mn-lt"/>
              </a:rPr>
              <a:t>raskaana olevat </a:t>
            </a:r>
          </a:p>
          <a:p>
            <a:pPr marL="800100" lvl="1" indent="-342900" algn="l">
              <a:buFont typeface="Wingdings" panose="05000000000000000000" pitchFamily="2" charset="2"/>
              <a:buChar char="ü"/>
            </a:pPr>
            <a:r>
              <a:rPr lang="fi-FI" sz="1800" dirty="0">
                <a:ea typeface="+mn-lt"/>
                <a:cs typeface="+mn-lt"/>
              </a:rPr>
              <a:t>psykoosioireista kärsivät henkilöt </a:t>
            </a:r>
          </a:p>
          <a:p>
            <a:pPr marL="800100" lvl="1" indent="-342900" algn="l">
              <a:buFont typeface="Wingdings" panose="05000000000000000000" pitchFamily="2" charset="2"/>
              <a:buChar char="ü"/>
            </a:pPr>
            <a:r>
              <a:rPr lang="fi-FI" sz="1800" dirty="0">
                <a:ea typeface="+mn-lt"/>
                <a:cs typeface="+mn-lt"/>
              </a:rPr>
              <a:t>henkilöt, jotka ovat perhehistoriansa takia alttiimpia päihdeongelmille tai psykoosin puhkeamiselle</a:t>
            </a:r>
            <a:endParaRPr lang="fi-FI" sz="1800" dirty="0">
              <a:cs typeface="Calibri"/>
            </a:endParaRPr>
          </a:p>
          <a:p>
            <a:pPr algn="l"/>
            <a:endParaRPr lang="fi-FI" sz="2800" dirty="0"/>
          </a:p>
          <a:p>
            <a:pPr algn="l"/>
            <a:endParaRPr lang="fi-FI" sz="2800" dirty="0"/>
          </a:p>
        </p:txBody>
      </p:sp>
    </p:spTree>
    <p:extLst>
      <p:ext uri="{BB962C8B-B14F-4D97-AF65-F5344CB8AC3E}">
        <p14:creationId xmlns:p14="http://schemas.microsoft.com/office/powerpoint/2010/main" val="300795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BBD2-7A1C-B40E-63E0-47C96B13DDE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6452B6C-C289-9A92-D2C3-247F5E233F01}"/>
              </a:ext>
            </a:extLst>
          </p:cNvPr>
          <p:cNvSpPr>
            <a:spLocks noGrp="1"/>
          </p:cNvSpPr>
          <p:nvPr>
            <p:ph type="ctrTitle"/>
          </p:nvPr>
        </p:nvSpPr>
        <p:spPr>
          <a:xfrm>
            <a:off x="417247" y="459267"/>
            <a:ext cx="6589010" cy="915954"/>
          </a:xfrm>
        </p:spPr>
        <p:txBody>
          <a:bodyPr lIns="91440" tIns="45720" rIns="91440" bIns="45720" anchor="b"/>
          <a:lstStyle/>
          <a:p>
            <a:r>
              <a:rPr lang="fi-FI" dirty="0">
                <a:cs typeface="Calibri"/>
              </a:rPr>
              <a:t>Tärkeät tuutorit!</a:t>
            </a:r>
          </a:p>
        </p:txBody>
      </p:sp>
      <p:sp>
        <p:nvSpPr>
          <p:cNvPr id="3" name="Alaotsikko 2">
            <a:extLst>
              <a:ext uri="{FF2B5EF4-FFF2-40B4-BE49-F238E27FC236}">
                <a16:creationId xmlns:a16="http://schemas.microsoft.com/office/drawing/2014/main" id="{49172626-FD19-CD2A-0CCE-74ADD64BA560}"/>
              </a:ext>
            </a:extLst>
          </p:cNvPr>
          <p:cNvSpPr>
            <a:spLocks noGrp="1"/>
          </p:cNvSpPr>
          <p:nvPr>
            <p:ph type="subTitle" idx="1"/>
          </p:nvPr>
        </p:nvSpPr>
        <p:spPr>
          <a:xfrm>
            <a:off x="471258" y="1564491"/>
            <a:ext cx="8289970" cy="4742650"/>
          </a:xfrm>
        </p:spPr>
        <p:txBody>
          <a:bodyPr lIns="91440" tIns="45720" rIns="91440" bIns="45720" anchor="t"/>
          <a:lstStyle/>
          <a:p>
            <a:r>
              <a:rPr lang="fi-FI" b="0" dirty="0">
                <a:cs typeface="Calibri"/>
              </a:rPr>
              <a:t>Teillä tuutoreilla on merkittävä rooli oppilaitoksen yhteisöllisyyden ja viihtyvyyden rakentajina, sekä uusien opiskelijoiden </a:t>
            </a:r>
            <a:r>
              <a:rPr lang="fi-FI" b="0" dirty="0" err="1">
                <a:cs typeface="Calibri"/>
              </a:rPr>
              <a:t>ryhmäyttäjinä</a:t>
            </a:r>
            <a:r>
              <a:rPr lang="fi-FI" b="0" dirty="0">
                <a:cs typeface="Calibri"/>
              </a:rPr>
              <a:t> ja tukijoina.</a:t>
            </a:r>
          </a:p>
          <a:p>
            <a:r>
              <a:rPr lang="fi-FI" b="0" dirty="0">
                <a:cs typeface="Calibri"/>
              </a:rPr>
              <a:t>Tuutoreilla on roolistaan käsin mahdollisuus edistää myös opiskelijoiden hyvinvointia. Samalla voitte myös itse saada </a:t>
            </a:r>
            <a:br>
              <a:rPr lang="fi-FI" b="0" dirty="0">
                <a:cs typeface="Calibri"/>
              </a:rPr>
            </a:br>
            <a:r>
              <a:rPr lang="fi-FI" b="0" dirty="0">
                <a:cs typeface="Calibri"/>
              </a:rPr>
              <a:t>eväitä hyvinvointinne tueksi. </a:t>
            </a:r>
            <a:endParaRPr lang="fi-FI" b="0" dirty="0">
              <a:ea typeface="Calibri"/>
              <a:cs typeface="Calibri"/>
            </a:endParaRPr>
          </a:p>
          <a:p>
            <a:r>
              <a:rPr lang="fi-FI" dirty="0">
                <a:cs typeface="Calibri"/>
              </a:rPr>
              <a:t>Päihteet ja hyvinvointi</a:t>
            </a:r>
          </a:p>
          <a:p>
            <a:pPr>
              <a:lnSpc>
                <a:spcPct val="100000"/>
              </a:lnSpc>
            </a:pPr>
            <a:r>
              <a:rPr lang="fi-FI" b="0" dirty="0">
                <a:cs typeface="Calibri"/>
              </a:rPr>
              <a:t>Päihteiden käyttö/käyttämättömyys puhututtavat usein opiskelijoita. Päihteet saattavat myös vaikuttaa myös haluun/mahdollisuuteen osallistua yhteisiin tilaisuuksiin. </a:t>
            </a:r>
            <a:br>
              <a:rPr lang="fi-FI" b="0" dirty="0">
                <a:cs typeface="Calibri"/>
              </a:rPr>
            </a:br>
            <a:r>
              <a:rPr lang="fi-FI" b="0" dirty="0">
                <a:cs typeface="Calibri"/>
              </a:rPr>
              <a:t>Päihteet voivat olla jollekin myös oikea ongelma.  Siksi </a:t>
            </a:r>
            <a:br>
              <a:rPr lang="fi-FI" b="0" dirty="0">
                <a:cs typeface="Calibri"/>
              </a:rPr>
            </a:br>
            <a:r>
              <a:rPr lang="fi-FI" b="0" dirty="0">
                <a:cs typeface="Calibri"/>
              </a:rPr>
              <a:t>aiheeseen on tärkeä tarttua myös teidän </a:t>
            </a:r>
            <a:r>
              <a:rPr lang="fi-FI" b="0" dirty="0" err="1">
                <a:cs typeface="Calibri"/>
              </a:rPr>
              <a:t>tuutoreiden</a:t>
            </a:r>
            <a:r>
              <a:rPr lang="fi-FI" b="0" dirty="0">
                <a:cs typeface="Calibri"/>
              </a:rPr>
              <a:t> kanssa. </a:t>
            </a:r>
          </a:p>
          <a:p>
            <a:pPr>
              <a:lnSpc>
                <a:spcPct val="100000"/>
              </a:lnSpc>
            </a:pPr>
            <a:endParaRPr lang="fi-FI" b="0" dirty="0">
              <a:ea typeface="Calibri" panose="020F0502020204030204"/>
              <a:cs typeface="Calibri"/>
            </a:endParaRPr>
          </a:p>
          <a:p>
            <a:endParaRPr lang="fi-FI" b="0" dirty="0">
              <a:cs typeface="Calibri"/>
            </a:endParaRPr>
          </a:p>
          <a:p>
            <a:endParaRPr lang="fi-FI" b="0" dirty="0">
              <a:cs typeface="Calibri"/>
            </a:endParaRPr>
          </a:p>
          <a:p>
            <a:endParaRPr lang="fi-FI" b="0" dirty="0">
              <a:cs typeface="Calibri"/>
            </a:endParaRPr>
          </a:p>
          <a:p>
            <a:endParaRPr lang="fi-FI" b="0" dirty="0">
              <a:cs typeface="Calibri"/>
            </a:endParaRPr>
          </a:p>
          <a:p>
            <a:endParaRPr lang="fi-FI" sz="1400" dirty="0">
              <a:cs typeface="Calibri"/>
            </a:endParaRPr>
          </a:p>
          <a:p>
            <a:endParaRPr lang="fi-FI" sz="1400" dirty="0">
              <a:cs typeface="Calibri"/>
            </a:endParaRPr>
          </a:p>
          <a:p>
            <a:endParaRPr lang="fi-FI" dirty="0">
              <a:cs typeface="Calibri"/>
            </a:endParaRPr>
          </a:p>
          <a:p>
            <a:endParaRPr lang="fi-FI" dirty="0">
              <a:cs typeface="Calibri"/>
            </a:endParaRPr>
          </a:p>
        </p:txBody>
      </p:sp>
      <p:sp>
        <p:nvSpPr>
          <p:cNvPr id="4" name="Tekstiruutu 3">
            <a:extLst>
              <a:ext uri="{FF2B5EF4-FFF2-40B4-BE49-F238E27FC236}">
                <a16:creationId xmlns:a16="http://schemas.microsoft.com/office/drawing/2014/main" id="{CBF4A402-561C-1732-450A-FE17D5B7789C}"/>
              </a:ext>
            </a:extLst>
          </p:cNvPr>
          <p:cNvSpPr txBox="1"/>
          <p:nvPr/>
        </p:nvSpPr>
        <p:spPr>
          <a:xfrm>
            <a:off x="471258" y="6167900"/>
            <a:ext cx="54512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dirty="0">
                <a:ea typeface="Calibri"/>
                <a:cs typeface="Calibri"/>
              </a:rPr>
              <a:t>Antoisia hetkiä päihdeteeman parissa!</a:t>
            </a:r>
            <a:endParaRPr lang="fi-FI" b="1" dirty="0"/>
          </a:p>
        </p:txBody>
      </p:sp>
    </p:spTree>
    <p:extLst>
      <p:ext uri="{BB962C8B-B14F-4D97-AF65-F5344CB8AC3E}">
        <p14:creationId xmlns:p14="http://schemas.microsoft.com/office/powerpoint/2010/main" val="51720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C0BA"/>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387791" y="748376"/>
            <a:ext cx="6588125" cy="915987"/>
          </a:xfrm>
          <a:prstGeom prst="rect">
            <a:avLst/>
          </a:prstGeom>
        </p:spPr>
        <p:txBody>
          <a:bodyPr lIns="91440" tIns="45720" rIns="91440" bIns="45720" anchor="b"/>
          <a:lstStyle/>
          <a:p>
            <a:r>
              <a:rPr lang="fi-FI" sz="3600" b="1" dirty="0">
                <a:latin typeface="Calibri"/>
                <a:cs typeface="Calibri"/>
              </a:rPr>
              <a:t>4. Tuleeko kannabiskokeilusta seurauksia?</a:t>
            </a:r>
          </a:p>
        </p:txBody>
      </p:sp>
      <p:pic>
        <p:nvPicPr>
          <p:cNvPr id="3" name="Online-media 2" title="Tuleeko kannabiskokeilusta seurauksia? | BuenoDocs">
            <a:hlinkClick r:id="" action="ppaction://media"/>
            <a:extLst>
              <a:ext uri="{FF2B5EF4-FFF2-40B4-BE49-F238E27FC236}">
                <a16:creationId xmlns:a16="http://schemas.microsoft.com/office/drawing/2014/main" id="{FB5922C4-FEBA-567C-55DA-665E53B4B7E7}"/>
              </a:ext>
            </a:extLst>
          </p:cNvPr>
          <p:cNvPicPr>
            <a:picLocks noRot="1" noChangeAspect="1"/>
          </p:cNvPicPr>
          <p:nvPr>
            <a:videoFile r:link="rId1"/>
          </p:nvPr>
        </p:nvPicPr>
        <p:blipFill>
          <a:blip r:embed="rId4"/>
          <a:stretch>
            <a:fillRect/>
          </a:stretch>
        </p:blipFill>
        <p:spPr>
          <a:xfrm>
            <a:off x="491687" y="1664363"/>
            <a:ext cx="8116478" cy="4585246"/>
          </a:xfrm>
          <a:prstGeom prst="rect">
            <a:avLst/>
          </a:prstGeom>
        </p:spPr>
      </p:pic>
    </p:spTree>
    <p:extLst>
      <p:ext uri="{BB962C8B-B14F-4D97-AF65-F5344CB8AC3E}">
        <p14:creationId xmlns:p14="http://schemas.microsoft.com/office/powerpoint/2010/main" val="23755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DF46444-A7E1-AC3A-31DB-A52E8DBF2518}"/>
              </a:ext>
            </a:extLst>
          </p:cNvPr>
          <p:cNvSpPr>
            <a:spLocks noGrp="1"/>
          </p:cNvSpPr>
          <p:nvPr>
            <p:ph type="title" idx="4294967295"/>
          </p:nvPr>
        </p:nvSpPr>
        <p:spPr>
          <a:xfrm>
            <a:off x="628650" y="-1325563"/>
            <a:ext cx="7886700" cy="1325563"/>
          </a:xfrm>
          <a:prstGeom prst="rect">
            <a:avLst/>
          </a:prstGeom>
        </p:spPr>
        <p:txBody>
          <a:bodyPr anchor="b"/>
          <a:lstStyle/>
          <a:p>
            <a:r>
              <a:rPr lang="fi-FI" dirty="0"/>
              <a:t>Nettimummola </a:t>
            </a:r>
            <a:r>
              <a:rPr lang="fi-FI" dirty="0" err="1"/>
              <a:t>Buenotalk</a:t>
            </a:r>
            <a:br>
              <a:rPr lang="fi-FI" dirty="0"/>
            </a:br>
            <a:endParaRPr lang="fi-FI" dirty="0"/>
          </a:p>
        </p:txBody>
      </p:sp>
      <p:pic>
        <p:nvPicPr>
          <p:cNvPr id="6" name="Kuva 5" descr="Buenotalk on nuorten kanava avoimelle jutulle päihteistä ja päihteettömyydestä. ">
            <a:extLst>
              <a:ext uri="{FF2B5EF4-FFF2-40B4-BE49-F238E27FC236}">
                <a16:creationId xmlns:a16="http://schemas.microsoft.com/office/drawing/2014/main" id="{ABE40B81-37E4-00B0-878E-0415C6435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63" y="1"/>
            <a:ext cx="8229600" cy="6858000"/>
          </a:xfrm>
          <a:prstGeom prst="rect">
            <a:avLst/>
          </a:prstGeom>
        </p:spPr>
      </p:pic>
      <p:sp>
        <p:nvSpPr>
          <p:cNvPr id="2" name="Tekstiruutu 1">
            <a:extLst>
              <a:ext uri="{FF2B5EF4-FFF2-40B4-BE49-F238E27FC236}">
                <a16:creationId xmlns:a16="http://schemas.microsoft.com/office/drawing/2014/main" id="{7DA45091-EE3A-05AD-3D0C-C4D8CF7415EC}"/>
              </a:ext>
            </a:extLst>
          </p:cNvPr>
          <p:cNvSpPr txBox="1"/>
          <p:nvPr/>
        </p:nvSpPr>
        <p:spPr>
          <a:xfrm>
            <a:off x="7168552" y="6488668"/>
            <a:ext cx="1906438" cy="369332"/>
          </a:xfrm>
          <a:prstGeom prst="rect">
            <a:avLst/>
          </a:prstGeom>
          <a:noFill/>
        </p:spPr>
        <p:txBody>
          <a:bodyPr wrap="square" rtlCol="0">
            <a:spAutoFit/>
          </a:bodyPr>
          <a:lstStyle/>
          <a:p>
            <a:r>
              <a:rPr lang="fi-FI" b="1" dirty="0"/>
              <a:t>www.buenotalk.fi</a:t>
            </a:r>
          </a:p>
        </p:txBody>
      </p:sp>
    </p:spTree>
    <p:extLst>
      <p:ext uri="{BB962C8B-B14F-4D97-AF65-F5344CB8AC3E}">
        <p14:creationId xmlns:p14="http://schemas.microsoft.com/office/powerpoint/2010/main" val="207037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C9C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403104" y="749469"/>
            <a:ext cx="8528625" cy="915987"/>
          </a:xfrm>
          <a:prstGeom prst="rect">
            <a:avLst/>
          </a:prstGeom>
        </p:spPr>
        <p:txBody>
          <a:bodyPr lIns="91440" tIns="45720" rIns="91440" bIns="45720" anchor="b"/>
          <a:lstStyle/>
          <a:p>
            <a:r>
              <a:rPr lang="fi-FI" sz="3600" b="1" dirty="0">
                <a:latin typeface="Calibri"/>
                <a:cs typeface="Calibri"/>
              </a:rPr>
              <a:t>Nikotiinituotteiden käytön </a:t>
            </a:r>
            <a:br>
              <a:rPr lang="fi-FI" sz="3600" b="1" dirty="0">
                <a:latin typeface="Calibri"/>
                <a:cs typeface="Calibri"/>
              </a:rPr>
            </a:br>
            <a:r>
              <a:rPr lang="fi-FI" sz="3600" b="1" dirty="0">
                <a:latin typeface="Calibri"/>
                <a:cs typeface="Calibri"/>
              </a:rPr>
              <a:t>aiheuttamat haitat</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4294967295"/>
          </p:nvPr>
        </p:nvSpPr>
        <p:spPr>
          <a:xfrm>
            <a:off x="792026" y="3501597"/>
            <a:ext cx="7331075" cy="42418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3200" b="0" dirty="0">
                <a:latin typeface="Calibri"/>
                <a:cs typeface="Calibri"/>
              </a:rPr>
              <a:t>Pohtikaa:</a:t>
            </a:r>
          </a:p>
          <a:p>
            <a:pPr marL="742950" indent="-457200" algn="l" defTabSz="457200">
              <a:lnSpc>
                <a:spcPct val="110000"/>
              </a:lnSpc>
              <a:spcBef>
                <a:spcPts val="0"/>
              </a:spcBef>
              <a:buFont typeface="+mj-lt"/>
              <a:buAutoNum type="arabicPeriod"/>
              <a:defRPr/>
            </a:pPr>
            <a:r>
              <a:rPr kumimoji="0" lang="en-US" sz="2800" b="0" i="0" u="none" strike="noStrike" kern="1200" cap="none" spc="0" normalizeH="0" baseline="0" noProof="0" dirty="0" err="1">
                <a:ln>
                  <a:noFill/>
                </a:ln>
                <a:effectLst/>
                <a:uLnTx/>
                <a:uFillTx/>
                <a:latin typeface="Calibri" panose="020F0502020204030204"/>
                <a:ea typeface="+mn-ea"/>
                <a:cs typeface="+mn-cs"/>
              </a:rPr>
              <a:t>Mitä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välittömiä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haittoja</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voi</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seurata</a:t>
            </a:r>
            <a:r>
              <a:rPr kumimoji="0" lang="en-US" sz="2800" b="0" i="0" u="none" strike="noStrike" kern="1200" cap="none" spc="0" normalizeH="0" baseline="0" noProof="0" dirty="0">
                <a:ln>
                  <a:noFill/>
                </a:ln>
                <a:effectLst/>
                <a:uLnTx/>
                <a:uFillTx/>
                <a:latin typeface="Calibri" panose="020F0502020204030204"/>
                <a:ea typeface="+mn-ea"/>
                <a:cs typeface="+mn-cs"/>
              </a:rPr>
              <a:t> jo </a:t>
            </a:r>
            <a:r>
              <a:rPr kumimoji="0" lang="en-US" sz="2800" b="0" i="0" u="none" strike="noStrike" kern="1200" cap="none" spc="0" normalizeH="0" baseline="0" noProof="0" dirty="0" err="1">
                <a:ln>
                  <a:noFill/>
                </a:ln>
                <a:effectLst/>
                <a:uLnTx/>
                <a:uFillTx/>
                <a:latin typeface="Calibri" panose="020F0502020204030204"/>
                <a:ea typeface="+mn-ea"/>
                <a:cs typeface="+mn-cs"/>
              </a:rPr>
              <a:t>vähäisestä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käytöstä</a:t>
            </a:r>
            <a:r>
              <a:rPr kumimoji="0" lang="en-US" sz="2800" b="0" i="0" u="none" strike="noStrike" kern="1200" cap="none" spc="0" normalizeH="0" baseline="0" noProof="0" dirty="0">
                <a:ln>
                  <a:noFill/>
                </a:ln>
                <a:effectLst/>
                <a:uLnTx/>
                <a:uFillTx/>
                <a:latin typeface="Calibri" panose="020F0502020204030204"/>
                <a:ea typeface="+mn-ea"/>
                <a:cs typeface="+mn-cs"/>
              </a:rPr>
              <a:t>?</a:t>
            </a:r>
          </a:p>
          <a:p>
            <a:pPr marL="742950" indent="-457200" algn="l" defTabSz="457200">
              <a:lnSpc>
                <a:spcPct val="110000"/>
              </a:lnSpc>
              <a:spcBef>
                <a:spcPts val="0"/>
              </a:spcBef>
              <a:buFont typeface="+mj-lt"/>
              <a:buAutoNum type="arabicPeriod"/>
              <a:defRPr/>
            </a:pPr>
            <a:endParaRPr lang="en-US" sz="2800" b="0" i="0" u="none" strike="noStrike" kern="1200" cap="none" spc="0" normalizeH="0" baseline="0" noProof="0" dirty="0">
              <a:ln>
                <a:noFill/>
              </a:ln>
              <a:effectLst/>
              <a:uLnTx/>
              <a:uFillTx/>
              <a:latin typeface="Calibri" panose="020F0502020204030204"/>
              <a:ea typeface="Calibri"/>
              <a:cs typeface="Calibri"/>
            </a:endParaRPr>
          </a:p>
          <a:p>
            <a:pPr marL="742950" indent="-457200" algn="l" defTabSz="457200">
              <a:lnSpc>
                <a:spcPct val="110000"/>
              </a:lnSpc>
              <a:spcBef>
                <a:spcPts val="0"/>
              </a:spcBef>
              <a:buFont typeface="+mj-lt"/>
              <a:buAutoNum type="arabicPeriod"/>
              <a:defRPr/>
            </a:pPr>
            <a:r>
              <a:rPr kumimoji="0" lang="en-US" sz="2800" b="0" i="0" u="none" strike="noStrike" kern="1200" cap="none" spc="0" normalizeH="0" baseline="0" noProof="0" dirty="0" err="1">
                <a:ln>
                  <a:noFill/>
                </a:ln>
                <a:effectLst/>
                <a:uLnTx/>
                <a:uFillTx/>
                <a:latin typeface="Calibri" panose="020F0502020204030204"/>
                <a:ea typeface="+mn-ea"/>
                <a:cs typeface="+mn-cs"/>
              </a:rPr>
              <a:t>Mitä</a:t>
            </a:r>
            <a:r>
              <a:rPr kumimoji="0" lang="en-US" sz="2800" i="0" u="none" strike="noStrike" kern="1200" cap="none" spc="0" normalizeH="0" baseline="0" noProof="0" dirty="0">
                <a:ln>
                  <a:noFill/>
                </a:ln>
                <a:effectLst/>
                <a:uLnTx/>
                <a:uFillTx/>
                <a:latin typeface="Calibri" panose="020F0502020204030204"/>
                <a:ea typeface="+mn-ea"/>
                <a:cs typeface="+mn-cs"/>
              </a:rPr>
              <a:t> </a:t>
            </a:r>
            <a:r>
              <a:rPr lang="en-US" sz="2800" b="0" dirty="0" err="1">
                <a:latin typeface="Calibri" panose="020F0502020204030204"/>
              </a:rPr>
              <a:t>haittoja</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voi</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ilmetä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pitkäaikaisen</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käytön</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johdosta</a:t>
            </a:r>
            <a:r>
              <a:rPr kumimoji="0" lang="en-US" sz="2800" b="0" i="0" u="none" strike="noStrike" kern="1200" cap="none" spc="0" normalizeH="0" baseline="0" noProof="0" dirty="0">
                <a:ln>
                  <a:noFill/>
                </a:ln>
                <a:effectLst/>
                <a:uLnTx/>
                <a:uFillTx/>
                <a:latin typeface="Calibri" panose="020F0502020204030204"/>
                <a:ea typeface="+mn-ea"/>
                <a:cs typeface="+mn-cs"/>
              </a:rPr>
              <a:t>?</a:t>
            </a:r>
            <a:endParaRPr lang="en-US" sz="2800" b="0" i="0" u="none" strike="noStrike" kern="1200" cap="none" spc="0" normalizeH="0" baseline="0" noProof="0" dirty="0">
              <a:ln>
                <a:noFill/>
              </a:ln>
              <a:effectLst/>
              <a:uLnTx/>
              <a:uFillTx/>
              <a:latin typeface="Calibri" panose="020F0502020204030204"/>
              <a:cs typeface="Calibri"/>
            </a:endParaRPr>
          </a:p>
          <a:p>
            <a:pPr algn="l"/>
            <a:endParaRPr lang="fi-FI" b="0" dirty="0"/>
          </a:p>
          <a:p>
            <a:pPr algn="l"/>
            <a:endParaRPr lang="fi-FI" sz="2800" dirty="0"/>
          </a:p>
          <a:p>
            <a:pPr algn="l"/>
            <a:endParaRPr lang="fi-FI" sz="2800" dirty="0"/>
          </a:p>
        </p:txBody>
      </p:sp>
      <p:sp>
        <p:nvSpPr>
          <p:cNvPr id="5" name="Ellipsi 4">
            <a:extLst>
              <a:ext uri="{FF2B5EF4-FFF2-40B4-BE49-F238E27FC236}">
                <a16:creationId xmlns:a16="http://schemas.microsoft.com/office/drawing/2014/main" id="{10C87BAD-D387-FC7A-20C0-4625F1F948FC}"/>
              </a:ext>
              <a:ext uri="{C183D7F6-B498-43B3-948B-1728B52AA6E4}">
                <adec:decorative xmlns:adec="http://schemas.microsoft.com/office/drawing/2017/decorative" val="1"/>
              </a:ext>
            </a:extLst>
          </p:cNvPr>
          <p:cNvSpPr/>
          <p:nvPr/>
        </p:nvSpPr>
        <p:spPr>
          <a:xfrm>
            <a:off x="685702" y="1801849"/>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Parityöskentely ikoni.">
            <a:extLst>
              <a:ext uri="{FF2B5EF4-FFF2-40B4-BE49-F238E27FC236}">
                <a16:creationId xmlns:a16="http://schemas.microsoft.com/office/drawing/2014/main" id="{DED9BC8C-838B-B84D-99BA-523E4438F4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96498" y="2105580"/>
            <a:ext cx="945079" cy="947092"/>
          </a:xfrm>
          <a:prstGeom prst="rect">
            <a:avLst/>
          </a:prstGeom>
        </p:spPr>
      </p:pic>
      <p:pic>
        <p:nvPicPr>
          <p:cNvPr id="8" name="Kuva 7" descr="Parityöskentely ikoni.">
            <a:extLst>
              <a:ext uri="{FF2B5EF4-FFF2-40B4-BE49-F238E27FC236}">
                <a16:creationId xmlns:a16="http://schemas.microsoft.com/office/drawing/2014/main" id="{AC0596C2-B27A-6ED6-CEA7-074F2FC6892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384378" y="2087631"/>
            <a:ext cx="945082" cy="947092"/>
          </a:xfrm>
          <a:prstGeom prst="rect">
            <a:avLst/>
          </a:prstGeom>
        </p:spPr>
      </p:pic>
    </p:spTree>
    <p:extLst>
      <p:ext uri="{BB962C8B-B14F-4D97-AF65-F5344CB8AC3E}">
        <p14:creationId xmlns:p14="http://schemas.microsoft.com/office/powerpoint/2010/main" val="237017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D52915C-7437-337E-D688-2A574931F5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30" y="5092955"/>
            <a:ext cx="2265470" cy="1764321"/>
          </a:xfrm>
          <a:prstGeom prst="rect">
            <a:avLst/>
          </a:prstGeom>
        </p:spPr>
      </p:pic>
      <p:sp>
        <p:nvSpPr>
          <p:cNvPr id="2" name="Otsikko 1">
            <a:extLst>
              <a:ext uri="{FF2B5EF4-FFF2-40B4-BE49-F238E27FC236}">
                <a16:creationId xmlns:a16="http://schemas.microsoft.com/office/drawing/2014/main" id="{CEFA5374-012B-8099-6A1C-B01E64A0E6CD}"/>
              </a:ext>
            </a:extLst>
          </p:cNvPr>
          <p:cNvSpPr txBox="1">
            <a:spLocks noGrp="1"/>
          </p:cNvSpPr>
          <p:nvPr>
            <p:ph type="title" idx="4294967295"/>
          </p:nvPr>
        </p:nvSpPr>
        <p:spPr>
          <a:xfrm>
            <a:off x="400851" y="564716"/>
            <a:ext cx="697831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black"/>
                </a:solidFill>
                <a:effectLst/>
                <a:uLnTx/>
                <a:uFillTx/>
                <a:latin typeface="Calibri" panose="020F0502020204030204"/>
                <a:ea typeface="+mn-ea"/>
                <a:cs typeface="+mn-cs"/>
              </a:rPr>
              <a:t>1.Nikotiinintuotteiden käytön välittömiä haittoja</a:t>
            </a:r>
            <a:endParaRPr kumimoji="0" lang="fi-FI"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kstiruutu 3">
            <a:extLst>
              <a:ext uri="{FF2B5EF4-FFF2-40B4-BE49-F238E27FC236}">
                <a16:creationId xmlns:a16="http://schemas.microsoft.com/office/drawing/2014/main" id="{51CCA3F0-222A-CDC5-EEF4-338BB0933A50}"/>
              </a:ext>
            </a:extLst>
          </p:cNvPr>
          <p:cNvSpPr txBox="1"/>
          <p:nvPr/>
        </p:nvSpPr>
        <p:spPr>
          <a:xfrm>
            <a:off x="428906" y="1765045"/>
            <a:ext cx="8614611" cy="38318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Nikotiini supistaa verisuonia, nostaa sydämen sykettä ja verenpainetta.</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Nikotiini on myrkky, joka voi aiheuttaa myrkytysoireita: pahoinvointia, päänsärkyä, sydämen tykytystä ja vapinaa.</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Suurina annoksina nikotiinimyrkytys voi vaatia sairaalahoitoa tai johtaa hoitamattomana jopa kuolemaan.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Nikotiiniriippuvuus voi syntyä jo lyhyen käytön seurauksena.</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200" i="0" u="none" strike="noStrike" kern="1200" cap="none" spc="0" normalizeH="0" baseline="0" noProof="0" dirty="0">
                <a:ln>
                  <a:noFill/>
                </a:ln>
                <a:solidFill>
                  <a:prstClr val="black"/>
                </a:solidFill>
                <a:effectLst/>
                <a:uLnTx/>
                <a:uFillTx/>
                <a:latin typeface="Calibri" panose="020F0502020204030204"/>
                <a:ea typeface="+mn-ea"/>
                <a:cs typeface="+mn-cs"/>
              </a:rPr>
              <a:t>Hengitettävät nikotiinituotteet </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(tupakka ja sähkösavukkeet) voivat aiheuttaa hengitysteiden ärsytystä ja yskää sekä alentaa keuhkojen toimintakykyä.</a:t>
            </a:r>
            <a:endParaRPr kumimoji="0" lang="fi-FI"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fi-F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iruutu 2">
            <a:extLst>
              <a:ext uri="{FF2B5EF4-FFF2-40B4-BE49-F238E27FC236}">
                <a16:creationId xmlns:a16="http://schemas.microsoft.com/office/drawing/2014/main" id="{A0140A67-548F-9A81-C05E-ED925CD58414}"/>
              </a:ext>
            </a:extLst>
          </p:cNvPr>
          <p:cNvSpPr txBox="1"/>
          <p:nvPr/>
        </p:nvSpPr>
        <p:spPr>
          <a:xfrm>
            <a:off x="428906" y="5092955"/>
            <a:ext cx="6464264" cy="144655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2200" i="0" u="none" strike="noStrike" kern="1200" cap="none" spc="0" normalizeH="0" baseline="0" noProof="0" dirty="0">
                <a:ln>
                  <a:noFill/>
                </a:ln>
                <a:solidFill>
                  <a:prstClr val="black"/>
                </a:solidFill>
                <a:effectLst/>
                <a:uLnTx/>
                <a:uFillTx/>
                <a:latin typeface="Calibri" panose="020F0502020204030204"/>
                <a:ea typeface="+mn-ea"/>
                <a:cs typeface="+mn-cs"/>
              </a:rPr>
              <a:t>Suussa käytettävät nikotiinituotteet </a:t>
            </a:r>
            <a:r>
              <a:rPr kumimoji="0" lang="fi-FI" sz="2200" b="0" i="0" u="none" strike="noStrike" kern="1200" cap="none" spc="0" normalizeH="0" baseline="0" noProof="0" dirty="0">
                <a:ln>
                  <a:noFill/>
                </a:ln>
                <a:solidFill>
                  <a:prstClr val="black"/>
                </a:solidFill>
                <a:effectLst/>
                <a:uLnTx/>
                <a:uFillTx/>
                <a:latin typeface="Calibri" panose="020F0502020204030204"/>
                <a:ea typeface="+mn-ea"/>
                <a:cs typeface="+mn-cs"/>
              </a:rPr>
              <a:t>(nuuska ja nikotiinipussit) voivat vahingoittaa hampaita ja suun limakalvoja, aiheuttaa ientulehdusta, bakteereiden lisääntymistä ja pahanhajuista hengitystä. </a:t>
            </a:r>
          </a:p>
        </p:txBody>
      </p:sp>
    </p:spTree>
    <p:extLst>
      <p:ext uri="{BB962C8B-B14F-4D97-AF65-F5344CB8AC3E}">
        <p14:creationId xmlns:p14="http://schemas.microsoft.com/office/powerpoint/2010/main" val="428591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B9542C-18B0-33CA-1062-786CDD3B8AF4}"/>
              </a:ext>
            </a:extLst>
          </p:cNvPr>
          <p:cNvSpPr>
            <a:spLocks noGrp="1"/>
          </p:cNvSpPr>
          <p:nvPr>
            <p:ph type="title" idx="4294967295"/>
          </p:nvPr>
        </p:nvSpPr>
        <p:spPr>
          <a:xfrm>
            <a:off x="386421" y="414422"/>
            <a:ext cx="8088108" cy="1325563"/>
          </a:xfrm>
          <a:prstGeom prst="rect">
            <a:avLst/>
          </a:prstGeom>
        </p:spPr>
        <p:txBody>
          <a:bodyPr lIns="91440" tIns="45720" rIns="91440" bIns="45720" anchor="t"/>
          <a:lstStyle/>
          <a:p>
            <a:r>
              <a:rPr lang="fi-FI" sz="3600" b="1" dirty="0">
                <a:latin typeface="+mn-lt"/>
              </a:rPr>
              <a:t>2. Nikotiinituotteiden pitkäaikaisen käytön haittoja</a:t>
            </a:r>
          </a:p>
        </p:txBody>
      </p:sp>
      <p:sp>
        <p:nvSpPr>
          <p:cNvPr id="3" name="Tekstin paikkamerkki 2">
            <a:extLst>
              <a:ext uri="{FF2B5EF4-FFF2-40B4-BE49-F238E27FC236}">
                <a16:creationId xmlns:a16="http://schemas.microsoft.com/office/drawing/2014/main" id="{38779FBC-AF29-242B-C0D4-FCBCBC5025CF}"/>
              </a:ext>
            </a:extLst>
          </p:cNvPr>
          <p:cNvSpPr>
            <a:spLocks noGrp="1"/>
          </p:cNvSpPr>
          <p:nvPr>
            <p:ph type="body" idx="4294967295"/>
          </p:nvPr>
        </p:nvSpPr>
        <p:spPr>
          <a:xfrm>
            <a:off x="386421" y="1233536"/>
            <a:ext cx="8569800" cy="5707328"/>
          </a:xfrm>
          <a:prstGeom prst="rect">
            <a:avLst/>
          </a:prstGeom>
        </p:spPr>
        <p:txBody>
          <a:bodyPr>
            <a:normAutofit fontScale="92500" lnSpcReduction="20000"/>
          </a:bodyPr>
          <a:lstStyle/>
          <a:p>
            <a:pPr marL="0" indent="0">
              <a:buNone/>
            </a:pPr>
            <a:endParaRPr lang="fi-FI" sz="2400" b="1" dirty="0"/>
          </a:p>
          <a:p>
            <a:r>
              <a:rPr lang="fi-FI" sz="2600" dirty="0"/>
              <a:t>Häiritsee sokeriaineenvaihduntaa ja vähentää insuliiniherkkyyttä ja siten voi lisätä kakkostyypin diabeteksen riskiä</a:t>
            </a:r>
          </a:p>
          <a:p>
            <a:r>
              <a:rPr lang="fi-FI" sz="2600" dirty="0"/>
              <a:t>Vaikuttaa sydän- ja verisuoniterveyteen sekä keuhkojen toimintaan</a:t>
            </a:r>
          </a:p>
          <a:p>
            <a:r>
              <a:rPr lang="fi-FI" sz="2600" dirty="0"/>
              <a:t>Vaikuttaa suun limakalvojen ja hampaiden kuntoon</a:t>
            </a:r>
          </a:p>
          <a:p>
            <a:r>
              <a:rPr lang="fi-FI" sz="2600" dirty="0"/>
              <a:t>Lisää riskiä erilaisille syöville, koska nikotiini edesauttaa solujen muuntumista syöpäsoluiksi ja lisää syöpäsolujen jakaantumista</a:t>
            </a:r>
          </a:p>
          <a:p>
            <a:r>
              <a:rPr lang="fi-FI" sz="2600" dirty="0"/>
              <a:t>Nuorena nikotiinille altistuminen aiheuttaa pysyviä muutoksia aivojen rakenteessa ja toiminnassa</a:t>
            </a:r>
          </a:p>
          <a:p>
            <a:r>
              <a:rPr lang="fi-FI" sz="2600" dirty="0"/>
              <a:t>Aiheuttaa riippuvuutta</a:t>
            </a:r>
          </a:p>
          <a:p>
            <a:r>
              <a:rPr lang="fi-FI" sz="2600" dirty="0"/>
              <a:t>Vaikutukset sikiöön ja vauvan kasvuun</a:t>
            </a:r>
          </a:p>
          <a:p>
            <a:r>
              <a:rPr lang="fi-FI" sz="2600" dirty="0"/>
              <a:t>Mahdolliset vaikutukset ihmissuhteisiin; huoli, epäluottamus</a:t>
            </a:r>
          </a:p>
          <a:p>
            <a:r>
              <a:rPr lang="fi-FI" sz="2600" dirty="0"/>
              <a:t>Eri nikotiinituotteiden haittoja ei ole syytä lähteä vertailemaan</a:t>
            </a:r>
          </a:p>
          <a:p>
            <a:r>
              <a:rPr lang="fi-FI" sz="2600" dirty="0"/>
              <a:t>Jokaisella tuotteella on myös omat yksilölliset tuotteen sisältämiin aiheisiin ja käyttötapaan liittyvät haittavaikutukset</a:t>
            </a:r>
          </a:p>
        </p:txBody>
      </p:sp>
    </p:spTree>
    <p:extLst>
      <p:ext uri="{BB962C8B-B14F-4D97-AF65-F5344CB8AC3E}">
        <p14:creationId xmlns:p14="http://schemas.microsoft.com/office/powerpoint/2010/main" val="266355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C9C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347825" y="698833"/>
            <a:ext cx="7331075" cy="915987"/>
          </a:xfrm>
          <a:prstGeom prst="rect">
            <a:avLst/>
          </a:prstGeom>
        </p:spPr>
        <p:txBody>
          <a:bodyPr lIns="91440" tIns="45720" rIns="91440" bIns="45720" anchor="b"/>
          <a:lstStyle/>
          <a:p>
            <a:r>
              <a:rPr lang="fi-FI" sz="3600" b="1" dirty="0">
                <a:latin typeface="Calibri"/>
                <a:cs typeface="Calibri"/>
              </a:rPr>
              <a:t>Nikotiinituotteiden käytön</a:t>
            </a:r>
            <a:br>
              <a:rPr lang="fi-FI" sz="3600" b="1" dirty="0">
                <a:latin typeface="Calibri"/>
                <a:cs typeface="Calibri"/>
              </a:rPr>
            </a:br>
            <a:r>
              <a:rPr lang="fi-FI" sz="3600" b="1" dirty="0">
                <a:latin typeface="Calibri"/>
                <a:cs typeface="Calibri"/>
              </a:rPr>
              <a:t>aiheuttamat haitat</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4294967295"/>
          </p:nvPr>
        </p:nvSpPr>
        <p:spPr>
          <a:xfrm>
            <a:off x="784399" y="3561855"/>
            <a:ext cx="7331075" cy="42418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3200" b="0" dirty="0">
                <a:latin typeface="Calibri"/>
                <a:cs typeface="Calibri"/>
              </a:rPr>
              <a:t>Pohtikaa:</a:t>
            </a:r>
          </a:p>
          <a:p>
            <a:pPr marL="285750" algn="l" defTabSz="457200">
              <a:lnSpc>
                <a:spcPct val="110000"/>
              </a:lnSpc>
              <a:spcBef>
                <a:spcPts val="0"/>
              </a:spcBef>
              <a:defRPr/>
            </a:pPr>
            <a:r>
              <a:rPr lang="en-US" sz="2800" dirty="0">
                <a:latin typeface="Calibri" panose="020F0502020204030204"/>
                <a:cs typeface="Calibri"/>
              </a:rPr>
              <a:t>3. Miten </a:t>
            </a:r>
            <a:r>
              <a:rPr lang="en-US" sz="2800" dirty="0" err="1">
                <a:latin typeface="Calibri" panose="020F0502020204030204"/>
                <a:cs typeface="Calibri"/>
              </a:rPr>
              <a:t>nikotiiniriippuvuus</a:t>
            </a:r>
            <a:r>
              <a:rPr lang="en-US" sz="2800" dirty="0">
                <a:latin typeface="Calibri" panose="020F0502020204030204"/>
                <a:cs typeface="Calibri"/>
              </a:rPr>
              <a:t> </a:t>
            </a:r>
            <a:r>
              <a:rPr lang="en-US" sz="2800" dirty="0" err="1">
                <a:latin typeface="Calibri" panose="020F0502020204030204"/>
                <a:cs typeface="Calibri"/>
              </a:rPr>
              <a:t>vaikuttaa</a:t>
            </a:r>
            <a:r>
              <a:rPr lang="en-US" sz="2800" dirty="0">
                <a:latin typeface="Calibri" panose="020F0502020204030204"/>
                <a:cs typeface="Calibri"/>
              </a:rPr>
              <a:t> </a:t>
            </a:r>
            <a:r>
              <a:rPr lang="en-US" sz="2800" dirty="0" err="1">
                <a:latin typeface="Calibri" panose="020F0502020204030204"/>
                <a:cs typeface="Calibri"/>
              </a:rPr>
              <a:t>ihmisiin</a:t>
            </a:r>
            <a:r>
              <a:rPr lang="en-US" sz="2800" dirty="0">
                <a:latin typeface="Calibri" panose="020F0502020204030204"/>
                <a:cs typeface="Calibri"/>
              </a:rPr>
              <a:t>?</a:t>
            </a:r>
            <a:endParaRPr lang="en-US" sz="2800" dirty="0">
              <a:latin typeface="Calibri" panose="020F0502020204030204"/>
              <a:ea typeface="Calibri"/>
              <a:cs typeface="Calibri"/>
            </a:endParaRPr>
          </a:p>
          <a:p>
            <a:pPr algn="l" defTabSz="457200">
              <a:defRPr/>
            </a:pPr>
            <a:endParaRPr lang="fi-FI" b="0" i="0" u="none" strike="noStrike" kern="1200" cap="none" spc="0" normalizeH="0" baseline="0" noProof="0" dirty="0">
              <a:ln>
                <a:noFill/>
              </a:ln>
              <a:effectLst/>
              <a:uLnTx/>
              <a:uFillTx/>
              <a:latin typeface="Calibri" panose="020F0502020204030204"/>
              <a:cs typeface="Calibri"/>
            </a:endParaRPr>
          </a:p>
          <a:p>
            <a:pPr algn="l"/>
            <a:endParaRPr lang="fi-FI" sz="2800" b="0" dirty="0">
              <a:cs typeface="Calibri" panose="020F0502020204030204"/>
            </a:endParaRPr>
          </a:p>
          <a:p>
            <a:pPr algn="l"/>
            <a:endParaRPr lang="fi-FI" sz="2800" dirty="0"/>
          </a:p>
        </p:txBody>
      </p:sp>
      <p:sp>
        <p:nvSpPr>
          <p:cNvPr id="5" name="Ellipsi 4">
            <a:extLst>
              <a:ext uri="{FF2B5EF4-FFF2-40B4-BE49-F238E27FC236}">
                <a16:creationId xmlns:a16="http://schemas.microsoft.com/office/drawing/2014/main" id="{10C87BAD-D387-FC7A-20C0-4625F1F948FC}"/>
              </a:ext>
              <a:ext uri="{C183D7F6-B498-43B3-948B-1728B52AA6E4}">
                <adec:decorative xmlns:adec="http://schemas.microsoft.com/office/drawing/2017/decorative" val="1"/>
              </a:ext>
            </a:extLst>
          </p:cNvPr>
          <p:cNvSpPr/>
          <p:nvPr/>
        </p:nvSpPr>
        <p:spPr>
          <a:xfrm>
            <a:off x="658541" y="1653027"/>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Parityöskentely ikoni.">
            <a:extLst>
              <a:ext uri="{FF2B5EF4-FFF2-40B4-BE49-F238E27FC236}">
                <a16:creationId xmlns:a16="http://schemas.microsoft.com/office/drawing/2014/main" id="{DED9BC8C-838B-B84D-99BA-523E4438F4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70252" y="1947623"/>
            <a:ext cx="945079" cy="947092"/>
          </a:xfrm>
          <a:prstGeom prst="rect">
            <a:avLst/>
          </a:prstGeom>
        </p:spPr>
      </p:pic>
      <p:pic>
        <p:nvPicPr>
          <p:cNvPr id="8" name="Kuva 7" descr="Parityöskentely ikoni.">
            <a:extLst>
              <a:ext uri="{FF2B5EF4-FFF2-40B4-BE49-F238E27FC236}">
                <a16:creationId xmlns:a16="http://schemas.microsoft.com/office/drawing/2014/main" id="{AC0596C2-B27A-6ED6-CEA7-074F2FC6892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356302" y="1931351"/>
            <a:ext cx="945082" cy="947092"/>
          </a:xfrm>
          <a:prstGeom prst="rect">
            <a:avLst/>
          </a:prstGeom>
        </p:spPr>
      </p:pic>
    </p:spTree>
    <p:extLst>
      <p:ext uri="{BB962C8B-B14F-4D97-AF65-F5344CB8AC3E}">
        <p14:creationId xmlns:p14="http://schemas.microsoft.com/office/powerpoint/2010/main" val="269039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CBBE4A-08E1-413F-BC95-30ECC0309EBC}"/>
              </a:ext>
            </a:extLst>
          </p:cNvPr>
          <p:cNvSpPr>
            <a:spLocks noGrp="1"/>
          </p:cNvSpPr>
          <p:nvPr>
            <p:ph type="title" idx="4294967295"/>
          </p:nvPr>
        </p:nvSpPr>
        <p:spPr>
          <a:xfrm>
            <a:off x="370840" y="293442"/>
            <a:ext cx="5268359" cy="1133475"/>
          </a:xfrm>
          <a:prstGeom prst="rect">
            <a:avLst/>
          </a:prstGeom>
        </p:spPr>
        <p:txBody>
          <a:bodyPr vert="horz" lIns="91440" tIns="45720" rIns="91440" bIns="45720" rtlCol="0" anchor="ctr">
            <a:normAutofit/>
          </a:bodyPr>
          <a:lstStyle/>
          <a:p>
            <a:r>
              <a:rPr lang="en-US" sz="3600" b="1" dirty="0">
                <a:latin typeface="+mn-lt"/>
              </a:rPr>
              <a:t>3. </a:t>
            </a:r>
            <a:r>
              <a:rPr lang="en-US" sz="3600" b="1" dirty="0" err="1">
                <a:latin typeface="+mn-lt"/>
              </a:rPr>
              <a:t>Nikotiiniriippuvuus</a:t>
            </a:r>
            <a:r>
              <a:rPr lang="en-US" sz="3600" b="1" dirty="0">
                <a:latin typeface="+mn-lt"/>
              </a:rPr>
              <a:t> </a:t>
            </a:r>
            <a:r>
              <a:rPr lang="en-US" sz="2400" b="1" dirty="0">
                <a:latin typeface="+mn-lt"/>
              </a:rPr>
              <a:t>1/2</a:t>
            </a:r>
            <a:endParaRPr lang="en-US" sz="2400" b="1" kern="1200" dirty="0">
              <a:latin typeface="+mn-lt"/>
              <a:cs typeface="Calibri"/>
            </a:endParaRPr>
          </a:p>
        </p:txBody>
      </p:sp>
      <p:sp>
        <p:nvSpPr>
          <p:cNvPr id="9" name="Tekstiruutu 8">
            <a:extLst>
              <a:ext uri="{FF2B5EF4-FFF2-40B4-BE49-F238E27FC236}">
                <a16:creationId xmlns:a16="http://schemas.microsoft.com/office/drawing/2014/main" id="{5664EE4F-1946-27D7-447D-8E169ED96442}"/>
              </a:ext>
            </a:extLst>
          </p:cNvPr>
          <p:cNvSpPr txBox="1"/>
          <p:nvPr/>
        </p:nvSpPr>
        <p:spPr>
          <a:xfrm>
            <a:off x="370840" y="1321215"/>
            <a:ext cx="7133114"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Nikotiini muuttaa aivoja. Toistuvan käytön seurauksena elimistö tottuu siihen ja voi kehittyä nikotiiniriippuvuus.</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Nuoren kehittyvät aivot ovat erityisen herkät riippuvuuden syntymiselle.</a:t>
            </a: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Nikotiiniriippuvuus</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aiheuttaa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erilaisia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oireita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kun</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aivot</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eivät</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totuttua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nikotiiniannosta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Oireita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voivat</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olla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levottomuus</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ärtyneisyys</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päänsärky</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vaikeus</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keskittyä</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tai </a:t>
            </a:r>
            <a:r>
              <a:rPr kumimoji="0" lang="en-US" sz="2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nukkua</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fi-FI"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Nikotiiniriippuvuus voi olla fyysistä, psyykkistä ja sosiaalista.</a:t>
            </a:r>
          </a:p>
          <a:p>
            <a:pPr marL="342900" marR="0" lvl="0" indent="-342900" algn="l" defTabSz="457200" rtl="0" eaLnBrk="1" fontAlgn="auto" latinLnBrk="0" hangingPunct="1">
              <a:lnSpc>
                <a:spcPct val="100000"/>
              </a:lnSpc>
              <a:spcBef>
                <a:spcPts val="0"/>
              </a:spcBef>
              <a:spcAft>
                <a:spcPts val="1200"/>
              </a:spcAft>
              <a:buClrTx/>
              <a:buSzTx/>
              <a:buFont typeface="Arial"/>
              <a:buChar char="•"/>
              <a:tabLst/>
              <a:defRPr/>
            </a:pPr>
            <a:r>
              <a:rPr kumimoji="0" lang="fi-FI"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Nikotiiniriippuvuus on sairaus, josta eroon pääsemiseksi on saatavilla apua esimerkiksi terveydenhoitajalta tai lääkäriltä.</a:t>
            </a:r>
          </a:p>
        </p:txBody>
      </p:sp>
      <p:pic>
        <p:nvPicPr>
          <p:cNvPr id="4" name="Kuva 3" descr="Aivot päässä ääriviiva">
            <a:extLst>
              <a:ext uri="{FF2B5EF4-FFF2-40B4-BE49-F238E27FC236}">
                <a16:creationId xmlns:a16="http://schemas.microsoft.com/office/drawing/2014/main" id="{412C232C-DE91-84AA-2F6F-1061E70CB2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879448" y="3526970"/>
            <a:ext cx="2264551" cy="2264551"/>
          </a:xfrm>
          <a:prstGeom prst="rect">
            <a:avLst/>
          </a:prstGeom>
        </p:spPr>
      </p:pic>
      <p:grpSp>
        <p:nvGrpSpPr>
          <p:cNvPr id="13" name="Kuva 11" descr="Ajatuskupla ääriviiva">
            <a:extLst>
              <a:ext uri="{FF2B5EF4-FFF2-40B4-BE49-F238E27FC236}">
                <a16:creationId xmlns:a16="http://schemas.microsoft.com/office/drawing/2014/main" id="{BC723560-A773-2D06-E054-40FC36EEFC92}"/>
              </a:ext>
            </a:extLst>
          </p:cNvPr>
          <p:cNvGrpSpPr/>
          <p:nvPr/>
        </p:nvGrpSpPr>
        <p:grpSpPr>
          <a:xfrm flipH="1">
            <a:off x="7172086" y="2081957"/>
            <a:ext cx="1600874" cy="1494966"/>
            <a:chOff x="7123373" y="2368879"/>
            <a:chExt cx="738470" cy="685072"/>
          </a:xfrm>
          <a:solidFill>
            <a:schemeClr val="tx1"/>
          </a:solidFill>
          <a:scene3d>
            <a:camera prst="orthographicFront">
              <a:rot lat="0" lon="0" rev="0"/>
            </a:camera>
            <a:lightRig rig="threePt" dir="t"/>
          </a:scene3d>
        </p:grpSpPr>
        <p:sp>
          <p:nvSpPr>
            <p:cNvPr id="14" name="Vapaamuotoinen: Muoto 13">
              <a:extLst>
                <a:ext uri="{FF2B5EF4-FFF2-40B4-BE49-F238E27FC236}">
                  <a16:creationId xmlns:a16="http://schemas.microsoft.com/office/drawing/2014/main" id="{784429AB-8C4A-6DBE-E5EA-5632E83DF611}"/>
                </a:ext>
              </a:extLst>
            </p:cNvPr>
            <p:cNvSpPr/>
            <p:nvPr/>
          </p:nvSpPr>
          <p:spPr>
            <a:xfrm>
              <a:off x="7123373" y="2368879"/>
              <a:ext cx="738470" cy="514381"/>
            </a:xfrm>
            <a:custGeom>
              <a:avLst/>
              <a:gdLst>
                <a:gd name="connsiteX0" fmla="*/ 378342 w 738470"/>
                <a:gd name="connsiteY0" fmla="*/ 19052 h 514381"/>
                <a:gd name="connsiteX1" fmla="*/ 466353 w 738470"/>
                <a:gd name="connsiteY1" fmla="*/ 91690 h 514381"/>
                <a:gd name="connsiteX2" fmla="*/ 466496 w 738470"/>
                <a:gd name="connsiteY2" fmla="*/ 91747 h 514381"/>
                <a:gd name="connsiteX3" fmla="*/ 522084 w 738470"/>
                <a:gd name="connsiteY3" fmla="*/ 72964 h 514381"/>
                <a:gd name="connsiteX4" fmla="*/ 611914 w 738470"/>
                <a:gd name="connsiteY4" fmla="*/ 162822 h 514381"/>
                <a:gd name="connsiteX5" fmla="*/ 609267 w 738470"/>
                <a:gd name="connsiteY5" fmla="*/ 183339 h 514381"/>
                <a:gd name="connsiteX6" fmla="*/ 609338 w 738470"/>
                <a:gd name="connsiteY6" fmla="*/ 183454 h 514381"/>
                <a:gd name="connsiteX7" fmla="*/ 609381 w 738470"/>
                <a:gd name="connsiteY7" fmla="*/ 183454 h 514381"/>
                <a:gd name="connsiteX8" fmla="*/ 631060 w 738470"/>
                <a:gd name="connsiteY8" fmla="*/ 180806 h 514381"/>
                <a:gd name="connsiteX9" fmla="*/ 719607 w 738470"/>
                <a:gd name="connsiteY9" fmla="*/ 271957 h 514381"/>
                <a:gd name="connsiteX10" fmla="*/ 629888 w 738470"/>
                <a:gd name="connsiteY10" fmla="*/ 360514 h 514381"/>
                <a:gd name="connsiteX11" fmla="*/ 594074 w 738470"/>
                <a:gd name="connsiteY11" fmla="*/ 352484 h 514381"/>
                <a:gd name="connsiteX12" fmla="*/ 593959 w 738470"/>
                <a:gd name="connsiteY12" fmla="*/ 352522 h 514381"/>
                <a:gd name="connsiteX13" fmla="*/ 593950 w 738470"/>
                <a:gd name="connsiteY13" fmla="*/ 352570 h 514381"/>
                <a:gd name="connsiteX14" fmla="*/ 593950 w 738470"/>
                <a:gd name="connsiteY14" fmla="*/ 358628 h 514381"/>
                <a:gd name="connsiteX15" fmla="*/ 511159 w 738470"/>
                <a:gd name="connsiteY15" fmla="*/ 450068 h 514381"/>
                <a:gd name="connsiteX16" fmla="*/ 432378 w 738470"/>
                <a:gd name="connsiteY16" fmla="*/ 413673 h 514381"/>
                <a:gd name="connsiteX17" fmla="*/ 432257 w 738470"/>
                <a:gd name="connsiteY17" fmla="*/ 413659 h 514381"/>
                <a:gd name="connsiteX18" fmla="*/ 432225 w 738470"/>
                <a:gd name="connsiteY18" fmla="*/ 413720 h 514381"/>
                <a:gd name="connsiteX19" fmla="*/ 334119 w 738470"/>
                <a:gd name="connsiteY19" fmla="*/ 494874 h 514381"/>
                <a:gd name="connsiteX20" fmla="*/ 252565 w 738470"/>
                <a:gd name="connsiteY20" fmla="*/ 405405 h 514381"/>
                <a:gd name="connsiteX21" fmla="*/ 253422 w 738470"/>
                <a:gd name="connsiteY21" fmla="*/ 395737 h 514381"/>
                <a:gd name="connsiteX22" fmla="*/ 253393 w 738470"/>
                <a:gd name="connsiteY22" fmla="*/ 395632 h 514381"/>
                <a:gd name="connsiteX23" fmla="*/ 253289 w 738470"/>
                <a:gd name="connsiteY23" fmla="*/ 395661 h 514381"/>
                <a:gd name="connsiteX24" fmla="*/ 128055 w 738470"/>
                <a:gd name="connsiteY24" fmla="*/ 379829 h 514381"/>
                <a:gd name="connsiteX25" fmla="*/ 109728 w 738470"/>
                <a:gd name="connsiteY25" fmla="*/ 333558 h 514381"/>
                <a:gd name="connsiteX26" fmla="*/ 108823 w 738470"/>
                <a:gd name="connsiteY26" fmla="*/ 333558 h 514381"/>
                <a:gd name="connsiteX27" fmla="*/ 19095 w 738470"/>
                <a:gd name="connsiteY27" fmla="*/ 243569 h 514381"/>
                <a:gd name="connsiteX28" fmla="*/ 107651 w 738470"/>
                <a:gd name="connsiteY28" fmla="*/ 153850 h 514381"/>
                <a:gd name="connsiteX29" fmla="*/ 129330 w 738470"/>
                <a:gd name="connsiteY29" fmla="*/ 156498 h 514381"/>
                <a:gd name="connsiteX30" fmla="*/ 129454 w 738470"/>
                <a:gd name="connsiteY30" fmla="*/ 156417 h 514381"/>
                <a:gd name="connsiteX31" fmla="*/ 129454 w 738470"/>
                <a:gd name="connsiteY31" fmla="*/ 156374 h 514381"/>
                <a:gd name="connsiteX32" fmla="*/ 126816 w 738470"/>
                <a:gd name="connsiteY32" fmla="*/ 137762 h 514381"/>
                <a:gd name="connsiteX33" fmla="*/ 214145 w 738470"/>
                <a:gd name="connsiteY33" fmla="*/ 46074 h 514381"/>
                <a:gd name="connsiteX34" fmla="*/ 291093 w 738470"/>
                <a:gd name="connsiteY34" fmla="*/ 86327 h 514381"/>
                <a:gd name="connsiteX35" fmla="*/ 291209 w 738470"/>
                <a:gd name="connsiteY35" fmla="*/ 86364 h 514381"/>
                <a:gd name="connsiteX36" fmla="*/ 291246 w 738470"/>
                <a:gd name="connsiteY36" fmla="*/ 86327 h 514381"/>
                <a:gd name="connsiteX37" fmla="*/ 378342 w 738470"/>
                <a:gd name="connsiteY37" fmla="*/ 19052 h 514381"/>
                <a:gd name="connsiteX38" fmla="*/ 378342 w 738470"/>
                <a:gd name="connsiteY38" fmla="*/ 2 h 514381"/>
                <a:gd name="connsiteX39" fmla="*/ 285712 w 738470"/>
                <a:gd name="connsiteY39" fmla="*/ 52104 h 514381"/>
                <a:gd name="connsiteX40" fmla="*/ 216636 w 738470"/>
                <a:gd name="connsiteY40" fmla="*/ 26958 h 514381"/>
                <a:gd name="connsiteX41" fmla="*/ 107747 w 738470"/>
                <a:gd name="connsiteY41" fmla="*/ 134800 h 514381"/>
                <a:gd name="connsiteX42" fmla="*/ 6 w 738470"/>
                <a:gd name="connsiteY42" fmla="*/ 244884 h 514381"/>
                <a:gd name="connsiteX43" fmla="*/ 93554 w 738470"/>
                <a:gd name="connsiteY43" fmla="*/ 351541 h 514381"/>
                <a:gd name="connsiteX44" fmla="*/ 224877 w 738470"/>
                <a:gd name="connsiteY44" fmla="*/ 430226 h 514381"/>
                <a:gd name="connsiteX45" fmla="*/ 235648 w 738470"/>
                <a:gd name="connsiteY45" fmla="*/ 426922 h 514381"/>
                <a:gd name="connsiteX46" fmla="*/ 364184 w 738470"/>
                <a:gd name="connsiteY46" fmla="*/ 512194 h 514381"/>
                <a:gd name="connsiteX47" fmla="*/ 442093 w 738470"/>
                <a:gd name="connsiteY47" fmla="*/ 449877 h 514381"/>
                <a:gd name="connsiteX48" fmla="*/ 504111 w 738470"/>
                <a:gd name="connsiteY48" fmla="*/ 469423 h 514381"/>
                <a:gd name="connsiteX49" fmla="*/ 611638 w 738470"/>
                <a:gd name="connsiteY49" fmla="*/ 377735 h 514381"/>
                <a:gd name="connsiteX50" fmla="*/ 629888 w 738470"/>
                <a:gd name="connsiteY50" fmla="*/ 379564 h 514381"/>
                <a:gd name="connsiteX51" fmla="*/ 738470 w 738470"/>
                <a:gd name="connsiteY51" fmla="*/ 270329 h 514381"/>
                <a:gd name="connsiteX52" fmla="*/ 630964 w 738470"/>
                <a:gd name="connsiteY52" fmla="*/ 161756 h 514381"/>
                <a:gd name="connsiteX53" fmla="*/ 522084 w 738470"/>
                <a:gd name="connsiteY53" fmla="*/ 53914 h 514381"/>
                <a:gd name="connsiteX54" fmla="*/ 477441 w 738470"/>
                <a:gd name="connsiteY54" fmla="*/ 63353 h 514381"/>
                <a:gd name="connsiteX55" fmla="*/ 378342 w 738470"/>
                <a:gd name="connsiteY55" fmla="*/ 2 h 5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8470" h="514381">
                  <a:moveTo>
                    <a:pt x="378342" y="19052"/>
                  </a:moveTo>
                  <a:cubicBezTo>
                    <a:pt x="421387" y="18790"/>
                    <a:pt x="458448" y="49377"/>
                    <a:pt x="466353" y="91690"/>
                  </a:cubicBezTo>
                  <a:cubicBezTo>
                    <a:pt x="466353" y="91756"/>
                    <a:pt x="466439" y="91794"/>
                    <a:pt x="466496" y="91747"/>
                  </a:cubicBezTo>
                  <a:cubicBezTo>
                    <a:pt x="482496" y="79619"/>
                    <a:pt x="502007" y="73026"/>
                    <a:pt x="522084" y="72964"/>
                  </a:cubicBezTo>
                  <a:cubicBezTo>
                    <a:pt x="571642" y="73121"/>
                    <a:pt x="611773" y="113265"/>
                    <a:pt x="611914" y="162822"/>
                  </a:cubicBezTo>
                  <a:cubicBezTo>
                    <a:pt x="611963" y="169750"/>
                    <a:pt x="611072" y="176652"/>
                    <a:pt x="609267" y="183339"/>
                  </a:cubicBezTo>
                  <a:cubicBezTo>
                    <a:pt x="609255" y="183391"/>
                    <a:pt x="609287" y="183442"/>
                    <a:pt x="609338" y="183454"/>
                  </a:cubicBezTo>
                  <a:cubicBezTo>
                    <a:pt x="609352" y="183456"/>
                    <a:pt x="609367" y="183456"/>
                    <a:pt x="609381" y="183454"/>
                  </a:cubicBezTo>
                  <a:cubicBezTo>
                    <a:pt x="616454" y="181597"/>
                    <a:pt x="623747" y="180706"/>
                    <a:pt x="631060" y="180806"/>
                  </a:cubicBezTo>
                  <a:cubicBezTo>
                    <a:pt x="680682" y="181525"/>
                    <a:pt x="720326" y="222335"/>
                    <a:pt x="719607" y="271957"/>
                  </a:cubicBezTo>
                  <a:cubicBezTo>
                    <a:pt x="718896" y="321021"/>
                    <a:pt x="678957" y="360442"/>
                    <a:pt x="629888" y="360514"/>
                  </a:cubicBezTo>
                  <a:cubicBezTo>
                    <a:pt x="617543" y="360179"/>
                    <a:pt x="605380" y="357452"/>
                    <a:pt x="594074" y="352484"/>
                  </a:cubicBezTo>
                  <a:cubicBezTo>
                    <a:pt x="594032" y="352463"/>
                    <a:pt x="593980" y="352479"/>
                    <a:pt x="593959" y="352522"/>
                  </a:cubicBezTo>
                  <a:cubicBezTo>
                    <a:pt x="593951" y="352537"/>
                    <a:pt x="593948" y="352554"/>
                    <a:pt x="593950" y="352570"/>
                  </a:cubicBezTo>
                  <a:lnTo>
                    <a:pt x="593950" y="358628"/>
                  </a:lnTo>
                  <a:cubicBezTo>
                    <a:pt x="594340" y="406003"/>
                    <a:pt x="558340" y="445763"/>
                    <a:pt x="511159" y="450068"/>
                  </a:cubicBezTo>
                  <a:cubicBezTo>
                    <a:pt x="480332" y="452598"/>
                    <a:pt x="450434" y="438785"/>
                    <a:pt x="432378" y="413673"/>
                  </a:cubicBezTo>
                  <a:cubicBezTo>
                    <a:pt x="432348" y="413636"/>
                    <a:pt x="432294" y="413630"/>
                    <a:pt x="432257" y="413659"/>
                  </a:cubicBezTo>
                  <a:cubicBezTo>
                    <a:pt x="432239" y="413675"/>
                    <a:pt x="432227" y="413697"/>
                    <a:pt x="432225" y="413720"/>
                  </a:cubicBezTo>
                  <a:cubicBezTo>
                    <a:pt x="427544" y="463222"/>
                    <a:pt x="383620" y="499556"/>
                    <a:pt x="334119" y="494874"/>
                  </a:cubicBezTo>
                  <a:cubicBezTo>
                    <a:pt x="287947" y="490508"/>
                    <a:pt x="252648" y="451782"/>
                    <a:pt x="252565" y="405405"/>
                  </a:cubicBezTo>
                  <a:cubicBezTo>
                    <a:pt x="252557" y="402163"/>
                    <a:pt x="252845" y="398927"/>
                    <a:pt x="253422" y="395737"/>
                  </a:cubicBezTo>
                  <a:cubicBezTo>
                    <a:pt x="253443" y="395700"/>
                    <a:pt x="253431" y="395653"/>
                    <a:pt x="253393" y="395632"/>
                  </a:cubicBezTo>
                  <a:cubicBezTo>
                    <a:pt x="253356" y="395611"/>
                    <a:pt x="253310" y="395624"/>
                    <a:pt x="253289" y="395661"/>
                  </a:cubicBezTo>
                  <a:cubicBezTo>
                    <a:pt x="214334" y="425871"/>
                    <a:pt x="158265" y="418783"/>
                    <a:pt x="128055" y="379829"/>
                  </a:cubicBezTo>
                  <a:cubicBezTo>
                    <a:pt x="117682" y="366455"/>
                    <a:pt x="111326" y="350407"/>
                    <a:pt x="109728" y="333558"/>
                  </a:cubicBezTo>
                  <a:lnTo>
                    <a:pt x="108823" y="333558"/>
                  </a:lnTo>
                  <a:cubicBezTo>
                    <a:pt x="59196" y="333486"/>
                    <a:pt x="19022" y="293197"/>
                    <a:pt x="19095" y="243569"/>
                  </a:cubicBezTo>
                  <a:cubicBezTo>
                    <a:pt x="19166" y="194500"/>
                    <a:pt x="58587" y="154560"/>
                    <a:pt x="107651" y="153850"/>
                  </a:cubicBezTo>
                  <a:cubicBezTo>
                    <a:pt x="114964" y="153749"/>
                    <a:pt x="122257" y="154640"/>
                    <a:pt x="129330" y="156498"/>
                  </a:cubicBezTo>
                  <a:cubicBezTo>
                    <a:pt x="129387" y="156509"/>
                    <a:pt x="129443" y="156473"/>
                    <a:pt x="129454" y="156417"/>
                  </a:cubicBezTo>
                  <a:cubicBezTo>
                    <a:pt x="129457" y="156403"/>
                    <a:pt x="129457" y="156388"/>
                    <a:pt x="129454" y="156374"/>
                  </a:cubicBezTo>
                  <a:cubicBezTo>
                    <a:pt x="127862" y="150292"/>
                    <a:pt x="126977" y="144047"/>
                    <a:pt x="126816" y="137762"/>
                  </a:cubicBezTo>
                  <a:cubicBezTo>
                    <a:pt x="125612" y="88328"/>
                    <a:pt x="164710" y="47277"/>
                    <a:pt x="214145" y="46074"/>
                  </a:cubicBezTo>
                  <a:cubicBezTo>
                    <a:pt x="245020" y="45322"/>
                    <a:pt x="274103" y="60536"/>
                    <a:pt x="291093" y="86327"/>
                  </a:cubicBezTo>
                  <a:cubicBezTo>
                    <a:pt x="291115" y="86369"/>
                    <a:pt x="291167" y="86386"/>
                    <a:pt x="291209" y="86364"/>
                  </a:cubicBezTo>
                  <a:cubicBezTo>
                    <a:pt x="291225" y="86356"/>
                    <a:pt x="291237" y="86343"/>
                    <a:pt x="291246" y="86327"/>
                  </a:cubicBezTo>
                  <a:cubicBezTo>
                    <a:pt x="302001" y="46971"/>
                    <a:pt x="337546" y="19515"/>
                    <a:pt x="378342" y="19052"/>
                  </a:cubicBezTo>
                  <a:moveTo>
                    <a:pt x="378342" y="2"/>
                  </a:moveTo>
                  <a:cubicBezTo>
                    <a:pt x="340553" y="258"/>
                    <a:pt x="305555" y="19944"/>
                    <a:pt x="285712" y="52104"/>
                  </a:cubicBezTo>
                  <a:cubicBezTo>
                    <a:pt x="266344" y="35888"/>
                    <a:pt x="241897" y="26988"/>
                    <a:pt x="216636" y="26958"/>
                  </a:cubicBezTo>
                  <a:cubicBezTo>
                    <a:pt x="156937" y="27032"/>
                    <a:pt x="108398" y="75104"/>
                    <a:pt x="107747" y="134800"/>
                  </a:cubicBezTo>
                  <a:cubicBezTo>
                    <a:pt x="47596" y="135447"/>
                    <a:pt x="-641" y="184733"/>
                    <a:pt x="6" y="244884"/>
                  </a:cubicBezTo>
                  <a:cubicBezTo>
                    <a:pt x="585" y="298655"/>
                    <a:pt x="40318" y="343956"/>
                    <a:pt x="93554" y="351541"/>
                  </a:cubicBezTo>
                  <a:cubicBezTo>
                    <a:pt x="108090" y="409533"/>
                    <a:pt x="166885" y="444761"/>
                    <a:pt x="224877" y="430226"/>
                  </a:cubicBezTo>
                  <a:cubicBezTo>
                    <a:pt x="228522" y="429313"/>
                    <a:pt x="232117" y="428210"/>
                    <a:pt x="235648" y="426922"/>
                  </a:cubicBezTo>
                  <a:cubicBezTo>
                    <a:pt x="247596" y="485964"/>
                    <a:pt x="305144" y="524141"/>
                    <a:pt x="364184" y="512194"/>
                  </a:cubicBezTo>
                  <a:cubicBezTo>
                    <a:pt x="398689" y="505212"/>
                    <a:pt x="427702" y="482005"/>
                    <a:pt x="442093" y="449877"/>
                  </a:cubicBezTo>
                  <a:cubicBezTo>
                    <a:pt x="460225" y="462694"/>
                    <a:pt x="481907" y="469527"/>
                    <a:pt x="504111" y="469423"/>
                  </a:cubicBezTo>
                  <a:cubicBezTo>
                    <a:pt x="557585" y="469358"/>
                    <a:pt x="603124" y="430527"/>
                    <a:pt x="611638" y="377735"/>
                  </a:cubicBezTo>
                  <a:cubicBezTo>
                    <a:pt x="617649" y="378928"/>
                    <a:pt x="623761" y="379541"/>
                    <a:pt x="629888" y="379564"/>
                  </a:cubicBezTo>
                  <a:cubicBezTo>
                    <a:pt x="690037" y="379384"/>
                    <a:pt x="738650" y="330478"/>
                    <a:pt x="738470" y="270329"/>
                  </a:cubicBezTo>
                  <a:cubicBezTo>
                    <a:pt x="738291" y="210855"/>
                    <a:pt x="690434" y="162521"/>
                    <a:pt x="630964" y="161756"/>
                  </a:cubicBezTo>
                  <a:cubicBezTo>
                    <a:pt x="630313" y="102063"/>
                    <a:pt x="581780" y="53994"/>
                    <a:pt x="522084" y="53914"/>
                  </a:cubicBezTo>
                  <a:cubicBezTo>
                    <a:pt x="506711" y="53939"/>
                    <a:pt x="491509" y="57154"/>
                    <a:pt x="477441" y="63353"/>
                  </a:cubicBezTo>
                  <a:cubicBezTo>
                    <a:pt x="459782" y="24549"/>
                    <a:pt x="420974" y="-260"/>
                    <a:pt x="378342" y="2"/>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Vapaamuotoinen: Muoto 14">
              <a:extLst>
                <a:ext uri="{FF2B5EF4-FFF2-40B4-BE49-F238E27FC236}">
                  <a16:creationId xmlns:a16="http://schemas.microsoft.com/office/drawing/2014/main" id="{3CB04BDA-6DE8-D7E2-28AC-61DCAF3D7EC5}"/>
                </a:ext>
              </a:extLst>
            </p:cNvPr>
            <p:cNvSpPr/>
            <p:nvPr/>
          </p:nvSpPr>
          <p:spPr>
            <a:xfrm>
              <a:off x="7219865" y="2838333"/>
              <a:ext cx="114300" cy="114299"/>
            </a:xfrm>
            <a:custGeom>
              <a:avLst/>
              <a:gdLst>
                <a:gd name="connsiteX0" fmla="*/ 57150 w 114300"/>
                <a:gd name="connsiteY0" fmla="*/ 19050 h 114299"/>
                <a:gd name="connsiteX1" fmla="*/ 95250 w 114300"/>
                <a:gd name="connsiteY1" fmla="*/ 57150 h 114299"/>
                <a:gd name="connsiteX2" fmla="*/ 57150 w 114300"/>
                <a:gd name="connsiteY2" fmla="*/ 95250 h 114299"/>
                <a:gd name="connsiteX3" fmla="*/ 19050 w 114300"/>
                <a:gd name="connsiteY3" fmla="*/ 57150 h 114299"/>
                <a:gd name="connsiteX4" fmla="*/ 57150 w 114300"/>
                <a:gd name="connsiteY4" fmla="*/ 19050 h 114299"/>
                <a:gd name="connsiteX5" fmla="*/ 57150 w 114300"/>
                <a:gd name="connsiteY5" fmla="*/ 0 h 114299"/>
                <a:gd name="connsiteX6" fmla="*/ 0 w 114300"/>
                <a:gd name="connsiteY6" fmla="*/ 57150 h 114299"/>
                <a:gd name="connsiteX7" fmla="*/ 57150 w 114300"/>
                <a:gd name="connsiteY7" fmla="*/ 114300 h 114299"/>
                <a:gd name="connsiteX8" fmla="*/ 114300 w 114300"/>
                <a:gd name="connsiteY8" fmla="*/ 57150 h 114299"/>
                <a:gd name="connsiteX9" fmla="*/ 57150 w 114300"/>
                <a:gd name="connsiteY9" fmla="*/ 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299">
                  <a:moveTo>
                    <a:pt x="57150" y="19050"/>
                  </a:moveTo>
                  <a:cubicBezTo>
                    <a:pt x="78192" y="19050"/>
                    <a:pt x="95250" y="36108"/>
                    <a:pt x="95250" y="57150"/>
                  </a:cubicBezTo>
                  <a:cubicBezTo>
                    <a:pt x="95250" y="78192"/>
                    <a:pt x="78192" y="95250"/>
                    <a:pt x="57150" y="95250"/>
                  </a:cubicBezTo>
                  <a:cubicBezTo>
                    <a:pt x="36108" y="95250"/>
                    <a:pt x="19050" y="78192"/>
                    <a:pt x="19050" y="57150"/>
                  </a:cubicBezTo>
                  <a:cubicBezTo>
                    <a:pt x="19081" y="36121"/>
                    <a:pt x="36121" y="19081"/>
                    <a:pt x="57150" y="19050"/>
                  </a:cubicBezTo>
                  <a:moveTo>
                    <a:pt x="57150" y="0"/>
                  </a:moveTo>
                  <a:cubicBezTo>
                    <a:pt x="25587" y="0"/>
                    <a:pt x="0" y="25587"/>
                    <a:pt x="0" y="57150"/>
                  </a:cubicBezTo>
                  <a:cubicBezTo>
                    <a:pt x="0" y="88713"/>
                    <a:pt x="25587" y="114300"/>
                    <a:pt x="57150" y="114300"/>
                  </a:cubicBezTo>
                  <a:cubicBezTo>
                    <a:pt x="88713" y="114300"/>
                    <a:pt x="114300" y="88713"/>
                    <a:pt x="114300" y="57150"/>
                  </a:cubicBezTo>
                  <a:cubicBezTo>
                    <a:pt x="114300" y="25587"/>
                    <a:pt x="88713" y="0"/>
                    <a:pt x="57150" y="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Vapaamuotoinen: Muoto 15">
              <a:extLst>
                <a:ext uri="{FF2B5EF4-FFF2-40B4-BE49-F238E27FC236}">
                  <a16:creationId xmlns:a16="http://schemas.microsoft.com/office/drawing/2014/main" id="{ABE8E782-E3F4-1B1A-89D2-7434B5F537C9}"/>
                </a:ext>
              </a:extLst>
            </p:cNvPr>
            <p:cNvSpPr/>
            <p:nvPr/>
          </p:nvSpPr>
          <p:spPr>
            <a:xfrm>
              <a:off x="7289165" y="2968226"/>
              <a:ext cx="85725" cy="85725"/>
            </a:xfrm>
            <a:custGeom>
              <a:avLst/>
              <a:gdLst>
                <a:gd name="connsiteX0" fmla="*/ 42863 w 85725"/>
                <a:gd name="connsiteY0" fmla="*/ 19050 h 85725"/>
                <a:gd name="connsiteX1" fmla="*/ 66675 w 85725"/>
                <a:gd name="connsiteY1" fmla="*/ 42863 h 85725"/>
                <a:gd name="connsiteX2" fmla="*/ 42863 w 85725"/>
                <a:gd name="connsiteY2" fmla="*/ 66675 h 85725"/>
                <a:gd name="connsiteX3" fmla="*/ 19050 w 85725"/>
                <a:gd name="connsiteY3" fmla="*/ 42863 h 85725"/>
                <a:gd name="connsiteX4" fmla="*/ 42863 w 85725"/>
                <a:gd name="connsiteY4" fmla="*/ 19050 h 85725"/>
                <a:gd name="connsiteX5" fmla="*/ 42863 w 85725"/>
                <a:gd name="connsiteY5" fmla="*/ 0 h 85725"/>
                <a:gd name="connsiteX6" fmla="*/ 0 w 85725"/>
                <a:gd name="connsiteY6" fmla="*/ 42863 h 85725"/>
                <a:gd name="connsiteX7" fmla="*/ 42863 w 85725"/>
                <a:gd name="connsiteY7" fmla="*/ 85725 h 85725"/>
                <a:gd name="connsiteX8" fmla="*/ 85725 w 85725"/>
                <a:gd name="connsiteY8" fmla="*/ 42863 h 85725"/>
                <a:gd name="connsiteX9" fmla="*/ 42863 w 85725"/>
                <a:gd name="connsiteY9"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2863" y="19050"/>
                  </a:moveTo>
                  <a:cubicBezTo>
                    <a:pt x="56014" y="19050"/>
                    <a:pt x="66675" y="29711"/>
                    <a:pt x="66675" y="42863"/>
                  </a:cubicBezTo>
                  <a:cubicBezTo>
                    <a:pt x="66675" y="56014"/>
                    <a:pt x="56014" y="66675"/>
                    <a:pt x="42863" y="66675"/>
                  </a:cubicBezTo>
                  <a:cubicBezTo>
                    <a:pt x="29711" y="66675"/>
                    <a:pt x="19050" y="56014"/>
                    <a:pt x="19050" y="42863"/>
                  </a:cubicBezTo>
                  <a:cubicBezTo>
                    <a:pt x="19050" y="29711"/>
                    <a:pt x="29711" y="19050"/>
                    <a:pt x="42863" y="19050"/>
                  </a:cubicBezTo>
                  <a:moveTo>
                    <a:pt x="42863" y="0"/>
                  </a:moveTo>
                  <a:cubicBezTo>
                    <a:pt x="19190" y="0"/>
                    <a:pt x="0" y="19190"/>
                    <a:pt x="0" y="42863"/>
                  </a:cubicBezTo>
                  <a:cubicBezTo>
                    <a:pt x="0" y="66535"/>
                    <a:pt x="19190" y="85725"/>
                    <a:pt x="42863" y="85725"/>
                  </a:cubicBezTo>
                  <a:cubicBezTo>
                    <a:pt x="66535" y="85725"/>
                    <a:pt x="85725" y="66535"/>
                    <a:pt x="85725" y="42863"/>
                  </a:cubicBezTo>
                  <a:cubicBezTo>
                    <a:pt x="85725" y="19190"/>
                    <a:pt x="66535" y="0"/>
                    <a:pt x="42863" y="0"/>
                  </a:cubicBez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7" name="Kuva 16">
            <a:extLst>
              <a:ext uri="{FF2B5EF4-FFF2-40B4-BE49-F238E27FC236}">
                <a16:creationId xmlns:a16="http://schemas.microsoft.com/office/drawing/2014/main" id="{B527337A-8CA6-0554-C9F0-50E37490ADF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621721" y="2334937"/>
            <a:ext cx="800701" cy="567985"/>
          </a:xfrm>
          <a:prstGeom prst="rect">
            <a:avLst/>
          </a:prstGeom>
        </p:spPr>
      </p:pic>
    </p:spTree>
    <p:extLst>
      <p:ext uri="{BB962C8B-B14F-4D97-AF65-F5344CB8AC3E}">
        <p14:creationId xmlns:p14="http://schemas.microsoft.com/office/powerpoint/2010/main" val="337239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9154DF-2078-8D57-8C7E-35BAB25AE946}"/>
              </a:ext>
            </a:extLst>
          </p:cNvPr>
          <p:cNvSpPr txBox="1">
            <a:spLocks noGrp="1"/>
          </p:cNvSpPr>
          <p:nvPr>
            <p:ph type="title" idx="4294967295"/>
          </p:nvPr>
        </p:nvSpPr>
        <p:spPr>
          <a:xfrm>
            <a:off x="366868" y="535850"/>
            <a:ext cx="755583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a:lnSpc>
                <a:spcPct val="100000"/>
              </a:lnSpc>
              <a:spcBef>
                <a:spcPts val="0"/>
              </a:spcBef>
              <a:defRPr/>
            </a:pPr>
            <a:r>
              <a:rPr kumimoji="0" lang="fi-FI" sz="3600" b="1" i="0" u="none" strike="noStrike" kern="1200" cap="none" spc="0" normalizeH="0" baseline="0" noProof="0" dirty="0">
                <a:ln>
                  <a:noFill/>
                </a:ln>
                <a:solidFill>
                  <a:prstClr val="black"/>
                </a:solidFill>
                <a:effectLst/>
                <a:uLnTx/>
                <a:uFillTx/>
                <a:latin typeface="Calibri" panose="020F0502020204030204"/>
                <a:ea typeface="+mn-ea"/>
                <a:cs typeface="+mn-cs"/>
              </a:rPr>
              <a:t>3. Nikotiiniriippuvuus </a:t>
            </a:r>
            <a:r>
              <a:rPr lang="fi-FI" sz="2400" dirty="0">
                <a:latin typeface="Calibri"/>
                <a:cs typeface="Calibri"/>
              </a:rPr>
              <a:t>2/2</a:t>
            </a:r>
            <a:endParaRPr kumimoji="0" lang="fi-FI"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Online-media 2" title="Nikotiiniriippuvuus= heikkous?">
            <a:hlinkClick r:id="" action="ppaction://media"/>
            <a:extLst>
              <a:ext uri="{FF2B5EF4-FFF2-40B4-BE49-F238E27FC236}">
                <a16:creationId xmlns:a16="http://schemas.microsoft.com/office/drawing/2014/main" id="{6BEE152F-3485-E6F6-AA5E-AFC0F666F9BD}"/>
              </a:ext>
            </a:extLst>
          </p:cNvPr>
          <p:cNvPicPr>
            <a:picLocks noRot="1" noChangeAspect="1"/>
          </p:cNvPicPr>
          <p:nvPr>
            <a:videoFile r:link="rId1"/>
          </p:nvPr>
        </p:nvPicPr>
        <p:blipFill>
          <a:blip r:embed="rId4"/>
          <a:stretch>
            <a:fillRect/>
          </a:stretch>
        </p:blipFill>
        <p:spPr>
          <a:xfrm>
            <a:off x="366868" y="1287887"/>
            <a:ext cx="8339250" cy="4711097"/>
          </a:xfrm>
          <a:prstGeom prst="rect">
            <a:avLst/>
          </a:prstGeom>
        </p:spPr>
      </p:pic>
    </p:spTree>
    <p:extLst>
      <p:ext uri="{BB962C8B-B14F-4D97-AF65-F5344CB8AC3E}">
        <p14:creationId xmlns:p14="http://schemas.microsoft.com/office/powerpoint/2010/main" val="162900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C9C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p:nvPr>
        </p:nvSpPr>
        <p:spPr>
          <a:xfrm>
            <a:off x="377363" y="735922"/>
            <a:ext cx="9853154" cy="915954"/>
          </a:xfrm>
        </p:spPr>
        <p:txBody>
          <a:bodyPr lIns="91440" tIns="45720" rIns="91440" bIns="45720" anchor="b"/>
          <a:lstStyle/>
          <a:p>
            <a:r>
              <a:rPr lang="fi-FI" sz="3600" dirty="0">
                <a:latin typeface="Calibri"/>
                <a:cs typeface="Calibri"/>
              </a:rPr>
              <a:t>Alkoholin käytön aiheuttamat </a:t>
            </a:r>
            <a:br>
              <a:rPr lang="fi-FI" sz="3600" dirty="0">
                <a:latin typeface="Calibri"/>
                <a:cs typeface="Calibri"/>
              </a:rPr>
            </a:br>
            <a:r>
              <a:rPr lang="fi-FI" sz="3600" dirty="0">
                <a:latin typeface="Calibri"/>
                <a:cs typeface="Calibri"/>
              </a:rPr>
              <a:t>haitat</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1"/>
          </p:nvPr>
        </p:nvSpPr>
        <p:spPr>
          <a:xfrm>
            <a:off x="810022" y="3517497"/>
            <a:ext cx="7331491" cy="424135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3200" b="0" dirty="0">
                <a:latin typeface="Calibri"/>
                <a:cs typeface="Calibri"/>
              </a:rPr>
              <a:t>Pohtikaa:</a:t>
            </a:r>
          </a:p>
          <a:p>
            <a:pPr marL="285750" algn="l" defTabSz="457200">
              <a:lnSpc>
                <a:spcPct val="110000"/>
              </a:lnSpc>
              <a:spcBef>
                <a:spcPts val="0"/>
              </a:spcBef>
              <a:defRPr/>
            </a:pPr>
            <a:r>
              <a:rPr kumimoji="0" lang="en-US" sz="2800" b="0" i="0" u="none" strike="noStrike" kern="1200" cap="none" spc="0" normalizeH="0" baseline="0" noProof="0" dirty="0">
                <a:ln>
                  <a:noFill/>
                </a:ln>
                <a:effectLst/>
                <a:uLnTx/>
                <a:uFillTx/>
                <a:latin typeface="Calibri" panose="020F0502020204030204"/>
                <a:ea typeface="+mn-ea"/>
                <a:cs typeface="+mn-cs"/>
              </a:rPr>
              <a:t>1. </a:t>
            </a:r>
            <a:r>
              <a:rPr kumimoji="0" lang="en-US" sz="2800" b="0" i="0" u="none" strike="noStrike" kern="1200" cap="none" spc="0" normalizeH="0" baseline="0" noProof="0" dirty="0" err="1">
                <a:ln>
                  <a:noFill/>
                </a:ln>
                <a:effectLst/>
                <a:uLnTx/>
                <a:uFillTx/>
                <a:latin typeface="Calibri" panose="020F0502020204030204"/>
                <a:ea typeface="+mn-ea"/>
                <a:cs typeface="+mn-cs"/>
              </a:rPr>
              <a:t>Mitä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välittömiä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haittoja</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voi</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seurata</a:t>
            </a:r>
            <a:r>
              <a:rPr kumimoji="0" lang="en-US" sz="2800" b="0" i="0" u="none" strike="noStrike" kern="1200" cap="none" spc="0" normalizeH="0" baseline="0" noProof="0" dirty="0">
                <a:ln>
                  <a:noFill/>
                </a:ln>
                <a:effectLst/>
                <a:uLnTx/>
                <a:uFillTx/>
                <a:latin typeface="Calibri" panose="020F0502020204030204"/>
                <a:ea typeface="+mn-ea"/>
                <a:cs typeface="+mn-cs"/>
              </a:rPr>
              <a:t> jo </a:t>
            </a:r>
            <a:r>
              <a:rPr lang="en-US" sz="2800" b="0" dirty="0" err="1">
                <a:latin typeface="Calibri" panose="020F0502020204030204"/>
              </a:rPr>
              <a:t>vähäisestä</a:t>
            </a:r>
            <a:r>
              <a:rPr lang="en-US" sz="2800" b="0" dirty="0">
                <a:latin typeface="Calibri" panose="020F0502020204030204"/>
              </a:rPr>
              <a:t> </a:t>
            </a:r>
            <a:r>
              <a:rPr lang="en-US" sz="2800" b="0" dirty="0" err="1">
                <a:latin typeface="Calibri" panose="020F0502020204030204"/>
              </a:rPr>
              <a:t>käytöstä</a:t>
            </a:r>
            <a:r>
              <a:rPr kumimoji="0" lang="en-US" sz="2800" b="0" i="0" u="none" strike="noStrike" kern="1200" cap="none" spc="0" normalizeH="0" baseline="0" noProof="0" dirty="0">
                <a:ln>
                  <a:noFill/>
                </a:ln>
                <a:effectLst/>
                <a:uLnTx/>
                <a:uFillTx/>
                <a:latin typeface="Calibri" panose="020F0502020204030204"/>
                <a:ea typeface="+mn-ea"/>
                <a:cs typeface="+mn-cs"/>
              </a:rPr>
              <a:t>?</a:t>
            </a:r>
          </a:p>
          <a:p>
            <a:pPr marL="285750" algn="l" defTabSz="457200">
              <a:lnSpc>
                <a:spcPct val="110000"/>
              </a:lnSpc>
              <a:spcBef>
                <a:spcPts val="0"/>
              </a:spcBef>
              <a:defRPr/>
            </a:pPr>
            <a:endParaRPr lang="en-US" sz="2800" b="0" i="0" u="none" strike="noStrike" kern="1200" cap="none" spc="0" normalizeH="0" baseline="0" noProof="0" dirty="0">
              <a:ln>
                <a:noFill/>
              </a:ln>
              <a:effectLst/>
              <a:uLnTx/>
              <a:uFillTx/>
              <a:latin typeface="Calibri" panose="020F0502020204030204"/>
              <a:ea typeface="Calibri"/>
              <a:cs typeface="Calibri"/>
            </a:endParaRPr>
          </a:p>
          <a:p>
            <a:pPr marL="285750" algn="l" defTabSz="457200">
              <a:lnSpc>
                <a:spcPct val="110000"/>
              </a:lnSpc>
              <a:spcBef>
                <a:spcPts val="0"/>
              </a:spcBef>
              <a:defRPr/>
            </a:pPr>
            <a:r>
              <a:rPr kumimoji="0" lang="en-US" sz="2800" b="0" i="0" u="none" strike="noStrike" kern="1200" cap="none" spc="0" normalizeH="0" baseline="0" noProof="0" dirty="0">
                <a:ln>
                  <a:noFill/>
                </a:ln>
                <a:effectLst/>
                <a:uLnTx/>
                <a:uFillTx/>
                <a:latin typeface="Calibri" panose="020F0502020204030204"/>
                <a:ea typeface="+mn-ea"/>
                <a:cs typeface="+mn-cs"/>
              </a:rPr>
              <a:t>2. </a:t>
            </a:r>
            <a:r>
              <a:rPr kumimoji="0" lang="en-US" sz="2800" b="0" i="0" u="none" strike="noStrike" kern="1200" cap="none" spc="0" normalizeH="0" baseline="0" noProof="0" dirty="0" err="1">
                <a:ln>
                  <a:noFill/>
                </a:ln>
                <a:effectLst/>
                <a:uLnTx/>
                <a:uFillTx/>
                <a:latin typeface="Calibri" panose="020F0502020204030204"/>
                <a:ea typeface="+mn-ea"/>
                <a:cs typeface="+mn-cs"/>
              </a:rPr>
              <a:t>Mitä</a:t>
            </a:r>
            <a:r>
              <a:rPr lang="en-US" sz="2800" b="0" dirty="0">
                <a:latin typeface="Calibri" panose="020F0502020204030204"/>
              </a:rPr>
              <a:t> </a:t>
            </a:r>
            <a:r>
              <a:rPr lang="en-US" sz="2800" b="0" dirty="0" err="1">
                <a:latin typeface="Calibri" panose="020F0502020204030204"/>
              </a:rPr>
              <a:t>terveyshaittoja</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voi</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ilmetä</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pitkäaikaisen</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käytön</a:t>
            </a: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800" b="0" i="0" u="none" strike="noStrike" kern="1200" cap="none" spc="0" normalizeH="0" baseline="0" noProof="0" dirty="0" err="1">
                <a:ln>
                  <a:noFill/>
                </a:ln>
                <a:effectLst/>
                <a:uLnTx/>
                <a:uFillTx/>
                <a:latin typeface="Calibri" panose="020F0502020204030204"/>
                <a:ea typeface="+mn-ea"/>
                <a:cs typeface="+mn-cs"/>
              </a:rPr>
              <a:t>johdosta</a:t>
            </a:r>
            <a:r>
              <a:rPr kumimoji="0" lang="en-US" sz="2800" b="0" i="0" u="none" strike="noStrike" kern="1200" cap="none" spc="0" normalizeH="0" baseline="0" noProof="0" dirty="0">
                <a:ln>
                  <a:noFill/>
                </a:ln>
                <a:effectLst/>
                <a:uLnTx/>
                <a:uFillTx/>
                <a:latin typeface="Calibri" panose="020F0502020204030204"/>
                <a:ea typeface="+mn-ea"/>
                <a:cs typeface="+mn-cs"/>
              </a:rPr>
              <a:t>?</a:t>
            </a:r>
            <a:endParaRPr lang="en-US" sz="2800" b="0" i="0" u="none" strike="noStrike" kern="1200" cap="none" spc="0" normalizeH="0" baseline="0" noProof="0" dirty="0">
              <a:ln>
                <a:noFill/>
              </a:ln>
              <a:effectLst/>
              <a:uLnTx/>
              <a:uFillTx/>
              <a:latin typeface="Calibri" panose="020F0502020204030204"/>
              <a:cs typeface="Calibri"/>
            </a:endParaRPr>
          </a:p>
          <a:p>
            <a:pPr algn="l"/>
            <a:endParaRPr lang="fi-FI" b="0" dirty="0"/>
          </a:p>
          <a:p>
            <a:pPr algn="l"/>
            <a:endParaRPr lang="fi-FI" sz="2800" dirty="0"/>
          </a:p>
          <a:p>
            <a:pPr algn="l"/>
            <a:endParaRPr lang="fi-FI" sz="2800" dirty="0"/>
          </a:p>
        </p:txBody>
      </p:sp>
      <p:sp>
        <p:nvSpPr>
          <p:cNvPr id="5" name="Ellipsi 4">
            <a:extLst>
              <a:ext uri="{FF2B5EF4-FFF2-40B4-BE49-F238E27FC236}">
                <a16:creationId xmlns:a16="http://schemas.microsoft.com/office/drawing/2014/main" id="{10C87BAD-D387-FC7A-20C0-4625F1F948FC}"/>
              </a:ext>
              <a:ext uri="{C183D7F6-B498-43B3-948B-1728B52AA6E4}">
                <adec:decorative xmlns:adec="http://schemas.microsoft.com/office/drawing/2017/decorative" val="1"/>
              </a:ext>
            </a:extLst>
          </p:cNvPr>
          <p:cNvSpPr/>
          <p:nvPr/>
        </p:nvSpPr>
        <p:spPr>
          <a:xfrm>
            <a:off x="703002" y="1629325"/>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Parityöskentely ikoni.">
            <a:extLst>
              <a:ext uri="{FF2B5EF4-FFF2-40B4-BE49-F238E27FC236}">
                <a16:creationId xmlns:a16="http://schemas.microsoft.com/office/drawing/2014/main" id="{DED9BC8C-838B-B84D-99BA-523E4438F4D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11091" y="1930050"/>
            <a:ext cx="945079" cy="947092"/>
          </a:xfrm>
          <a:prstGeom prst="rect">
            <a:avLst/>
          </a:prstGeom>
        </p:spPr>
      </p:pic>
      <p:pic>
        <p:nvPicPr>
          <p:cNvPr id="8" name="Kuva 7" descr="Parityöskentely ikoni.">
            <a:extLst>
              <a:ext uri="{FF2B5EF4-FFF2-40B4-BE49-F238E27FC236}">
                <a16:creationId xmlns:a16="http://schemas.microsoft.com/office/drawing/2014/main" id="{AC0596C2-B27A-6ED6-CEA7-074F2FC6892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404385" y="1916610"/>
            <a:ext cx="945082" cy="947092"/>
          </a:xfrm>
          <a:prstGeom prst="rect">
            <a:avLst/>
          </a:prstGeom>
        </p:spPr>
      </p:pic>
    </p:spTree>
    <p:extLst>
      <p:ext uri="{BB962C8B-B14F-4D97-AF65-F5344CB8AC3E}">
        <p14:creationId xmlns:p14="http://schemas.microsoft.com/office/powerpoint/2010/main" val="4221017902"/>
      </p:ext>
    </p:extLst>
  </p:cSld>
  <p:clrMapOvr>
    <a:masterClrMapping/>
  </p:clrMapOvr>
</p:sld>
</file>

<file path=ppt/theme/theme1.xml><?xml version="1.0" encoding="utf-8"?>
<a:theme xmlns:a="http://schemas.openxmlformats.org/drawingml/2006/main" name="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cba261-89fa-443c-95b3-35960b79d483">
      <UserInfo>
        <DisplayName>Kiti Poikonen</DisplayName>
        <AccountId>74</AccountId>
        <AccountType/>
      </UserInfo>
      <UserInfo>
        <DisplayName>Tuomas Tenkanen</DisplayName>
        <AccountId>75</AccountId>
        <AccountType/>
      </UserInfo>
      <UserInfo>
        <DisplayName>Iia Haavanoksa</DisplayName>
        <AccountId>76</AccountId>
        <AccountType/>
      </UserInfo>
    </SharedWithUsers>
    <lcf76f155ced4ddcb4097134ff3c332f xmlns="1cb696bf-aee0-4762-a28e-5d93be9ff584">
      <Terms xmlns="http://schemas.microsoft.com/office/infopath/2007/PartnerControls"/>
    </lcf76f155ced4ddcb4097134ff3c332f>
    <TaxCatchAll xmlns="07cba261-89fa-443c-95b3-35960b79d48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18" ma:contentTypeDescription="Luo uusi asiakirja." ma:contentTypeScope="" ma:versionID="0e491cddea062cb77cccc8c715b28c0a">
  <xsd:schema xmlns:xsd="http://www.w3.org/2001/XMLSchema" xmlns:xs="http://www.w3.org/2001/XMLSchema" xmlns:p="http://schemas.microsoft.com/office/2006/metadata/properties" xmlns:ns2="1cb696bf-aee0-4762-a28e-5d93be9ff584" xmlns:ns3="07cba261-89fa-443c-95b3-35960b79d483" targetNamespace="http://schemas.microsoft.com/office/2006/metadata/properties" ma:root="true" ma:fieldsID="a3d078393a3c083ec405ed2042150171" ns2:_="" ns3:_="">
    <xsd:import namespace="1cb696bf-aee0-4762-a28e-5d93be9ff584"/>
    <xsd:import namespace="07cba261-89fa-443c-95b3-35960b79d4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b4acf277-c871-4cac-ba5b-0074ec65783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cba261-89fa-443c-95b3-35960b79d483"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4" nillable="true" ma:displayName="Taxonomy Catch All Column" ma:hidden="true" ma:list="{0dcaf2b2-64a0-48a3-b843-41659a504988}" ma:internalName="TaxCatchAll" ma:showField="CatchAllData" ma:web="07cba261-89fa-443c-95b3-35960b79d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FF129-ABB8-40C3-8BA2-044788A63B9B}">
  <ds:schemaRefs>
    <ds:schemaRef ds:uri="http://schemas.microsoft.com/sharepoint/v3/contenttype/forms"/>
  </ds:schemaRefs>
</ds:datastoreItem>
</file>

<file path=customXml/itemProps2.xml><?xml version="1.0" encoding="utf-8"?>
<ds:datastoreItem xmlns:ds="http://schemas.openxmlformats.org/officeDocument/2006/customXml" ds:itemID="{52EF1D2D-FA47-462A-AD87-16B240C8051A}">
  <ds:schemaRefs>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elements/1.1/"/>
    <ds:schemaRef ds:uri="http://schemas.microsoft.com/office/2006/documentManagement/types"/>
    <ds:schemaRef ds:uri="07cba261-89fa-443c-95b3-35960b79d483"/>
    <ds:schemaRef ds:uri="1cb696bf-aee0-4762-a28e-5d93be9ff584"/>
  </ds:schemaRefs>
</ds:datastoreItem>
</file>

<file path=customXml/itemProps3.xml><?xml version="1.0" encoding="utf-8"?>
<ds:datastoreItem xmlns:ds="http://schemas.openxmlformats.org/officeDocument/2006/customXml" ds:itemID="{488BE7E2-B7F9-433C-9E9C-02F3E8528C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696bf-aee0-4762-a28e-5d93be9ff584"/>
    <ds:schemaRef ds:uri="07cba261-89fa-443c-95b3-35960b79d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8273735-272c-4301-9fae-2296fa32d8f2}" enabled="0" method="" siteId="{48273735-272c-4301-9fae-2296fa32d8f2}" removed="1"/>
</clbl:labelList>
</file>

<file path=docProps/app.xml><?xml version="1.0" encoding="utf-8"?>
<Properties xmlns="http://schemas.openxmlformats.org/officeDocument/2006/extended-properties" xmlns:vt="http://schemas.openxmlformats.org/officeDocument/2006/docPropsVTypes">
  <TotalTime>1547</TotalTime>
  <Words>2567</Words>
  <Application>Microsoft Office PowerPoint</Application>
  <PresentationFormat>Näytössä katseltava diaesitys (4:3)</PresentationFormat>
  <Paragraphs>284</Paragraphs>
  <Slides>21</Slides>
  <Notes>21</Notes>
  <HiddenSlides>0</HiddenSlides>
  <MMClips>3</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21</vt:i4>
      </vt:variant>
    </vt:vector>
  </HeadingPairs>
  <TitlesOfParts>
    <vt:vector size="29" baseType="lpstr">
      <vt:lpstr>Arial</vt:lpstr>
      <vt:lpstr>Calibri</vt:lpstr>
      <vt:lpstr>Monsterrat</vt:lpstr>
      <vt:lpstr>Wingdings</vt:lpstr>
      <vt:lpstr>EHYT</vt:lpstr>
      <vt:lpstr>3_Mukautettu suunnittelumalli</vt:lpstr>
      <vt:lpstr>4_Mukautettu suunnittelumalli</vt:lpstr>
      <vt:lpstr>Mukautettu suunnittelumalli</vt:lpstr>
      <vt:lpstr> 4. Päihteiden haitat </vt:lpstr>
      <vt:lpstr>Tärkeät tuutorit!</vt:lpstr>
      <vt:lpstr>Nikotiinituotteiden käytön  aiheuttamat haitat</vt:lpstr>
      <vt:lpstr>1.Nikotiinintuotteiden käytön välittömiä haittoja</vt:lpstr>
      <vt:lpstr>2. Nikotiinituotteiden pitkäaikaisen käytön haittoja</vt:lpstr>
      <vt:lpstr>Nikotiinituotteiden käytön aiheuttamat haitat</vt:lpstr>
      <vt:lpstr>3. Nikotiiniriippuvuus 1/2</vt:lpstr>
      <vt:lpstr>3. Nikotiiniriippuvuus 2/2</vt:lpstr>
      <vt:lpstr>Alkoholin käytön aiheuttamat  haitat</vt:lpstr>
      <vt:lpstr>1. Alkoholinkäytön välittömiä haittoja   </vt:lpstr>
      <vt:lpstr>2. Pitkäaikaisen alkoholinkäytön haittoja </vt:lpstr>
      <vt:lpstr>Alkoholin käytön  aiheuttamat haitat</vt:lpstr>
      <vt:lpstr>3. Miten alkoholi vaikuttaa käytökseen? 1/2</vt:lpstr>
      <vt:lpstr>3. Miten alkoholi vaikuttaa käytökseen? 2/2</vt:lpstr>
      <vt:lpstr>Kannabiksen käytön aiheuttamat haitat 1/2</vt:lpstr>
      <vt:lpstr>1.Kannabiksen käytön välittömiä haittoja</vt:lpstr>
      <vt:lpstr>2. Kannabiksen pitkäaikaisen käytön haittoja</vt:lpstr>
      <vt:lpstr>Kannabiksen käytön aiheuttamat haitat 2/2</vt:lpstr>
      <vt:lpstr>3. Miksi joku saa kannabiksesta haittoja ja joku toinen ei?</vt:lpstr>
      <vt:lpstr>4. Tuleeko kannabiskokeilusta seurauksia?</vt:lpstr>
      <vt:lpstr>Nettimummola Buenotalk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Keskustelua alkoholista</dc:title>
  <dc:creator>kaisikki Pasanen</dc:creator>
  <cp:lastModifiedBy>kaisikki Pasanen</cp:lastModifiedBy>
  <cp:revision>3</cp:revision>
  <dcterms:created xsi:type="dcterms:W3CDTF">2020-04-03T07:10:53Z</dcterms:created>
  <dcterms:modified xsi:type="dcterms:W3CDTF">2026-06-03T07:56:12Z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y fmtid="{D5CDD505-2E9C-101B-9397-08002B2CF9AE}" pid="3" name="fa779d4ac9104465a0b35c00929a1e86">
    <vt:lpwstr>Luonnos|5515d47d-45bc-4979-a976-cce269c3bccd</vt:lpwstr>
  </property>
  <property fmtid="{D5CDD505-2E9C-101B-9397-08002B2CF9AE}" pid="4" name="j4503adf8a2b47a6a02af0be5d44a3d3">
    <vt:lpwstr>Sisäinen|86f88d56-d83c-4b89-95d9-544aff120100</vt:lpwstr>
  </property>
  <property fmtid="{D5CDD505-2E9C-101B-9397-08002B2CF9AE}" pid="5" name="Vapaat avainsanat">
    <vt:lpwstr/>
  </property>
  <property fmtid="{D5CDD505-2E9C-101B-9397-08002B2CF9AE}" pid="6" name="Dokumentin tila">
    <vt:lpwstr>5;#Luonnos|5515d47d-45bc-4979-a976-cce269c3bccd</vt:lpwstr>
  </property>
  <property fmtid="{D5CDD505-2E9C-101B-9397-08002B2CF9AE}" pid="7" name="MediaServiceImageTags">
    <vt:lpwstr/>
  </property>
  <property fmtid="{D5CDD505-2E9C-101B-9397-08002B2CF9AE}" pid="8" name="Sijainti">
    <vt:lpwstr>7;#Koulutyö|3a02af64-20ac-44fd-93e6-5ee59c14c5c5</vt:lpwstr>
  </property>
  <property fmtid="{D5CDD505-2E9C-101B-9397-08002B2CF9AE}" pid="9" name="Kohderyhmä">
    <vt:lpwstr>6;#Sisäinen|86f88d56-d83c-4b89-95d9-544aff120100</vt:lpwstr>
  </property>
  <property fmtid="{D5CDD505-2E9C-101B-9397-08002B2CF9AE}" pid="10" name="EHYT Aihe">
    <vt:lpwstr/>
  </property>
  <property fmtid="{D5CDD505-2E9C-101B-9397-08002B2CF9AE}" pid="11" name="Dokumentin tyyppi">
    <vt:lpwstr/>
  </property>
  <property fmtid="{D5CDD505-2E9C-101B-9397-08002B2CF9AE}" pid="12" name="la47d3aaa2a64b5b8f872218156bcd76">
    <vt:lpwstr>Koulutyö|3a02af64-20ac-44fd-93e6-5ee59c14c5c5</vt:lpwstr>
  </property>
  <property fmtid="{D5CDD505-2E9C-101B-9397-08002B2CF9AE}" pid="13" name="Order">
    <vt:r8>935200</vt:r8>
  </property>
  <property fmtid="{D5CDD505-2E9C-101B-9397-08002B2CF9AE}" pid="14" name="xd_Signature">
    <vt:bool>false</vt:bool>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