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01" r:id="rId5"/>
    <p:sldMasterId id="2147483714" r:id="rId6"/>
    <p:sldMasterId id="2147483740" r:id="rId7"/>
    <p:sldMasterId id="2147483759" r:id="rId8"/>
    <p:sldMasterId id="2147483764" r:id="rId9"/>
  </p:sldMasterIdLst>
  <p:notesMasterIdLst>
    <p:notesMasterId r:id="rId20"/>
  </p:notesMasterIdLst>
  <p:sldIdLst>
    <p:sldId id="904" r:id="rId10"/>
    <p:sldId id="908" r:id="rId11"/>
    <p:sldId id="884" r:id="rId12"/>
    <p:sldId id="890" r:id="rId13"/>
    <p:sldId id="892" r:id="rId14"/>
    <p:sldId id="545" r:id="rId15"/>
    <p:sldId id="915" r:id="rId16"/>
    <p:sldId id="891" r:id="rId17"/>
    <p:sldId id="918" r:id="rId18"/>
    <p:sldId id="92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36803-9F73-DB29-85AE-7BE417206B3E}" name="Anu Rautama" initials="AR" userId="S::anu.rautama@ehyt.fi::07774c2b-1452-4a7b-ba85-90b1b5543297" providerId="AD"/>
  <p188:author id="{8A60400D-D993-98B6-FA82-2634C5BCE0D9}" name="Päivi Puranen" initials="PP" userId="S::paivi.puranen@ehyt.fi::2fb30287-3a73-4f96-b894-9d23feb33bb9" providerId="AD"/>
  <p188:author id="{D27A0120-725A-65BE-F3C6-40884BD953A7}" name="Sara Saarinen" initials="SS" userId="S::sara.saarinen@ehyt.fi::8282bb67-d419-46ec-bf51-e44bf3694f4d" providerId="AD"/>
  <p188:author id="{93A3E82B-1CB8-9965-C1D7-545BBD508D58}" name="Sari Anjala" initials="SA" userId="S::sari.anjala@ehyt.fi::d241be59-d994-4dfe-93d0-ca1be2fff0ae" providerId="AD"/>
  <p188:author id="{1F35C46A-9CF8-24B1-146B-11DAE88928FD}" name="Sebastian Östman" initials="SÖ" userId="S::sebastian.ostman@ehyt.fi::bd4a61b7-6fdd-4cdf-a0f4-622553c825b4" providerId="AD"/>
  <p188:author id="{77CC9B8E-3FE9-1FC0-24C6-279C605277AA}" name="Laura Sohlberg" initials="LS" userId="S::laura.sohlberg@ehyt.fi::726ec1a4-df3a-4337-a9fd-10dc851f913b" providerId="AD"/>
  <p188:author id="{8B83F5BF-E689-ADD1-F099-21730A357289}" name="Katarina Silvennoinen" initials="KS" userId="S::katarina.rehnstrom@ehyt.fi::2704c329-3549-4a43-ac1b-d219a728dd4c" providerId="AD"/>
  <p188:author id="{12A138F5-608C-836D-8DFB-3F94517FDC33}" name="Milla Ruuska" initials="MR" userId="S::milla.ruuska@ehyt.fi::8f3f6ce7-3072-4733-971c-e844b2d60a0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Sukanen" initials="MS" lastIdx="2" clrIdx="0">
    <p:extLst>
      <p:ext uri="{19B8F6BF-5375-455C-9EA6-DF929625EA0E}">
        <p15:presenceInfo xmlns:p15="http://schemas.microsoft.com/office/powerpoint/2012/main" userId="S::melissa.sukanen@ehyt.fi::de2c0078-cc4a-46d5-89dc-c6497b617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873"/>
    <a:srgbClr val="F0F0F0"/>
    <a:srgbClr val="F8C0BA"/>
    <a:srgbClr val="80C9C6"/>
    <a:srgbClr val="17A3AB"/>
    <a:srgbClr val="37A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37082-3538-4434-A388-E9C03EE05CE0}" v="82" dt="2026-06-02T10:42:53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8" autoAdjust="0"/>
    <p:restoredTop sz="86416" autoAdjust="0"/>
  </p:normalViewPr>
  <p:slideViewPr>
    <p:cSldViewPr snapToGrid="0">
      <p:cViewPr varScale="1">
        <p:scale>
          <a:sx n="95" d="100"/>
          <a:sy n="95" d="100"/>
        </p:scale>
        <p:origin x="5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ikki Pasanen" userId="891994d9b86a9c0e" providerId="LiveId" clId="{4E4DAC9C-3A6E-4FC9-A387-BABDBEAAA358}"/>
    <pc:docChg chg="custSel modSld">
      <pc:chgData name="kaisikki Pasanen" userId="891994d9b86a9c0e" providerId="LiveId" clId="{4E4DAC9C-3A6E-4FC9-A387-BABDBEAAA358}" dt="2026-06-02T10:42:53.363" v="139"/>
      <pc:docMkLst>
        <pc:docMk/>
      </pc:docMkLst>
      <pc:sldChg chg="modSp mod">
        <pc:chgData name="kaisikki Pasanen" userId="891994d9b86a9c0e" providerId="LiveId" clId="{4E4DAC9C-3A6E-4FC9-A387-BABDBEAAA358}" dt="2026-06-02T10:35:08.776" v="40" actId="20577"/>
        <pc:sldMkLst>
          <pc:docMk/>
          <pc:sldMk cId="1120777627" sldId="545"/>
        </pc:sldMkLst>
        <pc:spChg chg="mod">
          <ac:chgData name="kaisikki Pasanen" userId="891994d9b86a9c0e" providerId="LiveId" clId="{4E4DAC9C-3A6E-4FC9-A387-BABDBEAAA358}" dt="2026-06-02T10:34:52.600" v="37" actId="1076"/>
          <ac:spMkLst>
            <pc:docMk/>
            <pc:sldMk cId="1120777627" sldId="545"/>
            <ac:spMk id="2" creationId="{0D98E739-F659-4FAE-8F78-09C8B0381088}"/>
          </ac:spMkLst>
        </pc:spChg>
        <pc:spChg chg="mod">
          <ac:chgData name="kaisikki Pasanen" userId="891994d9b86a9c0e" providerId="LiveId" clId="{4E4DAC9C-3A6E-4FC9-A387-BABDBEAAA358}" dt="2026-06-02T10:34:58.056" v="38" actId="1076"/>
          <ac:spMkLst>
            <pc:docMk/>
            <pc:sldMk cId="1120777627" sldId="545"/>
            <ac:spMk id="6" creationId="{1CD6D2B6-2050-7EBC-1250-3357C5E21350}"/>
          </ac:spMkLst>
        </pc:spChg>
        <pc:spChg chg="mod">
          <ac:chgData name="kaisikki Pasanen" userId="891994d9b86a9c0e" providerId="LiveId" clId="{4E4DAC9C-3A6E-4FC9-A387-BABDBEAAA358}" dt="2026-06-02T10:35:08.776" v="40" actId="20577"/>
          <ac:spMkLst>
            <pc:docMk/>
            <pc:sldMk cId="1120777627" sldId="545"/>
            <ac:spMk id="8" creationId="{70460553-3429-BB72-4680-419CC8FA49D4}"/>
          </ac:spMkLst>
        </pc:spChg>
      </pc:sldChg>
      <pc:sldChg chg="modSp mod">
        <pc:chgData name="kaisikki Pasanen" userId="891994d9b86a9c0e" providerId="LiveId" clId="{4E4DAC9C-3A6E-4FC9-A387-BABDBEAAA358}" dt="2026-06-02T10:32:18.739" v="20" actId="1076"/>
        <pc:sldMkLst>
          <pc:docMk/>
          <pc:sldMk cId="2594826593" sldId="884"/>
        </pc:sldMkLst>
        <pc:spChg chg="mod">
          <ac:chgData name="kaisikki Pasanen" userId="891994d9b86a9c0e" providerId="LiveId" clId="{4E4DAC9C-3A6E-4FC9-A387-BABDBEAAA358}" dt="2026-06-02T10:31:48.701" v="14" actId="1076"/>
          <ac:spMkLst>
            <pc:docMk/>
            <pc:sldMk cId="2594826593" sldId="884"/>
            <ac:spMk id="6" creationId="{2669882C-53BD-4052-BB26-9C2059E0724C}"/>
          </ac:spMkLst>
        </pc:spChg>
        <pc:spChg chg="mod">
          <ac:chgData name="kaisikki Pasanen" userId="891994d9b86a9c0e" providerId="LiveId" clId="{4E4DAC9C-3A6E-4FC9-A387-BABDBEAAA358}" dt="2026-06-02T10:32:05.566" v="16" actId="14100"/>
          <ac:spMkLst>
            <pc:docMk/>
            <pc:sldMk cId="2594826593" sldId="884"/>
            <ac:spMk id="7" creationId="{0E1F61D9-2B98-4DF5-AAC9-7BAE2E9FE87A}"/>
          </ac:spMkLst>
        </pc:spChg>
        <pc:spChg chg="mod">
          <ac:chgData name="kaisikki Pasanen" userId="891994d9b86a9c0e" providerId="LiveId" clId="{4E4DAC9C-3A6E-4FC9-A387-BABDBEAAA358}" dt="2026-06-02T10:32:11.609" v="17" actId="1076"/>
          <ac:spMkLst>
            <pc:docMk/>
            <pc:sldMk cId="2594826593" sldId="884"/>
            <ac:spMk id="8" creationId="{11CE32EA-305B-4DE5-B8B7-3B9888D1CC76}"/>
          </ac:spMkLst>
        </pc:spChg>
        <pc:picChg chg="mod">
          <ac:chgData name="kaisikki Pasanen" userId="891994d9b86a9c0e" providerId="LiveId" clId="{4E4DAC9C-3A6E-4FC9-A387-BABDBEAAA358}" dt="2026-06-02T10:32:16.663" v="19" actId="1076"/>
          <ac:picMkLst>
            <pc:docMk/>
            <pc:sldMk cId="2594826593" sldId="884"/>
            <ac:picMk id="2" creationId="{0BB83057-4458-6482-A8FF-A4DD99B8AB7F}"/>
          </ac:picMkLst>
        </pc:picChg>
        <pc:picChg chg="mod">
          <ac:chgData name="kaisikki Pasanen" userId="891994d9b86a9c0e" providerId="LiveId" clId="{4E4DAC9C-3A6E-4FC9-A387-BABDBEAAA358}" dt="2026-06-02T10:32:18.739" v="20" actId="1076"/>
          <ac:picMkLst>
            <pc:docMk/>
            <pc:sldMk cId="2594826593" sldId="884"/>
            <ac:picMk id="3" creationId="{ADA7A7BC-4EFF-E13A-9D58-39013655CCC8}"/>
          </ac:picMkLst>
        </pc:picChg>
      </pc:sldChg>
      <pc:sldChg chg="modSp mod">
        <pc:chgData name="kaisikki Pasanen" userId="891994d9b86a9c0e" providerId="LiveId" clId="{4E4DAC9C-3A6E-4FC9-A387-BABDBEAAA358}" dt="2026-06-02T10:34:17.661" v="36" actId="20577"/>
        <pc:sldMkLst>
          <pc:docMk/>
          <pc:sldMk cId="3320230560" sldId="890"/>
        </pc:sldMkLst>
        <pc:spChg chg="mod">
          <ac:chgData name="kaisikki Pasanen" userId="891994d9b86a9c0e" providerId="LiveId" clId="{4E4DAC9C-3A6E-4FC9-A387-BABDBEAAA358}" dt="2026-06-02T10:33:42.657" v="28" actId="1076"/>
          <ac:spMkLst>
            <pc:docMk/>
            <pc:sldMk cId="3320230560" sldId="890"/>
            <ac:spMk id="6" creationId="{2669882C-53BD-4052-BB26-9C2059E0724C}"/>
          </ac:spMkLst>
        </pc:spChg>
        <pc:spChg chg="mod">
          <ac:chgData name="kaisikki Pasanen" userId="891994d9b86a9c0e" providerId="LiveId" clId="{4E4DAC9C-3A6E-4FC9-A387-BABDBEAAA358}" dt="2026-06-02T10:34:17.661" v="36" actId="20577"/>
          <ac:spMkLst>
            <pc:docMk/>
            <pc:sldMk cId="3320230560" sldId="890"/>
            <ac:spMk id="7" creationId="{0E1F61D9-2B98-4DF5-AAC9-7BAE2E9FE87A}"/>
          </ac:spMkLst>
        </pc:spChg>
      </pc:sldChg>
      <pc:sldChg chg="addSp delSp modSp mod">
        <pc:chgData name="kaisikki Pasanen" userId="891994d9b86a9c0e" providerId="LiveId" clId="{4E4DAC9C-3A6E-4FC9-A387-BABDBEAAA358}" dt="2026-06-02T10:42:53.363" v="139"/>
        <pc:sldMkLst>
          <pc:docMk/>
          <pc:sldMk cId="834793132" sldId="891"/>
        </pc:sldMkLst>
        <pc:spChg chg="mod">
          <ac:chgData name="kaisikki Pasanen" userId="891994d9b86a9c0e" providerId="LiveId" clId="{4E4DAC9C-3A6E-4FC9-A387-BABDBEAAA358}" dt="2026-06-02T10:42:53.363" v="139"/>
          <ac:spMkLst>
            <pc:docMk/>
            <pc:sldMk cId="834793132" sldId="891"/>
            <ac:spMk id="2" creationId="{2F8D1512-C85B-A5E6-DD14-8F0742C11FF5}"/>
          </ac:spMkLst>
        </pc:spChg>
        <pc:spChg chg="add del mod">
          <ac:chgData name="kaisikki Pasanen" userId="891994d9b86a9c0e" providerId="LiveId" clId="{4E4DAC9C-3A6E-4FC9-A387-BABDBEAAA358}" dt="2026-06-02T10:41:32.510" v="131" actId="478"/>
          <ac:spMkLst>
            <pc:docMk/>
            <pc:sldMk cId="834793132" sldId="891"/>
            <ac:spMk id="3" creationId="{A43689D3-A328-BC61-0A2A-EF3024A3F4D4}"/>
          </ac:spMkLst>
        </pc:spChg>
        <pc:spChg chg="add del mod">
          <ac:chgData name="kaisikki Pasanen" userId="891994d9b86a9c0e" providerId="LiveId" clId="{4E4DAC9C-3A6E-4FC9-A387-BABDBEAAA358}" dt="2026-06-02T10:41:34.908" v="132" actId="478"/>
          <ac:spMkLst>
            <pc:docMk/>
            <pc:sldMk cId="834793132" sldId="891"/>
            <ac:spMk id="4" creationId="{CEB6BC74-7516-07B3-CFD6-F43231B4BFDE}"/>
          </ac:spMkLst>
        </pc:spChg>
        <pc:spChg chg="del mod">
          <ac:chgData name="kaisikki Pasanen" userId="891994d9b86a9c0e" providerId="LiveId" clId="{4E4DAC9C-3A6E-4FC9-A387-BABDBEAAA358}" dt="2026-06-02T10:40:51.901" v="98" actId="478"/>
          <ac:spMkLst>
            <pc:docMk/>
            <pc:sldMk cId="834793132" sldId="891"/>
            <ac:spMk id="6" creationId="{2669882C-53BD-4052-BB26-9C2059E0724C}"/>
          </ac:spMkLst>
        </pc:spChg>
        <pc:spChg chg="mod">
          <ac:chgData name="kaisikki Pasanen" userId="891994d9b86a9c0e" providerId="LiveId" clId="{4E4DAC9C-3A6E-4FC9-A387-BABDBEAAA358}" dt="2026-06-02T10:36:58.999" v="51" actId="21"/>
          <ac:spMkLst>
            <pc:docMk/>
            <pc:sldMk cId="834793132" sldId="891"/>
            <ac:spMk id="7" creationId="{0E1F61D9-2B98-4DF5-AAC9-7BAE2E9FE87A}"/>
          </ac:spMkLst>
        </pc:spChg>
      </pc:sldChg>
      <pc:sldChg chg="modSp mod">
        <pc:chgData name="kaisikki Pasanen" userId="891994d9b86a9c0e" providerId="LiveId" clId="{4E4DAC9C-3A6E-4FC9-A387-BABDBEAAA358}" dt="2026-06-02T10:29:59.427" v="1" actId="962"/>
        <pc:sldMkLst>
          <pc:docMk/>
          <pc:sldMk cId="434783959" sldId="904"/>
        </pc:sldMkLst>
        <pc:picChg chg="mod">
          <ac:chgData name="kaisikki Pasanen" userId="891994d9b86a9c0e" providerId="LiveId" clId="{4E4DAC9C-3A6E-4FC9-A387-BABDBEAAA358}" dt="2026-06-02T10:29:59.427" v="1" actId="962"/>
          <ac:picMkLst>
            <pc:docMk/>
            <pc:sldMk cId="434783959" sldId="904"/>
            <ac:picMk id="3" creationId="{4FA16811-36D5-83DD-E924-470BE89D282C}"/>
          </ac:picMkLst>
        </pc:picChg>
      </pc:sldChg>
      <pc:sldChg chg="modSp">
        <pc:chgData name="kaisikki Pasanen" userId="891994d9b86a9c0e" providerId="LiveId" clId="{4E4DAC9C-3A6E-4FC9-A387-BABDBEAAA358}" dt="2026-06-02T10:31:16.762" v="13" actId="14100"/>
        <pc:sldMkLst>
          <pc:docMk/>
          <pc:sldMk cId="517204696" sldId="908"/>
        </pc:sldMkLst>
        <pc:spChg chg="mod">
          <ac:chgData name="kaisikki Pasanen" userId="891994d9b86a9c0e" providerId="LiveId" clId="{4E4DAC9C-3A6E-4FC9-A387-BABDBEAAA358}" dt="2026-06-02T10:31:16.762" v="13" actId="14100"/>
          <ac:spMkLst>
            <pc:docMk/>
            <pc:sldMk cId="517204696" sldId="908"/>
            <ac:spMk id="2" creationId="{06452B6C-C289-9A92-D2C3-247F5E233F01}"/>
          </ac:spMkLst>
        </pc:spChg>
        <pc:spChg chg="mod">
          <ac:chgData name="kaisikki Pasanen" userId="891994d9b86a9c0e" providerId="LiveId" clId="{4E4DAC9C-3A6E-4FC9-A387-BABDBEAAA358}" dt="2026-06-02T10:30:42.641" v="9" actId="1076"/>
          <ac:spMkLst>
            <pc:docMk/>
            <pc:sldMk cId="517204696" sldId="908"/>
            <ac:spMk id="3" creationId="{49172626-FD19-CD2A-0CCE-74ADD64BA560}"/>
          </ac:spMkLst>
        </pc:spChg>
        <pc:spChg chg="mod">
          <ac:chgData name="kaisikki Pasanen" userId="891994d9b86a9c0e" providerId="LiveId" clId="{4E4DAC9C-3A6E-4FC9-A387-BABDBEAAA358}" dt="2026-06-02T10:30:47.367" v="10" actId="113"/>
          <ac:spMkLst>
            <pc:docMk/>
            <pc:sldMk cId="517204696" sldId="908"/>
            <ac:spMk id="4" creationId="{CBF4A402-561C-1732-450A-FE17D5B7789C}"/>
          </ac:spMkLst>
        </pc:spChg>
      </pc:sldChg>
      <pc:sldChg chg="modSp mod">
        <pc:chgData name="kaisikki Pasanen" userId="891994d9b86a9c0e" providerId="LiveId" clId="{4E4DAC9C-3A6E-4FC9-A387-BABDBEAAA358}" dt="2026-06-02T10:35:45.671" v="43"/>
        <pc:sldMkLst>
          <pc:docMk/>
          <pc:sldMk cId="3570122072" sldId="915"/>
        </pc:sldMkLst>
        <pc:spChg chg="ord">
          <ac:chgData name="kaisikki Pasanen" userId="891994d9b86a9c0e" providerId="LiveId" clId="{4E4DAC9C-3A6E-4FC9-A387-BABDBEAAA358}" dt="2026-06-02T10:35:45.671" v="43"/>
          <ac:spMkLst>
            <pc:docMk/>
            <pc:sldMk cId="3570122072" sldId="915"/>
            <ac:spMk id="4" creationId="{19854F2C-58DE-D00D-20B3-AD0B2F52312A}"/>
          </ac:spMkLst>
        </pc:spChg>
        <pc:spChg chg="ord">
          <ac:chgData name="kaisikki Pasanen" userId="891994d9b86a9c0e" providerId="LiveId" clId="{4E4DAC9C-3A6E-4FC9-A387-BABDBEAAA358}" dt="2026-06-02T10:35:45.671" v="43"/>
          <ac:spMkLst>
            <pc:docMk/>
            <pc:sldMk cId="3570122072" sldId="915"/>
            <ac:spMk id="6" creationId="{873026A3-8B66-C5BC-6615-1AA103ACEB5D}"/>
          </ac:spMkLst>
        </pc:spChg>
        <pc:spChg chg="ord">
          <ac:chgData name="kaisikki Pasanen" userId="891994d9b86a9c0e" providerId="LiveId" clId="{4E4DAC9C-3A6E-4FC9-A387-BABDBEAAA358}" dt="2026-06-02T10:35:45.671" v="43"/>
          <ac:spMkLst>
            <pc:docMk/>
            <pc:sldMk cId="3570122072" sldId="915"/>
            <ac:spMk id="7" creationId="{670C7446-D40D-98FF-9034-90B05E0C751D}"/>
          </ac:spMkLst>
        </pc:spChg>
        <pc:spChg chg="ord">
          <ac:chgData name="kaisikki Pasanen" userId="891994d9b86a9c0e" providerId="LiveId" clId="{4E4DAC9C-3A6E-4FC9-A387-BABDBEAAA358}" dt="2026-06-02T10:35:45.671" v="43"/>
          <ac:spMkLst>
            <pc:docMk/>
            <pc:sldMk cId="3570122072" sldId="915"/>
            <ac:spMk id="8" creationId="{AF7397F2-363F-25D1-F923-BFF43623CC79}"/>
          </ac:spMkLst>
        </pc:spChg>
        <pc:picChg chg="ord">
          <ac:chgData name="kaisikki Pasanen" userId="891994d9b86a9c0e" providerId="LiveId" clId="{4E4DAC9C-3A6E-4FC9-A387-BABDBEAAA358}" dt="2026-06-02T10:35:45.671" v="43"/>
          <ac:picMkLst>
            <pc:docMk/>
            <pc:sldMk cId="3570122072" sldId="915"/>
            <ac:picMk id="2" creationId="{C4AE68E7-DFE8-9655-1A9C-54751040E83A}"/>
          </ac:picMkLst>
        </pc:picChg>
        <pc:picChg chg="ord">
          <ac:chgData name="kaisikki Pasanen" userId="891994d9b86a9c0e" providerId="LiveId" clId="{4E4DAC9C-3A6E-4FC9-A387-BABDBEAAA358}" dt="2026-06-02T10:35:45.671" v="43"/>
          <ac:picMkLst>
            <pc:docMk/>
            <pc:sldMk cId="3570122072" sldId="915"/>
            <ac:picMk id="3" creationId="{F7DDB42F-4EC0-E707-5A65-14018DEF0E4D}"/>
          </ac:picMkLst>
        </pc:picChg>
      </pc:sldChg>
      <pc:sldChg chg="delSp modSp mod">
        <pc:chgData name="kaisikki Pasanen" userId="891994d9b86a9c0e" providerId="LiveId" clId="{4E4DAC9C-3A6E-4FC9-A387-BABDBEAAA358}" dt="2026-06-02T10:42:33.201" v="138" actId="20577"/>
        <pc:sldMkLst>
          <pc:docMk/>
          <pc:sldMk cId="1690888948" sldId="918"/>
        </pc:sldMkLst>
        <pc:spChg chg="mod">
          <ac:chgData name="kaisikki Pasanen" userId="891994d9b86a9c0e" providerId="LiveId" clId="{4E4DAC9C-3A6E-4FC9-A387-BABDBEAAA358}" dt="2026-06-02T10:42:33.201" v="138" actId="20577"/>
          <ac:spMkLst>
            <pc:docMk/>
            <pc:sldMk cId="1690888948" sldId="918"/>
            <ac:spMk id="2" creationId="{587D8956-2A49-6E70-F1F2-1916D699FE1C}"/>
          </ac:spMkLst>
        </pc:spChg>
        <pc:spChg chg="del mod">
          <ac:chgData name="kaisikki Pasanen" userId="891994d9b86a9c0e" providerId="LiveId" clId="{4E4DAC9C-3A6E-4FC9-A387-BABDBEAAA358}" dt="2026-06-02T10:42:18.381" v="136" actId="478"/>
          <ac:spMkLst>
            <pc:docMk/>
            <pc:sldMk cId="1690888948" sldId="918"/>
            <ac:spMk id="6" creationId="{71A03AC3-099E-F98A-6699-5728B9896F70}"/>
          </ac:spMkLst>
        </pc:spChg>
      </pc:sldChg>
      <pc:sldChg chg="addSp delSp modSp mod">
        <pc:chgData name="kaisikki Pasanen" userId="891994d9b86a9c0e" providerId="LiveId" clId="{4E4DAC9C-3A6E-4FC9-A387-BABDBEAAA358}" dt="2026-06-02T10:40:25.763" v="95"/>
        <pc:sldMkLst>
          <pc:docMk/>
          <pc:sldMk cId="2157082123" sldId="920"/>
        </pc:sldMkLst>
        <pc:spChg chg="add del mod">
          <ac:chgData name="kaisikki Pasanen" userId="891994d9b86a9c0e" providerId="LiveId" clId="{4E4DAC9C-3A6E-4FC9-A387-BABDBEAAA358}" dt="2026-06-02T10:38:04.614" v="67" actId="478"/>
          <ac:spMkLst>
            <pc:docMk/>
            <pc:sldMk cId="2157082123" sldId="920"/>
            <ac:spMk id="3" creationId="{25AD55CA-FBC4-A010-2D34-4D9774EBD3EC}"/>
          </ac:spMkLst>
        </pc:spChg>
        <pc:spChg chg="add mod">
          <ac:chgData name="kaisikki Pasanen" userId="891994d9b86a9c0e" providerId="LiveId" clId="{4E4DAC9C-3A6E-4FC9-A387-BABDBEAAA358}" dt="2026-06-02T10:40:25.763" v="95"/>
          <ac:spMkLst>
            <pc:docMk/>
            <pc:sldMk cId="2157082123" sldId="920"/>
            <ac:spMk id="4" creationId="{48E9C92E-4EE3-808F-2DD3-7B0E287CF8BD}"/>
          </ac:spMkLst>
        </pc:spChg>
        <pc:picChg chg="mod">
          <ac:chgData name="kaisikki Pasanen" userId="891994d9b86a9c0e" providerId="LiveId" clId="{4E4DAC9C-3A6E-4FC9-A387-BABDBEAAA358}" dt="2026-06-02T10:39:08.240" v="92" actId="962"/>
          <ac:picMkLst>
            <pc:docMk/>
            <pc:sldMk cId="2157082123" sldId="920"/>
            <ac:picMk id="6" creationId="{ABE40B81-37E4-00B0-878E-0415C6435C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D84AD-94C0-4EF3-BEFA-0E0358D1EBD2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8FFDB-AF42-474A-99F8-897168F14D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78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enotalk.fi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F286-551F-F7BB-5301-E1DC88EE2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610DCE5-2CA2-37CC-0589-38F944705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7C47287-2806-E3F6-471F-421294900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Osion tavoite:</a:t>
            </a:r>
            <a:endParaRPr lang="fi-FI" sz="1200" b="1" i="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kern="1200">
                <a:solidFill>
                  <a:schemeClr val="tx1"/>
                </a:solidFill>
                <a:effectLst/>
                <a:latin typeface="+mn-lt"/>
                <a:cs typeface="Calibri"/>
              </a:rPr>
              <a:t>Pohtia yhdessä tuutorina toimimisen vastuita konkreettisten esimerkkien kautta ja löytää yhteistä linjaa tuutorina toimimiseen</a:t>
            </a:r>
            <a:endParaRPr lang="fi-FI" sz="1200" b="1" i="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rtl="0" fontAlgn="base"/>
            <a:endParaRPr lang="fi-FI" sz="1200" b="0" i="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3B3B2C-337A-2EAD-6D6A-905AC49BD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250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ea typeface="Calibri"/>
                <a:cs typeface="Calibri"/>
              </a:rPr>
              <a:t>Buenotalk</a:t>
            </a:r>
            <a:r>
              <a:rPr lang="fi-FI" dirty="0">
                <a:ea typeface="Calibri"/>
                <a:cs typeface="Calibri"/>
              </a:rPr>
              <a:t>=hyvinvointisisältöjä nuorille somessa ja verkossa. </a:t>
            </a:r>
          </a:p>
          <a:p>
            <a:r>
              <a:rPr lang="fi-FI" dirty="0">
                <a:ea typeface="Calibri"/>
                <a:cs typeface="Calibri"/>
              </a:rPr>
              <a:t>Kannattaa tutustuttaa tuutorit </a:t>
            </a:r>
            <a:r>
              <a:rPr lang="fi-FI" dirty="0" err="1">
                <a:ea typeface="Calibri"/>
                <a:cs typeface="Calibri"/>
              </a:rPr>
              <a:t>Buenotalkiin</a:t>
            </a:r>
            <a:r>
              <a:rPr lang="fi-FI" dirty="0">
                <a:ea typeface="Calibri"/>
                <a:cs typeface="Calibri"/>
              </a:rPr>
              <a:t>, he voivat vinkata siitä myös muille opiskelijoille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https://buenotalk.fi/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4FB10-DFBA-4F5A-5A9E-0BF93755B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D4FC989-CEAA-5E17-BEFA-D1B835F46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4D7C59D-A1EA-70A8-C4CD-169260F39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Näytä dia tuutoreille. Dia muistuttaa </a:t>
            </a:r>
            <a:r>
              <a:rPr lang="fi-FI" err="1"/>
              <a:t>tuutoreita</a:t>
            </a:r>
            <a:r>
              <a:rPr lang="fi-FI"/>
              <a:t> heidän tehtävänsä tärkeydestä ja perustelee sitä, miksi on tärkeää pohtia päihdeteemaa tuutorin roolista käsin.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EC8241-CCFA-CD0A-E2DD-145F85BD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4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Kysymykset tulevat esiin yksitellen. Pohtikaa kysymyksiä yhdessä. Koostetta hyvistä toimintatavoista on seuraavilla dioilla.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Lisäkysymys: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Mitä muita haasteita tuutori voi kohdata tuutorina toimiessaan päihteisiin liittyen? (Toimintalinjoja näihinkin tilanteisiin löytynee myös seuraavilta dioilta)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2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42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5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dirty="0">
                <a:cs typeface="Calibri"/>
              </a:rPr>
              <a:t>Päihteisiin liittyvien haasteiden kertominen voi tuntua hankalalta, mutta kannusta silti hakemaan apua. Yksin ei kannata jäädä.</a:t>
            </a:r>
            <a:br>
              <a:rPr lang="fi-FI" b="0" dirty="0">
                <a:cs typeface="Calibri"/>
              </a:rPr>
            </a:br>
            <a:br>
              <a:rPr lang="fi-FI" b="0" dirty="0">
                <a:cs typeface="Calibri"/>
              </a:rPr>
            </a:br>
            <a:r>
              <a:rPr lang="fi-FI" b="0" dirty="0">
                <a:cs typeface="Calibri"/>
              </a:rPr>
              <a:t>Ja toki muistuta myös siitä, että jos tuutorin huoli kohdistuu johonkin opiskelijaan/toiseen tuutoriin, että sinun puoleesi voi tämän huolen kanssa kääntyä myös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8FFDB-AF42-474A-99F8-897168F14D9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58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100B7-2648-CD67-5FEA-13CAC85E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018F9B5-2E5D-50F0-230A-FFBC2B71F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27FCAB8-6278-6372-83E4-8390C793E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Tämä kysymys kannattaa esittää silloin, jos tuutoreilla itsenäisesti tai yhdessä muiden opiskelijoiden  kanssa on tapana järjestää opintoihin vapaammin liittyviä tilaisuuksia. Tärkeitä asioita seuraavilla dioilla.</a:t>
            </a:r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6E4309-5B78-E872-A1EF-54B76902C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92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80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B8084-C1C8-48AF-958E-31550BDF7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5D2E1CE-FCA5-A01A-7FD7-8785F7792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501F9F4-ED93-E674-4130-D8BF29D35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D89CDA-73AB-7758-36D7-1912F8DD3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68FFDB-AF42-474A-99F8-897168F14D9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8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7FE162CB-651D-4050-A196-153C55533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8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9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7" y="5976467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EHYT Bueno&#10;">
            <a:extLst>
              <a:ext uri="{FF2B5EF4-FFF2-40B4-BE49-F238E27FC236}">
                <a16:creationId xmlns:a16="http://schemas.microsoft.com/office/drawing/2014/main" id="{5808CDEB-356C-4BAE-91DD-DA978172B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11" y="265093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4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inen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E740DE4-19D0-4F7E-AED0-FF9C340F7B2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D9E38724-1A23-41D7-A804-A14CE9515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626AAEB4-3D1F-4266-9A4A-FC0C769DC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4DB6833-73D1-4449-882D-BACEEB46558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DF27228B-9999-42C5-86DC-C5BB7531F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5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0391F892-7C44-4E22-9C3B-4FADC242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  <a:solidFill>
            <a:srgbClr val="F8C0BA"/>
          </a:solidFill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35E2C330-7B36-4473-9385-3B5741BDC1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8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, logo alha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71A9EF9-B3E7-4EF6-87CA-33371E88F5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C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EHYT Bueno&#10;">
            <a:extLst>
              <a:ext uri="{FF2B5EF4-FFF2-40B4-BE49-F238E27FC236}">
                <a16:creationId xmlns:a16="http://schemas.microsoft.com/office/drawing/2014/main" id="{07D04E64-5633-4532-88BE-8E74C371F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" y="5972456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60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AA636F24-E008-4A1E-9BBA-772E3076F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374" y="278716"/>
            <a:ext cx="144487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5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2785F1-1436-439B-9EF3-0485A82213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169" y="482493"/>
            <a:ext cx="6140407" cy="915954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3EB19B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3C819553-B82A-4B29-9EC9-968DB0642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7B3CF-1BB0-411A-BD03-5478E833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4" name="Kuva 3" descr="Tyttö istuu aidan edessä hymyilee ja näyttää peukkua. Aitaa vasten on polkupyörä.">
            <a:extLst>
              <a:ext uri="{FF2B5EF4-FFF2-40B4-BE49-F238E27FC236}">
                <a16:creationId xmlns:a16="http://schemas.microsoft.com/office/drawing/2014/main" id="{14A772EE-655F-405E-A70B-9EB6A728C5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100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5995C-021C-4C23-9A7C-D22ED3DE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" y="465650"/>
            <a:ext cx="4739686" cy="447580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AEFB055-5C78-4907-8031-2B34045534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5983159"/>
            <a:ext cx="1321728" cy="6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Kuva, joka sisältää kohteen lintu&#10;&#10;Kuvaus luotu automaattisesti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2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36AE5AD-25D7-4FDA-847A-DB2A35E1575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07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HYT Bueno">
            <a:extLst>
              <a:ext uri="{FF2B5EF4-FFF2-40B4-BE49-F238E27FC236}">
                <a16:creationId xmlns:a16="http://schemas.microsoft.com/office/drawing/2014/main" id="{356D2B2D-6F3F-4E31-BB9D-2BB454E11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11" y="194502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14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C30D16-AFBB-4F86-AFD5-E6C33885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726002-2D9E-4E42-9E3B-F3F7A053A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4E8E71-1129-4D12-AF56-351B1521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9F001D-3113-4A16-AA95-D6B1A627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E28707-1B7A-4345-B881-8868D2A1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AAEB3C-3E98-40E2-959A-6EDD152B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130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A93B30-804A-4EA9-B2C9-7A592C4C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4BB83-934D-4776-8EB0-FDA3C4D0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D98046-2F08-4A27-AF66-081D16F4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FD8701-331D-4E04-99B2-5AEA580C4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F16C39A-079D-4C83-9E77-853D465B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EEB4710-5B7E-48CE-BB12-F0E2D7D0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271004-5490-48F7-859C-16BA2BE6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18CE93-E3C5-472B-9171-67F6FEDF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060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3371B-64D9-4192-87F9-29E69192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199F85-5C62-4399-B5D3-D96C64D0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5DBE20-D50D-403F-A095-DB8540D9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AC4458-21F9-472E-AD92-AAA110D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687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BC33DC-D152-4397-8982-F872317A5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1D0661D-0499-4923-90C2-98ECFADA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CD1A68-80C1-490C-9EE6-ACCE8558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003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C20293-57D0-49B3-8F8C-473C6CB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A59DAC-846E-4D14-BFE9-5D9F16DF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5F5935-F3E4-4D34-B89F-A9CF79D3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105D3B1-1907-4EC2-99CA-80EFC736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B02F3-ED5A-449D-9F40-01771F5C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D686F1-FCB4-46B1-9605-3A7C27FF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791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FFC6A-4457-40E7-9ADD-CE25C79B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4F73D78-75A4-42D5-860E-8CAD55EBB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18F609-7337-4CD6-BC47-78A11387F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4AFC03-41D9-4E42-A89D-984F0E90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5901B7-4FAA-4A56-94A5-46E377F3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2DE6571-2647-4C23-B1D5-B82F609C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7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897B942A-B370-40C2-805A-7DF8CCC04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F9118-FEAC-4FC5-9D98-C7D82E23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DC209F-9535-4D7F-B1BF-9134E4D2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D285B8-20DB-4787-BD4E-F70B38DD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0FC757-0F2F-4766-A618-26FB88C2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2ABCF7-675E-4C2A-8CAA-41D583FD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052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D19B38-D8F7-4270-AD34-E7D08C21AA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B60B4D-3562-4803-80FF-27CD2471C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85E9B-4BF4-47F5-8642-E298FBA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75DA3A-2E0D-4779-96CF-110AB6A4AA3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94E456-17E5-4C7C-80AC-AE7017A7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661282-8633-41C0-920B-4D1AAA19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2937C9B-3E3B-43C8-B6E7-354A2761FD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957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1D94-CA05-47D9-A9DA-E10D79CA6E9D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A0A5-C873-4DF7-96A2-87F8F5F35B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2579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9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EA785458-2DBA-4BD4-9322-3EDC210C3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38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67AA64B-9B76-4D58-A5DC-0EAACFDEB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169" y="1825625"/>
            <a:ext cx="408347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0A6A236-4F3A-4E06-8349-D7AE5AD4EAF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24362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sterrat"/>
              </a:defRPr>
            </a:lvl1pPr>
            <a:lvl2pPr>
              <a:defRPr>
                <a:latin typeface="Monsterrat"/>
              </a:defRPr>
            </a:lvl2pPr>
            <a:lvl3pPr>
              <a:defRPr>
                <a:latin typeface="Monsterrat"/>
              </a:defRPr>
            </a:lvl3pPr>
            <a:lvl4pPr>
              <a:defRPr>
                <a:latin typeface="Monsterrat"/>
              </a:defRPr>
            </a:lvl4pPr>
            <a:lvl5pPr>
              <a:defRPr>
                <a:latin typeface="Monsterrat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 descr="EHYT Bueno">
            <a:extLst>
              <a:ext uri="{FF2B5EF4-FFF2-40B4-BE49-F238E27FC236}">
                <a16:creationId xmlns:a16="http://schemas.microsoft.com/office/drawing/2014/main" id="{48826F2A-4D35-4C41-88A1-CEA9609A5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6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DB41EB6C-5643-4430-8D32-27BD6E2A6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7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HYT 1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EHYT Bueno">
            <a:extLst>
              <a:ext uri="{FF2B5EF4-FFF2-40B4-BE49-F238E27FC236}">
                <a16:creationId xmlns:a16="http://schemas.microsoft.com/office/drawing/2014/main" id="{7333DC13-B0A7-4A3E-AA0F-B1AB558B8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20" y="59107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8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C444A23-9D1C-433A-A6DC-01BFAEAC9A5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589010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B7B48F-19F7-4F66-8777-00962C293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0124" y="296597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07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6A0BC4A-C9EC-4D35-81CD-48315BD2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E306033-CD61-4DE3-80A2-3D4B58F8E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06681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AF7A9FF-1F1E-449B-A457-29B8433EE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06681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36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CA57590-4170-41A7-8525-FF4CBD85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7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ED8F5D76-7BAB-4A3A-8A80-94266568A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6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54CA59E-D2B4-4892-87B3-827C6196A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4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AF1904-CDAF-46E1-A2DB-0165C6908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4716107" cy="915954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4716107" cy="30697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Overpass Mono" panose="00000509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A957BCC-8C58-49D9-851E-E3A2AB1FE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7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DF382DF-67CE-4F96-8ACF-4C324C007DC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5987187" cy="915954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chemeClr val="tx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5D902F54-6E09-4909-BCBD-170691B0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53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C810F3-C332-44D2-9EAE-9ACA11023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8" name="Kuva 7" descr="EHYT Bueno&#10;">
            <a:extLst>
              <a:ext uri="{FF2B5EF4-FFF2-40B4-BE49-F238E27FC236}">
                <a16:creationId xmlns:a16="http://schemas.microsoft.com/office/drawing/2014/main" id="{23C456EB-C502-4F2D-A1D1-8ABD622D1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5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">
            <a:extLst>
              <a:ext uri="{FF2B5EF4-FFF2-40B4-BE49-F238E27FC236}">
                <a16:creationId xmlns:a16="http://schemas.microsoft.com/office/drawing/2014/main" id="{4243C31C-ACF1-43CB-8BAB-DFAB0423C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70" y="281469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7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4995A0F-3548-416E-B780-F22765A906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4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7FB6BF6B-7AB5-4B49-9A49-3CAC61BAFF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320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EHYT Bueno&#10;">
            <a:extLst>
              <a:ext uri="{FF2B5EF4-FFF2-40B4-BE49-F238E27FC236}">
                <a16:creationId xmlns:a16="http://schemas.microsoft.com/office/drawing/2014/main" id="{F0AD96A3-C2C9-4570-A3E6-E183088D9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20" y="5872644"/>
            <a:ext cx="1556502" cy="7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6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1739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E7D2184-7F56-4C49-AD4B-C964AE4A36C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8909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334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46B08C9-05C4-49EA-8F43-7036379214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36169" y="1808975"/>
            <a:ext cx="8635328" cy="468389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3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B1C810F3-C332-44D2-9EAE-9ACA11023E9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EB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  <p:pic>
        <p:nvPicPr>
          <p:cNvPr id="5" name="Kuva 4" descr="EHYT Bueno">
            <a:extLst>
              <a:ext uri="{FF2B5EF4-FFF2-40B4-BE49-F238E27FC236}">
                <a16:creationId xmlns:a16="http://schemas.microsoft.com/office/drawing/2014/main" id="{48C2DF3A-E74C-4D59-83A4-F9F1335949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496"/>
          <a:stretch/>
        </p:blipFill>
        <p:spPr>
          <a:xfrm>
            <a:off x="7797599" y="224224"/>
            <a:ext cx="1096144" cy="8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588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BDA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 </a:t>
            </a:r>
          </a:p>
        </p:txBody>
      </p:sp>
    </p:spTree>
    <p:extLst>
      <p:ext uri="{BB962C8B-B14F-4D97-AF65-F5344CB8AC3E}">
        <p14:creationId xmlns:p14="http://schemas.microsoft.com/office/powerpoint/2010/main" val="3760931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YT -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079" y="548681"/>
            <a:ext cx="675030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25BDA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7AA559EB-11E7-4DD5-92FA-B9371EBCB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080" y="1825625"/>
            <a:ext cx="410018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8981506B-DD20-4169-9402-00C27D5AB40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33997" y="1825625"/>
            <a:ext cx="3941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7095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2067" y="1916833"/>
            <a:ext cx="675030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25BDA0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471749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1 -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121B43AD-9960-4ABA-93BE-56B0A1996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CE306CB5-56FB-4952-ABDD-AFF6D0D2F5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C9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61CFB0-B4E7-47E2-A178-3003226A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381" y="285712"/>
            <a:ext cx="1554615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82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29DAC1B-FADA-4465-B9FE-7A1B810E0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67193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671930" cy="3095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15431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DEBBF2E-2D59-4BDC-9299-686C2C346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671930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671930" cy="30959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7397054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B4E3074-CA1D-42C8-9A81-2CFC341ED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995924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995924" cy="3095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395396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C0ADD9C-DB25-4D18-B9FE-B30E353C4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75" y="692697"/>
            <a:ext cx="3995924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75" y="1773238"/>
            <a:ext cx="3995924" cy="34559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072985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405D715-D758-403D-9B82-B10065EE4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823958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HY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EAE5C52-9C86-41C5-BC3B-6AA2E4FBE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260222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1B36068-B850-4CC6-85D4-087D7A204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" y="0"/>
            <a:ext cx="914280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8181AEB-624D-4CEF-99DE-8DABA7611C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081" y="548681"/>
            <a:ext cx="6858298" cy="7944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4F0A5F-6417-4DDA-85D9-6F5A96070F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082" y="1773238"/>
            <a:ext cx="8045846" cy="453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342854" indent="0" algn="ctr">
              <a:buNone/>
              <a:defRPr sz="1500"/>
            </a:lvl2pPr>
            <a:lvl3pPr marL="685709" indent="0" algn="ctr">
              <a:buNone/>
              <a:defRPr sz="1350"/>
            </a:lvl3pPr>
            <a:lvl4pPr marL="1028563" indent="0" algn="ctr">
              <a:buNone/>
              <a:defRPr sz="1200"/>
            </a:lvl4pPr>
            <a:lvl5pPr marL="1371417" indent="0" algn="ctr">
              <a:buNone/>
              <a:defRPr sz="1200"/>
            </a:lvl5pPr>
            <a:lvl6pPr marL="1714271" indent="0" algn="ctr">
              <a:buNone/>
              <a:defRPr sz="1200"/>
            </a:lvl6pPr>
            <a:lvl7pPr marL="2057126" indent="0" algn="ctr">
              <a:buNone/>
              <a:defRPr sz="1200"/>
            </a:lvl7pPr>
            <a:lvl8pPr marL="2399980" indent="0" algn="ctr">
              <a:buNone/>
              <a:defRPr sz="1200"/>
            </a:lvl8pPr>
            <a:lvl9pPr marL="2742834" indent="0" algn="ctr">
              <a:buNone/>
              <a:defRPr sz="1200"/>
            </a:lvl9pPr>
          </a:lstStyle>
          <a:p>
            <a:r>
              <a:rPr lang="fi-FI"/>
              <a:t>Sisältöä</a:t>
            </a:r>
          </a:p>
        </p:txBody>
      </p:sp>
    </p:spTree>
    <p:extLst>
      <p:ext uri="{BB962C8B-B14F-4D97-AF65-F5344CB8AC3E}">
        <p14:creationId xmlns:p14="http://schemas.microsoft.com/office/powerpoint/2010/main" val="176908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Y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823A56D-62CD-4C50-8CD5-7AAA9B74AA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3" y="482493"/>
            <a:ext cx="6903126" cy="915954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  <a:latin typeface="Monsterrat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A67BA80-B367-45F0-8DCD-10A952ABB8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903" y="1632857"/>
            <a:ext cx="7949501" cy="46171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Monsterra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Sisältöä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9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7552-401B-493B-BC55-87B77E142460}" type="datetimeFigureOut">
              <a:rPr lang="fi-FI" smtClean="0"/>
              <a:t>2.6.2026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2A6-9C59-455A-A9E7-E23EEE62BA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2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099F2398-EF43-445E-97C5-581BA97C83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9E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 descr="EHYT Bueno&#10;">
            <a:extLst>
              <a:ext uri="{FF2B5EF4-FFF2-40B4-BE49-F238E27FC236}">
                <a16:creationId xmlns:a16="http://schemas.microsoft.com/office/drawing/2014/main" id="{550B7623-C616-4871-B599-79C047AEA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57" y="218201"/>
            <a:ext cx="1445044" cy="6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5" r:id="rId4"/>
    <p:sldLayoutId id="2147483697" r:id="rId5"/>
    <p:sldLayoutId id="2147483698" r:id="rId6"/>
    <p:sldLayoutId id="2147483696" r:id="rId7"/>
    <p:sldLayoutId id="214748369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C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08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5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1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709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36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90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44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1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1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A80D6-1195-88A1-D4F4-255D3B97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0E167F-CA38-03AD-E182-020DC905E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669588"/>
            <a:ext cx="4713667" cy="23881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3600" dirty="0"/>
            </a:br>
            <a:r>
              <a:rPr lang="en-US" dirty="0"/>
              <a:t>3. Miten </a:t>
            </a:r>
            <a:r>
              <a:rPr lang="en-US" dirty="0" err="1"/>
              <a:t>toimia</a:t>
            </a:r>
            <a:r>
              <a:rPr lang="en-US" dirty="0"/>
              <a:t> </a:t>
            </a:r>
            <a:r>
              <a:rPr lang="en-US" dirty="0" err="1"/>
              <a:t>tuutorina</a:t>
            </a:r>
            <a:r>
              <a:rPr lang="en-US" dirty="0"/>
              <a:t> 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päihteisiin</a:t>
            </a:r>
            <a:r>
              <a:rPr lang="en-US" dirty="0"/>
              <a:t>? 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526686-0FF7-2E2B-2661-F46A634C5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 descr="Kolme muorta istumassa rakennuksen edessä.">
            <a:extLst>
              <a:ext uri="{FF2B5EF4-FFF2-40B4-BE49-F238E27FC236}">
                <a16:creationId xmlns:a16="http://schemas.microsoft.com/office/drawing/2014/main" id="{4FA16811-36D5-83DD-E924-470BE89D2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2618"/>
          <a:stretch/>
        </p:blipFill>
        <p:spPr>
          <a:xfrm flipH="1">
            <a:off x="-1" y="0"/>
            <a:ext cx="4870884" cy="6858000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478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8E9C92E-4EE3-808F-2DD3-7B0E287CF8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  <a:prstGeom prst="rect">
            <a:avLst/>
          </a:prstGeom>
        </p:spPr>
        <p:txBody>
          <a:bodyPr anchor="b"/>
          <a:lstStyle/>
          <a:p>
            <a:r>
              <a:rPr lang="fi-FI" dirty="0"/>
              <a:t>Nettimummola </a:t>
            </a:r>
            <a:r>
              <a:rPr lang="fi-FI" dirty="0" err="1"/>
              <a:t>Buenotalk</a:t>
            </a:r>
            <a:endParaRPr lang="fi-FI" dirty="0"/>
          </a:p>
        </p:txBody>
      </p:sp>
      <p:pic>
        <p:nvPicPr>
          <p:cNvPr id="6" name="Kuva 5" descr="Buenotalk on nuorten kanava avoimelle jutulle päihteistä ja päihteettömyydestä.">
            <a:extLst>
              <a:ext uri="{FF2B5EF4-FFF2-40B4-BE49-F238E27FC236}">
                <a16:creationId xmlns:a16="http://schemas.microsoft.com/office/drawing/2014/main" id="{ABE40B81-37E4-00B0-878E-0415C6435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3" y="1"/>
            <a:ext cx="8229600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DC5FFB0-92E6-DD6C-69D4-8EC2D474A53E}"/>
              </a:ext>
            </a:extLst>
          </p:cNvPr>
          <p:cNvSpPr txBox="1"/>
          <p:nvPr/>
        </p:nvSpPr>
        <p:spPr>
          <a:xfrm>
            <a:off x="7168552" y="648866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www.buenotalk.fi</a:t>
            </a:r>
          </a:p>
        </p:txBody>
      </p:sp>
    </p:spTree>
    <p:extLst>
      <p:ext uri="{BB962C8B-B14F-4D97-AF65-F5344CB8AC3E}">
        <p14:creationId xmlns:p14="http://schemas.microsoft.com/office/powerpoint/2010/main" val="215708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BBD2-7A1C-B40E-63E0-47C96B13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452B6C-C289-9A92-D2C3-247F5E233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451" y="517452"/>
            <a:ext cx="6589010" cy="1375144"/>
          </a:xfrm>
        </p:spPr>
        <p:txBody>
          <a:bodyPr lIns="91440" tIns="45720" rIns="91440" bIns="45720" anchor="b"/>
          <a:lstStyle/>
          <a:p>
            <a:r>
              <a:rPr lang="fi-FI" dirty="0">
                <a:cs typeface="Calibri"/>
              </a:rPr>
              <a:t>Tärkeät tuutorit!</a:t>
            </a:r>
            <a:br>
              <a:rPr lang="fi-FI" dirty="0">
                <a:cs typeface="Calibri"/>
              </a:rPr>
            </a:br>
            <a:r>
              <a:rPr lang="fi-FI" dirty="0">
                <a:cs typeface="Calibri"/>
              </a:rPr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9172626-FD19-CD2A-0CCE-74ADD64B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158" y="1492129"/>
            <a:ext cx="8180949" cy="4742650"/>
          </a:xfrm>
        </p:spPr>
        <p:txBody>
          <a:bodyPr lIns="91440" tIns="45720" rIns="91440" bIns="45720" anchor="t"/>
          <a:lstStyle/>
          <a:p>
            <a:r>
              <a:rPr lang="fi-FI" b="0" dirty="0">
                <a:cs typeface="Calibri"/>
              </a:rPr>
              <a:t>Teillä tuutoreilla on merkittävä rooli oppilaitoksen yhteisöllisyyden ja viihtyvyyden rakentajina, sekä uusien opiskelijoiden </a:t>
            </a:r>
            <a:r>
              <a:rPr lang="fi-FI" b="0" dirty="0" err="1">
                <a:cs typeface="Calibri"/>
              </a:rPr>
              <a:t>ryhmäyttäjinä</a:t>
            </a:r>
            <a:r>
              <a:rPr lang="fi-FI" b="0" dirty="0">
                <a:cs typeface="Calibri"/>
              </a:rPr>
              <a:t> ja tukijoina.</a:t>
            </a:r>
          </a:p>
          <a:p>
            <a:r>
              <a:rPr lang="fi-FI" b="0" dirty="0">
                <a:cs typeface="Calibri"/>
              </a:rPr>
              <a:t>Tuutoreilla on roolistaan käsin mahdollisuus edistää myös opiskelijoiden hyvinvointia. Samalla voitte myös itse saada eväitä hyvinvointinne tueksi. </a:t>
            </a:r>
            <a:endParaRPr lang="fi-FI" b="0" dirty="0">
              <a:ea typeface="Calibri"/>
              <a:cs typeface="Calibri"/>
            </a:endParaRPr>
          </a:p>
          <a:p>
            <a:r>
              <a:rPr lang="fi-FI" dirty="0">
                <a:cs typeface="Calibri"/>
              </a:rPr>
              <a:t>Päihteet ja hyvinvointi</a:t>
            </a:r>
          </a:p>
          <a:p>
            <a:pPr>
              <a:lnSpc>
                <a:spcPct val="100000"/>
              </a:lnSpc>
            </a:pPr>
            <a:r>
              <a:rPr lang="fi-FI" b="0" dirty="0">
                <a:cs typeface="Calibri"/>
              </a:rPr>
              <a:t>Päihteiden käyttö/käyttämättömyys puhututtavat usein opiskelijoita. Päihteet saattavat myös vaikuttaa myös haluun/mahdollisuuteen osallistua yhteisiin tilaisuuksiin. Päihteet voivat olla jollekin myös oikea ongelma.  Siksi aiheeseen on tärkeä tarttua myös teidän </a:t>
            </a:r>
            <a:r>
              <a:rPr lang="fi-FI" b="0" dirty="0" err="1">
                <a:cs typeface="Calibri"/>
              </a:rPr>
              <a:t>tuutoreiden</a:t>
            </a:r>
            <a:r>
              <a:rPr lang="fi-FI" b="0" dirty="0">
                <a:cs typeface="Calibri"/>
              </a:rPr>
              <a:t> kanssa. </a:t>
            </a:r>
          </a:p>
          <a:p>
            <a:pPr>
              <a:lnSpc>
                <a:spcPct val="100000"/>
              </a:lnSpc>
            </a:pPr>
            <a:endParaRPr lang="fi-FI" b="0" dirty="0">
              <a:ea typeface="Calibri" panose="020F0502020204030204"/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b="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sz="1400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BF4A402-561C-1732-450A-FE17D5B7789C}"/>
              </a:ext>
            </a:extLst>
          </p:cNvPr>
          <p:cNvSpPr txBox="1"/>
          <p:nvPr/>
        </p:nvSpPr>
        <p:spPr>
          <a:xfrm>
            <a:off x="353451" y="6312752"/>
            <a:ext cx="54512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ea typeface="Calibri"/>
                <a:cs typeface="Calibri"/>
              </a:rPr>
              <a:t>Antoisia hetkiä päihdeteeman parissa!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51720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8275" y="636072"/>
            <a:ext cx="7032173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Miten tuutorin</a:t>
            </a:r>
            <a:r>
              <a:rPr kumimoji="0" lang="fi-FI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kannattaisi</a:t>
            </a:r>
            <a:r>
              <a:rPr kumimoji="0" lang="fi-FI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toimia seuraavissa tilanteissa?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552826" y="1723969"/>
            <a:ext cx="8385692" cy="31476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3200" b="0" dirty="0">
                <a:solidFill>
                  <a:prstClr val="black"/>
                </a:solidFill>
                <a:latin typeface="Calibri" panose="020F0502020204030204"/>
              </a:rPr>
              <a:t>Pohtikaa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8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Näet päihteiden käyttöä oppilaitosalueella?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8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Tuutori</a:t>
            </a:r>
            <a:r>
              <a:rPr lang="fi-FI" sz="2800" b="0" kern="100" dirty="0">
                <a:ea typeface="Aptos" panose="020B0004020202020204" pitchFamily="34" charset="0"/>
                <a:cs typeface="Times New Roman" panose="02020603050405020304" pitchFamily="18" charset="0"/>
              </a:rPr>
              <a:t>ryhmäläisesi</a:t>
            </a:r>
            <a:r>
              <a:rPr lang="fi-FI" sz="28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käyttää </a:t>
            </a:r>
            <a:r>
              <a:rPr lang="fi-FI" sz="2800" b="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vapea</a:t>
            </a:r>
            <a:r>
              <a:rPr lang="fi-FI" sz="28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oppilaitosalueella?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800" b="0" kern="100" dirty="0">
                <a:effectLst/>
                <a:ea typeface="Aptos" panose="020B0004020202020204" pitchFamily="34" charset="0"/>
                <a:cs typeface="Times New Roman"/>
              </a:rPr>
              <a:t>Päihteiden käyttöön liittyy usein ryhmäpainetta, </a:t>
            </a:r>
            <a:r>
              <a:rPr lang="fi-FI" sz="2800" b="0" kern="100" dirty="0">
                <a:ea typeface="Aptos" panose="020B0004020202020204" pitchFamily="34" charset="0"/>
                <a:cs typeface="Times New Roman"/>
              </a:rPr>
              <a:t>miten</a:t>
            </a:r>
            <a:r>
              <a:rPr lang="fi-FI" sz="2800" b="0" kern="100" dirty="0">
                <a:effectLst/>
                <a:ea typeface="Aptos" panose="020B0004020202020204" pitchFamily="34" charset="0"/>
                <a:cs typeface="Times New Roman"/>
              </a:rPr>
              <a:t> </a:t>
            </a:r>
            <a:r>
              <a:rPr lang="fi-FI" sz="2800" b="0" kern="100" dirty="0">
                <a:ea typeface="Aptos" panose="020B0004020202020204" pitchFamily="34" charset="0"/>
                <a:cs typeface="Times New Roman"/>
              </a:rPr>
              <a:t>tuutorina voisit</a:t>
            </a:r>
            <a:r>
              <a:rPr lang="fi-FI" sz="2800" b="0" kern="100" dirty="0">
                <a:effectLst/>
                <a:ea typeface="Aptos" panose="020B0004020202020204" pitchFamily="34" charset="0"/>
                <a:cs typeface="Times New Roman"/>
              </a:rPr>
              <a:t> vähentää </a:t>
            </a:r>
            <a:r>
              <a:rPr lang="fi-FI" sz="2800" b="0" kern="100" dirty="0">
                <a:ea typeface="Aptos" panose="020B0004020202020204" pitchFamily="34" charset="0"/>
                <a:cs typeface="Times New Roman"/>
              </a:rPr>
              <a:t>tätä</a:t>
            </a:r>
            <a:r>
              <a:rPr lang="fi-FI" sz="2800" b="0" kern="100" dirty="0">
                <a:effectLst/>
                <a:ea typeface="Aptos" panose="020B0004020202020204" pitchFamily="34" charset="0"/>
                <a:cs typeface="Times New Roman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800" b="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Olet huolissasi toisen opiskelijan päihteiden käytöstä.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800" b="0" kern="100" dirty="0">
                <a:ea typeface="Aptos" panose="020B0004020202020204" pitchFamily="34" charset="0"/>
                <a:cs typeface="Times New Roman" panose="02020603050405020304" pitchFamily="18" charset="0"/>
              </a:rPr>
              <a:t>Olet huolissasi omasta päihteiden käytöstäsi.</a:t>
            </a:r>
            <a:endParaRPr lang="fi-FI" sz="2800" b="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fi-FI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pPr marR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endParaRPr lang="fi-FI" b="0" dirty="0">
              <a:solidFill>
                <a:prstClr val="black"/>
              </a:solidFill>
              <a:ea typeface="Calibri" panose="020F0502020204030204"/>
              <a:cs typeface="Calibri"/>
            </a:endParaRPr>
          </a:p>
          <a:p>
            <a:pPr marR="0" lvl="1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fi-FI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11CE32EA-305B-4DE5-B8B7-3B9888D1C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82879" y="1204324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 descr="Parityöskentely ikoni.">
            <a:extLst>
              <a:ext uri="{FF2B5EF4-FFF2-40B4-BE49-F238E27FC236}">
                <a16:creationId xmlns:a16="http://schemas.microsoft.com/office/drawing/2014/main" id="{0BB83057-4458-6482-A8FF-A4DD99B8AB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41" y="1468297"/>
            <a:ext cx="945079" cy="947092"/>
          </a:xfrm>
          <a:prstGeom prst="rect">
            <a:avLst/>
          </a:prstGeom>
        </p:spPr>
      </p:pic>
      <p:pic>
        <p:nvPicPr>
          <p:cNvPr id="3" name="Kuva 2" descr="Parityöskentely ikoni.">
            <a:extLst>
              <a:ext uri="{FF2B5EF4-FFF2-40B4-BE49-F238E27FC236}">
                <a16:creationId xmlns:a16="http://schemas.microsoft.com/office/drawing/2014/main" id="{ADA7A7BC-4EFF-E13A-9D58-39013655CC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652" y="1468297"/>
            <a:ext cx="945082" cy="9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5544" y="549289"/>
            <a:ext cx="7966952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fi-FI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Miten kannattaisi toimia tuutorina  suhteessa päihteisiin oppilaitosalueella? 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endParaRPr kumimoji="0" lang="fi-FI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570752" y="1605167"/>
            <a:ext cx="8460232" cy="48059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2300" b="0" dirty="0"/>
              <a:t>Noudattaa päihteisiin liittyviä lakeja ja ohjeistuksia oppilaitosalueella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2300" b="0" dirty="0">
                <a:solidFill>
                  <a:prstClr val="black"/>
                </a:solidFill>
              </a:rPr>
              <a:t>Ymmärtää itse sen, miksi päihteiden käyttö ei ole oppilaitosalueella sallittua ja osaa</a:t>
            </a:r>
            <a:r>
              <a:rPr kumimoji="0" lang="fi-FI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tarvittaessa </a:t>
            </a:r>
            <a:r>
              <a:rPr lang="fi-FI" sz="2300" b="0" dirty="0">
                <a:solidFill>
                  <a:prstClr val="black"/>
                </a:solidFill>
              </a:rPr>
              <a:t>perustella asian opiskelijoille.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300" b="0" dirty="0">
                <a:solidFill>
                  <a:prstClr val="black"/>
                </a:solidFill>
              </a:rPr>
              <a:t>Toimii hyvänä esimerkkinä muille opiskelijoille; luo toiminnallaan turvallisuutta ja positiivista ilmapiiriä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300" b="0" dirty="0">
                <a:solidFill>
                  <a:prstClr val="black"/>
                </a:solidFill>
              </a:rPr>
              <a:t>Ei ”kehuskele” omaa vapaa-ajan päihteiden käyttöään muille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2300" b="0" dirty="0">
                <a:solidFill>
                  <a:prstClr val="black"/>
                </a:solidFill>
                <a:cs typeface="Calibri"/>
              </a:rPr>
              <a:t>Ymmärtää sen, että suurin osa nuorista haluaa kuulua ryhmään ja että tuutorina on itse mahdollistamassa opiskelijoille päihteetöntä tapaa kuulua ryhmään</a:t>
            </a:r>
            <a:endParaRPr lang="fi-FI" sz="2300" b="0" dirty="0">
              <a:solidFill>
                <a:prstClr val="black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2300" b="0" dirty="0">
                <a:solidFill>
                  <a:prstClr val="black"/>
                </a:solidFill>
              </a:rPr>
              <a:t>On se tyyppi, jota on helppo lähestyä, jonka kanssa on helppo jutella, myös päihteistä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fi-FI" sz="2000" b="0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i-FI" sz="1600" b="0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defRPr/>
            </a:pPr>
            <a:endParaRPr lang="fi-FI" sz="1200" b="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000" b="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3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2669882C-53BD-4052-BB26-9C2059E072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234" y="572894"/>
            <a:ext cx="8870157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fi-FI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Miten kannattaisi toimia tuutorina</a:t>
            </a:r>
            <a:r>
              <a:rPr lang="fi-FI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</a:t>
            </a:r>
            <a:br>
              <a:rPr lang="fi-FI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kumimoji="0" lang="fi-FI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suhteessa päihteisiin oppilaitosalueella?</a:t>
            </a:r>
            <a:br>
              <a:rPr lang="fi-FI" sz="360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endParaRPr kumimoji="0" lang="fi-FI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360234" y="1761707"/>
            <a:ext cx="8658505" cy="33345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har char="•"/>
              <a:defRPr/>
            </a:pPr>
            <a:r>
              <a:rPr lang="fi-FI" b="0" dirty="0">
                <a:solidFill>
                  <a:prstClr val="black"/>
                </a:solidFill>
              </a:rPr>
              <a:t>Muistaa, ettei toimi tuutorina yksin, vaan tuutoriporukasta/tuutoreista vastaavalta työntekijältä saa tukea. Yhteisillä pelisäännöillä päästään eteenpäin päihdeteemankin kanssa.</a:t>
            </a:r>
            <a:endParaRPr lang="en-US" b="0" dirty="0">
              <a:solidFill>
                <a:prstClr val="black"/>
              </a:solidFill>
              <a:cs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b="0" dirty="0">
                <a:solidFill>
                  <a:prstClr val="black"/>
                </a:solidFill>
              </a:rPr>
              <a:t>Tietää kenen puoleen kääntyä jos </a:t>
            </a:r>
            <a:endParaRPr lang="fi-FI" dirty="0">
              <a:solidFill>
                <a:prstClr val="black"/>
              </a:solidFill>
              <a:cs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b="0" dirty="0">
                <a:solidFill>
                  <a:prstClr val="black"/>
                </a:solidFill>
              </a:rPr>
              <a:t>	a) havaitsee päihteiden käyttöä/hallussapitoa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b="0" dirty="0">
                <a:solidFill>
                  <a:prstClr val="black"/>
                </a:solidFill>
              </a:rPr>
              <a:t>	b) on huolissaan toisen opiskelijan päihteiden käytöstä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b="0" dirty="0">
                <a:solidFill>
                  <a:prstClr val="black"/>
                </a:solidFill>
              </a:rPr>
              <a:t>Muistaa oman roolinsa ja vastuidensa rajat, ettei kuormitu liikaa, päävastuu on kuitenkin aina oppilaitoksen ammattilaisilla. Tuutorivastaava on useimmiten se henkilö jonka puoleen kannattaa kääntyä</a:t>
            </a:r>
            <a:r>
              <a:rPr lang="fi-FI" sz="2000" b="0" dirty="0">
                <a:solidFill>
                  <a:prstClr val="black"/>
                </a:solidFill>
              </a:rPr>
              <a:t>. </a:t>
            </a:r>
            <a:endParaRPr lang="fi-FI" sz="2000" b="0" dirty="0">
              <a:solidFill>
                <a:prstClr val="black"/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000" b="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i-FI" sz="2000" b="0" dirty="0">
              <a:solidFill>
                <a:prstClr val="black"/>
              </a:solidFill>
              <a:cs typeface="Calibri"/>
            </a:endParaRPr>
          </a:p>
          <a:p>
            <a:pPr marL="800100" lvl="1" indent="-342900">
              <a:lnSpc>
                <a:spcPct val="150000"/>
              </a:lnSpc>
              <a:buChar char="•"/>
              <a:defRPr/>
            </a:pPr>
            <a:endParaRPr lang="fi-FI" sz="1600" b="0" dirty="0">
              <a:solidFill>
                <a:prstClr val="black"/>
              </a:solidFill>
              <a:cs typeface="Calibri" panose="020F0502020204030204"/>
            </a:endParaRPr>
          </a:p>
          <a:p>
            <a:pPr marR="0" lvl="1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endParaRPr lang="fi-FI" sz="1200" b="0" dirty="0">
              <a:solidFill>
                <a:prstClr val="black"/>
              </a:solidFill>
              <a:cs typeface="Calibri" panose="020F050202020403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i-FI" sz="2000" b="0" dirty="0">
              <a:solidFill>
                <a:prstClr val="black"/>
              </a:solidFill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i-FI" sz="2000" b="0" dirty="0">
                <a:solidFill>
                  <a:prstClr val="black"/>
                </a:solidFill>
                <a:cs typeface="Calibri"/>
              </a:rPr>
              <a:t>'</a:t>
            </a:r>
            <a:r>
              <a:rPr lang="fi-FI" sz="1100" b="0" dirty="0">
                <a:solidFill>
                  <a:prstClr val="black"/>
                </a:solidFill>
                <a:cs typeface="Calibri"/>
              </a:rPr>
              <a:t>tutor on tarjoamassa ns. Päihteetöntä vaihtoehtoa kuulua porukkaan</a:t>
            </a:r>
            <a:endParaRPr lang="fi-FI" sz="2000" b="0" dirty="0">
              <a:solidFill>
                <a:prstClr val="black"/>
              </a:solidFill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65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98E739-F659-4FAE-8F78-09C8B038108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7238" y="577647"/>
            <a:ext cx="7056513" cy="1068069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br>
              <a:rPr lang="fi-FI" sz="3600" dirty="0">
                <a:latin typeface="Calibri"/>
                <a:cs typeface="Calibri"/>
              </a:rPr>
            </a:br>
            <a:r>
              <a:rPr lang="fi-FI" sz="2800" dirty="0">
                <a:latin typeface="Calibri"/>
                <a:cs typeface="Calibri"/>
              </a:rPr>
              <a:t>Olet sitten huolissasi omasta, toisen opiskelijan tai läheisesi päihteiden käytöstä, älä jää yksin - hae apua tai ohjaa avun piiriin </a:t>
            </a:r>
            <a:endParaRPr lang="fi-FI" sz="2800" b="0" dirty="0">
              <a:latin typeface="Calibri"/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CD6D2B6-2050-7EBC-1250-3357C5E21350}"/>
              </a:ext>
            </a:extLst>
          </p:cNvPr>
          <p:cNvSpPr txBox="1"/>
          <p:nvPr/>
        </p:nvSpPr>
        <p:spPr>
          <a:xfrm>
            <a:off x="569431" y="1957957"/>
            <a:ext cx="386361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400" b="1" dirty="0">
                <a:cs typeface="Calibri"/>
              </a:rPr>
              <a:t>Lähelläsi</a:t>
            </a:r>
            <a:endParaRPr lang="fi-FI" sz="2400" b="1" dirty="0"/>
          </a:p>
          <a:p>
            <a:pPr marL="342900" indent="-342900">
              <a:buFont typeface="Arial"/>
              <a:buChar char="•"/>
            </a:pPr>
            <a:r>
              <a:rPr lang="fi-FI" sz="2400" dirty="0">
                <a:cs typeface="Calibri" panose="020F0502020204030204"/>
              </a:rPr>
              <a:t>Aikuinen johon luotat</a:t>
            </a:r>
            <a:endParaRPr lang="fi-FI" sz="24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Tuutorivastaava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/>
              <a:t>Ryhmänohjaaja, opettajat</a:t>
            </a:r>
            <a:endParaRPr lang="fi-FI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Kuraattori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Terveydenhoitaja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Nuorisotyöntekijät</a:t>
            </a:r>
            <a:endParaRPr lang="fi-FI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Oman kunnan verkkosivuilta löytyy lisää tietoa palveluista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0460553-3429-BB72-4680-419CC8FA49D4}"/>
              </a:ext>
            </a:extLst>
          </p:cNvPr>
          <p:cNvSpPr txBox="1"/>
          <p:nvPr/>
        </p:nvSpPr>
        <p:spPr>
          <a:xfrm>
            <a:off x="4572000" y="1957957"/>
            <a:ext cx="415174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400" b="1" dirty="0"/>
              <a:t>Valtakunnallisesti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Sekaisin-chat: Sekaisin247.fi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MIELI ry:n kriisipuhelin </a:t>
            </a:r>
            <a:br>
              <a:rPr lang="fi-FI" sz="2400" dirty="0"/>
            </a:br>
            <a:r>
              <a:rPr lang="fi-FI" sz="2400" dirty="0"/>
              <a:t>09 2525 0111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EHYT ry Päihdeneuvonta 0800 900 45</a:t>
            </a:r>
            <a:endParaRPr lang="fi-FI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MLL nuorten netti: nuortennetti.fi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Lasinenlapsuus.fi</a:t>
            </a:r>
          </a:p>
        </p:txBody>
      </p:sp>
    </p:spTree>
    <p:extLst>
      <p:ext uri="{BB962C8B-B14F-4D97-AF65-F5344CB8AC3E}">
        <p14:creationId xmlns:p14="http://schemas.microsoft.com/office/powerpoint/2010/main" val="112077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A839A-C715-BC67-79C1-B5FC02A4F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873026A3-8B66-C5BC-6615-1AA103ACEB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8545" y="579364"/>
            <a:ext cx="7032173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3600" dirty="0">
                <a:latin typeface="Calibri" panose="020F0502020204030204" pitchFamily="34" charset="0"/>
                <a:cs typeface="Calibri" panose="020F0502020204030204" pitchFamily="34" charset="0"/>
              </a:rPr>
              <a:t>Bonuskysymys</a:t>
            </a:r>
            <a:endParaRPr kumimoji="0" lang="fi-FI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AF7397F2-363F-25D1-F923-BFF43623C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207" y="1391268"/>
            <a:ext cx="1554554" cy="15545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uva 1" descr="Parityöskentely ikoni.">
            <a:extLst>
              <a:ext uri="{FF2B5EF4-FFF2-40B4-BE49-F238E27FC236}">
                <a16:creationId xmlns:a16="http://schemas.microsoft.com/office/drawing/2014/main" id="{C4AE68E7-DFE8-9655-1A9C-54751040E8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1746753"/>
            <a:ext cx="945079" cy="947092"/>
          </a:xfrm>
          <a:prstGeom prst="rect">
            <a:avLst/>
          </a:prstGeom>
        </p:spPr>
      </p:pic>
      <p:pic>
        <p:nvPicPr>
          <p:cNvPr id="3" name="Kuva 2" descr="Parityöskentely ikoni.">
            <a:extLst>
              <a:ext uri="{FF2B5EF4-FFF2-40B4-BE49-F238E27FC236}">
                <a16:creationId xmlns:a16="http://schemas.microsoft.com/office/drawing/2014/main" id="{F7DDB42F-4EC0-E707-5A65-14018DEF0E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374" y="1746753"/>
            <a:ext cx="945082" cy="94709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9854F2C-58DE-D00D-20B3-AD0B2F52312A}"/>
              </a:ext>
            </a:extLst>
          </p:cNvPr>
          <p:cNvSpPr txBox="1"/>
          <p:nvPr/>
        </p:nvSpPr>
        <p:spPr>
          <a:xfrm>
            <a:off x="667512" y="3388959"/>
            <a:ext cx="234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Pohtikaa: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670C7446-D40D-98FF-9034-90B05E0C751D}"/>
              </a:ext>
            </a:extLst>
          </p:cNvPr>
          <p:cNvSpPr txBox="1">
            <a:spLocks/>
          </p:cNvSpPr>
          <p:nvPr/>
        </p:nvSpPr>
        <p:spPr>
          <a:xfrm>
            <a:off x="1051582" y="3990534"/>
            <a:ext cx="7827242" cy="21999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fi-FI" sz="2800" b="0" dirty="0">
                <a:cs typeface="Calibri"/>
              </a:rPr>
              <a:t>Tuutoriporukka on mukana järjestämässä koulun aloitukseen/vanhojen tansseihin/penkkareihin tms. liittyviä tapahtumaa opiskelijoille vapaa-ajalla.</a:t>
            </a:r>
          </a:p>
          <a:p>
            <a:pPr>
              <a:lnSpc>
                <a:spcPct val="100000"/>
              </a:lnSpc>
              <a:spcAft>
                <a:spcPts val="800"/>
              </a:spcAft>
              <a:defRPr/>
            </a:pPr>
            <a:r>
              <a:rPr lang="fi-FI" sz="2800" b="0" dirty="0">
                <a:cs typeface="Calibri"/>
              </a:rPr>
              <a:t>Mitä otettava huomioon päihteisiin liittyen?</a:t>
            </a:r>
            <a:r>
              <a:rPr lang="fi-FI" sz="2800" b="0" dirty="0">
                <a:solidFill>
                  <a:srgbClr val="FF0000"/>
                </a:solidFill>
                <a:cs typeface="Calibri"/>
              </a:rPr>
              <a:t> </a:t>
            </a:r>
            <a:endParaRPr lang="fi-FI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/>
              <a:cs typeface="Calibri"/>
            </a:endParaRPr>
          </a:p>
          <a:p>
            <a:pPr marR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endParaRPr lang="fi-FI" b="0" dirty="0">
              <a:solidFill>
                <a:prstClr val="black"/>
              </a:solidFill>
              <a:ea typeface="Calibri" panose="020F0502020204030204"/>
              <a:cs typeface="Calibri"/>
            </a:endParaRPr>
          </a:p>
          <a:p>
            <a:pPr marR="0" lvl="1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fi-FI" dirty="0">
              <a:solidFill>
                <a:prstClr val="black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012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8D1512-C85B-A5E6-DD14-8F0742C11F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609" y="762601"/>
            <a:ext cx="7966952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Tuutori, ota huomioon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(1/2):</a:t>
            </a:r>
            <a:b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bold" panose="020F0702030404030204" pitchFamily="34" charset="0"/>
                <a:ea typeface="+mj-ea"/>
                <a:cs typeface="Calibri bold" panose="020F0702030404030204" pitchFamily="34" charset="0"/>
              </a:rPr>
            </a:b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bold" panose="020F0702030404030204" pitchFamily="34" charset="0"/>
              <a:ea typeface="+mj-ea"/>
              <a:cs typeface="Calibri bold" panose="020F0702030404030204" pitchFamily="34" charset="0"/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0E1F61D9-2B98-4DF5-AAC9-7BAE2E9FE87A}"/>
              </a:ext>
            </a:extLst>
          </p:cNvPr>
          <p:cNvSpPr txBox="1">
            <a:spLocks/>
          </p:cNvSpPr>
          <p:nvPr/>
        </p:nvSpPr>
        <p:spPr>
          <a:xfrm>
            <a:off x="597185" y="1566151"/>
            <a:ext cx="8400511" cy="3901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Oppilaitosalueella ja oppilaitoksen järjestämissä tilaisuuksissa päihteiden käyttö on lain mukaan kielletty </a:t>
            </a:r>
            <a:endParaRPr lang="fi-FI" b="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>
                <a:cs typeface="Calibri"/>
              </a:rPr>
              <a:t>Päihteiden käyttö on lain mukaan kielletty alle 18-vuotiailta</a:t>
            </a:r>
            <a:endParaRPr lang="fi-FI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Tuutorin rooli velvoittaa myös tilaisuuksissa, jotka liittyvät opintoihin vapaammin</a:t>
            </a:r>
          </a:p>
          <a:p>
            <a:endParaRPr lang="fi-FI" b="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Osallistujalla on oltava mahdollisuus osallistua päihteettä ja ilman tarvetta päihteettömyyden selittelyyn</a:t>
            </a:r>
            <a:endParaRPr lang="fi-FI" b="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Ryhmässä toiminen tai ajanvietto ei saa painostaa osallistujia päihteiden käyttöön</a:t>
            </a:r>
            <a:endParaRPr lang="fi-FI" b="0" dirty="0"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i-FI" sz="1600" b="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000" b="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9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2B843-4CAF-C512-FB69-8CD4544D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otsikko 2">
            <a:extLst>
              <a:ext uri="{FF2B5EF4-FFF2-40B4-BE49-F238E27FC236}">
                <a16:creationId xmlns:a16="http://schemas.microsoft.com/office/drawing/2014/main" id="{0819F294-0E9C-260D-C985-322D0D23B7E9}"/>
              </a:ext>
            </a:extLst>
          </p:cNvPr>
          <p:cNvSpPr txBox="1">
            <a:spLocks/>
          </p:cNvSpPr>
          <p:nvPr/>
        </p:nvSpPr>
        <p:spPr>
          <a:xfrm>
            <a:off x="502275" y="1486817"/>
            <a:ext cx="7702273" cy="39012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Yhteinen päihtyminen ei saa olla pääasiallinen tutustumis-/ryhmäytymiskeino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prstClr val="black"/>
                </a:solidFill>
                <a:cs typeface="Calibri Light"/>
              </a:rPr>
              <a:t>Mahdollistetaan kaikille niin mukava tapaaminen, tervetullut olo ja fiilis, että jokainen haluaa tulla mukaan jatkossakin.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prstClr val="black"/>
                </a:solidFill>
                <a:cs typeface="Calibri Light"/>
              </a:rPr>
              <a:t>Tuutori on henkilö johon moni tukeutuu, on oltava luottamuksen arvoinen</a:t>
            </a:r>
            <a:endParaRPr lang="fi-FI" b="0" dirty="0">
              <a:solidFill>
                <a:prstClr val="black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>
                <a:solidFill>
                  <a:prstClr val="black"/>
                </a:solidFill>
                <a:cs typeface="Calibri Light"/>
              </a:rPr>
              <a:t>Jos joku on päihtynyt, ei häntä saa jättää yksin, vaan on pyydettävä apua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fi-FI" sz="1600" b="0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defRPr/>
            </a:pPr>
            <a:endParaRPr lang="fi-FI" sz="1200" b="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2000" b="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7D8956-2A49-6E70-F1F2-1916D699FE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935" y="550872"/>
            <a:ext cx="7966952" cy="6925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Tuutori, ota huomioon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(2/2)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bold" panose="020F0702030404030204" pitchFamily="34" charset="0"/>
              <a:ea typeface="+mj-ea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88948"/>
      </p:ext>
    </p:extLst>
  </p:cSld>
  <p:clrMapOvr>
    <a:masterClrMapping/>
  </p:clrMapOvr>
</p:sld>
</file>

<file path=ppt/theme/theme1.xml><?xml version="1.0" encoding="utf-8"?>
<a:theme xmlns:a="http://schemas.openxmlformats.org/drawingml/2006/main" name="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342900" marR="0" indent="-228600" algn="l" fontAlgn="auto"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i="0" u="none" strike="noStrike" cap="none" spc="0" normalizeH="0" baseline="0" noProof="0" dirty="0" err="1">
            <a:ln>
              <a:noFill/>
            </a:ln>
            <a:effectLst/>
            <a:uLnTx/>
            <a:uFillTx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EHYT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342900" marR="0" indent="-228600" algn="l" fontAlgn="auto"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kumimoji="0" sz="1800" i="0" u="none" strike="noStrike" cap="none" spc="0" normalizeH="0" baseline="0" noProof="0" dirty="0" err="1">
            <a:ln>
              <a:noFill/>
            </a:ln>
            <a:effectLst/>
            <a:uLnTx/>
            <a:uFillTx/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ba261-89fa-443c-95b3-35960b79d483">
      <UserInfo>
        <DisplayName>Kiti Poikonen</DisplayName>
        <AccountId>74</AccountId>
        <AccountType/>
      </UserInfo>
      <UserInfo>
        <DisplayName>Tuomas Tenkanen</DisplayName>
        <AccountId>75</AccountId>
        <AccountType/>
      </UserInfo>
      <UserInfo>
        <DisplayName>Iia Haavanoksa</DisplayName>
        <AccountId>76</AccountId>
        <AccountType/>
      </UserInfo>
    </SharedWithUsers>
    <lcf76f155ced4ddcb4097134ff3c332f xmlns="1cb696bf-aee0-4762-a28e-5d93be9ff584">
      <Terms xmlns="http://schemas.microsoft.com/office/infopath/2007/PartnerControls"/>
    </lcf76f155ced4ddcb4097134ff3c332f>
    <TaxCatchAll xmlns="07cba261-89fa-443c-95b3-35960b79d4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FE11A2623FD74290280C420C41A4A5" ma:contentTypeVersion="18" ma:contentTypeDescription="Luo uusi asiakirja." ma:contentTypeScope="" ma:versionID="0e491cddea062cb77cccc8c715b28c0a">
  <xsd:schema xmlns:xsd="http://www.w3.org/2001/XMLSchema" xmlns:xs="http://www.w3.org/2001/XMLSchema" xmlns:p="http://schemas.microsoft.com/office/2006/metadata/properties" xmlns:ns2="1cb696bf-aee0-4762-a28e-5d93be9ff584" xmlns:ns3="07cba261-89fa-443c-95b3-35960b79d483" targetNamespace="http://schemas.microsoft.com/office/2006/metadata/properties" ma:root="true" ma:fieldsID="a3d078393a3c083ec405ed2042150171" ns2:_="" ns3:_="">
    <xsd:import namespace="1cb696bf-aee0-4762-a28e-5d93be9ff584"/>
    <xsd:import namespace="07cba261-89fa-443c-95b3-35960b79d4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696bf-aee0-4762-a28e-5d93be9ff5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4acf277-c871-4cac-ba5b-0074ec657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a261-89fa-443c-95b3-35960b79d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caf2b2-64a0-48a3-b843-41659a504988}" ma:internalName="TaxCatchAll" ma:showField="CatchAllData" ma:web="07cba261-89fa-443c-95b3-35960b79d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F1D2D-FA47-462A-AD87-16B240C8051A}">
  <ds:schemaRefs>
    <ds:schemaRef ds:uri="http://schemas.microsoft.com/office/2006/documentManagement/types"/>
    <ds:schemaRef ds:uri="http://purl.org/dc/terms/"/>
    <ds:schemaRef ds:uri="07cba261-89fa-443c-95b3-35960b79d483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1cb696bf-aee0-4762-a28e-5d93be9ff5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CFF129-ABB8-40C3-8BA2-044788A63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BF762-25A4-400A-B098-22732024C8B1}">
  <ds:schemaRefs>
    <ds:schemaRef ds:uri="07cba261-89fa-443c-95b3-35960b79d483"/>
    <ds:schemaRef ds:uri="1cb696bf-aee0-4762-a28e-5d93be9ff5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8273735-272c-4301-9fae-2296fa32d8f2}" enabled="0" method="" siteId="{48273735-272c-4301-9fae-2296fa32d8f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740</Words>
  <Application>Microsoft Office PowerPoint</Application>
  <PresentationFormat>Näytössä katseltava diaesitys (4:3)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10</vt:i4>
      </vt:variant>
    </vt:vector>
  </HeadingPairs>
  <TitlesOfParts>
    <vt:vector size="23" baseType="lpstr">
      <vt:lpstr>Aptos</vt:lpstr>
      <vt:lpstr>Arial</vt:lpstr>
      <vt:lpstr>Calibri</vt:lpstr>
      <vt:lpstr>Calibri bold</vt:lpstr>
      <vt:lpstr>Calibri Light</vt:lpstr>
      <vt:lpstr>Monsterrat</vt:lpstr>
      <vt:lpstr>Overpass Mono</vt:lpstr>
      <vt:lpstr>EHYT</vt:lpstr>
      <vt:lpstr>3_Mukautettu suunnittelumalli</vt:lpstr>
      <vt:lpstr>4_Mukautettu suunnittelumalli</vt:lpstr>
      <vt:lpstr>1_EHYT</vt:lpstr>
      <vt:lpstr>2_EHYT</vt:lpstr>
      <vt:lpstr>Mukautettu suunnittelumalli</vt:lpstr>
      <vt:lpstr> 3. Miten toimia tuutorina suhteessa päihteisiin?  </vt:lpstr>
      <vt:lpstr>Tärkeät tuutorit!  </vt:lpstr>
      <vt:lpstr>Miten tuutorin kannattaisi toimia seuraavissa tilanteissa?</vt:lpstr>
      <vt:lpstr>Miten kannattaisi toimia tuutorina  suhteessa päihteisiin oppilaitosalueella?   </vt:lpstr>
      <vt:lpstr>Miten kannattaisi toimia tuutorina  suhteessa päihteisiin oppilaitosalueella? </vt:lpstr>
      <vt:lpstr> Olet sitten huolissasi omasta, toisen opiskelijan tai läheisesi päihteiden käytöstä, älä jää yksin - hae apua tai ohjaa avun piiriin </vt:lpstr>
      <vt:lpstr>Bonuskysymys</vt:lpstr>
      <vt:lpstr>Tuutori, ota huomioon (1/2): </vt:lpstr>
      <vt:lpstr>Tuutori, ota huomioon (2/2):</vt:lpstr>
      <vt:lpstr>Nettimummola Buenotalk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Keskustelua alkoholista</dc:title>
  <dc:creator>kaisikki Pasanen</dc:creator>
  <cp:lastModifiedBy>kaisikki Pasanen</cp:lastModifiedBy>
  <cp:revision>1</cp:revision>
  <dcterms:created xsi:type="dcterms:W3CDTF">2020-04-03T07:10:53Z</dcterms:created>
  <dcterms:modified xsi:type="dcterms:W3CDTF">2026-06-02T10:42:59Z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0x01010088FE11A2623FD74290280C420C41A4A5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MediaServiceImageTags">
    <vt:lpwstr/>
  </property>
  <property fmtid="{D5CDD505-2E9C-101B-9397-08002B2CF9AE}" pid="8" name="Sijainti">
    <vt:lpwstr>7;#Koulutyö|3a02af64-20ac-44fd-93e6-5ee59c14c5c5</vt:lpwstr>
  </property>
  <property fmtid="{D5CDD505-2E9C-101B-9397-08002B2CF9AE}" pid="9" name="Kohderyhmä">
    <vt:lpwstr>6;#Sisäinen|86f88d56-d83c-4b89-95d9-544aff120100</vt:lpwstr>
  </property>
  <property fmtid="{D5CDD505-2E9C-101B-9397-08002B2CF9AE}" pid="10" name="EHYT Aihe">
    <vt:lpwstr/>
  </property>
  <property fmtid="{D5CDD505-2E9C-101B-9397-08002B2CF9AE}" pid="11" name="Dokumentin tyyppi">
    <vt:lpwstr/>
  </property>
  <property fmtid="{D5CDD505-2E9C-101B-9397-08002B2CF9AE}" pid="12" name="la47d3aaa2a64b5b8f872218156bcd76">
    <vt:lpwstr>Koulutyö|3a02af64-20ac-44fd-93e6-5ee59c14c5c5</vt:lpwstr>
  </property>
  <property fmtid="{D5CDD505-2E9C-101B-9397-08002B2CF9AE}" pid="13" name="Order">
    <vt:r8>935200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