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9" r:id="rId5"/>
    <p:sldMasterId id="2147483714" r:id="rId6"/>
  </p:sldMasterIdLst>
  <p:notesMasterIdLst>
    <p:notesMasterId r:id="rId30"/>
  </p:notesMasterIdLst>
  <p:sldIdLst>
    <p:sldId id="319" r:id="rId7"/>
    <p:sldId id="320" r:id="rId8"/>
    <p:sldId id="322" r:id="rId9"/>
    <p:sldId id="321" r:id="rId10"/>
    <p:sldId id="323" r:id="rId11"/>
    <p:sldId id="288" r:id="rId12"/>
    <p:sldId id="528" r:id="rId13"/>
    <p:sldId id="317" r:id="rId14"/>
    <p:sldId id="531" r:id="rId15"/>
    <p:sldId id="325" r:id="rId16"/>
    <p:sldId id="532" r:id="rId17"/>
    <p:sldId id="533" r:id="rId18"/>
    <p:sldId id="534" r:id="rId19"/>
    <p:sldId id="544" r:id="rId20"/>
    <p:sldId id="545" r:id="rId21"/>
    <p:sldId id="326" r:id="rId22"/>
    <p:sldId id="530" r:id="rId23"/>
    <p:sldId id="552" r:id="rId24"/>
    <p:sldId id="290" r:id="rId25"/>
    <p:sldId id="324" r:id="rId26"/>
    <p:sldId id="297" r:id="rId27"/>
    <p:sldId id="555" r:id="rId28"/>
    <p:sldId id="55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Sukanen" initials="MS" lastIdx="2" clrIdx="0">
    <p:extLst>
      <p:ext uri="{19B8F6BF-5375-455C-9EA6-DF929625EA0E}">
        <p15:presenceInfo xmlns:p15="http://schemas.microsoft.com/office/powerpoint/2012/main" userId="S::melissa.sukanen@ehyt.fi::de2c0078-cc4a-46d5-89dc-c6497b617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9C6"/>
    <a:srgbClr val="17A3AB"/>
    <a:srgbClr val="37A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0" autoAdjust="0"/>
    <p:restoredTop sz="86441" autoAdjust="0"/>
  </p:normalViewPr>
  <p:slideViewPr>
    <p:cSldViewPr snapToGrid="0">
      <p:cViewPr varScale="1">
        <p:scale>
          <a:sx n="96" d="100"/>
          <a:sy n="96" d="100"/>
        </p:scale>
        <p:origin x="16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Silvennoinen" userId="2704c329-3549-4a43-ac1b-d219a728dd4c" providerId="ADAL" clId="{88105428-96DD-4719-8E2F-09F1121CDD8A}"/>
    <pc:docChg chg="modSld">
      <pc:chgData name="Katarina Silvennoinen" userId="2704c329-3549-4a43-ac1b-d219a728dd4c" providerId="ADAL" clId="{88105428-96DD-4719-8E2F-09F1121CDD8A}" dt="2024-12-16T07:12:00.565" v="0" actId="2711"/>
      <pc:docMkLst>
        <pc:docMk/>
      </pc:docMkLst>
      <pc:sldChg chg="modSp mod">
        <pc:chgData name="Katarina Silvennoinen" userId="2704c329-3549-4a43-ac1b-d219a728dd4c" providerId="ADAL" clId="{88105428-96DD-4719-8E2F-09F1121CDD8A}" dt="2024-12-16T07:12:00.565" v="0" actId="2711"/>
        <pc:sldMkLst>
          <pc:docMk/>
          <pc:sldMk cId="445331525" sldId="317"/>
        </pc:sldMkLst>
        <pc:spChg chg="mod">
          <ac:chgData name="Katarina Silvennoinen" userId="2704c329-3549-4a43-ac1b-d219a728dd4c" providerId="ADAL" clId="{88105428-96DD-4719-8E2F-09F1121CDD8A}" dt="2024-12-16T07:12:00.565" v="0" actId="2711"/>
          <ac:spMkLst>
            <pc:docMk/>
            <pc:sldMk cId="445331525" sldId="317"/>
            <ac:spMk id="4" creationId="{B66A0054-D8B7-475F-99CE-25727D10180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 b="1" dirty="0" err="1">
                <a:solidFill>
                  <a:schemeClr val="tx1"/>
                </a:solidFill>
              </a:rPr>
              <a:t>Grundskoleelever</a:t>
            </a:r>
            <a:r>
              <a:rPr lang="fi-FI" b="1" baseline="0" dirty="0">
                <a:solidFill>
                  <a:schemeClr val="tx1"/>
                </a:solidFill>
              </a:rPr>
              <a:t> i </a:t>
            </a:r>
            <a:r>
              <a:rPr lang="fi-FI" b="1" baseline="0" dirty="0" err="1">
                <a:solidFill>
                  <a:schemeClr val="tx1"/>
                </a:solidFill>
              </a:rPr>
              <a:t>åk</a:t>
            </a:r>
            <a:r>
              <a:rPr lang="fi-FI" b="1" baseline="0" dirty="0">
                <a:solidFill>
                  <a:schemeClr val="tx1"/>
                </a:solidFill>
              </a:rPr>
              <a:t> 8 </a:t>
            </a:r>
            <a:r>
              <a:rPr lang="fi-FI" b="1" baseline="0" dirty="0" err="1">
                <a:solidFill>
                  <a:schemeClr val="tx1"/>
                </a:solidFill>
              </a:rPr>
              <a:t>och</a:t>
            </a:r>
            <a:r>
              <a:rPr lang="fi-FI" b="1" baseline="0" dirty="0">
                <a:solidFill>
                  <a:schemeClr val="tx1"/>
                </a:solidFill>
              </a:rPr>
              <a:t> </a:t>
            </a:r>
            <a:r>
              <a:rPr lang="fi-FI" b="1" baseline="0" dirty="0" err="1">
                <a:solidFill>
                  <a:schemeClr val="tx1"/>
                </a:solidFill>
              </a:rPr>
              <a:t>åk</a:t>
            </a:r>
            <a:r>
              <a:rPr lang="fi-FI" b="1" baseline="0" dirty="0">
                <a:solidFill>
                  <a:schemeClr val="tx1"/>
                </a:solidFill>
              </a:rPr>
              <a:t> 9</a:t>
            </a:r>
            <a:endParaRPr lang="fi-FI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942652329749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C8-4B0A-9FA8-3B8AD0094AB0}"/>
                </c:ext>
              </c:extLst>
            </c:dLbl>
            <c:dLbl>
              <c:idx val="1"/>
              <c:layout>
                <c:manualLayout>
                  <c:x val="6.5721909899401788E-3"/>
                  <c:y val="-8.602150537634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C8-4B0A-9FA8-3B8AD0094AB0}"/>
                </c:ext>
              </c:extLst>
            </c:dLbl>
            <c:dLbl>
              <c:idx val="2"/>
              <c:layout>
                <c:manualLayout>
                  <c:x val="-4.9291432424551718E-3"/>
                  <c:y val="5.376344086021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C8-4B0A-9FA8-3B8AD0094AB0}"/>
                </c:ext>
              </c:extLst>
            </c:dLbl>
            <c:dLbl>
              <c:idx val="3"/>
              <c:layout>
                <c:manualLayout>
                  <c:x val="0"/>
                  <c:y val="-8.243727598566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C8-4B0A-9FA8-3B8AD0094AB0}"/>
                </c:ext>
              </c:extLst>
            </c:dLbl>
            <c:dLbl>
              <c:idx val="4"/>
              <c:layout>
                <c:manualLayout>
                  <c:x val="-3.2860954949701349E-3"/>
                  <c:y val="6.451612903225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C8-4B0A-9FA8-3B8AD0094AB0}"/>
                </c:ext>
              </c:extLst>
            </c:dLbl>
            <c:dLbl>
              <c:idx val="5"/>
              <c:layout>
                <c:manualLayout>
                  <c:x val="0"/>
                  <c:y val="-7.5268817204301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C8-4B0A-9FA8-3B8AD0094AB0}"/>
                </c:ext>
              </c:extLst>
            </c:dLbl>
            <c:dLbl>
              <c:idx val="6"/>
              <c:layout>
                <c:manualLayout>
                  <c:x val="-4.929143242455112E-3"/>
                  <c:y val="7.1684587813620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C8-4B0A-9FA8-3B8AD0094AB0}"/>
                </c:ext>
              </c:extLst>
            </c:dLbl>
            <c:dLbl>
              <c:idx val="7"/>
              <c:layout>
                <c:manualLayout>
                  <c:x val="-1.6430477474850373E-3"/>
                  <c:y val="-8.9605734767025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C8-4B0A-9FA8-3B8AD0094AB0}"/>
                </c:ext>
              </c:extLst>
            </c:dLbl>
            <c:dLbl>
              <c:idx val="8"/>
              <c:layout>
                <c:manualLayout>
                  <c:x val="0"/>
                  <c:y val="3.942652329749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C8-4B0A-9FA8-3B8AD0094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'[ktk2.nuoret.fact_ktk2_nuoret.latest.xlsx]Kouluterveyskyselyn aikasarjat '!$A$2:$I$2</c:f>
              <c:strCache>
                <c:ptCount val="9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</c:strCache>
            </c:strRef>
          </c:cat>
          <c:val>
            <c:numRef>
              <c:f>'[ktk2.nuoret.fact_ktk2_nuoret.latest.xlsx]Kouluterveyskyselyn aikasarjat '!$A$3:$I$3</c:f>
              <c:numCache>
                <c:formatCode>#,##0.0</c:formatCode>
                <c:ptCount val="9"/>
                <c:pt idx="0">
                  <c:v>40.6</c:v>
                </c:pt>
                <c:pt idx="1">
                  <c:v>41.4</c:v>
                </c:pt>
                <c:pt idx="2">
                  <c:v>42.8</c:v>
                </c:pt>
                <c:pt idx="3">
                  <c:v>50</c:v>
                </c:pt>
                <c:pt idx="4">
                  <c:v>58.4</c:v>
                </c:pt>
                <c:pt idx="5">
                  <c:v>61.7</c:v>
                </c:pt>
                <c:pt idx="6">
                  <c:v>60.7</c:v>
                </c:pt>
                <c:pt idx="7">
                  <c:v>65.400000000000006</c:v>
                </c:pt>
                <c:pt idx="8">
                  <c:v>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0C8-4B0A-9FA8-3B8AD0094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9802000"/>
        <c:axId val="92486720"/>
      </c:lineChart>
      <c:catAx>
        <c:axId val="1649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486720"/>
        <c:crosses val="autoZero"/>
        <c:auto val="1"/>
        <c:lblAlgn val="ctr"/>
        <c:lblOffset val="100"/>
        <c:noMultiLvlLbl val="0"/>
      </c:catAx>
      <c:valAx>
        <c:axId val="924867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4980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baseline="0" dirty="0" err="1"/>
              <a:t>Studerande</a:t>
            </a:r>
            <a:r>
              <a:rPr lang="fi-FI" b="1" baseline="0" dirty="0"/>
              <a:t> </a:t>
            </a:r>
            <a:r>
              <a:rPr lang="fi-FI" b="1" baseline="0" dirty="0" err="1"/>
              <a:t>på</a:t>
            </a:r>
            <a:r>
              <a:rPr lang="fi-FI" b="1" baseline="0" dirty="0"/>
              <a:t> </a:t>
            </a:r>
            <a:r>
              <a:rPr lang="fi-FI" b="1" baseline="0" dirty="0" err="1"/>
              <a:t>yrkesläroanstalt</a:t>
            </a:r>
            <a:r>
              <a:rPr lang="fi-FI" b="1" baseline="0" dirty="0"/>
              <a:t>  </a:t>
            </a:r>
            <a:endParaRPr lang="fi-FI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D-4B60-98F2-287C6FB380FA}"/>
                </c:ext>
              </c:extLst>
            </c:dLbl>
            <c:dLbl>
              <c:idx val="1"/>
              <c:layout>
                <c:manualLayout>
                  <c:x val="-5.0925337632079971E-17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D-4B60-98F2-287C6FB380FA}"/>
                </c:ext>
              </c:extLst>
            </c:dLbl>
            <c:dLbl>
              <c:idx val="2"/>
              <c:layout>
                <c:manualLayout>
                  <c:x val="-5.0925337632079971E-17"/>
                  <c:y val="3.240740740740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D-4B60-98F2-287C6FB380FA}"/>
                </c:ext>
              </c:extLst>
            </c:dLbl>
            <c:dLbl>
              <c:idx val="3"/>
              <c:layout>
                <c:manualLayout>
                  <c:x val="0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CD-4B60-98F2-287C6FB380FA}"/>
                </c:ext>
              </c:extLst>
            </c:dLbl>
            <c:dLbl>
              <c:idx val="4"/>
              <c:layout>
                <c:manualLayout>
                  <c:x val="2.7777777777777779E-3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CD-4B60-98F2-287C6FB380FA}"/>
                </c:ext>
              </c:extLst>
            </c:dLbl>
            <c:dLbl>
              <c:idx val="5"/>
              <c:layout>
                <c:manualLayout>
                  <c:x val="5.5555555555555558E-3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CD-4B60-98F2-287C6FB380FA}"/>
                </c:ext>
              </c:extLst>
            </c:dLbl>
            <c:dLbl>
              <c:idx val="6"/>
              <c:layout>
                <c:manualLayout>
                  <c:x val="5.5555555555555558E-3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CD-4B60-98F2-287C6FB38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'[ktk2.nuoret.fact_ktk2_nuoret.latest.xlsx]Kouluterveyskyselyn aikasarjat '!$A$1:$H$5</c:f>
              <c:strCache>
                <c:ptCount val="8"/>
                <c:pt idx="0">
                  <c:v>2008-2009</c:v>
                </c:pt>
                <c:pt idx="1">
                  <c:v>2010-2011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  <c:pt idx="6">
                  <c:v>2021</c:v>
                </c:pt>
                <c:pt idx="7">
                  <c:v>2023</c:v>
                </c:pt>
              </c:strCache>
              <c:extLst/>
            </c:strRef>
          </c:cat>
          <c:val>
            <c:numRef>
              <c:f>'[ktk2.nuoret.fact_ktk2_nuoret.latest.xlsx]Kouluterveyskyselyn aikasarjat '!$A$6:$H$6</c:f>
              <c:numCache>
                <c:formatCode>#,##0.0</c:formatCode>
                <c:ptCount val="8"/>
                <c:pt idx="0">
                  <c:v>14.7</c:v>
                </c:pt>
                <c:pt idx="1">
                  <c:v>15.4</c:v>
                </c:pt>
                <c:pt idx="2">
                  <c:v>18.8</c:v>
                </c:pt>
                <c:pt idx="3">
                  <c:v>23.2</c:v>
                </c:pt>
                <c:pt idx="4">
                  <c:v>27.5</c:v>
                </c:pt>
                <c:pt idx="5">
                  <c:v>28.6</c:v>
                </c:pt>
                <c:pt idx="6">
                  <c:v>34</c:v>
                </c:pt>
                <c:pt idx="7">
                  <c:v>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6CD-4B60-98F2-287C6FB38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5220336"/>
        <c:axId val="2053816912"/>
      </c:lineChart>
      <c:catAx>
        <c:axId val="20552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3816912"/>
        <c:crosses val="autoZero"/>
        <c:auto val="1"/>
        <c:lblAlgn val="ctr"/>
        <c:lblOffset val="100"/>
        <c:noMultiLvlLbl val="0"/>
      </c:catAx>
      <c:valAx>
        <c:axId val="2053816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52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 err="1"/>
              <a:t>Gymansiestuderande</a:t>
            </a:r>
            <a:endParaRPr lang="fi-FI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12-43AD-96E2-24488BF72AB8}"/>
                </c:ext>
              </c:extLst>
            </c:dLbl>
            <c:dLbl>
              <c:idx val="1"/>
              <c:layout>
                <c:manualLayout>
                  <c:x val="0"/>
                  <c:y val="-5.89680589680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12-43AD-96E2-24488BF72AB8}"/>
                </c:ext>
              </c:extLst>
            </c:dLbl>
            <c:dLbl>
              <c:idx val="2"/>
              <c:layout>
                <c:manualLayout>
                  <c:x val="-3.7780775986705387E-17"/>
                  <c:y val="2.620802620802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12-43AD-96E2-24488BF72AB8}"/>
                </c:ext>
              </c:extLst>
            </c:dLbl>
            <c:dLbl>
              <c:idx val="3"/>
              <c:layout>
                <c:manualLayout>
                  <c:x val="0"/>
                  <c:y val="-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12-43AD-96E2-24488BF72AB8}"/>
                </c:ext>
              </c:extLst>
            </c:dLbl>
            <c:dLbl>
              <c:idx val="4"/>
              <c:layout>
                <c:manualLayout>
                  <c:x val="0"/>
                  <c:y val="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12-43AD-96E2-24488BF72AB8}"/>
                </c:ext>
              </c:extLst>
            </c:dLbl>
            <c:dLbl>
              <c:idx val="5"/>
              <c:layout>
                <c:manualLayout>
                  <c:x val="0"/>
                  <c:y val="-6.552006552006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12-43AD-96E2-24488BF72AB8}"/>
                </c:ext>
              </c:extLst>
            </c:dLbl>
            <c:dLbl>
              <c:idx val="6"/>
              <c:layout>
                <c:manualLayout>
                  <c:x val="2.0607934054611026E-3"/>
                  <c:y val="3.9312039312039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12-43AD-96E2-24488BF72AB8}"/>
                </c:ext>
              </c:extLst>
            </c:dLbl>
            <c:dLbl>
              <c:idx val="7"/>
              <c:layout>
                <c:manualLayout>
                  <c:x val="-2.0607934054611026E-3"/>
                  <c:y val="-5.2416052416052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12-43AD-96E2-24488BF72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'[ktk2.nuoret.fact_ktk2_nuoret.latest.xlsx]Kouluterveyskyselyn aikasarjat '!$A$1:$I$5</c:f>
              <c:strCache>
                <c:ptCount val="9"/>
                <c:pt idx="0">
                  <c:v>2006-2007</c:v>
                </c:pt>
                <c:pt idx="1">
                  <c:v>2008-2009</c:v>
                </c:pt>
                <c:pt idx="2">
                  <c:v>2010-2011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2019</c:v>
                </c:pt>
                <c:pt idx="7">
                  <c:v>2021</c:v>
                </c:pt>
                <c:pt idx="8">
                  <c:v>2023</c:v>
                </c:pt>
              </c:strCache>
              <c:extLst/>
            </c:strRef>
          </c:cat>
          <c:val>
            <c:numRef>
              <c:f>'[ktk2.nuoret.fact_ktk2_nuoret.latest.xlsx]Kouluterveyskyselyn aikasarjat '!$A$6:$I$6</c:f>
              <c:numCache>
                <c:formatCode>#,##0.0</c:formatCode>
                <c:ptCount val="9"/>
                <c:pt idx="0">
                  <c:v>20.8</c:v>
                </c:pt>
                <c:pt idx="1">
                  <c:v>22.5</c:v>
                </c:pt>
                <c:pt idx="2">
                  <c:v>22.9</c:v>
                </c:pt>
                <c:pt idx="3">
                  <c:v>26.8</c:v>
                </c:pt>
                <c:pt idx="4">
                  <c:v>30.9</c:v>
                </c:pt>
                <c:pt idx="5">
                  <c:v>35.299999999999997</c:v>
                </c:pt>
                <c:pt idx="6">
                  <c:v>34.9</c:v>
                </c:pt>
                <c:pt idx="7">
                  <c:v>40.200000000000003</c:v>
                </c:pt>
                <c:pt idx="8">
                  <c:v>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412-43AD-96E2-24488BF72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047231"/>
        <c:axId val="2056697343"/>
      </c:lineChart>
      <c:catAx>
        <c:axId val="205604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6697343"/>
        <c:crosses val="autoZero"/>
        <c:auto val="1"/>
        <c:lblAlgn val="ctr"/>
        <c:lblOffset val="100"/>
        <c:noMultiLvlLbl val="0"/>
      </c:catAx>
      <c:valAx>
        <c:axId val="205669734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5604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84AD-94C0-4EF3-BEFA-0E0358D1EBD2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FFDB-AF42-474A-99F8-897168F14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7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3EB84-27E3-D84D-C42A-3AE17588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D39FC77-D0F2-16B3-339A-EE32FE6AA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9C278FF-A0CD-D59A-09CF-8881FAA2A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1E1907-BBB0-D940-B2EE-B221AF268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55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sz="1200" b="1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7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79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8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029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75F9B-1BA9-426D-978A-17A37EB3B91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406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1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fi-FI" b="1" dirty="0"/>
              <a:t>L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42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i-FI" sz="1200" b="1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323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1085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Värderingsövnig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tycker olika - tycker lika.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Handledaren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läser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påståenden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Alkoholbruk är vars och ens egen sak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Begränsningen av alkoholbruket fungerar bra i samhället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 tycker att man ingriper tillräckligt mycket i minderårigas drickande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angår inte föräldrarna vad ungdomar sysslar med på sin fritid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skolan talas det tillräckligt mycket om rusmedel och psykisk hälsa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 har ibland varit orolig över hur en bekant använder alkohol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 har berättat om min oro för personen i fråga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Idag lär jag mig igen någonting nytt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53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9908B-A132-C670-B164-B1A5CF6F2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94C246F-7B27-8EEA-3586-C6A774221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0AE2BA6-239D-A4EE-F33E-3508CEB5C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C0EC8A-4724-12D6-9C07-BE40C6EE2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763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584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9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F9876-256D-3225-5E78-A5E68C3C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8DBBD1E-DA4E-5052-F13D-0C10151B3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754C691-9886-F538-F9E0-54EB76324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F9C750-8031-90C1-7F41-86D48D5E1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79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1ECBF-4BCC-5F06-0ADD-F0B94CDFE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EACC4C9-9DEE-F685-5B3F-82A77E569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71F15BF-FB93-E9A0-1B76-92E97366A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 tillsammans igenom svaren på frågorna 1–2 i bild 3.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Förberedelser inför bild 7:</a:t>
            </a: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kan fråga 3 tas upp till behandling. </a:t>
            </a:r>
            <a:r>
              <a:rPr lang="sv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Vem får använda alkohol i Finland? Varför finns det åldersgränser?</a:t>
            </a:r>
            <a:r>
              <a:rPr lang="sv-F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sv-FI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Diskutera frågorna innan du visar följande bild.</a:t>
            </a:r>
          </a:p>
          <a:p>
            <a:pPr rtl="0" fontAlgn="base"/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fi-FI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0BB832C-F472-0540-E02F-2A42EF3D7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03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8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AAA49-2BC8-C94B-7D4D-F1DA2C92E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EC046DD-D28C-DE05-6E6E-1F8D46996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2E27176-6CF6-0E6D-BCA1-C09F2219A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979AC8-7C69-E05F-127E-2B3669245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>
              <a:cs typeface="Calibri" panose="020F0502020204030204"/>
            </a:endParaRPr>
          </a:p>
          <a:p>
            <a:pPr algn="l" rtl="0" fontAlgn="base"/>
            <a:endParaRPr lang="fi-FI" sz="1800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1800" b="0" i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fi-FI" b="0" i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pPr algn="l" rtl="0" fontAlgn="base"/>
            <a:r>
              <a:rPr lang="fi-FI" sz="1800" b="0" i="0">
                <a:solidFill>
                  <a:srgbClr val="444444"/>
                </a:solidFill>
                <a:effectLst/>
                <a:latin typeface="Calibri"/>
                <a:cs typeface="Calibri"/>
              </a:rPr>
              <a:t>​</a:t>
            </a:r>
            <a:endParaRPr lang="fi-FI" b="0" i="0">
              <a:solidFill>
                <a:srgbClr val="444444"/>
              </a:solidFill>
              <a:effectLst/>
              <a:latin typeface="Calibri"/>
              <a:cs typeface="Calibri"/>
            </a:endParaRPr>
          </a:p>
          <a:p>
            <a:endParaRPr lang="en-US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E7EC7-46E4-47AA-A2E2-00507DF3CE3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51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47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i-FI" b="1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1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3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3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&#10;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7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5976467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3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EHYT Bueno&#10;">
            <a:extLst>
              <a:ext uri="{FF2B5EF4-FFF2-40B4-BE49-F238E27FC236}">
                <a16:creationId xmlns:a16="http://schemas.microsoft.com/office/drawing/2014/main" id="{5808CDEB-356C-4BAE-91DD-DA978172B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1" y="265093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99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D9E38724-1A23-41D7-A804-A14CE9515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94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626AAEB4-3D1F-4266-9A4A-FC0C769D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DF27228B-9999-42C5-86DC-C5BB7531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0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0391F892-7C44-4E22-9C3B-4FADC242C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  <a:solidFill>
            <a:srgbClr val="F8C0BA"/>
          </a:solidFill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5E2C330-7B36-4473-9385-3B5741BD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&#10;">
            <a:extLst>
              <a:ext uri="{FF2B5EF4-FFF2-40B4-BE49-F238E27FC236}">
                <a16:creationId xmlns:a16="http://schemas.microsoft.com/office/drawing/2014/main" id="{07D04E64-5633-4532-88BE-8E74C371F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1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A636F24-E008-4A1E-9BBA-772E3076F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374" y="278716"/>
            <a:ext cx="144487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67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7B3CF-1BB0-411A-BD03-5478E833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Tyttö istuu aidan edessä hymyilee ja näyttää peukkua. Aitaa vasten on polkupyörä.">
            <a:extLst>
              <a:ext uri="{FF2B5EF4-FFF2-40B4-BE49-F238E27FC236}">
                <a16:creationId xmlns:a16="http://schemas.microsoft.com/office/drawing/2014/main" id="{14A772EE-655F-405E-A70B-9EB6A728C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5995C-021C-4C23-9A7C-D22ED3DE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" y="465650"/>
            <a:ext cx="4739686" cy="44758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AEFB055-5C78-4907-8031-2B3404553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5983159"/>
            <a:ext cx="1321728" cy="6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848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90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75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14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1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8B19B1-409D-4F4C-B989-E899216333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4503" y="1994053"/>
            <a:ext cx="6140407" cy="915954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 tekstiä</a:t>
            </a:r>
            <a:endParaRPr lang="en-US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554E58ED-A437-41E3-92D3-AB58BF804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1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624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047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58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13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747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219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83131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CA57590-4170-41A7-8525-FF4CBD852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8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3AF1904-CDAF-46E1-A2DB-0165C6908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A957BCC-8C58-49D9-851E-E3A2AB1FE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3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3" r:id="rId6"/>
    <p:sldLayoutId id="2147483694" r:id="rId7"/>
    <p:sldLayoutId id="2147483695" r:id="rId8"/>
    <p:sldLayoutId id="2147483697" r:id="rId9"/>
    <p:sldLayoutId id="2147483698" r:id="rId10"/>
    <p:sldLayoutId id="2147483696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A1CF-34E3-41A4-AF5E-11DDBFF140C4}" type="datetimeFigureOut">
              <a:rPr lang="fi-FI" smtClean="0"/>
              <a:t>16.12.2024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FD91F-B7E8-4EB6-B938-CFADEBB132B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87E4F-272F-C932-2F1B-C1908716E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F52154-EB87-384C-1AD8-609EA6CE6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551" y="3120571"/>
            <a:ext cx="4261449" cy="28834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Bueno-</a:t>
            </a:r>
            <a:br>
              <a:rPr lang="en-US" sz="3200" dirty="0"/>
            </a:br>
            <a:r>
              <a:rPr lang="en-US" sz="3200" dirty="0" err="1"/>
              <a:t>undervisningsmaterial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 err="1"/>
              <a:t>Alkohol</a:t>
            </a:r>
            <a:r>
              <a:rPr lang="en-US" sz="3200" dirty="0"/>
              <a:t>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4012BE-7EFF-20F5-54F4-67391E8D1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Bild på ett gäng av unga som ligger på golvet och tar det lugnt&#10;">
            <a:extLst>
              <a:ext uri="{FF2B5EF4-FFF2-40B4-BE49-F238E27FC236}">
                <a16:creationId xmlns:a16="http://schemas.microsoft.com/office/drawing/2014/main" id="{EF377E3E-90D8-6968-D38B-75718A74E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 t="9700" b="-4348"/>
          <a:stretch/>
        </p:blipFill>
        <p:spPr>
          <a:xfrm flipH="1">
            <a:off x="0" y="13"/>
            <a:ext cx="5105400" cy="71881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930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46955" y="0"/>
            <a:ext cx="8105775" cy="123757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dirty="0" err="1">
                <a:latin typeface="Calibri"/>
                <a:cs typeface="Calibri"/>
              </a:rPr>
              <a:t>Varför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dricker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människor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alkohol</a:t>
            </a:r>
            <a:r>
              <a:rPr lang="fi-FI" sz="36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4" name="Kuva 3" descr="Bilden visar pratbubblor: Eftersom adra dricker, smak, på grund av kulturella aspekter, eliminera stess, viljan att koppla av...">
            <a:extLst>
              <a:ext uri="{FF2B5EF4-FFF2-40B4-BE49-F238E27FC236}">
                <a16:creationId xmlns:a16="http://schemas.microsoft.com/office/drawing/2014/main" id="{D8F3331D-60CE-8597-37E0-84DE04C52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37" y="1425390"/>
            <a:ext cx="6480525" cy="54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3621" y="703263"/>
            <a:ext cx="6772275" cy="812801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dirty="0" err="1">
                <a:latin typeface="Calibri"/>
                <a:cs typeface="Calibri"/>
              </a:rPr>
              <a:t>Många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dricker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ingen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alkohol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alls</a:t>
            </a:r>
            <a:r>
              <a:rPr lang="fi-FI" sz="3600" dirty="0">
                <a:latin typeface="Calibri"/>
                <a:cs typeface="Calibri"/>
              </a:rPr>
              <a:t> - </a:t>
            </a:r>
            <a:r>
              <a:rPr lang="fi-FI" sz="3600" dirty="0" err="1">
                <a:latin typeface="Calibri"/>
                <a:cs typeface="Calibri"/>
              </a:rPr>
              <a:t>varför</a:t>
            </a:r>
            <a:r>
              <a:rPr lang="fi-FI" sz="36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4" name="Kuva 3" descr="Bilden visar pratbubblor: inget intresse, personen är en tillfrisknande missbrukare, man umgås med andra utan alkolol...">
            <a:extLst>
              <a:ext uri="{FF2B5EF4-FFF2-40B4-BE49-F238E27FC236}">
                <a16:creationId xmlns:a16="http://schemas.microsoft.com/office/drawing/2014/main" id="{445F2BB9-8F0A-13C5-E4A8-99F1E3AC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6" y="1516064"/>
            <a:ext cx="6124183" cy="51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0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A33E8-6DB7-4C38-8153-34808F485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851" y="175565"/>
            <a:ext cx="8276297" cy="915954"/>
          </a:xfrm>
        </p:spPr>
        <p:txBody>
          <a:bodyPr lIns="91440" tIns="45720" rIns="91440" bIns="45720" anchor="b"/>
          <a:lstStyle/>
          <a:p>
            <a:r>
              <a:rPr lang="en-US" sz="3600" dirty="0" err="1"/>
              <a:t>Ungdomars</a:t>
            </a:r>
            <a:r>
              <a:rPr lang="en-US" sz="3600" dirty="0"/>
              <a:t> </a:t>
            </a:r>
            <a:r>
              <a:rPr lang="en-US" sz="3600" dirty="0" err="1"/>
              <a:t>alkoholanvändning</a:t>
            </a:r>
            <a:endParaRPr lang="fi-FI" sz="3600" dirty="0">
              <a:latin typeface="Calibri"/>
              <a:cs typeface="Calibri"/>
            </a:endParaRPr>
          </a:p>
        </p:txBody>
      </p:sp>
      <p:sp>
        <p:nvSpPr>
          <p:cNvPr id="4" name="Ellipsi 3" descr="Diagrammi ikoni.">
            <a:extLst>
              <a:ext uri="{FF2B5EF4-FFF2-40B4-BE49-F238E27FC236}">
                <a16:creationId xmlns:a16="http://schemas.microsoft.com/office/drawing/2014/main" id="{05E1F716-3CB2-4114-9315-2FDDA36C91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083258" y="4285369"/>
            <a:ext cx="2047422" cy="20474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E348783-D26C-4B0E-A3E7-53A11471CB20}"/>
              </a:ext>
            </a:extLst>
          </p:cNvPr>
          <p:cNvSpPr txBox="1">
            <a:spLocks/>
          </p:cNvSpPr>
          <p:nvPr/>
        </p:nvSpPr>
        <p:spPr>
          <a:xfrm>
            <a:off x="433851" y="1548920"/>
            <a:ext cx="8576984" cy="218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9600" dirty="0" err="1"/>
              <a:t>Bekanta</a:t>
            </a:r>
            <a:r>
              <a:rPr lang="en-US" sz="9600" dirty="0"/>
              <a:t> er med </a:t>
            </a:r>
            <a:r>
              <a:rPr lang="en-US" sz="9600" dirty="0" err="1"/>
              <a:t>graferna</a:t>
            </a:r>
            <a:r>
              <a:rPr lang="en-US" sz="9600" dirty="0"/>
              <a:t> </a:t>
            </a:r>
            <a:r>
              <a:rPr lang="en-US" sz="9600" dirty="0" err="1"/>
              <a:t>och</a:t>
            </a:r>
            <a:r>
              <a:rPr lang="en-US" sz="9600" dirty="0"/>
              <a:t> </a:t>
            </a:r>
            <a:r>
              <a:rPr lang="en-US" sz="9600" dirty="0" err="1"/>
              <a:t>fundera</a:t>
            </a:r>
            <a:r>
              <a:rPr lang="en-US" sz="9600" dirty="0"/>
              <a:t> </a:t>
            </a:r>
            <a:r>
              <a:rPr lang="en-US" sz="9600" dirty="0" err="1"/>
              <a:t>på</a:t>
            </a:r>
            <a:r>
              <a:rPr lang="en-US" sz="9600" dirty="0"/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9600" b="0" dirty="0"/>
              <a:t>1. Hur </a:t>
            </a:r>
            <a:r>
              <a:rPr lang="en-US" sz="9600" b="0" dirty="0" err="1"/>
              <a:t>har</a:t>
            </a:r>
            <a:r>
              <a:rPr lang="en-US" sz="9600" b="0" dirty="0"/>
              <a:t> </a:t>
            </a:r>
            <a:r>
              <a:rPr lang="en-US" sz="9600" b="0" dirty="0" err="1"/>
              <a:t>ungas</a:t>
            </a:r>
            <a:r>
              <a:rPr lang="en-US" sz="9600" b="0" dirty="0"/>
              <a:t> </a:t>
            </a:r>
            <a:r>
              <a:rPr lang="en-US" sz="9600" b="0" dirty="0" err="1"/>
              <a:t>alkoholanvändning</a:t>
            </a:r>
            <a:r>
              <a:rPr lang="en-US" sz="9600" b="0" dirty="0"/>
              <a:t> </a:t>
            </a:r>
            <a:r>
              <a:rPr lang="en-US" sz="9600" b="0" dirty="0" err="1"/>
              <a:t>förändrats</a:t>
            </a:r>
            <a:r>
              <a:rPr lang="en-US" sz="9600" b="0" dirty="0"/>
              <a:t> </a:t>
            </a:r>
            <a:r>
              <a:rPr lang="en-US" sz="9600" b="0" dirty="0" err="1"/>
              <a:t>enligt</a:t>
            </a:r>
            <a:r>
              <a:rPr lang="en-US" sz="9600" b="0" dirty="0"/>
              <a:t>  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9600" b="0" dirty="0"/>
              <a:t>   </a:t>
            </a:r>
            <a:r>
              <a:rPr lang="en-US" sz="9600" b="0" dirty="0" err="1"/>
              <a:t>diagrammen</a:t>
            </a:r>
            <a:r>
              <a:rPr lang="en-US" sz="9600" b="0" dirty="0"/>
              <a:t>? </a:t>
            </a:r>
          </a:p>
          <a:p>
            <a:pPr>
              <a:lnSpc>
                <a:spcPct val="170000"/>
              </a:lnSpc>
              <a:spcAft>
                <a:spcPts val="600"/>
              </a:spcAft>
              <a:defRPr/>
            </a:pPr>
            <a:r>
              <a:rPr lang="en-US" sz="9600" b="0" dirty="0"/>
              <a:t>2. </a:t>
            </a:r>
            <a:r>
              <a:rPr lang="en-US" sz="9600" b="0" dirty="0" err="1"/>
              <a:t>Vilka</a:t>
            </a:r>
            <a:r>
              <a:rPr lang="en-US" sz="9600" b="0" dirty="0"/>
              <a:t> saker </a:t>
            </a:r>
            <a:r>
              <a:rPr lang="en-US" sz="9600" b="0" dirty="0" err="1"/>
              <a:t>har</a:t>
            </a:r>
            <a:r>
              <a:rPr lang="en-US" sz="9600" b="0" dirty="0"/>
              <a:t> </a:t>
            </a:r>
            <a:r>
              <a:rPr lang="en-US" sz="9600" b="0" dirty="0" err="1"/>
              <a:t>påverkat</a:t>
            </a:r>
            <a:r>
              <a:rPr lang="en-US" sz="9600" b="0" dirty="0"/>
              <a:t> </a:t>
            </a:r>
            <a:r>
              <a:rPr lang="en-US" sz="9600" b="0" dirty="0" err="1"/>
              <a:t>förändringen</a:t>
            </a:r>
            <a:r>
              <a:rPr lang="en-US" sz="9600" b="0" dirty="0"/>
              <a:t>?</a:t>
            </a:r>
            <a:endParaRPr lang="en-US" sz="9600" b="0" dirty="0">
              <a:cs typeface="Calibri"/>
            </a:endParaRPr>
          </a:p>
          <a:p>
            <a:pPr>
              <a:lnSpc>
                <a:spcPts val="2800"/>
              </a:lnSpc>
            </a:pPr>
            <a:br>
              <a:rPr lang="fi-FI" sz="3200" b="0" dirty="0">
                <a:latin typeface="+mj-lt"/>
              </a:rPr>
            </a:br>
            <a:endParaRPr lang="en-US" sz="3200" b="0" dirty="0">
              <a:latin typeface="+mj-lt"/>
            </a:endParaRPr>
          </a:p>
        </p:txBody>
      </p:sp>
      <p:pic>
        <p:nvPicPr>
          <p:cNvPr id="13" name="Kuva 12" descr="Pylväskaavio">
            <a:extLst>
              <a:ext uri="{FF2B5EF4-FFF2-40B4-BE49-F238E27FC236}">
                <a16:creationId xmlns:a16="http://schemas.microsoft.com/office/drawing/2014/main" id="{544222C4-7777-4843-917D-9479E00B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6741" y="4462030"/>
            <a:ext cx="1694100" cy="1694100"/>
          </a:xfrm>
          <a:prstGeom prst="rect">
            <a:avLst/>
          </a:prstGeom>
        </p:spPr>
      </p:pic>
      <p:sp>
        <p:nvSpPr>
          <p:cNvPr id="3" name="Ellipsi 2" descr="Ryhmäkeskustelu ikoni. ">
            <a:extLst>
              <a:ext uri="{FF2B5EF4-FFF2-40B4-BE49-F238E27FC236}">
                <a16:creationId xmlns:a16="http://schemas.microsoft.com/office/drawing/2014/main" id="{D2D8D226-EB45-3D91-7E1B-2A81F901DF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40049" y="4285369"/>
            <a:ext cx="2047422" cy="20474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444A2BE-01FB-FEE4-91CC-7971E3596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73" y="4602089"/>
            <a:ext cx="1431716" cy="14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73" y="403512"/>
            <a:ext cx="8348413" cy="1031629"/>
          </a:xfrm>
        </p:spPr>
        <p:txBody>
          <a:bodyPr>
            <a:normAutofit/>
          </a:bodyPr>
          <a:lstStyle/>
          <a:p>
            <a:r>
              <a:rPr lang="fi-FI" sz="3600" b="1" dirty="0" err="1">
                <a:latin typeface="+mn-lt"/>
              </a:rPr>
              <a:t>Unga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som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inte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dricker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alkohol</a:t>
            </a:r>
            <a:r>
              <a:rPr lang="fi-FI" sz="3600" b="1" dirty="0">
                <a:latin typeface="+mn-lt"/>
              </a:rPr>
              <a:t> % </a:t>
            </a:r>
            <a:r>
              <a:rPr lang="fi-FI" sz="1400" b="1" dirty="0">
                <a:latin typeface="+mn-lt"/>
              </a:rPr>
              <a:t>(1)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6DDED0-DAF1-4601-8488-1B33B3AAC6A9}"/>
              </a:ext>
            </a:extLst>
          </p:cNvPr>
          <p:cNvSpPr txBox="1"/>
          <p:nvPr/>
        </p:nvSpPr>
        <p:spPr>
          <a:xfrm>
            <a:off x="186937" y="6387464"/>
            <a:ext cx="438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Källa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Hälsa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skolan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enkäten</a:t>
            </a:r>
            <a:r>
              <a:rPr lang="fi-FI" sz="1600" dirty="0">
                <a:solidFill>
                  <a:prstClr val="black"/>
                </a:solidFill>
              </a:rPr>
              <a:t>, 2023 (hela Finland)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4" name="Kaavio 3" descr="Diagrammi: Perusopetuksen 8lk ja 9lk.">
            <a:extLst>
              <a:ext uri="{FF2B5EF4-FFF2-40B4-BE49-F238E27FC236}">
                <a16:creationId xmlns:a16="http://schemas.microsoft.com/office/drawing/2014/main" id="{BB4A9538-AEA2-67F8-17CE-20927D764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98148"/>
              </p:ext>
            </p:extLst>
          </p:nvPr>
        </p:nvGraphicFramePr>
        <p:xfrm>
          <a:off x="337116" y="1119479"/>
          <a:ext cx="8694512" cy="496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Institutet för hälsa och välfärd. Gå till ingångssidan.">
            <a:extLst>
              <a:ext uri="{FF2B5EF4-FFF2-40B4-BE49-F238E27FC236}">
                <a16:creationId xmlns:a16="http://schemas.microsoft.com/office/drawing/2014/main" id="{C534F681-173C-4F2B-87FE-3251B0A4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19" y="6229785"/>
            <a:ext cx="2693167" cy="5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8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3" y="327690"/>
            <a:ext cx="8348413" cy="927348"/>
          </a:xfrm>
        </p:spPr>
        <p:txBody>
          <a:bodyPr>
            <a:normAutofit/>
          </a:bodyPr>
          <a:lstStyle/>
          <a:p>
            <a:r>
              <a:rPr lang="fi-FI" sz="3600" dirty="0" err="1">
                <a:latin typeface="+mn-lt"/>
              </a:rPr>
              <a:t>Unga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som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inte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dricker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alkohol</a:t>
            </a:r>
            <a:r>
              <a:rPr lang="fi-FI" sz="3600" dirty="0">
                <a:latin typeface="+mn-lt"/>
              </a:rPr>
              <a:t> </a:t>
            </a:r>
            <a:r>
              <a:rPr lang="fi-FI" sz="3600" b="1" dirty="0">
                <a:latin typeface="+mn-lt"/>
              </a:rPr>
              <a:t>% </a:t>
            </a:r>
            <a:r>
              <a:rPr lang="fi-FI" sz="1400" dirty="0"/>
              <a:t>(2)</a:t>
            </a:r>
            <a:r>
              <a:rPr lang="fi-FI" sz="1400" b="1" dirty="0">
                <a:latin typeface="+mn-lt"/>
              </a:rPr>
              <a:t> </a:t>
            </a:r>
          </a:p>
        </p:txBody>
      </p:sp>
      <p:graphicFrame>
        <p:nvGraphicFramePr>
          <p:cNvPr id="3" name="Kaavio 2" descr="Diagrammi: Ammatillisten oppilaitosten 1. ja 2. vuoden opiskelijat.">
            <a:extLst>
              <a:ext uri="{FF2B5EF4-FFF2-40B4-BE49-F238E27FC236}">
                <a16:creationId xmlns:a16="http://schemas.microsoft.com/office/drawing/2014/main" id="{40DFF186-C2FE-DFE2-C6E6-4EA77FF90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723004"/>
              </p:ext>
            </p:extLst>
          </p:nvPr>
        </p:nvGraphicFramePr>
        <p:xfrm>
          <a:off x="307817" y="1140737"/>
          <a:ext cx="8618899" cy="512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667BE42B-B23B-19BF-2653-7A44AA884D97}"/>
              </a:ext>
            </a:extLst>
          </p:cNvPr>
          <p:cNvSpPr txBox="1"/>
          <p:nvPr/>
        </p:nvSpPr>
        <p:spPr>
          <a:xfrm>
            <a:off x="186937" y="6387464"/>
            <a:ext cx="438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Källa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Hälsa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skolan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enkäten</a:t>
            </a:r>
            <a:r>
              <a:rPr lang="fi-FI" sz="1600" dirty="0">
                <a:solidFill>
                  <a:prstClr val="black"/>
                </a:solidFill>
              </a:rPr>
              <a:t>, 2023 (hela Finland)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2" descr="Institutet för hälsa och välfärd. Gå till ingångssidan.">
            <a:extLst>
              <a:ext uri="{FF2B5EF4-FFF2-40B4-BE49-F238E27FC236}">
                <a16:creationId xmlns:a16="http://schemas.microsoft.com/office/drawing/2014/main" id="{7FDAF0A4-4E66-0543-52AA-3A60F638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19" y="6229785"/>
            <a:ext cx="2693167" cy="5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75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71916E-5E15-4A85-A2C0-7E826EB4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92" y="213390"/>
            <a:ext cx="8348413" cy="891134"/>
          </a:xfrm>
        </p:spPr>
        <p:txBody>
          <a:bodyPr>
            <a:normAutofit/>
          </a:bodyPr>
          <a:lstStyle/>
          <a:p>
            <a:r>
              <a:rPr lang="fi-FI" sz="3600" b="1" dirty="0" err="1">
                <a:latin typeface="+mn-lt"/>
              </a:rPr>
              <a:t>Unga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som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inte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dricker</a:t>
            </a:r>
            <a:r>
              <a:rPr lang="fi-FI" sz="3600" b="1" dirty="0">
                <a:latin typeface="+mn-lt"/>
              </a:rPr>
              <a:t> </a:t>
            </a:r>
            <a:r>
              <a:rPr lang="fi-FI" sz="3600" b="1" dirty="0" err="1">
                <a:latin typeface="+mn-lt"/>
              </a:rPr>
              <a:t>alkohol</a:t>
            </a:r>
            <a:r>
              <a:rPr lang="fi-FI" sz="3600" b="1" dirty="0">
                <a:latin typeface="+mn-lt"/>
              </a:rPr>
              <a:t> % </a:t>
            </a:r>
            <a:r>
              <a:rPr lang="fi-FI" sz="1400" dirty="0"/>
              <a:t>(3)</a:t>
            </a:r>
            <a:endParaRPr lang="fi-FI" sz="1400" b="1" dirty="0">
              <a:latin typeface="+mn-lt"/>
            </a:endParaRPr>
          </a:p>
        </p:txBody>
      </p:sp>
      <p:graphicFrame>
        <p:nvGraphicFramePr>
          <p:cNvPr id="4" name="Kaavio 3" descr="Diagrammi: Lukion 1. ja 2. vuoden opiskelijat.">
            <a:extLst>
              <a:ext uri="{FF2B5EF4-FFF2-40B4-BE49-F238E27FC236}">
                <a16:creationId xmlns:a16="http://schemas.microsoft.com/office/drawing/2014/main" id="{E9F675FF-AB6C-E135-2D40-F5C93972D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21292"/>
              </p:ext>
            </p:extLst>
          </p:nvPr>
        </p:nvGraphicFramePr>
        <p:xfrm>
          <a:off x="516048" y="1104523"/>
          <a:ext cx="8003263" cy="512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EA71E6D2-3716-68BC-87FA-DD0611F32637}"/>
              </a:ext>
            </a:extLst>
          </p:cNvPr>
          <p:cNvSpPr txBox="1"/>
          <p:nvPr/>
        </p:nvSpPr>
        <p:spPr>
          <a:xfrm>
            <a:off x="186937" y="6387464"/>
            <a:ext cx="4385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Källa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Hälsa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skolan</a:t>
            </a: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enkäten</a:t>
            </a:r>
            <a:r>
              <a:rPr lang="fi-FI" sz="1600" dirty="0">
                <a:solidFill>
                  <a:prstClr val="black"/>
                </a:solidFill>
              </a:rPr>
              <a:t>, 2023 (hela Finland)</a:t>
            </a:r>
            <a:endParaRPr kumimoji="0" lang="fi-FI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Picture 2" descr="Institutet för hälsa och välfärd. Gå till ingångssidan.">
            <a:extLst>
              <a:ext uri="{FF2B5EF4-FFF2-40B4-BE49-F238E27FC236}">
                <a16:creationId xmlns:a16="http://schemas.microsoft.com/office/drawing/2014/main" id="{EE93D29E-D631-376B-17A0-502E74F8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19" y="6229785"/>
            <a:ext cx="2693167" cy="5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4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76" y="288953"/>
            <a:ext cx="8104847" cy="915954"/>
          </a:xfrm>
        </p:spPr>
        <p:txBody>
          <a:bodyPr lIns="91440" tIns="45720" rIns="91440" bIns="45720" anchor="b"/>
          <a:lstStyle/>
          <a:p>
            <a:r>
              <a:rPr lang="fi-FI" sz="3600" dirty="0" err="1">
                <a:latin typeface="Calibri"/>
                <a:cs typeface="Calibri"/>
              </a:rPr>
              <a:t>Ungas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alkoholbruk</a:t>
            </a:r>
            <a:endParaRPr lang="fi-FI" sz="3600" dirty="0">
              <a:latin typeface="Calibri"/>
              <a:cs typeface="Calibri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9576" y="1592643"/>
            <a:ext cx="6506569" cy="4616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b="0" dirty="0" err="1"/>
              <a:t>Andelen</a:t>
            </a:r>
            <a:r>
              <a:rPr lang="fi-FI" b="0" dirty="0"/>
              <a:t> </a:t>
            </a:r>
            <a:r>
              <a:rPr lang="fi-FI" b="0" dirty="0" err="1"/>
              <a:t>unga</a:t>
            </a:r>
            <a:r>
              <a:rPr lang="fi-FI" b="0" dirty="0"/>
              <a:t> </a:t>
            </a:r>
            <a:r>
              <a:rPr lang="fi-FI" b="0" dirty="0" err="1"/>
              <a:t>som</a:t>
            </a:r>
            <a:r>
              <a:rPr lang="fi-FI" b="0" dirty="0"/>
              <a:t> </a:t>
            </a:r>
            <a:r>
              <a:rPr lang="fi-FI" b="0" dirty="0" err="1"/>
              <a:t>inte</a:t>
            </a:r>
            <a:r>
              <a:rPr lang="fi-FI" b="0" dirty="0"/>
              <a:t> </a:t>
            </a:r>
            <a:r>
              <a:rPr lang="fi-FI" b="0" dirty="0" err="1"/>
              <a:t>dricker</a:t>
            </a:r>
            <a:r>
              <a:rPr lang="fi-FI" b="0" dirty="0"/>
              <a:t> </a:t>
            </a:r>
            <a:r>
              <a:rPr lang="fi-FI" b="0" dirty="0" err="1"/>
              <a:t>alkohol</a:t>
            </a:r>
            <a:r>
              <a:rPr lang="fi-FI" b="0" dirty="0"/>
              <a:t> </a:t>
            </a:r>
            <a:r>
              <a:rPr lang="fi-FI" b="0" dirty="0" err="1"/>
              <a:t>har</a:t>
            </a:r>
            <a:r>
              <a:rPr lang="fi-FI" b="0" dirty="0"/>
              <a:t> </a:t>
            </a:r>
            <a:r>
              <a:rPr lang="fi-FI" b="0" dirty="0" err="1"/>
              <a:t>ökat</a:t>
            </a:r>
            <a:r>
              <a:rPr lang="fi-FI" b="0" dirty="0"/>
              <a:t>. </a:t>
            </a:r>
          </a:p>
          <a:p>
            <a:pPr algn="l"/>
            <a:endParaRPr lang="fi-FI" b="0" dirty="0"/>
          </a:p>
          <a:p>
            <a:pPr algn="l"/>
            <a:r>
              <a:rPr lang="fi-FI" dirty="0" err="1"/>
              <a:t>Orsaker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kan</a:t>
            </a:r>
            <a:r>
              <a:rPr lang="fi-FI" dirty="0"/>
              <a:t> ha </a:t>
            </a:r>
            <a:r>
              <a:rPr lang="fi-FI" dirty="0" err="1"/>
              <a:t>påverkat</a:t>
            </a:r>
            <a:r>
              <a:rPr lang="fi-FI" dirty="0"/>
              <a:t> </a:t>
            </a:r>
            <a:r>
              <a:rPr lang="fi-FI" dirty="0" err="1"/>
              <a:t>förändringen</a:t>
            </a:r>
            <a:r>
              <a:rPr lang="fi-FI" dirty="0"/>
              <a:t>: </a:t>
            </a:r>
            <a:endParaRPr lang="fi-FI" dirty="0">
              <a:ea typeface="Calibri"/>
              <a:cs typeface="Calibri"/>
            </a:endParaRPr>
          </a:p>
          <a:p>
            <a:pPr algn="l"/>
            <a:endParaRPr lang="fi-FI" sz="2800" dirty="0"/>
          </a:p>
          <a:p>
            <a:pPr algn="l"/>
            <a:endParaRPr lang="fi-FI" sz="28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BE337DB-BE62-5352-DF04-9673F5F658F6}"/>
              </a:ext>
            </a:extLst>
          </p:cNvPr>
          <p:cNvSpPr txBox="1"/>
          <p:nvPr/>
        </p:nvSpPr>
        <p:spPr>
          <a:xfrm>
            <a:off x="519576" y="3018032"/>
            <a:ext cx="735330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Bättre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medvetenhet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riskerna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Glorifiering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hälsosamma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levnadsvanor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Pris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Striktare kontroll av åldersgränser​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Ökade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möjligheter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fritidsaktiviteter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​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gemenskaper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Rädsla för att förlora självkontrollen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Annat, vad?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326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248" y="278004"/>
            <a:ext cx="6589010" cy="915954"/>
          </a:xfrm>
        </p:spPr>
        <p:txBody>
          <a:bodyPr lIns="91440" tIns="45720" rIns="91440" bIns="45720" anchor="b"/>
          <a:lstStyle/>
          <a:p>
            <a:r>
              <a:rPr lang="fi-FI" sz="3600" dirty="0" err="1">
                <a:latin typeface="Calibri"/>
                <a:cs typeface="Calibri"/>
              </a:rPr>
              <a:t>Alkoholskador</a:t>
            </a:r>
            <a:endParaRPr lang="fi-FI" sz="3600" dirty="0">
              <a:latin typeface="Calibri"/>
              <a:cs typeface="Calibri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4227" y="3120818"/>
            <a:ext cx="7331491" cy="4241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3200" dirty="0" err="1">
                <a:latin typeface="Calibri"/>
                <a:cs typeface="Calibri"/>
              </a:rPr>
              <a:t>Fundera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lang="fi-FI" sz="3200" dirty="0" err="1">
                <a:latin typeface="Calibri"/>
                <a:cs typeface="Calibri"/>
              </a:rPr>
              <a:t>på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lang="fi-FI" sz="3200" dirty="0" err="1">
                <a:latin typeface="Calibri"/>
                <a:cs typeface="Calibri"/>
              </a:rPr>
              <a:t>följande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lang="fi-FI" sz="3200" dirty="0" err="1">
                <a:latin typeface="Calibri"/>
                <a:cs typeface="Calibri"/>
              </a:rPr>
              <a:t>frågor</a:t>
            </a:r>
            <a:r>
              <a:rPr lang="fi-FI" sz="3200" dirty="0">
                <a:latin typeface="Calibri"/>
                <a:cs typeface="Calibri"/>
              </a:rPr>
              <a:t>:</a:t>
            </a:r>
            <a:br>
              <a:rPr lang="fi-FI" sz="3200" dirty="0">
                <a:latin typeface="Calibri"/>
                <a:cs typeface="Calibri"/>
              </a:rPr>
            </a:br>
            <a:endParaRPr lang="fi-FI" sz="3200" b="0" dirty="0">
              <a:latin typeface="Calibri"/>
              <a:cs typeface="Calibri"/>
            </a:endParaRPr>
          </a:p>
          <a:p>
            <a:pPr marL="742950" indent="-457200" algn="l" defTabSz="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Vilka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omedelbara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skador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uppstå redan på en enda </a:t>
            </a:r>
            <a:r>
              <a:rPr kumimoji="0" lang="sv-S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gån</a:t>
            </a:r>
            <a:r>
              <a:rPr lang="sv-SE" b="0" dirty="0">
                <a:latin typeface="Calibri" panose="020F0502020204030204"/>
              </a:rPr>
              <a:t>g?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indent="-457200" algn="l" defTabSz="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b="0" dirty="0" err="1">
                <a:latin typeface="Calibri" panose="020F0502020204030204"/>
              </a:rPr>
              <a:t>Vilka</a:t>
            </a:r>
            <a:r>
              <a:rPr lang="en-US" b="0" dirty="0">
                <a:latin typeface="Calibri" panose="020F0502020204030204"/>
              </a:rPr>
              <a:t> </a:t>
            </a:r>
            <a:r>
              <a:rPr lang="en-US" b="0" dirty="0" err="1">
                <a:latin typeface="Calibri" panose="020F0502020204030204"/>
              </a:rPr>
              <a:t>skador</a:t>
            </a:r>
            <a:r>
              <a:rPr lang="en-US" b="0" dirty="0">
                <a:latin typeface="Calibri" panose="020F0502020204030204"/>
              </a:rPr>
              <a:t> </a:t>
            </a:r>
            <a:r>
              <a:rPr lang="en-US" b="0" dirty="0" err="1">
                <a:latin typeface="Calibri" panose="020F0502020204030204"/>
              </a:rPr>
              <a:t>på</a:t>
            </a:r>
            <a:r>
              <a:rPr lang="en-US" b="0" dirty="0">
                <a:latin typeface="Calibri" panose="020F0502020204030204"/>
              </a:rPr>
              <a:t> </a:t>
            </a:r>
            <a:r>
              <a:rPr lang="en-US" b="0" dirty="0" err="1">
                <a:latin typeface="Calibri" panose="020F0502020204030204"/>
              </a:rPr>
              <a:t>hälsan</a:t>
            </a:r>
            <a:r>
              <a:rPr lang="en-US" b="0" dirty="0">
                <a:latin typeface="Calibri" panose="020F0502020204030204"/>
              </a:rPr>
              <a:t> </a:t>
            </a:r>
            <a:r>
              <a:rPr lang="en-US" b="0" dirty="0" err="1">
                <a:latin typeface="Calibri" panose="020F0502020204030204"/>
              </a:rPr>
              <a:t>kan</a:t>
            </a:r>
            <a:r>
              <a:rPr lang="en-US" b="0" dirty="0">
                <a:latin typeface="Calibri" panose="020F0502020204030204"/>
              </a:rPr>
              <a:t> </a:t>
            </a:r>
            <a:r>
              <a:rPr lang="en-US" b="0" dirty="0" err="1">
                <a:latin typeface="Calibri" panose="020F0502020204030204"/>
              </a:rPr>
              <a:t>uppstå</a:t>
            </a:r>
            <a:r>
              <a:rPr lang="en-US" b="0" dirty="0">
                <a:latin typeface="Calibri" panose="020F0502020204030204"/>
              </a:rPr>
              <a:t> </a:t>
            </a:r>
            <a:r>
              <a:rPr lang="en-US" b="0" dirty="0" err="1">
                <a:latin typeface="Calibri" panose="020F0502020204030204"/>
              </a:rPr>
              <a:t>efter</a:t>
            </a:r>
            <a:r>
              <a:rPr lang="en-US" b="0" dirty="0">
                <a:latin typeface="Calibri" panose="020F0502020204030204"/>
              </a:rPr>
              <a:t> </a:t>
            </a:r>
            <a:r>
              <a:rPr lang="en-US" b="0" dirty="0" err="1">
                <a:latin typeface="Calibri" panose="020F0502020204030204"/>
              </a:rPr>
              <a:t>långvarigt</a:t>
            </a:r>
            <a:r>
              <a:rPr lang="en-US" b="0" dirty="0">
                <a:latin typeface="Calibri" panose="020F0502020204030204"/>
              </a:rPr>
              <a:t> bruk?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742950" marR="0" lvl="0" indent="-457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Varför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är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alkoholdrickande</a:t>
            </a:r>
            <a:r>
              <a:rPr lang="fi-FI" b="0" dirty="0">
                <a:latin typeface="Calibri" panose="020F0502020204030204"/>
              </a:rPr>
              <a:t>t </a:t>
            </a:r>
            <a:r>
              <a:rPr lang="fi-FI" b="0" dirty="0" err="1">
                <a:latin typeface="Calibri" panose="020F0502020204030204"/>
              </a:rPr>
              <a:t>skadligare</a:t>
            </a:r>
            <a:r>
              <a:rPr lang="fi-FI" b="0" dirty="0">
                <a:latin typeface="Calibri" panose="020F0502020204030204"/>
              </a:rPr>
              <a:t> för </a:t>
            </a:r>
            <a:r>
              <a:rPr lang="fi-FI" b="0" dirty="0" err="1">
                <a:latin typeface="Calibri" panose="020F0502020204030204"/>
              </a:rPr>
              <a:t>unga</a:t>
            </a:r>
            <a:r>
              <a:rPr lang="fi-FI" b="0" dirty="0">
                <a:latin typeface="Calibri" panose="020F0502020204030204"/>
              </a:rPr>
              <a:t> </a:t>
            </a:r>
            <a:r>
              <a:rPr lang="fi-FI" b="0" dirty="0" err="1">
                <a:latin typeface="Calibri" panose="020F0502020204030204"/>
              </a:rPr>
              <a:t>än</a:t>
            </a:r>
            <a:r>
              <a:rPr lang="fi-FI" b="0" dirty="0">
                <a:latin typeface="Calibri" panose="020F0502020204030204"/>
              </a:rPr>
              <a:t> för </a:t>
            </a:r>
            <a:r>
              <a:rPr lang="fi-FI" b="0" dirty="0" err="1">
                <a:latin typeface="Calibri" panose="020F0502020204030204"/>
              </a:rPr>
              <a:t>vuxna</a:t>
            </a:r>
            <a:r>
              <a:rPr lang="fi-FI" b="0" dirty="0">
                <a:latin typeface="Calibri" panose="020F0502020204030204"/>
              </a:rPr>
              <a:t>?</a:t>
            </a:r>
            <a:endParaRPr lang="fi-FI" sz="2800" dirty="0"/>
          </a:p>
          <a:p>
            <a:pPr algn="l"/>
            <a:endParaRPr lang="fi-FI" sz="2800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10C87BAD-D387-FC7A-20C0-4625F1F94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658" y="1297950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 descr="Parityöskentely ikoni.">
            <a:extLst>
              <a:ext uri="{FF2B5EF4-FFF2-40B4-BE49-F238E27FC236}">
                <a16:creationId xmlns:a16="http://schemas.microsoft.com/office/drawing/2014/main" id="{DED9BC8C-838B-B84D-99BA-523E4438F4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2" y="1616503"/>
            <a:ext cx="945079" cy="947092"/>
          </a:xfrm>
          <a:prstGeom prst="rect">
            <a:avLst/>
          </a:prstGeom>
        </p:spPr>
      </p:pic>
      <p:pic>
        <p:nvPicPr>
          <p:cNvPr id="8" name="Kuva 7" descr="Parityöskentely ikoni.">
            <a:extLst>
              <a:ext uri="{FF2B5EF4-FFF2-40B4-BE49-F238E27FC236}">
                <a16:creationId xmlns:a16="http://schemas.microsoft.com/office/drawing/2014/main" id="{AC0596C2-B27A-6ED6-CEA7-074F2FC689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156" y="1616503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23E7A3FE-D0BC-4E1F-9BF4-DFAF68EC8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13537"/>
            <a:ext cx="908801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Omedelbara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 </a:t>
            </a:r>
            <a:r>
              <a:rPr lang="fi-FI" sz="3600" dirty="0" err="1">
                <a:latin typeface="+mn-lt"/>
                <a:ea typeface="+mn-ea"/>
                <a:cs typeface="Calibri"/>
              </a:rPr>
              <a:t>skador</a:t>
            </a:r>
            <a:r>
              <a:rPr lang="fi-FI" sz="3600" dirty="0">
                <a:latin typeface="+mn-lt"/>
                <a:ea typeface="+mn-ea"/>
                <a:cs typeface="Calibri"/>
              </a:rPr>
              <a:t> av </a:t>
            </a:r>
            <a:r>
              <a:rPr lang="fi-FI" sz="3600" dirty="0" err="1">
                <a:latin typeface="+mn-lt"/>
                <a:ea typeface="+mn-ea"/>
                <a:cs typeface="Calibri"/>
              </a:rPr>
              <a:t>alkoholbruk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/>
              </a:rPr>
              <a:t>  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Kuva 3" descr="6 piirroskuvaa joissa: nyrkki, lääkkeitä, sydän, portailta tippuva henkilö, myrkyn merkki ja riitelevät henkilöt.">
            <a:extLst>
              <a:ext uri="{FF2B5EF4-FFF2-40B4-BE49-F238E27FC236}">
                <a16:creationId xmlns:a16="http://schemas.microsoft.com/office/drawing/2014/main" id="{ECFB0790-401E-1B6A-6CA8-BB929604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5" y="1575927"/>
            <a:ext cx="8470490" cy="47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Tecknad människokropp">
            <a:extLst>
              <a:ext uri="{FF2B5EF4-FFF2-40B4-BE49-F238E27FC236}">
                <a16:creationId xmlns:a16="http://schemas.microsoft.com/office/drawing/2014/main" id="{ADDBF05E-AE70-4F1A-8475-14E7E8AF5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662473"/>
            <a:ext cx="4568072" cy="619552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2BDD3F17-CF63-430A-AFD1-7936BAFB1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4743" y="611155"/>
            <a:ext cx="4954555" cy="54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C06D7E6-7F7A-414F-88F6-56F4F348068C}"/>
              </a:ext>
            </a:extLst>
          </p:cNvPr>
          <p:cNvSpPr/>
          <p:nvPr/>
        </p:nvSpPr>
        <p:spPr>
          <a:xfrm>
            <a:off x="4658230" y="1312214"/>
            <a:ext cx="4096137" cy="933061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Koncentrationssvårigheter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minnesstörningar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hjärnans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förtvining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kordinationsstörningar</a:t>
            </a:r>
            <a:r>
              <a:rPr lang="fi-FI" dirty="0">
                <a:solidFill>
                  <a:schemeClr val="tx1"/>
                </a:solidFill>
                <a:cs typeface="Calibri"/>
              </a:rPr>
              <a:t> i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rörelser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FAB90D8E-A22C-4467-8102-A83F956331C3}"/>
              </a:ext>
            </a:extLst>
          </p:cNvPr>
          <p:cNvSpPr/>
          <p:nvPr/>
        </p:nvSpPr>
        <p:spPr>
          <a:xfrm>
            <a:off x="4842528" y="2311250"/>
            <a:ext cx="3844211" cy="597158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Cancer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motståndskraften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försvagas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DA402C67-5E09-45BD-B104-6F1660697D60}"/>
              </a:ext>
            </a:extLst>
          </p:cNvPr>
          <p:cNvSpPr/>
          <p:nvPr/>
        </p:nvSpPr>
        <p:spPr>
          <a:xfrm>
            <a:off x="4896528" y="2984046"/>
            <a:ext cx="2845836" cy="886407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Magkatarr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mat</a:t>
            </a:r>
            <a:r>
              <a:rPr lang="fi-FI" dirty="0">
                <a:solidFill>
                  <a:schemeClr val="tx1"/>
                </a:solidFill>
                <a:cs typeface="Calibri"/>
              </a:rPr>
              <a:t>-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och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tolvfingertarmens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blödningar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D40932B2-D1DA-4D14-9A99-8C21B95C855B}"/>
              </a:ext>
            </a:extLst>
          </p:cNvPr>
          <p:cNvSpPr/>
          <p:nvPr/>
        </p:nvSpPr>
        <p:spPr>
          <a:xfrm>
            <a:off x="5088100" y="3973091"/>
            <a:ext cx="3324380" cy="699795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  <a:cs typeface="Calibri"/>
              </a:rPr>
              <a:t>Akut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och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kronisk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bukspottkörtelinflammation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4B49AABD-81B7-4522-BA90-9E2006233474}"/>
              </a:ext>
            </a:extLst>
          </p:cNvPr>
          <p:cNvSpPr/>
          <p:nvPr/>
        </p:nvSpPr>
        <p:spPr>
          <a:xfrm>
            <a:off x="4574585" y="5278715"/>
            <a:ext cx="2696547" cy="1147663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Fingrarnas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och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tårnas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domning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svaghet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och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darrningar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gikt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4D2473C-E821-451D-A3B2-FEA4DF7EEAC3}"/>
              </a:ext>
            </a:extLst>
          </p:cNvPr>
          <p:cNvSpPr/>
          <p:nvPr/>
        </p:nvSpPr>
        <p:spPr>
          <a:xfrm>
            <a:off x="889323" y="1164576"/>
            <a:ext cx="3676260" cy="438538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Utveckling</a:t>
            </a:r>
            <a:r>
              <a:rPr lang="fi-FI" dirty="0">
                <a:solidFill>
                  <a:schemeClr val="tx1"/>
                </a:solidFill>
                <a:cs typeface="Calibri"/>
              </a:rPr>
              <a:t> av ett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alkoholberoende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DD74B20B-68AC-449F-85B4-DD84EAD7B15D}"/>
              </a:ext>
            </a:extLst>
          </p:cNvPr>
          <p:cNvSpPr/>
          <p:nvPr/>
        </p:nvSpPr>
        <p:spPr>
          <a:xfrm>
            <a:off x="544089" y="1715083"/>
            <a:ext cx="3293706" cy="699794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sömnbrist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nervositet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depression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3C134AB5-32EA-4673-9731-F89C012FDD8A}"/>
              </a:ext>
            </a:extLst>
          </p:cNvPr>
          <p:cNvSpPr/>
          <p:nvPr/>
        </p:nvSpPr>
        <p:spPr>
          <a:xfrm>
            <a:off x="761006" y="2490846"/>
            <a:ext cx="3013788" cy="699794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Rytmstörningar</a:t>
            </a:r>
            <a:r>
              <a:rPr lang="fi-FI" dirty="0">
                <a:solidFill>
                  <a:schemeClr val="tx1"/>
                </a:solidFill>
                <a:cs typeface="Calibri"/>
              </a:rPr>
              <a:t> i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hjärtat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förhöjning</a:t>
            </a:r>
            <a:r>
              <a:rPr lang="fi-FI" dirty="0">
                <a:solidFill>
                  <a:schemeClr val="tx1"/>
                </a:solidFill>
                <a:cs typeface="Calibri"/>
              </a:rPr>
              <a:t> av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blodtrycket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14E6473D-921F-4868-8AD0-549028C00137}"/>
              </a:ext>
            </a:extLst>
          </p:cNvPr>
          <p:cNvSpPr/>
          <p:nvPr/>
        </p:nvSpPr>
        <p:spPr>
          <a:xfrm>
            <a:off x="544089" y="3282626"/>
            <a:ext cx="3293706" cy="522512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Leverinflamation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skrumplever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1B4DE4AE-6012-4D2A-92DC-94F619DC0FC0}"/>
              </a:ext>
            </a:extLst>
          </p:cNvPr>
          <p:cNvSpPr/>
          <p:nvPr/>
        </p:nvSpPr>
        <p:spPr>
          <a:xfrm>
            <a:off x="546733" y="4895830"/>
            <a:ext cx="3293706" cy="1212977"/>
          </a:xfrm>
          <a:prstGeom prst="roundRect">
            <a:avLst/>
          </a:prstGeom>
          <a:solidFill>
            <a:srgbClr val="80C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  <a:cs typeface="Calibri"/>
              </a:rPr>
              <a:t>Männens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impotens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kvinnors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infertilitet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hormonstörningar</a:t>
            </a:r>
            <a:r>
              <a:rPr lang="fi-FI" dirty="0">
                <a:solidFill>
                  <a:schemeClr val="tx1"/>
                </a:solidFill>
                <a:cs typeface="Calibri"/>
              </a:rPr>
              <a:t>,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fostrets</a:t>
            </a:r>
            <a:r>
              <a:rPr lang="fi-FI" dirty="0">
                <a:solidFill>
                  <a:schemeClr val="tx1"/>
                </a:solidFill>
                <a:cs typeface="Calibri"/>
              </a:rPr>
              <a:t> </a:t>
            </a:r>
            <a:r>
              <a:rPr lang="fi-FI" dirty="0" err="1">
                <a:solidFill>
                  <a:schemeClr val="tx1"/>
                </a:solidFill>
                <a:cs typeface="Calibri"/>
              </a:rPr>
              <a:t>utvecklingsstörningar</a:t>
            </a:r>
            <a:endParaRPr lang="fi-FI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23E7A3FE-D0BC-4E1F-9BF4-DFAF68EC8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9328" y="289250"/>
            <a:ext cx="9088016" cy="615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Alkoholanvändningens</a:t>
            </a:r>
            <a:r>
              <a:rPr kumimoji="0" lang="fi-FI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 </a:t>
            </a:r>
            <a:r>
              <a:rPr kumimoji="0" lang="fi-FI" sz="3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långvariga</a:t>
            </a:r>
            <a:r>
              <a:rPr kumimoji="0" lang="fi-FI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 </a:t>
            </a:r>
            <a:r>
              <a:rPr kumimoji="0" lang="fi-FI" sz="3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hälsorisker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19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49AA2-3BC2-2BE3-9CF8-5C340679C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59A7F0AE-84F6-5A9B-0FD0-CDD6EDB016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942" y="1069630"/>
            <a:ext cx="7032173" cy="9159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Alkohol</a:t>
            </a:r>
            <a:endParaRPr kumimoji="0" lang="fi-FI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5C65B122-788F-5BFC-AE00-CD5E35F0673A}"/>
              </a:ext>
            </a:extLst>
          </p:cNvPr>
          <p:cNvSpPr txBox="1">
            <a:spLocks/>
          </p:cNvSpPr>
          <p:nvPr/>
        </p:nvSpPr>
        <p:spPr>
          <a:xfrm>
            <a:off x="2719066" y="2236912"/>
            <a:ext cx="7297947" cy="30673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3600" dirty="0"/>
              <a:t>Fundera tillsammans på </a:t>
            </a:r>
            <a:br>
              <a:rPr lang="sv-FI" sz="3600" dirty="0"/>
            </a:br>
            <a:r>
              <a:rPr lang="sv-FI" sz="3600" dirty="0"/>
              <a:t>följande frågor:</a:t>
            </a:r>
            <a:endParaRPr lang="sv-FI" sz="3600" b="0" dirty="0"/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sv-FI" sz="2800" dirty="0"/>
              <a:t>Vad är alkohol? </a:t>
            </a:r>
          </a:p>
          <a:p>
            <a:pPr marL="914400" lvl="1" indent="-457200" algn="l">
              <a:lnSpc>
                <a:spcPct val="150000"/>
              </a:lnSpc>
              <a:buFont typeface="+mj-lt"/>
              <a:buAutoNum type="arabicPeriod"/>
            </a:pPr>
            <a:r>
              <a:rPr lang="sv-FI" sz="2800" dirty="0"/>
              <a:t>Vad är alkohol gjort av?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703B416-581C-57EC-5C95-BBE08CD1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942" y="2101855"/>
            <a:ext cx="1570698" cy="1570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DBE904B-B2E5-16CD-31D2-4D339A054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689" y="2155032"/>
            <a:ext cx="1474572" cy="15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DB804-8ABB-2513-63E3-CDC65C05D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03" y="600188"/>
            <a:ext cx="8323922" cy="915954"/>
          </a:xfrm>
        </p:spPr>
        <p:txBody>
          <a:bodyPr lIns="91440" tIns="45720" rIns="91440" bIns="45720" anchor="b"/>
          <a:lstStyle/>
          <a:p>
            <a:r>
              <a:rPr lang="sv-SE" sz="3600" dirty="0">
                <a:solidFill>
                  <a:schemeClr val="tx1"/>
                </a:solidFill>
                <a:latin typeface="Calibri"/>
                <a:cs typeface="Calibri"/>
              </a:rPr>
              <a:t>Varför är alkoholanvändning mer skadligt för unga än för vuxna?</a:t>
            </a:r>
            <a:endParaRPr lang="fi-FI"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85B0FC-65CB-AFDE-EFEF-C554FA48F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3" y="1895408"/>
            <a:ext cx="7949501" cy="4617114"/>
          </a:xfr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Alkohol påverkar unga starkare än vuxna, eftersom alkoholhalten i blodet hos unga kan stiga snabbt, vilket i värsta fall kan leda till förgiftning.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Hjärnan utvecklas intensivt under barndom och ungdomstid. Att börja använda alkohol som minderårig kan orsaka långvariga och till och med oåterkalleliga skador i den utvecklande hjärnan.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Unga kan också lättare utveckla ett beroende till alkoholen. Flera studier visar att ju tidigare en person börjar använda alkohol, desto större är risken för alkoholproblem i vuxen ålder.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8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88CD9844-152C-45AE-8554-ABF72202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287489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351492-9249-40E0-BF4D-A9E7F3CC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05867"/>
            <a:ext cx="9144000" cy="915954"/>
          </a:xfrm>
        </p:spPr>
        <p:txBody>
          <a:bodyPr/>
          <a:lstStyle/>
          <a:p>
            <a:pPr algn="ctr"/>
            <a:r>
              <a:rPr lang="fi-FI" sz="5400" dirty="0" err="1"/>
              <a:t>Värderingsövning</a:t>
            </a:r>
            <a:endParaRPr lang="fi-FI" sz="5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E1CB90-A7E1-4E9C-8839-174548324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03" y="2229255"/>
            <a:ext cx="7949501" cy="4151348"/>
          </a:xfrm>
        </p:spPr>
        <p:txBody>
          <a:bodyPr/>
          <a:lstStyle/>
          <a:p>
            <a:pPr algn="ctr"/>
            <a:r>
              <a:rPr lang="fi-FI" b="0" dirty="0">
                <a:solidFill>
                  <a:prstClr val="black"/>
                </a:solidFill>
              </a:rPr>
              <a:t>Du </a:t>
            </a:r>
            <a:r>
              <a:rPr lang="fi-FI" b="0" dirty="0" err="1">
                <a:solidFill>
                  <a:prstClr val="black"/>
                </a:solidFill>
              </a:rPr>
              <a:t>kommer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att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få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höra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påståenden</a:t>
            </a:r>
            <a:r>
              <a:rPr lang="fi-FI" b="0" dirty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fi-FI" b="0" dirty="0" err="1">
                <a:solidFill>
                  <a:prstClr val="black"/>
                </a:solidFill>
              </a:rPr>
              <a:t>Ställ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dig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på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linjen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enligt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din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egen</a:t>
            </a:r>
            <a:r>
              <a:rPr lang="fi-FI" b="0" dirty="0">
                <a:solidFill>
                  <a:prstClr val="black"/>
                </a:solidFill>
              </a:rPr>
              <a:t> </a:t>
            </a:r>
            <a:r>
              <a:rPr lang="fi-FI" b="0" dirty="0" err="1">
                <a:solidFill>
                  <a:prstClr val="black"/>
                </a:solidFill>
              </a:rPr>
              <a:t>åsikt</a:t>
            </a:r>
            <a:r>
              <a:rPr lang="fi-FI" b="0" dirty="0">
                <a:solidFill>
                  <a:prstClr val="black"/>
                </a:solidFill>
              </a:rPr>
              <a:t>.</a:t>
            </a:r>
            <a:endParaRPr lang="fi-FI" dirty="0">
              <a:latin typeface="+mj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E00960-BBD7-4845-BDAC-28183CD8A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5999" y="2858947"/>
            <a:ext cx="3020518" cy="302051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52B8F80-095D-480F-B60A-CF20A45A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9189" y="2859344"/>
            <a:ext cx="3020518" cy="30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1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1606" y="505358"/>
            <a:ext cx="6772275" cy="1068069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fi-FI" sz="3600" dirty="0" err="1">
                <a:latin typeface="Calibri"/>
                <a:cs typeface="Calibri"/>
              </a:rPr>
              <a:t>Kom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ihåg</a:t>
            </a:r>
            <a:r>
              <a:rPr lang="fi-FI" sz="3600" dirty="0">
                <a:latin typeface="Calibri"/>
                <a:cs typeface="Calibri"/>
              </a:rPr>
              <a:t>, </a:t>
            </a:r>
            <a:r>
              <a:rPr lang="fi-FI" sz="3600" dirty="0" err="1">
                <a:latin typeface="Calibri"/>
                <a:cs typeface="Calibri"/>
              </a:rPr>
              <a:t>hjälp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finns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att</a:t>
            </a:r>
            <a:r>
              <a:rPr lang="fi-FI" sz="3600" dirty="0">
                <a:latin typeface="Calibri"/>
                <a:cs typeface="Calibri"/>
              </a:rPr>
              <a:t> </a:t>
            </a:r>
            <a:r>
              <a:rPr lang="fi-FI" sz="3600" dirty="0" err="1">
                <a:latin typeface="Calibri"/>
                <a:cs typeface="Calibri"/>
              </a:rPr>
              <a:t>få</a:t>
            </a:r>
            <a:r>
              <a:rPr lang="fi-FI" sz="3600" dirty="0">
                <a:latin typeface="Calibri"/>
                <a:cs typeface="Calibri"/>
              </a:rPr>
              <a:t>!</a:t>
            </a:r>
            <a:br>
              <a:rPr lang="fi-FI" sz="3600" dirty="0">
                <a:latin typeface="Calibri"/>
                <a:cs typeface="Calibri"/>
              </a:rPr>
            </a:br>
            <a:r>
              <a:rPr lang="fi-FI" sz="3600" b="0" dirty="0" err="1">
                <a:latin typeface="Calibri"/>
                <a:cs typeface="Calibri"/>
              </a:rPr>
              <a:t>Bli</a:t>
            </a:r>
            <a:r>
              <a:rPr lang="fi-FI" sz="3600" b="0" dirty="0">
                <a:latin typeface="Calibri"/>
                <a:cs typeface="Calibri"/>
              </a:rPr>
              <a:t> </a:t>
            </a:r>
            <a:r>
              <a:rPr lang="fi-FI" sz="3600" b="0" dirty="0" err="1">
                <a:latin typeface="Calibri"/>
                <a:cs typeface="Calibri"/>
              </a:rPr>
              <a:t>inte</a:t>
            </a:r>
            <a:r>
              <a:rPr lang="fi-FI" sz="3600" b="0" dirty="0">
                <a:latin typeface="Calibri"/>
                <a:cs typeface="Calibri"/>
              </a:rPr>
              <a:t> </a:t>
            </a:r>
            <a:r>
              <a:rPr lang="fi-FI" sz="3600" b="0" dirty="0" err="1">
                <a:latin typeface="Calibri"/>
                <a:cs typeface="Calibri"/>
              </a:rPr>
              <a:t>ensam</a:t>
            </a:r>
            <a:r>
              <a:rPr lang="fi-FI" sz="3600" b="0" dirty="0">
                <a:latin typeface="Calibri"/>
                <a:cs typeface="Calibri"/>
              </a:rPr>
              <a:t> </a:t>
            </a:r>
            <a:r>
              <a:rPr lang="fi-FI" sz="3600" b="0" dirty="0" err="1">
                <a:latin typeface="Calibri"/>
                <a:cs typeface="Calibri"/>
              </a:rPr>
              <a:t>med</a:t>
            </a:r>
            <a:r>
              <a:rPr lang="fi-FI" sz="3600" b="0" dirty="0">
                <a:latin typeface="Calibri"/>
                <a:cs typeface="Calibri"/>
              </a:rPr>
              <a:t> </a:t>
            </a:r>
            <a:r>
              <a:rPr lang="fi-FI" sz="3600" b="0" dirty="0" err="1">
                <a:latin typeface="Calibri"/>
                <a:cs typeface="Calibri"/>
              </a:rPr>
              <a:t>din</a:t>
            </a:r>
            <a:r>
              <a:rPr lang="fi-FI" sz="3600" b="0" dirty="0">
                <a:latin typeface="Calibri"/>
                <a:cs typeface="Calibri"/>
              </a:rPr>
              <a:t> </a:t>
            </a:r>
            <a:r>
              <a:rPr lang="fi-FI" sz="3600" b="0" dirty="0" err="1">
                <a:latin typeface="Calibri"/>
                <a:cs typeface="Calibri"/>
              </a:rPr>
              <a:t>oro</a:t>
            </a:r>
            <a:r>
              <a:rPr lang="fi-FI" sz="36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D6D2B6-2050-7EBC-1250-3357C5E21350}"/>
              </a:ext>
            </a:extLst>
          </p:cNvPr>
          <p:cNvSpPr txBox="1"/>
          <p:nvPr/>
        </p:nvSpPr>
        <p:spPr>
          <a:xfrm>
            <a:off x="485413" y="1784856"/>
            <a:ext cx="330196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b="1" dirty="0">
                <a:solidFill>
                  <a:prstClr val="black"/>
                </a:solidFill>
                <a:latin typeface="Calibri" panose="020F0502020204030204"/>
              </a:rPr>
              <a:t>På det egna området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 lärare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Skolkurator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Skolhälsovårdare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Ungdomsarbete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 din kommuns webbplats finns mer information om de tjänster som erbjuds i din hemkommun</a:t>
            </a:r>
            <a:endParaRPr kumimoji="0" lang="fi-FI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0460553-3429-BB72-4680-419CC8FA49D4}"/>
              </a:ext>
            </a:extLst>
          </p:cNvPr>
          <p:cNvSpPr txBox="1"/>
          <p:nvPr/>
        </p:nvSpPr>
        <p:spPr>
          <a:xfrm>
            <a:off x="3897745" y="1816391"/>
            <a:ext cx="49467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hela landet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Ärligt</a:t>
            </a:r>
            <a:r>
              <a:rPr lang="fi-FI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talat</a:t>
            </a:r>
            <a:r>
              <a:rPr lang="fi-FI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chatten</a:t>
            </a:r>
            <a:r>
              <a:rPr lang="fi-FI" sz="24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Arligttalat.fi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Krisjouren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för </a:t>
            </a: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</a:t>
            </a: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ga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fi-FI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samtalshjälp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i hela landet. helsingforsmission.fi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lang="fi-FI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stig-verksamhet</a:t>
            </a:r>
            <a:r>
              <a:rPr lang="fi-FI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för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barn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och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unga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med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föräldrar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som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dricker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för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mycket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eller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mår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psykiskt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 panose="020F0502020204030204"/>
              </a:rPr>
              <a:t>dåligt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. bensow.fi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Kristelefonen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svenska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tel. 09 2525 0112 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mieli.fi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Barn</a:t>
            </a:r>
            <a:r>
              <a:rPr lang="fi-FI" sz="2400" b="1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och</a:t>
            </a:r>
            <a:r>
              <a:rPr lang="fi-FI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Calibri" panose="020F0502020204030204"/>
              </a:rPr>
              <a:t>ungdomstelefonen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</a:rPr>
              <a:t>tel. 0800 96 116 mll.fi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77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Info om fusmedel, spelande och välmående-utan onödig tjat.">
            <a:extLst>
              <a:ext uri="{FF2B5EF4-FFF2-40B4-BE49-F238E27FC236}">
                <a16:creationId xmlns:a16="http://schemas.microsoft.com/office/drawing/2014/main" id="{837E4455-C4FE-0331-EB73-0A146D318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D7331FE-F99D-2B01-A3CE-801334D6B5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val="224079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8A17-5815-EC72-5E46-DB187E19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0FCB3-1EEA-B54D-61BD-F9BBD3F86E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92231"/>
            <a:ext cx="91440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Diskussion</a:t>
            </a: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i par</a:t>
            </a:r>
          </a:p>
        </p:txBody>
      </p:sp>
      <p:pic>
        <p:nvPicPr>
          <p:cNvPr id="3" name="Sisällön paikkamerkki 4">
            <a:extLst>
              <a:ext uri="{FF2B5EF4-FFF2-40B4-BE49-F238E27FC236}">
                <a16:creationId xmlns:a16="http://schemas.microsoft.com/office/drawing/2014/main" id="{47C56D2E-76C4-BF97-C5CF-8C58037F5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4356" y="1995838"/>
            <a:ext cx="2866323" cy="2866323"/>
          </a:xfrm>
          <a:prstGeom prst="rect">
            <a:avLst/>
          </a:prstGeom>
        </p:spPr>
      </p:pic>
      <p:pic>
        <p:nvPicPr>
          <p:cNvPr id="4" name="Sisällön paikkamerkki 4">
            <a:extLst>
              <a:ext uri="{FF2B5EF4-FFF2-40B4-BE49-F238E27FC236}">
                <a16:creationId xmlns:a16="http://schemas.microsoft.com/office/drawing/2014/main" id="{7E4C5774-0EBE-BCB8-927D-31CDAACB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83321" y="1995838"/>
            <a:ext cx="2866323" cy="286632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F783C66-1A1D-CA98-2204-8970A3F65D84}"/>
              </a:ext>
            </a:extLst>
          </p:cNvPr>
          <p:cNvSpPr txBox="1"/>
          <p:nvPr/>
        </p:nvSpPr>
        <p:spPr>
          <a:xfrm>
            <a:off x="1174416" y="4988551"/>
            <a:ext cx="717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3200" dirty="0"/>
              <a:t>Dela in gruppen i par eller i smågrupper. </a:t>
            </a:r>
          </a:p>
          <a:p>
            <a:pPr algn="ctr"/>
            <a:r>
              <a:rPr lang="sv-FI" sz="3200" dirty="0"/>
              <a:t>Skriv ner svaren på papper.</a:t>
            </a:r>
          </a:p>
        </p:txBody>
      </p:sp>
    </p:spTree>
    <p:extLst>
      <p:ext uri="{BB962C8B-B14F-4D97-AF65-F5344CB8AC3E}">
        <p14:creationId xmlns:p14="http://schemas.microsoft.com/office/powerpoint/2010/main" val="33284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AB2B4-3AC7-D375-1303-91ADA760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Bild på en alkoholflaska. I bakgrunden stadsljus">
            <a:extLst>
              <a:ext uri="{FF2B5EF4-FFF2-40B4-BE49-F238E27FC236}">
                <a16:creationId xmlns:a16="http://schemas.microsoft.com/office/drawing/2014/main" id="{7B10AE93-7DB8-9A38-26BB-E9C748FAD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6" r="36494" b="-1"/>
          <a:stretch/>
        </p:blipFill>
        <p:spPr>
          <a:xfrm>
            <a:off x="0" y="-7066"/>
            <a:ext cx="3476673" cy="6865066"/>
          </a:xfrm>
          <a:prstGeom prst="rect">
            <a:avLst/>
          </a:prstGeom>
          <a:effectLst/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75DF4CC-BF59-51F1-8063-6B6790D7D9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7450" y="309563"/>
            <a:ext cx="5416550" cy="1101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Alkohol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7C22AAB-A4CB-6910-72AC-AAFD9A0E4E62}"/>
              </a:ext>
            </a:extLst>
          </p:cNvPr>
          <p:cNvSpPr txBox="1">
            <a:spLocks/>
          </p:cNvSpPr>
          <p:nvPr/>
        </p:nvSpPr>
        <p:spPr>
          <a:xfrm>
            <a:off x="3729038" y="1411288"/>
            <a:ext cx="5414962" cy="544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endParaRPr lang="sv-FI" sz="2400" dirty="0"/>
          </a:p>
          <a:p>
            <a:pPr marL="342900"/>
            <a:r>
              <a:rPr lang="en-US" sz="2400" dirty="0"/>
              <a:t>Den </a:t>
            </a:r>
            <a:r>
              <a:rPr lang="en-US" sz="2400" dirty="0" err="1"/>
              <a:t>gemensamma</a:t>
            </a:r>
            <a:r>
              <a:rPr lang="en-US" sz="2400" dirty="0"/>
              <a:t> </a:t>
            </a:r>
            <a:r>
              <a:rPr lang="en-US" sz="2400" dirty="0" err="1"/>
              <a:t>ingredisensen</a:t>
            </a:r>
            <a:r>
              <a:rPr lang="en-US" sz="2400" dirty="0"/>
              <a:t> för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alkoholdrycker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ren </a:t>
            </a:r>
            <a:r>
              <a:rPr lang="en-US" sz="2400" dirty="0" err="1"/>
              <a:t>alkohol</a:t>
            </a:r>
            <a:r>
              <a:rPr lang="en-US" sz="2400" dirty="0"/>
              <a:t> </a:t>
            </a:r>
            <a:r>
              <a:rPr lang="en-US" sz="2400" dirty="0" err="1"/>
              <a:t>d.v.s.</a:t>
            </a:r>
            <a:r>
              <a:rPr lang="en-US" sz="2400" dirty="0"/>
              <a:t> </a:t>
            </a:r>
            <a:r>
              <a:rPr lang="en-US" sz="2400" dirty="0" err="1"/>
              <a:t>etanol</a:t>
            </a:r>
            <a:r>
              <a:rPr lang="en-US" sz="2400" dirty="0"/>
              <a:t>. </a:t>
            </a:r>
            <a:endParaRPr lang="sv-FI" sz="2400" dirty="0"/>
          </a:p>
          <a:p>
            <a:pPr marL="342900"/>
            <a:r>
              <a:rPr lang="sv-FI" sz="2400" dirty="0"/>
              <a:t>Alkoholdrycker framställs genom jäsning eller destillering av en naturlig sockerkälla så som sädesslag eller frukt. </a:t>
            </a:r>
          </a:p>
          <a:p>
            <a:pPr marL="342900"/>
            <a:r>
              <a:rPr lang="en-US" sz="2400" dirty="0" err="1"/>
              <a:t>Alkohol</a:t>
            </a:r>
            <a:r>
              <a:rPr lang="en-US" sz="2400" dirty="0"/>
              <a:t> </a:t>
            </a:r>
            <a:r>
              <a:rPr lang="en-US" sz="2400" dirty="0" err="1"/>
              <a:t>uppstår</a:t>
            </a:r>
            <a:r>
              <a:rPr lang="en-US" sz="2400" dirty="0"/>
              <a:t> </a:t>
            </a:r>
            <a:r>
              <a:rPr lang="en-US" sz="2400" dirty="0" err="1"/>
              <a:t>geom</a:t>
            </a:r>
            <a:r>
              <a:rPr lang="en-US" sz="2400" dirty="0"/>
              <a:t> </a:t>
            </a:r>
            <a:r>
              <a:rPr lang="en-US" sz="2400" dirty="0" err="1"/>
              <a:t>jäsning</a:t>
            </a:r>
            <a:r>
              <a:rPr lang="en-US" sz="2400" dirty="0"/>
              <a:t> </a:t>
            </a:r>
            <a:r>
              <a:rPr lang="en-US" sz="2400" dirty="0" err="1"/>
              <a:t>då</a:t>
            </a:r>
            <a:r>
              <a:rPr lang="en-US" sz="2400" dirty="0"/>
              <a:t> </a:t>
            </a:r>
            <a:r>
              <a:rPr lang="en-US" sz="2400" dirty="0" err="1"/>
              <a:t>frukter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bär</a:t>
            </a:r>
            <a:r>
              <a:rPr lang="en-US" sz="2400" dirty="0"/>
              <a:t> far </a:t>
            </a:r>
            <a:r>
              <a:rPr lang="en-US" sz="2400" dirty="0" err="1"/>
              <a:t>illa</a:t>
            </a:r>
            <a:r>
              <a:rPr lang="en-US" sz="2400" dirty="0"/>
              <a:t>. </a:t>
            </a:r>
          </a:p>
          <a:p>
            <a:pPr marL="342900"/>
            <a:r>
              <a:rPr lang="en-US" sz="2400" dirty="0" err="1"/>
              <a:t>Alkoholdrycker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delas in i </a:t>
            </a:r>
            <a:r>
              <a:rPr lang="en-US" sz="2400" dirty="0" err="1"/>
              <a:t>milda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starka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41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942" y="510896"/>
            <a:ext cx="7032173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Alkohol</a:t>
            </a:r>
            <a:endParaRPr kumimoji="0" lang="fi-FI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2485641" y="1439993"/>
            <a:ext cx="5974779" cy="461457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Fundera</a:t>
            </a:r>
            <a: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tillsammans</a:t>
            </a:r>
            <a: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på</a:t>
            </a:r>
            <a: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följande</a:t>
            </a:r>
            <a: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frågor</a:t>
            </a:r>
            <a: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br>
              <a:rPr kumimoji="0" lang="fi-FI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fi-FI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Varför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får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alkohol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säljas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till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minderåiga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i Finland?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i-FI" sz="2400" dirty="0" err="1">
                <a:solidFill>
                  <a:prstClr val="black"/>
                </a:solidFill>
              </a:rPr>
              <a:t>Hur</a:t>
            </a:r>
            <a:r>
              <a:rPr lang="fi-FI" sz="2400" dirty="0">
                <a:solidFill>
                  <a:prstClr val="black"/>
                </a:solidFill>
              </a:rPr>
              <a:t> </a:t>
            </a:r>
            <a:r>
              <a:rPr lang="fi-FI" sz="2400" dirty="0" err="1">
                <a:solidFill>
                  <a:prstClr val="black"/>
                </a:solidFill>
              </a:rPr>
              <a:t>påverkar</a:t>
            </a:r>
            <a:r>
              <a:rPr lang="fi-FI" sz="2400" dirty="0">
                <a:solidFill>
                  <a:prstClr val="black"/>
                </a:solidFill>
              </a:rPr>
              <a:t> </a:t>
            </a:r>
            <a:r>
              <a:rPr lang="fi-FI" sz="2400" dirty="0" err="1">
                <a:solidFill>
                  <a:prstClr val="black"/>
                </a:solidFill>
              </a:rPr>
              <a:t>alkohol</a:t>
            </a:r>
            <a:r>
              <a:rPr lang="fi-FI" sz="2400" dirty="0">
                <a:solidFill>
                  <a:prstClr val="black"/>
                </a:solidFill>
              </a:rPr>
              <a:t> </a:t>
            </a:r>
            <a:r>
              <a:rPr lang="fi-FI" sz="2400" dirty="0" err="1">
                <a:solidFill>
                  <a:prstClr val="black"/>
                </a:solidFill>
              </a:rPr>
              <a:t>människor</a:t>
            </a:r>
            <a:r>
              <a:rPr lang="fi-FI" sz="2400" dirty="0">
                <a:solidFill>
                  <a:prstClr val="black"/>
                </a:solidFill>
              </a:rPr>
              <a:t>?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942" y="1555403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 descr="Parityöskentely ikoni.">
            <a:extLst>
              <a:ext uri="{FF2B5EF4-FFF2-40B4-BE49-F238E27FC236}">
                <a16:creationId xmlns:a16="http://schemas.microsoft.com/office/drawing/2014/main" id="{0BB83057-4458-6482-A8FF-A4DD99B8AB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6" y="1873956"/>
            <a:ext cx="945079" cy="947092"/>
          </a:xfrm>
          <a:prstGeom prst="rect">
            <a:avLst/>
          </a:prstGeom>
        </p:spPr>
      </p:pic>
      <p:pic>
        <p:nvPicPr>
          <p:cNvPr id="3" name="Kuva 2" descr="Parityöskentely ikoni.">
            <a:extLst>
              <a:ext uri="{FF2B5EF4-FFF2-40B4-BE49-F238E27FC236}">
                <a16:creationId xmlns:a16="http://schemas.microsoft.com/office/drawing/2014/main" id="{ADA7A7BC-4EFF-E13A-9D58-39013655CC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440" y="1873956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0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C017B-1C20-4A32-2768-F29A07BF9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7EA91-7D11-84AD-4881-141528797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71" y="835846"/>
            <a:ext cx="8222584" cy="1141653"/>
          </a:xfrm>
        </p:spPr>
        <p:txBody>
          <a:bodyPr/>
          <a:lstStyle/>
          <a:p>
            <a:r>
              <a:rPr lang="fi-FI" sz="4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Lagen</a:t>
            </a:r>
            <a:r>
              <a:rPr lang="fi-FI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4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skyddar</a:t>
            </a:r>
            <a:r>
              <a:rPr lang="fi-FI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4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barn</a:t>
            </a:r>
            <a:r>
              <a:rPr lang="fi-FI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4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fi-FI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4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unga</a:t>
            </a:r>
            <a:r>
              <a:rPr lang="fi-FI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från</a:t>
            </a:r>
            <a:r>
              <a:rPr lang="fi-FI" sz="4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44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alkoholskador</a:t>
            </a:r>
            <a:endParaRPr lang="fi-FI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0567E2-C7FB-F599-3188-017B298F3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545" y="2263806"/>
            <a:ext cx="7986772" cy="1629060"/>
          </a:xfrm>
        </p:spPr>
        <p:txBody>
          <a:bodyPr/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sv-FI" sz="2000" b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På grund av alkoholens skadliga effekter begränsas alkoholbruket via lagstiftning. Alkohollagen är till för att skydda barns och ungas utveckling och hälsa. 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sv-FI" sz="2000" b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i-FI" sz="2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Enligt</a:t>
            </a:r>
            <a:r>
              <a:rPr lang="fi-FI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alkohollag</a:t>
            </a:r>
            <a:r>
              <a:rPr lang="fi-FI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i-FI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A713C2-D5A5-4AAF-3BEF-8F4FD3E6A67C}"/>
              </a:ext>
            </a:extLst>
          </p:cNvPr>
          <p:cNvSpPr txBox="1"/>
          <p:nvPr/>
        </p:nvSpPr>
        <p:spPr>
          <a:xfrm>
            <a:off x="490471" y="3969573"/>
            <a:ext cx="5186182" cy="205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Användning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innehav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alkoholdrycker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förbjudet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personer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år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köpa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förmedla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alkoholdrycker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minderåriga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förbjudet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straffbart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Marknadsföring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riktas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till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barn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unga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förbjudet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CF8852A-D3A4-C3C6-4E4C-E7DDAD5CF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872" y="3485831"/>
            <a:ext cx="184731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-18.">
            <a:extLst>
              <a:ext uri="{FF2B5EF4-FFF2-40B4-BE49-F238E27FC236}">
                <a16:creationId xmlns:a16="http://schemas.microsoft.com/office/drawing/2014/main" id="{D690C813-15D6-229F-4863-DE97C35A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21" y="3134786"/>
            <a:ext cx="3582715" cy="37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5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E8AD51-8A51-4CA4-A912-29A0E32FC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015414" y="1666109"/>
            <a:ext cx="6417129" cy="35671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CD8807D-B950-47D4-B68B-C8DD069491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3798" y="490769"/>
            <a:ext cx="8056562" cy="68738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fi-FI" sz="3600" b="1" dirty="0" err="1">
                <a:latin typeface="Calibri"/>
                <a:ea typeface="Calibri"/>
                <a:cs typeface="Calibri"/>
              </a:rPr>
              <a:t>Varför</a:t>
            </a:r>
            <a:r>
              <a:rPr lang="fi-FI" sz="3600" b="1" dirty="0">
                <a:latin typeface="Calibri"/>
                <a:ea typeface="Calibri"/>
                <a:cs typeface="Calibri"/>
              </a:rPr>
              <a:t> </a:t>
            </a:r>
            <a:r>
              <a:rPr lang="fi-FI" sz="3600" b="1" dirty="0" err="1">
                <a:latin typeface="Calibri"/>
                <a:ea typeface="Calibri"/>
                <a:cs typeface="Calibri"/>
              </a:rPr>
              <a:t>är</a:t>
            </a:r>
            <a:r>
              <a:rPr lang="fi-FI" sz="3600" b="1" dirty="0">
                <a:latin typeface="Calibri"/>
                <a:ea typeface="Calibri"/>
                <a:cs typeface="Calibri"/>
              </a:rPr>
              <a:t> </a:t>
            </a:r>
            <a:r>
              <a:rPr lang="fi-FI" sz="3600" b="1" dirty="0" err="1">
                <a:latin typeface="Calibri"/>
                <a:ea typeface="Calibri"/>
                <a:cs typeface="Calibri"/>
              </a:rPr>
              <a:t>åldersgränsen</a:t>
            </a:r>
            <a:r>
              <a:rPr lang="fi-FI" sz="3600" b="1" dirty="0">
                <a:latin typeface="Calibri"/>
                <a:ea typeface="Calibri"/>
                <a:cs typeface="Calibri"/>
              </a:rPr>
              <a:t> 18 </a:t>
            </a:r>
            <a:r>
              <a:rPr lang="fi-FI" sz="3600" b="1" dirty="0" err="1">
                <a:latin typeface="Calibri"/>
                <a:ea typeface="Calibri"/>
                <a:cs typeface="Calibri"/>
              </a:rPr>
              <a:t>år</a:t>
            </a:r>
            <a:r>
              <a:rPr lang="fi-FI" sz="3600" b="1" dirty="0">
                <a:latin typeface="Calibri"/>
                <a:ea typeface="Calibri"/>
                <a:cs typeface="Calibri"/>
              </a:rPr>
              <a:t>?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666F3B2-DC11-46C5-B0C6-CEA60CF0BF5C}"/>
              </a:ext>
            </a:extLst>
          </p:cNvPr>
          <p:cNvSpPr txBox="1"/>
          <p:nvPr/>
        </p:nvSpPr>
        <p:spPr>
          <a:xfrm>
            <a:off x="485848" y="1239284"/>
            <a:ext cx="817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2400" dirty="0">
                <a:solidFill>
                  <a:prstClr val="black"/>
                </a:solidFill>
                <a:cs typeface="Calibri" panose="020F0502020204030204"/>
              </a:rPr>
              <a:t>Utvecklingen av en minderårigs kropp är fortfarande pågående, och därför kan skadorna orsakade av alkohol vara mångdubbelt större jämfört med en vuxen.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Piirroskuva: Pää ja aivot.">
            <a:extLst>
              <a:ext uri="{FF2B5EF4-FFF2-40B4-BE49-F238E27FC236}">
                <a16:creationId xmlns:a16="http://schemas.microsoft.com/office/drawing/2014/main" id="{8BCA7E72-4560-4A45-BE28-BCC6F86EA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2363" y="2384485"/>
            <a:ext cx="3168656" cy="316865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259A034-11D5-4C97-8AB3-32CFA21D3035}"/>
              </a:ext>
            </a:extLst>
          </p:cNvPr>
          <p:cNvSpPr txBox="1"/>
          <p:nvPr/>
        </p:nvSpPr>
        <p:spPr>
          <a:xfrm flipH="1">
            <a:off x="567859" y="2963733"/>
            <a:ext cx="246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2000" dirty="0">
                <a:solidFill>
                  <a:prstClr val="black"/>
                </a:solidFill>
              </a:rPr>
              <a:t>På grund av hjärnans utveckling kan även alkoholberoende utvecklas lättare hos en ung person än hos en vuxen.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F974A5E-4ECC-4D5B-954A-9E8B6B04C5F2}"/>
              </a:ext>
            </a:extLst>
          </p:cNvPr>
          <p:cNvSpPr txBox="1"/>
          <p:nvPr/>
        </p:nvSpPr>
        <p:spPr>
          <a:xfrm>
            <a:off x="5609220" y="2846134"/>
            <a:ext cx="2799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2000" dirty="0">
                <a:solidFill>
                  <a:prstClr val="black"/>
                </a:solidFill>
              </a:rPr>
              <a:t>Alkoholbruk kan påverka en ung persons liv till exempel genom att försämra studiemotivationen eller koncentrationsförmågan.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F03391E-A205-4D78-BEF7-05EC6151D609}"/>
              </a:ext>
            </a:extLst>
          </p:cNvPr>
          <p:cNvSpPr txBox="1"/>
          <p:nvPr/>
        </p:nvSpPr>
        <p:spPr>
          <a:xfrm flipH="1">
            <a:off x="189186" y="5652711"/>
            <a:ext cx="884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sv-SE" sz="2000" dirty="0">
                <a:solidFill>
                  <a:prstClr val="black"/>
                </a:solidFill>
              </a:rPr>
              <a:t>En myndig person alltså en 18-åring, är ansvarig för sina egna handlingar och får fatta självständiga beslut som att till exempel rösta.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36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405A7-3CE1-4982-96F3-D9AB1D7D8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514" y="536027"/>
            <a:ext cx="6589010" cy="792587"/>
          </a:xfrm>
        </p:spPr>
        <p:txBody>
          <a:bodyPr/>
          <a:lstStyle/>
          <a:p>
            <a:r>
              <a:rPr lang="sv-FI" dirty="0">
                <a:ea typeface="+mn-lt"/>
                <a:cs typeface="+mn-lt"/>
              </a:rPr>
              <a:t>Hur påverkas vi av alkohol? </a:t>
            </a:r>
            <a:endParaRPr lang="fi-FI" sz="1800" dirty="0">
              <a:cs typeface="Calibri"/>
            </a:endParaRPr>
          </a:p>
        </p:txBody>
      </p:sp>
      <p:sp>
        <p:nvSpPr>
          <p:cNvPr id="4" name="Tekstiruutu 1">
            <a:extLst>
              <a:ext uri="{FF2B5EF4-FFF2-40B4-BE49-F238E27FC236}">
                <a16:creationId xmlns:a16="http://schemas.microsoft.com/office/drawing/2014/main" id="{B66A0054-D8B7-475F-99CE-25727D10180E}"/>
              </a:ext>
            </a:extLst>
          </p:cNvPr>
          <p:cNvSpPr txBox="1"/>
          <p:nvPr/>
        </p:nvSpPr>
        <p:spPr>
          <a:xfrm>
            <a:off x="505514" y="1628159"/>
            <a:ext cx="7960569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 "/>
              </a:rPr>
              <a:t>Alkoholens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effekter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är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individuella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och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beroende</a:t>
            </a:r>
            <a:r>
              <a:rPr lang="fi-FI" sz="2400" dirty="0">
                <a:latin typeface="Calibri "/>
              </a:rPr>
              <a:t> av </a:t>
            </a:r>
            <a:r>
              <a:rPr lang="fi-FI" sz="2400" dirty="0" err="1">
                <a:latin typeface="Calibri "/>
              </a:rPr>
              <a:t>många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faktorer</a:t>
            </a:r>
            <a:endParaRPr lang="fi-FI" sz="2400" dirty="0">
              <a:latin typeface="Calibri 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 "/>
              </a:rPr>
              <a:t>Alkoholen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försämrar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uppmärksamhet</a:t>
            </a:r>
            <a:r>
              <a:rPr lang="fi-FI" sz="2400" dirty="0">
                <a:latin typeface="Calibri "/>
              </a:rPr>
              <a:t>, </a:t>
            </a:r>
            <a:r>
              <a:rPr lang="fi-FI" sz="2400" dirty="0" err="1">
                <a:latin typeface="Calibri "/>
              </a:rPr>
              <a:t>omdöme</a:t>
            </a:r>
            <a:r>
              <a:rPr lang="fi-FI" sz="2400" dirty="0">
                <a:latin typeface="Calibri "/>
              </a:rPr>
              <a:t>, </a:t>
            </a:r>
            <a:r>
              <a:rPr lang="fi-FI" sz="2400" dirty="0" err="1">
                <a:latin typeface="Calibri "/>
              </a:rPr>
              <a:t>reaktionsförmågan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och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förmågan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att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kontrollera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impulser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>
                <a:latin typeface="Calibri "/>
                <a:sym typeface="Wingdings" panose="05000000000000000000" pitchFamily="2" charset="2"/>
              </a:rPr>
              <a:t> </a:t>
            </a:r>
            <a:r>
              <a:rPr lang="fi-FI" sz="2400" dirty="0" err="1">
                <a:latin typeface="Calibri "/>
                <a:sym typeface="Wingdings" panose="05000000000000000000" pitchFamily="2" charset="2"/>
              </a:rPr>
              <a:t>hämningarna</a:t>
            </a:r>
            <a:r>
              <a:rPr lang="fi-FI" sz="2400" dirty="0">
                <a:latin typeface="Calibri "/>
                <a:sym typeface="Wingdings" panose="05000000000000000000" pitchFamily="2" charset="2"/>
              </a:rPr>
              <a:t> </a:t>
            </a:r>
            <a:r>
              <a:rPr lang="fi-FI" sz="2400" dirty="0" err="1">
                <a:latin typeface="Calibri "/>
                <a:sym typeface="Wingdings" panose="05000000000000000000" pitchFamily="2" charset="2"/>
              </a:rPr>
              <a:t>släpper</a:t>
            </a:r>
            <a:r>
              <a:rPr lang="fi-FI" sz="2400" dirty="0">
                <a:latin typeface="Calibri "/>
                <a:sym typeface="Wingdings" panose="05000000000000000000" pitchFamily="2" charset="2"/>
              </a:rPr>
              <a:t> </a:t>
            </a:r>
            <a:r>
              <a:rPr lang="fi-FI" sz="2400" dirty="0" err="1">
                <a:latin typeface="Calibri "/>
                <a:sym typeface="Wingdings" panose="05000000000000000000" pitchFamily="2" charset="2"/>
              </a:rPr>
              <a:t>och</a:t>
            </a:r>
            <a:r>
              <a:rPr lang="fi-FI" sz="2400" dirty="0">
                <a:latin typeface="Calibri "/>
                <a:sym typeface="Wingdings" panose="05000000000000000000" pitchFamily="2" charset="2"/>
              </a:rPr>
              <a:t> </a:t>
            </a:r>
            <a:r>
              <a:rPr lang="fi-FI" sz="2400" dirty="0" err="1">
                <a:latin typeface="Calibri "/>
                <a:sym typeface="Wingdings" panose="05000000000000000000" pitchFamily="2" charset="2"/>
              </a:rPr>
              <a:t>humörsvängningar</a:t>
            </a:r>
            <a:endParaRPr lang="fi-FI" sz="2400" dirty="0">
              <a:latin typeface="Calibri 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>
              <a:latin typeface="Calibri 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 "/>
              </a:rPr>
              <a:t>Om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alkoholen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dricks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snabbt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och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på</a:t>
            </a:r>
            <a:r>
              <a:rPr lang="fi-FI" sz="2400" dirty="0">
                <a:latin typeface="Calibri "/>
              </a:rPr>
              <a:t> tom </a:t>
            </a:r>
            <a:r>
              <a:rPr lang="fi-FI" sz="2400" dirty="0" err="1">
                <a:latin typeface="Calibri "/>
              </a:rPr>
              <a:t>mage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stiger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blodets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alkoholhalt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plötsligt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högt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som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kan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leda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till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förgiftning</a:t>
            </a:r>
            <a:endParaRPr lang="fi-FI" sz="2400" dirty="0">
              <a:latin typeface="Calibri "/>
              <a:cs typeface="Calibri"/>
            </a:endParaRPr>
          </a:p>
          <a:p>
            <a:endParaRPr lang="fi-FI" sz="2400" dirty="0">
              <a:latin typeface="Calibri 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>
                <a:latin typeface="Calibri "/>
              </a:rPr>
              <a:t>Med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upprepad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användning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skapas</a:t>
            </a:r>
            <a:r>
              <a:rPr lang="fi-FI" sz="2400" dirty="0">
                <a:latin typeface="Calibri "/>
              </a:rPr>
              <a:t> en </a:t>
            </a:r>
            <a:r>
              <a:rPr lang="fi-FI" sz="2400" dirty="0" err="1">
                <a:latin typeface="Calibri "/>
              </a:rPr>
              <a:t>tolerans</a:t>
            </a:r>
            <a:r>
              <a:rPr lang="fi-FI" sz="2400" dirty="0">
                <a:latin typeface="Calibri "/>
              </a:rPr>
              <a:t> för </a:t>
            </a:r>
            <a:r>
              <a:rPr lang="fi-FI" sz="2400" dirty="0" err="1">
                <a:latin typeface="Calibri "/>
              </a:rPr>
              <a:t>alkoholens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effekter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alltså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man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tål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alkohol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>
                <a:latin typeface="Calibri "/>
                <a:sym typeface="Wingdings" panose="05000000000000000000" pitchFamily="2" charset="2"/>
              </a:rPr>
              <a:t></a:t>
            </a:r>
            <a:r>
              <a:rPr lang="fi-FI" sz="2400" dirty="0">
                <a:latin typeface="Calibri "/>
              </a:rPr>
              <a:t> för </a:t>
            </a:r>
            <a:r>
              <a:rPr lang="fi-FI" sz="2400" dirty="0" err="1">
                <a:latin typeface="Calibri "/>
              </a:rPr>
              <a:t>alkoholberusning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krävs</a:t>
            </a:r>
            <a:r>
              <a:rPr lang="fi-FI" sz="2400" dirty="0">
                <a:latin typeface="Calibri "/>
              </a:rPr>
              <a:t> en </a:t>
            </a:r>
            <a:r>
              <a:rPr lang="fi-FI" sz="2400" dirty="0" err="1">
                <a:latin typeface="Calibri "/>
              </a:rPr>
              <a:t>större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mängd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alkohol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än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tidigare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som</a:t>
            </a:r>
            <a:r>
              <a:rPr lang="fi-FI" sz="2400" dirty="0">
                <a:latin typeface="Calibri "/>
              </a:rPr>
              <a:t> i </a:t>
            </a:r>
            <a:r>
              <a:rPr lang="fi-FI" sz="2400" dirty="0" err="1">
                <a:latin typeface="Calibri "/>
              </a:rPr>
              <a:t>sin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tur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ökar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på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skador</a:t>
            </a:r>
            <a:r>
              <a:rPr lang="fi-FI" sz="2400" dirty="0">
                <a:latin typeface="Calibri "/>
              </a:rPr>
              <a:t> </a:t>
            </a:r>
            <a:r>
              <a:rPr lang="fi-FI" sz="2400" dirty="0" err="1">
                <a:latin typeface="Calibri "/>
              </a:rPr>
              <a:t>orsakade</a:t>
            </a:r>
            <a:r>
              <a:rPr lang="fi-FI" sz="2400" dirty="0">
                <a:latin typeface="Calibri "/>
              </a:rPr>
              <a:t> av </a:t>
            </a:r>
            <a:r>
              <a:rPr lang="fi-FI" sz="2400" dirty="0" err="1">
                <a:latin typeface="Calibri "/>
              </a:rPr>
              <a:t>alkohol</a:t>
            </a:r>
            <a:endParaRPr lang="fi-FI" sz="2400" dirty="0">
              <a:latin typeface="Calibri 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533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422" y="233996"/>
            <a:ext cx="6589010" cy="915954"/>
          </a:xfrm>
        </p:spPr>
        <p:txBody>
          <a:bodyPr lIns="91440" tIns="45720" rIns="91440" bIns="45720" anchor="b"/>
          <a:lstStyle/>
          <a:p>
            <a:r>
              <a:rPr lang="fi-FI" sz="3600" dirty="0" err="1"/>
              <a:t>Varför</a:t>
            </a:r>
            <a:r>
              <a:rPr lang="fi-FI" sz="3600" dirty="0"/>
              <a:t> </a:t>
            </a:r>
            <a:r>
              <a:rPr lang="fi-FI" sz="3600" dirty="0" err="1"/>
              <a:t>används</a:t>
            </a:r>
            <a:r>
              <a:rPr lang="fi-FI" sz="3600" dirty="0"/>
              <a:t> </a:t>
            </a:r>
            <a:r>
              <a:rPr lang="fi-FI" sz="3600" dirty="0" err="1"/>
              <a:t>alkohol</a:t>
            </a:r>
            <a:r>
              <a:rPr lang="fi-FI" sz="3600" dirty="0"/>
              <a:t>?</a:t>
            </a:r>
            <a:endParaRPr lang="fi-FI" sz="3600" dirty="0">
              <a:latin typeface="Calibri"/>
              <a:cs typeface="Calibri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397B0C5-5341-4279-B9E0-C63A5519E5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86576" y="1681333"/>
            <a:ext cx="6031802" cy="2841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3200" dirty="0" err="1">
                <a:latin typeface="Calibri"/>
                <a:cs typeface="Calibri"/>
              </a:rPr>
              <a:t>Fundera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lang="fi-FI" sz="3200" dirty="0" err="1">
                <a:latin typeface="Calibri"/>
                <a:cs typeface="Calibri"/>
              </a:rPr>
              <a:t>på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lang="fi-FI" sz="3200" dirty="0" err="1">
                <a:latin typeface="Calibri"/>
                <a:cs typeface="Calibri"/>
              </a:rPr>
              <a:t>följande</a:t>
            </a:r>
            <a:r>
              <a:rPr lang="fi-FI" sz="3200" dirty="0">
                <a:latin typeface="Calibri"/>
                <a:cs typeface="Calibri"/>
              </a:rPr>
              <a:t> </a:t>
            </a:r>
            <a:r>
              <a:rPr lang="fi-FI" sz="3200" dirty="0" err="1">
                <a:latin typeface="Calibri"/>
                <a:cs typeface="Calibri"/>
              </a:rPr>
              <a:t>frågor</a:t>
            </a:r>
            <a:r>
              <a:rPr lang="fi-FI" sz="3200" dirty="0">
                <a:latin typeface="Calibri"/>
                <a:cs typeface="Calibri"/>
              </a:rPr>
              <a:t>: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fi-FI" b="0" dirty="0" err="1"/>
              <a:t>Varför</a:t>
            </a:r>
            <a:r>
              <a:rPr lang="fi-FI" b="0" dirty="0"/>
              <a:t> </a:t>
            </a:r>
            <a:r>
              <a:rPr lang="fi-FI" b="0" dirty="0" err="1"/>
              <a:t>dricker</a:t>
            </a:r>
            <a:r>
              <a:rPr lang="fi-FI" b="0" dirty="0"/>
              <a:t> folk </a:t>
            </a:r>
            <a:r>
              <a:rPr lang="fi-FI" b="0" dirty="0" err="1"/>
              <a:t>alkohol</a:t>
            </a:r>
            <a:r>
              <a:rPr lang="fi-FI" b="0" dirty="0"/>
              <a:t>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fi-FI" b="0" dirty="0" err="1"/>
              <a:t>Har</a:t>
            </a:r>
            <a:r>
              <a:rPr lang="fi-FI" b="0" dirty="0"/>
              <a:t> </a:t>
            </a:r>
            <a:r>
              <a:rPr lang="fi-FI" b="0" dirty="0" err="1"/>
              <a:t>unga</a:t>
            </a:r>
            <a:r>
              <a:rPr lang="fi-FI" b="0" dirty="0"/>
              <a:t> </a:t>
            </a:r>
            <a:r>
              <a:rPr lang="fi-FI" b="0" dirty="0" err="1"/>
              <a:t>andra</a:t>
            </a:r>
            <a:r>
              <a:rPr lang="fi-FI" b="0" dirty="0"/>
              <a:t> </a:t>
            </a:r>
            <a:r>
              <a:rPr lang="fi-FI" b="0" dirty="0" err="1"/>
              <a:t>orsaker</a:t>
            </a:r>
            <a:r>
              <a:rPr lang="fi-FI" b="0" dirty="0"/>
              <a:t> </a:t>
            </a:r>
            <a:r>
              <a:rPr lang="fi-FI" b="0" dirty="0" err="1"/>
              <a:t>till</a:t>
            </a:r>
            <a:r>
              <a:rPr lang="fi-FI" b="0" dirty="0"/>
              <a:t> </a:t>
            </a:r>
            <a:r>
              <a:rPr lang="fi-FI" b="0" dirty="0" err="1"/>
              <a:t>att</a:t>
            </a:r>
            <a:r>
              <a:rPr lang="fi-FI" b="0" dirty="0"/>
              <a:t> </a:t>
            </a:r>
            <a:r>
              <a:rPr lang="fi-FI" b="0" dirty="0" err="1"/>
              <a:t>dricka</a:t>
            </a:r>
            <a:r>
              <a:rPr lang="fi-FI" b="0" dirty="0"/>
              <a:t> </a:t>
            </a:r>
            <a:r>
              <a:rPr lang="fi-FI" b="0" dirty="0" err="1"/>
              <a:t>alkohol</a:t>
            </a:r>
            <a:r>
              <a:rPr lang="fi-FI" b="0" dirty="0"/>
              <a:t> </a:t>
            </a:r>
            <a:r>
              <a:rPr lang="fi-FI" b="0" dirty="0" err="1"/>
              <a:t>än</a:t>
            </a:r>
            <a:r>
              <a:rPr lang="fi-FI" b="0" dirty="0"/>
              <a:t> </a:t>
            </a:r>
            <a:r>
              <a:rPr lang="fi-FI" b="0" dirty="0" err="1"/>
              <a:t>vuxna</a:t>
            </a:r>
            <a:r>
              <a:rPr lang="fi-FI" b="0" dirty="0"/>
              <a:t>? </a:t>
            </a:r>
            <a:r>
              <a:rPr lang="fi-FI" b="0" dirty="0" err="1"/>
              <a:t>Motivera</a:t>
            </a:r>
            <a:r>
              <a:rPr lang="fi-FI" b="0" dirty="0"/>
              <a:t>.</a:t>
            </a:r>
          </a:p>
          <a:p>
            <a:pPr marL="514350" indent="-514350" algn="l">
              <a:lnSpc>
                <a:spcPct val="100000"/>
              </a:lnSpc>
              <a:buFont typeface="+mj-lt"/>
              <a:buAutoNum type="arabicPeriod"/>
            </a:pPr>
            <a:r>
              <a:rPr lang="fi-FI" b="0" dirty="0" err="1"/>
              <a:t>Många</a:t>
            </a:r>
            <a:r>
              <a:rPr lang="fi-FI" b="0" dirty="0"/>
              <a:t> </a:t>
            </a:r>
            <a:r>
              <a:rPr lang="fi-FI" b="0" dirty="0" err="1"/>
              <a:t>dricker</a:t>
            </a:r>
            <a:r>
              <a:rPr lang="fi-FI" b="0" dirty="0"/>
              <a:t> </a:t>
            </a:r>
            <a:r>
              <a:rPr lang="fi-FI" b="0" dirty="0" err="1"/>
              <a:t>inte</a:t>
            </a:r>
            <a:r>
              <a:rPr lang="fi-FI" b="0" dirty="0"/>
              <a:t> </a:t>
            </a:r>
            <a:r>
              <a:rPr lang="fi-FI" b="0" dirty="0" err="1"/>
              <a:t>alls</a:t>
            </a:r>
            <a:r>
              <a:rPr lang="fi-FI" b="0" dirty="0"/>
              <a:t>. </a:t>
            </a:r>
            <a:r>
              <a:rPr lang="fi-FI" b="0" dirty="0" err="1"/>
              <a:t>Vad</a:t>
            </a:r>
            <a:r>
              <a:rPr lang="fi-FI" b="0" dirty="0"/>
              <a:t> </a:t>
            </a:r>
            <a:r>
              <a:rPr lang="fi-FI" b="0" dirty="0" err="1"/>
              <a:t>kan</a:t>
            </a:r>
            <a:r>
              <a:rPr lang="fi-FI" b="0" dirty="0"/>
              <a:t> vara </a:t>
            </a:r>
            <a:r>
              <a:rPr lang="fi-FI" b="0" dirty="0" err="1"/>
              <a:t>orskakerna</a:t>
            </a:r>
            <a:r>
              <a:rPr lang="fi-FI" b="0" dirty="0"/>
              <a:t> </a:t>
            </a:r>
            <a:r>
              <a:rPr lang="fi-FI" b="0" dirty="0" err="1"/>
              <a:t>där</a:t>
            </a:r>
            <a:r>
              <a:rPr lang="fi-FI" b="0" dirty="0"/>
              <a:t>?</a:t>
            </a:r>
            <a:endParaRPr lang="fi-FI" b="0" dirty="0">
              <a:ea typeface="Calibri"/>
              <a:cs typeface="Calibri"/>
            </a:endParaRPr>
          </a:p>
          <a:p>
            <a:pPr algn="l"/>
            <a:endParaRPr lang="fi-FI" b="0" dirty="0"/>
          </a:p>
          <a:p>
            <a:pPr algn="l"/>
            <a:endParaRPr lang="fi-FI" sz="2800" dirty="0"/>
          </a:p>
          <a:p>
            <a:pPr algn="l"/>
            <a:endParaRPr lang="fi-FI" sz="2800" dirty="0"/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C375B9D9-0929-0283-B304-BB6C666E6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998" y="1547531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uva 7" descr="Parityöskentely ikoni.">
            <a:extLst>
              <a:ext uri="{FF2B5EF4-FFF2-40B4-BE49-F238E27FC236}">
                <a16:creationId xmlns:a16="http://schemas.microsoft.com/office/drawing/2014/main" id="{7C29B8DF-4F19-3867-F6D7-63CF29D089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1" y="1838445"/>
            <a:ext cx="945079" cy="947092"/>
          </a:xfrm>
          <a:prstGeom prst="rect">
            <a:avLst/>
          </a:prstGeom>
        </p:spPr>
      </p:pic>
      <p:pic>
        <p:nvPicPr>
          <p:cNvPr id="9" name="Kuva 8" descr="Parityöskentely ikoni.">
            <a:extLst>
              <a:ext uri="{FF2B5EF4-FFF2-40B4-BE49-F238E27FC236}">
                <a16:creationId xmlns:a16="http://schemas.microsoft.com/office/drawing/2014/main" id="{EEA59942-E204-608F-75ED-3C237B6336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25" y="1838445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2753"/>
      </p:ext>
    </p:extLst>
  </p:cSld>
  <p:clrMapOvr>
    <a:masterClrMapping/>
  </p:clrMapOvr>
</p:sld>
</file>

<file path=ppt/theme/theme1.xml><?xml version="1.0" encoding="utf-8"?>
<a:theme xmlns:a="http://schemas.openxmlformats.org/drawingml/2006/main" name="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FE11A2623FD74290280C420C41A4A5" ma:contentTypeVersion="2" ma:contentTypeDescription="Luo uusi asiakirja." ma:contentTypeScope="" ma:versionID="6a64c2936943fa8598074056a247adfa">
  <xsd:schema xmlns:xsd="http://www.w3.org/2001/XMLSchema" xmlns:xs="http://www.w3.org/2001/XMLSchema" xmlns:p="http://schemas.microsoft.com/office/2006/metadata/properties" xmlns:ns2="1cb696bf-aee0-4762-a28e-5d93be9ff584" targetNamespace="http://schemas.microsoft.com/office/2006/metadata/properties" ma:root="true" ma:fieldsID="23e25b75edfa77dc9355f9305ceaa001" ns2:_="">
    <xsd:import namespace="1cb696bf-aee0-4762-a28e-5d93be9ff5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696bf-aee0-4762-a28e-5d93be9ff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CFF129-ABB8-40C3-8BA2-044788A63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EF1D2D-FA47-462A-AD87-16B240C8051A}">
  <ds:schemaRefs>
    <ds:schemaRef ds:uri="1cb696bf-aee0-4762-a28e-5d93be9ff58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A729B6-4A2C-4F37-A512-58CE6F7FF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696bf-aee0-4762-a28e-5d93be9ff5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1055</Words>
  <Application>Microsoft Office PowerPoint</Application>
  <PresentationFormat>Näytössä katseltava diaesitys (4:3)</PresentationFormat>
  <Paragraphs>156</Paragraphs>
  <Slides>23</Slides>
  <Notes>21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</vt:lpstr>
      <vt:lpstr>Calibri bold</vt:lpstr>
      <vt:lpstr>Calibri Light</vt:lpstr>
      <vt:lpstr>Monsterrat</vt:lpstr>
      <vt:lpstr>Overpass Mono</vt:lpstr>
      <vt:lpstr>EHYT</vt:lpstr>
      <vt:lpstr>3_Mukautettu suunnittelumalli</vt:lpstr>
      <vt:lpstr>Office-teema</vt:lpstr>
      <vt:lpstr>Bueno- undervisningsmaterial: Alkohol 1</vt:lpstr>
      <vt:lpstr>Alkohol</vt:lpstr>
      <vt:lpstr>Diskussion i par</vt:lpstr>
      <vt:lpstr>Alkohol  </vt:lpstr>
      <vt:lpstr>Alkohol</vt:lpstr>
      <vt:lpstr>Lagen skyddar barn och unga  från alkoholskador</vt:lpstr>
      <vt:lpstr>Varför är åldersgränsen 18 år?</vt:lpstr>
      <vt:lpstr>Hur påverkas vi av alkohol? </vt:lpstr>
      <vt:lpstr>Varför används alkohol?</vt:lpstr>
      <vt:lpstr>Varför dricker människor alkohol?</vt:lpstr>
      <vt:lpstr>Många dricker ingen alkohol alls - varför?</vt:lpstr>
      <vt:lpstr>Ungdomars alkoholanvändning</vt:lpstr>
      <vt:lpstr>Unga som inte dricker alkohol % (1)</vt:lpstr>
      <vt:lpstr>Unga som inte dricker alkohol % (2) </vt:lpstr>
      <vt:lpstr>Unga som inte dricker alkohol % (3)</vt:lpstr>
      <vt:lpstr>Ungas alkoholbruk</vt:lpstr>
      <vt:lpstr>Alkoholskador</vt:lpstr>
      <vt:lpstr>Omedelbara skador av alkoholbruk  </vt:lpstr>
      <vt:lpstr>Alkoholanvändningens långvariga hälsorisker</vt:lpstr>
      <vt:lpstr>Varför är alkoholanvändning mer skadligt för unga än för vuxna?</vt:lpstr>
      <vt:lpstr>Värderingsövning</vt:lpstr>
      <vt:lpstr>Kom ihåg, hjälp finns att få! Bli inte ensam med din oro.</vt:lpstr>
      <vt:lpstr>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Keskustelua alkoholista</dc:title>
  <dc:creator>kaisikki Pasanen</dc:creator>
  <cp:lastModifiedBy>Katarina Silvennoinen</cp:lastModifiedBy>
  <cp:revision>156</cp:revision>
  <dcterms:created xsi:type="dcterms:W3CDTF">2020-04-03T07:10:53Z</dcterms:created>
  <dcterms:modified xsi:type="dcterms:W3CDTF">2024-12-16T07:12:10Z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0x01010088FE11A2623FD74290280C420C41A4A5</vt:lpwstr>
  </property>
</Properties>
</file>