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3" r:id="rId5"/>
  </p:sldMasterIdLst>
  <p:notesMasterIdLst>
    <p:notesMasterId r:id="rId21"/>
  </p:notesMasterIdLst>
  <p:handoutMasterIdLst>
    <p:handoutMasterId r:id="rId22"/>
  </p:handoutMasterIdLst>
  <p:sldIdLst>
    <p:sldId id="256" r:id="rId6"/>
    <p:sldId id="429" r:id="rId7"/>
    <p:sldId id="425" r:id="rId8"/>
    <p:sldId id="360" r:id="rId9"/>
    <p:sldId id="430" r:id="rId10"/>
    <p:sldId id="380" r:id="rId11"/>
    <p:sldId id="357" r:id="rId12"/>
    <p:sldId id="427" r:id="rId13"/>
    <p:sldId id="431" r:id="rId14"/>
    <p:sldId id="355" r:id="rId15"/>
    <p:sldId id="383" r:id="rId16"/>
    <p:sldId id="385" r:id="rId17"/>
    <p:sldId id="382" r:id="rId18"/>
    <p:sldId id="359" r:id="rId19"/>
    <p:sldId id="277" r:id="rId20"/>
  </p:sldIdLst>
  <p:sldSz cx="12192000" cy="6858000"/>
  <p:notesSz cx="7010400" cy="92964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C3117-D209-477D-BEEC-D8E0228394AC}" v="9" dt="2024-06-10T07:45:24.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153" autoAdjust="0"/>
  </p:normalViewPr>
  <p:slideViewPr>
    <p:cSldViewPr snapToGrid="0">
      <p:cViewPr varScale="1">
        <p:scale>
          <a:sx n="65" d="100"/>
          <a:sy n="65" d="100"/>
        </p:scale>
        <p:origin x="157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a Lehtinen" userId="9e416db7-e835-436c-9f48-767765db0a2a" providerId="ADAL" clId="{6BEC3117-D209-477D-BEEC-D8E0228394AC}"/>
    <pc:docChg chg="undo custSel modSld">
      <pc:chgData name="Minna Lehtinen" userId="9e416db7-e835-436c-9f48-767765db0a2a" providerId="ADAL" clId="{6BEC3117-D209-477D-BEEC-D8E0228394AC}" dt="2024-06-10T07:50:27.134" v="218" actId="20577"/>
      <pc:docMkLst>
        <pc:docMk/>
      </pc:docMkLst>
      <pc:sldChg chg="modNotesTx">
        <pc:chgData name="Minna Lehtinen" userId="9e416db7-e835-436c-9f48-767765db0a2a" providerId="ADAL" clId="{6BEC3117-D209-477D-BEEC-D8E0228394AC}" dt="2024-06-10T07:50:27.134" v="218" actId="20577"/>
        <pc:sldMkLst>
          <pc:docMk/>
          <pc:sldMk cId="598878951" sldId="277"/>
        </pc:sldMkLst>
      </pc:sldChg>
      <pc:sldChg chg="modNotesTx">
        <pc:chgData name="Minna Lehtinen" userId="9e416db7-e835-436c-9f48-767765db0a2a" providerId="ADAL" clId="{6BEC3117-D209-477D-BEEC-D8E0228394AC}" dt="2024-06-10T07:49:24.321" v="153" actId="20577"/>
        <pc:sldMkLst>
          <pc:docMk/>
          <pc:sldMk cId="2034025" sldId="355"/>
        </pc:sldMkLst>
      </pc:sldChg>
      <pc:sldChg chg="addSp delSp modSp mod">
        <pc:chgData name="Minna Lehtinen" userId="9e416db7-e835-436c-9f48-767765db0a2a" providerId="ADAL" clId="{6BEC3117-D209-477D-BEEC-D8E0228394AC}" dt="2024-06-10T07:45:37.633" v="25" actId="1076"/>
        <pc:sldMkLst>
          <pc:docMk/>
          <pc:sldMk cId="189662202" sldId="357"/>
        </pc:sldMkLst>
        <pc:picChg chg="add mod">
          <ac:chgData name="Minna Lehtinen" userId="9e416db7-e835-436c-9f48-767765db0a2a" providerId="ADAL" clId="{6BEC3117-D209-477D-BEEC-D8E0228394AC}" dt="2024-06-10T07:45:37.633" v="25" actId="1076"/>
          <ac:picMkLst>
            <pc:docMk/>
            <pc:sldMk cId="189662202" sldId="357"/>
            <ac:picMk id="3" creationId="{FF082CE6-E8F0-33B4-CF26-CE7FC90DB170}"/>
          </ac:picMkLst>
        </pc:picChg>
        <pc:picChg chg="del">
          <ac:chgData name="Minna Lehtinen" userId="9e416db7-e835-436c-9f48-767765db0a2a" providerId="ADAL" clId="{6BEC3117-D209-477D-BEEC-D8E0228394AC}" dt="2024-06-10T07:45:18.170" v="23" actId="478"/>
          <ac:picMkLst>
            <pc:docMk/>
            <pc:sldMk cId="189662202" sldId="357"/>
            <ac:picMk id="6" creationId="{F21C081C-7043-2951-602A-25F7612E1A0A}"/>
          </ac:picMkLst>
        </pc:picChg>
      </pc:sldChg>
      <pc:sldChg chg="addSp delSp modSp mod setBg chgLayout">
        <pc:chgData name="Minna Lehtinen" userId="9e416db7-e835-436c-9f48-767765db0a2a" providerId="ADAL" clId="{6BEC3117-D209-477D-BEEC-D8E0228394AC}" dt="2024-06-10T07:45:46.136" v="26" actId="167"/>
        <pc:sldMkLst>
          <pc:docMk/>
          <pc:sldMk cId="531933204" sldId="431"/>
        </pc:sldMkLst>
        <pc:spChg chg="mod ord">
          <ac:chgData name="Minna Lehtinen" userId="9e416db7-e835-436c-9f48-767765db0a2a" providerId="ADAL" clId="{6BEC3117-D209-477D-BEEC-D8E0228394AC}" dt="2024-06-10T07:37:47.804" v="2" actId="6264"/>
          <ac:spMkLst>
            <pc:docMk/>
            <pc:sldMk cId="531933204" sldId="431"/>
            <ac:spMk id="2" creationId="{2B7CE1C0-768A-38E2-2CB6-81F5529C93F5}"/>
          </ac:spMkLst>
        </pc:spChg>
        <pc:spChg chg="add del mod">
          <ac:chgData name="Minna Lehtinen" userId="9e416db7-e835-436c-9f48-767765db0a2a" providerId="ADAL" clId="{6BEC3117-D209-477D-BEEC-D8E0228394AC}" dt="2024-06-10T07:37:47.804" v="2" actId="6264"/>
          <ac:spMkLst>
            <pc:docMk/>
            <pc:sldMk cId="531933204" sldId="431"/>
            <ac:spMk id="3" creationId="{04276373-BD93-AC45-2B79-A75C0ABC9DBA}"/>
          </ac:spMkLst>
        </pc:spChg>
        <pc:picChg chg="del">
          <ac:chgData name="Minna Lehtinen" userId="9e416db7-e835-436c-9f48-767765db0a2a" providerId="ADAL" clId="{6BEC3117-D209-477D-BEEC-D8E0228394AC}" dt="2024-06-10T07:42:54.320" v="14" actId="478"/>
          <ac:picMkLst>
            <pc:docMk/>
            <pc:sldMk cId="531933204" sldId="431"/>
            <ac:picMk id="6" creationId="{5FDC3478-7C41-45A6-6D06-03DA7BDDD205}"/>
          </ac:picMkLst>
        </pc:picChg>
        <pc:picChg chg="add mod ord">
          <ac:chgData name="Minna Lehtinen" userId="9e416db7-e835-436c-9f48-767765db0a2a" providerId="ADAL" clId="{6BEC3117-D209-477D-BEEC-D8E0228394AC}" dt="2024-06-10T07:45:46.136" v="26" actId="167"/>
          <ac:picMkLst>
            <pc:docMk/>
            <pc:sldMk cId="531933204" sldId="431"/>
            <ac:picMk id="11" creationId="{87BF12A1-DCC2-8402-50A6-BE44D82679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2581C-A7D2-226E-6D81-D6B66998DFD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sv-SE"/>
          </a:p>
        </p:txBody>
      </p:sp>
      <p:sp>
        <p:nvSpPr>
          <p:cNvPr id="3" name="Date Placeholder 2">
            <a:extLst>
              <a:ext uri="{FF2B5EF4-FFF2-40B4-BE49-F238E27FC236}">
                <a16:creationId xmlns:a16="http://schemas.microsoft.com/office/drawing/2014/main" id="{DAC43018-C57E-7422-1488-59EF96D38E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08282E-DBDD-5247-AC4F-6A85A2E90FDF}" type="datetimeFigureOut">
              <a:rPr lang="sv-SE" smtClean="0"/>
              <a:t>2024-06-10</a:t>
            </a:fld>
            <a:endParaRPr lang="sv-SE"/>
          </a:p>
        </p:txBody>
      </p:sp>
      <p:sp>
        <p:nvSpPr>
          <p:cNvPr id="4" name="Footer Placeholder 3">
            <a:extLst>
              <a:ext uri="{FF2B5EF4-FFF2-40B4-BE49-F238E27FC236}">
                <a16:creationId xmlns:a16="http://schemas.microsoft.com/office/drawing/2014/main" id="{21B8A855-017C-C86D-4402-77E2C0933AC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B93BBA63-CC20-7427-F8E8-4D339AB3BD3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8A6EF61-374F-B14C-9402-C7EB0B4F750E}" type="slidenum">
              <a:rPr lang="sv-SE" smtClean="0"/>
              <a:t>‹#›</a:t>
            </a:fld>
            <a:endParaRPr lang="sv-SE"/>
          </a:p>
        </p:txBody>
      </p:sp>
    </p:spTree>
    <p:extLst>
      <p:ext uri="{BB962C8B-B14F-4D97-AF65-F5344CB8AC3E}">
        <p14:creationId xmlns:p14="http://schemas.microsoft.com/office/powerpoint/2010/main" val="304837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sv-S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A09AD9-0676-BD46-B740-7D1C6D4D1141}" type="datetimeFigureOut">
              <a:rPr lang="sv-SE" smtClean="0"/>
              <a:t>2024-06-10</a:t>
            </a:fld>
            <a:endParaRPr lang="sv-S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sv-S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sv-S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9D9747-B660-7E45-B2EB-38F285FF62C2}" type="slidenum">
              <a:rPr lang="sv-SE" smtClean="0"/>
              <a:t>‹#›</a:t>
            </a:fld>
            <a:endParaRPr lang="sv-SE"/>
          </a:p>
        </p:txBody>
      </p:sp>
    </p:spTree>
    <p:extLst>
      <p:ext uri="{BB962C8B-B14F-4D97-AF65-F5344CB8AC3E}">
        <p14:creationId xmlns:p14="http://schemas.microsoft.com/office/powerpoint/2010/main" val="226317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hyt.fi/sv/produkt/diskussionskort-sakerhetsfardigheter-bar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kuo5VvzVN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i="1" dirty="0">
                <a:latin typeface="+mn-lt"/>
                <a:ea typeface="Calibri"/>
                <a:cs typeface="Calibri" panose="020F0502020204030204" pitchFamily="34" charset="0"/>
              </a:rPr>
              <a:t>Föräldrakvällsmaterialet har producerats i Förebyggande rusmedelsarbete EHYT </a:t>
            </a:r>
            <a:r>
              <a:rPr lang="sv-SE" i="1" dirty="0" err="1">
                <a:latin typeface="+mn-lt"/>
                <a:ea typeface="Calibri"/>
                <a:cs typeface="Calibri" panose="020F0502020204030204" pitchFamily="34" charset="0"/>
              </a:rPr>
              <a:t>rf:s</a:t>
            </a:r>
            <a:r>
              <a:rPr lang="sv-SE" i="1" dirty="0">
                <a:latin typeface="+mn-lt"/>
                <a:ea typeface="Calibri"/>
                <a:cs typeface="Calibri" panose="020F0502020204030204" pitchFamily="34" charset="0"/>
              </a:rPr>
              <a:t> Staden tillhör alla-projektet (2022-2024), som har finansierats av Stiftelsen BMR.</a:t>
            </a:r>
          </a:p>
        </p:txBody>
      </p:sp>
      <p:sp>
        <p:nvSpPr>
          <p:cNvPr id="4" name="Slide Number Placeholder 3"/>
          <p:cNvSpPr>
            <a:spLocks noGrp="1"/>
          </p:cNvSpPr>
          <p:nvPr>
            <p:ph type="sldNum" sz="quarter" idx="5"/>
          </p:nvPr>
        </p:nvSpPr>
        <p:spPr/>
        <p:txBody>
          <a:bodyPr/>
          <a:lstStyle/>
          <a:p>
            <a:fld id="{579D9747-B660-7E45-B2EB-38F285FF62C2}" type="slidenum">
              <a:rPr lang="sv-SE" smtClean="0"/>
              <a:t>1</a:t>
            </a:fld>
            <a:endParaRPr lang="sv-SE"/>
          </a:p>
        </p:txBody>
      </p:sp>
    </p:spTree>
    <p:extLst>
      <p:ext uri="{BB962C8B-B14F-4D97-AF65-F5344CB8AC3E}">
        <p14:creationId xmlns:p14="http://schemas.microsoft.com/office/powerpoint/2010/main" val="402938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dirty="0"/>
              <a:t>Diskussion under föräldrakvällen, då mötet ordnas fysiskt</a:t>
            </a:r>
            <a:endParaRPr lang="fi-FI" b="1" dirty="0"/>
          </a:p>
          <a:p>
            <a:pPr marL="171450" indent="-171450">
              <a:buFont typeface="Arial" panose="020B0604020202020204" pitchFamily="34" charset="0"/>
              <a:buChar char="•"/>
            </a:pPr>
            <a:r>
              <a:rPr lang="sv-FI" dirty="0"/>
              <a:t>Be deltagarna samtala med varandra i par eller små grupper.</a:t>
            </a:r>
            <a:endParaRPr lang="fi-FI" dirty="0">
              <a:ea typeface="Calibri" panose="020F0502020204030204"/>
              <a:cs typeface="Calibri" panose="020F0502020204030204"/>
            </a:endParaRPr>
          </a:p>
          <a:p>
            <a:r>
              <a:rPr lang="sv-FI" dirty="0"/>
              <a:t> </a:t>
            </a:r>
            <a:endParaRPr lang="fi-FI" dirty="0">
              <a:ea typeface="Calibri" panose="020F0502020204030204"/>
              <a:cs typeface="Calibri" panose="020F0502020204030204"/>
            </a:endParaRPr>
          </a:p>
          <a:p>
            <a:r>
              <a:rPr lang="sv-FI" b="1" dirty="0"/>
              <a:t>Diskussion under föräldrakvällen, då mötet ordnas på distans</a:t>
            </a:r>
            <a:endParaRPr lang="fi-FI" b="1" dirty="0">
              <a:ea typeface="Calibri"/>
              <a:cs typeface="Calibri"/>
            </a:endParaRPr>
          </a:p>
          <a:p>
            <a:pPr marL="174708" indent="-174708">
              <a:buFont typeface="Arial"/>
              <a:buChar char="•"/>
            </a:pPr>
            <a:r>
              <a:rPr lang="sv-FI" dirty="0"/>
              <a:t>Be vårdnadshavarna antingen skriva sina svar i chatten eller berätta sina svar genom att öppna mikrofonen.  </a:t>
            </a:r>
            <a:endParaRPr lang="fi-FI" dirty="0">
              <a:cs typeface="Calibri" panose="020F0502020204030204"/>
            </a:endParaRPr>
          </a:p>
          <a:p>
            <a:pPr marL="174708" indent="-174708">
              <a:buFont typeface="Arial"/>
              <a:buChar char="•"/>
            </a:pPr>
            <a:r>
              <a:rPr lang="sv-FI" dirty="0"/>
              <a:t>Om du har många deltagare på föräldrakvällen kan du också dela in dem i små grupper i sina egna rum beroende på operativsystem, så att vårdnadshavarna först kan diskutera frågorna med varandra i en liten grupp.  </a:t>
            </a:r>
            <a:endParaRPr lang="fi-FI" dirty="0">
              <a:ea typeface="Calibri" panose="020F0502020204030204"/>
              <a:cs typeface="Calibri" panose="020F0502020204030204"/>
            </a:endParaRPr>
          </a:p>
          <a:p>
            <a:endParaRPr lang="sv-SE" b="1" dirty="0">
              <a:solidFill>
                <a:srgbClr val="374151"/>
              </a:solidFill>
              <a:cs typeface="Calibri"/>
            </a:endParaRPr>
          </a:p>
          <a:p>
            <a:r>
              <a:rPr lang="sv-SE" b="1" dirty="0">
                <a:solidFill>
                  <a:srgbClr val="374151"/>
                </a:solidFill>
                <a:cs typeface="Calibri"/>
              </a:rPr>
              <a:t>Vad kunde du fråga och berätta?</a:t>
            </a:r>
          </a:p>
          <a:p>
            <a:endParaRPr lang="sv-SE" b="1" dirty="0">
              <a:solidFill>
                <a:srgbClr val="374151"/>
              </a:solidFill>
              <a:cs typeface="Calibri"/>
            </a:endParaRPr>
          </a:p>
          <a:p>
            <a:pPr>
              <a:lnSpc>
                <a:spcPct val="107000"/>
              </a:lnSpc>
              <a:spcAft>
                <a:spcPts val="800"/>
              </a:spcAft>
            </a:pPr>
            <a:r>
              <a:rPr lang="sv-FI" sz="1800" b="1" kern="100" dirty="0">
                <a:effectLst/>
                <a:latin typeface="Aptos" panose="020B0004020202020204" pitchFamily="34" charset="0"/>
                <a:ea typeface="Aptos" panose="020B0004020202020204" pitchFamily="34" charset="0"/>
                <a:cs typeface="Times New Roman" panose="02020603050405020304" pitchFamily="18" charset="0"/>
              </a:rPr>
              <a:t>Såg du de där vuxna i trappan? Vet du vad de gjorde?</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FI" sz="1800" kern="100" dirty="0">
                <a:effectLst/>
                <a:latin typeface="Aptos" panose="020B0004020202020204" pitchFamily="34" charset="0"/>
                <a:ea typeface="Aptos" panose="020B0004020202020204" pitchFamily="34" charset="0"/>
                <a:cs typeface="Times New Roman" panose="02020603050405020304" pitchFamily="18" charset="0"/>
              </a:rPr>
              <a:t>De dricker alkohol, som är en dryck för vuxna. A</a:t>
            </a:r>
            <a:r>
              <a:rPr lang="sv-FI" sz="1800" dirty="0">
                <a:solidFill>
                  <a:srgbClr val="374151"/>
                </a:solidFill>
              </a:rPr>
              <a:t>lkohol och andra rusmedel kan förändra människors beteende och ibland göra dem oförutsägbara. </a:t>
            </a:r>
            <a:r>
              <a:rPr lang="sv-SE" sz="2800" dirty="0"/>
              <a:t>En människa som använder mycket rusmedel kan inte alltid kontrollera sitt beteende.</a:t>
            </a:r>
            <a:endParaRPr lang="sv-FI" sz="1800" dirty="0">
              <a:solidFill>
                <a:srgbClr val="374151"/>
              </a:solidFill>
            </a:endParaRPr>
          </a:p>
          <a:p>
            <a:pPr marL="0" indent="0">
              <a:lnSpc>
                <a:spcPct val="107000"/>
              </a:lnSpc>
              <a:spcAft>
                <a:spcPts val="800"/>
              </a:spcAft>
              <a:buFont typeface="Arial" panose="020B0604020202020204" pitchFamily="34" charset="0"/>
              <a:buNone/>
            </a:pPr>
            <a:endParaRPr lang="fi-FI"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FI" sz="1800" b="1" kern="100" dirty="0">
                <a:effectLst/>
                <a:latin typeface="Aptos" panose="020B0004020202020204" pitchFamily="34" charset="0"/>
                <a:ea typeface="Aptos" panose="020B0004020202020204" pitchFamily="34" charset="0"/>
                <a:cs typeface="Times New Roman" panose="02020603050405020304" pitchFamily="18" charset="0"/>
              </a:rPr>
              <a:t>Hur kan du göra så att du känner dig trygg, om du ser människor som använder rusmedel?</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Du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flytta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dig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eller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runt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situationen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känns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tryggare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endParaRPr lang="fi-FI"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FI" sz="1800" b="1" kern="100" dirty="0">
                <a:effectLst/>
                <a:latin typeface="Aptos" panose="020B0004020202020204" pitchFamily="34" charset="0"/>
                <a:ea typeface="Aptos" panose="020B0004020202020204" pitchFamily="34" charset="0"/>
                <a:cs typeface="Times New Roman" panose="02020603050405020304" pitchFamily="18" charset="0"/>
              </a:rPr>
              <a:t>Ibland sitter samma människor på samma ställe. Varför tror du att de gör det?</a:t>
            </a:r>
            <a:endParaRPr lang="fi-FI"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FI" sz="1800" kern="100" dirty="0">
                <a:effectLst/>
                <a:latin typeface="Aptos" panose="020B0004020202020204" pitchFamily="34" charset="0"/>
                <a:ea typeface="Aptos" panose="020B0004020202020204" pitchFamily="34" charset="0"/>
                <a:cs typeface="Times New Roman" panose="02020603050405020304" pitchFamily="18" charset="0"/>
              </a:rPr>
              <a:t>Du kan prata med barnen om att människor har olika sätt att tillbringa tid och koppla av, och att alkohol är en del av avkopplingen för en del människor. Det kan hända att de inte har någon annan plats att vara på. Det kan hända att de är beroende av rusmedel, och då är det svårt för dem att vara utan. För den som är beroende är användningen av rusmedel viktigare än det mesta.</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solidFill>
                  <a:srgbClr val="374151"/>
                </a:solidFill>
              </a:rPr>
              <a:t> </a:t>
            </a:r>
            <a:endParaRPr lang="sv-SE" dirty="0"/>
          </a:p>
          <a:p>
            <a:r>
              <a:rPr lang="sv-SE" dirty="0">
                <a:solidFill>
                  <a:srgbClr val="374151"/>
                </a:solidFill>
              </a:rPr>
              <a:t> </a:t>
            </a:r>
            <a:endParaRPr lang="sv-SE" dirty="0"/>
          </a:p>
          <a:p>
            <a:r>
              <a:rPr lang="sv-SE" dirty="0">
                <a:solidFill>
                  <a:srgbClr val="374151"/>
                </a:solidFill>
              </a:rPr>
              <a:t> </a:t>
            </a:r>
            <a:endParaRPr lang="sv-SE" dirty="0"/>
          </a:p>
        </p:txBody>
      </p:sp>
      <p:sp>
        <p:nvSpPr>
          <p:cNvPr id="4" name="Slide Number Placeholder 3"/>
          <p:cNvSpPr>
            <a:spLocks noGrp="1"/>
          </p:cNvSpPr>
          <p:nvPr>
            <p:ph type="sldNum" sz="quarter" idx="5"/>
          </p:nvPr>
        </p:nvSpPr>
        <p:spPr/>
        <p:txBody>
          <a:bodyPr/>
          <a:lstStyle/>
          <a:p>
            <a:fld id="{579D9747-B660-7E45-B2EB-38F285FF62C2}" type="slidenum">
              <a:rPr lang="sv-SE" smtClean="0"/>
              <a:t>10</a:t>
            </a:fld>
            <a:endParaRPr lang="sv-SE"/>
          </a:p>
        </p:txBody>
      </p:sp>
    </p:spTree>
    <p:extLst>
      <p:ext uri="{BB962C8B-B14F-4D97-AF65-F5344CB8AC3E}">
        <p14:creationId xmlns:p14="http://schemas.microsoft.com/office/powerpoint/2010/main" val="190500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dirty="0">
                <a:solidFill>
                  <a:srgbClr val="374151"/>
                </a:solidFill>
                <a:cs typeface="Calibri"/>
              </a:rPr>
              <a:t>Lär barnet att skydda sig själv:</a:t>
            </a:r>
          </a:p>
          <a:p>
            <a:pPr marL="171450" indent="-171450">
              <a:buFont typeface="Arial"/>
              <a:buChar char="•"/>
            </a:pPr>
            <a:r>
              <a:rPr lang="sv-FI" dirty="0">
                <a:solidFill>
                  <a:srgbClr val="374151"/>
                </a:solidFill>
              </a:rPr>
              <a:t>Eftersom alkohol och andra rusmedel kan förändra människors beteende och ibland göra dem oförutsägbara, gäller det att lära barnen de regler som hjälper dem att försvara sig själva: </a:t>
            </a:r>
            <a:r>
              <a:rPr lang="sv-FI" b="1" dirty="0">
                <a:solidFill>
                  <a:srgbClr val="374151"/>
                </a:solidFill>
              </a:rPr>
              <a:t>Säg nej, gå därifrån, berätta för en trygg vuxen.  </a:t>
            </a:r>
            <a:endParaRPr lang="sv-SE" dirty="0">
              <a:solidFill>
                <a:srgbClr val="000000"/>
              </a:solidFill>
            </a:endParaRPr>
          </a:p>
          <a:p>
            <a:pPr marL="171450" indent="-171450">
              <a:buFont typeface="Arial"/>
              <a:buChar char="•"/>
            </a:pPr>
            <a:r>
              <a:rPr lang="sv-FI" dirty="0">
                <a:solidFill>
                  <a:srgbClr val="374151"/>
                </a:solidFill>
              </a:rPr>
              <a:t>Samma riktlinjer gäller även i andra situationer. Barn som känner igen situationer och beteenden som inte är acceptabla har bättre förmåga att försvara sig. Stärk barnets förmåga att skydda sig själv genom att påminna hen om att hen har rätt att försvara sig.</a:t>
            </a:r>
            <a:endParaRPr lang="sv-SE" dirty="0">
              <a:cs typeface="Calibri"/>
            </a:endParaRPr>
          </a:p>
          <a:p>
            <a:endParaRPr lang="sv-SE" dirty="0">
              <a:solidFill>
                <a:srgbClr val="374151"/>
              </a:solidFill>
              <a:latin typeface="Söhne"/>
            </a:endParaRPr>
          </a:p>
          <a:p>
            <a:pPr fontAlgn="base"/>
            <a:r>
              <a:rPr lang="fi-FI" i="1" dirty="0" err="1">
                <a:solidFill>
                  <a:srgbClr val="000000"/>
                </a:solidFill>
                <a:latin typeface="Calibri"/>
                <a:ea typeface="Calibri"/>
                <a:cs typeface="Calibri"/>
              </a:rPr>
              <a:t>Källor</a:t>
            </a:r>
            <a:r>
              <a:rPr lang="fi-FI" b="0" i="1" u="none" strike="noStrike" dirty="0">
                <a:solidFill>
                  <a:srgbClr val="000000"/>
                </a:solidFill>
                <a:effectLst/>
                <a:latin typeface="Calibri"/>
                <a:ea typeface="Calibri"/>
                <a:cs typeface="Calibri"/>
              </a:rPr>
              <a:t>:</a:t>
            </a:r>
            <a:r>
              <a:rPr lang="fi-FI" dirty="0">
                <a:solidFill>
                  <a:srgbClr val="000000"/>
                </a:solidFill>
                <a:latin typeface="Calibri"/>
                <a:ea typeface="Calibri"/>
                <a:cs typeface="Calibri"/>
              </a:rPr>
              <a:t> </a:t>
            </a:r>
          </a:p>
          <a:p>
            <a:pPr algn="l" rtl="0" fontAlgn="base"/>
            <a:r>
              <a:rPr lang="fi-FI" b="0" i="1" u="none" strike="noStrike" dirty="0">
                <a:solidFill>
                  <a:srgbClr val="000000"/>
                </a:solidFill>
                <a:effectLst/>
                <a:highlight>
                  <a:srgbClr val="F5F5F5"/>
                </a:highlight>
                <a:latin typeface="Calibri" panose="020F0502020204030204" pitchFamily="34" charset="0"/>
              </a:rPr>
              <a:t>Lajunen, K., </a:t>
            </a:r>
            <a:r>
              <a:rPr lang="fi-FI" b="0" i="1" u="none" strike="noStrike" dirty="0" err="1">
                <a:solidFill>
                  <a:srgbClr val="000000"/>
                </a:solidFill>
                <a:effectLst/>
                <a:highlight>
                  <a:srgbClr val="F5F5F5"/>
                </a:highlight>
                <a:latin typeface="Calibri" panose="020F0502020204030204" pitchFamily="34" charset="0"/>
              </a:rPr>
              <a:t>Andell</a:t>
            </a:r>
            <a:r>
              <a:rPr lang="fi-FI" b="0" i="1" u="none" strike="noStrike" dirty="0">
                <a:solidFill>
                  <a:srgbClr val="000000"/>
                </a:solidFill>
                <a:effectLst/>
                <a:highlight>
                  <a:srgbClr val="F5F5F5"/>
                </a:highlight>
                <a:latin typeface="Calibri" panose="020F0502020204030204" pitchFamily="34" charset="0"/>
              </a:rPr>
              <a:t>, M., Ylenius-Lehtonen, M. &amp; Ojanen, S. (2019). Tunne- ja turvataitoja lapsille: Tunne- ja turvataitokasvatuksen oppimateriaali. Helsinki: Terveyden ja hyvinvoinnin laitos.</a:t>
            </a:r>
            <a:r>
              <a:rPr lang="fi-FI" b="0" i="0" dirty="0">
                <a:solidFill>
                  <a:srgbClr val="444444"/>
                </a:solidFill>
                <a:effectLst/>
                <a:highlight>
                  <a:srgbClr val="F5F5F5"/>
                </a:highlight>
                <a:latin typeface="Calibri" panose="020F0502020204030204" pitchFamily="34" charset="0"/>
              </a:rPr>
              <a:t>​</a:t>
            </a:r>
          </a:p>
          <a:p>
            <a:pPr algn="l" rtl="0" fontAlgn="base"/>
            <a:r>
              <a:rPr lang="fi-FI" b="0" i="1" u="none" strike="noStrike" dirty="0">
                <a:solidFill>
                  <a:srgbClr val="000000"/>
                </a:solidFill>
                <a:effectLst/>
                <a:highlight>
                  <a:srgbClr val="F5F5F5"/>
                </a:highlight>
                <a:latin typeface="Calibri" panose="020F0502020204030204" pitchFamily="34" charset="0"/>
              </a:rPr>
              <a:t>Tuukkanen, T. (toim.) (2022). Lapsibarometri 2022 ”Jos joku on </a:t>
            </a:r>
            <a:r>
              <a:rPr lang="fi-FI" b="0" i="1" u="none" strike="noStrike" dirty="0" err="1">
                <a:solidFill>
                  <a:srgbClr val="000000"/>
                </a:solidFill>
                <a:effectLst/>
                <a:highlight>
                  <a:srgbClr val="F5F5F5"/>
                </a:highlight>
                <a:latin typeface="Calibri" panose="020F0502020204030204" pitchFamily="34" charset="0"/>
              </a:rPr>
              <a:t>mun</a:t>
            </a:r>
            <a:r>
              <a:rPr lang="fi-FI" b="0" i="1" u="none" strike="noStrike" dirty="0">
                <a:solidFill>
                  <a:srgbClr val="000000"/>
                </a:solidFill>
                <a:effectLst/>
                <a:highlight>
                  <a:srgbClr val="F5F5F5"/>
                </a:highlight>
                <a:latin typeface="Calibri" panose="020F0502020204030204" pitchFamily="34" charset="0"/>
              </a:rPr>
              <a:t> lähellä, </a:t>
            </a:r>
            <a:r>
              <a:rPr lang="fi-FI" b="0" i="1" u="none" strike="noStrike" dirty="0" err="1">
                <a:solidFill>
                  <a:srgbClr val="000000"/>
                </a:solidFill>
                <a:effectLst/>
                <a:highlight>
                  <a:srgbClr val="F5F5F5"/>
                </a:highlight>
                <a:latin typeface="Calibri" panose="020F0502020204030204" pitchFamily="34" charset="0"/>
              </a:rPr>
              <a:t>sillon</a:t>
            </a:r>
            <a:r>
              <a:rPr lang="fi-FI" b="0" i="1" u="none" strike="noStrike" dirty="0">
                <a:solidFill>
                  <a:srgbClr val="000000"/>
                </a:solidFill>
                <a:effectLst/>
                <a:highlight>
                  <a:srgbClr val="F5F5F5"/>
                </a:highlight>
                <a:latin typeface="Calibri" panose="020F0502020204030204" pitchFamily="34" charset="0"/>
              </a:rPr>
              <a:t> </a:t>
            </a:r>
            <a:r>
              <a:rPr lang="fi-FI" b="0" i="1" u="none" strike="noStrike" dirty="0" err="1">
                <a:solidFill>
                  <a:srgbClr val="000000"/>
                </a:solidFill>
                <a:effectLst/>
                <a:highlight>
                  <a:srgbClr val="F5F5F5"/>
                </a:highlight>
                <a:latin typeface="Calibri" panose="020F0502020204030204" pitchFamily="34" charset="0"/>
              </a:rPr>
              <a:t>mä</a:t>
            </a:r>
            <a:r>
              <a:rPr lang="fi-FI" b="0" i="1" u="none" strike="noStrike" dirty="0">
                <a:solidFill>
                  <a:srgbClr val="000000"/>
                </a:solidFill>
                <a:effectLst/>
                <a:highlight>
                  <a:srgbClr val="F5F5F5"/>
                </a:highlight>
                <a:latin typeface="Calibri" panose="020F0502020204030204" pitchFamily="34" charset="0"/>
              </a:rPr>
              <a:t> en pelkää” – lasten näkemyksiä turvallisuudesta. Lapsiasiavaltuutetun toimiston julkaisuja 2022:9.</a:t>
            </a:r>
            <a:endParaRPr lang="fi-FI" b="0" i="0" dirty="0">
              <a:solidFill>
                <a:srgbClr val="444444"/>
              </a:solidFill>
              <a:effectLst/>
              <a:highlight>
                <a:srgbClr val="F5F5F5"/>
              </a:highlight>
              <a:latin typeface="Calibri" panose="020F0502020204030204" pitchFamily="34" charset="0"/>
            </a:endParaRPr>
          </a:p>
          <a:p>
            <a:endParaRPr lang="fi-FI" dirty="0"/>
          </a:p>
        </p:txBody>
      </p:sp>
      <p:sp>
        <p:nvSpPr>
          <p:cNvPr id="4" name="Slide Number Placeholder 3"/>
          <p:cNvSpPr>
            <a:spLocks noGrp="1"/>
          </p:cNvSpPr>
          <p:nvPr>
            <p:ph type="sldNum" sz="quarter" idx="5"/>
          </p:nvPr>
        </p:nvSpPr>
        <p:spPr/>
        <p:txBody>
          <a:bodyPr/>
          <a:lstStyle/>
          <a:p>
            <a:fld id="{579D9747-B660-7E45-B2EB-38F285FF62C2}" type="slidenum">
              <a:rPr lang="sv-SE" smtClean="0"/>
              <a:t>11</a:t>
            </a:fld>
            <a:endParaRPr lang="sv-SE"/>
          </a:p>
        </p:txBody>
      </p:sp>
    </p:spTree>
    <p:extLst>
      <p:ext uri="{BB962C8B-B14F-4D97-AF65-F5344CB8AC3E}">
        <p14:creationId xmlns:p14="http://schemas.microsoft.com/office/powerpoint/2010/main" val="331560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dirty="0"/>
              <a:t>Så att barnet inte blir ensam med sina bekymmer:</a:t>
            </a:r>
          </a:p>
          <a:p>
            <a:endParaRPr lang="sv-FI" b="1" dirty="0"/>
          </a:p>
          <a:p>
            <a:r>
              <a:rPr lang="sv-FI" b="1" dirty="0"/>
              <a:t>Lägg märke till situationer som barnet förundrar sig över och till barnets känslor.</a:t>
            </a:r>
            <a:endParaRPr lang="sv-FI" b="1" dirty="0">
              <a:ea typeface="Calibri"/>
              <a:cs typeface="Calibri"/>
            </a:endParaRPr>
          </a:p>
          <a:p>
            <a:pPr marL="174708" indent="-174708">
              <a:buFont typeface="Arial"/>
              <a:buChar char="•"/>
            </a:pPr>
            <a:r>
              <a:rPr lang="sv-FI" dirty="0"/>
              <a:t>Om vi utgår från att små barn inte ser eller förstår händelser i deras omgivning kan barnen bli ensamma med många av sina tankar och funderingar. En person som till exempel använder rusmedel eller beter sig på ett störande sätt kan verka skrämmande för ett barn.  </a:t>
            </a:r>
            <a:endParaRPr lang="en-US" dirty="0"/>
          </a:p>
          <a:p>
            <a:pPr marL="174708" indent="-174708">
              <a:buFont typeface="Arial"/>
              <a:buChar char="•"/>
            </a:pPr>
            <a:r>
              <a:rPr lang="sv-FI" dirty="0"/>
              <a:t>Det är också viktigt att föräldern tar barnets känslor på allvar och visar att olika känslor är normala och hjälper till att känna igen otrygga situationer.</a:t>
            </a:r>
          </a:p>
          <a:p>
            <a:pPr marL="174708" indent="-174708">
              <a:buFont typeface="Arial"/>
              <a:buChar char="•"/>
            </a:pPr>
            <a:endParaRPr lang="sv-FI" dirty="0">
              <a:ea typeface="Calibri" panose="020F0502020204030204"/>
              <a:cs typeface="Calibri" panose="020F0502020204030204"/>
            </a:endParaRPr>
          </a:p>
          <a:p>
            <a:r>
              <a:rPr lang="sv-FI" b="1" dirty="0"/>
              <a:t>Lyssna och låt barnet öppet berätta om sina tankar och funderingar utan några störande moment. </a:t>
            </a:r>
            <a:endParaRPr lang="en-US" b="1" dirty="0">
              <a:ea typeface="Calibri"/>
              <a:cs typeface="Calibri"/>
            </a:endParaRPr>
          </a:p>
          <a:p>
            <a:pPr marL="174708" indent="-174708">
              <a:buFont typeface="Arial"/>
              <a:buChar char="•"/>
            </a:pPr>
            <a:r>
              <a:rPr lang="sv-FI" dirty="0"/>
              <a:t>Det är viktigt att bli hörd, särskilt i stressiga situationer, eftersom att bli hörd kan minska barnets rädsla och ångest. Känslan av trygghet kommer av att barnet får uttrycka alla typer av känslor: vrede, ilska, irritation, rädsla och sorg.</a:t>
            </a:r>
            <a:endParaRPr lang="sv-FI" dirty="0">
              <a:ea typeface="Calibri" panose="020F0502020204030204"/>
              <a:cs typeface="Calibri" panose="020F0502020204030204"/>
            </a:endParaRPr>
          </a:p>
          <a:p>
            <a:pPr marL="174708" indent="-174708">
              <a:buFont typeface="Arial"/>
              <a:buChar char="•"/>
            </a:pPr>
            <a:r>
              <a:rPr lang="sv-FI" dirty="0"/>
              <a:t>När den vuxna stannar upp och lyssnar på barnets bekymmer, känner barnet att hen blir hörd och vet att hens bekymmer är viktiga och att hen inte blir ensam med dem. Var närvarande och fokusera på att lyssna och på att skapa en trygg atmosfär för samtal. </a:t>
            </a:r>
            <a:endParaRPr lang="fi-FI" dirty="0">
              <a:ea typeface="Calibri" panose="020F0502020204030204"/>
              <a:cs typeface="Calibri" panose="020F0502020204030204"/>
            </a:endParaRPr>
          </a:p>
          <a:p>
            <a:pPr marL="174708" indent="-174708">
              <a:buFont typeface="Arial"/>
              <a:buChar char="•"/>
            </a:pPr>
            <a:r>
              <a:rPr lang="sv-FI" dirty="0"/>
              <a:t>Den vuxnas famn och närhet viktig källa till trygghet för ett barn som känner rädsla.</a:t>
            </a:r>
            <a:endParaRPr lang="fi-FI" dirty="0"/>
          </a:p>
          <a:p>
            <a:pPr marL="0" indent="0">
              <a:buFont typeface="Arial"/>
              <a:buNone/>
            </a:pPr>
            <a:endParaRPr lang="sv-FI" dirty="0">
              <a:ea typeface="Calibri"/>
              <a:cs typeface="Calibri"/>
            </a:endParaRPr>
          </a:p>
          <a:p>
            <a:r>
              <a:rPr lang="sv-FI" b="1" dirty="0"/>
              <a:t>Diskutera frågor på en nivå som lämpar sig för barnets ålder.</a:t>
            </a:r>
            <a:endParaRPr lang="sv-FI" dirty="0">
              <a:ea typeface="Calibri" panose="020F0502020204030204"/>
              <a:cs typeface="Calibri" panose="020F0502020204030204"/>
            </a:endParaRPr>
          </a:p>
          <a:p>
            <a:pPr marL="174708" indent="-174708">
              <a:buFont typeface="Arial,Sans-Serif"/>
              <a:buChar char="•"/>
            </a:pPr>
            <a:r>
              <a:rPr lang="sv-FI" dirty="0"/>
              <a:t>Avsikten med att prata om rusmedel är inte att skrämma barnet, utan att erbjuda möjlighet att behandla ämnet i en trygg miljö. Ett öppet samtal ger barnet möjlighet att ställa frågor och berätta om sina tankar. Det stärker också barnets förtroende för föräldern.</a:t>
            </a:r>
            <a:endParaRPr lang="en-US" dirty="0"/>
          </a:p>
          <a:p>
            <a:pPr marL="174708" indent="-174708">
              <a:buFont typeface="Arial,Sans-Serif"/>
              <a:buChar char="•"/>
            </a:pPr>
            <a:r>
              <a:rPr lang="sv-FI" dirty="0"/>
              <a:t>Du kan fråga direkt vad barnet redan vet, vilka upplevelser hen haft, vilka tankar hen har om händelserna och vilka känslor de väcker. </a:t>
            </a:r>
            <a:endParaRPr lang="sv-FI" dirty="0">
              <a:ea typeface="Calibri"/>
              <a:cs typeface="Calibri"/>
            </a:endParaRPr>
          </a:p>
          <a:p>
            <a:endParaRPr lang="en-US" b="1" dirty="0"/>
          </a:p>
          <a:p>
            <a:endParaRPr lang="fi-FI" dirty="0">
              <a:ea typeface="Calibri" panose="020F0502020204030204"/>
              <a:cs typeface="Calibri" panose="020F0502020204030204"/>
            </a:endParaRPr>
          </a:p>
          <a:p>
            <a:pPr algn="l" rtl="0" fontAlgn="base"/>
            <a:r>
              <a:rPr lang="fi-FI" i="1" dirty="0" err="1"/>
              <a:t>Källor</a:t>
            </a:r>
            <a:r>
              <a:rPr lang="fi-FI" i="1" dirty="0"/>
              <a:t>:</a:t>
            </a:r>
            <a:br>
              <a:rPr lang="fi-FI" dirty="0">
                <a:cs typeface="+mn-lt"/>
              </a:rPr>
            </a:br>
            <a:r>
              <a:rPr lang="en-US" b="0" i="1" u="none" strike="noStrike" dirty="0" err="1">
                <a:solidFill>
                  <a:srgbClr val="000000"/>
                </a:solidFill>
                <a:effectLst/>
                <a:highlight>
                  <a:srgbClr val="F5F5F5"/>
                </a:highlight>
                <a:latin typeface="Calibri" panose="020F0502020204030204" pitchFamily="34" charset="0"/>
              </a:rPr>
              <a:t>Ehkäisevä</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päihdetyö</a:t>
            </a:r>
            <a:r>
              <a:rPr lang="en-US" b="0" i="1" u="none" strike="noStrike" dirty="0">
                <a:solidFill>
                  <a:srgbClr val="000000"/>
                </a:solidFill>
                <a:effectLst/>
                <a:highlight>
                  <a:srgbClr val="F5F5F5"/>
                </a:highlight>
                <a:latin typeface="Calibri" panose="020F0502020204030204" pitchFamily="34" charset="0"/>
              </a:rPr>
              <a:t> EHYT ry. (2024). </a:t>
            </a:r>
            <a:r>
              <a:rPr lang="en-US" b="0" i="1" u="none" strike="noStrike" dirty="0" err="1">
                <a:solidFill>
                  <a:srgbClr val="000000"/>
                </a:solidFill>
                <a:effectLst/>
                <a:highlight>
                  <a:srgbClr val="F5F5F5"/>
                </a:highlight>
                <a:latin typeface="Calibri" panose="020F0502020204030204" pitchFamily="34" charset="0"/>
              </a:rPr>
              <a:t>Vanhemmuuden</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taidot</a:t>
            </a:r>
            <a:r>
              <a:rPr lang="en-US" b="0" i="1" u="none" strike="noStrike" dirty="0">
                <a:solidFill>
                  <a:srgbClr val="000000"/>
                </a:solidFill>
                <a:effectLst/>
                <a:highlight>
                  <a:srgbClr val="F5F5F5"/>
                </a:highlight>
                <a:latin typeface="Calibri" panose="020F0502020204030204" pitchFamily="34" charset="0"/>
              </a:rPr>
              <a:t> – </a:t>
            </a:r>
            <a:r>
              <a:rPr lang="en-US" b="0" i="1" u="none" strike="noStrike" dirty="0" err="1">
                <a:solidFill>
                  <a:srgbClr val="000000"/>
                </a:solidFill>
                <a:effectLst/>
                <a:highlight>
                  <a:srgbClr val="F5F5F5"/>
                </a:highlight>
                <a:latin typeface="Calibri" panose="020F0502020204030204" pitchFamily="34" charset="0"/>
              </a:rPr>
              <a:t>Kuuntele</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ensin</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Toimintavihko</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perheille</a:t>
            </a:r>
            <a:r>
              <a:rPr lang="en-US" b="0" i="1" u="none" strike="noStrike" dirty="0">
                <a:solidFill>
                  <a:srgbClr val="000000"/>
                </a:solidFill>
                <a:effectLst/>
                <a:highlight>
                  <a:srgbClr val="F5F5F5"/>
                </a:highlight>
                <a:latin typeface="Calibri" panose="020F0502020204030204" pitchFamily="34" charset="0"/>
              </a:rPr>
              <a:t> ja </a:t>
            </a:r>
            <a:r>
              <a:rPr lang="en-US" b="0" i="1" u="none" strike="noStrike" dirty="0" err="1">
                <a:solidFill>
                  <a:srgbClr val="000000"/>
                </a:solidFill>
                <a:effectLst/>
                <a:highlight>
                  <a:srgbClr val="F5F5F5"/>
                </a:highlight>
                <a:latin typeface="Calibri" panose="020F0502020204030204" pitchFamily="34" charset="0"/>
              </a:rPr>
              <a:t>perheiden</a:t>
            </a:r>
            <a:r>
              <a:rPr lang="en-US" b="0" i="1" u="none" strike="noStrike" dirty="0">
                <a:solidFill>
                  <a:srgbClr val="000000"/>
                </a:solidFill>
                <a:effectLst/>
                <a:highlight>
                  <a:srgbClr val="F5F5F5"/>
                </a:highlight>
                <a:latin typeface="Calibri" panose="020F0502020204030204" pitchFamily="34" charset="0"/>
              </a:rPr>
              <a:t> </a:t>
            </a:r>
            <a:r>
              <a:rPr lang="en-US" b="0" i="1" u="none" strike="noStrike" dirty="0" err="1">
                <a:solidFill>
                  <a:srgbClr val="000000"/>
                </a:solidFill>
                <a:effectLst/>
                <a:highlight>
                  <a:srgbClr val="F5F5F5"/>
                </a:highlight>
                <a:latin typeface="Calibri" panose="020F0502020204030204" pitchFamily="34" charset="0"/>
              </a:rPr>
              <a:t>toimiville</a:t>
            </a:r>
            <a:r>
              <a:rPr lang="en-US" b="0" i="1" u="none" strike="noStrike" dirty="0">
                <a:solidFill>
                  <a:srgbClr val="000000"/>
                </a:solidFill>
                <a:effectLst/>
                <a:highlight>
                  <a:srgbClr val="F5F5F5"/>
                </a:highlight>
                <a:latin typeface="Calibri" panose="020F0502020204030204" pitchFamily="34" charset="0"/>
              </a:rPr>
              <a:t>.</a:t>
            </a:r>
            <a:r>
              <a:rPr lang="en-US" b="0" i="0" dirty="0">
                <a:solidFill>
                  <a:srgbClr val="444444"/>
                </a:solidFill>
                <a:effectLst/>
                <a:highlight>
                  <a:srgbClr val="F5F5F5"/>
                </a:highlight>
                <a:latin typeface="Calibri" panose="020F0502020204030204" pitchFamily="34" charset="0"/>
              </a:rPr>
              <a:t>​</a:t>
            </a:r>
          </a:p>
          <a:p>
            <a:pPr algn="l" rtl="0" fontAlgn="base"/>
            <a:r>
              <a:rPr lang="fi-FI" b="0" i="1" u="none" strike="noStrike" dirty="0">
                <a:solidFill>
                  <a:srgbClr val="000000"/>
                </a:solidFill>
                <a:effectLst/>
                <a:highlight>
                  <a:srgbClr val="F5F5F5"/>
                </a:highlight>
                <a:latin typeface="Calibri" panose="020F0502020204030204" pitchFamily="34" charset="0"/>
              </a:rPr>
              <a:t>Väestöliitto. (2018). Miten kerron vaarallisista aikuisista?</a:t>
            </a:r>
            <a:endParaRPr lang="en-US" b="0" i="0" dirty="0">
              <a:solidFill>
                <a:srgbClr val="444444"/>
              </a:solidFill>
              <a:effectLst/>
              <a:highlight>
                <a:srgbClr val="F5F5F5"/>
              </a:highlight>
              <a:latin typeface="Calibri" panose="020F0502020204030204" pitchFamily="34" charset="0"/>
            </a:endParaRPr>
          </a:p>
          <a:p>
            <a:endParaRPr lang="sv-SE" dirty="0">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12</a:t>
            </a:fld>
            <a:endParaRPr lang="sv-SE"/>
          </a:p>
        </p:txBody>
      </p:sp>
    </p:spTree>
    <p:extLst>
      <p:ext uri="{BB962C8B-B14F-4D97-AF65-F5344CB8AC3E}">
        <p14:creationId xmlns:p14="http://schemas.microsoft.com/office/powerpoint/2010/main" val="35389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dirty="0"/>
              <a:t>Ordval påverkar attityder – med hjälp av dem kan man stärka barnets förståelse för olika situationer i livet.</a:t>
            </a:r>
            <a:endParaRPr lang="sv-FI" b="1" dirty="0">
              <a:ea typeface="Calibri"/>
              <a:cs typeface="Calibri"/>
            </a:endParaRPr>
          </a:p>
          <a:p>
            <a:pPr marL="174708" indent="-174708">
              <a:buFont typeface="Arial"/>
              <a:buChar char="•"/>
            </a:pPr>
            <a:r>
              <a:rPr lang="sv-FI" dirty="0"/>
              <a:t>Ordvalen kan ha en stark inverkan på människors uppfattningar.  </a:t>
            </a:r>
            <a:endParaRPr lang="sv-FI" dirty="0">
              <a:ea typeface="Calibri"/>
              <a:cs typeface="Calibri"/>
            </a:endParaRPr>
          </a:p>
          <a:p>
            <a:pPr marL="174708" indent="-174708">
              <a:buFont typeface="Arial"/>
              <a:buChar char="•"/>
            </a:pPr>
            <a:r>
              <a:rPr lang="sv-FI" dirty="0"/>
              <a:t>Undvik att använda stigmatiserande ord i ditt tal, eftersom de bidrar till ojämlikhet och diskriminering av andra människor.  </a:t>
            </a:r>
            <a:endParaRPr lang="sv-FI" dirty="0">
              <a:ea typeface="Calibri" panose="020F0502020204030204"/>
              <a:cs typeface="Calibri" panose="020F0502020204030204"/>
            </a:endParaRPr>
          </a:p>
          <a:p>
            <a:pPr marL="174708" indent="-174708">
              <a:buFont typeface="Arial"/>
              <a:buChar char="•"/>
            </a:pPr>
            <a:endParaRPr lang="sv-FI" dirty="0">
              <a:ea typeface="Calibri" panose="020F0502020204030204"/>
              <a:cs typeface="Calibri" panose="020F0502020204030204"/>
            </a:endParaRPr>
          </a:p>
          <a:p>
            <a:r>
              <a:rPr lang="sv-FI" b="1" dirty="0"/>
              <a:t>Användningen av rusmedel syns på många sätt i vårt samhälle. Om en människa använder rusmedel mycket och ofta, kan det leda till ett rusmedelsproblem eller till och med till beroende, som både kan och ska behandlas.</a:t>
            </a:r>
            <a:endParaRPr lang="sv-FI" dirty="0"/>
          </a:p>
          <a:p>
            <a:pPr marL="171450" indent="-171450">
              <a:buFont typeface="Arial" panose="020B0604020202020204" pitchFamily="34" charset="0"/>
              <a:buChar char="•"/>
            </a:pPr>
            <a:r>
              <a:rPr lang="sv-FI" dirty="0"/>
              <a:t>En människa som använder rusmedel är inte ond, men en människa kan uppföra sig dåligt när hen är påverkad av rusmedel. </a:t>
            </a:r>
            <a:endParaRPr lang="sv-FI" dirty="0">
              <a:ea typeface="Calibri" panose="020F0502020204030204"/>
              <a:cs typeface="Calibri" panose="020F0502020204030204"/>
            </a:endParaRPr>
          </a:p>
          <a:p>
            <a:pPr marL="171450" indent="-171450">
              <a:buFont typeface="Arial" panose="020B0604020202020204" pitchFamily="34" charset="0"/>
              <a:buChar char="•"/>
            </a:pPr>
            <a:r>
              <a:rPr lang="sv-FI" dirty="0"/>
              <a:t>Alla förtjänar att behandlas väl och få stöd.</a:t>
            </a:r>
            <a:endParaRPr lang="sv-FI" dirty="0">
              <a:ea typeface="Calibri"/>
              <a:cs typeface="Calibri"/>
            </a:endParaRPr>
          </a:p>
          <a:p>
            <a:endParaRPr lang="sv-FI" dirty="0">
              <a:ea typeface="Calibri"/>
              <a:cs typeface="Calibri"/>
            </a:endParaRPr>
          </a:p>
          <a:p>
            <a:r>
              <a:rPr lang="sv-FI" b="1" dirty="0"/>
              <a:t>Den vuxnas lugn smittar av sig på barnet och gör att barnet känner sig tryggare.</a:t>
            </a:r>
            <a:endParaRPr lang="sv-FI" b="1" dirty="0">
              <a:ea typeface="Calibri"/>
              <a:cs typeface="Calibri"/>
            </a:endParaRPr>
          </a:p>
          <a:p>
            <a:pPr marL="174708" indent="-174708">
              <a:buFont typeface="Arial"/>
              <a:buChar char="•"/>
            </a:pPr>
            <a:r>
              <a:rPr lang="sv-FI" dirty="0"/>
              <a:t>Visa exempel för ditt barn på hur man handlar lugnt i olika situationer.</a:t>
            </a:r>
            <a:endParaRPr lang="en-US" dirty="0">
              <a:ea typeface="Calibri" panose="020F0502020204030204"/>
              <a:cs typeface="Calibri" panose="020F0502020204030204"/>
            </a:endParaRPr>
          </a:p>
          <a:p>
            <a:pPr marL="174708" indent="-174708">
              <a:buFont typeface="Arial"/>
              <a:buChar char="•"/>
            </a:pPr>
            <a:r>
              <a:rPr lang="en-US" dirty="0" err="1"/>
              <a:t>Lär</a:t>
            </a:r>
            <a:r>
              <a:rPr lang="en-US" dirty="0"/>
              <a:t> </a:t>
            </a:r>
            <a:r>
              <a:rPr lang="en-US" dirty="0" err="1"/>
              <a:t>barnet</a:t>
            </a:r>
            <a:r>
              <a:rPr lang="en-US" dirty="0"/>
              <a:t> </a:t>
            </a:r>
            <a:r>
              <a:rPr lang="en-US" dirty="0" err="1"/>
              <a:t>säkerhetsfärdigheter</a:t>
            </a:r>
            <a:r>
              <a:rPr lang="en-US" dirty="0"/>
              <a:t> för </a:t>
            </a:r>
            <a:r>
              <a:rPr lang="en-US" dirty="0" err="1"/>
              <a:t>skrämmande</a:t>
            </a:r>
            <a:r>
              <a:rPr lang="en-US" dirty="0"/>
              <a:t> </a:t>
            </a:r>
            <a:r>
              <a:rPr lang="en-US" dirty="0" err="1"/>
              <a:t>situationer</a:t>
            </a:r>
            <a:r>
              <a:rPr lang="en-US" dirty="0"/>
              <a:t> </a:t>
            </a:r>
            <a:r>
              <a:rPr lang="en-US" dirty="0" err="1"/>
              <a:t>och</a:t>
            </a:r>
            <a:r>
              <a:rPr lang="en-US" dirty="0"/>
              <a:t> </a:t>
            </a:r>
            <a:r>
              <a:rPr lang="en-US" dirty="0" err="1"/>
              <a:t>påminn</a:t>
            </a:r>
            <a:r>
              <a:rPr lang="en-US" dirty="0"/>
              <a:t> </a:t>
            </a:r>
            <a:r>
              <a:rPr lang="en-US" dirty="0" err="1"/>
              <a:t>barnet</a:t>
            </a:r>
            <a:r>
              <a:rPr lang="en-US" dirty="0"/>
              <a:t> om </a:t>
            </a:r>
            <a:r>
              <a:rPr lang="en-US" dirty="0" err="1"/>
              <a:t>att</a:t>
            </a:r>
            <a:r>
              <a:rPr lang="en-US" dirty="0"/>
              <a:t> </a:t>
            </a:r>
            <a:r>
              <a:rPr lang="en-US" dirty="0" err="1"/>
              <a:t>osäkra</a:t>
            </a:r>
            <a:r>
              <a:rPr lang="en-US" dirty="0"/>
              <a:t> </a:t>
            </a:r>
            <a:r>
              <a:rPr lang="en-US" dirty="0" err="1"/>
              <a:t>situationer</a:t>
            </a:r>
            <a:r>
              <a:rPr lang="en-US" dirty="0"/>
              <a:t> </a:t>
            </a:r>
            <a:r>
              <a:rPr lang="en-US" dirty="0" err="1"/>
              <a:t>är</a:t>
            </a:r>
            <a:r>
              <a:rPr lang="en-US" dirty="0"/>
              <a:t> </a:t>
            </a:r>
            <a:r>
              <a:rPr lang="en-US" dirty="0" err="1"/>
              <a:t>sällsynta</a:t>
            </a:r>
            <a:r>
              <a:rPr lang="en-US" dirty="0"/>
              <a:t>.</a:t>
            </a:r>
          </a:p>
          <a:p>
            <a:pPr marL="174708" indent="-174708">
              <a:buFont typeface="Arial"/>
              <a:buChar char="•"/>
            </a:pPr>
            <a:endParaRPr lang="en-US" dirty="0">
              <a:ea typeface="Calibri"/>
              <a:cs typeface="Calibri"/>
            </a:endParaRPr>
          </a:p>
          <a:p>
            <a:pPr algn="l" rtl="0" fontAlgn="base"/>
            <a:r>
              <a:rPr lang="fi-FI" b="0" i="1" u="none" strike="noStrike" dirty="0" err="1">
                <a:solidFill>
                  <a:srgbClr val="000000"/>
                </a:solidFill>
                <a:effectLst/>
                <a:highlight>
                  <a:srgbClr val="F5F5F5"/>
                </a:highlight>
                <a:latin typeface="Calibri" panose="020F0502020204030204" pitchFamily="34" charset="0"/>
              </a:rPr>
              <a:t>Källor</a:t>
            </a:r>
            <a:r>
              <a:rPr lang="fi-FI" b="0" i="1" u="none" strike="noStrike" dirty="0">
                <a:solidFill>
                  <a:srgbClr val="000000"/>
                </a:solidFill>
                <a:effectLst/>
                <a:highlight>
                  <a:srgbClr val="F5F5F5"/>
                </a:highlight>
                <a:latin typeface="Calibri" panose="020F0502020204030204" pitchFamily="34" charset="0"/>
              </a:rPr>
              <a:t>:</a:t>
            </a:r>
          </a:p>
          <a:p>
            <a:pPr algn="l" rtl="0" fontAlgn="base"/>
            <a:r>
              <a:rPr lang="fi-FI" b="0" i="1" u="none" strike="noStrike" dirty="0">
                <a:solidFill>
                  <a:srgbClr val="000000"/>
                </a:solidFill>
                <a:effectLst/>
                <a:highlight>
                  <a:srgbClr val="F5F5F5"/>
                </a:highlight>
                <a:latin typeface="Calibri" panose="020F0502020204030204" pitchFamily="34" charset="0"/>
              </a:rPr>
              <a:t>Ehkäisevän päihdetyön järjestöverkosto (2023). Huoneentaulu päihteisiin ja asunnottomuuteen liittyvistä termeistä – Termit haltuun.</a:t>
            </a:r>
            <a:r>
              <a:rPr lang="fi-FI" b="0" i="0" dirty="0">
                <a:solidFill>
                  <a:srgbClr val="444444"/>
                </a:solidFill>
                <a:effectLst/>
                <a:highlight>
                  <a:srgbClr val="F5F5F5"/>
                </a:highlight>
                <a:latin typeface="Calibri" panose="020F0502020204030204" pitchFamily="34" charset="0"/>
              </a:rPr>
              <a:t>​</a:t>
            </a:r>
          </a:p>
          <a:p>
            <a:pPr algn="l" rtl="0" fontAlgn="base"/>
            <a:r>
              <a:rPr lang="fi-FI" b="0" i="1" u="none" strike="noStrike" dirty="0">
                <a:solidFill>
                  <a:srgbClr val="000000"/>
                </a:solidFill>
                <a:effectLst/>
                <a:highlight>
                  <a:srgbClr val="F5F5F5"/>
                </a:highlight>
                <a:latin typeface="Calibri" panose="020F0502020204030204" pitchFamily="34" charset="0"/>
              </a:rPr>
              <a:t>Terveyden ja hyvinvoinnin laitos. (2024). Stigma ja syrjintä.</a:t>
            </a:r>
            <a:endParaRPr lang="en-US" b="0" i="0" dirty="0">
              <a:solidFill>
                <a:srgbClr val="444444"/>
              </a:solidFill>
              <a:effectLst/>
              <a:highlight>
                <a:srgbClr val="F5F5F5"/>
              </a:highlight>
              <a:latin typeface="Calibri" panose="020F0502020204030204" pitchFamily="34" charset="0"/>
            </a:endParaRPr>
          </a:p>
          <a:p>
            <a:pPr marL="174708" indent="-174708">
              <a:buFont typeface="Arial"/>
              <a:buChar char="•"/>
            </a:pPr>
            <a:endParaRPr lang="sv-FI" dirty="0">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13</a:t>
            </a:fld>
            <a:endParaRPr lang="sv-SE"/>
          </a:p>
        </p:txBody>
      </p:sp>
    </p:spTree>
    <p:extLst>
      <p:ext uri="{BB962C8B-B14F-4D97-AF65-F5344CB8AC3E}">
        <p14:creationId xmlns:p14="http://schemas.microsoft.com/office/powerpoint/2010/main" val="425062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kern="100" dirty="0"/>
              <a:t>Fråga vad barnet vet om rusmedel och låt hen berätta om sina erfarenheter.  </a:t>
            </a:r>
            <a:endParaRPr lang="en-US" b="1" dirty="0">
              <a:ea typeface="Calibri"/>
              <a:cs typeface="Calibri"/>
            </a:endParaRP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Fråga vad barnet vet, vilka upplevelser hen haft, vilka tankar hen har om händelserna och vilka känslor de väcker.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När den vuxna stannar upp och lyssnar på barnets upplevelser, känner barnet att hen blir hörd och vet att hens tankar och känslor är viktiga och att hen inte blir ensam med dem.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Berätta att barnet alltid kan lita på dig och berätta om alla sina erfarenheter, känslor och bekymmer för dig. Det hjälper barnet att känna sig tryggt och främjar en öppen diskussion. </a:t>
            </a:r>
          </a:p>
          <a:p>
            <a:endParaRPr lang="sv-FI" kern="100" dirty="0">
              <a:latin typeface="Calibri"/>
              <a:ea typeface="Calibri"/>
              <a:cs typeface="Calibri"/>
            </a:endParaRPr>
          </a:p>
          <a:p>
            <a:r>
              <a:rPr lang="sv-FI" b="1" kern="100" dirty="0"/>
              <a:t>Prata om användning av rusmedel på barnets nivå.  </a:t>
            </a:r>
            <a:endParaRPr lang="sv-FI" b="1" dirty="0">
              <a:ea typeface="Calibri"/>
              <a:cs typeface="Calibri"/>
            </a:endParaRP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Tänk på barnets åldersnivå, använd termer som är lämpliga för barnet och förklara saker på ett sätt som hen kan förstå.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Prata med barnet om rusmedel utan att skrämmas i onödan.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Ett öppet samtal ger barnet möjlighet att ställa frågor och berätta om sina tankar. Det stärker också barnets förtroende för föräldern. </a:t>
            </a:r>
          </a:p>
          <a:p>
            <a:pPr marL="291179" indent="-291179">
              <a:buFont typeface="Arial"/>
              <a:buChar char="•"/>
            </a:pPr>
            <a:endParaRPr lang="sv-FI" kern="100" dirty="0">
              <a:ea typeface="Calibri"/>
              <a:cs typeface="Calibri"/>
            </a:endParaRPr>
          </a:p>
          <a:p>
            <a:r>
              <a:rPr lang="sv-FI" b="1" kern="100" dirty="0"/>
              <a:t>Var uppmärksam på smittsamma känslor och attityder. </a:t>
            </a:r>
            <a:endParaRPr lang="sv-FI" b="1" dirty="0">
              <a:ea typeface="Calibri"/>
              <a:cs typeface="Calibri"/>
            </a:endParaRP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Tänk på vilka ord och attityder du förmedlar när du pratar om personer som använder rusmedel på ett skadligt sätt, eftersom du är en förebild för ditt barn även i detta fall.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Använd neutrala termer och undvik fördömande uttryck.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Barnet känner sig tryggare då den vuxna håller sig lugn och talar ärligt om saker. Detta minskar också barnets behov att förlita sig på sin fantasi. </a:t>
            </a:r>
          </a:p>
          <a:p>
            <a:pPr marL="290830" indent="-290830">
              <a:buFont typeface="Arial"/>
              <a:buChar char="•"/>
            </a:pPr>
            <a:endParaRPr lang="sv-FI" kern="100" dirty="0">
              <a:latin typeface="Calibri"/>
              <a:ea typeface="Calibri"/>
              <a:cs typeface="Calibri"/>
            </a:endParaRPr>
          </a:p>
          <a:p>
            <a:r>
              <a:rPr lang="sv-FI" b="1" kern="100" dirty="0"/>
              <a:t>Lär barnet att handla på ett tryggt sätt då hen möter en berusad människa.</a:t>
            </a:r>
            <a:endParaRPr lang="sv-FI" b="1" dirty="0">
              <a:ea typeface="Calibri"/>
              <a:cs typeface="Calibri"/>
            </a:endParaRP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Lär barnet säkerhetsreglerna: säg nej, gå därifrån och berätta för en trygg vuxen.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Fundera på olika situationer i förväg och öva på att gå längs trygga vägar tillsammans.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Uppmuntra barnet att försvara sig själv och att säga nej när det behövs. Barn som känner igen osakligt beteende har bättre möjligheter att försvara sig. </a:t>
            </a:r>
          </a:p>
          <a:p>
            <a:r>
              <a:rPr lang="sv-FI" kern="100" dirty="0"/>
              <a:t> </a:t>
            </a:r>
            <a:endParaRPr lang="sv-FI" dirty="0"/>
          </a:p>
          <a:p>
            <a:r>
              <a:rPr lang="sv-FI" b="1" kern="100" dirty="0"/>
              <a:t>Uppmuntra barnet att berätta om spännande situationer för en vuxen.</a:t>
            </a:r>
            <a:endParaRPr lang="sv-FI" b="1" dirty="0">
              <a:ea typeface="Calibri"/>
              <a:cs typeface="Calibri"/>
            </a:endParaRP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Då även svåra ämnen diskuteras i familjen lär sig barnet att det är tillåtet att prata om allt, och vågar också berätta för dig om något obehagligt har hänt.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Diskutera tillsammans om hurdana saker det lönar sig berätta för en vuxen. Hemligheter som gör en obekväm bör alltid berättas för en vuxen.  </a:t>
            </a:r>
          </a:p>
          <a:p>
            <a:pPr marL="285750" indent="-285750" algn="l" rtl="0" fontAlgn="base">
              <a:buFont typeface="Arial" panose="020B0604020202020204" pitchFamily="34" charset="0"/>
              <a:buChar char="•"/>
            </a:pPr>
            <a:r>
              <a:rPr lang="sv-SE" sz="1800" b="0" i="0" dirty="0">
                <a:solidFill>
                  <a:srgbClr val="000000"/>
                </a:solidFill>
                <a:effectLst/>
                <a:highlight>
                  <a:srgbClr val="FFFFFF"/>
                </a:highlight>
                <a:latin typeface="Calibri" panose="020F0502020204030204" pitchFamily="34" charset="0"/>
              </a:rPr>
              <a:t>Påminn ditt barn om att hen alltid kan be en vuxen om hjälp, eftersom de vuxnas uppgift är att skydda barnet. </a:t>
            </a:r>
          </a:p>
          <a:p>
            <a:endParaRPr lang="sv-FI" kern="100" dirty="0">
              <a:latin typeface="Calibri"/>
              <a:ea typeface="Calibri"/>
              <a:cs typeface="Calibri"/>
            </a:endParaRPr>
          </a:p>
          <a:p>
            <a:r>
              <a:rPr lang="sv-SE" dirty="0">
                <a:hlinkClick r:id="rId3"/>
              </a:rPr>
              <a:t>Diskussionskort: Säkerhetsfärdigheter &amp; barn  - EHYT </a:t>
            </a:r>
            <a:r>
              <a:rPr lang="sv-SE" dirty="0" err="1">
                <a:hlinkClick r:id="rId3"/>
              </a:rPr>
              <a:t>rf</a:t>
            </a:r>
            <a:endParaRPr lang="sv-FI" kern="100" dirty="0">
              <a:latin typeface="Calibri"/>
              <a:ea typeface="Calibri"/>
              <a:cs typeface="Calibri"/>
            </a:endParaRPr>
          </a:p>
          <a:p>
            <a:endParaRPr lang="sv-FI" kern="100" dirty="0">
              <a:latin typeface="Calibri"/>
              <a:ea typeface="Calibri"/>
              <a:cs typeface="Calibri"/>
            </a:endParaRPr>
          </a:p>
          <a:p>
            <a:pPr algn="just" rtl="0" fontAlgn="base"/>
            <a:r>
              <a:rPr lang="fi-FI" b="0" i="1" u="none" strike="noStrike" dirty="0">
                <a:solidFill>
                  <a:srgbClr val="000000"/>
                </a:solidFill>
                <a:effectLst/>
                <a:highlight>
                  <a:srgbClr val="F5F5F5"/>
                </a:highlight>
                <a:latin typeface="Calibri" panose="020F0502020204030204" pitchFamily="34" charset="0"/>
              </a:rPr>
              <a:t>Lähteet:</a:t>
            </a:r>
            <a:r>
              <a:rPr lang="en-US" b="0" i="0" dirty="0">
                <a:solidFill>
                  <a:srgbClr val="444444"/>
                </a:solidFill>
                <a:effectLst/>
                <a:highlight>
                  <a:srgbClr val="F5F5F5"/>
                </a:highlight>
                <a:latin typeface="Calibri" panose="020F0502020204030204" pitchFamily="34" charset="0"/>
              </a:rPr>
              <a:t>​</a:t>
            </a:r>
          </a:p>
          <a:p>
            <a:pPr algn="just" rtl="0" fontAlgn="base"/>
            <a:r>
              <a:rPr lang="fi-FI" b="0" i="1" u="none" strike="noStrike" dirty="0">
                <a:solidFill>
                  <a:srgbClr val="000000"/>
                </a:solidFill>
                <a:effectLst/>
                <a:highlight>
                  <a:srgbClr val="F5F5F5"/>
                </a:highlight>
                <a:latin typeface="Calibri" panose="020F0502020204030204" pitchFamily="34" charset="0"/>
              </a:rPr>
              <a:t>Lajunen, K., </a:t>
            </a:r>
            <a:r>
              <a:rPr lang="fi-FI" b="0" i="1" u="none" strike="noStrike" dirty="0" err="1">
                <a:solidFill>
                  <a:srgbClr val="000000"/>
                </a:solidFill>
                <a:effectLst/>
                <a:highlight>
                  <a:srgbClr val="F5F5F5"/>
                </a:highlight>
                <a:latin typeface="Calibri" panose="020F0502020204030204" pitchFamily="34" charset="0"/>
              </a:rPr>
              <a:t>Andell</a:t>
            </a:r>
            <a:r>
              <a:rPr lang="fi-FI" b="0" i="1" u="none" strike="noStrike" dirty="0">
                <a:solidFill>
                  <a:srgbClr val="000000"/>
                </a:solidFill>
                <a:effectLst/>
                <a:highlight>
                  <a:srgbClr val="F5F5F5"/>
                </a:highlight>
                <a:latin typeface="Calibri" panose="020F0502020204030204" pitchFamily="34" charset="0"/>
              </a:rPr>
              <a:t>, M., Ylenius-Lehtonen, M. &amp; Ojanen, S. (2019). Tunne- ja turvataitoja lapsille: Tunne- ja turvataitokasvatuksen oppimateriaali. Helsinki: Terveyden ja hyvinvoinnin laitos.</a:t>
            </a:r>
            <a:r>
              <a:rPr lang="fi-FI" b="0" i="0" dirty="0">
                <a:solidFill>
                  <a:srgbClr val="444444"/>
                </a:solidFill>
                <a:effectLst/>
                <a:highlight>
                  <a:srgbClr val="F5F5F5"/>
                </a:highlight>
                <a:latin typeface="Calibri" panose="020F0502020204030204" pitchFamily="34" charset="0"/>
              </a:rPr>
              <a:t>​</a:t>
            </a:r>
          </a:p>
          <a:p>
            <a:pPr algn="just" rtl="0" fontAlgn="base"/>
            <a:r>
              <a:rPr lang="fi-FI" b="0" i="1" u="none" strike="noStrike" dirty="0">
                <a:solidFill>
                  <a:srgbClr val="000000"/>
                </a:solidFill>
                <a:effectLst/>
                <a:highlight>
                  <a:srgbClr val="F5F5F5"/>
                </a:highlight>
                <a:latin typeface="Calibri" panose="020F0502020204030204" pitchFamily="34" charset="0"/>
              </a:rPr>
              <a:t>Mannerheimin lastensuojeluliitto. (2024). Väkivaltauutisista puhuminen lapsen kanssa.</a:t>
            </a:r>
            <a:r>
              <a:rPr lang="en-US" b="0" i="0" dirty="0">
                <a:solidFill>
                  <a:srgbClr val="444444"/>
                </a:solidFill>
                <a:effectLst/>
                <a:highlight>
                  <a:srgbClr val="F5F5F5"/>
                </a:highlight>
                <a:latin typeface="Calibri" panose="020F0502020204030204" pitchFamily="34" charset="0"/>
              </a:rPr>
              <a:t>​</a:t>
            </a:r>
          </a:p>
          <a:p>
            <a:pPr algn="just" rtl="0" fontAlgn="base"/>
            <a:r>
              <a:rPr lang="fi-FI" b="0" i="1" u="none" strike="noStrike" dirty="0">
                <a:solidFill>
                  <a:srgbClr val="000000"/>
                </a:solidFill>
                <a:effectLst/>
                <a:highlight>
                  <a:srgbClr val="F5F5F5"/>
                </a:highlight>
                <a:latin typeface="Calibri" panose="020F0502020204030204" pitchFamily="34" charset="0"/>
              </a:rPr>
              <a:t>Terveyden ja hyvinvoinnin laitos. (2023). Päihdekasvatus.</a:t>
            </a:r>
            <a:r>
              <a:rPr lang="en-US" b="0" i="0" dirty="0">
                <a:solidFill>
                  <a:srgbClr val="444444"/>
                </a:solidFill>
                <a:effectLst/>
                <a:highlight>
                  <a:srgbClr val="F5F5F5"/>
                </a:highlight>
                <a:latin typeface="Calibri" panose="020F0502020204030204" pitchFamily="34" charset="0"/>
              </a:rPr>
              <a:t>​</a:t>
            </a:r>
          </a:p>
          <a:p>
            <a:pPr algn="just" rtl="0" fontAlgn="base"/>
            <a:r>
              <a:rPr lang="fi-FI" b="0" i="1" u="none" strike="noStrike" dirty="0">
                <a:solidFill>
                  <a:srgbClr val="000000"/>
                </a:solidFill>
                <a:effectLst/>
                <a:highlight>
                  <a:srgbClr val="F5F5F5"/>
                </a:highlight>
                <a:latin typeface="Calibri" panose="020F0502020204030204" pitchFamily="34" charset="0"/>
              </a:rPr>
              <a:t>Tuukkanen, T. (toim.) (2022). Lapsibarometri 2022 ”Jos joku on </a:t>
            </a:r>
            <a:r>
              <a:rPr lang="fi-FI" b="0" i="1" u="none" strike="noStrike" dirty="0" err="1">
                <a:solidFill>
                  <a:srgbClr val="000000"/>
                </a:solidFill>
                <a:effectLst/>
                <a:highlight>
                  <a:srgbClr val="F5F5F5"/>
                </a:highlight>
                <a:latin typeface="Calibri" panose="020F0502020204030204" pitchFamily="34" charset="0"/>
              </a:rPr>
              <a:t>mun</a:t>
            </a:r>
            <a:r>
              <a:rPr lang="fi-FI" b="0" i="1" u="none" strike="noStrike" dirty="0">
                <a:solidFill>
                  <a:srgbClr val="000000"/>
                </a:solidFill>
                <a:effectLst/>
                <a:highlight>
                  <a:srgbClr val="F5F5F5"/>
                </a:highlight>
                <a:latin typeface="Calibri" panose="020F0502020204030204" pitchFamily="34" charset="0"/>
              </a:rPr>
              <a:t> lähellä, </a:t>
            </a:r>
            <a:r>
              <a:rPr lang="fi-FI" b="0" i="1" u="none" strike="noStrike" dirty="0" err="1">
                <a:solidFill>
                  <a:srgbClr val="000000"/>
                </a:solidFill>
                <a:effectLst/>
                <a:highlight>
                  <a:srgbClr val="F5F5F5"/>
                </a:highlight>
                <a:latin typeface="Calibri" panose="020F0502020204030204" pitchFamily="34" charset="0"/>
              </a:rPr>
              <a:t>sillon</a:t>
            </a:r>
            <a:r>
              <a:rPr lang="fi-FI" b="0" i="1" u="none" strike="noStrike" dirty="0">
                <a:solidFill>
                  <a:srgbClr val="000000"/>
                </a:solidFill>
                <a:effectLst/>
                <a:highlight>
                  <a:srgbClr val="F5F5F5"/>
                </a:highlight>
                <a:latin typeface="Calibri" panose="020F0502020204030204" pitchFamily="34" charset="0"/>
              </a:rPr>
              <a:t> </a:t>
            </a:r>
            <a:r>
              <a:rPr lang="fi-FI" b="0" i="1" u="none" strike="noStrike" dirty="0" err="1">
                <a:solidFill>
                  <a:srgbClr val="000000"/>
                </a:solidFill>
                <a:effectLst/>
                <a:highlight>
                  <a:srgbClr val="F5F5F5"/>
                </a:highlight>
                <a:latin typeface="Calibri" panose="020F0502020204030204" pitchFamily="34" charset="0"/>
              </a:rPr>
              <a:t>mä</a:t>
            </a:r>
            <a:r>
              <a:rPr lang="fi-FI" b="0" i="1" u="none" strike="noStrike" dirty="0">
                <a:solidFill>
                  <a:srgbClr val="000000"/>
                </a:solidFill>
                <a:effectLst/>
                <a:highlight>
                  <a:srgbClr val="F5F5F5"/>
                </a:highlight>
                <a:latin typeface="Calibri" panose="020F0502020204030204" pitchFamily="34" charset="0"/>
              </a:rPr>
              <a:t> en pelkää” – lasten näkemyksiä turvallisuudesta. Lapsiasiavaltuutetun toimiston julkaisuja 2022:9.</a:t>
            </a:r>
            <a:r>
              <a:rPr lang="en-US" b="0" i="0" dirty="0">
                <a:solidFill>
                  <a:srgbClr val="444444"/>
                </a:solidFill>
                <a:effectLst/>
                <a:highlight>
                  <a:srgbClr val="F5F5F5"/>
                </a:highlight>
                <a:latin typeface="Calibri" panose="020F0502020204030204" pitchFamily="34" charset="0"/>
              </a:rPr>
              <a:t>​</a:t>
            </a:r>
          </a:p>
          <a:p>
            <a:pPr algn="just" rtl="0" fontAlgn="base"/>
            <a:r>
              <a:rPr lang="fi-FI" b="0" i="1" u="none" strike="noStrike" dirty="0">
                <a:solidFill>
                  <a:srgbClr val="000000"/>
                </a:solidFill>
                <a:effectLst/>
                <a:highlight>
                  <a:srgbClr val="F5F5F5"/>
                </a:highlight>
                <a:latin typeface="Calibri" panose="020F0502020204030204" pitchFamily="34" charset="0"/>
              </a:rPr>
              <a:t>Väestöliitto. (2018). Miten kerron vaarallisista aikuisista?</a:t>
            </a:r>
            <a:endParaRPr lang="en-US" b="0" i="0" dirty="0">
              <a:solidFill>
                <a:srgbClr val="444444"/>
              </a:solidFill>
              <a:effectLst/>
              <a:highlight>
                <a:srgbClr val="F5F5F5"/>
              </a:highlight>
              <a:latin typeface="Calibri" panose="020F0502020204030204" pitchFamily="34" charset="0"/>
            </a:endParaRPr>
          </a:p>
          <a:p>
            <a:endParaRPr lang="sv-FI" kern="100" dirty="0">
              <a:latin typeface="Calibri"/>
              <a:ea typeface="Calibri"/>
              <a:cs typeface="Calibri"/>
            </a:endParaRPr>
          </a:p>
          <a:p>
            <a:endParaRPr lang="sv-FI" kern="100" dirty="0">
              <a:latin typeface="Calibri"/>
              <a:ea typeface="Calibri"/>
              <a:cs typeface="Calibri"/>
            </a:endParaRPr>
          </a:p>
          <a:p>
            <a:pPr>
              <a:buFont typeface="Arial"/>
            </a:pPr>
            <a:endParaRPr lang="sv-FI" kern="100" dirty="0">
              <a:latin typeface="Calibri"/>
              <a:ea typeface="Calibri"/>
              <a:cs typeface="Calibri"/>
            </a:endParaRPr>
          </a:p>
          <a:p>
            <a:pPr>
              <a:lnSpc>
                <a:spcPct val="107000"/>
              </a:lnSpc>
              <a:spcAft>
                <a:spcPts val="815"/>
              </a:spcAft>
            </a:pPr>
            <a:endParaRPr lang="sv-FI" sz="1800" kern="100" dirty="0">
              <a:latin typeface="Calibri"/>
              <a:ea typeface="Calibri"/>
              <a:cs typeface="Calibri"/>
            </a:endParaRPr>
          </a:p>
          <a:p>
            <a:pPr>
              <a:lnSpc>
                <a:spcPct val="107000"/>
              </a:lnSpc>
              <a:spcAft>
                <a:spcPts val="815"/>
              </a:spcAft>
            </a:pPr>
            <a:endParaRPr lang="sv-FI" sz="1800" kern="100" dirty="0">
              <a:latin typeface="Calibri"/>
              <a:ea typeface="Calibri"/>
              <a:cs typeface="Calibri"/>
            </a:endParaRPr>
          </a:p>
          <a:p>
            <a:pPr>
              <a:lnSpc>
                <a:spcPct val="107000"/>
              </a:lnSpc>
              <a:spcAft>
                <a:spcPts val="815"/>
              </a:spcAft>
            </a:pPr>
            <a:endParaRPr lang="sv-FI" sz="1800" kern="100" dirty="0">
              <a:latin typeface="Calibri"/>
              <a:ea typeface="Calibri"/>
              <a:cs typeface="Calibri"/>
            </a:endParaRPr>
          </a:p>
          <a:p>
            <a:pPr>
              <a:lnSpc>
                <a:spcPct val="107000"/>
              </a:lnSpc>
              <a:spcAft>
                <a:spcPts val="815"/>
              </a:spcAft>
            </a:pPr>
            <a:endParaRPr lang="sv-FI" sz="1800" kern="100" dirty="0">
              <a:latin typeface="Calibri"/>
              <a:ea typeface="Calibri"/>
              <a:cs typeface="Calibri"/>
            </a:endParaRPr>
          </a:p>
          <a:p>
            <a:pPr>
              <a:lnSpc>
                <a:spcPct val="107000"/>
              </a:lnSpc>
              <a:spcAft>
                <a:spcPts val="815"/>
              </a:spcAft>
            </a:pPr>
            <a:endParaRPr lang="sv-FI" sz="1800" kern="100" dirty="0">
              <a:latin typeface="Calibri"/>
              <a:ea typeface="Calibri"/>
              <a:cs typeface="Calibri"/>
            </a:endParaRPr>
          </a:p>
          <a:p>
            <a:pPr>
              <a:lnSpc>
                <a:spcPct val="107000"/>
              </a:lnSpc>
              <a:spcAft>
                <a:spcPts val="815"/>
              </a:spcAft>
            </a:pPr>
            <a:r>
              <a:rPr lang="sv-FI" sz="1800" kern="100" dirty="0">
                <a:latin typeface="Calibri"/>
                <a:ea typeface="Calibri"/>
                <a:cs typeface="Calibri"/>
              </a:rPr>
              <a:t>1. Fråga vad barnet vet om rusmedel. På så sätt kan du inleda samtalet och ta reda på vad barnet vet om ämnet i förväg.</a:t>
            </a:r>
            <a:endParaRPr lang="fi-FI" sz="1800" kern="100" dirty="0">
              <a:latin typeface="Calibri"/>
              <a:ea typeface="Calibri"/>
              <a:cs typeface="Calibri"/>
            </a:endParaRPr>
          </a:p>
          <a:p>
            <a:pPr defTabSz="931774" fontAlgn="base">
              <a:defRPr/>
            </a:pPr>
            <a:r>
              <a:rPr lang="fi-FI" sz="1800" dirty="0">
                <a:solidFill>
                  <a:srgbClr val="000000"/>
                </a:solidFill>
                <a:latin typeface="Calibri" panose="020F0502020204030204" pitchFamily="34" charset="0"/>
              </a:rPr>
              <a:t>2. </a:t>
            </a:r>
            <a:r>
              <a:rPr lang="sv-FI" sz="1800" kern="100" dirty="0">
                <a:latin typeface="Calibri" panose="020F0502020204030204" pitchFamily="34" charset="0"/>
                <a:ea typeface="Calibri" panose="020F0502020204030204" pitchFamily="34" charset="0"/>
                <a:cs typeface="Times New Roman" panose="02020603050405020304" pitchFamily="18" charset="0"/>
              </a:rPr>
              <a:t>Låt barnet berätta om sina erfarenheter av möten med berusade människor. Då får barnet berätta om sina tankar och känslor. Var lyhörd och ge barnet stöd.</a:t>
            </a:r>
          </a:p>
          <a:p>
            <a:pPr defTabSz="931774" fontAlgn="base">
              <a:defRPr/>
            </a:pPr>
            <a:r>
              <a:rPr lang="sv-FI" sz="1800" kern="100" dirty="0">
                <a:latin typeface="Calibri" panose="020F0502020204030204" pitchFamily="34" charset="0"/>
                <a:ea typeface="Calibri" panose="020F0502020204030204" pitchFamily="34" charset="0"/>
                <a:cs typeface="Times New Roman" panose="02020603050405020304" pitchFamily="18" charset="0"/>
              </a:rPr>
              <a:t>3. Prata om användningen av rusmedel som fenomen på en nivå som lämpar sig för barnet. Använd termer som lämpar sig för barnet och förklara saker på ett sätt som barnet förstår.</a:t>
            </a:r>
            <a:endParaRPr lang="fi-FI" sz="1800" kern="100" dirty="0">
              <a:latin typeface="Calibri" panose="020F0502020204030204" pitchFamily="34" charset="0"/>
              <a:ea typeface="Calibri" panose="020F0502020204030204" pitchFamily="34" charset="0"/>
              <a:cs typeface="Times New Roman" panose="02020603050405020304" pitchFamily="18" charset="0"/>
            </a:endParaRPr>
          </a:p>
          <a:p>
            <a:pPr defTabSz="931774" fontAlgn="base">
              <a:defRPr/>
            </a:pPr>
            <a:r>
              <a:rPr lang="sv-FI" sz="1800" kern="100" dirty="0">
                <a:latin typeface="Calibri" panose="020F0502020204030204" pitchFamily="34" charset="0"/>
                <a:ea typeface="Calibri" panose="020F0502020204030204" pitchFamily="34" charset="0"/>
                <a:cs typeface="Times New Roman" panose="02020603050405020304" pitchFamily="18" charset="0"/>
              </a:rPr>
              <a:t>4. Lär barnet att handla på ett tryggt sätt. Lär barnet säkerhetsreglerna: säg nej, gå din väg och berätta för en trygg vuxen. Fundera på olika situationer i förväg och öva på att gå längs trygga vägar tillsammans. Uppmuntra barnet att försvara sig själv och att säga nej när det behövs. När barnet får uttrycka sina åsikter hemma, får hen självförtroende och vågar lättare försvara sig också utanför hemmet.</a:t>
            </a:r>
          </a:p>
          <a:p>
            <a:pPr defTabSz="931774" fontAlgn="base">
              <a:defRPr/>
            </a:pPr>
            <a:r>
              <a:rPr lang="sv-FI" sz="1800" kern="100" dirty="0">
                <a:latin typeface="Calibri" panose="020F0502020204030204" pitchFamily="34" charset="0"/>
                <a:ea typeface="Calibri" panose="020F0502020204030204" pitchFamily="34" charset="0"/>
                <a:cs typeface="Times New Roman" panose="02020603050405020304" pitchFamily="18" charset="0"/>
              </a:rPr>
              <a:t>5. Uppmuntra barnet att berätta för en vuxen. Berätta att de alltid kan lita på dig och berätta om alla sina erfarenheter, känslor och bekymmer för dig. Det hjälper barnet att känna sig tryggt och främjar en öppen diskussion. ​</a:t>
            </a:r>
            <a:endParaRPr lang="fi-FI" sz="1800" kern="100" dirty="0">
              <a:latin typeface="Calibri" panose="020F0502020204030204" pitchFamily="34" charset="0"/>
              <a:ea typeface="Calibri" panose="020F0502020204030204" pitchFamily="34" charset="0"/>
              <a:cs typeface="Times New Roman" panose="02020603050405020304" pitchFamily="18" charset="0"/>
            </a:endParaRPr>
          </a:p>
          <a:p>
            <a:pPr defTabSz="931774" fontAlgn="base">
              <a:defRPr/>
            </a:pPr>
            <a:endParaRPr lang="fi-FI" sz="1800" kern="100"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579D9747-B660-7E45-B2EB-38F285FF62C2}" type="slidenum">
              <a:rPr lang="sv-SE" smtClean="0"/>
              <a:t>14</a:t>
            </a:fld>
            <a:endParaRPr lang="sv-SE"/>
          </a:p>
        </p:txBody>
      </p:sp>
    </p:spTree>
    <p:extLst>
      <p:ext uri="{BB962C8B-B14F-4D97-AF65-F5344CB8AC3E}">
        <p14:creationId xmlns:p14="http://schemas.microsoft.com/office/powerpoint/2010/main" val="53707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Läs</a:t>
            </a:r>
            <a:r>
              <a:rPr lang="en-US" dirty="0"/>
              <a:t> </a:t>
            </a:r>
            <a:r>
              <a:rPr lang="en-US" dirty="0" err="1"/>
              <a:t>mera</a:t>
            </a:r>
            <a:r>
              <a:rPr lang="en-US" dirty="0"/>
              <a:t> </a:t>
            </a:r>
            <a:r>
              <a:rPr lang="en-US" dirty="0" err="1"/>
              <a:t>på</a:t>
            </a:r>
            <a:r>
              <a:rPr lang="en-US"/>
              <a:t> www.ehyt.fi/sv</a:t>
            </a:r>
          </a:p>
          <a:p>
            <a:endParaRPr lang="fi-FI"/>
          </a:p>
        </p:txBody>
      </p:sp>
      <p:sp>
        <p:nvSpPr>
          <p:cNvPr id="4" name="Slide Number Placeholder 3"/>
          <p:cNvSpPr>
            <a:spLocks noGrp="1"/>
          </p:cNvSpPr>
          <p:nvPr>
            <p:ph type="sldNum" sz="quarter" idx="5"/>
          </p:nvPr>
        </p:nvSpPr>
        <p:spPr/>
        <p:txBody>
          <a:bodyPr/>
          <a:lstStyle/>
          <a:p>
            <a:fld id="{579D9747-B660-7E45-B2EB-38F285FF62C2}" type="slidenum">
              <a:rPr lang="sv-SE" smtClean="0"/>
              <a:t>15</a:t>
            </a:fld>
            <a:endParaRPr lang="sv-SE"/>
          </a:p>
        </p:txBody>
      </p:sp>
    </p:spTree>
    <p:extLst>
      <p:ext uri="{BB962C8B-B14F-4D97-AF65-F5344CB8AC3E}">
        <p14:creationId xmlns:p14="http://schemas.microsoft.com/office/powerpoint/2010/main" val="330337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a:t>Diskussion under föräldrakvällen, då mötet ordnas fysiskt</a:t>
            </a:r>
            <a:endParaRPr lang="sv-FI"/>
          </a:p>
          <a:p>
            <a:r>
              <a:rPr lang="sv-FI"/>
              <a:t>Berätta för deltagarna att de kan ställa frågor under föräldrakvällen genom att be om </a:t>
            </a:r>
            <a:r>
              <a:rPr lang="sv-FI" err="1"/>
              <a:t>taltur</a:t>
            </a:r>
            <a:r>
              <a:rPr lang="sv-FI"/>
              <a:t>.</a:t>
            </a:r>
            <a:endParaRPr lang="sv-FI">
              <a:cs typeface="Calibri"/>
            </a:endParaRPr>
          </a:p>
          <a:p>
            <a:endParaRPr lang="sv-FI">
              <a:cs typeface="Calibri"/>
            </a:endParaRPr>
          </a:p>
          <a:p>
            <a:r>
              <a:rPr lang="sv-FI" b="1"/>
              <a:t>Diskussion under föräldrakvällen, då mötet ordnas på distans</a:t>
            </a:r>
            <a:endParaRPr lang="sv-FI"/>
          </a:p>
          <a:p>
            <a:r>
              <a:rPr lang="sv-FI"/>
              <a:t>Berätta för deltagarna att de kan antingen ställa sina frågor i chatten eller berätta sina svar genom att be om en </a:t>
            </a:r>
            <a:r>
              <a:rPr lang="sv-FI" err="1"/>
              <a:t>taltur</a:t>
            </a:r>
            <a:r>
              <a:rPr lang="sv-FI"/>
              <a:t> och öppna mikrofonen.  </a:t>
            </a:r>
            <a:endParaRPr lang="sv-FI">
              <a:cs typeface="Calibri"/>
            </a:endParaRPr>
          </a:p>
          <a:p>
            <a:endParaRPr lang="sv-F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2</a:t>
            </a:fld>
            <a:endParaRPr lang="sv-SE"/>
          </a:p>
        </p:txBody>
      </p:sp>
    </p:spTree>
    <p:extLst>
      <p:ext uri="{BB962C8B-B14F-4D97-AF65-F5344CB8AC3E}">
        <p14:creationId xmlns:p14="http://schemas.microsoft.com/office/powerpoint/2010/main" val="363468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i-FI" i="1" dirty="0" err="1"/>
              <a:t>Staden</a:t>
            </a:r>
            <a:r>
              <a:rPr lang="fi-FI" i="1" dirty="0"/>
              <a:t> </a:t>
            </a:r>
            <a:r>
              <a:rPr lang="fi-FI" i="1" dirty="0" err="1"/>
              <a:t>tillhör</a:t>
            </a:r>
            <a:r>
              <a:rPr lang="fi-FI" i="1" dirty="0"/>
              <a:t> alla –</a:t>
            </a:r>
            <a:r>
              <a:rPr lang="fi-FI" i="1" dirty="0" err="1"/>
              <a:t>materialet</a:t>
            </a:r>
            <a:r>
              <a:rPr lang="fi-FI" i="1" dirty="0"/>
              <a:t> </a:t>
            </a:r>
            <a:r>
              <a:rPr lang="fi-FI" i="1" dirty="0" err="1"/>
              <a:t>bygger</a:t>
            </a:r>
            <a:r>
              <a:rPr lang="fi-FI" i="1" dirty="0"/>
              <a:t> </a:t>
            </a:r>
            <a:r>
              <a:rPr lang="fi-FI" i="1" dirty="0" err="1"/>
              <a:t>på</a:t>
            </a:r>
            <a:r>
              <a:rPr lang="fi-FI" i="1" dirty="0"/>
              <a:t> </a:t>
            </a:r>
            <a:r>
              <a:rPr lang="fi-FI" i="1" dirty="0" err="1"/>
              <a:t>den</a:t>
            </a:r>
            <a:r>
              <a:rPr lang="fi-FI" i="1" dirty="0"/>
              <a:t> </a:t>
            </a:r>
            <a:r>
              <a:rPr lang="fi-FI" i="1" dirty="0" err="1"/>
              <a:t>färdiga</a:t>
            </a:r>
            <a:r>
              <a:rPr lang="fi-FI" i="1" dirty="0"/>
              <a:t> </a:t>
            </a:r>
            <a:r>
              <a:rPr lang="fi-FI" i="1" dirty="0" err="1"/>
              <a:t>verksamhetsmodellen</a:t>
            </a:r>
            <a:r>
              <a:rPr lang="fi-FI" i="1" dirty="0"/>
              <a:t> Kaupunki kuuluu kaikille, </a:t>
            </a:r>
            <a:r>
              <a:rPr lang="fi-FI" i="1" dirty="0" err="1"/>
              <a:t>som</a:t>
            </a:r>
            <a:r>
              <a:rPr lang="fi-FI" i="1" dirty="0"/>
              <a:t> </a:t>
            </a:r>
            <a:r>
              <a:rPr lang="fi-FI" i="1" dirty="0" err="1"/>
              <a:t>utvecklats</a:t>
            </a:r>
            <a:r>
              <a:rPr lang="fi-FI" i="1" dirty="0"/>
              <a:t> av Sininauhasäätiö </a:t>
            </a:r>
            <a:r>
              <a:rPr lang="fi-FI" i="1" dirty="0" err="1"/>
              <a:t>och</a:t>
            </a:r>
            <a:r>
              <a:rPr lang="fi-FI" i="1" dirty="0"/>
              <a:t> </a:t>
            </a:r>
            <a:r>
              <a:rPr lang="fi-FI" i="1" dirty="0" err="1"/>
              <a:t>senare</a:t>
            </a:r>
            <a:r>
              <a:rPr lang="fi-FI" i="1" dirty="0"/>
              <a:t> av Helsingfors </a:t>
            </a:r>
            <a:r>
              <a:rPr lang="fi-FI" i="1" dirty="0" err="1"/>
              <a:t>stad</a:t>
            </a:r>
            <a:r>
              <a:rPr lang="fi-FI" i="1" dirty="0"/>
              <a:t>.</a:t>
            </a:r>
          </a:p>
          <a:p>
            <a:pPr defTabSz="931774">
              <a:defRPr/>
            </a:pPr>
            <a:endParaRPr lang="fi-FI" b="1">
              <a:solidFill>
                <a:srgbClr val="FF0000"/>
              </a:solidFill>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a:t>
            </a:fld>
            <a:endParaRPr lang="sv-SE"/>
          </a:p>
        </p:txBody>
      </p:sp>
    </p:spTree>
    <p:extLst>
      <p:ext uri="{BB962C8B-B14F-4D97-AF65-F5344CB8AC3E}">
        <p14:creationId xmlns:p14="http://schemas.microsoft.com/office/powerpoint/2010/main" val="254443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Länk</a:t>
            </a:r>
            <a:r>
              <a:rPr lang="en-US"/>
              <a:t> till </a:t>
            </a:r>
            <a:r>
              <a:rPr lang="en-US" err="1"/>
              <a:t>videon</a:t>
            </a:r>
            <a:r>
              <a:rPr lang="en-US"/>
              <a:t>: "</a:t>
            </a:r>
            <a:r>
              <a:rPr lang="en-US" err="1"/>
              <a:t>Miksi</a:t>
            </a:r>
            <a:r>
              <a:rPr lang="en-US"/>
              <a:t> </a:t>
            </a:r>
            <a:r>
              <a:rPr lang="en-US" err="1"/>
              <a:t>keskustella</a:t>
            </a:r>
            <a:r>
              <a:rPr lang="en-US"/>
              <a:t> </a:t>
            </a:r>
            <a:r>
              <a:rPr lang="en-US" err="1"/>
              <a:t>päihteistä</a:t>
            </a:r>
            <a:r>
              <a:rPr lang="en-US"/>
              <a:t> </a:t>
            </a:r>
            <a:r>
              <a:rPr lang="en-US" err="1"/>
              <a:t>lasten</a:t>
            </a:r>
            <a:r>
              <a:rPr lang="en-US"/>
              <a:t> </a:t>
            </a:r>
            <a:r>
              <a:rPr lang="en-US" err="1"/>
              <a:t>kanssa</a:t>
            </a:r>
            <a:r>
              <a:rPr lang="en-US"/>
              <a:t>? | </a:t>
            </a:r>
            <a:r>
              <a:rPr lang="en-US" err="1"/>
              <a:t>Varför</a:t>
            </a:r>
            <a:r>
              <a:rPr lang="en-US"/>
              <a:t> </a:t>
            </a:r>
            <a:r>
              <a:rPr lang="en-US" err="1"/>
              <a:t>diskutera</a:t>
            </a:r>
            <a:r>
              <a:rPr lang="en-US"/>
              <a:t> om </a:t>
            </a:r>
            <a:r>
              <a:rPr lang="en-US" err="1"/>
              <a:t>rusmedel</a:t>
            </a:r>
            <a:r>
              <a:rPr lang="en-US"/>
              <a:t> med barn?" (EHYT rf): </a:t>
            </a:r>
            <a:r>
              <a:rPr lang="en-US">
                <a:hlinkClick r:id="rId3"/>
              </a:rPr>
              <a:t>https://www.youtube.com/watch?v=Kkuo5VvzVNo</a:t>
            </a:r>
            <a:endParaRPr lang="en-US">
              <a:cs typeface="Calibri"/>
            </a:endParaRPr>
          </a:p>
          <a:p>
            <a:endParaRPr lang="en-US"/>
          </a:p>
          <a:p>
            <a:r>
              <a:rPr lang="en-US" i="1" err="1"/>
              <a:t>Videoproducent</a:t>
            </a:r>
            <a:r>
              <a:rPr lang="en-US" i="1"/>
              <a:t>: Same-</a:t>
            </a:r>
            <a:r>
              <a:rPr lang="en-US" i="1" err="1"/>
              <a:t>eYes</a:t>
            </a:r>
            <a:r>
              <a:rPr lang="en-US" i="1"/>
              <a:t>. </a:t>
            </a:r>
            <a:endParaRPr lang="en-US" i="1">
              <a:cs typeface="Calibri"/>
            </a:endParaRPr>
          </a:p>
          <a:p>
            <a:endParaRPr lang="en-US" i="1"/>
          </a:p>
          <a:p>
            <a:r>
              <a:rPr lang="en-US" i="1"/>
              <a:t>Den </a:t>
            </a:r>
            <a:r>
              <a:rPr lang="en-US" i="1" err="1"/>
              <a:t>originala</a:t>
            </a:r>
            <a:r>
              <a:rPr lang="en-US" i="1"/>
              <a:t> </a:t>
            </a:r>
            <a:r>
              <a:rPr lang="en-US" i="1" err="1"/>
              <a:t>videon</a:t>
            </a:r>
            <a:r>
              <a:rPr lang="en-US" i="1"/>
              <a:t> </a:t>
            </a:r>
            <a:r>
              <a:rPr lang="en-US" i="1" err="1"/>
              <a:t>är</a:t>
            </a:r>
            <a:r>
              <a:rPr lang="en-US" i="1"/>
              <a:t> </a:t>
            </a:r>
            <a:r>
              <a:rPr lang="en-US" i="1" err="1"/>
              <a:t>gjord</a:t>
            </a:r>
            <a:r>
              <a:rPr lang="en-US" i="1"/>
              <a:t> </a:t>
            </a:r>
            <a:r>
              <a:rPr lang="en-US" i="1" err="1"/>
              <a:t>i</a:t>
            </a:r>
            <a:r>
              <a:rPr lang="en-US" i="1"/>
              <a:t> ånni-projektet (2014–2017) som var ett samarbete mellan EHYT rf, Helsingin NMKY, Koulutus Elämään -säätiö, Music Against Drugs ry, Mannerheimin Lastensuojeluliiton Kymen </a:t>
            </a:r>
            <a:r>
              <a:rPr lang="en-US" i="1" err="1"/>
              <a:t>piiri</a:t>
            </a:r>
            <a:r>
              <a:rPr lang="en-US" i="1"/>
              <a:t>, </a:t>
            </a:r>
            <a:r>
              <a:rPr lang="en-US" i="1" err="1"/>
              <a:t>Raittiuden</a:t>
            </a:r>
            <a:r>
              <a:rPr lang="en-US" i="1"/>
              <a:t> </a:t>
            </a:r>
            <a:r>
              <a:rPr lang="en-US" i="1" err="1"/>
              <a:t>Ystävät</a:t>
            </a:r>
            <a:r>
              <a:rPr lang="en-US" i="1"/>
              <a:t> ry </a:t>
            </a:r>
            <a:r>
              <a:rPr lang="en-US" i="1" err="1"/>
              <a:t>och</a:t>
            </a:r>
            <a:r>
              <a:rPr lang="en-US" i="1"/>
              <a:t> </a:t>
            </a:r>
            <a:r>
              <a:rPr lang="en-US" i="1" err="1"/>
              <a:t>Suomen</a:t>
            </a:r>
            <a:r>
              <a:rPr lang="en-US" i="1"/>
              <a:t> </a:t>
            </a:r>
            <a:r>
              <a:rPr lang="en-US" i="1" err="1"/>
              <a:t>Vanhempainliitto</a:t>
            </a:r>
            <a:r>
              <a:rPr lang="en-US" i="1"/>
              <a:t>. </a:t>
            </a:r>
            <a:endParaRPr lang="en-US" i="1">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4</a:t>
            </a:fld>
            <a:endParaRPr lang="sv-SE"/>
          </a:p>
        </p:txBody>
      </p:sp>
    </p:spTree>
    <p:extLst>
      <p:ext uri="{BB962C8B-B14F-4D97-AF65-F5344CB8AC3E}">
        <p14:creationId xmlns:p14="http://schemas.microsoft.com/office/powerpoint/2010/main" val="277902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dirty="0"/>
              <a:t>Diskussion under föräldrakvällen, då mötet ordnas fysiskt</a:t>
            </a:r>
            <a:endParaRPr lang="fi-FI" b="1" dirty="0"/>
          </a:p>
          <a:p>
            <a:r>
              <a:rPr lang="sv-FI" dirty="0"/>
              <a:t> </a:t>
            </a:r>
            <a:endParaRPr lang="fi-FI" dirty="0"/>
          </a:p>
          <a:p>
            <a:pPr marL="174625" indent="-174625">
              <a:buFont typeface="Arial"/>
              <a:buChar char="•"/>
            </a:pPr>
            <a:r>
              <a:rPr lang="sv-FI" dirty="0"/>
              <a:t>Be vårdnadshavarna svara på första frågan genom att räcka upp handen.</a:t>
            </a:r>
            <a:endParaRPr lang="fi-FI" dirty="0">
              <a:ea typeface="Calibri" panose="020F0502020204030204"/>
              <a:cs typeface="Calibri" panose="020F0502020204030204"/>
            </a:endParaRPr>
          </a:p>
          <a:p>
            <a:pPr marL="174708" indent="-174708">
              <a:buFont typeface="Arial"/>
              <a:buChar char="•"/>
            </a:pPr>
            <a:r>
              <a:rPr lang="sv-FI" dirty="0"/>
              <a:t>Läs upp de två sista frågorna och låt vårdnadshavarna samtala om dem med varandra i par eller små grupper.</a:t>
            </a:r>
            <a:endParaRPr lang="fi-FI" dirty="0">
              <a:ea typeface="Calibri" panose="020F0502020204030204"/>
              <a:cs typeface="Calibri" panose="020F0502020204030204"/>
            </a:endParaRPr>
          </a:p>
          <a:p>
            <a:pPr marL="174708" indent="-174708">
              <a:buFont typeface="Arial"/>
              <a:buChar char="•"/>
            </a:pPr>
            <a:r>
              <a:rPr lang="sv-FI" dirty="0"/>
              <a:t>Be slutligen att få kommentarer om några av diskussionerna, så att alla får höra dem.</a:t>
            </a:r>
            <a:endParaRPr lang="fi-FI" dirty="0">
              <a:ea typeface="Calibri" panose="020F0502020204030204"/>
              <a:cs typeface="Calibri" panose="020F0502020204030204"/>
            </a:endParaRPr>
          </a:p>
          <a:p>
            <a:r>
              <a:rPr lang="sv-FI" dirty="0"/>
              <a:t> </a:t>
            </a:r>
            <a:endParaRPr lang="fi-FI" dirty="0">
              <a:ea typeface="Calibri" panose="020F0502020204030204"/>
              <a:cs typeface="Calibri" panose="020F0502020204030204"/>
            </a:endParaRPr>
          </a:p>
          <a:p>
            <a:r>
              <a:rPr lang="sv-FI" b="1" dirty="0"/>
              <a:t>Diskussion under föräldrakvällen, då mötet ordnas på distans</a:t>
            </a:r>
            <a:endParaRPr lang="fi-FI" b="1" dirty="0">
              <a:ea typeface="Calibri"/>
              <a:cs typeface="Calibri"/>
            </a:endParaRPr>
          </a:p>
          <a:p>
            <a:pPr marL="174708" indent="-174708">
              <a:buFont typeface="Arial"/>
              <a:buChar char="•"/>
            </a:pPr>
            <a:r>
              <a:rPr lang="sv-FI" dirty="0"/>
              <a:t>Be vårdnadshavarna svara på den första frågan genom att rösta JA/NEJ. Du kan t.ex. använda reaktionsknappen, Polls-enkäten eller chatten.</a:t>
            </a:r>
            <a:endParaRPr lang="fi-FI" dirty="0">
              <a:ea typeface="Calibri" panose="020F0502020204030204"/>
              <a:cs typeface="Calibri" panose="020F0502020204030204"/>
            </a:endParaRPr>
          </a:p>
          <a:p>
            <a:pPr marL="174708" indent="-174708">
              <a:buFont typeface="Arial"/>
              <a:buChar char="•"/>
            </a:pPr>
            <a:r>
              <a:rPr lang="sv-FI" dirty="0"/>
              <a:t>Läs upp de två sista frågorna och låt vårdnadshavarna antingen skriva sina svar i chatten eller berätta sina svar genom att öppna mikrofonen.  </a:t>
            </a:r>
            <a:endParaRPr lang="fi-FI" dirty="0">
              <a:ea typeface="Calibri" panose="020F0502020204030204"/>
              <a:cs typeface="Calibri" panose="020F0502020204030204"/>
            </a:endParaRPr>
          </a:p>
          <a:p>
            <a:pPr lvl="1" indent="-174708">
              <a:buFont typeface="Courier New"/>
              <a:buChar char="o"/>
            </a:pPr>
            <a:r>
              <a:rPr lang="sv-FI" dirty="0"/>
              <a:t>Om du har många deltagare på föräldrakvällen kan du också dela in dem i små grupper i sina egna rum beroende på operativsystem, så att vårdnadshavarna först kan diskutera frågorna med varandra i en liten grupp.  </a:t>
            </a:r>
            <a:endParaRPr lang="fi-FI" dirty="0">
              <a:ea typeface="Calibri" panose="020F0502020204030204"/>
              <a:cs typeface="Calibri" panose="020F0502020204030204"/>
            </a:endParaRPr>
          </a:p>
          <a:p>
            <a:pPr marL="174708" indent="-174708">
              <a:buFont typeface="Arial"/>
              <a:buChar char="•"/>
            </a:pPr>
            <a:r>
              <a:rPr lang="sv-FI" dirty="0"/>
              <a:t>Gå sedan igenom svaren.</a:t>
            </a:r>
            <a:endParaRPr lang="fi-FI" dirty="0">
              <a:ea typeface="Calibri"/>
              <a:cs typeface="Calibri"/>
            </a:endParaRPr>
          </a:p>
          <a:p>
            <a:endParaRPr lang="fi-FI" dirty="0">
              <a:ea typeface="Calibri"/>
              <a:cs typeface="Calibri"/>
            </a:endParaRPr>
          </a:p>
          <a:p>
            <a:r>
              <a:rPr lang="en-US" b="1" dirty="0"/>
              <a:t>Vad </a:t>
            </a:r>
            <a:r>
              <a:rPr lang="en-US" b="1" dirty="0" err="1"/>
              <a:t>kunde</a:t>
            </a:r>
            <a:r>
              <a:rPr lang="en-US" b="1" dirty="0"/>
              <a:t> det </a:t>
            </a:r>
            <a:r>
              <a:rPr lang="en-US" b="1" dirty="0" err="1"/>
              <a:t>bero</a:t>
            </a:r>
            <a:r>
              <a:rPr lang="en-US" b="1" dirty="0"/>
              <a:t> </a:t>
            </a:r>
            <a:r>
              <a:rPr lang="en-US" b="1" dirty="0" err="1"/>
              <a:t>på</a:t>
            </a:r>
            <a:r>
              <a:rPr lang="en-US" b="1" dirty="0"/>
              <a:t> </a:t>
            </a:r>
            <a:r>
              <a:rPr lang="en-US" b="1" dirty="0" err="1"/>
              <a:t>att</a:t>
            </a:r>
            <a:r>
              <a:rPr lang="en-US" b="1" dirty="0"/>
              <a:t> man </a:t>
            </a:r>
            <a:r>
              <a:rPr lang="en-US" b="1" dirty="0" err="1"/>
              <a:t>inte</a:t>
            </a:r>
            <a:r>
              <a:rPr lang="en-US" b="1" dirty="0"/>
              <a:t> talar om </a:t>
            </a:r>
            <a:r>
              <a:rPr lang="en-US" b="1" dirty="0" err="1"/>
              <a:t>rusmedel</a:t>
            </a:r>
            <a:r>
              <a:rPr lang="en-US" b="1" dirty="0"/>
              <a:t> med </a:t>
            </a:r>
            <a:r>
              <a:rPr lang="en-US" b="1" dirty="0" err="1"/>
              <a:t>yngre</a:t>
            </a:r>
            <a:r>
              <a:rPr lang="en-US" b="1" dirty="0"/>
              <a:t> barn?</a:t>
            </a:r>
            <a:endParaRPr lang="fi-FI" b="1" dirty="0"/>
          </a:p>
          <a:p>
            <a:pPr marL="171450" indent="-171450">
              <a:buFont typeface="Arial" panose="020B0604020202020204" pitchFamily="34" charset="0"/>
              <a:buChar char="•"/>
            </a:pPr>
            <a:r>
              <a:rPr lang="sv-FI" dirty="0"/>
              <a:t>Ofta tänker man att det inte är nödvändigt att prata om användningen av rusmedel med små barn. Ämnet kan kännas svårt, eller så vill man skydda barnen från information som verkar vara för mycket eller olämpligt för dem.</a:t>
            </a:r>
            <a:endParaRPr lang="fi-FI" dirty="0"/>
          </a:p>
          <a:p>
            <a:endParaRPr lang="fi-FI" dirty="0">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5</a:t>
            </a:fld>
            <a:endParaRPr lang="sv-SE"/>
          </a:p>
        </p:txBody>
      </p:sp>
    </p:spTree>
    <p:extLst>
      <p:ext uri="{BB962C8B-B14F-4D97-AF65-F5344CB8AC3E}">
        <p14:creationId xmlns:p14="http://schemas.microsoft.com/office/powerpoint/2010/main" val="317226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i-FI" b="1" err="1"/>
              <a:t>Användning</a:t>
            </a:r>
            <a:r>
              <a:rPr lang="fi-FI" b="1" dirty="0"/>
              <a:t> av </a:t>
            </a:r>
            <a:r>
              <a:rPr lang="fi-FI" b="1" err="1"/>
              <a:t>rusmedel</a:t>
            </a:r>
            <a:r>
              <a:rPr lang="fi-FI" b="1" dirty="0"/>
              <a:t> </a:t>
            </a:r>
            <a:r>
              <a:rPr lang="fi-FI" b="1" err="1"/>
              <a:t>är</a:t>
            </a:r>
            <a:r>
              <a:rPr lang="fi-FI" b="1" dirty="0"/>
              <a:t> ett </a:t>
            </a:r>
            <a:r>
              <a:rPr lang="fi-FI" b="1" err="1"/>
              <a:t>vanligt</a:t>
            </a:r>
            <a:r>
              <a:rPr lang="fi-FI" b="1" dirty="0"/>
              <a:t> </a:t>
            </a:r>
            <a:r>
              <a:rPr lang="fi-FI" b="1" err="1"/>
              <a:t>inslag</a:t>
            </a:r>
            <a:r>
              <a:rPr lang="fi-FI" b="1" dirty="0"/>
              <a:t> i </a:t>
            </a:r>
            <a:r>
              <a:rPr lang="fi-FI" b="1" err="1"/>
              <a:t>vardagen</a:t>
            </a:r>
            <a:r>
              <a:rPr lang="fi-FI" b="1"/>
              <a:t>.</a:t>
            </a:r>
            <a:endParaRPr lang="fi-FI"/>
          </a:p>
          <a:p>
            <a:pPr defTabSz="931774">
              <a:defRPr/>
            </a:pPr>
            <a:endParaRPr lang="fi-FI" b="1" dirty="0"/>
          </a:p>
          <a:p>
            <a:pPr marL="171450" indent="-171450" defTabSz="931774">
              <a:buFont typeface="Arial"/>
              <a:buChar char="•"/>
              <a:defRPr/>
            </a:pPr>
            <a:r>
              <a:rPr lang="fi-FI" dirty="0" err="1"/>
              <a:t>Till</a:t>
            </a:r>
            <a:r>
              <a:rPr lang="fi-FI" dirty="0"/>
              <a:t> </a:t>
            </a:r>
            <a:r>
              <a:rPr lang="fi-FI" dirty="0" err="1"/>
              <a:t>exempel</a:t>
            </a:r>
            <a:r>
              <a:rPr lang="fi-FI" dirty="0"/>
              <a:t> </a:t>
            </a:r>
            <a:r>
              <a:rPr lang="fi-FI" dirty="0" err="1"/>
              <a:t>tomma</a:t>
            </a:r>
            <a:r>
              <a:rPr lang="fi-FI" dirty="0"/>
              <a:t> </a:t>
            </a:r>
            <a:r>
              <a:rPr lang="fi-FI" dirty="0" err="1"/>
              <a:t>burkar</a:t>
            </a:r>
            <a:r>
              <a:rPr lang="fi-FI" dirty="0"/>
              <a:t> </a:t>
            </a:r>
            <a:r>
              <a:rPr lang="fi-FI" dirty="0" err="1"/>
              <a:t>och</a:t>
            </a:r>
            <a:r>
              <a:rPr lang="fi-FI" dirty="0"/>
              <a:t> </a:t>
            </a:r>
            <a:r>
              <a:rPr lang="fi-FI" dirty="0" err="1"/>
              <a:t>flaskor</a:t>
            </a:r>
            <a:r>
              <a:rPr lang="fi-FI" dirty="0"/>
              <a:t> </a:t>
            </a:r>
            <a:r>
              <a:rPr lang="fi-FI" dirty="0" err="1"/>
              <a:t>på</a:t>
            </a:r>
            <a:r>
              <a:rPr lang="fi-FI" dirty="0"/>
              <a:t> </a:t>
            </a:r>
            <a:r>
              <a:rPr lang="fi-FI" dirty="0" err="1"/>
              <a:t>marken</a:t>
            </a:r>
            <a:r>
              <a:rPr lang="fi-FI" dirty="0"/>
              <a:t>, </a:t>
            </a:r>
            <a:r>
              <a:rPr lang="fi-FI" dirty="0" err="1"/>
              <a:t>alkoholhyllor</a:t>
            </a:r>
            <a:r>
              <a:rPr lang="fi-FI" dirty="0"/>
              <a:t> i </a:t>
            </a:r>
            <a:r>
              <a:rPr lang="fi-FI" dirty="0" err="1"/>
              <a:t>butikerna</a:t>
            </a:r>
            <a:r>
              <a:rPr lang="fi-FI" dirty="0"/>
              <a:t>, </a:t>
            </a:r>
            <a:r>
              <a:rPr lang="fi-FI" dirty="0" err="1"/>
              <a:t>sprutor</a:t>
            </a:r>
            <a:r>
              <a:rPr lang="fi-FI" dirty="0"/>
              <a:t> </a:t>
            </a:r>
            <a:r>
              <a:rPr lang="fi-FI" dirty="0" err="1"/>
              <a:t>och</a:t>
            </a:r>
            <a:r>
              <a:rPr lang="fi-FI" dirty="0"/>
              <a:t> </a:t>
            </a:r>
            <a:r>
              <a:rPr lang="fi-FI" dirty="0" err="1"/>
              <a:t>nålar</a:t>
            </a:r>
            <a:r>
              <a:rPr lang="fi-FI" dirty="0"/>
              <a:t> </a:t>
            </a:r>
            <a:r>
              <a:rPr lang="fi-FI" dirty="0" err="1"/>
              <a:t>på</a:t>
            </a:r>
            <a:r>
              <a:rPr lang="fi-FI" dirty="0"/>
              <a:t> </a:t>
            </a:r>
            <a:r>
              <a:rPr lang="fi-FI" dirty="0" err="1"/>
              <a:t>lekplatserna</a:t>
            </a:r>
            <a:r>
              <a:rPr lang="fi-FI" dirty="0"/>
              <a:t>, </a:t>
            </a:r>
            <a:r>
              <a:rPr lang="fi-FI" dirty="0" err="1"/>
              <a:t>berusade</a:t>
            </a:r>
            <a:r>
              <a:rPr lang="fi-FI" dirty="0"/>
              <a:t> </a:t>
            </a:r>
            <a:r>
              <a:rPr lang="fi-FI" dirty="0" err="1"/>
              <a:t>människor</a:t>
            </a:r>
            <a:r>
              <a:rPr lang="fi-FI" dirty="0"/>
              <a:t> </a:t>
            </a:r>
            <a:r>
              <a:rPr lang="fi-FI" dirty="0" err="1"/>
              <a:t>ute</a:t>
            </a:r>
            <a:r>
              <a:rPr lang="fi-FI" dirty="0"/>
              <a:t> </a:t>
            </a:r>
            <a:r>
              <a:rPr lang="fi-FI" dirty="0" err="1"/>
              <a:t>på</a:t>
            </a:r>
            <a:r>
              <a:rPr lang="fi-FI" dirty="0"/>
              <a:t> </a:t>
            </a:r>
            <a:r>
              <a:rPr lang="fi-FI" dirty="0" err="1"/>
              <a:t>stan</a:t>
            </a:r>
            <a:r>
              <a:rPr lang="fi-FI" dirty="0"/>
              <a:t>, </a:t>
            </a:r>
            <a:r>
              <a:rPr lang="fi-FI" dirty="0" err="1"/>
              <a:t>användning</a:t>
            </a:r>
            <a:r>
              <a:rPr lang="fi-FI" dirty="0"/>
              <a:t> av </a:t>
            </a:r>
            <a:r>
              <a:rPr lang="fi-FI" dirty="0" err="1"/>
              <a:t>rusmedel</a:t>
            </a:r>
            <a:r>
              <a:rPr lang="fi-FI" dirty="0"/>
              <a:t> i </a:t>
            </a:r>
            <a:r>
              <a:rPr lang="fi-FI" dirty="0" err="1"/>
              <a:t>hemmet</a:t>
            </a:r>
            <a:r>
              <a:rPr lang="fi-FI" dirty="0"/>
              <a:t>, </a:t>
            </a:r>
            <a:r>
              <a:rPr lang="fi-FI" dirty="0" err="1"/>
              <a:t>på</a:t>
            </a:r>
            <a:r>
              <a:rPr lang="fi-FI" dirty="0"/>
              <a:t> </a:t>
            </a:r>
            <a:r>
              <a:rPr lang="fi-FI" dirty="0" err="1"/>
              <a:t>restauranger</a:t>
            </a:r>
            <a:r>
              <a:rPr lang="fi-FI" dirty="0"/>
              <a:t> </a:t>
            </a:r>
            <a:r>
              <a:rPr lang="fi-FI" dirty="0" err="1"/>
              <a:t>och</a:t>
            </a:r>
            <a:r>
              <a:rPr lang="fi-FI" dirty="0"/>
              <a:t> </a:t>
            </a:r>
            <a:r>
              <a:rPr lang="fi-FI" dirty="0" err="1"/>
              <a:t>uteserveringar</a:t>
            </a:r>
            <a:r>
              <a:rPr lang="fi-FI" dirty="0"/>
              <a:t>, </a:t>
            </a:r>
            <a:r>
              <a:rPr lang="fi-FI" dirty="0" err="1"/>
              <a:t>nyhetsrubriker</a:t>
            </a:r>
            <a:r>
              <a:rPr lang="fi-FI" dirty="0"/>
              <a:t> </a:t>
            </a:r>
            <a:r>
              <a:rPr lang="fi-FI" dirty="0" err="1"/>
              <a:t>och</a:t>
            </a:r>
            <a:r>
              <a:rPr lang="fi-FI" dirty="0"/>
              <a:t> </a:t>
            </a:r>
            <a:r>
              <a:rPr lang="fi-FI" dirty="0" err="1"/>
              <a:t>reklam</a:t>
            </a:r>
            <a:r>
              <a:rPr lang="fi-FI" dirty="0"/>
              <a:t> – </a:t>
            </a:r>
            <a:r>
              <a:rPr lang="fi-FI" dirty="0" err="1"/>
              <a:t>allt</a:t>
            </a:r>
            <a:r>
              <a:rPr lang="fi-FI" dirty="0"/>
              <a:t> </a:t>
            </a:r>
            <a:r>
              <a:rPr lang="fi-FI" dirty="0" err="1"/>
              <a:t>detta</a:t>
            </a:r>
            <a:r>
              <a:rPr lang="fi-FI" dirty="0"/>
              <a:t> </a:t>
            </a:r>
            <a:r>
              <a:rPr lang="fi-FI" dirty="0" err="1"/>
              <a:t>ingår</a:t>
            </a:r>
            <a:r>
              <a:rPr lang="fi-FI" dirty="0"/>
              <a:t> i </a:t>
            </a:r>
            <a:r>
              <a:rPr lang="fi-FI" dirty="0" err="1"/>
              <a:t>barnens</a:t>
            </a:r>
            <a:r>
              <a:rPr lang="fi-FI" dirty="0"/>
              <a:t> </a:t>
            </a:r>
            <a:r>
              <a:rPr lang="fi-FI" dirty="0" err="1"/>
              <a:t>verklighet</a:t>
            </a:r>
            <a:r>
              <a:rPr lang="fi-FI" dirty="0"/>
              <a:t>.</a:t>
            </a:r>
            <a:endParaRPr lang="fi-FI" dirty="0">
              <a:cs typeface="Calibri"/>
            </a:endParaRPr>
          </a:p>
          <a:p>
            <a:pPr defTabSz="931774">
              <a:defRPr/>
            </a:pPr>
            <a:endParaRPr lang="fi-FI" dirty="0"/>
          </a:p>
          <a:p>
            <a:pPr defTabSz="931774">
              <a:defRPr/>
            </a:pPr>
            <a:endParaRPr lang="fi-FI" dirty="0"/>
          </a:p>
          <a:p>
            <a:pPr defTabSz="931774">
              <a:defRPr/>
            </a:pPr>
            <a:r>
              <a:rPr lang="fi-FI" i="1" dirty="0" err="1"/>
              <a:t>Källor</a:t>
            </a:r>
            <a:r>
              <a:rPr lang="fi-FI" i="1" dirty="0"/>
              <a:t>:</a:t>
            </a:r>
            <a:r>
              <a:rPr lang="en-US" i="1" dirty="0"/>
              <a:t> </a:t>
            </a:r>
            <a:endParaRPr lang="en-US" dirty="0"/>
          </a:p>
          <a:p>
            <a:pPr defTabSz="931774">
              <a:defRPr/>
            </a:pPr>
            <a:r>
              <a:rPr lang="fi-FI" i="1" dirty="0"/>
              <a:t>Lajunen, K., </a:t>
            </a:r>
            <a:r>
              <a:rPr lang="fi-FI" i="1" dirty="0" err="1"/>
              <a:t>Andell</a:t>
            </a:r>
            <a:r>
              <a:rPr lang="fi-FI" i="1" dirty="0"/>
              <a:t>, M., Ylenius-Lehtonen, M. &amp; Ojanen, S. (2019). Tunne- ja turvataitoja lapsille: Tunne- ja turvataitokasvatuksen oppimateriaali. Helsinki: Terveyden ja hyvinvoinnin laitos.</a:t>
            </a:r>
            <a:endParaRPr lang="fi-FI" dirty="0"/>
          </a:p>
          <a:p>
            <a:pPr defTabSz="931774">
              <a:defRPr/>
            </a:pPr>
            <a:r>
              <a:rPr lang="fi-FI" i="1" dirty="0"/>
              <a:t>Merimaa, M. (2015). Kaverit keskiössä – Raportti nuorten havainnointi ja haastattelut (</a:t>
            </a:r>
            <a:r>
              <a:rPr lang="fi-FI" i="1" dirty="0" err="1"/>
              <a:t>NuHa</a:t>
            </a:r>
            <a:r>
              <a:rPr lang="fi-FI" i="1" dirty="0"/>
              <a:t>)-hankkeesta. Helsingin kaupungin </a:t>
            </a:r>
            <a:endParaRPr lang="en-US" dirty="0"/>
          </a:p>
          <a:p>
            <a:pPr defTabSz="931774">
              <a:defRPr/>
            </a:pPr>
            <a:r>
              <a:rPr lang="fi-FI" i="1" dirty="0"/>
              <a:t>nuorisoasiainkeskus, julkaisuja 1/2015.</a:t>
            </a:r>
            <a:endParaRPr lang="en-US" dirty="0"/>
          </a:p>
          <a:p>
            <a:pPr defTabSz="931774">
              <a:defRPr/>
            </a:pPr>
            <a:r>
              <a:rPr lang="fi-FI" i="1" dirty="0"/>
              <a:t>Tuominen, M. &amp; Laihinen, E. (2013). ”Stadiin kuuluu pieni rosoisuus” – Helsingin turvallisuustutkimus 2012. Helsingin kaupunki tietokeskus. Tutkimuksia 2013:4.</a:t>
            </a:r>
            <a:endParaRPr lang="fi-FI" dirty="0"/>
          </a:p>
        </p:txBody>
      </p:sp>
      <p:sp>
        <p:nvSpPr>
          <p:cNvPr id="4" name="Slide Number Placeholder 3"/>
          <p:cNvSpPr>
            <a:spLocks noGrp="1"/>
          </p:cNvSpPr>
          <p:nvPr>
            <p:ph type="sldNum" sz="quarter" idx="5"/>
          </p:nvPr>
        </p:nvSpPr>
        <p:spPr/>
        <p:txBody>
          <a:bodyPr/>
          <a:lstStyle/>
          <a:p>
            <a:fld id="{579D9747-B660-7E45-B2EB-38F285FF62C2}" type="slidenum">
              <a:rPr lang="sv-SE" smtClean="0"/>
              <a:t>6</a:t>
            </a:fld>
            <a:endParaRPr lang="sv-SE"/>
          </a:p>
        </p:txBody>
      </p:sp>
    </p:spTree>
    <p:extLst>
      <p:ext uri="{BB962C8B-B14F-4D97-AF65-F5344CB8AC3E}">
        <p14:creationId xmlns:p14="http://schemas.microsoft.com/office/powerpoint/2010/main" val="425676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highlight>
                  <a:srgbClr val="FFFFFF"/>
                </a:highlight>
              </a:rPr>
              <a:t>Lär barnet att gå förbi otrygga situationer, men förbise inte diskussionen om dem.</a:t>
            </a:r>
            <a:endParaRPr lang="sv-SE" b="1" dirty="0">
              <a:cs typeface="Calibri"/>
            </a:endParaRPr>
          </a:p>
          <a:p>
            <a:pPr marL="171450" indent="-171450">
              <a:buFont typeface="Arial"/>
              <a:buChar char="•"/>
            </a:pPr>
            <a:r>
              <a:rPr lang="sv-SE" dirty="0">
                <a:highlight>
                  <a:srgbClr val="FFFFFF"/>
                </a:highlight>
              </a:rPr>
              <a:t>Barnens trygghetskänsla blir starkare då de får information och insikter om den omgivande världen och kunskaper om olika sätt att hantera situationer som uppkommer i vardagen. </a:t>
            </a:r>
            <a:endParaRPr lang="fi-FI" dirty="0">
              <a:highlight>
                <a:srgbClr val="FFFFFF"/>
              </a:highlight>
            </a:endParaRPr>
          </a:p>
          <a:p>
            <a:pPr marL="171450" indent="-171450">
              <a:buFont typeface="Arial,Sans-Serif"/>
              <a:buChar char="•"/>
            </a:pPr>
            <a:endParaRPr lang="fi-FI" dirty="0">
              <a:highlight>
                <a:srgbClr val="FFFFFF"/>
              </a:highlight>
              <a:cs typeface="Calibri"/>
            </a:endParaRPr>
          </a:p>
          <a:p>
            <a:r>
              <a:rPr lang="fi-FI" i="1" dirty="0" err="1">
                <a:highlight>
                  <a:srgbClr val="FFFFFF"/>
                </a:highlight>
              </a:rPr>
              <a:t>Källa</a:t>
            </a:r>
            <a:r>
              <a:rPr lang="fi-FI" i="1" dirty="0">
                <a:highlight>
                  <a:srgbClr val="FFFFFF"/>
                </a:highlight>
              </a:rPr>
              <a:t>:</a:t>
            </a:r>
            <a:r>
              <a:rPr lang="en-US" i="1" dirty="0">
                <a:highlight>
                  <a:srgbClr val="FFFFFF"/>
                </a:highlight>
              </a:rPr>
              <a:t> </a:t>
            </a:r>
            <a:endParaRPr lang="en-US" dirty="0">
              <a:highlight>
                <a:srgbClr val="FFFFFF"/>
              </a:highlight>
            </a:endParaRPr>
          </a:p>
          <a:p>
            <a:r>
              <a:rPr lang="fi-FI" i="1" dirty="0">
                <a:highlight>
                  <a:srgbClr val="FFFFFF"/>
                </a:highlight>
              </a:rPr>
              <a:t>Lajunen, K., </a:t>
            </a:r>
            <a:r>
              <a:rPr lang="fi-FI" i="1" dirty="0" err="1">
                <a:highlight>
                  <a:srgbClr val="FFFFFF"/>
                </a:highlight>
              </a:rPr>
              <a:t>Andell</a:t>
            </a:r>
            <a:r>
              <a:rPr lang="fi-FI" i="1" dirty="0">
                <a:highlight>
                  <a:srgbClr val="FFFFFF"/>
                </a:highlight>
              </a:rPr>
              <a:t>, M., Ylenius-Lehtonen, M. &amp; Ojanen, S. (2019). Tunne- ja turvataitoja lapsille: Tunne- ja turvataitokasvatuksen oppimateriaali. Helsinki: Terveyden ja hyvinvoinnin laitos.</a:t>
            </a:r>
            <a:endParaRPr lang="sv-SE" dirty="0"/>
          </a:p>
        </p:txBody>
      </p:sp>
      <p:sp>
        <p:nvSpPr>
          <p:cNvPr id="4" name="Slide Number Placeholder 3"/>
          <p:cNvSpPr>
            <a:spLocks noGrp="1"/>
          </p:cNvSpPr>
          <p:nvPr>
            <p:ph type="sldNum" sz="quarter" idx="5"/>
          </p:nvPr>
        </p:nvSpPr>
        <p:spPr/>
        <p:txBody>
          <a:bodyPr/>
          <a:lstStyle/>
          <a:p>
            <a:fld id="{579D9747-B660-7E45-B2EB-38F285FF62C2}" type="slidenum">
              <a:rPr lang="sv-SE" smtClean="0"/>
              <a:t>7</a:t>
            </a:fld>
            <a:endParaRPr lang="sv-SE"/>
          </a:p>
        </p:txBody>
      </p:sp>
    </p:spTree>
    <p:extLst>
      <p:ext uri="{BB962C8B-B14F-4D97-AF65-F5344CB8AC3E}">
        <p14:creationId xmlns:p14="http://schemas.microsoft.com/office/powerpoint/2010/main" val="330663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019"/>
              </a:spcBef>
            </a:pPr>
            <a:r>
              <a:rPr lang="fi-FI" b="1" dirty="0" err="1"/>
              <a:t>Vet</a:t>
            </a:r>
            <a:r>
              <a:rPr lang="fi-FI" b="1" dirty="0"/>
              <a:t> du </a:t>
            </a:r>
            <a:r>
              <a:rPr lang="fi-FI" b="1" dirty="0" err="1"/>
              <a:t>vad</a:t>
            </a:r>
            <a:r>
              <a:rPr lang="fi-FI" b="1" dirty="0"/>
              <a:t> </a:t>
            </a:r>
            <a:r>
              <a:rPr lang="fi-FI" b="1" dirty="0" err="1"/>
              <a:t>rusmedel</a:t>
            </a:r>
            <a:r>
              <a:rPr lang="fi-FI" b="1" dirty="0"/>
              <a:t> </a:t>
            </a:r>
            <a:r>
              <a:rPr lang="fi-FI" b="1" dirty="0" err="1"/>
              <a:t>är</a:t>
            </a:r>
            <a:r>
              <a:rPr lang="fi-FI" b="1" dirty="0"/>
              <a:t>? (</a:t>
            </a:r>
            <a:r>
              <a:rPr lang="fi-FI" b="1" dirty="0" err="1"/>
              <a:t>alkohol</a:t>
            </a:r>
            <a:r>
              <a:rPr lang="fi-FI" b="1" dirty="0"/>
              <a:t>, </a:t>
            </a:r>
            <a:r>
              <a:rPr lang="fi-FI" b="1" dirty="0" err="1"/>
              <a:t>nikotinprodukter</a:t>
            </a:r>
            <a:r>
              <a:rPr lang="fi-FI" b="1" dirty="0"/>
              <a:t>, </a:t>
            </a:r>
            <a:r>
              <a:rPr lang="fi-FI" b="1" dirty="0" err="1"/>
              <a:t>droger</a:t>
            </a:r>
            <a:r>
              <a:rPr lang="fi-FI" b="1" dirty="0"/>
              <a:t>)</a:t>
            </a:r>
            <a:endParaRPr lang="en-US" dirty="0"/>
          </a:p>
          <a:p>
            <a:pPr marL="174625" indent="-174625">
              <a:lnSpc>
                <a:spcPct val="150000"/>
              </a:lnSpc>
              <a:spcBef>
                <a:spcPts val="1019"/>
              </a:spcBef>
              <a:buFont typeface="Arial"/>
              <a:buChar char="•"/>
            </a:pPr>
            <a:r>
              <a:rPr lang="sv-FI" dirty="0"/>
              <a:t>Du kan uttrycka det på följande sätt: </a:t>
            </a:r>
            <a:r>
              <a:rPr lang="fi-FI" dirty="0" err="1"/>
              <a:t>Alkohol</a:t>
            </a:r>
            <a:r>
              <a:rPr lang="fi-FI" dirty="0"/>
              <a:t>, </a:t>
            </a:r>
            <a:r>
              <a:rPr lang="fi-FI" dirty="0" err="1"/>
              <a:t>nikotinprodukter</a:t>
            </a:r>
            <a:r>
              <a:rPr lang="fi-FI" dirty="0"/>
              <a:t> </a:t>
            </a:r>
            <a:r>
              <a:rPr lang="fi-FI" dirty="0" err="1"/>
              <a:t>och</a:t>
            </a:r>
            <a:r>
              <a:rPr lang="fi-FI" dirty="0"/>
              <a:t> </a:t>
            </a:r>
            <a:r>
              <a:rPr lang="fi-FI" dirty="0" err="1"/>
              <a:t>droger</a:t>
            </a:r>
            <a:r>
              <a:rPr lang="fi-FI" dirty="0"/>
              <a:t> </a:t>
            </a:r>
            <a:r>
              <a:rPr lang="fi-FI" dirty="0" err="1"/>
              <a:t>kallas</a:t>
            </a:r>
            <a:r>
              <a:rPr lang="fi-FI" dirty="0"/>
              <a:t> för </a:t>
            </a:r>
            <a:r>
              <a:rPr lang="fi-FI" dirty="0" err="1"/>
              <a:t>rusmedel</a:t>
            </a:r>
            <a:r>
              <a:rPr lang="fi-FI" dirty="0"/>
              <a:t>. De </a:t>
            </a:r>
            <a:r>
              <a:rPr lang="fi-FI" dirty="0" err="1"/>
              <a:t>är</a:t>
            </a:r>
            <a:r>
              <a:rPr lang="fi-FI" dirty="0"/>
              <a:t> </a:t>
            </a:r>
            <a:r>
              <a:rPr lang="fi-FI" dirty="0" err="1"/>
              <a:t>förbjudna</a:t>
            </a:r>
            <a:r>
              <a:rPr lang="fi-FI" dirty="0"/>
              <a:t> för </a:t>
            </a:r>
            <a:r>
              <a:rPr lang="fi-FI" dirty="0" err="1"/>
              <a:t>barn</a:t>
            </a:r>
            <a:r>
              <a:rPr lang="fi-FI" dirty="0"/>
              <a:t>. </a:t>
            </a:r>
            <a:r>
              <a:rPr lang="fi-FI" dirty="0" err="1"/>
              <a:t>Alkohol</a:t>
            </a:r>
            <a:r>
              <a:rPr lang="fi-FI" dirty="0"/>
              <a:t> </a:t>
            </a:r>
            <a:r>
              <a:rPr lang="fi-FI" dirty="0" err="1"/>
              <a:t>är</a:t>
            </a:r>
            <a:r>
              <a:rPr lang="fi-FI" dirty="0"/>
              <a:t> en </a:t>
            </a:r>
            <a:r>
              <a:rPr lang="fi-FI" dirty="0" err="1"/>
              <a:t>dryck</a:t>
            </a:r>
            <a:r>
              <a:rPr lang="fi-FI" dirty="0"/>
              <a:t> för </a:t>
            </a:r>
            <a:r>
              <a:rPr lang="fi-FI" dirty="0" err="1"/>
              <a:t>vuxna</a:t>
            </a:r>
            <a:r>
              <a:rPr lang="fi-FI" dirty="0"/>
              <a:t>, </a:t>
            </a:r>
            <a:r>
              <a:rPr lang="fi-FI" dirty="0" err="1"/>
              <a:t>till</a:t>
            </a:r>
            <a:r>
              <a:rPr lang="fi-FI" dirty="0"/>
              <a:t> </a:t>
            </a:r>
            <a:r>
              <a:rPr lang="fi-FI" dirty="0" err="1"/>
              <a:t>exempel</a:t>
            </a:r>
            <a:r>
              <a:rPr lang="fi-FI" dirty="0"/>
              <a:t> </a:t>
            </a:r>
            <a:r>
              <a:rPr lang="fi-FI" dirty="0" err="1"/>
              <a:t>öl</a:t>
            </a:r>
            <a:r>
              <a:rPr lang="fi-FI" dirty="0"/>
              <a:t> </a:t>
            </a:r>
            <a:r>
              <a:rPr lang="fi-FI" dirty="0" err="1"/>
              <a:t>eller</a:t>
            </a:r>
            <a:r>
              <a:rPr lang="fi-FI" dirty="0"/>
              <a:t> </a:t>
            </a:r>
            <a:r>
              <a:rPr lang="fi-FI" dirty="0" err="1"/>
              <a:t>vin</a:t>
            </a:r>
            <a:r>
              <a:rPr lang="fi-FI" dirty="0"/>
              <a:t> </a:t>
            </a:r>
            <a:r>
              <a:rPr lang="fi-FI" dirty="0" err="1"/>
              <a:t>är</a:t>
            </a:r>
            <a:r>
              <a:rPr lang="fi-FI" dirty="0"/>
              <a:t> </a:t>
            </a:r>
            <a:r>
              <a:rPr lang="fi-FI" dirty="0" err="1"/>
              <a:t>alkohol</a:t>
            </a:r>
            <a:r>
              <a:rPr lang="fi-FI" dirty="0"/>
              <a:t>. </a:t>
            </a:r>
            <a:r>
              <a:rPr lang="fi-FI" dirty="0" err="1"/>
              <a:t>Nikotinprodukter</a:t>
            </a:r>
            <a:r>
              <a:rPr lang="fi-FI" dirty="0"/>
              <a:t> </a:t>
            </a:r>
            <a:r>
              <a:rPr lang="fi-FI" dirty="0" err="1"/>
              <a:t>kan</a:t>
            </a:r>
            <a:r>
              <a:rPr lang="fi-FI" dirty="0"/>
              <a:t> vara </a:t>
            </a:r>
            <a:r>
              <a:rPr lang="fi-FI" dirty="0" err="1"/>
              <a:t>tobak</a:t>
            </a:r>
            <a:r>
              <a:rPr lang="fi-FI" dirty="0"/>
              <a:t>, </a:t>
            </a:r>
            <a:r>
              <a:rPr lang="fi-FI" dirty="0" err="1"/>
              <a:t>snus</a:t>
            </a:r>
            <a:r>
              <a:rPr lang="fi-FI" dirty="0"/>
              <a:t>, </a:t>
            </a:r>
            <a:r>
              <a:rPr lang="fi-FI" dirty="0" err="1"/>
              <a:t>vape</a:t>
            </a:r>
            <a:r>
              <a:rPr lang="fi-FI" dirty="0"/>
              <a:t> (e-</a:t>
            </a:r>
            <a:r>
              <a:rPr lang="fi-FI" dirty="0" err="1"/>
              <a:t>cigaretter</a:t>
            </a:r>
            <a:r>
              <a:rPr lang="fi-FI" dirty="0"/>
              <a:t>). </a:t>
            </a:r>
            <a:r>
              <a:rPr lang="fi-FI" dirty="0" err="1"/>
              <a:t>Droger</a:t>
            </a:r>
            <a:r>
              <a:rPr lang="fi-FI" dirty="0"/>
              <a:t> </a:t>
            </a:r>
            <a:r>
              <a:rPr lang="fi-FI" dirty="0" err="1"/>
              <a:t>är</a:t>
            </a:r>
            <a:r>
              <a:rPr lang="fi-FI" dirty="0"/>
              <a:t> </a:t>
            </a:r>
            <a:r>
              <a:rPr lang="fi-FI" dirty="0" err="1"/>
              <a:t>farliga</a:t>
            </a:r>
            <a:r>
              <a:rPr lang="fi-FI" dirty="0"/>
              <a:t> </a:t>
            </a:r>
            <a:r>
              <a:rPr lang="fi-FI" dirty="0" err="1"/>
              <a:t>ämnen</a:t>
            </a:r>
            <a:r>
              <a:rPr lang="fi-FI" dirty="0"/>
              <a:t> </a:t>
            </a:r>
            <a:r>
              <a:rPr lang="fi-FI" dirty="0" err="1"/>
              <a:t>som</a:t>
            </a:r>
            <a:r>
              <a:rPr lang="fi-FI" dirty="0"/>
              <a:t> </a:t>
            </a:r>
            <a:r>
              <a:rPr lang="fi-FI" dirty="0" err="1"/>
              <a:t>är</a:t>
            </a:r>
            <a:r>
              <a:rPr lang="fi-FI" dirty="0"/>
              <a:t> </a:t>
            </a:r>
            <a:r>
              <a:rPr lang="fi-FI" dirty="0" err="1"/>
              <a:t>olagliga</a:t>
            </a:r>
            <a:r>
              <a:rPr lang="fi-FI" dirty="0"/>
              <a:t> i Finland. </a:t>
            </a:r>
            <a:r>
              <a:rPr lang="fi-FI" dirty="0" err="1"/>
              <a:t>Droger</a:t>
            </a:r>
            <a:r>
              <a:rPr lang="fi-FI" dirty="0"/>
              <a:t> </a:t>
            </a:r>
            <a:r>
              <a:rPr lang="fi-FI" dirty="0" err="1"/>
              <a:t>kan</a:t>
            </a:r>
            <a:r>
              <a:rPr lang="fi-FI" dirty="0"/>
              <a:t> vara </a:t>
            </a:r>
            <a:r>
              <a:rPr lang="fi-FI" dirty="0" err="1"/>
              <a:t>skadliga</a:t>
            </a:r>
            <a:r>
              <a:rPr lang="fi-FI" dirty="0"/>
              <a:t> för </a:t>
            </a:r>
            <a:r>
              <a:rPr lang="fi-FI" dirty="0" err="1"/>
              <a:t>hälsan</a:t>
            </a:r>
            <a:r>
              <a:rPr lang="fi-FI" dirty="0"/>
              <a:t> </a:t>
            </a:r>
            <a:r>
              <a:rPr lang="fi-FI" dirty="0" err="1"/>
              <a:t>och</a:t>
            </a:r>
            <a:r>
              <a:rPr lang="fi-FI" dirty="0"/>
              <a:t> </a:t>
            </a:r>
            <a:r>
              <a:rPr lang="fi-FI" dirty="0" err="1"/>
              <a:t>kan</a:t>
            </a:r>
            <a:r>
              <a:rPr lang="fi-FI" dirty="0"/>
              <a:t> </a:t>
            </a:r>
            <a:r>
              <a:rPr lang="fi-FI" dirty="0" err="1"/>
              <a:t>förändra</a:t>
            </a:r>
            <a:r>
              <a:rPr lang="fi-FI" dirty="0"/>
              <a:t> en </a:t>
            </a:r>
            <a:r>
              <a:rPr lang="fi-FI" dirty="0" err="1"/>
              <a:t>människas</a:t>
            </a:r>
            <a:r>
              <a:rPr lang="fi-FI" dirty="0"/>
              <a:t> </a:t>
            </a:r>
            <a:r>
              <a:rPr lang="fi-FI" dirty="0" err="1"/>
              <a:t>beteende</a:t>
            </a:r>
            <a:r>
              <a:rPr lang="fi-FI" dirty="0"/>
              <a:t>.</a:t>
            </a:r>
            <a:endParaRPr lang="en-US" dirty="0">
              <a:ea typeface="Calibri"/>
              <a:cs typeface="Calibri" panose="020F0502020204030204"/>
            </a:endParaRPr>
          </a:p>
          <a:p>
            <a:endParaRPr lang="fi-FI" dirty="0">
              <a:cs typeface="Calibri"/>
            </a:endParaRPr>
          </a:p>
          <a:p>
            <a:r>
              <a:rPr lang="sv-FI" b="1" dirty="0"/>
              <a:t>Har du någonsin sett en person som använder rusmedel, när du rört dig utomhus? Vad hände i den där situationen? </a:t>
            </a:r>
            <a:endParaRPr lang="sv-FI" b="1" dirty="0">
              <a:cs typeface="Calibri"/>
            </a:endParaRPr>
          </a:p>
          <a:p>
            <a:r>
              <a:rPr lang="sv-FI" b="1" dirty="0"/>
              <a:t>Hur visste du att personen använde rusmedel? Hur kändes det att se en berusad människa?</a:t>
            </a:r>
            <a:endParaRPr lang="sv-FI" b="1" dirty="0">
              <a:ea typeface="Calibri"/>
              <a:cs typeface="Calibri"/>
            </a:endParaRPr>
          </a:p>
          <a:p>
            <a:pPr marL="171450" indent="-171450">
              <a:buFont typeface="Arial" panose="020B0604020202020204" pitchFamily="34" charset="0"/>
              <a:buChar char="•"/>
            </a:pPr>
            <a:r>
              <a:rPr lang="sv-FI" dirty="0"/>
              <a:t>Lyssna aktivt. Upprepa gärna vad du hörde, så kan du kan vara säker på att du förstod rätt vad som hände. Ställ preciserande frågor och se hur ditt barn förhåller sig till situationen. Reagera på det du hör genom att tacka och kommentera på lämpligt sätt till exempel: ”vilken trist situation" eller ”vilken tassig sak att göra".</a:t>
            </a:r>
            <a:endParaRPr lang="sv-FI" dirty="0">
              <a:ea typeface="Calibri" panose="020F0502020204030204"/>
              <a:cs typeface="Calibri" panose="020F0502020204030204"/>
            </a:endParaRPr>
          </a:p>
          <a:p>
            <a:pPr marL="174708" indent="-174708">
              <a:lnSpc>
                <a:spcPct val="150000"/>
              </a:lnSpc>
              <a:spcBef>
                <a:spcPts val="1019"/>
              </a:spcBef>
              <a:buFont typeface="Arial"/>
              <a:buChar char="•"/>
            </a:pPr>
            <a:endParaRPr lang="fi-FI" dirty="0">
              <a:ea typeface="Calibri"/>
              <a:cs typeface="Calibri"/>
            </a:endParaRPr>
          </a:p>
          <a:p>
            <a:r>
              <a:rPr lang="sv-FI" b="1" dirty="0"/>
              <a:t>Vad gjorde du i den situationen? Vad kan du göra, så att du känner dig trygg?</a:t>
            </a:r>
            <a:endParaRPr lang="sv-FI" b="1" dirty="0">
              <a:ea typeface="Calibri"/>
              <a:cs typeface="Calibri"/>
            </a:endParaRPr>
          </a:p>
          <a:p>
            <a:pPr marL="174625" indent="-174625">
              <a:buFont typeface="Arial"/>
              <a:buChar char="•"/>
            </a:pPr>
            <a:r>
              <a:rPr lang="sv-FI" dirty="0"/>
              <a:t>Lär barnet säkerhetsreglerna som fungerar i många olika situationer: Säg nej, gå därifrån och berätta för en trygg vuxen.</a:t>
            </a:r>
            <a:endParaRPr lang="sv-FI" dirty="0">
              <a:ea typeface="Calibri" panose="020F0502020204030204"/>
              <a:cs typeface="Calibri" panose="020F0502020204030204"/>
            </a:endParaRPr>
          </a:p>
          <a:p>
            <a:pPr marL="174625" indent="-174625">
              <a:buFont typeface="Arial"/>
              <a:buChar char="•"/>
            </a:pPr>
            <a:r>
              <a:rPr lang="sv-FI" dirty="0"/>
              <a:t>Berätta också för barnet att otrygga situationer är sällsynta.</a:t>
            </a:r>
            <a:endParaRPr lang="sv-FI" dirty="0">
              <a:ea typeface="Calibri" panose="020F0502020204030204"/>
              <a:cs typeface="Calibri" panose="020F0502020204030204"/>
            </a:endParaRPr>
          </a:p>
          <a:p>
            <a:pPr>
              <a:lnSpc>
                <a:spcPct val="150000"/>
              </a:lnSpc>
              <a:spcBef>
                <a:spcPts val="1019"/>
              </a:spcBef>
            </a:pPr>
            <a:endParaRPr lang="fi-FI" dirty="0">
              <a:ea typeface="Calibri"/>
              <a:cs typeface="Calibri"/>
            </a:endParaRPr>
          </a:p>
          <a:p>
            <a:r>
              <a:rPr lang="sv-FI" b="1" dirty="0"/>
              <a:t>Vad annat kan orsaka förvirrande eller annorlunda beteende?</a:t>
            </a:r>
            <a:endParaRPr lang="sv-FI" b="1" dirty="0">
              <a:ea typeface="Calibri"/>
              <a:cs typeface="Calibri"/>
            </a:endParaRPr>
          </a:p>
          <a:p>
            <a:pPr marL="174625" indent="-174625">
              <a:buFont typeface="Arial"/>
              <a:buChar char="•"/>
            </a:pPr>
            <a:r>
              <a:rPr lang="sv-FI" dirty="0"/>
              <a:t>En person kan bete sig på ett förvirrat sätt även om han eller hon inte har använt rusmedel. Personen kan till exempel ha en psykisk störning, sjukdom eller funktionsnedsättning.</a:t>
            </a:r>
            <a:endParaRPr lang="sv-FI" dirty="0">
              <a:ea typeface="Calibri" panose="020F0502020204030204"/>
              <a:cs typeface="Calibri" panose="020F0502020204030204"/>
            </a:endParaRPr>
          </a:p>
          <a:p>
            <a:pPr marL="174708" indent="-174708">
              <a:lnSpc>
                <a:spcPct val="150000"/>
              </a:lnSpc>
              <a:spcBef>
                <a:spcPts val="1019"/>
              </a:spcBef>
              <a:buFont typeface="Arial"/>
              <a:buChar char="•"/>
            </a:pPr>
            <a:endParaRPr lang="en-US" dirty="0">
              <a:ea typeface="Calibri"/>
              <a:cs typeface="Calibri" panose="020F0502020204030204"/>
            </a:endParaRPr>
          </a:p>
          <a:p>
            <a:r>
              <a:rPr lang="sv-FI" b="1" dirty="0"/>
              <a:t>Varför använder en del människor rusmedel?</a:t>
            </a:r>
            <a:endParaRPr lang="sv-FI" b="1" dirty="0">
              <a:ea typeface="Calibri"/>
              <a:cs typeface="Calibri"/>
            </a:endParaRPr>
          </a:p>
          <a:p>
            <a:pPr>
              <a:buFont typeface="Arial"/>
              <a:buChar char="•"/>
            </a:pPr>
            <a:r>
              <a:rPr lang="en-US" dirty="0"/>
              <a:t> </a:t>
            </a:r>
            <a:r>
              <a:rPr lang="en-US" dirty="0" err="1"/>
              <a:t>Många</a:t>
            </a:r>
            <a:r>
              <a:rPr lang="en-US" dirty="0"/>
              <a:t> </a:t>
            </a:r>
            <a:r>
              <a:rPr lang="en-US" dirty="0" err="1"/>
              <a:t>använder</a:t>
            </a:r>
            <a:r>
              <a:rPr lang="en-US" dirty="0"/>
              <a:t> </a:t>
            </a:r>
            <a:r>
              <a:rPr lang="en-US" dirty="0" err="1"/>
              <a:t>inte</a:t>
            </a:r>
            <a:r>
              <a:rPr lang="en-US" dirty="0"/>
              <a:t> </a:t>
            </a:r>
            <a:r>
              <a:rPr lang="en-US" dirty="0" err="1"/>
              <a:t>alls</a:t>
            </a:r>
            <a:r>
              <a:rPr lang="en-US" dirty="0"/>
              <a:t> </a:t>
            </a:r>
            <a:r>
              <a:rPr lang="en-US" dirty="0" err="1"/>
              <a:t>rusmedel</a:t>
            </a:r>
            <a:r>
              <a:rPr lang="en-US" dirty="0"/>
              <a:t>. En del </a:t>
            </a:r>
            <a:r>
              <a:rPr lang="en-US" dirty="0" err="1"/>
              <a:t>använder</a:t>
            </a:r>
            <a:r>
              <a:rPr lang="en-US" dirty="0"/>
              <a:t> </a:t>
            </a:r>
            <a:r>
              <a:rPr lang="en-US" dirty="0" err="1"/>
              <a:t>rusmedel</a:t>
            </a:r>
            <a:r>
              <a:rPr lang="en-US" dirty="0"/>
              <a:t> för </a:t>
            </a:r>
            <a:r>
              <a:rPr lang="en-US" dirty="0" err="1"/>
              <a:t>att</a:t>
            </a:r>
            <a:r>
              <a:rPr lang="en-US" dirty="0"/>
              <a:t> </a:t>
            </a:r>
            <a:r>
              <a:rPr lang="en-US" dirty="0" err="1"/>
              <a:t>koppla</a:t>
            </a:r>
            <a:r>
              <a:rPr lang="en-US" dirty="0"/>
              <a:t> av, </a:t>
            </a:r>
            <a:r>
              <a:rPr lang="en-US" dirty="0" err="1"/>
              <a:t>andra</a:t>
            </a:r>
            <a:r>
              <a:rPr lang="en-US" dirty="0"/>
              <a:t> till </a:t>
            </a:r>
            <a:r>
              <a:rPr lang="en-US" dirty="0" err="1"/>
              <a:t>exempel</a:t>
            </a:r>
            <a:r>
              <a:rPr lang="en-US" dirty="0"/>
              <a:t> för </a:t>
            </a:r>
            <a:r>
              <a:rPr lang="en-US" dirty="0" err="1"/>
              <a:t>att</a:t>
            </a:r>
            <a:r>
              <a:rPr lang="en-US" dirty="0"/>
              <a:t> </a:t>
            </a:r>
            <a:r>
              <a:rPr lang="en-US" dirty="0" err="1"/>
              <a:t>glömma</a:t>
            </a:r>
            <a:r>
              <a:rPr lang="en-US" dirty="0"/>
              <a:t> </a:t>
            </a:r>
            <a:r>
              <a:rPr lang="en-US" dirty="0" err="1"/>
              <a:t>sina</a:t>
            </a:r>
            <a:r>
              <a:rPr lang="en-US" dirty="0"/>
              <a:t> </a:t>
            </a:r>
            <a:r>
              <a:rPr lang="en-US" dirty="0" err="1"/>
              <a:t>bekymmer</a:t>
            </a:r>
            <a:r>
              <a:rPr lang="en-US" dirty="0"/>
              <a:t>. Det </a:t>
            </a:r>
            <a:r>
              <a:rPr lang="en-US" dirty="0" err="1"/>
              <a:t>finns</a:t>
            </a:r>
            <a:r>
              <a:rPr lang="en-US" dirty="0"/>
              <a:t> </a:t>
            </a:r>
            <a:r>
              <a:rPr lang="en-US" dirty="0" err="1"/>
              <a:t>vuxna</a:t>
            </a:r>
            <a:r>
              <a:rPr lang="en-US" dirty="0"/>
              <a:t> </a:t>
            </a:r>
            <a:r>
              <a:rPr lang="en-US" dirty="0" err="1"/>
              <a:t>som</a:t>
            </a:r>
            <a:r>
              <a:rPr lang="en-US" dirty="0"/>
              <a:t> </a:t>
            </a:r>
            <a:r>
              <a:rPr lang="en-US" dirty="0" err="1"/>
              <a:t>endast</a:t>
            </a:r>
            <a:r>
              <a:rPr lang="en-US" dirty="0"/>
              <a:t> </a:t>
            </a:r>
            <a:r>
              <a:rPr lang="en-US" dirty="0" err="1"/>
              <a:t>använder</a:t>
            </a:r>
            <a:r>
              <a:rPr lang="en-US" dirty="0"/>
              <a:t> </a:t>
            </a:r>
            <a:r>
              <a:rPr lang="en-US" dirty="0" err="1"/>
              <a:t>rusmedel</a:t>
            </a:r>
            <a:r>
              <a:rPr lang="en-US" dirty="0"/>
              <a:t> </a:t>
            </a:r>
            <a:r>
              <a:rPr lang="en-US" dirty="0" err="1"/>
              <a:t>ibland</a:t>
            </a:r>
            <a:r>
              <a:rPr lang="en-US" dirty="0"/>
              <a:t> </a:t>
            </a:r>
            <a:r>
              <a:rPr lang="en-US" dirty="0" err="1"/>
              <a:t>eller</a:t>
            </a:r>
            <a:r>
              <a:rPr lang="en-US" dirty="0"/>
              <a:t> lite </a:t>
            </a:r>
            <a:r>
              <a:rPr lang="en-US" dirty="0" err="1"/>
              <a:t>åt</a:t>
            </a:r>
            <a:r>
              <a:rPr lang="en-US" dirty="0"/>
              <a:t> </a:t>
            </a:r>
            <a:r>
              <a:rPr lang="en-US" dirty="0" err="1"/>
              <a:t>gången</a:t>
            </a:r>
            <a:r>
              <a:rPr lang="en-US" dirty="0"/>
              <a:t>. De </a:t>
            </a:r>
            <a:r>
              <a:rPr lang="en-US" dirty="0" err="1"/>
              <a:t>dricker</a:t>
            </a:r>
            <a:r>
              <a:rPr lang="en-US" dirty="0"/>
              <a:t> till </a:t>
            </a:r>
            <a:r>
              <a:rPr lang="en-US" dirty="0" err="1"/>
              <a:t>exempel</a:t>
            </a:r>
            <a:r>
              <a:rPr lang="en-US" dirty="0"/>
              <a:t> </a:t>
            </a:r>
            <a:r>
              <a:rPr lang="en-US" dirty="0" err="1"/>
              <a:t>en</a:t>
            </a:r>
            <a:r>
              <a:rPr lang="en-US" dirty="0"/>
              <a:t> </a:t>
            </a:r>
            <a:r>
              <a:rPr lang="en-US" dirty="0" err="1"/>
              <a:t>bastudryck</a:t>
            </a:r>
            <a:r>
              <a:rPr lang="en-US" dirty="0"/>
              <a:t>, men </a:t>
            </a:r>
            <a:r>
              <a:rPr lang="en-US" dirty="0" err="1"/>
              <a:t>så</a:t>
            </a:r>
            <a:r>
              <a:rPr lang="en-US" dirty="0"/>
              <a:t> lite </a:t>
            </a:r>
            <a:r>
              <a:rPr lang="en-US" dirty="0" err="1"/>
              <a:t>att</a:t>
            </a:r>
            <a:r>
              <a:rPr lang="en-US" dirty="0"/>
              <a:t> det </a:t>
            </a:r>
            <a:r>
              <a:rPr lang="en-US" dirty="0" err="1"/>
              <a:t>inte</a:t>
            </a:r>
            <a:r>
              <a:rPr lang="en-US" dirty="0"/>
              <a:t> </a:t>
            </a:r>
            <a:r>
              <a:rPr lang="en-US" dirty="0" err="1"/>
              <a:t>förändrar</a:t>
            </a:r>
            <a:r>
              <a:rPr lang="en-US" dirty="0"/>
              <a:t> </a:t>
            </a:r>
            <a:r>
              <a:rPr lang="en-US" dirty="0" err="1"/>
              <a:t>deras</a:t>
            </a:r>
            <a:r>
              <a:rPr lang="en-US" dirty="0"/>
              <a:t> </a:t>
            </a:r>
            <a:r>
              <a:rPr lang="en-US" dirty="0" err="1"/>
              <a:t>beteende</a:t>
            </a:r>
            <a:r>
              <a:rPr lang="en-US" dirty="0"/>
              <a:t> </a:t>
            </a:r>
            <a:r>
              <a:rPr lang="en-US" dirty="0" err="1"/>
              <a:t>eller</a:t>
            </a:r>
            <a:r>
              <a:rPr lang="en-US" dirty="0"/>
              <a:t> </a:t>
            </a:r>
            <a:r>
              <a:rPr lang="en-US" dirty="0" err="1"/>
              <a:t>påverkar</a:t>
            </a:r>
            <a:r>
              <a:rPr lang="en-US" dirty="0"/>
              <a:t> </a:t>
            </a:r>
            <a:r>
              <a:rPr lang="en-US" dirty="0" err="1"/>
              <a:t>deras</a:t>
            </a:r>
            <a:r>
              <a:rPr lang="en-US" dirty="0"/>
              <a:t> </a:t>
            </a:r>
            <a:r>
              <a:rPr lang="en-US" dirty="0" err="1"/>
              <a:t>hälsa</a:t>
            </a:r>
            <a:r>
              <a:rPr lang="en-US" dirty="0"/>
              <a:t>. </a:t>
            </a:r>
            <a:endParaRPr lang="en-US" dirty="0" err="1"/>
          </a:p>
          <a:p>
            <a:pPr>
              <a:buFont typeface="Arial"/>
              <a:buChar char="•"/>
            </a:pPr>
            <a:r>
              <a:rPr lang="en-US" dirty="0"/>
              <a:t> Andra </a:t>
            </a:r>
            <a:r>
              <a:rPr lang="en-US" dirty="0" err="1"/>
              <a:t>människor</a:t>
            </a:r>
            <a:r>
              <a:rPr lang="en-US" dirty="0"/>
              <a:t> </a:t>
            </a:r>
            <a:r>
              <a:rPr lang="en-US" dirty="0" err="1"/>
              <a:t>använder</a:t>
            </a:r>
            <a:r>
              <a:rPr lang="en-US" dirty="0"/>
              <a:t> </a:t>
            </a:r>
            <a:r>
              <a:rPr lang="en-US" dirty="0" err="1"/>
              <a:t>mycket</a:t>
            </a:r>
            <a:r>
              <a:rPr lang="en-US" dirty="0"/>
              <a:t> </a:t>
            </a:r>
            <a:r>
              <a:rPr lang="en-US" dirty="0" err="1"/>
              <a:t>rusmedel</a:t>
            </a:r>
            <a:r>
              <a:rPr lang="en-US" dirty="0"/>
              <a:t> </a:t>
            </a:r>
            <a:r>
              <a:rPr lang="en-US" dirty="0" err="1"/>
              <a:t>eller</a:t>
            </a:r>
            <a:r>
              <a:rPr lang="en-US" dirty="0"/>
              <a:t> </a:t>
            </a:r>
            <a:r>
              <a:rPr lang="en-US" dirty="0" err="1"/>
              <a:t>ofta</a:t>
            </a:r>
            <a:r>
              <a:rPr lang="en-US" dirty="0"/>
              <a:t>, </a:t>
            </a:r>
            <a:r>
              <a:rPr lang="en-US" dirty="0" err="1"/>
              <a:t>och</a:t>
            </a:r>
            <a:r>
              <a:rPr lang="en-US" dirty="0"/>
              <a:t> det </a:t>
            </a:r>
            <a:r>
              <a:rPr lang="en-US" dirty="0" err="1"/>
              <a:t>påverkar</a:t>
            </a:r>
            <a:r>
              <a:rPr lang="en-US" dirty="0"/>
              <a:t> </a:t>
            </a:r>
            <a:r>
              <a:rPr lang="en-US" dirty="0" err="1"/>
              <a:t>deras</a:t>
            </a:r>
            <a:r>
              <a:rPr lang="en-US" dirty="0"/>
              <a:t> </a:t>
            </a:r>
            <a:r>
              <a:rPr lang="en-US" dirty="0" err="1"/>
              <a:t>beteende</a:t>
            </a:r>
            <a:r>
              <a:rPr lang="en-US" dirty="0"/>
              <a:t> </a:t>
            </a:r>
            <a:r>
              <a:rPr lang="en-US" dirty="0" err="1"/>
              <a:t>och</a:t>
            </a:r>
            <a:r>
              <a:rPr lang="en-US" dirty="0"/>
              <a:t> </a:t>
            </a:r>
            <a:r>
              <a:rPr lang="en-US" dirty="0" err="1"/>
              <a:t>hälsa</a:t>
            </a:r>
            <a:r>
              <a:rPr lang="en-US" dirty="0"/>
              <a:t>. Den </a:t>
            </a:r>
            <a:r>
              <a:rPr lang="en-US" dirty="0" err="1"/>
              <a:t>som</a:t>
            </a:r>
            <a:r>
              <a:rPr lang="en-US" dirty="0"/>
              <a:t> </a:t>
            </a:r>
            <a:r>
              <a:rPr lang="en-US" dirty="0" err="1"/>
              <a:t>använder</a:t>
            </a:r>
            <a:r>
              <a:rPr lang="en-US" dirty="0"/>
              <a:t> </a:t>
            </a:r>
            <a:r>
              <a:rPr lang="en-US" dirty="0" err="1"/>
              <a:t>rusmedel</a:t>
            </a:r>
            <a:r>
              <a:rPr lang="en-US" dirty="0"/>
              <a:t> </a:t>
            </a:r>
            <a:r>
              <a:rPr lang="en-US" dirty="0" err="1"/>
              <a:t>ofta</a:t>
            </a:r>
            <a:r>
              <a:rPr lang="en-US" dirty="0"/>
              <a:t> </a:t>
            </a:r>
            <a:r>
              <a:rPr lang="en-US" dirty="0" err="1"/>
              <a:t>kan</a:t>
            </a:r>
            <a:r>
              <a:rPr lang="en-US" dirty="0"/>
              <a:t> </a:t>
            </a:r>
            <a:r>
              <a:rPr lang="en-US" dirty="0" err="1"/>
              <a:t>bli</a:t>
            </a:r>
            <a:r>
              <a:rPr lang="en-US" dirty="0"/>
              <a:t> </a:t>
            </a:r>
            <a:r>
              <a:rPr lang="en-US" dirty="0" err="1"/>
              <a:t>beroende</a:t>
            </a:r>
            <a:r>
              <a:rPr lang="en-US" dirty="0"/>
              <a:t> av dem. En </a:t>
            </a:r>
            <a:r>
              <a:rPr lang="en-US" dirty="0" err="1"/>
              <a:t>människa</a:t>
            </a:r>
            <a:r>
              <a:rPr lang="en-US" dirty="0"/>
              <a:t> </a:t>
            </a:r>
            <a:r>
              <a:rPr lang="en-US" dirty="0" err="1"/>
              <a:t>som</a:t>
            </a:r>
            <a:r>
              <a:rPr lang="en-US" dirty="0"/>
              <a:t> </a:t>
            </a:r>
            <a:r>
              <a:rPr lang="en-US" dirty="0" err="1"/>
              <a:t>är</a:t>
            </a:r>
            <a:r>
              <a:rPr lang="en-US" dirty="0"/>
              <a:t> </a:t>
            </a:r>
            <a:r>
              <a:rPr lang="en-US" dirty="0" err="1"/>
              <a:t>beroende</a:t>
            </a:r>
            <a:r>
              <a:rPr lang="en-US" dirty="0"/>
              <a:t> av </a:t>
            </a:r>
            <a:r>
              <a:rPr lang="en-US" dirty="0" err="1"/>
              <a:t>rusmedel</a:t>
            </a:r>
            <a:r>
              <a:rPr lang="en-US" dirty="0"/>
              <a:t> </a:t>
            </a:r>
            <a:r>
              <a:rPr lang="en-US" dirty="0" err="1"/>
              <a:t>tänker</a:t>
            </a:r>
            <a:r>
              <a:rPr lang="en-US" dirty="0"/>
              <a:t> </a:t>
            </a:r>
            <a:r>
              <a:rPr lang="en-US" dirty="0" err="1"/>
              <a:t>hela</a:t>
            </a:r>
            <a:r>
              <a:rPr lang="en-US" dirty="0"/>
              <a:t> </a:t>
            </a:r>
            <a:r>
              <a:rPr lang="en-US" dirty="0" err="1"/>
              <a:t>tiden</a:t>
            </a:r>
            <a:r>
              <a:rPr lang="en-US" dirty="0"/>
              <a:t> </a:t>
            </a:r>
            <a:r>
              <a:rPr lang="en-US" dirty="0" err="1"/>
              <a:t>på</a:t>
            </a:r>
            <a:r>
              <a:rPr lang="en-US" dirty="0"/>
              <a:t> </a:t>
            </a:r>
            <a:r>
              <a:rPr lang="en-US" dirty="0" err="1"/>
              <a:t>rusmedlet</a:t>
            </a:r>
            <a:r>
              <a:rPr lang="en-US" dirty="0"/>
              <a:t> </a:t>
            </a:r>
            <a:r>
              <a:rPr lang="en-US" dirty="0" err="1"/>
              <a:t>och</a:t>
            </a:r>
            <a:r>
              <a:rPr lang="en-US" dirty="0"/>
              <a:t> </a:t>
            </a:r>
            <a:r>
              <a:rPr lang="en-US" dirty="0" err="1"/>
              <a:t>vill</a:t>
            </a:r>
            <a:r>
              <a:rPr lang="en-US" dirty="0"/>
              <a:t> ha </a:t>
            </a:r>
            <a:r>
              <a:rPr lang="en-US" dirty="0" err="1"/>
              <a:t>mer</a:t>
            </a:r>
            <a:r>
              <a:rPr lang="en-US" dirty="0"/>
              <a:t> av det. </a:t>
            </a:r>
            <a:r>
              <a:rPr lang="en-US" dirty="0" err="1"/>
              <a:t>Beroendet</a:t>
            </a:r>
            <a:r>
              <a:rPr lang="en-US" dirty="0"/>
              <a:t> </a:t>
            </a:r>
            <a:r>
              <a:rPr lang="en-US" dirty="0" err="1"/>
              <a:t>gör</a:t>
            </a:r>
            <a:r>
              <a:rPr lang="en-US" dirty="0"/>
              <a:t> </a:t>
            </a:r>
            <a:r>
              <a:rPr lang="en-US" dirty="0" err="1"/>
              <a:t>att</a:t>
            </a:r>
            <a:r>
              <a:rPr lang="en-US" dirty="0"/>
              <a:t> </a:t>
            </a:r>
            <a:r>
              <a:rPr lang="en-US" dirty="0" err="1"/>
              <a:t>människan</a:t>
            </a:r>
            <a:r>
              <a:rPr lang="en-US" dirty="0"/>
              <a:t> </a:t>
            </a:r>
            <a:r>
              <a:rPr lang="en-US" dirty="0" err="1"/>
              <a:t>fortsätter</a:t>
            </a:r>
            <a:r>
              <a:rPr lang="en-US" dirty="0"/>
              <a:t> </a:t>
            </a:r>
            <a:r>
              <a:rPr lang="en-US" dirty="0" err="1"/>
              <a:t>att</a:t>
            </a:r>
            <a:r>
              <a:rPr lang="en-US" dirty="0"/>
              <a:t> </a:t>
            </a:r>
            <a:r>
              <a:rPr lang="en-US" dirty="0" err="1"/>
              <a:t>använda</a:t>
            </a:r>
            <a:r>
              <a:rPr lang="en-US" dirty="0"/>
              <a:t> </a:t>
            </a:r>
            <a:r>
              <a:rPr lang="en-US" dirty="0" err="1"/>
              <a:t>rusmedel</a:t>
            </a:r>
            <a:r>
              <a:rPr lang="en-US" dirty="0"/>
              <a:t> </a:t>
            </a:r>
            <a:r>
              <a:rPr lang="en-US" dirty="0" err="1"/>
              <a:t>och</a:t>
            </a:r>
            <a:r>
              <a:rPr lang="en-US" dirty="0"/>
              <a:t> </a:t>
            </a:r>
            <a:r>
              <a:rPr lang="en-US" dirty="0" err="1"/>
              <a:t>att</a:t>
            </a:r>
            <a:r>
              <a:rPr lang="en-US" dirty="0"/>
              <a:t> det </a:t>
            </a:r>
            <a:r>
              <a:rPr lang="en-US" dirty="0" err="1"/>
              <a:t>kan</a:t>
            </a:r>
            <a:r>
              <a:rPr lang="en-US" dirty="0"/>
              <a:t> </a:t>
            </a:r>
            <a:r>
              <a:rPr lang="en-US" dirty="0" err="1"/>
              <a:t>vara</a:t>
            </a:r>
            <a:r>
              <a:rPr lang="en-US" dirty="0"/>
              <a:t> </a:t>
            </a:r>
            <a:r>
              <a:rPr lang="en-US" dirty="0" err="1"/>
              <a:t>svårt</a:t>
            </a:r>
            <a:r>
              <a:rPr lang="en-US" dirty="0"/>
              <a:t> för hen </a:t>
            </a:r>
            <a:r>
              <a:rPr lang="en-US" dirty="0" err="1"/>
              <a:t>att</a:t>
            </a:r>
            <a:r>
              <a:rPr lang="en-US" dirty="0"/>
              <a:t> </a:t>
            </a:r>
            <a:r>
              <a:rPr lang="en-US" dirty="0" err="1"/>
              <a:t>sluta</a:t>
            </a:r>
            <a:r>
              <a:rPr lang="en-US" dirty="0"/>
              <a:t> </a:t>
            </a:r>
            <a:r>
              <a:rPr lang="en-US" dirty="0" err="1"/>
              <a:t>använda</a:t>
            </a:r>
            <a:r>
              <a:rPr lang="en-US" dirty="0"/>
              <a:t> </a:t>
            </a:r>
            <a:r>
              <a:rPr lang="en-US" dirty="0" err="1"/>
              <a:t>rusmedel</a:t>
            </a:r>
            <a:r>
              <a:rPr lang="en-US" dirty="0"/>
              <a:t> trots </a:t>
            </a:r>
            <a:r>
              <a:rPr lang="en-US" dirty="0" err="1"/>
              <a:t>att</a:t>
            </a:r>
            <a:r>
              <a:rPr lang="en-US" dirty="0"/>
              <a:t> hen </a:t>
            </a:r>
            <a:r>
              <a:rPr lang="en-US" dirty="0" err="1"/>
              <a:t>vill</a:t>
            </a:r>
            <a:r>
              <a:rPr lang="en-US" dirty="0"/>
              <a:t> </a:t>
            </a:r>
            <a:r>
              <a:rPr lang="en-US" dirty="0" err="1"/>
              <a:t>sluta</a:t>
            </a:r>
            <a:r>
              <a:rPr lang="en-US" dirty="0"/>
              <a:t>. </a:t>
            </a:r>
            <a:r>
              <a:rPr lang="en-US" dirty="0" err="1"/>
              <a:t>Beroende</a:t>
            </a:r>
            <a:r>
              <a:rPr lang="en-US" dirty="0"/>
              <a:t> av </a:t>
            </a:r>
            <a:r>
              <a:rPr lang="en-US" dirty="0" err="1"/>
              <a:t>rusmedel</a:t>
            </a:r>
            <a:r>
              <a:rPr lang="en-US" dirty="0"/>
              <a:t> </a:t>
            </a:r>
            <a:r>
              <a:rPr lang="en-US" dirty="0" err="1"/>
              <a:t>är</a:t>
            </a:r>
            <a:r>
              <a:rPr lang="en-US" dirty="0"/>
              <a:t> </a:t>
            </a:r>
            <a:r>
              <a:rPr lang="en-US" dirty="0" err="1"/>
              <a:t>en</a:t>
            </a:r>
            <a:r>
              <a:rPr lang="en-US" dirty="0"/>
              <a:t> </a:t>
            </a:r>
            <a:r>
              <a:rPr lang="en-US" dirty="0" err="1"/>
              <a:t>sjukdom</a:t>
            </a:r>
            <a:r>
              <a:rPr lang="en-US" dirty="0"/>
              <a:t>, men det </a:t>
            </a:r>
            <a:r>
              <a:rPr lang="en-US" dirty="0" err="1"/>
              <a:t>är</a:t>
            </a:r>
            <a:r>
              <a:rPr lang="en-US" dirty="0"/>
              <a:t> </a:t>
            </a:r>
            <a:r>
              <a:rPr lang="en-US" dirty="0" err="1"/>
              <a:t>möjligt</a:t>
            </a:r>
            <a:r>
              <a:rPr lang="en-US" dirty="0"/>
              <a:t> </a:t>
            </a:r>
            <a:r>
              <a:rPr lang="en-US" dirty="0" err="1"/>
              <a:t>att</a:t>
            </a:r>
            <a:r>
              <a:rPr lang="en-US" dirty="0"/>
              <a:t> </a:t>
            </a:r>
            <a:r>
              <a:rPr lang="en-US" dirty="0" err="1"/>
              <a:t>bli</a:t>
            </a:r>
            <a:r>
              <a:rPr lang="en-US" dirty="0"/>
              <a:t> frisk </a:t>
            </a:r>
            <a:r>
              <a:rPr lang="en-US" dirty="0" err="1"/>
              <a:t>från</a:t>
            </a:r>
            <a:r>
              <a:rPr lang="en-US" dirty="0"/>
              <a:t> </a:t>
            </a:r>
            <a:r>
              <a:rPr lang="en-US" dirty="0" err="1"/>
              <a:t>beroendet</a:t>
            </a:r>
            <a:r>
              <a:rPr lang="en-US" dirty="0"/>
              <a:t> </a:t>
            </a:r>
            <a:r>
              <a:rPr lang="en-US" dirty="0" err="1"/>
              <a:t>genom</a:t>
            </a:r>
            <a:r>
              <a:rPr lang="en-US" dirty="0"/>
              <a:t> </a:t>
            </a:r>
            <a:r>
              <a:rPr lang="en-US" dirty="0" err="1"/>
              <a:t>behandling</a:t>
            </a:r>
            <a:r>
              <a:rPr lang="en-US" dirty="0"/>
              <a:t>.</a:t>
            </a:r>
            <a:endParaRPr lang="en-US" dirty="0">
              <a:cs typeface="Calibri"/>
            </a:endParaRPr>
          </a:p>
          <a:p>
            <a:pPr>
              <a:buFont typeface="Arial"/>
              <a:buChar char="•"/>
            </a:pPr>
            <a:endParaRPr lang="en-US" dirty="0">
              <a:cs typeface="Calibri"/>
            </a:endParaRPr>
          </a:p>
          <a:p>
            <a:r>
              <a:rPr lang="en-US" b="1" dirty="0">
                <a:cs typeface="Calibri"/>
              </a:rPr>
              <a:t>Vad </a:t>
            </a:r>
            <a:r>
              <a:rPr lang="en-US" b="1" dirty="0" err="1">
                <a:cs typeface="Calibri"/>
              </a:rPr>
              <a:t>skulle</a:t>
            </a:r>
            <a:r>
              <a:rPr lang="en-US" b="1" dirty="0">
                <a:cs typeface="Calibri"/>
              </a:rPr>
              <a:t> du </a:t>
            </a:r>
            <a:r>
              <a:rPr lang="en-US" b="1" dirty="0" err="1">
                <a:cs typeface="Calibri"/>
              </a:rPr>
              <a:t>göra</a:t>
            </a:r>
            <a:r>
              <a:rPr lang="en-US" b="1" dirty="0">
                <a:cs typeface="Calibri"/>
              </a:rPr>
              <a:t> om du </a:t>
            </a:r>
            <a:r>
              <a:rPr lang="en-US" b="1" dirty="0" err="1">
                <a:cs typeface="Calibri"/>
              </a:rPr>
              <a:t>blev</a:t>
            </a:r>
            <a:r>
              <a:rPr lang="en-US" b="1" dirty="0">
                <a:cs typeface="Calibri"/>
              </a:rPr>
              <a:t> </a:t>
            </a:r>
            <a:r>
              <a:rPr lang="en-US" b="1" dirty="0" err="1">
                <a:cs typeface="Calibri"/>
              </a:rPr>
              <a:t>erbjuden</a:t>
            </a:r>
            <a:r>
              <a:rPr lang="en-US" b="1" dirty="0">
                <a:cs typeface="Calibri"/>
              </a:rPr>
              <a:t> </a:t>
            </a:r>
            <a:r>
              <a:rPr lang="en-US" b="1" dirty="0" err="1">
                <a:cs typeface="Calibri"/>
              </a:rPr>
              <a:t>rusmedel</a:t>
            </a:r>
            <a:r>
              <a:rPr lang="en-US" b="1" dirty="0">
                <a:cs typeface="Calibri"/>
              </a:rPr>
              <a:t>?</a:t>
            </a:r>
          </a:p>
          <a:p>
            <a:pPr fontAlgn="base">
              <a:buFont typeface="Arial" panose="020B0604020202020204" pitchFamily="34" charset="0"/>
              <a:buChar char="•"/>
            </a:pPr>
            <a:r>
              <a:rPr lang="fi-FI" sz="1800" dirty="0">
                <a:solidFill>
                  <a:srgbClr val="000000"/>
                </a:solidFill>
                <a:highlight>
                  <a:srgbClr val="F3F2F1"/>
                </a:highlight>
                <a:latin typeface="Calibri"/>
                <a:cs typeface="Calibri"/>
              </a:rPr>
              <a:t> </a:t>
            </a:r>
            <a:r>
              <a:rPr lang="sv-FI" dirty="0">
                <a:solidFill>
                  <a:srgbClr val="000000"/>
                </a:solidFill>
                <a:highlight>
                  <a:srgbClr val="F3F2F1"/>
                </a:highlight>
              </a:rPr>
              <a:t>Berätta för barnet att hen både får och ska tacka nej i en sådan situation eftersom rusmedel är farliga för barn</a:t>
            </a:r>
            <a:r>
              <a:rPr lang="sv-FI" b="0" i="0" u="none" strike="noStrike" dirty="0">
                <a:solidFill>
                  <a:srgbClr val="000000"/>
                </a:solidFill>
                <a:effectLst/>
                <a:highlight>
                  <a:srgbClr val="F3F2F1"/>
                </a:highlight>
              </a:rPr>
              <a:t>. </a:t>
            </a:r>
            <a:r>
              <a:rPr lang="sv-FI" dirty="0">
                <a:solidFill>
                  <a:srgbClr val="000000"/>
                </a:solidFill>
                <a:highlight>
                  <a:srgbClr val="F3F2F1"/>
                </a:highlight>
              </a:rPr>
              <a:t>Det är alltid bra att berätta för en trygg vuxen om en sådan här situation</a:t>
            </a:r>
            <a:r>
              <a:rPr lang="sv-FI" b="0" i="0" u="none" strike="noStrike" dirty="0">
                <a:solidFill>
                  <a:srgbClr val="000000"/>
                </a:solidFill>
                <a:effectLst/>
                <a:highlight>
                  <a:srgbClr val="F3F2F1"/>
                </a:highlight>
              </a:rPr>
              <a:t>, </a:t>
            </a:r>
            <a:r>
              <a:rPr lang="sv-FI" dirty="0">
                <a:solidFill>
                  <a:srgbClr val="000000"/>
                </a:solidFill>
                <a:highlight>
                  <a:srgbClr val="F3F2F1"/>
                </a:highlight>
              </a:rPr>
              <a:t>även om det känns svårt</a:t>
            </a:r>
            <a:r>
              <a:rPr lang="sv-FI" b="0" i="0" u="none" strike="noStrike" dirty="0">
                <a:solidFill>
                  <a:srgbClr val="000000"/>
                </a:solidFill>
                <a:effectLst/>
                <a:highlight>
                  <a:srgbClr val="F3F2F1"/>
                </a:highlight>
              </a:rPr>
              <a:t>.</a:t>
            </a:r>
            <a:r>
              <a:rPr lang="sv-FI" dirty="0">
                <a:solidFill>
                  <a:srgbClr val="000000"/>
                </a:solidFill>
                <a:highlight>
                  <a:srgbClr val="F3F2F1"/>
                </a:highlight>
              </a:rPr>
              <a:t> </a:t>
            </a:r>
            <a:endParaRPr lang="en-US" sz="1800" b="0" i="0" dirty="0">
              <a:solidFill>
                <a:srgbClr val="444444"/>
              </a:solidFill>
              <a:effectLst/>
              <a:highlight>
                <a:srgbClr val="F3F2F1"/>
              </a:highlight>
              <a:latin typeface="Calibri"/>
              <a:cs typeface="Calibri"/>
            </a:endParaRPr>
          </a:p>
          <a:p>
            <a:pPr>
              <a:buFont typeface="Arial" panose="020B0604020202020204" pitchFamily="34" charset="0"/>
              <a:buChar char="•"/>
            </a:pPr>
            <a:r>
              <a:rPr lang="sv-FI" dirty="0">
                <a:solidFill>
                  <a:srgbClr val="000000"/>
                </a:solidFill>
                <a:highlight>
                  <a:srgbClr val="F3F2F1"/>
                </a:highlight>
              </a:rPr>
              <a:t> Fundera tillsammans på hur barnet kan tacka nej om någon erbjuder hen rusmedel i framtiden</a:t>
            </a:r>
            <a:r>
              <a:rPr lang="sv-FI" b="0" i="0" u="none" strike="noStrike" dirty="0">
                <a:solidFill>
                  <a:srgbClr val="000000"/>
                </a:solidFill>
                <a:effectLst/>
                <a:highlight>
                  <a:srgbClr val="F3F2F1"/>
                </a:highlight>
              </a:rPr>
              <a:t>.</a:t>
            </a:r>
            <a:r>
              <a:rPr lang="sv-FI" dirty="0">
                <a:solidFill>
                  <a:srgbClr val="000000"/>
                </a:solidFill>
                <a:highlight>
                  <a:srgbClr val="F3F2F1"/>
                </a:highlight>
              </a:rPr>
              <a:t> </a:t>
            </a:r>
            <a:endParaRPr lang="fi-FI" dirty="0"/>
          </a:p>
          <a:p>
            <a:pPr>
              <a:buFont typeface="Arial" panose="020B0604020202020204" pitchFamily="34" charset="0"/>
              <a:buChar char="•"/>
            </a:pPr>
            <a:endParaRPr lang="fi-FI" sz="1800" b="0" i="0" dirty="0">
              <a:solidFill>
                <a:srgbClr val="000000"/>
              </a:solidFill>
              <a:effectLst/>
              <a:highlight>
                <a:srgbClr val="F3F2F1"/>
              </a:highlight>
              <a:latin typeface="Calibri"/>
              <a:cs typeface="Calibri"/>
            </a:endParaRPr>
          </a:p>
          <a:p>
            <a:pPr>
              <a:lnSpc>
                <a:spcPct val="150000"/>
              </a:lnSpc>
              <a:spcBef>
                <a:spcPts val="1000"/>
              </a:spcBef>
            </a:pPr>
            <a:r>
              <a:rPr lang="fi-FI" b="1" dirty="0" err="1">
                <a:highlight>
                  <a:srgbClr val="F3F2F1"/>
                </a:highlight>
              </a:rPr>
              <a:t>Finns</a:t>
            </a:r>
            <a:r>
              <a:rPr lang="fi-FI" b="1" dirty="0">
                <a:highlight>
                  <a:srgbClr val="F3F2F1"/>
                </a:highlight>
              </a:rPr>
              <a:t> </a:t>
            </a:r>
            <a:r>
              <a:rPr lang="fi-FI" b="1" dirty="0" err="1">
                <a:highlight>
                  <a:srgbClr val="F3F2F1"/>
                </a:highlight>
              </a:rPr>
              <a:t>det</a:t>
            </a:r>
            <a:r>
              <a:rPr lang="fi-FI" b="1" dirty="0">
                <a:highlight>
                  <a:srgbClr val="F3F2F1"/>
                </a:highlight>
              </a:rPr>
              <a:t> </a:t>
            </a:r>
            <a:r>
              <a:rPr lang="fi-FI" b="1" dirty="0" err="1">
                <a:highlight>
                  <a:srgbClr val="F3F2F1"/>
                </a:highlight>
              </a:rPr>
              <a:t>något</a:t>
            </a:r>
            <a:r>
              <a:rPr lang="fi-FI" b="1" dirty="0">
                <a:highlight>
                  <a:srgbClr val="F3F2F1"/>
                </a:highlight>
              </a:rPr>
              <a:t> annat du </a:t>
            </a:r>
            <a:r>
              <a:rPr lang="fi-FI" b="1" dirty="0" err="1">
                <a:highlight>
                  <a:srgbClr val="F3F2F1"/>
                </a:highlight>
              </a:rPr>
              <a:t>vill</a:t>
            </a:r>
            <a:r>
              <a:rPr lang="fi-FI" b="1" dirty="0">
                <a:highlight>
                  <a:srgbClr val="F3F2F1"/>
                </a:highlight>
              </a:rPr>
              <a:t> </a:t>
            </a:r>
            <a:r>
              <a:rPr lang="fi-FI" b="1" dirty="0" err="1">
                <a:highlight>
                  <a:srgbClr val="F3F2F1"/>
                </a:highlight>
              </a:rPr>
              <a:t>veta</a:t>
            </a:r>
            <a:r>
              <a:rPr lang="fi-FI" b="1" dirty="0">
                <a:highlight>
                  <a:srgbClr val="F3F2F1"/>
                </a:highlight>
              </a:rPr>
              <a:t>?</a:t>
            </a:r>
            <a:endParaRPr lang="en-US" dirty="0">
              <a:highlight>
                <a:srgbClr val="F3F2F1"/>
              </a:highlight>
              <a:cs typeface="Calibri" panose="020F0502020204030204"/>
            </a:endParaRPr>
          </a:p>
          <a:p>
            <a:pPr marL="171450" indent="-171450">
              <a:lnSpc>
                <a:spcPct val="150000"/>
              </a:lnSpc>
              <a:spcBef>
                <a:spcPts val="1000"/>
              </a:spcBef>
              <a:buFont typeface="Arial,Sans-Serif" panose="020B0604020202020204" pitchFamily="34" charset="0"/>
              <a:buChar char="•"/>
            </a:pPr>
            <a:r>
              <a:rPr lang="fi-FI" dirty="0" err="1">
                <a:highlight>
                  <a:srgbClr val="F3F2F1"/>
                </a:highlight>
              </a:rPr>
              <a:t>Ge</a:t>
            </a:r>
            <a:r>
              <a:rPr lang="fi-FI" dirty="0">
                <a:highlight>
                  <a:srgbClr val="F3F2F1"/>
                </a:highlight>
              </a:rPr>
              <a:t> </a:t>
            </a:r>
            <a:r>
              <a:rPr lang="fi-FI" dirty="0" err="1">
                <a:highlight>
                  <a:srgbClr val="F3F2F1"/>
                </a:highlight>
              </a:rPr>
              <a:t>barnet</a:t>
            </a:r>
            <a:r>
              <a:rPr lang="fi-FI" dirty="0">
                <a:highlight>
                  <a:srgbClr val="F3F2F1"/>
                </a:highlight>
              </a:rPr>
              <a:t> en </a:t>
            </a:r>
            <a:r>
              <a:rPr lang="fi-FI" dirty="0" err="1">
                <a:highlight>
                  <a:srgbClr val="F3F2F1"/>
                </a:highlight>
              </a:rPr>
              <a:t>chans</a:t>
            </a:r>
            <a:r>
              <a:rPr lang="fi-FI" dirty="0">
                <a:highlight>
                  <a:srgbClr val="F3F2F1"/>
                </a:highlight>
              </a:rPr>
              <a:t> </a:t>
            </a:r>
            <a:r>
              <a:rPr lang="fi-FI" dirty="0" err="1">
                <a:highlight>
                  <a:srgbClr val="F3F2F1"/>
                </a:highlight>
              </a:rPr>
              <a:t>att</a:t>
            </a:r>
            <a:r>
              <a:rPr lang="fi-FI" dirty="0">
                <a:highlight>
                  <a:srgbClr val="F3F2F1"/>
                </a:highlight>
              </a:rPr>
              <a:t> </a:t>
            </a:r>
            <a:r>
              <a:rPr lang="fi-FI" dirty="0" err="1">
                <a:highlight>
                  <a:srgbClr val="F3F2F1"/>
                </a:highlight>
              </a:rPr>
              <a:t>ställa</a:t>
            </a:r>
            <a:r>
              <a:rPr lang="fi-FI" dirty="0">
                <a:highlight>
                  <a:srgbClr val="F3F2F1"/>
                </a:highlight>
              </a:rPr>
              <a:t> </a:t>
            </a:r>
            <a:r>
              <a:rPr lang="fi-FI" dirty="0" err="1">
                <a:highlight>
                  <a:srgbClr val="F3F2F1"/>
                </a:highlight>
              </a:rPr>
              <a:t>frågor</a:t>
            </a:r>
            <a:r>
              <a:rPr lang="fi-FI" dirty="0">
                <a:highlight>
                  <a:srgbClr val="F3F2F1"/>
                </a:highlight>
              </a:rPr>
              <a:t> </a:t>
            </a:r>
            <a:r>
              <a:rPr lang="fi-FI" dirty="0" err="1">
                <a:highlight>
                  <a:srgbClr val="F3F2F1"/>
                </a:highlight>
              </a:rPr>
              <a:t>om</a:t>
            </a:r>
            <a:r>
              <a:rPr lang="fi-FI" dirty="0">
                <a:highlight>
                  <a:srgbClr val="F3F2F1"/>
                </a:highlight>
              </a:rPr>
              <a:t> </a:t>
            </a:r>
            <a:r>
              <a:rPr lang="fi-FI" dirty="0" err="1">
                <a:highlight>
                  <a:srgbClr val="F3F2F1"/>
                </a:highlight>
              </a:rPr>
              <a:t>saker</a:t>
            </a:r>
            <a:r>
              <a:rPr lang="fi-FI" dirty="0">
                <a:highlight>
                  <a:srgbClr val="F3F2F1"/>
                </a:highlight>
              </a:rPr>
              <a:t> </a:t>
            </a:r>
            <a:r>
              <a:rPr lang="fi-FI" dirty="0" err="1">
                <a:highlight>
                  <a:srgbClr val="F3F2F1"/>
                </a:highlight>
              </a:rPr>
              <a:t>som</a:t>
            </a:r>
            <a:r>
              <a:rPr lang="fi-FI" dirty="0">
                <a:highlight>
                  <a:srgbClr val="F3F2F1"/>
                </a:highlight>
              </a:rPr>
              <a:t> </a:t>
            </a:r>
            <a:r>
              <a:rPr lang="fi-FI" dirty="0" err="1">
                <a:highlight>
                  <a:srgbClr val="F3F2F1"/>
                </a:highlight>
              </a:rPr>
              <a:t>hen</a:t>
            </a:r>
            <a:r>
              <a:rPr lang="fi-FI" dirty="0">
                <a:highlight>
                  <a:srgbClr val="F3F2F1"/>
                </a:highlight>
              </a:rPr>
              <a:t> </a:t>
            </a:r>
            <a:r>
              <a:rPr lang="fi-FI" dirty="0" err="1">
                <a:highlight>
                  <a:srgbClr val="F3F2F1"/>
                </a:highlight>
              </a:rPr>
              <a:t>funderar</a:t>
            </a:r>
            <a:r>
              <a:rPr lang="fi-FI" dirty="0">
                <a:highlight>
                  <a:srgbClr val="F3F2F1"/>
                </a:highlight>
              </a:rPr>
              <a:t> </a:t>
            </a:r>
            <a:r>
              <a:rPr lang="fi-FI" dirty="0" err="1">
                <a:highlight>
                  <a:srgbClr val="F3F2F1"/>
                </a:highlight>
              </a:rPr>
              <a:t>på</a:t>
            </a:r>
            <a:r>
              <a:rPr lang="fi-FI" dirty="0">
                <a:highlight>
                  <a:srgbClr val="F3F2F1"/>
                </a:highlight>
              </a:rPr>
              <a:t> </a:t>
            </a:r>
            <a:r>
              <a:rPr lang="fi-FI" dirty="0" err="1">
                <a:highlight>
                  <a:srgbClr val="F3F2F1"/>
                </a:highlight>
              </a:rPr>
              <a:t>och</a:t>
            </a:r>
            <a:r>
              <a:rPr lang="fi-FI" dirty="0">
                <a:highlight>
                  <a:srgbClr val="F3F2F1"/>
                </a:highlight>
              </a:rPr>
              <a:t> </a:t>
            </a:r>
            <a:r>
              <a:rPr lang="fi-FI" dirty="0" err="1">
                <a:highlight>
                  <a:srgbClr val="F3F2F1"/>
                </a:highlight>
              </a:rPr>
              <a:t>svara</a:t>
            </a:r>
            <a:r>
              <a:rPr lang="fi-FI" dirty="0">
                <a:highlight>
                  <a:srgbClr val="F3F2F1"/>
                </a:highlight>
              </a:rPr>
              <a:t> </a:t>
            </a:r>
            <a:r>
              <a:rPr lang="fi-FI" dirty="0" err="1"/>
              <a:t>på</a:t>
            </a:r>
            <a:r>
              <a:rPr lang="fi-FI" dirty="0"/>
              <a:t> ett </a:t>
            </a:r>
            <a:r>
              <a:rPr lang="fi-FI" dirty="0" err="1"/>
              <a:t>åldersanpassat</a:t>
            </a:r>
            <a:r>
              <a:rPr lang="fi-FI" dirty="0"/>
              <a:t> </a:t>
            </a:r>
            <a:r>
              <a:rPr lang="fi-FI" dirty="0" err="1"/>
              <a:t>sätt</a:t>
            </a:r>
            <a:r>
              <a:rPr lang="fi-FI" dirty="0"/>
              <a:t>.</a:t>
            </a:r>
            <a:endParaRPr lang="fi-FI" dirty="0">
              <a:cs typeface="Calibri"/>
            </a:endParaRPr>
          </a:p>
          <a:p>
            <a:pPr>
              <a:lnSpc>
                <a:spcPct val="150000"/>
              </a:lnSpc>
              <a:spcBef>
                <a:spcPts val="1000"/>
              </a:spcBef>
            </a:pPr>
            <a:endParaRPr lang="fi-FI" dirty="0">
              <a:highlight>
                <a:srgbClr val="F3F2F1"/>
              </a:highlight>
              <a:cs typeface="Calibri" panose="020F0502020204030204"/>
            </a:endParaRPr>
          </a:p>
          <a:p>
            <a:pPr>
              <a:lnSpc>
                <a:spcPct val="150000"/>
              </a:lnSpc>
              <a:spcBef>
                <a:spcPts val="1019"/>
              </a:spcBef>
            </a:pPr>
            <a:endParaRPr lang="fi-FI" dirty="0"/>
          </a:p>
          <a:p>
            <a:pPr>
              <a:lnSpc>
                <a:spcPct val="150000"/>
              </a:lnSpc>
              <a:spcBef>
                <a:spcPts val="1019"/>
              </a:spcBef>
            </a:pPr>
            <a:r>
              <a:rPr lang="en-US" i="1" dirty="0" err="1"/>
              <a:t>Källor</a:t>
            </a:r>
            <a:r>
              <a:rPr lang="en-US" i="1" dirty="0"/>
              <a:t>:</a:t>
            </a:r>
            <a:endParaRPr lang="en-US" i="1" dirty="0">
              <a:cs typeface="Calibri"/>
            </a:endParaRPr>
          </a:p>
          <a:p>
            <a:pPr>
              <a:lnSpc>
                <a:spcPct val="150000"/>
              </a:lnSpc>
              <a:spcBef>
                <a:spcPts val="1019"/>
              </a:spcBef>
            </a:pPr>
            <a:r>
              <a:rPr lang="en-US" i="1" dirty="0" err="1"/>
              <a:t>Förebyggande</a:t>
            </a:r>
            <a:r>
              <a:rPr lang="en-US" i="1" dirty="0"/>
              <a:t> </a:t>
            </a:r>
            <a:r>
              <a:rPr lang="en-US" i="1" dirty="0" err="1"/>
              <a:t>rusmedelasrbete</a:t>
            </a:r>
            <a:r>
              <a:rPr lang="en-US" i="1" dirty="0"/>
              <a:t>  EHYT rf. 2024. </a:t>
            </a:r>
            <a:r>
              <a:rPr lang="en-US" i="1" dirty="0" err="1"/>
              <a:t>Vanhemmuuden</a:t>
            </a:r>
            <a:r>
              <a:rPr lang="en-US" i="1" dirty="0"/>
              <a:t> </a:t>
            </a:r>
            <a:r>
              <a:rPr lang="en-US" i="1" dirty="0" err="1"/>
              <a:t>taidot</a:t>
            </a:r>
            <a:r>
              <a:rPr lang="en-US" i="1" dirty="0"/>
              <a:t> – </a:t>
            </a:r>
            <a:r>
              <a:rPr lang="en-US" i="1" dirty="0" err="1"/>
              <a:t>Kuuntele</a:t>
            </a:r>
            <a:r>
              <a:rPr lang="en-US" i="1" dirty="0"/>
              <a:t> </a:t>
            </a:r>
            <a:r>
              <a:rPr lang="en-US" i="1" dirty="0" err="1"/>
              <a:t>ensin</a:t>
            </a:r>
            <a:r>
              <a:rPr lang="en-US" i="1" dirty="0"/>
              <a:t>. </a:t>
            </a:r>
            <a:r>
              <a:rPr lang="en-US" i="1" dirty="0" err="1"/>
              <a:t>Toimintavihko</a:t>
            </a:r>
            <a:r>
              <a:rPr lang="en-US" i="1" dirty="0"/>
              <a:t> </a:t>
            </a:r>
            <a:r>
              <a:rPr lang="en-US" i="1" dirty="0" err="1"/>
              <a:t>perheille</a:t>
            </a:r>
            <a:r>
              <a:rPr lang="en-US" i="1" dirty="0"/>
              <a:t> ja </a:t>
            </a:r>
            <a:r>
              <a:rPr lang="en-US" i="1" dirty="0" err="1"/>
              <a:t>perheiden</a:t>
            </a:r>
            <a:r>
              <a:rPr lang="en-US" i="1" dirty="0"/>
              <a:t> </a:t>
            </a:r>
            <a:r>
              <a:rPr lang="en-US" i="1" dirty="0" err="1"/>
              <a:t>toimiville</a:t>
            </a:r>
            <a:r>
              <a:rPr lang="en-US" i="1" dirty="0"/>
              <a:t>.</a:t>
            </a:r>
            <a:endParaRPr lang="en-US" i="1" dirty="0">
              <a:cs typeface="Calibri"/>
            </a:endParaRPr>
          </a:p>
          <a:p>
            <a:r>
              <a:rPr lang="en-US" i="1" dirty="0" err="1"/>
              <a:t>Lajunen</a:t>
            </a:r>
            <a:r>
              <a:rPr lang="en-US" i="1" dirty="0"/>
              <a:t>, K., Andell, M., </a:t>
            </a:r>
            <a:r>
              <a:rPr lang="en-US" i="1" dirty="0" err="1"/>
              <a:t>Ylenius</a:t>
            </a:r>
            <a:r>
              <a:rPr lang="en-US" i="1" dirty="0"/>
              <a:t>-Lehtonen, M. &amp; Ojanen, S. (2019). </a:t>
            </a:r>
            <a:r>
              <a:rPr lang="en-US" i="1" dirty="0" err="1"/>
              <a:t>Tunne</a:t>
            </a:r>
            <a:r>
              <a:rPr lang="en-US" i="1" dirty="0"/>
              <a:t>- ja </a:t>
            </a:r>
            <a:r>
              <a:rPr lang="en-US" i="1" dirty="0" err="1"/>
              <a:t>turvataitoja</a:t>
            </a:r>
            <a:r>
              <a:rPr lang="en-US" i="1" dirty="0"/>
              <a:t> </a:t>
            </a:r>
            <a:r>
              <a:rPr lang="en-US" i="1" dirty="0" err="1"/>
              <a:t>lapsille</a:t>
            </a:r>
            <a:r>
              <a:rPr lang="en-US" i="1" dirty="0"/>
              <a:t>: </a:t>
            </a:r>
            <a:r>
              <a:rPr lang="en-US" i="1" dirty="0" err="1"/>
              <a:t>Tunne</a:t>
            </a:r>
            <a:r>
              <a:rPr lang="en-US" i="1" dirty="0"/>
              <a:t>- ja </a:t>
            </a:r>
            <a:r>
              <a:rPr lang="en-US" i="1" dirty="0" err="1"/>
              <a:t>turvataitokasvatuksen</a:t>
            </a:r>
            <a:r>
              <a:rPr lang="en-US" i="1" dirty="0"/>
              <a:t> </a:t>
            </a:r>
            <a:r>
              <a:rPr lang="en-US" i="1" dirty="0" err="1"/>
              <a:t>oppimateriaali</a:t>
            </a:r>
            <a:r>
              <a:rPr lang="en-US" i="1" dirty="0"/>
              <a:t>. Helsinki: </a:t>
            </a:r>
            <a:r>
              <a:rPr lang="en-US" i="1" dirty="0" err="1"/>
              <a:t>Terveyden</a:t>
            </a:r>
            <a:r>
              <a:rPr lang="en-US" i="1" dirty="0"/>
              <a:t> ja </a:t>
            </a:r>
            <a:r>
              <a:rPr lang="en-US" i="1" dirty="0" err="1"/>
              <a:t>hyvinvoinnin</a:t>
            </a:r>
            <a:r>
              <a:rPr lang="en-US" i="1" dirty="0"/>
              <a:t> </a:t>
            </a:r>
            <a:r>
              <a:rPr lang="en-US" i="1" dirty="0" err="1"/>
              <a:t>laitos</a:t>
            </a:r>
            <a:r>
              <a:rPr lang="en-US" i="1" dirty="0"/>
              <a:t>.</a:t>
            </a:r>
            <a:endParaRPr lang="en-US" i="1" dirty="0">
              <a:cs typeface="Calibri"/>
            </a:endParaRPr>
          </a:p>
          <a:p>
            <a:endParaRPr lang="en-US" i="1" dirty="0">
              <a:cs typeface="Calibri"/>
            </a:endParaRPr>
          </a:p>
          <a:p>
            <a:pPr>
              <a:lnSpc>
                <a:spcPct val="150000"/>
              </a:lnSpc>
              <a:spcBef>
                <a:spcPts val="1000"/>
              </a:spcBef>
            </a:pPr>
            <a:endParaRPr lang="en-US" i="1" dirty="0">
              <a:cs typeface="Calibri"/>
            </a:endParaRPr>
          </a:p>
          <a:p>
            <a:endParaRPr lang="en-US" i="1" dirty="0">
              <a:cs typeface="Calibri"/>
            </a:endParaRPr>
          </a:p>
          <a:p>
            <a:pPr>
              <a:lnSpc>
                <a:spcPct val="150000"/>
              </a:lnSpc>
              <a:spcBef>
                <a:spcPts val="1019"/>
              </a:spcBef>
            </a:pPr>
            <a:endParaRPr lang="en-US" dirty="0">
              <a:cs typeface="Calibri"/>
            </a:endParaRPr>
          </a:p>
          <a:p>
            <a:pPr>
              <a:lnSpc>
                <a:spcPct val="150000"/>
              </a:lnSpc>
              <a:spcBef>
                <a:spcPts val="1019"/>
              </a:spcBef>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8</a:t>
            </a:fld>
            <a:endParaRPr lang="sv-SE"/>
          </a:p>
        </p:txBody>
      </p:sp>
    </p:spTree>
    <p:extLst>
      <p:ext uri="{BB962C8B-B14F-4D97-AF65-F5344CB8AC3E}">
        <p14:creationId xmlns:p14="http://schemas.microsoft.com/office/powerpoint/2010/main" val="201458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kern="100" dirty="0">
                <a:effectLst/>
                <a:latin typeface="Aptos" panose="020B0004020202020204" pitchFamily="34" charset="0"/>
                <a:ea typeface="Aptos" panose="020B0004020202020204" pitchFamily="34" charset="0"/>
                <a:cs typeface="Times New Roman" panose="02020603050405020304" pitchFamily="18" charset="0"/>
              </a:rPr>
              <a:t>Barnens kommentarer om offentlig användning av rusmedel</a:t>
            </a:r>
            <a:endParaRPr lang="fi-FI"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endParaRPr lang="en-US" b="0" i="0" dirty="0">
              <a:solidFill>
                <a:srgbClr val="444444"/>
              </a:solidFill>
              <a:effectLst/>
              <a:highlight>
                <a:srgbClr val="F3F2F1"/>
              </a:highlight>
              <a:latin typeface="Calibri" panose="020F0502020204030204" pitchFamily="34" charset="0"/>
            </a:endParaRPr>
          </a:p>
          <a:p>
            <a:pPr algn="l" rtl="0" fontAlgn="base">
              <a:buFont typeface="Arial" panose="020B0604020202020204" pitchFamily="34" charset="0"/>
              <a:buChar char="•"/>
            </a:pPr>
            <a:r>
              <a:rPr lang="fi-FI" sz="1800" b="0" i="0" u="none" strike="noStrike" dirty="0">
                <a:solidFill>
                  <a:srgbClr val="000000"/>
                </a:solidFill>
                <a:effectLst/>
                <a:highlight>
                  <a:srgbClr val="F3F2F1"/>
                </a:highlight>
                <a:latin typeface="Calibri" panose="020F0502020204030204" pitchFamily="34" charset="0"/>
              </a:rPr>
              <a:t> </a:t>
            </a:r>
            <a:r>
              <a:rPr lang="sv-FI" sz="1800" dirty="0">
                <a:effectLst/>
                <a:latin typeface="Aptos" panose="020B0004020202020204" pitchFamily="34" charset="0"/>
                <a:ea typeface="Aptos" panose="020B0004020202020204" pitchFamily="34" charset="0"/>
                <a:cs typeface="Times New Roman" panose="02020603050405020304" pitchFamily="18" charset="0"/>
              </a:rPr>
              <a:t>Den som leder föräldrakvällen läser upp kommentarerna på stordiabilden och berättar om sådant som aktualiserats under lektionerna – om barnens upplevelser och tankar och om vad barnen vill veta mer om. Det är också en god idé att hen berättar om sina egna observationer om barnens reaktioner och deras tankar på lektionerna.</a:t>
            </a:r>
            <a:endParaRPr lang="fi-FI" sz="1800" b="0" i="0" u="none" strike="noStrike" dirty="0">
              <a:solidFill>
                <a:srgbClr val="000000"/>
              </a:solidFill>
              <a:effectLst/>
              <a:highlight>
                <a:srgbClr val="F3F2F1"/>
              </a:highligh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FI" sz="1800" b="0" kern="100" dirty="0">
                <a:effectLst/>
                <a:latin typeface="Aptos" panose="020B0004020202020204" pitchFamily="34" charset="0"/>
                <a:ea typeface="Aptos" panose="020B0004020202020204" pitchFamily="34" charset="0"/>
                <a:cs typeface="Times New Roman" panose="02020603050405020304" pitchFamily="18" charset="0"/>
              </a:rPr>
              <a:t> Barn undrar ofta över saker som vuxna redan är vana vid. När barnet möter användning av rusmedel och förvirrat beteende på offentliga ställen, kan det väcka en rad olika känslor hos hen, till exempel förlägenhet, ångest eller rädsla. </a:t>
            </a:r>
            <a:endParaRPr lang="fi-FI" sz="1800" b="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buFont typeface="Arial" panose="020B0604020202020204" pitchFamily="34" charset="0"/>
              <a:buChar char="•"/>
            </a:pPr>
            <a:r>
              <a:rPr lang="en-US" sz="1800" b="0" i="0" dirty="0">
                <a:solidFill>
                  <a:srgbClr val="444444"/>
                </a:solidFill>
                <a:effectLst/>
                <a:highlight>
                  <a:srgbClr val="F3F2F1"/>
                </a:highlight>
                <a:latin typeface="Calibri" panose="020F0502020204030204" pitchFamily="34" charset="0"/>
              </a:rPr>
              <a:t>​</a:t>
            </a:r>
            <a:r>
              <a:rPr lang="en-US" sz="1800" b="0" i="0" kern="1200" dirty="0">
                <a:solidFill>
                  <a:srgbClr val="444444"/>
                </a:solidFill>
                <a:effectLst/>
                <a:highlight>
                  <a:srgbClr val="F3F2F1"/>
                </a:highlight>
                <a:latin typeface="Arial" panose="020B0604020202020204" pitchFamily="34" charset="0"/>
                <a:ea typeface="+mn-ea"/>
                <a:cs typeface="+mn-cs"/>
              </a:rPr>
              <a:t> </a:t>
            </a:r>
            <a:r>
              <a:rPr lang="sv-FI" sz="1800" b="0" kern="100" dirty="0">
                <a:effectLst/>
                <a:latin typeface="Aptos" panose="020B0004020202020204" pitchFamily="34" charset="0"/>
                <a:ea typeface="Aptos" panose="020B0004020202020204" pitchFamily="34" charset="0"/>
                <a:cs typeface="Times New Roman" panose="02020603050405020304" pitchFamily="18" charset="0"/>
              </a:rPr>
              <a:t>Barn minns sina möten med berusade människor eftersom de ofta kan berätta väldigt detaljerat om dessa situationer. Därför är det viktigt att fråga av barnen om de situationer som de varit med om.</a:t>
            </a:r>
            <a:endParaRPr lang="fi-FI" sz="1800" b="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buFont typeface="Arial" panose="020B0604020202020204" pitchFamily="34" charset="0"/>
              <a:buNone/>
            </a:pPr>
            <a:endParaRPr lang="fi-FI" sz="1800" b="0" i="0" dirty="0">
              <a:solidFill>
                <a:srgbClr val="444444"/>
              </a:solidFill>
              <a:effectLst/>
              <a:highlight>
                <a:srgbClr val="F3F2F1"/>
              </a:highlight>
              <a:latin typeface="Arial" panose="020B0604020202020204" pitchFamily="34" charset="0"/>
            </a:endParaRPr>
          </a:p>
          <a:p>
            <a:pPr algn="l" rtl="0" fontAlgn="base"/>
            <a:r>
              <a:rPr lang="fi-FI" b="1" i="0" u="none" strike="noStrike" dirty="0">
                <a:solidFill>
                  <a:srgbClr val="000000"/>
                </a:solidFill>
                <a:effectLst/>
                <a:highlight>
                  <a:srgbClr val="F3F2F1"/>
                </a:highlight>
                <a:latin typeface="Calibri" panose="020F0502020204030204" pitchFamily="34" charset="0"/>
              </a:rPr>
              <a:t>OBS!</a:t>
            </a:r>
            <a:r>
              <a:rPr lang="en-US" b="0" i="0" dirty="0">
                <a:solidFill>
                  <a:srgbClr val="444444"/>
                </a:solidFill>
                <a:effectLst/>
                <a:highlight>
                  <a:srgbClr val="F3F2F1"/>
                </a:highlight>
                <a:latin typeface="Calibri" panose="020F0502020204030204" pitchFamily="34" charset="0"/>
              </a:rPr>
              <a:t>​</a:t>
            </a:r>
          </a:p>
          <a:p>
            <a:pPr algn="l" rtl="0" fontAlgn="base">
              <a:buFont typeface="Arial" panose="020B0604020202020204" pitchFamily="34" charset="0"/>
              <a:buChar char="•"/>
            </a:pPr>
            <a:r>
              <a:rPr lang="fi-FI" sz="1800" b="0" i="0" u="none" strike="noStrike" dirty="0">
                <a:solidFill>
                  <a:srgbClr val="000000"/>
                </a:solidFill>
                <a:effectLst/>
                <a:highlight>
                  <a:srgbClr val="F3F2F1"/>
                </a:highlight>
                <a:latin typeface="Calibri" panose="020F0502020204030204" pitchFamily="34" charset="0"/>
              </a:rPr>
              <a:t> </a:t>
            </a:r>
            <a:r>
              <a:rPr lang="sv-FI" sz="1800" kern="100" dirty="0">
                <a:effectLst/>
                <a:latin typeface="Aptos" panose="020B0004020202020204" pitchFamily="34" charset="0"/>
                <a:ea typeface="Aptos" panose="020B0004020202020204" pitchFamily="34" charset="0"/>
                <a:cs typeface="Times New Roman" panose="02020603050405020304" pitchFamily="18" charset="0"/>
              </a:rPr>
              <a:t>På stordiabilden finns tankar som många barn har. De  har samlats in på lektioner under utvecklingen av projektet Staden tillhör alla. Du kan ersätta texterna på stordiabilden med tankar, kommentarer, upplevelser och frågor från barn i din skola.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FI" sz="1800" kern="100" dirty="0">
                <a:effectLst/>
                <a:latin typeface="Aptos" panose="020B0004020202020204" pitchFamily="34" charset="0"/>
                <a:ea typeface="Aptos" panose="020B0004020202020204" pitchFamily="34" charset="0"/>
                <a:cs typeface="Times New Roman" panose="02020603050405020304" pitchFamily="18" charset="0"/>
              </a:rPr>
              <a:t>Det är bra att berätta för deltagarna om tankarna på stordiabilden kommer från elever i din skola eller om du använder de allmänna kommentarerna som finns färdigt på stordiabilden.</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buFont typeface="Arial" panose="020B0604020202020204" pitchFamily="34" charset="0"/>
              <a:buChar char="•"/>
            </a:pPr>
            <a:endParaRPr lang="en-US" sz="1800" b="0" i="0" dirty="0">
              <a:solidFill>
                <a:srgbClr val="444444"/>
              </a:solidFill>
              <a:effectLst/>
              <a:highlight>
                <a:srgbClr val="F3F2F1"/>
              </a:highlight>
              <a:latin typeface="Arial" panose="020B0604020202020204" pitchFamily="34" charset="0"/>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9</a:t>
            </a:fld>
            <a:endParaRPr lang="sv-SE"/>
          </a:p>
        </p:txBody>
      </p:sp>
    </p:spTree>
    <p:extLst>
      <p:ext uri="{BB962C8B-B14F-4D97-AF65-F5344CB8AC3E}">
        <p14:creationId xmlns:p14="http://schemas.microsoft.com/office/powerpoint/2010/main" val="399088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Staden tillhör alla pärm">
    <p:bg>
      <p:bgRef idx="1001">
        <a:schemeClr val="bg1"/>
      </p:bgRef>
    </p:bg>
    <p:spTree>
      <p:nvGrpSpPr>
        <p:cNvPr id="1" name=""/>
        <p:cNvGrpSpPr/>
        <p:nvPr/>
      </p:nvGrpSpPr>
      <p:grpSpPr>
        <a:xfrm>
          <a:off x="0" y="0"/>
          <a:ext cx="0" cy="0"/>
          <a:chOff x="0" y="0"/>
          <a:chExt cx="0" cy="0"/>
        </a:xfrm>
      </p:grpSpPr>
      <p:pic>
        <p:nvPicPr>
          <p:cNvPr id="2" name="Picture 1" descr="A picture containing map&#10;&#10;Description automatically generated">
            <a:extLst>
              <a:ext uri="{FF2B5EF4-FFF2-40B4-BE49-F238E27FC236}">
                <a16:creationId xmlns:a16="http://schemas.microsoft.com/office/drawing/2014/main" id="{FF7AFE43-7728-9015-A01B-663E5F13ED51}"/>
              </a:ext>
            </a:extLst>
          </p:cNvPr>
          <p:cNvPicPr>
            <a:picLocks noChangeAspect="1"/>
          </p:cNvPicPr>
          <p:nvPr userDrawn="1"/>
        </p:nvPicPr>
        <p:blipFill>
          <a:blip r:embed="rId2"/>
          <a:stretch>
            <a:fillRect/>
          </a:stretch>
        </p:blipFill>
        <p:spPr>
          <a:xfrm>
            <a:off x="354642" y="127720"/>
            <a:ext cx="11482715" cy="6602559"/>
          </a:xfrm>
          <a:prstGeom prst="rect">
            <a:avLst/>
          </a:prstGeom>
        </p:spPr>
      </p:pic>
    </p:spTree>
    <p:extLst>
      <p:ext uri="{BB962C8B-B14F-4D97-AF65-F5344CB8AC3E}">
        <p14:creationId xmlns:p14="http://schemas.microsoft.com/office/powerpoint/2010/main" val="36347301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ta med rubrik + rubrik + lista">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6170612" y="914400"/>
            <a:ext cx="5181600" cy="1112837"/>
          </a:xfrm>
        </p:spPr>
        <p:txBody>
          <a:bodyPr>
            <a:normAutofit/>
          </a:bodyPr>
          <a:lstStyle>
            <a:lvl1pPr>
              <a:defRPr sz="3000"/>
            </a:lvl1pPr>
          </a:lstStyle>
          <a:p>
            <a:r>
              <a:rPr lang="en-US" noProof="0"/>
              <a:t>Click to edit Master title style</a:t>
            </a:r>
            <a:endParaRPr lang="sv-SE" noProof="0"/>
          </a:p>
        </p:txBody>
      </p:sp>
      <p:pic>
        <p:nvPicPr>
          <p:cNvPr id="3" name="Picture 2" descr="A picture containing transport, mollusk, wheel&#10;&#10;Description automatically generated">
            <a:extLst>
              <a:ext uri="{FF2B5EF4-FFF2-40B4-BE49-F238E27FC236}">
                <a16:creationId xmlns:a16="http://schemas.microsoft.com/office/drawing/2014/main" id="{FD2BC92B-2252-626B-2140-B0567B33E85F}"/>
              </a:ext>
            </a:extLst>
          </p:cNvPr>
          <p:cNvPicPr>
            <a:picLocks noChangeAspect="1"/>
          </p:cNvPicPr>
          <p:nvPr userDrawn="1"/>
        </p:nvPicPr>
        <p:blipFill>
          <a:blip r:embed="rId2"/>
          <a:stretch>
            <a:fillRect/>
          </a:stretch>
        </p:blipFill>
        <p:spPr>
          <a:xfrm>
            <a:off x="-273272" y="53812"/>
            <a:ext cx="6695089" cy="6695089"/>
          </a:xfrm>
          <a:prstGeom prst="rect">
            <a:avLst/>
          </a:prstGeom>
        </p:spPr>
      </p:pic>
      <p:sp>
        <p:nvSpPr>
          <p:cNvPr id="11" name="Content Placeholder 2">
            <a:extLst>
              <a:ext uri="{FF2B5EF4-FFF2-40B4-BE49-F238E27FC236}">
                <a16:creationId xmlns:a16="http://schemas.microsoft.com/office/drawing/2014/main" id="{1A078811-CEB5-38BB-6AA3-84FE12F39D1A}"/>
              </a:ext>
            </a:extLst>
          </p:cNvPr>
          <p:cNvSpPr>
            <a:spLocks noGrp="1"/>
          </p:cNvSpPr>
          <p:nvPr>
            <p:ph sz="half" idx="1"/>
          </p:nvPr>
        </p:nvSpPr>
        <p:spPr>
          <a:xfrm>
            <a:off x="1022897" y="1400504"/>
            <a:ext cx="3998911" cy="4056992"/>
          </a:xfrm>
        </p:spPr>
        <p:txBody>
          <a:bodyPr anchor="ctr">
            <a:normAutofit/>
          </a:bodyPr>
          <a:lstStyle>
            <a:lvl1pPr marL="0" indent="0" algn="ctr">
              <a:lnSpc>
                <a:spcPct val="100000"/>
              </a:lnSpc>
              <a:buNone/>
              <a:defRPr sz="4400">
                <a:latin typeface="Arial Rounded MT Bold" panose="020F0704030504030204" pitchFamily="34" charset="77"/>
              </a:defRPr>
            </a:lvl1pPr>
            <a:lvl2pPr>
              <a:defRPr>
                <a:latin typeface="Arial Rounded MT Bold" panose="020F0704030504030204" pitchFamily="34" charset="77"/>
              </a:defRPr>
            </a:lvl2pPr>
            <a:lvl3pPr>
              <a:defRPr>
                <a:latin typeface="Arial Rounded MT Bold" panose="020F0704030504030204" pitchFamily="34" charset="77"/>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noProof="0"/>
              <a:t>Click to edit Master text styles</a:t>
            </a:r>
          </a:p>
        </p:txBody>
      </p:sp>
    </p:spTree>
    <p:extLst>
      <p:ext uri="{BB962C8B-B14F-4D97-AF65-F5344CB8AC3E}">
        <p14:creationId xmlns:p14="http://schemas.microsoft.com/office/powerpoint/2010/main" val="429232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1">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a:stretch>
            <a:fillRect/>
          </a:stretch>
        </p:blipFill>
        <p:spPr>
          <a:xfrm>
            <a:off x="6096000"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6961896"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5712160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2">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a:stretch>
            <a:fillRect/>
          </a:stretch>
        </p:blipFill>
        <p:spPr>
          <a:xfrm>
            <a:off x="97008"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962904"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41753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3">
    <p:bg>
      <p:bgRef idx="1001">
        <a:schemeClr val="bg2"/>
      </p:bgRef>
    </p:bg>
    <p:spTree>
      <p:nvGrpSpPr>
        <p:cNvPr id="1" name=""/>
        <p:cNvGrpSpPr/>
        <p:nvPr/>
      </p:nvGrpSpPr>
      <p:grpSpPr>
        <a:xfrm>
          <a:off x="0" y="0"/>
          <a:ext cx="0" cy="0"/>
          <a:chOff x="0" y="0"/>
          <a:chExt cx="0" cy="0"/>
        </a:xfrm>
      </p:grpSpPr>
      <p:pic>
        <p:nvPicPr>
          <p:cNvPr id="2" name="Picture 1" descr="A picture containing transport, wheel, weapon, knife&#10;&#10;Description automatically generated">
            <a:extLst>
              <a:ext uri="{FF2B5EF4-FFF2-40B4-BE49-F238E27FC236}">
                <a16:creationId xmlns:a16="http://schemas.microsoft.com/office/drawing/2014/main" id="{D599E3FA-7EDD-F0F0-F564-6E4D278C6A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0940" y="3141214"/>
            <a:ext cx="6610121" cy="3718193"/>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3305060" y="3580482"/>
            <a:ext cx="5662670" cy="2809301"/>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56801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liner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204342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liner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bg2"/>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45094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iner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4227174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liner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tx2"/>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18521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liners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4259545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liners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5"/>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264351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 logo slide">
    <p:bg>
      <p:bgRef idx="1001">
        <a:schemeClr val="bg2"/>
      </p:bgRef>
    </p:bg>
    <p:spTree>
      <p:nvGrpSpPr>
        <p:cNvPr id="1" name=""/>
        <p:cNvGrpSpPr/>
        <p:nvPr/>
      </p:nvGrpSpPr>
      <p:grpSpPr>
        <a:xfrm>
          <a:off x="0" y="0"/>
          <a:ext cx="0" cy="0"/>
          <a:chOff x="0" y="0"/>
          <a:chExt cx="0" cy="0"/>
        </a:xfrm>
      </p:grpSpPr>
      <p:pic>
        <p:nvPicPr>
          <p:cNvPr id="7" name="Picture 6" descr="Staden tillhör alla-logo">
            <a:extLst>
              <a:ext uri="{FF2B5EF4-FFF2-40B4-BE49-F238E27FC236}">
                <a16:creationId xmlns:a16="http://schemas.microsoft.com/office/drawing/2014/main" id="{DE5E9533-E9C0-0072-7623-85E9E95A3204}"/>
              </a:ext>
            </a:extLst>
          </p:cNvPr>
          <p:cNvPicPr>
            <a:picLocks noChangeAspect="1"/>
          </p:cNvPicPr>
          <p:nvPr userDrawn="1"/>
        </p:nvPicPr>
        <p:blipFill>
          <a:blip r:embed="rId2"/>
          <a:stretch>
            <a:fillRect/>
          </a:stretch>
        </p:blipFill>
        <p:spPr>
          <a:xfrm>
            <a:off x="3787775" y="1120775"/>
            <a:ext cx="4616450" cy="4616450"/>
          </a:xfrm>
          <a:prstGeom prst="rect">
            <a:avLst/>
          </a:prstGeom>
        </p:spPr>
      </p:pic>
    </p:spTree>
    <p:extLst>
      <p:ext uri="{BB962C8B-B14F-4D97-AF65-F5344CB8AC3E}">
        <p14:creationId xmlns:p14="http://schemas.microsoft.com/office/powerpoint/2010/main" val="386486829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liners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397403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liners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85521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liners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5"/>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16921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bakgrund + neon linjeram">
    <p:bg>
      <p:bgPr>
        <a:solidFill>
          <a:schemeClr val="bg1"/>
        </a:solidFill>
        <a:effectLst/>
      </p:bgPr>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5AC9DF1-48A4-252A-F720-3401CF1561E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102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836575" y="2027237"/>
            <a:ext cx="5181600" cy="3916363"/>
          </a:xfrm>
        </p:spPr>
        <p:txBody>
          <a:bodyPr/>
          <a:lstStyle>
            <a:lvl1pPr marL="0" indent="0">
              <a:lnSpc>
                <a:spcPct val="150000"/>
              </a:lnSpc>
              <a:buNone/>
              <a:defRPr sz="2400"/>
            </a:lvl1pPr>
            <a:lvl2pPr marL="457200" indent="0">
              <a:lnSpc>
                <a:spcPct val="150000"/>
              </a:lnSpc>
              <a:buNone/>
              <a:defRPr sz="2000"/>
            </a:lvl2pPr>
            <a:lvl3pPr marL="914400" indent="0">
              <a:lnSpc>
                <a:spcPct val="150000"/>
              </a:lnSpc>
              <a:buNone/>
              <a:defRPr sz="1800"/>
            </a:lvl3pPr>
            <a:lvl4pPr marL="1371600" indent="0">
              <a:lnSpc>
                <a:spcPct val="150000"/>
              </a:lnSpc>
              <a:buNone/>
              <a:defRPr sz="1600"/>
            </a:lvl4pPr>
            <a:lvl5pPr marL="1828800" indent="0">
              <a:lnSpc>
                <a:spcPct val="15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838200" y="914400"/>
            <a:ext cx="5181600" cy="1112837"/>
          </a:xfrm>
        </p:spPr>
        <p:txBody>
          <a:bodyPr>
            <a:normAutofit/>
          </a:bodyPr>
          <a:lstStyle>
            <a:lvl1pPr>
              <a:defRPr sz="3000"/>
            </a:lvl1pPr>
          </a:lstStyle>
          <a:p>
            <a:r>
              <a:rPr lang="en-US" noProof="0"/>
              <a:t>Click to edit Master title style</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6516725"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95437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pic>
        <p:nvPicPr>
          <p:cNvPr id="11" name="Content Placeholder 5" descr="En cirkel med vågiga kanter">
            <a:extLst>
              <a:ext uri="{FF2B5EF4-FFF2-40B4-BE49-F238E27FC236}">
                <a16:creationId xmlns:a16="http://schemas.microsoft.com/office/drawing/2014/main" id="{2A38E16B-AAE3-42E9-6A7B-B3FCF1EEBBEA}"/>
              </a:ext>
            </a:extLst>
          </p:cNvPr>
          <p:cNvPicPr>
            <a:picLocks noChangeAspect="1"/>
          </p:cNvPicPr>
          <p:nvPr userDrawn="1"/>
        </p:nvPicPr>
        <p:blipFill>
          <a:blip r:embed="rId2"/>
          <a:stretch>
            <a:fillRect/>
          </a:stretch>
        </p:blipFill>
        <p:spPr>
          <a:xfrm>
            <a:off x="-3108230" y="-1135812"/>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000"/>
            </a:lvl1pPr>
          </a:lstStyle>
          <a:p>
            <a:r>
              <a:rPr lang="en-US" noProof="0"/>
              <a:t>Click to edit Master title style</a:t>
            </a:r>
            <a:endParaRPr lang="sv-SE" noProof="0"/>
          </a:p>
        </p:txBody>
      </p:sp>
    </p:spTree>
    <p:extLst>
      <p:ext uri="{BB962C8B-B14F-4D97-AF65-F5344CB8AC3E}">
        <p14:creationId xmlns:p14="http://schemas.microsoft.com/office/powerpoint/2010/main" val="270891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beige">
    <p:bg>
      <p:bgRef idx="1001">
        <a:schemeClr val="bg2"/>
      </p:bgRef>
    </p:bg>
    <p:spTree>
      <p:nvGrpSpPr>
        <p:cNvPr id="1" name=""/>
        <p:cNvGrpSpPr/>
        <p:nvPr/>
      </p:nvGrpSpPr>
      <p:grpSpPr>
        <a:xfrm>
          <a:off x="0" y="0"/>
          <a:ext cx="0" cy="0"/>
          <a:chOff x="0" y="0"/>
          <a:chExt cx="0" cy="0"/>
        </a:xfrm>
      </p:grpSpPr>
      <p:pic>
        <p:nvPicPr>
          <p:cNvPr id="11" name="Content Placeholder 5" descr="En cirkel med vågiga kanter">
            <a:extLst>
              <a:ext uri="{FF2B5EF4-FFF2-40B4-BE49-F238E27FC236}">
                <a16:creationId xmlns:a16="http://schemas.microsoft.com/office/drawing/2014/main" id="{2A38E16B-AAE3-42E9-6A7B-B3FCF1EEBBEA}"/>
              </a:ext>
            </a:extLst>
          </p:cNvPr>
          <p:cNvPicPr>
            <a:picLocks noChangeAspect="1"/>
          </p:cNvPicPr>
          <p:nvPr userDrawn="1"/>
        </p:nvPicPr>
        <p:blipFill>
          <a:blip r:embed="rId2"/>
          <a:stretch>
            <a:fillRect/>
          </a:stretch>
        </p:blipFill>
        <p:spPr>
          <a:xfrm>
            <a:off x="-3108230" y="-1135810"/>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000"/>
            </a:lvl1pPr>
          </a:lstStyle>
          <a:p>
            <a:r>
              <a:rPr lang="en-US" noProof="0"/>
              <a:t>Click to edit Master title style</a:t>
            </a:r>
            <a:endParaRPr lang="sv-SE" noProof="0"/>
          </a:p>
        </p:txBody>
      </p:sp>
    </p:spTree>
    <p:extLst>
      <p:ext uri="{BB962C8B-B14F-4D97-AF65-F5344CB8AC3E}">
        <p14:creationId xmlns:p14="http://schemas.microsoft.com/office/powerpoint/2010/main" val="13168864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ck och he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863600"/>
            <a:ext cx="5257800" cy="5107542"/>
          </a:xfrm>
        </p:spPr>
        <p:txBody>
          <a:bodyPr/>
          <a:lstStyle>
            <a:lvl1pPr algn="ctr">
              <a:defRPr>
                <a:solidFill>
                  <a:schemeClr val="accent6"/>
                </a:solidFill>
              </a:defRPr>
            </a:lvl1pPr>
          </a:lstStyle>
          <a:p>
            <a:r>
              <a:rPr lang="en-US" noProof="0"/>
              <a:t>Click to edit Master title style</a:t>
            </a:r>
            <a:endParaRPr lang="sv-SE" noProof="0"/>
          </a:p>
        </p:txBody>
      </p:sp>
      <p:pic>
        <p:nvPicPr>
          <p:cNvPr id="5" name="Picture 4" descr="Icon&#10;&#10;Description automatically generated">
            <a:extLst>
              <a:ext uri="{FF2B5EF4-FFF2-40B4-BE49-F238E27FC236}">
                <a16:creationId xmlns:a16="http://schemas.microsoft.com/office/drawing/2014/main" id="{FBB54FA3-F9D3-DA4D-65FA-FA6647BACE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7947" y="1143000"/>
            <a:ext cx="4572000" cy="4572000"/>
          </a:xfrm>
          <a:prstGeom prst="rect">
            <a:avLst/>
          </a:prstGeom>
        </p:spPr>
      </p:pic>
    </p:spTree>
    <p:extLst>
      <p:ext uri="{BB962C8B-B14F-4D97-AF65-F5344CB8AC3E}">
        <p14:creationId xmlns:p14="http://schemas.microsoft.com/office/powerpoint/2010/main" val="1337382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a STOR st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850901"/>
            <a:ext cx="10515600" cy="5143500"/>
          </a:xfrm>
        </p:spPr>
        <p:txBody>
          <a:bodyPr anchor="ctr"/>
          <a:lstStyle>
            <a:lvl1pPr algn="l">
              <a:defRPr sz="4000">
                <a:latin typeface="Arial Rounded MT Bold" panose="020F0704030504030204" pitchFamily="34" charset="77"/>
              </a:defRPr>
            </a:lvl1pPr>
            <a:lvl2pPr algn="l">
              <a:defRPr sz="3200">
                <a:latin typeface="Arial" panose="020B0604020202020204" pitchFamily="34" charset="0"/>
                <a:cs typeface="Arial" panose="020B0604020202020204" pitchFamily="34" charset="0"/>
              </a:defRPr>
            </a:lvl2pPr>
            <a:lvl3pPr algn="l">
              <a:defRPr sz="28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5215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AA2-7982-C959-E86C-B6A4658ABD0F}"/>
              </a:ext>
            </a:extLst>
          </p:cNvPr>
          <p:cNvSpPr>
            <a:spLocks noGrp="1"/>
          </p:cNvSpPr>
          <p:nvPr>
            <p:ph type="ctrTitle"/>
          </p:nvPr>
        </p:nvSpPr>
        <p:spPr>
          <a:xfrm>
            <a:off x="1524000" y="307115"/>
            <a:ext cx="9144000" cy="673386"/>
          </a:xfrm>
        </p:spPr>
        <p:txBody>
          <a:bodyPr anchor="t">
            <a:normAutofit/>
          </a:bodyPr>
          <a:lstStyle>
            <a:lvl1pPr algn="ctr">
              <a:defRPr sz="4000"/>
            </a:lvl1pPr>
          </a:lstStyle>
          <a:p>
            <a:r>
              <a:rPr lang="en-US" noProof="0"/>
              <a:t>Click to edit Master title style</a:t>
            </a:r>
            <a:endParaRPr lang="sv-SE" noProof="0"/>
          </a:p>
        </p:txBody>
      </p:sp>
    </p:spTree>
    <p:extLst>
      <p:ext uri="{BB962C8B-B14F-4D97-AF65-F5344CB8AC3E}">
        <p14:creationId xmlns:p14="http://schemas.microsoft.com/office/powerpoint/2010/main" val="336662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8"/>
            <a:ext cx="10515600" cy="1063680"/>
          </a:xfrm>
        </p:spPr>
        <p:txBody>
          <a:body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1744719"/>
            <a:ext cx="10515600" cy="424968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891461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627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Kaupunki kuuluu kaikille kansi">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81FFEA-AB11-2D1B-C5A8-EEF5DCA957FB}"/>
              </a:ext>
            </a:extLst>
          </p:cNvPr>
          <p:cNvPicPr>
            <a:picLocks noChangeAspect="1"/>
          </p:cNvPicPr>
          <p:nvPr userDrawn="1"/>
        </p:nvPicPr>
        <p:blipFill>
          <a:blip r:embed="rId2"/>
          <a:stretch>
            <a:fillRect/>
          </a:stretch>
        </p:blipFill>
        <p:spPr>
          <a:xfrm>
            <a:off x="354642" y="124729"/>
            <a:ext cx="11482715" cy="6608542"/>
          </a:xfrm>
          <a:prstGeom prst="rect">
            <a:avLst/>
          </a:prstGeom>
        </p:spPr>
      </p:pic>
    </p:spTree>
    <p:extLst>
      <p:ext uri="{BB962C8B-B14F-4D97-AF65-F5344CB8AC3E}">
        <p14:creationId xmlns:p14="http://schemas.microsoft.com/office/powerpoint/2010/main" val="363473019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KKK logo slide">
    <p:bg>
      <p:bgPr>
        <a:solidFill>
          <a:schemeClr val="accent3"/>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5125D596-BB9E-5AB1-F31A-87C442B12E49}"/>
              </a:ext>
            </a:extLst>
          </p:cNvPr>
          <p:cNvPicPr>
            <a:picLocks noChangeAspect="1"/>
          </p:cNvPicPr>
          <p:nvPr userDrawn="1"/>
        </p:nvPicPr>
        <p:blipFill>
          <a:blip r:embed="rId2"/>
          <a:stretch>
            <a:fillRect/>
          </a:stretch>
        </p:blipFill>
        <p:spPr>
          <a:xfrm>
            <a:off x="3223514" y="1118522"/>
            <a:ext cx="5744972" cy="4620956"/>
          </a:xfrm>
          <a:prstGeom prst="rect">
            <a:avLst/>
          </a:prstGeom>
        </p:spPr>
      </p:pic>
    </p:spTree>
    <p:extLst>
      <p:ext uri="{BB962C8B-B14F-4D97-AF65-F5344CB8AC3E}">
        <p14:creationId xmlns:p14="http://schemas.microsoft.com/office/powerpoint/2010/main" val="386486829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8"/>
            <a:ext cx="10515600" cy="1063680"/>
          </a:xfrm>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1744719"/>
            <a:ext cx="10515600" cy="424968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891461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 lista beige">
    <p:bg>
      <p:bgRef idx="1001">
        <a:schemeClr val="bg2"/>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6FF779C-E24A-94A2-E862-EC9007EDB0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7"/>
            <a:ext cx="10515600" cy="1325563"/>
          </a:xfrm>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2006599"/>
            <a:ext cx="10515600" cy="39878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8632079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FC84-AD33-61F4-5802-921DAB772EF9}"/>
              </a:ext>
            </a:extLst>
          </p:cNvPr>
          <p:cNvSpPr>
            <a:spLocks noGrp="1"/>
          </p:cNvSpPr>
          <p:nvPr>
            <p:ph type="title"/>
          </p:nvPr>
        </p:nvSpPr>
        <p:spPr>
          <a:xfrm>
            <a:off x="838200" y="792508"/>
            <a:ext cx="10515600" cy="1325563"/>
          </a:xfrm>
        </p:spPr>
        <p:txBody>
          <a:bodyPr/>
          <a:lstStyle>
            <a:lvl1pPr algn="ctr">
              <a:defRPr/>
            </a:lvl1pPr>
          </a:lstStyle>
          <a:p>
            <a:r>
              <a:rPr lang="en-US" noProof="0"/>
              <a:t>Click to edit Master title style</a:t>
            </a:r>
            <a:endParaRPr lang="fi-FI" noProof="0"/>
          </a:p>
        </p:txBody>
      </p:sp>
    </p:spTree>
    <p:extLst>
      <p:ext uri="{BB962C8B-B14F-4D97-AF65-F5344CB8AC3E}">
        <p14:creationId xmlns:p14="http://schemas.microsoft.com/office/powerpoint/2010/main" val="1705044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 otsikko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6170612" y="914400"/>
            <a:ext cx="5181600" cy="1112837"/>
          </a:xfrm>
        </p:spPr>
        <p:txBody>
          <a:bodyPr>
            <a:normAutofit/>
          </a:bodyPr>
          <a:lstStyle>
            <a:lvl1pPr>
              <a:defRPr sz="3000"/>
            </a:lvl1pPr>
          </a:lstStyle>
          <a:p>
            <a:r>
              <a:rPr lang="en-US" noProof="0"/>
              <a:t>Click to edit Master title style</a:t>
            </a:r>
            <a:endParaRPr lang="fi-FI"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43761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 lista +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1019505"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1018465" y="914400"/>
            <a:ext cx="5181600" cy="1112837"/>
          </a:xfrm>
        </p:spPr>
        <p:txBody>
          <a:bodyPr>
            <a:normAutofit/>
          </a:bodyPr>
          <a:lstStyle>
            <a:lvl1pPr>
              <a:defRPr sz="3000"/>
            </a:lvl1pPr>
          </a:lstStyle>
          <a:p>
            <a:r>
              <a:rPr lang="en-US" noProof="0"/>
              <a:t>Click to edit Master title style</a:t>
            </a:r>
            <a:endParaRPr lang="fi-FI"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6513511"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922235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914401"/>
            <a:ext cx="5181600"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535526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utu otsikolla + lista">
    <p:bg>
      <p:bgPr>
        <a:solidFill>
          <a:schemeClr val="bg1"/>
        </a:solidFill>
        <a:effectLst/>
      </p:bgPr>
    </p:bg>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0E848847-9601-CE6A-A66F-B17EF5B32283}"/>
              </a:ext>
            </a:extLst>
          </p:cNvPr>
          <p:cNvPicPr>
            <a:picLocks noChangeAspect="1"/>
          </p:cNvPicPr>
          <p:nvPr userDrawn="1"/>
        </p:nvPicPr>
        <p:blipFill>
          <a:blip r:embed="rId2"/>
          <a:stretch>
            <a:fillRect/>
          </a:stretch>
        </p:blipFill>
        <p:spPr>
          <a:xfrm>
            <a:off x="-273272" y="81456"/>
            <a:ext cx="6695088" cy="6695088"/>
          </a:xfrm>
          <a:prstGeom prst="rect">
            <a:avLst/>
          </a:prstGeom>
        </p:spPr>
      </p:pic>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1170649" y="2136751"/>
            <a:ext cx="3807246" cy="2584499"/>
          </a:xfrm>
        </p:spPr>
        <p:txBody>
          <a:bodyPr>
            <a:normAutofit/>
          </a:bodyPr>
          <a:lstStyle>
            <a:lvl1pPr algn="ctr">
              <a:defRPr sz="4400">
                <a:solidFill>
                  <a:schemeClr val="bg2"/>
                </a:solidFill>
              </a:defRPr>
            </a:lvl1pPr>
          </a:lstStyle>
          <a:p>
            <a:r>
              <a:rPr lang="en-US" noProof="0"/>
              <a:t>Click to edit Master title style</a:t>
            </a:r>
            <a:endParaRPr lang="fi-FI" noProof="0"/>
          </a:p>
        </p:txBody>
      </p:sp>
      <p:sp>
        <p:nvSpPr>
          <p:cNvPr id="14" name="Content Placeholder 5">
            <a:extLst>
              <a:ext uri="{FF2B5EF4-FFF2-40B4-BE49-F238E27FC236}">
                <a16:creationId xmlns:a16="http://schemas.microsoft.com/office/drawing/2014/main" id="{7D309AC4-4667-9D35-AF20-38C0323A85D9}"/>
              </a:ext>
            </a:extLst>
          </p:cNvPr>
          <p:cNvSpPr>
            <a:spLocks noGrp="1"/>
          </p:cNvSpPr>
          <p:nvPr>
            <p:ph sz="quarter" idx="4"/>
          </p:nvPr>
        </p:nvSpPr>
        <p:spPr>
          <a:xfrm>
            <a:off x="6170612" y="914401"/>
            <a:ext cx="5181600" cy="5029199"/>
          </a:xfrm>
        </p:spPr>
        <p:txBody>
          <a:bodyPr anchor="ctr"/>
          <a:lstStyle>
            <a:lvl1pPr>
              <a:lnSpc>
                <a:spcPct val="100000"/>
              </a:lnSpc>
              <a:defRPr sz="2800">
                <a:latin typeface="Arial Rounded MT Bold" panose="020F0704030504030204" pitchFamily="34" charset="77"/>
              </a:defRPr>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6348659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 lista beige">
    <p:bg>
      <p:bgRef idx="1001">
        <a:schemeClr val="bg2"/>
      </p:bgRef>
    </p:bg>
    <p:spTree>
      <p:nvGrpSpPr>
        <p:cNvPr id="1" name=""/>
        <p:cNvGrpSpPr/>
        <p:nvPr/>
      </p:nvGrpSpPr>
      <p:grpSpPr>
        <a:xfrm>
          <a:off x="0" y="0"/>
          <a:ext cx="0" cy="0"/>
          <a:chOff x="0" y="0"/>
          <a:chExt cx="0" cy="0"/>
        </a:xfrm>
      </p:grpSpPr>
      <p:pic>
        <p:nvPicPr>
          <p:cNvPr id="8" name="Picture 7" descr="A picture containing reptile, dinosaur&#10;&#10;Description automatically generated">
            <a:extLst>
              <a:ext uri="{FF2B5EF4-FFF2-40B4-BE49-F238E27FC236}">
                <a16:creationId xmlns:a16="http://schemas.microsoft.com/office/drawing/2014/main" id="{F3FC9E37-C50D-6BA2-8877-2000E0B34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7"/>
            <a:ext cx="10515600" cy="1325563"/>
          </a:xfrm>
        </p:spPr>
        <p:txBody>
          <a:body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2006599"/>
            <a:ext cx="10515600" cy="39878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86320798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utu otsikolla + otsikko + lista">
    <p:bg>
      <p:bgPr>
        <a:solidFill>
          <a:schemeClr val="bg1"/>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760908ED-4CCF-F091-05BE-287572A41982}"/>
              </a:ext>
            </a:extLst>
          </p:cNvPr>
          <p:cNvPicPr>
            <a:picLocks noChangeAspect="1"/>
          </p:cNvPicPr>
          <p:nvPr userDrawn="1"/>
        </p:nvPicPr>
        <p:blipFill>
          <a:blip r:embed="rId2"/>
          <a:stretch>
            <a:fillRect/>
          </a:stretch>
        </p:blipFill>
        <p:spPr>
          <a:xfrm>
            <a:off x="-186186" y="81456"/>
            <a:ext cx="6695088" cy="6695088"/>
          </a:xfrm>
          <a:prstGeom prst="rect">
            <a:avLst/>
          </a:prstGeom>
        </p:spPr>
      </p:pic>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6170612" y="914400"/>
            <a:ext cx="5181600" cy="1112837"/>
          </a:xfrm>
        </p:spPr>
        <p:txBody>
          <a:bodyPr>
            <a:normAutofit/>
          </a:bodyPr>
          <a:lstStyle>
            <a:lvl1pPr>
              <a:defRPr sz="3000"/>
            </a:lvl1pPr>
          </a:lstStyle>
          <a:p>
            <a:r>
              <a:rPr lang="en-US" noProof="0"/>
              <a:t>Click to edit Master title style</a:t>
            </a:r>
            <a:endParaRPr lang="fi-FI" noProof="0"/>
          </a:p>
        </p:txBody>
      </p:sp>
      <p:sp>
        <p:nvSpPr>
          <p:cNvPr id="11" name="Content Placeholder 2">
            <a:extLst>
              <a:ext uri="{FF2B5EF4-FFF2-40B4-BE49-F238E27FC236}">
                <a16:creationId xmlns:a16="http://schemas.microsoft.com/office/drawing/2014/main" id="{1A078811-CEB5-38BB-6AA3-84FE12F39D1A}"/>
              </a:ext>
            </a:extLst>
          </p:cNvPr>
          <p:cNvSpPr>
            <a:spLocks noGrp="1"/>
          </p:cNvSpPr>
          <p:nvPr>
            <p:ph sz="half" idx="1"/>
          </p:nvPr>
        </p:nvSpPr>
        <p:spPr>
          <a:xfrm>
            <a:off x="1022897" y="1400504"/>
            <a:ext cx="3998911" cy="4056992"/>
          </a:xfrm>
        </p:spPr>
        <p:txBody>
          <a:bodyPr anchor="ctr">
            <a:normAutofit/>
          </a:bodyPr>
          <a:lstStyle>
            <a:lvl1pPr marL="0" indent="0" algn="ctr">
              <a:lnSpc>
                <a:spcPct val="100000"/>
              </a:lnSpc>
              <a:buNone/>
              <a:defRPr sz="4400">
                <a:solidFill>
                  <a:schemeClr val="bg2"/>
                </a:solidFill>
                <a:latin typeface="Arial Rounded MT Bold" panose="020F0704030504030204" pitchFamily="34" charset="77"/>
              </a:defRPr>
            </a:lvl1pPr>
            <a:lvl2pPr>
              <a:defRPr>
                <a:latin typeface="Arial Rounded MT Bold" panose="020F0704030504030204" pitchFamily="34" charset="77"/>
              </a:defRPr>
            </a:lvl2pPr>
            <a:lvl3pPr>
              <a:defRPr>
                <a:latin typeface="Arial Rounded MT Bold" panose="020F0704030504030204" pitchFamily="34" charset="77"/>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noProof="0"/>
              <a:t>Click to edit Master text styles</a:t>
            </a:r>
          </a:p>
        </p:txBody>
      </p:sp>
    </p:spTree>
    <p:extLst>
      <p:ext uri="{BB962C8B-B14F-4D97-AF65-F5344CB8AC3E}">
        <p14:creationId xmlns:p14="http://schemas.microsoft.com/office/powerpoint/2010/main" val="4292324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taatti 1">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a:stretch>
            <a:fillRect/>
          </a:stretch>
        </p:blipFill>
        <p:spPr>
          <a:xfrm>
            <a:off x="6096000"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6961896"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5712160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taatti 2">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a:stretch>
            <a:fillRect/>
          </a:stretch>
        </p:blipFill>
        <p:spPr>
          <a:xfrm>
            <a:off x="97008"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962904"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417530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taatti 3">
    <p:bg>
      <p:bgRef idx="1001">
        <a:schemeClr val="bg2"/>
      </p:bgRef>
    </p:bg>
    <p:spTree>
      <p:nvGrpSpPr>
        <p:cNvPr id="1" name=""/>
        <p:cNvGrpSpPr/>
        <p:nvPr/>
      </p:nvGrpSpPr>
      <p:grpSpPr>
        <a:xfrm>
          <a:off x="0" y="0"/>
          <a:ext cx="0" cy="0"/>
          <a:chOff x="0" y="0"/>
          <a:chExt cx="0" cy="0"/>
        </a:xfrm>
      </p:grpSpPr>
      <p:pic>
        <p:nvPicPr>
          <p:cNvPr id="2" name="Picture 1" descr="A picture containing transport, wheel, weapon, knife&#10;&#10;Description automatically generated">
            <a:extLst>
              <a:ext uri="{FF2B5EF4-FFF2-40B4-BE49-F238E27FC236}">
                <a16:creationId xmlns:a16="http://schemas.microsoft.com/office/drawing/2014/main" id="{D599E3FA-7EDD-F0F0-F564-6E4D278C6A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0940" y="3141214"/>
            <a:ext cx="6610121" cy="3718193"/>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3305060" y="3580482"/>
            <a:ext cx="5662670" cy="2809301"/>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56801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liner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bg2"/>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450945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liner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2043421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liner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bg2"/>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4227174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liner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tx2"/>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1756270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liners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2001558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liners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398402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FC84-AD33-61F4-5802-921DAB772EF9}"/>
              </a:ext>
            </a:extLst>
          </p:cNvPr>
          <p:cNvSpPr>
            <a:spLocks noGrp="1"/>
          </p:cNvSpPr>
          <p:nvPr>
            <p:ph type="title"/>
          </p:nvPr>
        </p:nvSpPr>
        <p:spPr>
          <a:xfrm>
            <a:off x="838200" y="792508"/>
            <a:ext cx="10515600" cy="1325563"/>
          </a:xfrm>
        </p:spPr>
        <p:txBody>
          <a:bodyPr/>
          <a:lstStyle>
            <a:lvl1pPr algn="ctr">
              <a:defRPr/>
            </a:lvl1pPr>
          </a:lstStyle>
          <a:p>
            <a:r>
              <a:rPr lang="en-US" noProof="0"/>
              <a:t>Click to edit Master title style</a:t>
            </a:r>
            <a:endParaRPr lang="sv-SE" noProof="0"/>
          </a:p>
        </p:txBody>
      </p:sp>
    </p:spTree>
    <p:extLst>
      <p:ext uri="{BB962C8B-B14F-4D97-AF65-F5344CB8AC3E}">
        <p14:creationId xmlns:p14="http://schemas.microsoft.com/office/powerpoint/2010/main" val="1705044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liners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5"/>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2571466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liners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5"/>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4051074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liners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accent6"/>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1575843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austa + neon viivakehys">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9CDCBB7-FC21-24B2-F288-1A63074D2B1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063924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836575" y="2027237"/>
            <a:ext cx="5181600" cy="3916363"/>
          </a:xfrm>
        </p:spPr>
        <p:txBody>
          <a:bodyPr/>
          <a:lstStyle>
            <a:lvl1pPr marL="0" indent="0">
              <a:lnSpc>
                <a:spcPct val="150000"/>
              </a:lnSpc>
              <a:buNone/>
              <a:defRPr sz="2400"/>
            </a:lvl1pPr>
            <a:lvl2pPr marL="457200" indent="0">
              <a:lnSpc>
                <a:spcPct val="150000"/>
              </a:lnSpc>
              <a:buNone/>
              <a:defRPr sz="2000"/>
            </a:lvl2pPr>
            <a:lvl3pPr marL="914400" indent="0">
              <a:lnSpc>
                <a:spcPct val="150000"/>
              </a:lnSpc>
              <a:buNone/>
              <a:defRPr sz="1800"/>
            </a:lvl3pPr>
            <a:lvl4pPr marL="1371600" indent="0">
              <a:lnSpc>
                <a:spcPct val="150000"/>
              </a:lnSpc>
              <a:buNone/>
              <a:defRPr sz="1600"/>
            </a:lvl4pPr>
            <a:lvl5pPr marL="1828800" indent="0">
              <a:lnSpc>
                <a:spcPct val="15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838200" y="914400"/>
            <a:ext cx="5181600" cy="1112837"/>
          </a:xfrm>
        </p:spPr>
        <p:txBody>
          <a:bodyPr>
            <a:normAutofit/>
          </a:bodyPr>
          <a:lstStyle>
            <a:lvl1pPr>
              <a:defRPr sz="3000"/>
            </a:lvl1pPr>
          </a:lstStyle>
          <a:p>
            <a:r>
              <a:rPr lang="en-US" noProof="0"/>
              <a:t>Click to edit Master title style</a:t>
            </a:r>
            <a:endParaRPr lang="fi-FI"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6516725"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954374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laute">
    <p:spTree>
      <p:nvGrpSpPr>
        <p:cNvPr id="1" name=""/>
        <p:cNvGrpSpPr/>
        <p:nvPr/>
      </p:nvGrpSpPr>
      <p:grpSpPr>
        <a:xfrm>
          <a:off x="0" y="0"/>
          <a:ext cx="0" cy="0"/>
          <a:chOff x="0" y="0"/>
          <a:chExt cx="0" cy="0"/>
        </a:xfrm>
      </p:grpSpPr>
      <p:pic>
        <p:nvPicPr>
          <p:cNvPr id="6" name="Picture 5" descr="A picture containing wheel, transport, mollusk, gear&#10;&#10;Description automatically generated">
            <a:extLst>
              <a:ext uri="{FF2B5EF4-FFF2-40B4-BE49-F238E27FC236}">
                <a16:creationId xmlns:a16="http://schemas.microsoft.com/office/drawing/2014/main" id="{C2FBF238-90C0-DAB7-BE97-CB966BC0B8B2}"/>
              </a:ext>
            </a:extLst>
          </p:cNvPr>
          <p:cNvPicPr>
            <a:picLocks noChangeAspect="1"/>
          </p:cNvPicPr>
          <p:nvPr userDrawn="1"/>
        </p:nvPicPr>
        <p:blipFill>
          <a:blip r:embed="rId2"/>
          <a:stretch>
            <a:fillRect/>
          </a:stretch>
        </p:blipFill>
        <p:spPr>
          <a:xfrm>
            <a:off x="-3108230" y="-1135812"/>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000">
                <a:solidFill>
                  <a:schemeClr val="bg2"/>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2708913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laute beige">
    <p:bg>
      <p:bgRef idx="1001">
        <a:schemeClr val="bg2"/>
      </p:bgRef>
    </p:bg>
    <p:spTree>
      <p:nvGrpSpPr>
        <p:cNvPr id="1" name=""/>
        <p:cNvGrpSpPr/>
        <p:nvPr/>
      </p:nvGrpSpPr>
      <p:grpSpPr>
        <a:xfrm>
          <a:off x="0" y="0"/>
          <a:ext cx="0" cy="0"/>
          <a:chOff x="0" y="0"/>
          <a:chExt cx="0" cy="0"/>
        </a:xfrm>
      </p:grpSpPr>
      <p:pic>
        <p:nvPicPr>
          <p:cNvPr id="6" name="Picture 5" descr="A picture containing wheel, transport, mollusk, gear&#10;&#10;Description automatically generated">
            <a:extLst>
              <a:ext uri="{FF2B5EF4-FFF2-40B4-BE49-F238E27FC236}">
                <a16:creationId xmlns:a16="http://schemas.microsoft.com/office/drawing/2014/main" id="{00FB452F-D74A-06D0-5351-1002E281FF5C}"/>
              </a:ext>
            </a:extLst>
          </p:cNvPr>
          <p:cNvPicPr>
            <a:picLocks noChangeAspect="1"/>
          </p:cNvPicPr>
          <p:nvPr userDrawn="1"/>
        </p:nvPicPr>
        <p:blipFill>
          <a:blip r:embed="rId2"/>
          <a:stretch>
            <a:fillRect/>
          </a:stretch>
        </p:blipFill>
        <p:spPr>
          <a:xfrm>
            <a:off x="-3108230" y="-1135812"/>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000">
                <a:solidFill>
                  <a:schemeClr val="bg2"/>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13168864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ii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863600"/>
            <a:ext cx="5257800" cy="5107542"/>
          </a:xfrm>
        </p:spPr>
        <p:txBody>
          <a:bodyPr/>
          <a:lstStyle>
            <a:lvl1pPr algn="ctr">
              <a:defRPr>
                <a:solidFill>
                  <a:schemeClr val="bg2"/>
                </a:solidFill>
              </a:defRPr>
            </a:lvl1pPr>
          </a:lstStyle>
          <a:p>
            <a:r>
              <a:rPr lang="en-US" noProof="0"/>
              <a:t>Click to edit Master title style</a:t>
            </a:r>
            <a:endParaRPr lang="fi-FI" noProof="0"/>
          </a:p>
        </p:txBody>
      </p:sp>
      <p:pic>
        <p:nvPicPr>
          <p:cNvPr id="5" name="Picture 4" descr="Icon&#10;&#10;Description automatically generated">
            <a:extLst>
              <a:ext uri="{FF2B5EF4-FFF2-40B4-BE49-F238E27FC236}">
                <a16:creationId xmlns:a16="http://schemas.microsoft.com/office/drawing/2014/main" id="{FBB54FA3-F9D3-DA4D-65FA-FA6647BACE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7947" y="1143000"/>
            <a:ext cx="4572000" cy="4572000"/>
          </a:xfrm>
          <a:prstGeom prst="rect">
            <a:avLst/>
          </a:prstGeom>
        </p:spPr>
      </p:pic>
    </p:spTree>
    <p:extLst>
      <p:ext uri="{BB962C8B-B14F-4D97-AF65-F5344CB8AC3E}">
        <p14:creationId xmlns:p14="http://schemas.microsoft.com/office/powerpoint/2010/main" val="1337382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sta, is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850901"/>
            <a:ext cx="10515600" cy="5143500"/>
          </a:xfrm>
        </p:spPr>
        <p:txBody>
          <a:bodyPr anchor="ctr"/>
          <a:lstStyle>
            <a:lvl1pPr algn="l">
              <a:defRPr sz="4000">
                <a:latin typeface="Arial Rounded MT Bold" panose="020F0704030504030204" pitchFamily="34" charset="77"/>
              </a:defRPr>
            </a:lvl1pPr>
            <a:lvl2pPr algn="l">
              <a:defRPr sz="3200">
                <a:latin typeface="Arial" panose="020B0604020202020204" pitchFamily="34" charset="0"/>
                <a:cs typeface="Arial" panose="020B0604020202020204" pitchFamily="34" charset="0"/>
              </a:defRPr>
            </a:lvl2pPr>
            <a:lvl3pPr algn="l">
              <a:defRPr sz="28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52154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tyhj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AA2-7982-C959-E86C-B6A4658ABD0F}"/>
              </a:ext>
            </a:extLst>
          </p:cNvPr>
          <p:cNvSpPr>
            <a:spLocks noGrp="1"/>
          </p:cNvSpPr>
          <p:nvPr>
            <p:ph type="ctrTitle"/>
          </p:nvPr>
        </p:nvSpPr>
        <p:spPr>
          <a:xfrm>
            <a:off x="1524000" y="307115"/>
            <a:ext cx="9144000" cy="673386"/>
          </a:xfrm>
        </p:spPr>
        <p:txBody>
          <a:bodyPr anchor="t">
            <a:normAutofit/>
          </a:bodyPr>
          <a:lstStyle>
            <a:lvl1pPr algn="ctr">
              <a:defRPr sz="4000"/>
            </a:lvl1pPr>
          </a:lstStyle>
          <a:p>
            <a:r>
              <a:rPr lang="en-US" noProof="0"/>
              <a:t>Click to edit Master title style</a:t>
            </a:r>
            <a:endParaRPr lang="fi-FI" noProof="0"/>
          </a:p>
        </p:txBody>
      </p:sp>
    </p:spTree>
    <p:extLst>
      <p:ext uri="{BB962C8B-B14F-4D97-AF65-F5344CB8AC3E}">
        <p14:creationId xmlns:p14="http://schemas.microsoft.com/office/powerpoint/2010/main" val="33666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rubrik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6170612" y="914400"/>
            <a:ext cx="5181600" cy="1112837"/>
          </a:xfrm>
        </p:spPr>
        <p:txBody>
          <a:bodyPr>
            <a:normAutofit/>
          </a:bodyPr>
          <a:lstStyle>
            <a:lvl1pPr>
              <a:defRPr sz="3000"/>
            </a:lvl1pPr>
          </a:lstStyle>
          <a:p>
            <a:r>
              <a:rPr lang="en-US" noProof="0"/>
              <a:t>Click to edit Master title style</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43761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0083D03-AF9B-97B8-A5BF-351A82CE66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E0A9284F-202F-899C-A2FD-E0E5E9EF781C}"/>
              </a:ext>
            </a:extLst>
          </p:cNvPr>
          <p:cNvSpPr>
            <a:spLocks noGrp="1"/>
          </p:cNvSpPr>
          <p:nvPr>
            <p:ph type="title"/>
          </p:nvPr>
        </p:nvSpPr>
        <p:spPr>
          <a:xfrm>
            <a:off x="838200" y="681038"/>
            <a:ext cx="10515600" cy="1063680"/>
          </a:xfrm>
        </p:spPr>
        <p:txBody>
          <a:bodyPr/>
          <a:lstStyle/>
          <a:p>
            <a:r>
              <a:rPr lang="en-US" noProof="0"/>
              <a:t>Click to edit Master title style</a:t>
            </a:r>
            <a:endParaRPr lang="fi-FI" noProof="0"/>
          </a:p>
        </p:txBody>
      </p:sp>
      <p:sp>
        <p:nvSpPr>
          <p:cNvPr id="10" name="Content Placeholder 2">
            <a:extLst>
              <a:ext uri="{FF2B5EF4-FFF2-40B4-BE49-F238E27FC236}">
                <a16:creationId xmlns:a16="http://schemas.microsoft.com/office/drawing/2014/main" id="{F4C159F1-E886-7C26-E866-0D8C98F79418}"/>
              </a:ext>
            </a:extLst>
          </p:cNvPr>
          <p:cNvSpPr>
            <a:spLocks noGrp="1"/>
          </p:cNvSpPr>
          <p:nvPr>
            <p:ph idx="1"/>
          </p:nvPr>
        </p:nvSpPr>
        <p:spPr>
          <a:xfrm>
            <a:off x="1617784" y="1744719"/>
            <a:ext cx="9736015" cy="42496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56162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lista +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1019505"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1018465" y="914400"/>
            <a:ext cx="5181600" cy="1112837"/>
          </a:xfrm>
        </p:spPr>
        <p:txBody>
          <a:bodyPr>
            <a:normAutofit/>
          </a:bodyPr>
          <a:lstStyle>
            <a:lvl1pPr>
              <a:defRPr sz="3000"/>
            </a:lvl1pPr>
          </a:lstStyle>
          <a:p>
            <a:r>
              <a:rPr lang="en-US" noProof="0"/>
              <a:t>Click to edit Master title style</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6513511"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92223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914401"/>
            <a:ext cx="5181600"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53552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ta med rubrik + lista">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ransport, mollusk, wheel&#10;&#10;Description automatically generated">
            <a:extLst>
              <a:ext uri="{FF2B5EF4-FFF2-40B4-BE49-F238E27FC236}">
                <a16:creationId xmlns:a16="http://schemas.microsoft.com/office/drawing/2014/main" id="{AB0B5E39-CA3C-67FD-8A23-A0EBC0208483}"/>
              </a:ext>
            </a:extLst>
          </p:cNvPr>
          <p:cNvPicPr>
            <a:picLocks noChangeAspect="1"/>
          </p:cNvPicPr>
          <p:nvPr userDrawn="1"/>
        </p:nvPicPr>
        <p:blipFill>
          <a:blip r:embed="rId2"/>
          <a:stretch>
            <a:fillRect/>
          </a:stretch>
        </p:blipFill>
        <p:spPr>
          <a:xfrm>
            <a:off x="-273272" y="81456"/>
            <a:ext cx="6695089" cy="6695089"/>
          </a:xfrm>
          <a:prstGeom prst="rect">
            <a:avLst/>
          </a:prstGeom>
        </p:spPr>
      </p:pic>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1170649" y="2136751"/>
            <a:ext cx="3807246" cy="2584499"/>
          </a:xfrm>
        </p:spPr>
        <p:txBody>
          <a:bodyPr>
            <a:normAutofit/>
          </a:bodyPr>
          <a:lstStyle>
            <a:lvl1pPr algn="ctr">
              <a:defRPr sz="3000"/>
            </a:lvl1pPr>
          </a:lstStyle>
          <a:p>
            <a:r>
              <a:rPr lang="en-US" noProof="0"/>
              <a:t>Click to edit Master title style</a:t>
            </a:r>
            <a:endParaRPr lang="sv-SE" noProof="0"/>
          </a:p>
        </p:txBody>
      </p:sp>
      <p:sp>
        <p:nvSpPr>
          <p:cNvPr id="14" name="Content Placeholder 5">
            <a:extLst>
              <a:ext uri="{FF2B5EF4-FFF2-40B4-BE49-F238E27FC236}">
                <a16:creationId xmlns:a16="http://schemas.microsoft.com/office/drawing/2014/main" id="{7D309AC4-4667-9D35-AF20-38C0323A85D9}"/>
              </a:ext>
            </a:extLst>
          </p:cNvPr>
          <p:cNvSpPr>
            <a:spLocks noGrp="1"/>
          </p:cNvSpPr>
          <p:nvPr>
            <p:ph sz="quarter" idx="4"/>
          </p:nvPr>
        </p:nvSpPr>
        <p:spPr>
          <a:xfrm>
            <a:off x="6170612" y="914401"/>
            <a:ext cx="5181600" cy="5029199"/>
          </a:xfrm>
        </p:spPr>
        <p:txBody>
          <a:bodyPr anchor="ctr"/>
          <a:lstStyle>
            <a:lvl1pPr>
              <a:lnSpc>
                <a:spcPct val="100000"/>
              </a:lnSpc>
              <a:defRPr sz="2800">
                <a:latin typeface="Arial Rounded MT Bold" panose="020F0704030504030204" pitchFamily="34" charset="77"/>
              </a:defRPr>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6348659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2120B-9BBD-8DAC-6A31-B4F4BC641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sv-SE" noProof="0"/>
          </a:p>
        </p:txBody>
      </p:sp>
      <p:sp>
        <p:nvSpPr>
          <p:cNvPr id="3" name="Text Placeholder 2">
            <a:extLst>
              <a:ext uri="{FF2B5EF4-FFF2-40B4-BE49-F238E27FC236}">
                <a16:creationId xmlns:a16="http://schemas.microsoft.com/office/drawing/2014/main" id="{C91FFE1B-846E-3BD4-15B9-CDA40E327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Date Placeholder 3">
            <a:extLst>
              <a:ext uri="{FF2B5EF4-FFF2-40B4-BE49-F238E27FC236}">
                <a16:creationId xmlns:a16="http://schemas.microsoft.com/office/drawing/2014/main" id="{2D7B04F3-0712-523D-A22B-0AC580BC9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A4307-2A65-0B48-A3BB-AA0DC13C3F29}" type="datetimeFigureOut">
              <a:rPr lang="sv-SE" noProof="0" smtClean="0"/>
              <a:t>2024-06-10</a:t>
            </a:fld>
            <a:endParaRPr lang="sv-SE" noProof="0"/>
          </a:p>
        </p:txBody>
      </p:sp>
      <p:sp>
        <p:nvSpPr>
          <p:cNvPr id="5" name="Footer Placeholder 4">
            <a:extLst>
              <a:ext uri="{FF2B5EF4-FFF2-40B4-BE49-F238E27FC236}">
                <a16:creationId xmlns:a16="http://schemas.microsoft.com/office/drawing/2014/main" id="{83EC1C82-8A80-33E9-FE9D-086D1C4DB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noProof="0"/>
          </a:p>
        </p:txBody>
      </p:sp>
      <p:sp>
        <p:nvSpPr>
          <p:cNvPr id="6" name="Slide Number Placeholder 5">
            <a:extLst>
              <a:ext uri="{FF2B5EF4-FFF2-40B4-BE49-F238E27FC236}">
                <a16:creationId xmlns:a16="http://schemas.microsoft.com/office/drawing/2014/main" id="{E118EAAE-4977-2670-8AEB-DCFC039DD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FBA73-9D71-F443-9E69-3AE31B3F6624}" type="slidenum">
              <a:rPr lang="sv-SE" noProof="0" smtClean="0"/>
              <a:t>‹#›</a:t>
            </a:fld>
            <a:endParaRPr lang="sv-SE" noProof="0"/>
          </a:p>
        </p:txBody>
      </p:sp>
    </p:spTree>
    <p:extLst>
      <p:ext uri="{BB962C8B-B14F-4D97-AF65-F5344CB8AC3E}">
        <p14:creationId xmlns:p14="http://schemas.microsoft.com/office/powerpoint/2010/main" val="3426016659"/>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50" r:id="rId3"/>
    <p:sldLayoutId id="2147483681" r:id="rId4"/>
    <p:sldLayoutId id="2147483654" r:id="rId5"/>
    <p:sldLayoutId id="2147483661" r:id="rId6"/>
    <p:sldLayoutId id="2147483685" r:id="rId7"/>
    <p:sldLayoutId id="2147483664" r:id="rId8"/>
    <p:sldLayoutId id="2147483675" r:id="rId9"/>
    <p:sldLayoutId id="2147483684" r:id="rId10"/>
    <p:sldLayoutId id="2147483672" r:id="rId11"/>
    <p:sldLayoutId id="2147483673" r:id="rId12"/>
    <p:sldLayoutId id="2147483674" r:id="rId13"/>
    <p:sldLayoutId id="2147483676" r:id="rId14"/>
    <p:sldLayoutId id="2147483682" r:id="rId15"/>
    <p:sldLayoutId id="2147483683" r:id="rId16"/>
    <p:sldLayoutId id="2147483710" r:id="rId17"/>
    <p:sldLayoutId id="2147483711" r:id="rId18"/>
    <p:sldLayoutId id="2147483712" r:id="rId19"/>
    <p:sldLayoutId id="2147483713" r:id="rId20"/>
    <p:sldLayoutId id="2147483714" r:id="rId21"/>
    <p:sldLayoutId id="2147483715" r:id="rId22"/>
    <p:sldLayoutId id="2147483716" r:id="rId23"/>
    <p:sldLayoutId id="2147483677" r:id="rId24"/>
    <p:sldLayoutId id="2147483660" r:id="rId25"/>
    <p:sldLayoutId id="2147483680" r:id="rId26"/>
    <p:sldLayoutId id="2147483678" r:id="rId27"/>
    <p:sldLayoutId id="2147483663" r:id="rId28"/>
    <p:sldLayoutId id="2147483649" r:id="rId29"/>
    <p:sldLayoutId id="2147483655" r:id="rId30"/>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2120B-9BBD-8DAC-6A31-B4F4BC641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C91FFE1B-846E-3BD4-15B9-CDA40E327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a:extLst>
              <a:ext uri="{FF2B5EF4-FFF2-40B4-BE49-F238E27FC236}">
                <a16:creationId xmlns:a16="http://schemas.microsoft.com/office/drawing/2014/main" id="{2D7B04F3-0712-523D-A22B-0AC580BC9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A4307-2A65-0B48-A3BB-AA0DC13C3F29}" type="datetimeFigureOut">
              <a:rPr lang="sv-SE" noProof="0" smtClean="0"/>
              <a:t>2024-06-10</a:t>
            </a:fld>
            <a:endParaRPr lang="sv-SE" noProof="0"/>
          </a:p>
        </p:txBody>
      </p:sp>
      <p:sp>
        <p:nvSpPr>
          <p:cNvPr id="5" name="Footer Placeholder 4">
            <a:extLst>
              <a:ext uri="{FF2B5EF4-FFF2-40B4-BE49-F238E27FC236}">
                <a16:creationId xmlns:a16="http://schemas.microsoft.com/office/drawing/2014/main" id="{83EC1C82-8A80-33E9-FE9D-086D1C4DB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noProof="0"/>
          </a:p>
        </p:txBody>
      </p:sp>
      <p:sp>
        <p:nvSpPr>
          <p:cNvPr id="6" name="Slide Number Placeholder 5">
            <a:extLst>
              <a:ext uri="{FF2B5EF4-FFF2-40B4-BE49-F238E27FC236}">
                <a16:creationId xmlns:a16="http://schemas.microsoft.com/office/drawing/2014/main" id="{E118EAAE-4977-2670-8AEB-DCFC039DD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FBA73-9D71-F443-9E69-3AE31B3F6624}" type="slidenum">
              <a:rPr lang="sv-SE" noProof="0" smtClean="0"/>
              <a:t>‹#›</a:t>
            </a:fld>
            <a:endParaRPr lang="sv-SE" noProof="0"/>
          </a:p>
        </p:txBody>
      </p:sp>
    </p:spTree>
    <p:extLst>
      <p:ext uri="{BB962C8B-B14F-4D97-AF65-F5344CB8AC3E}">
        <p14:creationId xmlns:p14="http://schemas.microsoft.com/office/powerpoint/2010/main" val="34260166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686" r:id="rId17"/>
    <p:sldLayoutId id="2147483687" r:id="rId18"/>
    <p:sldLayoutId id="2147483688" r:id="rId19"/>
    <p:sldLayoutId id="2147483689" r:id="rId20"/>
    <p:sldLayoutId id="2147483690" r:id="rId21"/>
    <p:sldLayoutId id="2147483691" r:id="rId22"/>
    <p:sldLayoutId id="2147483692"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Kkuo5VvzVNo?feature=oembed" TargetMode="External"/><Relationship Id="rId5" Type="http://schemas.openxmlformats.org/officeDocument/2006/relationships/image" Target="../media/image29.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 bild på en stad.">
            <a:extLst>
              <a:ext uri="{FF2B5EF4-FFF2-40B4-BE49-F238E27FC236}">
                <a16:creationId xmlns:a16="http://schemas.microsoft.com/office/drawing/2014/main" id="{4032E140-B2E7-1034-2942-B571DD1DD32B}"/>
              </a:ext>
            </a:extLst>
          </p:cNvPr>
          <p:cNvSpPr txBox="1">
            <a:spLocks noGrp="1"/>
          </p:cNvSpPr>
          <p:nvPr>
            <p:ph type="title" idx="4294967295"/>
          </p:nvPr>
        </p:nvSpPr>
        <p:spPr>
          <a:xfrm>
            <a:off x="838200" y="6427218"/>
            <a:ext cx="10515600" cy="8329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schemeClr val="accent6"/>
                </a:solidFill>
                <a:effectLst/>
                <a:uLnTx/>
                <a:uFillTx/>
                <a:latin typeface="Arial Rounded MT Bold"/>
                <a:ea typeface="+mn-lt"/>
                <a:cs typeface="+mn-lt"/>
              </a:rPr>
              <a:t> </a:t>
            </a:r>
            <a:r>
              <a:rPr kumimoji="0" lang="fi-FI" sz="2000" b="0" i="0" u="none" strike="noStrike" kern="1200" cap="none" spc="0" normalizeH="0" baseline="0" noProof="0" dirty="0" err="1">
                <a:ln>
                  <a:noFill/>
                </a:ln>
                <a:solidFill>
                  <a:schemeClr val="accent6"/>
                </a:solidFill>
                <a:effectLst/>
                <a:uLnTx/>
                <a:uFillTx/>
                <a:latin typeface="Arial Rounded MT Bold"/>
                <a:ea typeface="+mn-ea"/>
                <a:cs typeface="+mn-cs"/>
              </a:rPr>
              <a:t>Staden</a:t>
            </a:r>
            <a:r>
              <a:rPr kumimoji="0" lang="fi-FI" sz="2000" b="0" i="0" u="none" strike="noStrike" kern="1200" cap="none" spc="0" normalizeH="0" baseline="0" noProof="0" dirty="0">
                <a:ln>
                  <a:noFill/>
                </a:ln>
                <a:solidFill>
                  <a:schemeClr val="accent6"/>
                </a:solidFill>
                <a:effectLst/>
                <a:uLnTx/>
                <a:uFillTx/>
                <a:latin typeface="Arial Rounded MT Bold"/>
                <a:ea typeface="+mn-ea"/>
                <a:cs typeface="+mn-cs"/>
              </a:rPr>
              <a:t> </a:t>
            </a:r>
            <a:r>
              <a:rPr kumimoji="0" lang="fi-FI" sz="2000" b="0" i="0" u="none" strike="noStrike" kern="1200" cap="none" spc="0" normalizeH="0" baseline="0" noProof="0" dirty="0" err="1">
                <a:ln>
                  <a:noFill/>
                </a:ln>
                <a:solidFill>
                  <a:schemeClr val="accent6"/>
                </a:solidFill>
                <a:effectLst/>
                <a:uLnTx/>
                <a:uFillTx/>
                <a:latin typeface="Arial Rounded MT Bold"/>
                <a:ea typeface="+mn-ea"/>
                <a:cs typeface="+mn-cs"/>
              </a:rPr>
              <a:t>tillhör</a:t>
            </a:r>
            <a:r>
              <a:rPr kumimoji="0" lang="fi-FI" sz="2000" b="0" i="0" u="none" strike="noStrike" kern="1200" cap="none" spc="0" normalizeH="0" baseline="0" noProof="0" dirty="0">
                <a:ln>
                  <a:noFill/>
                </a:ln>
                <a:solidFill>
                  <a:schemeClr val="accent6"/>
                </a:solidFill>
                <a:effectLst/>
                <a:uLnTx/>
                <a:uFillTx/>
                <a:latin typeface="Arial Rounded MT Bold"/>
                <a:ea typeface="+mn-ea"/>
                <a:cs typeface="+mn-cs"/>
              </a:rPr>
              <a:t> alla-</a:t>
            </a:r>
            <a:r>
              <a:rPr kumimoji="0" lang="fi-FI" sz="2000" b="0" i="0" u="none" strike="noStrike" kern="1200" cap="none" spc="0" normalizeH="0" baseline="0" noProof="0" dirty="0" err="1">
                <a:ln>
                  <a:noFill/>
                </a:ln>
                <a:solidFill>
                  <a:schemeClr val="accent6"/>
                </a:solidFill>
                <a:effectLst/>
                <a:uLnTx/>
                <a:uFillTx/>
                <a:latin typeface="Arial Rounded MT Bold"/>
                <a:ea typeface="+mn-ea"/>
                <a:cs typeface="+mn-cs"/>
              </a:rPr>
              <a:t>föräldrakväll</a:t>
            </a:r>
            <a:r>
              <a:rPr kumimoji="0" lang="fi-FI" sz="2000" b="0" i="0" u="none" strike="noStrike" kern="1200" cap="none" spc="0" normalizeH="0" baseline="0" noProof="0" dirty="0">
                <a:ln>
                  <a:noFill/>
                </a:ln>
                <a:solidFill>
                  <a:schemeClr val="accent6"/>
                </a:solidFill>
                <a:effectLst/>
                <a:uLnTx/>
                <a:uFillTx/>
                <a:latin typeface="Arial Rounded MT Bold"/>
                <a:ea typeface="+mn-ea"/>
                <a:cs typeface="+mn-cs"/>
              </a:rPr>
              <a:t> </a:t>
            </a:r>
            <a:endParaRPr kumimoji="0" lang="fi-FI" sz="2000" b="0" i="0" u="none" strike="noStrike" kern="1200" cap="none" spc="0" normalizeH="0" baseline="0" noProof="0" dirty="0">
              <a:ln>
                <a:noFill/>
              </a:ln>
              <a:solidFill>
                <a:schemeClr val="accent6"/>
              </a:solidFill>
              <a:effectLst/>
              <a:uLnTx/>
              <a:uFillTx/>
              <a:latin typeface="Arial Rounded MT Bold"/>
              <a:ea typeface="+mn-ea"/>
              <a:cs typeface="Arial"/>
            </a:endParaRPr>
          </a:p>
        </p:txBody>
      </p:sp>
    </p:spTree>
    <p:extLst>
      <p:ext uri="{BB962C8B-B14F-4D97-AF65-F5344CB8AC3E}">
        <p14:creationId xmlns:p14="http://schemas.microsoft.com/office/powerpoint/2010/main" val="19332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9E7A2-7EDC-E863-5CD6-22C585D9BB72}"/>
              </a:ext>
            </a:extLst>
          </p:cNvPr>
          <p:cNvSpPr>
            <a:spLocks noGrp="1"/>
          </p:cNvSpPr>
          <p:nvPr>
            <p:ph type="title"/>
          </p:nvPr>
        </p:nvSpPr>
        <p:spPr>
          <a:xfrm>
            <a:off x="838199" y="721189"/>
            <a:ext cx="10753732" cy="1630421"/>
          </a:xfrm>
        </p:spPr>
        <p:txBody>
          <a:bodyPr>
            <a:normAutofit/>
          </a:bodyPr>
          <a:lstStyle/>
          <a:p>
            <a:r>
              <a:rPr lang="sv-FI" sz="3200" dirty="0">
                <a:latin typeface="Arial Rounded MT Bold"/>
              </a:rPr>
              <a:t>Med vilka ord skulle du förklara </a:t>
            </a:r>
            <a:br>
              <a:rPr lang="sv-FI" sz="3200" dirty="0">
                <a:latin typeface="Arial Rounded MT Bold"/>
              </a:rPr>
            </a:br>
            <a:r>
              <a:rPr lang="sv-FI" sz="3200" dirty="0">
                <a:latin typeface="Arial Rounded MT Bold"/>
              </a:rPr>
              <a:t>situationen för ditt barn?</a:t>
            </a:r>
            <a:endParaRPr lang="sv-SE" dirty="0"/>
          </a:p>
        </p:txBody>
      </p:sp>
      <p:sp>
        <p:nvSpPr>
          <p:cNvPr id="2" name="Content Placeholder 1">
            <a:extLst>
              <a:ext uri="{FF2B5EF4-FFF2-40B4-BE49-F238E27FC236}">
                <a16:creationId xmlns:a16="http://schemas.microsoft.com/office/drawing/2014/main" id="{4CCA98C7-8CCF-5539-9947-801E1DBD2113}"/>
              </a:ext>
            </a:extLst>
          </p:cNvPr>
          <p:cNvSpPr>
            <a:spLocks noGrp="1"/>
          </p:cNvSpPr>
          <p:nvPr>
            <p:ph sz="quarter" idx="4"/>
          </p:nvPr>
        </p:nvSpPr>
        <p:spPr>
          <a:xfrm>
            <a:off x="836575" y="2501689"/>
            <a:ext cx="5181600" cy="3556930"/>
          </a:xfrm>
        </p:spPr>
        <p:txBody>
          <a:bodyPr vert="horz" lIns="91440" tIns="45720" rIns="91440" bIns="45720" rtlCol="0" anchor="t">
            <a:normAutofit/>
          </a:bodyPr>
          <a:lstStyle/>
          <a:p>
            <a:r>
              <a:rPr lang="sv-SE" dirty="0">
                <a:latin typeface="Arial"/>
                <a:cs typeface="Arial"/>
              </a:rPr>
              <a:t>Ni ser ofta med ert barn en grupp som sitter utanför affären och dricker alkohol.</a:t>
            </a:r>
          </a:p>
          <a:p>
            <a:r>
              <a:rPr lang="sv-SE" b="1" dirty="0">
                <a:latin typeface="Arial"/>
                <a:cs typeface="Arial"/>
              </a:rPr>
              <a:t>Vad kunde du fråga och berätta?</a:t>
            </a:r>
          </a:p>
        </p:txBody>
      </p:sp>
      <p:pic>
        <p:nvPicPr>
          <p:cNvPr id="4098" name="Picture 2">
            <a:extLst>
              <a:ext uri="{FF2B5EF4-FFF2-40B4-BE49-F238E27FC236}">
                <a16:creationId xmlns:a16="http://schemas.microsoft.com/office/drawing/2014/main" id="{9A1B1E6E-2C7A-6AB6-F620-A0AD59EDC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175" y="1764941"/>
            <a:ext cx="5581650" cy="3952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BB2971-16F6-7E10-8EE3-832A7B4AF92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203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4CD40EF-3624-4B3B-60C2-0307B5E9CB51}"/>
              </a:ext>
            </a:extLst>
          </p:cNvPr>
          <p:cNvSpPr txBox="1"/>
          <p:nvPr/>
        </p:nvSpPr>
        <p:spPr>
          <a:xfrm>
            <a:off x="1649065" y="1059506"/>
            <a:ext cx="870797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i-FI" sz="3600" err="1">
                <a:latin typeface="Arial Rounded MT Bold"/>
              </a:rPr>
              <a:t>Lär</a:t>
            </a:r>
            <a:r>
              <a:rPr lang="fi-FI" sz="3600">
                <a:latin typeface="Arial Rounded MT Bold"/>
              </a:rPr>
              <a:t> </a:t>
            </a:r>
            <a:r>
              <a:rPr lang="fi-FI" sz="3600" err="1">
                <a:latin typeface="Arial Rounded MT Bold"/>
              </a:rPr>
              <a:t>barnet</a:t>
            </a:r>
            <a:r>
              <a:rPr lang="fi-FI" sz="3600">
                <a:latin typeface="Arial Rounded MT Bold"/>
              </a:rPr>
              <a:t> </a:t>
            </a:r>
            <a:r>
              <a:rPr lang="fi-FI" sz="3600" err="1">
                <a:latin typeface="Arial Rounded MT Bold"/>
              </a:rPr>
              <a:t>att</a:t>
            </a:r>
            <a:r>
              <a:rPr lang="fi-FI" sz="3600">
                <a:latin typeface="Arial Rounded MT Bold"/>
              </a:rPr>
              <a:t> </a:t>
            </a:r>
            <a:r>
              <a:rPr lang="fi-FI" sz="3600" err="1">
                <a:latin typeface="Arial Rounded MT Bold"/>
              </a:rPr>
              <a:t>skydda</a:t>
            </a:r>
            <a:r>
              <a:rPr lang="fi-FI" sz="3600">
                <a:latin typeface="Arial Rounded MT Bold"/>
              </a:rPr>
              <a:t> </a:t>
            </a:r>
            <a:r>
              <a:rPr lang="fi-FI" sz="3600" err="1">
                <a:latin typeface="Arial Rounded MT Bold"/>
              </a:rPr>
              <a:t>sig</a:t>
            </a:r>
            <a:r>
              <a:rPr lang="fi-FI" sz="3600">
                <a:latin typeface="Arial Rounded MT Bold"/>
              </a:rPr>
              <a:t> </a:t>
            </a:r>
            <a:r>
              <a:rPr lang="fi-FI" sz="3600" err="1">
                <a:latin typeface="Arial Rounded MT Bold"/>
              </a:rPr>
              <a:t>själv</a:t>
            </a:r>
            <a:r>
              <a:rPr lang="fi-FI" sz="3600">
                <a:latin typeface="Arial Rounded MT Bold"/>
              </a:rPr>
              <a:t>:</a:t>
            </a:r>
          </a:p>
        </p:txBody>
      </p:sp>
      <p:grpSp>
        <p:nvGrpSpPr>
          <p:cNvPr id="7" name="Group 6">
            <a:extLst>
              <a:ext uri="{FF2B5EF4-FFF2-40B4-BE49-F238E27FC236}">
                <a16:creationId xmlns:a16="http://schemas.microsoft.com/office/drawing/2014/main" id="{5F0CAEB5-FADD-28AD-0D2D-759488F77ADB}"/>
              </a:ext>
              <a:ext uri="{C183D7F6-B498-43B3-948B-1728B52AA6E4}">
                <adec:decorative xmlns:adec="http://schemas.microsoft.com/office/drawing/2017/decorative" val="1"/>
              </a:ext>
            </a:extLst>
          </p:cNvPr>
          <p:cNvGrpSpPr/>
          <p:nvPr/>
        </p:nvGrpSpPr>
        <p:grpSpPr>
          <a:xfrm>
            <a:off x="1355800" y="1938541"/>
            <a:ext cx="2743200" cy="2743200"/>
            <a:chOff x="1634603" y="1979716"/>
            <a:chExt cx="2743200" cy="2743200"/>
          </a:xfrm>
        </p:grpSpPr>
        <p:pic>
          <p:nvPicPr>
            <p:cNvPr id="8" name="Picture 7">
              <a:extLst>
                <a:ext uri="{FF2B5EF4-FFF2-40B4-BE49-F238E27FC236}">
                  <a16:creationId xmlns:a16="http://schemas.microsoft.com/office/drawing/2014/main" id="{7285DCBE-AFFD-3AA2-6995-7FC5415B61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4603" y="1979716"/>
              <a:ext cx="2743200" cy="2743200"/>
            </a:xfrm>
            <a:prstGeom prst="rect">
              <a:avLst/>
            </a:prstGeom>
          </p:spPr>
        </p:pic>
        <p:pic>
          <p:nvPicPr>
            <p:cNvPr id="9" name="Picture 8" descr="A cartoon of a person waving&#10;&#10;Description automatically generated">
              <a:extLst>
                <a:ext uri="{FF2B5EF4-FFF2-40B4-BE49-F238E27FC236}">
                  <a16:creationId xmlns:a16="http://schemas.microsoft.com/office/drawing/2014/main" id="{59AD1F0F-EA51-9AF9-7CE2-8801C67E77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5028" y="2187951"/>
              <a:ext cx="2482098" cy="2482098"/>
            </a:xfrm>
            <a:prstGeom prst="rect">
              <a:avLst/>
            </a:prstGeom>
          </p:spPr>
        </p:pic>
      </p:grpSp>
      <p:grpSp>
        <p:nvGrpSpPr>
          <p:cNvPr id="10" name="Group 9">
            <a:extLst>
              <a:ext uri="{FF2B5EF4-FFF2-40B4-BE49-F238E27FC236}">
                <a16:creationId xmlns:a16="http://schemas.microsoft.com/office/drawing/2014/main" id="{57E02479-DC11-FE0B-7E11-CBF119289817}"/>
              </a:ext>
              <a:ext uri="{C183D7F6-B498-43B3-948B-1728B52AA6E4}">
                <adec:decorative xmlns:adec="http://schemas.microsoft.com/office/drawing/2017/decorative" val="1"/>
              </a:ext>
            </a:extLst>
          </p:cNvPr>
          <p:cNvGrpSpPr/>
          <p:nvPr/>
        </p:nvGrpSpPr>
        <p:grpSpPr>
          <a:xfrm>
            <a:off x="4572323" y="1971728"/>
            <a:ext cx="2743200" cy="2743200"/>
            <a:chOff x="4851126" y="2012903"/>
            <a:chExt cx="2743200" cy="2743200"/>
          </a:xfrm>
        </p:grpSpPr>
        <p:pic>
          <p:nvPicPr>
            <p:cNvPr id="11" name="Picture 10">
              <a:extLst>
                <a:ext uri="{FF2B5EF4-FFF2-40B4-BE49-F238E27FC236}">
                  <a16:creationId xmlns:a16="http://schemas.microsoft.com/office/drawing/2014/main" id="{AABD23AE-91CB-2C5B-ECE2-B96E9E3DB4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1126" y="2012903"/>
              <a:ext cx="2743200" cy="2743200"/>
            </a:xfrm>
            <a:prstGeom prst="rect">
              <a:avLst/>
            </a:prstGeom>
          </p:spPr>
        </p:pic>
        <p:pic>
          <p:nvPicPr>
            <p:cNvPr id="12" name="Picture 11" descr="A cartoon of a person walking&#10;&#10;Description automatically generated">
              <a:extLst>
                <a:ext uri="{FF2B5EF4-FFF2-40B4-BE49-F238E27FC236}">
                  <a16:creationId xmlns:a16="http://schemas.microsoft.com/office/drawing/2014/main" id="{5F7200D1-CD13-09A9-2F66-A66D1974A1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86451" y="2062174"/>
              <a:ext cx="2607875" cy="2607875"/>
            </a:xfrm>
            <a:prstGeom prst="rect">
              <a:avLst/>
            </a:prstGeom>
          </p:spPr>
        </p:pic>
      </p:grpSp>
      <p:grpSp>
        <p:nvGrpSpPr>
          <p:cNvPr id="13" name="Group 12">
            <a:extLst>
              <a:ext uri="{FF2B5EF4-FFF2-40B4-BE49-F238E27FC236}">
                <a16:creationId xmlns:a16="http://schemas.microsoft.com/office/drawing/2014/main" id="{EEE2A3ED-9D79-CFBC-EE06-46F6EAA37A86}"/>
              </a:ext>
              <a:ext uri="{C183D7F6-B498-43B3-948B-1728B52AA6E4}">
                <adec:decorative xmlns:adec="http://schemas.microsoft.com/office/drawing/2017/decorative" val="1"/>
              </a:ext>
            </a:extLst>
          </p:cNvPr>
          <p:cNvGrpSpPr/>
          <p:nvPr/>
        </p:nvGrpSpPr>
        <p:grpSpPr>
          <a:xfrm>
            <a:off x="7769822" y="1938541"/>
            <a:ext cx="2743200" cy="2743200"/>
            <a:chOff x="8021816" y="1979716"/>
            <a:chExt cx="2743200" cy="2743200"/>
          </a:xfrm>
        </p:grpSpPr>
        <p:pic>
          <p:nvPicPr>
            <p:cNvPr id="14" name="Picture 13">
              <a:extLst>
                <a:ext uri="{FF2B5EF4-FFF2-40B4-BE49-F238E27FC236}">
                  <a16:creationId xmlns:a16="http://schemas.microsoft.com/office/drawing/2014/main" id="{93BE09D1-FD3F-1755-4F53-717AB46EBB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1816" y="1979716"/>
              <a:ext cx="2743200" cy="2743200"/>
            </a:xfrm>
            <a:prstGeom prst="rect">
              <a:avLst/>
            </a:prstGeom>
          </p:spPr>
        </p:pic>
        <p:pic>
          <p:nvPicPr>
            <p:cNvPr id="15" name="Picture 14" descr="A person and person looking at each other&#10;&#10;Description automatically generated">
              <a:extLst>
                <a:ext uri="{FF2B5EF4-FFF2-40B4-BE49-F238E27FC236}">
                  <a16:creationId xmlns:a16="http://schemas.microsoft.com/office/drawing/2014/main" id="{D455BED3-7D5C-0066-0CFE-C893514B4A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98574" y="2056474"/>
              <a:ext cx="2589684" cy="2589684"/>
            </a:xfrm>
            <a:prstGeom prst="rect">
              <a:avLst/>
            </a:prstGeom>
          </p:spPr>
        </p:pic>
      </p:grpSp>
      <p:sp>
        <p:nvSpPr>
          <p:cNvPr id="16" name="TextBox 11">
            <a:extLst>
              <a:ext uri="{FF2B5EF4-FFF2-40B4-BE49-F238E27FC236}">
                <a16:creationId xmlns:a16="http://schemas.microsoft.com/office/drawing/2014/main" id="{3B574B01-DA29-8E3F-85D6-BA8A831D8AEA}"/>
              </a:ext>
            </a:extLst>
          </p:cNvPr>
          <p:cNvSpPr txBox="1"/>
          <p:nvPr/>
        </p:nvSpPr>
        <p:spPr>
          <a:xfrm>
            <a:off x="1553791" y="4900085"/>
            <a:ext cx="240453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800">
                <a:latin typeface="Arial Rounded MT Bold"/>
              </a:rPr>
              <a:t>Säg NEJ!</a:t>
            </a:r>
            <a:endParaRPr lang="en-US"/>
          </a:p>
        </p:txBody>
      </p:sp>
      <p:sp>
        <p:nvSpPr>
          <p:cNvPr id="17" name="TextBox 12">
            <a:extLst>
              <a:ext uri="{FF2B5EF4-FFF2-40B4-BE49-F238E27FC236}">
                <a16:creationId xmlns:a16="http://schemas.microsoft.com/office/drawing/2014/main" id="{720EF7F5-BB9A-B719-C79E-1C1C667BBF05}"/>
              </a:ext>
            </a:extLst>
          </p:cNvPr>
          <p:cNvSpPr txBox="1"/>
          <p:nvPr/>
        </p:nvSpPr>
        <p:spPr>
          <a:xfrm>
            <a:off x="4809319" y="4900085"/>
            <a:ext cx="240453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800">
                <a:latin typeface="Arial Rounded MT Bold"/>
              </a:rPr>
              <a:t>Gå din väg.</a:t>
            </a:r>
          </a:p>
        </p:txBody>
      </p:sp>
      <p:sp>
        <p:nvSpPr>
          <p:cNvPr id="18" name="TextBox 13">
            <a:extLst>
              <a:ext uri="{FF2B5EF4-FFF2-40B4-BE49-F238E27FC236}">
                <a16:creationId xmlns:a16="http://schemas.microsoft.com/office/drawing/2014/main" id="{2834AAB4-FC65-5367-9DCB-2DF00104ED77}"/>
              </a:ext>
            </a:extLst>
          </p:cNvPr>
          <p:cNvSpPr txBox="1"/>
          <p:nvPr/>
        </p:nvSpPr>
        <p:spPr>
          <a:xfrm>
            <a:off x="7446644" y="4760754"/>
            <a:ext cx="3389556"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err="1">
                <a:latin typeface="Arial Rounded MT Bold"/>
              </a:rPr>
              <a:t>Berätta</a:t>
            </a:r>
            <a:r>
              <a:rPr lang="en-US" sz="2800">
                <a:latin typeface="Arial Rounded MT Bold"/>
              </a:rPr>
              <a:t> för </a:t>
            </a:r>
            <a:r>
              <a:rPr lang="en-US" sz="2800" err="1">
                <a:latin typeface="Arial Rounded MT Bold"/>
              </a:rPr>
              <a:t>en</a:t>
            </a:r>
            <a:r>
              <a:rPr lang="en-US" sz="2800">
                <a:latin typeface="Arial Rounded MT Bold"/>
              </a:rPr>
              <a:t> </a:t>
            </a:r>
            <a:r>
              <a:rPr lang="en-US" sz="2800" err="1">
                <a:latin typeface="Arial Rounded MT Bold"/>
              </a:rPr>
              <a:t>trygg</a:t>
            </a:r>
            <a:r>
              <a:rPr lang="en-US" sz="2800">
                <a:latin typeface="Arial Rounded MT Bold"/>
              </a:rPr>
              <a:t> </a:t>
            </a:r>
            <a:r>
              <a:rPr lang="en-US" sz="2800" err="1">
                <a:latin typeface="Arial Rounded MT Bold"/>
              </a:rPr>
              <a:t>vuxen</a:t>
            </a:r>
            <a:r>
              <a:rPr lang="en-US" sz="2800">
                <a:latin typeface="Arial Rounded MT Bold"/>
              </a:rPr>
              <a:t>.</a:t>
            </a:r>
            <a:endParaRPr lang="en-US">
              <a:cs typeface="Arial"/>
            </a:endParaRPr>
          </a:p>
        </p:txBody>
      </p:sp>
      <p:pic>
        <p:nvPicPr>
          <p:cNvPr id="3" name="Picture 2">
            <a:extLst>
              <a:ext uri="{FF2B5EF4-FFF2-40B4-BE49-F238E27FC236}">
                <a16:creationId xmlns:a16="http://schemas.microsoft.com/office/drawing/2014/main" id="{96F1001D-CF43-BEEE-3C6A-5B7657F008B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20690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E27704E-4DC6-363C-7973-268D56D8EEF7}"/>
              </a:ext>
            </a:extLst>
          </p:cNvPr>
          <p:cNvSpPr txBox="1"/>
          <p:nvPr/>
        </p:nvSpPr>
        <p:spPr>
          <a:xfrm>
            <a:off x="925159" y="1099175"/>
            <a:ext cx="1025203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000">
                <a:solidFill>
                  <a:schemeClr val="accent6"/>
                </a:solidFill>
                <a:latin typeface="Arial Rounded MT Bold"/>
              </a:rPr>
              <a:t>Så att barnet inte blir ensam med sina bekymmer:</a:t>
            </a:r>
            <a:endParaRPr lang="en-US" sz="3000">
              <a:solidFill>
                <a:schemeClr val="accent6"/>
              </a:solidFill>
              <a:cs typeface="Arial"/>
            </a:endParaRPr>
          </a:p>
        </p:txBody>
      </p:sp>
      <p:sp>
        <p:nvSpPr>
          <p:cNvPr id="10" name="TextBox 9">
            <a:extLst>
              <a:ext uri="{FF2B5EF4-FFF2-40B4-BE49-F238E27FC236}">
                <a16:creationId xmlns:a16="http://schemas.microsoft.com/office/drawing/2014/main" id="{37A7BBEC-611F-0A78-5AB6-29C9AA385CAB}"/>
              </a:ext>
            </a:extLst>
          </p:cNvPr>
          <p:cNvSpPr txBox="1"/>
          <p:nvPr/>
        </p:nvSpPr>
        <p:spPr>
          <a:xfrm>
            <a:off x="1507066" y="4743214"/>
            <a:ext cx="24045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200">
                <a:solidFill>
                  <a:schemeClr val="accent6"/>
                </a:solidFill>
                <a:latin typeface="Arial Rounded MT Bold"/>
              </a:rPr>
              <a:t>Notera.</a:t>
            </a:r>
            <a:endParaRPr lang="sv-SE" sz="3200">
              <a:solidFill>
                <a:schemeClr val="accent6"/>
              </a:solidFill>
              <a:latin typeface="Arial Rounded MT Bold"/>
              <a:cs typeface="Arial"/>
            </a:endParaRPr>
          </a:p>
        </p:txBody>
      </p:sp>
      <p:sp>
        <p:nvSpPr>
          <p:cNvPr id="14" name="TextBox 13">
            <a:extLst>
              <a:ext uri="{FF2B5EF4-FFF2-40B4-BE49-F238E27FC236}">
                <a16:creationId xmlns:a16="http://schemas.microsoft.com/office/drawing/2014/main" id="{BD428CA3-853E-355C-062F-17F45F4C05AB}"/>
              </a:ext>
            </a:extLst>
          </p:cNvPr>
          <p:cNvSpPr txBox="1"/>
          <p:nvPr/>
        </p:nvSpPr>
        <p:spPr>
          <a:xfrm>
            <a:off x="4980147" y="4743214"/>
            <a:ext cx="25174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200" dirty="0">
                <a:solidFill>
                  <a:schemeClr val="accent6"/>
                </a:solidFill>
                <a:latin typeface="Arial Rounded MT Bold"/>
              </a:rPr>
              <a:t>Lyssna.</a:t>
            </a:r>
            <a:endParaRPr lang="sv-SE" sz="3200" dirty="0">
              <a:solidFill>
                <a:schemeClr val="accent6"/>
              </a:solidFill>
              <a:latin typeface="Arial Rounded MT Bold"/>
              <a:cs typeface="Arial"/>
            </a:endParaRPr>
          </a:p>
        </p:txBody>
      </p:sp>
      <p:sp>
        <p:nvSpPr>
          <p:cNvPr id="15" name="TextBox 14">
            <a:extLst>
              <a:ext uri="{FF2B5EF4-FFF2-40B4-BE49-F238E27FC236}">
                <a16:creationId xmlns:a16="http://schemas.microsoft.com/office/drawing/2014/main" id="{35B853F5-7E85-19B9-DD9B-61954DC1BBEF}"/>
              </a:ext>
            </a:extLst>
          </p:cNvPr>
          <p:cNvSpPr txBox="1"/>
          <p:nvPr/>
        </p:nvSpPr>
        <p:spPr>
          <a:xfrm>
            <a:off x="8165488" y="4743214"/>
            <a:ext cx="30630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200" dirty="0">
                <a:solidFill>
                  <a:schemeClr val="accent6"/>
                </a:solidFill>
                <a:latin typeface="Arial Rounded MT Bold"/>
                <a:cs typeface="Arial"/>
              </a:rPr>
              <a:t>Diskutera.</a:t>
            </a:r>
            <a:endParaRPr lang="en-US" sz="3200" dirty="0">
              <a:solidFill>
                <a:schemeClr val="accent6"/>
              </a:solidFill>
              <a:cs typeface="Arial"/>
            </a:endParaRPr>
          </a:p>
        </p:txBody>
      </p:sp>
      <p:pic>
        <p:nvPicPr>
          <p:cNvPr id="8" name="Picture 9">
            <a:extLst>
              <a:ext uri="{FF2B5EF4-FFF2-40B4-BE49-F238E27FC236}">
                <a16:creationId xmlns:a16="http://schemas.microsoft.com/office/drawing/2014/main" id="{8B81AF0A-A4EF-634C-DA36-FD97A438053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6817" y="1737548"/>
            <a:ext cx="3364088" cy="3364088"/>
          </a:xfrm>
          <a:prstGeom prst="rect">
            <a:avLst/>
          </a:prstGeom>
        </p:spPr>
      </p:pic>
      <p:pic>
        <p:nvPicPr>
          <p:cNvPr id="9" name="Picture 11">
            <a:extLst>
              <a:ext uri="{FF2B5EF4-FFF2-40B4-BE49-F238E27FC236}">
                <a16:creationId xmlns:a16="http://schemas.microsoft.com/office/drawing/2014/main" id="{E5B49F55-8D4F-18FC-0CD8-989B991F22B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0898" y="1699919"/>
            <a:ext cx="3364088" cy="3364088"/>
          </a:xfrm>
          <a:prstGeom prst="rect">
            <a:avLst/>
          </a:prstGeom>
        </p:spPr>
      </p:pic>
      <p:grpSp>
        <p:nvGrpSpPr>
          <p:cNvPr id="11" name="Group 10">
            <a:extLst>
              <a:ext uri="{FF2B5EF4-FFF2-40B4-BE49-F238E27FC236}">
                <a16:creationId xmlns:a16="http://schemas.microsoft.com/office/drawing/2014/main" id="{516D1BB0-22C5-0805-7BD7-C0A070FB934D}"/>
              </a:ext>
              <a:ext uri="{C183D7F6-B498-43B3-948B-1728B52AA6E4}">
                <adec:decorative xmlns:adec="http://schemas.microsoft.com/office/drawing/2017/decorative" val="1"/>
              </a:ext>
            </a:extLst>
          </p:cNvPr>
          <p:cNvGrpSpPr/>
          <p:nvPr/>
        </p:nvGrpSpPr>
        <p:grpSpPr>
          <a:xfrm>
            <a:off x="1384771" y="1932135"/>
            <a:ext cx="2555052" cy="2755576"/>
            <a:chOff x="4508030" y="1649913"/>
            <a:chExt cx="2555052" cy="2755576"/>
          </a:xfrm>
        </p:grpSpPr>
        <p:pic>
          <p:nvPicPr>
            <p:cNvPr id="12" name="Picture 12">
              <a:extLst>
                <a:ext uri="{FF2B5EF4-FFF2-40B4-BE49-F238E27FC236}">
                  <a16:creationId xmlns:a16="http://schemas.microsoft.com/office/drawing/2014/main" id="{FCC05907-4AF1-6B2A-73A3-666E676F033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8030" y="1850437"/>
              <a:ext cx="2555052" cy="2555052"/>
            </a:xfrm>
            <a:prstGeom prst="rect">
              <a:avLst/>
            </a:prstGeom>
          </p:spPr>
        </p:pic>
        <p:pic>
          <p:nvPicPr>
            <p:cNvPr id="13" name="Picture 17" descr="A picture containing text, vector graphics&#10;&#10;Description automatically generated">
              <a:extLst>
                <a:ext uri="{FF2B5EF4-FFF2-40B4-BE49-F238E27FC236}">
                  <a16:creationId xmlns:a16="http://schemas.microsoft.com/office/drawing/2014/main" id="{359C6A66-F4EF-EB73-F3C9-7E17EC3253B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39733" y="1649913"/>
              <a:ext cx="2109975" cy="2542993"/>
            </a:xfrm>
            <a:prstGeom prst="rect">
              <a:avLst/>
            </a:prstGeom>
          </p:spPr>
        </p:pic>
      </p:grpSp>
      <p:pic>
        <p:nvPicPr>
          <p:cNvPr id="3" name="Picture 2">
            <a:extLst>
              <a:ext uri="{FF2B5EF4-FFF2-40B4-BE49-F238E27FC236}">
                <a16:creationId xmlns:a16="http://schemas.microsoft.com/office/drawing/2014/main" id="{108B6F0B-F11F-1B44-184D-1977E97F976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322879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39387E-287B-903C-912B-9F87BF71E921}"/>
              </a:ext>
            </a:extLst>
          </p:cNvPr>
          <p:cNvSpPr>
            <a:spLocks noGrp="1"/>
          </p:cNvSpPr>
          <p:nvPr>
            <p:ph type="title"/>
          </p:nvPr>
        </p:nvSpPr>
        <p:spPr>
          <a:xfrm>
            <a:off x="838200" y="1083604"/>
            <a:ext cx="10515600" cy="1020548"/>
          </a:xfrm>
        </p:spPr>
        <p:txBody>
          <a:bodyPr>
            <a:noAutofit/>
          </a:bodyPr>
          <a:lstStyle/>
          <a:p>
            <a:r>
              <a:rPr lang="en-US" sz="4000" err="1">
                <a:latin typeface="Arial Rounded MT Bold"/>
                <a:cs typeface="Calibri"/>
              </a:rPr>
              <a:t>Känslor</a:t>
            </a:r>
            <a:r>
              <a:rPr lang="en-US" sz="4000">
                <a:latin typeface="Arial Rounded MT Bold"/>
                <a:cs typeface="Calibri"/>
              </a:rPr>
              <a:t> </a:t>
            </a:r>
            <a:r>
              <a:rPr lang="en-US" sz="4000" err="1">
                <a:latin typeface="Arial Rounded MT Bold"/>
                <a:cs typeface="Calibri"/>
              </a:rPr>
              <a:t>och</a:t>
            </a:r>
            <a:r>
              <a:rPr lang="en-US" sz="4000">
                <a:latin typeface="Arial Rounded MT Bold"/>
                <a:cs typeface="Calibri"/>
              </a:rPr>
              <a:t> </a:t>
            </a:r>
            <a:r>
              <a:rPr lang="en-US" sz="4000" err="1">
                <a:latin typeface="Arial Rounded MT Bold"/>
                <a:cs typeface="Calibri"/>
              </a:rPr>
              <a:t>attityder</a:t>
            </a:r>
            <a:r>
              <a:rPr lang="en-US" sz="4000">
                <a:latin typeface="Arial Rounded MT Bold"/>
                <a:cs typeface="Calibri"/>
              </a:rPr>
              <a:t> </a:t>
            </a:r>
            <a:r>
              <a:rPr lang="en-US" sz="4000" err="1">
                <a:latin typeface="Arial Rounded MT Bold"/>
                <a:cs typeface="Calibri"/>
              </a:rPr>
              <a:t>överförs</a:t>
            </a:r>
            <a:r>
              <a:rPr lang="en-US" sz="4000">
                <a:latin typeface="Arial Rounded MT Bold"/>
                <a:cs typeface="Calibri"/>
              </a:rPr>
              <a:t> </a:t>
            </a:r>
            <a:br>
              <a:rPr lang="en-US" sz="4000">
                <a:latin typeface="Arial Rounded MT Bold"/>
                <a:cs typeface="Calibri"/>
              </a:rPr>
            </a:br>
            <a:r>
              <a:rPr lang="en-US" sz="4000" err="1">
                <a:latin typeface="Arial Rounded MT Bold"/>
                <a:cs typeface="Calibri"/>
              </a:rPr>
              <a:t>från</a:t>
            </a:r>
            <a:r>
              <a:rPr lang="en-US" sz="4000">
                <a:latin typeface="Arial Rounded MT Bold"/>
                <a:cs typeface="Calibri"/>
              </a:rPr>
              <a:t> </a:t>
            </a:r>
            <a:r>
              <a:rPr lang="en-US" sz="4000" err="1">
                <a:latin typeface="Arial Rounded MT Bold"/>
                <a:cs typeface="Calibri"/>
              </a:rPr>
              <a:t>vuxna</a:t>
            </a:r>
            <a:r>
              <a:rPr lang="en-US" sz="4000">
                <a:latin typeface="Arial Rounded MT Bold"/>
                <a:cs typeface="Calibri"/>
              </a:rPr>
              <a:t> till barn</a:t>
            </a:r>
            <a:endParaRPr lang="en-US"/>
          </a:p>
        </p:txBody>
      </p:sp>
      <p:sp>
        <p:nvSpPr>
          <p:cNvPr id="5" name="Content Placeholder 2">
            <a:extLst>
              <a:ext uri="{FF2B5EF4-FFF2-40B4-BE49-F238E27FC236}">
                <a16:creationId xmlns:a16="http://schemas.microsoft.com/office/drawing/2014/main" id="{1842F5DF-BD29-4F98-CE83-0F3D292F56FC}"/>
              </a:ext>
            </a:extLst>
          </p:cNvPr>
          <p:cNvSpPr txBox="1">
            <a:spLocks/>
          </p:cNvSpPr>
          <p:nvPr/>
        </p:nvSpPr>
        <p:spPr>
          <a:xfrm>
            <a:off x="838200" y="2306782"/>
            <a:ext cx="10515600" cy="368761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err="1">
                <a:latin typeface="Arial"/>
                <a:ea typeface="Calibri"/>
                <a:cs typeface="Arial"/>
              </a:rPr>
              <a:t>Ordval</a:t>
            </a:r>
            <a:r>
              <a:rPr lang="en-US" sz="2600">
                <a:latin typeface="Arial"/>
                <a:ea typeface="Calibri"/>
                <a:cs typeface="Arial"/>
              </a:rPr>
              <a:t> </a:t>
            </a:r>
            <a:r>
              <a:rPr lang="en-US" sz="2600" err="1">
                <a:latin typeface="Arial"/>
                <a:ea typeface="Calibri"/>
                <a:cs typeface="Arial"/>
              </a:rPr>
              <a:t>påverkar</a:t>
            </a:r>
            <a:r>
              <a:rPr lang="en-US" sz="2600">
                <a:latin typeface="Arial"/>
                <a:ea typeface="Calibri"/>
                <a:cs typeface="Arial"/>
              </a:rPr>
              <a:t> attityder – med </a:t>
            </a:r>
            <a:r>
              <a:rPr lang="en-US" sz="2600" err="1">
                <a:latin typeface="Arial"/>
                <a:ea typeface="Calibri"/>
                <a:cs typeface="Arial"/>
              </a:rPr>
              <a:t>hjälp</a:t>
            </a:r>
            <a:r>
              <a:rPr lang="en-US" sz="2600">
                <a:latin typeface="Arial"/>
                <a:ea typeface="Calibri"/>
                <a:cs typeface="Arial"/>
              </a:rPr>
              <a:t> av dem </a:t>
            </a:r>
            <a:r>
              <a:rPr lang="en-US" sz="2600" err="1">
                <a:latin typeface="Arial"/>
                <a:ea typeface="Calibri"/>
                <a:cs typeface="Arial"/>
              </a:rPr>
              <a:t>kan</a:t>
            </a:r>
            <a:r>
              <a:rPr lang="en-US" sz="2600">
                <a:latin typeface="Arial"/>
                <a:ea typeface="Calibri"/>
                <a:cs typeface="Arial"/>
              </a:rPr>
              <a:t> man </a:t>
            </a:r>
            <a:r>
              <a:rPr lang="en-US" sz="2600" err="1">
                <a:latin typeface="Arial"/>
                <a:ea typeface="Calibri"/>
                <a:cs typeface="Arial"/>
              </a:rPr>
              <a:t>stärka</a:t>
            </a:r>
            <a:r>
              <a:rPr lang="en-US" sz="2600">
                <a:latin typeface="Arial"/>
                <a:ea typeface="Calibri"/>
                <a:cs typeface="Arial"/>
              </a:rPr>
              <a:t> </a:t>
            </a:r>
            <a:r>
              <a:rPr lang="en-US" sz="2600" err="1">
                <a:latin typeface="Arial"/>
                <a:ea typeface="Calibri"/>
                <a:cs typeface="Arial"/>
              </a:rPr>
              <a:t>barnets</a:t>
            </a:r>
            <a:r>
              <a:rPr lang="en-US" sz="2600">
                <a:latin typeface="Arial"/>
                <a:ea typeface="Calibri"/>
                <a:cs typeface="Arial"/>
              </a:rPr>
              <a:t> </a:t>
            </a:r>
            <a:r>
              <a:rPr lang="en-US" sz="2600" err="1">
                <a:latin typeface="Arial"/>
                <a:ea typeface="Calibri"/>
                <a:cs typeface="Arial"/>
              </a:rPr>
              <a:t>förståelse</a:t>
            </a:r>
            <a:r>
              <a:rPr lang="en-US" sz="2600">
                <a:latin typeface="Arial"/>
                <a:ea typeface="Calibri"/>
                <a:cs typeface="Arial"/>
              </a:rPr>
              <a:t> för </a:t>
            </a:r>
            <a:r>
              <a:rPr lang="en-US" sz="2600" err="1">
                <a:latin typeface="Arial"/>
                <a:ea typeface="Calibri"/>
                <a:cs typeface="Arial"/>
              </a:rPr>
              <a:t>olika</a:t>
            </a:r>
            <a:r>
              <a:rPr lang="en-US" sz="2600">
                <a:latin typeface="Arial"/>
                <a:ea typeface="Calibri"/>
                <a:cs typeface="Arial"/>
              </a:rPr>
              <a:t> </a:t>
            </a:r>
            <a:r>
              <a:rPr lang="en-US" sz="2600" err="1">
                <a:latin typeface="Arial"/>
                <a:ea typeface="Calibri"/>
                <a:cs typeface="Arial"/>
              </a:rPr>
              <a:t>situationer</a:t>
            </a:r>
            <a:r>
              <a:rPr lang="en-US" sz="2600">
                <a:latin typeface="Arial"/>
                <a:ea typeface="Calibri"/>
                <a:cs typeface="Arial"/>
              </a:rPr>
              <a:t> </a:t>
            </a:r>
            <a:r>
              <a:rPr lang="en-US" sz="2600" err="1">
                <a:latin typeface="Arial"/>
                <a:ea typeface="Calibri"/>
                <a:cs typeface="Arial"/>
              </a:rPr>
              <a:t>i</a:t>
            </a:r>
            <a:r>
              <a:rPr lang="en-US" sz="2600">
                <a:latin typeface="Arial"/>
                <a:ea typeface="Calibri"/>
                <a:cs typeface="Arial"/>
              </a:rPr>
              <a:t> </a:t>
            </a:r>
            <a:r>
              <a:rPr lang="en-US" sz="2600" err="1">
                <a:latin typeface="Arial"/>
                <a:ea typeface="Calibri"/>
                <a:cs typeface="Arial"/>
              </a:rPr>
              <a:t>livet</a:t>
            </a:r>
            <a:r>
              <a:rPr lang="en-US" sz="2600">
                <a:latin typeface="Arial"/>
                <a:ea typeface="Calibri"/>
                <a:cs typeface="Arial"/>
              </a:rPr>
              <a:t>.</a:t>
            </a:r>
          </a:p>
          <a:p>
            <a:r>
              <a:rPr lang="en-US" sz="2600" err="1">
                <a:latin typeface="Arial"/>
                <a:ea typeface="Calibri"/>
                <a:cs typeface="Arial"/>
              </a:rPr>
              <a:t>Användningen</a:t>
            </a:r>
            <a:r>
              <a:rPr lang="en-US" sz="2600">
                <a:latin typeface="Arial"/>
                <a:ea typeface="Calibri"/>
                <a:cs typeface="Arial"/>
              </a:rPr>
              <a:t> av </a:t>
            </a:r>
            <a:r>
              <a:rPr lang="en-US" sz="2600" err="1">
                <a:latin typeface="Arial"/>
                <a:ea typeface="Calibri"/>
                <a:cs typeface="Arial"/>
              </a:rPr>
              <a:t>rusmedel</a:t>
            </a:r>
            <a:r>
              <a:rPr lang="en-US" sz="2600">
                <a:latin typeface="Arial"/>
                <a:ea typeface="Calibri"/>
                <a:cs typeface="Arial"/>
              </a:rPr>
              <a:t> </a:t>
            </a:r>
            <a:r>
              <a:rPr lang="en-US" sz="2600" err="1">
                <a:latin typeface="Arial"/>
                <a:ea typeface="Calibri"/>
                <a:cs typeface="Arial"/>
              </a:rPr>
              <a:t>syns</a:t>
            </a:r>
            <a:r>
              <a:rPr lang="en-US" sz="2600">
                <a:latin typeface="Arial"/>
                <a:ea typeface="Calibri"/>
                <a:cs typeface="Arial"/>
              </a:rPr>
              <a:t> </a:t>
            </a:r>
            <a:r>
              <a:rPr lang="en-US" sz="2600" err="1">
                <a:latin typeface="Arial"/>
                <a:ea typeface="Calibri"/>
                <a:cs typeface="Arial"/>
              </a:rPr>
              <a:t>på</a:t>
            </a:r>
            <a:r>
              <a:rPr lang="en-US" sz="2600">
                <a:latin typeface="Arial"/>
                <a:ea typeface="Calibri"/>
                <a:cs typeface="Arial"/>
              </a:rPr>
              <a:t> </a:t>
            </a:r>
            <a:r>
              <a:rPr lang="en-US" sz="2600" err="1">
                <a:latin typeface="Arial"/>
                <a:ea typeface="Calibri"/>
                <a:cs typeface="Arial"/>
              </a:rPr>
              <a:t>många</a:t>
            </a:r>
            <a:r>
              <a:rPr lang="en-US" sz="2600">
                <a:latin typeface="Arial"/>
                <a:ea typeface="Calibri"/>
                <a:cs typeface="Arial"/>
              </a:rPr>
              <a:t> </a:t>
            </a:r>
            <a:r>
              <a:rPr lang="en-US" sz="2600" err="1">
                <a:latin typeface="Arial"/>
                <a:ea typeface="Calibri"/>
                <a:cs typeface="Arial"/>
              </a:rPr>
              <a:t>sätt</a:t>
            </a:r>
            <a:r>
              <a:rPr lang="en-US" sz="2600">
                <a:latin typeface="Arial"/>
                <a:ea typeface="Calibri"/>
                <a:cs typeface="Arial"/>
              </a:rPr>
              <a:t> </a:t>
            </a:r>
            <a:r>
              <a:rPr lang="en-US" sz="2600" err="1">
                <a:latin typeface="Arial"/>
                <a:ea typeface="Calibri"/>
                <a:cs typeface="Arial"/>
              </a:rPr>
              <a:t>i</a:t>
            </a:r>
            <a:r>
              <a:rPr lang="en-US" sz="2600">
                <a:latin typeface="Arial"/>
                <a:ea typeface="Calibri"/>
                <a:cs typeface="Arial"/>
              </a:rPr>
              <a:t> </a:t>
            </a:r>
            <a:r>
              <a:rPr lang="en-US" sz="2600" err="1">
                <a:latin typeface="Arial"/>
                <a:ea typeface="Calibri"/>
                <a:cs typeface="Arial"/>
              </a:rPr>
              <a:t>vårt</a:t>
            </a:r>
            <a:r>
              <a:rPr lang="en-US" sz="2600">
                <a:latin typeface="Arial"/>
                <a:ea typeface="Calibri"/>
                <a:cs typeface="Arial"/>
              </a:rPr>
              <a:t> </a:t>
            </a:r>
            <a:r>
              <a:rPr lang="en-US" sz="2600" err="1">
                <a:latin typeface="Arial"/>
                <a:ea typeface="Calibri"/>
                <a:cs typeface="Arial"/>
              </a:rPr>
              <a:t>samhälle</a:t>
            </a:r>
            <a:r>
              <a:rPr lang="en-US" sz="2600">
                <a:latin typeface="Arial"/>
                <a:ea typeface="Calibri"/>
                <a:cs typeface="Arial"/>
              </a:rPr>
              <a:t>. Om </a:t>
            </a:r>
            <a:r>
              <a:rPr lang="en-US" sz="2600" err="1">
                <a:latin typeface="Arial"/>
                <a:ea typeface="Calibri"/>
                <a:cs typeface="Arial"/>
              </a:rPr>
              <a:t>en</a:t>
            </a:r>
            <a:r>
              <a:rPr lang="en-US" sz="2600">
                <a:latin typeface="Arial"/>
                <a:ea typeface="Calibri"/>
                <a:cs typeface="Arial"/>
              </a:rPr>
              <a:t> </a:t>
            </a:r>
            <a:r>
              <a:rPr lang="en-US" sz="2600" err="1">
                <a:latin typeface="Arial"/>
                <a:ea typeface="Calibri"/>
                <a:cs typeface="Arial"/>
              </a:rPr>
              <a:t>människa</a:t>
            </a:r>
            <a:r>
              <a:rPr lang="en-US" sz="2600">
                <a:latin typeface="Arial"/>
                <a:ea typeface="Calibri"/>
                <a:cs typeface="Arial"/>
              </a:rPr>
              <a:t> </a:t>
            </a:r>
            <a:r>
              <a:rPr lang="en-US" sz="2600" err="1">
                <a:latin typeface="Arial"/>
                <a:ea typeface="Calibri"/>
                <a:cs typeface="Arial"/>
              </a:rPr>
              <a:t>använder</a:t>
            </a:r>
            <a:r>
              <a:rPr lang="en-US" sz="2600">
                <a:latin typeface="Arial"/>
                <a:ea typeface="Calibri"/>
                <a:cs typeface="Arial"/>
              </a:rPr>
              <a:t> </a:t>
            </a:r>
            <a:r>
              <a:rPr lang="en-US" sz="2600" err="1">
                <a:latin typeface="Arial"/>
                <a:ea typeface="Calibri"/>
                <a:cs typeface="Arial"/>
              </a:rPr>
              <a:t>rusmedel</a:t>
            </a:r>
            <a:r>
              <a:rPr lang="en-US" sz="2600">
                <a:latin typeface="Arial"/>
                <a:ea typeface="Calibri"/>
                <a:cs typeface="Arial"/>
              </a:rPr>
              <a:t> </a:t>
            </a:r>
            <a:r>
              <a:rPr lang="en-US" sz="2600" err="1">
                <a:latin typeface="Arial"/>
                <a:ea typeface="Calibri"/>
                <a:cs typeface="Arial"/>
              </a:rPr>
              <a:t>mycket</a:t>
            </a:r>
            <a:r>
              <a:rPr lang="en-US" sz="2600">
                <a:latin typeface="Arial"/>
                <a:ea typeface="Calibri"/>
                <a:cs typeface="Arial"/>
              </a:rPr>
              <a:t> </a:t>
            </a:r>
            <a:r>
              <a:rPr lang="en-US" sz="2600" err="1">
                <a:latin typeface="Arial"/>
                <a:ea typeface="Calibri"/>
                <a:cs typeface="Arial"/>
              </a:rPr>
              <a:t>och</a:t>
            </a:r>
            <a:r>
              <a:rPr lang="en-US" sz="2600">
                <a:latin typeface="Arial"/>
                <a:ea typeface="Calibri"/>
                <a:cs typeface="Arial"/>
              </a:rPr>
              <a:t> </a:t>
            </a:r>
            <a:r>
              <a:rPr lang="en-US" sz="2600" err="1">
                <a:latin typeface="Arial"/>
                <a:ea typeface="Calibri"/>
                <a:cs typeface="Arial"/>
              </a:rPr>
              <a:t>ofta</a:t>
            </a:r>
            <a:r>
              <a:rPr lang="en-US" sz="2600">
                <a:latin typeface="Arial"/>
                <a:ea typeface="Calibri"/>
                <a:cs typeface="Arial"/>
              </a:rPr>
              <a:t>, </a:t>
            </a:r>
            <a:r>
              <a:rPr lang="en-US" sz="2600" err="1">
                <a:latin typeface="Arial"/>
                <a:ea typeface="Calibri"/>
                <a:cs typeface="Arial"/>
              </a:rPr>
              <a:t>kan</a:t>
            </a:r>
            <a:r>
              <a:rPr lang="en-US" sz="2600">
                <a:latin typeface="Arial"/>
                <a:ea typeface="Calibri"/>
                <a:cs typeface="Arial"/>
              </a:rPr>
              <a:t> det </a:t>
            </a:r>
            <a:r>
              <a:rPr lang="en-US" sz="2600" err="1">
                <a:latin typeface="Arial"/>
                <a:ea typeface="Calibri"/>
                <a:cs typeface="Arial"/>
              </a:rPr>
              <a:t>leda</a:t>
            </a:r>
            <a:r>
              <a:rPr lang="en-US" sz="2600">
                <a:latin typeface="Arial"/>
                <a:ea typeface="Calibri"/>
                <a:cs typeface="Arial"/>
              </a:rPr>
              <a:t> till </a:t>
            </a:r>
            <a:r>
              <a:rPr lang="en-US" sz="2600" err="1">
                <a:latin typeface="Arial"/>
                <a:ea typeface="Calibri"/>
                <a:cs typeface="Arial"/>
              </a:rPr>
              <a:t>ett</a:t>
            </a:r>
            <a:r>
              <a:rPr lang="en-US" sz="2600">
                <a:latin typeface="Arial"/>
                <a:ea typeface="Calibri"/>
                <a:cs typeface="Arial"/>
              </a:rPr>
              <a:t> </a:t>
            </a:r>
            <a:r>
              <a:rPr lang="en-US" sz="2600" err="1">
                <a:latin typeface="Arial"/>
                <a:ea typeface="Calibri"/>
                <a:cs typeface="Arial"/>
              </a:rPr>
              <a:t>rusmedelsproblem</a:t>
            </a:r>
            <a:r>
              <a:rPr lang="en-US" sz="2600">
                <a:latin typeface="Arial"/>
                <a:ea typeface="Calibri"/>
                <a:cs typeface="Arial"/>
              </a:rPr>
              <a:t> </a:t>
            </a:r>
            <a:r>
              <a:rPr lang="en-US" sz="2600" err="1">
                <a:latin typeface="Arial"/>
                <a:ea typeface="Calibri"/>
                <a:cs typeface="Arial"/>
              </a:rPr>
              <a:t>eller</a:t>
            </a:r>
            <a:r>
              <a:rPr lang="en-US" sz="2600">
                <a:latin typeface="Arial"/>
                <a:ea typeface="Calibri"/>
                <a:cs typeface="Arial"/>
              </a:rPr>
              <a:t> till </a:t>
            </a:r>
            <a:r>
              <a:rPr lang="en-US" sz="2600" err="1">
                <a:latin typeface="Arial"/>
                <a:ea typeface="Calibri"/>
                <a:cs typeface="Arial"/>
              </a:rPr>
              <a:t>och</a:t>
            </a:r>
            <a:r>
              <a:rPr lang="en-US" sz="2600">
                <a:latin typeface="Arial"/>
                <a:ea typeface="Calibri"/>
                <a:cs typeface="Arial"/>
              </a:rPr>
              <a:t> med till </a:t>
            </a:r>
            <a:r>
              <a:rPr lang="en-US" sz="2600" err="1">
                <a:latin typeface="Arial"/>
                <a:ea typeface="Calibri"/>
                <a:cs typeface="Arial"/>
              </a:rPr>
              <a:t>beroende</a:t>
            </a:r>
            <a:r>
              <a:rPr lang="en-US" sz="2600">
                <a:latin typeface="Arial"/>
                <a:ea typeface="Calibri"/>
                <a:cs typeface="Arial"/>
              </a:rPr>
              <a:t>, </a:t>
            </a:r>
            <a:r>
              <a:rPr lang="en-US" sz="2600" err="1">
                <a:latin typeface="Arial"/>
                <a:ea typeface="Calibri"/>
                <a:cs typeface="Arial"/>
              </a:rPr>
              <a:t>som</a:t>
            </a:r>
            <a:r>
              <a:rPr lang="en-US" sz="2600">
                <a:latin typeface="Arial"/>
                <a:ea typeface="Calibri"/>
                <a:cs typeface="Arial"/>
              </a:rPr>
              <a:t> </a:t>
            </a:r>
            <a:r>
              <a:rPr lang="en-US" sz="2600" err="1">
                <a:latin typeface="Arial"/>
                <a:ea typeface="Calibri"/>
                <a:cs typeface="Arial"/>
              </a:rPr>
              <a:t>både</a:t>
            </a:r>
            <a:r>
              <a:rPr lang="en-US" sz="2600">
                <a:latin typeface="Arial"/>
                <a:ea typeface="Calibri"/>
                <a:cs typeface="Arial"/>
              </a:rPr>
              <a:t> </a:t>
            </a:r>
            <a:r>
              <a:rPr lang="en-US" sz="2600" err="1">
                <a:latin typeface="Arial"/>
                <a:ea typeface="Calibri"/>
                <a:cs typeface="Arial"/>
              </a:rPr>
              <a:t>kan</a:t>
            </a:r>
            <a:r>
              <a:rPr lang="en-US" sz="2600">
                <a:latin typeface="Arial"/>
                <a:ea typeface="Calibri"/>
                <a:cs typeface="Arial"/>
              </a:rPr>
              <a:t> </a:t>
            </a:r>
            <a:r>
              <a:rPr lang="en-US" sz="2600" err="1">
                <a:latin typeface="Arial"/>
                <a:ea typeface="Calibri"/>
                <a:cs typeface="Arial"/>
              </a:rPr>
              <a:t>och</a:t>
            </a:r>
            <a:r>
              <a:rPr lang="en-US" sz="2600">
                <a:latin typeface="Arial"/>
                <a:ea typeface="Calibri"/>
                <a:cs typeface="Arial"/>
              </a:rPr>
              <a:t> ska </a:t>
            </a:r>
            <a:r>
              <a:rPr lang="en-US" sz="2600" err="1">
                <a:latin typeface="Arial"/>
                <a:ea typeface="Calibri"/>
                <a:cs typeface="Arial"/>
              </a:rPr>
              <a:t>behandlas</a:t>
            </a:r>
            <a:r>
              <a:rPr lang="en-US" sz="2600">
                <a:latin typeface="Arial"/>
                <a:ea typeface="Calibri"/>
                <a:cs typeface="Arial"/>
              </a:rPr>
              <a:t>.</a:t>
            </a:r>
            <a:endParaRPr lang="en-US">
              <a:latin typeface="Arial"/>
              <a:ea typeface="Calibri"/>
              <a:cs typeface="Arial"/>
            </a:endParaRPr>
          </a:p>
          <a:p>
            <a:r>
              <a:rPr lang="en-US" sz="2600">
                <a:latin typeface="Arial"/>
                <a:ea typeface="Calibri"/>
                <a:cs typeface="Arial"/>
              </a:rPr>
              <a:t>Den </a:t>
            </a:r>
            <a:r>
              <a:rPr lang="en-US" sz="2600" err="1">
                <a:latin typeface="Arial"/>
                <a:ea typeface="Calibri"/>
                <a:cs typeface="Arial"/>
              </a:rPr>
              <a:t>vuxnas</a:t>
            </a:r>
            <a:r>
              <a:rPr lang="en-US" sz="2600">
                <a:latin typeface="Arial"/>
                <a:ea typeface="Calibri"/>
                <a:cs typeface="Arial"/>
              </a:rPr>
              <a:t> </a:t>
            </a:r>
            <a:r>
              <a:rPr lang="en-US" sz="2600" err="1">
                <a:latin typeface="Arial"/>
                <a:ea typeface="Calibri"/>
                <a:cs typeface="Arial"/>
              </a:rPr>
              <a:t>lugn</a:t>
            </a:r>
            <a:r>
              <a:rPr lang="en-US" sz="2600">
                <a:latin typeface="Arial"/>
                <a:ea typeface="Calibri"/>
                <a:cs typeface="Arial"/>
              </a:rPr>
              <a:t> </a:t>
            </a:r>
            <a:r>
              <a:rPr lang="en-US" sz="2600" err="1">
                <a:latin typeface="Arial"/>
                <a:ea typeface="Calibri"/>
                <a:cs typeface="Arial"/>
              </a:rPr>
              <a:t>smittar</a:t>
            </a:r>
            <a:r>
              <a:rPr lang="en-US" sz="2600">
                <a:latin typeface="Arial"/>
                <a:ea typeface="Calibri"/>
                <a:cs typeface="Arial"/>
              </a:rPr>
              <a:t> av sig </a:t>
            </a:r>
            <a:r>
              <a:rPr lang="en-US" sz="2600" err="1">
                <a:latin typeface="Arial"/>
                <a:ea typeface="Calibri"/>
                <a:cs typeface="Arial"/>
              </a:rPr>
              <a:t>på</a:t>
            </a:r>
            <a:r>
              <a:rPr lang="en-US" sz="2600">
                <a:latin typeface="Arial"/>
                <a:ea typeface="Calibri"/>
                <a:cs typeface="Arial"/>
              </a:rPr>
              <a:t> </a:t>
            </a:r>
            <a:r>
              <a:rPr lang="en-US" sz="2600" err="1">
                <a:latin typeface="Arial"/>
                <a:ea typeface="Calibri"/>
                <a:cs typeface="Arial"/>
              </a:rPr>
              <a:t>barnet</a:t>
            </a:r>
            <a:r>
              <a:rPr lang="en-US" sz="2600">
                <a:latin typeface="Arial"/>
                <a:ea typeface="Calibri"/>
                <a:cs typeface="Arial"/>
              </a:rPr>
              <a:t> </a:t>
            </a:r>
            <a:r>
              <a:rPr lang="en-US" sz="2600" err="1">
                <a:latin typeface="Arial"/>
                <a:ea typeface="Calibri"/>
                <a:cs typeface="Arial"/>
              </a:rPr>
              <a:t>och</a:t>
            </a:r>
            <a:r>
              <a:rPr lang="en-US" sz="2600">
                <a:latin typeface="Arial"/>
                <a:ea typeface="Calibri"/>
                <a:cs typeface="Arial"/>
              </a:rPr>
              <a:t> </a:t>
            </a:r>
            <a:r>
              <a:rPr lang="en-US" sz="2600" err="1">
                <a:latin typeface="Arial"/>
                <a:ea typeface="Calibri"/>
                <a:cs typeface="Arial"/>
              </a:rPr>
              <a:t>gör</a:t>
            </a:r>
            <a:r>
              <a:rPr lang="en-US" sz="2600">
                <a:latin typeface="Arial"/>
                <a:ea typeface="Calibri"/>
                <a:cs typeface="Arial"/>
              </a:rPr>
              <a:t> </a:t>
            </a:r>
            <a:r>
              <a:rPr lang="en-US" sz="2600" err="1">
                <a:latin typeface="Arial"/>
                <a:ea typeface="Calibri"/>
                <a:cs typeface="Arial"/>
              </a:rPr>
              <a:t>att</a:t>
            </a:r>
            <a:r>
              <a:rPr lang="en-US" sz="2600">
                <a:latin typeface="Arial"/>
                <a:ea typeface="Calibri"/>
                <a:cs typeface="Arial"/>
              </a:rPr>
              <a:t> </a:t>
            </a:r>
            <a:r>
              <a:rPr lang="en-US" sz="2600" err="1">
                <a:latin typeface="Arial"/>
                <a:ea typeface="Calibri"/>
                <a:cs typeface="Arial"/>
              </a:rPr>
              <a:t>barnet</a:t>
            </a:r>
            <a:r>
              <a:rPr lang="en-US" sz="2600">
                <a:latin typeface="Arial"/>
                <a:ea typeface="Calibri"/>
                <a:cs typeface="Arial"/>
              </a:rPr>
              <a:t> </a:t>
            </a:r>
            <a:r>
              <a:rPr lang="en-US" sz="2600" err="1">
                <a:latin typeface="Arial"/>
                <a:ea typeface="Calibri"/>
                <a:cs typeface="Arial"/>
              </a:rPr>
              <a:t>känner</a:t>
            </a:r>
            <a:r>
              <a:rPr lang="en-US" sz="2600">
                <a:latin typeface="Arial"/>
                <a:ea typeface="Calibri"/>
                <a:cs typeface="Arial"/>
              </a:rPr>
              <a:t> sig </a:t>
            </a:r>
            <a:r>
              <a:rPr lang="en-US" sz="2600" err="1">
                <a:latin typeface="Arial"/>
                <a:ea typeface="Calibri"/>
                <a:cs typeface="Arial"/>
              </a:rPr>
              <a:t>tryggare</a:t>
            </a:r>
            <a:r>
              <a:rPr lang="en-US" sz="2600">
                <a:latin typeface="Arial"/>
                <a:ea typeface="Calibri"/>
                <a:cs typeface="Arial"/>
              </a:rPr>
              <a:t>.</a:t>
            </a:r>
          </a:p>
          <a:p>
            <a:endParaRPr lang="en-US" sz="2600">
              <a:ea typeface="Calibri"/>
            </a:endParaRPr>
          </a:p>
          <a:p>
            <a:endParaRPr lang="en-US" sz="2600">
              <a:ea typeface="Calibri"/>
            </a:endParaRPr>
          </a:p>
        </p:txBody>
      </p:sp>
      <p:pic>
        <p:nvPicPr>
          <p:cNvPr id="3" name="Picture 2">
            <a:extLst>
              <a:ext uri="{FF2B5EF4-FFF2-40B4-BE49-F238E27FC236}">
                <a16:creationId xmlns:a16="http://schemas.microsoft.com/office/drawing/2014/main" id="{62D20576-6970-8274-342E-435440AEF8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88884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8657-B714-E04B-A7F6-83E02239447F}"/>
              </a:ext>
            </a:extLst>
          </p:cNvPr>
          <p:cNvSpPr>
            <a:spLocks noGrp="1"/>
          </p:cNvSpPr>
          <p:nvPr>
            <p:ph type="title"/>
          </p:nvPr>
        </p:nvSpPr>
        <p:spPr>
          <a:xfrm>
            <a:off x="838200" y="681038"/>
            <a:ext cx="10515600" cy="1063680"/>
          </a:xfrm>
        </p:spPr>
        <p:txBody>
          <a:bodyPr>
            <a:normAutofit/>
          </a:bodyPr>
          <a:lstStyle/>
          <a:p>
            <a:r>
              <a:rPr lang="fi-FI">
                <a:latin typeface="Arial Rounded MT Bold"/>
              </a:rPr>
              <a:t>5 </a:t>
            </a:r>
            <a:r>
              <a:rPr lang="fi-FI" err="1">
                <a:latin typeface="Arial Rounded MT Bold"/>
              </a:rPr>
              <a:t>tips</a:t>
            </a:r>
            <a:r>
              <a:rPr lang="fi-FI">
                <a:latin typeface="Arial Rounded MT Bold"/>
              </a:rPr>
              <a:t> för </a:t>
            </a:r>
            <a:r>
              <a:rPr lang="fi-FI" err="1">
                <a:latin typeface="Arial Rounded MT Bold"/>
              </a:rPr>
              <a:t>att</a:t>
            </a:r>
            <a:r>
              <a:rPr lang="fi-FI">
                <a:latin typeface="Arial Rounded MT Bold"/>
              </a:rPr>
              <a:t> </a:t>
            </a:r>
            <a:r>
              <a:rPr lang="fi-FI" err="1">
                <a:latin typeface="Arial Rounded MT Bold"/>
              </a:rPr>
              <a:t>stödja</a:t>
            </a:r>
            <a:r>
              <a:rPr lang="fi-FI">
                <a:latin typeface="Arial Rounded MT Bold"/>
              </a:rPr>
              <a:t> </a:t>
            </a:r>
            <a:r>
              <a:rPr lang="fi-FI" err="1">
                <a:latin typeface="Arial Rounded MT Bold"/>
              </a:rPr>
              <a:t>trygghetskänslor</a:t>
            </a:r>
            <a:endParaRPr lang="fi-FI">
              <a:latin typeface="Arial Rounded MT Bold"/>
            </a:endParaRPr>
          </a:p>
        </p:txBody>
      </p:sp>
      <p:grpSp>
        <p:nvGrpSpPr>
          <p:cNvPr id="42" name="Group 41" descr="Ett.">
            <a:extLst>
              <a:ext uri="{FF2B5EF4-FFF2-40B4-BE49-F238E27FC236}">
                <a16:creationId xmlns:a16="http://schemas.microsoft.com/office/drawing/2014/main" id="{B637D143-14DB-69CB-6CA8-402936E6C8D4}"/>
              </a:ext>
              <a:ext uri="{C183D7F6-B498-43B3-948B-1728B52AA6E4}">
                <adec:decorative xmlns:adec="http://schemas.microsoft.com/office/drawing/2017/decorative" val="0"/>
              </a:ext>
            </a:extLst>
          </p:cNvPr>
          <p:cNvGrpSpPr/>
          <p:nvPr/>
        </p:nvGrpSpPr>
        <p:grpSpPr>
          <a:xfrm>
            <a:off x="838198" y="1837254"/>
            <a:ext cx="673597" cy="673597"/>
            <a:chOff x="838198" y="1866009"/>
            <a:chExt cx="673597" cy="673597"/>
          </a:xfrm>
        </p:grpSpPr>
        <p:sp>
          <p:nvSpPr>
            <p:cNvPr id="5" name="Oval 4">
              <a:extLst>
                <a:ext uri="{FF2B5EF4-FFF2-40B4-BE49-F238E27FC236}">
                  <a16:creationId xmlns:a16="http://schemas.microsoft.com/office/drawing/2014/main" id="{B379D494-5727-A571-C521-82758966EC9D}"/>
                </a:ext>
              </a:extLst>
            </p:cNvPr>
            <p:cNvSpPr/>
            <p:nvPr/>
          </p:nvSpPr>
          <p:spPr>
            <a:xfrm>
              <a:off x="838198" y="1866009"/>
              <a:ext cx="673597" cy="673597"/>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a:extLst>
                <a:ext uri="{FF2B5EF4-FFF2-40B4-BE49-F238E27FC236}">
                  <a16:creationId xmlns:a16="http://schemas.microsoft.com/office/drawing/2014/main" id="{F31E474C-BBD2-8447-CE48-302CD8E92B2B}"/>
                </a:ext>
              </a:extLst>
            </p:cNvPr>
            <p:cNvSpPr txBox="1"/>
            <p:nvPr/>
          </p:nvSpPr>
          <p:spPr>
            <a:xfrm>
              <a:off x="945606" y="1879642"/>
              <a:ext cx="458780" cy="646331"/>
            </a:xfrm>
            <a:prstGeom prst="rect">
              <a:avLst/>
            </a:prstGeom>
            <a:noFill/>
          </p:spPr>
          <p:txBody>
            <a:bodyPr wrap="none" rtlCol="0">
              <a:spAutoFit/>
            </a:bodyPr>
            <a:lstStyle/>
            <a:p>
              <a:r>
                <a:rPr lang="fi-FI" sz="3600">
                  <a:solidFill>
                    <a:schemeClr val="accent6"/>
                  </a:solidFill>
                  <a:latin typeface="Arial Rounded MT Bold" panose="020F0704030504030204" pitchFamily="34" charset="77"/>
                </a:rPr>
                <a:t>1</a:t>
              </a:r>
            </a:p>
          </p:txBody>
        </p:sp>
      </p:grpSp>
      <p:sp>
        <p:nvSpPr>
          <p:cNvPr id="16" name="TextBox 15">
            <a:extLst>
              <a:ext uri="{FF2B5EF4-FFF2-40B4-BE49-F238E27FC236}">
                <a16:creationId xmlns:a16="http://schemas.microsoft.com/office/drawing/2014/main" id="{76E520EC-D733-5C59-FEF0-802498B6B5D5}"/>
              </a:ext>
            </a:extLst>
          </p:cNvPr>
          <p:cNvSpPr txBox="1"/>
          <p:nvPr/>
        </p:nvSpPr>
        <p:spPr>
          <a:xfrm>
            <a:off x="1722032" y="1818711"/>
            <a:ext cx="9649724" cy="830997"/>
          </a:xfrm>
          <a:prstGeom prst="rect">
            <a:avLst/>
          </a:prstGeom>
          <a:noFill/>
        </p:spPr>
        <p:txBody>
          <a:bodyPr wrap="square" lIns="91440" tIns="45720" rIns="91440" bIns="45720" anchor="t">
            <a:spAutoFit/>
          </a:bodyPr>
          <a:lstStyle/>
          <a:p>
            <a:r>
              <a:rPr lang="en-GB" sz="2400" b="1" err="1">
                <a:solidFill>
                  <a:srgbClr val="000000"/>
                </a:solidFill>
                <a:effectLst/>
                <a:latin typeface="Arial"/>
                <a:cs typeface="Arial"/>
              </a:rPr>
              <a:t>Fråga</a:t>
            </a:r>
            <a:r>
              <a:rPr lang="en-GB" sz="2400" b="1">
                <a:solidFill>
                  <a:srgbClr val="000000"/>
                </a:solidFill>
                <a:effectLst/>
                <a:latin typeface="Arial"/>
                <a:cs typeface="Arial"/>
              </a:rPr>
              <a:t> </a:t>
            </a:r>
            <a:r>
              <a:rPr lang="en-GB" sz="2400" err="1">
                <a:solidFill>
                  <a:srgbClr val="000000"/>
                </a:solidFill>
                <a:latin typeface="Arial"/>
                <a:ea typeface="Calibri"/>
                <a:cs typeface="Arial"/>
              </a:rPr>
              <a:t>vad</a:t>
            </a:r>
            <a:r>
              <a:rPr lang="en-GB" sz="2400">
                <a:solidFill>
                  <a:srgbClr val="000000"/>
                </a:solidFill>
                <a:latin typeface="Arial"/>
                <a:ea typeface="Calibri"/>
                <a:cs typeface="Arial"/>
              </a:rPr>
              <a:t> barnet vet om rusmedel och låt hen berätta om </a:t>
            </a:r>
            <a:r>
              <a:rPr lang="en-GB" sz="2400" err="1">
                <a:solidFill>
                  <a:srgbClr val="000000"/>
                </a:solidFill>
                <a:latin typeface="Arial"/>
                <a:ea typeface="Calibri"/>
                <a:cs typeface="Arial"/>
              </a:rPr>
              <a:t>sina</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erfarenheter</a:t>
            </a:r>
            <a:r>
              <a:rPr lang="en-GB" sz="2400">
                <a:solidFill>
                  <a:srgbClr val="000000"/>
                </a:solidFill>
                <a:latin typeface="Arial"/>
                <a:ea typeface="Calibri"/>
                <a:cs typeface="Arial"/>
              </a:rPr>
              <a:t>.</a:t>
            </a:r>
            <a:endParaRPr lang="en-GB" sz="2400">
              <a:solidFill>
                <a:srgbClr val="000000"/>
              </a:solidFill>
              <a:latin typeface="Arial"/>
              <a:cs typeface="Arial"/>
            </a:endParaRPr>
          </a:p>
        </p:txBody>
      </p:sp>
      <p:grpSp>
        <p:nvGrpSpPr>
          <p:cNvPr id="36" name="Group 35" descr="Två.">
            <a:extLst>
              <a:ext uri="{FF2B5EF4-FFF2-40B4-BE49-F238E27FC236}">
                <a16:creationId xmlns:a16="http://schemas.microsoft.com/office/drawing/2014/main" id="{5807CD1B-E9B5-9863-C2E5-DFB7D9B2FC36}"/>
              </a:ext>
              <a:ext uri="{C183D7F6-B498-43B3-948B-1728B52AA6E4}">
                <adec:decorative xmlns:adec="http://schemas.microsoft.com/office/drawing/2017/decorative" val="0"/>
              </a:ext>
            </a:extLst>
          </p:cNvPr>
          <p:cNvGrpSpPr/>
          <p:nvPr/>
        </p:nvGrpSpPr>
        <p:grpSpPr>
          <a:xfrm>
            <a:off x="838198" y="2679556"/>
            <a:ext cx="673597" cy="673597"/>
            <a:chOff x="838198" y="2717656"/>
            <a:chExt cx="673597" cy="673597"/>
          </a:xfrm>
        </p:grpSpPr>
        <p:sp>
          <p:nvSpPr>
            <p:cNvPr id="11" name="Oval 10">
              <a:extLst>
                <a:ext uri="{FF2B5EF4-FFF2-40B4-BE49-F238E27FC236}">
                  <a16:creationId xmlns:a16="http://schemas.microsoft.com/office/drawing/2014/main" id="{272B3CD1-8FC4-06FF-9452-DC48FB2C7B93}"/>
                </a:ext>
              </a:extLst>
            </p:cNvPr>
            <p:cNvSpPr/>
            <p:nvPr/>
          </p:nvSpPr>
          <p:spPr>
            <a:xfrm>
              <a:off x="838198" y="2717656"/>
              <a:ext cx="673597" cy="673597"/>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xtBox 12">
              <a:extLst>
                <a:ext uri="{FF2B5EF4-FFF2-40B4-BE49-F238E27FC236}">
                  <a16:creationId xmlns:a16="http://schemas.microsoft.com/office/drawing/2014/main" id="{F0AB9593-F51C-CD6C-5B96-DC06291406CB}"/>
                </a:ext>
              </a:extLst>
            </p:cNvPr>
            <p:cNvSpPr txBox="1"/>
            <p:nvPr/>
          </p:nvSpPr>
          <p:spPr>
            <a:xfrm>
              <a:off x="945606" y="2731289"/>
              <a:ext cx="458780" cy="646331"/>
            </a:xfrm>
            <a:prstGeom prst="rect">
              <a:avLst/>
            </a:prstGeom>
            <a:noFill/>
          </p:spPr>
          <p:txBody>
            <a:bodyPr wrap="none" rtlCol="0">
              <a:spAutoFit/>
            </a:bodyPr>
            <a:lstStyle/>
            <a:p>
              <a:r>
                <a:rPr lang="fi-FI" sz="3600">
                  <a:solidFill>
                    <a:schemeClr val="accent6"/>
                  </a:solidFill>
                  <a:latin typeface="Arial Rounded MT Bold" panose="020F0704030504030204" pitchFamily="34" charset="77"/>
                </a:rPr>
                <a:t>2</a:t>
              </a:r>
            </a:p>
          </p:txBody>
        </p:sp>
      </p:grpSp>
      <p:sp>
        <p:nvSpPr>
          <p:cNvPr id="27" name="Content Placeholder 2">
            <a:extLst>
              <a:ext uri="{FF2B5EF4-FFF2-40B4-BE49-F238E27FC236}">
                <a16:creationId xmlns:a16="http://schemas.microsoft.com/office/drawing/2014/main" id="{5096AF7C-8DB8-93D8-F620-1556F74F2DFC}"/>
              </a:ext>
            </a:extLst>
          </p:cNvPr>
          <p:cNvSpPr txBox="1">
            <a:spLocks/>
          </p:cNvSpPr>
          <p:nvPr/>
        </p:nvSpPr>
        <p:spPr>
          <a:xfrm>
            <a:off x="1722032" y="2793058"/>
            <a:ext cx="10126366" cy="678109"/>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a:solidFill>
                  <a:srgbClr val="000000"/>
                </a:solidFill>
                <a:latin typeface="Arial"/>
                <a:ea typeface="Calibri"/>
                <a:cs typeface="Arial"/>
              </a:rPr>
              <a:t>Prata </a:t>
            </a:r>
            <a:r>
              <a:rPr lang="en-GB" sz="2400">
                <a:solidFill>
                  <a:srgbClr val="000000"/>
                </a:solidFill>
                <a:latin typeface="Arial"/>
                <a:ea typeface="Calibri"/>
                <a:cs typeface="Arial"/>
              </a:rPr>
              <a:t>om </a:t>
            </a:r>
            <a:r>
              <a:rPr lang="en-GB" sz="2400" err="1">
                <a:solidFill>
                  <a:srgbClr val="000000"/>
                </a:solidFill>
                <a:latin typeface="Arial"/>
                <a:ea typeface="Calibri"/>
                <a:cs typeface="Arial"/>
              </a:rPr>
              <a:t>användning</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av</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rusmedel</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på</a:t>
            </a:r>
            <a:r>
              <a:rPr lang="en-GB" sz="2400">
                <a:solidFill>
                  <a:srgbClr val="000000"/>
                </a:solidFill>
                <a:latin typeface="Arial"/>
                <a:ea typeface="Calibri"/>
                <a:cs typeface="Arial"/>
              </a:rPr>
              <a:t> barnets nivå.  </a:t>
            </a:r>
            <a:endParaRPr lang="en-GB">
              <a:solidFill>
                <a:srgbClr val="000000"/>
              </a:solidFill>
              <a:latin typeface="Arial"/>
              <a:ea typeface="Calibri"/>
              <a:cs typeface="Arial"/>
            </a:endParaRPr>
          </a:p>
          <a:p>
            <a:pPr marL="0" indent="0">
              <a:lnSpc>
                <a:spcPct val="100000"/>
              </a:lnSpc>
              <a:buNone/>
            </a:pPr>
            <a:endParaRPr lang="en-GB" sz="2400">
              <a:solidFill>
                <a:srgbClr val="000000"/>
              </a:solidFill>
              <a:latin typeface="Arial"/>
              <a:ea typeface="Calibri"/>
              <a:cs typeface="Arial"/>
            </a:endParaRPr>
          </a:p>
        </p:txBody>
      </p:sp>
      <p:grpSp>
        <p:nvGrpSpPr>
          <p:cNvPr id="34" name="Group 33" descr="Tre.">
            <a:extLst>
              <a:ext uri="{FF2B5EF4-FFF2-40B4-BE49-F238E27FC236}">
                <a16:creationId xmlns:a16="http://schemas.microsoft.com/office/drawing/2014/main" id="{23D9804D-904A-C83A-55E6-E78FCD464CD5}"/>
              </a:ext>
              <a:ext uri="{C183D7F6-B498-43B3-948B-1728B52AA6E4}">
                <adec:decorative xmlns:adec="http://schemas.microsoft.com/office/drawing/2017/decorative" val="0"/>
              </a:ext>
            </a:extLst>
          </p:cNvPr>
          <p:cNvGrpSpPr/>
          <p:nvPr/>
        </p:nvGrpSpPr>
        <p:grpSpPr>
          <a:xfrm>
            <a:off x="838198" y="3523121"/>
            <a:ext cx="673597" cy="673597"/>
            <a:chOff x="838198" y="3569303"/>
            <a:chExt cx="673597" cy="673597"/>
          </a:xfrm>
        </p:grpSpPr>
        <p:sp>
          <p:nvSpPr>
            <p:cNvPr id="15" name="Oval 14">
              <a:extLst>
                <a:ext uri="{FF2B5EF4-FFF2-40B4-BE49-F238E27FC236}">
                  <a16:creationId xmlns:a16="http://schemas.microsoft.com/office/drawing/2014/main" id="{24A43E55-C627-EFB8-9132-D23828E789D3}"/>
                </a:ext>
              </a:extLst>
            </p:cNvPr>
            <p:cNvSpPr/>
            <p:nvPr/>
          </p:nvSpPr>
          <p:spPr>
            <a:xfrm>
              <a:off x="838198" y="3569303"/>
              <a:ext cx="673597" cy="673597"/>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DFA06165-81CA-5540-D7E9-F4AE9B62C47A}"/>
                </a:ext>
              </a:extLst>
            </p:cNvPr>
            <p:cNvSpPr txBox="1"/>
            <p:nvPr/>
          </p:nvSpPr>
          <p:spPr>
            <a:xfrm>
              <a:off x="945606" y="3582936"/>
              <a:ext cx="458780" cy="646331"/>
            </a:xfrm>
            <a:prstGeom prst="rect">
              <a:avLst/>
            </a:prstGeom>
            <a:noFill/>
          </p:spPr>
          <p:txBody>
            <a:bodyPr wrap="none" rtlCol="0">
              <a:spAutoFit/>
            </a:bodyPr>
            <a:lstStyle/>
            <a:p>
              <a:r>
                <a:rPr lang="fi-FI" sz="3600">
                  <a:solidFill>
                    <a:schemeClr val="accent6"/>
                  </a:solidFill>
                  <a:latin typeface="Arial Rounded MT Bold" panose="020F0704030504030204" pitchFamily="34" charset="77"/>
                </a:rPr>
                <a:t>3</a:t>
              </a:r>
            </a:p>
          </p:txBody>
        </p:sp>
      </p:grpSp>
      <p:sp>
        <p:nvSpPr>
          <p:cNvPr id="28" name="Content Placeholder 2">
            <a:extLst>
              <a:ext uri="{FF2B5EF4-FFF2-40B4-BE49-F238E27FC236}">
                <a16:creationId xmlns:a16="http://schemas.microsoft.com/office/drawing/2014/main" id="{AC091F40-5E01-7DD5-D489-66B85ECEADB1}"/>
              </a:ext>
            </a:extLst>
          </p:cNvPr>
          <p:cNvSpPr txBox="1">
            <a:spLocks/>
          </p:cNvSpPr>
          <p:nvPr/>
        </p:nvSpPr>
        <p:spPr>
          <a:xfrm>
            <a:off x="1722032" y="3618378"/>
            <a:ext cx="9448639" cy="673598"/>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a:solidFill>
                  <a:srgbClr val="000000"/>
                </a:solidFill>
                <a:latin typeface="Arial"/>
                <a:cs typeface="Arial"/>
              </a:rPr>
              <a:t>Var </a:t>
            </a:r>
            <a:r>
              <a:rPr lang="en-GB" sz="2400" b="1" err="1">
                <a:solidFill>
                  <a:srgbClr val="000000"/>
                </a:solidFill>
                <a:latin typeface="Arial"/>
                <a:cs typeface="Arial"/>
              </a:rPr>
              <a:t>uppmärksam</a:t>
            </a:r>
            <a:r>
              <a:rPr lang="en-GB" sz="2400">
                <a:solidFill>
                  <a:srgbClr val="000000"/>
                </a:solidFill>
                <a:latin typeface="Arial"/>
                <a:cs typeface="Arial"/>
              </a:rPr>
              <a:t> </a:t>
            </a:r>
            <a:r>
              <a:rPr lang="en-GB" sz="2400" err="1">
                <a:solidFill>
                  <a:srgbClr val="000000"/>
                </a:solidFill>
                <a:latin typeface="Arial"/>
                <a:ea typeface="Calibri"/>
                <a:cs typeface="Arial"/>
              </a:rPr>
              <a:t>på</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smittsamma</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känslor</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och</a:t>
            </a:r>
            <a:r>
              <a:rPr lang="en-GB" sz="2400">
                <a:solidFill>
                  <a:srgbClr val="000000"/>
                </a:solidFill>
                <a:latin typeface="Arial"/>
                <a:ea typeface="Calibri"/>
                <a:cs typeface="Arial"/>
              </a:rPr>
              <a:t> </a:t>
            </a:r>
            <a:r>
              <a:rPr lang="en-GB" sz="2400" err="1">
                <a:solidFill>
                  <a:srgbClr val="000000"/>
                </a:solidFill>
                <a:latin typeface="Arial"/>
                <a:ea typeface="Calibri"/>
                <a:cs typeface="Arial"/>
              </a:rPr>
              <a:t>attityder</a:t>
            </a:r>
            <a:r>
              <a:rPr lang="en-GB" sz="2400">
                <a:solidFill>
                  <a:srgbClr val="000000"/>
                </a:solidFill>
                <a:latin typeface="Arial"/>
                <a:cs typeface="Arial"/>
              </a:rPr>
              <a:t>.</a:t>
            </a:r>
            <a:endParaRPr lang="en-GB" sz="2400">
              <a:solidFill>
                <a:srgbClr val="000000"/>
              </a:solidFill>
              <a:effectLst/>
            </a:endParaRPr>
          </a:p>
        </p:txBody>
      </p:sp>
      <p:grpSp>
        <p:nvGrpSpPr>
          <p:cNvPr id="33" name="Group 32" descr="Fyra.">
            <a:extLst>
              <a:ext uri="{FF2B5EF4-FFF2-40B4-BE49-F238E27FC236}">
                <a16:creationId xmlns:a16="http://schemas.microsoft.com/office/drawing/2014/main" id="{A188B83C-1A6E-66B6-D3D6-8524A8DF1C31}"/>
              </a:ext>
              <a:ext uri="{C183D7F6-B498-43B3-948B-1728B52AA6E4}">
                <adec:decorative xmlns:adec="http://schemas.microsoft.com/office/drawing/2017/decorative" val="0"/>
              </a:ext>
            </a:extLst>
          </p:cNvPr>
          <p:cNvGrpSpPr/>
          <p:nvPr/>
        </p:nvGrpSpPr>
        <p:grpSpPr>
          <a:xfrm>
            <a:off x="838198" y="4438268"/>
            <a:ext cx="673597" cy="673597"/>
            <a:chOff x="838198" y="4420950"/>
            <a:chExt cx="673597" cy="673597"/>
          </a:xfrm>
        </p:grpSpPr>
        <p:sp>
          <p:nvSpPr>
            <p:cNvPr id="19" name="Oval 18">
              <a:extLst>
                <a:ext uri="{FF2B5EF4-FFF2-40B4-BE49-F238E27FC236}">
                  <a16:creationId xmlns:a16="http://schemas.microsoft.com/office/drawing/2014/main" id="{D82FA793-6A93-AE94-CABA-64909A681828}"/>
                </a:ext>
              </a:extLst>
            </p:cNvPr>
            <p:cNvSpPr/>
            <p:nvPr/>
          </p:nvSpPr>
          <p:spPr>
            <a:xfrm>
              <a:off x="838198" y="4420950"/>
              <a:ext cx="673597" cy="673597"/>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Box 21">
              <a:extLst>
                <a:ext uri="{FF2B5EF4-FFF2-40B4-BE49-F238E27FC236}">
                  <a16:creationId xmlns:a16="http://schemas.microsoft.com/office/drawing/2014/main" id="{842B0CF1-E85B-82F0-4312-30AAB1D0D59C}"/>
                </a:ext>
              </a:extLst>
            </p:cNvPr>
            <p:cNvSpPr txBox="1"/>
            <p:nvPr/>
          </p:nvSpPr>
          <p:spPr>
            <a:xfrm>
              <a:off x="945606" y="4434583"/>
              <a:ext cx="458780" cy="646331"/>
            </a:xfrm>
            <a:prstGeom prst="rect">
              <a:avLst/>
            </a:prstGeom>
            <a:noFill/>
          </p:spPr>
          <p:txBody>
            <a:bodyPr wrap="none" rtlCol="0">
              <a:spAutoFit/>
            </a:bodyPr>
            <a:lstStyle/>
            <a:p>
              <a:r>
                <a:rPr lang="fi-FI" sz="3600">
                  <a:solidFill>
                    <a:schemeClr val="accent6"/>
                  </a:solidFill>
                  <a:latin typeface="Arial Rounded MT Bold" panose="020F0704030504030204" pitchFamily="34" charset="77"/>
                </a:rPr>
                <a:t>4</a:t>
              </a:r>
            </a:p>
          </p:txBody>
        </p:sp>
      </p:grpSp>
      <p:sp>
        <p:nvSpPr>
          <p:cNvPr id="29" name="Content Placeholder 2">
            <a:extLst>
              <a:ext uri="{FF2B5EF4-FFF2-40B4-BE49-F238E27FC236}">
                <a16:creationId xmlns:a16="http://schemas.microsoft.com/office/drawing/2014/main" id="{1AB248A3-981E-4AE3-21A5-F71BA7FD6A72}"/>
              </a:ext>
            </a:extLst>
          </p:cNvPr>
          <p:cNvSpPr txBox="1">
            <a:spLocks/>
          </p:cNvSpPr>
          <p:nvPr/>
        </p:nvSpPr>
        <p:spPr>
          <a:xfrm>
            <a:off x="1722032" y="4387218"/>
            <a:ext cx="10126366" cy="1105895"/>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400" b="1" err="1">
                <a:solidFill>
                  <a:srgbClr val="000000"/>
                </a:solidFill>
                <a:latin typeface="Arial"/>
                <a:cs typeface="Arial"/>
              </a:rPr>
              <a:t>Lär</a:t>
            </a:r>
            <a:r>
              <a:rPr lang="en-GB" sz="2400" b="1">
                <a:solidFill>
                  <a:srgbClr val="000000"/>
                </a:solidFill>
                <a:latin typeface="Arial"/>
                <a:cs typeface="Arial"/>
              </a:rPr>
              <a:t> </a:t>
            </a:r>
            <a:r>
              <a:rPr lang="en-GB" sz="2400">
                <a:solidFill>
                  <a:srgbClr val="000000"/>
                </a:solidFill>
                <a:latin typeface="Arial"/>
                <a:cs typeface="Arial"/>
              </a:rPr>
              <a:t>barnet </a:t>
            </a:r>
            <a:r>
              <a:rPr lang="en-GB" sz="2400" err="1">
                <a:solidFill>
                  <a:srgbClr val="000000"/>
                </a:solidFill>
                <a:effectLst/>
                <a:latin typeface="Arial"/>
                <a:cs typeface="Arial"/>
              </a:rPr>
              <a:t>att</a:t>
            </a:r>
            <a:r>
              <a:rPr lang="en-GB" sz="2400">
                <a:solidFill>
                  <a:srgbClr val="000000"/>
                </a:solidFill>
                <a:effectLst/>
                <a:latin typeface="Arial"/>
                <a:cs typeface="Arial"/>
              </a:rPr>
              <a:t> </a:t>
            </a:r>
            <a:r>
              <a:rPr lang="en-GB" sz="2400" err="1">
                <a:solidFill>
                  <a:srgbClr val="000000"/>
                </a:solidFill>
                <a:latin typeface="Arial"/>
                <a:cs typeface="Arial"/>
              </a:rPr>
              <a:t>handla</a:t>
            </a:r>
            <a:r>
              <a:rPr lang="en-GB" sz="2400">
                <a:solidFill>
                  <a:srgbClr val="000000"/>
                </a:solidFill>
                <a:latin typeface="Arial"/>
                <a:cs typeface="Arial"/>
              </a:rPr>
              <a:t> </a:t>
            </a:r>
            <a:r>
              <a:rPr lang="en-GB" sz="2400" err="1">
                <a:solidFill>
                  <a:srgbClr val="000000"/>
                </a:solidFill>
                <a:latin typeface="Arial"/>
                <a:cs typeface="Arial"/>
              </a:rPr>
              <a:t>på</a:t>
            </a:r>
            <a:r>
              <a:rPr lang="en-GB" sz="2400">
                <a:solidFill>
                  <a:srgbClr val="000000"/>
                </a:solidFill>
                <a:latin typeface="Arial"/>
                <a:cs typeface="Arial"/>
              </a:rPr>
              <a:t> </a:t>
            </a:r>
            <a:r>
              <a:rPr lang="en-GB" sz="2400" err="1">
                <a:solidFill>
                  <a:srgbClr val="000000"/>
                </a:solidFill>
                <a:latin typeface="Arial"/>
                <a:cs typeface="Arial"/>
              </a:rPr>
              <a:t>ett</a:t>
            </a:r>
            <a:r>
              <a:rPr lang="en-GB" sz="2400">
                <a:solidFill>
                  <a:srgbClr val="000000"/>
                </a:solidFill>
                <a:latin typeface="Arial"/>
                <a:cs typeface="Arial"/>
              </a:rPr>
              <a:t> </a:t>
            </a:r>
            <a:r>
              <a:rPr lang="en-GB" sz="2400" err="1">
                <a:solidFill>
                  <a:srgbClr val="000000"/>
                </a:solidFill>
                <a:latin typeface="Arial"/>
                <a:cs typeface="Arial"/>
              </a:rPr>
              <a:t>tryggt</a:t>
            </a:r>
            <a:r>
              <a:rPr lang="en-GB" sz="2400">
                <a:solidFill>
                  <a:srgbClr val="000000"/>
                </a:solidFill>
                <a:latin typeface="Arial"/>
                <a:cs typeface="Arial"/>
              </a:rPr>
              <a:t> </a:t>
            </a:r>
            <a:r>
              <a:rPr lang="en-GB" sz="2400" err="1">
                <a:solidFill>
                  <a:srgbClr val="000000"/>
                </a:solidFill>
                <a:latin typeface="Arial"/>
                <a:cs typeface="Arial"/>
              </a:rPr>
              <a:t>sätt</a:t>
            </a:r>
            <a:r>
              <a:rPr lang="en-GB" sz="2400">
                <a:solidFill>
                  <a:srgbClr val="000000"/>
                </a:solidFill>
                <a:latin typeface="Arial"/>
                <a:cs typeface="Arial"/>
              </a:rPr>
              <a:t> </a:t>
            </a:r>
            <a:r>
              <a:rPr lang="en-GB" sz="2400" err="1">
                <a:solidFill>
                  <a:srgbClr val="000000"/>
                </a:solidFill>
                <a:latin typeface="Arial"/>
                <a:cs typeface="Arial"/>
              </a:rPr>
              <a:t>då</a:t>
            </a:r>
            <a:r>
              <a:rPr lang="en-GB" sz="2400">
                <a:solidFill>
                  <a:srgbClr val="000000"/>
                </a:solidFill>
                <a:latin typeface="Arial"/>
                <a:cs typeface="Arial"/>
              </a:rPr>
              <a:t> hen </a:t>
            </a:r>
            <a:r>
              <a:rPr lang="en-GB" sz="2400" err="1">
                <a:solidFill>
                  <a:srgbClr val="000000"/>
                </a:solidFill>
                <a:latin typeface="Arial"/>
                <a:cs typeface="Arial"/>
              </a:rPr>
              <a:t>möter</a:t>
            </a:r>
            <a:r>
              <a:rPr lang="en-GB" sz="2400">
                <a:solidFill>
                  <a:srgbClr val="000000"/>
                </a:solidFill>
                <a:latin typeface="Arial"/>
                <a:cs typeface="Arial"/>
              </a:rPr>
              <a:t> </a:t>
            </a:r>
            <a:br>
              <a:rPr lang="en-GB" sz="2400">
                <a:solidFill>
                  <a:srgbClr val="000000"/>
                </a:solidFill>
                <a:latin typeface="Arial"/>
                <a:cs typeface="Arial"/>
              </a:rPr>
            </a:br>
            <a:r>
              <a:rPr lang="en-GB" sz="2400" err="1">
                <a:solidFill>
                  <a:srgbClr val="000000"/>
                </a:solidFill>
                <a:latin typeface="Arial"/>
                <a:cs typeface="Arial"/>
              </a:rPr>
              <a:t>en</a:t>
            </a:r>
            <a:r>
              <a:rPr lang="en-GB" sz="2400">
                <a:solidFill>
                  <a:srgbClr val="000000"/>
                </a:solidFill>
                <a:latin typeface="Arial"/>
                <a:cs typeface="Arial"/>
              </a:rPr>
              <a:t> </a:t>
            </a:r>
            <a:r>
              <a:rPr lang="en-GB" sz="2400" err="1">
                <a:solidFill>
                  <a:srgbClr val="000000"/>
                </a:solidFill>
                <a:latin typeface="Arial"/>
                <a:cs typeface="Arial"/>
              </a:rPr>
              <a:t>berusad</a:t>
            </a:r>
            <a:r>
              <a:rPr lang="en-GB" sz="2400">
                <a:solidFill>
                  <a:srgbClr val="000000"/>
                </a:solidFill>
                <a:latin typeface="Arial"/>
                <a:cs typeface="Arial"/>
              </a:rPr>
              <a:t> </a:t>
            </a:r>
            <a:r>
              <a:rPr lang="en-GB" sz="2400" err="1">
                <a:solidFill>
                  <a:srgbClr val="000000"/>
                </a:solidFill>
                <a:latin typeface="Arial"/>
                <a:cs typeface="Arial"/>
              </a:rPr>
              <a:t>människa</a:t>
            </a:r>
            <a:r>
              <a:rPr lang="en-GB" sz="2400">
                <a:solidFill>
                  <a:srgbClr val="000000"/>
                </a:solidFill>
                <a:effectLst/>
                <a:latin typeface="Arial"/>
                <a:cs typeface="Arial"/>
              </a:rPr>
              <a:t>.</a:t>
            </a:r>
            <a:endParaRPr lang="en-US"/>
          </a:p>
        </p:txBody>
      </p:sp>
      <p:grpSp>
        <p:nvGrpSpPr>
          <p:cNvPr id="32" name="Group 31" descr="Fem.">
            <a:extLst>
              <a:ext uri="{FF2B5EF4-FFF2-40B4-BE49-F238E27FC236}">
                <a16:creationId xmlns:a16="http://schemas.microsoft.com/office/drawing/2014/main" id="{CD25ADCF-6BDA-82CF-328A-AF961909EE7A}"/>
              </a:ext>
              <a:ext uri="{C183D7F6-B498-43B3-948B-1728B52AA6E4}">
                <adec:decorative xmlns:adec="http://schemas.microsoft.com/office/drawing/2017/decorative" val="0"/>
              </a:ext>
            </a:extLst>
          </p:cNvPr>
          <p:cNvGrpSpPr/>
          <p:nvPr/>
        </p:nvGrpSpPr>
        <p:grpSpPr>
          <a:xfrm>
            <a:off x="838198" y="5366113"/>
            <a:ext cx="673597" cy="673597"/>
            <a:chOff x="838198" y="5272595"/>
            <a:chExt cx="673597" cy="673597"/>
          </a:xfrm>
        </p:grpSpPr>
        <p:sp>
          <p:nvSpPr>
            <p:cNvPr id="24" name="Oval 23">
              <a:extLst>
                <a:ext uri="{FF2B5EF4-FFF2-40B4-BE49-F238E27FC236}">
                  <a16:creationId xmlns:a16="http://schemas.microsoft.com/office/drawing/2014/main" id="{E880414C-833B-30EA-C4B6-072ADBFB7259}"/>
                </a:ext>
              </a:extLst>
            </p:cNvPr>
            <p:cNvSpPr/>
            <p:nvPr/>
          </p:nvSpPr>
          <p:spPr>
            <a:xfrm>
              <a:off x="838198" y="5272595"/>
              <a:ext cx="673597" cy="673597"/>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TextBox 30">
              <a:extLst>
                <a:ext uri="{FF2B5EF4-FFF2-40B4-BE49-F238E27FC236}">
                  <a16:creationId xmlns:a16="http://schemas.microsoft.com/office/drawing/2014/main" id="{AA7AB81D-D5F7-6CB4-9E97-5944E5540AB9}"/>
                </a:ext>
              </a:extLst>
            </p:cNvPr>
            <p:cNvSpPr txBox="1"/>
            <p:nvPr/>
          </p:nvSpPr>
          <p:spPr>
            <a:xfrm>
              <a:off x="945606" y="5286228"/>
              <a:ext cx="458780" cy="646331"/>
            </a:xfrm>
            <a:prstGeom prst="rect">
              <a:avLst/>
            </a:prstGeom>
            <a:noFill/>
          </p:spPr>
          <p:txBody>
            <a:bodyPr wrap="none" rtlCol="0">
              <a:spAutoFit/>
            </a:bodyPr>
            <a:lstStyle/>
            <a:p>
              <a:r>
                <a:rPr lang="fi-FI" sz="3600">
                  <a:solidFill>
                    <a:schemeClr val="accent6"/>
                  </a:solidFill>
                  <a:latin typeface="Arial Rounded MT Bold" panose="020F0704030504030204" pitchFamily="34" charset="77"/>
                </a:rPr>
                <a:t>5</a:t>
              </a:r>
            </a:p>
          </p:txBody>
        </p:sp>
      </p:grpSp>
      <p:sp>
        <p:nvSpPr>
          <p:cNvPr id="30" name="Content Placeholder 2">
            <a:extLst>
              <a:ext uri="{FF2B5EF4-FFF2-40B4-BE49-F238E27FC236}">
                <a16:creationId xmlns:a16="http://schemas.microsoft.com/office/drawing/2014/main" id="{3357E16E-7E3B-1B70-5429-BA840A400CAC}"/>
              </a:ext>
            </a:extLst>
          </p:cNvPr>
          <p:cNvSpPr txBox="1">
            <a:spLocks/>
          </p:cNvSpPr>
          <p:nvPr/>
        </p:nvSpPr>
        <p:spPr>
          <a:xfrm>
            <a:off x="1722032" y="5354346"/>
            <a:ext cx="10126366" cy="673598"/>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err="1">
                <a:solidFill>
                  <a:srgbClr val="000000"/>
                </a:solidFill>
                <a:latin typeface="Arial"/>
                <a:cs typeface="Arial"/>
              </a:rPr>
              <a:t>Uppmuntra</a:t>
            </a:r>
            <a:r>
              <a:rPr lang="en-GB" sz="2400" b="1">
                <a:solidFill>
                  <a:srgbClr val="000000"/>
                </a:solidFill>
                <a:latin typeface="Arial"/>
                <a:cs typeface="Arial"/>
              </a:rPr>
              <a:t> </a:t>
            </a:r>
            <a:r>
              <a:rPr lang="en-GB" sz="2400">
                <a:solidFill>
                  <a:srgbClr val="000000"/>
                </a:solidFill>
                <a:latin typeface="Arial"/>
                <a:cs typeface="Arial"/>
              </a:rPr>
              <a:t>barnet </a:t>
            </a:r>
            <a:r>
              <a:rPr lang="en-GB" sz="2400" err="1">
                <a:solidFill>
                  <a:srgbClr val="000000"/>
                </a:solidFill>
                <a:latin typeface="Arial"/>
                <a:cs typeface="Arial"/>
              </a:rPr>
              <a:t>att</a:t>
            </a:r>
            <a:r>
              <a:rPr lang="en-GB" sz="2400">
                <a:solidFill>
                  <a:srgbClr val="000000"/>
                </a:solidFill>
                <a:latin typeface="Arial"/>
                <a:cs typeface="Arial"/>
              </a:rPr>
              <a:t> </a:t>
            </a:r>
            <a:r>
              <a:rPr lang="en-GB" sz="2400" err="1">
                <a:solidFill>
                  <a:srgbClr val="000000"/>
                </a:solidFill>
                <a:latin typeface="Arial"/>
                <a:cs typeface="Arial"/>
              </a:rPr>
              <a:t>berätta</a:t>
            </a:r>
            <a:r>
              <a:rPr lang="en-GB" sz="2400">
                <a:solidFill>
                  <a:srgbClr val="000000"/>
                </a:solidFill>
                <a:latin typeface="Arial"/>
                <a:cs typeface="Arial"/>
              </a:rPr>
              <a:t> om </a:t>
            </a:r>
            <a:r>
              <a:rPr lang="en-GB" sz="2400" err="1">
                <a:solidFill>
                  <a:srgbClr val="000000"/>
                </a:solidFill>
                <a:latin typeface="Arial"/>
                <a:cs typeface="Arial"/>
              </a:rPr>
              <a:t>spännande</a:t>
            </a:r>
            <a:r>
              <a:rPr lang="en-GB" sz="2400">
                <a:solidFill>
                  <a:srgbClr val="000000"/>
                </a:solidFill>
                <a:latin typeface="Arial"/>
                <a:cs typeface="Arial"/>
              </a:rPr>
              <a:t> </a:t>
            </a:r>
            <a:r>
              <a:rPr lang="en-GB" sz="2400" err="1">
                <a:solidFill>
                  <a:srgbClr val="000000"/>
                </a:solidFill>
                <a:latin typeface="Arial"/>
                <a:cs typeface="Arial"/>
              </a:rPr>
              <a:t>situationer</a:t>
            </a:r>
            <a:r>
              <a:rPr lang="en-GB" sz="2400">
                <a:solidFill>
                  <a:srgbClr val="000000"/>
                </a:solidFill>
                <a:latin typeface="Arial"/>
                <a:cs typeface="Arial"/>
              </a:rPr>
              <a:t> för </a:t>
            </a:r>
            <a:r>
              <a:rPr lang="en-GB" sz="2400" err="1">
                <a:solidFill>
                  <a:srgbClr val="000000"/>
                </a:solidFill>
                <a:latin typeface="Arial"/>
                <a:cs typeface="Arial"/>
              </a:rPr>
              <a:t>en</a:t>
            </a:r>
            <a:r>
              <a:rPr lang="en-GB" sz="2400">
                <a:solidFill>
                  <a:srgbClr val="000000"/>
                </a:solidFill>
                <a:latin typeface="Arial"/>
                <a:cs typeface="Arial"/>
              </a:rPr>
              <a:t> </a:t>
            </a:r>
            <a:r>
              <a:rPr lang="en-GB" sz="2400" err="1">
                <a:solidFill>
                  <a:srgbClr val="000000"/>
                </a:solidFill>
                <a:latin typeface="Arial"/>
                <a:cs typeface="Arial"/>
              </a:rPr>
              <a:t>vuxen</a:t>
            </a:r>
            <a:r>
              <a:rPr lang="en-GB" sz="2400">
                <a:solidFill>
                  <a:srgbClr val="000000"/>
                </a:solidFill>
                <a:latin typeface="Arial"/>
                <a:cs typeface="Arial"/>
              </a:rPr>
              <a:t>.</a:t>
            </a:r>
            <a:endParaRPr lang="en-GB" sz="2400">
              <a:solidFill>
                <a:srgbClr val="000000"/>
              </a:solidFill>
              <a:effectLst/>
              <a:latin typeface="Arial"/>
              <a:cs typeface="Arial"/>
            </a:endParaRPr>
          </a:p>
        </p:txBody>
      </p:sp>
      <p:pic>
        <p:nvPicPr>
          <p:cNvPr id="4" name="Picture 3">
            <a:extLst>
              <a:ext uri="{FF2B5EF4-FFF2-40B4-BE49-F238E27FC236}">
                <a16:creationId xmlns:a16="http://schemas.microsoft.com/office/drawing/2014/main" id="{D648EA6C-E69E-F74E-B482-D628F82B32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291099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1970-9DC3-26FF-5FE1-18B6BB27513B}"/>
              </a:ext>
            </a:extLst>
          </p:cNvPr>
          <p:cNvSpPr>
            <a:spLocks noGrp="1"/>
          </p:cNvSpPr>
          <p:nvPr>
            <p:ph type="title"/>
          </p:nvPr>
        </p:nvSpPr>
        <p:spPr>
          <a:xfrm>
            <a:off x="838200" y="863600"/>
            <a:ext cx="5257800" cy="4057995"/>
          </a:xfrm>
        </p:spPr>
        <p:txBody>
          <a:bodyPr/>
          <a:lstStyle/>
          <a:p>
            <a:r>
              <a:rPr lang="sv-SE">
                <a:latin typeface="Arial Rounded MT Bold"/>
              </a:rPr>
              <a:t>Tack för att </a:t>
            </a:r>
            <a:br>
              <a:rPr lang="sv-SE">
                <a:latin typeface="Arial Rounded MT Bold"/>
              </a:rPr>
            </a:br>
            <a:r>
              <a:rPr lang="sv-SE">
                <a:latin typeface="Arial Rounded MT Bold"/>
              </a:rPr>
              <a:t>du deltog!</a:t>
            </a:r>
          </a:p>
        </p:txBody>
      </p:sp>
      <p:pic>
        <p:nvPicPr>
          <p:cNvPr id="3" name="Picture 2" descr="Staden tillhör alla.">
            <a:extLst>
              <a:ext uri="{FF2B5EF4-FFF2-40B4-BE49-F238E27FC236}">
                <a16:creationId xmlns:a16="http://schemas.microsoft.com/office/drawing/2014/main" id="{2B42F448-E7F0-05CD-724B-334D070FDB6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899004" y="3845689"/>
            <a:ext cx="3343269" cy="283029"/>
          </a:xfrm>
          <a:prstGeom prst="rect">
            <a:avLst/>
          </a:prstGeom>
        </p:spPr>
      </p:pic>
      <p:pic>
        <p:nvPicPr>
          <p:cNvPr id="8" name="Picture 7">
            <a:extLst>
              <a:ext uri="{FF2B5EF4-FFF2-40B4-BE49-F238E27FC236}">
                <a16:creationId xmlns:a16="http://schemas.microsoft.com/office/drawing/2014/main" id="{91B0C03E-3EAD-360A-FB17-7E43B7389F1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77748" y="4619528"/>
            <a:ext cx="1178704" cy="792877"/>
          </a:xfrm>
          <a:prstGeom prst="rect">
            <a:avLst/>
          </a:prstGeom>
        </p:spPr>
      </p:pic>
    </p:spTree>
    <p:extLst>
      <p:ext uri="{BB962C8B-B14F-4D97-AF65-F5344CB8AC3E}">
        <p14:creationId xmlns:p14="http://schemas.microsoft.com/office/powerpoint/2010/main" val="59887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67DF7-FAED-B2A9-F73E-BD6E1842A254}"/>
              </a:ext>
            </a:extLst>
          </p:cNvPr>
          <p:cNvSpPr>
            <a:spLocks noGrp="1"/>
          </p:cNvSpPr>
          <p:nvPr>
            <p:ph type="title"/>
          </p:nvPr>
        </p:nvSpPr>
        <p:spPr>
          <a:xfrm>
            <a:off x="838199" y="810813"/>
            <a:ext cx="8962017" cy="1112837"/>
          </a:xfrm>
        </p:spPr>
        <p:txBody>
          <a:bodyPr/>
          <a:lstStyle/>
          <a:p>
            <a:r>
              <a:rPr lang="sv-SE" sz="3200"/>
              <a:t>Föräldraträffens program</a:t>
            </a:r>
            <a:endParaRPr lang="fi-FI"/>
          </a:p>
        </p:txBody>
      </p:sp>
      <p:sp>
        <p:nvSpPr>
          <p:cNvPr id="2" name="Content Placeholder 1">
            <a:extLst>
              <a:ext uri="{FF2B5EF4-FFF2-40B4-BE49-F238E27FC236}">
                <a16:creationId xmlns:a16="http://schemas.microsoft.com/office/drawing/2014/main" id="{105317E3-D5A0-4156-3C05-1A2FF1764737}"/>
              </a:ext>
            </a:extLst>
          </p:cNvPr>
          <p:cNvSpPr>
            <a:spLocks noGrp="1"/>
          </p:cNvSpPr>
          <p:nvPr>
            <p:ph sz="quarter" idx="4"/>
          </p:nvPr>
        </p:nvSpPr>
        <p:spPr>
          <a:xfrm>
            <a:off x="836574" y="1855114"/>
            <a:ext cx="10575190" cy="4318929"/>
          </a:xfrm>
        </p:spPr>
        <p:txBody>
          <a:bodyPr vert="horz" lIns="91440" tIns="45720" rIns="91440" bIns="45720" rtlCol="0" anchor="t">
            <a:noAutofit/>
          </a:bodyPr>
          <a:lstStyle/>
          <a:p>
            <a:pPr marL="342900" indent="-342900">
              <a:buFont typeface="Arial" panose="020B0604020202020204" pitchFamily="34" charset="0"/>
              <a:buChar char="•"/>
            </a:pPr>
            <a:r>
              <a:rPr lang="sv-SE" sz="2000">
                <a:latin typeface="Arial"/>
                <a:cs typeface="Arial"/>
              </a:rPr>
              <a:t>Information om Staden tillhör alla-lektionerna.</a:t>
            </a:r>
          </a:p>
          <a:p>
            <a:pPr marL="342900" indent="-342900">
              <a:buFont typeface="Arial" panose="020B0604020202020204" pitchFamily="34" charset="0"/>
              <a:buChar char="•"/>
            </a:pPr>
            <a:r>
              <a:rPr lang="sv-SE" sz="2000">
                <a:latin typeface="Arial"/>
                <a:cs typeface="Arial"/>
              </a:rPr>
              <a:t>Utbyte av erfarenheter och diskussion.</a:t>
            </a:r>
          </a:p>
          <a:p>
            <a:pPr marL="342900" indent="-342900">
              <a:buFont typeface="Arial" panose="020B0604020202020204" pitchFamily="34" charset="0"/>
              <a:buChar char="•"/>
            </a:pPr>
            <a:r>
              <a:rPr lang="sv-SE" sz="2000">
                <a:latin typeface="Arial"/>
                <a:cs typeface="Arial"/>
              </a:rPr>
              <a:t>Varför och hur ska vi prata med barnen om rusmedel.</a:t>
            </a:r>
          </a:p>
          <a:p>
            <a:pPr marL="342900" indent="-342900">
              <a:buFont typeface="Arial" panose="020B0604020202020204" pitchFamily="34" charset="0"/>
              <a:buChar char="•"/>
            </a:pPr>
            <a:r>
              <a:rPr lang="sv-SE" sz="2000">
                <a:latin typeface="Arial"/>
                <a:cs typeface="Arial"/>
              </a:rPr>
              <a:t>Barnens kommentarer om rusmedelsanvändning som sker på allmänna platser.</a:t>
            </a:r>
          </a:p>
          <a:p>
            <a:pPr marL="342900" indent="-342900">
              <a:buFont typeface="Arial" panose="020B0604020202020204" pitchFamily="34" charset="0"/>
              <a:buChar char="•"/>
            </a:pPr>
            <a:r>
              <a:rPr lang="sv-SE" sz="2000">
                <a:latin typeface="Arial"/>
                <a:cs typeface="Arial"/>
              </a:rPr>
              <a:t>Hur kan du lära ditt barn att hålla sig trygg ute på stan.</a:t>
            </a:r>
          </a:p>
          <a:p>
            <a:pPr marL="342900" indent="-342900">
              <a:buFont typeface="Arial" panose="020B0604020202020204" pitchFamily="34" charset="0"/>
              <a:buChar char="•"/>
            </a:pPr>
            <a:r>
              <a:rPr lang="sv-SE" sz="2000">
                <a:latin typeface="Arial"/>
                <a:cs typeface="Arial"/>
              </a:rPr>
              <a:t>Den vuxnas viktiga roll som barnets rusmedelsfostrare.</a:t>
            </a:r>
          </a:p>
          <a:p>
            <a:pPr marL="342900" indent="-342900">
              <a:buFont typeface="Arial" panose="020B0604020202020204" pitchFamily="34" charset="0"/>
              <a:buChar char="•"/>
            </a:pPr>
            <a:r>
              <a:rPr lang="sv-SE" sz="2000">
                <a:latin typeface="Arial"/>
                <a:cs typeface="Arial"/>
              </a:rPr>
              <a:t>Tips som stödjer samtalet.</a:t>
            </a:r>
          </a:p>
          <a:p>
            <a:endParaRPr lang="fi-FI" sz="2800"/>
          </a:p>
        </p:txBody>
      </p:sp>
      <p:pic>
        <p:nvPicPr>
          <p:cNvPr id="5" name="Picture 4">
            <a:extLst>
              <a:ext uri="{FF2B5EF4-FFF2-40B4-BE49-F238E27FC236}">
                <a16:creationId xmlns:a16="http://schemas.microsoft.com/office/drawing/2014/main" id="{51071068-C87C-51F1-3CEF-AD1F40410A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10276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5162D92-0B6E-614D-2809-CFD7CCBC8F3B}"/>
              </a:ext>
            </a:extLst>
          </p:cNvPr>
          <p:cNvSpPr>
            <a:spLocks noGrp="1"/>
          </p:cNvSpPr>
          <p:nvPr>
            <p:ph type="title"/>
          </p:nvPr>
        </p:nvSpPr>
        <p:spPr>
          <a:xfrm>
            <a:off x="838200" y="681038"/>
            <a:ext cx="10515600" cy="1063680"/>
          </a:xfrm>
        </p:spPr>
        <p:txBody>
          <a:bodyPr>
            <a:normAutofit/>
          </a:bodyPr>
          <a:lstStyle/>
          <a:p>
            <a:r>
              <a:rPr lang="sv-SE" sz="4000" dirty="0">
                <a:latin typeface="Arial Rounded MT Bold"/>
              </a:rPr>
              <a:t>Staden tillhör alla-lektionerna</a:t>
            </a:r>
            <a:endParaRPr lang="en-US" dirty="0"/>
          </a:p>
        </p:txBody>
      </p:sp>
      <p:sp>
        <p:nvSpPr>
          <p:cNvPr id="20" name="Content Placeholder 2">
            <a:extLst>
              <a:ext uri="{FF2B5EF4-FFF2-40B4-BE49-F238E27FC236}">
                <a16:creationId xmlns:a16="http://schemas.microsoft.com/office/drawing/2014/main" id="{E9A058FC-1D5B-F669-3FAA-137629F5DCC2}"/>
              </a:ext>
            </a:extLst>
          </p:cNvPr>
          <p:cNvSpPr txBox="1">
            <a:spLocks/>
          </p:cNvSpPr>
          <p:nvPr/>
        </p:nvSpPr>
        <p:spPr>
          <a:xfrm>
            <a:off x="838200" y="1746917"/>
            <a:ext cx="9514995" cy="4220129"/>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1700" dirty="0">
                <a:solidFill>
                  <a:srgbClr val="000000"/>
                </a:solidFill>
                <a:latin typeface="Arial"/>
                <a:ea typeface="+mn-lt"/>
                <a:cs typeface="+mn-lt"/>
              </a:rPr>
              <a:t>På lektionerna diskuteras säkerhet i staden och möten med människor som är berusade eller beter sig på ett störande sätt.</a:t>
            </a:r>
            <a:r>
              <a:rPr lang="en-US" sz="1700" dirty="0">
                <a:solidFill>
                  <a:srgbClr val="000000"/>
                </a:solidFill>
                <a:latin typeface="Arial"/>
                <a:ea typeface="+mn-lt"/>
                <a:cs typeface="+mn-lt"/>
              </a:rPr>
              <a:t> </a:t>
            </a:r>
          </a:p>
          <a:p>
            <a:pPr lvl="1"/>
            <a:r>
              <a:rPr lang="sv-FI" sz="1300" dirty="0">
                <a:solidFill>
                  <a:srgbClr val="000000"/>
                </a:solidFill>
                <a:latin typeface="Arial"/>
                <a:ea typeface="+mn-lt"/>
                <a:cs typeface="+mn-lt"/>
              </a:rPr>
              <a:t>Instruktionerna bygger på rekommendationerna från Helsingfors polisinrättning.</a:t>
            </a:r>
          </a:p>
          <a:p>
            <a:r>
              <a:rPr lang="sv-FI" sz="1700" dirty="0">
                <a:solidFill>
                  <a:srgbClr val="000000"/>
                </a:solidFill>
                <a:latin typeface="Arial"/>
                <a:ea typeface="+mn-lt"/>
                <a:cs typeface="+mn-lt"/>
              </a:rPr>
              <a:t>På lektionerna finns också tid för samtal om barnens egna erfarenheter och frågor.</a:t>
            </a:r>
          </a:p>
          <a:p>
            <a:r>
              <a:rPr lang="sv-FI" sz="1700" dirty="0">
                <a:latin typeface="Arial"/>
                <a:ea typeface="+mn-lt"/>
                <a:cs typeface="+mn-lt"/>
              </a:rPr>
              <a:t>Barnen lär sig viktiga säkerhets- och känslofärdigheter som stärker deras förmåga att ta hand om sig själva i enlighet med läroplanen. Barnen får också färdigheter att förstå människor och livssituationer av olika slag.</a:t>
            </a:r>
            <a:endParaRPr lang="sv-FI" sz="1700" dirty="0">
              <a:ea typeface="+mn-lt"/>
            </a:endParaRPr>
          </a:p>
          <a:p>
            <a:r>
              <a:rPr lang="fi-FI" sz="1700" dirty="0" err="1">
                <a:latin typeface="Arial"/>
                <a:ea typeface="+mn-lt"/>
                <a:cs typeface="+mn-lt"/>
              </a:rPr>
              <a:t>Lektionerna</a:t>
            </a:r>
            <a:r>
              <a:rPr lang="fi-FI" sz="1700" dirty="0">
                <a:latin typeface="Arial"/>
                <a:ea typeface="+mn-lt"/>
                <a:cs typeface="+mn-lt"/>
              </a:rPr>
              <a:t> </a:t>
            </a:r>
            <a:r>
              <a:rPr lang="fi-FI" sz="1700" dirty="0" err="1">
                <a:latin typeface="Arial"/>
                <a:ea typeface="+mn-lt"/>
                <a:cs typeface="+mn-lt"/>
              </a:rPr>
              <a:t>och</a:t>
            </a:r>
            <a:r>
              <a:rPr lang="fi-FI" sz="1700" dirty="0">
                <a:latin typeface="Arial"/>
                <a:ea typeface="+mn-lt"/>
                <a:cs typeface="+mn-lt"/>
              </a:rPr>
              <a:t> </a:t>
            </a:r>
            <a:r>
              <a:rPr lang="fi-FI" sz="1700" dirty="0" err="1">
                <a:latin typeface="Arial"/>
                <a:ea typeface="+mn-lt"/>
                <a:cs typeface="+mn-lt"/>
              </a:rPr>
              <a:t>föräldrakvällen</a:t>
            </a:r>
            <a:r>
              <a:rPr lang="fi-FI" sz="1700" dirty="0">
                <a:latin typeface="Arial"/>
                <a:ea typeface="+mn-lt"/>
                <a:cs typeface="+mn-lt"/>
              </a:rPr>
              <a:t> </a:t>
            </a:r>
            <a:r>
              <a:rPr lang="fi-FI" sz="1700" dirty="0" err="1">
                <a:latin typeface="Arial"/>
                <a:ea typeface="+mn-lt"/>
                <a:cs typeface="+mn-lt"/>
              </a:rPr>
              <a:t>har</a:t>
            </a:r>
            <a:r>
              <a:rPr lang="fi-FI" sz="1700" dirty="0">
                <a:latin typeface="Arial"/>
                <a:ea typeface="+mn-lt"/>
                <a:cs typeface="+mn-lt"/>
              </a:rPr>
              <a:t> </a:t>
            </a:r>
            <a:r>
              <a:rPr lang="fi-FI" sz="1700" dirty="0" err="1">
                <a:latin typeface="Arial"/>
                <a:ea typeface="+mn-lt"/>
                <a:cs typeface="+mn-lt"/>
              </a:rPr>
              <a:t>utvecklats</a:t>
            </a:r>
            <a:r>
              <a:rPr lang="fi-FI" sz="1700" dirty="0">
                <a:latin typeface="Arial"/>
                <a:ea typeface="+mn-lt"/>
                <a:cs typeface="+mn-lt"/>
              </a:rPr>
              <a:t> av </a:t>
            </a:r>
            <a:r>
              <a:rPr lang="fi-FI" sz="1700" dirty="0" err="1">
                <a:latin typeface="Arial"/>
                <a:ea typeface="+mn-lt"/>
                <a:cs typeface="+mn-lt"/>
              </a:rPr>
              <a:t>Förebyggande</a:t>
            </a:r>
            <a:r>
              <a:rPr lang="fi-FI" sz="1700" dirty="0">
                <a:latin typeface="Arial"/>
                <a:ea typeface="+mn-lt"/>
                <a:cs typeface="+mn-lt"/>
              </a:rPr>
              <a:t> </a:t>
            </a:r>
            <a:r>
              <a:rPr lang="fi-FI" sz="1700" dirty="0" err="1">
                <a:latin typeface="Arial"/>
                <a:ea typeface="+mn-lt"/>
                <a:cs typeface="+mn-lt"/>
              </a:rPr>
              <a:t>rusmedelsarbete</a:t>
            </a:r>
            <a:r>
              <a:rPr lang="fi-FI" sz="1700" dirty="0">
                <a:latin typeface="Arial"/>
                <a:ea typeface="+mn-lt"/>
                <a:cs typeface="+mn-lt"/>
              </a:rPr>
              <a:t> EHYT </a:t>
            </a:r>
            <a:r>
              <a:rPr lang="fi-FI" sz="1700" dirty="0" err="1">
                <a:latin typeface="Arial"/>
                <a:ea typeface="+mn-lt"/>
                <a:cs typeface="+mn-lt"/>
              </a:rPr>
              <a:t>rf:s</a:t>
            </a:r>
            <a:r>
              <a:rPr lang="fi-FI" sz="1700" dirty="0">
                <a:latin typeface="Arial"/>
                <a:ea typeface="+mn-lt"/>
                <a:cs typeface="+mn-lt"/>
              </a:rPr>
              <a:t> </a:t>
            </a:r>
            <a:r>
              <a:rPr lang="fi-FI" sz="1700" dirty="0" err="1">
                <a:latin typeface="Arial"/>
                <a:ea typeface="+mn-lt"/>
                <a:cs typeface="+mn-lt"/>
              </a:rPr>
              <a:t>projekt</a:t>
            </a:r>
            <a:r>
              <a:rPr lang="fi-FI" sz="1700" dirty="0">
                <a:latin typeface="Arial"/>
                <a:ea typeface="+mn-lt"/>
                <a:cs typeface="+mn-lt"/>
              </a:rPr>
              <a:t> </a:t>
            </a:r>
            <a:r>
              <a:rPr lang="fi-FI" sz="1700" dirty="0" err="1">
                <a:latin typeface="Arial"/>
                <a:ea typeface="+mn-lt"/>
                <a:cs typeface="+mn-lt"/>
              </a:rPr>
              <a:t>Staden</a:t>
            </a:r>
            <a:r>
              <a:rPr lang="fi-FI" sz="1700" dirty="0">
                <a:latin typeface="Arial"/>
                <a:ea typeface="+mn-lt"/>
                <a:cs typeface="+mn-lt"/>
              </a:rPr>
              <a:t> </a:t>
            </a:r>
            <a:r>
              <a:rPr lang="fi-FI" sz="1700" dirty="0" err="1">
                <a:latin typeface="Arial"/>
                <a:ea typeface="+mn-lt"/>
                <a:cs typeface="+mn-lt"/>
              </a:rPr>
              <a:t>tillhör</a:t>
            </a:r>
            <a:r>
              <a:rPr lang="fi-FI" sz="1700" dirty="0">
                <a:latin typeface="Arial"/>
                <a:ea typeface="+mn-lt"/>
                <a:cs typeface="+mn-lt"/>
              </a:rPr>
              <a:t> alla (2022–2024).</a:t>
            </a:r>
            <a:endParaRPr lang="fi-FI" sz="1700" dirty="0">
              <a:solidFill>
                <a:srgbClr val="808080"/>
              </a:solidFill>
              <a:latin typeface="Arial"/>
              <a:ea typeface="+mn-lt"/>
              <a:cs typeface="+mn-lt"/>
            </a:endParaRPr>
          </a:p>
        </p:txBody>
      </p:sp>
      <p:pic>
        <p:nvPicPr>
          <p:cNvPr id="3" name="Content Placeholder 7">
            <a:extLst>
              <a:ext uri="{FF2B5EF4-FFF2-40B4-BE49-F238E27FC236}">
                <a16:creationId xmlns:a16="http://schemas.microsoft.com/office/drawing/2014/main" id="{4F5D08FA-BE0E-FC93-8D05-4F4B7EE93A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04104" y="549488"/>
            <a:ext cx="1549091" cy="1558383"/>
          </a:xfrm>
          <a:prstGeom prst="rect">
            <a:avLst/>
          </a:prstGeom>
        </p:spPr>
      </p:pic>
      <p:pic>
        <p:nvPicPr>
          <p:cNvPr id="5" name="Graphic 4">
            <a:extLst>
              <a:ext uri="{FF2B5EF4-FFF2-40B4-BE49-F238E27FC236}">
                <a16:creationId xmlns:a16="http://schemas.microsoft.com/office/drawing/2014/main" id="{69AB9863-7791-6A67-1AE8-EBD426D9B57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99549" y="784547"/>
            <a:ext cx="1077532" cy="1088264"/>
          </a:xfrm>
          <a:prstGeom prst="rect">
            <a:avLst/>
          </a:prstGeom>
        </p:spPr>
      </p:pic>
      <p:pic>
        <p:nvPicPr>
          <p:cNvPr id="2" name="Picture 1">
            <a:extLst>
              <a:ext uri="{FF2B5EF4-FFF2-40B4-BE49-F238E27FC236}">
                <a16:creationId xmlns:a16="http://schemas.microsoft.com/office/drawing/2014/main" id="{21FAE1B1-C75B-DE09-6CEA-FAF06A49A0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24365" y="6445958"/>
            <a:ext cx="3343269" cy="283029"/>
          </a:xfrm>
          <a:prstGeom prst="rect">
            <a:avLst/>
          </a:prstGeom>
        </p:spPr>
      </p:pic>
    </p:spTree>
    <p:extLst>
      <p:ext uri="{BB962C8B-B14F-4D97-AF65-F5344CB8AC3E}">
        <p14:creationId xmlns:p14="http://schemas.microsoft.com/office/powerpoint/2010/main" val="366664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B6EE64D7-0623-50E4-4ED9-A09E887AD0CD}"/>
              </a:ext>
            </a:extLst>
          </p:cNvPr>
          <p:cNvPicPr>
            <a:picLocks noRot="1" noChangeAspect="1"/>
          </p:cNvPicPr>
          <p:nvPr>
            <a:videoFile r:link="rId1"/>
          </p:nvPr>
        </p:nvPicPr>
        <p:blipFill>
          <a:blip r:embed="rId4"/>
          <a:srcRect/>
          <a:stretch/>
        </p:blipFill>
        <p:spPr>
          <a:xfrm>
            <a:off x="794" y="0"/>
            <a:ext cx="12191999" cy="6858000"/>
          </a:xfrm>
          <a:prstGeom prst="rect">
            <a:avLst/>
          </a:prstGeom>
        </p:spPr>
      </p:pic>
      <p:pic>
        <p:nvPicPr>
          <p:cNvPr id="4" name="Picture 3">
            <a:extLst>
              <a:ext uri="{FF2B5EF4-FFF2-40B4-BE49-F238E27FC236}">
                <a16:creationId xmlns:a16="http://schemas.microsoft.com/office/drawing/2014/main" id="{7BF657F6-D571-E386-BCDE-0DFC4A53DA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427119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A85F-1349-37FC-C6A1-78F60FE9AAFE}"/>
              </a:ext>
            </a:extLst>
          </p:cNvPr>
          <p:cNvSpPr>
            <a:spLocks noGrp="1"/>
          </p:cNvSpPr>
          <p:nvPr>
            <p:ph type="title"/>
          </p:nvPr>
        </p:nvSpPr>
        <p:spPr/>
        <p:txBody>
          <a:bodyPr>
            <a:normAutofit/>
          </a:bodyPr>
          <a:lstStyle/>
          <a:p>
            <a:r>
              <a:rPr lang="en-US" sz="4000" err="1"/>
              <a:t>Erfarenheter</a:t>
            </a:r>
            <a:r>
              <a:rPr lang="en-US" sz="4000"/>
              <a:t> &amp; </a:t>
            </a:r>
            <a:r>
              <a:rPr lang="en-US" sz="4000" err="1"/>
              <a:t>diskussion</a:t>
            </a:r>
            <a:endParaRPr lang="fi-FI" sz="4000"/>
          </a:p>
        </p:txBody>
      </p:sp>
      <p:sp>
        <p:nvSpPr>
          <p:cNvPr id="3" name="Content Placeholder 2">
            <a:extLst>
              <a:ext uri="{FF2B5EF4-FFF2-40B4-BE49-F238E27FC236}">
                <a16:creationId xmlns:a16="http://schemas.microsoft.com/office/drawing/2014/main" id="{3984D5E5-40AE-6F0F-4D5D-52918B586793}"/>
              </a:ext>
            </a:extLst>
          </p:cNvPr>
          <p:cNvSpPr>
            <a:spLocks noGrp="1"/>
          </p:cNvSpPr>
          <p:nvPr>
            <p:ph sz="quarter" idx="4"/>
          </p:nvPr>
        </p:nvSpPr>
        <p:spPr/>
        <p:txBody>
          <a:bodyPr/>
          <a:lstStyle/>
          <a:p>
            <a:r>
              <a:rPr lang="en-US"/>
              <a:t>Har du </a:t>
            </a:r>
            <a:r>
              <a:rPr lang="en-US" err="1"/>
              <a:t>talat</a:t>
            </a:r>
            <a:r>
              <a:rPr lang="en-US"/>
              <a:t> om </a:t>
            </a:r>
            <a:r>
              <a:rPr lang="en-US" err="1"/>
              <a:t>rusmedel</a:t>
            </a:r>
            <a:r>
              <a:rPr lang="en-US"/>
              <a:t> med </a:t>
            </a:r>
            <a:r>
              <a:rPr lang="en-US" err="1"/>
              <a:t>ditt</a:t>
            </a:r>
            <a:r>
              <a:rPr lang="en-US"/>
              <a:t> barn?</a:t>
            </a:r>
          </a:p>
          <a:p>
            <a:r>
              <a:rPr lang="en-US" err="1"/>
              <a:t>Hurdana</a:t>
            </a:r>
            <a:r>
              <a:rPr lang="en-US"/>
              <a:t> </a:t>
            </a:r>
            <a:r>
              <a:rPr lang="en-US" err="1"/>
              <a:t>diskussioner</a:t>
            </a:r>
            <a:r>
              <a:rPr lang="en-US"/>
              <a:t> </a:t>
            </a:r>
            <a:r>
              <a:rPr lang="en-US" err="1"/>
              <a:t>har</a:t>
            </a:r>
            <a:r>
              <a:rPr lang="en-US"/>
              <a:t> </a:t>
            </a:r>
            <a:r>
              <a:rPr lang="en-US" err="1"/>
              <a:t>ni</a:t>
            </a:r>
            <a:r>
              <a:rPr lang="en-US"/>
              <a:t> haft </a:t>
            </a:r>
            <a:r>
              <a:rPr lang="en-US" err="1"/>
              <a:t>i</a:t>
            </a:r>
            <a:r>
              <a:rPr lang="en-US"/>
              <a:t> </a:t>
            </a:r>
            <a:r>
              <a:rPr lang="en-US" err="1"/>
              <a:t>familjen</a:t>
            </a:r>
            <a:r>
              <a:rPr lang="en-US"/>
              <a:t> om </a:t>
            </a:r>
            <a:r>
              <a:rPr lang="en-US" err="1"/>
              <a:t>rusmedel</a:t>
            </a:r>
            <a:r>
              <a:rPr lang="en-US"/>
              <a:t>?</a:t>
            </a:r>
          </a:p>
          <a:p>
            <a:r>
              <a:rPr lang="en-US"/>
              <a:t>Vad </a:t>
            </a:r>
            <a:r>
              <a:rPr lang="en-US" err="1"/>
              <a:t>kunde</a:t>
            </a:r>
            <a:r>
              <a:rPr lang="en-US"/>
              <a:t> det </a:t>
            </a:r>
            <a:r>
              <a:rPr lang="en-US" err="1"/>
              <a:t>bero</a:t>
            </a:r>
            <a:r>
              <a:rPr lang="en-US"/>
              <a:t> </a:t>
            </a:r>
            <a:r>
              <a:rPr lang="en-US" err="1"/>
              <a:t>på</a:t>
            </a:r>
            <a:r>
              <a:rPr lang="en-US"/>
              <a:t> </a:t>
            </a:r>
            <a:r>
              <a:rPr lang="en-US" err="1"/>
              <a:t>att</a:t>
            </a:r>
            <a:r>
              <a:rPr lang="en-US"/>
              <a:t> man </a:t>
            </a:r>
            <a:r>
              <a:rPr lang="en-US" err="1"/>
              <a:t>inte</a:t>
            </a:r>
            <a:r>
              <a:rPr lang="en-US"/>
              <a:t> talar om </a:t>
            </a:r>
            <a:r>
              <a:rPr lang="en-US" err="1"/>
              <a:t>rusmedel</a:t>
            </a:r>
            <a:r>
              <a:rPr lang="en-US"/>
              <a:t> med </a:t>
            </a:r>
            <a:r>
              <a:rPr lang="en-US" err="1"/>
              <a:t>yngre</a:t>
            </a:r>
            <a:r>
              <a:rPr lang="en-US"/>
              <a:t> barn?</a:t>
            </a:r>
            <a:endParaRPr lang="fi-FI"/>
          </a:p>
        </p:txBody>
      </p:sp>
      <p:pic>
        <p:nvPicPr>
          <p:cNvPr id="4" name="Picture 3">
            <a:extLst>
              <a:ext uri="{FF2B5EF4-FFF2-40B4-BE49-F238E27FC236}">
                <a16:creationId xmlns:a16="http://schemas.microsoft.com/office/drawing/2014/main" id="{5750C19F-1875-A4E2-BC2C-DC351131FE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408845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BFD8E8-EE81-6D41-7DFB-83406F7E09AE}"/>
              </a:ext>
            </a:extLst>
          </p:cNvPr>
          <p:cNvSpPr>
            <a:spLocks noGrp="1"/>
          </p:cNvSpPr>
          <p:nvPr>
            <p:ph type="title"/>
          </p:nvPr>
        </p:nvSpPr>
        <p:spPr>
          <a:xfrm>
            <a:off x="718645" y="701483"/>
            <a:ext cx="10754710" cy="1325563"/>
          </a:xfrm>
        </p:spPr>
        <p:txBody>
          <a:bodyPr>
            <a:noAutofit/>
          </a:bodyPr>
          <a:lstStyle/>
          <a:p>
            <a:r>
              <a:rPr lang="en-US" sz="4000" err="1">
                <a:latin typeface="Arial Rounded MT Bold"/>
              </a:rPr>
              <a:t>Varför</a:t>
            </a:r>
            <a:r>
              <a:rPr lang="en-US" sz="4000">
                <a:latin typeface="Arial Rounded MT Bold"/>
              </a:rPr>
              <a:t> tala om </a:t>
            </a:r>
            <a:r>
              <a:rPr lang="en-US" sz="4000" err="1">
                <a:latin typeface="Arial Rounded MT Bold"/>
              </a:rPr>
              <a:t>rusmedel</a:t>
            </a:r>
            <a:r>
              <a:rPr lang="en-US" sz="4000">
                <a:latin typeface="Arial Rounded MT Bold"/>
              </a:rPr>
              <a:t> med </a:t>
            </a:r>
            <a:r>
              <a:rPr lang="en-US" sz="4000" err="1">
                <a:latin typeface="Arial Rounded MT Bold"/>
              </a:rPr>
              <a:t>barnen</a:t>
            </a:r>
            <a:r>
              <a:rPr lang="en-US" sz="4000">
                <a:latin typeface="Arial Rounded MT Bold"/>
              </a:rPr>
              <a:t>?</a:t>
            </a:r>
            <a:endParaRPr lang="sv-SE" sz="3600">
              <a:latin typeface="Arial Rounded MT Bold"/>
            </a:endParaRPr>
          </a:p>
        </p:txBody>
      </p:sp>
      <p:sp>
        <p:nvSpPr>
          <p:cNvPr id="7" name="TextBox 6">
            <a:extLst>
              <a:ext uri="{FF2B5EF4-FFF2-40B4-BE49-F238E27FC236}">
                <a16:creationId xmlns:a16="http://schemas.microsoft.com/office/drawing/2014/main" id="{6ABC4F9D-4D1B-5D84-260F-7E0CB7D129F9}"/>
              </a:ext>
            </a:extLst>
          </p:cNvPr>
          <p:cNvSpPr txBox="1"/>
          <p:nvPr/>
        </p:nvSpPr>
        <p:spPr>
          <a:xfrm>
            <a:off x="866664" y="4169768"/>
            <a:ext cx="2812285" cy="1200329"/>
          </a:xfrm>
          <a:prstGeom prst="rect">
            <a:avLst/>
          </a:prstGeom>
          <a:noFill/>
        </p:spPr>
        <p:txBody>
          <a:bodyPr wrap="square" lIns="91440" tIns="45720" rIns="91440" bIns="45720" rtlCol="0" anchor="t">
            <a:spAutoFit/>
          </a:bodyPr>
          <a:lstStyle/>
          <a:p>
            <a:pPr algn="ctr"/>
            <a:r>
              <a:rPr lang="sv-FI">
                <a:cs typeface="Arial"/>
              </a:rPr>
              <a:t>Användning av rusmedel </a:t>
            </a:r>
            <a:endParaRPr lang="en-US">
              <a:cs typeface="Arial"/>
            </a:endParaRPr>
          </a:p>
          <a:p>
            <a:pPr algn="ctr"/>
            <a:r>
              <a:rPr lang="sv-FI">
                <a:cs typeface="Arial"/>
              </a:rPr>
              <a:t>är ett vanligt inslag i vardagen som vi möter i många olika situationer.</a:t>
            </a:r>
            <a:endParaRPr lang="sv-SE"/>
          </a:p>
        </p:txBody>
      </p:sp>
      <p:sp>
        <p:nvSpPr>
          <p:cNvPr id="15" name="TextBox 14">
            <a:extLst>
              <a:ext uri="{FF2B5EF4-FFF2-40B4-BE49-F238E27FC236}">
                <a16:creationId xmlns:a16="http://schemas.microsoft.com/office/drawing/2014/main" id="{C7B39321-604E-3CE9-9482-3B74594C9532}"/>
              </a:ext>
            </a:extLst>
          </p:cNvPr>
          <p:cNvSpPr txBox="1"/>
          <p:nvPr/>
        </p:nvSpPr>
        <p:spPr>
          <a:xfrm>
            <a:off x="4595031" y="4169768"/>
            <a:ext cx="3001937" cy="1477328"/>
          </a:xfrm>
          <a:prstGeom prst="rect">
            <a:avLst/>
          </a:prstGeom>
          <a:noFill/>
        </p:spPr>
        <p:txBody>
          <a:bodyPr wrap="square" lIns="91440" tIns="45720" rIns="91440" bIns="45720" rtlCol="0" anchor="t">
            <a:spAutoFit/>
          </a:bodyPr>
          <a:lstStyle/>
          <a:p>
            <a:r>
              <a:rPr lang="sv-FI">
                <a:latin typeface="Arial"/>
                <a:ea typeface="+mn-lt"/>
                <a:cs typeface="Arial"/>
              </a:rPr>
              <a:t>Barn och unga känner sig otrygga på platser </a:t>
            </a:r>
            <a:r>
              <a:rPr lang="sv-FI" sz="1800">
                <a:latin typeface="Arial"/>
                <a:ea typeface="+mn-lt"/>
                <a:cs typeface="Arial"/>
              </a:rPr>
              <a:t>där </a:t>
            </a:r>
            <a:r>
              <a:rPr lang="sv-FI">
                <a:latin typeface="Arial"/>
                <a:ea typeface="+mn-lt"/>
                <a:cs typeface="Arial"/>
              </a:rPr>
              <a:t>det finns människor som är berusade och uppför sig på ett störande sätt.</a:t>
            </a:r>
            <a:endParaRPr lang="sv-FI"/>
          </a:p>
        </p:txBody>
      </p:sp>
      <p:sp>
        <p:nvSpPr>
          <p:cNvPr id="16" name="TextBox 15">
            <a:extLst>
              <a:ext uri="{FF2B5EF4-FFF2-40B4-BE49-F238E27FC236}">
                <a16:creationId xmlns:a16="http://schemas.microsoft.com/office/drawing/2014/main" id="{691CFA5E-8B2F-A660-C911-3D58D089BD77}"/>
              </a:ext>
            </a:extLst>
          </p:cNvPr>
          <p:cNvSpPr txBox="1"/>
          <p:nvPr/>
        </p:nvSpPr>
        <p:spPr>
          <a:xfrm>
            <a:off x="8479229" y="4159010"/>
            <a:ext cx="2422476" cy="1754326"/>
          </a:xfrm>
          <a:prstGeom prst="rect">
            <a:avLst/>
          </a:prstGeom>
          <a:noFill/>
        </p:spPr>
        <p:txBody>
          <a:bodyPr wrap="square" lIns="91440" tIns="45720" rIns="91440" bIns="45720" rtlCol="0" anchor="t">
            <a:spAutoFit/>
          </a:bodyPr>
          <a:lstStyle/>
          <a:p>
            <a:pPr algn="ctr">
              <a:defRPr/>
            </a:pPr>
            <a:r>
              <a:rPr lang="sv-FI">
                <a:ea typeface="+mn-lt"/>
                <a:cs typeface="+mn-lt"/>
              </a:rPr>
              <a:t>Genom en öppen och åldersanpassad diskussion lär sig barnen att känna igen och undvika osäkra situationer.</a:t>
            </a:r>
            <a:endParaRPr lang="en-US">
              <a:ea typeface="+mn-lt"/>
              <a:cs typeface="+mn-lt"/>
            </a:endParaRPr>
          </a:p>
        </p:txBody>
      </p:sp>
      <p:pic>
        <p:nvPicPr>
          <p:cNvPr id="17" name="Picture 16">
            <a:extLst>
              <a:ext uri="{FF2B5EF4-FFF2-40B4-BE49-F238E27FC236}">
                <a16:creationId xmlns:a16="http://schemas.microsoft.com/office/drawing/2014/main" id="{EF3C321B-F476-E78A-5964-CD8ED106071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7341" y="1786261"/>
            <a:ext cx="2089802" cy="2257849"/>
          </a:xfrm>
          <a:prstGeom prst="rect">
            <a:avLst/>
          </a:prstGeom>
        </p:spPr>
      </p:pic>
      <p:pic>
        <p:nvPicPr>
          <p:cNvPr id="18" name="Picture 17">
            <a:extLst>
              <a:ext uri="{FF2B5EF4-FFF2-40B4-BE49-F238E27FC236}">
                <a16:creationId xmlns:a16="http://schemas.microsoft.com/office/drawing/2014/main" id="{0A14BE4D-A288-1D77-2F54-F7F65F2EDE2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900000">
            <a:off x="3776270" y="4130705"/>
            <a:ext cx="495300" cy="444500"/>
          </a:xfrm>
          <a:prstGeom prst="rect">
            <a:avLst/>
          </a:prstGeom>
        </p:spPr>
      </p:pic>
      <p:pic>
        <p:nvPicPr>
          <p:cNvPr id="19" name="Picture 18">
            <a:extLst>
              <a:ext uri="{FF2B5EF4-FFF2-40B4-BE49-F238E27FC236}">
                <a16:creationId xmlns:a16="http://schemas.microsoft.com/office/drawing/2014/main" id="{E8146C9C-B5A7-FEF6-43A0-04925390E3E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900000">
            <a:off x="7623056" y="4076916"/>
            <a:ext cx="495300" cy="444500"/>
          </a:xfrm>
          <a:prstGeom prst="rect">
            <a:avLst/>
          </a:prstGeom>
        </p:spPr>
      </p:pic>
      <p:pic>
        <p:nvPicPr>
          <p:cNvPr id="20" name="Picture 19">
            <a:extLst>
              <a:ext uri="{FF2B5EF4-FFF2-40B4-BE49-F238E27FC236}">
                <a16:creationId xmlns:a16="http://schemas.microsoft.com/office/drawing/2014/main" id="{4F8391C8-7646-AE00-8750-34E27FDE192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22681" y="1910528"/>
            <a:ext cx="3181520" cy="2250100"/>
          </a:xfrm>
          <a:prstGeom prst="rect">
            <a:avLst/>
          </a:prstGeom>
        </p:spPr>
      </p:pic>
      <p:pic>
        <p:nvPicPr>
          <p:cNvPr id="21" name="Picture 20">
            <a:extLst>
              <a:ext uri="{FF2B5EF4-FFF2-40B4-BE49-F238E27FC236}">
                <a16:creationId xmlns:a16="http://schemas.microsoft.com/office/drawing/2014/main" id="{A9C8996B-EB5B-D61C-02B6-A054420AC826}"/>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52159" y="1983142"/>
            <a:ext cx="2000431" cy="2000431"/>
          </a:xfrm>
          <a:prstGeom prst="rect">
            <a:avLst/>
          </a:prstGeom>
        </p:spPr>
      </p:pic>
      <p:pic>
        <p:nvPicPr>
          <p:cNvPr id="3" name="Picture 2">
            <a:extLst>
              <a:ext uri="{FF2B5EF4-FFF2-40B4-BE49-F238E27FC236}">
                <a16:creationId xmlns:a16="http://schemas.microsoft.com/office/drawing/2014/main" id="{0DF90FFE-4050-780F-BAD5-88B9F1A1EA9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32756" y="-274492"/>
            <a:ext cx="1906074" cy="1896582"/>
          </a:xfrm>
          <a:prstGeom prst="rect">
            <a:avLst/>
          </a:prstGeom>
        </p:spPr>
      </p:pic>
    </p:spTree>
    <p:extLst>
      <p:ext uri="{BB962C8B-B14F-4D97-AF65-F5344CB8AC3E}">
        <p14:creationId xmlns:p14="http://schemas.microsoft.com/office/powerpoint/2010/main" val="359396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205F-8A95-F109-BEB1-A16BD84EDEAD}"/>
              </a:ext>
            </a:extLst>
          </p:cNvPr>
          <p:cNvSpPr>
            <a:spLocks noGrp="1"/>
          </p:cNvSpPr>
          <p:nvPr>
            <p:ph type="title"/>
          </p:nvPr>
        </p:nvSpPr>
        <p:spPr/>
        <p:txBody>
          <a:bodyPr/>
          <a:lstStyle/>
          <a:p>
            <a:r>
              <a:rPr lang="sv-SE"/>
              <a:t>Lär barnet att gå förbi otrygga situationer, men förbise inte diskussionen om dem.</a:t>
            </a:r>
            <a:endParaRPr lang="fi-FI"/>
          </a:p>
        </p:txBody>
      </p:sp>
      <p:pic>
        <p:nvPicPr>
          <p:cNvPr id="3" name="Picture 2">
            <a:extLst>
              <a:ext uri="{FF2B5EF4-FFF2-40B4-BE49-F238E27FC236}">
                <a16:creationId xmlns:a16="http://schemas.microsoft.com/office/drawing/2014/main" id="{FF082CE6-E8F0-33B4-CF26-CE7FC90DB170}"/>
              </a:ext>
            </a:extLst>
          </p:cNvPr>
          <p:cNvPicPr>
            <a:picLocks noChangeAspect="1"/>
          </p:cNvPicPr>
          <p:nvPr/>
        </p:nvPicPr>
        <p:blipFill>
          <a:blip r:embed="rId3"/>
          <a:stretch>
            <a:fillRect/>
          </a:stretch>
        </p:blipFill>
        <p:spPr>
          <a:xfrm>
            <a:off x="4646385" y="4528867"/>
            <a:ext cx="2899229" cy="245438"/>
          </a:xfrm>
          <a:prstGeom prst="rect">
            <a:avLst/>
          </a:prstGeom>
        </p:spPr>
      </p:pic>
    </p:spTree>
    <p:extLst>
      <p:ext uri="{BB962C8B-B14F-4D97-AF65-F5344CB8AC3E}">
        <p14:creationId xmlns:p14="http://schemas.microsoft.com/office/powerpoint/2010/main" val="18966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F522E-8802-6AA3-6AD8-2EACAE77C0A7}"/>
              </a:ext>
            </a:extLst>
          </p:cNvPr>
          <p:cNvSpPr>
            <a:spLocks noGrp="1"/>
          </p:cNvSpPr>
          <p:nvPr>
            <p:ph sz="quarter" idx="4"/>
          </p:nvPr>
        </p:nvSpPr>
        <p:spPr>
          <a:xfrm>
            <a:off x="836575" y="1840331"/>
            <a:ext cx="5181600" cy="3916363"/>
          </a:xfrm>
        </p:spPr>
        <p:txBody>
          <a:bodyPr vert="horz" lIns="91440" tIns="45720" rIns="91440" bIns="45720" rtlCol="0" anchor="t">
            <a:normAutofit/>
          </a:bodyPr>
          <a:lstStyle/>
          <a:p>
            <a:pPr marL="342900" indent="-342900">
              <a:lnSpc>
                <a:spcPct val="100000"/>
              </a:lnSpc>
              <a:buChar char="•"/>
            </a:pPr>
            <a:r>
              <a:rPr lang="en-US" sz="2000" dirty="0">
                <a:solidFill>
                  <a:srgbClr val="000000"/>
                </a:solidFill>
                <a:latin typeface="Arial"/>
                <a:cs typeface="Arial"/>
              </a:rPr>
              <a:t>Vet du </a:t>
            </a:r>
            <a:r>
              <a:rPr lang="en-US" sz="2000" dirty="0" err="1">
                <a:solidFill>
                  <a:srgbClr val="000000"/>
                </a:solidFill>
                <a:latin typeface="Arial"/>
                <a:cs typeface="Arial"/>
              </a:rPr>
              <a:t>vad</a:t>
            </a:r>
            <a:r>
              <a:rPr lang="en-US" sz="2000" dirty="0">
                <a:solidFill>
                  <a:srgbClr val="000000"/>
                </a:solidFill>
                <a:latin typeface="Arial"/>
                <a:cs typeface="Arial"/>
              </a:rPr>
              <a:t> </a:t>
            </a:r>
            <a:r>
              <a:rPr lang="en-US" sz="2000" dirty="0" err="1">
                <a:solidFill>
                  <a:srgbClr val="000000"/>
                </a:solidFill>
                <a:latin typeface="Arial"/>
                <a:cs typeface="Arial"/>
              </a:rPr>
              <a:t>rusmedel</a:t>
            </a:r>
            <a:r>
              <a:rPr lang="en-US" sz="2000" dirty="0">
                <a:solidFill>
                  <a:srgbClr val="000000"/>
                </a:solidFill>
                <a:latin typeface="Arial"/>
                <a:cs typeface="Arial"/>
              </a:rPr>
              <a:t> </a:t>
            </a:r>
            <a:r>
              <a:rPr lang="en-US" sz="2000" dirty="0" err="1">
                <a:solidFill>
                  <a:srgbClr val="000000"/>
                </a:solidFill>
                <a:latin typeface="Arial"/>
                <a:cs typeface="Arial"/>
              </a:rPr>
              <a:t>är</a:t>
            </a:r>
            <a:r>
              <a:rPr lang="en-US" sz="2000" dirty="0">
                <a:solidFill>
                  <a:srgbClr val="000000"/>
                </a:solidFill>
                <a:latin typeface="Arial"/>
                <a:cs typeface="Arial"/>
              </a:rPr>
              <a:t>? </a:t>
            </a:r>
            <a:br>
              <a:rPr lang="en-US" sz="2000" dirty="0">
                <a:latin typeface="Arial"/>
                <a:cs typeface="Arial"/>
              </a:rPr>
            </a:br>
            <a:r>
              <a:rPr lang="en-US" sz="1800" dirty="0">
                <a:solidFill>
                  <a:srgbClr val="000000"/>
                </a:solidFill>
                <a:latin typeface="Arial"/>
                <a:cs typeface="Arial"/>
              </a:rPr>
              <a:t>(</a:t>
            </a:r>
            <a:r>
              <a:rPr lang="en-US" sz="1800" dirty="0" err="1">
                <a:solidFill>
                  <a:srgbClr val="000000"/>
                </a:solidFill>
                <a:latin typeface="Arial"/>
                <a:cs typeface="Arial"/>
              </a:rPr>
              <a:t>alkohol</a:t>
            </a:r>
            <a:r>
              <a:rPr lang="en-US" sz="1800" dirty="0">
                <a:solidFill>
                  <a:srgbClr val="000000"/>
                </a:solidFill>
                <a:latin typeface="Arial"/>
                <a:cs typeface="Arial"/>
              </a:rPr>
              <a:t>, </a:t>
            </a:r>
            <a:r>
              <a:rPr lang="en-US" sz="1800" dirty="0" err="1">
                <a:solidFill>
                  <a:srgbClr val="000000"/>
                </a:solidFill>
                <a:latin typeface="Arial"/>
                <a:cs typeface="Arial"/>
              </a:rPr>
              <a:t>nikotinprodukter</a:t>
            </a:r>
            <a:r>
              <a:rPr lang="en-US" sz="1800" dirty="0">
                <a:solidFill>
                  <a:srgbClr val="000000"/>
                </a:solidFill>
                <a:latin typeface="Arial"/>
                <a:cs typeface="Arial"/>
              </a:rPr>
              <a:t>, </a:t>
            </a:r>
            <a:r>
              <a:rPr lang="en-US" sz="1800" dirty="0" err="1">
                <a:solidFill>
                  <a:srgbClr val="000000"/>
                </a:solidFill>
                <a:latin typeface="Arial"/>
                <a:cs typeface="Arial"/>
              </a:rPr>
              <a:t>droger</a:t>
            </a:r>
            <a:r>
              <a:rPr lang="en-US" sz="1800" dirty="0">
                <a:solidFill>
                  <a:srgbClr val="000000"/>
                </a:solidFill>
                <a:latin typeface="Arial"/>
                <a:cs typeface="Arial"/>
              </a:rPr>
              <a:t>)</a:t>
            </a:r>
          </a:p>
          <a:p>
            <a:pPr marL="342900" indent="-342900">
              <a:lnSpc>
                <a:spcPct val="100000"/>
              </a:lnSpc>
              <a:buChar char="•"/>
            </a:pPr>
            <a:r>
              <a:rPr lang="en-US" sz="2000" dirty="0">
                <a:solidFill>
                  <a:srgbClr val="000000"/>
                </a:solidFill>
                <a:latin typeface="Arial"/>
                <a:cs typeface="Arial"/>
              </a:rPr>
              <a:t>Har du </a:t>
            </a:r>
            <a:r>
              <a:rPr lang="en-US" sz="2000" dirty="0" err="1">
                <a:solidFill>
                  <a:srgbClr val="000000"/>
                </a:solidFill>
                <a:latin typeface="Arial"/>
                <a:cs typeface="Arial"/>
              </a:rPr>
              <a:t>någonsin</a:t>
            </a:r>
            <a:r>
              <a:rPr lang="en-US" sz="2000" dirty="0">
                <a:solidFill>
                  <a:srgbClr val="000000"/>
                </a:solidFill>
                <a:latin typeface="Arial"/>
                <a:cs typeface="Arial"/>
              </a:rPr>
              <a:t> sett </a:t>
            </a:r>
            <a:r>
              <a:rPr lang="en-US" sz="2000" dirty="0" err="1">
                <a:solidFill>
                  <a:srgbClr val="000000"/>
                </a:solidFill>
                <a:latin typeface="Arial"/>
                <a:cs typeface="Arial"/>
              </a:rPr>
              <a:t>människor</a:t>
            </a:r>
            <a:r>
              <a:rPr lang="en-US" sz="2000" dirty="0">
                <a:solidFill>
                  <a:srgbClr val="000000"/>
                </a:solidFill>
                <a:latin typeface="Arial"/>
                <a:cs typeface="Arial"/>
              </a:rPr>
              <a:t> </a:t>
            </a:r>
            <a:r>
              <a:rPr lang="en-US" sz="2000" dirty="0" err="1">
                <a:solidFill>
                  <a:srgbClr val="000000"/>
                </a:solidFill>
                <a:latin typeface="Arial"/>
                <a:cs typeface="Arial"/>
              </a:rPr>
              <a:t>som</a:t>
            </a:r>
            <a:r>
              <a:rPr lang="en-US" sz="2000" dirty="0">
                <a:solidFill>
                  <a:srgbClr val="000000"/>
                </a:solidFill>
                <a:latin typeface="Arial"/>
                <a:cs typeface="Arial"/>
              </a:rPr>
              <a:t> </a:t>
            </a:r>
            <a:r>
              <a:rPr lang="en-US" sz="2000" dirty="0" err="1">
                <a:solidFill>
                  <a:srgbClr val="000000"/>
                </a:solidFill>
                <a:latin typeface="Arial"/>
                <a:cs typeface="Arial"/>
              </a:rPr>
              <a:t>dricker</a:t>
            </a:r>
            <a:r>
              <a:rPr lang="en-US" sz="2000" dirty="0">
                <a:solidFill>
                  <a:srgbClr val="000000"/>
                </a:solidFill>
                <a:latin typeface="Arial"/>
                <a:cs typeface="Arial"/>
              </a:rPr>
              <a:t> </a:t>
            </a:r>
            <a:r>
              <a:rPr lang="en-US" sz="2000" dirty="0" err="1">
                <a:solidFill>
                  <a:srgbClr val="000000"/>
                </a:solidFill>
                <a:latin typeface="Arial"/>
                <a:cs typeface="Arial"/>
              </a:rPr>
              <a:t>alkohol</a:t>
            </a:r>
            <a:r>
              <a:rPr lang="en-US" sz="2000" dirty="0">
                <a:solidFill>
                  <a:srgbClr val="000000"/>
                </a:solidFill>
                <a:latin typeface="Arial"/>
                <a:cs typeface="Arial"/>
              </a:rPr>
              <a:t> </a:t>
            </a:r>
            <a:r>
              <a:rPr lang="en-US" sz="2000" dirty="0" err="1">
                <a:solidFill>
                  <a:srgbClr val="000000"/>
                </a:solidFill>
                <a:latin typeface="Arial"/>
                <a:cs typeface="Arial"/>
              </a:rPr>
              <a:t>när</a:t>
            </a:r>
            <a:r>
              <a:rPr lang="en-US" sz="2000" dirty="0">
                <a:solidFill>
                  <a:srgbClr val="000000"/>
                </a:solidFill>
                <a:latin typeface="Arial"/>
                <a:cs typeface="Arial"/>
              </a:rPr>
              <a:t> du </a:t>
            </a:r>
            <a:r>
              <a:rPr lang="en-US" sz="2000" dirty="0" err="1">
                <a:solidFill>
                  <a:srgbClr val="000000"/>
                </a:solidFill>
                <a:latin typeface="Arial"/>
                <a:cs typeface="Arial"/>
              </a:rPr>
              <a:t>rört</a:t>
            </a:r>
            <a:r>
              <a:rPr lang="en-US" sz="2000" dirty="0">
                <a:solidFill>
                  <a:srgbClr val="000000"/>
                </a:solidFill>
                <a:latin typeface="Arial"/>
                <a:cs typeface="Arial"/>
              </a:rPr>
              <a:t> dig </a:t>
            </a:r>
            <a:r>
              <a:rPr lang="en-US" sz="2000" dirty="0" err="1">
                <a:solidFill>
                  <a:srgbClr val="000000"/>
                </a:solidFill>
                <a:latin typeface="Arial"/>
                <a:cs typeface="Arial"/>
              </a:rPr>
              <a:t>utomhus</a:t>
            </a:r>
            <a:r>
              <a:rPr lang="en-US" sz="2000" dirty="0">
                <a:solidFill>
                  <a:srgbClr val="000000"/>
                </a:solidFill>
                <a:latin typeface="Arial"/>
                <a:cs typeface="Arial"/>
              </a:rPr>
              <a:t>? Vad </a:t>
            </a:r>
            <a:r>
              <a:rPr lang="en-US" sz="2000" dirty="0" err="1">
                <a:solidFill>
                  <a:srgbClr val="000000"/>
                </a:solidFill>
                <a:latin typeface="Arial"/>
                <a:cs typeface="Arial"/>
              </a:rPr>
              <a:t>hände</a:t>
            </a:r>
            <a:r>
              <a:rPr lang="en-US" sz="2000" dirty="0">
                <a:solidFill>
                  <a:srgbClr val="000000"/>
                </a:solidFill>
                <a:latin typeface="Arial"/>
                <a:cs typeface="Arial"/>
              </a:rPr>
              <a:t> </a:t>
            </a:r>
            <a:r>
              <a:rPr lang="en-US" sz="2000" dirty="0" err="1">
                <a:solidFill>
                  <a:srgbClr val="000000"/>
                </a:solidFill>
                <a:latin typeface="Arial"/>
                <a:cs typeface="Arial"/>
              </a:rPr>
              <a:t>i</a:t>
            </a:r>
            <a:r>
              <a:rPr lang="en-US" sz="2000" dirty="0">
                <a:solidFill>
                  <a:srgbClr val="000000"/>
                </a:solidFill>
                <a:latin typeface="Arial"/>
                <a:cs typeface="Arial"/>
              </a:rPr>
              <a:t> den </a:t>
            </a:r>
            <a:r>
              <a:rPr lang="en-US" sz="2000" dirty="0" err="1">
                <a:solidFill>
                  <a:srgbClr val="000000"/>
                </a:solidFill>
                <a:latin typeface="Arial"/>
                <a:cs typeface="Arial"/>
              </a:rPr>
              <a:t>där</a:t>
            </a:r>
            <a:r>
              <a:rPr lang="en-US" sz="2000" dirty="0">
                <a:solidFill>
                  <a:srgbClr val="000000"/>
                </a:solidFill>
                <a:latin typeface="Arial"/>
                <a:cs typeface="Arial"/>
              </a:rPr>
              <a:t> </a:t>
            </a:r>
            <a:r>
              <a:rPr lang="en-US" sz="2000" dirty="0" err="1">
                <a:solidFill>
                  <a:srgbClr val="000000"/>
                </a:solidFill>
                <a:latin typeface="Arial"/>
                <a:cs typeface="Arial"/>
              </a:rPr>
              <a:t>situationen</a:t>
            </a:r>
            <a:r>
              <a:rPr lang="en-US" sz="2000" dirty="0">
                <a:solidFill>
                  <a:srgbClr val="000000"/>
                </a:solidFill>
                <a:latin typeface="Arial"/>
                <a:cs typeface="Arial"/>
              </a:rPr>
              <a:t>?</a:t>
            </a:r>
            <a:endParaRPr lang="en-US" sz="2000" dirty="0">
              <a:solidFill>
                <a:srgbClr val="000000"/>
              </a:solidFill>
            </a:endParaRPr>
          </a:p>
          <a:p>
            <a:pPr marL="342900" indent="-342900">
              <a:lnSpc>
                <a:spcPct val="100000"/>
              </a:lnSpc>
              <a:buChar char="•"/>
            </a:pPr>
            <a:r>
              <a:rPr lang="en-US" sz="2000" dirty="0">
                <a:solidFill>
                  <a:srgbClr val="000000"/>
                </a:solidFill>
                <a:latin typeface="Arial"/>
                <a:cs typeface="Arial"/>
              </a:rPr>
              <a:t>Hur </a:t>
            </a:r>
            <a:r>
              <a:rPr lang="en-US" sz="2000" dirty="0" err="1">
                <a:solidFill>
                  <a:srgbClr val="000000"/>
                </a:solidFill>
                <a:latin typeface="Arial"/>
                <a:cs typeface="Arial"/>
              </a:rPr>
              <a:t>visste</a:t>
            </a:r>
            <a:r>
              <a:rPr lang="en-US" sz="2000" dirty="0">
                <a:solidFill>
                  <a:srgbClr val="000000"/>
                </a:solidFill>
                <a:latin typeface="Arial"/>
                <a:cs typeface="Arial"/>
              </a:rPr>
              <a:t> du </a:t>
            </a:r>
            <a:r>
              <a:rPr lang="en-US" sz="2000" dirty="0" err="1">
                <a:solidFill>
                  <a:srgbClr val="000000"/>
                </a:solidFill>
                <a:latin typeface="Arial"/>
                <a:cs typeface="Arial"/>
              </a:rPr>
              <a:t>att</a:t>
            </a:r>
            <a:r>
              <a:rPr lang="en-US" sz="2000" dirty="0">
                <a:solidFill>
                  <a:srgbClr val="000000"/>
                </a:solidFill>
                <a:latin typeface="Arial"/>
                <a:cs typeface="Arial"/>
              </a:rPr>
              <a:t> </a:t>
            </a:r>
            <a:r>
              <a:rPr lang="en-US" sz="2000" dirty="0" err="1">
                <a:solidFill>
                  <a:srgbClr val="000000"/>
                </a:solidFill>
                <a:latin typeface="Arial"/>
                <a:cs typeface="Arial"/>
              </a:rPr>
              <a:t>personen</a:t>
            </a:r>
            <a:r>
              <a:rPr lang="en-US" sz="2000" dirty="0">
                <a:solidFill>
                  <a:srgbClr val="000000"/>
                </a:solidFill>
                <a:latin typeface="Arial"/>
                <a:cs typeface="Arial"/>
              </a:rPr>
              <a:t> </a:t>
            </a:r>
            <a:r>
              <a:rPr lang="en-US" sz="2000" dirty="0" err="1">
                <a:solidFill>
                  <a:srgbClr val="000000"/>
                </a:solidFill>
                <a:latin typeface="Arial"/>
                <a:cs typeface="Arial"/>
              </a:rPr>
              <a:t>använde</a:t>
            </a:r>
            <a:r>
              <a:rPr lang="en-US" sz="2000" dirty="0">
                <a:solidFill>
                  <a:srgbClr val="000000"/>
                </a:solidFill>
                <a:latin typeface="Arial"/>
                <a:cs typeface="Arial"/>
              </a:rPr>
              <a:t> </a:t>
            </a:r>
            <a:r>
              <a:rPr lang="en-US" sz="2000" dirty="0" err="1">
                <a:solidFill>
                  <a:srgbClr val="000000"/>
                </a:solidFill>
                <a:latin typeface="Arial"/>
                <a:cs typeface="Arial"/>
              </a:rPr>
              <a:t>rusmedel</a:t>
            </a:r>
            <a:r>
              <a:rPr lang="en-US" sz="2000" dirty="0">
                <a:solidFill>
                  <a:srgbClr val="000000"/>
                </a:solidFill>
                <a:latin typeface="Arial"/>
                <a:cs typeface="Arial"/>
              </a:rPr>
              <a:t>? Hur </a:t>
            </a:r>
            <a:r>
              <a:rPr lang="en-US" sz="2000" dirty="0" err="1">
                <a:solidFill>
                  <a:srgbClr val="000000"/>
                </a:solidFill>
                <a:latin typeface="Arial"/>
                <a:cs typeface="Arial"/>
              </a:rPr>
              <a:t>kändes</a:t>
            </a:r>
            <a:r>
              <a:rPr lang="en-US" sz="2000" dirty="0">
                <a:solidFill>
                  <a:srgbClr val="000000"/>
                </a:solidFill>
                <a:latin typeface="Arial"/>
                <a:cs typeface="Arial"/>
              </a:rPr>
              <a:t> det </a:t>
            </a:r>
            <a:r>
              <a:rPr lang="en-US" sz="2000" dirty="0" err="1">
                <a:solidFill>
                  <a:srgbClr val="000000"/>
                </a:solidFill>
                <a:latin typeface="Arial"/>
                <a:cs typeface="Arial"/>
              </a:rPr>
              <a:t>att</a:t>
            </a:r>
            <a:r>
              <a:rPr lang="en-US" sz="2000" dirty="0">
                <a:solidFill>
                  <a:srgbClr val="000000"/>
                </a:solidFill>
                <a:latin typeface="Arial"/>
                <a:cs typeface="Arial"/>
              </a:rPr>
              <a:t> se </a:t>
            </a:r>
            <a:r>
              <a:rPr lang="en-US" sz="2000" dirty="0" err="1">
                <a:solidFill>
                  <a:srgbClr val="000000"/>
                </a:solidFill>
                <a:latin typeface="Arial"/>
                <a:cs typeface="Arial"/>
              </a:rPr>
              <a:t>en</a:t>
            </a:r>
            <a:r>
              <a:rPr lang="en-US" sz="2000" dirty="0">
                <a:solidFill>
                  <a:srgbClr val="000000"/>
                </a:solidFill>
                <a:latin typeface="Arial"/>
                <a:cs typeface="Arial"/>
              </a:rPr>
              <a:t>  </a:t>
            </a:r>
            <a:r>
              <a:rPr lang="en-US" sz="2000" dirty="0" err="1">
                <a:solidFill>
                  <a:srgbClr val="000000"/>
                </a:solidFill>
                <a:latin typeface="Arial"/>
                <a:cs typeface="Arial"/>
              </a:rPr>
              <a:t>berusad</a:t>
            </a:r>
            <a:r>
              <a:rPr lang="en-US" sz="2000" dirty="0">
                <a:solidFill>
                  <a:srgbClr val="000000"/>
                </a:solidFill>
                <a:latin typeface="Arial"/>
                <a:cs typeface="Arial"/>
              </a:rPr>
              <a:t> </a:t>
            </a:r>
            <a:r>
              <a:rPr lang="en-US" sz="2000" dirty="0" err="1">
                <a:solidFill>
                  <a:srgbClr val="000000"/>
                </a:solidFill>
                <a:latin typeface="Arial"/>
                <a:cs typeface="Arial"/>
              </a:rPr>
              <a:t>människa</a:t>
            </a:r>
            <a:r>
              <a:rPr lang="en-US" sz="2000" dirty="0">
                <a:solidFill>
                  <a:srgbClr val="000000"/>
                </a:solidFill>
                <a:latin typeface="Arial"/>
                <a:cs typeface="Arial"/>
              </a:rPr>
              <a:t>? </a:t>
            </a:r>
          </a:p>
          <a:p>
            <a:pPr marL="342900" indent="-342900">
              <a:lnSpc>
                <a:spcPct val="100000"/>
              </a:lnSpc>
              <a:buFont typeface="Arial" panose="020B0604020202020204" pitchFamily="34" charset="0"/>
              <a:buChar char="•"/>
            </a:pPr>
            <a:r>
              <a:rPr lang="en-US" sz="2000" dirty="0">
                <a:solidFill>
                  <a:srgbClr val="000000"/>
                </a:solidFill>
                <a:latin typeface="Arial"/>
                <a:cs typeface="Arial"/>
              </a:rPr>
              <a:t>Vad </a:t>
            </a:r>
            <a:r>
              <a:rPr lang="en-US" sz="2000" dirty="0" err="1">
                <a:solidFill>
                  <a:srgbClr val="000000"/>
                </a:solidFill>
                <a:latin typeface="Arial"/>
                <a:cs typeface="Arial"/>
              </a:rPr>
              <a:t>gjorde</a:t>
            </a:r>
            <a:r>
              <a:rPr lang="en-US" sz="2000" dirty="0">
                <a:solidFill>
                  <a:srgbClr val="000000"/>
                </a:solidFill>
                <a:latin typeface="Arial"/>
                <a:cs typeface="Arial"/>
              </a:rPr>
              <a:t> du </a:t>
            </a:r>
            <a:r>
              <a:rPr lang="en-US" sz="2000" dirty="0" err="1">
                <a:solidFill>
                  <a:srgbClr val="000000"/>
                </a:solidFill>
                <a:latin typeface="Arial"/>
                <a:cs typeface="Arial"/>
              </a:rPr>
              <a:t>i</a:t>
            </a:r>
            <a:r>
              <a:rPr lang="en-US" sz="2000" dirty="0">
                <a:solidFill>
                  <a:srgbClr val="000000"/>
                </a:solidFill>
                <a:latin typeface="Arial"/>
                <a:cs typeface="Arial"/>
              </a:rPr>
              <a:t> den </a:t>
            </a:r>
            <a:r>
              <a:rPr lang="en-US" sz="2000" dirty="0" err="1">
                <a:solidFill>
                  <a:srgbClr val="000000"/>
                </a:solidFill>
                <a:latin typeface="Arial"/>
                <a:cs typeface="Arial"/>
              </a:rPr>
              <a:t>situationen</a:t>
            </a:r>
            <a:r>
              <a:rPr lang="en-US" sz="2000" dirty="0">
                <a:solidFill>
                  <a:srgbClr val="000000"/>
                </a:solidFill>
                <a:latin typeface="Arial"/>
                <a:cs typeface="Arial"/>
              </a:rPr>
              <a:t>? </a:t>
            </a:r>
            <a:br>
              <a:rPr lang="en-US" sz="2000" dirty="0">
                <a:latin typeface="Arial"/>
                <a:cs typeface="Arial"/>
              </a:rPr>
            </a:br>
            <a:r>
              <a:rPr lang="en-US" sz="2000" dirty="0">
                <a:solidFill>
                  <a:srgbClr val="000000"/>
                </a:solidFill>
                <a:latin typeface="Arial"/>
                <a:cs typeface="Arial"/>
              </a:rPr>
              <a:t>Hur </a:t>
            </a:r>
            <a:r>
              <a:rPr lang="en-US" sz="2000" dirty="0" err="1">
                <a:solidFill>
                  <a:srgbClr val="000000"/>
                </a:solidFill>
                <a:latin typeface="Arial"/>
                <a:cs typeface="Arial"/>
              </a:rPr>
              <a:t>kunde</a:t>
            </a:r>
            <a:r>
              <a:rPr lang="en-US" sz="2000" dirty="0">
                <a:solidFill>
                  <a:srgbClr val="000000"/>
                </a:solidFill>
                <a:latin typeface="Arial"/>
                <a:cs typeface="Arial"/>
              </a:rPr>
              <a:t> du </a:t>
            </a:r>
            <a:r>
              <a:rPr lang="en-US" sz="2000" dirty="0" err="1">
                <a:solidFill>
                  <a:srgbClr val="000000"/>
                </a:solidFill>
                <a:latin typeface="Arial"/>
                <a:cs typeface="Arial"/>
              </a:rPr>
              <a:t>hålla</a:t>
            </a:r>
            <a:r>
              <a:rPr lang="en-US" sz="2000" dirty="0">
                <a:solidFill>
                  <a:srgbClr val="000000"/>
                </a:solidFill>
                <a:latin typeface="Arial"/>
                <a:cs typeface="Arial"/>
              </a:rPr>
              <a:t> dig </a:t>
            </a:r>
            <a:r>
              <a:rPr lang="en-US" sz="2000" dirty="0" err="1">
                <a:solidFill>
                  <a:srgbClr val="000000"/>
                </a:solidFill>
                <a:latin typeface="Arial"/>
                <a:cs typeface="Arial"/>
              </a:rPr>
              <a:t>trygg</a:t>
            </a:r>
            <a:r>
              <a:rPr lang="en-US" sz="2000" dirty="0">
                <a:solidFill>
                  <a:srgbClr val="000000"/>
                </a:solidFill>
                <a:latin typeface="Arial"/>
                <a:cs typeface="Arial"/>
              </a:rPr>
              <a:t> </a:t>
            </a:r>
            <a:r>
              <a:rPr lang="en-US" sz="2000" dirty="0" err="1">
                <a:solidFill>
                  <a:srgbClr val="000000"/>
                </a:solidFill>
                <a:latin typeface="Arial"/>
                <a:cs typeface="Arial"/>
              </a:rPr>
              <a:t>i</a:t>
            </a:r>
            <a:r>
              <a:rPr lang="en-US" sz="2000" dirty="0">
                <a:solidFill>
                  <a:srgbClr val="000000"/>
                </a:solidFill>
                <a:latin typeface="Arial"/>
                <a:cs typeface="Arial"/>
              </a:rPr>
              <a:t> </a:t>
            </a:r>
            <a:r>
              <a:rPr lang="en-US" sz="2000" dirty="0" err="1">
                <a:solidFill>
                  <a:srgbClr val="000000"/>
                </a:solidFill>
                <a:latin typeface="Arial"/>
                <a:cs typeface="Arial"/>
              </a:rPr>
              <a:t>en</a:t>
            </a:r>
            <a:r>
              <a:rPr lang="en-US" sz="2000" dirty="0">
                <a:solidFill>
                  <a:srgbClr val="000000"/>
                </a:solidFill>
                <a:latin typeface="Arial"/>
                <a:cs typeface="Arial"/>
              </a:rPr>
              <a:t> </a:t>
            </a:r>
            <a:br>
              <a:rPr lang="en-US" sz="2000" dirty="0">
                <a:solidFill>
                  <a:srgbClr val="000000"/>
                </a:solidFill>
                <a:latin typeface="Arial"/>
                <a:cs typeface="Arial"/>
              </a:rPr>
            </a:br>
            <a:r>
              <a:rPr lang="en-US" sz="2000" dirty="0" err="1">
                <a:solidFill>
                  <a:srgbClr val="000000"/>
                </a:solidFill>
                <a:latin typeface="Arial"/>
                <a:cs typeface="Arial"/>
              </a:rPr>
              <a:t>motsvarande</a:t>
            </a:r>
            <a:r>
              <a:rPr lang="en-US" sz="2000" dirty="0">
                <a:solidFill>
                  <a:srgbClr val="000000"/>
                </a:solidFill>
                <a:latin typeface="Arial"/>
                <a:cs typeface="Arial"/>
              </a:rPr>
              <a:t> situation?</a:t>
            </a:r>
            <a:endParaRPr lang="en-US" sz="2000" dirty="0"/>
          </a:p>
          <a:p>
            <a:pPr marL="342900" indent="-342900">
              <a:lnSpc>
                <a:spcPct val="100000"/>
              </a:lnSpc>
              <a:buChar char="•"/>
            </a:pPr>
            <a:endParaRPr lang="en-US" sz="2000" dirty="0"/>
          </a:p>
          <a:p>
            <a:pPr marL="342900" indent="-342900">
              <a:buChar char="•"/>
            </a:pPr>
            <a:endParaRPr lang="en-US" sz="2000" dirty="0">
              <a:solidFill>
                <a:srgbClr val="000000"/>
              </a:solidFill>
            </a:endParaRPr>
          </a:p>
          <a:p>
            <a:pPr marL="342900" indent="-342900">
              <a:buChar char="•"/>
            </a:pPr>
            <a:endParaRPr lang="en-US" sz="2000" dirty="0">
              <a:solidFill>
                <a:srgbClr val="000000"/>
              </a:solidFill>
              <a:latin typeface="Arial"/>
              <a:cs typeface="Arial"/>
            </a:endParaRPr>
          </a:p>
        </p:txBody>
      </p:sp>
      <p:sp>
        <p:nvSpPr>
          <p:cNvPr id="3" name="Title 2">
            <a:extLst>
              <a:ext uri="{FF2B5EF4-FFF2-40B4-BE49-F238E27FC236}">
                <a16:creationId xmlns:a16="http://schemas.microsoft.com/office/drawing/2014/main" id="{ABF5C0C2-FC0E-3731-DEFE-8FB873570AF1}"/>
              </a:ext>
            </a:extLst>
          </p:cNvPr>
          <p:cNvSpPr>
            <a:spLocks noGrp="1"/>
          </p:cNvSpPr>
          <p:nvPr>
            <p:ph type="title"/>
          </p:nvPr>
        </p:nvSpPr>
        <p:spPr>
          <a:xfrm>
            <a:off x="838200" y="756249"/>
            <a:ext cx="8948467" cy="1112837"/>
          </a:xfrm>
        </p:spPr>
        <p:txBody>
          <a:bodyPr/>
          <a:lstStyle/>
          <a:p>
            <a:r>
              <a:rPr lang="en-US" sz="3200" err="1">
                <a:latin typeface="Arial Rounded MT Bold"/>
              </a:rPr>
              <a:t>Öppna</a:t>
            </a:r>
            <a:r>
              <a:rPr lang="en-US" sz="3200" dirty="0">
                <a:latin typeface="Arial Rounded MT Bold"/>
              </a:rPr>
              <a:t> </a:t>
            </a:r>
            <a:r>
              <a:rPr lang="en-US" sz="3200" err="1">
                <a:latin typeface="Arial Rounded MT Bold"/>
              </a:rPr>
              <a:t>diskussionen</a:t>
            </a:r>
            <a:r>
              <a:rPr lang="en-US" sz="3200" dirty="0">
                <a:latin typeface="Arial Rounded MT Bold"/>
              </a:rPr>
              <a:t> om </a:t>
            </a:r>
            <a:r>
              <a:rPr lang="en-US" sz="3200" err="1">
                <a:latin typeface="Arial Rounded MT Bold"/>
              </a:rPr>
              <a:t>rusmedel</a:t>
            </a:r>
            <a:r>
              <a:rPr lang="en-US" sz="3200" dirty="0">
                <a:latin typeface="Arial Rounded MT Bold"/>
              </a:rPr>
              <a:t> </a:t>
            </a:r>
            <a:r>
              <a:rPr lang="en-US" sz="3200" err="1">
                <a:latin typeface="Arial Rounded MT Bold"/>
              </a:rPr>
              <a:t>så</a:t>
            </a:r>
            <a:r>
              <a:rPr lang="en-US" sz="3200" dirty="0">
                <a:latin typeface="Arial Rounded MT Bold"/>
              </a:rPr>
              <a:t> </a:t>
            </a:r>
            <a:r>
              <a:rPr lang="en-US" sz="3200" err="1">
                <a:latin typeface="Arial Rounded MT Bold"/>
              </a:rPr>
              <a:t>här</a:t>
            </a:r>
            <a:r>
              <a:rPr lang="en-US" sz="3200" dirty="0">
                <a:latin typeface="Arial Rounded MT Bold"/>
              </a:rPr>
              <a:t>:</a:t>
            </a:r>
            <a:endParaRPr lang="en-US" sz="3200" dirty="0"/>
          </a:p>
        </p:txBody>
      </p:sp>
      <p:sp>
        <p:nvSpPr>
          <p:cNvPr id="4" name="Content Placeholder 3">
            <a:extLst>
              <a:ext uri="{FF2B5EF4-FFF2-40B4-BE49-F238E27FC236}">
                <a16:creationId xmlns:a16="http://schemas.microsoft.com/office/drawing/2014/main" id="{68C0026B-CDBB-3164-8F13-B4A27A6858E8}"/>
              </a:ext>
            </a:extLst>
          </p:cNvPr>
          <p:cNvSpPr>
            <a:spLocks noGrp="1"/>
          </p:cNvSpPr>
          <p:nvPr>
            <p:ph sz="half" idx="1"/>
          </p:nvPr>
        </p:nvSpPr>
        <p:spPr>
          <a:xfrm>
            <a:off x="6356578" y="1869086"/>
            <a:ext cx="4648057" cy="3922144"/>
          </a:xfrm>
        </p:spPr>
        <p:txBody>
          <a:bodyPr vert="horz" lIns="91440" tIns="45720" rIns="91440" bIns="45720" rtlCol="0" anchor="t">
            <a:noAutofit/>
          </a:bodyPr>
          <a:lstStyle/>
          <a:p>
            <a:pPr>
              <a:lnSpc>
                <a:spcPct val="100000"/>
              </a:lnSpc>
            </a:pPr>
            <a:r>
              <a:rPr lang="en-US" sz="2000" dirty="0">
                <a:solidFill>
                  <a:srgbClr val="000000"/>
                </a:solidFill>
                <a:latin typeface="Arial"/>
                <a:cs typeface="Arial"/>
              </a:rPr>
              <a:t>Vad annat </a:t>
            </a:r>
            <a:r>
              <a:rPr lang="en-US" sz="2000" dirty="0" err="1">
                <a:solidFill>
                  <a:srgbClr val="000000"/>
                </a:solidFill>
                <a:latin typeface="Arial"/>
                <a:cs typeface="Arial"/>
              </a:rPr>
              <a:t>kan</a:t>
            </a:r>
            <a:r>
              <a:rPr lang="en-US" sz="2000" dirty="0">
                <a:solidFill>
                  <a:srgbClr val="000000"/>
                </a:solidFill>
                <a:latin typeface="Arial"/>
                <a:cs typeface="Arial"/>
              </a:rPr>
              <a:t> </a:t>
            </a:r>
            <a:r>
              <a:rPr lang="en-US" sz="2000" dirty="0" err="1">
                <a:solidFill>
                  <a:srgbClr val="000000"/>
                </a:solidFill>
                <a:latin typeface="Arial"/>
                <a:cs typeface="Arial"/>
              </a:rPr>
              <a:t>orsaka</a:t>
            </a:r>
            <a:r>
              <a:rPr lang="en-US" sz="2000" dirty="0">
                <a:solidFill>
                  <a:srgbClr val="000000"/>
                </a:solidFill>
                <a:latin typeface="Arial"/>
                <a:cs typeface="Arial"/>
              </a:rPr>
              <a:t> </a:t>
            </a:r>
            <a:r>
              <a:rPr lang="en-US" sz="2000" dirty="0" err="1">
                <a:solidFill>
                  <a:srgbClr val="000000"/>
                </a:solidFill>
                <a:latin typeface="Arial"/>
                <a:cs typeface="Arial"/>
              </a:rPr>
              <a:t>förvirrande</a:t>
            </a:r>
            <a:r>
              <a:rPr lang="en-US" sz="2000" dirty="0">
                <a:solidFill>
                  <a:srgbClr val="000000"/>
                </a:solidFill>
                <a:latin typeface="Arial"/>
                <a:cs typeface="Arial"/>
              </a:rPr>
              <a:t> </a:t>
            </a:r>
            <a:r>
              <a:rPr lang="en-US" sz="2000" dirty="0" err="1">
                <a:solidFill>
                  <a:srgbClr val="000000"/>
                </a:solidFill>
                <a:latin typeface="Arial"/>
                <a:cs typeface="Arial"/>
              </a:rPr>
              <a:t>eller</a:t>
            </a:r>
            <a:r>
              <a:rPr lang="en-US" sz="2000" dirty="0">
                <a:solidFill>
                  <a:srgbClr val="000000"/>
                </a:solidFill>
                <a:latin typeface="Arial"/>
                <a:cs typeface="Arial"/>
              </a:rPr>
              <a:t> </a:t>
            </a:r>
            <a:r>
              <a:rPr lang="en-US" sz="2000" dirty="0" err="1">
                <a:solidFill>
                  <a:srgbClr val="000000"/>
                </a:solidFill>
                <a:latin typeface="Arial"/>
                <a:cs typeface="Arial"/>
              </a:rPr>
              <a:t>annorlunda</a:t>
            </a:r>
            <a:r>
              <a:rPr lang="en-US" sz="2000" dirty="0">
                <a:solidFill>
                  <a:srgbClr val="000000"/>
                </a:solidFill>
                <a:latin typeface="Arial"/>
                <a:cs typeface="Arial"/>
              </a:rPr>
              <a:t> </a:t>
            </a:r>
            <a:r>
              <a:rPr lang="en-US" sz="2000" dirty="0" err="1">
                <a:solidFill>
                  <a:srgbClr val="000000"/>
                </a:solidFill>
                <a:latin typeface="Arial"/>
                <a:cs typeface="Arial"/>
              </a:rPr>
              <a:t>beteende</a:t>
            </a:r>
            <a:r>
              <a:rPr lang="en-US" sz="2000" dirty="0">
                <a:solidFill>
                  <a:srgbClr val="000000"/>
                </a:solidFill>
                <a:latin typeface="Arial"/>
                <a:cs typeface="Arial"/>
              </a:rPr>
              <a:t>?</a:t>
            </a:r>
            <a:endParaRPr lang="en-US" sz="2000" dirty="0"/>
          </a:p>
          <a:p>
            <a:pPr>
              <a:lnSpc>
                <a:spcPct val="100000"/>
              </a:lnSpc>
            </a:pPr>
            <a:r>
              <a:rPr lang="en-US" sz="2000" dirty="0" err="1">
                <a:solidFill>
                  <a:srgbClr val="000000"/>
                </a:solidFill>
                <a:latin typeface="Arial"/>
                <a:cs typeface="Arial"/>
              </a:rPr>
              <a:t>Varför</a:t>
            </a:r>
            <a:r>
              <a:rPr lang="en-US" sz="2000" dirty="0">
                <a:solidFill>
                  <a:srgbClr val="000000"/>
                </a:solidFill>
                <a:latin typeface="Arial"/>
                <a:cs typeface="Arial"/>
              </a:rPr>
              <a:t> </a:t>
            </a:r>
            <a:r>
              <a:rPr lang="en-US" sz="2000" dirty="0" err="1">
                <a:solidFill>
                  <a:srgbClr val="000000"/>
                </a:solidFill>
                <a:latin typeface="Arial"/>
                <a:cs typeface="Arial"/>
              </a:rPr>
              <a:t>använder</a:t>
            </a:r>
            <a:r>
              <a:rPr lang="en-US" sz="2000" dirty="0">
                <a:solidFill>
                  <a:srgbClr val="000000"/>
                </a:solidFill>
                <a:latin typeface="Arial"/>
                <a:cs typeface="Arial"/>
              </a:rPr>
              <a:t> </a:t>
            </a:r>
            <a:r>
              <a:rPr lang="en-US" sz="2000" dirty="0" err="1">
                <a:solidFill>
                  <a:srgbClr val="000000"/>
                </a:solidFill>
                <a:latin typeface="Arial"/>
                <a:cs typeface="Arial"/>
              </a:rPr>
              <a:t>en</a:t>
            </a:r>
            <a:r>
              <a:rPr lang="en-US" sz="2000" dirty="0">
                <a:solidFill>
                  <a:srgbClr val="000000"/>
                </a:solidFill>
                <a:latin typeface="Arial"/>
                <a:cs typeface="Arial"/>
              </a:rPr>
              <a:t> del </a:t>
            </a:r>
            <a:r>
              <a:rPr lang="en-US" sz="2000" dirty="0" err="1">
                <a:solidFill>
                  <a:srgbClr val="000000"/>
                </a:solidFill>
                <a:latin typeface="Arial"/>
                <a:cs typeface="Arial"/>
              </a:rPr>
              <a:t>människor</a:t>
            </a:r>
            <a:r>
              <a:rPr lang="en-US" sz="2000" dirty="0">
                <a:solidFill>
                  <a:srgbClr val="000000"/>
                </a:solidFill>
                <a:latin typeface="Arial"/>
                <a:cs typeface="Arial"/>
              </a:rPr>
              <a:t> </a:t>
            </a:r>
            <a:r>
              <a:rPr lang="en-US" sz="2000" dirty="0" err="1">
                <a:solidFill>
                  <a:srgbClr val="000000"/>
                </a:solidFill>
                <a:latin typeface="Arial"/>
                <a:cs typeface="Arial"/>
              </a:rPr>
              <a:t>rusmedel</a:t>
            </a:r>
            <a:r>
              <a:rPr lang="en-US" sz="2000" dirty="0">
                <a:solidFill>
                  <a:srgbClr val="000000"/>
                </a:solidFill>
                <a:latin typeface="Arial"/>
                <a:cs typeface="Arial"/>
              </a:rPr>
              <a:t>?</a:t>
            </a:r>
            <a:endParaRPr lang="sv-FI" sz="2000" dirty="0">
              <a:solidFill>
                <a:srgbClr val="000000"/>
              </a:solidFill>
              <a:latin typeface="Arial"/>
              <a:ea typeface="Calibri"/>
              <a:cs typeface="Calibri"/>
            </a:endParaRPr>
          </a:p>
          <a:p>
            <a:pPr>
              <a:lnSpc>
                <a:spcPct val="100000"/>
              </a:lnSpc>
            </a:pPr>
            <a:r>
              <a:rPr lang="en-US" sz="2000" dirty="0">
                <a:solidFill>
                  <a:srgbClr val="000000"/>
                </a:solidFill>
                <a:latin typeface="Arial"/>
                <a:ea typeface="Calibri"/>
                <a:cs typeface="Arial"/>
              </a:rPr>
              <a:t>Vad </a:t>
            </a:r>
            <a:r>
              <a:rPr lang="en-US" sz="2000" dirty="0" err="1">
                <a:solidFill>
                  <a:srgbClr val="000000"/>
                </a:solidFill>
                <a:latin typeface="Arial"/>
                <a:ea typeface="Calibri"/>
                <a:cs typeface="Arial"/>
              </a:rPr>
              <a:t>skulle</a:t>
            </a:r>
            <a:r>
              <a:rPr lang="en-US" sz="2000" dirty="0">
                <a:solidFill>
                  <a:srgbClr val="000000"/>
                </a:solidFill>
                <a:latin typeface="Arial"/>
                <a:ea typeface="Calibri"/>
                <a:cs typeface="Arial"/>
              </a:rPr>
              <a:t> du </a:t>
            </a:r>
            <a:r>
              <a:rPr lang="en-US" sz="2000" dirty="0" err="1">
                <a:solidFill>
                  <a:srgbClr val="000000"/>
                </a:solidFill>
                <a:latin typeface="Arial"/>
                <a:ea typeface="Calibri"/>
                <a:cs typeface="Arial"/>
              </a:rPr>
              <a:t>göra</a:t>
            </a:r>
            <a:r>
              <a:rPr lang="en-US" sz="2000" dirty="0">
                <a:solidFill>
                  <a:srgbClr val="000000"/>
                </a:solidFill>
                <a:latin typeface="Arial"/>
                <a:ea typeface="Calibri"/>
                <a:cs typeface="Arial"/>
              </a:rPr>
              <a:t> om du </a:t>
            </a:r>
            <a:r>
              <a:rPr lang="en-US" sz="2000" dirty="0" err="1">
                <a:solidFill>
                  <a:srgbClr val="000000"/>
                </a:solidFill>
                <a:latin typeface="Arial"/>
                <a:ea typeface="Calibri"/>
                <a:cs typeface="Arial"/>
              </a:rPr>
              <a:t>blev</a:t>
            </a:r>
            <a:r>
              <a:rPr lang="en-US" sz="2000" dirty="0">
                <a:solidFill>
                  <a:srgbClr val="000000"/>
                </a:solidFill>
                <a:latin typeface="Arial"/>
                <a:ea typeface="Calibri"/>
                <a:cs typeface="Arial"/>
              </a:rPr>
              <a:t> </a:t>
            </a:r>
            <a:r>
              <a:rPr lang="en-US" sz="2000" dirty="0" err="1">
                <a:solidFill>
                  <a:srgbClr val="000000"/>
                </a:solidFill>
                <a:latin typeface="Arial"/>
                <a:ea typeface="Calibri"/>
                <a:cs typeface="Arial"/>
              </a:rPr>
              <a:t>erbjuden</a:t>
            </a:r>
            <a:r>
              <a:rPr lang="en-US" sz="2000" dirty="0">
                <a:solidFill>
                  <a:srgbClr val="000000"/>
                </a:solidFill>
                <a:latin typeface="Arial"/>
                <a:ea typeface="Calibri"/>
                <a:cs typeface="Arial"/>
              </a:rPr>
              <a:t> </a:t>
            </a:r>
            <a:r>
              <a:rPr lang="en-US" sz="2000" dirty="0" err="1">
                <a:solidFill>
                  <a:srgbClr val="000000"/>
                </a:solidFill>
                <a:latin typeface="Arial"/>
                <a:ea typeface="Calibri"/>
                <a:cs typeface="Arial"/>
              </a:rPr>
              <a:t>rusmedel</a:t>
            </a:r>
            <a:r>
              <a:rPr lang="en-US" sz="2000" dirty="0">
                <a:solidFill>
                  <a:srgbClr val="000000"/>
                </a:solidFill>
                <a:latin typeface="Arial"/>
                <a:ea typeface="Calibri"/>
                <a:cs typeface="Arial"/>
              </a:rPr>
              <a:t>?</a:t>
            </a:r>
            <a:endParaRPr lang="sv-FI" sz="2000" dirty="0">
              <a:solidFill>
                <a:srgbClr val="000000"/>
              </a:solidFill>
              <a:latin typeface="Arial"/>
              <a:ea typeface="Calibri"/>
              <a:cs typeface="Calibri"/>
            </a:endParaRPr>
          </a:p>
          <a:p>
            <a:pPr>
              <a:lnSpc>
                <a:spcPct val="100000"/>
              </a:lnSpc>
            </a:pPr>
            <a:r>
              <a:rPr lang="sv-SE" sz="2000" dirty="0">
                <a:solidFill>
                  <a:srgbClr val="000000"/>
                </a:solidFill>
                <a:latin typeface="Arial"/>
                <a:ea typeface="Calibri"/>
                <a:cs typeface="Arial"/>
              </a:rPr>
              <a:t>Finns det något annat du vill veta?</a:t>
            </a:r>
            <a:endParaRPr lang="en-US" sz="2000" dirty="0">
              <a:solidFill>
                <a:srgbClr val="000000"/>
              </a:solidFill>
              <a:latin typeface="Arial"/>
              <a:ea typeface="Calibri"/>
              <a:cs typeface="Arial"/>
            </a:endParaRPr>
          </a:p>
          <a:p>
            <a:pPr>
              <a:lnSpc>
                <a:spcPct val="100000"/>
              </a:lnSpc>
            </a:pPr>
            <a:endParaRPr lang="en-US" sz="2000">
              <a:solidFill>
                <a:srgbClr val="FF0000"/>
              </a:solidFill>
            </a:endParaRPr>
          </a:p>
        </p:txBody>
      </p:sp>
      <p:pic>
        <p:nvPicPr>
          <p:cNvPr id="6" name="Picture 11" descr="Icon&#10;&#10;Description automatically generated">
            <a:extLst>
              <a:ext uri="{FF2B5EF4-FFF2-40B4-BE49-F238E27FC236}">
                <a16:creationId xmlns:a16="http://schemas.microsoft.com/office/drawing/2014/main" id="{EB84D61A-66DD-B5C3-BFFF-3AD2813397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070" y="-166262"/>
            <a:ext cx="2174861" cy="2155811"/>
          </a:xfrm>
          <a:prstGeom prst="rect">
            <a:avLst/>
          </a:prstGeom>
        </p:spPr>
      </p:pic>
      <p:pic>
        <p:nvPicPr>
          <p:cNvPr id="10" name="Picture 9">
            <a:extLst>
              <a:ext uri="{FF2B5EF4-FFF2-40B4-BE49-F238E27FC236}">
                <a16:creationId xmlns:a16="http://schemas.microsoft.com/office/drawing/2014/main" id="{8ED28D26-D31F-0F95-5834-4A2BDD88605E}"/>
              </a:ext>
            </a:extLst>
          </p:cNvPr>
          <p:cNvPicPr>
            <a:picLocks noChangeAspect="1"/>
          </p:cNvPicPr>
          <p:nvPr/>
        </p:nvPicPr>
        <p:blipFill>
          <a:blip r:embed="rId4"/>
          <a:stretch>
            <a:fillRect/>
          </a:stretch>
        </p:blipFill>
        <p:spPr>
          <a:xfrm>
            <a:off x="4520769" y="6446157"/>
            <a:ext cx="2899229" cy="245438"/>
          </a:xfrm>
          <a:prstGeom prst="rect">
            <a:avLst/>
          </a:prstGeom>
        </p:spPr>
      </p:pic>
    </p:spTree>
    <p:extLst>
      <p:ext uri="{BB962C8B-B14F-4D97-AF65-F5344CB8AC3E}">
        <p14:creationId xmlns:p14="http://schemas.microsoft.com/office/powerpoint/2010/main" val="336037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tt barn sitter ensam på en busshållplats.">
            <a:extLst>
              <a:ext uri="{FF2B5EF4-FFF2-40B4-BE49-F238E27FC236}">
                <a16:creationId xmlns:a16="http://schemas.microsoft.com/office/drawing/2014/main" id="{87BF12A1-DCC2-8402-50A6-BE44D826794F}"/>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88389" cy="6858000"/>
          </a:xfrm>
          <a:prstGeom prst="rect">
            <a:avLst/>
          </a:prstGeom>
        </p:spPr>
      </p:pic>
      <p:sp>
        <p:nvSpPr>
          <p:cNvPr id="2" name="Title 1">
            <a:extLst>
              <a:ext uri="{FF2B5EF4-FFF2-40B4-BE49-F238E27FC236}">
                <a16:creationId xmlns:a16="http://schemas.microsoft.com/office/drawing/2014/main" id="{2B7CE1C0-768A-38E2-2CB6-81F5529C93F5}"/>
              </a:ext>
            </a:extLst>
          </p:cNvPr>
          <p:cNvSpPr>
            <a:spLocks noGrp="1"/>
          </p:cNvSpPr>
          <p:nvPr>
            <p:ph type="ctrTitle"/>
          </p:nvPr>
        </p:nvSpPr>
        <p:spPr>
          <a:xfrm>
            <a:off x="402771" y="307115"/>
            <a:ext cx="3537858" cy="1206786"/>
          </a:xfrm>
          <a:effectLst>
            <a:outerShdw blurRad="63500" dist="38100" dir="2700000">
              <a:srgbClr val="000000"/>
            </a:outerShdw>
          </a:effectLst>
        </p:spPr>
        <p:txBody>
          <a:bodyPr>
            <a:normAutofit/>
          </a:bodyPr>
          <a:lstStyle/>
          <a:p>
            <a:r>
              <a:rPr lang="en-US">
                <a:solidFill>
                  <a:schemeClr val="bg2"/>
                </a:solidFill>
                <a:latin typeface="Arial Rounded MT Bold"/>
              </a:rPr>
              <a:t>Barns tankar </a:t>
            </a:r>
            <a:br>
              <a:rPr lang="en-US">
                <a:solidFill>
                  <a:schemeClr val="bg2"/>
                </a:solidFill>
                <a:latin typeface="Arial Rounded MT Bold"/>
              </a:rPr>
            </a:br>
            <a:r>
              <a:rPr lang="en-US">
                <a:solidFill>
                  <a:schemeClr val="bg2"/>
                </a:solidFill>
                <a:latin typeface="Arial Rounded MT Bold"/>
              </a:rPr>
              <a:t>om rusmedel:</a:t>
            </a:r>
          </a:p>
        </p:txBody>
      </p:sp>
      <p:sp>
        <p:nvSpPr>
          <p:cNvPr id="8" name="Title 1">
            <a:extLst>
              <a:ext uri="{FF2B5EF4-FFF2-40B4-BE49-F238E27FC236}">
                <a16:creationId xmlns:a16="http://schemas.microsoft.com/office/drawing/2014/main" id="{C886FBB6-19C2-DA8A-6850-4E48BD425C72}"/>
              </a:ext>
            </a:extLst>
          </p:cNvPr>
          <p:cNvSpPr txBox="1">
            <a:spLocks/>
          </p:cNvSpPr>
          <p:nvPr/>
        </p:nvSpPr>
        <p:spPr>
          <a:xfrm>
            <a:off x="351970" y="2511471"/>
            <a:ext cx="3222173" cy="1514429"/>
          </a:xfrm>
          <a:prstGeom prst="rect">
            <a:avLst/>
          </a:prstGeom>
          <a:effectLst>
            <a:outerShdw dist="25400" dir="2100000">
              <a:srgbClr val="000000"/>
            </a:outerShdw>
          </a:effectLst>
        </p:spPr>
        <p:txBody>
          <a:bodyPr vert="horz" lIns="91440" tIns="45720" rIns="91440" bIns="45720" rtlCol="0" anchor="t">
            <a:normAutofit/>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200" dirty="0">
                <a:solidFill>
                  <a:schemeClr val="bg2"/>
                </a:solidFill>
                <a:latin typeface="Arial Rounded MT Bold"/>
              </a:rPr>
              <a:t>”Varför använder </a:t>
            </a:r>
          </a:p>
          <a:p>
            <a:r>
              <a:rPr lang="sv" sz="2200" dirty="0">
                <a:solidFill>
                  <a:schemeClr val="bg2"/>
                </a:solidFill>
                <a:latin typeface="Arial Rounded MT Bold"/>
              </a:rPr>
              <a:t>man rusmedel fast </a:t>
            </a:r>
          </a:p>
          <a:p>
            <a:r>
              <a:rPr lang="sv" sz="2200" dirty="0">
                <a:solidFill>
                  <a:schemeClr val="bg2"/>
                </a:solidFill>
                <a:latin typeface="Arial Rounded MT Bold"/>
              </a:rPr>
              <a:t>det är farligt?”</a:t>
            </a:r>
            <a:endParaRPr lang="sv" sz="2200" dirty="0">
              <a:solidFill>
                <a:srgbClr val="FFFFFF"/>
              </a:solidFill>
            </a:endParaRPr>
          </a:p>
          <a:p>
            <a:endParaRPr lang="en-US" sz="2200" dirty="0">
              <a:solidFill>
                <a:srgbClr val="FFFFFF"/>
              </a:solidFill>
              <a:latin typeface="Arial Rounded MT Bold"/>
            </a:endParaRPr>
          </a:p>
        </p:txBody>
      </p:sp>
      <p:sp>
        <p:nvSpPr>
          <p:cNvPr id="7" name="Title 1">
            <a:extLst>
              <a:ext uri="{FF2B5EF4-FFF2-40B4-BE49-F238E27FC236}">
                <a16:creationId xmlns:a16="http://schemas.microsoft.com/office/drawing/2014/main" id="{5B31124F-A230-FAFA-6A25-45C82EA1B09C}"/>
              </a:ext>
            </a:extLst>
          </p:cNvPr>
          <p:cNvSpPr txBox="1">
            <a:spLocks/>
          </p:cNvSpPr>
          <p:nvPr/>
        </p:nvSpPr>
        <p:spPr>
          <a:xfrm>
            <a:off x="1284514" y="4313058"/>
            <a:ext cx="3537858" cy="2023214"/>
          </a:xfrm>
          <a:prstGeom prst="rect">
            <a:avLst/>
          </a:prstGeom>
          <a:effectLst>
            <a:outerShdw dist="25400" dir="2520000">
              <a:srgbClr val="000000">
                <a:alpha val="82000"/>
              </a:srgbClr>
            </a:outerShdw>
          </a:effectLst>
        </p:spPr>
        <p:txBody>
          <a:bodyPr vert="horz" lIns="91440" tIns="45720" rIns="91440" bIns="45720" rtlCol="0" anchor="t">
            <a:normAutofit/>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400">
                <a:solidFill>
                  <a:schemeClr val="bg2"/>
                </a:solidFill>
                <a:latin typeface="Arial Rounded MT Bold"/>
              </a:rPr>
              <a:t>”Jag håller alltid för andan då jag går förbi någon som röker.”</a:t>
            </a:r>
            <a:endParaRPr lang="en-US">
              <a:solidFill>
                <a:schemeClr val="bg2"/>
              </a:solidFill>
            </a:endParaRPr>
          </a:p>
          <a:p>
            <a:endParaRPr lang="sv" sz="2400">
              <a:solidFill>
                <a:schemeClr val="bg1"/>
              </a:solidFill>
            </a:endParaRPr>
          </a:p>
          <a:p>
            <a:endParaRPr lang="en-US" sz="2400">
              <a:solidFill>
                <a:schemeClr val="bg1"/>
              </a:solidFill>
              <a:latin typeface="Arial Rounded MT Bold"/>
            </a:endParaRPr>
          </a:p>
        </p:txBody>
      </p:sp>
      <p:sp>
        <p:nvSpPr>
          <p:cNvPr id="9" name="Title 1">
            <a:extLst>
              <a:ext uri="{FF2B5EF4-FFF2-40B4-BE49-F238E27FC236}">
                <a16:creationId xmlns:a16="http://schemas.microsoft.com/office/drawing/2014/main" id="{026A0988-1359-14AB-2924-7B943415DDC8}"/>
              </a:ext>
            </a:extLst>
          </p:cNvPr>
          <p:cNvSpPr txBox="1">
            <a:spLocks/>
          </p:cNvSpPr>
          <p:nvPr/>
        </p:nvSpPr>
        <p:spPr>
          <a:xfrm>
            <a:off x="6869501" y="533125"/>
            <a:ext cx="3537858" cy="782244"/>
          </a:xfrm>
          <a:prstGeom prst="rect">
            <a:avLst/>
          </a:prstGeom>
          <a:effectLst>
            <a:outerShdw dist="25400" dir="2100000">
              <a:srgbClr val="000000">
                <a:alpha val="88000"/>
              </a:srgbClr>
            </a:outerShdw>
          </a:effectLst>
        </p:spPr>
        <p:txBody>
          <a:bodyPr vert="horz" lIns="91440" tIns="45720" rIns="91440" bIns="45720" rtlCol="0" anchor="t">
            <a:normAutofit/>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200">
                <a:solidFill>
                  <a:schemeClr val="bg2"/>
                </a:solidFill>
                <a:latin typeface="Arial Rounded MT Bold"/>
              </a:rPr>
              <a:t>”</a:t>
            </a:r>
            <a:r>
              <a:rPr lang="sv-SE" sz="2200">
                <a:solidFill>
                  <a:schemeClr val="bg2"/>
                </a:solidFill>
                <a:latin typeface="Arial Rounded MT Bold"/>
              </a:rPr>
              <a:t>Svärande och högljutt </a:t>
            </a:r>
            <a:br>
              <a:rPr lang="sv-SE" sz="2200">
                <a:solidFill>
                  <a:schemeClr val="bg2"/>
                </a:solidFill>
                <a:latin typeface="Arial Rounded MT Bold"/>
              </a:rPr>
            </a:br>
            <a:r>
              <a:rPr lang="sv-SE" sz="2200">
                <a:solidFill>
                  <a:schemeClr val="bg2"/>
                </a:solidFill>
                <a:latin typeface="Arial Rounded MT Bold"/>
              </a:rPr>
              <a:t>skrikande gör mig rädd.” </a:t>
            </a:r>
            <a:endParaRPr lang="en-US" sz="2200">
              <a:solidFill>
                <a:schemeClr val="bg2"/>
              </a:solidFill>
            </a:endParaRPr>
          </a:p>
          <a:p>
            <a:endParaRPr lang="en-US" sz="2400">
              <a:solidFill>
                <a:schemeClr val="bg2"/>
              </a:solidFill>
              <a:latin typeface="Arial Rounded MT Bold"/>
            </a:endParaRPr>
          </a:p>
        </p:txBody>
      </p:sp>
      <p:sp>
        <p:nvSpPr>
          <p:cNvPr id="12" name="Title 1">
            <a:extLst>
              <a:ext uri="{FF2B5EF4-FFF2-40B4-BE49-F238E27FC236}">
                <a16:creationId xmlns:a16="http://schemas.microsoft.com/office/drawing/2014/main" id="{C7AD6F4B-E69F-2E24-60B6-3461796FDD3A}"/>
              </a:ext>
            </a:extLst>
          </p:cNvPr>
          <p:cNvSpPr txBox="1">
            <a:spLocks/>
          </p:cNvSpPr>
          <p:nvPr/>
        </p:nvSpPr>
        <p:spPr>
          <a:xfrm>
            <a:off x="8251370" y="1907315"/>
            <a:ext cx="3135087" cy="2475689"/>
          </a:xfrm>
          <a:prstGeom prst="rect">
            <a:avLst/>
          </a:prstGeom>
          <a:effectLst>
            <a:outerShdw dist="25400" dir="2100000">
              <a:srgbClr val="EFEEDA"/>
            </a:outerShdw>
          </a:effectLst>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200">
                <a:solidFill>
                  <a:schemeClr val="accent6"/>
                </a:solidFill>
                <a:latin typeface="Arial Rounded MT Bold"/>
              </a:rPr>
              <a:t>”</a:t>
            </a:r>
            <a:r>
              <a:rPr lang="sv-SE" sz="2200">
                <a:solidFill>
                  <a:schemeClr val="accent6"/>
                </a:solidFill>
                <a:latin typeface="Arial Rounded MT Bold"/>
              </a:rPr>
              <a:t>Jag känner mig nervös när jag </a:t>
            </a:r>
            <a:br>
              <a:rPr lang="sv-SE" sz="2200">
                <a:solidFill>
                  <a:schemeClr val="accent6"/>
                </a:solidFill>
                <a:latin typeface="Arial Rounded MT Bold"/>
              </a:rPr>
            </a:br>
            <a:r>
              <a:rPr lang="sv-SE" sz="2200">
                <a:solidFill>
                  <a:schemeClr val="accent6"/>
                </a:solidFill>
                <a:latin typeface="Arial Rounded MT Bold"/>
              </a:rPr>
              <a:t>går förbi vuxna som dricker alkohol utanför butiken.”</a:t>
            </a:r>
            <a:endParaRPr lang="en-US" sz="2200">
              <a:solidFill>
                <a:schemeClr val="accent6"/>
              </a:solidFill>
            </a:endParaRPr>
          </a:p>
          <a:p>
            <a:endParaRPr lang="en-US" sz="2400">
              <a:solidFill>
                <a:schemeClr val="bg1"/>
              </a:solidFill>
              <a:latin typeface="Arial Rounded MT Bold"/>
            </a:endParaRPr>
          </a:p>
        </p:txBody>
      </p:sp>
      <p:sp>
        <p:nvSpPr>
          <p:cNvPr id="5" name="Title 1">
            <a:extLst>
              <a:ext uri="{FF2B5EF4-FFF2-40B4-BE49-F238E27FC236}">
                <a16:creationId xmlns:a16="http://schemas.microsoft.com/office/drawing/2014/main" id="{AD77E7EF-212A-2C8C-B7EC-A3F31163D164}"/>
              </a:ext>
            </a:extLst>
          </p:cNvPr>
          <p:cNvSpPr txBox="1">
            <a:spLocks/>
          </p:cNvSpPr>
          <p:nvPr/>
        </p:nvSpPr>
        <p:spPr>
          <a:xfrm>
            <a:off x="7213832" y="3848100"/>
            <a:ext cx="3537858" cy="1206786"/>
          </a:xfrm>
          <a:prstGeom prst="rect">
            <a:avLst/>
          </a:prstGeom>
          <a:effectLst>
            <a:outerShdw dist="25400" dir="2100000">
              <a:srgbClr val="000000"/>
            </a:outerShdw>
          </a:effectLst>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400">
                <a:solidFill>
                  <a:schemeClr val="bg2"/>
                </a:solidFill>
                <a:latin typeface="Arial Rounded MT Bold"/>
              </a:rPr>
              <a:t>”Jag såg en som gick med öl och talade för sig själv. Det var konstigt.”</a:t>
            </a:r>
            <a:endParaRPr lang="en-US">
              <a:solidFill>
                <a:schemeClr val="bg2"/>
              </a:solidFill>
            </a:endParaRPr>
          </a:p>
          <a:p>
            <a:endParaRPr lang="en-US" sz="2400">
              <a:solidFill>
                <a:schemeClr val="bg2"/>
              </a:solidFill>
              <a:latin typeface="Arial Rounded MT Bold"/>
            </a:endParaRPr>
          </a:p>
        </p:txBody>
      </p:sp>
      <p:sp>
        <p:nvSpPr>
          <p:cNvPr id="10" name="Title 1">
            <a:extLst>
              <a:ext uri="{FF2B5EF4-FFF2-40B4-BE49-F238E27FC236}">
                <a16:creationId xmlns:a16="http://schemas.microsoft.com/office/drawing/2014/main" id="{8290AC43-6AD7-EE30-0742-99B038B37435}"/>
              </a:ext>
            </a:extLst>
          </p:cNvPr>
          <p:cNvSpPr txBox="1">
            <a:spLocks/>
          </p:cNvSpPr>
          <p:nvPr/>
        </p:nvSpPr>
        <p:spPr>
          <a:xfrm>
            <a:off x="8045364" y="5358530"/>
            <a:ext cx="3537858" cy="746711"/>
          </a:xfrm>
          <a:prstGeom prst="rect">
            <a:avLst/>
          </a:prstGeom>
          <a:effectLst>
            <a:outerShdw dist="25400">
              <a:srgbClr val="EFEEDA">
                <a:alpha val="94000"/>
              </a:srgbClr>
            </a:outerShdw>
          </a:effectLst>
        </p:spPr>
        <p:txBody>
          <a:bodyPr vert="horz" lIns="91440" tIns="45720" rIns="91440" bIns="45720" rtlCol="0" anchor="t">
            <a:normAutofit/>
          </a:bodyPr>
          <a:lstStyle>
            <a:lvl1pPr algn="ctr"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a:lstStyle>
          <a:p>
            <a:r>
              <a:rPr lang="sv" sz="2200">
                <a:solidFill>
                  <a:schemeClr val="accent6"/>
                </a:solidFill>
                <a:latin typeface="Arial Rounded MT Bold"/>
              </a:rPr>
              <a:t>”Jag såg en spruta </a:t>
            </a:r>
          </a:p>
          <a:p>
            <a:r>
              <a:rPr lang="sv" sz="2200">
                <a:solidFill>
                  <a:schemeClr val="accent6"/>
                </a:solidFill>
                <a:latin typeface="Arial Rounded MT Bold"/>
              </a:rPr>
              <a:t>på marken.”</a:t>
            </a:r>
            <a:endParaRPr lang="en-US" sz="2200">
              <a:solidFill>
                <a:schemeClr val="accent6"/>
              </a:solidFill>
            </a:endParaRPr>
          </a:p>
        </p:txBody>
      </p:sp>
    </p:spTree>
    <p:extLst>
      <p:ext uri="{BB962C8B-B14F-4D97-AF65-F5344CB8AC3E}">
        <p14:creationId xmlns:p14="http://schemas.microsoft.com/office/powerpoint/2010/main" val="531933204"/>
      </p:ext>
    </p:extLst>
  </p:cSld>
  <p:clrMapOvr>
    <a:masterClrMapping/>
  </p:clrMapOvr>
</p:sld>
</file>

<file path=ppt/theme/theme1.xml><?xml version="1.0" encoding="utf-8"?>
<a:theme xmlns:a="http://schemas.openxmlformats.org/drawingml/2006/main" name="Office Theme">
  <a:themeElements>
    <a:clrScheme name="Kaupunki kuuluu kaikille">
      <a:dk1>
        <a:srgbClr val="000000"/>
      </a:dk1>
      <a:lt1>
        <a:srgbClr val="FFFFFF"/>
      </a:lt1>
      <a:dk2>
        <a:srgbClr val="01561D"/>
      </a:dk2>
      <a:lt2>
        <a:srgbClr val="EFEEDA"/>
      </a:lt2>
      <a:accent1>
        <a:srgbClr val="009638"/>
      </a:accent1>
      <a:accent2>
        <a:srgbClr val="CEB8F1"/>
      </a:accent2>
      <a:accent3>
        <a:srgbClr val="B3DFF1"/>
      </a:accent3>
      <a:accent4>
        <a:srgbClr val="F8D3B5"/>
      </a:accent4>
      <a:accent5>
        <a:srgbClr val="E3FF1F"/>
      </a:accent5>
      <a:accent6>
        <a:srgbClr val="452B1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resentationsmall_vuxna_20221219" id="{C8558C70-03FA-D14C-8AE8-424146AB2F15}" vid="{4BAC8D8B-1E15-634D-BEAB-008190074ADC}"/>
    </a:ext>
  </a:extLst>
</a:theme>
</file>

<file path=ppt/theme/theme2.xml><?xml version="1.0" encoding="utf-8"?>
<a:theme xmlns:a="http://schemas.openxmlformats.org/drawingml/2006/main" name="Office Theme">
  <a:themeElements>
    <a:clrScheme name="Kaupunki kuuluu kaikille">
      <a:dk1>
        <a:srgbClr val="000000"/>
      </a:dk1>
      <a:lt1>
        <a:srgbClr val="FFFFFF"/>
      </a:lt1>
      <a:dk2>
        <a:srgbClr val="01561D"/>
      </a:dk2>
      <a:lt2>
        <a:srgbClr val="EFEEDA"/>
      </a:lt2>
      <a:accent1>
        <a:srgbClr val="009638"/>
      </a:accent1>
      <a:accent2>
        <a:srgbClr val="CEB8F1"/>
      </a:accent2>
      <a:accent3>
        <a:srgbClr val="B3DFF1"/>
      </a:accent3>
      <a:accent4>
        <a:srgbClr val="F8D3B5"/>
      </a:accent4>
      <a:accent5>
        <a:srgbClr val="E3FF1F"/>
      </a:accent5>
      <a:accent6>
        <a:srgbClr val="452B1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KK_vinkkejämalli_05" id="{79AE48DA-125C-D545-8CB3-6EFEC72D41C0}" vid="{AA44FFB0-79DE-0844-83EE-A4A4814849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D8A27D606723D44A302FE21F9221655" ma:contentTypeVersion="17" ma:contentTypeDescription="Luo uusi asiakirja." ma:contentTypeScope="" ma:versionID="d3a4d3d9d8780e74dcf2a69c328d9f75">
  <xsd:schema xmlns:xsd="http://www.w3.org/2001/XMLSchema" xmlns:xs="http://www.w3.org/2001/XMLSchema" xmlns:p="http://schemas.microsoft.com/office/2006/metadata/properties" xmlns:ns2="1dfff08a-cb44-467c-b939-b24967682f66" xmlns:ns3="2b9cf2fb-7daf-4a17-ad3d-67f639c4e6de" targetNamespace="http://schemas.microsoft.com/office/2006/metadata/properties" ma:root="true" ma:fieldsID="223cc26d24da16abd1b00d3ae5511a9a" ns2:_="" ns3:_="">
    <xsd:import namespace="1dfff08a-cb44-467c-b939-b24967682f66"/>
    <xsd:import namespace="2b9cf2fb-7daf-4a17-ad3d-67f639c4e6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ff08a-cb44-467c-b939-b24967682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4acf277-c871-4cac-ba5b-0074ec6578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9cf2fb-7daf-4a17-ad3d-67f639c4e6de"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b211d4bf-ec4e-468d-9b00-537263a91cb7}" ma:internalName="TaxCatchAll" ma:showField="CatchAllData" ma:web="2b9cf2fb-7daf-4a17-ad3d-67f639c4e6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fff08a-cb44-467c-b939-b24967682f66">
      <Terms xmlns="http://schemas.microsoft.com/office/infopath/2007/PartnerControls"/>
    </lcf76f155ced4ddcb4097134ff3c332f>
    <TaxCatchAll xmlns="2b9cf2fb-7daf-4a17-ad3d-67f639c4e6de" xsi:nil="true"/>
  </documentManagement>
</p:properties>
</file>

<file path=customXml/itemProps1.xml><?xml version="1.0" encoding="utf-8"?>
<ds:datastoreItem xmlns:ds="http://schemas.openxmlformats.org/officeDocument/2006/customXml" ds:itemID="{00EEFABD-B615-46FB-B552-27C90FCFA2EE}">
  <ds:schemaRefs>
    <ds:schemaRef ds:uri="1dfff08a-cb44-467c-b939-b24967682f66"/>
    <ds:schemaRef ds:uri="2b9cf2fb-7daf-4a17-ad3d-67f639c4e6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C7A4A3-3FA3-44D9-81F5-65E4C648CBBE}">
  <ds:schemaRefs>
    <ds:schemaRef ds:uri="http://schemas.microsoft.com/sharepoint/v3/contenttype/forms"/>
  </ds:schemaRefs>
</ds:datastoreItem>
</file>

<file path=customXml/itemProps3.xml><?xml version="1.0" encoding="utf-8"?>
<ds:datastoreItem xmlns:ds="http://schemas.openxmlformats.org/officeDocument/2006/customXml" ds:itemID="{34BC5EEA-F9E0-4FC2-81FF-13332CAA59DE}">
  <ds:schemaRefs>
    <ds:schemaRef ds:uri="1dfff08a-cb44-467c-b939-b24967682f66"/>
    <ds:schemaRef ds:uri="2b9cf2fb-7daf-4a17-ad3d-67f639c4e6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SKA_presentationsmall_vuxna_20221219</Template>
  <TotalTime>131</TotalTime>
  <Words>3931</Words>
  <Application>Microsoft Office PowerPoint</Application>
  <PresentationFormat>Widescreen</PresentationFormat>
  <Paragraphs>280</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Arial Rounded MT Bold</vt:lpstr>
      <vt:lpstr>Arial,Sans-Serif</vt:lpstr>
      <vt:lpstr>Calibri</vt:lpstr>
      <vt:lpstr>Courier New</vt:lpstr>
      <vt:lpstr>Söhne</vt:lpstr>
      <vt:lpstr>Office Theme</vt:lpstr>
      <vt:lpstr>Office Theme</vt:lpstr>
      <vt:lpstr> Staden tillhör alla-föräldrakväll </vt:lpstr>
      <vt:lpstr>Föräldraträffens program</vt:lpstr>
      <vt:lpstr>Staden tillhör alla-lektionerna</vt:lpstr>
      <vt:lpstr>PowerPoint Presentation</vt:lpstr>
      <vt:lpstr>Erfarenheter &amp; diskussion</vt:lpstr>
      <vt:lpstr>Varför tala om rusmedel med barnen?</vt:lpstr>
      <vt:lpstr>Lär barnet att gå förbi otrygga situationer, men förbise inte diskussionen om dem.</vt:lpstr>
      <vt:lpstr>Öppna diskussionen om rusmedel så här:</vt:lpstr>
      <vt:lpstr>Barns tankar  om rusmedel:</vt:lpstr>
      <vt:lpstr>Med vilka ord skulle du förklara  situationen för ditt barn?</vt:lpstr>
      <vt:lpstr>PowerPoint Presentation</vt:lpstr>
      <vt:lpstr>PowerPoint Presentation</vt:lpstr>
      <vt:lpstr>Känslor och attityder överförs  från vuxna till barn</vt:lpstr>
      <vt:lpstr>5 tips för att stödja trygghetskänslor</vt:lpstr>
      <vt:lpstr>Tack för att  du deltog!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Minna Lehtinen</dc:creator>
  <cp:lastModifiedBy>Minna Lehtinen</cp:lastModifiedBy>
  <cp:revision>42</cp:revision>
  <cp:lastPrinted>2024-03-19T14:49:36Z</cp:lastPrinted>
  <dcterms:created xsi:type="dcterms:W3CDTF">2023-09-18T05:19:57Z</dcterms:created>
  <dcterms:modified xsi:type="dcterms:W3CDTF">2024-06-10T07:50:28Z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0x0101005D8A27D606723D44A302FE21F9221655</vt:lpwstr>
  </property>
  <property fmtid="{D5CDD505-2E9C-101B-9397-08002B2CF9AE}" pid="3" name="MediaServiceImageTags">
    <vt:lpwstr/>
  </property>
</Properties>
</file>