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handoutMasterIdLst>
    <p:handoutMasterId r:id="rId21"/>
  </p:handoutMasterIdLst>
  <p:sldIdLst>
    <p:sldId id="352" r:id="rId5"/>
    <p:sldId id="358" r:id="rId6"/>
    <p:sldId id="425" r:id="rId7"/>
    <p:sldId id="359" r:id="rId8"/>
    <p:sldId id="360" r:id="rId9"/>
    <p:sldId id="291" r:id="rId10"/>
    <p:sldId id="380" r:id="rId11"/>
    <p:sldId id="427" r:id="rId12"/>
    <p:sldId id="426" r:id="rId13"/>
    <p:sldId id="396" r:id="rId14"/>
    <p:sldId id="398" r:id="rId15"/>
    <p:sldId id="395" r:id="rId16"/>
    <p:sldId id="424" r:id="rId17"/>
    <p:sldId id="363" r:id="rId18"/>
    <p:sldId id="361" r:id="rId19"/>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F64572-B371-96DD-2977-00C32D92412C}" v="5" dt="2024-05-30T07:36:45.495"/>
    <p1510:client id="{3AA209E3-CE0F-B86D-FD68-ADB3378DB9CF}" v="6" dt="2024-05-30T06:52:37.312"/>
    <p1510:client id="{BE2093D0-BE6C-4CDB-9FB6-DE59FD50D402}" v="250" dt="2024-05-30T13:03:58.477"/>
    <p1510:client id="{F1A616A4-A5AC-42FA-8CC9-EF0A9075C99B}" v="604" dt="2024-05-30T08:41:40.6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4305" autoAdjust="0"/>
  </p:normalViewPr>
  <p:slideViewPr>
    <p:cSldViewPr snapToGrid="0">
      <p:cViewPr varScale="1">
        <p:scale>
          <a:sx n="71" d="100"/>
          <a:sy n="71" d="100"/>
        </p:scale>
        <p:origin x="2958" y="5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42581C-A7D2-226E-6D81-D6B66998DF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a:extLst>
              <a:ext uri="{FF2B5EF4-FFF2-40B4-BE49-F238E27FC236}">
                <a16:creationId xmlns:a16="http://schemas.microsoft.com/office/drawing/2014/main" id="{DAC43018-C57E-7422-1488-59EF96D38E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08282E-DBDD-5247-AC4F-6A85A2E90FDF}" type="datetimeFigureOut">
              <a:rPr lang="sv-SE" smtClean="0"/>
              <a:t>2024-05-30</a:t>
            </a:fld>
            <a:endParaRPr lang="sv-SE"/>
          </a:p>
        </p:txBody>
      </p:sp>
      <p:sp>
        <p:nvSpPr>
          <p:cNvPr id="4" name="Footer Placeholder 3">
            <a:extLst>
              <a:ext uri="{FF2B5EF4-FFF2-40B4-BE49-F238E27FC236}">
                <a16:creationId xmlns:a16="http://schemas.microsoft.com/office/drawing/2014/main" id="{21B8A855-017C-C86D-4402-77E2C0933A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a:extLst>
              <a:ext uri="{FF2B5EF4-FFF2-40B4-BE49-F238E27FC236}">
                <a16:creationId xmlns:a16="http://schemas.microsoft.com/office/drawing/2014/main" id="{B93BBA63-CC20-7427-F8E8-4D339AB3BD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A6EF61-374F-B14C-9402-C7EB0B4F750E}" type="slidenum">
              <a:rPr lang="sv-SE" smtClean="0"/>
              <a:t>‹#›</a:t>
            </a:fld>
            <a:endParaRPr lang="sv-SE"/>
          </a:p>
        </p:txBody>
      </p:sp>
    </p:spTree>
    <p:extLst>
      <p:ext uri="{BB962C8B-B14F-4D97-AF65-F5344CB8AC3E}">
        <p14:creationId xmlns:p14="http://schemas.microsoft.com/office/powerpoint/2010/main" val="3048378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A09AD9-0676-BD46-B740-7D1C6D4D1141}" type="datetimeFigureOut">
              <a:rPr lang="sv-SE" smtClean="0"/>
              <a:t>2024-05-30</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9D9747-B660-7E45-B2EB-38F285FF62C2}" type="slidenum">
              <a:rPr lang="sv-SE" smtClean="0"/>
              <a:t>‹#›</a:t>
            </a:fld>
            <a:endParaRPr lang="sv-SE"/>
          </a:p>
        </p:txBody>
      </p:sp>
    </p:spTree>
    <p:extLst>
      <p:ext uri="{BB962C8B-B14F-4D97-AF65-F5344CB8AC3E}">
        <p14:creationId xmlns:p14="http://schemas.microsoft.com/office/powerpoint/2010/main" val="2263170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Kkuo5VvzVNo"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i="1" dirty="0"/>
              <a:t>Vanhempainiltamateriaali on tuotettu Kaupunki kuuluu kaikille -hankkeessa (2022–2024), joka on saanut sosiaali- ja terveysministeriön myöntämää valtionavustusta terveyden edistämisen määrärahasta.</a:t>
            </a:r>
            <a:endParaRPr lang="en-US" dirty="0"/>
          </a:p>
        </p:txBody>
      </p:sp>
      <p:sp>
        <p:nvSpPr>
          <p:cNvPr id="4" name="Slide Number Placeholder 3"/>
          <p:cNvSpPr>
            <a:spLocks noGrp="1"/>
          </p:cNvSpPr>
          <p:nvPr>
            <p:ph type="sldNum" sz="quarter" idx="5"/>
          </p:nvPr>
        </p:nvSpPr>
        <p:spPr/>
        <p:txBody>
          <a:bodyPr/>
          <a:lstStyle/>
          <a:p>
            <a:fld id="{579D9747-B660-7E45-B2EB-38F285FF62C2}" type="slidenum">
              <a:rPr lang="sv-SE" smtClean="0"/>
              <a:t>1</a:t>
            </a:fld>
            <a:endParaRPr lang="sv-SE"/>
          </a:p>
        </p:txBody>
      </p:sp>
    </p:spTree>
    <p:extLst>
      <p:ext uri="{BB962C8B-B14F-4D97-AF65-F5344CB8AC3E}">
        <p14:creationId xmlns:p14="http://schemas.microsoft.com/office/powerpoint/2010/main" val="39903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err="1"/>
              <a:t>Lähivanhempainilta</a:t>
            </a:r>
            <a:endParaRPr lang="en-US" dirty="0"/>
          </a:p>
          <a:p>
            <a:pPr marL="171450" indent="-171450">
              <a:buFont typeface="Arial,Sans-Serif"/>
              <a:buChar char="•"/>
              <a:defRPr/>
            </a:pPr>
            <a:r>
              <a:rPr lang="en-US" dirty="0"/>
              <a:t>Pyydä </a:t>
            </a:r>
            <a:r>
              <a:rPr lang="en-US" dirty="0" err="1"/>
              <a:t>osallistujia</a:t>
            </a:r>
            <a:r>
              <a:rPr lang="en-US" dirty="0"/>
              <a:t> </a:t>
            </a:r>
            <a:r>
              <a:rPr lang="en-US" dirty="0" err="1"/>
              <a:t>keskustelemaan</a:t>
            </a:r>
            <a:r>
              <a:rPr lang="en-US" dirty="0"/>
              <a:t> </a:t>
            </a:r>
            <a:r>
              <a:rPr lang="en-US" dirty="0" err="1"/>
              <a:t>tehtävästä</a:t>
            </a:r>
            <a:r>
              <a:rPr lang="en-US" dirty="0"/>
              <a:t> </a:t>
            </a:r>
            <a:r>
              <a:rPr lang="en-US" dirty="0" err="1"/>
              <a:t>parin</a:t>
            </a:r>
            <a:r>
              <a:rPr lang="en-US" dirty="0"/>
              <a:t> tai </a:t>
            </a:r>
            <a:r>
              <a:rPr lang="en-US" dirty="0" err="1"/>
              <a:t>pienen</a:t>
            </a:r>
            <a:r>
              <a:rPr lang="en-US" dirty="0"/>
              <a:t> </a:t>
            </a:r>
            <a:r>
              <a:rPr lang="en-US" dirty="0" err="1"/>
              <a:t>ryhmän</a:t>
            </a:r>
            <a:r>
              <a:rPr lang="en-US" dirty="0"/>
              <a:t> kanssa.</a:t>
            </a:r>
            <a:endParaRPr lang="en-US" dirty="0">
              <a:cs typeface="Calibri"/>
            </a:endParaRPr>
          </a:p>
          <a:p>
            <a:pPr>
              <a:defRPr/>
            </a:pPr>
            <a:endParaRPr lang="en-US" dirty="0"/>
          </a:p>
          <a:p>
            <a:pPr>
              <a:defRPr/>
            </a:pPr>
            <a:r>
              <a:rPr lang="en-US" b="1" dirty="0" err="1"/>
              <a:t>Etävanhempainilta</a:t>
            </a:r>
            <a:endParaRPr lang="en-US" dirty="0"/>
          </a:p>
          <a:p>
            <a:pPr marL="171450" indent="-171450">
              <a:buFont typeface="Arial,Sans-Serif"/>
              <a:buChar char="•"/>
              <a:defRPr/>
            </a:pPr>
            <a:r>
              <a:rPr lang="en-US" dirty="0"/>
              <a:t>Kerro </a:t>
            </a:r>
            <a:r>
              <a:rPr lang="en-US" dirty="0" err="1"/>
              <a:t>osallistujille</a:t>
            </a:r>
            <a:r>
              <a:rPr lang="en-US" dirty="0"/>
              <a:t>, että he voivat </a:t>
            </a:r>
            <a:r>
              <a:rPr lang="en-US" dirty="0" err="1"/>
              <a:t>osallistua</a:t>
            </a:r>
            <a:r>
              <a:rPr lang="en-US" dirty="0"/>
              <a:t> </a:t>
            </a:r>
            <a:r>
              <a:rPr lang="en-US" dirty="0" err="1"/>
              <a:t>keskusteluun</a:t>
            </a:r>
            <a:r>
              <a:rPr lang="en-US" dirty="0"/>
              <a:t> </a:t>
            </a:r>
            <a:r>
              <a:rPr lang="en-US" dirty="0" err="1"/>
              <a:t>pyytämällä</a:t>
            </a:r>
            <a:r>
              <a:rPr lang="en-US" dirty="0"/>
              <a:t> </a:t>
            </a:r>
            <a:r>
              <a:rPr lang="en-US" dirty="0" err="1"/>
              <a:t>puheenvuoroa</a:t>
            </a:r>
            <a:r>
              <a:rPr lang="en-US" dirty="0"/>
              <a:t> </a:t>
            </a:r>
            <a:r>
              <a:rPr lang="en-US" dirty="0" err="1"/>
              <a:t>viittaamisreaktiopainikkeella</a:t>
            </a:r>
            <a:r>
              <a:rPr lang="en-US" dirty="0"/>
              <a:t> ja </a:t>
            </a:r>
            <a:r>
              <a:rPr lang="en-US" dirty="0" err="1"/>
              <a:t>avaamalla</a:t>
            </a:r>
            <a:r>
              <a:rPr lang="en-US" dirty="0"/>
              <a:t> </a:t>
            </a:r>
            <a:r>
              <a:rPr lang="en-US" dirty="0" err="1"/>
              <a:t>mikrofonin</a:t>
            </a:r>
            <a:r>
              <a:rPr lang="en-US" dirty="0"/>
              <a:t> tai </a:t>
            </a:r>
            <a:r>
              <a:rPr lang="en-US" dirty="0" err="1"/>
              <a:t>kirjoittamalla</a:t>
            </a:r>
            <a:r>
              <a:rPr lang="en-US" dirty="0"/>
              <a:t> </a:t>
            </a:r>
            <a:r>
              <a:rPr lang="en-US" dirty="0" err="1"/>
              <a:t>vastauksensa</a:t>
            </a:r>
            <a:r>
              <a:rPr lang="en-US" dirty="0"/>
              <a:t> </a:t>
            </a:r>
            <a:r>
              <a:rPr lang="en-US" dirty="0" err="1"/>
              <a:t>chattiin</a:t>
            </a:r>
            <a:r>
              <a:rPr lang="en-US" dirty="0"/>
              <a:t>.</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fi-FI" b="0" dirty="0">
                <a:cs typeface="Calibri"/>
              </a:rPr>
              <a:t>Jos vanhempainillassa on paljon osallistujia, voit myös jakaa osallistujat pienryhmiin omiin huoneisiinsa käyttöjärjestelmän mukaan, jolloin huoltajat voivat ensin keskustella tehtävästä keskenään pienenryhmässä.</a:t>
            </a:r>
            <a:r>
              <a:rPr lang="fi-FI" dirty="0">
                <a:cs typeface="Calibri"/>
              </a:rPr>
              <a:t> </a:t>
            </a:r>
            <a:endParaRPr lang="fi-FI" dirty="0"/>
          </a:p>
          <a:p>
            <a:pPr>
              <a:defRPr/>
            </a:pPr>
            <a:endParaRPr lang="en-US" dirty="0">
              <a:cs typeface="Calibri"/>
            </a:endParaRPr>
          </a:p>
          <a:p>
            <a:pPr>
              <a:defRPr/>
            </a:pPr>
            <a:r>
              <a:rPr lang="en-US" b="1" dirty="0">
                <a:cs typeface="Calibri"/>
              </a:rPr>
              <a:t>Mitä voisit </a:t>
            </a:r>
            <a:r>
              <a:rPr lang="en-US" b="1" dirty="0" err="1">
                <a:cs typeface="Calibri"/>
              </a:rPr>
              <a:t>kysyä</a:t>
            </a:r>
            <a:r>
              <a:rPr lang="en-US" b="1" dirty="0">
                <a:cs typeface="Calibri"/>
              </a:rPr>
              <a:t> ja kertoa?</a:t>
            </a:r>
          </a:p>
          <a:p>
            <a:pPr marL="171450" indent="-171450">
              <a:buFont typeface="Arial"/>
              <a:buChar char="•"/>
              <a:defRPr/>
            </a:pPr>
            <a:r>
              <a:rPr lang="en-US" dirty="0" err="1">
                <a:cs typeface="Calibri"/>
              </a:rPr>
              <a:t>Tiedätkö</a:t>
            </a:r>
            <a:r>
              <a:rPr lang="en-US" dirty="0">
                <a:cs typeface="Calibri"/>
              </a:rPr>
              <a:t> mitä </a:t>
            </a:r>
            <a:r>
              <a:rPr lang="en-US" dirty="0" err="1">
                <a:cs typeface="Calibri"/>
              </a:rPr>
              <a:t>nuo</a:t>
            </a:r>
            <a:r>
              <a:rPr lang="en-US" dirty="0">
                <a:cs typeface="Calibri"/>
              </a:rPr>
              <a:t> </a:t>
            </a:r>
            <a:r>
              <a:rPr lang="en-US" dirty="0" err="1">
                <a:cs typeface="Calibri"/>
              </a:rPr>
              <a:t>aikuiset</a:t>
            </a:r>
            <a:r>
              <a:rPr lang="en-US" dirty="0">
                <a:cs typeface="Calibri"/>
              </a:rPr>
              <a:t> tekivät </a:t>
            </a:r>
            <a:r>
              <a:rPr lang="en-US" dirty="0" err="1">
                <a:cs typeface="Calibri"/>
              </a:rPr>
              <a:t>tuossa</a:t>
            </a:r>
            <a:r>
              <a:rPr lang="en-US" dirty="0">
                <a:cs typeface="Calibri"/>
              </a:rPr>
              <a:t> </a:t>
            </a:r>
            <a:r>
              <a:rPr lang="en-US" dirty="0" err="1">
                <a:cs typeface="Calibri"/>
              </a:rPr>
              <a:t>portailla</a:t>
            </a:r>
            <a:r>
              <a:rPr lang="en-US" dirty="0">
                <a:cs typeface="Calibri"/>
              </a:rPr>
              <a:t>?</a:t>
            </a:r>
            <a:endParaRPr lang="fi-FI" dirty="0">
              <a:cs typeface="Calibri"/>
            </a:endParaRPr>
          </a:p>
          <a:p>
            <a:pPr marL="628650" lvl="1" indent="-171450">
              <a:buFont typeface="Courier New,monospace"/>
              <a:buChar char="o"/>
              <a:defRPr/>
            </a:pPr>
            <a:r>
              <a:rPr lang="en-US" dirty="0">
                <a:cs typeface="Calibri"/>
              </a:rPr>
              <a:t>He </a:t>
            </a:r>
            <a:r>
              <a:rPr lang="en-US" dirty="0" err="1">
                <a:cs typeface="Calibri"/>
              </a:rPr>
              <a:t>juovat</a:t>
            </a:r>
            <a:r>
              <a:rPr lang="en-US" dirty="0">
                <a:cs typeface="Calibri"/>
              </a:rPr>
              <a:t> </a:t>
            </a:r>
            <a:r>
              <a:rPr lang="en-US" dirty="0" err="1">
                <a:cs typeface="Calibri"/>
              </a:rPr>
              <a:t>alkoholia</a:t>
            </a:r>
            <a:r>
              <a:rPr lang="en-US" dirty="0">
                <a:cs typeface="Calibri"/>
              </a:rPr>
              <a:t>, mikä on </a:t>
            </a:r>
            <a:r>
              <a:rPr lang="en-US" dirty="0" err="1">
                <a:cs typeface="Calibri"/>
              </a:rPr>
              <a:t>aikuisten</a:t>
            </a:r>
            <a:r>
              <a:rPr lang="en-US" dirty="0">
                <a:cs typeface="Calibri"/>
              </a:rPr>
              <a:t> </a:t>
            </a:r>
            <a:r>
              <a:rPr lang="en-US" dirty="0" err="1">
                <a:cs typeface="Calibri"/>
              </a:rPr>
              <a:t>juoma</a:t>
            </a:r>
            <a:r>
              <a:rPr lang="en-US" dirty="0">
                <a:cs typeface="Calibri"/>
              </a:rPr>
              <a:t>. </a:t>
            </a:r>
            <a:r>
              <a:rPr lang="en-US" dirty="0" err="1"/>
              <a:t>Alkoholi</a:t>
            </a:r>
            <a:r>
              <a:rPr lang="en-US" dirty="0"/>
              <a:t> voi muuttaa </a:t>
            </a:r>
            <a:r>
              <a:rPr lang="en-US" dirty="0" err="1"/>
              <a:t>ihmisten</a:t>
            </a:r>
            <a:r>
              <a:rPr lang="en-US" dirty="0"/>
              <a:t> käytöstä ja </a:t>
            </a:r>
            <a:r>
              <a:rPr lang="en-US" dirty="0" err="1"/>
              <a:t>tehdä</a:t>
            </a:r>
            <a:r>
              <a:rPr lang="en-US" dirty="0"/>
              <a:t> </a:t>
            </a:r>
            <a:r>
              <a:rPr lang="en-US" dirty="0" err="1"/>
              <a:t>heistä</a:t>
            </a:r>
            <a:r>
              <a:rPr lang="en-US" dirty="0"/>
              <a:t> joskus </a:t>
            </a:r>
            <a:r>
              <a:rPr lang="en-US" dirty="0" err="1"/>
              <a:t>arvaamattomia</a:t>
            </a:r>
            <a:r>
              <a:rPr lang="en-US" dirty="0"/>
              <a:t>. </a:t>
            </a:r>
            <a:r>
              <a:rPr lang="fi-FI" dirty="0"/>
              <a:t>Päihteitä runsaasti käyttävä ihminen ei aina välttämättä hallitse käytöstään.</a:t>
            </a:r>
            <a:endParaRPr lang="fi-FI" dirty="0">
              <a:cs typeface="Calibri"/>
            </a:endParaRPr>
          </a:p>
          <a:p>
            <a:pPr marL="171450" indent="-171450">
              <a:buFont typeface="Arial,Sans-Serif"/>
              <a:buChar char="•"/>
              <a:defRPr/>
            </a:pPr>
            <a:r>
              <a:rPr lang="en-US" dirty="0"/>
              <a:t>Miten voisit toimia turvallisesti, kun näet ihmisiä, jotka käyttävät päihteitä? </a:t>
            </a:r>
            <a:endParaRPr lang="en-US" dirty="0">
              <a:cs typeface="Calibri"/>
            </a:endParaRPr>
          </a:p>
          <a:p>
            <a:pPr marL="628650" lvl="1" indent="-171450">
              <a:buFont typeface="Courier New,monospace"/>
              <a:buChar char="o"/>
              <a:defRPr/>
            </a:pPr>
            <a:r>
              <a:rPr lang="en-US" dirty="0"/>
              <a:t>Tilanteessa voi siirtyä kauemmas, jos se tuntuu </a:t>
            </a:r>
            <a:r>
              <a:rPr lang="en-US" dirty="0" err="1"/>
              <a:t>turvallisemmalta</a:t>
            </a:r>
            <a:r>
              <a:rPr lang="en-US" dirty="0"/>
              <a:t>.</a:t>
            </a:r>
            <a:endParaRPr lang="en-US" dirty="0">
              <a:cs typeface="Calibri"/>
            </a:endParaRPr>
          </a:p>
          <a:p>
            <a:pPr marL="171450" indent="-171450">
              <a:buFont typeface="Arial"/>
              <a:buChar char="•"/>
              <a:defRPr/>
            </a:pPr>
            <a:r>
              <a:rPr lang="en-US" dirty="0"/>
              <a:t>Mistä voisi </a:t>
            </a:r>
            <a:r>
              <a:rPr lang="en-US" dirty="0" err="1"/>
              <a:t>johtua</a:t>
            </a:r>
            <a:r>
              <a:rPr lang="en-US" dirty="0"/>
              <a:t>, että </a:t>
            </a:r>
            <a:r>
              <a:rPr lang="en-US" dirty="0" err="1"/>
              <a:t>jotkut</a:t>
            </a:r>
            <a:r>
              <a:rPr lang="en-US" dirty="0"/>
              <a:t> </a:t>
            </a:r>
            <a:r>
              <a:rPr lang="en-US" dirty="0" err="1"/>
              <a:t>ihmiset</a:t>
            </a:r>
            <a:r>
              <a:rPr lang="en-US" dirty="0"/>
              <a:t> </a:t>
            </a:r>
            <a:r>
              <a:rPr lang="en-US" dirty="0" err="1"/>
              <a:t>viettävät</a:t>
            </a:r>
            <a:r>
              <a:rPr lang="en-US" dirty="0"/>
              <a:t> aikaansa </a:t>
            </a:r>
            <a:r>
              <a:rPr lang="en-US" dirty="0" err="1"/>
              <a:t>usein</a:t>
            </a:r>
            <a:r>
              <a:rPr lang="en-US" dirty="0"/>
              <a:t> </a:t>
            </a:r>
            <a:r>
              <a:rPr lang="en-US" dirty="0" err="1"/>
              <a:t>samassa</a:t>
            </a:r>
            <a:r>
              <a:rPr lang="en-US" dirty="0"/>
              <a:t> paikassa? </a:t>
            </a:r>
            <a:endParaRPr lang="en-US" dirty="0">
              <a:cs typeface="Calibri"/>
            </a:endParaRPr>
          </a:p>
          <a:p>
            <a:pPr marL="628650" lvl="1" indent="-171450">
              <a:buFont typeface="Courier New,monospace"/>
              <a:buChar char="o"/>
              <a:defRPr/>
            </a:pPr>
            <a:r>
              <a:rPr lang="en-US" dirty="0"/>
              <a:t>Voisit </a:t>
            </a:r>
            <a:r>
              <a:rPr lang="en-US" dirty="0" err="1"/>
              <a:t>jutella</a:t>
            </a:r>
            <a:r>
              <a:rPr lang="en-US" dirty="0"/>
              <a:t> </a:t>
            </a:r>
            <a:r>
              <a:rPr lang="en-US" dirty="0" err="1"/>
              <a:t>lasten</a:t>
            </a:r>
            <a:r>
              <a:rPr lang="en-US" dirty="0"/>
              <a:t> kanssa siitä, että </a:t>
            </a:r>
            <a:r>
              <a:rPr lang="en-US" dirty="0" err="1"/>
              <a:t>joillakin</a:t>
            </a:r>
            <a:r>
              <a:rPr lang="en-US" dirty="0"/>
              <a:t> </a:t>
            </a:r>
            <a:r>
              <a:rPr lang="en-US" dirty="0" err="1"/>
              <a:t>ihmisillä</a:t>
            </a:r>
            <a:r>
              <a:rPr lang="en-US" dirty="0"/>
              <a:t> on erilaisia tapoja viettää aikaa ja </a:t>
            </a:r>
            <a:r>
              <a:rPr lang="en-US" dirty="0" err="1"/>
              <a:t>rentoutua</a:t>
            </a:r>
            <a:r>
              <a:rPr lang="en-US" dirty="0"/>
              <a:t>, ja </a:t>
            </a:r>
            <a:r>
              <a:rPr lang="en-US" dirty="0" err="1"/>
              <a:t>joillekin</a:t>
            </a:r>
            <a:r>
              <a:rPr lang="en-US" dirty="0"/>
              <a:t> </a:t>
            </a:r>
            <a:r>
              <a:rPr lang="en-US" dirty="0" err="1"/>
              <a:t>alkoholi</a:t>
            </a:r>
            <a:r>
              <a:rPr lang="en-US" dirty="0"/>
              <a:t> kuuluu </a:t>
            </a:r>
            <a:r>
              <a:rPr lang="en-US" dirty="0" err="1"/>
              <a:t>tähän</a:t>
            </a:r>
            <a:r>
              <a:rPr lang="en-US" dirty="0"/>
              <a:t>. </a:t>
            </a:r>
            <a:r>
              <a:rPr lang="en-US" dirty="0" err="1"/>
              <a:t>Ehkä</a:t>
            </a:r>
            <a:r>
              <a:rPr lang="en-US" dirty="0"/>
              <a:t> </a:t>
            </a:r>
            <a:r>
              <a:rPr lang="en-US" dirty="0" err="1"/>
              <a:t>heillä</a:t>
            </a:r>
            <a:r>
              <a:rPr lang="en-US" dirty="0"/>
              <a:t> ei ole muuta paikkaa, jossa viettää aikaansa. Voi olla, että he ovat </a:t>
            </a:r>
            <a:r>
              <a:rPr lang="en-US" dirty="0" err="1"/>
              <a:t>riippuvaisia</a:t>
            </a:r>
            <a:r>
              <a:rPr lang="en-US" dirty="0"/>
              <a:t> päihteistä, jolloin heidän on vaikea olla ilman </a:t>
            </a:r>
            <a:r>
              <a:rPr lang="en-US" dirty="0" err="1"/>
              <a:t>niitä</a:t>
            </a:r>
            <a:r>
              <a:rPr lang="en-US" dirty="0"/>
              <a:t>. Silloin päihteiden </a:t>
            </a:r>
            <a:r>
              <a:rPr lang="en-US" dirty="0" err="1"/>
              <a:t>käyttäminen</a:t>
            </a:r>
            <a:r>
              <a:rPr lang="en-US" dirty="0"/>
              <a:t> </a:t>
            </a:r>
            <a:r>
              <a:rPr lang="en-US" dirty="0" err="1"/>
              <a:t>menee</a:t>
            </a:r>
            <a:r>
              <a:rPr lang="en-US" dirty="0"/>
              <a:t> </a:t>
            </a:r>
            <a:r>
              <a:rPr lang="en-US" dirty="0" err="1"/>
              <a:t>muiden</a:t>
            </a:r>
            <a:r>
              <a:rPr lang="en-US" dirty="0"/>
              <a:t> asioiden </a:t>
            </a:r>
            <a:r>
              <a:rPr lang="en-US" dirty="0" err="1"/>
              <a:t>edelle</a:t>
            </a:r>
            <a:r>
              <a:rPr lang="en-US" dirty="0"/>
              <a:t>. </a:t>
            </a:r>
            <a:endParaRPr lang="fi-FI" dirty="0"/>
          </a:p>
          <a:p>
            <a:pPr marL="628650" lvl="1" indent="-171450">
              <a:buFont typeface="Courier New,monospace"/>
              <a:buChar char="o"/>
              <a:defRPr/>
            </a:pPr>
            <a:endParaRPr lang="en-US" dirty="0">
              <a:cs typeface="Calibri" panose="020F0502020204030204"/>
            </a:endParaRPr>
          </a:p>
          <a:p>
            <a:pPr>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10</a:t>
            </a:fld>
            <a:endParaRPr lang="sv-SE"/>
          </a:p>
        </p:txBody>
      </p:sp>
    </p:spTree>
    <p:extLst>
      <p:ext uri="{BB962C8B-B14F-4D97-AF65-F5344CB8AC3E}">
        <p14:creationId xmlns:p14="http://schemas.microsoft.com/office/powerpoint/2010/main" val="1472420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b="1" dirty="0" err="1">
                <a:solidFill>
                  <a:srgbClr val="000000"/>
                </a:solidFill>
                <a:cs typeface="Calibri"/>
              </a:rPr>
              <a:t>Opeta</a:t>
            </a:r>
            <a:r>
              <a:rPr lang="en-US" b="1" dirty="0">
                <a:solidFill>
                  <a:srgbClr val="000000"/>
                </a:solidFill>
                <a:cs typeface="Calibri"/>
              </a:rPr>
              <a:t> </a:t>
            </a:r>
            <a:r>
              <a:rPr lang="en-US" b="1" dirty="0" err="1">
                <a:solidFill>
                  <a:srgbClr val="000000"/>
                </a:solidFill>
                <a:cs typeface="Calibri"/>
              </a:rPr>
              <a:t>lasta</a:t>
            </a:r>
            <a:r>
              <a:rPr lang="en-US" b="1" dirty="0">
                <a:solidFill>
                  <a:srgbClr val="000000"/>
                </a:solidFill>
                <a:cs typeface="Calibri"/>
              </a:rPr>
              <a:t> </a:t>
            </a:r>
            <a:r>
              <a:rPr lang="en-US" b="1" dirty="0" err="1">
                <a:solidFill>
                  <a:srgbClr val="000000"/>
                </a:solidFill>
                <a:cs typeface="Calibri"/>
              </a:rPr>
              <a:t>suojelemaan</a:t>
            </a:r>
            <a:r>
              <a:rPr lang="en-US" b="1" dirty="0">
                <a:solidFill>
                  <a:srgbClr val="000000"/>
                </a:solidFill>
                <a:cs typeface="Calibri"/>
              </a:rPr>
              <a:t> itseään:</a:t>
            </a:r>
          </a:p>
          <a:p>
            <a:pPr marL="171450" indent="-171450">
              <a:buFont typeface="Arial" panose="020B0604020202020204" pitchFamily="34" charset="0"/>
              <a:buChar char="•"/>
            </a:pPr>
            <a:r>
              <a:rPr lang="en-US" dirty="0" err="1">
                <a:solidFill>
                  <a:srgbClr val="000000"/>
                </a:solidFill>
                <a:cs typeface="Calibri"/>
              </a:rPr>
              <a:t>Koska</a:t>
            </a:r>
            <a:r>
              <a:rPr lang="en-US" dirty="0">
                <a:solidFill>
                  <a:srgbClr val="000000"/>
                </a:solidFill>
                <a:cs typeface="Calibri"/>
              </a:rPr>
              <a:t> </a:t>
            </a:r>
            <a:r>
              <a:rPr lang="en-US" dirty="0" err="1">
                <a:solidFill>
                  <a:srgbClr val="000000"/>
                </a:solidFill>
                <a:cs typeface="Calibri"/>
              </a:rPr>
              <a:t>alkoholi</a:t>
            </a:r>
            <a:r>
              <a:rPr lang="en-US" dirty="0">
                <a:solidFill>
                  <a:srgbClr val="000000"/>
                </a:solidFill>
                <a:cs typeface="Calibri"/>
              </a:rPr>
              <a:t> ja päihteet voivat </a:t>
            </a:r>
            <a:r>
              <a:rPr lang="en-US" dirty="0">
                <a:solidFill>
                  <a:srgbClr val="000000"/>
                </a:solidFill>
              </a:rPr>
              <a:t>muuttaa </a:t>
            </a:r>
            <a:r>
              <a:rPr lang="en-US" dirty="0" err="1">
                <a:solidFill>
                  <a:srgbClr val="000000"/>
                </a:solidFill>
              </a:rPr>
              <a:t>ihmisten</a:t>
            </a:r>
            <a:r>
              <a:rPr lang="en-US" dirty="0">
                <a:solidFill>
                  <a:srgbClr val="000000"/>
                </a:solidFill>
              </a:rPr>
              <a:t> käytöstä ja </a:t>
            </a:r>
            <a:r>
              <a:rPr lang="en-US" dirty="0" err="1">
                <a:solidFill>
                  <a:srgbClr val="000000"/>
                </a:solidFill>
              </a:rPr>
              <a:t>tehdä</a:t>
            </a:r>
            <a:r>
              <a:rPr lang="en-US" dirty="0">
                <a:solidFill>
                  <a:srgbClr val="000000"/>
                </a:solidFill>
              </a:rPr>
              <a:t> </a:t>
            </a:r>
            <a:r>
              <a:rPr lang="en-US" dirty="0" err="1">
                <a:solidFill>
                  <a:srgbClr val="000000"/>
                </a:solidFill>
              </a:rPr>
              <a:t>heistä</a:t>
            </a:r>
            <a:r>
              <a:rPr lang="en-US" dirty="0">
                <a:solidFill>
                  <a:srgbClr val="000000"/>
                </a:solidFill>
              </a:rPr>
              <a:t> joskus </a:t>
            </a:r>
            <a:r>
              <a:rPr lang="en-US" dirty="0" err="1">
                <a:solidFill>
                  <a:srgbClr val="000000"/>
                </a:solidFill>
              </a:rPr>
              <a:t>arvaamattomia</a:t>
            </a:r>
            <a:r>
              <a:rPr lang="en-US" dirty="0">
                <a:solidFill>
                  <a:srgbClr val="000000"/>
                </a:solidFill>
              </a:rPr>
              <a:t>, </a:t>
            </a:r>
            <a:r>
              <a:rPr lang="fi-FI" dirty="0">
                <a:solidFill>
                  <a:srgbClr val="000000"/>
                </a:solidFill>
              </a:rPr>
              <a:t>lapsille tulee opettaa ohjeet, joiden avulla lapsi voi puolustaa itseään: </a:t>
            </a:r>
            <a:r>
              <a:rPr lang="fi-FI" b="1" dirty="0">
                <a:solidFill>
                  <a:srgbClr val="000000"/>
                </a:solidFill>
              </a:rPr>
              <a:t>Sano ei, lähde pois, kerro turvalliselle aikuiselle. </a:t>
            </a:r>
            <a:endParaRPr lang="en-US" b="1" dirty="0">
              <a:solidFill>
                <a:srgbClr val="000000"/>
              </a:solidFill>
              <a:cs typeface="Calibri"/>
            </a:endParaRPr>
          </a:p>
          <a:p>
            <a:pPr marL="171450" indent="-171450">
              <a:buFont typeface="Arial" panose="020B0604020202020204" pitchFamily="34" charset="0"/>
              <a:buChar char="•"/>
            </a:pPr>
            <a:r>
              <a:rPr lang="fi-FI" dirty="0">
                <a:solidFill>
                  <a:srgbClr val="000000"/>
                </a:solidFill>
              </a:rPr>
              <a:t>Nämä samat ohjeet toimivat myös muissa tilanteissa. Lapset, jotka tunnistavat, mikä ei ole hyväksyttävää, kykenevät puolustamaan itseään paremmin. Vahvista lapsen kykyä suojella itseään muistuttamalla, että lapsella on lupa puolustaa itseään.</a:t>
            </a:r>
            <a:endParaRPr lang="en-US" b="1" dirty="0">
              <a:solidFill>
                <a:srgbClr val="000000"/>
              </a:solidFill>
              <a:cs typeface="Calibri"/>
            </a:endParaRPr>
          </a:p>
          <a:p>
            <a:endParaRPr lang="fi-FI" dirty="0">
              <a:solidFill>
                <a:srgbClr val="000000"/>
              </a:solidFill>
              <a:cs typeface="Calibri" panose="020F0502020204030204"/>
            </a:endParaRPr>
          </a:p>
          <a:p>
            <a:r>
              <a:rPr lang="fi-FI" i="1" dirty="0">
                <a:solidFill>
                  <a:srgbClr val="000000"/>
                </a:solidFill>
                <a:cs typeface="Calibri" panose="020F0502020204030204"/>
              </a:rPr>
              <a:t>Lähteet:</a:t>
            </a:r>
            <a:endParaRPr lang="fi-FI" i="1" dirty="0">
              <a:solidFill>
                <a:srgbClr val="000000"/>
              </a:solidFill>
              <a:ea typeface="Calibri"/>
              <a:cs typeface="Calibri" panose="020F0502020204030204"/>
            </a:endParaRPr>
          </a:p>
          <a:p>
            <a:r>
              <a:rPr lang="fi-FI" i="1" dirty="0">
                <a:solidFill>
                  <a:srgbClr val="000000"/>
                </a:solidFill>
              </a:rPr>
              <a:t>Lajunen, K., Andell, M., Ylenius-Lehtonen, M. &amp; Ojanen, S. (2019). Tunne- ja turvataitoja lapsille: Tunne- ja turvataitokasvatuksen oppimateriaali. Helsinki: Terveyden ja hyvinvoinnin laitos.</a:t>
            </a:r>
            <a:endParaRPr lang="fi-FI" dirty="0">
              <a:solidFill>
                <a:srgbClr val="000000"/>
              </a:solidFill>
              <a:cs typeface="Calibri" panose="020F0502020204030204"/>
            </a:endParaRPr>
          </a:p>
          <a:p>
            <a:r>
              <a:rPr lang="fi-FI" i="1" dirty="0">
                <a:solidFill>
                  <a:srgbClr val="000000"/>
                </a:solidFill>
                <a:cs typeface="Calibri" panose="020F0502020204030204"/>
              </a:rPr>
              <a:t>Tuukkanen, T. (toim.) (2022). Lapsibarometri 2022 ”Jos joku on </a:t>
            </a:r>
            <a:r>
              <a:rPr lang="fi-FI" i="1" dirty="0" err="1">
                <a:solidFill>
                  <a:srgbClr val="000000"/>
                </a:solidFill>
                <a:cs typeface="Calibri"/>
              </a:rPr>
              <a:t>mun</a:t>
            </a:r>
            <a:r>
              <a:rPr lang="fi-FI" i="1" dirty="0">
                <a:solidFill>
                  <a:srgbClr val="000000"/>
                </a:solidFill>
                <a:cs typeface="Calibri"/>
              </a:rPr>
              <a:t> lähellä, </a:t>
            </a:r>
            <a:r>
              <a:rPr lang="fi-FI" i="1" dirty="0" err="1">
                <a:solidFill>
                  <a:srgbClr val="000000"/>
                </a:solidFill>
                <a:cs typeface="Calibri"/>
              </a:rPr>
              <a:t>sillon</a:t>
            </a:r>
            <a:r>
              <a:rPr lang="fi-FI" i="1" dirty="0">
                <a:solidFill>
                  <a:srgbClr val="000000"/>
                </a:solidFill>
                <a:cs typeface="Calibri"/>
              </a:rPr>
              <a:t> </a:t>
            </a:r>
            <a:r>
              <a:rPr lang="fi-FI" i="1" dirty="0" err="1">
                <a:solidFill>
                  <a:srgbClr val="000000"/>
                </a:solidFill>
                <a:cs typeface="Calibri"/>
              </a:rPr>
              <a:t>mä</a:t>
            </a:r>
            <a:r>
              <a:rPr lang="fi-FI" i="1" dirty="0">
                <a:solidFill>
                  <a:srgbClr val="000000"/>
                </a:solidFill>
                <a:cs typeface="Calibri"/>
              </a:rPr>
              <a:t> en pelkää” – lasten näkemyksiä turvallisuudesta. Lapsiasiavaltuutetun toimiston julkaisuja 2022:9.</a:t>
            </a:r>
            <a:endParaRPr lang="fi-FI" dirty="0">
              <a:ea typeface="Calibri"/>
              <a:cs typeface="Calibri"/>
            </a:endParaRPr>
          </a:p>
          <a:p>
            <a:endParaRPr lang="fi-FI" i="1" dirty="0">
              <a:solidFill>
                <a:srgbClr val="000000"/>
              </a:solidFill>
              <a:cs typeface="Calibri"/>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11</a:t>
            </a:fld>
            <a:endParaRPr lang="sv-SE"/>
          </a:p>
        </p:txBody>
      </p:sp>
    </p:spTree>
    <p:extLst>
      <p:ext uri="{BB962C8B-B14F-4D97-AF65-F5344CB8AC3E}">
        <p14:creationId xmlns:p14="http://schemas.microsoft.com/office/powerpoint/2010/main" val="881916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b="1"/>
              <a:t>Jotta </a:t>
            </a:r>
            <a:r>
              <a:rPr lang="en-US" b="1" err="1"/>
              <a:t>lapsi</a:t>
            </a:r>
            <a:r>
              <a:rPr lang="en-US" b="1"/>
              <a:t> </a:t>
            </a:r>
            <a:r>
              <a:rPr lang="en-US" b="1" err="1"/>
              <a:t>ei</a:t>
            </a:r>
            <a:r>
              <a:rPr lang="en-US" b="1"/>
              <a:t> </a:t>
            </a:r>
            <a:r>
              <a:rPr lang="en-US" b="1" err="1"/>
              <a:t>kantaisi</a:t>
            </a:r>
            <a:r>
              <a:rPr lang="en-US" b="1"/>
              <a:t> </a:t>
            </a:r>
            <a:r>
              <a:rPr lang="en-US" b="1" err="1"/>
              <a:t>huoliaan</a:t>
            </a:r>
            <a:r>
              <a:rPr lang="en-US" b="1"/>
              <a:t> </a:t>
            </a:r>
            <a:r>
              <a:rPr lang="en-US" b="1" err="1"/>
              <a:t>yksin</a:t>
            </a:r>
            <a:r>
              <a:rPr lang="en-US" b="1"/>
              <a:t>:</a:t>
            </a:r>
          </a:p>
          <a:p>
            <a:endParaRPr lang="en-US" b="1"/>
          </a:p>
          <a:p>
            <a:r>
              <a:rPr lang="en-US" b="1" err="1"/>
              <a:t>Huomaa</a:t>
            </a:r>
            <a:r>
              <a:rPr lang="en-US" b="1"/>
              <a:t> </a:t>
            </a:r>
            <a:r>
              <a:rPr lang="en-US" b="1" err="1"/>
              <a:t>lasta</a:t>
            </a:r>
            <a:r>
              <a:rPr lang="en-US" b="1"/>
              <a:t> </a:t>
            </a:r>
            <a:r>
              <a:rPr lang="en-US" b="1" err="1"/>
              <a:t>ihmetyttävät</a:t>
            </a:r>
            <a:r>
              <a:rPr lang="en-US" b="1"/>
              <a:t> </a:t>
            </a:r>
            <a:r>
              <a:rPr lang="en-US" b="1" err="1"/>
              <a:t>tilanteet</a:t>
            </a:r>
            <a:r>
              <a:rPr lang="en-US" b="1"/>
              <a:t> ja </a:t>
            </a:r>
            <a:r>
              <a:rPr lang="en-US" b="1" err="1"/>
              <a:t>lapsen</a:t>
            </a:r>
            <a:r>
              <a:rPr lang="en-US" b="1"/>
              <a:t> </a:t>
            </a:r>
            <a:r>
              <a:rPr lang="en-US" b="1" err="1"/>
              <a:t>tunteet</a:t>
            </a:r>
            <a:r>
              <a:rPr lang="en-US" b="1"/>
              <a:t>. </a:t>
            </a:r>
            <a:endParaRPr lang="en-US" b="1">
              <a:cs typeface="Calibri"/>
            </a:endParaRPr>
          </a:p>
          <a:p>
            <a:pPr marL="171450" indent="-171450">
              <a:buFont typeface="Arial"/>
              <a:buChar char="•"/>
            </a:pPr>
            <a:r>
              <a:rPr lang="fi-FI"/>
              <a:t>Jos ajatellaan, etteivät pienet lapset näe tai ymmärrä ympäristössään tapahtuvia asioita, moni lapsen pohdinta voi jäädä hänen omakseen. Esimerkiksi päihteitä käyttävä, tai häiritsevästi käyttäytyvä ihminen voi tuntua lapsesta pelottavalta. </a:t>
            </a:r>
            <a:endParaRPr lang="en-US"/>
          </a:p>
          <a:p>
            <a:pPr marL="171450" indent="-171450">
              <a:buFont typeface="Arial"/>
              <a:buChar char="•"/>
            </a:pPr>
            <a:r>
              <a:rPr lang="fi-FI"/>
              <a:t>Vanhemman on tärkeää ottaa lapsen tunteet vakavasti ja osoittaa, että erilaiset tunteet ovat normaaleja ja auttavat tunnistamaan turvattomia tilanteita.</a:t>
            </a:r>
            <a:endParaRPr lang="en-US">
              <a:cs typeface="Calibri"/>
            </a:endParaRPr>
          </a:p>
          <a:p>
            <a:endParaRPr lang="en-US">
              <a:cs typeface="Calibri"/>
            </a:endParaRPr>
          </a:p>
          <a:p>
            <a:pPr>
              <a:lnSpc>
                <a:spcPct val="150000"/>
              </a:lnSpc>
              <a:spcBef>
                <a:spcPts val="1000"/>
              </a:spcBef>
            </a:pPr>
            <a:r>
              <a:rPr lang="en-US" b="1" err="1"/>
              <a:t>Kuuntele</a:t>
            </a:r>
            <a:r>
              <a:rPr lang="en-US" b="1"/>
              <a:t> ja anna </a:t>
            </a:r>
            <a:r>
              <a:rPr lang="en-US" b="1" err="1"/>
              <a:t>lapsen</a:t>
            </a:r>
            <a:r>
              <a:rPr lang="en-US" b="1"/>
              <a:t> </a:t>
            </a:r>
            <a:r>
              <a:rPr lang="en-US" b="1" err="1"/>
              <a:t>kertoa</a:t>
            </a:r>
            <a:r>
              <a:rPr lang="en-US" b="1"/>
              <a:t> </a:t>
            </a:r>
            <a:r>
              <a:rPr lang="en-US" b="1" err="1"/>
              <a:t>ajatuksistaan</a:t>
            </a:r>
            <a:r>
              <a:rPr lang="en-US" b="1"/>
              <a:t> ja </a:t>
            </a:r>
            <a:r>
              <a:rPr lang="en-US" b="1" err="1"/>
              <a:t>huolistaan</a:t>
            </a:r>
            <a:r>
              <a:rPr lang="en-US" b="1"/>
              <a:t> </a:t>
            </a:r>
            <a:r>
              <a:rPr lang="en-US" b="1" err="1"/>
              <a:t>avoimesti</a:t>
            </a:r>
            <a:r>
              <a:rPr lang="en-US" b="1"/>
              <a:t> </a:t>
            </a:r>
            <a:r>
              <a:rPr lang="en-US" b="1" err="1"/>
              <a:t>ilman</a:t>
            </a:r>
            <a:r>
              <a:rPr lang="en-US" b="1"/>
              <a:t> </a:t>
            </a:r>
            <a:r>
              <a:rPr lang="en-US" b="1" err="1"/>
              <a:t>muita</a:t>
            </a:r>
            <a:r>
              <a:rPr lang="en-US" b="1"/>
              <a:t> </a:t>
            </a:r>
            <a:r>
              <a:rPr lang="en-US" b="1" err="1"/>
              <a:t>häiriötekijöitä</a:t>
            </a:r>
            <a:r>
              <a:rPr lang="en-US" b="1"/>
              <a:t>. </a:t>
            </a:r>
            <a:endParaRPr lang="fi-FI" b="1"/>
          </a:p>
          <a:p>
            <a:pPr marL="171450" indent="-171450">
              <a:lnSpc>
                <a:spcPct val="150000"/>
              </a:lnSpc>
              <a:spcBef>
                <a:spcPts val="1000"/>
              </a:spcBef>
              <a:buFont typeface="Arial"/>
              <a:buChar char="•"/>
            </a:pPr>
            <a:r>
              <a:rPr lang="fi-FI"/>
              <a:t>Kuulluksi tuleminen on tärkeää eritoten kuormittavissa tilanteissa, jolloin se voi vähentää pelkoa ja ahdistusta. </a:t>
            </a:r>
            <a:r>
              <a:rPr lang="en-US" err="1"/>
              <a:t>Turvallisuuden</a:t>
            </a:r>
            <a:r>
              <a:rPr lang="en-US"/>
              <a:t> </a:t>
            </a:r>
            <a:r>
              <a:rPr lang="en-US" err="1"/>
              <a:t>tunne</a:t>
            </a:r>
            <a:r>
              <a:rPr lang="en-US"/>
              <a:t> </a:t>
            </a:r>
            <a:r>
              <a:rPr lang="en-US" err="1"/>
              <a:t>tulee</a:t>
            </a:r>
            <a:r>
              <a:rPr lang="en-US"/>
              <a:t> </a:t>
            </a:r>
            <a:r>
              <a:rPr lang="en-US" err="1"/>
              <a:t>siitä</a:t>
            </a:r>
            <a:r>
              <a:rPr lang="en-US"/>
              <a:t>, </a:t>
            </a:r>
            <a:r>
              <a:rPr lang="en-US" err="1"/>
              <a:t>että</a:t>
            </a:r>
            <a:r>
              <a:rPr lang="en-US"/>
              <a:t> </a:t>
            </a:r>
            <a:r>
              <a:rPr lang="en-US" err="1"/>
              <a:t>lapsi</a:t>
            </a:r>
            <a:r>
              <a:rPr lang="en-US"/>
              <a:t> </a:t>
            </a:r>
            <a:r>
              <a:rPr lang="en-US" err="1"/>
              <a:t>saa</a:t>
            </a:r>
            <a:r>
              <a:rPr lang="en-US"/>
              <a:t> </a:t>
            </a:r>
            <a:r>
              <a:rPr lang="en-US" err="1"/>
              <a:t>ilmaista</a:t>
            </a:r>
            <a:r>
              <a:rPr lang="en-US"/>
              <a:t> </a:t>
            </a:r>
            <a:r>
              <a:rPr lang="en-US" err="1"/>
              <a:t>kaikenlaisia</a:t>
            </a:r>
            <a:r>
              <a:rPr lang="en-US"/>
              <a:t> </a:t>
            </a:r>
            <a:r>
              <a:rPr lang="en-US" err="1"/>
              <a:t>tunteita</a:t>
            </a:r>
            <a:r>
              <a:rPr lang="en-US"/>
              <a:t>: </a:t>
            </a:r>
            <a:r>
              <a:rPr lang="en-US" err="1"/>
              <a:t>vihaa</a:t>
            </a:r>
            <a:r>
              <a:rPr lang="en-US"/>
              <a:t>, </a:t>
            </a:r>
            <a:r>
              <a:rPr lang="en-US" err="1"/>
              <a:t>kiukkua</a:t>
            </a:r>
            <a:r>
              <a:rPr lang="en-US"/>
              <a:t>, </a:t>
            </a:r>
            <a:r>
              <a:rPr lang="en-US" err="1"/>
              <a:t>suuttumusta</a:t>
            </a:r>
            <a:r>
              <a:rPr lang="en-US"/>
              <a:t>, </a:t>
            </a:r>
            <a:r>
              <a:rPr lang="en-US" err="1"/>
              <a:t>pelkoa</a:t>
            </a:r>
            <a:r>
              <a:rPr lang="en-US"/>
              <a:t> ja </a:t>
            </a:r>
            <a:r>
              <a:rPr lang="en-US" err="1"/>
              <a:t>surua</a:t>
            </a:r>
            <a:r>
              <a:rPr lang="en-US"/>
              <a:t>.</a:t>
            </a:r>
            <a:endParaRPr lang="fi-FI"/>
          </a:p>
          <a:p>
            <a:pPr marL="171450" indent="-171450">
              <a:lnSpc>
                <a:spcPct val="150000"/>
              </a:lnSpc>
              <a:spcBef>
                <a:spcPts val="1000"/>
              </a:spcBef>
              <a:buFont typeface="Arial"/>
              <a:buChar char="•"/>
            </a:pPr>
            <a:r>
              <a:rPr lang="fi-FI"/>
              <a:t>Pysähtymällä lapsen huolen äärelle lapsi tulee kuulluksi ja tietää, että hänen asiansa ovat tärkeitä, eikä hän jää yksin huolensa kanssa. Ole läsnä ja keskity vain kuuntelemaan ja luomaan turvallinen ilmapiiri keskustelulle. </a:t>
            </a:r>
            <a:endParaRPr lang="fi-FI">
              <a:cs typeface="Calibri"/>
            </a:endParaRPr>
          </a:p>
          <a:p>
            <a:pPr marL="171450" indent="-171450">
              <a:lnSpc>
                <a:spcPct val="150000"/>
              </a:lnSpc>
              <a:spcBef>
                <a:spcPts val="1000"/>
              </a:spcBef>
              <a:buFont typeface="Arial"/>
              <a:buChar char="•"/>
            </a:pPr>
            <a:r>
              <a:rPr lang="en-US" err="1"/>
              <a:t>Aikuisen</a:t>
            </a:r>
            <a:r>
              <a:rPr lang="en-US"/>
              <a:t> syli ja </a:t>
            </a:r>
            <a:r>
              <a:rPr lang="en-US" err="1"/>
              <a:t>läheisyys</a:t>
            </a:r>
            <a:r>
              <a:rPr lang="en-US"/>
              <a:t> </a:t>
            </a:r>
            <a:r>
              <a:rPr lang="en-US" err="1"/>
              <a:t>ovat</a:t>
            </a:r>
            <a:r>
              <a:rPr lang="en-US"/>
              <a:t> </a:t>
            </a:r>
            <a:r>
              <a:rPr lang="en-US" err="1"/>
              <a:t>keskeinen</a:t>
            </a:r>
            <a:r>
              <a:rPr lang="en-US"/>
              <a:t> </a:t>
            </a:r>
            <a:r>
              <a:rPr lang="en-US" err="1"/>
              <a:t>turvan</a:t>
            </a:r>
            <a:r>
              <a:rPr lang="en-US"/>
              <a:t> </a:t>
            </a:r>
            <a:r>
              <a:rPr lang="en-US" err="1"/>
              <a:t>lähde</a:t>
            </a:r>
            <a:r>
              <a:rPr lang="en-US"/>
              <a:t> pelon </a:t>
            </a:r>
            <a:r>
              <a:rPr lang="en-US" err="1"/>
              <a:t>hetkellä</a:t>
            </a:r>
            <a:r>
              <a:rPr lang="en-US"/>
              <a:t>. </a:t>
            </a:r>
            <a:endParaRPr lang="fi-FI">
              <a:ea typeface="Calibri"/>
              <a:cs typeface="Calibri"/>
            </a:endParaRPr>
          </a:p>
          <a:p>
            <a:pPr>
              <a:lnSpc>
                <a:spcPct val="150000"/>
              </a:lnSpc>
              <a:spcBef>
                <a:spcPts val="1000"/>
              </a:spcBef>
            </a:pPr>
            <a:endParaRPr lang="fi-FI"/>
          </a:p>
          <a:p>
            <a:r>
              <a:rPr lang="fi-FI" b="1"/>
              <a:t>Keskustele asioista lapsen ikätason mukaisesti. </a:t>
            </a:r>
            <a:endParaRPr lang="fi-FI" b="1">
              <a:cs typeface="Calibri"/>
            </a:endParaRPr>
          </a:p>
          <a:p>
            <a:pPr marL="171450" indent="-171450">
              <a:buFont typeface="Arial"/>
              <a:buChar char="•"/>
            </a:pPr>
            <a:r>
              <a:rPr lang="fi-FI"/>
              <a:t>Päihteistä puhuminen ei tarkoita pelottelua, vaan tarjoaa mahdollisuuden käsitellä aihepiiriä turvallisessa ympäristössä. Avoin keskustelu luo lapselle mahdollisuuden kysyä ja kertoa asioista ja vahvistaa luottamusta vanhempaan. </a:t>
            </a:r>
            <a:endParaRPr lang="fi-FI">
              <a:cs typeface="Calibri"/>
            </a:endParaRPr>
          </a:p>
          <a:p>
            <a:pPr marL="171450" indent="-171450">
              <a:buFont typeface="Arial"/>
              <a:buChar char="•"/>
            </a:pPr>
            <a:r>
              <a:rPr lang="fi-FI"/>
              <a:t>Voit kysyä suoraan, mitä lapsi tietää jo etukäteen, millaisia kokemuksia hänellä on, mitä hän ajattelee tapahtumista sekä millaisia tunteita ne herättävät. </a:t>
            </a:r>
            <a:endParaRPr lang="fi-FI">
              <a:cs typeface="Calibri" panose="020F0502020204030204"/>
            </a:endParaRPr>
          </a:p>
          <a:p>
            <a:endParaRPr lang="fi-FI">
              <a:ea typeface="Calibri" panose="020F0502020204030204"/>
              <a:cs typeface="Calibri"/>
            </a:endParaRPr>
          </a:p>
          <a:p>
            <a:r>
              <a:rPr lang="fi-FI" i="1">
                <a:ea typeface="Calibri" panose="020F0502020204030204"/>
                <a:cs typeface="Calibri"/>
              </a:rPr>
              <a:t>Lähteet:</a:t>
            </a:r>
            <a:r>
              <a:rPr lang="fi-FI" i="1">
                <a:ea typeface="Calibri" panose="020F0502020204030204"/>
                <a:cs typeface="+mn-lt"/>
              </a:rPr>
              <a:t> </a:t>
            </a:r>
            <a:endParaRPr lang="fi-FI" i="1"/>
          </a:p>
          <a:p>
            <a:r>
              <a:rPr lang="en-US" i="1" err="1"/>
              <a:t>Ehkäisevä</a:t>
            </a:r>
            <a:r>
              <a:rPr lang="en-US" i="1"/>
              <a:t> </a:t>
            </a:r>
            <a:r>
              <a:rPr lang="en-US" i="1" err="1"/>
              <a:t>päihdetyö</a:t>
            </a:r>
            <a:r>
              <a:rPr lang="en-US" i="1"/>
              <a:t> EHYT ry. (2024). </a:t>
            </a:r>
            <a:r>
              <a:rPr lang="en-US" i="1" err="1"/>
              <a:t>Vanhemmuuden</a:t>
            </a:r>
            <a:r>
              <a:rPr lang="en-US" i="1"/>
              <a:t> </a:t>
            </a:r>
            <a:r>
              <a:rPr lang="en-US" i="1" err="1"/>
              <a:t>taidot</a:t>
            </a:r>
            <a:r>
              <a:rPr lang="en-US" i="1"/>
              <a:t> – </a:t>
            </a:r>
            <a:r>
              <a:rPr lang="en-US" i="1" err="1"/>
              <a:t>Kuuntele</a:t>
            </a:r>
            <a:r>
              <a:rPr lang="en-US" i="1"/>
              <a:t> </a:t>
            </a:r>
            <a:r>
              <a:rPr lang="en-US" i="1" err="1"/>
              <a:t>ensin</a:t>
            </a:r>
            <a:r>
              <a:rPr lang="en-US" i="1"/>
              <a:t>. </a:t>
            </a:r>
            <a:r>
              <a:rPr lang="en-US" i="1" err="1"/>
              <a:t>Toimintavihko</a:t>
            </a:r>
            <a:r>
              <a:rPr lang="en-US" i="1"/>
              <a:t> </a:t>
            </a:r>
            <a:r>
              <a:rPr lang="en-US" i="1" err="1"/>
              <a:t>perheille</a:t>
            </a:r>
            <a:r>
              <a:rPr lang="en-US" i="1"/>
              <a:t> ja </a:t>
            </a:r>
            <a:r>
              <a:rPr lang="en-US" i="1" err="1"/>
              <a:t>perheiden</a:t>
            </a:r>
            <a:r>
              <a:rPr lang="en-US" i="1"/>
              <a:t> </a:t>
            </a:r>
            <a:r>
              <a:rPr lang="en-US" i="1" err="1"/>
              <a:t>toimiville</a:t>
            </a:r>
            <a:r>
              <a:rPr lang="en-US" i="1"/>
              <a:t>.</a:t>
            </a:r>
            <a:endParaRPr lang="en-US"/>
          </a:p>
          <a:p>
            <a:r>
              <a:rPr lang="fi-FI" i="1"/>
              <a:t>Väestöliitto. (2018). Miten kerron vaarallisista aikuisista?</a:t>
            </a:r>
            <a:endParaRPr lang="en-US" i="1"/>
          </a:p>
        </p:txBody>
      </p:sp>
      <p:sp>
        <p:nvSpPr>
          <p:cNvPr id="4" name="Dian numeron paikkamerkki 3"/>
          <p:cNvSpPr>
            <a:spLocks noGrp="1"/>
          </p:cNvSpPr>
          <p:nvPr>
            <p:ph type="sldNum" sz="quarter" idx="5"/>
          </p:nvPr>
        </p:nvSpPr>
        <p:spPr/>
        <p:txBody>
          <a:bodyPr/>
          <a:lstStyle/>
          <a:p>
            <a:fld id="{579D9747-B660-7E45-B2EB-38F285FF62C2}" type="slidenum">
              <a:rPr lang="sv-SE" smtClean="0"/>
              <a:t>12</a:t>
            </a:fld>
            <a:endParaRPr lang="sv-SE"/>
          </a:p>
        </p:txBody>
      </p:sp>
    </p:spTree>
    <p:extLst>
      <p:ext uri="{BB962C8B-B14F-4D97-AF65-F5344CB8AC3E}">
        <p14:creationId xmlns:p14="http://schemas.microsoft.com/office/powerpoint/2010/main" val="463836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nSpc>
                <a:spcPct val="150000"/>
              </a:lnSpc>
            </a:pPr>
            <a:r>
              <a:rPr lang="en-US" b="1" dirty="0" err="1"/>
              <a:t>Sanavalinnat</a:t>
            </a:r>
            <a:r>
              <a:rPr lang="en-US" b="1" dirty="0"/>
              <a:t> vaikuttavat </a:t>
            </a:r>
            <a:r>
              <a:rPr lang="en-US" b="1" dirty="0" err="1"/>
              <a:t>asenteisiin</a:t>
            </a:r>
            <a:r>
              <a:rPr lang="en-US" b="1" dirty="0"/>
              <a:t> – </a:t>
            </a:r>
            <a:r>
              <a:rPr lang="en-US" b="1" dirty="0" err="1"/>
              <a:t>niiden</a:t>
            </a:r>
            <a:r>
              <a:rPr lang="en-US" b="1" dirty="0"/>
              <a:t> avulla voi </a:t>
            </a:r>
            <a:r>
              <a:rPr lang="en-US" b="1" dirty="0" err="1"/>
              <a:t>vahvistaa</a:t>
            </a:r>
            <a:r>
              <a:rPr lang="en-US" b="1" dirty="0"/>
              <a:t> </a:t>
            </a:r>
            <a:r>
              <a:rPr lang="en-US" b="1" dirty="0" err="1"/>
              <a:t>ymmärrystä</a:t>
            </a:r>
            <a:r>
              <a:rPr lang="en-US" b="1" dirty="0"/>
              <a:t> erilaisia </a:t>
            </a:r>
            <a:r>
              <a:rPr lang="en-US" b="1" dirty="0" err="1"/>
              <a:t>elämäntilanteita</a:t>
            </a:r>
            <a:r>
              <a:rPr lang="en-US" b="1" dirty="0"/>
              <a:t> kohtaan. </a:t>
            </a:r>
            <a:endParaRPr lang="en-US" b="1" dirty="0">
              <a:cs typeface="Calibri"/>
            </a:endParaRPr>
          </a:p>
          <a:p>
            <a:pPr marL="171450" indent="-171450">
              <a:lnSpc>
                <a:spcPct val="150000"/>
              </a:lnSpc>
              <a:buFont typeface="Arial"/>
              <a:buChar char="•"/>
            </a:pPr>
            <a:r>
              <a:rPr lang="fi-FI" dirty="0"/>
              <a:t>Sanavalinnat voivat vaikuttaa voimakkaasti ihmisten mielikuviin. </a:t>
            </a:r>
            <a:endParaRPr lang="fi-FI" dirty="0">
              <a:cs typeface="Calibri"/>
            </a:endParaRPr>
          </a:p>
          <a:p>
            <a:pPr marL="171450" indent="-171450">
              <a:lnSpc>
                <a:spcPct val="150000"/>
              </a:lnSpc>
              <a:buFont typeface="Arial"/>
              <a:buChar char="•"/>
            </a:pPr>
            <a:r>
              <a:rPr lang="fi-FI" dirty="0"/>
              <a:t>Vältä leimaavien sanojen käyttöä puheessasi, sillä ne lisäävät eriarvoisuutta ja syrjivää kohtelua muita ihmisiä kohtaan. </a:t>
            </a:r>
            <a:endParaRPr lang="fi-FI" dirty="0">
              <a:cs typeface="Calibri"/>
            </a:endParaRPr>
          </a:p>
          <a:p>
            <a:pPr>
              <a:lnSpc>
                <a:spcPct val="150000"/>
              </a:lnSpc>
            </a:pPr>
            <a:endParaRPr lang="en-US" dirty="0"/>
          </a:p>
          <a:p>
            <a:pPr>
              <a:lnSpc>
                <a:spcPct val="150000"/>
              </a:lnSpc>
            </a:pPr>
            <a:r>
              <a:rPr lang="en-US" b="1" dirty="0"/>
              <a:t>Päihteiden käyttö </a:t>
            </a:r>
            <a:r>
              <a:rPr lang="en-US" b="1" dirty="0" err="1"/>
              <a:t>näkyy</a:t>
            </a:r>
            <a:r>
              <a:rPr lang="en-US" b="1" dirty="0"/>
              <a:t> monella tavalla </a:t>
            </a:r>
            <a:r>
              <a:rPr lang="en-US" b="1" dirty="0" err="1"/>
              <a:t>yhteiskunnassamme</a:t>
            </a:r>
            <a:r>
              <a:rPr lang="en-US" b="1" dirty="0"/>
              <a:t>. </a:t>
            </a:r>
            <a:r>
              <a:rPr lang="en-US" b="1" dirty="0" err="1"/>
              <a:t>Runsas</a:t>
            </a:r>
            <a:r>
              <a:rPr lang="en-US" b="1" dirty="0"/>
              <a:t> päihteiden käyttö voi </a:t>
            </a:r>
            <a:r>
              <a:rPr lang="en-US" b="1" dirty="0" err="1"/>
              <a:t>johtaa</a:t>
            </a:r>
            <a:r>
              <a:rPr lang="en-US" b="1" dirty="0"/>
              <a:t> </a:t>
            </a:r>
            <a:r>
              <a:rPr lang="en-US" b="1" dirty="0" err="1"/>
              <a:t>päihdeongelmaan</a:t>
            </a:r>
            <a:r>
              <a:rPr lang="en-US" b="1" dirty="0"/>
              <a:t> ja </a:t>
            </a:r>
            <a:r>
              <a:rPr lang="en-US" b="1" dirty="0" err="1"/>
              <a:t>jopa</a:t>
            </a:r>
            <a:r>
              <a:rPr lang="en-US" b="1" dirty="0"/>
              <a:t> </a:t>
            </a:r>
            <a:r>
              <a:rPr lang="en-US" b="1" dirty="0" err="1"/>
              <a:t>riippuvuussairauteen</a:t>
            </a:r>
            <a:r>
              <a:rPr lang="en-US" b="1" dirty="0"/>
              <a:t>, jota voi, </a:t>
            </a:r>
            <a:br>
              <a:rPr lang="en-US" b="1" dirty="0">
                <a:cs typeface="+mn-lt"/>
              </a:rPr>
            </a:br>
            <a:r>
              <a:rPr lang="en-US" b="1" dirty="0"/>
              <a:t>ja pitää </a:t>
            </a:r>
            <a:r>
              <a:rPr lang="en-US" b="1" dirty="0" err="1"/>
              <a:t>hoitaa</a:t>
            </a:r>
            <a:r>
              <a:rPr lang="en-US" b="1" dirty="0"/>
              <a:t>.</a:t>
            </a:r>
            <a:endParaRPr lang="en-US" b="1" dirty="0">
              <a:cs typeface="Calibri"/>
            </a:endParaRPr>
          </a:p>
          <a:p>
            <a:pPr marL="171450" indent="-171450">
              <a:lnSpc>
                <a:spcPct val="150000"/>
              </a:lnSpc>
              <a:buFont typeface="Arial,Sans-Serif"/>
              <a:buChar char="•"/>
            </a:pPr>
            <a:r>
              <a:rPr lang="fi-FI" dirty="0"/>
              <a:t>Päihteiden käyttäminen ei tee ihmisestä pahaa, mutta ihminen voi käyttäytyä huonosti päihteiden vaikutuksen alaisena. </a:t>
            </a:r>
            <a:endParaRPr lang="en-US" dirty="0"/>
          </a:p>
          <a:p>
            <a:pPr marL="171450" indent="-171450">
              <a:lnSpc>
                <a:spcPct val="150000"/>
              </a:lnSpc>
              <a:buFont typeface="Arial,Sans-Serif"/>
              <a:buChar char="•"/>
            </a:pPr>
            <a:r>
              <a:rPr lang="en-US" dirty="0"/>
              <a:t>Jokainen </a:t>
            </a:r>
            <a:r>
              <a:rPr lang="en-US" dirty="0" err="1"/>
              <a:t>ansaitsee</a:t>
            </a:r>
            <a:r>
              <a:rPr lang="en-US" dirty="0"/>
              <a:t> hyvää kohtelua ja tukea.</a:t>
            </a:r>
            <a:endParaRPr lang="en-US" dirty="0">
              <a:cs typeface="Calibri"/>
            </a:endParaRPr>
          </a:p>
          <a:p>
            <a:pPr marL="285750" indent="-285750">
              <a:lnSpc>
                <a:spcPct val="150000"/>
              </a:lnSpc>
              <a:buFont typeface="Arial"/>
              <a:buChar char="•"/>
            </a:pPr>
            <a:endParaRPr lang="en-US" b="1" dirty="0"/>
          </a:p>
          <a:p>
            <a:pPr>
              <a:lnSpc>
                <a:spcPct val="150000"/>
              </a:lnSpc>
            </a:pPr>
            <a:r>
              <a:rPr lang="en-US" b="1" dirty="0"/>
              <a:t>Aikuisen </a:t>
            </a:r>
            <a:r>
              <a:rPr lang="en-US" b="1" dirty="0" err="1"/>
              <a:t>rauhallisuus</a:t>
            </a:r>
            <a:r>
              <a:rPr lang="en-US" b="1" dirty="0"/>
              <a:t> </a:t>
            </a:r>
            <a:r>
              <a:rPr lang="en-US" b="1" dirty="0" err="1"/>
              <a:t>tarttuu</a:t>
            </a:r>
            <a:r>
              <a:rPr lang="en-US" b="1" dirty="0"/>
              <a:t> </a:t>
            </a:r>
            <a:r>
              <a:rPr lang="en-US" b="1" dirty="0" err="1"/>
              <a:t>lapseen</a:t>
            </a:r>
            <a:r>
              <a:rPr lang="en-US" b="1" dirty="0"/>
              <a:t> ja saa </a:t>
            </a:r>
            <a:r>
              <a:rPr lang="en-US" b="1" dirty="0" err="1"/>
              <a:t>lapselle</a:t>
            </a:r>
            <a:r>
              <a:rPr lang="en-US" b="1" dirty="0"/>
              <a:t> </a:t>
            </a:r>
            <a:r>
              <a:rPr lang="en-US" b="1" dirty="0" err="1"/>
              <a:t>turvallisemman</a:t>
            </a:r>
            <a:r>
              <a:rPr lang="en-US" b="1" dirty="0"/>
              <a:t> olon.</a:t>
            </a:r>
            <a:endParaRPr lang="en-US" dirty="0">
              <a:cs typeface="Calibri"/>
            </a:endParaRPr>
          </a:p>
          <a:p>
            <a:pPr marL="171450" indent="-171450">
              <a:lnSpc>
                <a:spcPct val="150000"/>
              </a:lnSpc>
              <a:buFont typeface="Arial,Sans-Serif"/>
              <a:buChar char="•"/>
            </a:pPr>
            <a:r>
              <a:rPr lang="en-US" dirty="0" err="1"/>
              <a:t>Toimi</a:t>
            </a:r>
            <a:r>
              <a:rPr lang="en-US" dirty="0"/>
              <a:t> </a:t>
            </a:r>
            <a:r>
              <a:rPr lang="en-US" dirty="0" err="1"/>
              <a:t>lapselle</a:t>
            </a:r>
            <a:r>
              <a:rPr lang="en-US" dirty="0"/>
              <a:t> </a:t>
            </a:r>
            <a:r>
              <a:rPr lang="en-US" dirty="0" err="1"/>
              <a:t>esimerkkinä</a:t>
            </a:r>
            <a:r>
              <a:rPr lang="en-US" dirty="0"/>
              <a:t>, miten toimia rauhallisesti </a:t>
            </a:r>
            <a:r>
              <a:rPr lang="en-US" dirty="0" err="1"/>
              <a:t>erilaisissa</a:t>
            </a:r>
            <a:r>
              <a:rPr lang="en-US" dirty="0"/>
              <a:t> tilanteissa.</a:t>
            </a:r>
            <a:endParaRPr lang="en-US" dirty="0">
              <a:cs typeface="Calibri"/>
            </a:endParaRPr>
          </a:p>
          <a:p>
            <a:pPr marL="171450" indent="-171450">
              <a:lnSpc>
                <a:spcPct val="150000"/>
              </a:lnSpc>
              <a:buFont typeface="Arial,Sans-Serif"/>
              <a:buChar char="•"/>
            </a:pPr>
            <a:r>
              <a:rPr lang="en-US" dirty="0" err="1"/>
              <a:t>Opeta</a:t>
            </a:r>
            <a:r>
              <a:rPr lang="en-US" dirty="0"/>
              <a:t> turvataitoja </a:t>
            </a:r>
            <a:r>
              <a:rPr lang="en-US" dirty="0" err="1"/>
              <a:t>pelottavien</a:t>
            </a:r>
            <a:r>
              <a:rPr lang="en-US" dirty="0"/>
              <a:t> </a:t>
            </a:r>
            <a:r>
              <a:rPr lang="en-US" dirty="0" err="1"/>
              <a:t>tilanteiden</a:t>
            </a:r>
            <a:r>
              <a:rPr lang="en-US" dirty="0"/>
              <a:t> </a:t>
            </a:r>
            <a:r>
              <a:rPr lang="en-US" dirty="0" err="1"/>
              <a:t>varalle</a:t>
            </a:r>
            <a:r>
              <a:rPr lang="en-US" dirty="0"/>
              <a:t>, ja </a:t>
            </a:r>
            <a:r>
              <a:rPr lang="en-US" dirty="0" err="1"/>
              <a:t>muistuta</a:t>
            </a:r>
            <a:r>
              <a:rPr lang="en-US" dirty="0"/>
              <a:t> </a:t>
            </a:r>
            <a:r>
              <a:rPr lang="en-US" dirty="0" err="1"/>
              <a:t>lasta</a:t>
            </a:r>
            <a:r>
              <a:rPr lang="en-US" dirty="0"/>
              <a:t>, että </a:t>
            </a:r>
            <a:r>
              <a:rPr lang="en-US" dirty="0" err="1"/>
              <a:t>turvattomat</a:t>
            </a:r>
            <a:r>
              <a:rPr lang="en-US" dirty="0"/>
              <a:t> tilanteet ovat </a:t>
            </a:r>
            <a:r>
              <a:rPr lang="en-US" dirty="0" err="1"/>
              <a:t>harvinaisia</a:t>
            </a:r>
            <a:r>
              <a:rPr lang="en-US" dirty="0"/>
              <a:t>. </a:t>
            </a:r>
            <a:endParaRPr lang="fi-FI" dirty="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i-FI" b="0" i="0" u="none" strike="noStrike" dirty="0">
              <a:solidFill>
                <a:srgbClr val="000000"/>
              </a:solidFill>
              <a:effectLst/>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i-FI" i="1" dirty="0">
              <a:cs typeface="Calibri"/>
            </a:endParaRPr>
          </a:p>
          <a:p>
            <a:r>
              <a:rPr lang="fi-FI" i="1" dirty="0">
                <a:cs typeface="Calibri"/>
              </a:rPr>
              <a:t>Lähteet: </a:t>
            </a:r>
            <a:endParaRPr lang="fi-FI" i="1" dirty="0">
              <a:ea typeface="Calibri" panose="020F0502020204030204"/>
              <a:cs typeface="Calibri"/>
            </a:endParaRPr>
          </a:p>
          <a:p>
            <a:r>
              <a:rPr lang="fi-FI" i="1" dirty="0">
                <a:cs typeface="Calibri"/>
              </a:rPr>
              <a:t>Ehkäisevän päihdetyön järjestöverkosto (2023).</a:t>
            </a:r>
            <a:r>
              <a:rPr lang="fi-FI" i="1" dirty="0"/>
              <a:t> Huoneentaulu päihteisiin ja asunnottomuuteen liittyvistä termeistä – Termit haltuun.</a:t>
            </a:r>
            <a:endParaRPr lang="fi-FI" dirty="0"/>
          </a:p>
          <a:p>
            <a:r>
              <a:rPr lang="fi-FI" i="1" dirty="0">
                <a:cs typeface="Calibri" panose="020F0502020204030204"/>
              </a:rPr>
              <a:t>Terveyden ja hyvinvoinnin laitos. (2024). Stigma ja syrjintä.</a:t>
            </a:r>
          </a:p>
        </p:txBody>
      </p:sp>
      <p:sp>
        <p:nvSpPr>
          <p:cNvPr id="4" name="Dian numeron paikkamerkki 3"/>
          <p:cNvSpPr>
            <a:spLocks noGrp="1"/>
          </p:cNvSpPr>
          <p:nvPr>
            <p:ph type="sldNum" sz="quarter" idx="5"/>
          </p:nvPr>
        </p:nvSpPr>
        <p:spPr/>
        <p:txBody>
          <a:bodyPr/>
          <a:lstStyle/>
          <a:p>
            <a:fld id="{579D9747-B660-7E45-B2EB-38F285FF62C2}" type="slidenum">
              <a:rPr lang="sv-SE" smtClean="0"/>
              <a:t>13</a:t>
            </a:fld>
            <a:endParaRPr lang="sv-SE"/>
          </a:p>
        </p:txBody>
      </p:sp>
    </p:spTree>
    <p:extLst>
      <p:ext uri="{BB962C8B-B14F-4D97-AF65-F5344CB8AC3E}">
        <p14:creationId xmlns:p14="http://schemas.microsoft.com/office/powerpoint/2010/main" val="3722953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just"/>
            <a:r>
              <a:rPr lang="fi-FI" b="1" dirty="0"/>
              <a:t>Kysy, mitä lapsi tietää päihteistä ja anna hänen kertoa kokemuksistaan.  </a:t>
            </a:r>
            <a:endParaRPr lang="en-US" dirty="0">
              <a:cs typeface="Calibri" panose="020F0502020204030204"/>
            </a:endParaRPr>
          </a:p>
          <a:p>
            <a:pPr marL="171450" indent="-171450" algn="just">
              <a:buFont typeface="Arial" panose="020B0604020202020204" pitchFamily="34" charset="0"/>
              <a:buChar char="•"/>
            </a:pPr>
            <a:r>
              <a:rPr lang="fi-FI" dirty="0"/>
              <a:t>Kysy, mitä lapsi tietää, millaisia kokemuksia hänellä on, mitä hän ajattelee tapahtumista sekä millaisia tunteita ne herättävät.   </a:t>
            </a:r>
            <a:endParaRPr lang="en-US" dirty="0">
              <a:cs typeface="Calibri" panose="020F0502020204030204"/>
            </a:endParaRPr>
          </a:p>
          <a:p>
            <a:pPr marL="171450" indent="-171450" algn="just">
              <a:buFont typeface="Arial" panose="020B0604020202020204" pitchFamily="34" charset="0"/>
              <a:buChar char="•"/>
            </a:pPr>
            <a:r>
              <a:rPr lang="fi-FI" dirty="0"/>
              <a:t>Pysähtymällä lapsen kokemusten äärelle lapsi tulee kuulluksi ja tietää, että hänen tunteensa ja ajatuksensa ovat tärkeitä, eikä hän jää yksin niiden kanssa.   </a:t>
            </a:r>
            <a:endParaRPr lang="fi-FI" dirty="0">
              <a:cs typeface="Calibri"/>
            </a:endParaRPr>
          </a:p>
          <a:p>
            <a:pPr marL="171450" indent="-171450" algn="just">
              <a:buFont typeface="Arial" panose="020B0604020202020204" pitchFamily="34" charset="0"/>
              <a:buChar char="•"/>
            </a:pPr>
            <a:r>
              <a:rPr lang="fi-FI" dirty="0"/>
              <a:t>Kerro, että lapsi voi aina luottaa sinuun ja kertoa kaikista kokemuksistaan, tunteistaan ja huolistaan. Tämä auttaa lasta tuntemaan olonsa turvalliseksi ja tukee avointa keskustelua. </a:t>
            </a:r>
            <a:endParaRPr lang="fi-FI" dirty="0">
              <a:cs typeface="Calibri"/>
            </a:endParaRPr>
          </a:p>
          <a:p>
            <a:pPr algn="just"/>
            <a:endParaRPr lang="fi-FI" dirty="0">
              <a:cs typeface="Calibri"/>
            </a:endParaRPr>
          </a:p>
          <a:p>
            <a:pPr algn="just"/>
            <a:r>
              <a:rPr lang="fi-FI" b="1" dirty="0"/>
              <a:t>Keskustele päihteiden käytöstä lapsentasoisesti.  </a:t>
            </a:r>
            <a:endParaRPr lang="fi-FI" dirty="0">
              <a:cs typeface="Calibri" panose="020F0502020204030204"/>
            </a:endParaRPr>
          </a:p>
          <a:p>
            <a:pPr marL="171450" indent="-171450" algn="just">
              <a:buFont typeface="Arial" panose="020B0604020202020204" pitchFamily="34" charset="0"/>
              <a:buChar char="•"/>
            </a:pPr>
            <a:r>
              <a:rPr lang="fi-FI" dirty="0"/>
              <a:t>Huomioi lapsen ikätaso ja käytä lapselle sopivia termejä sekä selitä asiat ymmärrettävästi.  </a:t>
            </a:r>
            <a:endParaRPr lang="fi-FI" dirty="0">
              <a:cs typeface="Calibri"/>
            </a:endParaRPr>
          </a:p>
          <a:p>
            <a:pPr marL="171450" indent="-171450" algn="just">
              <a:buFont typeface="Arial" panose="020B0604020202020204" pitchFamily="34" charset="0"/>
              <a:buChar char="•"/>
            </a:pPr>
            <a:r>
              <a:rPr lang="fi-FI" dirty="0"/>
              <a:t>Puhu päihteistä lapsen kanssa ilman turhaa pelottelua.</a:t>
            </a:r>
            <a:endParaRPr lang="fi-FI" dirty="0">
              <a:cs typeface="Calibri"/>
            </a:endParaRPr>
          </a:p>
          <a:p>
            <a:pPr marL="171450" indent="-171450" algn="just">
              <a:buFont typeface="Arial" panose="020B0604020202020204" pitchFamily="34" charset="0"/>
              <a:buChar char="•"/>
            </a:pPr>
            <a:r>
              <a:rPr lang="fi-FI" dirty="0"/>
              <a:t>Avoin keskustelu luo lapselle mahdollisuuden kysyä ja kertoa asioista ja vahvistaa luottamusta vanhempaan. </a:t>
            </a:r>
            <a:endParaRPr lang="fi-FI" dirty="0">
              <a:cs typeface="Calibri"/>
            </a:endParaRPr>
          </a:p>
          <a:p>
            <a:pPr marL="228600" indent="-228600" algn="just">
              <a:buFont typeface="Arial"/>
              <a:buChar char="•"/>
            </a:pPr>
            <a:endParaRPr lang="fi-FI" b="1" dirty="0">
              <a:cs typeface="Calibri" panose="020F0502020204030204"/>
            </a:endParaRPr>
          </a:p>
          <a:p>
            <a:pPr algn="just"/>
            <a:r>
              <a:rPr lang="fi-FI" b="1" dirty="0"/>
              <a:t>Huomioi tarttuvat tunteet ja asenteet. </a:t>
            </a:r>
            <a:endParaRPr lang="fi-FI" dirty="0">
              <a:cs typeface="Calibri" panose="020F0502020204030204"/>
            </a:endParaRPr>
          </a:p>
          <a:p>
            <a:pPr marL="171450" indent="-171450" algn="just">
              <a:buFont typeface="Arial" panose="020B0604020202020204" pitchFamily="34" charset="0"/>
              <a:buChar char="•"/>
            </a:pPr>
            <a:r>
              <a:rPr lang="fi-FI" dirty="0"/>
              <a:t>Mieti, millaisia sanoja ja asenteita välität puhuessasi päihteitä haitallisesti käyttävistä ihmisistä, sillä toimit esimerkkinä lapsellesi myös tässä asiassa. </a:t>
            </a:r>
            <a:endParaRPr lang="en-US" dirty="0">
              <a:cs typeface="Calibri" panose="020F0502020204030204"/>
            </a:endParaRPr>
          </a:p>
          <a:p>
            <a:pPr marL="171450" indent="-171450" algn="just">
              <a:buFont typeface="Arial" panose="020B0604020202020204" pitchFamily="34" charset="0"/>
              <a:buChar char="•"/>
            </a:pPr>
            <a:r>
              <a:rPr lang="fi-FI" dirty="0"/>
              <a:t>Käytä neutraaleja termejä ja vältä tuomitsevia ilmaisuja.</a:t>
            </a:r>
            <a:endParaRPr lang="en-US" dirty="0">
              <a:cs typeface="Calibri"/>
            </a:endParaRPr>
          </a:p>
          <a:p>
            <a:pPr marL="171450" indent="-171450" algn="just">
              <a:buFont typeface="Arial" panose="020B0604020202020204" pitchFamily="34" charset="0"/>
              <a:buChar char="•"/>
            </a:pPr>
            <a:r>
              <a:rPr lang="fi-FI" dirty="0"/>
              <a:t>Aikuisen kannattaa pysyä itse rauhallisena ja puhua lapselle rehellisesti ympäröivistä asioista. Tämä luo lapselle turvallisemman olon ja vähentää hänen tarvettaan turvautua mielikuvitukseensa.</a:t>
            </a:r>
            <a:endParaRPr lang="fi-FI" dirty="0">
              <a:cs typeface="Calibri"/>
            </a:endParaRPr>
          </a:p>
          <a:p>
            <a:pPr marL="171450" indent="-171450" algn="just">
              <a:buFont typeface="Arial" panose="020B0604020202020204" pitchFamily="34" charset="0"/>
              <a:buChar char="•"/>
            </a:pPr>
            <a:endParaRPr lang="fi-FI" dirty="0">
              <a:cs typeface="Calibri"/>
            </a:endParaRPr>
          </a:p>
          <a:p>
            <a:pPr algn="just"/>
            <a:r>
              <a:rPr lang="fi-FI" b="1" dirty="0"/>
              <a:t>Opeta lasta toimimaan turvallisesti, kun hän kohtaa päihtyneen ihmisen.</a:t>
            </a:r>
            <a:endParaRPr lang="fi-FI" dirty="0">
              <a:cs typeface="Calibri"/>
            </a:endParaRPr>
          </a:p>
          <a:p>
            <a:pPr marL="171450" indent="-171450" algn="just">
              <a:buFont typeface="Arial" panose="020B0604020202020204" pitchFamily="34" charset="0"/>
              <a:buChar char="•"/>
            </a:pPr>
            <a:r>
              <a:rPr lang="fi-FI" dirty="0"/>
              <a:t>Opeta turvaohjeet: sano ei, lähde pois ja kerro turvalliselle aikuiselle.  </a:t>
            </a:r>
            <a:endParaRPr lang="en-US" dirty="0">
              <a:cs typeface="Calibri" panose="020F0502020204030204"/>
            </a:endParaRPr>
          </a:p>
          <a:p>
            <a:pPr marL="171450" indent="-171450" algn="just">
              <a:buFont typeface="Arial" panose="020B0604020202020204" pitchFamily="34" charset="0"/>
              <a:buChar char="•"/>
            </a:pPr>
            <a:r>
              <a:rPr lang="fi-FI" dirty="0"/>
              <a:t>Pohtikaa etukäteen erilaisia tilanteita ja harjoitelkaa yhdessä kulkemaan turvallisia reittejä.  </a:t>
            </a:r>
            <a:endParaRPr lang="en-US" dirty="0">
              <a:cs typeface="Calibri" panose="020F0502020204030204"/>
            </a:endParaRPr>
          </a:p>
          <a:p>
            <a:pPr marL="171450" indent="-171450" algn="just">
              <a:buFont typeface="Arial" panose="020B0604020202020204" pitchFamily="34" charset="0"/>
              <a:buChar char="•"/>
            </a:pPr>
            <a:r>
              <a:rPr lang="fi-FI" dirty="0"/>
              <a:t>Rohkaise lasta puolustamaan itseään ja sanomaan tarvittaessa ei. Lapset, jotka tunnistavat, mikä ei ole hyväksyttävää, kykenevät puolustamaan itseään paremmin.</a:t>
            </a:r>
            <a:endParaRPr lang="en-US" dirty="0">
              <a:cs typeface="Calibri" panose="020F0502020204030204"/>
            </a:endParaRPr>
          </a:p>
          <a:p>
            <a:pPr algn="just"/>
            <a:endParaRPr lang="fi-FI" dirty="0">
              <a:cs typeface="Calibri"/>
            </a:endParaRPr>
          </a:p>
          <a:p>
            <a:pPr algn="just"/>
            <a:r>
              <a:rPr lang="fi-FI" b="1" dirty="0"/>
              <a:t>Kannusta lasta kertomaan aikuiselle jännittävistä tilanteista.</a:t>
            </a:r>
            <a:endParaRPr lang="fi-FI" dirty="0">
              <a:cs typeface="Calibri" panose="020F0502020204030204"/>
            </a:endParaRPr>
          </a:p>
          <a:p>
            <a:pPr marL="171450" indent="-171450" algn="just">
              <a:buFont typeface="Arial" panose="020B0604020202020204" pitchFamily="34" charset="0"/>
              <a:buChar char="•"/>
            </a:pPr>
            <a:r>
              <a:rPr lang="fi-FI" dirty="0"/>
              <a:t>Kun perheessä otetaan puheeksi hankaliltakin tuntuvia asioita, lapsi oppii, että kaikesta saa puhua ja hän uskaltaa paremmin kertoa, jos jotakin ikävää on tapahtunut. </a:t>
            </a:r>
            <a:endParaRPr lang="fi-FI" dirty="0">
              <a:cs typeface="Calibri" panose="020F0502020204030204"/>
            </a:endParaRPr>
          </a:p>
          <a:p>
            <a:pPr marL="171450" indent="-171450" algn="just">
              <a:buFont typeface="Arial" panose="020B0604020202020204" pitchFamily="34" charset="0"/>
              <a:buChar char="•"/>
            </a:pPr>
            <a:r>
              <a:rPr lang="fi-FI" dirty="0"/>
              <a:t>Puhukaa yhdessä millaisista asioista kannattaa kertoa aikuiselle. Sellaiset salaisuudet, joista tulee epämukava olo, kannattaa aina kertoa aikuiselle.</a:t>
            </a:r>
            <a:endParaRPr lang="fi-FI" dirty="0">
              <a:cs typeface="Calibri"/>
            </a:endParaRPr>
          </a:p>
          <a:p>
            <a:pPr marL="171450" indent="-171450" algn="just">
              <a:buFont typeface="Arial" panose="020B0604020202020204" pitchFamily="34" charset="0"/>
              <a:buChar char="•"/>
            </a:pPr>
            <a:r>
              <a:rPr lang="fi-FI" dirty="0">
                <a:ea typeface="Calibri"/>
                <a:cs typeface="Calibri"/>
              </a:rPr>
              <a:t>Muistuta lasta, että hän voi aina kysyä apua joltain aikuiselta, sillä aikuisten tehtävänä on suojella lasta.</a:t>
            </a:r>
          </a:p>
          <a:p>
            <a:pPr marL="0" indent="0" algn="just">
              <a:buFont typeface="Arial" panose="020B0604020202020204" pitchFamily="34" charset="0"/>
              <a:buNone/>
            </a:pPr>
            <a:endParaRPr lang="fi-FI" b="1" dirty="0">
              <a:ea typeface="Calibri"/>
              <a:cs typeface="Calibri"/>
            </a:endParaRPr>
          </a:p>
          <a:p>
            <a:pPr marL="171450" indent="-171450" algn="just">
              <a:buFont typeface="Arial" panose="020B0604020202020204" pitchFamily="34" charset="0"/>
              <a:buChar char="•"/>
            </a:pPr>
            <a:endParaRPr lang="fi-FI" b="1" dirty="0">
              <a:ea typeface="Calibri"/>
              <a:cs typeface="Calibri"/>
            </a:endParaRPr>
          </a:p>
          <a:p>
            <a:pPr algn="just"/>
            <a:r>
              <a:rPr lang="fi-FI" i="1" dirty="0">
                <a:ea typeface="Calibri"/>
                <a:cs typeface="Calibri"/>
              </a:rPr>
              <a:t>Lähteet:</a:t>
            </a:r>
          </a:p>
          <a:p>
            <a:pPr algn="just"/>
            <a:r>
              <a:rPr lang="fi-FI" b="0" i="1" dirty="0">
                <a:ea typeface="Calibri"/>
                <a:cs typeface="Calibri"/>
              </a:rPr>
              <a:t>Lajunen, K., Andell, M., Ylenius-Lehtonen, M. &amp; Ojanen, S. (2019). Tunne- ja turvataitoja lapsille: Tunne- ja turvataitokasvatuksen oppimateriaali. Helsinki: Terveyden ja hyvinvoinnin laitos.</a:t>
            </a:r>
            <a:endParaRPr lang="fi-FI" dirty="0"/>
          </a:p>
          <a:p>
            <a:pPr marL="0" indent="0" algn="just">
              <a:buFont typeface="Arial" panose="020B0604020202020204" pitchFamily="34" charset="0"/>
              <a:buNone/>
            </a:pPr>
            <a:r>
              <a:rPr lang="fi-FI" b="0" i="1" dirty="0">
                <a:ea typeface="Calibri"/>
                <a:cs typeface="Calibri"/>
              </a:rPr>
              <a:t>Mannerheimin lastensuojeluliitto. (2024). Väkivaltauutisista puhuminen lapsen kanssa.</a:t>
            </a:r>
          </a:p>
          <a:p>
            <a:pPr marL="0" indent="0" algn="just">
              <a:buFont typeface="Arial" panose="020B0604020202020204" pitchFamily="34" charset="0"/>
              <a:buNone/>
            </a:pPr>
            <a:r>
              <a:rPr lang="fi-FI" b="0" i="1" dirty="0">
                <a:ea typeface="Calibri"/>
                <a:cs typeface="Calibri"/>
              </a:rPr>
              <a:t>Terveyden ja hyvinvoinnin laitos. (2023). Päihdekasvatus.</a:t>
            </a:r>
          </a:p>
          <a:p>
            <a:pPr marL="0" indent="0" algn="just">
              <a:buFont typeface="Arial" panose="020B0604020202020204" pitchFamily="34" charset="0"/>
              <a:buNone/>
            </a:pPr>
            <a:r>
              <a:rPr lang="fi-FI" b="0" i="1" dirty="0">
                <a:ea typeface="Calibri"/>
                <a:cs typeface="Calibri"/>
              </a:rPr>
              <a:t>Tuukkanen, T. (toim.) (2022). Lapsibarometri 2022 ”Jos joku on </a:t>
            </a:r>
            <a:r>
              <a:rPr lang="fi-FI" b="0" i="1" dirty="0" err="1">
                <a:ea typeface="Calibri"/>
                <a:cs typeface="Calibri"/>
              </a:rPr>
              <a:t>mun</a:t>
            </a:r>
            <a:r>
              <a:rPr lang="fi-FI" b="0" i="1" dirty="0">
                <a:ea typeface="Calibri"/>
                <a:cs typeface="Calibri"/>
              </a:rPr>
              <a:t> lähellä, </a:t>
            </a:r>
            <a:r>
              <a:rPr lang="fi-FI" b="0" i="1" dirty="0" err="1">
                <a:ea typeface="Calibri"/>
                <a:cs typeface="Calibri"/>
              </a:rPr>
              <a:t>sillon</a:t>
            </a:r>
            <a:r>
              <a:rPr lang="fi-FI" b="0" i="1" dirty="0">
                <a:ea typeface="Calibri"/>
                <a:cs typeface="Calibri"/>
              </a:rPr>
              <a:t> </a:t>
            </a:r>
            <a:r>
              <a:rPr lang="fi-FI" b="0" i="1" dirty="0" err="1">
                <a:ea typeface="Calibri"/>
                <a:cs typeface="Calibri"/>
              </a:rPr>
              <a:t>mä</a:t>
            </a:r>
            <a:r>
              <a:rPr lang="fi-FI" b="0" i="1" dirty="0">
                <a:ea typeface="Calibri"/>
                <a:cs typeface="Calibri"/>
              </a:rPr>
              <a:t> en pelkää” – lasten näkemyksiä turvallisuudesta. Lapsiasiavaltuutetun toimiston julkaisuja 2022:9.</a:t>
            </a:r>
          </a:p>
          <a:p>
            <a:pPr marL="0" indent="0" algn="just">
              <a:buFont typeface="Arial" panose="020B0604020202020204" pitchFamily="34" charset="0"/>
              <a:buNone/>
            </a:pPr>
            <a:r>
              <a:rPr lang="fi-FI" b="0" i="1" dirty="0">
                <a:ea typeface="Calibri"/>
                <a:cs typeface="Calibri"/>
              </a:rPr>
              <a:t>Väestöliitto. (2018). Miten kerron vaarallisista aikuisista?</a:t>
            </a:r>
          </a:p>
        </p:txBody>
      </p:sp>
      <p:sp>
        <p:nvSpPr>
          <p:cNvPr id="4" name="Dian numeron paikkamerkki 3"/>
          <p:cNvSpPr>
            <a:spLocks noGrp="1"/>
          </p:cNvSpPr>
          <p:nvPr>
            <p:ph type="sldNum" sz="quarter" idx="5"/>
          </p:nvPr>
        </p:nvSpPr>
        <p:spPr/>
        <p:txBody>
          <a:bodyPr/>
          <a:lstStyle/>
          <a:p>
            <a:fld id="{579D9747-B660-7E45-B2EB-38F285FF62C2}" type="slidenum">
              <a:rPr lang="sv-SE" smtClean="0"/>
              <a:t>14</a:t>
            </a:fld>
            <a:endParaRPr lang="sv-SE"/>
          </a:p>
        </p:txBody>
      </p:sp>
    </p:spTree>
    <p:extLst>
      <p:ext uri="{BB962C8B-B14F-4D97-AF65-F5344CB8AC3E}">
        <p14:creationId xmlns:p14="http://schemas.microsoft.com/office/powerpoint/2010/main" val="2157215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79D9747-B660-7E45-B2EB-38F285FF62C2}" type="slidenum">
              <a:rPr lang="sv-SE" smtClean="0"/>
              <a:t>15</a:t>
            </a:fld>
            <a:endParaRPr lang="sv-SE"/>
          </a:p>
        </p:txBody>
      </p:sp>
    </p:spTree>
    <p:extLst>
      <p:ext uri="{BB962C8B-B14F-4D97-AF65-F5344CB8AC3E}">
        <p14:creationId xmlns:p14="http://schemas.microsoft.com/office/powerpoint/2010/main" val="2378050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b="1" err="1"/>
              <a:t>Lähivanhempainilta</a:t>
            </a:r>
            <a:endParaRPr lang="en-US" b="1" err="1">
              <a:ea typeface="Calibri"/>
              <a:cs typeface="Calibri"/>
            </a:endParaRPr>
          </a:p>
          <a:p>
            <a:pPr marL="171450" indent="-171450">
              <a:buFont typeface="Arial"/>
              <a:buChar char="•"/>
            </a:pPr>
            <a:r>
              <a:rPr lang="en-US" err="1">
                <a:ea typeface="Calibri"/>
                <a:cs typeface="Calibri"/>
              </a:rPr>
              <a:t>Kerro</a:t>
            </a:r>
            <a:r>
              <a:rPr lang="en-US">
                <a:ea typeface="Calibri"/>
                <a:cs typeface="Calibri"/>
              </a:rPr>
              <a:t> </a:t>
            </a:r>
            <a:r>
              <a:rPr lang="en-US" err="1">
                <a:ea typeface="Calibri"/>
                <a:cs typeface="Calibri"/>
              </a:rPr>
              <a:t>osallistujille</a:t>
            </a:r>
            <a:r>
              <a:rPr lang="en-US">
                <a:ea typeface="Calibri"/>
                <a:cs typeface="Calibri"/>
              </a:rPr>
              <a:t>, </a:t>
            </a:r>
            <a:r>
              <a:rPr lang="en-US" err="1">
                <a:ea typeface="Calibri"/>
                <a:cs typeface="Calibri"/>
              </a:rPr>
              <a:t>että</a:t>
            </a:r>
            <a:r>
              <a:rPr lang="en-US">
                <a:ea typeface="Calibri"/>
                <a:cs typeface="Calibri"/>
              </a:rPr>
              <a:t> he </a:t>
            </a:r>
            <a:r>
              <a:rPr lang="en-US" err="1">
                <a:ea typeface="Calibri"/>
                <a:cs typeface="Calibri"/>
              </a:rPr>
              <a:t>voivat</a:t>
            </a:r>
            <a:r>
              <a:rPr lang="en-US">
                <a:ea typeface="Calibri"/>
                <a:cs typeface="Calibri"/>
              </a:rPr>
              <a:t> </a:t>
            </a:r>
            <a:r>
              <a:rPr lang="en-US" err="1">
                <a:ea typeface="Calibri"/>
                <a:cs typeface="Calibri"/>
              </a:rPr>
              <a:t>kysyä</a:t>
            </a:r>
            <a:r>
              <a:rPr lang="en-US">
                <a:ea typeface="Calibri"/>
                <a:cs typeface="Calibri"/>
              </a:rPr>
              <a:t> </a:t>
            </a:r>
            <a:r>
              <a:rPr lang="en-US" err="1">
                <a:ea typeface="Calibri"/>
                <a:cs typeface="Calibri"/>
              </a:rPr>
              <a:t>kysymyksiä</a:t>
            </a:r>
            <a:r>
              <a:rPr lang="en-US">
                <a:ea typeface="Calibri"/>
                <a:cs typeface="Calibri"/>
              </a:rPr>
              <a:t> </a:t>
            </a:r>
            <a:r>
              <a:rPr lang="en-US" err="1">
                <a:ea typeface="Calibri"/>
                <a:cs typeface="Calibri"/>
              </a:rPr>
              <a:t>milloin</a:t>
            </a:r>
            <a:r>
              <a:rPr lang="en-US">
                <a:ea typeface="Calibri"/>
                <a:cs typeface="Calibri"/>
              </a:rPr>
              <a:t> </a:t>
            </a:r>
            <a:r>
              <a:rPr lang="en-US" err="1">
                <a:ea typeface="Calibri"/>
                <a:cs typeface="Calibri"/>
              </a:rPr>
              <a:t>tahansa</a:t>
            </a:r>
            <a:r>
              <a:rPr lang="en-US">
                <a:ea typeface="Calibri"/>
                <a:cs typeface="Calibri"/>
              </a:rPr>
              <a:t> </a:t>
            </a:r>
            <a:r>
              <a:rPr lang="en-US" err="1">
                <a:ea typeface="Calibri"/>
                <a:cs typeface="Calibri"/>
              </a:rPr>
              <a:t>pyytämällä</a:t>
            </a:r>
            <a:r>
              <a:rPr lang="en-US">
                <a:ea typeface="Calibri"/>
                <a:cs typeface="Calibri"/>
              </a:rPr>
              <a:t> </a:t>
            </a:r>
            <a:r>
              <a:rPr lang="en-US" err="1">
                <a:ea typeface="Calibri"/>
                <a:cs typeface="Calibri"/>
              </a:rPr>
              <a:t>puheenvuoroa</a:t>
            </a:r>
            <a:r>
              <a:rPr lang="en-US">
                <a:ea typeface="Calibri"/>
                <a:cs typeface="Calibri"/>
              </a:rPr>
              <a:t>.</a:t>
            </a:r>
          </a:p>
          <a:p>
            <a:endParaRPr lang="en-US" b="1">
              <a:ea typeface="Calibri"/>
              <a:cs typeface="Calibri"/>
            </a:endParaRPr>
          </a:p>
          <a:p>
            <a:r>
              <a:rPr lang="en-US" b="1" err="1">
                <a:cs typeface="Calibri"/>
              </a:rPr>
              <a:t>Etävanhempainilta</a:t>
            </a:r>
            <a:endParaRPr lang="en-US" err="1"/>
          </a:p>
          <a:p>
            <a:pPr marL="171450" indent="-171450">
              <a:buFont typeface="Arial"/>
              <a:buChar char="•"/>
            </a:pPr>
            <a:r>
              <a:rPr lang="en-US" err="1">
                <a:ea typeface="Calibri"/>
                <a:cs typeface="Calibri"/>
              </a:rPr>
              <a:t>Kerro</a:t>
            </a:r>
            <a:r>
              <a:rPr lang="en-US">
                <a:ea typeface="Calibri"/>
                <a:cs typeface="Calibri"/>
              </a:rPr>
              <a:t> </a:t>
            </a:r>
            <a:r>
              <a:rPr lang="en-US" err="1">
                <a:ea typeface="Calibri"/>
                <a:cs typeface="Calibri"/>
              </a:rPr>
              <a:t>osallistujille</a:t>
            </a:r>
            <a:r>
              <a:rPr lang="en-US">
                <a:ea typeface="Calibri"/>
                <a:cs typeface="Calibri"/>
              </a:rPr>
              <a:t>, </a:t>
            </a:r>
            <a:r>
              <a:rPr lang="en-US" err="1">
                <a:ea typeface="Calibri"/>
                <a:cs typeface="Calibri"/>
              </a:rPr>
              <a:t>että</a:t>
            </a:r>
            <a:r>
              <a:rPr lang="en-US">
                <a:ea typeface="Calibri"/>
                <a:cs typeface="Calibri"/>
              </a:rPr>
              <a:t> he </a:t>
            </a:r>
            <a:r>
              <a:rPr lang="en-US" err="1">
                <a:ea typeface="Calibri"/>
                <a:cs typeface="Calibri"/>
              </a:rPr>
              <a:t>voivat</a:t>
            </a:r>
            <a:r>
              <a:rPr lang="en-US">
                <a:ea typeface="Calibri"/>
                <a:cs typeface="Calibri"/>
              </a:rPr>
              <a:t> </a:t>
            </a:r>
            <a:r>
              <a:rPr lang="en-US" err="1">
                <a:ea typeface="Calibri"/>
                <a:cs typeface="Calibri"/>
              </a:rPr>
              <a:t>kysyä</a:t>
            </a:r>
            <a:r>
              <a:rPr lang="en-US">
                <a:ea typeface="Calibri"/>
                <a:cs typeface="Calibri"/>
              </a:rPr>
              <a:t> </a:t>
            </a:r>
            <a:r>
              <a:rPr lang="en-US" err="1">
                <a:ea typeface="Calibri"/>
                <a:cs typeface="Calibri"/>
              </a:rPr>
              <a:t>kysymyksiä</a:t>
            </a:r>
            <a:r>
              <a:rPr lang="en-US">
                <a:ea typeface="Calibri"/>
                <a:cs typeface="Calibri"/>
              </a:rPr>
              <a:t> tai </a:t>
            </a:r>
            <a:r>
              <a:rPr lang="en-US" err="1">
                <a:ea typeface="Calibri"/>
                <a:cs typeface="Calibri"/>
              </a:rPr>
              <a:t>osallistua</a:t>
            </a:r>
            <a:r>
              <a:rPr lang="en-US">
                <a:ea typeface="Calibri"/>
                <a:cs typeface="Calibri"/>
              </a:rPr>
              <a:t> </a:t>
            </a:r>
            <a:r>
              <a:rPr lang="en-US" err="1">
                <a:ea typeface="Calibri"/>
                <a:cs typeface="Calibri"/>
              </a:rPr>
              <a:t>keskusteluun</a:t>
            </a:r>
            <a:r>
              <a:rPr lang="en-US">
                <a:ea typeface="Calibri"/>
                <a:cs typeface="Calibri"/>
              </a:rPr>
              <a:t> </a:t>
            </a:r>
            <a:r>
              <a:rPr lang="en-US" err="1">
                <a:ea typeface="Calibri"/>
                <a:cs typeface="Calibri"/>
              </a:rPr>
              <a:t>pyytämällä</a:t>
            </a:r>
            <a:r>
              <a:rPr lang="en-US">
                <a:ea typeface="Calibri"/>
                <a:cs typeface="Calibri"/>
              </a:rPr>
              <a:t> </a:t>
            </a:r>
            <a:r>
              <a:rPr lang="en-US" err="1">
                <a:ea typeface="Calibri"/>
                <a:cs typeface="Calibri"/>
              </a:rPr>
              <a:t>puheenvuoroa</a:t>
            </a:r>
            <a:r>
              <a:rPr lang="en-US">
                <a:ea typeface="Calibri"/>
                <a:cs typeface="Calibri"/>
              </a:rPr>
              <a:t> </a:t>
            </a:r>
            <a:r>
              <a:rPr lang="en-US" err="1">
                <a:ea typeface="Calibri"/>
                <a:cs typeface="Calibri"/>
              </a:rPr>
              <a:t>viittaamisreaktiopainikkeella</a:t>
            </a:r>
            <a:r>
              <a:rPr lang="en-US">
                <a:ea typeface="Calibri"/>
                <a:cs typeface="Calibri"/>
              </a:rPr>
              <a:t> ja </a:t>
            </a:r>
            <a:r>
              <a:rPr lang="en-US" err="1">
                <a:ea typeface="Calibri"/>
                <a:cs typeface="Calibri"/>
              </a:rPr>
              <a:t>avaamalla</a:t>
            </a:r>
            <a:r>
              <a:rPr lang="en-US">
                <a:ea typeface="Calibri"/>
                <a:cs typeface="Calibri"/>
              </a:rPr>
              <a:t> </a:t>
            </a:r>
            <a:r>
              <a:rPr lang="en-US" err="1">
                <a:ea typeface="Calibri"/>
                <a:cs typeface="Calibri"/>
              </a:rPr>
              <a:t>mikrofonin</a:t>
            </a:r>
            <a:r>
              <a:rPr lang="en-US">
                <a:ea typeface="Calibri"/>
                <a:cs typeface="Calibri"/>
              </a:rPr>
              <a:t> tai </a:t>
            </a:r>
            <a:r>
              <a:rPr lang="en-US" err="1">
                <a:ea typeface="Calibri"/>
                <a:cs typeface="Calibri"/>
              </a:rPr>
              <a:t>kirjoittamalla</a:t>
            </a:r>
            <a:r>
              <a:rPr lang="en-US">
                <a:ea typeface="Calibri"/>
                <a:cs typeface="Calibri"/>
              </a:rPr>
              <a:t> </a:t>
            </a:r>
            <a:r>
              <a:rPr lang="en-US" err="1">
                <a:ea typeface="Calibri"/>
                <a:cs typeface="Calibri"/>
              </a:rPr>
              <a:t>chattiin</a:t>
            </a:r>
            <a:r>
              <a:rPr lang="en-US">
                <a:ea typeface="Calibri"/>
                <a:cs typeface="Calibri"/>
              </a:rPr>
              <a:t>.</a:t>
            </a:r>
            <a:endParaRPr lang="fi-FI">
              <a:ea typeface="Calibri"/>
              <a:cs typeface="Calibri"/>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2</a:t>
            </a:fld>
            <a:endParaRPr lang="sv-SE"/>
          </a:p>
        </p:txBody>
      </p:sp>
    </p:spTree>
    <p:extLst>
      <p:ext uri="{BB962C8B-B14F-4D97-AF65-F5344CB8AC3E}">
        <p14:creationId xmlns:p14="http://schemas.microsoft.com/office/powerpoint/2010/main" val="1540150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i="1" dirty="0"/>
              <a:t>EHYT </a:t>
            </a:r>
            <a:r>
              <a:rPr lang="en-US" i="1" dirty="0" err="1"/>
              <a:t>ry:n</a:t>
            </a:r>
            <a:r>
              <a:rPr lang="en-US" i="1" dirty="0"/>
              <a:t> </a:t>
            </a:r>
            <a:r>
              <a:rPr lang="en-US" i="1" dirty="0" err="1"/>
              <a:t>hanke</a:t>
            </a:r>
            <a:r>
              <a:rPr lang="en-US" i="1" dirty="0"/>
              <a:t> </a:t>
            </a:r>
            <a:r>
              <a:rPr lang="en-US" i="1" dirty="0" err="1"/>
              <a:t>pohjautuu</a:t>
            </a:r>
            <a:r>
              <a:rPr lang="en-US" i="1" dirty="0"/>
              <a:t> </a:t>
            </a:r>
            <a:r>
              <a:rPr lang="en-US" i="1" dirty="0" err="1"/>
              <a:t>valmiiseen</a:t>
            </a:r>
            <a:r>
              <a:rPr lang="en-US" i="1" dirty="0"/>
              <a:t> </a:t>
            </a:r>
            <a:r>
              <a:rPr lang="en-US" i="1" dirty="0" err="1"/>
              <a:t>Sininauhasäätiön</a:t>
            </a:r>
            <a:r>
              <a:rPr lang="en-US" i="1" dirty="0"/>
              <a:t> ja myöhemmin Helsingin kaupungin </a:t>
            </a:r>
            <a:r>
              <a:rPr lang="en-US" i="1" dirty="0" err="1"/>
              <a:t>kehittämään</a:t>
            </a:r>
            <a:r>
              <a:rPr lang="en-US" i="1" dirty="0"/>
              <a:t> Kaupunki kuuluu kaikille -</a:t>
            </a:r>
            <a:r>
              <a:rPr lang="en-US" i="1" dirty="0" err="1"/>
              <a:t>toimintamalliin</a:t>
            </a:r>
            <a:r>
              <a:rPr lang="en-US" i="1" dirty="0"/>
              <a:t>.</a:t>
            </a:r>
            <a:endParaRPr lang="fi-FI" i="1" dirty="0"/>
          </a:p>
        </p:txBody>
      </p:sp>
      <p:sp>
        <p:nvSpPr>
          <p:cNvPr id="4" name="Dian numeron paikkamerkki 3"/>
          <p:cNvSpPr>
            <a:spLocks noGrp="1"/>
          </p:cNvSpPr>
          <p:nvPr>
            <p:ph type="sldNum" sz="quarter" idx="5"/>
          </p:nvPr>
        </p:nvSpPr>
        <p:spPr/>
        <p:txBody>
          <a:bodyPr/>
          <a:lstStyle/>
          <a:p>
            <a:fld id="{579D9747-B660-7E45-B2EB-38F285FF62C2}" type="slidenum">
              <a:rPr lang="sv-SE" smtClean="0"/>
              <a:t>3</a:t>
            </a:fld>
            <a:endParaRPr lang="sv-SE"/>
          </a:p>
        </p:txBody>
      </p:sp>
    </p:spTree>
    <p:extLst>
      <p:ext uri="{BB962C8B-B14F-4D97-AF65-F5344CB8AC3E}">
        <p14:creationId xmlns:p14="http://schemas.microsoft.com/office/powerpoint/2010/main" val="13942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Linkki</a:t>
            </a:r>
            <a:r>
              <a:rPr lang="en-US"/>
              <a:t> </a:t>
            </a:r>
            <a:r>
              <a:rPr lang="en-US" err="1"/>
              <a:t>videoon</a:t>
            </a:r>
            <a:r>
              <a:rPr lang="en-US"/>
              <a:t> "</a:t>
            </a:r>
            <a:r>
              <a:rPr lang="en-US" err="1"/>
              <a:t>Miksi</a:t>
            </a:r>
            <a:r>
              <a:rPr lang="en-US"/>
              <a:t> </a:t>
            </a:r>
            <a:r>
              <a:rPr lang="en-US" err="1"/>
              <a:t>keskustella</a:t>
            </a:r>
            <a:r>
              <a:rPr lang="en-US"/>
              <a:t> </a:t>
            </a:r>
            <a:r>
              <a:rPr lang="en-US" err="1"/>
              <a:t>päihteistä</a:t>
            </a:r>
            <a:r>
              <a:rPr lang="en-US"/>
              <a:t> </a:t>
            </a:r>
            <a:r>
              <a:rPr lang="en-US" err="1"/>
              <a:t>lasten</a:t>
            </a:r>
            <a:r>
              <a:rPr lang="en-US"/>
              <a:t> </a:t>
            </a:r>
            <a:r>
              <a:rPr lang="en-US" err="1"/>
              <a:t>kanssa</a:t>
            </a:r>
            <a:r>
              <a:rPr lang="en-US"/>
              <a:t>? | </a:t>
            </a:r>
            <a:r>
              <a:rPr lang="en-US" err="1"/>
              <a:t>Varför</a:t>
            </a:r>
            <a:r>
              <a:rPr lang="en-US"/>
              <a:t> </a:t>
            </a:r>
            <a:r>
              <a:rPr lang="en-US" err="1"/>
              <a:t>diskutera</a:t>
            </a:r>
            <a:r>
              <a:rPr lang="en-US"/>
              <a:t> om </a:t>
            </a:r>
            <a:r>
              <a:rPr lang="en-US" err="1"/>
              <a:t>rusmedel</a:t>
            </a:r>
            <a:r>
              <a:rPr lang="en-US"/>
              <a:t> med barn?" (EHYT </a:t>
            </a:r>
            <a:r>
              <a:rPr lang="en-US" err="1"/>
              <a:t>ry</a:t>
            </a:r>
            <a:r>
              <a:rPr lang="en-US"/>
              <a:t>): </a:t>
            </a:r>
            <a:r>
              <a:rPr lang="en-US">
                <a:hlinkClick r:id="rId3"/>
              </a:rPr>
              <a:t>https://www.youtube.com/watch?v=Kkuo5VvzVNo</a:t>
            </a:r>
            <a:r>
              <a:rPr lang="en-US"/>
              <a:t> </a:t>
            </a:r>
            <a:endParaRPr lang="fi-FI"/>
          </a:p>
          <a:p>
            <a:endParaRPr lang="en-US"/>
          </a:p>
          <a:p>
            <a:r>
              <a:rPr lang="en-US" i="1" err="1"/>
              <a:t>Videon</a:t>
            </a:r>
            <a:r>
              <a:rPr lang="en-US" i="1"/>
              <a:t> </a:t>
            </a:r>
            <a:r>
              <a:rPr lang="en-US" i="1" err="1"/>
              <a:t>tekijä</a:t>
            </a:r>
            <a:r>
              <a:rPr lang="en-US" i="1"/>
              <a:t>: Same-</a:t>
            </a:r>
            <a:r>
              <a:rPr lang="en-US" i="1" err="1"/>
              <a:t>eYes</a:t>
            </a:r>
            <a:r>
              <a:rPr lang="en-US" i="1"/>
              <a:t>. </a:t>
            </a:r>
            <a:endParaRPr lang="en-US" i="1">
              <a:ea typeface="Calibri"/>
              <a:cs typeface="Calibri"/>
            </a:endParaRPr>
          </a:p>
          <a:p>
            <a:endParaRPr lang="en-US" i="1">
              <a:ea typeface="Calibri"/>
              <a:cs typeface="Calibri"/>
            </a:endParaRPr>
          </a:p>
          <a:p>
            <a:r>
              <a:rPr lang="en-US" i="1" err="1"/>
              <a:t>Alkuperäinen</a:t>
            </a:r>
            <a:r>
              <a:rPr lang="en-US" i="1"/>
              <a:t> video on </a:t>
            </a:r>
            <a:r>
              <a:rPr lang="en-US" i="1" err="1"/>
              <a:t>kuvattu</a:t>
            </a:r>
            <a:r>
              <a:rPr lang="en-US" i="1"/>
              <a:t> </a:t>
            </a:r>
            <a:r>
              <a:rPr lang="en-US" i="1" err="1"/>
              <a:t>ånni-hankkeessa</a:t>
            </a:r>
            <a:r>
              <a:rPr lang="en-US" i="1"/>
              <a:t> (2014–2017), </a:t>
            </a:r>
            <a:r>
              <a:rPr lang="en-US" i="1" err="1"/>
              <a:t>jossa</a:t>
            </a:r>
            <a:r>
              <a:rPr lang="en-US" i="1"/>
              <a:t> </a:t>
            </a:r>
            <a:r>
              <a:rPr lang="en-US" i="1" err="1"/>
              <a:t>olivat</a:t>
            </a:r>
            <a:r>
              <a:rPr lang="en-US" i="1"/>
              <a:t> </a:t>
            </a:r>
            <a:r>
              <a:rPr lang="en-US" i="1" err="1"/>
              <a:t>mukana</a:t>
            </a:r>
            <a:r>
              <a:rPr lang="en-US" i="1"/>
              <a:t> EHYT </a:t>
            </a:r>
            <a:r>
              <a:rPr lang="en-US" i="1" err="1"/>
              <a:t>ry</a:t>
            </a:r>
            <a:r>
              <a:rPr lang="en-US" i="1"/>
              <a:t>, Helsingin NMKY, </a:t>
            </a:r>
            <a:r>
              <a:rPr lang="en-US" i="1" err="1"/>
              <a:t>Koulutus</a:t>
            </a:r>
            <a:r>
              <a:rPr lang="en-US" i="1"/>
              <a:t> </a:t>
            </a:r>
            <a:r>
              <a:rPr lang="en-US" i="1" err="1"/>
              <a:t>Elämään</a:t>
            </a:r>
            <a:r>
              <a:rPr lang="en-US" i="1"/>
              <a:t> -</a:t>
            </a:r>
            <a:r>
              <a:rPr lang="en-US" i="1" err="1"/>
              <a:t>säätiö</a:t>
            </a:r>
            <a:r>
              <a:rPr lang="en-US" i="1"/>
              <a:t>, Music Against Drugs </a:t>
            </a:r>
            <a:r>
              <a:rPr lang="en-US" i="1" err="1"/>
              <a:t>ry</a:t>
            </a:r>
            <a:r>
              <a:rPr lang="en-US" i="1"/>
              <a:t>, </a:t>
            </a:r>
            <a:r>
              <a:rPr lang="en-US" i="1" err="1"/>
              <a:t>Mannerheimin</a:t>
            </a:r>
            <a:r>
              <a:rPr lang="en-US" i="1"/>
              <a:t> </a:t>
            </a:r>
            <a:r>
              <a:rPr lang="en-US" i="1" err="1"/>
              <a:t>Lastensuojeluliiton</a:t>
            </a:r>
            <a:r>
              <a:rPr lang="en-US" i="1"/>
              <a:t> </a:t>
            </a:r>
            <a:r>
              <a:rPr lang="en-US" i="1" err="1"/>
              <a:t>Kymen</a:t>
            </a:r>
            <a:r>
              <a:rPr lang="en-US" i="1"/>
              <a:t> </a:t>
            </a:r>
            <a:r>
              <a:rPr lang="en-US" i="1" err="1"/>
              <a:t>piiri</a:t>
            </a:r>
            <a:r>
              <a:rPr lang="en-US" i="1"/>
              <a:t>, </a:t>
            </a:r>
            <a:r>
              <a:rPr lang="en-US" i="1" err="1"/>
              <a:t>Raittiuden</a:t>
            </a:r>
            <a:r>
              <a:rPr lang="en-US" i="1"/>
              <a:t> </a:t>
            </a:r>
            <a:r>
              <a:rPr lang="en-US" i="1" err="1"/>
              <a:t>Ystävät</a:t>
            </a:r>
            <a:r>
              <a:rPr lang="en-US" i="1"/>
              <a:t> </a:t>
            </a:r>
            <a:r>
              <a:rPr lang="en-US" i="1" err="1"/>
              <a:t>ry</a:t>
            </a:r>
            <a:r>
              <a:rPr lang="en-US" i="1"/>
              <a:t> ja </a:t>
            </a:r>
            <a:r>
              <a:rPr lang="en-US" i="1" err="1"/>
              <a:t>Suomen</a:t>
            </a:r>
            <a:r>
              <a:rPr lang="en-US" i="1"/>
              <a:t> </a:t>
            </a:r>
            <a:r>
              <a:rPr lang="en-US" i="1" err="1"/>
              <a:t>Vanhempainliitto</a:t>
            </a:r>
            <a:r>
              <a:rPr lang="en-US" i="1"/>
              <a:t>.</a:t>
            </a:r>
            <a:endParaRPr lang="en-US" i="1">
              <a:ea typeface="Calibri"/>
              <a:cs typeface="Calibri"/>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4</a:t>
            </a:fld>
            <a:endParaRPr lang="sv-SE"/>
          </a:p>
        </p:txBody>
      </p:sp>
    </p:spTree>
    <p:extLst>
      <p:ext uri="{BB962C8B-B14F-4D97-AF65-F5344CB8AC3E}">
        <p14:creationId xmlns:p14="http://schemas.microsoft.com/office/powerpoint/2010/main" val="3805158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dirty="0">
                <a:cs typeface="Calibri"/>
              </a:rPr>
              <a:t>Lähivanhempainilta</a:t>
            </a:r>
          </a:p>
          <a:p>
            <a:pPr marL="228600" indent="-228600">
              <a:buFont typeface="Arial" panose="020B0604020202020204" pitchFamily="34" charset="0"/>
              <a:buChar char="•"/>
            </a:pPr>
            <a:r>
              <a:rPr lang="fi-FI" b="0" dirty="0">
                <a:cs typeface="Calibri"/>
              </a:rPr>
              <a:t>Pyydä huoltajia vastaamaan ensimmäiseen kysymykseen viittaamalla.</a:t>
            </a:r>
            <a:r>
              <a:rPr lang="fi-FI" dirty="0">
                <a:cs typeface="Calibri"/>
              </a:rPr>
              <a:t> </a:t>
            </a:r>
            <a:endParaRPr lang="fi-FI" b="0" dirty="0">
              <a:ea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0" dirty="0">
                <a:cs typeface="Calibri"/>
              </a:rPr>
              <a:t>Lue kaksi viimeistä kysymystä ja anna huoltajien keskustella näistä keskenään parin tai pienen ryhmän kanssa.</a:t>
            </a:r>
            <a:endParaRPr lang="fi-FI" b="0" dirty="0">
              <a:ea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0" dirty="0">
                <a:cs typeface="Calibri"/>
              </a:rPr>
              <a:t>Lopuksi pyydä muutamasta keskustelusta kommentteja kaikille kuultavaksi.</a:t>
            </a:r>
            <a:endParaRPr lang="fi-FI" b="1" dirty="0">
              <a:cs typeface="Calibri"/>
            </a:endParaRPr>
          </a:p>
          <a:p>
            <a:endParaRPr lang="fi-FI" b="1" dirty="0">
              <a:cs typeface="Calibri"/>
            </a:endParaRPr>
          </a:p>
          <a:p>
            <a:r>
              <a:rPr lang="fi-FI" b="1" dirty="0">
                <a:cs typeface="Calibri"/>
              </a:rPr>
              <a:t>Etävanhempainilta</a:t>
            </a:r>
            <a:endParaRPr lang="fi-FI" b="1"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0" dirty="0">
                <a:cs typeface="Calibri"/>
              </a:rPr>
              <a:t>Pyydä huoltajia vastaamaan ensimmäiseen kysymykseen äänestämällä KYLLÄ/EI. Voit hyödyntää esimerkiksi reaktiopainiketta, </a:t>
            </a:r>
            <a:r>
              <a:rPr lang="fi-FI" b="0" dirty="0" err="1">
                <a:cs typeface="Calibri"/>
              </a:rPr>
              <a:t>Polls</a:t>
            </a:r>
            <a:r>
              <a:rPr lang="fi-FI" b="0" dirty="0">
                <a:cs typeface="Calibri"/>
              </a:rPr>
              <a:t>-kyselyä tai </a:t>
            </a:r>
            <a:r>
              <a:rPr lang="fi-FI" b="0" dirty="0" err="1">
                <a:cs typeface="Calibri"/>
              </a:rPr>
              <a:t>chattia</a:t>
            </a:r>
            <a:r>
              <a:rPr lang="fi-FI" b="0" dirty="0">
                <a:cs typeface="Calibri"/>
              </a:rPr>
              <a:t>.</a:t>
            </a:r>
            <a:endParaRPr lang="fi-FI" b="0" dirty="0">
              <a:ea typeface="Calibri"/>
              <a:cs typeface="Calibri"/>
            </a:endParaRPr>
          </a:p>
          <a:p>
            <a:pPr marL="171450" indent="-171450">
              <a:buFont typeface="Arial" panose="020B0604020202020204" pitchFamily="34" charset="0"/>
              <a:buChar char="•"/>
              <a:defRPr/>
            </a:pPr>
            <a:r>
              <a:rPr lang="fi-FI" b="0" dirty="0">
                <a:cs typeface="Calibri"/>
              </a:rPr>
              <a:t>Lue kaksi viimeistä kysymystä ja anna huoltajien joko kirjoittaa vastauksensa chattiin tai kertoa vastauksensa avaamalla mikrofonin.</a:t>
            </a:r>
            <a:r>
              <a:rPr lang="fi-FI" dirty="0">
                <a:cs typeface="Calibri"/>
              </a:rPr>
              <a:t> </a:t>
            </a:r>
            <a:endParaRPr lang="fi-FI" b="0" dirty="0">
              <a:ea typeface="Calibri"/>
              <a:cs typeface="Calibri"/>
            </a:endParaRPr>
          </a:p>
          <a:p>
            <a:pPr marL="628650" lvl="1" indent="-171450">
              <a:buFont typeface="Arial" panose="020B0604020202020204" pitchFamily="34" charset="0"/>
              <a:buChar char="•"/>
              <a:defRPr/>
            </a:pPr>
            <a:r>
              <a:rPr lang="fi-FI" b="0" dirty="0">
                <a:cs typeface="Calibri"/>
              </a:rPr>
              <a:t>Jos vanhempainillassa on paljon osallistujia, voit myös jakaa osallistujat pienryhmiin omiin huoneisiinsa käyttöjärjestelmän mukaan, jolloin huoltajat voivat ensin keskustella näistä keskenään pienenryhmässä.</a:t>
            </a:r>
            <a:r>
              <a:rPr lang="fi-FI" dirty="0">
                <a:cs typeface="Calibri"/>
              </a:rPr>
              <a:t> </a:t>
            </a:r>
            <a:endParaRPr lang="fi-FI" b="0"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0" dirty="0">
                <a:cs typeface="Calibri"/>
              </a:rPr>
              <a:t>Käy lopuksi vastaukset läpi.</a:t>
            </a:r>
          </a:p>
          <a:p>
            <a:pPr marL="171450" indent="-171450">
              <a:buFont typeface="Arial" panose="020B0604020202020204" pitchFamily="34" charset="0"/>
              <a:buChar char="•"/>
              <a:defRPr/>
            </a:pPr>
            <a:endParaRPr lang="fi-FI" b="1" dirty="0">
              <a:ea typeface="Calibri"/>
              <a:cs typeface="Calibri"/>
            </a:endParaRPr>
          </a:p>
          <a:p>
            <a:pPr>
              <a:defRPr/>
            </a:pPr>
            <a:r>
              <a:rPr lang="fi-FI" b="1" dirty="0">
                <a:ea typeface="Calibri"/>
                <a:cs typeface="Calibri"/>
              </a:rPr>
              <a:t>Mistä voisi johtua, ettei pienten lasten kanssa keskustella päihteistä?</a:t>
            </a:r>
          </a:p>
          <a:p>
            <a:pPr marL="171450" indent="-171450">
              <a:buFont typeface="Arial"/>
              <a:buChar char="•"/>
              <a:defRPr/>
            </a:pPr>
            <a:r>
              <a:rPr lang="fi-FI" dirty="0"/>
              <a:t>Esim. usein ajatellaan, ettei päihteiden käytöstä tarvitse vielä puhua pienille lapsille. Aihe voi tuntua haastavalta tai halutaan suojella lapsia liialliselta tai sopimattomalta tuntuvalta tiedolta. </a:t>
            </a:r>
            <a:endParaRPr lang="fi-FI" dirty="0">
              <a:ea typeface="Calibri"/>
              <a:cs typeface="Calibri"/>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5</a:t>
            </a:fld>
            <a:endParaRPr lang="sv-SE"/>
          </a:p>
        </p:txBody>
      </p:sp>
    </p:spTree>
    <p:extLst>
      <p:ext uri="{BB962C8B-B14F-4D97-AF65-F5344CB8AC3E}">
        <p14:creationId xmlns:p14="http://schemas.microsoft.com/office/powerpoint/2010/main" val="1326631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dirty="0">
                <a:cs typeface="Calibri"/>
              </a:rPr>
              <a:t>Päihteet näkyvät arjessa useassa eri tilanteessa.</a:t>
            </a:r>
            <a:endParaRPr lang="fi-FI" dirty="0">
              <a:cs typeface="Calibri"/>
            </a:endParaRPr>
          </a:p>
          <a:p>
            <a:pPr marL="171450" indent="-171450">
              <a:buFont typeface="Arial"/>
              <a:buChar char="•"/>
            </a:pPr>
            <a:r>
              <a:rPr lang="fi-FI" b="1" dirty="0">
                <a:cs typeface="Calibri"/>
              </a:rPr>
              <a:t> </a:t>
            </a:r>
            <a:r>
              <a:rPr lang="fi-FI" dirty="0">
                <a:cs typeface="Calibri"/>
              </a:rPr>
              <a:t>Esimerkiksi: tyhjät tölkit ja pullot maassa, alkoholihyllyt kaupassa, päihteiden käyttö kotona, ravintoloissa ja terasseilla, päihtyneet ihmiset kaupungilla, uutisotsikot ja mainokset.</a:t>
            </a:r>
          </a:p>
          <a:p>
            <a:pPr marL="0" indent="0">
              <a:buFont typeface="Arial"/>
              <a:buNone/>
            </a:pPr>
            <a:endParaRPr lang="fi-FI" dirty="0">
              <a:cs typeface="Calibri"/>
            </a:endParaRPr>
          </a:p>
          <a:p>
            <a:pPr marL="0" indent="0">
              <a:buFont typeface="Arial"/>
              <a:buNone/>
            </a:pPr>
            <a:endParaRPr lang="fi-FI" dirty="0">
              <a:cs typeface="Calibri"/>
            </a:endParaRPr>
          </a:p>
          <a:p>
            <a:r>
              <a:rPr lang="fi-FI" i="1" dirty="0">
                <a:cs typeface="Calibri"/>
              </a:rPr>
              <a:t>Lähteet:</a:t>
            </a:r>
            <a:r>
              <a:rPr lang="en-US" i="1" dirty="0">
                <a:cs typeface="Calibri"/>
              </a:rPr>
              <a:t> </a:t>
            </a:r>
            <a:endParaRPr lang="en-US" i="1" dirty="0"/>
          </a:p>
          <a:p>
            <a:pPr marL="0" indent="0">
              <a:buFont typeface="Arial"/>
              <a:buNone/>
            </a:pPr>
            <a:r>
              <a:rPr lang="fi-FI" i="1" dirty="0"/>
              <a:t>Lajunen, K., Andell, M., Ylenius-Lehtonen, M. &amp; Ojanen, S. (2019). Tunne- ja turvataitoja lapsille: Tunne- ja turvataitokasvatuksen oppimateriaali. Helsinki: Terveyden ja hyvinvoinnin laitos.</a:t>
            </a:r>
            <a:endParaRPr lang="fi-FI" dirty="0"/>
          </a:p>
          <a:p>
            <a:r>
              <a:rPr lang="fi-FI" i="1" dirty="0"/>
              <a:t>Merimaa, M. (2015). Kaverit keskiössä – Raportti nuorten havainnointi ja haastattelut (</a:t>
            </a:r>
            <a:r>
              <a:rPr lang="fi-FI" i="1" dirty="0" err="1"/>
              <a:t>NuHa</a:t>
            </a:r>
            <a:r>
              <a:rPr lang="fi-FI" i="1" dirty="0"/>
              <a:t>)-hankkeesta. Helsingin kaupungin </a:t>
            </a:r>
          </a:p>
          <a:p>
            <a:pPr marL="0" indent="0">
              <a:buFont typeface="Arial"/>
              <a:buNone/>
            </a:pPr>
            <a:r>
              <a:rPr lang="fi-FI" i="1" dirty="0"/>
              <a:t>nuorisoasiainkeskus, julkaisuja 1/2015.</a:t>
            </a:r>
          </a:p>
          <a:p>
            <a:pPr marL="0" indent="0">
              <a:buFont typeface="Arial"/>
              <a:buNone/>
            </a:pPr>
            <a:r>
              <a:rPr lang="fi-FI" i="1" dirty="0"/>
              <a:t>Tuominen, M. &amp; Laihinen, E. (2013). ”Stadiin kuuluu pieni rosoisuus” – Helsingin turvallisuustutkimus 2012. Helsingin kaupunki tietokeskus. Tutkimuksia 2013:4.</a:t>
            </a:r>
          </a:p>
          <a:p>
            <a:pPr marL="0" indent="0">
              <a:buFont typeface="Arial"/>
              <a:buNone/>
            </a:pPr>
            <a:endParaRPr lang="fi-FI" i="1" dirty="0"/>
          </a:p>
          <a:p>
            <a:pPr marL="0" indent="0">
              <a:buFont typeface="Arial"/>
              <a:buNone/>
            </a:pPr>
            <a:endParaRPr lang="fi-FI" i="1" dirty="0"/>
          </a:p>
          <a:p>
            <a:pPr marL="0" indent="0">
              <a:buFont typeface="Arial"/>
              <a:buNone/>
            </a:pPr>
            <a:endParaRPr lang="fi-FI" i="1" dirty="0">
              <a:cs typeface="Calibri"/>
            </a:endParaRPr>
          </a:p>
          <a:p>
            <a:pPr marL="0" indent="0">
              <a:buFont typeface="Arial"/>
              <a:buNone/>
            </a:pPr>
            <a:endParaRPr lang="fi-FI" dirty="0">
              <a:cs typeface="Calibri"/>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6</a:t>
            </a:fld>
            <a:endParaRPr lang="sv-SE"/>
          </a:p>
        </p:txBody>
      </p:sp>
    </p:spTree>
    <p:extLst>
      <p:ext uri="{BB962C8B-B14F-4D97-AF65-F5344CB8AC3E}">
        <p14:creationId xmlns:p14="http://schemas.microsoft.com/office/powerpoint/2010/main" val="4164817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dirty="0"/>
              <a:t>Opeta lasta ohittamaan turvattomat tilanteet, mutta älä ohita tilanteista keskustelua.</a:t>
            </a:r>
          </a:p>
          <a:p>
            <a:pPr marL="171450" indent="-171450">
              <a:buFont typeface="Arial" panose="020B0604020202020204" pitchFamily="34" charset="0"/>
              <a:buChar char="•"/>
            </a:pPr>
            <a:r>
              <a:rPr lang="fi-FI" dirty="0"/>
              <a:t>Lapsen turvallisuuden tunteen vahvistumiseksi lapsi tarvitsee tietoa ja ymmärrystä ympärillä olevista asioista sekä keinoja selviytyä erilaisista tilanteista.</a:t>
            </a:r>
          </a:p>
          <a:p>
            <a:pPr marL="171450" indent="-171450">
              <a:buFont typeface="Arial" panose="020B0604020202020204" pitchFamily="34" charset="0"/>
              <a:buChar char="•"/>
            </a:pPr>
            <a:endParaRPr lang="fi-FI" dirty="0"/>
          </a:p>
          <a:p>
            <a:r>
              <a:rPr lang="fi-FI" i="1" dirty="0">
                <a:cs typeface="Calibri"/>
              </a:rPr>
              <a:t>Lähteet:</a:t>
            </a:r>
            <a:r>
              <a:rPr lang="en-US" i="1" dirty="0">
                <a:cs typeface="Calibri"/>
              </a:rPr>
              <a:t> </a:t>
            </a:r>
            <a:endParaRPr lang="en-US" i="1" dirty="0"/>
          </a:p>
          <a:p>
            <a:pPr marL="0" indent="0">
              <a:buFont typeface="Arial"/>
              <a:buNone/>
            </a:pPr>
            <a:r>
              <a:rPr lang="fi-FI" i="1" dirty="0"/>
              <a:t>Lajunen, K., Andell, M., Ylenius-Lehtonen, M. &amp; Ojanen, S. (2019). Tunne- ja turvataitoja lapsille: Tunne- ja turvataitokasvatuksen oppimateriaali. Helsinki: Terveyden ja hyvinvoinnin laitos.</a:t>
            </a:r>
            <a:endParaRPr lang="fi-FI" dirty="0"/>
          </a:p>
        </p:txBody>
      </p:sp>
      <p:sp>
        <p:nvSpPr>
          <p:cNvPr id="4" name="Dian numeron paikkamerkki 3"/>
          <p:cNvSpPr>
            <a:spLocks noGrp="1"/>
          </p:cNvSpPr>
          <p:nvPr>
            <p:ph type="sldNum" sz="quarter" idx="5"/>
          </p:nvPr>
        </p:nvSpPr>
        <p:spPr/>
        <p:txBody>
          <a:bodyPr/>
          <a:lstStyle/>
          <a:p>
            <a:fld id="{579D9747-B660-7E45-B2EB-38F285FF62C2}" type="slidenum">
              <a:rPr lang="sv-SE" smtClean="0"/>
              <a:t>7</a:t>
            </a:fld>
            <a:endParaRPr lang="sv-SE"/>
          </a:p>
        </p:txBody>
      </p:sp>
    </p:spTree>
    <p:extLst>
      <p:ext uri="{BB962C8B-B14F-4D97-AF65-F5344CB8AC3E}">
        <p14:creationId xmlns:p14="http://schemas.microsoft.com/office/powerpoint/2010/main" val="392427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nSpc>
                <a:spcPct val="150000"/>
              </a:lnSpc>
              <a:spcBef>
                <a:spcPts val="1000"/>
              </a:spcBef>
            </a:pPr>
            <a:r>
              <a:rPr lang="fi-FI" b="1"/>
              <a:t>Tiedätkö mitä päihteet ovat? (alkoholi, nikotiinituotteet, huumeet)</a:t>
            </a:r>
            <a:endParaRPr lang="en-US"/>
          </a:p>
          <a:p>
            <a:pPr marL="171450" indent="-171450">
              <a:lnSpc>
                <a:spcPct val="150000"/>
              </a:lnSpc>
              <a:spcBef>
                <a:spcPts val="1000"/>
              </a:spcBef>
              <a:buFont typeface="Arial"/>
              <a:buChar char="•"/>
            </a:pPr>
            <a:r>
              <a:rPr lang="fi-FI"/>
              <a:t>Voit sanoittaa aihetta näin: Päihteitä ovat esimerkiksi alkoholi, nikotiinituotteet ja huumeet. Ne ovat kiellettyjä lapsilta. Alkoholi on aikuisten juoma, esimerkiksi olut tai viini. Nikotiinituotteita ovat esimerkiksi tupakka, nuuska tai </a:t>
            </a:r>
            <a:r>
              <a:rPr lang="fi-FI" err="1"/>
              <a:t>vape</a:t>
            </a:r>
            <a:r>
              <a:rPr lang="fi-FI"/>
              <a:t> (sähkösavuke). Huumeet ovat vaarallisia aineita, jotka ovat Suomessa laittomia. Päihteet voivat olla terveydelle haitallisia ja ne voivat muuttaa ihmisen käytöstä.</a:t>
            </a:r>
            <a:endParaRPr lang="en-US">
              <a:cs typeface="Calibri" panose="020F0502020204030204"/>
            </a:endParaRPr>
          </a:p>
          <a:p>
            <a:endParaRPr lang="fi-FI" b="1"/>
          </a:p>
          <a:p>
            <a:r>
              <a:rPr lang="fi-FI" b="1"/>
              <a:t>Oletko joskus nähnyt ulkona liikkuessasi henkilön, joka käyttää päihteitä? Mitä siinä tilanteessa tapahtui? </a:t>
            </a:r>
            <a:endParaRPr lang="en-US" b="1"/>
          </a:p>
          <a:p>
            <a:r>
              <a:rPr lang="fi-FI" b="1"/>
              <a:t>Mistä huomasit, että hän on käyttänyt päihteitä? Miltä tuntui nähdä humalassa oleva ihminen?</a:t>
            </a:r>
            <a:endParaRPr lang="en-US" b="1">
              <a:cs typeface="Calibri" panose="020F0502020204030204"/>
            </a:endParaRPr>
          </a:p>
          <a:p>
            <a:pPr marL="171450" indent="-171450">
              <a:lnSpc>
                <a:spcPct val="150000"/>
              </a:lnSpc>
              <a:spcBef>
                <a:spcPts val="1000"/>
              </a:spcBef>
              <a:buFont typeface="Arial"/>
              <a:buChar char="•"/>
            </a:pPr>
            <a:r>
              <a:rPr lang="fi-FI">
                <a:cs typeface="Calibri"/>
              </a:rPr>
              <a:t>Kuuntele aktiivisesti. Voit toistaa sen minkä kuulit, jotta varmistut, että ymmärsit oikein, mitä tapahtui. Kysy tarkentavia kysymyksiä ja huomioi, miten lapsesi suhtautuu tilanteeseen. Reagoi kuulemaasi kiittämällä ja kommentoi tilanteen mukaan esimerkiksi ”olipa ikävä tilanne" tai ”olipa hassusti toimittu”.</a:t>
            </a:r>
          </a:p>
          <a:p>
            <a:pPr>
              <a:lnSpc>
                <a:spcPct val="150000"/>
              </a:lnSpc>
              <a:spcBef>
                <a:spcPts val="1000"/>
              </a:spcBef>
            </a:pPr>
            <a:endParaRPr lang="fi-FI">
              <a:cs typeface="Calibri"/>
            </a:endParaRPr>
          </a:p>
          <a:p>
            <a:pPr>
              <a:lnSpc>
                <a:spcPct val="150000"/>
              </a:lnSpc>
              <a:spcBef>
                <a:spcPts val="1000"/>
              </a:spcBef>
            </a:pPr>
            <a:r>
              <a:rPr lang="fi-FI" b="1"/>
              <a:t>Miten toimit tilanteessa? Miten voisit toimia turvallisesti?</a:t>
            </a:r>
            <a:endParaRPr lang="en-US"/>
          </a:p>
          <a:p>
            <a:pPr marL="171450" indent="-171450">
              <a:lnSpc>
                <a:spcPct val="150000"/>
              </a:lnSpc>
              <a:spcBef>
                <a:spcPts val="1000"/>
              </a:spcBef>
              <a:buFont typeface="Arial"/>
              <a:buChar char="•"/>
            </a:pPr>
            <a:r>
              <a:rPr lang="fi-FI">
                <a:cs typeface="Calibri" panose="020F0502020204030204"/>
              </a:rPr>
              <a:t>Opeta lapselle turvaohjeet, jotka toimivat monessa eri tilanteessa: Sano ei, lähde pois, kerro turvalliselle aikuiselle.</a:t>
            </a:r>
            <a:endParaRPr lang="en-US" b="1">
              <a:cs typeface="Calibri" panose="020F0502020204030204"/>
            </a:endParaRPr>
          </a:p>
          <a:p>
            <a:pPr marL="171450" indent="-171450">
              <a:lnSpc>
                <a:spcPct val="150000"/>
              </a:lnSpc>
              <a:spcBef>
                <a:spcPts val="1000"/>
              </a:spcBef>
              <a:buFont typeface="Arial"/>
              <a:buChar char="•"/>
            </a:pPr>
            <a:r>
              <a:rPr lang="fi-FI"/>
              <a:t>Lapselle tulee myös kertoa, että turvattomat tilanteet ovat harvinaisia.</a:t>
            </a:r>
            <a:endParaRPr lang="fi-FI">
              <a:cs typeface="Calibri"/>
            </a:endParaRPr>
          </a:p>
          <a:p>
            <a:pPr>
              <a:lnSpc>
                <a:spcPct val="150000"/>
              </a:lnSpc>
              <a:spcBef>
                <a:spcPts val="1000"/>
              </a:spcBef>
            </a:pPr>
            <a:endParaRPr lang="fi-FI" b="1"/>
          </a:p>
          <a:p>
            <a:pPr>
              <a:lnSpc>
                <a:spcPct val="150000"/>
              </a:lnSpc>
              <a:spcBef>
                <a:spcPts val="1000"/>
              </a:spcBef>
            </a:pPr>
            <a:r>
              <a:rPr lang="fi-FI" b="1"/>
              <a:t>Mikä muu voi aiheuttaa sekavaa tai erilaista käytöstä?</a:t>
            </a:r>
            <a:endParaRPr lang="en-US">
              <a:cs typeface="Calibri"/>
            </a:endParaRPr>
          </a:p>
          <a:p>
            <a:pPr marL="171450" indent="-171450">
              <a:lnSpc>
                <a:spcPct val="150000"/>
              </a:lnSpc>
              <a:spcBef>
                <a:spcPts val="1000"/>
              </a:spcBef>
              <a:buFont typeface="Arial"/>
              <a:buChar char="•"/>
            </a:pPr>
            <a:r>
              <a:rPr lang="en-US" err="1"/>
              <a:t>Kerro</a:t>
            </a:r>
            <a:r>
              <a:rPr lang="en-US"/>
              <a:t> </a:t>
            </a:r>
            <a:r>
              <a:rPr lang="en-US" err="1"/>
              <a:t>lapselle</a:t>
            </a:r>
            <a:r>
              <a:rPr lang="en-US"/>
              <a:t>, </a:t>
            </a:r>
            <a:r>
              <a:rPr lang="en-US" err="1"/>
              <a:t>että</a:t>
            </a:r>
            <a:r>
              <a:rPr lang="en-US"/>
              <a:t> </a:t>
            </a:r>
            <a:r>
              <a:rPr lang="en-US" err="1"/>
              <a:t>ihminen</a:t>
            </a:r>
            <a:r>
              <a:rPr lang="en-US"/>
              <a:t> </a:t>
            </a:r>
            <a:r>
              <a:rPr lang="en-US" err="1"/>
              <a:t>voi</a:t>
            </a:r>
            <a:r>
              <a:rPr lang="en-US"/>
              <a:t> </a:t>
            </a:r>
            <a:r>
              <a:rPr lang="en-US" err="1"/>
              <a:t>käyttäytyä</a:t>
            </a:r>
            <a:r>
              <a:rPr lang="en-US"/>
              <a:t> </a:t>
            </a:r>
            <a:r>
              <a:rPr lang="en-US" err="1"/>
              <a:t>sekavasti</a:t>
            </a:r>
            <a:r>
              <a:rPr lang="en-US"/>
              <a:t> </a:t>
            </a:r>
            <a:r>
              <a:rPr lang="en-US" err="1"/>
              <a:t>myös</a:t>
            </a:r>
            <a:r>
              <a:rPr lang="en-US"/>
              <a:t>, </a:t>
            </a:r>
            <a:r>
              <a:rPr lang="en-US" err="1"/>
              <a:t>vaikka</a:t>
            </a:r>
            <a:r>
              <a:rPr lang="en-US"/>
              <a:t> </a:t>
            </a:r>
            <a:r>
              <a:rPr lang="en-US" err="1"/>
              <a:t>ei</a:t>
            </a:r>
            <a:r>
              <a:rPr lang="en-US"/>
              <a:t> </a:t>
            </a:r>
            <a:r>
              <a:rPr lang="en-US" err="1"/>
              <a:t>olisi</a:t>
            </a:r>
            <a:r>
              <a:rPr lang="en-US"/>
              <a:t> </a:t>
            </a:r>
            <a:r>
              <a:rPr lang="en-US" err="1"/>
              <a:t>käyttänyt</a:t>
            </a:r>
            <a:r>
              <a:rPr lang="en-US"/>
              <a:t> </a:t>
            </a:r>
            <a:r>
              <a:rPr lang="en-US" err="1"/>
              <a:t>päihteitä</a:t>
            </a:r>
            <a:r>
              <a:rPr lang="en-US"/>
              <a:t>. </a:t>
            </a:r>
            <a:r>
              <a:rPr lang="en-US" err="1"/>
              <a:t>Hänellä</a:t>
            </a:r>
            <a:r>
              <a:rPr lang="en-US"/>
              <a:t> </a:t>
            </a:r>
            <a:r>
              <a:rPr lang="en-US" err="1"/>
              <a:t>voi</a:t>
            </a:r>
            <a:r>
              <a:rPr lang="en-US"/>
              <a:t> olla </a:t>
            </a:r>
            <a:r>
              <a:rPr lang="en-US" err="1"/>
              <a:t>esimerkiksi</a:t>
            </a:r>
            <a:r>
              <a:rPr lang="en-US"/>
              <a:t> </a:t>
            </a:r>
            <a:r>
              <a:rPr lang="en-US" err="1"/>
              <a:t>jokin</a:t>
            </a:r>
            <a:r>
              <a:rPr lang="en-US"/>
              <a:t> </a:t>
            </a:r>
            <a:r>
              <a:rPr lang="en-US" err="1"/>
              <a:t>mielenterveyden</a:t>
            </a:r>
            <a:r>
              <a:rPr lang="en-US"/>
              <a:t> </a:t>
            </a:r>
            <a:r>
              <a:rPr lang="en-US" err="1"/>
              <a:t>häiriö</a:t>
            </a:r>
            <a:r>
              <a:rPr lang="en-US"/>
              <a:t>, </a:t>
            </a:r>
            <a:r>
              <a:rPr lang="en-US" err="1"/>
              <a:t>sairaus</a:t>
            </a:r>
            <a:r>
              <a:rPr lang="en-US"/>
              <a:t> tai </a:t>
            </a:r>
            <a:r>
              <a:rPr lang="en-US" err="1"/>
              <a:t>vamma</a:t>
            </a:r>
            <a:r>
              <a:rPr lang="en-US"/>
              <a:t>.</a:t>
            </a:r>
            <a:endParaRPr lang="en-US">
              <a:cs typeface="Calibri"/>
            </a:endParaRPr>
          </a:p>
          <a:p>
            <a:pPr marL="171450" indent="-171450">
              <a:lnSpc>
                <a:spcPct val="150000"/>
              </a:lnSpc>
              <a:spcBef>
                <a:spcPts val="1000"/>
              </a:spcBef>
              <a:buFont typeface="Arial"/>
              <a:buChar char="•"/>
            </a:pPr>
            <a:endParaRPr lang="en-US">
              <a:cs typeface="Calibri"/>
            </a:endParaRPr>
          </a:p>
          <a:p>
            <a:pPr>
              <a:lnSpc>
                <a:spcPct val="150000"/>
              </a:lnSpc>
              <a:spcBef>
                <a:spcPts val="1000"/>
              </a:spcBef>
            </a:pPr>
            <a:r>
              <a:rPr lang="en-US" b="1" err="1">
                <a:cs typeface="Calibri" panose="020F0502020204030204"/>
              </a:rPr>
              <a:t>Miksi</a:t>
            </a:r>
            <a:r>
              <a:rPr lang="en-US" b="1">
                <a:cs typeface="Calibri" panose="020F0502020204030204"/>
              </a:rPr>
              <a:t> </a:t>
            </a:r>
            <a:r>
              <a:rPr lang="en-US" b="1" err="1">
                <a:cs typeface="Calibri" panose="020F0502020204030204"/>
              </a:rPr>
              <a:t>jotkut</a:t>
            </a:r>
            <a:r>
              <a:rPr lang="en-US" b="1">
                <a:cs typeface="Calibri" panose="020F0502020204030204"/>
              </a:rPr>
              <a:t> </a:t>
            </a:r>
            <a:r>
              <a:rPr lang="en-US" b="1" err="1">
                <a:cs typeface="Calibri" panose="020F0502020204030204"/>
              </a:rPr>
              <a:t>ihmiset</a:t>
            </a:r>
            <a:r>
              <a:rPr lang="en-US" b="1">
                <a:cs typeface="Calibri" panose="020F0502020204030204"/>
              </a:rPr>
              <a:t> </a:t>
            </a:r>
            <a:r>
              <a:rPr lang="en-US" b="1" err="1">
                <a:cs typeface="Calibri" panose="020F0502020204030204"/>
              </a:rPr>
              <a:t>käyttävät</a:t>
            </a:r>
            <a:r>
              <a:rPr lang="en-US" b="1">
                <a:cs typeface="Calibri" panose="020F0502020204030204"/>
              </a:rPr>
              <a:t> </a:t>
            </a:r>
            <a:r>
              <a:rPr lang="en-US" b="1" err="1">
                <a:cs typeface="Calibri" panose="020F0502020204030204"/>
              </a:rPr>
              <a:t>päihteitä</a:t>
            </a:r>
            <a:r>
              <a:rPr lang="en-US" b="1">
                <a:cs typeface="Calibri" panose="020F0502020204030204"/>
              </a:rPr>
              <a:t>?</a:t>
            </a:r>
          </a:p>
          <a:p>
            <a:pPr marL="171450" indent="-171450">
              <a:lnSpc>
                <a:spcPct val="150000"/>
              </a:lnSpc>
              <a:spcBef>
                <a:spcPts val="1000"/>
              </a:spcBef>
              <a:buFont typeface="Arial"/>
              <a:buChar char="•"/>
            </a:pPr>
            <a:r>
              <a:rPr lang="fi-FI"/>
              <a:t>Tuo lapselle esiin, että monet eivät käytä päihteitä ollenkaan. Jotkut käyttävät rentoutuakseen, jotkut vaikkapa unohtaakseen murheensa. Jotkut aikuiset voivat käyttää päihteitä joskus tai vähän, esimerkiksi juo saunajuoman niin, että se ei muuta hänen käytöstään tai vaikuta terveyteen, jolloin siitä ei ole haittaa muille. </a:t>
            </a:r>
            <a:endParaRPr lang="en-US" b="1">
              <a:cs typeface="Calibri" panose="020F0502020204030204"/>
            </a:endParaRPr>
          </a:p>
          <a:p>
            <a:pPr marL="171450" indent="-171450">
              <a:lnSpc>
                <a:spcPct val="150000"/>
              </a:lnSpc>
              <a:spcBef>
                <a:spcPts val="1000"/>
              </a:spcBef>
              <a:buFont typeface="Arial"/>
              <a:buChar char="•"/>
            </a:pPr>
            <a:r>
              <a:rPr lang="fi-FI"/>
              <a:t>Kerro lapselle, että jotkut taas käyttävät päihteitä paljon tai usein, jolloin se vaikuttaa heidän käytökseensä ja terveyteensä. Kun päihteitä käytetään usein, voi niihin tulla riippuvaiseksi, eli jäädä koukkuun. Silloin ihminen ajattelee jatkuvasti päihdettä ja haluaa lisää sitä. Riippuvuuden vuoksi päihteiden käyttö jatkuu ja käyttöä voi olla vaikea lopettaa, vaikka haluaisi. Päihderiippuvuus on sairaus, mutta siitä on mahdollista toipua hoidon avulla.</a:t>
            </a:r>
            <a:endParaRPr lang="fi-FI">
              <a:cs typeface="Calibri"/>
            </a:endParaRPr>
          </a:p>
          <a:p>
            <a:pPr marL="171450" indent="-171450">
              <a:lnSpc>
                <a:spcPct val="150000"/>
              </a:lnSpc>
              <a:spcBef>
                <a:spcPts val="1000"/>
              </a:spcBef>
              <a:buFont typeface="Arial"/>
              <a:buChar char="•"/>
            </a:pPr>
            <a:endParaRPr lang="fi-FI" b="1">
              <a:cs typeface="Calibri" panose="020F0502020204030204"/>
            </a:endParaRPr>
          </a:p>
          <a:p>
            <a:pPr marL="0" indent="0">
              <a:lnSpc>
                <a:spcPct val="150000"/>
              </a:lnSpc>
              <a:spcBef>
                <a:spcPts val="1000"/>
              </a:spcBef>
              <a:buFont typeface="Arial"/>
              <a:buNone/>
            </a:pPr>
            <a:r>
              <a:rPr lang="fi-FI" b="1">
                <a:cs typeface="Calibri" panose="020F0502020204030204"/>
              </a:rPr>
              <a:t>Miten toimisit, jos sinulle tarjottaisiin päihteitä?</a:t>
            </a:r>
          </a:p>
          <a:p>
            <a:pPr marL="171450" indent="-171450">
              <a:lnSpc>
                <a:spcPct val="150000"/>
              </a:lnSpc>
              <a:spcBef>
                <a:spcPts val="1000"/>
              </a:spcBef>
              <a:buFont typeface="Arial" panose="020B0604020202020204" pitchFamily="34" charset="0"/>
              <a:buChar char="•"/>
            </a:pPr>
            <a:r>
              <a:rPr lang="fi-FI" b="0">
                <a:cs typeface="Calibri" panose="020F0502020204030204"/>
              </a:rPr>
              <a:t>Kerro lapselle, että tällaisessa tilanteessa </a:t>
            </a:r>
            <a:r>
              <a:rPr lang="fi-FI">
                <a:cs typeface="Calibri" panose="020F0502020204030204"/>
              </a:rPr>
              <a:t>hän saa ja </a:t>
            </a:r>
            <a:r>
              <a:rPr lang="fi-FI" b="0">
                <a:cs typeface="Calibri" panose="020F0502020204030204"/>
              </a:rPr>
              <a:t>pitää kieltäytyä, koska päihteet ovat vaarallisia lapselle. Tällaisesta tilanteesta kannattaa aina kertoa jollekin turvalliselle aikuiselle, vaikka se tuntuisikin vaikealta.</a:t>
            </a:r>
          </a:p>
          <a:p>
            <a:pPr marL="171450" indent="-171450">
              <a:lnSpc>
                <a:spcPct val="150000"/>
              </a:lnSpc>
              <a:spcBef>
                <a:spcPts val="1000"/>
              </a:spcBef>
              <a:buFont typeface="Arial" panose="020B0604020202020204" pitchFamily="34" charset="0"/>
              <a:buChar char="•"/>
            </a:pPr>
            <a:r>
              <a:rPr lang="fi-FI" b="0">
                <a:cs typeface="Calibri" panose="020F0502020204030204"/>
              </a:rPr>
              <a:t>Pohtikaa yhdessä, miten hän voi jatkossa kieltäytyä, jos joku tarjoaa päihteitä.</a:t>
            </a:r>
            <a:endParaRPr lang="en-US" b="0">
              <a:cs typeface="Calibri" panose="020F0502020204030204"/>
            </a:endParaRPr>
          </a:p>
          <a:p>
            <a:pPr marL="171450" indent="-171450">
              <a:lnSpc>
                <a:spcPct val="150000"/>
              </a:lnSpc>
              <a:spcBef>
                <a:spcPts val="1000"/>
              </a:spcBef>
              <a:buFont typeface="Arial" panose="020B0604020202020204" pitchFamily="34" charset="0"/>
              <a:buChar char="•"/>
            </a:pPr>
            <a:endParaRPr lang="fi-FI">
              <a:cs typeface="Calibri" panose="020F0502020204030204"/>
            </a:endParaRPr>
          </a:p>
          <a:p>
            <a:pPr>
              <a:lnSpc>
                <a:spcPct val="150000"/>
              </a:lnSpc>
              <a:spcBef>
                <a:spcPts val="1000"/>
              </a:spcBef>
            </a:pPr>
            <a:r>
              <a:rPr lang="fi-FI" b="1">
                <a:cs typeface="Calibri" panose="020F0502020204030204"/>
              </a:rPr>
              <a:t>Mitä muuta haluaisit tietää?</a:t>
            </a:r>
          </a:p>
          <a:p>
            <a:pPr marL="171450" indent="-171450">
              <a:lnSpc>
                <a:spcPct val="150000"/>
              </a:lnSpc>
              <a:spcBef>
                <a:spcPts val="1000"/>
              </a:spcBef>
              <a:buFont typeface="Arial"/>
              <a:buChar char="•"/>
            </a:pPr>
            <a:r>
              <a:rPr lang="fi-FI">
                <a:cs typeface="Calibri" panose="020F0502020204030204"/>
              </a:rPr>
              <a:t>Anna lapselle mahdollisuus kysyä häntä mietityttävistä asioista ja vastaa niihin ikätasoisesti.</a:t>
            </a:r>
          </a:p>
          <a:p>
            <a:pPr marL="171450" indent="-171450">
              <a:lnSpc>
                <a:spcPct val="150000"/>
              </a:lnSpc>
              <a:spcBef>
                <a:spcPts val="1000"/>
              </a:spcBef>
              <a:buFont typeface="Arial"/>
              <a:buChar char="•"/>
            </a:pPr>
            <a:endParaRPr lang="en-US">
              <a:cs typeface="Calibri" panose="020F0502020204030204"/>
            </a:endParaRPr>
          </a:p>
          <a:p>
            <a:pPr>
              <a:lnSpc>
                <a:spcPct val="150000"/>
              </a:lnSpc>
              <a:spcBef>
                <a:spcPts val="1000"/>
              </a:spcBef>
            </a:pPr>
            <a:r>
              <a:rPr lang="en-US" i="1" err="1">
                <a:cs typeface="Calibri" panose="020F0502020204030204"/>
              </a:rPr>
              <a:t>Lähteet</a:t>
            </a:r>
            <a:r>
              <a:rPr lang="en-US" i="1">
                <a:cs typeface="Calibri" panose="020F0502020204030204"/>
              </a:rPr>
              <a:t>: </a:t>
            </a:r>
          </a:p>
          <a:p>
            <a:pPr>
              <a:lnSpc>
                <a:spcPct val="150000"/>
              </a:lnSpc>
              <a:spcBef>
                <a:spcPts val="1000"/>
              </a:spcBef>
            </a:pPr>
            <a:r>
              <a:rPr lang="en-US" i="1" err="1">
                <a:cs typeface="Calibri" panose="020F0502020204030204"/>
              </a:rPr>
              <a:t>Ehkäisevä</a:t>
            </a:r>
            <a:r>
              <a:rPr lang="en-US" i="1">
                <a:cs typeface="Calibri" panose="020F0502020204030204"/>
              </a:rPr>
              <a:t> </a:t>
            </a:r>
            <a:r>
              <a:rPr lang="en-US" i="1" err="1">
                <a:cs typeface="Calibri" panose="020F0502020204030204"/>
              </a:rPr>
              <a:t>päihdetyö</a:t>
            </a:r>
            <a:r>
              <a:rPr lang="en-US" i="1">
                <a:cs typeface="Calibri" panose="020F0502020204030204"/>
              </a:rPr>
              <a:t> EHYT ry. (2024). </a:t>
            </a:r>
            <a:r>
              <a:rPr lang="en-US" i="1" err="1">
                <a:cs typeface="Calibri" panose="020F0502020204030204"/>
              </a:rPr>
              <a:t>Vanhemmuuden</a:t>
            </a:r>
            <a:r>
              <a:rPr lang="en-US" i="1">
                <a:cs typeface="Calibri" panose="020F0502020204030204"/>
              </a:rPr>
              <a:t> </a:t>
            </a:r>
            <a:r>
              <a:rPr lang="en-US" i="1" err="1">
                <a:cs typeface="Calibri" panose="020F0502020204030204"/>
              </a:rPr>
              <a:t>taidot</a:t>
            </a:r>
            <a:r>
              <a:rPr lang="en-US" i="1">
                <a:cs typeface="Calibri" panose="020F0502020204030204"/>
              </a:rPr>
              <a:t> – </a:t>
            </a:r>
            <a:r>
              <a:rPr lang="en-US" i="1" err="1">
                <a:cs typeface="Calibri" panose="020F0502020204030204"/>
              </a:rPr>
              <a:t>Kuuntele</a:t>
            </a:r>
            <a:r>
              <a:rPr lang="en-US" i="1">
                <a:cs typeface="Calibri" panose="020F0502020204030204"/>
              </a:rPr>
              <a:t> </a:t>
            </a:r>
            <a:r>
              <a:rPr lang="en-US" i="1" err="1">
                <a:cs typeface="Calibri" panose="020F0502020204030204"/>
              </a:rPr>
              <a:t>ensin</a:t>
            </a:r>
            <a:r>
              <a:rPr lang="en-US" i="1">
                <a:cs typeface="Calibri" panose="020F0502020204030204"/>
              </a:rPr>
              <a:t>. </a:t>
            </a:r>
            <a:r>
              <a:rPr lang="en-US" i="1" err="1">
                <a:cs typeface="Calibri" panose="020F0502020204030204"/>
              </a:rPr>
              <a:t>Toimintavihko</a:t>
            </a:r>
            <a:r>
              <a:rPr lang="en-US" i="1">
                <a:cs typeface="Calibri" panose="020F0502020204030204"/>
              </a:rPr>
              <a:t> </a:t>
            </a:r>
            <a:r>
              <a:rPr lang="en-US" i="1" err="1">
                <a:cs typeface="Calibri" panose="020F0502020204030204"/>
              </a:rPr>
              <a:t>perheille</a:t>
            </a:r>
            <a:r>
              <a:rPr lang="en-US" i="1">
                <a:cs typeface="Calibri" panose="020F0502020204030204"/>
              </a:rPr>
              <a:t> ja </a:t>
            </a:r>
            <a:r>
              <a:rPr lang="en-US" i="1" err="1">
                <a:cs typeface="Calibri" panose="020F0502020204030204"/>
              </a:rPr>
              <a:t>perheiden</a:t>
            </a:r>
            <a:r>
              <a:rPr lang="en-US" i="1">
                <a:cs typeface="Calibri" panose="020F0502020204030204"/>
              </a:rPr>
              <a:t> </a:t>
            </a:r>
            <a:r>
              <a:rPr lang="en-US" i="1" err="1">
                <a:cs typeface="Calibri" panose="020F0502020204030204"/>
              </a:rPr>
              <a:t>toimiville</a:t>
            </a:r>
            <a:r>
              <a:rPr lang="en-US" i="1">
                <a:cs typeface="Calibri" panose="020F0502020204030204"/>
              </a:rPr>
              <a:t>.</a:t>
            </a:r>
            <a:endParaRPr lang="en-US"/>
          </a:p>
          <a:p>
            <a:pPr>
              <a:lnSpc>
                <a:spcPct val="150000"/>
              </a:lnSpc>
              <a:spcBef>
                <a:spcPts val="1000"/>
              </a:spcBef>
            </a:pPr>
            <a:r>
              <a:rPr lang="en-US" i="1" err="1"/>
              <a:t>Lajunen</a:t>
            </a:r>
            <a:r>
              <a:rPr lang="en-US" i="1"/>
              <a:t>, K., Andell, M., </a:t>
            </a:r>
            <a:r>
              <a:rPr lang="en-US" i="1" err="1"/>
              <a:t>Ylenius</a:t>
            </a:r>
            <a:r>
              <a:rPr lang="en-US" i="1"/>
              <a:t>-Lehtonen, M. &amp; Ojanen, S. (2019). </a:t>
            </a:r>
            <a:r>
              <a:rPr lang="en-US" i="1" err="1"/>
              <a:t>Tunne</a:t>
            </a:r>
            <a:r>
              <a:rPr lang="en-US" i="1"/>
              <a:t>- ja </a:t>
            </a:r>
            <a:r>
              <a:rPr lang="en-US" i="1" err="1"/>
              <a:t>turvataitoja</a:t>
            </a:r>
            <a:r>
              <a:rPr lang="en-US" i="1"/>
              <a:t> </a:t>
            </a:r>
            <a:r>
              <a:rPr lang="en-US" i="1" err="1"/>
              <a:t>lapsille</a:t>
            </a:r>
            <a:r>
              <a:rPr lang="en-US" i="1"/>
              <a:t>: </a:t>
            </a:r>
            <a:r>
              <a:rPr lang="en-US" i="1" err="1"/>
              <a:t>Tunne</a:t>
            </a:r>
            <a:r>
              <a:rPr lang="en-US" i="1"/>
              <a:t>- ja </a:t>
            </a:r>
            <a:r>
              <a:rPr lang="en-US" i="1" err="1"/>
              <a:t>turvataitokasvatuksen</a:t>
            </a:r>
            <a:r>
              <a:rPr lang="en-US" i="1"/>
              <a:t> </a:t>
            </a:r>
            <a:r>
              <a:rPr lang="en-US" i="1" err="1"/>
              <a:t>oppimateriaali</a:t>
            </a:r>
            <a:r>
              <a:rPr lang="en-US" i="1"/>
              <a:t>. Helsinki: </a:t>
            </a:r>
            <a:r>
              <a:rPr lang="en-US" i="1" err="1"/>
              <a:t>Terveyden</a:t>
            </a:r>
            <a:r>
              <a:rPr lang="en-US" i="1"/>
              <a:t> ja </a:t>
            </a:r>
            <a:r>
              <a:rPr lang="en-US" i="1" err="1"/>
              <a:t>hyvinvoinnin</a:t>
            </a:r>
            <a:r>
              <a:rPr lang="en-US" i="1"/>
              <a:t> </a:t>
            </a:r>
            <a:r>
              <a:rPr lang="en-US" i="1" err="1"/>
              <a:t>laitos</a:t>
            </a:r>
            <a:r>
              <a:rPr lang="en-US" i="1"/>
              <a:t>.</a:t>
            </a:r>
            <a:endParaRPr lang="en-US" i="1">
              <a:ea typeface="Calibri"/>
              <a:cs typeface="Calibri"/>
            </a:endParaRPr>
          </a:p>
          <a:p>
            <a:endParaRPr lang="fi-FI"/>
          </a:p>
        </p:txBody>
      </p:sp>
      <p:sp>
        <p:nvSpPr>
          <p:cNvPr id="4" name="Dian numeron paikkamerkki 3"/>
          <p:cNvSpPr>
            <a:spLocks noGrp="1"/>
          </p:cNvSpPr>
          <p:nvPr>
            <p:ph type="sldNum" sz="quarter" idx="5"/>
          </p:nvPr>
        </p:nvSpPr>
        <p:spPr/>
        <p:txBody>
          <a:bodyPr/>
          <a:lstStyle/>
          <a:p>
            <a:fld id="{579D9747-B660-7E45-B2EB-38F285FF62C2}" type="slidenum">
              <a:rPr lang="sv-SE" smtClean="0"/>
              <a:t>8</a:t>
            </a:fld>
            <a:endParaRPr lang="sv-SE"/>
          </a:p>
        </p:txBody>
      </p:sp>
    </p:spTree>
    <p:extLst>
      <p:ext uri="{BB962C8B-B14F-4D97-AF65-F5344CB8AC3E}">
        <p14:creationId xmlns:p14="http://schemas.microsoft.com/office/powerpoint/2010/main" val="1372779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a:t>Lasten ajatuksia päihteistä</a:t>
            </a:r>
          </a:p>
          <a:p>
            <a:pPr marL="171450" indent="-171450">
              <a:buFont typeface="Arial" panose="020B0604020202020204" pitchFamily="34" charset="0"/>
              <a:buChar char="•"/>
            </a:pPr>
            <a:r>
              <a:rPr lang="fi-FI"/>
              <a:t>Lue dian kommentit ja kerro oppitunneilla nousseista asioista – millaisia kokemuksia lapsilla on, mitä he ajattelevat aiheesta ja mistä lapset haluavat lisätietoa. Kannattaa kertoa myös omia havaintoja oppituntien vetäjänä siitä, miten lapset reagoivat ja mitä he ilmaisivat tunneilla.</a:t>
            </a:r>
          </a:p>
          <a:p>
            <a:pPr marL="171450" indent="-171450">
              <a:buFont typeface="Arial" panose="020B0604020202020204" pitchFamily="34" charset="0"/>
              <a:buChar char="•"/>
            </a:pPr>
            <a:r>
              <a:rPr lang="fi-FI"/>
              <a:t>Lapset usein ihmettelevät asioita, joihin aikuiset ovat jo tottuneet. Julkinen päihteiden käyttö ja sekava käytös voi herättää lapsessa erilaisia tunteita, kuten hämmennystä, ahdistusta tai pelkoa. </a:t>
            </a:r>
            <a:endParaRPr lang="fi-FI">
              <a:cs typeface="Calibri"/>
            </a:endParaRPr>
          </a:p>
          <a:p>
            <a:pPr marL="171450" indent="-171450">
              <a:buFont typeface="Arial" panose="020B0604020202020204" pitchFamily="34" charset="0"/>
              <a:buChar char="•"/>
            </a:pPr>
            <a:r>
              <a:rPr lang="fi-FI"/>
              <a:t>Päihtyneiden ihmisten kohtaamiset ovat jääneet lasten mieleen, sillä he usein osaavat kertoa hyvin yksityiskohtaisesti näistä tilanteista. Siksi lapsilta on tärkeää kysyä, millaisia tilanteita he ovat kohdanneet.</a:t>
            </a:r>
            <a:endParaRPr lang="fi-FI">
              <a:cs typeface="Calibri" panose="020F0502020204030204"/>
            </a:endParaRPr>
          </a:p>
          <a:p>
            <a:pPr marL="171450" indent="-171450">
              <a:buFont typeface="Arial" panose="020B0604020202020204" pitchFamily="34" charset="0"/>
              <a:buChar char="•"/>
            </a:pPr>
            <a:endParaRPr lang="fi-FI">
              <a:cs typeface="Calibri" panose="020F0502020204030204"/>
            </a:endParaRPr>
          </a:p>
          <a:p>
            <a:pPr marL="0" indent="0">
              <a:buFont typeface="Arial" panose="020B0604020202020204" pitchFamily="34" charset="0"/>
              <a:buNone/>
            </a:pPr>
            <a:r>
              <a:rPr lang="fi-FI" b="1">
                <a:cs typeface="Calibri"/>
              </a:rPr>
              <a:t>HUOM!</a:t>
            </a:r>
          </a:p>
          <a:p>
            <a:pPr marL="171450" indent="-171450">
              <a:buFont typeface="Arial" panose="020B0604020202020204" pitchFamily="34" charset="0"/>
              <a:buChar char="•"/>
            </a:pPr>
            <a:r>
              <a:rPr lang="fi-FI" b="0">
                <a:cs typeface="Calibri"/>
              </a:rPr>
              <a:t>Diaan on kerätty yleisiä lasten ajatuksia päihteistä Kaupunki kuuluu kaikille –hankkeen pilotointien pohjalta. Voit vaihtaa dian tekstit vastaamaan koulusi lasten aitoja ajatuksia, kommentteja, kokemuksia ja kysymyksiä.</a:t>
            </a:r>
          </a:p>
          <a:p>
            <a:pPr marL="171450" indent="-171450">
              <a:buFont typeface="Arial" panose="020B0604020202020204" pitchFamily="34" charset="0"/>
              <a:buChar char="•"/>
            </a:pPr>
            <a:r>
              <a:rPr lang="fi-FI" b="0">
                <a:cs typeface="Calibri"/>
              </a:rPr>
              <a:t>Osallistujille on hyvä tuoda esiin, ovatko kyseiset lasten ajatukset juuri koulustasi vai käytätkö diassa valmiina olevia yleisiä lasten kommentteja.</a:t>
            </a:r>
          </a:p>
        </p:txBody>
      </p:sp>
      <p:sp>
        <p:nvSpPr>
          <p:cNvPr id="4" name="Dian numeron paikkamerkki 3"/>
          <p:cNvSpPr>
            <a:spLocks noGrp="1"/>
          </p:cNvSpPr>
          <p:nvPr>
            <p:ph type="sldNum" sz="quarter" idx="5"/>
          </p:nvPr>
        </p:nvSpPr>
        <p:spPr/>
        <p:txBody>
          <a:bodyPr/>
          <a:lstStyle/>
          <a:p>
            <a:fld id="{579D9747-B660-7E45-B2EB-38F285FF62C2}" type="slidenum">
              <a:rPr lang="sv-SE" smtClean="0"/>
              <a:t>9</a:t>
            </a:fld>
            <a:endParaRPr lang="sv-SE"/>
          </a:p>
        </p:txBody>
      </p:sp>
    </p:spTree>
    <p:extLst>
      <p:ext uri="{BB962C8B-B14F-4D97-AF65-F5344CB8AC3E}">
        <p14:creationId xmlns:p14="http://schemas.microsoft.com/office/powerpoint/2010/main" val="20529402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Kaupunki kuuluu kaikille kansi">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81FFEA-AB11-2D1B-C5A8-EEF5DCA957FB}"/>
              </a:ext>
            </a:extLst>
          </p:cNvPr>
          <p:cNvPicPr>
            <a:picLocks noChangeAspect="1"/>
          </p:cNvPicPr>
          <p:nvPr userDrawn="1"/>
        </p:nvPicPr>
        <p:blipFill>
          <a:blip r:embed="rId2"/>
          <a:stretch>
            <a:fillRect/>
          </a:stretch>
        </p:blipFill>
        <p:spPr>
          <a:xfrm>
            <a:off x="354642" y="124729"/>
            <a:ext cx="11482715" cy="6608542"/>
          </a:xfrm>
          <a:prstGeom prst="rect">
            <a:avLst/>
          </a:prstGeom>
        </p:spPr>
      </p:pic>
    </p:spTree>
    <p:extLst>
      <p:ext uri="{BB962C8B-B14F-4D97-AF65-F5344CB8AC3E}">
        <p14:creationId xmlns:p14="http://schemas.microsoft.com/office/powerpoint/2010/main" val="363473019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utu otsikolla + otsikko + lista">
    <p:bg>
      <p:bgPr>
        <a:solidFill>
          <a:schemeClr val="bg1"/>
        </a:solidFill>
        <a:effectLst/>
      </p:bgPr>
    </p:bg>
    <p:spTree>
      <p:nvGrpSpPr>
        <p:cNvPr id="1" name=""/>
        <p:cNvGrpSpPr/>
        <p:nvPr/>
      </p:nvGrpSpPr>
      <p:grpSpPr>
        <a:xfrm>
          <a:off x="0" y="0"/>
          <a:ext cx="0" cy="0"/>
          <a:chOff x="0" y="0"/>
          <a:chExt cx="0" cy="0"/>
        </a:xfrm>
      </p:grpSpPr>
      <p:pic>
        <p:nvPicPr>
          <p:cNvPr id="2" name="Picture 1" descr="Shape, circle&#10;&#10;Description automatically generated">
            <a:extLst>
              <a:ext uri="{FF2B5EF4-FFF2-40B4-BE49-F238E27FC236}">
                <a16:creationId xmlns:a16="http://schemas.microsoft.com/office/drawing/2014/main" id="{760908ED-4CCF-F091-05BE-287572A41982}"/>
              </a:ext>
            </a:extLst>
          </p:cNvPr>
          <p:cNvPicPr>
            <a:picLocks noChangeAspect="1"/>
          </p:cNvPicPr>
          <p:nvPr userDrawn="1"/>
        </p:nvPicPr>
        <p:blipFill>
          <a:blip r:embed="rId2"/>
          <a:stretch>
            <a:fillRect/>
          </a:stretch>
        </p:blipFill>
        <p:spPr>
          <a:xfrm>
            <a:off x="-186186" y="81456"/>
            <a:ext cx="6695088" cy="6695088"/>
          </a:xfrm>
          <a:prstGeom prst="rect">
            <a:avLst/>
          </a:prstGeom>
        </p:spPr>
      </p:pic>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6170612" y="2027237"/>
            <a:ext cx="5181600" cy="3916363"/>
          </a:xfrm>
        </p:spPr>
        <p:txBody>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6170612" y="914400"/>
            <a:ext cx="5181600" cy="1112837"/>
          </a:xfrm>
        </p:spPr>
        <p:txBody>
          <a:bodyPr>
            <a:normAutofit/>
          </a:bodyPr>
          <a:lstStyle>
            <a:lvl1pPr>
              <a:defRPr sz="3000"/>
            </a:lvl1pPr>
          </a:lstStyle>
          <a:p>
            <a:r>
              <a:rPr lang="fi-FI" noProof="0"/>
              <a:t>Muokkaa ots. perustyyl. napsautt.</a:t>
            </a:r>
          </a:p>
        </p:txBody>
      </p:sp>
      <p:sp>
        <p:nvSpPr>
          <p:cNvPr id="11" name="Content Placeholder 2">
            <a:extLst>
              <a:ext uri="{FF2B5EF4-FFF2-40B4-BE49-F238E27FC236}">
                <a16:creationId xmlns:a16="http://schemas.microsoft.com/office/drawing/2014/main" id="{1A078811-CEB5-38BB-6AA3-84FE12F39D1A}"/>
              </a:ext>
            </a:extLst>
          </p:cNvPr>
          <p:cNvSpPr>
            <a:spLocks noGrp="1"/>
          </p:cNvSpPr>
          <p:nvPr>
            <p:ph sz="half" idx="1"/>
          </p:nvPr>
        </p:nvSpPr>
        <p:spPr>
          <a:xfrm>
            <a:off x="1022897" y="1400504"/>
            <a:ext cx="3998911" cy="4056992"/>
          </a:xfrm>
        </p:spPr>
        <p:txBody>
          <a:bodyPr anchor="ctr">
            <a:normAutofit/>
          </a:bodyPr>
          <a:lstStyle>
            <a:lvl1pPr marL="0" indent="0" algn="ctr">
              <a:lnSpc>
                <a:spcPct val="100000"/>
              </a:lnSpc>
              <a:buNone/>
              <a:defRPr sz="4400">
                <a:solidFill>
                  <a:schemeClr val="bg2"/>
                </a:solidFill>
                <a:latin typeface="Arial Rounded MT Bold" panose="020F0704030504030204" pitchFamily="34" charset="77"/>
              </a:defRPr>
            </a:lvl1pPr>
            <a:lvl2pPr>
              <a:defRPr>
                <a:latin typeface="Arial Rounded MT Bold" panose="020F0704030504030204" pitchFamily="34" charset="77"/>
              </a:defRPr>
            </a:lvl2pPr>
            <a:lvl3pPr>
              <a:defRPr>
                <a:latin typeface="Arial Rounded MT Bold" panose="020F0704030504030204" pitchFamily="34" charset="77"/>
              </a:defRPr>
            </a:lvl3pPr>
            <a:lvl4pPr>
              <a:defRPr>
                <a:latin typeface="Arial Rounded MT Bold" panose="020F0704030504030204" pitchFamily="34" charset="77"/>
              </a:defRPr>
            </a:lvl4pPr>
            <a:lvl5pPr>
              <a:defRPr>
                <a:latin typeface="Arial Rounded MT Bold" panose="020F0704030504030204" pitchFamily="34" charset="77"/>
              </a:defRPr>
            </a:lvl5pPr>
          </a:lstStyle>
          <a:p>
            <a:pPr lvl="0"/>
            <a:r>
              <a:rPr lang="fi-FI" noProof="0"/>
              <a:t>Muokkaa tekstin perustyylejä napsauttamalla</a:t>
            </a:r>
          </a:p>
        </p:txBody>
      </p:sp>
    </p:spTree>
    <p:extLst>
      <p:ext uri="{BB962C8B-B14F-4D97-AF65-F5344CB8AC3E}">
        <p14:creationId xmlns:p14="http://schemas.microsoft.com/office/powerpoint/2010/main" val="4292324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taatti 1">
    <p:bg>
      <p:bgRef idx="1001">
        <a:schemeClr val="bg2"/>
      </p:bgRef>
    </p:bg>
    <p:spTree>
      <p:nvGrpSpPr>
        <p:cNvPr id="1" name=""/>
        <p:cNvGrpSpPr/>
        <p:nvPr/>
      </p:nvGrpSpPr>
      <p:grpSpPr>
        <a:xfrm>
          <a:off x="0" y="0"/>
          <a:ext cx="0" cy="0"/>
          <a:chOff x="0" y="0"/>
          <a:chExt cx="0" cy="0"/>
        </a:xfrm>
      </p:grpSpPr>
      <p:pic>
        <p:nvPicPr>
          <p:cNvPr id="3" name="Picture 2" descr="A picture containing transport, wheel, opener&#10;&#10;Description automatically generated">
            <a:extLst>
              <a:ext uri="{FF2B5EF4-FFF2-40B4-BE49-F238E27FC236}">
                <a16:creationId xmlns:a16="http://schemas.microsoft.com/office/drawing/2014/main" id="{53FE5C52-D18B-0019-6566-61FAB039C20E}"/>
              </a:ext>
            </a:extLst>
          </p:cNvPr>
          <p:cNvPicPr>
            <a:picLocks noChangeAspect="1"/>
          </p:cNvPicPr>
          <p:nvPr userDrawn="1"/>
        </p:nvPicPr>
        <p:blipFill>
          <a:blip r:embed="rId2"/>
          <a:stretch>
            <a:fillRect/>
          </a:stretch>
        </p:blipFill>
        <p:spPr>
          <a:xfrm>
            <a:off x="6096000" y="1016362"/>
            <a:ext cx="5998992" cy="4825276"/>
          </a:xfrm>
          <a:prstGeom prst="rect">
            <a:avLst/>
          </a:prstGeom>
        </p:spPr>
      </p:pic>
      <p:sp>
        <p:nvSpPr>
          <p:cNvPr id="5" name="Title 1">
            <a:extLst>
              <a:ext uri="{FF2B5EF4-FFF2-40B4-BE49-F238E27FC236}">
                <a16:creationId xmlns:a16="http://schemas.microsoft.com/office/drawing/2014/main" id="{85166F0A-B517-ACA3-3AB6-ACA85362ACF3}"/>
              </a:ext>
            </a:extLst>
          </p:cNvPr>
          <p:cNvSpPr>
            <a:spLocks noGrp="1"/>
          </p:cNvSpPr>
          <p:nvPr>
            <p:ph type="title"/>
          </p:nvPr>
        </p:nvSpPr>
        <p:spPr>
          <a:xfrm>
            <a:off x="6961896" y="1637349"/>
            <a:ext cx="4267200" cy="3583302"/>
          </a:xfrm>
        </p:spPr>
        <p:txBody>
          <a:bodyPr>
            <a:normAutofit/>
          </a:bodyPr>
          <a:lstStyle>
            <a:lvl1pPr algn="ctr">
              <a:defRPr sz="3000">
                <a:solidFill>
                  <a:schemeClr val="tx1"/>
                </a:solidFill>
              </a:defRPr>
            </a:lvl1pPr>
          </a:lstStyle>
          <a:p>
            <a:r>
              <a:rPr lang="fi-FI" noProof="0"/>
              <a:t>Muokkaa ots. perustyyl. napsautt.</a:t>
            </a:r>
            <a:endParaRPr lang="sv-SE" noProof="0"/>
          </a:p>
        </p:txBody>
      </p:sp>
    </p:spTree>
    <p:extLst>
      <p:ext uri="{BB962C8B-B14F-4D97-AF65-F5344CB8AC3E}">
        <p14:creationId xmlns:p14="http://schemas.microsoft.com/office/powerpoint/2010/main" val="3571216059"/>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taatti 2">
    <p:bg>
      <p:bgRef idx="1001">
        <a:schemeClr val="bg2"/>
      </p:bgRef>
    </p:bg>
    <p:spTree>
      <p:nvGrpSpPr>
        <p:cNvPr id="1" name=""/>
        <p:cNvGrpSpPr/>
        <p:nvPr/>
      </p:nvGrpSpPr>
      <p:grpSpPr>
        <a:xfrm>
          <a:off x="0" y="0"/>
          <a:ext cx="0" cy="0"/>
          <a:chOff x="0" y="0"/>
          <a:chExt cx="0" cy="0"/>
        </a:xfrm>
      </p:grpSpPr>
      <p:pic>
        <p:nvPicPr>
          <p:cNvPr id="3" name="Picture 2" descr="A picture containing transport, wheel, opener&#10;&#10;Description automatically generated">
            <a:extLst>
              <a:ext uri="{FF2B5EF4-FFF2-40B4-BE49-F238E27FC236}">
                <a16:creationId xmlns:a16="http://schemas.microsoft.com/office/drawing/2014/main" id="{53FE5C52-D18B-0019-6566-61FAB039C20E}"/>
              </a:ext>
            </a:extLst>
          </p:cNvPr>
          <p:cNvPicPr>
            <a:picLocks noChangeAspect="1"/>
          </p:cNvPicPr>
          <p:nvPr userDrawn="1"/>
        </p:nvPicPr>
        <p:blipFill>
          <a:blip r:embed="rId2"/>
          <a:stretch>
            <a:fillRect/>
          </a:stretch>
        </p:blipFill>
        <p:spPr>
          <a:xfrm>
            <a:off x="97008" y="1016362"/>
            <a:ext cx="5998992" cy="4825276"/>
          </a:xfrm>
          <a:prstGeom prst="rect">
            <a:avLst/>
          </a:prstGeom>
        </p:spPr>
      </p:pic>
      <p:sp>
        <p:nvSpPr>
          <p:cNvPr id="5" name="Title 1">
            <a:extLst>
              <a:ext uri="{FF2B5EF4-FFF2-40B4-BE49-F238E27FC236}">
                <a16:creationId xmlns:a16="http://schemas.microsoft.com/office/drawing/2014/main" id="{85166F0A-B517-ACA3-3AB6-ACA85362ACF3}"/>
              </a:ext>
            </a:extLst>
          </p:cNvPr>
          <p:cNvSpPr>
            <a:spLocks noGrp="1"/>
          </p:cNvSpPr>
          <p:nvPr>
            <p:ph type="title"/>
          </p:nvPr>
        </p:nvSpPr>
        <p:spPr>
          <a:xfrm>
            <a:off x="962904" y="1637349"/>
            <a:ext cx="4267200" cy="3583302"/>
          </a:xfrm>
        </p:spPr>
        <p:txBody>
          <a:bodyPr>
            <a:normAutofit/>
          </a:bodyPr>
          <a:lstStyle>
            <a:lvl1pPr algn="ctr">
              <a:defRPr sz="3000">
                <a:solidFill>
                  <a:schemeClr val="tx1"/>
                </a:solidFill>
              </a:defRPr>
            </a:lvl1pPr>
          </a:lstStyle>
          <a:p>
            <a:r>
              <a:rPr lang="fi-FI" noProof="0"/>
              <a:t>Muokkaa ots. perustyyl. napsautt.</a:t>
            </a:r>
            <a:endParaRPr lang="sv-SE" noProof="0"/>
          </a:p>
        </p:txBody>
      </p:sp>
    </p:spTree>
    <p:extLst>
      <p:ext uri="{BB962C8B-B14F-4D97-AF65-F5344CB8AC3E}">
        <p14:creationId xmlns:p14="http://schemas.microsoft.com/office/powerpoint/2010/main" val="194417530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taatti 3">
    <p:bg>
      <p:bgRef idx="1001">
        <a:schemeClr val="bg2"/>
      </p:bgRef>
    </p:bg>
    <p:spTree>
      <p:nvGrpSpPr>
        <p:cNvPr id="1" name=""/>
        <p:cNvGrpSpPr/>
        <p:nvPr/>
      </p:nvGrpSpPr>
      <p:grpSpPr>
        <a:xfrm>
          <a:off x="0" y="0"/>
          <a:ext cx="0" cy="0"/>
          <a:chOff x="0" y="0"/>
          <a:chExt cx="0" cy="0"/>
        </a:xfrm>
      </p:grpSpPr>
      <p:pic>
        <p:nvPicPr>
          <p:cNvPr id="2" name="Picture 1" descr="A picture containing transport, wheel, weapon, knife&#10;&#10;Description automatically generated">
            <a:extLst>
              <a:ext uri="{FF2B5EF4-FFF2-40B4-BE49-F238E27FC236}">
                <a16:creationId xmlns:a16="http://schemas.microsoft.com/office/drawing/2014/main" id="{D599E3FA-7EDD-F0F0-F564-6E4D278C6A53}"/>
              </a:ext>
            </a:extLst>
          </p:cNvPr>
          <p:cNvPicPr>
            <a:picLocks noChangeAspect="1"/>
          </p:cNvPicPr>
          <p:nvPr userDrawn="1"/>
        </p:nvPicPr>
        <p:blipFill>
          <a:blip r:embed="rId2"/>
          <a:stretch>
            <a:fillRect/>
          </a:stretch>
        </p:blipFill>
        <p:spPr>
          <a:xfrm>
            <a:off x="2790940" y="3141214"/>
            <a:ext cx="6610121" cy="3718193"/>
          </a:xfrm>
          <a:prstGeom prst="rect">
            <a:avLst/>
          </a:prstGeom>
        </p:spPr>
      </p:pic>
      <p:sp>
        <p:nvSpPr>
          <p:cNvPr id="5" name="Title 1">
            <a:extLst>
              <a:ext uri="{FF2B5EF4-FFF2-40B4-BE49-F238E27FC236}">
                <a16:creationId xmlns:a16="http://schemas.microsoft.com/office/drawing/2014/main" id="{85166F0A-B517-ACA3-3AB6-ACA85362ACF3}"/>
              </a:ext>
            </a:extLst>
          </p:cNvPr>
          <p:cNvSpPr>
            <a:spLocks noGrp="1"/>
          </p:cNvSpPr>
          <p:nvPr>
            <p:ph type="title"/>
          </p:nvPr>
        </p:nvSpPr>
        <p:spPr>
          <a:xfrm>
            <a:off x="3305060" y="3580482"/>
            <a:ext cx="5662670" cy="2809301"/>
          </a:xfrm>
        </p:spPr>
        <p:txBody>
          <a:bodyPr>
            <a:normAutofit/>
          </a:bodyPr>
          <a:lstStyle>
            <a:lvl1pPr algn="ctr">
              <a:defRPr sz="3000">
                <a:solidFill>
                  <a:schemeClr val="tx1"/>
                </a:solidFill>
              </a:defRPr>
            </a:lvl1pPr>
          </a:lstStyle>
          <a:p>
            <a:r>
              <a:rPr lang="fi-FI" noProof="0"/>
              <a:t>Muokkaa ots. perustyyl. napsautt.</a:t>
            </a:r>
            <a:endParaRPr lang="sv-SE" noProof="0"/>
          </a:p>
        </p:txBody>
      </p:sp>
    </p:spTree>
    <p:extLst>
      <p:ext uri="{BB962C8B-B14F-4D97-AF65-F5344CB8AC3E}">
        <p14:creationId xmlns:p14="http://schemas.microsoft.com/office/powerpoint/2010/main" val="1945680171"/>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liner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bg2"/>
                </a:solidFill>
              </a:defRPr>
            </a:lvl1pPr>
          </a:lstStyle>
          <a:p>
            <a:r>
              <a:rPr lang="fi-FI" noProof="0"/>
              <a:t>Muokkaa ots. perustyyl. napsautt.</a:t>
            </a:r>
          </a:p>
        </p:txBody>
      </p:sp>
    </p:spTree>
    <p:extLst>
      <p:ext uri="{BB962C8B-B14F-4D97-AF65-F5344CB8AC3E}">
        <p14:creationId xmlns:p14="http://schemas.microsoft.com/office/powerpoint/2010/main" val="450945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liner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accent6"/>
                </a:solidFill>
              </a:defRPr>
            </a:lvl1pPr>
          </a:lstStyle>
          <a:p>
            <a:r>
              <a:rPr lang="fi-FI" noProof="0"/>
              <a:t>Muokkaa ots. perustyyl. napsautt.</a:t>
            </a:r>
          </a:p>
        </p:txBody>
      </p:sp>
    </p:spTree>
    <p:extLst>
      <p:ext uri="{BB962C8B-B14F-4D97-AF65-F5344CB8AC3E}">
        <p14:creationId xmlns:p14="http://schemas.microsoft.com/office/powerpoint/2010/main" val="2043421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 liners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bg2"/>
                </a:solidFill>
              </a:defRPr>
            </a:lvl1pPr>
          </a:lstStyle>
          <a:p>
            <a:r>
              <a:rPr lang="fi-FI" noProof="0"/>
              <a:t>Muokkaa ots. perustyyl. napsautt.</a:t>
            </a:r>
          </a:p>
        </p:txBody>
      </p:sp>
    </p:spTree>
    <p:extLst>
      <p:ext uri="{BB962C8B-B14F-4D97-AF65-F5344CB8AC3E}">
        <p14:creationId xmlns:p14="http://schemas.microsoft.com/office/powerpoint/2010/main" val="4227174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liners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tx2"/>
                </a:solidFill>
              </a:defRPr>
            </a:lvl1pPr>
          </a:lstStyle>
          <a:p>
            <a:r>
              <a:rPr lang="fi-FI" noProof="0"/>
              <a:t>Muokkaa ots. perustyyl. napsautt.</a:t>
            </a:r>
          </a:p>
        </p:txBody>
      </p:sp>
    </p:spTree>
    <p:extLst>
      <p:ext uri="{BB962C8B-B14F-4D97-AF65-F5344CB8AC3E}">
        <p14:creationId xmlns:p14="http://schemas.microsoft.com/office/powerpoint/2010/main" val="1756270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liners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accent6"/>
                </a:solidFill>
              </a:defRPr>
            </a:lvl1pPr>
          </a:lstStyle>
          <a:p>
            <a:r>
              <a:rPr lang="fi-FI" noProof="0"/>
              <a:t>Muokkaa ots. perustyyl. napsautt.</a:t>
            </a:r>
          </a:p>
        </p:txBody>
      </p:sp>
    </p:spTree>
    <p:extLst>
      <p:ext uri="{BB962C8B-B14F-4D97-AF65-F5344CB8AC3E}">
        <p14:creationId xmlns:p14="http://schemas.microsoft.com/office/powerpoint/2010/main" val="2001558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ne liners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accent6"/>
                </a:solidFill>
              </a:defRPr>
            </a:lvl1pPr>
          </a:lstStyle>
          <a:p>
            <a:r>
              <a:rPr lang="fi-FI" noProof="0"/>
              <a:t>Muokkaa ots. perustyyl. napsautt.</a:t>
            </a:r>
          </a:p>
        </p:txBody>
      </p:sp>
    </p:spTree>
    <p:extLst>
      <p:ext uri="{BB962C8B-B14F-4D97-AF65-F5344CB8AC3E}">
        <p14:creationId xmlns:p14="http://schemas.microsoft.com/office/powerpoint/2010/main" val="3984022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KKK logo slide">
    <p:bg>
      <p:bgPr>
        <a:solidFill>
          <a:schemeClr val="accent3"/>
        </a:solidFill>
        <a:effectLst/>
      </p:bgPr>
    </p:bg>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5125D596-BB9E-5AB1-F31A-87C442B12E49}"/>
              </a:ext>
            </a:extLst>
          </p:cNvPr>
          <p:cNvPicPr>
            <a:picLocks noChangeAspect="1"/>
          </p:cNvPicPr>
          <p:nvPr userDrawn="1"/>
        </p:nvPicPr>
        <p:blipFill>
          <a:blip r:embed="rId2"/>
          <a:stretch>
            <a:fillRect/>
          </a:stretch>
        </p:blipFill>
        <p:spPr>
          <a:xfrm>
            <a:off x="3223514" y="1118522"/>
            <a:ext cx="5744972" cy="4620956"/>
          </a:xfrm>
          <a:prstGeom prst="rect">
            <a:avLst/>
          </a:prstGeom>
        </p:spPr>
      </p:pic>
    </p:spTree>
    <p:extLst>
      <p:ext uri="{BB962C8B-B14F-4D97-AF65-F5344CB8AC3E}">
        <p14:creationId xmlns:p14="http://schemas.microsoft.com/office/powerpoint/2010/main" val="3864868290"/>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liners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accent5"/>
                </a:solidFill>
              </a:defRPr>
            </a:lvl1pPr>
          </a:lstStyle>
          <a:p>
            <a:r>
              <a:rPr lang="fi-FI" noProof="0"/>
              <a:t>Muokkaa ots. perustyyl. napsautt.</a:t>
            </a:r>
          </a:p>
        </p:txBody>
      </p:sp>
    </p:spTree>
    <p:extLst>
      <p:ext uri="{BB962C8B-B14F-4D97-AF65-F5344CB8AC3E}">
        <p14:creationId xmlns:p14="http://schemas.microsoft.com/office/powerpoint/2010/main" val="2571466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liners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accent5"/>
                </a:solidFill>
              </a:defRPr>
            </a:lvl1pPr>
          </a:lstStyle>
          <a:p>
            <a:r>
              <a:rPr lang="fi-FI" noProof="0"/>
              <a:t>Muokkaa ots. perustyyl. napsautt.</a:t>
            </a:r>
          </a:p>
        </p:txBody>
      </p:sp>
    </p:spTree>
    <p:extLst>
      <p:ext uri="{BB962C8B-B14F-4D97-AF65-F5344CB8AC3E}">
        <p14:creationId xmlns:p14="http://schemas.microsoft.com/office/powerpoint/2010/main" val="4051074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liners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accent6"/>
                </a:solidFill>
              </a:defRPr>
            </a:lvl1pPr>
          </a:lstStyle>
          <a:p>
            <a:r>
              <a:rPr lang="fi-FI" noProof="0"/>
              <a:t>Muokkaa ots. perustyyl. napsautt.</a:t>
            </a:r>
          </a:p>
        </p:txBody>
      </p:sp>
    </p:spTree>
    <p:extLst>
      <p:ext uri="{BB962C8B-B14F-4D97-AF65-F5344CB8AC3E}">
        <p14:creationId xmlns:p14="http://schemas.microsoft.com/office/powerpoint/2010/main" val="15758437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uvatausta + neon viivakehys">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D9CDCBB7-FC21-24B2-F288-1A63074D2B1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70639249"/>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836575" y="2027237"/>
            <a:ext cx="5181600" cy="3916363"/>
          </a:xfrm>
        </p:spPr>
        <p:txBody>
          <a:bodyPr/>
          <a:lstStyle>
            <a:lvl1pPr marL="0" indent="0">
              <a:lnSpc>
                <a:spcPct val="150000"/>
              </a:lnSpc>
              <a:buNone/>
              <a:defRPr sz="2400"/>
            </a:lvl1pPr>
            <a:lvl2pPr marL="457200" indent="0">
              <a:lnSpc>
                <a:spcPct val="150000"/>
              </a:lnSpc>
              <a:buNone/>
              <a:defRPr sz="2000"/>
            </a:lvl2pPr>
            <a:lvl3pPr marL="914400" indent="0">
              <a:lnSpc>
                <a:spcPct val="150000"/>
              </a:lnSpc>
              <a:buNone/>
              <a:defRPr sz="1800"/>
            </a:lvl3pPr>
            <a:lvl4pPr marL="1371600" indent="0">
              <a:lnSpc>
                <a:spcPct val="150000"/>
              </a:lnSpc>
              <a:buNone/>
              <a:defRPr sz="1600"/>
            </a:lvl4pPr>
            <a:lvl5pPr marL="1828800" indent="0">
              <a:lnSpc>
                <a:spcPct val="150000"/>
              </a:lnSpc>
              <a:buNone/>
              <a:defRPr sz="16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838200" y="914400"/>
            <a:ext cx="5181600" cy="1112837"/>
          </a:xfrm>
        </p:spPr>
        <p:txBody>
          <a:bodyPr>
            <a:normAutofit/>
          </a:bodyPr>
          <a:lstStyle>
            <a:lvl1pPr>
              <a:defRPr sz="3000"/>
            </a:lvl1pPr>
          </a:lstStyle>
          <a:p>
            <a:r>
              <a:rPr lang="fi-FI" noProof="0"/>
              <a:t>Muokkaa ots. perustyyl. napsautt.</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6516725"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1954374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alaute">
    <p:spTree>
      <p:nvGrpSpPr>
        <p:cNvPr id="1" name=""/>
        <p:cNvGrpSpPr/>
        <p:nvPr/>
      </p:nvGrpSpPr>
      <p:grpSpPr>
        <a:xfrm>
          <a:off x="0" y="0"/>
          <a:ext cx="0" cy="0"/>
          <a:chOff x="0" y="0"/>
          <a:chExt cx="0" cy="0"/>
        </a:xfrm>
      </p:grpSpPr>
      <p:pic>
        <p:nvPicPr>
          <p:cNvPr id="6" name="Picture 5" descr="A picture containing wheel, transport, mollusk, gear&#10;&#10;Description automatically generated">
            <a:extLst>
              <a:ext uri="{FF2B5EF4-FFF2-40B4-BE49-F238E27FC236}">
                <a16:creationId xmlns:a16="http://schemas.microsoft.com/office/drawing/2014/main" id="{C2FBF238-90C0-DAB7-BE97-CB966BC0B8B2}"/>
              </a:ext>
            </a:extLst>
          </p:cNvPr>
          <p:cNvPicPr>
            <a:picLocks noChangeAspect="1"/>
          </p:cNvPicPr>
          <p:nvPr userDrawn="1"/>
        </p:nvPicPr>
        <p:blipFill>
          <a:blip r:embed="rId2"/>
          <a:stretch>
            <a:fillRect/>
          </a:stretch>
        </p:blipFill>
        <p:spPr>
          <a:xfrm>
            <a:off x="-3108230" y="-1135812"/>
            <a:ext cx="9129619" cy="9129619"/>
          </a:xfrm>
          <a:prstGeom prst="rect">
            <a:avLst/>
          </a:prstGeom>
        </p:spPr>
      </p:pic>
      <p:sp>
        <p:nvSpPr>
          <p:cNvPr id="2" name="Title 1">
            <a:extLst>
              <a:ext uri="{FF2B5EF4-FFF2-40B4-BE49-F238E27FC236}">
                <a16:creationId xmlns:a16="http://schemas.microsoft.com/office/drawing/2014/main" id="{ED9A2253-7833-3865-C2FD-9F3EB378FBF7}"/>
              </a:ext>
            </a:extLst>
          </p:cNvPr>
          <p:cNvSpPr txBox="1">
            <a:spLocks/>
          </p:cNvSpPr>
          <p:nvPr userDrawn="1"/>
        </p:nvSpPr>
        <p:spPr>
          <a:xfrm>
            <a:off x="495300" y="1625974"/>
            <a:ext cx="4453218" cy="3606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a:solidFill>
                  <a:schemeClr val="tx1"/>
                </a:solidFill>
                <a:latin typeface="Arial Rounded MT Bold" panose="020F0704030504030204" pitchFamily="34" charset="77"/>
                <a:ea typeface="+mj-ea"/>
                <a:cs typeface="+mj-cs"/>
              </a:defRPr>
            </a:lvl1pPr>
          </a:lstStyle>
          <a:p>
            <a:pPr algn="ctr">
              <a:lnSpc>
                <a:spcPct val="100000"/>
              </a:lnSpc>
            </a:pPr>
            <a:endParaRPr lang="sv-SE" sz="3000"/>
          </a:p>
        </p:txBody>
      </p:sp>
      <p:sp>
        <p:nvSpPr>
          <p:cNvPr id="3" name="Content Placeholder 5">
            <a:extLst>
              <a:ext uri="{FF2B5EF4-FFF2-40B4-BE49-F238E27FC236}">
                <a16:creationId xmlns:a16="http://schemas.microsoft.com/office/drawing/2014/main" id="{D3431C32-9330-7197-24CC-845B0267153C}"/>
              </a:ext>
            </a:extLst>
          </p:cNvPr>
          <p:cNvSpPr>
            <a:spLocks noGrp="1"/>
          </p:cNvSpPr>
          <p:nvPr>
            <p:ph sz="quarter" idx="4"/>
          </p:nvPr>
        </p:nvSpPr>
        <p:spPr>
          <a:xfrm>
            <a:off x="6170612" y="914401"/>
            <a:ext cx="5183188" cy="5029199"/>
          </a:xfrm>
        </p:spPr>
        <p:txBody>
          <a:bodyPr anchor="ctr"/>
          <a:lstStyle>
            <a:lvl1pPr>
              <a:lnSpc>
                <a:spcPct val="150000"/>
              </a:lnSpc>
              <a:defRPr sz="2800">
                <a:latin typeface="Arial Rounded MT Bold" panose="020F0704030504030204" pitchFamily="34" charset="77"/>
              </a:defRPr>
            </a:lvl1pPr>
            <a:lvl2pPr>
              <a:lnSpc>
                <a:spcPct val="150000"/>
              </a:lnSpc>
              <a:defRPr sz="2400"/>
            </a:lvl2pPr>
            <a:lvl3pPr>
              <a:lnSpc>
                <a:spcPct val="150000"/>
              </a:lnSpc>
              <a:defRPr sz="2000"/>
            </a:lvl3pPr>
            <a:lvl4pPr>
              <a:lnSpc>
                <a:spcPct val="150000"/>
              </a:lnSpc>
              <a:defRPr sz="1800"/>
            </a:lvl4pPr>
            <a:lvl5pPr>
              <a:lnSpc>
                <a:spcPct val="15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Title 1">
            <a:extLst>
              <a:ext uri="{FF2B5EF4-FFF2-40B4-BE49-F238E27FC236}">
                <a16:creationId xmlns:a16="http://schemas.microsoft.com/office/drawing/2014/main" id="{FC1FE9E5-85C1-F74D-7002-20F58E3813C9}"/>
              </a:ext>
            </a:extLst>
          </p:cNvPr>
          <p:cNvSpPr>
            <a:spLocks noGrp="1"/>
          </p:cNvSpPr>
          <p:nvPr>
            <p:ph type="title"/>
          </p:nvPr>
        </p:nvSpPr>
        <p:spPr>
          <a:xfrm>
            <a:off x="588309" y="2127598"/>
            <a:ext cx="4267200" cy="2602801"/>
          </a:xfrm>
        </p:spPr>
        <p:txBody>
          <a:bodyPr>
            <a:noAutofit/>
          </a:bodyPr>
          <a:lstStyle>
            <a:lvl1pPr algn="l">
              <a:defRPr sz="4000">
                <a:solidFill>
                  <a:schemeClr val="bg2"/>
                </a:solidFill>
              </a:defRPr>
            </a:lvl1pPr>
          </a:lstStyle>
          <a:p>
            <a:r>
              <a:rPr lang="fi-FI" noProof="0"/>
              <a:t>Muokkaa ots. perustyyl. napsautt.</a:t>
            </a:r>
          </a:p>
        </p:txBody>
      </p:sp>
    </p:spTree>
    <p:extLst>
      <p:ext uri="{BB962C8B-B14F-4D97-AF65-F5344CB8AC3E}">
        <p14:creationId xmlns:p14="http://schemas.microsoft.com/office/powerpoint/2010/main" val="2708913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alaute beige">
    <p:bg>
      <p:bgRef idx="1001">
        <a:schemeClr val="bg2"/>
      </p:bgRef>
    </p:bg>
    <p:spTree>
      <p:nvGrpSpPr>
        <p:cNvPr id="1" name=""/>
        <p:cNvGrpSpPr/>
        <p:nvPr/>
      </p:nvGrpSpPr>
      <p:grpSpPr>
        <a:xfrm>
          <a:off x="0" y="0"/>
          <a:ext cx="0" cy="0"/>
          <a:chOff x="0" y="0"/>
          <a:chExt cx="0" cy="0"/>
        </a:xfrm>
      </p:grpSpPr>
      <p:pic>
        <p:nvPicPr>
          <p:cNvPr id="6" name="Picture 5" descr="A picture containing wheel, transport, mollusk, gear&#10;&#10;Description automatically generated">
            <a:extLst>
              <a:ext uri="{FF2B5EF4-FFF2-40B4-BE49-F238E27FC236}">
                <a16:creationId xmlns:a16="http://schemas.microsoft.com/office/drawing/2014/main" id="{00FB452F-D74A-06D0-5351-1002E281FF5C}"/>
              </a:ext>
            </a:extLst>
          </p:cNvPr>
          <p:cNvPicPr>
            <a:picLocks noChangeAspect="1"/>
          </p:cNvPicPr>
          <p:nvPr userDrawn="1"/>
        </p:nvPicPr>
        <p:blipFill>
          <a:blip r:embed="rId2"/>
          <a:stretch>
            <a:fillRect/>
          </a:stretch>
        </p:blipFill>
        <p:spPr>
          <a:xfrm>
            <a:off x="-3108230" y="-1135812"/>
            <a:ext cx="9129619" cy="9129619"/>
          </a:xfrm>
          <a:prstGeom prst="rect">
            <a:avLst/>
          </a:prstGeom>
        </p:spPr>
      </p:pic>
      <p:sp>
        <p:nvSpPr>
          <p:cNvPr id="2" name="Title 1">
            <a:extLst>
              <a:ext uri="{FF2B5EF4-FFF2-40B4-BE49-F238E27FC236}">
                <a16:creationId xmlns:a16="http://schemas.microsoft.com/office/drawing/2014/main" id="{ED9A2253-7833-3865-C2FD-9F3EB378FBF7}"/>
              </a:ext>
            </a:extLst>
          </p:cNvPr>
          <p:cNvSpPr txBox="1">
            <a:spLocks/>
          </p:cNvSpPr>
          <p:nvPr userDrawn="1"/>
        </p:nvSpPr>
        <p:spPr>
          <a:xfrm>
            <a:off x="495300" y="1625974"/>
            <a:ext cx="4453218" cy="3606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a:solidFill>
                  <a:schemeClr val="tx1"/>
                </a:solidFill>
                <a:latin typeface="Arial Rounded MT Bold" panose="020F0704030504030204" pitchFamily="34" charset="77"/>
                <a:ea typeface="+mj-ea"/>
                <a:cs typeface="+mj-cs"/>
              </a:defRPr>
            </a:lvl1pPr>
          </a:lstStyle>
          <a:p>
            <a:pPr algn="ctr">
              <a:lnSpc>
                <a:spcPct val="100000"/>
              </a:lnSpc>
            </a:pPr>
            <a:endParaRPr lang="sv-SE" sz="3000"/>
          </a:p>
        </p:txBody>
      </p:sp>
      <p:sp>
        <p:nvSpPr>
          <p:cNvPr id="3" name="Content Placeholder 5">
            <a:extLst>
              <a:ext uri="{FF2B5EF4-FFF2-40B4-BE49-F238E27FC236}">
                <a16:creationId xmlns:a16="http://schemas.microsoft.com/office/drawing/2014/main" id="{D3431C32-9330-7197-24CC-845B0267153C}"/>
              </a:ext>
            </a:extLst>
          </p:cNvPr>
          <p:cNvSpPr>
            <a:spLocks noGrp="1"/>
          </p:cNvSpPr>
          <p:nvPr>
            <p:ph sz="quarter" idx="4"/>
          </p:nvPr>
        </p:nvSpPr>
        <p:spPr>
          <a:xfrm>
            <a:off x="6170612" y="914401"/>
            <a:ext cx="5183188" cy="5029199"/>
          </a:xfrm>
        </p:spPr>
        <p:txBody>
          <a:bodyPr anchor="ctr"/>
          <a:lstStyle>
            <a:lvl1pPr>
              <a:lnSpc>
                <a:spcPct val="150000"/>
              </a:lnSpc>
              <a:defRPr sz="2800">
                <a:latin typeface="Arial Rounded MT Bold" panose="020F0704030504030204" pitchFamily="34" charset="77"/>
              </a:defRPr>
            </a:lvl1pPr>
            <a:lvl2pPr>
              <a:lnSpc>
                <a:spcPct val="150000"/>
              </a:lnSpc>
              <a:defRPr sz="2400"/>
            </a:lvl2pPr>
            <a:lvl3pPr>
              <a:lnSpc>
                <a:spcPct val="150000"/>
              </a:lnSpc>
              <a:defRPr sz="2000"/>
            </a:lvl3pPr>
            <a:lvl4pPr>
              <a:lnSpc>
                <a:spcPct val="150000"/>
              </a:lnSpc>
              <a:defRPr sz="1800"/>
            </a:lvl4pPr>
            <a:lvl5pPr>
              <a:lnSpc>
                <a:spcPct val="15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Title 1">
            <a:extLst>
              <a:ext uri="{FF2B5EF4-FFF2-40B4-BE49-F238E27FC236}">
                <a16:creationId xmlns:a16="http://schemas.microsoft.com/office/drawing/2014/main" id="{FC1FE9E5-85C1-F74D-7002-20F58E3813C9}"/>
              </a:ext>
            </a:extLst>
          </p:cNvPr>
          <p:cNvSpPr>
            <a:spLocks noGrp="1"/>
          </p:cNvSpPr>
          <p:nvPr>
            <p:ph type="title"/>
          </p:nvPr>
        </p:nvSpPr>
        <p:spPr>
          <a:xfrm>
            <a:off x="588309" y="2127598"/>
            <a:ext cx="4267200" cy="2602801"/>
          </a:xfrm>
        </p:spPr>
        <p:txBody>
          <a:bodyPr>
            <a:noAutofit/>
          </a:bodyPr>
          <a:lstStyle>
            <a:lvl1pPr algn="l">
              <a:defRPr sz="4000">
                <a:solidFill>
                  <a:schemeClr val="bg2"/>
                </a:solidFill>
              </a:defRPr>
            </a:lvl1pPr>
          </a:lstStyle>
          <a:p>
            <a:r>
              <a:rPr lang="fi-FI" noProof="0"/>
              <a:t>Muokkaa ots. perustyyl. napsautt.</a:t>
            </a:r>
          </a:p>
        </p:txBody>
      </p:sp>
    </p:spTree>
    <p:extLst>
      <p:ext uri="{BB962C8B-B14F-4D97-AF65-F5344CB8AC3E}">
        <p14:creationId xmlns:p14="http://schemas.microsoft.com/office/powerpoint/2010/main" val="13168864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ii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863600"/>
            <a:ext cx="5257800" cy="5107542"/>
          </a:xfrm>
        </p:spPr>
        <p:txBody>
          <a:bodyPr/>
          <a:lstStyle>
            <a:lvl1pPr algn="ctr">
              <a:defRPr>
                <a:solidFill>
                  <a:schemeClr val="bg2"/>
                </a:solidFill>
              </a:defRPr>
            </a:lvl1pPr>
          </a:lstStyle>
          <a:p>
            <a:r>
              <a:rPr lang="fi-FI" noProof="0"/>
              <a:t>Muokkaa ots. perustyyl. napsautt.</a:t>
            </a:r>
          </a:p>
        </p:txBody>
      </p:sp>
      <p:pic>
        <p:nvPicPr>
          <p:cNvPr id="5" name="Picture 4" descr="Icon&#10;&#10;Description automatically generated">
            <a:extLst>
              <a:ext uri="{FF2B5EF4-FFF2-40B4-BE49-F238E27FC236}">
                <a16:creationId xmlns:a16="http://schemas.microsoft.com/office/drawing/2014/main" id="{FBB54FA3-F9D3-DA4D-65FA-FA6647BACE94}"/>
              </a:ext>
            </a:extLst>
          </p:cNvPr>
          <p:cNvPicPr>
            <a:picLocks noChangeAspect="1"/>
          </p:cNvPicPr>
          <p:nvPr userDrawn="1"/>
        </p:nvPicPr>
        <p:blipFill>
          <a:blip r:embed="rId3"/>
          <a:stretch>
            <a:fillRect/>
          </a:stretch>
        </p:blipFill>
        <p:spPr>
          <a:xfrm>
            <a:off x="6387947" y="1143000"/>
            <a:ext cx="4572000" cy="4572000"/>
          </a:xfrm>
          <a:prstGeom prst="rect">
            <a:avLst/>
          </a:prstGeom>
        </p:spPr>
      </p:pic>
    </p:spTree>
    <p:extLst>
      <p:ext uri="{BB962C8B-B14F-4D97-AF65-F5344CB8AC3E}">
        <p14:creationId xmlns:p14="http://schemas.microsoft.com/office/powerpoint/2010/main" val="13373829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ista, is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850901"/>
            <a:ext cx="10515600" cy="5143500"/>
          </a:xfrm>
        </p:spPr>
        <p:txBody>
          <a:bodyPr anchor="ctr"/>
          <a:lstStyle>
            <a:lvl1pPr algn="l">
              <a:defRPr sz="4000">
                <a:latin typeface="Arial Rounded MT Bold" panose="020F0704030504030204" pitchFamily="34" charset="77"/>
              </a:defRPr>
            </a:lvl1pPr>
            <a:lvl2pPr algn="l">
              <a:defRPr sz="3200">
                <a:latin typeface="Arial" panose="020B0604020202020204" pitchFamily="34" charset="0"/>
                <a:cs typeface="Arial" panose="020B0604020202020204" pitchFamily="34" charset="0"/>
              </a:defRPr>
            </a:lvl2pPr>
            <a:lvl3pPr algn="l">
              <a:defRPr sz="2800">
                <a:latin typeface="Arial" panose="020B0604020202020204" pitchFamily="34" charset="0"/>
                <a:cs typeface="Arial" panose="020B0604020202020204" pitchFamily="34" charset="0"/>
              </a:defRPr>
            </a:lvl3pPr>
            <a:lvl4pPr algn="l">
              <a:defRPr sz="2400">
                <a:latin typeface="Arial" panose="020B0604020202020204" pitchFamily="34" charset="0"/>
                <a:cs typeface="Arial" panose="020B0604020202020204" pitchFamily="34" charset="0"/>
              </a:defRPr>
            </a:lvl4pPr>
            <a:lvl5pPr algn="l">
              <a:defRPr sz="2000">
                <a:latin typeface="Arial" panose="020B0604020202020204" pitchFamily="34" charset="0"/>
                <a:cs typeface="Arial" panose="020B0604020202020204" pitchFamily="34" charset="0"/>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152154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tsikko tyhjä">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4CAA2-7982-C959-E86C-B6A4658ABD0F}"/>
              </a:ext>
            </a:extLst>
          </p:cNvPr>
          <p:cNvSpPr>
            <a:spLocks noGrp="1"/>
          </p:cNvSpPr>
          <p:nvPr>
            <p:ph type="ctrTitle"/>
          </p:nvPr>
        </p:nvSpPr>
        <p:spPr>
          <a:xfrm>
            <a:off x="1524000" y="307115"/>
            <a:ext cx="9144000" cy="673386"/>
          </a:xfrm>
        </p:spPr>
        <p:txBody>
          <a:bodyPr anchor="t">
            <a:normAutofit/>
          </a:bodyPr>
          <a:lstStyle>
            <a:lvl1pPr algn="ctr">
              <a:defRPr sz="4000"/>
            </a:lvl1pPr>
          </a:lstStyle>
          <a:p>
            <a:r>
              <a:rPr lang="fi-FI" noProof="0"/>
              <a:t>Muokkaa ots. perustyyl. napsautt.</a:t>
            </a:r>
          </a:p>
        </p:txBody>
      </p:sp>
    </p:spTree>
    <p:extLst>
      <p:ext uri="{BB962C8B-B14F-4D97-AF65-F5344CB8AC3E}">
        <p14:creationId xmlns:p14="http://schemas.microsoft.com/office/powerpoint/2010/main" val="3366628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tsikko + li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681038"/>
            <a:ext cx="10515600" cy="1063680"/>
          </a:xfrm>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1744719"/>
            <a:ext cx="10515600" cy="4249682"/>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18914611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6272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yhjä">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0083D03-AF9B-97B8-A5BF-351A82CE66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E0A9284F-202F-899C-A2FD-E0E5E9EF781C}"/>
              </a:ext>
            </a:extLst>
          </p:cNvPr>
          <p:cNvSpPr>
            <a:spLocks noGrp="1"/>
          </p:cNvSpPr>
          <p:nvPr>
            <p:ph type="title"/>
          </p:nvPr>
        </p:nvSpPr>
        <p:spPr>
          <a:xfrm>
            <a:off x="838200" y="681038"/>
            <a:ext cx="10515600" cy="1063680"/>
          </a:xfrm>
        </p:spPr>
        <p:txBody>
          <a:bodyPr/>
          <a:lstStyle/>
          <a:p>
            <a:r>
              <a:rPr lang="fi-FI" noProof="0"/>
              <a:t>Muokkaa ots. perustyyl. napsautt.</a:t>
            </a:r>
          </a:p>
        </p:txBody>
      </p:sp>
      <p:sp>
        <p:nvSpPr>
          <p:cNvPr id="10" name="Content Placeholder 2">
            <a:extLst>
              <a:ext uri="{FF2B5EF4-FFF2-40B4-BE49-F238E27FC236}">
                <a16:creationId xmlns:a16="http://schemas.microsoft.com/office/drawing/2014/main" id="{F4C159F1-E886-7C26-E866-0D8C98F79418}"/>
              </a:ext>
            </a:extLst>
          </p:cNvPr>
          <p:cNvSpPr>
            <a:spLocks noGrp="1"/>
          </p:cNvSpPr>
          <p:nvPr>
            <p:ph idx="1"/>
          </p:nvPr>
        </p:nvSpPr>
        <p:spPr>
          <a:xfrm>
            <a:off x="1617784" y="1744719"/>
            <a:ext cx="9736015" cy="4249682"/>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21255806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yhmätehtävä + 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836575" y="2027237"/>
            <a:ext cx="5181600" cy="3916363"/>
          </a:xfrm>
        </p:spPr>
        <p:txBody>
          <a:bodyPr/>
          <a:lstStyle>
            <a:lvl1pPr marL="0" indent="0">
              <a:lnSpc>
                <a:spcPct val="150000"/>
              </a:lnSpc>
              <a:buNone/>
              <a:defRPr sz="2400"/>
            </a:lvl1pPr>
            <a:lvl2pPr marL="457200" indent="0">
              <a:lnSpc>
                <a:spcPct val="150000"/>
              </a:lnSpc>
              <a:buNone/>
              <a:defRPr sz="2000"/>
            </a:lvl2pPr>
            <a:lvl3pPr marL="914400" indent="0">
              <a:lnSpc>
                <a:spcPct val="150000"/>
              </a:lnSpc>
              <a:buNone/>
              <a:defRPr sz="1800"/>
            </a:lvl3pPr>
            <a:lvl4pPr marL="1371600" indent="0">
              <a:lnSpc>
                <a:spcPct val="150000"/>
              </a:lnSpc>
              <a:buNone/>
              <a:defRPr sz="1600"/>
            </a:lvl4pPr>
            <a:lvl5pPr marL="1828800" indent="0">
              <a:lnSpc>
                <a:spcPct val="150000"/>
              </a:lnSpc>
              <a:buNone/>
              <a:defRPr sz="16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838200" y="914400"/>
            <a:ext cx="5181600" cy="1112837"/>
          </a:xfrm>
        </p:spPr>
        <p:txBody>
          <a:bodyPr>
            <a:normAutofit/>
          </a:bodyPr>
          <a:lstStyle>
            <a:lvl1pPr>
              <a:defRPr sz="3000"/>
            </a:lvl1pPr>
          </a:lstStyle>
          <a:p>
            <a:r>
              <a:rPr lang="fi-FI" noProof="0"/>
              <a:t>Muokkaa ots. perustyyl. napsautt.</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6516725"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2299347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tsikko + lista beige">
    <p:bg>
      <p:bgRef idx="1001">
        <a:schemeClr val="bg2"/>
      </p:bgRef>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56FF779C-E24A-94A2-E862-EC9007EDB03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681037"/>
            <a:ext cx="10515600" cy="1325563"/>
          </a:xfrm>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2006599"/>
            <a:ext cx="10515600" cy="3987801"/>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286320798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Otsikk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2FC84-AD33-61F4-5802-921DAB772EF9}"/>
              </a:ext>
            </a:extLst>
          </p:cNvPr>
          <p:cNvSpPr>
            <a:spLocks noGrp="1"/>
          </p:cNvSpPr>
          <p:nvPr>
            <p:ph type="title"/>
          </p:nvPr>
        </p:nvSpPr>
        <p:spPr>
          <a:xfrm>
            <a:off x="838200" y="792508"/>
            <a:ext cx="10515600" cy="1325563"/>
          </a:xfrm>
        </p:spPr>
        <p:txBody>
          <a:bodyPr/>
          <a:lstStyle>
            <a:lvl1pPr algn="ctr">
              <a:defRPr/>
            </a:lvl1pPr>
          </a:lstStyle>
          <a:p>
            <a:r>
              <a:rPr lang="fi-FI" noProof="0"/>
              <a:t>Muokkaa ots. perustyyl. napsautt.</a:t>
            </a:r>
          </a:p>
        </p:txBody>
      </p:sp>
    </p:spTree>
    <p:extLst>
      <p:ext uri="{BB962C8B-B14F-4D97-AF65-F5344CB8AC3E}">
        <p14:creationId xmlns:p14="http://schemas.microsoft.com/office/powerpoint/2010/main" val="1705044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uva + otsikko + li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6170612" y="2027237"/>
            <a:ext cx="5181600" cy="3916363"/>
          </a:xfrm>
        </p:spPr>
        <p:txBody>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6170612" y="914400"/>
            <a:ext cx="5181600" cy="1112837"/>
          </a:xfrm>
        </p:spPr>
        <p:txBody>
          <a:bodyPr>
            <a:normAutofit/>
          </a:bodyPr>
          <a:lstStyle>
            <a:lvl1pPr>
              <a:defRPr sz="3000"/>
            </a:lvl1pPr>
          </a:lstStyle>
          <a:p>
            <a:r>
              <a:rPr lang="fi-FI" noProof="0"/>
              <a:t>Muokkaa ots. perustyyl. napsautt.</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838200"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243761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 + lista + 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1019505" y="2027237"/>
            <a:ext cx="5181600" cy="3916363"/>
          </a:xfrm>
        </p:spPr>
        <p:txBody>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1018465" y="914400"/>
            <a:ext cx="5181600" cy="1112837"/>
          </a:xfrm>
        </p:spPr>
        <p:txBody>
          <a:bodyPr>
            <a:normAutofit/>
          </a:bodyPr>
          <a:lstStyle>
            <a:lvl1pPr>
              <a:defRPr sz="3000"/>
            </a:lvl1pPr>
          </a:lstStyle>
          <a:p>
            <a:r>
              <a:rPr lang="fi-FI" noProof="0"/>
              <a:t>Muokkaa ots. perustyyl. napsautt.</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6513511"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922235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uva + li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6170612" y="914401"/>
            <a:ext cx="5181600" cy="5029199"/>
          </a:xfrm>
        </p:spPr>
        <p:txBody>
          <a:bodyPr anchor="ctr"/>
          <a:lstStyle>
            <a:lvl1pPr>
              <a:lnSpc>
                <a:spcPct val="150000"/>
              </a:lnSpc>
              <a:defRPr sz="2800">
                <a:latin typeface="Arial Rounded MT Bold" panose="020F0704030504030204" pitchFamily="34" charset="77"/>
              </a:defRPr>
            </a:lvl1pPr>
            <a:lvl2pPr>
              <a:lnSpc>
                <a:spcPct val="150000"/>
              </a:lnSpc>
              <a:defRPr sz="2400"/>
            </a:lvl2pPr>
            <a:lvl3pPr>
              <a:lnSpc>
                <a:spcPct val="150000"/>
              </a:lnSpc>
              <a:defRPr sz="2000"/>
            </a:lvl3pPr>
            <a:lvl4pPr>
              <a:lnSpc>
                <a:spcPct val="150000"/>
              </a:lnSpc>
              <a:defRPr sz="1800"/>
            </a:lvl4pPr>
            <a:lvl5pPr>
              <a:lnSpc>
                <a:spcPct val="15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838200"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3535526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utu otsikolla + lista">
    <p:bg>
      <p:bgPr>
        <a:solidFill>
          <a:schemeClr val="bg1"/>
        </a:solidFill>
        <a:effectLst/>
      </p:bgPr>
    </p:bg>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0E848847-9601-CE6A-A66F-B17EF5B32283}"/>
              </a:ext>
            </a:extLst>
          </p:cNvPr>
          <p:cNvPicPr>
            <a:picLocks noChangeAspect="1"/>
          </p:cNvPicPr>
          <p:nvPr userDrawn="1"/>
        </p:nvPicPr>
        <p:blipFill>
          <a:blip r:embed="rId2"/>
          <a:stretch>
            <a:fillRect/>
          </a:stretch>
        </p:blipFill>
        <p:spPr>
          <a:xfrm>
            <a:off x="-273272" y="81456"/>
            <a:ext cx="6695088" cy="6695088"/>
          </a:xfrm>
          <a:prstGeom prst="rect">
            <a:avLst/>
          </a:prstGeom>
        </p:spPr>
      </p:pic>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1170649" y="2136751"/>
            <a:ext cx="3807246" cy="2584499"/>
          </a:xfrm>
        </p:spPr>
        <p:txBody>
          <a:bodyPr>
            <a:normAutofit/>
          </a:bodyPr>
          <a:lstStyle>
            <a:lvl1pPr algn="ctr">
              <a:defRPr sz="4400">
                <a:solidFill>
                  <a:schemeClr val="bg2"/>
                </a:solidFill>
              </a:defRPr>
            </a:lvl1pPr>
          </a:lstStyle>
          <a:p>
            <a:r>
              <a:rPr lang="fi-FI" noProof="0"/>
              <a:t>Muokkaa ots. perustyyl. napsautt.</a:t>
            </a:r>
          </a:p>
        </p:txBody>
      </p:sp>
      <p:sp>
        <p:nvSpPr>
          <p:cNvPr id="14" name="Content Placeholder 5">
            <a:extLst>
              <a:ext uri="{FF2B5EF4-FFF2-40B4-BE49-F238E27FC236}">
                <a16:creationId xmlns:a16="http://schemas.microsoft.com/office/drawing/2014/main" id="{7D309AC4-4667-9D35-AF20-38C0323A85D9}"/>
              </a:ext>
            </a:extLst>
          </p:cNvPr>
          <p:cNvSpPr>
            <a:spLocks noGrp="1"/>
          </p:cNvSpPr>
          <p:nvPr>
            <p:ph sz="quarter" idx="4"/>
          </p:nvPr>
        </p:nvSpPr>
        <p:spPr>
          <a:xfrm>
            <a:off x="6170612" y="914401"/>
            <a:ext cx="5181600" cy="5029199"/>
          </a:xfrm>
        </p:spPr>
        <p:txBody>
          <a:bodyPr anchor="ctr"/>
          <a:lstStyle>
            <a:lvl1pPr>
              <a:lnSpc>
                <a:spcPct val="100000"/>
              </a:lnSpc>
              <a:defRPr sz="2800">
                <a:latin typeface="Arial Rounded MT Bold" panose="020F0704030504030204" pitchFamily="34" charset="77"/>
              </a:defRPr>
            </a:lvl1pPr>
            <a:lvl2pPr>
              <a:lnSpc>
                <a:spcPct val="100000"/>
              </a:lnSpc>
              <a:defRPr sz="2400"/>
            </a:lvl2pPr>
            <a:lvl3pPr>
              <a:lnSpc>
                <a:spcPct val="100000"/>
              </a:lnSpc>
              <a:defRPr sz="2000"/>
            </a:lvl3pPr>
            <a:lvl4pPr>
              <a:lnSpc>
                <a:spcPct val="100000"/>
              </a:lnSpc>
              <a:defRPr sz="1800"/>
            </a:lvl4pPr>
            <a:lvl5pPr>
              <a:lnSpc>
                <a:spcPct val="10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363486597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62120B-9BBD-8DAC-6A31-B4F4BC641E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noProof="0"/>
              <a:t>Muokkaa ots. perustyyl. napsautt.</a:t>
            </a:r>
          </a:p>
        </p:txBody>
      </p:sp>
      <p:sp>
        <p:nvSpPr>
          <p:cNvPr id="3" name="Text Placeholder 2">
            <a:extLst>
              <a:ext uri="{FF2B5EF4-FFF2-40B4-BE49-F238E27FC236}">
                <a16:creationId xmlns:a16="http://schemas.microsoft.com/office/drawing/2014/main" id="{C91FFE1B-846E-3BD4-15B9-CDA40E327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Date Placeholder 3">
            <a:extLst>
              <a:ext uri="{FF2B5EF4-FFF2-40B4-BE49-F238E27FC236}">
                <a16:creationId xmlns:a16="http://schemas.microsoft.com/office/drawing/2014/main" id="{2D7B04F3-0712-523D-A22B-0AC580BC95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A4307-2A65-0B48-A3BB-AA0DC13C3F29}" type="datetimeFigureOut">
              <a:rPr lang="sv-SE" noProof="0" smtClean="0"/>
              <a:t>2024-05-30</a:t>
            </a:fld>
            <a:endParaRPr lang="sv-SE" noProof="0"/>
          </a:p>
        </p:txBody>
      </p:sp>
      <p:sp>
        <p:nvSpPr>
          <p:cNvPr id="5" name="Footer Placeholder 4">
            <a:extLst>
              <a:ext uri="{FF2B5EF4-FFF2-40B4-BE49-F238E27FC236}">
                <a16:creationId xmlns:a16="http://schemas.microsoft.com/office/drawing/2014/main" id="{83EC1C82-8A80-33E9-FE9D-086D1C4DB4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noProof="0"/>
          </a:p>
        </p:txBody>
      </p:sp>
      <p:sp>
        <p:nvSpPr>
          <p:cNvPr id="6" name="Slide Number Placeholder 5">
            <a:extLst>
              <a:ext uri="{FF2B5EF4-FFF2-40B4-BE49-F238E27FC236}">
                <a16:creationId xmlns:a16="http://schemas.microsoft.com/office/drawing/2014/main" id="{E118EAAE-4977-2670-8AEB-DCFC039DD9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EFBA73-9D71-F443-9E69-3AE31B3F6624}" type="slidenum">
              <a:rPr lang="sv-SE" noProof="0" smtClean="0"/>
              <a:t>‹#›</a:t>
            </a:fld>
            <a:endParaRPr lang="sv-SE" noProof="0"/>
          </a:p>
        </p:txBody>
      </p:sp>
    </p:spTree>
    <p:extLst>
      <p:ext uri="{BB962C8B-B14F-4D97-AF65-F5344CB8AC3E}">
        <p14:creationId xmlns:p14="http://schemas.microsoft.com/office/powerpoint/2010/main" val="3426016659"/>
      </p:ext>
    </p:extLst>
  </p:cSld>
  <p:clrMap bg1="lt1" tx1="dk1" bg2="lt2" tx2="dk2" accent1="accent1" accent2="accent2" accent3="accent3" accent4="accent4" accent5="accent5" accent6="accent6" hlink="hlink" folHlink="folHlink"/>
  <p:sldLayoutIdLst>
    <p:sldLayoutId id="2147483737" r:id="rId1"/>
    <p:sldLayoutId id="2147483734" r:id="rId2"/>
    <p:sldLayoutId id="2147483650" r:id="rId3"/>
    <p:sldLayoutId id="2147483681" r:id="rId4"/>
    <p:sldLayoutId id="2147483654" r:id="rId5"/>
    <p:sldLayoutId id="2147483661" r:id="rId6"/>
    <p:sldLayoutId id="2147483753" r:id="rId7"/>
    <p:sldLayoutId id="2147483664" r:id="rId8"/>
    <p:sldLayoutId id="2147483675" r:id="rId9"/>
    <p:sldLayoutId id="2147483752" r:id="rId10"/>
    <p:sldLayoutId id="2147483672" r:id="rId11"/>
    <p:sldLayoutId id="2147483673" r:id="rId12"/>
    <p:sldLayoutId id="2147483674" r:id="rId13"/>
    <p:sldLayoutId id="2147483706" r:id="rId14"/>
    <p:sldLayoutId id="2147483676" r:id="rId15"/>
    <p:sldLayoutId id="2147483751" r:id="rId16"/>
    <p:sldLayoutId id="2147483738" r:id="rId17"/>
    <p:sldLayoutId id="2147483739" r:id="rId18"/>
    <p:sldLayoutId id="2147483749" r:id="rId19"/>
    <p:sldLayoutId id="2147483733" r:id="rId20"/>
    <p:sldLayoutId id="2147483736" r:id="rId21"/>
    <p:sldLayoutId id="2147483743" r:id="rId22"/>
    <p:sldLayoutId id="2147483740" r:id="rId23"/>
    <p:sldLayoutId id="2147483677" r:id="rId24"/>
    <p:sldLayoutId id="2147483660" r:id="rId25"/>
    <p:sldLayoutId id="2147483748" r:id="rId26"/>
    <p:sldLayoutId id="2147483678" r:id="rId27"/>
    <p:sldLayoutId id="2147483663" r:id="rId28"/>
    <p:sldLayoutId id="2147483649" r:id="rId29"/>
    <p:sldLayoutId id="2147483655" r:id="rId30"/>
    <p:sldLayoutId id="2147483780" r:id="rId31"/>
    <p:sldLayoutId id="2147483781" r:id="rId32"/>
  </p:sldLayoutIdLst>
  <p:txStyles>
    <p:titleStyle>
      <a:lvl1pPr algn="l" defTabSz="914400" rtl="0" eaLnBrk="1" latinLnBrk="0" hangingPunct="1">
        <a:lnSpc>
          <a:spcPct val="90000"/>
        </a:lnSpc>
        <a:spcBef>
          <a:spcPct val="0"/>
        </a:spcBef>
        <a:buNone/>
        <a:defRPr sz="4400" kern="1200">
          <a:solidFill>
            <a:schemeClr val="tx1"/>
          </a:solidFill>
          <a:latin typeface="Arial Rounded MT Bold" panose="020F0704030504030204" pitchFamily="34" charset="77"/>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4.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35.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39.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hyperlink" Target="https://ehyt.fi/kaupunki-kuuluu-kaikille" TargetMode="External"/><Relationship Id="rId2" Type="http://schemas.openxmlformats.org/officeDocument/2006/relationships/notesSlide" Target="../notesSlides/notesSlide15.xml"/><Relationship Id="rId1" Type="http://schemas.openxmlformats.org/officeDocument/2006/relationships/slideLayout" Target="../slideLayouts/slideLayout27.xml"/><Relationship Id="rId5" Type="http://schemas.openxmlformats.org/officeDocument/2006/relationships/image" Target="../media/image24.sv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4.sv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4.sv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0.xml"/><Relationship Id="rId1" Type="http://schemas.openxmlformats.org/officeDocument/2006/relationships/video" Target="https://www.youtube.com/embed/Kkuo5VvzVNo?feature=oembed" TargetMode="Externa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8.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4.sv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4">
            <a:extLst>
              <a:ext uri="{FF2B5EF4-FFF2-40B4-BE49-F238E27FC236}">
                <a16:creationId xmlns:a16="http://schemas.microsoft.com/office/drawing/2014/main" id="{E5D01EA7-33DC-2754-4BE3-8C64B9E1784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0387" y="128645"/>
            <a:ext cx="10518710" cy="6025997"/>
          </a:xfrm>
          <a:prstGeom prst="rect">
            <a:avLst/>
          </a:prstGeom>
          <a:ln>
            <a:noFill/>
          </a:ln>
        </p:spPr>
      </p:pic>
      <p:sp>
        <p:nvSpPr>
          <p:cNvPr id="3" name="Title 1">
            <a:extLst>
              <a:ext uri="{FF2B5EF4-FFF2-40B4-BE49-F238E27FC236}">
                <a16:creationId xmlns:a16="http://schemas.microsoft.com/office/drawing/2014/main" id="{4032E140-B2E7-1034-2942-B571DD1DD32B}"/>
              </a:ext>
            </a:extLst>
          </p:cNvPr>
          <p:cNvSpPr txBox="1">
            <a:spLocks noGrp="1"/>
          </p:cNvSpPr>
          <p:nvPr>
            <p:ph type="title" idx="4294967295"/>
          </p:nvPr>
        </p:nvSpPr>
        <p:spPr>
          <a:xfrm>
            <a:off x="838200" y="6020533"/>
            <a:ext cx="10515600" cy="6460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Rounded MT Bold" panose="020F0704030504030204" pitchFamily="34"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sz="2800" b="0" i="0" u="none" strike="noStrike" kern="1200" cap="none" spc="0" normalizeH="0" baseline="0" noProof="0">
                <a:ln>
                  <a:noFill/>
                </a:ln>
                <a:solidFill>
                  <a:schemeClr val="accent6"/>
                </a:solidFill>
                <a:effectLst/>
                <a:uLnTx/>
                <a:uFillTx/>
                <a:latin typeface="Arial Rounded MT Bold"/>
                <a:ea typeface="+mj-ea"/>
                <a:cs typeface="+mj-cs"/>
              </a:rPr>
              <a:t>Kaupunki kuuluu kaikille -vanhempainilta</a:t>
            </a:r>
            <a:endParaRPr kumimoji="0" lang="fi-FI" sz="4400" b="0" i="0" u="none" strike="noStrike" kern="1200" cap="none" spc="0" normalizeH="0" baseline="0" noProof="0">
              <a:ln>
                <a:noFill/>
              </a:ln>
              <a:solidFill>
                <a:schemeClr val="accent6"/>
              </a:solidFill>
              <a:effectLst/>
              <a:uLnTx/>
              <a:uFillTx/>
              <a:latin typeface="Arial Rounded MT Bold" panose="020F0704030504030204" pitchFamily="34" charset="77"/>
              <a:ea typeface="+mj-ea"/>
              <a:cs typeface="+mj-cs"/>
            </a:endParaRPr>
          </a:p>
        </p:txBody>
      </p:sp>
    </p:spTree>
    <p:extLst>
      <p:ext uri="{BB962C8B-B14F-4D97-AF65-F5344CB8AC3E}">
        <p14:creationId xmlns:p14="http://schemas.microsoft.com/office/powerpoint/2010/main" val="2800328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6F3AB91A-0E97-196F-0345-3666491035D9}"/>
              </a:ext>
            </a:extLst>
          </p:cNvPr>
          <p:cNvSpPr>
            <a:spLocks noGrp="1"/>
          </p:cNvSpPr>
          <p:nvPr>
            <p:ph type="title"/>
          </p:nvPr>
        </p:nvSpPr>
        <p:spPr/>
        <p:txBody>
          <a:bodyPr>
            <a:noAutofit/>
          </a:bodyPr>
          <a:lstStyle/>
          <a:p>
            <a:r>
              <a:rPr lang="fi-FI" sz="4000">
                <a:latin typeface="Arial Rounded MT Bold"/>
              </a:rPr>
              <a:t>Miten sanoittaisit tilannetta lapsellesi?</a:t>
            </a:r>
            <a:endParaRPr lang="fi-FI" sz="4000"/>
          </a:p>
        </p:txBody>
      </p:sp>
      <p:sp>
        <p:nvSpPr>
          <p:cNvPr id="2" name="Sisällön paikkamerkki 1">
            <a:extLst>
              <a:ext uri="{FF2B5EF4-FFF2-40B4-BE49-F238E27FC236}">
                <a16:creationId xmlns:a16="http://schemas.microsoft.com/office/drawing/2014/main" id="{6D1D8538-19B8-4A7F-E2DD-2227AFC59106}"/>
              </a:ext>
            </a:extLst>
          </p:cNvPr>
          <p:cNvSpPr>
            <a:spLocks noGrp="1"/>
          </p:cNvSpPr>
          <p:nvPr>
            <p:ph sz="quarter" idx="4294967295"/>
          </p:nvPr>
        </p:nvSpPr>
        <p:spPr>
          <a:xfrm>
            <a:off x="838200" y="2120582"/>
            <a:ext cx="4624388" cy="3125787"/>
          </a:xfrm>
        </p:spPr>
        <p:txBody>
          <a:bodyPr vert="horz" lIns="91440" tIns="45720" rIns="91440" bIns="45720" rtlCol="0" anchor="t">
            <a:normAutofit fontScale="92500"/>
          </a:bodyPr>
          <a:lstStyle/>
          <a:p>
            <a:pPr marL="0" indent="0">
              <a:buNone/>
            </a:pPr>
            <a:r>
              <a:rPr lang="en-US" err="1">
                <a:latin typeface="Arial"/>
                <a:cs typeface="Arial"/>
              </a:rPr>
              <a:t>Näette</a:t>
            </a:r>
            <a:r>
              <a:rPr lang="en-US">
                <a:latin typeface="Arial"/>
                <a:cs typeface="Arial"/>
              </a:rPr>
              <a:t> </a:t>
            </a:r>
            <a:r>
              <a:rPr lang="en-US" err="1">
                <a:latin typeface="Arial"/>
                <a:cs typeface="Arial"/>
              </a:rPr>
              <a:t>lapsesi</a:t>
            </a:r>
            <a:r>
              <a:rPr lang="en-US">
                <a:latin typeface="Arial"/>
                <a:cs typeface="Arial"/>
              </a:rPr>
              <a:t> kanssa </a:t>
            </a:r>
            <a:r>
              <a:rPr lang="en-US" err="1">
                <a:latin typeface="Arial"/>
                <a:cs typeface="Arial"/>
              </a:rPr>
              <a:t>usein</a:t>
            </a:r>
            <a:r>
              <a:rPr lang="en-US">
                <a:latin typeface="Arial"/>
                <a:cs typeface="Arial"/>
              </a:rPr>
              <a:t> </a:t>
            </a:r>
            <a:r>
              <a:rPr lang="en-US" err="1">
                <a:latin typeface="Arial"/>
                <a:cs typeface="Arial"/>
              </a:rPr>
              <a:t>porukan</a:t>
            </a:r>
            <a:r>
              <a:rPr lang="en-US">
                <a:latin typeface="Arial"/>
                <a:cs typeface="Arial"/>
              </a:rPr>
              <a:t>, joka </a:t>
            </a:r>
            <a:r>
              <a:rPr lang="en-US" err="1">
                <a:latin typeface="Arial"/>
                <a:cs typeface="Arial"/>
              </a:rPr>
              <a:t>istuu</a:t>
            </a:r>
            <a:r>
              <a:rPr lang="en-US">
                <a:latin typeface="Arial"/>
                <a:cs typeface="Arial"/>
              </a:rPr>
              <a:t> kaupan </a:t>
            </a:r>
            <a:r>
              <a:rPr lang="en-US" err="1">
                <a:latin typeface="Arial"/>
                <a:cs typeface="Arial"/>
              </a:rPr>
              <a:t>edessä</a:t>
            </a:r>
            <a:r>
              <a:rPr lang="en-US">
                <a:latin typeface="Arial"/>
                <a:cs typeface="Arial"/>
              </a:rPr>
              <a:t> </a:t>
            </a:r>
            <a:r>
              <a:rPr lang="en-US" err="1">
                <a:latin typeface="Arial"/>
                <a:cs typeface="Arial"/>
              </a:rPr>
              <a:t>juomassa</a:t>
            </a:r>
            <a:r>
              <a:rPr lang="en-US">
                <a:latin typeface="Arial"/>
                <a:cs typeface="Arial"/>
              </a:rPr>
              <a:t> </a:t>
            </a:r>
            <a:br>
              <a:rPr lang="en-US">
                <a:latin typeface="Arial"/>
                <a:cs typeface="Arial"/>
              </a:rPr>
            </a:br>
            <a:r>
              <a:rPr lang="en-US" err="1">
                <a:latin typeface="Arial"/>
                <a:cs typeface="Arial"/>
              </a:rPr>
              <a:t>alkoholia</a:t>
            </a:r>
            <a:r>
              <a:rPr lang="en-US">
                <a:latin typeface="Arial"/>
                <a:cs typeface="Arial"/>
              </a:rPr>
              <a:t>.</a:t>
            </a:r>
            <a:endParaRPr lang="en-US"/>
          </a:p>
          <a:p>
            <a:pPr marL="0" indent="0">
              <a:buNone/>
            </a:pPr>
            <a:r>
              <a:rPr lang="en-US" b="1">
                <a:latin typeface="Arial"/>
                <a:cs typeface="Arial"/>
              </a:rPr>
              <a:t>Mitä voisit </a:t>
            </a:r>
            <a:r>
              <a:rPr lang="en-US" b="1" err="1">
                <a:latin typeface="Arial"/>
                <a:cs typeface="Arial"/>
              </a:rPr>
              <a:t>kysyä</a:t>
            </a:r>
            <a:r>
              <a:rPr lang="en-US" b="1">
                <a:latin typeface="Arial"/>
                <a:cs typeface="Arial"/>
              </a:rPr>
              <a:t> ja kertoa?</a:t>
            </a:r>
            <a:endParaRPr lang="fi-FI" b="1"/>
          </a:p>
        </p:txBody>
      </p:sp>
      <p:pic>
        <p:nvPicPr>
          <p:cNvPr id="8" name="Sisällön paikkamerkki 7">
            <a:extLst>
              <a:ext uri="{FF2B5EF4-FFF2-40B4-BE49-F238E27FC236}">
                <a16:creationId xmlns:a16="http://schemas.microsoft.com/office/drawing/2014/main" id="{F458A91C-DE01-F898-A36F-AB09E79DAF55}"/>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5458836" y="1741604"/>
            <a:ext cx="5818105" cy="4114800"/>
          </a:xfrm>
        </p:spPr>
      </p:pic>
      <p:pic>
        <p:nvPicPr>
          <p:cNvPr id="4" name="Kuva 3">
            <a:extLst>
              <a:ext uri="{FF2B5EF4-FFF2-40B4-BE49-F238E27FC236}">
                <a16:creationId xmlns:a16="http://schemas.microsoft.com/office/drawing/2014/main" id="{B23A2AE2-B142-8074-91B4-3C4B0387A4CC}"/>
              </a:ext>
              <a:ext uri="{C183D7F6-B498-43B3-948B-1728B52AA6E4}">
                <adec:decorative xmlns:adec="http://schemas.microsoft.com/office/drawing/2017/decorative" val="1"/>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46146" b="46504"/>
          <a:stretch/>
        </p:blipFill>
        <p:spPr>
          <a:xfrm>
            <a:off x="2085975" y="6370319"/>
            <a:ext cx="8020050" cy="416561"/>
          </a:xfrm>
          <a:prstGeom prst="rect">
            <a:avLst/>
          </a:prstGeom>
        </p:spPr>
      </p:pic>
    </p:spTree>
    <p:extLst>
      <p:ext uri="{BB962C8B-B14F-4D97-AF65-F5344CB8AC3E}">
        <p14:creationId xmlns:p14="http://schemas.microsoft.com/office/powerpoint/2010/main" val="3198910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3F685-4210-BC96-B17B-BA226631756F}"/>
              </a:ext>
            </a:extLst>
          </p:cNvPr>
          <p:cNvSpPr txBox="1">
            <a:spLocks noGrp="1"/>
          </p:cNvSpPr>
          <p:nvPr>
            <p:ph type="title" idx="4294967295"/>
          </p:nvPr>
        </p:nvSpPr>
        <p:spPr>
          <a:xfrm>
            <a:off x="1026976" y="1020071"/>
            <a:ext cx="104009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3200" b="0" i="0" u="none" strike="noStrike" kern="1200" cap="none" spc="0" normalizeH="0" baseline="0" noProof="0">
                <a:ln>
                  <a:noFill/>
                </a:ln>
                <a:solidFill>
                  <a:schemeClr val="tx1"/>
                </a:solidFill>
                <a:effectLst/>
                <a:uLnTx/>
                <a:uFillTx/>
                <a:latin typeface="Arial Rounded MT Bold"/>
                <a:ea typeface="+mn-ea"/>
                <a:cs typeface="+mn-cs"/>
              </a:rPr>
              <a:t>Opeta lasta suojelemaan itseään:</a:t>
            </a:r>
            <a:endParaRPr kumimoji="0" lang="fi-FI" sz="1800" b="0" i="0" u="none" strike="noStrike" kern="1200" cap="none" spc="0" normalizeH="0" baseline="0" noProof="0">
              <a:ln>
                <a:noFill/>
              </a:ln>
              <a:solidFill>
                <a:schemeClr val="tx1"/>
              </a:solidFill>
              <a:effectLst/>
              <a:uLnTx/>
              <a:uFillTx/>
              <a:latin typeface="+mn-lt"/>
              <a:ea typeface="+mn-ea"/>
              <a:cs typeface="Arial" panose="020B0604020202020204"/>
            </a:endParaRPr>
          </a:p>
        </p:txBody>
      </p:sp>
      <p:sp>
        <p:nvSpPr>
          <p:cNvPr id="18" name="TextBox 17">
            <a:extLst>
              <a:ext uri="{FF2B5EF4-FFF2-40B4-BE49-F238E27FC236}">
                <a16:creationId xmlns:a16="http://schemas.microsoft.com/office/drawing/2014/main" id="{4FB617F8-693D-27A6-5A85-F6CA72E8D575}"/>
              </a:ext>
            </a:extLst>
          </p:cNvPr>
          <p:cNvSpPr txBox="1"/>
          <p:nvPr/>
        </p:nvSpPr>
        <p:spPr>
          <a:xfrm>
            <a:off x="1655749" y="4938360"/>
            <a:ext cx="24045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2800">
                <a:latin typeface="Arial Rounded MT Bold"/>
              </a:rPr>
              <a:t>Sano EI!</a:t>
            </a:r>
            <a:endParaRPr lang="en-US"/>
          </a:p>
        </p:txBody>
      </p:sp>
      <p:sp>
        <p:nvSpPr>
          <p:cNvPr id="19" name="TextBox 18">
            <a:extLst>
              <a:ext uri="{FF2B5EF4-FFF2-40B4-BE49-F238E27FC236}">
                <a16:creationId xmlns:a16="http://schemas.microsoft.com/office/drawing/2014/main" id="{5E1D1DE0-2445-729E-506A-CCF7952D4193}"/>
              </a:ext>
            </a:extLst>
          </p:cNvPr>
          <p:cNvSpPr txBox="1"/>
          <p:nvPr/>
        </p:nvSpPr>
        <p:spPr>
          <a:xfrm>
            <a:off x="5028992" y="4938360"/>
            <a:ext cx="24045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2800">
                <a:latin typeface="Arial Rounded MT Bold"/>
              </a:rPr>
              <a:t>Lähde pois.</a:t>
            </a:r>
          </a:p>
        </p:txBody>
      </p:sp>
      <p:sp>
        <p:nvSpPr>
          <p:cNvPr id="20" name="TextBox 19">
            <a:extLst>
              <a:ext uri="{FF2B5EF4-FFF2-40B4-BE49-F238E27FC236}">
                <a16:creationId xmlns:a16="http://schemas.microsoft.com/office/drawing/2014/main" id="{F0C7BD35-7548-3C1E-EF60-6ADA0F6863B1}"/>
              </a:ext>
            </a:extLst>
          </p:cNvPr>
          <p:cNvSpPr txBox="1"/>
          <p:nvPr/>
        </p:nvSpPr>
        <p:spPr>
          <a:xfrm>
            <a:off x="7883422" y="4567531"/>
            <a:ext cx="338955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2800">
                <a:latin typeface="Arial Rounded MT Bold"/>
              </a:rPr>
              <a:t>Kerro </a:t>
            </a:r>
            <a:endParaRPr lang="en-US">
              <a:latin typeface="Arial" panose="020B0604020202020204"/>
              <a:cs typeface="Arial"/>
            </a:endParaRPr>
          </a:p>
          <a:p>
            <a:pPr algn="ctr"/>
            <a:r>
              <a:rPr lang="sv-SE" sz="2800">
                <a:latin typeface="Arial Rounded MT Bold"/>
              </a:rPr>
              <a:t>turvalliselle aikuiselle.</a:t>
            </a:r>
            <a:endParaRPr lang="en-US">
              <a:cs typeface="Arial"/>
            </a:endParaRPr>
          </a:p>
        </p:txBody>
      </p:sp>
      <p:pic>
        <p:nvPicPr>
          <p:cNvPr id="14" name="Picture 3">
            <a:extLst>
              <a:ext uri="{FF2B5EF4-FFF2-40B4-BE49-F238E27FC236}">
                <a16:creationId xmlns:a16="http://schemas.microsoft.com/office/drawing/2014/main" id="{3CB8DF54-1BB4-E3AD-D02C-E79E1C6FB0A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40700" y="1815791"/>
            <a:ext cx="2743200" cy="2743200"/>
          </a:xfrm>
          <a:prstGeom prst="rect">
            <a:avLst/>
          </a:prstGeom>
          <a:ln>
            <a:noFill/>
          </a:ln>
        </p:spPr>
      </p:pic>
      <p:pic>
        <p:nvPicPr>
          <p:cNvPr id="4" name="Picture 3">
            <a:extLst>
              <a:ext uri="{FF2B5EF4-FFF2-40B4-BE49-F238E27FC236}">
                <a16:creationId xmlns:a16="http://schemas.microsoft.com/office/drawing/2014/main" id="{E8C7FA11-6BF4-F866-C8C1-C87BD4D0459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24400" y="1815791"/>
            <a:ext cx="2743200" cy="2743200"/>
          </a:xfrm>
          <a:prstGeom prst="rect">
            <a:avLst/>
          </a:prstGeom>
          <a:ln>
            <a:noFill/>
          </a:ln>
        </p:spPr>
      </p:pic>
      <p:pic>
        <p:nvPicPr>
          <p:cNvPr id="3" name="Picture 3">
            <a:extLst>
              <a:ext uri="{FF2B5EF4-FFF2-40B4-BE49-F238E27FC236}">
                <a16:creationId xmlns:a16="http://schemas.microsoft.com/office/drawing/2014/main" id="{1728B710-61E5-CC49-F86C-E67EBDA1DFF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25497" y="1815790"/>
            <a:ext cx="2743200" cy="2743200"/>
          </a:xfrm>
          <a:prstGeom prst="rect">
            <a:avLst/>
          </a:prstGeom>
          <a:ln>
            <a:noFill/>
          </a:ln>
        </p:spPr>
      </p:pic>
      <p:pic>
        <p:nvPicPr>
          <p:cNvPr id="5" name="Kuva 4">
            <a:extLst>
              <a:ext uri="{FF2B5EF4-FFF2-40B4-BE49-F238E27FC236}">
                <a16:creationId xmlns:a16="http://schemas.microsoft.com/office/drawing/2014/main" id="{2D2D7EC9-75D1-556B-103B-BD3C459865F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422400" y="1816100"/>
            <a:ext cx="2743200" cy="2743200"/>
          </a:xfrm>
          <a:prstGeom prst="rect">
            <a:avLst/>
          </a:prstGeom>
          <a:ln>
            <a:noFill/>
          </a:ln>
        </p:spPr>
      </p:pic>
      <p:pic>
        <p:nvPicPr>
          <p:cNvPr id="8" name="Kuva 7">
            <a:extLst>
              <a:ext uri="{FF2B5EF4-FFF2-40B4-BE49-F238E27FC236}">
                <a16:creationId xmlns:a16="http://schemas.microsoft.com/office/drawing/2014/main" id="{917F1840-0A45-622E-871D-DFD7615E911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724400" y="1816100"/>
            <a:ext cx="2743200" cy="2743200"/>
          </a:xfrm>
          <a:prstGeom prst="rect">
            <a:avLst/>
          </a:prstGeom>
          <a:ln>
            <a:noFill/>
          </a:ln>
        </p:spPr>
      </p:pic>
      <p:pic>
        <p:nvPicPr>
          <p:cNvPr id="15" name="Kuva 14">
            <a:extLst>
              <a:ext uri="{FF2B5EF4-FFF2-40B4-BE49-F238E27FC236}">
                <a16:creationId xmlns:a16="http://schemas.microsoft.com/office/drawing/2014/main" id="{4F201216-2CF4-3E68-0856-4F7972F89A2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140700" y="1816100"/>
            <a:ext cx="2743200" cy="2743200"/>
          </a:xfrm>
          <a:prstGeom prst="rect">
            <a:avLst/>
          </a:prstGeom>
          <a:ln>
            <a:noFill/>
          </a:ln>
        </p:spPr>
      </p:pic>
      <p:pic>
        <p:nvPicPr>
          <p:cNvPr id="6" name="Kuva 5">
            <a:extLst>
              <a:ext uri="{FF2B5EF4-FFF2-40B4-BE49-F238E27FC236}">
                <a16:creationId xmlns:a16="http://schemas.microsoft.com/office/drawing/2014/main" id="{7E72499B-B46D-D31A-180F-2AEEE91197EE}"/>
              </a:ext>
              <a:ext uri="{C183D7F6-B498-43B3-948B-1728B52AA6E4}">
                <adec:decorative xmlns:adec="http://schemas.microsoft.com/office/drawing/2017/decorative" val="1"/>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46146" b="46504"/>
          <a:stretch/>
        </p:blipFill>
        <p:spPr>
          <a:xfrm>
            <a:off x="2085975" y="6370319"/>
            <a:ext cx="8020050" cy="416561"/>
          </a:xfrm>
          <a:prstGeom prst="rect">
            <a:avLst/>
          </a:prstGeom>
        </p:spPr>
      </p:pic>
    </p:spTree>
    <p:extLst>
      <p:ext uri="{BB962C8B-B14F-4D97-AF65-F5344CB8AC3E}">
        <p14:creationId xmlns:p14="http://schemas.microsoft.com/office/powerpoint/2010/main" val="421522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D1C35A4A-9487-BADD-8C78-3CB94BFB923A}"/>
              </a:ext>
            </a:extLst>
          </p:cNvPr>
          <p:cNvSpPr txBox="1">
            <a:spLocks noGrp="1"/>
          </p:cNvSpPr>
          <p:nvPr>
            <p:ph type="title" idx="4294967295"/>
          </p:nvPr>
        </p:nvSpPr>
        <p:spPr>
          <a:xfrm>
            <a:off x="1255781" y="1027288"/>
            <a:ext cx="9621819"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00" b="0" i="0" u="none" strike="noStrike" kern="1200" cap="none" spc="0" normalizeH="0" baseline="0" noProof="0">
                <a:ln>
                  <a:noFill/>
                </a:ln>
                <a:solidFill>
                  <a:schemeClr val="tx1"/>
                </a:solidFill>
                <a:effectLst/>
                <a:uLnTx/>
                <a:uFillTx/>
                <a:latin typeface="Arial Rounded MT Bold"/>
                <a:ea typeface="+mn-ea"/>
                <a:cs typeface="+mn-cs"/>
              </a:rPr>
              <a:t>Jotta lapsi ei </a:t>
            </a:r>
            <a:r>
              <a:rPr kumimoji="0" lang="sv-SE" sz="4000" b="0" i="0" u="none" strike="noStrike" kern="1200" cap="none" spc="0" normalizeH="0" baseline="0" noProof="0" err="1">
                <a:ln>
                  <a:noFill/>
                </a:ln>
                <a:solidFill>
                  <a:schemeClr val="tx1"/>
                </a:solidFill>
                <a:effectLst/>
                <a:uLnTx/>
                <a:uFillTx/>
                <a:latin typeface="Arial Rounded MT Bold"/>
                <a:ea typeface="+mn-ea"/>
                <a:cs typeface="+mn-cs"/>
              </a:rPr>
              <a:t>kantaisi</a:t>
            </a:r>
            <a:r>
              <a:rPr kumimoji="0" lang="sv-SE" sz="4000" b="0" i="0" u="none" strike="noStrike" kern="1200" cap="none" spc="0" normalizeH="0" baseline="0" noProof="0">
                <a:ln>
                  <a:noFill/>
                </a:ln>
                <a:solidFill>
                  <a:schemeClr val="tx1"/>
                </a:solidFill>
                <a:effectLst/>
                <a:uLnTx/>
                <a:uFillTx/>
                <a:latin typeface="Arial Rounded MT Bold"/>
                <a:ea typeface="+mn-ea"/>
                <a:cs typeface="+mn-cs"/>
              </a:rPr>
              <a:t> </a:t>
            </a:r>
            <a:r>
              <a:rPr kumimoji="0" lang="sv-SE" sz="4000" b="0" i="0" u="none" strike="noStrike" kern="1200" cap="none" spc="0" normalizeH="0" baseline="0" noProof="0" err="1">
                <a:ln>
                  <a:noFill/>
                </a:ln>
                <a:solidFill>
                  <a:schemeClr val="tx1"/>
                </a:solidFill>
                <a:effectLst/>
                <a:uLnTx/>
                <a:uFillTx/>
                <a:latin typeface="Arial Rounded MT Bold"/>
                <a:ea typeface="+mn-ea"/>
                <a:cs typeface="+mn-cs"/>
              </a:rPr>
              <a:t>huoliaan</a:t>
            </a:r>
            <a:r>
              <a:rPr kumimoji="0" lang="sv-SE" sz="4000" b="0" i="0" u="none" strike="noStrike" kern="1200" cap="none" spc="0" normalizeH="0" baseline="0" noProof="0">
                <a:ln>
                  <a:noFill/>
                </a:ln>
                <a:solidFill>
                  <a:schemeClr val="tx1"/>
                </a:solidFill>
                <a:effectLst/>
                <a:uLnTx/>
                <a:uFillTx/>
                <a:latin typeface="Arial Rounded MT Bold"/>
                <a:ea typeface="+mn-ea"/>
                <a:cs typeface="+mn-cs"/>
              </a:rPr>
              <a:t> yksin:</a:t>
            </a:r>
            <a:endParaRPr kumimoji="0" lang="en-US" sz="1800" b="0" i="0" u="none" strike="noStrike" kern="1200" cap="none" spc="0" normalizeH="0" baseline="0" noProof="0">
              <a:ln>
                <a:noFill/>
              </a:ln>
              <a:solidFill>
                <a:schemeClr val="tx1"/>
              </a:solidFill>
              <a:effectLst/>
              <a:uLnTx/>
              <a:uFillTx/>
              <a:latin typeface="+mn-lt"/>
              <a:ea typeface="+mn-ea"/>
              <a:cs typeface="Arial"/>
            </a:endParaRPr>
          </a:p>
        </p:txBody>
      </p:sp>
      <p:sp>
        <p:nvSpPr>
          <p:cNvPr id="8" name="TextBox 7">
            <a:extLst>
              <a:ext uri="{FF2B5EF4-FFF2-40B4-BE49-F238E27FC236}">
                <a16:creationId xmlns:a16="http://schemas.microsoft.com/office/drawing/2014/main" id="{5C2440B8-4440-6082-0586-FF693A018524}"/>
              </a:ext>
            </a:extLst>
          </p:cNvPr>
          <p:cNvSpPr txBox="1"/>
          <p:nvPr/>
        </p:nvSpPr>
        <p:spPr>
          <a:xfrm>
            <a:off x="1507066" y="4743214"/>
            <a:ext cx="24045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3200" err="1">
                <a:latin typeface="Arial Rounded MT Bold"/>
              </a:rPr>
              <a:t>Huomaa</a:t>
            </a:r>
            <a:r>
              <a:rPr lang="sv-SE" sz="3200">
                <a:latin typeface="Arial Rounded MT Bold"/>
              </a:rPr>
              <a:t>.</a:t>
            </a:r>
            <a:endParaRPr lang="sv-SE" sz="3200">
              <a:latin typeface="Arial Rounded MT Bold"/>
              <a:cs typeface="Arial"/>
            </a:endParaRPr>
          </a:p>
        </p:txBody>
      </p:sp>
      <p:sp>
        <p:nvSpPr>
          <p:cNvPr id="14" name="TextBox 13">
            <a:extLst>
              <a:ext uri="{FF2B5EF4-FFF2-40B4-BE49-F238E27FC236}">
                <a16:creationId xmlns:a16="http://schemas.microsoft.com/office/drawing/2014/main" id="{71554C33-5798-BF11-60E5-1E68767D999C}"/>
              </a:ext>
            </a:extLst>
          </p:cNvPr>
          <p:cNvSpPr txBox="1"/>
          <p:nvPr/>
        </p:nvSpPr>
        <p:spPr>
          <a:xfrm>
            <a:off x="4724399" y="4743214"/>
            <a:ext cx="25174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3200">
                <a:latin typeface="Arial Rounded MT Bold"/>
              </a:rPr>
              <a:t>Kuuntele.</a:t>
            </a:r>
            <a:endParaRPr lang="sv-SE" sz="3200">
              <a:latin typeface="Arial Rounded MT Bold"/>
              <a:cs typeface="Arial"/>
            </a:endParaRPr>
          </a:p>
        </p:txBody>
      </p:sp>
      <p:sp>
        <p:nvSpPr>
          <p:cNvPr id="16" name="TextBox 15">
            <a:extLst>
              <a:ext uri="{FF2B5EF4-FFF2-40B4-BE49-F238E27FC236}">
                <a16:creationId xmlns:a16="http://schemas.microsoft.com/office/drawing/2014/main" id="{F93BFC12-AB9B-E540-FEF3-60766F71D07C}"/>
              </a:ext>
            </a:extLst>
          </p:cNvPr>
          <p:cNvSpPr txBox="1"/>
          <p:nvPr/>
        </p:nvSpPr>
        <p:spPr>
          <a:xfrm>
            <a:off x="7819436" y="4743214"/>
            <a:ext cx="306305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3200" err="1">
                <a:latin typeface="Arial Rounded MT Bold"/>
                <a:cs typeface="Arial"/>
              </a:rPr>
              <a:t>Keskustele</a:t>
            </a:r>
            <a:r>
              <a:rPr lang="sv-SE" sz="3200">
                <a:latin typeface="Arial Rounded MT Bold"/>
                <a:cs typeface="Arial"/>
              </a:rPr>
              <a:t>.</a:t>
            </a:r>
            <a:endParaRPr lang="en-US" sz="3200">
              <a:cs typeface="Arial"/>
            </a:endParaRPr>
          </a:p>
        </p:txBody>
      </p:sp>
      <p:grpSp>
        <p:nvGrpSpPr>
          <p:cNvPr id="12" name="Group 11">
            <a:extLst>
              <a:ext uri="{FF2B5EF4-FFF2-40B4-BE49-F238E27FC236}">
                <a16:creationId xmlns:a16="http://schemas.microsoft.com/office/drawing/2014/main" id="{9358D31E-151D-57CB-0683-8ABB505C9ABA}"/>
              </a:ext>
              <a:ext uri="{C183D7F6-B498-43B3-948B-1728B52AA6E4}">
                <adec:decorative xmlns:adec="http://schemas.microsoft.com/office/drawing/2017/decorative" val="1"/>
              </a:ext>
            </a:extLst>
          </p:cNvPr>
          <p:cNvGrpSpPr/>
          <p:nvPr/>
        </p:nvGrpSpPr>
        <p:grpSpPr>
          <a:xfrm>
            <a:off x="1384771" y="1932135"/>
            <a:ext cx="2555052" cy="2755576"/>
            <a:chOff x="4508030" y="1649913"/>
            <a:chExt cx="2555052" cy="2755576"/>
          </a:xfrm>
        </p:grpSpPr>
        <p:pic>
          <p:nvPicPr>
            <p:cNvPr id="10" name="Picture 12">
              <a:extLst>
                <a:ext uri="{FF2B5EF4-FFF2-40B4-BE49-F238E27FC236}">
                  <a16:creationId xmlns:a16="http://schemas.microsoft.com/office/drawing/2014/main" id="{F6D17DB0-F58E-EFDF-6FC5-D69A25DE83AD}"/>
                </a:ext>
              </a:extLst>
            </p:cNvPr>
            <p:cNvPicPr>
              <a:picLocks noChangeAspect="1"/>
            </p:cNvPicPr>
            <p:nvPr/>
          </p:nvPicPr>
          <p:blipFill>
            <a:blip r:embed="rId3"/>
            <a:stretch>
              <a:fillRect/>
            </a:stretch>
          </p:blipFill>
          <p:spPr>
            <a:xfrm>
              <a:off x="4508030" y="1850437"/>
              <a:ext cx="2555052" cy="2555052"/>
            </a:xfrm>
            <a:prstGeom prst="rect">
              <a:avLst/>
            </a:prstGeom>
            <a:ln>
              <a:noFill/>
            </a:ln>
          </p:spPr>
        </p:pic>
        <p:pic>
          <p:nvPicPr>
            <p:cNvPr id="11" name="Picture 17" descr="A picture containing text, vector graphics&#10;&#10;Description automatically generated">
              <a:extLst>
                <a:ext uri="{FF2B5EF4-FFF2-40B4-BE49-F238E27FC236}">
                  <a16:creationId xmlns:a16="http://schemas.microsoft.com/office/drawing/2014/main" id="{30190895-BF69-05C7-F7CB-CF7DA7E3D1B0}"/>
                </a:ext>
              </a:extLst>
            </p:cNvPr>
            <p:cNvPicPr>
              <a:picLocks noChangeAspect="1"/>
            </p:cNvPicPr>
            <p:nvPr/>
          </p:nvPicPr>
          <p:blipFill rotWithShape="1">
            <a:blip r:embed="rId4"/>
            <a:srcRect t="4369" r="51890" b="14500"/>
            <a:stretch/>
          </p:blipFill>
          <p:spPr>
            <a:xfrm>
              <a:off x="4639733" y="1649913"/>
              <a:ext cx="2109975" cy="2542993"/>
            </a:xfrm>
            <a:prstGeom prst="rect">
              <a:avLst/>
            </a:prstGeom>
            <a:ln>
              <a:noFill/>
            </a:ln>
          </p:spPr>
        </p:pic>
      </p:grpSp>
      <p:pic>
        <p:nvPicPr>
          <p:cNvPr id="4" name="Picture 9">
            <a:extLst>
              <a:ext uri="{FF2B5EF4-FFF2-40B4-BE49-F238E27FC236}">
                <a16:creationId xmlns:a16="http://schemas.microsoft.com/office/drawing/2014/main" id="{2FFB9E84-BC75-F440-F4EE-B7B4D68E165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301069" y="1737548"/>
            <a:ext cx="3364088" cy="3364088"/>
          </a:xfrm>
          <a:prstGeom prst="rect">
            <a:avLst/>
          </a:prstGeom>
          <a:ln>
            <a:noFill/>
          </a:ln>
        </p:spPr>
      </p:pic>
      <p:pic>
        <p:nvPicPr>
          <p:cNvPr id="6" name="Picture 11">
            <a:extLst>
              <a:ext uri="{FF2B5EF4-FFF2-40B4-BE49-F238E27FC236}">
                <a16:creationId xmlns:a16="http://schemas.microsoft.com/office/drawing/2014/main" id="{8BF96987-ACA1-28AC-7656-69EC0BFE498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574846" y="1699919"/>
            <a:ext cx="3364088" cy="3364088"/>
          </a:xfrm>
          <a:prstGeom prst="rect">
            <a:avLst/>
          </a:prstGeom>
          <a:ln>
            <a:noFill/>
          </a:ln>
        </p:spPr>
      </p:pic>
      <p:pic>
        <p:nvPicPr>
          <p:cNvPr id="2" name="Kuva 1">
            <a:extLst>
              <a:ext uri="{FF2B5EF4-FFF2-40B4-BE49-F238E27FC236}">
                <a16:creationId xmlns:a16="http://schemas.microsoft.com/office/drawing/2014/main" id="{CD5193AA-647B-2F7E-5E25-F08D3DAA5956}"/>
              </a:ext>
              <a:ext uri="{C183D7F6-B498-43B3-948B-1728B52AA6E4}">
                <adec:decorative xmlns:adec="http://schemas.microsoft.com/office/drawing/2017/decorative" val="1"/>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46146" b="46504"/>
          <a:stretch/>
        </p:blipFill>
        <p:spPr>
          <a:xfrm>
            <a:off x="2005873" y="6395582"/>
            <a:ext cx="8020050" cy="416561"/>
          </a:xfrm>
          <a:prstGeom prst="rect">
            <a:avLst/>
          </a:prstGeom>
        </p:spPr>
      </p:pic>
    </p:spTree>
    <p:extLst>
      <p:ext uri="{BB962C8B-B14F-4D97-AF65-F5344CB8AC3E}">
        <p14:creationId xmlns:p14="http://schemas.microsoft.com/office/powerpoint/2010/main" val="6888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8BD3DB8-24B8-8778-7E6F-F7D0E3120687}"/>
              </a:ext>
            </a:extLst>
          </p:cNvPr>
          <p:cNvSpPr>
            <a:spLocks noGrp="1"/>
          </p:cNvSpPr>
          <p:nvPr>
            <p:ph type="title"/>
          </p:nvPr>
        </p:nvSpPr>
        <p:spPr>
          <a:xfrm>
            <a:off x="838200" y="864404"/>
            <a:ext cx="10515600" cy="863283"/>
          </a:xfrm>
        </p:spPr>
        <p:txBody>
          <a:bodyPr vert="horz" lIns="91440" tIns="45720" rIns="91440" bIns="45720" rtlCol="0" anchor="ctr">
            <a:noAutofit/>
          </a:bodyPr>
          <a:lstStyle/>
          <a:p>
            <a:r>
              <a:rPr lang="fi-FI" sz="3300">
                <a:latin typeface="Arial Rounded MT Bold"/>
                <a:cs typeface="Arial"/>
              </a:rPr>
              <a:t>Tunteet ja asenteet tarttuvat aikuisilta lapsiin</a:t>
            </a:r>
            <a:endParaRPr lang="en-US" sz="3300"/>
          </a:p>
        </p:txBody>
      </p:sp>
      <p:sp>
        <p:nvSpPr>
          <p:cNvPr id="3" name="Sisällön paikkamerkki 2">
            <a:extLst>
              <a:ext uri="{FF2B5EF4-FFF2-40B4-BE49-F238E27FC236}">
                <a16:creationId xmlns:a16="http://schemas.microsoft.com/office/drawing/2014/main" id="{20D92DBB-D424-9429-ACF0-210BE6E78BE7}"/>
              </a:ext>
            </a:extLst>
          </p:cNvPr>
          <p:cNvSpPr>
            <a:spLocks noGrp="1"/>
          </p:cNvSpPr>
          <p:nvPr>
            <p:ph idx="1"/>
          </p:nvPr>
        </p:nvSpPr>
        <p:spPr/>
        <p:txBody>
          <a:bodyPr vert="horz" lIns="91440" tIns="45720" rIns="91440" bIns="45720" rtlCol="0" anchor="t">
            <a:noAutofit/>
          </a:bodyPr>
          <a:lstStyle/>
          <a:p>
            <a:r>
              <a:rPr lang="en-US" sz="2400" err="1">
                <a:latin typeface="Arial"/>
                <a:cs typeface="Arial"/>
              </a:rPr>
              <a:t>Sanavalinnat</a:t>
            </a:r>
            <a:r>
              <a:rPr lang="en-US" sz="2400">
                <a:latin typeface="Arial"/>
                <a:cs typeface="Arial"/>
              </a:rPr>
              <a:t> vaikuttavat </a:t>
            </a:r>
            <a:r>
              <a:rPr lang="en-US" sz="2400" err="1">
                <a:latin typeface="Arial"/>
                <a:cs typeface="Arial"/>
              </a:rPr>
              <a:t>asenteisiin</a:t>
            </a:r>
            <a:r>
              <a:rPr lang="en-US" sz="2400">
                <a:latin typeface="Arial"/>
                <a:cs typeface="Arial"/>
              </a:rPr>
              <a:t> – </a:t>
            </a:r>
            <a:r>
              <a:rPr lang="en-US" sz="2400" err="1">
                <a:latin typeface="Arial"/>
                <a:cs typeface="Arial"/>
              </a:rPr>
              <a:t>niiden</a:t>
            </a:r>
            <a:r>
              <a:rPr lang="en-US" sz="2400">
                <a:latin typeface="Arial"/>
                <a:cs typeface="Arial"/>
              </a:rPr>
              <a:t> avulla voi </a:t>
            </a:r>
            <a:r>
              <a:rPr lang="en-US" sz="2400" err="1">
                <a:latin typeface="Arial"/>
                <a:cs typeface="Arial"/>
              </a:rPr>
              <a:t>vahvistaa</a:t>
            </a:r>
            <a:r>
              <a:rPr lang="en-US" sz="2400">
                <a:latin typeface="Arial"/>
                <a:cs typeface="Arial"/>
              </a:rPr>
              <a:t> </a:t>
            </a:r>
            <a:r>
              <a:rPr lang="en-US" sz="2400" err="1">
                <a:latin typeface="Arial"/>
                <a:cs typeface="Arial"/>
              </a:rPr>
              <a:t>ymmärrystä</a:t>
            </a:r>
            <a:r>
              <a:rPr lang="en-US" sz="2400">
                <a:latin typeface="Arial"/>
                <a:cs typeface="Arial"/>
              </a:rPr>
              <a:t> erilaisia </a:t>
            </a:r>
            <a:r>
              <a:rPr lang="en-US" sz="2400" err="1">
                <a:latin typeface="Arial"/>
                <a:cs typeface="Arial"/>
              </a:rPr>
              <a:t>elämäntilanteita</a:t>
            </a:r>
            <a:r>
              <a:rPr lang="en-US" sz="2400">
                <a:latin typeface="Arial"/>
                <a:cs typeface="Arial"/>
              </a:rPr>
              <a:t> kohtaan. </a:t>
            </a:r>
          </a:p>
          <a:p>
            <a:r>
              <a:rPr lang="en-US" sz="2400">
                <a:latin typeface="Arial"/>
                <a:cs typeface="Arial"/>
              </a:rPr>
              <a:t>Päihteiden käyttö </a:t>
            </a:r>
            <a:r>
              <a:rPr lang="en-US" sz="2400" err="1">
                <a:latin typeface="Arial"/>
                <a:cs typeface="Arial"/>
              </a:rPr>
              <a:t>näkyy</a:t>
            </a:r>
            <a:r>
              <a:rPr lang="en-US" sz="2400">
                <a:latin typeface="Arial"/>
                <a:cs typeface="Arial"/>
              </a:rPr>
              <a:t> monella </a:t>
            </a:r>
            <a:r>
              <a:rPr lang="en-US" sz="2400" err="1">
                <a:latin typeface="Arial"/>
                <a:cs typeface="Arial"/>
              </a:rPr>
              <a:t>tavalla</a:t>
            </a:r>
            <a:r>
              <a:rPr lang="en-US" sz="2400">
                <a:latin typeface="Arial"/>
                <a:cs typeface="Arial"/>
              </a:rPr>
              <a:t> </a:t>
            </a:r>
            <a:r>
              <a:rPr lang="en-US" sz="2400" err="1">
                <a:latin typeface="Arial"/>
                <a:cs typeface="Arial"/>
              </a:rPr>
              <a:t>yhteiskunnassamme</a:t>
            </a:r>
            <a:r>
              <a:rPr lang="en-US" sz="2400">
                <a:latin typeface="Arial"/>
                <a:cs typeface="Arial"/>
              </a:rPr>
              <a:t>. </a:t>
            </a:r>
            <a:r>
              <a:rPr lang="en-US" sz="2400" err="1">
                <a:latin typeface="Arial"/>
                <a:cs typeface="Arial"/>
              </a:rPr>
              <a:t>Runsas</a:t>
            </a:r>
            <a:r>
              <a:rPr lang="en-US" sz="2400">
                <a:latin typeface="Arial"/>
                <a:cs typeface="Arial"/>
              </a:rPr>
              <a:t> päihteiden käyttö voi </a:t>
            </a:r>
            <a:r>
              <a:rPr lang="en-US" sz="2400" err="1">
                <a:latin typeface="Arial"/>
                <a:cs typeface="Arial"/>
              </a:rPr>
              <a:t>johtaa</a:t>
            </a:r>
            <a:r>
              <a:rPr lang="en-US" sz="2400">
                <a:latin typeface="Arial"/>
                <a:cs typeface="Arial"/>
              </a:rPr>
              <a:t> </a:t>
            </a:r>
            <a:r>
              <a:rPr lang="en-US" sz="2400" err="1">
                <a:latin typeface="Arial"/>
                <a:cs typeface="Arial"/>
              </a:rPr>
              <a:t>päihdeongelmaan</a:t>
            </a:r>
            <a:r>
              <a:rPr lang="en-US" sz="2400">
                <a:latin typeface="Arial"/>
                <a:cs typeface="Arial"/>
              </a:rPr>
              <a:t> ja </a:t>
            </a:r>
            <a:r>
              <a:rPr lang="en-US" sz="2400" err="1">
                <a:latin typeface="Arial"/>
                <a:cs typeface="Arial"/>
              </a:rPr>
              <a:t>jopa</a:t>
            </a:r>
            <a:r>
              <a:rPr lang="en-US" sz="2400">
                <a:latin typeface="Arial"/>
                <a:cs typeface="Arial"/>
              </a:rPr>
              <a:t> </a:t>
            </a:r>
            <a:r>
              <a:rPr lang="en-US" sz="2400" err="1">
                <a:latin typeface="Arial"/>
                <a:cs typeface="Arial"/>
              </a:rPr>
              <a:t>riippuvuussairauteen</a:t>
            </a:r>
            <a:r>
              <a:rPr lang="en-US" sz="2400">
                <a:latin typeface="Arial"/>
                <a:cs typeface="Arial"/>
              </a:rPr>
              <a:t>, jota voi, ja pitää </a:t>
            </a:r>
            <a:r>
              <a:rPr lang="en-US" sz="2400" err="1">
                <a:latin typeface="Arial"/>
                <a:cs typeface="Arial"/>
              </a:rPr>
              <a:t>hoitaa</a:t>
            </a:r>
            <a:r>
              <a:rPr lang="en-US" sz="2400">
                <a:latin typeface="Arial"/>
                <a:cs typeface="Arial"/>
              </a:rPr>
              <a:t>.</a:t>
            </a:r>
            <a:endParaRPr lang="en-US"/>
          </a:p>
          <a:p>
            <a:r>
              <a:rPr lang="en-US" sz="2400">
                <a:latin typeface="Arial"/>
                <a:cs typeface="Arial"/>
              </a:rPr>
              <a:t>Aikuisen </a:t>
            </a:r>
            <a:r>
              <a:rPr lang="en-US" sz="2400" err="1">
                <a:latin typeface="Arial"/>
                <a:cs typeface="Arial"/>
              </a:rPr>
              <a:t>rauhallisuus</a:t>
            </a:r>
            <a:r>
              <a:rPr lang="en-US" sz="2400">
                <a:latin typeface="Arial"/>
                <a:cs typeface="Arial"/>
              </a:rPr>
              <a:t> </a:t>
            </a:r>
            <a:r>
              <a:rPr lang="en-US" sz="2400" err="1">
                <a:latin typeface="Arial"/>
                <a:cs typeface="Arial"/>
              </a:rPr>
              <a:t>tarttuu</a:t>
            </a:r>
            <a:r>
              <a:rPr lang="en-US" sz="2400">
                <a:latin typeface="Arial"/>
                <a:cs typeface="Arial"/>
              </a:rPr>
              <a:t> </a:t>
            </a:r>
            <a:r>
              <a:rPr lang="en-US" sz="2400" err="1">
                <a:latin typeface="Arial"/>
                <a:cs typeface="Arial"/>
              </a:rPr>
              <a:t>lapseen</a:t>
            </a:r>
            <a:r>
              <a:rPr lang="en-US" sz="2400">
                <a:latin typeface="Arial"/>
                <a:cs typeface="Arial"/>
              </a:rPr>
              <a:t> ja saa </a:t>
            </a:r>
            <a:r>
              <a:rPr lang="en-US" sz="2400" err="1">
                <a:latin typeface="Arial"/>
                <a:cs typeface="Arial"/>
              </a:rPr>
              <a:t>lapselle</a:t>
            </a:r>
            <a:r>
              <a:rPr lang="en-US" sz="2400">
                <a:latin typeface="Arial"/>
                <a:cs typeface="Arial"/>
              </a:rPr>
              <a:t> </a:t>
            </a:r>
            <a:r>
              <a:rPr lang="en-US" sz="2400" err="1">
                <a:latin typeface="Arial"/>
                <a:cs typeface="Arial"/>
              </a:rPr>
              <a:t>turvallisemman</a:t>
            </a:r>
            <a:r>
              <a:rPr lang="en-US" sz="2400">
                <a:latin typeface="Arial"/>
                <a:cs typeface="Arial"/>
              </a:rPr>
              <a:t> olon. </a:t>
            </a:r>
            <a:endParaRPr lang="en-US" sz="2400"/>
          </a:p>
        </p:txBody>
      </p:sp>
      <p:pic>
        <p:nvPicPr>
          <p:cNvPr id="4" name="Kuva 3">
            <a:extLst>
              <a:ext uri="{FF2B5EF4-FFF2-40B4-BE49-F238E27FC236}">
                <a16:creationId xmlns:a16="http://schemas.microsoft.com/office/drawing/2014/main" id="{5F1C3A83-8EB8-D903-D73B-4E3EA8800964}"/>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46146" b="46504"/>
          <a:stretch/>
        </p:blipFill>
        <p:spPr>
          <a:xfrm>
            <a:off x="2085975" y="6370319"/>
            <a:ext cx="8020050" cy="416561"/>
          </a:xfrm>
          <a:prstGeom prst="rect">
            <a:avLst/>
          </a:prstGeom>
        </p:spPr>
      </p:pic>
    </p:spTree>
    <p:extLst>
      <p:ext uri="{BB962C8B-B14F-4D97-AF65-F5344CB8AC3E}">
        <p14:creationId xmlns:p14="http://schemas.microsoft.com/office/powerpoint/2010/main" val="3573760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78657-B714-E04B-A7F6-83E02239447F}"/>
              </a:ext>
            </a:extLst>
          </p:cNvPr>
          <p:cNvSpPr>
            <a:spLocks noGrp="1"/>
          </p:cNvSpPr>
          <p:nvPr>
            <p:ph type="title"/>
          </p:nvPr>
        </p:nvSpPr>
        <p:spPr/>
        <p:txBody>
          <a:bodyPr>
            <a:normAutofit/>
          </a:bodyPr>
          <a:lstStyle/>
          <a:p>
            <a:r>
              <a:rPr lang="fi-FI" dirty="0">
                <a:latin typeface="Arial Rounded MT Bold"/>
              </a:rPr>
              <a:t>5 vinkkiä keskustelun tueksi</a:t>
            </a:r>
            <a:endParaRPr lang="fi-FI" dirty="0"/>
          </a:p>
        </p:txBody>
      </p:sp>
      <p:grpSp>
        <p:nvGrpSpPr>
          <p:cNvPr id="23" name="Group 22">
            <a:extLst>
              <a:ext uri="{FF2B5EF4-FFF2-40B4-BE49-F238E27FC236}">
                <a16:creationId xmlns:a16="http://schemas.microsoft.com/office/drawing/2014/main" id="{FB5872B5-67AA-CA60-C95E-7288792E1F75}"/>
              </a:ext>
              <a:ext uri="{C183D7F6-B498-43B3-948B-1728B52AA6E4}">
                <adec:decorative xmlns:adec="http://schemas.microsoft.com/office/drawing/2017/decorative" val="1"/>
              </a:ext>
            </a:extLst>
          </p:cNvPr>
          <p:cNvGrpSpPr/>
          <p:nvPr/>
        </p:nvGrpSpPr>
        <p:grpSpPr>
          <a:xfrm>
            <a:off x="838198" y="1866009"/>
            <a:ext cx="673597" cy="673597"/>
            <a:chOff x="838198" y="1866009"/>
            <a:chExt cx="673597" cy="673597"/>
          </a:xfrm>
        </p:grpSpPr>
        <p:sp>
          <p:nvSpPr>
            <p:cNvPr id="4" name="Oval 3" descr="1">
              <a:extLst>
                <a:ext uri="{FF2B5EF4-FFF2-40B4-BE49-F238E27FC236}">
                  <a16:creationId xmlns:a16="http://schemas.microsoft.com/office/drawing/2014/main" id="{02A7D09E-637D-F6CD-61FD-0425589DD082}"/>
                </a:ext>
              </a:extLst>
            </p:cNvPr>
            <p:cNvSpPr/>
            <p:nvPr/>
          </p:nvSpPr>
          <p:spPr>
            <a:xfrm>
              <a:off x="838198" y="1866009"/>
              <a:ext cx="673597" cy="673597"/>
            </a:xfrm>
            <a:prstGeom prst="ellipse">
              <a:avLst/>
            </a:prstGeom>
            <a:solidFill>
              <a:schemeClr val="accent1"/>
            </a:solidFill>
            <a:ln w="635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TextBox 8">
              <a:extLst>
                <a:ext uri="{FF2B5EF4-FFF2-40B4-BE49-F238E27FC236}">
                  <a16:creationId xmlns:a16="http://schemas.microsoft.com/office/drawing/2014/main" id="{2FCEA8E3-DA50-C480-BFE5-04FDA68ECB25}"/>
                </a:ext>
                <a:ext uri="{C183D7F6-B498-43B3-948B-1728B52AA6E4}">
                  <adec:decorative xmlns:adec="http://schemas.microsoft.com/office/drawing/2017/decorative" val="1"/>
                </a:ext>
              </a:extLst>
            </p:cNvPr>
            <p:cNvSpPr txBox="1"/>
            <p:nvPr/>
          </p:nvSpPr>
          <p:spPr>
            <a:xfrm>
              <a:off x="945606" y="1879642"/>
              <a:ext cx="458780" cy="646331"/>
            </a:xfrm>
            <a:prstGeom prst="rect">
              <a:avLst/>
            </a:prstGeom>
            <a:noFill/>
          </p:spPr>
          <p:txBody>
            <a:bodyPr wrap="none" rtlCol="0">
              <a:spAutoFit/>
            </a:bodyPr>
            <a:lstStyle/>
            <a:p>
              <a:r>
                <a:rPr lang="fi-FI" sz="3600">
                  <a:solidFill>
                    <a:schemeClr val="bg2"/>
                  </a:solidFill>
                  <a:latin typeface="Arial Rounded MT Bold" panose="020F0704030504030204" pitchFamily="34" charset="77"/>
                </a:rPr>
                <a:t>1</a:t>
              </a:r>
            </a:p>
          </p:txBody>
        </p:sp>
      </p:grpSp>
      <p:sp>
        <p:nvSpPr>
          <p:cNvPr id="3" name="Content Placeholder 2">
            <a:extLst>
              <a:ext uri="{FF2B5EF4-FFF2-40B4-BE49-F238E27FC236}">
                <a16:creationId xmlns:a16="http://schemas.microsoft.com/office/drawing/2014/main" id="{3DD3DBDE-E74C-97BA-9015-977FF0D0591B}"/>
              </a:ext>
            </a:extLst>
          </p:cNvPr>
          <p:cNvSpPr>
            <a:spLocks noGrp="1"/>
          </p:cNvSpPr>
          <p:nvPr>
            <p:ph idx="1"/>
          </p:nvPr>
        </p:nvSpPr>
        <p:spPr>
          <a:xfrm>
            <a:off x="1689713" y="1792467"/>
            <a:ext cx="10016067" cy="784395"/>
          </a:xfrm>
        </p:spPr>
        <p:txBody>
          <a:bodyPr vert="horz" lIns="91440" tIns="45720" rIns="91440" bIns="45720" rtlCol="0" anchor="t">
            <a:normAutofit fontScale="92500"/>
          </a:bodyPr>
          <a:lstStyle/>
          <a:p>
            <a:r>
              <a:rPr lang="fi-FI" sz="2600" b="1" dirty="0">
                <a:latin typeface="Arial"/>
                <a:cs typeface="Arial"/>
              </a:rPr>
              <a:t>Kysy</a:t>
            </a:r>
            <a:r>
              <a:rPr lang="fi-FI" sz="2600" dirty="0">
                <a:latin typeface="Arial"/>
                <a:cs typeface="Arial"/>
              </a:rPr>
              <a:t>, mitä lapsi tietää päihteistä, ja anna hänen kertoa kokemuksistaan.</a:t>
            </a:r>
            <a:endParaRPr lang="fi-FI" dirty="0"/>
          </a:p>
        </p:txBody>
      </p:sp>
      <p:grpSp>
        <p:nvGrpSpPr>
          <p:cNvPr id="14" name="Group 13">
            <a:extLst>
              <a:ext uri="{FF2B5EF4-FFF2-40B4-BE49-F238E27FC236}">
                <a16:creationId xmlns:a16="http://schemas.microsoft.com/office/drawing/2014/main" id="{068E96CF-EDBA-6780-9411-8E4AFA02E3F1}"/>
              </a:ext>
              <a:ext uri="{C183D7F6-B498-43B3-948B-1728B52AA6E4}">
                <adec:decorative xmlns:adec="http://schemas.microsoft.com/office/drawing/2017/decorative" val="1"/>
              </a:ext>
            </a:extLst>
          </p:cNvPr>
          <p:cNvGrpSpPr/>
          <p:nvPr/>
        </p:nvGrpSpPr>
        <p:grpSpPr>
          <a:xfrm>
            <a:off x="838198" y="2717656"/>
            <a:ext cx="673597" cy="673597"/>
            <a:chOff x="838198" y="2662499"/>
            <a:chExt cx="673597" cy="673597"/>
          </a:xfrm>
        </p:grpSpPr>
        <p:sp>
          <p:nvSpPr>
            <p:cNvPr id="5" name="Oval 4" descr="2">
              <a:extLst>
                <a:ext uri="{FF2B5EF4-FFF2-40B4-BE49-F238E27FC236}">
                  <a16:creationId xmlns:a16="http://schemas.microsoft.com/office/drawing/2014/main" id="{4C82AE9F-8B6C-F271-67E1-D2A856D5C614}"/>
                </a:ext>
              </a:extLst>
            </p:cNvPr>
            <p:cNvSpPr/>
            <p:nvPr/>
          </p:nvSpPr>
          <p:spPr>
            <a:xfrm>
              <a:off x="838198" y="2662499"/>
              <a:ext cx="673597" cy="673597"/>
            </a:xfrm>
            <a:prstGeom prst="ellipse">
              <a:avLst/>
            </a:prstGeom>
            <a:solidFill>
              <a:schemeClr val="accent1"/>
            </a:solidFill>
            <a:ln w="635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TextBox 9">
              <a:extLst>
                <a:ext uri="{FF2B5EF4-FFF2-40B4-BE49-F238E27FC236}">
                  <a16:creationId xmlns:a16="http://schemas.microsoft.com/office/drawing/2014/main" id="{BE53AFE4-D851-327D-F710-BB320A027CCF}"/>
                </a:ext>
                <a:ext uri="{C183D7F6-B498-43B3-948B-1728B52AA6E4}">
                  <adec:decorative xmlns:adec="http://schemas.microsoft.com/office/drawing/2017/decorative" val="1"/>
                </a:ext>
              </a:extLst>
            </p:cNvPr>
            <p:cNvSpPr txBox="1"/>
            <p:nvPr/>
          </p:nvSpPr>
          <p:spPr>
            <a:xfrm>
              <a:off x="945606" y="2676132"/>
              <a:ext cx="458780" cy="646331"/>
            </a:xfrm>
            <a:prstGeom prst="rect">
              <a:avLst/>
            </a:prstGeom>
            <a:noFill/>
          </p:spPr>
          <p:txBody>
            <a:bodyPr wrap="none" rtlCol="0">
              <a:spAutoFit/>
            </a:bodyPr>
            <a:lstStyle/>
            <a:p>
              <a:r>
                <a:rPr lang="fi-FI" sz="3600">
                  <a:solidFill>
                    <a:schemeClr val="bg2"/>
                  </a:solidFill>
                  <a:latin typeface="Arial Rounded MT Bold" panose="020F0704030504030204" pitchFamily="34" charset="77"/>
                </a:rPr>
                <a:t>2</a:t>
              </a:r>
            </a:p>
          </p:txBody>
        </p:sp>
      </p:grpSp>
      <p:sp>
        <p:nvSpPr>
          <p:cNvPr id="27" name="Content Placeholder 2">
            <a:extLst>
              <a:ext uri="{FF2B5EF4-FFF2-40B4-BE49-F238E27FC236}">
                <a16:creationId xmlns:a16="http://schemas.microsoft.com/office/drawing/2014/main" id="{5096AF7C-8DB8-93D8-F620-1556F74F2DFC}"/>
              </a:ext>
            </a:extLst>
          </p:cNvPr>
          <p:cNvSpPr txBox="1">
            <a:spLocks/>
          </p:cNvSpPr>
          <p:nvPr/>
        </p:nvSpPr>
        <p:spPr>
          <a:xfrm>
            <a:off x="1689713" y="2690351"/>
            <a:ext cx="10013873" cy="845261"/>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fi-FI" sz="2400" b="1" dirty="0">
                <a:solidFill>
                  <a:srgbClr val="000000"/>
                </a:solidFill>
                <a:latin typeface="Arial"/>
                <a:cs typeface="Arial"/>
              </a:rPr>
              <a:t>Keskustele </a:t>
            </a:r>
            <a:r>
              <a:rPr lang="fi-FI" sz="2400" dirty="0">
                <a:solidFill>
                  <a:srgbClr val="000000"/>
                </a:solidFill>
                <a:latin typeface="Arial"/>
                <a:cs typeface="Arial"/>
              </a:rPr>
              <a:t>päihteiden käytöstä lapsentasoisesti.  </a:t>
            </a:r>
            <a:endParaRPr lang="fi-FI" sz="2400" dirty="0">
              <a:latin typeface="Arial"/>
              <a:cs typeface="Arial"/>
            </a:endParaRPr>
          </a:p>
        </p:txBody>
      </p:sp>
      <p:grpSp>
        <p:nvGrpSpPr>
          <p:cNvPr id="24" name="Group 23">
            <a:extLst>
              <a:ext uri="{FF2B5EF4-FFF2-40B4-BE49-F238E27FC236}">
                <a16:creationId xmlns:a16="http://schemas.microsoft.com/office/drawing/2014/main" id="{EDC015BC-5A5E-ED27-F8C9-ACCD52B52DBD}"/>
              </a:ext>
              <a:ext uri="{C183D7F6-B498-43B3-948B-1728B52AA6E4}">
                <adec:decorative xmlns:adec="http://schemas.microsoft.com/office/drawing/2017/decorative" val="1"/>
              </a:ext>
            </a:extLst>
          </p:cNvPr>
          <p:cNvGrpSpPr/>
          <p:nvPr/>
        </p:nvGrpSpPr>
        <p:grpSpPr>
          <a:xfrm>
            <a:off x="838198" y="3569303"/>
            <a:ext cx="673597" cy="673597"/>
            <a:chOff x="838198" y="3532530"/>
            <a:chExt cx="673597" cy="673597"/>
          </a:xfrm>
        </p:grpSpPr>
        <p:sp>
          <p:nvSpPr>
            <p:cNvPr id="6" name="Oval 5">
              <a:extLst>
                <a:ext uri="{FF2B5EF4-FFF2-40B4-BE49-F238E27FC236}">
                  <a16:creationId xmlns:a16="http://schemas.microsoft.com/office/drawing/2014/main" id="{0B93F153-5C7A-4BC7-424C-5FEEB74DF19B}"/>
                </a:ext>
              </a:extLst>
            </p:cNvPr>
            <p:cNvSpPr/>
            <p:nvPr/>
          </p:nvSpPr>
          <p:spPr>
            <a:xfrm>
              <a:off x="838198" y="3532530"/>
              <a:ext cx="673597" cy="673597"/>
            </a:xfrm>
            <a:prstGeom prst="ellipse">
              <a:avLst/>
            </a:prstGeom>
            <a:solidFill>
              <a:schemeClr val="accent1"/>
            </a:solidFill>
            <a:ln w="635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Box 10">
              <a:extLst>
                <a:ext uri="{FF2B5EF4-FFF2-40B4-BE49-F238E27FC236}">
                  <a16:creationId xmlns:a16="http://schemas.microsoft.com/office/drawing/2014/main" id="{6EE7EEAE-16C0-7405-C30B-068497D67920}"/>
                </a:ext>
                <a:ext uri="{C183D7F6-B498-43B3-948B-1728B52AA6E4}">
                  <adec:decorative xmlns:adec="http://schemas.microsoft.com/office/drawing/2017/decorative" val="1"/>
                </a:ext>
              </a:extLst>
            </p:cNvPr>
            <p:cNvSpPr txBox="1"/>
            <p:nvPr/>
          </p:nvSpPr>
          <p:spPr>
            <a:xfrm>
              <a:off x="945606" y="3546163"/>
              <a:ext cx="458780" cy="646331"/>
            </a:xfrm>
            <a:prstGeom prst="rect">
              <a:avLst/>
            </a:prstGeom>
            <a:noFill/>
          </p:spPr>
          <p:txBody>
            <a:bodyPr wrap="none" rtlCol="0">
              <a:spAutoFit/>
            </a:bodyPr>
            <a:lstStyle/>
            <a:p>
              <a:r>
                <a:rPr lang="fi-FI" sz="3600">
                  <a:solidFill>
                    <a:schemeClr val="bg2"/>
                  </a:solidFill>
                  <a:latin typeface="Arial Rounded MT Bold" panose="020F0704030504030204" pitchFamily="34" charset="77"/>
                </a:rPr>
                <a:t>3</a:t>
              </a:r>
            </a:p>
          </p:txBody>
        </p:sp>
      </p:grpSp>
      <p:sp>
        <p:nvSpPr>
          <p:cNvPr id="28" name="Content Placeholder 2">
            <a:extLst>
              <a:ext uri="{FF2B5EF4-FFF2-40B4-BE49-F238E27FC236}">
                <a16:creationId xmlns:a16="http://schemas.microsoft.com/office/drawing/2014/main" id="{AC091F40-5E01-7DD5-D489-66B85ECEADB1}"/>
              </a:ext>
            </a:extLst>
          </p:cNvPr>
          <p:cNvSpPr txBox="1">
            <a:spLocks/>
          </p:cNvSpPr>
          <p:nvPr/>
        </p:nvSpPr>
        <p:spPr>
          <a:xfrm>
            <a:off x="1689713" y="3556198"/>
            <a:ext cx="9670573" cy="878189"/>
          </a:xfrm>
          <a:prstGeom prst="rect">
            <a:avLst/>
          </a:prstGeom>
        </p:spPr>
        <p:txBody>
          <a:bodyPr vert="horz" lIns="91440" tIns="45720" rIns="91440" bIns="45720" rtlCol="0" anchor="t">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err="1">
                <a:latin typeface="Arial"/>
                <a:cs typeface="Arial"/>
              </a:rPr>
              <a:t>Huomioi</a:t>
            </a:r>
            <a:r>
              <a:rPr lang="en-GB" sz="2400" b="1" dirty="0">
                <a:latin typeface="Arial"/>
                <a:cs typeface="Arial"/>
              </a:rPr>
              <a:t> </a:t>
            </a:r>
            <a:r>
              <a:rPr lang="en-GB" sz="2400" dirty="0" err="1">
                <a:latin typeface="Arial"/>
                <a:cs typeface="Arial"/>
              </a:rPr>
              <a:t>tarttuvat</a:t>
            </a:r>
            <a:r>
              <a:rPr lang="en-GB" sz="2400" dirty="0">
                <a:latin typeface="Arial"/>
                <a:cs typeface="Arial"/>
              </a:rPr>
              <a:t> tunteet </a:t>
            </a:r>
            <a:r>
              <a:rPr lang="en-GB" sz="2400" dirty="0" err="1">
                <a:latin typeface="Arial"/>
                <a:cs typeface="Arial"/>
              </a:rPr>
              <a:t>ja</a:t>
            </a:r>
            <a:r>
              <a:rPr lang="en-GB" sz="2400" dirty="0">
                <a:latin typeface="Arial"/>
                <a:cs typeface="Arial"/>
              </a:rPr>
              <a:t> </a:t>
            </a:r>
            <a:r>
              <a:rPr lang="en-GB" sz="2400" dirty="0" err="1">
                <a:latin typeface="Arial"/>
                <a:cs typeface="Arial"/>
              </a:rPr>
              <a:t>asenteet</a:t>
            </a:r>
            <a:r>
              <a:rPr lang="en-GB" sz="2400" dirty="0">
                <a:latin typeface="Arial"/>
                <a:cs typeface="Arial"/>
              </a:rPr>
              <a:t>.</a:t>
            </a:r>
            <a:endParaRPr lang="en-GB" sz="2400" dirty="0"/>
          </a:p>
        </p:txBody>
      </p:sp>
      <p:grpSp>
        <p:nvGrpSpPr>
          <p:cNvPr id="31" name="Group 30">
            <a:extLst>
              <a:ext uri="{FF2B5EF4-FFF2-40B4-BE49-F238E27FC236}">
                <a16:creationId xmlns:a16="http://schemas.microsoft.com/office/drawing/2014/main" id="{F1C36137-F408-7DFE-A21C-F2BDE4CB009F}"/>
              </a:ext>
              <a:ext uri="{C183D7F6-B498-43B3-948B-1728B52AA6E4}">
                <adec:decorative xmlns:adec="http://schemas.microsoft.com/office/drawing/2017/decorative" val="1"/>
              </a:ext>
            </a:extLst>
          </p:cNvPr>
          <p:cNvGrpSpPr/>
          <p:nvPr/>
        </p:nvGrpSpPr>
        <p:grpSpPr>
          <a:xfrm>
            <a:off x="838198" y="4420950"/>
            <a:ext cx="673597" cy="673597"/>
            <a:chOff x="838198" y="4402564"/>
            <a:chExt cx="673597" cy="673597"/>
          </a:xfrm>
        </p:grpSpPr>
        <p:sp>
          <p:nvSpPr>
            <p:cNvPr id="7" name="Oval 6">
              <a:extLst>
                <a:ext uri="{FF2B5EF4-FFF2-40B4-BE49-F238E27FC236}">
                  <a16:creationId xmlns:a16="http://schemas.microsoft.com/office/drawing/2014/main" id="{1BC87C13-D8DF-6C5D-4519-EF69FAFA09DA}"/>
                </a:ext>
              </a:extLst>
            </p:cNvPr>
            <p:cNvSpPr/>
            <p:nvPr/>
          </p:nvSpPr>
          <p:spPr>
            <a:xfrm>
              <a:off x="838198" y="4402564"/>
              <a:ext cx="673597" cy="673597"/>
            </a:xfrm>
            <a:prstGeom prst="ellipse">
              <a:avLst/>
            </a:prstGeom>
            <a:solidFill>
              <a:schemeClr val="accent1"/>
            </a:solidFill>
            <a:ln w="635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extBox 11">
              <a:extLst>
                <a:ext uri="{FF2B5EF4-FFF2-40B4-BE49-F238E27FC236}">
                  <a16:creationId xmlns:a16="http://schemas.microsoft.com/office/drawing/2014/main" id="{D0BD094A-13E6-EA7D-32F3-D4525883169B}"/>
                </a:ext>
                <a:ext uri="{C183D7F6-B498-43B3-948B-1728B52AA6E4}">
                  <adec:decorative xmlns:adec="http://schemas.microsoft.com/office/drawing/2017/decorative" val="1"/>
                </a:ext>
              </a:extLst>
            </p:cNvPr>
            <p:cNvSpPr txBox="1"/>
            <p:nvPr/>
          </p:nvSpPr>
          <p:spPr>
            <a:xfrm>
              <a:off x="945606" y="4416197"/>
              <a:ext cx="458780" cy="646331"/>
            </a:xfrm>
            <a:prstGeom prst="rect">
              <a:avLst/>
            </a:prstGeom>
            <a:noFill/>
          </p:spPr>
          <p:txBody>
            <a:bodyPr wrap="none" rtlCol="0">
              <a:spAutoFit/>
            </a:bodyPr>
            <a:lstStyle/>
            <a:p>
              <a:r>
                <a:rPr lang="fi-FI" sz="3600">
                  <a:solidFill>
                    <a:schemeClr val="bg2"/>
                  </a:solidFill>
                  <a:latin typeface="Arial Rounded MT Bold" panose="020F0704030504030204" pitchFamily="34" charset="77"/>
                </a:rPr>
                <a:t>4</a:t>
              </a:r>
            </a:p>
          </p:txBody>
        </p:sp>
      </p:grpSp>
      <p:sp>
        <p:nvSpPr>
          <p:cNvPr id="29" name="Content Placeholder 2">
            <a:extLst>
              <a:ext uri="{FF2B5EF4-FFF2-40B4-BE49-F238E27FC236}">
                <a16:creationId xmlns:a16="http://schemas.microsoft.com/office/drawing/2014/main" id="{1AB248A3-981E-4AE3-21A5-F71BA7FD6A72}"/>
              </a:ext>
            </a:extLst>
          </p:cNvPr>
          <p:cNvSpPr txBox="1">
            <a:spLocks/>
          </p:cNvSpPr>
          <p:nvPr/>
        </p:nvSpPr>
        <p:spPr>
          <a:xfrm>
            <a:off x="1689713" y="4433218"/>
            <a:ext cx="10019492" cy="839138"/>
          </a:xfrm>
          <a:prstGeom prst="rect">
            <a:avLst/>
          </a:prstGeom>
        </p:spPr>
        <p:txBody>
          <a:bodyPr vert="horz" lIns="91440" tIns="45720" rIns="91440" bIns="45720" rtlCol="0" anchor="t">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err="1">
                <a:solidFill>
                  <a:srgbClr val="000000"/>
                </a:solidFill>
                <a:latin typeface="Arial"/>
                <a:cs typeface="Arial"/>
              </a:rPr>
              <a:t>Opeta</a:t>
            </a:r>
            <a:r>
              <a:rPr lang="en-GB" sz="2400" b="1" dirty="0">
                <a:solidFill>
                  <a:srgbClr val="000000"/>
                </a:solidFill>
                <a:latin typeface="Arial"/>
                <a:cs typeface="Arial"/>
              </a:rPr>
              <a:t> </a:t>
            </a:r>
            <a:r>
              <a:rPr lang="en-GB" sz="2400" dirty="0" err="1">
                <a:solidFill>
                  <a:srgbClr val="000000"/>
                </a:solidFill>
                <a:latin typeface="Arial"/>
                <a:cs typeface="Arial"/>
              </a:rPr>
              <a:t>lasta</a:t>
            </a:r>
            <a:r>
              <a:rPr lang="en-GB" sz="2400" dirty="0">
                <a:solidFill>
                  <a:srgbClr val="000000"/>
                </a:solidFill>
                <a:latin typeface="Arial"/>
                <a:cs typeface="Arial"/>
              </a:rPr>
              <a:t> </a:t>
            </a:r>
            <a:r>
              <a:rPr lang="en-GB" sz="2400" dirty="0" err="1">
                <a:solidFill>
                  <a:srgbClr val="000000"/>
                </a:solidFill>
                <a:latin typeface="Arial"/>
                <a:cs typeface="Arial"/>
              </a:rPr>
              <a:t>toimimaan</a:t>
            </a:r>
            <a:r>
              <a:rPr lang="en-GB" sz="2400" dirty="0">
                <a:solidFill>
                  <a:srgbClr val="000000"/>
                </a:solidFill>
                <a:latin typeface="Arial"/>
                <a:cs typeface="Arial"/>
              </a:rPr>
              <a:t> turvallisesti, kun hän </a:t>
            </a:r>
            <a:r>
              <a:rPr lang="en-GB" sz="2400" dirty="0" err="1">
                <a:solidFill>
                  <a:srgbClr val="000000"/>
                </a:solidFill>
                <a:latin typeface="Arial"/>
                <a:cs typeface="Arial"/>
              </a:rPr>
              <a:t>kohtaa</a:t>
            </a:r>
            <a:r>
              <a:rPr lang="en-GB" sz="2400" dirty="0">
                <a:solidFill>
                  <a:srgbClr val="000000"/>
                </a:solidFill>
                <a:latin typeface="Arial"/>
                <a:cs typeface="Arial"/>
              </a:rPr>
              <a:t> </a:t>
            </a:r>
            <a:r>
              <a:rPr lang="en-GB" sz="2400" dirty="0" err="1">
                <a:solidFill>
                  <a:srgbClr val="000000"/>
                </a:solidFill>
                <a:latin typeface="Arial"/>
                <a:cs typeface="Arial"/>
              </a:rPr>
              <a:t>päihtyneen</a:t>
            </a:r>
            <a:r>
              <a:rPr lang="en-GB" sz="2400" dirty="0">
                <a:solidFill>
                  <a:srgbClr val="000000"/>
                </a:solidFill>
                <a:latin typeface="Arial"/>
                <a:cs typeface="Arial"/>
              </a:rPr>
              <a:t> ihmisen.</a:t>
            </a:r>
            <a:endParaRPr lang="fi-FI" sz="2400" dirty="0"/>
          </a:p>
        </p:txBody>
      </p:sp>
      <p:grpSp>
        <p:nvGrpSpPr>
          <p:cNvPr id="32" name="Group 31">
            <a:extLst>
              <a:ext uri="{FF2B5EF4-FFF2-40B4-BE49-F238E27FC236}">
                <a16:creationId xmlns:a16="http://schemas.microsoft.com/office/drawing/2014/main" id="{0E9D2AEB-1BD4-5369-17CF-C742BC32A5A5}"/>
              </a:ext>
              <a:ext uri="{C183D7F6-B498-43B3-948B-1728B52AA6E4}">
                <adec:decorative xmlns:adec="http://schemas.microsoft.com/office/drawing/2017/decorative" val="1"/>
              </a:ext>
            </a:extLst>
          </p:cNvPr>
          <p:cNvGrpSpPr/>
          <p:nvPr/>
        </p:nvGrpSpPr>
        <p:grpSpPr>
          <a:xfrm>
            <a:off x="838198" y="5272595"/>
            <a:ext cx="673597" cy="673597"/>
            <a:chOff x="838198" y="5272595"/>
            <a:chExt cx="673597" cy="673597"/>
          </a:xfrm>
        </p:grpSpPr>
        <p:sp>
          <p:nvSpPr>
            <p:cNvPr id="8" name="Oval 7">
              <a:extLst>
                <a:ext uri="{FF2B5EF4-FFF2-40B4-BE49-F238E27FC236}">
                  <a16:creationId xmlns:a16="http://schemas.microsoft.com/office/drawing/2014/main" id="{8B932E3A-1FDC-FABA-6BF8-15362A6FA1C2}"/>
                </a:ext>
              </a:extLst>
            </p:cNvPr>
            <p:cNvSpPr/>
            <p:nvPr/>
          </p:nvSpPr>
          <p:spPr>
            <a:xfrm>
              <a:off x="838198" y="5272595"/>
              <a:ext cx="673597" cy="673597"/>
            </a:xfrm>
            <a:prstGeom prst="ellipse">
              <a:avLst/>
            </a:prstGeom>
            <a:solidFill>
              <a:schemeClr val="accent1"/>
            </a:solidFill>
            <a:ln w="635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TextBox 12">
              <a:extLst>
                <a:ext uri="{FF2B5EF4-FFF2-40B4-BE49-F238E27FC236}">
                  <a16:creationId xmlns:a16="http://schemas.microsoft.com/office/drawing/2014/main" id="{C16B9DAD-CCDA-8C61-DECC-1A69DEC300E0}"/>
                </a:ext>
                <a:ext uri="{C183D7F6-B498-43B3-948B-1728B52AA6E4}">
                  <adec:decorative xmlns:adec="http://schemas.microsoft.com/office/drawing/2017/decorative" val="1"/>
                </a:ext>
              </a:extLst>
            </p:cNvPr>
            <p:cNvSpPr txBox="1"/>
            <p:nvPr/>
          </p:nvSpPr>
          <p:spPr>
            <a:xfrm>
              <a:off x="945606" y="5286228"/>
              <a:ext cx="458780" cy="646331"/>
            </a:xfrm>
            <a:prstGeom prst="rect">
              <a:avLst/>
            </a:prstGeom>
            <a:noFill/>
          </p:spPr>
          <p:txBody>
            <a:bodyPr wrap="none" rtlCol="0">
              <a:spAutoFit/>
            </a:bodyPr>
            <a:lstStyle/>
            <a:p>
              <a:r>
                <a:rPr lang="fi-FI" sz="3600">
                  <a:solidFill>
                    <a:schemeClr val="bg2"/>
                  </a:solidFill>
                  <a:latin typeface="Arial Rounded MT Bold" panose="020F0704030504030204" pitchFamily="34" charset="77"/>
                </a:rPr>
                <a:t>5</a:t>
              </a:r>
            </a:p>
          </p:txBody>
        </p:sp>
      </p:grpSp>
      <p:sp>
        <p:nvSpPr>
          <p:cNvPr id="30" name="Content Placeholder 2">
            <a:extLst>
              <a:ext uri="{FF2B5EF4-FFF2-40B4-BE49-F238E27FC236}">
                <a16:creationId xmlns:a16="http://schemas.microsoft.com/office/drawing/2014/main" id="{3357E16E-7E3B-1B70-5429-BA840A400CAC}"/>
              </a:ext>
            </a:extLst>
          </p:cNvPr>
          <p:cNvSpPr txBox="1">
            <a:spLocks/>
          </p:cNvSpPr>
          <p:nvPr/>
        </p:nvSpPr>
        <p:spPr>
          <a:xfrm>
            <a:off x="1689714" y="5285316"/>
            <a:ext cx="9453929" cy="853338"/>
          </a:xfrm>
          <a:prstGeom prst="rect">
            <a:avLst/>
          </a:prstGeom>
        </p:spPr>
        <p:txBody>
          <a:bodyPr vert="horz" lIns="91440" tIns="45720" rIns="91440" bIns="45720" rtlCol="0" anchor="t">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err="1">
                <a:latin typeface="Arial"/>
                <a:cs typeface="Arial"/>
              </a:rPr>
              <a:t>Kannusta</a:t>
            </a:r>
            <a:r>
              <a:rPr lang="en-GB" sz="2400" b="1" dirty="0">
                <a:latin typeface="Arial"/>
                <a:cs typeface="Arial"/>
              </a:rPr>
              <a:t> </a:t>
            </a:r>
            <a:r>
              <a:rPr lang="en-GB" sz="2400" dirty="0" err="1">
                <a:latin typeface="Arial"/>
                <a:cs typeface="Arial"/>
              </a:rPr>
              <a:t>lasta</a:t>
            </a:r>
            <a:r>
              <a:rPr lang="en-GB" sz="2400" dirty="0">
                <a:latin typeface="Arial"/>
                <a:cs typeface="Arial"/>
              </a:rPr>
              <a:t> </a:t>
            </a:r>
            <a:r>
              <a:rPr lang="en-GB" sz="2400" dirty="0" err="1">
                <a:latin typeface="Arial"/>
                <a:cs typeface="Arial"/>
              </a:rPr>
              <a:t>kertomaan</a:t>
            </a:r>
            <a:r>
              <a:rPr lang="en-GB" sz="2400" dirty="0">
                <a:latin typeface="Arial"/>
                <a:cs typeface="Arial"/>
              </a:rPr>
              <a:t> aikuiselle jännittävistä </a:t>
            </a:r>
            <a:r>
              <a:rPr lang="en-GB" sz="2400" dirty="0" err="1">
                <a:latin typeface="Arial"/>
                <a:cs typeface="Arial"/>
              </a:rPr>
              <a:t>tilanteista</a:t>
            </a:r>
            <a:r>
              <a:rPr lang="en-GB" sz="2400" dirty="0">
                <a:latin typeface="Arial"/>
                <a:cs typeface="Arial"/>
              </a:rPr>
              <a:t>.</a:t>
            </a:r>
            <a:endParaRPr lang="en-GB" sz="2400" dirty="0"/>
          </a:p>
        </p:txBody>
      </p:sp>
      <p:pic>
        <p:nvPicPr>
          <p:cNvPr id="17" name="Kuva 16">
            <a:extLst>
              <a:ext uri="{FF2B5EF4-FFF2-40B4-BE49-F238E27FC236}">
                <a16:creationId xmlns:a16="http://schemas.microsoft.com/office/drawing/2014/main" id="{63FA9AF4-DA96-052D-63B7-4CAB0477E6B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74563" y="-436354"/>
            <a:ext cx="2743661" cy="2386693"/>
          </a:xfrm>
          <a:prstGeom prst="rect">
            <a:avLst/>
          </a:prstGeom>
        </p:spPr>
      </p:pic>
    </p:spTree>
    <p:extLst>
      <p:ext uri="{BB962C8B-B14F-4D97-AF65-F5344CB8AC3E}">
        <p14:creationId xmlns:p14="http://schemas.microsoft.com/office/powerpoint/2010/main" val="3568655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F1970-9DC3-26FF-5FE1-18B6BB27513B}"/>
              </a:ext>
            </a:extLst>
          </p:cNvPr>
          <p:cNvSpPr>
            <a:spLocks noGrp="1"/>
          </p:cNvSpPr>
          <p:nvPr>
            <p:ph type="title"/>
          </p:nvPr>
        </p:nvSpPr>
        <p:spPr>
          <a:xfrm>
            <a:off x="947057" y="1016000"/>
            <a:ext cx="5257800" cy="3938610"/>
          </a:xfrm>
        </p:spPr>
        <p:txBody>
          <a:bodyPr/>
          <a:lstStyle/>
          <a:p>
            <a:r>
              <a:rPr lang="en-US">
                <a:latin typeface="Arial Rounded MT Bold"/>
              </a:rPr>
              <a:t>Kiitos, </a:t>
            </a:r>
            <a:r>
              <a:rPr lang="en-US" err="1">
                <a:latin typeface="Arial Rounded MT Bold"/>
              </a:rPr>
              <a:t>kun</a:t>
            </a:r>
            <a:r>
              <a:rPr lang="en-US">
                <a:latin typeface="Arial Rounded MT Bold"/>
              </a:rPr>
              <a:t> </a:t>
            </a:r>
            <a:br>
              <a:rPr lang="en-US">
                <a:latin typeface="Arial Rounded MT Bold"/>
              </a:rPr>
            </a:br>
            <a:r>
              <a:rPr lang="en-US" err="1">
                <a:latin typeface="Arial Rounded MT Bold"/>
              </a:rPr>
              <a:t>osallistuit</a:t>
            </a:r>
            <a:r>
              <a:rPr lang="en-US">
                <a:latin typeface="Arial Rounded MT Bold"/>
              </a:rPr>
              <a:t>!</a:t>
            </a:r>
          </a:p>
        </p:txBody>
      </p:sp>
      <p:sp>
        <p:nvSpPr>
          <p:cNvPr id="5" name="Tekstiruutu 4">
            <a:extLst>
              <a:ext uri="{FF2B5EF4-FFF2-40B4-BE49-F238E27FC236}">
                <a16:creationId xmlns:a16="http://schemas.microsoft.com/office/drawing/2014/main" id="{665D8B9D-1446-FE66-CB2E-469840D5852D}"/>
              </a:ext>
            </a:extLst>
          </p:cNvPr>
          <p:cNvSpPr txBox="1"/>
          <p:nvPr/>
        </p:nvSpPr>
        <p:spPr>
          <a:xfrm>
            <a:off x="2938988" y="6421101"/>
            <a:ext cx="6306014" cy="400110"/>
          </a:xfrm>
          <a:prstGeom prst="rect">
            <a:avLst/>
          </a:prstGeom>
          <a:noFill/>
        </p:spPr>
        <p:txBody>
          <a:bodyPr wrap="square" lIns="91440" tIns="45720" rIns="91440" bIns="45720" anchor="t">
            <a:spAutoFit/>
          </a:bodyPr>
          <a:lstStyle/>
          <a:p>
            <a:pPr algn="ctr"/>
            <a:r>
              <a:rPr lang="fi-FI" sz="2000" b="1">
                <a:solidFill>
                  <a:schemeClr val="accent6"/>
                </a:solidFill>
                <a:latin typeface="Arial"/>
                <a:cs typeface="Arial"/>
              </a:rPr>
              <a:t>Lue lisää: </a:t>
            </a:r>
            <a:r>
              <a:rPr lang="fi-FI" sz="2000" b="1">
                <a:solidFill>
                  <a:schemeClr val="accent6"/>
                </a:solidFill>
                <a:latin typeface="Arial"/>
                <a:cs typeface="Arial"/>
                <a:hlinkClick r:id="rId3"/>
              </a:rPr>
              <a:t>ehyt.fi/kaupunki-kuuluu-kaikille</a:t>
            </a:r>
            <a:endParaRPr lang="fi-FI" sz="2000">
              <a:solidFill>
                <a:schemeClr val="accent6"/>
              </a:solidFill>
              <a:latin typeface="Arial"/>
              <a:cs typeface="Arial"/>
            </a:endParaRPr>
          </a:p>
        </p:txBody>
      </p:sp>
      <p:pic>
        <p:nvPicPr>
          <p:cNvPr id="3" name="Kuva 2">
            <a:extLst>
              <a:ext uri="{FF2B5EF4-FFF2-40B4-BE49-F238E27FC236}">
                <a16:creationId xmlns:a16="http://schemas.microsoft.com/office/drawing/2014/main" id="{CB1BCC8F-7393-F026-E986-9F450E87F28E}"/>
              </a:ext>
              <a:ext uri="{C183D7F6-B498-43B3-948B-1728B52AA6E4}">
                <adec:decorative xmlns:adec="http://schemas.microsoft.com/office/drawing/2017/decorative" val="1"/>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46146" b="46504"/>
          <a:stretch/>
        </p:blipFill>
        <p:spPr>
          <a:xfrm>
            <a:off x="-427761" y="3991709"/>
            <a:ext cx="8020050" cy="416561"/>
          </a:xfrm>
          <a:prstGeom prst="rect">
            <a:avLst/>
          </a:prstGeom>
        </p:spPr>
      </p:pic>
    </p:spTree>
    <p:extLst>
      <p:ext uri="{BB962C8B-B14F-4D97-AF65-F5344CB8AC3E}">
        <p14:creationId xmlns:p14="http://schemas.microsoft.com/office/powerpoint/2010/main" val="2476848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0D56D4-8929-7A54-5944-110A6A42AADD}"/>
              </a:ext>
            </a:extLst>
          </p:cNvPr>
          <p:cNvSpPr>
            <a:spLocks noGrp="1"/>
          </p:cNvSpPr>
          <p:nvPr>
            <p:ph type="title"/>
          </p:nvPr>
        </p:nvSpPr>
        <p:spPr/>
        <p:txBody>
          <a:bodyPr/>
          <a:lstStyle/>
          <a:p>
            <a:r>
              <a:rPr lang="fi-FI">
                <a:latin typeface="Arial Rounded MT Bold"/>
              </a:rPr>
              <a:t>Ohjelma:</a:t>
            </a:r>
            <a:endParaRPr lang="fi-FI"/>
          </a:p>
        </p:txBody>
      </p:sp>
      <p:sp>
        <p:nvSpPr>
          <p:cNvPr id="3" name="Sisällön paikkamerkki 2">
            <a:extLst>
              <a:ext uri="{FF2B5EF4-FFF2-40B4-BE49-F238E27FC236}">
                <a16:creationId xmlns:a16="http://schemas.microsoft.com/office/drawing/2014/main" id="{287DA718-B1FA-E7D3-D768-B4946A8DC875}"/>
              </a:ext>
            </a:extLst>
          </p:cNvPr>
          <p:cNvSpPr>
            <a:spLocks noGrp="1"/>
          </p:cNvSpPr>
          <p:nvPr>
            <p:ph idx="1"/>
          </p:nvPr>
        </p:nvSpPr>
        <p:spPr/>
        <p:txBody>
          <a:bodyPr vert="horz" lIns="91440" tIns="45720" rIns="91440" bIns="45720" rtlCol="0" anchor="t">
            <a:normAutofit/>
          </a:bodyPr>
          <a:lstStyle/>
          <a:p>
            <a:pPr>
              <a:lnSpc>
                <a:spcPct val="110000"/>
              </a:lnSpc>
            </a:pPr>
            <a:r>
              <a:rPr lang="fi-FI">
                <a:latin typeface="Arial"/>
                <a:cs typeface="Arial"/>
              </a:rPr>
              <a:t>Tietoa Kaupunki kuuluu kaikille -oppitunneista.</a:t>
            </a:r>
          </a:p>
          <a:p>
            <a:pPr>
              <a:lnSpc>
                <a:spcPct val="110000"/>
              </a:lnSpc>
            </a:pPr>
            <a:r>
              <a:rPr lang="fi-FI">
                <a:latin typeface="Arial"/>
                <a:cs typeface="Arial"/>
              </a:rPr>
              <a:t>Kokemusten jakoa ja keskustelua.</a:t>
            </a:r>
            <a:endParaRPr lang="fi-FI"/>
          </a:p>
          <a:p>
            <a:pPr>
              <a:lnSpc>
                <a:spcPct val="110000"/>
              </a:lnSpc>
            </a:pPr>
            <a:r>
              <a:rPr lang="fi-FI">
                <a:latin typeface="Arial"/>
                <a:cs typeface="Arial"/>
              </a:rPr>
              <a:t>Miksi ja miten päihteistä pitää puhua lapsille.</a:t>
            </a:r>
          </a:p>
          <a:p>
            <a:pPr>
              <a:lnSpc>
                <a:spcPct val="110000"/>
              </a:lnSpc>
            </a:pPr>
            <a:r>
              <a:rPr lang="fi-FI">
                <a:latin typeface="Arial"/>
                <a:cs typeface="Arial"/>
              </a:rPr>
              <a:t>Lasten kommentteja julkisesta päihteiden käytöstä.</a:t>
            </a:r>
            <a:endParaRPr lang="fi-FI"/>
          </a:p>
          <a:p>
            <a:pPr>
              <a:lnSpc>
                <a:spcPct val="110000"/>
              </a:lnSpc>
            </a:pPr>
            <a:r>
              <a:rPr lang="fi-FI">
                <a:latin typeface="Arial"/>
                <a:cs typeface="Arial"/>
              </a:rPr>
              <a:t>Miten voit opettaa lasta toimimaan turvallisesti.</a:t>
            </a:r>
            <a:endParaRPr lang="fi-FI"/>
          </a:p>
          <a:p>
            <a:pPr>
              <a:lnSpc>
                <a:spcPct val="110000"/>
              </a:lnSpc>
            </a:pPr>
            <a:r>
              <a:rPr lang="fi-FI">
                <a:latin typeface="Arial"/>
                <a:cs typeface="Arial"/>
              </a:rPr>
              <a:t>Aikuisen tärkeä rooli lapsen päihdekasvattajana.</a:t>
            </a:r>
            <a:endParaRPr lang="fi-FI"/>
          </a:p>
          <a:p>
            <a:pPr>
              <a:lnSpc>
                <a:spcPct val="110000"/>
              </a:lnSpc>
            </a:pPr>
            <a:r>
              <a:rPr lang="fi-FI">
                <a:latin typeface="Arial"/>
                <a:cs typeface="Arial"/>
              </a:rPr>
              <a:t>Vinkkejä keskustelun tueksi.</a:t>
            </a:r>
            <a:endParaRPr lang="fi-FI"/>
          </a:p>
        </p:txBody>
      </p:sp>
      <p:pic>
        <p:nvPicPr>
          <p:cNvPr id="5" name="Kuva 4">
            <a:extLst>
              <a:ext uri="{FF2B5EF4-FFF2-40B4-BE49-F238E27FC236}">
                <a16:creationId xmlns:a16="http://schemas.microsoft.com/office/drawing/2014/main" id="{6EE48C01-DABF-B788-CDD2-BF7B44DFBDB1}"/>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46146" b="46504"/>
          <a:stretch/>
        </p:blipFill>
        <p:spPr>
          <a:xfrm>
            <a:off x="2085975" y="6370319"/>
            <a:ext cx="8020050" cy="416561"/>
          </a:xfrm>
          <a:prstGeom prst="rect">
            <a:avLst/>
          </a:prstGeom>
        </p:spPr>
      </p:pic>
    </p:spTree>
    <p:extLst>
      <p:ext uri="{BB962C8B-B14F-4D97-AF65-F5344CB8AC3E}">
        <p14:creationId xmlns:p14="http://schemas.microsoft.com/office/powerpoint/2010/main" val="218311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F53E2-2496-427A-26FB-674BF905FA76}"/>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1131417A-20EB-CB45-C24A-1F0C2FDF6020}"/>
              </a:ext>
            </a:extLst>
          </p:cNvPr>
          <p:cNvSpPr>
            <a:spLocks noGrp="1"/>
          </p:cNvSpPr>
          <p:nvPr>
            <p:ph type="title"/>
          </p:nvPr>
        </p:nvSpPr>
        <p:spPr/>
        <p:txBody>
          <a:bodyPr>
            <a:normAutofit/>
          </a:bodyPr>
          <a:lstStyle/>
          <a:p>
            <a:r>
              <a:rPr lang="fi-FI" sz="4000">
                <a:latin typeface="Arial Rounded MT Bold"/>
              </a:rPr>
              <a:t>Kaupunki kuuluu kaikille -oppitunnit</a:t>
            </a:r>
            <a:endParaRPr lang="fi-FI" sz="4000"/>
          </a:p>
        </p:txBody>
      </p:sp>
      <p:sp>
        <p:nvSpPr>
          <p:cNvPr id="3" name="Sisällön paikkamerkki 2">
            <a:extLst>
              <a:ext uri="{FF2B5EF4-FFF2-40B4-BE49-F238E27FC236}">
                <a16:creationId xmlns:a16="http://schemas.microsoft.com/office/drawing/2014/main" id="{D5B606DD-8DD3-DFD3-7931-C0F84273D987}"/>
              </a:ext>
            </a:extLst>
          </p:cNvPr>
          <p:cNvSpPr>
            <a:spLocks noGrp="1"/>
          </p:cNvSpPr>
          <p:nvPr>
            <p:ph idx="1"/>
          </p:nvPr>
        </p:nvSpPr>
        <p:spPr/>
        <p:txBody>
          <a:bodyPr vert="horz" lIns="91440" tIns="45720" rIns="91440" bIns="45720" rtlCol="0" anchor="t">
            <a:normAutofit fontScale="70000" lnSpcReduction="20000"/>
          </a:bodyPr>
          <a:lstStyle/>
          <a:p>
            <a:r>
              <a:rPr lang="fi-FI">
                <a:solidFill>
                  <a:srgbClr val="000000"/>
                </a:solidFill>
                <a:latin typeface="Arial"/>
                <a:cs typeface="Arial"/>
              </a:rPr>
              <a:t>Oppitunneilla keskustellaan kaupunkiturvallisuudesta ja päihtyneiden tai häiritsevästi käyttäytyvien ihmisten kohtaamisesta.</a:t>
            </a:r>
          </a:p>
          <a:p>
            <a:pPr lvl="1"/>
            <a:r>
              <a:rPr lang="fi-FI">
                <a:solidFill>
                  <a:srgbClr val="000000"/>
                </a:solidFill>
                <a:latin typeface="Arial"/>
                <a:cs typeface="Arial"/>
              </a:rPr>
              <a:t>Ohjeet turvattomien tilanteiden varalle perustuvat Helsingin poliisilaitoksen toimintasuosituksiin.</a:t>
            </a:r>
          </a:p>
          <a:p>
            <a:r>
              <a:rPr lang="fi-FI">
                <a:latin typeface="Arial"/>
                <a:cs typeface="Arial"/>
              </a:rPr>
              <a:t>Oppitunnit antavat tilaa lasten kokemuksille ja kysymyksille.</a:t>
            </a:r>
          </a:p>
          <a:p>
            <a:r>
              <a:rPr lang="fi-FI">
                <a:latin typeface="Arial"/>
                <a:cs typeface="Arial"/>
              </a:rPr>
              <a:t>Lapset oppivat tärkeitä turva- ja tunnetaitoja, jotka vahvistavat heidän itsestä huolehtimisen taitojaan opetussuunnitelman mukaisesti. Lisäksi he saavat valmiuksia ymmärtää erilaisia ihmisiä ja elämäntilanteita.</a:t>
            </a:r>
          </a:p>
          <a:p>
            <a:r>
              <a:rPr lang="fi-FI">
                <a:latin typeface="Arial"/>
                <a:cs typeface="Arial"/>
              </a:rPr>
              <a:t>Oppitunnit ja vanhempainilta ovat Ehkäisevä päihdetyö EHYT ry:n Kaupunki kuuluu kaikille -hankkeessa (2022–2024) kehitetyt toimintamallit.</a:t>
            </a:r>
            <a:endParaRPr lang="fi-FI"/>
          </a:p>
        </p:txBody>
      </p:sp>
      <p:pic>
        <p:nvPicPr>
          <p:cNvPr id="5" name="Content Placeholder 7">
            <a:extLst>
              <a:ext uri="{FF2B5EF4-FFF2-40B4-BE49-F238E27FC236}">
                <a16:creationId xmlns:a16="http://schemas.microsoft.com/office/drawing/2014/main" id="{E1D0A61A-7B17-EA88-C939-1FFD206167A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022826" y="635677"/>
            <a:ext cx="1549091" cy="1558383"/>
          </a:xfrm>
          <a:prstGeom prst="rect">
            <a:avLst/>
          </a:prstGeom>
          <a:ln>
            <a:noFill/>
          </a:ln>
        </p:spPr>
      </p:pic>
      <p:pic>
        <p:nvPicPr>
          <p:cNvPr id="4" name="Kuva 3">
            <a:extLst>
              <a:ext uri="{FF2B5EF4-FFF2-40B4-BE49-F238E27FC236}">
                <a16:creationId xmlns:a16="http://schemas.microsoft.com/office/drawing/2014/main" id="{A8A00B8B-C173-09DD-1E11-3455D6434A2B}"/>
              </a:ext>
              <a:ext uri="{C183D7F6-B498-43B3-948B-1728B52AA6E4}">
                <adec:decorative xmlns:adec="http://schemas.microsoft.com/office/drawing/2017/decorative" val="1"/>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46146" b="46504"/>
          <a:stretch/>
        </p:blipFill>
        <p:spPr>
          <a:xfrm>
            <a:off x="2085975" y="6370319"/>
            <a:ext cx="8020050" cy="416561"/>
          </a:xfrm>
          <a:prstGeom prst="rect">
            <a:avLst/>
          </a:prstGeom>
        </p:spPr>
      </p:pic>
    </p:spTree>
    <p:extLst>
      <p:ext uri="{BB962C8B-B14F-4D97-AF65-F5344CB8AC3E}">
        <p14:creationId xmlns:p14="http://schemas.microsoft.com/office/powerpoint/2010/main" val="3128719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3C2C01FD-2EB5-D12E-C0CB-DD9E1C9E7EC4}"/>
              </a:ext>
            </a:extLst>
          </p:cNvPr>
          <p:cNvSpPr>
            <a:spLocks noGrp="1"/>
          </p:cNvSpPr>
          <p:nvPr>
            <p:ph type="title" idx="4294967295"/>
          </p:nvPr>
        </p:nvSpPr>
        <p:spPr>
          <a:xfrm>
            <a:off x="0" y="-950927"/>
            <a:ext cx="10515600" cy="634733"/>
          </a:xfrm>
        </p:spPr>
        <p:txBody>
          <a:bodyPr>
            <a:normAutofit/>
          </a:bodyPr>
          <a:lstStyle/>
          <a:p>
            <a:r>
              <a:rPr lang="fi-FI" sz="2000"/>
              <a:t>Miksi päihteistä pitää puhua -video</a:t>
            </a:r>
          </a:p>
        </p:txBody>
      </p:sp>
      <p:pic>
        <p:nvPicPr>
          <p:cNvPr id="2" name="Online-media 1">
            <a:hlinkClick r:id="" action="ppaction://media"/>
            <a:extLst>
              <a:ext uri="{FF2B5EF4-FFF2-40B4-BE49-F238E27FC236}">
                <a16:creationId xmlns:a16="http://schemas.microsoft.com/office/drawing/2014/main" id="{B6EE64D7-0623-50E4-4ED9-A09E887AD0CD}"/>
              </a:ext>
              <a:ext uri="{C183D7F6-B498-43B3-948B-1728B52AA6E4}">
                <adec:decorative xmlns:adec="http://schemas.microsoft.com/office/drawing/2017/decorative" val="1"/>
              </a:ext>
            </a:extLst>
          </p:cNvPr>
          <p:cNvPicPr>
            <a:picLocks noRot="1" noChangeAspect="1"/>
          </p:cNvPicPr>
          <p:nvPr>
            <a:videoFile r:link="rId1"/>
          </p:nvPr>
        </p:nvPicPr>
        <p:blipFill>
          <a:blip r:embed="rId4"/>
          <a:srcRect/>
          <a:stretch/>
        </p:blipFill>
        <p:spPr>
          <a:xfrm>
            <a:off x="794" y="0"/>
            <a:ext cx="12191999" cy="6858000"/>
          </a:xfrm>
          <a:prstGeom prst="rect">
            <a:avLst/>
          </a:prstGeom>
        </p:spPr>
      </p:pic>
    </p:spTree>
    <p:extLst>
      <p:ext uri="{BB962C8B-B14F-4D97-AF65-F5344CB8AC3E}">
        <p14:creationId xmlns:p14="http://schemas.microsoft.com/office/powerpoint/2010/main" val="4271192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B186F21-EB58-77BF-765A-77D003ADCBCE}"/>
              </a:ext>
            </a:extLst>
          </p:cNvPr>
          <p:cNvSpPr>
            <a:spLocks noGrp="1"/>
          </p:cNvSpPr>
          <p:nvPr>
            <p:ph type="title"/>
          </p:nvPr>
        </p:nvSpPr>
        <p:spPr>
          <a:xfrm>
            <a:off x="998121" y="2395544"/>
            <a:ext cx="4181057" cy="2584499"/>
          </a:xfrm>
        </p:spPr>
        <p:txBody>
          <a:bodyPr>
            <a:normAutofit/>
          </a:bodyPr>
          <a:lstStyle/>
          <a:p>
            <a:r>
              <a:rPr lang="fi-FI">
                <a:latin typeface="Arial Rounded MT Bold"/>
              </a:rPr>
              <a:t>Kokemuksia &amp; keskustelua</a:t>
            </a:r>
            <a:br>
              <a:rPr lang="fi-FI"/>
            </a:br>
            <a:endParaRPr lang="fi-FI"/>
          </a:p>
        </p:txBody>
      </p:sp>
      <p:sp>
        <p:nvSpPr>
          <p:cNvPr id="3" name="Sisällön paikkamerkki 2">
            <a:extLst>
              <a:ext uri="{FF2B5EF4-FFF2-40B4-BE49-F238E27FC236}">
                <a16:creationId xmlns:a16="http://schemas.microsoft.com/office/drawing/2014/main" id="{19D390DA-9D4D-9913-7FC0-D6108921F72E}"/>
              </a:ext>
            </a:extLst>
          </p:cNvPr>
          <p:cNvSpPr>
            <a:spLocks noGrp="1"/>
          </p:cNvSpPr>
          <p:nvPr>
            <p:ph sz="quarter" idx="4"/>
          </p:nvPr>
        </p:nvSpPr>
        <p:spPr>
          <a:xfrm>
            <a:off x="6170612" y="914401"/>
            <a:ext cx="5461094" cy="5029199"/>
          </a:xfrm>
        </p:spPr>
        <p:txBody>
          <a:bodyPr>
            <a:normAutofit/>
          </a:bodyPr>
          <a:lstStyle/>
          <a:p>
            <a:r>
              <a:rPr lang="fi-FI">
                <a:latin typeface="Arial Rounded MT Bold"/>
                <a:cs typeface="Arial"/>
              </a:rPr>
              <a:t>Oletko keskustellut lapsesi kanssa päihteistä? </a:t>
            </a:r>
            <a:endParaRPr lang="en-US"/>
          </a:p>
          <a:p>
            <a:r>
              <a:rPr lang="fi-FI">
                <a:latin typeface="Arial Rounded MT Bold"/>
                <a:cs typeface="Arial"/>
              </a:rPr>
              <a:t>Millaisia keskusteluja olette perheessänne käyneet?</a:t>
            </a:r>
          </a:p>
          <a:p>
            <a:r>
              <a:rPr lang="fi-FI">
                <a:latin typeface="Arial Rounded MT Bold"/>
                <a:cs typeface="Arial"/>
              </a:rPr>
              <a:t>Mistä voisi johtua, ettei pienten lasten kanssa keskustella päihteistä?</a:t>
            </a:r>
          </a:p>
        </p:txBody>
      </p:sp>
      <p:pic>
        <p:nvPicPr>
          <p:cNvPr id="6" name="Kuva 5">
            <a:extLst>
              <a:ext uri="{FF2B5EF4-FFF2-40B4-BE49-F238E27FC236}">
                <a16:creationId xmlns:a16="http://schemas.microsoft.com/office/drawing/2014/main" id="{81BF19D0-1B1F-CB7D-D51A-4A2BBAFB3D0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704384" y="-274865"/>
            <a:ext cx="2743661" cy="2386693"/>
          </a:xfrm>
          <a:prstGeom prst="rect">
            <a:avLst/>
          </a:prstGeom>
          <a:ln>
            <a:noFill/>
          </a:ln>
        </p:spPr>
      </p:pic>
    </p:spTree>
    <p:extLst>
      <p:ext uri="{BB962C8B-B14F-4D97-AF65-F5344CB8AC3E}">
        <p14:creationId xmlns:p14="http://schemas.microsoft.com/office/powerpoint/2010/main" val="1322894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2C12E6-91ED-6A03-A6B2-9C7D8BB05FC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89511" y="2044215"/>
            <a:ext cx="3357896" cy="3357896"/>
          </a:xfrm>
          <a:prstGeom prst="rect">
            <a:avLst/>
          </a:prstGeom>
          <a:ln>
            <a:noFill/>
          </a:ln>
        </p:spPr>
      </p:pic>
      <p:pic>
        <p:nvPicPr>
          <p:cNvPr id="9" name="Picture 8">
            <a:extLst>
              <a:ext uri="{FF2B5EF4-FFF2-40B4-BE49-F238E27FC236}">
                <a16:creationId xmlns:a16="http://schemas.microsoft.com/office/drawing/2014/main" id="{3B085949-285F-42C3-DCB0-EB89FBE53F5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407862" y="2044215"/>
            <a:ext cx="3357897" cy="3357897"/>
          </a:xfrm>
          <a:prstGeom prst="rect">
            <a:avLst/>
          </a:prstGeom>
          <a:ln>
            <a:noFill/>
          </a:ln>
        </p:spPr>
      </p:pic>
      <p:pic>
        <p:nvPicPr>
          <p:cNvPr id="16" name="Picture 15">
            <a:extLst>
              <a:ext uri="{FF2B5EF4-FFF2-40B4-BE49-F238E27FC236}">
                <a16:creationId xmlns:a16="http://schemas.microsoft.com/office/drawing/2014/main" id="{B18A22F2-236D-78FF-919F-345C13DA65E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26214" y="2044215"/>
            <a:ext cx="3357896" cy="3357896"/>
          </a:xfrm>
          <a:prstGeom prst="rect">
            <a:avLst/>
          </a:prstGeom>
          <a:ln>
            <a:noFill/>
          </a:ln>
        </p:spPr>
      </p:pic>
      <p:sp>
        <p:nvSpPr>
          <p:cNvPr id="2" name="Title 1">
            <a:extLst>
              <a:ext uri="{FF2B5EF4-FFF2-40B4-BE49-F238E27FC236}">
                <a16:creationId xmlns:a16="http://schemas.microsoft.com/office/drawing/2014/main" id="{84C9A07B-7938-E184-E72A-9B05741B957A}"/>
              </a:ext>
            </a:extLst>
          </p:cNvPr>
          <p:cNvSpPr>
            <a:spLocks noGrp="1"/>
          </p:cNvSpPr>
          <p:nvPr>
            <p:ph type="title"/>
          </p:nvPr>
        </p:nvSpPr>
        <p:spPr>
          <a:xfrm>
            <a:off x="1016715" y="792508"/>
            <a:ext cx="10330692" cy="958123"/>
          </a:xfrm>
        </p:spPr>
        <p:txBody>
          <a:bodyPr>
            <a:noAutofit/>
          </a:bodyPr>
          <a:lstStyle/>
          <a:p>
            <a:pPr algn="l"/>
            <a:r>
              <a:rPr lang="fi-FI">
                <a:ea typeface="+mj-lt"/>
                <a:cs typeface="+mj-lt"/>
              </a:rPr>
              <a:t>Miksi päihteistä pitää puhua lapsille?</a:t>
            </a:r>
            <a:endParaRPr lang="fi-FI"/>
          </a:p>
        </p:txBody>
      </p:sp>
      <p:sp>
        <p:nvSpPr>
          <p:cNvPr id="12" name="TextBox 11">
            <a:extLst>
              <a:ext uri="{FF2B5EF4-FFF2-40B4-BE49-F238E27FC236}">
                <a16:creationId xmlns:a16="http://schemas.microsoft.com/office/drawing/2014/main" id="{77A2273C-6387-F644-39CE-C1F2AF062B96}"/>
              </a:ext>
            </a:extLst>
          </p:cNvPr>
          <p:cNvSpPr txBox="1"/>
          <p:nvPr/>
        </p:nvSpPr>
        <p:spPr>
          <a:xfrm>
            <a:off x="1016715" y="3399997"/>
            <a:ext cx="2976894"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a:solidFill>
                  <a:srgbClr val="000000"/>
                </a:solidFill>
                <a:latin typeface="Arial" panose="020B0604020202020204"/>
              </a:rPr>
              <a:t>Päihteet näkyvät arjessa useassa eri tilanteessa.</a:t>
            </a:r>
            <a:endParaRPr kumimoji="0" lang="fi-FI"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F35FFA16-56B2-0F99-F38A-E4392804043D}"/>
              </a:ext>
            </a:extLst>
          </p:cNvPr>
          <p:cNvSpPr txBox="1"/>
          <p:nvPr/>
        </p:nvSpPr>
        <p:spPr>
          <a:xfrm>
            <a:off x="4662648" y="2984500"/>
            <a:ext cx="2866706" cy="147732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a:solidFill>
                  <a:srgbClr val="000000"/>
                </a:solidFill>
                <a:latin typeface="Arial" panose="020B0604020202020204" pitchFamily="34" charset="0"/>
                <a:ea typeface="+mn-lt"/>
                <a:cs typeface="Arial" panose="020B0604020202020204" pitchFamily="34" charset="0"/>
              </a:rPr>
              <a:t>Lapset</a:t>
            </a:r>
            <a:r>
              <a:rPr kumimoji="0" lang="fi-FI" sz="1800" b="0" i="0" u="none" strike="noStrike" kern="1200" cap="none" spc="0" normalizeH="0" baseline="0" noProof="0">
                <a:ln>
                  <a:noFill/>
                </a:ln>
                <a:solidFill>
                  <a:srgbClr val="000000"/>
                </a:solidFill>
                <a:effectLst/>
                <a:uLnTx/>
                <a:uFillTx/>
                <a:latin typeface="Arial" panose="020B0604020202020204" pitchFamily="34" charset="0"/>
                <a:ea typeface="+mn-lt"/>
                <a:cs typeface="Arial" panose="020B0604020202020204" pitchFamily="34" charset="0"/>
              </a:rPr>
              <a:t> ja nuoret </a:t>
            </a:r>
            <a:br>
              <a:rPr kumimoji="0" lang="fi-FI" sz="1800" b="0" i="0" u="none" strike="noStrike" kern="1200" cap="none" spc="0" normalizeH="0" baseline="0" noProof="0">
                <a:ln>
                  <a:noFill/>
                </a:ln>
                <a:solidFill>
                  <a:srgbClr val="000000"/>
                </a:solidFill>
                <a:effectLst/>
                <a:uLnTx/>
                <a:uFillTx/>
                <a:latin typeface="Arial" panose="020B0604020202020204" pitchFamily="34" charset="0"/>
                <a:ea typeface="+mn-lt"/>
                <a:cs typeface="Arial" panose="020B0604020202020204" pitchFamily="34" charset="0"/>
              </a:rPr>
            </a:br>
            <a:r>
              <a:rPr kumimoji="0" lang="fi-FI" sz="1800" b="0" i="0" u="none" strike="noStrike" kern="1200" cap="none" spc="0" normalizeH="0" baseline="0" noProof="0">
                <a:ln>
                  <a:noFill/>
                </a:ln>
                <a:solidFill>
                  <a:srgbClr val="000000"/>
                </a:solidFill>
                <a:effectLst/>
                <a:uLnTx/>
                <a:uFillTx/>
                <a:latin typeface="Arial" panose="020B0604020202020204" pitchFamily="34" charset="0"/>
                <a:ea typeface="+mn-lt"/>
                <a:cs typeface="Arial" panose="020B0604020202020204" pitchFamily="34" charset="0"/>
              </a:rPr>
              <a:t>kokevat turvattomiksi paikat, joissa on päihtyneitä ja häiritsevästi käyttäytyviä ihmisiä.</a:t>
            </a:r>
          </a:p>
        </p:txBody>
      </p:sp>
      <p:sp>
        <p:nvSpPr>
          <p:cNvPr id="15" name="TextBox 14">
            <a:extLst>
              <a:ext uri="{FF2B5EF4-FFF2-40B4-BE49-F238E27FC236}">
                <a16:creationId xmlns:a16="http://schemas.microsoft.com/office/drawing/2014/main" id="{B2074103-3093-8153-A1E5-0DDDF81CADEE}"/>
              </a:ext>
            </a:extLst>
          </p:cNvPr>
          <p:cNvSpPr txBox="1"/>
          <p:nvPr/>
        </p:nvSpPr>
        <p:spPr>
          <a:xfrm>
            <a:off x="8278761" y="2846002"/>
            <a:ext cx="2896524" cy="175432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000000"/>
                </a:solidFill>
                <a:effectLst/>
                <a:uLnTx/>
                <a:uFillTx/>
                <a:latin typeface="Arial" panose="020B0604020202020204" pitchFamily="34" charset="0"/>
                <a:ea typeface="+mn-lt"/>
                <a:cs typeface="Arial" panose="020B0604020202020204" pitchFamily="34" charset="0"/>
              </a:rPr>
              <a:t>Lapset oppivat tunnistamaan ja välttämään turvattomia tilanteita, kun keskustelua käydään avoimesti ja lapsentasoisesti.</a:t>
            </a:r>
          </a:p>
        </p:txBody>
      </p:sp>
      <p:pic>
        <p:nvPicPr>
          <p:cNvPr id="4" name="Picture 3">
            <a:extLst>
              <a:ext uri="{FF2B5EF4-FFF2-40B4-BE49-F238E27FC236}">
                <a16:creationId xmlns:a16="http://schemas.microsoft.com/office/drawing/2014/main" id="{DD4693AC-B044-8DC4-FE99-4E7B381209A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18900000">
            <a:off x="4040457" y="2551894"/>
            <a:ext cx="495300" cy="444500"/>
          </a:xfrm>
          <a:prstGeom prst="rect">
            <a:avLst/>
          </a:prstGeom>
        </p:spPr>
      </p:pic>
      <p:pic>
        <p:nvPicPr>
          <p:cNvPr id="17" name="Picture 16">
            <a:extLst>
              <a:ext uri="{FF2B5EF4-FFF2-40B4-BE49-F238E27FC236}">
                <a16:creationId xmlns:a16="http://schemas.microsoft.com/office/drawing/2014/main" id="{33196362-0DA8-4EFC-F954-C81193F0542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18900000">
            <a:off x="7613973" y="2551895"/>
            <a:ext cx="495300" cy="444500"/>
          </a:xfrm>
          <a:prstGeom prst="rect">
            <a:avLst/>
          </a:prstGeom>
        </p:spPr>
      </p:pic>
      <p:pic>
        <p:nvPicPr>
          <p:cNvPr id="3" name="Kuva 2">
            <a:extLst>
              <a:ext uri="{FF2B5EF4-FFF2-40B4-BE49-F238E27FC236}">
                <a16:creationId xmlns:a16="http://schemas.microsoft.com/office/drawing/2014/main" id="{A3420A30-F257-72F0-93FD-23B589073F7C}"/>
              </a:ext>
              <a:ext uri="{C183D7F6-B498-43B3-948B-1728B52AA6E4}">
                <adec:decorative xmlns:adec="http://schemas.microsoft.com/office/drawing/2017/decorative" val="1"/>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46146" b="46504"/>
          <a:stretch/>
        </p:blipFill>
        <p:spPr>
          <a:xfrm>
            <a:off x="2085975" y="6370319"/>
            <a:ext cx="8020050" cy="416561"/>
          </a:xfrm>
          <a:prstGeom prst="rect">
            <a:avLst/>
          </a:prstGeom>
        </p:spPr>
      </p:pic>
    </p:spTree>
    <p:extLst>
      <p:ext uri="{BB962C8B-B14F-4D97-AF65-F5344CB8AC3E}">
        <p14:creationId xmlns:p14="http://schemas.microsoft.com/office/powerpoint/2010/main" val="3069067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4EC9D7E-7A35-BDCD-EC3A-22746103B4F4}"/>
              </a:ext>
            </a:extLst>
          </p:cNvPr>
          <p:cNvSpPr>
            <a:spLocks noGrp="1"/>
          </p:cNvSpPr>
          <p:nvPr>
            <p:ph type="title"/>
          </p:nvPr>
        </p:nvSpPr>
        <p:spPr/>
        <p:txBody>
          <a:bodyPr/>
          <a:lstStyle/>
          <a:p>
            <a:r>
              <a:rPr lang="fi-FI">
                <a:latin typeface="Arial Rounded MT Bold"/>
              </a:rPr>
              <a:t>Opeta lasta ohittamaan </a:t>
            </a:r>
            <a:br>
              <a:rPr lang="fi-FI">
                <a:latin typeface="Arial Rounded MT Bold"/>
              </a:rPr>
            </a:br>
            <a:r>
              <a:rPr lang="fi-FI">
                <a:latin typeface="Arial Rounded MT Bold"/>
              </a:rPr>
              <a:t>turvattomat tilanteet, mutta </a:t>
            </a:r>
            <a:br>
              <a:rPr lang="fi-FI">
                <a:latin typeface="Arial Rounded MT Bold"/>
              </a:rPr>
            </a:br>
            <a:r>
              <a:rPr lang="fi-FI">
                <a:latin typeface="Arial Rounded MT Bold"/>
              </a:rPr>
              <a:t>älä ohita tilanteista keskustelua.</a:t>
            </a:r>
            <a:endParaRPr lang="fi-FI"/>
          </a:p>
        </p:txBody>
      </p:sp>
      <p:pic>
        <p:nvPicPr>
          <p:cNvPr id="3" name="Kuva 2">
            <a:extLst>
              <a:ext uri="{FF2B5EF4-FFF2-40B4-BE49-F238E27FC236}">
                <a16:creationId xmlns:a16="http://schemas.microsoft.com/office/drawing/2014/main" id="{DDAFFCF2-AC64-6A6E-779D-6295D86A2949}"/>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46146" b="46504"/>
          <a:stretch/>
        </p:blipFill>
        <p:spPr>
          <a:xfrm>
            <a:off x="2085975" y="4587526"/>
            <a:ext cx="8020050" cy="416561"/>
          </a:xfrm>
          <a:prstGeom prst="rect">
            <a:avLst/>
          </a:prstGeom>
        </p:spPr>
      </p:pic>
    </p:spTree>
    <p:extLst>
      <p:ext uri="{BB962C8B-B14F-4D97-AF65-F5344CB8AC3E}">
        <p14:creationId xmlns:p14="http://schemas.microsoft.com/office/powerpoint/2010/main" val="2833230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248C7D42-CA63-6521-4411-48F96BC4FF27}"/>
              </a:ext>
            </a:extLst>
          </p:cNvPr>
          <p:cNvSpPr>
            <a:spLocks noGrp="1"/>
          </p:cNvSpPr>
          <p:nvPr>
            <p:ph type="title"/>
          </p:nvPr>
        </p:nvSpPr>
        <p:spPr/>
        <p:txBody>
          <a:bodyPr>
            <a:normAutofit/>
          </a:bodyPr>
          <a:lstStyle/>
          <a:p>
            <a:r>
              <a:rPr lang="fi-FI"/>
              <a:t>Avaa keskustelu päihteistä näin:</a:t>
            </a:r>
          </a:p>
        </p:txBody>
      </p:sp>
      <p:sp>
        <p:nvSpPr>
          <p:cNvPr id="5" name="Sisällön paikkamerkki 2">
            <a:extLst>
              <a:ext uri="{FF2B5EF4-FFF2-40B4-BE49-F238E27FC236}">
                <a16:creationId xmlns:a16="http://schemas.microsoft.com/office/drawing/2014/main" id="{4C6952BF-C573-D739-AF91-1EF2549FE8BC}"/>
              </a:ext>
            </a:extLst>
          </p:cNvPr>
          <p:cNvSpPr txBox="1">
            <a:spLocks/>
          </p:cNvSpPr>
          <p:nvPr/>
        </p:nvSpPr>
        <p:spPr>
          <a:xfrm>
            <a:off x="1015933" y="1812188"/>
            <a:ext cx="5212494" cy="4120762"/>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2000">
                <a:latin typeface="Arial"/>
                <a:cs typeface="Arial"/>
              </a:rPr>
              <a:t>Tiedätkö mitä päihteet ovat? </a:t>
            </a:r>
            <a:br>
              <a:rPr lang="fi-FI" sz="2000">
                <a:latin typeface="Arial"/>
                <a:cs typeface="Arial"/>
              </a:rPr>
            </a:br>
            <a:r>
              <a:rPr lang="fi-FI" sz="1800">
                <a:latin typeface="Arial"/>
                <a:cs typeface="Arial"/>
              </a:rPr>
              <a:t>(alkoholi, nikotiinituotteet, huumeet)</a:t>
            </a:r>
            <a:endParaRPr lang="en-US" sz="1800">
              <a:latin typeface="Arial"/>
              <a:cs typeface="Arial"/>
            </a:endParaRPr>
          </a:p>
          <a:p>
            <a:r>
              <a:rPr lang="fi-FI" sz="2000">
                <a:latin typeface="Arial"/>
                <a:cs typeface="Arial"/>
              </a:rPr>
              <a:t>Oletko joskus nähnyt ulkona </a:t>
            </a:r>
            <a:br>
              <a:rPr lang="fi-FI" sz="2000">
                <a:latin typeface="Arial"/>
                <a:cs typeface="Arial"/>
              </a:rPr>
            </a:br>
            <a:r>
              <a:rPr lang="fi-FI" sz="2000">
                <a:latin typeface="Arial"/>
                <a:cs typeface="Arial"/>
              </a:rPr>
              <a:t>liikkuessasi henkilön, joka käyttää päihteitä? Mitä tilanteessa tapahtui? </a:t>
            </a:r>
          </a:p>
          <a:p>
            <a:r>
              <a:rPr lang="fi-FI" sz="2000">
                <a:latin typeface="Arial"/>
                <a:cs typeface="Arial"/>
              </a:rPr>
              <a:t>Mistä huomasit, että hän on käyttänyt päihteitä? Miltä tuntui nähdä humalassa oleva ihminen?</a:t>
            </a:r>
            <a:endParaRPr lang="en-US" sz="2000"/>
          </a:p>
          <a:p>
            <a:endParaRPr lang="fi-FI" sz="2000">
              <a:solidFill>
                <a:schemeClr val="bg2"/>
              </a:solidFill>
            </a:endParaRPr>
          </a:p>
          <a:p>
            <a:endParaRPr lang="fi-FI" sz="2000">
              <a:solidFill>
                <a:schemeClr val="bg2"/>
              </a:solidFill>
            </a:endParaRPr>
          </a:p>
          <a:p>
            <a:pPr marL="0" indent="0">
              <a:buNone/>
            </a:pPr>
            <a:endParaRPr lang="fi-FI" sz="2000">
              <a:solidFill>
                <a:schemeClr val="bg2"/>
              </a:solidFill>
            </a:endParaRPr>
          </a:p>
        </p:txBody>
      </p:sp>
      <p:sp>
        <p:nvSpPr>
          <p:cNvPr id="6" name="Sisällön paikkamerkki 2">
            <a:extLst>
              <a:ext uri="{FF2B5EF4-FFF2-40B4-BE49-F238E27FC236}">
                <a16:creationId xmlns:a16="http://schemas.microsoft.com/office/drawing/2014/main" id="{82AD8698-27A1-AD9C-0F1F-95DCFA0746A4}"/>
              </a:ext>
            </a:extLst>
          </p:cNvPr>
          <p:cNvSpPr txBox="1">
            <a:spLocks/>
          </p:cNvSpPr>
          <p:nvPr/>
        </p:nvSpPr>
        <p:spPr>
          <a:xfrm>
            <a:off x="6329038" y="1799897"/>
            <a:ext cx="4376754" cy="4120762"/>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2000">
                <a:latin typeface="Arial"/>
                <a:cs typeface="Arial"/>
              </a:rPr>
              <a:t>Miten toimit tilanteessa? </a:t>
            </a:r>
            <a:br>
              <a:rPr lang="fi-FI" sz="2000">
                <a:latin typeface="Arial"/>
                <a:cs typeface="Arial"/>
              </a:rPr>
            </a:br>
            <a:r>
              <a:rPr lang="fi-FI" sz="2000">
                <a:latin typeface="Arial"/>
                <a:cs typeface="Arial"/>
              </a:rPr>
              <a:t>Miten voisit toimia turvallisesti?</a:t>
            </a:r>
            <a:endParaRPr lang="en-US"/>
          </a:p>
          <a:p>
            <a:r>
              <a:rPr lang="fi-FI" sz="2000">
                <a:latin typeface="Arial"/>
                <a:cs typeface="Arial"/>
              </a:rPr>
              <a:t>Mikä muu voi aiheuttaa sekavaa tai erilaista käytöstä?</a:t>
            </a:r>
          </a:p>
          <a:p>
            <a:r>
              <a:rPr lang="fi-FI" sz="2000">
                <a:latin typeface="Arial"/>
                <a:cs typeface="Arial"/>
              </a:rPr>
              <a:t>Miksi jotkut ihmiset käyttävät päihteitä?</a:t>
            </a:r>
          </a:p>
          <a:p>
            <a:r>
              <a:rPr lang="fi-FI" sz="2000">
                <a:latin typeface="Arial"/>
                <a:cs typeface="Arial"/>
              </a:rPr>
              <a:t>Miten toimisit, jos sinulle tarjottaisiin päihteitä?</a:t>
            </a:r>
            <a:endParaRPr lang="fi-FI" sz="2000"/>
          </a:p>
          <a:p>
            <a:r>
              <a:rPr lang="fi-FI" sz="2000">
                <a:solidFill>
                  <a:srgbClr val="000000"/>
                </a:solidFill>
                <a:latin typeface="Arial"/>
                <a:cs typeface="Arial"/>
              </a:rPr>
              <a:t>Mitä muuta haluaisit tietää?</a:t>
            </a:r>
            <a:endParaRPr lang="fi-FI" sz="2000">
              <a:solidFill>
                <a:srgbClr val="000000"/>
              </a:solidFill>
            </a:endParaRPr>
          </a:p>
          <a:p>
            <a:endParaRPr lang="fi-FI" sz="2000">
              <a:solidFill>
                <a:schemeClr val="bg2"/>
              </a:solidFill>
            </a:endParaRPr>
          </a:p>
          <a:p>
            <a:endParaRPr lang="fi-FI" sz="2000">
              <a:solidFill>
                <a:schemeClr val="bg2"/>
              </a:solidFill>
            </a:endParaRPr>
          </a:p>
          <a:p>
            <a:pPr marL="0" indent="0">
              <a:buNone/>
            </a:pPr>
            <a:endParaRPr lang="fi-FI" sz="2000">
              <a:solidFill>
                <a:schemeClr val="bg2"/>
              </a:solidFill>
            </a:endParaRPr>
          </a:p>
        </p:txBody>
      </p:sp>
      <p:pic>
        <p:nvPicPr>
          <p:cNvPr id="7" name="Picture 11">
            <a:extLst>
              <a:ext uri="{FF2B5EF4-FFF2-40B4-BE49-F238E27FC236}">
                <a16:creationId xmlns:a16="http://schemas.microsoft.com/office/drawing/2014/main" id="{97F8EA06-44F4-1C65-C08C-550A01F1E2B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636240" y="-281281"/>
            <a:ext cx="2836219" cy="2817169"/>
          </a:xfrm>
          <a:prstGeom prst="rect">
            <a:avLst/>
          </a:prstGeom>
          <a:ln>
            <a:noFill/>
          </a:ln>
        </p:spPr>
      </p:pic>
      <p:pic>
        <p:nvPicPr>
          <p:cNvPr id="8" name="Kuva 7">
            <a:extLst>
              <a:ext uri="{FF2B5EF4-FFF2-40B4-BE49-F238E27FC236}">
                <a16:creationId xmlns:a16="http://schemas.microsoft.com/office/drawing/2014/main" id="{51F26F94-B05D-13DC-1251-CB4DFE11F095}"/>
              </a:ext>
              <a:ext uri="{C183D7F6-B498-43B3-948B-1728B52AA6E4}">
                <adec:decorative xmlns:adec="http://schemas.microsoft.com/office/drawing/2017/decorative" val="1"/>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46146" b="46504"/>
          <a:stretch/>
        </p:blipFill>
        <p:spPr>
          <a:xfrm>
            <a:off x="2085975" y="6370319"/>
            <a:ext cx="8020050" cy="416561"/>
          </a:xfrm>
          <a:prstGeom prst="rect">
            <a:avLst/>
          </a:prstGeom>
        </p:spPr>
      </p:pic>
    </p:spTree>
    <p:extLst>
      <p:ext uri="{BB962C8B-B14F-4D97-AF65-F5344CB8AC3E}">
        <p14:creationId xmlns:p14="http://schemas.microsoft.com/office/powerpoint/2010/main" val="1552808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9736D5-310E-1D45-AD61-7A92730866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246586" cy="6858000"/>
          </a:xfrm>
          <a:prstGeom prst="rect">
            <a:avLst/>
          </a:prstGeom>
        </p:spPr>
      </p:pic>
      <p:sp>
        <p:nvSpPr>
          <p:cNvPr id="2" name="Title 1">
            <a:extLst>
              <a:ext uri="{FF2B5EF4-FFF2-40B4-BE49-F238E27FC236}">
                <a16:creationId xmlns:a16="http://schemas.microsoft.com/office/drawing/2014/main" id="{892163AC-9749-D061-3504-4AE63B531F0E}"/>
              </a:ext>
            </a:extLst>
          </p:cNvPr>
          <p:cNvSpPr>
            <a:spLocks noGrp="1"/>
          </p:cNvSpPr>
          <p:nvPr>
            <p:ph type="ctrTitle"/>
          </p:nvPr>
        </p:nvSpPr>
        <p:spPr>
          <a:xfrm>
            <a:off x="96644" y="-751564"/>
            <a:ext cx="9144000" cy="673386"/>
          </a:xfrm>
        </p:spPr>
        <p:txBody>
          <a:bodyPr>
            <a:normAutofit/>
          </a:bodyPr>
          <a:lstStyle/>
          <a:p>
            <a:pPr algn="l"/>
            <a:r>
              <a:rPr lang="en-US" sz="2800">
                <a:latin typeface="Arial Rounded MT Bold"/>
              </a:rPr>
              <a:t>Lasten </a:t>
            </a:r>
            <a:r>
              <a:rPr lang="en-US" sz="2800" err="1">
                <a:latin typeface="Arial Rounded MT Bold"/>
              </a:rPr>
              <a:t>ajatuksia</a:t>
            </a:r>
            <a:r>
              <a:rPr lang="en-US" sz="2800">
                <a:latin typeface="Arial Rounded MT Bold"/>
              </a:rPr>
              <a:t> päihteistä</a:t>
            </a:r>
            <a:endParaRPr lang="en-US" sz="2800"/>
          </a:p>
        </p:txBody>
      </p:sp>
      <p:sp>
        <p:nvSpPr>
          <p:cNvPr id="9" name="Title 1">
            <a:extLst>
              <a:ext uri="{FF2B5EF4-FFF2-40B4-BE49-F238E27FC236}">
                <a16:creationId xmlns:a16="http://schemas.microsoft.com/office/drawing/2014/main" id="{026A0988-1359-14AB-2924-7B943415DDC8}"/>
              </a:ext>
            </a:extLst>
          </p:cNvPr>
          <p:cNvSpPr txBox="1">
            <a:spLocks/>
          </p:cNvSpPr>
          <p:nvPr/>
        </p:nvSpPr>
        <p:spPr>
          <a:xfrm>
            <a:off x="540659" y="2362383"/>
            <a:ext cx="3537858" cy="1284066"/>
          </a:xfrm>
          <a:prstGeom prst="rect">
            <a:avLst/>
          </a:prstGeom>
          <a:effectLst>
            <a:outerShdw dist="25400" dir="2100000">
              <a:srgbClr val="000000">
                <a:alpha val="88000"/>
              </a:srgbClr>
            </a:outerShdw>
          </a:effectLst>
        </p:spPr>
        <p:txBody>
          <a:bodyPr vert="horz" lIns="91440" tIns="45720" rIns="91440" bIns="45720" rtlCol="0" anchor="t">
            <a:normAutofit/>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2400">
                <a:solidFill>
                  <a:schemeClr val="bg2"/>
                </a:solidFill>
                <a:latin typeface="Arial Rounded MT Bold"/>
              </a:rPr>
              <a:t>”Miksi päihteitä käytetään, vaikka ne ovat vaarallisia?</a:t>
            </a:r>
            <a:r>
              <a:rPr lang="fi-FI" sz="2400">
                <a:solidFill>
                  <a:schemeClr val="bg2"/>
                </a:solidFill>
                <a:latin typeface="Arial Rounded MT Bold"/>
                <a:ea typeface="+mn-lt"/>
                <a:cs typeface="+mn-lt"/>
              </a:rPr>
              <a:t>”</a:t>
            </a:r>
            <a:endParaRPr lang="en-US" sz="2400">
              <a:solidFill>
                <a:schemeClr val="bg2"/>
              </a:solidFill>
              <a:latin typeface="Arial Rounded MT Bold"/>
            </a:endParaRPr>
          </a:p>
        </p:txBody>
      </p:sp>
      <p:sp>
        <p:nvSpPr>
          <p:cNvPr id="13" name="Title 1">
            <a:extLst>
              <a:ext uri="{FF2B5EF4-FFF2-40B4-BE49-F238E27FC236}">
                <a16:creationId xmlns:a16="http://schemas.microsoft.com/office/drawing/2014/main" id="{63AD943C-EE9C-06E2-666B-050B742CA168}"/>
              </a:ext>
            </a:extLst>
          </p:cNvPr>
          <p:cNvSpPr txBox="1">
            <a:spLocks/>
          </p:cNvSpPr>
          <p:nvPr/>
        </p:nvSpPr>
        <p:spPr>
          <a:xfrm>
            <a:off x="395805" y="4626042"/>
            <a:ext cx="4411618" cy="1423491"/>
          </a:xfrm>
          <a:prstGeom prst="rect">
            <a:avLst/>
          </a:prstGeom>
          <a:effectLst>
            <a:outerShdw dist="25400" dir="2100000">
              <a:srgbClr val="000000"/>
            </a:outerShdw>
          </a:effectLst>
        </p:spPr>
        <p:txBody>
          <a:bodyPr vert="horz" lIns="91440" tIns="45720" rIns="91440" bIns="45720" rtlCol="0" anchor="t">
            <a:noAutofit/>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2400">
                <a:solidFill>
                  <a:schemeClr val="bg2"/>
                </a:solidFill>
                <a:latin typeface="Arial Rounded MT Bold"/>
              </a:rPr>
              <a:t>”Pidätän aina hengitystä, kun kuljen jonkun ohi, </a:t>
            </a:r>
            <a:endParaRPr lang="en-US" sz="2400">
              <a:solidFill>
                <a:schemeClr val="bg2"/>
              </a:solidFill>
              <a:latin typeface="Arial Rounded MT Bold"/>
            </a:endParaRPr>
          </a:p>
          <a:p>
            <a:pPr algn="ctr"/>
            <a:r>
              <a:rPr lang="fi-FI" sz="2400">
                <a:solidFill>
                  <a:schemeClr val="bg2"/>
                </a:solidFill>
                <a:latin typeface="Arial Rounded MT Bold"/>
              </a:rPr>
              <a:t>joka polttaa.”</a:t>
            </a:r>
            <a:endParaRPr lang="en-US" sz="2400">
              <a:solidFill>
                <a:schemeClr val="bg2"/>
              </a:solidFill>
              <a:latin typeface="Arial Rounded MT Bold"/>
            </a:endParaRPr>
          </a:p>
        </p:txBody>
      </p:sp>
      <p:sp>
        <p:nvSpPr>
          <p:cNvPr id="11" name="Title 1">
            <a:extLst>
              <a:ext uri="{FF2B5EF4-FFF2-40B4-BE49-F238E27FC236}">
                <a16:creationId xmlns:a16="http://schemas.microsoft.com/office/drawing/2014/main" id="{5B31124F-A230-FAFA-6A25-45C82EA1B09C}"/>
              </a:ext>
            </a:extLst>
          </p:cNvPr>
          <p:cNvSpPr txBox="1">
            <a:spLocks/>
          </p:cNvSpPr>
          <p:nvPr/>
        </p:nvSpPr>
        <p:spPr>
          <a:xfrm>
            <a:off x="6659154" y="411618"/>
            <a:ext cx="3537858" cy="2023214"/>
          </a:xfrm>
          <a:prstGeom prst="rect">
            <a:avLst/>
          </a:prstGeom>
          <a:effectLst>
            <a:outerShdw dist="25400" dir="2520000">
              <a:srgbClr val="000000">
                <a:alpha val="82000"/>
              </a:srgbClr>
            </a:outerShdw>
          </a:effectLst>
        </p:spPr>
        <p:txBody>
          <a:bodyPr vert="horz" lIns="91440" tIns="45720" rIns="91440" bIns="45720" rtlCol="0" anchor="t">
            <a:normAutofit/>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2400">
                <a:solidFill>
                  <a:schemeClr val="bg2"/>
                </a:solidFill>
                <a:latin typeface="Arial Rounded MT Bold"/>
              </a:rPr>
              <a:t>”Ihmettelin, kun joku puhui tosi sekavasti, enkä saanut siitä kunnolla selvää.”</a:t>
            </a:r>
            <a:endParaRPr lang="sv" sz="2400">
              <a:solidFill>
                <a:schemeClr val="bg2"/>
              </a:solidFill>
              <a:cs typeface="Arial" panose="020B0604020202020204"/>
            </a:endParaRPr>
          </a:p>
          <a:p>
            <a:endParaRPr lang="en-US" sz="2400">
              <a:solidFill>
                <a:schemeClr val="bg1"/>
              </a:solidFill>
              <a:latin typeface="Arial Rounded MT Bold"/>
            </a:endParaRPr>
          </a:p>
        </p:txBody>
      </p:sp>
      <p:sp>
        <p:nvSpPr>
          <p:cNvPr id="4" name="Title 1">
            <a:extLst>
              <a:ext uri="{FF2B5EF4-FFF2-40B4-BE49-F238E27FC236}">
                <a16:creationId xmlns:a16="http://schemas.microsoft.com/office/drawing/2014/main" id="{C0967A7F-28BA-2C2A-8969-556EDCBD09B1}"/>
              </a:ext>
            </a:extLst>
          </p:cNvPr>
          <p:cNvSpPr txBox="1">
            <a:spLocks/>
          </p:cNvSpPr>
          <p:nvPr/>
        </p:nvSpPr>
        <p:spPr>
          <a:xfrm>
            <a:off x="9381177" y="1863023"/>
            <a:ext cx="2383247" cy="1284066"/>
          </a:xfrm>
          <a:prstGeom prst="rect">
            <a:avLst/>
          </a:prstGeom>
          <a:effectLst>
            <a:outerShdw dist="25400" dir="2100000">
              <a:srgbClr val="EFEEDA"/>
            </a:outerShdw>
          </a:effectLst>
        </p:spPr>
        <p:txBody>
          <a:bodyPr vert="horz" lIns="91440" tIns="45720" rIns="91440" bIns="45720" rtlCol="0" anchor="t">
            <a:noAutofit/>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 sz="2400">
                <a:solidFill>
                  <a:schemeClr val="accent6"/>
                </a:solidFill>
                <a:latin typeface="Arial Rounded MT Bold"/>
                <a:cs typeface="Arial"/>
              </a:rPr>
              <a:t>”</a:t>
            </a:r>
            <a:r>
              <a:rPr lang="sv" sz="2400">
                <a:solidFill>
                  <a:schemeClr val="accent6"/>
                </a:solidFill>
                <a:latin typeface="Arial Rounded MT Bold"/>
                <a:ea typeface="+mn-lt"/>
                <a:cs typeface="+mn-lt"/>
              </a:rPr>
              <a:t>Kiroilu ja </a:t>
            </a:r>
            <a:br>
              <a:rPr lang="sv" sz="2400">
                <a:latin typeface="Arial Rounded MT Bold"/>
                <a:ea typeface="+mn-lt"/>
                <a:cs typeface="+mn-lt"/>
              </a:rPr>
            </a:br>
            <a:r>
              <a:rPr lang="sv" sz="2400">
                <a:solidFill>
                  <a:schemeClr val="accent6"/>
                </a:solidFill>
                <a:latin typeface="Arial Rounded MT Bold"/>
                <a:ea typeface="+mn-lt"/>
                <a:cs typeface="+mn-lt"/>
              </a:rPr>
              <a:t>huutaminen </a:t>
            </a:r>
            <a:br>
              <a:rPr lang="sv" sz="2400">
                <a:latin typeface="Arial Rounded MT Bold"/>
                <a:ea typeface="+mn-lt"/>
                <a:cs typeface="+mn-lt"/>
              </a:rPr>
            </a:br>
            <a:r>
              <a:rPr lang="sv" sz="2400">
                <a:solidFill>
                  <a:schemeClr val="accent6"/>
                </a:solidFill>
                <a:latin typeface="Arial Rounded MT Bold"/>
                <a:ea typeface="+mn-lt"/>
                <a:cs typeface="+mn-lt"/>
              </a:rPr>
              <a:t>pelottavat.”</a:t>
            </a:r>
            <a:endParaRPr lang="en-US" sz="2400">
              <a:solidFill>
                <a:schemeClr val="accent6"/>
              </a:solidFill>
              <a:cs typeface="Arial" panose="020B0604020202020204"/>
            </a:endParaRPr>
          </a:p>
        </p:txBody>
      </p:sp>
      <p:sp>
        <p:nvSpPr>
          <p:cNvPr id="15" name="Title 1">
            <a:extLst>
              <a:ext uri="{FF2B5EF4-FFF2-40B4-BE49-F238E27FC236}">
                <a16:creationId xmlns:a16="http://schemas.microsoft.com/office/drawing/2014/main" id="{C7AD6F4B-E69F-2E24-60B6-3461796FDD3A}"/>
              </a:ext>
            </a:extLst>
          </p:cNvPr>
          <p:cNvSpPr txBox="1">
            <a:spLocks/>
          </p:cNvSpPr>
          <p:nvPr/>
        </p:nvSpPr>
        <p:spPr>
          <a:xfrm>
            <a:off x="8040058" y="3387024"/>
            <a:ext cx="3135087" cy="2025746"/>
          </a:xfrm>
          <a:prstGeom prst="rect">
            <a:avLst/>
          </a:prstGeom>
          <a:effectLst>
            <a:outerShdw dist="25400" dir="2100000">
              <a:srgbClr val="EFEEDA"/>
            </a:outerShdw>
          </a:effectLst>
        </p:spPr>
        <p:txBody>
          <a:bodyPr vert="horz" lIns="91440" tIns="45720" rIns="91440" bIns="45720" rtlCol="0" anchor="t">
            <a:noAutofit/>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 sz="2400">
                <a:solidFill>
                  <a:schemeClr val="accent6"/>
                </a:solidFill>
                <a:latin typeface="Arial Rounded MT Bold"/>
                <a:cs typeface="Arial"/>
              </a:rPr>
              <a:t>”</a:t>
            </a:r>
            <a:r>
              <a:rPr lang="sv" sz="2400">
                <a:solidFill>
                  <a:schemeClr val="accent6"/>
                </a:solidFill>
                <a:latin typeface="Arial Rounded MT Bold"/>
                <a:ea typeface="+mn-lt"/>
                <a:cs typeface="+mn-lt"/>
              </a:rPr>
              <a:t>Kaupan edessä on aikuisia, jotka juovat alkoholia. Minua jännittää kulkea siitä ohi.”</a:t>
            </a:r>
            <a:endParaRPr lang="en-US" sz="2400">
              <a:solidFill>
                <a:schemeClr val="accent6"/>
              </a:solidFill>
              <a:cs typeface="Arial" panose="020B0604020202020204"/>
            </a:endParaRPr>
          </a:p>
        </p:txBody>
      </p:sp>
      <p:sp>
        <p:nvSpPr>
          <p:cNvPr id="14" name="Title 1">
            <a:extLst>
              <a:ext uri="{FF2B5EF4-FFF2-40B4-BE49-F238E27FC236}">
                <a16:creationId xmlns:a16="http://schemas.microsoft.com/office/drawing/2014/main" id="{38B2338E-9D3F-B30E-48BF-F09A3CB7743C}"/>
              </a:ext>
            </a:extLst>
          </p:cNvPr>
          <p:cNvSpPr txBox="1">
            <a:spLocks/>
          </p:cNvSpPr>
          <p:nvPr/>
        </p:nvSpPr>
        <p:spPr>
          <a:xfrm>
            <a:off x="8516489" y="5652766"/>
            <a:ext cx="3537858" cy="1206786"/>
          </a:xfrm>
          <a:prstGeom prst="rect">
            <a:avLst/>
          </a:prstGeom>
          <a:effectLst>
            <a:outerShdw dist="25400" dir="2100000">
              <a:srgbClr val="000000"/>
            </a:outerShdw>
          </a:effectLst>
        </p:spPr>
        <p:txBody>
          <a:bodyPr vert="horz" lIns="91440" tIns="45720" rIns="91440" bIns="45720" rtlCol="0" anchor="t">
            <a:normAutofit/>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2400">
                <a:solidFill>
                  <a:schemeClr val="bg2"/>
                </a:solidFill>
                <a:latin typeface="Arial Rounded MT Bold"/>
              </a:rPr>
              <a:t>”Näin ruiskun metsässä.”</a:t>
            </a:r>
            <a:endParaRPr lang="en-US" sz="2400">
              <a:solidFill>
                <a:schemeClr val="bg2"/>
              </a:solidFill>
              <a:latin typeface="Arial Rounded MT Bold"/>
            </a:endParaRPr>
          </a:p>
        </p:txBody>
      </p:sp>
    </p:spTree>
    <p:extLst>
      <p:ext uri="{BB962C8B-B14F-4D97-AF65-F5344CB8AC3E}">
        <p14:creationId xmlns:p14="http://schemas.microsoft.com/office/powerpoint/2010/main" val="413823026"/>
      </p:ext>
    </p:extLst>
  </p:cSld>
  <p:clrMapOvr>
    <a:masterClrMapping/>
  </p:clrMapOvr>
</p:sld>
</file>

<file path=ppt/theme/theme1.xml><?xml version="1.0" encoding="utf-8"?>
<a:theme xmlns:a="http://schemas.openxmlformats.org/drawingml/2006/main" name="Office-teema">
  <a:themeElements>
    <a:clrScheme name="Kaupunki kuuluu kaikille">
      <a:dk1>
        <a:srgbClr val="000000"/>
      </a:dk1>
      <a:lt1>
        <a:srgbClr val="FFFFFF"/>
      </a:lt1>
      <a:dk2>
        <a:srgbClr val="01561D"/>
      </a:dk2>
      <a:lt2>
        <a:srgbClr val="EFEEDA"/>
      </a:lt2>
      <a:accent1>
        <a:srgbClr val="009638"/>
      </a:accent1>
      <a:accent2>
        <a:srgbClr val="CEB8F1"/>
      </a:accent2>
      <a:accent3>
        <a:srgbClr val="B3DFF1"/>
      </a:accent3>
      <a:accent4>
        <a:srgbClr val="F8D3B5"/>
      </a:accent4>
      <a:accent5>
        <a:srgbClr val="E3FF1F"/>
      </a:accent5>
      <a:accent6>
        <a:srgbClr val="452B1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KK_esitysmalli_aikuiset_20221219" id="{BC0D0911-375A-5D42-B16D-401E90BDF2EA}" vid="{7367EE6A-E952-B84A-B855-19B3ED8D32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5D8A27D606723D44A302FE21F9221655" ma:contentTypeVersion="16" ma:contentTypeDescription="Luo uusi asiakirja." ma:contentTypeScope="" ma:versionID="6a2b4729c213a020fa7ca3707a6d54f9">
  <xsd:schema xmlns:xsd="http://www.w3.org/2001/XMLSchema" xmlns:xs="http://www.w3.org/2001/XMLSchema" xmlns:p="http://schemas.microsoft.com/office/2006/metadata/properties" xmlns:ns2="1dfff08a-cb44-467c-b939-b24967682f66" xmlns:ns3="2b9cf2fb-7daf-4a17-ad3d-67f639c4e6de" targetNamespace="http://schemas.microsoft.com/office/2006/metadata/properties" ma:root="true" ma:fieldsID="6b7e54279f9a1b24471cbe7900661ac8" ns2:_="" ns3:_="">
    <xsd:import namespace="1dfff08a-cb44-467c-b939-b24967682f66"/>
    <xsd:import namespace="2b9cf2fb-7daf-4a17-ad3d-67f639c4e6d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fff08a-cb44-467c-b939-b24967682f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Kuvien tunnisteet" ma:readOnly="false" ma:fieldId="{5cf76f15-5ced-4ddc-b409-7134ff3c332f}" ma:taxonomyMulti="true" ma:sspId="b4acf277-c871-4cac-ba5b-0074ec657832"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9cf2fb-7daf-4a17-ad3d-67f639c4e6de" elementFormDefault="qualified">
    <xsd:import namespace="http://schemas.microsoft.com/office/2006/documentManagement/types"/>
    <xsd:import namespace="http://schemas.microsoft.com/office/infopath/2007/PartnerControls"/>
    <xsd:element name="SharedWithUsers" ma:index="12"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Jakamisen tiedot" ma:internalName="SharedWithDetails" ma:readOnly="true">
      <xsd:simpleType>
        <xsd:restriction base="dms:Note">
          <xsd:maxLength value="255"/>
        </xsd:restriction>
      </xsd:simpleType>
    </xsd:element>
    <xsd:element name="TaxCatchAll" ma:index="18" nillable="true" ma:displayName="Taxonomy Catch All Column" ma:hidden="true" ma:list="{ed8ced33-2a39-4592-aaa6-9e99843b5c5d}" ma:internalName="TaxCatchAll" ma:showField="CatchAllData" ma:web="2b9cf2fb-7daf-4a17-ad3d-67f639c4e6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dfff08a-cb44-467c-b939-b24967682f66">
      <Terms xmlns="http://schemas.microsoft.com/office/infopath/2007/PartnerControls"/>
    </lcf76f155ced4ddcb4097134ff3c332f>
    <TaxCatchAll xmlns="2b9cf2fb-7daf-4a17-ad3d-67f639c4e6de" xsi:nil="true"/>
  </documentManagement>
</p:properties>
</file>

<file path=customXml/itemProps1.xml><?xml version="1.0" encoding="utf-8"?>
<ds:datastoreItem xmlns:ds="http://schemas.openxmlformats.org/officeDocument/2006/customXml" ds:itemID="{1113BFD2-8D11-48CD-BD50-13B72A25F094}">
  <ds:schemaRefs>
    <ds:schemaRef ds:uri="1dfff08a-cb44-467c-b939-b24967682f66"/>
    <ds:schemaRef ds:uri="2b9cf2fb-7daf-4a17-ad3d-67f639c4e6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5E96199-C57D-4AE5-9DFB-309D40A7A6F5}">
  <ds:schemaRefs>
    <ds:schemaRef ds:uri="http://schemas.microsoft.com/sharepoint/v3/contenttype/forms"/>
  </ds:schemaRefs>
</ds:datastoreItem>
</file>

<file path=customXml/itemProps3.xml><?xml version="1.0" encoding="utf-8"?>
<ds:datastoreItem xmlns:ds="http://schemas.openxmlformats.org/officeDocument/2006/customXml" ds:itemID="{BD00215C-7F22-4550-9EB9-804F5BD91646}">
  <ds:schemaRefs>
    <ds:schemaRef ds:uri="http://schemas.openxmlformats.org/package/2006/metadata/core-properties"/>
    <ds:schemaRef ds:uri="http://purl.org/dc/elements/1.1/"/>
    <ds:schemaRef ds:uri="1dfff08a-cb44-467c-b939-b24967682f66"/>
    <ds:schemaRef ds:uri="http://purl.org/dc/terms/"/>
    <ds:schemaRef ds:uri="http://schemas.microsoft.com/office/2006/metadata/properties"/>
    <ds:schemaRef ds:uri="http://schemas.microsoft.com/office/2006/documentManagement/types"/>
    <ds:schemaRef ds:uri="http://purl.org/dc/dcmitype/"/>
    <ds:schemaRef ds:uri="http://schemas.microsoft.com/office/infopath/2007/PartnerControls"/>
    <ds:schemaRef ds:uri="2b9cf2fb-7daf-4a17-ad3d-67f639c4e6d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Uusi vanhempainilta</Template>
  <TotalTime>21</TotalTime>
  <Words>2885</Words>
  <Application>Microsoft Office PowerPoint</Application>
  <PresentationFormat>Laajakuva</PresentationFormat>
  <Paragraphs>252</Paragraphs>
  <Slides>15</Slides>
  <Notes>15</Notes>
  <HiddenSlides>0</HiddenSlides>
  <MMClips>1</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15</vt:i4>
      </vt:variant>
    </vt:vector>
  </HeadingPairs>
  <TitlesOfParts>
    <vt:vector size="21" baseType="lpstr">
      <vt:lpstr>Arial</vt:lpstr>
      <vt:lpstr>Arial Rounded MT Bold</vt:lpstr>
      <vt:lpstr>Arial,Sans-Serif</vt:lpstr>
      <vt:lpstr>Calibri</vt:lpstr>
      <vt:lpstr>Courier New,monospace</vt:lpstr>
      <vt:lpstr>Office-teema</vt:lpstr>
      <vt:lpstr>Kaupunki kuuluu kaikille -vanhempainilta</vt:lpstr>
      <vt:lpstr>Ohjelma:</vt:lpstr>
      <vt:lpstr>Kaupunki kuuluu kaikille -oppitunnit</vt:lpstr>
      <vt:lpstr>Miksi päihteistä pitää puhua -video</vt:lpstr>
      <vt:lpstr>Kokemuksia &amp; keskustelua </vt:lpstr>
      <vt:lpstr>Miksi päihteistä pitää puhua lapsille?</vt:lpstr>
      <vt:lpstr>Opeta lasta ohittamaan  turvattomat tilanteet, mutta  älä ohita tilanteista keskustelua.</vt:lpstr>
      <vt:lpstr>Avaa keskustelu päihteistä näin:</vt:lpstr>
      <vt:lpstr>Lasten ajatuksia päihteistä</vt:lpstr>
      <vt:lpstr>Miten sanoittaisit tilannetta lapsellesi?</vt:lpstr>
      <vt:lpstr>Opeta lasta suojelemaan itseään:</vt:lpstr>
      <vt:lpstr>Jotta lapsi ei kantaisi huoliaan yksin:</vt:lpstr>
      <vt:lpstr>Tunteet ja asenteet tarttuvat aikuisilta lapsiin</vt:lpstr>
      <vt:lpstr>5 vinkkiä keskustelun tueksi</vt:lpstr>
      <vt:lpstr>Kiitos, kun  osallistuit!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Kaupunki kuuluu kaikille -vanhempainilta</dc:title>
  <dc:creator>heini.karkkainen@ehyt.fi</dc:creator>
  <cp:lastModifiedBy>Heini Kärkkäinen</cp:lastModifiedBy>
  <cp:revision>1</cp:revision>
  <dcterms:created xsi:type="dcterms:W3CDTF">2023-02-14T08:06:38Z</dcterms:created>
  <dcterms:modified xsi:type="dcterms:W3CDTF">2024-05-30T13:03:58Z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0x0101005D8A27D606723D44A302FE21F9221655</vt:lpwstr>
  </property>
  <property fmtid="{D5CDD505-2E9C-101B-9397-08002B2CF9AE}" pid="3" name="MediaServiceImageTags">
    <vt:lpwstr/>
  </property>
</Properties>
</file>