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8_8D58532D.xml" ContentType="application/vnd.ms-powerpoint.comments+xml"/>
  <Override PartName="/ppt/notesSlides/notesSlide12.xml" ContentType="application/vnd.openxmlformats-officedocument.presentationml.notesSlide+xml"/>
  <Override PartName="/ppt/comments/modernComment_1B9_BAA1A5F9.xml" ContentType="application/vnd.ms-powerpoint.comments+xml"/>
  <Override PartName="/ppt/notesSlides/notesSlide13.xml" ContentType="application/vnd.openxmlformats-officedocument.presentationml.notesSlide+xml"/>
  <Override PartName="/ppt/comments/modernComment_19C_3FE3B5EE.xml" ContentType="application/vnd.ms-powerpoint.comment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omments/modernComment_21D_359E9257.xml" ContentType="application/vnd.ms-powerpoint.comments+xml"/>
  <Override PartName="/ppt/notesSlides/notesSlide18.xml" ContentType="application/vnd.openxmlformats-officedocument.presentationml.notesSlide+xml"/>
  <Override PartName="/ppt/comments/modernComment_229_7FFF713.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21B_17CB2A35.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4" r:id="rId5"/>
  </p:sldMasterIdLst>
  <p:notesMasterIdLst>
    <p:notesMasterId r:id="rId36"/>
  </p:notesMasterIdLst>
  <p:sldIdLst>
    <p:sldId id="544" r:id="rId6"/>
    <p:sldId id="267" r:id="rId7"/>
    <p:sldId id="426" r:id="rId8"/>
    <p:sldId id="408" r:id="rId9"/>
    <p:sldId id="425" r:id="rId10"/>
    <p:sldId id="434" r:id="rId11"/>
    <p:sldId id="534" r:id="rId12"/>
    <p:sldId id="532" r:id="rId13"/>
    <p:sldId id="549" r:id="rId14"/>
    <p:sldId id="437" r:id="rId15"/>
    <p:sldId id="542" r:id="rId16"/>
    <p:sldId id="440" r:id="rId17"/>
    <p:sldId id="441" r:id="rId18"/>
    <p:sldId id="412" r:id="rId19"/>
    <p:sldId id="272" r:id="rId20"/>
    <p:sldId id="537" r:id="rId21"/>
    <p:sldId id="538" r:id="rId22"/>
    <p:sldId id="541" r:id="rId23"/>
    <p:sldId id="553" r:id="rId24"/>
    <p:sldId id="436" r:id="rId25"/>
    <p:sldId id="535" r:id="rId26"/>
    <p:sldId id="540" r:id="rId27"/>
    <p:sldId id="536" r:id="rId28"/>
    <p:sldId id="424" r:id="rId29"/>
    <p:sldId id="539" r:id="rId30"/>
    <p:sldId id="551" r:id="rId31"/>
    <p:sldId id="550" r:id="rId32"/>
    <p:sldId id="552" r:id="rId33"/>
    <p:sldId id="543" r:id="rId34"/>
    <p:sldId id="435" r:id="rId35"/>
  </p:sldIdLst>
  <p:sldSz cx="9144000" cy="6858000" type="screen4x3"/>
  <p:notesSz cx="6858000" cy="1590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36803-9F73-DB29-85AE-7BE417206B3E}" name="Anu Rautama" initials="AR" userId="S::anu.rautama@ehyt.fi::07774c2b-1452-4a7b-ba85-90b1b5543297" providerId="AD"/>
  <p188:author id="{83BBBB06-E785-F23F-7583-8473F3598205}" name="Katri Saarela" initials="KS" userId="S::Katri.Saarela@ehyt.fi::d86de0d8-6688-4d80-8614-903a6e73aedc" providerId="AD"/>
  <p188:author id="{CE506515-6A09-7A3C-3689-E7FC19B9713F}" name="kaisikki Pasanen" initials="kP" userId="891994d9b86a9c0e" providerId="Windows Live"/>
  <p188:author id="{D27A0120-725A-65BE-F3C6-40884BD953A7}" name="Sara Saarinen" initials="SS" userId="S::sara.saarinen@ehyt.fi::8282bb67-d419-46ec-bf51-e44bf3694f4d" providerId="AD"/>
  <p188:author id="{13FF1B25-F8AC-1B7B-4AA0-806B2F66AB95}" name="Vieras" initials="Vi" userId="S::urn:spo:anon#d32ef304bf7180a484ef2d829b1c4ff3d2d6f9d7d5fd7c9f14f2a567d3cf0079::" providerId="AD"/>
  <p188:author id="{FEDAA152-D987-DC9F-0B5D-7E960C2C7B99}" name="Maija Hoving" initials="MH" userId="S::maija.hoving@ehyt.fi::f6ba0323-15ff-4b69-a1a2-ba7437e5cbc5" providerId="AD"/>
  <p188:author id="{8B2BA876-398F-E7F8-3522-840E5748B1E5}" name="Katri Saarela" initials="KS" userId="S::katri.saarela@ehyt.fi::d86de0d8-6688-4d80-8614-903a6e73ae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e Munter" initials="HM" lastIdx="9" clrIdx="0">
    <p:extLst>
      <p:ext uri="{19B8F6BF-5375-455C-9EA6-DF929625EA0E}">
        <p15:presenceInfo xmlns:p15="http://schemas.microsoft.com/office/powerpoint/2012/main" userId="S::hanne.munter@ehyt.fi::59393fba-4344-4859-9da7-51e86e5eaf92" providerId="AD"/>
      </p:ext>
    </p:extLst>
  </p:cmAuthor>
  <p:cmAuthor id="2" name="Melissa Sukanen" initials="MS" lastIdx="4" clrIdx="1">
    <p:extLst>
      <p:ext uri="{19B8F6BF-5375-455C-9EA6-DF929625EA0E}">
        <p15:presenceInfo xmlns:p15="http://schemas.microsoft.com/office/powerpoint/2012/main" userId="S::melissa.sukanen@ehyt.fi::de2c0078-cc4a-46d5-89dc-c6497b6172a5" providerId="AD"/>
      </p:ext>
    </p:extLst>
  </p:cmAuthor>
  <p:cmAuthor id="3" name="Katri Saarela" initials="KS" lastIdx="4" clrIdx="2">
    <p:extLst>
      <p:ext uri="{19B8F6BF-5375-455C-9EA6-DF929625EA0E}">
        <p15:presenceInfo xmlns:p15="http://schemas.microsoft.com/office/powerpoint/2012/main" userId="S::katri.saarela@ehyt.fi::d86de0d8-6688-4d80-8614-903a6e73a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1DDE3"/>
    <a:srgbClr val="7FC8C5"/>
    <a:srgbClr val="F9E480"/>
    <a:srgbClr val="7ECAC5"/>
    <a:srgbClr val="D94457"/>
    <a:srgbClr val="2D61AC"/>
    <a:srgbClr val="6C2F6E"/>
    <a:srgbClr val="F7AC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C1C13-C2DA-4430-BE98-F59F4ABF527F}" v="88" dt="2024-10-16T10:49:09.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0" autoAdjust="0"/>
  </p:normalViewPr>
  <p:slideViewPr>
    <p:cSldViewPr snapToGrid="0">
      <p:cViewPr varScale="1">
        <p:scale>
          <a:sx n="98" d="100"/>
          <a:sy n="98"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Saarinen" userId="8282bb67-d419-46ec-bf51-e44bf3694f4d" providerId="ADAL" clId="{4E4C1C13-C2DA-4430-BE98-F59F4ABF527F}"/>
    <pc:docChg chg="undo custSel modSld">
      <pc:chgData name="Sara Saarinen" userId="8282bb67-d419-46ec-bf51-e44bf3694f4d" providerId="ADAL" clId="{4E4C1C13-C2DA-4430-BE98-F59F4ABF527F}" dt="2024-10-16T10:52:26.314" v="587" actId="14100"/>
      <pc:docMkLst>
        <pc:docMk/>
      </pc:docMkLst>
      <pc:sldChg chg="addSp delSp modSp mod delAnim modAnim">
        <pc:chgData name="Sara Saarinen" userId="8282bb67-d419-46ec-bf51-e44bf3694f4d" providerId="ADAL" clId="{4E4C1C13-C2DA-4430-BE98-F59F4ABF527F}" dt="2024-10-16T10:35:56.694" v="509" actId="478"/>
        <pc:sldMkLst>
          <pc:docMk/>
          <pc:sldMk cId="2436783288" sldId="272"/>
        </pc:sldMkLst>
        <pc:spChg chg="add del mod">
          <ac:chgData name="Sara Saarinen" userId="8282bb67-d419-46ec-bf51-e44bf3694f4d" providerId="ADAL" clId="{4E4C1C13-C2DA-4430-BE98-F59F4ABF527F}" dt="2024-10-16T10:35:56.694" v="509" actId="478"/>
          <ac:spMkLst>
            <pc:docMk/>
            <pc:sldMk cId="2436783288" sldId="272"/>
            <ac:spMk id="3" creationId="{E1C6B382-FF55-4A31-4E6F-75367E0688B6}"/>
          </ac:spMkLst>
        </pc:spChg>
      </pc:sldChg>
      <pc:sldChg chg="modSp mod modCm">
        <pc:chgData name="Sara Saarinen" userId="8282bb67-d419-46ec-bf51-e44bf3694f4d" providerId="ADAL" clId="{4E4C1C13-C2DA-4430-BE98-F59F4ABF527F}" dt="2024-10-16T10:29:44.911" v="403" actId="1076"/>
        <pc:sldMkLst>
          <pc:docMk/>
          <pc:sldMk cId="1071887854" sldId="412"/>
        </pc:sldMkLst>
        <pc:spChg chg="mod">
          <ac:chgData name="Sara Saarinen" userId="8282bb67-d419-46ec-bf51-e44bf3694f4d" providerId="ADAL" clId="{4E4C1C13-C2DA-4430-BE98-F59F4ABF527F}" dt="2024-10-16T10:29:44.911" v="403" actId="1076"/>
          <ac:spMkLst>
            <pc:docMk/>
            <pc:sldMk cId="1071887854" sldId="412"/>
            <ac:spMk id="2" creationId="{D24C2DAC-5E6D-FB30-1A69-669EDF44D0E5}"/>
          </ac:spMkLst>
        </pc:spChg>
        <pc:extLst>
          <p:ext xmlns:p="http://schemas.openxmlformats.org/presentationml/2006/main" uri="{D6D511B9-2390-475A-947B-AFAB55BFBCF1}">
            <pc226:cmChg xmlns:pc226="http://schemas.microsoft.com/office/powerpoint/2022/06/main/command" chg="mod">
              <pc226:chgData name="Sara Saarinen" userId="8282bb67-d419-46ec-bf51-e44bf3694f4d" providerId="ADAL" clId="{4E4C1C13-C2DA-4430-BE98-F59F4ABF527F}" dt="2024-10-16T10:29:38.969" v="401" actId="20577"/>
              <pc2:cmMkLst xmlns:pc2="http://schemas.microsoft.com/office/powerpoint/2019/9/main/command">
                <pc:docMk/>
                <pc:sldMk cId="1071887854" sldId="412"/>
                <pc2:cmMk id="{E4224E75-52EA-46E3-B551-C033871ED9F8}"/>
              </pc2:cmMkLst>
            </pc226:cmChg>
          </p:ext>
        </pc:extLst>
      </pc:sldChg>
      <pc:sldChg chg="modSp mod">
        <pc:chgData name="Sara Saarinen" userId="8282bb67-d419-46ec-bf51-e44bf3694f4d" providerId="ADAL" clId="{4E4C1C13-C2DA-4430-BE98-F59F4ABF527F}" dt="2024-10-16T10:37:20.537" v="516" actId="1076"/>
        <pc:sldMkLst>
          <pc:docMk/>
          <pc:sldMk cId="641974963" sldId="436"/>
        </pc:sldMkLst>
        <pc:spChg chg="mod">
          <ac:chgData name="Sara Saarinen" userId="8282bb67-d419-46ec-bf51-e44bf3694f4d" providerId="ADAL" clId="{4E4C1C13-C2DA-4430-BE98-F59F4ABF527F}" dt="2024-10-16T10:37:20.537" v="516" actId="1076"/>
          <ac:spMkLst>
            <pc:docMk/>
            <pc:sldMk cId="641974963" sldId="436"/>
            <ac:spMk id="6" creationId="{7C15E142-60B8-46C1-B570-C75A7B578202}"/>
          </ac:spMkLst>
        </pc:spChg>
      </pc:sldChg>
      <pc:sldChg chg="modSp mod">
        <pc:chgData name="Sara Saarinen" userId="8282bb67-d419-46ec-bf51-e44bf3694f4d" providerId="ADAL" clId="{4E4C1C13-C2DA-4430-BE98-F59F4ABF527F}" dt="2024-10-16T09:58:02.797" v="16" actId="20577"/>
        <pc:sldMkLst>
          <pc:docMk/>
          <pc:sldMk cId="864566835" sldId="437"/>
        </pc:sldMkLst>
        <pc:spChg chg="mod">
          <ac:chgData name="Sara Saarinen" userId="8282bb67-d419-46ec-bf51-e44bf3694f4d" providerId="ADAL" clId="{4E4C1C13-C2DA-4430-BE98-F59F4ABF527F}" dt="2024-10-16T09:57:33.356" v="7" actId="20577"/>
          <ac:spMkLst>
            <pc:docMk/>
            <pc:sldMk cId="864566835" sldId="437"/>
            <ac:spMk id="2" creationId="{9B5D60C2-F82B-6F52-5357-51F058C5B68D}"/>
          </ac:spMkLst>
        </pc:spChg>
        <pc:spChg chg="mod">
          <ac:chgData name="Sara Saarinen" userId="8282bb67-d419-46ec-bf51-e44bf3694f4d" providerId="ADAL" clId="{4E4C1C13-C2DA-4430-BE98-F59F4ABF527F}" dt="2024-10-16T09:58:02.797" v="16" actId="20577"/>
          <ac:spMkLst>
            <pc:docMk/>
            <pc:sldMk cId="864566835" sldId="437"/>
            <ac:spMk id="3" creationId="{4DD7D395-9A39-BD72-F1A1-51169B8400CB}"/>
          </ac:spMkLst>
        </pc:spChg>
      </pc:sldChg>
      <pc:sldChg chg="modSp mod">
        <pc:chgData name="Sara Saarinen" userId="8282bb67-d419-46ec-bf51-e44bf3694f4d" providerId="ADAL" clId="{4E4C1C13-C2DA-4430-BE98-F59F4ABF527F}" dt="2024-10-16T10:39:26.607" v="526" actId="15"/>
        <pc:sldMkLst>
          <pc:docMk/>
          <pc:sldMk cId="2552931712" sldId="535"/>
        </pc:sldMkLst>
        <pc:spChg chg="mod">
          <ac:chgData name="Sara Saarinen" userId="8282bb67-d419-46ec-bf51-e44bf3694f4d" providerId="ADAL" clId="{4E4C1C13-C2DA-4430-BE98-F59F4ABF527F}" dt="2024-10-16T10:39:03.581" v="524" actId="1076"/>
          <ac:spMkLst>
            <pc:docMk/>
            <pc:sldMk cId="2552931712" sldId="535"/>
            <ac:spMk id="3" creationId="{A0140A67-548F-9A81-C05E-ED925CD58414}"/>
          </ac:spMkLst>
        </pc:spChg>
        <pc:spChg chg="mod">
          <ac:chgData name="Sara Saarinen" userId="8282bb67-d419-46ec-bf51-e44bf3694f4d" providerId="ADAL" clId="{4E4C1C13-C2DA-4430-BE98-F59F4ABF527F}" dt="2024-10-16T10:39:26.607" v="526" actId="15"/>
          <ac:spMkLst>
            <pc:docMk/>
            <pc:sldMk cId="2552931712" sldId="535"/>
            <ac:spMk id="4" creationId="{51CCA3F0-222A-CDC5-EEF4-338BB0933A50}"/>
          </ac:spMkLst>
        </pc:spChg>
      </pc:sldChg>
      <pc:sldChg chg="modSp mod">
        <pc:chgData name="Sara Saarinen" userId="8282bb67-d419-46ec-bf51-e44bf3694f4d" providerId="ADAL" clId="{4E4C1C13-C2DA-4430-BE98-F59F4ABF527F}" dt="2024-10-16T10:41:43.167" v="532" actId="1076"/>
        <pc:sldMkLst>
          <pc:docMk/>
          <pc:sldMk cId="1839804837" sldId="536"/>
        </pc:sldMkLst>
        <pc:spChg chg="mod">
          <ac:chgData name="Sara Saarinen" userId="8282bb67-d419-46ec-bf51-e44bf3694f4d" providerId="ADAL" clId="{4E4C1C13-C2DA-4430-BE98-F59F4ABF527F}" dt="2024-10-16T10:41:27.923" v="531" actId="948"/>
          <ac:spMkLst>
            <pc:docMk/>
            <pc:sldMk cId="1839804837" sldId="536"/>
            <ac:spMk id="3" creationId="{38779FBC-AF29-242B-C0D4-FCBCBC5025CF}"/>
          </ac:spMkLst>
        </pc:spChg>
        <pc:spChg chg="mod">
          <ac:chgData name="Sara Saarinen" userId="8282bb67-d419-46ec-bf51-e44bf3694f4d" providerId="ADAL" clId="{4E4C1C13-C2DA-4430-BE98-F59F4ABF527F}" dt="2024-10-16T10:41:43.167" v="532" actId="1076"/>
          <ac:spMkLst>
            <pc:docMk/>
            <pc:sldMk cId="1839804837" sldId="536"/>
            <ac:spMk id="4" creationId="{258DED42-4831-E3E4-F637-D28EC69C01EE}"/>
          </ac:spMkLst>
        </pc:spChg>
      </pc:sldChg>
      <pc:sldChg chg="addSp delSp modSp mod delAnim modAnim">
        <pc:chgData name="Sara Saarinen" userId="8282bb67-d419-46ec-bf51-e44bf3694f4d" providerId="ADAL" clId="{4E4C1C13-C2DA-4430-BE98-F59F4ABF527F}" dt="2024-10-16T10:35:53.994" v="508" actId="478"/>
        <pc:sldMkLst>
          <pc:docMk/>
          <pc:sldMk cId="1156478173" sldId="537"/>
        </pc:sldMkLst>
        <pc:spChg chg="add del mod">
          <ac:chgData name="Sara Saarinen" userId="8282bb67-d419-46ec-bf51-e44bf3694f4d" providerId="ADAL" clId="{4E4C1C13-C2DA-4430-BE98-F59F4ABF527F}" dt="2024-10-16T10:35:53.994" v="508" actId="478"/>
          <ac:spMkLst>
            <pc:docMk/>
            <pc:sldMk cId="1156478173" sldId="537"/>
            <ac:spMk id="3" creationId="{A2EFE819-7341-D679-163E-900424BE0A40}"/>
          </ac:spMkLst>
        </pc:spChg>
      </pc:sldChg>
      <pc:sldChg chg="addSp delSp modSp mod delAnim modAnim">
        <pc:chgData name="Sara Saarinen" userId="8282bb67-d419-46ec-bf51-e44bf3694f4d" providerId="ADAL" clId="{4E4C1C13-C2DA-4430-BE98-F59F4ABF527F}" dt="2024-10-16T10:35:49.594" v="507" actId="478"/>
        <pc:sldMkLst>
          <pc:docMk/>
          <pc:sldMk cId="1094427997" sldId="538"/>
        </pc:sldMkLst>
        <pc:spChg chg="add del mod">
          <ac:chgData name="Sara Saarinen" userId="8282bb67-d419-46ec-bf51-e44bf3694f4d" providerId="ADAL" clId="{4E4C1C13-C2DA-4430-BE98-F59F4ABF527F}" dt="2024-10-16T10:35:49.594" v="507" actId="478"/>
          <ac:spMkLst>
            <pc:docMk/>
            <pc:sldMk cId="1094427997" sldId="538"/>
            <ac:spMk id="4" creationId="{6EDC3251-05D6-0DCC-C654-372770875ED8}"/>
          </ac:spMkLst>
        </pc:spChg>
      </pc:sldChg>
      <pc:sldChg chg="addSp delSp modSp mod delAnim modAnim">
        <pc:chgData name="Sara Saarinen" userId="8282bb67-d419-46ec-bf51-e44bf3694f4d" providerId="ADAL" clId="{4E4C1C13-C2DA-4430-BE98-F59F4ABF527F}" dt="2024-10-16T10:35:47.378" v="506" actId="478"/>
        <pc:sldMkLst>
          <pc:docMk/>
          <pc:sldMk cId="899584599" sldId="541"/>
        </pc:sldMkLst>
        <pc:spChg chg="add del mod">
          <ac:chgData name="Sara Saarinen" userId="8282bb67-d419-46ec-bf51-e44bf3694f4d" providerId="ADAL" clId="{4E4C1C13-C2DA-4430-BE98-F59F4ABF527F}" dt="2024-10-16T10:34:11.148" v="495" actId="21"/>
          <ac:spMkLst>
            <pc:docMk/>
            <pc:sldMk cId="899584599" sldId="541"/>
            <ac:spMk id="4" creationId="{6EDC3251-05D6-0DCC-C654-372770875ED8}"/>
          </ac:spMkLst>
        </pc:spChg>
        <pc:spChg chg="add del mod">
          <ac:chgData name="Sara Saarinen" userId="8282bb67-d419-46ec-bf51-e44bf3694f4d" providerId="ADAL" clId="{4E4C1C13-C2DA-4430-BE98-F59F4ABF527F}" dt="2024-10-16T10:35:47.378" v="506" actId="478"/>
          <ac:spMkLst>
            <pc:docMk/>
            <pc:sldMk cId="899584599" sldId="541"/>
            <ac:spMk id="7" creationId="{87770BF6-B1ED-215E-1C15-FFB38A1BC252}"/>
          </ac:spMkLst>
        </pc:spChg>
      </pc:sldChg>
      <pc:sldChg chg="modSp mod">
        <pc:chgData name="Sara Saarinen" userId="8282bb67-d419-46ec-bf51-e44bf3694f4d" providerId="ADAL" clId="{4E4C1C13-C2DA-4430-BE98-F59F4ABF527F}" dt="2024-10-16T09:58:33.374" v="18" actId="948"/>
        <pc:sldMkLst>
          <pc:docMk/>
          <pc:sldMk cId="1434222627" sldId="542"/>
        </pc:sldMkLst>
        <pc:spChg chg="mod">
          <ac:chgData name="Sara Saarinen" userId="8282bb67-d419-46ec-bf51-e44bf3694f4d" providerId="ADAL" clId="{4E4C1C13-C2DA-4430-BE98-F59F4ABF527F}" dt="2024-10-16T09:58:33.374" v="18" actId="948"/>
          <ac:spMkLst>
            <pc:docMk/>
            <pc:sldMk cId="1434222627" sldId="542"/>
            <ac:spMk id="6" creationId="{7C15E142-60B8-46C1-B570-C75A7B578202}"/>
          </ac:spMkLst>
        </pc:spChg>
      </pc:sldChg>
      <pc:sldChg chg="modSp mod">
        <pc:chgData name="Sara Saarinen" userId="8282bb67-d419-46ec-bf51-e44bf3694f4d" providerId="ADAL" clId="{4E4C1C13-C2DA-4430-BE98-F59F4ABF527F}" dt="2024-10-16T09:57:09.268" v="6" actId="1076"/>
        <pc:sldMkLst>
          <pc:docMk/>
          <pc:sldMk cId="3974366258" sldId="549"/>
        </pc:sldMkLst>
        <pc:spChg chg="mod">
          <ac:chgData name="Sara Saarinen" userId="8282bb67-d419-46ec-bf51-e44bf3694f4d" providerId="ADAL" clId="{4E4C1C13-C2DA-4430-BE98-F59F4ABF527F}" dt="2024-10-16T09:57:09.268" v="6" actId="1076"/>
          <ac:spMkLst>
            <pc:docMk/>
            <pc:sldMk cId="3974366258" sldId="549"/>
            <ac:spMk id="6" creationId="{7C15E142-60B8-46C1-B570-C75A7B578202}"/>
          </ac:spMkLst>
        </pc:spChg>
      </pc:sldChg>
      <pc:sldChg chg="modSp mod modNotesTx">
        <pc:chgData name="Sara Saarinen" userId="8282bb67-d419-46ec-bf51-e44bf3694f4d" providerId="ADAL" clId="{4E4C1C13-C2DA-4430-BE98-F59F4ABF527F}" dt="2024-10-16T10:48:32.272" v="567" actId="20577"/>
        <pc:sldMkLst>
          <pc:docMk/>
          <pc:sldMk cId="259144546" sldId="550"/>
        </pc:sldMkLst>
        <pc:spChg chg="mod">
          <ac:chgData name="Sara Saarinen" userId="8282bb67-d419-46ec-bf51-e44bf3694f4d" providerId="ADAL" clId="{4E4C1C13-C2DA-4430-BE98-F59F4ABF527F}" dt="2024-10-16T10:48:10.228" v="566" actId="20577"/>
          <ac:spMkLst>
            <pc:docMk/>
            <pc:sldMk cId="259144546" sldId="550"/>
            <ac:spMk id="2" creationId="{B90AB473-4272-D04F-CC70-FED81DCAB1FC}"/>
          </ac:spMkLst>
        </pc:spChg>
        <pc:spChg chg="mod">
          <ac:chgData name="Sara Saarinen" userId="8282bb67-d419-46ec-bf51-e44bf3694f4d" providerId="ADAL" clId="{4E4C1C13-C2DA-4430-BE98-F59F4ABF527F}" dt="2024-10-16T10:46:30.698" v="551" actId="1076"/>
          <ac:spMkLst>
            <pc:docMk/>
            <pc:sldMk cId="259144546" sldId="550"/>
            <ac:spMk id="3" creationId="{6681939E-49C0-656D-9EB6-30776DC346B8}"/>
          </ac:spMkLst>
        </pc:spChg>
      </pc:sldChg>
      <pc:sldChg chg="modSp mod">
        <pc:chgData name="Sara Saarinen" userId="8282bb67-d419-46ec-bf51-e44bf3694f4d" providerId="ADAL" clId="{4E4C1C13-C2DA-4430-BE98-F59F4ABF527F}" dt="2024-10-16T10:43:41.700" v="538" actId="1076"/>
        <pc:sldMkLst>
          <pc:docMk/>
          <pc:sldMk cId="661115228" sldId="551"/>
        </pc:sldMkLst>
        <pc:spChg chg="mod">
          <ac:chgData name="Sara Saarinen" userId="8282bb67-d419-46ec-bf51-e44bf3694f4d" providerId="ADAL" clId="{4E4C1C13-C2DA-4430-BE98-F59F4ABF527F}" dt="2024-10-16T10:43:41.700" v="538" actId="1076"/>
          <ac:spMkLst>
            <pc:docMk/>
            <pc:sldMk cId="661115228" sldId="551"/>
            <ac:spMk id="6" creationId="{7C15E142-60B8-46C1-B570-C75A7B578202}"/>
          </ac:spMkLst>
        </pc:spChg>
      </pc:sldChg>
      <pc:sldChg chg="addSp modSp mod">
        <pc:chgData name="Sara Saarinen" userId="8282bb67-d419-46ec-bf51-e44bf3694f4d" providerId="ADAL" clId="{4E4C1C13-C2DA-4430-BE98-F59F4ABF527F}" dt="2024-10-16T10:52:26.314" v="587" actId="14100"/>
        <pc:sldMkLst>
          <pc:docMk/>
          <pc:sldMk cId="1750673362" sldId="552"/>
        </pc:sldMkLst>
        <pc:spChg chg="mod">
          <ac:chgData name="Sara Saarinen" userId="8282bb67-d419-46ec-bf51-e44bf3694f4d" providerId="ADAL" clId="{4E4C1C13-C2DA-4430-BE98-F59F4ABF527F}" dt="2024-10-16T10:47:44.823" v="558" actId="14100"/>
          <ac:spMkLst>
            <pc:docMk/>
            <pc:sldMk cId="1750673362" sldId="552"/>
            <ac:spMk id="3" creationId="{5E787802-6AAB-6DC1-F9CD-93D5BC823015}"/>
          </ac:spMkLst>
        </pc:spChg>
        <pc:spChg chg="mod">
          <ac:chgData name="Sara Saarinen" userId="8282bb67-d419-46ec-bf51-e44bf3694f4d" providerId="ADAL" clId="{4E4C1C13-C2DA-4430-BE98-F59F4ABF527F}" dt="2024-10-16T10:52:26.314" v="587" actId="14100"/>
          <ac:spMkLst>
            <pc:docMk/>
            <pc:sldMk cId="1750673362" sldId="552"/>
            <ac:spMk id="4" creationId="{01046379-5399-5B0C-0A20-986A642CE9EE}"/>
          </ac:spMkLst>
        </pc:spChg>
        <pc:picChg chg="add mod">
          <ac:chgData name="Sara Saarinen" userId="8282bb67-d419-46ec-bf51-e44bf3694f4d" providerId="ADAL" clId="{4E4C1C13-C2DA-4430-BE98-F59F4ABF527F}" dt="2024-10-16T10:49:13.965" v="569" actId="1076"/>
          <ac:picMkLst>
            <pc:docMk/>
            <pc:sldMk cId="1750673362" sldId="552"/>
            <ac:picMk id="5" creationId="{5CE436CD-2C38-1C17-3970-0155C2842C8A}"/>
          </ac:picMkLst>
        </pc:picChg>
      </pc:sldChg>
      <pc:sldChg chg="addSp delSp modSp mod delAnim modAnim modCm modNotesTx">
        <pc:chgData name="Sara Saarinen" userId="8282bb67-d419-46ec-bf51-e44bf3694f4d" providerId="ADAL" clId="{4E4C1C13-C2DA-4430-BE98-F59F4ABF527F}" dt="2024-10-16T10:36:37.190" v="513"/>
        <pc:sldMkLst>
          <pc:docMk/>
          <pc:sldMk cId="134215443" sldId="553"/>
        </pc:sldMkLst>
        <pc:spChg chg="del mod">
          <ac:chgData name="Sara Saarinen" userId="8282bb67-d419-46ec-bf51-e44bf3694f4d" providerId="ADAL" clId="{4E4C1C13-C2DA-4430-BE98-F59F4ABF527F}" dt="2024-10-16T10:03:24.952" v="38"/>
          <ac:spMkLst>
            <pc:docMk/>
            <pc:sldMk cId="134215443" sldId="553"/>
            <ac:spMk id="2" creationId="{6FB6595B-A8D6-E272-74E5-F72774D20AFB}"/>
          </ac:spMkLst>
        </pc:spChg>
        <pc:spChg chg="mod">
          <ac:chgData name="Sara Saarinen" userId="8282bb67-d419-46ec-bf51-e44bf3694f4d" providerId="ADAL" clId="{4E4C1C13-C2DA-4430-BE98-F59F4ABF527F}" dt="2024-10-16T10:05:29.963" v="122" actId="404"/>
          <ac:spMkLst>
            <pc:docMk/>
            <pc:sldMk cId="134215443" sldId="553"/>
            <ac:spMk id="3" creationId="{5A6A7192-64CA-DEFF-E090-113078EABCC2}"/>
          </ac:spMkLst>
        </pc:spChg>
        <pc:spChg chg="add del mod">
          <ac:chgData name="Sara Saarinen" userId="8282bb67-d419-46ec-bf51-e44bf3694f4d" providerId="ADAL" clId="{4E4C1C13-C2DA-4430-BE98-F59F4ABF527F}" dt="2024-10-16T10:05:25.129" v="120" actId="478"/>
          <ac:spMkLst>
            <pc:docMk/>
            <pc:sldMk cId="134215443" sldId="553"/>
            <ac:spMk id="4" creationId="{B563757C-F2C3-61F1-2935-AECFB205BAC5}"/>
          </ac:spMkLst>
        </pc:spChg>
        <pc:spChg chg="add mod">
          <ac:chgData name="Sara Saarinen" userId="8282bb67-d419-46ec-bf51-e44bf3694f4d" providerId="ADAL" clId="{4E4C1C13-C2DA-4430-BE98-F59F4ABF527F}" dt="2024-10-16T10:27:08.293" v="358" actId="20577"/>
          <ac:spMkLst>
            <pc:docMk/>
            <pc:sldMk cId="134215443" sldId="553"/>
            <ac:spMk id="5" creationId="{E70F40D9-B577-D9DC-F8D2-94F1BE29C2BE}"/>
          </ac:spMkLst>
        </pc:spChg>
        <pc:spChg chg="add mod">
          <ac:chgData name="Sara Saarinen" userId="8282bb67-d419-46ec-bf51-e44bf3694f4d" providerId="ADAL" clId="{4E4C1C13-C2DA-4430-BE98-F59F4ABF527F}" dt="2024-10-16T10:27:35.427" v="361" actId="20577"/>
          <ac:spMkLst>
            <pc:docMk/>
            <pc:sldMk cId="134215443" sldId="553"/>
            <ac:spMk id="6" creationId="{C5FEA896-2950-4F7B-431D-9DA4AF692D51}"/>
          </ac:spMkLst>
        </pc:spChg>
        <pc:spChg chg="add del mod">
          <ac:chgData name="Sara Saarinen" userId="8282bb67-d419-46ec-bf51-e44bf3694f4d" providerId="ADAL" clId="{4E4C1C13-C2DA-4430-BE98-F59F4ABF527F}" dt="2024-10-16T10:34:46.599" v="502" actId="21"/>
          <ac:spMkLst>
            <pc:docMk/>
            <pc:sldMk cId="134215443" sldId="553"/>
            <ac:spMk id="7" creationId="{87770BF6-B1ED-215E-1C15-FFB38A1BC252}"/>
          </ac:spMkLst>
        </pc:spChg>
        <pc:extLst>
          <p:ext xmlns:p="http://schemas.openxmlformats.org/presentationml/2006/main" uri="{D6D511B9-2390-475A-947B-AFAB55BFBCF1}">
            <pc226:cmChg xmlns:pc226="http://schemas.microsoft.com/office/powerpoint/2022/06/main/command" chg="mod">
              <pc226:chgData name="Sara Saarinen" userId="8282bb67-d419-46ec-bf51-e44bf3694f4d" providerId="ADAL" clId="{4E4C1C13-C2DA-4430-BE98-F59F4ABF527F}" dt="2024-10-16T10:03:15.419" v="34" actId="21"/>
              <pc2:cmMkLst xmlns:pc2="http://schemas.microsoft.com/office/powerpoint/2019/9/main/command">
                <pc:docMk/>
                <pc:sldMk cId="134215443" sldId="553"/>
                <pc2:cmMk id="{9907BA60-5D66-4DE6-8E71-6C0C5B2A8CA7}"/>
              </pc2:cmMkLst>
            </pc226:cmChg>
          </p:ext>
        </pc:extLst>
      </pc:sldChg>
    </pc:docChg>
  </pc:docChgLst>
  <pc:docChgLst>
    <pc:chgData name="Anu Rautama" userId="S::anu.rautama@ehyt.fi::07774c2b-1452-4a7b-ba85-90b1b5543297" providerId="AD" clId="Web-{E5E680D5-430F-4AF7-AC4D-472E4A907890}"/>
    <pc:docChg chg="addSld delSld modSld sldOrd">
      <pc:chgData name="Anu Rautama" userId="S::anu.rautama@ehyt.fi::07774c2b-1452-4a7b-ba85-90b1b5543297" providerId="AD" clId="Web-{E5E680D5-430F-4AF7-AC4D-472E4A907890}" dt="2024-10-09T07:53:31.321" v="1050" actId="20577"/>
      <pc:docMkLst>
        <pc:docMk/>
      </pc:docMkLst>
      <pc:sldChg chg="modSp">
        <pc:chgData name="Anu Rautama" userId="S::anu.rautama@ehyt.fi::07774c2b-1452-4a7b-ba85-90b1b5543297" providerId="AD" clId="Web-{E5E680D5-430F-4AF7-AC4D-472E4A907890}" dt="2024-10-09T07:41:27.236" v="998" actId="20577"/>
        <pc:sldMkLst>
          <pc:docMk/>
          <pc:sldMk cId="864566835" sldId="437"/>
        </pc:sldMkLst>
        <pc:spChg chg="mod">
          <ac:chgData name="Anu Rautama" userId="S::anu.rautama@ehyt.fi::07774c2b-1452-4a7b-ba85-90b1b5543297" providerId="AD" clId="Web-{E5E680D5-430F-4AF7-AC4D-472E4A907890}" dt="2024-10-09T07:41:27.236" v="998" actId="20577"/>
          <ac:spMkLst>
            <pc:docMk/>
            <pc:sldMk cId="864566835" sldId="437"/>
            <ac:spMk id="2" creationId="{9B5D60C2-F82B-6F52-5357-51F058C5B68D}"/>
          </ac:spMkLst>
        </pc:spChg>
      </pc:sldChg>
      <pc:sldChg chg="modSp">
        <pc:chgData name="Anu Rautama" userId="S::anu.rautama@ehyt.fi::07774c2b-1452-4a7b-ba85-90b1b5543297" providerId="AD" clId="Web-{E5E680D5-430F-4AF7-AC4D-472E4A907890}" dt="2024-10-09T07:13:57.217" v="1" actId="1076"/>
        <pc:sldMkLst>
          <pc:docMk/>
          <pc:sldMk cId="1839804837" sldId="536"/>
        </pc:sldMkLst>
        <pc:spChg chg="mod">
          <ac:chgData name="Anu Rautama" userId="S::anu.rautama@ehyt.fi::07774c2b-1452-4a7b-ba85-90b1b5543297" providerId="AD" clId="Web-{E5E680D5-430F-4AF7-AC4D-472E4A907890}" dt="2024-10-09T07:13:57.217" v="1" actId="1076"/>
          <ac:spMkLst>
            <pc:docMk/>
            <pc:sldMk cId="1839804837" sldId="536"/>
            <ac:spMk id="4" creationId="{258DED42-4831-E3E4-F637-D28EC69C01EE}"/>
          </ac:spMkLst>
        </pc:spChg>
      </pc:sldChg>
      <pc:sldChg chg="modSp del">
        <pc:chgData name="Anu Rautama" userId="S::anu.rautama@ehyt.fi::07774c2b-1452-4a7b-ba85-90b1b5543297" providerId="AD" clId="Web-{E5E680D5-430F-4AF7-AC4D-472E4A907890}" dt="2024-10-09T07:48:39.031" v="1028"/>
        <pc:sldMkLst>
          <pc:docMk/>
          <pc:sldMk cId="2457185367" sldId="546"/>
        </pc:sldMkLst>
        <pc:spChg chg="mod">
          <ac:chgData name="Anu Rautama" userId="S::anu.rautama@ehyt.fi::07774c2b-1452-4a7b-ba85-90b1b5543297" providerId="AD" clId="Web-{E5E680D5-430F-4AF7-AC4D-472E4A907890}" dt="2024-10-09T07:34:25.911" v="621" actId="20577"/>
          <ac:spMkLst>
            <pc:docMk/>
            <pc:sldMk cId="2457185367" sldId="546"/>
            <ac:spMk id="4" creationId="{01046379-5399-5B0C-0A20-986A642CE9EE}"/>
          </ac:spMkLst>
        </pc:spChg>
      </pc:sldChg>
      <pc:sldChg chg="modSp">
        <pc:chgData name="Anu Rautama" userId="S::anu.rautama@ehyt.fi::07774c2b-1452-4a7b-ba85-90b1b5543297" providerId="AD" clId="Web-{E5E680D5-430F-4AF7-AC4D-472E4A907890}" dt="2024-10-09T07:53:31.321" v="1050" actId="20577"/>
        <pc:sldMkLst>
          <pc:docMk/>
          <pc:sldMk cId="259144546" sldId="550"/>
        </pc:sldMkLst>
        <pc:spChg chg="mod">
          <ac:chgData name="Anu Rautama" userId="S::anu.rautama@ehyt.fi::07774c2b-1452-4a7b-ba85-90b1b5543297" providerId="AD" clId="Web-{E5E680D5-430F-4AF7-AC4D-472E4A907890}" dt="2024-10-09T07:53:31.321" v="1050" actId="20577"/>
          <ac:spMkLst>
            <pc:docMk/>
            <pc:sldMk cId="259144546" sldId="550"/>
            <ac:spMk id="3" creationId="{6681939E-49C0-656D-9EB6-30776DC346B8}"/>
          </ac:spMkLst>
        </pc:spChg>
      </pc:sldChg>
      <pc:sldChg chg="modSp add ord replId">
        <pc:chgData name="Anu Rautama" userId="S::anu.rautama@ehyt.fi::07774c2b-1452-4a7b-ba85-90b1b5543297" providerId="AD" clId="Web-{E5E680D5-430F-4AF7-AC4D-472E4A907890}" dt="2024-10-09T07:52:09.147" v="1046" actId="20577"/>
        <pc:sldMkLst>
          <pc:docMk/>
          <pc:sldMk cId="1750673362" sldId="552"/>
        </pc:sldMkLst>
        <pc:spChg chg="mod">
          <ac:chgData name="Anu Rautama" userId="S::anu.rautama@ehyt.fi::07774c2b-1452-4a7b-ba85-90b1b5543297" providerId="AD" clId="Web-{E5E680D5-430F-4AF7-AC4D-472E4A907890}" dt="2024-10-09T07:52:09.147" v="1046" actId="20577"/>
          <ac:spMkLst>
            <pc:docMk/>
            <pc:sldMk cId="1750673362" sldId="552"/>
            <ac:spMk id="4" creationId="{01046379-5399-5B0C-0A20-986A642CE9EE}"/>
          </ac:spMkLst>
        </pc:spChg>
      </pc:sldChg>
    </pc:docChg>
  </pc:docChgLst>
  <pc:docChgLst>
    <pc:chgData name="Anu Rautama" userId="S::anu.rautama@ehyt.fi::07774c2b-1452-4a7b-ba85-90b1b5543297" providerId="AD" clId="Web-{0FA68E69-87A1-4896-90B9-A44D327DF4A2}"/>
    <pc:docChg chg="modSld">
      <pc:chgData name="Anu Rautama" userId="S::anu.rautama@ehyt.fi::07774c2b-1452-4a7b-ba85-90b1b5543297" providerId="AD" clId="Web-{0FA68E69-87A1-4896-90B9-A44D327DF4A2}" dt="2024-10-09T10:05:43.011" v="522" actId="20577"/>
      <pc:docMkLst>
        <pc:docMk/>
      </pc:docMkLst>
      <pc:sldChg chg="modSp">
        <pc:chgData name="Anu Rautama" userId="S::anu.rautama@ehyt.fi::07774c2b-1452-4a7b-ba85-90b1b5543297" providerId="AD" clId="Web-{0FA68E69-87A1-4896-90B9-A44D327DF4A2}" dt="2024-10-09T10:05:43.011" v="522" actId="20577"/>
        <pc:sldMkLst>
          <pc:docMk/>
          <pc:sldMk cId="134215443" sldId="553"/>
        </pc:sldMkLst>
        <pc:spChg chg="mod">
          <ac:chgData name="Anu Rautama" userId="S::anu.rautama@ehyt.fi::07774c2b-1452-4a7b-ba85-90b1b5543297" providerId="AD" clId="Web-{0FA68E69-87A1-4896-90B9-A44D327DF4A2}" dt="2024-10-09T10:05:43.011" v="522" actId="20577"/>
          <ac:spMkLst>
            <pc:docMk/>
            <pc:sldMk cId="134215443" sldId="553"/>
            <ac:spMk id="2" creationId="{6FB6595B-A8D6-E272-74E5-F72774D20AFB}"/>
          </ac:spMkLst>
        </pc:spChg>
      </pc:sldChg>
    </pc:docChg>
  </pc:docChgLst>
  <pc:docChgLst>
    <pc:chgData name="Sara Saarinen" userId="8282bb67-d419-46ec-bf51-e44bf3694f4d" providerId="ADAL" clId="{37459B70-9228-4458-A61D-169742F7C93B}"/>
    <pc:docChg chg="undo redo custSel delSld modSld sldOrd">
      <pc:chgData name="Sara Saarinen" userId="8282bb67-d419-46ec-bf51-e44bf3694f4d" providerId="ADAL" clId="{37459B70-9228-4458-A61D-169742F7C93B}" dt="2024-10-09T08:00:34.311" v="2096" actId="255"/>
      <pc:docMkLst>
        <pc:docMk/>
      </pc:docMkLst>
      <pc:sldChg chg="modSp mod">
        <pc:chgData name="Sara Saarinen" userId="8282bb67-d419-46ec-bf51-e44bf3694f4d" providerId="ADAL" clId="{37459B70-9228-4458-A61D-169742F7C93B}" dt="2024-10-09T07:17:48.433" v="265" actId="1076"/>
        <pc:sldMkLst>
          <pc:docMk/>
          <pc:sldMk cId="675544669" sldId="424"/>
        </pc:sldMkLst>
        <pc:spChg chg="mod">
          <ac:chgData name="Sara Saarinen" userId="8282bb67-d419-46ec-bf51-e44bf3694f4d" providerId="ADAL" clId="{37459B70-9228-4458-A61D-169742F7C93B}" dt="2024-10-09T07:17:48.433" v="265" actId="1076"/>
          <ac:spMkLst>
            <pc:docMk/>
            <pc:sldMk cId="675544669" sldId="424"/>
            <ac:spMk id="9" creationId="{5664EE4F-1946-27D7-447D-8E169ED96442}"/>
          </ac:spMkLst>
        </pc:spChg>
      </pc:sldChg>
      <pc:sldChg chg="modSp mod">
        <pc:chgData name="Sara Saarinen" userId="8282bb67-d419-46ec-bf51-e44bf3694f4d" providerId="ADAL" clId="{37459B70-9228-4458-A61D-169742F7C93B}" dt="2024-10-09T07:19:53.466" v="285" actId="12"/>
        <pc:sldMkLst>
          <pc:docMk/>
          <pc:sldMk cId="122284159" sldId="425"/>
        </pc:sldMkLst>
        <pc:spChg chg="mod">
          <ac:chgData name="Sara Saarinen" userId="8282bb67-d419-46ec-bf51-e44bf3694f4d" providerId="ADAL" clId="{37459B70-9228-4458-A61D-169742F7C93B}" dt="2024-10-09T07:19:53.466" v="285" actId="12"/>
          <ac:spMkLst>
            <pc:docMk/>
            <pc:sldMk cId="122284159" sldId="425"/>
            <ac:spMk id="3" creationId="{76922AC6-358A-4561-8A1B-E43C91B5791D}"/>
          </ac:spMkLst>
        </pc:spChg>
      </pc:sldChg>
      <pc:sldChg chg="addSp delSp modSp mod">
        <pc:chgData name="Sara Saarinen" userId="8282bb67-d419-46ec-bf51-e44bf3694f4d" providerId="ADAL" clId="{37459B70-9228-4458-A61D-169742F7C93B}" dt="2024-10-09T07:11:16.722" v="140" actId="403"/>
        <pc:sldMkLst>
          <pc:docMk/>
          <pc:sldMk cId="2552931712" sldId="535"/>
        </pc:sldMkLst>
        <pc:spChg chg="add del mod">
          <ac:chgData name="Sara Saarinen" userId="8282bb67-d419-46ec-bf51-e44bf3694f4d" providerId="ADAL" clId="{37459B70-9228-4458-A61D-169742F7C93B}" dt="2024-10-09T07:10:57.254" v="134" actId="47"/>
          <ac:spMkLst>
            <pc:docMk/>
            <pc:sldMk cId="2552931712" sldId="535"/>
            <ac:spMk id="3" creationId="{A0140A67-548F-9A81-C05E-ED925CD58414}"/>
          </ac:spMkLst>
        </pc:spChg>
        <pc:spChg chg="mod">
          <ac:chgData name="Sara Saarinen" userId="8282bb67-d419-46ec-bf51-e44bf3694f4d" providerId="ADAL" clId="{37459B70-9228-4458-A61D-169742F7C93B}" dt="2024-10-09T07:11:16.722" v="140" actId="403"/>
          <ac:spMkLst>
            <pc:docMk/>
            <pc:sldMk cId="2552931712" sldId="535"/>
            <ac:spMk id="4" creationId="{51CCA3F0-222A-CDC5-EEF4-338BB0933A50}"/>
          </ac:spMkLst>
        </pc:spChg>
      </pc:sldChg>
      <pc:sldChg chg="modSp mod">
        <pc:chgData name="Sara Saarinen" userId="8282bb67-d419-46ec-bf51-e44bf3694f4d" providerId="ADAL" clId="{37459B70-9228-4458-A61D-169742F7C93B}" dt="2024-10-09T07:13:48.866" v="262" actId="20577"/>
        <pc:sldMkLst>
          <pc:docMk/>
          <pc:sldMk cId="1839804837" sldId="536"/>
        </pc:sldMkLst>
        <pc:spChg chg="mod">
          <ac:chgData name="Sara Saarinen" userId="8282bb67-d419-46ec-bf51-e44bf3694f4d" providerId="ADAL" clId="{37459B70-9228-4458-A61D-169742F7C93B}" dt="2024-10-09T07:13:48.866" v="262" actId="20577"/>
          <ac:spMkLst>
            <pc:docMk/>
            <pc:sldMk cId="1839804837" sldId="536"/>
            <ac:spMk id="3" creationId="{38779FBC-AF29-242B-C0D4-FCBCBC5025CF}"/>
          </ac:spMkLst>
        </pc:spChg>
      </pc:sldChg>
      <pc:sldChg chg="del">
        <pc:chgData name="Sara Saarinen" userId="8282bb67-d419-46ec-bf51-e44bf3694f4d" providerId="ADAL" clId="{37459B70-9228-4458-A61D-169742F7C93B}" dt="2024-10-09T06:56:37.070" v="0" actId="2696"/>
        <pc:sldMkLst>
          <pc:docMk/>
          <pc:sldMk cId="2389293190" sldId="545"/>
        </pc:sldMkLst>
      </pc:sldChg>
      <pc:sldChg chg="ord">
        <pc:chgData name="Sara Saarinen" userId="8282bb67-d419-46ec-bf51-e44bf3694f4d" providerId="ADAL" clId="{37459B70-9228-4458-A61D-169742F7C93B}" dt="2024-10-09T06:59:03.059" v="41"/>
        <pc:sldMkLst>
          <pc:docMk/>
          <pc:sldMk cId="2457185367" sldId="546"/>
        </pc:sldMkLst>
      </pc:sldChg>
      <pc:sldChg chg="modSp mod">
        <pc:chgData name="Sara Saarinen" userId="8282bb67-d419-46ec-bf51-e44bf3694f4d" providerId="ADAL" clId="{37459B70-9228-4458-A61D-169742F7C93B}" dt="2024-10-09T07:22:25.087" v="337" actId="20577"/>
        <pc:sldMkLst>
          <pc:docMk/>
          <pc:sldMk cId="3974366258" sldId="549"/>
        </pc:sldMkLst>
        <pc:spChg chg="mod">
          <ac:chgData name="Sara Saarinen" userId="8282bb67-d419-46ec-bf51-e44bf3694f4d" providerId="ADAL" clId="{37459B70-9228-4458-A61D-169742F7C93B}" dt="2024-10-09T07:21:46.059" v="323" actId="20577"/>
          <ac:spMkLst>
            <pc:docMk/>
            <pc:sldMk cId="3974366258" sldId="549"/>
            <ac:spMk id="2" creationId="{D98E2088-B194-5D39-2CBD-4E51CD10ABBC}"/>
          </ac:spMkLst>
        </pc:spChg>
        <pc:spChg chg="mod">
          <ac:chgData name="Sara Saarinen" userId="8282bb67-d419-46ec-bf51-e44bf3694f4d" providerId="ADAL" clId="{37459B70-9228-4458-A61D-169742F7C93B}" dt="2024-10-09T07:22:25.087" v="337" actId="20577"/>
          <ac:spMkLst>
            <pc:docMk/>
            <pc:sldMk cId="3974366258" sldId="549"/>
            <ac:spMk id="6" creationId="{7C15E142-60B8-46C1-B570-C75A7B578202}"/>
          </ac:spMkLst>
        </pc:spChg>
      </pc:sldChg>
      <pc:sldChg chg="modSp mod modNotesTx">
        <pc:chgData name="Sara Saarinen" userId="8282bb67-d419-46ec-bf51-e44bf3694f4d" providerId="ADAL" clId="{37459B70-9228-4458-A61D-169742F7C93B}" dt="2024-10-09T08:00:34.311" v="2096" actId="255"/>
        <pc:sldMkLst>
          <pc:docMk/>
          <pc:sldMk cId="259144546" sldId="550"/>
        </pc:sldMkLst>
        <pc:spChg chg="mod">
          <ac:chgData name="Sara Saarinen" userId="8282bb67-d419-46ec-bf51-e44bf3694f4d" providerId="ADAL" clId="{37459B70-9228-4458-A61D-169742F7C93B}" dt="2024-10-09T08:00:22.497" v="2094" actId="1076"/>
          <ac:spMkLst>
            <pc:docMk/>
            <pc:sldMk cId="259144546" sldId="550"/>
            <ac:spMk id="2" creationId="{B90AB473-4272-D04F-CC70-FED81DCAB1FC}"/>
          </ac:spMkLst>
        </pc:spChg>
        <pc:spChg chg="mod">
          <ac:chgData name="Sara Saarinen" userId="8282bb67-d419-46ec-bf51-e44bf3694f4d" providerId="ADAL" clId="{37459B70-9228-4458-A61D-169742F7C93B}" dt="2024-10-09T08:00:34.311" v="2096" actId="255"/>
          <ac:spMkLst>
            <pc:docMk/>
            <pc:sldMk cId="259144546" sldId="550"/>
            <ac:spMk id="3" creationId="{6681939E-49C0-656D-9EB6-30776DC346B8}"/>
          </ac:spMkLst>
        </pc:spChg>
      </pc:sldChg>
    </pc:docChg>
  </pc:docChgLst>
  <pc:docChgLst>
    <pc:chgData name="Anu Rautama" userId="S::anu.rautama@ehyt.fi::07774c2b-1452-4a7b-ba85-90b1b5543297" providerId="AD" clId="Web-{5D7A4904-FEBF-4DCD-B4AF-49EF8E4DFB96}"/>
    <pc:docChg chg="addSld modSld">
      <pc:chgData name="Anu Rautama" userId="S::anu.rautama@ehyt.fi::07774c2b-1452-4a7b-ba85-90b1b5543297" providerId="AD" clId="Web-{5D7A4904-FEBF-4DCD-B4AF-49EF8E4DFB96}" dt="2024-10-09T09:12:55.210" v="87"/>
      <pc:docMkLst>
        <pc:docMk/>
      </pc:docMkLst>
      <pc:sldChg chg="modSp">
        <pc:chgData name="Anu Rautama" userId="S::anu.rautama@ehyt.fi::07774c2b-1452-4a7b-ba85-90b1b5543297" providerId="AD" clId="Web-{5D7A4904-FEBF-4DCD-B4AF-49EF8E4DFB96}" dt="2024-10-09T09:11:11.831" v="2" actId="20577"/>
        <pc:sldMkLst>
          <pc:docMk/>
          <pc:sldMk cId="1071887854" sldId="412"/>
        </pc:sldMkLst>
        <pc:spChg chg="mod">
          <ac:chgData name="Anu Rautama" userId="S::anu.rautama@ehyt.fi::07774c2b-1452-4a7b-ba85-90b1b5543297" providerId="AD" clId="Web-{5D7A4904-FEBF-4DCD-B4AF-49EF8E4DFB96}" dt="2024-10-09T09:11:11.831" v="2" actId="20577"/>
          <ac:spMkLst>
            <pc:docMk/>
            <pc:sldMk cId="1071887854" sldId="412"/>
            <ac:spMk id="2" creationId="{D24C2DAC-5E6D-FB30-1A69-669EDF44D0E5}"/>
          </ac:spMkLst>
        </pc:spChg>
      </pc:sldChg>
      <pc:sldChg chg="addAnim">
        <pc:chgData name="Anu Rautama" userId="S::anu.rautama@ehyt.fi::07774c2b-1452-4a7b-ba85-90b1b5543297" providerId="AD" clId="Web-{5D7A4904-FEBF-4DCD-B4AF-49EF8E4DFB96}" dt="2024-10-09T09:12:45.960" v="86"/>
        <pc:sldMkLst>
          <pc:docMk/>
          <pc:sldMk cId="899584599" sldId="541"/>
        </pc:sldMkLst>
      </pc:sldChg>
      <pc:sldChg chg="modSp add replId addAnim">
        <pc:chgData name="Anu Rautama" userId="S::anu.rautama@ehyt.fi::07774c2b-1452-4a7b-ba85-90b1b5543297" providerId="AD" clId="Web-{5D7A4904-FEBF-4DCD-B4AF-49EF8E4DFB96}" dt="2024-10-09T09:12:55.210" v="87"/>
        <pc:sldMkLst>
          <pc:docMk/>
          <pc:sldMk cId="134215443" sldId="553"/>
        </pc:sldMkLst>
        <pc:spChg chg="mod">
          <ac:chgData name="Anu Rautama" userId="S::anu.rautama@ehyt.fi::07774c2b-1452-4a7b-ba85-90b1b5543297" providerId="AD" clId="Web-{5D7A4904-FEBF-4DCD-B4AF-49EF8E4DFB96}" dt="2024-10-09T09:12:24.943" v="85" actId="20577"/>
          <ac:spMkLst>
            <pc:docMk/>
            <pc:sldMk cId="134215443" sldId="553"/>
            <ac:spMk id="2" creationId="{6FB6595B-A8D6-E272-74E5-F72774D20AFB}"/>
          </ac:spMkLst>
        </pc:spChg>
        <pc:spChg chg="mod">
          <ac:chgData name="Anu Rautama" userId="S::anu.rautama@ehyt.fi::07774c2b-1452-4a7b-ba85-90b1b5543297" providerId="AD" clId="Web-{5D7A4904-FEBF-4DCD-B4AF-49EF8E4DFB96}" dt="2024-10-09T09:12:15.990" v="68" actId="20577"/>
          <ac:spMkLst>
            <pc:docMk/>
            <pc:sldMk cId="134215443" sldId="553"/>
            <ac:spMk id="3" creationId="{5A6A7192-64CA-DEFF-E090-113078EABCC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hytry-my.sharepoint.com/personal/sara_saarinen_ehyt_fi/Documents/Kouluterveyskyselyn%20uudet%20tuloks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ehytry-my.sharepoint.com/personal/sara_saarinen_ehyt_fi/Documents/Kouluterveyskyselyn%20uudet%20tuloks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ehytry-my.sharepoint.com/personal/sara_saarinen_ehyt_fi/Documents/Kouluterveyskyselyn%20uudet%20tulok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'[Kouluterveyskyselyn uudet tulokset.xlsx]peruskoulu 8. ja 9.lkt'!$C$4</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0800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9.lkt'!$C$5:$C$16</c:f>
              <c:numCache>
                <c:formatCode>0%</c:formatCode>
                <c:ptCount val="12"/>
                <c:pt idx="0">
                  <c:v>0.24</c:v>
                </c:pt>
                <c:pt idx="1">
                  <c:v>0.21</c:v>
                </c:pt>
                <c:pt idx="2">
                  <c:v>0.15</c:v>
                </c:pt>
                <c:pt idx="3">
                  <c:v>0.15</c:v>
                </c:pt>
                <c:pt idx="4">
                  <c:v>0.15</c:v>
                </c:pt>
                <c:pt idx="5">
                  <c:v>0.15</c:v>
                </c:pt>
                <c:pt idx="6">
                  <c:v>0.13</c:v>
                </c:pt>
                <c:pt idx="7">
                  <c:v>0.09</c:v>
                </c:pt>
                <c:pt idx="8">
                  <c:v>7.0000000000000007E-2</c:v>
                </c:pt>
                <c:pt idx="9">
                  <c:v>0.06</c:v>
                </c:pt>
                <c:pt idx="10">
                  <c:v>0.05</c:v>
                </c:pt>
                <c:pt idx="11">
                  <c:v>0.05</c:v>
                </c:pt>
              </c:numCache>
            </c:numRef>
          </c:val>
          <c:extLst>
            <c:ext xmlns:c16="http://schemas.microsoft.com/office/drawing/2014/chart" uri="{C3380CC4-5D6E-409C-BE32-E72D297353CC}">
              <c16:uniqueId val="{00000000-A1B2-4748-9E25-E908E5620893}"/>
            </c:ext>
          </c:extLst>
        </c:ser>
        <c:ser>
          <c:idx val="1"/>
          <c:order val="1"/>
          <c:tx>
            <c:strRef>
              <c:f>'[Kouluterveyskyselyn uudet tulokset.xlsx]peruskoulu 8. ja 9.lkt'!$D$4</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horzOverflow="clip" vert="horz" wrap="square" lIns="108000" tIns="19050" rIns="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9.lkt'!$D$5:$D$16</c:f>
              <c:numCache>
                <c:formatCode>0%</c:formatCode>
                <c:ptCount val="12"/>
                <c:pt idx="0">
                  <c:v>0.02</c:v>
                </c:pt>
                <c:pt idx="1">
                  <c:v>0.01</c:v>
                </c:pt>
                <c:pt idx="2">
                  <c:v>0.01</c:v>
                </c:pt>
                <c:pt idx="3">
                  <c:v>0.01</c:v>
                </c:pt>
                <c:pt idx="4">
                  <c:v>0.01</c:v>
                </c:pt>
                <c:pt idx="5">
                  <c:v>0.02</c:v>
                </c:pt>
                <c:pt idx="6">
                  <c:v>0.04</c:v>
                </c:pt>
                <c:pt idx="7">
                  <c:v>0.04</c:v>
                </c:pt>
                <c:pt idx="8">
                  <c:v>0.04</c:v>
                </c:pt>
                <c:pt idx="9">
                  <c:v>0.05</c:v>
                </c:pt>
                <c:pt idx="10">
                  <c:v>0.04</c:v>
                </c:pt>
                <c:pt idx="11">
                  <c:v>0.04</c:v>
                </c:pt>
              </c:numCache>
            </c:numRef>
          </c:val>
          <c:extLst>
            <c:ext xmlns:c16="http://schemas.microsoft.com/office/drawing/2014/chart" uri="{C3380CC4-5D6E-409C-BE32-E72D297353CC}">
              <c16:uniqueId val="{00000001-A1B2-4748-9E25-E908E5620893}"/>
            </c:ext>
          </c:extLst>
        </c:ser>
        <c:ser>
          <c:idx val="2"/>
          <c:order val="2"/>
          <c:tx>
            <c:strRef>
              <c:f>'[Kouluterveyskyselyn uudet tulokset.xlsx]peruskoulu 8. ja 9.lkt'!$E$4</c:f>
              <c:strCache>
                <c:ptCount val="1"/>
                <c:pt idx="0">
                  <c:v>Käyttää sähkäsavuketta päivittäin</c:v>
                </c:pt>
              </c:strCache>
            </c:strRef>
          </c:tx>
          <c:spPr>
            <a:solidFill>
              <a:srgbClr val="70AD47"/>
            </a:solidFill>
            <a:ln>
              <a:noFill/>
            </a:ln>
            <a:effectLst/>
          </c:spPr>
          <c:invertIfNegative val="0"/>
          <c:dLbls>
            <c:dLbl>
              <c:idx val="8"/>
              <c:layout>
                <c:manualLayout>
                  <c:x val="6.8269512985721457E-3"/>
                  <c:y val="-3.5561619936381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B2-4748-9E25-E908E5620893}"/>
                </c:ext>
              </c:extLst>
            </c:dLbl>
            <c:dLbl>
              <c:idx val="10"/>
              <c:layout>
                <c:manualLayout>
                  <c:x val="4.0961707791432878E-3"/>
                  <c:y val="-3.1377899943865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B2-4748-9E25-E908E5620893}"/>
                </c:ext>
              </c:extLst>
            </c:dLbl>
            <c:spPr>
              <a:noFill/>
              <a:ln>
                <a:noFill/>
              </a:ln>
              <a:effectLst/>
            </c:spPr>
            <c:txPr>
              <a:bodyPr rot="0" spcFirstLastPara="1" vertOverflow="ellipsis" horzOverflow="clip" vert="horz" wrap="square" lIns="252000" tIns="108000" rIns="360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9.lkt'!$E$5:$E$16</c:f>
              <c:numCache>
                <c:formatCode>General</c:formatCode>
                <c:ptCount val="12"/>
                <c:pt idx="7" formatCode="0%">
                  <c:v>0.04</c:v>
                </c:pt>
                <c:pt idx="8" formatCode="0%">
                  <c:v>0.03</c:v>
                </c:pt>
                <c:pt idx="9" formatCode="0%">
                  <c:v>0.02</c:v>
                </c:pt>
                <c:pt idx="10" formatCode="0%">
                  <c:v>0.02</c:v>
                </c:pt>
                <c:pt idx="11" formatCode="0%">
                  <c:v>7.0000000000000007E-2</c:v>
                </c:pt>
              </c:numCache>
            </c:numRef>
          </c:val>
          <c:extLst>
            <c:ext xmlns:c16="http://schemas.microsoft.com/office/drawing/2014/chart" uri="{C3380CC4-5D6E-409C-BE32-E72D297353CC}">
              <c16:uniqueId val="{00000004-A1B2-4748-9E25-E908E5620893}"/>
            </c:ext>
          </c:extLst>
        </c:ser>
        <c:ser>
          <c:idx val="3"/>
          <c:order val="3"/>
          <c:tx>
            <c:strRef>
              <c:f>'[Kouluterveyskyselyn uudet tulokset.xlsx]peruskoulu 8. ja 9.lkt'!$F$4</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horzOverflow="clip" vert="horz" wrap="square" lIns="288000" tIns="0" rIns="36000" bIns="7200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9.lkt'!$F$5:$F$16</c:f>
              <c:numCache>
                <c:formatCode>General</c:formatCode>
                <c:ptCount val="12"/>
                <c:pt idx="11" formatCode="0%">
                  <c:v>7.0000000000000007E-2</c:v>
                </c:pt>
              </c:numCache>
            </c:numRef>
          </c:val>
          <c:extLst>
            <c:ext xmlns:c16="http://schemas.microsoft.com/office/drawing/2014/chart" uri="{C3380CC4-5D6E-409C-BE32-E72D297353CC}">
              <c16:uniqueId val="{00000005-A1B2-4748-9E25-E908E5620893}"/>
            </c:ext>
          </c:extLst>
        </c:ser>
        <c:dLbls>
          <c:showLegendKey val="0"/>
          <c:showVal val="0"/>
          <c:showCatName val="0"/>
          <c:showSerName val="0"/>
          <c:showPercent val="0"/>
          <c:showBubbleSize val="0"/>
        </c:dLbls>
        <c:gapWidth val="219"/>
        <c:overlap val="-27"/>
        <c:axId val="1304781279"/>
        <c:axId val="866415167"/>
      </c:barChart>
      <c:catAx>
        <c:axId val="130478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866415167"/>
        <c:crosses val="autoZero"/>
        <c:auto val="1"/>
        <c:lblAlgn val="ctr"/>
        <c:lblOffset val="100"/>
        <c:noMultiLvlLbl val="0"/>
      </c:catAx>
      <c:valAx>
        <c:axId val="8664151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4781279"/>
        <c:crosses val="autoZero"/>
        <c:crossBetween val="between"/>
      </c:valAx>
      <c:spPr>
        <a:noFill/>
        <a:ln>
          <a:noFill/>
        </a:ln>
        <a:effectLst/>
      </c:spPr>
    </c:plotArea>
    <c:legend>
      <c:legendPos val="b"/>
      <c:layout>
        <c:manualLayout>
          <c:xMode val="edge"/>
          <c:yMode val="edge"/>
          <c:x val="5.2979518148705225E-2"/>
          <c:y val="0.88003303566149915"/>
          <c:w val="0.94702048185129484"/>
          <c:h val="0.1111761402061736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99143339306279E-2"/>
          <c:y val="3.7532987680907536E-2"/>
          <c:w val="0.8873065829404162"/>
          <c:h val="0.77894576082609757"/>
        </c:manualLayout>
      </c:layout>
      <c:barChart>
        <c:barDir val="col"/>
        <c:grouping val="clustered"/>
        <c:varyColors val="0"/>
        <c:ser>
          <c:idx val="0"/>
          <c:order val="0"/>
          <c:tx>
            <c:strRef>
              <c:f>'[Kouluterveyskyselyn uudet tulokset.xlsx]amis'!$C$5</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0800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tulokset.xlsx]amis'!$C$6:$C$13</c:f>
              <c:numCache>
                <c:formatCode>0.0\ %</c:formatCode>
                <c:ptCount val="8"/>
                <c:pt idx="0">
                  <c:v>0.39300000000000002</c:v>
                </c:pt>
                <c:pt idx="1">
                  <c:v>0.29499999999999998</c:v>
                </c:pt>
                <c:pt idx="2">
                  <c:v>0.35899999999999999</c:v>
                </c:pt>
                <c:pt idx="3">
                  <c:v>0.30499999999999999</c:v>
                </c:pt>
                <c:pt idx="4">
                  <c:v>0.23</c:v>
                </c:pt>
                <c:pt idx="5">
                  <c:v>0.184</c:v>
                </c:pt>
                <c:pt idx="6">
                  <c:v>0.17499999999999999</c:v>
                </c:pt>
                <c:pt idx="7">
                  <c:v>0.13600000000000001</c:v>
                </c:pt>
              </c:numCache>
            </c:numRef>
          </c:val>
          <c:extLst>
            <c:ext xmlns:c16="http://schemas.microsoft.com/office/drawing/2014/chart" uri="{C3380CC4-5D6E-409C-BE32-E72D297353CC}">
              <c16:uniqueId val="{00000000-A512-4C51-B4C3-37998B2BDEB9}"/>
            </c:ext>
          </c:extLst>
        </c:ser>
        <c:ser>
          <c:idx val="1"/>
          <c:order val="1"/>
          <c:tx>
            <c:strRef>
              <c:f>'[Kouluterveyskyselyn uudet tulokset.xlsx]amis'!$D$5</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tulokset.xlsx]amis'!$D$6:$D$13</c:f>
              <c:numCache>
                <c:formatCode>0.0\ %</c:formatCode>
                <c:ptCount val="8"/>
                <c:pt idx="0">
                  <c:v>2.5999999999999999E-2</c:v>
                </c:pt>
                <c:pt idx="1">
                  <c:v>3.1E-2</c:v>
                </c:pt>
                <c:pt idx="2">
                  <c:v>5.5E-2</c:v>
                </c:pt>
                <c:pt idx="3">
                  <c:v>7.8E-2</c:v>
                </c:pt>
                <c:pt idx="4">
                  <c:v>0.112</c:v>
                </c:pt>
                <c:pt idx="5">
                  <c:v>0.14699999999999999</c:v>
                </c:pt>
                <c:pt idx="6">
                  <c:v>0.121</c:v>
                </c:pt>
                <c:pt idx="7">
                  <c:v>0.13</c:v>
                </c:pt>
              </c:numCache>
            </c:numRef>
          </c:val>
          <c:extLst>
            <c:ext xmlns:c16="http://schemas.microsoft.com/office/drawing/2014/chart" uri="{C3380CC4-5D6E-409C-BE32-E72D297353CC}">
              <c16:uniqueId val="{00000001-A512-4C51-B4C3-37998B2BDEB9}"/>
            </c:ext>
          </c:extLst>
        </c:ser>
        <c:ser>
          <c:idx val="2"/>
          <c:order val="2"/>
          <c:tx>
            <c:strRef>
              <c:f>'[Kouluterveyskyselyn uudet tulokset.xlsx]amis'!$E$5</c:f>
              <c:strCache>
                <c:ptCount val="1"/>
                <c:pt idx="0">
                  <c:v>Käyttää sähkäsavuketta päivittäin</c:v>
                </c:pt>
              </c:strCache>
            </c:strRef>
          </c:tx>
          <c:spPr>
            <a:solidFill>
              <a:srgbClr val="70AD47"/>
            </a:solidFill>
            <a:ln>
              <a:noFill/>
            </a:ln>
            <a:effectLst/>
          </c:spPr>
          <c:invertIfNegative val="0"/>
          <c:dLbls>
            <c:spPr>
              <a:noFill/>
              <a:ln>
                <a:noFill/>
              </a:ln>
              <a:effectLst/>
            </c:spPr>
            <c:txPr>
              <a:bodyPr rot="0" spcFirstLastPara="1" vertOverflow="ellipsis" horzOverflow="clip" vert="horz" wrap="square" lIns="1080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tulokset.xlsx]amis'!$E$6:$E$13</c:f>
              <c:numCache>
                <c:formatCode>General</c:formatCode>
                <c:ptCount val="8"/>
                <c:pt idx="3" formatCode="0.0\ %">
                  <c:v>6.0999999999999999E-2</c:v>
                </c:pt>
                <c:pt idx="4" formatCode="0.0\ %">
                  <c:v>0.05</c:v>
                </c:pt>
                <c:pt idx="5" formatCode="0.0\ %">
                  <c:v>4.2000000000000003E-2</c:v>
                </c:pt>
                <c:pt idx="6" formatCode="0.0\ %">
                  <c:v>3.3000000000000002E-2</c:v>
                </c:pt>
                <c:pt idx="7" formatCode="0.0\ %">
                  <c:v>6.5000000000000002E-2</c:v>
                </c:pt>
              </c:numCache>
            </c:numRef>
          </c:val>
          <c:extLst>
            <c:ext xmlns:c16="http://schemas.microsoft.com/office/drawing/2014/chart" uri="{C3380CC4-5D6E-409C-BE32-E72D297353CC}">
              <c16:uniqueId val="{00000002-A512-4C51-B4C3-37998B2BDEB9}"/>
            </c:ext>
          </c:extLst>
        </c:ser>
        <c:ser>
          <c:idx val="3"/>
          <c:order val="3"/>
          <c:tx>
            <c:strRef>
              <c:f>'[Kouluterveyskyselyn uudet tulokset.xlsx]amis'!$F$5</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tulokset.xlsx]amis'!$F$6:$F$13</c:f>
              <c:numCache>
                <c:formatCode>General</c:formatCode>
                <c:ptCount val="8"/>
                <c:pt idx="7" formatCode="0.0\ %">
                  <c:v>0.152</c:v>
                </c:pt>
              </c:numCache>
            </c:numRef>
          </c:val>
          <c:extLst>
            <c:ext xmlns:c16="http://schemas.microsoft.com/office/drawing/2014/chart" uri="{C3380CC4-5D6E-409C-BE32-E72D297353CC}">
              <c16:uniqueId val="{00000003-A512-4C51-B4C3-37998B2BDEB9}"/>
            </c:ext>
          </c:extLst>
        </c:ser>
        <c:dLbls>
          <c:showLegendKey val="0"/>
          <c:showVal val="0"/>
          <c:showCatName val="0"/>
          <c:showSerName val="0"/>
          <c:showPercent val="0"/>
          <c:showBubbleSize val="0"/>
        </c:dLbls>
        <c:gapWidth val="219"/>
        <c:overlap val="-27"/>
        <c:axId val="1308178975"/>
        <c:axId val="1034801647"/>
      </c:barChart>
      <c:catAx>
        <c:axId val="130817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034801647"/>
        <c:crosses val="autoZero"/>
        <c:auto val="1"/>
        <c:lblAlgn val="ctr"/>
        <c:lblOffset val="100"/>
        <c:noMultiLvlLbl val="0"/>
      </c:catAx>
      <c:valAx>
        <c:axId val="10348016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8178975"/>
        <c:crosses val="autoZero"/>
        <c:crossBetween val="between"/>
      </c:valAx>
      <c:spPr>
        <a:noFill/>
        <a:ln>
          <a:noFill/>
        </a:ln>
        <a:effectLst/>
      </c:spPr>
    </c:plotArea>
    <c:legend>
      <c:legendPos val="b"/>
      <c:layout>
        <c:manualLayout>
          <c:xMode val="edge"/>
          <c:yMode val="edge"/>
          <c:x val="2.1276845680551049E-2"/>
          <c:y val="0.89632086307596237"/>
          <c:w val="0.94551125349502185"/>
          <c:h val="8.892960602493174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097789077178734E-2"/>
          <c:y val="3.2365631293594196E-2"/>
          <c:w val="0.9086977935313636"/>
          <c:h val="0.76057850642567504"/>
        </c:manualLayout>
      </c:layout>
      <c:barChart>
        <c:barDir val="col"/>
        <c:grouping val="clustered"/>
        <c:varyColors val="0"/>
        <c:ser>
          <c:idx val="0"/>
          <c:order val="0"/>
          <c:tx>
            <c:strRef>
              <c:f>'[Kouluterveyskyselyn uudet tulokset.xlsx]amis'!$C$5</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44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tulokset.xlsx]amis'!$C$6:$C$13</c:f>
              <c:numCache>
                <c:formatCode>0%</c:formatCode>
                <c:ptCount val="8"/>
                <c:pt idx="0">
                  <c:v>0.39300000000000002</c:v>
                </c:pt>
                <c:pt idx="1">
                  <c:v>0.29499999999999998</c:v>
                </c:pt>
                <c:pt idx="2">
                  <c:v>0.35899999999999999</c:v>
                </c:pt>
                <c:pt idx="3">
                  <c:v>0.30499999999999999</c:v>
                </c:pt>
                <c:pt idx="4">
                  <c:v>0.23</c:v>
                </c:pt>
                <c:pt idx="5">
                  <c:v>0.184</c:v>
                </c:pt>
                <c:pt idx="6">
                  <c:v>0.17499999999999999</c:v>
                </c:pt>
                <c:pt idx="7">
                  <c:v>0.13600000000000001</c:v>
                </c:pt>
              </c:numCache>
            </c:numRef>
          </c:val>
          <c:extLst>
            <c:ext xmlns:c16="http://schemas.microsoft.com/office/drawing/2014/chart" uri="{C3380CC4-5D6E-409C-BE32-E72D297353CC}">
              <c16:uniqueId val="{00000000-49DA-4B28-B7CC-EA900FF688EC}"/>
            </c:ext>
          </c:extLst>
        </c:ser>
        <c:ser>
          <c:idx val="1"/>
          <c:order val="1"/>
          <c:tx>
            <c:strRef>
              <c:f>'[Kouluterveyskyselyn uudet tulokset.xlsx]amis'!$D$5</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horzOverflow="clip" vert="horz" wrap="square" lIns="108000" tIns="36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tulokset.xlsx]amis'!$D$6:$D$13</c:f>
              <c:numCache>
                <c:formatCode>0%</c:formatCode>
                <c:ptCount val="8"/>
                <c:pt idx="0">
                  <c:v>2.5999999999999999E-2</c:v>
                </c:pt>
                <c:pt idx="1">
                  <c:v>3.1E-2</c:v>
                </c:pt>
                <c:pt idx="2">
                  <c:v>5.5E-2</c:v>
                </c:pt>
                <c:pt idx="3">
                  <c:v>7.8E-2</c:v>
                </c:pt>
                <c:pt idx="4">
                  <c:v>0.112</c:v>
                </c:pt>
                <c:pt idx="5">
                  <c:v>0.14699999999999999</c:v>
                </c:pt>
                <c:pt idx="6">
                  <c:v>0.121</c:v>
                </c:pt>
                <c:pt idx="7">
                  <c:v>0.13</c:v>
                </c:pt>
              </c:numCache>
            </c:numRef>
          </c:val>
          <c:extLst>
            <c:ext xmlns:c16="http://schemas.microsoft.com/office/drawing/2014/chart" uri="{C3380CC4-5D6E-409C-BE32-E72D297353CC}">
              <c16:uniqueId val="{00000001-49DA-4B28-B7CC-EA900FF688EC}"/>
            </c:ext>
          </c:extLst>
        </c:ser>
        <c:ser>
          <c:idx val="2"/>
          <c:order val="2"/>
          <c:tx>
            <c:strRef>
              <c:f>'[Kouluterveyskyselyn uudet tulokset.xlsx]amis'!$E$5</c:f>
              <c:strCache>
                <c:ptCount val="1"/>
                <c:pt idx="0">
                  <c:v>Käyttää sähkäsavuketta päivittäin</c:v>
                </c:pt>
              </c:strCache>
            </c:strRef>
          </c:tx>
          <c:spPr>
            <a:solidFill>
              <a:srgbClr val="70AD47"/>
            </a:solidFill>
            <a:ln>
              <a:noFill/>
            </a:ln>
            <a:effectLst/>
          </c:spPr>
          <c:invertIfNegative val="0"/>
          <c:dLbls>
            <c:spPr>
              <a:noFill/>
              <a:ln>
                <a:noFill/>
              </a:ln>
              <a:effectLst/>
            </c:spPr>
            <c:txPr>
              <a:bodyPr rot="0" spcFirstLastPara="1" vertOverflow="ellipsis" horzOverflow="clip" vert="horz" wrap="square" lIns="144000" tIns="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tulokset.xlsx]amis'!$E$6:$E$13</c:f>
              <c:numCache>
                <c:formatCode>General</c:formatCode>
                <c:ptCount val="8"/>
                <c:pt idx="3" formatCode="0%">
                  <c:v>6.0999999999999999E-2</c:v>
                </c:pt>
                <c:pt idx="4" formatCode="0%">
                  <c:v>0.05</c:v>
                </c:pt>
                <c:pt idx="5" formatCode="0%">
                  <c:v>4.2000000000000003E-2</c:v>
                </c:pt>
                <c:pt idx="6" formatCode="0%">
                  <c:v>3.3000000000000002E-2</c:v>
                </c:pt>
                <c:pt idx="7" formatCode="0%">
                  <c:v>6.5000000000000002E-2</c:v>
                </c:pt>
              </c:numCache>
            </c:numRef>
          </c:val>
          <c:extLst>
            <c:ext xmlns:c16="http://schemas.microsoft.com/office/drawing/2014/chart" uri="{C3380CC4-5D6E-409C-BE32-E72D297353CC}">
              <c16:uniqueId val="{00000002-49DA-4B28-B7CC-EA900FF688EC}"/>
            </c:ext>
          </c:extLst>
        </c:ser>
        <c:ser>
          <c:idx val="3"/>
          <c:order val="3"/>
          <c:tx>
            <c:strRef>
              <c:f>'[Kouluterveyskyselyn uudet tulokset.xlsx]amis'!$F$5</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horzOverflow="clip" vert="horz" wrap="square" lIns="38100" tIns="72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tulokset.xlsx]amis'!$F$6:$F$13</c:f>
              <c:numCache>
                <c:formatCode>General</c:formatCode>
                <c:ptCount val="8"/>
                <c:pt idx="7" formatCode="0%">
                  <c:v>0.152</c:v>
                </c:pt>
              </c:numCache>
            </c:numRef>
          </c:val>
          <c:extLst>
            <c:ext xmlns:c16="http://schemas.microsoft.com/office/drawing/2014/chart" uri="{C3380CC4-5D6E-409C-BE32-E72D297353CC}">
              <c16:uniqueId val="{00000003-49DA-4B28-B7CC-EA900FF688EC}"/>
            </c:ext>
          </c:extLst>
        </c:ser>
        <c:dLbls>
          <c:showLegendKey val="0"/>
          <c:showVal val="0"/>
          <c:showCatName val="0"/>
          <c:showSerName val="0"/>
          <c:showPercent val="0"/>
          <c:showBubbleSize val="0"/>
        </c:dLbls>
        <c:gapWidth val="219"/>
        <c:overlap val="-27"/>
        <c:axId val="1308177055"/>
        <c:axId val="1034807599"/>
      </c:barChart>
      <c:catAx>
        <c:axId val="130817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034807599"/>
        <c:crosses val="autoZero"/>
        <c:auto val="1"/>
        <c:lblAlgn val="ctr"/>
        <c:lblOffset val="100"/>
        <c:noMultiLvlLbl val="0"/>
      </c:catAx>
      <c:valAx>
        <c:axId val="10348075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8177055"/>
        <c:crosses val="autoZero"/>
        <c:crossBetween val="between"/>
      </c:valAx>
      <c:spPr>
        <a:noFill/>
        <a:ln>
          <a:noFill/>
        </a:ln>
        <a:effectLst/>
      </c:spPr>
    </c:plotArea>
    <c:legend>
      <c:legendPos val="b"/>
      <c:layout>
        <c:manualLayout>
          <c:xMode val="edge"/>
          <c:yMode val="edge"/>
          <c:x val="2.5816641159498548E-2"/>
          <c:y val="0.86576788998834975"/>
          <c:w val="0.95425911710168032"/>
          <c:h val="0.119895133104343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C_3FE3B5EE.xml><?xml version="1.0" encoding="utf-8"?>
<p188:cmLst xmlns:a="http://schemas.openxmlformats.org/drawingml/2006/main" xmlns:r="http://schemas.openxmlformats.org/officeDocument/2006/relationships" xmlns:p188="http://schemas.microsoft.com/office/powerpoint/2018/8/main">
  <p188:cm id="{34DD147F-8B8D-4EB2-A82F-402A12251164}" authorId="{D27A0120-725A-65BE-F3C6-40884BD953A7}" status="resolved" created="2023-07-10T12:26:55.787" complete="100000">
    <pc:sldMkLst xmlns:pc="http://schemas.microsoft.com/office/powerpoint/2013/main/command">
      <pc:docMk/>
      <pc:sldMk cId="1071887854" sldId="412"/>
    </pc:sldMkLst>
    <p188:txBody>
      <a:bodyPr/>
      <a:lstStyle/>
      <a:p>
        <a:r>
          <a:rPr lang="fi-FI"/>
          <a:t>Tämän dian jälkeen pohdin sitä tupakkalain aikajanaa! Olisiko se kuitenkin pitänyt olla mukana?</a:t>
        </a:r>
      </a:p>
    </p188:txBody>
  </p188:cm>
  <p188:cm id="{E4224E75-52EA-46E3-B551-C033871ED9F8}" authorId="{EEB36803-9F73-DB29-85AE-7BE417206B3E}" created="2024-10-09T09:56:43.331">
    <ac:txMkLst xmlns:ac="http://schemas.microsoft.com/office/drawing/2013/main/command">
      <pc:docMk xmlns:pc="http://schemas.microsoft.com/office/powerpoint/2013/main/command"/>
      <pc:sldMk xmlns:pc="http://schemas.microsoft.com/office/powerpoint/2013/main/command" cId="1071887854" sldId="412"/>
      <ac:spMk id="2" creationId="{D24C2DAC-5E6D-FB30-1A69-669EDF44D0E5}"/>
      <ac:txMk cp="0" len="137">
        <ac:context len="140" hash="2878540562"/>
      </ac:txMk>
    </ac:txMkLst>
    <p188:pos x="3926335" y="942320"/>
    <p188:txBody>
      <a:bodyPr/>
      <a:lstStyle/>
      <a:p>
        <a:r>
          <a:rPr lang="fi-FI"/>
          <a:t>Siirsin tästä sen "miksi tupakka on vähentynyt" diagrammien jälkeen [@Sara Saarinen] </a:t>
        </a:r>
      </a:p>
    </p188:txBody>
    <p188:extLst>
      <p:ext xmlns:p="http://schemas.openxmlformats.org/presentationml/2006/main" uri="{57CB4572-C831-44C2-8A1C-0ADB6CCDFE69}">
        <p223:reactions xmlns:p223="http://schemas.microsoft.com/office/powerpoint/2022/03/main">
          <p223:rxn type="👍">
            <p223:instance time="2024-10-16T10:01:40.510" authorId="{D27A0120-725A-65BE-F3C6-40884BD953A7}"/>
          </p223:rxn>
        </p223:reactions>
      </p:ext>
    </p188:extLst>
  </p188:cm>
</p188:cmLst>
</file>

<file path=ppt/comments/modernComment_1B8_8D58532D.xml><?xml version="1.0" encoding="utf-8"?>
<p188:cmLst xmlns:a="http://schemas.openxmlformats.org/drawingml/2006/main" xmlns:r="http://schemas.openxmlformats.org/officeDocument/2006/relationships" xmlns:p188="http://schemas.microsoft.com/office/powerpoint/2018/8/main">
  <p188:cm id="{7795A282-1090-4EA9-A39A-74E121C362CA}" authorId="{D27A0120-725A-65BE-F3C6-40884BD953A7}" status="resolved" created="2023-07-07T12:18:11.193" complete="100000">
    <pc:sldMkLst xmlns:pc="http://schemas.microsoft.com/office/powerpoint/2013/main/command">
      <pc:docMk/>
      <pc:sldMk cId="2371375917" sldId="440"/>
    </pc:sldMkLst>
    <p188:txBody>
      <a:bodyPr/>
      <a:lstStyle/>
      <a:p>
        <a:r>
          <a:rPr lang="fi-FI"/>
          <a:t>Kuva muotoon</a:t>
        </a:r>
      </a:p>
    </p188:txBody>
  </p188:cm>
</p188:cmLst>
</file>

<file path=ppt/comments/modernComment_1B9_BAA1A5F9.xml><?xml version="1.0" encoding="utf-8"?>
<p188:cmLst xmlns:a="http://schemas.openxmlformats.org/drawingml/2006/main" xmlns:r="http://schemas.openxmlformats.org/officeDocument/2006/relationships" xmlns:p188="http://schemas.microsoft.com/office/powerpoint/2018/8/main">
  <p188:cm id="{5C65A46B-B100-4C8C-B6DF-57691033A6B9}" authorId="{D27A0120-725A-65BE-F3C6-40884BD953A7}" status="resolved" created="2023-07-07T12:18:19.535" complete="100000">
    <pc:sldMkLst xmlns:pc="http://schemas.microsoft.com/office/powerpoint/2013/main/command">
      <pc:docMk/>
      <pc:sldMk cId="3131155961" sldId="441"/>
    </pc:sldMkLst>
    <p188:txBody>
      <a:bodyPr/>
      <a:lstStyle/>
      <a:p>
        <a:r>
          <a:rPr lang="fi-FI"/>
          <a:t>kuvamuotoon</a:t>
        </a:r>
      </a:p>
    </p188:txBody>
  </p188:cm>
</p188:cmLst>
</file>

<file path=ppt/comments/modernComment_21B_17CB2A35.xml><?xml version="1.0" encoding="utf-8"?>
<p188:cmLst xmlns:a="http://schemas.openxmlformats.org/drawingml/2006/main" xmlns:r="http://schemas.openxmlformats.org/officeDocument/2006/relationships" xmlns:p188="http://schemas.microsoft.com/office/powerpoint/2018/8/main">
  <p188:cm id="{48E68C52-7B1E-472A-BB2A-631B07BE3E20}" authorId="{D27A0120-725A-65BE-F3C6-40884BD953A7}" status="resolved" created="2023-11-27T14:12:44.951" complete="100000">
    <ac:deMkLst xmlns:ac="http://schemas.microsoft.com/office/drawing/2013/main/command">
      <pc:docMk xmlns:pc="http://schemas.microsoft.com/office/powerpoint/2013/main/command"/>
      <pc:sldMk xmlns:pc="http://schemas.microsoft.com/office/powerpoint/2013/main/command" cId="399190581" sldId="539"/>
      <ac:picMk id="3" creationId="{D1149371-DAD7-8DA5-0BC9-4F1A927BE29E}"/>
    </ac:deMkLst>
    <p188:txBody>
      <a:bodyPr/>
      <a:lstStyle/>
      <a:p>
        <a:r>
          <a:rPr lang="fi-FI"/>
          <a:t>Ei ihan osu aiheeseen</a:t>
        </a:r>
      </a:p>
    </p188:txBody>
  </p188:cm>
</p188:cmLst>
</file>

<file path=ppt/comments/modernComment_21D_359E9257.xml><?xml version="1.0" encoding="utf-8"?>
<p188:cmLst xmlns:a="http://schemas.openxmlformats.org/drawingml/2006/main" xmlns:r="http://schemas.openxmlformats.org/officeDocument/2006/relationships" xmlns:p188="http://schemas.microsoft.com/office/powerpoint/2018/8/main">
  <p188:cm id="{E791000F-2027-443A-927E-7FE538B1F49B}" authorId="{EEB36803-9F73-DB29-85AE-7BE417206B3E}" created="2024-10-09T09:58:06.822">
    <ac:txMkLst xmlns:ac="http://schemas.microsoft.com/office/drawing/2013/main/command">
      <pc:docMk xmlns:pc="http://schemas.microsoft.com/office/powerpoint/2013/main/command"/>
      <pc:sldMk xmlns:pc="http://schemas.microsoft.com/office/powerpoint/2013/main/command" cId="899584599" sldId="541"/>
      <ac:spMk id="3" creationId="{5A6A7192-64CA-DEFF-E090-113078EABCC2}"/>
      <ac:txMk cp="0" len="55">
        <ac:context len="56" hash="2909241489"/>
      </ac:txMk>
    </ac:txMkLst>
    <p188:pos x="6700946" y="881244"/>
    <p188:txBody>
      <a:bodyPr/>
      <a:lstStyle/>
      <a:p>
        <a:r>
          <a:rPr lang="fi-FI"/>
          <a:t>Voisko tämä ja seuraava dia olla ihan tällai, että tulee ensin kyssäri ja sit seuraavalla klikkaukksella vastaukset? Vai pitääkö laittaa erillinen kysymysdia näille, kuten muussakin materiaalissa? [@Sara Saarinen] </a:t>
        </a:r>
      </a:p>
    </p188:txBody>
  </p188:cm>
</p188:cmLst>
</file>

<file path=ppt/comments/modernComment_229_7FFF713.xml><?xml version="1.0" encoding="utf-8"?>
<p188:cmLst xmlns:a="http://schemas.openxmlformats.org/drawingml/2006/main" xmlns:r="http://schemas.openxmlformats.org/officeDocument/2006/relationships" xmlns:p188="http://schemas.microsoft.com/office/powerpoint/2018/8/main">
  <p188:cm id="{9907BA60-5D66-4DE6-8E71-6C0C5B2A8CA7}" authorId="{EEB36803-9F73-DB29-85AE-7BE417206B3E}" created="2024-10-09T10:06:33.483">
    <ac:txMkLst xmlns:ac="http://schemas.microsoft.com/office/drawing/2013/main/command">
      <pc:docMk xmlns:pc="http://schemas.microsoft.com/office/powerpoint/2013/main/command"/>
      <pc:sldMk xmlns:pc="http://schemas.microsoft.com/office/powerpoint/2013/main/command" cId="134215443" sldId="553"/>
      <ac:spMk id="2" creationId="{6FB6595B-A8D6-E272-74E5-F72774D20AFB}"/>
      <ac:txMk cp="0">
        <ac:context len="1" hash="13"/>
      </ac:txMk>
    </ac:txMkLst>
    <p188:txBody>
      <a:bodyPr/>
      <a:lstStyle/>
      <a:p>
        <a:r>
          <a:rPr lang="fi-FI"/>
          <a:t>ryöpsäytin tähän ny liudan syitä, vaati vielä "hiukka" stilisointia [@Sara Saarinen]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144C3-583E-4BAE-85EC-5C898227D6A4}" type="datetimeFigureOut">
              <a:rPr lang="fi-FI" smtClean="0"/>
              <a:t>03.02.2025</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2DCA2-CC7F-4DC4-B7AA-B1F79F228B4D}" type="slidenum">
              <a:rPr lang="fi-FI" smtClean="0"/>
              <a:t>‹#›</a:t>
            </a:fld>
            <a:endParaRPr lang="fi-FI"/>
          </a:p>
        </p:txBody>
      </p:sp>
    </p:spTree>
    <p:extLst>
      <p:ext uri="{BB962C8B-B14F-4D97-AF65-F5344CB8AC3E}">
        <p14:creationId xmlns:p14="http://schemas.microsoft.com/office/powerpoint/2010/main" val="39642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epY8kD9Pq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Tämän paketin avulla on tarkoitus keskustella nuorten kanssa nikotiinituotteista, niihin liittyvistä ilmiöistä ja haitoista. Materiaalin on tuottanut Ehkäisevä päihdetyö EHYT ry. Tarkoituksena on käydä asioita läpi keskustelun ja pohdinnan kautta. Tavoitteena on herättää lapset ja nuoret pohtimaan kriittisesti materiaalissa käsiteltyjä asioita, sekä omaa suhdettaan ja asennettaan päihteisiin. Pakettiin kuuluu opettajan opas, johon kannattaa tutustua etukäteen. </a:t>
            </a:r>
          </a:p>
          <a:p>
            <a:endParaRPr lang="fi-FI"/>
          </a:p>
          <a:p>
            <a:r>
              <a:rPr lang="fi-FI"/>
              <a:t>Päihdekasvatuksessa erityisen tärkeä asia on eettisyys. Aihetta käsitellessä pitää ottaa huomioon, että nuorilla saattaa olla hyvin erilaisia kokemuksia nikotiinituotteisiin liittyen. Tarjottu tieto saattaa tuntua nuoresta epämukavalta ja ahdistavalta erilaisista syistä, kuten jonkin akuutin lähipiirissä olevan tilanteen tai omien uhkakuvien kautta. Aihetta pitää käsitellä niin, ettei se aiheuta lapselle tai nuorelle pelkoja tai ahdistusta. Ryhmän vetäjän rooli on kunnioittaa nuorten mielipiteitä ja näkemyksiä, vaikka ne eroaisivatkin omista. Tarkoituksena on tarjota uusia näkökulmia sekä lisätietoa keskusteltaviin aiheisiin. </a:t>
            </a:r>
            <a:endParaRPr lang="fi-FI">
              <a:cs typeface="Calibri"/>
            </a:endParaRPr>
          </a:p>
          <a:p>
            <a:endParaRPr lang="fi-FI"/>
          </a:p>
          <a:p>
            <a:r>
              <a:rPr lang="fi-FI"/>
              <a:t>Diojen kommenttikentässä näkyvät ohjeet sisältöjen käsittelyyn, sekä lisäkysymykset keskustelun tueksi. Nuoret pohtivat ensin pareittain/pienryhmissä annettuja kysymyksiä, jonka jälkeen vastaukset puretaan yhdessä. Nuorten vastauksia pohjustetaan seuraavien diojen sisällöllä, johon on kerätty tietoa käsiteltävään aiheeseen. Kommenttikentässä lukee mikä kysymys viittaa mihinkin sisältöön. Lisätyt linkit ovat vastauksissa käytettyjä lähteitä, joista löytyy lisätietoa aiheesta. Opettajan oppaassa vastaukset ovat avattu laajemmin. Tarkoitus on osallistuttaa nuoret kysymysten kautta käsiteltävään teemaan sekä korjata vääristynyttä tietoa tarjoamalla erilaisia näkökulmia. </a:t>
            </a:r>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a:t>
            </a:fld>
            <a:endParaRPr lang="fi-FI"/>
          </a:p>
        </p:txBody>
      </p:sp>
    </p:spTree>
    <p:extLst>
      <p:ext uri="{BB962C8B-B14F-4D97-AF65-F5344CB8AC3E}">
        <p14:creationId xmlns:p14="http://schemas.microsoft.com/office/powerpoint/2010/main" val="339960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11</a:t>
            </a:fld>
            <a:endParaRPr lang="fi-FI"/>
          </a:p>
        </p:txBody>
      </p:sp>
    </p:spTree>
    <p:extLst>
      <p:ext uri="{BB962C8B-B14F-4D97-AF65-F5344CB8AC3E}">
        <p14:creationId xmlns:p14="http://schemas.microsoft.com/office/powerpoint/2010/main" val="2053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12</a:t>
            </a:fld>
            <a:endParaRPr lang="fi-FI"/>
          </a:p>
        </p:txBody>
      </p:sp>
    </p:spTree>
    <p:extLst>
      <p:ext uri="{BB962C8B-B14F-4D97-AF65-F5344CB8AC3E}">
        <p14:creationId xmlns:p14="http://schemas.microsoft.com/office/powerpoint/2010/main" val="2179062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13</a:t>
            </a:fld>
            <a:endParaRPr lang="fi-FI"/>
          </a:p>
        </p:txBody>
      </p:sp>
    </p:spTree>
    <p:extLst>
      <p:ext uri="{BB962C8B-B14F-4D97-AF65-F5344CB8AC3E}">
        <p14:creationId xmlns:p14="http://schemas.microsoft.com/office/powerpoint/2010/main" val="390058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14</a:t>
            </a:fld>
            <a:endParaRPr lang="fi-FI"/>
          </a:p>
        </p:txBody>
      </p:sp>
    </p:spTree>
    <p:extLst>
      <p:ext uri="{BB962C8B-B14F-4D97-AF65-F5344CB8AC3E}">
        <p14:creationId xmlns:p14="http://schemas.microsoft.com/office/powerpoint/2010/main" val="261830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298340" indent="-298340" defTabSz="1591147">
              <a:buClr>
                <a:schemeClr val="dk1"/>
              </a:buClr>
              <a:buSzPts val="1200"/>
              <a:buFont typeface="Arial" panose="020B0604020202020204" pitchFamily="34" charset="0"/>
              <a:buChar char="•"/>
              <a:defRPr/>
            </a:pPr>
            <a:endParaRPr lang="fi-FI"/>
          </a:p>
          <a:p>
            <a:endParaRPr lang="fi-FI"/>
          </a:p>
          <a:p>
            <a:endParaRPr lang="fi-FI"/>
          </a:p>
          <a:p>
            <a:endParaRPr lang="fi-FI"/>
          </a:p>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8370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3221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1836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18</a:t>
            </a:fld>
            <a:endParaRPr lang="fi-FI"/>
          </a:p>
        </p:txBody>
      </p:sp>
    </p:spTree>
    <p:extLst>
      <p:ext uri="{BB962C8B-B14F-4D97-AF65-F5344CB8AC3E}">
        <p14:creationId xmlns:p14="http://schemas.microsoft.com/office/powerpoint/2010/main" val="17833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Aft>
                <a:spcPts val="600"/>
              </a:spcAft>
            </a:pPr>
            <a:r>
              <a:rPr lang="fi-FI" dirty="0" err="1">
                <a:latin typeface="Calibri"/>
                <a:cs typeface="Calibri"/>
              </a:rPr>
              <a:t>Vape</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Paljon väärää tietoa vaikutuksista, ajatus jopa että on </a:t>
            </a:r>
            <a:r>
              <a:rPr lang="fi-FI" dirty="0" err="1">
                <a:latin typeface="Calibri"/>
                <a:cs typeface="Calibri"/>
              </a:rPr>
              <a:t>vaaratosnta</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Saatavuus koetaan helpoksi</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Kiva ulkonäkö, herkulliset maut</a:t>
            </a:r>
          </a:p>
          <a:p>
            <a:pPr>
              <a:spcAft>
                <a:spcPts val="600"/>
              </a:spcAft>
            </a:pPr>
            <a:r>
              <a:rPr lang="fi-FI" dirty="0">
                <a:latin typeface="Calibri"/>
                <a:cs typeface="Calibri"/>
              </a:rPr>
              <a:t>Tuotteen leikkisyys</a:t>
            </a:r>
          </a:p>
          <a:p>
            <a:pPr>
              <a:spcAft>
                <a:spcPts val="600"/>
              </a:spcAft>
            </a:pPr>
            <a:r>
              <a:rPr lang="fi-FI" dirty="0">
                <a:latin typeface="Calibri"/>
                <a:cs typeface="Arial"/>
              </a:rPr>
              <a:t>Piilomainonta ja avoin mainonta somessa</a:t>
            </a:r>
            <a:endParaRPr lang="fi-FI" dirty="0">
              <a:latin typeface="Calibri"/>
              <a:cs typeface="Calibri"/>
            </a:endParaRPr>
          </a:p>
          <a:p>
            <a:pPr>
              <a:spcAft>
                <a:spcPts val="600"/>
              </a:spcAft>
            </a:pPr>
            <a:r>
              <a:rPr lang="fi-FI" dirty="0" err="1">
                <a:latin typeface="Calibri"/>
                <a:cs typeface="Calibri"/>
              </a:rPr>
              <a:t>Nikotiinpussit</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-ajatus siitä että on haitatonta</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-ei pahaa hajua, ei tupakkaa</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-Suunniteltu houkuttelemaan erityisesti lapsi ja nuoria</a:t>
            </a:r>
            <a:endParaRPr lang="fi-FI" dirty="0">
              <a:latin typeface="Calibri" panose="020F0502020204030204" pitchFamily="34" charset="0"/>
              <a:cs typeface="Calibri" panose="020F0502020204030204" pitchFamily="34" charset="0"/>
            </a:endParaRPr>
          </a:p>
          <a:p>
            <a:pPr>
              <a:spcAft>
                <a:spcPts val="600"/>
              </a:spcAft>
            </a:pPr>
            <a:r>
              <a:rPr lang="fi-FI" dirty="0">
                <a:latin typeface="Calibri"/>
                <a:cs typeface="Calibri"/>
              </a:rPr>
              <a:t>-markkinoidaan voimakkaasti, mainostetaan terveellisinä ja ympäristöystävällisinä, mikä ei pidä paikkaansa</a:t>
            </a:r>
            <a:endParaRPr lang="fi-FI" dirty="0">
              <a:latin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19</a:t>
            </a:fld>
            <a:endParaRPr lang="fi-FI"/>
          </a:p>
        </p:txBody>
      </p:sp>
    </p:spTree>
    <p:extLst>
      <p:ext uri="{BB962C8B-B14F-4D97-AF65-F5344CB8AC3E}">
        <p14:creationId xmlns:p14="http://schemas.microsoft.com/office/powerpoint/2010/main" val="280144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20</a:t>
            </a:fld>
            <a:endParaRPr lang="fi-FI"/>
          </a:p>
        </p:txBody>
      </p:sp>
    </p:spTree>
    <p:extLst>
      <p:ext uri="{BB962C8B-B14F-4D97-AF65-F5344CB8AC3E}">
        <p14:creationId xmlns:p14="http://schemas.microsoft.com/office/powerpoint/2010/main" val="121882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a:t>
            </a:fld>
            <a:endParaRPr lang="fi-FI"/>
          </a:p>
        </p:txBody>
      </p:sp>
    </p:spTree>
    <p:extLst>
      <p:ext uri="{BB962C8B-B14F-4D97-AF65-F5344CB8AC3E}">
        <p14:creationId xmlns:p14="http://schemas.microsoft.com/office/powerpoint/2010/main" val="381854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21</a:t>
            </a:fld>
            <a:endParaRPr lang="fi-FI"/>
          </a:p>
        </p:txBody>
      </p:sp>
    </p:spTree>
    <p:extLst>
      <p:ext uri="{BB962C8B-B14F-4D97-AF65-F5344CB8AC3E}">
        <p14:creationId xmlns:p14="http://schemas.microsoft.com/office/powerpoint/2010/main" val="184214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endParaRPr lang="fi-FI"/>
          </a:p>
          <a:p>
            <a:r>
              <a:rPr lang="fi-FI"/>
              <a:t>https://www.youtube.com/watch?v=9jiRtOtVVUA&amp;t=188s  </a:t>
            </a:r>
          </a:p>
        </p:txBody>
      </p:sp>
      <p:sp>
        <p:nvSpPr>
          <p:cNvPr id="4" name="Dian numeron paikkamerkki 3"/>
          <p:cNvSpPr>
            <a:spLocks noGrp="1"/>
          </p:cNvSpPr>
          <p:nvPr>
            <p:ph type="sldNum" sz="quarter" idx="5"/>
          </p:nvPr>
        </p:nvSpPr>
        <p:spPr/>
        <p:txBody>
          <a:bodyPr/>
          <a:lstStyle/>
          <a:p>
            <a:fld id="{56B2DCA2-CC7F-4DC4-B7AA-B1F79F228B4D}" type="slidenum">
              <a:rPr lang="fi-FI" smtClean="0"/>
              <a:t>22</a:t>
            </a:fld>
            <a:endParaRPr lang="fi-FI"/>
          </a:p>
        </p:txBody>
      </p:sp>
    </p:spTree>
    <p:extLst>
      <p:ext uri="{BB962C8B-B14F-4D97-AF65-F5344CB8AC3E}">
        <p14:creationId xmlns:p14="http://schemas.microsoft.com/office/powerpoint/2010/main" val="415608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23</a:t>
            </a:fld>
            <a:endParaRPr lang="fi-FI"/>
          </a:p>
        </p:txBody>
      </p:sp>
    </p:spTree>
    <p:extLst>
      <p:ext uri="{BB962C8B-B14F-4D97-AF65-F5344CB8AC3E}">
        <p14:creationId xmlns:p14="http://schemas.microsoft.com/office/powerpoint/2010/main" val="211486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24</a:t>
            </a:fld>
            <a:endParaRPr lang="fi-FI"/>
          </a:p>
        </p:txBody>
      </p:sp>
    </p:spTree>
    <p:extLst>
      <p:ext uri="{BB962C8B-B14F-4D97-AF65-F5344CB8AC3E}">
        <p14:creationId xmlns:p14="http://schemas.microsoft.com/office/powerpoint/2010/main" val="217300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endParaRPr lang="fi-FI"/>
          </a:p>
          <a:p>
            <a:r>
              <a:rPr lang="fi-FI"/>
              <a:t>https://www.youtube.com/watch?v=9jiRtOtVVUA&amp;t=71s </a:t>
            </a:r>
          </a:p>
        </p:txBody>
      </p:sp>
      <p:sp>
        <p:nvSpPr>
          <p:cNvPr id="4" name="Dian numeron paikkamerkki 3"/>
          <p:cNvSpPr>
            <a:spLocks noGrp="1"/>
          </p:cNvSpPr>
          <p:nvPr>
            <p:ph type="sldNum" sz="quarter" idx="5"/>
          </p:nvPr>
        </p:nvSpPr>
        <p:spPr/>
        <p:txBody>
          <a:bodyPr/>
          <a:lstStyle/>
          <a:p>
            <a:fld id="{56B2DCA2-CC7F-4DC4-B7AA-B1F79F228B4D}" type="slidenum">
              <a:rPr lang="fi-FI" smtClean="0"/>
              <a:t>25</a:t>
            </a:fld>
            <a:endParaRPr lang="fi-FI"/>
          </a:p>
        </p:txBody>
      </p:sp>
    </p:spTree>
    <p:extLst>
      <p:ext uri="{BB962C8B-B14F-4D97-AF65-F5344CB8AC3E}">
        <p14:creationId xmlns:p14="http://schemas.microsoft.com/office/powerpoint/2010/main" val="313540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26</a:t>
            </a:fld>
            <a:endParaRPr lang="fi-FI"/>
          </a:p>
        </p:txBody>
      </p:sp>
    </p:spTree>
    <p:extLst>
      <p:ext uri="{BB962C8B-B14F-4D97-AF65-F5344CB8AC3E}">
        <p14:creationId xmlns:p14="http://schemas.microsoft.com/office/powerpoint/2010/main" val="2759125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27</a:t>
            </a:fld>
            <a:endParaRPr lang="fi-FI"/>
          </a:p>
        </p:txBody>
      </p:sp>
    </p:spTree>
    <p:extLst>
      <p:ext uri="{BB962C8B-B14F-4D97-AF65-F5344CB8AC3E}">
        <p14:creationId xmlns:p14="http://schemas.microsoft.com/office/powerpoint/2010/main" val="80599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30</a:t>
            </a:fld>
            <a:endParaRPr lang="fi-FI"/>
          </a:p>
        </p:txBody>
      </p:sp>
    </p:spTree>
    <p:extLst>
      <p:ext uri="{BB962C8B-B14F-4D97-AF65-F5344CB8AC3E}">
        <p14:creationId xmlns:p14="http://schemas.microsoft.com/office/powerpoint/2010/main" val="310418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4</a:t>
            </a:fld>
            <a:endParaRPr lang="fi-FI"/>
          </a:p>
        </p:txBody>
      </p:sp>
    </p:spTree>
    <p:extLst>
      <p:ext uri="{BB962C8B-B14F-4D97-AF65-F5344CB8AC3E}">
        <p14:creationId xmlns:p14="http://schemas.microsoft.com/office/powerpoint/2010/main" val="48894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5</a:t>
            </a:fld>
            <a:endParaRPr lang="fi-FI"/>
          </a:p>
        </p:txBody>
      </p:sp>
    </p:spTree>
    <p:extLst>
      <p:ext uri="{BB962C8B-B14F-4D97-AF65-F5344CB8AC3E}">
        <p14:creationId xmlns:p14="http://schemas.microsoft.com/office/powerpoint/2010/main" val="8226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6</a:t>
            </a:fld>
            <a:endParaRPr lang="fi-FI"/>
          </a:p>
        </p:txBody>
      </p:sp>
    </p:spTree>
    <p:extLst>
      <p:ext uri="{BB962C8B-B14F-4D97-AF65-F5344CB8AC3E}">
        <p14:creationId xmlns:p14="http://schemas.microsoft.com/office/powerpoint/2010/main" val="57507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7</a:t>
            </a:fld>
            <a:endParaRPr lang="fi-FI"/>
          </a:p>
        </p:txBody>
      </p:sp>
    </p:spTree>
    <p:extLst>
      <p:ext uri="{BB962C8B-B14F-4D97-AF65-F5344CB8AC3E}">
        <p14:creationId xmlns:p14="http://schemas.microsoft.com/office/powerpoint/2010/main" val="351025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r>
              <a:rPr lang="fi-FI">
                <a:hlinkClick r:id="rId3"/>
              </a:rPr>
              <a:t>https://www.youtube.com/watch?v=HepY8kD9Pqo</a:t>
            </a:r>
            <a:r>
              <a:rPr lang="fi-FI"/>
              <a:t> </a:t>
            </a:r>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8</a:t>
            </a:fld>
            <a:endParaRPr lang="fi-FI"/>
          </a:p>
        </p:txBody>
      </p:sp>
    </p:spTree>
    <p:extLst>
      <p:ext uri="{BB962C8B-B14F-4D97-AF65-F5344CB8AC3E}">
        <p14:creationId xmlns:p14="http://schemas.microsoft.com/office/powerpoint/2010/main" val="315341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9</a:t>
            </a:fld>
            <a:endParaRPr lang="fi-FI"/>
          </a:p>
        </p:txBody>
      </p:sp>
    </p:spTree>
    <p:extLst>
      <p:ext uri="{BB962C8B-B14F-4D97-AF65-F5344CB8AC3E}">
        <p14:creationId xmlns:p14="http://schemas.microsoft.com/office/powerpoint/2010/main" val="391462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endParaRPr lang="en-US"/>
          </a:p>
        </p:txBody>
      </p:sp>
      <p:sp>
        <p:nvSpPr>
          <p:cNvPr id="4" name="Dian numeron paikkamerkki 3"/>
          <p:cNvSpPr>
            <a:spLocks noGrp="1"/>
          </p:cNvSpPr>
          <p:nvPr>
            <p:ph type="sldNum" sz="quarter" idx="5"/>
          </p:nvPr>
        </p:nvSpPr>
        <p:spPr/>
        <p:txBody>
          <a:bodyPr/>
          <a:lstStyle/>
          <a:p>
            <a:fld id="{56B2DCA2-CC7F-4DC4-B7AA-B1F79F228B4D}" type="slidenum">
              <a:rPr lang="fi-FI" smtClean="0"/>
              <a:t>10</a:t>
            </a:fld>
            <a:endParaRPr lang="fi-FI"/>
          </a:p>
        </p:txBody>
      </p:sp>
    </p:spTree>
    <p:extLst>
      <p:ext uri="{BB962C8B-B14F-4D97-AF65-F5344CB8AC3E}">
        <p14:creationId xmlns:p14="http://schemas.microsoft.com/office/powerpoint/2010/main" val="3270923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5883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3597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3684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03.02.2025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369681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108898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786CDA-4636-40FD-9716-4D6FA27E417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2FDA1C3-F8E2-4A52-865D-3B186F2CFAC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9718BFC-B3FF-48DC-804D-44D78D37AFB9}"/>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F758B780-EDD7-4CFD-B6E6-06772CEA50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27771F-DFAD-4257-AD49-0536244952E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6275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CAAE7-353F-4C0C-B88C-E146D2746956}"/>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268ADD2C-DE6F-4FA1-BA7F-3C6E0429B324}"/>
              </a:ext>
            </a:extLst>
          </p:cNvPr>
          <p:cNvSpPr>
            <a:spLocks noGrp="1"/>
          </p:cNvSpPr>
          <p:nvPr>
            <p:ph idx="1"/>
          </p:nvPr>
        </p:nvSpPr>
        <p:spPr>
          <a:xfrm>
            <a:off x="628650" y="1825625"/>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04A534-6042-43D2-ADE2-C6AE8B9035DC}"/>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18199898-F340-4730-9B2C-3A0D1BAF52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158B20-3E16-4579-953C-CA8955183AA8}"/>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85655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B8008-2466-4A24-9D48-B85F772A7B3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2D8381-055E-446E-920C-284ECF0C639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620EF52-CD8D-46F4-96FE-DFF2DC860BB1}"/>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215BF400-5CC4-41FD-A46E-48A3AC8479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EDE410-43AC-4984-8A7A-2583AC3D0DCE}"/>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77791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2FE97-43A2-4B3C-994D-171A8313FC45}"/>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1B9E098-48E8-40CA-9759-AFAC136F117A}"/>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D575E34-5F2C-4428-8550-17A56C90FD24}"/>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5750F00-C822-41FA-8A15-1734139B5811}"/>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6" name="Alatunnisteen paikkamerkki 5">
            <a:extLst>
              <a:ext uri="{FF2B5EF4-FFF2-40B4-BE49-F238E27FC236}">
                <a16:creationId xmlns:a16="http://schemas.microsoft.com/office/drawing/2014/main" id="{5D09F6FB-8F61-460B-855F-C7F47F2D71D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C95E386-2934-4315-9BAB-26246A9660F0}"/>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268874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C1514-3E67-447C-A2A0-AF230FD8B2A2}"/>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4402D07C-8D60-4118-A769-1D8C3F342428}"/>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C0C9F62-FDE5-4319-97C6-83DF0F1AA5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3BF431F-22C7-414C-B2C8-23242CB2483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B6CAA9-BB2A-4282-95BB-F4AB23F8FD0B}"/>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8B9919-22F3-4A55-80C2-1027B85E8F6E}"/>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8" name="Alatunnisteen paikkamerkki 7">
            <a:extLst>
              <a:ext uri="{FF2B5EF4-FFF2-40B4-BE49-F238E27FC236}">
                <a16:creationId xmlns:a16="http://schemas.microsoft.com/office/drawing/2014/main" id="{E4E3BEE5-534F-4758-A94C-1EE4EC35EC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AA9F1C-292B-4BDE-8A15-A5690C2B257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63999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C2A520-BD36-438F-9C22-323A9A38B513}"/>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4221295-0274-47AD-919F-D532F8307D42}"/>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4" name="Alatunnisteen paikkamerkki 3">
            <a:extLst>
              <a:ext uri="{FF2B5EF4-FFF2-40B4-BE49-F238E27FC236}">
                <a16:creationId xmlns:a16="http://schemas.microsoft.com/office/drawing/2014/main" id="{1416A75C-C372-47E2-A399-CB8D49F34B3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0739787-F8AC-4ABD-A282-B1FC0E6BDC1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39754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179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B60AF2A-32AB-46E1-AAAA-0A17271C6BC2}"/>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3" name="Alatunnisteen paikkamerkki 2">
            <a:extLst>
              <a:ext uri="{FF2B5EF4-FFF2-40B4-BE49-F238E27FC236}">
                <a16:creationId xmlns:a16="http://schemas.microsoft.com/office/drawing/2014/main" id="{BEE72140-C4D9-4AD5-9CA4-AFC7A409DB4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E873A0E-ED6C-4A06-B3FB-0E222DFD0C5C}"/>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94470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4D631B-71B1-46C6-9E7F-F6DDC488D7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28122D7-DA84-4609-94C4-2B1667889C0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0A1E7C1-0341-4D37-8FEA-88E0C293D3C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8BB376-0C0A-4761-A542-BFA7ED9623A1}"/>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6" name="Alatunnisteen paikkamerkki 5">
            <a:extLst>
              <a:ext uri="{FF2B5EF4-FFF2-40B4-BE49-F238E27FC236}">
                <a16:creationId xmlns:a16="http://schemas.microsoft.com/office/drawing/2014/main" id="{16073ECA-11F5-4B53-9BCD-ADE571D566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507082-0505-4C42-9575-C9EA1E578D5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352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0FB19-B100-4226-8194-08F172109E4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6AD1A0B-C139-42F7-A061-3B4078D38F1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47917DE-1AC8-4C72-A036-4ED5DFFE2EC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4EF7875-1E46-42E4-9948-A69DBF96D4F5}"/>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6" name="Alatunnisteen paikkamerkki 5">
            <a:extLst>
              <a:ext uri="{FF2B5EF4-FFF2-40B4-BE49-F238E27FC236}">
                <a16:creationId xmlns:a16="http://schemas.microsoft.com/office/drawing/2014/main" id="{45639450-3BD9-4D01-B51D-1B86292835B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40AAC2-4358-46D6-8E9B-8FCED1270A19}"/>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60025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1117B-C8FC-449C-880E-1E4C53BABCA7}"/>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24FBE49-99A9-40D6-A08D-792DBE75E94A}"/>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442B6A-B35C-4232-9E3D-72EA35006ADC}"/>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D5BAA5C7-4F94-489A-B121-8C30EBC082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740331-3A01-4BEE-8945-C7D166D0BC62}"/>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019672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37CF4CC-D635-4AF1-82C7-DE3AAC70CB2A}"/>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D71A83-59AD-48A6-8A67-AD70F91FF9B9}"/>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020BFB-8862-4A86-A0C4-8D9144D2A0B1}"/>
              </a:ext>
            </a:extLst>
          </p:cNvPr>
          <p:cNvSpPr>
            <a:spLocks noGrp="1"/>
          </p:cNvSpPr>
          <p:nvPr>
            <p:ph type="dt" sz="half" idx="10"/>
          </p:nvPr>
        </p:nvSpPr>
        <p:spPr/>
        <p:txBody>
          <a:body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874CC550-9331-4875-9FF6-B6E3E165B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66D626-5DE0-407C-9EDF-B330BBFCB26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19351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6870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190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7857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77896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4893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4967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03.02.2025</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85973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80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AD9AFF-9126-4154-A313-01CA5AFF9A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93F8-C804-4B3C-9798-A01F3DDA7188}" type="datetimeFigureOut">
              <a:rPr lang="fi-FI" smtClean="0"/>
              <a:t>03.02.2025</a:t>
            </a:fld>
            <a:endParaRPr lang="fi-FI"/>
          </a:p>
        </p:txBody>
      </p:sp>
      <p:sp>
        <p:nvSpPr>
          <p:cNvPr id="5" name="Alatunnisteen paikkamerkki 4">
            <a:extLst>
              <a:ext uri="{FF2B5EF4-FFF2-40B4-BE49-F238E27FC236}">
                <a16:creationId xmlns:a16="http://schemas.microsoft.com/office/drawing/2014/main" id="{B2D35477-3403-40A9-837E-0B1F2219899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3F0204C-92E0-4449-9D90-F7FE36C811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CAA88-D0E1-4509-93D8-592EDC147D17}" type="slidenum">
              <a:rPr lang="fi-FI" smtClean="0"/>
              <a:t>‹#›</a:t>
            </a:fld>
            <a:endParaRPr lang="fi-FI"/>
          </a:p>
        </p:txBody>
      </p:sp>
    </p:spTree>
    <p:extLst>
      <p:ext uri="{BB962C8B-B14F-4D97-AF65-F5344CB8AC3E}">
        <p14:creationId xmlns:p14="http://schemas.microsoft.com/office/powerpoint/2010/main" val="111692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B8_8D58532D.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B9_BAA1A5F9.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9C_3FE3B5EE.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1D_359E925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29_7FFF71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kFwXIU5_kGg?feature=oembed" TargetMode="Externa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ideo" Target="https://www.youtube.com/embed/98af-bEcYUo?feature=oembed" TargetMode="External"/><Relationship Id="rId5" Type="http://schemas.openxmlformats.org/officeDocument/2006/relationships/image" Target="../media/image30.jpeg"/><Relationship Id="rId4" Type="http://schemas.microsoft.com/office/2018/10/relationships/comments" Target="../comments/modernComment_21B_17CB2A3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HepY8kD9Pqo?feature=oembed"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Nuuskapurkki farkkujen takataskussa. - logo: EHYT ry.">
            <a:extLst>
              <a:ext uri="{FF2B5EF4-FFF2-40B4-BE49-F238E27FC236}">
                <a16:creationId xmlns:a16="http://schemas.microsoft.com/office/drawing/2014/main" id="{30F9D04C-BE9E-4FAE-8FF4-7C6081917F38}"/>
              </a:ext>
            </a:extLst>
          </p:cNvPr>
          <p:cNvPicPr>
            <a:picLocks noChangeAspect="1"/>
          </p:cNvPicPr>
          <p:nvPr/>
        </p:nvPicPr>
        <p:blipFill>
          <a:blip r:embed="rId3">
            <a:extLst>
              <a:ext uri="{28A0092B-C50C-407E-A947-70E740481C1C}">
                <a14:useLocalDpi xmlns:a14="http://schemas.microsoft.com/office/drawing/2010/main" val="0"/>
              </a:ext>
            </a:extLst>
          </a:blip>
          <a:srcRect t="1576" b="1432"/>
          <a:stretch/>
        </p:blipFill>
        <p:spPr>
          <a:xfrm>
            <a:off x="1" y="0"/>
            <a:ext cx="5459336" cy="6983476"/>
          </a:xfrm>
          <a:prstGeom prst="rect">
            <a:avLst/>
          </a:prstGeom>
        </p:spPr>
      </p:pic>
      <p:sp>
        <p:nvSpPr>
          <p:cNvPr id="4" name="Otsikko 3">
            <a:extLst>
              <a:ext uri="{FF2B5EF4-FFF2-40B4-BE49-F238E27FC236}">
                <a16:creationId xmlns:a16="http://schemas.microsoft.com/office/drawing/2014/main" id="{B75C559A-A335-4E4D-A893-9C914D992A0A}"/>
              </a:ext>
            </a:extLst>
          </p:cNvPr>
          <p:cNvSpPr>
            <a:spLocks noGrp="1"/>
          </p:cNvSpPr>
          <p:nvPr>
            <p:ph type="title" idx="4294967295"/>
          </p:nvPr>
        </p:nvSpPr>
        <p:spPr>
          <a:xfrm>
            <a:off x="3129727" y="3787878"/>
            <a:ext cx="5868081" cy="2893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defTabSz="457200">
              <a:lnSpc>
                <a:spcPts val="5600"/>
              </a:lnSpc>
              <a:spcBef>
                <a:spcPts val="0"/>
              </a:spcBef>
              <a:defRPr/>
            </a:pPr>
            <a:r>
              <a:rPr lang="en-US" sz="5400" b="1" i="0" u="none" strike="noStrike" kern="1200" cap="none" spc="0" normalizeH="0" baseline="0" noProof="0" dirty="0">
                <a:ln>
                  <a:noFill/>
                </a:ln>
                <a:effectLst/>
                <a:uLnTx/>
                <a:uFillTx/>
                <a:latin typeface="Calibri"/>
                <a:ea typeface="+mn-ea"/>
                <a:cs typeface="Calibri"/>
              </a:rPr>
              <a:t>Bueno- </a:t>
            </a:r>
            <a:r>
              <a:rPr lang="en-US" sz="5400" b="1" i="0" u="none" strike="noStrike" kern="1200" cap="none" spc="0" normalizeH="0" baseline="0" noProof="0" dirty="0" err="1">
                <a:ln>
                  <a:noFill/>
                </a:ln>
                <a:effectLst/>
                <a:uLnTx/>
                <a:uFillTx/>
                <a:latin typeface="Calibri"/>
                <a:ea typeface="+mn-ea"/>
                <a:cs typeface="Calibri"/>
              </a:rPr>
              <a:t>opetusmateriaali</a:t>
            </a:r>
            <a:r>
              <a:rPr lang="en-US" sz="5400" b="1" i="0" u="none" strike="noStrike" kern="1200" cap="none" spc="0" normalizeH="0" baseline="0" noProof="0" dirty="0">
                <a:ln>
                  <a:noFill/>
                </a:ln>
                <a:effectLst/>
                <a:uLnTx/>
                <a:uFillTx/>
                <a:latin typeface="Calibri"/>
                <a:ea typeface="+mn-ea"/>
                <a:cs typeface="Calibri"/>
              </a:rPr>
              <a:t>:</a:t>
            </a:r>
            <a:br>
              <a:rPr lang="en-US" sz="5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4800" i="0" u="none" strike="noStrike" kern="1200" cap="none" spc="0" normalizeH="0" baseline="0" noProof="0" dirty="0" err="1">
                <a:ln>
                  <a:noFill/>
                </a:ln>
                <a:effectLst/>
                <a:uLnTx/>
                <a:uFillTx/>
                <a:latin typeface="Calibri"/>
                <a:ea typeface="Calibri"/>
                <a:cs typeface="Calibri"/>
              </a:rPr>
              <a:t>Nikotiini</a:t>
            </a:r>
            <a:br>
              <a:rPr lang="en-US" sz="4800" i="0" u="none" strike="noStrike" kern="1200" cap="none" spc="0" normalizeH="0" baseline="0" noProof="0" dirty="0">
                <a:ln>
                  <a:noFill/>
                </a:ln>
                <a:effectLst/>
                <a:uLnTx/>
                <a:uFillTx/>
                <a:latin typeface="Calibri"/>
                <a:ea typeface="Calibri"/>
                <a:cs typeface="Calibri"/>
              </a:rPr>
            </a:br>
            <a:r>
              <a:rPr kumimoji="0" lang="en-US" sz="3200" i="0" u="none" strike="noStrike" kern="1200" cap="none" spc="0" normalizeH="0" baseline="0" noProof="0" dirty="0" err="1">
                <a:ln>
                  <a:noFill/>
                </a:ln>
                <a:effectLst/>
                <a:uLnTx/>
                <a:uFillTx/>
                <a:latin typeface="Calibri"/>
                <a:ea typeface="Calibri"/>
                <a:cs typeface="Calibri"/>
              </a:rPr>
              <a:t>osa</a:t>
            </a:r>
            <a:r>
              <a:rPr kumimoji="0" lang="en-US" sz="3200" i="0" u="none" strike="noStrike" kern="1200" cap="none" spc="0" normalizeH="0" baseline="0" noProof="0" dirty="0">
                <a:ln>
                  <a:noFill/>
                </a:ln>
                <a:effectLst/>
                <a:uLnTx/>
                <a:uFillTx/>
                <a:latin typeface="Calibri"/>
                <a:ea typeface="Calibri"/>
                <a:cs typeface="Calibri"/>
              </a:rPr>
              <a:t> 1</a:t>
            </a:r>
            <a:endParaRPr lang="fi-FI" sz="3200" i="0" u="none" strike="noStrike" kern="1200" cap="none" spc="0" normalizeH="0" baseline="0" noProof="0" dirty="0">
              <a:ln>
                <a:noFill/>
              </a:ln>
              <a:effectLst/>
              <a:uLnTx/>
              <a:uFillTx/>
              <a:latin typeface="Calibri"/>
              <a:ea typeface="Calibri"/>
              <a:cs typeface="Calibri"/>
            </a:endParaRPr>
          </a:p>
        </p:txBody>
      </p:sp>
    </p:spTree>
    <p:extLst>
      <p:ext uri="{BB962C8B-B14F-4D97-AF65-F5344CB8AC3E}">
        <p14:creationId xmlns:p14="http://schemas.microsoft.com/office/powerpoint/2010/main" val="374689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5D60C2-F82B-6F52-5357-51F058C5B68D}"/>
              </a:ext>
            </a:extLst>
          </p:cNvPr>
          <p:cNvSpPr txBox="1">
            <a:spLocks noGrp="1"/>
          </p:cNvSpPr>
          <p:nvPr>
            <p:ph type="title" idx="4294967295"/>
          </p:nvPr>
        </p:nvSpPr>
        <p:spPr>
          <a:xfrm>
            <a:off x="4066033" y="343358"/>
            <a:ext cx="4011995" cy="14753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mn-lt"/>
                <a:ea typeface="Calibri"/>
                <a:cs typeface="Calibri"/>
              </a:rPr>
              <a:t>Laki suojaa alle 18 v nikotiinituotteiden haitoilta</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j-ea"/>
              <a:cs typeface="+mj-cs"/>
            </a:endParaRPr>
          </a:p>
        </p:txBody>
      </p:sp>
      <p:pic>
        <p:nvPicPr>
          <p:cNvPr id="5" name="Picture 4" descr="Ihmisaivojen skannaus neurologian klinikalla">
            <a:extLst>
              <a:ext uri="{FF2B5EF4-FFF2-40B4-BE49-F238E27FC236}">
                <a16:creationId xmlns:a16="http://schemas.microsoft.com/office/drawing/2014/main" id="{49402D58-E3A6-BC37-2743-5AADA91C098F}"/>
              </a:ext>
            </a:extLst>
          </p:cNvPr>
          <p:cNvPicPr>
            <a:picLocks noChangeAspect="1"/>
          </p:cNvPicPr>
          <p:nvPr/>
        </p:nvPicPr>
        <p:blipFill rotWithShape="1">
          <a:blip r:embed="rId3"/>
          <a:srcRect l="53191" r="4561" b="4"/>
          <a:stretch/>
        </p:blipFill>
        <p:spPr>
          <a:xfrm>
            <a:off x="20" y="10"/>
            <a:ext cx="3863363" cy="6857990"/>
          </a:xfrm>
          <a:prstGeom prst="rect">
            <a:avLst/>
          </a:prstGeom>
        </p:spPr>
      </p:pic>
      <p:sp>
        <p:nvSpPr>
          <p:cNvPr id="3" name="Tekstiruutu 2">
            <a:extLst>
              <a:ext uri="{FF2B5EF4-FFF2-40B4-BE49-F238E27FC236}">
                <a16:creationId xmlns:a16="http://schemas.microsoft.com/office/drawing/2014/main" id="{4DD7D395-9A39-BD72-F1A1-51169B8400CB}"/>
              </a:ext>
            </a:extLst>
          </p:cNvPr>
          <p:cNvSpPr txBox="1"/>
          <p:nvPr/>
        </p:nvSpPr>
        <p:spPr>
          <a:xfrm>
            <a:off x="4066033" y="1984366"/>
            <a:ext cx="4947505" cy="43557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342900" defTabSz="914400">
              <a:spcAft>
                <a:spcPts val="1200"/>
              </a:spcAft>
              <a:buFont typeface="Arial" panose="020B0604020202020204" pitchFamily="34" charset="0"/>
              <a:buChar char="•"/>
            </a:pPr>
            <a:r>
              <a:rPr lang="en-US" sz="2400" dirty="0" err="1">
                <a:cs typeface="Calibri"/>
              </a:rPr>
              <a:t>Nuorena</a:t>
            </a:r>
            <a:r>
              <a:rPr lang="en-US" sz="2400" dirty="0">
                <a:cs typeface="Calibri"/>
              </a:rPr>
              <a:t> </a:t>
            </a:r>
            <a:r>
              <a:rPr lang="en-US" sz="2400" dirty="0" err="1">
                <a:cs typeface="Calibri"/>
              </a:rPr>
              <a:t>nikotiinin</a:t>
            </a:r>
            <a:r>
              <a:rPr lang="en-US" sz="2400" dirty="0">
                <a:cs typeface="Calibri"/>
              </a:rPr>
              <a:t> </a:t>
            </a:r>
            <a:r>
              <a:rPr lang="en-US" sz="2400" dirty="0" err="1">
                <a:cs typeface="Calibri"/>
              </a:rPr>
              <a:t>käyttö</a:t>
            </a:r>
            <a:r>
              <a:rPr lang="en-US" sz="2400" dirty="0">
                <a:cs typeface="Calibri"/>
              </a:rPr>
              <a:t> </a:t>
            </a:r>
            <a:r>
              <a:rPr lang="en-US" sz="2400" dirty="0" err="1">
                <a:cs typeface="Calibri"/>
              </a:rPr>
              <a:t>voi</a:t>
            </a:r>
            <a:r>
              <a:rPr lang="en-US" sz="2400" dirty="0">
                <a:cs typeface="Calibri"/>
              </a:rPr>
              <a:t> </a:t>
            </a:r>
            <a:r>
              <a:rPr lang="en-US" sz="2400" dirty="0" err="1">
                <a:cs typeface="Calibri"/>
              </a:rPr>
              <a:t>aiheuttaa</a:t>
            </a:r>
            <a:r>
              <a:rPr lang="en-US" sz="2400" dirty="0">
                <a:cs typeface="Calibri"/>
              </a:rPr>
              <a:t> </a:t>
            </a:r>
            <a:r>
              <a:rPr lang="en-US" sz="2400" dirty="0" err="1">
                <a:cs typeface="Calibri"/>
              </a:rPr>
              <a:t>pysyviä</a:t>
            </a:r>
            <a:r>
              <a:rPr lang="en-US" sz="2400" dirty="0">
                <a:cs typeface="Calibri"/>
              </a:rPr>
              <a:t> </a:t>
            </a:r>
            <a:r>
              <a:rPr lang="en-US" sz="2400" dirty="0" err="1">
                <a:cs typeface="Calibri"/>
              </a:rPr>
              <a:t>muutoksia</a:t>
            </a:r>
            <a:r>
              <a:rPr lang="en-US" sz="2400" dirty="0">
                <a:cs typeface="Calibri"/>
              </a:rPr>
              <a:t> </a:t>
            </a:r>
            <a:r>
              <a:rPr lang="en-US" sz="2400" dirty="0" err="1">
                <a:cs typeface="Calibri"/>
              </a:rPr>
              <a:t>aivojen</a:t>
            </a:r>
            <a:r>
              <a:rPr lang="en-US" sz="2400" dirty="0">
                <a:cs typeface="Calibri"/>
              </a:rPr>
              <a:t> </a:t>
            </a:r>
            <a:r>
              <a:rPr lang="en-US" sz="2400" dirty="0" err="1">
                <a:cs typeface="Calibri"/>
              </a:rPr>
              <a:t>rakenteessa</a:t>
            </a:r>
            <a:r>
              <a:rPr lang="en-US" sz="2400" dirty="0">
                <a:cs typeface="Calibri"/>
              </a:rPr>
              <a:t> ja </a:t>
            </a:r>
            <a:r>
              <a:rPr lang="en-US" sz="2400" dirty="0" err="1">
                <a:cs typeface="Calibri"/>
              </a:rPr>
              <a:t>toiminnassa</a:t>
            </a:r>
            <a:r>
              <a:rPr lang="en-US" sz="2400" dirty="0">
                <a:cs typeface="Calibri"/>
              </a:rPr>
              <a:t>. </a:t>
            </a:r>
            <a:r>
              <a:rPr lang="en-US" sz="2400" dirty="0" err="1">
                <a:cs typeface="Calibri"/>
              </a:rPr>
              <a:t>Muutokset</a:t>
            </a:r>
            <a:r>
              <a:rPr lang="en-US" sz="2400" dirty="0">
                <a:cs typeface="Calibri"/>
              </a:rPr>
              <a:t> </a:t>
            </a:r>
            <a:r>
              <a:rPr lang="en-US" sz="2400" dirty="0" err="1">
                <a:cs typeface="Calibri"/>
              </a:rPr>
              <a:t>saattavat</a:t>
            </a:r>
            <a:r>
              <a:rPr lang="en-US" sz="2400" dirty="0">
                <a:cs typeface="Calibri"/>
              </a:rPr>
              <a:t> </a:t>
            </a:r>
            <a:r>
              <a:rPr lang="en-US" sz="2400" dirty="0" err="1">
                <a:cs typeface="Calibri"/>
              </a:rPr>
              <a:t>aiheuttaa</a:t>
            </a:r>
            <a:r>
              <a:rPr lang="en-US" sz="2400" dirty="0">
                <a:cs typeface="Calibri"/>
              </a:rPr>
              <a:t> </a:t>
            </a:r>
            <a:r>
              <a:rPr lang="en-US" sz="2400" dirty="0" err="1">
                <a:cs typeface="Calibri"/>
              </a:rPr>
              <a:t>keskittymisvaikeuksia</a:t>
            </a:r>
            <a:r>
              <a:rPr lang="en-US" sz="2400" dirty="0">
                <a:cs typeface="Calibri"/>
              </a:rPr>
              <a:t>, </a:t>
            </a:r>
            <a:r>
              <a:rPr lang="en-US" sz="2400" dirty="0" err="1">
                <a:cs typeface="Calibri"/>
              </a:rPr>
              <a:t>ahdistusta</a:t>
            </a:r>
            <a:r>
              <a:rPr lang="en-US" sz="2400" dirty="0">
                <a:cs typeface="Calibri"/>
              </a:rPr>
              <a:t>, </a:t>
            </a:r>
            <a:r>
              <a:rPr lang="en-US" sz="2400" dirty="0" err="1">
                <a:cs typeface="Calibri"/>
              </a:rPr>
              <a:t>masennusta</a:t>
            </a:r>
            <a:r>
              <a:rPr lang="en-US" sz="2400" dirty="0">
                <a:cs typeface="Calibri"/>
              </a:rPr>
              <a:t> ja </a:t>
            </a:r>
            <a:r>
              <a:rPr lang="en-US" sz="2400" dirty="0" err="1">
                <a:cs typeface="Calibri"/>
              </a:rPr>
              <a:t>riippuvuutta</a:t>
            </a:r>
            <a:r>
              <a:rPr lang="en-US" sz="2400" dirty="0">
                <a:cs typeface="Calibri"/>
              </a:rPr>
              <a:t>.</a:t>
            </a:r>
          </a:p>
          <a:p>
            <a:pPr marL="400050" indent="-342900" defTabSz="914400">
              <a:spcAft>
                <a:spcPts val="1200"/>
              </a:spcAft>
              <a:buFont typeface="Arial" panose="020B0604020202020204" pitchFamily="34" charset="0"/>
              <a:buChar char="•"/>
            </a:pPr>
            <a:r>
              <a:rPr lang="en-US" sz="2400" dirty="0" err="1"/>
              <a:t>Nuoret</a:t>
            </a:r>
            <a:r>
              <a:rPr lang="en-US" sz="2400" dirty="0"/>
              <a:t> </a:t>
            </a:r>
            <a:r>
              <a:rPr lang="en-US" sz="2400" dirty="0" err="1"/>
              <a:t>ovat</a:t>
            </a:r>
            <a:r>
              <a:rPr lang="en-US" sz="2400" dirty="0"/>
              <a:t> </a:t>
            </a:r>
            <a:r>
              <a:rPr lang="en-US" sz="2400" dirty="0" err="1"/>
              <a:t>erityisen</a:t>
            </a:r>
            <a:r>
              <a:rPr lang="en-US" sz="2400" dirty="0"/>
              <a:t> </a:t>
            </a:r>
            <a:r>
              <a:rPr lang="en-US" sz="2400" dirty="0" err="1"/>
              <a:t>alttiita</a:t>
            </a:r>
            <a:r>
              <a:rPr lang="en-US" sz="2400" dirty="0"/>
              <a:t> </a:t>
            </a:r>
            <a:r>
              <a:rPr lang="en-US" sz="2400" dirty="0" err="1"/>
              <a:t>nikotiiniriippuvuuden</a:t>
            </a:r>
            <a:r>
              <a:rPr lang="en-US" sz="2400" dirty="0"/>
              <a:t> </a:t>
            </a:r>
            <a:r>
              <a:rPr lang="en-US" sz="2400" dirty="0" err="1"/>
              <a:t>synnylle</a:t>
            </a:r>
            <a:r>
              <a:rPr lang="en-US" sz="2400" dirty="0"/>
              <a:t>, </a:t>
            </a:r>
            <a:r>
              <a:rPr lang="en-US" sz="2400" dirty="0" err="1"/>
              <a:t>koska</a:t>
            </a:r>
            <a:r>
              <a:rPr lang="en-US" sz="2400" dirty="0"/>
              <a:t> </a:t>
            </a:r>
            <a:r>
              <a:rPr lang="en-US" sz="2400" dirty="0" err="1"/>
              <a:t>aivot</a:t>
            </a:r>
            <a:r>
              <a:rPr lang="en-US" sz="2400" dirty="0"/>
              <a:t> </a:t>
            </a:r>
            <a:r>
              <a:rPr lang="en-US" sz="2400" dirty="0" err="1"/>
              <a:t>kehittyvät</a:t>
            </a:r>
            <a:r>
              <a:rPr lang="en-US" sz="2400" dirty="0"/>
              <a:t> </a:t>
            </a:r>
            <a:r>
              <a:rPr lang="en-US" sz="2400" dirty="0" err="1"/>
              <a:t>noin</a:t>
            </a:r>
            <a:r>
              <a:rPr lang="en-US" sz="2400" dirty="0"/>
              <a:t> 25- </a:t>
            </a:r>
            <a:r>
              <a:rPr lang="en-US" sz="2400" dirty="0" err="1"/>
              <a:t>vuotiaaksi</a:t>
            </a:r>
            <a:r>
              <a:rPr lang="en-US" sz="2400" dirty="0"/>
              <a:t> </a:t>
            </a:r>
            <a:r>
              <a:rPr lang="en-US" sz="2400" dirty="0" err="1"/>
              <a:t>saakka</a:t>
            </a:r>
            <a:r>
              <a:rPr lang="en-US" sz="2400" dirty="0"/>
              <a:t>. </a:t>
            </a:r>
            <a:endParaRPr lang="en-US" sz="2400" dirty="0">
              <a:cs typeface="Calibri"/>
            </a:endParaRPr>
          </a:p>
          <a:p>
            <a:pPr indent="-228600" defTabSz="914400">
              <a:lnSpc>
                <a:spcPct val="90000"/>
              </a:lnSpc>
              <a:buFont typeface="Arial" panose="020B0604020202020204" pitchFamily="34" charset="0"/>
              <a:buChar char="•"/>
            </a:pPr>
            <a:endParaRPr lang="en-US" sz="1400" dirty="0">
              <a:cs typeface="Calibri" panose="020F0502020204030204"/>
            </a:endParaRPr>
          </a:p>
        </p:txBody>
      </p:sp>
    </p:spTree>
    <p:extLst>
      <p:ext uri="{BB962C8B-B14F-4D97-AF65-F5344CB8AC3E}">
        <p14:creationId xmlns:p14="http://schemas.microsoft.com/office/powerpoint/2010/main" val="86456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otsikko 2">
            <a:extLst>
              <a:ext uri="{FF2B5EF4-FFF2-40B4-BE49-F238E27FC236}">
                <a16:creationId xmlns:a16="http://schemas.microsoft.com/office/drawing/2014/main" id="{7C15E142-60B8-46C1-B570-C75A7B578202}"/>
              </a:ext>
            </a:extLst>
          </p:cNvPr>
          <p:cNvSpPr txBox="1">
            <a:spLocks/>
          </p:cNvSpPr>
          <p:nvPr/>
        </p:nvSpPr>
        <p:spPr>
          <a:xfrm>
            <a:off x="3014237" y="2412107"/>
            <a:ext cx="5849728" cy="349806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a:ea typeface="Calibri"/>
                <a:cs typeface="Calibri"/>
              </a:rPr>
              <a:t>Pohtikaa:</a:t>
            </a:r>
            <a:endParaRPr kumimoji="0" lang="fi-FI" sz="1800" b="1" i="0" u="none" strike="noStrike" kern="1200" cap="none" spc="0" normalizeH="0" baseline="0" noProof="0" dirty="0">
              <a:ln>
                <a:noFill/>
              </a:ln>
              <a:solidFill>
                <a:prstClr val="black"/>
              </a:solidFill>
              <a:effectLst/>
              <a:uLnTx/>
              <a:uFillTx/>
              <a:latin typeface="Calibri"/>
              <a:ea typeface="Calibri"/>
              <a:cs typeface="Calibri"/>
            </a:endParaRPr>
          </a:p>
          <a:p>
            <a:pPr marL="514350" marR="0" lvl="0" indent="-514350" algn="l" defTabSz="457200" rtl="0" eaLnBrk="1" fontAlgn="auto" latinLnBrk="0" hangingPunct="1">
              <a:lnSpc>
                <a:spcPct val="100000"/>
              </a:lnSpc>
              <a:spcAft>
                <a:spcPts val="0"/>
              </a:spcAft>
              <a:buClrTx/>
              <a:buSzTx/>
              <a:buFont typeface="+mj-lt"/>
              <a:buAutoNum type="arabicPeriod" startAt="4"/>
              <a:tabLst/>
              <a:defRPr/>
            </a:pPr>
            <a:r>
              <a:rPr kumimoji="0" lang="fi-FI" b="0" i="0" u="none" strike="noStrike" kern="1200" cap="none" spc="0" normalizeH="0" baseline="0" noProof="0" dirty="0">
                <a:ln>
                  <a:noFill/>
                </a:ln>
                <a:solidFill>
                  <a:prstClr val="black"/>
                </a:solidFill>
                <a:effectLst/>
                <a:uLnTx/>
                <a:uFillTx/>
                <a:latin typeface="Calibri" panose="020F0502020204030204"/>
                <a:ea typeface="+mn-ea"/>
                <a:cs typeface="+mn-cs"/>
              </a:rPr>
              <a:t>Miksi nuoret käyttävät nikotiinituotteita? </a:t>
            </a:r>
            <a:endParaRPr kumimoji="0" lang="fi-FI"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514350" marR="0" lvl="0" indent="-514350" algn="l" defTabSz="457200" rtl="0" eaLnBrk="1" fontAlgn="auto" latinLnBrk="0" hangingPunct="1">
              <a:lnSpc>
                <a:spcPct val="100000"/>
              </a:lnSpc>
              <a:spcAft>
                <a:spcPts val="0"/>
              </a:spcAft>
              <a:buClrTx/>
              <a:buSzTx/>
              <a:buFont typeface="+mj-lt"/>
              <a:buAutoNum type="arabicPeriod" startAt="4"/>
              <a:tabLst/>
              <a:defRPr/>
            </a:pPr>
            <a:r>
              <a:rPr kumimoji="0" lang="fi-FI" b="0" i="0" u="none" strike="noStrike" kern="1200" cap="none" spc="0" normalizeH="0" baseline="0" noProof="0" dirty="0">
                <a:ln>
                  <a:noFill/>
                </a:ln>
                <a:solidFill>
                  <a:prstClr val="black"/>
                </a:solidFill>
                <a:effectLst/>
                <a:uLnTx/>
                <a:uFillTx/>
                <a:latin typeface="Calibri" panose="020F0502020204030204"/>
                <a:ea typeface="Calibri"/>
                <a:cs typeface="Calibri"/>
              </a:rPr>
              <a:t>Monet nuoret eivät käytä nikotiinituotteita ollenkaan. Miksi?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0"/>
              </a:ext>
            </a:extLst>
          </p:cNvPr>
          <p:cNvSpPr/>
          <p:nvPr/>
        </p:nvSpPr>
        <p:spPr>
          <a:xfrm>
            <a:off x="685206" y="2811441"/>
            <a:ext cx="2000888" cy="1967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26" name="Picture 2">
            <a:extLst>
              <a:ext uri="{FF2B5EF4-FFF2-40B4-BE49-F238E27FC236}">
                <a16:creationId xmlns:a16="http://schemas.microsoft.com/office/drawing/2014/main" id="{6889A068-BF87-2AEC-1A28-32CDDCC069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37" y="3429000"/>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F5602-3E33-E901-D821-DCF219D9B6C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650" y="3429000"/>
            <a:ext cx="730588" cy="732142"/>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D98E2088-B194-5D39-2CBD-4E51CD10ABBC}"/>
              </a:ext>
            </a:extLst>
          </p:cNvPr>
          <p:cNvSpPr txBox="1">
            <a:spLocks noGrp="1"/>
          </p:cNvSpPr>
          <p:nvPr>
            <p:ph type="title" idx="4294967295"/>
          </p:nvPr>
        </p:nvSpPr>
        <p:spPr>
          <a:xfrm>
            <a:off x="576942" y="576759"/>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dirty="0">
                <a:ln>
                  <a:noFill/>
                </a:ln>
                <a:solidFill>
                  <a:schemeClr val="tx1"/>
                </a:solidFill>
                <a:effectLst/>
                <a:uLnTx/>
                <a:uFillTx/>
                <a:latin typeface="+mn-lt"/>
                <a:ea typeface="+mj-ea"/>
                <a:cs typeface="+mj-cs"/>
              </a:rPr>
              <a:t>Miksi nikotiinituotteita käytetään?</a:t>
            </a:r>
          </a:p>
        </p:txBody>
      </p:sp>
    </p:spTree>
    <p:extLst>
      <p:ext uri="{BB962C8B-B14F-4D97-AF65-F5344CB8AC3E}">
        <p14:creationId xmlns:p14="http://schemas.microsoft.com/office/powerpoint/2010/main" val="143422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Puhekuplia. Joissa lukee: Tapa/tottumus, Nikotiinituotteiden käyttö on sosiaalista, Ryhmäpaine, Kokeilunhalu, Huoltajien suhtautuminen, Riippuvuus nikotiinista, Rentouttaa, Liittyy alkoholin tai muiden päihteiden käyttöön.">
            <a:extLst>
              <a:ext uri="{FF2B5EF4-FFF2-40B4-BE49-F238E27FC236}">
                <a16:creationId xmlns:a16="http://schemas.microsoft.com/office/drawing/2014/main" id="{06DB9B34-C3B7-CE5A-145E-7D6EA623331D}"/>
              </a:ext>
            </a:extLst>
          </p:cNvPr>
          <p:cNvPicPr>
            <a:picLocks noChangeAspect="1"/>
          </p:cNvPicPr>
          <p:nvPr/>
        </p:nvPicPr>
        <p:blipFill rotWithShape="1">
          <a:blip r:embed="rId4">
            <a:extLst>
              <a:ext uri="{28A0092B-C50C-407E-A947-70E740481C1C}">
                <a14:useLocalDpi xmlns:a14="http://schemas.microsoft.com/office/drawing/2010/main" val="0"/>
              </a:ext>
            </a:extLst>
          </a:blip>
          <a:srcRect l="3285" t="751" r="5162" b="577"/>
          <a:stretch/>
        </p:blipFill>
        <p:spPr>
          <a:xfrm>
            <a:off x="0" y="850359"/>
            <a:ext cx="9011653" cy="5544000"/>
          </a:xfrm>
          <a:prstGeom prst="rect">
            <a:avLst/>
          </a:prstGeom>
        </p:spPr>
      </p:pic>
      <p:sp>
        <p:nvSpPr>
          <p:cNvPr id="2" name="Otsikko 1">
            <a:extLst>
              <a:ext uri="{FF2B5EF4-FFF2-40B4-BE49-F238E27FC236}">
                <a16:creationId xmlns:a16="http://schemas.microsoft.com/office/drawing/2014/main" id="{6DA744E9-5C6B-50F8-3C38-4775E921A658}"/>
              </a:ext>
            </a:extLst>
          </p:cNvPr>
          <p:cNvSpPr txBox="1">
            <a:spLocks noGrp="1"/>
          </p:cNvSpPr>
          <p:nvPr>
            <p:ph type="title" idx="4294967295"/>
          </p:nvPr>
        </p:nvSpPr>
        <p:spPr>
          <a:xfrm>
            <a:off x="415120" y="188640"/>
            <a:ext cx="502601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dirty="0">
                <a:ln>
                  <a:noFill/>
                </a:ln>
                <a:solidFill>
                  <a:schemeClr val="tx1"/>
                </a:solidFill>
                <a:effectLst/>
                <a:uLnTx/>
                <a:uFillTx/>
                <a:latin typeface="+mn-lt"/>
                <a:ea typeface="Calibri"/>
                <a:cs typeface="Calibri"/>
              </a:rPr>
              <a:t>Miksi nuoret käyttävät nikotiinituotteita?</a:t>
            </a:r>
          </a:p>
        </p:txBody>
      </p:sp>
    </p:spTree>
    <p:extLst>
      <p:ext uri="{BB962C8B-B14F-4D97-AF65-F5344CB8AC3E}">
        <p14:creationId xmlns:p14="http://schemas.microsoft.com/office/powerpoint/2010/main" val="237137591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Puhekuplia joissa tekstejä: Ympäristösyyt, eettiset syyt, vaikea saada, huoltajien kontrolli/vanhempien luottamuksen menetys, laitonta alaikäisenä, ulkonäkösyyt tai paha haju, kallista, ei trendikästä, kaverit eivät käytä, haitallista terveydelle.">
            <a:extLst>
              <a:ext uri="{FF2B5EF4-FFF2-40B4-BE49-F238E27FC236}">
                <a16:creationId xmlns:a16="http://schemas.microsoft.com/office/drawing/2014/main" id="{D7D429F1-3984-59E8-B0C2-5D0E52E7AD0B}"/>
              </a:ext>
            </a:extLst>
          </p:cNvPr>
          <p:cNvPicPr>
            <a:picLocks noChangeAspect="1"/>
          </p:cNvPicPr>
          <p:nvPr/>
        </p:nvPicPr>
        <p:blipFill rotWithShape="1">
          <a:blip r:embed="rId4">
            <a:extLst>
              <a:ext uri="{28A0092B-C50C-407E-A947-70E740481C1C}">
                <a14:useLocalDpi xmlns:a14="http://schemas.microsoft.com/office/drawing/2010/main" val="0"/>
              </a:ext>
            </a:extLst>
          </a:blip>
          <a:srcRect l="3876" r="2055"/>
          <a:stretch/>
        </p:blipFill>
        <p:spPr>
          <a:xfrm>
            <a:off x="0" y="913437"/>
            <a:ext cx="9144000" cy="5468090"/>
          </a:xfrm>
          <a:prstGeom prst="rect">
            <a:avLst/>
          </a:prstGeom>
        </p:spPr>
      </p:pic>
      <p:sp>
        <p:nvSpPr>
          <p:cNvPr id="3" name="Otsikko 2">
            <a:extLst>
              <a:ext uri="{FF2B5EF4-FFF2-40B4-BE49-F238E27FC236}">
                <a16:creationId xmlns:a16="http://schemas.microsoft.com/office/drawing/2014/main" id="{A5362AEE-E6F0-7397-C01E-4C9052545650}"/>
              </a:ext>
            </a:extLst>
          </p:cNvPr>
          <p:cNvSpPr txBox="1">
            <a:spLocks noGrp="1"/>
          </p:cNvSpPr>
          <p:nvPr>
            <p:ph type="title" idx="4294967295"/>
          </p:nvPr>
        </p:nvSpPr>
        <p:spPr>
          <a:xfrm>
            <a:off x="493158" y="251718"/>
            <a:ext cx="765838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dirty="0">
                <a:ln>
                  <a:noFill/>
                </a:ln>
                <a:solidFill>
                  <a:schemeClr val="tx1"/>
                </a:solidFill>
                <a:effectLst/>
                <a:uLnTx/>
                <a:uFillTx/>
                <a:latin typeface="+mn-lt"/>
                <a:ea typeface="+mn-ea"/>
                <a:cs typeface="+mn-cs"/>
              </a:rPr>
              <a:t>Monet nuoret eivät käytä nikotiinituotteita ollenkaan. Miksi?</a:t>
            </a:r>
          </a:p>
        </p:txBody>
      </p:sp>
    </p:spTree>
    <p:extLst>
      <p:ext uri="{BB962C8B-B14F-4D97-AF65-F5344CB8AC3E}">
        <p14:creationId xmlns:p14="http://schemas.microsoft.com/office/powerpoint/2010/main" val="313115596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521492" y="414517"/>
            <a:ext cx="7954782" cy="1254715"/>
          </a:xfrm>
          <a:prstGeom prst="rect">
            <a:avLst/>
          </a:prstGeom>
        </p:spPr>
        <p:txBody>
          <a:bodyPr>
            <a:noAutofit/>
          </a:bodyPr>
          <a:lstStyle/>
          <a:p>
            <a:r>
              <a:rPr lang="fi-FI" altLang="en-US" sz="4400" b="1" dirty="0">
                <a:latin typeface="+mn-lt"/>
              </a:rPr>
              <a:t>Nuorten nikotiinituotteiden käyttö</a:t>
            </a:r>
          </a:p>
        </p:txBody>
      </p:sp>
      <p:sp>
        <p:nvSpPr>
          <p:cNvPr id="6" name="Ellipsi 5">
            <a:extLst>
              <a:ext uri="{FF2B5EF4-FFF2-40B4-BE49-F238E27FC236}">
                <a16:creationId xmlns:a16="http://schemas.microsoft.com/office/drawing/2014/main" id="{C9870CAD-C7BF-467D-A6A1-3D5756A8AD8D}"/>
              </a:ext>
              <a:ext uri="{C183D7F6-B498-43B3-948B-1728B52AA6E4}">
                <adec:decorative xmlns:adec="http://schemas.microsoft.com/office/drawing/2017/decorative" val="1"/>
              </a:ext>
            </a:extLst>
          </p:cNvPr>
          <p:cNvSpPr/>
          <p:nvPr/>
        </p:nvSpPr>
        <p:spPr>
          <a:xfrm>
            <a:off x="3361628" y="2019017"/>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2FA6972-ED40-44B3-8D87-EBFE1E556284}"/>
              </a:ext>
              <a:ext uri="{C183D7F6-B498-43B3-948B-1728B52AA6E4}">
                <adec:decorative xmlns:adec="http://schemas.microsoft.com/office/drawing/2017/decorative" val="1"/>
              </a:ext>
            </a:extLst>
          </p:cNvPr>
          <p:cNvSpPr/>
          <p:nvPr/>
        </p:nvSpPr>
        <p:spPr>
          <a:xfrm>
            <a:off x="633570" y="2027801"/>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5EC60214-036F-4F69-AB63-CE2AC95E3866}"/>
              </a:ext>
              <a:ext uri="{C183D7F6-B498-43B3-948B-1728B52AA6E4}">
                <adec:decorative xmlns:adec="http://schemas.microsoft.com/office/drawing/2017/decorative" val="1"/>
              </a:ext>
            </a:extLst>
          </p:cNvPr>
          <p:cNvSpPr/>
          <p:nvPr/>
        </p:nvSpPr>
        <p:spPr>
          <a:xfrm>
            <a:off x="6038464" y="2011188"/>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C45587A6-F776-43F3-B70D-5F3F1CF80C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06069" y="2300503"/>
            <a:ext cx="1879352" cy="1824078"/>
          </a:xfrm>
          <a:prstGeom prst="rect">
            <a:avLst/>
          </a:prstGeom>
        </p:spPr>
      </p:pic>
      <p:pic>
        <p:nvPicPr>
          <p:cNvPr id="10" name="Kuva 9">
            <a:extLst>
              <a:ext uri="{FF2B5EF4-FFF2-40B4-BE49-F238E27FC236}">
                <a16:creationId xmlns:a16="http://schemas.microsoft.com/office/drawing/2014/main" id="{0DA69597-6E0B-4FFD-BE87-44C9204155C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588982" y="2365331"/>
            <a:ext cx="1966036" cy="1914310"/>
          </a:xfrm>
          <a:prstGeom prst="rect">
            <a:avLst/>
          </a:prstGeom>
        </p:spPr>
      </p:pic>
      <p:pic>
        <p:nvPicPr>
          <p:cNvPr id="11" name="Kuva 10">
            <a:extLst>
              <a:ext uri="{FF2B5EF4-FFF2-40B4-BE49-F238E27FC236}">
                <a16:creationId xmlns:a16="http://schemas.microsoft.com/office/drawing/2014/main" id="{D8E914FB-73E5-496B-AA7F-4327267B5EA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68980" y="2251537"/>
            <a:ext cx="1988449" cy="1929967"/>
          </a:xfrm>
          <a:prstGeom prst="rect">
            <a:avLst/>
          </a:prstGeom>
        </p:spPr>
      </p:pic>
      <p:sp>
        <p:nvSpPr>
          <p:cNvPr id="2" name="Tekstiruutu 1">
            <a:extLst>
              <a:ext uri="{FF2B5EF4-FFF2-40B4-BE49-F238E27FC236}">
                <a16:creationId xmlns:a16="http://schemas.microsoft.com/office/drawing/2014/main" id="{D24C2DAC-5E6D-FB30-1A69-669EDF44D0E5}"/>
              </a:ext>
            </a:extLst>
          </p:cNvPr>
          <p:cNvSpPr txBox="1"/>
          <p:nvPr/>
        </p:nvSpPr>
        <p:spPr>
          <a:xfrm>
            <a:off x="968513" y="4763810"/>
            <a:ext cx="7206974" cy="2344231"/>
          </a:xfrm>
          <a:prstGeom prst="rect">
            <a:avLst/>
          </a:prstGeom>
          <a:noFill/>
        </p:spPr>
        <p:txBody>
          <a:bodyPr wrap="square" lIns="91440" tIns="45720" rIns="91440" bIns="45720" rtlCol="0" anchor="t">
            <a:spAutoFit/>
          </a:bodyPr>
          <a:lstStyle/>
          <a:p>
            <a:pPr>
              <a:spcBef>
                <a:spcPts val="1000"/>
              </a:spcBef>
            </a:pPr>
            <a:r>
              <a:rPr lang="fi-FI" sz="2400" b="1" dirty="0"/>
              <a:t>Tutustukaa yhdessä seuraavaan diagrammiin ja pohtikaa:</a:t>
            </a:r>
          </a:p>
          <a:p>
            <a:pPr marL="342900" indent="-342900">
              <a:spcBef>
                <a:spcPts val="1000"/>
              </a:spcBef>
              <a:buFont typeface="Arial" panose="020B0604020202020204" pitchFamily="34" charset="0"/>
              <a:buChar char="•"/>
            </a:pPr>
            <a:r>
              <a:rPr lang="fi-FI" sz="2400" dirty="0"/>
              <a:t>Kuinka suuri osa nuorista diagrammin mukaan käyttää nikotiinituotteita päivittäin?</a:t>
            </a:r>
            <a:endParaRPr lang="fi-FI" sz="2400" dirty="0">
              <a:cs typeface="Calibri"/>
            </a:endParaRPr>
          </a:p>
          <a:p>
            <a:pPr marL="342900" indent="-342900">
              <a:buFont typeface="Arial" panose="020B0604020202020204" pitchFamily="34" charset="0"/>
              <a:buChar char="•"/>
            </a:pPr>
            <a:endParaRPr lang="en-US" sz="2400" dirty="0">
              <a:solidFill>
                <a:prstClr val="black"/>
              </a:solidFill>
              <a:cs typeface="Calibri"/>
            </a:endParaRPr>
          </a:p>
          <a:p>
            <a:endParaRPr lang="fi-FI" dirty="0"/>
          </a:p>
        </p:txBody>
      </p:sp>
    </p:spTree>
    <p:extLst>
      <p:ext uri="{BB962C8B-B14F-4D97-AF65-F5344CB8AC3E}">
        <p14:creationId xmlns:p14="http://schemas.microsoft.com/office/powerpoint/2010/main" val="107188785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355600" y="255511"/>
            <a:ext cx="7854950" cy="738505"/>
          </a:xfrm>
          <a:prstGeom prst="rect">
            <a:avLst/>
          </a:prstGeom>
        </p:spPr>
        <p:txBody>
          <a:bodyPr>
            <a:normAutofit/>
          </a:bodyPr>
          <a:lstStyle/>
          <a:p>
            <a:r>
              <a:rPr lang="fi-FI" sz="3600" b="1" dirty="0">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Kouluterveyskysely: </a:t>
            </a:r>
            <a:r>
              <a:rPr lang="fi-FI" sz="2000" b="1" dirty="0">
                <a:solidFill>
                  <a:srgbClr val="000000"/>
                </a:solidFill>
                <a:latin typeface="Calibri" panose="020F0502020204030204"/>
                <a:cs typeface="Arial"/>
                <a:sym typeface="Arial"/>
              </a:rPr>
              <a:t>p</a:t>
            </a:r>
            <a:r>
              <a:rPr kumimoji="0" lang="fi-FI" sz="2000" b="1" i="0" u="none" strike="noStrike" kern="1200" cap="none" spc="0" normalizeH="0" baseline="0" noProof="0" dirty="0" err="1">
                <a:ln>
                  <a:noFill/>
                </a:ln>
                <a:solidFill>
                  <a:srgbClr val="000000"/>
                </a:solidFill>
                <a:effectLst/>
                <a:uLnTx/>
                <a:uFillTx/>
                <a:latin typeface="Calibri" panose="020F0502020204030204"/>
                <a:ea typeface="+mn-ea"/>
                <a:cs typeface="Arial"/>
                <a:sym typeface="Arial"/>
              </a:rPr>
              <a:t>eruskoulun</a:t>
            </a:r>
            <a:r>
              <a:rPr kumimoji="0" lang="fi-FI"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8. ja 9. luokan oppilaat</a:t>
            </a:r>
            <a:r>
              <a:rPr kumimoji="0" lang="fi-FI" sz="2000" b="1" i="0" u="none" strike="noStrike" kern="0" cap="none" spc="0" normalizeH="0" baseline="0" noProof="0" dirty="0">
                <a:ln>
                  <a:noFill/>
                </a:ln>
                <a:solidFill>
                  <a:srgbClr val="000000"/>
                </a:solidFill>
                <a:effectLst/>
                <a:uLnTx/>
                <a:uFillTx/>
                <a:latin typeface="Calibri" panose="020F0502020204030204"/>
                <a:cs typeface="Arial"/>
                <a:sym typeface="Arial"/>
              </a:rPr>
              <a:t>, koko Suomi</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4" name="Kaavio 3" descr="Diagrammi nikotiinituotteita käyttävistä 8. ja 9. luokan oppilaista. Vuodesta 2000-2023. ">
            <a:extLst>
              <a:ext uri="{FF2B5EF4-FFF2-40B4-BE49-F238E27FC236}">
                <a16:creationId xmlns:a16="http://schemas.microsoft.com/office/drawing/2014/main" id="{1F0081F7-9B14-4F3B-CCD8-FE9DB348CF94}"/>
              </a:ext>
            </a:extLst>
          </p:cNvPr>
          <p:cNvGraphicFramePr>
            <a:graphicFrameLocks noGrp="1"/>
          </p:cNvGraphicFramePr>
          <p:nvPr>
            <p:extLst>
              <p:ext uri="{D42A27DB-BD31-4B8C-83A1-F6EECF244321}">
                <p14:modId xmlns:p14="http://schemas.microsoft.com/office/powerpoint/2010/main" val="2178803410"/>
              </p:ext>
            </p:extLst>
          </p:nvPr>
        </p:nvGraphicFramePr>
        <p:xfrm>
          <a:off x="157360" y="986588"/>
          <a:ext cx="8829280" cy="5154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78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315589" y="382048"/>
            <a:ext cx="7854950" cy="1028700"/>
          </a:xfrm>
          <a:prstGeom prst="rect">
            <a:avLst/>
          </a:prstGeom>
        </p:spPr>
        <p:txBody>
          <a:bodyPr>
            <a:normAutofit/>
          </a:bodyPr>
          <a:lstStyle/>
          <a:p>
            <a:r>
              <a:rPr lang="fi-FI" sz="3600" b="1" dirty="0">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Kouluterveyskysely: </a:t>
            </a:r>
            <a:r>
              <a:rPr lang="fi-FI" sz="2400" b="1" dirty="0">
                <a:solidFill>
                  <a:srgbClr val="000000"/>
                </a:solidFill>
                <a:latin typeface="Calibri" panose="020F0502020204030204"/>
                <a:cs typeface="Arial"/>
                <a:sym typeface="Arial"/>
              </a:rPr>
              <a:t>l</a:t>
            </a:r>
            <a:r>
              <a:rPr kumimoji="0" lang="fi-FI" sz="2400" b="1" i="0" u="none" strike="noStrike" kern="1200" cap="none" spc="0" normalizeH="0" baseline="0" noProof="0" dirty="0" err="1">
                <a:ln>
                  <a:noFill/>
                </a:ln>
                <a:solidFill>
                  <a:srgbClr val="000000"/>
                </a:solidFill>
                <a:effectLst/>
                <a:uLnTx/>
                <a:uFillTx/>
                <a:latin typeface="Calibri" panose="020F0502020204030204"/>
                <a:ea typeface="+mn-ea"/>
                <a:cs typeface="Arial"/>
                <a:sym typeface="Arial"/>
              </a:rPr>
              <a:t>ukion</a:t>
            </a:r>
            <a:r>
              <a:rPr kumimoji="0" lang="fi-FI"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oppilaat</a:t>
            </a:r>
            <a:r>
              <a:rPr kumimoji="0" lang="fi-FI" sz="2400" b="1" i="0" u="none" strike="noStrike" kern="0" cap="none" spc="0" normalizeH="0" baseline="0" noProof="0" dirty="0">
                <a:ln>
                  <a:noFill/>
                </a:ln>
                <a:solidFill>
                  <a:srgbClr val="000000"/>
                </a:solidFill>
                <a:effectLst/>
                <a:uLnTx/>
                <a:uFillTx/>
                <a:latin typeface="Calibri" panose="020F0502020204030204"/>
                <a:cs typeface="Arial"/>
                <a:sym typeface="Arial"/>
              </a:rPr>
              <a:t>, koko Suomi</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4" name="Kaavio 3" descr="Diagrammi tupakkatuotteita päivittäin käyttävistä lukiolaisista. Vuodesta 2008-2023.">
            <a:extLst>
              <a:ext uri="{FF2B5EF4-FFF2-40B4-BE49-F238E27FC236}">
                <a16:creationId xmlns:a16="http://schemas.microsoft.com/office/drawing/2014/main" id="{2EA3208C-CA12-04DB-25EB-794A6FB5178B}"/>
              </a:ext>
            </a:extLst>
          </p:cNvPr>
          <p:cNvGraphicFramePr>
            <a:graphicFrameLocks noGrp="1"/>
          </p:cNvGraphicFramePr>
          <p:nvPr>
            <p:extLst>
              <p:ext uri="{D42A27DB-BD31-4B8C-83A1-F6EECF244321}">
                <p14:modId xmlns:p14="http://schemas.microsoft.com/office/powerpoint/2010/main" val="4190256851"/>
              </p:ext>
            </p:extLst>
          </p:nvPr>
        </p:nvGraphicFramePr>
        <p:xfrm>
          <a:off x="315589" y="974558"/>
          <a:ext cx="8512822" cy="5166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647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261447" y="255511"/>
            <a:ext cx="7854950" cy="1028700"/>
          </a:xfrm>
          <a:prstGeom prst="rect">
            <a:avLst/>
          </a:prstGeom>
        </p:spPr>
        <p:txBody>
          <a:bodyPr>
            <a:normAutofit/>
          </a:bodyPr>
          <a:lstStyle/>
          <a:p>
            <a:r>
              <a:rPr lang="fi-FI" sz="3600" b="1" dirty="0">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Kouluterveyskysely: ammattioppilaitosten oppilaat</a:t>
            </a:r>
            <a:r>
              <a:rPr kumimoji="0" lang="fi-FI" sz="2000" b="1" i="0" u="none" strike="noStrike" kern="0" cap="none" spc="0" normalizeH="0" baseline="0" noProof="0" dirty="0">
                <a:ln>
                  <a:noFill/>
                </a:ln>
                <a:solidFill>
                  <a:srgbClr val="000000"/>
                </a:solidFill>
                <a:effectLst/>
                <a:uLnTx/>
                <a:uFillTx/>
                <a:latin typeface="Calibri" panose="020F0502020204030204"/>
                <a:cs typeface="Arial"/>
                <a:sym typeface="Arial"/>
              </a:rPr>
              <a:t>, koko Suomi</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3" name="Kaavio 2" descr="Diagrammi ammattikoululaisista, jotka käyttävät nikotiinituotteita päivittäin. Vuodesta 2008-2023.">
            <a:extLst>
              <a:ext uri="{FF2B5EF4-FFF2-40B4-BE49-F238E27FC236}">
                <a16:creationId xmlns:a16="http://schemas.microsoft.com/office/drawing/2014/main" id="{ECA4DFA8-6460-6E26-9320-AB263976B1C0}"/>
              </a:ext>
            </a:extLst>
          </p:cNvPr>
          <p:cNvGraphicFramePr>
            <a:graphicFrameLocks noGrp="1"/>
          </p:cNvGraphicFramePr>
          <p:nvPr>
            <p:extLst>
              <p:ext uri="{D42A27DB-BD31-4B8C-83A1-F6EECF244321}">
                <p14:modId xmlns:p14="http://schemas.microsoft.com/office/powerpoint/2010/main" val="1946951146"/>
              </p:ext>
            </p:extLst>
          </p:nvPr>
        </p:nvGraphicFramePr>
        <p:xfrm>
          <a:off x="261447" y="917430"/>
          <a:ext cx="8621106" cy="5223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442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6FB6595B-A8D6-E272-74E5-F72774D20AFB}"/>
              </a:ext>
            </a:extLst>
          </p:cNvPr>
          <p:cNvSpPr txBox="1"/>
          <p:nvPr/>
        </p:nvSpPr>
        <p:spPr>
          <a:xfrm>
            <a:off x="532560" y="2154817"/>
            <a:ext cx="8239650" cy="4047262"/>
          </a:xfrm>
          <a:prstGeom prst="rect">
            <a:avLst/>
          </a:prstGeom>
          <a:noFill/>
        </p:spPr>
        <p:txBody>
          <a:bodyPr wrap="square" rtlCol="0">
            <a:spAutoFit/>
          </a:bodyPr>
          <a:lstStyle/>
          <a:p>
            <a:pPr>
              <a:spcAft>
                <a:spcPts val="600"/>
              </a:spcAft>
            </a:pPr>
            <a:r>
              <a:rPr lang="fi-FI" sz="2400" dirty="0">
                <a:latin typeface="Calibri" panose="020F0502020204030204" pitchFamily="34" charset="0"/>
                <a:cs typeface="Calibri" panose="020F0502020204030204" pitchFamily="34" charset="0"/>
              </a:rPr>
              <a:t>Tupakointi on vähentynyt niin nuorten kuin aikuistenkin keskuudessa viime vuosien aikana. Tähän ovat muun muassa vaikuttaneet:</a:t>
            </a:r>
          </a:p>
          <a:p>
            <a:pPr marL="800100" lvl="1" indent="-342900">
              <a:spcAft>
                <a:spcPts val="600"/>
              </a:spcAft>
              <a:buFont typeface="Arial" panose="020B0604020202020204" pitchFamily="34" charset="0"/>
              <a:buChar char="•"/>
            </a:pPr>
            <a:r>
              <a:rPr lang="fi-FI" sz="2000" dirty="0">
                <a:latin typeface="Calibri" panose="020F0502020204030204" pitchFamily="34" charset="0"/>
                <a:cs typeface="Calibri" panose="020F0502020204030204" pitchFamily="34" charset="0"/>
              </a:rPr>
              <a:t>Tupakkapoliittiset muutokset, kuten:</a:t>
            </a:r>
          </a:p>
          <a:p>
            <a:pPr marL="1257300" lvl="2" indent="-342900">
              <a:buFont typeface="Arial" panose="020B0604020202020204" pitchFamily="34" charset="0"/>
              <a:buChar char="•"/>
            </a:pPr>
            <a:r>
              <a:rPr lang="fi-FI" sz="2000" dirty="0">
                <a:latin typeface="Calibri" panose="020F0502020204030204" pitchFamily="34" charset="0"/>
                <a:cs typeface="Calibri" panose="020F0502020204030204" pitchFamily="34" charset="0"/>
              </a:rPr>
              <a:t>hinnan nousu</a:t>
            </a:r>
          </a:p>
          <a:p>
            <a:pPr marL="1257300" lvl="2" indent="-342900">
              <a:buFont typeface="Arial" panose="020B0604020202020204" pitchFamily="34" charset="0"/>
              <a:buChar char="•"/>
            </a:pPr>
            <a:r>
              <a:rPr lang="fi-FI" sz="2000" dirty="0">
                <a:latin typeface="Calibri" panose="020F0502020204030204" pitchFamily="34" charset="0"/>
                <a:cs typeface="Calibri" panose="020F0502020204030204" pitchFamily="34" charset="0"/>
              </a:rPr>
              <a:t>saatavuuden hankaloittaminen</a:t>
            </a:r>
          </a:p>
          <a:p>
            <a:pPr marL="1257300" lvl="2" indent="-342900">
              <a:buFont typeface="Arial" panose="020B0604020202020204" pitchFamily="34" charset="0"/>
              <a:buChar char="•"/>
            </a:pPr>
            <a:r>
              <a:rPr lang="fi-FI" sz="2000" dirty="0">
                <a:latin typeface="Calibri" panose="020F0502020204030204" pitchFamily="34" charset="0"/>
                <a:cs typeface="Calibri" panose="020F0502020204030204" pitchFamily="34" charset="0"/>
              </a:rPr>
              <a:t>maku- ja hajuaineiden kieltäminen </a:t>
            </a:r>
          </a:p>
          <a:p>
            <a:pPr marL="1257300" lvl="2" indent="-342900">
              <a:spcAft>
                <a:spcPts val="600"/>
              </a:spcAft>
              <a:buFont typeface="Arial" panose="020B0604020202020204" pitchFamily="34" charset="0"/>
              <a:buChar char="•"/>
            </a:pPr>
            <a:r>
              <a:rPr lang="fi-FI" sz="2000" dirty="0">
                <a:latin typeface="Calibri" panose="020F0502020204030204" pitchFamily="34" charset="0"/>
                <a:cs typeface="Calibri" panose="020F0502020204030204" pitchFamily="34" charset="0"/>
              </a:rPr>
              <a:t>markkinointikielto</a:t>
            </a:r>
          </a:p>
          <a:p>
            <a:pPr marL="800100" lvl="1" indent="-342900">
              <a:spcAft>
                <a:spcPts val="600"/>
              </a:spcAft>
              <a:buFont typeface="Arial" panose="020B0604020202020204" pitchFamily="34" charset="0"/>
              <a:buChar char="•"/>
            </a:pPr>
            <a:r>
              <a:rPr lang="fi-FI" sz="2000" dirty="0">
                <a:latin typeface="Calibri" panose="020F0502020204030204" pitchFamily="34" charset="0"/>
                <a:cs typeface="Calibri" panose="020F0502020204030204" pitchFamily="34" charset="0"/>
              </a:rPr>
              <a:t>Haittojen tietoisuuden lisääminen</a:t>
            </a:r>
          </a:p>
          <a:p>
            <a:pPr marL="800100" lvl="1" indent="-342900">
              <a:spcAft>
                <a:spcPts val="600"/>
              </a:spcAft>
              <a:buFont typeface="Arial" panose="020B0604020202020204" pitchFamily="34" charset="0"/>
              <a:buChar char="•"/>
            </a:pPr>
            <a:r>
              <a:rPr lang="fi-FI" sz="2000" dirty="0">
                <a:latin typeface="Calibri" panose="020F0502020204030204" pitchFamily="34" charset="0"/>
                <a:cs typeface="Calibri" panose="020F0502020204030204" pitchFamily="34" charset="0"/>
              </a:rPr>
              <a:t>Kulttuurillinen muutos – tupakoinnin imagon huononeminen</a:t>
            </a:r>
          </a:p>
          <a:p>
            <a:endParaRPr lang="fi-FI" sz="2000" dirty="0">
              <a:latin typeface="Calibri" panose="020F0502020204030204" pitchFamily="34" charset="0"/>
              <a:cs typeface="Calibri" panose="020F0502020204030204" pitchFamily="34" charset="0"/>
            </a:endParaRPr>
          </a:p>
        </p:txBody>
      </p:sp>
      <p:sp>
        <p:nvSpPr>
          <p:cNvPr id="3" name="Otsikko 2">
            <a:extLst>
              <a:ext uri="{FF2B5EF4-FFF2-40B4-BE49-F238E27FC236}">
                <a16:creationId xmlns:a16="http://schemas.microsoft.com/office/drawing/2014/main" id="{5A6A7192-64CA-DEFF-E090-113078EABCC2}"/>
              </a:ext>
            </a:extLst>
          </p:cNvPr>
          <p:cNvSpPr txBox="1">
            <a:spLocks noGrp="1"/>
          </p:cNvSpPr>
          <p:nvPr>
            <p:ph type="title" idx="4294967295"/>
          </p:nvPr>
        </p:nvSpPr>
        <p:spPr>
          <a:xfrm>
            <a:off x="532560" y="384493"/>
            <a:ext cx="7004050" cy="1446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Mitkä asiat ovat vaikuttaneet tupakoinnin vähenemiseen?</a:t>
            </a:r>
          </a:p>
        </p:txBody>
      </p:sp>
    </p:spTree>
    <p:extLst>
      <p:ext uri="{BB962C8B-B14F-4D97-AF65-F5344CB8AC3E}">
        <p14:creationId xmlns:p14="http://schemas.microsoft.com/office/powerpoint/2010/main" val="8995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A6A7192-64CA-DEFF-E090-113078EABCC2}"/>
              </a:ext>
            </a:extLst>
          </p:cNvPr>
          <p:cNvSpPr txBox="1">
            <a:spLocks noGrp="1"/>
          </p:cNvSpPr>
          <p:nvPr>
            <p:ph type="title" idx="4294967295"/>
          </p:nvPr>
        </p:nvSpPr>
        <p:spPr>
          <a:xfrm>
            <a:off x="632298" y="276999"/>
            <a:ext cx="7004050" cy="1754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Calibri"/>
                <a:ea typeface="+mn-ea"/>
                <a:cs typeface="Calibri"/>
              </a:rPr>
              <a:t>Mitkä asiat ovat vaikuttaneet sähkösavukkeen ja nikotiinipussien käytön lisääntymiseen? </a:t>
            </a:r>
          </a:p>
        </p:txBody>
      </p:sp>
      <p:sp>
        <p:nvSpPr>
          <p:cNvPr id="5" name="Tekstiruutu 4">
            <a:extLst>
              <a:ext uri="{FF2B5EF4-FFF2-40B4-BE49-F238E27FC236}">
                <a16:creationId xmlns:a16="http://schemas.microsoft.com/office/drawing/2014/main" id="{E70F40D9-B577-D9DC-F8D2-94F1BE29C2BE}"/>
              </a:ext>
            </a:extLst>
          </p:cNvPr>
          <p:cNvSpPr txBox="1"/>
          <p:nvPr/>
        </p:nvSpPr>
        <p:spPr>
          <a:xfrm>
            <a:off x="632298" y="2410629"/>
            <a:ext cx="3939702" cy="4247317"/>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Sähkösavukkeet:</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Vaikutuksista paljon väärää tietoa</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Uskomus haitattomuudesta</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Saatavuus koetaan helpoksi</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Kiva ulkonäkö, herkulliset maut</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Tuotteen leikkisyys</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Tuotteiden voimakas piilo- ja mielikuvamarkkinointi</a:t>
            </a:r>
          </a:p>
          <a:p>
            <a:endParaRPr lang="fi-FI" dirty="0"/>
          </a:p>
        </p:txBody>
      </p:sp>
      <p:sp>
        <p:nvSpPr>
          <p:cNvPr id="6" name="Tekstiruutu 5">
            <a:extLst>
              <a:ext uri="{FF2B5EF4-FFF2-40B4-BE49-F238E27FC236}">
                <a16:creationId xmlns:a16="http://schemas.microsoft.com/office/drawing/2014/main" id="{C5FEA896-2950-4F7B-431D-9DA4AF692D51}"/>
              </a:ext>
            </a:extLst>
          </p:cNvPr>
          <p:cNvSpPr txBox="1"/>
          <p:nvPr/>
        </p:nvSpPr>
        <p:spPr>
          <a:xfrm>
            <a:off x="4572000" y="2410629"/>
            <a:ext cx="3939702" cy="4170372"/>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Nikotiinipussit:</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Uskomus haitattomuudesta</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Ei pahaa hajua, ei tupakkaa</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Suunniteltu houkuttelemaan erityisesti lapsi ja nuoria</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Tuotteiden voimakas piilo- ja mielikuvamarkkinointi</a:t>
            </a:r>
          </a:p>
          <a:p>
            <a:pPr marL="342900" indent="-342900">
              <a:spcAft>
                <a:spcPts val="600"/>
              </a:spcAft>
              <a:buFont typeface="Arial" panose="020B0604020202020204" pitchFamily="34" charset="0"/>
              <a:buChar char="•"/>
            </a:pPr>
            <a:r>
              <a:rPr lang="fi-FI" sz="2200" dirty="0">
                <a:latin typeface="Calibri" panose="020F0502020204030204" pitchFamily="34" charset="0"/>
                <a:cs typeface="Calibri" panose="020F0502020204030204" pitchFamily="34" charset="0"/>
              </a:rPr>
              <a:t>Mainostetaan terveellisinä ja ympäristöystävällisinä, mikä ei pidä paikkaansa</a:t>
            </a:r>
          </a:p>
          <a:p>
            <a:endParaRPr lang="fi-FI" dirty="0"/>
          </a:p>
        </p:txBody>
      </p:sp>
    </p:spTree>
    <p:extLst>
      <p:ext uri="{BB962C8B-B14F-4D97-AF65-F5344CB8AC3E}">
        <p14:creationId xmlns:p14="http://schemas.microsoft.com/office/powerpoint/2010/main" val="1342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9822530-BDCF-4369-9E21-9BD970564A6E}"/>
              </a:ext>
              <a:ext uri="{C183D7F6-B498-43B3-948B-1728B52AA6E4}">
                <adec:decorative xmlns:adec="http://schemas.microsoft.com/office/drawing/2017/decorative" val="1"/>
              </a:ext>
            </a:extLst>
          </p:cNvPr>
          <p:cNvSpPr/>
          <p:nvPr/>
        </p:nvSpPr>
        <p:spPr>
          <a:xfrm>
            <a:off x="0" y="3520057"/>
            <a:ext cx="9144000" cy="227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35B92C-B5F3-4F4F-96B8-B5ED0E8B7CCC}"/>
              </a:ext>
            </a:extLst>
          </p:cNvPr>
          <p:cNvSpPr>
            <a:spLocks noGrp="1"/>
          </p:cNvSpPr>
          <p:nvPr>
            <p:ph type="title" idx="4294967295"/>
          </p:nvPr>
        </p:nvSpPr>
        <p:spPr>
          <a:xfrm>
            <a:off x="383175" y="1415148"/>
            <a:ext cx="7886700" cy="1325562"/>
          </a:xfrm>
          <a:prstGeom prst="rect">
            <a:avLst/>
          </a:prstGeom>
        </p:spPr>
        <p:txBody>
          <a:bodyPr/>
          <a:lstStyle/>
          <a:p>
            <a:r>
              <a:rPr lang="fi-FI" b="1" dirty="0">
                <a:latin typeface="+mn-lt"/>
              </a:rPr>
              <a:t>Janaharjoitus</a:t>
            </a:r>
          </a:p>
        </p:txBody>
      </p:sp>
      <p:sp>
        <p:nvSpPr>
          <p:cNvPr id="3" name="Sisällön paikkamerkki 2">
            <a:extLst>
              <a:ext uri="{FF2B5EF4-FFF2-40B4-BE49-F238E27FC236}">
                <a16:creationId xmlns:a16="http://schemas.microsoft.com/office/drawing/2014/main" id="{EC190E95-7B5F-4B3D-AB89-A692E5804D17}"/>
              </a:ext>
            </a:extLst>
          </p:cNvPr>
          <p:cNvSpPr>
            <a:spLocks noGrp="1"/>
          </p:cNvSpPr>
          <p:nvPr>
            <p:ph idx="4294967295"/>
          </p:nvPr>
        </p:nvSpPr>
        <p:spPr>
          <a:xfrm>
            <a:off x="383175" y="2182076"/>
            <a:ext cx="8673739" cy="1035203"/>
          </a:xfrm>
          <a:prstGeom prst="rect">
            <a:avLst/>
          </a:prstGeom>
        </p:spPr>
        <p:txBody>
          <a:bodyPr anchor="t"/>
          <a:lstStyle/>
          <a:p>
            <a:pPr marL="0" indent="0">
              <a:buNone/>
            </a:pPr>
            <a:r>
              <a:rPr lang="fi-FI" dirty="0"/>
              <a:t>Asetu esitetyn väitteen mukaan jompaankumpaan </a:t>
            </a:r>
            <a:br>
              <a:rPr lang="fi-FI" dirty="0"/>
            </a:br>
            <a:r>
              <a:rPr lang="fi-FI" dirty="0"/>
              <a:t>päähän tai niiden välille, oman mielipiteesi mukaan. </a:t>
            </a:r>
          </a:p>
          <a:p>
            <a:endParaRPr lang="fi-FI" dirty="0"/>
          </a:p>
        </p:txBody>
      </p:sp>
      <p:pic>
        <p:nvPicPr>
          <p:cNvPr id="4" name="Kuva 3">
            <a:extLst>
              <a:ext uri="{FF2B5EF4-FFF2-40B4-BE49-F238E27FC236}">
                <a16:creationId xmlns:a16="http://schemas.microsoft.com/office/drawing/2014/main" id="{8B448100-ADA5-41F0-9A40-9746C146EB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48749" y="3147635"/>
            <a:ext cx="3017782" cy="3017782"/>
          </a:xfrm>
          <a:prstGeom prst="rect">
            <a:avLst/>
          </a:prstGeom>
        </p:spPr>
      </p:pic>
      <p:pic>
        <p:nvPicPr>
          <p:cNvPr id="5" name="Kuva 4" descr="Ikonikuvia henkilöistä.">
            <a:extLst>
              <a:ext uri="{FF2B5EF4-FFF2-40B4-BE49-F238E27FC236}">
                <a16:creationId xmlns:a16="http://schemas.microsoft.com/office/drawing/2014/main" id="{19C254C6-9524-438F-8597-8CC7345ED1A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572000" y="3147635"/>
            <a:ext cx="3017782" cy="3017782"/>
          </a:xfrm>
          <a:prstGeom prst="rect">
            <a:avLst/>
          </a:prstGeom>
        </p:spPr>
      </p:pic>
    </p:spTree>
    <p:extLst>
      <p:ext uri="{BB962C8B-B14F-4D97-AF65-F5344CB8AC3E}">
        <p14:creationId xmlns:p14="http://schemas.microsoft.com/office/powerpoint/2010/main" val="32125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601353"/>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2447252" y="2366231"/>
            <a:ext cx="6505879" cy="27511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b="1" dirty="0"/>
              <a:t>Pohtikaa:</a:t>
            </a:r>
          </a:p>
          <a:p>
            <a:pPr marL="514350" indent="-514350">
              <a:buFont typeface="+mj-lt"/>
              <a:buAutoNum type="arabicPeriod" startAt="6"/>
            </a:pPr>
            <a:r>
              <a:rPr lang="fi-FI" dirty="0"/>
              <a:t>Miten nikotiinituotteet vaikuttavat ihmisiin? </a:t>
            </a:r>
          </a:p>
          <a:p>
            <a:pPr marL="971550" lvl="1" indent="-514350">
              <a:spcBef>
                <a:spcPts val="1000"/>
              </a:spcBef>
              <a:buFont typeface="+mj-lt"/>
              <a:buAutoNum type="alphaLcPeriod"/>
            </a:pPr>
            <a:r>
              <a:rPr lang="fi-FI" dirty="0">
                <a:ea typeface="Calibri"/>
                <a:cs typeface="Calibri Light"/>
              </a:rPr>
              <a:t>Lyhyellä aikavälillä?</a:t>
            </a:r>
          </a:p>
          <a:p>
            <a:pPr marL="971550" lvl="1" indent="-514350">
              <a:spcBef>
                <a:spcPts val="1000"/>
              </a:spcBef>
              <a:buFont typeface="+mj-lt"/>
              <a:buAutoNum type="alphaLcPeriod"/>
            </a:pPr>
            <a:r>
              <a:rPr lang="fi-FI" dirty="0">
                <a:ea typeface="Calibri"/>
                <a:cs typeface="Calibri Light"/>
              </a:rPr>
              <a:t>Pitkällä aikavälillä?</a:t>
            </a:r>
          </a:p>
          <a:p>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372375" y="2826975"/>
            <a:ext cx="1870310" cy="18296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2" name="Picture 2">
            <a:extLst>
              <a:ext uri="{FF2B5EF4-FFF2-40B4-BE49-F238E27FC236}">
                <a16:creationId xmlns:a16="http://schemas.microsoft.com/office/drawing/2014/main" id="{4A3DD3CD-CCA8-F1DB-EEAE-FB7B2D266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2" y="3375749"/>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F7328EB7-84F3-1A40-1831-D9E9E00E8A5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30" y="3375749"/>
            <a:ext cx="730588" cy="73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7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Piirroskuva nikotiinituotteista.">
            <a:extLst>
              <a:ext uri="{FF2B5EF4-FFF2-40B4-BE49-F238E27FC236}">
                <a16:creationId xmlns:a16="http://schemas.microsoft.com/office/drawing/2014/main" id="{ED52915C-7437-337E-D688-2A574931F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30" y="5092955"/>
            <a:ext cx="2265470" cy="1764321"/>
          </a:xfrm>
          <a:prstGeom prst="rect">
            <a:avLst/>
          </a:prstGeom>
        </p:spPr>
      </p:pic>
      <p:sp>
        <p:nvSpPr>
          <p:cNvPr id="2" name="Otsikko 1">
            <a:extLst>
              <a:ext uri="{FF2B5EF4-FFF2-40B4-BE49-F238E27FC236}">
                <a16:creationId xmlns:a16="http://schemas.microsoft.com/office/drawing/2014/main" id="{CEFA5374-012B-8099-6A1C-B01E64A0E6CD}"/>
              </a:ext>
            </a:extLst>
          </p:cNvPr>
          <p:cNvSpPr txBox="1">
            <a:spLocks noGrp="1"/>
          </p:cNvSpPr>
          <p:nvPr>
            <p:ph type="title" idx="4294967295"/>
          </p:nvPr>
        </p:nvSpPr>
        <p:spPr>
          <a:xfrm>
            <a:off x="529389" y="219595"/>
            <a:ext cx="697831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n-ea"/>
                <a:cs typeface="+mn-cs"/>
              </a:rPr>
              <a:t>Nikotiinituotteiden haitat lyhyellä aikavälillä</a:t>
            </a:r>
          </a:p>
        </p:txBody>
      </p:sp>
      <p:sp>
        <p:nvSpPr>
          <p:cNvPr id="4" name="Tekstiruutu 3">
            <a:extLst>
              <a:ext uri="{FF2B5EF4-FFF2-40B4-BE49-F238E27FC236}">
                <a16:creationId xmlns:a16="http://schemas.microsoft.com/office/drawing/2014/main" id="{51CCA3F0-222A-CDC5-EEF4-338BB0933A50}"/>
              </a:ext>
            </a:extLst>
          </p:cNvPr>
          <p:cNvSpPr txBox="1"/>
          <p:nvPr/>
        </p:nvSpPr>
        <p:spPr>
          <a:xfrm>
            <a:off x="529389" y="2005976"/>
            <a:ext cx="7742328" cy="4108817"/>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fi-FI" sz="2400" dirty="0"/>
              <a:t>Nikotiini supistaa verisuonia, nostaa sydämen sykettä ja verenpainetta.</a:t>
            </a:r>
          </a:p>
          <a:p>
            <a:pPr marL="285750" indent="-285750">
              <a:spcBef>
                <a:spcPts val="1000"/>
              </a:spcBef>
              <a:buFont typeface="Arial" panose="020B0604020202020204" pitchFamily="34" charset="0"/>
              <a:buChar char="•"/>
            </a:pPr>
            <a:r>
              <a:rPr lang="fi-FI" sz="2400" dirty="0"/>
              <a:t>Nikotiini on myrkky, joka voi aiheuttaa myrkytysoireita: pahoinvointia, päänsärkyä, sydämen tykytystä ja vapinaa.</a:t>
            </a:r>
          </a:p>
          <a:p>
            <a:pPr marL="742950" lvl="1" indent="-285750">
              <a:spcBef>
                <a:spcPts val="1000"/>
              </a:spcBef>
              <a:buFont typeface="Arial" panose="020B0604020202020204" pitchFamily="34" charset="0"/>
              <a:buChar char="•"/>
            </a:pPr>
            <a:r>
              <a:rPr lang="fi-FI" sz="2400" dirty="0"/>
              <a:t>Suurina annoksina nikotiinimyrkytys voi vaatia sairaalahoitoa tai johtaa hoitamattomana jopa kuolemaan.</a:t>
            </a:r>
          </a:p>
          <a:p>
            <a:pPr marL="285750" indent="-285750">
              <a:spcBef>
                <a:spcPts val="1000"/>
              </a:spcBef>
              <a:buFont typeface="Arial" panose="020B0604020202020204" pitchFamily="34" charset="0"/>
              <a:buChar char="•"/>
            </a:pPr>
            <a:r>
              <a:rPr lang="fi-FI" sz="2400" dirty="0"/>
              <a:t>Nikotiiniriippuvuus voi syntyä jo lyhyen käytön seurauksena.</a:t>
            </a:r>
          </a:p>
          <a:p>
            <a:pPr>
              <a:spcAft>
                <a:spcPts val="600"/>
              </a:spcAft>
            </a:pPr>
            <a:endParaRPr lang="fi-FI" sz="2000" dirty="0"/>
          </a:p>
        </p:txBody>
      </p:sp>
      <p:sp>
        <p:nvSpPr>
          <p:cNvPr id="3" name="Tekstiruutu 2">
            <a:extLst>
              <a:ext uri="{FF2B5EF4-FFF2-40B4-BE49-F238E27FC236}">
                <a16:creationId xmlns:a16="http://schemas.microsoft.com/office/drawing/2014/main" id="{A0140A67-548F-9A81-C05E-ED925CD58414}"/>
              </a:ext>
            </a:extLst>
          </p:cNvPr>
          <p:cNvSpPr txBox="1"/>
          <p:nvPr/>
        </p:nvSpPr>
        <p:spPr>
          <a:xfrm>
            <a:off x="414266" y="5090883"/>
            <a:ext cx="6464264" cy="430887"/>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i-FI" sz="2200"/>
          </a:p>
        </p:txBody>
      </p:sp>
    </p:spTree>
    <p:extLst>
      <p:ext uri="{BB962C8B-B14F-4D97-AF65-F5344CB8AC3E}">
        <p14:creationId xmlns:p14="http://schemas.microsoft.com/office/powerpoint/2010/main" val="255293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C235F7B-B4E3-66D4-DB4F-820ACD6ABA03}"/>
              </a:ext>
            </a:extLst>
          </p:cNvPr>
          <p:cNvSpPr txBox="1">
            <a:spLocks noGrp="1"/>
          </p:cNvSpPr>
          <p:nvPr>
            <p:ph type="title" idx="4294967295"/>
          </p:nvPr>
        </p:nvSpPr>
        <p:spPr>
          <a:xfrm>
            <a:off x="470517" y="430567"/>
            <a:ext cx="65783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n-ea"/>
                <a:cs typeface="+mn-cs"/>
              </a:rPr>
              <a:t>Nikotiinin vaikutukset</a:t>
            </a:r>
          </a:p>
        </p:txBody>
      </p:sp>
      <p:pic>
        <p:nvPicPr>
          <p:cNvPr id="4" name="Online-media 3" title="BuenoFacts Tupakkapätkä 2">
            <a:hlinkClick r:id="" action="ppaction://media"/>
            <a:extLst>
              <a:ext uri="{FF2B5EF4-FFF2-40B4-BE49-F238E27FC236}">
                <a16:creationId xmlns:a16="http://schemas.microsoft.com/office/drawing/2014/main" id="{770D6F44-A4C9-06D6-6F56-75B188E70CD6}"/>
              </a:ext>
            </a:extLst>
          </p:cNvPr>
          <p:cNvPicPr>
            <a:picLocks noRot="1" noChangeAspect="1"/>
          </p:cNvPicPr>
          <p:nvPr>
            <a:videoFile r:link="rId1"/>
          </p:nvPr>
        </p:nvPicPr>
        <p:blipFill>
          <a:blip r:embed="rId4"/>
          <a:stretch>
            <a:fillRect/>
          </a:stretch>
        </p:blipFill>
        <p:spPr>
          <a:xfrm>
            <a:off x="312420" y="1614699"/>
            <a:ext cx="8519160" cy="4812734"/>
          </a:xfrm>
          <a:prstGeom prst="rect">
            <a:avLst/>
          </a:prstGeom>
        </p:spPr>
      </p:pic>
    </p:spTree>
    <p:extLst>
      <p:ext uri="{BB962C8B-B14F-4D97-AF65-F5344CB8AC3E}">
        <p14:creationId xmlns:p14="http://schemas.microsoft.com/office/powerpoint/2010/main" val="13302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9542C-18B0-33CA-1062-786CDD3B8AF4}"/>
              </a:ext>
            </a:extLst>
          </p:cNvPr>
          <p:cNvSpPr>
            <a:spLocks noGrp="1"/>
          </p:cNvSpPr>
          <p:nvPr>
            <p:ph type="title" idx="4294967295"/>
          </p:nvPr>
        </p:nvSpPr>
        <p:spPr>
          <a:xfrm>
            <a:off x="554451" y="271980"/>
            <a:ext cx="7006298" cy="1325563"/>
          </a:xfrm>
          <a:prstGeom prst="rect">
            <a:avLst/>
          </a:prstGeom>
        </p:spPr>
        <p:txBody>
          <a:bodyPr/>
          <a:lstStyle/>
          <a:p>
            <a:r>
              <a:rPr lang="fi-FI" b="1" dirty="0">
                <a:latin typeface="+mn-lt"/>
              </a:rPr>
              <a:t>Nikotiinituotteiden haitat pitkällä aikavälillä</a:t>
            </a:r>
          </a:p>
        </p:txBody>
      </p:sp>
      <p:sp>
        <p:nvSpPr>
          <p:cNvPr id="3" name="Tekstin paikkamerkki 2">
            <a:extLst>
              <a:ext uri="{FF2B5EF4-FFF2-40B4-BE49-F238E27FC236}">
                <a16:creationId xmlns:a16="http://schemas.microsoft.com/office/drawing/2014/main" id="{38779FBC-AF29-242B-C0D4-FCBCBC5025CF}"/>
              </a:ext>
            </a:extLst>
          </p:cNvPr>
          <p:cNvSpPr>
            <a:spLocks noGrp="1"/>
          </p:cNvSpPr>
          <p:nvPr>
            <p:ph type="body" idx="4294967295"/>
          </p:nvPr>
        </p:nvSpPr>
        <p:spPr>
          <a:xfrm>
            <a:off x="554451" y="1768510"/>
            <a:ext cx="8358436" cy="4641615"/>
          </a:xfrm>
          <a:prstGeom prst="rect">
            <a:avLst/>
          </a:prstGeom>
        </p:spPr>
        <p:txBody>
          <a:bodyPr>
            <a:normAutofit fontScale="92500" lnSpcReduction="10000"/>
          </a:bodyPr>
          <a:lstStyle/>
          <a:p>
            <a:pPr>
              <a:spcBef>
                <a:spcPts val="600"/>
              </a:spcBef>
            </a:pPr>
            <a:r>
              <a:rPr lang="fi-FI" sz="2400" b="1" dirty="0"/>
              <a:t>Tupakointi</a:t>
            </a:r>
            <a:r>
              <a:rPr lang="fi-FI" sz="2400" dirty="0"/>
              <a:t> vaikuttaa haitallisesti koko kehoon ja aiheuttaa monia sairauksia: keuhkosairaudet, syövät, sydän- ja verisuonitaudit sekä diabetes. </a:t>
            </a:r>
          </a:p>
          <a:p>
            <a:pPr defTabSz="457200">
              <a:lnSpc>
                <a:spcPct val="100000"/>
              </a:lnSpc>
              <a:spcBef>
                <a:spcPts val="600"/>
              </a:spcBef>
              <a:spcAft>
                <a:spcPts val="600"/>
              </a:spcAft>
              <a:defRPr/>
            </a:pPr>
            <a:r>
              <a:rPr lang="fi-FI" sz="2400" b="1" dirty="0"/>
              <a:t>Sähkösavukkeen käyttö </a:t>
            </a:r>
            <a:r>
              <a:rPr lang="fi-FI" sz="2400" dirty="0"/>
              <a:t>lisää riskiä erilaisille keuhkosairauksille, sydän- ja verisuonitaudeille sekä erilaisille syöville. Myös nikotiiniton sähkösavuke voi sisältää monia terveydelle haitallisia aineita, joiden vaikutuksia ei vielä tiedetä. </a:t>
            </a:r>
          </a:p>
          <a:p>
            <a:pPr defTabSz="457200">
              <a:lnSpc>
                <a:spcPct val="100000"/>
              </a:lnSpc>
              <a:spcBef>
                <a:spcPts val="600"/>
              </a:spcBef>
              <a:spcAft>
                <a:spcPts val="600"/>
              </a:spcAft>
              <a:defRPr/>
            </a:pPr>
            <a:r>
              <a:rPr lang="fi-FI" sz="2400" b="1" dirty="0"/>
              <a:t>Nuuskan käyttö </a:t>
            </a:r>
            <a:r>
              <a:rPr lang="fi-FI" sz="2400" dirty="0"/>
              <a:t>lisää riskiä syöpien synnylle sekä sydän- ja verisuonitaudeille ja diabetekselle. Nuuskan käyttö kuluttaa hampaita ja aiheuttaa suuhun limakalvomuutoksia sekä ienten vetäytymistä.</a:t>
            </a:r>
          </a:p>
          <a:p>
            <a:pPr>
              <a:spcBef>
                <a:spcPts val="600"/>
              </a:spcBef>
            </a:pPr>
            <a:r>
              <a:rPr lang="fi-FI" sz="2400" b="1" dirty="0"/>
              <a:t>Nikotiinipussien käyttö </a:t>
            </a:r>
            <a:r>
              <a:rPr lang="fi-FI" sz="2400" dirty="0"/>
              <a:t>voi aiheuttaa suun limakalvojen ärsytystä ja kuluttaa hampaita. Nikotiinipussit voivat lisätä sydän- ja verisuonitautien riskiä.</a:t>
            </a:r>
          </a:p>
          <a:p>
            <a:pPr>
              <a:spcBef>
                <a:spcPts val="600"/>
              </a:spcBef>
            </a:pPr>
            <a:r>
              <a:rPr lang="fi-FI" sz="2400" dirty="0"/>
              <a:t>Pidempiaikainen käyttö lisää riskiä nikotiiniriippuvuudelle.</a:t>
            </a:r>
          </a:p>
          <a:p>
            <a:endParaRPr lang="fi-FI" sz="2000" dirty="0"/>
          </a:p>
        </p:txBody>
      </p:sp>
      <p:sp>
        <p:nvSpPr>
          <p:cNvPr id="4" name="Puhekupla: Suorakulmio, kulmat pyöristettu 3">
            <a:extLst>
              <a:ext uri="{FF2B5EF4-FFF2-40B4-BE49-F238E27FC236}">
                <a16:creationId xmlns:a16="http://schemas.microsoft.com/office/drawing/2014/main" id="{258DED42-4831-E3E4-F637-D28EC69C01EE}"/>
              </a:ext>
            </a:extLst>
          </p:cNvPr>
          <p:cNvSpPr/>
          <p:nvPr/>
        </p:nvSpPr>
        <p:spPr>
          <a:xfrm>
            <a:off x="1501064" y="1433942"/>
            <a:ext cx="6465209" cy="3990116"/>
          </a:xfrm>
          <a:prstGeom prst="wedgeRoundRectCallout">
            <a:avLst/>
          </a:prstGeom>
          <a:solidFill>
            <a:srgbClr val="FFFFFF"/>
          </a:solidFill>
          <a:ln w="57150">
            <a:solidFill>
              <a:srgbClr val="A1DD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4000" dirty="0">
                <a:solidFill>
                  <a:schemeClr val="tx1"/>
                </a:solidFill>
              </a:rPr>
              <a:t>Miten nikotiiniriippuvuus vaikuttaa ihmiseen?</a:t>
            </a:r>
          </a:p>
        </p:txBody>
      </p:sp>
    </p:spTree>
    <p:extLst>
      <p:ext uri="{BB962C8B-B14F-4D97-AF65-F5344CB8AC3E}">
        <p14:creationId xmlns:p14="http://schemas.microsoft.com/office/powerpoint/2010/main" val="18398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BBE4A-08E1-413F-BC95-30ECC0309EBC}"/>
              </a:ext>
            </a:extLst>
          </p:cNvPr>
          <p:cNvSpPr>
            <a:spLocks noGrp="1"/>
          </p:cNvSpPr>
          <p:nvPr>
            <p:ph type="title" idx="4294967295"/>
          </p:nvPr>
        </p:nvSpPr>
        <p:spPr>
          <a:xfrm>
            <a:off x="457294" y="250452"/>
            <a:ext cx="5268359" cy="1133475"/>
          </a:xfrm>
          <a:prstGeom prst="rect">
            <a:avLst/>
          </a:prstGeom>
        </p:spPr>
        <p:txBody>
          <a:bodyPr vert="horz" lIns="91440" tIns="45720" rIns="91440" bIns="45720" rtlCol="0" anchor="ctr">
            <a:normAutofit/>
          </a:bodyPr>
          <a:lstStyle/>
          <a:p>
            <a:r>
              <a:rPr lang="en-US" b="1" dirty="0" err="1">
                <a:latin typeface="+mn-lt"/>
              </a:rPr>
              <a:t>Nikotiiniriippuvuus</a:t>
            </a:r>
            <a:endParaRPr lang="en-US" b="1" kern="1200" dirty="0">
              <a:latin typeface="+mn-lt"/>
              <a:cs typeface="Calibri"/>
            </a:endParaRPr>
          </a:p>
        </p:txBody>
      </p:sp>
      <p:sp>
        <p:nvSpPr>
          <p:cNvPr id="5" name="Tekstiruutu 4">
            <a:extLst>
              <a:ext uri="{FF2B5EF4-FFF2-40B4-BE49-F238E27FC236}">
                <a16:creationId xmlns:a16="http://schemas.microsoft.com/office/drawing/2014/main" id="{9AAF4B4D-01C3-8CC7-AFA3-344CD05FB946}"/>
              </a:ext>
            </a:extLst>
          </p:cNvPr>
          <p:cNvSpPr txBox="1"/>
          <p:nvPr/>
        </p:nvSpPr>
        <p:spPr>
          <a:xfrm>
            <a:off x="3433627" y="1897287"/>
            <a:ext cx="14993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a:p>
        </p:txBody>
      </p:sp>
      <p:sp>
        <p:nvSpPr>
          <p:cNvPr id="9" name="Tekstiruutu 8">
            <a:extLst>
              <a:ext uri="{FF2B5EF4-FFF2-40B4-BE49-F238E27FC236}">
                <a16:creationId xmlns:a16="http://schemas.microsoft.com/office/drawing/2014/main" id="{5664EE4F-1946-27D7-447D-8E169ED96442}"/>
              </a:ext>
            </a:extLst>
          </p:cNvPr>
          <p:cNvSpPr txBox="1"/>
          <p:nvPr/>
        </p:nvSpPr>
        <p:spPr>
          <a:xfrm>
            <a:off x="457294" y="1502261"/>
            <a:ext cx="6778036"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panose="020B0604020202020204" pitchFamily="34" charset="0"/>
              <a:buChar char="•"/>
            </a:pPr>
            <a:r>
              <a:rPr lang="fi-FI" sz="2200">
                <a:latin typeface="Calibri" panose="020F0502020204030204" pitchFamily="34" charset="0"/>
                <a:cs typeface="Calibri" panose="020F0502020204030204" pitchFamily="34" charset="0"/>
              </a:rPr>
              <a:t>Nikotiini muuttaa aivoja. Toistuvan käytön seurauksena elimistö tottuu siihen ja voi kehittyä nikotiiniriippuvuus.</a:t>
            </a:r>
          </a:p>
          <a:p>
            <a:pPr marL="342900" indent="-342900">
              <a:spcAft>
                <a:spcPts val="1200"/>
              </a:spcAft>
              <a:buFont typeface="Arial"/>
              <a:buChar char="•"/>
            </a:pPr>
            <a:r>
              <a:rPr lang="en-US" sz="2200" err="1">
                <a:latin typeface="Calibri" panose="020F0502020204030204" pitchFamily="34" charset="0"/>
                <a:cs typeface="Calibri" panose="020F0502020204030204" pitchFamily="34" charset="0"/>
              </a:rPr>
              <a:t>Nikotiiniriippuvuus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aiheuttaa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erilaisia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oireita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kun</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aivot</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eivät</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saa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totuttua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nikotiiniannosta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Oireita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voivat</a:t>
            </a:r>
            <a:r>
              <a:rPr lang="en-US" sz="2200">
                <a:latin typeface="Calibri" panose="020F0502020204030204" pitchFamily="34" charset="0"/>
                <a:cs typeface="Calibri" panose="020F0502020204030204" pitchFamily="34" charset="0"/>
              </a:rPr>
              <a:t> olla </a:t>
            </a:r>
            <a:r>
              <a:rPr lang="en-US" sz="2200" err="1">
                <a:latin typeface="Calibri" panose="020F0502020204030204" pitchFamily="34" charset="0"/>
                <a:cs typeface="Calibri" panose="020F0502020204030204" pitchFamily="34" charset="0"/>
              </a:rPr>
              <a:t>levottomuus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ärtyneisyys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päänsärky</a:t>
            </a:r>
            <a:r>
              <a:rPr lang="en-US" sz="2200">
                <a:latin typeface="Calibri" panose="020F0502020204030204" pitchFamily="34" charset="0"/>
                <a:cs typeface="Calibri" panose="020F0502020204030204" pitchFamily="34" charset="0"/>
              </a:rPr>
              <a:t> ja </a:t>
            </a:r>
            <a:r>
              <a:rPr lang="en-US" sz="2200" err="1">
                <a:latin typeface="Calibri" panose="020F0502020204030204" pitchFamily="34" charset="0"/>
                <a:cs typeface="Calibri" panose="020F0502020204030204" pitchFamily="34" charset="0"/>
              </a:rPr>
              <a:t>vaikeus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keskittyä</a:t>
            </a:r>
            <a:r>
              <a:rPr lang="en-US" sz="2200">
                <a:latin typeface="Calibri" panose="020F0502020204030204" pitchFamily="34" charset="0"/>
                <a:cs typeface="Calibri" panose="020F0502020204030204" pitchFamily="34" charset="0"/>
              </a:rPr>
              <a:t> tai </a:t>
            </a:r>
            <a:r>
              <a:rPr lang="en-US" sz="2200" err="1">
                <a:latin typeface="Calibri" panose="020F0502020204030204" pitchFamily="34" charset="0"/>
                <a:cs typeface="Calibri" panose="020F0502020204030204" pitchFamily="34" charset="0"/>
              </a:rPr>
              <a:t>nukkua</a:t>
            </a:r>
            <a:r>
              <a:rPr lang="en-US" sz="2200">
                <a:latin typeface="Calibri" panose="020F0502020204030204" pitchFamily="34" charset="0"/>
                <a:cs typeface="Calibri" panose="020F0502020204030204" pitchFamily="34" charset="0"/>
              </a:rPr>
              <a:t>.</a:t>
            </a:r>
            <a:endParaRPr lang="fi-FI" sz="2200">
              <a:latin typeface="Calibri" panose="020F0502020204030204" pitchFamily="34" charset="0"/>
              <a:cs typeface="Calibri" panose="020F0502020204030204" pitchFamily="34" charset="0"/>
            </a:endParaRPr>
          </a:p>
          <a:p>
            <a:pPr marL="342900" indent="-342900">
              <a:spcAft>
                <a:spcPts val="1200"/>
              </a:spcAft>
              <a:buFont typeface="Arial"/>
              <a:buChar char="•"/>
            </a:pPr>
            <a:r>
              <a:rPr lang="fi-FI" sz="2200">
                <a:latin typeface="Calibri" panose="020F0502020204030204" pitchFamily="34" charset="0"/>
                <a:cs typeface="Calibri" panose="020F0502020204030204" pitchFamily="34" charset="0"/>
              </a:rPr>
              <a:t>Nikotiiniriippuvuus voi olla fyysistä, psyykkistä ja sosiaalista.</a:t>
            </a:r>
          </a:p>
          <a:p>
            <a:pPr marL="342900" indent="-342900">
              <a:spcAft>
                <a:spcPts val="1200"/>
              </a:spcAft>
              <a:buFont typeface="Arial"/>
              <a:buChar char="•"/>
            </a:pPr>
            <a:r>
              <a:rPr lang="fi-FI" sz="2200">
                <a:latin typeface="Calibri" panose="020F0502020204030204" pitchFamily="34" charset="0"/>
                <a:cs typeface="Calibri" panose="020F0502020204030204" pitchFamily="34" charset="0"/>
              </a:rPr>
              <a:t>Nikotiiniriippuvuus on sairaus, josta eroon pääsemiseksi on saatavilla apua esimerkiksi terveydenhoitajalta tai lääkäriltä.</a:t>
            </a:r>
          </a:p>
        </p:txBody>
      </p:sp>
      <p:pic>
        <p:nvPicPr>
          <p:cNvPr id="4" name="Kuva 3" descr="Piirroskuva aivoista. ">
            <a:extLst>
              <a:ext uri="{FF2B5EF4-FFF2-40B4-BE49-F238E27FC236}">
                <a16:creationId xmlns:a16="http://schemas.microsoft.com/office/drawing/2014/main" id="{412C232C-DE91-84AA-2F6F-1061E70CB2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79448" y="3526970"/>
            <a:ext cx="2264551" cy="2264551"/>
          </a:xfrm>
          <a:prstGeom prst="rect">
            <a:avLst/>
          </a:prstGeom>
        </p:spPr>
      </p:pic>
      <p:grpSp>
        <p:nvGrpSpPr>
          <p:cNvPr id="13" name="Kuva 11" descr="Ajatuskupla, jossa savukkeen kuva.">
            <a:extLst>
              <a:ext uri="{FF2B5EF4-FFF2-40B4-BE49-F238E27FC236}">
                <a16:creationId xmlns:a16="http://schemas.microsoft.com/office/drawing/2014/main" id="{BC723560-A773-2D06-E054-40FC36EEFC92}"/>
              </a:ext>
            </a:extLst>
          </p:cNvPr>
          <p:cNvGrpSpPr/>
          <p:nvPr/>
        </p:nvGrpSpPr>
        <p:grpSpPr>
          <a:xfrm flipH="1">
            <a:off x="7172086" y="2081957"/>
            <a:ext cx="1600874" cy="1494966"/>
            <a:chOff x="7123373" y="2368879"/>
            <a:chExt cx="738470" cy="685072"/>
          </a:xfrm>
          <a:solidFill>
            <a:schemeClr val="tx1"/>
          </a:solidFill>
          <a:scene3d>
            <a:camera prst="orthographicFront">
              <a:rot lat="0" lon="0" rev="0"/>
            </a:camera>
            <a:lightRig rig="threePt" dir="t"/>
          </a:scene3d>
        </p:grpSpPr>
        <p:sp>
          <p:nvSpPr>
            <p:cNvPr id="14" name="Vapaamuotoinen: Muoto 13">
              <a:extLst>
                <a:ext uri="{FF2B5EF4-FFF2-40B4-BE49-F238E27FC236}">
                  <a16:creationId xmlns:a16="http://schemas.microsoft.com/office/drawing/2014/main" id="{784429AB-8C4A-6DBE-E5EA-5632E83DF611}"/>
                </a:ext>
              </a:extLst>
            </p:cNvPr>
            <p:cNvSpPr/>
            <p:nvPr/>
          </p:nvSpPr>
          <p:spPr>
            <a:xfrm>
              <a:off x="7123373" y="2368879"/>
              <a:ext cx="738470" cy="514381"/>
            </a:xfrm>
            <a:custGeom>
              <a:avLst/>
              <a:gdLst>
                <a:gd name="connsiteX0" fmla="*/ 378342 w 738470"/>
                <a:gd name="connsiteY0" fmla="*/ 19052 h 514381"/>
                <a:gd name="connsiteX1" fmla="*/ 466353 w 738470"/>
                <a:gd name="connsiteY1" fmla="*/ 91690 h 514381"/>
                <a:gd name="connsiteX2" fmla="*/ 466496 w 738470"/>
                <a:gd name="connsiteY2" fmla="*/ 91747 h 514381"/>
                <a:gd name="connsiteX3" fmla="*/ 522084 w 738470"/>
                <a:gd name="connsiteY3" fmla="*/ 72964 h 514381"/>
                <a:gd name="connsiteX4" fmla="*/ 611914 w 738470"/>
                <a:gd name="connsiteY4" fmla="*/ 162822 h 514381"/>
                <a:gd name="connsiteX5" fmla="*/ 609267 w 738470"/>
                <a:gd name="connsiteY5" fmla="*/ 183339 h 514381"/>
                <a:gd name="connsiteX6" fmla="*/ 609338 w 738470"/>
                <a:gd name="connsiteY6" fmla="*/ 183454 h 514381"/>
                <a:gd name="connsiteX7" fmla="*/ 609381 w 738470"/>
                <a:gd name="connsiteY7" fmla="*/ 183454 h 514381"/>
                <a:gd name="connsiteX8" fmla="*/ 631060 w 738470"/>
                <a:gd name="connsiteY8" fmla="*/ 180806 h 514381"/>
                <a:gd name="connsiteX9" fmla="*/ 719607 w 738470"/>
                <a:gd name="connsiteY9" fmla="*/ 271957 h 514381"/>
                <a:gd name="connsiteX10" fmla="*/ 629888 w 738470"/>
                <a:gd name="connsiteY10" fmla="*/ 360514 h 514381"/>
                <a:gd name="connsiteX11" fmla="*/ 594074 w 738470"/>
                <a:gd name="connsiteY11" fmla="*/ 352484 h 514381"/>
                <a:gd name="connsiteX12" fmla="*/ 593959 w 738470"/>
                <a:gd name="connsiteY12" fmla="*/ 352522 h 514381"/>
                <a:gd name="connsiteX13" fmla="*/ 593950 w 738470"/>
                <a:gd name="connsiteY13" fmla="*/ 352570 h 514381"/>
                <a:gd name="connsiteX14" fmla="*/ 593950 w 738470"/>
                <a:gd name="connsiteY14" fmla="*/ 358628 h 514381"/>
                <a:gd name="connsiteX15" fmla="*/ 511159 w 738470"/>
                <a:gd name="connsiteY15" fmla="*/ 450068 h 514381"/>
                <a:gd name="connsiteX16" fmla="*/ 432378 w 738470"/>
                <a:gd name="connsiteY16" fmla="*/ 413673 h 514381"/>
                <a:gd name="connsiteX17" fmla="*/ 432257 w 738470"/>
                <a:gd name="connsiteY17" fmla="*/ 413659 h 514381"/>
                <a:gd name="connsiteX18" fmla="*/ 432225 w 738470"/>
                <a:gd name="connsiteY18" fmla="*/ 413720 h 514381"/>
                <a:gd name="connsiteX19" fmla="*/ 334119 w 738470"/>
                <a:gd name="connsiteY19" fmla="*/ 494874 h 514381"/>
                <a:gd name="connsiteX20" fmla="*/ 252565 w 738470"/>
                <a:gd name="connsiteY20" fmla="*/ 405405 h 514381"/>
                <a:gd name="connsiteX21" fmla="*/ 253422 w 738470"/>
                <a:gd name="connsiteY21" fmla="*/ 395737 h 514381"/>
                <a:gd name="connsiteX22" fmla="*/ 253393 w 738470"/>
                <a:gd name="connsiteY22" fmla="*/ 395632 h 514381"/>
                <a:gd name="connsiteX23" fmla="*/ 253289 w 738470"/>
                <a:gd name="connsiteY23" fmla="*/ 395661 h 514381"/>
                <a:gd name="connsiteX24" fmla="*/ 128055 w 738470"/>
                <a:gd name="connsiteY24" fmla="*/ 379829 h 514381"/>
                <a:gd name="connsiteX25" fmla="*/ 109728 w 738470"/>
                <a:gd name="connsiteY25" fmla="*/ 333558 h 514381"/>
                <a:gd name="connsiteX26" fmla="*/ 108823 w 738470"/>
                <a:gd name="connsiteY26" fmla="*/ 333558 h 514381"/>
                <a:gd name="connsiteX27" fmla="*/ 19095 w 738470"/>
                <a:gd name="connsiteY27" fmla="*/ 243569 h 514381"/>
                <a:gd name="connsiteX28" fmla="*/ 107651 w 738470"/>
                <a:gd name="connsiteY28" fmla="*/ 153850 h 514381"/>
                <a:gd name="connsiteX29" fmla="*/ 129330 w 738470"/>
                <a:gd name="connsiteY29" fmla="*/ 156498 h 514381"/>
                <a:gd name="connsiteX30" fmla="*/ 129454 w 738470"/>
                <a:gd name="connsiteY30" fmla="*/ 156417 h 514381"/>
                <a:gd name="connsiteX31" fmla="*/ 129454 w 738470"/>
                <a:gd name="connsiteY31" fmla="*/ 156374 h 514381"/>
                <a:gd name="connsiteX32" fmla="*/ 126816 w 738470"/>
                <a:gd name="connsiteY32" fmla="*/ 137762 h 514381"/>
                <a:gd name="connsiteX33" fmla="*/ 214145 w 738470"/>
                <a:gd name="connsiteY33" fmla="*/ 46074 h 514381"/>
                <a:gd name="connsiteX34" fmla="*/ 291093 w 738470"/>
                <a:gd name="connsiteY34" fmla="*/ 86327 h 514381"/>
                <a:gd name="connsiteX35" fmla="*/ 291209 w 738470"/>
                <a:gd name="connsiteY35" fmla="*/ 86364 h 514381"/>
                <a:gd name="connsiteX36" fmla="*/ 291246 w 738470"/>
                <a:gd name="connsiteY36" fmla="*/ 86327 h 514381"/>
                <a:gd name="connsiteX37" fmla="*/ 378342 w 738470"/>
                <a:gd name="connsiteY37" fmla="*/ 19052 h 514381"/>
                <a:gd name="connsiteX38" fmla="*/ 378342 w 738470"/>
                <a:gd name="connsiteY38" fmla="*/ 2 h 514381"/>
                <a:gd name="connsiteX39" fmla="*/ 285712 w 738470"/>
                <a:gd name="connsiteY39" fmla="*/ 52104 h 514381"/>
                <a:gd name="connsiteX40" fmla="*/ 216636 w 738470"/>
                <a:gd name="connsiteY40" fmla="*/ 26958 h 514381"/>
                <a:gd name="connsiteX41" fmla="*/ 107747 w 738470"/>
                <a:gd name="connsiteY41" fmla="*/ 134800 h 514381"/>
                <a:gd name="connsiteX42" fmla="*/ 6 w 738470"/>
                <a:gd name="connsiteY42" fmla="*/ 244884 h 514381"/>
                <a:gd name="connsiteX43" fmla="*/ 93554 w 738470"/>
                <a:gd name="connsiteY43" fmla="*/ 351541 h 514381"/>
                <a:gd name="connsiteX44" fmla="*/ 224877 w 738470"/>
                <a:gd name="connsiteY44" fmla="*/ 430226 h 514381"/>
                <a:gd name="connsiteX45" fmla="*/ 235648 w 738470"/>
                <a:gd name="connsiteY45" fmla="*/ 426922 h 514381"/>
                <a:gd name="connsiteX46" fmla="*/ 364184 w 738470"/>
                <a:gd name="connsiteY46" fmla="*/ 512194 h 514381"/>
                <a:gd name="connsiteX47" fmla="*/ 442093 w 738470"/>
                <a:gd name="connsiteY47" fmla="*/ 449877 h 514381"/>
                <a:gd name="connsiteX48" fmla="*/ 504111 w 738470"/>
                <a:gd name="connsiteY48" fmla="*/ 469423 h 514381"/>
                <a:gd name="connsiteX49" fmla="*/ 611638 w 738470"/>
                <a:gd name="connsiteY49" fmla="*/ 377735 h 514381"/>
                <a:gd name="connsiteX50" fmla="*/ 629888 w 738470"/>
                <a:gd name="connsiteY50" fmla="*/ 379564 h 514381"/>
                <a:gd name="connsiteX51" fmla="*/ 738470 w 738470"/>
                <a:gd name="connsiteY51" fmla="*/ 270329 h 514381"/>
                <a:gd name="connsiteX52" fmla="*/ 630964 w 738470"/>
                <a:gd name="connsiteY52" fmla="*/ 161756 h 514381"/>
                <a:gd name="connsiteX53" fmla="*/ 522084 w 738470"/>
                <a:gd name="connsiteY53" fmla="*/ 53914 h 514381"/>
                <a:gd name="connsiteX54" fmla="*/ 477441 w 738470"/>
                <a:gd name="connsiteY54" fmla="*/ 63353 h 514381"/>
                <a:gd name="connsiteX55" fmla="*/ 378342 w 738470"/>
                <a:gd name="connsiteY55" fmla="*/ 2 h 5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8470" h="514381">
                  <a:moveTo>
                    <a:pt x="378342" y="19052"/>
                  </a:moveTo>
                  <a:cubicBezTo>
                    <a:pt x="421387" y="18790"/>
                    <a:pt x="458448" y="49377"/>
                    <a:pt x="466353" y="91690"/>
                  </a:cubicBezTo>
                  <a:cubicBezTo>
                    <a:pt x="466353" y="91756"/>
                    <a:pt x="466439" y="91794"/>
                    <a:pt x="466496" y="91747"/>
                  </a:cubicBezTo>
                  <a:cubicBezTo>
                    <a:pt x="482496" y="79619"/>
                    <a:pt x="502007" y="73026"/>
                    <a:pt x="522084" y="72964"/>
                  </a:cubicBezTo>
                  <a:cubicBezTo>
                    <a:pt x="571642" y="73121"/>
                    <a:pt x="611773" y="113265"/>
                    <a:pt x="611914" y="162822"/>
                  </a:cubicBezTo>
                  <a:cubicBezTo>
                    <a:pt x="611963" y="169750"/>
                    <a:pt x="611072" y="176652"/>
                    <a:pt x="609267" y="183339"/>
                  </a:cubicBezTo>
                  <a:cubicBezTo>
                    <a:pt x="609255" y="183391"/>
                    <a:pt x="609287" y="183442"/>
                    <a:pt x="609338" y="183454"/>
                  </a:cubicBezTo>
                  <a:cubicBezTo>
                    <a:pt x="609352" y="183456"/>
                    <a:pt x="609367" y="183456"/>
                    <a:pt x="609381" y="183454"/>
                  </a:cubicBezTo>
                  <a:cubicBezTo>
                    <a:pt x="616454" y="181597"/>
                    <a:pt x="623747" y="180706"/>
                    <a:pt x="631060" y="180806"/>
                  </a:cubicBezTo>
                  <a:cubicBezTo>
                    <a:pt x="680682" y="181525"/>
                    <a:pt x="720326" y="222335"/>
                    <a:pt x="719607" y="271957"/>
                  </a:cubicBezTo>
                  <a:cubicBezTo>
                    <a:pt x="718896" y="321021"/>
                    <a:pt x="678957" y="360442"/>
                    <a:pt x="629888" y="360514"/>
                  </a:cubicBezTo>
                  <a:cubicBezTo>
                    <a:pt x="617543" y="360179"/>
                    <a:pt x="605380" y="357452"/>
                    <a:pt x="594074" y="352484"/>
                  </a:cubicBezTo>
                  <a:cubicBezTo>
                    <a:pt x="594032" y="352463"/>
                    <a:pt x="593980" y="352479"/>
                    <a:pt x="593959" y="352522"/>
                  </a:cubicBezTo>
                  <a:cubicBezTo>
                    <a:pt x="593951" y="352537"/>
                    <a:pt x="593948" y="352554"/>
                    <a:pt x="593950" y="352570"/>
                  </a:cubicBezTo>
                  <a:lnTo>
                    <a:pt x="593950" y="358628"/>
                  </a:lnTo>
                  <a:cubicBezTo>
                    <a:pt x="594340" y="406003"/>
                    <a:pt x="558340" y="445763"/>
                    <a:pt x="511159" y="450068"/>
                  </a:cubicBezTo>
                  <a:cubicBezTo>
                    <a:pt x="480332" y="452598"/>
                    <a:pt x="450434" y="438785"/>
                    <a:pt x="432378" y="413673"/>
                  </a:cubicBezTo>
                  <a:cubicBezTo>
                    <a:pt x="432348" y="413636"/>
                    <a:pt x="432294" y="413630"/>
                    <a:pt x="432257" y="413659"/>
                  </a:cubicBezTo>
                  <a:cubicBezTo>
                    <a:pt x="432239" y="413675"/>
                    <a:pt x="432227" y="413697"/>
                    <a:pt x="432225" y="413720"/>
                  </a:cubicBezTo>
                  <a:cubicBezTo>
                    <a:pt x="427544" y="463222"/>
                    <a:pt x="383620" y="499556"/>
                    <a:pt x="334119" y="494874"/>
                  </a:cubicBezTo>
                  <a:cubicBezTo>
                    <a:pt x="287947" y="490508"/>
                    <a:pt x="252648" y="451782"/>
                    <a:pt x="252565" y="405405"/>
                  </a:cubicBezTo>
                  <a:cubicBezTo>
                    <a:pt x="252557" y="402163"/>
                    <a:pt x="252845" y="398927"/>
                    <a:pt x="253422" y="395737"/>
                  </a:cubicBezTo>
                  <a:cubicBezTo>
                    <a:pt x="253443" y="395700"/>
                    <a:pt x="253431" y="395653"/>
                    <a:pt x="253393" y="395632"/>
                  </a:cubicBezTo>
                  <a:cubicBezTo>
                    <a:pt x="253356" y="395611"/>
                    <a:pt x="253310" y="395624"/>
                    <a:pt x="253289" y="395661"/>
                  </a:cubicBezTo>
                  <a:cubicBezTo>
                    <a:pt x="214334" y="425871"/>
                    <a:pt x="158265" y="418783"/>
                    <a:pt x="128055" y="379829"/>
                  </a:cubicBezTo>
                  <a:cubicBezTo>
                    <a:pt x="117682" y="366455"/>
                    <a:pt x="111326" y="350407"/>
                    <a:pt x="109728" y="333558"/>
                  </a:cubicBezTo>
                  <a:lnTo>
                    <a:pt x="108823" y="333558"/>
                  </a:lnTo>
                  <a:cubicBezTo>
                    <a:pt x="59196" y="333486"/>
                    <a:pt x="19022" y="293197"/>
                    <a:pt x="19095" y="243569"/>
                  </a:cubicBezTo>
                  <a:cubicBezTo>
                    <a:pt x="19166" y="194500"/>
                    <a:pt x="58587" y="154560"/>
                    <a:pt x="107651" y="153850"/>
                  </a:cubicBezTo>
                  <a:cubicBezTo>
                    <a:pt x="114964" y="153749"/>
                    <a:pt x="122257" y="154640"/>
                    <a:pt x="129330" y="156498"/>
                  </a:cubicBezTo>
                  <a:cubicBezTo>
                    <a:pt x="129387" y="156509"/>
                    <a:pt x="129443" y="156473"/>
                    <a:pt x="129454" y="156417"/>
                  </a:cubicBezTo>
                  <a:cubicBezTo>
                    <a:pt x="129457" y="156403"/>
                    <a:pt x="129457" y="156388"/>
                    <a:pt x="129454" y="156374"/>
                  </a:cubicBezTo>
                  <a:cubicBezTo>
                    <a:pt x="127862" y="150292"/>
                    <a:pt x="126977" y="144047"/>
                    <a:pt x="126816" y="137762"/>
                  </a:cubicBezTo>
                  <a:cubicBezTo>
                    <a:pt x="125612" y="88328"/>
                    <a:pt x="164710" y="47277"/>
                    <a:pt x="214145" y="46074"/>
                  </a:cubicBezTo>
                  <a:cubicBezTo>
                    <a:pt x="245020" y="45322"/>
                    <a:pt x="274103" y="60536"/>
                    <a:pt x="291093" y="86327"/>
                  </a:cubicBezTo>
                  <a:cubicBezTo>
                    <a:pt x="291115" y="86369"/>
                    <a:pt x="291167" y="86386"/>
                    <a:pt x="291209" y="86364"/>
                  </a:cubicBezTo>
                  <a:cubicBezTo>
                    <a:pt x="291225" y="86356"/>
                    <a:pt x="291237" y="86343"/>
                    <a:pt x="291246" y="86327"/>
                  </a:cubicBezTo>
                  <a:cubicBezTo>
                    <a:pt x="302001" y="46971"/>
                    <a:pt x="337546" y="19515"/>
                    <a:pt x="378342" y="19052"/>
                  </a:cubicBezTo>
                  <a:moveTo>
                    <a:pt x="378342" y="2"/>
                  </a:moveTo>
                  <a:cubicBezTo>
                    <a:pt x="340553" y="258"/>
                    <a:pt x="305555" y="19944"/>
                    <a:pt x="285712" y="52104"/>
                  </a:cubicBezTo>
                  <a:cubicBezTo>
                    <a:pt x="266344" y="35888"/>
                    <a:pt x="241897" y="26988"/>
                    <a:pt x="216636" y="26958"/>
                  </a:cubicBezTo>
                  <a:cubicBezTo>
                    <a:pt x="156937" y="27032"/>
                    <a:pt x="108398" y="75104"/>
                    <a:pt x="107747" y="134800"/>
                  </a:cubicBezTo>
                  <a:cubicBezTo>
                    <a:pt x="47596" y="135447"/>
                    <a:pt x="-641" y="184733"/>
                    <a:pt x="6" y="244884"/>
                  </a:cubicBezTo>
                  <a:cubicBezTo>
                    <a:pt x="585" y="298655"/>
                    <a:pt x="40318" y="343956"/>
                    <a:pt x="93554" y="351541"/>
                  </a:cubicBezTo>
                  <a:cubicBezTo>
                    <a:pt x="108090" y="409533"/>
                    <a:pt x="166885" y="444761"/>
                    <a:pt x="224877" y="430226"/>
                  </a:cubicBezTo>
                  <a:cubicBezTo>
                    <a:pt x="228522" y="429313"/>
                    <a:pt x="232117" y="428210"/>
                    <a:pt x="235648" y="426922"/>
                  </a:cubicBezTo>
                  <a:cubicBezTo>
                    <a:pt x="247596" y="485964"/>
                    <a:pt x="305144" y="524141"/>
                    <a:pt x="364184" y="512194"/>
                  </a:cubicBezTo>
                  <a:cubicBezTo>
                    <a:pt x="398689" y="505212"/>
                    <a:pt x="427702" y="482005"/>
                    <a:pt x="442093" y="449877"/>
                  </a:cubicBezTo>
                  <a:cubicBezTo>
                    <a:pt x="460225" y="462694"/>
                    <a:pt x="481907" y="469527"/>
                    <a:pt x="504111" y="469423"/>
                  </a:cubicBezTo>
                  <a:cubicBezTo>
                    <a:pt x="557585" y="469358"/>
                    <a:pt x="603124" y="430527"/>
                    <a:pt x="611638" y="377735"/>
                  </a:cubicBezTo>
                  <a:cubicBezTo>
                    <a:pt x="617649" y="378928"/>
                    <a:pt x="623761" y="379541"/>
                    <a:pt x="629888" y="379564"/>
                  </a:cubicBezTo>
                  <a:cubicBezTo>
                    <a:pt x="690037" y="379384"/>
                    <a:pt x="738650" y="330478"/>
                    <a:pt x="738470" y="270329"/>
                  </a:cubicBezTo>
                  <a:cubicBezTo>
                    <a:pt x="738291" y="210855"/>
                    <a:pt x="690434" y="162521"/>
                    <a:pt x="630964" y="161756"/>
                  </a:cubicBezTo>
                  <a:cubicBezTo>
                    <a:pt x="630313" y="102063"/>
                    <a:pt x="581780" y="53994"/>
                    <a:pt x="522084" y="53914"/>
                  </a:cubicBezTo>
                  <a:cubicBezTo>
                    <a:pt x="506711" y="53939"/>
                    <a:pt x="491509" y="57154"/>
                    <a:pt x="477441" y="63353"/>
                  </a:cubicBezTo>
                  <a:cubicBezTo>
                    <a:pt x="459782" y="24549"/>
                    <a:pt x="420974" y="-260"/>
                    <a:pt x="378342" y="2"/>
                  </a:cubicBezTo>
                  <a:close/>
                </a:path>
              </a:pathLst>
            </a:custGeom>
            <a:grp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CB04BDA-6DE8-D7E2-28AC-61DCAF3D7EC5}"/>
                </a:ext>
              </a:extLst>
            </p:cNvPr>
            <p:cNvSpPr/>
            <p:nvPr/>
          </p:nvSpPr>
          <p:spPr>
            <a:xfrm>
              <a:off x="7219865" y="2838333"/>
              <a:ext cx="114300" cy="114299"/>
            </a:xfrm>
            <a:custGeom>
              <a:avLst/>
              <a:gdLst>
                <a:gd name="connsiteX0" fmla="*/ 57150 w 114300"/>
                <a:gd name="connsiteY0" fmla="*/ 19050 h 114299"/>
                <a:gd name="connsiteX1" fmla="*/ 95250 w 114300"/>
                <a:gd name="connsiteY1" fmla="*/ 57150 h 114299"/>
                <a:gd name="connsiteX2" fmla="*/ 57150 w 114300"/>
                <a:gd name="connsiteY2" fmla="*/ 95250 h 114299"/>
                <a:gd name="connsiteX3" fmla="*/ 19050 w 114300"/>
                <a:gd name="connsiteY3" fmla="*/ 57150 h 114299"/>
                <a:gd name="connsiteX4" fmla="*/ 57150 w 114300"/>
                <a:gd name="connsiteY4" fmla="*/ 19050 h 114299"/>
                <a:gd name="connsiteX5" fmla="*/ 57150 w 114300"/>
                <a:gd name="connsiteY5" fmla="*/ 0 h 114299"/>
                <a:gd name="connsiteX6" fmla="*/ 0 w 114300"/>
                <a:gd name="connsiteY6" fmla="*/ 57150 h 114299"/>
                <a:gd name="connsiteX7" fmla="*/ 57150 w 114300"/>
                <a:gd name="connsiteY7" fmla="*/ 114300 h 114299"/>
                <a:gd name="connsiteX8" fmla="*/ 114300 w 114300"/>
                <a:gd name="connsiteY8" fmla="*/ 57150 h 114299"/>
                <a:gd name="connsiteX9" fmla="*/ 57150 w 114300"/>
                <a:gd name="connsiteY9" fmla="*/ 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299">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81" y="36121"/>
                    <a:pt x="36121" y="19081"/>
                    <a:pt x="57150" y="190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close/>
                </a:path>
              </a:pathLst>
            </a:custGeom>
            <a:grp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BE8E782-E3F4-1B1A-89D2-7434B5F537C9}"/>
                </a:ext>
              </a:extLst>
            </p:cNvPr>
            <p:cNvSpPr/>
            <p:nvPr/>
          </p:nvSpPr>
          <p:spPr>
            <a:xfrm>
              <a:off x="7289165" y="2968226"/>
              <a:ext cx="85725" cy="85725"/>
            </a:xfrm>
            <a:custGeom>
              <a:avLst/>
              <a:gdLst>
                <a:gd name="connsiteX0" fmla="*/ 42863 w 85725"/>
                <a:gd name="connsiteY0" fmla="*/ 19050 h 85725"/>
                <a:gd name="connsiteX1" fmla="*/ 66675 w 85725"/>
                <a:gd name="connsiteY1" fmla="*/ 42863 h 85725"/>
                <a:gd name="connsiteX2" fmla="*/ 42863 w 85725"/>
                <a:gd name="connsiteY2" fmla="*/ 66675 h 85725"/>
                <a:gd name="connsiteX3" fmla="*/ 19050 w 85725"/>
                <a:gd name="connsiteY3" fmla="*/ 42863 h 85725"/>
                <a:gd name="connsiteX4" fmla="*/ 42863 w 85725"/>
                <a:gd name="connsiteY4" fmla="*/ 19050 h 85725"/>
                <a:gd name="connsiteX5" fmla="*/ 42863 w 85725"/>
                <a:gd name="connsiteY5" fmla="*/ 0 h 85725"/>
                <a:gd name="connsiteX6" fmla="*/ 0 w 85725"/>
                <a:gd name="connsiteY6" fmla="*/ 42863 h 85725"/>
                <a:gd name="connsiteX7" fmla="*/ 42863 w 85725"/>
                <a:gd name="connsiteY7" fmla="*/ 85725 h 85725"/>
                <a:gd name="connsiteX8" fmla="*/ 85725 w 85725"/>
                <a:gd name="connsiteY8" fmla="*/ 42863 h 85725"/>
                <a:gd name="connsiteX9" fmla="*/ 42863 w 85725"/>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19050"/>
                  </a:moveTo>
                  <a:cubicBezTo>
                    <a:pt x="56014" y="19050"/>
                    <a:pt x="66675" y="29711"/>
                    <a:pt x="66675" y="42863"/>
                  </a:cubicBezTo>
                  <a:cubicBezTo>
                    <a:pt x="66675" y="56014"/>
                    <a:pt x="56014" y="66675"/>
                    <a:pt x="42863" y="66675"/>
                  </a:cubicBezTo>
                  <a:cubicBezTo>
                    <a:pt x="29711" y="66675"/>
                    <a:pt x="19050" y="56014"/>
                    <a:pt x="19050" y="42863"/>
                  </a:cubicBezTo>
                  <a:cubicBezTo>
                    <a:pt x="19050" y="29711"/>
                    <a:pt x="29711" y="19050"/>
                    <a:pt x="42863" y="19050"/>
                  </a:cubicBezTo>
                  <a:moveTo>
                    <a:pt x="42863" y="0"/>
                  </a:moveTo>
                  <a:cubicBezTo>
                    <a:pt x="19190" y="0"/>
                    <a:pt x="0" y="19190"/>
                    <a:pt x="0" y="42863"/>
                  </a:cubicBezTo>
                  <a:cubicBezTo>
                    <a:pt x="0" y="66535"/>
                    <a:pt x="19190" y="85725"/>
                    <a:pt x="42863" y="85725"/>
                  </a:cubicBezTo>
                  <a:cubicBezTo>
                    <a:pt x="66535" y="85725"/>
                    <a:pt x="85725" y="66535"/>
                    <a:pt x="85725" y="42863"/>
                  </a:cubicBezTo>
                  <a:cubicBezTo>
                    <a:pt x="85725" y="19190"/>
                    <a:pt x="66535" y="0"/>
                    <a:pt x="42863" y="0"/>
                  </a:cubicBezTo>
                  <a:close/>
                </a:path>
              </a:pathLst>
            </a:custGeom>
            <a:grpFill/>
            <a:ln w="9525" cap="flat">
              <a:noFill/>
              <a:prstDash val="solid"/>
              <a:miter/>
            </a:ln>
          </p:spPr>
          <p:txBody>
            <a:bodyPr rtlCol="0" anchor="ctr"/>
            <a:lstStyle/>
            <a:p>
              <a:endParaRPr lang="fi-FI"/>
            </a:p>
          </p:txBody>
        </p:sp>
      </p:grpSp>
      <p:pic>
        <p:nvPicPr>
          <p:cNvPr id="17" name="Kuva 16">
            <a:extLst>
              <a:ext uri="{FF2B5EF4-FFF2-40B4-BE49-F238E27FC236}">
                <a16:creationId xmlns:a16="http://schemas.microsoft.com/office/drawing/2014/main" id="{B527337A-8CA6-0554-C9F0-50E37490ADF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1721" y="2334937"/>
            <a:ext cx="800701" cy="567985"/>
          </a:xfrm>
          <a:prstGeom prst="rect">
            <a:avLst/>
          </a:prstGeom>
        </p:spPr>
      </p:pic>
    </p:spTree>
    <p:extLst>
      <p:ext uri="{BB962C8B-B14F-4D97-AF65-F5344CB8AC3E}">
        <p14:creationId xmlns:p14="http://schemas.microsoft.com/office/powerpoint/2010/main" val="67554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9154DF-2078-8D57-8C7E-35BAB25AE946}"/>
              </a:ext>
            </a:extLst>
          </p:cNvPr>
          <p:cNvSpPr txBox="1">
            <a:spLocks noGrp="1"/>
          </p:cNvSpPr>
          <p:nvPr>
            <p:ph type="title" idx="4294967295"/>
          </p:nvPr>
        </p:nvSpPr>
        <p:spPr>
          <a:xfrm>
            <a:off x="495013" y="528222"/>
            <a:ext cx="755583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n-ea"/>
                <a:cs typeface="+mn-cs"/>
              </a:rPr>
              <a:t>Mitä on riippuvuus?</a:t>
            </a:r>
          </a:p>
        </p:txBody>
      </p:sp>
      <p:pic>
        <p:nvPicPr>
          <p:cNvPr id="6" name="Online-media 5" title="BuenoFacts Tupakkapätkä 1">
            <a:hlinkClick r:id="" action="ppaction://media"/>
            <a:extLst>
              <a:ext uri="{FF2B5EF4-FFF2-40B4-BE49-F238E27FC236}">
                <a16:creationId xmlns:a16="http://schemas.microsoft.com/office/drawing/2014/main" id="{8F6E7174-3688-7E18-8A63-BDD1C274FDC7}"/>
              </a:ext>
            </a:extLst>
          </p:cNvPr>
          <p:cNvPicPr>
            <a:picLocks noRot="1" noChangeAspect="1"/>
          </p:cNvPicPr>
          <p:nvPr>
            <a:videoFile r:link="rId1"/>
          </p:nvPr>
        </p:nvPicPr>
        <p:blipFill>
          <a:blip r:embed="rId5"/>
          <a:stretch>
            <a:fillRect/>
          </a:stretch>
        </p:blipFill>
        <p:spPr>
          <a:xfrm>
            <a:off x="426720" y="1646187"/>
            <a:ext cx="8290560" cy="4683591"/>
          </a:xfrm>
          <a:prstGeom prst="rect">
            <a:avLst/>
          </a:prstGeom>
        </p:spPr>
      </p:pic>
    </p:spTree>
    <p:extLst>
      <p:ext uri="{BB962C8B-B14F-4D97-AF65-F5344CB8AC3E}">
        <p14:creationId xmlns:p14="http://schemas.microsoft.com/office/powerpoint/2010/main" val="3991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extLst>
    <p:ext uri="{6950BFC3-D8DA-4A85-94F7-54DA5524770B}">
      <p188:commentRel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601353"/>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2447252" y="2405141"/>
            <a:ext cx="6204104" cy="267335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b="1" dirty="0"/>
              <a:t>Pohtikaa:</a:t>
            </a:r>
          </a:p>
          <a:p>
            <a:pPr marL="514350" indent="-514350">
              <a:buFont typeface="+mj-lt"/>
              <a:buAutoNum type="arabicPeriod" startAt="7"/>
            </a:pPr>
            <a:r>
              <a:rPr lang="fi-FI" dirty="0"/>
              <a:t>Miettikää keinoja kieltäytyä tarjotusta nikotiinituotteesta?</a:t>
            </a:r>
          </a:p>
          <a:p>
            <a:pPr marL="514350" indent="-514350">
              <a:buFont typeface="+mj-lt"/>
              <a:buAutoNum type="arabicPeriod" startAt="7"/>
            </a:pPr>
            <a:r>
              <a:rPr lang="fi-FI" dirty="0"/>
              <a:t>Miten nikotiinituotteista voi päästä eroon?</a:t>
            </a: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372375" y="2826975"/>
            <a:ext cx="1870310" cy="18296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2" name="Picture 2">
            <a:extLst>
              <a:ext uri="{FF2B5EF4-FFF2-40B4-BE49-F238E27FC236}">
                <a16:creationId xmlns:a16="http://schemas.microsoft.com/office/drawing/2014/main" id="{4A3DD3CD-CCA8-F1DB-EEAE-FB7B2D266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2" y="3375749"/>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F7328EB7-84F3-1A40-1831-D9E9E00E8A5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30" y="3375749"/>
            <a:ext cx="730588" cy="73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1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0AB473-4272-D04F-CC70-FED81DCAB1FC}"/>
              </a:ext>
            </a:extLst>
          </p:cNvPr>
          <p:cNvSpPr>
            <a:spLocks noGrp="1"/>
          </p:cNvSpPr>
          <p:nvPr>
            <p:ph type="title" idx="4294967295"/>
          </p:nvPr>
        </p:nvSpPr>
        <p:spPr>
          <a:xfrm>
            <a:off x="409575" y="296795"/>
            <a:ext cx="8245475" cy="763959"/>
          </a:xfrm>
          <a:prstGeom prst="rect">
            <a:avLst/>
          </a:prstGeom>
        </p:spPr>
        <p:txBody>
          <a:bodyPr>
            <a:normAutofit/>
          </a:bodyPr>
          <a:lstStyle/>
          <a:p>
            <a:r>
              <a:rPr lang="fi-FI" sz="3600" b="1" dirty="0">
                <a:latin typeface="+mn-lt"/>
              </a:rPr>
              <a:t>Miten kieltäytyä nikotiinituotteista?</a:t>
            </a:r>
            <a:endParaRPr lang="fi-FI" sz="3600" dirty="0">
              <a:latin typeface="+mn-lt"/>
            </a:endParaRPr>
          </a:p>
        </p:txBody>
      </p:sp>
      <p:sp>
        <p:nvSpPr>
          <p:cNvPr id="3" name="Tekstin paikkamerkki 2">
            <a:extLst>
              <a:ext uri="{FF2B5EF4-FFF2-40B4-BE49-F238E27FC236}">
                <a16:creationId xmlns:a16="http://schemas.microsoft.com/office/drawing/2014/main" id="{6681939E-49C0-656D-9EB6-30776DC346B8}"/>
              </a:ext>
            </a:extLst>
          </p:cNvPr>
          <p:cNvSpPr>
            <a:spLocks noGrp="1"/>
          </p:cNvSpPr>
          <p:nvPr>
            <p:ph type="body" idx="4294967295"/>
          </p:nvPr>
        </p:nvSpPr>
        <p:spPr>
          <a:xfrm>
            <a:off x="409575" y="1176405"/>
            <a:ext cx="8324850" cy="5384800"/>
          </a:xfrm>
          <a:prstGeom prst="rect">
            <a:avLst/>
          </a:prstGeom>
        </p:spPr>
        <p:txBody>
          <a:bodyPr>
            <a:noAutofit/>
          </a:bodyPr>
          <a:lstStyle/>
          <a:p>
            <a:pPr rtl="0"/>
            <a:r>
              <a:rPr lang="fi-FI" sz="1800" dirty="0">
                <a:effectLst/>
              </a:rPr>
              <a:t>Mikäli kaveriporukassa muut käyttävät nikotiinituotteita, voi mahdollisesti tarjotusta nikotiinituotteesta olla vaikea kieltäytyä. Tällöin voidaan puhua </a:t>
            </a:r>
            <a:r>
              <a:rPr lang="fi-FI" sz="1800" b="1" dirty="0">
                <a:effectLst/>
              </a:rPr>
              <a:t>ryhmäpaineesta</a:t>
            </a:r>
            <a:r>
              <a:rPr lang="fi-FI" sz="1800" dirty="0">
                <a:effectLst/>
              </a:rPr>
              <a:t>. Ryhmäpaineen tuntu voi syntyä, vaikka kukaan porukasta ei painostaisikaan nikotiinituotteita käyttämään. Monesti nuoret saattavat kokeilla nikotiinituotteita sen takia, että haluavat kuulua porukkaan</a:t>
            </a:r>
            <a:r>
              <a:rPr lang="fi-FI" sz="1800" dirty="0"/>
              <a:t>.</a:t>
            </a:r>
            <a:r>
              <a:rPr lang="fi-FI" sz="1800" dirty="0">
                <a:effectLst/>
              </a:rPr>
              <a:t> Painostaminen nikotiinituotteiden käyttöön ei ole koskaan ok.</a:t>
            </a:r>
          </a:p>
          <a:p>
            <a:pPr rtl="0"/>
            <a:r>
              <a:rPr lang="fi-FI" sz="1800" b="1" dirty="0">
                <a:effectLst/>
              </a:rPr>
              <a:t>Jos sinulle tarjotaan nikotiinituotetta, josta haluat kieltäytyä, voit sanoa esimerkiksi:</a:t>
            </a:r>
          </a:p>
          <a:p>
            <a:pPr lvl="1"/>
            <a:r>
              <a:rPr lang="fi-FI" sz="1800" dirty="0"/>
              <a:t>Vanhemmat suuttuu niin paljon, jos saavat tietää, etten lähde kokeilemaan kuinka kauaksi aikaa joudun arestiin.</a:t>
            </a:r>
          </a:p>
          <a:p>
            <a:pPr lvl="1"/>
            <a:r>
              <a:rPr lang="fi-FI" sz="1800" dirty="0"/>
              <a:t>Nikotiini ei ole hyvä treenikaveri, joten jätän väliin.</a:t>
            </a:r>
          </a:p>
          <a:p>
            <a:pPr lvl="1"/>
            <a:r>
              <a:rPr lang="fi-FI" sz="1800" dirty="0">
                <a:effectLst/>
              </a:rPr>
              <a:t>Haisee/maistuu niin pahalta, etten halua.</a:t>
            </a:r>
          </a:p>
          <a:p>
            <a:pPr lvl="1"/>
            <a:r>
              <a:rPr lang="fi-FI" sz="1800" dirty="0"/>
              <a:t>Voin odotella siihen asti, että olen 18 (eikä senkään jälkeen tarvitse nikotiinituotteita käyttää).</a:t>
            </a:r>
          </a:p>
          <a:p>
            <a:pPr lvl="1"/>
            <a:r>
              <a:rPr lang="fi-FI" sz="1800" dirty="0"/>
              <a:t>Ei kiitos! </a:t>
            </a:r>
            <a:r>
              <a:rPr lang="fi-FI" sz="1800" dirty="0">
                <a:sym typeface="Wingdings" panose="05000000000000000000" pitchFamily="2" charset="2"/>
              </a:rPr>
              <a:t></a:t>
            </a:r>
            <a:endParaRPr lang="fi-FI" sz="1800" dirty="0"/>
          </a:p>
          <a:p>
            <a:pPr rtl="0"/>
            <a:r>
              <a:rPr lang="fi-FI" sz="1800" dirty="0">
                <a:effectLst/>
              </a:rPr>
              <a:t>Kaikilla meistä on oikeus kieltäytyä nikotiinituotteista, oli syy siihen mikä hyvänsä. Muista, että rohkeaa on seistä omien arvojensa takana, vaikka se tarkoittaisi muiden mielipiteistä poikkeamista. Ystävyys ei voi perustua pelkästään yhteiseen päihteiden käyttöön!</a:t>
            </a:r>
          </a:p>
        </p:txBody>
      </p:sp>
    </p:spTree>
    <p:extLst>
      <p:ext uri="{BB962C8B-B14F-4D97-AF65-F5344CB8AC3E}">
        <p14:creationId xmlns:p14="http://schemas.microsoft.com/office/powerpoint/2010/main" val="25914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E787802-6AAB-6DC1-F9CD-93D5BC823015}"/>
              </a:ext>
            </a:extLst>
          </p:cNvPr>
          <p:cNvSpPr>
            <a:spLocks noGrp="1"/>
          </p:cNvSpPr>
          <p:nvPr>
            <p:ph type="title" idx="4294967295"/>
          </p:nvPr>
        </p:nvSpPr>
        <p:spPr>
          <a:xfrm>
            <a:off x="400050" y="264734"/>
            <a:ext cx="7886700" cy="860695"/>
          </a:xfrm>
          <a:prstGeom prst="rect">
            <a:avLst/>
          </a:prstGeom>
        </p:spPr>
        <p:txBody>
          <a:bodyPr>
            <a:noAutofit/>
          </a:bodyPr>
          <a:lstStyle/>
          <a:p>
            <a:r>
              <a:rPr lang="fi-FI" sz="3600" b="1" dirty="0">
                <a:latin typeface="+mn-lt"/>
              </a:rPr>
              <a:t>Miten lopettaa nikotiinituotteiden käyttö?</a:t>
            </a:r>
          </a:p>
        </p:txBody>
      </p:sp>
      <p:sp>
        <p:nvSpPr>
          <p:cNvPr id="4" name="Tekstin paikkamerkki 3">
            <a:extLst>
              <a:ext uri="{FF2B5EF4-FFF2-40B4-BE49-F238E27FC236}">
                <a16:creationId xmlns:a16="http://schemas.microsoft.com/office/drawing/2014/main" id="{01046379-5399-5B0C-0A20-986A642CE9EE}"/>
              </a:ext>
            </a:extLst>
          </p:cNvPr>
          <p:cNvSpPr>
            <a:spLocks noGrp="1"/>
          </p:cNvSpPr>
          <p:nvPr>
            <p:ph type="body" idx="4294967295"/>
          </p:nvPr>
        </p:nvSpPr>
        <p:spPr>
          <a:xfrm>
            <a:off x="400050" y="1486278"/>
            <a:ext cx="8343900" cy="5106988"/>
          </a:xfrm>
          <a:prstGeom prst="rect">
            <a:avLst/>
          </a:prstGeom>
        </p:spPr>
        <p:txBody>
          <a:bodyPr>
            <a:noAutofit/>
          </a:bodyPr>
          <a:lstStyle/>
          <a:p>
            <a:pPr marL="114300" indent="0">
              <a:buNone/>
            </a:pPr>
            <a:r>
              <a:rPr lang="fi-FI" sz="1800" dirty="0"/>
              <a:t>Nikotiinituotteista</a:t>
            </a:r>
            <a:r>
              <a:rPr lang="fi-FI" sz="1800" dirty="0">
                <a:effectLst/>
              </a:rPr>
              <a:t> </a:t>
            </a:r>
            <a:r>
              <a:rPr lang="fi-FI" sz="1800" dirty="0"/>
              <a:t>eroon </a:t>
            </a:r>
            <a:r>
              <a:rPr lang="fi-FI" sz="1800" dirty="0">
                <a:effectLst/>
              </a:rPr>
              <a:t>pyrkiminen on hyvä päätös. Ei kuitenkaan ole yhtä oikeaa tapaa yrittää ja onnistua, ihmiset ovat erilaisia</a:t>
            </a:r>
            <a:r>
              <a:rPr lang="fi-FI" sz="1800" dirty="0"/>
              <a:t>.</a:t>
            </a:r>
          </a:p>
          <a:p>
            <a:r>
              <a:rPr lang="fi-FI" sz="1800" dirty="0"/>
              <a:t>Aseta itsellesi</a:t>
            </a:r>
            <a:r>
              <a:rPr lang="fi-FI" sz="1800" dirty="0">
                <a:effectLst/>
              </a:rPr>
              <a:t> </a:t>
            </a:r>
            <a:r>
              <a:rPr lang="fi-FI" sz="1800" dirty="0"/>
              <a:t>jokin</a:t>
            </a:r>
            <a:r>
              <a:rPr lang="fi-FI" sz="1800" dirty="0">
                <a:effectLst/>
              </a:rPr>
              <a:t> </a:t>
            </a:r>
            <a:r>
              <a:rPr lang="fi-FI" sz="1800" dirty="0"/>
              <a:t>palkinto</a:t>
            </a:r>
            <a:r>
              <a:rPr lang="fi-FI" sz="1800" dirty="0">
                <a:effectLst/>
              </a:rPr>
              <a:t> tien päähän. Kun </a:t>
            </a:r>
            <a:r>
              <a:rPr lang="fi-FI" sz="1800" dirty="0"/>
              <a:t>on</a:t>
            </a:r>
            <a:r>
              <a:rPr lang="fi-FI" sz="1800" dirty="0">
                <a:effectLst/>
              </a:rPr>
              <a:t> ollut käyttämättä tietyn ajan, </a:t>
            </a:r>
            <a:r>
              <a:rPr lang="fi-FI" sz="1800" dirty="0"/>
              <a:t>on palkintonsa</a:t>
            </a:r>
            <a:r>
              <a:rPr lang="fi-FI" sz="1800" dirty="0">
                <a:effectLst/>
              </a:rPr>
              <a:t> ansainnut. </a:t>
            </a:r>
          </a:p>
          <a:p>
            <a:r>
              <a:rPr lang="fi-FI" sz="1800" dirty="0"/>
              <a:t>Kerro lopettamispäätöksestä muille. Kun pitää</a:t>
            </a:r>
            <a:r>
              <a:rPr lang="fi-FI" sz="1800" dirty="0">
                <a:effectLst/>
              </a:rPr>
              <a:t> meteliä </a:t>
            </a:r>
            <a:r>
              <a:rPr lang="fi-FI" sz="1800" dirty="0"/>
              <a:t>päätöksestään,</a:t>
            </a:r>
            <a:r>
              <a:rPr lang="fi-FI" sz="1800" dirty="0">
                <a:effectLst/>
              </a:rPr>
              <a:t> </a:t>
            </a:r>
            <a:r>
              <a:rPr lang="fi-FI" sz="1800" dirty="0"/>
              <a:t>kynnys</a:t>
            </a:r>
            <a:r>
              <a:rPr lang="fi-FI" sz="1800" dirty="0">
                <a:effectLst/>
              </a:rPr>
              <a:t> ”luovuttaa” on suurempi</a:t>
            </a:r>
            <a:endParaRPr lang="fi-FI" sz="1800" dirty="0"/>
          </a:p>
          <a:p>
            <a:r>
              <a:rPr lang="fi-FI" sz="1800" dirty="0"/>
              <a:t>Houkuttele muita lopettamaan kanssasi yhtä aikaa. Yhdessä lopettamisesta</a:t>
            </a:r>
            <a:r>
              <a:rPr lang="fi-FI" sz="1800" dirty="0">
                <a:effectLst/>
              </a:rPr>
              <a:t> saattaa tulla mukava pieni kisa-asetelma tai yhteinen projekti. Sparraa kaveria</a:t>
            </a:r>
            <a:r>
              <a:rPr lang="fi-FI" sz="1800" dirty="0"/>
              <a:t>!</a:t>
            </a:r>
          </a:p>
          <a:p>
            <a:r>
              <a:rPr lang="fi-FI" sz="1800" dirty="0"/>
              <a:t>Lopeta</a:t>
            </a:r>
            <a:r>
              <a:rPr lang="fi-FI" sz="1800" dirty="0">
                <a:effectLst/>
              </a:rPr>
              <a:t> </a:t>
            </a:r>
            <a:r>
              <a:rPr lang="fi-FI" sz="1800" dirty="0"/>
              <a:t>kertaheitolla/aseta itsellesi päivämäärä jolloin lopetat. </a:t>
            </a:r>
          </a:p>
          <a:p>
            <a:r>
              <a:rPr lang="fi-FI" sz="1800" dirty="0"/>
              <a:t>Lopeta hiljalleen</a:t>
            </a:r>
            <a:r>
              <a:rPr lang="fi-FI" sz="1800" dirty="0">
                <a:effectLst/>
              </a:rPr>
              <a:t>. </a:t>
            </a:r>
            <a:r>
              <a:rPr lang="fi-FI" sz="1800" dirty="0"/>
              <a:t>Totuta keho lopettamiseen vähentämällä päivittäistä nikotiininkäyttöä, jolloin nikotiinittomuus ei tunnu yhtä pahalta.</a:t>
            </a:r>
          </a:p>
          <a:p>
            <a:r>
              <a:rPr lang="fi-FI" sz="1800" dirty="0"/>
              <a:t>Pyydä tukea. Yksin nikotiinituotteiden käytön lopettaminen voi olla vaikeaa. Ota tueksesi ja kannustajaksesi vanhempi, kaveri tai</a:t>
            </a:r>
            <a:r>
              <a:rPr lang="fi-FI" sz="1800" dirty="0">
                <a:effectLst/>
              </a:rPr>
              <a:t> terveydenhoitaja</a:t>
            </a:r>
            <a:r>
              <a:rPr lang="fi-FI" sz="1800" dirty="0"/>
              <a:t>.</a:t>
            </a:r>
          </a:p>
          <a:p>
            <a:r>
              <a:rPr lang="fi-FI" sz="1800" dirty="0"/>
              <a:t>Muita ideoita?</a:t>
            </a:r>
          </a:p>
          <a:p>
            <a:pPr marL="114300" indent="0">
              <a:buNone/>
            </a:pPr>
            <a:r>
              <a:rPr lang="fi-FI" sz="1800" dirty="0"/>
              <a:t> Huom. Nikotiinituotteen vaihtaminen toiseen ei ole kestävä ratkaisu </a:t>
            </a:r>
          </a:p>
        </p:txBody>
      </p:sp>
      <p:pic>
        <p:nvPicPr>
          <p:cNvPr id="5" name="Kuva 4">
            <a:extLst>
              <a:ext uri="{FF2B5EF4-FFF2-40B4-BE49-F238E27FC236}">
                <a16:creationId xmlns:a16="http://schemas.microsoft.com/office/drawing/2014/main" id="{5CE436CD-2C38-1C17-3970-0155C2842C8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5669" y="5678866"/>
            <a:ext cx="914400" cy="914400"/>
          </a:xfrm>
          <a:prstGeom prst="rect">
            <a:avLst/>
          </a:prstGeom>
        </p:spPr>
      </p:pic>
    </p:spTree>
    <p:extLst>
      <p:ext uri="{BB962C8B-B14F-4D97-AF65-F5344CB8AC3E}">
        <p14:creationId xmlns:p14="http://schemas.microsoft.com/office/powerpoint/2010/main" val="1750673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Muista, että apua on saatavilla. Älä jää yksin huolesi kanssa. &#10;Paikalliset tahot ja Valtakunnalliset tahot. ">
            <a:extLst>
              <a:ext uri="{FF2B5EF4-FFF2-40B4-BE49-F238E27FC236}">
                <a16:creationId xmlns:a16="http://schemas.microsoft.com/office/drawing/2014/main" id="{749ADCAE-FE8A-7786-E2CE-9726165BA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167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F2B1D-5C06-4CFB-AC89-6E76BE8962C8}"/>
              </a:ext>
            </a:extLst>
          </p:cNvPr>
          <p:cNvSpPr txBox="1">
            <a:spLocks noGrp="1"/>
          </p:cNvSpPr>
          <p:nvPr>
            <p:ph type="title" idx="4294967295"/>
          </p:nvPr>
        </p:nvSpPr>
        <p:spPr>
          <a:xfrm>
            <a:off x="0" y="683007"/>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Pariporina</a:t>
            </a:r>
          </a:p>
        </p:txBody>
      </p:sp>
      <p:pic>
        <p:nvPicPr>
          <p:cNvPr id="3" name="Sisällön paikkamerkki 4">
            <a:extLst>
              <a:ext uri="{FF2B5EF4-FFF2-40B4-BE49-F238E27FC236}">
                <a16:creationId xmlns:a16="http://schemas.microsoft.com/office/drawing/2014/main" id="{693EAD4B-7F74-4F48-9336-49462BB1BC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3263" y="2129808"/>
            <a:ext cx="2588737" cy="2588737"/>
          </a:xfrm>
          <a:prstGeom prst="rect">
            <a:avLst/>
          </a:prstGeom>
        </p:spPr>
      </p:pic>
      <p:pic>
        <p:nvPicPr>
          <p:cNvPr id="4" name="Sisällön paikkamerkki 4">
            <a:extLst>
              <a:ext uri="{FF2B5EF4-FFF2-40B4-BE49-F238E27FC236}">
                <a16:creationId xmlns:a16="http://schemas.microsoft.com/office/drawing/2014/main" id="{F5193410-7544-41DB-B826-88309BE0E93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6977" y="2129807"/>
            <a:ext cx="2588737" cy="2588737"/>
          </a:xfrm>
          <a:prstGeom prst="rect">
            <a:avLst/>
          </a:prstGeom>
        </p:spPr>
      </p:pic>
      <p:sp>
        <p:nvSpPr>
          <p:cNvPr id="5" name="Tekstiruutu 4" descr="&#10;">
            <a:extLst>
              <a:ext uri="{FF2B5EF4-FFF2-40B4-BE49-F238E27FC236}">
                <a16:creationId xmlns:a16="http://schemas.microsoft.com/office/drawing/2014/main" id="{27B24EB5-A761-44D3-A2F4-424A481428E9}"/>
              </a:ext>
            </a:extLst>
          </p:cNvPr>
          <p:cNvSpPr txBox="1"/>
          <p:nvPr/>
        </p:nvSpPr>
        <p:spPr>
          <a:xfrm>
            <a:off x="0" y="4967147"/>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a:ln>
                  <a:noFill/>
                </a:ln>
                <a:solidFill>
                  <a:prstClr val="black"/>
                </a:solidFill>
                <a:effectLst/>
                <a:uLnTx/>
                <a:uFillTx/>
                <a:ea typeface="+mn-ea"/>
                <a:cs typeface="+mn-cs"/>
              </a:rPr>
              <a:t>Opettajan ohjaamana jakaudutaan pareihin/pienryhmiin.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a:ln>
                  <a:noFill/>
                </a:ln>
                <a:solidFill>
                  <a:prstClr val="black"/>
                </a:solidFill>
                <a:effectLst/>
                <a:uLnTx/>
                <a:uFillTx/>
                <a:ea typeface="+mn-ea"/>
                <a:cs typeface="+mn-cs"/>
              </a:rPr>
              <a:t>Kirjatkaa ylös ajatuksianne.</a:t>
            </a:r>
            <a:endParaRPr kumimoji="0" lang="fi-FI" sz="200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838685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C8C5"/>
        </a:solidFill>
        <a:effectLst/>
      </p:bgPr>
    </p:bg>
    <p:spTree>
      <p:nvGrpSpPr>
        <p:cNvPr id="1" name=""/>
        <p:cNvGrpSpPr/>
        <p:nvPr/>
      </p:nvGrpSpPr>
      <p:grpSpPr>
        <a:xfrm>
          <a:off x="0" y="0"/>
          <a:ext cx="0" cy="0"/>
          <a:chOff x="0" y="0"/>
          <a:chExt cx="0" cy="0"/>
        </a:xfrm>
      </p:grpSpPr>
      <p:pic>
        <p:nvPicPr>
          <p:cNvPr id="3" name="Kuva 2" descr="BuenoTalk. Sisältöä päihteistä, päihteettömyydestä, pelaamisesta ja hyvinvoinnista nuorille. ">
            <a:extLst>
              <a:ext uri="{FF2B5EF4-FFF2-40B4-BE49-F238E27FC236}">
                <a16:creationId xmlns:a16="http://schemas.microsoft.com/office/drawing/2014/main" id="{ED9CB57B-9742-5EAF-4183-9C847738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1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601353"/>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3064213" y="2643651"/>
            <a:ext cx="5849728" cy="212025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b="1" dirty="0"/>
              <a:t>Pohtikaa:</a:t>
            </a:r>
          </a:p>
          <a:p>
            <a:pPr marL="514350" indent="-514350">
              <a:buFont typeface="Arial" panose="020B0604020202020204" pitchFamily="34" charset="0"/>
              <a:buAutoNum type="arabicPeriod"/>
            </a:pPr>
            <a:r>
              <a:rPr lang="fi-FI" dirty="0">
                <a:cs typeface="Calibri"/>
              </a:rPr>
              <a:t>Mitä nikotiini on?</a:t>
            </a:r>
          </a:p>
          <a:p>
            <a:pPr marL="514350" indent="-514350">
              <a:buAutoNum type="arabicPeriod"/>
            </a:pPr>
            <a:r>
              <a:rPr lang="fi-FI" dirty="0"/>
              <a:t>Mitä nikotiinituotteita tiedätte?</a:t>
            </a:r>
            <a:endParaRPr lang="fi-FI" dirty="0">
              <a:cs typeface="Calibri Light"/>
            </a:endParaRPr>
          </a:p>
          <a:p>
            <a:pPr marL="0" indent="0">
              <a:buNone/>
            </a:pPr>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576942" y="2445370"/>
            <a:ext cx="2000888" cy="1967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26" name="Picture 2">
            <a:extLst>
              <a:ext uri="{FF2B5EF4-FFF2-40B4-BE49-F238E27FC236}">
                <a16:creationId xmlns:a16="http://schemas.microsoft.com/office/drawing/2014/main" id="{6889A068-BF87-2AEC-1A28-32CDDCC069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98" y="3062929"/>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F5602-3E33-E901-D821-DCF219D9B6C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386" y="3062929"/>
            <a:ext cx="730588" cy="73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8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ctrTitle" idx="4294967295"/>
          </p:nvPr>
        </p:nvSpPr>
        <p:spPr>
          <a:xfrm>
            <a:off x="4699568" y="120317"/>
            <a:ext cx="3968748" cy="106646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kumimoji="0" lang="en-US" sz="4000" b="1" i="0" u="none" strike="noStrike" cap="none" spc="0" normalizeH="0" baseline="0" noProof="0" dirty="0" err="1">
                <a:ln>
                  <a:noFill/>
                </a:ln>
                <a:effectLst/>
                <a:uLnTx/>
                <a:uFillTx/>
                <a:latin typeface="Calibri"/>
                <a:ea typeface="Calibri"/>
                <a:cs typeface="Calibri"/>
              </a:rPr>
              <a:t>Nikotiini</a:t>
            </a:r>
            <a:endParaRPr lang="en-US" sz="4000" b="1" i="0" u="none" strike="noStrike" cap="none" spc="0" normalizeH="0" baseline="0" noProof="0" dirty="0">
              <a:ln>
                <a:noFill/>
              </a:ln>
              <a:effectLst/>
              <a:uLnTx/>
              <a:uFillTx/>
              <a:latin typeface="Calibri"/>
              <a:ea typeface="Calibri"/>
              <a:cs typeface="Calibri"/>
            </a:endParaRPr>
          </a:p>
        </p:txBody>
      </p:sp>
      <p:pic>
        <p:nvPicPr>
          <p:cNvPr id="4" name="Kuva 3" descr="Valokuva Tupakka viljelmästä. ">
            <a:extLst>
              <a:ext uri="{FF2B5EF4-FFF2-40B4-BE49-F238E27FC236}">
                <a16:creationId xmlns:a16="http://schemas.microsoft.com/office/drawing/2014/main" id="{6D213D41-2825-4A96-A367-BCBD5B774CBD}"/>
              </a:ext>
            </a:extLst>
          </p:cNvPr>
          <p:cNvPicPr>
            <a:picLocks noChangeAspect="1"/>
          </p:cNvPicPr>
          <p:nvPr/>
        </p:nvPicPr>
        <p:blipFill rotWithShape="1">
          <a:blip r:embed="rId3">
            <a:extLst>
              <a:ext uri="{28A0092B-C50C-407E-A947-70E740481C1C}">
                <a14:useLocalDpi xmlns:a14="http://schemas.microsoft.com/office/drawing/2010/main" val="0"/>
              </a:ext>
            </a:extLst>
          </a:blip>
          <a:srcRect l="19102" r="36387"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isällön paikkamerkki 2">
            <a:extLst>
              <a:ext uri="{FF2B5EF4-FFF2-40B4-BE49-F238E27FC236}">
                <a16:creationId xmlns:a16="http://schemas.microsoft.com/office/drawing/2014/main" id="{76922AC6-358A-4561-8A1B-E43C91B5791D}"/>
              </a:ext>
            </a:extLst>
          </p:cNvPr>
          <p:cNvSpPr txBox="1">
            <a:spLocks/>
          </p:cNvSpPr>
          <p:nvPr/>
        </p:nvSpPr>
        <p:spPr>
          <a:xfrm>
            <a:off x="4699567" y="1506381"/>
            <a:ext cx="4356883" cy="53516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a:t>Nikotiini on </a:t>
            </a:r>
            <a:r>
              <a:rPr lang="en-US" sz="2400" err="1"/>
              <a:t>stimuloiva</a:t>
            </a:r>
            <a:r>
              <a:rPr lang="en-US" sz="2400"/>
              <a:t> </a:t>
            </a:r>
            <a:r>
              <a:rPr lang="en-US" sz="2400" err="1"/>
              <a:t>eli</a:t>
            </a:r>
            <a:r>
              <a:rPr lang="en-US" sz="2400"/>
              <a:t> </a:t>
            </a:r>
            <a:r>
              <a:rPr lang="en-US" sz="2400" err="1"/>
              <a:t>piristävä</a:t>
            </a:r>
            <a:r>
              <a:rPr lang="en-US" sz="2400"/>
              <a:t> </a:t>
            </a:r>
            <a:r>
              <a:rPr lang="en-US" sz="2400" err="1"/>
              <a:t>keskushermostomyrkky</a:t>
            </a:r>
            <a:r>
              <a:rPr lang="en-US" sz="2400"/>
              <a:t>.</a:t>
            </a:r>
          </a:p>
          <a:p>
            <a:pPr>
              <a:lnSpc>
                <a:spcPct val="110000"/>
              </a:lnSpc>
            </a:pPr>
            <a:r>
              <a:rPr lang="en-US" sz="2400" err="1"/>
              <a:t>Nikotiinia</a:t>
            </a:r>
            <a:r>
              <a:rPr lang="en-US" sz="2400"/>
              <a:t> </a:t>
            </a:r>
            <a:r>
              <a:rPr lang="en-US" sz="2400" err="1"/>
              <a:t>saadaan</a:t>
            </a:r>
            <a:r>
              <a:rPr lang="en-US" sz="2400"/>
              <a:t> </a:t>
            </a:r>
            <a:r>
              <a:rPr lang="en-US" sz="2400" err="1"/>
              <a:t>tupakkakasvista</a:t>
            </a:r>
            <a:r>
              <a:rPr lang="en-US" sz="2400"/>
              <a:t> ja se on </a:t>
            </a:r>
            <a:r>
              <a:rPr lang="en-US" sz="2400" err="1"/>
              <a:t>savukkeiden</a:t>
            </a:r>
            <a:r>
              <a:rPr lang="en-US" sz="2400"/>
              <a:t>, </a:t>
            </a:r>
            <a:r>
              <a:rPr lang="en-US" sz="2400" err="1"/>
              <a:t>nuuskan</a:t>
            </a:r>
            <a:r>
              <a:rPr lang="en-US" sz="2400"/>
              <a:t> ja </a:t>
            </a:r>
            <a:r>
              <a:rPr lang="en-US" sz="2400" err="1"/>
              <a:t>muiden</a:t>
            </a:r>
            <a:r>
              <a:rPr lang="en-US" sz="2400"/>
              <a:t> </a:t>
            </a:r>
            <a:r>
              <a:rPr lang="en-US" sz="2400" err="1"/>
              <a:t>nikotiinituotteiden</a:t>
            </a:r>
            <a:r>
              <a:rPr lang="en-US" sz="2400"/>
              <a:t> </a:t>
            </a:r>
            <a:r>
              <a:rPr lang="en-US" sz="2400" err="1"/>
              <a:t>tärkein</a:t>
            </a:r>
            <a:r>
              <a:rPr lang="en-US" sz="2400"/>
              <a:t> </a:t>
            </a:r>
            <a:r>
              <a:rPr lang="en-US" sz="2400" err="1"/>
              <a:t>riippuvuutta</a:t>
            </a:r>
            <a:r>
              <a:rPr lang="en-US" sz="2400"/>
              <a:t> </a:t>
            </a:r>
            <a:r>
              <a:rPr lang="en-US" sz="2400" err="1"/>
              <a:t>aiheuttava</a:t>
            </a:r>
            <a:r>
              <a:rPr lang="en-US" sz="2400"/>
              <a:t> </a:t>
            </a:r>
            <a:r>
              <a:rPr lang="en-US" sz="2400" err="1"/>
              <a:t>aine</a:t>
            </a:r>
            <a:r>
              <a:rPr lang="en-US" sz="2400"/>
              <a:t>. </a:t>
            </a:r>
            <a:r>
              <a:rPr lang="en-US" sz="2400" err="1"/>
              <a:t>Nikotiinia</a:t>
            </a:r>
            <a:r>
              <a:rPr lang="en-US" sz="2400"/>
              <a:t> </a:t>
            </a:r>
            <a:r>
              <a:rPr lang="en-US" sz="2400" err="1"/>
              <a:t>voidaan</a:t>
            </a:r>
            <a:r>
              <a:rPr lang="en-US" sz="2400"/>
              <a:t> </a:t>
            </a:r>
            <a:r>
              <a:rPr lang="en-US" sz="2400" err="1"/>
              <a:t>tehdä</a:t>
            </a:r>
            <a:r>
              <a:rPr lang="en-US" sz="2400"/>
              <a:t> </a:t>
            </a:r>
            <a:r>
              <a:rPr lang="en-US" sz="2400" err="1"/>
              <a:t>myös</a:t>
            </a:r>
            <a:r>
              <a:rPr lang="en-US" sz="2400"/>
              <a:t> </a:t>
            </a:r>
            <a:r>
              <a:rPr lang="en-US" sz="2400" err="1"/>
              <a:t>keinotekoisesti</a:t>
            </a:r>
            <a:r>
              <a:rPr lang="en-US" sz="2400"/>
              <a:t>.</a:t>
            </a:r>
          </a:p>
        </p:txBody>
      </p:sp>
    </p:spTree>
    <p:extLst>
      <p:ext uri="{BB962C8B-B14F-4D97-AF65-F5344CB8AC3E}">
        <p14:creationId xmlns:p14="http://schemas.microsoft.com/office/powerpoint/2010/main" val="1222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descr="Ikonikuva sähkösavukkeesta.">
            <a:extLst>
              <a:ext uri="{FF2B5EF4-FFF2-40B4-BE49-F238E27FC236}">
                <a16:creationId xmlns:a16="http://schemas.microsoft.com/office/drawing/2014/main" id="{25D6DCFC-1397-476A-83FF-EB18EB85731C}"/>
              </a:ext>
              <a:ext uri="{C183D7F6-B498-43B3-948B-1728B52AA6E4}">
                <adec:decorative xmlns:adec="http://schemas.microsoft.com/office/drawing/2017/decorative" val="0"/>
              </a:ext>
            </a:extLst>
          </p:cNvPr>
          <p:cNvSpPr/>
          <p:nvPr/>
        </p:nvSpPr>
        <p:spPr>
          <a:xfrm>
            <a:off x="410379" y="4131555"/>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descr="Ikonikuva savukkeesta.">
            <a:extLst>
              <a:ext uri="{FF2B5EF4-FFF2-40B4-BE49-F238E27FC236}">
                <a16:creationId xmlns:a16="http://schemas.microsoft.com/office/drawing/2014/main" id="{2D18BC94-4513-4F30-BA0B-814C1B3B567D}"/>
              </a:ext>
              <a:ext uri="{C183D7F6-B498-43B3-948B-1728B52AA6E4}">
                <adec:decorative xmlns:adec="http://schemas.microsoft.com/office/drawing/2017/decorative" val="0"/>
              </a:ext>
            </a:extLst>
          </p:cNvPr>
          <p:cNvSpPr/>
          <p:nvPr/>
        </p:nvSpPr>
        <p:spPr>
          <a:xfrm>
            <a:off x="410379" y="2333889"/>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0379" y="467526"/>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j-ea"/>
                <a:cs typeface="+mj-cs"/>
              </a:rPr>
              <a:t>Yleisimmät nikotiinituotteet</a:t>
            </a:r>
            <a:endParaRPr kumimoji="0" lang="fi-FI" sz="4400" b="1" i="0" u="none" strike="noStrike" kern="1200" cap="none" spc="0" normalizeH="0" baseline="0" noProof="0" dirty="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06332" y="1530418"/>
            <a:ext cx="6894232" cy="452376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i-FI" b="1">
                <a:cs typeface="Calibri Light"/>
              </a:rPr>
              <a:t>Tupakka/savuke: </a:t>
            </a:r>
            <a:r>
              <a:rPr lang="fi-FI">
                <a:cs typeface="Calibri Light"/>
              </a:rPr>
              <a:t>Savuke on poltettava tupakkatuote. Tupakan savun mukana nikotiini ja tupakan muut aineet kulkeutuvat </a:t>
            </a:r>
            <a:r>
              <a:rPr lang="fi-FI">
                <a:ea typeface="+mn-lt"/>
                <a:cs typeface="Calibri Light"/>
              </a:rPr>
              <a:t>keuhkoista verenkiertoon. </a:t>
            </a:r>
          </a:p>
          <a:p>
            <a:pPr marL="0" indent="0">
              <a:lnSpc>
                <a:spcPct val="100000"/>
              </a:lnSpc>
              <a:buFont typeface="Arial" panose="020B0604020202020204" pitchFamily="34" charset="0"/>
              <a:buNone/>
            </a:pPr>
            <a:endParaRPr lang="fi-FI">
              <a:ea typeface="+mn-lt"/>
              <a:cs typeface="Calibri Light"/>
            </a:endParaRPr>
          </a:p>
          <a:p>
            <a:pPr marL="0" indent="0">
              <a:lnSpc>
                <a:spcPct val="100000"/>
              </a:lnSpc>
              <a:buFont typeface="Arial" panose="020B0604020202020204" pitchFamily="34" charset="0"/>
              <a:buNone/>
            </a:pPr>
            <a:r>
              <a:rPr lang="fi-FI" b="1">
                <a:cs typeface="Calibri Light"/>
              </a:rPr>
              <a:t>Sähkösavuke: </a:t>
            </a:r>
            <a:r>
              <a:rPr lang="fi-FI">
                <a:cs typeface="Calibri Light"/>
              </a:rPr>
              <a:t>Sähkösavuke eli vape on akkukäyttöinen laite, joka höyrystää säiliössä olevaa nestettä hengitettäväksi. Höyrystetyn nesteen sisältämä nikotiini imeytyy keuhkoista verenkiertoon. Nesteitä on myös nikotiinittomia.</a:t>
            </a:r>
            <a:endParaRPr lang="fi-FI" b="1">
              <a:cs typeface="Calibri Light"/>
            </a:endParaRPr>
          </a:p>
          <a:p>
            <a:pPr marL="0" indent="0">
              <a:buNone/>
            </a:pPr>
            <a:endParaRPr lang="fi-FI">
              <a:latin typeface="Calibri Light" panose="020F0302020204030204"/>
              <a:cs typeface="Calibri Light"/>
            </a:endParaRPr>
          </a:p>
        </p:txBody>
      </p:sp>
      <p:pic>
        <p:nvPicPr>
          <p:cNvPr id="7" name="Kuva 6">
            <a:extLst>
              <a:ext uri="{FF2B5EF4-FFF2-40B4-BE49-F238E27FC236}">
                <a16:creationId xmlns:a16="http://schemas.microsoft.com/office/drawing/2014/main" id="{70433AB6-C8B0-4127-90E0-413481C1A3D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2967">
            <a:off x="956648" y="4302443"/>
            <a:ext cx="277214" cy="1027974"/>
          </a:xfrm>
          <a:prstGeom prst="rect">
            <a:avLst/>
          </a:prstGeom>
        </p:spPr>
      </p:pic>
      <p:pic>
        <p:nvPicPr>
          <p:cNvPr id="14" name="Kuva 13">
            <a:extLst>
              <a:ext uri="{FF2B5EF4-FFF2-40B4-BE49-F238E27FC236}">
                <a16:creationId xmlns:a16="http://schemas.microsoft.com/office/drawing/2014/main" id="{87875AA0-79F4-4DE4-9200-EEF776A4A85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068" y="2551212"/>
            <a:ext cx="978374" cy="694019"/>
          </a:xfrm>
          <a:prstGeom prst="rect">
            <a:avLst/>
          </a:prstGeom>
        </p:spPr>
      </p:pic>
    </p:spTree>
    <p:extLst>
      <p:ext uri="{BB962C8B-B14F-4D97-AF65-F5344CB8AC3E}">
        <p14:creationId xmlns:p14="http://schemas.microsoft.com/office/powerpoint/2010/main" val="332880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i 10" descr="Piirrosikuva: Nuuskapusseja.">
            <a:extLst>
              <a:ext uri="{FF2B5EF4-FFF2-40B4-BE49-F238E27FC236}">
                <a16:creationId xmlns:a16="http://schemas.microsoft.com/office/drawing/2014/main" id="{60CCFFB8-1CEC-4F9E-BC43-E21592A93912}"/>
              </a:ext>
              <a:ext uri="{C183D7F6-B498-43B3-948B-1728B52AA6E4}">
                <adec:decorative xmlns:adec="http://schemas.microsoft.com/office/drawing/2017/decorative" val="0"/>
              </a:ext>
            </a:extLst>
          </p:cNvPr>
          <p:cNvSpPr/>
          <p:nvPr/>
        </p:nvSpPr>
        <p:spPr>
          <a:xfrm>
            <a:off x="255069" y="3013474"/>
            <a:ext cx="1759235" cy="1887824"/>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0379" y="491125"/>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j-ea"/>
                <a:cs typeface="+mj-cs"/>
              </a:rPr>
              <a:t>Yleisimmät nikotiinituotteet</a:t>
            </a:r>
            <a:endParaRPr kumimoji="0" lang="fi-FI" sz="4400" b="1" i="0" u="none" strike="noStrike" kern="1200" cap="none" spc="0" normalizeH="0" baseline="0" noProof="0" dirty="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81688" y="1949224"/>
            <a:ext cx="6544845" cy="46462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cs typeface="Calibri Light"/>
              </a:rPr>
              <a:t>Nuuska: </a:t>
            </a:r>
            <a:r>
              <a:rPr lang="fi-FI">
                <a:cs typeface="Calibri Light"/>
              </a:rPr>
              <a:t>Huulen alla, joko annospussissa tai irtonuuskana pidettävä tupakkatuote. Nikotiini ja muut aineet imeytyvät suun limakalvojen kautta verenkiertoon.</a:t>
            </a:r>
          </a:p>
          <a:p>
            <a:pPr marL="0" indent="0">
              <a:buFont typeface="Arial" panose="020B0604020202020204" pitchFamily="34" charset="0"/>
              <a:buNone/>
            </a:pPr>
            <a:endParaRPr lang="fi-FI" b="1">
              <a:cs typeface="Calibri Light"/>
            </a:endParaRPr>
          </a:p>
          <a:p>
            <a:pPr marL="0" indent="0">
              <a:buFont typeface="Arial" panose="020B0604020202020204" pitchFamily="34" charset="0"/>
              <a:buNone/>
            </a:pPr>
            <a:r>
              <a:rPr lang="fi-FI" b="1">
                <a:cs typeface="Calibri Light"/>
              </a:rPr>
              <a:t>Nikotiinipussit: </a:t>
            </a:r>
            <a:r>
              <a:rPr lang="fi-FI">
                <a:cs typeface="Calibri Light"/>
              </a:rPr>
              <a:t>Huulen alla annospussissa nuuskan tapaan käytettävä tuote, joka ei sisällä tupakkaa, mutta usein suuria määriä nikotiinia. </a:t>
            </a:r>
          </a:p>
          <a:p>
            <a:pPr marL="0" indent="0">
              <a:buNone/>
            </a:pPr>
            <a:endParaRPr lang="fi-FI">
              <a:latin typeface="Calibri Light" panose="020F0302020204030204"/>
              <a:cs typeface="Calibri Light"/>
            </a:endParaRPr>
          </a:p>
        </p:txBody>
      </p:sp>
      <p:pic>
        <p:nvPicPr>
          <p:cNvPr id="13" name="Kuva 12">
            <a:extLst>
              <a:ext uri="{FF2B5EF4-FFF2-40B4-BE49-F238E27FC236}">
                <a16:creationId xmlns:a16="http://schemas.microsoft.com/office/drawing/2014/main" id="{975DBB21-8280-4E48-925F-FBEA706EFCC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558" y="3445812"/>
            <a:ext cx="1926619" cy="1077829"/>
          </a:xfrm>
          <a:prstGeom prst="rect">
            <a:avLst/>
          </a:prstGeom>
        </p:spPr>
      </p:pic>
    </p:spTree>
    <p:extLst>
      <p:ext uri="{BB962C8B-B14F-4D97-AF65-F5344CB8AC3E}">
        <p14:creationId xmlns:p14="http://schemas.microsoft.com/office/powerpoint/2010/main" val="206432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Sähkötupakka video.">
            <a:hlinkClick r:id="" action="ppaction://media"/>
            <a:extLst>
              <a:ext uri="{FF2B5EF4-FFF2-40B4-BE49-F238E27FC236}">
                <a16:creationId xmlns:a16="http://schemas.microsoft.com/office/drawing/2014/main" id="{D740DEA1-D1AF-C39B-A7AE-FFAF8FD2890D}"/>
              </a:ext>
            </a:extLst>
          </p:cNvPr>
          <p:cNvPicPr>
            <a:picLocks noRot="1" noChangeAspect="1"/>
          </p:cNvPicPr>
          <p:nvPr>
            <a:videoFile r:link="rId1"/>
          </p:nvPr>
        </p:nvPicPr>
        <p:blipFill>
          <a:blip r:embed="rId4"/>
          <a:stretch>
            <a:fillRect/>
          </a:stretch>
        </p:blipFill>
        <p:spPr>
          <a:xfrm>
            <a:off x="423849" y="1653466"/>
            <a:ext cx="8296301" cy="4687410"/>
          </a:xfrm>
          <a:prstGeom prst="rect">
            <a:avLst/>
          </a:prstGeom>
        </p:spPr>
      </p:pic>
      <p:sp>
        <p:nvSpPr>
          <p:cNvPr id="3" name="Otsikko 2">
            <a:extLst>
              <a:ext uri="{FF2B5EF4-FFF2-40B4-BE49-F238E27FC236}">
                <a16:creationId xmlns:a16="http://schemas.microsoft.com/office/drawing/2014/main" id="{9DFBF9E3-CDBF-9433-397F-78D06557C86C}"/>
              </a:ext>
            </a:extLst>
          </p:cNvPr>
          <p:cNvSpPr txBox="1">
            <a:spLocks noGrp="1"/>
          </p:cNvSpPr>
          <p:nvPr>
            <p:ph type="title" idx="4294967295"/>
          </p:nvPr>
        </p:nvSpPr>
        <p:spPr>
          <a:xfrm>
            <a:off x="506027" y="399495"/>
            <a:ext cx="683580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n-ea"/>
                <a:cs typeface="+mn-cs"/>
              </a:rPr>
              <a:t>Sähkösavuke eli </a:t>
            </a:r>
            <a:r>
              <a:rPr kumimoji="0" lang="fi-FI" sz="4400" b="1" i="0" u="none" strike="noStrike" kern="1200" cap="none" spc="0" normalizeH="0" baseline="0" noProof="0" dirty="0" err="1">
                <a:ln>
                  <a:noFill/>
                </a:ln>
                <a:solidFill>
                  <a:schemeClr val="tx1"/>
                </a:solidFill>
                <a:effectLst/>
                <a:uLnTx/>
                <a:uFillTx/>
                <a:latin typeface="+mn-lt"/>
                <a:ea typeface="+mn-ea"/>
                <a:cs typeface="+mn-cs"/>
              </a:rPr>
              <a:t>vape</a:t>
            </a:r>
            <a:endParaRPr kumimoji="0" lang="fi-FI" sz="4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261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otsikko 2">
            <a:extLst>
              <a:ext uri="{FF2B5EF4-FFF2-40B4-BE49-F238E27FC236}">
                <a16:creationId xmlns:a16="http://schemas.microsoft.com/office/drawing/2014/main" id="{7C15E142-60B8-46C1-B570-C75A7B578202}"/>
              </a:ext>
            </a:extLst>
          </p:cNvPr>
          <p:cNvSpPr txBox="1">
            <a:spLocks/>
          </p:cNvSpPr>
          <p:nvPr/>
        </p:nvSpPr>
        <p:spPr>
          <a:xfrm>
            <a:off x="3014237" y="2510843"/>
            <a:ext cx="5849728" cy="256845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a:ea typeface="Calibri"/>
                <a:cs typeface="Calibri"/>
              </a:rPr>
              <a:t>Pohtikaa:</a:t>
            </a:r>
          </a:p>
          <a:p>
            <a:pPr marL="514350" marR="0" lvl="0" indent="-514350" algn="l" defTabSz="457200" rtl="0" eaLnBrk="1" fontAlgn="auto" latinLnBrk="0" hangingPunct="1">
              <a:lnSpc>
                <a:spcPct val="100000"/>
              </a:lnSpc>
              <a:spcAft>
                <a:spcPts val="0"/>
              </a:spcAft>
              <a:buClrTx/>
              <a:buSzTx/>
              <a:buFont typeface="+mj-lt"/>
              <a:buAutoNum type="arabicPeriod" startAt="3"/>
              <a:tabLst/>
              <a:defRPr/>
            </a:pPr>
            <a:r>
              <a:rPr kumimoji="0" lang="fi-FI" b="0" i="0" u="none" strike="noStrike" kern="1200" cap="none" spc="0" normalizeH="0" baseline="0" noProof="0" dirty="0">
                <a:ln>
                  <a:noFill/>
                </a:ln>
                <a:solidFill>
                  <a:prstClr val="black"/>
                </a:solidFill>
                <a:effectLst/>
                <a:uLnTx/>
                <a:uFillTx/>
                <a:latin typeface="Calibri" panose="020F0502020204030204"/>
                <a:ea typeface="+mn-ea"/>
                <a:cs typeface="+mn-cs"/>
              </a:rPr>
              <a:t>Lain mukaan nikotiinituotteita ei saa Suomessa myydä alle 18- vuotiaalle. Miksi?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a:ea typeface="Calibri"/>
              <a:cs typeface="Calibri"/>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685206" y="2811441"/>
            <a:ext cx="2000888" cy="1967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26" name="Picture 2">
            <a:extLst>
              <a:ext uri="{FF2B5EF4-FFF2-40B4-BE49-F238E27FC236}">
                <a16:creationId xmlns:a16="http://schemas.microsoft.com/office/drawing/2014/main" id="{6889A068-BF87-2AEC-1A28-32CDDCC069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37" y="3429000"/>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F5602-3E33-E901-D821-DCF219D9B6C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650" y="3429000"/>
            <a:ext cx="730588" cy="732142"/>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D98E2088-B194-5D39-2CBD-4E51CD10ABBC}"/>
              </a:ext>
            </a:extLst>
          </p:cNvPr>
          <p:cNvSpPr txBox="1">
            <a:spLocks noGrp="1"/>
          </p:cNvSpPr>
          <p:nvPr>
            <p:ph type="title" idx="4294967295"/>
          </p:nvPr>
        </p:nvSpPr>
        <p:spPr>
          <a:xfrm>
            <a:off x="576942" y="576759"/>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dirty="0">
                <a:ln>
                  <a:noFill/>
                </a:ln>
                <a:solidFill>
                  <a:schemeClr val="tx1"/>
                </a:solidFill>
                <a:effectLst/>
                <a:uLnTx/>
                <a:uFillTx/>
                <a:latin typeface="+mn-lt"/>
                <a:ea typeface="+mj-ea"/>
                <a:cs typeface="+mj-cs"/>
              </a:rPr>
              <a:t>Miksi nikotiinituotteilla on ikäraja?</a:t>
            </a:r>
          </a:p>
        </p:txBody>
      </p:sp>
    </p:spTree>
    <p:extLst>
      <p:ext uri="{BB962C8B-B14F-4D97-AF65-F5344CB8AC3E}">
        <p14:creationId xmlns:p14="http://schemas.microsoft.com/office/powerpoint/2010/main" val="3974366258"/>
      </p:ext>
    </p:extLst>
  </p:cSld>
  <p:clrMapOvr>
    <a:masterClrMapping/>
  </p:clrMapOvr>
</p:sld>
</file>

<file path=ppt/theme/theme1.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18" ma:contentTypeDescription="Luo uusi asiakirja." ma:contentTypeScope="" ma:versionID="edf3e1aac806a05e3c28a86220ab0b6a">
  <xsd:schema xmlns:xsd="http://www.w3.org/2001/XMLSchema" xmlns:xs="http://www.w3.org/2001/XMLSchema" xmlns:p="http://schemas.microsoft.com/office/2006/metadata/properties" xmlns:ns2="1cb696bf-aee0-4762-a28e-5d93be9ff584" xmlns:ns3="07cba261-89fa-443c-95b3-35960b79d483" targetNamespace="http://schemas.microsoft.com/office/2006/metadata/properties" ma:root="true" ma:fieldsID="bd54acc9372afbf89e3a2a12b6df3f86" ns2:_="" ns3:_="">
    <xsd:import namespace="1cb696bf-aee0-4762-a28e-5d93be9ff584"/>
    <xsd:import namespace="07cba261-89fa-443c-95b3-35960b79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b4acf277-c871-4cac-ba5b-0074ec65783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cba261-89fa-443c-95b3-35960b79d483"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0dcaf2b2-64a0-48a3-b843-41659a504988}" ma:internalName="TaxCatchAll" ma:showField="CatchAllData" ma:web="07cba261-89fa-443c-95b3-35960b79d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b696bf-aee0-4762-a28e-5d93be9ff584">
      <Terms xmlns="http://schemas.microsoft.com/office/infopath/2007/PartnerControls"/>
    </lcf76f155ced4ddcb4097134ff3c332f>
    <TaxCatchAll xmlns="07cba261-89fa-443c-95b3-35960b79d483" xsi:nil="true"/>
  </documentManagement>
</p:properties>
</file>

<file path=customXml/itemProps1.xml><?xml version="1.0" encoding="utf-8"?>
<ds:datastoreItem xmlns:ds="http://schemas.openxmlformats.org/officeDocument/2006/customXml" ds:itemID="{390EB993-6ABF-4208-8B30-5ACBA003405E}">
  <ds:schemaRefs>
    <ds:schemaRef ds:uri="http://schemas.microsoft.com/sharepoint/v3/contenttype/forms"/>
  </ds:schemaRefs>
</ds:datastoreItem>
</file>

<file path=customXml/itemProps2.xml><?xml version="1.0" encoding="utf-8"?>
<ds:datastoreItem xmlns:ds="http://schemas.openxmlformats.org/officeDocument/2006/customXml" ds:itemID="{15A59922-92CB-4D56-BCE5-75A03F8D6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07cba261-89fa-443c-95b3-35960b79d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532934-166B-4DE3-BFE2-177F91352CAB}">
  <ds:schemaRefs>
    <ds:schemaRef ds:uri="http://www.w3.org/XML/1998/namespace"/>
    <ds:schemaRef ds:uri="http://schemas.openxmlformats.org/package/2006/metadata/core-properties"/>
    <ds:schemaRef ds:uri="1cb696bf-aee0-4762-a28e-5d93be9ff584"/>
    <ds:schemaRef ds:uri="http://purl.org/dc/dcmitype/"/>
    <ds:schemaRef ds:uri="http://schemas.microsoft.com/office/2006/metadata/properties"/>
    <ds:schemaRef ds:uri="07cba261-89fa-443c-95b3-35960b79d483"/>
    <ds:schemaRef ds:uri="http://schemas.microsoft.com/office/2006/documentManagement/types"/>
    <ds:schemaRef ds:uri="http://purl.org/dc/elements/1.1/"/>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1390</Words>
  <Application>Microsoft Office PowerPoint</Application>
  <PresentationFormat>Näytössä katseltava diaesitys (4:3)</PresentationFormat>
  <Paragraphs>170</Paragraphs>
  <Slides>30</Slides>
  <Notes>27</Notes>
  <HiddenSlides>0</HiddenSlides>
  <MMClips>3</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30</vt:i4>
      </vt:variant>
    </vt:vector>
  </HeadingPairs>
  <TitlesOfParts>
    <vt:vector size="36" baseType="lpstr">
      <vt:lpstr>Arial</vt:lpstr>
      <vt:lpstr>Calibri</vt:lpstr>
      <vt:lpstr>Calibri Light</vt:lpstr>
      <vt:lpstr>Wingdings</vt:lpstr>
      <vt:lpstr>3_Mukautettu suunnittelumalli</vt:lpstr>
      <vt:lpstr>1_Mukautettu suunnittelumalli</vt:lpstr>
      <vt:lpstr>Bueno- opetusmateriaali: Nikotiini osa 1</vt:lpstr>
      <vt:lpstr>Janaharjoitus</vt:lpstr>
      <vt:lpstr>Pariporina</vt:lpstr>
      <vt:lpstr>Nikotiinituotteet</vt:lpstr>
      <vt:lpstr>Nikotiini</vt:lpstr>
      <vt:lpstr>Yleisimmät nikotiinituotteet</vt:lpstr>
      <vt:lpstr>Yleisimmät nikotiinituotteet</vt:lpstr>
      <vt:lpstr>Sähkösavuke eli vape</vt:lpstr>
      <vt:lpstr>Miksi nikotiinituotteilla on ikäraja?</vt:lpstr>
      <vt:lpstr>Laki suojaa alle 18 v nikotiinituotteiden haitoilta </vt:lpstr>
      <vt:lpstr>Miksi nikotiinituotteita käytetään?</vt:lpstr>
      <vt:lpstr>Miksi nuoret käyttävät nikotiinituotteita?</vt:lpstr>
      <vt:lpstr>Monet nuoret eivät käytä nikotiinituotteita ollenkaan. Miksi?</vt:lpstr>
      <vt:lpstr>Nuorten nikotiinituotteiden käyttö</vt:lpstr>
      <vt:lpstr>Käyttää nikotiinituotteita päivittäin</vt:lpstr>
      <vt:lpstr>Käyttää nikotiinituotteita päivittäin</vt:lpstr>
      <vt:lpstr>Käyttää nikotiinituotteita päivittäin</vt:lpstr>
      <vt:lpstr>Mitkä asiat ovat vaikuttaneet tupakoinnin vähenemiseen?</vt:lpstr>
      <vt:lpstr>Mitkä asiat ovat vaikuttaneet sähkösavukkeen ja nikotiinipussien käytön lisääntymiseen? </vt:lpstr>
      <vt:lpstr>Nikotiinituotteet</vt:lpstr>
      <vt:lpstr>Nikotiinituotteiden haitat lyhyellä aikavälillä</vt:lpstr>
      <vt:lpstr>Nikotiinin vaikutukset</vt:lpstr>
      <vt:lpstr>Nikotiinituotteiden haitat pitkällä aikavälillä</vt:lpstr>
      <vt:lpstr>Nikotiiniriippuvuus</vt:lpstr>
      <vt:lpstr>Mitä on riippuvuus?</vt:lpstr>
      <vt:lpstr>Nikotiinituotteet</vt:lpstr>
      <vt:lpstr>Miten kieltäytyä nikotiinituotteista?</vt:lpstr>
      <vt:lpstr>Miten lopettaa nikotiinituotteiden käyttö?</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Melissa Sukanen</dc:creator>
  <cp:lastModifiedBy>Sara Saarinen</cp:lastModifiedBy>
  <cp:revision>4</cp:revision>
  <dcterms:created xsi:type="dcterms:W3CDTF">2018-06-25T13:26:11Z</dcterms:created>
  <dcterms:modified xsi:type="dcterms:W3CDTF">2025-02-03T14:16:15Z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y fmtid="{D5CDD505-2E9C-101B-9397-08002B2CF9AE}" pid="3" name="MediaServiceImageTags">
    <vt:lpwstr/>
  </property>
</Properties>
</file>