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2" r:id="rId5"/>
    <p:sldMasterId id="2147483712" r:id="rId6"/>
  </p:sldMasterIdLst>
  <p:notesMasterIdLst>
    <p:notesMasterId r:id="rId26"/>
  </p:notesMasterIdLst>
  <p:handoutMasterIdLst>
    <p:handoutMasterId r:id="rId27"/>
  </p:handoutMasterIdLst>
  <p:sldIdLst>
    <p:sldId id="259" r:id="rId7"/>
    <p:sldId id="451" r:id="rId8"/>
    <p:sldId id="327" r:id="rId9"/>
    <p:sldId id="287" r:id="rId10"/>
    <p:sldId id="281" r:id="rId11"/>
    <p:sldId id="296" r:id="rId12"/>
    <p:sldId id="320" r:id="rId13"/>
    <p:sldId id="440" r:id="rId14"/>
    <p:sldId id="455" r:id="rId15"/>
    <p:sldId id="336" r:id="rId16"/>
    <p:sldId id="434" r:id="rId17"/>
    <p:sldId id="458" r:id="rId18"/>
    <p:sldId id="439" r:id="rId19"/>
    <p:sldId id="459" r:id="rId20"/>
    <p:sldId id="460" r:id="rId21"/>
    <p:sldId id="446" r:id="rId22"/>
    <p:sldId id="297" r:id="rId23"/>
    <p:sldId id="545" r:id="rId24"/>
    <p:sldId id="44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93A3E82B-1CB8-9965-C1D7-545BBD508D58}" name="Sari Anjala" initials="SA" userId="S::sari.anjala@ehyt.fi::d241be59-d994-4dfe-93d0-ca1be2fff0ae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9C6"/>
    <a:srgbClr val="3EB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16" autoAdjust="0"/>
  </p:normalViewPr>
  <p:slideViewPr>
    <p:cSldViewPr snapToGrid="0">
      <p:cViewPr varScale="1">
        <p:scale>
          <a:sx n="95" d="100"/>
          <a:sy n="95" d="100"/>
        </p:scale>
        <p:origin x="1584" y="66"/>
      </p:cViewPr>
      <p:guideLst/>
    </p:cSldViewPr>
  </p:slideViewPr>
  <p:outlineViewPr>
    <p:cViewPr>
      <p:scale>
        <a:sx n="33" d="100"/>
        <a:sy n="33" d="100"/>
      </p:scale>
      <p:origin x="0" y="-1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3641D8E-B23E-89C8-18C1-ADD18065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86833B8-F299-8917-7B1E-FFBA88246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F4E-4E38-42FD-8D10-6EB69C7C3978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43842D-4A4E-E858-E938-A7448CAFA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BBB78A-5337-50E1-3725-96F0DFFA0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A76BA-3E3C-4CBF-A3E3-7216516EBD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6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5979-B54B-43F8-9215-56168DFF4E93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1DF3-6091-4A4A-A900-CE14D27A44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35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j6BoYlSceA?si=Gn2ypXmNI35dTe1y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527GM3UyypM?si=jEgPGVEh_tGMBX7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be.com/shorts/28eBxQfS150?si=5FkhpIK_mAqEq8B-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4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0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b="1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2DCA2-CC7F-4DC4-B7AA-B1F79F228B4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1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>
                <a:ea typeface="Calibri"/>
                <a:cs typeface="Calibri"/>
              </a:rPr>
              <a:t>Rattijuopumus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2DCA2-CC7F-4DC4-B7AA-B1F79F228B4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7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5424D-0420-BB85-F834-7C911235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30D2D94-4D05-E14C-EADC-CE3B58AF4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461DE71-F3BD-962E-B9F1-EDAFCEBBD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>
                <a:ea typeface="Calibri"/>
                <a:cs typeface="Calibri"/>
              </a:rPr>
              <a:t>Rattijuopumus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C072A6-2C98-8658-F32E-73E7DD15F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2DCA2-CC7F-4DC4-B7AA-B1F79F228B4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7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5937-FA4F-C407-F7B4-47DF4A2C2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15DE294-937C-ECF6-1A85-3D1B0EE1E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D6B596C-1F42-6044-8D92-E147BE076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>
                <a:ea typeface="Calibri"/>
                <a:cs typeface="Calibri"/>
              </a:rPr>
              <a:t>Rattijuopumus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7633167-AC2D-FFE5-9D72-26082BBC5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2DCA2-CC7F-4DC4-B7AA-B1F79F228B4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4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b="0">
                <a:cs typeface="Calibri"/>
              </a:rPr>
              <a:t>Ole </a:t>
            </a:r>
            <a:r>
              <a:rPr lang="fi-FI" b="0" err="1">
                <a:cs typeface="Calibri"/>
              </a:rPr>
              <a:t>rohkee</a:t>
            </a:r>
            <a:r>
              <a:rPr lang="fi-FI" b="0">
                <a:cs typeface="Calibri"/>
              </a:rPr>
              <a:t> -estä kännissä ajaminen: </a:t>
            </a:r>
            <a:r>
              <a:rPr lang="fi-FI" b="0">
                <a:cs typeface="Calibri"/>
                <a:hlinkClick r:id="rId3"/>
              </a:rPr>
              <a:t>https://youtu.be/ij6BoYlSceA?si=Gn2ypXmNI35dTe1y</a:t>
            </a:r>
            <a:endParaRPr lang="fi-FI" b="0">
              <a:cs typeface="Calibri"/>
            </a:endParaRPr>
          </a:p>
          <a:p>
            <a:pPr>
              <a:defRPr/>
            </a:pPr>
            <a:endParaRPr lang="fi-FI" b="0">
              <a:cs typeface="Calibri"/>
            </a:endParaRPr>
          </a:p>
          <a:p>
            <a:pPr>
              <a:defRPr/>
            </a:pPr>
            <a:endParaRPr lang="fi-FI" b="0">
              <a:cs typeface="Calibri"/>
            </a:endParaRPr>
          </a:p>
          <a:p>
            <a:pPr>
              <a:defRPr/>
            </a:pPr>
            <a:endParaRPr lang="fi-FI">
              <a:cs typeface="Calibri"/>
            </a:endParaRPr>
          </a:p>
          <a:p>
            <a:pPr>
              <a:defRPr/>
            </a:pPr>
            <a:endParaRPr lang="fi-FI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  <a:p>
            <a:pPr>
              <a:defRPr/>
            </a:pP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80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3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58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ea typeface="Calibri"/>
              <a:cs typeface="Calibri"/>
            </a:endParaRPr>
          </a:p>
          <a:p>
            <a:endParaRPr lang="fi-FI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r>
              <a:rPr lang="fi-FI" dirty="0"/>
              <a:t>Suomalainen päihdekulttuuri: </a:t>
            </a:r>
            <a:r>
              <a:rPr lang="fi-FI" dirty="0">
                <a:hlinkClick r:id="rId3"/>
              </a:rPr>
              <a:t>https://youtube.com/shorts/527GM3UyypM?si=jEgPGVEh_tGMBX7u</a:t>
            </a:r>
            <a:endParaRPr lang="fi-FI" dirty="0">
              <a:cs typeface="Calibri"/>
              <a:hlinkClick r:id="rId3"/>
            </a:endParaRPr>
          </a:p>
          <a:p>
            <a:endParaRPr lang="fi-FI" dirty="0">
              <a:cs typeface="Calibri"/>
            </a:endParaRPr>
          </a:p>
          <a:p>
            <a:r>
              <a:rPr lang="fi-FI" dirty="0"/>
              <a:t>Mitä mieltä Suomen alkoholikulttuurista? </a:t>
            </a:r>
            <a:r>
              <a:rPr lang="fi-FI" dirty="0">
                <a:hlinkClick r:id="rId4"/>
              </a:rPr>
              <a:t>https://youtube.com/shorts/28eBxQfS150?si=5FkhpIK_mAqEq8B-</a:t>
            </a:r>
            <a:endParaRPr lang="fi-FI" dirty="0">
              <a:cs typeface="Calibri"/>
              <a:hlinkClick r:id="rId4"/>
            </a:endParaRPr>
          </a:p>
          <a:p>
            <a:endParaRPr lang="fi-FI" dirty="0">
              <a:cs typeface="Calibri"/>
            </a:endParaRPr>
          </a:p>
          <a:p>
            <a:endParaRPr lang="fi-FI" dirty="0"/>
          </a:p>
          <a:p>
            <a:endParaRPr lang="fi-FI" dirty="0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9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ea typeface="Calibri"/>
              <a:cs typeface="Calibri"/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4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endParaRPr lang="fi-FI">
              <a:ea typeface="Calibri"/>
              <a:cs typeface="Calibri"/>
            </a:endParaRPr>
          </a:p>
          <a:p>
            <a:pPr rtl="0" fontAlgn="base"/>
            <a:endParaRPr lang="fi-FI" b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1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ea typeface="Calibri"/>
              <a:cs typeface="Calibri"/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9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05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endParaRPr lang="fi-FI">
              <a:ea typeface="Calibri"/>
              <a:cs typeface="Calibri"/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A1DF3-6091-4A4A-A900-CE14D27A44C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3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>
              <a:ea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A1DF3-6091-4A4A-A900-CE14D27A44C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23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767CE76-1624-445C-8EA6-299EE841C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459C573-0F9B-42D5-A29F-2772FF461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6036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459C573-0F9B-42D5-A29F-2772FF461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93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8B19B1-409D-4F4C-B989-E89921633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503" y="1994053"/>
            <a:ext cx="6140407" cy="91595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 tekstiä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459C573-0F9B-42D5-A29F-2772FF461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A0BC4A-C9EC-4D35-81CD-48315BD2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06033-CD61-4DE3-80A2-3D4B58F8E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06681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F7A9FF-1F1E-449B-A457-29B8433EE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06681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D8F5D76-7BAB-4A3A-8A80-94266568A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3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4CA59E-D2B4-4892-87B3-827C6196A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A852341-D261-457A-9DA9-4FD5DA338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60185D-0439-4583-8B7F-FA95ED3A8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04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5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7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2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1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53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0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12.04.2024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639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9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6AE5AD-25D7-4FDA-847A-DB2A35E157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65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11" r:id="rId8"/>
    <p:sldLayoutId id="214748372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6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9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7WVUpXWurs?feature=oembed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tiktok.com/@buenotok/video/6975049182382017798?is_from_webapp=1&amp;sender_device=pc&amp;web_id=7159477062754158086" TargetMode="External"/><Relationship Id="rId2" Type="http://schemas.openxmlformats.org/officeDocument/2006/relationships/video" Target="https://www.youtube.com/embed/527GM3UyypM?feature=oembed" TargetMode="External"/><Relationship Id="rId1" Type="http://schemas.openxmlformats.org/officeDocument/2006/relationships/video" Target="https://www.youtube.com/embed/28eBxQfS150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5FECC-9A5A-484E-B877-5319F32E0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993" y="3782787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Bueno-</a:t>
            </a:r>
            <a:r>
              <a:rPr lang="en-US" sz="3600" dirty="0" err="1"/>
              <a:t>opetusmateriaali</a:t>
            </a:r>
            <a:r>
              <a:rPr lang="en-US" sz="3600" dirty="0"/>
              <a:t>: </a:t>
            </a:r>
            <a:r>
              <a:rPr lang="en-US" sz="3600" dirty="0" err="1"/>
              <a:t>Alkoholi</a:t>
            </a:r>
            <a:r>
              <a:rPr lang="en-US" sz="3600" dirty="0"/>
              <a:t> 2</a:t>
            </a:r>
            <a:endParaRPr lang="fi-FI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Neljä nuorta makoilee nauraen, kahdella on juomat kädessään. ">
            <a:extLst>
              <a:ext uri="{FF2B5EF4-FFF2-40B4-BE49-F238E27FC236}">
                <a16:creationId xmlns:a16="http://schemas.microsoft.com/office/drawing/2014/main" id="{741BA18F-258B-46FA-9BE0-8EB84227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9700" b="-4348"/>
          <a:stretch/>
        </p:blipFill>
        <p:spPr>
          <a:xfrm flipH="1">
            <a:off x="1929" y="2669"/>
            <a:ext cx="5105400" cy="71881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11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046" y="515547"/>
            <a:ext cx="8253907" cy="8679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Alkoholin käytön seuraukset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1226164" y="3387871"/>
            <a:ext cx="7472789" cy="4173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Pohtikaa:</a:t>
            </a:r>
          </a:p>
          <a:p>
            <a:pPr marL="742950" indent="-457200" algn="l">
              <a:buFont typeface="+mj-lt"/>
              <a:buAutoNum type="arabicPeriod"/>
            </a:pPr>
            <a:r>
              <a:rPr lang="en-US" b="0" dirty="0" err="1"/>
              <a:t>Mitä</a:t>
            </a:r>
            <a:r>
              <a:rPr lang="en-US" b="0" dirty="0"/>
              <a:t> </a:t>
            </a:r>
            <a:r>
              <a:rPr lang="en-US" b="0" dirty="0" err="1"/>
              <a:t>haittavaikutuksia</a:t>
            </a:r>
            <a:r>
              <a:rPr lang="en-US" b="0" dirty="0"/>
              <a:t> </a:t>
            </a:r>
            <a:r>
              <a:rPr lang="en-US" b="0" dirty="0" err="1"/>
              <a:t>alkoholilla</a:t>
            </a:r>
            <a:r>
              <a:rPr lang="en-US" b="0" dirty="0"/>
              <a:t> on </a:t>
            </a:r>
            <a:r>
              <a:rPr lang="en-US" b="0" dirty="0" err="1"/>
              <a:t>lähiympäristöön</a:t>
            </a:r>
            <a:r>
              <a:rPr lang="en-US" b="0" dirty="0"/>
              <a:t> ja </a:t>
            </a:r>
            <a:r>
              <a:rPr lang="en-US" b="0" dirty="0" err="1"/>
              <a:t>yhteiskuntaan</a:t>
            </a:r>
            <a:r>
              <a:rPr lang="en-US" b="0" dirty="0"/>
              <a:t>? </a:t>
            </a:r>
          </a:p>
          <a:p>
            <a:pPr marL="742950" indent="-457200" algn="l">
              <a:buFont typeface="+mj-lt"/>
              <a:buAutoNum type="arabicPeriod"/>
            </a:pPr>
            <a:r>
              <a:rPr lang="en-US" b="0" dirty="0" err="1"/>
              <a:t>Miksi</a:t>
            </a:r>
            <a:r>
              <a:rPr lang="en-US" b="0" dirty="0"/>
              <a:t> </a:t>
            </a:r>
            <a:r>
              <a:rPr lang="en-US" b="0" dirty="0" err="1"/>
              <a:t>alkoholinkäytöstä</a:t>
            </a:r>
            <a:r>
              <a:rPr lang="en-US" b="0" dirty="0"/>
              <a:t> </a:t>
            </a:r>
            <a:r>
              <a:rPr lang="en-US" b="0" dirty="0" err="1"/>
              <a:t>syntyy</a:t>
            </a:r>
            <a:r>
              <a:rPr lang="en-US" b="0" dirty="0"/>
              <a:t> </a:t>
            </a:r>
            <a:r>
              <a:rPr lang="en-US" b="0" dirty="0" err="1"/>
              <a:t>kustannuksia</a:t>
            </a:r>
            <a:r>
              <a:rPr lang="en-US" b="0" dirty="0"/>
              <a:t> </a:t>
            </a:r>
            <a:r>
              <a:rPr lang="en-US" b="0" dirty="0" err="1"/>
              <a:t>valtiolle</a:t>
            </a:r>
            <a:r>
              <a:rPr lang="en-US" b="0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Ellipsi 7" descr="Parityöskentely.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18797" y="1383531"/>
            <a:ext cx="1570698" cy="1570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 descr="Parityöskentely.">
            <a:extLst>
              <a:ext uri="{FF2B5EF4-FFF2-40B4-BE49-F238E27FC236}">
                <a16:creationId xmlns:a16="http://schemas.microsoft.com/office/drawing/2014/main" id="{55169810-B1FB-901F-3503-6DD7EBA6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8" y="1758883"/>
            <a:ext cx="786452" cy="798645"/>
          </a:xfrm>
          <a:prstGeom prst="rect">
            <a:avLst/>
          </a:prstGeom>
        </p:spPr>
      </p:pic>
      <p:pic>
        <p:nvPicPr>
          <p:cNvPr id="3" name="Kuva 2" descr="Parityöskentely.">
            <a:extLst>
              <a:ext uri="{FF2B5EF4-FFF2-40B4-BE49-F238E27FC236}">
                <a16:creationId xmlns:a16="http://schemas.microsoft.com/office/drawing/2014/main" id="{46E03185-E698-3B21-D47A-148CA482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6" y="1758883"/>
            <a:ext cx="74987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i 11">
            <a:extLst>
              <a:ext uri="{FF2B5EF4-FFF2-40B4-BE49-F238E27FC236}">
                <a16:creationId xmlns:a16="http://schemas.microsoft.com/office/drawing/2014/main" id="{25D6DCFC-1397-476A-83FF-EB18EB857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367" y="4904584"/>
            <a:ext cx="1369753" cy="1369753"/>
          </a:xfrm>
          <a:prstGeom prst="ellipse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60CCFFB8-1CEC-4F9E-BC43-E21592A93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367" y="3299822"/>
            <a:ext cx="1369753" cy="1369753"/>
          </a:xfrm>
          <a:prstGeom prst="ellipse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D18BC94-4513-4F30-BA0B-814C1B3B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173" y="1747838"/>
            <a:ext cx="1369753" cy="1369753"/>
          </a:xfrm>
          <a:prstGeom prst="ellipse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8F0BED-2961-4CB6-98BE-AAFD4F1D9E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941" y="756054"/>
            <a:ext cx="7886700" cy="11973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Alkoholin käyttö kuormittaa</a:t>
            </a:r>
          </a:p>
        </p:txBody>
      </p:sp>
      <p:pic>
        <p:nvPicPr>
          <p:cNvPr id="8" name="Kuva 7" descr="Aivot päässä">
            <a:extLst>
              <a:ext uri="{FF2B5EF4-FFF2-40B4-BE49-F238E27FC236}">
                <a16:creationId xmlns:a16="http://schemas.microsoft.com/office/drawing/2014/main" id="{9FB8212A-0013-426A-887C-E11FD845C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640" y="1975514"/>
            <a:ext cx="914400" cy="9144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29A0540-4793-42FA-AD7A-BFDF5E23C6F2}"/>
              </a:ext>
            </a:extLst>
          </p:cNvPr>
          <p:cNvSpPr txBox="1"/>
          <p:nvPr/>
        </p:nvSpPr>
        <p:spPr>
          <a:xfrm>
            <a:off x="2472411" y="1886485"/>
            <a:ext cx="63772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Käyttäjää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(psyykkiset, sosiaaliset ja fyysiset haitat)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uva 12" descr="Kommentti särkynyt sydän">
            <a:extLst>
              <a:ext uri="{FF2B5EF4-FFF2-40B4-BE49-F238E27FC236}">
                <a16:creationId xmlns:a16="http://schemas.microsoft.com/office/drawing/2014/main" id="{77F046BD-F07B-423B-944D-A684025F7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849" y="3520167"/>
            <a:ext cx="914400" cy="9144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50CB778-AE3C-4BB7-9FE9-669F029AC27D}"/>
              </a:ext>
            </a:extLst>
          </p:cNvPr>
          <p:cNvSpPr txBox="1"/>
          <p:nvPr/>
        </p:nvSpPr>
        <p:spPr>
          <a:xfrm>
            <a:off x="2472411" y="3243234"/>
            <a:ext cx="61878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Lähiympäristöä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(läheisten huoli, riidat, opiskelujen sujuminen, työssä jaksaminen, syrjäytyminen)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Kuva 14" descr="Ambulanssi">
            <a:extLst>
              <a:ext uri="{FF2B5EF4-FFF2-40B4-BE49-F238E27FC236}">
                <a16:creationId xmlns:a16="http://schemas.microsoft.com/office/drawing/2014/main" id="{97595B84-0570-4155-AF90-B3715E734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839" y="5132260"/>
            <a:ext cx="914400" cy="9144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17A08F0-EC00-4A60-AADF-3F0608C1AF7F}"/>
              </a:ext>
            </a:extLst>
          </p:cNvPr>
          <p:cNvSpPr txBox="1"/>
          <p:nvPr/>
        </p:nvSpPr>
        <p:spPr>
          <a:xfrm>
            <a:off x="2472411" y="4904584"/>
            <a:ext cx="66715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Yhteiskuntaa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(väkivalta, liikenne, terveyskulut, 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kansantaloudellinen rasite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C1CC9F-A93E-4D91-A538-36F6E363D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178050" y="1747838"/>
            <a:ext cx="6965950" cy="492567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598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143E-4EFE-CDAC-639D-FD1926E8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DF594-B8EF-B5FF-6F9C-28F6AD7BD6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537" y="251285"/>
            <a:ext cx="756823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Alkoholin käytön haitat muille kuin käyttäjälle itselleen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bold"/>
              <a:ea typeface="+mn-ea"/>
              <a:cs typeface="Calibri bold"/>
            </a:endParaRPr>
          </a:p>
        </p:txBody>
      </p:sp>
      <p:pic>
        <p:nvPicPr>
          <p:cNvPr id="3" name="Kuva 2" descr="Terveys ja turvallisuus: mm. pahoinpitelyt, tapot ja muut väkivaltarikokset. Yhteiskunta: mm. terveydenhuollon kustannukset. Perheet ja lapset: mm. lasten tarpeiden laiminlyönti. Raskauden aikainen käyttö ja sikiövauriot: mm. Fataalialkoholisyndrooma ja muut vakavat kehityshöiriöt.">
            <a:extLst>
              <a:ext uri="{FF2B5EF4-FFF2-40B4-BE49-F238E27FC236}">
                <a16:creationId xmlns:a16="http://schemas.microsoft.com/office/drawing/2014/main" id="{FA03796C-6352-EB3A-3766-C9A49116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1" y="1062534"/>
            <a:ext cx="8297655" cy="58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3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2839D-CC91-4F22-8B6A-3205EF8001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83392" y="2290699"/>
            <a:ext cx="7022120" cy="13463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Case: Alkoholi ja liikenne 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4" name="Kuva 3" descr="Valokuvassa on suojatietä osoittava katumaalaus. Maalauksessa aikuinen ja lapsi kävelevät käsikädessä.">
            <a:extLst>
              <a:ext uri="{FF2B5EF4-FFF2-40B4-BE49-F238E27FC236}">
                <a16:creationId xmlns:a16="http://schemas.microsoft.com/office/drawing/2014/main" id="{6D213D41-2825-4A96-A367-BCBD5B77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8" b="27238"/>
          <a:stretch/>
        </p:blipFill>
        <p:spPr>
          <a:xfrm>
            <a:off x="0" y="4044073"/>
            <a:ext cx="9164053" cy="27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EA534-2BB7-78D5-92AB-EAF6C2E2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12359-243C-8C8E-0249-96FB567147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3813" y="478620"/>
            <a:ext cx="7022120" cy="13463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Case: Alkoholi ja liikenne/1 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99DEAB4-5C56-530C-B3F6-D4C652285F16}"/>
              </a:ext>
            </a:extLst>
          </p:cNvPr>
          <p:cNvSpPr txBox="1"/>
          <p:nvPr/>
        </p:nvSpPr>
        <p:spPr>
          <a:xfrm>
            <a:off x="493813" y="1468645"/>
            <a:ext cx="849627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/>
              <a:t>Rattijuopumus = alkoholin tai muiden ajokykyä alentavien päihteiden vaikutuksen alaisena ajaminen. </a:t>
            </a:r>
          </a:p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i-FI" sz="2400"/>
              <a:t>Suomessa rattijuopumusraja on 0,5 promillea ja törkeän rattijuopumuksen raja 1,2 promillea.</a:t>
            </a:r>
          </a:p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i-FI" sz="2400"/>
              <a:t>Vuonna 2023 viranomaisten tietoon tuli ennakkotietojen mukaan noin 16000 rattijuopumusrikosta.</a:t>
            </a:r>
            <a:endParaRPr lang="fi-FI" sz="2400">
              <a:cs typeface="Calibri" panose="020F0502020204030204"/>
            </a:endParaRPr>
          </a:p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i="0">
                <a:effectLst/>
                <a:latin typeface="Frutiger LT Pro"/>
              </a:rPr>
              <a:t>Rattijuopumusonnettomuuksissa kuoli vuonna 2022 47 henkilöä ja loukkaantui 401 henkilöä. </a:t>
            </a:r>
            <a:r>
              <a:rPr lang="fi-FI" sz="2400" b="0" i="0">
                <a:effectLst/>
                <a:latin typeface="Frutiger LT Pro"/>
              </a:rPr>
              <a:t>Kuolleista joka </a:t>
            </a:r>
            <a:r>
              <a:rPr lang="fi-FI" sz="2400">
                <a:latin typeface="Frutiger LT Pro"/>
              </a:rPr>
              <a:t>viides</a:t>
            </a:r>
            <a:r>
              <a:rPr lang="fi-FI" sz="2400" b="0" i="0">
                <a:effectLst/>
                <a:latin typeface="Frutiger LT Pro"/>
              </a:rPr>
              <a:t> ja loukkaantuneista </a:t>
            </a:r>
            <a:r>
              <a:rPr lang="fi-FI" sz="2400">
                <a:latin typeface="Frutiger LT Pro"/>
              </a:rPr>
              <a:t>joka kolmas</a:t>
            </a:r>
            <a:r>
              <a:rPr lang="fi-FI" sz="2400" b="0" i="0">
                <a:effectLst/>
                <a:latin typeface="Frutiger LT Pro"/>
              </a:rPr>
              <a:t> oli 15–24-vuotiaita.</a:t>
            </a:r>
            <a:r>
              <a:rPr lang="fi-FI" sz="2400">
                <a:latin typeface="Frutiger LT Pro"/>
              </a:rPr>
              <a:t> </a:t>
            </a:r>
          </a:p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>
                <a:latin typeface="Frutiger LT Pro"/>
              </a:rPr>
              <a:t>Rattijuopumustapauksissa menehtyneistä 74% oli juopuneita kuljettajia, 14% juopuneen matkustajia ja 12% sivullisia. (keskiarvo 2020-2022)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400">
              <a:latin typeface="Frutiger LT Pro"/>
            </a:endParaRPr>
          </a:p>
          <a:p>
            <a:pPr marR="0" lvl="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i-FI" sz="2400" b="0" i="0">
              <a:effectLst/>
              <a:latin typeface="Frutiger LT Pro"/>
            </a:endParaRPr>
          </a:p>
          <a:p>
            <a:pPr marR="0" lvl="0" algn="l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i-FI" sz="2400" b="0" i="0">
                <a:effectLst/>
                <a:latin typeface="Frutiger LT Pro"/>
              </a:rPr>
              <a:t>										</a:t>
            </a:r>
            <a:endParaRPr kumimoji="0" lang="fi-FI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24DB-5A7D-71A5-3ACB-7C5FD691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5607C8-4030-1A3C-7B5C-95D5B6C47A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8989" y="297551"/>
            <a:ext cx="7022120" cy="13463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Case: Alkoholi ja liikenne/2 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744AE87-D69E-90B6-332B-C1FC0A7E36FF}"/>
              </a:ext>
            </a:extLst>
          </p:cNvPr>
          <p:cNvSpPr txBox="1"/>
          <p:nvPr/>
        </p:nvSpPr>
        <p:spPr>
          <a:xfrm>
            <a:off x="478989" y="1326579"/>
            <a:ext cx="8437082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/>
              <a:t>Henkilövahinkojen lisäksi rattijuopumuksista aiheutuu merkittäviä kustannuksia yhteiskunnalle. Rattijuopumusrikosten käsittely maksaa sekä poliisille että oikeuslaitokselle useita satoja euroja per tapaus.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/>
              <a:t>Rattijuopumusonnettomuudessa kuollut henkilö aiheuttaa lähes kolmen miljoonan euron ja loukkaantunut satojen eurojen kustannukset.</a:t>
            </a:r>
            <a:endParaRPr lang="fi-FI" sz="2400" b="0" i="0" dirty="0">
              <a:effectLst/>
            </a:endParaRPr>
          </a:p>
          <a:p>
            <a:pPr marL="342900" indent="-3429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effectLst/>
              </a:rPr>
              <a:t>Liikennevahinkoon syyllistynyt rattijuoppo on itse taloudellisessa vastuussa sekä itselleen, matkustajille että muille ulkopuolisille aiheutuneista vahingoista. Hän voi menettää oikeutensa myös liikenne- ja autovakuutuskorvauksiin. Törkeissä rattijuopumustapauksissa myös matkustaja menettää vakuutusetunsa.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400" b="0" i="0" dirty="0">
              <a:effectLst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i-FI" sz="2400" b="0" i="0" dirty="0">
                <a:effectLst/>
              </a:rPr>
              <a:t>										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93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B00735A7-FB72-4049-B138-4A7B250DB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6790" y="464409"/>
            <a:ext cx="5033374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ea typeface="+mn-ea"/>
                <a:cs typeface="Calibri bold" panose="020F0702030404030204" pitchFamily="34" charset="0"/>
              </a:rPr>
              <a:t>Ole #rohkee</a:t>
            </a:r>
            <a:b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ea typeface="+mn-ea"/>
                <a:cs typeface="Calibri bold" panose="020F0702030404030204" pitchFamily="34" charset="0"/>
              </a:rPr>
            </a:b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ea typeface="+mn-ea"/>
                <a:cs typeface="Calibri bold" panose="020F0702030404030204" pitchFamily="34" charset="0"/>
              </a:rPr>
              <a:t>- estä kännissä ajaminen</a:t>
            </a:r>
          </a:p>
        </p:txBody>
      </p:sp>
      <p:pic>
        <p:nvPicPr>
          <p:cNvPr id="2" name="Online-media 1" title="Ole #rohkee - estä kännissä ajaminen">
            <a:hlinkClick r:id="" action="ppaction://media"/>
            <a:extLst>
              <a:ext uri="{FF2B5EF4-FFF2-40B4-BE49-F238E27FC236}">
                <a16:creationId xmlns:a16="http://schemas.microsoft.com/office/drawing/2014/main" id="{4D4C0B70-144A-FF54-0D39-CFB5BC6CC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2361" y="2034989"/>
            <a:ext cx="8079277" cy="4564791"/>
          </a:xfrm>
          <a:prstGeom prst="rect">
            <a:avLst/>
          </a:prstGeom>
        </p:spPr>
      </p:pic>
      <p:sp>
        <p:nvSpPr>
          <p:cNvPr id="4" name="Pilvi 3" descr="Pilvi">
            <a:extLst>
              <a:ext uri="{FF2B5EF4-FFF2-40B4-BE49-F238E27FC236}">
                <a16:creationId xmlns:a16="http://schemas.microsoft.com/office/drawing/2014/main" id="{A2982A68-78B5-EFA3-9B94-0610ADD909E6}"/>
              </a:ext>
            </a:extLst>
          </p:cNvPr>
          <p:cNvSpPr/>
          <p:nvPr/>
        </p:nvSpPr>
        <p:spPr>
          <a:xfrm>
            <a:off x="1208024" y="2484115"/>
            <a:ext cx="6492078" cy="326037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405C2E-D53C-2B05-8E41-E8E7F8993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28" y="3160194"/>
            <a:ext cx="3118897" cy="1758263"/>
          </a:xfrm>
          <a:prstGeom prst="rect">
            <a:avLst/>
          </a:prstGeom>
        </p:spPr>
      </p:pic>
      <p:sp>
        <p:nvSpPr>
          <p:cNvPr id="11" name="Pilvi 10" descr="Pilvi.">
            <a:extLst>
              <a:ext uri="{FF2B5EF4-FFF2-40B4-BE49-F238E27FC236}">
                <a16:creationId xmlns:a16="http://schemas.microsoft.com/office/drawing/2014/main" id="{1B7121A0-027E-29B2-2A7F-426C74B7F8FB}"/>
              </a:ext>
            </a:extLst>
          </p:cNvPr>
          <p:cNvSpPr/>
          <p:nvPr/>
        </p:nvSpPr>
        <p:spPr>
          <a:xfrm>
            <a:off x="363893" y="2275509"/>
            <a:ext cx="8632353" cy="40837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 descr="Ole #rohkee. -estä kännissä ajaminen.">
            <a:extLst>
              <a:ext uri="{FF2B5EF4-FFF2-40B4-BE49-F238E27FC236}">
                <a16:creationId xmlns:a16="http://schemas.microsoft.com/office/drawing/2014/main" id="{2BF593B2-E488-1AE0-B9AF-49EF6BBD6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46" y="2962116"/>
            <a:ext cx="5918338" cy="2572844"/>
          </a:xfrm>
          <a:prstGeom prst="rect">
            <a:avLst/>
          </a:prstGeom>
        </p:spPr>
      </p:pic>
      <p:sp>
        <p:nvSpPr>
          <p:cNvPr id="14" name="Pilvi 13" descr="Pilvi.">
            <a:extLst>
              <a:ext uri="{FF2B5EF4-FFF2-40B4-BE49-F238E27FC236}">
                <a16:creationId xmlns:a16="http://schemas.microsoft.com/office/drawing/2014/main" id="{880A86A7-F0D6-0F2D-E2E6-F93B6943E073}"/>
              </a:ext>
            </a:extLst>
          </p:cNvPr>
          <p:cNvSpPr/>
          <p:nvPr/>
        </p:nvSpPr>
        <p:spPr>
          <a:xfrm>
            <a:off x="147754" y="1832305"/>
            <a:ext cx="8950964" cy="49701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Ole #rohkee -estä kännissä ajaminen.">
            <a:extLst>
              <a:ext uri="{FF2B5EF4-FFF2-40B4-BE49-F238E27FC236}">
                <a16:creationId xmlns:a16="http://schemas.microsoft.com/office/drawing/2014/main" id="{0D2D35E9-0ED2-2411-148B-87E3AA4126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90" y="2941429"/>
            <a:ext cx="6336817" cy="19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51492-9249-40E0-BF4D-A9E7F3CC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5867"/>
            <a:ext cx="9144000" cy="915954"/>
          </a:xfrm>
        </p:spPr>
        <p:txBody>
          <a:bodyPr/>
          <a:lstStyle/>
          <a:p>
            <a:pPr algn="ctr"/>
            <a: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Janaharjoitus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E1CB90-A7E1-4E9C-8839-17454832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3" y="2229255"/>
            <a:ext cx="7949501" cy="4151348"/>
          </a:xfrm>
        </p:spPr>
        <p:txBody>
          <a:bodyPr lIns="91440" tIns="45720" rIns="91440" bIns="45720" anchor="t"/>
          <a:lstStyle/>
          <a:p>
            <a:pPr algn="ctr"/>
            <a:r>
              <a:rPr lang="fi-FI" b="0" dirty="0">
                <a:ea typeface="Calibri"/>
                <a:cs typeface="Calibri"/>
              </a:rPr>
              <a:t>Sinulle esitetään väittämiä. </a:t>
            </a:r>
          </a:p>
          <a:p>
            <a:pPr algn="ctr"/>
            <a:r>
              <a:rPr lang="fi-FI" b="0" dirty="0">
                <a:ea typeface="Calibri"/>
                <a:cs typeface="Calibri"/>
              </a:rPr>
              <a:t>Asetu janalle oman mielipiteesi mukaan. </a:t>
            </a:r>
            <a:endParaRPr lang="en-US" dirty="0"/>
          </a:p>
          <a:p>
            <a:endParaRPr lang="fi-FI" dirty="0">
              <a:latin typeface="+mj-lt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8CD9844-152C-45AE-8554-ABF72202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287489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E00960-BBD7-4845-BDAC-28183CD8A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5999" y="2858947"/>
            <a:ext cx="3020518" cy="302051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2B8F80-095D-480F-B60A-CF20A45A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189" y="2859344"/>
            <a:ext cx="3020518" cy="30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621" y="703263"/>
            <a:ext cx="6772275" cy="812801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Muista, että apua on saatavilla!</a:t>
            </a:r>
            <a:br>
              <a:rPr lang="fi-FI" sz="3600" dirty="0">
                <a:latin typeface="Calibri"/>
                <a:cs typeface="Calibri"/>
              </a:rPr>
            </a:br>
            <a:r>
              <a:rPr lang="fi-FI" sz="3600" b="0" dirty="0">
                <a:latin typeface="Calibri"/>
                <a:cs typeface="Calibri"/>
              </a:rPr>
              <a:t>Älä jää yksi huolesi kanssa.</a:t>
            </a:r>
          </a:p>
        </p:txBody>
      </p:sp>
      <p:sp>
        <p:nvSpPr>
          <p:cNvPr id="4" name="Sisällön paikkamerkki 2" descr="Paikalliset tahot.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890713"/>
            <a:ext cx="4027055" cy="461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b="0"/>
          </a:p>
          <a:p>
            <a:pPr algn="l"/>
            <a:endParaRPr lang="fi-FI" sz="2800"/>
          </a:p>
          <a:p>
            <a:pPr algn="l"/>
            <a:endParaRPr lang="fi-FI" sz="28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BE337DB-BE62-5352-DF04-9673F5F65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5776" y="2286000"/>
            <a:ext cx="73533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D6D2B6-2050-7EBC-1250-3357C5E21350}"/>
              </a:ext>
            </a:extLst>
          </p:cNvPr>
          <p:cNvSpPr txBox="1"/>
          <p:nvPr/>
        </p:nvSpPr>
        <p:spPr>
          <a:xfrm>
            <a:off x="595775" y="2147469"/>
            <a:ext cx="3301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Paikalliset tahot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Oma 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Koulukuraattori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Kouluterveydenhoitaja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/>
              <a:t>Nuorisotyö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Oman kunnan verkkosivuilta löytyy lisää tietoa oman paikkakunnan tarjoamista palveluista</a:t>
            </a:r>
          </a:p>
        </p:txBody>
      </p:sp>
      <p:sp>
        <p:nvSpPr>
          <p:cNvPr id="7" name="Sisällön paikkamerkki 2" descr="Valtakunnalliset tahot.">
            <a:extLst>
              <a:ext uri="{FF2B5EF4-FFF2-40B4-BE49-F238E27FC236}">
                <a16:creationId xmlns:a16="http://schemas.microsoft.com/office/drawing/2014/main" id="{1A62ED56-1ED5-072B-6F54-BE3E860DEED1}"/>
              </a:ext>
            </a:extLst>
          </p:cNvPr>
          <p:cNvSpPr txBox="1">
            <a:spLocks/>
          </p:cNvSpPr>
          <p:nvPr/>
        </p:nvSpPr>
        <p:spPr>
          <a:xfrm>
            <a:off x="4151745" y="1962979"/>
            <a:ext cx="4027055" cy="461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/>
          </a:p>
          <a:p>
            <a:pPr algn="l"/>
            <a:endParaRPr lang="fi-FI" sz="2800"/>
          </a:p>
          <a:p>
            <a:pPr algn="l"/>
            <a:endParaRPr lang="fi-FI" sz="280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0460553-3429-BB72-4680-419CC8FA49D4}"/>
              </a:ext>
            </a:extLst>
          </p:cNvPr>
          <p:cNvSpPr txBox="1"/>
          <p:nvPr/>
        </p:nvSpPr>
        <p:spPr>
          <a:xfrm>
            <a:off x="4272426" y="2147469"/>
            <a:ext cx="4151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/>
              <a:t>Valtakunnalliset tahot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Sekaisin-chat: Sekaisin247.fi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Lasinen lapsuus-sivut: </a:t>
            </a:r>
          </a:p>
          <a:p>
            <a:r>
              <a:rPr lang="fi-FI" sz="2400"/>
              <a:t>     lasinen lapsuus.fi/tukea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MIELI ry:n kriisipuhelin: numero 09 2525 0111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MLL nuorten netti: nuortennetti.fi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EHYT ry Päihdeneuvonta: numero 0800 900 45</a:t>
            </a:r>
          </a:p>
        </p:txBody>
      </p:sp>
    </p:spTree>
    <p:extLst>
      <p:ext uri="{BB962C8B-B14F-4D97-AF65-F5344CB8AC3E}">
        <p14:creationId xmlns:p14="http://schemas.microsoft.com/office/powerpoint/2010/main" val="112077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BuenoTalk. Sisältöä päihteistä, päihteettömyydestä, pelaamisesta ja hyvinvoinnista nuorille. ">
            <a:extLst>
              <a:ext uri="{FF2B5EF4-FFF2-40B4-BE49-F238E27FC236}">
                <a16:creationId xmlns:a16="http://schemas.microsoft.com/office/drawing/2014/main" id="{EB72D7AF-31F6-39D5-0806-9B59D5B5F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9" y="-34624"/>
            <a:ext cx="9146978" cy="689001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CFDDB7-C46C-2C50-4451-47FB8338F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fi-FI" dirty="0" err="1"/>
              <a:t>Bueno</a:t>
            </a:r>
            <a:r>
              <a:rPr lang="fi-FI" dirty="0"/>
              <a:t> </a:t>
            </a:r>
            <a:r>
              <a:rPr lang="fi-FI" dirty="0" err="1"/>
              <a:t>Talk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79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041" y="470019"/>
            <a:ext cx="7127161" cy="804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+mn-lt"/>
              </a:rPr>
              <a:t>Suomalainen alkoholi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kulttuuri?</a:t>
            </a:r>
          </a:p>
        </p:txBody>
      </p:sp>
      <p:pic>
        <p:nvPicPr>
          <p:cNvPr id="5" name="Online-media 4" title="MITÄ MIELTÄ SUOMALAISET OVAT SUOMEN ALKOHOLIKULTTUURISTA? #shorts">
            <a:hlinkClick r:id="" action="ppaction://media"/>
            <a:extLst>
              <a:ext uri="{FF2B5EF4-FFF2-40B4-BE49-F238E27FC236}">
                <a16:creationId xmlns:a16="http://schemas.microsoft.com/office/drawing/2014/main" id="{8DD08AC1-A097-F66B-EEA7-EF2445B37F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9845" y="1160852"/>
            <a:ext cx="2953328" cy="5227129"/>
          </a:xfrm>
          <a:prstGeom prst="rect">
            <a:avLst/>
          </a:prstGeom>
        </p:spPr>
      </p:pic>
      <p:pic>
        <p:nvPicPr>
          <p:cNvPr id="16" name="Online-media 15" title="Suomalainen päihdekulttuuri">
            <a:hlinkClick r:id="" action="ppaction://media"/>
            <a:extLst>
              <a:ext uri="{FF2B5EF4-FFF2-40B4-BE49-F238E27FC236}">
                <a16:creationId xmlns:a16="http://schemas.microsoft.com/office/drawing/2014/main" id="{63D6564E-B7AC-B209-E085-454399469B1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34985" y="1160852"/>
            <a:ext cx="2953328" cy="5227129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59842ED-3A76-857A-DE9A-89F1B2ED467B}"/>
              </a:ext>
            </a:extLst>
          </p:cNvPr>
          <p:cNvSpPr txBox="1"/>
          <p:nvPr/>
        </p:nvSpPr>
        <p:spPr>
          <a:xfrm>
            <a:off x="1034985" y="6433470"/>
            <a:ext cx="317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Suomalainen päihdekulttuuri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77604D6-8950-B62D-38DB-1530ED599ADB}"/>
              </a:ext>
            </a:extLst>
          </p:cNvPr>
          <p:cNvSpPr txBox="1"/>
          <p:nvPr/>
        </p:nvSpPr>
        <p:spPr>
          <a:xfrm>
            <a:off x="4571999" y="6402766"/>
            <a:ext cx="435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Mitä mieltä Suomen alkoholikulttuurista?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294267" y="2097819"/>
            <a:ext cx="6618097" cy="48895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B5D8014-D4F8-4265-9156-8AD3EEC85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527" y="2097819"/>
            <a:ext cx="3776749" cy="452053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sz="1200" b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lvi 18">
            <a:extLst>
              <a:ext uri="{FF2B5EF4-FFF2-40B4-BE49-F238E27FC236}">
                <a16:creationId xmlns:a16="http://schemas.microsoft.com/office/drawing/2014/main" id="{147AE257-D0F7-5BEC-DD90-50E69680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985" y="1035760"/>
            <a:ext cx="8636627" cy="534426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 descr="Mitä mieltä olet suomalaisesta alkoholikulttuurista?">
            <a:extLst>
              <a:ext uri="{FF2B5EF4-FFF2-40B4-BE49-F238E27FC236}">
                <a16:creationId xmlns:a16="http://schemas.microsoft.com/office/drawing/2014/main" id="{14F57A76-2FEB-697E-8498-24FC5A966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8" y="1944070"/>
            <a:ext cx="5477639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3517" y="545761"/>
            <a:ext cx="5764443" cy="611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Alkoholinkäyttö Suomessa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294267" y="2097819"/>
            <a:ext cx="6618097" cy="48895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B5D8014-D4F8-4265-9156-8AD3EEC8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16" y="3103390"/>
            <a:ext cx="7386847" cy="4222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Pohtikaa</a:t>
            </a:r>
            <a:r>
              <a:rPr lang="en-US" sz="3200" dirty="0"/>
              <a:t>:</a:t>
            </a:r>
            <a:endParaRPr lang="en-US" b="0" dirty="0"/>
          </a:p>
          <a:p>
            <a:pPr marL="228600">
              <a:lnSpc>
                <a:spcPct val="150000"/>
              </a:lnSpc>
            </a:pPr>
            <a:r>
              <a:rPr lang="en-US" b="0" dirty="0"/>
              <a:t>1. </a:t>
            </a:r>
            <a:r>
              <a:rPr lang="en-US" b="0" dirty="0" err="1"/>
              <a:t>Alkoholi</a:t>
            </a:r>
            <a:r>
              <a:rPr lang="en-US" b="0" dirty="0"/>
              <a:t> on </a:t>
            </a:r>
            <a:r>
              <a:rPr lang="en-US" b="0" dirty="0" err="1"/>
              <a:t>Suomen</a:t>
            </a:r>
            <a:r>
              <a:rPr lang="en-US" b="0" dirty="0"/>
              <a:t> </a:t>
            </a:r>
            <a:r>
              <a:rPr lang="en-US" b="0" dirty="0" err="1"/>
              <a:t>käytetyin</a:t>
            </a:r>
            <a:r>
              <a:rPr lang="en-US" b="0" dirty="0"/>
              <a:t> </a:t>
            </a:r>
            <a:r>
              <a:rPr lang="en-US" b="0" dirty="0" err="1"/>
              <a:t>päihde</a:t>
            </a:r>
            <a:r>
              <a:rPr lang="en-US" b="0" dirty="0"/>
              <a:t>, </a:t>
            </a:r>
            <a:r>
              <a:rPr lang="en-US" b="0" dirty="0" err="1"/>
              <a:t>miksi</a:t>
            </a:r>
            <a:r>
              <a:rPr lang="en-US" b="0" dirty="0"/>
              <a:t>? </a:t>
            </a:r>
          </a:p>
          <a:p>
            <a:pPr marL="228600">
              <a:lnSpc>
                <a:spcPct val="150000"/>
              </a:lnSpc>
            </a:pPr>
            <a:r>
              <a:rPr lang="en-US" b="0" dirty="0">
                <a:cs typeface="Calibri" panose="020F0502020204030204"/>
              </a:rPr>
              <a:t>2. </a:t>
            </a:r>
            <a:r>
              <a:rPr lang="en-US" b="0" dirty="0" err="1">
                <a:cs typeface="Calibri" panose="020F0502020204030204"/>
              </a:rPr>
              <a:t>Arvatkaa</a:t>
            </a:r>
            <a:r>
              <a:rPr lang="en-US" b="0" dirty="0">
                <a:cs typeface="Calibri" panose="020F0502020204030204"/>
              </a:rPr>
              <a:t>: </a:t>
            </a:r>
            <a:r>
              <a:rPr lang="en-US" b="0" dirty="0" err="1">
                <a:cs typeface="Calibri" panose="020F0502020204030204"/>
              </a:rPr>
              <a:t>Mikä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oli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alkoholin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kokonaiskulutus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henkilöä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kohden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Suomessa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vuonna</a:t>
            </a:r>
            <a:r>
              <a:rPr lang="en-US" b="0" dirty="0">
                <a:cs typeface="Calibri" panose="020F0502020204030204"/>
              </a:rPr>
              <a:t> 2022?</a:t>
            </a:r>
            <a:endParaRPr lang="en-US" b="0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517" y="1320250"/>
            <a:ext cx="1570698" cy="1570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B9DA912-CCC2-486A-B531-6720D6F64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468" y="1467584"/>
            <a:ext cx="1224796" cy="12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1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C31B9-6C6B-4878-B642-D22965C4E6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455" y="531564"/>
            <a:ext cx="4740286" cy="91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err="1">
                <a:latin typeface="+mn-lt"/>
              </a:rPr>
              <a:t>Alkoholi</a:t>
            </a:r>
            <a:r>
              <a:rPr lang="en-US" sz="3600" b="1">
                <a:latin typeface="+mn-lt"/>
              </a:rPr>
              <a:t>, Suomen </a:t>
            </a:r>
            <a:r>
              <a:rPr lang="en-US" sz="3600" b="1" err="1">
                <a:latin typeface="+mn-lt"/>
              </a:rPr>
              <a:t>käytetyin</a:t>
            </a:r>
            <a:r>
              <a:rPr lang="en-US" sz="3600" b="1">
                <a:latin typeface="+mn-lt"/>
              </a:rPr>
              <a:t> </a:t>
            </a:r>
            <a:r>
              <a:rPr lang="en-US" sz="3600" b="1" err="1">
                <a:latin typeface="+mn-lt"/>
              </a:rPr>
              <a:t>päihde</a:t>
            </a:r>
            <a:r>
              <a:rPr lang="en-US" sz="3600" b="1">
                <a:latin typeface="+mn-lt"/>
              </a:rPr>
              <a:t> </a:t>
            </a:r>
          </a:p>
        </p:txBody>
      </p:sp>
      <p:pic>
        <p:nvPicPr>
          <p:cNvPr id="6" name="Kuva 5" descr="Valokuva olutpullosta. Taustalla kaupungin valot.">
            <a:extLst>
              <a:ext uri="{FF2B5EF4-FFF2-40B4-BE49-F238E27FC236}">
                <a16:creationId xmlns:a16="http://schemas.microsoft.com/office/drawing/2014/main" id="{FAE43A96-BA9B-416E-94EF-CED452A3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r="36494" b="-1"/>
          <a:stretch/>
        </p:blipFill>
        <p:spPr>
          <a:xfrm>
            <a:off x="1" y="-7066"/>
            <a:ext cx="3363686" cy="6865066"/>
          </a:xfrm>
          <a:prstGeom prst="rect">
            <a:avLst/>
          </a:prstGeom>
          <a:effectLst/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83AF4BC6-ED6E-4F36-A3F4-D6EA365A8A03}"/>
              </a:ext>
            </a:extLst>
          </p:cNvPr>
          <p:cNvSpPr txBox="1">
            <a:spLocks/>
          </p:cNvSpPr>
          <p:nvPr/>
        </p:nvSpPr>
        <p:spPr>
          <a:xfrm>
            <a:off x="3563456" y="1656517"/>
            <a:ext cx="5580544" cy="56995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0" i="0" dirty="0">
                <a:solidFill>
                  <a:srgbClr val="202124"/>
                </a:solidFill>
                <a:effectLst/>
                <a:latin typeface="Calibri"/>
                <a:ea typeface="Calibri"/>
                <a:cs typeface="Calibri"/>
              </a:rPr>
              <a:t>Suomessa alkoholi on eniten käytetty päihde, sillä suuri osa Suomen täysikäisestä väestöstä käyttää alkoholia ainakin jossain määrin</a:t>
            </a:r>
            <a:r>
              <a:rPr lang="fi-FI" sz="2400" b="0" i="0">
                <a:solidFill>
                  <a:srgbClr val="202124"/>
                </a:solidFill>
                <a:effectLst/>
                <a:latin typeface="Google Sans"/>
              </a:rPr>
              <a:t>.</a:t>
            </a:r>
            <a:r>
              <a:rPr lang="fi-FI" sz="2400">
                <a:solidFill>
                  <a:srgbClr val="202124"/>
                </a:solidFill>
                <a:latin typeface="Google Sans"/>
              </a:rPr>
              <a:t> </a:t>
            </a:r>
            <a:endParaRPr lang="fi-FI"/>
          </a:p>
          <a:p>
            <a:r>
              <a:rPr lang="fi-FI" sz="2400"/>
              <a:t>Suomalaisten alkoholinkulutus on tällä hetkellä Pohjoismaiden kärkeä ja eurooppalaista keskitasoa </a:t>
            </a:r>
            <a:endParaRPr lang="fi-FI" sz="2400">
              <a:cs typeface="Calibri"/>
            </a:endParaRPr>
          </a:p>
          <a:p>
            <a:r>
              <a:rPr lang="fi-FI" sz="2400">
                <a:solidFill>
                  <a:srgbClr val="202124"/>
                </a:solidFill>
                <a:ea typeface="+mn-lt"/>
                <a:cs typeface="+mn-lt"/>
              </a:rPr>
              <a:t>Alkoholi kuuluu suomalaisessa kulttuurissa usein sosiaalisiin tilanteisiin, kuten juhlaan tai rentoutumiseen. Muutokset alkoholilaissa ovat vuosien saatossa vaikuttaneet saatavuuteen  ja alkoholin käyttömääriin. </a:t>
            </a:r>
            <a:endParaRPr lang="fi-FI" sz="2400">
              <a:cs typeface="Calibri"/>
            </a:endParaRPr>
          </a:p>
          <a:p>
            <a:pPr marL="0" indent="0">
              <a:buNone/>
            </a:pPr>
            <a:endParaRPr lang="fi-FI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629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622E78E7-2696-448B-9527-1FD03B4538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299" y="247422"/>
            <a:ext cx="634766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ea typeface="+mn-ea"/>
                <a:cs typeface="Calibri bold" panose="020F0702030404030204" pitchFamily="34" charset="0"/>
              </a:rPr>
              <a:t>Koko väestön alkoholin käyttö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1D94B79-4883-99DC-EB90-0C433D45290C}"/>
              </a:ext>
            </a:extLst>
          </p:cNvPr>
          <p:cNvSpPr txBox="1"/>
          <p:nvPr/>
        </p:nvSpPr>
        <p:spPr>
          <a:xfrm>
            <a:off x="522513" y="5878629"/>
            <a:ext cx="78770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Alkoholijuomien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kulutus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100-prosenttisena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alkoholina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15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vuotta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täyttänyttä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asukasta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kohti</a:t>
            </a:r>
            <a:r>
              <a:rPr lang="en-US" b="1">
                <a:solidFill>
                  <a:srgbClr val="606060"/>
                </a:solidFill>
                <a:latin typeface="Calibri"/>
                <a:cs typeface="Calibri"/>
              </a:rPr>
              <a:t> 1960–2022, </a:t>
            </a:r>
            <a:r>
              <a:rPr lang="en-US" b="1" err="1">
                <a:solidFill>
                  <a:srgbClr val="606060"/>
                </a:solidFill>
                <a:latin typeface="Calibri"/>
                <a:cs typeface="Calibri"/>
              </a:rPr>
              <a:t>litraa</a:t>
            </a:r>
            <a:endParaRPr lang="en-US" b="1">
              <a:latin typeface="Calibri"/>
              <a:cs typeface="Calibri"/>
            </a:endParaRPr>
          </a:p>
        </p:txBody>
      </p:sp>
      <p:pic>
        <p:nvPicPr>
          <p:cNvPr id="5" name="Kuva 5" descr="Kaavio: 1960-2022. ">
            <a:extLst>
              <a:ext uri="{FF2B5EF4-FFF2-40B4-BE49-F238E27FC236}">
                <a16:creationId xmlns:a16="http://schemas.microsoft.com/office/drawing/2014/main" id="{363E2337-1FE0-6BCB-2104-35379E60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9" y="959618"/>
            <a:ext cx="8051514" cy="48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92160-AD6B-4320-A33E-EF3CBE9589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92232"/>
            <a:ext cx="9144000" cy="6136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3EB49C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Pariporina</a:t>
            </a:r>
            <a:endParaRPr lang="fi-FI" sz="3600" b="1" i="0" u="none" strike="noStrike" kern="1200" cap="none" spc="0" normalizeH="0" baseline="0" noProof="0" dirty="0">
              <a:ln>
                <a:noFill/>
              </a:ln>
              <a:solidFill>
                <a:srgbClr val="3EB49C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3" name="Sisällön paikkamerkki 4">
            <a:extLst>
              <a:ext uri="{FF2B5EF4-FFF2-40B4-BE49-F238E27FC236}">
                <a16:creationId xmlns:a16="http://schemas.microsoft.com/office/drawing/2014/main" id="{06B7E4F4-591C-495B-88C9-2F136388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7795" y="1767438"/>
            <a:ext cx="2256064" cy="2304000"/>
          </a:xfrm>
          <a:prstGeom prst="rect">
            <a:avLst/>
          </a:prstGeom>
        </p:spPr>
      </p:pic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FFDC8B9F-7DFB-4DB5-891F-2ADE83D0E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571998" y="1818053"/>
            <a:ext cx="2200137" cy="2304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039EA84-1146-4363-B58E-FA547580BB2D}"/>
              </a:ext>
            </a:extLst>
          </p:cNvPr>
          <p:cNvSpPr txBox="1"/>
          <p:nvPr/>
        </p:nvSpPr>
        <p:spPr>
          <a:xfrm>
            <a:off x="1255897" y="4254211"/>
            <a:ext cx="717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Opettajan ohjaamana jakaudutaan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pareihin / pienryhmiin.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Kirjatkaa ylös ajatuksianne.</a:t>
            </a:r>
          </a:p>
        </p:txBody>
      </p:sp>
    </p:spTree>
    <p:extLst>
      <p:ext uri="{BB962C8B-B14F-4D97-AF65-F5344CB8AC3E}">
        <p14:creationId xmlns:p14="http://schemas.microsoft.com/office/powerpoint/2010/main" val="390614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8958" y="537713"/>
            <a:ext cx="7032173" cy="915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Alkoholi ja rajoitukset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1534307" y="3429000"/>
            <a:ext cx="6618097" cy="48895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Pohtikaa:</a:t>
            </a:r>
          </a:p>
          <a:p>
            <a:pPr marL="742950" indent="-457200" algn="l">
              <a:buFont typeface="+mj-lt"/>
              <a:buAutoNum type="arabicPeriod"/>
            </a:pPr>
            <a:r>
              <a:rPr lang="fi-FI" b="0" dirty="0"/>
              <a:t>Miten alkoholin saatavuutta rajoitetaan Suomessa? </a:t>
            </a:r>
          </a:p>
          <a:p>
            <a:pPr marL="742950" indent="-457200" algn="l">
              <a:buFont typeface="+mj-lt"/>
              <a:buAutoNum type="arabicPeriod"/>
            </a:pPr>
            <a:r>
              <a:rPr lang="en-US" b="0" dirty="0" err="1"/>
              <a:t>Miksi</a:t>
            </a:r>
            <a:r>
              <a:rPr lang="en-US" b="0" dirty="0"/>
              <a:t> </a:t>
            </a:r>
            <a:r>
              <a:rPr lang="en-US" b="0" dirty="0" err="1"/>
              <a:t>alkoholin</a:t>
            </a:r>
            <a:r>
              <a:rPr lang="en-US" b="0" dirty="0"/>
              <a:t> </a:t>
            </a:r>
            <a:r>
              <a:rPr lang="en-US" b="0" dirty="0" err="1"/>
              <a:t>saatavuutta</a:t>
            </a:r>
            <a:r>
              <a:rPr lang="en-US" b="0" dirty="0"/>
              <a:t> </a:t>
            </a:r>
            <a:r>
              <a:rPr lang="en-US" b="0" dirty="0" err="1"/>
              <a:t>rajoitetaan</a:t>
            </a:r>
            <a:r>
              <a:rPr lang="en-US" b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429" y="1303288"/>
            <a:ext cx="1570698" cy="1570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E1ED8AAE-712E-854C-B447-F0F0A3EE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12" y="1688658"/>
            <a:ext cx="787248" cy="799958"/>
          </a:xfrm>
          <a:prstGeom prst="rect">
            <a:avLst/>
          </a:prstGeom>
        </p:spPr>
      </p:pic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B65912E6-598F-870D-D9E3-76BB6CF75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34307" y="1696105"/>
            <a:ext cx="750077" cy="7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FD3D89-4080-478D-882D-FE07AEFB26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5386" y="372213"/>
            <a:ext cx="278648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3600" dirty="0">
                <a:latin typeface="Calibri bold" panose="020F0702030404030204" pitchFamily="34" charset="0"/>
                <a:ea typeface="Calibri"/>
                <a:cs typeface="Calibri bold" panose="020F0702030404030204" pitchFamily="34" charset="0"/>
              </a:rPr>
              <a:t>Miten</a:t>
            </a:r>
            <a:br>
              <a:rPr lang="fi-FI" sz="3600" dirty="0">
                <a:latin typeface="Calibri bold" panose="020F0702030404030204" pitchFamily="34" charset="0"/>
                <a:ea typeface="Calibri"/>
                <a:cs typeface="Calibri bold" panose="020F0702030404030204" pitchFamily="34" charset="0"/>
              </a:rPr>
            </a:br>
            <a:r>
              <a:rPr lang="fi-FI" sz="3600" dirty="0">
                <a:latin typeface="Calibri bold" panose="020F0702030404030204" pitchFamily="34" charset="0"/>
                <a:ea typeface="Calibri"/>
                <a:cs typeface="Calibri bold" panose="020F0702030404030204" pitchFamily="34" charset="0"/>
              </a:rPr>
              <a:t>rajoitetaan?</a:t>
            </a:r>
            <a:endParaRPr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ea typeface="Calibri"/>
              <a:cs typeface="Calibri bold" panose="020F0702030404030204" pitchFamily="34" charset="0"/>
            </a:endParaRPr>
          </a:p>
        </p:txBody>
      </p:sp>
      <p:pic>
        <p:nvPicPr>
          <p:cNvPr id="4" name="Kuva 3" descr="Valokuva nuoresta, jolla kädessä punainen muki. Taustalla näkyy ihmisiä.">
            <a:extLst>
              <a:ext uri="{FF2B5EF4-FFF2-40B4-BE49-F238E27FC236}">
                <a16:creationId xmlns:a16="http://schemas.microsoft.com/office/drawing/2014/main" id="{1DEE1884-935C-4B42-BD89-F1AF77771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1945"/>
          <a:stretch/>
        </p:blipFill>
        <p:spPr>
          <a:xfrm>
            <a:off x="0" y="10"/>
            <a:ext cx="3479779" cy="68579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736EAFA-74FE-468F-B977-9E2C8F4644B9}"/>
              </a:ext>
            </a:extLst>
          </p:cNvPr>
          <p:cNvSpPr txBox="1"/>
          <p:nvPr/>
        </p:nvSpPr>
        <p:spPr>
          <a:xfrm>
            <a:off x="3795386" y="2210410"/>
            <a:ext cx="518721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 b="1"/>
              <a:t>Alkoholin saatavuutta rajoitetaan seuraavin keinoin:</a:t>
            </a:r>
          </a:p>
          <a:p>
            <a:endParaRPr lang="fi-FI" sz="2800" b="1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Ikärajat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>
                <a:cs typeface="Calibri"/>
              </a:rPr>
              <a:t>Myyntipisteet</a:t>
            </a:r>
            <a:endParaRPr lang="fi-F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>
                <a:cs typeface="Calibri"/>
              </a:rPr>
              <a:t>Myynnin aikarajat</a:t>
            </a:r>
            <a:endParaRPr lang="fi-F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Ikärajavalvonta</a:t>
            </a:r>
            <a:endParaRPr lang="fi-FI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/>
              <a:t>Hinta/verotus</a:t>
            </a:r>
            <a:endParaRPr lang="fi-FI" sz="24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>
                <a:ea typeface="Calibri"/>
                <a:cs typeface="Calibri"/>
              </a:rPr>
              <a:t>Mainonta</a:t>
            </a:r>
          </a:p>
        </p:txBody>
      </p:sp>
    </p:spTree>
    <p:extLst>
      <p:ext uri="{BB962C8B-B14F-4D97-AF65-F5344CB8AC3E}">
        <p14:creationId xmlns:p14="http://schemas.microsoft.com/office/powerpoint/2010/main" val="279395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FD3D89-4080-478D-882D-FE07AEFB26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5608" y="436730"/>
            <a:ext cx="448431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3600" dirty="0">
                <a:latin typeface="Calibri bold" panose="020F0702030404030204" pitchFamily="34" charset="0"/>
                <a:ea typeface="Calibri"/>
                <a:cs typeface="Calibri bold" panose="020F0702030404030204" pitchFamily="34" charset="0"/>
              </a:rPr>
              <a:t>Miksi rajoitetaan?</a:t>
            </a:r>
            <a:endParaRPr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ea typeface="Calibri"/>
              <a:cs typeface="Calibri bold" panose="020F07020304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736EAFA-74FE-468F-B977-9E2C8F4644B9}"/>
              </a:ext>
            </a:extLst>
          </p:cNvPr>
          <p:cNvSpPr txBox="1"/>
          <p:nvPr/>
        </p:nvSpPr>
        <p:spPr>
          <a:xfrm>
            <a:off x="3795386" y="1866378"/>
            <a:ext cx="4822521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Alkoholin saatavuutta rajoitetaan kansanterveydellisistä syistä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>
                <a:solidFill>
                  <a:prstClr val="black"/>
                </a:solidFill>
                <a:latin typeface="Calibri" panose="020F0502020204030204"/>
              </a:rPr>
              <a:t>Rajoituksilla halutaan minimoida alkoholin aiheuttamia haittoja, sekä niistä tulevia kustannuksia valtiolle.</a:t>
            </a:r>
            <a:endParaRPr lang="fi-FI" sz="24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endParaRPr lang="fi-FI" sz="24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Tutkitusti tehokkainta alkoholihaittojen ehkäisyä on alkoholin hinta ja valvottu saatavuus.</a:t>
            </a:r>
            <a:endParaRPr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r>
              <a:rPr lang="fi-FI" sz="2400"/>
              <a:t>.</a:t>
            </a:r>
            <a:endParaRPr lang="fi-FI" sz="2400">
              <a:cs typeface="Calibri"/>
            </a:endParaRPr>
          </a:p>
          <a:p>
            <a:pPr marL="342900" indent="-342900"/>
            <a:endParaRPr lang="fi-FI" sz="2400"/>
          </a:p>
          <a:p>
            <a:endParaRPr lang="fi-FI"/>
          </a:p>
        </p:txBody>
      </p:sp>
      <p:pic>
        <p:nvPicPr>
          <p:cNvPr id="8" name="Kuva 7" descr="K-18">
            <a:extLst>
              <a:ext uri="{FF2B5EF4-FFF2-40B4-BE49-F238E27FC236}">
                <a16:creationId xmlns:a16="http://schemas.microsoft.com/office/drawing/2014/main" id="{676D8651-1AB1-8844-58C3-5741B1885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183" y="1442007"/>
            <a:ext cx="4484318" cy="4656097"/>
          </a:xfrm>
          <a:prstGeom prst="rect">
            <a:avLst/>
          </a:prstGeom>
        </p:spPr>
      </p:pic>
      <p:sp>
        <p:nvSpPr>
          <p:cNvPr id="3" name="Pilvi 2" descr="Pilvi">
            <a:extLst>
              <a:ext uri="{FF2B5EF4-FFF2-40B4-BE49-F238E27FC236}">
                <a16:creationId xmlns:a16="http://schemas.microsoft.com/office/drawing/2014/main" id="{E94DAD08-CDB1-B889-2A79-45DACDDB35AD}"/>
              </a:ext>
            </a:extLst>
          </p:cNvPr>
          <p:cNvSpPr/>
          <p:nvPr/>
        </p:nvSpPr>
        <p:spPr>
          <a:xfrm>
            <a:off x="340001" y="953578"/>
            <a:ext cx="8463998" cy="57767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 descr="Parityöskentely.">
            <a:extLst>
              <a:ext uri="{FF2B5EF4-FFF2-40B4-BE49-F238E27FC236}">
                <a16:creationId xmlns:a16="http://schemas.microsoft.com/office/drawing/2014/main" id="{935D5B42-7FE5-7975-2714-EA7EBDF66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28" y="2025332"/>
            <a:ext cx="1038370" cy="99073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00EB634-7550-4C4C-29A4-FF5BBD50FB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27519" y="2964768"/>
            <a:ext cx="482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Kuinka itse rajoittaisitte alkoholin saatavuutta?</a:t>
            </a:r>
          </a:p>
          <a:p>
            <a:r>
              <a:rPr lang="fi-FI" sz="3600" dirty="0"/>
              <a:t>Perustele.</a:t>
            </a:r>
          </a:p>
        </p:txBody>
      </p:sp>
    </p:spTree>
    <p:extLst>
      <p:ext uri="{BB962C8B-B14F-4D97-AF65-F5344CB8AC3E}">
        <p14:creationId xmlns:p14="http://schemas.microsoft.com/office/powerpoint/2010/main" val="2326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Sara Saarinen</DisplayName>
        <AccountId>47</AccountId>
        <AccountType/>
      </UserInfo>
      <UserInfo>
        <DisplayName>Maija Hoving</DisplayName>
        <AccountId>51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7" ma:contentTypeDescription="Luo uusi asiakirja." ma:contentTypeScope="" ma:versionID="4096913efe7d7018ef1d202a41222422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776c7926545ecfe1f76520938c136c5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DB920-D671-4A4E-9E03-F88752D35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5CA52-DF10-4FC5-8CF6-9E523708CC0F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07cba261-89fa-443c-95b3-35960b79d483"/>
    <ds:schemaRef ds:uri="http://schemas.microsoft.com/office/infopath/2007/PartnerControls"/>
    <ds:schemaRef ds:uri="http://schemas.openxmlformats.org/package/2006/metadata/core-properties"/>
    <ds:schemaRef ds:uri="1cb696bf-aee0-4762-a28e-5d93be9ff584"/>
  </ds:schemaRefs>
</ds:datastoreItem>
</file>

<file path=customXml/itemProps3.xml><?xml version="1.0" encoding="utf-8"?>
<ds:datastoreItem xmlns:ds="http://schemas.openxmlformats.org/officeDocument/2006/customXml" ds:itemID="{403A91B1-A6EB-4FCB-A94C-02E5D7FA0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696bf-aee0-4762-a28e-5d93be9ff584"/>
    <ds:schemaRef ds:uri="07cba261-89fa-443c-95b3-35960b79d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624</Words>
  <Application>Microsoft Office PowerPoint</Application>
  <PresentationFormat>Näytössä katseltava diaesitys (4:3)</PresentationFormat>
  <Paragraphs>155</Paragraphs>
  <Slides>19</Slides>
  <Notes>18</Notes>
  <HiddenSlides>0</HiddenSlides>
  <MMClips>3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19</vt:i4>
      </vt:variant>
    </vt:vector>
  </HeadingPairs>
  <TitlesOfParts>
    <vt:vector size="32" baseType="lpstr">
      <vt:lpstr>Aptos</vt:lpstr>
      <vt:lpstr>Arial</vt:lpstr>
      <vt:lpstr>Calibri</vt:lpstr>
      <vt:lpstr>Calibri bold</vt:lpstr>
      <vt:lpstr>Calibri Light</vt:lpstr>
      <vt:lpstr>Frutiger LT Pro</vt:lpstr>
      <vt:lpstr>Google Sans</vt:lpstr>
      <vt:lpstr>Monsterrat</vt:lpstr>
      <vt:lpstr>Overpass Mono</vt:lpstr>
      <vt:lpstr>Wingdings</vt:lpstr>
      <vt:lpstr>EHYT</vt:lpstr>
      <vt:lpstr>1_EHYT</vt:lpstr>
      <vt:lpstr>2_EHYT</vt:lpstr>
      <vt:lpstr>Bueno-opetusmateriaali: Alkoholi 2</vt:lpstr>
      <vt:lpstr>Suomalainen alkoholikulttuuri?</vt:lpstr>
      <vt:lpstr>Alkoholinkäyttö Suomessa</vt:lpstr>
      <vt:lpstr>Alkoholi, Suomen käytetyin päihde </vt:lpstr>
      <vt:lpstr>Koko väestön alkoholin käyttö</vt:lpstr>
      <vt:lpstr>Pariporina</vt:lpstr>
      <vt:lpstr>Alkoholi ja rajoitukset</vt:lpstr>
      <vt:lpstr>Miten rajoitetaan?</vt:lpstr>
      <vt:lpstr>Miksi rajoitetaan?</vt:lpstr>
      <vt:lpstr>Alkoholin käytön seuraukset</vt:lpstr>
      <vt:lpstr>Alkoholin käyttö kuormittaa</vt:lpstr>
      <vt:lpstr>Alkoholin käytön haitat muille kuin käyttäjälle itselleen</vt:lpstr>
      <vt:lpstr>Case: Alkoholi ja liikenne </vt:lpstr>
      <vt:lpstr>Case: Alkoholi ja liikenne/1 </vt:lpstr>
      <vt:lpstr>Case: Alkoholi ja liikenne/2 </vt:lpstr>
      <vt:lpstr>Ole #rohkee - estä kännissä ajaminen</vt:lpstr>
      <vt:lpstr>Janaharjoitus</vt:lpstr>
      <vt:lpstr>Muista, että apua on saatavilla! Älä jää yksi huolesi kanssa.</vt:lpstr>
      <vt:lpstr>Bueno Talk.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 osa 2</dc:title>
  <dc:creator>Helmi Haapala</dc:creator>
  <cp:lastModifiedBy>Anu Rautama</cp:lastModifiedBy>
  <cp:revision>4</cp:revision>
  <dcterms:created xsi:type="dcterms:W3CDTF">2020-11-16T19:55:26Z</dcterms:created>
  <dcterms:modified xsi:type="dcterms:W3CDTF">2024-04-12T11:47:44Z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</Properties>
</file>