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84" r:id="rId5"/>
    <p:sldMasterId id="2147483661" r:id="rId6"/>
    <p:sldMasterId id="2147483701" r:id="rId7"/>
    <p:sldMasterId id="2147483714" r:id="rId8"/>
  </p:sldMasterIdLst>
  <p:notesMasterIdLst>
    <p:notesMasterId r:id="rId33"/>
  </p:notesMasterIdLst>
  <p:sldIdLst>
    <p:sldId id="259" r:id="rId9"/>
    <p:sldId id="320" r:id="rId10"/>
    <p:sldId id="287" r:id="rId11"/>
    <p:sldId id="296" r:id="rId12"/>
    <p:sldId id="285" r:id="rId13"/>
    <p:sldId id="288" r:id="rId14"/>
    <p:sldId id="528" r:id="rId15"/>
    <p:sldId id="298" r:id="rId16"/>
    <p:sldId id="317" r:id="rId17"/>
    <p:sldId id="291" r:id="rId18"/>
    <p:sldId id="325" r:id="rId19"/>
    <p:sldId id="529" r:id="rId20"/>
    <p:sldId id="316" r:id="rId21"/>
    <p:sldId id="273" r:id="rId22"/>
    <p:sldId id="544" r:id="rId23"/>
    <p:sldId id="323" r:id="rId24"/>
    <p:sldId id="326" r:id="rId25"/>
    <p:sldId id="530" r:id="rId26"/>
    <p:sldId id="322" r:id="rId27"/>
    <p:sldId id="290" r:id="rId28"/>
    <p:sldId id="324" r:id="rId29"/>
    <p:sldId id="297" r:id="rId30"/>
    <p:sldId id="545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8A60400D-D993-98B6-FA82-2634C5BCE0D9}" name="Päivi Puranen" initials="PP" userId="S::paivi.puranen@ehyt.fi::2fb30287-3a73-4f96-b894-9d23feb33bb9" providerId="AD"/>
  <p188:author id="{93A3E82B-1CB8-9965-C1D7-545BBD508D58}" name="Sari Anjala" initials="SA" userId="S::sari.anjala@ehyt.fi::d241be59-d994-4dfe-93d0-ca1be2fff0ae" providerId="AD"/>
  <p188:author id="{1F35C46A-9CF8-24B1-146B-11DAE88928FD}" name="Sebastian Östman" initials="SÖ" userId="S::sebastian.ostman@ehyt.fi::bd4a61b7-6fdd-4cdf-a0f4-622553c825b4" providerId="AD"/>
  <p188:author id="{77CC9B8E-3FE9-1FC0-24C6-279C605277AA}" name="Laura Sohlberg" initials="LS" userId="S::laura.sohlberg@ehyt.fi::726ec1a4-df3a-4337-a9fd-10dc851f913b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DE377-2BF5-4611-BBAD-7A87FEF70EDC}" v="2" dt="2024-04-12T10:44:38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5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8" y="72"/>
      </p:cViewPr>
      <p:guideLst/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>
                <a:solidFill>
                  <a:schemeClr val="tx1"/>
                </a:solidFill>
              </a:rPr>
              <a:t>Perusopetuksen</a:t>
            </a:r>
            <a:r>
              <a:rPr lang="fi-FI" b="1" baseline="0">
                <a:solidFill>
                  <a:schemeClr val="tx1"/>
                </a:solidFill>
              </a:rPr>
              <a:t> 8.lk ja 9lk</a:t>
            </a:r>
            <a:endParaRPr lang="fi-FI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942652329749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C8-4B0A-9FA8-3B8AD0094AB0}"/>
                </c:ext>
              </c:extLst>
            </c:dLbl>
            <c:dLbl>
              <c:idx val="1"/>
              <c:layout>
                <c:manualLayout>
                  <c:x val="6.5721909899401788E-3"/>
                  <c:y val="-8.602150537634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C8-4B0A-9FA8-3B8AD0094AB0}"/>
                </c:ext>
              </c:extLst>
            </c:dLbl>
            <c:dLbl>
              <c:idx val="2"/>
              <c:layout>
                <c:manualLayout>
                  <c:x val="-4.9291432424551718E-3"/>
                  <c:y val="5.376344086021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C8-4B0A-9FA8-3B8AD0094AB0}"/>
                </c:ext>
              </c:extLst>
            </c:dLbl>
            <c:dLbl>
              <c:idx val="3"/>
              <c:layout>
                <c:manualLayout>
                  <c:x val="0"/>
                  <c:y val="-8.243727598566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C8-4B0A-9FA8-3B8AD0094AB0}"/>
                </c:ext>
              </c:extLst>
            </c:dLbl>
            <c:dLbl>
              <c:idx val="4"/>
              <c:layout>
                <c:manualLayout>
                  <c:x val="-3.2860954949701349E-3"/>
                  <c:y val="6.45161290322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C8-4B0A-9FA8-3B8AD0094AB0}"/>
                </c:ext>
              </c:extLst>
            </c:dLbl>
            <c:dLbl>
              <c:idx val="5"/>
              <c:layout>
                <c:manualLayout>
                  <c:x val="0"/>
                  <c:y val="-7.5268817204301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C8-4B0A-9FA8-3B8AD0094AB0}"/>
                </c:ext>
              </c:extLst>
            </c:dLbl>
            <c:dLbl>
              <c:idx val="6"/>
              <c:layout>
                <c:manualLayout>
                  <c:x val="-4.929143242455112E-3"/>
                  <c:y val="7.168458781362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C8-4B0A-9FA8-3B8AD0094AB0}"/>
                </c:ext>
              </c:extLst>
            </c:dLbl>
            <c:dLbl>
              <c:idx val="7"/>
              <c:layout>
                <c:manualLayout>
                  <c:x val="-1.6430477474850373E-3"/>
                  <c:y val="-8.960573476702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C8-4B0A-9FA8-3B8AD0094AB0}"/>
                </c:ext>
              </c:extLst>
            </c:dLbl>
            <c:dLbl>
              <c:idx val="8"/>
              <c:layout>
                <c:manualLayout>
                  <c:x val="0"/>
                  <c:y val="3.942652329749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C8-4B0A-9FA8-3B8AD0094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'!$A$2:$I$2</c:f>
              <c:strCache>
                <c:ptCount val="9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</c:strCache>
            </c:strRef>
          </c:cat>
          <c:val>
            <c:numRef>
              <c:f>'[ktk2.nuoret.fact_ktk2_nuoret.latest.xlsx]Kouluterveyskyselyn aikasarjat '!$A$3:$I$3</c:f>
              <c:numCache>
                <c:formatCode>#,##0.0</c:formatCode>
                <c:ptCount val="9"/>
                <c:pt idx="0">
                  <c:v>40.6</c:v>
                </c:pt>
                <c:pt idx="1">
                  <c:v>41.4</c:v>
                </c:pt>
                <c:pt idx="2">
                  <c:v>42.8</c:v>
                </c:pt>
                <c:pt idx="3">
                  <c:v>50</c:v>
                </c:pt>
                <c:pt idx="4">
                  <c:v>58.4</c:v>
                </c:pt>
                <c:pt idx="5">
                  <c:v>61.7</c:v>
                </c:pt>
                <c:pt idx="6">
                  <c:v>60.7</c:v>
                </c:pt>
                <c:pt idx="7">
                  <c:v>65.400000000000006</c:v>
                </c:pt>
                <c:pt idx="8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0C8-4B0A-9FA8-3B8AD0094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9802000"/>
        <c:axId val="92486720"/>
      </c:lineChart>
      <c:catAx>
        <c:axId val="1649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486720"/>
        <c:crosses val="autoZero"/>
        <c:auto val="1"/>
        <c:lblAlgn val="ctr"/>
        <c:lblOffset val="100"/>
        <c:noMultiLvlLbl val="0"/>
      </c:catAx>
      <c:valAx>
        <c:axId val="924867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4980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Ammatillisten</a:t>
            </a:r>
            <a:r>
              <a:rPr lang="fi-FI" baseline="0"/>
              <a:t> oppilaitosten 1. ja 2. vuoden opiskelijat 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D-4B60-98F2-287C6FB380FA}"/>
                </c:ext>
              </c:extLst>
            </c:dLbl>
            <c:dLbl>
              <c:idx val="1"/>
              <c:layout>
                <c:manualLayout>
                  <c:x val="-5.0925337632079971E-17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D-4B60-98F2-287C6FB380FA}"/>
                </c:ext>
              </c:extLst>
            </c:dLbl>
            <c:dLbl>
              <c:idx val="2"/>
              <c:layout>
                <c:manualLayout>
                  <c:x val="-5.0925337632079971E-17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D-4B60-98F2-287C6FB380FA}"/>
                </c:ext>
              </c:extLst>
            </c:dLbl>
            <c:dLbl>
              <c:idx val="3"/>
              <c:layout>
                <c:manualLayout>
                  <c:x val="0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CD-4B60-98F2-287C6FB380FA}"/>
                </c:ext>
              </c:extLst>
            </c:dLbl>
            <c:dLbl>
              <c:idx val="4"/>
              <c:layout>
                <c:manualLayout>
                  <c:x val="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CD-4B60-98F2-287C6FB380FA}"/>
                </c:ext>
              </c:extLst>
            </c:dLbl>
            <c:dLbl>
              <c:idx val="5"/>
              <c:layout>
                <c:manualLayout>
                  <c:x val="5.5555555555555558E-3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CD-4B60-98F2-287C6FB380FA}"/>
                </c:ext>
              </c:extLst>
            </c:dLbl>
            <c:dLbl>
              <c:idx val="6"/>
              <c:layout>
                <c:manualLayout>
                  <c:x val="5.5555555555555558E-3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CD-4B60-98F2-287C6FB38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'!$A$1:$H$5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strCache>
              <c:extLst/>
            </c:strRef>
          </c:cat>
          <c:val>
            <c:numRef>
              <c:f>'[ktk2.nuoret.fact_ktk2_nuoret.latest.xlsx]Kouluterveyskyselyn aikasarjat '!$A$6:$H$6</c:f>
              <c:numCache>
                <c:formatCode>#,##0.0</c:formatCode>
                <c:ptCount val="8"/>
                <c:pt idx="0">
                  <c:v>14.7</c:v>
                </c:pt>
                <c:pt idx="1">
                  <c:v>15.4</c:v>
                </c:pt>
                <c:pt idx="2">
                  <c:v>18.8</c:v>
                </c:pt>
                <c:pt idx="3">
                  <c:v>23.2</c:v>
                </c:pt>
                <c:pt idx="4">
                  <c:v>27.5</c:v>
                </c:pt>
                <c:pt idx="5">
                  <c:v>28.6</c:v>
                </c:pt>
                <c:pt idx="6">
                  <c:v>34</c:v>
                </c:pt>
                <c:pt idx="7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CD-4B60-98F2-287C6FB3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220336"/>
        <c:axId val="2053816912"/>
      </c:lineChart>
      <c:catAx>
        <c:axId val="20552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3816912"/>
        <c:crosses val="autoZero"/>
        <c:auto val="1"/>
        <c:lblAlgn val="ctr"/>
        <c:lblOffset val="100"/>
        <c:noMultiLvlLbl val="0"/>
      </c:catAx>
      <c:valAx>
        <c:axId val="2053816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52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/>
              <a:t>Lukion 1.</a:t>
            </a:r>
            <a:r>
              <a:rPr lang="fi-FI" b="1" baseline="0"/>
              <a:t> ja 2. vuoden opiskelijat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12-43AD-96E2-24488BF72AB8}"/>
                </c:ext>
              </c:extLst>
            </c:dLbl>
            <c:dLbl>
              <c:idx val="1"/>
              <c:layout>
                <c:manualLayout>
                  <c:x val="0"/>
                  <c:y val="-5.89680589680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2-43AD-96E2-24488BF72AB8}"/>
                </c:ext>
              </c:extLst>
            </c:dLbl>
            <c:dLbl>
              <c:idx val="2"/>
              <c:layout>
                <c:manualLayout>
                  <c:x val="-3.7780775986705387E-17"/>
                  <c:y val="2.620802620802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12-43AD-96E2-24488BF72AB8}"/>
                </c:ext>
              </c:extLst>
            </c:dLbl>
            <c:dLbl>
              <c:idx val="3"/>
              <c:layout>
                <c:manualLayout>
                  <c:x val="0"/>
                  <c:y val="-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12-43AD-96E2-24488BF72AB8}"/>
                </c:ext>
              </c:extLst>
            </c:dLbl>
            <c:dLbl>
              <c:idx val="4"/>
              <c:layout>
                <c:manualLayout>
                  <c:x val="0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12-43AD-96E2-24488BF72AB8}"/>
                </c:ext>
              </c:extLst>
            </c:dLbl>
            <c:dLbl>
              <c:idx val="5"/>
              <c:layout>
                <c:manualLayout>
                  <c:x val="0"/>
                  <c:y val="-6.55200655200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12-43AD-96E2-24488BF72AB8}"/>
                </c:ext>
              </c:extLst>
            </c:dLbl>
            <c:dLbl>
              <c:idx val="6"/>
              <c:layout>
                <c:manualLayout>
                  <c:x val="2.0607934054611026E-3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12-43AD-96E2-24488BF72AB8}"/>
                </c:ext>
              </c:extLst>
            </c:dLbl>
            <c:dLbl>
              <c:idx val="7"/>
              <c:layout>
                <c:manualLayout>
                  <c:x val="-2.0607934054611026E-3"/>
                  <c:y val="-5.241605241605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12-43AD-96E2-24488BF72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'!$A$1:$I$5</c:f>
              <c:strCache>
                <c:ptCount val="9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</c:strCache>
              <c:extLst/>
            </c:strRef>
          </c:cat>
          <c:val>
            <c:numRef>
              <c:f>'[ktk2.nuoret.fact_ktk2_nuoret.latest.xlsx]Kouluterveyskyselyn aikasarjat '!$A$6:$I$6</c:f>
              <c:numCache>
                <c:formatCode>#,##0.0</c:formatCode>
                <c:ptCount val="9"/>
                <c:pt idx="0">
                  <c:v>20.8</c:v>
                </c:pt>
                <c:pt idx="1">
                  <c:v>22.5</c:v>
                </c:pt>
                <c:pt idx="2">
                  <c:v>22.9</c:v>
                </c:pt>
                <c:pt idx="3">
                  <c:v>26.8</c:v>
                </c:pt>
                <c:pt idx="4">
                  <c:v>30.9</c:v>
                </c:pt>
                <c:pt idx="5">
                  <c:v>35.299999999999997</c:v>
                </c:pt>
                <c:pt idx="6">
                  <c:v>34.9</c:v>
                </c:pt>
                <c:pt idx="7">
                  <c:v>40.200000000000003</c:v>
                </c:pt>
                <c:pt idx="8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12-43AD-96E2-24488BF72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47231"/>
        <c:axId val="2056697343"/>
      </c:lineChart>
      <c:catAx>
        <c:axId val="205604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6697343"/>
        <c:crosses val="autoZero"/>
        <c:auto val="1"/>
        <c:lblAlgn val="ctr"/>
        <c:lblOffset val="100"/>
        <c:noMultiLvlLbl val="0"/>
      </c:catAx>
      <c:valAx>
        <c:axId val="20566973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604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_OPeFtx8w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84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1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1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076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579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8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2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0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814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b="1"/>
              <a:t>L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2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i-FI" sz="1200" b="1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323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08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cs typeface="Calibri"/>
              </a:rPr>
              <a:t> </a:t>
            </a: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84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53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584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ea typeface="Calibri"/>
              <a:cs typeface="Calibri"/>
            </a:endParaRPr>
          </a:p>
          <a:p>
            <a:endParaRPr lang="fi-FI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fi-FI" b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5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>
              <a:cs typeface="Calibri"/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9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18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57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 panose="020F0502020204030204"/>
            </a:endParaRPr>
          </a:p>
          <a:p>
            <a:pPr algn="l" rtl="0" fontAlgn="base"/>
            <a:endParaRPr lang="fi-FI" sz="1800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0" i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fi-FI" sz="1800" b="0" i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E7EC7-46E4-47AA-A2E2-00507DF3CE3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1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Millainen</a:t>
            </a:r>
            <a:r>
              <a:rPr lang="en-US" dirty="0"/>
              <a:t> </a:t>
            </a:r>
            <a:r>
              <a:rPr lang="en-US" dirty="0" err="1"/>
              <a:t>kännityyppi</a:t>
            </a:r>
            <a:r>
              <a:rPr lang="en-US" dirty="0"/>
              <a:t>? </a:t>
            </a:r>
            <a:r>
              <a:rPr lang="en-US" dirty="0">
                <a:hlinkClick r:id="rId3"/>
              </a:rPr>
              <a:t>https://www.youtube.com/shorts/_OPeFtx8wpc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16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92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75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1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86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73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144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595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46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45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92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43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735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569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647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101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15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49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57485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5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0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9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3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3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574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8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4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Kuva, joka sisältää kohteen lintu&#10;&#10;Kuvaus luotu automaattisesti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9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6AE5AD-25D7-4FDA-847A-DB2A35E157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070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4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30D16-AFBB-4F86-AFD5-E6C33885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726002-2D9E-4E42-9E3B-F3F7A053A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4E8E71-1129-4D12-AF56-351B1521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9F001D-3113-4A16-AA95-D6B1A627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E28707-1B7A-4345-B881-8868D2A1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AAEB3C-3E98-40E2-959A-6EDD152B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30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A93B30-804A-4EA9-B2C9-7A592C4C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4BB83-934D-4776-8EB0-FDA3C4D0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D98046-2F08-4A27-AF66-081D16F4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FD8701-331D-4E04-99B2-5AEA580C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16C39A-079D-4C83-9E77-853D465B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EEB4710-5B7E-48CE-BB12-F0E2D7D0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271004-5490-48F7-859C-16BA2BE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18CE93-E3C5-472B-9171-67F6FEDF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060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3371B-64D9-4192-87F9-29E69192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199F85-5C62-4399-B5D3-D96C64D0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5DBE20-D50D-403F-A095-DB8540D9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AC4458-21F9-472E-AD92-AAA110D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87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BC33DC-D152-4397-8982-F872317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1D0661D-0499-4923-90C2-98ECFADA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CD1A68-80C1-490C-9EE6-ACCE855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0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2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20293-57D0-49B3-8F8C-473C6CB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A59DAC-846E-4D14-BFE9-5D9F16DF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5F5935-F3E4-4D34-B89F-A9CF79D3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05D3B1-1907-4EC2-99CA-80EFC73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B02F3-ED5A-449D-9F40-01771F5C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D686F1-FCB4-46B1-9605-3A7C27FF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791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FFC6A-4457-40E7-9ADD-CE25C79B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F73D78-75A4-42D5-860E-8CAD55EB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8F609-7337-4CD6-BC47-78A11387F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4AFC03-41D9-4E42-A89D-984F0E90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5901B7-4FAA-4A56-94A5-46E377F3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DE6571-2647-4C23-B1D5-B82F609C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705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F9118-FEAC-4FC5-9D98-C7D82E2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DC209F-9535-4D7F-B1BF-9134E4D2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D285B8-20DB-4787-BD4E-F70B38D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0FC757-0F2F-4766-A618-26FB88C2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2ABCF7-675E-4C2A-8CAA-41D583FD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522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D19B38-D8F7-4270-AD34-E7D08C21A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B60B4D-3562-4803-80FF-27CD2471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85E9B-4BF4-47F5-8642-E298FBA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94E456-17E5-4C7C-80AC-AE7017A7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61282-8633-41C0-920B-4D1AAA19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957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1D94-CA05-47D9-A9DA-E10D79CA6E9D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A0A5-C873-4DF7-96A2-87F8F5F35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579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1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269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92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0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5" r:id="rId4"/>
    <p:sldLayoutId id="2147483697" r:id="rId5"/>
    <p:sldLayoutId id="2147483698" r:id="rId6"/>
    <p:sldLayoutId id="214748369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A1CF-34E3-41A4-AF5E-11DDBFF140C4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0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OPeFtx8wpc?feature=oembed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5FECC-9A5A-484E-B877-5319F32E0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852" y="3511951"/>
            <a:ext cx="4602085" cy="2388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Bueno-</a:t>
            </a:r>
            <a:r>
              <a:rPr lang="en-US" sz="3600" dirty="0" err="1"/>
              <a:t>opetusmateriaali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err="1"/>
              <a:t>Alkoholi</a:t>
            </a:r>
            <a:r>
              <a:rPr lang="en-US" sz="3600" dirty="0"/>
              <a:t> 1</a:t>
            </a:r>
            <a:br>
              <a:rPr lang="en-US" sz="4400" dirty="0"/>
            </a:br>
            <a:endParaRPr lang="en-US" sz="5400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Neljä nuorta loikoilee half pipella.">
            <a:extLst>
              <a:ext uri="{FF2B5EF4-FFF2-40B4-BE49-F238E27FC236}">
                <a16:creationId xmlns:a16="http://schemas.microsoft.com/office/drawing/2014/main" id="{741BA18F-258B-46FA-9BE0-8EB84227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9700" b="-4348"/>
          <a:stretch/>
        </p:blipFill>
        <p:spPr>
          <a:xfrm flipH="1">
            <a:off x="1929" y="0"/>
            <a:ext cx="5105400" cy="71881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11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422" y="233996"/>
            <a:ext cx="6589010" cy="915954"/>
          </a:xfrm>
        </p:spPr>
        <p:txBody>
          <a:bodyPr lIns="91440" tIns="45720" rIns="91440" bIns="45720" anchor="b"/>
          <a:lstStyle/>
          <a:p>
            <a:r>
              <a:rPr lang="fi-FI" sz="3600">
                <a:latin typeface="Calibri"/>
                <a:cs typeface="Calibri"/>
              </a:rPr>
              <a:t>Miksi alkoholia käytetään?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5429" y="3196690"/>
            <a:ext cx="7623876" cy="4616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b="0" dirty="0">
                <a:latin typeface="Calibri"/>
                <a:cs typeface="Calibri"/>
              </a:rPr>
              <a:t>Pohtikaa: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fi-FI" b="0" dirty="0"/>
              <a:t>Miksi ihmiset käyttävät alkoholia? </a:t>
            </a:r>
            <a:endParaRPr lang="fi-FI" b="0" dirty="0">
              <a:ea typeface="Calibri"/>
              <a:cs typeface="Calibri"/>
            </a:endParaRP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fi-FI" b="0" dirty="0"/>
              <a:t>Onko nuorilla eri syitä käyttää alkoholia </a:t>
            </a:r>
            <a:br>
              <a:rPr lang="fi-FI" b="0" dirty="0"/>
            </a:br>
            <a:r>
              <a:rPr lang="fi-FI" b="0" dirty="0"/>
              <a:t>kuin aikuisilla? Perustele. </a:t>
            </a:r>
            <a:endParaRPr lang="fi-FI" b="0" dirty="0">
              <a:ea typeface="Calibri"/>
              <a:cs typeface="Calibri"/>
            </a:endParaRP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fi-FI" b="0" dirty="0"/>
              <a:t>Moni ei käytä alkoholia ollenkaan. Miksi? </a:t>
            </a:r>
            <a:endParaRPr lang="fi-FI" b="0" dirty="0">
              <a:ea typeface="Calibri"/>
              <a:cs typeface="Calibri"/>
            </a:endParaRPr>
          </a:p>
          <a:p>
            <a:pPr algn="l"/>
            <a:endParaRPr lang="fi-FI" b="0" dirty="0"/>
          </a:p>
          <a:p>
            <a:pPr algn="l"/>
            <a:endParaRPr lang="fi-FI" sz="2800" dirty="0"/>
          </a:p>
          <a:p>
            <a:pPr algn="l"/>
            <a:endParaRPr lang="fi-FI" sz="2800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C375B9D9-0929-0283-B304-BB6C666E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658" y="1297950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Kuva 7" descr="Parityöskentely ikoni.">
            <a:extLst>
              <a:ext uri="{FF2B5EF4-FFF2-40B4-BE49-F238E27FC236}">
                <a16:creationId xmlns:a16="http://schemas.microsoft.com/office/drawing/2014/main" id="{7C29B8DF-4F19-3867-F6D7-63CF29D089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2" y="1616503"/>
            <a:ext cx="945079" cy="947092"/>
          </a:xfrm>
          <a:prstGeom prst="rect">
            <a:avLst/>
          </a:prstGeom>
        </p:spPr>
      </p:pic>
      <p:pic>
        <p:nvPicPr>
          <p:cNvPr id="9" name="Kuva 8" descr="Parityöskentely ikoni.">
            <a:extLst>
              <a:ext uri="{FF2B5EF4-FFF2-40B4-BE49-F238E27FC236}">
                <a16:creationId xmlns:a16="http://schemas.microsoft.com/office/drawing/2014/main" id="{EEA59942-E204-608F-75ED-3C237B6336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6" y="1616503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6955" y="0"/>
            <a:ext cx="8105775" cy="123757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Miksi ihmiset käyttävät alkoholia?</a:t>
            </a:r>
          </a:p>
        </p:txBody>
      </p:sp>
      <p:pic>
        <p:nvPicPr>
          <p:cNvPr id="5" name="Kuva 5" descr="Kuvassa puhekuplia ja niissä tekstejä: Koska muutkin jkuovat, maku, kulttuurilliset syyt, stressinpoisto, halu irtautua arjesta, tapa olla yhdessä, halu pitää hauskaa, kokeilunhalu, itseluottamuksen vahvistaminen, tarve kapinoida ryhmäpaine ja kysymysmerkki. ">
            <a:extLst>
              <a:ext uri="{FF2B5EF4-FFF2-40B4-BE49-F238E27FC236}">
                <a16:creationId xmlns:a16="http://schemas.microsoft.com/office/drawing/2014/main" id="{14E644CC-C3BE-1EEF-AC7A-906DCAE8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47" y="1401141"/>
            <a:ext cx="6022989" cy="50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621" y="703263"/>
            <a:ext cx="6772275" cy="812801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Moni ei käytä alkoholia ollenkaan, miksi?</a:t>
            </a:r>
          </a:p>
        </p:txBody>
      </p:sp>
      <p:pic>
        <p:nvPicPr>
          <p:cNvPr id="5" name="Kuva 5" descr="Puheluplia joissa tekstejä: Ei kiinnosta, on toipuva alkoholisti, kulttuurilliset syyt, lähipiirissä ongelmia päihteiden kanssa, tapa olla yhdessä on päihteetön, haluaa pitää terveydestään huolta, on raskaana, uskonnolliset syyt, hinta, haluaa suojella itseään haitoilta, maku ja kysymysmerkki. ">
            <a:extLst>
              <a:ext uri="{FF2B5EF4-FFF2-40B4-BE49-F238E27FC236}">
                <a16:creationId xmlns:a16="http://schemas.microsoft.com/office/drawing/2014/main" id="{CE68CA56-4708-40A3-C236-42E49589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00" y="1511914"/>
            <a:ext cx="5958799" cy="4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51" y="175565"/>
            <a:ext cx="8276297" cy="915954"/>
          </a:xfrm>
        </p:spPr>
        <p:txBody>
          <a:bodyPr lIns="91440" tIns="45720" rIns="91440" bIns="45720" anchor="b"/>
          <a:lstStyle/>
          <a:p>
            <a:r>
              <a:rPr lang="en-US" sz="3600" dirty="0">
                <a:latin typeface="Calibri"/>
                <a:cs typeface="Calibri"/>
              </a:rPr>
              <a:t>Nuorten </a:t>
            </a:r>
            <a:r>
              <a:rPr lang="en-US" sz="3600" dirty="0" err="1">
                <a:latin typeface="Calibri"/>
                <a:cs typeface="Calibri"/>
              </a:rPr>
              <a:t>alkoholinkäyttö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Ellipsi 3" descr="Diagrammi ikoni.">
            <a:extLst>
              <a:ext uri="{FF2B5EF4-FFF2-40B4-BE49-F238E27FC236}">
                <a16:creationId xmlns:a16="http://schemas.microsoft.com/office/drawing/2014/main" id="{05E1F716-3CB2-4114-9315-2FDDA36C91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083258" y="4285369"/>
            <a:ext cx="2047422" cy="20474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33851" y="1548920"/>
            <a:ext cx="8670918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800" b="0" dirty="0" err="1"/>
              <a:t>Tutustukaa</a:t>
            </a:r>
            <a:r>
              <a:rPr lang="en-US" sz="12800" b="0" dirty="0"/>
              <a:t> </a:t>
            </a:r>
            <a:r>
              <a:rPr lang="en-US" sz="12800" b="0" dirty="0" err="1"/>
              <a:t>yhdessä</a:t>
            </a:r>
            <a:r>
              <a:rPr lang="en-US" sz="12800" b="0" dirty="0"/>
              <a:t> </a:t>
            </a:r>
            <a:r>
              <a:rPr lang="en-US" sz="12800" b="0" dirty="0" err="1"/>
              <a:t>seuraavaan</a:t>
            </a:r>
            <a:r>
              <a:rPr lang="en-US" sz="12800" b="0" dirty="0"/>
              <a:t> </a:t>
            </a:r>
            <a:r>
              <a:rPr lang="en-US" sz="12800" b="0" dirty="0" err="1"/>
              <a:t>diaan</a:t>
            </a:r>
            <a:r>
              <a:rPr lang="en-US" sz="12800" b="0" dirty="0"/>
              <a:t> ja </a:t>
            </a:r>
            <a:r>
              <a:rPr lang="en-US" sz="12800" b="0" dirty="0" err="1"/>
              <a:t>pohtikaa</a:t>
            </a:r>
            <a:r>
              <a:rPr lang="en-US" sz="12800" b="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600" b="0" dirty="0"/>
              <a:t>1. </a:t>
            </a:r>
            <a:r>
              <a:rPr lang="en-US" sz="9600" b="0" dirty="0" err="1"/>
              <a:t>Miten</a:t>
            </a:r>
            <a:r>
              <a:rPr lang="en-US" sz="9600" b="0" dirty="0"/>
              <a:t> </a:t>
            </a:r>
            <a:r>
              <a:rPr lang="en-US" sz="9600" b="0" dirty="0" err="1"/>
              <a:t>nuorten</a:t>
            </a:r>
            <a:r>
              <a:rPr lang="en-US" sz="9600" b="0" dirty="0"/>
              <a:t> </a:t>
            </a:r>
            <a:r>
              <a:rPr lang="en-US" sz="9600" b="0" dirty="0" err="1"/>
              <a:t>alkoholinkäyttö</a:t>
            </a:r>
            <a:r>
              <a:rPr lang="en-US" sz="9600" b="0" dirty="0"/>
              <a:t> on </a:t>
            </a:r>
            <a:r>
              <a:rPr lang="en-US" sz="9600" b="0" dirty="0" err="1"/>
              <a:t>diagrammin</a:t>
            </a:r>
            <a:r>
              <a:rPr lang="en-US" sz="9600" b="0" dirty="0"/>
              <a:t> </a:t>
            </a:r>
            <a:r>
              <a:rPr lang="en-US" sz="9600" b="0" dirty="0" err="1"/>
              <a:t>mukaan</a:t>
            </a:r>
            <a:r>
              <a:rPr lang="en-US" sz="9600" b="0" dirty="0"/>
              <a:t> </a:t>
            </a:r>
            <a:r>
              <a:rPr lang="en-US" sz="9600" b="0" dirty="0" err="1"/>
              <a:t>muuttunut</a:t>
            </a:r>
            <a:r>
              <a:rPr lang="en-US" sz="9600" b="0" dirty="0"/>
              <a:t>?</a:t>
            </a:r>
            <a:endParaRPr lang="en-US" sz="9600" b="0" dirty="0"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600" b="0" dirty="0"/>
              <a:t>2. </a:t>
            </a:r>
            <a:r>
              <a:rPr lang="en-US" sz="9600" b="0" dirty="0" err="1"/>
              <a:t>Mitkä</a:t>
            </a:r>
            <a:r>
              <a:rPr lang="en-US" sz="9600" b="0" dirty="0"/>
              <a:t> </a:t>
            </a:r>
            <a:r>
              <a:rPr lang="en-US" sz="9600" b="0" dirty="0" err="1"/>
              <a:t>asiat</a:t>
            </a:r>
            <a:r>
              <a:rPr lang="en-US" sz="9600" b="0" dirty="0"/>
              <a:t> </a:t>
            </a:r>
            <a:r>
              <a:rPr lang="en-US" sz="9600" b="0" dirty="0" err="1"/>
              <a:t>ovat</a:t>
            </a:r>
            <a:r>
              <a:rPr lang="en-US" sz="9600" b="0" dirty="0"/>
              <a:t> </a:t>
            </a:r>
            <a:r>
              <a:rPr lang="en-US" sz="9600" b="0" dirty="0" err="1"/>
              <a:t>vaikuttaneet</a:t>
            </a:r>
            <a:r>
              <a:rPr lang="en-US" sz="9600" b="0" dirty="0"/>
              <a:t> </a:t>
            </a:r>
            <a:r>
              <a:rPr lang="en-US" sz="9600" b="0" dirty="0" err="1"/>
              <a:t>muutokseen</a:t>
            </a:r>
            <a:r>
              <a:rPr lang="en-US" sz="9600" b="0" dirty="0"/>
              <a:t>?</a:t>
            </a:r>
            <a:endParaRPr lang="en-US" sz="9600" b="0" dirty="0">
              <a:cs typeface="Calibri"/>
            </a:endParaRPr>
          </a:p>
          <a:p>
            <a:pPr>
              <a:lnSpc>
                <a:spcPts val="2800"/>
              </a:lnSpc>
            </a:pPr>
            <a:br>
              <a:rPr lang="fi-FI" sz="3200" b="0" dirty="0">
                <a:latin typeface="+mj-lt"/>
              </a:rPr>
            </a:br>
            <a:endParaRPr lang="en-US" sz="3200" b="0" dirty="0">
              <a:latin typeface="+mj-lt"/>
            </a:endParaRPr>
          </a:p>
        </p:txBody>
      </p:sp>
      <p:pic>
        <p:nvPicPr>
          <p:cNvPr id="13" name="Kuva 12" descr="Pylväskaavio">
            <a:extLst>
              <a:ext uri="{FF2B5EF4-FFF2-40B4-BE49-F238E27FC236}">
                <a16:creationId xmlns:a16="http://schemas.microsoft.com/office/drawing/2014/main" id="{544222C4-7777-4843-917D-9479E00B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741" y="4462030"/>
            <a:ext cx="1694100" cy="1694100"/>
          </a:xfrm>
          <a:prstGeom prst="rect">
            <a:avLst/>
          </a:prstGeom>
        </p:spPr>
      </p:pic>
      <p:sp>
        <p:nvSpPr>
          <p:cNvPr id="3" name="Ellipsi 2" descr="Ryhmäkeskustelu ikoni. ">
            <a:extLst>
              <a:ext uri="{FF2B5EF4-FFF2-40B4-BE49-F238E27FC236}">
                <a16:creationId xmlns:a16="http://schemas.microsoft.com/office/drawing/2014/main" id="{D2D8D226-EB45-3D91-7E1B-2A81F901DF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40049" y="4285369"/>
            <a:ext cx="2047422" cy="20474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444A2BE-01FB-FEE4-91CC-7971E359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73" y="4602089"/>
            <a:ext cx="1431716" cy="14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7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73" y="131982"/>
            <a:ext cx="8348413" cy="1031629"/>
          </a:xfrm>
        </p:spPr>
        <p:txBody>
          <a:bodyPr>
            <a:normAutofit/>
          </a:bodyPr>
          <a:lstStyle/>
          <a:p>
            <a:r>
              <a:rPr lang="fi-FI" sz="3600" b="1">
                <a:latin typeface="+mn-lt"/>
              </a:rPr>
              <a:t>Nuoret, jotka eivät käytä alkoholia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186937" y="6387464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Lähde: Kouluterveyskysely 2023,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51525"/>
            <a:ext cx="2554517" cy="696686"/>
          </a:xfrm>
          <a:prstGeom prst="rect">
            <a:avLst/>
          </a:prstGeom>
        </p:spPr>
      </p:pic>
      <p:graphicFrame>
        <p:nvGraphicFramePr>
          <p:cNvPr id="4" name="Kaavio 3" descr="Diagrammi: Perusopetuksen 8lk ja 9lk.">
            <a:extLst>
              <a:ext uri="{FF2B5EF4-FFF2-40B4-BE49-F238E27FC236}">
                <a16:creationId xmlns:a16="http://schemas.microsoft.com/office/drawing/2014/main" id="{BB4A9538-AEA2-67F8-17CE-20927D764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31244"/>
              </p:ext>
            </p:extLst>
          </p:nvPr>
        </p:nvGraphicFramePr>
        <p:xfrm>
          <a:off x="337116" y="1119479"/>
          <a:ext cx="8694512" cy="496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420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2" y="213390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Nuoret, jotka eivät käytä alkoholia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186937" y="6387464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Lähde: Kouluterveyskysely 2023,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51525"/>
            <a:ext cx="2554517" cy="696686"/>
          </a:xfrm>
          <a:prstGeom prst="rect">
            <a:avLst/>
          </a:prstGeom>
        </p:spPr>
      </p:pic>
      <p:graphicFrame>
        <p:nvGraphicFramePr>
          <p:cNvPr id="3" name="Kaavio 2" descr="Diagrammi: Ammatillisten oppilaitosten 1. ja 2. vuoden opiskelijat.">
            <a:extLst>
              <a:ext uri="{FF2B5EF4-FFF2-40B4-BE49-F238E27FC236}">
                <a16:creationId xmlns:a16="http://schemas.microsoft.com/office/drawing/2014/main" id="{40DFF186-C2FE-DFE2-C6E6-4EA77FF90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61628"/>
              </p:ext>
            </p:extLst>
          </p:nvPr>
        </p:nvGraphicFramePr>
        <p:xfrm>
          <a:off x="307817" y="1140737"/>
          <a:ext cx="8618899" cy="512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187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2" y="213390"/>
            <a:ext cx="8348413" cy="891134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Nuoret, jotka eivät käytä alkoholia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186937" y="6387464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Lähde: Kouluterveyskysely 2023,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51525"/>
            <a:ext cx="2554517" cy="696686"/>
          </a:xfrm>
          <a:prstGeom prst="rect">
            <a:avLst/>
          </a:prstGeom>
        </p:spPr>
      </p:pic>
      <p:graphicFrame>
        <p:nvGraphicFramePr>
          <p:cNvPr id="4" name="Kaavio 3" descr="Diagrammi: Lukion 1. ja 2. vuoden opiskelijat.">
            <a:extLst>
              <a:ext uri="{FF2B5EF4-FFF2-40B4-BE49-F238E27FC236}">
                <a16:creationId xmlns:a16="http://schemas.microsoft.com/office/drawing/2014/main" id="{E9F675FF-AB6C-E135-2D40-F5C93972D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064074"/>
              </p:ext>
            </p:extLst>
          </p:nvPr>
        </p:nvGraphicFramePr>
        <p:xfrm>
          <a:off x="516048" y="1104523"/>
          <a:ext cx="8003263" cy="512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684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76" y="288953"/>
            <a:ext cx="8104847" cy="915954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Nuorten alkoholinkäyttö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9576" y="1592643"/>
            <a:ext cx="6506569" cy="4616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b="0"/>
              <a:t>Niiden nuorten määrä, jotka eivät käytä alkoholia, on lisääntynyt.</a:t>
            </a:r>
          </a:p>
          <a:p>
            <a:pPr marL="457200" indent="-457200" algn="l">
              <a:buAutoNum type="arabicPeriod"/>
            </a:pPr>
            <a:r>
              <a:rPr lang="fi-FI" b="0"/>
              <a:t>Muutokseen vaikuttaneita tekijöitä:</a:t>
            </a:r>
            <a:endParaRPr lang="fi-FI" b="0">
              <a:ea typeface="Calibri"/>
              <a:cs typeface="Calibri"/>
            </a:endParaRPr>
          </a:p>
          <a:p>
            <a:pPr algn="l"/>
            <a:endParaRPr lang="fi-FI" sz="2800"/>
          </a:p>
          <a:p>
            <a:pPr algn="l"/>
            <a:endParaRPr lang="fi-FI" sz="28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BE337DB-BE62-5352-DF04-9673F5F658F6}"/>
              </a:ext>
            </a:extLst>
          </p:cNvPr>
          <p:cNvSpPr txBox="1"/>
          <p:nvPr/>
        </p:nvSpPr>
        <p:spPr>
          <a:xfrm>
            <a:off x="1004449" y="2920377"/>
            <a:ext cx="735330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Parempi tietoisuus haitoista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Terveellisten elämäntapojen ihannointi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Hinta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Ikärajojen tarkempi kontrollointi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Harrastusmahdollisuuksien lisääntyminen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Digimaailman luomat yhteisöt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Itsekontrollin menettämisen pelko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>
                <a:ea typeface="Calibri"/>
                <a:cs typeface="Calibri"/>
              </a:rPr>
              <a:t>Muu, mikä?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326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48" y="278004"/>
            <a:ext cx="6589010" cy="915954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Alkoholihaitat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0658" y="3120818"/>
            <a:ext cx="7331491" cy="4241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b="0" dirty="0">
                <a:latin typeface="Calibri"/>
                <a:cs typeface="Calibri"/>
              </a:rPr>
              <a:t>Pohtikaa:</a:t>
            </a:r>
          </a:p>
          <a:p>
            <a:pPr marL="742950" indent="-457200" algn="l" defTabSz="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Mitä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välittömiä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haittoja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käyttökerran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jälkeen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742950" indent="-457200" algn="l" defTabSz="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Mitä</a:t>
            </a:r>
            <a:r>
              <a:rPr lang="en-US" b="0" dirty="0">
                <a:latin typeface="Calibri" panose="020F0502020204030204"/>
              </a:rPr>
              <a:t> </a:t>
            </a:r>
            <a:r>
              <a:rPr lang="en-US" b="0" dirty="0" err="1">
                <a:latin typeface="Calibri" panose="020F0502020204030204"/>
              </a:rPr>
              <a:t>terveyshaittoja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ilmetä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pitkäaikaisen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käytön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johdosta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Miksi alkoholinkäyttö voi olla nuorelle haitallisempaa kuin aikuiselle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l"/>
            <a:endParaRPr lang="fi-FI" b="0" dirty="0"/>
          </a:p>
          <a:p>
            <a:pPr algn="l"/>
            <a:endParaRPr lang="fi-FI" sz="2800" dirty="0"/>
          </a:p>
          <a:p>
            <a:pPr algn="l"/>
            <a:endParaRPr lang="fi-FI" sz="2800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10C87BAD-D387-FC7A-20C0-4625F1F94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658" y="1297950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Kuva 6" descr="Parityöskentely ikoni.">
            <a:extLst>
              <a:ext uri="{FF2B5EF4-FFF2-40B4-BE49-F238E27FC236}">
                <a16:creationId xmlns:a16="http://schemas.microsoft.com/office/drawing/2014/main" id="{DED9BC8C-838B-B84D-99BA-523E4438F4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2" y="1616503"/>
            <a:ext cx="945079" cy="947092"/>
          </a:xfrm>
          <a:prstGeom prst="rect">
            <a:avLst/>
          </a:prstGeom>
        </p:spPr>
      </p:pic>
      <p:pic>
        <p:nvPicPr>
          <p:cNvPr id="8" name="Kuva 7" descr="Parityöskentely ikoni.">
            <a:extLst>
              <a:ext uri="{FF2B5EF4-FFF2-40B4-BE49-F238E27FC236}">
                <a16:creationId xmlns:a16="http://schemas.microsoft.com/office/drawing/2014/main" id="{AC0596C2-B27A-6ED6-CEA7-074F2FC68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6" y="1616503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23E7A3FE-D0BC-4E1F-9BF4-DFAF68EC8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13537"/>
            <a:ext cx="908801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3600">
                <a:latin typeface="+mn-lt"/>
                <a:ea typeface="+mn-ea"/>
                <a:cs typeface="Calibri"/>
              </a:rPr>
              <a:t>Alkoholinkäytön välittömiä haittoja 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  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Kuva 3" descr="6 piirroskuvaa joissa: nyrkki, lääkkeitä, sydän, portailta tippuva henkilö, myrkyn merkki ja riitelevät henkilöt.">
            <a:extLst>
              <a:ext uri="{FF2B5EF4-FFF2-40B4-BE49-F238E27FC236}">
                <a16:creationId xmlns:a16="http://schemas.microsoft.com/office/drawing/2014/main" id="{ECFB0790-401E-1B6A-6CA8-BB929604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5" y="1575927"/>
            <a:ext cx="8470490" cy="47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942" y="701336"/>
            <a:ext cx="7032173" cy="915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 Light"/>
              </a:rPr>
              <a:t>Alkoholi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991018" y="3186268"/>
            <a:ext cx="6618097" cy="48895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3200" b="0" dirty="0">
                <a:latin typeface="Calibri"/>
                <a:cs typeface="Calibri"/>
              </a:rPr>
              <a:t>Pohtikaa: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Mitä alkoholi on? </a:t>
            </a:r>
            <a:endParaRPr lang="fi-FI" sz="2400" dirty="0">
              <a:cs typeface="Calibri"/>
            </a:endParaRP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Mistä alkoholia valmistetaan? </a:t>
            </a:r>
            <a:endParaRPr lang="fi-FI" sz="24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fi-FI" sz="3200" b="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3200" b="0" dirty="0">
              <a:latin typeface="Calibri"/>
              <a:cs typeface="Calibri"/>
            </a:endParaRPr>
          </a:p>
          <a:p>
            <a:endParaRPr lang="fi-FI" dirty="0">
              <a:latin typeface="+mj-lt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942" y="1509435"/>
            <a:ext cx="1496258" cy="1496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2" name="Kuva 1" descr="Ryhmäkeskustelu.">
            <a:extLst>
              <a:ext uri="{FF2B5EF4-FFF2-40B4-BE49-F238E27FC236}">
                <a16:creationId xmlns:a16="http://schemas.microsoft.com/office/drawing/2014/main" id="{91608A9E-9D8E-312E-7596-7CB7A295FF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3" y="1617290"/>
            <a:ext cx="1320580" cy="1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23E7A3FE-D0BC-4E1F-9BF4-DFAF68EC8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9328" y="289250"/>
            <a:ext cx="908801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>
                <a:latin typeface="+mn-lt"/>
                <a:ea typeface="+mn-ea"/>
                <a:cs typeface="Calibri"/>
              </a:rPr>
              <a:t>P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itkäaikaisen alkoholinkäytön terveyshaittoja 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5" name="Kuva 4" descr="Piirroskuva ihmiskehosta">
            <a:extLst>
              <a:ext uri="{FF2B5EF4-FFF2-40B4-BE49-F238E27FC236}">
                <a16:creationId xmlns:a16="http://schemas.microsoft.com/office/drawing/2014/main" id="{ADDBF05E-AE70-4F1A-8475-14E7E8AF5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/>
          <a:stretch/>
        </p:blipFill>
        <p:spPr>
          <a:xfrm>
            <a:off x="2024743" y="1164576"/>
            <a:ext cx="4568072" cy="5693424"/>
          </a:xfrm>
          <a:prstGeom prst="rect">
            <a:avLst/>
          </a:prstGeom>
        </p:spPr>
      </p:pic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4D2473C-E821-451D-A3B2-FEA4DF7EEA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9323" y="1164576"/>
            <a:ext cx="3676260" cy="438538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alkoholiriippuvuuden kehittyminen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DD74B20B-68AC-449F-85B4-DD84EAD7B1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44089" y="1715083"/>
            <a:ext cx="3293706" cy="699794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unettomuus, hermostuneisuus, masentuneisuus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C134AB5-32EA-4673-9731-F89C012FDD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61006" y="2490846"/>
            <a:ext cx="3013788" cy="699794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sydämen rytmihäiriöt, verenpaineen kohoaminen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14E6473D-921F-4868-8AD0-549028C001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8471" y="3308311"/>
            <a:ext cx="3293706" cy="522512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maksatulehdus, maksakirroosi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B4DE4AE-6012-4D2A-92DC-94F619DC0F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6598" y="4758841"/>
            <a:ext cx="3293706" cy="1212977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miehillä impotenssi, naisilla hedelmättömyys, hormonihäiriöt, sikiön kehityshäiriöt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06D7E6-7F7A-414F-88F6-56F4F34806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658230" y="1312214"/>
            <a:ext cx="4096137" cy="933061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keskittymiskyvyn heikkeneminen, muistihäiriöt, aivojen surkastuminen, liikkeiden koordinaatiohäiriöt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FAB90D8E-A22C-4467-8102-A83F956331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42528" y="2311250"/>
            <a:ext cx="3844211" cy="597158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syövät, vastustuskyvyn heikkeneminen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A402C67-5E09-45BD-B104-6F1660697D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96528" y="2984046"/>
            <a:ext cx="2845836" cy="886407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mahakatarri, maha- ja pohjukaissuolen vuodot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40932B2-D1DA-4D14-9A99-8C21B95C85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11044" y="3938844"/>
            <a:ext cx="2463282" cy="699795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akuutti ja krooninen haimatulehdus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B49AABD-81B7-4522-BA90-9E20062334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4585" y="5278715"/>
            <a:ext cx="2696547" cy="1147663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sormien ja varpaiden tunnottomuus, heikkous ja vapina, kihti</a:t>
            </a:r>
          </a:p>
        </p:txBody>
      </p:sp>
    </p:spTree>
    <p:extLst>
      <p:ext uri="{BB962C8B-B14F-4D97-AF65-F5344CB8AC3E}">
        <p14:creationId xmlns:p14="http://schemas.microsoft.com/office/powerpoint/2010/main" val="132619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DB804-8ABB-2513-63E3-CDC65C05D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03" y="600188"/>
            <a:ext cx="8323922" cy="915954"/>
          </a:xfrm>
        </p:spPr>
        <p:txBody>
          <a:bodyPr lIns="91440" tIns="45720" rIns="91440" bIns="45720" anchor="b"/>
          <a:lstStyle/>
          <a:p>
            <a:r>
              <a:rPr lang="fi-FI" sz="3600">
                <a:solidFill>
                  <a:schemeClr val="tx1"/>
                </a:solidFill>
                <a:latin typeface="Calibri"/>
                <a:cs typeface="Calibri"/>
              </a:rPr>
              <a:t>Miksi alkoholinkäyttö voi olla nuorelle haitallisempaa kuin aikuiselle?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85B0FC-65CB-AFDE-EFEF-C554FA48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3" y="1895408"/>
            <a:ext cx="7949501" cy="4617114"/>
          </a:xfrm>
        </p:spPr>
        <p:txBody>
          <a:bodyPr lIns="91440" tIns="45720" rIns="91440" bIns="45720"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Alkoholi vaikuttaa nuoreen voimakkaammin kuin aikuiseen, koska nuorten kohdalla veren alkoholipitoisuus voi nousta hetkessä korkeaksi, mikä voi pahimmillaan johtaa myrkytystilaan.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Aivot kehittyvät voimakkaasti lapsuuden ja nuoruuden aikana. Lapsena tai nuorena aloitettu alkoholinkäyttö voi aiheuttaa pitkäkestoisia ja jopa peruuttamattomia vaurioita kehittyvissä aivoissa.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Nuorille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voi kehittyä 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helpommin myös riippuvuus alkoholiin. Useista tutkimuksista tiedetään, että mitä nuorempana alkoholinkäytön aloittaa, sitä suurempi todennäköisyys on aikuisiässä ilmeneville alkoholiongelmille.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8CD9844-152C-45AE-8554-ABF72202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287489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51492-9249-40E0-BF4D-A9E7F3CC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5867"/>
            <a:ext cx="9144000" cy="915954"/>
          </a:xfrm>
        </p:spPr>
        <p:txBody>
          <a:bodyPr lIns="91440" tIns="45720" rIns="91440" bIns="45720" anchor="b"/>
          <a:lstStyle/>
          <a:p>
            <a:pPr algn="ctr"/>
            <a:r>
              <a:rPr lang="fi-FI" sz="3600"/>
              <a:t>Janaharjoitus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E1CB90-A7E1-4E9C-8839-17454832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3" y="2229255"/>
            <a:ext cx="7949501" cy="4151348"/>
          </a:xfrm>
        </p:spPr>
        <p:txBody>
          <a:bodyPr lIns="91440" tIns="45720" rIns="91440" bIns="45720" anchor="t"/>
          <a:lstStyle/>
          <a:p>
            <a:pPr algn="ctr"/>
            <a:r>
              <a:rPr lang="fi-FI" b="0"/>
              <a:t>Sinulle esitetään väittämiä. </a:t>
            </a:r>
            <a:endParaRPr lang="fi-FI"/>
          </a:p>
          <a:p>
            <a:pPr algn="ctr"/>
            <a:r>
              <a:rPr lang="fi-FI" b="0"/>
              <a:t>Asetu janalle oman mielipiteesi mukaan. </a:t>
            </a:r>
            <a:endParaRPr lang="fi-FI" b="0">
              <a:cs typeface="Calibri"/>
            </a:endParaRPr>
          </a:p>
          <a:p>
            <a:endParaRPr lang="fi-FI">
              <a:latin typeface="+mj-lt"/>
            </a:endParaRPr>
          </a:p>
        </p:txBody>
      </p:sp>
      <p:pic>
        <p:nvPicPr>
          <p:cNvPr id="5" name="Kuva 4" descr="Ryhmittely">
            <a:extLst>
              <a:ext uri="{FF2B5EF4-FFF2-40B4-BE49-F238E27FC236}">
                <a16:creationId xmlns:a16="http://schemas.microsoft.com/office/drawing/2014/main" id="{62E00960-BBD7-4845-BDAC-28183CD8A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5999" y="2858947"/>
            <a:ext cx="3020518" cy="3020518"/>
          </a:xfrm>
          <a:prstGeom prst="rect">
            <a:avLst/>
          </a:prstGeom>
        </p:spPr>
      </p:pic>
      <p:pic>
        <p:nvPicPr>
          <p:cNvPr id="7" name="Kuva 6" descr="Ryhmittely">
            <a:extLst>
              <a:ext uri="{FF2B5EF4-FFF2-40B4-BE49-F238E27FC236}">
                <a16:creationId xmlns:a16="http://schemas.microsoft.com/office/drawing/2014/main" id="{752B8F80-095D-480F-B60A-CF20A45A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189" y="2859344"/>
            <a:ext cx="3020518" cy="30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1606" y="505358"/>
            <a:ext cx="6772275" cy="1068069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Muista, että apua on saatavilla!</a:t>
            </a:r>
            <a:br>
              <a:rPr lang="fi-FI" sz="3600" dirty="0">
                <a:latin typeface="Calibri"/>
                <a:cs typeface="Calibri"/>
              </a:rPr>
            </a:br>
            <a:r>
              <a:rPr lang="fi-FI" sz="3600" b="0" dirty="0">
                <a:latin typeface="Calibri"/>
                <a:cs typeface="Calibri"/>
              </a:rPr>
              <a:t>Älä jää yksi huolesi kanssa.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D6D2B6-2050-7EBC-1250-3357C5E21350}"/>
              </a:ext>
            </a:extLst>
          </p:cNvPr>
          <p:cNvSpPr txBox="1"/>
          <p:nvPr/>
        </p:nvSpPr>
        <p:spPr>
          <a:xfrm>
            <a:off x="595775" y="2147469"/>
            <a:ext cx="330196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 b="1" dirty="0"/>
              <a:t>Paikalliset tahot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Oma 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Koulukuraattori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Kouluterveydenhoitaja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Nuorisotyö</a:t>
            </a:r>
            <a:endParaRPr lang="fi-FI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Oman kunnan verkkosivuilta löytyy lisää tietoa oman paikkakunnan tarjoamista palveluista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0460553-3429-BB72-4680-419CC8FA49D4}"/>
              </a:ext>
            </a:extLst>
          </p:cNvPr>
          <p:cNvSpPr txBox="1"/>
          <p:nvPr/>
        </p:nvSpPr>
        <p:spPr>
          <a:xfrm>
            <a:off x="4272426" y="2147469"/>
            <a:ext cx="4151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Valtakunnalliset tahot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Sekaisin-chat: Sekaisin247.fi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Lasinen lapsuus-sivut: </a:t>
            </a:r>
          </a:p>
          <a:p>
            <a:r>
              <a:rPr lang="fi-FI" sz="2400" dirty="0"/>
              <a:t>     lasinen lapsuus.fi/tukea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MIELI ry:n kriisipuhelin: numero 09 2525 0111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MLL nuorten netti: nuortennetti.fi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EHYT ry Päihdeneuvonta: numero 0800 900 45</a:t>
            </a:r>
          </a:p>
        </p:txBody>
      </p:sp>
    </p:spTree>
    <p:extLst>
      <p:ext uri="{BB962C8B-B14F-4D97-AF65-F5344CB8AC3E}">
        <p14:creationId xmlns:p14="http://schemas.microsoft.com/office/powerpoint/2010/main" val="112077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1AEB14-5DC9-CA6E-D4EC-76AD696A39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Bueno</a:t>
            </a:r>
            <a:r>
              <a:rPr lang="fi-FI" dirty="0"/>
              <a:t> </a:t>
            </a:r>
            <a:r>
              <a:rPr lang="fi-FI" dirty="0" err="1"/>
              <a:t>Talk</a:t>
            </a:r>
            <a:endParaRPr lang="fi-FI" dirty="0"/>
          </a:p>
        </p:txBody>
      </p:sp>
      <p:pic>
        <p:nvPicPr>
          <p:cNvPr id="3" name="Kuva 2" descr="Kuva, Jossa valokuvia nuorista sekä alkoholin, kananbiksen ja peliohjaimen kuvakkeet.">
            <a:extLst>
              <a:ext uri="{FF2B5EF4-FFF2-40B4-BE49-F238E27FC236}">
                <a16:creationId xmlns:a16="http://schemas.microsoft.com/office/drawing/2014/main" id="{ADA69137-EE23-FE86-8C12-D8ACCF07A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978" cy="6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C31B9-6C6B-4878-B642-D22965C4E6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71571" y="53030"/>
            <a:ext cx="5262516" cy="110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latin typeface="+mn-lt"/>
              </a:rPr>
              <a:t>Alkoholi</a:t>
            </a:r>
            <a:r>
              <a:rPr lang="en-US" sz="3600" dirty="0">
                <a:latin typeface="+mn-lt"/>
              </a:rPr>
              <a:t> 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81E13C-2932-438E-9FF4-4F620F598E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61660" y="1496245"/>
            <a:ext cx="5682340" cy="5446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ea typeface="Calibri"/>
                <a:cs typeface="Calibri"/>
              </a:rPr>
              <a:t>Kaikkien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dirty="0" err="1">
                <a:ea typeface="Calibri"/>
                <a:cs typeface="Calibri"/>
              </a:rPr>
              <a:t>alkoholijuomien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dirty="0" err="1">
                <a:ea typeface="Calibri"/>
                <a:cs typeface="Calibri"/>
              </a:rPr>
              <a:t>vaikuttava</a:t>
            </a:r>
            <a:endParaRPr lang="en-US" sz="2400" dirty="0">
              <a:ea typeface="Calibri"/>
              <a:cs typeface="Calibri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Calibri"/>
                <a:cs typeface="Calibri"/>
              </a:rPr>
              <a:t>   </a:t>
            </a:r>
            <a:r>
              <a:rPr lang="en-US" sz="2400" dirty="0" err="1">
                <a:ea typeface="Calibri"/>
                <a:cs typeface="Calibri"/>
              </a:rPr>
              <a:t>ainesosa</a:t>
            </a:r>
            <a:r>
              <a:rPr lang="en-US" sz="2400" dirty="0">
                <a:ea typeface="Calibri"/>
                <a:cs typeface="Calibri"/>
              </a:rPr>
              <a:t> on </a:t>
            </a:r>
            <a:r>
              <a:rPr lang="en-US" sz="2400" dirty="0" err="1">
                <a:ea typeface="Calibri"/>
                <a:cs typeface="Calibri"/>
              </a:rPr>
              <a:t>puhdas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dirty="0" err="1">
                <a:ea typeface="Calibri"/>
                <a:cs typeface="Calibri"/>
              </a:rPr>
              <a:t>alkoholi</a:t>
            </a:r>
            <a:r>
              <a:rPr lang="en-US" sz="2400" dirty="0">
                <a:ea typeface="Calibri"/>
                <a:cs typeface="Calibri"/>
              </a:rPr>
              <a:t>, </a:t>
            </a:r>
            <a:r>
              <a:rPr lang="en-US" sz="2400" dirty="0" err="1">
                <a:ea typeface="Calibri"/>
                <a:cs typeface="Calibri"/>
              </a:rPr>
              <a:t>eli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dirty="0" err="1">
                <a:ea typeface="Calibri"/>
                <a:cs typeface="Calibri"/>
              </a:rPr>
              <a:t>etanoli</a:t>
            </a:r>
            <a:r>
              <a:rPr lang="en-US" sz="2400" dirty="0">
                <a:ea typeface="Calibri"/>
                <a:cs typeface="Calibri"/>
              </a:rPr>
              <a:t>. </a:t>
            </a:r>
          </a:p>
          <a:p>
            <a:pPr marL="4000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Alkoholijuomat</a:t>
            </a:r>
            <a:r>
              <a:rPr lang="en-US" sz="2400" dirty="0"/>
              <a:t> </a:t>
            </a:r>
            <a:r>
              <a:rPr lang="en-US" sz="2400" dirty="0" err="1"/>
              <a:t>valmistetaan</a:t>
            </a:r>
            <a:r>
              <a:rPr lang="en-US" sz="2400" dirty="0"/>
              <a:t> </a:t>
            </a:r>
            <a:r>
              <a:rPr lang="en-US" sz="2400" dirty="0" err="1"/>
              <a:t>luonnontuotteista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viljasta</a:t>
            </a:r>
            <a:r>
              <a:rPr lang="en-US" sz="2400" dirty="0"/>
              <a:t> ja </a:t>
            </a:r>
            <a:r>
              <a:rPr lang="en-US" sz="2400" dirty="0" err="1"/>
              <a:t>hedelmistä</a:t>
            </a:r>
            <a:r>
              <a:rPr lang="en-US" sz="2400" dirty="0"/>
              <a:t>, </a:t>
            </a:r>
            <a:r>
              <a:rPr lang="en-US" sz="2400" dirty="0" err="1"/>
              <a:t>joko</a:t>
            </a:r>
            <a:r>
              <a:rPr lang="en-US" sz="2400" dirty="0"/>
              <a:t> </a:t>
            </a:r>
            <a:r>
              <a:rPr lang="en-US" sz="2400" dirty="0" err="1"/>
              <a:t>käyttämällä</a:t>
            </a:r>
            <a:r>
              <a:rPr lang="en-US" sz="2400" dirty="0"/>
              <a:t> tai </a:t>
            </a:r>
            <a:r>
              <a:rPr lang="en-US" sz="2400" dirty="0" err="1"/>
              <a:t>tislaamalla</a:t>
            </a:r>
            <a:r>
              <a:rPr lang="en-US" sz="2400" dirty="0"/>
              <a:t>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Alkoholia</a:t>
            </a:r>
            <a:r>
              <a:rPr lang="en-US" sz="2400" dirty="0"/>
              <a:t> </a:t>
            </a:r>
            <a:r>
              <a:rPr lang="en-US" sz="2400" dirty="0" err="1"/>
              <a:t>syntyy</a:t>
            </a:r>
            <a:r>
              <a:rPr lang="en-US" sz="2400" dirty="0"/>
              <a:t> </a:t>
            </a:r>
            <a:r>
              <a:rPr lang="en-US" sz="2400" dirty="0" err="1"/>
              <a:t>käymisprosessin</a:t>
            </a:r>
            <a:r>
              <a:rPr lang="en-US" sz="2400" dirty="0"/>
              <a:t> </a:t>
            </a:r>
            <a:r>
              <a:rPr lang="en-US" sz="2400" dirty="0" err="1"/>
              <a:t>seurauksena</a:t>
            </a:r>
            <a:r>
              <a:rPr lang="en-US" sz="2400" dirty="0"/>
              <a:t>,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marjat</a:t>
            </a:r>
            <a:r>
              <a:rPr lang="en-US" sz="2400" dirty="0"/>
              <a:t> ja </a:t>
            </a:r>
            <a:r>
              <a:rPr lang="en-US" sz="2400" dirty="0" err="1"/>
              <a:t>hedelmät</a:t>
            </a:r>
            <a:r>
              <a:rPr lang="en-US" sz="2400" dirty="0"/>
              <a:t> </a:t>
            </a:r>
            <a:r>
              <a:rPr lang="en-US" sz="2400" dirty="0" err="1"/>
              <a:t>pilaantuvat</a:t>
            </a:r>
            <a:r>
              <a:rPr lang="en-US" sz="2400" dirty="0"/>
              <a:t>. </a:t>
            </a:r>
            <a:endParaRPr lang="en-US" sz="2400" dirty="0">
              <a:ea typeface="Calibri"/>
              <a:cs typeface="Calibri"/>
            </a:endParaRPr>
          </a:p>
          <a:p>
            <a:pPr marL="3429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Alkoholijuomat</a:t>
            </a:r>
            <a:r>
              <a:rPr lang="en-US" sz="2400" dirty="0"/>
              <a:t> </a:t>
            </a:r>
            <a:r>
              <a:rPr lang="en-US" sz="2400" dirty="0" err="1"/>
              <a:t>jaetaan</a:t>
            </a:r>
            <a:r>
              <a:rPr lang="en-US" sz="2400" dirty="0"/>
              <a:t> </a:t>
            </a:r>
            <a:r>
              <a:rPr lang="en-US" sz="2400" dirty="0" err="1"/>
              <a:t>mietoihin</a:t>
            </a:r>
            <a:r>
              <a:rPr lang="en-US" sz="2400" dirty="0"/>
              <a:t> ja </a:t>
            </a:r>
            <a:r>
              <a:rPr lang="en-US" sz="2400" dirty="0" err="1"/>
              <a:t>väkeviin</a:t>
            </a:r>
            <a:r>
              <a:rPr lang="en-US" sz="2400" dirty="0"/>
              <a:t>.</a:t>
            </a:r>
            <a:endParaRPr lang="en-US" sz="2400" dirty="0">
              <a:ea typeface="Calibri"/>
              <a:cs typeface="Calibri"/>
            </a:endParaRPr>
          </a:p>
          <a:p>
            <a:pPr marL="114300"/>
            <a:endParaRPr lang="en-US" dirty="0">
              <a:latin typeface="+mn-lt"/>
            </a:endParaRPr>
          </a:p>
        </p:txBody>
      </p:sp>
      <p:pic>
        <p:nvPicPr>
          <p:cNvPr id="6" name="Kuva 5" descr="Valokuva olutpullosta. Taustalla kaupungin valot.">
            <a:extLst>
              <a:ext uri="{FF2B5EF4-FFF2-40B4-BE49-F238E27FC236}">
                <a16:creationId xmlns:a16="http://schemas.microsoft.com/office/drawing/2014/main" id="{FAE43A96-BA9B-416E-94EF-CED452A3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r="36494" b="-1"/>
          <a:stretch/>
        </p:blipFill>
        <p:spPr>
          <a:xfrm>
            <a:off x="1" y="-7066"/>
            <a:ext cx="3363686" cy="6865066"/>
          </a:xfrm>
          <a:prstGeom prst="rect">
            <a:avLst/>
          </a:prstGeom>
          <a:effectLst/>
        </p:spPr>
      </p:pic>
      <p:pic>
        <p:nvPicPr>
          <p:cNvPr id="8" name="Kuva 7" descr="EHYT&#10;">
            <a:extLst>
              <a:ext uri="{FF2B5EF4-FFF2-40B4-BE49-F238E27FC236}">
                <a16:creationId xmlns:a16="http://schemas.microsoft.com/office/drawing/2014/main" id="{CA7AE549-DE15-4040-BB0D-635BE84E3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25" y="146584"/>
            <a:ext cx="1392502" cy="6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92160-AD6B-4320-A33E-EF3CBE9589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92231"/>
            <a:ext cx="91440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Pariporina</a:t>
            </a:r>
          </a:p>
        </p:txBody>
      </p:sp>
      <p:pic>
        <p:nvPicPr>
          <p:cNvPr id="3" name="Sisällön paikkamerkki 4" descr="Parityöskenlely ikoni.">
            <a:extLst>
              <a:ext uri="{FF2B5EF4-FFF2-40B4-BE49-F238E27FC236}">
                <a16:creationId xmlns:a16="http://schemas.microsoft.com/office/drawing/2014/main" id="{06B7E4F4-591C-495B-88C9-2F136388F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000" y="2038290"/>
            <a:ext cx="2304000" cy="2304000"/>
          </a:xfrm>
          <a:prstGeom prst="rect">
            <a:avLst/>
          </a:prstGeom>
        </p:spPr>
      </p:pic>
      <p:pic>
        <p:nvPicPr>
          <p:cNvPr id="4" name="Sisällön paikkamerkki 4" descr="Parityöskenlely ikoni.">
            <a:extLst>
              <a:ext uri="{FF2B5EF4-FFF2-40B4-BE49-F238E27FC236}">
                <a16:creationId xmlns:a16="http://schemas.microsoft.com/office/drawing/2014/main" id="{FFDC8B9F-7DFB-4DB5-891F-2ADE83D0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402371" y="2038290"/>
            <a:ext cx="2304000" cy="2304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039EA84-1146-4363-B58E-FA547580BB2D}"/>
              </a:ext>
            </a:extLst>
          </p:cNvPr>
          <p:cNvSpPr txBox="1"/>
          <p:nvPr/>
        </p:nvSpPr>
        <p:spPr>
          <a:xfrm>
            <a:off x="1060116" y="4740207"/>
            <a:ext cx="71725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400"/>
              <a:t>Opettajan ohjaamana jakaudutaan pareihin/pienryhmiin. </a:t>
            </a:r>
            <a:endParaRPr lang="fi-FI" sz="2400">
              <a:cs typeface="Calibri"/>
            </a:endParaRPr>
          </a:p>
          <a:p>
            <a:pPr algn="ctr"/>
            <a:r>
              <a:rPr lang="fi-FI" sz="2400"/>
              <a:t>Kirjatkaa ylös ajatuksianne.</a:t>
            </a:r>
          </a:p>
        </p:txBody>
      </p:sp>
    </p:spTree>
    <p:extLst>
      <p:ext uri="{BB962C8B-B14F-4D97-AF65-F5344CB8AC3E}">
        <p14:creationId xmlns:p14="http://schemas.microsoft.com/office/powerpoint/2010/main" val="390614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942" y="510896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Alkoholi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576942" y="2946991"/>
            <a:ext cx="8431917" cy="31476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3200" b="0" dirty="0"/>
              <a:t>Pohtikaa: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Miksi alkoholia ei saa Suomessa myydä alle </a:t>
            </a:r>
            <a:br>
              <a:rPr lang="fi-FI" sz="2400" dirty="0"/>
            </a:br>
            <a:r>
              <a:rPr lang="fi-FI" sz="2400" dirty="0"/>
              <a:t>18-vuotiaalle?</a:t>
            </a:r>
            <a:endParaRPr lang="fi-FI" sz="2400" dirty="0">
              <a:ea typeface="Calibri"/>
              <a:cs typeface="Calibri"/>
            </a:endParaRP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Miten alkoholi vaikuttaa ihmisiin?</a:t>
            </a:r>
            <a:endParaRPr lang="fi-FI" sz="2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dirty="0"/>
          </a:p>
          <a:p>
            <a:endParaRPr lang="fi-FI" dirty="0">
              <a:latin typeface="+mj-lt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658" y="1297950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0BB83057-4458-6482-A8FF-A4DD99B8A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2" y="1616503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ADA7A7BC-4EFF-E13A-9D58-39013655CC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6" y="1616503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C2BF9F-7801-4F4F-A7DD-755A86C9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72" y="476760"/>
            <a:ext cx="6903126" cy="1141653"/>
          </a:xfrm>
        </p:spPr>
        <p:txBody>
          <a:bodyPr lIns="91440" tIns="45720" rIns="91440" bIns="45720" anchor="b"/>
          <a:lstStyle/>
          <a:p>
            <a:r>
              <a:rPr lang="fi-FI" sz="360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Laki suojaa lapsia ja nuoria alkoholin haitoilta</a:t>
            </a:r>
            <a:r>
              <a:rPr lang="fi-FI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579A1E-9B13-417B-AA3E-4FC7DC8D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70" y="1764126"/>
            <a:ext cx="8314937" cy="461711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fi-FI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Haitallisten vaikutustensa vuoksi alkoholin käyttöä säädellään lainsäädännöllä. Alkoholilain tarkoitus on suojata kehittyvän lapsen ja nuoren terveyttä. </a:t>
            </a:r>
          </a:p>
          <a:p>
            <a:pPr>
              <a:lnSpc>
                <a:spcPct val="100000"/>
              </a:lnSpc>
            </a:pPr>
            <a:endParaRPr lang="fi-FI" b="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160DEE-26AE-4175-BE46-6391D197DBF7}"/>
              </a:ext>
            </a:extLst>
          </p:cNvPr>
          <p:cNvSpPr txBox="1"/>
          <p:nvPr/>
        </p:nvSpPr>
        <p:spPr>
          <a:xfrm>
            <a:off x="457870" y="3647083"/>
            <a:ext cx="5770914" cy="27403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Calibri"/>
                <a:cs typeface="Calibri"/>
              </a:rPr>
              <a:t>alkoholijuomien kuljetus ja hallussapito </a:t>
            </a:r>
            <a:br>
              <a:rPr lang="fi-FI" sz="2400" dirty="0">
                <a:ea typeface="Calibri"/>
                <a:cs typeface="Calibri"/>
              </a:rPr>
            </a:br>
            <a:r>
              <a:rPr lang="fi-FI" sz="2400" dirty="0">
                <a:solidFill>
                  <a:srgbClr val="000000"/>
                </a:solidFill>
                <a:ea typeface="Calibri"/>
                <a:cs typeface="Calibri"/>
              </a:rPr>
              <a:t>on kielletty alle 18-vuotiailta</a:t>
            </a:r>
            <a:endParaRPr lang="fi-FI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alkoholijuomien välittäminen alaikäisille </a:t>
            </a:r>
            <a:br>
              <a:rPr lang="fi-FI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on kielletty ja myös</a:t>
            </a:r>
            <a:r>
              <a:rPr lang="fi-FI" sz="2400" dirty="0">
                <a:solidFill>
                  <a:srgbClr val="191919"/>
                </a:solidFill>
                <a:ea typeface="Calibri" panose="020F0502020204030204" pitchFamily="34" charset="0"/>
                <a:cs typeface="Times New Roman"/>
              </a:rPr>
              <a:t> rangaistava teko</a:t>
            </a:r>
            <a:endParaRPr lang="fi-FI" sz="2400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cs typeface="Calibri"/>
              </a:rPr>
              <a:t>lapsiin ja nuoriin kohdistuva alkoholimainonta on kielletty </a:t>
            </a:r>
            <a:endParaRPr lang="fi-FI" sz="2400" dirty="0">
              <a:solidFill>
                <a:srgbClr val="191919"/>
              </a:solidFill>
              <a:cs typeface="Times New Roman"/>
            </a:endParaRPr>
          </a:p>
          <a:p>
            <a:endParaRPr lang="fi-FI" dirty="0">
              <a:cs typeface="Calibri" panose="020F0502020204030204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C028561-B7ED-47E1-91B4-C4EFDCD04B09}"/>
              </a:ext>
            </a:extLst>
          </p:cNvPr>
          <p:cNvSpPr/>
          <p:nvPr/>
        </p:nvSpPr>
        <p:spPr>
          <a:xfrm>
            <a:off x="457870" y="3104227"/>
            <a:ext cx="3963264" cy="47000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24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Suomen alkoholilain mukaan:</a:t>
            </a:r>
            <a:endParaRPr lang="fi-FI" sz="2400" b="1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Kuva 6" descr="K-18.">
            <a:extLst>
              <a:ext uri="{FF2B5EF4-FFF2-40B4-BE49-F238E27FC236}">
                <a16:creationId xmlns:a16="http://schemas.microsoft.com/office/drawing/2014/main" id="{002AF819-4931-37DB-756B-CDDB54DF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89" y="3630429"/>
            <a:ext cx="2878922" cy="29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4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8AD51-8A51-4CA4-A912-29A0E32FC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015414" y="1666109"/>
            <a:ext cx="6417129" cy="3567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CD8807D-B950-47D4-B68B-C8DD069491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3798" y="490769"/>
            <a:ext cx="8056562" cy="68738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fi-FI" sz="3600" b="1" dirty="0">
                <a:latin typeface="Calibri"/>
                <a:ea typeface="Calibri"/>
                <a:cs typeface="Calibri"/>
              </a:rPr>
              <a:t>Miksi ikäraja on 18-vuotta?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666F3B2-DC11-46C5-B0C6-CEA60CF0BF5C}"/>
              </a:ext>
            </a:extLst>
          </p:cNvPr>
          <p:cNvSpPr txBox="1"/>
          <p:nvPr/>
        </p:nvSpPr>
        <p:spPr>
          <a:xfrm>
            <a:off x="485848" y="1239284"/>
            <a:ext cx="817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Alaikäisen elimistön kehittyminen on vielä kesken ja siksi päihteiden aiheuttamat haitat voivat olla moninkertaiset aikuiseen verrattuna.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Piirroskuva: Pää ja aivot.">
            <a:extLst>
              <a:ext uri="{FF2B5EF4-FFF2-40B4-BE49-F238E27FC236}">
                <a16:creationId xmlns:a16="http://schemas.microsoft.com/office/drawing/2014/main" id="{8BCA7E72-4560-4A45-BE28-BCC6F86E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2363" y="2384485"/>
            <a:ext cx="3168656" cy="316865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259A034-11D5-4C97-8AB3-32CFA21D3035}"/>
              </a:ext>
            </a:extLst>
          </p:cNvPr>
          <p:cNvSpPr txBox="1"/>
          <p:nvPr/>
        </p:nvSpPr>
        <p:spPr>
          <a:xfrm flipH="1">
            <a:off x="567859" y="2963733"/>
            <a:ext cx="246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Kehittyvien aivojen vuoksi myös riippuvuus voi kehittyä helpommin nuorelle kuin aikuiselle.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F974A5E-4ECC-4D5B-954A-9E8B6B04C5F2}"/>
              </a:ext>
            </a:extLst>
          </p:cNvPr>
          <p:cNvSpPr txBox="1"/>
          <p:nvPr/>
        </p:nvSpPr>
        <p:spPr>
          <a:xfrm>
            <a:off x="5609220" y="2846134"/>
            <a:ext cx="2799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Päihteiden käyttö saattaa haitata nuoren elämää myös muilla tavoin. Esimerkiksi  heikentämällä opiskelumotivaatiota tai keskittymiskykyä.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F03391E-A205-4D78-BEF7-05EC6151D609}"/>
              </a:ext>
            </a:extLst>
          </p:cNvPr>
          <p:cNvSpPr txBox="1"/>
          <p:nvPr/>
        </p:nvSpPr>
        <p:spPr>
          <a:xfrm flipH="1">
            <a:off x="363147" y="5652711"/>
            <a:ext cx="83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Täysi-ikäinen, eli 18-vuotias on vastuussa omista teoistaan ja saa tehdä itsenäisiä päätöksiä kuten esimerkiksi äänestää.</a:t>
            </a:r>
          </a:p>
        </p:txBody>
      </p:sp>
    </p:spTree>
    <p:extLst>
      <p:ext uri="{BB962C8B-B14F-4D97-AF65-F5344CB8AC3E}">
        <p14:creationId xmlns:p14="http://schemas.microsoft.com/office/powerpoint/2010/main" val="16236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683C9-A9B8-4A27-AA21-0D261A27E4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893" y="433227"/>
            <a:ext cx="887985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3600" dirty="0">
                <a:latin typeface="Calibri"/>
                <a:ea typeface="+mn-ea"/>
                <a:cs typeface="Calibri"/>
              </a:rPr>
              <a:t>Miten alkoholi vaikuttaa ihmisiin?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C250F5B-B786-F834-26CA-53A397D02F4F}"/>
              </a:ext>
            </a:extLst>
          </p:cNvPr>
          <p:cNvSpPr txBox="1"/>
          <p:nvPr/>
        </p:nvSpPr>
        <p:spPr>
          <a:xfrm>
            <a:off x="2966893" y="6321714"/>
            <a:ext cx="288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Millainen kännityyppi?-video</a:t>
            </a:r>
            <a:endParaRPr lang="en-US"/>
          </a:p>
          <a:p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Online-media 2" title="Millainen kännityyppi?">
            <a:hlinkClick r:id="" action="ppaction://media"/>
            <a:extLst>
              <a:ext uri="{FF2B5EF4-FFF2-40B4-BE49-F238E27FC236}">
                <a16:creationId xmlns:a16="http://schemas.microsoft.com/office/drawing/2014/main" id="{89E96195-A8FC-F7C5-B7F3-074EFF09C6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60832" y="1547448"/>
            <a:ext cx="2615691" cy="46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405A7-3CE1-4982-96F3-D9AB1D7D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39" y="337576"/>
            <a:ext cx="8097118" cy="893695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ea typeface="+mn-lt"/>
                <a:cs typeface="+mn-lt"/>
              </a:rPr>
              <a:t>Miten alkoholi vaikuttaa ihmisiin?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Tekstiruutu 1">
            <a:extLst>
              <a:ext uri="{FF2B5EF4-FFF2-40B4-BE49-F238E27FC236}">
                <a16:creationId xmlns:a16="http://schemas.microsoft.com/office/drawing/2014/main" id="{B66A0054-D8B7-475F-99CE-25727D10180E}"/>
              </a:ext>
            </a:extLst>
          </p:cNvPr>
          <p:cNvSpPr txBox="1"/>
          <p:nvPr/>
        </p:nvSpPr>
        <p:spPr>
          <a:xfrm>
            <a:off x="486620" y="1874221"/>
            <a:ext cx="843949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Alkoholin vaikutukset ovat yksilöllisiä ja riippuvat monesta tekijästä</a:t>
            </a:r>
            <a:endParaRPr lang="fi-FI" sz="24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Alkoholi heikentää huomiokykyä, reaktiokykyä ja kykyä impulssien hallintaan</a:t>
            </a:r>
            <a:r>
              <a:rPr lang="fi-FI" sz="2400" dirty="0">
                <a:sym typeface="Wingdings" panose="05000000000000000000" pitchFamily="2" charset="2"/>
              </a:rPr>
              <a:t> estot lähtee, mieliala heittelee</a:t>
            </a:r>
            <a:endParaRPr lang="fi-FI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Jos alkoholia juodaan nopeasti ja tyhjään vatsaan, veren alkoholipitoisuus nousee hetkessä korkeaksi, joka voi johtaa myrkytystilaan</a:t>
            </a:r>
            <a:endParaRPr lang="fi-FI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Toistuvan käytön myötä alkoholin vaikutuksille kehittyy toleranssi eli sietokyky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vaikutuksen aikaansaamiseksi tarvitaan suurempi määrä alkoholia, mikä lisää alkoholiin liittyviä terveyshaittoja</a:t>
            </a:r>
            <a:endParaRPr lang="fi-FI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3315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Maija Hoving</DisplayName>
        <AccountId>51</AccountId>
        <AccountType/>
      </UserInfo>
      <UserInfo>
        <DisplayName>Sara Saarinen</DisplayName>
        <AccountId>47</AccountId>
        <AccountType/>
      </UserInfo>
      <UserInfo>
        <DisplayName>Sari Anjala</DisplayName>
        <AccountId>20</AccountId>
        <AccountType/>
      </UserInfo>
      <UserInfo>
        <DisplayName>Mika Piipponen</DisplayName>
        <AccountId>60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7" ma:contentTypeDescription="Luo uusi asiakirja." ma:contentTypeScope="" ma:versionID="4096913efe7d7018ef1d202a41222422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776c7926545ecfe1f76520938c136c5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F1D2D-FA47-462A-AD87-16B240C8051A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1cb696bf-aee0-4762-a28e-5d93be9ff584"/>
    <ds:schemaRef ds:uri="http://www.w3.org/XML/1998/namespace"/>
    <ds:schemaRef ds:uri="07cba261-89fa-443c-95b3-35960b79d48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49EF50F-5E7B-4C25-B8E7-720A7B04E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696bf-aee0-4762-a28e-5d93be9ff584"/>
    <ds:schemaRef ds:uri="07cba261-89fa-443c-95b3-35960b79d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772</Words>
  <Application>Microsoft Office PowerPoint</Application>
  <PresentationFormat>Näytössä katseltava diaesitys (4:3)</PresentationFormat>
  <Paragraphs>144</Paragraphs>
  <Slides>24</Slides>
  <Notes>22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bold</vt:lpstr>
      <vt:lpstr>Calibri Light</vt:lpstr>
      <vt:lpstr>Monsterrat</vt:lpstr>
      <vt:lpstr>Times New Roman</vt:lpstr>
      <vt:lpstr>Wingdings</vt:lpstr>
      <vt:lpstr>1_Office-teema</vt:lpstr>
      <vt:lpstr>EHYT</vt:lpstr>
      <vt:lpstr>Office-teema</vt:lpstr>
      <vt:lpstr>3_Mukautettu suunnittelumalli</vt:lpstr>
      <vt:lpstr>4_Mukautettu suunnittelumalli</vt:lpstr>
      <vt:lpstr>Bueno-opetusmateriaali: Alkoholi 1 </vt:lpstr>
      <vt:lpstr>Alkoholi</vt:lpstr>
      <vt:lpstr>Alkoholi </vt:lpstr>
      <vt:lpstr>Pariporina</vt:lpstr>
      <vt:lpstr>Alkoholi</vt:lpstr>
      <vt:lpstr>Laki suojaa lapsia ja nuoria alkoholin haitoilta </vt:lpstr>
      <vt:lpstr>Miksi ikäraja on 18-vuotta?</vt:lpstr>
      <vt:lpstr>Miten alkoholi vaikuttaa ihmisiin?</vt:lpstr>
      <vt:lpstr>Miten alkoholi vaikuttaa ihmisiin?</vt:lpstr>
      <vt:lpstr>Miksi alkoholia käytetään?</vt:lpstr>
      <vt:lpstr>Miksi ihmiset käyttävät alkoholia?</vt:lpstr>
      <vt:lpstr>Moni ei käytä alkoholia ollenkaan, miksi?</vt:lpstr>
      <vt:lpstr>Nuorten alkoholinkäyttö</vt:lpstr>
      <vt:lpstr>Nuoret, jotka eivät käytä alkoholia %</vt:lpstr>
      <vt:lpstr>Nuoret, jotka eivät käytä alkoholia %</vt:lpstr>
      <vt:lpstr>Nuoret, jotka eivät käytä alkoholia %</vt:lpstr>
      <vt:lpstr>Nuorten alkoholinkäyttö</vt:lpstr>
      <vt:lpstr>Alkoholihaitat</vt:lpstr>
      <vt:lpstr>Alkoholinkäytön välittömiä haittoja   </vt:lpstr>
      <vt:lpstr>Pitkäaikaisen alkoholinkäytön terveyshaittoja </vt:lpstr>
      <vt:lpstr>Miksi alkoholinkäyttö voi olla nuorelle haitallisempaa kuin aikuiselle?</vt:lpstr>
      <vt:lpstr>Janaharjoitus</vt:lpstr>
      <vt:lpstr>Muista, että apua on saatavilla! Älä jää yksi huolesi kanssa.</vt:lpstr>
      <vt:lpstr>Bueno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Anu Rautama</cp:lastModifiedBy>
  <cp:revision>23</cp:revision>
  <dcterms:created xsi:type="dcterms:W3CDTF">2020-04-03T07:10:53Z</dcterms:created>
  <dcterms:modified xsi:type="dcterms:W3CDTF">2024-04-12T11:46:34Z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</Properties>
</file>