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257" r:id="rId6"/>
    <p:sldId id="280" r:id="rId7"/>
    <p:sldId id="371" r:id="rId8"/>
    <p:sldId id="348" r:id="rId9"/>
    <p:sldId id="272" r:id="rId10"/>
    <p:sldId id="273" r:id="rId11"/>
    <p:sldId id="274" r:id="rId12"/>
    <p:sldId id="350" r:id="rId13"/>
    <p:sldId id="354" r:id="rId14"/>
    <p:sldId id="353" r:id="rId15"/>
    <p:sldId id="355" r:id="rId16"/>
    <p:sldId id="366" r:id="rId17"/>
    <p:sldId id="375" r:id="rId18"/>
    <p:sldId id="372" r:id="rId19"/>
    <p:sldId id="344" r:id="rId20"/>
    <p:sldId id="357" r:id="rId21"/>
    <p:sldId id="359" r:id="rId22"/>
    <p:sldId id="381" r:id="rId23"/>
    <p:sldId id="319" r:id="rId24"/>
    <p:sldId id="322" r:id="rId25"/>
    <p:sldId id="332" r:id="rId26"/>
    <p:sldId id="320" r:id="rId27"/>
    <p:sldId id="341" r:id="rId28"/>
    <p:sldId id="335" r:id="rId29"/>
    <p:sldId id="317" r:id="rId30"/>
    <p:sldId id="373" r:id="rId31"/>
    <p:sldId id="374" r:id="rId32"/>
    <p:sldId id="367" r:id="rId33"/>
    <p:sldId id="376" r:id="rId34"/>
    <p:sldId id="378" r:id="rId35"/>
    <p:sldId id="379" r:id="rId36"/>
    <p:sldId id="277" r:id="rId37"/>
    <p:sldId id="386" r:id="rId38"/>
    <p:sldId id="370" r:id="rId39"/>
    <p:sldId id="352" r:id="rId40"/>
    <p:sldId id="351" r:id="rId41"/>
    <p:sldId id="349" r:id="rId42"/>
    <p:sldId id="382" r:id="rId43"/>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87302-8D15-4722-9906-5FAD25872689}" v="7" dt="2024-01-25T10:00:47.909"/>
    <p1510:client id="{B69BB9DA-FC65-1A0E-ECC5-5FDC7062DC38}" v="14" dt="2024-01-25T09:36:05.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42581C-A7D2-226E-6D81-D6B66998DF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DAC43018-C57E-7422-1488-59EF96D38E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8282E-DBDD-5247-AC4F-6A85A2E90FDF}" type="datetimeFigureOut">
              <a:rPr lang="sv-SE" smtClean="0"/>
              <a:t>2024-01-25</a:t>
            </a:fld>
            <a:endParaRPr lang="sv-SE"/>
          </a:p>
        </p:txBody>
      </p:sp>
      <p:sp>
        <p:nvSpPr>
          <p:cNvPr id="4" name="Footer Placeholder 3">
            <a:extLst>
              <a:ext uri="{FF2B5EF4-FFF2-40B4-BE49-F238E27FC236}">
                <a16:creationId xmlns:a16="http://schemas.microsoft.com/office/drawing/2014/main" id="{21B8A855-017C-C86D-4402-77E2C0933A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B93BBA63-CC20-7427-F8E8-4D339AB3BD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A6EF61-374F-B14C-9402-C7EB0B4F750E}" type="slidenum">
              <a:rPr lang="sv-SE" smtClean="0"/>
              <a:t>‹#›</a:t>
            </a:fld>
            <a:endParaRPr lang="sv-SE"/>
          </a:p>
        </p:txBody>
      </p:sp>
    </p:spTree>
    <p:extLst>
      <p:ext uri="{BB962C8B-B14F-4D97-AF65-F5344CB8AC3E}">
        <p14:creationId xmlns:p14="http://schemas.microsoft.com/office/powerpoint/2010/main" val="3048378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09AD9-0676-BD46-B740-7D1C6D4D1141}" type="datetimeFigureOut">
              <a:rPr lang="sv-SE" smtClean="0"/>
              <a:t>2024-01-25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D9747-B660-7E45-B2EB-38F285FF62C2}" type="slidenum">
              <a:rPr lang="sv-SE" smtClean="0"/>
              <a:t>‹#›</a:t>
            </a:fld>
            <a:endParaRPr lang="sv-SE"/>
          </a:p>
        </p:txBody>
      </p:sp>
    </p:spTree>
    <p:extLst>
      <p:ext uri="{BB962C8B-B14F-4D97-AF65-F5344CB8AC3E}">
        <p14:creationId xmlns:p14="http://schemas.microsoft.com/office/powerpoint/2010/main" val="226317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WpEYkK5hq54?si=pPe9g4S-lCCvfvO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a:t>Berätta för eleverna att ni under lektionen kommer att prata om säkerhet, om hur man rör sig tryggt ute på stan och om spännande situationer som eleverna kan möta på skolvägen eller ute på stan. Ni studerar stadsbilden och pratar om vad det betyder att ”Staden tillhör alla”. </a:t>
            </a:r>
            <a:endParaRPr lang="en-US"/>
          </a:p>
          <a:p>
            <a:endParaRPr lang="en-US">
              <a:cs typeface="Calibri"/>
            </a:endParaRPr>
          </a:p>
          <a:p>
            <a:r>
              <a:rPr lang="sv-FI"/>
              <a:t>Undervisningsmaterialet har producerats som en del av projektet Staden tillhör alla (2022–2024) vid Förebyggande rusmedelsarbete EHYT </a:t>
            </a:r>
            <a:r>
              <a:rPr lang="sv-FI" err="1"/>
              <a:t>rf</a:t>
            </a:r>
            <a:r>
              <a:rPr lang="sv-FI"/>
              <a:t>. Projektet har finansierats av Stiftelsen BMR.</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a:t>
            </a:fld>
            <a:endParaRPr lang="sv-SE"/>
          </a:p>
        </p:txBody>
      </p:sp>
    </p:spTree>
    <p:extLst>
      <p:ext uri="{BB962C8B-B14F-4D97-AF65-F5344CB8AC3E}">
        <p14:creationId xmlns:p14="http://schemas.microsoft.com/office/powerpoint/2010/main" val="1477190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err="1"/>
              <a:t>Gå</a:t>
            </a:r>
            <a:r>
              <a:rPr lang="en-US"/>
              <a:t> </a:t>
            </a:r>
            <a:r>
              <a:rPr lang="en-US" err="1"/>
              <a:t>närmare</a:t>
            </a:r>
            <a:r>
              <a:rPr lang="en-US"/>
              <a:t> </a:t>
            </a:r>
            <a:r>
              <a:rPr lang="en-US" err="1"/>
              <a:t>andra</a:t>
            </a:r>
            <a:r>
              <a:rPr lang="en-US"/>
              <a:t> </a:t>
            </a:r>
            <a:r>
              <a:rPr lang="en-US" err="1"/>
              <a:t>människor</a:t>
            </a:r>
            <a:r>
              <a:rPr lang="en-US"/>
              <a:t> </a:t>
            </a:r>
            <a:r>
              <a:rPr lang="en-US" err="1"/>
              <a:t>eller</a:t>
            </a:r>
            <a:r>
              <a:rPr lang="en-US"/>
              <a:t> </a:t>
            </a:r>
            <a:r>
              <a:rPr lang="en-US" err="1"/>
              <a:t>gå</a:t>
            </a:r>
            <a:r>
              <a:rPr lang="en-US"/>
              <a:t> </a:t>
            </a:r>
            <a:r>
              <a:rPr lang="en-US" err="1"/>
              <a:t>längre</a:t>
            </a:r>
            <a:r>
              <a:rPr lang="en-US"/>
              <a:t> bort </a:t>
            </a:r>
            <a:r>
              <a:rPr lang="en-US" err="1"/>
              <a:t>från</a:t>
            </a:r>
            <a:r>
              <a:rPr lang="en-US"/>
              <a:t> </a:t>
            </a:r>
            <a:r>
              <a:rPr lang="en-US" err="1"/>
              <a:t>personen</a:t>
            </a:r>
            <a:r>
              <a:rPr lang="en-US"/>
              <a:t>. Du </a:t>
            </a:r>
            <a:r>
              <a:rPr lang="en-US" err="1"/>
              <a:t>kan</a:t>
            </a:r>
            <a:r>
              <a:rPr lang="en-US"/>
              <a:t> </a:t>
            </a:r>
            <a:r>
              <a:rPr lang="en-US" err="1"/>
              <a:t>också</a:t>
            </a:r>
            <a:r>
              <a:rPr lang="en-US"/>
              <a:t> </a:t>
            </a:r>
            <a:r>
              <a:rPr lang="en-US" err="1"/>
              <a:t>gå</a:t>
            </a:r>
            <a:r>
              <a:rPr lang="en-US"/>
              <a:t> in </a:t>
            </a:r>
            <a:r>
              <a:rPr lang="en-US" err="1"/>
              <a:t>i</a:t>
            </a:r>
            <a:r>
              <a:rPr lang="en-US"/>
              <a:t> </a:t>
            </a:r>
            <a:r>
              <a:rPr lang="en-US" err="1"/>
              <a:t>en</a:t>
            </a:r>
            <a:r>
              <a:rPr lang="en-US"/>
              <a:t> </a:t>
            </a:r>
            <a:r>
              <a:rPr lang="en-US" err="1"/>
              <a:t>byggnad</a:t>
            </a:r>
            <a:r>
              <a:rPr lang="en-US"/>
              <a:t> </a:t>
            </a:r>
            <a:r>
              <a:rPr lang="en-US" err="1"/>
              <a:t>eller</a:t>
            </a:r>
            <a:r>
              <a:rPr lang="en-US"/>
              <a:t> </a:t>
            </a:r>
            <a:r>
              <a:rPr lang="en-US" err="1"/>
              <a:t>en</a:t>
            </a:r>
            <a:r>
              <a:rPr lang="en-US"/>
              <a:t> </a:t>
            </a:r>
            <a:r>
              <a:rPr lang="en-US" err="1"/>
              <a:t>butik</a:t>
            </a:r>
            <a:r>
              <a:rPr lang="en-US"/>
              <a:t> </a:t>
            </a:r>
            <a:r>
              <a:rPr lang="en-US" err="1"/>
              <a:t>och</a:t>
            </a:r>
            <a:r>
              <a:rPr lang="en-US"/>
              <a:t> </a:t>
            </a:r>
            <a:r>
              <a:rPr lang="en-US" err="1"/>
              <a:t>vänta</a:t>
            </a:r>
            <a:r>
              <a:rPr lang="en-US"/>
              <a:t> </a:t>
            </a:r>
            <a:r>
              <a:rPr lang="en-US" err="1"/>
              <a:t>på</a:t>
            </a:r>
            <a:r>
              <a:rPr lang="en-US"/>
              <a:t> din </a:t>
            </a:r>
            <a:r>
              <a:rPr lang="en-US" err="1"/>
              <a:t>vän</a:t>
            </a:r>
            <a:r>
              <a:rPr lang="en-US"/>
              <a:t>.</a:t>
            </a:r>
          </a:p>
          <a:p>
            <a:pPr marL="171450" indent="-171450">
              <a:buFont typeface="Arial"/>
              <a:buChar char="•"/>
            </a:pPr>
            <a:r>
              <a:rPr lang="en-US"/>
              <a:t>Det </a:t>
            </a:r>
            <a:r>
              <a:rPr lang="en-US" err="1"/>
              <a:t>kan</a:t>
            </a:r>
            <a:r>
              <a:rPr lang="en-US"/>
              <a:t> </a:t>
            </a:r>
            <a:r>
              <a:rPr lang="en-US" err="1"/>
              <a:t>vara</a:t>
            </a:r>
            <a:r>
              <a:rPr lang="en-US"/>
              <a:t> </a:t>
            </a:r>
            <a:r>
              <a:rPr lang="en-US" err="1"/>
              <a:t>så</a:t>
            </a:r>
            <a:r>
              <a:rPr lang="en-US"/>
              <a:t> </a:t>
            </a:r>
            <a:r>
              <a:rPr lang="en-US" err="1"/>
              <a:t>att</a:t>
            </a:r>
            <a:r>
              <a:rPr lang="en-US"/>
              <a:t> </a:t>
            </a:r>
            <a:r>
              <a:rPr lang="en-US" err="1"/>
              <a:t>personen</a:t>
            </a:r>
            <a:r>
              <a:rPr lang="en-US"/>
              <a:t> </a:t>
            </a:r>
            <a:r>
              <a:rPr lang="en-US" err="1"/>
              <a:t>har</a:t>
            </a:r>
            <a:r>
              <a:rPr lang="en-US"/>
              <a:t> </a:t>
            </a:r>
            <a:r>
              <a:rPr lang="en-US" err="1"/>
              <a:t>använt</a:t>
            </a:r>
            <a:r>
              <a:rPr lang="en-US"/>
              <a:t> </a:t>
            </a:r>
            <a:r>
              <a:rPr lang="en-US" err="1"/>
              <a:t>så</a:t>
            </a:r>
            <a:r>
              <a:rPr lang="en-US"/>
              <a:t> </a:t>
            </a:r>
            <a:r>
              <a:rPr lang="en-US" err="1"/>
              <a:t>mycket</a:t>
            </a:r>
            <a:r>
              <a:rPr lang="en-US"/>
              <a:t> </a:t>
            </a:r>
            <a:r>
              <a:rPr lang="en-US" err="1"/>
              <a:t>rusmedel</a:t>
            </a:r>
            <a:r>
              <a:rPr lang="en-US"/>
              <a:t> </a:t>
            </a:r>
            <a:r>
              <a:rPr lang="en-US" err="1"/>
              <a:t>att</a:t>
            </a:r>
            <a:r>
              <a:rPr lang="en-US"/>
              <a:t> hen </a:t>
            </a:r>
            <a:r>
              <a:rPr lang="en-US" err="1"/>
              <a:t>beter</a:t>
            </a:r>
            <a:r>
              <a:rPr lang="en-US"/>
              <a:t> sig </a:t>
            </a:r>
            <a:r>
              <a:rPr lang="en-US" err="1"/>
              <a:t>virrigt</a:t>
            </a:r>
            <a:r>
              <a:rPr lang="en-US"/>
              <a:t>. En person </a:t>
            </a:r>
            <a:r>
              <a:rPr lang="en-US" err="1"/>
              <a:t>kan</a:t>
            </a:r>
            <a:r>
              <a:rPr lang="en-US"/>
              <a:t> </a:t>
            </a:r>
            <a:r>
              <a:rPr lang="en-US" err="1"/>
              <a:t>också</a:t>
            </a:r>
            <a:r>
              <a:rPr lang="en-US"/>
              <a:t> </a:t>
            </a:r>
            <a:r>
              <a:rPr lang="en-US" err="1"/>
              <a:t>bete</a:t>
            </a:r>
            <a:r>
              <a:rPr lang="en-US"/>
              <a:t> sig </a:t>
            </a:r>
            <a:r>
              <a:rPr lang="en-US" err="1"/>
              <a:t>virrigt</a:t>
            </a:r>
            <a:r>
              <a:rPr lang="en-US"/>
              <a:t> </a:t>
            </a:r>
            <a:r>
              <a:rPr lang="en-US" err="1"/>
              <a:t>även</a:t>
            </a:r>
            <a:r>
              <a:rPr lang="en-US"/>
              <a:t> om hen </a:t>
            </a:r>
            <a:r>
              <a:rPr lang="en-US" err="1"/>
              <a:t>inte</a:t>
            </a:r>
            <a:r>
              <a:rPr lang="en-US"/>
              <a:t> </a:t>
            </a:r>
            <a:r>
              <a:rPr lang="en-US" err="1"/>
              <a:t>har</a:t>
            </a:r>
            <a:r>
              <a:rPr lang="en-US"/>
              <a:t> </a:t>
            </a:r>
            <a:r>
              <a:rPr lang="en-US" err="1"/>
              <a:t>använt</a:t>
            </a:r>
            <a:r>
              <a:rPr lang="en-US"/>
              <a:t> </a:t>
            </a:r>
            <a:r>
              <a:rPr lang="en-US" err="1"/>
              <a:t>rusmedel</a:t>
            </a:r>
            <a:r>
              <a:rPr lang="en-US"/>
              <a:t>. Hen </a:t>
            </a:r>
            <a:r>
              <a:rPr lang="en-US" err="1"/>
              <a:t>kan</a:t>
            </a:r>
            <a:r>
              <a:rPr lang="en-US"/>
              <a:t> till </a:t>
            </a:r>
            <a:r>
              <a:rPr lang="en-US" err="1"/>
              <a:t>exempel</a:t>
            </a:r>
            <a:r>
              <a:rPr lang="en-US"/>
              <a:t> ha </a:t>
            </a:r>
            <a:r>
              <a:rPr lang="en-US" err="1"/>
              <a:t>någon</a:t>
            </a:r>
            <a:r>
              <a:rPr lang="en-US"/>
              <a:t> form av </a:t>
            </a:r>
            <a:r>
              <a:rPr lang="en-US" err="1"/>
              <a:t>psykisk</a:t>
            </a:r>
            <a:r>
              <a:rPr lang="en-US"/>
              <a:t> </a:t>
            </a:r>
            <a:r>
              <a:rPr lang="en-US" err="1"/>
              <a:t>störning</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10</a:t>
            </a:fld>
            <a:endParaRPr lang="sv-SE"/>
          </a:p>
        </p:txBody>
      </p:sp>
    </p:spTree>
    <p:extLst>
      <p:ext uri="{BB962C8B-B14F-4D97-AF65-F5344CB8AC3E}">
        <p14:creationId xmlns:p14="http://schemas.microsoft.com/office/powerpoint/2010/main" val="35424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err="1"/>
              <a:t>Gå</a:t>
            </a:r>
            <a:r>
              <a:rPr lang="en-US"/>
              <a:t> </a:t>
            </a:r>
            <a:r>
              <a:rPr lang="en-US" err="1"/>
              <a:t>förbi</a:t>
            </a:r>
            <a:r>
              <a:rPr lang="en-US"/>
              <a:t>, det </a:t>
            </a:r>
            <a:r>
              <a:rPr lang="en-US" err="1"/>
              <a:t>är</a:t>
            </a:r>
            <a:r>
              <a:rPr lang="en-US"/>
              <a:t> </a:t>
            </a:r>
            <a:r>
              <a:rPr lang="en-US" err="1"/>
              <a:t>inte</a:t>
            </a:r>
            <a:r>
              <a:rPr lang="en-US"/>
              <a:t> </a:t>
            </a:r>
            <a:r>
              <a:rPr lang="en-US" err="1"/>
              <a:t>värt</a:t>
            </a:r>
            <a:r>
              <a:rPr lang="en-US"/>
              <a:t> </a:t>
            </a:r>
            <a:r>
              <a:rPr lang="en-US" err="1"/>
              <a:t>att</a:t>
            </a:r>
            <a:r>
              <a:rPr lang="en-US"/>
              <a:t> </a:t>
            </a:r>
            <a:r>
              <a:rPr lang="en-US" err="1"/>
              <a:t>stanna</a:t>
            </a:r>
            <a:r>
              <a:rPr lang="en-US"/>
              <a:t> </a:t>
            </a:r>
            <a:r>
              <a:rPr lang="en-US" err="1"/>
              <a:t>kvar</a:t>
            </a:r>
            <a:r>
              <a:rPr lang="en-US"/>
              <a:t> </a:t>
            </a:r>
            <a:r>
              <a:rPr lang="en-US" err="1"/>
              <a:t>och</a:t>
            </a:r>
            <a:r>
              <a:rPr lang="en-US"/>
              <a:t> </a:t>
            </a:r>
            <a:r>
              <a:rPr lang="en-US" err="1"/>
              <a:t>lyssna</a:t>
            </a:r>
            <a:r>
              <a:rPr lang="en-US"/>
              <a:t> </a:t>
            </a:r>
            <a:r>
              <a:rPr lang="en-US" err="1"/>
              <a:t>på</a:t>
            </a:r>
            <a:r>
              <a:rPr lang="en-US"/>
              <a:t> </a:t>
            </a:r>
            <a:r>
              <a:rPr lang="en-US" err="1"/>
              <a:t>rop</a:t>
            </a:r>
            <a:r>
              <a:rPr lang="en-US"/>
              <a:t> </a:t>
            </a:r>
            <a:r>
              <a:rPr lang="en-US" err="1"/>
              <a:t>eller</a:t>
            </a:r>
            <a:r>
              <a:rPr lang="en-US"/>
              <a:t> </a:t>
            </a:r>
            <a:r>
              <a:rPr lang="en-US" err="1"/>
              <a:t>svara</a:t>
            </a:r>
            <a:r>
              <a:rPr lang="en-US"/>
              <a:t>. Ibland </a:t>
            </a:r>
            <a:r>
              <a:rPr lang="en-US" err="1"/>
              <a:t>kan</a:t>
            </a:r>
            <a:r>
              <a:rPr lang="en-US"/>
              <a:t> </a:t>
            </a:r>
            <a:r>
              <a:rPr lang="en-US" err="1"/>
              <a:t>någon</a:t>
            </a:r>
            <a:r>
              <a:rPr lang="en-US"/>
              <a:t> </a:t>
            </a:r>
            <a:r>
              <a:rPr lang="en-US" err="1"/>
              <a:t>dumpa</a:t>
            </a:r>
            <a:r>
              <a:rPr lang="en-US"/>
              <a:t> </a:t>
            </a:r>
            <a:r>
              <a:rPr lang="en-US" err="1"/>
              <a:t>sina</a:t>
            </a:r>
            <a:r>
              <a:rPr lang="en-US"/>
              <a:t> </a:t>
            </a:r>
            <a:r>
              <a:rPr lang="en-US" err="1"/>
              <a:t>dåliga</a:t>
            </a:r>
            <a:r>
              <a:rPr lang="en-US"/>
              <a:t> </a:t>
            </a:r>
            <a:r>
              <a:rPr lang="en-US" err="1"/>
              <a:t>känslor</a:t>
            </a:r>
            <a:r>
              <a:rPr lang="en-US"/>
              <a:t> </a:t>
            </a:r>
            <a:r>
              <a:rPr lang="en-US" err="1"/>
              <a:t>på</a:t>
            </a:r>
            <a:r>
              <a:rPr lang="en-US"/>
              <a:t> </a:t>
            </a:r>
            <a:r>
              <a:rPr lang="en-US" err="1"/>
              <a:t>andra</a:t>
            </a:r>
            <a:r>
              <a:rPr lang="en-US"/>
              <a:t>, </a:t>
            </a:r>
            <a:r>
              <a:rPr lang="en-US" err="1"/>
              <a:t>även</a:t>
            </a:r>
            <a:r>
              <a:rPr lang="en-US"/>
              <a:t> om det </a:t>
            </a:r>
            <a:r>
              <a:rPr lang="en-US" err="1"/>
              <a:t>inte</a:t>
            </a:r>
            <a:r>
              <a:rPr lang="en-US"/>
              <a:t> </a:t>
            </a:r>
            <a:r>
              <a:rPr lang="en-US" err="1"/>
              <a:t>är</a:t>
            </a:r>
            <a:r>
              <a:rPr lang="en-US"/>
              <a:t> </a:t>
            </a:r>
            <a:r>
              <a:rPr lang="en-US" err="1"/>
              <a:t>rätt</a:t>
            </a:r>
            <a:r>
              <a:rPr lang="en-US"/>
              <a:t>. </a:t>
            </a:r>
          </a:p>
          <a:p>
            <a:pPr marL="171450" indent="-171450">
              <a:buFont typeface="Arial"/>
              <a:buChar char="•"/>
            </a:pPr>
            <a:r>
              <a:rPr lang="en-US" err="1"/>
              <a:t>Berätta</a:t>
            </a:r>
            <a:r>
              <a:rPr lang="en-US"/>
              <a:t> för </a:t>
            </a:r>
            <a:r>
              <a:rPr lang="en-US" err="1"/>
              <a:t>dina</a:t>
            </a:r>
            <a:r>
              <a:rPr lang="en-US"/>
              <a:t> </a:t>
            </a:r>
            <a:r>
              <a:rPr lang="en-US" err="1"/>
              <a:t>föräldrar</a:t>
            </a:r>
            <a:r>
              <a:rPr lang="en-US"/>
              <a:t> </a:t>
            </a:r>
            <a:r>
              <a:rPr lang="en-US" err="1"/>
              <a:t>eller</a:t>
            </a:r>
            <a:r>
              <a:rPr lang="en-US"/>
              <a:t> </a:t>
            </a:r>
            <a:r>
              <a:rPr lang="en-US" err="1"/>
              <a:t>en</a:t>
            </a:r>
            <a:r>
              <a:rPr lang="en-US"/>
              <a:t> </a:t>
            </a:r>
            <a:r>
              <a:rPr lang="en-US" err="1"/>
              <a:t>annan</a:t>
            </a:r>
            <a:r>
              <a:rPr lang="en-US"/>
              <a:t> </a:t>
            </a:r>
            <a:r>
              <a:rPr lang="en-US" err="1"/>
              <a:t>pålitlig</a:t>
            </a:r>
            <a:r>
              <a:rPr lang="en-US"/>
              <a:t> </a:t>
            </a:r>
            <a:r>
              <a:rPr lang="en-US" err="1"/>
              <a:t>vuxen</a:t>
            </a:r>
            <a:r>
              <a:rPr lang="en-US"/>
              <a:t> om det </a:t>
            </a:r>
            <a:r>
              <a:rPr lang="en-US" err="1"/>
              <a:t>som</a:t>
            </a:r>
            <a:r>
              <a:rPr lang="en-US"/>
              <a:t> </a:t>
            </a:r>
            <a:r>
              <a:rPr lang="en-US" err="1"/>
              <a:t>har</a:t>
            </a:r>
            <a:r>
              <a:rPr lang="en-US"/>
              <a:t> </a:t>
            </a:r>
            <a:r>
              <a:rPr lang="en-US" err="1"/>
              <a:t>hänt</a:t>
            </a:r>
            <a:r>
              <a:rPr lang="en-US"/>
              <a:t>, till </a:t>
            </a:r>
            <a:r>
              <a:rPr lang="en-US" err="1"/>
              <a:t>exempel</a:t>
            </a:r>
            <a:r>
              <a:rPr lang="en-US"/>
              <a:t> för </a:t>
            </a:r>
            <a:r>
              <a:rPr lang="en-US" err="1"/>
              <a:t>någon</a:t>
            </a:r>
            <a:r>
              <a:rPr lang="en-US"/>
              <a:t> </a:t>
            </a:r>
            <a:r>
              <a:rPr lang="en-US" err="1"/>
              <a:t>som</a:t>
            </a:r>
            <a:r>
              <a:rPr lang="en-US"/>
              <a:t> </a:t>
            </a:r>
            <a:r>
              <a:rPr lang="en-US" err="1"/>
              <a:t>jobbar</a:t>
            </a:r>
            <a:r>
              <a:rPr lang="en-US"/>
              <a:t> </a:t>
            </a:r>
            <a:r>
              <a:rPr lang="en-US" err="1"/>
              <a:t>eller</a:t>
            </a:r>
            <a:r>
              <a:rPr lang="en-US"/>
              <a:t> </a:t>
            </a:r>
            <a:r>
              <a:rPr lang="en-US" err="1"/>
              <a:t>besöker</a:t>
            </a:r>
            <a:r>
              <a:rPr lang="en-US"/>
              <a:t> </a:t>
            </a:r>
            <a:r>
              <a:rPr lang="en-US" err="1"/>
              <a:t>biblioteket</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11</a:t>
            </a:fld>
            <a:endParaRPr lang="sv-SE"/>
          </a:p>
        </p:txBody>
      </p:sp>
    </p:spTree>
    <p:extLst>
      <p:ext uri="{BB962C8B-B14F-4D97-AF65-F5344CB8AC3E}">
        <p14:creationId xmlns:p14="http://schemas.microsoft.com/office/powerpoint/2010/main" val="494656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a:t>Det är bra att berätta för eleverna att obehagliga situationer är mycket sällsynta och att de flesta människor är vänliga och beter sig lugnt. Ibland kan människor som använt mycket berusningsmedel eller som är sjuka uppföra sig på ett annat sätt. Därför är det viktigt att barnet vet hur man handlar på ett tryggt sätt. </a:t>
            </a:r>
          </a:p>
          <a:p>
            <a:endParaRPr lang="en-US">
              <a:cs typeface="Calibri"/>
            </a:endParaRPr>
          </a:p>
          <a:p>
            <a:r>
              <a:rPr lang="en-US"/>
              <a:t>Om </a:t>
            </a:r>
            <a:r>
              <a:rPr lang="en-US" err="1"/>
              <a:t>någon</a:t>
            </a:r>
            <a:r>
              <a:rPr lang="en-US"/>
              <a:t> </a:t>
            </a:r>
            <a:r>
              <a:rPr lang="en-US" err="1"/>
              <a:t>beter</a:t>
            </a:r>
            <a:r>
              <a:rPr lang="en-US"/>
              <a:t> sig </a:t>
            </a:r>
            <a:r>
              <a:rPr lang="en-US" err="1"/>
              <a:t>illa</a:t>
            </a:r>
            <a:r>
              <a:rPr lang="en-US"/>
              <a:t> mot dig </a:t>
            </a:r>
            <a:r>
              <a:rPr lang="en-US" err="1"/>
              <a:t>kan</a:t>
            </a:r>
            <a:r>
              <a:rPr lang="en-US"/>
              <a:t> du </a:t>
            </a:r>
            <a:r>
              <a:rPr lang="en-US" err="1"/>
              <a:t>säga</a:t>
            </a:r>
            <a:r>
              <a:rPr lang="en-US"/>
              <a:t> 'Nej!' </a:t>
            </a:r>
            <a:r>
              <a:rPr lang="en-US" err="1"/>
              <a:t>eller</a:t>
            </a:r>
            <a:r>
              <a:rPr lang="en-US"/>
              <a:t> 'Sluta!'. </a:t>
            </a:r>
            <a:r>
              <a:rPr lang="en-US" err="1"/>
              <a:t>Ofta</a:t>
            </a:r>
            <a:r>
              <a:rPr lang="en-US"/>
              <a:t> </a:t>
            </a:r>
            <a:r>
              <a:rPr lang="en-US" err="1"/>
              <a:t>löser</a:t>
            </a:r>
            <a:r>
              <a:rPr lang="en-US"/>
              <a:t> sig </a:t>
            </a:r>
            <a:r>
              <a:rPr lang="en-US" err="1"/>
              <a:t>situationer</a:t>
            </a:r>
            <a:r>
              <a:rPr lang="en-US"/>
              <a:t> </a:t>
            </a:r>
            <a:r>
              <a:rPr lang="en-US" err="1"/>
              <a:t>genom</a:t>
            </a:r>
            <a:r>
              <a:rPr lang="en-US"/>
              <a:t> </a:t>
            </a:r>
            <a:r>
              <a:rPr lang="en-US" err="1"/>
              <a:t>att</a:t>
            </a:r>
            <a:r>
              <a:rPr lang="en-US"/>
              <a:t> du </a:t>
            </a:r>
            <a:r>
              <a:rPr lang="en-US" err="1"/>
              <a:t>går</a:t>
            </a:r>
            <a:r>
              <a:rPr lang="en-US"/>
              <a:t> </a:t>
            </a:r>
            <a:r>
              <a:rPr lang="en-US" err="1"/>
              <a:t>iväg</a:t>
            </a:r>
            <a:r>
              <a:rPr lang="en-US"/>
              <a:t> </a:t>
            </a:r>
            <a:r>
              <a:rPr lang="en-US" err="1"/>
              <a:t>från</a:t>
            </a:r>
            <a:r>
              <a:rPr lang="en-US"/>
              <a:t> </a:t>
            </a:r>
            <a:r>
              <a:rPr lang="en-US" err="1"/>
              <a:t>platsen</a:t>
            </a:r>
            <a:r>
              <a:rPr lang="en-US"/>
              <a:t>. </a:t>
            </a:r>
            <a:r>
              <a:rPr lang="en-US" err="1"/>
              <a:t>Berätta</a:t>
            </a:r>
            <a:r>
              <a:rPr lang="en-US"/>
              <a:t> för </a:t>
            </a:r>
            <a:r>
              <a:rPr lang="en-US" err="1"/>
              <a:t>en</a:t>
            </a:r>
            <a:r>
              <a:rPr lang="en-US"/>
              <a:t> </a:t>
            </a:r>
            <a:r>
              <a:rPr lang="en-US" err="1"/>
              <a:t>trygg</a:t>
            </a:r>
            <a:r>
              <a:rPr lang="en-US"/>
              <a:t> </a:t>
            </a:r>
            <a:r>
              <a:rPr lang="en-US" err="1"/>
              <a:t>vuxen</a:t>
            </a:r>
            <a:r>
              <a:rPr lang="en-US"/>
              <a:t> om </a:t>
            </a:r>
            <a:r>
              <a:rPr lang="en-US" err="1"/>
              <a:t>alla</a:t>
            </a:r>
            <a:r>
              <a:rPr lang="en-US"/>
              <a:t> </a:t>
            </a:r>
            <a:r>
              <a:rPr lang="en-US" err="1"/>
              <a:t>skrämmande</a:t>
            </a:r>
            <a:r>
              <a:rPr lang="en-US"/>
              <a:t>, </a:t>
            </a:r>
            <a:r>
              <a:rPr lang="en-US" err="1"/>
              <a:t>obehagliga</a:t>
            </a:r>
            <a:r>
              <a:rPr lang="en-US"/>
              <a:t> </a:t>
            </a:r>
            <a:r>
              <a:rPr lang="en-US" err="1"/>
              <a:t>eller</a:t>
            </a:r>
            <a:r>
              <a:rPr lang="en-US"/>
              <a:t> </a:t>
            </a:r>
            <a:r>
              <a:rPr lang="en-US" err="1"/>
              <a:t>otrevliga</a:t>
            </a:r>
            <a:r>
              <a:rPr lang="en-US"/>
              <a:t> </a:t>
            </a:r>
            <a:r>
              <a:rPr lang="en-US" err="1"/>
              <a:t>möten</a:t>
            </a:r>
            <a:r>
              <a:rPr lang="en-US"/>
              <a:t> </a:t>
            </a:r>
            <a:r>
              <a:rPr lang="en-US" err="1"/>
              <a:t>så</a:t>
            </a:r>
            <a:r>
              <a:rPr lang="en-US"/>
              <a:t> </a:t>
            </a:r>
            <a:r>
              <a:rPr lang="en-US" err="1"/>
              <a:t>att</a:t>
            </a:r>
            <a:r>
              <a:rPr lang="en-US"/>
              <a:t> du </a:t>
            </a:r>
            <a:r>
              <a:rPr lang="en-US" err="1"/>
              <a:t>inte</a:t>
            </a:r>
            <a:r>
              <a:rPr lang="en-US"/>
              <a:t> </a:t>
            </a:r>
            <a:r>
              <a:rPr lang="en-US" err="1"/>
              <a:t>behöver</a:t>
            </a:r>
            <a:r>
              <a:rPr lang="en-US"/>
              <a:t> </a:t>
            </a:r>
            <a:r>
              <a:rPr lang="en-US" err="1"/>
              <a:t>fundera</a:t>
            </a:r>
            <a:r>
              <a:rPr lang="en-US"/>
              <a:t> </a:t>
            </a:r>
            <a:r>
              <a:rPr lang="en-US" err="1"/>
              <a:t>på</a:t>
            </a:r>
            <a:r>
              <a:rPr lang="en-US"/>
              <a:t> dem </a:t>
            </a:r>
            <a:r>
              <a:rPr lang="en-US" err="1"/>
              <a:t>ensam</a:t>
            </a:r>
            <a:r>
              <a:rPr lang="en-US"/>
              <a:t>, </a:t>
            </a:r>
            <a:r>
              <a:rPr lang="en-US" err="1"/>
              <a:t>och</a:t>
            </a:r>
            <a:r>
              <a:rPr lang="en-US"/>
              <a:t> </a:t>
            </a:r>
            <a:r>
              <a:rPr lang="en-US" err="1"/>
              <a:t>då</a:t>
            </a:r>
            <a:r>
              <a:rPr lang="en-US"/>
              <a:t> </a:t>
            </a:r>
            <a:r>
              <a:rPr lang="en-US" err="1"/>
              <a:t>kan</a:t>
            </a:r>
            <a:r>
              <a:rPr lang="en-US"/>
              <a:t> den </a:t>
            </a:r>
            <a:r>
              <a:rPr lang="en-US" err="1"/>
              <a:t>vuxna</a:t>
            </a:r>
            <a:r>
              <a:rPr lang="en-US"/>
              <a:t> </a:t>
            </a:r>
            <a:r>
              <a:rPr lang="en-US" err="1"/>
              <a:t>också</a:t>
            </a:r>
            <a:r>
              <a:rPr lang="en-US"/>
              <a:t> </a:t>
            </a:r>
            <a:r>
              <a:rPr lang="en-US" err="1"/>
              <a:t>stöda</a:t>
            </a:r>
            <a:r>
              <a:rPr lang="en-US"/>
              <a:t> dig.</a:t>
            </a:r>
          </a:p>
          <a:p>
            <a:endParaRPr lang="en-US"/>
          </a:p>
          <a:p>
            <a:r>
              <a:rPr lang="en-US" b="1" err="1"/>
              <a:t>Fråga</a:t>
            </a:r>
            <a:r>
              <a:rPr lang="en-US" b="1"/>
              <a:t> </a:t>
            </a:r>
            <a:r>
              <a:rPr lang="en-US" b="1" err="1"/>
              <a:t>eleverna</a:t>
            </a:r>
            <a:r>
              <a:rPr lang="en-US" b="1"/>
              <a:t>:</a:t>
            </a:r>
            <a:br>
              <a:rPr lang="en-US" b="1">
                <a:cs typeface="+mn-lt"/>
              </a:rPr>
            </a:br>
            <a:r>
              <a:rPr lang="en-US" b="1"/>
              <a:t>Vem </a:t>
            </a:r>
            <a:r>
              <a:rPr lang="en-US" b="1" err="1"/>
              <a:t>kunde</a:t>
            </a:r>
            <a:r>
              <a:rPr lang="en-US" b="1"/>
              <a:t> </a:t>
            </a:r>
            <a:r>
              <a:rPr lang="en-US" b="1" err="1"/>
              <a:t>vara</a:t>
            </a:r>
            <a:r>
              <a:rPr lang="en-US" b="1"/>
              <a:t> </a:t>
            </a:r>
            <a:r>
              <a:rPr lang="en-US" b="1" err="1"/>
              <a:t>en</a:t>
            </a:r>
            <a:r>
              <a:rPr lang="en-US" b="1"/>
              <a:t> </a:t>
            </a:r>
            <a:r>
              <a:rPr lang="en-US" b="1" err="1"/>
              <a:t>trygg</a:t>
            </a:r>
            <a:r>
              <a:rPr lang="en-US" b="1"/>
              <a:t> </a:t>
            </a:r>
            <a:r>
              <a:rPr lang="en-US" b="1" err="1"/>
              <a:t>vuxen</a:t>
            </a:r>
            <a:r>
              <a:rPr lang="en-US" b="1"/>
              <a:t> för dig? </a:t>
            </a:r>
            <a:br>
              <a:rPr lang="en-US" b="1">
                <a:cs typeface="+mn-lt"/>
              </a:rPr>
            </a:br>
            <a:br>
              <a:rPr lang="en-US" b="1">
                <a:cs typeface="+mn-lt"/>
              </a:rPr>
            </a:br>
            <a:r>
              <a:rPr lang="en-US" b="1"/>
              <a:t>Källa: </a:t>
            </a:r>
            <a:r>
              <a:rPr lang="en-US" err="1"/>
              <a:t>Lajunen</a:t>
            </a:r>
            <a:r>
              <a:rPr lang="en-US"/>
              <a:t>, K., Andell, M. &amp; </a:t>
            </a:r>
            <a:r>
              <a:rPr lang="en-US" err="1"/>
              <a:t>Ylenius</a:t>
            </a:r>
            <a:r>
              <a:rPr lang="en-US"/>
              <a:t>-Lehtonen, M. 2019. </a:t>
            </a:r>
            <a:r>
              <a:rPr lang="en-US" err="1"/>
              <a:t>Tunne</a:t>
            </a:r>
            <a:r>
              <a:rPr lang="en-US"/>
              <a:t>- ja </a:t>
            </a:r>
            <a:r>
              <a:rPr lang="en-US" err="1"/>
              <a:t>turvataitoja</a:t>
            </a:r>
            <a:r>
              <a:rPr lang="en-US"/>
              <a:t> </a:t>
            </a:r>
            <a:r>
              <a:rPr lang="en-US" err="1"/>
              <a:t>lapsille</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12</a:t>
            </a:fld>
            <a:endParaRPr lang="sv-SE"/>
          </a:p>
        </p:txBody>
      </p:sp>
    </p:spTree>
    <p:extLst>
      <p:ext uri="{BB962C8B-B14F-4D97-AF65-F5344CB8AC3E}">
        <p14:creationId xmlns:p14="http://schemas.microsoft.com/office/powerpoint/2010/main" val="428210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b="1" err="1"/>
              <a:t>Fråga</a:t>
            </a:r>
            <a:r>
              <a:rPr lang="fi-FI" b="1"/>
              <a:t> </a:t>
            </a:r>
            <a:r>
              <a:rPr lang="fi-FI" b="1" err="1"/>
              <a:t>eleverna</a:t>
            </a:r>
            <a:r>
              <a:rPr lang="fi-FI" b="1"/>
              <a:t> </a:t>
            </a:r>
            <a:r>
              <a:rPr lang="fi-FI" b="1" err="1"/>
              <a:t>följande</a:t>
            </a:r>
            <a:r>
              <a:rPr lang="fi-FI" b="1"/>
              <a:t> </a:t>
            </a:r>
            <a:r>
              <a:rPr lang="fi-FI" b="1" err="1"/>
              <a:t>frågor</a:t>
            </a:r>
            <a:r>
              <a:rPr lang="fi-FI" b="1"/>
              <a:t>: </a:t>
            </a:r>
            <a:r>
              <a:rPr lang="fi-FI" i="1"/>
              <a:t>OBS! </a:t>
            </a:r>
            <a:r>
              <a:rPr lang="fi-FI" i="1" err="1"/>
              <a:t>Klicka</a:t>
            </a:r>
            <a:r>
              <a:rPr lang="fi-FI" i="1"/>
              <a:t> </a:t>
            </a:r>
            <a:r>
              <a:rPr lang="fi-FI" i="1" err="1"/>
              <a:t>fram</a:t>
            </a:r>
            <a:r>
              <a:rPr lang="fi-FI" i="1"/>
              <a:t> </a:t>
            </a:r>
            <a:r>
              <a:rPr lang="fi-FI" i="1" err="1"/>
              <a:t>presentationen</a:t>
            </a:r>
            <a:r>
              <a:rPr lang="fi-FI" i="1"/>
              <a:t> för </a:t>
            </a:r>
            <a:r>
              <a:rPr lang="fi-FI" i="1" err="1"/>
              <a:t>att</a:t>
            </a:r>
            <a:r>
              <a:rPr lang="fi-FI" i="1"/>
              <a:t> </a:t>
            </a:r>
            <a:r>
              <a:rPr lang="fi-FI" i="1" err="1"/>
              <a:t>få</a:t>
            </a:r>
            <a:r>
              <a:rPr lang="fi-FI" i="1"/>
              <a:t> </a:t>
            </a:r>
            <a:r>
              <a:rPr lang="fi-FI" i="1" err="1"/>
              <a:t>svaren</a:t>
            </a:r>
            <a:r>
              <a:rPr lang="fi-FI" i="1"/>
              <a:t> </a:t>
            </a:r>
            <a:r>
              <a:rPr lang="fi-FI" i="1" err="1"/>
              <a:t>på</a:t>
            </a:r>
            <a:r>
              <a:rPr lang="fi-FI" i="1"/>
              <a:t> </a:t>
            </a:r>
            <a:r>
              <a:rPr lang="fi-FI" i="1" err="1"/>
              <a:t>skärmen</a:t>
            </a:r>
            <a:r>
              <a:rPr lang="fi-FI" i="1"/>
              <a:t>.</a:t>
            </a:r>
            <a:endParaRPr lang="fi-FI" i="1">
              <a:cs typeface="Calibri"/>
            </a:endParaRPr>
          </a:p>
          <a:p>
            <a:endParaRPr lang="fi-FI"/>
          </a:p>
          <a:p>
            <a:r>
              <a:rPr lang="fi-FI" b="1" err="1"/>
              <a:t>Vad</a:t>
            </a:r>
            <a:r>
              <a:rPr lang="fi-FI" b="1"/>
              <a:t> </a:t>
            </a:r>
            <a:r>
              <a:rPr lang="fi-FI" b="1" err="1"/>
              <a:t>är</a:t>
            </a:r>
            <a:r>
              <a:rPr lang="fi-FI" b="1"/>
              <a:t> </a:t>
            </a:r>
            <a:r>
              <a:rPr lang="fi-FI" b="1" err="1"/>
              <a:t>nödnumret</a:t>
            </a:r>
            <a:r>
              <a:rPr lang="fi-FI" b="1"/>
              <a:t> i Finland? </a:t>
            </a:r>
            <a:r>
              <a:rPr lang="fi-FI"/>
              <a:t>112</a:t>
            </a:r>
          </a:p>
          <a:p>
            <a:endParaRPr lang="fi-FI"/>
          </a:p>
          <a:p>
            <a:r>
              <a:rPr lang="fi-FI" b="1" err="1"/>
              <a:t>Vad</a:t>
            </a:r>
            <a:r>
              <a:rPr lang="fi-FI" b="1"/>
              <a:t> </a:t>
            </a:r>
            <a:r>
              <a:rPr lang="fi-FI" b="1" err="1"/>
              <a:t>ska</a:t>
            </a:r>
            <a:r>
              <a:rPr lang="fi-FI" b="1"/>
              <a:t> </a:t>
            </a:r>
            <a:r>
              <a:rPr lang="fi-FI" b="1" err="1"/>
              <a:t>man</a:t>
            </a:r>
            <a:r>
              <a:rPr lang="fi-FI" b="1"/>
              <a:t> </a:t>
            </a:r>
            <a:r>
              <a:rPr lang="fi-FI" b="1" err="1"/>
              <a:t>säga</a:t>
            </a:r>
            <a:r>
              <a:rPr lang="fi-FI" b="1"/>
              <a:t> </a:t>
            </a:r>
            <a:r>
              <a:rPr lang="fi-FI" b="1" err="1"/>
              <a:t>då</a:t>
            </a:r>
            <a:r>
              <a:rPr lang="fi-FI" b="1"/>
              <a:t> </a:t>
            </a:r>
            <a:r>
              <a:rPr lang="fi-FI" b="1" err="1"/>
              <a:t>man</a:t>
            </a:r>
            <a:r>
              <a:rPr lang="fi-FI" b="1"/>
              <a:t> </a:t>
            </a:r>
            <a:r>
              <a:rPr lang="fi-FI" b="1" err="1"/>
              <a:t>ringer</a:t>
            </a:r>
            <a:r>
              <a:rPr lang="fi-FI" b="1"/>
              <a:t> </a:t>
            </a:r>
            <a:r>
              <a:rPr lang="fi-FI" b="1" err="1"/>
              <a:t>nödnumret</a:t>
            </a:r>
            <a:r>
              <a:rPr lang="fi-FI" b="1"/>
              <a:t>?</a:t>
            </a:r>
            <a:endParaRPr lang="fi-FI"/>
          </a:p>
          <a:p>
            <a:pPr marL="171450" indent="-171450">
              <a:buFont typeface="Arial,Sans-Serif"/>
              <a:buChar char="•"/>
            </a:pPr>
            <a:r>
              <a:rPr lang="fi-FI" err="1"/>
              <a:t>Beskriv</a:t>
            </a:r>
            <a:r>
              <a:rPr lang="fi-FI"/>
              <a:t> </a:t>
            </a:r>
            <a:r>
              <a:rPr lang="fi-FI" err="1"/>
              <a:t>vad</a:t>
            </a:r>
            <a:r>
              <a:rPr lang="fi-FI"/>
              <a:t> </a:t>
            </a:r>
            <a:r>
              <a:rPr lang="fi-FI" err="1"/>
              <a:t>som</a:t>
            </a:r>
            <a:r>
              <a:rPr lang="fi-FI"/>
              <a:t> </a:t>
            </a:r>
            <a:r>
              <a:rPr lang="fi-FI" err="1"/>
              <a:t>har</a:t>
            </a:r>
            <a:r>
              <a:rPr lang="fi-FI"/>
              <a:t> </a:t>
            </a:r>
            <a:r>
              <a:rPr lang="fi-FI" err="1"/>
              <a:t>hänt</a:t>
            </a:r>
            <a:r>
              <a:rPr lang="fi-FI"/>
              <a:t> </a:t>
            </a:r>
            <a:r>
              <a:rPr lang="fi-FI" err="1"/>
              <a:t>och</a:t>
            </a:r>
            <a:r>
              <a:rPr lang="fi-FI"/>
              <a:t> </a:t>
            </a:r>
            <a:r>
              <a:rPr lang="fi-FI" err="1"/>
              <a:t>var</a:t>
            </a:r>
            <a:r>
              <a:rPr lang="fi-FI"/>
              <a:t> </a:t>
            </a:r>
            <a:r>
              <a:rPr lang="fi-FI" err="1"/>
              <a:t>det</a:t>
            </a:r>
            <a:r>
              <a:rPr lang="fi-FI"/>
              <a:t> </a:t>
            </a:r>
            <a:r>
              <a:rPr lang="fi-FI" err="1"/>
              <a:t>har</a:t>
            </a:r>
            <a:r>
              <a:rPr lang="fi-FI"/>
              <a:t> </a:t>
            </a:r>
            <a:r>
              <a:rPr lang="fi-FI" err="1"/>
              <a:t>hänt</a:t>
            </a:r>
            <a:r>
              <a:rPr lang="fi-FI"/>
              <a:t>.</a:t>
            </a:r>
          </a:p>
          <a:p>
            <a:pPr marL="171450" indent="-171450">
              <a:buFont typeface="Arial,Sans-Serif"/>
              <a:buChar char="•"/>
            </a:pPr>
            <a:r>
              <a:rPr lang="fi-FI" err="1"/>
              <a:t>Svara</a:t>
            </a:r>
            <a:r>
              <a:rPr lang="fi-FI"/>
              <a:t> </a:t>
            </a:r>
            <a:r>
              <a:rPr lang="fi-FI" err="1"/>
              <a:t>på</a:t>
            </a:r>
            <a:r>
              <a:rPr lang="fi-FI"/>
              <a:t> </a:t>
            </a:r>
            <a:r>
              <a:rPr lang="fi-FI" err="1"/>
              <a:t>frågorna</a:t>
            </a:r>
            <a:r>
              <a:rPr lang="fi-FI"/>
              <a:t> </a:t>
            </a:r>
            <a:r>
              <a:rPr lang="fi-FI" err="1"/>
              <a:t>som</a:t>
            </a:r>
            <a:r>
              <a:rPr lang="fi-FI"/>
              <a:t> </a:t>
            </a:r>
            <a:r>
              <a:rPr lang="fi-FI" err="1"/>
              <a:t>ställs</a:t>
            </a:r>
            <a:r>
              <a:rPr lang="fi-FI"/>
              <a:t> </a:t>
            </a:r>
            <a:r>
              <a:rPr lang="fi-FI" err="1"/>
              <a:t>och</a:t>
            </a:r>
            <a:r>
              <a:rPr lang="fi-FI"/>
              <a:t> </a:t>
            </a:r>
            <a:r>
              <a:rPr lang="fi-FI" err="1"/>
              <a:t>lyssna</a:t>
            </a:r>
            <a:r>
              <a:rPr lang="fi-FI"/>
              <a:t> </a:t>
            </a:r>
            <a:r>
              <a:rPr lang="fi-FI" err="1"/>
              <a:t>på</a:t>
            </a:r>
            <a:r>
              <a:rPr lang="fi-FI"/>
              <a:t> </a:t>
            </a:r>
            <a:r>
              <a:rPr lang="fi-FI" err="1"/>
              <a:t>instruktionerna</a:t>
            </a:r>
            <a:r>
              <a:rPr lang="fi-FI"/>
              <a:t>.</a:t>
            </a:r>
          </a:p>
          <a:p>
            <a:pPr marL="171450" indent="-171450">
              <a:buFont typeface="Arial,Sans-Serif"/>
              <a:buChar char="•"/>
            </a:pPr>
            <a:r>
              <a:rPr lang="fi-FI" err="1"/>
              <a:t>Stäng</a:t>
            </a:r>
            <a:r>
              <a:rPr lang="fi-FI"/>
              <a:t> </a:t>
            </a:r>
            <a:r>
              <a:rPr lang="fi-FI" err="1"/>
              <a:t>linjen</a:t>
            </a:r>
            <a:r>
              <a:rPr lang="fi-FI"/>
              <a:t> </a:t>
            </a:r>
            <a:r>
              <a:rPr lang="fi-FI" err="1"/>
              <a:t>efter</a:t>
            </a:r>
            <a:r>
              <a:rPr lang="fi-FI"/>
              <a:t> </a:t>
            </a:r>
            <a:r>
              <a:rPr lang="fi-FI" err="1"/>
              <a:t>att</a:t>
            </a:r>
            <a:r>
              <a:rPr lang="fi-FI"/>
              <a:t> du </a:t>
            </a:r>
            <a:r>
              <a:rPr lang="fi-FI" err="1"/>
              <a:t>har</a:t>
            </a:r>
            <a:r>
              <a:rPr lang="fi-FI"/>
              <a:t> </a:t>
            </a:r>
            <a:r>
              <a:rPr lang="fi-FI" err="1"/>
              <a:t>fått</a:t>
            </a:r>
            <a:r>
              <a:rPr lang="fi-FI"/>
              <a:t> </a:t>
            </a:r>
            <a:r>
              <a:rPr lang="fi-FI" err="1"/>
              <a:t>tillstånd</a:t>
            </a:r>
            <a:r>
              <a:rPr lang="fi-FI"/>
              <a:t> </a:t>
            </a:r>
            <a:r>
              <a:rPr lang="fi-FI" err="1"/>
              <a:t>att</a:t>
            </a:r>
            <a:r>
              <a:rPr lang="fi-FI"/>
              <a:t> </a:t>
            </a:r>
            <a:r>
              <a:rPr lang="fi-FI" err="1"/>
              <a:t>göra</a:t>
            </a:r>
            <a:r>
              <a:rPr lang="fi-FI"/>
              <a:t> </a:t>
            </a:r>
            <a:r>
              <a:rPr lang="fi-FI" err="1"/>
              <a:t>det</a:t>
            </a:r>
            <a:r>
              <a:rPr lang="fi-FI"/>
              <a:t>.</a:t>
            </a:r>
          </a:p>
          <a:p>
            <a:endParaRPr lang="fi-FI"/>
          </a:p>
          <a:p>
            <a:r>
              <a:rPr lang="fi-FI" b="1" err="1"/>
              <a:t>När</a:t>
            </a:r>
            <a:r>
              <a:rPr lang="fi-FI" b="1"/>
              <a:t> </a:t>
            </a:r>
            <a:r>
              <a:rPr lang="fi-FI" b="1" err="1"/>
              <a:t>ringer</a:t>
            </a:r>
            <a:r>
              <a:rPr lang="fi-FI" b="1"/>
              <a:t> </a:t>
            </a:r>
            <a:r>
              <a:rPr lang="fi-FI" b="1" err="1"/>
              <a:t>man</a:t>
            </a:r>
            <a:r>
              <a:rPr lang="fi-FI" b="1"/>
              <a:t> </a:t>
            </a:r>
            <a:r>
              <a:rPr lang="fi-FI" b="1" err="1"/>
              <a:t>nödnumret</a:t>
            </a:r>
            <a:r>
              <a:rPr lang="fi-FI" b="1"/>
              <a:t>?</a:t>
            </a:r>
            <a:endParaRPr lang="fi-FI"/>
          </a:p>
          <a:p>
            <a:pPr marL="171450" indent="-171450">
              <a:buFont typeface="Arial,Sans-Serif"/>
              <a:buChar char="•"/>
            </a:pPr>
            <a:r>
              <a:rPr lang="fi-FI"/>
              <a:t>I </a:t>
            </a:r>
            <a:r>
              <a:rPr lang="fi-FI" err="1"/>
              <a:t>nödsituationer</a:t>
            </a:r>
            <a:r>
              <a:rPr lang="fi-FI"/>
              <a:t>. </a:t>
            </a:r>
            <a:r>
              <a:rPr lang="fi-FI" err="1"/>
              <a:t>Om</a:t>
            </a:r>
            <a:r>
              <a:rPr lang="fi-FI"/>
              <a:t> </a:t>
            </a:r>
            <a:r>
              <a:rPr lang="fi-FI" err="1"/>
              <a:t>dina</a:t>
            </a:r>
            <a:r>
              <a:rPr lang="fi-FI"/>
              <a:t> </a:t>
            </a:r>
            <a:r>
              <a:rPr lang="fi-FI" err="1"/>
              <a:t>föräldrar</a:t>
            </a:r>
            <a:r>
              <a:rPr lang="fi-FI"/>
              <a:t> </a:t>
            </a:r>
            <a:r>
              <a:rPr lang="fi-FI" err="1"/>
              <a:t>eller</a:t>
            </a:r>
            <a:r>
              <a:rPr lang="fi-FI"/>
              <a:t> </a:t>
            </a:r>
            <a:r>
              <a:rPr lang="fi-FI" err="1"/>
              <a:t>andra</a:t>
            </a:r>
            <a:r>
              <a:rPr lang="fi-FI"/>
              <a:t> </a:t>
            </a:r>
            <a:r>
              <a:rPr lang="fi-FI" err="1"/>
              <a:t>vuxna</a:t>
            </a:r>
            <a:r>
              <a:rPr lang="fi-FI"/>
              <a:t> </a:t>
            </a:r>
            <a:r>
              <a:rPr lang="fi-FI" err="1"/>
              <a:t>är</a:t>
            </a:r>
            <a:r>
              <a:rPr lang="fi-FI"/>
              <a:t> </a:t>
            </a:r>
            <a:r>
              <a:rPr lang="fi-FI" err="1"/>
              <a:t>närvarande</a:t>
            </a:r>
            <a:r>
              <a:rPr lang="fi-FI"/>
              <a:t>, </a:t>
            </a:r>
            <a:r>
              <a:rPr lang="fi-FI" err="1"/>
              <a:t>berätta</a:t>
            </a:r>
            <a:r>
              <a:rPr lang="fi-FI"/>
              <a:t> </a:t>
            </a:r>
            <a:r>
              <a:rPr lang="fi-FI" err="1"/>
              <a:t>först</a:t>
            </a:r>
            <a:r>
              <a:rPr lang="fi-FI"/>
              <a:t> för </a:t>
            </a:r>
            <a:r>
              <a:rPr lang="fi-FI" err="1"/>
              <a:t>dem</a:t>
            </a:r>
            <a:r>
              <a:rPr lang="fi-FI"/>
              <a:t> </a:t>
            </a:r>
            <a:r>
              <a:rPr lang="fi-FI" err="1"/>
              <a:t>om</a:t>
            </a:r>
            <a:r>
              <a:rPr lang="fi-FI"/>
              <a:t> </a:t>
            </a:r>
            <a:r>
              <a:rPr lang="fi-FI" err="1"/>
              <a:t>nödsituationen</a:t>
            </a:r>
            <a:r>
              <a:rPr lang="fi-FI"/>
              <a:t>.</a:t>
            </a:r>
          </a:p>
          <a:p>
            <a:pPr marL="171450" indent="-171450">
              <a:buFont typeface="Arial,Sans-Serif"/>
              <a:buChar char="•"/>
            </a:pPr>
            <a:r>
              <a:rPr lang="fi-FI"/>
              <a:t>En </a:t>
            </a:r>
            <a:r>
              <a:rPr lang="fi-FI" err="1"/>
              <a:t>nödsituation</a:t>
            </a:r>
            <a:r>
              <a:rPr lang="fi-FI"/>
              <a:t> </a:t>
            </a:r>
            <a:r>
              <a:rPr lang="fi-FI" err="1"/>
              <a:t>uppstår</a:t>
            </a:r>
            <a:r>
              <a:rPr lang="fi-FI"/>
              <a:t> </a:t>
            </a:r>
            <a:r>
              <a:rPr lang="fi-FI" err="1"/>
              <a:t>när</a:t>
            </a:r>
            <a:r>
              <a:rPr lang="fi-FI"/>
              <a:t> du </a:t>
            </a:r>
            <a:r>
              <a:rPr lang="fi-FI" err="1"/>
              <a:t>behöver</a:t>
            </a:r>
            <a:r>
              <a:rPr lang="fi-FI"/>
              <a:t> </a:t>
            </a:r>
            <a:r>
              <a:rPr lang="fi-FI" err="1"/>
              <a:t>polis</a:t>
            </a:r>
            <a:r>
              <a:rPr lang="fi-FI"/>
              <a:t>, </a:t>
            </a:r>
            <a:r>
              <a:rPr lang="fi-FI" err="1"/>
              <a:t>ambulans</a:t>
            </a:r>
            <a:r>
              <a:rPr lang="fi-FI"/>
              <a:t> </a:t>
            </a:r>
            <a:r>
              <a:rPr lang="fi-FI" err="1"/>
              <a:t>eller</a:t>
            </a:r>
            <a:r>
              <a:rPr lang="fi-FI"/>
              <a:t> </a:t>
            </a:r>
            <a:r>
              <a:rPr lang="fi-FI" err="1"/>
              <a:t>brandkår</a:t>
            </a:r>
            <a:r>
              <a:rPr lang="fi-FI"/>
              <a:t> </a:t>
            </a:r>
            <a:r>
              <a:rPr lang="fi-FI" err="1"/>
              <a:t>på</a:t>
            </a:r>
            <a:r>
              <a:rPr lang="fi-FI"/>
              <a:t> </a:t>
            </a:r>
            <a:r>
              <a:rPr lang="fi-FI" err="1"/>
              <a:t>plats</a:t>
            </a:r>
            <a:r>
              <a:rPr lang="fi-FI"/>
              <a:t>. Ring </a:t>
            </a:r>
            <a:r>
              <a:rPr lang="fi-FI" err="1"/>
              <a:t>om</a:t>
            </a:r>
            <a:r>
              <a:rPr lang="fi-FI"/>
              <a:t> du </a:t>
            </a:r>
            <a:r>
              <a:rPr lang="fi-FI" err="1"/>
              <a:t>är</a:t>
            </a:r>
            <a:r>
              <a:rPr lang="fi-FI"/>
              <a:t> </a:t>
            </a:r>
            <a:r>
              <a:rPr lang="fi-FI" err="1"/>
              <a:t>osäker</a:t>
            </a:r>
            <a:r>
              <a:rPr lang="fi-FI"/>
              <a:t> </a:t>
            </a:r>
            <a:r>
              <a:rPr lang="fi-FI" err="1"/>
              <a:t>hur</a:t>
            </a:r>
            <a:r>
              <a:rPr lang="fi-FI"/>
              <a:t> du </a:t>
            </a:r>
            <a:r>
              <a:rPr lang="fi-FI" err="1"/>
              <a:t>ska</a:t>
            </a:r>
            <a:r>
              <a:rPr lang="fi-FI"/>
              <a:t> </a:t>
            </a:r>
            <a:r>
              <a:rPr lang="fi-FI" err="1"/>
              <a:t>göra</a:t>
            </a:r>
            <a:r>
              <a:rPr lang="fi-FI"/>
              <a:t> i </a:t>
            </a:r>
            <a:r>
              <a:rPr lang="fi-FI" err="1"/>
              <a:t>situationen</a:t>
            </a:r>
            <a:r>
              <a:rPr lang="fi-FI"/>
              <a:t>. I </a:t>
            </a:r>
            <a:r>
              <a:rPr lang="fi-FI" err="1"/>
              <a:t>telefonsamtalet</a:t>
            </a:r>
            <a:r>
              <a:rPr lang="fi-FI"/>
              <a:t> </a:t>
            </a:r>
            <a:r>
              <a:rPr lang="fi-FI" err="1"/>
              <a:t>kommer</a:t>
            </a:r>
            <a:r>
              <a:rPr lang="fi-FI"/>
              <a:t> du </a:t>
            </a:r>
            <a:r>
              <a:rPr lang="fi-FI" err="1"/>
              <a:t>att</a:t>
            </a:r>
            <a:r>
              <a:rPr lang="fi-FI"/>
              <a:t> </a:t>
            </a:r>
            <a:r>
              <a:rPr lang="fi-FI" err="1"/>
              <a:t>bli</a:t>
            </a:r>
            <a:r>
              <a:rPr lang="fi-FI"/>
              <a:t> </a:t>
            </a:r>
            <a:r>
              <a:rPr lang="fi-FI" err="1"/>
              <a:t>ombedd</a:t>
            </a:r>
            <a:r>
              <a:rPr lang="fi-FI"/>
              <a:t> </a:t>
            </a:r>
            <a:r>
              <a:rPr lang="fi-FI" err="1"/>
              <a:t>att</a:t>
            </a:r>
            <a:r>
              <a:rPr lang="fi-FI"/>
              <a:t> </a:t>
            </a:r>
            <a:r>
              <a:rPr lang="fi-FI" err="1"/>
              <a:t>svara</a:t>
            </a:r>
            <a:r>
              <a:rPr lang="fi-FI"/>
              <a:t> </a:t>
            </a:r>
            <a:r>
              <a:rPr lang="fi-FI" err="1"/>
              <a:t>på</a:t>
            </a:r>
            <a:r>
              <a:rPr lang="fi-FI"/>
              <a:t> alla </a:t>
            </a:r>
            <a:r>
              <a:rPr lang="fi-FI" err="1"/>
              <a:t>nödvändiga</a:t>
            </a:r>
            <a:r>
              <a:rPr lang="fi-FI"/>
              <a:t> </a:t>
            </a:r>
            <a:r>
              <a:rPr lang="fi-FI" err="1"/>
              <a:t>frågor</a:t>
            </a:r>
            <a:r>
              <a:rPr lang="fi-FI"/>
              <a:t>.</a:t>
            </a:r>
          </a:p>
          <a:p>
            <a:pPr marL="171450" indent="-171450">
              <a:buFont typeface="Arial,Sans-Serif"/>
              <a:buChar char="•"/>
            </a:pPr>
            <a:r>
              <a:rPr lang="fi-FI" err="1"/>
              <a:t>Nödnumret</a:t>
            </a:r>
            <a:r>
              <a:rPr lang="fi-FI"/>
              <a:t> </a:t>
            </a:r>
            <a:r>
              <a:rPr lang="fi-FI" err="1"/>
              <a:t>ska</a:t>
            </a:r>
            <a:r>
              <a:rPr lang="fi-FI"/>
              <a:t> </a:t>
            </a:r>
            <a:r>
              <a:rPr lang="fi-FI" err="1"/>
              <a:t>endast</a:t>
            </a:r>
            <a:r>
              <a:rPr lang="fi-FI"/>
              <a:t> </a:t>
            </a:r>
            <a:r>
              <a:rPr lang="fi-FI" err="1"/>
              <a:t>ringas</a:t>
            </a:r>
            <a:r>
              <a:rPr lang="fi-FI"/>
              <a:t> i </a:t>
            </a:r>
            <a:r>
              <a:rPr lang="fi-FI" err="1"/>
              <a:t>nödsituationer</a:t>
            </a:r>
            <a:r>
              <a:rPr lang="fi-FI"/>
              <a:t>. </a:t>
            </a:r>
            <a:r>
              <a:rPr lang="fi-FI" err="1"/>
              <a:t>Därför</a:t>
            </a:r>
            <a:r>
              <a:rPr lang="fi-FI"/>
              <a:t> </a:t>
            </a:r>
            <a:r>
              <a:rPr lang="fi-FI" err="1"/>
              <a:t>är</a:t>
            </a:r>
            <a:r>
              <a:rPr lang="fi-FI"/>
              <a:t> </a:t>
            </a:r>
            <a:r>
              <a:rPr lang="fi-FI" err="1"/>
              <a:t>det</a:t>
            </a:r>
            <a:r>
              <a:rPr lang="fi-FI"/>
              <a:t> </a:t>
            </a:r>
            <a:r>
              <a:rPr lang="fi-FI" err="1"/>
              <a:t>bra</a:t>
            </a:r>
            <a:r>
              <a:rPr lang="fi-FI"/>
              <a:t> </a:t>
            </a:r>
            <a:r>
              <a:rPr lang="fi-FI" err="1"/>
              <a:t>att</a:t>
            </a:r>
            <a:r>
              <a:rPr lang="fi-FI"/>
              <a:t> </a:t>
            </a:r>
            <a:r>
              <a:rPr lang="fi-FI" err="1"/>
              <a:t>känna</a:t>
            </a:r>
            <a:r>
              <a:rPr lang="fi-FI"/>
              <a:t> </a:t>
            </a:r>
            <a:r>
              <a:rPr lang="fi-FI" err="1"/>
              <a:t>igen</a:t>
            </a:r>
            <a:r>
              <a:rPr lang="fi-FI"/>
              <a:t> </a:t>
            </a:r>
            <a:r>
              <a:rPr lang="fi-FI" err="1"/>
              <a:t>situationer</a:t>
            </a:r>
            <a:r>
              <a:rPr lang="fi-FI"/>
              <a:t> </a:t>
            </a:r>
            <a:r>
              <a:rPr lang="fi-FI" err="1"/>
              <a:t>där</a:t>
            </a:r>
            <a:r>
              <a:rPr lang="fi-FI"/>
              <a:t> </a:t>
            </a:r>
            <a:r>
              <a:rPr lang="fi-FI" err="1"/>
              <a:t>det</a:t>
            </a:r>
            <a:r>
              <a:rPr lang="fi-FI"/>
              <a:t> </a:t>
            </a:r>
            <a:r>
              <a:rPr lang="fi-FI" err="1"/>
              <a:t>är</a:t>
            </a:r>
            <a:r>
              <a:rPr lang="fi-FI"/>
              <a:t> </a:t>
            </a:r>
            <a:r>
              <a:rPr lang="fi-FI" err="1"/>
              <a:t>lämpligt</a:t>
            </a:r>
            <a:r>
              <a:rPr lang="fi-FI"/>
              <a:t> </a:t>
            </a:r>
            <a:r>
              <a:rPr lang="fi-FI" err="1"/>
              <a:t>att</a:t>
            </a:r>
            <a:r>
              <a:rPr lang="fi-FI"/>
              <a:t> </a:t>
            </a:r>
            <a:r>
              <a:rPr lang="fi-FI" err="1"/>
              <a:t>ringa</a:t>
            </a:r>
            <a:r>
              <a:rPr lang="fi-FI"/>
              <a:t> </a:t>
            </a:r>
            <a:r>
              <a:rPr lang="fi-FI" err="1"/>
              <a:t>till</a:t>
            </a:r>
            <a:r>
              <a:rPr lang="fi-FI"/>
              <a:t> </a:t>
            </a:r>
            <a:r>
              <a:rPr lang="fi-FI" err="1"/>
              <a:t>nödcentralen</a:t>
            </a:r>
            <a:r>
              <a:rPr lang="fi-FI"/>
              <a:t> </a:t>
            </a:r>
            <a:r>
              <a:rPr lang="fi-FI" err="1"/>
              <a:t>och</a:t>
            </a:r>
            <a:r>
              <a:rPr lang="fi-FI"/>
              <a:t> </a:t>
            </a:r>
            <a:r>
              <a:rPr lang="fi-FI" err="1"/>
              <a:t>när</a:t>
            </a:r>
            <a:r>
              <a:rPr lang="fi-FI"/>
              <a:t> du </a:t>
            </a:r>
            <a:r>
              <a:rPr lang="fi-FI" err="1"/>
              <a:t>kan</a:t>
            </a:r>
            <a:r>
              <a:rPr lang="fi-FI"/>
              <a:t> </a:t>
            </a:r>
            <a:r>
              <a:rPr lang="fi-FI" err="1"/>
              <a:t>klara</a:t>
            </a:r>
            <a:r>
              <a:rPr lang="fi-FI"/>
              <a:t> </a:t>
            </a:r>
            <a:r>
              <a:rPr lang="fi-FI" err="1"/>
              <a:t>dig</a:t>
            </a:r>
            <a:r>
              <a:rPr lang="fi-FI"/>
              <a:t> </a:t>
            </a:r>
            <a:r>
              <a:rPr lang="fi-FI" err="1"/>
              <a:t>med</a:t>
            </a:r>
            <a:r>
              <a:rPr lang="fi-FI"/>
              <a:t> </a:t>
            </a:r>
            <a:r>
              <a:rPr lang="fi-FI" err="1"/>
              <a:t>hjälp</a:t>
            </a:r>
            <a:r>
              <a:rPr lang="fi-FI"/>
              <a:t> av en </a:t>
            </a:r>
            <a:r>
              <a:rPr lang="fi-FI" err="1"/>
              <a:t>vuxen</a:t>
            </a:r>
            <a:r>
              <a:rPr lang="fi-FI"/>
              <a:t>.</a:t>
            </a:r>
          </a:p>
        </p:txBody>
      </p:sp>
      <p:sp>
        <p:nvSpPr>
          <p:cNvPr id="4" name="Slide Number Placeholder 3"/>
          <p:cNvSpPr>
            <a:spLocks noGrp="1"/>
          </p:cNvSpPr>
          <p:nvPr>
            <p:ph type="sldNum" sz="quarter" idx="5"/>
          </p:nvPr>
        </p:nvSpPr>
        <p:spPr/>
        <p:txBody>
          <a:bodyPr/>
          <a:lstStyle/>
          <a:p>
            <a:fld id="{579D9747-B660-7E45-B2EB-38F285FF62C2}" type="slidenum">
              <a:rPr lang="sv-SE" smtClean="0"/>
              <a:t>13</a:t>
            </a:fld>
            <a:endParaRPr lang="sv-SE"/>
          </a:p>
        </p:txBody>
      </p:sp>
    </p:spTree>
    <p:extLst>
      <p:ext uri="{BB962C8B-B14F-4D97-AF65-F5344CB8AC3E}">
        <p14:creationId xmlns:p14="http://schemas.microsoft.com/office/powerpoint/2010/main" val="390319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Länk</a:t>
            </a:r>
            <a:r>
              <a:rPr lang="en-US"/>
              <a:t> till </a:t>
            </a:r>
            <a:r>
              <a:rPr lang="en-US" err="1"/>
              <a:t>videon</a:t>
            </a:r>
            <a:r>
              <a:rPr lang="en-US"/>
              <a:t> </a:t>
            </a:r>
            <a:r>
              <a:rPr lang="en-US">
                <a:hlinkClick r:id="rId3"/>
              </a:rPr>
              <a:t>https://youtu.be/WpEYkK5hq54?si=pPe9g4S-lCCvfvOA</a:t>
            </a:r>
            <a:endParaRPr lang="en-US"/>
          </a:p>
          <a:p>
            <a:endParaRPr lang="en-US"/>
          </a:p>
          <a:p>
            <a:r>
              <a:rPr lang="en-US"/>
              <a:t>Videon </a:t>
            </a:r>
            <a:r>
              <a:rPr lang="en-US" err="1"/>
              <a:t>har</a:t>
            </a:r>
            <a:r>
              <a:rPr lang="en-US"/>
              <a:t> </a:t>
            </a:r>
            <a:r>
              <a:rPr lang="en-US" err="1"/>
              <a:t>finansierats</a:t>
            </a:r>
            <a:r>
              <a:rPr lang="en-US"/>
              <a:t> av </a:t>
            </a:r>
            <a:r>
              <a:rPr lang="en-US" err="1"/>
              <a:t>Helsingfors</a:t>
            </a:r>
            <a:r>
              <a:rPr lang="en-US"/>
              <a:t> stad </a:t>
            </a:r>
            <a:r>
              <a:rPr lang="en-US" err="1"/>
              <a:t>och</a:t>
            </a:r>
            <a:r>
              <a:rPr lang="en-US"/>
              <a:t> </a:t>
            </a:r>
            <a:r>
              <a:rPr lang="en-US" err="1"/>
              <a:t>publicerats</a:t>
            </a:r>
            <a:r>
              <a:rPr lang="en-US"/>
              <a:t> med </a:t>
            </a:r>
            <a:r>
              <a:rPr lang="en-US" err="1"/>
              <a:t>Helsingfors</a:t>
            </a:r>
            <a:r>
              <a:rPr lang="en-US"/>
              <a:t> </a:t>
            </a:r>
            <a:r>
              <a:rPr lang="en-US" err="1"/>
              <a:t>stads</a:t>
            </a:r>
            <a:r>
              <a:rPr lang="en-US"/>
              <a:t> </a:t>
            </a:r>
            <a:r>
              <a:rPr lang="en-US" err="1"/>
              <a:t>tillstånd</a:t>
            </a:r>
            <a:r>
              <a:rPr lang="en-US"/>
              <a:t>. Den </a:t>
            </a:r>
            <a:r>
              <a:rPr lang="en-US" err="1"/>
              <a:t>svenskspråkiga</a:t>
            </a:r>
            <a:r>
              <a:rPr lang="en-US"/>
              <a:t> </a:t>
            </a:r>
            <a:r>
              <a:rPr lang="en-US" err="1"/>
              <a:t>översättningen</a:t>
            </a:r>
            <a:r>
              <a:rPr lang="en-US"/>
              <a:t> av </a:t>
            </a:r>
            <a:r>
              <a:rPr lang="en-US" err="1"/>
              <a:t>videon</a:t>
            </a:r>
            <a:r>
              <a:rPr lang="en-US"/>
              <a:t> </a:t>
            </a:r>
            <a:r>
              <a:rPr lang="en-US" err="1"/>
              <a:t>har</a:t>
            </a:r>
            <a:r>
              <a:rPr lang="en-US"/>
              <a:t> </a:t>
            </a:r>
            <a:r>
              <a:rPr lang="en-US" err="1"/>
              <a:t>finansierats</a:t>
            </a:r>
            <a:r>
              <a:rPr lang="en-US"/>
              <a:t> av </a:t>
            </a:r>
            <a:r>
              <a:rPr lang="en-US" err="1"/>
              <a:t>Stiftelsen</a:t>
            </a:r>
            <a:r>
              <a:rPr lang="en-US"/>
              <a:t> BMR. </a:t>
            </a:r>
            <a:endParaRPr lang="en-US">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14</a:t>
            </a:fld>
            <a:endParaRPr lang="sv-SE"/>
          </a:p>
        </p:txBody>
      </p:sp>
    </p:spTree>
    <p:extLst>
      <p:ext uri="{BB962C8B-B14F-4D97-AF65-F5344CB8AC3E}">
        <p14:creationId xmlns:p14="http://schemas.microsoft.com/office/powerpoint/2010/main" val="590379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a:solidFill>
                  <a:srgbClr val="374151"/>
                </a:solidFill>
              </a:rPr>
              <a:t>1. </a:t>
            </a:r>
            <a:r>
              <a:rPr lang="sv" b="0" i="0">
                <a:solidFill>
                  <a:srgbClr val="374151"/>
                </a:solidFill>
                <a:effectLst/>
              </a:rPr>
              <a:t>Välj en väg där det </a:t>
            </a:r>
            <a:r>
              <a:rPr lang="sv">
                <a:solidFill>
                  <a:srgbClr val="374151"/>
                </a:solidFill>
              </a:rPr>
              <a:t>också </a:t>
            </a:r>
            <a:r>
              <a:rPr lang="sv" b="0" i="0">
                <a:solidFill>
                  <a:srgbClr val="374151"/>
                </a:solidFill>
                <a:effectLst/>
              </a:rPr>
              <a:t>finns andra människor. Undvik mörka skogsvägar och tunnlar. Om du ser ett </a:t>
            </a:r>
            <a:r>
              <a:rPr lang="sv">
                <a:solidFill>
                  <a:srgbClr val="374151"/>
                </a:solidFill>
              </a:rPr>
              <a:t>slagsmål </a:t>
            </a:r>
            <a:r>
              <a:rPr lang="sv" b="0" i="0">
                <a:solidFill>
                  <a:srgbClr val="374151"/>
                </a:solidFill>
                <a:effectLst/>
              </a:rPr>
              <a:t>eller </a:t>
            </a:r>
            <a:r>
              <a:rPr lang="sv">
                <a:solidFill>
                  <a:srgbClr val="374151"/>
                </a:solidFill>
              </a:rPr>
              <a:t>blir </a:t>
            </a:r>
            <a:r>
              <a:rPr lang="sv" b="0" i="0">
                <a:solidFill>
                  <a:srgbClr val="374151"/>
                </a:solidFill>
                <a:effectLst/>
              </a:rPr>
              <a:t>rädd, </a:t>
            </a:r>
            <a:r>
              <a:rPr lang="sv">
                <a:solidFill>
                  <a:srgbClr val="374151"/>
                </a:solidFill>
              </a:rPr>
              <a:t>gå till andra sidan </a:t>
            </a:r>
            <a:r>
              <a:rPr lang="sv" b="0" i="0">
                <a:solidFill>
                  <a:srgbClr val="374151"/>
                </a:solidFill>
                <a:effectLst/>
              </a:rPr>
              <a:t>av gatan.</a:t>
            </a:r>
            <a:r>
              <a:rPr lang="sv">
                <a:solidFill>
                  <a:srgbClr val="374151"/>
                </a:solidFill>
              </a:rPr>
              <a:t> </a:t>
            </a:r>
            <a:br>
              <a:rPr lang="sv">
                <a:solidFill>
                  <a:srgbClr val="374151"/>
                </a:solidFill>
              </a:rPr>
            </a:br>
            <a:r>
              <a:rPr lang="sv">
                <a:solidFill>
                  <a:srgbClr val="374151"/>
                </a:solidFill>
              </a:rPr>
              <a:t> 2. </a:t>
            </a:r>
            <a:r>
              <a:rPr lang="sv" b="0" i="0">
                <a:solidFill>
                  <a:srgbClr val="374151"/>
                </a:solidFill>
                <a:effectLst/>
              </a:rPr>
              <a:t>Gå raskt förbi en person</a:t>
            </a:r>
            <a:r>
              <a:rPr lang="sv">
                <a:solidFill>
                  <a:srgbClr val="374151"/>
                </a:solidFill>
              </a:rPr>
              <a:t> du är rädd för</a:t>
            </a:r>
            <a:r>
              <a:rPr lang="sv" b="0" i="0">
                <a:solidFill>
                  <a:srgbClr val="374151"/>
                </a:solidFill>
                <a:effectLst/>
              </a:rPr>
              <a:t>. Du behöver inte prata med </a:t>
            </a:r>
            <a:r>
              <a:rPr lang="sv">
                <a:solidFill>
                  <a:srgbClr val="374151"/>
                </a:solidFill>
              </a:rPr>
              <a:t>obekanta människor</a:t>
            </a:r>
            <a:r>
              <a:rPr lang="sv" b="0" i="0">
                <a:solidFill>
                  <a:srgbClr val="374151"/>
                </a:solidFill>
                <a:effectLst/>
              </a:rPr>
              <a:t>, och du ska inte stanna för att tvista med dem. Om du åker buss eller tåg, byt modigt plats.</a:t>
            </a:r>
            <a:r>
              <a:rPr lang="sv">
                <a:solidFill>
                  <a:srgbClr val="374151"/>
                </a:solidFill>
              </a:rPr>
              <a:t> </a:t>
            </a:r>
            <a:endParaRPr lang="en-US">
              <a:cs typeface="Calibri" panose="020F0502020204030204"/>
            </a:endParaRPr>
          </a:p>
          <a:p>
            <a:r>
              <a:rPr lang="sv">
                <a:solidFill>
                  <a:srgbClr val="374151"/>
                </a:solidFill>
              </a:rPr>
              <a:t>3. </a:t>
            </a:r>
            <a:r>
              <a:rPr lang="sv" b="0" i="0">
                <a:solidFill>
                  <a:srgbClr val="374151"/>
                </a:solidFill>
                <a:effectLst/>
              </a:rPr>
              <a:t>Om någon försöker ta något från dig eller röra vid dig, säg modigt nej. Men kom ihåg att du är mer </a:t>
            </a:r>
            <a:r>
              <a:rPr lang="sv">
                <a:solidFill>
                  <a:srgbClr val="374151"/>
                </a:solidFill>
              </a:rPr>
              <a:t>värdefull </a:t>
            </a:r>
            <a:r>
              <a:rPr lang="sv" b="0" i="0">
                <a:solidFill>
                  <a:srgbClr val="374151"/>
                </a:solidFill>
                <a:effectLst/>
              </a:rPr>
              <a:t>än saker.</a:t>
            </a:r>
            <a:r>
              <a:rPr lang="sv">
                <a:solidFill>
                  <a:srgbClr val="374151"/>
                </a:solidFill>
              </a:rPr>
              <a:t> </a:t>
            </a:r>
            <a:endParaRPr lang="sv-SE">
              <a:cs typeface="Calibri" panose="020F0502020204030204"/>
            </a:endParaRPr>
          </a:p>
          <a:p>
            <a:r>
              <a:rPr lang="sv">
                <a:solidFill>
                  <a:srgbClr val="374151"/>
                </a:solidFill>
              </a:rPr>
              <a:t>4. </a:t>
            </a:r>
            <a:r>
              <a:rPr lang="sv" b="0" i="0">
                <a:solidFill>
                  <a:srgbClr val="374151"/>
                </a:solidFill>
                <a:effectLst/>
              </a:rPr>
              <a:t>Be modigt om hjälp från en vuxen </a:t>
            </a:r>
            <a:r>
              <a:rPr lang="sv">
                <a:solidFill>
                  <a:srgbClr val="374151"/>
                </a:solidFill>
              </a:rPr>
              <a:t>som finns </a:t>
            </a:r>
            <a:r>
              <a:rPr lang="sv" b="0" i="0">
                <a:solidFill>
                  <a:srgbClr val="374151"/>
                </a:solidFill>
                <a:effectLst/>
              </a:rPr>
              <a:t>i närheten. Du kan </a:t>
            </a:r>
            <a:r>
              <a:rPr lang="sv">
                <a:solidFill>
                  <a:srgbClr val="374151"/>
                </a:solidFill>
              </a:rPr>
              <a:t>stiga in </a:t>
            </a:r>
            <a:r>
              <a:rPr lang="sv" b="0" i="0">
                <a:solidFill>
                  <a:srgbClr val="374151"/>
                </a:solidFill>
                <a:effectLst/>
              </a:rPr>
              <a:t>till exempel </a:t>
            </a:r>
            <a:r>
              <a:rPr lang="sv">
                <a:solidFill>
                  <a:srgbClr val="374151"/>
                </a:solidFill>
              </a:rPr>
              <a:t>i </a:t>
            </a:r>
            <a:r>
              <a:rPr lang="sv" b="0" i="0">
                <a:solidFill>
                  <a:srgbClr val="374151"/>
                </a:solidFill>
                <a:effectLst/>
              </a:rPr>
              <a:t>en </a:t>
            </a:r>
            <a:r>
              <a:rPr lang="sv">
                <a:solidFill>
                  <a:srgbClr val="374151"/>
                </a:solidFill>
              </a:rPr>
              <a:t>butik </a:t>
            </a:r>
            <a:r>
              <a:rPr lang="sv" b="0" i="0">
                <a:solidFill>
                  <a:srgbClr val="374151"/>
                </a:solidFill>
                <a:effectLst/>
              </a:rPr>
              <a:t>även om du inte </a:t>
            </a:r>
            <a:r>
              <a:rPr lang="sv">
                <a:solidFill>
                  <a:srgbClr val="374151"/>
                </a:solidFill>
              </a:rPr>
              <a:t>planerar att </a:t>
            </a:r>
            <a:r>
              <a:rPr lang="sv" b="0" i="0">
                <a:solidFill>
                  <a:srgbClr val="374151"/>
                </a:solidFill>
                <a:effectLst/>
              </a:rPr>
              <a:t>köpa något.</a:t>
            </a:r>
            <a:r>
              <a:rPr lang="sv">
                <a:solidFill>
                  <a:srgbClr val="374151"/>
                </a:solidFill>
              </a:rPr>
              <a:t> </a:t>
            </a:r>
            <a:endParaRPr lang="sv-SE">
              <a:cs typeface="Calibri" panose="020F0502020204030204"/>
            </a:endParaRPr>
          </a:p>
          <a:p>
            <a:r>
              <a:rPr lang="sv">
                <a:solidFill>
                  <a:srgbClr val="374151"/>
                </a:solidFill>
              </a:rPr>
              <a:t>5. </a:t>
            </a:r>
            <a:r>
              <a:rPr lang="sv" b="0" i="0">
                <a:solidFill>
                  <a:srgbClr val="374151"/>
                </a:solidFill>
                <a:effectLst/>
              </a:rPr>
              <a:t>Om det inte finns hjälp </a:t>
            </a:r>
            <a:r>
              <a:rPr lang="sv">
                <a:solidFill>
                  <a:srgbClr val="374151"/>
                </a:solidFill>
              </a:rPr>
              <a:t>i närheten</a:t>
            </a:r>
            <a:r>
              <a:rPr lang="sv" b="0" i="0">
                <a:solidFill>
                  <a:srgbClr val="374151"/>
                </a:solidFill>
                <a:effectLst/>
              </a:rPr>
              <a:t>, ring 112, och polisen kommer </a:t>
            </a:r>
            <a:r>
              <a:rPr lang="sv">
                <a:solidFill>
                  <a:srgbClr val="374151"/>
                </a:solidFill>
              </a:rPr>
              <a:t>och hjälper </a:t>
            </a:r>
            <a:r>
              <a:rPr lang="sv" b="0" i="0">
                <a:solidFill>
                  <a:srgbClr val="374151"/>
                </a:solidFill>
                <a:effectLst/>
              </a:rPr>
              <a:t>dig.</a:t>
            </a:r>
            <a:r>
              <a:rPr lang="sv">
                <a:solidFill>
                  <a:srgbClr val="374151"/>
                </a:solidFill>
              </a:rPr>
              <a:t> </a:t>
            </a:r>
            <a:endParaRPr lang="sv-SE">
              <a:cs typeface="Calibri" panose="020F0502020204030204"/>
            </a:endParaRPr>
          </a:p>
          <a:p>
            <a:r>
              <a:rPr lang="sv">
                <a:solidFill>
                  <a:srgbClr val="374151"/>
                </a:solidFill>
              </a:rPr>
              <a:t>6. </a:t>
            </a:r>
            <a:r>
              <a:rPr lang="sv" b="0" i="0">
                <a:solidFill>
                  <a:srgbClr val="374151"/>
                </a:solidFill>
                <a:effectLst/>
              </a:rPr>
              <a:t>Prata med en </a:t>
            </a:r>
            <a:r>
              <a:rPr lang="sv">
                <a:solidFill>
                  <a:srgbClr val="374151"/>
                </a:solidFill>
              </a:rPr>
              <a:t>trygg </a:t>
            </a:r>
            <a:r>
              <a:rPr lang="sv" b="0" i="0">
                <a:solidFill>
                  <a:srgbClr val="374151"/>
                </a:solidFill>
                <a:effectLst/>
              </a:rPr>
              <a:t>vuxen om </a:t>
            </a:r>
            <a:r>
              <a:rPr lang="sv">
                <a:solidFill>
                  <a:srgbClr val="374151"/>
                </a:solidFill>
              </a:rPr>
              <a:t>det du är rädd för</a:t>
            </a:r>
            <a:r>
              <a:rPr lang="sv" b="0" i="0">
                <a:solidFill>
                  <a:srgbClr val="374151"/>
                </a:solidFill>
                <a:effectLst/>
              </a:rPr>
              <a:t>.</a:t>
            </a:r>
            <a:endParaRPr lang="sv">
              <a:cs typeface="Calibri" panose="020F0502020204030204"/>
            </a:endParaRPr>
          </a:p>
          <a:p>
            <a:pPr marL="171450" indent="-171450">
              <a:buFont typeface="Arial"/>
              <a:buChar char="•"/>
            </a:pPr>
            <a:endParaRPr lang="sv">
              <a:solidFill>
                <a:srgbClr val="374151"/>
              </a:solidFill>
              <a:cs typeface="Calibri"/>
            </a:endParaRPr>
          </a:p>
          <a:p>
            <a:endParaRPr lang="sv-SE">
              <a:solidFill>
                <a:srgbClr val="374151"/>
              </a:solidFill>
              <a:latin typeface="Söhne"/>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15</a:t>
            </a:fld>
            <a:endParaRPr lang="sv-SE"/>
          </a:p>
        </p:txBody>
      </p:sp>
    </p:spTree>
    <p:extLst>
      <p:ext uri="{BB962C8B-B14F-4D97-AF65-F5344CB8AC3E}">
        <p14:creationId xmlns:p14="http://schemas.microsoft.com/office/powerpoint/2010/main" val="397772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solidFill>
                  <a:srgbClr val="000000"/>
                </a:solidFill>
              </a:rPr>
              <a:t>Ibland</a:t>
            </a:r>
            <a:r>
              <a:rPr lang="fi-FI">
                <a:solidFill>
                  <a:srgbClr val="000000"/>
                </a:solidFill>
              </a:rPr>
              <a:t> </a:t>
            </a:r>
            <a:r>
              <a:rPr lang="fi-FI" err="1">
                <a:solidFill>
                  <a:srgbClr val="000000"/>
                </a:solidFill>
              </a:rPr>
              <a:t>när</a:t>
            </a:r>
            <a:r>
              <a:rPr lang="fi-FI">
                <a:solidFill>
                  <a:srgbClr val="000000"/>
                </a:solidFill>
              </a:rPr>
              <a:t> </a:t>
            </a:r>
            <a:r>
              <a:rPr lang="fi-FI" err="1">
                <a:solidFill>
                  <a:srgbClr val="000000"/>
                </a:solidFill>
              </a:rPr>
              <a:t>man</a:t>
            </a:r>
            <a:r>
              <a:rPr lang="fi-FI">
                <a:solidFill>
                  <a:srgbClr val="000000"/>
                </a:solidFill>
              </a:rPr>
              <a:t> </a:t>
            </a:r>
            <a:r>
              <a:rPr lang="fi-FI" err="1">
                <a:solidFill>
                  <a:srgbClr val="000000"/>
                </a:solidFill>
              </a:rPr>
              <a:t>är</a:t>
            </a:r>
            <a:r>
              <a:rPr lang="fi-FI">
                <a:solidFill>
                  <a:srgbClr val="000000"/>
                </a:solidFill>
              </a:rPr>
              <a:t> </a:t>
            </a:r>
            <a:r>
              <a:rPr lang="fi-FI" err="1">
                <a:solidFill>
                  <a:srgbClr val="000000"/>
                </a:solidFill>
              </a:rPr>
              <a:t>arg</a:t>
            </a:r>
            <a:r>
              <a:rPr lang="fi-FI" b="0" i="0" u="none" strike="noStrike">
                <a:solidFill>
                  <a:srgbClr val="000000"/>
                </a:solidFill>
                <a:effectLst/>
              </a:rPr>
              <a:t>,</a:t>
            </a:r>
            <a:r>
              <a:rPr lang="fi-FI">
                <a:solidFill>
                  <a:srgbClr val="000000"/>
                </a:solidFill>
              </a:rPr>
              <a:t> </a:t>
            </a:r>
            <a:r>
              <a:rPr lang="fi-FI" err="1">
                <a:solidFill>
                  <a:srgbClr val="000000"/>
                </a:solidFill>
              </a:rPr>
              <a:t>nervös</a:t>
            </a:r>
            <a:r>
              <a:rPr lang="fi-FI">
                <a:solidFill>
                  <a:srgbClr val="000000"/>
                </a:solidFill>
              </a:rPr>
              <a:t> </a:t>
            </a:r>
            <a:r>
              <a:rPr lang="fi-FI" err="1">
                <a:solidFill>
                  <a:srgbClr val="000000"/>
                </a:solidFill>
              </a:rPr>
              <a:t>eller</a:t>
            </a:r>
            <a:r>
              <a:rPr lang="fi-FI">
                <a:solidFill>
                  <a:srgbClr val="000000"/>
                </a:solidFill>
              </a:rPr>
              <a:t> </a:t>
            </a:r>
            <a:r>
              <a:rPr lang="fi-FI" err="1">
                <a:solidFill>
                  <a:srgbClr val="000000"/>
                </a:solidFill>
              </a:rPr>
              <a:t>känner</a:t>
            </a:r>
            <a:r>
              <a:rPr lang="fi-FI">
                <a:solidFill>
                  <a:srgbClr val="000000"/>
                </a:solidFill>
              </a:rPr>
              <a:t> </a:t>
            </a:r>
            <a:r>
              <a:rPr lang="fi-FI" err="1">
                <a:solidFill>
                  <a:srgbClr val="000000"/>
                </a:solidFill>
              </a:rPr>
              <a:t>sig</a:t>
            </a:r>
            <a:r>
              <a:rPr lang="fi-FI">
                <a:solidFill>
                  <a:srgbClr val="000000"/>
                </a:solidFill>
              </a:rPr>
              <a:t> </a:t>
            </a:r>
            <a:r>
              <a:rPr lang="fi-FI" err="1">
                <a:solidFill>
                  <a:srgbClr val="000000"/>
                </a:solidFill>
              </a:rPr>
              <a:t>rastlös</a:t>
            </a:r>
            <a:r>
              <a:rPr lang="fi-FI" b="0" i="0" u="none" strike="noStrike">
                <a:solidFill>
                  <a:srgbClr val="000000"/>
                </a:solidFill>
                <a:effectLst/>
              </a:rPr>
              <a:t>, </a:t>
            </a:r>
            <a:r>
              <a:rPr lang="fi-FI" err="1">
                <a:solidFill>
                  <a:srgbClr val="000000"/>
                </a:solidFill>
              </a:rPr>
              <a:t>kan</a:t>
            </a:r>
            <a:r>
              <a:rPr lang="fi-FI">
                <a:solidFill>
                  <a:srgbClr val="000000"/>
                </a:solidFill>
              </a:rPr>
              <a:t> </a:t>
            </a:r>
            <a:r>
              <a:rPr lang="fi-FI" err="1">
                <a:solidFill>
                  <a:srgbClr val="000000"/>
                </a:solidFill>
              </a:rPr>
              <a:t>djupa</a:t>
            </a:r>
            <a:r>
              <a:rPr lang="fi-FI">
                <a:solidFill>
                  <a:srgbClr val="000000"/>
                </a:solidFill>
              </a:rPr>
              <a:t> </a:t>
            </a:r>
            <a:r>
              <a:rPr lang="fi-FI" err="1">
                <a:solidFill>
                  <a:srgbClr val="000000"/>
                </a:solidFill>
              </a:rPr>
              <a:t>andetag</a:t>
            </a:r>
            <a:r>
              <a:rPr lang="fi-FI">
                <a:solidFill>
                  <a:srgbClr val="000000"/>
                </a:solidFill>
              </a:rPr>
              <a:t> </a:t>
            </a:r>
            <a:r>
              <a:rPr lang="fi-FI" err="1">
                <a:solidFill>
                  <a:srgbClr val="000000"/>
                </a:solidFill>
              </a:rPr>
              <a:t>hjälpa</a:t>
            </a:r>
            <a:r>
              <a:rPr lang="fi-FI">
                <a:solidFill>
                  <a:srgbClr val="000000"/>
                </a:solidFill>
              </a:rPr>
              <a:t> </a:t>
            </a:r>
            <a:r>
              <a:rPr lang="fi-FI" err="1">
                <a:solidFill>
                  <a:srgbClr val="000000"/>
                </a:solidFill>
              </a:rPr>
              <a:t>både</a:t>
            </a:r>
            <a:r>
              <a:rPr lang="fi-FI">
                <a:solidFill>
                  <a:srgbClr val="000000"/>
                </a:solidFill>
              </a:rPr>
              <a:t> </a:t>
            </a:r>
            <a:r>
              <a:rPr lang="fi-FI" err="1">
                <a:solidFill>
                  <a:srgbClr val="000000"/>
                </a:solidFill>
              </a:rPr>
              <a:t>barn</a:t>
            </a:r>
            <a:r>
              <a:rPr lang="fi-FI">
                <a:solidFill>
                  <a:srgbClr val="000000"/>
                </a:solidFill>
              </a:rPr>
              <a:t> </a:t>
            </a:r>
            <a:r>
              <a:rPr lang="fi-FI" err="1">
                <a:solidFill>
                  <a:srgbClr val="000000"/>
                </a:solidFill>
              </a:rPr>
              <a:t>och</a:t>
            </a:r>
            <a:r>
              <a:rPr lang="fi-FI">
                <a:solidFill>
                  <a:srgbClr val="000000"/>
                </a:solidFill>
              </a:rPr>
              <a:t> </a:t>
            </a:r>
            <a:r>
              <a:rPr lang="fi-FI" err="1">
                <a:solidFill>
                  <a:srgbClr val="000000"/>
                </a:solidFill>
              </a:rPr>
              <a:t>vuxna</a:t>
            </a:r>
            <a:r>
              <a:rPr lang="fi-FI">
                <a:solidFill>
                  <a:srgbClr val="000000"/>
                </a:solidFill>
              </a:rPr>
              <a:t> </a:t>
            </a:r>
            <a:r>
              <a:rPr lang="fi-FI" err="1">
                <a:solidFill>
                  <a:srgbClr val="000000"/>
                </a:solidFill>
              </a:rPr>
              <a:t>att</a:t>
            </a:r>
            <a:r>
              <a:rPr lang="fi-FI">
                <a:solidFill>
                  <a:srgbClr val="000000"/>
                </a:solidFill>
              </a:rPr>
              <a:t> </a:t>
            </a:r>
            <a:r>
              <a:rPr lang="fi-FI" err="1">
                <a:solidFill>
                  <a:srgbClr val="000000"/>
                </a:solidFill>
              </a:rPr>
              <a:t>lugna</a:t>
            </a:r>
            <a:r>
              <a:rPr lang="fi-FI">
                <a:solidFill>
                  <a:srgbClr val="000000"/>
                </a:solidFill>
              </a:rPr>
              <a:t> </a:t>
            </a:r>
            <a:r>
              <a:rPr lang="fi-FI" err="1">
                <a:solidFill>
                  <a:srgbClr val="000000"/>
                </a:solidFill>
              </a:rPr>
              <a:t>sig</a:t>
            </a:r>
            <a:r>
              <a:rPr lang="fi-FI" b="0" i="0" u="none" strike="noStrike">
                <a:solidFill>
                  <a:srgbClr val="000000"/>
                </a:solidFill>
                <a:effectLst/>
              </a:rPr>
              <a:t>.</a:t>
            </a:r>
            <a:endParaRPr lang="en-US" b="0" i="0" u="none" strike="noStrike">
              <a:solidFill>
                <a:srgbClr val="000000"/>
              </a:solidFill>
              <a:effectLst/>
            </a:endParaRPr>
          </a:p>
          <a:p>
            <a:r>
              <a:rPr lang="fi-FI">
                <a:solidFill>
                  <a:srgbClr val="000000"/>
                </a:solidFill>
              </a:rPr>
              <a:t>Vi </a:t>
            </a:r>
            <a:r>
              <a:rPr lang="fi-FI" err="1">
                <a:solidFill>
                  <a:srgbClr val="000000"/>
                </a:solidFill>
              </a:rPr>
              <a:t>har</a:t>
            </a:r>
            <a:r>
              <a:rPr lang="fi-FI">
                <a:solidFill>
                  <a:srgbClr val="000000"/>
                </a:solidFill>
              </a:rPr>
              <a:t> </a:t>
            </a:r>
            <a:r>
              <a:rPr lang="fi-FI" err="1">
                <a:solidFill>
                  <a:srgbClr val="000000"/>
                </a:solidFill>
              </a:rPr>
              <a:t>olika</a:t>
            </a:r>
            <a:r>
              <a:rPr lang="fi-FI">
                <a:solidFill>
                  <a:srgbClr val="000000"/>
                </a:solidFill>
              </a:rPr>
              <a:t> </a:t>
            </a:r>
            <a:r>
              <a:rPr lang="fi-FI" err="1">
                <a:solidFill>
                  <a:srgbClr val="000000"/>
                </a:solidFill>
              </a:rPr>
              <a:t>sätt</a:t>
            </a:r>
            <a:r>
              <a:rPr lang="fi-FI">
                <a:solidFill>
                  <a:srgbClr val="000000"/>
                </a:solidFill>
              </a:rPr>
              <a:t> </a:t>
            </a:r>
            <a:r>
              <a:rPr lang="fi-FI" err="1">
                <a:solidFill>
                  <a:srgbClr val="000000"/>
                </a:solidFill>
              </a:rPr>
              <a:t>att</a:t>
            </a:r>
            <a:r>
              <a:rPr lang="fi-FI">
                <a:solidFill>
                  <a:srgbClr val="000000"/>
                </a:solidFill>
              </a:rPr>
              <a:t> </a:t>
            </a:r>
            <a:r>
              <a:rPr lang="fi-FI" err="1">
                <a:solidFill>
                  <a:srgbClr val="000000"/>
                </a:solidFill>
              </a:rPr>
              <a:t>lugna</a:t>
            </a:r>
            <a:r>
              <a:rPr lang="fi-FI">
                <a:solidFill>
                  <a:srgbClr val="000000"/>
                </a:solidFill>
              </a:rPr>
              <a:t> </a:t>
            </a:r>
            <a:r>
              <a:rPr lang="fi-FI" err="1">
                <a:solidFill>
                  <a:srgbClr val="000000"/>
                </a:solidFill>
              </a:rPr>
              <a:t>oss</a:t>
            </a:r>
            <a:r>
              <a:rPr lang="fi-FI" b="0" i="0" u="none" strike="noStrike">
                <a:solidFill>
                  <a:srgbClr val="000000"/>
                </a:solidFill>
                <a:effectLst/>
              </a:rPr>
              <a:t>, </a:t>
            </a:r>
            <a:r>
              <a:rPr lang="fi-FI" err="1">
                <a:solidFill>
                  <a:srgbClr val="000000"/>
                </a:solidFill>
              </a:rPr>
              <a:t>och</a:t>
            </a:r>
            <a:r>
              <a:rPr lang="fi-FI">
                <a:solidFill>
                  <a:srgbClr val="000000"/>
                </a:solidFill>
              </a:rPr>
              <a:t> </a:t>
            </a:r>
            <a:r>
              <a:rPr lang="fi-FI" err="1">
                <a:solidFill>
                  <a:srgbClr val="000000"/>
                </a:solidFill>
              </a:rPr>
              <a:t>jag</a:t>
            </a:r>
            <a:r>
              <a:rPr lang="fi-FI">
                <a:solidFill>
                  <a:srgbClr val="000000"/>
                </a:solidFill>
              </a:rPr>
              <a:t> </a:t>
            </a:r>
            <a:r>
              <a:rPr lang="fi-FI" err="1">
                <a:solidFill>
                  <a:srgbClr val="000000"/>
                </a:solidFill>
              </a:rPr>
              <a:t>kommer</a:t>
            </a:r>
            <a:r>
              <a:rPr lang="fi-FI">
                <a:solidFill>
                  <a:srgbClr val="000000"/>
                </a:solidFill>
              </a:rPr>
              <a:t> </a:t>
            </a:r>
            <a:r>
              <a:rPr lang="fi-FI" err="1">
                <a:solidFill>
                  <a:srgbClr val="000000"/>
                </a:solidFill>
              </a:rPr>
              <a:t>nu</a:t>
            </a:r>
            <a:r>
              <a:rPr lang="fi-FI">
                <a:solidFill>
                  <a:srgbClr val="000000"/>
                </a:solidFill>
              </a:rPr>
              <a:t> </a:t>
            </a:r>
            <a:r>
              <a:rPr lang="fi-FI" err="1">
                <a:solidFill>
                  <a:srgbClr val="000000"/>
                </a:solidFill>
              </a:rPr>
              <a:t>att</a:t>
            </a:r>
            <a:r>
              <a:rPr lang="fi-FI">
                <a:solidFill>
                  <a:srgbClr val="000000"/>
                </a:solidFill>
              </a:rPr>
              <a:t> </a:t>
            </a:r>
            <a:r>
              <a:rPr lang="fi-FI" err="1">
                <a:solidFill>
                  <a:srgbClr val="000000"/>
                </a:solidFill>
              </a:rPr>
              <a:t>presentera</a:t>
            </a:r>
            <a:r>
              <a:rPr lang="fi-FI">
                <a:solidFill>
                  <a:srgbClr val="000000"/>
                </a:solidFill>
              </a:rPr>
              <a:t> ett av dem</a:t>
            </a:r>
            <a:r>
              <a:rPr lang="fi-FI" b="0" i="0" u="none" strike="noStrike">
                <a:solidFill>
                  <a:srgbClr val="000000"/>
                </a:solidFill>
                <a:effectLst/>
              </a:rPr>
              <a:t>. </a:t>
            </a:r>
            <a:r>
              <a:rPr lang="fi-FI" err="1">
                <a:solidFill>
                  <a:srgbClr val="000000"/>
                </a:solidFill>
              </a:rPr>
              <a:t>Den</a:t>
            </a:r>
            <a:r>
              <a:rPr lang="fi-FI">
                <a:solidFill>
                  <a:srgbClr val="000000"/>
                </a:solidFill>
              </a:rPr>
              <a:t> </a:t>
            </a:r>
            <a:r>
              <a:rPr lang="fi-FI" err="1">
                <a:solidFill>
                  <a:srgbClr val="000000"/>
                </a:solidFill>
              </a:rPr>
              <a:t>lugnande</a:t>
            </a:r>
            <a:r>
              <a:rPr lang="fi-FI">
                <a:solidFill>
                  <a:srgbClr val="000000"/>
                </a:solidFill>
              </a:rPr>
              <a:t> </a:t>
            </a:r>
            <a:r>
              <a:rPr lang="fi-FI" err="1">
                <a:solidFill>
                  <a:srgbClr val="000000"/>
                </a:solidFill>
              </a:rPr>
              <a:t>tassen</a:t>
            </a:r>
            <a:r>
              <a:rPr lang="fi-FI">
                <a:solidFill>
                  <a:srgbClr val="000000"/>
                </a:solidFill>
              </a:rPr>
              <a:t>, </a:t>
            </a:r>
            <a:r>
              <a:rPr lang="fi-FI" err="1">
                <a:solidFill>
                  <a:srgbClr val="000000"/>
                </a:solidFill>
              </a:rPr>
              <a:t>det</a:t>
            </a:r>
            <a:r>
              <a:rPr lang="fi-FI">
                <a:solidFill>
                  <a:srgbClr val="000000"/>
                </a:solidFill>
              </a:rPr>
              <a:t> </a:t>
            </a:r>
            <a:r>
              <a:rPr lang="fi-FI" err="1">
                <a:solidFill>
                  <a:srgbClr val="000000"/>
                </a:solidFill>
              </a:rPr>
              <a:t>vill</a:t>
            </a:r>
            <a:r>
              <a:rPr lang="fi-FI">
                <a:solidFill>
                  <a:srgbClr val="000000"/>
                </a:solidFill>
              </a:rPr>
              <a:t> </a:t>
            </a:r>
            <a:r>
              <a:rPr lang="fi-FI" err="1">
                <a:solidFill>
                  <a:srgbClr val="000000"/>
                </a:solidFill>
              </a:rPr>
              <a:t>säga</a:t>
            </a:r>
            <a:r>
              <a:rPr lang="fi-FI">
                <a:solidFill>
                  <a:srgbClr val="000000"/>
                </a:solidFill>
              </a:rPr>
              <a:t> </a:t>
            </a:r>
            <a:r>
              <a:rPr lang="fi-FI" err="1">
                <a:solidFill>
                  <a:srgbClr val="000000"/>
                </a:solidFill>
              </a:rPr>
              <a:t>dina</a:t>
            </a:r>
            <a:r>
              <a:rPr lang="fi-FI">
                <a:solidFill>
                  <a:srgbClr val="000000"/>
                </a:solidFill>
              </a:rPr>
              <a:t> </a:t>
            </a:r>
            <a:r>
              <a:rPr lang="fi-FI" err="1">
                <a:solidFill>
                  <a:srgbClr val="000000"/>
                </a:solidFill>
              </a:rPr>
              <a:t>händer</a:t>
            </a:r>
            <a:r>
              <a:rPr lang="fi-FI">
                <a:solidFill>
                  <a:srgbClr val="000000"/>
                </a:solidFill>
              </a:rPr>
              <a:t>, </a:t>
            </a:r>
            <a:r>
              <a:rPr lang="fi-FI" err="1">
                <a:solidFill>
                  <a:srgbClr val="000000"/>
                </a:solidFill>
              </a:rPr>
              <a:t>följer</a:t>
            </a:r>
            <a:r>
              <a:rPr lang="fi-FI">
                <a:solidFill>
                  <a:srgbClr val="000000"/>
                </a:solidFill>
              </a:rPr>
              <a:t> </a:t>
            </a:r>
            <a:r>
              <a:rPr lang="fi-FI" err="1">
                <a:solidFill>
                  <a:srgbClr val="000000"/>
                </a:solidFill>
              </a:rPr>
              <a:t>med</a:t>
            </a:r>
            <a:r>
              <a:rPr lang="fi-FI">
                <a:solidFill>
                  <a:srgbClr val="000000"/>
                </a:solidFill>
              </a:rPr>
              <a:t> </a:t>
            </a:r>
            <a:r>
              <a:rPr lang="fi-FI" err="1">
                <a:solidFill>
                  <a:srgbClr val="000000"/>
                </a:solidFill>
              </a:rPr>
              <a:t>dig</a:t>
            </a:r>
            <a:r>
              <a:rPr lang="fi-FI">
                <a:solidFill>
                  <a:srgbClr val="000000"/>
                </a:solidFill>
              </a:rPr>
              <a:t> </a:t>
            </a:r>
            <a:r>
              <a:rPr lang="fi-FI" err="1">
                <a:solidFill>
                  <a:srgbClr val="000000"/>
                </a:solidFill>
              </a:rPr>
              <a:t>överallt</a:t>
            </a:r>
            <a:r>
              <a:rPr lang="fi-FI" b="0" i="0" u="none" strike="noStrike">
                <a:solidFill>
                  <a:srgbClr val="000000"/>
                </a:solidFill>
                <a:effectLst/>
              </a:rPr>
              <a:t>.</a:t>
            </a:r>
            <a:r>
              <a:rPr lang="fi-FI" i="0" u="none" strike="noStrike">
                <a:solidFill>
                  <a:srgbClr val="000000"/>
                </a:solidFill>
                <a:effectLst/>
              </a:rPr>
              <a:t> </a:t>
            </a:r>
          </a:p>
          <a:p>
            <a:r>
              <a:rPr lang="fi-FI" b="1" i="0" u="none" strike="noStrike">
                <a:solidFill>
                  <a:srgbClr val="000000"/>
                </a:solidFill>
                <a:effectLst/>
              </a:rPr>
              <a:t>(</a:t>
            </a:r>
            <a:r>
              <a:rPr lang="fi-FI" b="1" err="1">
                <a:solidFill>
                  <a:srgbClr val="000000"/>
                </a:solidFill>
              </a:rPr>
              <a:t>Gör</a:t>
            </a:r>
            <a:r>
              <a:rPr lang="fi-FI" b="1">
                <a:solidFill>
                  <a:srgbClr val="000000"/>
                </a:solidFill>
              </a:rPr>
              <a:t> </a:t>
            </a:r>
            <a:r>
              <a:rPr lang="fi-FI" b="1" err="1">
                <a:solidFill>
                  <a:srgbClr val="000000"/>
                </a:solidFill>
              </a:rPr>
              <a:t>övningen</a:t>
            </a:r>
            <a:r>
              <a:rPr lang="fi-FI" b="1">
                <a:solidFill>
                  <a:srgbClr val="000000"/>
                </a:solidFill>
              </a:rPr>
              <a:t> </a:t>
            </a:r>
            <a:r>
              <a:rPr lang="fi-FI" b="1" err="1">
                <a:solidFill>
                  <a:srgbClr val="000000"/>
                </a:solidFill>
              </a:rPr>
              <a:t>tillsammans</a:t>
            </a:r>
            <a:r>
              <a:rPr lang="fi-FI" b="1" i="0" u="none" strike="noStrike">
                <a:solidFill>
                  <a:srgbClr val="000000"/>
                </a:solidFill>
                <a:effectLst/>
              </a:rPr>
              <a:t>.)</a:t>
            </a:r>
            <a:endParaRPr lang="fi-FI" i="0" u="none" strike="noStrike">
              <a:solidFill>
                <a:srgbClr val="000000"/>
              </a:solidFill>
              <a:effectLst/>
            </a:endParaRPr>
          </a:p>
          <a:p>
            <a:r>
              <a:rPr lang="en-US">
                <a:solidFill>
                  <a:srgbClr val="000000"/>
                </a:solidFill>
              </a:rPr>
              <a:t> </a:t>
            </a:r>
            <a:endParaRPr lang="en-US" b="0" i="0">
              <a:solidFill>
                <a:srgbClr val="000000"/>
              </a:solidFill>
              <a:effectLst/>
              <a:cs typeface="Calibri"/>
            </a:endParaRPr>
          </a:p>
          <a:p>
            <a:r>
              <a:rPr lang="en-US" b="0" i="0" u="none" strike="noStrike" err="1">
                <a:solidFill>
                  <a:srgbClr val="000000"/>
                </a:solidFill>
                <a:effectLst/>
              </a:rPr>
              <a:t>Källa</a:t>
            </a:r>
            <a:r>
              <a:rPr lang="en-US" b="0" i="0" u="none" strike="noStrike">
                <a:solidFill>
                  <a:srgbClr val="000000"/>
                </a:solidFill>
                <a:effectLst/>
              </a:rPr>
              <a:t>: </a:t>
            </a:r>
            <a:r>
              <a:rPr lang="en-US" b="0" i="0" u="none" strike="noStrike" err="1">
                <a:solidFill>
                  <a:srgbClr val="000000"/>
                </a:solidFill>
                <a:effectLst/>
              </a:rPr>
              <a:t>Pöyhönen</a:t>
            </a:r>
            <a:r>
              <a:rPr lang="en-US" b="0" i="0" u="none" strike="noStrike">
                <a:solidFill>
                  <a:srgbClr val="000000"/>
                </a:solidFill>
                <a:effectLst/>
              </a:rPr>
              <a:t>, J. &amp; Livingston, H. 2020. </a:t>
            </a:r>
            <a:r>
              <a:rPr lang="en-US" b="0" i="0" u="none" strike="noStrike" err="1">
                <a:solidFill>
                  <a:srgbClr val="000000"/>
                </a:solidFill>
                <a:effectLst/>
              </a:rPr>
              <a:t>Fanni</a:t>
            </a:r>
            <a:r>
              <a:rPr lang="en-US" b="0" i="0" u="none" strike="noStrike">
                <a:solidFill>
                  <a:srgbClr val="000000"/>
                </a:solidFill>
                <a:effectLst/>
              </a:rPr>
              <a:t> ja </a:t>
            </a:r>
            <a:r>
              <a:rPr lang="en-US" b="0" i="0" u="none" strike="noStrike" err="1">
                <a:solidFill>
                  <a:srgbClr val="000000"/>
                </a:solidFill>
                <a:effectLst/>
              </a:rPr>
              <a:t>levoton</a:t>
            </a:r>
            <a:r>
              <a:rPr lang="en-US" b="0" i="0" u="none" strike="noStrike">
                <a:solidFill>
                  <a:srgbClr val="000000"/>
                </a:solidFill>
                <a:effectLst/>
              </a:rPr>
              <a:t> </a:t>
            </a:r>
            <a:r>
              <a:rPr lang="en-US" b="0" i="0" u="none" strike="noStrike" err="1">
                <a:solidFill>
                  <a:srgbClr val="000000"/>
                </a:solidFill>
                <a:effectLst/>
              </a:rPr>
              <a:t>liikeri</a:t>
            </a:r>
            <a:r>
              <a:rPr lang="en-US" b="0" i="0" u="none" strike="noStrike">
                <a:solidFill>
                  <a:srgbClr val="000000"/>
                </a:solidFill>
                <a:effectLst/>
              </a:rPr>
              <a:t>.</a:t>
            </a:r>
            <a:endParaRPr lang="en-US">
              <a:solidFill>
                <a:srgbClr val="000000"/>
              </a:solidFill>
              <a:cs typeface="Calibri"/>
            </a:endParaRPr>
          </a:p>
          <a:p>
            <a:pPr algn="l"/>
            <a:endParaRPr lang="fi-FI" b="0" i="0">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16</a:t>
            </a:fld>
            <a:endParaRPr lang="sv-SE"/>
          </a:p>
        </p:txBody>
      </p:sp>
    </p:spTree>
    <p:extLst>
      <p:ext uri="{BB962C8B-B14F-4D97-AF65-F5344CB8AC3E}">
        <p14:creationId xmlns:p14="http://schemas.microsoft.com/office/powerpoint/2010/main" val="3319725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err="1">
                <a:solidFill>
                  <a:srgbClr val="000000"/>
                </a:solidFill>
                <a:effectLst/>
                <a:latin typeface="Calibri"/>
                <a:cs typeface="Calibri"/>
              </a:rPr>
              <a:t>Fråga</a:t>
            </a:r>
            <a:r>
              <a:rPr lang="en-US" sz="1800" b="1" i="0" u="none" strike="noStrike">
                <a:solidFill>
                  <a:srgbClr val="000000"/>
                </a:solidFill>
                <a:effectLst/>
                <a:latin typeface="Calibri"/>
                <a:cs typeface="Calibri"/>
              </a:rPr>
              <a:t> </a:t>
            </a:r>
            <a:r>
              <a:rPr lang="en-US" sz="1800" b="1" i="0" u="none" strike="noStrike" err="1">
                <a:solidFill>
                  <a:srgbClr val="000000"/>
                </a:solidFill>
                <a:effectLst/>
                <a:latin typeface="Calibri"/>
                <a:cs typeface="Calibri"/>
              </a:rPr>
              <a:t>eleverna</a:t>
            </a:r>
            <a:r>
              <a:rPr lang="en-US" sz="1800" b="1" i="0" u="none" strike="noStrike">
                <a:solidFill>
                  <a:srgbClr val="000000"/>
                </a:solidFill>
                <a:effectLst/>
                <a:latin typeface="Calibri"/>
                <a:cs typeface="Calibri"/>
              </a:rPr>
              <a:t>: Vad </a:t>
            </a:r>
            <a:r>
              <a:rPr lang="en-US" sz="1800" b="1" i="0" u="none" strike="noStrike" err="1">
                <a:solidFill>
                  <a:srgbClr val="000000"/>
                </a:solidFill>
                <a:effectLst/>
                <a:latin typeface="Calibri"/>
                <a:cs typeface="Calibri"/>
              </a:rPr>
              <a:t>betyder</a:t>
            </a:r>
            <a:r>
              <a:rPr lang="en-US" sz="1800" b="1" i="0" u="none" strike="noStrike">
                <a:solidFill>
                  <a:srgbClr val="000000"/>
                </a:solidFill>
                <a:effectLst/>
                <a:latin typeface="Calibri"/>
                <a:cs typeface="Calibri"/>
              </a:rPr>
              <a:t> </a:t>
            </a:r>
            <a:r>
              <a:rPr lang="en-US" sz="1800" b="1" i="0" u="none" strike="noStrike" err="1">
                <a:solidFill>
                  <a:srgbClr val="000000"/>
                </a:solidFill>
                <a:effectLst/>
                <a:latin typeface="Calibri"/>
                <a:cs typeface="Calibri"/>
              </a:rPr>
              <a:t>beroende</a:t>
            </a:r>
            <a:r>
              <a:rPr lang="en-US" sz="1800" b="1" i="0" u="none" strike="noStrike">
                <a:solidFill>
                  <a:srgbClr val="000000"/>
                </a:solidFill>
                <a:effectLst/>
                <a:latin typeface="Calibri"/>
                <a:cs typeface="Calibri"/>
              </a:rPr>
              <a:t>?</a:t>
            </a:r>
          </a:p>
          <a:p>
            <a:pPr algn="l" rtl="0" fontAlgn="base"/>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r>
              <a:rPr lang="sv-SE">
                <a:solidFill>
                  <a:srgbClr val="374151"/>
                </a:solidFill>
              </a:rPr>
              <a:t>Att någon blir beroende av någonting betyder att någonting </a:t>
            </a:r>
            <a:r>
              <a:rPr lang="sv-SE" b="0" i="0">
                <a:solidFill>
                  <a:srgbClr val="374151"/>
                </a:solidFill>
                <a:effectLst/>
              </a:rPr>
              <a:t>blir så viktigt </a:t>
            </a:r>
            <a:r>
              <a:rPr lang="sv-SE">
                <a:solidFill>
                  <a:srgbClr val="374151"/>
                </a:solidFill>
              </a:rPr>
              <a:t>för personen </a:t>
            </a:r>
            <a:r>
              <a:rPr lang="sv-SE" b="0" i="0">
                <a:solidFill>
                  <a:srgbClr val="374151"/>
                </a:solidFill>
                <a:effectLst/>
              </a:rPr>
              <a:t>att det kan vara svårt att </a:t>
            </a:r>
            <a:r>
              <a:rPr lang="sv-SE">
                <a:solidFill>
                  <a:srgbClr val="374151"/>
                </a:solidFill>
              </a:rPr>
              <a:t>sluta </a:t>
            </a:r>
            <a:r>
              <a:rPr lang="sv-SE" b="0" i="0">
                <a:solidFill>
                  <a:srgbClr val="374151"/>
                </a:solidFill>
                <a:effectLst/>
              </a:rPr>
              <a:t>med det eller vara utan det. </a:t>
            </a:r>
            <a:r>
              <a:rPr lang="sv" b="0" i="0">
                <a:solidFill>
                  <a:srgbClr val="374151"/>
                </a:solidFill>
                <a:effectLst/>
              </a:rPr>
              <a:t>Då fastnar man i det. </a:t>
            </a:r>
            <a:endParaRPr lang="sv-SE">
              <a:solidFill>
                <a:srgbClr val="000000"/>
              </a:solidFill>
            </a:endParaRPr>
          </a:p>
          <a:p>
            <a:endParaRPr lang="sv">
              <a:solidFill>
                <a:srgbClr val="374151"/>
              </a:solidFill>
            </a:endParaRPr>
          </a:p>
          <a:p>
            <a:r>
              <a:rPr lang="sv" b="0" i="0">
                <a:solidFill>
                  <a:srgbClr val="374151"/>
                </a:solidFill>
                <a:effectLst/>
              </a:rPr>
              <a:t>Beroende är när man gör något mycket och det blir en vana som är svår att sluta med. Rusmedel påverkar hjärnan så att man kan bli beroende av dem, vilket gör att </a:t>
            </a:r>
            <a:r>
              <a:rPr lang="sv">
                <a:solidFill>
                  <a:srgbClr val="374151"/>
                </a:solidFill>
              </a:rPr>
              <a:t>personen </a:t>
            </a:r>
            <a:r>
              <a:rPr lang="sv" b="0" i="0">
                <a:solidFill>
                  <a:srgbClr val="374151"/>
                </a:solidFill>
                <a:effectLst/>
              </a:rPr>
              <a:t>fortsätter </a:t>
            </a:r>
            <a:r>
              <a:rPr lang="sv">
                <a:solidFill>
                  <a:srgbClr val="374151"/>
                </a:solidFill>
              </a:rPr>
              <a:t>att använda rusmedel </a:t>
            </a:r>
            <a:r>
              <a:rPr lang="sv" b="0" i="0">
                <a:solidFill>
                  <a:srgbClr val="374151"/>
                </a:solidFill>
                <a:effectLst/>
              </a:rPr>
              <a:t>och kan </a:t>
            </a:r>
            <a:r>
              <a:rPr lang="sv">
                <a:solidFill>
                  <a:srgbClr val="374151"/>
                </a:solidFill>
              </a:rPr>
              <a:t>ha </a:t>
            </a:r>
            <a:r>
              <a:rPr lang="sv" b="0" i="0">
                <a:solidFill>
                  <a:srgbClr val="374151"/>
                </a:solidFill>
                <a:effectLst/>
              </a:rPr>
              <a:t>svårt att sluta</a:t>
            </a:r>
            <a:r>
              <a:rPr lang="sv">
                <a:solidFill>
                  <a:srgbClr val="374151"/>
                </a:solidFill>
              </a:rPr>
              <a:t> med det </a:t>
            </a:r>
            <a:r>
              <a:rPr lang="sv" b="0" i="0">
                <a:solidFill>
                  <a:srgbClr val="374151"/>
                </a:solidFill>
                <a:effectLst/>
              </a:rPr>
              <a:t>även om </a:t>
            </a:r>
            <a:r>
              <a:rPr lang="sv">
                <a:solidFill>
                  <a:srgbClr val="374151"/>
                </a:solidFill>
              </a:rPr>
              <a:t>hen </a:t>
            </a:r>
            <a:r>
              <a:rPr lang="sv" b="0" i="0">
                <a:solidFill>
                  <a:srgbClr val="374151"/>
                </a:solidFill>
                <a:effectLst/>
              </a:rPr>
              <a:t>vill.</a:t>
            </a:r>
            <a:r>
              <a:rPr lang="sv">
                <a:solidFill>
                  <a:srgbClr val="374151"/>
                </a:solidFill>
              </a:rPr>
              <a:t> </a:t>
            </a:r>
            <a:endParaRPr lang="sv-SE">
              <a:solidFill>
                <a:srgbClr val="000000"/>
              </a:solidFill>
            </a:endParaRPr>
          </a:p>
          <a:p>
            <a:endParaRPr lang="sv">
              <a:solidFill>
                <a:srgbClr val="374151"/>
              </a:solidFill>
            </a:endParaRPr>
          </a:p>
          <a:p>
            <a:r>
              <a:rPr lang="sv">
                <a:solidFill>
                  <a:srgbClr val="374151"/>
                </a:solidFill>
              </a:rPr>
              <a:t>Beroende av rusmedel </a:t>
            </a:r>
            <a:r>
              <a:rPr lang="sv" b="0" i="0">
                <a:solidFill>
                  <a:srgbClr val="374151"/>
                </a:solidFill>
                <a:effectLst/>
              </a:rPr>
              <a:t>är en sjukdom som kan påverka en persons liv, beteende och hälsa</a:t>
            </a:r>
            <a:r>
              <a:rPr lang="sv">
                <a:solidFill>
                  <a:srgbClr val="374151"/>
                </a:solidFill>
              </a:rPr>
              <a:t> på många olika sätt</a:t>
            </a:r>
            <a:r>
              <a:rPr lang="sv" b="0" i="0">
                <a:solidFill>
                  <a:srgbClr val="374151"/>
                </a:solidFill>
                <a:effectLst/>
              </a:rPr>
              <a:t>. </a:t>
            </a:r>
            <a:r>
              <a:rPr lang="sv">
                <a:solidFill>
                  <a:srgbClr val="374151"/>
                </a:solidFill>
              </a:rPr>
              <a:t>En person kan bli frisk från beroende genom </a:t>
            </a:r>
            <a:r>
              <a:rPr lang="sv" b="0" i="0">
                <a:solidFill>
                  <a:srgbClr val="374151"/>
                </a:solidFill>
                <a:effectLst/>
              </a:rPr>
              <a:t>hjälp, stöd och behandling för beroende</a:t>
            </a:r>
            <a:r>
              <a:rPr lang="sv">
                <a:solidFill>
                  <a:srgbClr val="374151"/>
                </a:solidFill>
              </a:rPr>
              <a:t>.</a:t>
            </a:r>
            <a:endParaRPr lang="sv-SE">
              <a:solidFill>
                <a:srgbClr val="000000"/>
              </a:solidFill>
            </a:endParaRPr>
          </a:p>
          <a:p>
            <a:endParaRPr lang="sv">
              <a:solidFill>
                <a:srgbClr val="374151"/>
              </a:solidFill>
            </a:endParaRPr>
          </a:p>
          <a:p>
            <a:r>
              <a:rPr lang="sv">
                <a:solidFill>
                  <a:srgbClr val="374151"/>
                </a:solidFill>
              </a:rPr>
              <a:t>Tidigare pratade vi om hur du kan hålla dig trygg i olika situationer. Vi diskuterade hur rusmedel kan förändra människornas beteende på ett oförutsägbart sätt. Det är ändå viktigt att komma ihåg att en person som använder rusmedel också är en helt vanlig människa, och de flesta beter sig helt lugnt. </a:t>
            </a:r>
            <a:r>
              <a:rPr lang="sv-SE">
                <a:solidFill>
                  <a:srgbClr val="374151"/>
                </a:solidFill>
              </a:rPr>
              <a:t> </a:t>
            </a:r>
            <a:endParaRPr lang="sv-SE">
              <a:cs typeface="Calibri"/>
            </a:endParaRPr>
          </a:p>
          <a:p>
            <a:pPr algn="l"/>
            <a:endParaRPr lang="sv-SE" b="0" i="0">
              <a:solidFill>
                <a:srgbClr val="374151"/>
              </a:solidFill>
              <a:effectLst/>
              <a:latin typeface="Söhne"/>
            </a:endParaRPr>
          </a:p>
          <a:p>
            <a:r>
              <a:rPr lang="sv" b="0" i="0">
                <a:solidFill>
                  <a:srgbClr val="374151"/>
                </a:solidFill>
                <a:effectLst/>
              </a:rPr>
              <a:t>Följande bilder och hälsningar </a:t>
            </a:r>
            <a:r>
              <a:rPr lang="sv">
                <a:solidFill>
                  <a:srgbClr val="374151"/>
                </a:solidFill>
              </a:rPr>
              <a:t>har samlats av personer</a:t>
            </a:r>
            <a:r>
              <a:rPr lang="sv" b="0" i="0">
                <a:solidFill>
                  <a:srgbClr val="374151"/>
                </a:solidFill>
                <a:effectLst/>
              </a:rPr>
              <a:t> som har använt eller använder </a:t>
            </a:r>
            <a:r>
              <a:rPr lang="sv">
                <a:solidFill>
                  <a:srgbClr val="374151"/>
                </a:solidFill>
              </a:rPr>
              <a:t>rusmedel på ett </a:t>
            </a:r>
            <a:r>
              <a:rPr lang="sv" b="0" i="0">
                <a:solidFill>
                  <a:srgbClr val="374151"/>
                </a:solidFill>
                <a:effectLst/>
              </a:rPr>
              <a:t>skadligt </a:t>
            </a:r>
            <a:r>
              <a:rPr lang="sv">
                <a:solidFill>
                  <a:srgbClr val="374151"/>
                </a:solidFill>
              </a:rPr>
              <a:t>sätt </a:t>
            </a:r>
            <a:r>
              <a:rPr lang="sv" b="0" i="0">
                <a:solidFill>
                  <a:srgbClr val="374151"/>
                </a:solidFill>
                <a:effectLst/>
              </a:rPr>
              <a:t>samt </a:t>
            </a:r>
            <a:r>
              <a:rPr lang="sv">
                <a:solidFill>
                  <a:srgbClr val="374151"/>
                </a:solidFill>
              </a:rPr>
              <a:t>av personer om </a:t>
            </a:r>
            <a:r>
              <a:rPr lang="sv" b="0" i="0">
                <a:solidFill>
                  <a:srgbClr val="374151"/>
                </a:solidFill>
                <a:effectLst/>
              </a:rPr>
              <a:t>stöder dem.</a:t>
            </a:r>
            <a:r>
              <a:rPr lang="sv">
                <a:solidFill>
                  <a:srgbClr val="374151"/>
                </a:solidFill>
              </a:rPr>
              <a:t> </a:t>
            </a:r>
            <a:endParaRPr lang="sv-SE"/>
          </a:p>
          <a:p>
            <a:pPr algn="l" rtl="0" fontAlgn="base"/>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18</a:t>
            </a:fld>
            <a:endParaRPr lang="sv-SE"/>
          </a:p>
        </p:txBody>
      </p:sp>
    </p:spTree>
    <p:extLst>
      <p:ext uri="{BB962C8B-B14F-4D97-AF65-F5344CB8AC3E}">
        <p14:creationId xmlns:p14="http://schemas.microsoft.com/office/powerpoint/2010/main" val="3134795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Här</a:t>
            </a:r>
            <a:r>
              <a:rPr lang="en-US"/>
              <a:t> </a:t>
            </a:r>
            <a:r>
              <a:rPr lang="en-US" err="1"/>
              <a:t>är</a:t>
            </a:r>
            <a:r>
              <a:rPr lang="en-US"/>
              <a:t> Anssi, vars liv </a:t>
            </a:r>
            <a:r>
              <a:rPr lang="en-US" err="1"/>
              <a:t>tidigare</a:t>
            </a:r>
            <a:r>
              <a:rPr lang="en-US"/>
              <a:t> var </a:t>
            </a:r>
            <a:r>
              <a:rPr lang="en-US" err="1"/>
              <a:t>fyllt</a:t>
            </a:r>
            <a:r>
              <a:rPr lang="en-US"/>
              <a:t> av </a:t>
            </a:r>
            <a:r>
              <a:rPr lang="en-US" err="1"/>
              <a:t>rusmedel</a:t>
            </a:r>
            <a:r>
              <a:rPr lang="en-US"/>
              <a:t> </a:t>
            </a:r>
            <a:r>
              <a:rPr lang="en-US" err="1"/>
              <a:t>och</a:t>
            </a:r>
            <a:r>
              <a:rPr lang="en-US"/>
              <a:t> </a:t>
            </a:r>
            <a:r>
              <a:rPr lang="en-US" err="1"/>
              <a:t>brott</a:t>
            </a:r>
            <a:r>
              <a:rPr lang="en-US"/>
              <a:t>. Han </a:t>
            </a:r>
            <a:r>
              <a:rPr lang="en-US" err="1"/>
              <a:t>berättar</a:t>
            </a:r>
            <a:r>
              <a:rPr lang="en-US"/>
              <a:t> </a:t>
            </a:r>
            <a:r>
              <a:rPr lang="en-US" err="1"/>
              <a:t>vad</a:t>
            </a:r>
            <a:r>
              <a:rPr lang="en-US"/>
              <a:t> </a:t>
            </a:r>
            <a:r>
              <a:rPr lang="en-US" err="1"/>
              <a:t>som</a:t>
            </a:r>
            <a:r>
              <a:rPr lang="en-US"/>
              <a:t> </a:t>
            </a:r>
            <a:r>
              <a:rPr lang="en-US" err="1"/>
              <a:t>fick</a:t>
            </a:r>
            <a:r>
              <a:rPr lang="en-US"/>
              <a:t> </a:t>
            </a:r>
            <a:r>
              <a:rPr lang="en-US" err="1"/>
              <a:t>honom</a:t>
            </a:r>
            <a:r>
              <a:rPr lang="en-US"/>
              <a:t> </a:t>
            </a:r>
            <a:r>
              <a:rPr lang="en-US" err="1"/>
              <a:t>att</a:t>
            </a:r>
            <a:r>
              <a:rPr lang="en-US"/>
              <a:t> </a:t>
            </a:r>
            <a:r>
              <a:rPr lang="en-US" err="1"/>
              <a:t>börja</a:t>
            </a:r>
            <a:r>
              <a:rPr lang="en-US"/>
              <a:t> </a:t>
            </a:r>
            <a:r>
              <a:rPr lang="en-US" err="1"/>
              <a:t>använda</a:t>
            </a:r>
            <a:r>
              <a:rPr lang="en-US"/>
              <a:t> </a:t>
            </a:r>
            <a:r>
              <a:rPr lang="en-US" err="1"/>
              <a:t>droger</a:t>
            </a:r>
            <a:r>
              <a:rPr lang="en-US"/>
              <a:t>. </a:t>
            </a:r>
            <a:r>
              <a:rPr lang="en-US" b="1"/>
              <a:t>(</a:t>
            </a:r>
            <a:r>
              <a:rPr lang="en-US" b="1" err="1"/>
              <a:t>Läs</a:t>
            </a:r>
            <a:r>
              <a:rPr lang="en-US" b="1"/>
              <a:t> </a:t>
            </a:r>
            <a:r>
              <a:rPr lang="en-US" b="1" err="1"/>
              <a:t>hälsningen</a:t>
            </a:r>
            <a:r>
              <a:rPr lang="en-US" b="1"/>
              <a:t> </a:t>
            </a:r>
            <a:r>
              <a:rPr lang="en-US" b="1" err="1"/>
              <a:t>på</a:t>
            </a:r>
            <a:r>
              <a:rPr lang="en-US" b="1"/>
              <a:t> </a:t>
            </a:r>
            <a:r>
              <a:rPr lang="en-US" b="1" err="1"/>
              <a:t>bilden</a:t>
            </a:r>
            <a:r>
              <a:rPr lang="en-US" b="1"/>
              <a:t>).</a:t>
            </a:r>
          </a:p>
          <a:p>
            <a:r>
              <a:rPr lang="en-US"/>
              <a:t> </a:t>
            </a:r>
            <a:endParaRPr lang="en-US">
              <a:cs typeface="Calibri"/>
            </a:endParaRPr>
          </a:p>
          <a:p>
            <a:r>
              <a:rPr lang="en-US"/>
              <a:t>Ibland </a:t>
            </a:r>
            <a:r>
              <a:rPr lang="en-US" err="1"/>
              <a:t>kan</a:t>
            </a:r>
            <a:r>
              <a:rPr lang="en-US"/>
              <a:t> </a:t>
            </a:r>
            <a:r>
              <a:rPr lang="en-US" err="1"/>
              <a:t>livet</a:t>
            </a:r>
            <a:r>
              <a:rPr lang="en-US"/>
              <a:t> </a:t>
            </a:r>
            <a:r>
              <a:rPr lang="en-US" err="1"/>
              <a:t>kännas</a:t>
            </a:r>
            <a:r>
              <a:rPr lang="en-US"/>
              <a:t> </a:t>
            </a:r>
            <a:r>
              <a:rPr lang="en-US" err="1"/>
              <a:t>rigtigt</a:t>
            </a:r>
            <a:r>
              <a:rPr lang="en-US"/>
              <a:t> </a:t>
            </a:r>
            <a:r>
              <a:rPr lang="en-US" err="1"/>
              <a:t>dåligt</a:t>
            </a:r>
            <a:r>
              <a:rPr lang="en-US"/>
              <a:t> för </a:t>
            </a:r>
            <a:r>
              <a:rPr lang="en-US" err="1"/>
              <a:t>en</a:t>
            </a:r>
            <a:r>
              <a:rPr lang="en-US"/>
              <a:t>. </a:t>
            </a:r>
            <a:r>
              <a:rPr lang="en-US" err="1"/>
              <a:t>Då</a:t>
            </a:r>
            <a:r>
              <a:rPr lang="en-US"/>
              <a:t> </a:t>
            </a:r>
            <a:r>
              <a:rPr lang="en-US" err="1"/>
              <a:t>kan</a:t>
            </a:r>
            <a:r>
              <a:rPr lang="en-US"/>
              <a:t> det </a:t>
            </a:r>
            <a:r>
              <a:rPr lang="en-US" err="1"/>
              <a:t>verka</a:t>
            </a:r>
            <a:r>
              <a:rPr lang="en-US"/>
              <a:t> </a:t>
            </a:r>
            <a:r>
              <a:rPr lang="en-US" err="1"/>
              <a:t>som</a:t>
            </a:r>
            <a:r>
              <a:rPr lang="en-US"/>
              <a:t> om </a:t>
            </a:r>
            <a:r>
              <a:rPr lang="en-US" err="1"/>
              <a:t>rusmedel</a:t>
            </a:r>
            <a:r>
              <a:rPr lang="en-US"/>
              <a:t> ger </a:t>
            </a:r>
            <a:r>
              <a:rPr lang="en-US" err="1"/>
              <a:t>en</a:t>
            </a:r>
            <a:r>
              <a:rPr lang="en-US"/>
              <a:t> </a:t>
            </a:r>
            <a:r>
              <a:rPr lang="en-US" err="1"/>
              <a:t>bättre</a:t>
            </a:r>
            <a:r>
              <a:rPr lang="en-US"/>
              <a:t> </a:t>
            </a:r>
            <a:r>
              <a:rPr lang="en-US" err="1"/>
              <a:t>känsla</a:t>
            </a:r>
            <a:r>
              <a:rPr lang="en-US"/>
              <a:t> </a:t>
            </a:r>
            <a:r>
              <a:rPr lang="en-US" err="1"/>
              <a:t>och</a:t>
            </a:r>
            <a:r>
              <a:rPr lang="en-US"/>
              <a:t> </a:t>
            </a:r>
            <a:r>
              <a:rPr lang="en-US" err="1"/>
              <a:t>att</a:t>
            </a:r>
            <a:r>
              <a:rPr lang="en-US"/>
              <a:t> det </a:t>
            </a:r>
            <a:r>
              <a:rPr lang="en-US" err="1"/>
              <a:t>hjälper</a:t>
            </a:r>
            <a:r>
              <a:rPr lang="en-US"/>
              <a:t> I </a:t>
            </a:r>
            <a:r>
              <a:rPr lang="en-US" err="1"/>
              <a:t>situationen</a:t>
            </a:r>
            <a:r>
              <a:rPr lang="en-US"/>
              <a:t>. Men det </a:t>
            </a:r>
            <a:r>
              <a:rPr lang="en-US" err="1"/>
              <a:t>som</a:t>
            </a:r>
            <a:r>
              <a:rPr lang="en-US"/>
              <a:t> </a:t>
            </a:r>
            <a:r>
              <a:rPr lang="en-US" err="1"/>
              <a:t>har</a:t>
            </a:r>
            <a:r>
              <a:rPr lang="en-US"/>
              <a:t> </a:t>
            </a:r>
            <a:r>
              <a:rPr lang="en-US" err="1"/>
              <a:t>orsakat</a:t>
            </a:r>
            <a:r>
              <a:rPr lang="en-US"/>
              <a:t> det </a:t>
            </a:r>
            <a:r>
              <a:rPr lang="en-US" err="1"/>
              <a:t>dåliga</a:t>
            </a:r>
            <a:r>
              <a:rPr lang="en-US"/>
              <a:t> </a:t>
            </a:r>
            <a:r>
              <a:rPr lang="en-US" err="1"/>
              <a:t>måendet</a:t>
            </a:r>
            <a:r>
              <a:rPr lang="en-US"/>
              <a:t> </a:t>
            </a:r>
            <a:r>
              <a:rPr lang="en-US" err="1"/>
              <a:t>försvinner</a:t>
            </a:r>
            <a:r>
              <a:rPr lang="en-US"/>
              <a:t> </a:t>
            </a:r>
            <a:r>
              <a:rPr lang="en-US" err="1"/>
              <a:t>inte</a:t>
            </a:r>
            <a:r>
              <a:rPr lang="en-US"/>
              <a:t>.</a:t>
            </a:r>
            <a:endParaRPr lang="en-US">
              <a:cs typeface="Calibri"/>
            </a:endParaRPr>
          </a:p>
          <a:p>
            <a:r>
              <a:rPr lang="en-US"/>
              <a:t> Ibland </a:t>
            </a:r>
            <a:r>
              <a:rPr lang="en-US" err="1"/>
              <a:t>kan</a:t>
            </a:r>
            <a:r>
              <a:rPr lang="en-US"/>
              <a:t> det </a:t>
            </a:r>
            <a:r>
              <a:rPr lang="en-US" err="1"/>
              <a:t>kännas</a:t>
            </a:r>
            <a:r>
              <a:rPr lang="en-US"/>
              <a:t> </a:t>
            </a:r>
            <a:r>
              <a:rPr lang="en-US" err="1"/>
              <a:t>som</a:t>
            </a:r>
            <a:r>
              <a:rPr lang="en-US"/>
              <a:t> om man </a:t>
            </a:r>
            <a:r>
              <a:rPr lang="en-US" err="1"/>
              <a:t>är</a:t>
            </a:r>
            <a:r>
              <a:rPr lang="en-US"/>
              <a:t> </a:t>
            </a:r>
            <a:r>
              <a:rPr lang="en-US" err="1"/>
              <a:t>ensam</a:t>
            </a:r>
            <a:r>
              <a:rPr lang="en-US"/>
              <a:t>, men det </a:t>
            </a:r>
            <a:r>
              <a:rPr lang="en-US" err="1"/>
              <a:t>är</a:t>
            </a:r>
            <a:r>
              <a:rPr lang="en-US"/>
              <a:t> </a:t>
            </a:r>
            <a:r>
              <a:rPr lang="en-US" err="1"/>
              <a:t>sällan</a:t>
            </a:r>
            <a:r>
              <a:rPr lang="en-US"/>
              <a:t> </a:t>
            </a:r>
            <a:r>
              <a:rPr lang="en-US" err="1"/>
              <a:t>sant</a:t>
            </a:r>
            <a:r>
              <a:rPr lang="en-US"/>
              <a:t>. Vi </a:t>
            </a:r>
            <a:r>
              <a:rPr lang="en-US" err="1"/>
              <a:t>alla</a:t>
            </a:r>
            <a:r>
              <a:rPr lang="en-US"/>
              <a:t> </a:t>
            </a:r>
            <a:r>
              <a:rPr lang="en-US" err="1"/>
              <a:t>har</a:t>
            </a:r>
            <a:r>
              <a:rPr lang="en-US"/>
              <a:t> </a:t>
            </a:r>
            <a:r>
              <a:rPr lang="en-US" err="1"/>
              <a:t>människor</a:t>
            </a:r>
            <a:r>
              <a:rPr lang="en-US"/>
              <a:t> </a:t>
            </a:r>
            <a:r>
              <a:rPr lang="en-US" err="1"/>
              <a:t>i</a:t>
            </a:r>
            <a:r>
              <a:rPr lang="en-US"/>
              <a:t> </a:t>
            </a:r>
            <a:r>
              <a:rPr lang="en-US" err="1"/>
              <a:t>våra</a:t>
            </a:r>
            <a:r>
              <a:rPr lang="en-US"/>
              <a:t> liv </a:t>
            </a:r>
            <a:r>
              <a:rPr lang="en-US" err="1"/>
              <a:t>som</a:t>
            </a:r>
            <a:r>
              <a:rPr lang="en-US"/>
              <a:t> </a:t>
            </a:r>
            <a:r>
              <a:rPr lang="en-US" err="1"/>
              <a:t>bryr</a:t>
            </a:r>
            <a:r>
              <a:rPr lang="en-US"/>
              <a:t> sig </a:t>
            </a:r>
            <a:r>
              <a:rPr lang="en-US" err="1"/>
              <a:t>och</a:t>
            </a:r>
            <a:r>
              <a:rPr lang="en-US"/>
              <a:t> </a:t>
            </a:r>
            <a:r>
              <a:rPr lang="en-US" err="1"/>
              <a:t>som</a:t>
            </a:r>
            <a:r>
              <a:rPr lang="en-US"/>
              <a:t> vi </a:t>
            </a:r>
            <a:r>
              <a:rPr lang="en-US" err="1"/>
              <a:t>kan</a:t>
            </a:r>
            <a:r>
              <a:rPr lang="en-US"/>
              <a:t> prata med om </a:t>
            </a:r>
            <a:r>
              <a:rPr lang="en-US" err="1"/>
              <a:t>våra</a:t>
            </a:r>
            <a:r>
              <a:rPr lang="en-US"/>
              <a:t> </a:t>
            </a:r>
            <a:r>
              <a:rPr lang="en-US" err="1"/>
              <a:t>bekymmer</a:t>
            </a:r>
            <a:r>
              <a:rPr lang="en-US"/>
              <a:t>.</a:t>
            </a:r>
            <a:endParaRPr lang="en-US">
              <a:cs typeface="Calibri"/>
            </a:endParaRPr>
          </a:p>
          <a:p>
            <a:r>
              <a:rPr lang="en-US"/>
              <a:t> </a:t>
            </a:r>
            <a:endParaRPr lang="en-US">
              <a:cs typeface="Calibri"/>
            </a:endParaRPr>
          </a:p>
          <a:p>
            <a:r>
              <a:rPr lang="en-US" b="1"/>
              <a:t>Till </a:t>
            </a:r>
            <a:r>
              <a:rPr lang="en-US" b="1" err="1"/>
              <a:t>vem</a:t>
            </a:r>
            <a:r>
              <a:rPr lang="en-US" b="1"/>
              <a:t> </a:t>
            </a:r>
            <a:r>
              <a:rPr lang="en-US" b="1" err="1"/>
              <a:t>skulle</a:t>
            </a:r>
            <a:r>
              <a:rPr lang="en-US" b="1"/>
              <a:t> du </a:t>
            </a:r>
            <a:r>
              <a:rPr lang="en-US" b="1" err="1"/>
              <a:t>kunna</a:t>
            </a:r>
            <a:r>
              <a:rPr lang="en-US" b="1"/>
              <a:t> </a:t>
            </a:r>
            <a:r>
              <a:rPr lang="en-US" b="1" err="1"/>
              <a:t>berätta</a:t>
            </a:r>
            <a:r>
              <a:rPr lang="en-US" b="1"/>
              <a:t> om du hade </a:t>
            </a:r>
            <a:r>
              <a:rPr lang="en-US" b="1" err="1"/>
              <a:t>bekymmer</a:t>
            </a:r>
            <a:r>
              <a:rPr lang="en-US" b="1"/>
              <a:t>?</a:t>
            </a:r>
            <a:r>
              <a:rPr lang="en-US"/>
              <a:t> Till </a:t>
            </a:r>
            <a:r>
              <a:rPr lang="en-US" err="1"/>
              <a:t>exempel</a:t>
            </a:r>
            <a:r>
              <a:rPr lang="en-US"/>
              <a:t> för </a:t>
            </a:r>
            <a:r>
              <a:rPr lang="en-US" err="1"/>
              <a:t>dina</a:t>
            </a:r>
            <a:r>
              <a:rPr lang="en-US"/>
              <a:t> </a:t>
            </a:r>
            <a:r>
              <a:rPr lang="en-US" err="1"/>
              <a:t>föräldrar</a:t>
            </a:r>
            <a:r>
              <a:rPr lang="en-US"/>
              <a:t>, </a:t>
            </a:r>
            <a:r>
              <a:rPr lang="en-US" err="1"/>
              <a:t>släktingar</a:t>
            </a:r>
            <a:r>
              <a:rPr lang="en-US"/>
              <a:t>, </a:t>
            </a:r>
            <a:r>
              <a:rPr lang="en-US" err="1"/>
              <a:t>lärare</a:t>
            </a:r>
            <a:r>
              <a:rPr lang="en-US"/>
              <a:t>, </a:t>
            </a:r>
            <a:r>
              <a:rPr lang="en-US" err="1"/>
              <a:t>osv</a:t>
            </a:r>
            <a:r>
              <a:rPr lang="en-US"/>
              <a:t>.</a:t>
            </a:r>
            <a:br>
              <a:rPr lang="en-US" dirty="0">
                <a:cs typeface="+mn-lt"/>
              </a:rPr>
            </a:br>
            <a:br>
              <a:rPr lang="en-US" dirty="0">
                <a:cs typeface="+mn-lt"/>
              </a:rPr>
            </a:br>
            <a:r>
              <a:rPr lang="en-US" dirty="0" err="1">
                <a:cs typeface="Calibri"/>
              </a:rPr>
              <a:t>Fotograf</a:t>
            </a:r>
            <a:r>
              <a:rPr lang="en-US" dirty="0">
                <a:cs typeface="Calibri"/>
              </a:rPr>
              <a:t>: Minna Lehtinen</a:t>
            </a:r>
            <a:endParaRPr lang="en-US">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19</a:t>
            </a:fld>
            <a:endParaRPr lang="sv-SE"/>
          </a:p>
        </p:txBody>
      </p:sp>
    </p:spTree>
    <p:extLst>
      <p:ext uri="{BB962C8B-B14F-4D97-AF65-F5344CB8AC3E}">
        <p14:creationId xmlns:p14="http://schemas.microsoft.com/office/powerpoint/2010/main" val="152757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Här</a:t>
            </a:r>
            <a:r>
              <a:rPr lang="en-US"/>
              <a:t> </a:t>
            </a:r>
            <a:r>
              <a:rPr lang="en-US" err="1"/>
              <a:t>är</a:t>
            </a:r>
            <a:r>
              <a:rPr lang="en-US"/>
              <a:t> Metta, </a:t>
            </a:r>
            <a:r>
              <a:rPr lang="en-US" err="1"/>
              <a:t>som</a:t>
            </a:r>
            <a:r>
              <a:rPr lang="en-US"/>
              <a:t> hade </a:t>
            </a:r>
            <a:r>
              <a:rPr lang="en-US" err="1"/>
              <a:t>en</a:t>
            </a:r>
            <a:r>
              <a:rPr lang="en-US"/>
              <a:t> </a:t>
            </a:r>
            <a:r>
              <a:rPr lang="en-US" err="1"/>
              <a:t>svår</a:t>
            </a:r>
            <a:r>
              <a:rPr lang="en-US"/>
              <a:t> </a:t>
            </a:r>
            <a:r>
              <a:rPr lang="en-US" err="1"/>
              <a:t>livssituation</a:t>
            </a:r>
            <a:r>
              <a:rPr lang="en-US"/>
              <a:t> </a:t>
            </a:r>
            <a:r>
              <a:rPr lang="en-US" err="1"/>
              <a:t>på</a:t>
            </a:r>
            <a:r>
              <a:rPr lang="en-US"/>
              <a:t> </a:t>
            </a:r>
            <a:r>
              <a:rPr lang="en-US" err="1"/>
              <a:t>grund</a:t>
            </a:r>
            <a:r>
              <a:rPr lang="en-US"/>
              <a:t> av </a:t>
            </a:r>
            <a:r>
              <a:rPr lang="en-US" err="1"/>
              <a:t>droger</a:t>
            </a:r>
            <a:r>
              <a:rPr lang="en-US"/>
              <a:t>. Hon </a:t>
            </a:r>
            <a:r>
              <a:rPr lang="en-US" err="1"/>
              <a:t>vågade</a:t>
            </a:r>
            <a:r>
              <a:rPr lang="en-US"/>
              <a:t> </a:t>
            </a:r>
            <a:r>
              <a:rPr lang="en-US" err="1"/>
              <a:t>ändå</a:t>
            </a:r>
            <a:r>
              <a:rPr lang="en-US"/>
              <a:t> prata om </a:t>
            </a:r>
            <a:r>
              <a:rPr lang="en-US" err="1"/>
              <a:t>svåra</a:t>
            </a:r>
            <a:r>
              <a:rPr lang="en-US"/>
              <a:t> saker </a:t>
            </a:r>
            <a:r>
              <a:rPr lang="en-US" err="1"/>
              <a:t>och</a:t>
            </a:r>
            <a:r>
              <a:rPr lang="en-US"/>
              <a:t> </a:t>
            </a:r>
            <a:r>
              <a:rPr lang="en-US" err="1"/>
              <a:t>fick</a:t>
            </a:r>
            <a:r>
              <a:rPr lang="en-US"/>
              <a:t> </a:t>
            </a:r>
            <a:r>
              <a:rPr lang="en-US" err="1"/>
              <a:t>hjälp</a:t>
            </a:r>
            <a:r>
              <a:rPr lang="en-US"/>
              <a:t>. </a:t>
            </a:r>
            <a:r>
              <a:rPr lang="en-US" b="1"/>
              <a:t>(</a:t>
            </a:r>
            <a:r>
              <a:rPr lang="en-US" b="1" err="1"/>
              <a:t>Läs</a:t>
            </a:r>
            <a:r>
              <a:rPr lang="en-US" b="1"/>
              <a:t> </a:t>
            </a:r>
            <a:r>
              <a:rPr lang="en-US" b="1" err="1"/>
              <a:t>hälsningen</a:t>
            </a:r>
            <a:r>
              <a:rPr lang="en-US" b="1"/>
              <a:t> </a:t>
            </a:r>
            <a:r>
              <a:rPr lang="en-US" b="1" err="1"/>
              <a:t>på</a:t>
            </a:r>
            <a:r>
              <a:rPr lang="en-US" b="1"/>
              <a:t> </a:t>
            </a:r>
            <a:r>
              <a:rPr lang="en-US" b="1" err="1"/>
              <a:t>bilden</a:t>
            </a:r>
            <a:r>
              <a:rPr lang="en-US" b="1"/>
              <a:t>).</a:t>
            </a:r>
          </a:p>
          <a:p>
            <a:endParaRPr lang="en-US" b="1" dirty="0">
              <a:cs typeface="Calibri"/>
            </a:endParaRPr>
          </a:p>
          <a:p>
            <a:r>
              <a:rPr lang="en-US" dirty="0" err="1"/>
              <a:t>Fotograf</a:t>
            </a:r>
            <a:r>
              <a:rPr lang="en-US" dirty="0"/>
              <a:t>: Minna Lehtinen</a:t>
            </a:r>
          </a:p>
        </p:txBody>
      </p:sp>
      <p:sp>
        <p:nvSpPr>
          <p:cNvPr id="4" name="Dian numeron paikkamerkki 3"/>
          <p:cNvSpPr>
            <a:spLocks noGrp="1"/>
          </p:cNvSpPr>
          <p:nvPr>
            <p:ph type="sldNum" sz="quarter" idx="5"/>
          </p:nvPr>
        </p:nvSpPr>
        <p:spPr/>
        <p:txBody>
          <a:bodyPr/>
          <a:lstStyle/>
          <a:p>
            <a:fld id="{579D9747-B660-7E45-B2EB-38F285FF62C2}" type="slidenum">
              <a:rPr lang="sv-SE" smtClean="0"/>
              <a:t>20</a:t>
            </a:fld>
            <a:endParaRPr lang="sv-SE"/>
          </a:p>
        </p:txBody>
      </p:sp>
    </p:spTree>
    <p:extLst>
      <p:ext uri="{BB962C8B-B14F-4D97-AF65-F5344CB8AC3E}">
        <p14:creationId xmlns:p14="http://schemas.microsoft.com/office/powerpoint/2010/main" val="255293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err="1"/>
              <a:t>Att</a:t>
            </a:r>
            <a:r>
              <a:rPr lang="fi-FI" b="1"/>
              <a:t> </a:t>
            </a:r>
            <a:r>
              <a:rPr lang="fi-FI" b="1" err="1"/>
              <a:t>känna</a:t>
            </a:r>
            <a:r>
              <a:rPr lang="fi-FI" b="1"/>
              <a:t> </a:t>
            </a:r>
            <a:r>
              <a:rPr lang="fi-FI" b="1" err="1"/>
              <a:t>sig</a:t>
            </a:r>
            <a:r>
              <a:rPr lang="fi-FI" b="1"/>
              <a:t> </a:t>
            </a:r>
            <a:r>
              <a:rPr lang="fi-FI" b="1" err="1"/>
              <a:t>trygg</a:t>
            </a:r>
            <a:r>
              <a:rPr lang="fi-FI" b="1"/>
              <a:t> </a:t>
            </a:r>
            <a:r>
              <a:rPr lang="fi-FI" err="1"/>
              <a:t>betyder</a:t>
            </a:r>
            <a:r>
              <a:rPr lang="fi-FI"/>
              <a:t> </a:t>
            </a:r>
            <a:r>
              <a:rPr lang="fi-FI" err="1"/>
              <a:t>att</a:t>
            </a:r>
            <a:r>
              <a:rPr lang="fi-FI"/>
              <a:t> du </a:t>
            </a:r>
            <a:r>
              <a:rPr lang="fi-FI" err="1"/>
              <a:t>känner</a:t>
            </a:r>
            <a:r>
              <a:rPr lang="fi-FI"/>
              <a:t> </a:t>
            </a:r>
            <a:r>
              <a:rPr lang="fi-FI" err="1"/>
              <a:t>dig</a:t>
            </a:r>
            <a:r>
              <a:rPr lang="fi-FI"/>
              <a:t> </a:t>
            </a:r>
            <a:r>
              <a:rPr lang="fi-FI" err="1"/>
              <a:t>skyddad</a:t>
            </a:r>
            <a:r>
              <a:rPr lang="fi-FI"/>
              <a:t> </a:t>
            </a:r>
            <a:r>
              <a:rPr lang="fi-FI" err="1"/>
              <a:t>och</a:t>
            </a:r>
            <a:r>
              <a:rPr lang="fi-FI"/>
              <a:t> </a:t>
            </a:r>
            <a:r>
              <a:rPr lang="fi-FI" err="1"/>
              <a:t>att</a:t>
            </a:r>
            <a:r>
              <a:rPr lang="fi-FI"/>
              <a:t> du </a:t>
            </a:r>
            <a:r>
              <a:rPr lang="fi-FI" err="1"/>
              <a:t>är</a:t>
            </a:r>
            <a:r>
              <a:rPr lang="fi-FI"/>
              <a:t> </a:t>
            </a:r>
            <a:r>
              <a:rPr lang="fi-FI" err="1"/>
              <a:t>på</a:t>
            </a:r>
            <a:r>
              <a:rPr lang="fi-FI"/>
              <a:t> en </a:t>
            </a:r>
            <a:r>
              <a:rPr lang="fi-FI" err="1"/>
              <a:t>bra</a:t>
            </a:r>
            <a:r>
              <a:rPr lang="fi-FI"/>
              <a:t> </a:t>
            </a:r>
            <a:r>
              <a:rPr lang="fi-FI" err="1"/>
              <a:t>plats</a:t>
            </a:r>
            <a:r>
              <a:rPr lang="fi-FI"/>
              <a:t> </a:t>
            </a:r>
            <a:r>
              <a:rPr lang="fi-FI" err="1"/>
              <a:t>där</a:t>
            </a:r>
            <a:r>
              <a:rPr lang="fi-FI"/>
              <a:t> du </a:t>
            </a:r>
            <a:r>
              <a:rPr lang="fi-FI" err="1"/>
              <a:t>inte</a:t>
            </a:r>
            <a:r>
              <a:rPr lang="fi-FI"/>
              <a:t> </a:t>
            </a:r>
            <a:r>
              <a:rPr lang="fi-FI" err="1"/>
              <a:t>behöver</a:t>
            </a:r>
            <a:r>
              <a:rPr lang="fi-FI"/>
              <a:t> vara </a:t>
            </a:r>
            <a:r>
              <a:rPr lang="fi-FI" err="1"/>
              <a:t>orolig</a:t>
            </a:r>
            <a:r>
              <a:rPr lang="fi-FI"/>
              <a:t>. </a:t>
            </a:r>
          </a:p>
          <a:p>
            <a:endParaRPr lang="fi-FI"/>
          </a:p>
          <a:p>
            <a:r>
              <a:rPr lang="fi-FI" err="1"/>
              <a:t>När</a:t>
            </a:r>
            <a:r>
              <a:rPr lang="fi-FI"/>
              <a:t> du </a:t>
            </a:r>
            <a:r>
              <a:rPr lang="fi-FI" err="1"/>
              <a:t>känner</a:t>
            </a:r>
            <a:r>
              <a:rPr lang="fi-FI"/>
              <a:t> </a:t>
            </a:r>
            <a:r>
              <a:rPr lang="fi-FI" err="1"/>
              <a:t>dig</a:t>
            </a:r>
            <a:r>
              <a:rPr lang="fi-FI"/>
              <a:t> </a:t>
            </a:r>
            <a:r>
              <a:rPr lang="fi-FI" err="1"/>
              <a:t>trygg</a:t>
            </a:r>
            <a:r>
              <a:rPr lang="fi-FI"/>
              <a:t> </a:t>
            </a:r>
            <a:r>
              <a:rPr lang="fi-FI" err="1"/>
              <a:t>har</a:t>
            </a:r>
            <a:r>
              <a:rPr lang="fi-FI"/>
              <a:t> du </a:t>
            </a:r>
            <a:r>
              <a:rPr lang="fi-FI" err="1"/>
              <a:t>ingen</a:t>
            </a:r>
            <a:r>
              <a:rPr lang="fi-FI"/>
              <a:t> </a:t>
            </a:r>
            <a:r>
              <a:rPr lang="fi-FI" err="1"/>
              <a:t>känsla</a:t>
            </a:r>
            <a:r>
              <a:rPr lang="fi-FI"/>
              <a:t> av </a:t>
            </a:r>
            <a:r>
              <a:rPr lang="fi-FI" err="1"/>
              <a:t>fara</a:t>
            </a:r>
            <a:r>
              <a:rPr lang="fi-FI"/>
              <a:t> </a:t>
            </a:r>
            <a:r>
              <a:rPr lang="fi-FI" err="1"/>
              <a:t>eller</a:t>
            </a:r>
            <a:r>
              <a:rPr lang="fi-FI"/>
              <a:t> </a:t>
            </a:r>
            <a:r>
              <a:rPr lang="fi-FI" err="1"/>
              <a:t>rädsla</a:t>
            </a:r>
            <a:r>
              <a:rPr lang="fi-FI"/>
              <a:t>, </a:t>
            </a:r>
            <a:r>
              <a:rPr lang="fi-FI" err="1"/>
              <a:t>utan</a:t>
            </a:r>
            <a:r>
              <a:rPr lang="fi-FI"/>
              <a:t> du </a:t>
            </a:r>
            <a:r>
              <a:rPr lang="fi-FI" err="1"/>
              <a:t>har</a:t>
            </a:r>
            <a:r>
              <a:rPr lang="fi-FI"/>
              <a:t> en </a:t>
            </a:r>
            <a:r>
              <a:rPr lang="fi-FI" err="1"/>
              <a:t>lugn</a:t>
            </a:r>
            <a:r>
              <a:rPr lang="fi-FI"/>
              <a:t> </a:t>
            </a:r>
            <a:r>
              <a:rPr lang="fi-FI" err="1"/>
              <a:t>och</a:t>
            </a:r>
            <a:r>
              <a:rPr lang="fi-FI"/>
              <a:t> </a:t>
            </a:r>
            <a:r>
              <a:rPr lang="fi-FI" err="1"/>
              <a:t>bra</a:t>
            </a:r>
            <a:r>
              <a:rPr lang="fi-FI"/>
              <a:t> </a:t>
            </a:r>
            <a:r>
              <a:rPr lang="fi-FI" err="1"/>
              <a:t>känsla</a:t>
            </a:r>
            <a:r>
              <a:rPr lang="fi-FI"/>
              <a:t>.</a:t>
            </a:r>
            <a:endParaRPr lang="fi-FI">
              <a:cs typeface="Calibri"/>
            </a:endParaRPr>
          </a:p>
          <a:p>
            <a:endParaRPr lang="fi-FI">
              <a:cs typeface="Calibri"/>
            </a:endParaRPr>
          </a:p>
          <a:p>
            <a:r>
              <a:rPr lang="fi-FI" err="1"/>
              <a:t>Till</a:t>
            </a:r>
            <a:r>
              <a:rPr lang="fi-FI"/>
              <a:t> </a:t>
            </a:r>
            <a:r>
              <a:rPr lang="fi-FI" err="1"/>
              <a:t>exempel</a:t>
            </a:r>
            <a:r>
              <a:rPr lang="fi-FI"/>
              <a:t> </a:t>
            </a:r>
            <a:r>
              <a:rPr lang="fi-FI" err="1"/>
              <a:t>kompisar</a:t>
            </a:r>
            <a:r>
              <a:rPr lang="fi-FI"/>
              <a:t>, </a:t>
            </a:r>
            <a:r>
              <a:rPr lang="fi-FI" err="1"/>
              <a:t>familjen</a:t>
            </a:r>
            <a:r>
              <a:rPr lang="fi-FI"/>
              <a:t>, </a:t>
            </a:r>
            <a:r>
              <a:rPr lang="fi-FI" err="1"/>
              <a:t>bonusfamiljen</a:t>
            </a:r>
            <a:r>
              <a:rPr lang="fi-FI"/>
              <a:t>, </a:t>
            </a:r>
            <a:r>
              <a:rPr lang="fi-FI" err="1"/>
              <a:t>andra</a:t>
            </a:r>
            <a:r>
              <a:rPr lang="fi-FI"/>
              <a:t> </a:t>
            </a:r>
            <a:r>
              <a:rPr lang="fi-FI" err="1"/>
              <a:t>människor</a:t>
            </a:r>
            <a:r>
              <a:rPr lang="fi-FI"/>
              <a:t>, </a:t>
            </a:r>
            <a:r>
              <a:rPr lang="fi-FI" err="1"/>
              <a:t>bekanta</a:t>
            </a:r>
            <a:r>
              <a:rPr lang="fi-FI"/>
              <a:t> </a:t>
            </a:r>
            <a:r>
              <a:rPr lang="fi-FI" err="1"/>
              <a:t>vägar</a:t>
            </a:r>
            <a:r>
              <a:rPr lang="fi-FI"/>
              <a:t> </a:t>
            </a:r>
            <a:r>
              <a:rPr lang="fi-FI" err="1"/>
              <a:t>och</a:t>
            </a:r>
            <a:r>
              <a:rPr lang="fi-FI"/>
              <a:t> </a:t>
            </a:r>
            <a:r>
              <a:rPr lang="fi-FI" err="1"/>
              <a:t>belysning</a:t>
            </a:r>
            <a:r>
              <a:rPr lang="fi-FI"/>
              <a:t> </a:t>
            </a:r>
            <a:r>
              <a:rPr lang="fi-FI" err="1"/>
              <a:t>kan</a:t>
            </a:r>
            <a:r>
              <a:rPr lang="fi-FI"/>
              <a:t> </a:t>
            </a:r>
            <a:r>
              <a:rPr lang="fi-FI" err="1"/>
              <a:t>ge</a:t>
            </a:r>
            <a:r>
              <a:rPr lang="fi-FI"/>
              <a:t> </a:t>
            </a:r>
            <a:r>
              <a:rPr lang="fi-FI" err="1"/>
              <a:t>dig</a:t>
            </a:r>
            <a:r>
              <a:rPr lang="fi-FI"/>
              <a:t> en </a:t>
            </a:r>
            <a:r>
              <a:rPr lang="fi-FI" err="1"/>
              <a:t>känsla</a:t>
            </a:r>
            <a:r>
              <a:rPr lang="fi-FI"/>
              <a:t> av </a:t>
            </a:r>
            <a:r>
              <a:rPr lang="fi-FI" err="1"/>
              <a:t>trygghet</a:t>
            </a:r>
            <a:r>
              <a:rPr lang="fi-FI"/>
              <a:t>.</a:t>
            </a:r>
            <a:endParaRPr lang="fi-F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2</a:t>
            </a:fld>
            <a:endParaRPr lang="sv-SE"/>
          </a:p>
        </p:txBody>
      </p:sp>
    </p:spTree>
    <p:extLst>
      <p:ext uri="{BB962C8B-B14F-4D97-AF65-F5344CB8AC3E}">
        <p14:creationId xmlns:p14="http://schemas.microsoft.com/office/powerpoint/2010/main" val="911572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Här</a:t>
            </a:r>
            <a:r>
              <a:rPr lang="en-US"/>
              <a:t> </a:t>
            </a:r>
            <a:r>
              <a:rPr lang="en-US" err="1"/>
              <a:t>är</a:t>
            </a:r>
            <a:r>
              <a:rPr lang="en-US"/>
              <a:t> Sami, </a:t>
            </a:r>
            <a:r>
              <a:rPr lang="en-US" err="1"/>
              <a:t>som</a:t>
            </a:r>
            <a:r>
              <a:rPr lang="en-US"/>
              <a:t> </a:t>
            </a:r>
            <a:r>
              <a:rPr lang="en-US" err="1"/>
              <a:t>träffar</a:t>
            </a:r>
            <a:r>
              <a:rPr lang="en-US"/>
              <a:t> </a:t>
            </a:r>
            <a:r>
              <a:rPr lang="en-US" err="1"/>
              <a:t>sina</a:t>
            </a:r>
            <a:r>
              <a:rPr lang="en-US"/>
              <a:t> </a:t>
            </a:r>
            <a:r>
              <a:rPr lang="en-US" err="1"/>
              <a:t>vänner</a:t>
            </a:r>
            <a:r>
              <a:rPr lang="en-US"/>
              <a:t> </a:t>
            </a:r>
            <a:r>
              <a:rPr lang="en-US" err="1"/>
              <a:t>utomhus</a:t>
            </a:r>
            <a:r>
              <a:rPr lang="en-US"/>
              <a:t>. </a:t>
            </a:r>
            <a:r>
              <a:rPr lang="en-US" b="1"/>
              <a:t>(</a:t>
            </a:r>
            <a:r>
              <a:rPr lang="en-US" b="1" err="1"/>
              <a:t>Läs</a:t>
            </a:r>
            <a:r>
              <a:rPr lang="en-US" b="1"/>
              <a:t> </a:t>
            </a:r>
            <a:r>
              <a:rPr lang="en-US" b="1" err="1"/>
              <a:t>hälsningen</a:t>
            </a:r>
            <a:r>
              <a:rPr lang="en-US" b="1"/>
              <a:t> </a:t>
            </a:r>
            <a:r>
              <a:rPr lang="en-US" b="1" err="1"/>
              <a:t>på</a:t>
            </a:r>
            <a:r>
              <a:rPr lang="en-US" b="1"/>
              <a:t> </a:t>
            </a:r>
            <a:r>
              <a:rPr lang="en-US" b="1" err="1"/>
              <a:t>bilden</a:t>
            </a:r>
            <a:r>
              <a:rPr lang="en-US" b="1"/>
              <a:t>).</a:t>
            </a:r>
          </a:p>
          <a:p>
            <a:endParaRPr lang="en-US">
              <a:cs typeface="Calibri"/>
            </a:endParaRPr>
          </a:p>
          <a:p>
            <a:r>
              <a:rPr lang="en-US"/>
              <a:t>Om det </a:t>
            </a:r>
            <a:r>
              <a:rPr lang="en-US" err="1"/>
              <a:t>inte</a:t>
            </a:r>
            <a:r>
              <a:rPr lang="en-US"/>
              <a:t> </a:t>
            </a:r>
            <a:r>
              <a:rPr lang="en-US" err="1"/>
              <a:t>finns</a:t>
            </a:r>
            <a:r>
              <a:rPr lang="en-US"/>
              <a:t> </a:t>
            </a:r>
            <a:r>
              <a:rPr lang="en-US" err="1"/>
              <a:t>något</a:t>
            </a:r>
            <a:r>
              <a:rPr lang="en-US"/>
              <a:t> annat </a:t>
            </a:r>
            <a:r>
              <a:rPr lang="en-US" err="1"/>
              <a:t>ställe</a:t>
            </a:r>
            <a:r>
              <a:rPr lang="en-US"/>
              <a:t> </a:t>
            </a:r>
            <a:r>
              <a:rPr lang="en-US" err="1"/>
              <a:t>att</a:t>
            </a:r>
            <a:r>
              <a:rPr lang="en-US"/>
              <a:t> </a:t>
            </a:r>
            <a:r>
              <a:rPr lang="en-US" err="1"/>
              <a:t>tillbringa</a:t>
            </a:r>
            <a:r>
              <a:rPr lang="en-US"/>
              <a:t> </a:t>
            </a:r>
            <a:r>
              <a:rPr lang="en-US" err="1"/>
              <a:t>tid</a:t>
            </a:r>
            <a:r>
              <a:rPr lang="en-US"/>
              <a:t> </a:t>
            </a:r>
            <a:r>
              <a:rPr lang="en-US" err="1"/>
              <a:t>och</a:t>
            </a:r>
            <a:r>
              <a:rPr lang="en-US"/>
              <a:t> </a:t>
            </a:r>
            <a:r>
              <a:rPr lang="en-US" err="1"/>
              <a:t>träffa</a:t>
            </a:r>
            <a:r>
              <a:rPr lang="en-US"/>
              <a:t> </a:t>
            </a:r>
            <a:r>
              <a:rPr lang="en-US" err="1"/>
              <a:t>kompisar</a:t>
            </a:r>
            <a:r>
              <a:rPr lang="en-US"/>
              <a:t> </a:t>
            </a:r>
            <a:r>
              <a:rPr lang="en-US" err="1"/>
              <a:t>på</a:t>
            </a:r>
            <a:r>
              <a:rPr lang="en-US"/>
              <a:t>, </a:t>
            </a:r>
            <a:r>
              <a:rPr lang="en-US" err="1"/>
              <a:t>då</a:t>
            </a:r>
            <a:r>
              <a:rPr lang="en-US"/>
              <a:t> </a:t>
            </a:r>
            <a:r>
              <a:rPr lang="en-US" err="1"/>
              <a:t>spenderas</a:t>
            </a:r>
            <a:r>
              <a:rPr lang="en-US"/>
              <a:t> </a:t>
            </a:r>
            <a:r>
              <a:rPr lang="en-US" err="1"/>
              <a:t>tiden</a:t>
            </a:r>
            <a:r>
              <a:rPr lang="en-US"/>
              <a:t> till </a:t>
            </a:r>
            <a:r>
              <a:rPr lang="en-US" err="1"/>
              <a:t>exempel</a:t>
            </a:r>
            <a:r>
              <a:rPr lang="en-US"/>
              <a:t> </a:t>
            </a:r>
            <a:r>
              <a:rPr lang="en-US" err="1"/>
              <a:t>i</a:t>
            </a:r>
            <a:r>
              <a:rPr lang="en-US"/>
              <a:t> </a:t>
            </a:r>
            <a:r>
              <a:rPr lang="en-US" err="1"/>
              <a:t>en</a:t>
            </a:r>
            <a:r>
              <a:rPr lang="en-US"/>
              <a:t> park </a:t>
            </a:r>
            <a:r>
              <a:rPr lang="en-US" err="1"/>
              <a:t>eller</a:t>
            </a:r>
            <a:r>
              <a:rPr lang="en-US"/>
              <a:t> </a:t>
            </a:r>
            <a:r>
              <a:rPr lang="en-US" err="1"/>
              <a:t>framför</a:t>
            </a:r>
            <a:r>
              <a:rPr lang="en-US"/>
              <a:t> </a:t>
            </a:r>
            <a:r>
              <a:rPr lang="en-US" err="1"/>
              <a:t>en</a:t>
            </a:r>
            <a:r>
              <a:rPr lang="en-US"/>
              <a:t> </a:t>
            </a:r>
            <a:r>
              <a:rPr lang="en-US" err="1"/>
              <a:t>butik</a:t>
            </a:r>
            <a:r>
              <a:rPr lang="en-US"/>
              <a:t>. </a:t>
            </a:r>
            <a:r>
              <a:rPr lang="en-US" err="1"/>
              <a:t>Människan</a:t>
            </a:r>
            <a:r>
              <a:rPr lang="en-US"/>
              <a:t> </a:t>
            </a:r>
            <a:r>
              <a:rPr lang="en-US" err="1"/>
              <a:t>behöver</a:t>
            </a:r>
            <a:r>
              <a:rPr lang="en-US"/>
              <a:t> </a:t>
            </a:r>
            <a:r>
              <a:rPr lang="en-US" err="1"/>
              <a:t>vänner</a:t>
            </a:r>
            <a:r>
              <a:rPr lang="en-US"/>
              <a:t>, </a:t>
            </a:r>
            <a:r>
              <a:rPr lang="en-US" err="1"/>
              <a:t>och</a:t>
            </a:r>
            <a:r>
              <a:rPr lang="en-US"/>
              <a:t> </a:t>
            </a:r>
            <a:r>
              <a:rPr lang="en-US" err="1"/>
              <a:t>därför</a:t>
            </a:r>
            <a:r>
              <a:rPr lang="en-US"/>
              <a:t> </a:t>
            </a:r>
            <a:r>
              <a:rPr lang="en-US" err="1"/>
              <a:t>är</a:t>
            </a:r>
            <a:r>
              <a:rPr lang="en-US"/>
              <a:t> det </a:t>
            </a:r>
            <a:r>
              <a:rPr lang="en-US" err="1"/>
              <a:t>naturligt</a:t>
            </a:r>
            <a:r>
              <a:rPr lang="en-US"/>
              <a:t> </a:t>
            </a:r>
            <a:r>
              <a:rPr lang="en-US" err="1"/>
              <a:t>att</a:t>
            </a:r>
            <a:r>
              <a:rPr lang="en-US"/>
              <a:t> </a:t>
            </a:r>
            <a:r>
              <a:rPr lang="en-US" err="1"/>
              <a:t>samlas</a:t>
            </a:r>
            <a:r>
              <a:rPr lang="en-US"/>
              <a:t> </a:t>
            </a:r>
            <a:r>
              <a:rPr lang="en-US" err="1"/>
              <a:t>ihop</a:t>
            </a:r>
            <a:r>
              <a:rPr lang="en-US"/>
              <a:t> </a:t>
            </a:r>
            <a:r>
              <a:rPr lang="en-US" err="1"/>
              <a:t>någonstans</a:t>
            </a:r>
            <a:r>
              <a:rPr lang="en-US"/>
              <a:t>.</a:t>
            </a:r>
            <a:endParaRPr lang="en-US">
              <a:cs typeface="Calibri"/>
            </a:endParaRPr>
          </a:p>
          <a:p>
            <a:r>
              <a:rPr lang="en-US" err="1"/>
              <a:t>Att</a:t>
            </a:r>
            <a:r>
              <a:rPr lang="en-US"/>
              <a:t> </a:t>
            </a:r>
            <a:r>
              <a:rPr lang="en-US" err="1"/>
              <a:t>använda</a:t>
            </a:r>
            <a:r>
              <a:rPr lang="en-US"/>
              <a:t> </a:t>
            </a:r>
            <a:r>
              <a:rPr lang="en-US" err="1"/>
              <a:t>rusmedel</a:t>
            </a:r>
            <a:r>
              <a:rPr lang="en-US"/>
              <a:t> </a:t>
            </a:r>
            <a:r>
              <a:rPr lang="en-US" err="1"/>
              <a:t>kan</a:t>
            </a:r>
            <a:r>
              <a:rPr lang="en-US"/>
              <a:t> </a:t>
            </a:r>
            <a:r>
              <a:rPr lang="en-US" err="1"/>
              <a:t>vara</a:t>
            </a:r>
            <a:r>
              <a:rPr lang="en-US"/>
              <a:t> </a:t>
            </a:r>
            <a:r>
              <a:rPr lang="en-US" err="1"/>
              <a:t>kopplat</a:t>
            </a:r>
            <a:r>
              <a:rPr lang="en-US"/>
              <a:t> till </a:t>
            </a:r>
            <a:r>
              <a:rPr lang="en-US" err="1"/>
              <a:t>både</a:t>
            </a:r>
            <a:r>
              <a:rPr lang="en-US"/>
              <a:t> </a:t>
            </a:r>
            <a:r>
              <a:rPr lang="en-US" err="1"/>
              <a:t>rolig</a:t>
            </a:r>
            <a:r>
              <a:rPr lang="en-US"/>
              <a:t> </a:t>
            </a:r>
            <a:r>
              <a:rPr lang="en-US" err="1"/>
              <a:t>samvaro</a:t>
            </a:r>
            <a:r>
              <a:rPr lang="en-US"/>
              <a:t> men </a:t>
            </a:r>
            <a:r>
              <a:rPr lang="en-US" err="1"/>
              <a:t>också</a:t>
            </a:r>
            <a:r>
              <a:rPr lang="en-US"/>
              <a:t> </a:t>
            </a:r>
            <a:r>
              <a:rPr lang="en-US" err="1"/>
              <a:t>allvarliga</a:t>
            </a:r>
            <a:r>
              <a:rPr lang="en-US"/>
              <a:t> </a:t>
            </a:r>
            <a:r>
              <a:rPr lang="en-US" err="1"/>
              <a:t>och</a:t>
            </a:r>
            <a:r>
              <a:rPr lang="en-US"/>
              <a:t> </a:t>
            </a:r>
            <a:r>
              <a:rPr lang="en-US" err="1"/>
              <a:t>sorgliga</a:t>
            </a:r>
            <a:r>
              <a:rPr lang="en-US"/>
              <a:t> </a:t>
            </a:r>
            <a:r>
              <a:rPr lang="en-US" err="1"/>
              <a:t>situationer</a:t>
            </a:r>
            <a:r>
              <a:rPr lang="en-US"/>
              <a:t>. </a:t>
            </a:r>
            <a:r>
              <a:rPr lang="en-US" err="1"/>
              <a:t>Alla</a:t>
            </a:r>
            <a:r>
              <a:rPr lang="en-US"/>
              <a:t> </a:t>
            </a:r>
            <a:r>
              <a:rPr lang="en-US" err="1"/>
              <a:t>har</a:t>
            </a:r>
            <a:r>
              <a:rPr lang="en-US"/>
              <a:t> </a:t>
            </a:r>
            <a:r>
              <a:rPr lang="en-US" err="1"/>
              <a:t>inte</a:t>
            </a:r>
            <a:r>
              <a:rPr lang="en-US"/>
              <a:t> </a:t>
            </a:r>
            <a:r>
              <a:rPr lang="en-US" err="1"/>
              <a:t>nödvändigtvis</a:t>
            </a:r>
            <a:r>
              <a:rPr lang="en-US"/>
              <a:t> </a:t>
            </a:r>
            <a:r>
              <a:rPr lang="en-US" err="1"/>
              <a:t>vänner</a:t>
            </a:r>
            <a:r>
              <a:rPr lang="en-US"/>
              <a:t>, </a:t>
            </a:r>
            <a:r>
              <a:rPr lang="en-US" err="1"/>
              <a:t>arbete</a:t>
            </a:r>
            <a:r>
              <a:rPr lang="en-US"/>
              <a:t> </a:t>
            </a:r>
            <a:r>
              <a:rPr lang="en-US" err="1"/>
              <a:t>eller</a:t>
            </a:r>
            <a:r>
              <a:rPr lang="en-US"/>
              <a:t> </a:t>
            </a:r>
            <a:r>
              <a:rPr lang="en-US" err="1"/>
              <a:t>ett</a:t>
            </a:r>
            <a:r>
              <a:rPr lang="en-US"/>
              <a:t> hem.</a:t>
            </a:r>
            <a:endParaRPr lang="en-US">
              <a:cs typeface="Calibri"/>
            </a:endParaRPr>
          </a:p>
          <a:p>
            <a:endParaRPr lang="en-US"/>
          </a:p>
          <a:p>
            <a:r>
              <a:rPr lang="en-US" b="1"/>
              <a:t>Var </a:t>
            </a:r>
            <a:r>
              <a:rPr lang="en-US" b="1" err="1"/>
              <a:t>kan</a:t>
            </a:r>
            <a:r>
              <a:rPr lang="en-US" b="1"/>
              <a:t> man </a:t>
            </a:r>
            <a:r>
              <a:rPr lang="en-US" b="1" err="1"/>
              <a:t>då</a:t>
            </a:r>
            <a:r>
              <a:rPr lang="en-US" b="1"/>
              <a:t> </a:t>
            </a:r>
            <a:r>
              <a:rPr lang="en-US" b="1" err="1"/>
              <a:t>övernatta</a:t>
            </a:r>
            <a:r>
              <a:rPr lang="en-US" b="1"/>
              <a:t> om man </a:t>
            </a:r>
            <a:r>
              <a:rPr lang="en-US" b="1" err="1"/>
              <a:t>inte</a:t>
            </a:r>
            <a:r>
              <a:rPr lang="en-US" b="1"/>
              <a:t> </a:t>
            </a:r>
            <a:r>
              <a:rPr lang="en-US" b="1" err="1"/>
              <a:t>har</a:t>
            </a:r>
            <a:r>
              <a:rPr lang="en-US" b="1"/>
              <a:t> </a:t>
            </a:r>
            <a:r>
              <a:rPr lang="en-US" b="1" err="1"/>
              <a:t>ett</a:t>
            </a:r>
            <a:r>
              <a:rPr lang="en-US" b="1"/>
              <a:t> hem?</a:t>
            </a:r>
            <a:r>
              <a:rPr lang="en-US"/>
              <a:t> </a:t>
            </a:r>
            <a:r>
              <a:rPr lang="en-US" i="1"/>
              <a:t>Till </a:t>
            </a:r>
            <a:r>
              <a:rPr lang="en-US" i="1" err="1"/>
              <a:t>exempel</a:t>
            </a:r>
            <a:r>
              <a:rPr lang="en-US" i="1"/>
              <a:t> hos </a:t>
            </a:r>
            <a:r>
              <a:rPr lang="en-US" i="1" err="1"/>
              <a:t>någon</a:t>
            </a:r>
            <a:r>
              <a:rPr lang="en-US" i="1"/>
              <a:t> man </a:t>
            </a:r>
            <a:r>
              <a:rPr lang="en-US" i="1" err="1"/>
              <a:t>känner</a:t>
            </a:r>
            <a:r>
              <a:rPr lang="en-US" i="1"/>
              <a:t> </a:t>
            </a:r>
            <a:r>
              <a:rPr lang="en-US" i="1" err="1"/>
              <a:t>eller</a:t>
            </a:r>
            <a:r>
              <a:rPr lang="en-US" i="1"/>
              <a:t> </a:t>
            </a:r>
            <a:r>
              <a:rPr lang="en-US" i="1" err="1"/>
              <a:t>inomhus</a:t>
            </a:r>
            <a:r>
              <a:rPr lang="en-US" i="1"/>
              <a:t>, </a:t>
            </a:r>
            <a:r>
              <a:rPr lang="en-US" i="1" err="1"/>
              <a:t>som</a:t>
            </a:r>
            <a:r>
              <a:rPr lang="en-US" i="1"/>
              <a:t> </a:t>
            </a:r>
            <a:r>
              <a:rPr lang="en-US" i="1" err="1"/>
              <a:t>på</a:t>
            </a:r>
            <a:r>
              <a:rPr lang="en-US" i="1"/>
              <a:t> </a:t>
            </a:r>
            <a:r>
              <a:rPr lang="en-US" i="1" err="1"/>
              <a:t>en</a:t>
            </a:r>
            <a:r>
              <a:rPr lang="en-US" i="1"/>
              <a:t> </a:t>
            </a:r>
            <a:r>
              <a:rPr lang="en-US" i="1" err="1"/>
              <a:t>järnvägsstation</a:t>
            </a:r>
            <a:r>
              <a:rPr lang="en-US" i="1"/>
              <a:t> </a:t>
            </a:r>
            <a:r>
              <a:rPr lang="en-US" i="1" err="1"/>
              <a:t>eller</a:t>
            </a:r>
            <a:r>
              <a:rPr lang="en-US" i="1"/>
              <a:t> </a:t>
            </a:r>
            <a:r>
              <a:rPr lang="en-US" i="1" err="1"/>
              <a:t>utomhus</a:t>
            </a:r>
            <a:r>
              <a:rPr lang="en-US" i="1"/>
              <a:t> </a:t>
            </a:r>
            <a:r>
              <a:rPr lang="en-US" i="1" err="1"/>
              <a:t>i</a:t>
            </a:r>
            <a:r>
              <a:rPr lang="en-US" i="1"/>
              <a:t> </a:t>
            </a:r>
            <a:r>
              <a:rPr lang="en-US" i="1" err="1"/>
              <a:t>skogen</a:t>
            </a:r>
            <a:r>
              <a:rPr lang="en-US" i="1"/>
              <a:t> </a:t>
            </a:r>
            <a:r>
              <a:rPr lang="en-US" i="1" err="1"/>
              <a:t>eller</a:t>
            </a:r>
            <a:r>
              <a:rPr lang="en-US" i="1"/>
              <a:t> </a:t>
            </a:r>
            <a:r>
              <a:rPr lang="en-US" i="1" err="1"/>
              <a:t>i</a:t>
            </a:r>
            <a:r>
              <a:rPr lang="en-US" i="1"/>
              <a:t> </a:t>
            </a:r>
            <a:r>
              <a:rPr lang="en-US" i="1" err="1"/>
              <a:t>en</a:t>
            </a:r>
            <a:r>
              <a:rPr lang="en-US" i="1"/>
              <a:t> park.</a:t>
            </a:r>
            <a:endParaRPr lang="en-US" i="1">
              <a:cs typeface="Calibri"/>
            </a:endParaRPr>
          </a:p>
          <a:p>
            <a:endParaRPr lang="en-US" i="1" dirty="0">
              <a:cs typeface="Calibri"/>
            </a:endParaRPr>
          </a:p>
          <a:p>
            <a:r>
              <a:rPr lang="en-US" dirty="0" err="1"/>
              <a:t>Fotograf</a:t>
            </a:r>
            <a:r>
              <a:rPr lang="en-US" dirty="0"/>
              <a:t>: Minna Lehtinen</a:t>
            </a:r>
          </a:p>
          <a:p>
            <a:endParaRPr lang="en-US" b="1">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21</a:t>
            </a:fld>
            <a:endParaRPr lang="sv-SE"/>
          </a:p>
        </p:txBody>
      </p:sp>
    </p:spTree>
    <p:extLst>
      <p:ext uri="{BB962C8B-B14F-4D97-AF65-F5344CB8AC3E}">
        <p14:creationId xmlns:p14="http://schemas.microsoft.com/office/powerpoint/2010/main" val="1467621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Här</a:t>
            </a:r>
            <a:r>
              <a:rPr lang="en-US"/>
              <a:t> </a:t>
            </a:r>
            <a:r>
              <a:rPr lang="en-US" err="1"/>
              <a:t>är</a:t>
            </a:r>
            <a:r>
              <a:rPr lang="en-US"/>
              <a:t> Petri, </a:t>
            </a:r>
            <a:r>
              <a:rPr lang="en-US" err="1"/>
              <a:t>som</a:t>
            </a:r>
            <a:r>
              <a:rPr lang="en-US"/>
              <a:t> </a:t>
            </a:r>
            <a:r>
              <a:rPr lang="en-US" err="1"/>
              <a:t>har</a:t>
            </a:r>
            <a:r>
              <a:rPr lang="en-US"/>
              <a:t> </a:t>
            </a:r>
            <a:r>
              <a:rPr lang="en-US" err="1"/>
              <a:t>ett</a:t>
            </a:r>
            <a:r>
              <a:rPr lang="en-US"/>
              <a:t> </a:t>
            </a:r>
            <a:r>
              <a:rPr lang="en-US" err="1"/>
              <a:t>drogberoende</a:t>
            </a:r>
            <a:r>
              <a:rPr lang="en-US"/>
              <a:t>. </a:t>
            </a:r>
            <a:r>
              <a:rPr lang="en-US" b="1"/>
              <a:t>(</a:t>
            </a:r>
            <a:r>
              <a:rPr lang="en-US" b="1" err="1"/>
              <a:t>Läs</a:t>
            </a:r>
            <a:r>
              <a:rPr lang="en-US" b="1"/>
              <a:t> </a:t>
            </a:r>
            <a:r>
              <a:rPr lang="en-US" b="1" err="1"/>
              <a:t>hälsningen</a:t>
            </a:r>
            <a:r>
              <a:rPr lang="en-US" b="1"/>
              <a:t> </a:t>
            </a:r>
            <a:r>
              <a:rPr lang="en-US" b="1" err="1"/>
              <a:t>på</a:t>
            </a:r>
            <a:r>
              <a:rPr lang="en-US" b="1"/>
              <a:t> </a:t>
            </a:r>
            <a:r>
              <a:rPr lang="en-US" b="1" err="1"/>
              <a:t>bilden</a:t>
            </a:r>
            <a:r>
              <a:rPr lang="en-US" b="1"/>
              <a:t>).</a:t>
            </a:r>
          </a:p>
          <a:p>
            <a:endParaRPr lang="en-US" b="1"/>
          </a:p>
          <a:p>
            <a:r>
              <a:rPr lang="en-US" err="1"/>
              <a:t>Utseendet</a:t>
            </a:r>
            <a:r>
              <a:rPr lang="en-US"/>
              <a:t> </a:t>
            </a:r>
            <a:r>
              <a:rPr lang="en-US" err="1"/>
              <a:t>på</a:t>
            </a:r>
            <a:r>
              <a:rPr lang="en-US"/>
              <a:t> </a:t>
            </a:r>
            <a:r>
              <a:rPr lang="en-US" err="1"/>
              <a:t>en</a:t>
            </a:r>
            <a:r>
              <a:rPr lang="en-US"/>
              <a:t> person </a:t>
            </a:r>
            <a:r>
              <a:rPr lang="en-US" err="1"/>
              <a:t>avslöjar</a:t>
            </a:r>
            <a:r>
              <a:rPr lang="en-US"/>
              <a:t> </a:t>
            </a:r>
            <a:r>
              <a:rPr lang="en-US" err="1"/>
              <a:t>inte</a:t>
            </a:r>
            <a:r>
              <a:rPr lang="en-US"/>
              <a:t> </a:t>
            </a:r>
            <a:r>
              <a:rPr lang="en-US" err="1"/>
              <a:t>vem</a:t>
            </a:r>
            <a:r>
              <a:rPr lang="en-US"/>
              <a:t> </a:t>
            </a:r>
            <a:r>
              <a:rPr lang="en-US" err="1"/>
              <a:t>som</a:t>
            </a:r>
            <a:r>
              <a:rPr lang="en-US"/>
              <a:t> </a:t>
            </a:r>
            <a:r>
              <a:rPr lang="en-US" err="1"/>
              <a:t>har</a:t>
            </a:r>
            <a:r>
              <a:rPr lang="en-US"/>
              <a:t> </a:t>
            </a:r>
            <a:r>
              <a:rPr lang="en-US" err="1"/>
              <a:t>insjuknat</a:t>
            </a:r>
            <a:r>
              <a:rPr lang="en-US"/>
              <a:t> I </a:t>
            </a:r>
            <a:r>
              <a:rPr lang="en-US" err="1"/>
              <a:t>en</a:t>
            </a:r>
            <a:r>
              <a:rPr lang="en-US"/>
              <a:t> </a:t>
            </a:r>
            <a:r>
              <a:rPr lang="en-US" err="1"/>
              <a:t>beroendesjukdom</a:t>
            </a:r>
            <a:r>
              <a:rPr lang="en-US"/>
              <a:t>.</a:t>
            </a:r>
            <a:endParaRPr lang="en-US">
              <a:cs typeface="Calibri"/>
            </a:endParaRPr>
          </a:p>
          <a:p>
            <a:endParaRPr lang="en-US" b="1">
              <a:cs typeface="Calibri"/>
            </a:endParaRPr>
          </a:p>
          <a:p>
            <a:r>
              <a:rPr lang="en-US" dirty="0" err="1"/>
              <a:t>Fotograf</a:t>
            </a:r>
            <a:r>
              <a:rPr lang="en-US" dirty="0"/>
              <a:t>: Minna Lehtinen</a:t>
            </a:r>
          </a:p>
        </p:txBody>
      </p:sp>
      <p:sp>
        <p:nvSpPr>
          <p:cNvPr id="4" name="Dian numeron paikkamerkki 3"/>
          <p:cNvSpPr>
            <a:spLocks noGrp="1"/>
          </p:cNvSpPr>
          <p:nvPr>
            <p:ph type="sldNum" sz="quarter" idx="5"/>
          </p:nvPr>
        </p:nvSpPr>
        <p:spPr/>
        <p:txBody>
          <a:bodyPr/>
          <a:lstStyle/>
          <a:p>
            <a:fld id="{579D9747-B660-7E45-B2EB-38F285FF62C2}" type="slidenum">
              <a:rPr lang="sv-SE" smtClean="0"/>
              <a:t>22</a:t>
            </a:fld>
            <a:endParaRPr lang="sv-SE"/>
          </a:p>
        </p:txBody>
      </p:sp>
    </p:spTree>
    <p:extLst>
      <p:ext uri="{BB962C8B-B14F-4D97-AF65-F5344CB8AC3E}">
        <p14:creationId xmlns:p14="http://schemas.microsoft.com/office/powerpoint/2010/main" val="2979205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Här</a:t>
            </a:r>
            <a:r>
              <a:rPr lang="en-US"/>
              <a:t> </a:t>
            </a:r>
            <a:r>
              <a:rPr lang="en-US" err="1"/>
              <a:t>är</a:t>
            </a:r>
            <a:r>
              <a:rPr lang="en-US"/>
              <a:t> Laura, </a:t>
            </a:r>
            <a:r>
              <a:rPr lang="en-US" err="1"/>
              <a:t>som</a:t>
            </a:r>
            <a:r>
              <a:rPr lang="en-US"/>
              <a:t> </a:t>
            </a:r>
            <a:r>
              <a:rPr lang="en-US" err="1"/>
              <a:t>har</a:t>
            </a:r>
            <a:r>
              <a:rPr lang="en-US"/>
              <a:t> </a:t>
            </a:r>
            <a:r>
              <a:rPr lang="en-US" err="1"/>
              <a:t>tidigare</a:t>
            </a:r>
            <a:r>
              <a:rPr lang="en-US"/>
              <a:t> </a:t>
            </a:r>
            <a:r>
              <a:rPr lang="en-US" err="1"/>
              <a:t>erfarenhet</a:t>
            </a:r>
            <a:r>
              <a:rPr lang="en-US"/>
              <a:t> av </a:t>
            </a:r>
            <a:r>
              <a:rPr lang="en-US" err="1"/>
              <a:t>skadligt</a:t>
            </a:r>
            <a:r>
              <a:rPr lang="en-US"/>
              <a:t> bruk av </a:t>
            </a:r>
            <a:r>
              <a:rPr lang="en-US" err="1"/>
              <a:t>rusmedel</a:t>
            </a:r>
            <a:r>
              <a:rPr lang="en-US"/>
              <a:t>. </a:t>
            </a:r>
            <a:r>
              <a:rPr lang="en-US" b="1"/>
              <a:t>(</a:t>
            </a:r>
            <a:r>
              <a:rPr lang="en-US" b="1" err="1"/>
              <a:t>Läs</a:t>
            </a:r>
            <a:r>
              <a:rPr lang="en-US" b="1"/>
              <a:t> </a:t>
            </a:r>
            <a:r>
              <a:rPr lang="en-US" b="1" err="1"/>
              <a:t>hälsningen</a:t>
            </a:r>
            <a:r>
              <a:rPr lang="en-US" b="1"/>
              <a:t> </a:t>
            </a:r>
            <a:r>
              <a:rPr lang="en-US" b="1" err="1"/>
              <a:t>på</a:t>
            </a:r>
            <a:r>
              <a:rPr lang="en-US" b="1"/>
              <a:t> </a:t>
            </a:r>
            <a:r>
              <a:rPr lang="en-US" b="1" err="1"/>
              <a:t>bilden</a:t>
            </a:r>
            <a:r>
              <a:rPr lang="en-US" b="1"/>
              <a:t>).</a:t>
            </a:r>
          </a:p>
          <a:p>
            <a:endParaRPr lang="en-US"/>
          </a:p>
          <a:p>
            <a:r>
              <a:rPr lang="en-US" err="1"/>
              <a:t>Många</a:t>
            </a:r>
            <a:r>
              <a:rPr lang="en-US"/>
              <a:t> </a:t>
            </a:r>
            <a:r>
              <a:rPr lang="en-US" err="1"/>
              <a:t>människor</a:t>
            </a:r>
            <a:r>
              <a:rPr lang="en-US"/>
              <a:t> </a:t>
            </a:r>
            <a:r>
              <a:rPr lang="en-US" err="1"/>
              <a:t>behöver</a:t>
            </a:r>
            <a:r>
              <a:rPr lang="en-US"/>
              <a:t> </a:t>
            </a:r>
            <a:r>
              <a:rPr lang="en-US" err="1"/>
              <a:t>stöd</a:t>
            </a:r>
            <a:r>
              <a:rPr lang="en-US"/>
              <a:t> för </a:t>
            </a:r>
            <a:r>
              <a:rPr lang="en-US" err="1"/>
              <a:t>sitt</a:t>
            </a:r>
            <a:r>
              <a:rPr lang="en-US"/>
              <a:t> </a:t>
            </a:r>
            <a:r>
              <a:rPr lang="en-US" err="1"/>
              <a:t>beroende</a:t>
            </a:r>
            <a:r>
              <a:rPr lang="en-US"/>
              <a:t>, </a:t>
            </a:r>
            <a:r>
              <a:rPr lang="en-US" err="1"/>
              <a:t>och</a:t>
            </a:r>
            <a:r>
              <a:rPr lang="en-US"/>
              <a:t> </a:t>
            </a:r>
            <a:r>
              <a:rPr lang="en-US" err="1"/>
              <a:t>ingen</a:t>
            </a:r>
            <a:r>
              <a:rPr lang="en-US"/>
              <a:t> </a:t>
            </a:r>
            <a:r>
              <a:rPr lang="en-US" err="1"/>
              <a:t>borde</a:t>
            </a:r>
            <a:r>
              <a:rPr lang="en-US"/>
              <a:t> </a:t>
            </a:r>
            <a:r>
              <a:rPr lang="en-US" err="1"/>
              <a:t>försöka</a:t>
            </a:r>
            <a:r>
              <a:rPr lang="en-US"/>
              <a:t> </a:t>
            </a:r>
            <a:r>
              <a:rPr lang="en-US" err="1"/>
              <a:t>klara</a:t>
            </a:r>
            <a:r>
              <a:rPr lang="en-US"/>
              <a:t> sig </a:t>
            </a:r>
            <a:r>
              <a:rPr lang="en-US" err="1"/>
              <a:t>ensam</a:t>
            </a:r>
            <a:r>
              <a:rPr lang="en-US"/>
              <a:t>. </a:t>
            </a:r>
            <a:r>
              <a:rPr lang="en-US" err="1"/>
              <a:t>Människor</a:t>
            </a:r>
            <a:r>
              <a:rPr lang="en-US"/>
              <a:t> </a:t>
            </a:r>
            <a:r>
              <a:rPr lang="en-US" err="1"/>
              <a:t>behöver</a:t>
            </a:r>
            <a:r>
              <a:rPr lang="en-US"/>
              <a:t> </a:t>
            </a:r>
            <a:r>
              <a:rPr lang="en-US" err="1"/>
              <a:t>olika</a:t>
            </a:r>
            <a:r>
              <a:rPr lang="en-US"/>
              <a:t> </a:t>
            </a:r>
            <a:r>
              <a:rPr lang="en-US" dirty="0"/>
              <a:t>typer</a:t>
            </a:r>
            <a:r>
              <a:rPr lang="en-US"/>
              <a:t> av </a:t>
            </a:r>
            <a:r>
              <a:rPr lang="en-US" err="1"/>
              <a:t>hjälp</a:t>
            </a:r>
            <a:r>
              <a:rPr lang="en-US"/>
              <a:t> </a:t>
            </a:r>
            <a:r>
              <a:rPr lang="en-US" err="1"/>
              <a:t>och</a:t>
            </a:r>
            <a:r>
              <a:rPr lang="en-US"/>
              <a:t> </a:t>
            </a:r>
            <a:r>
              <a:rPr lang="en-US" err="1"/>
              <a:t>behandling</a:t>
            </a:r>
            <a:r>
              <a:rPr lang="en-US"/>
              <a:t> </a:t>
            </a:r>
            <a:r>
              <a:rPr lang="en-US" err="1"/>
              <a:t>så</a:t>
            </a:r>
            <a:r>
              <a:rPr lang="en-US"/>
              <a:t> </a:t>
            </a:r>
            <a:r>
              <a:rPr lang="en-US" err="1"/>
              <a:t>att</a:t>
            </a:r>
            <a:r>
              <a:rPr lang="en-US"/>
              <a:t> de </a:t>
            </a:r>
            <a:r>
              <a:rPr lang="en-US" err="1"/>
              <a:t>inte</a:t>
            </a:r>
            <a:r>
              <a:rPr lang="en-US"/>
              <a:t> </a:t>
            </a:r>
            <a:r>
              <a:rPr lang="en-US" err="1"/>
              <a:t>behöver</a:t>
            </a:r>
            <a:r>
              <a:rPr lang="en-US"/>
              <a:t> </a:t>
            </a:r>
            <a:r>
              <a:rPr lang="en-US" err="1"/>
              <a:t>använda</a:t>
            </a:r>
            <a:r>
              <a:rPr lang="en-US"/>
              <a:t> </a:t>
            </a:r>
            <a:r>
              <a:rPr lang="en-US" err="1"/>
              <a:t>rusmedel</a:t>
            </a:r>
            <a:r>
              <a:rPr lang="en-US"/>
              <a:t>. Det </a:t>
            </a:r>
            <a:r>
              <a:rPr lang="en-US" err="1"/>
              <a:t>finns</a:t>
            </a:r>
            <a:r>
              <a:rPr lang="en-US"/>
              <a:t> </a:t>
            </a:r>
            <a:r>
              <a:rPr lang="en-US" err="1"/>
              <a:t>vårdplatser</a:t>
            </a:r>
            <a:r>
              <a:rPr lang="en-US"/>
              <a:t> </a:t>
            </a:r>
            <a:r>
              <a:rPr lang="en-US" err="1"/>
              <a:t>och</a:t>
            </a:r>
            <a:r>
              <a:rPr lang="en-US"/>
              <a:t> </a:t>
            </a:r>
            <a:r>
              <a:rPr lang="en-US" err="1"/>
              <a:t>människor</a:t>
            </a:r>
            <a:r>
              <a:rPr lang="en-US"/>
              <a:t> </a:t>
            </a:r>
            <a:r>
              <a:rPr lang="en-US" err="1"/>
              <a:t>som</a:t>
            </a:r>
            <a:r>
              <a:rPr lang="en-US"/>
              <a:t> </a:t>
            </a:r>
            <a:r>
              <a:rPr lang="en-US" err="1"/>
              <a:t>stöder</a:t>
            </a:r>
            <a:r>
              <a:rPr lang="en-US"/>
              <a:t> dem </a:t>
            </a:r>
            <a:r>
              <a:rPr lang="en-US" err="1"/>
              <a:t>som</a:t>
            </a:r>
            <a:r>
              <a:rPr lang="en-US"/>
              <a:t> </a:t>
            </a:r>
            <a:r>
              <a:rPr lang="en-US" err="1"/>
              <a:t>behöver</a:t>
            </a:r>
            <a:r>
              <a:rPr lang="en-US"/>
              <a:t> </a:t>
            </a:r>
            <a:r>
              <a:rPr lang="en-US" err="1"/>
              <a:t>hjälp</a:t>
            </a:r>
            <a:r>
              <a:rPr lang="en-US"/>
              <a:t>.</a:t>
            </a:r>
            <a:endParaRPr lang="en-US">
              <a:cs typeface="Calibri"/>
            </a:endParaRPr>
          </a:p>
          <a:p>
            <a:endParaRPr lang="en-US" b="1">
              <a:cs typeface="Calibri"/>
            </a:endParaRPr>
          </a:p>
          <a:p>
            <a:r>
              <a:rPr lang="en-US" dirty="0" err="1"/>
              <a:t>Fotograf</a:t>
            </a:r>
            <a:r>
              <a:rPr lang="en-US" dirty="0"/>
              <a:t>: Minna Lehtinen</a:t>
            </a:r>
          </a:p>
        </p:txBody>
      </p:sp>
      <p:sp>
        <p:nvSpPr>
          <p:cNvPr id="4" name="Dian numeron paikkamerkki 3"/>
          <p:cNvSpPr>
            <a:spLocks noGrp="1"/>
          </p:cNvSpPr>
          <p:nvPr>
            <p:ph type="sldNum" sz="quarter" idx="5"/>
          </p:nvPr>
        </p:nvSpPr>
        <p:spPr/>
        <p:txBody>
          <a:bodyPr/>
          <a:lstStyle/>
          <a:p>
            <a:fld id="{579D9747-B660-7E45-B2EB-38F285FF62C2}" type="slidenum">
              <a:rPr lang="sv-SE" smtClean="0"/>
              <a:t>23</a:t>
            </a:fld>
            <a:endParaRPr lang="sv-SE"/>
          </a:p>
        </p:txBody>
      </p:sp>
    </p:spTree>
    <p:extLst>
      <p:ext uri="{BB962C8B-B14F-4D97-AF65-F5344CB8AC3E}">
        <p14:creationId xmlns:p14="http://schemas.microsoft.com/office/powerpoint/2010/main" val="946676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Här</a:t>
            </a:r>
            <a:r>
              <a:rPr lang="en-US"/>
              <a:t> </a:t>
            </a:r>
            <a:r>
              <a:rPr lang="en-US" err="1"/>
              <a:t>är</a:t>
            </a:r>
            <a:r>
              <a:rPr lang="en-US"/>
              <a:t> Annuska, vars </a:t>
            </a:r>
            <a:r>
              <a:rPr lang="en-US" err="1"/>
              <a:t>arbete</a:t>
            </a:r>
            <a:r>
              <a:rPr lang="en-US"/>
              <a:t> </a:t>
            </a:r>
            <a:r>
              <a:rPr lang="en-US" err="1"/>
              <a:t>är</a:t>
            </a:r>
            <a:r>
              <a:rPr lang="en-US"/>
              <a:t> </a:t>
            </a:r>
            <a:r>
              <a:rPr lang="en-US" err="1"/>
              <a:t>att</a:t>
            </a:r>
            <a:r>
              <a:rPr lang="en-US"/>
              <a:t> </a:t>
            </a:r>
            <a:r>
              <a:rPr lang="en-US" err="1"/>
              <a:t>möta</a:t>
            </a:r>
            <a:r>
              <a:rPr lang="en-US"/>
              <a:t> </a:t>
            </a:r>
            <a:r>
              <a:rPr lang="en-US" err="1"/>
              <a:t>människor</a:t>
            </a:r>
            <a:r>
              <a:rPr lang="en-US"/>
              <a:t> </a:t>
            </a:r>
            <a:r>
              <a:rPr lang="en-US" err="1"/>
              <a:t>som</a:t>
            </a:r>
            <a:r>
              <a:rPr lang="en-US"/>
              <a:t> </a:t>
            </a:r>
            <a:r>
              <a:rPr lang="en-US" err="1"/>
              <a:t>behöver</a:t>
            </a:r>
            <a:r>
              <a:rPr lang="en-US"/>
              <a:t> </a:t>
            </a:r>
            <a:r>
              <a:rPr lang="en-US" err="1"/>
              <a:t>hjälp</a:t>
            </a:r>
            <a:r>
              <a:rPr lang="en-US"/>
              <a:t> </a:t>
            </a:r>
            <a:r>
              <a:rPr lang="en-US" err="1"/>
              <a:t>och</a:t>
            </a:r>
            <a:r>
              <a:rPr lang="en-US"/>
              <a:t> </a:t>
            </a:r>
            <a:r>
              <a:rPr lang="en-US" err="1"/>
              <a:t>stöd</a:t>
            </a:r>
            <a:r>
              <a:rPr lang="en-US"/>
              <a:t>.</a:t>
            </a:r>
            <a:r>
              <a:rPr lang="en-US" b="1"/>
              <a:t> (</a:t>
            </a:r>
            <a:r>
              <a:rPr lang="en-US" b="1" err="1"/>
              <a:t>Läs</a:t>
            </a:r>
            <a:r>
              <a:rPr lang="en-US" b="1"/>
              <a:t> </a:t>
            </a:r>
            <a:r>
              <a:rPr lang="en-US" b="1" err="1"/>
              <a:t>hälsningen</a:t>
            </a:r>
            <a:r>
              <a:rPr lang="en-US" b="1"/>
              <a:t> </a:t>
            </a:r>
            <a:r>
              <a:rPr lang="en-US" b="1" err="1"/>
              <a:t>på</a:t>
            </a:r>
            <a:r>
              <a:rPr lang="en-US" b="1"/>
              <a:t> </a:t>
            </a:r>
            <a:r>
              <a:rPr lang="en-US" b="1" err="1"/>
              <a:t>bilden</a:t>
            </a:r>
            <a:r>
              <a:rPr lang="en-US" b="1"/>
              <a:t>).</a:t>
            </a:r>
          </a:p>
          <a:p>
            <a:endParaRPr lang="en-US"/>
          </a:p>
          <a:p>
            <a:r>
              <a:rPr lang="en-US" err="1"/>
              <a:t>Inuti</a:t>
            </a:r>
            <a:r>
              <a:rPr lang="en-US"/>
              <a:t> </a:t>
            </a:r>
            <a:r>
              <a:rPr lang="en-US" err="1"/>
              <a:t>oss</a:t>
            </a:r>
            <a:r>
              <a:rPr lang="en-US"/>
              <a:t> </a:t>
            </a:r>
            <a:r>
              <a:rPr lang="en-US" err="1"/>
              <a:t>är</a:t>
            </a:r>
            <a:r>
              <a:rPr lang="en-US"/>
              <a:t> vi </a:t>
            </a:r>
            <a:r>
              <a:rPr lang="en-US" err="1"/>
              <a:t>alla</a:t>
            </a:r>
            <a:r>
              <a:rPr lang="en-US"/>
              <a:t> </a:t>
            </a:r>
            <a:r>
              <a:rPr lang="en-US" err="1"/>
              <a:t>likadana</a:t>
            </a:r>
            <a:r>
              <a:rPr lang="en-US"/>
              <a:t>, </a:t>
            </a:r>
            <a:r>
              <a:rPr lang="en-US" err="1"/>
              <a:t>och</a:t>
            </a:r>
            <a:r>
              <a:rPr lang="en-US"/>
              <a:t> det </a:t>
            </a:r>
            <a:r>
              <a:rPr lang="en-US" err="1"/>
              <a:t>förenar</a:t>
            </a:r>
            <a:r>
              <a:rPr lang="en-US"/>
              <a:t> </a:t>
            </a:r>
            <a:r>
              <a:rPr lang="en-US" err="1"/>
              <a:t>oss</a:t>
            </a:r>
            <a:r>
              <a:rPr lang="en-US"/>
              <a:t>. Vi </a:t>
            </a:r>
            <a:r>
              <a:rPr lang="en-US" err="1"/>
              <a:t>har</a:t>
            </a:r>
            <a:r>
              <a:rPr lang="en-US"/>
              <a:t> </a:t>
            </a:r>
            <a:r>
              <a:rPr lang="en-US" err="1"/>
              <a:t>samma</a:t>
            </a:r>
            <a:r>
              <a:rPr lang="en-US"/>
              <a:t> </a:t>
            </a:r>
            <a:r>
              <a:rPr lang="en-US" err="1"/>
              <a:t>känslor</a:t>
            </a:r>
            <a:r>
              <a:rPr lang="en-US"/>
              <a:t>. </a:t>
            </a:r>
            <a:r>
              <a:rPr lang="en-US" err="1"/>
              <a:t>Glädje</a:t>
            </a:r>
            <a:r>
              <a:rPr lang="en-US"/>
              <a:t>, </a:t>
            </a:r>
            <a:r>
              <a:rPr lang="en-US" err="1"/>
              <a:t>sorg</a:t>
            </a:r>
            <a:r>
              <a:rPr lang="en-US"/>
              <a:t>, irritation, </a:t>
            </a:r>
            <a:r>
              <a:rPr lang="en-US" err="1"/>
              <a:t>spänning</a:t>
            </a:r>
            <a:r>
              <a:rPr lang="en-US"/>
              <a:t>, </a:t>
            </a:r>
            <a:r>
              <a:rPr lang="en-US" err="1"/>
              <a:t>rädsla</a:t>
            </a:r>
            <a:r>
              <a:rPr lang="en-US"/>
              <a:t>, </a:t>
            </a:r>
            <a:r>
              <a:rPr lang="en-US" err="1"/>
              <a:t>värme</a:t>
            </a:r>
            <a:r>
              <a:rPr lang="en-US"/>
              <a:t> </a:t>
            </a:r>
            <a:r>
              <a:rPr lang="en-US" err="1"/>
              <a:t>och</a:t>
            </a:r>
            <a:r>
              <a:rPr lang="en-US"/>
              <a:t> </a:t>
            </a:r>
            <a:r>
              <a:rPr lang="en-US" err="1"/>
              <a:t>känslan</a:t>
            </a:r>
            <a:r>
              <a:rPr lang="en-US"/>
              <a:t> av </a:t>
            </a:r>
            <a:r>
              <a:rPr lang="en-US" err="1"/>
              <a:t>framgång</a:t>
            </a:r>
            <a:r>
              <a:rPr lang="en-US"/>
              <a:t> </a:t>
            </a:r>
            <a:r>
              <a:rPr lang="en-US" err="1"/>
              <a:t>är</a:t>
            </a:r>
            <a:r>
              <a:rPr lang="en-US"/>
              <a:t> </a:t>
            </a:r>
            <a:r>
              <a:rPr lang="en-US" err="1"/>
              <a:t>en</a:t>
            </a:r>
            <a:r>
              <a:rPr lang="en-US"/>
              <a:t> del av </a:t>
            </a:r>
            <a:r>
              <a:rPr lang="en-US" err="1"/>
              <a:t>livet</a:t>
            </a:r>
            <a:r>
              <a:rPr lang="en-US"/>
              <a:t>.</a:t>
            </a:r>
            <a:endParaRPr lang="en-US">
              <a:cs typeface="Calibri"/>
            </a:endParaRPr>
          </a:p>
          <a:p>
            <a:endParaRPr lang="en-US"/>
          </a:p>
          <a:p>
            <a:r>
              <a:rPr lang="en-US" b="1"/>
              <a:t>Hur </a:t>
            </a:r>
            <a:r>
              <a:rPr lang="en-US" b="1" err="1"/>
              <a:t>känns</a:t>
            </a:r>
            <a:r>
              <a:rPr lang="en-US" b="1"/>
              <a:t> det om man </a:t>
            </a:r>
            <a:r>
              <a:rPr lang="en-US" b="1" err="1"/>
              <a:t>blir</a:t>
            </a:r>
            <a:r>
              <a:rPr lang="en-US" b="1"/>
              <a:t> </a:t>
            </a:r>
            <a:r>
              <a:rPr lang="en-US" b="1" err="1"/>
              <a:t>utestängd</a:t>
            </a:r>
            <a:r>
              <a:rPr lang="en-US" b="1"/>
              <a:t>? </a:t>
            </a:r>
            <a:r>
              <a:rPr lang="en-US" i="1"/>
              <a:t>Det </a:t>
            </a:r>
            <a:r>
              <a:rPr lang="en-US" i="1" err="1"/>
              <a:t>känns</a:t>
            </a:r>
            <a:r>
              <a:rPr lang="en-US" i="1"/>
              <a:t> </a:t>
            </a:r>
            <a:r>
              <a:rPr lang="en-US" i="1" err="1"/>
              <a:t>säkert</a:t>
            </a:r>
            <a:r>
              <a:rPr lang="en-US" i="1"/>
              <a:t> </a:t>
            </a:r>
            <a:r>
              <a:rPr lang="en-US" i="1" err="1"/>
              <a:t>obehagligt</a:t>
            </a:r>
            <a:r>
              <a:rPr lang="en-US" i="1"/>
              <a:t>. </a:t>
            </a:r>
            <a:r>
              <a:rPr lang="en-US" i="1" err="1"/>
              <a:t>Därför</a:t>
            </a:r>
            <a:r>
              <a:rPr lang="en-US" i="1"/>
              <a:t> </a:t>
            </a:r>
            <a:r>
              <a:rPr lang="en-US" i="1" err="1"/>
              <a:t>är</a:t>
            </a:r>
            <a:r>
              <a:rPr lang="en-US" i="1"/>
              <a:t> det </a:t>
            </a:r>
            <a:r>
              <a:rPr lang="en-US" i="1" err="1"/>
              <a:t>viktigt</a:t>
            </a:r>
            <a:r>
              <a:rPr lang="en-US" i="1"/>
              <a:t> </a:t>
            </a:r>
            <a:r>
              <a:rPr lang="en-US" i="1" err="1"/>
              <a:t>att</a:t>
            </a:r>
            <a:r>
              <a:rPr lang="en-US" i="1"/>
              <a:t> </a:t>
            </a:r>
            <a:r>
              <a:rPr lang="en-US" i="1" err="1"/>
              <a:t>komma</a:t>
            </a:r>
            <a:r>
              <a:rPr lang="en-US" i="1"/>
              <a:t> </a:t>
            </a:r>
            <a:r>
              <a:rPr lang="en-US" i="1" err="1"/>
              <a:t>ihåg</a:t>
            </a:r>
            <a:r>
              <a:rPr lang="en-US" i="1"/>
              <a:t> </a:t>
            </a:r>
            <a:r>
              <a:rPr lang="en-US" i="1" err="1"/>
              <a:t>att</a:t>
            </a:r>
            <a:r>
              <a:rPr lang="en-US" i="1"/>
              <a:t> vi </a:t>
            </a:r>
            <a:r>
              <a:rPr lang="en-US" i="1" err="1"/>
              <a:t>är</a:t>
            </a:r>
            <a:r>
              <a:rPr lang="en-US" i="1"/>
              <a:t> </a:t>
            </a:r>
            <a:r>
              <a:rPr lang="en-US" i="1" err="1"/>
              <a:t>vänliga</a:t>
            </a:r>
            <a:r>
              <a:rPr lang="en-US" i="1"/>
              <a:t> mot </a:t>
            </a:r>
            <a:r>
              <a:rPr lang="en-US" i="1" err="1"/>
              <a:t>varandra</a:t>
            </a:r>
            <a:r>
              <a:rPr lang="en-US" i="1"/>
              <a:t> </a:t>
            </a:r>
            <a:r>
              <a:rPr lang="en-US" i="1" err="1"/>
              <a:t>och</a:t>
            </a:r>
            <a:r>
              <a:rPr lang="en-US" i="1"/>
              <a:t> till </a:t>
            </a:r>
            <a:r>
              <a:rPr lang="en-US" i="1" err="1"/>
              <a:t>exempel</a:t>
            </a:r>
            <a:r>
              <a:rPr lang="en-US" i="1"/>
              <a:t> </a:t>
            </a:r>
            <a:r>
              <a:rPr lang="en-US" i="1" err="1"/>
              <a:t>i</a:t>
            </a:r>
            <a:r>
              <a:rPr lang="en-US" i="1"/>
              <a:t> </a:t>
            </a:r>
            <a:r>
              <a:rPr lang="en-US" i="1" err="1"/>
              <a:t>skolan</a:t>
            </a:r>
            <a:r>
              <a:rPr lang="en-US" i="1"/>
              <a:t> tar vi med </a:t>
            </a:r>
            <a:r>
              <a:rPr lang="en-US" i="1" err="1"/>
              <a:t>alla</a:t>
            </a:r>
            <a:r>
              <a:rPr lang="en-US" i="1"/>
              <a:t> </a:t>
            </a:r>
            <a:r>
              <a:rPr lang="en-US" i="1" err="1"/>
              <a:t>i</a:t>
            </a:r>
            <a:r>
              <a:rPr lang="en-US" i="1"/>
              <a:t> </a:t>
            </a:r>
            <a:r>
              <a:rPr lang="en-US" i="1" err="1"/>
              <a:t>gruppen</a:t>
            </a:r>
            <a:r>
              <a:rPr lang="en-US" i="1"/>
              <a:t>.</a:t>
            </a:r>
            <a:endParaRPr lang="en-US" i="1">
              <a:cs typeface="Calibri"/>
            </a:endParaRPr>
          </a:p>
          <a:p>
            <a:endParaRPr lang="en-US" b="1">
              <a:cs typeface="Calibri"/>
            </a:endParaRPr>
          </a:p>
          <a:p>
            <a:r>
              <a:rPr lang="en-US" dirty="0" err="1"/>
              <a:t>Fotograf</a:t>
            </a:r>
            <a:r>
              <a:rPr lang="en-US" dirty="0"/>
              <a:t>: Minna Lehtinen</a:t>
            </a:r>
          </a:p>
        </p:txBody>
      </p:sp>
      <p:sp>
        <p:nvSpPr>
          <p:cNvPr id="4" name="Dian numeron paikkamerkki 3"/>
          <p:cNvSpPr>
            <a:spLocks noGrp="1"/>
          </p:cNvSpPr>
          <p:nvPr>
            <p:ph type="sldNum" sz="quarter" idx="5"/>
          </p:nvPr>
        </p:nvSpPr>
        <p:spPr/>
        <p:txBody>
          <a:bodyPr/>
          <a:lstStyle/>
          <a:p>
            <a:fld id="{579D9747-B660-7E45-B2EB-38F285FF62C2}" type="slidenum">
              <a:rPr lang="sv-SE" smtClean="0"/>
              <a:t>24</a:t>
            </a:fld>
            <a:endParaRPr lang="sv-SE"/>
          </a:p>
        </p:txBody>
      </p:sp>
    </p:spTree>
    <p:extLst>
      <p:ext uri="{BB962C8B-B14F-4D97-AF65-F5344CB8AC3E}">
        <p14:creationId xmlns:p14="http://schemas.microsoft.com/office/powerpoint/2010/main" val="1124460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Här</a:t>
            </a:r>
            <a:r>
              <a:rPr lang="en-US"/>
              <a:t> </a:t>
            </a:r>
            <a:r>
              <a:rPr lang="en-US" err="1"/>
              <a:t>är</a:t>
            </a:r>
            <a:r>
              <a:rPr lang="en-US"/>
              <a:t> Leea, vars barn </a:t>
            </a:r>
            <a:r>
              <a:rPr lang="en-US" err="1"/>
              <a:t>använde</a:t>
            </a:r>
            <a:r>
              <a:rPr lang="en-US"/>
              <a:t> </a:t>
            </a:r>
            <a:r>
              <a:rPr lang="en-US" err="1"/>
              <a:t>droger</a:t>
            </a:r>
            <a:r>
              <a:rPr lang="en-US"/>
              <a:t>.</a:t>
            </a:r>
            <a:r>
              <a:rPr lang="en-US" b="1"/>
              <a:t> (</a:t>
            </a:r>
            <a:r>
              <a:rPr lang="en-US" b="1" err="1"/>
              <a:t>Läs</a:t>
            </a:r>
            <a:r>
              <a:rPr lang="en-US" b="1"/>
              <a:t> </a:t>
            </a:r>
            <a:r>
              <a:rPr lang="en-US" b="1" err="1"/>
              <a:t>hälsningen</a:t>
            </a:r>
            <a:r>
              <a:rPr lang="en-US" b="1"/>
              <a:t> </a:t>
            </a:r>
            <a:r>
              <a:rPr lang="en-US" b="1" err="1"/>
              <a:t>på</a:t>
            </a:r>
            <a:r>
              <a:rPr lang="en-US" b="1"/>
              <a:t> </a:t>
            </a:r>
            <a:r>
              <a:rPr lang="en-US" b="1" err="1"/>
              <a:t>bilden</a:t>
            </a:r>
            <a:r>
              <a:rPr lang="en-US" b="1"/>
              <a:t>).</a:t>
            </a:r>
          </a:p>
          <a:p>
            <a:endParaRPr lang="en-US"/>
          </a:p>
          <a:p>
            <a:r>
              <a:rPr lang="en-US"/>
              <a:t>Numera </a:t>
            </a:r>
            <a:r>
              <a:rPr lang="en-US" err="1"/>
              <a:t>pratar</a:t>
            </a:r>
            <a:r>
              <a:rPr lang="en-US"/>
              <a:t> </a:t>
            </a:r>
            <a:r>
              <a:rPr lang="en-US" err="1"/>
              <a:t>och</a:t>
            </a:r>
            <a:r>
              <a:rPr lang="en-US"/>
              <a:t> </a:t>
            </a:r>
            <a:r>
              <a:rPr lang="en-US" err="1"/>
              <a:t>stöder</a:t>
            </a:r>
            <a:r>
              <a:rPr lang="en-US"/>
              <a:t> Leea </a:t>
            </a:r>
            <a:r>
              <a:rPr lang="en-US" err="1"/>
              <a:t>anhöriga</a:t>
            </a:r>
            <a:r>
              <a:rPr lang="en-US"/>
              <a:t> till </a:t>
            </a:r>
            <a:r>
              <a:rPr lang="en-US" err="1"/>
              <a:t>personer</a:t>
            </a:r>
            <a:r>
              <a:rPr lang="en-US"/>
              <a:t> </a:t>
            </a:r>
            <a:r>
              <a:rPr lang="en-US" err="1"/>
              <a:t>som</a:t>
            </a:r>
            <a:r>
              <a:rPr lang="en-US"/>
              <a:t> </a:t>
            </a:r>
            <a:r>
              <a:rPr lang="en-US" err="1"/>
              <a:t>använder</a:t>
            </a:r>
            <a:r>
              <a:rPr lang="en-US"/>
              <a:t> </a:t>
            </a:r>
            <a:r>
              <a:rPr lang="en-US" err="1"/>
              <a:t>droger</a:t>
            </a:r>
            <a:r>
              <a:rPr lang="en-US"/>
              <a:t>. En </a:t>
            </a:r>
            <a:r>
              <a:rPr lang="en-US" err="1"/>
              <a:t>nära</a:t>
            </a:r>
            <a:r>
              <a:rPr lang="en-US"/>
              <a:t> persons </a:t>
            </a:r>
            <a:r>
              <a:rPr lang="en-US" err="1"/>
              <a:t>rusmedelsberoende</a:t>
            </a:r>
            <a:r>
              <a:rPr lang="en-US"/>
              <a:t> ger </a:t>
            </a:r>
            <a:r>
              <a:rPr lang="en-US" err="1"/>
              <a:t>också</a:t>
            </a:r>
            <a:r>
              <a:rPr lang="en-US"/>
              <a:t> </a:t>
            </a:r>
            <a:r>
              <a:rPr lang="en-US" err="1"/>
              <a:t>mycket</a:t>
            </a:r>
            <a:r>
              <a:rPr lang="en-US"/>
              <a:t> </a:t>
            </a:r>
            <a:r>
              <a:rPr lang="en-US" err="1"/>
              <a:t>oro</a:t>
            </a:r>
            <a:r>
              <a:rPr lang="en-US"/>
              <a:t> för de </a:t>
            </a:r>
            <a:r>
              <a:rPr lang="en-US" err="1"/>
              <a:t>anhöriga</a:t>
            </a:r>
            <a:r>
              <a:rPr lang="en-US"/>
              <a:t>, </a:t>
            </a:r>
            <a:r>
              <a:rPr lang="en-US" err="1"/>
              <a:t>och</a:t>
            </a:r>
            <a:r>
              <a:rPr lang="en-US"/>
              <a:t> </a:t>
            </a:r>
            <a:r>
              <a:rPr lang="en-US" err="1"/>
              <a:t>därför</a:t>
            </a:r>
            <a:r>
              <a:rPr lang="en-US"/>
              <a:t> </a:t>
            </a:r>
            <a:r>
              <a:rPr lang="en-US" err="1"/>
              <a:t>är</a:t>
            </a:r>
            <a:r>
              <a:rPr lang="en-US"/>
              <a:t> det bra </a:t>
            </a:r>
            <a:r>
              <a:rPr lang="en-US" err="1"/>
              <a:t>att</a:t>
            </a:r>
            <a:r>
              <a:rPr lang="en-US"/>
              <a:t> </a:t>
            </a:r>
            <a:r>
              <a:rPr lang="en-US" err="1"/>
              <a:t>kunna</a:t>
            </a:r>
            <a:r>
              <a:rPr lang="en-US"/>
              <a:t> prata om det </a:t>
            </a:r>
            <a:r>
              <a:rPr lang="en-US" err="1"/>
              <a:t>så</a:t>
            </a:r>
            <a:r>
              <a:rPr lang="en-US"/>
              <a:t> </a:t>
            </a:r>
            <a:r>
              <a:rPr lang="en-US" err="1"/>
              <a:t>att</a:t>
            </a:r>
            <a:r>
              <a:rPr lang="en-US"/>
              <a:t> man </a:t>
            </a:r>
            <a:r>
              <a:rPr lang="en-US" err="1"/>
              <a:t>inte</a:t>
            </a:r>
            <a:r>
              <a:rPr lang="en-US"/>
              <a:t> </a:t>
            </a:r>
            <a:r>
              <a:rPr lang="en-US" err="1"/>
              <a:t>blir</a:t>
            </a:r>
            <a:r>
              <a:rPr lang="en-US"/>
              <a:t> </a:t>
            </a:r>
            <a:r>
              <a:rPr lang="en-US" err="1"/>
              <a:t>ensam</a:t>
            </a:r>
            <a:r>
              <a:rPr lang="en-US"/>
              <a:t> med </a:t>
            </a:r>
            <a:r>
              <a:rPr lang="en-US" err="1"/>
              <a:t>sina</a:t>
            </a:r>
            <a:r>
              <a:rPr lang="en-US"/>
              <a:t> </a:t>
            </a:r>
            <a:r>
              <a:rPr lang="en-US" err="1"/>
              <a:t>känslor</a:t>
            </a:r>
            <a:r>
              <a:rPr lang="en-US"/>
              <a:t>.</a:t>
            </a:r>
            <a:endParaRPr lang="en-US">
              <a:cs typeface="Calibri"/>
            </a:endParaRPr>
          </a:p>
          <a:p>
            <a:endParaRPr lang="en-US" b="1">
              <a:cs typeface="Calibri"/>
            </a:endParaRPr>
          </a:p>
          <a:p>
            <a:r>
              <a:rPr lang="en-US" dirty="0" err="1"/>
              <a:t>Fotograf</a:t>
            </a:r>
            <a:r>
              <a:rPr lang="en-US" dirty="0"/>
              <a:t>: Minna Lehtinen</a:t>
            </a:r>
          </a:p>
        </p:txBody>
      </p:sp>
      <p:sp>
        <p:nvSpPr>
          <p:cNvPr id="4" name="Dian numeron paikkamerkki 3"/>
          <p:cNvSpPr>
            <a:spLocks noGrp="1"/>
          </p:cNvSpPr>
          <p:nvPr>
            <p:ph type="sldNum" sz="quarter" idx="5"/>
          </p:nvPr>
        </p:nvSpPr>
        <p:spPr/>
        <p:txBody>
          <a:bodyPr/>
          <a:lstStyle/>
          <a:p>
            <a:fld id="{579D9747-B660-7E45-B2EB-38F285FF62C2}" type="slidenum">
              <a:rPr lang="sv-SE" smtClean="0"/>
              <a:t>25</a:t>
            </a:fld>
            <a:endParaRPr lang="sv-SE"/>
          </a:p>
        </p:txBody>
      </p:sp>
    </p:spTree>
    <p:extLst>
      <p:ext uri="{BB962C8B-B14F-4D97-AF65-F5344CB8AC3E}">
        <p14:creationId xmlns:p14="http://schemas.microsoft.com/office/powerpoint/2010/main" val="2017604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t>Här</a:t>
            </a:r>
            <a:r>
              <a:rPr lang="en-US"/>
              <a:t> </a:t>
            </a:r>
            <a:r>
              <a:rPr lang="en-US" err="1"/>
              <a:t>är</a:t>
            </a:r>
            <a:r>
              <a:rPr lang="en-US"/>
              <a:t> Heikki, </a:t>
            </a:r>
            <a:r>
              <a:rPr lang="en-US" err="1"/>
              <a:t>som</a:t>
            </a:r>
            <a:r>
              <a:rPr lang="en-US"/>
              <a:t> </a:t>
            </a:r>
            <a:r>
              <a:rPr lang="en-US" err="1"/>
              <a:t>är</a:t>
            </a:r>
            <a:r>
              <a:rPr lang="en-US"/>
              <a:t> polis. För </a:t>
            </a:r>
            <a:r>
              <a:rPr lang="en-US" err="1"/>
              <a:t>honom</a:t>
            </a:r>
            <a:r>
              <a:rPr lang="en-US"/>
              <a:t> </a:t>
            </a:r>
            <a:r>
              <a:rPr lang="en-US" err="1"/>
              <a:t>är</a:t>
            </a:r>
            <a:r>
              <a:rPr lang="en-US"/>
              <a:t> det </a:t>
            </a:r>
            <a:r>
              <a:rPr lang="en-US" err="1"/>
              <a:t>viktigt</a:t>
            </a:r>
            <a:r>
              <a:rPr lang="en-US"/>
              <a:t> </a:t>
            </a:r>
            <a:r>
              <a:rPr lang="en-US" err="1"/>
              <a:t>att</a:t>
            </a:r>
            <a:r>
              <a:rPr lang="en-US"/>
              <a:t> </a:t>
            </a:r>
            <a:r>
              <a:rPr lang="en-US" err="1"/>
              <a:t>försvara</a:t>
            </a:r>
            <a:r>
              <a:rPr lang="en-US"/>
              <a:t> </a:t>
            </a:r>
            <a:r>
              <a:rPr lang="en-US" err="1"/>
              <a:t>människor</a:t>
            </a:r>
            <a:r>
              <a:rPr lang="en-US"/>
              <a:t> </a:t>
            </a:r>
            <a:r>
              <a:rPr lang="en-US" err="1"/>
              <a:t>i</a:t>
            </a:r>
            <a:r>
              <a:rPr lang="en-US"/>
              <a:t> </a:t>
            </a:r>
            <a:r>
              <a:rPr lang="en-US" err="1"/>
              <a:t>svåra</a:t>
            </a:r>
            <a:r>
              <a:rPr lang="en-US"/>
              <a:t> </a:t>
            </a:r>
            <a:r>
              <a:rPr lang="en-US" err="1"/>
              <a:t>livssituationer</a:t>
            </a:r>
            <a:r>
              <a:rPr lang="en-US"/>
              <a:t>. </a:t>
            </a:r>
            <a:r>
              <a:rPr lang="en-US" b="1"/>
              <a:t>(</a:t>
            </a:r>
            <a:r>
              <a:rPr lang="en-US" b="1" err="1"/>
              <a:t>Läs</a:t>
            </a:r>
            <a:r>
              <a:rPr lang="en-US" b="1"/>
              <a:t> </a:t>
            </a:r>
            <a:r>
              <a:rPr lang="en-US" b="1" err="1"/>
              <a:t>hälsningen</a:t>
            </a:r>
            <a:r>
              <a:rPr lang="en-US" b="1"/>
              <a:t> </a:t>
            </a:r>
            <a:r>
              <a:rPr lang="en-US" b="1" err="1"/>
              <a:t>på</a:t>
            </a:r>
            <a:r>
              <a:rPr lang="en-US" b="1"/>
              <a:t> </a:t>
            </a:r>
            <a:r>
              <a:rPr lang="en-US" b="1" err="1"/>
              <a:t>bilden</a:t>
            </a:r>
            <a:r>
              <a:rPr lang="en-US" b="1"/>
              <a:t>).</a:t>
            </a:r>
          </a:p>
          <a:p>
            <a:endParaRPr lang="en-US"/>
          </a:p>
          <a:p>
            <a:r>
              <a:rPr lang="en-US"/>
              <a:t>Staden </a:t>
            </a:r>
            <a:r>
              <a:rPr lang="en-US" err="1"/>
              <a:t>tillhör</a:t>
            </a:r>
            <a:r>
              <a:rPr lang="en-US"/>
              <a:t> </a:t>
            </a:r>
            <a:r>
              <a:rPr lang="en-US" err="1"/>
              <a:t>oss</a:t>
            </a:r>
            <a:r>
              <a:rPr lang="en-US"/>
              <a:t> </a:t>
            </a:r>
            <a:r>
              <a:rPr lang="en-US" err="1"/>
              <a:t>alla</a:t>
            </a:r>
            <a:r>
              <a:rPr lang="en-US"/>
              <a:t> </a:t>
            </a:r>
            <a:r>
              <a:rPr lang="en-US" err="1"/>
              <a:t>och</a:t>
            </a:r>
            <a:r>
              <a:rPr lang="en-US"/>
              <a:t> </a:t>
            </a:r>
            <a:r>
              <a:rPr lang="en-US" err="1"/>
              <a:t>alla</a:t>
            </a:r>
            <a:r>
              <a:rPr lang="en-US"/>
              <a:t> </a:t>
            </a:r>
            <a:r>
              <a:rPr lang="en-US" err="1"/>
              <a:t>förtjänar</a:t>
            </a:r>
            <a:r>
              <a:rPr lang="en-US"/>
              <a:t> </a:t>
            </a:r>
            <a:r>
              <a:rPr lang="en-US" err="1"/>
              <a:t>att</a:t>
            </a:r>
            <a:r>
              <a:rPr lang="en-US"/>
              <a:t> </a:t>
            </a:r>
            <a:r>
              <a:rPr lang="en-US" err="1"/>
              <a:t>bli</a:t>
            </a:r>
            <a:r>
              <a:rPr lang="en-US"/>
              <a:t> </a:t>
            </a:r>
            <a:r>
              <a:rPr lang="en-US" err="1"/>
              <a:t>behandlade</a:t>
            </a:r>
            <a:r>
              <a:rPr lang="en-US"/>
              <a:t> </a:t>
            </a:r>
            <a:r>
              <a:rPr lang="en-US" err="1"/>
              <a:t>väl</a:t>
            </a:r>
            <a:r>
              <a:rPr lang="en-US"/>
              <a:t>.</a:t>
            </a:r>
            <a:endParaRPr lang="en-US">
              <a:cs typeface="Calibri"/>
            </a:endParaRPr>
          </a:p>
          <a:p>
            <a:endParaRPr lang="en-US" b="1">
              <a:cs typeface="Calibri"/>
            </a:endParaRPr>
          </a:p>
          <a:p>
            <a:r>
              <a:rPr lang="en-US" dirty="0" err="1"/>
              <a:t>Fotograf</a:t>
            </a:r>
            <a:r>
              <a:rPr lang="en-US" dirty="0"/>
              <a:t>: Minna Lehtinen</a:t>
            </a:r>
          </a:p>
        </p:txBody>
      </p:sp>
      <p:sp>
        <p:nvSpPr>
          <p:cNvPr id="4" name="Dian numeron paikkamerkki 3"/>
          <p:cNvSpPr>
            <a:spLocks noGrp="1"/>
          </p:cNvSpPr>
          <p:nvPr>
            <p:ph type="sldNum" sz="quarter" idx="5"/>
          </p:nvPr>
        </p:nvSpPr>
        <p:spPr/>
        <p:txBody>
          <a:bodyPr/>
          <a:lstStyle/>
          <a:p>
            <a:fld id="{579D9747-B660-7E45-B2EB-38F285FF62C2}" type="slidenum">
              <a:rPr lang="sv-SE" smtClean="0"/>
              <a:t>26</a:t>
            </a:fld>
            <a:endParaRPr lang="sv-SE"/>
          </a:p>
        </p:txBody>
      </p:sp>
    </p:spTree>
    <p:extLst>
      <p:ext uri="{BB962C8B-B14F-4D97-AF65-F5344CB8AC3E}">
        <p14:creationId xmlns:p14="http://schemas.microsoft.com/office/powerpoint/2010/main" val="85415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i="0">
                <a:solidFill>
                  <a:srgbClr val="374151"/>
                </a:solidFill>
                <a:effectLst/>
              </a:rPr>
              <a:t>Ibland kan en person ha svårigheter i livet och må dåligt, vilket kan leda till att de använder för mycket rusmedel och blir beroende av dem.</a:t>
            </a:r>
            <a:r>
              <a:rPr lang="sv-SE">
                <a:solidFill>
                  <a:srgbClr val="374151"/>
                </a:solidFill>
              </a:rPr>
              <a:t> </a:t>
            </a:r>
            <a:endParaRPr lang="sv-SE"/>
          </a:p>
          <a:p>
            <a:endParaRPr lang="sv-SE">
              <a:solidFill>
                <a:srgbClr val="374151"/>
              </a:solidFill>
            </a:endParaRPr>
          </a:p>
          <a:p>
            <a:r>
              <a:rPr lang="sv-FI" b="0" i="0">
                <a:solidFill>
                  <a:srgbClr val="374151"/>
                </a:solidFill>
                <a:effectLst/>
              </a:rPr>
              <a:t>Rusmedel får </a:t>
            </a:r>
            <a:r>
              <a:rPr lang="sv-FI">
                <a:solidFill>
                  <a:srgbClr val="374151"/>
                </a:solidFill>
              </a:rPr>
              <a:t>människor </a:t>
            </a:r>
            <a:r>
              <a:rPr lang="sv-FI" b="0" i="0">
                <a:solidFill>
                  <a:srgbClr val="374151"/>
                </a:solidFill>
                <a:effectLst/>
              </a:rPr>
              <a:t>att bete sig annorlunda än </a:t>
            </a:r>
            <a:r>
              <a:rPr lang="sv-FI">
                <a:solidFill>
                  <a:srgbClr val="374151"/>
                </a:solidFill>
              </a:rPr>
              <a:t>vad de vanligt skulle</a:t>
            </a:r>
            <a:r>
              <a:rPr lang="sv-FI" b="0" i="0">
                <a:solidFill>
                  <a:srgbClr val="374151"/>
                </a:solidFill>
                <a:effectLst/>
              </a:rPr>
              <a:t> </a:t>
            </a:r>
            <a:r>
              <a:rPr lang="sv-FI">
                <a:solidFill>
                  <a:srgbClr val="374151"/>
                </a:solidFill>
              </a:rPr>
              <a:t>göra</a:t>
            </a:r>
            <a:r>
              <a:rPr lang="sv-FI" b="0" i="0">
                <a:solidFill>
                  <a:srgbClr val="374151"/>
                </a:solidFill>
                <a:effectLst/>
              </a:rPr>
              <a:t>.</a:t>
            </a:r>
            <a:endParaRPr lang="sv-FI"/>
          </a:p>
          <a:p>
            <a:endParaRPr lang="sv-SE">
              <a:solidFill>
                <a:srgbClr val="374151"/>
              </a:solidFill>
              <a:cs typeface="Calibri"/>
            </a:endParaRPr>
          </a:p>
          <a:p>
            <a:r>
              <a:rPr lang="sv-SE">
                <a:solidFill>
                  <a:srgbClr val="374151"/>
                </a:solidFill>
                <a:latin typeface="Söhne"/>
              </a:rPr>
              <a:t>Fråga eleverna:</a:t>
            </a:r>
            <a:endParaRPr lang="en-US"/>
          </a:p>
          <a:p>
            <a:pPr marL="171450" indent="-171450">
              <a:buFont typeface="Arial,Sans-Serif"/>
              <a:buChar char="•"/>
            </a:pPr>
            <a:r>
              <a:rPr lang="fi-FI" b="1" err="1">
                <a:solidFill>
                  <a:srgbClr val="374151"/>
                </a:solidFill>
              </a:rPr>
              <a:t>Hurdana</a:t>
            </a:r>
            <a:r>
              <a:rPr lang="fi-FI" b="1">
                <a:solidFill>
                  <a:srgbClr val="374151"/>
                </a:solidFill>
              </a:rPr>
              <a:t> </a:t>
            </a:r>
            <a:r>
              <a:rPr lang="fi-FI" b="1" err="1">
                <a:solidFill>
                  <a:srgbClr val="374151"/>
                </a:solidFill>
              </a:rPr>
              <a:t>tankar</a:t>
            </a:r>
            <a:r>
              <a:rPr lang="fi-FI" b="1">
                <a:solidFill>
                  <a:srgbClr val="374151"/>
                </a:solidFill>
              </a:rPr>
              <a:t> </a:t>
            </a:r>
            <a:r>
              <a:rPr lang="fi-FI" b="1" err="1">
                <a:solidFill>
                  <a:srgbClr val="374151"/>
                </a:solidFill>
              </a:rPr>
              <a:t>väckte</a:t>
            </a:r>
            <a:r>
              <a:rPr lang="fi-FI" b="1">
                <a:solidFill>
                  <a:srgbClr val="374151"/>
                </a:solidFill>
              </a:rPr>
              <a:t> </a:t>
            </a:r>
            <a:r>
              <a:rPr lang="fi-FI" b="1" err="1">
                <a:solidFill>
                  <a:srgbClr val="374151"/>
                </a:solidFill>
              </a:rPr>
              <a:t>dessa</a:t>
            </a:r>
            <a:r>
              <a:rPr lang="fi-FI" b="1">
                <a:solidFill>
                  <a:srgbClr val="374151"/>
                </a:solidFill>
              </a:rPr>
              <a:t> </a:t>
            </a:r>
            <a:r>
              <a:rPr lang="fi-FI" b="1" err="1">
                <a:solidFill>
                  <a:srgbClr val="374151"/>
                </a:solidFill>
              </a:rPr>
              <a:t>bilder</a:t>
            </a:r>
            <a:r>
              <a:rPr lang="fi-FI" b="1">
                <a:solidFill>
                  <a:srgbClr val="374151"/>
                </a:solidFill>
              </a:rPr>
              <a:t> </a:t>
            </a:r>
            <a:r>
              <a:rPr lang="fi-FI" b="1" err="1">
                <a:solidFill>
                  <a:srgbClr val="374151"/>
                </a:solidFill>
              </a:rPr>
              <a:t>och</a:t>
            </a:r>
            <a:r>
              <a:rPr lang="fi-FI" b="1">
                <a:solidFill>
                  <a:srgbClr val="374151"/>
                </a:solidFill>
              </a:rPr>
              <a:t> </a:t>
            </a:r>
            <a:r>
              <a:rPr lang="fi-FI" b="1" err="1">
                <a:solidFill>
                  <a:srgbClr val="374151"/>
                </a:solidFill>
              </a:rPr>
              <a:t>dessa</a:t>
            </a:r>
            <a:r>
              <a:rPr lang="fi-FI" b="1">
                <a:solidFill>
                  <a:srgbClr val="374151"/>
                </a:solidFill>
              </a:rPr>
              <a:t> </a:t>
            </a:r>
            <a:r>
              <a:rPr lang="fi-FI" b="1" err="1">
                <a:solidFill>
                  <a:srgbClr val="374151"/>
                </a:solidFill>
              </a:rPr>
              <a:t>hälsningar</a:t>
            </a:r>
            <a:r>
              <a:rPr lang="fi-FI" b="1">
                <a:solidFill>
                  <a:srgbClr val="374151"/>
                </a:solidFill>
              </a:rPr>
              <a:t>?</a:t>
            </a:r>
            <a:endParaRPr lang="sv-SE"/>
          </a:p>
          <a:p>
            <a:endParaRPr lang="sv-SE">
              <a:solidFill>
                <a:srgbClr val="374151"/>
              </a:solidFill>
              <a:latin typeface="Söhne"/>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27</a:t>
            </a:fld>
            <a:endParaRPr lang="sv-SE"/>
          </a:p>
        </p:txBody>
      </p:sp>
    </p:spTree>
    <p:extLst>
      <p:ext uri="{BB962C8B-B14F-4D97-AF65-F5344CB8AC3E}">
        <p14:creationId xmlns:p14="http://schemas.microsoft.com/office/powerpoint/2010/main" val="3277492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 i="1">
                <a:solidFill>
                  <a:srgbClr val="374151"/>
                </a:solidFill>
              </a:rPr>
              <a:t>Dela in eleverna i samma grupper som löste problem tillsammans under föregående lektion. </a:t>
            </a:r>
            <a:r>
              <a:rPr lang="sv-SE" i="1">
                <a:solidFill>
                  <a:srgbClr val="374151"/>
                </a:solidFill>
              </a:rPr>
              <a:t>Ge varje grupp en spelplan, en uppgifts-/svarsblankett, en tärning och spelbrickor. Spelbrickorna kan vara små föremål, till exempel suddgummin.</a:t>
            </a:r>
            <a:r>
              <a:rPr lang="sv" i="1">
                <a:solidFill>
                  <a:srgbClr val="374151"/>
                </a:solidFill>
              </a:rPr>
              <a:t> </a:t>
            </a:r>
            <a:endParaRPr lang="sv-SE" i="1">
              <a:solidFill>
                <a:srgbClr val="374151"/>
              </a:solidFill>
              <a:cs typeface="Calibri"/>
            </a:endParaRPr>
          </a:p>
          <a:p>
            <a:r>
              <a:rPr lang="sv" i="1">
                <a:solidFill>
                  <a:srgbClr val="374151"/>
                </a:solidFill>
              </a:rPr>
              <a:t>Det är bra att välja en person i gruppen som ansvarar för att läsa uppgifterna och svaren.</a:t>
            </a:r>
            <a:endParaRPr lang="sv" i="1">
              <a:cs typeface="Calibri"/>
            </a:endParaRPr>
          </a:p>
          <a:p>
            <a:endParaRPr lang="sv-SE" b="1">
              <a:solidFill>
                <a:srgbClr val="374151"/>
              </a:solidFill>
            </a:endParaRPr>
          </a:p>
          <a:p>
            <a:r>
              <a:rPr lang="sv-SE" b="1" i="0">
                <a:solidFill>
                  <a:srgbClr val="374151"/>
                </a:solidFill>
                <a:effectLst/>
              </a:rPr>
              <a:t>Spelregler</a:t>
            </a:r>
            <a:r>
              <a:rPr lang="sv-SE" b="0" i="0">
                <a:solidFill>
                  <a:srgbClr val="374151"/>
                </a:solidFill>
                <a:effectLst/>
              </a:rPr>
              <a:t>: </a:t>
            </a:r>
            <a:r>
              <a:rPr lang="sv-SE">
                <a:solidFill>
                  <a:srgbClr val="374151"/>
                </a:solidFill>
              </a:rPr>
              <a:t>Kasta</a:t>
            </a:r>
            <a:r>
              <a:rPr lang="sv-SE" b="0" i="0">
                <a:solidFill>
                  <a:srgbClr val="374151"/>
                </a:solidFill>
                <a:effectLst/>
              </a:rPr>
              <a:t> tärningen och flytta dig på spelbrädet enligt det nummer tärningen visar. Den första </a:t>
            </a:r>
            <a:r>
              <a:rPr lang="sv-SE">
                <a:solidFill>
                  <a:srgbClr val="374151"/>
                </a:solidFill>
              </a:rPr>
              <a:t>spelaren </a:t>
            </a:r>
            <a:r>
              <a:rPr lang="sv-SE" b="0" i="0">
                <a:solidFill>
                  <a:srgbClr val="374151"/>
                </a:solidFill>
                <a:effectLst/>
              </a:rPr>
              <a:t>som når målet vinner. I rutan med </a:t>
            </a:r>
            <a:r>
              <a:rPr lang="sv-SE">
                <a:solidFill>
                  <a:srgbClr val="374151"/>
                </a:solidFill>
              </a:rPr>
              <a:t>den numrerade</a:t>
            </a:r>
            <a:r>
              <a:rPr lang="sv-SE" b="0" i="0">
                <a:solidFill>
                  <a:srgbClr val="374151"/>
                </a:solidFill>
                <a:effectLst/>
              </a:rPr>
              <a:t> </a:t>
            </a:r>
            <a:r>
              <a:rPr lang="sv-SE">
                <a:solidFill>
                  <a:srgbClr val="374151"/>
                </a:solidFill>
              </a:rPr>
              <a:t>uppgiften</a:t>
            </a:r>
            <a:r>
              <a:rPr lang="sv-SE" b="0" i="0">
                <a:solidFill>
                  <a:srgbClr val="374151"/>
                </a:solidFill>
                <a:effectLst/>
              </a:rPr>
              <a:t> utför spelaren den uppgift som motsvarar det nummer som finns på uppgiftspappret. I känslomimik-rutan visar spelaren en känsla utan att tala medan de andra gissar. Om spelaren kommer till trapporna, får de ta en genväg </a:t>
            </a:r>
            <a:r>
              <a:rPr lang="sv-SE">
                <a:solidFill>
                  <a:srgbClr val="374151"/>
                </a:solidFill>
              </a:rPr>
              <a:t>upp för </a:t>
            </a:r>
            <a:r>
              <a:rPr lang="sv-SE" b="0" i="0">
                <a:solidFill>
                  <a:srgbClr val="374151"/>
                </a:solidFill>
                <a:effectLst/>
              </a:rPr>
              <a:t>trapporna om de har svarat rätt på uppgiften. I stopprutan måste spelaren </a:t>
            </a:r>
            <a:r>
              <a:rPr lang="sv-SE">
                <a:solidFill>
                  <a:srgbClr val="374151"/>
                </a:solidFill>
              </a:rPr>
              <a:t>stå över en</a:t>
            </a:r>
            <a:r>
              <a:rPr lang="sv-SE" b="0" i="0">
                <a:solidFill>
                  <a:srgbClr val="374151"/>
                </a:solidFill>
                <a:effectLst/>
              </a:rPr>
              <a:t> omgång.</a:t>
            </a:r>
            <a:r>
              <a:rPr lang="sv">
                <a:solidFill>
                  <a:srgbClr val="374151"/>
                </a:solidFill>
              </a:rPr>
              <a:t> </a:t>
            </a:r>
            <a:endParaRPr lang="en-US">
              <a:cs typeface="Calibri"/>
            </a:endParaRPr>
          </a:p>
          <a:p>
            <a:endParaRPr lang="sv">
              <a:solidFill>
                <a:srgbClr val="374151"/>
              </a:solidFill>
            </a:endParaRPr>
          </a:p>
          <a:p>
            <a:endParaRPr lang="fi-FI"/>
          </a:p>
        </p:txBody>
      </p:sp>
      <p:sp>
        <p:nvSpPr>
          <p:cNvPr id="4" name="Slide Number Placeholder 3"/>
          <p:cNvSpPr>
            <a:spLocks noGrp="1"/>
          </p:cNvSpPr>
          <p:nvPr>
            <p:ph type="sldNum" sz="quarter" idx="5"/>
          </p:nvPr>
        </p:nvSpPr>
        <p:spPr/>
        <p:txBody>
          <a:bodyPr/>
          <a:lstStyle/>
          <a:p>
            <a:fld id="{579D9747-B660-7E45-B2EB-38F285FF62C2}" type="slidenum">
              <a:rPr lang="sv-SE" smtClean="0"/>
              <a:t>28</a:t>
            </a:fld>
            <a:endParaRPr lang="sv-SE"/>
          </a:p>
        </p:txBody>
      </p:sp>
    </p:spTree>
    <p:extLst>
      <p:ext uri="{BB962C8B-B14F-4D97-AF65-F5344CB8AC3E}">
        <p14:creationId xmlns:p14="http://schemas.microsoft.com/office/powerpoint/2010/main" val="2491342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a:t>Korsordet fungerar som en fristående extrauppgift för dem som redan har slutfört spelet. </a:t>
            </a:r>
            <a:endParaRPr lang="en-US"/>
          </a:p>
          <a:p>
            <a:endParaRPr lang="fi-F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29</a:t>
            </a:fld>
            <a:endParaRPr lang="sv-SE"/>
          </a:p>
        </p:txBody>
      </p:sp>
    </p:spTree>
    <p:extLst>
      <p:ext uri="{BB962C8B-B14F-4D97-AF65-F5344CB8AC3E}">
        <p14:creationId xmlns:p14="http://schemas.microsoft.com/office/powerpoint/2010/main" val="4262538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30</a:t>
            </a:fld>
            <a:endParaRPr lang="sv-SE"/>
          </a:p>
        </p:txBody>
      </p:sp>
    </p:spTree>
    <p:extLst>
      <p:ext uri="{BB962C8B-B14F-4D97-AF65-F5344CB8AC3E}">
        <p14:creationId xmlns:p14="http://schemas.microsoft.com/office/powerpoint/2010/main" val="3802692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a:t>Att känna sig otrygg</a:t>
            </a:r>
            <a:r>
              <a:rPr lang="sv-SE"/>
              <a:t> innebär att du inte känner dig skyddad eller att din kropp är spänd. Då kan det kännas svårt att le och vara avslappnad. </a:t>
            </a:r>
            <a:r>
              <a:rPr lang="sv-FI"/>
              <a:t>När vi är rädda kan vi känna att det pirrar i magen, att vi har en tryckande känsla i bröstet, att andhämtningen blir snabbare, hjärtat slår fortare, fötterna skakar eller rösten darrar.</a:t>
            </a:r>
            <a:endParaRPr lang="en-US"/>
          </a:p>
          <a:p>
            <a:endParaRPr lang="sv-SE">
              <a:cs typeface="Calibri" panose="020F0502020204030204"/>
            </a:endParaRPr>
          </a:p>
          <a:p>
            <a:r>
              <a:rPr lang="sv-SE"/>
              <a:t>Var och en av oss är rädda ibland. Ibland är känslan av rädsla en bra sak. Den kan ge en viktig signal om att något är farligt. Det kan också vara ett tecken på att det är dags att skydda sig själv och göra något. </a:t>
            </a:r>
            <a:endParaRPr lang="fi-FI">
              <a:cs typeface="Calibri" panose="020F0502020204030204"/>
            </a:endParaRPr>
          </a:p>
          <a:p>
            <a:endParaRPr lang="sv-SE">
              <a:cs typeface="Calibri"/>
            </a:endParaRPr>
          </a:p>
          <a:p>
            <a:r>
              <a:rPr lang="sv-SE">
                <a:solidFill>
                  <a:srgbClr val="000000"/>
                </a:solidFill>
                <a:latin typeface="Calibri"/>
                <a:cs typeface="Calibri"/>
              </a:rPr>
              <a:t>Till exempel dessa situationer kan ge en otrygg känsla: att gå ensam, obekanta ställen och vägar, mörka gränder, skogar eller främmande människor. </a:t>
            </a:r>
            <a:endParaRPr lang="sv-SE"/>
          </a:p>
          <a:p>
            <a:endParaRPr lang="sv-SE">
              <a:solidFill>
                <a:srgbClr val="000000"/>
              </a:solidFill>
              <a:latin typeface="Calibri"/>
              <a:cs typeface="Calibri"/>
            </a:endParaRPr>
          </a:p>
          <a:p>
            <a:r>
              <a:rPr lang="sv-SE"/>
              <a:t>En sak som kan skapa otrygghet för ett barn är rusmedel, vilket vi talar mera om idag.</a:t>
            </a:r>
            <a:endParaRPr lang="sv-SE">
              <a:cs typeface="Calibri"/>
            </a:endParaRPr>
          </a:p>
          <a:p>
            <a:endParaRPr lang="sv-SE">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3</a:t>
            </a:fld>
            <a:endParaRPr lang="sv-SE"/>
          </a:p>
        </p:txBody>
      </p:sp>
    </p:spTree>
    <p:extLst>
      <p:ext uri="{BB962C8B-B14F-4D97-AF65-F5344CB8AC3E}">
        <p14:creationId xmlns:p14="http://schemas.microsoft.com/office/powerpoint/2010/main" val="3861928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BE4CF-CB6E-515B-371E-94C992ABD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6569B-13DB-C9FD-7283-79C8678CD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BB82F7-1BB4-2CDD-1671-D5FC2CFFC689}"/>
              </a:ext>
            </a:extLst>
          </p:cNvPr>
          <p:cNvSpPr>
            <a:spLocks noGrp="1"/>
          </p:cNvSpPr>
          <p:nvPr>
            <p:ph type="body" idx="1"/>
          </p:nvPr>
        </p:nvSpPr>
        <p:spPr/>
        <p:txBody>
          <a:bodyPr/>
          <a:lstStyle/>
          <a:p>
            <a:r>
              <a:rPr lang="en-US" b="1">
                <a:cs typeface="Calibri"/>
              </a:rPr>
              <a:t>FEL</a:t>
            </a:r>
            <a:r>
              <a:rPr lang="en-US">
                <a:cs typeface="Calibri"/>
              </a:rPr>
              <a:t> </a:t>
            </a:r>
          </a:p>
          <a:p>
            <a:r>
              <a:rPr lang="en-US"/>
              <a:t> </a:t>
            </a:r>
            <a:br>
              <a:rPr lang="en-US">
                <a:cs typeface="+mn-lt"/>
              </a:rPr>
            </a:br>
            <a:r>
              <a:rPr lang="en-US" err="1"/>
              <a:t>Nödnumret</a:t>
            </a:r>
            <a:r>
              <a:rPr lang="en-US"/>
              <a:t> ska </a:t>
            </a:r>
            <a:r>
              <a:rPr lang="en-US" err="1"/>
              <a:t>endast</a:t>
            </a:r>
            <a:r>
              <a:rPr lang="en-US"/>
              <a:t> </a:t>
            </a:r>
            <a:r>
              <a:rPr lang="en-US" err="1"/>
              <a:t>ringas</a:t>
            </a:r>
            <a:r>
              <a:rPr lang="en-US"/>
              <a:t> </a:t>
            </a:r>
            <a:r>
              <a:rPr lang="en-US" err="1"/>
              <a:t>i</a:t>
            </a:r>
            <a:r>
              <a:rPr lang="en-US"/>
              <a:t> </a:t>
            </a:r>
            <a:r>
              <a:rPr lang="en-US" err="1"/>
              <a:t>nödsituationer</a:t>
            </a:r>
            <a:r>
              <a:rPr lang="en-US"/>
              <a:t>, </a:t>
            </a:r>
            <a:r>
              <a:rPr lang="sv-SE"/>
              <a:t>eftersom onödiga samtal överbelastar linjen och fördröjer hjälpen för dem som verkligen behöver den.</a:t>
            </a:r>
            <a:endParaRPr lang="en-US">
              <a:ea typeface="Calibri"/>
              <a:cs typeface="Calibri"/>
            </a:endParaRPr>
          </a:p>
        </p:txBody>
      </p:sp>
      <p:sp>
        <p:nvSpPr>
          <p:cNvPr id="4" name="Slide Number Placeholder 3">
            <a:extLst>
              <a:ext uri="{FF2B5EF4-FFF2-40B4-BE49-F238E27FC236}">
                <a16:creationId xmlns:a16="http://schemas.microsoft.com/office/drawing/2014/main" id="{1209A6B0-8A1B-CC21-1B0C-02E47359209E}"/>
              </a:ext>
            </a:extLst>
          </p:cNvPr>
          <p:cNvSpPr>
            <a:spLocks noGrp="1"/>
          </p:cNvSpPr>
          <p:nvPr>
            <p:ph type="sldNum" sz="quarter" idx="5"/>
          </p:nvPr>
        </p:nvSpPr>
        <p:spPr/>
        <p:txBody>
          <a:bodyPr/>
          <a:lstStyle/>
          <a:p>
            <a:fld id="{579D9747-B660-7E45-B2EB-38F285FF62C2}" type="slidenum">
              <a:rPr lang="sv-SE" smtClean="0"/>
              <a:t>34</a:t>
            </a:fld>
            <a:endParaRPr lang="sv-SE"/>
          </a:p>
        </p:txBody>
      </p:sp>
    </p:spTree>
    <p:extLst>
      <p:ext uri="{BB962C8B-B14F-4D97-AF65-F5344CB8AC3E}">
        <p14:creationId xmlns:p14="http://schemas.microsoft.com/office/powerpoint/2010/main" val="1071226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b="0" i="0">
                <a:solidFill>
                  <a:srgbClr val="374151"/>
                </a:solidFill>
                <a:effectLst/>
                <a:latin typeface="Söhne"/>
              </a:rPr>
              <a:t>Man behöver inte sätta sig bredvid en okänd person och man behöver inte prata med främlingar om det känns obekvämt. </a:t>
            </a:r>
          </a:p>
          <a:p>
            <a:pPr marL="171450" indent="-171450">
              <a:buFont typeface="Arial" panose="020B0604020202020204" pitchFamily="34" charset="0"/>
              <a:buChar char="•"/>
            </a:pPr>
            <a:r>
              <a:rPr lang="sv-SE" b="0" i="0">
                <a:solidFill>
                  <a:srgbClr val="374151"/>
                </a:solidFill>
                <a:effectLst/>
                <a:latin typeface="Söhne"/>
              </a:rPr>
              <a:t>Om situationen känns obehaglig kan man säga nej och flytta längre bort. </a:t>
            </a:r>
          </a:p>
          <a:p>
            <a:pPr marL="171450" indent="-171450">
              <a:buFont typeface="Arial" panose="020B0604020202020204" pitchFamily="34" charset="0"/>
              <a:buChar char="•"/>
            </a:pPr>
            <a:r>
              <a:rPr lang="sv-SE" b="0" i="0">
                <a:solidFill>
                  <a:srgbClr val="374151"/>
                </a:solidFill>
                <a:effectLst/>
                <a:latin typeface="Söhne"/>
              </a:rPr>
              <a:t>Berätta för en trygg vuxen om situationen.</a:t>
            </a:r>
            <a:endParaRPr lang="fi-FI"/>
          </a:p>
          <a:p>
            <a:endParaRPr lang="fi-FI"/>
          </a:p>
        </p:txBody>
      </p:sp>
      <p:sp>
        <p:nvSpPr>
          <p:cNvPr id="4" name="Slide Number Placeholder 3"/>
          <p:cNvSpPr>
            <a:spLocks noGrp="1"/>
          </p:cNvSpPr>
          <p:nvPr>
            <p:ph type="sldNum" sz="quarter" idx="5"/>
          </p:nvPr>
        </p:nvSpPr>
        <p:spPr/>
        <p:txBody>
          <a:bodyPr/>
          <a:lstStyle/>
          <a:p>
            <a:fld id="{579D9747-B660-7E45-B2EB-38F285FF62C2}" type="slidenum">
              <a:rPr lang="sv-SE" smtClean="0"/>
              <a:t>35</a:t>
            </a:fld>
            <a:endParaRPr lang="sv-SE"/>
          </a:p>
        </p:txBody>
      </p:sp>
    </p:spTree>
    <p:extLst>
      <p:ext uri="{BB962C8B-B14F-4D97-AF65-F5344CB8AC3E}">
        <p14:creationId xmlns:p14="http://schemas.microsoft.com/office/powerpoint/2010/main" val="1939034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Du </a:t>
            </a:r>
            <a:r>
              <a:rPr lang="en-US" err="1"/>
              <a:t>behöver</a:t>
            </a:r>
            <a:r>
              <a:rPr lang="en-US"/>
              <a:t> </a:t>
            </a:r>
            <a:r>
              <a:rPr lang="en-US" err="1"/>
              <a:t>inte</a:t>
            </a:r>
            <a:r>
              <a:rPr lang="en-US"/>
              <a:t> </a:t>
            </a:r>
            <a:r>
              <a:rPr lang="en-US" err="1"/>
              <a:t>ge</a:t>
            </a:r>
            <a:r>
              <a:rPr lang="en-US"/>
              <a:t> </a:t>
            </a:r>
            <a:r>
              <a:rPr lang="en-US" err="1"/>
              <a:t>pengar</a:t>
            </a:r>
            <a:r>
              <a:rPr lang="en-US"/>
              <a:t>. Du </a:t>
            </a:r>
            <a:r>
              <a:rPr lang="en-US" err="1"/>
              <a:t>kan</a:t>
            </a:r>
            <a:r>
              <a:rPr lang="en-US"/>
              <a:t> </a:t>
            </a:r>
            <a:r>
              <a:rPr lang="en-US" err="1"/>
              <a:t>välja</a:t>
            </a:r>
            <a:r>
              <a:rPr lang="en-US"/>
              <a:t> </a:t>
            </a:r>
            <a:r>
              <a:rPr lang="en-US" err="1"/>
              <a:t>att</a:t>
            </a:r>
            <a:r>
              <a:rPr lang="en-US"/>
              <a:t> </a:t>
            </a:r>
            <a:r>
              <a:rPr lang="en-US" err="1"/>
              <a:t>inte</a:t>
            </a:r>
            <a:r>
              <a:rPr lang="en-US"/>
              <a:t> </a:t>
            </a:r>
            <a:r>
              <a:rPr lang="en-US" err="1"/>
              <a:t>svara</a:t>
            </a:r>
            <a:r>
              <a:rPr lang="en-US"/>
              <a:t> </a:t>
            </a:r>
            <a:r>
              <a:rPr lang="en-US" err="1"/>
              <a:t>eller</a:t>
            </a:r>
            <a:r>
              <a:rPr lang="en-US"/>
              <a:t> </a:t>
            </a:r>
            <a:r>
              <a:rPr lang="en-US" err="1"/>
              <a:t>säga</a:t>
            </a:r>
            <a:r>
              <a:rPr lang="en-US"/>
              <a:t> </a:t>
            </a:r>
            <a:r>
              <a:rPr lang="en-US" err="1"/>
              <a:t>kort</a:t>
            </a:r>
            <a:r>
              <a:rPr lang="en-US"/>
              <a:t> "</a:t>
            </a:r>
            <a:r>
              <a:rPr lang="en-US" err="1"/>
              <a:t>Ursäkta</a:t>
            </a:r>
            <a:r>
              <a:rPr lang="en-US"/>
              <a:t>, jag </a:t>
            </a:r>
            <a:r>
              <a:rPr lang="en-US" err="1"/>
              <a:t>har</a:t>
            </a:r>
            <a:r>
              <a:rPr lang="en-US"/>
              <a:t> inga </a:t>
            </a:r>
            <a:r>
              <a:rPr lang="en-US" err="1"/>
              <a:t>pengar</a:t>
            </a:r>
            <a:r>
              <a:rPr lang="en-US"/>
              <a:t>".</a:t>
            </a:r>
          </a:p>
          <a:p>
            <a:pPr marL="171450" indent="-171450">
              <a:buFont typeface="Arial" panose="020B0604020202020204" pitchFamily="34" charset="0"/>
              <a:buChar char="•"/>
            </a:pPr>
            <a:r>
              <a:rPr lang="en-US"/>
              <a:t> </a:t>
            </a:r>
            <a:r>
              <a:rPr lang="en-US" err="1"/>
              <a:t>Håll</a:t>
            </a:r>
            <a:r>
              <a:rPr lang="en-US"/>
              <a:t> </a:t>
            </a:r>
            <a:r>
              <a:rPr lang="en-US" err="1"/>
              <a:t>avstånd</a:t>
            </a:r>
            <a:r>
              <a:rPr lang="en-US"/>
              <a:t> </a:t>
            </a:r>
            <a:r>
              <a:rPr lang="en-US" err="1"/>
              <a:t>eller</a:t>
            </a:r>
            <a:r>
              <a:rPr lang="en-US"/>
              <a:t> </a:t>
            </a:r>
            <a:r>
              <a:rPr lang="en-US" err="1"/>
              <a:t>gå</a:t>
            </a:r>
            <a:r>
              <a:rPr lang="en-US"/>
              <a:t> </a:t>
            </a:r>
            <a:r>
              <a:rPr lang="en-US" err="1"/>
              <a:t>i</a:t>
            </a:r>
            <a:r>
              <a:rPr lang="en-US"/>
              <a:t> </a:t>
            </a:r>
            <a:r>
              <a:rPr lang="en-US" err="1"/>
              <a:t>väg</a:t>
            </a:r>
            <a:r>
              <a:rPr lang="en-US"/>
              <a:t> </a:t>
            </a:r>
            <a:r>
              <a:rPr lang="en-US" err="1"/>
              <a:t>från</a:t>
            </a:r>
            <a:r>
              <a:rPr lang="en-US"/>
              <a:t> </a:t>
            </a:r>
            <a:r>
              <a:rPr lang="en-US" err="1"/>
              <a:t>situationen</a:t>
            </a:r>
            <a:r>
              <a:rPr lang="en-US"/>
              <a:t>.</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36</a:t>
            </a:fld>
            <a:endParaRPr lang="sv-SE"/>
          </a:p>
        </p:txBody>
      </p:sp>
    </p:spTree>
    <p:extLst>
      <p:ext uri="{BB962C8B-B14F-4D97-AF65-F5344CB8AC3E}">
        <p14:creationId xmlns:p14="http://schemas.microsoft.com/office/powerpoint/2010/main" val="2130602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err="1"/>
              <a:t>Säg</a:t>
            </a:r>
            <a:r>
              <a:rPr lang="en-US"/>
              <a:t> </a:t>
            </a:r>
            <a:r>
              <a:rPr lang="en-US" err="1"/>
              <a:t>högt</a:t>
            </a:r>
            <a:r>
              <a:rPr lang="en-US"/>
              <a:t> </a:t>
            </a:r>
            <a:r>
              <a:rPr lang="en-US" err="1"/>
              <a:t>och</a:t>
            </a:r>
            <a:r>
              <a:rPr lang="en-US"/>
              <a:t> </a:t>
            </a:r>
            <a:r>
              <a:rPr lang="en-US" err="1"/>
              <a:t>tydligt</a:t>
            </a:r>
            <a:r>
              <a:rPr lang="en-US"/>
              <a:t> </a:t>
            </a:r>
            <a:r>
              <a:rPr lang="en-US" err="1"/>
              <a:t>åt</a:t>
            </a:r>
            <a:r>
              <a:rPr lang="en-US"/>
              <a:t> </a:t>
            </a:r>
            <a:r>
              <a:rPr lang="en-US" err="1"/>
              <a:t>personen</a:t>
            </a:r>
            <a:r>
              <a:rPr lang="en-US"/>
              <a:t> </a:t>
            </a:r>
            <a:r>
              <a:rPr lang="en-US" err="1"/>
              <a:t>att</a:t>
            </a:r>
            <a:r>
              <a:rPr lang="en-US"/>
              <a:t> </a:t>
            </a:r>
            <a:r>
              <a:rPr lang="en-US" err="1"/>
              <a:t>inte</a:t>
            </a:r>
            <a:r>
              <a:rPr lang="en-US"/>
              <a:t> ta </a:t>
            </a:r>
            <a:r>
              <a:rPr lang="en-US" err="1"/>
              <a:t>ryggsäcken</a:t>
            </a:r>
            <a:r>
              <a:rPr lang="en-US"/>
              <a:t>. Om </a:t>
            </a:r>
            <a:r>
              <a:rPr lang="en-US" err="1"/>
              <a:t>detta</a:t>
            </a:r>
            <a:r>
              <a:rPr lang="en-US"/>
              <a:t> </a:t>
            </a:r>
            <a:r>
              <a:rPr lang="en-US" err="1"/>
              <a:t>inte</a:t>
            </a:r>
            <a:r>
              <a:rPr lang="en-US"/>
              <a:t> </a:t>
            </a:r>
            <a:r>
              <a:rPr lang="en-US" err="1"/>
              <a:t>hjälper</a:t>
            </a:r>
            <a:r>
              <a:rPr lang="en-US"/>
              <a:t>, </a:t>
            </a:r>
            <a:r>
              <a:rPr lang="en-US" err="1"/>
              <a:t>låt</a:t>
            </a:r>
            <a:r>
              <a:rPr lang="en-US"/>
              <a:t> </a:t>
            </a:r>
            <a:r>
              <a:rPr lang="en-US" err="1"/>
              <a:t>personen</a:t>
            </a:r>
            <a:r>
              <a:rPr lang="en-US"/>
              <a:t> ta </a:t>
            </a:r>
            <a:r>
              <a:rPr lang="en-US" err="1"/>
              <a:t>ryggsäcken</a:t>
            </a:r>
            <a:r>
              <a:rPr lang="en-US"/>
              <a:t>. Spring </a:t>
            </a:r>
            <a:r>
              <a:rPr lang="en-US" err="1"/>
              <a:t>iväg</a:t>
            </a:r>
            <a:r>
              <a:rPr lang="en-US"/>
              <a:t> </a:t>
            </a:r>
            <a:r>
              <a:rPr lang="en-US" err="1"/>
              <a:t>och</a:t>
            </a:r>
            <a:r>
              <a:rPr lang="en-US"/>
              <a:t> be om </a:t>
            </a:r>
            <a:r>
              <a:rPr lang="en-US" err="1"/>
              <a:t>hjälp</a:t>
            </a:r>
            <a:r>
              <a:rPr lang="en-US"/>
              <a:t>. </a:t>
            </a:r>
          </a:p>
          <a:p>
            <a:pPr marL="171450" indent="-171450">
              <a:buFont typeface="Arial" panose="020B0604020202020204" pitchFamily="34" charset="0"/>
              <a:buChar char="•"/>
            </a:pPr>
            <a:r>
              <a:rPr lang="en-US" err="1"/>
              <a:t>Kom</a:t>
            </a:r>
            <a:r>
              <a:rPr lang="en-US"/>
              <a:t> </a:t>
            </a:r>
            <a:r>
              <a:rPr lang="en-US" err="1"/>
              <a:t>ihåg</a:t>
            </a:r>
            <a:r>
              <a:rPr lang="en-US"/>
              <a:t> </a:t>
            </a:r>
            <a:r>
              <a:rPr lang="en-US" err="1"/>
              <a:t>att</a:t>
            </a:r>
            <a:r>
              <a:rPr lang="en-US"/>
              <a:t> du </a:t>
            </a:r>
            <a:r>
              <a:rPr lang="en-US" err="1"/>
              <a:t>är</a:t>
            </a:r>
            <a:r>
              <a:rPr lang="en-US"/>
              <a:t> </a:t>
            </a:r>
            <a:r>
              <a:rPr lang="en-US" err="1"/>
              <a:t>viktigare</a:t>
            </a:r>
            <a:r>
              <a:rPr lang="en-US"/>
              <a:t> </a:t>
            </a:r>
            <a:r>
              <a:rPr lang="en-US" err="1"/>
              <a:t>än</a:t>
            </a:r>
            <a:r>
              <a:rPr lang="en-US"/>
              <a:t> </a:t>
            </a:r>
            <a:r>
              <a:rPr lang="en-US" err="1"/>
              <a:t>saken</a:t>
            </a:r>
            <a:r>
              <a:rPr lang="en-US"/>
              <a:t> </a:t>
            </a:r>
            <a:r>
              <a:rPr lang="en-US" err="1"/>
              <a:t>och</a:t>
            </a:r>
            <a:r>
              <a:rPr lang="en-US"/>
              <a:t> din </a:t>
            </a:r>
            <a:r>
              <a:rPr lang="en-US" err="1"/>
              <a:t>egen</a:t>
            </a:r>
            <a:r>
              <a:rPr lang="en-US"/>
              <a:t> </a:t>
            </a:r>
            <a:r>
              <a:rPr lang="en-US" err="1"/>
              <a:t>säkerhet</a:t>
            </a:r>
            <a:r>
              <a:rPr lang="en-US"/>
              <a:t> </a:t>
            </a:r>
            <a:r>
              <a:rPr lang="en-US" err="1"/>
              <a:t>är</a:t>
            </a:r>
            <a:r>
              <a:rPr lang="en-US"/>
              <a:t> det </a:t>
            </a:r>
            <a:r>
              <a:rPr lang="en-US" err="1"/>
              <a:t>viktigaste</a:t>
            </a:r>
            <a:r>
              <a:rPr lang="en-US"/>
              <a:t>. </a:t>
            </a:r>
          </a:p>
          <a:p>
            <a:pPr marL="171450" indent="-171450">
              <a:buFont typeface="Arial" panose="020B0604020202020204" pitchFamily="34" charset="0"/>
              <a:buChar char="•"/>
            </a:pPr>
            <a:r>
              <a:rPr lang="en-US" err="1">
                <a:cs typeface="Calibri"/>
              </a:rPr>
              <a:t>Berätta</a:t>
            </a:r>
            <a:r>
              <a:rPr lang="en-US">
                <a:cs typeface="Calibri"/>
              </a:rPr>
              <a:t> </a:t>
            </a:r>
            <a:r>
              <a:rPr lang="en-US" err="1">
                <a:cs typeface="Calibri"/>
              </a:rPr>
              <a:t>genast</a:t>
            </a:r>
            <a:r>
              <a:rPr lang="en-US">
                <a:cs typeface="Calibri"/>
              </a:rPr>
              <a:t> om det </a:t>
            </a:r>
            <a:r>
              <a:rPr lang="en-US" err="1">
                <a:cs typeface="Calibri"/>
              </a:rPr>
              <a:t>som</a:t>
            </a:r>
            <a:r>
              <a:rPr lang="en-US">
                <a:cs typeface="Calibri"/>
              </a:rPr>
              <a:t> </a:t>
            </a:r>
            <a:r>
              <a:rPr lang="en-US" err="1">
                <a:cs typeface="Calibri"/>
              </a:rPr>
              <a:t>hänt</a:t>
            </a:r>
            <a:r>
              <a:rPr lang="en-US">
                <a:cs typeface="Calibri"/>
              </a:rPr>
              <a:t> till </a:t>
            </a:r>
            <a:r>
              <a:rPr lang="en-US" err="1">
                <a:cs typeface="Calibri"/>
              </a:rPr>
              <a:t>dina</a:t>
            </a:r>
            <a:r>
              <a:rPr lang="en-US">
                <a:cs typeface="Calibri"/>
              </a:rPr>
              <a:t> </a:t>
            </a:r>
            <a:r>
              <a:rPr lang="en-US" err="1">
                <a:cs typeface="Calibri"/>
              </a:rPr>
              <a:t>föräldrar</a:t>
            </a:r>
            <a:r>
              <a:rPr lang="en-US">
                <a:cs typeface="Calibri"/>
              </a:rPr>
              <a:t> </a:t>
            </a:r>
            <a:r>
              <a:rPr lang="en-US" err="1">
                <a:cs typeface="Calibri"/>
              </a:rPr>
              <a:t>eller</a:t>
            </a:r>
            <a:r>
              <a:rPr lang="en-US">
                <a:cs typeface="Calibri"/>
              </a:rPr>
              <a:t> </a:t>
            </a:r>
            <a:r>
              <a:rPr lang="en-US" err="1">
                <a:cs typeface="Calibri"/>
              </a:rPr>
              <a:t>en</a:t>
            </a:r>
            <a:r>
              <a:rPr lang="en-US">
                <a:cs typeface="Calibri"/>
              </a:rPr>
              <a:t> </a:t>
            </a:r>
            <a:r>
              <a:rPr lang="en-US" err="1">
                <a:cs typeface="Calibri"/>
              </a:rPr>
              <a:t>trygg</a:t>
            </a:r>
            <a:r>
              <a:rPr lang="en-US">
                <a:cs typeface="Calibri"/>
              </a:rPr>
              <a:t> </a:t>
            </a:r>
            <a:r>
              <a:rPr lang="en-US" err="1">
                <a:cs typeface="Calibri"/>
              </a:rPr>
              <a:t>vuxen</a:t>
            </a:r>
            <a:r>
              <a:rPr lang="en-US">
                <a:cs typeface="Calibri"/>
              </a:rPr>
              <a:t> I </a:t>
            </a:r>
            <a:r>
              <a:rPr lang="en-US" err="1">
                <a:cs typeface="Calibri"/>
              </a:rPr>
              <a:t>närheten</a:t>
            </a:r>
            <a:r>
              <a:rPr lang="en-US">
                <a:cs typeface="Calibri"/>
              </a:rPr>
              <a:t>. Ni </a:t>
            </a:r>
            <a:r>
              <a:rPr lang="en-US" err="1">
                <a:cs typeface="Calibri"/>
              </a:rPr>
              <a:t>kan</a:t>
            </a:r>
            <a:r>
              <a:rPr lang="en-US">
                <a:cs typeface="Calibri"/>
              </a:rPr>
              <a:t> </a:t>
            </a:r>
            <a:r>
              <a:rPr lang="en-US" err="1">
                <a:cs typeface="Calibri"/>
              </a:rPr>
              <a:t>tillsammans</a:t>
            </a:r>
            <a:r>
              <a:rPr lang="en-US">
                <a:cs typeface="Calibri"/>
              </a:rPr>
              <a:t> </a:t>
            </a:r>
            <a:r>
              <a:rPr lang="en-US" err="1">
                <a:cs typeface="Calibri"/>
              </a:rPr>
              <a:t>ringa</a:t>
            </a:r>
            <a:r>
              <a:rPr lang="en-US">
                <a:cs typeface="Calibri"/>
              </a:rPr>
              <a:t> 112 vid </a:t>
            </a:r>
            <a:r>
              <a:rPr lang="en-US" err="1">
                <a:cs typeface="Calibri"/>
              </a:rPr>
              <a:t>behov</a:t>
            </a:r>
            <a:r>
              <a:rPr lang="en-US">
                <a:cs typeface="Calibri"/>
              </a:rPr>
              <a:t>.</a:t>
            </a:r>
            <a:endParaRPr lang="en-US"/>
          </a:p>
          <a:p>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37</a:t>
            </a:fld>
            <a:endParaRPr lang="sv-SE"/>
          </a:p>
        </p:txBody>
      </p:sp>
    </p:spTree>
    <p:extLst>
      <p:ext uri="{BB962C8B-B14F-4D97-AF65-F5344CB8AC3E}">
        <p14:creationId xmlns:p14="http://schemas.microsoft.com/office/powerpoint/2010/main" val="4284921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Be </a:t>
            </a:r>
            <a:r>
              <a:rPr lang="en-US" err="1"/>
              <a:t>modigt</a:t>
            </a:r>
            <a:r>
              <a:rPr lang="en-US"/>
              <a:t> </a:t>
            </a:r>
            <a:r>
              <a:rPr lang="en-US" err="1"/>
              <a:t>hjälp</a:t>
            </a:r>
            <a:r>
              <a:rPr lang="en-US"/>
              <a:t> </a:t>
            </a:r>
            <a:r>
              <a:rPr lang="en-US" err="1"/>
              <a:t>från</a:t>
            </a:r>
            <a:r>
              <a:rPr lang="en-US"/>
              <a:t> </a:t>
            </a:r>
            <a:r>
              <a:rPr lang="en-US" err="1"/>
              <a:t>en</a:t>
            </a:r>
            <a:r>
              <a:rPr lang="en-US"/>
              <a:t> </a:t>
            </a:r>
            <a:r>
              <a:rPr lang="en-US" err="1"/>
              <a:t>vuxen</a:t>
            </a:r>
            <a:r>
              <a:rPr lang="en-US"/>
              <a:t> </a:t>
            </a:r>
            <a:r>
              <a:rPr lang="en-US" err="1"/>
              <a:t>i</a:t>
            </a:r>
            <a:r>
              <a:rPr lang="en-US"/>
              <a:t> </a:t>
            </a:r>
            <a:r>
              <a:rPr lang="en-US" err="1"/>
              <a:t>närheten</a:t>
            </a:r>
            <a:r>
              <a:rPr lang="en-US"/>
              <a:t>. </a:t>
            </a:r>
            <a:r>
              <a:rPr lang="en-US" err="1"/>
              <a:t>Gå</a:t>
            </a:r>
            <a:r>
              <a:rPr lang="en-US"/>
              <a:t> in </a:t>
            </a:r>
            <a:r>
              <a:rPr lang="en-US" err="1"/>
              <a:t>i</a:t>
            </a:r>
            <a:r>
              <a:rPr lang="en-US"/>
              <a:t> </a:t>
            </a:r>
            <a:r>
              <a:rPr lang="en-US" err="1"/>
              <a:t>en</a:t>
            </a:r>
            <a:r>
              <a:rPr lang="en-US"/>
              <a:t> </a:t>
            </a:r>
            <a:r>
              <a:rPr lang="en-US" err="1"/>
              <a:t>butik</a:t>
            </a:r>
            <a:r>
              <a:rPr lang="en-US"/>
              <a:t>, </a:t>
            </a:r>
            <a:r>
              <a:rPr lang="en-US" err="1"/>
              <a:t>ett</a:t>
            </a:r>
            <a:r>
              <a:rPr lang="en-US"/>
              <a:t> </a:t>
            </a:r>
            <a:r>
              <a:rPr lang="en-US" err="1"/>
              <a:t>bibliotek</a:t>
            </a:r>
            <a:r>
              <a:rPr lang="en-US"/>
              <a:t>, </a:t>
            </a:r>
            <a:r>
              <a:rPr lang="en-US" err="1"/>
              <a:t>en</a:t>
            </a:r>
            <a:r>
              <a:rPr lang="en-US"/>
              <a:t> kiosk </a:t>
            </a:r>
            <a:r>
              <a:rPr lang="en-US" err="1"/>
              <a:t>eller</a:t>
            </a:r>
            <a:r>
              <a:rPr lang="en-US"/>
              <a:t> </a:t>
            </a:r>
            <a:r>
              <a:rPr lang="en-US" err="1"/>
              <a:t>en</a:t>
            </a:r>
            <a:r>
              <a:rPr lang="en-US"/>
              <a:t> plats </a:t>
            </a:r>
            <a:r>
              <a:rPr lang="en-US" err="1"/>
              <a:t>där</a:t>
            </a:r>
            <a:r>
              <a:rPr lang="en-US"/>
              <a:t> det </a:t>
            </a:r>
            <a:r>
              <a:rPr lang="en-US" err="1"/>
              <a:t>finns</a:t>
            </a:r>
            <a:r>
              <a:rPr lang="en-US"/>
              <a:t> </a:t>
            </a:r>
            <a:r>
              <a:rPr lang="en-US" err="1"/>
              <a:t>andra</a:t>
            </a:r>
            <a:r>
              <a:rPr lang="en-US"/>
              <a:t> </a:t>
            </a:r>
            <a:r>
              <a:rPr lang="en-US" err="1"/>
              <a:t>människor</a:t>
            </a:r>
            <a:r>
              <a:rPr lang="en-US"/>
              <a:t>. </a:t>
            </a:r>
          </a:p>
          <a:p>
            <a:pPr marL="171450" indent="-171450">
              <a:buFont typeface="Arial" panose="020B0604020202020204" pitchFamily="34" charset="0"/>
              <a:buChar char="•"/>
            </a:pPr>
            <a:r>
              <a:rPr lang="en-US" err="1"/>
              <a:t>Berätta</a:t>
            </a:r>
            <a:r>
              <a:rPr lang="en-US"/>
              <a:t> </a:t>
            </a:r>
            <a:r>
              <a:rPr lang="en-US" err="1"/>
              <a:t>omedelbart</a:t>
            </a:r>
            <a:r>
              <a:rPr lang="en-US"/>
              <a:t> för </a:t>
            </a:r>
            <a:r>
              <a:rPr lang="en-US" err="1"/>
              <a:t>en</a:t>
            </a:r>
            <a:r>
              <a:rPr lang="en-US"/>
              <a:t> </a:t>
            </a:r>
            <a:r>
              <a:rPr lang="en-US" err="1"/>
              <a:t>vuxen</a:t>
            </a:r>
            <a:r>
              <a:rPr lang="en-US"/>
              <a:t> om </a:t>
            </a:r>
            <a:r>
              <a:rPr lang="en-US" err="1"/>
              <a:t>vad</a:t>
            </a:r>
            <a:r>
              <a:rPr lang="en-US"/>
              <a:t> </a:t>
            </a:r>
            <a:r>
              <a:rPr lang="en-US" err="1"/>
              <a:t>som</a:t>
            </a:r>
            <a:r>
              <a:rPr lang="en-US"/>
              <a:t> </a:t>
            </a:r>
            <a:r>
              <a:rPr lang="en-US" err="1"/>
              <a:t>har</a:t>
            </a:r>
            <a:r>
              <a:rPr lang="en-US"/>
              <a:t> </a:t>
            </a:r>
            <a:r>
              <a:rPr lang="en-US" err="1"/>
              <a:t>hänt</a:t>
            </a:r>
            <a:r>
              <a:rPr lang="en-US"/>
              <a:t>. Om det </a:t>
            </a:r>
            <a:r>
              <a:rPr lang="en-US" err="1"/>
              <a:t>behövs</a:t>
            </a:r>
            <a:r>
              <a:rPr lang="en-US"/>
              <a:t>, spring </a:t>
            </a:r>
            <a:r>
              <a:rPr lang="en-US" err="1"/>
              <a:t>iväg</a:t>
            </a:r>
            <a:r>
              <a:rPr lang="en-US"/>
              <a:t> </a:t>
            </a:r>
            <a:r>
              <a:rPr lang="en-US" err="1"/>
              <a:t>och</a:t>
            </a:r>
            <a:r>
              <a:rPr lang="en-US"/>
              <a:t> </a:t>
            </a:r>
            <a:r>
              <a:rPr lang="en-US" err="1"/>
              <a:t>ropa</a:t>
            </a:r>
            <a:r>
              <a:rPr lang="en-US"/>
              <a:t> om </a:t>
            </a:r>
            <a:r>
              <a:rPr lang="en-US" err="1"/>
              <a:t>hjälp</a:t>
            </a:r>
            <a:r>
              <a:rPr lang="en-US"/>
              <a:t>. </a:t>
            </a:r>
          </a:p>
          <a:p>
            <a:pPr marL="171450" indent="-171450">
              <a:buFont typeface="Arial" panose="020B0604020202020204" pitchFamily="34" charset="0"/>
              <a:buChar char="•"/>
            </a:pPr>
            <a:r>
              <a:rPr lang="en-US" err="1"/>
              <a:t>Kom</a:t>
            </a:r>
            <a:r>
              <a:rPr lang="en-US"/>
              <a:t> </a:t>
            </a:r>
            <a:r>
              <a:rPr lang="en-US" err="1"/>
              <a:t>ihåg</a:t>
            </a:r>
            <a:r>
              <a:rPr lang="en-US"/>
              <a:t> </a:t>
            </a:r>
            <a:r>
              <a:rPr lang="en-US" err="1"/>
              <a:t>att</a:t>
            </a:r>
            <a:r>
              <a:rPr lang="en-US"/>
              <a:t> </a:t>
            </a:r>
            <a:r>
              <a:rPr lang="en-US" err="1"/>
              <a:t>berätta</a:t>
            </a:r>
            <a:r>
              <a:rPr lang="en-US"/>
              <a:t> om </a:t>
            </a:r>
            <a:r>
              <a:rPr lang="en-US" err="1"/>
              <a:t>situationen</a:t>
            </a:r>
            <a:r>
              <a:rPr lang="en-US"/>
              <a:t> för </a:t>
            </a:r>
            <a:r>
              <a:rPr lang="en-US" err="1"/>
              <a:t>dina</a:t>
            </a:r>
            <a:r>
              <a:rPr lang="en-US"/>
              <a:t> </a:t>
            </a:r>
            <a:r>
              <a:rPr lang="en-US" err="1"/>
              <a:t>föräldrar</a:t>
            </a:r>
            <a:r>
              <a:rPr lang="en-US"/>
              <a:t> </a:t>
            </a:r>
            <a:r>
              <a:rPr lang="en-US" err="1"/>
              <a:t>senare</a:t>
            </a:r>
            <a:r>
              <a:rPr lang="en-US"/>
              <a:t>.</a:t>
            </a:r>
          </a:p>
          <a:p>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38</a:t>
            </a:fld>
            <a:endParaRPr lang="sv-SE"/>
          </a:p>
        </p:txBody>
      </p:sp>
    </p:spTree>
    <p:extLst>
      <p:ext uri="{BB962C8B-B14F-4D97-AF65-F5344CB8AC3E}">
        <p14:creationId xmlns:p14="http://schemas.microsoft.com/office/powerpoint/2010/main" val="4065292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a:t> Om du ser </a:t>
            </a:r>
            <a:r>
              <a:rPr lang="en-US" err="1"/>
              <a:t>en</a:t>
            </a:r>
            <a:r>
              <a:rPr lang="en-US"/>
              <a:t> </a:t>
            </a:r>
            <a:r>
              <a:rPr lang="en-US" err="1"/>
              <a:t>trasig</a:t>
            </a:r>
            <a:r>
              <a:rPr lang="en-US"/>
              <a:t> </a:t>
            </a:r>
            <a:r>
              <a:rPr lang="en-US" err="1"/>
              <a:t>glasflaska</a:t>
            </a:r>
            <a:r>
              <a:rPr lang="en-US"/>
              <a:t> </a:t>
            </a:r>
            <a:r>
              <a:rPr lang="en-US" err="1"/>
              <a:t>eller</a:t>
            </a:r>
            <a:r>
              <a:rPr lang="en-US"/>
              <a:t> </a:t>
            </a:r>
            <a:r>
              <a:rPr lang="en-US" err="1"/>
              <a:t>en</a:t>
            </a:r>
            <a:r>
              <a:rPr lang="en-US"/>
              <a:t> </a:t>
            </a:r>
            <a:r>
              <a:rPr lang="en-US" err="1"/>
              <a:t>spruta</a:t>
            </a:r>
            <a:r>
              <a:rPr lang="en-US"/>
              <a:t> - </a:t>
            </a:r>
            <a:r>
              <a:rPr lang="en-US" err="1"/>
              <a:t>rör</a:t>
            </a:r>
            <a:r>
              <a:rPr lang="en-US"/>
              <a:t> </a:t>
            </a:r>
            <a:r>
              <a:rPr lang="en-US" err="1"/>
              <a:t>inte</a:t>
            </a:r>
            <a:r>
              <a:rPr lang="en-US"/>
              <a:t>, </a:t>
            </a:r>
            <a:r>
              <a:rPr lang="en-US" err="1"/>
              <a:t>utan</a:t>
            </a:r>
            <a:r>
              <a:rPr lang="en-US"/>
              <a:t> </a:t>
            </a:r>
            <a:r>
              <a:rPr lang="en-US" err="1"/>
              <a:t>berätta</a:t>
            </a:r>
            <a:r>
              <a:rPr lang="en-US"/>
              <a:t> för </a:t>
            </a:r>
            <a:r>
              <a:rPr lang="en-US" err="1"/>
              <a:t>en</a:t>
            </a:r>
            <a:r>
              <a:rPr lang="en-US"/>
              <a:t> </a:t>
            </a:r>
            <a:r>
              <a:rPr lang="en-US" err="1"/>
              <a:t>vuxen</a:t>
            </a:r>
            <a:r>
              <a:rPr lang="en-US"/>
              <a:t> om dem. Du </a:t>
            </a:r>
            <a:r>
              <a:rPr lang="en-US" err="1"/>
              <a:t>kan</a:t>
            </a:r>
            <a:r>
              <a:rPr lang="en-US"/>
              <a:t> </a:t>
            </a:r>
            <a:r>
              <a:rPr lang="en-US" err="1"/>
              <a:t>skada</a:t>
            </a:r>
            <a:r>
              <a:rPr lang="en-US"/>
              <a:t> dig </a:t>
            </a:r>
            <a:r>
              <a:rPr lang="en-US" err="1"/>
              <a:t>själv</a:t>
            </a:r>
            <a:r>
              <a:rPr lang="en-US"/>
              <a:t>. </a:t>
            </a:r>
            <a:r>
              <a:rPr lang="en-US" err="1"/>
              <a:t>Därför</a:t>
            </a:r>
            <a:r>
              <a:rPr lang="en-US"/>
              <a:t> </a:t>
            </a:r>
            <a:r>
              <a:rPr lang="en-US" err="1"/>
              <a:t>är</a:t>
            </a:r>
            <a:r>
              <a:rPr lang="en-US"/>
              <a:t> det </a:t>
            </a:r>
            <a:r>
              <a:rPr lang="en-US" err="1"/>
              <a:t>tryggast</a:t>
            </a:r>
            <a:r>
              <a:rPr lang="en-US"/>
              <a:t> </a:t>
            </a:r>
            <a:r>
              <a:rPr lang="en-US" err="1"/>
              <a:t>att</a:t>
            </a:r>
            <a:r>
              <a:rPr lang="en-US"/>
              <a:t> </a:t>
            </a:r>
            <a:r>
              <a:rPr lang="en-US" err="1"/>
              <a:t>berätta</a:t>
            </a:r>
            <a:r>
              <a:rPr lang="en-US"/>
              <a:t> om </a:t>
            </a:r>
            <a:r>
              <a:rPr lang="en-US" err="1"/>
              <a:t>detta</a:t>
            </a:r>
            <a:r>
              <a:rPr lang="en-US"/>
              <a:t> för </a:t>
            </a:r>
            <a:r>
              <a:rPr lang="en-US" err="1"/>
              <a:t>en</a:t>
            </a:r>
            <a:r>
              <a:rPr lang="en-US"/>
              <a:t> vuxen. </a:t>
            </a:r>
            <a:endParaRPr lang="en-US">
              <a:cs typeface="Calibri"/>
            </a:endParaRPr>
          </a:p>
          <a:p>
            <a:pPr>
              <a:buFont typeface="Arial" panose="020B0604020202020204" pitchFamily="34" charset="0"/>
              <a:buChar char="•"/>
            </a:pPr>
            <a:r>
              <a:rPr lang="en-US"/>
              <a:t> En </a:t>
            </a:r>
            <a:r>
              <a:rPr lang="en-US" err="1"/>
              <a:t>vuxen</a:t>
            </a:r>
            <a:r>
              <a:rPr lang="en-US"/>
              <a:t> </a:t>
            </a:r>
            <a:r>
              <a:rPr lang="en-US" err="1"/>
              <a:t>kan</a:t>
            </a:r>
            <a:r>
              <a:rPr lang="en-US"/>
              <a:t> </a:t>
            </a:r>
            <a:r>
              <a:rPr lang="en-US" err="1"/>
              <a:t>samla</a:t>
            </a:r>
            <a:r>
              <a:rPr lang="en-US"/>
              <a:t> dem </a:t>
            </a:r>
            <a:r>
              <a:rPr lang="en-US" err="1"/>
              <a:t>tryggt</a:t>
            </a:r>
            <a:r>
              <a:rPr lang="en-US"/>
              <a:t> med </a:t>
            </a:r>
            <a:r>
              <a:rPr lang="en-US" err="1"/>
              <a:t>handskar</a:t>
            </a:r>
            <a:r>
              <a:rPr lang="en-US"/>
              <a:t> </a:t>
            </a:r>
            <a:r>
              <a:rPr lang="en-US" err="1"/>
              <a:t>eller</a:t>
            </a:r>
            <a:r>
              <a:rPr lang="en-US"/>
              <a:t> </a:t>
            </a:r>
            <a:r>
              <a:rPr lang="en-US" err="1"/>
              <a:t>papper</a:t>
            </a:r>
            <a:r>
              <a:rPr lang="en-US"/>
              <a:t> </a:t>
            </a:r>
            <a:r>
              <a:rPr lang="en-US" err="1"/>
              <a:t>så</a:t>
            </a:r>
            <a:r>
              <a:rPr lang="en-US"/>
              <a:t> </a:t>
            </a:r>
            <a:r>
              <a:rPr lang="en-US" err="1"/>
              <a:t>att</a:t>
            </a:r>
            <a:r>
              <a:rPr lang="en-US"/>
              <a:t> </a:t>
            </a:r>
            <a:r>
              <a:rPr lang="en-US" err="1"/>
              <a:t>ingen</a:t>
            </a:r>
            <a:r>
              <a:rPr lang="en-US"/>
              <a:t> </a:t>
            </a:r>
            <a:r>
              <a:rPr lang="en-US" err="1"/>
              <a:t>skadar</a:t>
            </a:r>
            <a:r>
              <a:rPr lang="en-US"/>
              <a:t> sig.</a:t>
            </a:r>
            <a:endParaRPr lang="en-US">
              <a:cs typeface="Calibri" panose="020F0502020204030204"/>
            </a:endParaRPr>
          </a:p>
          <a:p>
            <a:r>
              <a:rPr lang="en-US"/>
              <a: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39</a:t>
            </a:fld>
            <a:endParaRPr lang="sv-SE"/>
          </a:p>
        </p:txBody>
      </p:sp>
    </p:spTree>
    <p:extLst>
      <p:ext uri="{BB962C8B-B14F-4D97-AF65-F5344CB8AC3E}">
        <p14:creationId xmlns:p14="http://schemas.microsoft.com/office/powerpoint/2010/main" val="639459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err="1">
                <a:cs typeface="Calibri"/>
              </a:rPr>
              <a:t>Fråga</a:t>
            </a:r>
            <a:r>
              <a:rPr lang="fi-FI" b="1">
                <a:cs typeface="Calibri"/>
              </a:rPr>
              <a:t> </a:t>
            </a:r>
            <a:r>
              <a:rPr lang="fi-FI" b="1" err="1">
                <a:cs typeface="Calibri"/>
              </a:rPr>
              <a:t>eleverna</a:t>
            </a:r>
            <a:r>
              <a:rPr lang="fi-FI" b="1">
                <a:cs typeface="Calibri"/>
              </a:rPr>
              <a:t>: </a:t>
            </a:r>
            <a:r>
              <a:rPr lang="fi-FI" b="1" err="1">
                <a:cs typeface="Calibri"/>
              </a:rPr>
              <a:t>Vad</a:t>
            </a:r>
            <a:r>
              <a:rPr lang="fi-FI" b="1">
                <a:cs typeface="Calibri"/>
              </a:rPr>
              <a:t> </a:t>
            </a:r>
            <a:r>
              <a:rPr lang="fi-FI" b="1" err="1">
                <a:cs typeface="Calibri"/>
              </a:rPr>
              <a:t>är</a:t>
            </a:r>
            <a:r>
              <a:rPr lang="fi-FI" b="1">
                <a:cs typeface="Calibri"/>
              </a:rPr>
              <a:t> </a:t>
            </a:r>
            <a:r>
              <a:rPr lang="fi-FI" b="1" err="1">
                <a:cs typeface="Calibri"/>
              </a:rPr>
              <a:t>rusmedel</a:t>
            </a:r>
            <a:r>
              <a:rPr lang="fi-FI" b="1">
                <a:cs typeface="Calibri"/>
              </a:rPr>
              <a:t>?</a:t>
            </a:r>
            <a:endParaRPr lang="fi-FI">
              <a:cs typeface="Calibri" panose="020F0502020204030204"/>
            </a:endParaRPr>
          </a:p>
          <a:p>
            <a:endParaRPr lang="fi-FI" b="1"/>
          </a:p>
          <a:p>
            <a:r>
              <a:rPr lang="sv-FI"/>
              <a:t>Rusmedel kan få människor att bete sig på olika sätt, till exempel på ett glatt, konstigt eller förvirrat sätt. Då kan människan prata med hög röst eller otydligt. Eller så kan hen gå klumpigt eller stapplande. Det kallas berusning. </a:t>
            </a:r>
            <a:endParaRPr lang="fi-FI"/>
          </a:p>
          <a:p>
            <a:endParaRPr lang="fi-FI">
              <a:cs typeface="Calibri"/>
            </a:endParaRPr>
          </a:p>
          <a:p>
            <a:r>
              <a:rPr lang="sv-FI"/>
              <a:t>Många använder inte rusmedel alls. Det finns vuxna som endast använder rusmedel ibland eller lite åt gången. De dricker till exempel en bastudryck, men så lite att det inte förändrar deras beteende eller påverkar deras hälsa. Andra människor använder mycket rusmedel eller ofta, och det påverkar deras beteende och hälsa.  </a:t>
            </a:r>
            <a:endParaRPr lang="en-US"/>
          </a:p>
          <a:p>
            <a:r>
              <a:rPr lang="sv-FI"/>
              <a:t> </a:t>
            </a:r>
            <a:endParaRPr lang="en-US"/>
          </a:p>
          <a:p>
            <a:r>
              <a:rPr lang="sv-FI"/>
              <a:t>Den som använder rusmedel ofta kan bli beroende av dem. En människa som är beroende av rusmedel tänker hela tiden på rusmedlet och vill ha mer av det. Beroendet gör att människan fortsätter att använda rusmedel och att det kan vara svårt för hen att sluta använda rusmedel trots att hen vill sluta. Beroende av rusmedel är en sjukdom, men det är möjligt att bli frisk från beroendet genom behandling. </a:t>
            </a:r>
            <a:endParaRPr lang="sv-FI">
              <a:cs typeface="Calibri"/>
            </a:endParaRPr>
          </a:p>
          <a:p>
            <a:endParaRPr lang="en-US">
              <a:cs typeface="Calibri" panose="020F0502020204030204"/>
            </a:endParaRPr>
          </a:p>
          <a:p>
            <a:endParaRPr lang="fi-FI">
              <a:cs typeface="Calibri" panose="020F0502020204030204"/>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4</a:t>
            </a:fld>
            <a:endParaRPr lang="sv-SE"/>
          </a:p>
        </p:txBody>
      </p:sp>
    </p:spTree>
    <p:extLst>
      <p:ext uri="{BB962C8B-B14F-4D97-AF65-F5344CB8AC3E}">
        <p14:creationId xmlns:p14="http://schemas.microsoft.com/office/powerpoint/2010/main" val="2478264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panose="020F0502020204030204"/>
              </a:rPr>
              <a:t>Eleverna</a:t>
            </a:r>
            <a:r>
              <a:rPr lang="en-US">
                <a:cs typeface="Calibri" panose="020F0502020204030204"/>
              </a:rPr>
              <a:t> </a:t>
            </a:r>
            <a:r>
              <a:rPr lang="en-US" err="1">
                <a:cs typeface="Calibri" panose="020F0502020204030204"/>
              </a:rPr>
              <a:t>kan</a:t>
            </a:r>
            <a:r>
              <a:rPr lang="en-US">
                <a:cs typeface="Calibri" panose="020F0502020204030204"/>
              </a:rPr>
              <a:t> </a:t>
            </a:r>
            <a:r>
              <a:rPr lang="en-US" err="1">
                <a:cs typeface="Calibri" panose="020F0502020204030204"/>
              </a:rPr>
              <a:t>fritt</a:t>
            </a:r>
            <a:r>
              <a:rPr lang="en-US">
                <a:cs typeface="Calibri" panose="020F0502020204030204"/>
              </a:rPr>
              <a:t> </a:t>
            </a:r>
            <a:r>
              <a:rPr lang="en-US" err="1">
                <a:cs typeface="Calibri" panose="020F0502020204030204"/>
              </a:rPr>
              <a:t>berätta</a:t>
            </a:r>
            <a:r>
              <a:rPr lang="en-US">
                <a:cs typeface="Calibri" panose="020F0502020204030204"/>
              </a:rPr>
              <a:t> om </a:t>
            </a:r>
            <a:r>
              <a:rPr lang="en-US" err="1">
                <a:cs typeface="Calibri" panose="020F0502020204030204"/>
              </a:rPr>
              <a:t>sina</a:t>
            </a:r>
            <a:r>
              <a:rPr lang="en-US">
                <a:cs typeface="Calibri" panose="020F0502020204030204"/>
              </a:rPr>
              <a:t> </a:t>
            </a:r>
            <a:r>
              <a:rPr lang="en-US" err="1">
                <a:cs typeface="Calibri" panose="020F0502020204030204"/>
              </a:rPr>
              <a:t>erfarenheter</a:t>
            </a:r>
            <a:r>
              <a:rPr lang="en-US">
                <a:cs typeface="Calibri" panose="020F0502020204030204"/>
              </a:rPr>
              <a:t>.</a:t>
            </a:r>
          </a:p>
          <a:p>
            <a:endParaRPr lang="en-US"/>
          </a:p>
          <a:p>
            <a:r>
              <a:rPr lang="en-US" err="1">
                <a:cs typeface="Calibri"/>
              </a:rPr>
              <a:t>Tilläggsfrågor</a:t>
            </a:r>
            <a:r>
              <a:rPr lang="en-US">
                <a:cs typeface="Calibri"/>
              </a:rPr>
              <a:t>, om det </a:t>
            </a:r>
            <a:r>
              <a:rPr lang="en-US" err="1">
                <a:cs typeface="Calibri"/>
              </a:rPr>
              <a:t>behövs</a:t>
            </a:r>
            <a:r>
              <a:rPr lang="en-US">
                <a:cs typeface="Calibri"/>
              </a:rPr>
              <a:t>:</a:t>
            </a:r>
            <a:endParaRPr lang="en-US"/>
          </a:p>
          <a:p>
            <a:endParaRPr lang="en-US"/>
          </a:p>
          <a:p>
            <a:pPr marL="171450" indent="-171450">
              <a:buFont typeface="Arial"/>
              <a:buChar char="•"/>
            </a:pPr>
            <a:r>
              <a:rPr lang="en-US"/>
              <a:t>Hur vet du </a:t>
            </a:r>
            <a:r>
              <a:rPr lang="en-US" err="1"/>
              <a:t>att</a:t>
            </a:r>
            <a:r>
              <a:rPr lang="en-US"/>
              <a:t> </a:t>
            </a:r>
            <a:r>
              <a:rPr lang="en-US" err="1"/>
              <a:t>någon</a:t>
            </a:r>
            <a:r>
              <a:rPr lang="en-US"/>
              <a:t> </a:t>
            </a:r>
            <a:r>
              <a:rPr lang="en-US" err="1"/>
              <a:t>är</a:t>
            </a:r>
            <a:r>
              <a:rPr lang="en-US"/>
              <a:t> </a:t>
            </a:r>
            <a:r>
              <a:rPr lang="en-US" err="1"/>
              <a:t>påverkad</a:t>
            </a:r>
            <a:r>
              <a:rPr lang="en-US"/>
              <a:t> av </a:t>
            </a:r>
            <a:r>
              <a:rPr lang="en-US" err="1"/>
              <a:t>rusmedel</a:t>
            </a:r>
            <a:r>
              <a:rPr lang="en-US"/>
              <a:t>? </a:t>
            </a:r>
          </a:p>
          <a:p>
            <a:pPr marL="171450" indent="-171450">
              <a:buFont typeface="Arial"/>
              <a:buChar char="•"/>
            </a:pPr>
            <a:r>
              <a:rPr lang="en-US"/>
              <a:t>Om du </a:t>
            </a:r>
            <a:r>
              <a:rPr lang="en-US" err="1"/>
              <a:t>har</a:t>
            </a:r>
            <a:r>
              <a:rPr lang="en-US"/>
              <a:t> sett </a:t>
            </a:r>
            <a:r>
              <a:rPr lang="en-US" err="1"/>
              <a:t>en</a:t>
            </a:r>
            <a:r>
              <a:rPr lang="en-US"/>
              <a:t> </a:t>
            </a:r>
            <a:r>
              <a:rPr lang="en-US" err="1"/>
              <a:t>berusad</a:t>
            </a:r>
            <a:r>
              <a:rPr lang="en-US"/>
              <a:t> person, </a:t>
            </a:r>
            <a:r>
              <a:rPr lang="en-US" err="1"/>
              <a:t>hur</a:t>
            </a:r>
            <a:r>
              <a:rPr lang="en-US"/>
              <a:t> </a:t>
            </a:r>
            <a:r>
              <a:rPr lang="en-US" err="1"/>
              <a:t>kändes</a:t>
            </a:r>
            <a:r>
              <a:rPr lang="en-US"/>
              <a:t> det?</a:t>
            </a:r>
          </a:p>
          <a:p>
            <a:pPr marL="171450" indent="-171450">
              <a:buFont typeface="Arial"/>
              <a:buChar char="•"/>
            </a:pPr>
            <a:r>
              <a:rPr lang="en-US"/>
              <a:t>Hur </a:t>
            </a:r>
            <a:r>
              <a:rPr lang="en-US" err="1"/>
              <a:t>skulle</a:t>
            </a:r>
            <a:r>
              <a:rPr lang="en-US"/>
              <a:t> du </a:t>
            </a:r>
            <a:r>
              <a:rPr lang="en-US" err="1"/>
              <a:t>göra</a:t>
            </a:r>
            <a:r>
              <a:rPr lang="en-US"/>
              <a:t> om du </a:t>
            </a:r>
            <a:r>
              <a:rPr lang="en-US" err="1"/>
              <a:t>mötte</a:t>
            </a:r>
            <a:r>
              <a:rPr lang="en-US"/>
              <a:t> </a:t>
            </a:r>
            <a:r>
              <a:rPr lang="en-US" err="1"/>
              <a:t>en</a:t>
            </a:r>
            <a:r>
              <a:rPr lang="en-US"/>
              <a:t> </a:t>
            </a:r>
            <a:r>
              <a:rPr lang="en-US" err="1"/>
              <a:t>berusad</a:t>
            </a:r>
            <a:r>
              <a:rPr lang="en-US"/>
              <a:t> </a:t>
            </a:r>
            <a:r>
              <a:rPr lang="en-US" err="1"/>
              <a:t>människa</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5</a:t>
            </a:fld>
            <a:endParaRPr lang="sv-SE"/>
          </a:p>
        </p:txBody>
      </p:sp>
    </p:spTree>
    <p:extLst>
      <p:ext uri="{BB962C8B-B14F-4D97-AF65-F5344CB8AC3E}">
        <p14:creationId xmlns:p14="http://schemas.microsoft.com/office/powerpoint/2010/main" val="10557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a:t>Dela in eleverna i fem smågrupper. Varje grupp får olika reflektionsuppgifter som de ska göra i grupp. Läraren går runt i klassrummet och hjälper till om det behövs. Slutligen berättar varje grupp om sin uppgift och sin lösning för hela klassen. Vid behov kompletterar läraren kompletterar svaren med hjälp av de färdiga svaren. </a:t>
            </a:r>
            <a:endParaRPr lang="en-US"/>
          </a:p>
          <a:p>
            <a:endParaRPr lang="sv-FI"/>
          </a:p>
          <a:p>
            <a:r>
              <a:rPr lang="sv-FI" i="1"/>
              <a:t>Åtgärdsrekommendationerna har utarbetats i samarbete med den förebyggande linjen vid polisinrättningen i Helsingfors. </a:t>
            </a:r>
            <a:endParaRPr lang="en-US" i="1">
              <a:cs typeface="Calibri"/>
            </a:endParaRPr>
          </a:p>
          <a:p>
            <a:endParaRPr lang="sv-FI"/>
          </a:p>
          <a:p>
            <a:r>
              <a:rPr lang="sv-FI" b="1"/>
              <a:t>Alternativt genomförande:  </a:t>
            </a:r>
            <a:endParaRPr lang="en-US" b="1">
              <a:cs typeface="Calibri"/>
            </a:endParaRPr>
          </a:p>
          <a:p>
            <a:r>
              <a:rPr lang="sv-FI"/>
              <a:t>Det finns fler reflektionsövningar! Du kan använda mer än en uppgift och dela in eleverna i fler smågrupper, om din grupp är stor. Om din grupp är liten kan du också dela upp eleverna i t.ex. fyra olika grupper. Välj de lämpligaste reflektionsuppgifterna för din grupp. De återstående gruppuppgifterna finns i slutet av PowerPoint-presentationen, därifrån du kan flytta dem till de andra reflektionsuppgifterna.</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6</a:t>
            </a:fld>
            <a:endParaRPr lang="sv-SE"/>
          </a:p>
        </p:txBody>
      </p:sp>
    </p:spTree>
    <p:extLst>
      <p:ext uri="{BB962C8B-B14F-4D97-AF65-F5344CB8AC3E}">
        <p14:creationId xmlns:p14="http://schemas.microsoft.com/office/powerpoint/2010/main" val="1301574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err="1"/>
              <a:t>Gå</a:t>
            </a:r>
            <a:r>
              <a:rPr lang="en-US"/>
              <a:t> runt om det </a:t>
            </a:r>
            <a:r>
              <a:rPr lang="en-US" err="1"/>
              <a:t>är</a:t>
            </a:r>
            <a:r>
              <a:rPr lang="en-US"/>
              <a:t> </a:t>
            </a:r>
            <a:r>
              <a:rPr lang="en-US" err="1"/>
              <a:t>möjligt</a:t>
            </a:r>
            <a:r>
              <a:rPr lang="en-US"/>
              <a:t>, </a:t>
            </a:r>
            <a:r>
              <a:rPr lang="en-US" err="1"/>
              <a:t>eller</a:t>
            </a:r>
            <a:r>
              <a:rPr lang="en-US"/>
              <a:t> </a:t>
            </a:r>
            <a:r>
              <a:rPr lang="en-US" err="1"/>
              <a:t>använd</a:t>
            </a:r>
            <a:r>
              <a:rPr lang="en-US"/>
              <a:t> </a:t>
            </a:r>
            <a:r>
              <a:rPr lang="en-US" err="1"/>
              <a:t>en</a:t>
            </a:r>
            <a:r>
              <a:rPr lang="en-US"/>
              <a:t> </a:t>
            </a:r>
            <a:r>
              <a:rPr lang="en-US" err="1"/>
              <a:t>annan</a:t>
            </a:r>
            <a:r>
              <a:rPr lang="en-US"/>
              <a:t> </a:t>
            </a:r>
            <a:r>
              <a:rPr lang="en-US" err="1"/>
              <a:t>dörr</a:t>
            </a:r>
            <a:r>
              <a:rPr lang="en-US"/>
              <a:t>. </a:t>
            </a:r>
          </a:p>
          <a:p>
            <a:pPr marL="171450" indent="-171450">
              <a:buFont typeface="Arial"/>
              <a:buChar char="•"/>
            </a:pPr>
            <a:r>
              <a:rPr lang="en-US"/>
              <a:t>Du </a:t>
            </a:r>
            <a:r>
              <a:rPr lang="en-US" err="1"/>
              <a:t>kan</a:t>
            </a:r>
            <a:r>
              <a:rPr lang="en-US"/>
              <a:t> </a:t>
            </a:r>
            <a:r>
              <a:rPr lang="en-US" err="1"/>
              <a:t>också</a:t>
            </a:r>
            <a:r>
              <a:rPr lang="en-US"/>
              <a:t> be om </a:t>
            </a:r>
            <a:r>
              <a:rPr lang="en-US" err="1"/>
              <a:t>hjälp</a:t>
            </a:r>
            <a:r>
              <a:rPr lang="en-US"/>
              <a:t> av </a:t>
            </a:r>
            <a:r>
              <a:rPr lang="en-US" err="1"/>
              <a:t>en</a:t>
            </a:r>
            <a:r>
              <a:rPr lang="en-US"/>
              <a:t> </a:t>
            </a:r>
            <a:r>
              <a:rPr lang="en-US" err="1"/>
              <a:t>vuxen</a:t>
            </a:r>
            <a:r>
              <a:rPr lang="en-US"/>
              <a:t> </a:t>
            </a:r>
            <a:r>
              <a:rPr lang="en-US" err="1"/>
              <a:t>eller</a:t>
            </a:r>
            <a:r>
              <a:rPr lang="en-US"/>
              <a:t> </a:t>
            </a:r>
            <a:r>
              <a:rPr lang="en-US" err="1"/>
              <a:t>ringa</a:t>
            </a:r>
            <a:r>
              <a:rPr lang="en-US"/>
              <a:t> till </a:t>
            </a:r>
            <a:r>
              <a:rPr lang="en-US" err="1"/>
              <a:t>dina</a:t>
            </a:r>
            <a:r>
              <a:rPr lang="en-US"/>
              <a:t> </a:t>
            </a:r>
            <a:r>
              <a:rPr lang="en-US" err="1"/>
              <a:t>föräldrar</a:t>
            </a:r>
            <a:r>
              <a:rPr lang="en-US"/>
              <a:t>. </a:t>
            </a:r>
            <a:endParaRPr lang="en-US">
              <a:cs typeface="Calibri" panose="020F0502020204030204"/>
            </a:endParaRPr>
          </a:p>
          <a:p>
            <a:pPr marL="171450" indent="-171450">
              <a:buFont typeface="Arial"/>
              <a:buChar char="•"/>
            </a:pPr>
            <a:r>
              <a:rPr lang="sv-FI"/>
              <a:t>Om situationen verkar lugn kan du också artigt be dem flytta på sig, men du behöver inte säga något om du inte vill. Be en vuxen om hjälp om detta händer.</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7</a:t>
            </a:fld>
            <a:endParaRPr lang="sv-SE"/>
          </a:p>
        </p:txBody>
      </p:sp>
    </p:spTree>
    <p:extLst>
      <p:ext uri="{BB962C8B-B14F-4D97-AF65-F5344CB8AC3E}">
        <p14:creationId xmlns:p14="http://schemas.microsoft.com/office/powerpoint/2010/main" val="167166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Om </a:t>
            </a:r>
            <a:r>
              <a:rPr lang="en-US" err="1"/>
              <a:t>en</a:t>
            </a:r>
            <a:r>
              <a:rPr lang="en-US"/>
              <a:t> </a:t>
            </a:r>
            <a:r>
              <a:rPr lang="en-US" err="1"/>
              <a:t>skrämmande</a:t>
            </a:r>
            <a:r>
              <a:rPr lang="en-US"/>
              <a:t> person </a:t>
            </a:r>
            <a:r>
              <a:rPr lang="en-US" err="1"/>
              <a:t>kommer</a:t>
            </a:r>
            <a:r>
              <a:rPr lang="en-US"/>
              <a:t> </a:t>
            </a:r>
            <a:r>
              <a:rPr lang="en-US" err="1"/>
              <a:t>nära</a:t>
            </a:r>
            <a:r>
              <a:rPr lang="en-US"/>
              <a:t> dig </a:t>
            </a:r>
            <a:r>
              <a:rPr lang="en-US" err="1"/>
              <a:t>eller</a:t>
            </a:r>
            <a:r>
              <a:rPr lang="en-US"/>
              <a:t> </a:t>
            </a:r>
            <a:r>
              <a:rPr lang="en-US" err="1"/>
              <a:t>någon</a:t>
            </a:r>
            <a:r>
              <a:rPr lang="en-US"/>
              <a:t> </a:t>
            </a:r>
            <a:r>
              <a:rPr lang="en-US" err="1"/>
              <a:t>stör</a:t>
            </a:r>
            <a:r>
              <a:rPr lang="en-US"/>
              <a:t> dig, </a:t>
            </a:r>
            <a:r>
              <a:rPr lang="en-US" err="1"/>
              <a:t>byt</a:t>
            </a:r>
            <a:r>
              <a:rPr lang="en-US"/>
              <a:t> plats. Du </a:t>
            </a:r>
            <a:r>
              <a:rPr lang="en-US" err="1"/>
              <a:t>kan</a:t>
            </a:r>
            <a:r>
              <a:rPr lang="en-US"/>
              <a:t> </a:t>
            </a:r>
            <a:r>
              <a:rPr lang="en-US" err="1"/>
              <a:t>sätta</a:t>
            </a:r>
            <a:r>
              <a:rPr lang="en-US"/>
              <a:t> dig </a:t>
            </a:r>
            <a:r>
              <a:rPr lang="en-US" err="1"/>
              <a:t>bredvid</a:t>
            </a:r>
            <a:r>
              <a:rPr lang="en-US"/>
              <a:t> </a:t>
            </a:r>
            <a:r>
              <a:rPr lang="en-US" err="1"/>
              <a:t>en</a:t>
            </a:r>
            <a:r>
              <a:rPr lang="en-US"/>
              <a:t> </a:t>
            </a:r>
            <a:r>
              <a:rPr lang="en-US" err="1"/>
              <a:t>trygg</a:t>
            </a:r>
            <a:r>
              <a:rPr lang="en-US"/>
              <a:t> </a:t>
            </a:r>
            <a:r>
              <a:rPr lang="en-US" err="1"/>
              <a:t>vuxen</a:t>
            </a:r>
            <a:r>
              <a:rPr lang="en-US"/>
              <a:t>. </a:t>
            </a:r>
          </a:p>
          <a:p>
            <a:pPr marL="171450" indent="-171450">
              <a:buFont typeface="Arial"/>
              <a:buChar char="•"/>
            </a:pPr>
            <a:r>
              <a:rPr lang="en-US" err="1"/>
              <a:t>Berätta</a:t>
            </a:r>
            <a:r>
              <a:rPr lang="en-US"/>
              <a:t> för </a:t>
            </a:r>
            <a:r>
              <a:rPr lang="en-US" err="1"/>
              <a:t>föraren</a:t>
            </a:r>
            <a:r>
              <a:rPr lang="en-US"/>
              <a:t> </a:t>
            </a:r>
            <a:r>
              <a:rPr lang="en-US" err="1"/>
              <a:t>eller</a:t>
            </a:r>
            <a:r>
              <a:rPr lang="en-US"/>
              <a:t> </a:t>
            </a:r>
            <a:r>
              <a:rPr lang="en-US" err="1"/>
              <a:t>en</a:t>
            </a:r>
            <a:r>
              <a:rPr lang="en-US"/>
              <a:t> </a:t>
            </a:r>
            <a:r>
              <a:rPr lang="en-US" err="1"/>
              <a:t>vuxen</a:t>
            </a:r>
            <a:r>
              <a:rPr lang="en-US"/>
              <a:t> </a:t>
            </a:r>
            <a:r>
              <a:rPr lang="en-US" err="1"/>
              <a:t>i</a:t>
            </a:r>
            <a:r>
              <a:rPr lang="en-US"/>
              <a:t> </a:t>
            </a:r>
            <a:r>
              <a:rPr lang="en-US" err="1"/>
              <a:t>närheten</a:t>
            </a:r>
            <a:r>
              <a:rPr lang="en-US"/>
              <a:t> om </a:t>
            </a:r>
            <a:r>
              <a:rPr lang="en-US" err="1"/>
              <a:t>vad</a:t>
            </a:r>
            <a:r>
              <a:rPr lang="en-US"/>
              <a:t> </a:t>
            </a:r>
            <a:r>
              <a:rPr lang="en-US" err="1"/>
              <a:t>som</a:t>
            </a:r>
            <a:r>
              <a:rPr lang="en-US"/>
              <a:t> </a:t>
            </a:r>
            <a:r>
              <a:rPr lang="en-US" err="1"/>
              <a:t>har</a:t>
            </a:r>
            <a:r>
              <a:rPr lang="en-US"/>
              <a:t> </a:t>
            </a:r>
            <a:r>
              <a:rPr lang="en-US" err="1"/>
              <a:t>hänt</a:t>
            </a:r>
            <a:r>
              <a:rPr lang="en-US"/>
              <a:t>.</a:t>
            </a:r>
            <a:endParaRPr lang="en-US">
              <a:cs typeface="Calibri" panose="020F0502020204030204"/>
            </a:endParaRPr>
          </a:p>
          <a:p>
            <a:pPr marL="171450" indent="-171450">
              <a:buFont typeface="Arial"/>
              <a:buChar char="•"/>
            </a:pPr>
            <a:r>
              <a:rPr lang="en-US"/>
              <a:t>I </a:t>
            </a:r>
            <a:r>
              <a:rPr lang="en-US" err="1"/>
              <a:t>bussen</a:t>
            </a:r>
            <a:r>
              <a:rPr lang="en-US"/>
              <a:t> </a:t>
            </a:r>
            <a:r>
              <a:rPr lang="en-US" err="1"/>
              <a:t>eller</a:t>
            </a:r>
            <a:r>
              <a:rPr lang="en-US"/>
              <a:t> </a:t>
            </a:r>
            <a:r>
              <a:rPr lang="en-US" err="1"/>
              <a:t>tåget</a:t>
            </a:r>
            <a:r>
              <a:rPr lang="en-US"/>
              <a:t> </a:t>
            </a:r>
            <a:r>
              <a:rPr lang="en-US" err="1"/>
              <a:t>är</a:t>
            </a:r>
            <a:r>
              <a:rPr lang="en-US"/>
              <a:t> det bra </a:t>
            </a:r>
            <a:r>
              <a:rPr lang="en-US" err="1"/>
              <a:t>att</a:t>
            </a:r>
            <a:r>
              <a:rPr lang="en-US"/>
              <a:t> </a:t>
            </a:r>
            <a:r>
              <a:rPr lang="en-US" err="1"/>
              <a:t>sitta</a:t>
            </a:r>
            <a:r>
              <a:rPr lang="en-US"/>
              <a:t> </a:t>
            </a:r>
            <a:r>
              <a:rPr lang="en-US" err="1"/>
              <a:t>på</a:t>
            </a:r>
            <a:r>
              <a:rPr lang="en-US"/>
              <a:t> </a:t>
            </a:r>
            <a:r>
              <a:rPr lang="en-US" err="1"/>
              <a:t>bänken</a:t>
            </a:r>
            <a:r>
              <a:rPr lang="en-US"/>
              <a:t> </a:t>
            </a:r>
            <a:r>
              <a:rPr lang="en-US" err="1"/>
              <a:t>som</a:t>
            </a:r>
            <a:r>
              <a:rPr lang="en-US"/>
              <a:t> </a:t>
            </a:r>
            <a:r>
              <a:rPr lang="en-US" err="1"/>
              <a:t>är</a:t>
            </a:r>
            <a:r>
              <a:rPr lang="en-US"/>
              <a:t> </a:t>
            </a:r>
            <a:r>
              <a:rPr lang="en-US" err="1"/>
              <a:t>närmast</a:t>
            </a:r>
            <a:r>
              <a:rPr lang="en-US"/>
              <a:t> </a:t>
            </a:r>
            <a:r>
              <a:rPr lang="en-US" err="1"/>
              <a:t>gången</a:t>
            </a:r>
            <a:r>
              <a:rPr lang="en-US"/>
              <a:t>, </a:t>
            </a:r>
            <a:r>
              <a:rPr lang="en-US" err="1"/>
              <a:t>så</a:t>
            </a:r>
            <a:r>
              <a:rPr lang="en-US"/>
              <a:t> </a:t>
            </a:r>
            <a:r>
              <a:rPr lang="en-US" err="1"/>
              <a:t>att</a:t>
            </a:r>
            <a:r>
              <a:rPr lang="en-US"/>
              <a:t> du </a:t>
            </a:r>
            <a:r>
              <a:rPr lang="en-US" err="1"/>
              <a:t>enkelt</a:t>
            </a:r>
            <a:r>
              <a:rPr lang="en-US"/>
              <a:t> </a:t>
            </a:r>
            <a:r>
              <a:rPr lang="en-US" err="1"/>
              <a:t>kan</a:t>
            </a:r>
            <a:r>
              <a:rPr lang="en-US"/>
              <a:t> </a:t>
            </a:r>
            <a:r>
              <a:rPr lang="en-US" err="1"/>
              <a:t>byta</a:t>
            </a:r>
            <a:r>
              <a:rPr lang="en-US"/>
              <a:t> plats </a:t>
            </a:r>
            <a:r>
              <a:rPr lang="en-US" err="1"/>
              <a:t>och</a:t>
            </a:r>
            <a:r>
              <a:rPr lang="en-US"/>
              <a:t> be om </a:t>
            </a:r>
            <a:r>
              <a:rPr lang="en-US" err="1"/>
              <a:t>hjälp</a:t>
            </a:r>
            <a:r>
              <a:rPr lang="en-US"/>
              <a:t> om det </a:t>
            </a:r>
            <a:r>
              <a:rPr lang="en-US" err="1"/>
              <a:t>behövs</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8</a:t>
            </a:fld>
            <a:endParaRPr lang="sv-SE"/>
          </a:p>
        </p:txBody>
      </p:sp>
    </p:spTree>
    <p:extLst>
      <p:ext uri="{BB962C8B-B14F-4D97-AF65-F5344CB8AC3E}">
        <p14:creationId xmlns:p14="http://schemas.microsoft.com/office/powerpoint/2010/main" val="3228903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Du </a:t>
            </a:r>
            <a:r>
              <a:rPr lang="en-US" err="1"/>
              <a:t>behöver</a:t>
            </a:r>
            <a:r>
              <a:rPr lang="en-US"/>
              <a:t> </a:t>
            </a:r>
            <a:r>
              <a:rPr lang="en-US" err="1"/>
              <a:t>inte</a:t>
            </a:r>
            <a:r>
              <a:rPr lang="en-US"/>
              <a:t> </a:t>
            </a:r>
            <a:r>
              <a:rPr lang="en-US" err="1"/>
              <a:t>lösa</a:t>
            </a:r>
            <a:r>
              <a:rPr lang="en-US"/>
              <a:t> </a:t>
            </a:r>
            <a:r>
              <a:rPr lang="en-US" err="1"/>
              <a:t>deras</a:t>
            </a:r>
            <a:r>
              <a:rPr lang="en-US"/>
              <a:t> </a:t>
            </a:r>
            <a:r>
              <a:rPr lang="en-US" err="1"/>
              <a:t>bråk</a:t>
            </a:r>
            <a:r>
              <a:rPr lang="en-US"/>
              <a:t>, </a:t>
            </a:r>
            <a:r>
              <a:rPr lang="en-US" err="1"/>
              <a:t>utan</a:t>
            </a:r>
            <a:r>
              <a:rPr lang="en-US"/>
              <a:t> </a:t>
            </a:r>
            <a:r>
              <a:rPr lang="en-US" err="1"/>
              <a:t>fortsätt</a:t>
            </a:r>
            <a:r>
              <a:rPr lang="en-US"/>
              <a:t> </a:t>
            </a:r>
            <a:r>
              <a:rPr lang="en-US" err="1"/>
              <a:t>modigt</a:t>
            </a:r>
            <a:r>
              <a:rPr lang="en-US"/>
              <a:t> din </a:t>
            </a:r>
            <a:r>
              <a:rPr lang="en-US" err="1"/>
              <a:t>väg</a:t>
            </a:r>
            <a:r>
              <a:rPr lang="en-US"/>
              <a:t> </a:t>
            </a:r>
            <a:r>
              <a:rPr lang="en-US" err="1"/>
              <a:t>genom</a:t>
            </a:r>
            <a:r>
              <a:rPr lang="en-US"/>
              <a:t> </a:t>
            </a:r>
            <a:r>
              <a:rPr lang="en-US" err="1"/>
              <a:t>att</a:t>
            </a:r>
            <a:r>
              <a:rPr lang="en-US"/>
              <a:t> </a:t>
            </a:r>
            <a:r>
              <a:rPr lang="en-US" err="1"/>
              <a:t>byta</a:t>
            </a:r>
            <a:r>
              <a:rPr lang="en-US"/>
              <a:t> </a:t>
            </a:r>
            <a:r>
              <a:rPr lang="en-US" err="1"/>
              <a:t>sida</a:t>
            </a:r>
            <a:r>
              <a:rPr lang="en-US"/>
              <a:t> </a:t>
            </a:r>
            <a:r>
              <a:rPr lang="en-US" err="1"/>
              <a:t>på</a:t>
            </a:r>
            <a:r>
              <a:rPr lang="en-US"/>
              <a:t> </a:t>
            </a:r>
            <a:r>
              <a:rPr lang="en-US" err="1"/>
              <a:t>vägen</a:t>
            </a:r>
            <a:r>
              <a:rPr lang="en-US"/>
              <a:t> </a:t>
            </a:r>
            <a:r>
              <a:rPr lang="en-US" err="1"/>
              <a:t>och</a:t>
            </a:r>
            <a:r>
              <a:rPr lang="en-US"/>
              <a:t> </a:t>
            </a:r>
            <a:r>
              <a:rPr lang="en-US" err="1"/>
              <a:t>gå</a:t>
            </a:r>
            <a:r>
              <a:rPr lang="en-US"/>
              <a:t> runt </a:t>
            </a:r>
            <a:r>
              <a:rPr lang="en-US" err="1"/>
              <a:t>gruppen</a:t>
            </a:r>
            <a:r>
              <a:rPr lang="en-US"/>
              <a:t>. </a:t>
            </a:r>
          </a:p>
          <a:p>
            <a:pPr marL="171450" indent="-171450">
              <a:buFont typeface="Arial"/>
              <a:buChar char="•"/>
            </a:pPr>
            <a:r>
              <a:rPr lang="en-US" err="1"/>
              <a:t>Berätta</a:t>
            </a:r>
            <a:r>
              <a:rPr lang="en-US"/>
              <a:t> för </a:t>
            </a:r>
            <a:r>
              <a:rPr lang="en-US" err="1"/>
              <a:t>en</a:t>
            </a:r>
            <a:r>
              <a:rPr lang="en-US"/>
              <a:t> </a:t>
            </a:r>
            <a:r>
              <a:rPr lang="en-US" err="1"/>
              <a:t>trygg</a:t>
            </a:r>
            <a:r>
              <a:rPr lang="en-US"/>
              <a:t> </a:t>
            </a:r>
            <a:r>
              <a:rPr lang="en-US" err="1"/>
              <a:t>vuxen</a:t>
            </a:r>
            <a:r>
              <a:rPr lang="en-US"/>
              <a:t> om </a:t>
            </a:r>
            <a:r>
              <a:rPr lang="en-US" err="1"/>
              <a:t>händelsen</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9</a:t>
            </a:fld>
            <a:endParaRPr lang="sv-SE"/>
          </a:p>
        </p:txBody>
      </p:sp>
    </p:spTree>
    <p:extLst>
      <p:ext uri="{BB962C8B-B14F-4D97-AF65-F5344CB8AC3E}">
        <p14:creationId xmlns:p14="http://schemas.microsoft.com/office/powerpoint/2010/main" val="89014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Staden tillhör alla pärm">
    <p:bg>
      <p:bgRef idx="1001">
        <a:schemeClr val="bg1"/>
      </p:bgRef>
    </p:bg>
    <p:spTree>
      <p:nvGrpSpPr>
        <p:cNvPr id="1" name=""/>
        <p:cNvGrpSpPr/>
        <p:nvPr/>
      </p:nvGrpSpPr>
      <p:grpSpPr>
        <a:xfrm>
          <a:off x="0" y="0"/>
          <a:ext cx="0" cy="0"/>
          <a:chOff x="0" y="0"/>
          <a:chExt cx="0" cy="0"/>
        </a:xfrm>
      </p:grpSpPr>
      <p:pic>
        <p:nvPicPr>
          <p:cNvPr id="2" name="Picture 1" descr="A picture containing map&#10;&#10;Description automatically generated">
            <a:extLst>
              <a:ext uri="{FF2B5EF4-FFF2-40B4-BE49-F238E27FC236}">
                <a16:creationId xmlns:a16="http://schemas.microsoft.com/office/drawing/2014/main" id="{FF7AFE43-7728-9015-A01B-663E5F13E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642" y="127720"/>
            <a:ext cx="11482715" cy="6602559"/>
          </a:xfrm>
          <a:prstGeom prst="rect">
            <a:avLst/>
          </a:prstGeom>
        </p:spPr>
      </p:pic>
    </p:spTree>
    <p:extLst>
      <p:ext uri="{BB962C8B-B14F-4D97-AF65-F5344CB8AC3E}">
        <p14:creationId xmlns:p14="http://schemas.microsoft.com/office/powerpoint/2010/main" val="363473019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at 2">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08"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962904" y="1637349"/>
            <a:ext cx="4267200" cy="3583302"/>
          </a:xfrm>
        </p:spPr>
        <p:txBody>
          <a:bodyPr>
            <a:normAutofit/>
          </a:bodyPr>
          <a:lstStyle>
            <a:lvl1pPr algn="ctr">
              <a:defRPr sz="3000">
                <a:solidFill>
                  <a:schemeClr val="tx1"/>
                </a:solidFill>
              </a:defRPr>
            </a:lvl1pPr>
          </a:lstStyle>
          <a:p>
            <a:r>
              <a:rPr lang="en-US" noProof="0"/>
              <a:t>Click to edit Master title style</a:t>
            </a:r>
            <a:endParaRPr lang="sv-SE" noProof="0"/>
          </a:p>
        </p:txBody>
      </p:sp>
    </p:spTree>
    <p:extLst>
      <p:ext uri="{BB962C8B-B14F-4D97-AF65-F5344CB8AC3E}">
        <p14:creationId xmlns:p14="http://schemas.microsoft.com/office/powerpoint/2010/main" val="19441753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 3">
    <p:bg>
      <p:bgRef idx="1001">
        <a:schemeClr val="bg2"/>
      </p:bgRef>
    </p:bg>
    <p:spTree>
      <p:nvGrpSpPr>
        <p:cNvPr id="1" name=""/>
        <p:cNvGrpSpPr/>
        <p:nvPr/>
      </p:nvGrpSpPr>
      <p:grpSpPr>
        <a:xfrm>
          <a:off x="0" y="0"/>
          <a:ext cx="0" cy="0"/>
          <a:chOff x="0" y="0"/>
          <a:chExt cx="0" cy="0"/>
        </a:xfrm>
      </p:grpSpPr>
      <p:pic>
        <p:nvPicPr>
          <p:cNvPr id="2" name="Picture 1" descr="A picture containing transport, wheel, weapon, knife&#10;&#10;Description automatically generated">
            <a:extLst>
              <a:ext uri="{FF2B5EF4-FFF2-40B4-BE49-F238E27FC236}">
                <a16:creationId xmlns:a16="http://schemas.microsoft.com/office/drawing/2014/main" id="{D599E3FA-7EDD-F0F0-F564-6E4D278C6A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90940" y="3141214"/>
            <a:ext cx="6610121" cy="3718193"/>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3305060" y="3580482"/>
            <a:ext cx="5662670" cy="2809301"/>
          </a:xfrm>
        </p:spPr>
        <p:txBody>
          <a:bodyPr>
            <a:normAutofit/>
          </a:bodyPr>
          <a:lstStyle>
            <a:lvl1pPr algn="ctr">
              <a:defRPr sz="3000">
                <a:solidFill>
                  <a:schemeClr val="tx1"/>
                </a:solidFill>
              </a:defRPr>
            </a:lvl1pPr>
          </a:lstStyle>
          <a:p>
            <a:r>
              <a:rPr lang="en-US" noProof="0"/>
              <a:t>Click to edit Master title style</a:t>
            </a:r>
            <a:endParaRPr lang="sv-SE" noProof="0"/>
          </a:p>
        </p:txBody>
      </p:sp>
    </p:spTree>
    <p:extLst>
      <p:ext uri="{BB962C8B-B14F-4D97-AF65-F5344CB8AC3E}">
        <p14:creationId xmlns:p14="http://schemas.microsoft.com/office/powerpoint/2010/main" val="194568017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Gruppuppgift instruktion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10515600" cy="1130453"/>
          </a:xfrm>
        </p:spPr>
        <p:txBody>
          <a:bodyPr/>
          <a:lstStyle>
            <a:lvl1pPr algn="ctr">
              <a:defRPr/>
            </a:lvl1pPr>
          </a:lstStyle>
          <a:p>
            <a:r>
              <a:rPr lang="en-US" noProof="0"/>
              <a:t>Click to edit Master title style</a:t>
            </a:r>
            <a:endParaRPr lang="sv-SE" noProof="0"/>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1994053"/>
            <a:ext cx="10515600" cy="4000347"/>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2043421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uppuppgif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en-US" noProof="0"/>
              <a:t>Click to edit Master title style</a:t>
            </a:r>
            <a:endParaRPr lang="sv-SE" noProof="0"/>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195437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pic>
        <p:nvPicPr>
          <p:cNvPr id="11" name="Content Placeholder 5" descr="En cirkel med vågiga kanter">
            <a:extLst>
              <a:ext uri="{FF2B5EF4-FFF2-40B4-BE49-F238E27FC236}">
                <a16:creationId xmlns:a16="http://schemas.microsoft.com/office/drawing/2014/main" id="{2A38E16B-AAE3-42E9-6A7B-B3FCF1EEBB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400"/>
            </a:lvl1pPr>
          </a:lstStyle>
          <a:p>
            <a:r>
              <a:rPr lang="en-US" noProof="0"/>
              <a:t>Click to edit Master title style</a:t>
            </a:r>
            <a:endParaRPr lang="sv-SE" noProof="0"/>
          </a:p>
        </p:txBody>
      </p:sp>
    </p:spTree>
    <p:extLst>
      <p:ext uri="{BB962C8B-B14F-4D97-AF65-F5344CB8AC3E}">
        <p14:creationId xmlns:p14="http://schemas.microsoft.com/office/powerpoint/2010/main" val="2708913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eedback beige">
    <p:bg>
      <p:bgRef idx="1001">
        <a:schemeClr val="bg2"/>
      </p:bgRef>
    </p:bg>
    <p:spTree>
      <p:nvGrpSpPr>
        <p:cNvPr id="1" name=""/>
        <p:cNvGrpSpPr/>
        <p:nvPr/>
      </p:nvGrpSpPr>
      <p:grpSpPr>
        <a:xfrm>
          <a:off x="0" y="0"/>
          <a:ext cx="0" cy="0"/>
          <a:chOff x="0" y="0"/>
          <a:chExt cx="0" cy="0"/>
        </a:xfrm>
      </p:grpSpPr>
      <p:pic>
        <p:nvPicPr>
          <p:cNvPr id="11" name="Content Placeholder 5" descr="En cirkel med vågiga kanter">
            <a:extLst>
              <a:ext uri="{FF2B5EF4-FFF2-40B4-BE49-F238E27FC236}">
                <a16:creationId xmlns:a16="http://schemas.microsoft.com/office/drawing/2014/main" id="{2A38E16B-AAE3-42E9-6A7B-B3FCF1EEBB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8230" y="-1135810"/>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400"/>
            </a:lvl1pPr>
          </a:lstStyle>
          <a:p>
            <a:r>
              <a:rPr lang="en-US" noProof="0"/>
              <a:t>Click to edit Master title style</a:t>
            </a:r>
            <a:endParaRPr lang="sv-SE" noProof="0"/>
          </a:p>
        </p:txBody>
      </p:sp>
    </p:spTree>
    <p:extLst>
      <p:ext uri="{BB962C8B-B14F-4D97-AF65-F5344CB8AC3E}">
        <p14:creationId xmlns:p14="http://schemas.microsoft.com/office/powerpoint/2010/main" val="1316886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Gruppuppgift instruktion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5257800" cy="5107542"/>
          </a:xfrm>
        </p:spPr>
        <p:txBody>
          <a:bodyPr/>
          <a:lstStyle>
            <a:lvl1pPr algn="ctr">
              <a:defRPr>
                <a:solidFill>
                  <a:schemeClr val="accent6"/>
                </a:solidFill>
              </a:defRPr>
            </a:lvl1pPr>
          </a:lstStyle>
          <a:p>
            <a:r>
              <a:rPr lang="en-US" noProof="0"/>
              <a:t>Click to edit Master title style</a:t>
            </a:r>
            <a:endParaRPr lang="sv-SE" noProof="0"/>
          </a:p>
        </p:txBody>
      </p:sp>
      <p:pic>
        <p:nvPicPr>
          <p:cNvPr id="5" name="Picture 4" descr="Icon&#10;&#10;Description automatically generated">
            <a:extLst>
              <a:ext uri="{FF2B5EF4-FFF2-40B4-BE49-F238E27FC236}">
                <a16:creationId xmlns:a16="http://schemas.microsoft.com/office/drawing/2014/main" id="{FBB54FA3-F9D3-DA4D-65FA-FA6647BACE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87947" y="1143000"/>
            <a:ext cx="4572000" cy="4572000"/>
          </a:xfrm>
          <a:prstGeom prst="rect">
            <a:avLst/>
          </a:prstGeom>
        </p:spPr>
      </p:pic>
    </p:spTree>
    <p:extLst>
      <p:ext uri="{BB962C8B-B14F-4D97-AF65-F5344CB8AC3E}">
        <p14:creationId xmlns:p14="http://schemas.microsoft.com/office/powerpoint/2010/main" val="1337382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a STOR stil">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850901"/>
            <a:ext cx="10515600" cy="5143500"/>
          </a:xfrm>
        </p:spPr>
        <p:txBody>
          <a:bodyPr anchor="ctr"/>
          <a:lstStyle>
            <a:lvl1pPr algn="l">
              <a:defRPr sz="4000">
                <a:latin typeface="Arial Rounded MT Bold" panose="020F0704030504030204" pitchFamily="34" charset="77"/>
              </a:defRPr>
            </a:lvl1pPr>
            <a:lvl2pPr algn="l">
              <a:defRPr sz="3200">
                <a:latin typeface="Arial" panose="020B0604020202020204" pitchFamily="34" charset="0"/>
                <a:cs typeface="Arial" panose="020B0604020202020204" pitchFamily="34" charset="0"/>
              </a:defRPr>
            </a:lvl2pPr>
            <a:lvl3pPr algn="l">
              <a:defRPr sz="2800">
                <a:latin typeface="Arial" panose="020B0604020202020204" pitchFamily="34" charset="0"/>
                <a:cs typeface="Arial" panose="020B0604020202020204" pitchFamily="34" charset="0"/>
              </a:defRPr>
            </a:lvl3pPr>
            <a:lvl4pPr algn="l">
              <a:defRPr sz="24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152154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1524000" y="307115"/>
            <a:ext cx="9144000" cy="673386"/>
          </a:xfrm>
        </p:spPr>
        <p:txBody>
          <a:bodyPr anchor="t">
            <a:normAutofit/>
          </a:bodyPr>
          <a:lstStyle>
            <a:lvl1pPr algn="ctr">
              <a:defRPr sz="4000"/>
            </a:lvl1pPr>
          </a:lstStyle>
          <a:p>
            <a:r>
              <a:rPr lang="en-US" noProof="0"/>
              <a:t>Click to edit Master title style</a:t>
            </a:r>
            <a:endParaRPr lang="sv-SE" noProof="0"/>
          </a:p>
        </p:txBody>
      </p:sp>
    </p:spTree>
    <p:extLst>
      <p:ext uri="{BB962C8B-B14F-4D97-AF65-F5344CB8AC3E}">
        <p14:creationId xmlns:p14="http://schemas.microsoft.com/office/powerpoint/2010/main" val="336662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246043" y="263047"/>
            <a:ext cx="1935297" cy="2039477"/>
          </a:xfrm>
        </p:spPr>
        <p:txBody>
          <a:bodyPr anchor="t">
            <a:normAutofit/>
          </a:bodyPr>
          <a:lstStyle>
            <a:lvl1pPr algn="l">
              <a:defRPr sz="3200">
                <a:solidFill>
                  <a:schemeClr val="tx1"/>
                </a:solidFill>
              </a:defRPr>
            </a:lvl1pPr>
          </a:lstStyle>
          <a:p>
            <a:r>
              <a:rPr lang="en-US" noProof="0"/>
              <a:t>Click to edit Master title style</a:t>
            </a:r>
            <a:endParaRPr lang="sv-SE" noProof="0"/>
          </a:p>
        </p:txBody>
      </p:sp>
    </p:spTree>
    <p:extLst>
      <p:ext uri="{BB962C8B-B14F-4D97-AF65-F5344CB8AC3E}">
        <p14:creationId xmlns:p14="http://schemas.microsoft.com/office/powerpoint/2010/main" val="303109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TA logo slide">
    <p:bg>
      <p:bgRef idx="1001">
        <a:schemeClr val="bg2"/>
      </p:bgRef>
    </p:bg>
    <p:spTree>
      <p:nvGrpSpPr>
        <p:cNvPr id="1" name=""/>
        <p:cNvGrpSpPr/>
        <p:nvPr/>
      </p:nvGrpSpPr>
      <p:grpSpPr>
        <a:xfrm>
          <a:off x="0" y="0"/>
          <a:ext cx="0" cy="0"/>
          <a:chOff x="0" y="0"/>
          <a:chExt cx="0" cy="0"/>
        </a:xfrm>
      </p:grpSpPr>
      <p:pic>
        <p:nvPicPr>
          <p:cNvPr id="7" name="Picture 6" descr="Staden tillhör alla-logo">
            <a:extLst>
              <a:ext uri="{FF2B5EF4-FFF2-40B4-BE49-F238E27FC236}">
                <a16:creationId xmlns:a16="http://schemas.microsoft.com/office/drawing/2014/main" id="{DE5E9533-E9C0-0072-7623-85E9E95A3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7775" y="1120775"/>
            <a:ext cx="4616450" cy="4616450"/>
          </a:xfrm>
          <a:prstGeom prst="rect">
            <a:avLst/>
          </a:prstGeom>
        </p:spPr>
      </p:pic>
    </p:spTree>
    <p:extLst>
      <p:ext uri="{BB962C8B-B14F-4D97-AF65-F5344CB8AC3E}">
        <p14:creationId xmlns:p14="http://schemas.microsoft.com/office/powerpoint/2010/main" val="386486829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62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 lista">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en-US" noProof="0"/>
              <a:t>Click to edit Master title style</a:t>
            </a:r>
            <a:endParaRPr lang="sv-SE" noProof="0"/>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189146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 lista beige">
    <p:bg>
      <p:bgRef idx="1001">
        <a:schemeClr val="bg2"/>
      </p:bgRef>
    </p:bg>
    <p:spTree>
      <p:nvGrpSpPr>
        <p:cNvPr id="1" name=""/>
        <p:cNvGrpSpPr/>
        <p:nvPr/>
      </p:nvGrpSpPr>
      <p:grpSpPr>
        <a:xfrm>
          <a:off x="0" y="0"/>
          <a:ext cx="0" cy="0"/>
          <a:chOff x="0" y="0"/>
          <a:chExt cx="0" cy="0"/>
        </a:xfrm>
      </p:grpSpPr>
      <p:pic>
        <p:nvPicPr>
          <p:cNvPr id="8" name="Picture 7" descr="A picture containing reptile, dinosaur&#10;&#10;Description automatically generated">
            <a:extLst>
              <a:ext uri="{FF2B5EF4-FFF2-40B4-BE49-F238E27FC236}">
                <a16:creationId xmlns:a16="http://schemas.microsoft.com/office/drawing/2014/main" id="{F3FC9E37-C50D-6BA2-8877-2000E0B346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en-US" noProof="0"/>
              <a:t>Click to edit Master title style</a:t>
            </a:r>
            <a:endParaRPr lang="sv-SE" noProof="0"/>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286320798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titel">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FC84-AD33-61F4-5802-921DAB772EF9}"/>
              </a:ext>
            </a:extLst>
          </p:cNvPr>
          <p:cNvSpPr>
            <a:spLocks noGrp="1"/>
          </p:cNvSpPr>
          <p:nvPr>
            <p:ph type="title"/>
          </p:nvPr>
        </p:nvSpPr>
        <p:spPr>
          <a:xfrm>
            <a:off x="838200" y="792508"/>
            <a:ext cx="10515600" cy="1325563"/>
          </a:xfrm>
        </p:spPr>
        <p:txBody>
          <a:bodyPr/>
          <a:lstStyle>
            <a:lvl1pPr algn="ctr">
              <a:defRPr/>
            </a:lvl1pPr>
          </a:lstStyle>
          <a:p>
            <a:r>
              <a:rPr lang="en-US" noProof="0"/>
              <a:t>Click to edit Master title style</a:t>
            </a:r>
            <a:endParaRPr lang="sv-SE" noProof="0"/>
          </a:p>
        </p:txBody>
      </p:sp>
    </p:spTree>
    <p:extLst>
      <p:ext uri="{BB962C8B-B14F-4D97-AF65-F5344CB8AC3E}">
        <p14:creationId xmlns:p14="http://schemas.microsoft.com/office/powerpoint/2010/main" val="1705044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 rubrik + lista">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en-US" noProof="0"/>
              <a:t>Click to edit Master title style</a:t>
            </a:r>
            <a:endParaRPr lang="sv-SE" noProof="0"/>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24376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 lista">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914401"/>
            <a:ext cx="5181600"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3535526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ta med rubrik + lista">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transport, mollusk, wheel&#10;&#10;Description automatically generated">
            <a:extLst>
              <a:ext uri="{FF2B5EF4-FFF2-40B4-BE49-F238E27FC236}">
                <a16:creationId xmlns:a16="http://schemas.microsoft.com/office/drawing/2014/main" id="{9CD2F2D0-B7EC-4751-37A8-CF52F4D4C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75" y="250825"/>
            <a:ext cx="6356350" cy="6356350"/>
          </a:xfrm>
          <a:prstGeom prst="rect">
            <a:avLst/>
          </a:prstGeom>
        </p:spPr>
      </p:pic>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353927" y="2136750"/>
            <a:ext cx="3807246" cy="2584499"/>
          </a:xfrm>
        </p:spPr>
        <p:txBody>
          <a:bodyPr>
            <a:normAutofit/>
          </a:bodyPr>
          <a:lstStyle>
            <a:lvl1pPr algn="ctr">
              <a:defRPr sz="4400"/>
            </a:lvl1pPr>
          </a:lstStyle>
          <a:p>
            <a:r>
              <a:rPr lang="en-US" noProof="0"/>
              <a:t>Click to edit Master title style</a:t>
            </a:r>
            <a:endParaRPr lang="sv-SE" noProof="0"/>
          </a:p>
        </p:txBody>
      </p:sp>
      <p:sp>
        <p:nvSpPr>
          <p:cNvPr id="14" name="Content Placeholder 5">
            <a:extLst>
              <a:ext uri="{FF2B5EF4-FFF2-40B4-BE49-F238E27FC236}">
                <a16:creationId xmlns:a16="http://schemas.microsoft.com/office/drawing/2014/main" id="{7D309AC4-4667-9D35-AF20-38C0323A85D9}"/>
              </a:ext>
            </a:extLst>
          </p:cNvPr>
          <p:cNvSpPr>
            <a:spLocks noGrp="1"/>
          </p:cNvSpPr>
          <p:nvPr>
            <p:ph sz="quarter" idx="4"/>
          </p:nvPr>
        </p:nvSpPr>
        <p:spPr>
          <a:xfrm>
            <a:off x="6170612" y="914401"/>
            <a:ext cx="5181600" cy="5029199"/>
          </a:xfrm>
        </p:spPr>
        <p:txBody>
          <a:bodyPr anchor="ctr"/>
          <a:lstStyle>
            <a:lvl1pPr>
              <a:lnSpc>
                <a:spcPct val="100000"/>
              </a:lnSpc>
              <a:defRPr sz="2800">
                <a:latin typeface="Arial Rounded MT Bold" panose="020F0704030504030204" pitchFamily="34" charset="77"/>
              </a:defRPr>
            </a:lvl1pPr>
            <a:lvl2pPr>
              <a:lnSpc>
                <a:spcPct val="100000"/>
              </a:lnSpc>
              <a:defRPr sz="2400"/>
            </a:lvl2pPr>
            <a:lvl3pPr>
              <a:lnSpc>
                <a:spcPct val="100000"/>
              </a:lnSpc>
              <a:defRPr sz="2000"/>
            </a:lvl3pPr>
            <a:lvl4pPr>
              <a:lnSpc>
                <a:spcPct val="100000"/>
              </a:lnSpc>
              <a:defRPr sz="1800"/>
            </a:lvl4pPr>
            <a:lvl5pPr>
              <a:lnSpc>
                <a:spcPct val="100000"/>
              </a:lnSpc>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363486597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tat 1">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6961896" y="1637349"/>
            <a:ext cx="4267200" cy="3583302"/>
          </a:xfrm>
        </p:spPr>
        <p:txBody>
          <a:bodyPr>
            <a:normAutofit/>
          </a:bodyPr>
          <a:lstStyle>
            <a:lvl1pPr algn="ctr">
              <a:defRPr sz="3000">
                <a:solidFill>
                  <a:schemeClr val="tx1"/>
                </a:solidFill>
              </a:defRPr>
            </a:lvl1pPr>
          </a:lstStyle>
          <a:p>
            <a:r>
              <a:rPr lang="en-US" noProof="0"/>
              <a:t>Click to edit Master title style</a:t>
            </a:r>
            <a:endParaRPr lang="sv-SE" noProof="0"/>
          </a:p>
        </p:txBody>
      </p:sp>
    </p:spTree>
    <p:extLst>
      <p:ext uri="{BB962C8B-B14F-4D97-AF65-F5344CB8AC3E}">
        <p14:creationId xmlns:p14="http://schemas.microsoft.com/office/powerpoint/2010/main" val="35712160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2120B-9BBD-8DAC-6A31-B4F4BC641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endParaRPr lang="sv-SE" noProof="0"/>
          </a:p>
        </p:txBody>
      </p:sp>
      <p:sp>
        <p:nvSpPr>
          <p:cNvPr id="3" name="Text Placeholder 2">
            <a:extLst>
              <a:ext uri="{FF2B5EF4-FFF2-40B4-BE49-F238E27FC236}">
                <a16:creationId xmlns:a16="http://schemas.microsoft.com/office/drawing/2014/main" id="{C91FFE1B-846E-3BD4-15B9-CDA40E32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
        <p:nvSpPr>
          <p:cNvPr id="4" name="Date Placeholder 3">
            <a:extLst>
              <a:ext uri="{FF2B5EF4-FFF2-40B4-BE49-F238E27FC236}">
                <a16:creationId xmlns:a16="http://schemas.microsoft.com/office/drawing/2014/main" id="{2D7B04F3-0712-523D-A22B-0AC580BC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A4307-2A65-0B48-A3BB-AA0DC13C3F29}" type="datetimeFigureOut">
              <a:rPr lang="sv-SE" noProof="0" smtClean="0"/>
              <a:t>2024-01-25</a:t>
            </a:fld>
            <a:endParaRPr lang="sv-SE" noProof="0"/>
          </a:p>
        </p:txBody>
      </p:sp>
      <p:sp>
        <p:nvSpPr>
          <p:cNvPr id="5" name="Footer Placeholder 4">
            <a:extLst>
              <a:ext uri="{FF2B5EF4-FFF2-40B4-BE49-F238E27FC236}">
                <a16:creationId xmlns:a16="http://schemas.microsoft.com/office/drawing/2014/main" id="{83EC1C82-8A80-33E9-FE9D-086D1C4D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noProof="0"/>
          </a:p>
        </p:txBody>
      </p:sp>
      <p:sp>
        <p:nvSpPr>
          <p:cNvPr id="6" name="Slide Number Placeholder 5">
            <a:extLst>
              <a:ext uri="{FF2B5EF4-FFF2-40B4-BE49-F238E27FC236}">
                <a16:creationId xmlns:a16="http://schemas.microsoft.com/office/drawing/2014/main" id="{E118EAAE-4977-2670-8AEB-DCFC039DD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BA73-9D71-F443-9E69-3AE31B3F6624}" type="slidenum">
              <a:rPr lang="sv-SE" noProof="0" smtClean="0"/>
              <a:t>‹#›</a:t>
            </a:fld>
            <a:endParaRPr lang="sv-SE" noProof="0"/>
          </a:p>
        </p:txBody>
      </p:sp>
    </p:spTree>
    <p:extLst>
      <p:ext uri="{BB962C8B-B14F-4D97-AF65-F5344CB8AC3E}">
        <p14:creationId xmlns:p14="http://schemas.microsoft.com/office/powerpoint/2010/main" val="3426016659"/>
      </p:ext>
    </p:extLst>
  </p:cSld>
  <p:clrMap bg1="lt1" tx1="dk1" bg2="lt2" tx2="dk2" accent1="accent1" accent2="accent2" accent3="accent3" accent4="accent4" accent5="accent5" accent6="accent6" hlink="hlink" folHlink="folHlink"/>
  <p:sldLayoutIdLst>
    <p:sldLayoutId id="2147483665" r:id="rId1"/>
    <p:sldLayoutId id="2147483662" r:id="rId2"/>
    <p:sldLayoutId id="2147483650" r:id="rId3"/>
    <p:sldLayoutId id="2147483681" r:id="rId4"/>
    <p:sldLayoutId id="2147483654" r:id="rId5"/>
    <p:sldLayoutId id="2147483661" r:id="rId6"/>
    <p:sldLayoutId id="2147483664" r:id="rId7"/>
    <p:sldLayoutId id="2147483675" r:id="rId8"/>
    <p:sldLayoutId id="2147483672" r:id="rId9"/>
    <p:sldLayoutId id="2147483673" r:id="rId10"/>
    <p:sldLayoutId id="2147483674" r:id="rId11"/>
    <p:sldLayoutId id="2147483676" r:id="rId12"/>
    <p:sldLayoutId id="2147483677" r:id="rId13"/>
    <p:sldLayoutId id="2147483660" r:id="rId14"/>
    <p:sldLayoutId id="2147483680" r:id="rId15"/>
    <p:sldLayoutId id="2147483678" r:id="rId16"/>
    <p:sldLayoutId id="2147483663" r:id="rId17"/>
    <p:sldLayoutId id="2147483649" r:id="rId18"/>
    <p:sldLayoutId id="2147483679"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video" Target="https://www.youtube.com/embed/WpEYkK5hq54?feature=oembed"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8.xml"/><Relationship Id="rId5" Type="http://schemas.openxmlformats.org/officeDocument/2006/relationships/image" Target="../media/image49.sv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482B69-2A44-4388-48EE-6834B7B8DF3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2800" err="1"/>
              <a:t>Staden</a:t>
            </a:r>
            <a:r>
              <a:rPr lang="en-US" sz="2800"/>
              <a:t> </a:t>
            </a:r>
            <a:r>
              <a:rPr lang="en-US" sz="2800" err="1"/>
              <a:t>tillhör</a:t>
            </a:r>
            <a:r>
              <a:rPr lang="en-US" sz="2800"/>
              <a:t> </a:t>
            </a:r>
            <a:r>
              <a:rPr lang="en-US" sz="2800" err="1"/>
              <a:t>alla</a:t>
            </a:r>
            <a:r>
              <a:rPr lang="en-US" sz="2800"/>
              <a:t> –</a:t>
            </a:r>
            <a:r>
              <a:rPr lang="en-US" sz="2800" err="1"/>
              <a:t>lektion</a:t>
            </a:r>
            <a:r>
              <a:rPr lang="en-US" sz="2800"/>
              <a:t> för </a:t>
            </a:r>
            <a:r>
              <a:rPr lang="en-US" sz="2800" err="1"/>
              <a:t>årskurs</a:t>
            </a:r>
            <a:r>
              <a:rPr lang="en-US" sz="2800"/>
              <a:t> 3 </a:t>
            </a:r>
            <a:r>
              <a:rPr lang="en-US" sz="2800" err="1"/>
              <a:t>och</a:t>
            </a:r>
            <a:r>
              <a:rPr lang="en-US" sz="2800"/>
              <a:t> 4.</a:t>
            </a:r>
            <a:endParaRPr lang="fi-FI" sz="2800"/>
          </a:p>
        </p:txBody>
      </p:sp>
    </p:spTree>
    <p:extLst>
      <p:ext uri="{BB962C8B-B14F-4D97-AF65-F5344CB8AC3E}">
        <p14:creationId xmlns:p14="http://schemas.microsoft.com/office/powerpoint/2010/main" val="1933283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sv-SE"/>
              <a:t>Fundera tillsammans</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a:normAutofit/>
          </a:bodyPr>
          <a:lstStyle/>
          <a:p>
            <a:pPr algn="l"/>
            <a:r>
              <a:rPr lang="sv-SE" b="0" i="0">
                <a:solidFill>
                  <a:srgbClr val="000000"/>
                </a:solidFill>
                <a:effectLst/>
              </a:rPr>
              <a:t>Du är ute och väntar på din kompis. </a:t>
            </a:r>
            <a:r>
              <a:rPr lang="sv-SE">
                <a:solidFill>
                  <a:srgbClr val="000000"/>
                </a:solidFill>
              </a:rPr>
              <a:t>E</a:t>
            </a:r>
            <a:r>
              <a:rPr lang="sv-SE" b="0" i="0">
                <a:solidFill>
                  <a:srgbClr val="000000"/>
                </a:solidFill>
                <a:effectLst/>
              </a:rPr>
              <a:t>n okänd vuxen som beter sig virrigt talar konstiga saker för sig själv. </a:t>
            </a:r>
          </a:p>
          <a:p>
            <a:pPr algn="l"/>
            <a:r>
              <a:rPr lang="sv-SE" b="1" i="0">
                <a:solidFill>
                  <a:srgbClr val="000000"/>
                </a:solidFill>
                <a:effectLst/>
              </a:rPr>
              <a:t>Vad gör du då? </a:t>
            </a:r>
          </a:p>
        </p:txBody>
      </p:sp>
      <p:pic>
        <p:nvPicPr>
          <p:cNvPr id="7" name="Content Placeholder 6">
            <a:extLst>
              <a:ext uri="{FF2B5EF4-FFF2-40B4-BE49-F238E27FC236}">
                <a16:creationId xmlns:a16="http://schemas.microsoft.com/office/drawing/2014/main" id="{10AADEC8-3B3D-A9E4-41B1-23F894D429D6}"/>
              </a:ext>
              <a:ext uri="{C183D7F6-B498-43B3-948B-1728B52AA6E4}">
                <adec:decorative xmlns:adec="http://schemas.microsoft.com/office/drawing/2017/decorative" val="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615609" y="1371180"/>
            <a:ext cx="5819292" cy="4115639"/>
          </a:xfrm>
        </p:spPr>
      </p:pic>
    </p:spTree>
    <p:extLst>
      <p:ext uri="{BB962C8B-B14F-4D97-AF65-F5344CB8AC3E}">
        <p14:creationId xmlns:p14="http://schemas.microsoft.com/office/powerpoint/2010/main" val="1008304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sv-SE"/>
              <a:t>Fundera tillsammans</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a:xfrm>
            <a:off x="836575" y="2027237"/>
            <a:ext cx="4580586" cy="3916363"/>
          </a:xfrm>
        </p:spPr>
        <p:txBody>
          <a:bodyPr>
            <a:normAutofit/>
          </a:bodyPr>
          <a:lstStyle/>
          <a:p>
            <a:pPr algn="l"/>
            <a:r>
              <a:rPr lang="sv-SE" b="0" i="0">
                <a:solidFill>
                  <a:srgbClr val="000000"/>
                </a:solidFill>
                <a:effectLst/>
              </a:rPr>
              <a:t>En okänd person skriker elaka saker åt dig och din kompis då ni är på väg till biblioteket. </a:t>
            </a:r>
          </a:p>
          <a:p>
            <a:pPr algn="l"/>
            <a:r>
              <a:rPr lang="sv-SE" b="1" i="0">
                <a:solidFill>
                  <a:srgbClr val="000000"/>
                </a:solidFill>
                <a:effectLst/>
              </a:rPr>
              <a:t>Hur gör ni då? </a:t>
            </a:r>
          </a:p>
        </p:txBody>
      </p:sp>
      <p:pic>
        <p:nvPicPr>
          <p:cNvPr id="8" name="Content Placeholder 7">
            <a:extLst>
              <a:ext uri="{FF2B5EF4-FFF2-40B4-BE49-F238E27FC236}">
                <a16:creationId xmlns:a16="http://schemas.microsoft.com/office/drawing/2014/main" id="{1A86D738-4AC2-FC3F-46AB-5C855A487BAD}"/>
              </a:ext>
              <a:ext uri="{C183D7F6-B498-43B3-948B-1728B52AA6E4}">
                <adec:decorative xmlns:adec="http://schemas.microsoft.com/office/drawing/2017/decorative" val="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715000" y="1381724"/>
            <a:ext cx="5789475" cy="4094552"/>
          </a:xfrm>
        </p:spPr>
      </p:pic>
    </p:spTree>
    <p:extLst>
      <p:ext uri="{BB962C8B-B14F-4D97-AF65-F5344CB8AC3E}">
        <p14:creationId xmlns:p14="http://schemas.microsoft.com/office/powerpoint/2010/main" val="527378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8E6C07-8BBB-6D24-211B-02A65EBA5B7C}"/>
              </a:ext>
            </a:extLst>
          </p:cNvPr>
          <p:cNvSpPr txBox="1"/>
          <p:nvPr/>
        </p:nvSpPr>
        <p:spPr>
          <a:xfrm>
            <a:off x="2113722" y="1184315"/>
            <a:ext cx="79645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3600">
                <a:solidFill>
                  <a:srgbClr val="000000"/>
                </a:solidFill>
                <a:latin typeface="Arial Rounded MT Bold"/>
                <a:ea typeface="+mn-lt"/>
                <a:cs typeface="+mn-lt"/>
              </a:rPr>
              <a:t>Du </a:t>
            </a:r>
            <a:r>
              <a:rPr lang="fi-FI" sz="3600" err="1">
                <a:solidFill>
                  <a:srgbClr val="000000"/>
                </a:solidFill>
                <a:latin typeface="Arial Rounded MT Bold"/>
                <a:ea typeface="+mn-lt"/>
                <a:cs typeface="+mn-lt"/>
              </a:rPr>
              <a:t>kan</a:t>
            </a:r>
            <a:r>
              <a:rPr lang="fi-FI" sz="3600">
                <a:solidFill>
                  <a:srgbClr val="000000"/>
                </a:solidFill>
                <a:latin typeface="Arial Rounded MT Bold"/>
                <a:ea typeface="+mn-lt"/>
                <a:cs typeface="+mn-lt"/>
              </a:rPr>
              <a:t> </a:t>
            </a:r>
            <a:r>
              <a:rPr lang="fi-FI" sz="3600" err="1">
                <a:solidFill>
                  <a:srgbClr val="000000"/>
                </a:solidFill>
                <a:latin typeface="Arial Rounded MT Bold"/>
                <a:ea typeface="+mn-lt"/>
                <a:cs typeface="+mn-lt"/>
              </a:rPr>
              <a:t>försvara</a:t>
            </a:r>
            <a:r>
              <a:rPr lang="fi-FI" sz="3600">
                <a:solidFill>
                  <a:srgbClr val="000000"/>
                </a:solidFill>
                <a:latin typeface="Arial Rounded MT Bold"/>
                <a:ea typeface="+mn-lt"/>
                <a:cs typeface="+mn-lt"/>
              </a:rPr>
              <a:t> </a:t>
            </a:r>
            <a:r>
              <a:rPr lang="fi-FI" sz="3600" err="1">
                <a:solidFill>
                  <a:srgbClr val="000000"/>
                </a:solidFill>
                <a:latin typeface="Arial Rounded MT Bold"/>
                <a:ea typeface="+mn-lt"/>
                <a:cs typeface="+mn-lt"/>
              </a:rPr>
              <a:t>dig</a:t>
            </a:r>
            <a:r>
              <a:rPr lang="fi-FI" sz="3600">
                <a:solidFill>
                  <a:srgbClr val="000000"/>
                </a:solidFill>
                <a:latin typeface="Arial Rounded MT Bold"/>
                <a:ea typeface="+mn-lt"/>
                <a:cs typeface="+mn-lt"/>
              </a:rPr>
              <a:t> </a:t>
            </a:r>
            <a:r>
              <a:rPr lang="fi-FI" sz="3600" err="1">
                <a:solidFill>
                  <a:srgbClr val="000000"/>
                </a:solidFill>
                <a:latin typeface="Arial Rounded MT Bold"/>
                <a:ea typeface="+mn-lt"/>
                <a:cs typeface="+mn-lt"/>
              </a:rPr>
              <a:t>själv</a:t>
            </a:r>
            <a:r>
              <a:rPr lang="fi-FI" sz="3600">
                <a:solidFill>
                  <a:srgbClr val="000000"/>
                </a:solidFill>
                <a:latin typeface="Arial Rounded MT Bold"/>
                <a:ea typeface="+mn-lt"/>
                <a:cs typeface="+mn-lt"/>
              </a:rPr>
              <a:t>!</a:t>
            </a:r>
            <a:endParaRPr lang="fi-FI">
              <a:cs typeface="Arial"/>
            </a:endParaRPr>
          </a:p>
          <a:p>
            <a:endParaRPr lang="fi-FI" sz="3600">
              <a:latin typeface="Arial Rounded MT Bold"/>
            </a:endParaRPr>
          </a:p>
        </p:txBody>
      </p:sp>
      <p:grpSp>
        <p:nvGrpSpPr>
          <p:cNvPr id="7" name="Group 6">
            <a:extLst>
              <a:ext uri="{FF2B5EF4-FFF2-40B4-BE49-F238E27FC236}">
                <a16:creationId xmlns:a16="http://schemas.microsoft.com/office/drawing/2014/main" id="{0BEF1D0A-5DEB-A3D1-A043-5B642DCEEFD3}"/>
              </a:ext>
              <a:ext uri="{C183D7F6-B498-43B3-948B-1728B52AA6E4}">
                <adec:decorative xmlns:adec="http://schemas.microsoft.com/office/drawing/2017/decorative" val="1"/>
              </a:ext>
            </a:extLst>
          </p:cNvPr>
          <p:cNvGrpSpPr/>
          <p:nvPr/>
        </p:nvGrpSpPr>
        <p:grpSpPr>
          <a:xfrm>
            <a:off x="1634603" y="1979716"/>
            <a:ext cx="2743200" cy="2743200"/>
            <a:chOff x="1634603" y="1979716"/>
            <a:chExt cx="2743200" cy="2743200"/>
          </a:xfrm>
        </p:grpSpPr>
        <p:pic>
          <p:nvPicPr>
            <p:cNvPr id="8" name="Picture 7">
              <a:extLst>
                <a:ext uri="{FF2B5EF4-FFF2-40B4-BE49-F238E27FC236}">
                  <a16:creationId xmlns:a16="http://schemas.microsoft.com/office/drawing/2014/main" id="{E0DD8E4D-1F36-72B3-7950-8FD8D2607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603" y="1979716"/>
              <a:ext cx="2743200" cy="2743200"/>
            </a:xfrm>
            <a:prstGeom prst="rect">
              <a:avLst/>
            </a:prstGeom>
          </p:spPr>
        </p:pic>
        <p:pic>
          <p:nvPicPr>
            <p:cNvPr id="10" name="Picture 9" descr="A cartoon of a person waving&#10;&#10;Description automatically generated">
              <a:extLst>
                <a:ext uri="{FF2B5EF4-FFF2-40B4-BE49-F238E27FC236}">
                  <a16:creationId xmlns:a16="http://schemas.microsoft.com/office/drawing/2014/main" id="{4CD466ED-C72D-7EE4-4815-BC61AE7FD6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5028" y="2187951"/>
              <a:ext cx="2482098" cy="2482098"/>
            </a:xfrm>
            <a:prstGeom prst="rect">
              <a:avLst/>
            </a:prstGeom>
          </p:spPr>
        </p:pic>
      </p:grpSp>
      <p:grpSp>
        <p:nvGrpSpPr>
          <p:cNvPr id="12" name="Group 11">
            <a:extLst>
              <a:ext uri="{FF2B5EF4-FFF2-40B4-BE49-F238E27FC236}">
                <a16:creationId xmlns:a16="http://schemas.microsoft.com/office/drawing/2014/main" id="{67224F28-B55A-6EAB-8BE1-6D272841E056}"/>
              </a:ext>
              <a:ext uri="{C183D7F6-B498-43B3-948B-1728B52AA6E4}">
                <adec:decorative xmlns:adec="http://schemas.microsoft.com/office/drawing/2017/decorative" val="1"/>
              </a:ext>
            </a:extLst>
          </p:cNvPr>
          <p:cNvGrpSpPr/>
          <p:nvPr/>
        </p:nvGrpSpPr>
        <p:grpSpPr>
          <a:xfrm>
            <a:off x="4851126" y="2012903"/>
            <a:ext cx="2743200" cy="2743200"/>
            <a:chOff x="4851126" y="2012903"/>
            <a:chExt cx="2743200" cy="2743200"/>
          </a:xfrm>
        </p:grpSpPr>
        <p:pic>
          <p:nvPicPr>
            <p:cNvPr id="14" name="Picture 13">
              <a:extLst>
                <a:ext uri="{FF2B5EF4-FFF2-40B4-BE49-F238E27FC236}">
                  <a16:creationId xmlns:a16="http://schemas.microsoft.com/office/drawing/2014/main" id="{AD0EEC73-22ED-2E51-C8C2-4FDE671091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1126" y="2012903"/>
              <a:ext cx="2743200" cy="2743200"/>
            </a:xfrm>
            <a:prstGeom prst="rect">
              <a:avLst/>
            </a:prstGeom>
          </p:spPr>
        </p:pic>
        <p:pic>
          <p:nvPicPr>
            <p:cNvPr id="17" name="Picture 16" descr="A cartoon of a person walking&#10;&#10;Description automatically generated">
              <a:extLst>
                <a:ext uri="{FF2B5EF4-FFF2-40B4-BE49-F238E27FC236}">
                  <a16:creationId xmlns:a16="http://schemas.microsoft.com/office/drawing/2014/main" id="{86CE16AD-5F14-DDE8-58CE-68E481FE4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6451" y="2062174"/>
              <a:ext cx="2607875" cy="2607875"/>
            </a:xfrm>
            <a:prstGeom prst="rect">
              <a:avLst/>
            </a:prstGeom>
          </p:spPr>
        </p:pic>
      </p:grpSp>
      <p:grpSp>
        <p:nvGrpSpPr>
          <p:cNvPr id="19" name="Group 18">
            <a:extLst>
              <a:ext uri="{FF2B5EF4-FFF2-40B4-BE49-F238E27FC236}">
                <a16:creationId xmlns:a16="http://schemas.microsoft.com/office/drawing/2014/main" id="{1EF3EA4E-E5D8-4315-326B-28EB3B19AFCF}"/>
              </a:ext>
              <a:ext uri="{C183D7F6-B498-43B3-948B-1728B52AA6E4}">
                <adec:decorative xmlns:adec="http://schemas.microsoft.com/office/drawing/2017/decorative" val="1"/>
              </a:ext>
            </a:extLst>
          </p:cNvPr>
          <p:cNvGrpSpPr/>
          <p:nvPr/>
        </p:nvGrpSpPr>
        <p:grpSpPr>
          <a:xfrm>
            <a:off x="8048625" y="1979716"/>
            <a:ext cx="2743200" cy="2743200"/>
            <a:chOff x="8021816" y="1979716"/>
            <a:chExt cx="2743200" cy="2743200"/>
          </a:xfrm>
        </p:grpSpPr>
        <p:pic>
          <p:nvPicPr>
            <p:cNvPr id="20" name="Picture 19">
              <a:extLst>
                <a:ext uri="{FF2B5EF4-FFF2-40B4-BE49-F238E27FC236}">
                  <a16:creationId xmlns:a16="http://schemas.microsoft.com/office/drawing/2014/main" id="{9AA1F26D-9601-38DD-19BB-774139B14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816" y="1979716"/>
              <a:ext cx="2743200" cy="2743200"/>
            </a:xfrm>
            <a:prstGeom prst="rect">
              <a:avLst/>
            </a:prstGeom>
          </p:spPr>
        </p:pic>
        <p:pic>
          <p:nvPicPr>
            <p:cNvPr id="21" name="Picture 20" descr="A person and person looking at each other&#10;&#10;Description automatically generated">
              <a:extLst>
                <a:ext uri="{FF2B5EF4-FFF2-40B4-BE49-F238E27FC236}">
                  <a16:creationId xmlns:a16="http://schemas.microsoft.com/office/drawing/2014/main" id="{3AE45B4E-3D23-6EDD-509D-F94AD588C5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8574" y="2056474"/>
              <a:ext cx="2589684" cy="2589684"/>
            </a:xfrm>
            <a:prstGeom prst="rect">
              <a:avLst/>
            </a:prstGeom>
          </p:spPr>
        </p:pic>
      </p:grpSp>
      <p:sp>
        <p:nvSpPr>
          <p:cNvPr id="22" name="TextBox 21">
            <a:extLst>
              <a:ext uri="{FF2B5EF4-FFF2-40B4-BE49-F238E27FC236}">
                <a16:creationId xmlns:a16="http://schemas.microsoft.com/office/drawing/2014/main" id="{A33D23F2-1D56-4CD4-0051-1A204149B51D}"/>
              </a:ext>
            </a:extLst>
          </p:cNvPr>
          <p:cNvSpPr txBox="1"/>
          <p:nvPr/>
        </p:nvSpPr>
        <p:spPr>
          <a:xfrm>
            <a:off x="1832594" y="49412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a:latin typeface="Arial Rounded MT Bold"/>
              </a:rPr>
              <a:t>Säg NEJ!</a:t>
            </a:r>
            <a:endParaRPr lang="en-US"/>
          </a:p>
        </p:txBody>
      </p:sp>
      <p:sp>
        <p:nvSpPr>
          <p:cNvPr id="23" name="TextBox 22">
            <a:extLst>
              <a:ext uri="{FF2B5EF4-FFF2-40B4-BE49-F238E27FC236}">
                <a16:creationId xmlns:a16="http://schemas.microsoft.com/office/drawing/2014/main" id="{4B8F8F03-63AD-B1AC-2392-AE2B44773E68}"/>
              </a:ext>
            </a:extLst>
          </p:cNvPr>
          <p:cNvSpPr txBox="1"/>
          <p:nvPr/>
        </p:nvSpPr>
        <p:spPr>
          <a:xfrm>
            <a:off x="5088122" y="49412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a:latin typeface="Arial Rounded MT Bold"/>
              </a:rPr>
              <a:t>Gå din väg.</a:t>
            </a:r>
          </a:p>
        </p:txBody>
      </p:sp>
      <p:sp>
        <p:nvSpPr>
          <p:cNvPr id="24" name="TextBox 23">
            <a:extLst>
              <a:ext uri="{FF2B5EF4-FFF2-40B4-BE49-F238E27FC236}">
                <a16:creationId xmlns:a16="http://schemas.microsoft.com/office/drawing/2014/main" id="{8CB175AE-E273-CAF9-3D82-C93E25002BAF}"/>
              </a:ext>
            </a:extLst>
          </p:cNvPr>
          <p:cNvSpPr txBox="1"/>
          <p:nvPr/>
        </p:nvSpPr>
        <p:spPr>
          <a:xfrm>
            <a:off x="7725447" y="4801929"/>
            <a:ext cx="338955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err="1">
                <a:latin typeface="Arial Rounded MT Bold"/>
              </a:rPr>
              <a:t>Berätta</a:t>
            </a:r>
            <a:r>
              <a:rPr lang="en-US" sz="2800">
                <a:latin typeface="Arial Rounded MT Bold"/>
              </a:rPr>
              <a:t> för </a:t>
            </a:r>
            <a:r>
              <a:rPr lang="en-US" sz="2800" err="1">
                <a:latin typeface="Arial Rounded MT Bold"/>
              </a:rPr>
              <a:t>en</a:t>
            </a:r>
            <a:r>
              <a:rPr lang="en-US" sz="2800">
                <a:latin typeface="Arial Rounded MT Bold"/>
              </a:rPr>
              <a:t> </a:t>
            </a:r>
            <a:r>
              <a:rPr lang="en-US" sz="2800" err="1">
                <a:latin typeface="Arial Rounded MT Bold"/>
              </a:rPr>
              <a:t>trygg</a:t>
            </a:r>
            <a:r>
              <a:rPr lang="en-US" sz="2800">
                <a:latin typeface="Arial Rounded MT Bold"/>
              </a:rPr>
              <a:t> </a:t>
            </a:r>
            <a:r>
              <a:rPr lang="en-US" sz="2800" err="1">
                <a:latin typeface="Arial Rounded MT Bold"/>
              </a:rPr>
              <a:t>vuxen</a:t>
            </a:r>
            <a:r>
              <a:rPr lang="en-US" sz="2800">
                <a:latin typeface="Arial Rounded MT Bold"/>
              </a:rPr>
              <a:t>.</a:t>
            </a:r>
            <a:endParaRPr lang="en-US">
              <a:cs typeface="Arial"/>
            </a:endParaRPr>
          </a:p>
        </p:txBody>
      </p:sp>
    </p:spTree>
    <p:extLst>
      <p:ext uri="{BB962C8B-B14F-4D97-AF65-F5344CB8AC3E}">
        <p14:creationId xmlns:p14="http://schemas.microsoft.com/office/powerpoint/2010/main" val="2286539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ABD524-4EC1-09B6-B908-7D8143AF78AE}"/>
              </a:ext>
            </a:extLst>
          </p:cNvPr>
          <p:cNvSpPr>
            <a:spLocks noGrp="1"/>
          </p:cNvSpPr>
          <p:nvPr>
            <p:ph type="title"/>
          </p:nvPr>
        </p:nvSpPr>
        <p:spPr>
          <a:xfrm>
            <a:off x="838200" y="914400"/>
            <a:ext cx="5423452" cy="1112837"/>
          </a:xfrm>
        </p:spPr>
        <p:txBody>
          <a:bodyPr>
            <a:normAutofit/>
          </a:bodyPr>
          <a:lstStyle/>
          <a:p>
            <a:pPr marL="0" indent="0" algn="l" rtl="0" fontAlgn="base">
              <a:buNone/>
            </a:pPr>
            <a:r>
              <a:rPr lang="fi-FI" sz="2800" err="1">
                <a:latin typeface="Arial Rounded MT Bold"/>
                <a:cs typeface="Calibri Light"/>
              </a:rPr>
              <a:t>När</a:t>
            </a:r>
            <a:r>
              <a:rPr lang="fi-FI" sz="2800">
                <a:latin typeface="Arial Rounded MT Bold"/>
                <a:cs typeface="Calibri Light"/>
              </a:rPr>
              <a:t> du </a:t>
            </a:r>
            <a:r>
              <a:rPr lang="fi-FI" sz="2800" err="1">
                <a:latin typeface="Arial Rounded MT Bold"/>
                <a:cs typeface="Calibri Light"/>
              </a:rPr>
              <a:t>ringer</a:t>
            </a:r>
            <a:r>
              <a:rPr lang="fi-FI" sz="2800">
                <a:latin typeface="Arial Rounded MT Bold"/>
                <a:cs typeface="Calibri Light"/>
              </a:rPr>
              <a:t> </a:t>
            </a:r>
            <a:r>
              <a:rPr lang="fi-FI" sz="2800" err="1">
                <a:latin typeface="Arial Rounded MT Bold"/>
                <a:cs typeface="Calibri Light"/>
              </a:rPr>
              <a:t>nödnumret</a:t>
            </a:r>
            <a:r>
              <a:rPr lang="fi-FI" sz="2800">
                <a:latin typeface="Arial Rounded MT Bold"/>
                <a:cs typeface="Calibri Light"/>
              </a:rPr>
              <a:t> 112</a:t>
            </a:r>
            <a:endParaRPr lang="fi-FI" i="0">
              <a:solidFill>
                <a:srgbClr val="000000"/>
              </a:solidFill>
              <a:effectLst/>
              <a:cs typeface="Arial" panose="020B0604020202020204" pitchFamily="34" charset="0"/>
            </a:endParaRPr>
          </a:p>
        </p:txBody>
      </p:sp>
      <p:sp>
        <p:nvSpPr>
          <p:cNvPr id="2" name="Content Placeholder 1">
            <a:extLst>
              <a:ext uri="{FF2B5EF4-FFF2-40B4-BE49-F238E27FC236}">
                <a16:creationId xmlns:a16="http://schemas.microsoft.com/office/drawing/2014/main" id="{944A970A-2128-CC7B-EE6E-40CF34E4A5C3}"/>
              </a:ext>
            </a:extLst>
          </p:cNvPr>
          <p:cNvSpPr>
            <a:spLocks noGrp="1"/>
          </p:cNvSpPr>
          <p:nvPr>
            <p:ph sz="quarter" idx="4"/>
          </p:nvPr>
        </p:nvSpPr>
        <p:spPr/>
        <p:txBody>
          <a:bodyPr vert="horz" lIns="91440" tIns="45720" rIns="91440" bIns="45720" rtlCol="0" anchor="t">
            <a:normAutofit/>
          </a:bodyPr>
          <a:lstStyle/>
          <a:p>
            <a:pPr marL="457200" indent="-457200" fontAlgn="base">
              <a:buFont typeface="+mj-lt"/>
              <a:buAutoNum type="arabicPeriod"/>
            </a:pPr>
            <a:r>
              <a:rPr lang="sv-SE">
                <a:solidFill>
                  <a:srgbClr val="000000"/>
                </a:solidFill>
                <a:latin typeface="Arial"/>
                <a:cs typeface="Arial"/>
              </a:rPr>
              <a:t>Berätta vad</a:t>
            </a:r>
            <a:r>
              <a:rPr lang="sv-SE" sz="2400" b="0" i="0" u="none" strike="noStrike">
                <a:solidFill>
                  <a:srgbClr val="000000"/>
                </a:solidFill>
                <a:effectLst/>
                <a:latin typeface="Arial"/>
                <a:cs typeface="Arial"/>
              </a:rPr>
              <a:t> har hänt och var någonstans?</a:t>
            </a:r>
          </a:p>
          <a:p>
            <a:pPr marL="457200" indent="-457200" algn="l" rtl="0" fontAlgn="base">
              <a:buFont typeface="+mj-lt"/>
              <a:buAutoNum type="arabicPeriod"/>
            </a:pPr>
            <a:r>
              <a:rPr lang="sv-SE" sz="2400" b="0" i="0" u="none" strike="noStrike">
                <a:solidFill>
                  <a:srgbClr val="000000"/>
                </a:solidFill>
                <a:effectLst/>
              </a:rPr>
              <a:t>Svara på frågorna som ställs och lyssna på instruktionerna.</a:t>
            </a:r>
          </a:p>
          <a:p>
            <a:pPr marL="457200" indent="-457200" algn="l" rtl="0" fontAlgn="base">
              <a:buFont typeface="+mj-lt"/>
              <a:buAutoNum type="arabicPeriod"/>
            </a:pPr>
            <a:r>
              <a:rPr lang="sv-SE" sz="2400" b="0" i="0" u="none" strike="noStrike">
                <a:solidFill>
                  <a:srgbClr val="000000"/>
                </a:solidFill>
                <a:effectLst/>
              </a:rPr>
              <a:t>Stäng linjen efter att du har fått tillåtelse att göra det.</a:t>
            </a:r>
          </a:p>
          <a:p>
            <a:pPr algn="l" rtl="0" fontAlgn="base"/>
            <a:endParaRPr lang="fi-FI" b="0" i="0">
              <a:solidFill>
                <a:srgbClr val="000000"/>
              </a:solidFill>
              <a:effectLst/>
            </a:endParaRPr>
          </a:p>
        </p:txBody>
      </p:sp>
      <p:pic>
        <p:nvPicPr>
          <p:cNvPr id="6" name="Content Placeholder 5">
            <a:extLst>
              <a:ext uri="{FF2B5EF4-FFF2-40B4-BE49-F238E27FC236}">
                <a16:creationId xmlns:a16="http://schemas.microsoft.com/office/drawing/2014/main" id="{6E3A4002-ADCF-5876-E7BD-9647CCE92F4B}"/>
              </a:ext>
              <a:ext uri="{C183D7F6-B498-43B3-948B-1728B52AA6E4}">
                <adec:decorative xmlns:adec="http://schemas.microsoft.com/office/drawing/2017/decorative" val="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739787" y="443428"/>
            <a:ext cx="5971143" cy="5971143"/>
          </a:xfrm>
        </p:spPr>
      </p:pic>
    </p:spTree>
    <p:extLst>
      <p:ext uri="{BB962C8B-B14F-4D97-AF65-F5344CB8AC3E}">
        <p14:creationId xmlns:p14="http://schemas.microsoft.com/office/powerpoint/2010/main" val="195737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9A6F59-CA5F-2049-6AFE-E15095E7C037}"/>
              </a:ext>
            </a:extLst>
          </p:cNvPr>
          <p:cNvSpPr>
            <a:spLocks noGrp="1"/>
          </p:cNvSpPr>
          <p:nvPr>
            <p:ph type="ctrTitle"/>
          </p:nvPr>
        </p:nvSpPr>
        <p:spPr>
          <a:xfrm>
            <a:off x="1524000" y="-673386"/>
            <a:ext cx="9144000" cy="673386"/>
          </a:xfrm>
        </p:spPr>
        <p:txBody>
          <a:bodyPr vert="horz" lIns="91440" tIns="45720" rIns="91440" bIns="45720" rtlCol="0" anchor="b">
            <a:noAutofit/>
          </a:bodyPr>
          <a:lstStyle/>
          <a:p>
            <a:r>
              <a:rPr lang="en-US" sz="2400"/>
              <a:t>Vad ska jag </a:t>
            </a:r>
            <a:r>
              <a:rPr lang="en-US" sz="2400" err="1"/>
              <a:t>göra</a:t>
            </a:r>
            <a:r>
              <a:rPr lang="en-US" sz="2400"/>
              <a:t> om jag </a:t>
            </a:r>
            <a:r>
              <a:rPr lang="en-US" sz="2400" err="1"/>
              <a:t>blir</a:t>
            </a:r>
            <a:r>
              <a:rPr lang="en-US" sz="2400"/>
              <a:t> </a:t>
            </a:r>
            <a:r>
              <a:rPr lang="en-US" sz="2400" err="1"/>
              <a:t>rädd</a:t>
            </a:r>
            <a:r>
              <a:rPr lang="en-US" sz="2400"/>
              <a:t> </a:t>
            </a:r>
            <a:r>
              <a:rPr lang="en-US" sz="2400" err="1"/>
              <a:t>ute</a:t>
            </a:r>
            <a:r>
              <a:rPr lang="en-US" sz="2400"/>
              <a:t> </a:t>
            </a:r>
            <a:r>
              <a:rPr lang="en-US" sz="2400" err="1"/>
              <a:t>på</a:t>
            </a:r>
            <a:r>
              <a:rPr lang="en-US" sz="2400"/>
              <a:t> stan?</a:t>
            </a:r>
            <a:endParaRPr lang="fi-FI" sz="2400"/>
          </a:p>
        </p:txBody>
      </p:sp>
      <p:pic>
        <p:nvPicPr>
          <p:cNvPr id="3" name="Online Media 2">
            <a:hlinkClick r:id="" action="ppaction://media"/>
            <a:extLst>
              <a:ext uri="{FF2B5EF4-FFF2-40B4-BE49-F238E27FC236}">
                <a16:creationId xmlns:a16="http://schemas.microsoft.com/office/drawing/2014/main" id="{8715B2D5-452D-01C5-0CF7-1488CA8C86CA}"/>
              </a:ext>
            </a:extLst>
          </p:cNvPr>
          <p:cNvPicPr>
            <a:picLocks noRot="1" noChangeAspect="1"/>
          </p:cNvPicPr>
          <p:nvPr>
            <a:videoFile r:link="rId1"/>
          </p:nvPr>
        </p:nvPicPr>
        <p:blipFill>
          <a:blip r:embed="rId4"/>
          <a:srcRect/>
          <a:stretch/>
        </p:blipFill>
        <p:spPr>
          <a:xfrm>
            <a:off x="-3248" y="-5871"/>
            <a:ext cx="12212873" cy="6869741"/>
          </a:xfrm>
          <a:prstGeom prst="rect">
            <a:avLst/>
          </a:prstGeom>
        </p:spPr>
      </p:pic>
    </p:spTree>
    <p:extLst>
      <p:ext uri="{BB962C8B-B14F-4D97-AF65-F5344CB8AC3E}">
        <p14:creationId xmlns:p14="http://schemas.microsoft.com/office/powerpoint/2010/main" val="147211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4FB6A5-5986-0681-B7D2-68AE810548AD}"/>
              </a:ext>
            </a:extLst>
          </p:cNvPr>
          <p:cNvSpPr>
            <a:spLocks noGrp="1"/>
          </p:cNvSpPr>
          <p:nvPr>
            <p:ph type="title"/>
          </p:nvPr>
        </p:nvSpPr>
        <p:spPr>
          <a:xfrm>
            <a:off x="5307058" y="1015042"/>
            <a:ext cx="6846560" cy="1112837"/>
          </a:xfrm>
        </p:spPr>
        <p:txBody>
          <a:bodyPr>
            <a:normAutofit/>
          </a:bodyPr>
          <a:lstStyle/>
          <a:p>
            <a:r>
              <a:rPr lang="en-US" sz="3600" err="1"/>
              <a:t>Diskussion</a:t>
            </a:r>
            <a:r>
              <a:rPr lang="en-US" sz="3600"/>
              <a:t> om </a:t>
            </a:r>
            <a:r>
              <a:rPr lang="en-US" sz="3600" err="1"/>
              <a:t>videon</a:t>
            </a:r>
            <a:endParaRPr lang="fi-FI" sz="3600"/>
          </a:p>
        </p:txBody>
      </p:sp>
      <p:sp>
        <p:nvSpPr>
          <p:cNvPr id="2" name="Content Placeholder 1">
            <a:extLst>
              <a:ext uri="{FF2B5EF4-FFF2-40B4-BE49-F238E27FC236}">
                <a16:creationId xmlns:a16="http://schemas.microsoft.com/office/drawing/2014/main" id="{EB0D8984-AB0D-75DE-9F2E-F7956DB209E7}"/>
              </a:ext>
            </a:extLst>
          </p:cNvPr>
          <p:cNvSpPr>
            <a:spLocks noGrp="1"/>
          </p:cNvSpPr>
          <p:nvPr>
            <p:ph sz="quarter" idx="4"/>
          </p:nvPr>
        </p:nvSpPr>
        <p:spPr>
          <a:xfrm>
            <a:off x="5305433" y="2127879"/>
            <a:ext cx="5584166" cy="3916363"/>
          </a:xfrm>
        </p:spPr>
        <p:txBody>
          <a:bodyPr vert="horz" lIns="91440" tIns="45720" rIns="91440" bIns="45720" rtlCol="0" anchor="t">
            <a:normAutofit/>
          </a:bodyPr>
          <a:lstStyle/>
          <a:p>
            <a:pPr marL="285750" indent="-285750">
              <a:buFont typeface="Arial" panose="020B0604020202020204" pitchFamily="34" charset="0"/>
              <a:buChar char="•"/>
            </a:pPr>
            <a:r>
              <a:rPr lang="sv-FI">
                <a:latin typeface="Arial"/>
                <a:cs typeface="Arial"/>
              </a:rPr>
              <a:t>Vad kommer du i håg av videon?</a:t>
            </a:r>
          </a:p>
          <a:p>
            <a:pPr marL="285750" indent="-285750">
              <a:buFont typeface="Arial" panose="020B0604020202020204" pitchFamily="34" charset="0"/>
              <a:buChar char="•"/>
            </a:pPr>
            <a:r>
              <a:rPr lang="sv-FI">
                <a:latin typeface="Arial"/>
                <a:cs typeface="Arial"/>
              </a:rPr>
              <a:t>Hurdana vägar lönar det sig att välja?</a:t>
            </a:r>
          </a:p>
          <a:p>
            <a:pPr marL="285750" indent="-285750">
              <a:buFont typeface="Arial" panose="020B0604020202020204" pitchFamily="34" charset="0"/>
              <a:buChar char="•"/>
            </a:pPr>
            <a:r>
              <a:rPr lang="sv-FI">
                <a:latin typeface="Arial"/>
                <a:cs typeface="Arial"/>
              </a:rPr>
              <a:t>Vad skulle du göra om någon </a:t>
            </a:r>
            <a:br>
              <a:rPr lang="sv-FI">
                <a:latin typeface="Arial"/>
                <a:cs typeface="Arial"/>
              </a:rPr>
            </a:br>
            <a:r>
              <a:rPr lang="sv-FI">
                <a:latin typeface="Arial"/>
                <a:cs typeface="Arial"/>
              </a:rPr>
              <a:t>försökte ta något från dig?</a:t>
            </a:r>
            <a:endParaRPr lang="sv-FI"/>
          </a:p>
          <a:p>
            <a:pPr marL="285750" indent="-285750">
              <a:buFont typeface="Arial" panose="020B0604020202020204" pitchFamily="34" charset="0"/>
              <a:buChar char="•"/>
            </a:pPr>
            <a:r>
              <a:rPr lang="sv-FI">
                <a:latin typeface="Arial"/>
                <a:cs typeface="Arial"/>
              </a:rPr>
              <a:t>Vart kan du vända dig för att få hjälp?</a:t>
            </a:r>
          </a:p>
        </p:txBody>
      </p:sp>
      <p:pic>
        <p:nvPicPr>
          <p:cNvPr id="1026" name="Picture 2">
            <a:extLst>
              <a:ext uri="{FF2B5EF4-FFF2-40B4-BE49-F238E27FC236}">
                <a16:creationId xmlns:a16="http://schemas.microsoft.com/office/drawing/2014/main" id="{49FF3226-4C5B-BA66-F218-98A200E1670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83" y="1045852"/>
            <a:ext cx="4616311" cy="462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60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2">
            <a:extLst>
              <a:ext uri="{FF2B5EF4-FFF2-40B4-BE49-F238E27FC236}">
                <a16:creationId xmlns:a16="http://schemas.microsoft.com/office/drawing/2014/main" id="{5BBBB4F4-5793-612A-EF3D-83FED87D2FF3}"/>
              </a:ext>
            </a:extLst>
          </p:cNvPr>
          <p:cNvSpPr>
            <a:spLocks noGrp="1"/>
          </p:cNvSpPr>
          <p:nvPr/>
        </p:nvSpPr>
        <p:spPr>
          <a:xfrm>
            <a:off x="5997799" y="261887"/>
            <a:ext cx="5181600" cy="1112837"/>
          </a:xfrm>
          <a:prstGeom prst="rect">
            <a:avLst/>
          </a:prstGeom>
        </p:spPr>
        <p:txBody>
          <a:bodyPr vert="horz" lIns="91440" tIns="45720" rIns="91440" bIns="45720" rtlCol="0" anchor="ctr">
            <a:norm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3200" err="1">
                <a:latin typeface="Arial Rounded MT Bold"/>
              </a:rPr>
              <a:t>Den</a:t>
            </a:r>
            <a:r>
              <a:rPr lang="fi-FI" sz="3200">
                <a:latin typeface="Arial Rounded MT Bold"/>
              </a:rPr>
              <a:t> </a:t>
            </a:r>
            <a:r>
              <a:rPr lang="fi-FI" sz="3200" err="1">
                <a:latin typeface="Arial Rounded MT Bold"/>
              </a:rPr>
              <a:t>lugnande</a:t>
            </a:r>
            <a:r>
              <a:rPr lang="fi-FI" sz="3200">
                <a:latin typeface="Arial Rounded MT Bold"/>
              </a:rPr>
              <a:t> </a:t>
            </a:r>
            <a:r>
              <a:rPr lang="fi-FI" sz="3200" err="1">
                <a:latin typeface="Arial Rounded MT Bold"/>
              </a:rPr>
              <a:t>tassen</a:t>
            </a:r>
            <a:endParaRPr lang="en-US" sz="3200"/>
          </a:p>
        </p:txBody>
      </p:sp>
      <p:sp>
        <p:nvSpPr>
          <p:cNvPr id="5" name="TextBox 2">
            <a:extLst>
              <a:ext uri="{FF2B5EF4-FFF2-40B4-BE49-F238E27FC236}">
                <a16:creationId xmlns:a16="http://schemas.microsoft.com/office/drawing/2014/main" id="{68CD3570-086C-E6CF-25DA-F7D5DB16461E}"/>
              </a:ext>
            </a:extLst>
          </p:cNvPr>
          <p:cNvSpPr txBox="1"/>
          <p:nvPr/>
        </p:nvSpPr>
        <p:spPr>
          <a:xfrm>
            <a:off x="6065533" y="1153451"/>
            <a:ext cx="511386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ea typeface="+mn-lt"/>
                <a:cs typeface="+mn-lt"/>
              </a:rPr>
              <a:t>Gör så här när du vill lugna kroppen och sinnet.</a:t>
            </a:r>
            <a:endParaRPr lang="en-US"/>
          </a:p>
        </p:txBody>
      </p:sp>
      <p:sp>
        <p:nvSpPr>
          <p:cNvPr id="6" name="Content Placeholder 1">
            <a:extLst>
              <a:ext uri="{FF2B5EF4-FFF2-40B4-BE49-F238E27FC236}">
                <a16:creationId xmlns:a16="http://schemas.microsoft.com/office/drawing/2014/main" id="{2E25A39E-1D50-1F80-2437-EA76AFF3800A}"/>
              </a:ext>
            </a:extLst>
          </p:cNvPr>
          <p:cNvSpPr txBox="1">
            <a:spLocks/>
          </p:cNvSpPr>
          <p:nvPr/>
        </p:nvSpPr>
        <p:spPr>
          <a:xfrm>
            <a:off x="6274526" y="1670841"/>
            <a:ext cx="5352521" cy="4191939"/>
          </a:xfrm>
          <a:prstGeom prst="rect">
            <a:avLst/>
          </a:prstGeom>
        </p:spPr>
        <p:txBody>
          <a:bodyPr>
            <a:normAutofit fontScale="92500"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latin typeface="Arial"/>
                <a:cs typeface="Arial"/>
              </a:rPr>
              <a:t>Öppna</a:t>
            </a:r>
            <a:r>
              <a:rPr lang="en-US">
                <a:latin typeface="Arial"/>
                <a:cs typeface="Arial"/>
              </a:rPr>
              <a:t> din hand.</a:t>
            </a:r>
          </a:p>
          <a:p>
            <a:r>
              <a:rPr lang="sv-SE">
                <a:latin typeface="Arial"/>
                <a:cs typeface="Arial"/>
              </a:rPr>
              <a:t>Gå med fingret på andra handens utsida i takt med andningen:</a:t>
            </a:r>
          </a:p>
          <a:p>
            <a:pPr lvl="1"/>
            <a:r>
              <a:rPr lang="sv-SE">
                <a:latin typeface="Arial"/>
                <a:cs typeface="Arial"/>
              </a:rPr>
              <a:t>Andas in när du går uppåt.</a:t>
            </a:r>
          </a:p>
          <a:p>
            <a:pPr lvl="1"/>
            <a:r>
              <a:rPr lang="sv-SE">
                <a:latin typeface="Arial"/>
                <a:cs typeface="Arial"/>
              </a:rPr>
              <a:t>Andas ut när du går neråt.</a:t>
            </a:r>
          </a:p>
          <a:p>
            <a:r>
              <a:rPr lang="en-US" err="1">
                <a:latin typeface="Arial"/>
                <a:cs typeface="Arial"/>
              </a:rPr>
              <a:t>Gå</a:t>
            </a:r>
            <a:r>
              <a:rPr lang="en-US">
                <a:latin typeface="Arial"/>
                <a:cs typeface="Arial"/>
              </a:rPr>
              <a:t> </a:t>
            </a:r>
            <a:r>
              <a:rPr lang="en-US" err="1">
                <a:latin typeface="Arial"/>
                <a:cs typeface="Arial"/>
              </a:rPr>
              <a:t>igenom</a:t>
            </a:r>
            <a:r>
              <a:rPr lang="en-US">
                <a:latin typeface="Arial"/>
                <a:cs typeface="Arial"/>
              </a:rPr>
              <a:t> </a:t>
            </a:r>
            <a:r>
              <a:rPr lang="en-US" err="1">
                <a:latin typeface="Arial"/>
                <a:cs typeface="Arial"/>
              </a:rPr>
              <a:t>alla</a:t>
            </a:r>
            <a:r>
              <a:rPr lang="en-US">
                <a:latin typeface="Arial"/>
                <a:cs typeface="Arial"/>
              </a:rPr>
              <a:t> </a:t>
            </a:r>
            <a:r>
              <a:rPr lang="en-US" err="1">
                <a:latin typeface="Arial"/>
                <a:cs typeface="Arial"/>
              </a:rPr>
              <a:t>fingrar</a:t>
            </a:r>
            <a:r>
              <a:rPr lang="en-US">
                <a:latin typeface="Arial"/>
                <a:cs typeface="Arial"/>
              </a:rPr>
              <a:t>.</a:t>
            </a:r>
            <a:endParaRPr lang="en-US">
              <a:latin typeface="Arial"/>
            </a:endParaRPr>
          </a:p>
        </p:txBody>
      </p:sp>
      <p:pic>
        <p:nvPicPr>
          <p:cNvPr id="1026" name="Picture 2">
            <a:extLst>
              <a:ext uri="{FF2B5EF4-FFF2-40B4-BE49-F238E27FC236}">
                <a16:creationId xmlns:a16="http://schemas.microsoft.com/office/drawing/2014/main" id="{A23271D4-D353-EAD3-B71E-09E50882FFD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74" y="-443584"/>
            <a:ext cx="7756425" cy="7745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038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1970-9DC3-26FF-5FE1-18B6BB27513B}"/>
              </a:ext>
            </a:extLst>
          </p:cNvPr>
          <p:cNvSpPr>
            <a:spLocks noGrp="1"/>
          </p:cNvSpPr>
          <p:nvPr>
            <p:ph type="title"/>
          </p:nvPr>
        </p:nvSpPr>
        <p:spPr/>
        <p:txBody>
          <a:bodyPr/>
          <a:lstStyle/>
          <a:p>
            <a:r>
              <a:rPr lang="sv-SE"/>
              <a:t>EN PAUS</a:t>
            </a:r>
          </a:p>
        </p:txBody>
      </p:sp>
    </p:spTree>
    <p:extLst>
      <p:ext uri="{BB962C8B-B14F-4D97-AF65-F5344CB8AC3E}">
        <p14:creationId xmlns:p14="http://schemas.microsoft.com/office/powerpoint/2010/main" val="2144065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D99D-1485-D233-46CD-A7046F603F78}"/>
              </a:ext>
            </a:extLst>
          </p:cNvPr>
          <p:cNvSpPr>
            <a:spLocks noGrp="1"/>
          </p:cNvSpPr>
          <p:nvPr>
            <p:ph type="title"/>
          </p:nvPr>
        </p:nvSpPr>
        <p:spPr>
          <a:xfrm>
            <a:off x="768626" y="2692399"/>
            <a:ext cx="10515600" cy="1130453"/>
          </a:xfrm>
        </p:spPr>
        <p:txBody>
          <a:bodyPr>
            <a:normAutofit/>
          </a:bodyPr>
          <a:lstStyle/>
          <a:p>
            <a:r>
              <a:rPr lang="sv-SE"/>
              <a:t>Vad betyder beroende?</a:t>
            </a:r>
            <a:endParaRPr lang="fi-FI"/>
          </a:p>
        </p:txBody>
      </p:sp>
    </p:spTree>
    <p:extLst>
      <p:ext uri="{BB962C8B-B14F-4D97-AF65-F5344CB8AC3E}">
        <p14:creationId xmlns:p14="http://schemas.microsoft.com/office/powerpoint/2010/main" val="3117237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uot;Jag började använda rusmedel när jag kände mig ensam. Jag visste inte hur jag skulle prata om mina jobbiga känslor med någon annan, så jag höll dem inom mig.&quot; Anssi.">
            <a:extLst>
              <a:ext uri="{FF2B5EF4-FFF2-40B4-BE49-F238E27FC236}">
                <a16:creationId xmlns:a16="http://schemas.microsoft.com/office/drawing/2014/main" id="{34AB86D7-7787-353E-F1F8-3FA694A20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6505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56C6A66-DD05-513C-345A-E1CF3382258E}"/>
              </a:ext>
            </a:extLst>
          </p:cNvPr>
          <p:cNvSpPr>
            <a:spLocks noGrp="1"/>
          </p:cNvSpPr>
          <p:nvPr>
            <p:ph type="title"/>
          </p:nvPr>
        </p:nvSpPr>
        <p:spPr>
          <a:xfrm>
            <a:off x="5629303" y="1136945"/>
            <a:ext cx="5181600" cy="1112837"/>
          </a:xfrm>
        </p:spPr>
        <p:txBody>
          <a:bodyPr>
            <a:normAutofit/>
          </a:bodyPr>
          <a:lstStyle/>
          <a:p>
            <a:r>
              <a:rPr lang="en-US" sz="4000" err="1">
                <a:latin typeface="Arial Rounded MT Bold"/>
              </a:rPr>
              <a:t>Trygghet</a:t>
            </a:r>
            <a:endParaRPr lang="en-US" sz="4000"/>
          </a:p>
        </p:txBody>
      </p:sp>
      <p:sp>
        <p:nvSpPr>
          <p:cNvPr id="11" name="Content Placeholder 1">
            <a:extLst>
              <a:ext uri="{FF2B5EF4-FFF2-40B4-BE49-F238E27FC236}">
                <a16:creationId xmlns:a16="http://schemas.microsoft.com/office/drawing/2014/main" id="{8782D7CF-8BFB-200F-0F24-AE0FCBB913A1}"/>
              </a:ext>
            </a:extLst>
          </p:cNvPr>
          <p:cNvSpPr txBox="1">
            <a:spLocks/>
          </p:cNvSpPr>
          <p:nvPr/>
        </p:nvSpPr>
        <p:spPr>
          <a:xfrm>
            <a:off x="5847473" y="2403192"/>
            <a:ext cx="5128379" cy="3031016"/>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FI" sz="2400">
                <a:latin typeface="Arial"/>
                <a:cs typeface="Arial"/>
              </a:rPr>
              <a:t>Vad betyder det att känna </a:t>
            </a:r>
            <a:br>
              <a:rPr lang="sv-FI" sz="2400">
                <a:latin typeface="Arial"/>
                <a:cs typeface="Arial"/>
              </a:rPr>
            </a:br>
            <a:r>
              <a:rPr lang="sv-FI" sz="2400">
                <a:latin typeface="Arial"/>
                <a:cs typeface="Arial"/>
              </a:rPr>
              <a:t>sig trygg?</a:t>
            </a:r>
            <a:endParaRPr lang="sv-FI" sz="2400">
              <a:latin typeface="Arial"/>
            </a:endParaRPr>
          </a:p>
          <a:p>
            <a:r>
              <a:rPr lang="sv-FI" sz="2400">
                <a:latin typeface="Arial"/>
                <a:cs typeface="Arial"/>
              </a:rPr>
              <a:t>Vad får dig att känna dig </a:t>
            </a:r>
            <a:br>
              <a:rPr lang="sv-FI" sz="2400">
                <a:latin typeface="Arial"/>
                <a:cs typeface="Arial"/>
              </a:rPr>
            </a:br>
            <a:r>
              <a:rPr lang="sv-FI" sz="2400">
                <a:latin typeface="Arial"/>
                <a:cs typeface="Arial"/>
              </a:rPr>
              <a:t>trygg då du rör dig utomhus?</a:t>
            </a:r>
          </a:p>
        </p:txBody>
      </p:sp>
      <p:pic>
        <p:nvPicPr>
          <p:cNvPr id="1026" name="Picture 2">
            <a:extLst>
              <a:ext uri="{FF2B5EF4-FFF2-40B4-BE49-F238E27FC236}">
                <a16:creationId xmlns:a16="http://schemas.microsoft.com/office/drawing/2014/main" id="{B663697B-B0F4-F83E-1538-82438A02820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63" y="711949"/>
            <a:ext cx="5683191" cy="566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466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quot;När det gick dåligt för mig trodde jag att ingen kunde hjälpa mig. Men när jag vågade prata om det högt ville folk hjälpa mig och jag fick en ny chans att fixa saker som tidigare hade gått fel.”&#10;Metta.">
            <a:extLst>
              <a:ext uri="{FF2B5EF4-FFF2-40B4-BE49-F238E27FC236}">
                <a16:creationId xmlns:a16="http://schemas.microsoft.com/office/drawing/2014/main" id="{F29AB4AA-98E0-629A-65D8-7A8CE2E7E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6266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on a rock&#10;&#10;Description automatically generated">
            <a:extLst>
              <a:ext uri="{FF2B5EF4-FFF2-40B4-BE49-F238E27FC236}">
                <a16:creationId xmlns:a16="http://schemas.microsoft.com/office/drawing/2014/main" id="{D740F7B4-CC66-E150-1587-CC99AB58E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038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ag är en helt vanlig människa, trots att jag har en beroendesjukdom. Jag jobbar, tränar och träffar vänner.” Petri.">
            <a:extLst>
              <a:ext uri="{FF2B5EF4-FFF2-40B4-BE49-F238E27FC236}">
                <a16:creationId xmlns:a16="http://schemas.microsoft.com/office/drawing/2014/main" id="{11B02C69-116B-EB98-E6EA-E5AA42B00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821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digare använde jag rusmedel dagligen, men jag fick hjälp med mina problem. Jag vill hjälpa andra som tampas med samma sak. Jag möter människor på gatan som använder rusmedel. Jag bjuder på mellanmål, frågar hur de mår och berättar var hjälp finns att få.” Laura.">
            <a:extLst>
              <a:ext uri="{FF2B5EF4-FFF2-40B4-BE49-F238E27FC236}">
                <a16:creationId xmlns:a16="http://schemas.microsoft.com/office/drawing/2014/main" id="{1C4B2668-9126-6335-CD03-2E1E0C630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6498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an orange sweater and grey hat leaning against a wall&#10;&#10;Description automatically generated">
            <a:extLst>
              <a:ext uri="{FF2B5EF4-FFF2-40B4-BE49-F238E27FC236}">
                <a16:creationId xmlns:a16="http://schemas.microsoft.com/office/drawing/2014/main" id="{3C26BE0B-341E-2D34-1F81-BCA5BC06E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0558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on a couch&#10;&#10;Description automatically generated">
            <a:extLst>
              <a:ext uri="{FF2B5EF4-FFF2-40B4-BE49-F238E27FC236}">
                <a16:creationId xmlns:a16="http://schemas.microsoft.com/office/drawing/2014/main" id="{B53CC18C-9193-F852-A06C-C7058C963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3411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uot;Det är mitt jobb att ge råd och vägledning till människor att vara uppmärksamma på andra så att alla kan känna sig trygga. Vi alla tillhör vårt grannskap och kan påverka allas välbefinnande.&quot; Heikki.">
            <a:extLst>
              <a:ext uri="{FF2B5EF4-FFF2-40B4-BE49-F238E27FC236}">
                <a16:creationId xmlns:a16="http://schemas.microsoft.com/office/drawing/2014/main" id="{8F4E5B27-AAC5-BF03-641B-484871D71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4549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13D6-3F20-5F6D-5CF1-16ED72A8373F}"/>
              </a:ext>
            </a:extLst>
          </p:cNvPr>
          <p:cNvSpPr>
            <a:spLocks noGrp="1"/>
          </p:cNvSpPr>
          <p:nvPr>
            <p:ph type="title"/>
          </p:nvPr>
        </p:nvSpPr>
        <p:spPr/>
        <p:txBody>
          <a:bodyPr/>
          <a:lstStyle/>
          <a:p>
            <a:r>
              <a:rPr lang="en-US" err="1"/>
              <a:t>Rusmedel</a:t>
            </a:r>
            <a:r>
              <a:rPr lang="en-US"/>
              <a:t> </a:t>
            </a:r>
            <a:r>
              <a:rPr lang="en-US" err="1"/>
              <a:t>påverkar</a:t>
            </a:r>
            <a:r>
              <a:rPr lang="en-US"/>
              <a:t> </a:t>
            </a:r>
            <a:r>
              <a:rPr lang="en-US" err="1"/>
              <a:t>beteendet</a:t>
            </a:r>
            <a:endParaRPr lang="fi-FI"/>
          </a:p>
        </p:txBody>
      </p:sp>
      <p:sp>
        <p:nvSpPr>
          <p:cNvPr id="3" name="Content Placeholder 2">
            <a:extLst>
              <a:ext uri="{FF2B5EF4-FFF2-40B4-BE49-F238E27FC236}">
                <a16:creationId xmlns:a16="http://schemas.microsoft.com/office/drawing/2014/main" id="{CC6697E4-9593-5EA1-3304-833B9A3D8974}"/>
              </a:ext>
            </a:extLst>
          </p:cNvPr>
          <p:cNvSpPr>
            <a:spLocks noGrp="1"/>
          </p:cNvSpPr>
          <p:nvPr>
            <p:ph idx="1"/>
          </p:nvPr>
        </p:nvSpPr>
        <p:spPr/>
        <p:txBody>
          <a:bodyPr vert="horz" lIns="91440" tIns="45720" rIns="91440" bIns="45720" rtlCol="0" anchor="t">
            <a:normAutofit fontScale="92500" lnSpcReduction="10000"/>
          </a:bodyPr>
          <a:lstStyle/>
          <a:p>
            <a:r>
              <a:rPr lang="sv-SE">
                <a:latin typeface="Arial"/>
                <a:cs typeface="Arial"/>
              </a:rPr>
              <a:t>Beroende för med sig obehagliga situationer och beteenden, </a:t>
            </a:r>
            <a:br>
              <a:rPr lang="sv-SE">
                <a:latin typeface="Arial"/>
                <a:cs typeface="Arial"/>
              </a:rPr>
            </a:br>
            <a:r>
              <a:rPr lang="sv-SE">
                <a:latin typeface="Arial"/>
                <a:cs typeface="Arial"/>
              </a:rPr>
              <a:t>både för en själv och för andra. </a:t>
            </a:r>
            <a:endParaRPr lang="en-US">
              <a:latin typeface="Arial"/>
              <a:cs typeface="Arial"/>
            </a:endParaRPr>
          </a:p>
          <a:p>
            <a:r>
              <a:rPr lang="sv-SE">
                <a:latin typeface="Arial"/>
                <a:cs typeface="Arial"/>
              </a:rPr>
              <a:t>En berusad person kanske inte förstår att deras beteende upplevs som skrämmande. </a:t>
            </a:r>
          </a:p>
          <a:p>
            <a:r>
              <a:rPr lang="sv-SE">
                <a:latin typeface="Arial"/>
                <a:cs typeface="Arial"/>
              </a:rPr>
              <a:t>Man kan bli av med ett beroende genom behandling. </a:t>
            </a:r>
          </a:p>
          <a:p>
            <a:r>
              <a:rPr lang="sv-SE">
                <a:latin typeface="Arial"/>
                <a:cs typeface="Arial"/>
              </a:rPr>
              <a:t>Varje person förtjänar att bli bra mött och att få stöd. </a:t>
            </a:r>
            <a:endParaRPr lang="sv-SE"/>
          </a:p>
          <a:p>
            <a:endParaRPr lang="sv-SE">
              <a:latin typeface="Arial"/>
              <a:cs typeface="Arial"/>
            </a:endParaRPr>
          </a:p>
          <a:p>
            <a:endParaRPr lang="sv-SE">
              <a:latin typeface="Arial"/>
              <a:cs typeface="Arial"/>
            </a:endParaRPr>
          </a:p>
        </p:txBody>
      </p:sp>
    </p:spTree>
    <p:extLst>
      <p:ext uri="{BB962C8B-B14F-4D97-AF65-F5344CB8AC3E}">
        <p14:creationId xmlns:p14="http://schemas.microsoft.com/office/powerpoint/2010/main" val="942665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333118-EFAC-1142-2FD0-F62B1F2D5F72}"/>
              </a:ext>
            </a:extLst>
          </p:cNvPr>
          <p:cNvSpPr>
            <a:spLocks noGrp="1"/>
          </p:cNvSpPr>
          <p:nvPr>
            <p:ph type="title"/>
          </p:nvPr>
        </p:nvSpPr>
        <p:spPr>
          <a:xfrm>
            <a:off x="838200" y="924448"/>
            <a:ext cx="10514012" cy="1112837"/>
          </a:xfrm>
        </p:spPr>
        <p:txBody>
          <a:bodyPr/>
          <a:lstStyle/>
          <a:p>
            <a:pPr algn="ctr"/>
            <a:r>
              <a:rPr lang="en-US" sz="4000" err="1"/>
              <a:t>Spelregler</a:t>
            </a:r>
            <a:endParaRPr lang="fi-FI"/>
          </a:p>
        </p:txBody>
      </p:sp>
      <p:pic>
        <p:nvPicPr>
          <p:cNvPr id="2050" name="Picture 2" descr="Spelrutan där du ska göra en aktivitet.">
            <a:extLst>
              <a:ext uri="{FF2B5EF4-FFF2-40B4-BE49-F238E27FC236}">
                <a16:creationId xmlns:a16="http://schemas.microsoft.com/office/drawing/2014/main" id="{552A7BE3-9C2B-6F6F-E9A6-08CE7A1EC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333" y="2195060"/>
            <a:ext cx="542925" cy="56197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A6019C0D-671F-9C46-DCB7-D33133D4C3D1}"/>
              </a:ext>
            </a:extLst>
          </p:cNvPr>
          <p:cNvSpPr>
            <a:spLocks noGrp="1"/>
          </p:cNvSpPr>
          <p:nvPr>
            <p:ph sz="quarter" idx="4"/>
          </p:nvPr>
        </p:nvSpPr>
        <p:spPr>
          <a:xfrm>
            <a:off x="6670964" y="2095044"/>
            <a:ext cx="4454985" cy="967172"/>
          </a:xfrm>
        </p:spPr>
        <p:txBody>
          <a:bodyPr vert="horz" lIns="91440" tIns="45720" rIns="91440" bIns="45720" rtlCol="0" anchor="t">
            <a:normAutofit/>
          </a:bodyPr>
          <a:lstStyle/>
          <a:p>
            <a:pPr marL="0" indent="0">
              <a:lnSpc>
                <a:spcPct val="110000"/>
              </a:lnSpc>
              <a:buNone/>
            </a:pPr>
            <a:r>
              <a:rPr lang="en-US" sz="2000" b="1" err="1">
                <a:latin typeface="Arial"/>
                <a:cs typeface="Arial"/>
              </a:rPr>
              <a:t>Aktivitet</a:t>
            </a:r>
            <a:r>
              <a:rPr lang="en-US" sz="2000" b="1">
                <a:latin typeface="Arial"/>
                <a:cs typeface="Arial"/>
              </a:rPr>
              <a:t>! </a:t>
            </a:r>
            <a:r>
              <a:rPr lang="sv-SE" sz="2000">
                <a:latin typeface="Arial"/>
                <a:cs typeface="Arial"/>
              </a:rPr>
              <a:t>Utför uppgiften som finns </a:t>
            </a:r>
            <a:br>
              <a:rPr lang="sv-SE" sz="2000">
                <a:latin typeface="Arial"/>
                <a:cs typeface="Arial"/>
              </a:rPr>
            </a:br>
            <a:r>
              <a:rPr lang="sv-SE" sz="2000">
                <a:latin typeface="Arial"/>
                <a:cs typeface="Arial"/>
              </a:rPr>
              <a:t>på uppgiftspappret.</a:t>
            </a:r>
            <a:r>
              <a:rPr lang="sv-SE" sz="800">
                <a:latin typeface="Arial"/>
                <a:cs typeface="Arial"/>
              </a:rPr>
              <a:t> </a:t>
            </a:r>
            <a:endParaRPr lang="sv-SE"/>
          </a:p>
        </p:txBody>
      </p:sp>
      <p:pic>
        <p:nvPicPr>
          <p:cNvPr id="2051" name="Picture 3" descr="Spelrutan med bilden på en hand där du ska göra känslopantomim.">
            <a:extLst>
              <a:ext uri="{FF2B5EF4-FFF2-40B4-BE49-F238E27FC236}">
                <a16:creationId xmlns:a16="http://schemas.microsoft.com/office/drawing/2014/main" id="{3E3F4EBA-7AD5-3670-5EBE-BF8185CF6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332" y="3137660"/>
            <a:ext cx="542925" cy="5619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E06041-CF71-7990-A449-C211CCDADA1F}"/>
              </a:ext>
            </a:extLst>
          </p:cNvPr>
          <p:cNvSpPr txBox="1"/>
          <p:nvPr/>
        </p:nvSpPr>
        <p:spPr>
          <a:xfrm>
            <a:off x="6670964" y="3033954"/>
            <a:ext cx="4591989" cy="797078"/>
          </a:xfrm>
          <a:prstGeom prst="rect">
            <a:avLst/>
          </a:prstGeom>
          <a:noFill/>
        </p:spPr>
        <p:txBody>
          <a:bodyPr wrap="square">
            <a:spAutoFit/>
          </a:bodyPr>
          <a:lstStyle/>
          <a:p>
            <a:pPr marL="0" indent="0">
              <a:lnSpc>
                <a:spcPct val="120000"/>
              </a:lnSpc>
              <a:buNone/>
            </a:pPr>
            <a:r>
              <a:rPr lang="sv-SE" sz="2000" b="1"/>
              <a:t>Känslopantomim! </a:t>
            </a:r>
            <a:r>
              <a:rPr lang="sv-SE" sz="2000"/>
              <a:t>Visa en känsla. </a:t>
            </a:r>
          </a:p>
          <a:p>
            <a:pPr marL="0" indent="0">
              <a:lnSpc>
                <a:spcPct val="120000"/>
              </a:lnSpc>
              <a:buNone/>
            </a:pPr>
            <a:r>
              <a:rPr lang="sv-SE" sz="2000"/>
              <a:t>De andra får gissa. </a:t>
            </a:r>
          </a:p>
        </p:txBody>
      </p:sp>
      <p:pic>
        <p:nvPicPr>
          <p:cNvPr id="2052" name="Picture 4" descr="Spelrutan med bilden på trappan. Där får du ta genvägen.">
            <a:extLst>
              <a:ext uri="{FF2B5EF4-FFF2-40B4-BE49-F238E27FC236}">
                <a16:creationId xmlns:a16="http://schemas.microsoft.com/office/drawing/2014/main" id="{E3874BA7-F2C5-89F6-1548-4319BF259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333" y="4246351"/>
            <a:ext cx="552450" cy="4667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755975-9BE9-C084-3D34-E59653A00470}"/>
              </a:ext>
            </a:extLst>
          </p:cNvPr>
          <p:cNvSpPr txBox="1"/>
          <p:nvPr/>
        </p:nvSpPr>
        <p:spPr>
          <a:xfrm>
            <a:off x="6670964" y="4021222"/>
            <a:ext cx="4873343" cy="797078"/>
          </a:xfrm>
          <a:prstGeom prst="rect">
            <a:avLst/>
          </a:prstGeom>
          <a:noFill/>
        </p:spPr>
        <p:txBody>
          <a:bodyPr wrap="square">
            <a:spAutoFit/>
          </a:bodyPr>
          <a:lstStyle/>
          <a:p>
            <a:pPr marL="0" indent="0">
              <a:lnSpc>
                <a:spcPct val="120000"/>
              </a:lnSpc>
              <a:buNone/>
            </a:pPr>
            <a:r>
              <a:rPr lang="sv-SE" sz="2000" b="1"/>
              <a:t>Genväg!</a:t>
            </a:r>
            <a:r>
              <a:rPr lang="sv-SE" sz="2000"/>
              <a:t> Lös uppgiften rätt, så kan </a:t>
            </a:r>
            <a:br>
              <a:rPr lang="sv-SE" sz="2000"/>
            </a:br>
            <a:r>
              <a:rPr lang="sv-SE" sz="2000"/>
              <a:t>du ta genvägen via trapporna.</a:t>
            </a:r>
            <a:endParaRPr lang="fi-FI" sz="2000"/>
          </a:p>
        </p:txBody>
      </p:sp>
      <p:pic>
        <p:nvPicPr>
          <p:cNvPr id="2053" name="Picture 5" descr="Stopp-rutan i spelet.">
            <a:extLst>
              <a:ext uri="{FF2B5EF4-FFF2-40B4-BE49-F238E27FC236}">
                <a16:creationId xmlns:a16="http://schemas.microsoft.com/office/drawing/2014/main" id="{2AA29FA0-81A7-7244-9E05-7CAC45D51B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1858" y="5093701"/>
            <a:ext cx="533400" cy="5715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5E92C7C-4FC8-D4AF-32DB-8F2E4EC365C8}"/>
              </a:ext>
            </a:extLst>
          </p:cNvPr>
          <p:cNvSpPr txBox="1"/>
          <p:nvPr/>
        </p:nvSpPr>
        <p:spPr>
          <a:xfrm>
            <a:off x="6670964" y="5007842"/>
            <a:ext cx="4031777" cy="743217"/>
          </a:xfrm>
          <a:prstGeom prst="rect">
            <a:avLst/>
          </a:prstGeom>
          <a:noFill/>
        </p:spPr>
        <p:txBody>
          <a:bodyPr wrap="square">
            <a:spAutoFit/>
          </a:bodyPr>
          <a:lstStyle/>
          <a:p>
            <a:pPr marL="0" indent="0">
              <a:lnSpc>
                <a:spcPct val="110000"/>
              </a:lnSpc>
              <a:buNone/>
            </a:pPr>
            <a:r>
              <a:rPr lang="fi-FI" sz="2000" b="1" err="1"/>
              <a:t>Stopp</a:t>
            </a:r>
            <a:r>
              <a:rPr lang="fi-FI" sz="2000" b="1"/>
              <a:t>! </a:t>
            </a:r>
            <a:r>
              <a:rPr lang="sv-SE" sz="2000"/>
              <a:t>Stå över din tur under </a:t>
            </a:r>
          </a:p>
          <a:p>
            <a:pPr marL="0" indent="0">
              <a:lnSpc>
                <a:spcPct val="110000"/>
              </a:lnSpc>
              <a:buNone/>
            </a:pPr>
            <a:r>
              <a:rPr lang="sv-SE" sz="2000"/>
              <a:t>en omgång.</a:t>
            </a:r>
            <a:endParaRPr lang="fi-FI" sz="2000"/>
          </a:p>
        </p:txBody>
      </p:sp>
      <p:pic>
        <p:nvPicPr>
          <p:cNvPr id="5" name="Content Placeholder 4">
            <a:extLst>
              <a:ext uri="{FF2B5EF4-FFF2-40B4-BE49-F238E27FC236}">
                <a16:creationId xmlns:a16="http://schemas.microsoft.com/office/drawing/2014/main" id="{0BB52159-AAA3-C675-2521-0602A2F569EC}"/>
              </a:ext>
              <a:ext uri="{C183D7F6-B498-43B3-948B-1728B52AA6E4}">
                <adec:decorative xmlns:adec="http://schemas.microsoft.com/office/drawing/2017/decorative" val="1"/>
              </a:ext>
            </a:extLst>
          </p:cNvPr>
          <p:cNvPicPr>
            <a:picLocks noGrp="1" noChangeAspect="1"/>
          </p:cNvPicPr>
          <p:nvPr>
            <p:ph sz="half" idx="1"/>
          </p:nvPr>
        </p:nvPicPr>
        <p:blipFill>
          <a:blip r:embed="rId7">
            <a:extLst>
              <a:ext uri="{28A0092B-C50C-407E-A947-70E740481C1C}">
                <a14:useLocalDpi xmlns:a14="http://schemas.microsoft.com/office/drawing/2010/main" val="0"/>
              </a:ext>
            </a:extLst>
          </a:blip>
          <a:stretch>
            <a:fillRect/>
          </a:stretch>
        </p:blipFill>
        <p:spPr>
          <a:xfrm>
            <a:off x="1066051" y="2253263"/>
            <a:ext cx="4031777" cy="2841703"/>
          </a:xfrm>
        </p:spPr>
      </p:pic>
    </p:spTree>
    <p:extLst>
      <p:ext uri="{BB962C8B-B14F-4D97-AF65-F5344CB8AC3E}">
        <p14:creationId xmlns:p14="http://schemas.microsoft.com/office/powerpoint/2010/main" val="3556603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668917-7514-08F5-9808-65153468E53A}"/>
              </a:ext>
            </a:extLst>
          </p:cNvPr>
          <p:cNvSpPr>
            <a:spLocks noGrp="1"/>
          </p:cNvSpPr>
          <p:nvPr>
            <p:ph type="title"/>
          </p:nvPr>
        </p:nvSpPr>
        <p:spPr>
          <a:xfrm>
            <a:off x="588309" y="2127598"/>
            <a:ext cx="4455964" cy="2602801"/>
          </a:xfrm>
        </p:spPr>
        <p:txBody>
          <a:bodyPr/>
          <a:lstStyle/>
          <a:p>
            <a:r>
              <a:rPr lang="sv-SE"/>
              <a:t>Extrauppgift:</a:t>
            </a:r>
            <a:br>
              <a:rPr lang="sv-SE"/>
            </a:br>
            <a:r>
              <a:rPr lang="sv-SE"/>
              <a:t>Lös korsord</a:t>
            </a:r>
          </a:p>
        </p:txBody>
      </p:sp>
      <p:pic>
        <p:nvPicPr>
          <p:cNvPr id="2" name="Picture 1">
            <a:extLst>
              <a:ext uri="{FF2B5EF4-FFF2-40B4-BE49-F238E27FC236}">
                <a16:creationId xmlns:a16="http://schemas.microsoft.com/office/drawing/2014/main" id="{75563A07-18D9-A0CC-76D3-FEF142710F8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101" y="461031"/>
            <a:ext cx="4219432" cy="5954751"/>
          </a:xfrm>
          <a:prstGeom prst="rect">
            <a:avLst/>
          </a:prstGeom>
        </p:spPr>
      </p:pic>
    </p:spTree>
    <p:extLst>
      <p:ext uri="{BB962C8B-B14F-4D97-AF65-F5344CB8AC3E}">
        <p14:creationId xmlns:p14="http://schemas.microsoft.com/office/powerpoint/2010/main" val="100479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9CED41-2CA2-E779-8382-E167A665E5E5}"/>
              </a:ext>
            </a:extLst>
          </p:cNvPr>
          <p:cNvSpPr>
            <a:spLocks noGrp="1"/>
          </p:cNvSpPr>
          <p:nvPr>
            <p:ph type="title"/>
          </p:nvPr>
        </p:nvSpPr>
        <p:spPr>
          <a:xfrm>
            <a:off x="1766653" y="1435427"/>
            <a:ext cx="5181600" cy="1112837"/>
          </a:xfrm>
        </p:spPr>
        <p:txBody>
          <a:bodyPr>
            <a:normAutofit/>
          </a:bodyPr>
          <a:lstStyle/>
          <a:p>
            <a:r>
              <a:rPr lang="en-US" sz="4000" err="1">
                <a:latin typeface="Arial Rounded MT Bold"/>
              </a:rPr>
              <a:t>Otrygghet</a:t>
            </a:r>
            <a:endParaRPr lang="en-US" sz="4000"/>
          </a:p>
        </p:txBody>
      </p:sp>
      <p:sp>
        <p:nvSpPr>
          <p:cNvPr id="2" name="Content Placeholder 1">
            <a:extLst>
              <a:ext uri="{FF2B5EF4-FFF2-40B4-BE49-F238E27FC236}">
                <a16:creationId xmlns:a16="http://schemas.microsoft.com/office/drawing/2014/main" id="{6E20C4C1-FE44-22A0-91DF-1E5AAC60C464}"/>
              </a:ext>
            </a:extLst>
          </p:cNvPr>
          <p:cNvSpPr txBox="1">
            <a:spLocks/>
          </p:cNvSpPr>
          <p:nvPr/>
        </p:nvSpPr>
        <p:spPr>
          <a:xfrm>
            <a:off x="1763903" y="2363343"/>
            <a:ext cx="6749625" cy="4450510"/>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400" err="1">
                <a:latin typeface="Arial"/>
                <a:cs typeface="Arial"/>
              </a:rPr>
              <a:t>Vad</a:t>
            </a:r>
            <a:r>
              <a:rPr lang="fi-FI" sz="2400">
                <a:latin typeface="Arial"/>
                <a:cs typeface="Arial"/>
              </a:rPr>
              <a:t> </a:t>
            </a:r>
            <a:r>
              <a:rPr lang="fi-FI" sz="2400" err="1">
                <a:latin typeface="Arial"/>
                <a:cs typeface="Arial"/>
              </a:rPr>
              <a:t>betyder</a:t>
            </a:r>
            <a:r>
              <a:rPr lang="fi-FI" sz="2400">
                <a:latin typeface="Arial"/>
                <a:cs typeface="Arial"/>
              </a:rPr>
              <a:t> </a:t>
            </a:r>
            <a:r>
              <a:rPr lang="fi-FI" sz="2400" err="1">
                <a:latin typeface="Arial"/>
                <a:cs typeface="Arial"/>
              </a:rPr>
              <a:t>det</a:t>
            </a:r>
            <a:r>
              <a:rPr lang="fi-FI" sz="2400">
                <a:latin typeface="Arial"/>
                <a:cs typeface="Arial"/>
              </a:rPr>
              <a:t> </a:t>
            </a:r>
            <a:r>
              <a:rPr lang="fi-FI" sz="2400" err="1">
                <a:latin typeface="Arial"/>
                <a:cs typeface="Arial"/>
              </a:rPr>
              <a:t>att</a:t>
            </a:r>
            <a:r>
              <a:rPr lang="fi-FI" sz="2400">
                <a:latin typeface="Arial"/>
                <a:cs typeface="Arial"/>
              </a:rPr>
              <a:t> </a:t>
            </a:r>
            <a:r>
              <a:rPr lang="fi-FI" sz="2400" err="1">
                <a:latin typeface="Arial"/>
                <a:cs typeface="Arial"/>
              </a:rPr>
              <a:t>känna</a:t>
            </a:r>
            <a:r>
              <a:rPr lang="fi-FI" sz="2400">
                <a:latin typeface="Arial"/>
                <a:cs typeface="Arial"/>
              </a:rPr>
              <a:t> </a:t>
            </a:r>
            <a:br>
              <a:rPr lang="fi-FI" sz="2400">
                <a:latin typeface="Arial"/>
                <a:cs typeface="Arial"/>
              </a:rPr>
            </a:br>
            <a:r>
              <a:rPr lang="fi-FI" sz="2400" err="1">
                <a:latin typeface="Arial"/>
                <a:cs typeface="Arial"/>
              </a:rPr>
              <a:t>sig</a:t>
            </a:r>
            <a:r>
              <a:rPr lang="fi-FI" sz="2400">
                <a:latin typeface="Arial"/>
                <a:cs typeface="Arial"/>
              </a:rPr>
              <a:t> </a:t>
            </a:r>
            <a:r>
              <a:rPr lang="fi-FI" sz="2400" err="1">
                <a:latin typeface="Arial"/>
                <a:cs typeface="Arial"/>
              </a:rPr>
              <a:t>otrygg</a:t>
            </a:r>
            <a:r>
              <a:rPr lang="fi-FI" sz="2400">
                <a:latin typeface="Arial"/>
                <a:cs typeface="Arial"/>
              </a:rPr>
              <a:t>?</a:t>
            </a:r>
            <a:endParaRPr lang="fi-FI" sz="2400">
              <a:latin typeface="Arial"/>
            </a:endParaRPr>
          </a:p>
          <a:p>
            <a:r>
              <a:rPr lang="fi-FI" sz="2400" err="1">
                <a:latin typeface="Arial"/>
                <a:cs typeface="Arial"/>
              </a:rPr>
              <a:t>Vad</a:t>
            </a:r>
            <a:r>
              <a:rPr lang="fi-FI" sz="2400">
                <a:latin typeface="Arial"/>
                <a:cs typeface="Arial"/>
              </a:rPr>
              <a:t> </a:t>
            </a:r>
            <a:r>
              <a:rPr lang="fi-FI" sz="2400" err="1">
                <a:latin typeface="Arial"/>
                <a:cs typeface="Arial"/>
              </a:rPr>
              <a:t>kan</a:t>
            </a:r>
            <a:r>
              <a:rPr lang="fi-FI" sz="2400">
                <a:latin typeface="Arial"/>
                <a:cs typeface="Arial"/>
              </a:rPr>
              <a:t> </a:t>
            </a:r>
            <a:r>
              <a:rPr lang="fi-FI" sz="2400" err="1">
                <a:latin typeface="Arial"/>
                <a:cs typeface="Arial"/>
              </a:rPr>
              <a:t>få</a:t>
            </a:r>
            <a:r>
              <a:rPr lang="fi-FI" sz="2400">
                <a:latin typeface="Arial"/>
                <a:cs typeface="Arial"/>
              </a:rPr>
              <a:t> </a:t>
            </a:r>
            <a:r>
              <a:rPr lang="fi-FI" sz="2400" err="1">
                <a:latin typeface="Arial"/>
                <a:cs typeface="Arial"/>
              </a:rPr>
              <a:t>dig</a:t>
            </a:r>
            <a:r>
              <a:rPr lang="fi-FI" sz="2400">
                <a:latin typeface="Arial"/>
                <a:cs typeface="Arial"/>
              </a:rPr>
              <a:t> </a:t>
            </a:r>
            <a:r>
              <a:rPr lang="fi-FI" sz="2400" err="1">
                <a:latin typeface="Arial"/>
                <a:cs typeface="Arial"/>
              </a:rPr>
              <a:t>att</a:t>
            </a:r>
            <a:r>
              <a:rPr lang="fi-FI" sz="2400">
                <a:latin typeface="Arial"/>
                <a:cs typeface="Arial"/>
              </a:rPr>
              <a:t> </a:t>
            </a:r>
            <a:r>
              <a:rPr lang="fi-FI" sz="2400" err="1">
                <a:latin typeface="Arial"/>
                <a:cs typeface="Arial"/>
              </a:rPr>
              <a:t>känna</a:t>
            </a:r>
            <a:r>
              <a:rPr lang="fi-FI" sz="2400">
                <a:latin typeface="Arial"/>
                <a:cs typeface="Arial"/>
              </a:rPr>
              <a:t> </a:t>
            </a:r>
            <a:r>
              <a:rPr lang="fi-FI" sz="2400" err="1">
                <a:latin typeface="Arial"/>
                <a:cs typeface="Arial"/>
              </a:rPr>
              <a:t>dig</a:t>
            </a:r>
            <a:r>
              <a:rPr lang="fi-FI" sz="2400">
                <a:latin typeface="Arial"/>
                <a:cs typeface="Arial"/>
              </a:rPr>
              <a:t> </a:t>
            </a:r>
            <a:r>
              <a:rPr lang="fi-FI" sz="2400" err="1">
                <a:latin typeface="Arial"/>
                <a:cs typeface="Arial"/>
              </a:rPr>
              <a:t>otrygg</a:t>
            </a:r>
            <a:r>
              <a:rPr lang="fi-FI" sz="2400">
                <a:latin typeface="Arial"/>
                <a:cs typeface="Arial"/>
              </a:rPr>
              <a:t> </a:t>
            </a:r>
            <a:br>
              <a:rPr lang="fi-FI" sz="2400">
                <a:latin typeface="Arial"/>
                <a:cs typeface="Arial"/>
              </a:rPr>
            </a:br>
            <a:r>
              <a:rPr lang="fi-FI" sz="2400" err="1">
                <a:latin typeface="Arial"/>
                <a:cs typeface="Arial"/>
              </a:rPr>
              <a:t>då</a:t>
            </a:r>
            <a:r>
              <a:rPr lang="fi-FI" sz="2400">
                <a:latin typeface="Arial"/>
                <a:cs typeface="Arial"/>
              </a:rPr>
              <a:t> du </a:t>
            </a:r>
            <a:r>
              <a:rPr lang="fi-FI" sz="2400" err="1">
                <a:latin typeface="Arial"/>
                <a:cs typeface="Arial"/>
              </a:rPr>
              <a:t>rör</a:t>
            </a:r>
            <a:r>
              <a:rPr lang="fi-FI" sz="2400">
                <a:latin typeface="Arial"/>
                <a:cs typeface="Arial"/>
              </a:rPr>
              <a:t> </a:t>
            </a:r>
            <a:r>
              <a:rPr lang="fi-FI" sz="2400" err="1">
                <a:latin typeface="Arial"/>
                <a:cs typeface="Arial"/>
              </a:rPr>
              <a:t>dig</a:t>
            </a:r>
            <a:r>
              <a:rPr lang="fi-FI" sz="2400">
                <a:latin typeface="Arial"/>
                <a:cs typeface="Arial"/>
              </a:rPr>
              <a:t> </a:t>
            </a:r>
            <a:r>
              <a:rPr lang="fi-FI" sz="2400" err="1">
                <a:latin typeface="Arial"/>
                <a:cs typeface="Arial"/>
              </a:rPr>
              <a:t>utomhus</a:t>
            </a:r>
            <a:r>
              <a:rPr lang="fi-FI" sz="2400">
                <a:latin typeface="Arial"/>
                <a:cs typeface="Arial"/>
              </a:rPr>
              <a:t>?</a:t>
            </a:r>
            <a:br>
              <a:rPr lang="fi-FI" sz="2400">
                <a:latin typeface="Arial"/>
                <a:cs typeface="Arial"/>
              </a:rPr>
            </a:br>
            <a:endParaRPr lang="fi-FI" sz="2400">
              <a:latin typeface="Arial"/>
              <a:cs typeface="Arial"/>
            </a:endParaRPr>
          </a:p>
        </p:txBody>
      </p:sp>
      <p:pic>
        <p:nvPicPr>
          <p:cNvPr id="2050" name="Picture 2">
            <a:extLst>
              <a:ext uri="{FF2B5EF4-FFF2-40B4-BE49-F238E27FC236}">
                <a16:creationId xmlns:a16="http://schemas.microsoft.com/office/drawing/2014/main" id="{F187F288-632C-74B6-F605-8572D3DDA68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79" y="380641"/>
            <a:ext cx="6010275" cy="598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607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668917-7514-08F5-9808-65153468E53A}"/>
              </a:ext>
            </a:extLst>
          </p:cNvPr>
          <p:cNvSpPr>
            <a:spLocks noGrp="1"/>
          </p:cNvSpPr>
          <p:nvPr>
            <p:ph type="title"/>
          </p:nvPr>
        </p:nvSpPr>
        <p:spPr>
          <a:xfrm>
            <a:off x="588309" y="2127598"/>
            <a:ext cx="4455964" cy="2602801"/>
          </a:xfrm>
        </p:spPr>
        <p:txBody>
          <a:bodyPr/>
          <a:lstStyle/>
          <a:p>
            <a:r>
              <a:rPr lang="sv-SE">
                <a:latin typeface="Arial Rounded MT Bold"/>
              </a:rPr>
              <a:t>Lösningen på korsordet</a:t>
            </a:r>
          </a:p>
        </p:txBody>
      </p:sp>
      <p:pic>
        <p:nvPicPr>
          <p:cNvPr id="3" name="Picture 2">
            <a:extLst>
              <a:ext uri="{FF2B5EF4-FFF2-40B4-BE49-F238E27FC236}">
                <a16:creationId xmlns:a16="http://schemas.microsoft.com/office/drawing/2014/main" id="{39DF6382-2E64-4BA2-5BF0-E7B7B5C43A0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3915" y="470439"/>
            <a:ext cx="4247310" cy="6001214"/>
          </a:xfrm>
          <a:prstGeom prst="rect">
            <a:avLst/>
          </a:prstGeom>
        </p:spPr>
      </p:pic>
    </p:spTree>
    <p:extLst>
      <p:ext uri="{BB962C8B-B14F-4D97-AF65-F5344CB8AC3E}">
        <p14:creationId xmlns:p14="http://schemas.microsoft.com/office/powerpoint/2010/main" val="3365849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BEE7C6-131A-AAC7-6E37-D8B939F25FA1}"/>
              </a:ext>
            </a:extLst>
          </p:cNvPr>
          <p:cNvSpPr>
            <a:spLocks noGrp="1"/>
          </p:cNvSpPr>
          <p:nvPr>
            <p:ph type="title"/>
          </p:nvPr>
        </p:nvSpPr>
        <p:spPr/>
        <p:txBody>
          <a:bodyPr>
            <a:normAutofit fontScale="90000"/>
          </a:bodyPr>
          <a:lstStyle/>
          <a:p>
            <a:r>
              <a:rPr lang="en-US" err="1">
                <a:latin typeface="Arial Rounded MT Bold"/>
              </a:rPr>
              <a:t>Hemuppgift</a:t>
            </a:r>
            <a:r>
              <a:rPr lang="en-US">
                <a:latin typeface="Arial Rounded MT Bold"/>
              </a:rPr>
              <a:t>: </a:t>
            </a:r>
            <a:br>
              <a:rPr lang="en-US">
                <a:latin typeface="Arial Rounded MT Bold"/>
              </a:rPr>
            </a:br>
            <a:r>
              <a:rPr lang="en-US">
                <a:latin typeface="Arial Rounded MT Bold"/>
              </a:rPr>
              <a:t>se </a:t>
            </a:r>
            <a:r>
              <a:rPr lang="en-US" err="1">
                <a:latin typeface="Arial Rounded MT Bold"/>
              </a:rPr>
              <a:t>på</a:t>
            </a:r>
            <a:r>
              <a:rPr lang="en-US">
                <a:latin typeface="Arial Rounded MT Bold"/>
              </a:rPr>
              <a:t> </a:t>
            </a:r>
            <a:r>
              <a:rPr lang="en-US" err="1">
                <a:latin typeface="Arial Rounded MT Bold"/>
              </a:rPr>
              <a:t>videon</a:t>
            </a:r>
            <a:br>
              <a:rPr lang="en-US">
                <a:latin typeface="Arial Rounded MT Bold"/>
              </a:rPr>
            </a:br>
            <a:r>
              <a:rPr lang="en-US" err="1">
                <a:latin typeface="Arial Rounded MT Bold"/>
              </a:rPr>
              <a:t>tillsammans</a:t>
            </a:r>
            <a:r>
              <a:rPr lang="en-US">
                <a:latin typeface="Arial Rounded MT Bold"/>
              </a:rPr>
              <a:t> med </a:t>
            </a:r>
            <a:r>
              <a:rPr lang="en-US" err="1">
                <a:latin typeface="Arial Rounded MT Bold"/>
              </a:rPr>
              <a:t>dina</a:t>
            </a:r>
            <a:r>
              <a:rPr lang="en-US">
                <a:latin typeface="Arial Rounded MT Bold"/>
              </a:rPr>
              <a:t> </a:t>
            </a:r>
            <a:r>
              <a:rPr lang="en-US" err="1">
                <a:latin typeface="Arial Rounded MT Bold"/>
              </a:rPr>
              <a:t>föräldrar</a:t>
            </a:r>
            <a:r>
              <a:rPr lang="en-US">
                <a:latin typeface="Arial Rounded MT Bold"/>
              </a:rPr>
              <a:t>.</a:t>
            </a:r>
            <a:endParaRPr lang="en-US"/>
          </a:p>
        </p:txBody>
      </p:sp>
      <p:pic>
        <p:nvPicPr>
          <p:cNvPr id="6" name="Picture 5">
            <a:extLst>
              <a:ext uri="{FF2B5EF4-FFF2-40B4-BE49-F238E27FC236}">
                <a16:creationId xmlns:a16="http://schemas.microsoft.com/office/drawing/2014/main" id="{F0D95E04-9121-3EF3-2E8A-62DB908EE2A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2179" y="595269"/>
            <a:ext cx="4003791" cy="5667464"/>
          </a:xfrm>
          <a:prstGeom prst="rect">
            <a:avLst/>
          </a:prstGeom>
        </p:spPr>
      </p:pic>
    </p:spTree>
    <p:extLst>
      <p:ext uri="{BB962C8B-B14F-4D97-AF65-F5344CB8AC3E}">
        <p14:creationId xmlns:p14="http://schemas.microsoft.com/office/powerpoint/2010/main" val="3668356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BEE7C6-131A-AAC7-6E37-D8B939F25FA1}"/>
              </a:ext>
            </a:extLst>
          </p:cNvPr>
          <p:cNvSpPr>
            <a:spLocks noGrp="1"/>
          </p:cNvSpPr>
          <p:nvPr>
            <p:ph type="title"/>
          </p:nvPr>
        </p:nvSpPr>
        <p:spPr/>
        <p:txBody>
          <a:bodyPr>
            <a:normAutofit/>
          </a:bodyPr>
          <a:lstStyle/>
          <a:p>
            <a:r>
              <a:rPr lang="en-US">
                <a:latin typeface="Arial Rounded MT Bold"/>
              </a:rPr>
              <a:t>Vad </a:t>
            </a:r>
            <a:r>
              <a:rPr lang="en-US" err="1">
                <a:latin typeface="Arial Rounded MT Bold"/>
              </a:rPr>
              <a:t>lärde</a:t>
            </a:r>
            <a:r>
              <a:rPr lang="en-US">
                <a:latin typeface="Arial Rounded MT Bold"/>
              </a:rPr>
              <a:t> </a:t>
            </a:r>
            <a:br>
              <a:rPr lang="en-US">
                <a:latin typeface="Arial Rounded MT Bold"/>
              </a:rPr>
            </a:br>
            <a:r>
              <a:rPr lang="en-US">
                <a:latin typeface="Arial Rounded MT Bold"/>
              </a:rPr>
              <a:t>du dig?</a:t>
            </a:r>
            <a:endParaRPr lang="en-US"/>
          </a:p>
        </p:txBody>
      </p:sp>
      <p:pic>
        <p:nvPicPr>
          <p:cNvPr id="2" name="Kuva 13">
            <a:extLst>
              <a:ext uri="{FF2B5EF4-FFF2-40B4-BE49-F238E27FC236}">
                <a16:creationId xmlns:a16="http://schemas.microsoft.com/office/drawing/2014/main" id="{1B19AE82-7B66-131A-ECD8-A30A6117368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3084" y="4108887"/>
            <a:ext cx="700568" cy="705341"/>
          </a:xfrm>
          <a:prstGeom prst="rect">
            <a:avLst/>
          </a:prstGeom>
        </p:spPr>
      </p:pic>
      <p:pic>
        <p:nvPicPr>
          <p:cNvPr id="5" name="Kuva 14">
            <a:extLst>
              <a:ext uri="{FF2B5EF4-FFF2-40B4-BE49-F238E27FC236}">
                <a16:creationId xmlns:a16="http://schemas.microsoft.com/office/drawing/2014/main" id="{A0725D4D-9298-3D5B-E827-87F6E2FD62F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48087" y="4108888"/>
            <a:ext cx="656557" cy="705341"/>
          </a:xfrm>
          <a:prstGeom prst="rect">
            <a:avLst/>
          </a:prstGeom>
        </p:spPr>
      </p:pic>
      <p:sp>
        <p:nvSpPr>
          <p:cNvPr id="7" name="Content Placeholder 1">
            <a:extLst>
              <a:ext uri="{FF2B5EF4-FFF2-40B4-BE49-F238E27FC236}">
                <a16:creationId xmlns:a16="http://schemas.microsoft.com/office/drawing/2014/main" id="{BCEC93CD-219B-329C-F914-79D1EED6F234}"/>
              </a:ext>
            </a:extLst>
          </p:cNvPr>
          <p:cNvSpPr txBox="1">
            <a:spLocks/>
          </p:cNvSpPr>
          <p:nvPr/>
        </p:nvSpPr>
        <p:spPr>
          <a:xfrm>
            <a:off x="6170612" y="1243660"/>
            <a:ext cx="5183188" cy="3749792"/>
          </a:xfrm>
          <a:prstGeom prst="rect">
            <a:avLst/>
          </a:prstGeom>
        </p:spPr>
        <p:txBody>
          <a:bodyPr vert="horz" lIns="91440" tIns="45720" rIns="91440" bIns="45720" rtlCol="0" anchor="ctr">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Rounded MT Bold" panose="020F0704030504030204" pitchFamily="34" charset="77"/>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a:latin typeface="Arial Rounded MT Bold"/>
                <a:cs typeface="Calibri"/>
              </a:rPr>
              <a:t>Visa </a:t>
            </a:r>
            <a:r>
              <a:rPr lang="fi-FI" err="1">
                <a:latin typeface="Arial Rounded MT Bold"/>
                <a:cs typeface="Calibri"/>
              </a:rPr>
              <a:t>med</a:t>
            </a:r>
            <a:r>
              <a:rPr lang="fi-FI">
                <a:latin typeface="Arial Rounded MT Bold"/>
                <a:cs typeface="Calibri"/>
              </a:rPr>
              <a:t> </a:t>
            </a:r>
            <a:r>
              <a:rPr lang="fi-FI" err="1">
                <a:latin typeface="Arial Rounded MT Bold"/>
                <a:cs typeface="Calibri"/>
              </a:rPr>
              <a:t>tummen</a:t>
            </a:r>
            <a:r>
              <a:rPr lang="fi-FI">
                <a:latin typeface="Arial Rounded MT Bold"/>
                <a:cs typeface="Calibri"/>
              </a:rPr>
              <a:t> </a:t>
            </a:r>
            <a:r>
              <a:rPr lang="fi-FI" err="1">
                <a:latin typeface="Arial Rounded MT Bold"/>
                <a:cs typeface="Calibri"/>
              </a:rPr>
              <a:t>om</a:t>
            </a:r>
            <a:r>
              <a:rPr lang="fi-FI">
                <a:latin typeface="Arial Rounded MT Bold"/>
                <a:cs typeface="Calibri"/>
              </a:rPr>
              <a:t> du </a:t>
            </a:r>
            <a:r>
              <a:rPr lang="fi-FI" err="1">
                <a:latin typeface="Arial Rounded MT Bold"/>
                <a:cs typeface="Calibri"/>
              </a:rPr>
              <a:t>lärde</a:t>
            </a:r>
            <a:r>
              <a:rPr lang="fi-FI">
                <a:latin typeface="Arial Rounded MT Bold"/>
                <a:cs typeface="Calibri"/>
              </a:rPr>
              <a:t> </a:t>
            </a:r>
            <a:r>
              <a:rPr lang="fi-FI" err="1">
                <a:latin typeface="Arial Rounded MT Bold"/>
                <a:cs typeface="Calibri"/>
              </a:rPr>
              <a:t>dig</a:t>
            </a:r>
            <a:r>
              <a:rPr lang="fi-FI">
                <a:latin typeface="Arial Rounded MT Bold"/>
                <a:cs typeface="Calibri"/>
              </a:rPr>
              <a:t> </a:t>
            </a:r>
            <a:r>
              <a:rPr lang="fi-FI" err="1">
                <a:latin typeface="Arial Rounded MT Bold"/>
                <a:cs typeface="Calibri"/>
              </a:rPr>
              <a:t>något</a:t>
            </a:r>
            <a:r>
              <a:rPr lang="fi-FI">
                <a:latin typeface="Arial Rounded MT Bold"/>
                <a:cs typeface="Calibri"/>
              </a:rPr>
              <a:t> </a:t>
            </a:r>
            <a:r>
              <a:rPr lang="fi-FI" err="1">
                <a:latin typeface="Arial Rounded MT Bold"/>
                <a:cs typeface="Calibri"/>
              </a:rPr>
              <a:t>nytt</a:t>
            </a:r>
            <a:r>
              <a:rPr lang="fi-FI">
                <a:latin typeface="Arial Rounded MT Bold"/>
                <a:cs typeface="Calibri"/>
              </a:rPr>
              <a:t>.</a:t>
            </a:r>
            <a:endParaRPr lang="fi-FI">
              <a:latin typeface="Arial Rounded MT Bold"/>
              <a:ea typeface="Calibri"/>
              <a:cs typeface="Calibri"/>
            </a:endParaRPr>
          </a:p>
        </p:txBody>
      </p:sp>
    </p:spTree>
    <p:extLst>
      <p:ext uri="{BB962C8B-B14F-4D97-AF65-F5344CB8AC3E}">
        <p14:creationId xmlns:p14="http://schemas.microsoft.com/office/powerpoint/2010/main" val="2753027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1970-9DC3-26FF-5FE1-18B6BB27513B}"/>
              </a:ext>
            </a:extLst>
          </p:cNvPr>
          <p:cNvSpPr>
            <a:spLocks noGrp="1"/>
          </p:cNvSpPr>
          <p:nvPr>
            <p:ph type="title"/>
          </p:nvPr>
        </p:nvSpPr>
        <p:spPr/>
        <p:txBody>
          <a:bodyPr/>
          <a:lstStyle/>
          <a:p>
            <a:r>
              <a:rPr lang="sv-SE"/>
              <a:t>Tack att du var med på lektionen!</a:t>
            </a:r>
            <a:br>
              <a:rPr lang="sv-SE"/>
            </a:br>
            <a:br>
              <a:rPr lang="sv-SE"/>
            </a:br>
            <a:r>
              <a:rPr lang="sv-SE"/>
              <a:t>En trygg stad tillhör alla.</a:t>
            </a:r>
          </a:p>
        </p:txBody>
      </p:sp>
    </p:spTree>
    <p:extLst>
      <p:ext uri="{BB962C8B-B14F-4D97-AF65-F5344CB8AC3E}">
        <p14:creationId xmlns:p14="http://schemas.microsoft.com/office/powerpoint/2010/main" val="598878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A3A2E-3993-20F2-BF90-ABFC409A9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2C9EF-909F-B009-8935-D310122E1223}"/>
              </a:ext>
            </a:extLst>
          </p:cNvPr>
          <p:cNvSpPr>
            <a:spLocks noGrp="1"/>
          </p:cNvSpPr>
          <p:nvPr>
            <p:ph type="title"/>
          </p:nvPr>
        </p:nvSpPr>
        <p:spPr>
          <a:xfrm>
            <a:off x="838200" y="2863773"/>
            <a:ext cx="10515600" cy="1130453"/>
          </a:xfrm>
        </p:spPr>
        <p:txBody>
          <a:bodyPr>
            <a:normAutofit fontScale="90000"/>
          </a:bodyPr>
          <a:lstStyle/>
          <a:p>
            <a:r>
              <a:rPr lang="fi-FI" err="1">
                <a:solidFill>
                  <a:srgbClr val="452B1E"/>
                </a:solidFill>
                <a:latin typeface="Arial Rounded MT Bold"/>
              </a:rPr>
              <a:t>Alternativa</a:t>
            </a:r>
            <a:r>
              <a:rPr lang="fi-FI">
                <a:solidFill>
                  <a:srgbClr val="452B1E"/>
                </a:solidFill>
                <a:latin typeface="Arial Rounded MT Bold"/>
              </a:rPr>
              <a:t> </a:t>
            </a:r>
            <a:br>
              <a:rPr lang="fi-FI">
                <a:solidFill>
                  <a:srgbClr val="452B1E"/>
                </a:solidFill>
                <a:latin typeface="Arial Rounded MT Bold"/>
              </a:rPr>
            </a:br>
            <a:r>
              <a:rPr lang="fi-FI" err="1">
                <a:solidFill>
                  <a:srgbClr val="452B1E"/>
                </a:solidFill>
                <a:latin typeface="Arial Rounded MT Bold"/>
              </a:rPr>
              <a:t>reflektionsuppgifter</a:t>
            </a:r>
            <a:endParaRPr lang="fi-FI" err="1">
              <a:solidFill>
                <a:srgbClr val="452B1E"/>
              </a:solidFill>
            </a:endParaRPr>
          </a:p>
        </p:txBody>
      </p:sp>
    </p:spTree>
    <p:extLst>
      <p:ext uri="{BB962C8B-B14F-4D97-AF65-F5344CB8AC3E}">
        <p14:creationId xmlns:p14="http://schemas.microsoft.com/office/powerpoint/2010/main" val="114577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sv-SE"/>
              <a:t>Fundera tillsammans</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a:normAutofit/>
          </a:bodyPr>
          <a:lstStyle/>
          <a:p>
            <a:pPr algn="l"/>
            <a:r>
              <a:rPr lang="sv-SE" b="0" i="0">
                <a:solidFill>
                  <a:srgbClr val="000000"/>
                </a:solidFill>
                <a:effectLst/>
              </a:rPr>
              <a:t>Du väntar på bussen. En okänd vuxen ber att du sätter dig bredvid hen. </a:t>
            </a:r>
          </a:p>
          <a:p>
            <a:pPr algn="l"/>
            <a:r>
              <a:rPr lang="sv-SE" b="1" i="0">
                <a:solidFill>
                  <a:srgbClr val="000000"/>
                </a:solidFill>
                <a:effectLst/>
              </a:rPr>
              <a:t>Hur gör du då? </a:t>
            </a:r>
          </a:p>
        </p:txBody>
      </p:sp>
      <p:pic>
        <p:nvPicPr>
          <p:cNvPr id="6" name="Sisällön paikkamerkki 5">
            <a:extLst>
              <a:ext uri="{FF2B5EF4-FFF2-40B4-BE49-F238E27FC236}">
                <a16:creationId xmlns:a16="http://schemas.microsoft.com/office/drawing/2014/main" id="{69F7ADCA-81DA-C69B-52AD-37C63DB0DB9C}"/>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5944180" y="1164564"/>
            <a:ext cx="5409620" cy="4528872"/>
          </a:xfrm>
        </p:spPr>
      </p:pic>
    </p:spTree>
    <p:extLst>
      <p:ext uri="{BB962C8B-B14F-4D97-AF65-F5344CB8AC3E}">
        <p14:creationId xmlns:p14="http://schemas.microsoft.com/office/powerpoint/2010/main" val="4040814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sv-SE"/>
              <a:t>Fundera tillsammans</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a:normAutofit/>
          </a:bodyPr>
          <a:lstStyle/>
          <a:p>
            <a:pPr algn="l"/>
            <a:r>
              <a:rPr lang="sv-SE" b="0" i="0">
                <a:solidFill>
                  <a:srgbClr val="000000"/>
                </a:solidFill>
                <a:effectLst/>
              </a:rPr>
              <a:t>Du är utanför butiken. En främling ber om att få pengar av dig. </a:t>
            </a:r>
          </a:p>
          <a:p>
            <a:pPr algn="l"/>
            <a:r>
              <a:rPr lang="sv-SE" b="1" i="0">
                <a:solidFill>
                  <a:srgbClr val="000000"/>
                </a:solidFill>
                <a:effectLst/>
              </a:rPr>
              <a:t>Hur gör du då? </a:t>
            </a:r>
          </a:p>
        </p:txBody>
      </p:sp>
      <p:pic>
        <p:nvPicPr>
          <p:cNvPr id="8" name="Content Placeholder 7">
            <a:extLst>
              <a:ext uri="{FF2B5EF4-FFF2-40B4-BE49-F238E27FC236}">
                <a16:creationId xmlns:a16="http://schemas.microsoft.com/office/drawing/2014/main" id="{631A7FC9-94E1-A84A-D4DF-793EE844815D}"/>
              </a:ext>
              <a:ext uri="{C183D7F6-B498-43B3-948B-1728B52AA6E4}">
                <adec:decorative xmlns:adec="http://schemas.microsoft.com/office/drawing/2017/decorative" val="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516217" y="1083366"/>
            <a:ext cx="6298353" cy="4453553"/>
          </a:xfrm>
        </p:spPr>
      </p:pic>
    </p:spTree>
    <p:extLst>
      <p:ext uri="{BB962C8B-B14F-4D97-AF65-F5344CB8AC3E}">
        <p14:creationId xmlns:p14="http://schemas.microsoft.com/office/powerpoint/2010/main" val="1183490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sv-SE"/>
              <a:t>Fundera tillsammans</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a:normAutofit/>
          </a:bodyPr>
          <a:lstStyle/>
          <a:p>
            <a:pPr algn="l"/>
            <a:r>
              <a:rPr lang="sv-SE" b="0" i="0">
                <a:solidFill>
                  <a:srgbClr val="000000"/>
                </a:solidFill>
                <a:effectLst/>
              </a:rPr>
              <a:t>Du är på väg till skolan. En okänd person försöker komma åt din ryggsäck.</a:t>
            </a:r>
          </a:p>
          <a:p>
            <a:pPr algn="l"/>
            <a:r>
              <a:rPr lang="sv-SE" b="1" i="0">
                <a:solidFill>
                  <a:srgbClr val="000000"/>
                </a:solidFill>
                <a:effectLst/>
              </a:rPr>
              <a:t>Hur gör du då? </a:t>
            </a:r>
          </a:p>
        </p:txBody>
      </p:sp>
      <p:pic>
        <p:nvPicPr>
          <p:cNvPr id="4" name="Content Placeholder 5">
            <a:extLst>
              <a:ext uri="{FF2B5EF4-FFF2-40B4-BE49-F238E27FC236}">
                <a16:creationId xmlns:a16="http://schemas.microsoft.com/office/drawing/2014/main" id="{9D15E9EA-9755-1BBD-B77A-5698DFFCEF69}"/>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5542850" y="858553"/>
            <a:ext cx="5810950" cy="5140894"/>
          </a:xfrm>
        </p:spPr>
      </p:pic>
    </p:spTree>
    <p:extLst>
      <p:ext uri="{BB962C8B-B14F-4D97-AF65-F5344CB8AC3E}">
        <p14:creationId xmlns:p14="http://schemas.microsoft.com/office/powerpoint/2010/main" val="3548864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sv-SE"/>
              <a:t>Fundera tillsammans</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a:normAutofit/>
          </a:bodyPr>
          <a:lstStyle/>
          <a:p>
            <a:pPr algn="l"/>
            <a:r>
              <a:rPr lang="sv-SE" b="0" i="0">
                <a:solidFill>
                  <a:srgbClr val="000000"/>
                </a:solidFill>
                <a:effectLst/>
              </a:rPr>
              <a:t>Du är ute och leker med </a:t>
            </a:r>
            <a:br>
              <a:rPr lang="sv-SE" b="0" i="0">
                <a:solidFill>
                  <a:srgbClr val="000000"/>
                </a:solidFill>
                <a:effectLst/>
              </a:rPr>
            </a:br>
            <a:r>
              <a:rPr lang="sv-SE" b="0" i="0">
                <a:solidFill>
                  <a:srgbClr val="000000"/>
                </a:solidFill>
                <a:effectLst/>
              </a:rPr>
              <a:t>en kompis. En okänd vuxen </a:t>
            </a:r>
            <a:br>
              <a:rPr lang="sv-SE" b="0" i="0">
                <a:solidFill>
                  <a:srgbClr val="000000"/>
                </a:solidFill>
                <a:effectLst/>
              </a:rPr>
            </a:br>
            <a:r>
              <a:rPr lang="sv-SE" b="0" i="0">
                <a:solidFill>
                  <a:srgbClr val="000000"/>
                </a:solidFill>
                <a:effectLst/>
              </a:rPr>
              <a:t>börjar följa efter er. </a:t>
            </a:r>
          </a:p>
          <a:p>
            <a:pPr algn="l"/>
            <a:r>
              <a:rPr lang="sv-SE" b="1" i="0">
                <a:solidFill>
                  <a:srgbClr val="000000"/>
                </a:solidFill>
                <a:effectLst/>
              </a:rPr>
              <a:t>Hur gör ni då? </a:t>
            </a:r>
            <a:endParaRPr lang="fi-FI" b="1"/>
          </a:p>
        </p:txBody>
      </p:sp>
      <p:pic>
        <p:nvPicPr>
          <p:cNvPr id="8" name="Picture 7">
            <a:extLst>
              <a:ext uri="{FF2B5EF4-FFF2-40B4-BE49-F238E27FC236}">
                <a16:creationId xmlns:a16="http://schemas.microsoft.com/office/drawing/2014/main" id="{4DF12A35-648A-079C-40ED-3511E935D17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1289" y="1207604"/>
            <a:ext cx="6283133" cy="4442791"/>
          </a:xfrm>
          <a:prstGeom prst="rect">
            <a:avLst/>
          </a:prstGeom>
        </p:spPr>
      </p:pic>
    </p:spTree>
    <p:extLst>
      <p:ext uri="{BB962C8B-B14F-4D97-AF65-F5344CB8AC3E}">
        <p14:creationId xmlns:p14="http://schemas.microsoft.com/office/powerpoint/2010/main" val="16816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sv-SE"/>
              <a:t>Fundera tillsammans</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a:normAutofit/>
          </a:bodyPr>
          <a:lstStyle/>
          <a:p>
            <a:pPr algn="l"/>
            <a:r>
              <a:rPr lang="sv-SE" b="0" i="0">
                <a:solidFill>
                  <a:srgbClr val="000000"/>
                </a:solidFill>
                <a:effectLst/>
              </a:rPr>
              <a:t>Du är med din kompis i skogen. </a:t>
            </a:r>
            <a:br>
              <a:rPr lang="sv-SE" b="0" i="0">
                <a:solidFill>
                  <a:srgbClr val="000000"/>
                </a:solidFill>
                <a:effectLst/>
              </a:rPr>
            </a:br>
            <a:r>
              <a:rPr lang="sv-SE" b="0" i="0">
                <a:solidFill>
                  <a:srgbClr val="000000"/>
                </a:solidFill>
                <a:effectLst/>
              </a:rPr>
              <a:t>Ni hittar en nål och en trasig glasflaska på marken.</a:t>
            </a:r>
          </a:p>
          <a:p>
            <a:pPr algn="l"/>
            <a:r>
              <a:rPr lang="sv-SE" b="1" i="0">
                <a:solidFill>
                  <a:srgbClr val="000000"/>
                </a:solidFill>
                <a:effectLst/>
              </a:rPr>
              <a:t>Hur gör ni då? </a:t>
            </a:r>
            <a:endParaRPr lang="fi-FI" b="1"/>
          </a:p>
        </p:txBody>
      </p:sp>
      <p:pic>
        <p:nvPicPr>
          <p:cNvPr id="4" name="Content Placeholder 2" descr="A cartoon of a child and child&#10;&#10;Description automatically generated">
            <a:extLst>
              <a:ext uri="{FF2B5EF4-FFF2-40B4-BE49-F238E27FC236}">
                <a16:creationId xmlns:a16="http://schemas.microsoft.com/office/drawing/2014/main" id="{99254616-B1B1-DA4D-FCA1-A1F5B7248D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3644" y="1491600"/>
            <a:ext cx="6336069" cy="4480222"/>
          </a:xfrm>
          <a:prstGeom prst="rect">
            <a:avLst/>
          </a:prstGeom>
        </p:spPr>
      </p:pic>
    </p:spTree>
    <p:extLst>
      <p:ext uri="{BB962C8B-B14F-4D97-AF65-F5344CB8AC3E}">
        <p14:creationId xmlns:p14="http://schemas.microsoft.com/office/powerpoint/2010/main" val="2285362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73D34D-8C98-F5AA-8ACD-437DCC7D5285}"/>
              </a:ext>
            </a:extLst>
          </p:cNvPr>
          <p:cNvSpPr>
            <a:spLocks noGrp="1"/>
          </p:cNvSpPr>
          <p:nvPr>
            <p:ph type="title"/>
          </p:nvPr>
        </p:nvSpPr>
        <p:spPr/>
        <p:txBody>
          <a:bodyPr>
            <a:normAutofit/>
          </a:bodyPr>
          <a:lstStyle/>
          <a:p>
            <a:r>
              <a:rPr lang="en-US" sz="4400"/>
              <a:t>Vad </a:t>
            </a:r>
            <a:r>
              <a:rPr lang="en-US" sz="4400" err="1"/>
              <a:t>är</a:t>
            </a:r>
            <a:r>
              <a:rPr lang="en-US" sz="4400"/>
              <a:t> </a:t>
            </a:r>
            <a:r>
              <a:rPr lang="en-US" sz="4400" err="1"/>
              <a:t>rusmedel</a:t>
            </a:r>
            <a:r>
              <a:rPr lang="en-US" sz="4400"/>
              <a:t>?</a:t>
            </a:r>
            <a:endParaRPr lang="fi-FI" sz="4400"/>
          </a:p>
        </p:txBody>
      </p:sp>
      <p:sp>
        <p:nvSpPr>
          <p:cNvPr id="6" name="Content Placeholder 5">
            <a:extLst>
              <a:ext uri="{FF2B5EF4-FFF2-40B4-BE49-F238E27FC236}">
                <a16:creationId xmlns:a16="http://schemas.microsoft.com/office/drawing/2014/main" id="{A30F54E4-D58B-3090-F6CB-748E5DB5EE30}"/>
              </a:ext>
            </a:extLst>
          </p:cNvPr>
          <p:cNvSpPr>
            <a:spLocks noGrp="1"/>
          </p:cNvSpPr>
          <p:nvPr>
            <p:ph sz="quarter" idx="4"/>
          </p:nvPr>
        </p:nvSpPr>
        <p:spPr>
          <a:xfrm>
            <a:off x="836574" y="2027237"/>
            <a:ext cx="6200329" cy="3916363"/>
          </a:xfrm>
        </p:spPr>
        <p:txBody>
          <a:bodyPr vert="horz" lIns="91440" tIns="45720" rIns="91440" bIns="45720" rtlCol="0" anchor="t">
            <a:normAutofit/>
          </a:bodyPr>
          <a:lstStyle/>
          <a:p>
            <a:pPr marL="800100" lvl="1" indent="-342900">
              <a:buFont typeface="Arial" panose="020B0604020202020204" pitchFamily="34" charset="0"/>
              <a:buChar char="•"/>
            </a:pPr>
            <a:r>
              <a:rPr lang="en-US" err="1">
                <a:latin typeface="Arial"/>
                <a:cs typeface="Arial"/>
              </a:rPr>
              <a:t>Alkohol</a:t>
            </a:r>
            <a:endParaRPr lang="en-US">
              <a:latin typeface="Arial"/>
              <a:cs typeface="Arial"/>
            </a:endParaRPr>
          </a:p>
          <a:p>
            <a:pPr marL="800100" lvl="1" indent="-342900">
              <a:buFont typeface="Arial" panose="020B0604020202020204" pitchFamily="34" charset="0"/>
              <a:buChar char="•"/>
            </a:pPr>
            <a:r>
              <a:rPr lang="en-US">
                <a:latin typeface="Arial"/>
                <a:cs typeface="Arial"/>
              </a:rPr>
              <a:t>Tobak, snus mm.</a:t>
            </a:r>
            <a:endParaRPr lang="en-US"/>
          </a:p>
          <a:p>
            <a:pPr marL="800100" lvl="1" indent="-342900">
              <a:buFont typeface="Arial" panose="020B0604020202020204" pitchFamily="34" charset="0"/>
              <a:buChar char="•"/>
            </a:pPr>
            <a:r>
              <a:rPr lang="en-US" err="1">
                <a:latin typeface="Arial"/>
                <a:cs typeface="Arial"/>
              </a:rPr>
              <a:t>Droger</a:t>
            </a:r>
          </a:p>
          <a:p>
            <a:pPr marL="342900" indent="-342900">
              <a:buFont typeface="Arial" panose="020B0604020202020204" pitchFamily="34" charset="0"/>
              <a:buChar char="•"/>
            </a:pPr>
            <a:r>
              <a:rPr lang="fi-FI" err="1">
                <a:latin typeface="Arial"/>
                <a:cs typeface="Arial"/>
              </a:rPr>
              <a:t>Rusmedel</a:t>
            </a:r>
            <a:r>
              <a:rPr lang="fi-FI">
                <a:latin typeface="Arial"/>
                <a:cs typeface="Arial"/>
              </a:rPr>
              <a:t> </a:t>
            </a:r>
            <a:r>
              <a:rPr lang="fi-FI" err="1">
                <a:latin typeface="Arial"/>
                <a:cs typeface="Arial"/>
              </a:rPr>
              <a:t>kan</a:t>
            </a:r>
            <a:r>
              <a:rPr lang="fi-FI">
                <a:latin typeface="Arial"/>
                <a:cs typeface="Arial"/>
              </a:rPr>
              <a:t> vara </a:t>
            </a:r>
            <a:r>
              <a:rPr lang="fi-FI" err="1">
                <a:latin typeface="Arial"/>
                <a:cs typeface="Arial"/>
              </a:rPr>
              <a:t>skadliga</a:t>
            </a:r>
            <a:r>
              <a:rPr lang="fi-FI">
                <a:latin typeface="Arial"/>
                <a:cs typeface="Arial"/>
              </a:rPr>
              <a:t> för </a:t>
            </a:r>
            <a:r>
              <a:rPr lang="fi-FI" err="1">
                <a:latin typeface="Arial"/>
                <a:cs typeface="Arial"/>
              </a:rPr>
              <a:t>hälsan</a:t>
            </a:r>
            <a:r>
              <a:rPr lang="fi-FI">
                <a:latin typeface="Arial"/>
                <a:cs typeface="Arial"/>
              </a:rPr>
              <a:t> </a:t>
            </a:r>
            <a:br>
              <a:rPr lang="fi-FI">
                <a:latin typeface="Arial"/>
                <a:cs typeface="Arial"/>
              </a:rPr>
            </a:br>
            <a:r>
              <a:rPr lang="fi-FI" err="1">
                <a:latin typeface="Arial"/>
                <a:cs typeface="Arial"/>
              </a:rPr>
              <a:t>och</a:t>
            </a:r>
            <a:r>
              <a:rPr lang="fi-FI">
                <a:latin typeface="Arial"/>
                <a:cs typeface="Arial"/>
              </a:rPr>
              <a:t> de </a:t>
            </a:r>
            <a:r>
              <a:rPr lang="fi-FI" err="1">
                <a:latin typeface="Arial"/>
                <a:cs typeface="Arial"/>
              </a:rPr>
              <a:t>kan</a:t>
            </a:r>
            <a:r>
              <a:rPr lang="fi-FI">
                <a:latin typeface="Arial"/>
                <a:cs typeface="Arial"/>
              </a:rPr>
              <a:t> </a:t>
            </a:r>
            <a:r>
              <a:rPr lang="fi-FI" err="1">
                <a:latin typeface="Arial"/>
                <a:cs typeface="Arial"/>
              </a:rPr>
              <a:t>påverka</a:t>
            </a:r>
            <a:r>
              <a:rPr lang="fi-FI">
                <a:latin typeface="Arial"/>
                <a:cs typeface="Arial"/>
              </a:rPr>
              <a:t> </a:t>
            </a:r>
            <a:r>
              <a:rPr lang="fi-FI" err="1">
                <a:latin typeface="Arial"/>
                <a:cs typeface="Arial"/>
              </a:rPr>
              <a:t>människans</a:t>
            </a:r>
            <a:r>
              <a:rPr lang="fi-FI">
                <a:latin typeface="Arial"/>
                <a:cs typeface="Arial"/>
              </a:rPr>
              <a:t> </a:t>
            </a:r>
            <a:br>
              <a:rPr lang="fi-FI">
                <a:latin typeface="Arial"/>
                <a:cs typeface="Arial"/>
              </a:rPr>
            </a:br>
            <a:r>
              <a:rPr lang="fi-FI" err="1">
                <a:latin typeface="Arial"/>
                <a:cs typeface="Arial"/>
              </a:rPr>
              <a:t>beteende</a:t>
            </a:r>
            <a:r>
              <a:rPr lang="fi-FI">
                <a:latin typeface="Arial"/>
                <a:cs typeface="Arial"/>
              </a:rPr>
              <a:t>.</a:t>
            </a:r>
            <a:endParaRPr lang="fi-FI"/>
          </a:p>
          <a:p>
            <a:pPr marL="342900" indent="-342900">
              <a:buFont typeface="Arial" panose="020B0604020202020204" pitchFamily="34" charset="0"/>
              <a:buChar char="•"/>
            </a:pPr>
            <a:endParaRPr lang="fi-FI"/>
          </a:p>
          <a:p>
            <a:pPr marL="342900" indent="-342900">
              <a:buFont typeface="Arial" panose="020B0604020202020204" pitchFamily="34" charset="0"/>
              <a:buChar char="•"/>
            </a:pPr>
            <a:endParaRPr lang="fi-FI"/>
          </a:p>
        </p:txBody>
      </p:sp>
      <p:pic>
        <p:nvPicPr>
          <p:cNvPr id="7" name="Picture 6">
            <a:extLst>
              <a:ext uri="{FF2B5EF4-FFF2-40B4-BE49-F238E27FC236}">
                <a16:creationId xmlns:a16="http://schemas.microsoft.com/office/drawing/2014/main" id="{347EB769-B72B-005D-A811-09AAD9CACE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638" y="1086521"/>
            <a:ext cx="4220162" cy="4210755"/>
          </a:xfrm>
          <a:prstGeom prst="rect">
            <a:avLst/>
          </a:prstGeom>
        </p:spPr>
      </p:pic>
    </p:spTree>
    <p:extLst>
      <p:ext uri="{BB962C8B-B14F-4D97-AF65-F5344CB8AC3E}">
        <p14:creationId xmlns:p14="http://schemas.microsoft.com/office/powerpoint/2010/main" val="295778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F5CF-EA0E-7F10-9225-BE0B19F72119}"/>
              </a:ext>
            </a:extLst>
          </p:cNvPr>
          <p:cNvSpPr>
            <a:spLocks noGrp="1"/>
          </p:cNvSpPr>
          <p:nvPr>
            <p:ph type="title"/>
          </p:nvPr>
        </p:nvSpPr>
        <p:spPr/>
        <p:txBody>
          <a:bodyPr>
            <a:normAutofit fontScale="90000"/>
          </a:bodyPr>
          <a:lstStyle/>
          <a:p>
            <a:pPr algn="ctr"/>
            <a:r>
              <a:rPr lang="sv-FI" sz="4400">
                <a:latin typeface="Arial Rounded MT Bold"/>
                <a:cs typeface="Segoe UI"/>
              </a:rPr>
              <a:t>Har du någonsin sett en person som använder rusmedel när du varit ute på stan?</a:t>
            </a:r>
            <a:endParaRPr lang="sv-FI" sz="4400">
              <a:latin typeface="Arial" panose="020B0604020202020204"/>
              <a:cs typeface="Arial"/>
            </a:endParaRPr>
          </a:p>
        </p:txBody>
      </p:sp>
      <p:pic>
        <p:nvPicPr>
          <p:cNvPr id="1026" name="Picture 2">
            <a:extLst>
              <a:ext uri="{FF2B5EF4-FFF2-40B4-BE49-F238E27FC236}">
                <a16:creationId xmlns:a16="http://schemas.microsoft.com/office/drawing/2014/main" id="{5C0F0E81-E13A-219D-69DA-BEFEE84DBDB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285" y="852488"/>
            <a:ext cx="7277100"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39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304A-CC23-4933-B154-2B901790E506}"/>
              </a:ext>
            </a:extLst>
          </p:cNvPr>
          <p:cNvSpPr>
            <a:spLocks noGrp="1"/>
          </p:cNvSpPr>
          <p:nvPr>
            <p:ph type="title"/>
          </p:nvPr>
        </p:nvSpPr>
        <p:spPr/>
        <p:txBody>
          <a:bodyPr/>
          <a:lstStyle/>
          <a:p>
            <a:r>
              <a:rPr lang="sv-SE" sz="4400">
                <a:solidFill>
                  <a:schemeClr val="tx1">
                    <a:lumMod val="95000"/>
                    <a:lumOff val="5000"/>
                  </a:schemeClr>
                </a:solidFill>
                <a:cs typeface="Calibri Light"/>
              </a:rPr>
              <a:t>Gruppuppgift</a:t>
            </a:r>
            <a:endParaRPr lang="sv-SE"/>
          </a:p>
        </p:txBody>
      </p:sp>
      <p:sp>
        <p:nvSpPr>
          <p:cNvPr id="3" name="Content Placeholder 2">
            <a:extLst>
              <a:ext uri="{FF2B5EF4-FFF2-40B4-BE49-F238E27FC236}">
                <a16:creationId xmlns:a16="http://schemas.microsoft.com/office/drawing/2014/main" id="{45606E4B-CF0A-AC22-F716-9245D4EB08E9}"/>
              </a:ext>
            </a:extLst>
          </p:cNvPr>
          <p:cNvSpPr>
            <a:spLocks noGrp="1"/>
          </p:cNvSpPr>
          <p:nvPr>
            <p:ph idx="1"/>
          </p:nvPr>
        </p:nvSpPr>
        <p:spPr/>
        <p:txBody>
          <a:bodyPr/>
          <a:lstStyle/>
          <a:p>
            <a:r>
              <a:rPr lang="sv-SE"/>
              <a:t>Gå till din grupp.</a:t>
            </a:r>
          </a:p>
          <a:p>
            <a:r>
              <a:rPr lang="sv-SE"/>
              <a:t>Läs uppgiften och diskutera den.</a:t>
            </a:r>
          </a:p>
          <a:p>
            <a:r>
              <a:rPr lang="sv-SE"/>
              <a:t>Fundera på hur ni skulle lösa situationen.</a:t>
            </a:r>
          </a:p>
          <a:p>
            <a:r>
              <a:rPr lang="sv-SE"/>
              <a:t>Var beredd att berätta för klassen om hur ni löste situationen.</a:t>
            </a:r>
          </a:p>
        </p:txBody>
      </p:sp>
      <p:pic>
        <p:nvPicPr>
          <p:cNvPr id="5" name="Picture 4">
            <a:extLst>
              <a:ext uri="{FF2B5EF4-FFF2-40B4-BE49-F238E27FC236}">
                <a16:creationId xmlns:a16="http://schemas.microsoft.com/office/drawing/2014/main" id="{16DC0765-5694-F47E-A445-D71BD92DD18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1090" y="863600"/>
            <a:ext cx="4093342" cy="4093342"/>
          </a:xfrm>
          <a:prstGeom prst="rect">
            <a:avLst/>
          </a:prstGeom>
        </p:spPr>
      </p:pic>
    </p:spTree>
    <p:extLst>
      <p:ext uri="{BB962C8B-B14F-4D97-AF65-F5344CB8AC3E}">
        <p14:creationId xmlns:p14="http://schemas.microsoft.com/office/powerpoint/2010/main" val="1120238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CBF9F-2AB2-CC31-FB10-AF885075AF04}"/>
              </a:ext>
            </a:extLst>
          </p:cNvPr>
          <p:cNvSpPr>
            <a:spLocks noGrp="1"/>
          </p:cNvSpPr>
          <p:nvPr>
            <p:ph type="title"/>
          </p:nvPr>
        </p:nvSpPr>
        <p:spPr/>
        <p:txBody>
          <a:bodyPr/>
          <a:lstStyle/>
          <a:p>
            <a:r>
              <a:rPr lang="sv-SE"/>
              <a:t>Fundera tillsammans</a:t>
            </a:r>
          </a:p>
        </p:txBody>
      </p:sp>
      <p:sp>
        <p:nvSpPr>
          <p:cNvPr id="6" name="Content Placeholder 5">
            <a:extLst>
              <a:ext uri="{FF2B5EF4-FFF2-40B4-BE49-F238E27FC236}">
                <a16:creationId xmlns:a16="http://schemas.microsoft.com/office/drawing/2014/main" id="{B70812A4-0ECE-57C5-15D3-58002C9839CB}"/>
              </a:ext>
            </a:extLst>
          </p:cNvPr>
          <p:cNvSpPr>
            <a:spLocks noGrp="1"/>
          </p:cNvSpPr>
          <p:nvPr>
            <p:ph sz="quarter" idx="4"/>
          </p:nvPr>
        </p:nvSpPr>
        <p:spPr>
          <a:xfrm>
            <a:off x="836575" y="2027237"/>
            <a:ext cx="4440505" cy="3916363"/>
          </a:xfrm>
        </p:spPr>
        <p:txBody>
          <a:bodyPr vert="horz" lIns="91440" tIns="45720" rIns="91440" bIns="45720" rtlCol="0" anchor="t">
            <a:normAutofit/>
          </a:bodyPr>
          <a:lstStyle/>
          <a:p>
            <a:r>
              <a:rPr lang="sv-SE">
                <a:latin typeface="Arial"/>
                <a:ea typeface="+mn-lt"/>
                <a:cs typeface="+mn-lt"/>
              </a:rPr>
              <a:t>Du är på väg till din kompis. Vid trappan </a:t>
            </a:r>
            <a:r>
              <a:rPr lang="sv-SE" sz="2400">
                <a:latin typeface="Arial"/>
                <a:ea typeface="+mn-lt"/>
                <a:cs typeface="+mn-lt"/>
              </a:rPr>
              <a:t>sitter två vuxna som dricker alkohol.</a:t>
            </a:r>
            <a:endParaRPr lang="sv-SE">
              <a:latin typeface="Arial"/>
            </a:endParaRPr>
          </a:p>
          <a:p>
            <a:pPr marL="0" indent="0">
              <a:buNone/>
            </a:pPr>
            <a:endParaRPr lang="sv-SE" sz="100"/>
          </a:p>
          <a:p>
            <a:pPr marL="0" indent="0">
              <a:buNone/>
            </a:pPr>
            <a:r>
              <a:rPr lang="sv-SE" sz="2400" b="1"/>
              <a:t>Hur gör du då?</a:t>
            </a:r>
            <a:endParaRPr lang="sv-SE" sz="2400" b="1">
              <a:cs typeface="Calibri"/>
            </a:endParaRPr>
          </a:p>
        </p:txBody>
      </p:sp>
      <p:pic>
        <p:nvPicPr>
          <p:cNvPr id="8" name="Content Placeholder 7">
            <a:extLst>
              <a:ext uri="{FF2B5EF4-FFF2-40B4-BE49-F238E27FC236}">
                <a16:creationId xmlns:a16="http://schemas.microsoft.com/office/drawing/2014/main" id="{A2C914C2-72F3-D2CE-8300-B615486B0899}"/>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5019565" y="1186250"/>
            <a:ext cx="6233593" cy="4312971"/>
          </a:xfrm>
        </p:spPr>
      </p:pic>
    </p:spTree>
    <p:extLst>
      <p:ext uri="{BB962C8B-B14F-4D97-AF65-F5344CB8AC3E}">
        <p14:creationId xmlns:p14="http://schemas.microsoft.com/office/powerpoint/2010/main" val="2742509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sv-SE"/>
              <a:t>Fundera tillsammans</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a:lstStyle/>
          <a:p>
            <a:pPr marL="0" indent="0">
              <a:buNone/>
            </a:pPr>
            <a:r>
              <a:rPr lang="sv-SE" sz="2400">
                <a:ea typeface="+mn-lt"/>
                <a:cs typeface="+mn-lt"/>
              </a:rPr>
              <a:t>Du sitter på bussen på väg till din kompis. En vuxen som verkar snurrig kommer och sätter sig bredvid dig. </a:t>
            </a:r>
            <a:endParaRPr lang="sv-SE" sz="400">
              <a:ea typeface="+mn-lt"/>
              <a:cs typeface="+mn-lt"/>
            </a:endParaRPr>
          </a:p>
          <a:p>
            <a:pPr marL="0" indent="0">
              <a:buNone/>
            </a:pPr>
            <a:r>
              <a:rPr lang="sv-SE" sz="2400" b="1"/>
              <a:t>Hur gör du då?</a:t>
            </a:r>
            <a:endParaRPr lang="sv-SE" sz="2400"/>
          </a:p>
          <a:p>
            <a:endParaRPr lang="sv-SE"/>
          </a:p>
        </p:txBody>
      </p:sp>
      <p:pic>
        <p:nvPicPr>
          <p:cNvPr id="6" name="Content Placeholder 5">
            <a:extLst>
              <a:ext uri="{FF2B5EF4-FFF2-40B4-BE49-F238E27FC236}">
                <a16:creationId xmlns:a16="http://schemas.microsoft.com/office/drawing/2014/main" id="{B0AB831D-5DEF-C9E2-2711-626BC812CD16}"/>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6366641" y="971618"/>
            <a:ext cx="4428780" cy="5173556"/>
          </a:xfrm>
        </p:spPr>
      </p:pic>
    </p:spTree>
    <p:extLst>
      <p:ext uri="{BB962C8B-B14F-4D97-AF65-F5344CB8AC3E}">
        <p14:creationId xmlns:p14="http://schemas.microsoft.com/office/powerpoint/2010/main" val="3316109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sv-SE"/>
              <a:t>Fundera tillsammans</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a:normAutofit/>
          </a:bodyPr>
          <a:lstStyle/>
          <a:p>
            <a:pPr algn="l"/>
            <a:r>
              <a:rPr lang="sv-SE" b="0" i="0">
                <a:solidFill>
                  <a:srgbClr val="000000"/>
                </a:solidFill>
                <a:effectLst/>
              </a:rPr>
              <a:t>Du är på väg hem. En grupp </a:t>
            </a:r>
            <a:br>
              <a:rPr lang="sv-SE" b="0" i="0">
                <a:solidFill>
                  <a:srgbClr val="000000"/>
                </a:solidFill>
                <a:effectLst/>
              </a:rPr>
            </a:br>
            <a:r>
              <a:rPr lang="sv-SE" b="0" i="0">
                <a:solidFill>
                  <a:srgbClr val="000000"/>
                </a:solidFill>
                <a:effectLst/>
              </a:rPr>
              <a:t>vuxna skriker och grälar med varandra på gatan. </a:t>
            </a:r>
          </a:p>
          <a:p>
            <a:pPr algn="l"/>
            <a:r>
              <a:rPr lang="sv-SE" b="1" i="0">
                <a:solidFill>
                  <a:srgbClr val="000000"/>
                </a:solidFill>
                <a:effectLst/>
              </a:rPr>
              <a:t>Hur gör du då? </a:t>
            </a:r>
          </a:p>
        </p:txBody>
      </p:sp>
      <p:pic>
        <p:nvPicPr>
          <p:cNvPr id="3074" name="Picture 2">
            <a:extLst>
              <a:ext uri="{FF2B5EF4-FFF2-40B4-BE49-F238E27FC236}">
                <a16:creationId xmlns:a16="http://schemas.microsoft.com/office/drawing/2014/main" id="{4425FF8B-E26E-F380-509B-52679E3F80C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465" y="1306996"/>
            <a:ext cx="7362536" cy="452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35617"/>
      </p:ext>
    </p:extLst>
  </p:cSld>
  <p:clrMapOvr>
    <a:masterClrMapping/>
  </p:clrMapOvr>
</p:sld>
</file>

<file path=ppt/theme/theme1.xml><?xml version="1.0" encoding="utf-8"?>
<a:theme xmlns:a="http://schemas.openxmlformats.org/drawingml/2006/main" name="Office Theme">
  <a:themeElements>
    <a:clrScheme name="Kaupunki kuuluu kaikille">
      <a:dk1>
        <a:srgbClr val="000000"/>
      </a:dk1>
      <a:lt1>
        <a:srgbClr val="FFFFFF"/>
      </a:lt1>
      <a:dk2>
        <a:srgbClr val="01561D"/>
      </a:dk2>
      <a:lt2>
        <a:srgbClr val="EFEEDA"/>
      </a:lt2>
      <a:accent1>
        <a:srgbClr val="009638"/>
      </a:accent1>
      <a:accent2>
        <a:srgbClr val="CEB8F1"/>
      </a:accent2>
      <a:accent3>
        <a:srgbClr val="B3DFF1"/>
      </a:accent3>
      <a:accent4>
        <a:srgbClr val="F8D3B5"/>
      </a:accent4>
      <a:accent5>
        <a:srgbClr val="E3FF1F"/>
      </a:accent5>
      <a:accent6>
        <a:srgbClr val="452B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A_presentationsmall_barn_20221213" id="{0DBFE872-74C4-E640-B087-A26C97975A6B}" vid="{1ACBE5D8-4C7A-D243-BF2A-C8319EEDBB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D8A27D606723D44A302FE21F9221655" ma:contentTypeVersion="17" ma:contentTypeDescription="Luo uusi asiakirja." ma:contentTypeScope="" ma:versionID="d3a4d3d9d8780e74dcf2a69c328d9f75">
  <xsd:schema xmlns:xsd="http://www.w3.org/2001/XMLSchema" xmlns:xs="http://www.w3.org/2001/XMLSchema" xmlns:p="http://schemas.microsoft.com/office/2006/metadata/properties" xmlns:ns2="1dfff08a-cb44-467c-b939-b24967682f66" xmlns:ns3="2b9cf2fb-7daf-4a17-ad3d-67f639c4e6de" targetNamespace="http://schemas.microsoft.com/office/2006/metadata/properties" ma:root="true" ma:fieldsID="223cc26d24da16abd1b00d3ae5511a9a" ns2:_="" ns3:_="">
    <xsd:import namespace="1dfff08a-cb44-467c-b939-b24967682f66"/>
    <xsd:import namespace="2b9cf2fb-7daf-4a17-ad3d-67f639c4e6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ff08a-cb44-467c-b939-b24967682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b4acf277-c871-4cac-ba5b-0074ec6578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9cf2fb-7daf-4a17-ad3d-67f639c4e6de" elementFormDefault="qualified">
    <xsd:import namespace="http://schemas.microsoft.com/office/2006/documentManagement/types"/>
    <xsd:import namespace="http://schemas.microsoft.com/office/infopath/2007/PartnerControls"/>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b211d4bf-ec4e-468d-9b00-537263a91cb7}" ma:internalName="TaxCatchAll" ma:showField="CatchAllData" ma:web="2b9cf2fb-7daf-4a17-ad3d-67f639c4e6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dfff08a-cb44-467c-b939-b24967682f66">
      <Terms xmlns="http://schemas.microsoft.com/office/infopath/2007/PartnerControls"/>
    </lcf76f155ced4ddcb4097134ff3c332f>
    <TaxCatchAll xmlns="2b9cf2fb-7daf-4a17-ad3d-67f639c4e6d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CF7A09-ABB2-4E82-87C9-EBA224BE9A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fff08a-cb44-467c-b939-b24967682f66"/>
    <ds:schemaRef ds:uri="2b9cf2fb-7daf-4a17-ad3d-67f639c4e6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81F3F9-C131-4649-A0D1-A8567A25E1F7}">
  <ds:schemaRefs>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purl.org/dc/dcmitype/"/>
    <ds:schemaRef ds:uri="http://www.w3.org/XML/1998/namespace"/>
    <ds:schemaRef ds:uri="1dfff08a-cb44-467c-b939-b24967682f66"/>
    <ds:schemaRef ds:uri="http://schemas.microsoft.com/office/2006/documentManagement/types"/>
    <ds:schemaRef ds:uri="2b9cf2fb-7daf-4a17-ad3d-67f639c4e6de"/>
    <ds:schemaRef ds:uri="http://purl.org/dc/elements/1.1/"/>
  </ds:schemaRefs>
</ds:datastoreItem>
</file>

<file path=customXml/itemProps3.xml><?xml version="1.0" encoding="utf-8"?>
<ds:datastoreItem xmlns:ds="http://schemas.openxmlformats.org/officeDocument/2006/customXml" ds:itemID="{58C7ED45-C48E-4D69-8209-A8CADDBC02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ÅK 1&amp;2-lektionsmodell</Template>
  <TotalTime>0</TotalTime>
  <Words>3657</Words>
  <Application>Microsoft Office PowerPoint</Application>
  <PresentationFormat>Widescreen</PresentationFormat>
  <Paragraphs>288</Paragraphs>
  <Slides>39</Slides>
  <Notes>35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Rounded MT Bold</vt:lpstr>
      <vt:lpstr>Arial,Sans-Serif</vt:lpstr>
      <vt:lpstr>Calibri</vt:lpstr>
      <vt:lpstr>Calibri Light</vt:lpstr>
      <vt:lpstr>Söhne</vt:lpstr>
      <vt:lpstr>Office Theme</vt:lpstr>
      <vt:lpstr>Staden tillhör alla –lektion för årskurs 3 och 4.</vt:lpstr>
      <vt:lpstr>Trygghet</vt:lpstr>
      <vt:lpstr>Otrygghet</vt:lpstr>
      <vt:lpstr>Vad är rusmedel?</vt:lpstr>
      <vt:lpstr>Har du någonsin sett en person som använder rusmedel när du varit ute på stan?</vt:lpstr>
      <vt:lpstr>Gruppuppgift</vt:lpstr>
      <vt:lpstr>Fundera tillsammans</vt:lpstr>
      <vt:lpstr>Fundera tillsammans</vt:lpstr>
      <vt:lpstr>Fundera tillsammans</vt:lpstr>
      <vt:lpstr>Fundera tillsammans</vt:lpstr>
      <vt:lpstr>Fundera tillsammans</vt:lpstr>
      <vt:lpstr>PowerPoint Presentation</vt:lpstr>
      <vt:lpstr>När du ringer nödnumret 112</vt:lpstr>
      <vt:lpstr>Vad ska jag göra om jag blir rädd ute på stan?</vt:lpstr>
      <vt:lpstr>Diskussion om videon</vt:lpstr>
      <vt:lpstr>PowerPoint Presentation</vt:lpstr>
      <vt:lpstr>EN PAUS</vt:lpstr>
      <vt:lpstr>Vad betyder beroende?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Rusmedel påverkar beteendet</vt:lpstr>
      <vt:lpstr>Spelregler</vt:lpstr>
      <vt:lpstr>Extrauppgift: Lös korsord</vt:lpstr>
      <vt:lpstr>Lösningen på korsordet</vt:lpstr>
      <vt:lpstr>Hemuppgift:  se på videon tillsammans med dina föräldrar.</vt:lpstr>
      <vt:lpstr>Vad lärde  du dig?</vt:lpstr>
      <vt:lpstr>Tack att du var med på lektionen!  En trygg stad tillhör alla.</vt:lpstr>
      <vt:lpstr>Alternativa  reflektionsuppgifter</vt:lpstr>
      <vt:lpstr>Fundera tillsammans</vt:lpstr>
      <vt:lpstr>Fundera tillsammans</vt:lpstr>
      <vt:lpstr>Fundera tillsammans</vt:lpstr>
      <vt:lpstr>Fundera tillsammans</vt:lpstr>
      <vt:lpstr>Fundera tillsammans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Minna Lehtinen</dc:creator>
  <cp:lastModifiedBy>Minna Lehtinen</cp:lastModifiedBy>
  <cp:revision>2</cp:revision>
  <dcterms:created xsi:type="dcterms:W3CDTF">2023-08-24T06:16:48Z</dcterms:created>
  <dcterms:modified xsi:type="dcterms:W3CDTF">2024-01-25T10:00:47Z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0x0101005D8A27D606723D44A302FE21F9221655</vt:lpwstr>
  </property>
  <property fmtid="{D5CDD505-2E9C-101B-9397-08002B2CF9AE}" pid="3" name="MediaServiceImageTags">
    <vt:lpwstr/>
  </property>
</Properties>
</file>