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341" r:id="rId6"/>
    <p:sldId id="371" r:id="rId7"/>
    <p:sldId id="272" r:id="rId8"/>
    <p:sldId id="273" r:id="rId9"/>
    <p:sldId id="274" r:id="rId10"/>
    <p:sldId id="342" r:id="rId11"/>
    <p:sldId id="343" r:id="rId12"/>
    <p:sldId id="364" r:id="rId13"/>
    <p:sldId id="349" r:id="rId14"/>
    <p:sldId id="275" r:id="rId15"/>
    <p:sldId id="277" r:id="rId16"/>
    <p:sldId id="370" r:id="rId17"/>
    <p:sldId id="380" r:id="rId18"/>
    <p:sldId id="351" r:id="rId19"/>
    <p:sldId id="359" r:id="rId20"/>
    <p:sldId id="360" r:id="rId21"/>
    <p:sldId id="375" r:id="rId22"/>
    <p:sldId id="363" r:id="rId23"/>
    <p:sldId id="373" r:id="rId24"/>
    <p:sldId id="362" r:id="rId25"/>
    <p:sldId id="344" r:id="rId26"/>
    <p:sldId id="264" r:id="rId27"/>
    <p:sldId id="374" r:id="rId28"/>
    <p:sldId id="377" r:id="rId29"/>
    <p:sldId id="381" r:id="rId30"/>
    <p:sldId id="366" r:id="rId31"/>
    <p:sldId id="386" r:id="rId32"/>
    <p:sldId id="382" r:id="rId33"/>
    <p:sldId id="352" r:id="rId34"/>
    <p:sldId id="383" r:id="rId35"/>
    <p:sldId id="384" r:id="rId36"/>
    <p:sldId id="385" r:id="rId3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2581C-A7D2-226E-6D81-D6B66998DF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DAC43018-C57E-7422-1488-59EF96D38E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08282E-DBDD-5247-AC4F-6A85A2E90FDF}" type="datetimeFigureOut">
              <a:rPr lang="sv-SE" smtClean="0"/>
              <a:t>2024-02-14</a:t>
            </a:fld>
            <a:endParaRPr lang="sv-SE"/>
          </a:p>
        </p:txBody>
      </p:sp>
      <p:sp>
        <p:nvSpPr>
          <p:cNvPr id="4" name="Footer Placeholder 3">
            <a:extLst>
              <a:ext uri="{FF2B5EF4-FFF2-40B4-BE49-F238E27FC236}">
                <a16:creationId xmlns:a16="http://schemas.microsoft.com/office/drawing/2014/main" id="{21B8A855-017C-C86D-4402-77E2C0933A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B93BBA63-CC20-7427-F8E8-4D339AB3BD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A6EF61-374F-B14C-9402-C7EB0B4F750E}" type="slidenum">
              <a:rPr lang="sv-SE" smtClean="0"/>
              <a:t>‹#›</a:t>
            </a:fld>
            <a:endParaRPr lang="sv-SE"/>
          </a:p>
        </p:txBody>
      </p:sp>
    </p:spTree>
    <p:extLst>
      <p:ext uri="{BB962C8B-B14F-4D97-AF65-F5344CB8AC3E}">
        <p14:creationId xmlns:p14="http://schemas.microsoft.com/office/powerpoint/2010/main" val="304837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09AD9-0676-BD46-B740-7D1C6D4D1141}" type="datetimeFigureOut">
              <a:rPr lang="sv-SE" smtClean="0"/>
              <a:t>2024-02-14</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D9747-B660-7E45-B2EB-38F285FF62C2}" type="slidenum">
              <a:rPr lang="sv-SE" smtClean="0"/>
              <a:t>‹#›</a:t>
            </a:fld>
            <a:endParaRPr lang="sv-SE"/>
          </a:p>
        </p:txBody>
      </p:sp>
    </p:spTree>
    <p:extLst>
      <p:ext uri="{BB962C8B-B14F-4D97-AF65-F5344CB8AC3E}">
        <p14:creationId xmlns:p14="http://schemas.microsoft.com/office/powerpoint/2010/main" val="226317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WpEYkK5hq54?si=pPe9g4S-lCCvfvO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Berätta för eleverna att ni under lektionen kommer att prata om säkerhet, om hur man rör sig tryggt ute på stan och om spännande situationer som eleverna kan möta på skolvägen eller ute på stan. Ni studerar stadsbilden och pratar om vad det betyder att ”Staden tillhör alla”. </a:t>
            </a:r>
            <a:endParaRPr lang="sv-FI" dirty="0"/>
          </a:p>
          <a:p>
            <a:endParaRPr lang="sv-FI" dirty="0">
              <a:cs typeface="Calibri"/>
            </a:endParaRPr>
          </a:p>
          <a:p>
            <a:r>
              <a:rPr lang="sv-FI" dirty="0"/>
              <a:t>Undervisningsmaterialet har producerats som en del av projektet Staden tillhör alla (2022–2024) vid Förebyggande rusmedelsarbete EHYT </a:t>
            </a:r>
            <a:r>
              <a:rPr lang="sv-FI" dirty="0" err="1"/>
              <a:t>rf</a:t>
            </a:r>
            <a:r>
              <a:rPr lang="sv-FI" dirty="0"/>
              <a:t>. Projektet har finansierats av Stiftelsen BMR.</a:t>
            </a:r>
            <a:endParaRPr lang="sv-FI" dirty="0">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a:t>
            </a:fld>
            <a:endParaRPr lang="sv-SE"/>
          </a:p>
        </p:txBody>
      </p:sp>
    </p:spTree>
    <p:extLst>
      <p:ext uri="{BB962C8B-B14F-4D97-AF65-F5344CB8AC3E}">
        <p14:creationId xmlns:p14="http://schemas.microsoft.com/office/powerpoint/2010/main" val="132772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Det är bra att berätta för eleverna att obehagliga situationer är mycket sällsynta och att de flesta människor är vänliga och beter sig lugnt. Ibland kan människor som använt mycket berusningsmedel eller som är sjuka uppföra sig på ett annat sätt. Därför är det viktigt att barnet vet hur man handlar på ett tryggt sätt.</a:t>
            </a:r>
            <a:endParaRPr lang="en-US"/>
          </a:p>
          <a:p>
            <a:endParaRPr lang="en-US"/>
          </a:p>
          <a:p>
            <a:r>
              <a:rPr lang="en-US"/>
              <a:t>Om </a:t>
            </a:r>
            <a:r>
              <a:rPr lang="en-US" err="1"/>
              <a:t>någon</a:t>
            </a:r>
            <a:r>
              <a:rPr lang="en-US"/>
              <a:t> </a:t>
            </a:r>
            <a:r>
              <a:rPr lang="en-US" err="1"/>
              <a:t>beter</a:t>
            </a:r>
            <a:r>
              <a:rPr lang="en-US"/>
              <a:t> sig </a:t>
            </a:r>
            <a:r>
              <a:rPr lang="en-US" err="1"/>
              <a:t>illa</a:t>
            </a:r>
            <a:r>
              <a:rPr lang="en-US"/>
              <a:t> mot dig </a:t>
            </a:r>
            <a:r>
              <a:rPr lang="en-US" err="1"/>
              <a:t>kan</a:t>
            </a:r>
            <a:r>
              <a:rPr lang="en-US"/>
              <a:t> du </a:t>
            </a:r>
            <a:r>
              <a:rPr lang="en-US" err="1"/>
              <a:t>säga</a:t>
            </a:r>
            <a:r>
              <a:rPr lang="en-US"/>
              <a:t> 'Nej!' </a:t>
            </a:r>
            <a:r>
              <a:rPr lang="en-US" err="1"/>
              <a:t>eller</a:t>
            </a:r>
            <a:r>
              <a:rPr lang="en-US"/>
              <a:t> 'Sluta!'. </a:t>
            </a:r>
            <a:r>
              <a:rPr lang="en-US" err="1"/>
              <a:t>Ofta</a:t>
            </a:r>
            <a:r>
              <a:rPr lang="en-US"/>
              <a:t> </a:t>
            </a:r>
            <a:r>
              <a:rPr lang="en-US" err="1"/>
              <a:t>löser</a:t>
            </a:r>
            <a:r>
              <a:rPr lang="en-US"/>
              <a:t> sig </a:t>
            </a:r>
            <a:r>
              <a:rPr lang="en-US" err="1"/>
              <a:t>situationer</a:t>
            </a:r>
            <a:r>
              <a:rPr lang="en-US"/>
              <a:t> </a:t>
            </a:r>
            <a:r>
              <a:rPr lang="en-US" err="1"/>
              <a:t>genom</a:t>
            </a:r>
            <a:r>
              <a:rPr lang="en-US"/>
              <a:t> </a:t>
            </a:r>
            <a:r>
              <a:rPr lang="en-US" err="1"/>
              <a:t>att</a:t>
            </a:r>
            <a:r>
              <a:rPr lang="en-US"/>
              <a:t> du </a:t>
            </a:r>
            <a:r>
              <a:rPr lang="en-US" err="1"/>
              <a:t>går</a:t>
            </a:r>
            <a:r>
              <a:rPr lang="en-US"/>
              <a:t> </a:t>
            </a:r>
            <a:r>
              <a:rPr lang="en-US" err="1"/>
              <a:t>iväg</a:t>
            </a:r>
            <a:r>
              <a:rPr lang="en-US"/>
              <a:t> </a:t>
            </a:r>
            <a:r>
              <a:rPr lang="en-US" err="1"/>
              <a:t>från</a:t>
            </a:r>
            <a:r>
              <a:rPr lang="en-US"/>
              <a:t> </a:t>
            </a:r>
            <a:r>
              <a:rPr lang="en-US" err="1"/>
              <a:t>platsen</a:t>
            </a:r>
            <a:r>
              <a:rPr lang="en-US"/>
              <a:t>. </a:t>
            </a:r>
            <a:r>
              <a:rPr lang="en-US" err="1"/>
              <a:t>Berätta</a:t>
            </a:r>
            <a:r>
              <a:rPr lang="en-US"/>
              <a:t> för </a:t>
            </a:r>
            <a:r>
              <a:rPr lang="en-US" err="1"/>
              <a:t>en</a:t>
            </a:r>
            <a:r>
              <a:rPr lang="en-US"/>
              <a:t> </a:t>
            </a:r>
            <a:r>
              <a:rPr lang="en-US" err="1"/>
              <a:t>trygg</a:t>
            </a:r>
            <a:r>
              <a:rPr lang="en-US"/>
              <a:t> </a:t>
            </a:r>
            <a:r>
              <a:rPr lang="en-US" err="1"/>
              <a:t>vuxen</a:t>
            </a:r>
            <a:r>
              <a:rPr lang="en-US"/>
              <a:t> om </a:t>
            </a:r>
            <a:r>
              <a:rPr lang="en-US" err="1"/>
              <a:t>alla</a:t>
            </a:r>
            <a:r>
              <a:rPr lang="en-US"/>
              <a:t> </a:t>
            </a:r>
            <a:r>
              <a:rPr lang="en-US" err="1"/>
              <a:t>skrämmande</a:t>
            </a:r>
            <a:r>
              <a:rPr lang="en-US"/>
              <a:t>, </a:t>
            </a:r>
            <a:r>
              <a:rPr lang="en-US" err="1"/>
              <a:t>obehagliga</a:t>
            </a:r>
            <a:r>
              <a:rPr lang="en-US"/>
              <a:t> </a:t>
            </a:r>
            <a:r>
              <a:rPr lang="en-US" err="1"/>
              <a:t>eller</a:t>
            </a:r>
            <a:r>
              <a:rPr lang="en-US"/>
              <a:t> </a:t>
            </a:r>
            <a:r>
              <a:rPr lang="en-US" err="1"/>
              <a:t>otrevliga</a:t>
            </a:r>
            <a:r>
              <a:rPr lang="en-US"/>
              <a:t> </a:t>
            </a:r>
            <a:r>
              <a:rPr lang="en-US" err="1"/>
              <a:t>möten</a:t>
            </a:r>
            <a:r>
              <a:rPr lang="en-US"/>
              <a:t> </a:t>
            </a:r>
            <a:r>
              <a:rPr lang="en-US" err="1"/>
              <a:t>så</a:t>
            </a:r>
            <a:r>
              <a:rPr lang="en-US"/>
              <a:t> </a:t>
            </a:r>
            <a:r>
              <a:rPr lang="en-US" err="1"/>
              <a:t>att</a:t>
            </a:r>
            <a:r>
              <a:rPr lang="en-US"/>
              <a:t> du </a:t>
            </a:r>
            <a:r>
              <a:rPr lang="en-US" err="1"/>
              <a:t>inte</a:t>
            </a:r>
            <a:r>
              <a:rPr lang="en-US"/>
              <a:t> </a:t>
            </a:r>
            <a:r>
              <a:rPr lang="en-US" err="1"/>
              <a:t>behöver</a:t>
            </a:r>
            <a:r>
              <a:rPr lang="en-US"/>
              <a:t> </a:t>
            </a:r>
            <a:r>
              <a:rPr lang="en-US" err="1"/>
              <a:t>fundera</a:t>
            </a:r>
            <a:r>
              <a:rPr lang="en-US"/>
              <a:t> </a:t>
            </a:r>
            <a:r>
              <a:rPr lang="en-US" err="1"/>
              <a:t>på</a:t>
            </a:r>
            <a:r>
              <a:rPr lang="en-US"/>
              <a:t> dem </a:t>
            </a:r>
            <a:r>
              <a:rPr lang="en-US" err="1"/>
              <a:t>ensam</a:t>
            </a:r>
            <a:r>
              <a:rPr lang="en-US"/>
              <a:t>, </a:t>
            </a:r>
            <a:r>
              <a:rPr lang="en-US" err="1"/>
              <a:t>och</a:t>
            </a:r>
            <a:r>
              <a:rPr lang="en-US"/>
              <a:t> </a:t>
            </a:r>
            <a:r>
              <a:rPr lang="en-US" err="1"/>
              <a:t>då</a:t>
            </a:r>
            <a:r>
              <a:rPr lang="en-US"/>
              <a:t> </a:t>
            </a:r>
            <a:r>
              <a:rPr lang="en-US" err="1"/>
              <a:t>kan</a:t>
            </a:r>
            <a:r>
              <a:rPr lang="en-US"/>
              <a:t> den </a:t>
            </a:r>
            <a:r>
              <a:rPr lang="en-US" err="1"/>
              <a:t>vuxna</a:t>
            </a:r>
            <a:r>
              <a:rPr lang="en-US"/>
              <a:t> </a:t>
            </a:r>
            <a:r>
              <a:rPr lang="en-US" err="1"/>
              <a:t>också</a:t>
            </a:r>
            <a:r>
              <a:rPr lang="en-US"/>
              <a:t> </a:t>
            </a:r>
            <a:r>
              <a:rPr lang="en-US" err="1"/>
              <a:t>stöda</a:t>
            </a:r>
            <a:r>
              <a:rPr lang="en-US"/>
              <a:t> dig.</a:t>
            </a:r>
            <a:endParaRPr lang="en-US">
              <a:cs typeface="Calibri"/>
            </a:endParaRPr>
          </a:p>
          <a:p>
            <a:endParaRPr lang="en-US"/>
          </a:p>
          <a:p>
            <a:r>
              <a:rPr lang="en-US" b="1" err="1"/>
              <a:t>Fråga</a:t>
            </a:r>
            <a:r>
              <a:rPr lang="en-US" b="1"/>
              <a:t> </a:t>
            </a:r>
            <a:r>
              <a:rPr lang="en-US" b="1" err="1"/>
              <a:t>eleverna</a:t>
            </a:r>
            <a:r>
              <a:rPr lang="en-US" b="1"/>
              <a:t>:</a:t>
            </a:r>
            <a:br>
              <a:rPr lang="en-US" b="1">
                <a:cs typeface="+mn-lt"/>
              </a:rPr>
            </a:br>
            <a:r>
              <a:rPr lang="en-US" b="1"/>
              <a:t>Vem </a:t>
            </a:r>
            <a:r>
              <a:rPr lang="en-US" b="1" err="1"/>
              <a:t>kunde</a:t>
            </a:r>
            <a:r>
              <a:rPr lang="en-US" b="1"/>
              <a:t> </a:t>
            </a:r>
            <a:r>
              <a:rPr lang="en-US" b="1" err="1"/>
              <a:t>vara</a:t>
            </a:r>
            <a:r>
              <a:rPr lang="en-US" b="1"/>
              <a:t> </a:t>
            </a:r>
            <a:r>
              <a:rPr lang="en-US" b="1" err="1"/>
              <a:t>en</a:t>
            </a:r>
            <a:r>
              <a:rPr lang="en-US" b="1"/>
              <a:t> </a:t>
            </a:r>
            <a:r>
              <a:rPr lang="en-US" b="1" err="1"/>
              <a:t>trygg</a:t>
            </a:r>
            <a:r>
              <a:rPr lang="en-US" b="1"/>
              <a:t> </a:t>
            </a:r>
            <a:r>
              <a:rPr lang="en-US" b="1" err="1"/>
              <a:t>vuxen</a:t>
            </a:r>
            <a:r>
              <a:rPr lang="en-US" b="1"/>
              <a:t>?</a:t>
            </a:r>
            <a:br>
              <a:rPr lang="en-US">
                <a:cs typeface="+mn-lt"/>
              </a:rPr>
            </a:br>
            <a:br>
              <a:rPr lang="en-US">
                <a:cs typeface="+mn-lt"/>
              </a:rPr>
            </a:br>
            <a:r>
              <a:rPr lang="en-US"/>
              <a:t>Källa: </a:t>
            </a:r>
            <a:r>
              <a:rPr lang="en-US" err="1"/>
              <a:t>Lajunen</a:t>
            </a:r>
            <a:r>
              <a:rPr lang="en-US"/>
              <a:t>, K., Andell, M. &amp; </a:t>
            </a:r>
            <a:r>
              <a:rPr lang="en-US" err="1"/>
              <a:t>Ylenius</a:t>
            </a:r>
            <a:r>
              <a:rPr lang="en-US"/>
              <a:t>-Lehtonen, M. 2019. </a:t>
            </a:r>
            <a:r>
              <a:rPr lang="en-US" err="1"/>
              <a:t>Tunne</a:t>
            </a:r>
            <a:r>
              <a:rPr lang="en-US"/>
              <a:t>- ja </a:t>
            </a:r>
            <a:r>
              <a:rPr lang="en-US" err="1"/>
              <a:t>turvataitoja</a:t>
            </a:r>
            <a:r>
              <a:rPr lang="en-US"/>
              <a:t> </a:t>
            </a:r>
            <a:r>
              <a:rPr lang="en-US" err="1"/>
              <a:t>lapsille</a:t>
            </a:r>
            <a:r>
              <a:rPr lang="en-US"/>
              <a:t>.</a:t>
            </a:r>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10</a:t>
            </a:fld>
            <a:endParaRPr lang="sv-SE"/>
          </a:p>
        </p:txBody>
      </p:sp>
    </p:spTree>
    <p:extLst>
      <p:ext uri="{BB962C8B-B14F-4D97-AF65-F5344CB8AC3E}">
        <p14:creationId xmlns:p14="http://schemas.microsoft.com/office/powerpoint/2010/main" val="205172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err="1"/>
              <a:t>Fråga</a:t>
            </a:r>
            <a:r>
              <a:rPr lang="fi-FI" b="1"/>
              <a:t> </a:t>
            </a:r>
            <a:r>
              <a:rPr lang="fi-FI" b="1" err="1"/>
              <a:t>eleverna</a:t>
            </a:r>
            <a:r>
              <a:rPr lang="fi-FI" b="1"/>
              <a:t> </a:t>
            </a:r>
            <a:r>
              <a:rPr lang="fi-FI" b="1" err="1"/>
              <a:t>följande</a:t>
            </a:r>
            <a:r>
              <a:rPr lang="fi-FI" b="1"/>
              <a:t> </a:t>
            </a:r>
            <a:r>
              <a:rPr lang="fi-FI" b="1" err="1"/>
              <a:t>frågor</a:t>
            </a:r>
            <a:r>
              <a:rPr lang="fi-FI" b="1"/>
              <a:t>: </a:t>
            </a:r>
            <a:r>
              <a:rPr lang="fi-FI" i="1"/>
              <a:t>OBS! </a:t>
            </a:r>
            <a:r>
              <a:rPr lang="fi-FI" i="1" err="1"/>
              <a:t>Klicka</a:t>
            </a:r>
            <a:r>
              <a:rPr lang="fi-FI" i="1"/>
              <a:t> </a:t>
            </a:r>
            <a:r>
              <a:rPr lang="fi-FI" i="1" err="1"/>
              <a:t>fram</a:t>
            </a:r>
            <a:r>
              <a:rPr lang="fi-FI" i="1"/>
              <a:t> </a:t>
            </a:r>
            <a:r>
              <a:rPr lang="fi-FI" i="1" err="1"/>
              <a:t>presentationen</a:t>
            </a:r>
            <a:r>
              <a:rPr lang="fi-FI" i="1"/>
              <a:t> för </a:t>
            </a:r>
            <a:r>
              <a:rPr lang="fi-FI" i="1" err="1"/>
              <a:t>att</a:t>
            </a:r>
            <a:r>
              <a:rPr lang="fi-FI" i="1"/>
              <a:t> </a:t>
            </a:r>
            <a:r>
              <a:rPr lang="fi-FI" i="1" err="1"/>
              <a:t>få</a:t>
            </a:r>
            <a:r>
              <a:rPr lang="fi-FI" i="1"/>
              <a:t> </a:t>
            </a:r>
            <a:r>
              <a:rPr lang="fi-FI" i="1" err="1"/>
              <a:t>svaren</a:t>
            </a:r>
            <a:r>
              <a:rPr lang="fi-FI" i="1"/>
              <a:t> </a:t>
            </a:r>
            <a:r>
              <a:rPr lang="fi-FI" i="1" err="1"/>
              <a:t>på</a:t>
            </a:r>
            <a:r>
              <a:rPr lang="fi-FI" i="1"/>
              <a:t> </a:t>
            </a:r>
            <a:r>
              <a:rPr lang="fi-FI" i="1" err="1"/>
              <a:t>skärmen</a:t>
            </a:r>
            <a:r>
              <a:rPr lang="fi-FI" i="1"/>
              <a:t>.</a:t>
            </a:r>
            <a:endParaRPr lang="fi-FI" i="1">
              <a:cs typeface="Calibri"/>
            </a:endParaRPr>
          </a:p>
          <a:p>
            <a:endParaRPr lang="fi-FI" b="1">
              <a:cs typeface="Calibri"/>
            </a:endParaRPr>
          </a:p>
          <a:p>
            <a:r>
              <a:rPr lang="fi-FI" b="1" err="1"/>
              <a:t>Vad</a:t>
            </a:r>
            <a:r>
              <a:rPr lang="fi-FI" b="1"/>
              <a:t> </a:t>
            </a:r>
            <a:r>
              <a:rPr lang="fi-FI" b="1" err="1"/>
              <a:t>är</a:t>
            </a:r>
            <a:r>
              <a:rPr lang="fi-FI" b="1"/>
              <a:t> </a:t>
            </a:r>
            <a:r>
              <a:rPr lang="fi-FI" b="1" err="1"/>
              <a:t>nödnumret</a:t>
            </a:r>
            <a:r>
              <a:rPr lang="fi-FI" b="1"/>
              <a:t> i Finland? </a:t>
            </a:r>
            <a:r>
              <a:rPr lang="fi-FI"/>
              <a:t>112</a:t>
            </a:r>
            <a:endParaRPr lang="fi-FI">
              <a:cs typeface="Calibri"/>
            </a:endParaRPr>
          </a:p>
          <a:p>
            <a:r>
              <a:rPr lang="fi-FI" b="1" err="1"/>
              <a:t>Vad</a:t>
            </a:r>
            <a:r>
              <a:rPr lang="fi-FI" b="1"/>
              <a:t> </a:t>
            </a:r>
            <a:r>
              <a:rPr lang="fi-FI" b="1" err="1"/>
              <a:t>ska</a:t>
            </a:r>
            <a:r>
              <a:rPr lang="fi-FI" b="1"/>
              <a:t> </a:t>
            </a:r>
            <a:r>
              <a:rPr lang="fi-FI" b="1" err="1"/>
              <a:t>man</a:t>
            </a:r>
            <a:r>
              <a:rPr lang="fi-FI" b="1"/>
              <a:t> </a:t>
            </a:r>
            <a:r>
              <a:rPr lang="fi-FI" b="1" err="1"/>
              <a:t>säga</a:t>
            </a:r>
            <a:r>
              <a:rPr lang="fi-FI" b="1"/>
              <a:t> </a:t>
            </a:r>
            <a:r>
              <a:rPr lang="fi-FI" b="1" err="1"/>
              <a:t>då</a:t>
            </a:r>
            <a:r>
              <a:rPr lang="fi-FI" b="1"/>
              <a:t> </a:t>
            </a:r>
            <a:r>
              <a:rPr lang="fi-FI" b="1" err="1"/>
              <a:t>man</a:t>
            </a:r>
            <a:r>
              <a:rPr lang="fi-FI" b="1"/>
              <a:t> </a:t>
            </a:r>
            <a:r>
              <a:rPr lang="fi-FI" b="1" err="1"/>
              <a:t>ringer</a:t>
            </a:r>
            <a:r>
              <a:rPr lang="fi-FI" b="1"/>
              <a:t> </a:t>
            </a:r>
            <a:r>
              <a:rPr lang="fi-FI" b="1" err="1"/>
              <a:t>nödnumret</a:t>
            </a:r>
            <a:r>
              <a:rPr lang="fi-FI" b="1"/>
              <a:t>?</a:t>
            </a:r>
            <a:endParaRPr lang="fi-FI" b="1">
              <a:cs typeface="Calibri"/>
            </a:endParaRPr>
          </a:p>
          <a:p>
            <a:pPr marL="171450" indent="-171450">
              <a:buFont typeface="Arial"/>
              <a:buChar char="•"/>
            </a:pPr>
            <a:r>
              <a:rPr lang="fi-FI" err="1"/>
              <a:t>Beskriv</a:t>
            </a:r>
            <a:r>
              <a:rPr lang="fi-FI"/>
              <a:t> </a:t>
            </a:r>
            <a:r>
              <a:rPr lang="fi-FI" err="1"/>
              <a:t>vad</a:t>
            </a:r>
            <a:r>
              <a:rPr lang="fi-FI"/>
              <a:t> </a:t>
            </a:r>
            <a:r>
              <a:rPr lang="fi-FI" err="1"/>
              <a:t>som</a:t>
            </a:r>
            <a:r>
              <a:rPr lang="fi-FI"/>
              <a:t> </a:t>
            </a:r>
            <a:r>
              <a:rPr lang="fi-FI" err="1"/>
              <a:t>har</a:t>
            </a:r>
            <a:r>
              <a:rPr lang="fi-FI"/>
              <a:t> </a:t>
            </a:r>
            <a:r>
              <a:rPr lang="fi-FI" err="1"/>
              <a:t>hänt</a:t>
            </a:r>
            <a:r>
              <a:rPr lang="fi-FI"/>
              <a:t> </a:t>
            </a:r>
            <a:r>
              <a:rPr lang="fi-FI" err="1"/>
              <a:t>och</a:t>
            </a:r>
            <a:r>
              <a:rPr lang="fi-FI"/>
              <a:t> </a:t>
            </a:r>
            <a:r>
              <a:rPr lang="fi-FI" err="1"/>
              <a:t>var</a:t>
            </a:r>
            <a:r>
              <a:rPr lang="fi-FI"/>
              <a:t> </a:t>
            </a:r>
            <a:r>
              <a:rPr lang="fi-FI" err="1"/>
              <a:t>det</a:t>
            </a:r>
            <a:r>
              <a:rPr lang="fi-FI"/>
              <a:t> </a:t>
            </a:r>
            <a:r>
              <a:rPr lang="fi-FI" err="1"/>
              <a:t>har</a:t>
            </a:r>
            <a:r>
              <a:rPr lang="fi-FI"/>
              <a:t> </a:t>
            </a:r>
            <a:r>
              <a:rPr lang="fi-FI" err="1"/>
              <a:t>hänt</a:t>
            </a:r>
            <a:r>
              <a:rPr lang="fi-FI"/>
              <a:t>.</a:t>
            </a:r>
            <a:endParaRPr lang="fi-FI">
              <a:cs typeface="Calibri" panose="020F0502020204030204"/>
            </a:endParaRPr>
          </a:p>
          <a:p>
            <a:pPr marL="171450" indent="-171450">
              <a:buFont typeface="Arial"/>
              <a:buChar char="•"/>
            </a:pPr>
            <a:r>
              <a:rPr lang="fi-FI" err="1"/>
              <a:t>Svara</a:t>
            </a:r>
            <a:r>
              <a:rPr lang="fi-FI"/>
              <a:t> </a:t>
            </a:r>
            <a:r>
              <a:rPr lang="fi-FI" err="1"/>
              <a:t>på</a:t>
            </a:r>
            <a:r>
              <a:rPr lang="fi-FI"/>
              <a:t> </a:t>
            </a:r>
            <a:r>
              <a:rPr lang="fi-FI" err="1"/>
              <a:t>frågorna</a:t>
            </a:r>
            <a:r>
              <a:rPr lang="fi-FI"/>
              <a:t> </a:t>
            </a:r>
            <a:r>
              <a:rPr lang="fi-FI" err="1"/>
              <a:t>som</a:t>
            </a:r>
            <a:r>
              <a:rPr lang="fi-FI"/>
              <a:t> </a:t>
            </a:r>
            <a:r>
              <a:rPr lang="fi-FI" err="1"/>
              <a:t>ställs</a:t>
            </a:r>
            <a:r>
              <a:rPr lang="fi-FI"/>
              <a:t> </a:t>
            </a:r>
            <a:r>
              <a:rPr lang="fi-FI" err="1"/>
              <a:t>och</a:t>
            </a:r>
            <a:r>
              <a:rPr lang="fi-FI"/>
              <a:t> </a:t>
            </a:r>
            <a:r>
              <a:rPr lang="fi-FI" err="1"/>
              <a:t>lyssna</a:t>
            </a:r>
            <a:r>
              <a:rPr lang="fi-FI"/>
              <a:t> </a:t>
            </a:r>
            <a:r>
              <a:rPr lang="fi-FI" err="1"/>
              <a:t>på</a:t>
            </a:r>
            <a:r>
              <a:rPr lang="fi-FI"/>
              <a:t> </a:t>
            </a:r>
            <a:r>
              <a:rPr lang="fi-FI" err="1"/>
              <a:t>instruktionerna</a:t>
            </a:r>
            <a:r>
              <a:rPr lang="fi-FI"/>
              <a:t>.</a:t>
            </a:r>
            <a:endParaRPr lang="fi-FI">
              <a:cs typeface="Calibri"/>
            </a:endParaRPr>
          </a:p>
          <a:p>
            <a:pPr marL="171450" indent="-171450">
              <a:buFont typeface="Arial"/>
              <a:buChar char="•"/>
            </a:pPr>
            <a:r>
              <a:rPr lang="fi-FI" err="1"/>
              <a:t>Stäng</a:t>
            </a:r>
            <a:r>
              <a:rPr lang="fi-FI"/>
              <a:t> </a:t>
            </a:r>
            <a:r>
              <a:rPr lang="fi-FI" err="1"/>
              <a:t>linjen</a:t>
            </a:r>
            <a:r>
              <a:rPr lang="fi-FI"/>
              <a:t> </a:t>
            </a:r>
            <a:r>
              <a:rPr lang="fi-FI" err="1"/>
              <a:t>efter</a:t>
            </a:r>
            <a:r>
              <a:rPr lang="fi-FI"/>
              <a:t> </a:t>
            </a:r>
            <a:r>
              <a:rPr lang="fi-FI" err="1"/>
              <a:t>att</a:t>
            </a:r>
            <a:r>
              <a:rPr lang="fi-FI"/>
              <a:t> du </a:t>
            </a:r>
            <a:r>
              <a:rPr lang="fi-FI" err="1"/>
              <a:t>har</a:t>
            </a:r>
            <a:r>
              <a:rPr lang="fi-FI"/>
              <a:t> </a:t>
            </a:r>
            <a:r>
              <a:rPr lang="fi-FI" err="1"/>
              <a:t>fått</a:t>
            </a:r>
            <a:r>
              <a:rPr lang="fi-FI"/>
              <a:t> </a:t>
            </a:r>
            <a:r>
              <a:rPr lang="fi-FI" err="1"/>
              <a:t>tillstånd</a:t>
            </a:r>
            <a:r>
              <a:rPr lang="fi-FI"/>
              <a:t> </a:t>
            </a:r>
            <a:r>
              <a:rPr lang="fi-FI" err="1"/>
              <a:t>att</a:t>
            </a:r>
            <a:r>
              <a:rPr lang="fi-FI"/>
              <a:t> </a:t>
            </a:r>
            <a:r>
              <a:rPr lang="fi-FI" err="1"/>
              <a:t>göra</a:t>
            </a:r>
            <a:r>
              <a:rPr lang="fi-FI"/>
              <a:t> </a:t>
            </a:r>
            <a:r>
              <a:rPr lang="fi-FI" err="1"/>
              <a:t>det</a:t>
            </a:r>
            <a:r>
              <a:rPr lang="fi-FI"/>
              <a:t>.</a:t>
            </a:r>
            <a:endParaRPr lang="fi-FI">
              <a:cs typeface="Calibri"/>
            </a:endParaRPr>
          </a:p>
          <a:p>
            <a:endParaRPr lang="fi-FI"/>
          </a:p>
          <a:p>
            <a:r>
              <a:rPr lang="fi-FI" b="1" err="1"/>
              <a:t>När</a:t>
            </a:r>
            <a:r>
              <a:rPr lang="fi-FI" b="1"/>
              <a:t> </a:t>
            </a:r>
            <a:r>
              <a:rPr lang="fi-FI" b="1" err="1"/>
              <a:t>ringer</a:t>
            </a:r>
            <a:r>
              <a:rPr lang="fi-FI" b="1"/>
              <a:t> </a:t>
            </a:r>
            <a:r>
              <a:rPr lang="fi-FI" b="1" err="1"/>
              <a:t>man</a:t>
            </a:r>
            <a:r>
              <a:rPr lang="fi-FI" b="1"/>
              <a:t> </a:t>
            </a:r>
            <a:r>
              <a:rPr lang="fi-FI" b="1" err="1"/>
              <a:t>nödnumret</a:t>
            </a:r>
            <a:r>
              <a:rPr lang="fi-FI" b="1"/>
              <a:t>?</a:t>
            </a:r>
            <a:endParaRPr lang="fi-FI" b="1">
              <a:cs typeface="Calibri"/>
            </a:endParaRPr>
          </a:p>
          <a:p>
            <a:pPr marL="171450" indent="-171450">
              <a:buFont typeface="Arial"/>
              <a:buChar char="•"/>
            </a:pPr>
            <a:r>
              <a:rPr lang="fi-FI"/>
              <a:t>I </a:t>
            </a:r>
            <a:r>
              <a:rPr lang="fi-FI" err="1"/>
              <a:t>nödsituationer</a:t>
            </a:r>
            <a:r>
              <a:rPr lang="fi-FI"/>
              <a:t>. </a:t>
            </a:r>
            <a:r>
              <a:rPr lang="fi-FI" err="1"/>
              <a:t>Om</a:t>
            </a:r>
            <a:r>
              <a:rPr lang="fi-FI"/>
              <a:t> </a:t>
            </a:r>
            <a:r>
              <a:rPr lang="fi-FI" err="1"/>
              <a:t>dina</a:t>
            </a:r>
            <a:r>
              <a:rPr lang="fi-FI"/>
              <a:t> </a:t>
            </a:r>
            <a:r>
              <a:rPr lang="fi-FI" err="1"/>
              <a:t>föräldrar</a:t>
            </a:r>
            <a:r>
              <a:rPr lang="fi-FI"/>
              <a:t> </a:t>
            </a:r>
            <a:r>
              <a:rPr lang="fi-FI" err="1"/>
              <a:t>eller</a:t>
            </a:r>
            <a:r>
              <a:rPr lang="fi-FI"/>
              <a:t> </a:t>
            </a:r>
            <a:r>
              <a:rPr lang="fi-FI" err="1"/>
              <a:t>andra</a:t>
            </a:r>
            <a:r>
              <a:rPr lang="fi-FI"/>
              <a:t> </a:t>
            </a:r>
            <a:r>
              <a:rPr lang="fi-FI" err="1"/>
              <a:t>vuxna</a:t>
            </a:r>
            <a:r>
              <a:rPr lang="fi-FI"/>
              <a:t> </a:t>
            </a:r>
            <a:r>
              <a:rPr lang="fi-FI" err="1"/>
              <a:t>är</a:t>
            </a:r>
            <a:r>
              <a:rPr lang="fi-FI"/>
              <a:t> </a:t>
            </a:r>
            <a:r>
              <a:rPr lang="fi-FI" err="1"/>
              <a:t>närvarande</a:t>
            </a:r>
            <a:r>
              <a:rPr lang="fi-FI"/>
              <a:t>, </a:t>
            </a:r>
            <a:r>
              <a:rPr lang="fi-FI" err="1"/>
              <a:t>berätta</a:t>
            </a:r>
            <a:r>
              <a:rPr lang="fi-FI"/>
              <a:t> </a:t>
            </a:r>
            <a:r>
              <a:rPr lang="fi-FI" err="1"/>
              <a:t>först</a:t>
            </a:r>
            <a:r>
              <a:rPr lang="fi-FI"/>
              <a:t> för </a:t>
            </a:r>
            <a:r>
              <a:rPr lang="fi-FI" err="1"/>
              <a:t>dem</a:t>
            </a:r>
            <a:r>
              <a:rPr lang="fi-FI"/>
              <a:t> </a:t>
            </a:r>
            <a:r>
              <a:rPr lang="fi-FI" err="1"/>
              <a:t>om</a:t>
            </a:r>
            <a:r>
              <a:rPr lang="fi-FI"/>
              <a:t> </a:t>
            </a:r>
            <a:r>
              <a:rPr lang="fi-FI" err="1"/>
              <a:t>nödsituationen</a:t>
            </a:r>
            <a:r>
              <a:rPr lang="fi-FI"/>
              <a:t>.</a:t>
            </a:r>
            <a:endParaRPr lang="fi-FI">
              <a:cs typeface="Calibri" panose="020F0502020204030204"/>
            </a:endParaRPr>
          </a:p>
          <a:p>
            <a:pPr marL="171450" indent="-171450">
              <a:buFont typeface="Arial"/>
              <a:buChar char="•"/>
            </a:pPr>
            <a:r>
              <a:rPr lang="fi-FI"/>
              <a:t>En </a:t>
            </a:r>
            <a:r>
              <a:rPr lang="fi-FI" err="1"/>
              <a:t>nödsituation</a:t>
            </a:r>
            <a:r>
              <a:rPr lang="fi-FI"/>
              <a:t> </a:t>
            </a:r>
            <a:r>
              <a:rPr lang="fi-FI" err="1"/>
              <a:t>uppstår</a:t>
            </a:r>
            <a:r>
              <a:rPr lang="fi-FI"/>
              <a:t> </a:t>
            </a:r>
            <a:r>
              <a:rPr lang="fi-FI" err="1"/>
              <a:t>när</a:t>
            </a:r>
            <a:r>
              <a:rPr lang="fi-FI"/>
              <a:t> du </a:t>
            </a:r>
            <a:r>
              <a:rPr lang="fi-FI" err="1"/>
              <a:t>behöver</a:t>
            </a:r>
            <a:r>
              <a:rPr lang="fi-FI"/>
              <a:t> </a:t>
            </a:r>
            <a:r>
              <a:rPr lang="fi-FI" err="1"/>
              <a:t>polis</a:t>
            </a:r>
            <a:r>
              <a:rPr lang="fi-FI"/>
              <a:t>, </a:t>
            </a:r>
            <a:r>
              <a:rPr lang="fi-FI" err="1"/>
              <a:t>ambulans</a:t>
            </a:r>
            <a:r>
              <a:rPr lang="fi-FI"/>
              <a:t> </a:t>
            </a:r>
            <a:r>
              <a:rPr lang="fi-FI" err="1"/>
              <a:t>eller</a:t>
            </a:r>
            <a:r>
              <a:rPr lang="fi-FI"/>
              <a:t> </a:t>
            </a:r>
            <a:r>
              <a:rPr lang="fi-FI" err="1"/>
              <a:t>brandkår</a:t>
            </a:r>
            <a:r>
              <a:rPr lang="fi-FI"/>
              <a:t> </a:t>
            </a:r>
            <a:r>
              <a:rPr lang="fi-FI" err="1"/>
              <a:t>på</a:t>
            </a:r>
            <a:r>
              <a:rPr lang="fi-FI"/>
              <a:t> </a:t>
            </a:r>
            <a:r>
              <a:rPr lang="fi-FI" err="1"/>
              <a:t>plats</a:t>
            </a:r>
            <a:r>
              <a:rPr lang="fi-FI"/>
              <a:t>. Ring </a:t>
            </a:r>
            <a:r>
              <a:rPr lang="fi-FI" err="1"/>
              <a:t>om</a:t>
            </a:r>
            <a:r>
              <a:rPr lang="fi-FI"/>
              <a:t> du </a:t>
            </a:r>
            <a:r>
              <a:rPr lang="fi-FI" err="1"/>
              <a:t>är</a:t>
            </a:r>
            <a:r>
              <a:rPr lang="fi-FI"/>
              <a:t> </a:t>
            </a:r>
            <a:r>
              <a:rPr lang="fi-FI" err="1"/>
              <a:t>osäker</a:t>
            </a:r>
            <a:r>
              <a:rPr lang="fi-FI"/>
              <a:t> </a:t>
            </a:r>
            <a:r>
              <a:rPr lang="fi-FI" err="1"/>
              <a:t>hur</a:t>
            </a:r>
            <a:r>
              <a:rPr lang="fi-FI"/>
              <a:t> du </a:t>
            </a:r>
            <a:r>
              <a:rPr lang="fi-FI" err="1"/>
              <a:t>ska</a:t>
            </a:r>
            <a:r>
              <a:rPr lang="fi-FI"/>
              <a:t> </a:t>
            </a:r>
            <a:r>
              <a:rPr lang="fi-FI" err="1"/>
              <a:t>göra</a:t>
            </a:r>
            <a:r>
              <a:rPr lang="fi-FI"/>
              <a:t> i </a:t>
            </a:r>
            <a:r>
              <a:rPr lang="fi-FI" err="1"/>
              <a:t>situationen</a:t>
            </a:r>
            <a:r>
              <a:rPr lang="fi-FI"/>
              <a:t>. I </a:t>
            </a:r>
            <a:r>
              <a:rPr lang="fi-FI" err="1"/>
              <a:t>telefonsamtalet</a:t>
            </a:r>
            <a:r>
              <a:rPr lang="fi-FI"/>
              <a:t> </a:t>
            </a:r>
            <a:r>
              <a:rPr lang="fi-FI" err="1"/>
              <a:t>kommer</a:t>
            </a:r>
            <a:r>
              <a:rPr lang="fi-FI"/>
              <a:t> du </a:t>
            </a:r>
            <a:r>
              <a:rPr lang="fi-FI" err="1"/>
              <a:t>att</a:t>
            </a:r>
            <a:r>
              <a:rPr lang="fi-FI"/>
              <a:t> </a:t>
            </a:r>
            <a:r>
              <a:rPr lang="fi-FI" err="1"/>
              <a:t>bli</a:t>
            </a:r>
            <a:r>
              <a:rPr lang="fi-FI"/>
              <a:t> </a:t>
            </a:r>
            <a:r>
              <a:rPr lang="fi-FI" err="1"/>
              <a:t>ombedd</a:t>
            </a:r>
            <a:r>
              <a:rPr lang="fi-FI"/>
              <a:t> </a:t>
            </a:r>
            <a:r>
              <a:rPr lang="fi-FI" err="1"/>
              <a:t>att</a:t>
            </a:r>
            <a:r>
              <a:rPr lang="fi-FI"/>
              <a:t> </a:t>
            </a:r>
            <a:r>
              <a:rPr lang="fi-FI" err="1"/>
              <a:t>svara</a:t>
            </a:r>
            <a:r>
              <a:rPr lang="fi-FI"/>
              <a:t> </a:t>
            </a:r>
            <a:r>
              <a:rPr lang="fi-FI" err="1"/>
              <a:t>på</a:t>
            </a:r>
            <a:r>
              <a:rPr lang="fi-FI"/>
              <a:t> alla </a:t>
            </a:r>
            <a:r>
              <a:rPr lang="fi-FI" err="1"/>
              <a:t>nödvändiga</a:t>
            </a:r>
            <a:r>
              <a:rPr lang="fi-FI"/>
              <a:t> </a:t>
            </a:r>
            <a:r>
              <a:rPr lang="fi-FI" err="1"/>
              <a:t>frågor</a:t>
            </a:r>
            <a:r>
              <a:rPr lang="fi-FI"/>
              <a:t>.</a:t>
            </a:r>
            <a:endParaRPr lang="fi-FI">
              <a:cs typeface="Calibri" panose="020F0502020204030204"/>
            </a:endParaRPr>
          </a:p>
          <a:p>
            <a:pPr marL="171450" indent="-171450">
              <a:buFont typeface="Arial"/>
              <a:buChar char="•"/>
            </a:pPr>
            <a:r>
              <a:rPr lang="fi-FI" err="1"/>
              <a:t>Nödnumret</a:t>
            </a:r>
            <a:r>
              <a:rPr lang="fi-FI"/>
              <a:t> </a:t>
            </a:r>
            <a:r>
              <a:rPr lang="fi-FI" err="1"/>
              <a:t>ska</a:t>
            </a:r>
            <a:r>
              <a:rPr lang="fi-FI"/>
              <a:t> </a:t>
            </a:r>
            <a:r>
              <a:rPr lang="fi-FI" err="1"/>
              <a:t>endast</a:t>
            </a:r>
            <a:r>
              <a:rPr lang="fi-FI"/>
              <a:t> </a:t>
            </a:r>
            <a:r>
              <a:rPr lang="fi-FI" err="1"/>
              <a:t>ringas</a:t>
            </a:r>
            <a:r>
              <a:rPr lang="fi-FI"/>
              <a:t> i </a:t>
            </a:r>
            <a:r>
              <a:rPr lang="fi-FI" err="1"/>
              <a:t>nödsituationer</a:t>
            </a:r>
            <a:r>
              <a:rPr lang="fi-FI"/>
              <a:t>. </a:t>
            </a:r>
            <a:r>
              <a:rPr lang="fi-FI" err="1"/>
              <a:t>Därför</a:t>
            </a:r>
            <a:r>
              <a:rPr lang="fi-FI"/>
              <a:t> </a:t>
            </a:r>
            <a:r>
              <a:rPr lang="fi-FI" err="1"/>
              <a:t>är</a:t>
            </a:r>
            <a:r>
              <a:rPr lang="fi-FI"/>
              <a:t> </a:t>
            </a:r>
            <a:r>
              <a:rPr lang="fi-FI" err="1"/>
              <a:t>det</a:t>
            </a:r>
            <a:r>
              <a:rPr lang="fi-FI"/>
              <a:t> </a:t>
            </a:r>
            <a:r>
              <a:rPr lang="fi-FI" err="1"/>
              <a:t>bra</a:t>
            </a:r>
            <a:r>
              <a:rPr lang="fi-FI"/>
              <a:t> </a:t>
            </a:r>
            <a:r>
              <a:rPr lang="fi-FI" err="1"/>
              <a:t>att</a:t>
            </a:r>
            <a:r>
              <a:rPr lang="fi-FI"/>
              <a:t> </a:t>
            </a:r>
            <a:r>
              <a:rPr lang="fi-FI" err="1"/>
              <a:t>känna</a:t>
            </a:r>
            <a:r>
              <a:rPr lang="fi-FI"/>
              <a:t> </a:t>
            </a:r>
            <a:r>
              <a:rPr lang="fi-FI" err="1"/>
              <a:t>igen</a:t>
            </a:r>
            <a:r>
              <a:rPr lang="fi-FI"/>
              <a:t> </a:t>
            </a:r>
            <a:r>
              <a:rPr lang="fi-FI" err="1"/>
              <a:t>situationer</a:t>
            </a:r>
            <a:r>
              <a:rPr lang="fi-FI"/>
              <a:t> </a:t>
            </a:r>
            <a:r>
              <a:rPr lang="fi-FI" err="1"/>
              <a:t>där</a:t>
            </a:r>
            <a:r>
              <a:rPr lang="fi-FI"/>
              <a:t> </a:t>
            </a:r>
            <a:r>
              <a:rPr lang="fi-FI" err="1"/>
              <a:t>det</a:t>
            </a:r>
            <a:r>
              <a:rPr lang="fi-FI"/>
              <a:t> </a:t>
            </a:r>
            <a:r>
              <a:rPr lang="fi-FI" err="1"/>
              <a:t>är</a:t>
            </a:r>
            <a:r>
              <a:rPr lang="fi-FI"/>
              <a:t> </a:t>
            </a:r>
            <a:r>
              <a:rPr lang="fi-FI" err="1"/>
              <a:t>lämpligt</a:t>
            </a:r>
            <a:r>
              <a:rPr lang="fi-FI"/>
              <a:t> </a:t>
            </a:r>
            <a:r>
              <a:rPr lang="fi-FI" err="1"/>
              <a:t>att</a:t>
            </a:r>
            <a:r>
              <a:rPr lang="fi-FI"/>
              <a:t> </a:t>
            </a:r>
            <a:r>
              <a:rPr lang="fi-FI" err="1"/>
              <a:t>ringa</a:t>
            </a:r>
            <a:r>
              <a:rPr lang="fi-FI"/>
              <a:t> </a:t>
            </a:r>
            <a:r>
              <a:rPr lang="fi-FI" err="1"/>
              <a:t>till</a:t>
            </a:r>
            <a:r>
              <a:rPr lang="fi-FI"/>
              <a:t> </a:t>
            </a:r>
            <a:r>
              <a:rPr lang="fi-FI" err="1"/>
              <a:t>nödcentralen</a:t>
            </a:r>
            <a:r>
              <a:rPr lang="fi-FI"/>
              <a:t> </a:t>
            </a:r>
            <a:r>
              <a:rPr lang="fi-FI" err="1"/>
              <a:t>och</a:t>
            </a:r>
            <a:r>
              <a:rPr lang="fi-FI"/>
              <a:t> </a:t>
            </a:r>
            <a:r>
              <a:rPr lang="fi-FI" err="1"/>
              <a:t>när</a:t>
            </a:r>
            <a:r>
              <a:rPr lang="fi-FI"/>
              <a:t> du </a:t>
            </a:r>
            <a:r>
              <a:rPr lang="fi-FI" err="1"/>
              <a:t>kan</a:t>
            </a:r>
            <a:r>
              <a:rPr lang="fi-FI"/>
              <a:t> </a:t>
            </a:r>
            <a:r>
              <a:rPr lang="fi-FI" err="1"/>
              <a:t>klara</a:t>
            </a:r>
            <a:r>
              <a:rPr lang="fi-FI"/>
              <a:t> </a:t>
            </a:r>
            <a:r>
              <a:rPr lang="fi-FI" err="1"/>
              <a:t>dig</a:t>
            </a:r>
            <a:r>
              <a:rPr lang="fi-FI"/>
              <a:t> </a:t>
            </a:r>
            <a:r>
              <a:rPr lang="fi-FI" err="1"/>
              <a:t>med</a:t>
            </a:r>
            <a:r>
              <a:rPr lang="fi-FI"/>
              <a:t> </a:t>
            </a:r>
            <a:r>
              <a:rPr lang="fi-FI" err="1"/>
              <a:t>hjälp</a:t>
            </a:r>
            <a:r>
              <a:rPr lang="fi-FI"/>
              <a:t> av en </a:t>
            </a:r>
            <a:r>
              <a:rPr lang="fi-FI" err="1"/>
              <a:t>vuxen</a:t>
            </a:r>
            <a:r>
              <a:rPr lang="fi-FI"/>
              <a:t>.</a:t>
            </a:r>
            <a:endParaRPr lang="fi-FI">
              <a:cs typeface="Calibri" panose="020F0502020204030204"/>
            </a:endParaRPr>
          </a:p>
          <a:p>
            <a:pPr marL="171450" indent="-171450">
              <a:buFont typeface="Arial"/>
              <a:buChar char="•"/>
            </a:pPr>
            <a:endParaRPr lang="fi-FI">
              <a:cs typeface="Calibri" panose="020F0502020204030204"/>
            </a:endParaRPr>
          </a:p>
          <a:p>
            <a:pPr marL="171450" indent="-171450">
              <a:buFont typeface="Arial"/>
              <a:buChar char="•"/>
            </a:pPr>
            <a:endParaRPr lang="fi-FI">
              <a:cs typeface="Calibri" panose="020F0502020204030204"/>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11</a:t>
            </a:fld>
            <a:endParaRPr lang="sv-SE"/>
          </a:p>
        </p:txBody>
      </p:sp>
    </p:spTree>
    <p:extLst>
      <p:ext uri="{BB962C8B-B14F-4D97-AF65-F5344CB8AC3E}">
        <p14:creationId xmlns:p14="http://schemas.microsoft.com/office/powerpoint/2010/main" val="390319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Länk</a:t>
            </a:r>
            <a:r>
              <a:rPr lang="en-US"/>
              <a:t> till </a:t>
            </a:r>
            <a:r>
              <a:rPr lang="en-US" err="1"/>
              <a:t>videon</a:t>
            </a:r>
            <a:r>
              <a:rPr lang="en-US"/>
              <a:t> </a:t>
            </a:r>
            <a:r>
              <a:rPr lang="en-US">
                <a:hlinkClick r:id="rId3"/>
              </a:rPr>
              <a:t>https://youtu.be/WpEYkK5hq54?si=pPe9g4S-lCCvfvOA</a:t>
            </a:r>
            <a:endParaRPr lang="en-US"/>
          </a:p>
          <a:p>
            <a:endParaRPr lang="en-US"/>
          </a:p>
          <a:p>
            <a:r>
              <a:rPr lang="en-US"/>
              <a:t>Videon </a:t>
            </a:r>
            <a:r>
              <a:rPr lang="en-US" err="1"/>
              <a:t>har</a:t>
            </a:r>
            <a:r>
              <a:rPr lang="en-US"/>
              <a:t> </a:t>
            </a:r>
            <a:r>
              <a:rPr lang="en-US" err="1"/>
              <a:t>finansierats</a:t>
            </a:r>
            <a:r>
              <a:rPr lang="en-US"/>
              <a:t> av </a:t>
            </a:r>
            <a:r>
              <a:rPr lang="en-US" err="1"/>
              <a:t>Helsingfors</a:t>
            </a:r>
            <a:r>
              <a:rPr lang="en-US"/>
              <a:t> stad </a:t>
            </a:r>
            <a:r>
              <a:rPr lang="en-US" err="1"/>
              <a:t>och</a:t>
            </a:r>
            <a:r>
              <a:rPr lang="en-US"/>
              <a:t> </a:t>
            </a:r>
            <a:r>
              <a:rPr lang="en-US" err="1"/>
              <a:t>publicerats</a:t>
            </a:r>
            <a:r>
              <a:rPr lang="en-US"/>
              <a:t> med </a:t>
            </a:r>
            <a:r>
              <a:rPr lang="en-US" err="1"/>
              <a:t>Helsingfors</a:t>
            </a:r>
            <a:r>
              <a:rPr lang="en-US"/>
              <a:t> </a:t>
            </a:r>
            <a:r>
              <a:rPr lang="en-US" err="1"/>
              <a:t>stads</a:t>
            </a:r>
            <a:r>
              <a:rPr lang="en-US"/>
              <a:t> </a:t>
            </a:r>
            <a:r>
              <a:rPr lang="en-US" err="1"/>
              <a:t>tillstånd</a:t>
            </a:r>
            <a:r>
              <a:rPr lang="en-US"/>
              <a:t>. Den </a:t>
            </a:r>
            <a:r>
              <a:rPr lang="en-US" err="1"/>
              <a:t>svenskspråkiga</a:t>
            </a:r>
            <a:r>
              <a:rPr lang="en-US"/>
              <a:t> </a:t>
            </a:r>
            <a:r>
              <a:rPr lang="en-US" err="1"/>
              <a:t>översättningen</a:t>
            </a:r>
            <a:r>
              <a:rPr lang="en-US"/>
              <a:t> av </a:t>
            </a:r>
            <a:r>
              <a:rPr lang="en-US" err="1"/>
              <a:t>videon</a:t>
            </a:r>
            <a:r>
              <a:rPr lang="en-US"/>
              <a:t> </a:t>
            </a:r>
            <a:r>
              <a:rPr lang="en-US" err="1"/>
              <a:t>har</a:t>
            </a:r>
            <a:r>
              <a:rPr lang="en-US"/>
              <a:t> </a:t>
            </a:r>
            <a:r>
              <a:rPr lang="en-US" err="1"/>
              <a:t>finansierats</a:t>
            </a:r>
            <a:r>
              <a:rPr lang="en-US"/>
              <a:t> av </a:t>
            </a:r>
            <a:r>
              <a:rPr lang="en-US" err="1"/>
              <a:t>Stiftelsen</a:t>
            </a:r>
            <a:r>
              <a:rPr lang="en-US"/>
              <a:t> BMR. </a:t>
            </a:r>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13</a:t>
            </a:fld>
            <a:endParaRPr lang="sv-SE"/>
          </a:p>
        </p:txBody>
      </p:sp>
    </p:spTree>
    <p:extLst>
      <p:ext uri="{BB962C8B-B14F-4D97-AF65-F5344CB8AC3E}">
        <p14:creationId xmlns:p14="http://schemas.microsoft.com/office/powerpoint/2010/main" val="59037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sv" b="0" i="0">
                <a:solidFill>
                  <a:srgbClr val="374151"/>
                </a:solidFill>
                <a:effectLst/>
              </a:rPr>
              <a:t>1. Välj en väg där det </a:t>
            </a:r>
            <a:r>
              <a:rPr lang="sv">
                <a:solidFill>
                  <a:srgbClr val="374151"/>
                </a:solidFill>
              </a:rPr>
              <a:t>också </a:t>
            </a:r>
            <a:r>
              <a:rPr lang="sv" b="0" i="0">
                <a:solidFill>
                  <a:srgbClr val="374151"/>
                </a:solidFill>
                <a:effectLst/>
              </a:rPr>
              <a:t>finns andra människor. Undvik mörka skogsvägar och tunnlar. Om du ser ett </a:t>
            </a:r>
            <a:r>
              <a:rPr lang="sv">
                <a:solidFill>
                  <a:srgbClr val="374151"/>
                </a:solidFill>
              </a:rPr>
              <a:t>slagsmål </a:t>
            </a:r>
            <a:r>
              <a:rPr lang="sv" b="0" i="0">
                <a:solidFill>
                  <a:srgbClr val="374151"/>
                </a:solidFill>
                <a:effectLst/>
              </a:rPr>
              <a:t>eller </a:t>
            </a:r>
            <a:r>
              <a:rPr lang="sv">
                <a:solidFill>
                  <a:srgbClr val="374151"/>
                </a:solidFill>
              </a:rPr>
              <a:t>blir </a:t>
            </a:r>
            <a:r>
              <a:rPr lang="sv" b="0" i="0">
                <a:solidFill>
                  <a:srgbClr val="374151"/>
                </a:solidFill>
                <a:effectLst/>
              </a:rPr>
              <a:t>rädd, </a:t>
            </a:r>
            <a:r>
              <a:rPr lang="sv">
                <a:solidFill>
                  <a:srgbClr val="374151"/>
                </a:solidFill>
              </a:rPr>
              <a:t>gå till andra sidan </a:t>
            </a:r>
            <a:r>
              <a:rPr lang="sv" b="0" i="0">
                <a:solidFill>
                  <a:srgbClr val="374151"/>
                </a:solidFill>
                <a:effectLst/>
              </a:rPr>
              <a:t>av gatan.</a:t>
            </a:r>
            <a:r>
              <a:rPr lang="sv">
                <a:solidFill>
                  <a:srgbClr val="374151"/>
                </a:solidFill>
              </a:rPr>
              <a:t> </a:t>
            </a:r>
            <a:br>
              <a:rPr lang="sv">
                <a:solidFill>
                  <a:srgbClr val="374151"/>
                </a:solidFill>
              </a:rPr>
            </a:br>
            <a:r>
              <a:rPr lang="en-US" b="0" i="0">
                <a:solidFill>
                  <a:schemeClr val="tx1"/>
                </a:solidFill>
                <a:effectLst/>
              </a:rPr>
              <a:t>2. </a:t>
            </a:r>
            <a:r>
              <a:rPr lang="sv" b="0" i="0">
                <a:solidFill>
                  <a:srgbClr val="374151"/>
                </a:solidFill>
                <a:effectLst/>
              </a:rPr>
              <a:t>Gå raskt förbi en person</a:t>
            </a:r>
            <a:r>
              <a:rPr lang="sv">
                <a:solidFill>
                  <a:srgbClr val="374151"/>
                </a:solidFill>
              </a:rPr>
              <a:t> du är rädd för</a:t>
            </a:r>
            <a:r>
              <a:rPr lang="sv" b="0" i="0">
                <a:solidFill>
                  <a:srgbClr val="374151"/>
                </a:solidFill>
                <a:effectLst/>
              </a:rPr>
              <a:t>. Du behöver inte prata med </a:t>
            </a:r>
            <a:r>
              <a:rPr lang="sv">
                <a:solidFill>
                  <a:srgbClr val="374151"/>
                </a:solidFill>
              </a:rPr>
              <a:t>obekanta människor</a:t>
            </a:r>
            <a:r>
              <a:rPr lang="sv" b="0" i="0">
                <a:solidFill>
                  <a:srgbClr val="374151"/>
                </a:solidFill>
                <a:effectLst/>
              </a:rPr>
              <a:t>, och du ska inte stanna för att tvista med dem. Om du åker buss eller tåg, byt modigt plats.</a:t>
            </a:r>
            <a:r>
              <a:rPr lang="sv">
                <a:solidFill>
                  <a:srgbClr val="374151"/>
                </a:solidFill>
              </a:rPr>
              <a:t> </a:t>
            </a:r>
            <a:endParaRPr lang="sv-SE"/>
          </a:p>
          <a:p>
            <a:pPr marL="0" indent="0">
              <a:buFont typeface="Arial"/>
              <a:buNone/>
            </a:pPr>
            <a:r>
              <a:rPr lang="sv" b="0" i="0">
                <a:solidFill>
                  <a:srgbClr val="374151"/>
                </a:solidFill>
                <a:effectLst/>
              </a:rPr>
              <a:t>3. Om någon försöker ta något från dig eller röra vid dig, säg modigt nej. Men kom ihåg att du är mer </a:t>
            </a:r>
            <a:r>
              <a:rPr lang="sv">
                <a:solidFill>
                  <a:srgbClr val="374151"/>
                </a:solidFill>
              </a:rPr>
              <a:t>värdefull </a:t>
            </a:r>
            <a:r>
              <a:rPr lang="sv" b="0" i="0">
                <a:solidFill>
                  <a:srgbClr val="374151"/>
                </a:solidFill>
                <a:effectLst/>
              </a:rPr>
              <a:t>än saker.</a:t>
            </a:r>
            <a:r>
              <a:rPr lang="sv">
                <a:solidFill>
                  <a:srgbClr val="374151"/>
                </a:solidFill>
              </a:rPr>
              <a:t> </a:t>
            </a:r>
            <a:endParaRPr lang="sv-SE"/>
          </a:p>
          <a:p>
            <a:pPr marL="0" indent="0">
              <a:buFont typeface="Arial"/>
              <a:buNone/>
            </a:pPr>
            <a:r>
              <a:rPr lang="sv" b="0" i="0">
                <a:solidFill>
                  <a:srgbClr val="374151"/>
                </a:solidFill>
                <a:effectLst/>
              </a:rPr>
              <a:t>4. Be modigt om hjälp från en vuxen </a:t>
            </a:r>
            <a:r>
              <a:rPr lang="sv">
                <a:solidFill>
                  <a:srgbClr val="374151"/>
                </a:solidFill>
              </a:rPr>
              <a:t>som finns </a:t>
            </a:r>
            <a:r>
              <a:rPr lang="sv" b="0" i="0">
                <a:solidFill>
                  <a:srgbClr val="374151"/>
                </a:solidFill>
                <a:effectLst/>
              </a:rPr>
              <a:t>i närheten. Du kan </a:t>
            </a:r>
            <a:r>
              <a:rPr lang="sv">
                <a:solidFill>
                  <a:srgbClr val="374151"/>
                </a:solidFill>
              </a:rPr>
              <a:t>stiga in </a:t>
            </a:r>
            <a:r>
              <a:rPr lang="sv" b="0" i="0">
                <a:solidFill>
                  <a:srgbClr val="374151"/>
                </a:solidFill>
                <a:effectLst/>
              </a:rPr>
              <a:t>till exempel </a:t>
            </a:r>
            <a:r>
              <a:rPr lang="sv">
                <a:solidFill>
                  <a:srgbClr val="374151"/>
                </a:solidFill>
              </a:rPr>
              <a:t>i </a:t>
            </a:r>
            <a:r>
              <a:rPr lang="sv" b="0" i="0">
                <a:solidFill>
                  <a:srgbClr val="374151"/>
                </a:solidFill>
                <a:effectLst/>
              </a:rPr>
              <a:t>en </a:t>
            </a:r>
            <a:r>
              <a:rPr lang="sv">
                <a:solidFill>
                  <a:srgbClr val="374151"/>
                </a:solidFill>
              </a:rPr>
              <a:t>butik </a:t>
            </a:r>
            <a:r>
              <a:rPr lang="sv" b="0" i="0">
                <a:solidFill>
                  <a:srgbClr val="374151"/>
                </a:solidFill>
                <a:effectLst/>
              </a:rPr>
              <a:t>även om du inte </a:t>
            </a:r>
            <a:r>
              <a:rPr lang="sv">
                <a:solidFill>
                  <a:srgbClr val="374151"/>
                </a:solidFill>
              </a:rPr>
              <a:t>planerar att </a:t>
            </a:r>
            <a:r>
              <a:rPr lang="sv" b="0" i="0">
                <a:solidFill>
                  <a:srgbClr val="374151"/>
                </a:solidFill>
                <a:effectLst/>
              </a:rPr>
              <a:t>köpa något.</a:t>
            </a:r>
            <a:r>
              <a:rPr lang="sv">
                <a:solidFill>
                  <a:srgbClr val="374151"/>
                </a:solidFill>
              </a:rPr>
              <a:t> </a:t>
            </a:r>
            <a:endParaRPr lang="sv-SE"/>
          </a:p>
          <a:p>
            <a:pPr marL="0" indent="0">
              <a:buFont typeface="Arial"/>
              <a:buNone/>
            </a:pPr>
            <a:r>
              <a:rPr lang="sv" b="0" i="0">
                <a:solidFill>
                  <a:srgbClr val="374151"/>
                </a:solidFill>
                <a:effectLst/>
              </a:rPr>
              <a:t>5. Om det inte finns hjälp </a:t>
            </a:r>
            <a:r>
              <a:rPr lang="sv">
                <a:solidFill>
                  <a:srgbClr val="374151"/>
                </a:solidFill>
              </a:rPr>
              <a:t>i närheten</a:t>
            </a:r>
            <a:r>
              <a:rPr lang="sv" b="0" i="0">
                <a:solidFill>
                  <a:srgbClr val="374151"/>
                </a:solidFill>
                <a:effectLst/>
              </a:rPr>
              <a:t>, ring 112, och polisen kommer </a:t>
            </a:r>
            <a:r>
              <a:rPr lang="sv">
                <a:solidFill>
                  <a:srgbClr val="374151"/>
                </a:solidFill>
              </a:rPr>
              <a:t>och hjälper </a:t>
            </a:r>
            <a:r>
              <a:rPr lang="sv" b="0" i="0">
                <a:solidFill>
                  <a:srgbClr val="374151"/>
                </a:solidFill>
                <a:effectLst/>
              </a:rPr>
              <a:t>dig.</a:t>
            </a:r>
            <a:r>
              <a:rPr lang="sv">
                <a:solidFill>
                  <a:srgbClr val="374151"/>
                </a:solidFill>
              </a:rPr>
              <a:t> </a:t>
            </a:r>
            <a:endParaRPr lang="sv-SE"/>
          </a:p>
          <a:p>
            <a:pPr marL="0" indent="0">
              <a:buFont typeface="Arial"/>
              <a:buNone/>
            </a:pPr>
            <a:r>
              <a:rPr lang="sv" b="0" i="0">
                <a:solidFill>
                  <a:srgbClr val="374151"/>
                </a:solidFill>
                <a:effectLst/>
              </a:rPr>
              <a:t>6. Prata med en </a:t>
            </a:r>
            <a:r>
              <a:rPr lang="sv">
                <a:solidFill>
                  <a:srgbClr val="374151"/>
                </a:solidFill>
              </a:rPr>
              <a:t>trygg </a:t>
            </a:r>
            <a:r>
              <a:rPr lang="sv" b="0" i="0">
                <a:solidFill>
                  <a:srgbClr val="374151"/>
                </a:solidFill>
                <a:effectLst/>
              </a:rPr>
              <a:t>vuxen om </a:t>
            </a:r>
            <a:r>
              <a:rPr lang="sv">
                <a:solidFill>
                  <a:srgbClr val="374151"/>
                </a:solidFill>
              </a:rPr>
              <a:t>det du är rädd för</a:t>
            </a:r>
            <a:r>
              <a:rPr lang="sv" b="0" i="0">
                <a:solidFill>
                  <a:srgbClr val="374151"/>
                </a:solidFill>
                <a:effectLst/>
              </a:rPr>
              <a:t>.</a:t>
            </a:r>
            <a:endParaRPr lang="sv"/>
          </a:p>
        </p:txBody>
      </p:sp>
      <p:sp>
        <p:nvSpPr>
          <p:cNvPr id="4" name="Slide Number Placeholder 3"/>
          <p:cNvSpPr>
            <a:spLocks noGrp="1"/>
          </p:cNvSpPr>
          <p:nvPr>
            <p:ph type="sldNum" sz="quarter" idx="5"/>
          </p:nvPr>
        </p:nvSpPr>
        <p:spPr/>
        <p:txBody>
          <a:bodyPr/>
          <a:lstStyle/>
          <a:p>
            <a:fld id="{579D9747-B660-7E45-B2EB-38F285FF62C2}" type="slidenum">
              <a:rPr lang="sv-SE" smtClean="0"/>
              <a:t>14</a:t>
            </a:fld>
            <a:endParaRPr lang="sv-SE"/>
          </a:p>
        </p:txBody>
      </p:sp>
    </p:spTree>
    <p:extLst>
      <p:ext uri="{BB962C8B-B14F-4D97-AF65-F5344CB8AC3E}">
        <p14:creationId xmlns:p14="http://schemas.microsoft.com/office/powerpoint/2010/main" val="23380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b="1"/>
              <a:t>Alternativt genomförande:  </a:t>
            </a:r>
            <a:endParaRPr lang="en-US" b="1"/>
          </a:p>
          <a:p>
            <a:endParaRPr lang="sv-FI"/>
          </a:p>
          <a:p>
            <a:r>
              <a:rPr lang="sv-FI"/>
              <a:t>Eleverna kan uttrycka sin åsikt genom att gå till en punkt i klassrummet som representerar deras åsikt. Främre delen av klassrummet representerar Rätt svar och den bakre delen av klassrummet representerar Fel svar.</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15</a:t>
            </a:fld>
            <a:endParaRPr lang="sv-SE"/>
          </a:p>
        </p:txBody>
      </p:sp>
    </p:spTree>
    <p:extLst>
      <p:ext uri="{BB962C8B-B14F-4D97-AF65-F5344CB8AC3E}">
        <p14:creationId xmlns:p14="http://schemas.microsoft.com/office/powerpoint/2010/main" val="7979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FEL</a:t>
            </a:r>
          </a:p>
          <a:p>
            <a:endParaRPr lang="en-US">
              <a:cs typeface="Calibri"/>
            </a:endParaRPr>
          </a:p>
          <a:p>
            <a:r>
              <a:rPr lang="en-US" err="1"/>
              <a:t>Föräldrar</a:t>
            </a:r>
            <a:r>
              <a:rPr lang="en-US"/>
              <a:t> </a:t>
            </a:r>
            <a:r>
              <a:rPr lang="en-US" err="1"/>
              <a:t>vill</a:t>
            </a:r>
            <a:r>
              <a:rPr lang="en-US"/>
              <a:t> </a:t>
            </a:r>
            <a:r>
              <a:rPr lang="en-US" err="1"/>
              <a:t>veta</a:t>
            </a:r>
            <a:r>
              <a:rPr lang="en-US"/>
              <a:t> var du </a:t>
            </a:r>
            <a:r>
              <a:rPr lang="en-US" err="1"/>
              <a:t>rör</a:t>
            </a:r>
            <a:r>
              <a:rPr lang="en-US"/>
              <a:t> dig, </a:t>
            </a:r>
            <a:r>
              <a:rPr lang="en-US" err="1"/>
              <a:t>eftersom</a:t>
            </a:r>
            <a:r>
              <a:rPr lang="en-US"/>
              <a:t> om </a:t>
            </a:r>
            <a:r>
              <a:rPr lang="en-US" err="1"/>
              <a:t>något</a:t>
            </a:r>
            <a:r>
              <a:rPr lang="en-US"/>
              <a:t> </a:t>
            </a:r>
            <a:r>
              <a:rPr lang="en-US" err="1"/>
              <a:t>skulle</a:t>
            </a:r>
            <a:r>
              <a:rPr lang="en-US"/>
              <a:t> </a:t>
            </a:r>
            <a:r>
              <a:rPr lang="en-US" err="1"/>
              <a:t>hända</a:t>
            </a:r>
            <a:r>
              <a:rPr lang="en-US"/>
              <a:t> dig, </a:t>
            </a:r>
            <a:r>
              <a:rPr lang="en-US" err="1"/>
              <a:t>kan</a:t>
            </a:r>
            <a:r>
              <a:rPr lang="en-US"/>
              <a:t> de </a:t>
            </a:r>
            <a:r>
              <a:rPr lang="en-US" err="1"/>
              <a:t>lättare</a:t>
            </a:r>
            <a:r>
              <a:rPr lang="en-US"/>
              <a:t> </a:t>
            </a:r>
            <a:r>
              <a:rPr lang="en-US" err="1"/>
              <a:t>hjälpa</a:t>
            </a:r>
            <a:r>
              <a:rPr lang="en-US"/>
              <a:t> dig </a:t>
            </a:r>
            <a:r>
              <a:rPr lang="en-US" err="1"/>
              <a:t>när</a:t>
            </a:r>
            <a:r>
              <a:rPr lang="en-US"/>
              <a:t> de vet var du </a:t>
            </a:r>
            <a:r>
              <a:rPr lang="en-US" err="1"/>
              <a:t>är</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16</a:t>
            </a:fld>
            <a:endParaRPr lang="sv-SE"/>
          </a:p>
        </p:txBody>
      </p:sp>
    </p:spTree>
    <p:extLst>
      <p:ext uri="{BB962C8B-B14F-4D97-AF65-F5344CB8AC3E}">
        <p14:creationId xmlns:p14="http://schemas.microsoft.com/office/powerpoint/2010/main" val="341654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RÄTT</a:t>
            </a:r>
          </a:p>
          <a:p>
            <a:endParaRPr lang="en-US">
              <a:cs typeface="Calibri"/>
            </a:endParaRPr>
          </a:p>
          <a:p>
            <a:r>
              <a:rPr lang="en-US"/>
              <a:t>Det </a:t>
            </a:r>
            <a:r>
              <a:rPr lang="en-US" err="1"/>
              <a:t>lönar</a:t>
            </a:r>
            <a:r>
              <a:rPr lang="en-US"/>
              <a:t> sig </a:t>
            </a:r>
            <a:r>
              <a:rPr lang="en-US" err="1"/>
              <a:t>att</a:t>
            </a:r>
            <a:r>
              <a:rPr lang="en-US"/>
              <a:t> </a:t>
            </a:r>
            <a:r>
              <a:rPr lang="en-US" err="1"/>
              <a:t>berätta</a:t>
            </a:r>
            <a:r>
              <a:rPr lang="en-US"/>
              <a:t> för </a:t>
            </a:r>
            <a:r>
              <a:rPr lang="en-US" err="1"/>
              <a:t>en</a:t>
            </a:r>
            <a:r>
              <a:rPr lang="en-US"/>
              <a:t> </a:t>
            </a:r>
            <a:r>
              <a:rPr lang="en-US" err="1"/>
              <a:t>vuxen</a:t>
            </a:r>
            <a:r>
              <a:rPr lang="en-US"/>
              <a:t> om </a:t>
            </a:r>
            <a:r>
              <a:rPr lang="en-US" err="1"/>
              <a:t>allt</a:t>
            </a:r>
            <a:r>
              <a:rPr lang="en-US"/>
              <a:t> </a:t>
            </a:r>
            <a:r>
              <a:rPr lang="en-US" err="1"/>
              <a:t>som</a:t>
            </a:r>
            <a:r>
              <a:rPr lang="en-US"/>
              <a:t> </a:t>
            </a:r>
            <a:r>
              <a:rPr lang="en-US" err="1"/>
              <a:t>känns</a:t>
            </a:r>
            <a:r>
              <a:rPr lang="en-US"/>
              <a:t> </a:t>
            </a:r>
            <a:r>
              <a:rPr lang="en-US" err="1"/>
              <a:t>skrämmande</a:t>
            </a:r>
            <a:r>
              <a:rPr lang="en-US"/>
              <a:t>, </a:t>
            </a:r>
            <a:r>
              <a:rPr lang="en-US" err="1"/>
              <a:t>spännande</a:t>
            </a:r>
            <a:r>
              <a:rPr lang="en-US"/>
              <a:t> </a:t>
            </a:r>
            <a:r>
              <a:rPr lang="en-US" err="1"/>
              <a:t>eller</a:t>
            </a:r>
            <a:r>
              <a:rPr lang="en-US"/>
              <a:t> </a:t>
            </a:r>
            <a:r>
              <a:rPr lang="en-US" err="1"/>
              <a:t>otryggt</a:t>
            </a:r>
            <a:r>
              <a:rPr lang="en-US"/>
              <a:t>, </a:t>
            </a:r>
            <a:r>
              <a:rPr lang="en-US" err="1"/>
              <a:t>så</a:t>
            </a:r>
            <a:r>
              <a:rPr lang="en-US"/>
              <a:t> </a:t>
            </a:r>
            <a:r>
              <a:rPr lang="en-US" err="1"/>
              <a:t>att</a:t>
            </a:r>
            <a:r>
              <a:rPr lang="en-US"/>
              <a:t> du </a:t>
            </a:r>
            <a:r>
              <a:rPr lang="en-US" err="1"/>
              <a:t>inte</a:t>
            </a:r>
            <a:r>
              <a:rPr lang="en-US"/>
              <a:t> </a:t>
            </a:r>
            <a:r>
              <a:rPr lang="en-US" err="1"/>
              <a:t>behöver</a:t>
            </a:r>
            <a:r>
              <a:rPr lang="en-US"/>
              <a:t> </a:t>
            </a:r>
            <a:r>
              <a:rPr lang="en-US" err="1"/>
              <a:t>hantera</a:t>
            </a:r>
            <a:r>
              <a:rPr lang="en-US"/>
              <a:t> dessa saker </a:t>
            </a:r>
            <a:r>
              <a:rPr lang="en-US" err="1"/>
              <a:t>ensam</a:t>
            </a:r>
            <a:r>
              <a:rPr lang="en-US"/>
              <a:t> </a:t>
            </a:r>
            <a:r>
              <a:rPr lang="en-US" err="1"/>
              <a:t>och</a:t>
            </a:r>
            <a:r>
              <a:rPr lang="en-US"/>
              <a:t> </a:t>
            </a:r>
            <a:r>
              <a:rPr lang="en-US" err="1"/>
              <a:t>en</a:t>
            </a:r>
            <a:r>
              <a:rPr lang="en-US"/>
              <a:t> </a:t>
            </a:r>
            <a:r>
              <a:rPr lang="en-US" err="1"/>
              <a:t>vuxen</a:t>
            </a:r>
            <a:r>
              <a:rPr lang="en-US"/>
              <a:t> </a:t>
            </a:r>
            <a:r>
              <a:rPr lang="en-US" err="1"/>
              <a:t>kan</a:t>
            </a:r>
            <a:r>
              <a:rPr lang="en-US"/>
              <a:t> </a:t>
            </a:r>
            <a:r>
              <a:rPr lang="en-US" err="1"/>
              <a:t>stöda</a:t>
            </a:r>
            <a:r>
              <a:rPr lang="en-US"/>
              <a:t> dig.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17</a:t>
            </a:fld>
            <a:endParaRPr lang="sv-SE"/>
          </a:p>
        </p:txBody>
      </p:sp>
    </p:spTree>
    <p:extLst>
      <p:ext uri="{BB962C8B-B14F-4D97-AF65-F5344CB8AC3E}">
        <p14:creationId xmlns:p14="http://schemas.microsoft.com/office/powerpoint/2010/main" val="348460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FEL</a:t>
            </a:r>
          </a:p>
          <a:p>
            <a:endParaRPr lang="en-US">
              <a:cs typeface="Calibri"/>
            </a:endParaRPr>
          </a:p>
          <a:p>
            <a:r>
              <a:rPr lang="en-US"/>
              <a:t>Om du ser </a:t>
            </a:r>
            <a:r>
              <a:rPr lang="en-US" err="1"/>
              <a:t>en</a:t>
            </a:r>
            <a:r>
              <a:rPr lang="en-US"/>
              <a:t> </a:t>
            </a:r>
            <a:r>
              <a:rPr lang="en-US" err="1"/>
              <a:t>trasig</a:t>
            </a:r>
            <a:r>
              <a:rPr lang="en-US"/>
              <a:t> </a:t>
            </a:r>
            <a:r>
              <a:rPr lang="en-US" err="1"/>
              <a:t>glasflaska</a:t>
            </a:r>
            <a:r>
              <a:rPr lang="en-US"/>
              <a:t> </a:t>
            </a:r>
            <a:r>
              <a:rPr lang="en-US" err="1"/>
              <a:t>eller</a:t>
            </a:r>
            <a:r>
              <a:rPr lang="en-US"/>
              <a:t> </a:t>
            </a:r>
            <a:r>
              <a:rPr lang="en-US" err="1"/>
              <a:t>en</a:t>
            </a:r>
            <a:r>
              <a:rPr lang="en-US"/>
              <a:t> </a:t>
            </a:r>
            <a:r>
              <a:rPr lang="en-US" err="1"/>
              <a:t>spruta</a:t>
            </a:r>
            <a:r>
              <a:rPr lang="en-US"/>
              <a:t> - </a:t>
            </a:r>
            <a:r>
              <a:rPr lang="en-US" err="1"/>
              <a:t>rör</a:t>
            </a:r>
            <a:r>
              <a:rPr lang="en-US"/>
              <a:t> </a:t>
            </a:r>
            <a:r>
              <a:rPr lang="en-US" err="1"/>
              <a:t>inte</a:t>
            </a:r>
            <a:r>
              <a:rPr lang="en-US"/>
              <a:t>, </a:t>
            </a:r>
            <a:r>
              <a:rPr lang="en-US" err="1"/>
              <a:t>utan</a:t>
            </a:r>
            <a:r>
              <a:rPr lang="en-US"/>
              <a:t> </a:t>
            </a:r>
            <a:r>
              <a:rPr lang="en-US" err="1"/>
              <a:t>berätta</a:t>
            </a:r>
            <a:r>
              <a:rPr lang="en-US"/>
              <a:t> för </a:t>
            </a:r>
            <a:r>
              <a:rPr lang="en-US" err="1"/>
              <a:t>en</a:t>
            </a:r>
            <a:r>
              <a:rPr lang="en-US"/>
              <a:t> </a:t>
            </a:r>
            <a:r>
              <a:rPr lang="en-US" err="1"/>
              <a:t>vuxen</a:t>
            </a:r>
            <a:r>
              <a:rPr lang="en-US"/>
              <a:t> om dem. Du </a:t>
            </a:r>
            <a:r>
              <a:rPr lang="en-US" err="1"/>
              <a:t>kan</a:t>
            </a:r>
            <a:r>
              <a:rPr lang="en-US"/>
              <a:t> </a:t>
            </a:r>
            <a:r>
              <a:rPr lang="en-US" err="1"/>
              <a:t>skada</a:t>
            </a:r>
            <a:r>
              <a:rPr lang="en-US"/>
              <a:t> dig </a:t>
            </a:r>
            <a:r>
              <a:rPr lang="en-US" err="1"/>
              <a:t>själv</a:t>
            </a:r>
            <a:r>
              <a:rPr lang="en-US"/>
              <a:t>. </a:t>
            </a:r>
            <a:r>
              <a:rPr lang="en-US" err="1"/>
              <a:t>Därför</a:t>
            </a:r>
            <a:r>
              <a:rPr lang="en-US"/>
              <a:t> </a:t>
            </a:r>
            <a:r>
              <a:rPr lang="en-US" err="1"/>
              <a:t>är</a:t>
            </a:r>
            <a:r>
              <a:rPr lang="en-US"/>
              <a:t> det </a:t>
            </a:r>
            <a:r>
              <a:rPr lang="en-US" err="1"/>
              <a:t>tryggast</a:t>
            </a:r>
            <a:r>
              <a:rPr lang="en-US"/>
              <a:t> </a:t>
            </a:r>
            <a:r>
              <a:rPr lang="en-US" err="1"/>
              <a:t>att</a:t>
            </a:r>
            <a:r>
              <a:rPr lang="en-US"/>
              <a:t> </a:t>
            </a:r>
            <a:r>
              <a:rPr lang="en-US" err="1"/>
              <a:t>berätta</a:t>
            </a:r>
            <a:r>
              <a:rPr lang="en-US"/>
              <a:t> om </a:t>
            </a:r>
            <a:r>
              <a:rPr lang="en-US" err="1"/>
              <a:t>detta</a:t>
            </a:r>
            <a:r>
              <a:rPr lang="en-US"/>
              <a:t> för </a:t>
            </a:r>
            <a:r>
              <a:rPr lang="en-US" err="1"/>
              <a:t>en</a:t>
            </a:r>
            <a:r>
              <a:rPr lang="en-US"/>
              <a:t> </a:t>
            </a:r>
            <a:r>
              <a:rPr lang="en-US" err="1"/>
              <a:t>vuxen</a:t>
            </a:r>
            <a:r>
              <a:rPr lang="en-US"/>
              <a:t>. </a:t>
            </a:r>
            <a:endParaRPr lang="en-US">
              <a:cs typeface="Calibri"/>
            </a:endParaRPr>
          </a:p>
          <a:p>
            <a:r>
              <a:rPr lang="en-US"/>
              <a:t>En </a:t>
            </a:r>
            <a:r>
              <a:rPr lang="en-US" err="1"/>
              <a:t>vuxen</a:t>
            </a:r>
            <a:r>
              <a:rPr lang="en-US"/>
              <a:t> </a:t>
            </a:r>
            <a:r>
              <a:rPr lang="en-US" err="1"/>
              <a:t>kan</a:t>
            </a:r>
            <a:r>
              <a:rPr lang="en-US"/>
              <a:t> </a:t>
            </a:r>
            <a:r>
              <a:rPr lang="en-US" err="1"/>
              <a:t>samla</a:t>
            </a:r>
            <a:r>
              <a:rPr lang="en-US"/>
              <a:t> dem </a:t>
            </a:r>
            <a:r>
              <a:rPr lang="en-US" err="1"/>
              <a:t>tryggt</a:t>
            </a:r>
            <a:r>
              <a:rPr lang="en-US"/>
              <a:t> med </a:t>
            </a:r>
            <a:r>
              <a:rPr lang="en-US" err="1"/>
              <a:t>handskar</a:t>
            </a:r>
            <a:r>
              <a:rPr lang="en-US"/>
              <a:t> </a:t>
            </a:r>
            <a:r>
              <a:rPr lang="en-US" err="1"/>
              <a:t>eller</a:t>
            </a:r>
            <a:r>
              <a:rPr lang="en-US"/>
              <a:t> </a:t>
            </a:r>
            <a:r>
              <a:rPr lang="en-US" err="1"/>
              <a:t>papper</a:t>
            </a:r>
            <a:r>
              <a:rPr lang="en-US"/>
              <a:t> </a:t>
            </a:r>
            <a:r>
              <a:rPr lang="en-US" err="1"/>
              <a:t>så</a:t>
            </a:r>
            <a:r>
              <a:rPr lang="en-US"/>
              <a:t> </a:t>
            </a:r>
            <a:r>
              <a:rPr lang="en-US" err="1"/>
              <a:t>att</a:t>
            </a:r>
            <a:r>
              <a:rPr lang="en-US"/>
              <a:t> </a:t>
            </a:r>
            <a:r>
              <a:rPr lang="en-US" err="1"/>
              <a:t>ingen</a:t>
            </a:r>
            <a:r>
              <a:rPr lang="en-US"/>
              <a:t> </a:t>
            </a:r>
            <a:r>
              <a:rPr lang="en-US" err="1"/>
              <a:t>skadar</a:t>
            </a:r>
            <a:r>
              <a:rPr lang="en-US"/>
              <a:t> sig.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18</a:t>
            </a:fld>
            <a:endParaRPr lang="sv-SE"/>
          </a:p>
        </p:txBody>
      </p:sp>
    </p:spTree>
    <p:extLst>
      <p:ext uri="{BB962C8B-B14F-4D97-AF65-F5344CB8AC3E}">
        <p14:creationId xmlns:p14="http://schemas.microsoft.com/office/powerpoint/2010/main" val="125278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FEL</a:t>
            </a:r>
          </a:p>
          <a:p>
            <a:endParaRPr lang="fi-FI"/>
          </a:p>
          <a:p>
            <a:r>
              <a:rPr lang="sv-SE" b="0" i="0">
                <a:solidFill>
                  <a:srgbClr val="374151"/>
                </a:solidFill>
                <a:effectLst/>
                <a:latin typeface="Söhne"/>
              </a:rPr>
              <a:t>Ta inte emot något från främlingar, eftersom du inte kan veta vad de ger. Därför är det viktigt att vara försiktig och tacka nej.</a:t>
            </a:r>
            <a:br>
              <a:rPr lang="en-US"/>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19</a:t>
            </a:fld>
            <a:endParaRPr lang="sv-SE"/>
          </a:p>
        </p:txBody>
      </p:sp>
    </p:spTree>
    <p:extLst>
      <p:ext uri="{BB962C8B-B14F-4D97-AF65-F5344CB8AC3E}">
        <p14:creationId xmlns:p14="http://schemas.microsoft.com/office/powerpoint/2010/main" val="3379659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1" i="0">
                <a:effectLst/>
              </a:rPr>
              <a:t>RÄTT</a:t>
            </a:r>
            <a:br>
              <a:rPr lang="en-US" b="0" i="0">
                <a:effectLst/>
              </a:rPr>
            </a:br>
            <a:br>
              <a:rPr lang="en-US" b="0" i="0">
                <a:effectLst/>
              </a:rPr>
            </a:br>
            <a:r>
              <a:rPr lang="en-US" b="0" i="0">
                <a:effectLst/>
              </a:rPr>
              <a:t>Du </a:t>
            </a:r>
            <a:r>
              <a:rPr lang="en-US" b="0" i="0" err="1">
                <a:effectLst/>
              </a:rPr>
              <a:t>har</a:t>
            </a:r>
            <a:r>
              <a:rPr lang="en-US" b="0" i="0">
                <a:effectLst/>
              </a:rPr>
              <a:t> </a:t>
            </a:r>
            <a:r>
              <a:rPr lang="en-US" b="0" i="0" err="1">
                <a:effectLst/>
              </a:rPr>
              <a:t>rätt</a:t>
            </a:r>
            <a:r>
              <a:rPr lang="en-US" b="0" i="0">
                <a:effectLst/>
              </a:rPr>
              <a:t> </a:t>
            </a:r>
            <a:r>
              <a:rPr lang="en-US" b="0" i="0" err="1">
                <a:effectLst/>
              </a:rPr>
              <a:t>att</a:t>
            </a:r>
            <a:r>
              <a:rPr lang="en-US" b="0" i="0">
                <a:effectLst/>
              </a:rPr>
              <a:t> </a:t>
            </a:r>
            <a:r>
              <a:rPr lang="en-US" b="0" i="0" err="1">
                <a:effectLst/>
              </a:rPr>
              <a:t>försvara</a:t>
            </a:r>
            <a:r>
              <a:rPr lang="en-US" b="0" i="0">
                <a:effectLst/>
              </a:rPr>
              <a:t> dig </a:t>
            </a:r>
            <a:r>
              <a:rPr lang="en-US" b="0" i="0" err="1">
                <a:effectLst/>
              </a:rPr>
              <a:t>själv</a:t>
            </a:r>
            <a:r>
              <a:rPr lang="en-US" b="0" i="0">
                <a:effectLst/>
              </a:rPr>
              <a:t>. Du </a:t>
            </a:r>
            <a:r>
              <a:rPr lang="en-US" b="0" i="0" err="1">
                <a:effectLst/>
              </a:rPr>
              <a:t>behöver</a:t>
            </a:r>
            <a:r>
              <a:rPr lang="en-US" b="0" i="0">
                <a:effectLst/>
              </a:rPr>
              <a:t> </a:t>
            </a:r>
            <a:r>
              <a:rPr lang="en-US" b="0" i="0" err="1">
                <a:effectLst/>
              </a:rPr>
              <a:t>inte</a:t>
            </a:r>
            <a:r>
              <a:rPr lang="en-US" b="0" i="0">
                <a:effectLst/>
              </a:rPr>
              <a:t> </a:t>
            </a:r>
            <a:r>
              <a:rPr lang="en-US" b="0" i="0" err="1">
                <a:effectLst/>
              </a:rPr>
              <a:t>acceptera</a:t>
            </a:r>
            <a:r>
              <a:rPr lang="en-US" b="0" i="0">
                <a:effectLst/>
              </a:rPr>
              <a:t> </a:t>
            </a:r>
            <a:r>
              <a:rPr lang="en-US" b="0" i="0" err="1">
                <a:effectLst/>
              </a:rPr>
              <a:t>otrevligt</a:t>
            </a:r>
            <a:r>
              <a:rPr lang="en-US" b="0" i="0">
                <a:effectLst/>
              </a:rPr>
              <a:t> </a:t>
            </a:r>
            <a:r>
              <a:rPr lang="en-US" b="0" i="0" err="1">
                <a:effectLst/>
              </a:rPr>
              <a:t>beteende</a:t>
            </a:r>
            <a:r>
              <a:rPr lang="en-US" b="0" i="0">
                <a:effectLst/>
              </a:rPr>
              <a:t> </a:t>
            </a:r>
            <a:r>
              <a:rPr lang="en-US" b="0" i="0" err="1">
                <a:effectLst/>
              </a:rPr>
              <a:t>från</a:t>
            </a:r>
            <a:r>
              <a:rPr lang="en-US" b="0" i="0">
                <a:effectLst/>
              </a:rPr>
              <a:t> </a:t>
            </a:r>
            <a:r>
              <a:rPr lang="en-US" b="0" i="0" err="1">
                <a:effectLst/>
              </a:rPr>
              <a:t>någon</a:t>
            </a:r>
            <a:r>
              <a:rPr lang="en-US" b="0" i="0">
                <a:effectLst/>
              </a:rPr>
              <a:t>. Det </a:t>
            </a:r>
            <a:r>
              <a:rPr lang="en-US" b="0" i="0" err="1">
                <a:effectLst/>
              </a:rPr>
              <a:t>lönar</a:t>
            </a:r>
            <a:r>
              <a:rPr lang="en-US" b="0" i="0">
                <a:effectLst/>
              </a:rPr>
              <a:t> sig </a:t>
            </a:r>
            <a:r>
              <a:rPr lang="en-US" b="0" i="0" err="1">
                <a:effectLst/>
              </a:rPr>
              <a:t>alltid</a:t>
            </a:r>
            <a:r>
              <a:rPr lang="en-US" b="0" i="0">
                <a:effectLst/>
              </a:rPr>
              <a:t> </a:t>
            </a:r>
            <a:r>
              <a:rPr lang="en-US" b="0" i="0" err="1">
                <a:effectLst/>
              </a:rPr>
              <a:t>att</a:t>
            </a:r>
            <a:r>
              <a:rPr lang="en-US" b="0" i="0">
                <a:effectLst/>
              </a:rPr>
              <a:t> </a:t>
            </a:r>
            <a:r>
              <a:rPr lang="en-US" b="0" i="0" err="1">
                <a:effectLst/>
              </a:rPr>
              <a:t>berätta</a:t>
            </a:r>
            <a:r>
              <a:rPr lang="en-US" b="0" i="0">
                <a:effectLst/>
              </a:rPr>
              <a:t> för </a:t>
            </a:r>
            <a:r>
              <a:rPr lang="en-US" b="0" i="0" err="1">
                <a:effectLst/>
              </a:rPr>
              <a:t>vuxna</a:t>
            </a:r>
            <a:r>
              <a:rPr lang="en-US" b="0" i="0">
                <a:effectLst/>
              </a:rPr>
              <a:t> om </a:t>
            </a:r>
            <a:r>
              <a:rPr lang="en-US" b="0" i="0" err="1">
                <a:effectLst/>
              </a:rPr>
              <a:t>obehagliga</a:t>
            </a:r>
            <a:r>
              <a:rPr lang="en-US" b="0" i="0">
                <a:effectLst/>
              </a:rPr>
              <a:t> </a:t>
            </a:r>
            <a:r>
              <a:rPr lang="en-US" b="0" i="0" err="1">
                <a:effectLst/>
              </a:rPr>
              <a:t>situationer</a:t>
            </a:r>
            <a:r>
              <a:rPr lang="en-US" b="0" i="0">
                <a:effectLst/>
              </a:rPr>
              <a:t>.</a:t>
            </a:r>
            <a:r>
              <a:rPr lang="en-US"/>
              <a:t> </a:t>
            </a:r>
          </a:p>
          <a:p>
            <a:endParaRPr lang="sv-SE"/>
          </a:p>
          <a:p>
            <a:r>
              <a:rPr lang="en-US" b="1" i="0">
                <a:effectLst/>
              </a:rPr>
              <a:t>I </a:t>
            </a:r>
            <a:r>
              <a:rPr lang="en-US" b="1" i="0" err="1">
                <a:effectLst/>
              </a:rPr>
              <a:t>vilka</a:t>
            </a:r>
            <a:r>
              <a:rPr lang="en-US" b="1" i="0">
                <a:effectLst/>
              </a:rPr>
              <a:t> </a:t>
            </a:r>
            <a:r>
              <a:rPr lang="en-US" b="1" i="0" err="1">
                <a:effectLst/>
              </a:rPr>
              <a:t>situationer</a:t>
            </a:r>
            <a:r>
              <a:rPr lang="en-US" b="1" i="0">
                <a:effectLst/>
              </a:rPr>
              <a:t> </a:t>
            </a:r>
            <a:r>
              <a:rPr lang="en-US" b="1" i="0" err="1">
                <a:effectLst/>
              </a:rPr>
              <a:t>skulle</a:t>
            </a:r>
            <a:r>
              <a:rPr lang="en-US" b="1" i="0">
                <a:effectLst/>
              </a:rPr>
              <a:t> du </a:t>
            </a:r>
            <a:r>
              <a:rPr lang="en-US" b="1" i="0" err="1">
                <a:effectLst/>
              </a:rPr>
              <a:t>kunna</a:t>
            </a:r>
            <a:r>
              <a:rPr lang="en-US" b="1" i="0">
                <a:effectLst/>
              </a:rPr>
              <a:t> </a:t>
            </a:r>
            <a:r>
              <a:rPr lang="en-US" b="1" i="0" err="1">
                <a:effectLst/>
              </a:rPr>
              <a:t>säga</a:t>
            </a:r>
            <a:r>
              <a:rPr lang="en-US" b="1" i="0">
                <a:effectLst/>
              </a:rPr>
              <a:t> ”SLUTA"?</a:t>
            </a:r>
            <a:r>
              <a:rPr lang="en-US" b="1"/>
              <a:t>  </a:t>
            </a:r>
            <a:endParaRPr lang="en-US" b="1">
              <a:cs typeface="Calibri"/>
            </a:endParaRPr>
          </a:p>
          <a:p>
            <a:r>
              <a:rPr lang="en-US" b="0">
                <a:effectLst/>
              </a:rPr>
              <a:t>Om </a:t>
            </a:r>
            <a:r>
              <a:rPr lang="en-US" b="0" err="1">
                <a:effectLst/>
              </a:rPr>
              <a:t>någon</a:t>
            </a:r>
            <a:r>
              <a:rPr lang="en-US" b="0">
                <a:effectLst/>
              </a:rPr>
              <a:t> </a:t>
            </a:r>
            <a:r>
              <a:rPr lang="en-US" b="0" err="1">
                <a:effectLst/>
              </a:rPr>
              <a:t>pratar</a:t>
            </a:r>
            <a:r>
              <a:rPr lang="en-US" b="0">
                <a:effectLst/>
              </a:rPr>
              <a:t> </a:t>
            </a:r>
            <a:r>
              <a:rPr lang="en-US" b="0" err="1">
                <a:effectLst/>
              </a:rPr>
              <a:t>elakt</a:t>
            </a:r>
            <a:r>
              <a:rPr lang="en-US" b="0">
                <a:effectLst/>
              </a:rPr>
              <a:t>, </a:t>
            </a:r>
            <a:r>
              <a:rPr lang="en-US" b="0" err="1">
                <a:effectLst/>
              </a:rPr>
              <a:t>mobbar</a:t>
            </a:r>
            <a:r>
              <a:rPr lang="en-US" b="0">
                <a:effectLst/>
              </a:rPr>
              <a:t>, </a:t>
            </a:r>
            <a:r>
              <a:rPr lang="en-US" b="0" err="1">
                <a:effectLst/>
              </a:rPr>
              <a:t>beter</a:t>
            </a:r>
            <a:r>
              <a:rPr lang="en-US" b="0">
                <a:effectLst/>
              </a:rPr>
              <a:t> sig </a:t>
            </a:r>
            <a:r>
              <a:rPr lang="en-US" b="0" err="1">
                <a:effectLst/>
              </a:rPr>
              <a:t>illa</a:t>
            </a:r>
            <a:r>
              <a:rPr lang="en-US" b="0">
                <a:effectLst/>
              </a:rPr>
              <a:t> </a:t>
            </a:r>
            <a:r>
              <a:rPr lang="en-US" b="0" err="1">
                <a:effectLst/>
              </a:rPr>
              <a:t>eller</a:t>
            </a:r>
            <a:r>
              <a:rPr lang="en-US" b="0">
                <a:effectLst/>
              </a:rPr>
              <a:t> </a:t>
            </a:r>
            <a:r>
              <a:rPr lang="en-US" b="0" err="1">
                <a:effectLst/>
              </a:rPr>
              <a:t>kommer</a:t>
            </a:r>
            <a:r>
              <a:rPr lang="en-US" b="0">
                <a:effectLst/>
              </a:rPr>
              <a:t> för </a:t>
            </a:r>
            <a:r>
              <a:rPr lang="en-US" b="0" err="1">
                <a:effectLst/>
              </a:rPr>
              <a:t>nära</a:t>
            </a:r>
            <a:r>
              <a:rPr lang="en-US" b="0">
                <a:effectLst/>
              </a:rPr>
              <a:t> dig. </a:t>
            </a:r>
            <a:r>
              <a:rPr lang="en-US" b="0" err="1">
                <a:effectLst/>
              </a:rPr>
              <a:t>Då</a:t>
            </a:r>
            <a:r>
              <a:rPr lang="en-US" b="0">
                <a:effectLst/>
              </a:rPr>
              <a:t> </a:t>
            </a:r>
            <a:r>
              <a:rPr lang="en-US" b="0" err="1">
                <a:effectLst/>
              </a:rPr>
              <a:t>kan</a:t>
            </a:r>
            <a:r>
              <a:rPr lang="en-US" b="0">
                <a:effectLst/>
              </a:rPr>
              <a:t> du </a:t>
            </a:r>
            <a:r>
              <a:rPr lang="en-US" b="0" err="1">
                <a:effectLst/>
              </a:rPr>
              <a:t>säga</a:t>
            </a:r>
            <a:r>
              <a:rPr lang="en-US" b="0">
                <a:effectLst/>
              </a:rPr>
              <a:t> </a:t>
            </a:r>
            <a:r>
              <a:rPr lang="en-US"/>
              <a:t>SLUTA. </a:t>
            </a:r>
            <a:endParaRPr lang="sv-SE"/>
          </a:p>
          <a:p>
            <a:endParaRPr lang="en-US" b="1">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20</a:t>
            </a:fld>
            <a:endParaRPr lang="sv-SE"/>
          </a:p>
        </p:txBody>
      </p:sp>
    </p:spTree>
    <p:extLst>
      <p:ext uri="{BB962C8B-B14F-4D97-AF65-F5344CB8AC3E}">
        <p14:creationId xmlns:p14="http://schemas.microsoft.com/office/powerpoint/2010/main" val="209227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v-FI" b="1"/>
              <a:t>Varför gillar Siri och Valter skatan?  </a:t>
            </a:r>
            <a:endParaRPr lang="en-US">
              <a:ea typeface="Calibri" panose="020F0502020204030204"/>
              <a:cs typeface="Calibri" panose="020F0502020204030204"/>
            </a:endParaRPr>
          </a:p>
          <a:p>
            <a:pPr algn="l" rtl="0" fontAlgn="base"/>
            <a:r>
              <a:rPr lang="sv-SE" sz="1800" b="0" i="0">
                <a:solidFill>
                  <a:srgbClr val="000000"/>
                </a:solidFill>
                <a:effectLst/>
                <a:latin typeface="ProximaNova-Regular"/>
              </a:rPr>
              <a:t>Skatan vet allt, skatan är klok, och barnen vågar ställa skatan alla möjliga frågor. Det är trevligt att prata med skatan för att den berättar intressanta historier. </a:t>
            </a:r>
            <a:endParaRPr lang="sv-SE" b="0" i="0">
              <a:solidFill>
                <a:srgbClr val="000000"/>
              </a:solidFill>
              <a:effectLst/>
              <a:latin typeface="Segoe UI" panose="020B0502040204020203" pitchFamily="34" charset="0"/>
            </a:endParaRPr>
          </a:p>
          <a:p>
            <a:endParaRPr lang="sv-FI">
              <a:cs typeface="Calibri"/>
            </a:endParaRPr>
          </a:p>
          <a:p>
            <a:r>
              <a:rPr lang="sv-FI" b="1"/>
              <a:t>2. Av vem kan du själv fråga om saker som du funderar på?  </a:t>
            </a:r>
            <a:endParaRPr lang="en-US"/>
          </a:p>
          <a:p>
            <a:r>
              <a:rPr lang="sv-FI"/>
              <a:t>Till exempel av dina föräldrar, din lärare eller någon annan trygg vuxen. </a:t>
            </a:r>
            <a:endParaRPr lang="en-US"/>
          </a:p>
          <a:p>
            <a:endParaRPr lang="sv-FI">
              <a:cs typeface="Calibri"/>
            </a:endParaRPr>
          </a:p>
          <a:p>
            <a:r>
              <a:rPr lang="sv-FI" b="1"/>
              <a:t>3. Vilka saker är det bra att berätta om för föräldrarna?   </a:t>
            </a:r>
            <a:endParaRPr lang="en-US"/>
          </a:p>
          <a:p>
            <a:r>
              <a:rPr lang="sv-FI"/>
              <a:t>Om alla slags saker, men särskilt om dem som du undrar över och som du nästan inte vågar berätta om. Det är bra att alltid berätta för föräldrarna, så att du inte blir ensam med dina bekymmer. </a:t>
            </a:r>
            <a:endParaRPr lang="en-US"/>
          </a:p>
          <a:p>
            <a:endParaRPr lang="sv-FI">
              <a:cs typeface="Calibri"/>
            </a:endParaRPr>
          </a:p>
          <a:p>
            <a:r>
              <a:rPr lang="sv-FI" b="1"/>
              <a:t>4. När kan det kännas svårt att berätta om olika saker för föräldrarna?</a:t>
            </a:r>
            <a:endParaRPr lang="en-US"/>
          </a:p>
          <a:p>
            <a:r>
              <a:rPr lang="sv-FI"/>
              <a:t>Till exempel om du gjort någonting som du inte får göra eller om du är rädd att föräldern blir arg. </a:t>
            </a:r>
            <a:endParaRPr lang="en-US"/>
          </a:p>
          <a:p>
            <a:endParaRPr lang="sv-FI">
              <a:ea typeface="Calibri"/>
              <a:cs typeface="Calibri"/>
            </a:endParaRPr>
          </a:p>
          <a:p>
            <a:r>
              <a:rPr lang="sv-FI" b="1"/>
              <a:t>5. Skatan berättade att den ibland kände pirr i magen. På vilka ställen i kroppen kan vi känna spänning och rädsla? </a:t>
            </a:r>
            <a:endParaRPr lang="en-US"/>
          </a:p>
          <a:p>
            <a:r>
              <a:rPr lang="sv-FI"/>
              <a:t>Vi kan känna dem på olika sätt och på olika ställen i kroppen. När vi är rädda, kan vi känna att det pirrar i magen, att vi har en tryckande känsla i bröstet, att andhämtningen blir snabbare, att hjärtat slår fortare, att fötterna skakar eller rösten darrar.</a:t>
            </a:r>
            <a:endParaRPr lang="sv-FI">
              <a:ea typeface="Calibri"/>
              <a:cs typeface="Calibri"/>
            </a:endParaRPr>
          </a:p>
          <a:p>
            <a:endParaRPr lang="sv-FI"/>
          </a:p>
          <a:p>
            <a:r>
              <a:rPr lang="sv-FI" b="1"/>
              <a:t>6. I berättelsen nämndes någonting som heter "alkohol". Vad är det? </a:t>
            </a:r>
            <a:endParaRPr lang="en-US"/>
          </a:p>
          <a:p>
            <a:r>
              <a:rPr lang="sv-FI"/>
              <a:t>Alkohol är en dryck för vuxna. Till exempel öl eller vin är alkohol.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a:t>Alkohol kan få en människa att uppföra sig på ett oväntat sätt. Till exempel tassigt, förvirrat eller argt. Alkohol kan få en människa att skratta med hög röst eller att uppföra sig på ett oväntat sätt. </a:t>
            </a:r>
            <a:endParaRPr lang="en-US"/>
          </a:p>
          <a:p>
            <a:r>
              <a:rPr lang="sv-FI"/>
              <a:t>Det betyder att vi inte kan veta på förhand hur människan kommer att uppföra sig. </a:t>
            </a:r>
            <a:endParaRPr lang="en-US"/>
          </a:p>
          <a:p>
            <a:r>
              <a:rPr lang="sv-FI"/>
              <a:t> </a:t>
            </a:r>
            <a:endParaRPr lang="en-US">
              <a:cs typeface="Calibri" panose="020F0502020204030204"/>
            </a:endParaRPr>
          </a:p>
          <a:p>
            <a:r>
              <a:rPr lang="sv-FI" b="1"/>
              <a:t>Har du sett människor som dricker alkohol, någon gång när du varit ute? </a:t>
            </a:r>
            <a:endParaRPr lang="en-US"/>
          </a:p>
        </p:txBody>
      </p:sp>
      <p:sp>
        <p:nvSpPr>
          <p:cNvPr id="4" name="Slide Number Placeholder 3"/>
          <p:cNvSpPr>
            <a:spLocks noGrp="1"/>
          </p:cNvSpPr>
          <p:nvPr>
            <p:ph type="sldNum" sz="quarter" idx="5"/>
          </p:nvPr>
        </p:nvSpPr>
        <p:spPr/>
        <p:txBody>
          <a:bodyPr/>
          <a:lstStyle/>
          <a:p>
            <a:fld id="{579D9747-B660-7E45-B2EB-38F285FF62C2}" type="slidenum">
              <a:rPr lang="sv-SE" smtClean="0"/>
              <a:t>2</a:t>
            </a:fld>
            <a:endParaRPr lang="sv-SE"/>
          </a:p>
        </p:txBody>
      </p:sp>
    </p:spTree>
    <p:extLst>
      <p:ext uri="{BB962C8B-B14F-4D97-AF65-F5344CB8AC3E}">
        <p14:creationId xmlns:p14="http://schemas.microsoft.com/office/powerpoint/2010/main" val="241517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FEL</a:t>
            </a:r>
            <a:r>
              <a:rPr lang="en-US">
                <a:cs typeface="Calibri"/>
              </a:rPr>
              <a:t> </a:t>
            </a:r>
          </a:p>
          <a:p>
            <a:r>
              <a:rPr lang="en-US"/>
              <a:t> </a:t>
            </a:r>
            <a:br>
              <a:rPr lang="en-US">
                <a:cs typeface="+mn-lt"/>
              </a:rPr>
            </a:br>
            <a:r>
              <a:rPr lang="en-US" err="1"/>
              <a:t>Nödnumret</a:t>
            </a:r>
            <a:r>
              <a:rPr lang="en-US"/>
              <a:t> ska </a:t>
            </a:r>
            <a:r>
              <a:rPr lang="en-US" err="1"/>
              <a:t>endast</a:t>
            </a:r>
            <a:r>
              <a:rPr lang="en-US"/>
              <a:t> </a:t>
            </a:r>
            <a:r>
              <a:rPr lang="en-US" err="1"/>
              <a:t>ringas</a:t>
            </a:r>
            <a:r>
              <a:rPr lang="en-US"/>
              <a:t> </a:t>
            </a:r>
            <a:r>
              <a:rPr lang="en-US" err="1"/>
              <a:t>i</a:t>
            </a:r>
            <a:r>
              <a:rPr lang="en-US"/>
              <a:t> </a:t>
            </a:r>
            <a:r>
              <a:rPr lang="en-US" err="1"/>
              <a:t>nödsituationer</a:t>
            </a:r>
            <a:r>
              <a:rPr lang="en-US"/>
              <a:t>, </a:t>
            </a:r>
            <a:r>
              <a:rPr lang="sv-SE"/>
              <a:t>eftersom onödiga samtal överbelastar linjen och fördröjer hjälpen för dem som verkligen behöver den.</a:t>
            </a:r>
            <a:endParaRPr lang="en-US">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21</a:t>
            </a:fld>
            <a:endParaRPr lang="sv-SE"/>
          </a:p>
        </p:txBody>
      </p:sp>
    </p:spTree>
    <p:extLst>
      <p:ext uri="{BB962C8B-B14F-4D97-AF65-F5344CB8AC3E}">
        <p14:creationId xmlns:p14="http://schemas.microsoft.com/office/powerpoint/2010/main" val="380121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err="1">
                <a:solidFill>
                  <a:srgbClr val="000000"/>
                </a:solidFill>
              </a:rPr>
              <a:t>Ibland</a:t>
            </a:r>
            <a:r>
              <a:rPr lang="fi-FI">
                <a:solidFill>
                  <a:srgbClr val="000000"/>
                </a:solidFill>
              </a:rPr>
              <a:t> </a:t>
            </a:r>
            <a:r>
              <a:rPr lang="fi-FI" err="1">
                <a:solidFill>
                  <a:srgbClr val="000000"/>
                </a:solidFill>
              </a:rPr>
              <a:t>när</a:t>
            </a:r>
            <a:r>
              <a:rPr lang="fi-FI">
                <a:solidFill>
                  <a:srgbClr val="000000"/>
                </a:solidFill>
              </a:rPr>
              <a:t> </a:t>
            </a:r>
            <a:r>
              <a:rPr lang="fi-FI" err="1">
                <a:solidFill>
                  <a:srgbClr val="000000"/>
                </a:solidFill>
              </a:rPr>
              <a:t>man</a:t>
            </a:r>
            <a:r>
              <a:rPr lang="fi-FI">
                <a:solidFill>
                  <a:srgbClr val="000000"/>
                </a:solidFill>
              </a:rPr>
              <a:t> </a:t>
            </a:r>
            <a:r>
              <a:rPr lang="fi-FI" err="1">
                <a:solidFill>
                  <a:srgbClr val="000000"/>
                </a:solidFill>
              </a:rPr>
              <a:t>är</a:t>
            </a:r>
            <a:r>
              <a:rPr lang="fi-FI">
                <a:solidFill>
                  <a:srgbClr val="000000"/>
                </a:solidFill>
              </a:rPr>
              <a:t> </a:t>
            </a:r>
            <a:r>
              <a:rPr lang="fi-FI" err="1">
                <a:solidFill>
                  <a:srgbClr val="000000"/>
                </a:solidFill>
              </a:rPr>
              <a:t>arg</a:t>
            </a:r>
            <a:r>
              <a:rPr lang="fi-FI">
                <a:solidFill>
                  <a:srgbClr val="000000"/>
                </a:solidFill>
              </a:rPr>
              <a:t>, </a:t>
            </a:r>
            <a:r>
              <a:rPr lang="fi-FI" err="1">
                <a:solidFill>
                  <a:srgbClr val="000000"/>
                </a:solidFill>
              </a:rPr>
              <a:t>nervös</a:t>
            </a:r>
            <a:r>
              <a:rPr lang="fi-FI">
                <a:solidFill>
                  <a:srgbClr val="000000"/>
                </a:solidFill>
              </a:rPr>
              <a:t> </a:t>
            </a:r>
            <a:r>
              <a:rPr lang="fi-FI" err="1">
                <a:solidFill>
                  <a:srgbClr val="000000"/>
                </a:solidFill>
              </a:rPr>
              <a:t>eller</a:t>
            </a:r>
            <a:r>
              <a:rPr lang="fi-FI">
                <a:solidFill>
                  <a:srgbClr val="000000"/>
                </a:solidFill>
              </a:rPr>
              <a:t> </a:t>
            </a:r>
            <a:r>
              <a:rPr lang="fi-FI" err="1">
                <a:solidFill>
                  <a:srgbClr val="000000"/>
                </a:solidFill>
              </a:rPr>
              <a:t>känner</a:t>
            </a:r>
            <a:r>
              <a:rPr lang="fi-FI">
                <a:solidFill>
                  <a:srgbClr val="000000"/>
                </a:solidFill>
              </a:rPr>
              <a:t> </a:t>
            </a:r>
            <a:r>
              <a:rPr lang="fi-FI" err="1">
                <a:solidFill>
                  <a:srgbClr val="000000"/>
                </a:solidFill>
              </a:rPr>
              <a:t>sig</a:t>
            </a:r>
            <a:r>
              <a:rPr lang="fi-FI">
                <a:solidFill>
                  <a:srgbClr val="000000"/>
                </a:solidFill>
              </a:rPr>
              <a:t> </a:t>
            </a:r>
            <a:r>
              <a:rPr lang="fi-FI" err="1">
                <a:solidFill>
                  <a:srgbClr val="000000"/>
                </a:solidFill>
              </a:rPr>
              <a:t>rastlös</a:t>
            </a:r>
            <a:r>
              <a:rPr lang="fi-FI">
                <a:solidFill>
                  <a:srgbClr val="000000"/>
                </a:solidFill>
              </a:rPr>
              <a:t>, </a:t>
            </a:r>
            <a:r>
              <a:rPr lang="fi-FI" err="1">
                <a:solidFill>
                  <a:srgbClr val="000000"/>
                </a:solidFill>
              </a:rPr>
              <a:t>kan</a:t>
            </a:r>
            <a:r>
              <a:rPr lang="fi-FI">
                <a:solidFill>
                  <a:srgbClr val="000000"/>
                </a:solidFill>
              </a:rPr>
              <a:t> </a:t>
            </a:r>
            <a:r>
              <a:rPr lang="fi-FI" err="1">
                <a:solidFill>
                  <a:srgbClr val="000000"/>
                </a:solidFill>
              </a:rPr>
              <a:t>djupa</a:t>
            </a:r>
            <a:r>
              <a:rPr lang="fi-FI">
                <a:solidFill>
                  <a:srgbClr val="000000"/>
                </a:solidFill>
              </a:rPr>
              <a:t> </a:t>
            </a:r>
            <a:r>
              <a:rPr lang="fi-FI" err="1">
                <a:solidFill>
                  <a:srgbClr val="000000"/>
                </a:solidFill>
              </a:rPr>
              <a:t>andetag</a:t>
            </a:r>
            <a:r>
              <a:rPr lang="fi-FI">
                <a:solidFill>
                  <a:srgbClr val="000000"/>
                </a:solidFill>
              </a:rPr>
              <a:t> </a:t>
            </a:r>
            <a:r>
              <a:rPr lang="fi-FI" err="1">
                <a:solidFill>
                  <a:srgbClr val="000000"/>
                </a:solidFill>
              </a:rPr>
              <a:t>hjälpa</a:t>
            </a:r>
            <a:r>
              <a:rPr lang="fi-FI">
                <a:solidFill>
                  <a:srgbClr val="000000"/>
                </a:solidFill>
              </a:rPr>
              <a:t> </a:t>
            </a:r>
            <a:r>
              <a:rPr lang="fi-FI" err="1">
                <a:solidFill>
                  <a:srgbClr val="000000"/>
                </a:solidFill>
              </a:rPr>
              <a:t>både</a:t>
            </a:r>
            <a:r>
              <a:rPr lang="fi-FI">
                <a:solidFill>
                  <a:srgbClr val="000000"/>
                </a:solidFill>
              </a:rPr>
              <a:t> </a:t>
            </a:r>
            <a:r>
              <a:rPr lang="fi-FI" err="1">
                <a:solidFill>
                  <a:srgbClr val="000000"/>
                </a:solidFill>
              </a:rPr>
              <a:t>barn</a:t>
            </a:r>
            <a:r>
              <a:rPr lang="fi-FI">
                <a:solidFill>
                  <a:srgbClr val="000000"/>
                </a:solidFill>
              </a:rPr>
              <a:t> </a:t>
            </a:r>
            <a:r>
              <a:rPr lang="fi-FI" err="1">
                <a:solidFill>
                  <a:srgbClr val="000000"/>
                </a:solidFill>
              </a:rPr>
              <a:t>och</a:t>
            </a:r>
            <a:r>
              <a:rPr lang="fi-FI">
                <a:solidFill>
                  <a:srgbClr val="000000"/>
                </a:solidFill>
              </a:rPr>
              <a:t> </a:t>
            </a:r>
            <a:r>
              <a:rPr lang="fi-FI" err="1">
                <a:solidFill>
                  <a:srgbClr val="000000"/>
                </a:solidFill>
              </a:rPr>
              <a:t>vuxna</a:t>
            </a:r>
            <a:r>
              <a:rPr lang="fi-FI">
                <a:solidFill>
                  <a:srgbClr val="000000"/>
                </a:solidFill>
              </a:rPr>
              <a:t> </a:t>
            </a:r>
            <a:r>
              <a:rPr lang="fi-FI" err="1">
                <a:solidFill>
                  <a:srgbClr val="000000"/>
                </a:solidFill>
              </a:rPr>
              <a:t>att</a:t>
            </a:r>
            <a:r>
              <a:rPr lang="fi-FI">
                <a:solidFill>
                  <a:srgbClr val="000000"/>
                </a:solidFill>
              </a:rPr>
              <a:t> </a:t>
            </a:r>
            <a:r>
              <a:rPr lang="fi-FI" err="1">
                <a:solidFill>
                  <a:srgbClr val="000000"/>
                </a:solidFill>
              </a:rPr>
              <a:t>lugna</a:t>
            </a:r>
            <a:r>
              <a:rPr lang="fi-FI">
                <a:solidFill>
                  <a:srgbClr val="000000"/>
                </a:solidFill>
              </a:rPr>
              <a:t> </a:t>
            </a:r>
            <a:r>
              <a:rPr lang="fi-FI" err="1">
                <a:solidFill>
                  <a:srgbClr val="000000"/>
                </a:solidFill>
              </a:rPr>
              <a:t>sig</a:t>
            </a:r>
            <a:r>
              <a:rPr lang="fi-FI">
                <a:solidFill>
                  <a:srgbClr val="000000"/>
                </a:solidFill>
              </a:rPr>
              <a:t>.</a:t>
            </a:r>
            <a:endParaRPr lang="en-US"/>
          </a:p>
          <a:p>
            <a:r>
              <a:rPr lang="fi-FI">
                <a:solidFill>
                  <a:srgbClr val="000000"/>
                </a:solidFill>
              </a:rPr>
              <a:t>Vi </a:t>
            </a:r>
            <a:r>
              <a:rPr lang="fi-FI" err="1">
                <a:solidFill>
                  <a:srgbClr val="000000"/>
                </a:solidFill>
              </a:rPr>
              <a:t>har</a:t>
            </a:r>
            <a:r>
              <a:rPr lang="fi-FI">
                <a:solidFill>
                  <a:srgbClr val="000000"/>
                </a:solidFill>
              </a:rPr>
              <a:t> </a:t>
            </a:r>
            <a:r>
              <a:rPr lang="fi-FI" err="1">
                <a:solidFill>
                  <a:srgbClr val="000000"/>
                </a:solidFill>
              </a:rPr>
              <a:t>olika</a:t>
            </a:r>
            <a:r>
              <a:rPr lang="fi-FI">
                <a:solidFill>
                  <a:srgbClr val="000000"/>
                </a:solidFill>
              </a:rPr>
              <a:t> </a:t>
            </a:r>
            <a:r>
              <a:rPr lang="fi-FI" err="1">
                <a:solidFill>
                  <a:srgbClr val="000000"/>
                </a:solidFill>
              </a:rPr>
              <a:t>sätt</a:t>
            </a:r>
            <a:r>
              <a:rPr lang="fi-FI">
                <a:solidFill>
                  <a:srgbClr val="000000"/>
                </a:solidFill>
              </a:rPr>
              <a:t> </a:t>
            </a:r>
            <a:r>
              <a:rPr lang="fi-FI" err="1">
                <a:solidFill>
                  <a:srgbClr val="000000"/>
                </a:solidFill>
              </a:rPr>
              <a:t>att</a:t>
            </a:r>
            <a:r>
              <a:rPr lang="fi-FI">
                <a:solidFill>
                  <a:srgbClr val="000000"/>
                </a:solidFill>
              </a:rPr>
              <a:t> </a:t>
            </a:r>
            <a:r>
              <a:rPr lang="fi-FI" err="1">
                <a:solidFill>
                  <a:srgbClr val="000000"/>
                </a:solidFill>
              </a:rPr>
              <a:t>lugna</a:t>
            </a:r>
            <a:r>
              <a:rPr lang="fi-FI">
                <a:solidFill>
                  <a:srgbClr val="000000"/>
                </a:solidFill>
              </a:rPr>
              <a:t> </a:t>
            </a:r>
            <a:r>
              <a:rPr lang="fi-FI" err="1">
                <a:solidFill>
                  <a:srgbClr val="000000"/>
                </a:solidFill>
              </a:rPr>
              <a:t>oss</a:t>
            </a:r>
            <a:r>
              <a:rPr lang="fi-FI">
                <a:solidFill>
                  <a:srgbClr val="000000"/>
                </a:solidFill>
              </a:rPr>
              <a:t>, </a:t>
            </a:r>
            <a:r>
              <a:rPr lang="fi-FI" err="1">
                <a:solidFill>
                  <a:srgbClr val="000000"/>
                </a:solidFill>
              </a:rPr>
              <a:t>och</a:t>
            </a:r>
            <a:r>
              <a:rPr lang="fi-FI">
                <a:solidFill>
                  <a:srgbClr val="000000"/>
                </a:solidFill>
              </a:rPr>
              <a:t> </a:t>
            </a:r>
            <a:r>
              <a:rPr lang="fi-FI" err="1">
                <a:solidFill>
                  <a:srgbClr val="000000"/>
                </a:solidFill>
              </a:rPr>
              <a:t>jag</a:t>
            </a:r>
            <a:r>
              <a:rPr lang="fi-FI">
                <a:solidFill>
                  <a:srgbClr val="000000"/>
                </a:solidFill>
              </a:rPr>
              <a:t> </a:t>
            </a:r>
            <a:r>
              <a:rPr lang="fi-FI" err="1">
                <a:solidFill>
                  <a:srgbClr val="000000"/>
                </a:solidFill>
              </a:rPr>
              <a:t>kommer</a:t>
            </a:r>
            <a:r>
              <a:rPr lang="fi-FI">
                <a:solidFill>
                  <a:srgbClr val="000000"/>
                </a:solidFill>
              </a:rPr>
              <a:t> </a:t>
            </a:r>
            <a:r>
              <a:rPr lang="fi-FI" err="1">
                <a:solidFill>
                  <a:srgbClr val="000000"/>
                </a:solidFill>
              </a:rPr>
              <a:t>nu</a:t>
            </a:r>
            <a:r>
              <a:rPr lang="fi-FI">
                <a:solidFill>
                  <a:srgbClr val="000000"/>
                </a:solidFill>
              </a:rPr>
              <a:t> </a:t>
            </a:r>
            <a:r>
              <a:rPr lang="fi-FI" err="1">
                <a:solidFill>
                  <a:srgbClr val="000000"/>
                </a:solidFill>
              </a:rPr>
              <a:t>att</a:t>
            </a:r>
            <a:r>
              <a:rPr lang="fi-FI">
                <a:solidFill>
                  <a:srgbClr val="000000"/>
                </a:solidFill>
              </a:rPr>
              <a:t> </a:t>
            </a:r>
            <a:r>
              <a:rPr lang="fi-FI" err="1">
                <a:solidFill>
                  <a:srgbClr val="000000"/>
                </a:solidFill>
              </a:rPr>
              <a:t>presentera</a:t>
            </a:r>
            <a:r>
              <a:rPr lang="fi-FI">
                <a:solidFill>
                  <a:srgbClr val="000000"/>
                </a:solidFill>
              </a:rPr>
              <a:t> ett av dem. </a:t>
            </a:r>
            <a:r>
              <a:rPr lang="fi-FI" err="1">
                <a:solidFill>
                  <a:srgbClr val="000000"/>
                </a:solidFill>
              </a:rPr>
              <a:t>Den</a:t>
            </a:r>
            <a:r>
              <a:rPr lang="fi-FI">
                <a:solidFill>
                  <a:srgbClr val="000000"/>
                </a:solidFill>
              </a:rPr>
              <a:t> </a:t>
            </a:r>
            <a:r>
              <a:rPr lang="fi-FI" err="1">
                <a:solidFill>
                  <a:srgbClr val="000000"/>
                </a:solidFill>
              </a:rPr>
              <a:t>lugnande</a:t>
            </a:r>
            <a:r>
              <a:rPr lang="fi-FI">
                <a:solidFill>
                  <a:srgbClr val="000000"/>
                </a:solidFill>
              </a:rPr>
              <a:t> </a:t>
            </a:r>
            <a:r>
              <a:rPr lang="fi-FI" err="1">
                <a:solidFill>
                  <a:srgbClr val="000000"/>
                </a:solidFill>
              </a:rPr>
              <a:t>tassen</a:t>
            </a:r>
            <a:r>
              <a:rPr lang="fi-FI">
                <a:solidFill>
                  <a:srgbClr val="000000"/>
                </a:solidFill>
              </a:rPr>
              <a:t>, </a:t>
            </a:r>
            <a:r>
              <a:rPr lang="fi-FI" err="1">
                <a:solidFill>
                  <a:srgbClr val="000000"/>
                </a:solidFill>
              </a:rPr>
              <a:t>det</a:t>
            </a:r>
            <a:r>
              <a:rPr lang="fi-FI">
                <a:solidFill>
                  <a:srgbClr val="000000"/>
                </a:solidFill>
              </a:rPr>
              <a:t> </a:t>
            </a:r>
            <a:r>
              <a:rPr lang="fi-FI" err="1">
                <a:solidFill>
                  <a:srgbClr val="000000"/>
                </a:solidFill>
              </a:rPr>
              <a:t>vill</a:t>
            </a:r>
            <a:r>
              <a:rPr lang="fi-FI">
                <a:solidFill>
                  <a:srgbClr val="000000"/>
                </a:solidFill>
              </a:rPr>
              <a:t> </a:t>
            </a:r>
            <a:r>
              <a:rPr lang="fi-FI" err="1">
                <a:solidFill>
                  <a:srgbClr val="000000"/>
                </a:solidFill>
              </a:rPr>
              <a:t>säga</a:t>
            </a:r>
            <a:r>
              <a:rPr lang="fi-FI">
                <a:solidFill>
                  <a:srgbClr val="000000"/>
                </a:solidFill>
              </a:rPr>
              <a:t> </a:t>
            </a:r>
            <a:r>
              <a:rPr lang="fi-FI" err="1">
                <a:solidFill>
                  <a:srgbClr val="000000"/>
                </a:solidFill>
              </a:rPr>
              <a:t>dina</a:t>
            </a:r>
            <a:r>
              <a:rPr lang="fi-FI">
                <a:solidFill>
                  <a:srgbClr val="000000"/>
                </a:solidFill>
              </a:rPr>
              <a:t> </a:t>
            </a:r>
            <a:r>
              <a:rPr lang="fi-FI" err="1">
                <a:solidFill>
                  <a:srgbClr val="000000"/>
                </a:solidFill>
              </a:rPr>
              <a:t>händer</a:t>
            </a:r>
            <a:r>
              <a:rPr lang="fi-FI">
                <a:solidFill>
                  <a:srgbClr val="000000"/>
                </a:solidFill>
              </a:rPr>
              <a:t>, </a:t>
            </a:r>
            <a:r>
              <a:rPr lang="fi-FI" err="1">
                <a:solidFill>
                  <a:srgbClr val="000000"/>
                </a:solidFill>
              </a:rPr>
              <a:t>följer</a:t>
            </a:r>
            <a:r>
              <a:rPr lang="fi-FI">
                <a:solidFill>
                  <a:srgbClr val="000000"/>
                </a:solidFill>
              </a:rPr>
              <a:t> </a:t>
            </a:r>
            <a:r>
              <a:rPr lang="fi-FI" err="1">
                <a:solidFill>
                  <a:srgbClr val="000000"/>
                </a:solidFill>
              </a:rPr>
              <a:t>med</a:t>
            </a:r>
            <a:r>
              <a:rPr lang="fi-FI">
                <a:solidFill>
                  <a:srgbClr val="000000"/>
                </a:solidFill>
              </a:rPr>
              <a:t> </a:t>
            </a:r>
            <a:r>
              <a:rPr lang="fi-FI" err="1">
                <a:solidFill>
                  <a:srgbClr val="000000"/>
                </a:solidFill>
              </a:rPr>
              <a:t>dig</a:t>
            </a:r>
            <a:r>
              <a:rPr lang="fi-FI">
                <a:solidFill>
                  <a:srgbClr val="000000"/>
                </a:solidFill>
              </a:rPr>
              <a:t> </a:t>
            </a:r>
            <a:r>
              <a:rPr lang="fi-FI" err="1">
                <a:solidFill>
                  <a:srgbClr val="000000"/>
                </a:solidFill>
              </a:rPr>
              <a:t>överallt</a:t>
            </a:r>
            <a:r>
              <a:rPr lang="fi-FI">
                <a:solidFill>
                  <a:srgbClr val="000000"/>
                </a:solidFill>
              </a:rPr>
              <a:t>. </a:t>
            </a:r>
            <a:br>
              <a:rPr lang="fi-FI">
                <a:solidFill>
                  <a:srgbClr val="000000"/>
                </a:solidFill>
              </a:rPr>
            </a:br>
            <a:r>
              <a:rPr lang="fi-FI" b="1">
                <a:solidFill>
                  <a:srgbClr val="000000"/>
                </a:solidFill>
              </a:rPr>
              <a:t>(</a:t>
            </a:r>
            <a:r>
              <a:rPr lang="fi-FI" b="1" err="1">
                <a:solidFill>
                  <a:srgbClr val="000000"/>
                </a:solidFill>
              </a:rPr>
              <a:t>Gör</a:t>
            </a:r>
            <a:r>
              <a:rPr lang="fi-FI" b="1">
                <a:solidFill>
                  <a:srgbClr val="000000"/>
                </a:solidFill>
              </a:rPr>
              <a:t> </a:t>
            </a:r>
            <a:r>
              <a:rPr lang="fi-FI" b="1" err="1">
                <a:solidFill>
                  <a:srgbClr val="000000"/>
                </a:solidFill>
              </a:rPr>
              <a:t>övningen</a:t>
            </a:r>
            <a:r>
              <a:rPr lang="fi-FI" b="1">
                <a:solidFill>
                  <a:srgbClr val="000000"/>
                </a:solidFill>
              </a:rPr>
              <a:t> </a:t>
            </a:r>
            <a:r>
              <a:rPr lang="fi-FI" b="1" err="1">
                <a:solidFill>
                  <a:srgbClr val="000000"/>
                </a:solidFill>
              </a:rPr>
              <a:t>tillsammans</a:t>
            </a:r>
            <a:r>
              <a:rPr lang="fi-FI" b="1">
                <a:solidFill>
                  <a:srgbClr val="000000"/>
                </a:solidFill>
              </a:rPr>
              <a:t>.)</a:t>
            </a:r>
            <a:endParaRPr lang="fi-FI" b="1"/>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err="1">
                <a:solidFill>
                  <a:srgbClr val="000000"/>
                </a:solidFill>
                <a:effectLst/>
                <a:latin typeface="Calibri"/>
                <a:cs typeface="Calibri"/>
              </a:rPr>
              <a:t>Källa</a:t>
            </a:r>
            <a:r>
              <a:rPr lang="en-US" b="0" i="0" u="none" strike="noStrike">
                <a:solidFill>
                  <a:srgbClr val="000000"/>
                </a:solidFill>
                <a:effectLst/>
                <a:latin typeface="Calibri"/>
                <a:cs typeface="Calibri"/>
              </a:rPr>
              <a:t>: </a:t>
            </a:r>
            <a:r>
              <a:rPr lang="en-US" b="0" i="0" u="none" strike="noStrike" err="1">
                <a:solidFill>
                  <a:srgbClr val="000000"/>
                </a:solidFill>
                <a:effectLst/>
                <a:latin typeface="Calibri"/>
                <a:cs typeface="Calibri"/>
              </a:rPr>
              <a:t>Pöyhönen</a:t>
            </a:r>
            <a:r>
              <a:rPr lang="en-US" b="0" i="0" u="none" strike="noStrike">
                <a:solidFill>
                  <a:srgbClr val="000000"/>
                </a:solidFill>
                <a:effectLst/>
                <a:latin typeface="Calibri"/>
                <a:cs typeface="Calibri"/>
              </a:rPr>
              <a:t>, J. &amp; Livingston, H. 2020. </a:t>
            </a:r>
            <a:r>
              <a:rPr lang="en-US" b="0" i="0" u="none" strike="noStrike" err="1">
                <a:solidFill>
                  <a:srgbClr val="000000"/>
                </a:solidFill>
                <a:effectLst/>
                <a:latin typeface="Calibri"/>
                <a:cs typeface="Calibri"/>
              </a:rPr>
              <a:t>Fanni</a:t>
            </a:r>
            <a:r>
              <a:rPr lang="en-US" b="0" i="0" u="none" strike="noStrike">
                <a:solidFill>
                  <a:srgbClr val="000000"/>
                </a:solidFill>
                <a:effectLst/>
                <a:latin typeface="Calibri"/>
                <a:cs typeface="Calibri"/>
              </a:rPr>
              <a:t> ja </a:t>
            </a:r>
            <a:r>
              <a:rPr lang="en-US" b="0" i="0" u="none" strike="noStrike" err="1">
                <a:solidFill>
                  <a:srgbClr val="000000"/>
                </a:solidFill>
                <a:effectLst/>
                <a:latin typeface="Calibri"/>
                <a:cs typeface="Calibri"/>
              </a:rPr>
              <a:t>levoton</a:t>
            </a:r>
            <a:r>
              <a:rPr lang="en-US" b="0" i="0" u="none" strike="noStrike">
                <a:solidFill>
                  <a:srgbClr val="000000"/>
                </a:solidFill>
                <a:effectLst/>
                <a:latin typeface="Calibri"/>
                <a:cs typeface="Calibri"/>
              </a:rPr>
              <a:t> </a:t>
            </a:r>
            <a:r>
              <a:rPr lang="en-US" b="0" i="0" u="none" strike="noStrike" err="1">
                <a:solidFill>
                  <a:srgbClr val="000000"/>
                </a:solidFill>
                <a:effectLst/>
                <a:latin typeface="Calibri"/>
                <a:cs typeface="Calibri"/>
              </a:rPr>
              <a:t>liikeri</a:t>
            </a:r>
            <a:r>
              <a:rPr lang="en-US" b="0" i="0" u="none" strike="noStrike">
                <a:solidFill>
                  <a:srgbClr val="000000"/>
                </a:solidFill>
                <a:effectLst/>
                <a:latin typeface="Calibri"/>
                <a:cs typeface="Calibri"/>
              </a:rPr>
              <a:t>.</a:t>
            </a:r>
            <a:endParaRPr lang="en-US" b="0" i="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22</a:t>
            </a:fld>
            <a:endParaRPr lang="sv-SE"/>
          </a:p>
        </p:txBody>
      </p:sp>
    </p:spTree>
    <p:extLst>
      <p:ext uri="{BB962C8B-B14F-4D97-AF65-F5344CB8AC3E}">
        <p14:creationId xmlns:p14="http://schemas.microsoft.com/office/powerpoint/2010/main" val="3319725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0" i="0">
                <a:solidFill>
                  <a:srgbClr val="374151"/>
                </a:solidFill>
                <a:effectLst/>
                <a:latin typeface="Söhne"/>
              </a:rPr>
              <a:t>Varje barn har rätt att vara och leva i trygghet. Trygghet innebär att du känner dig skyddad och på en bra plats där du inte behöver oroa dig. När du känner dig trygg, upplever du varken fara eller rädsla, utan har en lugn och bra känsla.</a:t>
            </a:r>
            <a:endParaRPr lang="fi-FI"/>
          </a:p>
        </p:txBody>
      </p:sp>
      <p:sp>
        <p:nvSpPr>
          <p:cNvPr id="4" name="Slide Number Placeholder 3"/>
          <p:cNvSpPr>
            <a:spLocks noGrp="1"/>
          </p:cNvSpPr>
          <p:nvPr>
            <p:ph type="sldNum" sz="quarter" idx="5"/>
          </p:nvPr>
        </p:nvSpPr>
        <p:spPr/>
        <p:txBody>
          <a:bodyPr/>
          <a:lstStyle/>
          <a:p>
            <a:fld id="{579D9747-B660-7E45-B2EB-38F285FF62C2}" type="slidenum">
              <a:rPr lang="sv-SE" smtClean="0"/>
              <a:t>23</a:t>
            </a:fld>
            <a:endParaRPr lang="sv-SE"/>
          </a:p>
        </p:txBody>
      </p:sp>
    </p:spTree>
    <p:extLst>
      <p:ext uri="{BB962C8B-B14F-4D97-AF65-F5344CB8AC3E}">
        <p14:creationId xmlns:p14="http://schemas.microsoft.com/office/powerpoint/2010/main" val="3923728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solidFill>
                  <a:srgbClr val="374151"/>
                </a:solidFill>
              </a:rPr>
              <a:t>De </a:t>
            </a:r>
            <a:r>
              <a:rPr lang="fi-FI" err="1">
                <a:solidFill>
                  <a:srgbClr val="374151"/>
                </a:solidFill>
              </a:rPr>
              <a:t>vuxnas</a:t>
            </a:r>
            <a:r>
              <a:rPr lang="fi-FI">
                <a:solidFill>
                  <a:srgbClr val="374151"/>
                </a:solidFill>
              </a:rPr>
              <a:t> </a:t>
            </a:r>
            <a:r>
              <a:rPr lang="fi-FI" err="1">
                <a:solidFill>
                  <a:srgbClr val="374151"/>
                </a:solidFill>
              </a:rPr>
              <a:t>uppgift</a:t>
            </a:r>
            <a:r>
              <a:rPr lang="fi-FI">
                <a:solidFill>
                  <a:srgbClr val="374151"/>
                </a:solidFill>
              </a:rPr>
              <a:t> </a:t>
            </a:r>
            <a:r>
              <a:rPr lang="fi-FI" err="1">
                <a:solidFill>
                  <a:srgbClr val="374151"/>
                </a:solidFill>
              </a:rPr>
              <a:t>är</a:t>
            </a:r>
            <a:r>
              <a:rPr lang="fi-FI">
                <a:solidFill>
                  <a:srgbClr val="374151"/>
                </a:solidFill>
              </a:rPr>
              <a:t> </a:t>
            </a:r>
            <a:r>
              <a:rPr lang="fi-FI" err="1">
                <a:solidFill>
                  <a:srgbClr val="374151"/>
                </a:solidFill>
              </a:rPr>
              <a:t>att</a:t>
            </a:r>
            <a:r>
              <a:rPr lang="fi-FI">
                <a:solidFill>
                  <a:srgbClr val="374151"/>
                </a:solidFill>
              </a:rPr>
              <a:t> </a:t>
            </a:r>
            <a:r>
              <a:rPr lang="fi-FI" err="1">
                <a:solidFill>
                  <a:srgbClr val="374151"/>
                </a:solidFill>
              </a:rPr>
              <a:t>skydda</a:t>
            </a:r>
            <a:r>
              <a:rPr lang="fi-FI">
                <a:solidFill>
                  <a:srgbClr val="374151"/>
                </a:solidFill>
              </a:rPr>
              <a:t> </a:t>
            </a:r>
            <a:r>
              <a:rPr lang="fi-FI" err="1">
                <a:solidFill>
                  <a:srgbClr val="374151"/>
                </a:solidFill>
              </a:rPr>
              <a:t>barnen</a:t>
            </a:r>
            <a:r>
              <a:rPr lang="fi-FI">
                <a:solidFill>
                  <a:srgbClr val="374151"/>
                </a:solidFill>
              </a:rPr>
              <a:t> </a:t>
            </a:r>
            <a:r>
              <a:rPr lang="fi-FI" err="1">
                <a:solidFill>
                  <a:srgbClr val="374151"/>
                </a:solidFill>
              </a:rPr>
              <a:t>och</a:t>
            </a:r>
            <a:r>
              <a:rPr lang="fi-FI">
                <a:solidFill>
                  <a:srgbClr val="374151"/>
                </a:solidFill>
              </a:rPr>
              <a:t> </a:t>
            </a:r>
            <a:r>
              <a:rPr lang="fi-FI" err="1">
                <a:solidFill>
                  <a:srgbClr val="374151"/>
                </a:solidFill>
              </a:rPr>
              <a:t>ta</a:t>
            </a:r>
            <a:r>
              <a:rPr lang="fi-FI">
                <a:solidFill>
                  <a:srgbClr val="374151"/>
                </a:solidFill>
              </a:rPr>
              <a:t> </a:t>
            </a:r>
            <a:r>
              <a:rPr lang="fi-FI" err="1">
                <a:solidFill>
                  <a:srgbClr val="374151"/>
                </a:solidFill>
              </a:rPr>
              <a:t>hand</a:t>
            </a:r>
            <a:r>
              <a:rPr lang="fi-FI">
                <a:solidFill>
                  <a:srgbClr val="374151"/>
                </a:solidFill>
              </a:rPr>
              <a:t> </a:t>
            </a:r>
            <a:r>
              <a:rPr lang="fi-FI" err="1">
                <a:solidFill>
                  <a:srgbClr val="374151"/>
                </a:solidFill>
              </a:rPr>
              <a:t>om</a:t>
            </a:r>
            <a:r>
              <a:rPr lang="fi-FI">
                <a:solidFill>
                  <a:srgbClr val="374151"/>
                </a:solidFill>
              </a:rPr>
              <a:t> dem. </a:t>
            </a:r>
            <a:r>
              <a:rPr lang="fi-FI" err="1">
                <a:solidFill>
                  <a:srgbClr val="374151"/>
                </a:solidFill>
              </a:rPr>
              <a:t>Trygga</a:t>
            </a:r>
            <a:r>
              <a:rPr lang="fi-FI">
                <a:solidFill>
                  <a:srgbClr val="374151"/>
                </a:solidFill>
              </a:rPr>
              <a:t> </a:t>
            </a:r>
            <a:r>
              <a:rPr lang="fi-FI" err="1">
                <a:solidFill>
                  <a:srgbClr val="374151"/>
                </a:solidFill>
              </a:rPr>
              <a:t>vuxna</a:t>
            </a:r>
            <a:r>
              <a:rPr lang="fi-FI">
                <a:solidFill>
                  <a:srgbClr val="374151"/>
                </a:solidFill>
              </a:rPr>
              <a:t> </a:t>
            </a:r>
            <a:r>
              <a:rPr lang="fi-FI" err="1">
                <a:solidFill>
                  <a:srgbClr val="374151"/>
                </a:solidFill>
              </a:rPr>
              <a:t>kan</a:t>
            </a:r>
            <a:r>
              <a:rPr lang="fi-FI">
                <a:solidFill>
                  <a:srgbClr val="374151"/>
                </a:solidFill>
              </a:rPr>
              <a:t> </a:t>
            </a:r>
            <a:r>
              <a:rPr lang="fi-FI" err="1">
                <a:solidFill>
                  <a:srgbClr val="374151"/>
                </a:solidFill>
              </a:rPr>
              <a:t>finnas</a:t>
            </a:r>
            <a:r>
              <a:rPr lang="fi-FI">
                <a:solidFill>
                  <a:srgbClr val="374151"/>
                </a:solidFill>
              </a:rPr>
              <a:t> </a:t>
            </a:r>
            <a:r>
              <a:rPr lang="fi-FI" err="1">
                <a:solidFill>
                  <a:srgbClr val="374151"/>
                </a:solidFill>
              </a:rPr>
              <a:t>till</a:t>
            </a:r>
            <a:r>
              <a:rPr lang="fi-FI">
                <a:solidFill>
                  <a:srgbClr val="374151"/>
                </a:solidFill>
              </a:rPr>
              <a:t> </a:t>
            </a:r>
            <a:r>
              <a:rPr lang="fi-FI" err="1">
                <a:solidFill>
                  <a:srgbClr val="374151"/>
                </a:solidFill>
              </a:rPr>
              <a:t>exempel</a:t>
            </a:r>
            <a:r>
              <a:rPr lang="fi-FI">
                <a:solidFill>
                  <a:srgbClr val="374151"/>
                </a:solidFill>
              </a:rPr>
              <a:t> </a:t>
            </a:r>
            <a:r>
              <a:rPr lang="fi-FI" err="1">
                <a:solidFill>
                  <a:srgbClr val="374151"/>
                </a:solidFill>
              </a:rPr>
              <a:t>hemma</a:t>
            </a:r>
            <a:r>
              <a:rPr lang="fi-FI">
                <a:solidFill>
                  <a:srgbClr val="374151"/>
                </a:solidFill>
              </a:rPr>
              <a:t>, i </a:t>
            </a:r>
            <a:r>
              <a:rPr lang="fi-FI" err="1">
                <a:solidFill>
                  <a:srgbClr val="374151"/>
                </a:solidFill>
              </a:rPr>
              <a:t>skolan</a:t>
            </a:r>
            <a:r>
              <a:rPr lang="fi-FI">
                <a:solidFill>
                  <a:srgbClr val="374151"/>
                </a:solidFill>
              </a:rPr>
              <a:t>, i hobbyn </a:t>
            </a:r>
            <a:r>
              <a:rPr lang="fi-FI" err="1">
                <a:solidFill>
                  <a:srgbClr val="374151"/>
                </a:solidFill>
              </a:rPr>
              <a:t>eller</a:t>
            </a:r>
            <a:r>
              <a:rPr lang="fi-FI">
                <a:solidFill>
                  <a:srgbClr val="374151"/>
                </a:solidFill>
              </a:rPr>
              <a:t> </a:t>
            </a:r>
            <a:r>
              <a:rPr lang="fi-FI" err="1">
                <a:solidFill>
                  <a:srgbClr val="374151"/>
                </a:solidFill>
              </a:rPr>
              <a:t>där</a:t>
            </a:r>
            <a:r>
              <a:rPr lang="fi-FI">
                <a:solidFill>
                  <a:srgbClr val="374151"/>
                </a:solidFill>
              </a:rPr>
              <a:t> du </a:t>
            </a:r>
            <a:r>
              <a:rPr lang="fi-FI" err="1">
                <a:solidFill>
                  <a:srgbClr val="374151"/>
                </a:solidFill>
              </a:rPr>
              <a:t>bor</a:t>
            </a:r>
            <a:r>
              <a:rPr lang="fi-FI">
                <a:solidFill>
                  <a:srgbClr val="374151"/>
                </a:solidFill>
              </a:rPr>
              <a:t>.</a:t>
            </a:r>
            <a:endParaRPr lang="sv-SE">
              <a:solidFill>
                <a:srgbClr val="374151"/>
              </a:solidFill>
            </a:endParaRPr>
          </a:p>
          <a:p>
            <a:endParaRPr lang="sv-SE">
              <a:solidFill>
                <a:srgbClr val="374151"/>
              </a:solidFill>
              <a:latin typeface="Söhne"/>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24</a:t>
            </a:fld>
            <a:endParaRPr lang="sv-SE"/>
          </a:p>
        </p:txBody>
      </p:sp>
    </p:spTree>
    <p:extLst>
      <p:ext uri="{BB962C8B-B14F-4D97-AF65-F5344CB8AC3E}">
        <p14:creationId xmlns:p14="http://schemas.microsoft.com/office/powerpoint/2010/main" val="146329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E4CF-CB6E-515B-371E-94C992ABD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6569B-13DB-C9FD-7283-79C8678CD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B82F7-1BB4-2CDD-1671-D5FC2CFFC689}"/>
              </a:ext>
            </a:extLst>
          </p:cNvPr>
          <p:cNvSpPr>
            <a:spLocks noGrp="1"/>
          </p:cNvSpPr>
          <p:nvPr>
            <p:ph type="body" idx="1"/>
          </p:nvPr>
        </p:nvSpPr>
        <p:spPr/>
        <p:txBody>
          <a:bodyPr/>
          <a:lstStyle/>
          <a:p>
            <a:r>
              <a:rPr lang="en-US" b="1">
                <a:cs typeface="Calibri"/>
              </a:rPr>
              <a:t>FEL</a:t>
            </a:r>
            <a:r>
              <a:rPr lang="en-US">
                <a:cs typeface="Calibri"/>
              </a:rPr>
              <a:t> </a:t>
            </a:r>
          </a:p>
          <a:p>
            <a:r>
              <a:rPr lang="en-US"/>
              <a:t> </a:t>
            </a:r>
            <a:br>
              <a:rPr lang="en-US">
                <a:cs typeface="+mn-lt"/>
              </a:rPr>
            </a:br>
            <a:r>
              <a:rPr lang="en-US" err="1"/>
              <a:t>Nödnumret</a:t>
            </a:r>
            <a:r>
              <a:rPr lang="en-US"/>
              <a:t> ska </a:t>
            </a:r>
            <a:r>
              <a:rPr lang="en-US" err="1"/>
              <a:t>endast</a:t>
            </a:r>
            <a:r>
              <a:rPr lang="en-US"/>
              <a:t> </a:t>
            </a:r>
            <a:r>
              <a:rPr lang="en-US" err="1"/>
              <a:t>ringas</a:t>
            </a:r>
            <a:r>
              <a:rPr lang="en-US"/>
              <a:t> </a:t>
            </a:r>
            <a:r>
              <a:rPr lang="en-US" err="1"/>
              <a:t>i</a:t>
            </a:r>
            <a:r>
              <a:rPr lang="en-US"/>
              <a:t> </a:t>
            </a:r>
            <a:r>
              <a:rPr lang="en-US" err="1"/>
              <a:t>nödsituationer</a:t>
            </a:r>
            <a:r>
              <a:rPr lang="en-US"/>
              <a:t>, </a:t>
            </a:r>
            <a:r>
              <a:rPr lang="sv-SE"/>
              <a:t>eftersom onödiga samtal överbelastar linjen och fördröjer hjälpen för dem som verkligen behöver den.</a:t>
            </a:r>
            <a:endParaRPr lang="en-US">
              <a:ea typeface="Calibri"/>
              <a:cs typeface="Calibri"/>
            </a:endParaRPr>
          </a:p>
        </p:txBody>
      </p:sp>
      <p:sp>
        <p:nvSpPr>
          <p:cNvPr id="4" name="Slide Number Placeholder 3">
            <a:extLst>
              <a:ext uri="{FF2B5EF4-FFF2-40B4-BE49-F238E27FC236}">
                <a16:creationId xmlns:a16="http://schemas.microsoft.com/office/drawing/2014/main" id="{1209A6B0-8A1B-CC21-1B0C-02E47359209E}"/>
              </a:ext>
            </a:extLst>
          </p:cNvPr>
          <p:cNvSpPr>
            <a:spLocks noGrp="1"/>
          </p:cNvSpPr>
          <p:nvPr>
            <p:ph type="sldNum" sz="quarter" idx="5"/>
          </p:nvPr>
        </p:nvSpPr>
        <p:spPr/>
        <p:txBody>
          <a:bodyPr/>
          <a:lstStyle/>
          <a:p>
            <a:fld id="{579D9747-B660-7E45-B2EB-38F285FF62C2}" type="slidenum">
              <a:rPr lang="sv-SE" smtClean="0"/>
              <a:t>28</a:t>
            </a:fld>
            <a:endParaRPr lang="sv-SE"/>
          </a:p>
        </p:txBody>
      </p:sp>
    </p:spTree>
    <p:extLst>
      <p:ext uri="{BB962C8B-B14F-4D97-AF65-F5344CB8AC3E}">
        <p14:creationId xmlns:p14="http://schemas.microsoft.com/office/powerpoint/2010/main" val="1071226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b="0" i="0">
                <a:solidFill>
                  <a:srgbClr val="374151"/>
                </a:solidFill>
                <a:effectLst/>
                <a:latin typeface="Söhne"/>
              </a:rPr>
              <a:t>Man behöver inte sätta sig bredvid en okänd person och man behöver inte prata med främlingar om det känns obekvämt. </a:t>
            </a:r>
          </a:p>
          <a:p>
            <a:pPr marL="171450" indent="-171450">
              <a:buFont typeface="Arial" panose="020B0604020202020204" pitchFamily="34" charset="0"/>
              <a:buChar char="•"/>
            </a:pPr>
            <a:r>
              <a:rPr lang="sv-SE" b="0" i="0">
                <a:solidFill>
                  <a:srgbClr val="374151"/>
                </a:solidFill>
                <a:effectLst/>
                <a:latin typeface="Söhne"/>
              </a:rPr>
              <a:t>Om situationen känns obehaglig kan man säga nej och flytta längre bort. </a:t>
            </a:r>
          </a:p>
          <a:p>
            <a:pPr marL="171450" indent="-171450">
              <a:buFont typeface="Arial" panose="020B0604020202020204" pitchFamily="34" charset="0"/>
              <a:buChar char="•"/>
            </a:pPr>
            <a:r>
              <a:rPr lang="sv-SE" b="0" i="0">
                <a:solidFill>
                  <a:srgbClr val="374151"/>
                </a:solidFill>
                <a:effectLst/>
                <a:latin typeface="Söhne"/>
              </a:rPr>
              <a:t>Berätta för en trygg vuxen om situationen.</a:t>
            </a:r>
            <a:endParaRPr lang="fi-FI"/>
          </a:p>
          <a:p>
            <a:endParaRPr lang="fi-FI"/>
          </a:p>
        </p:txBody>
      </p:sp>
      <p:sp>
        <p:nvSpPr>
          <p:cNvPr id="4" name="Slide Number Placeholder 3"/>
          <p:cNvSpPr>
            <a:spLocks noGrp="1"/>
          </p:cNvSpPr>
          <p:nvPr>
            <p:ph type="sldNum" sz="quarter" idx="5"/>
          </p:nvPr>
        </p:nvSpPr>
        <p:spPr/>
        <p:txBody>
          <a:bodyPr/>
          <a:lstStyle/>
          <a:p>
            <a:fld id="{579D9747-B660-7E45-B2EB-38F285FF62C2}" type="slidenum">
              <a:rPr lang="sv-SE" smtClean="0"/>
              <a:t>29</a:t>
            </a:fld>
            <a:endParaRPr lang="sv-SE"/>
          </a:p>
        </p:txBody>
      </p:sp>
    </p:spTree>
    <p:extLst>
      <p:ext uri="{BB962C8B-B14F-4D97-AF65-F5344CB8AC3E}">
        <p14:creationId xmlns:p14="http://schemas.microsoft.com/office/powerpoint/2010/main" val="1939034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Du </a:t>
            </a:r>
            <a:r>
              <a:rPr lang="en-US" err="1"/>
              <a:t>behöver</a:t>
            </a:r>
            <a:r>
              <a:rPr lang="en-US"/>
              <a:t> </a:t>
            </a:r>
            <a:r>
              <a:rPr lang="en-US" err="1"/>
              <a:t>inte</a:t>
            </a:r>
            <a:r>
              <a:rPr lang="en-US"/>
              <a:t> </a:t>
            </a:r>
            <a:r>
              <a:rPr lang="en-US" err="1"/>
              <a:t>ge</a:t>
            </a:r>
            <a:r>
              <a:rPr lang="en-US"/>
              <a:t> </a:t>
            </a:r>
            <a:r>
              <a:rPr lang="en-US" err="1"/>
              <a:t>pengar</a:t>
            </a:r>
            <a:r>
              <a:rPr lang="en-US"/>
              <a:t>. Du </a:t>
            </a:r>
            <a:r>
              <a:rPr lang="en-US" err="1"/>
              <a:t>kan</a:t>
            </a:r>
            <a:r>
              <a:rPr lang="en-US"/>
              <a:t> </a:t>
            </a:r>
            <a:r>
              <a:rPr lang="en-US" err="1"/>
              <a:t>välja</a:t>
            </a:r>
            <a:r>
              <a:rPr lang="en-US"/>
              <a:t> </a:t>
            </a:r>
            <a:r>
              <a:rPr lang="en-US" err="1"/>
              <a:t>att</a:t>
            </a:r>
            <a:r>
              <a:rPr lang="en-US"/>
              <a:t> </a:t>
            </a:r>
            <a:r>
              <a:rPr lang="en-US" err="1"/>
              <a:t>inte</a:t>
            </a:r>
            <a:r>
              <a:rPr lang="en-US"/>
              <a:t> </a:t>
            </a:r>
            <a:r>
              <a:rPr lang="en-US" err="1"/>
              <a:t>svara</a:t>
            </a:r>
            <a:r>
              <a:rPr lang="en-US"/>
              <a:t> </a:t>
            </a:r>
            <a:r>
              <a:rPr lang="en-US" err="1"/>
              <a:t>eller</a:t>
            </a:r>
            <a:r>
              <a:rPr lang="en-US"/>
              <a:t> </a:t>
            </a:r>
            <a:r>
              <a:rPr lang="en-US" err="1"/>
              <a:t>säga</a:t>
            </a:r>
            <a:r>
              <a:rPr lang="en-US"/>
              <a:t> </a:t>
            </a:r>
            <a:r>
              <a:rPr lang="en-US" err="1"/>
              <a:t>kort</a:t>
            </a:r>
            <a:r>
              <a:rPr lang="en-US"/>
              <a:t> "</a:t>
            </a:r>
            <a:r>
              <a:rPr lang="en-US" err="1"/>
              <a:t>Ursäkta</a:t>
            </a:r>
            <a:r>
              <a:rPr lang="en-US"/>
              <a:t>, jag </a:t>
            </a:r>
            <a:r>
              <a:rPr lang="en-US" err="1"/>
              <a:t>har</a:t>
            </a:r>
            <a:r>
              <a:rPr lang="en-US"/>
              <a:t> inga </a:t>
            </a:r>
            <a:r>
              <a:rPr lang="en-US" err="1"/>
              <a:t>pengar</a:t>
            </a:r>
            <a:r>
              <a:rPr lang="en-US"/>
              <a:t>".</a:t>
            </a:r>
          </a:p>
          <a:p>
            <a:pPr marL="171450" indent="-171450">
              <a:buFont typeface="Arial" panose="020B0604020202020204" pitchFamily="34" charset="0"/>
              <a:buChar char="•"/>
            </a:pPr>
            <a:r>
              <a:rPr lang="en-US"/>
              <a:t> </a:t>
            </a:r>
            <a:r>
              <a:rPr lang="en-US" err="1"/>
              <a:t>Håll</a:t>
            </a:r>
            <a:r>
              <a:rPr lang="en-US"/>
              <a:t> </a:t>
            </a:r>
            <a:r>
              <a:rPr lang="en-US" err="1"/>
              <a:t>avstånd</a:t>
            </a:r>
            <a:r>
              <a:rPr lang="en-US"/>
              <a:t> </a:t>
            </a:r>
            <a:r>
              <a:rPr lang="en-US" err="1"/>
              <a:t>eller</a:t>
            </a:r>
            <a:r>
              <a:rPr lang="en-US"/>
              <a:t> </a:t>
            </a:r>
            <a:r>
              <a:rPr lang="en-US" err="1"/>
              <a:t>gå</a:t>
            </a:r>
            <a:r>
              <a:rPr lang="en-US"/>
              <a:t> </a:t>
            </a:r>
            <a:r>
              <a:rPr lang="en-US" err="1"/>
              <a:t>i</a:t>
            </a:r>
            <a:r>
              <a:rPr lang="en-US"/>
              <a:t> </a:t>
            </a:r>
            <a:r>
              <a:rPr lang="en-US" err="1"/>
              <a:t>väg</a:t>
            </a:r>
            <a:r>
              <a:rPr lang="en-US"/>
              <a:t> </a:t>
            </a:r>
            <a:r>
              <a:rPr lang="en-US" err="1"/>
              <a:t>från</a:t>
            </a:r>
            <a:r>
              <a:rPr lang="en-US"/>
              <a:t> </a:t>
            </a:r>
            <a:r>
              <a:rPr lang="en-US" err="1"/>
              <a:t>situationen</a:t>
            </a:r>
            <a:r>
              <a:rPr lang="en-US"/>
              <a:t>.</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30</a:t>
            </a:fld>
            <a:endParaRPr lang="sv-SE"/>
          </a:p>
        </p:txBody>
      </p:sp>
    </p:spTree>
    <p:extLst>
      <p:ext uri="{BB962C8B-B14F-4D97-AF65-F5344CB8AC3E}">
        <p14:creationId xmlns:p14="http://schemas.microsoft.com/office/powerpoint/2010/main" val="2130602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err="1"/>
              <a:t>Säg</a:t>
            </a:r>
            <a:r>
              <a:rPr lang="en-US"/>
              <a:t> </a:t>
            </a:r>
            <a:r>
              <a:rPr lang="en-US" err="1"/>
              <a:t>högt</a:t>
            </a:r>
            <a:r>
              <a:rPr lang="en-US"/>
              <a:t> </a:t>
            </a:r>
            <a:r>
              <a:rPr lang="en-US" err="1"/>
              <a:t>och</a:t>
            </a:r>
            <a:r>
              <a:rPr lang="en-US"/>
              <a:t> </a:t>
            </a:r>
            <a:r>
              <a:rPr lang="en-US" err="1"/>
              <a:t>tydligt</a:t>
            </a:r>
            <a:r>
              <a:rPr lang="en-US"/>
              <a:t> </a:t>
            </a:r>
            <a:r>
              <a:rPr lang="en-US" err="1"/>
              <a:t>åt</a:t>
            </a:r>
            <a:r>
              <a:rPr lang="en-US"/>
              <a:t> </a:t>
            </a:r>
            <a:r>
              <a:rPr lang="en-US" err="1"/>
              <a:t>personen</a:t>
            </a:r>
            <a:r>
              <a:rPr lang="en-US"/>
              <a:t> </a:t>
            </a:r>
            <a:r>
              <a:rPr lang="en-US" err="1"/>
              <a:t>att</a:t>
            </a:r>
            <a:r>
              <a:rPr lang="en-US"/>
              <a:t> </a:t>
            </a:r>
            <a:r>
              <a:rPr lang="en-US" err="1"/>
              <a:t>inte</a:t>
            </a:r>
            <a:r>
              <a:rPr lang="en-US"/>
              <a:t> ta </a:t>
            </a:r>
            <a:r>
              <a:rPr lang="en-US" err="1"/>
              <a:t>ryggsäcken</a:t>
            </a:r>
            <a:r>
              <a:rPr lang="en-US"/>
              <a:t>. Om </a:t>
            </a:r>
            <a:r>
              <a:rPr lang="en-US" err="1"/>
              <a:t>detta</a:t>
            </a:r>
            <a:r>
              <a:rPr lang="en-US"/>
              <a:t> </a:t>
            </a:r>
            <a:r>
              <a:rPr lang="en-US" err="1"/>
              <a:t>inte</a:t>
            </a:r>
            <a:r>
              <a:rPr lang="en-US"/>
              <a:t> </a:t>
            </a:r>
            <a:r>
              <a:rPr lang="en-US" err="1"/>
              <a:t>hjälper</a:t>
            </a:r>
            <a:r>
              <a:rPr lang="en-US"/>
              <a:t>, </a:t>
            </a:r>
            <a:r>
              <a:rPr lang="en-US" err="1"/>
              <a:t>låt</a:t>
            </a:r>
            <a:r>
              <a:rPr lang="en-US"/>
              <a:t> </a:t>
            </a:r>
            <a:r>
              <a:rPr lang="en-US" err="1"/>
              <a:t>personen</a:t>
            </a:r>
            <a:r>
              <a:rPr lang="en-US"/>
              <a:t> ta </a:t>
            </a:r>
            <a:r>
              <a:rPr lang="en-US" err="1"/>
              <a:t>ryggsäcken</a:t>
            </a:r>
            <a:r>
              <a:rPr lang="en-US"/>
              <a:t>. Spring </a:t>
            </a:r>
            <a:r>
              <a:rPr lang="en-US" err="1"/>
              <a:t>iväg</a:t>
            </a:r>
            <a:r>
              <a:rPr lang="en-US"/>
              <a:t> </a:t>
            </a:r>
            <a:r>
              <a:rPr lang="en-US" err="1"/>
              <a:t>och</a:t>
            </a:r>
            <a:r>
              <a:rPr lang="en-US"/>
              <a:t> be om </a:t>
            </a:r>
            <a:r>
              <a:rPr lang="en-US" err="1"/>
              <a:t>hjälp</a:t>
            </a:r>
            <a:r>
              <a:rPr lang="en-US"/>
              <a:t>. </a:t>
            </a:r>
          </a:p>
          <a:p>
            <a:pPr marL="171450" indent="-171450">
              <a:buFont typeface="Arial" panose="020B0604020202020204" pitchFamily="34" charset="0"/>
              <a:buChar char="•"/>
            </a:pPr>
            <a:r>
              <a:rPr lang="en-US" err="1"/>
              <a:t>Kom</a:t>
            </a:r>
            <a:r>
              <a:rPr lang="en-US"/>
              <a:t> </a:t>
            </a:r>
            <a:r>
              <a:rPr lang="en-US" err="1"/>
              <a:t>ihåg</a:t>
            </a:r>
            <a:r>
              <a:rPr lang="en-US"/>
              <a:t> </a:t>
            </a:r>
            <a:r>
              <a:rPr lang="en-US" err="1"/>
              <a:t>att</a:t>
            </a:r>
            <a:r>
              <a:rPr lang="en-US"/>
              <a:t> du </a:t>
            </a:r>
            <a:r>
              <a:rPr lang="en-US" err="1"/>
              <a:t>är</a:t>
            </a:r>
            <a:r>
              <a:rPr lang="en-US"/>
              <a:t> </a:t>
            </a:r>
            <a:r>
              <a:rPr lang="en-US" err="1"/>
              <a:t>viktigare</a:t>
            </a:r>
            <a:r>
              <a:rPr lang="en-US"/>
              <a:t> </a:t>
            </a:r>
            <a:r>
              <a:rPr lang="en-US" err="1"/>
              <a:t>än</a:t>
            </a:r>
            <a:r>
              <a:rPr lang="en-US"/>
              <a:t> </a:t>
            </a:r>
            <a:r>
              <a:rPr lang="en-US" err="1"/>
              <a:t>saken</a:t>
            </a:r>
            <a:r>
              <a:rPr lang="en-US"/>
              <a:t> </a:t>
            </a:r>
            <a:r>
              <a:rPr lang="en-US" err="1"/>
              <a:t>och</a:t>
            </a:r>
            <a:r>
              <a:rPr lang="en-US"/>
              <a:t> din </a:t>
            </a:r>
            <a:r>
              <a:rPr lang="en-US" err="1"/>
              <a:t>egen</a:t>
            </a:r>
            <a:r>
              <a:rPr lang="en-US"/>
              <a:t> </a:t>
            </a:r>
            <a:r>
              <a:rPr lang="en-US" err="1"/>
              <a:t>säkerhet</a:t>
            </a:r>
            <a:r>
              <a:rPr lang="en-US"/>
              <a:t> </a:t>
            </a:r>
            <a:r>
              <a:rPr lang="en-US" err="1"/>
              <a:t>är</a:t>
            </a:r>
            <a:r>
              <a:rPr lang="en-US"/>
              <a:t> det </a:t>
            </a:r>
            <a:r>
              <a:rPr lang="en-US" err="1"/>
              <a:t>viktigaste</a:t>
            </a:r>
            <a:r>
              <a:rPr lang="en-US"/>
              <a:t>. </a:t>
            </a:r>
          </a:p>
          <a:p>
            <a:pPr marL="171450" indent="-171450">
              <a:buFont typeface="Arial" panose="020B0604020202020204" pitchFamily="34" charset="0"/>
              <a:buChar char="•"/>
            </a:pPr>
            <a:r>
              <a:rPr lang="en-US" err="1">
                <a:cs typeface="Calibri"/>
              </a:rPr>
              <a:t>Berätta</a:t>
            </a:r>
            <a:r>
              <a:rPr lang="en-US">
                <a:cs typeface="Calibri"/>
              </a:rPr>
              <a:t> </a:t>
            </a:r>
            <a:r>
              <a:rPr lang="en-US" err="1">
                <a:cs typeface="Calibri"/>
              </a:rPr>
              <a:t>genast</a:t>
            </a:r>
            <a:r>
              <a:rPr lang="en-US">
                <a:cs typeface="Calibri"/>
              </a:rPr>
              <a:t> om det </a:t>
            </a:r>
            <a:r>
              <a:rPr lang="en-US" err="1">
                <a:cs typeface="Calibri"/>
              </a:rPr>
              <a:t>som</a:t>
            </a:r>
            <a:r>
              <a:rPr lang="en-US">
                <a:cs typeface="Calibri"/>
              </a:rPr>
              <a:t> </a:t>
            </a:r>
            <a:r>
              <a:rPr lang="en-US" err="1">
                <a:cs typeface="Calibri"/>
              </a:rPr>
              <a:t>hänt</a:t>
            </a:r>
            <a:r>
              <a:rPr lang="en-US">
                <a:cs typeface="Calibri"/>
              </a:rPr>
              <a:t> till </a:t>
            </a:r>
            <a:r>
              <a:rPr lang="en-US" err="1">
                <a:cs typeface="Calibri"/>
              </a:rPr>
              <a:t>dina</a:t>
            </a:r>
            <a:r>
              <a:rPr lang="en-US">
                <a:cs typeface="Calibri"/>
              </a:rPr>
              <a:t> </a:t>
            </a:r>
            <a:r>
              <a:rPr lang="en-US" err="1">
                <a:cs typeface="Calibri"/>
              </a:rPr>
              <a:t>föräldrar</a:t>
            </a:r>
            <a:r>
              <a:rPr lang="en-US">
                <a:cs typeface="Calibri"/>
              </a:rPr>
              <a:t> </a:t>
            </a:r>
            <a:r>
              <a:rPr lang="en-US" err="1">
                <a:cs typeface="Calibri"/>
              </a:rPr>
              <a:t>eller</a:t>
            </a:r>
            <a:r>
              <a:rPr lang="en-US">
                <a:cs typeface="Calibri"/>
              </a:rPr>
              <a:t> </a:t>
            </a:r>
            <a:r>
              <a:rPr lang="en-US" err="1">
                <a:cs typeface="Calibri"/>
              </a:rPr>
              <a:t>en</a:t>
            </a:r>
            <a:r>
              <a:rPr lang="en-US">
                <a:cs typeface="Calibri"/>
              </a:rPr>
              <a:t> </a:t>
            </a:r>
            <a:r>
              <a:rPr lang="en-US" err="1">
                <a:cs typeface="Calibri"/>
              </a:rPr>
              <a:t>trygg</a:t>
            </a:r>
            <a:r>
              <a:rPr lang="en-US">
                <a:cs typeface="Calibri"/>
              </a:rPr>
              <a:t> </a:t>
            </a:r>
            <a:r>
              <a:rPr lang="en-US" err="1">
                <a:cs typeface="Calibri"/>
              </a:rPr>
              <a:t>vuxen</a:t>
            </a:r>
            <a:r>
              <a:rPr lang="en-US">
                <a:cs typeface="Calibri"/>
              </a:rPr>
              <a:t> I </a:t>
            </a:r>
            <a:r>
              <a:rPr lang="en-US" err="1">
                <a:cs typeface="Calibri"/>
              </a:rPr>
              <a:t>närheten</a:t>
            </a:r>
            <a:r>
              <a:rPr lang="en-US">
                <a:cs typeface="Calibri"/>
              </a:rPr>
              <a:t>. Ni </a:t>
            </a:r>
            <a:r>
              <a:rPr lang="en-US" err="1">
                <a:cs typeface="Calibri"/>
              </a:rPr>
              <a:t>kan</a:t>
            </a:r>
            <a:r>
              <a:rPr lang="en-US">
                <a:cs typeface="Calibri"/>
              </a:rPr>
              <a:t> </a:t>
            </a:r>
            <a:r>
              <a:rPr lang="en-US" err="1">
                <a:cs typeface="Calibri"/>
              </a:rPr>
              <a:t>tillsammans</a:t>
            </a:r>
            <a:r>
              <a:rPr lang="en-US">
                <a:cs typeface="Calibri"/>
              </a:rPr>
              <a:t> </a:t>
            </a:r>
            <a:r>
              <a:rPr lang="en-US" err="1">
                <a:cs typeface="Calibri"/>
              </a:rPr>
              <a:t>ringa</a:t>
            </a:r>
            <a:r>
              <a:rPr lang="en-US">
                <a:cs typeface="Calibri"/>
              </a:rPr>
              <a:t> 112 vid </a:t>
            </a:r>
            <a:r>
              <a:rPr lang="en-US" err="1">
                <a:cs typeface="Calibri"/>
              </a:rPr>
              <a:t>behov</a:t>
            </a:r>
            <a:r>
              <a:rPr lang="en-US">
                <a:cs typeface="Calibri"/>
              </a:rPr>
              <a:t>.</a:t>
            </a:r>
            <a:endParaRPr lang="en-US"/>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31</a:t>
            </a:fld>
            <a:endParaRPr lang="sv-SE"/>
          </a:p>
        </p:txBody>
      </p:sp>
    </p:spTree>
    <p:extLst>
      <p:ext uri="{BB962C8B-B14F-4D97-AF65-F5344CB8AC3E}">
        <p14:creationId xmlns:p14="http://schemas.microsoft.com/office/powerpoint/2010/main" val="4284921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Be </a:t>
            </a:r>
            <a:r>
              <a:rPr lang="en-US" err="1"/>
              <a:t>modigt</a:t>
            </a:r>
            <a:r>
              <a:rPr lang="en-US"/>
              <a:t> </a:t>
            </a:r>
            <a:r>
              <a:rPr lang="en-US" err="1"/>
              <a:t>hjälp</a:t>
            </a:r>
            <a:r>
              <a:rPr lang="en-US"/>
              <a:t> </a:t>
            </a:r>
            <a:r>
              <a:rPr lang="en-US" err="1"/>
              <a:t>från</a:t>
            </a:r>
            <a:r>
              <a:rPr lang="en-US"/>
              <a:t> </a:t>
            </a:r>
            <a:r>
              <a:rPr lang="en-US" err="1"/>
              <a:t>en</a:t>
            </a:r>
            <a:r>
              <a:rPr lang="en-US"/>
              <a:t> </a:t>
            </a:r>
            <a:r>
              <a:rPr lang="en-US" err="1"/>
              <a:t>vuxen</a:t>
            </a:r>
            <a:r>
              <a:rPr lang="en-US"/>
              <a:t> </a:t>
            </a:r>
            <a:r>
              <a:rPr lang="en-US" err="1"/>
              <a:t>i</a:t>
            </a:r>
            <a:r>
              <a:rPr lang="en-US"/>
              <a:t> </a:t>
            </a:r>
            <a:r>
              <a:rPr lang="en-US" err="1"/>
              <a:t>närheten</a:t>
            </a:r>
            <a:r>
              <a:rPr lang="en-US"/>
              <a:t>. </a:t>
            </a:r>
            <a:r>
              <a:rPr lang="en-US" err="1"/>
              <a:t>Gå</a:t>
            </a:r>
            <a:r>
              <a:rPr lang="en-US"/>
              <a:t> in </a:t>
            </a:r>
            <a:r>
              <a:rPr lang="en-US" err="1"/>
              <a:t>i</a:t>
            </a:r>
            <a:r>
              <a:rPr lang="en-US"/>
              <a:t> </a:t>
            </a:r>
            <a:r>
              <a:rPr lang="en-US" err="1"/>
              <a:t>en</a:t>
            </a:r>
            <a:r>
              <a:rPr lang="en-US"/>
              <a:t> </a:t>
            </a:r>
            <a:r>
              <a:rPr lang="en-US" err="1"/>
              <a:t>butik</a:t>
            </a:r>
            <a:r>
              <a:rPr lang="en-US"/>
              <a:t>, </a:t>
            </a:r>
            <a:r>
              <a:rPr lang="en-US" err="1"/>
              <a:t>ett</a:t>
            </a:r>
            <a:r>
              <a:rPr lang="en-US"/>
              <a:t> </a:t>
            </a:r>
            <a:r>
              <a:rPr lang="en-US" err="1"/>
              <a:t>bibliotek</a:t>
            </a:r>
            <a:r>
              <a:rPr lang="en-US"/>
              <a:t>, </a:t>
            </a:r>
            <a:r>
              <a:rPr lang="en-US" err="1"/>
              <a:t>en</a:t>
            </a:r>
            <a:r>
              <a:rPr lang="en-US"/>
              <a:t> kiosk </a:t>
            </a:r>
            <a:r>
              <a:rPr lang="en-US" err="1"/>
              <a:t>eller</a:t>
            </a:r>
            <a:r>
              <a:rPr lang="en-US"/>
              <a:t> </a:t>
            </a:r>
            <a:r>
              <a:rPr lang="en-US" err="1"/>
              <a:t>en</a:t>
            </a:r>
            <a:r>
              <a:rPr lang="en-US"/>
              <a:t> plats </a:t>
            </a:r>
            <a:r>
              <a:rPr lang="en-US" err="1"/>
              <a:t>där</a:t>
            </a:r>
            <a:r>
              <a:rPr lang="en-US"/>
              <a:t> det </a:t>
            </a:r>
            <a:r>
              <a:rPr lang="en-US" err="1"/>
              <a:t>finns</a:t>
            </a:r>
            <a:r>
              <a:rPr lang="en-US"/>
              <a:t> </a:t>
            </a:r>
            <a:r>
              <a:rPr lang="en-US" err="1"/>
              <a:t>andra</a:t>
            </a:r>
            <a:r>
              <a:rPr lang="en-US"/>
              <a:t> </a:t>
            </a:r>
            <a:r>
              <a:rPr lang="en-US" err="1"/>
              <a:t>människor</a:t>
            </a:r>
            <a:r>
              <a:rPr lang="en-US"/>
              <a:t>. </a:t>
            </a:r>
          </a:p>
          <a:p>
            <a:pPr marL="171450" indent="-171450">
              <a:buFont typeface="Arial" panose="020B0604020202020204" pitchFamily="34" charset="0"/>
              <a:buChar char="•"/>
            </a:pPr>
            <a:r>
              <a:rPr lang="en-US" err="1"/>
              <a:t>Berätta</a:t>
            </a:r>
            <a:r>
              <a:rPr lang="en-US"/>
              <a:t> </a:t>
            </a:r>
            <a:r>
              <a:rPr lang="en-US" err="1"/>
              <a:t>omedelbart</a:t>
            </a:r>
            <a:r>
              <a:rPr lang="en-US"/>
              <a:t> för </a:t>
            </a:r>
            <a:r>
              <a:rPr lang="en-US" err="1"/>
              <a:t>en</a:t>
            </a:r>
            <a:r>
              <a:rPr lang="en-US"/>
              <a:t> </a:t>
            </a:r>
            <a:r>
              <a:rPr lang="en-US" err="1"/>
              <a:t>vuxen</a:t>
            </a:r>
            <a:r>
              <a:rPr lang="en-US"/>
              <a:t> om </a:t>
            </a:r>
            <a:r>
              <a:rPr lang="en-US" err="1"/>
              <a:t>vad</a:t>
            </a:r>
            <a:r>
              <a:rPr lang="en-US"/>
              <a:t> </a:t>
            </a:r>
            <a:r>
              <a:rPr lang="en-US" err="1"/>
              <a:t>som</a:t>
            </a:r>
            <a:r>
              <a:rPr lang="en-US"/>
              <a:t> </a:t>
            </a:r>
            <a:r>
              <a:rPr lang="en-US" err="1"/>
              <a:t>har</a:t>
            </a:r>
            <a:r>
              <a:rPr lang="en-US"/>
              <a:t> </a:t>
            </a:r>
            <a:r>
              <a:rPr lang="en-US" err="1"/>
              <a:t>hänt</a:t>
            </a:r>
            <a:r>
              <a:rPr lang="en-US"/>
              <a:t>. Om det </a:t>
            </a:r>
            <a:r>
              <a:rPr lang="en-US" err="1"/>
              <a:t>behövs</a:t>
            </a:r>
            <a:r>
              <a:rPr lang="en-US"/>
              <a:t>, spring </a:t>
            </a:r>
            <a:r>
              <a:rPr lang="en-US" err="1"/>
              <a:t>iväg</a:t>
            </a:r>
            <a:r>
              <a:rPr lang="en-US"/>
              <a:t> </a:t>
            </a:r>
            <a:r>
              <a:rPr lang="en-US" err="1"/>
              <a:t>och</a:t>
            </a:r>
            <a:r>
              <a:rPr lang="en-US"/>
              <a:t> </a:t>
            </a:r>
            <a:r>
              <a:rPr lang="en-US" err="1"/>
              <a:t>ropa</a:t>
            </a:r>
            <a:r>
              <a:rPr lang="en-US"/>
              <a:t> om </a:t>
            </a:r>
            <a:r>
              <a:rPr lang="en-US" err="1"/>
              <a:t>hjälp</a:t>
            </a:r>
            <a:r>
              <a:rPr lang="en-US"/>
              <a:t>. </a:t>
            </a:r>
          </a:p>
          <a:p>
            <a:pPr marL="171450" indent="-171450">
              <a:buFont typeface="Arial" panose="020B0604020202020204" pitchFamily="34" charset="0"/>
              <a:buChar char="•"/>
            </a:pPr>
            <a:r>
              <a:rPr lang="en-US" err="1"/>
              <a:t>Kom</a:t>
            </a:r>
            <a:r>
              <a:rPr lang="en-US"/>
              <a:t> </a:t>
            </a:r>
            <a:r>
              <a:rPr lang="en-US" err="1"/>
              <a:t>ihåg</a:t>
            </a:r>
            <a:r>
              <a:rPr lang="en-US"/>
              <a:t> </a:t>
            </a:r>
            <a:r>
              <a:rPr lang="en-US" err="1"/>
              <a:t>att</a:t>
            </a:r>
            <a:r>
              <a:rPr lang="en-US"/>
              <a:t> </a:t>
            </a:r>
            <a:r>
              <a:rPr lang="en-US" err="1"/>
              <a:t>berätta</a:t>
            </a:r>
            <a:r>
              <a:rPr lang="en-US"/>
              <a:t> om </a:t>
            </a:r>
            <a:r>
              <a:rPr lang="en-US" err="1"/>
              <a:t>situationen</a:t>
            </a:r>
            <a:r>
              <a:rPr lang="en-US"/>
              <a:t> för </a:t>
            </a:r>
            <a:r>
              <a:rPr lang="en-US" err="1"/>
              <a:t>dina</a:t>
            </a:r>
            <a:r>
              <a:rPr lang="en-US"/>
              <a:t> </a:t>
            </a:r>
            <a:r>
              <a:rPr lang="en-US" err="1"/>
              <a:t>föräldrar</a:t>
            </a:r>
            <a:r>
              <a:rPr lang="en-US"/>
              <a:t> </a:t>
            </a:r>
            <a:r>
              <a:rPr lang="en-US" err="1"/>
              <a:t>senare</a:t>
            </a:r>
            <a:r>
              <a:rPr lang="en-US"/>
              <a:t>.</a:t>
            </a: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32</a:t>
            </a:fld>
            <a:endParaRPr lang="sv-SE"/>
          </a:p>
        </p:txBody>
      </p:sp>
    </p:spTree>
    <p:extLst>
      <p:ext uri="{BB962C8B-B14F-4D97-AF65-F5344CB8AC3E}">
        <p14:creationId xmlns:p14="http://schemas.microsoft.com/office/powerpoint/2010/main" val="406529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 Om du ser </a:t>
            </a:r>
            <a:r>
              <a:rPr lang="en-US" err="1"/>
              <a:t>en</a:t>
            </a:r>
            <a:r>
              <a:rPr lang="en-US"/>
              <a:t> </a:t>
            </a:r>
            <a:r>
              <a:rPr lang="en-US" err="1"/>
              <a:t>trasig</a:t>
            </a:r>
            <a:r>
              <a:rPr lang="en-US"/>
              <a:t> </a:t>
            </a:r>
            <a:r>
              <a:rPr lang="en-US" err="1"/>
              <a:t>glasflaska</a:t>
            </a:r>
            <a:r>
              <a:rPr lang="en-US"/>
              <a:t> </a:t>
            </a:r>
            <a:r>
              <a:rPr lang="en-US" err="1"/>
              <a:t>eller</a:t>
            </a:r>
            <a:r>
              <a:rPr lang="en-US"/>
              <a:t> </a:t>
            </a:r>
            <a:r>
              <a:rPr lang="en-US" err="1"/>
              <a:t>en</a:t>
            </a:r>
            <a:r>
              <a:rPr lang="en-US"/>
              <a:t> </a:t>
            </a:r>
            <a:r>
              <a:rPr lang="en-US" err="1"/>
              <a:t>spruta</a:t>
            </a:r>
            <a:r>
              <a:rPr lang="en-US"/>
              <a:t> - </a:t>
            </a:r>
            <a:r>
              <a:rPr lang="en-US" err="1"/>
              <a:t>rör</a:t>
            </a:r>
            <a:r>
              <a:rPr lang="en-US"/>
              <a:t> </a:t>
            </a:r>
            <a:r>
              <a:rPr lang="en-US" err="1"/>
              <a:t>inte</a:t>
            </a:r>
            <a:r>
              <a:rPr lang="en-US"/>
              <a:t>, </a:t>
            </a:r>
            <a:r>
              <a:rPr lang="en-US" err="1"/>
              <a:t>utan</a:t>
            </a:r>
            <a:r>
              <a:rPr lang="en-US"/>
              <a:t> </a:t>
            </a:r>
            <a:r>
              <a:rPr lang="en-US" err="1"/>
              <a:t>berätta</a:t>
            </a:r>
            <a:r>
              <a:rPr lang="en-US"/>
              <a:t> för </a:t>
            </a:r>
            <a:r>
              <a:rPr lang="en-US" err="1"/>
              <a:t>en</a:t>
            </a:r>
            <a:r>
              <a:rPr lang="en-US"/>
              <a:t> </a:t>
            </a:r>
            <a:r>
              <a:rPr lang="en-US" err="1"/>
              <a:t>vuxen</a:t>
            </a:r>
            <a:r>
              <a:rPr lang="en-US"/>
              <a:t> om dem. Du </a:t>
            </a:r>
            <a:r>
              <a:rPr lang="en-US" err="1"/>
              <a:t>kan</a:t>
            </a:r>
            <a:r>
              <a:rPr lang="en-US"/>
              <a:t> </a:t>
            </a:r>
            <a:r>
              <a:rPr lang="en-US" err="1"/>
              <a:t>skada</a:t>
            </a:r>
            <a:r>
              <a:rPr lang="en-US"/>
              <a:t> dig </a:t>
            </a:r>
            <a:r>
              <a:rPr lang="en-US" err="1"/>
              <a:t>själv</a:t>
            </a:r>
            <a:r>
              <a:rPr lang="en-US"/>
              <a:t>. </a:t>
            </a:r>
            <a:r>
              <a:rPr lang="en-US" err="1"/>
              <a:t>Därför</a:t>
            </a:r>
            <a:r>
              <a:rPr lang="en-US"/>
              <a:t> </a:t>
            </a:r>
            <a:r>
              <a:rPr lang="en-US" err="1"/>
              <a:t>är</a:t>
            </a:r>
            <a:r>
              <a:rPr lang="en-US"/>
              <a:t> det </a:t>
            </a:r>
            <a:r>
              <a:rPr lang="en-US" err="1"/>
              <a:t>tryggast</a:t>
            </a:r>
            <a:r>
              <a:rPr lang="en-US"/>
              <a:t> </a:t>
            </a:r>
            <a:r>
              <a:rPr lang="en-US" err="1"/>
              <a:t>att</a:t>
            </a:r>
            <a:r>
              <a:rPr lang="en-US"/>
              <a:t> </a:t>
            </a:r>
            <a:r>
              <a:rPr lang="en-US" err="1"/>
              <a:t>berätta</a:t>
            </a:r>
            <a:r>
              <a:rPr lang="en-US"/>
              <a:t> om </a:t>
            </a:r>
            <a:r>
              <a:rPr lang="en-US" err="1"/>
              <a:t>detta</a:t>
            </a:r>
            <a:r>
              <a:rPr lang="en-US"/>
              <a:t> för </a:t>
            </a:r>
            <a:r>
              <a:rPr lang="en-US" err="1"/>
              <a:t>en</a:t>
            </a:r>
            <a:r>
              <a:rPr lang="en-US"/>
              <a:t> </a:t>
            </a:r>
            <a:r>
              <a:rPr lang="en-US" err="1"/>
              <a:t>vuxen</a:t>
            </a:r>
            <a:r>
              <a:rPr lang="en-US"/>
              <a:t>. </a:t>
            </a:r>
          </a:p>
          <a:p>
            <a:pPr>
              <a:buFont typeface="Arial" panose="020B0604020202020204" pitchFamily="34" charset="0"/>
              <a:buChar char="•"/>
            </a:pPr>
            <a:r>
              <a:rPr lang="en-US"/>
              <a:t> En </a:t>
            </a:r>
            <a:r>
              <a:rPr lang="en-US" err="1"/>
              <a:t>vuxen</a:t>
            </a:r>
            <a:r>
              <a:rPr lang="en-US"/>
              <a:t> </a:t>
            </a:r>
            <a:r>
              <a:rPr lang="en-US" err="1"/>
              <a:t>kan</a:t>
            </a:r>
            <a:r>
              <a:rPr lang="en-US"/>
              <a:t> </a:t>
            </a:r>
            <a:r>
              <a:rPr lang="en-US" err="1"/>
              <a:t>samla</a:t>
            </a:r>
            <a:r>
              <a:rPr lang="en-US"/>
              <a:t> dem </a:t>
            </a:r>
            <a:r>
              <a:rPr lang="en-US" err="1"/>
              <a:t>tryggt</a:t>
            </a:r>
            <a:r>
              <a:rPr lang="en-US"/>
              <a:t> med </a:t>
            </a:r>
            <a:r>
              <a:rPr lang="en-US" err="1"/>
              <a:t>handskar</a:t>
            </a:r>
            <a:r>
              <a:rPr lang="en-US"/>
              <a:t> </a:t>
            </a:r>
            <a:r>
              <a:rPr lang="en-US" err="1"/>
              <a:t>eller</a:t>
            </a:r>
            <a:r>
              <a:rPr lang="en-US"/>
              <a:t> </a:t>
            </a:r>
            <a:r>
              <a:rPr lang="en-US" err="1"/>
              <a:t>papper</a:t>
            </a:r>
            <a:r>
              <a:rPr lang="en-US"/>
              <a:t> </a:t>
            </a:r>
            <a:r>
              <a:rPr lang="en-US" err="1"/>
              <a:t>så</a:t>
            </a:r>
            <a:r>
              <a:rPr lang="en-US"/>
              <a:t> </a:t>
            </a:r>
            <a:r>
              <a:rPr lang="en-US" err="1"/>
              <a:t>att</a:t>
            </a:r>
            <a:r>
              <a:rPr lang="en-US"/>
              <a:t> </a:t>
            </a:r>
            <a:r>
              <a:rPr lang="en-US" err="1"/>
              <a:t>ingen</a:t>
            </a:r>
            <a:r>
              <a:rPr lang="en-US"/>
              <a:t> </a:t>
            </a:r>
            <a:r>
              <a:rPr lang="en-US" err="1"/>
              <a:t>skadar</a:t>
            </a:r>
            <a:r>
              <a:rPr lang="en-US"/>
              <a:t> sig.</a:t>
            </a:r>
            <a:endParaRPr lang="en-US">
              <a:cs typeface="Calibri" panose="020F0502020204030204"/>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33</a:t>
            </a:fld>
            <a:endParaRPr lang="sv-SE"/>
          </a:p>
        </p:txBody>
      </p:sp>
    </p:spTree>
    <p:extLst>
      <p:ext uri="{BB962C8B-B14F-4D97-AF65-F5344CB8AC3E}">
        <p14:creationId xmlns:p14="http://schemas.microsoft.com/office/powerpoint/2010/main" val="6394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I </a:t>
            </a:r>
            <a:r>
              <a:rPr lang="fi-FI" err="1"/>
              <a:t>berättelsen</a:t>
            </a:r>
            <a:r>
              <a:rPr lang="fi-FI"/>
              <a:t> </a:t>
            </a:r>
            <a:r>
              <a:rPr lang="fi-FI" err="1"/>
              <a:t>talades</a:t>
            </a:r>
            <a:r>
              <a:rPr lang="fi-FI"/>
              <a:t> </a:t>
            </a:r>
            <a:r>
              <a:rPr lang="fi-FI" err="1"/>
              <a:t>det</a:t>
            </a:r>
            <a:r>
              <a:rPr lang="fi-FI"/>
              <a:t> </a:t>
            </a:r>
            <a:r>
              <a:rPr lang="fi-FI" err="1"/>
              <a:t>om</a:t>
            </a:r>
            <a:r>
              <a:rPr lang="fi-FI"/>
              <a:t> </a:t>
            </a:r>
            <a:r>
              <a:rPr lang="fi-FI" err="1"/>
              <a:t>alkohol</a:t>
            </a:r>
            <a:r>
              <a:rPr lang="fi-FI"/>
              <a:t>, </a:t>
            </a:r>
            <a:r>
              <a:rPr lang="fi-FI" err="1"/>
              <a:t>som</a:t>
            </a:r>
            <a:r>
              <a:rPr lang="fi-FI"/>
              <a:t> </a:t>
            </a:r>
            <a:r>
              <a:rPr lang="fi-FI" err="1"/>
              <a:t>är</a:t>
            </a:r>
            <a:r>
              <a:rPr lang="fi-FI"/>
              <a:t> ett </a:t>
            </a:r>
            <a:r>
              <a:rPr lang="fi-FI" err="1"/>
              <a:t>rusmedel</a:t>
            </a:r>
            <a:r>
              <a:rPr lang="fi-FI"/>
              <a:t>.</a:t>
            </a:r>
            <a:r>
              <a:rPr lang="fi-FI" b="1"/>
              <a:t> </a:t>
            </a:r>
            <a:br>
              <a:rPr lang="fi-FI" b="1">
                <a:cs typeface="+mn-lt"/>
              </a:rPr>
            </a:br>
            <a:br>
              <a:rPr lang="fi-FI" b="1">
                <a:cs typeface="+mn-lt"/>
              </a:rPr>
            </a:br>
            <a:r>
              <a:rPr lang="fi-FI" b="1" err="1"/>
              <a:t>Fråga</a:t>
            </a:r>
            <a:r>
              <a:rPr lang="fi-FI" b="1"/>
              <a:t> </a:t>
            </a:r>
            <a:r>
              <a:rPr lang="fi-FI" b="1" err="1"/>
              <a:t>eleverna</a:t>
            </a:r>
            <a:r>
              <a:rPr lang="fi-FI" b="1"/>
              <a:t>: </a:t>
            </a:r>
            <a:r>
              <a:rPr lang="fi-FI" b="1" err="1"/>
              <a:t>Vilka</a:t>
            </a:r>
            <a:r>
              <a:rPr lang="fi-FI" b="1"/>
              <a:t> </a:t>
            </a:r>
            <a:r>
              <a:rPr lang="fi-FI" b="1" err="1"/>
              <a:t>andra</a:t>
            </a:r>
            <a:r>
              <a:rPr lang="fi-FI" b="1"/>
              <a:t> </a:t>
            </a:r>
            <a:r>
              <a:rPr lang="fi-FI" b="1" err="1"/>
              <a:t>rusmedel</a:t>
            </a:r>
            <a:r>
              <a:rPr lang="fi-FI" b="1"/>
              <a:t> </a:t>
            </a:r>
            <a:r>
              <a:rPr lang="fi-FI" b="1" err="1"/>
              <a:t>finns</a:t>
            </a:r>
            <a:r>
              <a:rPr lang="fi-FI" b="1"/>
              <a:t> </a:t>
            </a:r>
            <a:r>
              <a:rPr lang="fi-FI" b="1" err="1"/>
              <a:t>det</a:t>
            </a:r>
            <a:r>
              <a:rPr lang="fi-FI" b="1"/>
              <a:t>?</a:t>
            </a:r>
            <a:endParaRPr lang="fi-FI" b="1">
              <a:cs typeface="Calibri"/>
            </a:endParaRPr>
          </a:p>
          <a:p>
            <a:endParaRPr lang="fi-FI">
              <a:cs typeface="+mn-lt"/>
            </a:endParaRPr>
          </a:p>
          <a:p>
            <a:r>
              <a:rPr lang="fi-FI" err="1"/>
              <a:t>Alkohol</a:t>
            </a:r>
            <a:r>
              <a:rPr lang="fi-FI"/>
              <a:t> </a:t>
            </a:r>
            <a:r>
              <a:rPr lang="fi-FI" err="1"/>
              <a:t>och</a:t>
            </a:r>
            <a:r>
              <a:rPr lang="fi-FI"/>
              <a:t> </a:t>
            </a:r>
            <a:r>
              <a:rPr lang="fi-FI" err="1"/>
              <a:t>droger</a:t>
            </a:r>
            <a:r>
              <a:rPr lang="fi-FI"/>
              <a:t> </a:t>
            </a:r>
            <a:r>
              <a:rPr lang="fi-FI" err="1"/>
              <a:t>kan</a:t>
            </a:r>
            <a:r>
              <a:rPr lang="fi-FI"/>
              <a:t> </a:t>
            </a:r>
            <a:r>
              <a:rPr lang="fi-FI" err="1"/>
              <a:t>få</a:t>
            </a:r>
            <a:r>
              <a:rPr lang="fi-FI"/>
              <a:t> en person </a:t>
            </a:r>
            <a:r>
              <a:rPr lang="fi-FI" err="1"/>
              <a:t>att</a:t>
            </a:r>
            <a:r>
              <a:rPr lang="fi-FI"/>
              <a:t> </a:t>
            </a:r>
            <a:r>
              <a:rPr lang="fi-FI" err="1"/>
              <a:t>bete</a:t>
            </a:r>
            <a:r>
              <a:rPr lang="fi-FI"/>
              <a:t> </a:t>
            </a:r>
            <a:r>
              <a:rPr lang="fi-FI" err="1"/>
              <a:t>sig</a:t>
            </a:r>
            <a:r>
              <a:rPr lang="fi-FI"/>
              <a:t> </a:t>
            </a:r>
            <a:r>
              <a:rPr lang="fi-FI" err="1"/>
              <a:t>på</a:t>
            </a:r>
            <a:r>
              <a:rPr lang="fi-FI"/>
              <a:t> </a:t>
            </a:r>
            <a:r>
              <a:rPr lang="fi-FI" err="1"/>
              <a:t>olika</a:t>
            </a:r>
            <a:r>
              <a:rPr lang="fi-FI"/>
              <a:t> </a:t>
            </a:r>
            <a:r>
              <a:rPr lang="fi-FI" err="1"/>
              <a:t>sätt</a:t>
            </a:r>
            <a:r>
              <a:rPr lang="fi-FI"/>
              <a:t>, </a:t>
            </a:r>
            <a:r>
              <a:rPr lang="fi-FI" err="1"/>
              <a:t>till</a:t>
            </a:r>
            <a:r>
              <a:rPr lang="fi-FI"/>
              <a:t> </a:t>
            </a:r>
            <a:r>
              <a:rPr lang="fi-FI" err="1"/>
              <a:t>exempel</a:t>
            </a:r>
            <a:r>
              <a:rPr lang="fi-FI"/>
              <a:t> </a:t>
            </a:r>
            <a:r>
              <a:rPr lang="fi-FI" err="1"/>
              <a:t>glatt</a:t>
            </a:r>
            <a:r>
              <a:rPr lang="fi-FI"/>
              <a:t>, </a:t>
            </a:r>
            <a:r>
              <a:rPr lang="fi-FI" err="1"/>
              <a:t>konstigt</a:t>
            </a:r>
            <a:r>
              <a:rPr lang="fi-FI"/>
              <a:t> </a:t>
            </a:r>
            <a:r>
              <a:rPr lang="fi-FI" err="1"/>
              <a:t>eller</a:t>
            </a:r>
            <a:r>
              <a:rPr lang="fi-FI"/>
              <a:t> </a:t>
            </a:r>
            <a:r>
              <a:rPr lang="fi-FI" err="1"/>
              <a:t>snurrigt</a:t>
            </a:r>
            <a:r>
              <a:rPr lang="fi-FI"/>
              <a:t>. </a:t>
            </a:r>
            <a:r>
              <a:rPr lang="fi-FI" err="1"/>
              <a:t>Då</a:t>
            </a:r>
            <a:r>
              <a:rPr lang="fi-FI"/>
              <a:t> </a:t>
            </a:r>
            <a:r>
              <a:rPr lang="fi-FI" err="1"/>
              <a:t>kan</a:t>
            </a:r>
            <a:r>
              <a:rPr lang="fi-FI"/>
              <a:t> </a:t>
            </a:r>
            <a:r>
              <a:rPr lang="fi-FI" err="1"/>
              <a:t>personen</a:t>
            </a:r>
            <a:r>
              <a:rPr lang="fi-FI"/>
              <a:t> </a:t>
            </a:r>
            <a:r>
              <a:rPr lang="fi-FI" err="1"/>
              <a:t>tala</a:t>
            </a:r>
            <a:r>
              <a:rPr lang="fi-FI"/>
              <a:t> </a:t>
            </a:r>
            <a:r>
              <a:rPr lang="fi-FI" err="1"/>
              <a:t>högt</a:t>
            </a:r>
            <a:r>
              <a:rPr lang="fi-FI"/>
              <a:t> </a:t>
            </a:r>
            <a:r>
              <a:rPr lang="fi-FI" err="1"/>
              <a:t>eller</a:t>
            </a:r>
            <a:r>
              <a:rPr lang="fi-FI"/>
              <a:t> </a:t>
            </a:r>
            <a:r>
              <a:rPr lang="fi-FI" err="1"/>
              <a:t>otydligt</a:t>
            </a:r>
            <a:r>
              <a:rPr lang="fi-FI"/>
              <a:t>, </a:t>
            </a:r>
            <a:r>
              <a:rPr lang="fi-FI" err="1"/>
              <a:t>eller</a:t>
            </a:r>
            <a:r>
              <a:rPr lang="fi-FI"/>
              <a:t> </a:t>
            </a:r>
            <a:r>
              <a:rPr lang="fi-FI" err="1"/>
              <a:t>gå</a:t>
            </a:r>
            <a:r>
              <a:rPr lang="fi-FI"/>
              <a:t> </a:t>
            </a:r>
            <a:r>
              <a:rPr lang="fi-FI" err="1"/>
              <a:t>klumpigt</a:t>
            </a:r>
            <a:r>
              <a:rPr lang="fi-FI"/>
              <a:t> </a:t>
            </a:r>
            <a:r>
              <a:rPr lang="fi-FI" err="1"/>
              <a:t>eller</a:t>
            </a:r>
            <a:r>
              <a:rPr lang="fi-FI"/>
              <a:t> </a:t>
            </a:r>
            <a:r>
              <a:rPr lang="fi-FI" err="1"/>
              <a:t>stappla</a:t>
            </a:r>
            <a:r>
              <a:rPr lang="fi-FI"/>
              <a:t>. </a:t>
            </a:r>
            <a:r>
              <a:rPr lang="fi-FI" err="1"/>
              <a:t>Detta</a:t>
            </a:r>
            <a:r>
              <a:rPr lang="fi-FI"/>
              <a:t> </a:t>
            </a:r>
            <a:r>
              <a:rPr lang="fi-FI" err="1"/>
              <a:t>kallas</a:t>
            </a:r>
            <a:r>
              <a:rPr lang="fi-FI"/>
              <a:t> </a:t>
            </a:r>
            <a:r>
              <a:rPr lang="fi-FI" err="1"/>
              <a:t>berusning</a:t>
            </a:r>
            <a:r>
              <a:rPr lang="fi-FI"/>
              <a:t>.</a:t>
            </a:r>
            <a:endParaRPr lang="fi-FI">
              <a:cs typeface="Calibri"/>
            </a:endParaRPr>
          </a:p>
          <a:p>
            <a:endParaRPr lang="fi-FI">
              <a:ea typeface="Calibri"/>
              <a:cs typeface="Calibri"/>
            </a:endParaRPr>
          </a:p>
          <a:p>
            <a:r>
              <a:rPr lang="en-US" err="1"/>
              <a:t>Många</a:t>
            </a:r>
            <a:r>
              <a:rPr lang="en-US"/>
              <a:t> </a:t>
            </a:r>
            <a:r>
              <a:rPr lang="en-US" err="1"/>
              <a:t>använder</a:t>
            </a:r>
            <a:r>
              <a:rPr lang="en-US"/>
              <a:t> </a:t>
            </a:r>
            <a:r>
              <a:rPr lang="en-US" err="1"/>
              <a:t>inte</a:t>
            </a:r>
            <a:r>
              <a:rPr lang="en-US"/>
              <a:t> </a:t>
            </a:r>
            <a:r>
              <a:rPr lang="en-US" err="1"/>
              <a:t>alls</a:t>
            </a:r>
            <a:r>
              <a:rPr lang="en-US"/>
              <a:t> </a:t>
            </a:r>
            <a:r>
              <a:rPr lang="en-US" err="1"/>
              <a:t>rusmedel</a:t>
            </a:r>
            <a:r>
              <a:rPr lang="en-US"/>
              <a:t>. Vissa </a:t>
            </a:r>
            <a:r>
              <a:rPr lang="en-US" err="1"/>
              <a:t>vuxna</a:t>
            </a:r>
            <a:r>
              <a:rPr lang="en-US"/>
              <a:t> </a:t>
            </a:r>
            <a:r>
              <a:rPr lang="en-US" err="1"/>
              <a:t>kan</a:t>
            </a:r>
            <a:r>
              <a:rPr lang="en-US"/>
              <a:t> </a:t>
            </a:r>
            <a:r>
              <a:rPr lang="en-US" err="1"/>
              <a:t>ibland</a:t>
            </a:r>
            <a:r>
              <a:rPr lang="en-US"/>
              <a:t> </a:t>
            </a:r>
            <a:r>
              <a:rPr lang="en-US" err="1"/>
              <a:t>eller</a:t>
            </a:r>
            <a:r>
              <a:rPr lang="en-US"/>
              <a:t> </a:t>
            </a:r>
            <a:r>
              <a:rPr lang="en-US" err="1"/>
              <a:t>i</a:t>
            </a:r>
            <a:r>
              <a:rPr lang="en-US"/>
              <a:t> </a:t>
            </a:r>
            <a:r>
              <a:rPr lang="en-US" err="1"/>
              <a:t>små</a:t>
            </a:r>
            <a:r>
              <a:rPr lang="en-US"/>
              <a:t> </a:t>
            </a:r>
            <a:r>
              <a:rPr lang="en-US" err="1"/>
              <a:t>mängder</a:t>
            </a:r>
            <a:r>
              <a:rPr lang="en-US"/>
              <a:t> </a:t>
            </a:r>
            <a:r>
              <a:rPr lang="en-US" err="1"/>
              <a:t>använda</a:t>
            </a:r>
            <a:r>
              <a:rPr lang="en-US"/>
              <a:t> </a:t>
            </a:r>
            <a:r>
              <a:rPr lang="en-US" err="1"/>
              <a:t>rusmedel</a:t>
            </a:r>
            <a:r>
              <a:rPr lang="en-US"/>
              <a:t>, till </a:t>
            </a:r>
            <a:r>
              <a:rPr lang="en-US" err="1"/>
              <a:t>exempel</a:t>
            </a:r>
            <a:r>
              <a:rPr lang="en-US"/>
              <a:t> </a:t>
            </a:r>
            <a:r>
              <a:rPr lang="en-US" err="1"/>
              <a:t>dricka</a:t>
            </a:r>
            <a:r>
              <a:rPr lang="en-US"/>
              <a:t> </a:t>
            </a:r>
            <a:r>
              <a:rPr lang="en-US" err="1"/>
              <a:t>en</a:t>
            </a:r>
            <a:r>
              <a:rPr lang="en-US"/>
              <a:t> </a:t>
            </a:r>
            <a:r>
              <a:rPr lang="en-US" err="1"/>
              <a:t>öl</a:t>
            </a:r>
            <a:r>
              <a:rPr lang="en-US"/>
              <a:t> </a:t>
            </a:r>
            <a:r>
              <a:rPr lang="en-US" err="1"/>
              <a:t>i</a:t>
            </a:r>
            <a:r>
              <a:rPr lang="en-US"/>
              <a:t> </a:t>
            </a:r>
            <a:r>
              <a:rPr lang="en-US" err="1"/>
              <a:t>bastun</a:t>
            </a:r>
            <a:r>
              <a:rPr lang="en-US"/>
              <a:t> </a:t>
            </a:r>
            <a:r>
              <a:rPr lang="en-US" err="1"/>
              <a:t>så</a:t>
            </a:r>
            <a:r>
              <a:rPr lang="en-US"/>
              <a:t> </a:t>
            </a:r>
            <a:r>
              <a:rPr lang="en-US" err="1"/>
              <a:t>att</a:t>
            </a:r>
            <a:r>
              <a:rPr lang="en-US"/>
              <a:t> det </a:t>
            </a:r>
            <a:r>
              <a:rPr lang="en-US" err="1"/>
              <a:t>inte</a:t>
            </a:r>
            <a:r>
              <a:rPr lang="en-US"/>
              <a:t> </a:t>
            </a:r>
            <a:r>
              <a:rPr lang="en-US" err="1"/>
              <a:t>påverkar</a:t>
            </a:r>
            <a:r>
              <a:rPr lang="en-US"/>
              <a:t> </a:t>
            </a:r>
            <a:r>
              <a:rPr lang="en-US" err="1"/>
              <a:t>deras</a:t>
            </a:r>
            <a:r>
              <a:rPr lang="en-US"/>
              <a:t> </a:t>
            </a:r>
            <a:r>
              <a:rPr lang="en-US" err="1"/>
              <a:t>beteende</a:t>
            </a:r>
            <a:r>
              <a:rPr lang="en-US"/>
              <a:t> </a:t>
            </a:r>
            <a:r>
              <a:rPr lang="en-US" err="1"/>
              <a:t>eller</a:t>
            </a:r>
            <a:r>
              <a:rPr lang="en-US"/>
              <a:t> </a:t>
            </a:r>
            <a:r>
              <a:rPr lang="en-US" err="1"/>
              <a:t>hälsa</a:t>
            </a:r>
            <a:r>
              <a:rPr lang="en-US"/>
              <a:t>. Vissa </a:t>
            </a:r>
            <a:r>
              <a:rPr lang="en-US" err="1"/>
              <a:t>kan</a:t>
            </a:r>
            <a:r>
              <a:rPr lang="en-US"/>
              <a:t> </a:t>
            </a:r>
            <a:r>
              <a:rPr lang="en-US" err="1"/>
              <a:t>använda</a:t>
            </a:r>
            <a:r>
              <a:rPr lang="en-US"/>
              <a:t> </a:t>
            </a:r>
            <a:r>
              <a:rPr lang="en-US" err="1"/>
              <a:t>rusmedel</a:t>
            </a:r>
            <a:r>
              <a:rPr lang="en-US"/>
              <a:t> </a:t>
            </a:r>
            <a:r>
              <a:rPr lang="en-US" err="1"/>
              <a:t>mycket</a:t>
            </a:r>
            <a:r>
              <a:rPr lang="en-US"/>
              <a:t> </a:t>
            </a:r>
            <a:r>
              <a:rPr lang="en-US" err="1"/>
              <a:t>eller</a:t>
            </a:r>
            <a:r>
              <a:rPr lang="en-US"/>
              <a:t> </a:t>
            </a:r>
            <a:r>
              <a:rPr lang="en-US" err="1"/>
              <a:t>ofta</a:t>
            </a:r>
            <a:r>
              <a:rPr lang="en-US"/>
              <a:t>, </a:t>
            </a:r>
            <a:r>
              <a:rPr lang="en-US" err="1"/>
              <a:t>vilket</a:t>
            </a:r>
            <a:r>
              <a:rPr lang="en-US"/>
              <a:t> </a:t>
            </a:r>
            <a:r>
              <a:rPr lang="en-US" err="1"/>
              <a:t>påverkar</a:t>
            </a:r>
            <a:r>
              <a:rPr lang="en-US"/>
              <a:t> </a:t>
            </a:r>
            <a:r>
              <a:rPr lang="en-US" err="1"/>
              <a:t>deras</a:t>
            </a:r>
            <a:r>
              <a:rPr lang="en-US"/>
              <a:t> </a:t>
            </a:r>
            <a:r>
              <a:rPr lang="en-US" err="1"/>
              <a:t>beteende</a:t>
            </a:r>
            <a:r>
              <a:rPr lang="en-US"/>
              <a:t> </a:t>
            </a:r>
            <a:r>
              <a:rPr lang="en-US" err="1"/>
              <a:t>och</a:t>
            </a:r>
            <a:r>
              <a:rPr lang="en-US"/>
              <a:t> </a:t>
            </a:r>
            <a:r>
              <a:rPr lang="en-US" err="1"/>
              <a:t>hälsa</a:t>
            </a:r>
            <a:r>
              <a:rPr lang="en-US"/>
              <a:t>, </a:t>
            </a:r>
            <a:r>
              <a:rPr lang="en-US" err="1"/>
              <a:t>som</a:t>
            </a:r>
            <a:r>
              <a:rPr lang="en-US"/>
              <a:t> det </a:t>
            </a:r>
            <a:r>
              <a:rPr lang="en-US" err="1"/>
              <a:t>pratades</a:t>
            </a:r>
            <a:r>
              <a:rPr lang="en-US"/>
              <a:t> om </a:t>
            </a:r>
            <a:r>
              <a:rPr lang="en-US" err="1"/>
              <a:t>i</a:t>
            </a:r>
            <a:r>
              <a:rPr lang="en-US"/>
              <a:t> </a:t>
            </a:r>
            <a:r>
              <a:rPr lang="en-US" err="1"/>
              <a:t>berättelsen</a:t>
            </a:r>
            <a:r>
              <a:rPr lang="en-US"/>
              <a:t>.</a:t>
            </a:r>
            <a:endParaRPr lang="en-US">
              <a:cs typeface="Calibri"/>
            </a:endParaRPr>
          </a:p>
          <a:p>
            <a:endParaRPr lang="en-US">
              <a:cs typeface="Calibri"/>
            </a:endParaRPr>
          </a:p>
          <a:p>
            <a:r>
              <a:rPr lang="en-US" err="1"/>
              <a:t>Att</a:t>
            </a:r>
            <a:r>
              <a:rPr lang="en-US"/>
              <a:t> </a:t>
            </a:r>
            <a:r>
              <a:rPr lang="en-US" err="1"/>
              <a:t>någon</a:t>
            </a:r>
            <a:r>
              <a:rPr lang="en-US"/>
              <a:t> </a:t>
            </a:r>
            <a:r>
              <a:rPr lang="en-US" err="1"/>
              <a:t>blir</a:t>
            </a:r>
            <a:r>
              <a:rPr lang="en-US"/>
              <a:t> </a:t>
            </a:r>
            <a:r>
              <a:rPr lang="en-US" err="1"/>
              <a:t>beroende</a:t>
            </a:r>
            <a:r>
              <a:rPr lang="en-US"/>
              <a:t> av </a:t>
            </a:r>
            <a:r>
              <a:rPr lang="en-US" err="1"/>
              <a:t>någonting</a:t>
            </a:r>
            <a:r>
              <a:rPr lang="en-US"/>
              <a:t> </a:t>
            </a:r>
            <a:r>
              <a:rPr lang="en-US" err="1"/>
              <a:t>betyder</a:t>
            </a:r>
            <a:r>
              <a:rPr lang="en-US"/>
              <a:t> </a:t>
            </a:r>
            <a:r>
              <a:rPr lang="en-US" err="1"/>
              <a:t>att</a:t>
            </a:r>
            <a:r>
              <a:rPr lang="en-US"/>
              <a:t> </a:t>
            </a:r>
            <a:r>
              <a:rPr lang="en-US" err="1"/>
              <a:t>någonting</a:t>
            </a:r>
            <a:r>
              <a:rPr lang="en-US"/>
              <a:t> </a:t>
            </a:r>
            <a:r>
              <a:rPr lang="en-US" err="1"/>
              <a:t>blir</a:t>
            </a:r>
            <a:r>
              <a:rPr lang="en-US"/>
              <a:t> </a:t>
            </a:r>
            <a:r>
              <a:rPr lang="en-US" err="1"/>
              <a:t>så</a:t>
            </a:r>
            <a:r>
              <a:rPr lang="en-US"/>
              <a:t> </a:t>
            </a:r>
            <a:r>
              <a:rPr lang="en-US" err="1"/>
              <a:t>viktigt</a:t>
            </a:r>
            <a:r>
              <a:rPr lang="en-US"/>
              <a:t> för </a:t>
            </a:r>
            <a:r>
              <a:rPr lang="en-US" err="1"/>
              <a:t>personen</a:t>
            </a:r>
            <a:r>
              <a:rPr lang="en-US"/>
              <a:t> </a:t>
            </a:r>
            <a:r>
              <a:rPr lang="en-US" err="1"/>
              <a:t>att</a:t>
            </a:r>
            <a:r>
              <a:rPr lang="en-US"/>
              <a:t> det </a:t>
            </a:r>
            <a:r>
              <a:rPr lang="en-US" err="1"/>
              <a:t>kan</a:t>
            </a:r>
            <a:r>
              <a:rPr lang="en-US"/>
              <a:t> </a:t>
            </a:r>
            <a:r>
              <a:rPr lang="en-US" err="1"/>
              <a:t>vara</a:t>
            </a:r>
            <a:r>
              <a:rPr lang="en-US"/>
              <a:t> </a:t>
            </a:r>
            <a:r>
              <a:rPr lang="en-US" err="1"/>
              <a:t>svårt</a:t>
            </a:r>
            <a:r>
              <a:rPr lang="en-US"/>
              <a:t> </a:t>
            </a:r>
            <a:r>
              <a:rPr lang="en-US" err="1"/>
              <a:t>att</a:t>
            </a:r>
            <a:r>
              <a:rPr lang="en-US"/>
              <a:t> </a:t>
            </a:r>
            <a:r>
              <a:rPr lang="en-US" err="1"/>
              <a:t>sluta</a:t>
            </a:r>
            <a:r>
              <a:rPr lang="en-US"/>
              <a:t> med det </a:t>
            </a:r>
            <a:r>
              <a:rPr lang="en-US" err="1"/>
              <a:t>eller</a:t>
            </a:r>
            <a:r>
              <a:rPr lang="en-US"/>
              <a:t> </a:t>
            </a:r>
            <a:r>
              <a:rPr lang="en-US" err="1"/>
              <a:t>vara</a:t>
            </a:r>
            <a:r>
              <a:rPr lang="en-US"/>
              <a:t> </a:t>
            </a:r>
            <a:r>
              <a:rPr lang="en-US" err="1"/>
              <a:t>utan</a:t>
            </a:r>
            <a:r>
              <a:rPr lang="en-US"/>
              <a:t> det. </a:t>
            </a:r>
            <a:r>
              <a:rPr lang="sv"/>
              <a:t>Då fastnar man i det. Beroende är när man gör något mycket och det blir en vana som är svår att sluta med. Rusmedel påverkar hjärnan så att man kan bli beroende av dem, vilket gör att personen fortsätter att använda rusmedel och kan ha svårt att sluta med det även om hen vill. Beroende av rusmedel är en sjukdom som kan påverka en persons liv, beteende och hälsa på många olika sätt. En person kan bli frisk från beroende genom hjälp, stöd och behandling för beroende.</a:t>
            </a:r>
            <a:r>
              <a:rPr lang="en-US"/>
              <a:t> </a:t>
            </a:r>
            <a:endParaRPr lang="en-US">
              <a:cs typeface="Calibri" panose="020F0502020204030204"/>
            </a:endParaRPr>
          </a:p>
          <a:p>
            <a:endParaRPr lang="en-US">
              <a:cs typeface="Calibri" panose="020F0502020204030204"/>
            </a:endParaRPr>
          </a:p>
          <a:p>
            <a:endParaRPr lang="fi-FI">
              <a:cs typeface="Calibri" panose="020F0502020204030204"/>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3</a:t>
            </a:fld>
            <a:endParaRPr lang="sv-SE"/>
          </a:p>
        </p:txBody>
      </p:sp>
    </p:spTree>
    <p:extLst>
      <p:ext uri="{BB962C8B-B14F-4D97-AF65-F5344CB8AC3E}">
        <p14:creationId xmlns:p14="http://schemas.microsoft.com/office/powerpoint/2010/main" val="374690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a:t>Dela in eleverna i fem smågrupper. Varje grupp får olika reflektionsuppgifter som de ska göra i grupp. Läraren går runt i klassrummet och hjälper till om det behövs. Slutligen berättar varje grupp om sin uppgift och sin lösning för hela klassen. Vid behov kompletterar läraren kompletterar svaren med hjälp av de färdiga svaren. </a:t>
            </a:r>
            <a:endParaRPr lang="en-US"/>
          </a:p>
          <a:p>
            <a:endParaRPr lang="sv-FI"/>
          </a:p>
          <a:p>
            <a:r>
              <a:rPr lang="sv-FI" i="1"/>
              <a:t>Åtgärdsrekommendationerna har utarbetats i samarbete med den förebyggande linjen vid polisinrättningen i Helsingfors. </a:t>
            </a:r>
            <a:endParaRPr lang="en-US" i="1">
              <a:cs typeface="Calibri"/>
            </a:endParaRPr>
          </a:p>
          <a:p>
            <a:endParaRPr lang="sv-FI"/>
          </a:p>
          <a:p>
            <a:r>
              <a:rPr lang="sv-FI" b="1"/>
              <a:t>Alternativt genomförande:  </a:t>
            </a:r>
            <a:endParaRPr lang="en-US" b="1">
              <a:cs typeface="Calibri"/>
            </a:endParaRPr>
          </a:p>
          <a:p>
            <a:r>
              <a:rPr lang="sv-FI"/>
              <a:t>Det finns fler reflektionsövningar! Du kan använda mer än en uppgift och dela in eleverna i fler smågrupper, om din grupp är stor. Om din grupp är liten kan du också dela upp eleverna i t.ex. fyra olika grupper. Välj de lämpligaste reflektionsuppgifterna för din grupp. De återstående gruppuppgifterna finns i slutet av PowerPoint-presentationen, därifrån du kan flytta dem till de andra reflektionsuppgifterna.</a:t>
            </a:r>
            <a:endParaRPr lang="sv-F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4</a:t>
            </a:fld>
            <a:endParaRPr lang="sv-SE"/>
          </a:p>
        </p:txBody>
      </p:sp>
    </p:spTree>
    <p:extLst>
      <p:ext uri="{BB962C8B-B14F-4D97-AF65-F5344CB8AC3E}">
        <p14:creationId xmlns:p14="http://schemas.microsoft.com/office/powerpoint/2010/main" val="26266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Gå</a:t>
            </a:r>
            <a:r>
              <a:rPr lang="en-US"/>
              <a:t> runt om det </a:t>
            </a:r>
            <a:r>
              <a:rPr lang="en-US" err="1"/>
              <a:t>är</a:t>
            </a:r>
            <a:r>
              <a:rPr lang="en-US"/>
              <a:t> </a:t>
            </a:r>
            <a:r>
              <a:rPr lang="en-US" err="1"/>
              <a:t>möjligt</a:t>
            </a:r>
            <a:r>
              <a:rPr lang="en-US"/>
              <a:t>, </a:t>
            </a:r>
            <a:r>
              <a:rPr lang="en-US" err="1"/>
              <a:t>eller</a:t>
            </a:r>
            <a:r>
              <a:rPr lang="en-US"/>
              <a:t> </a:t>
            </a:r>
            <a:r>
              <a:rPr lang="en-US" err="1"/>
              <a:t>använd</a:t>
            </a:r>
            <a:r>
              <a:rPr lang="en-US"/>
              <a:t> </a:t>
            </a:r>
            <a:r>
              <a:rPr lang="en-US" err="1"/>
              <a:t>en</a:t>
            </a:r>
            <a:r>
              <a:rPr lang="en-US"/>
              <a:t> </a:t>
            </a:r>
            <a:r>
              <a:rPr lang="en-US" err="1"/>
              <a:t>annan</a:t>
            </a:r>
            <a:r>
              <a:rPr lang="en-US"/>
              <a:t> </a:t>
            </a:r>
            <a:r>
              <a:rPr lang="en-US" err="1"/>
              <a:t>dörr</a:t>
            </a:r>
            <a:r>
              <a:rPr lang="en-US"/>
              <a:t>. </a:t>
            </a:r>
          </a:p>
          <a:p>
            <a:pPr marL="171450" indent="-171450">
              <a:buFont typeface="Arial"/>
              <a:buChar char="•"/>
            </a:pPr>
            <a:r>
              <a:rPr lang="en-US"/>
              <a:t>Du </a:t>
            </a:r>
            <a:r>
              <a:rPr lang="en-US" err="1"/>
              <a:t>kan</a:t>
            </a:r>
            <a:r>
              <a:rPr lang="en-US"/>
              <a:t> </a:t>
            </a:r>
            <a:r>
              <a:rPr lang="en-US" err="1"/>
              <a:t>också</a:t>
            </a:r>
            <a:r>
              <a:rPr lang="en-US"/>
              <a:t> be om </a:t>
            </a:r>
            <a:r>
              <a:rPr lang="en-US" err="1"/>
              <a:t>hjälp</a:t>
            </a:r>
            <a:r>
              <a:rPr lang="en-US"/>
              <a:t> av </a:t>
            </a:r>
            <a:r>
              <a:rPr lang="en-US" err="1"/>
              <a:t>en</a:t>
            </a:r>
            <a:r>
              <a:rPr lang="en-US"/>
              <a:t> </a:t>
            </a:r>
            <a:r>
              <a:rPr lang="en-US" err="1"/>
              <a:t>vuxen</a:t>
            </a:r>
            <a:r>
              <a:rPr lang="en-US"/>
              <a:t> </a:t>
            </a:r>
            <a:r>
              <a:rPr lang="en-US" err="1"/>
              <a:t>eller</a:t>
            </a:r>
            <a:r>
              <a:rPr lang="en-US"/>
              <a:t> </a:t>
            </a:r>
            <a:r>
              <a:rPr lang="en-US" err="1"/>
              <a:t>ringa</a:t>
            </a:r>
            <a:r>
              <a:rPr lang="en-US"/>
              <a:t> till </a:t>
            </a:r>
            <a:r>
              <a:rPr lang="en-US" err="1"/>
              <a:t>dina</a:t>
            </a:r>
            <a:r>
              <a:rPr lang="en-US"/>
              <a:t> </a:t>
            </a:r>
            <a:r>
              <a:rPr lang="en-US" err="1"/>
              <a:t>föräldrar</a:t>
            </a:r>
            <a:r>
              <a:rPr lang="en-US"/>
              <a:t>. </a:t>
            </a:r>
            <a:endParaRPr lang="en-US">
              <a:cs typeface="Calibri" panose="020F0502020204030204"/>
            </a:endParaRPr>
          </a:p>
          <a:p>
            <a:pPr marL="171450" indent="-171450">
              <a:buFont typeface="Arial"/>
              <a:buChar char="•"/>
            </a:pPr>
            <a:r>
              <a:rPr lang="sv-FI"/>
              <a:t>Om situationen verkar lugn kan du också artigt be dem flytta på sig, men du behöver inte säga något om du inte vill. Be en vuxen om hjälp om detta händer.</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5</a:t>
            </a:fld>
            <a:endParaRPr lang="sv-SE"/>
          </a:p>
        </p:txBody>
      </p:sp>
    </p:spTree>
    <p:extLst>
      <p:ext uri="{BB962C8B-B14F-4D97-AF65-F5344CB8AC3E}">
        <p14:creationId xmlns:p14="http://schemas.microsoft.com/office/powerpoint/2010/main" val="302536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Om </a:t>
            </a:r>
            <a:r>
              <a:rPr lang="en-US" err="1"/>
              <a:t>en</a:t>
            </a:r>
            <a:r>
              <a:rPr lang="en-US"/>
              <a:t> </a:t>
            </a:r>
            <a:r>
              <a:rPr lang="en-US" err="1"/>
              <a:t>skrämmande</a:t>
            </a:r>
            <a:r>
              <a:rPr lang="en-US"/>
              <a:t> person </a:t>
            </a:r>
            <a:r>
              <a:rPr lang="en-US" err="1"/>
              <a:t>kommer</a:t>
            </a:r>
            <a:r>
              <a:rPr lang="en-US"/>
              <a:t> </a:t>
            </a:r>
            <a:r>
              <a:rPr lang="en-US" err="1"/>
              <a:t>nära</a:t>
            </a:r>
            <a:r>
              <a:rPr lang="en-US"/>
              <a:t> dig </a:t>
            </a:r>
            <a:r>
              <a:rPr lang="en-US" err="1"/>
              <a:t>eller</a:t>
            </a:r>
            <a:r>
              <a:rPr lang="en-US"/>
              <a:t> </a:t>
            </a:r>
            <a:r>
              <a:rPr lang="en-US" err="1"/>
              <a:t>någon</a:t>
            </a:r>
            <a:r>
              <a:rPr lang="en-US"/>
              <a:t> </a:t>
            </a:r>
            <a:r>
              <a:rPr lang="en-US" err="1"/>
              <a:t>stör</a:t>
            </a:r>
            <a:r>
              <a:rPr lang="en-US"/>
              <a:t> dig, </a:t>
            </a:r>
            <a:r>
              <a:rPr lang="en-US" err="1"/>
              <a:t>byt</a:t>
            </a:r>
            <a:r>
              <a:rPr lang="en-US"/>
              <a:t> plats. Du </a:t>
            </a:r>
            <a:r>
              <a:rPr lang="en-US" err="1"/>
              <a:t>kan</a:t>
            </a:r>
            <a:r>
              <a:rPr lang="en-US"/>
              <a:t> </a:t>
            </a:r>
            <a:r>
              <a:rPr lang="en-US" err="1"/>
              <a:t>sätta</a:t>
            </a:r>
            <a:r>
              <a:rPr lang="en-US"/>
              <a:t> dig </a:t>
            </a:r>
            <a:r>
              <a:rPr lang="en-US" err="1"/>
              <a:t>bredvid</a:t>
            </a:r>
            <a:r>
              <a:rPr lang="en-US"/>
              <a:t> </a:t>
            </a:r>
            <a:r>
              <a:rPr lang="en-US" err="1"/>
              <a:t>en</a:t>
            </a:r>
            <a:r>
              <a:rPr lang="en-US"/>
              <a:t> </a:t>
            </a:r>
            <a:r>
              <a:rPr lang="en-US" err="1"/>
              <a:t>trygg</a:t>
            </a:r>
            <a:r>
              <a:rPr lang="en-US"/>
              <a:t> </a:t>
            </a:r>
            <a:r>
              <a:rPr lang="en-US" err="1"/>
              <a:t>vuxen</a:t>
            </a:r>
            <a:r>
              <a:rPr lang="en-US"/>
              <a:t>. </a:t>
            </a:r>
          </a:p>
          <a:p>
            <a:pPr marL="171450" indent="-171450">
              <a:buFont typeface="Arial"/>
              <a:buChar char="•"/>
            </a:pPr>
            <a:r>
              <a:rPr lang="en-US" err="1"/>
              <a:t>Berätta</a:t>
            </a:r>
            <a:r>
              <a:rPr lang="en-US"/>
              <a:t> för </a:t>
            </a:r>
            <a:r>
              <a:rPr lang="en-US" err="1"/>
              <a:t>föraren</a:t>
            </a:r>
            <a:r>
              <a:rPr lang="en-US"/>
              <a:t> </a:t>
            </a:r>
            <a:r>
              <a:rPr lang="en-US" err="1"/>
              <a:t>eller</a:t>
            </a:r>
            <a:r>
              <a:rPr lang="en-US"/>
              <a:t> </a:t>
            </a:r>
            <a:r>
              <a:rPr lang="en-US" err="1"/>
              <a:t>en</a:t>
            </a:r>
            <a:r>
              <a:rPr lang="en-US"/>
              <a:t> </a:t>
            </a:r>
            <a:r>
              <a:rPr lang="en-US" err="1"/>
              <a:t>vuxen</a:t>
            </a:r>
            <a:r>
              <a:rPr lang="en-US"/>
              <a:t> </a:t>
            </a:r>
            <a:r>
              <a:rPr lang="en-US" err="1"/>
              <a:t>i</a:t>
            </a:r>
            <a:r>
              <a:rPr lang="en-US"/>
              <a:t> </a:t>
            </a:r>
            <a:r>
              <a:rPr lang="en-US" err="1"/>
              <a:t>närheten</a:t>
            </a:r>
            <a:r>
              <a:rPr lang="en-US"/>
              <a:t> om </a:t>
            </a:r>
            <a:r>
              <a:rPr lang="en-US" err="1"/>
              <a:t>vad</a:t>
            </a:r>
            <a:r>
              <a:rPr lang="en-US"/>
              <a:t> </a:t>
            </a:r>
            <a:r>
              <a:rPr lang="en-US" err="1"/>
              <a:t>som</a:t>
            </a:r>
            <a:r>
              <a:rPr lang="en-US"/>
              <a:t> </a:t>
            </a:r>
            <a:r>
              <a:rPr lang="en-US" err="1"/>
              <a:t>har</a:t>
            </a:r>
            <a:r>
              <a:rPr lang="en-US"/>
              <a:t> </a:t>
            </a:r>
            <a:r>
              <a:rPr lang="en-US" err="1"/>
              <a:t>hänt</a:t>
            </a:r>
            <a:r>
              <a:rPr lang="en-US"/>
              <a:t>.</a:t>
            </a:r>
            <a:endParaRPr lang="en-US">
              <a:cs typeface="Calibri" panose="020F0502020204030204"/>
            </a:endParaRPr>
          </a:p>
          <a:p>
            <a:pPr marL="171450" indent="-171450">
              <a:buFont typeface="Arial"/>
              <a:buChar char="•"/>
            </a:pPr>
            <a:r>
              <a:rPr lang="en-US"/>
              <a:t>I </a:t>
            </a:r>
            <a:r>
              <a:rPr lang="en-US" err="1"/>
              <a:t>bussen</a:t>
            </a:r>
            <a:r>
              <a:rPr lang="en-US"/>
              <a:t> </a:t>
            </a:r>
            <a:r>
              <a:rPr lang="en-US" err="1"/>
              <a:t>eller</a:t>
            </a:r>
            <a:r>
              <a:rPr lang="en-US"/>
              <a:t> </a:t>
            </a:r>
            <a:r>
              <a:rPr lang="en-US" err="1"/>
              <a:t>tåget</a:t>
            </a:r>
            <a:r>
              <a:rPr lang="en-US"/>
              <a:t> </a:t>
            </a:r>
            <a:r>
              <a:rPr lang="en-US" err="1"/>
              <a:t>är</a:t>
            </a:r>
            <a:r>
              <a:rPr lang="en-US"/>
              <a:t> det bra </a:t>
            </a:r>
            <a:r>
              <a:rPr lang="en-US" err="1"/>
              <a:t>att</a:t>
            </a:r>
            <a:r>
              <a:rPr lang="en-US"/>
              <a:t> </a:t>
            </a:r>
            <a:r>
              <a:rPr lang="en-US" err="1"/>
              <a:t>sitta</a:t>
            </a:r>
            <a:r>
              <a:rPr lang="en-US"/>
              <a:t> </a:t>
            </a:r>
            <a:r>
              <a:rPr lang="en-US" err="1"/>
              <a:t>på</a:t>
            </a:r>
            <a:r>
              <a:rPr lang="en-US"/>
              <a:t> </a:t>
            </a:r>
            <a:r>
              <a:rPr lang="en-US" err="1"/>
              <a:t>bänken</a:t>
            </a:r>
            <a:r>
              <a:rPr lang="en-US"/>
              <a:t> </a:t>
            </a:r>
            <a:r>
              <a:rPr lang="en-US" err="1"/>
              <a:t>som</a:t>
            </a:r>
            <a:r>
              <a:rPr lang="en-US"/>
              <a:t> </a:t>
            </a:r>
            <a:r>
              <a:rPr lang="en-US" err="1"/>
              <a:t>är</a:t>
            </a:r>
            <a:r>
              <a:rPr lang="en-US"/>
              <a:t> </a:t>
            </a:r>
            <a:r>
              <a:rPr lang="en-US" err="1"/>
              <a:t>närmast</a:t>
            </a:r>
            <a:r>
              <a:rPr lang="en-US"/>
              <a:t> </a:t>
            </a:r>
            <a:r>
              <a:rPr lang="en-US" err="1"/>
              <a:t>gången</a:t>
            </a:r>
            <a:r>
              <a:rPr lang="en-US"/>
              <a:t>, </a:t>
            </a:r>
            <a:r>
              <a:rPr lang="en-US" err="1"/>
              <a:t>så</a:t>
            </a:r>
            <a:r>
              <a:rPr lang="en-US"/>
              <a:t> </a:t>
            </a:r>
            <a:r>
              <a:rPr lang="en-US" err="1"/>
              <a:t>att</a:t>
            </a:r>
            <a:r>
              <a:rPr lang="en-US"/>
              <a:t> du </a:t>
            </a:r>
            <a:r>
              <a:rPr lang="en-US" err="1"/>
              <a:t>enkelt</a:t>
            </a:r>
            <a:r>
              <a:rPr lang="en-US"/>
              <a:t> </a:t>
            </a:r>
            <a:r>
              <a:rPr lang="en-US" err="1"/>
              <a:t>kan</a:t>
            </a:r>
            <a:r>
              <a:rPr lang="en-US"/>
              <a:t> </a:t>
            </a:r>
            <a:r>
              <a:rPr lang="en-US" err="1"/>
              <a:t>byta</a:t>
            </a:r>
            <a:r>
              <a:rPr lang="en-US"/>
              <a:t> plats </a:t>
            </a:r>
            <a:r>
              <a:rPr lang="en-US" err="1"/>
              <a:t>och</a:t>
            </a:r>
            <a:r>
              <a:rPr lang="en-US"/>
              <a:t> be om </a:t>
            </a:r>
            <a:r>
              <a:rPr lang="en-US" err="1"/>
              <a:t>hjälp</a:t>
            </a:r>
            <a:r>
              <a:rPr lang="en-US"/>
              <a:t> om det </a:t>
            </a:r>
            <a:r>
              <a:rPr lang="en-US" err="1"/>
              <a:t>behövs</a:t>
            </a:r>
            <a:r>
              <a:rPr lang="en-US"/>
              <a:t>.</a:t>
            </a:r>
            <a:endParaRPr lang="en-US">
              <a:cs typeface="Calibri"/>
            </a:endParaRPr>
          </a:p>
          <a:p>
            <a:endParaRPr lang="en-US"/>
          </a:p>
          <a:p>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6</a:t>
            </a:fld>
            <a:endParaRPr lang="sv-SE"/>
          </a:p>
        </p:txBody>
      </p:sp>
    </p:spTree>
    <p:extLst>
      <p:ext uri="{BB962C8B-B14F-4D97-AF65-F5344CB8AC3E}">
        <p14:creationId xmlns:p14="http://schemas.microsoft.com/office/powerpoint/2010/main" val="140884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Du </a:t>
            </a:r>
            <a:r>
              <a:rPr lang="en-US" err="1"/>
              <a:t>behöver</a:t>
            </a:r>
            <a:r>
              <a:rPr lang="en-US"/>
              <a:t> </a:t>
            </a:r>
            <a:r>
              <a:rPr lang="en-US" err="1"/>
              <a:t>inte</a:t>
            </a:r>
            <a:r>
              <a:rPr lang="en-US"/>
              <a:t> </a:t>
            </a:r>
            <a:r>
              <a:rPr lang="en-US" err="1"/>
              <a:t>lösa</a:t>
            </a:r>
            <a:r>
              <a:rPr lang="en-US"/>
              <a:t> </a:t>
            </a:r>
            <a:r>
              <a:rPr lang="en-US" err="1"/>
              <a:t>deras</a:t>
            </a:r>
            <a:r>
              <a:rPr lang="en-US"/>
              <a:t> </a:t>
            </a:r>
            <a:r>
              <a:rPr lang="en-US" err="1"/>
              <a:t>bråk</a:t>
            </a:r>
            <a:r>
              <a:rPr lang="en-US"/>
              <a:t>, </a:t>
            </a:r>
            <a:r>
              <a:rPr lang="en-US" err="1"/>
              <a:t>utan</a:t>
            </a:r>
            <a:r>
              <a:rPr lang="en-US"/>
              <a:t> </a:t>
            </a:r>
            <a:r>
              <a:rPr lang="en-US" err="1"/>
              <a:t>fortsätt</a:t>
            </a:r>
            <a:r>
              <a:rPr lang="en-US"/>
              <a:t> </a:t>
            </a:r>
            <a:r>
              <a:rPr lang="en-US" err="1"/>
              <a:t>modigt</a:t>
            </a:r>
            <a:r>
              <a:rPr lang="en-US"/>
              <a:t> din </a:t>
            </a:r>
            <a:r>
              <a:rPr lang="en-US" err="1"/>
              <a:t>väg</a:t>
            </a:r>
            <a:r>
              <a:rPr lang="en-US"/>
              <a:t> </a:t>
            </a:r>
            <a:r>
              <a:rPr lang="en-US" err="1"/>
              <a:t>genom</a:t>
            </a:r>
            <a:r>
              <a:rPr lang="en-US"/>
              <a:t> </a:t>
            </a:r>
            <a:r>
              <a:rPr lang="en-US" err="1"/>
              <a:t>att</a:t>
            </a:r>
            <a:r>
              <a:rPr lang="en-US"/>
              <a:t> </a:t>
            </a:r>
            <a:r>
              <a:rPr lang="en-US" err="1"/>
              <a:t>byta</a:t>
            </a:r>
            <a:r>
              <a:rPr lang="en-US"/>
              <a:t> </a:t>
            </a:r>
            <a:r>
              <a:rPr lang="en-US" err="1"/>
              <a:t>sida</a:t>
            </a:r>
            <a:r>
              <a:rPr lang="en-US"/>
              <a:t> </a:t>
            </a:r>
            <a:r>
              <a:rPr lang="en-US" err="1"/>
              <a:t>på</a:t>
            </a:r>
            <a:r>
              <a:rPr lang="en-US"/>
              <a:t> </a:t>
            </a:r>
            <a:r>
              <a:rPr lang="en-US" err="1"/>
              <a:t>vägen</a:t>
            </a:r>
            <a:r>
              <a:rPr lang="en-US"/>
              <a:t> </a:t>
            </a:r>
            <a:r>
              <a:rPr lang="en-US" err="1"/>
              <a:t>och</a:t>
            </a:r>
            <a:r>
              <a:rPr lang="en-US"/>
              <a:t> </a:t>
            </a:r>
            <a:r>
              <a:rPr lang="en-US" err="1"/>
              <a:t>gå</a:t>
            </a:r>
            <a:r>
              <a:rPr lang="en-US"/>
              <a:t> runt </a:t>
            </a:r>
            <a:r>
              <a:rPr lang="en-US" err="1"/>
              <a:t>gruppen</a:t>
            </a:r>
            <a:r>
              <a:rPr lang="en-US"/>
              <a:t>. </a:t>
            </a:r>
          </a:p>
          <a:p>
            <a:pPr marL="171450" indent="-171450">
              <a:buFont typeface="Arial"/>
              <a:buChar char="•"/>
            </a:pPr>
            <a:r>
              <a:rPr lang="en-US" err="1"/>
              <a:t>Berätta</a:t>
            </a:r>
            <a:r>
              <a:rPr lang="en-US"/>
              <a:t> för </a:t>
            </a:r>
            <a:r>
              <a:rPr lang="en-US" err="1"/>
              <a:t>en</a:t>
            </a:r>
            <a:r>
              <a:rPr lang="en-US"/>
              <a:t> </a:t>
            </a:r>
            <a:r>
              <a:rPr lang="en-US" err="1"/>
              <a:t>trygg</a:t>
            </a:r>
            <a:r>
              <a:rPr lang="en-US"/>
              <a:t> </a:t>
            </a:r>
            <a:r>
              <a:rPr lang="en-US" err="1"/>
              <a:t>vuxen</a:t>
            </a:r>
            <a:r>
              <a:rPr lang="en-US"/>
              <a:t> om </a:t>
            </a:r>
            <a:r>
              <a:rPr lang="en-US" err="1"/>
              <a:t>händelsen</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7</a:t>
            </a:fld>
            <a:endParaRPr lang="sv-SE"/>
          </a:p>
        </p:txBody>
      </p:sp>
    </p:spTree>
    <p:extLst>
      <p:ext uri="{BB962C8B-B14F-4D97-AF65-F5344CB8AC3E}">
        <p14:creationId xmlns:p14="http://schemas.microsoft.com/office/powerpoint/2010/main" val="119024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Gå</a:t>
            </a:r>
            <a:r>
              <a:rPr lang="en-US"/>
              <a:t> </a:t>
            </a:r>
            <a:r>
              <a:rPr lang="en-US" err="1"/>
              <a:t>närmare</a:t>
            </a:r>
            <a:r>
              <a:rPr lang="en-US"/>
              <a:t> </a:t>
            </a:r>
            <a:r>
              <a:rPr lang="en-US" err="1"/>
              <a:t>andra</a:t>
            </a:r>
            <a:r>
              <a:rPr lang="en-US"/>
              <a:t> </a:t>
            </a:r>
            <a:r>
              <a:rPr lang="en-US" err="1"/>
              <a:t>människor</a:t>
            </a:r>
            <a:r>
              <a:rPr lang="en-US"/>
              <a:t> </a:t>
            </a:r>
            <a:r>
              <a:rPr lang="en-US" err="1"/>
              <a:t>eller</a:t>
            </a:r>
            <a:r>
              <a:rPr lang="en-US"/>
              <a:t> </a:t>
            </a:r>
            <a:r>
              <a:rPr lang="en-US" err="1"/>
              <a:t>gå</a:t>
            </a:r>
            <a:r>
              <a:rPr lang="en-US"/>
              <a:t> </a:t>
            </a:r>
            <a:r>
              <a:rPr lang="en-US" err="1"/>
              <a:t>längre</a:t>
            </a:r>
            <a:r>
              <a:rPr lang="en-US"/>
              <a:t> bort </a:t>
            </a:r>
            <a:r>
              <a:rPr lang="en-US" err="1"/>
              <a:t>från</a:t>
            </a:r>
            <a:r>
              <a:rPr lang="en-US"/>
              <a:t> </a:t>
            </a:r>
            <a:r>
              <a:rPr lang="en-US" err="1"/>
              <a:t>personen</a:t>
            </a:r>
            <a:r>
              <a:rPr lang="en-US"/>
              <a:t>. Du </a:t>
            </a:r>
            <a:r>
              <a:rPr lang="en-US" err="1"/>
              <a:t>kan</a:t>
            </a:r>
            <a:r>
              <a:rPr lang="en-US"/>
              <a:t> </a:t>
            </a:r>
            <a:r>
              <a:rPr lang="en-US" err="1"/>
              <a:t>också</a:t>
            </a:r>
            <a:r>
              <a:rPr lang="en-US"/>
              <a:t> </a:t>
            </a:r>
            <a:r>
              <a:rPr lang="en-US" err="1"/>
              <a:t>gå</a:t>
            </a:r>
            <a:r>
              <a:rPr lang="en-US"/>
              <a:t> in </a:t>
            </a:r>
            <a:r>
              <a:rPr lang="en-US" err="1"/>
              <a:t>i</a:t>
            </a:r>
            <a:r>
              <a:rPr lang="en-US"/>
              <a:t> </a:t>
            </a:r>
            <a:r>
              <a:rPr lang="en-US" err="1"/>
              <a:t>en</a:t>
            </a:r>
            <a:r>
              <a:rPr lang="en-US"/>
              <a:t> </a:t>
            </a:r>
            <a:r>
              <a:rPr lang="en-US" err="1"/>
              <a:t>byggnad</a:t>
            </a:r>
            <a:r>
              <a:rPr lang="en-US"/>
              <a:t> </a:t>
            </a:r>
            <a:r>
              <a:rPr lang="en-US" err="1"/>
              <a:t>eller</a:t>
            </a:r>
            <a:r>
              <a:rPr lang="en-US"/>
              <a:t> </a:t>
            </a:r>
            <a:r>
              <a:rPr lang="en-US" err="1"/>
              <a:t>en</a:t>
            </a:r>
            <a:r>
              <a:rPr lang="en-US"/>
              <a:t> </a:t>
            </a:r>
            <a:r>
              <a:rPr lang="en-US" err="1"/>
              <a:t>butik</a:t>
            </a:r>
            <a:r>
              <a:rPr lang="en-US"/>
              <a:t> </a:t>
            </a:r>
            <a:r>
              <a:rPr lang="en-US" err="1"/>
              <a:t>och</a:t>
            </a:r>
            <a:r>
              <a:rPr lang="en-US"/>
              <a:t> </a:t>
            </a:r>
            <a:r>
              <a:rPr lang="en-US" err="1"/>
              <a:t>vänta</a:t>
            </a:r>
            <a:r>
              <a:rPr lang="en-US"/>
              <a:t> </a:t>
            </a:r>
            <a:r>
              <a:rPr lang="en-US" err="1"/>
              <a:t>på</a:t>
            </a:r>
            <a:r>
              <a:rPr lang="en-US"/>
              <a:t> din </a:t>
            </a:r>
            <a:r>
              <a:rPr lang="en-US" err="1"/>
              <a:t>vän</a:t>
            </a:r>
            <a:r>
              <a:rPr lang="en-US"/>
              <a:t>.</a:t>
            </a:r>
          </a:p>
          <a:p>
            <a:pPr marL="171450" indent="-171450">
              <a:buFont typeface="Arial"/>
              <a:buChar char="•"/>
            </a:pPr>
            <a:r>
              <a:rPr lang="en-US"/>
              <a:t>Det </a:t>
            </a:r>
            <a:r>
              <a:rPr lang="en-US" err="1"/>
              <a:t>kan</a:t>
            </a:r>
            <a:r>
              <a:rPr lang="en-US"/>
              <a:t> </a:t>
            </a:r>
            <a:r>
              <a:rPr lang="en-US" err="1"/>
              <a:t>vara</a:t>
            </a:r>
            <a:r>
              <a:rPr lang="en-US"/>
              <a:t> </a:t>
            </a:r>
            <a:r>
              <a:rPr lang="en-US" err="1"/>
              <a:t>så</a:t>
            </a:r>
            <a:r>
              <a:rPr lang="en-US"/>
              <a:t> </a:t>
            </a:r>
            <a:r>
              <a:rPr lang="en-US" err="1"/>
              <a:t>att</a:t>
            </a:r>
            <a:r>
              <a:rPr lang="en-US"/>
              <a:t> </a:t>
            </a:r>
            <a:r>
              <a:rPr lang="en-US" err="1"/>
              <a:t>personen</a:t>
            </a:r>
            <a:r>
              <a:rPr lang="en-US"/>
              <a:t> </a:t>
            </a:r>
            <a:r>
              <a:rPr lang="en-US" err="1"/>
              <a:t>har</a:t>
            </a:r>
            <a:r>
              <a:rPr lang="en-US"/>
              <a:t> </a:t>
            </a:r>
            <a:r>
              <a:rPr lang="en-US" err="1"/>
              <a:t>använt</a:t>
            </a:r>
            <a:r>
              <a:rPr lang="en-US"/>
              <a:t> </a:t>
            </a:r>
            <a:r>
              <a:rPr lang="en-US" err="1"/>
              <a:t>så</a:t>
            </a:r>
            <a:r>
              <a:rPr lang="en-US"/>
              <a:t> </a:t>
            </a:r>
            <a:r>
              <a:rPr lang="en-US" err="1"/>
              <a:t>mycket</a:t>
            </a:r>
            <a:r>
              <a:rPr lang="en-US"/>
              <a:t> </a:t>
            </a:r>
            <a:r>
              <a:rPr lang="en-US" err="1"/>
              <a:t>rusmedel</a:t>
            </a:r>
            <a:r>
              <a:rPr lang="en-US"/>
              <a:t> </a:t>
            </a:r>
            <a:r>
              <a:rPr lang="en-US" err="1"/>
              <a:t>att</a:t>
            </a:r>
            <a:r>
              <a:rPr lang="en-US"/>
              <a:t> hen </a:t>
            </a:r>
            <a:r>
              <a:rPr lang="en-US" err="1"/>
              <a:t>beter</a:t>
            </a:r>
            <a:r>
              <a:rPr lang="en-US"/>
              <a:t> sig </a:t>
            </a:r>
            <a:r>
              <a:rPr lang="en-US" err="1"/>
              <a:t>virrigt</a:t>
            </a:r>
            <a:r>
              <a:rPr lang="en-US"/>
              <a:t>. En person </a:t>
            </a:r>
            <a:r>
              <a:rPr lang="en-US" err="1"/>
              <a:t>kan</a:t>
            </a:r>
            <a:r>
              <a:rPr lang="en-US"/>
              <a:t> </a:t>
            </a:r>
            <a:r>
              <a:rPr lang="en-US" err="1"/>
              <a:t>också</a:t>
            </a:r>
            <a:r>
              <a:rPr lang="en-US"/>
              <a:t> </a:t>
            </a:r>
            <a:r>
              <a:rPr lang="en-US" err="1"/>
              <a:t>bete</a:t>
            </a:r>
            <a:r>
              <a:rPr lang="en-US"/>
              <a:t> sig </a:t>
            </a:r>
            <a:r>
              <a:rPr lang="en-US" err="1"/>
              <a:t>virrigt</a:t>
            </a:r>
            <a:r>
              <a:rPr lang="en-US"/>
              <a:t> </a:t>
            </a:r>
            <a:r>
              <a:rPr lang="en-US" err="1"/>
              <a:t>även</a:t>
            </a:r>
            <a:r>
              <a:rPr lang="en-US"/>
              <a:t> om hen </a:t>
            </a:r>
            <a:r>
              <a:rPr lang="en-US" err="1"/>
              <a:t>inte</a:t>
            </a:r>
            <a:r>
              <a:rPr lang="en-US"/>
              <a:t> </a:t>
            </a:r>
            <a:r>
              <a:rPr lang="en-US" err="1"/>
              <a:t>har</a:t>
            </a:r>
            <a:r>
              <a:rPr lang="en-US"/>
              <a:t> </a:t>
            </a:r>
            <a:r>
              <a:rPr lang="en-US" err="1"/>
              <a:t>använt</a:t>
            </a:r>
            <a:r>
              <a:rPr lang="en-US"/>
              <a:t> </a:t>
            </a:r>
            <a:r>
              <a:rPr lang="en-US" err="1"/>
              <a:t>rusmedel</a:t>
            </a:r>
            <a:r>
              <a:rPr lang="en-US"/>
              <a:t>. Hen </a:t>
            </a:r>
            <a:r>
              <a:rPr lang="en-US" err="1"/>
              <a:t>kan</a:t>
            </a:r>
            <a:r>
              <a:rPr lang="en-US"/>
              <a:t> till </a:t>
            </a:r>
            <a:r>
              <a:rPr lang="en-US" err="1"/>
              <a:t>exempel</a:t>
            </a:r>
            <a:r>
              <a:rPr lang="en-US"/>
              <a:t> ha </a:t>
            </a:r>
            <a:r>
              <a:rPr lang="en-US" err="1"/>
              <a:t>någon</a:t>
            </a:r>
            <a:r>
              <a:rPr lang="en-US"/>
              <a:t> form av </a:t>
            </a:r>
            <a:r>
              <a:rPr lang="en-US" err="1"/>
              <a:t>psykisk</a:t>
            </a:r>
            <a:r>
              <a:rPr lang="en-US"/>
              <a:t> </a:t>
            </a:r>
            <a:r>
              <a:rPr lang="en-US" err="1"/>
              <a:t>störning</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8</a:t>
            </a:fld>
            <a:endParaRPr lang="sv-SE"/>
          </a:p>
        </p:txBody>
      </p:sp>
    </p:spTree>
    <p:extLst>
      <p:ext uri="{BB962C8B-B14F-4D97-AF65-F5344CB8AC3E}">
        <p14:creationId xmlns:p14="http://schemas.microsoft.com/office/powerpoint/2010/main" val="332084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Gå</a:t>
            </a:r>
            <a:r>
              <a:rPr lang="en-US"/>
              <a:t> </a:t>
            </a:r>
            <a:r>
              <a:rPr lang="en-US" err="1"/>
              <a:t>förbi</a:t>
            </a:r>
            <a:r>
              <a:rPr lang="en-US"/>
              <a:t>, det </a:t>
            </a:r>
            <a:r>
              <a:rPr lang="en-US" err="1"/>
              <a:t>är</a:t>
            </a:r>
            <a:r>
              <a:rPr lang="en-US"/>
              <a:t> </a:t>
            </a:r>
            <a:r>
              <a:rPr lang="en-US" err="1"/>
              <a:t>inte</a:t>
            </a:r>
            <a:r>
              <a:rPr lang="en-US"/>
              <a:t> </a:t>
            </a:r>
            <a:r>
              <a:rPr lang="en-US" err="1"/>
              <a:t>värt</a:t>
            </a:r>
            <a:r>
              <a:rPr lang="en-US"/>
              <a:t> </a:t>
            </a:r>
            <a:r>
              <a:rPr lang="en-US" err="1"/>
              <a:t>att</a:t>
            </a:r>
            <a:r>
              <a:rPr lang="en-US"/>
              <a:t> </a:t>
            </a:r>
            <a:r>
              <a:rPr lang="en-US" err="1"/>
              <a:t>stanna</a:t>
            </a:r>
            <a:r>
              <a:rPr lang="en-US"/>
              <a:t> </a:t>
            </a:r>
            <a:r>
              <a:rPr lang="en-US" err="1"/>
              <a:t>kvar</a:t>
            </a:r>
            <a:r>
              <a:rPr lang="en-US"/>
              <a:t> </a:t>
            </a:r>
            <a:r>
              <a:rPr lang="en-US" err="1"/>
              <a:t>och</a:t>
            </a:r>
            <a:r>
              <a:rPr lang="en-US"/>
              <a:t> </a:t>
            </a:r>
            <a:r>
              <a:rPr lang="en-US" err="1"/>
              <a:t>lyssna</a:t>
            </a:r>
            <a:r>
              <a:rPr lang="en-US"/>
              <a:t> </a:t>
            </a:r>
            <a:r>
              <a:rPr lang="en-US" err="1"/>
              <a:t>på</a:t>
            </a:r>
            <a:r>
              <a:rPr lang="en-US"/>
              <a:t> </a:t>
            </a:r>
            <a:r>
              <a:rPr lang="en-US" err="1"/>
              <a:t>rop</a:t>
            </a:r>
            <a:r>
              <a:rPr lang="en-US"/>
              <a:t> </a:t>
            </a:r>
            <a:r>
              <a:rPr lang="en-US" err="1"/>
              <a:t>eller</a:t>
            </a:r>
            <a:r>
              <a:rPr lang="en-US"/>
              <a:t> </a:t>
            </a:r>
            <a:r>
              <a:rPr lang="en-US" err="1"/>
              <a:t>svara</a:t>
            </a:r>
            <a:r>
              <a:rPr lang="en-US"/>
              <a:t>. </a:t>
            </a:r>
            <a:r>
              <a:rPr lang="en-US" err="1"/>
              <a:t>Ibland</a:t>
            </a:r>
            <a:r>
              <a:rPr lang="en-US"/>
              <a:t> </a:t>
            </a:r>
            <a:r>
              <a:rPr lang="en-US" err="1"/>
              <a:t>kan</a:t>
            </a:r>
            <a:r>
              <a:rPr lang="en-US"/>
              <a:t> </a:t>
            </a:r>
            <a:r>
              <a:rPr lang="en-US" err="1"/>
              <a:t>någon</a:t>
            </a:r>
            <a:r>
              <a:rPr lang="en-US"/>
              <a:t> </a:t>
            </a:r>
            <a:r>
              <a:rPr lang="en-US" err="1"/>
              <a:t>dumpa</a:t>
            </a:r>
            <a:r>
              <a:rPr lang="en-US"/>
              <a:t> </a:t>
            </a:r>
            <a:r>
              <a:rPr lang="en-US" err="1"/>
              <a:t>sina</a:t>
            </a:r>
            <a:r>
              <a:rPr lang="en-US"/>
              <a:t> </a:t>
            </a:r>
            <a:r>
              <a:rPr lang="en-US" err="1"/>
              <a:t>dåliga</a:t>
            </a:r>
            <a:r>
              <a:rPr lang="en-US"/>
              <a:t> </a:t>
            </a:r>
            <a:r>
              <a:rPr lang="en-US" err="1"/>
              <a:t>känslor</a:t>
            </a:r>
            <a:r>
              <a:rPr lang="en-US"/>
              <a:t> </a:t>
            </a:r>
            <a:r>
              <a:rPr lang="en-US" err="1"/>
              <a:t>på</a:t>
            </a:r>
            <a:r>
              <a:rPr lang="en-US"/>
              <a:t> </a:t>
            </a:r>
            <a:r>
              <a:rPr lang="en-US" err="1"/>
              <a:t>andra</a:t>
            </a:r>
            <a:r>
              <a:rPr lang="en-US"/>
              <a:t>, </a:t>
            </a:r>
            <a:r>
              <a:rPr lang="en-US" err="1"/>
              <a:t>även</a:t>
            </a:r>
            <a:r>
              <a:rPr lang="en-US"/>
              <a:t> om det </a:t>
            </a:r>
            <a:r>
              <a:rPr lang="en-US" err="1"/>
              <a:t>inte</a:t>
            </a:r>
            <a:r>
              <a:rPr lang="en-US"/>
              <a:t> </a:t>
            </a:r>
            <a:r>
              <a:rPr lang="en-US" err="1"/>
              <a:t>är</a:t>
            </a:r>
            <a:r>
              <a:rPr lang="en-US"/>
              <a:t> </a:t>
            </a:r>
            <a:r>
              <a:rPr lang="en-US" err="1"/>
              <a:t>rätt</a:t>
            </a:r>
            <a:r>
              <a:rPr lang="en-US"/>
              <a:t>. </a:t>
            </a:r>
          </a:p>
          <a:p>
            <a:pPr marL="171450" indent="-171450">
              <a:buFont typeface="Arial"/>
              <a:buChar char="•"/>
            </a:pPr>
            <a:r>
              <a:rPr lang="en-US" err="1"/>
              <a:t>Berätta</a:t>
            </a:r>
            <a:r>
              <a:rPr lang="en-US"/>
              <a:t> för </a:t>
            </a:r>
            <a:r>
              <a:rPr lang="en-US" err="1"/>
              <a:t>dina</a:t>
            </a:r>
            <a:r>
              <a:rPr lang="en-US"/>
              <a:t> </a:t>
            </a:r>
            <a:r>
              <a:rPr lang="en-US" err="1"/>
              <a:t>föräldrar</a:t>
            </a:r>
            <a:r>
              <a:rPr lang="en-US"/>
              <a:t> </a:t>
            </a:r>
            <a:r>
              <a:rPr lang="en-US" err="1"/>
              <a:t>eller</a:t>
            </a:r>
            <a:r>
              <a:rPr lang="en-US"/>
              <a:t> </a:t>
            </a:r>
            <a:r>
              <a:rPr lang="en-US" err="1"/>
              <a:t>en</a:t>
            </a:r>
            <a:r>
              <a:rPr lang="en-US"/>
              <a:t> </a:t>
            </a:r>
            <a:r>
              <a:rPr lang="en-US" err="1"/>
              <a:t>annan</a:t>
            </a:r>
            <a:r>
              <a:rPr lang="en-US"/>
              <a:t> </a:t>
            </a:r>
            <a:r>
              <a:rPr lang="en-US" err="1"/>
              <a:t>pålitlig</a:t>
            </a:r>
            <a:r>
              <a:rPr lang="en-US"/>
              <a:t> </a:t>
            </a:r>
            <a:r>
              <a:rPr lang="en-US" err="1"/>
              <a:t>vuxen</a:t>
            </a:r>
            <a:r>
              <a:rPr lang="en-US"/>
              <a:t> om det </a:t>
            </a:r>
            <a:r>
              <a:rPr lang="en-US" err="1"/>
              <a:t>som</a:t>
            </a:r>
            <a:r>
              <a:rPr lang="en-US"/>
              <a:t> </a:t>
            </a:r>
            <a:r>
              <a:rPr lang="en-US" err="1"/>
              <a:t>har</a:t>
            </a:r>
            <a:r>
              <a:rPr lang="en-US"/>
              <a:t> </a:t>
            </a:r>
            <a:r>
              <a:rPr lang="en-US" err="1"/>
              <a:t>hänt</a:t>
            </a:r>
            <a:r>
              <a:rPr lang="en-US"/>
              <a:t>, till </a:t>
            </a:r>
            <a:r>
              <a:rPr lang="en-US" err="1"/>
              <a:t>exempel</a:t>
            </a:r>
            <a:r>
              <a:rPr lang="en-US"/>
              <a:t> för </a:t>
            </a:r>
            <a:r>
              <a:rPr lang="en-US" err="1"/>
              <a:t>någon</a:t>
            </a:r>
            <a:r>
              <a:rPr lang="en-US"/>
              <a:t> </a:t>
            </a:r>
            <a:r>
              <a:rPr lang="en-US" err="1"/>
              <a:t>som</a:t>
            </a:r>
            <a:r>
              <a:rPr lang="en-US"/>
              <a:t> </a:t>
            </a:r>
            <a:r>
              <a:rPr lang="en-US" err="1"/>
              <a:t>jobbar</a:t>
            </a:r>
            <a:r>
              <a:rPr lang="en-US"/>
              <a:t> </a:t>
            </a:r>
            <a:r>
              <a:rPr lang="en-US" err="1"/>
              <a:t>eller</a:t>
            </a:r>
            <a:r>
              <a:rPr lang="en-US"/>
              <a:t> </a:t>
            </a:r>
            <a:r>
              <a:rPr lang="en-US" err="1"/>
              <a:t>besöker</a:t>
            </a:r>
            <a:r>
              <a:rPr lang="en-US"/>
              <a:t> </a:t>
            </a:r>
            <a:r>
              <a:rPr lang="en-US" err="1"/>
              <a:t>biblioteket</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D9747-B660-7E45-B2EB-38F285FF62C2}" type="slidenum">
              <a:rPr lang="sv-SE" smtClean="0"/>
              <a:t>9</a:t>
            </a:fld>
            <a:endParaRPr lang="sv-SE"/>
          </a:p>
        </p:txBody>
      </p:sp>
    </p:spTree>
    <p:extLst>
      <p:ext uri="{BB962C8B-B14F-4D97-AF65-F5344CB8AC3E}">
        <p14:creationId xmlns:p14="http://schemas.microsoft.com/office/powerpoint/2010/main" val="494656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Staden tillhör alla pärm">
    <p:bg>
      <p:bgRef idx="1001">
        <a:schemeClr val="bg1"/>
      </p:bgRef>
    </p:bg>
    <p:spTree>
      <p:nvGrpSpPr>
        <p:cNvPr id="1" name=""/>
        <p:cNvGrpSpPr/>
        <p:nvPr/>
      </p:nvGrpSpPr>
      <p:grpSpPr>
        <a:xfrm>
          <a:off x="0" y="0"/>
          <a:ext cx="0" cy="0"/>
          <a:chOff x="0" y="0"/>
          <a:chExt cx="0" cy="0"/>
        </a:xfrm>
      </p:grpSpPr>
      <p:pic>
        <p:nvPicPr>
          <p:cNvPr id="2" name="Picture 1" descr="A picture containing map&#10;&#10;Description automatically generated">
            <a:extLst>
              <a:ext uri="{FF2B5EF4-FFF2-40B4-BE49-F238E27FC236}">
                <a16:creationId xmlns:a16="http://schemas.microsoft.com/office/drawing/2014/main" id="{FF7AFE43-7728-9015-A01B-663E5F13E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4642" y="127720"/>
            <a:ext cx="11482715" cy="6602559"/>
          </a:xfrm>
          <a:prstGeom prst="rect">
            <a:avLst/>
          </a:prstGeom>
        </p:spPr>
      </p:pic>
    </p:spTree>
    <p:extLst>
      <p:ext uri="{BB962C8B-B14F-4D97-AF65-F5344CB8AC3E}">
        <p14:creationId xmlns:p14="http://schemas.microsoft.com/office/powerpoint/2010/main" val="36347301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2">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08"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962904"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41753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3">
    <p:bg>
      <p:bgRef idx="1001">
        <a:schemeClr val="bg2"/>
      </p:bgRef>
    </p:bg>
    <p:spTree>
      <p:nvGrpSpPr>
        <p:cNvPr id="1" name=""/>
        <p:cNvGrpSpPr/>
        <p:nvPr/>
      </p:nvGrpSpPr>
      <p:grpSpPr>
        <a:xfrm>
          <a:off x="0" y="0"/>
          <a:ext cx="0" cy="0"/>
          <a:chOff x="0" y="0"/>
          <a:chExt cx="0" cy="0"/>
        </a:xfrm>
      </p:grpSpPr>
      <p:pic>
        <p:nvPicPr>
          <p:cNvPr id="2" name="Picture 1" descr="A picture containing transport, wheel, weapon, knife&#10;&#10;Description automatically generated">
            <a:extLst>
              <a:ext uri="{FF2B5EF4-FFF2-40B4-BE49-F238E27FC236}">
                <a16:creationId xmlns:a16="http://schemas.microsoft.com/office/drawing/2014/main" id="{D599E3FA-7EDD-F0F0-F564-6E4D278C6A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90940" y="3141214"/>
            <a:ext cx="6610121" cy="3718193"/>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3305060" y="3580482"/>
            <a:ext cx="5662670" cy="2809301"/>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9456801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Gruppuppgift instruktio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863600"/>
            <a:ext cx="10515600" cy="1130453"/>
          </a:xfrm>
        </p:spPr>
        <p:txBody>
          <a:bodyPr/>
          <a:lstStyle>
            <a:lvl1pPr algn="ctr">
              <a:defRPr/>
            </a:lvl1p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1994053"/>
            <a:ext cx="10515600" cy="4000347"/>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043421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uppuppg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836575" y="2027237"/>
            <a:ext cx="5181600" cy="3916363"/>
          </a:xfrm>
        </p:spPr>
        <p:txBody>
          <a:bodyPr/>
          <a:lstStyle>
            <a:lvl1pPr marL="0" indent="0">
              <a:lnSpc>
                <a:spcPct val="150000"/>
              </a:lnSpc>
              <a:buNone/>
              <a:defRPr sz="2400"/>
            </a:lvl1pPr>
            <a:lvl2pPr marL="457200" indent="0">
              <a:lnSpc>
                <a:spcPct val="150000"/>
              </a:lnSpc>
              <a:buNone/>
              <a:defRPr sz="2000"/>
            </a:lvl2pPr>
            <a:lvl3pPr marL="914400" indent="0">
              <a:lnSpc>
                <a:spcPct val="150000"/>
              </a:lnSpc>
              <a:buNone/>
              <a:defRPr sz="1800"/>
            </a:lvl3pPr>
            <a:lvl4pPr marL="1371600" indent="0">
              <a:lnSpc>
                <a:spcPct val="150000"/>
              </a:lnSpc>
              <a:buNone/>
              <a:defRPr sz="1600"/>
            </a:lvl4pPr>
            <a:lvl5pPr marL="1828800" indent="0">
              <a:lnSpc>
                <a:spcPct val="15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838200" y="914400"/>
            <a:ext cx="5181600" cy="1112837"/>
          </a:xfrm>
        </p:spPr>
        <p:txBody>
          <a:bodyPr>
            <a:normAutofit/>
          </a:bodyPr>
          <a:lstStyle>
            <a:lvl1pPr>
              <a:defRPr sz="3000"/>
            </a:lvl1pPr>
          </a:lstStyle>
          <a:p>
            <a:r>
              <a:rPr lang="en-US" noProof="0"/>
              <a:t>Click to edit Master title style</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6516725"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95437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pic>
        <p:nvPicPr>
          <p:cNvPr id="11" name="Content Placeholder 5" descr="En cirkel med vågiga kanter">
            <a:extLst>
              <a:ext uri="{FF2B5EF4-FFF2-40B4-BE49-F238E27FC236}">
                <a16:creationId xmlns:a16="http://schemas.microsoft.com/office/drawing/2014/main" id="{2A38E16B-AAE3-42E9-6A7B-B3FCF1EEBBEA}"/>
              </a:ext>
            </a:extLst>
          </p:cNvPr>
          <p:cNvPicPr>
            <a:picLocks noChangeAspect="1"/>
          </p:cNvPicPr>
          <p:nvPr userDrawn="1"/>
        </p:nvPicPr>
        <p:blipFill>
          <a:blip r:embed="rId2"/>
          <a:stretch>
            <a:fillRect/>
          </a:stretch>
        </p:blipFill>
        <p:spPr>
          <a:xfrm>
            <a:off x="-3108230" y="-1135812"/>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400"/>
            </a:lvl1pPr>
          </a:lstStyle>
          <a:p>
            <a:r>
              <a:rPr lang="en-US" noProof="0"/>
              <a:t>Click to edit Master title style</a:t>
            </a:r>
            <a:endParaRPr lang="sv-SE" noProof="0"/>
          </a:p>
        </p:txBody>
      </p:sp>
    </p:spTree>
    <p:extLst>
      <p:ext uri="{BB962C8B-B14F-4D97-AF65-F5344CB8AC3E}">
        <p14:creationId xmlns:p14="http://schemas.microsoft.com/office/powerpoint/2010/main" val="270891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edback beige">
    <p:bg>
      <p:bgRef idx="1001">
        <a:schemeClr val="bg2"/>
      </p:bgRef>
    </p:bg>
    <p:spTree>
      <p:nvGrpSpPr>
        <p:cNvPr id="1" name=""/>
        <p:cNvGrpSpPr/>
        <p:nvPr/>
      </p:nvGrpSpPr>
      <p:grpSpPr>
        <a:xfrm>
          <a:off x="0" y="0"/>
          <a:ext cx="0" cy="0"/>
          <a:chOff x="0" y="0"/>
          <a:chExt cx="0" cy="0"/>
        </a:xfrm>
      </p:grpSpPr>
      <p:pic>
        <p:nvPicPr>
          <p:cNvPr id="11" name="Content Placeholder 5" descr="En cirkel med vågiga kanter">
            <a:extLst>
              <a:ext uri="{FF2B5EF4-FFF2-40B4-BE49-F238E27FC236}">
                <a16:creationId xmlns:a16="http://schemas.microsoft.com/office/drawing/2014/main" id="{2A38E16B-AAE3-42E9-6A7B-B3FCF1EEBBEA}"/>
              </a:ext>
            </a:extLst>
          </p:cNvPr>
          <p:cNvPicPr>
            <a:picLocks noChangeAspect="1"/>
          </p:cNvPicPr>
          <p:nvPr userDrawn="1"/>
        </p:nvPicPr>
        <p:blipFill>
          <a:blip r:embed="rId2"/>
          <a:stretch>
            <a:fillRect/>
          </a:stretch>
        </p:blipFill>
        <p:spPr>
          <a:xfrm>
            <a:off x="-3108230" y="-1135810"/>
            <a:ext cx="9129619" cy="9129619"/>
          </a:xfrm>
          <a:prstGeom prst="rect">
            <a:avLst/>
          </a:prstGeom>
        </p:spPr>
      </p:pic>
      <p:sp>
        <p:nvSpPr>
          <p:cNvPr id="2" name="Title 1">
            <a:extLst>
              <a:ext uri="{FF2B5EF4-FFF2-40B4-BE49-F238E27FC236}">
                <a16:creationId xmlns:a16="http://schemas.microsoft.com/office/drawing/2014/main" id="{ED9A2253-7833-3865-C2FD-9F3EB378FBF7}"/>
              </a:ext>
            </a:extLst>
          </p:cNvPr>
          <p:cNvSpPr txBox="1">
            <a:spLocks/>
          </p:cNvSpPr>
          <p:nvPr userDrawn="1"/>
        </p:nvSpPr>
        <p:spPr>
          <a:xfrm>
            <a:off x="495300" y="1625974"/>
            <a:ext cx="4453218" cy="360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tx1"/>
                </a:solidFill>
                <a:latin typeface="Arial Rounded MT Bold" panose="020F0704030504030204" pitchFamily="34" charset="77"/>
                <a:ea typeface="+mj-ea"/>
                <a:cs typeface="+mj-cs"/>
              </a:defRPr>
            </a:lvl1pPr>
          </a:lstStyle>
          <a:p>
            <a:pPr algn="ctr">
              <a:lnSpc>
                <a:spcPct val="100000"/>
              </a:lnSpc>
            </a:pPr>
            <a:endParaRPr lang="sv-SE" sz="3000"/>
          </a:p>
        </p:txBody>
      </p:sp>
      <p:sp>
        <p:nvSpPr>
          <p:cNvPr id="3" name="Content Placeholder 5">
            <a:extLst>
              <a:ext uri="{FF2B5EF4-FFF2-40B4-BE49-F238E27FC236}">
                <a16:creationId xmlns:a16="http://schemas.microsoft.com/office/drawing/2014/main" id="{D3431C32-9330-7197-24CC-845B0267153C}"/>
              </a:ext>
            </a:extLst>
          </p:cNvPr>
          <p:cNvSpPr>
            <a:spLocks noGrp="1"/>
          </p:cNvSpPr>
          <p:nvPr>
            <p:ph sz="quarter" idx="4"/>
          </p:nvPr>
        </p:nvSpPr>
        <p:spPr>
          <a:xfrm>
            <a:off x="6170612" y="914401"/>
            <a:ext cx="5183188"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itle 1">
            <a:extLst>
              <a:ext uri="{FF2B5EF4-FFF2-40B4-BE49-F238E27FC236}">
                <a16:creationId xmlns:a16="http://schemas.microsoft.com/office/drawing/2014/main" id="{FC1FE9E5-85C1-F74D-7002-20F58E3813C9}"/>
              </a:ext>
            </a:extLst>
          </p:cNvPr>
          <p:cNvSpPr>
            <a:spLocks noGrp="1"/>
          </p:cNvSpPr>
          <p:nvPr>
            <p:ph type="title"/>
          </p:nvPr>
        </p:nvSpPr>
        <p:spPr>
          <a:xfrm>
            <a:off x="588309" y="2127598"/>
            <a:ext cx="4267200" cy="2602801"/>
          </a:xfrm>
        </p:spPr>
        <p:txBody>
          <a:bodyPr>
            <a:noAutofit/>
          </a:bodyPr>
          <a:lstStyle>
            <a:lvl1pPr algn="l">
              <a:defRPr sz="4400"/>
            </a:lvl1pPr>
          </a:lstStyle>
          <a:p>
            <a:r>
              <a:rPr lang="en-US" noProof="0"/>
              <a:t>Click to edit Master title style</a:t>
            </a:r>
            <a:endParaRPr lang="sv-SE" noProof="0"/>
          </a:p>
        </p:txBody>
      </p:sp>
    </p:spTree>
    <p:extLst>
      <p:ext uri="{BB962C8B-B14F-4D97-AF65-F5344CB8AC3E}">
        <p14:creationId xmlns:p14="http://schemas.microsoft.com/office/powerpoint/2010/main" val="1316886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ruppuppgift instruktio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863600"/>
            <a:ext cx="5257800" cy="5107542"/>
          </a:xfrm>
        </p:spPr>
        <p:txBody>
          <a:bodyPr/>
          <a:lstStyle>
            <a:lvl1pPr algn="ctr">
              <a:defRPr>
                <a:solidFill>
                  <a:schemeClr val="accent6"/>
                </a:solidFill>
              </a:defRPr>
            </a:lvl1pPr>
          </a:lstStyle>
          <a:p>
            <a:r>
              <a:rPr lang="en-US" noProof="0"/>
              <a:t>Click to edit Master title style</a:t>
            </a:r>
            <a:endParaRPr lang="sv-SE" noProof="0"/>
          </a:p>
        </p:txBody>
      </p:sp>
      <p:pic>
        <p:nvPicPr>
          <p:cNvPr id="5" name="Picture 4" descr="Icon&#10;&#10;Description automatically generated">
            <a:extLst>
              <a:ext uri="{FF2B5EF4-FFF2-40B4-BE49-F238E27FC236}">
                <a16:creationId xmlns:a16="http://schemas.microsoft.com/office/drawing/2014/main" id="{FBB54FA3-F9D3-DA4D-65FA-FA6647BACE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87947" y="1143000"/>
            <a:ext cx="4572000" cy="4572000"/>
          </a:xfrm>
          <a:prstGeom prst="rect">
            <a:avLst/>
          </a:prstGeom>
        </p:spPr>
      </p:pic>
    </p:spTree>
    <p:extLst>
      <p:ext uri="{BB962C8B-B14F-4D97-AF65-F5344CB8AC3E}">
        <p14:creationId xmlns:p14="http://schemas.microsoft.com/office/powerpoint/2010/main" val="1337382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a STOR st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850901"/>
            <a:ext cx="10515600" cy="5143500"/>
          </a:xfrm>
        </p:spPr>
        <p:txBody>
          <a:bodyPr anchor="ctr"/>
          <a:lstStyle>
            <a:lvl1pPr algn="l">
              <a:defRPr sz="4000">
                <a:latin typeface="Arial Rounded MT Bold" panose="020F0704030504030204" pitchFamily="34" charset="77"/>
              </a:defRPr>
            </a:lvl1pPr>
            <a:lvl2pPr algn="l">
              <a:defRPr sz="3200">
                <a:latin typeface="Arial" panose="020B0604020202020204" pitchFamily="34" charset="0"/>
                <a:cs typeface="Arial" panose="020B0604020202020204" pitchFamily="34" charset="0"/>
              </a:defRPr>
            </a:lvl2pPr>
            <a:lvl3pPr algn="l">
              <a:defRPr sz="2800">
                <a:latin typeface="Arial" panose="020B0604020202020204" pitchFamily="34" charset="0"/>
                <a:cs typeface="Arial" panose="020B0604020202020204" pitchFamily="34" charset="0"/>
              </a:defRPr>
            </a:lvl3pPr>
            <a:lvl4pPr algn="l">
              <a:defRPr sz="24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5215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AA2-7982-C959-E86C-B6A4658ABD0F}"/>
              </a:ext>
            </a:extLst>
          </p:cNvPr>
          <p:cNvSpPr>
            <a:spLocks noGrp="1"/>
          </p:cNvSpPr>
          <p:nvPr>
            <p:ph type="ctrTitle"/>
          </p:nvPr>
        </p:nvSpPr>
        <p:spPr>
          <a:xfrm>
            <a:off x="1524000" y="307115"/>
            <a:ext cx="9144000" cy="673386"/>
          </a:xfrm>
        </p:spPr>
        <p:txBody>
          <a:bodyPr anchor="t">
            <a:normAutofit/>
          </a:bodyPr>
          <a:lstStyle>
            <a:lvl1pPr algn="ctr">
              <a:defRPr sz="4000"/>
            </a:lvl1pPr>
          </a:lstStyle>
          <a:p>
            <a:r>
              <a:rPr lang="en-US" noProof="0"/>
              <a:t>Click to edit Master title style</a:t>
            </a:r>
            <a:endParaRPr lang="sv-SE" noProof="0"/>
          </a:p>
        </p:txBody>
      </p:sp>
    </p:spTree>
    <p:extLst>
      <p:ext uri="{BB962C8B-B14F-4D97-AF65-F5344CB8AC3E}">
        <p14:creationId xmlns:p14="http://schemas.microsoft.com/office/powerpoint/2010/main" val="3366628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AA2-7982-C959-E86C-B6A4658ABD0F}"/>
              </a:ext>
            </a:extLst>
          </p:cNvPr>
          <p:cNvSpPr>
            <a:spLocks noGrp="1"/>
          </p:cNvSpPr>
          <p:nvPr>
            <p:ph type="ctrTitle"/>
          </p:nvPr>
        </p:nvSpPr>
        <p:spPr>
          <a:xfrm>
            <a:off x="246043" y="263047"/>
            <a:ext cx="1935297" cy="2039477"/>
          </a:xfrm>
        </p:spPr>
        <p:txBody>
          <a:bodyPr anchor="t">
            <a:normAutofit/>
          </a:bodyPr>
          <a:lstStyle>
            <a:lvl1pPr algn="l">
              <a:defRPr sz="32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03109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 logo slide">
    <p:bg>
      <p:bgRef idx="1001">
        <a:schemeClr val="bg2"/>
      </p:bgRef>
    </p:bg>
    <p:spTree>
      <p:nvGrpSpPr>
        <p:cNvPr id="1" name=""/>
        <p:cNvGrpSpPr/>
        <p:nvPr/>
      </p:nvGrpSpPr>
      <p:grpSpPr>
        <a:xfrm>
          <a:off x="0" y="0"/>
          <a:ext cx="0" cy="0"/>
          <a:chOff x="0" y="0"/>
          <a:chExt cx="0" cy="0"/>
        </a:xfrm>
      </p:grpSpPr>
      <p:pic>
        <p:nvPicPr>
          <p:cNvPr id="7" name="Picture 6" descr="Staden tillhör alla-logo">
            <a:extLst>
              <a:ext uri="{FF2B5EF4-FFF2-40B4-BE49-F238E27FC236}">
                <a16:creationId xmlns:a16="http://schemas.microsoft.com/office/drawing/2014/main" id="{DE5E9533-E9C0-0072-7623-85E9E95A32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7775" y="1120775"/>
            <a:ext cx="4616450" cy="4616450"/>
          </a:xfrm>
          <a:prstGeom prst="rect">
            <a:avLst/>
          </a:prstGeom>
        </p:spPr>
      </p:pic>
    </p:spTree>
    <p:extLst>
      <p:ext uri="{BB962C8B-B14F-4D97-AF65-F5344CB8AC3E}">
        <p14:creationId xmlns:p14="http://schemas.microsoft.com/office/powerpoint/2010/main" val="386486829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62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liner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933855"/>
            <a:ext cx="10515600" cy="4834647"/>
          </a:xfrm>
        </p:spPr>
        <p:txBody>
          <a:bodyPr/>
          <a:lstStyle>
            <a:lvl1pPr algn="ctr">
              <a:defRPr>
                <a:solidFill>
                  <a:schemeClr val="tx2"/>
                </a:solidFill>
              </a:defRPr>
            </a:lvl1pPr>
          </a:lstStyle>
          <a:p>
            <a:r>
              <a:rPr lang="fi-FI" noProof="0"/>
              <a:t>Muokkaa ots. perustyyl. napsautt.</a:t>
            </a:r>
          </a:p>
        </p:txBody>
      </p:sp>
    </p:spTree>
    <p:extLst>
      <p:ext uri="{BB962C8B-B14F-4D97-AF65-F5344CB8AC3E}">
        <p14:creationId xmlns:p14="http://schemas.microsoft.com/office/powerpoint/2010/main" val="313625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7"/>
            <a:ext cx="10515600" cy="1325563"/>
          </a:xfrm>
        </p:spPr>
        <p:txBody>
          <a:body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2006599"/>
            <a:ext cx="10515600" cy="39878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8914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 lista beige">
    <p:bg>
      <p:bgRef idx="1001">
        <a:schemeClr val="bg2"/>
      </p:bgRef>
    </p:bg>
    <p:spTree>
      <p:nvGrpSpPr>
        <p:cNvPr id="1" name=""/>
        <p:cNvGrpSpPr/>
        <p:nvPr/>
      </p:nvGrpSpPr>
      <p:grpSpPr>
        <a:xfrm>
          <a:off x="0" y="0"/>
          <a:ext cx="0" cy="0"/>
          <a:chOff x="0" y="0"/>
          <a:chExt cx="0" cy="0"/>
        </a:xfrm>
      </p:grpSpPr>
      <p:pic>
        <p:nvPicPr>
          <p:cNvPr id="8" name="Picture 7" descr="A picture containing reptile, dinosaur&#10;&#10;Description automatically generated">
            <a:extLst>
              <a:ext uri="{FF2B5EF4-FFF2-40B4-BE49-F238E27FC236}">
                <a16:creationId xmlns:a16="http://schemas.microsoft.com/office/drawing/2014/main" id="{F3FC9E37-C50D-6BA2-8877-2000E0B34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ADE51B-B2A6-344F-F927-F6CAB4DF2263}"/>
              </a:ext>
            </a:extLst>
          </p:cNvPr>
          <p:cNvSpPr>
            <a:spLocks noGrp="1"/>
          </p:cNvSpPr>
          <p:nvPr>
            <p:ph type="title"/>
          </p:nvPr>
        </p:nvSpPr>
        <p:spPr>
          <a:xfrm>
            <a:off x="838200" y="681037"/>
            <a:ext cx="10515600" cy="1325563"/>
          </a:xfrm>
        </p:spPr>
        <p:txBody>
          <a:body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FE2D3A31-48E9-5B3B-78DC-55793123E4CC}"/>
              </a:ext>
            </a:extLst>
          </p:cNvPr>
          <p:cNvSpPr>
            <a:spLocks noGrp="1"/>
          </p:cNvSpPr>
          <p:nvPr>
            <p:ph idx="1"/>
          </p:nvPr>
        </p:nvSpPr>
        <p:spPr>
          <a:xfrm>
            <a:off x="838200" y="2006599"/>
            <a:ext cx="10515600" cy="39878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8632079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FC84-AD33-61F4-5802-921DAB772EF9}"/>
              </a:ext>
            </a:extLst>
          </p:cNvPr>
          <p:cNvSpPr>
            <a:spLocks noGrp="1"/>
          </p:cNvSpPr>
          <p:nvPr>
            <p:ph type="title"/>
          </p:nvPr>
        </p:nvSpPr>
        <p:spPr>
          <a:xfrm>
            <a:off x="838200" y="792508"/>
            <a:ext cx="10515600" cy="1325563"/>
          </a:xfrm>
        </p:spPr>
        <p:txBody>
          <a:bodyPr/>
          <a:lstStyle>
            <a:lvl1pPr algn="ctr">
              <a:defRPr/>
            </a:lvl1pPr>
          </a:lstStyle>
          <a:p>
            <a:r>
              <a:rPr lang="en-US" noProof="0"/>
              <a:t>Click to edit Master title style</a:t>
            </a:r>
            <a:endParaRPr lang="sv-SE" noProof="0"/>
          </a:p>
        </p:txBody>
      </p:sp>
    </p:spTree>
    <p:extLst>
      <p:ext uri="{BB962C8B-B14F-4D97-AF65-F5344CB8AC3E}">
        <p14:creationId xmlns:p14="http://schemas.microsoft.com/office/powerpoint/2010/main" val="170504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rubrik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2027237"/>
            <a:ext cx="5181600" cy="3916363"/>
          </a:xfrm>
        </p:spPr>
        <p:txBody>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6170612" y="914400"/>
            <a:ext cx="5181600" cy="1112837"/>
          </a:xfrm>
        </p:spPr>
        <p:txBody>
          <a:bodyPr>
            <a:normAutofit/>
          </a:bodyPr>
          <a:lstStyle>
            <a:lvl1pPr>
              <a:defRPr sz="3000"/>
            </a:lvl1pPr>
          </a:lstStyle>
          <a:p>
            <a:r>
              <a:rPr lang="en-US" noProof="0"/>
              <a:t>Click to edit Master title style</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4376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l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048B46-BAB7-D773-BC06-C96BD47A004E}"/>
              </a:ext>
            </a:extLst>
          </p:cNvPr>
          <p:cNvSpPr>
            <a:spLocks noGrp="1"/>
          </p:cNvSpPr>
          <p:nvPr>
            <p:ph sz="quarter" idx="4"/>
          </p:nvPr>
        </p:nvSpPr>
        <p:spPr>
          <a:xfrm>
            <a:off x="6170612" y="914401"/>
            <a:ext cx="5181600" cy="5029199"/>
          </a:xfrm>
        </p:spPr>
        <p:txBody>
          <a:bodyPr anchor="ctr"/>
          <a:lstStyle>
            <a:lvl1pPr>
              <a:lnSpc>
                <a:spcPct val="150000"/>
              </a:lnSpc>
              <a:defRPr sz="2800">
                <a:latin typeface="Arial Rounded MT Bold" panose="020F0704030504030204" pitchFamily="34" charset="77"/>
              </a:defRPr>
            </a:lvl1pPr>
            <a:lvl2pPr>
              <a:lnSpc>
                <a:spcPct val="150000"/>
              </a:lnSpc>
              <a:defRPr sz="2400"/>
            </a:lvl2pPr>
            <a:lvl3pPr>
              <a:lnSpc>
                <a:spcPct val="150000"/>
              </a:lnSpc>
              <a:defRPr sz="2000"/>
            </a:lvl3pPr>
            <a:lvl4pPr>
              <a:lnSpc>
                <a:spcPct val="150000"/>
              </a:lnSpc>
              <a:defRPr sz="1800"/>
            </a:lvl4pPr>
            <a:lvl5pPr>
              <a:lnSpc>
                <a:spcPct val="15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2" name="Content Placeholder 2">
            <a:extLst>
              <a:ext uri="{FF2B5EF4-FFF2-40B4-BE49-F238E27FC236}">
                <a16:creationId xmlns:a16="http://schemas.microsoft.com/office/drawing/2014/main" id="{8062C55C-7AC6-FF67-6FE1-D21E406DCBD2}"/>
              </a:ext>
            </a:extLst>
          </p:cNvPr>
          <p:cNvSpPr>
            <a:spLocks noGrp="1"/>
          </p:cNvSpPr>
          <p:nvPr>
            <p:ph sz="half" idx="1"/>
          </p:nvPr>
        </p:nvSpPr>
        <p:spPr>
          <a:xfrm>
            <a:off x="838200" y="914401"/>
            <a:ext cx="4838700" cy="5029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53552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ta med rubrik + lista">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ransport, mollusk, wheel&#10;&#10;Description automatically generated">
            <a:extLst>
              <a:ext uri="{FF2B5EF4-FFF2-40B4-BE49-F238E27FC236}">
                <a16:creationId xmlns:a16="http://schemas.microsoft.com/office/drawing/2014/main" id="{9CD2F2D0-B7EC-4751-37A8-CF52F4D4CF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75" y="250825"/>
            <a:ext cx="6356350" cy="6356350"/>
          </a:xfrm>
          <a:prstGeom prst="rect">
            <a:avLst/>
          </a:prstGeom>
        </p:spPr>
      </p:pic>
      <p:sp>
        <p:nvSpPr>
          <p:cNvPr id="10" name="Title 1">
            <a:extLst>
              <a:ext uri="{FF2B5EF4-FFF2-40B4-BE49-F238E27FC236}">
                <a16:creationId xmlns:a16="http://schemas.microsoft.com/office/drawing/2014/main" id="{876253BA-3C24-6A46-5399-481F3E85BDCA}"/>
              </a:ext>
            </a:extLst>
          </p:cNvPr>
          <p:cNvSpPr>
            <a:spLocks noGrp="1"/>
          </p:cNvSpPr>
          <p:nvPr>
            <p:ph type="title"/>
          </p:nvPr>
        </p:nvSpPr>
        <p:spPr>
          <a:xfrm>
            <a:off x="1353927" y="2136750"/>
            <a:ext cx="3807246" cy="2584499"/>
          </a:xfrm>
        </p:spPr>
        <p:txBody>
          <a:bodyPr>
            <a:normAutofit/>
          </a:bodyPr>
          <a:lstStyle>
            <a:lvl1pPr algn="ctr">
              <a:defRPr sz="4400"/>
            </a:lvl1pPr>
          </a:lstStyle>
          <a:p>
            <a:r>
              <a:rPr lang="en-US" noProof="0"/>
              <a:t>Click to edit Master title style</a:t>
            </a:r>
            <a:endParaRPr lang="sv-SE" noProof="0"/>
          </a:p>
        </p:txBody>
      </p:sp>
      <p:sp>
        <p:nvSpPr>
          <p:cNvPr id="14" name="Content Placeholder 5">
            <a:extLst>
              <a:ext uri="{FF2B5EF4-FFF2-40B4-BE49-F238E27FC236}">
                <a16:creationId xmlns:a16="http://schemas.microsoft.com/office/drawing/2014/main" id="{7D309AC4-4667-9D35-AF20-38C0323A85D9}"/>
              </a:ext>
            </a:extLst>
          </p:cNvPr>
          <p:cNvSpPr>
            <a:spLocks noGrp="1"/>
          </p:cNvSpPr>
          <p:nvPr>
            <p:ph sz="quarter" idx="4"/>
          </p:nvPr>
        </p:nvSpPr>
        <p:spPr>
          <a:xfrm>
            <a:off x="6170612" y="914401"/>
            <a:ext cx="5181600" cy="5029199"/>
          </a:xfrm>
        </p:spPr>
        <p:txBody>
          <a:bodyPr anchor="ctr"/>
          <a:lstStyle>
            <a:lvl1pPr>
              <a:lnSpc>
                <a:spcPct val="100000"/>
              </a:lnSpc>
              <a:defRPr sz="2800">
                <a:latin typeface="Arial Rounded MT Bold" panose="020F0704030504030204" pitchFamily="34" charset="77"/>
              </a:defRPr>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6348659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1">
    <p:bg>
      <p:bgRef idx="1001">
        <a:schemeClr val="bg2"/>
      </p:bgRef>
    </p:bg>
    <p:spTree>
      <p:nvGrpSpPr>
        <p:cNvPr id="1" name=""/>
        <p:cNvGrpSpPr/>
        <p:nvPr/>
      </p:nvGrpSpPr>
      <p:grpSpPr>
        <a:xfrm>
          <a:off x="0" y="0"/>
          <a:ext cx="0" cy="0"/>
          <a:chOff x="0" y="0"/>
          <a:chExt cx="0" cy="0"/>
        </a:xfrm>
      </p:grpSpPr>
      <p:pic>
        <p:nvPicPr>
          <p:cNvPr id="3" name="Picture 2" descr="A picture containing transport, wheel, opener&#10;&#10;Description automatically generated">
            <a:extLst>
              <a:ext uri="{FF2B5EF4-FFF2-40B4-BE49-F238E27FC236}">
                <a16:creationId xmlns:a16="http://schemas.microsoft.com/office/drawing/2014/main" id="{53FE5C52-D18B-0019-6566-61FAB039C2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1016362"/>
            <a:ext cx="5998992" cy="4825276"/>
          </a:xfrm>
          <a:prstGeom prst="rect">
            <a:avLst/>
          </a:prstGeom>
        </p:spPr>
      </p:pic>
      <p:sp>
        <p:nvSpPr>
          <p:cNvPr id="5" name="Title 1">
            <a:extLst>
              <a:ext uri="{FF2B5EF4-FFF2-40B4-BE49-F238E27FC236}">
                <a16:creationId xmlns:a16="http://schemas.microsoft.com/office/drawing/2014/main" id="{85166F0A-B517-ACA3-3AB6-ACA85362ACF3}"/>
              </a:ext>
            </a:extLst>
          </p:cNvPr>
          <p:cNvSpPr>
            <a:spLocks noGrp="1"/>
          </p:cNvSpPr>
          <p:nvPr>
            <p:ph type="title"/>
          </p:nvPr>
        </p:nvSpPr>
        <p:spPr>
          <a:xfrm>
            <a:off x="6961896" y="1637349"/>
            <a:ext cx="4267200" cy="3583302"/>
          </a:xfrm>
        </p:spPr>
        <p:txBody>
          <a:bodyPr>
            <a:normAutofit/>
          </a:bodyPr>
          <a:lstStyle>
            <a:lvl1pPr algn="ctr">
              <a:defRPr sz="30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35712160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2120B-9BBD-8DAC-6A31-B4F4BC641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sv-SE" noProof="0"/>
          </a:p>
        </p:txBody>
      </p:sp>
      <p:sp>
        <p:nvSpPr>
          <p:cNvPr id="3" name="Text Placeholder 2">
            <a:extLst>
              <a:ext uri="{FF2B5EF4-FFF2-40B4-BE49-F238E27FC236}">
                <a16:creationId xmlns:a16="http://schemas.microsoft.com/office/drawing/2014/main" id="{C91FFE1B-846E-3BD4-15B9-CDA40E327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Date Placeholder 3">
            <a:extLst>
              <a:ext uri="{FF2B5EF4-FFF2-40B4-BE49-F238E27FC236}">
                <a16:creationId xmlns:a16="http://schemas.microsoft.com/office/drawing/2014/main" id="{2D7B04F3-0712-523D-A22B-0AC580BC9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A4307-2A65-0B48-A3BB-AA0DC13C3F29}" type="datetimeFigureOut">
              <a:rPr lang="sv-SE" noProof="0" smtClean="0"/>
              <a:t>2024-02-14</a:t>
            </a:fld>
            <a:endParaRPr lang="sv-SE" noProof="0"/>
          </a:p>
        </p:txBody>
      </p:sp>
      <p:sp>
        <p:nvSpPr>
          <p:cNvPr id="5" name="Footer Placeholder 4">
            <a:extLst>
              <a:ext uri="{FF2B5EF4-FFF2-40B4-BE49-F238E27FC236}">
                <a16:creationId xmlns:a16="http://schemas.microsoft.com/office/drawing/2014/main" id="{83EC1C82-8A80-33E9-FE9D-086D1C4DB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noProof="0"/>
          </a:p>
        </p:txBody>
      </p:sp>
      <p:sp>
        <p:nvSpPr>
          <p:cNvPr id="6" name="Slide Number Placeholder 5">
            <a:extLst>
              <a:ext uri="{FF2B5EF4-FFF2-40B4-BE49-F238E27FC236}">
                <a16:creationId xmlns:a16="http://schemas.microsoft.com/office/drawing/2014/main" id="{E118EAAE-4977-2670-8AEB-DCFC039DD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FBA73-9D71-F443-9E69-3AE31B3F6624}" type="slidenum">
              <a:rPr lang="sv-SE" noProof="0" smtClean="0"/>
              <a:t>‹#›</a:t>
            </a:fld>
            <a:endParaRPr lang="sv-SE" noProof="0"/>
          </a:p>
        </p:txBody>
      </p:sp>
    </p:spTree>
    <p:extLst>
      <p:ext uri="{BB962C8B-B14F-4D97-AF65-F5344CB8AC3E}">
        <p14:creationId xmlns:p14="http://schemas.microsoft.com/office/powerpoint/2010/main" val="3426016659"/>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50" r:id="rId3"/>
    <p:sldLayoutId id="2147483681" r:id="rId4"/>
    <p:sldLayoutId id="2147483654" r:id="rId5"/>
    <p:sldLayoutId id="2147483661" r:id="rId6"/>
    <p:sldLayoutId id="2147483664" r:id="rId7"/>
    <p:sldLayoutId id="2147483675" r:id="rId8"/>
    <p:sldLayoutId id="2147483672" r:id="rId9"/>
    <p:sldLayoutId id="2147483673" r:id="rId10"/>
    <p:sldLayoutId id="2147483674" r:id="rId11"/>
    <p:sldLayoutId id="2147483676" r:id="rId12"/>
    <p:sldLayoutId id="2147483677" r:id="rId13"/>
    <p:sldLayoutId id="2147483660" r:id="rId14"/>
    <p:sldLayoutId id="2147483680" r:id="rId15"/>
    <p:sldLayoutId id="2147483678" r:id="rId16"/>
    <p:sldLayoutId id="2147483663" r:id="rId17"/>
    <p:sldLayoutId id="2147483649" r:id="rId18"/>
    <p:sldLayoutId id="2147483679" r:id="rId19"/>
    <p:sldLayoutId id="2147483655" r:id="rId20"/>
    <p:sldLayoutId id="2147483683" r:id="rId21"/>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ideo" Target="https://www.youtube.com/embed/WpEYkK5hq54?feature=oembed"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3.sv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86C9-BEBF-38B3-1384-76F648081497}"/>
              </a:ext>
            </a:extLst>
          </p:cNvPr>
          <p:cNvSpPr>
            <a:spLocks noGrp="1"/>
          </p:cNvSpPr>
          <p:nvPr>
            <p:ph type="title" idx="4294967295"/>
          </p:nvPr>
        </p:nvSpPr>
        <p:spPr>
          <a:xfrm>
            <a:off x="0" y="-527293"/>
            <a:ext cx="7006390" cy="527293"/>
          </a:xfrm>
        </p:spPr>
        <p:txBody>
          <a:bodyPr>
            <a:noAutofit/>
          </a:bodyPr>
          <a:lstStyle/>
          <a:p>
            <a:r>
              <a:rPr lang="en-US" sz="1800" err="1"/>
              <a:t>Staden</a:t>
            </a:r>
            <a:r>
              <a:rPr lang="en-US" sz="1800"/>
              <a:t> </a:t>
            </a:r>
            <a:r>
              <a:rPr lang="en-US" sz="1800" err="1"/>
              <a:t>tillhör</a:t>
            </a:r>
            <a:r>
              <a:rPr lang="en-US" sz="1800"/>
              <a:t> </a:t>
            </a:r>
            <a:r>
              <a:rPr lang="en-US" sz="1800" err="1"/>
              <a:t>alla</a:t>
            </a:r>
            <a:r>
              <a:rPr lang="en-US" sz="1800"/>
              <a:t> –</a:t>
            </a:r>
            <a:r>
              <a:rPr lang="en-US" sz="1800" err="1"/>
              <a:t>lektionen</a:t>
            </a:r>
            <a:r>
              <a:rPr lang="en-US" sz="1800"/>
              <a:t> för </a:t>
            </a:r>
            <a:r>
              <a:rPr lang="en-US" sz="1800" err="1"/>
              <a:t>årskurs</a:t>
            </a:r>
            <a:r>
              <a:rPr lang="en-US" sz="1800"/>
              <a:t> 1 </a:t>
            </a:r>
            <a:r>
              <a:rPr lang="en-US" sz="1800" err="1"/>
              <a:t>och</a:t>
            </a:r>
            <a:r>
              <a:rPr lang="en-US" sz="1800"/>
              <a:t> 2.</a:t>
            </a:r>
            <a:endParaRPr lang="fi-FI" sz="1800"/>
          </a:p>
        </p:txBody>
      </p:sp>
    </p:spTree>
    <p:extLst>
      <p:ext uri="{BB962C8B-B14F-4D97-AF65-F5344CB8AC3E}">
        <p14:creationId xmlns:p14="http://schemas.microsoft.com/office/powerpoint/2010/main" val="19332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8E6C07-8BBB-6D24-211B-02A65EBA5B7C}"/>
              </a:ext>
            </a:extLst>
          </p:cNvPr>
          <p:cNvSpPr txBox="1"/>
          <p:nvPr/>
        </p:nvSpPr>
        <p:spPr>
          <a:xfrm>
            <a:off x="2113722" y="1184315"/>
            <a:ext cx="79645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FI" sz="3600">
                <a:solidFill>
                  <a:srgbClr val="000000"/>
                </a:solidFill>
                <a:latin typeface="Arial Rounded MT Bold"/>
                <a:ea typeface="+mn-lt"/>
                <a:cs typeface="+mn-lt"/>
              </a:rPr>
              <a:t>Du kan försvara dig själv!</a:t>
            </a:r>
            <a:endParaRPr lang="sv-FI"/>
          </a:p>
        </p:txBody>
      </p:sp>
      <p:grpSp>
        <p:nvGrpSpPr>
          <p:cNvPr id="7" name="Group 6">
            <a:extLst>
              <a:ext uri="{FF2B5EF4-FFF2-40B4-BE49-F238E27FC236}">
                <a16:creationId xmlns:a16="http://schemas.microsoft.com/office/drawing/2014/main" id="{0BEF1D0A-5DEB-A3D1-A043-5B642DCEEFD3}"/>
              </a:ext>
              <a:ext uri="{C183D7F6-B498-43B3-948B-1728B52AA6E4}">
                <adec:decorative xmlns:adec="http://schemas.microsoft.com/office/drawing/2017/decorative" val="1"/>
              </a:ext>
            </a:extLst>
          </p:cNvPr>
          <p:cNvGrpSpPr/>
          <p:nvPr/>
        </p:nvGrpSpPr>
        <p:grpSpPr>
          <a:xfrm>
            <a:off x="1634603" y="1979716"/>
            <a:ext cx="2743200" cy="2743200"/>
            <a:chOff x="1634603" y="1979716"/>
            <a:chExt cx="2743200" cy="2743200"/>
          </a:xfrm>
        </p:grpSpPr>
        <p:pic>
          <p:nvPicPr>
            <p:cNvPr id="8" name="Picture 7">
              <a:extLst>
                <a:ext uri="{FF2B5EF4-FFF2-40B4-BE49-F238E27FC236}">
                  <a16:creationId xmlns:a16="http://schemas.microsoft.com/office/drawing/2014/main" id="{E0DD8E4D-1F36-72B3-7950-8FD8D26078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603" y="1979716"/>
              <a:ext cx="2743200" cy="2743200"/>
            </a:xfrm>
            <a:prstGeom prst="rect">
              <a:avLst/>
            </a:prstGeom>
          </p:spPr>
        </p:pic>
        <p:pic>
          <p:nvPicPr>
            <p:cNvPr id="10" name="Picture 9" descr="A cartoon of a person waving&#10;&#10;Description automatically generated">
              <a:extLst>
                <a:ext uri="{FF2B5EF4-FFF2-40B4-BE49-F238E27FC236}">
                  <a16:creationId xmlns:a16="http://schemas.microsoft.com/office/drawing/2014/main" id="{4CD466ED-C72D-7EE4-4815-BC61AE7FD6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028" y="2187951"/>
              <a:ext cx="2482098" cy="2482098"/>
            </a:xfrm>
            <a:prstGeom prst="rect">
              <a:avLst/>
            </a:prstGeom>
          </p:spPr>
        </p:pic>
      </p:grpSp>
      <p:grpSp>
        <p:nvGrpSpPr>
          <p:cNvPr id="12" name="Group 11">
            <a:extLst>
              <a:ext uri="{FF2B5EF4-FFF2-40B4-BE49-F238E27FC236}">
                <a16:creationId xmlns:a16="http://schemas.microsoft.com/office/drawing/2014/main" id="{67224F28-B55A-6EAB-8BE1-6D272841E056}"/>
              </a:ext>
              <a:ext uri="{C183D7F6-B498-43B3-948B-1728B52AA6E4}">
                <adec:decorative xmlns:adec="http://schemas.microsoft.com/office/drawing/2017/decorative" val="1"/>
              </a:ext>
            </a:extLst>
          </p:cNvPr>
          <p:cNvGrpSpPr/>
          <p:nvPr/>
        </p:nvGrpSpPr>
        <p:grpSpPr>
          <a:xfrm>
            <a:off x="4851126" y="2012903"/>
            <a:ext cx="2743200" cy="2743200"/>
            <a:chOff x="4851126" y="2012903"/>
            <a:chExt cx="2743200" cy="2743200"/>
          </a:xfrm>
        </p:grpSpPr>
        <p:pic>
          <p:nvPicPr>
            <p:cNvPr id="14" name="Picture 13">
              <a:extLst>
                <a:ext uri="{FF2B5EF4-FFF2-40B4-BE49-F238E27FC236}">
                  <a16:creationId xmlns:a16="http://schemas.microsoft.com/office/drawing/2014/main" id="{AD0EEC73-22ED-2E51-C8C2-4FDE671091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126" y="2012903"/>
              <a:ext cx="2743200" cy="2743200"/>
            </a:xfrm>
            <a:prstGeom prst="rect">
              <a:avLst/>
            </a:prstGeom>
          </p:spPr>
        </p:pic>
        <p:pic>
          <p:nvPicPr>
            <p:cNvPr id="17" name="Picture 16" descr="A cartoon of a person walking&#10;&#10;Description automatically generated">
              <a:extLst>
                <a:ext uri="{FF2B5EF4-FFF2-40B4-BE49-F238E27FC236}">
                  <a16:creationId xmlns:a16="http://schemas.microsoft.com/office/drawing/2014/main" id="{86CE16AD-5F14-DDE8-58CE-68E481FE4B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6451" y="2062174"/>
              <a:ext cx="2607875" cy="2607875"/>
            </a:xfrm>
            <a:prstGeom prst="rect">
              <a:avLst/>
            </a:prstGeom>
          </p:spPr>
        </p:pic>
      </p:grpSp>
      <p:grpSp>
        <p:nvGrpSpPr>
          <p:cNvPr id="19" name="Group 18">
            <a:extLst>
              <a:ext uri="{FF2B5EF4-FFF2-40B4-BE49-F238E27FC236}">
                <a16:creationId xmlns:a16="http://schemas.microsoft.com/office/drawing/2014/main" id="{1EF3EA4E-E5D8-4315-326B-28EB3B19AFCF}"/>
              </a:ext>
              <a:ext uri="{C183D7F6-B498-43B3-948B-1728B52AA6E4}">
                <adec:decorative xmlns:adec="http://schemas.microsoft.com/office/drawing/2017/decorative" val="1"/>
              </a:ext>
            </a:extLst>
          </p:cNvPr>
          <p:cNvGrpSpPr/>
          <p:nvPr/>
        </p:nvGrpSpPr>
        <p:grpSpPr>
          <a:xfrm>
            <a:off x="8048625" y="1979716"/>
            <a:ext cx="2743200" cy="2743200"/>
            <a:chOff x="8021816" y="1979716"/>
            <a:chExt cx="2743200" cy="2743200"/>
          </a:xfrm>
        </p:grpSpPr>
        <p:pic>
          <p:nvPicPr>
            <p:cNvPr id="20" name="Picture 19">
              <a:extLst>
                <a:ext uri="{FF2B5EF4-FFF2-40B4-BE49-F238E27FC236}">
                  <a16:creationId xmlns:a16="http://schemas.microsoft.com/office/drawing/2014/main" id="{9AA1F26D-9601-38DD-19BB-774139B14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1816" y="1979716"/>
              <a:ext cx="2743200" cy="2743200"/>
            </a:xfrm>
            <a:prstGeom prst="rect">
              <a:avLst/>
            </a:prstGeom>
          </p:spPr>
        </p:pic>
        <p:pic>
          <p:nvPicPr>
            <p:cNvPr id="21" name="Picture 20" descr="A person and person looking at each other&#10;&#10;Description automatically generated">
              <a:extLst>
                <a:ext uri="{FF2B5EF4-FFF2-40B4-BE49-F238E27FC236}">
                  <a16:creationId xmlns:a16="http://schemas.microsoft.com/office/drawing/2014/main" id="{3AE45B4E-3D23-6EDD-509D-F94AD588C5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574" y="2056474"/>
              <a:ext cx="2589684" cy="2589684"/>
            </a:xfrm>
            <a:prstGeom prst="rect">
              <a:avLst/>
            </a:prstGeom>
          </p:spPr>
        </p:pic>
      </p:grpSp>
      <p:sp>
        <p:nvSpPr>
          <p:cNvPr id="22" name="TextBox 21">
            <a:extLst>
              <a:ext uri="{FF2B5EF4-FFF2-40B4-BE49-F238E27FC236}">
                <a16:creationId xmlns:a16="http://schemas.microsoft.com/office/drawing/2014/main" id="{A33D23F2-1D56-4CD4-0051-1A204149B51D}"/>
              </a:ext>
            </a:extLst>
          </p:cNvPr>
          <p:cNvSpPr txBox="1"/>
          <p:nvPr/>
        </p:nvSpPr>
        <p:spPr>
          <a:xfrm>
            <a:off x="1832594" y="4941260"/>
            <a:ext cx="24045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a:latin typeface="Arial Rounded MT Bold"/>
              </a:rPr>
              <a:t>Säg NEJ!</a:t>
            </a:r>
            <a:endParaRPr lang="en-US"/>
          </a:p>
        </p:txBody>
      </p:sp>
      <p:sp>
        <p:nvSpPr>
          <p:cNvPr id="23" name="TextBox 22">
            <a:extLst>
              <a:ext uri="{FF2B5EF4-FFF2-40B4-BE49-F238E27FC236}">
                <a16:creationId xmlns:a16="http://schemas.microsoft.com/office/drawing/2014/main" id="{4B8F8F03-63AD-B1AC-2392-AE2B44773E68}"/>
              </a:ext>
            </a:extLst>
          </p:cNvPr>
          <p:cNvSpPr txBox="1"/>
          <p:nvPr/>
        </p:nvSpPr>
        <p:spPr>
          <a:xfrm>
            <a:off x="5088122" y="4941260"/>
            <a:ext cx="24045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a:latin typeface="Arial Rounded MT Bold"/>
              </a:rPr>
              <a:t>Gå din väg.</a:t>
            </a:r>
          </a:p>
        </p:txBody>
      </p:sp>
      <p:sp>
        <p:nvSpPr>
          <p:cNvPr id="24" name="TextBox 23">
            <a:extLst>
              <a:ext uri="{FF2B5EF4-FFF2-40B4-BE49-F238E27FC236}">
                <a16:creationId xmlns:a16="http://schemas.microsoft.com/office/drawing/2014/main" id="{8CB175AE-E273-CAF9-3D82-C93E25002BAF}"/>
              </a:ext>
            </a:extLst>
          </p:cNvPr>
          <p:cNvSpPr txBox="1"/>
          <p:nvPr/>
        </p:nvSpPr>
        <p:spPr>
          <a:xfrm>
            <a:off x="7725447" y="4801929"/>
            <a:ext cx="338955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FI" sz="2800">
                <a:latin typeface="Arial Rounded MT Bold"/>
              </a:rPr>
              <a:t>Berätta för en trygg vuxen.</a:t>
            </a:r>
            <a:endParaRPr lang="sv-FI">
              <a:cs typeface="Arial"/>
            </a:endParaRPr>
          </a:p>
        </p:txBody>
      </p:sp>
    </p:spTree>
    <p:extLst>
      <p:ext uri="{BB962C8B-B14F-4D97-AF65-F5344CB8AC3E}">
        <p14:creationId xmlns:p14="http://schemas.microsoft.com/office/powerpoint/2010/main" val="228653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D524-4EC1-09B6-B908-7D8143AF78AE}"/>
              </a:ext>
            </a:extLst>
          </p:cNvPr>
          <p:cNvSpPr>
            <a:spLocks noGrp="1"/>
          </p:cNvSpPr>
          <p:nvPr>
            <p:ph type="title"/>
          </p:nvPr>
        </p:nvSpPr>
        <p:spPr>
          <a:xfrm>
            <a:off x="838200" y="914400"/>
            <a:ext cx="5423452" cy="1112837"/>
          </a:xfrm>
        </p:spPr>
        <p:txBody>
          <a:bodyPr>
            <a:normAutofit/>
          </a:bodyPr>
          <a:lstStyle/>
          <a:p>
            <a:pPr marL="0" indent="0" algn="l" rtl="0" fontAlgn="base">
              <a:buNone/>
            </a:pPr>
            <a:r>
              <a:rPr lang="sv-FI" sz="2800">
                <a:latin typeface="Arial Rounded MT Bold"/>
                <a:cs typeface="Calibri Light"/>
              </a:rPr>
              <a:t>När du ringer nödnumret 112</a:t>
            </a:r>
            <a:endParaRPr lang="sv-FI" i="0">
              <a:solidFill>
                <a:srgbClr val="000000"/>
              </a:solidFill>
              <a:effectLst/>
              <a:cs typeface="Arial" panose="020B0604020202020204" pitchFamily="34" charset="0"/>
            </a:endParaRPr>
          </a:p>
        </p:txBody>
      </p:sp>
      <p:sp>
        <p:nvSpPr>
          <p:cNvPr id="2" name="Content Placeholder 1">
            <a:extLst>
              <a:ext uri="{FF2B5EF4-FFF2-40B4-BE49-F238E27FC236}">
                <a16:creationId xmlns:a16="http://schemas.microsoft.com/office/drawing/2014/main" id="{944A970A-2128-CC7B-EE6E-40CF34E4A5C3}"/>
              </a:ext>
            </a:extLst>
          </p:cNvPr>
          <p:cNvSpPr>
            <a:spLocks noGrp="1"/>
          </p:cNvSpPr>
          <p:nvPr>
            <p:ph sz="quarter" idx="4"/>
          </p:nvPr>
        </p:nvSpPr>
        <p:spPr/>
        <p:txBody>
          <a:bodyPr>
            <a:normAutofit/>
          </a:bodyPr>
          <a:lstStyle/>
          <a:p>
            <a:pPr marL="457200" indent="-457200" algn="l" rtl="0" fontAlgn="base">
              <a:buFont typeface="+mj-lt"/>
              <a:buAutoNum type="arabicPeriod"/>
            </a:pPr>
            <a:r>
              <a:rPr lang="sv-SE" sz="2400" b="0" i="0" u="none" strike="noStrike">
                <a:solidFill>
                  <a:srgbClr val="000000"/>
                </a:solidFill>
                <a:effectLst/>
              </a:rPr>
              <a:t>Berätta vad har hänt och var någonstans?</a:t>
            </a:r>
          </a:p>
          <a:p>
            <a:pPr marL="457200" indent="-457200" algn="l" rtl="0" fontAlgn="base">
              <a:buFont typeface="+mj-lt"/>
              <a:buAutoNum type="arabicPeriod"/>
            </a:pPr>
            <a:r>
              <a:rPr lang="sv-SE" sz="2400" b="0" i="0" u="none" strike="noStrike">
                <a:solidFill>
                  <a:srgbClr val="000000"/>
                </a:solidFill>
                <a:effectLst/>
              </a:rPr>
              <a:t>Svara på frågorna som ställs och lyssna på instruktionerna.</a:t>
            </a:r>
          </a:p>
          <a:p>
            <a:pPr marL="457200" indent="-457200" algn="l" rtl="0" fontAlgn="base">
              <a:buFont typeface="+mj-lt"/>
              <a:buAutoNum type="arabicPeriod"/>
            </a:pPr>
            <a:r>
              <a:rPr lang="sv-SE" sz="2400" b="0" i="0" u="none" strike="noStrike">
                <a:solidFill>
                  <a:srgbClr val="000000"/>
                </a:solidFill>
                <a:effectLst/>
              </a:rPr>
              <a:t>Stäng linjen efter att du har fått tillåtelse att göra det.</a:t>
            </a:r>
          </a:p>
          <a:p>
            <a:pPr algn="l" rtl="0" fontAlgn="base"/>
            <a:endParaRPr lang="fi-FI" b="0" i="0">
              <a:solidFill>
                <a:srgbClr val="000000"/>
              </a:solidFill>
              <a:effectLst/>
            </a:endParaRPr>
          </a:p>
        </p:txBody>
      </p:sp>
      <p:pic>
        <p:nvPicPr>
          <p:cNvPr id="6" name="Content Placeholder 5">
            <a:extLst>
              <a:ext uri="{FF2B5EF4-FFF2-40B4-BE49-F238E27FC236}">
                <a16:creationId xmlns:a16="http://schemas.microsoft.com/office/drawing/2014/main" id="{6E3A4002-ADCF-5876-E7BD-9647CCE92F4B}"/>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739787" y="443428"/>
            <a:ext cx="5971143" cy="5971143"/>
          </a:xfrm>
        </p:spPr>
      </p:pic>
    </p:spTree>
    <p:extLst>
      <p:ext uri="{BB962C8B-B14F-4D97-AF65-F5344CB8AC3E}">
        <p14:creationId xmlns:p14="http://schemas.microsoft.com/office/powerpoint/2010/main" val="139732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1970-9DC3-26FF-5FE1-18B6BB27513B}"/>
              </a:ext>
            </a:extLst>
          </p:cNvPr>
          <p:cNvSpPr>
            <a:spLocks noGrp="1"/>
          </p:cNvSpPr>
          <p:nvPr>
            <p:ph type="title"/>
          </p:nvPr>
        </p:nvSpPr>
        <p:spPr/>
        <p:txBody>
          <a:bodyPr/>
          <a:lstStyle/>
          <a:p>
            <a:r>
              <a:rPr lang="sv-SE"/>
              <a:t>EN PAUS</a:t>
            </a:r>
          </a:p>
        </p:txBody>
      </p:sp>
    </p:spTree>
    <p:extLst>
      <p:ext uri="{BB962C8B-B14F-4D97-AF65-F5344CB8AC3E}">
        <p14:creationId xmlns:p14="http://schemas.microsoft.com/office/powerpoint/2010/main" val="59887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8715B2D5-452D-01C5-0CF7-1488CA8C86CA}"/>
              </a:ext>
            </a:extLst>
          </p:cNvPr>
          <p:cNvPicPr>
            <a:picLocks noRot="1" noChangeAspect="1"/>
          </p:cNvPicPr>
          <p:nvPr>
            <a:videoFile r:link="rId1"/>
          </p:nvPr>
        </p:nvPicPr>
        <p:blipFill>
          <a:blip r:embed="rId4"/>
          <a:srcRect/>
          <a:stretch/>
        </p:blipFill>
        <p:spPr>
          <a:xfrm>
            <a:off x="-3248" y="-5871"/>
            <a:ext cx="12212873" cy="6869741"/>
          </a:xfrm>
          <a:prstGeom prst="rect">
            <a:avLst/>
          </a:prstGeom>
        </p:spPr>
      </p:pic>
    </p:spTree>
    <p:extLst>
      <p:ext uri="{BB962C8B-B14F-4D97-AF65-F5344CB8AC3E}">
        <p14:creationId xmlns:p14="http://schemas.microsoft.com/office/powerpoint/2010/main" val="147211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FB21F6B0-611C-54A1-7628-DAC1671C6B44}"/>
              </a:ext>
            </a:extLst>
          </p:cNvPr>
          <p:cNvSpPr>
            <a:spLocks noGrp="1"/>
          </p:cNvSpPr>
          <p:nvPr>
            <p:ph type="title"/>
          </p:nvPr>
        </p:nvSpPr>
        <p:spPr>
          <a:xfrm>
            <a:off x="5803392" y="914400"/>
            <a:ext cx="5181600" cy="1112837"/>
          </a:xfrm>
        </p:spPr>
        <p:txBody>
          <a:bodyPr>
            <a:normAutofit/>
          </a:bodyPr>
          <a:lstStyle/>
          <a:p>
            <a:r>
              <a:rPr lang="en-US" sz="3600" err="1"/>
              <a:t>Diskussion</a:t>
            </a:r>
            <a:r>
              <a:rPr lang="en-US" sz="3600"/>
              <a:t> om </a:t>
            </a:r>
            <a:r>
              <a:rPr lang="en-US" sz="3600" err="1"/>
              <a:t>videon</a:t>
            </a:r>
            <a:endParaRPr lang="fi-FI" sz="3600"/>
          </a:p>
        </p:txBody>
      </p:sp>
      <p:sp>
        <p:nvSpPr>
          <p:cNvPr id="12" name="Content Placeholder 1">
            <a:extLst>
              <a:ext uri="{FF2B5EF4-FFF2-40B4-BE49-F238E27FC236}">
                <a16:creationId xmlns:a16="http://schemas.microsoft.com/office/drawing/2014/main" id="{05AF6BA9-8B12-EF59-6C44-4D7143D89EC8}"/>
              </a:ext>
            </a:extLst>
          </p:cNvPr>
          <p:cNvSpPr>
            <a:spLocks noGrp="1"/>
          </p:cNvSpPr>
          <p:nvPr>
            <p:ph sz="quarter" idx="4"/>
          </p:nvPr>
        </p:nvSpPr>
        <p:spPr>
          <a:xfrm>
            <a:off x="5888736" y="2027237"/>
            <a:ext cx="5463476" cy="3916363"/>
          </a:xfrm>
        </p:spPr>
        <p:txBody>
          <a:bodyPr vert="horz" lIns="91440" tIns="45720" rIns="91440" bIns="45720" rtlCol="0" anchor="t">
            <a:normAutofit fontScale="92500"/>
          </a:bodyPr>
          <a:lstStyle/>
          <a:p>
            <a:pPr marL="342900" indent="-342900">
              <a:buChar char="•"/>
            </a:pPr>
            <a:r>
              <a:rPr lang="sv-FI">
                <a:latin typeface="Arial"/>
                <a:cs typeface="Arial"/>
              </a:rPr>
              <a:t>Vad kommer du i håg av videon?</a:t>
            </a:r>
            <a:endParaRPr lang="sv-FI"/>
          </a:p>
          <a:p>
            <a:pPr marL="342900" indent="-342900">
              <a:buChar char="•"/>
            </a:pPr>
            <a:r>
              <a:rPr lang="sv-FI">
                <a:latin typeface="Arial"/>
                <a:cs typeface="Arial"/>
              </a:rPr>
              <a:t>Hurdana vägar lönar det sig att välja?</a:t>
            </a:r>
            <a:endParaRPr lang="sv-FI"/>
          </a:p>
          <a:p>
            <a:pPr marL="342900" indent="-342900">
              <a:buChar char="•"/>
            </a:pPr>
            <a:r>
              <a:rPr lang="sv-FI">
                <a:latin typeface="Arial"/>
                <a:cs typeface="Arial"/>
              </a:rPr>
              <a:t>Vad skulle du göra om någon försökte ta något från dig?</a:t>
            </a:r>
            <a:endParaRPr lang="en-US">
              <a:latin typeface="Arial"/>
              <a:cs typeface="Arial"/>
            </a:endParaRPr>
          </a:p>
          <a:p>
            <a:pPr marL="342900" indent="-342900">
              <a:buChar char="•"/>
            </a:pPr>
            <a:r>
              <a:rPr lang="sv-FI">
                <a:latin typeface="Arial"/>
                <a:cs typeface="Arial"/>
              </a:rPr>
              <a:t>Vart kan du vända dig för att få hjälp?</a:t>
            </a:r>
            <a:endParaRPr lang="en-US">
              <a:latin typeface="Arial"/>
              <a:cs typeface="Arial"/>
            </a:endParaRPr>
          </a:p>
          <a:p>
            <a:pPr marL="342900" indent="-342900">
              <a:buChar char="•"/>
            </a:pPr>
            <a:endParaRPr lang="fi-FI">
              <a:solidFill>
                <a:srgbClr val="FF0000"/>
              </a:solidFill>
            </a:endParaRPr>
          </a:p>
        </p:txBody>
      </p:sp>
      <p:pic>
        <p:nvPicPr>
          <p:cNvPr id="11" name="Picture 2">
            <a:extLst>
              <a:ext uri="{FF2B5EF4-FFF2-40B4-BE49-F238E27FC236}">
                <a16:creationId xmlns:a16="http://schemas.microsoft.com/office/drawing/2014/main" id="{EB22EA67-51AE-FA2D-57ED-3B95AFFB465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971" y="645163"/>
            <a:ext cx="5286029" cy="529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5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D84C9-2293-5E2B-16BE-1BC70F0C4D4C}"/>
              </a:ext>
            </a:extLst>
          </p:cNvPr>
          <p:cNvSpPr>
            <a:spLocks noGrp="1"/>
          </p:cNvSpPr>
          <p:nvPr>
            <p:ph sz="quarter" idx="4"/>
          </p:nvPr>
        </p:nvSpPr>
        <p:spPr>
          <a:xfrm>
            <a:off x="6170612" y="892629"/>
            <a:ext cx="5181600" cy="5029199"/>
          </a:xfrm>
        </p:spPr>
        <p:txBody>
          <a:bodyPr>
            <a:normAutofit/>
          </a:bodyPr>
          <a:lstStyle/>
          <a:p>
            <a:endParaRPr lang="en-US">
              <a:latin typeface="Arial Rounded MT Bold"/>
              <a:cs typeface="Arial"/>
            </a:endParaRPr>
          </a:p>
          <a:p>
            <a:r>
              <a:rPr lang="en-US">
                <a:latin typeface="Arial Rounded MT Bold"/>
                <a:cs typeface="Arial"/>
              </a:rPr>
              <a:t>Du </a:t>
            </a:r>
            <a:r>
              <a:rPr lang="en-US" err="1">
                <a:latin typeface="Arial Rounded MT Bold"/>
                <a:cs typeface="Arial"/>
              </a:rPr>
              <a:t>hör</a:t>
            </a:r>
            <a:r>
              <a:rPr lang="en-US">
                <a:latin typeface="Arial Rounded MT Bold"/>
                <a:cs typeface="Arial"/>
              </a:rPr>
              <a:t> </a:t>
            </a:r>
            <a:r>
              <a:rPr lang="en-US" err="1">
                <a:latin typeface="Arial Rounded MT Bold"/>
                <a:cs typeface="Arial"/>
              </a:rPr>
              <a:t>meningar</a:t>
            </a:r>
            <a:r>
              <a:rPr lang="en-US">
                <a:latin typeface="Arial Rounded MT Bold"/>
                <a:cs typeface="Arial"/>
              </a:rPr>
              <a:t> </a:t>
            </a:r>
            <a:r>
              <a:rPr lang="en-US" err="1">
                <a:latin typeface="Arial Rounded MT Bold"/>
                <a:cs typeface="Arial"/>
              </a:rPr>
              <a:t>som</a:t>
            </a:r>
            <a:r>
              <a:rPr lang="en-US">
                <a:latin typeface="Arial Rounded MT Bold"/>
                <a:cs typeface="Arial"/>
              </a:rPr>
              <a:t> du </a:t>
            </a:r>
            <a:r>
              <a:rPr lang="en-US" err="1">
                <a:latin typeface="Arial Rounded MT Bold"/>
                <a:cs typeface="Arial"/>
              </a:rPr>
              <a:t>kan</a:t>
            </a:r>
            <a:r>
              <a:rPr lang="en-US">
                <a:latin typeface="Arial Rounded MT Bold"/>
                <a:cs typeface="Arial"/>
              </a:rPr>
              <a:t> </a:t>
            </a:r>
            <a:r>
              <a:rPr lang="en-US" err="1">
                <a:latin typeface="Arial Rounded MT Bold"/>
                <a:cs typeface="Arial"/>
              </a:rPr>
              <a:t>svara</a:t>
            </a:r>
            <a:r>
              <a:rPr lang="en-US">
                <a:latin typeface="Arial Rounded MT Bold"/>
                <a:cs typeface="Arial"/>
              </a:rPr>
              <a:t> </a:t>
            </a:r>
            <a:r>
              <a:rPr lang="en-US" err="1">
                <a:latin typeface="Arial Rounded MT Bold"/>
                <a:cs typeface="Arial"/>
              </a:rPr>
              <a:t>på</a:t>
            </a:r>
            <a:r>
              <a:rPr lang="en-US">
                <a:latin typeface="Arial Rounded MT Bold"/>
                <a:cs typeface="Arial"/>
              </a:rPr>
              <a:t> </a:t>
            </a:r>
            <a:r>
              <a:rPr lang="en-US" err="1">
                <a:latin typeface="Arial Rounded MT Bold"/>
                <a:cs typeface="Arial"/>
              </a:rPr>
              <a:t>antingen</a:t>
            </a:r>
            <a:r>
              <a:rPr lang="en-US">
                <a:latin typeface="Arial Rounded MT Bold"/>
                <a:cs typeface="Arial"/>
              </a:rPr>
              <a:t> RÄTT </a:t>
            </a:r>
            <a:r>
              <a:rPr lang="en-US" err="1">
                <a:latin typeface="Arial Rounded MT Bold"/>
                <a:cs typeface="Arial"/>
              </a:rPr>
              <a:t>eller</a:t>
            </a:r>
            <a:r>
              <a:rPr lang="en-US">
                <a:latin typeface="Arial Rounded MT Bold"/>
                <a:cs typeface="Arial"/>
              </a:rPr>
              <a:t> FEL.</a:t>
            </a:r>
          </a:p>
          <a:p>
            <a:r>
              <a:rPr lang="en-US">
                <a:solidFill>
                  <a:srgbClr val="000000"/>
                </a:solidFill>
                <a:latin typeface="Arial Rounded MT Bold"/>
                <a:cs typeface="Arial"/>
              </a:rPr>
              <a:t>Lyft </a:t>
            </a:r>
            <a:r>
              <a:rPr lang="en-US" err="1">
                <a:solidFill>
                  <a:srgbClr val="000000"/>
                </a:solidFill>
                <a:latin typeface="Arial Rounded MT Bold"/>
                <a:cs typeface="Arial"/>
              </a:rPr>
              <a:t>eller</a:t>
            </a:r>
            <a:r>
              <a:rPr lang="en-US">
                <a:solidFill>
                  <a:srgbClr val="000000"/>
                </a:solidFill>
                <a:latin typeface="Arial Rounded MT Bold"/>
                <a:cs typeface="Arial"/>
              </a:rPr>
              <a:t> </a:t>
            </a:r>
            <a:r>
              <a:rPr lang="en-US" err="1">
                <a:solidFill>
                  <a:srgbClr val="000000"/>
                </a:solidFill>
                <a:latin typeface="Arial Rounded MT Bold"/>
                <a:cs typeface="Arial"/>
              </a:rPr>
              <a:t>sänk</a:t>
            </a:r>
            <a:r>
              <a:rPr lang="en-US">
                <a:solidFill>
                  <a:srgbClr val="000000"/>
                </a:solidFill>
                <a:latin typeface="Arial Rounded MT Bold"/>
                <a:cs typeface="Arial"/>
              </a:rPr>
              <a:t> </a:t>
            </a:r>
            <a:r>
              <a:rPr lang="en-US" err="1">
                <a:solidFill>
                  <a:srgbClr val="000000"/>
                </a:solidFill>
                <a:latin typeface="Arial Rounded MT Bold"/>
                <a:cs typeface="Arial"/>
              </a:rPr>
              <a:t>tummen</a:t>
            </a:r>
            <a:r>
              <a:rPr lang="en-US">
                <a:solidFill>
                  <a:srgbClr val="000000"/>
                </a:solidFill>
                <a:latin typeface="Arial Rounded MT Bold"/>
                <a:cs typeface="Arial"/>
              </a:rPr>
              <a:t> </a:t>
            </a:r>
            <a:r>
              <a:rPr lang="en-US" err="1">
                <a:solidFill>
                  <a:srgbClr val="000000"/>
                </a:solidFill>
                <a:latin typeface="Arial Rounded MT Bold"/>
                <a:cs typeface="Arial"/>
              </a:rPr>
              <a:t>enligt</a:t>
            </a:r>
            <a:r>
              <a:rPr lang="en-US">
                <a:solidFill>
                  <a:srgbClr val="000000"/>
                </a:solidFill>
                <a:latin typeface="Arial Rounded MT Bold"/>
                <a:cs typeface="Arial"/>
              </a:rPr>
              <a:t> din </a:t>
            </a:r>
            <a:r>
              <a:rPr lang="en-US" err="1">
                <a:solidFill>
                  <a:srgbClr val="000000"/>
                </a:solidFill>
                <a:latin typeface="Arial Rounded MT Bold"/>
                <a:cs typeface="Arial"/>
              </a:rPr>
              <a:t>åsikt</a:t>
            </a:r>
            <a:r>
              <a:rPr lang="en-US">
                <a:solidFill>
                  <a:srgbClr val="000000"/>
                </a:solidFill>
                <a:latin typeface="Arial Rounded MT Bold"/>
                <a:cs typeface="Arial"/>
              </a:rPr>
              <a:t>. </a:t>
            </a:r>
            <a:endParaRPr lang="en-US">
              <a:solidFill>
                <a:srgbClr val="000000"/>
              </a:solidFill>
            </a:endParaRPr>
          </a:p>
          <a:p>
            <a:pPr lvl="1"/>
            <a:r>
              <a:rPr lang="en-US" err="1">
                <a:solidFill>
                  <a:srgbClr val="000000"/>
                </a:solidFill>
                <a:latin typeface="Arial Rounded MT Bold"/>
                <a:cs typeface="Arial"/>
              </a:rPr>
              <a:t>Tummen</a:t>
            </a:r>
            <a:r>
              <a:rPr lang="en-US">
                <a:solidFill>
                  <a:srgbClr val="000000"/>
                </a:solidFill>
                <a:latin typeface="Arial Rounded MT Bold"/>
                <a:cs typeface="Arial"/>
              </a:rPr>
              <a:t> </a:t>
            </a:r>
            <a:r>
              <a:rPr lang="en-US" err="1">
                <a:solidFill>
                  <a:srgbClr val="000000"/>
                </a:solidFill>
                <a:latin typeface="Arial Rounded MT Bold"/>
                <a:cs typeface="Arial"/>
              </a:rPr>
              <a:t>upp</a:t>
            </a:r>
            <a:r>
              <a:rPr lang="en-US">
                <a:solidFill>
                  <a:srgbClr val="000000"/>
                </a:solidFill>
                <a:latin typeface="Arial Rounded MT Bold"/>
                <a:cs typeface="Arial"/>
              </a:rPr>
              <a:t> = RÄTT</a:t>
            </a:r>
          </a:p>
          <a:p>
            <a:pPr lvl="1"/>
            <a:r>
              <a:rPr lang="en-US" err="1">
                <a:solidFill>
                  <a:srgbClr val="000000"/>
                </a:solidFill>
                <a:latin typeface="Arial Rounded MT Bold"/>
                <a:cs typeface="Arial"/>
              </a:rPr>
              <a:t>Tummen</a:t>
            </a:r>
            <a:r>
              <a:rPr lang="en-US">
                <a:solidFill>
                  <a:srgbClr val="000000"/>
                </a:solidFill>
                <a:latin typeface="Arial Rounded MT Bold"/>
                <a:cs typeface="Arial"/>
              </a:rPr>
              <a:t> </a:t>
            </a:r>
            <a:r>
              <a:rPr lang="en-US" err="1">
                <a:solidFill>
                  <a:srgbClr val="000000"/>
                </a:solidFill>
                <a:latin typeface="Arial Rounded MT Bold"/>
                <a:cs typeface="Arial"/>
              </a:rPr>
              <a:t>ner</a:t>
            </a:r>
            <a:r>
              <a:rPr lang="en-US">
                <a:solidFill>
                  <a:srgbClr val="000000"/>
                </a:solidFill>
                <a:latin typeface="Arial Rounded MT Bold"/>
                <a:cs typeface="Arial"/>
              </a:rPr>
              <a:t> = FEL.</a:t>
            </a:r>
            <a:endParaRPr lang="en-US"/>
          </a:p>
          <a:p>
            <a:r>
              <a:rPr lang="en-US">
                <a:latin typeface="Arial Rounded MT Bold"/>
                <a:cs typeface="Arial"/>
              </a:rPr>
              <a:t>Vi </a:t>
            </a:r>
            <a:r>
              <a:rPr lang="en-US" err="1">
                <a:latin typeface="Arial Rounded MT Bold"/>
                <a:cs typeface="Arial"/>
              </a:rPr>
              <a:t>diskuterar</a:t>
            </a:r>
            <a:r>
              <a:rPr lang="en-US">
                <a:latin typeface="Arial Rounded MT Bold"/>
                <a:cs typeface="Arial"/>
              </a:rPr>
              <a:t> </a:t>
            </a:r>
            <a:r>
              <a:rPr lang="en-US" err="1">
                <a:latin typeface="Arial Rounded MT Bold"/>
                <a:cs typeface="Arial"/>
              </a:rPr>
              <a:t>tillsammans</a:t>
            </a:r>
            <a:r>
              <a:rPr lang="en-US">
                <a:latin typeface="Arial Rounded MT Bold"/>
                <a:cs typeface="Arial"/>
              </a:rPr>
              <a:t>.</a:t>
            </a:r>
            <a:endParaRPr lang="en-US"/>
          </a:p>
          <a:p>
            <a:endParaRPr lang="en-US"/>
          </a:p>
        </p:txBody>
      </p:sp>
      <p:sp>
        <p:nvSpPr>
          <p:cNvPr id="2" name="Title 1">
            <a:extLst>
              <a:ext uri="{FF2B5EF4-FFF2-40B4-BE49-F238E27FC236}">
                <a16:creationId xmlns:a16="http://schemas.microsoft.com/office/drawing/2014/main" id="{DEE54ED7-643F-800A-3F1E-399B1F450A95}"/>
              </a:ext>
            </a:extLst>
          </p:cNvPr>
          <p:cNvSpPr>
            <a:spLocks noGrp="1"/>
          </p:cNvSpPr>
          <p:nvPr>
            <p:ph type="title"/>
          </p:nvPr>
        </p:nvSpPr>
        <p:spPr/>
        <p:txBody>
          <a:bodyPr/>
          <a:lstStyle/>
          <a:p>
            <a:r>
              <a:rPr lang="en-US">
                <a:latin typeface="Arial Rounded MT Bold"/>
              </a:rPr>
              <a:t>RÄTT </a:t>
            </a:r>
            <a:r>
              <a:rPr lang="en-US" err="1">
                <a:latin typeface="Arial Rounded MT Bold"/>
              </a:rPr>
              <a:t>eller</a:t>
            </a:r>
            <a:r>
              <a:rPr lang="en-US">
                <a:latin typeface="Arial Rounded MT Bold"/>
              </a:rPr>
              <a:t> FEL?</a:t>
            </a:r>
            <a:endParaRPr lang="en-US"/>
          </a:p>
        </p:txBody>
      </p:sp>
      <p:pic>
        <p:nvPicPr>
          <p:cNvPr id="4" name="Kuva 3">
            <a:extLst>
              <a:ext uri="{FF2B5EF4-FFF2-40B4-BE49-F238E27FC236}">
                <a16:creationId xmlns:a16="http://schemas.microsoft.com/office/drawing/2014/main" id="{5609189E-6346-D119-796C-5317D2BA9AE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3743" y="4281513"/>
            <a:ext cx="575734" cy="589845"/>
          </a:xfrm>
          <a:prstGeom prst="rect">
            <a:avLst/>
          </a:prstGeom>
        </p:spPr>
      </p:pic>
      <p:pic>
        <p:nvPicPr>
          <p:cNvPr id="5" name="Kuva 4">
            <a:extLst>
              <a:ext uri="{FF2B5EF4-FFF2-40B4-BE49-F238E27FC236}">
                <a16:creationId xmlns:a16="http://schemas.microsoft.com/office/drawing/2014/main" id="{72960CD4-1934-30C6-A54D-317B333D500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6688" y="3681790"/>
            <a:ext cx="589846" cy="596901"/>
          </a:xfrm>
          <a:prstGeom prst="rect">
            <a:avLst/>
          </a:prstGeom>
        </p:spPr>
      </p:pic>
    </p:spTree>
    <p:extLst>
      <p:ext uri="{BB962C8B-B14F-4D97-AF65-F5344CB8AC3E}">
        <p14:creationId xmlns:p14="http://schemas.microsoft.com/office/powerpoint/2010/main" val="285012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C86287A5-A439-FACD-EBEB-B8CB3F94FA36}"/>
              </a:ext>
            </a:extLst>
          </p:cNvPr>
          <p:cNvSpPr txBox="1"/>
          <p:nvPr/>
        </p:nvSpPr>
        <p:spPr>
          <a:xfrm>
            <a:off x="4575684" y="2097075"/>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3032421"/>
            <a:ext cx="10515600" cy="1130453"/>
          </a:xfrm>
        </p:spPr>
        <p:txBody>
          <a:bodyPr>
            <a:normAutofit fontScale="90000"/>
          </a:bodyPr>
          <a:lstStyle/>
          <a:p>
            <a:r>
              <a:rPr lang="fi-FI">
                <a:solidFill>
                  <a:srgbClr val="452B1E"/>
                </a:solidFill>
                <a:latin typeface="Arial Rounded MT Bold"/>
              </a:rPr>
              <a:t>Ett </a:t>
            </a:r>
            <a:r>
              <a:rPr lang="fi-FI" err="1">
                <a:solidFill>
                  <a:srgbClr val="452B1E"/>
                </a:solidFill>
                <a:latin typeface="Arial Rounded MT Bold"/>
              </a:rPr>
              <a:t>barn</a:t>
            </a:r>
            <a:r>
              <a:rPr lang="fi-FI">
                <a:solidFill>
                  <a:srgbClr val="452B1E"/>
                </a:solidFill>
                <a:latin typeface="Arial Rounded MT Bold"/>
              </a:rPr>
              <a:t> </a:t>
            </a:r>
            <a:r>
              <a:rPr lang="fi-FI" err="1">
                <a:solidFill>
                  <a:srgbClr val="452B1E"/>
                </a:solidFill>
                <a:latin typeface="Arial Rounded MT Bold"/>
              </a:rPr>
              <a:t>kan</a:t>
            </a:r>
            <a:r>
              <a:rPr lang="fi-FI">
                <a:solidFill>
                  <a:srgbClr val="452B1E"/>
                </a:solidFill>
                <a:latin typeface="Arial Rounded MT Bold"/>
              </a:rPr>
              <a:t> </a:t>
            </a:r>
            <a:r>
              <a:rPr lang="fi-FI" err="1">
                <a:solidFill>
                  <a:srgbClr val="452B1E"/>
                </a:solidFill>
                <a:latin typeface="Arial Rounded MT Bold"/>
              </a:rPr>
              <a:t>gå</a:t>
            </a:r>
            <a:r>
              <a:rPr lang="fi-FI">
                <a:solidFill>
                  <a:srgbClr val="452B1E"/>
                </a:solidFill>
                <a:latin typeface="Arial Rounded MT Bold"/>
              </a:rPr>
              <a:t> </a:t>
            </a:r>
            <a:r>
              <a:rPr lang="fi-FI" err="1">
                <a:solidFill>
                  <a:srgbClr val="452B1E"/>
                </a:solidFill>
                <a:latin typeface="Arial Rounded MT Bold"/>
              </a:rPr>
              <a:t>ut</a:t>
            </a:r>
            <a:r>
              <a:rPr lang="fi-FI">
                <a:solidFill>
                  <a:srgbClr val="452B1E"/>
                </a:solidFill>
                <a:latin typeface="Arial Rounded MT Bold"/>
              </a:rPr>
              <a:t> </a:t>
            </a:r>
            <a:r>
              <a:rPr lang="fi-FI" err="1">
                <a:solidFill>
                  <a:srgbClr val="452B1E"/>
                </a:solidFill>
                <a:latin typeface="Arial Rounded MT Bold"/>
              </a:rPr>
              <a:t>på</a:t>
            </a:r>
            <a:r>
              <a:rPr lang="fi-FI">
                <a:solidFill>
                  <a:srgbClr val="452B1E"/>
                </a:solidFill>
                <a:latin typeface="Arial Rounded MT Bold"/>
              </a:rPr>
              <a:t> </a:t>
            </a:r>
            <a:r>
              <a:rPr lang="fi-FI" err="1">
                <a:solidFill>
                  <a:srgbClr val="452B1E"/>
                </a:solidFill>
                <a:latin typeface="Arial Rounded MT Bold"/>
              </a:rPr>
              <a:t>stan</a:t>
            </a:r>
            <a:br>
              <a:rPr lang="fi-FI">
                <a:latin typeface="Arial Rounded MT Bold"/>
              </a:rPr>
            </a:br>
            <a:r>
              <a:rPr lang="fi-FI" err="1">
                <a:solidFill>
                  <a:srgbClr val="452B1E"/>
                </a:solidFill>
                <a:latin typeface="Arial Rounded MT Bold"/>
              </a:rPr>
              <a:t>utan</a:t>
            </a:r>
            <a:r>
              <a:rPr lang="fi-FI">
                <a:solidFill>
                  <a:srgbClr val="452B1E"/>
                </a:solidFill>
                <a:latin typeface="Arial Rounded MT Bold"/>
              </a:rPr>
              <a:t> </a:t>
            </a:r>
            <a:r>
              <a:rPr lang="fi-FI" err="1">
                <a:solidFill>
                  <a:srgbClr val="452B1E"/>
                </a:solidFill>
                <a:latin typeface="Arial Rounded MT Bold"/>
              </a:rPr>
              <a:t>föräldrarnas</a:t>
            </a:r>
            <a:r>
              <a:rPr lang="fi-FI">
                <a:solidFill>
                  <a:srgbClr val="452B1E"/>
                </a:solidFill>
                <a:latin typeface="Arial Rounded MT Bold"/>
              </a:rPr>
              <a:t> </a:t>
            </a:r>
            <a:r>
              <a:rPr lang="fi-FI" err="1">
                <a:solidFill>
                  <a:srgbClr val="452B1E"/>
                </a:solidFill>
                <a:latin typeface="Arial Rounded MT Bold"/>
              </a:rPr>
              <a:t>lov</a:t>
            </a:r>
            <a:r>
              <a:rPr lang="fi-FI">
                <a:solidFill>
                  <a:srgbClr val="452B1E"/>
                </a:solidFill>
                <a:latin typeface="Arial Rounded MT Bold"/>
              </a:rPr>
              <a:t>.</a:t>
            </a:r>
            <a:br>
              <a:rPr lang="fi-FI">
                <a:solidFill>
                  <a:srgbClr val="452B1E"/>
                </a:solidFill>
                <a:latin typeface="Arial Rounded MT Bold"/>
              </a:rPr>
            </a:br>
            <a:endParaRPr lang="fi-FI">
              <a:latin typeface="Arial Rounded MT Bold"/>
            </a:endParaRPr>
          </a:p>
        </p:txBody>
      </p:sp>
      <p:pic>
        <p:nvPicPr>
          <p:cNvPr id="4" name="Kuva 5">
            <a:extLst>
              <a:ext uri="{FF2B5EF4-FFF2-40B4-BE49-F238E27FC236}">
                <a16:creationId xmlns:a16="http://schemas.microsoft.com/office/drawing/2014/main" id="{C20D8085-A1B9-7604-923B-AAA1E1C5140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298299"/>
            <a:ext cx="1035544" cy="1042599"/>
          </a:xfrm>
          <a:prstGeom prst="rect">
            <a:avLst/>
          </a:prstGeom>
        </p:spPr>
      </p:pic>
      <p:pic>
        <p:nvPicPr>
          <p:cNvPr id="5" name="Kuva 7">
            <a:extLst>
              <a:ext uri="{FF2B5EF4-FFF2-40B4-BE49-F238E27FC236}">
                <a16:creationId xmlns:a16="http://schemas.microsoft.com/office/drawing/2014/main" id="{02C887FC-6844-2B7B-46B7-6037E249C22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294172"/>
            <a:ext cx="963922" cy="1035543"/>
          </a:xfrm>
          <a:prstGeom prst="rect">
            <a:avLst/>
          </a:prstGeom>
        </p:spPr>
      </p:pic>
    </p:spTree>
    <p:extLst>
      <p:ext uri="{BB962C8B-B14F-4D97-AF65-F5344CB8AC3E}">
        <p14:creationId xmlns:p14="http://schemas.microsoft.com/office/powerpoint/2010/main" val="314623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4F8A154E-554D-0FA4-2596-1188EB7C4C39}"/>
              </a:ext>
            </a:extLst>
          </p:cNvPr>
          <p:cNvSpPr txBox="1"/>
          <p:nvPr/>
        </p:nvSpPr>
        <p:spPr>
          <a:xfrm>
            <a:off x="4575684" y="1706931"/>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2654469"/>
            <a:ext cx="10515600" cy="1130453"/>
          </a:xfrm>
        </p:spPr>
        <p:txBody>
          <a:bodyPr>
            <a:normAutofit fontScale="90000"/>
          </a:bodyPr>
          <a:lstStyle/>
          <a:p>
            <a:r>
              <a:rPr lang="fi-FI" err="1">
                <a:solidFill>
                  <a:srgbClr val="452B1E"/>
                </a:solidFill>
                <a:latin typeface="Arial Rounded MT Bold"/>
              </a:rPr>
              <a:t>Det</a:t>
            </a:r>
            <a:r>
              <a:rPr lang="fi-FI">
                <a:solidFill>
                  <a:srgbClr val="452B1E"/>
                </a:solidFill>
                <a:latin typeface="Arial Rounded MT Bold"/>
              </a:rPr>
              <a:t> </a:t>
            </a:r>
            <a:r>
              <a:rPr lang="fi-FI" err="1">
                <a:solidFill>
                  <a:srgbClr val="452B1E"/>
                </a:solidFill>
                <a:latin typeface="Arial Rounded MT Bold"/>
              </a:rPr>
              <a:t>lönar</a:t>
            </a:r>
            <a:r>
              <a:rPr lang="fi-FI">
                <a:solidFill>
                  <a:srgbClr val="452B1E"/>
                </a:solidFill>
                <a:latin typeface="Arial Rounded MT Bold"/>
              </a:rPr>
              <a:t> </a:t>
            </a:r>
            <a:r>
              <a:rPr lang="fi-FI" err="1">
                <a:solidFill>
                  <a:srgbClr val="452B1E"/>
                </a:solidFill>
                <a:latin typeface="Arial Rounded MT Bold"/>
              </a:rPr>
              <a:t>sig</a:t>
            </a:r>
            <a:r>
              <a:rPr lang="fi-FI">
                <a:solidFill>
                  <a:srgbClr val="452B1E"/>
                </a:solidFill>
                <a:latin typeface="Arial Rounded MT Bold"/>
              </a:rPr>
              <a:t> </a:t>
            </a:r>
            <a:r>
              <a:rPr lang="fi-FI" err="1">
                <a:solidFill>
                  <a:srgbClr val="452B1E"/>
                </a:solidFill>
                <a:latin typeface="Arial Rounded MT Bold"/>
              </a:rPr>
              <a:t>att</a:t>
            </a:r>
            <a:r>
              <a:rPr lang="fi-FI">
                <a:solidFill>
                  <a:srgbClr val="452B1E"/>
                </a:solidFill>
                <a:latin typeface="Arial Rounded MT Bold"/>
              </a:rPr>
              <a:t> </a:t>
            </a:r>
            <a:r>
              <a:rPr lang="fi-FI" err="1">
                <a:solidFill>
                  <a:srgbClr val="452B1E"/>
                </a:solidFill>
                <a:latin typeface="Arial Rounded MT Bold"/>
              </a:rPr>
              <a:t>tala</a:t>
            </a:r>
            <a:r>
              <a:rPr lang="fi-FI">
                <a:solidFill>
                  <a:srgbClr val="452B1E"/>
                </a:solidFill>
                <a:latin typeface="Arial Rounded MT Bold"/>
              </a:rPr>
              <a:t> </a:t>
            </a:r>
            <a:r>
              <a:rPr lang="fi-FI" err="1">
                <a:solidFill>
                  <a:srgbClr val="452B1E"/>
                </a:solidFill>
                <a:latin typeface="Arial Rounded MT Bold"/>
              </a:rPr>
              <a:t>med</a:t>
            </a:r>
            <a:r>
              <a:rPr lang="fi-FI">
                <a:solidFill>
                  <a:srgbClr val="452B1E"/>
                </a:solidFill>
                <a:latin typeface="Arial Rounded MT Bold"/>
              </a:rPr>
              <a:t> </a:t>
            </a:r>
            <a:r>
              <a:rPr lang="fi-FI" err="1">
                <a:solidFill>
                  <a:srgbClr val="452B1E"/>
                </a:solidFill>
                <a:latin typeface="Arial Rounded MT Bold"/>
              </a:rPr>
              <a:t>sina</a:t>
            </a:r>
            <a:r>
              <a:rPr lang="fi-FI">
                <a:solidFill>
                  <a:srgbClr val="452B1E"/>
                </a:solidFill>
                <a:latin typeface="Arial Rounded MT Bold"/>
              </a:rPr>
              <a:t> </a:t>
            </a:r>
            <a:br>
              <a:rPr lang="fi-FI">
                <a:solidFill>
                  <a:srgbClr val="452B1E"/>
                </a:solidFill>
                <a:latin typeface="Arial Rounded MT Bold"/>
              </a:rPr>
            </a:br>
            <a:r>
              <a:rPr lang="fi-FI" err="1">
                <a:solidFill>
                  <a:srgbClr val="452B1E"/>
                </a:solidFill>
                <a:latin typeface="Arial Rounded MT Bold"/>
              </a:rPr>
              <a:t>föräldrar</a:t>
            </a:r>
            <a:r>
              <a:rPr lang="fi-FI">
                <a:solidFill>
                  <a:srgbClr val="452B1E"/>
                </a:solidFill>
                <a:latin typeface="Arial Rounded MT Bold"/>
              </a:rPr>
              <a:t> </a:t>
            </a:r>
            <a:r>
              <a:rPr lang="fi-FI" err="1">
                <a:solidFill>
                  <a:srgbClr val="452B1E"/>
                </a:solidFill>
                <a:latin typeface="Arial Rounded MT Bold"/>
              </a:rPr>
              <a:t>om</a:t>
            </a:r>
            <a:r>
              <a:rPr lang="fi-FI">
                <a:solidFill>
                  <a:srgbClr val="452B1E"/>
                </a:solidFill>
                <a:latin typeface="Arial Rounded MT Bold"/>
              </a:rPr>
              <a:t> </a:t>
            </a:r>
            <a:r>
              <a:rPr lang="fi-FI" err="1">
                <a:solidFill>
                  <a:srgbClr val="452B1E"/>
                </a:solidFill>
                <a:latin typeface="Arial Rounded MT Bold"/>
              </a:rPr>
              <a:t>man</a:t>
            </a:r>
            <a:r>
              <a:rPr lang="fi-FI">
                <a:solidFill>
                  <a:srgbClr val="452B1E"/>
                </a:solidFill>
                <a:latin typeface="Arial Rounded MT Bold"/>
              </a:rPr>
              <a:t> </a:t>
            </a:r>
            <a:r>
              <a:rPr lang="fi-FI" err="1">
                <a:solidFill>
                  <a:srgbClr val="452B1E"/>
                </a:solidFill>
                <a:latin typeface="Arial Rounded MT Bold"/>
              </a:rPr>
              <a:t>råkat</a:t>
            </a:r>
            <a:r>
              <a:rPr lang="fi-FI">
                <a:solidFill>
                  <a:srgbClr val="452B1E"/>
                </a:solidFill>
                <a:latin typeface="Arial Rounded MT Bold"/>
              </a:rPr>
              <a:t> </a:t>
            </a:r>
            <a:r>
              <a:rPr lang="fi-FI" err="1">
                <a:solidFill>
                  <a:srgbClr val="452B1E"/>
                </a:solidFill>
                <a:latin typeface="Arial Rounded MT Bold"/>
              </a:rPr>
              <a:t>ut</a:t>
            </a:r>
            <a:r>
              <a:rPr lang="fi-FI">
                <a:solidFill>
                  <a:srgbClr val="452B1E"/>
                </a:solidFill>
                <a:latin typeface="Arial Rounded MT Bold"/>
              </a:rPr>
              <a:t> </a:t>
            </a:r>
            <a:br>
              <a:rPr lang="fi-FI">
                <a:solidFill>
                  <a:srgbClr val="452B1E"/>
                </a:solidFill>
                <a:latin typeface="Arial Rounded MT Bold"/>
              </a:rPr>
            </a:br>
            <a:r>
              <a:rPr lang="fi-FI">
                <a:solidFill>
                  <a:srgbClr val="452B1E"/>
                </a:solidFill>
                <a:latin typeface="Arial Rounded MT Bold"/>
              </a:rPr>
              <a:t>för </a:t>
            </a:r>
            <a:r>
              <a:rPr lang="fi-FI" err="1">
                <a:solidFill>
                  <a:srgbClr val="452B1E"/>
                </a:solidFill>
                <a:latin typeface="Arial Rounded MT Bold"/>
              </a:rPr>
              <a:t>läskiga</a:t>
            </a:r>
            <a:r>
              <a:rPr lang="fi-FI">
                <a:solidFill>
                  <a:srgbClr val="452B1E"/>
                </a:solidFill>
                <a:latin typeface="Arial Rounded MT Bold"/>
              </a:rPr>
              <a:t> </a:t>
            </a:r>
            <a:r>
              <a:rPr lang="fi-FI" err="1">
                <a:solidFill>
                  <a:srgbClr val="452B1E"/>
                </a:solidFill>
                <a:latin typeface="Arial Rounded MT Bold"/>
              </a:rPr>
              <a:t>situationer</a:t>
            </a:r>
            <a:r>
              <a:rPr lang="fi-FI">
                <a:solidFill>
                  <a:srgbClr val="452B1E"/>
                </a:solidFill>
                <a:latin typeface="Arial Rounded MT Bold"/>
              </a:rPr>
              <a:t>.</a:t>
            </a:r>
            <a:endParaRPr lang="fi-FI"/>
          </a:p>
        </p:txBody>
      </p:sp>
      <p:pic>
        <p:nvPicPr>
          <p:cNvPr id="4" name="Kuva 5">
            <a:extLst>
              <a:ext uri="{FF2B5EF4-FFF2-40B4-BE49-F238E27FC236}">
                <a16:creationId xmlns:a16="http://schemas.microsoft.com/office/drawing/2014/main" id="{F0B60AF3-5FB7-8AA9-2993-D71C00A3A3F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402704"/>
            <a:ext cx="1035544" cy="1042599"/>
          </a:xfrm>
          <a:prstGeom prst="rect">
            <a:avLst/>
          </a:prstGeom>
        </p:spPr>
      </p:pic>
      <p:pic>
        <p:nvPicPr>
          <p:cNvPr id="5" name="Kuva 7">
            <a:extLst>
              <a:ext uri="{FF2B5EF4-FFF2-40B4-BE49-F238E27FC236}">
                <a16:creationId xmlns:a16="http://schemas.microsoft.com/office/drawing/2014/main" id="{A1F6F7DA-6F83-01D1-81AC-B5E71539B2D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398577"/>
            <a:ext cx="963922" cy="1035543"/>
          </a:xfrm>
          <a:prstGeom prst="rect">
            <a:avLst/>
          </a:prstGeom>
        </p:spPr>
      </p:pic>
    </p:spTree>
    <p:extLst>
      <p:ext uri="{BB962C8B-B14F-4D97-AF65-F5344CB8AC3E}">
        <p14:creationId xmlns:p14="http://schemas.microsoft.com/office/powerpoint/2010/main" val="188293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4F8A154E-554D-0FA4-2596-1188EB7C4C39}"/>
              </a:ext>
            </a:extLst>
          </p:cNvPr>
          <p:cNvSpPr txBox="1"/>
          <p:nvPr/>
        </p:nvSpPr>
        <p:spPr>
          <a:xfrm>
            <a:off x="4575684" y="1706931"/>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2654469"/>
            <a:ext cx="10515600" cy="1130453"/>
          </a:xfrm>
        </p:spPr>
        <p:txBody>
          <a:bodyPr>
            <a:normAutofit fontScale="90000"/>
          </a:bodyPr>
          <a:lstStyle/>
          <a:p>
            <a:r>
              <a:rPr lang="fi-FI">
                <a:solidFill>
                  <a:srgbClr val="452B1E"/>
                </a:solidFill>
                <a:latin typeface="Arial Rounded MT Bold"/>
              </a:rPr>
              <a:t>Ett </a:t>
            </a:r>
            <a:r>
              <a:rPr lang="fi-FI" err="1">
                <a:solidFill>
                  <a:srgbClr val="452B1E"/>
                </a:solidFill>
                <a:latin typeface="Arial Rounded MT Bold"/>
              </a:rPr>
              <a:t>barn</a:t>
            </a:r>
            <a:r>
              <a:rPr lang="fi-FI">
                <a:solidFill>
                  <a:srgbClr val="452B1E"/>
                </a:solidFill>
                <a:latin typeface="Arial Rounded MT Bold"/>
              </a:rPr>
              <a:t> </a:t>
            </a:r>
            <a:r>
              <a:rPr lang="fi-FI" err="1">
                <a:solidFill>
                  <a:srgbClr val="452B1E"/>
                </a:solidFill>
                <a:latin typeface="Arial Rounded MT Bold"/>
              </a:rPr>
              <a:t>får</a:t>
            </a:r>
            <a:r>
              <a:rPr lang="fi-FI">
                <a:solidFill>
                  <a:srgbClr val="452B1E"/>
                </a:solidFill>
                <a:latin typeface="Arial Rounded MT Bold"/>
              </a:rPr>
              <a:t> </a:t>
            </a:r>
            <a:r>
              <a:rPr lang="fi-FI" err="1">
                <a:solidFill>
                  <a:srgbClr val="452B1E"/>
                </a:solidFill>
                <a:latin typeface="Arial Rounded MT Bold"/>
              </a:rPr>
              <a:t>plocka</a:t>
            </a:r>
            <a:r>
              <a:rPr lang="fi-FI">
                <a:solidFill>
                  <a:srgbClr val="452B1E"/>
                </a:solidFill>
                <a:latin typeface="Arial Rounded MT Bold"/>
              </a:rPr>
              <a:t> </a:t>
            </a:r>
            <a:r>
              <a:rPr lang="fi-FI" err="1">
                <a:solidFill>
                  <a:srgbClr val="452B1E"/>
                </a:solidFill>
                <a:latin typeface="Arial Rounded MT Bold"/>
              </a:rPr>
              <a:t>med</a:t>
            </a:r>
            <a:r>
              <a:rPr lang="fi-FI">
                <a:solidFill>
                  <a:srgbClr val="452B1E"/>
                </a:solidFill>
                <a:latin typeface="Arial Rounded MT Bold"/>
              </a:rPr>
              <a:t> </a:t>
            </a:r>
            <a:r>
              <a:rPr lang="fi-FI" err="1">
                <a:solidFill>
                  <a:srgbClr val="452B1E"/>
                </a:solidFill>
                <a:latin typeface="Arial Rounded MT Bold"/>
              </a:rPr>
              <a:t>sig</a:t>
            </a:r>
            <a:r>
              <a:rPr lang="fi-FI">
                <a:solidFill>
                  <a:srgbClr val="452B1E"/>
                </a:solidFill>
                <a:latin typeface="Arial Rounded MT Bold"/>
              </a:rPr>
              <a:t> en </a:t>
            </a:r>
            <a:r>
              <a:rPr lang="fi-FI" err="1">
                <a:solidFill>
                  <a:srgbClr val="452B1E"/>
                </a:solidFill>
                <a:latin typeface="Arial Rounded MT Bold"/>
              </a:rPr>
              <a:t>trasig</a:t>
            </a:r>
            <a:r>
              <a:rPr lang="fi-FI">
                <a:solidFill>
                  <a:srgbClr val="452B1E"/>
                </a:solidFill>
                <a:latin typeface="Arial Rounded MT Bold"/>
              </a:rPr>
              <a:t> </a:t>
            </a:r>
            <a:r>
              <a:rPr lang="fi-FI" err="1">
                <a:solidFill>
                  <a:srgbClr val="452B1E"/>
                </a:solidFill>
                <a:latin typeface="Arial Rounded MT Bold"/>
              </a:rPr>
              <a:t>glasflaska</a:t>
            </a:r>
            <a:r>
              <a:rPr lang="fi-FI">
                <a:solidFill>
                  <a:srgbClr val="452B1E"/>
                </a:solidFill>
                <a:latin typeface="Arial Rounded MT Bold"/>
              </a:rPr>
              <a:t> </a:t>
            </a:r>
            <a:r>
              <a:rPr lang="fi-FI" err="1">
                <a:solidFill>
                  <a:srgbClr val="452B1E"/>
                </a:solidFill>
                <a:latin typeface="Arial Rounded MT Bold"/>
              </a:rPr>
              <a:t>eller</a:t>
            </a:r>
            <a:r>
              <a:rPr lang="fi-FI">
                <a:solidFill>
                  <a:srgbClr val="452B1E"/>
                </a:solidFill>
                <a:latin typeface="Arial Rounded MT Bold"/>
              </a:rPr>
              <a:t> en </a:t>
            </a:r>
            <a:r>
              <a:rPr lang="fi-FI" err="1">
                <a:solidFill>
                  <a:srgbClr val="452B1E"/>
                </a:solidFill>
                <a:latin typeface="Arial Rounded MT Bold"/>
              </a:rPr>
              <a:t>spruta</a:t>
            </a:r>
            <a:r>
              <a:rPr lang="fi-FI">
                <a:solidFill>
                  <a:srgbClr val="452B1E"/>
                </a:solidFill>
                <a:latin typeface="Arial Rounded MT Bold"/>
              </a:rPr>
              <a:t>.</a:t>
            </a:r>
          </a:p>
        </p:txBody>
      </p:sp>
      <p:pic>
        <p:nvPicPr>
          <p:cNvPr id="4" name="Kuva 5">
            <a:extLst>
              <a:ext uri="{FF2B5EF4-FFF2-40B4-BE49-F238E27FC236}">
                <a16:creationId xmlns:a16="http://schemas.microsoft.com/office/drawing/2014/main" id="{F0B60AF3-5FB7-8AA9-2993-D71C00A3A3F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273915"/>
            <a:ext cx="1035544" cy="1042599"/>
          </a:xfrm>
          <a:prstGeom prst="rect">
            <a:avLst/>
          </a:prstGeom>
        </p:spPr>
      </p:pic>
      <p:pic>
        <p:nvPicPr>
          <p:cNvPr id="5" name="Kuva 7">
            <a:extLst>
              <a:ext uri="{FF2B5EF4-FFF2-40B4-BE49-F238E27FC236}">
                <a16:creationId xmlns:a16="http://schemas.microsoft.com/office/drawing/2014/main" id="{A1F6F7DA-6F83-01D1-81AC-B5E71539B2D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269788"/>
            <a:ext cx="963922" cy="1035543"/>
          </a:xfrm>
          <a:prstGeom prst="rect">
            <a:avLst/>
          </a:prstGeom>
        </p:spPr>
      </p:pic>
    </p:spTree>
    <p:extLst>
      <p:ext uri="{BB962C8B-B14F-4D97-AF65-F5344CB8AC3E}">
        <p14:creationId xmlns:p14="http://schemas.microsoft.com/office/powerpoint/2010/main" val="104377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170C6306-B687-6482-3B8C-665A8DFC8383}"/>
              </a:ext>
            </a:extLst>
          </p:cNvPr>
          <p:cNvSpPr txBox="1"/>
          <p:nvPr/>
        </p:nvSpPr>
        <p:spPr>
          <a:xfrm>
            <a:off x="4575684" y="2097075"/>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2863773"/>
            <a:ext cx="10515600" cy="1130453"/>
          </a:xfrm>
        </p:spPr>
        <p:txBody>
          <a:bodyPr>
            <a:normAutofit fontScale="90000"/>
          </a:bodyPr>
          <a:lstStyle/>
          <a:p>
            <a:r>
              <a:rPr lang="fi-FI" err="1">
                <a:solidFill>
                  <a:srgbClr val="452B1E"/>
                </a:solidFill>
                <a:latin typeface="Arial Rounded MT Bold"/>
              </a:rPr>
              <a:t>Jag</a:t>
            </a:r>
            <a:r>
              <a:rPr lang="fi-FI">
                <a:solidFill>
                  <a:srgbClr val="452B1E"/>
                </a:solidFill>
                <a:latin typeface="Arial Rounded MT Bold"/>
              </a:rPr>
              <a:t> </a:t>
            </a:r>
            <a:r>
              <a:rPr lang="fi-FI" err="1">
                <a:solidFill>
                  <a:srgbClr val="452B1E"/>
                </a:solidFill>
                <a:latin typeface="Arial Rounded MT Bold"/>
              </a:rPr>
              <a:t>tar</a:t>
            </a:r>
            <a:r>
              <a:rPr lang="fi-FI">
                <a:solidFill>
                  <a:srgbClr val="452B1E"/>
                </a:solidFill>
                <a:latin typeface="Arial Rounded MT Bold"/>
              </a:rPr>
              <a:t> emot </a:t>
            </a:r>
            <a:r>
              <a:rPr lang="fi-FI" err="1">
                <a:solidFill>
                  <a:srgbClr val="452B1E"/>
                </a:solidFill>
                <a:latin typeface="Arial Rounded MT Bold"/>
              </a:rPr>
              <a:t>godis</a:t>
            </a:r>
            <a:r>
              <a:rPr lang="fi-FI">
                <a:solidFill>
                  <a:srgbClr val="452B1E"/>
                </a:solidFill>
                <a:latin typeface="Arial Rounded MT Bold"/>
              </a:rPr>
              <a:t> </a:t>
            </a:r>
            <a:br>
              <a:rPr lang="fi-FI">
                <a:solidFill>
                  <a:srgbClr val="452B1E"/>
                </a:solidFill>
                <a:latin typeface="Arial Rounded MT Bold"/>
              </a:rPr>
            </a:br>
            <a:r>
              <a:rPr lang="fi-FI">
                <a:solidFill>
                  <a:srgbClr val="452B1E"/>
                </a:solidFill>
                <a:latin typeface="Arial Rounded MT Bold"/>
              </a:rPr>
              <a:t>av en </a:t>
            </a:r>
            <a:r>
              <a:rPr lang="fi-FI" err="1">
                <a:solidFill>
                  <a:srgbClr val="452B1E"/>
                </a:solidFill>
                <a:latin typeface="Arial Rounded MT Bold"/>
              </a:rPr>
              <a:t>obekant</a:t>
            </a:r>
            <a:r>
              <a:rPr lang="fi-FI">
                <a:solidFill>
                  <a:srgbClr val="452B1E"/>
                </a:solidFill>
                <a:latin typeface="Arial Rounded MT Bold"/>
              </a:rPr>
              <a:t> person.</a:t>
            </a:r>
            <a:endParaRPr lang="fi-FI">
              <a:solidFill>
                <a:srgbClr val="452B1E"/>
              </a:solidFill>
            </a:endParaRPr>
          </a:p>
        </p:txBody>
      </p:sp>
      <p:pic>
        <p:nvPicPr>
          <p:cNvPr id="4" name="Kuva 5">
            <a:extLst>
              <a:ext uri="{FF2B5EF4-FFF2-40B4-BE49-F238E27FC236}">
                <a16:creationId xmlns:a16="http://schemas.microsoft.com/office/drawing/2014/main" id="{ED2F7B72-3EA8-9F39-4003-8631912E0E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298299"/>
            <a:ext cx="1035544" cy="1042599"/>
          </a:xfrm>
          <a:prstGeom prst="rect">
            <a:avLst/>
          </a:prstGeom>
        </p:spPr>
      </p:pic>
      <p:pic>
        <p:nvPicPr>
          <p:cNvPr id="5" name="Kuva 7">
            <a:extLst>
              <a:ext uri="{FF2B5EF4-FFF2-40B4-BE49-F238E27FC236}">
                <a16:creationId xmlns:a16="http://schemas.microsoft.com/office/drawing/2014/main" id="{E193A98D-C0B5-4966-E1D3-FB8D36EB4A9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294172"/>
            <a:ext cx="963922" cy="1035543"/>
          </a:xfrm>
          <a:prstGeom prst="rect">
            <a:avLst/>
          </a:prstGeom>
        </p:spPr>
      </p:pic>
    </p:spTree>
    <p:extLst>
      <p:ext uri="{BB962C8B-B14F-4D97-AF65-F5344CB8AC3E}">
        <p14:creationId xmlns:p14="http://schemas.microsoft.com/office/powerpoint/2010/main" val="14345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 bild från berättelsen &quot;Torgets klokaste skata&quot;, som föreställer två barn och en skata framför en butik.">
            <a:extLst>
              <a:ext uri="{FF2B5EF4-FFF2-40B4-BE49-F238E27FC236}">
                <a16:creationId xmlns:a16="http://schemas.microsoft.com/office/drawing/2014/main" id="{BB783A49-8847-6AAE-3713-F99253AD0E26}"/>
              </a:ext>
            </a:extLst>
          </p:cNvPr>
          <p:cNvPicPr>
            <a:picLocks noChangeAspect="1"/>
          </p:cNvPicPr>
          <p:nvPr/>
        </p:nvPicPr>
        <p:blipFill>
          <a:blip r:embed="rId3"/>
          <a:stretch>
            <a:fillRect/>
          </a:stretch>
        </p:blipFill>
        <p:spPr>
          <a:xfrm>
            <a:off x="1881" y="4585"/>
            <a:ext cx="12188237" cy="6877050"/>
          </a:xfrm>
          <a:prstGeom prst="rect">
            <a:avLst/>
          </a:prstGeom>
        </p:spPr>
      </p:pic>
      <p:sp>
        <p:nvSpPr>
          <p:cNvPr id="3" name="Title 1">
            <a:extLst>
              <a:ext uri="{FF2B5EF4-FFF2-40B4-BE49-F238E27FC236}">
                <a16:creationId xmlns:a16="http://schemas.microsoft.com/office/drawing/2014/main" id="{5FD10BE5-DBFD-1616-1115-DACA683AE8FF}"/>
              </a:ext>
            </a:extLst>
          </p:cNvPr>
          <p:cNvSpPr>
            <a:spLocks noGrp="1"/>
          </p:cNvSpPr>
          <p:nvPr>
            <p:ph type="title"/>
          </p:nvPr>
        </p:nvSpPr>
        <p:spPr>
          <a:xfrm>
            <a:off x="6200078" y="6312402"/>
            <a:ext cx="6138747" cy="424174"/>
          </a:xfrm>
        </p:spPr>
        <p:txBody>
          <a:bodyPr>
            <a:noAutofit/>
          </a:bodyPr>
          <a:lstStyle/>
          <a:p>
            <a:r>
              <a:rPr lang="sv-SE" sz="2600">
                <a:solidFill>
                  <a:schemeClr val="bg2"/>
                </a:solidFill>
                <a:latin typeface="Arial Rounded MT Bold"/>
                <a:cs typeface="Calibri Light"/>
              </a:rPr>
              <a:t>Berättelse: Torgets visaste skata</a:t>
            </a:r>
            <a:endParaRPr lang="sv-SE" sz="2600">
              <a:solidFill>
                <a:schemeClr val="bg2"/>
              </a:solidFill>
              <a:cs typeface="Calibri Light"/>
            </a:endParaRPr>
          </a:p>
        </p:txBody>
      </p:sp>
    </p:spTree>
    <p:extLst>
      <p:ext uri="{BB962C8B-B14F-4D97-AF65-F5344CB8AC3E}">
        <p14:creationId xmlns:p14="http://schemas.microsoft.com/office/powerpoint/2010/main" val="405167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661D5BEC-0708-61BF-CDD1-14E1D30214DA}"/>
              </a:ext>
            </a:extLst>
          </p:cNvPr>
          <p:cNvSpPr txBox="1"/>
          <p:nvPr/>
        </p:nvSpPr>
        <p:spPr>
          <a:xfrm>
            <a:off x="4575684" y="2097075"/>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2863773"/>
            <a:ext cx="10515600" cy="1130453"/>
          </a:xfrm>
        </p:spPr>
        <p:txBody>
          <a:bodyPr>
            <a:normAutofit fontScale="90000"/>
          </a:bodyPr>
          <a:lstStyle/>
          <a:p>
            <a:r>
              <a:rPr lang="fi-FI" err="1">
                <a:solidFill>
                  <a:srgbClr val="452B1E"/>
                </a:solidFill>
                <a:latin typeface="Arial Rounded MT Bold"/>
              </a:rPr>
              <a:t>Jag</a:t>
            </a:r>
            <a:r>
              <a:rPr lang="fi-FI">
                <a:solidFill>
                  <a:srgbClr val="452B1E"/>
                </a:solidFill>
                <a:latin typeface="Arial Rounded MT Bold"/>
              </a:rPr>
              <a:t> </a:t>
            </a:r>
            <a:r>
              <a:rPr lang="fi-FI" err="1">
                <a:solidFill>
                  <a:srgbClr val="452B1E"/>
                </a:solidFill>
                <a:latin typeface="Arial Rounded MT Bold"/>
              </a:rPr>
              <a:t>får</a:t>
            </a:r>
            <a:r>
              <a:rPr lang="fi-FI">
                <a:solidFill>
                  <a:srgbClr val="452B1E"/>
                </a:solidFill>
                <a:latin typeface="Arial Rounded MT Bold"/>
              </a:rPr>
              <a:t> </a:t>
            </a:r>
            <a:r>
              <a:rPr lang="fi-FI" err="1">
                <a:solidFill>
                  <a:srgbClr val="452B1E"/>
                </a:solidFill>
                <a:latin typeface="Arial Rounded MT Bold"/>
              </a:rPr>
              <a:t>säga</a:t>
            </a:r>
            <a:r>
              <a:rPr lang="fi-FI">
                <a:solidFill>
                  <a:srgbClr val="452B1E"/>
                </a:solidFill>
                <a:latin typeface="Arial Rounded MT Bold"/>
              </a:rPr>
              <a:t> SLUTA, ​</a:t>
            </a:r>
            <a:br>
              <a:rPr lang="fi-FI">
                <a:solidFill>
                  <a:srgbClr val="452B1E"/>
                </a:solidFill>
                <a:latin typeface="Arial Rounded MT Bold"/>
              </a:rPr>
            </a:br>
            <a:r>
              <a:rPr lang="fi-FI" err="1">
                <a:solidFill>
                  <a:srgbClr val="452B1E"/>
                </a:solidFill>
                <a:latin typeface="Arial Rounded MT Bold"/>
              </a:rPr>
              <a:t>då</a:t>
            </a:r>
            <a:r>
              <a:rPr lang="fi-FI">
                <a:solidFill>
                  <a:srgbClr val="452B1E"/>
                </a:solidFill>
                <a:latin typeface="Arial Rounded MT Bold"/>
              </a:rPr>
              <a:t> </a:t>
            </a:r>
            <a:r>
              <a:rPr lang="fi-FI" err="1">
                <a:solidFill>
                  <a:srgbClr val="452B1E"/>
                </a:solidFill>
                <a:latin typeface="Arial Rounded MT Bold"/>
              </a:rPr>
              <a:t>någon</a:t>
            </a:r>
            <a:r>
              <a:rPr lang="fi-FI">
                <a:solidFill>
                  <a:srgbClr val="452B1E"/>
                </a:solidFill>
                <a:latin typeface="Arial Rounded MT Bold"/>
              </a:rPr>
              <a:t> </a:t>
            </a:r>
            <a:r>
              <a:rPr lang="fi-FI" err="1">
                <a:solidFill>
                  <a:srgbClr val="452B1E"/>
                </a:solidFill>
                <a:latin typeface="Arial Rounded MT Bold"/>
              </a:rPr>
              <a:t>beter</a:t>
            </a:r>
            <a:r>
              <a:rPr lang="fi-FI">
                <a:solidFill>
                  <a:srgbClr val="452B1E"/>
                </a:solidFill>
                <a:latin typeface="Arial Rounded MT Bold"/>
              </a:rPr>
              <a:t> </a:t>
            </a:r>
            <a:r>
              <a:rPr lang="fi-FI" err="1">
                <a:solidFill>
                  <a:srgbClr val="452B1E"/>
                </a:solidFill>
                <a:latin typeface="Arial Rounded MT Bold"/>
              </a:rPr>
              <a:t>sig</a:t>
            </a:r>
            <a:r>
              <a:rPr lang="fi-FI">
                <a:solidFill>
                  <a:srgbClr val="452B1E"/>
                </a:solidFill>
                <a:latin typeface="Arial Rounded MT Bold"/>
              </a:rPr>
              <a:t> </a:t>
            </a:r>
            <a:r>
              <a:rPr lang="fi-FI" err="1">
                <a:solidFill>
                  <a:srgbClr val="452B1E"/>
                </a:solidFill>
                <a:latin typeface="Arial Rounded MT Bold"/>
              </a:rPr>
              <a:t>illa</a:t>
            </a:r>
            <a:r>
              <a:rPr lang="fi-FI">
                <a:solidFill>
                  <a:srgbClr val="452B1E"/>
                </a:solidFill>
                <a:latin typeface="Arial Rounded MT Bold"/>
              </a:rPr>
              <a:t>.</a:t>
            </a:r>
            <a:endParaRPr lang="fi-FI">
              <a:latin typeface="Arial Rounded MT Bold"/>
            </a:endParaRPr>
          </a:p>
        </p:txBody>
      </p:sp>
      <p:pic>
        <p:nvPicPr>
          <p:cNvPr id="4" name="Kuva 5">
            <a:extLst>
              <a:ext uri="{FF2B5EF4-FFF2-40B4-BE49-F238E27FC236}">
                <a16:creationId xmlns:a16="http://schemas.microsoft.com/office/drawing/2014/main" id="{3B47FA1F-AAB1-5121-A2EF-740488CE1C8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298299"/>
            <a:ext cx="1035544" cy="1042599"/>
          </a:xfrm>
          <a:prstGeom prst="rect">
            <a:avLst/>
          </a:prstGeom>
        </p:spPr>
      </p:pic>
      <p:pic>
        <p:nvPicPr>
          <p:cNvPr id="5" name="Kuva 7">
            <a:extLst>
              <a:ext uri="{FF2B5EF4-FFF2-40B4-BE49-F238E27FC236}">
                <a16:creationId xmlns:a16="http://schemas.microsoft.com/office/drawing/2014/main" id="{B85F68F7-7C30-96D7-7A8B-CB3F95BB218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294172"/>
            <a:ext cx="963922" cy="1035543"/>
          </a:xfrm>
          <a:prstGeom prst="rect">
            <a:avLst/>
          </a:prstGeom>
        </p:spPr>
      </p:pic>
    </p:spTree>
    <p:extLst>
      <p:ext uri="{BB962C8B-B14F-4D97-AF65-F5344CB8AC3E}">
        <p14:creationId xmlns:p14="http://schemas.microsoft.com/office/powerpoint/2010/main" val="405114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3">
            <a:extLst>
              <a:ext uri="{FF2B5EF4-FFF2-40B4-BE49-F238E27FC236}">
                <a16:creationId xmlns:a16="http://schemas.microsoft.com/office/drawing/2014/main" id="{60F09D6B-2D07-409A-2D54-DE75A3CD5D2E}"/>
              </a:ext>
            </a:extLst>
          </p:cNvPr>
          <p:cNvSpPr txBox="1"/>
          <p:nvPr/>
        </p:nvSpPr>
        <p:spPr>
          <a:xfrm>
            <a:off x="4575684" y="2097075"/>
            <a:ext cx="3391986" cy="476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400">
                <a:solidFill>
                  <a:schemeClr val="accent6"/>
                </a:solidFill>
                <a:latin typeface="Arial Rounded MT Bold"/>
                <a:cs typeface="Arial"/>
              </a:rPr>
              <a:t>RÄTT ELLER FEL?</a:t>
            </a:r>
            <a:endParaRPr lang="en-US"/>
          </a:p>
        </p:txBody>
      </p:sp>
      <p:sp>
        <p:nvSpPr>
          <p:cNvPr id="2" name="Title 1">
            <a:extLst>
              <a:ext uri="{FF2B5EF4-FFF2-40B4-BE49-F238E27FC236}">
                <a16:creationId xmlns:a16="http://schemas.microsoft.com/office/drawing/2014/main" id="{EBA69C3C-15E9-BB9B-90BE-53D7C6B16E98}"/>
              </a:ext>
            </a:extLst>
          </p:cNvPr>
          <p:cNvSpPr>
            <a:spLocks noGrp="1"/>
          </p:cNvSpPr>
          <p:nvPr>
            <p:ph type="title"/>
          </p:nvPr>
        </p:nvSpPr>
        <p:spPr>
          <a:xfrm>
            <a:off x="838200" y="2863773"/>
            <a:ext cx="10515600" cy="1130453"/>
          </a:xfrm>
        </p:spPr>
        <p:txBody>
          <a:bodyPr>
            <a:normAutofit fontScale="90000"/>
          </a:bodyPr>
          <a:lstStyle/>
          <a:p>
            <a:r>
              <a:rPr lang="fi-FI">
                <a:solidFill>
                  <a:srgbClr val="452B1E"/>
                </a:solidFill>
                <a:latin typeface="Arial Rounded MT Bold"/>
              </a:rPr>
              <a:t>Man </a:t>
            </a:r>
            <a:r>
              <a:rPr lang="fi-FI" err="1">
                <a:solidFill>
                  <a:srgbClr val="452B1E"/>
                </a:solidFill>
                <a:latin typeface="Arial Rounded MT Bold"/>
              </a:rPr>
              <a:t>får</a:t>
            </a:r>
            <a:r>
              <a:rPr lang="fi-FI">
                <a:solidFill>
                  <a:srgbClr val="452B1E"/>
                </a:solidFill>
                <a:latin typeface="Arial Rounded MT Bold"/>
              </a:rPr>
              <a:t> </a:t>
            </a:r>
            <a:r>
              <a:rPr lang="fi-FI" err="1">
                <a:solidFill>
                  <a:srgbClr val="452B1E"/>
                </a:solidFill>
                <a:latin typeface="Arial Rounded MT Bold"/>
              </a:rPr>
              <a:t>busringa</a:t>
            </a:r>
            <a:r>
              <a:rPr lang="fi-FI">
                <a:solidFill>
                  <a:srgbClr val="452B1E"/>
                </a:solidFill>
                <a:latin typeface="Arial Rounded MT Bold"/>
              </a:rPr>
              <a:t> </a:t>
            </a:r>
            <a:r>
              <a:rPr lang="fi-FI" err="1">
                <a:solidFill>
                  <a:srgbClr val="452B1E"/>
                </a:solidFill>
                <a:latin typeface="Arial Rounded MT Bold"/>
              </a:rPr>
              <a:t>till</a:t>
            </a:r>
            <a:r>
              <a:rPr lang="fi-FI">
                <a:solidFill>
                  <a:srgbClr val="452B1E"/>
                </a:solidFill>
                <a:latin typeface="Arial Rounded MT Bold"/>
              </a:rPr>
              <a:t> </a:t>
            </a:r>
            <a:br>
              <a:rPr lang="en-US"/>
            </a:br>
            <a:r>
              <a:rPr lang="fi-FI" err="1">
                <a:solidFill>
                  <a:srgbClr val="452B1E"/>
                </a:solidFill>
                <a:latin typeface="Arial Rounded MT Bold"/>
              </a:rPr>
              <a:t>nödnumret</a:t>
            </a:r>
            <a:r>
              <a:rPr lang="fi-FI">
                <a:solidFill>
                  <a:srgbClr val="452B1E"/>
                </a:solidFill>
                <a:latin typeface="Arial Rounded MT Bold"/>
              </a:rPr>
              <a:t> 112.</a:t>
            </a:r>
            <a:endParaRPr lang="en-US"/>
          </a:p>
        </p:txBody>
      </p:sp>
      <p:pic>
        <p:nvPicPr>
          <p:cNvPr id="4" name="Kuva 5">
            <a:extLst>
              <a:ext uri="{FF2B5EF4-FFF2-40B4-BE49-F238E27FC236}">
                <a16:creationId xmlns:a16="http://schemas.microsoft.com/office/drawing/2014/main" id="{EF9DCE57-3810-C031-5004-17FE0932911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0190" y="4298299"/>
            <a:ext cx="1035544" cy="1042599"/>
          </a:xfrm>
          <a:prstGeom prst="rect">
            <a:avLst/>
          </a:prstGeom>
        </p:spPr>
      </p:pic>
      <p:pic>
        <p:nvPicPr>
          <p:cNvPr id="5" name="Kuva 7">
            <a:extLst>
              <a:ext uri="{FF2B5EF4-FFF2-40B4-BE49-F238E27FC236}">
                <a16:creationId xmlns:a16="http://schemas.microsoft.com/office/drawing/2014/main" id="{7010F731-9481-3FAA-6D72-0B951D6F889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9359" y="4294172"/>
            <a:ext cx="963922" cy="1035543"/>
          </a:xfrm>
          <a:prstGeom prst="rect">
            <a:avLst/>
          </a:prstGeom>
        </p:spPr>
      </p:pic>
    </p:spTree>
    <p:extLst>
      <p:ext uri="{BB962C8B-B14F-4D97-AF65-F5344CB8AC3E}">
        <p14:creationId xmlns:p14="http://schemas.microsoft.com/office/powerpoint/2010/main" val="308835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2">
            <a:extLst>
              <a:ext uri="{FF2B5EF4-FFF2-40B4-BE49-F238E27FC236}">
                <a16:creationId xmlns:a16="http://schemas.microsoft.com/office/drawing/2014/main" id="{5BBBB4F4-5793-612A-EF3D-83FED87D2FF3}"/>
              </a:ext>
            </a:extLst>
          </p:cNvPr>
          <p:cNvSpPr>
            <a:spLocks noGrp="1"/>
          </p:cNvSpPr>
          <p:nvPr/>
        </p:nvSpPr>
        <p:spPr>
          <a:xfrm>
            <a:off x="5997799" y="261887"/>
            <a:ext cx="5181600" cy="1112837"/>
          </a:xfrm>
          <a:prstGeom prst="rect">
            <a:avLst/>
          </a:prstGeom>
        </p:spPr>
        <p:txBody>
          <a:bodyPr vert="horz" lIns="91440" tIns="45720" rIns="91440" bIns="45720" rtlCol="0" anchor="ctr">
            <a:norm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3200">
                <a:latin typeface="Arial Rounded MT Bold"/>
              </a:rPr>
              <a:t>Den lugnande tassen</a:t>
            </a:r>
            <a:endParaRPr lang="sv-FI" sz="3200">
              <a:cs typeface="Arial"/>
            </a:endParaRPr>
          </a:p>
        </p:txBody>
      </p:sp>
      <p:sp>
        <p:nvSpPr>
          <p:cNvPr id="5" name="TextBox 2">
            <a:extLst>
              <a:ext uri="{FF2B5EF4-FFF2-40B4-BE49-F238E27FC236}">
                <a16:creationId xmlns:a16="http://schemas.microsoft.com/office/drawing/2014/main" id="{68CD3570-086C-E6CF-25DA-F7D5DB16461E}"/>
              </a:ext>
            </a:extLst>
          </p:cNvPr>
          <p:cNvSpPr txBox="1"/>
          <p:nvPr/>
        </p:nvSpPr>
        <p:spPr>
          <a:xfrm>
            <a:off x="6065533" y="1153451"/>
            <a:ext cx="511386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ea typeface="+mn-lt"/>
                <a:cs typeface="+mn-lt"/>
              </a:rPr>
              <a:t>Gör så här när du vill lugna kroppen och sinnet.</a:t>
            </a:r>
            <a:endParaRPr lang="en-US"/>
          </a:p>
        </p:txBody>
      </p:sp>
      <p:sp>
        <p:nvSpPr>
          <p:cNvPr id="6" name="Content Placeholder 1">
            <a:extLst>
              <a:ext uri="{FF2B5EF4-FFF2-40B4-BE49-F238E27FC236}">
                <a16:creationId xmlns:a16="http://schemas.microsoft.com/office/drawing/2014/main" id="{2E25A39E-1D50-1F80-2437-EA76AFF3800A}"/>
              </a:ext>
            </a:extLst>
          </p:cNvPr>
          <p:cNvSpPr txBox="1">
            <a:spLocks/>
          </p:cNvSpPr>
          <p:nvPr/>
        </p:nvSpPr>
        <p:spPr>
          <a:xfrm>
            <a:off x="6274526" y="1670841"/>
            <a:ext cx="5352521" cy="4191939"/>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Arial"/>
                <a:cs typeface="Arial"/>
              </a:rPr>
              <a:t>Öppna din hand.</a:t>
            </a:r>
          </a:p>
          <a:p>
            <a:r>
              <a:rPr lang="sv-FI">
                <a:latin typeface="Arial"/>
                <a:cs typeface="Arial"/>
              </a:rPr>
              <a:t>Gå med fingret på andra handens utsida i takt med andningen:</a:t>
            </a:r>
          </a:p>
          <a:p>
            <a:pPr lvl="1"/>
            <a:r>
              <a:rPr lang="sv-FI">
                <a:latin typeface="Arial"/>
                <a:cs typeface="Arial"/>
              </a:rPr>
              <a:t>Andas in när du går uppåt.</a:t>
            </a:r>
          </a:p>
          <a:p>
            <a:pPr lvl="1"/>
            <a:r>
              <a:rPr lang="sv-FI">
                <a:latin typeface="Arial"/>
                <a:cs typeface="Arial"/>
              </a:rPr>
              <a:t>Andas ut när du går neråt.</a:t>
            </a:r>
          </a:p>
          <a:p>
            <a:r>
              <a:rPr lang="sv-FI">
                <a:latin typeface="Arial"/>
                <a:cs typeface="Arial"/>
              </a:rPr>
              <a:t>Gå igenom alla fingrar.</a:t>
            </a:r>
            <a:endParaRPr lang="sv-FI">
              <a:latin typeface="Arial"/>
            </a:endParaRPr>
          </a:p>
        </p:txBody>
      </p:sp>
      <p:pic>
        <p:nvPicPr>
          <p:cNvPr id="1026" name="Picture 2">
            <a:extLst>
              <a:ext uri="{FF2B5EF4-FFF2-40B4-BE49-F238E27FC236}">
                <a16:creationId xmlns:a16="http://schemas.microsoft.com/office/drawing/2014/main" id="{A23271D4-D353-EAD3-B71E-09E50882FFD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674" y="-443584"/>
            <a:ext cx="7756425" cy="774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3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8917-7514-08F5-9808-65153468E53A}"/>
              </a:ext>
            </a:extLst>
          </p:cNvPr>
          <p:cNvSpPr>
            <a:spLocks noGrp="1"/>
          </p:cNvSpPr>
          <p:nvPr>
            <p:ph type="title"/>
          </p:nvPr>
        </p:nvSpPr>
        <p:spPr/>
        <p:txBody>
          <a:bodyPr/>
          <a:lstStyle/>
          <a:p>
            <a:r>
              <a:rPr lang="sv-FI">
                <a:latin typeface="Arial Rounded MT Bold"/>
              </a:rPr>
              <a:t>Färgläggnings-uppgift</a:t>
            </a:r>
            <a:endParaRPr lang="sv-FI"/>
          </a:p>
        </p:txBody>
      </p:sp>
      <p:pic>
        <p:nvPicPr>
          <p:cNvPr id="4" name="Picture 3" descr="A close-up of a chart&#10;&#10;Description automatically generated">
            <a:extLst>
              <a:ext uri="{FF2B5EF4-FFF2-40B4-BE49-F238E27FC236}">
                <a16:creationId xmlns:a16="http://schemas.microsoft.com/office/drawing/2014/main" id="{81ACCE5A-A4C3-26B6-D15F-B218C6018F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244" y="212812"/>
            <a:ext cx="4497793" cy="6360004"/>
          </a:xfrm>
          <a:prstGeom prst="rect">
            <a:avLst/>
          </a:prstGeom>
        </p:spPr>
      </p:pic>
    </p:spTree>
    <p:extLst>
      <p:ext uri="{BB962C8B-B14F-4D97-AF65-F5344CB8AC3E}">
        <p14:creationId xmlns:p14="http://schemas.microsoft.com/office/powerpoint/2010/main" val="405923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668917-7514-08F5-9808-65153468E53A}"/>
              </a:ext>
            </a:extLst>
          </p:cNvPr>
          <p:cNvSpPr>
            <a:spLocks noGrp="1"/>
          </p:cNvSpPr>
          <p:nvPr>
            <p:ph type="title"/>
          </p:nvPr>
        </p:nvSpPr>
        <p:spPr/>
        <p:txBody>
          <a:bodyPr/>
          <a:lstStyle/>
          <a:p>
            <a:r>
              <a:rPr lang="sv-FI">
                <a:latin typeface="Arial Rounded MT Bold"/>
              </a:rPr>
              <a:t>Labyrinten</a:t>
            </a:r>
            <a:endParaRPr lang="en-US"/>
          </a:p>
        </p:txBody>
      </p:sp>
      <p:pic>
        <p:nvPicPr>
          <p:cNvPr id="2" name="Picture 1">
            <a:extLst>
              <a:ext uri="{FF2B5EF4-FFF2-40B4-BE49-F238E27FC236}">
                <a16:creationId xmlns:a16="http://schemas.microsoft.com/office/drawing/2014/main" id="{FF6EEFB6-284C-62CD-0007-12F6BCBDB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9721" y="102711"/>
            <a:ext cx="4638506" cy="6559233"/>
          </a:xfrm>
          <a:prstGeom prst="rect">
            <a:avLst/>
          </a:prstGeom>
        </p:spPr>
      </p:pic>
    </p:spTree>
    <p:extLst>
      <p:ext uri="{BB962C8B-B14F-4D97-AF65-F5344CB8AC3E}">
        <p14:creationId xmlns:p14="http://schemas.microsoft.com/office/powerpoint/2010/main" val="325086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EE7C6-131A-AAC7-6E37-D8B939F25FA1}"/>
              </a:ext>
            </a:extLst>
          </p:cNvPr>
          <p:cNvSpPr>
            <a:spLocks noGrp="1"/>
          </p:cNvSpPr>
          <p:nvPr>
            <p:ph type="title"/>
          </p:nvPr>
        </p:nvSpPr>
        <p:spPr/>
        <p:txBody>
          <a:bodyPr>
            <a:normAutofit fontScale="90000"/>
          </a:bodyPr>
          <a:lstStyle/>
          <a:p>
            <a:r>
              <a:rPr lang="en-US" err="1">
                <a:latin typeface="Arial Rounded MT Bold"/>
              </a:rPr>
              <a:t>Hemuppgift</a:t>
            </a:r>
            <a:r>
              <a:rPr lang="en-US">
                <a:latin typeface="Arial Rounded MT Bold"/>
              </a:rPr>
              <a:t>: </a:t>
            </a:r>
            <a:br>
              <a:rPr lang="en-US">
                <a:latin typeface="Arial Rounded MT Bold"/>
              </a:rPr>
            </a:br>
            <a:r>
              <a:rPr lang="en-US">
                <a:latin typeface="Arial Rounded MT Bold"/>
              </a:rPr>
              <a:t>se </a:t>
            </a:r>
            <a:r>
              <a:rPr lang="en-US" err="1">
                <a:latin typeface="Arial Rounded MT Bold"/>
              </a:rPr>
              <a:t>på</a:t>
            </a:r>
            <a:r>
              <a:rPr lang="en-US">
                <a:latin typeface="Arial Rounded MT Bold"/>
              </a:rPr>
              <a:t> </a:t>
            </a:r>
            <a:r>
              <a:rPr lang="en-US" err="1">
                <a:latin typeface="Arial Rounded MT Bold"/>
              </a:rPr>
              <a:t>videon</a:t>
            </a:r>
            <a:br>
              <a:rPr lang="en-US">
                <a:latin typeface="Arial Rounded MT Bold"/>
              </a:rPr>
            </a:br>
            <a:r>
              <a:rPr lang="en-US" err="1">
                <a:latin typeface="Arial Rounded MT Bold"/>
              </a:rPr>
              <a:t>tillsammans</a:t>
            </a:r>
            <a:r>
              <a:rPr lang="en-US">
                <a:latin typeface="Arial Rounded MT Bold"/>
              </a:rPr>
              <a:t> med </a:t>
            </a:r>
            <a:r>
              <a:rPr lang="en-US" err="1">
                <a:latin typeface="Arial Rounded MT Bold"/>
              </a:rPr>
              <a:t>dina</a:t>
            </a:r>
            <a:r>
              <a:rPr lang="en-US">
                <a:latin typeface="Arial Rounded MT Bold"/>
              </a:rPr>
              <a:t> </a:t>
            </a:r>
            <a:r>
              <a:rPr lang="en-US" err="1">
                <a:latin typeface="Arial Rounded MT Bold"/>
              </a:rPr>
              <a:t>föräldrar</a:t>
            </a:r>
            <a:r>
              <a:rPr lang="en-US">
                <a:latin typeface="Arial Rounded MT Bold"/>
              </a:rPr>
              <a:t>.</a:t>
            </a:r>
            <a:endParaRPr lang="en-US"/>
          </a:p>
        </p:txBody>
      </p:sp>
      <p:pic>
        <p:nvPicPr>
          <p:cNvPr id="2" name="Picture 1">
            <a:extLst>
              <a:ext uri="{FF2B5EF4-FFF2-40B4-BE49-F238E27FC236}">
                <a16:creationId xmlns:a16="http://schemas.microsoft.com/office/drawing/2014/main" id="{7D244346-EF15-1D17-3334-1EDEC818AA5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954" y="618714"/>
            <a:ext cx="4003791" cy="5667464"/>
          </a:xfrm>
          <a:prstGeom prst="rect">
            <a:avLst/>
          </a:prstGeom>
        </p:spPr>
      </p:pic>
    </p:spTree>
    <p:extLst>
      <p:ext uri="{BB962C8B-B14F-4D97-AF65-F5344CB8AC3E}">
        <p14:creationId xmlns:p14="http://schemas.microsoft.com/office/powerpoint/2010/main" val="425279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EE7C6-131A-AAC7-6E37-D8B939F25FA1}"/>
              </a:ext>
            </a:extLst>
          </p:cNvPr>
          <p:cNvSpPr>
            <a:spLocks noGrp="1"/>
          </p:cNvSpPr>
          <p:nvPr>
            <p:ph type="title"/>
          </p:nvPr>
        </p:nvSpPr>
        <p:spPr/>
        <p:txBody>
          <a:bodyPr>
            <a:normAutofit/>
          </a:bodyPr>
          <a:lstStyle/>
          <a:p>
            <a:r>
              <a:rPr lang="en-US">
                <a:latin typeface="Arial Rounded MT Bold"/>
              </a:rPr>
              <a:t>Vad </a:t>
            </a:r>
            <a:r>
              <a:rPr lang="en-US" err="1">
                <a:latin typeface="Arial Rounded MT Bold"/>
              </a:rPr>
              <a:t>lärde</a:t>
            </a:r>
            <a:r>
              <a:rPr lang="en-US">
                <a:latin typeface="Arial Rounded MT Bold"/>
              </a:rPr>
              <a:t> </a:t>
            </a:r>
            <a:br>
              <a:rPr lang="en-US">
                <a:latin typeface="Arial Rounded MT Bold"/>
              </a:rPr>
            </a:br>
            <a:r>
              <a:rPr lang="en-US">
                <a:latin typeface="Arial Rounded MT Bold"/>
              </a:rPr>
              <a:t>du dig?</a:t>
            </a:r>
            <a:endParaRPr lang="en-US"/>
          </a:p>
        </p:txBody>
      </p:sp>
      <p:sp>
        <p:nvSpPr>
          <p:cNvPr id="7" name="Content Placeholder 1">
            <a:extLst>
              <a:ext uri="{FF2B5EF4-FFF2-40B4-BE49-F238E27FC236}">
                <a16:creationId xmlns:a16="http://schemas.microsoft.com/office/drawing/2014/main" id="{BCEC93CD-219B-329C-F914-79D1EED6F234}"/>
              </a:ext>
            </a:extLst>
          </p:cNvPr>
          <p:cNvSpPr txBox="1">
            <a:spLocks/>
          </p:cNvSpPr>
          <p:nvPr/>
        </p:nvSpPr>
        <p:spPr>
          <a:xfrm>
            <a:off x="6170612" y="1243660"/>
            <a:ext cx="5183188" cy="3749792"/>
          </a:xfrm>
          <a:prstGeom prst="rect">
            <a:avLst/>
          </a:prstGeom>
        </p:spPr>
        <p:txBody>
          <a:bodyPr vert="horz" lIns="91440" tIns="45720" rIns="91440" bIns="45720" rtlCol="0" anchor="ct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Arial Rounded MT Bold" panose="020F0704030504030204" pitchFamily="34" charset="77"/>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a:latin typeface="Arial Rounded MT Bold"/>
                <a:cs typeface="Calibri"/>
              </a:rPr>
              <a:t>Visa </a:t>
            </a:r>
            <a:r>
              <a:rPr lang="fi-FI" err="1">
                <a:latin typeface="Arial Rounded MT Bold"/>
                <a:cs typeface="Calibri"/>
              </a:rPr>
              <a:t>med</a:t>
            </a:r>
            <a:r>
              <a:rPr lang="fi-FI">
                <a:latin typeface="Arial Rounded MT Bold"/>
                <a:cs typeface="Calibri"/>
              </a:rPr>
              <a:t> </a:t>
            </a:r>
            <a:r>
              <a:rPr lang="fi-FI" err="1">
                <a:latin typeface="Arial Rounded MT Bold"/>
                <a:cs typeface="Calibri"/>
              </a:rPr>
              <a:t>tummen</a:t>
            </a:r>
            <a:r>
              <a:rPr lang="fi-FI">
                <a:latin typeface="Arial Rounded MT Bold"/>
                <a:cs typeface="Calibri"/>
              </a:rPr>
              <a:t> </a:t>
            </a:r>
            <a:r>
              <a:rPr lang="fi-FI" err="1">
                <a:latin typeface="Arial Rounded MT Bold"/>
                <a:cs typeface="Calibri"/>
              </a:rPr>
              <a:t>om</a:t>
            </a:r>
            <a:r>
              <a:rPr lang="fi-FI">
                <a:latin typeface="Arial Rounded MT Bold"/>
                <a:cs typeface="Calibri"/>
              </a:rPr>
              <a:t> du </a:t>
            </a:r>
            <a:r>
              <a:rPr lang="fi-FI" err="1">
                <a:latin typeface="Arial Rounded MT Bold"/>
                <a:cs typeface="Calibri"/>
              </a:rPr>
              <a:t>lärde</a:t>
            </a:r>
            <a:r>
              <a:rPr lang="fi-FI">
                <a:latin typeface="Arial Rounded MT Bold"/>
                <a:cs typeface="Calibri"/>
              </a:rPr>
              <a:t> </a:t>
            </a:r>
            <a:r>
              <a:rPr lang="fi-FI" err="1">
                <a:latin typeface="Arial Rounded MT Bold"/>
                <a:cs typeface="Calibri"/>
              </a:rPr>
              <a:t>dig</a:t>
            </a:r>
            <a:r>
              <a:rPr lang="fi-FI">
                <a:latin typeface="Arial Rounded MT Bold"/>
                <a:cs typeface="Calibri"/>
              </a:rPr>
              <a:t> </a:t>
            </a:r>
            <a:r>
              <a:rPr lang="fi-FI" err="1">
                <a:latin typeface="Arial Rounded MT Bold"/>
                <a:cs typeface="Calibri"/>
              </a:rPr>
              <a:t>något</a:t>
            </a:r>
            <a:r>
              <a:rPr lang="fi-FI">
                <a:latin typeface="Arial Rounded MT Bold"/>
                <a:cs typeface="Calibri"/>
              </a:rPr>
              <a:t> </a:t>
            </a:r>
            <a:r>
              <a:rPr lang="fi-FI" err="1">
                <a:latin typeface="Arial Rounded MT Bold"/>
                <a:cs typeface="Calibri"/>
              </a:rPr>
              <a:t>nytt</a:t>
            </a:r>
            <a:r>
              <a:rPr lang="fi-FI">
                <a:latin typeface="Arial Rounded MT Bold"/>
                <a:cs typeface="Calibri"/>
              </a:rPr>
              <a:t>.</a:t>
            </a:r>
            <a:endParaRPr lang="fi-FI">
              <a:latin typeface="Arial Rounded MT Bold"/>
              <a:ea typeface="Calibri"/>
              <a:cs typeface="Calibri"/>
            </a:endParaRPr>
          </a:p>
        </p:txBody>
      </p:sp>
      <p:pic>
        <p:nvPicPr>
          <p:cNvPr id="2" name="Kuva 13">
            <a:extLst>
              <a:ext uri="{FF2B5EF4-FFF2-40B4-BE49-F238E27FC236}">
                <a16:creationId xmlns:a16="http://schemas.microsoft.com/office/drawing/2014/main" id="{1B19AE82-7B66-131A-ECD8-A30A6117368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3084" y="4108887"/>
            <a:ext cx="700568" cy="705341"/>
          </a:xfrm>
          <a:prstGeom prst="rect">
            <a:avLst/>
          </a:prstGeom>
        </p:spPr>
      </p:pic>
      <p:pic>
        <p:nvPicPr>
          <p:cNvPr id="5" name="Kuva 14">
            <a:extLst>
              <a:ext uri="{FF2B5EF4-FFF2-40B4-BE49-F238E27FC236}">
                <a16:creationId xmlns:a16="http://schemas.microsoft.com/office/drawing/2014/main" id="{A0725D4D-9298-3D5B-E827-87F6E2FD62F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8087" y="4108888"/>
            <a:ext cx="656557" cy="705341"/>
          </a:xfrm>
          <a:prstGeom prst="rect">
            <a:avLst/>
          </a:prstGeom>
        </p:spPr>
      </p:pic>
    </p:spTree>
    <p:extLst>
      <p:ext uri="{BB962C8B-B14F-4D97-AF65-F5344CB8AC3E}">
        <p14:creationId xmlns:p14="http://schemas.microsoft.com/office/powerpoint/2010/main" val="68905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1970-9DC3-26FF-5FE1-18B6BB27513B}"/>
              </a:ext>
            </a:extLst>
          </p:cNvPr>
          <p:cNvSpPr>
            <a:spLocks noGrp="1"/>
          </p:cNvSpPr>
          <p:nvPr>
            <p:ph type="title"/>
          </p:nvPr>
        </p:nvSpPr>
        <p:spPr/>
        <p:txBody>
          <a:bodyPr/>
          <a:lstStyle/>
          <a:p>
            <a:r>
              <a:rPr lang="sv-SE"/>
              <a:t>Tack att du var med på lektionen!</a:t>
            </a:r>
            <a:br>
              <a:rPr lang="sv-SE"/>
            </a:br>
            <a:br>
              <a:rPr lang="sv-SE"/>
            </a:br>
            <a:r>
              <a:rPr lang="sv-SE"/>
              <a:t>En trygg stad tillhör alla.</a:t>
            </a:r>
          </a:p>
        </p:txBody>
      </p:sp>
    </p:spTree>
    <p:extLst>
      <p:ext uri="{BB962C8B-B14F-4D97-AF65-F5344CB8AC3E}">
        <p14:creationId xmlns:p14="http://schemas.microsoft.com/office/powerpoint/2010/main" val="188183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3A2E-3993-20F2-BF90-ABFC409A9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2C9EF-909F-B009-8935-D310122E1223}"/>
              </a:ext>
            </a:extLst>
          </p:cNvPr>
          <p:cNvSpPr>
            <a:spLocks noGrp="1"/>
          </p:cNvSpPr>
          <p:nvPr>
            <p:ph type="title"/>
          </p:nvPr>
        </p:nvSpPr>
        <p:spPr>
          <a:xfrm>
            <a:off x="838200" y="2863773"/>
            <a:ext cx="10515600" cy="1130453"/>
          </a:xfrm>
        </p:spPr>
        <p:txBody>
          <a:bodyPr>
            <a:normAutofit fontScale="90000"/>
          </a:bodyPr>
          <a:lstStyle/>
          <a:p>
            <a:r>
              <a:rPr lang="fi-FI" dirty="0" err="1">
                <a:solidFill>
                  <a:srgbClr val="452B1E"/>
                </a:solidFill>
                <a:latin typeface="Arial Rounded MT Bold"/>
              </a:rPr>
              <a:t>Alternativa</a:t>
            </a:r>
            <a:r>
              <a:rPr lang="fi-FI" dirty="0">
                <a:solidFill>
                  <a:srgbClr val="452B1E"/>
                </a:solidFill>
                <a:latin typeface="Arial Rounded MT Bold"/>
              </a:rPr>
              <a:t> </a:t>
            </a:r>
            <a:br>
              <a:rPr lang="fi-FI" dirty="0">
                <a:solidFill>
                  <a:srgbClr val="452B1E"/>
                </a:solidFill>
                <a:latin typeface="Arial Rounded MT Bold"/>
              </a:rPr>
            </a:br>
            <a:r>
              <a:rPr lang="fi-FI" dirty="0" err="1">
                <a:solidFill>
                  <a:srgbClr val="452B1E"/>
                </a:solidFill>
                <a:latin typeface="Arial Rounded MT Bold"/>
              </a:rPr>
              <a:t>reflektionsuppgifter</a:t>
            </a:r>
            <a:endParaRPr lang="fi-FI" dirty="0" err="1">
              <a:solidFill>
                <a:srgbClr val="452B1E"/>
              </a:solidFill>
            </a:endParaRPr>
          </a:p>
        </p:txBody>
      </p:sp>
    </p:spTree>
    <p:extLst>
      <p:ext uri="{BB962C8B-B14F-4D97-AF65-F5344CB8AC3E}">
        <p14:creationId xmlns:p14="http://schemas.microsoft.com/office/powerpoint/2010/main" val="114577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normAutofit/>
          </a:bodyPr>
          <a:lstStyle/>
          <a:p>
            <a:pPr algn="l"/>
            <a:r>
              <a:rPr lang="sv-SE" b="0" i="0">
                <a:solidFill>
                  <a:srgbClr val="000000"/>
                </a:solidFill>
                <a:effectLst/>
              </a:rPr>
              <a:t>Du väntar på bussen. En okänd vuxen ber att du sätter dig bredvid hen. </a:t>
            </a:r>
          </a:p>
          <a:p>
            <a:pPr algn="l"/>
            <a:r>
              <a:rPr lang="sv-SE" b="1" i="0">
                <a:solidFill>
                  <a:srgbClr val="000000"/>
                </a:solidFill>
                <a:effectLst/>
              </a:rPr>
              <a:t>Hur gör du då? </a:t>
            </a:r>
          </a:p>
        </p:txBody>
      </p:sp>
      <p:pic>
        <p:nvPicPr>
          <p:cNvPr id="6" name="Sisällön paikkamerkki 5">
            <a:extLst>
              <a:ext uri="{FF2B5EF4-FFF2-40B4-BE49-F238E27FC236}">
                <a16:creationId xmlns:a16="http://schemas.microsoft.com/office/drawing/2014/main" id="{69F7ADCA-81DA-C69B-52AD-37C63DB0DB9C}"/>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944180" y="1164564"/>
            <a:ext cx="5409620" cy="4528872"/>
          </a:xfrm>
        </p:spPr>
      </p:pic>
    </p:spTree>
    <p:extLst>
      <p:ext uri="{BB962C8B-B14F-4D97-AF65-F5344CB8AC3E}">
        <p14:creationId xmlns:p14="http://schemas.microsoft.com/office/powerpoint/2010/main" val="404081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3D34D-8C98-F5AA-8ACD-437DCC7D5285}"/>
              </a:ext>
            </a:extLst>
          </p:cNvPr>
          <p:cNvSpPr>
            <a:spLocks noGrp="1"/>
          </p:cNvSpPr>
          <p:nvPr>
            <p:ph type="title"/>
          </p:nvPr>
        </p:nvSpPr>
        <p:spPr/>
        <p:txBody>
          <a:bodyPr>
            <a:normAutofit/>
          </a:bodyPr>
          <a:lstStyle/>
          <a:p>
            <a:r>
              <a:rPr lang="en-US" sz="4400"/>
              <a:t>Vad </a:t>
            </a:r>
            <a:r>
              <a:rPr lang="en-US" sz="4400" err="1"/>
              <a:t>är</a:t>
            </a:r>
            <a:r>
              <a:rPr lang="en-US" sz="4400"/>
              <a:t> </a:t>
            </a:r>
            <a:r>
              <a:rPr lang="en-US" sz="4400" err="1"/>
              <a:t>rusmedel</a:t>
            </a:r>
            <a:r>
              <a:rPr lang="en-US" sz="4400"/>
              <a:t>?</a:t>
            </a:r>
            <a:endParaRPr lang="fi-FI" sz="4400"/>
          </a:p>
        </p:txBody>
      </p:sp>
      <p:sp>
        <p:nvSpPr>
          <p:cNvPr id="6" name="Content Placeholder 5">
            <a:extLst>
              <a:ext uri="{FF2B5EF4-FFF2-40B4-BE49-F238E27FC236}">
                <a16:creationId xmlns:a16="http://schemas.microsoft.com/office/drawing/2014/main" id="{A30F54E4-D58B-3090-F6CB-748E5DB5EE30}"/>
              </a:ext>
            </a:extLst>
          </p:cNvPr>
          <p:cNvSpPr>
            <a:spLocks noGrp="1"/>
          </p:cNvSpPr>
          <p:nvPr>
            <p:ph sz="quarter" idx="4"/>
          </p:nvPr>
        </p:nvSpPr>
        <p:spPr>
          <a:xfrm>
            <a:off x="836574" y="2027237"/>
            <a:ext cx="6200329" cy="3916363"/>
          </a:xfrm>
        </p:spPr>
        <p:txBody>
          <a:bodyPr vert="horz" lIns="91440" tIns="45720" rIns="91440" bIns="45720" rtlCol="0" anchor="t">
            <a:normAutofit/>
          </a:bodyPr>
          <a:lstStyle/>
          <a:p>
            <a:pPr marL="800100" lvl="1" indent="-342900">
              <a:buFont typeface="Arial" panose="020B0604020202020204" pitchFamily="34" charset="0"/>
              <a:buChar char="•"/>
            </a:pPr>
            <a:r>
              <a:rPr lang="en-US" err="1"/>
              <a:t>Alkohol</a:t>
            </a:r>
            <a:endParaRPr lang="en-US"/>
          </a:p>
          <a:p>
            <a:pPr marL="800100" lvl="1" indent="-342900">
              <a:buFont typeface="Arial" panose="020B0604020202020204" pitchFamily="34" charset="0"/>
              <a:buChar char="•"/>
            </a:pPr>
            <a:r>
              <a:rPr lang="en-US">
                <a:latin typeface="Arial"/>
                <a:cs typeface="Arial"/>
              </a:rPr>
              <a:t>Tobak, snus mm.</a:t>
            </a:r>
            <a:endParaRPr lang="en-US"/>
          </a:p>
          <a:p>
            <a:pPr marL="800100" lvl="1" indent="-342900">
              <a:buFont typeface="Arial" panose="020B0604020202020204" pitchFamily="34" charset="0"/>
              <a:buChar char="•"/>
            </a:pPr>
            <a:r>
              <a:rPr lang="en-US" err="1"/>
              <a:t>Droger</a:t>
            </a:r>
            <a:endParaRPr lang="en-US"/>
          </a:p>
          <a:p>
            <a:pPr marL="342900" indent="-342900">
              <a:buFont typeface="Arial" panose="020B0604020202020204" pitchFamily="34" charset="0"/>
              <a:buChar char="•"/>
            </a:pPr>
            <a:r>
              <a:rPr lang="fi-FI" sz="2400" err="1">
                <a:latin typeface="Arial"/>
                <a:cs typeface="Arial"/>
              </a:rPr>
              <a:t>Rusmedel</a:t>
            </a:r>
            <a:r>
              <a:rPr lang="fi-FI" sz="2400">
                <a:latin typeface="Arial"/>
                <a:cs typeface="Arial"/>
              </a:rPr>
              <a:t> </a:t>
            </a:r>
            <a:r>
              <a:rPr lang="fi-FI" sz="2400" err="1">
                <a:latin typeface="Arial"/>
                <a:cs typeface="Arial"/>
              </a:rPr>
              <a:t>kan</a:t>
            </a:r>
            <a:r>
              <a:rPr lang="fi-FI" sz="2400">
                <a:latin typeface="Arial"/>
                <a:cs typeface="Arial"/>
              </a:rPr>
              <a:t> vara </a:t>
            </a:r>
            <a:r>
              <a:rPr lang="fi-FI" sz="2400" err="1">
                <a:latin typeface="Arial"/>
                <a:cs typeface="Arial"/>
              </a:rPr>
              <a:t>skadliga</a:t>
            </a:r>
            <a:r>
              <a:rPr lang="fi-FI" sz="2400">
                <a:latin typeface="Arial"/>
                <a:cs typeface="Arial"/>
              </a:rPr>
              <a:t> för </a:t>
            </a:r>
            <a:r>
              <a:rPr lang="fi-FI" sz="2400" err="1">
                <a:latin typeface="Arial"/>
                <a:cs typeface="Arial"/>
              </a:rPr>
              <a:t>hälsan</a:t>
            </a:r>
            <a:r>
              <a:rPr lang="fi-FI" sz="2400">
                <a:latin typeface="Arial"/>
                <a:cs typeface="Arial"/>
              </a:rPr>
              <a:t> </a:t>
            </a:r>
            <a:br>
              <a:rPr lang="fi-FI" sz="2400">
                <a:latin typeface="Arial"/>
                <a:cs typeface="Arial"/>
              </a:rPr>
            </a:br>
            <a:r>
              <a:rPr lang="fi-FI" sz="2400" err="1">
                <a:latin typeface="Arial"/>
                <a:cs typeface="Arial"/>
              </a:rPr>
              <a:t>och</a:t>
            </a:r>
            <a:r>
              <a:rPr lang="fi-FI" sz="2400">
                <a:latin typeface="Arial"/>
                <a:cs typeface="Arial"/>
              </a:rPr>
              <a:t> de </a:t>
            </a:r>
            <a:r>
              <a:rPr lang="fi-FI" sz="2400" err="1">
                <a:latin typeface="Arial"/>
                <a:cs typeface="Arial"/>
              </a:rPr>
              <a:t>kan</a:t>
            </a:r>
            <a:r>
              <a:rPr lang="fi-FI" sz="2400">
                <a:latin typeface="Arial"/>
                <a:cs typeface="Arial"/>
              </a:rPr>
              <a:t> </a:t>
            </a:r>
            <a:r>
              <a:rPr lang="fi-FI" sz="2400" err="1">
                <a:latin typeface="Arial"/>
                <a:cs typeface="Arial"/>
              </a:rPr>
              <a:t>påverka</a:t>
            </a:r>
            <a:r>
              <a:rPr lang="fi-FI" sz="2400">
                <a:latin typeface="Arial"/>
                <a:cs typeface="Arial"/>
              </a:rPr>
              <a:t> </a:t>
            </a:r>
            <a:r>
              <a:rPr lang="fi-FI" sz="2400" err="1">
                <a:latin typeface="Arial"/>
                <a:cs typeface="Arial"/>
              </a:rPr>
              <a:t>människans</a:t>
            </a:r>
            <a:r>
              <a:rPr lang="fi-FI" sz="2400">
                <a:latin typeface="Arial"/>
                <a:cs typeface="Arial"/>
              </a:rPr>
              <a:t> </a:t>
            </a:r>
            <a:br>
              <a:rPr lang="fi-FI" sz="2400">
                <a:latin typeface="Arial"/>
                <a:cs typeface="Arial"/>
              </a:rPr>
            </a:br>
            <a:r>
              <a:rPr lang="fi-FI" sz="2400" err="1">
                <a:latin typeface="Arial"/>
                <a:cs typeface="Arial"/>
              </a:rPr>
              <a:t>beteende</a:t>
            </a:r>
            <a:r>
              <a:rPr lang="fi-FI" sz="2400">
                <a:latin typeface="Arial"/>
                <a:cs typeface="Arial"/>
              </a:rPr>
              <a:t>.</a:t>
            </a:r>
            <a:endParaRPr lang="fi-FI" sz="2400"/>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fi-FI"/>
          </a:p>
        </p:txBody>
      </p:sp>
      <p:pic>
        <p:nvPicPr>
          <p:cNvPr id="7" name="Picture 6">
            <a:extLst>
              <a:ext uri="{FF2B5EF4-FFF2-40B4-BE49-F238E27FC236}">
                <a16:creationId xmlns:a16="http://schemas.microsoft.com/office/drawing/2014/main" id="{347EB769-B72B-005D-A811-09AAD9CACE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3638" y="1086521"/>
            <a:ext cx="4220162" cy="4210755"/>
          </a:xfrm>
          <a:prstGeom prst="rect">
            <a:avLst/>
          </a:prstGeom>
        </p:spPr>
      </p:pic>
    </p:spTree>
    <p:extLst>
      <p:ext uri="{BB962C8B-B14F-4D97-AF65-F5344CB8AC3E}">
        <p14:creationId xmlns:p14="http://schemas.microsoft.com/office/powerpoint/2010/main" val="2957789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normAutofit/>
          </a:bodyPr>
          <a:lstStyle/>
          <a:p>
            <a:pPr algn="l"/>
            <a:r>
              <a:rPr lang="sv-SE" b="0" i="0">
                <a:solidFill>
                  <a:srgbClr val="000000"/>
                </a:solidFill>
                <a:effectLst/>
              </a:rPr>
              <a:t>Du är utanför butiken. En främling ber om att få pengar av dig. </a:t>
            </a:r>
          </a:p>
          <a:p>
            <a:pPr algn="l"/>
            <a:r>
              <a:rPr lang="sv-SE" b="1" i="0">
                <a:solidFill>
                  <a:srgbClr val="000000"/>
                </a:solidFill>
                <a:effectLst/>
              </a:rPr>
              <a:t>Hur gör du då? </a:t>
            </a:r>
          </a:p>
        </p:txBody>
      </p:sp>
      <p:pic>
        <p:nvPicPr>
          <p:cNvPr id="8" name="Content Placeholder 7">
            <a:extLst>
              <a:ext uri="{FF2B5EF4-FFF2-40B4-BE49-F238E27FC236}">
                <a16:creationId xmlns:a16="http://schemas.microsoft.com/office/drawing/2014/main" id="{631A7FC9-94E1-A84A-D4DF-793EE844815D}"/>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516217" y="1083366"/>
            <a:ext cx="6298353" cy="4453553"/>
          </a:xfrm>
        </p:spPr>
      </p:pic>
    </p:spTree>
    <p:extLst>
      <p:ext uri="{BB962C8B-B14F-4D97-AF65-F5344CB8AC3E}">
        <p14:creationId xmlns:p14="http://schemas.microsoft.com/office/powerpoint/2010/main" val="118349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normAutofit/>
          </a:bodyPr>
          <a:lstStyle/>
          <a:p>
            <a:pPr algn="l"/>
            <a:r>
              <a:rPr lang="sv-SE" b="0" i="0">
                <a:solidFill>
                  <a:srgbClr val="000000"/>
                </a:solidFill>
                <a:effectLst/>
              </a:rPr>
              <a:t>Du är på väg till skolan. En okänd person försöker komma åt din ryggsäck.</a:t>
            </a:r>
          </a:p>
          <a:p>
            <a:pPr algn="l"/>
            <a:r>
              <a:rPr lang="sv-SE" b="1" i="0">
                <a:solidFill>
                  <a:srgbClr val="000000"/>
                </a:solidFill>
                <a:effectLst/>
              </a:rPr>
              <a:t>Hur gör du då? </a:t>
            </a:r>
          </a:p>
        </p:txBody>
      </p:sp>
      <p:pic>
        <p:nvPicPr>
          <p:cNvPr id="4" name="Content Placeholder 5">
            <a:extLst>
              <a:ext uri="{FF2B5EF4-FFF2-40B4-BE49-F238E27FC236}">
                <a16:creationId xmlns:a16="http://schemas.microsoft.com/office/drawing/2014/main" id="{9D15E9EA-9755-1BBD-B77A-5698DFFCEF69}"/>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542850" y="858553"/>
            <a:ext cx="5810950" cy="5140894"/>
          </a:xfrm>
        </p:spPr>
      </p:pic>
    </p:spTree>
    <p:extLst>
      <p:ext uri="{BB962C8B-B14F-4D97-AF65-F5344CB8AC3E}">
        <p14:creationId xmlns:p14="http://schemas.microsoft.com/office/powerpoint/2010/main" val="354886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normAutofit/>
          </a:bodyPr>
          <a:lstStyle/>
          <a:p>
            <a:pPr algn="l"/>
            <a:r>
              <a:rPr lang="sv-SE" b="0" i="0">
                <a:solidFill>
                  <a:srgbClr val="000000"/>
                </a:solidFill>
                <a:effectLst/>
              </a:rPr>
              <a:t>Du är ute och leker med </a:t>
            </a:r>
            <a:br>
              <a:rPr lang="sv-SE" b="0" i="0">
                <a:solidFill>
                  <a:srgbClr val="000000"/>
                </a:solidFill>
                <a:effectLst/>
              </a:rPr>
            </a:br>
            <a:r>
              <a:rPr lang="sv-SE" b="0" i="0">
                <a:solidFill>
                  <a:srgbClr val="000000"/>
                </a:solidFill>
                <a:effectLst/>
              </a:rPr>
              <a:t>en kompis. En okänd vuxen </a:t>
            </a:r>
            <a:br>
              <a:rPr lang="sv-SE" b="0" i="0">
                <a:solidFill>
                  <a:srgbClr val="000000"/>
                </a:solidFill>
                <a:effectLst/>
              </a:rPr>
            </a:br>
            <a:r>
              <a:rPr lang="sv-SE" b="0" i="0">
                <a:solidFill>
                  <a:srgbClr val="000000"/>
                </a:solidFill>
                <a:effectLst/>
              </a:rPr>
              <a:t>börjar följa efter er. </a:t>
            </a:r>
          </a:p>
          <a:p>
            <a:pPr algn="l"/>
            <a:r>
              <a:rPr lang="sv-SE" b="1" i="0">
                <a:solidFill>
                  <a:srgbClr val="000000"/>
                </a:solidFill>
                <a:effectLst/>
              </a:rPr>
              <a:t>Hur gör ni då? </a:t>
            </a:r>
            <a:endParaRPr lang="fi-FI" b="1"/>
          </a:p>
        </p:txBody>
      </p:sp>
      <p:pic>
        <p:nvPicPr>
          <p:cNvPr id="8" name="Picture 7">
            <a:extLst>
              <a:ext uri="{FF2B5EF4-FFF2-40B4-BE49-F238E27FC236}">
                <a16:creationId xmlns:a16="http://schemas.microsoft.com/office/drawing/2014/main" id="{4DF12A35-648A-079C-40ED-3511E935D17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1289" y="1207604"/>
            <a:ext cx="6283133" cy="4442791"/>
          </a:xfrm>
          <a:prstGeom prst="rect">
            <a:avLst/>
          </a:prstGeom>
        </p:spPr>
      </p:pic>
    </p:spTree>
    <p:extLst>
      <p:ext uri="{BB962C8B-B14F-4D97-AF65-F5344CB8AC3E}">
        <p14:creationId xmlns:p14="http://schemas.microsoft.com/office/powerpoint/2010/main" val="1681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normAutofit/>
          </a:bodyPr>
          <a:lstStyle/>
          <a:p>
            <a:pPr algn="l"/>
            <a:r>
              <a:rPr lang="sv-SE" b="0" i="0">
                <a:solidFill>
                  <a:srgbClr val="000000"/>
                </a:solidFill>
                <a:effectLst/>
              </a:rPr>
              <a:t>Du är med din kompis i skogen. </a:t>
            </a:r>
            <a:br>
              <a:rPr lang="sv-SE" b="0" i="0">
                <a:solidFill>
                  <a:srgbClr val="000000"/>
                </a:solidFill>
                <a:effectLst/>
              </a:rPr>
            </a:br>
            <a:r>
              <a:rPr lang="sv-SE" b="0" i="0">
                <a:solidFill>
                  <a:srgbClr val="000000"/>
                </a:solidFill>
                <a:effectLst/>
              </a:rPr>
              <a:t>Ni hittar en nål och en trasig glasflaska på marken.</a:t>
            </a:r>
          </a:p>
          <a:p>
            <a:pPr algn="l"/>
            <a:r>
              <a:rPr lang="sv-SE" b="1" i="0">
                <a:solidFill>
                  <a:srgbClr val="000000"/>
                </a:solidFill>
                <a:effectLst/>
              </a:rPr>
              <a:t>Hur gör ni då? </a:t>
            </a:r>
            <a:endParaRPr lang="fi-FI" b="1"/>
          </a:p>
        </p:txBody>
      </p:sp>
      <p:pic>
        <p:nvPicPr>
          <p:cNvPr id="4" name="Content Placeholder 2" descr="A cartoon of a child and child&#10;&#10;Description automatically generated">
            <a:extLst>
              <a:ext uri="{FF2B5EF4-FFF2-40B4-BE49-F238E27FC236}">
                <a16:creationId xmlns:a16="http://schemas.microsoft.com/office/drawing/2014/main" id="{99254616-B1B1-DA4D-FCA1-A1F5B7248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3644" y="1491600"/>
            <a:ext cx="6336069" cy="4480222"/>
          </a:xfrm>
          <a:prstGeom prst="rect">
            <a:avLst/>
          </a:prstGeom>
        </p:spPr>
      </p:pic>
    </p:spTree>
    <p:extLst>
      <p:ext uri="{BB962C8B-B14F-4D97-AF65-F5344CB8AC3E}">
        <p14:creationId xmlns:p14="http://schemas.microsoft.com/office/powerpoint/2010/main" val="228536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304A-CC23-4933-B154-2B901790E506}"/>
              </a:ext>
            </a:extLst>
          </p:cNvPr>
          <p:cNvSpPr>
            <a:spLocks noGrp="1"/>
          </p:cNvSpPr>
          <p:nvPr>
            <p:ph type="title"/>
          </p:nvPr>
        </p:nvSpPr>
        <p:spPr/>
        <p:txBody>
          <a:bodyPr/>
          <a:lstStyle/>
          <a:p>
            <a:r>
              <a:rPr lang="sv-SE" sz="4400">
                <a:solidFill>
                  <a:schemeClr val="tx1">
                    <a:lumMod val="95000"/>
                    <a:lumOff val="5000"/>
                  </a:schemeClr>
                </a:solidFill>
                <a:cs typeface="Calibri Light"/>
              </a:rPr>
              <a:t>Gruppuppgift</a:t>
            </a:r>
            <a:endParaRPr lang="sv-SE"/>
          </a:p>
        </p:txBody>
      </p:sp>
      <p:sp>
        <p:nvSpPr>
          <p:cNvPr id="3" name="Content Placeholder 2">
            <a:extLst>
              <a:ext uri="{FF2B5EF4-FFF2-40B4-BE49-F238E27FC236}">
                <a16:creationId xmlns:a16="http://schemas.microsoft.com/office/drawing/2014/main" id="{45606E4B-CF0A-AC22-F716-9245D4EB08E9}"/>
              </a:ext>
            </a:extLst>
          </p:cNvPr>
          <p:cNvSpPr>
            <a:spLocks noGrp="1"/>
          </p:cNvSpPr>
          <p:nvPr>
            <p:ph idx="1"/>
          </p:nvPr>
        </p:nvSpPr>
        <p:spPr/>
        <p:txBody>
          <a:bodyPr/>
          <a:lstStyle/>
          <a:p>
            <a:r>
              <a:rPr lang="sv-SE"/>
              <a:t>Gå till din grupp.</a:t>
            </a:r>
          </a:p>
          <a:p>
            <a:r>
              <a:rPr lang="sv-SE"/>
              <a:t>Läs uppgiften och diskutera den.</a:t>
            </a:r>
          </a:p>
          <a:p>
            <a:r>
              <a:rPr lang="sv-SE"/>
              <a:t>Fundera på hur ni skulle lösa situationen.</a:t>
            </a:r>
          </a:p>
          <a:p>
            <a:r>
              <a:rPr lang="sv-SE"/>
              <a:t>Var beredd att berätta för klassen om hur ni löste situationen.</a:t>
            </a:r>
          </a:p>
          <a:p>
            <a:endParaRPr lang="sv-SE"/>
          </a:p>
        </p:txBody>
      </p:sp>
      <p:pic>
        <p:nvPicPr>
          <p:cNvPr id="5" name="Picture 4">
            <a:extLst>
              <a:ext uri="{FF2B5EF4-FFF2-40B4-BE49-F238E27FC236}">
                <a16:creationId xmlns:a16="http://schemas.microsoft.com/office/drawing/2014/main" id="{16DC0765-5694-F47E-A445-D71BD92DD1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1090" y="863600"/>
            <a:ext cx="4093342" cy="4093342"/>
          </a:xfrm>
          <a:prstGeom prst="rect">
            <a:avLst/>
          </a:prstGeom>
        </p:spPr>
      </p:pic>
    </p:spTree>
    <p:extLst>
      <p:ext uri="{BB962C8B-B14F-4D97-AF65-F5344CB8AC3E}">
        <p14:creationId xmlns:p14="http://schemas.microsoft.com/office/powerpoint/2010/main" val="112023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1CBF9F-2AB2-CC31-FB10-AF885075AF04}"/>
              </a:ext>
            </a:extLst>
          </p:cNvPr>
          <p:cNvSpPr>
            <a:spLocks noGrp="1"/>
          </p:cNvSpPr>
          <p:nvPr>
            <p:ph type="title"/>
          </p:nvPr>
        </p:nvSpPr>
        <p:spPr/>
        <p:txBody>
          <a:bodyPr/>
          <a:lstStyle/>
          <a:p>
            <a:r>
              <a:rPr lang="sv-SE">
                <a:solidFill>
                  <a:schemeClr val="accent6"/>
                </a:solidFill>
              </a:rPr>
              <a:t>Fundera tillsammans</a:t>
            </a:r>
          </a:p>
        </p:txBody>
      </p:sp>
      <p:sp>
        <p:nvSpPr>
          <p:cNvPr id="6" name="Content Placeholder 5">
            <a:extLst>
              <a:ext uri="{FF2B5EF4-FFF2-40B4-BE49-F238E27FC236}">
                <a16:creationId xmlns:a16="http://schemas.microsoft.com/office/drawing/2014/main" id="{B70812A4-0ECE-57C5-15D3-58002C9839CB}"/>
              </a:ext>
            </a:extLst>
          </p:cNvPr>
          <p:cNvSpPr>
            <a:spLocks noGrp="1"/>
          </p:cNvSpPr>
          <p:nvPr>
            <p:ph sz="quarter" idx="4"/>
          </p:nvPr>
        </p:nvSpPr>
        <p:spPr>
          <a:xfrm>
            <a:off x="836575" y="2027237"/>
            <a:ext cx="4440505" cy="3916363"/>
          </a:xfrm>
        </p:spPr>
        <p:txBody>
          <a:bodyPr/>
          <a:lstStyle/>
          <a:p>
            <a:r>
              <a:rPr lang="sv-SE">
                <a:latin typeface="Arial"/>
                <a:ea typeface="+mn-lt"/>
                <a:cs typeface="+mn-lt"/>
              </a:rPr>
              <a:t>Du är på väg till din kompis. Vid trappan </a:t>
            </a:r>
            <a:r>
              <a:rPr lang="sv-SE" sz="2400">
                <a:latin typeface="Arial"/>
                <a:ea typeface="+mn-lt"/>
                <a:cs typeface="+mn-lt"/>
              </a:rPr>
              <a:t>sitter två vuxna som dricker alkohol.</a:t>
            </a:r>
            <a:endParaRPr lang="sv-SE">
              <a:latin typeface="Arial"/>
            </a:endParaRPr>
          </a:p>
          <a:p>
            <a:pPr marL="0" indent="0">
              <a:buNone/>
            </a:pPr>
            <a:endParaRPr lang="sv-SE" sz="100"/>
          </a:p>
          <a:p>
            <a:pPr marL="0" indent="0">
              <a:buNone/>
            </a:pPr>
            <a:r>
              <a:rPr lang="sv-SE" sz="2400" b="1"/>
              <a:t>Hur gör du då?</a:t>
            </a:r>
            <a:endParaRPr lang="sv-SE" sz="2400" b="1">
              <a:cs typeface="Calibri"/>
            </a:endParaRPr>
          </a:p>
        </p:txBody>
      </p:sp>
      <p:pic>
        <p:nvPicPr>
          <p:cNvPr id="8" name="Content Placeholder 7">
            <a:extLst>
              <a:ext uri="{FF2B5EF4-FFF2-40B4-BE49-F238E27FC236}">
                <a16:creationId xmlns:a16="http://schemas.microsoft.com/office/drawing/2014/main" id="{A2C914C2-72F3-D2CE-8300-B615486B0899}"/>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120207" y="1272514"/>
            <a:ext cx="6233593" cy="4312971"/>
          </a:xfrm>
        </p:spPr>
      </p:pic>
    </p:spTree>
    <p:extLst>
      <p:ext uri="{BB962C8B-B14F-4D97-AF65-F5344CB8AC3E}">
        <p14:creationId xmlns:p14="http://schemas.microsoft.com/office/powerpoint/2010/main" val="274250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p:txBody>
          <a:bodyPr/>
          <a:lstStyle/>
          <a:p>
            <a:pPr marL="0" indent="0">
              <a:buNone/>
            </a:pPr>
            <a:r>
              <a:rPr lang="sv-SE" sz="2400">
                <a:ea typeface="+mn-lt"/>
                <a:cs typeface="+mn-lt"/>
              </a:rPr>
              <a:t>Du sitter på bussen på väg till din kompis. En vuxen som verkar snurrig kommer och sätter sig bredvid dig. </a:t>
            </a:r>
            <a:endParaRPr lang="sv-SE" sz="400">
              <a:ea typeface="+mn-lt"/>
              <a:cs typeface="+mn-lt"/>
            </a:endParaRPr>
          </a:p>
          <a:p>
            <a:pPr marL="0" indent="0">
              <a:buNone/>
            </a:pPr>
            <a:r>
              <a:rPr lang="sv-SE" sz="2400" b="1"/>
              <a:t>Hur gör du då?</a:t>
            </a:r>
            <a:endParaRPr lang="sv-SE" sz="2400"/>
          </a:p>
          <a:p>
            <a:endParaRPr lang="sv-SE"/>
          </a:p>
        </p:txBody>
      </p:sp>
      <p:pic>
        <p:nvPicPr>
          <p:cNvPr id="6" name="Content Placeholder 5">
            <a:extLst>
              <a:ext uri="{FF2B5EF4-FFF2-40B4-BE49-F238E27FC236}">
                <a16:creationId xmlns:a16="http://schemas.microsoft.com/office/drawing/2014/main" id="{B0AB831D-5DEF-C9E2-2711-626BC812CD16}"/>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654188" y="842222"/>
            <a:ext cx="4428780" cy="5173556"/>
          </a:xfrm>
        </p:spPr>
      </p:pic>
    </p:spTree>
    <p:extLst>
      <p:ext uri="{BB962C8B-B14F-4D97-AF65-F5344CB8AC3E}">
        <p14:creationId xmlns:p14="http://schemas.microsoft.com/office/powerpoint/2010/main" val="331610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a:xfrm>
            <a:off x="836575" y="2027237"/>
            <a:ext cx="4844897" cy="3916363"/>
          </a:xfrm>
        </p:spPr>
        <p:txBody>
          <a:bodyPr/>
          <a:lstStyle/>
          <a:p>
            <a:pPr algn="l"/>
            <a:r>
              <a:rPr lang="sv-SE" b="0" i="0">
                <a:solidFill>
                  <a:srgbClr val="000000"/>
                </a:solidFill>
                <a:effectLst/>
              </a:rPr>
              <a:t>Du är på väg hem. En grupp vuxna skriker och grälar med varandra på gatan. </a:t>
            </a:r>
          </a:p>
          <a:p>
            <a:pPr marL="0" indent="0">
              <a:buNone/>
            </a:pPr>
            <a:r>
              <a:rPr lang="sv-SE" sz="2400" b="1"/>
              <a:t>Hur gör du då?</a:t>
            </a:r>
            <a:endParaRPr lang="sv-SE" sz="2400"/>
          </a:p>
          <a:p>
            <a:endParaRPr lang="sv-SE"/>
          </a:p>
        </p:txBody>
      </p:sp>
      <p:pic>
        <p:nvPicPr>
          <p:cNvPr id="8" name="Content Placeholder 7">
            <a:extLst>
              <a:ext uri="{FF2B5EF4-FFF2-40B4-BE49-F238E27FC236}">
                <a16:creationId xmlns:a16="http://schemas.microsoft.com/office/drawing/2014/main" id="{F1ECCA6D-95C2-02AC-E81A-1F2F45E6003E}"/>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288242" y="1470818"/>
            <a:ext cx="6581247" cy="4062497"/>
          </a:xfrm>
        </p:spPr>
      </p:pic>
    </p:spTree>
    <p:extLst>
      <p:ext uri="{BB962C8B-B14F-4D97-AF65-F5344CB8AC3E}">
        <p14:creationId xmlns:p14="http://schemas.microsoft.com/office/powerpoint/2010/main" val="98225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C51B4-ACAB-B65E-9EDB-F9E952745C8B}"/>
              </a:ext>
            </a:extLst>
          </p:cNvPr>
          <p:cNvSpPr>
            <a:spLocks noGrp="1"/>
          </p:cNvSpPr>
          <p:nvPr>
            <p:ph type="title"/>
          </p:nvPr>
        </p:nvSpPr>
        <p:spPr/>
        <p:txBody>
          <a:bodyPr/>
          <a:lstStyle/>
          <a:p>
            <a:r>
              <a:rPr lang="en-US" err="1"/>
              <a:t>Fundera</a:t>
            </a:r>
            <a:r>
              <a:rPr lang="en-US"/>
              <a:t> </a:t>
            </a:r>
            <a:r>
              <a:rPr lang="en-US" err="1"/>
              <a:t>tillsammans</a:t>
            </a:r>
            <a:endParaRPr lang="fi-FI"/>
          </a:p>
        </p:txBody>
      </p:sp>
      <p:sp>
        <p:nvSpPr>
          <p:cNvPr id="2" name="Content Placeholder 1">
            <a:extLst>
              <a:ext uri="{FF2B5EF4-FFF2-40B4-BE49-F238E27FC236}">
                <a16:creationId xmlns:a16="http://schemas.microsoft.com/office/drawing/2014/main" id="{4D984C7C-7D61-1C68-D9A1-AE0042D5D5C8}"/>
              </a:ext>
            </a:extLst>
          </p:cNvPr>
          <p:cNvSpPr>
            <a:spLocks noGrp="1"/>
          </p:cNvSpPr>
          <p:nvPr>
            <p:ph sz="quarter" idx="4"/>
          </p:nvPr>
        </p:nvSpPr>
        <p:spPr>
          <a:xfrm>
            <a:off x="836575" y="2027237"/>
            <a:ext cx="4479137" cy="3916363"/>
          </a:xfrm>
        </p:spPr>
        <p:txBody>
          <a:bodyPr/>
          <a:lstStyle/>
          <a:p>
            <a:pPr algn="l"/>
            <a:r>
              <a:rPr lang="sv-SE" b="0" i="0">
                <a:solidFill>
                  <a:srgbClr val="000000"/>
                </a:solidFill>
                <a:effectLst/>
              </a:rPr>
              <a:t>Du är ute och väntar på din kompis. </a:t>
            </a:r>
            <a:r>
              <a:rPr lang="sv-SE">
                <a:solidFill>
                  <a:srgbClr val="000000"/>
                </a:solidFill>
              </a:rPr>
              <a:t>E</a:t>
            </a:r>
            <a:r>
              <a:rPr lang="sv-SE" b="0" i="0">
                <a:solidFill>
                  <a:srgbClr val="000000"/>
                </a:solidFill>
                <a:effectLst/>
              </a:rPr>
              <a:t>n okänd vuxen som beter sig virrigt talar konstiga saker för sig själv. </a:t>
            </a:r>
          </a:p>
          <a:p>
            <a:pPr algn="l"/>
            <a:r>
              <a:rPr lang="sv-SE" b="1" i="0">
                <a:solidFill>
                  <a:srgbClr val="000000"/>
                </a:solidFill>
                <a:effectLst/>
                <a:latin typeface="Calibri" panose="020F0502020204030204" pitchFamily="34" charset="0"/>
              </a:rPr>
              <a:t>Vad gör du då? </a:t>
            </a:r>
          </a:p>
          <a:p>
            <a:endParaRPr lang="fi-FI"/>
          </a:p>
        </p:txBody>
      </p:sp>
      <p:pic>
        <p:nvPicPr>
          <p:cNvPr id="5" name="Kuva 7">
            <a:extLst>
              <a:ext uri="{FF2B5EF4-FFF2-40B4-BE49-F238E27FC236}">
                <a16:creationId xmlns:a16="http://schemas.microsoft.com/office/drawing/2014/main" id="{B9CE0FE6-FFE3-F8B8-9AA0-95F3DD32B8D6}"/>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222640" y="1074179"/>
            <a:ext cx="6297009" cy="4446883"/>
          </a:xfrm>
        </p:spPr>
      </p:pic>
    </p:spTree>
    <p:extLst>
      <p:ext uri="{BB962C8B-B14F-4D97-AF65-F5344CB8AC3E}">
        <p14:creationId xmlns:p14="http://schemas.microsoft.com/office/powerpoint/2010/main" val="246832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14ACFA-64C8-91A7-57FB-94B6F05B6F4E}"/>
              </a:ext>
            </a:extLst>
          </p:cNvPr>
          <p:cNvSpPr>
            <a:spLocks noGrp="1"/>
          </p:cNvSpPr>
          <p:nvPr>
            <p:ph type="title"/>
          </p:nvPr>
        </p:nvSpPr>
        <p:spPr/>
        <p:txBody>
          <a:bodyPr/>
          <a:lstStyle/>
          <a:p>
            <a:r>
              <a:rPr lang="sv-SE"/>
              <a:t>Fundera tillsammans</a:t>
            </a:r>
          </a:p>
        </p:txBody>
      </p:sp>
      <p:sp>
        <p:nvSpPr>
          <p:cNvPr id="2" name="Content Placeholder 1">
            <a:extLst>
              <a:ext uri="{FF2B5EF4-FFF2-40B4-BE49-F238E27FC236}">
                <a16:creationId xmlns:a16="http://schemas.microsoft.com/office/drawing/2014/main" id="{7B82E947-9371-19A3-081A-09D62596E196}"/>
              </a:ext>
            </a:extLst>
          </p:cNvPr>
          <p:cNvSpPr>
            <a:spLocks noGrp="1"/>
          </p:cNvSpPr>
          <p:nvPr>
            <p:ph sz="quarter" idx="4"/>
          </p:nvPr>
        </p:nvSpPr>
        <p:spPr>
          <a:xfrm>
            <a:off x="836575" y="2027237"/>
            <a:ext cx="4662017" cy="3916363"/>
          </a:xfrm>
        </p:spPr>
        <p:txBody>
          <a:bodyPr>
            <a:normAutofit/>
          </a:bodyPr>
          <a:lstStyle/>
          <a:p>
            <a:pPr algn="l"/>
            <a:r>
              <a:rPr lang="sv-SE" b="0" i="0">
                <a:solidFill>
                  <a:srgbClr val="000000"/>
                </a:solidFill>
                <a:effectLst/>
              </a:rPr>
              <a:t>En okänd person skriker elaka saker åt dig och din kompis då ni är på väg till biblioteket. </a:t>
            </a:r>
          </a:p>
          <a:p>
            <a:pPr algn="l"/>
            <a:r>
              <a:rPr lang="sv-SE" b="1" i="0">
                <a:solidFill>
                  <a:srgbClr val="000000"/>
                </a:solidFill>
                <a:effectLst/>
              </a:rPr>
              <a:t>Hur gör ni då? </a:t>
            </a:r>
          </a:p>
        </p:txBody>
      </p:sp>
      <p:pic>
        <p:nvPicPr>
          <p:cNvPr id="8" name="Content Placeholder 7">
            <a:extLst>
              <a:ext uri="{FF2B5EF4-FFF2-40B4-BE49-F238E27FC236}">
                <a16:creationId xmlns:a16="http://schemas.microsoft.com/office/drawing/2014/main" id="{1A86D738-4AC2-FC3F-46AB-5C855A487BAD}"/>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715000" y="1381724"/>
            <a:ext cx="5789475" cy="4094552"/>
          </a:xfrm>
        </p:spPr>
      </p:pic>
    </p:spTree>
    <p:extLst>
      <p:ext uri="{BB962C8B-B14F-4D97-AF65-F5344CB8AC3E}">
        <p14:creationId xmlns:p14="http://schemas.microsoft.com/office/powerpoint/2010/main" val="77898419"/>
      </p:ext>
    </p:extLst>
  </p:cSld>
  <p:clrMapOvr>
    <a:masterClrMapping/>
  </p:clrMapOvr>
</p:sld>
</file>

<file path=ppt/theme/theme1.xml><?xml version="1.0" encoding="utf-8"?>
<a:theme xmlns:a="http://schemas.openxmlformats.org/drawingml/2006/main" name="Office Theme">
  <a:themeElements>
    <a:clrScheme name="Kaupunki kuuluu kaikille">
      <a:dk1>
        <a:srgbClr val="000000"/>
      </a:dk1>
      <a:lt1>
        <a:srgbClr val="FFFFFF"/>
      </a:lt1>
      <a:dk2>
        <a:srgbClr val="01561D"/>
      </a:dk2>
      <a:lt2>
        <a:srgbClr val="EFEEDA"/>
      </a:lt2>
      <a:accent1>
        <a:srgbClr val="009638"/>
      </a:accent1>
      <a:accent2>
        <a:srgbClr val="CEB8F1"/>
      </a:accent2>
      <a:accent3>
        <a:srgbClr val="B3DFF1"/>
      </a:accent3>
      <a:accent4>
        <a:srgbClr val="F8D3B5"/>
      </a:accent4>
      <a:accent5>
        <a:srgbClr val="E3FF1F"/>
      </a:accent5>
      <a:accent6>
        <a:srgbClr val="452B1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_presentationsmall_barn_20221213" id="{0DBFE872-74C4-E640-B087-A26C97975A6B}" vid="{1ACBE5D8-4C7A-D243-BF2A-C8319EEDBB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D8A27D606723D44A302FE21F9221655" ma:contentTypeVersion="17" ma:contentTypeDescription="Luo uusi asiakirja." ma:contentTypeScope="" ma:versionID="d3a4d3d9d8780e74dcf2a69c328d9f75">
  <xsd:schema xmlns:xsd="http://www.w3.org/2001/XMLSchema" xmlns:xs="http://www.w3.org/2001/XMLSchema" xmlns:p="http://schemas.microsoft.com/office/2006/metadata/properties" xmlns:ns2="1dfff08a-cb44-467c-b939-b24967682f66" xmlns:ns3="2b9cf2fb-7daf-4a17-ad3d-67f639c4e6de" targetNamespace="http://schemas.microsoft.com/office/2006/metadata/properties" ma:root="true" ma:fieldsID="223cc26d24da16abd1b00d3ae5511a9a" ns2:_="" ns3:_="">
    <xsd:import namespace="1dfff08a-cb44-467c-b939-b24967682f66"/>
    <xsd:import namespace="2b9cf2fb-7daf-4a17-ad3d-67f639c4e6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ff08a-cb44-467c-b939-b24967682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4acf277-c871-4cac-ba5b-0074ec6578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9cf2fb-7daf-4a17-ad3d-67f639c4e6de"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b211d4bf-ec4e-468d-9b00-537263a91cb7}" ma:internalName="TaxCatchAll" ma:showField="CatchAllData" ma:web="2b9cf2fb-7daf-4a17-ad3d-67f639c4e6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fff08a-cb44-467c-b939-b24967682f66">
      <Terms xmlns="http://schemas.microsoft.com/office/infopath/2007/PartnerControls"/>
    </lcf76f155ced4ddcb4097134ff3c332f>
    <TaxCatchAll xmlns="2b9cf2fb-7daf-4a17-ad3d-67f639c4e6de" xsi:nil="true"/>
  </documentManagement>
</p:properties>
</file>

<file path=customXml/itemProps1.xml><?xml version="1.0" encoding="utf-8"?>
<ds:datastoreItem xmlns:ds="http://schemas.openxmlformats.org/officeDocument/2006/customXml" ds:itemID="{BA431362-D482-47F1-A8BF-76B3A76046AD}">
  <ds:schemaRefs>
    <ds:schemaRef ds:uri="http://schemas.microsoft.com/sharepoint/v3/contenttype/forms"/>
  </ds:schemaRefs>
</ds:datastoreItem>
</file>

<file path=customXml/itemProps2.xml><?xml version="1.0" encoding="utf-8"?>
<ds:datastoreItem xmlns:ds="http://schemas.openxmlformats.org/officeDocument/2006/customXml" ds:itemID="{D8B17954-C45A-4EE3-A06B-9058063313A3}">
  <ds:schemaRefs>
    <ds:schemaRef ds:uri="1dfff08a-cb44-467c-b939-b24967682f66"/>
    <ds:schemaRef ds:uri="2b9cf2fb-7daf-4a17-ad3d-67f639c4e6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8F94B1-8B49-43E3-A3DE-689D2385DF55}">
  <ds:schemaRefs>
    <ds:schemaRef ds:uri="http://schemas.microsoft.com/office/2006/metadata/properties"/>
    <ds:schemaRef ds:uri="2b9cf2fb-7daf-4a17-ad3d-67f639c4e6de"/>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1dfff08a-cb44-467c-b939-b24967682f66"/>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ÅK 1&amp;2-lektionsmodell</Template>
  <TotalTime>9</TotalTime>
  <Words>3044</Words>
  <Application>Microsoft Office PowerPoint</Application>
  <PresentationFormat>Widescreen</PresentationFormat>
  <Paragraphs>241</Paragraphs>
  <Slides>33</Slides>
  <Notes>29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Rounded MT Bold</vt:lpstr>
      <vt:lpstr>Calibri</vt:lpstr>
      <vt:lpstr>Calibri Light</vt:lpstr>
      <vt:lpstr>ProximaNova-Regular</vt:lpstr>
      <vt:lpstr>Segoe UI</vt:lpstr>
      <vt:lpstr>Söhne</vt:lpstr>
      <vt:lpstr>Office Theme</vt:lpstr>
      <vt:lpstr>Staden tillhör alla –lektionen för årskurs 1 och 2.</vt:lpstr>
      <vt:lpstr>Berättelse: Torgets visaste skata</vt:lpstr>
      <vt:lpstr>Vad är rusmedel?</vt:lpstr>
      <vt:lpstr>Gruppuppgift</vt:lpstr>
      <vt:lpstr>Fundera tillsammans</vt:lpstr>
      <vt:lpstr>Fundera tillsammans</vt:lpstr>
      <vt:lpstr>Fundera tillsammans</vt:lpstr>
      <vt:lpstr>Fundera tillsammans</vt:lpstr>
      <vt:lpstr>Fundera tillsammans</vt:lpstr>
      <vt:lpstr>PowerPoint Presentation</vt:lpstr>
      <vt:lpstr>När du ringer nödnumret 112</vt:lpstr>
      <vt:lpstr>EN PAUS</vt:lpstr>
      <vt:lpstr>PowerPoint Presentation</vt:lpstr>
      <vt:lpstr>Diskussion om videon</vt:lpstr>
      <vt:lpstr>RÄTT eller FEL?</vt:lpstr>
      <vt:lpstr>Ett barn kan gå ut på stan utan föräldrarnas lov. </vt:lpstr>
      <vt:lpstr>Det lönar sig att tala med sina  föräldrar om man råkat ut  för läskiga situationer.</vt:lpstr>
      <vt:lpstr>Ett barn får plocka med sig en trasig glasflaska eller en spruta.</vt:lpstr>
      <vt:lpstr>Jag tar emot godis  av en obekant person.</vt:lpstr>
      <vt:lpstr>Jag får säga SLUTA, ​ då någon beter sig illa.</vt:lpstr>
      <vt:lpstr>Man får busringa till  nödnumret 112.</vt:lpstr>
      <vt:lpstr>PowerPoint Presentation</vt:lpstr>
      <vt:lpstr>Färgläggnings-uppgift</vt:lpstr>
      <vt:lpstr>Labyrinten</vt:lpstr>
      <vt:lpstr>Hemuppgift:  se på videon tillsammans med dina föräldrar.</vt:lpstr>
      <vt:lpstr>Vad lärde  du dig?</vt:lpstr>
      <vt:lpstr>Tack att du var med på lektionen!  En trygg stad tillhör alla.</vt:lpstr>
      <vt:lpstr>Alternativa  reflektionsuppgifter</vt:lpstr>
      <vt:lpstr>Fundera tillsammans</vt:lpstr>
      <vt:lpstr>Fundera tillsammans</vt:lpstr>
      <vt:lpstr>Fundera tillsammans</vt:lpstr>
      <vt:lpstr>Fundera tillsammans</vt:lpstr>
      <vt:lpstr>Fundera tillsammans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Minna Lehtinen</dc:creator>
  <cp:lastModifiedBy>Minna Lehtinen</cp:lastModifiedBy>
  <cp:revision>14</cp:revision>
  <dcterms:created xsi:type="dcterms:W3CDTF">2023-08-24T06:15:19Z</dcterms:created>
  <dcterms:modified xsi:type="dcterms:W3CDTF">2024-02-14T07:28:07Z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0x0101005D8A27D606723D44A302FE21F9221655</vt:lpwstr>
  </property>
  <property fmtid="{D5CDD505-2E9C-101B-9397-08002B2CF9AE}" pid="3" name="MediaServiceImageTags">
    <vt:lpwstr/>
  </property>
</Properties>
</file>