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54" r:id="rId5"/>
  </p:sldMasterIdLst>
  <p:notesMasterIdLst>
    <p:notesMasterId r:id="rId45"/>
  </p:notesMasterIdLst>
  <p:handoutMasterIdLst>
    <p:handoutMasterId r:id="rId46"/>
  </p:handoutMasterIdLst>
  <p:sldIdLst>
    <p:sldId id="256" r:id="rId6"/>
    <p:sldId id="368" r:id="rId7"/>
    <p:sldId id="369" r:id="rId8"/>
    <p:sldId id="347" r:id="rId9"/>
    <p:sldId id="351" r:id="rId10"/>
    <p:sldId id="279" r:id="rId11"/>
    <p:sldId id="365" r:id="rId12"/>
    <p:sldId id="290" r:id="rId13"/>
    <p:sldId id="286" r:id="rId14"/>
    <p:sldId id="327" r:id="rId15"/>
    <p:sldId id="326" r:id="rId16"/>
    <p:sldId id="338" r:id="rId17"/>
    <p:sldId id="388" r:id="rId18"/>
    <p:sldId id="389" r:id="rId19"/>
    <p:sldId id="390" r:id="rId20"/>
    <p:sldId id="358" r:id="rId21"/>
    <p:sldId id="349" r:id="rId22"/>
    <p:sldId id="348" r:id="rId23"/>
    <p:sldId id="379" r:id="rId24"/>
    <p:sldId id="380" r:id="rId25"/>
    <p:sldId id="381" r:id="rId26"/>
    <p:sldId id="382" r:id="rId27"/>
    <p:sldId id="383" r:id="rId28"/>
    <p:sldId id="384" r:id="rId29"/>
    <p:sldId id="385" r:id="rId30"/>
    <p:sldId id="386" r:id="rId31"/>
    <p:sldId id="364" r:id="rId32"/>
    <p:sldId id="366" r:id="rId33"/>
    <p:sldId id="373" r:id="rId34"/>
    <p:sldId id="374" r:id="rId35"/>
    <p:sldId id="378" r:id="rId36"/>
    <p:sldId id="377" r:id="rId37"/>
    <p:sldId id="277" r:id="rId38"/>
    <p:sldId id="387" r:id="rId39"/>
    <p:sldId id="285" r:id="rId40"/>
    <p:sldId id="284" r:id="rId41"/>
    <p:sldId id="289" r:id="rId42"/>
    <p:sldId id="288" r:id="rId43"/>
    <p:sldId id="287" r:id="rId44"/>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DF2D69-3B32-415A-B13B-5C4D7D900185}" v="3" dt="2024-06-06T07:54:46.1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66667" autoAdjust="0"/>
  </p:normalViewPr>
  <p:slideViewPr>
    <p:cSldViewPr snapToGrid="0">
      <p:cViewPr varScale="1">
        <p:scale>
          <a:sx n="74" d="100"/>
          <a:sy n="74" d="100"/>
        </p:scale>
        <p:origin x="1500"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1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42581C-A7D2-226E-6D81-D6B66998DF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Date Placeholder 2">
            <a:extLst>
              <a:ext uri="{FF2B5EF4-FFF2-40B4-BE49-F238E27FC236}">
                <a16:creationId xmlns:a16="http://schemas.microsoft.com/office/drawing/2014/main" id="{DAC43018-C57E-7422-1488-59EF96D38E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08282E-DBDD-5247-AC4F-6A85A2E90FDF}" type="datetimeFigureOut">
              <a:rPr lang="sv-SE" smtClean="0"/>
              <a:t>2024-06-06</a:t>
            </a:fld>
            <a:endParaRPr lang="sv-SE" dirty="0"/>
          </a:p>
        </p:txBody>
      </p:sp>
      <p:sp>
        <p:nvSpPr>
          <p:cNvPr id="4" name="Footer Placeholder 3">
            <a:extLst>
              <a:ext uri="{FF2B5EF4-FFF2-40B4-BE49-F238E27FC236}">
                <a16:creationId xmlns:a16="http://schemas.microsoft.com/office/drawing/2014/main" id="{21B8A855-017C-C86D-4402-77E2C0933A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5" name="Slide Number Placeholder 4">
            <a:extLst>
              <a:ext uri="{FF2B5EF4-FFF2-40B4-BE49-F238E27FC236}">
                <a16:creationId xmlns:a16="http://schemas.microsoft.com/office/drawing/2014/main" id="{B93BBA63-CC20-7427-F8E8-4D339AB3BD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A6EF61-374F-B14C-9402-C7EB0B4F750E}" type="slidenum">
              <a:rPr lang="sv-SE" smtClean="0"/>
              <a:t>‹#›</a:t>
            </a:fld>
            <a:endParaRPr lang="sv-SE" dirty="0"/>
          </a:p>
        </p:txBody>
      </p:sp>
    </p:spTree>
    <p:extLst>
      <p:ext uri="{BB962C8B-B14F-4D97-AF65-F5344CB8AC3E}">
        <p14:creationId xmlns:p14="http://schemas.microsoft.com/office/powerpoint/2010/main" val="3048378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09AD9-0676-BD46-B740-7D1C6D4D1141}" type="datetimeFigureOut">
              <a:rPr lang="sv-SE" smtClean="0"/>
              <a:t>2024-06-06</a:t>
            </a:fld>
            <a:endParaRPr lang="sv-S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9D9747-B660-7E45-B2EB-38F285FF62C2}" type="slidenum">
              <a:rPr lang="sv-SE" smtClean="0"/>
              <a:t>‹#›</a:t>
            </a:fld>
            <a:endParaRPr lang="sv-SE" dirty="0"/>
          </a:p>
        </p:txBody>
      </p:sp>
    </p:spTree>
    <p:extLst>
      <p:ext uri="{BB962C8B-B14F-4D97-AF65-F5344CB8AC3E}">
        <p14:creationId xmlns:p14="http://schemas.microsoft.com/office/powerpoint/2010/main" val="2263170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Oppilaille kerrotaan, että oppitunnilla keskustellaan turvallisuudesta, turvallisesta liikkumisesta sekä jännittävistä tilanteista, joita voi tulla vastaan esimerkiksi koulumatkalla tai kaupungilla. Tutustutaan kaupunkikuvaan ja pohditaan yhdessä, mitä tarkoittaa “kaupunki kuuluu kaikille”?</a:t>
            </a:r>
            <a:endParaRPr lang="en-US" dirty="0"/>
          </a:p>
        </p:txBody>
      </p:sp>
      <p:sp>
        <p:nvSpPr>
          <p:cNvPr id="4" name="Dian numeron paikkamerkki 3"/>
          <p:cNvSpPr>
            <a:spLocks noGrp="1"/>
          </p:cNvSpPr>
          <p:nvPr>
            <p:ph type="sldNum" sz="quarter" idx="5"/>
          </p:nvPr>
        </p:nvSpPr>
        <p:spPr/>
        <p:txBody>
          <a:bodyPr/>
          <a:lstStyle/>
          <a:p>
            <a:fld id="{579D9747-B660-7E45-B2EB-38F285FF62C2}" type="slidenum">
              <a:rPr lang="sv-SE" smtClean="0"/>
              <a:t>1</a:t>
            </a:fld>
            <a:endParaRPr lang="sv-SE" dirty="0"/>
          </a:p>
        </p:txBody>
      </p:sp>
    </p:spTree>
    <p:extLst>
      <p:ext uri="{BB962C8B-B14F-4D97-AF65-F5344CB8AC3E}">
        <p14:creationId xmlns:p14="http://schemas.microsoft.com/office/powerpoint/2010/main" val="3312249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Siirry lähemmäs muita ihmisiä tai kulje kauemmas henkilöstä. Voit myös mennä rakennuksen tai kaupan sisään odottamaan kaveriasi.</a:t>
            </a:r>
          </a:p>
          <a:p>
            <a:r>
              <a:rPr lang="fi-FI" dirty="0"/>
              <a:t>Voi olla, että henkilö on käyttänyt päihteitä niin paljon, että hänen käytöksensä on sekavaa. Ihminen voi käyttäytyä sekavasti myös, vaikka ei olisi käyttänyt päihteitä. Hänellä voi olla esimerkiksi jokin mielenterveyden häiriö.</a:t>
            </a:r>
          </a:p>
        </p:txBody>
      </p:sp>
      <p:sp>
        <p:nvSpPr>
          <p:cNvPr id="4" name="Dian numeron paikkamerkki 3"/>
          <p:cNvSpPr>
            <a:spLocks noGrp="1"/>
          </p:cNvSpPr>
          <p:nvPr>
            <p:ph type="sldNum" sz="quarter" idx="5"/>
          </p:nvPr>
        </p:nvSpPr>
        <p:spPr/>
        <p:txBody>
          <a:bodyPr/>
          <a:lstStyle/>
          <a:p>
            <a:fld id="{579D9747-B660-7E45-B2EB-38F285FF62C2}" type="slidenum">
              <a:rPr lang="sv-SE" smtClean="0"/>
              <a:t>10</a:t>
            </a:fld>
            <a:endParaRPr lang="sv-SE" dirty="0"/>
          </a:p>
        </p:txBody>
      </p:sp>
    </p:spTree>
    <p:extLst>
      <p:ext uri="{BB962C8B-B14F-4D97-AF65-F5344CB8AC3E}">
        <p14:creationId xmlns:p14="http://schemas.microsoft.com/office/powerpoint/2010/main" val="330896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t>Kulkekaa ohi, ei kannata jäädä paikalle kuuntelemaan huuteluita tai vastata. Jättäkää kommentit huomioimatta. Joskus joku voi purkaa pahaa oloaan muihin, vaikka se ei ole oikein. Kerro aikuiselle tapahtuneesta, esimerkiksi kirjastonhoitajalle.</a:t>
            </a:r>
          </a:p>
        </p:txBody>
      </p:sp>
      <p:sp>
        <p:nvSpPr>
          <p:cNvPr id="4" name="Dian numeron paikkamerkki 3"/>
          <p:cNvSpPr>
            <a:spLocks noGrp="1"/>
          </p:cNvSpPr>
          <p:nvPr>
            <p:ph type="sldNum" sz="quarter" idx="5"/>
          </p:nvPr>
        </p:nvSpPr>
        <p:spPr/>
        <p:txBody>
          <a:bodyPr/>
          <a:lstStyle/>
          <a:p>
            <a:fld id="{579D9747-B660-7E45-B2EB-38F285FF62C2}" type="slidenum">
              <a:rPr lang="sv-SE" smtClean="0"/>
              <a:t>11</a:t>
            </a:fld>
            <a:endParaRPr lang="sv-SE" dirty="0"/>
          </a:p>
        </p:txBody>
      </p:sp>
    </p:spTree>
    <p:extLst>
      <p:ext uri="{BB962C8B-B14F-4D97-AF65-F5344CB8AC3E}">
        <p14:creationId xmlns:p14="http://schemas.microsoft.com/office/powerpoint/2010/main" val="3007303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Oppilaille on hyvä kertoa, että ikävät tilanteet ovat todella harvinaisia ja suurin osa ihmistä on ystävällisiä ja käyttäytyy rauhallisesti. Joskus kuitenkin esimerkiksi runsas päihteiden käyttö tai jokin sairaus saa toimimaan eri tavalla. Siksi lapsen on tärkeää tietää, miten tulisi toimia turvallisesti.</a:t>
            </a:r>
            <a:endParaRPr lang="en-US" dirty="0"/>
          </a:p>
          <a:p>
            <a:endParaRPr lang="en-US" dirty="0"/>
          </a:p>
          <a:p>
            <a:r>
              <a:rPr lang="en-US" dirty="0"/>
              <a:t>Jos joku käyttäytyy sinua kohtaan ikävästi, voit sanoa hänelle "Ei!", tai "Lopeta!". Yleensä tilanteet ratkeaa lähtemällä pois tilanteesta. Kaikenlaisista pelottavista, jännittävistä tai turvattomista kohtaamisista pitää kertoa aikuiselle, jotta sinun ei tarvitse olla näiden asioiden kanssa yksin ja aikuinen voi olla tukenasi. </a:t>
            </a:r>
            <a:endParaRPr lang="en-US" dirty="0">
              <a:cs typeface="Calibri"/>
            </a:endParaRPr>
          </a:p>
          <a:p>
            <a:endParaRPr lang="en-US" dirty="0"/>
          </a:p>
          <a:p>
            <a:r>
              <a:rPr lang="en-US" b="1" dirty="0"/>
              <a:t>Kysy oppilailta:</a:t>
            </a:r>
            <a:endParaRPr lang="fi-FI" dirty="0"/>
          </a:p>
          <a:p>
            <a:pPr marL="171450" indent="-171450">
              <a:buFont typeface="Arial,Sans-Serif"/>
              <a:buChar char="•"/>
            </a:pPr>
            <a:r>
              <a:rPr lang="en-US" b="1" dirty="0"/>
              <a:t>Millainen on turvallinen aikuinen? Kuka voisi olla?</a:t>
            </a:r>
            <a:br>
              <a:rPr lang="en-US" b="1" dirty="0">
                <a:cs typeface="+mn-lt"/>
              </a:rPr>
            </a:br>
            <a:endParaRPr lang="en-US" dirty="0"/>
          </a:p>
          <a:p>
            <a:r>
              <a:rPr lang="en-US" i="1" dirty="0"/>
              <a:t>Lähde: Lajunen, K., Andell, M. &amp; Ylenius-Lehtonen, M. 2019. Tunne- ja turvataitoja lapsille.</a:t>
            </a:r>
            <a:endParaRPr lang="fi-FI" i="1" dirty="0"/>
          </a:p>
        </p:txBody>
      </p:sp>
      <p:sp>
        <p:nvSpPr>
          <p:cNvPr id="4" name="Dian numeron paikkamerkki 3"/>
          <p:cNvSpPr>
            <a:spLocks noGrp="1"/>
          </p:cNvSpPr>
          <p:nvPr>
            <p:ph type="sldNum" sz="quarter" idx="5"/>
          </p:nvPr>
        </p:nvSpPr>
        <p:spPr/>
        <p:txBody>
          <a:bodyPr/>
          <a:lstStyle/>
          <a:p>
            <a:fld id="{579D9747-B660-7E45-B2EB-38F285FF62C2}" type="slidenum">
              <a:rPr lang="sv-SE" smtClean="0"/>
              <a:t>12</a:t>
            </a:fld>
            <a:endParaRPr lang="sv-SE" dirty="0"/>
          </a:p>
        </p:txBody>
      </p:sp>
    </p:spTree>
    <p:extLst>
      <p:ext uri="{BB962C8B-B14F-4D97-AF65-F5344CB8AC3E}">
        <p14:creationId xmlns:p14="http://schemas.microsoft.com/office/powerpoint/2010/main" val="881916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b="1" dirty="0"/>
              <a:t>Kysy oppilailta:</a:t>
            </a:r>
            <a:endParaRPr lang="en-US" dirty="0"/>
          </a:p>
          <a:p>
            <a:endParaRPr lang="en-US" dirty="0"/>
          </a:p>
          <a:p>
            <a:pPr marL="171450" indent="-171450">
              <a:buFont typeface="Arial,Sans-Serif"/>
              <a:buChar char="•"/>
            </a:pPr>
            <a:r>
              <a:rPr lang="en-US" b="1" dirty="0"/>
              <a:t>Mikä on hätänumero Suomessa?</a:t>
            </a:r>
            <a:endParaRPr lang="fi-FI" dirty="0"/>
          </a:p>
          <a:p>
            <a:pPr marL="628650" lvl="1" indent="-171450">
              <a:buFont typeface="Arial,Sans-Serif"/>
              <a:buChar char="•"/>
            </a:pPr>
            <a:r>
              <a:rPr lang="en-US" dirty="0"/>
              <a:t>112</a:t>
            </a:r>
            <a:endParaRPr lang="en-US" dirty="0">
              <a:cs typeface="Calibri"/>
            </a:endParaRPr>
          </a:p>
          <a:p>
            <a:pPr marL="171450" indent="-171450">
              <a:buFont typeface="Arial,Sans-Serif"/>
              <a:buChar char="•"/>
            </a:pPr>
            <a:r>
              <a:rPr lang="en-US" b="1" dirty="0"/>
              <a:t>Miten soitetaan hätänumeroon?</a:t>
            </a:r>
            <a:endParaRPr lang="en-US" b="1" dirty="0">
              <a:cs typeface="Calibri"/>
            </a:endParaRPr>
          </a:p>
          <a:p>
            <a:pPr marL="457200" lvl="2" indent="-171450">
              <a:buFont typeface="Arial,Sans-Serif"/>
              <a:buChar char="•"/>
            </a:pPr>
            <a:r>
              <a:rPr lang="en-US" dirty="0"/>
              <a:t>Kerro, mitä ja missä on tapahtunut.</a:t>
            </a:r>
            <a:endParaRPr lang="en-US" dirty="0">
              <a:cs typeface="Calibri"/>
            </a:endParaRPr>
          </a:p>
          <a:p>
            <a:pPr marL="457200" lvl="2" indent="-171450">
              <a:buFont typeface="Arial,Sans-Serif"/>
              <a:buChar char="•"/>
            </a:pPr>
            <a:r>
              <a:rPr lang="en-US" dirty="0"/>
              <a:t>Vastaa kysymyksiin ja kuuntele ohjeita.</a:t>
            </a:r>
            <a:endParaRPr lang="en-US" dirty="0">
              <a:cs typeface="Calibri"/>
            </a:endParaRPr>
          </a:p>
          <a:p>
            <a:pPr marL="457200" lvl="2" indent="-171450">
              <a:buFont typeface="Arial,Sans-Serif"/>
              <a:buChar char="•"/>
            </a:pPr>
            <a:r>
              <a:rPr lang="en-US" dirty="0"/>
              <a:t>Sulje puhelin, kun olet saanut luvan.</a:t>
            </a:r>
            <a:endParaRPr lang="en-US" dirty="0">
              <a:cs typeface="Calibri"/>
            </a:endParaRPr>
          </a:p>
          <a:p>
            <a:pPr marL="171450" indent="-171450">
              <a:buFont typeface="Arial,Sans-Serif"/>
              <a:buChar char="•"/>
            </a:pPr>
            <a:r>
              <a:rPr lang="en-US" b="1" dirty="0"/>
              <a:t>Milloin soitetaan hätänumeroon?</a:t>
            </a:r>
          </a:p>
          <a:p>
            <a:pPr marL="457200" lvl="2" indent="-171450">
              <a:buFont typeface="Arial,Sans-Serif"/>
              <a:buChar char="•"/>
            </a:pPr>
            <a:r>
              <a:rPr lang="en-US" dirty="0"/>
              <a:t>Hätätilanteissa. Jos vanhempasi tai muita aikuisia on paikalla, kerro hätätilanteesta ensin heille.</a:t>
            </a:r>
          </a:p>
          <a:p>
            <a:pPr marL="457200" marR="0" lvl="2"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cs typeface="Calibri"/>
              </a:rPr>
              <a:t>Hätätilanne on silloin, </a:t>
            </a:r>
            <a:r>
              <a:rPr lang="en-US" dirty="0"/>
              <a:t>kun tarvitset poliisin, ambulanssin tai palokunnan paikalle. Soita, jos et ole varma tilanteesta. Puhelimessa sinulta kysytään kaikki tarvittavat kysymykset. </a:t>
            </a:r>
            <a:endParaRPr lang="en-US" dirty="0">
              <a:cs typeface="Calibri"/>
            </a:endParaRPr>
          </a:p>
          <a:p>
            <a:pPr marL="457200" marR="0" lvl="2"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t>Hätänumeroon soitetaan ainoastaan hätätilanteessa. Siksi on hyvä tunnistaa tilanteet, joissa kannattaa soittaa hätäkeskukseen, ja joissa voit selvitä aikuisen avun turvin.</a:t>
            </a:r>
            <a:endParaRPr lang="en-US" dirty="0">
              <a:cs typeface="Calibri"/>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13</a:t>
            </a:fld>
            <a:endParaRPr lang="sv-SE" dirty="0"/>
          </a:p>
        </p:txBody>
      </p:sp>
    </p:spTree>
    <p:extLst>
      <p:ext uri="{BB962C8B-B14F-4D97-AF65-F5344CB8AC3E}">
        <p14:creationId xmlns:p14="http://schemas.microsoft.com/office/powerpoint/2010/main" val="2701872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t>Saat videoon suomenkieliset tai englanninkieliset tekstitykset klikkaamalla videosta Asetukset-painiketta.</a:t>
            </a:r>
          </a:p>
          <a:p>
            <a:endParaRPr lang="en-US" dirty="0"/>
          </a:p>
          <a:p>
            <a:r>
              <a:rPr lang="en-US" dirty="0"/>
              <a:t>Linkki videoon: https://ehyt.fi/turvallisuusvideo</a:t>
            </a:r>
            <a:br>
              <a:rPr lang="en-US" dirty="0">
                <a:cs typeface="+mn-lt"/>
              </a:rPr>
            </a:br>
            <a:br>
              <a:rPr lang="en-US" dirty="0">
                <a:cs typeface="+mn-lt"/>
              </a:rPr>
            </a:br>
            <a:r>
              <a:rPr lang="en-US" i="1" dirty="0"/>
              <a:t>Videon rahoittaja: Helsingin kaupunki. Video on julkaistu Helsingin kaupungin luvalla. </a:t>
            </a:r>
            <a:endParaRPr lang="fi-FI" dirty="0"/>
          </a:p>
          <a:p>
            <a:r>
              <a:rPr lang="en-US" i="1" dirty="0"/>
              <a:t>Videon tekijä: Tussitaikurit Oy / Marker Wizards Ltd. </a:t>
            </a:r>
            <a:endParaRPr lang="fi-FI" i="1" dirty="0"/>
          </a:p>
        </p:txBody>
      </p:sp>
      <p:sp>
        <p:nvSpPr>
          <p:cNvPr id="4" name="Dian numeron paikkamerkki 3"/>
          <p:cNvSpPr>
            <a:spLocks noGrp="1"/>
          </p:cNvSpPr>
          <p:nvPr>
            <p:ph type="sldNum" sz="quarter" idx="5"/>
          </p:nvPr>
        </p:nvSpPr>
        <p:spPr/>
        <p:txBody>
          <a:bodyPr/>
          <a:lstStyle/>
          <a:p>
            <a:fld id="{579D9747-B660-7E45-B2EB-38F285FF62C2}" type="slidenum">
              <a:rPr lang="sv-SE" smtClean="0"/>
              <a:t>14</a:t>
            </a:fld>
            <a:endParaRPr lang="sv-SE" dirty="0"/>
          </a:p>
        </p:txBody>
      </p:sp>
    </p:spTree>
    <p:extLst>
      <p:ext uri="{BB962C8B-B14F-4D97-AF65-F5344CB8AC3E}">
        <p14:creationId xmlns:p14="http://schemas.microsoft.com/office/powerpoint/2010/main" val="42051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Keskustellaan videon katsomisen jälkeen videosta, mitä toimintaohjeita lapsille jäi mieleen.</a:t>
            </a:r>
            <a:endParaRPr lang="en-US" dirty="0"/>
          </a:p>
          <a:p>
            <a:endParaRPr lang="fi-FI" dirty="0"/>
          </a:p>
          <a:p>
            <a:pPr marL="285750" indent="-285750">
              <a:buFont typeface="Arial"/>
              <a:buChar char="•"/>
            </a:pPr>
            <a:r>
              <a:rPr lang="fi-FI" dirty="0"/>
              <a:t>Valitse reitti, jolla on muitakin kulkijoita. Vältä pimeitä metsäteitä ja tunneleita. Jos näet tappelun tai sinua pelottaa, vaihda kadun puolta.</a:t>
            </a:r>
            <a:endParaRPr lang="en-US" dirty="0"/>
          </a:p>
          <a:p>
            <a:pPr marL="285750" indent="-285750">
              <a:buFont typeface="Arial"/>
              <a:buChar char="•"/>
            </a:pPr>
            <a:r>
              <a:rPr lang="fi-FI" dirty="0"/>
              <a:t>Kävele reippaasti pelottavan henkilön ohi. Vieraille ihmisille ei tarvitse puhua, eikä saa jäädä väittelemään. Kulkuneuvossa vaihda rohkeasti paikkaa.</a:t>
            </a:r>
            <a:endParaRPr lang="en-US" dirty="0"/>
          </a:p>
          <a:p>
            <a:pPr marL="285750" indent="-285750">
              <a:buFont typeface="Arial"/>
              <a:buChar char="•"/>
            </a:pPr>
            <a:r>
              <a:rPr lang="fi-FI" dirty="0"/>
              <a:t>Jos sinulta yritetään viedä jotain tai sinuun yritetään koskea, sano rohkeasti ei. Mutta muista, että sinä olet tavaroita arvokkaampi.</a:t>
            </a:r>
            <a:endParaRPr lang="en-US" dirty="0"/>
          </a:p>
          <a:p>
            <a:pPr marL="285750" indent="-285750">
              <a:buFont typeface="Arial"/>
              <a:buChar char="•"/>
            </a:pPr>
            <a:r>
              <a:rPr lang="fi-FI" dirty="0"/>
              <a:t>Pyydä reippaasti apua lähellä olevalta aikuiselta. Voit mennä esimerkiksi kauppaan, vaikket olisi ostamassa mitään.</a:t>
            </a:r>
            <a:endParaRPr lang="en-US" dirty="0"/>
          </a:p>
          <a:p>
            <a:pPr marL="285750" indent="-285750">
              <a:buFont typeface="Arial"/>
              <a:buChar char="•"/>
            </a:pPr>
            <a:r>
              <a:rPr lang="fi-FI" dirty="0"/>
              <a:t>Jos apua ei ole lähellä, soita 112 ja poliisi tulee avuksesi.</a:t>
            </a:r>
            <a:endParaRPr lang="en-US" dirty="0"/>
          </a:p>
          <a:p>
            <a:pPr marL="285750" indent="-285750">
              <a:buFont typeface="Arial"/>
              <a:buChar char="•"/>
            </a:pPr>
            <a:r>
              <a:rPr lang="fi-FI" dirty="0"/>
              <a:t>Keskustele pelottavista asioista luotettavan aikuisen kanssa.</a:t>
            </a:r>
            <a:endParaRPr lang="en-US" dirty="0"/>
          </a:p>
          <a:p>
            <a:endParaRPr lang="en-US" dirty="0">
              <a:cs typeface="+mn-lt"/>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15</a:t>
            </a:fld>
            <a:endParaRPr lang="sv-SE" dirty="0"/>
          </a:p>
        </p:txBody>
      </p:sp>
    </p:spTree>
    <p:extLst>
      <p:ext uri="{BB962C8B-B14F-4D97-AF65-F5344CB8AC3E}">
        <p14:creationId xmlns:p14="http://schemas.microsoft.com/office/powerpoint/2010/main" val="3877136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cs typeface="Calibri"/>
              </a:rPr>
              <a:t>Joskus, kun kiukuttaa, jännittää tai on levoton olo, voi syvään hengittäminen auttaa niin lapsia kuin aikuisiakin rauhoittumaan. Meillä on erilaisia tapoja rauhoittua, joista esittelen nyt yhden. Rauhoittumistassu kulkee sinun mukanasi aina kaikkialle.</a:t>
            </a:r>
            <a:r>
              <a:rPr lang="en-US" b="1" dirty="0">
                <a:cs typeface="Calibri"/>
              </a:rPr>
              <a:t> (Tehkää harjoitus.)</a:t>
            </a:r>
          </a:p>
          <a:p>
            <a:endParaRPr lang="en-US" dirty="0">
              <a:cs typeface="Calibri"/>
            </a:endParaRPr>
          </a:p>
          <a:p>
            <a:r>
              <a:rPr lang="en-US" i="1" dirty="0">
                <a:cs typeface="Calibri"/>
              </a:rPr>
              <a:t>Lähde: Pöyhönen, J. &amp; Livingston, H. 2020. Fanni ja levoton liikeri.</a:t>
            </a:r>
          </a:p>
        </p:txBody>
      </p:sp>
      <p:sp>
        <p:nvSpPr>
          <p:cNvPr id="4" name="Dian numeron paikkamerkki 3"/>
          <p:cNvSpPr>
            <a:spLocks noGrp="1"/>
          </p:cNvSpPr>
          <p:nvPr>
            <p:ph type="sldNum" sz="quarter" idx="5"/>
          </p:nvPr>
        </p:nvSpPr>
        <p:spPr/>
        <p:txBody>
          <a:bodyPr/>
          <a:lstStyle/>
          <a:p>
            <a:fld id="{579D9747-B660-7E45-B2EB-38F285FF62C2}" type="slidenum">
              <a:rPr lang="sv-SE" smtClean="0"/>
              <a:t>16</a:t>
            </a:fld>
            <a:endParaRPr lang="sv-SE" dirty="0"/>
          </a:p>
        </p:txBody>
      </p:sp>
    </p:spTree>
    <p:extLst>
      <p:ext uri="{BB962C8B-B14F-4D97-AF65-F5344CB8AC3E}">
        <p14:creationId xmlns:p14="http://schemas.microsoft.com/office/powerpoint/2010/main" val="611990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b="1" dirty="0">
                <a:cs typeface="Calibri"/>
              </a:rPr>
              <a:t>Kysy oppilailta:</a:t>
            </a:r>
          </a:p>
          <a:p>
            <a:pPr marL="171450" indent="-171450">
              <a:buFont typeface="Arial"/>
              <a:buChar char="•"/>
            </a:pPr>
            <a:r>
              <a:rPr lang="en-US" b="1" dirty="0">
                <a:cs typeface="Calibri"/>
              </a:rPr>
              <a:t>Mitä riippuvuus tarkoittaa?</a:t>
            </a:r>
          </a:p>
          <a:p>
            <a:pPr marL="171450" indent="-171450">
              <a:buFont typeface="Arial"/>
              <a:buChar char="•"/>
            </a:pPr>
            <a:endParaRPr lang="en-US" b="1" dirty="0">
              <a:cs typeface="Calibri"/>
            </a:endParaRPr>
          </a:p>
          <a:p>
            <a:r>
              <a:rPr lang="en-US" dirty="0"/>
              <a:t>Riippuvuus tarkoittaa, kun jostakin asiasta tulee niin tärkeä, että siitä voi olla vaikea päästä eroon tai olla ilman sitä. Silloin siihen jää koukkuun. Riippuvuus on sitä, kun tekee jotain asiaa paljon ja siitä tulee tapa, josta on vaikea luopua. Päihteet vaikuttavat aivoihin niin, että niihin voi tulla riippuvaiseksi, jolloin päihteiden käyttö jatkuu ja sitä voi olla vaikea lopettaa, vaikka haluaisi. Päihderiippuvuus on sairaus, joka voi vaikuttaa monella eri tavalla ihmisen elämään, käytökseen ja terveyteen. Riippuvuuteen voi saada apua, tukea ja hoitoa, jonka avulla siitä on mahdollista toipua.</a:t>
            </a:r>
            <a:endParaRPr lang="en-US" dirty="0">
              <a:cs typeface="Calibri"/>
            </a:endParaRPr>
          </a:p>
          <a:p>
            <a:endParaRPr lang="en-US" dirty="0"/>
          </a:p>
          <a:p>
            <a:r>
              <a:rPr lang="en-US" dirty="0"/>
              <a:t>Aiemmin juttelimme siitä, miten voit pitää itsesi turvassa eri tilanteissa. Keskustelimme, miten päihteet voivat muuttaa käytöstä arvaamattomaksi. On kuitenkin hyvä muistaa, että päihteitä käyttävä ihminen on myös ihan tavallinen ihminen, ja suuri osa käyttäytyy ihan rauhallisesti. </a:t>
            </a:r>
            <a:endParaRPr lang="en-US" dirty="0">
              <a:cs typeface="Calibri" panose="020F0502020204030204"/>
            </a:endParaRPr>
          </a:p>
          <a:p>
            <a:endParaRPr lang="en-US" dirty="0"/>
          </a:p>
          <a:p>
            <a:r>
              <a:rPr lang="en-US" dirty="0"/>
              <a:t>Seuraavat kuvat ja terveiset kuuluvat ihmisille, jotka ovat käyttäneet tai käyttävät päihteitä haitallisesti sekä ihmisille, jotka tukevat heitä.</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18</a:t>
            </a:fld>
            <a:endParaRPr lang="sv-SE" dirty="0"/>
          </a:p>
        </p:txBody>
      </p:sp>
    </p:spTree>
    <p:extLst>
      <p:ext uri="{BB962C8B-B14F-4D97-AF65-F5344CB8AC3E}">
        <p14:creationId xmlns:p14="http://schemas.microsoft.com/office/powerpoint/2010/main" val="3157266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cs typeface="Calibri"/>
              </a:rPr>
              <a:t>Tässä on Anssi, jonka elämän täytti ennen päihteet ja rikokset. Hän kertoo, mikä sai hänet aloittamaan päihteiden käytön. </a:t>
            </a:r>
            <a:r>
              <a:rPr lang="en-US" b="1" dirty="0">
                <a:cs typeface="Calibri"/>
              </a:rPr>
              <a:t>(Lue kuvaterveinen)</a:t>
            </a:r>
          </a:p>
          <a:p>
            <a:endParaRPr lang="en-US" dirty="0"/>
          </a:p>
          <a:p>
            <a:r>
              <a:rPr lang="en-US" dirty="0">
                <a:cs typeface="Calibri"/>
              </a:rPr>
              <a:t>Ihmisestä voi joskus tuntua tosi pahalta. Silloin voi tuntua, että päihteistä tulee parempi olo ja ne auttavat. Asia, joka on aiheuttanut pahan olon, ei kuitenkaan häviä.</a:t>
            </a:r>
          </a:p>
          <a:p>
            <a:r>
              <a:rPr lang="en-US" dirty="0">
                <a:cs typeface="Calibri"/>
              </a:rPr>
              <a:t>Joskus voi tuntua siltä, että on yksin, mutta se on harvoin totta. Meillä kaikilla on elämässämme ihmisiä, jotka välittävät, ja joille voimme kertoa huolistamme.</a:t>
            </a:r>
          </a:p>
          <a:p>
            <a:endParaRPr lang="en-US" dirty="0">
              <a:cs typeface="Calibri"/>
            </a:endParaRPr>
          </a:p>
          <a:p>
            <a:r>
              <a:rPr lang="en-US" b="1" dirty="0">
                <a:cs typeface="Calibri"/>
              </a:rPr>
              <a:t>Kenelle voisit kertoa, jos sinulla on huolia? </a:t>
            </a:r>
            <a:r>
              <a:rPr lang="en-US" i="1" dirty="0">
                <a:cs typeface="Calibri"/>
              </a:rPr>
              <a:t>Esimerkiksi vanhemmille, sukulaisille, opettajalle jne.</a:t>
            </a:r>
          </a:p>
          <a:p>
            <a:endParaRPr lang="en-US" i="1" dirty="0">
              <a:cs typeface="Calibri"/>
            </a:endParaRPr>
          </a:p>
          <a:p>
            <a:r>
              <a:rPr lang="en-US" i="1" dirty="0">
                <a:cs typeface="Calibri"/>
              </a:rPr>
              <a:t>Valokuvaaja: Minna Lehtinen</a:t>
            </a:r>
          </a:p>
          <a:p>
            <a:endParaRPr lang="fi-FI" dirty="0">
              <a:cs typeface="Calibri" panose="020F0502020204030204"/>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19</a:t>
            </a:fld>
            <a:endParaRPr lang="sv-SE" dirty="0"/>
          </a:p>
        </p:txBody>
      </p:sp>
    </p:spTree>
    <p:extLst>
      <p:ext uri="{BB962C8B-B14F-4D97-AF65-F5344CB8AC3E}">
        <p14:creationId xmlns:p14="http://schemas.microsoft.com/office/powerpoint/2010/main" val="1669653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Tässä on Metta, jolla oli vaikea elämäntilanne päihteiden vuoksi. Hän kuitenkin rohkaistui puhumaan vaikeista asioista ja sai apua. </a:t>
            </a:r>
            <a:r>
              <a:rPr lang="en-US" b="1" dirty="0">
                <a:cs typeface="Calibri"/>
              </a:rPr>
              <a:t>(Lue kuvaterveinen.)</a:t>
            </a:r>
          </a:p>
          <a:p>
            <a:endParaRPr lang="en-US" b="1" dirty="0">
              <a:cs typeface="Calibri"/>
            </a:endParaRPr>
          </a:p>
          <a:p>
            <a:r>
              <a:rPr lang="en-US" i="1" dirty="0"/>
              <a:t>Valokuvaaja: Minna Lehtinen</a:t>
            </a:r>
            <a:endParaRPr lang="en-US" dirty="0"/>
          </a:p>
          <a:p>
            <a:endParaRPr lang="fi-FI" dirty="0">
              <a:cs typeface="Calibri" panose="020F0502020204030204"/>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20</a:t>
            </a:fld>
            <a:endParaRPr lang="sv-SE" dirty="0"/>
          </a:p>
        </p:txBody>
      </p:sp>
    </p:spTree>
    <p:extLst>
      <p:ext uri="{BB962C8B-B14F-4D97-AF65-F5344CB8AC3E}">
        <p14:creationId xmlns:p14="http://schemas.microsoft.com/office/powerpoint/2010/main" val="3060521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b="1" dirty="0"/>
              <a:t>Turvallinen </a:t>
            </a:r>
            <a:r>
              <a:rPr lang="en-US" dirty="0"/>
              <a:t>tarkoittaa sitä, että tunnet olevasi suojassa ja hyvässä paikassa, jossa sinun ei tarvitse olla huolissasi. Kun tunnet olosi turvalliseksi, sinulla ei ole vaaran tai pelon tunnetta, vaan sinulla on rauhallinen ja hyvä olla.</a:t>
            </a:r>
          </a:p>
          <a:p>
            <a:endParaRPr lang="fi-FI" dirty="0"/>
          </a:p>
          <a:p>
            <a:r>
              <a:rPr lang="fi-FI" dirty="0"/>
              <a:t>Esimerkiksi kaverit, perhe, muut ihmiset, tutut reitit ja valot voivat tuoda turvaa.</a:t>
            </a:r>
            <a:endParaRPr lang="en-US" dirty="0"/>
          </a:p>
          <a:p>
            <a:endParaRPr lang="fi-FI" dirty="0"/>
          </a:p>
        </p:txBody>
      </p:sp>
      <p:sp>
        <p:nvSpPr>
          <p:cNvPr id="4" name="Dian numeron paikkamerkki 3"/>
          <p:cNvSpPr>
            <a:spLocks noGrp="1"/>
          </p:cNvSpPr>
          <p:nvPr>
            <p:ph type="sldNum" sz="quarter" idx="5"/>
          </p:nvPr>
        </p:nvSpPr>
        <p:spPr/>
        <p:txBody>
          <a:bodyPr/>
          <a:lstStyle/>
          <a:p>
            <a:fld id="{579D9747-B660-7E45-B2EB-38F285FF62C2}" type="slidenum">
              <a:rPr lang="sv-SE" smtClean="0"/>
              <a:t>2</a:t>
            </a:fld>
            <a:endParaRPr lang="sv-SE" dirty="0"/>
          </a:p>
        </p:txBody>
      </p:sp>
    </p:spTree>
    <p:extLst>
      <p:ext uri="{BB962C8B-B14F-4D97-AF65-F5344CB8AC3E}">
        <p14:creationId xmlns:p14="http://schemas.microsoft.com/office/powerpoint/2010/main" val="2541460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cs typeface="Calibri"/>
              </a:rPr>
              <a:t>Tässä on Petri, jolla on päihderiippuvuus. </a:t>
            </a:r>
            <a:r>
              <a:rPr lang="en-US" b="1" dirty="0">
                <a:cs typeface="Calibri"/>
              </a:rPr>
              <a:t>(Lue kuvaterveinen.)</a:t>
            </a:r>
            <a:endParaRPr lang="fi-FI" b="1" dirty="0"/>
          </a:p>
          <a:p>
            <a:endParaRPr lang="en-US" dirty="0">
              <a:cs typeface="Calibri"/>
            </a:endParaRPr>
          </a:p>
          <a:p>
            <a:r>
              <a:rPr lang="en-US" dirty="0"/>
              <a:t>Ihmisestä ei voi ulkonäön perusteella tietää, kuka on sairastunut päihderiippuvuuteen.</a:t>
            </a:r>
            <a:endParaRPr lang="en-US" dirty="0">
              <a:cs typeface="Calibri"/>
            </a:endParaRPr>
          </a:p>
          <a:p>
            <a:endParaRPr lang="fi-FI" dirty="0"/>
          </a:p>
          <a:p>
            <a:r>
              <a:rPr lang="fi-FI" i="1" dirty="0"/>
              <a:t>Valokuvaaja: Minna Lehtinen</a:t>
            </a:r>
            <a:endParaRPr lang="fi-FI" dirty="0"/>
          </a:p>
        </p:txBody>
      </p:sp>
      <p:sp>
        <p:nvSpPr>
          <p:cNvPr id="4" name="Dian numeron paikkamerkki 3"/>
          <p:cNvSpPr>
            <a:spLocks noGrp="1"/>
          </p:cNvSpPr>
          <p:nvPr>
            <p:ph type="sldNum" sz="quarter" idx="5"/>
          </p:nvPr>
        </p:nvSpPr>
        <p:spPr/>
        <p:txBody>
          <a:bodyPr/>
          <a:lstStyle/>
          <a:p>
            <a:fld id="{579D9747-B660-7E45-B2EB-38F285FF62C2}" type="slidenum">
              <a:rPr lang="sv-SE" smtClean="0"/>
              <a:t>21</a:t>
            </a:fld>
            <a:endParaRPr lang="sv-SE" dirty="0"/>
          </a:p>
        </p:txBody>
      </p:sp>
    </p:spTree>
    <p:extLst>
      <p:ext uri="{BB962C8B-B14F-4D97-AF65-F5344CB8AC3E}">
        <p14:creationId xmlns:p14="http://schemas.microsoft.com/office/powerpoint/2010/main" val="2609984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cs typeface="Calibri"/>
              </a:rPr>
              <a:t>Tässä on Sami, joka tapaa ystäviään ulkona. </a:t>
            </a:r>
            <a:r>
              <a:rPr lang="en-US" b="1" dirty="0">
                <a:cs typeface="Calibri"/>
              </a:rPr>
              <a:t>(Lue kuvaterveinen.)</a:t>
            </a:r>
          </a:p>
          <a:p>
            <a:endParaRPr lang="en-US" b="1" dirty="0">
              <a:cs typeface="Calibri"/>
            </a:endParaRPr>
          </a:p>
          <a:p>
            <a:r>
              <a:rPr lang="en-US" dirty="0">
                <a:cs typeface="Calibri"/>
              </a:rPr>
              <a:t>Jos</a:t>
            </a:r>
            <a:r>
              <a:rPr lang="en-US" dirty="0"/>
              <a:t> ei ole muuta paikkaa, missä viettää aikaansa ja nähdä kavereita, niin silloin aikaa vietetään esimerkiksi puistossa tai kaupan edustalla. Ihminen tarvitsee ystäviä ja siksi on luonnollista kokoontua yhteen.</a:t>
            </a:r>
            <a:endParaRPr lang="en-US" dirty="0">
              <a:cs typeface="Calibri"/>
            </a:endParaRPr>
          </a:p>
          <a:p>
            <a:r>
              <a:rPr lang="en-US" dirty="0">
                <a:cs typeface="Calibri"/>
              </a:rPr>
              <a:t>Päihteiden käyttämiseen voi liittyä niin kivaa yhdessä oloa kuin vakavia ja surullisiakin tilanteita. </a:t>
            </a:r>
            <a:r>
              <a:rPr lang="fi-FI" dirty="0"/>
              <a:t>Kaikilla ei välttämättä ole ystäviä, työpaikkaa tai kotia. </a:t>
            </a:r>
            <a:endParaRPr lang="en-US" i="1" dirty="0">
              <a:cs typeface="Calibri"/>
            </a:endParaRPr>
          </a:p>
          <a:p>
            <a:endParaRPr lang="fi-FI" b="1" dirty="0"/>
          </a:p>
          <a:p>
            <a:r>
              <a:rPr lang="fi-FI" b="1" dirty="0"/>
              <a:t>Missä silloin voi yöpyä, jos ei ole kotia?</a:t>
            </a:r>
            <a:r>
              <a:rPr lang="fi-FI" dirty="0"/>
              <a:t> </a:t>
            </a:r>
            <a:r>
              <a:rPr lang="fi-FI" i="1" dirty="0"/>
              <a:t>Esimerkiksi tutun luona tai jossain sisätilassa, kuten rautatieasemalla tai ulkona metsässä tai puistossa.</a:t>
            </a:r>
            <a:endParaRPr lang="en-US" i="1" dirty="0">
              <a:cs typeface="Calibri"/>
            </a:endParaRPr>
          </a:p>
          <a:p>
            <a:endParaRPr lang="fi-FI" i="1" dirty="0">
              <a:cs typeface="Calibri"/>
            </a:endParaRPr>
          </a:p>
          <a:p>
            <a:r>
              <a:rPr lang="fi-FI" i="1" dirty="0"/>
              <a:t>Valokuvaaja: Minna Lehtinen</a:t>
            </a:r>
            <a:endParaRPr lang="fi-FI" dirty="0"/>
          </a:p>
          <a:p>
            <a:endParaRPr lang="fi-FI" dirty="0">
              <a:cs typeface="Calibri" panose="020F0502020204030204"/>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22</a:t>
            </a:fld>
            <a:endParaRPr lang="sv-SE" dirty="0"/>
          </a:p>
        </p:txBody>
      </p:sp>
    </p:spTree>
    <p:extLst>
      <p:ext uri="{BB962C8B-B14F-4D97-AF65-F5344CB8AC3E}">
        <p14:creationId xmlns:p14="http://schemas.microsoft.com/office/powerpoint/2010/main" val="2928064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cs typeface="Calibri"/>
              </a:rPr>
              <a:t>Tässä on Laura, jolla on oma aiempi kokemus päihteiden haitallisesta käytöstä. </a:t>
            </a:r>
            <a:r>
              <a:rPr lang="en-US" b="1" dirty="0">
                <a:cs typeface="Calibri"/>
              </a:rPr>
              <a:t>(Lue kuvaterveinen.)</a:t>
            </a:r>
            <a:endParaRPr lang="fi-FI" b="1" dirty="0"/>
          </a:p>
          <a:p>
            <a:endParaRPr lang="en-US" dirty="0">
              <a:cs typeface="Calibri"/>
            </a:endParaRPr>
          </a:p>
          <a:p>
            <a:r>
              <a:rPr lang="en-US" dirty="0">
                <a:cs typeface="Calibri"/>
              </a:rPr>
              <a:t>Moni ihminen tarvitsee päihderiippuvuuten tukea, eikä kenenkään pitäisi yksin yrittää selvitä siitä. </a:t>
            </a:r>
            <a:r>
              <a:rPr lang="en-US" dirty="0"/>
              <a:t>Ihmiset tarvitsevat monenlaista apua ja hoitoa, ettei päihteitä tarvitsisi käyttää.</a:t>
            </a:r>
            <a:r>
              <a:rPr lang="en-US" dirty="0">
                <a:cs typeface="Calibri"/>
              </a:rPr>
              <a:t> On olemassa hoitopaikkoja ja ihmisiä, jotka tukevat apua tarvitsevia.</a:t>
            </a:r>
          </a:p>
          <a:p>
            <a:endParaRPr lang="en-US" dirty="0">
              <a:cs typeface="Calibri"/>
            </a:endParaRPr>
          </a:p>
          <a:p>
            <a:r>
              <a:rPr lang="en-US" i="1" dirty="0"/>
              <a:t>Valokuvaaja: Minna Lehtinen</a:t>
            </a:r>
            <a:endParaRPr lang="en-US" dirty="0"/>
          </a:p>
          <a:p>
            <a:endParaRPr lang="fi-FI" dirty="0">
              <a:cs typeface="Calibri" panose="020F0502020204030204"/>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23</a:t>
            </a:fld>
            <a:endParaRPr lang="sv-SE" dirty="0"/>
          </a:p>
        </p:txBody>
      </p:sp>
    </p:spTree>
    <p:extLst>
      <p:ext uri="{BB962C8B-B14F-4D97-AF65-F5344CB8AC3E}">
        <p14:creationId xmlns:p14="http://schemas.microsoft.com/office/powerpoint/2010/main" val="2002312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cs typeface="Calibri"/>
              </a:rPr>
              <a:t>Tässä on Annuska, jonka työtä on kohdata ihmisiä, jotka tarvitsevat apua ja tukea. </a:t>
            </a:r>
            <a:r>
              <a:rPr lang="en-US" b="1" dirty="0">
                <a:cs typeface="Calibri"/>
              </a:rPr>
              <a:t>(Lue kuvaterveinen.)</a:t>
            </a:r>
            <a:endParaRPr lang="en-US" b="1" dirty="0"/>
          </a:p>
          <a:p>
            <a:endParaRPr lang="en-US" dirty="0">
              <a:cs typeface="Calibri"/>
            </a:endParaRPr>
          </a:p>
          <a:p>
            <a:r>
              <a:rPr lang="en-US" dirty="0">
                <a:cs typeface="Calibri"/>
              </a:rPr>
              <a:t>Sisimmissämme olemme kaikki samanlaisia ja se yhdistää meitä. Meillä on samanlaisia tunteita. Ilo, suru, ärsytys, jännitys, pelko, lämpö ja onnistumisen tunteet ovat osa elämää.</a:t>
            </a:r>
          </a:p>
          <a:p>
            <a:endParaRPr lang="en-US" dirty="0"/>
          </a:p>
          <a:p>
            <a:r>
              <a:rPr lang="en-US" b="1" dirty="0">
                <a:cs typeface="Calibri" panose="020F0502020204030204"/>
              </a:rPr>
              <a:t>Miltä voi tuntua, jos suljetaan ulkopuolelle? </a:t>
            </a:r>
            <a:r>
              <a:rPr lang="en-US" i="1" dirty="0">
                <a:cs typeface="Calibri"/>
              </a:rPr>
              <a:t>Se varmasti tuntuu ikävältä. Sen takia on tärkeää muistaa, että olemme toisillemme ystävällisiä ja esimerkiksi koulussa otamme kaikki mukaan porukkaan.</a:t>
            </a:r>
          </a:p>
          <a:p>
            <a:endParaRPr lang="en-US" i="1" dirty="0">
              <a:cs typeface="Calibri"/>
            </a:endParaRPr>
          </a:p>
          <a:p>
            <a:r>
              <a:rPr lang="en-US" i="1" dirty="0"/>
              <a:t>Valokuvaaja: Minna Lehtinen</a:t>
            </a:r>
            <a:endParaRPr lang="en-US" dirty="0"/>
          </a:p>
          <a:p>
            <a:endParaRPr lang="fi-FI" dirty="0">
              <a:cs typeface="Calibri" panose="020F0502020204030204"/>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24</a:t>
            </a:fld>
            <a:endParaRPr lang="sv-SE" dirty="0"/>
          </a:p>
        </p:txBody>
      </p:sp>
    </p:spTree>
    <p:extLst>
      <p:ext uri="{BB962C8B-B14F-4D97-AF65-F5344CB8AC3E}">
        <p14:creationId xmlns:p14="http://schemas.microsoft.com/office/powerpoint/2010/main" val="1355680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cs typeface="Calibri"/>
              </a:rPr>
              <a:t>Tässä on Leea, jonka lapsi käytti huumeita. </a:t>
            </a:r>
            <a:r>
              <a:rPr lang="en-US" b="1" dirty="0">
                <a:cs typeface="Calibri"/>
              </a:rPr>
              <a:t>(Lue kuvaterveinen.)</a:t>
            </a:r>
            <a:endParaRPr lang="fi-FI" b="1" dirty="0"/>
          </a:p>
          <a:p>
            <a:endParaRPr lang="en-US" dirty="0">
              <a:cs typeface="Calibri"/>
            </a:endParaRPr>
          </a:p>
          <a:p>
            <a:r>
              <a:rPr lang="en-US" dirty="0">
                <a:cs typeface="Calibri"/>
              </a:rPr>
              <a:t>Nykyään Leea juttelee työssään huumeita käyttävien läheisten kanssa ja on heidän tukenaan. Tärkeän ihmisen päihderiippuvuus tuo mukanaan paljon huolta myös läheisille, ja siksi siitä on hyvä päästä puhumaan, jotta ei jää yksin tunteidensa kanssa.</a:t>
            </a:r>
          </a:p>
          <a:p>
            <a:endParaRPr lang="en-US" dirty="0">
              <a:cs typeface="Calibri"/>
            </a:endParaRPr>
          </a:p>
          <a:p>
            <a:r>
              <a:rPr lang="en-US" i="1" dirty="0"/>
              <a:t>Valokuvaaja: Minna Lehtinen</a:t>
            </a:r>
            <a:endParaRPr lang="en-US" dirty="0"/>
          </a:p>
          <a:p>
            <a:endParaRPr lang="fi-FI" dirty="0">
              <a:cs typeface="Calibri" panose="020F0502020204030204"/>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25</a:t>
            </a:fld>
            <a:endParaRPr lang="sv-SE" dirty="0"/>
          </a:p>
        </p:txBody>
      </p:sp>
    </p:spTree>
    <p:extLst>
      <p:ext uri="{BB962C8B-B14F-4D97-AF65-F5344CB8AC3E}">
        <p14:creationId xmlns:p14="http://schemas.microsoft.com/office/powerpoint/2010/main" val="218372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cs typeface="Calibri"/>
              </a:rPr>
              <a:t>Tässä on Heikki, joka on poliisi. Hänelle on tärkeää puolustaa ihmisiä, joilla on vaikea elämäntilanne. </a:t>
            </a:r>
            <a:r>
              <a:rPr lang="en-US" b="1" dirty="0">
                <a:cs typeface="Calibri"/>
              </a:rPr>
              <a:t>(Lue kuvaterveinen.)</a:t>
            </a:r>
          </a:p>
          <a:p>
            <a:endParaRPr lang="en-US" dirty="0">
              <a:cs typeface="Calibri"/>
            </a:endParaRPr>
          </a:p>
          <a:p>
            <a:r>
              <a:rPr lang="en-US" dirty="0">
                <a:cs typeface="Calibri"/>
              </a:rPr>
              <a:t>Kaupunki siis kuuluu meille kaikille ja kaikki ansaitsevat hyvää kohtelua.</a:t>
            </a:r>
          </a:p>
          <a:p>
            <a:endParaRPr lang="en-US" dirty="0">
              <a:cs typeface="Calibri"/>
            </a:endParaRPr>
          </a:p>
          <a:p>
            <a:r>
              <a:rPr lang="en-US" i="1" dirty="0"/>
              <a:t>Valokuvaaja: Minna Lehtinen</a:t>
            </a:r>
            <a:endParaRPr lang="en-US" dirty="0"/>
          </a:p>
          <a:p>
            <a:endParaRPr lang="fi-FI" dirty="0">
              <a:cs typeface="Calibri" panose="020F0502020204030204"/>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26</a:t>
            </a:fld>
            <a:endParaRPr lang="sv-SE" dirty="0"/>
          </a:p>
        </p:txBody>
      </p:sp>
    </p:spTree>
    <p:extLst>
      <p:ext uri="{BB962C8B-B14F-4D97-AF65-F5344CB8AC3E}">
        <p14:creationId xmlns:p14="http://schemas.microsoft.com/office/powerpoint/2010/main" val="2210294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Joskus ihmisellä voi olla vaikeuksia elämässä ja paha olla, minkä takia hän saattaa käyttää liikaa päihteitä ja jäädä niihin koukkuun. </a:t>
            </a:r>
            <a:endParaRPr lang="fi-FI" dirty="0">
              <a:cs typeface="Calibri"/>
            </a:endParaRPr>
          </a:p>
          <a:p>
            <a:r>
              <a:rPr lang="fi-FI" dirty="0"/>
              <a:t>Päihteet saavat ihmisen käyttäytymään eri tavalla, miten hän tavallisesti käyttäytyisi.</a:t>
            </a:r>
            <a:endParaRPr lang="fi-FI" dirty="0">
              <a:cs typeface="Calibri"/>
            </a:endParaRPr>
          </a:p>
          <a:p>
            <a:endParaRPr lang="fi-FI" dirty="0">
              <a:cs typeface="Calibri"/>
            </a:endParaRPr>
          </a:p>
          <a:p>
            <a:r>
              <a:rPr lang="fi-FI" b="1" dirty="0">
                <a:cs typeface="Calibri"/>
              </a:rPr>
              <a:t>Kysy oppilailta:</a:t>
            </a:r>
          </a:p>
          <a:p>
            <a:pPr marL="171450" indent="-171450">
              <a:buFont typeface="Arial" panose="020B0604020202020204" pitchFamily="34" charset="0"/>
              <a:buChar char="•"/>
            </a:pPr>
            <a:r>
              <a:rPr lang="fi-FI" b="1" dirty="0">
                <a:cs typeface="Calibri"/>
              </a:rPr>
              <a:t>Mitä ajatuksia kuvat ja terveiset herättivät?</a:t>
            </a:r>
          </a:p>
        </p:txBody>
      </p:sp>
      <p:sp>
        <p:nvSpPr>
          <p:cNvPr id="4" name="Dian numeron paikkamerkki 3"/>
          <p:cNvSpPr>
            <a:spLocks noGrp="1"/>
          </p:cNvSpPr>
          <p:nvPr>
            <p:ph type="sldNum" sz="quarter" idx="5"/>
          </p:nvPr>
        </p:nvSpPr>
        <p:spPr/>
        <p:txBody>
          <a:bodyPr/>
          <a:lstStyle/>
          <a:p>
            <a:fld id="{579D9747-B660-7E45-B2EB-38F285FF62C2}" type="slidenum">
              <a:rPr lang="sv-SE" smtClean="0"/>
              <a:t>27</a:t>
            </a:fld>
            <a:endParaRPr lang="sv-SE" dirty="0"/>
          </a:p>
        </p:txBody>
      </p:sp>
    </p:spTree>
    <p:extLst>
      <p:ext uri="{BB962C8B-B14F-4D97-AF65-F5344CB8AC3E}">
        <p14:creationId xmlns:p14="http://schemas.microsoft.com/office/powerpoint/2010/main" val="930962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b="0" i="0" u="none" strike="noStrike" baseline="0" dirty="0">
                <a:solidFill>
                  <a:srgbClr val="000000"/>
                </a:solidFill>
                <a:latin typeface="+mn-lt"/>
              </a:rPr>
              <a:t>Kerrotaan yhteisesti pelin säännöt ja jaetaan oppilaat samoihin ryhmiin, jossa he tekivät edellisen tunnin pohdintatehtäviä. Jokainen ryhmä tarvitsee pelilaudan, tehtävä/vastauspaperin, nopan ja pelinappulat. Pelinappulat voivat olla mitä vain pieniä esineitä, esimerkiksi pyyhekumi. Ryhmään on hyvä valita yksi henkilö, joka on vastuussa tehtävien ja vastausten lukemisesta.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cs typeface="Calibri"/>
            </a:endParaRPr>
          </a:p>
          <a:p>
            <a:pPr>
              <a:defRPr/>
            </a:pPr>
            <a:r>
              <a:rPr lang="en-US" b="1" dirty="0">
                <a:cs typeface="Calibri"/>
              </a:rPr>
              <a:t>Pelisäännöt: </a:t>
            </a:r>
            <a:r>
              <a:rPr lang="fi-FI" sz="1200" dirty="0">
                <a:latin typeface="+mn-lt"/>
                <a:cs typeface="Calibri"/>
              </a:rPr>
              <a:t>Heitä noppaa ja liiku pelilaudalla nopan antaman luvun mukaisesti. Ensimmäinen maaliin päässyt voittaa.</a:t>
            </a:r>
            <a:r>
              <a:rPr lang="fi-FI" sz="1200" b="1" dirty="0">
                <a:latin typeface="+mn-lt"/>
                <a:cs typeface="Calibri"/>
              </a:rPr>
              <a:t> </a:t>
            </a:r>
            <a:endParaRPr lang="fi-FI" b="1" dirty="0">
              <a:cs typeface="Calibri"/>
            </a:endParaRPr>
          </a:p>
          <a:p>
            <a:pPr marL="285750" indent="-285750">
              <a:buFont typeface="Arial"/>
              <a:buChar char="•"/>
              <a:defRPr/>
            </a:pPr>
            <a:r>
              <a:rPr lang="fi-FI" sz="1200" b="0" dirty="0">
                <a:latin typeface="+mn-lt"/>
                <a:cs typeface="Calibri"/>
              </a:rPr>
              <a:t>Numeroidussa tehtäväruudussa pelaaja suorittaa numeroa vastaavan tehtävän, joka löytyy tehtäväpaperista.</a:t>
            </a:r>
            <a:r>
              <a:rPr lang="fi-FI" dirty="0">
                <a:cs typeface="Calibri"/>
              </a:rPr>
              <a:t> Tehtävän jälkeen vuoro siirtyy seuraavalle.</a:t>
            </a:r>
          </a:p>
          <a:p>
            <a:pPr marL="285750" indent="-285750">
              <a:buFont typeface="Arial"/>
              <a:buChar char="•"/>
              <a:defRPr/>
            </a:pPr>
            <a:r>
              <a:rPr lang="fi-FI" dirty="0">
                <a:cs typeface="Calibri"/>
              </a:rPr>
              <a:t>Tunnepantomiimiruudussa </a:t>
            </a:r>
            <a:r>
              <a:rPr lang="fi-FI" sz="1200" b="0" dirty="0">
                <a:latin typeface="+mn-lt"/>
                <a:cs typeface="Calibri"/>
              </a:rPr>
              <a:t>pelaaja esittää jotain tunnetta ja muut arvaavat.</a:t>
            </a:r>
            <a:r>
              <a:rPr lang="fi-FI" dirty="0">
                <a:cs typeface="Calibri"/>
              </a:rPr>
              <a:t> </a:t>
            </a:r>
            <a:r>
              <a:rPr lang="fi-FI" dirty="0"/>
              <a:t>Tehtävän jälkeen vuoro siirtyy seuraavalle.</a:t>
            </a:r>
          </a:p>
          <a:p>
            <a:pPr marL="285750" indent="-285750">
              <a:buFont typeface="Arial"/>
              <a:buChar char="•"/>
              <a:defRPr/>
            </a:pPr>
            <a:r>
              <a:rPr lang="fi-FI" sz="1200" b="0" dirty="0">
                <a:latin typeface="+mn-lt"/>
                <a:cs typeface="Calibri"/>
              </a:rPr>
              <a:t>Jos pelaaja tulee portaiden kohdalle, pääsee hän tehtävään oikein vastattuaan portaita pitkin oikoreitille. </a:t>
            </a:r>
            <a:endParaRPr lang="fi-FI" dirty="0">
              <a:cs typeface="Calibri"/>
            </a:endParaRPr>
          </a:p>
          <a:p>
            <a:pPr marL="285750" marR="0" lvl="0" indent="-285750" algn="l" defTabSz="914400">
              <a:lnSpc>
                <a:spcPct val="100000"/>
              </a:lnSpc>
              <a:spcBef>
                <a:spcPts val="0"/>
              </a:spcBef>
              <a:spcAft>
                <a:spcPts val="0"/>
              </a:spcAft>
              <a:buClrTx/>
              <a:buSzTx/>
              <a:buFont typeface="Arial"/>
              <a:buChar char="•"/>
              <a:tabLst/>
              <a:defRPr/>
            </a:pPr>
            <a:r>
              <a:rPr lang="fi-FI" sz="1200" b="0" dirty="0">
                <a:latin typeface="+mn-lt"/>
                <a:cs typeface="Calibri"/>
              </a:rPr>
              <a:t>Stop-ruudussa pelaaja joutuu odottamaan vuoroaan yhden kierroksen ajan.</a:t>
            </a:r>
            <a:endParaRPr lang="fi-FI" dirty="0">
              <a:cs typeface="Calibri" panose="020F0502020204030204"/>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28</a:t>
            </a:fld>
            <a:endParaRPr lang="sv-SE" dirty="0"/>
          </a:p>
        </p:txBody>
      </p:sp>
    </p:spTree>
    <p:extLst>
      <p:ext uri="{BB962C8B-B14F-4D97-AF65-F5344CB8AC3E}">
        <p14:creationId xmlns:p14="http://schemas.microsoft.com/office/powerpoint/2010/main" val="20361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Sanaristikko toimii itsenäisenä lisätehtävänä niille, jotka ovat jo pelanneet pelin loppuun.</a:t>
            </a:r>
          </a:p>
        </p:txBody>
      </p:sp>
      <p:sp>
        <p:nvSpPr>
          <p:cNvPr id="4" name="Dian numeron paikkamerkki 3"/>
          <p:cNvSpPr>
            <a:spLocks noGrp="1"/>
          </p:cNvSpPr>
          <p:nvPr>
            <p:ph type="sldNum" sz="quarter" idx="5"/>
          </p:nvPr>
        </p:nvSpPr>
        <p:spPr/>
        <p:txBody>
          <a:bodyPr/>
          <a:lstStyle/>
          <a:p>
            <a:fld id="{579D9747-B660-7E45-B2EB-38F285FF62C2}" type="slidenum">
              <a:rPr lang="sv-SE" smtClean="0"/>
              <a:t>29</a:t>
            </a:fld>
            <a:endParaRPr lang="sv-SE" dirty="0"/>
          </a:p>
        </p:txBody>
      </p:sp>
    </p:spTree>
    <p:extLst>
      <p:ext uri="{BB962C8B-B14F-4D97-AF65-F5344CB8AC3E}">
        <p14:creationId xmlns:p14="http://schemas.microsoft.com/office/powerpoint/2010/main" val="2911931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79D9747-B660-7E45-B2EB-38F285FF62C2}" type="slidenum">
              <a:rPr lang="sv-SE" smtClean="0"/>
              <a:t>30</a:t>
            </a:fld>
            <a:endParaRPr lang="sv-SE" dirty="0"/>
          </a:p>
        </p:txBody>
      </p:sp>
    </p:spTree>
    <p:extLst>
      <p:ext uri="{BB962C8B-B14F-4D97-AF65-F5344CB8AC3E}">
        <p14:creationId xmlns:p14="http://schemas.microsoft.com/office/powerpoint/2010/main" val="3256765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t>Turvaton </a:t>
            </a:r>
            <a:r>
              <a:rPr lang="fi-FI" dirty="0"/>
              <a:t>tarkoittaa sitä, kun et tunne olevasi turvassa ja sinua pelottaa. Silloin sinun voi olla vaikea hymyillä ja olla rentoutunut. Pelko voi tuntua esimerkiksi vatsassa kipristelynä, puristavana tunteena rinnassa, kiihtyneenä hengityksenä, sydämen nopeampana hakkauksena, jalkojen tutinana tai äänen värinänä.</a:t>
            </a:r>
          </a:p>
          <a:p>
            <a:r>
              <a:rPr lang="sv-SE" dirty="0"/>
              <a:t>Jokainen pelkää joskus. Joskus pelko on hyvä asia. Se voi olla tärkeä hälytysmerkki jostakin vaarasta tai siitä, että on aika suojella itseään ja toimia. </a:t>
            </a:r>
            <a:endParaRPr lang="fi-FI" dirty="0">
              <a:cs typeface="Calibri" panose="020F0502020204030204"/>
            </a:endParaRPr>
          </a:p>
          <a:p>
            <a:endParaRPr lang="fi-FI" dirty="0"/>
          </a:p>
          <a:p>
            <a:r>
              <a:rPr lang="fi-FI" dirty="0"/>
              <a:t>Esimerkiksi yksin kulkeminen, tuntemattomat reitit, pimeät kujat ja metsät tai tuntemattomat henkilöt voivat aiheuttaa turvattoman olon.</a:t>
            </a:r>
            <a:endParaRPr lang="en-US" dirty="0"/>
          </a:p>
          <a:p>
            <a:r>
              <a:rPr lang="sv-SE" dirty="0"/>
              <a:t>Yksi asia, joka voi tuntua lapsesta turvattomalta ovat päihteet, joista tänään puhutaan lisää.</a:t>
            </a:r>
            <a:endParaRPr lang="fi-FI" dirty="0"/>
          </a:p>
          <a:p>
            <a:endParaRPr lang="fi-FI" dirty="0"/>
          </a:p>
        </p:txBody>
      </p:sp>
      <p:sp>
        <p:nvSpPr>
          <p:cNvPr id="4" name="Dian numeron paikkamerkki 3"/>
          <p:cNvSpPr>
            <a:spLocks noGrp="1"/>
          </p:cNvSpPr>
          <p:nvPr>
            <p:ph type="sldNum" sz="quarter" idx="5"/>
          </p:nvPr>
        </p:nvSpPr>
        <p:spPr/>
        <p:txBody>
          <a:bodyPr/>
          <a:lstStyle/>
          <a:p>
            <a:fld id="{579D9747-B660-7E45-B2EB-38F285FF62C2}" type="slidenum">
              <a:rPr lang="sv-SE" smtClean="0"/>
              <a:t>3</a:t>
            </a:fld>
            <a:endParaRPr lang="sv-SE" dirty="0"/>
          </a:p>
        </p:txBody>
      </p:sp>
    </p:spTree>
    <p:extLst>
      <p:ext uri="{BB962C8B-B14F-4D97-AF65-F5344CB8AC3E}">
        <p14:creationId xmlns:p14="http://schemas.microsoft.com/office/powerpoint/2010/main" val="321560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solidFill>
                  <a:srgbClr val="000000"/>
                </a:solidFill>
                <a:latin typeface="+mn-lt"/>
              </a:rPr>
              <a:t>Oppitunnin lopuksi opettaja kysyy oppilailta, oppivatko he jotain uutta. Oppilaat näyttävät peukaloaan ylöspäin, jos he oppivat jotain uutta, ja peukaloaan alaspäin, jos he eivät oppineet mitään uutta.</a:t>
            </a:r>
            <a:endParaRPr lang="fi-FI" dirty="0">
              <a:latin typeface="+mn-lt"/>
            </a:endParaRPr>
          </a:p>
          <a:p>
            <a:endParaRPr lang="fi-FI" dirty="0"/>
          </a:p>
        </p:txBody>
      </p:sp>
      <p:sp>
        <p:nvSpPr>
          <p:cNvPr id="4" name="Dian numeron paikkamerkki 3"/>
          <p:cNvSpPr>
            <a:spLocks noGrp="1"/>
          </p:cNvSpPr>
          <p:nvPr>
            <p:ph type="sldNum" sz="quarter" idx="5"/>
          </p:nvPr>
        </p:nvSpPr>
        <p:spPr/>
        <p:txBody>
          <a:bodyPr/>
          <a:lstStyle/>
          <a:p>
            <a:fld id="{579D9747-B660-7E45-B2EB-38F285FF62C2}" type="slidenum">
              <a:rPr lang="sv-SE" smtClean="0"/>
              <a:t>32</a:t>
            </a:fld>
            <a:endParaRPr lang="sv-SE" dirty="0"/>
          </a:p>
        </p:txBody>
      </p:sp>
    </p:spTree>
    <p:extLst>
      <p:ext uri="{BB962C8B-B14F-4D97-AF65-F5344CB8AC3E}">
        <p14:creationId xmlns:p14="http://schemas.microsoft.com/office/powerpoint/2010/main" val="4190758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i="1" dirty="0"/>
              <a:t>Opetusmateriaali on tuotettu Kaupunki kuuluu kaikille –hankkeessa (2022–2024), joka on saanut sosiaali- ja terveysministeriön myöntämää valtionavustusta terveyden edistämisen määrärahasta.</a:t>
            </a:r>
            <a:endParaRPr lang="fi-FI" dirty="0"/>
          </a:p>
        </p:txBody>
      </p:sp>
      <p:sp>
        <p:nvSpPr>
          <p:cNvPr id="4" name="Dian numeron paikkamerkki 3"/>
          <p:cNvSpPr>
            <a:spLocks noGrp="1"/>
          </p:cNvSpPr>
          <p:nvPr>
            <p:ph type="sldNum" sz="quarter" idx="5"/>
          </p:nvPr>
        </p:nvSpPr>
        <p:spPr/>
        <p:txBody>
          <a:bodyPr/>
          <a:lstStyle/>
          <a:p>
            <a:fld id="{579D9747-B660-7E45-B2EB-38F285FF62C2}" type="slidenum">
              <a:rPr lang="sv-SE" smtClean="0"/>
              <a:t>33</a:t>
            </a:fld>
            <a:endParaRPr lang="sv-SE" dirty="0"/>
          </a:p>
        </p:txBody>
      </p:sp>
    </p:spTree>
    <p:extLst>
      <p:ext uri="{BB962C8B-B14F-4D97-AF65-F5344CB8AC3E}">
        <p14:creationId xmlns:p14="http://schemas.microsoft.com/office/powerpoint/2010/main" val="2893215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800" b="0" i="0" u="none" strike="noStrike" baseline="0" dirty="0">
                <a:solidFill>
                  <a:srgbClr val="000000"/>
                </a:solidFill>
                <a:latin typeface="Proxima Nova"/>
              </a:rPr>
              <a:t>Valitse pohdintatehtävistä ryhmällesi sopivimmat. Loput pohdintatehtävät löydät PowerPoint-diojen lopusta, josta voit siirtää ne muiden pohdintatehtävien joukkoon. </a:t>
            </a:r>
            <a:endParaRPr lang="fi-FI" dirty="0"/>
          </a:p>
        </p:txBody>
      </p:sp>
      <p:sp>
        <p:nvSpPr>
          <p:cNvPr id="4" name="Dian numeron paikkamerkki 3"/>
          <p:cNvSpPr>
            <a:spLocks noGrp="1"/>
          </p:cNvSpPr>
          <p:nvPr>
            <p:ph type="sldNum" sz="quarter" idx="5"/>
          </p:nvPr>
        </p:nvSpPr>
        <p:spPr/>
        <p:txBody>
          <a:bodyPr/>
          <a:lstStyle/>
          <a:p>
            <a:fld id="{579D9747-B660-7E45-B2EB-38F285FF62C2}" type="slidenum">
              <a:rPr lang="sv-SE" smtClean="0"/>
              <a:t>34</a:t>
            </a:fld>
            <a:endParaRPr lang="sv-SE" dirty="0"/>
          </a:p>
        </p:txBody>
      </p:sp>
    </p:spTree>
    <p:extLst>
      <p:ext uri="{BB962C8B-B14F-4D97-AF65-F5344CB8AC3E}">
        <p14:creationId xmlns:p14="http://schemas.microsoft.com/office/powerpoint/2010/main" val="52969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base"/>
            <a:r>
              <a:rPr lang="en-US" b="0" i="0" u="none" strike="noStrike" dirty="0">
                <a:solidFill>
                  <a:srgbClr val="000000"/>
                </a:solidFill>
                <a:effectLst/>
                <a:latin typeface="Calibri"/>
                <a:cs typeface="Calibri"/>
              </a:rPr>
              <a:t>Tuntemattoman viereen ei tarvitse mennä istumaan, eikä vieraille tarvitse puhua, jos se tuntuu epämukavalta. Voit sanoa myös ei ja siirtyä kauemmas, jos tilanne tuntuu ahdistavalta. Kerro </a:t>
            </a:r>
            <a:r>
              <a:rPr lang="en-US" dirty="0">
                <a:solidFill>
                  <a:srgbClr val="000000"/>
                </a:solidFill>
              </a:rPr>
              <a:t>tilanteesta </a:t>
            </a:r>
            <a:r>
              <a:rPr lang="en-US" b="0" i="0" u="none" strike="noStrike" dirty="0">
                <a:solidFill>
                  <a:srgbClr val="000000"/>
                </a:solidFill>
                <a:effectLst/>
                <a:latin typeface="Calibri"/>
                <a:cs typeface="Calibri"/>
              </a:rPr>
              <a:t>turvalliselle aikuiselle.</a:t>
            </a:r>
            <a:r>
              <a:rPr lang="en-US" b="0" i="0" dirty="0">
                <a:solidFill>
                  <a:srgbClr val="000000"/>
                </a:solidFill>
                <a:effectLst/>
                <a:latin typeface="Calibri"/>
                <a:cs typeface="Calibri"/>
              </a:rPr>
              <a:t>​</a:t>
            </a:r>
            <a:br>
              <a:rPr lang="en-US" b="0" i="0" dirty="0">
                <a:effectLst/>
                <a:latin typeface="Calibri" panose="020F0502020204030204" pitchFamily="34" charset="0"/>
                <a:cs typeface="Calibri"/>
              </a:rPr>
            </a:br>
            <a:endParaRPr lang="en-US" b="0" i="0" dirty="0">
              <a:solidFill>
                <a:srgbClr val="000000"/>
              </a:solidFill>
              <a:effectLst/>
              <a:latin typeface="Calibri"/>
              <a:cs typeface="Calibri"/>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35</a:t>
            </a:fld>
            <a:endParaRPr lang="sv-SE" dirty="0"/>
          </a:p>
        </p:txBody>
      </p:sp>
    </p:spTree>
    <p:extLst>
      <p:ext uri="{BB962C8B-B14F-4D97-AF65-F5344CB8AC3E}">
        <p14:creationId xmlns:p14="http://schemas.microsoft.com/office/powerpoint/2010/main" val="3126985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t>Sinun ei tarvitse antaa rahaa. Voit olla vastaamatta tai voit sanoa vain lyhyesti "Anteeksi, minulla ei ole rahaa". </a:t>
            </a:r>
            <a:r>
              <a:rPr lang="fi-FI" dirty="0"/>
              <a:t>Pidä etäisyyttä tilanteessa, jossa sekavalta vaikuttava ihminen puhuu sinulle tai l</a:t>
            </a:r>
            <a:r>
              <a:rPr lang="en-US" dirty="0"/>
              <a:t>ähde pois tilanteesta.</a:t>
            </a:r>
          </a:p>
        </p:txBody>
      </p:sp>
      <p:sp>
        <p:nvSpPr>
          <p:cNvPr id="4" name="Dian numeron paikkamerkki 3"/>
          <p:cNvSpPr>
            <a:spLocks noGrp="1"/>
          </p:cNvSpPr>
          <p:nvPr>
            <p:ph type="sldNum" sz="quarter" idx="5"/>
          </p:nvPr>
        </p:nvSpPr>
        <p:spPr/>
        <p:txBody>
          <a:bodyPr/>
          <a:lstStyle/>
          <a:p>
            <a:fld id="{579D9747-B660-7E45-B2EB-38F285FF62C2}" type="slidenum">
              <a:rPr lang="sv-SE" smtClean="0"/>
              <a:t>36</a:t>
            </a:fld>
            <a:endParaRPr lang="sv-SE" dirty="0"/>
          </a:p>
        </p:txBody>
      </p:sp>
    </p:spTree>
    <p:extLst>
      <p:ext uri="{BB962C8B-B14F-4D97-AF65-F5344CB8AC3E}">
        <p14:creationId xmlns:p14="http://schemas.microsoft.com/office/powerpoint/2010/main" val="28688575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t>Kiellä kovalla äänellä henkilöä ottamasta reppua. Jos tämä ei auta, anna reppu pois. Juokse karkuun ja pyydä apua. Muista, että olet tavaraa arvokkaampi ja oma turvallisuutesi on tärkeintä.</a:t>
            </a:r>
            <a:endParaRPr lang="en-US" dirty="0">
              <a:cs typeface="Calibri"/>
            </a:endParaRPr>
          </a:p>
          <a:p>
            <a:r>
              <a:rPr lang="en-US" dirty="0"/>
              <a:t>Kerro asiasta heti vanhemmille tai jollekin aikuiselle, joka on lähettyvillä. Tarvittaessa soittakaa yhdessä hätänumeroon. </a:t>
            </a:r>
          </a:p>
        </p:txBody>
      </p:sp>
      <p:sp>
        <p:nvSpPr>
          <p:cNvPr id="4" name="Dian numeron paikkamerkki 3"/>
          <p:cNvSpPr>
            <a:spLocks noGrp="1"/>
          </p:cNvSpPr>
          <p:nvPr>
            <p:ph type="sldNum" sz="quarter" idx="5"/>
          </p:nvPr>
        </p:nvSpPr>
        <p:spPr/>
        <p:txBody>
          <a:bodyPr/>
          <a:lstStyle/>
          <a:p>
            <a:fld id="{579D9747-B660-7E45-B2EB-38F285FF62C2}" type="slidenum">
              <a:rPr lang="sv-SE" smtClean="0"/>
              <a:t>37</a:t>
            </a:fld>
            <a:endParaRPr lang="sv-SE" dirty="0"/>
          </a:p>
        </p:txBody>
      </p:sp>
    </p:spTree>
    <p:extLst>
      <p:ext uri="{BB962C8B-B14F-4D97-AF65-F5344CB8AC3E}">
        <p14:creationId xmlns:p14="http://schemas.microsoft.com/office/powerpoint/2010/main" val="38699220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base"/>
            <a:r>
              <a:rPr lang="en-US" b="0" i="0" u="none" strike="noStrike" dirty="0">
                <a:solidFill>
                  <a:srgbClr val="000000"/>
                </a:solidFill>
                <a:effectLst/>
                <a:latin typeface="Calibri"/>
                <a:cs typeface="Calibri"/>
              </a:rPr>
              <a:t>Pyydä reippaasti apua lähellä olevalta aikuiselta. Mene sisälle esimerkiksi kauppaan, kirjastoon, kioskiin tai paikkaan, jossa on muita ihmisiä. Kerro heti jollekin aikuiselle tapahtumasta. Tarvittaessa juokse karkuun ja huuda apua. Muista kertoa tilanteesta myöhemmin vanhemmillesi</a:t>
            </a:r>
            <a:r>
              <a:rPr lang="en-US" dirty="0">
                <a:solidFill>
                  <a:srgbClr val="000000"/>
                </a:solidFill>
                <a:latin typeface="Calibri"/>
                <a:cs typeface="Calibri"/>
              </a:rPr>
              <a:t> tai muulle aikuiselle</a:t>
            </a:r>
            <a:r>
              <a:rPr lang="en-US" b="0" i="0" u="none" strike="noStrike" dirty="0">
                <a:solidFill>
                  <a:srgbClr val="000000"/>
                </a:solidFill>
                <a:effectLst/>
                <a:latin typeface="Calibri"/>
                <a:cs typeface="Calibri"/>
              </a:rPr>
              <a:t>.</a:t>
            </a:r>
            <a:r>
              <a:rPr lang="en-US" b="0" i="0" dirty="0">
                <a:solidFill>
                  <a:srgbClr val="000000"/>
                </a:solidFill>
                <a:effectLst/>
                <a:latin typeface="Calibri"/>
                <a:cs typeface="Calibri"/>
              </a:rPr>
              <a:t>​</a:t>
            </a:r>
            <a:endParaRPr lang="en-US" b="0" i="0" dirty="0">
              <a:solidFill>
                <a:srgbClr val="444444"/>
              </a:solidFill>
              <a:effectLst/>
              <a:latin typeface="Calibri" panose="020F0502020204030204" pitchFamily="34" charset="0"/>
              <a:cs typeface="Calibri" panose="020F0502020204030204" pitchFamily="34" charset="0"/>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38</a:t>
            </a:fld>
            <a:endParaRPr lang="sv-SE" dirty="0"/>
          </a:p>
        </p:txBody>
      </p:sp>
    </p:spTree>
    <p:extLst>
      <p:ext uri="{BB962C8B-B14F-4D97-AF65-F5344CB8AC3E}">
        <p14:creationId xmlns:p14="http://schemas.microsoft.com/office/powerpoint/2010/main" val="1331915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US" b="0" i="0" u="none" strike="noStrike" dirty="0">
                <a:solidFill>
                  <a:srgbClr val="000000"/>
                </a:solidFill>
                <a:effectLst/>
                <a:latin typeface="Calibri"/>
                <a:cs typeface="Calibri"/>
              </a:rPr>
              <a:t>Jos näet ruiskun tai rikkinäisen lasipullon - älä koske niihin, vaan kerro aikuiselle tällaisesta löydöstä. Voit satuttaa itseäsi koskemalla niihin. Siksi on turvallisinta kertoa näistä aikuiselle.</a:t>
            </a:r>
            <a:r>
              <a:rPr lang="en-US" b="0" i="0" dirty="0">
                <a:solidFill>
                  <a:srgbClr val="000000"/>
                </a:solidFill>
                <a:effectLst/>
                <a:latin typeface="Calibri"/>
                <a:cs typeface="Calibri"/>
              </a:rPr>
              <a:t>​</a:t>
            </a:r>
            <a:br>
              <a:rPr lang="en-US" b="0" i="0" dirty="0">
                <a:effectLst/>
                <a:latin typeface="Calibri" panose="020F0502020204030204" pitchFamily="34" charset="0"/>
                <a:cs typeface="Calibri"/>
              </a:rPr>
            </a:br>
            <a:r>
              <a:rPr lang="en-US" b="0" i="0" u="none" strike="noStrike" dirty="0">
                <a:solidFill>
                  <a:srgbClr val="000000"/>
                </a:solidFill>
                <a:effectLst/>
                <a:latin typeface="Calibri"/>
                <a:cs typeface="Calibri"/>
              </a:rPr>
              <a:t>Aikuinen voi kerätä ne hanskojen tai paperin kanssa turvallisesti pois, jotta kukaan ei satuta itseään niihin. </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endParaRPr lang="en-US" b="0" i="0" dirty="0">
              <a:solidFill>
                <a:srgbClr val="000000"/>
              </a:solidFill>
              <a:effectLst/>
              <a:latin typeface="Calibri" panose="020F0502020204030204" pitchFamily="34" charset="0"/>
              <a:cs typeface="Calibri"/>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39</a:t>
            </a:fld>
            <a:endParaRPr lang="sv-SE" dirty="0"/>
          </a:p>
        </p:txBody>
      </p:sp>
    </p:spTree>
    <p:extLst>
      <p:ext uri="{BB962C8B-B14F-4D97-AF65-F5344CB8AC3E}">
        <p14:creationId xmlns:p14="http://schemas.microsoft.com/office/powerpoint/2010/main" val="2912240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t>Kysy oppilailta: </a:t>
            </a:r>
            <a:endParaRPr lang="fi-FI" dirty="0">
              <a:cs typeface="Calibri"/>
            </a:endParaRPr>
          </a:p>
          <a:p>
            <a:pPr marL="171450" indent="-171450">
              <a:buFont typeface="Arial"/>
              <a:buChar char="•"/>
            </a:pPr>
            <a:r>
              <a:rPr lang="fi-FI" b="1" dirty="0"/>
              <a:t>Mitä ovat päihteet? </a:t>
            </a:r>
            <a:endParaRPr lang="fi-FI" b="1" dirty="0">
              <a:cs typeface="Calibri"/>
            </a:endParaRPr>
          </a:p>
          <a:p>
            <a:r>
              <a:rPr lang="fi-FI" dirty="0"/>
              <a:t> </a:t>
            </a:r>
            <a:endParaRPr lang="fi-FI" dirty="0">
              <a:cs typeface="Calibri"/>
            </a:endParaRPr>
          </a:p>
          <a:p>
            <a:r>
              <a:rPr lang="fi-FI" dirty="0">
                <a:cs typeface="Calibri"/>
              </a:rPr>
              <a:t>Alkoholi, nikotiinituotteet ja huumeet ovat päihteitä. Ne ovat kiellettyjä lapsilta. Alkoholi on aikuisten juoma, esimerkiksi olut tai viini. Nikotiinituotteita ovat esimerkiksi tupakka, nuuska ja vape (sähkötupakka). Huumeet ovat vaarallisia aineita, jotka ovat Suomessa laittomia. Päihteet voivat olla terveydelle haitallisia ja ne voivat muuttaa ihmisen käytöstä.</a:t>
            </a:r>
          </a:p>
          <a:p>
            <a:endParaRPr lang="fi-FI" dirty="0"/>
          </a:p>
          <a:p>
            <a:r>
              <a:rPr lang="fi-FI" dirty="0"/>
              <a:t>Päihteet voivat saada ihmisen käyttäytymään erilaisella tavalla, esimerkiksi hilpeästi, oudosti tai sekavasti. Tällöin ihminen voi puhua kovalla äänellä tai epäselvästi. Tai voi kävellä kömpelösti tai horjahdella. Tätä sanotaan humalaksi. </a:t>
            </a:r>
            <a:endParaRPr lang="fi-FI" dirty="0">
              <a:cs typeface="Calibri"/>
            </a:endParaRPr>
          </a:p>
          <a:p>
            <a:r>
              <a:rPr lang="fi-FI" dirty="0"/>
              <a:t> </a:t>
            </a:r>
            <a:endParaRPr lang="fi-FI" dirty="0">
              <a:cs typeface="Calibri"/>
            </a:endParaRPr>
          </a:p>
          <a:p>
            <a:r>
              <a:rPr lang="fi-FI" dirty="0"/>
              <a:t>Monet eivät käytä päihteitä ollenkaan. Jotkut aikuiset voivat käyttää päihteitä joskus tai vähän, esimerkiksi juo saunajuoman niin, että se ei muuta hänen käytöstään tai vaikuta terveyteen. Jotkut taas käyttävät päihteitä paljon tai usein, jolloin se vaikuttaa heidän käytökseensä ja terveyteensä. Kun päihteitä käytetään usein, voi niihin tulla riippuvaiseksi, eli jäädä koukkuun. Silloin ihminen ajattelee jatkuvasti päihdettä ja haluaa lisää sitä. Riippuvuuden vuoksi päihteiden käyttö jatkuu ja käyttöä voi olla vaikea lopettaa, vaikka haluaisi. Päihderiippuvuus on sairaus, mutta siitä on mahdollista toipua hoidon avulla. </a:t>
            </a:r>
            <a:endParaRPr lang="fi-FI"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9D9747-B660-7E45-B2EB-38F285FF62C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294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t>Oppilaat voivat kertoa vapaasti kokemuksistaan.</a:t>
            </a:r>
            <a:endParaRPr lang="fi-FI" dirty="0"/>
          </a:p>
          <a:p>
            <a:endParaRPr lang="en-US" dirty="0"/>
          </a:p>
          <a:p>
            <a:r>
              <a:rPr lang="en-US" b="1" dirty="0"/>
              <a:t>Lisäkysymyksiä tarvittaessa:</a:t>
            </a:r>
            <a:br>
              <a:rPr lang="en-US" b="1" dirty="0">
                <a:cs typeface="+mn-lt"/>
              </a:rPr>
            </a:br>
            <a:endParaRPr lang="en-US" b="1" dirty="0">
              <a:cs typeface="+mn-lt"/>
            </a:endParaRPr>
          </a:p>
          <a:p>
            <a:pPr marL="171450" indent="-171450">
              <a:buFont typeface="Arial"/>
              <a:buChar char="•"/>
            </a:pPr>
            <a:r>
              <a:rPr lang="en-US" dirty="0"/>
              <a:t>Mistä huomasit, että hän käyttää päihteitä? </a:t>
            </a:r>
            <a:endParaRPr lang="en-US" dirty="0">
              <a:cs typeface="Calibri" panose="020F0502020204030204"/>
            </a:endParaRPr>
          </a:p>
          <a:p>
            <a:pPr marL="171450" indent="-171450">
              <a:buFont typeface="Arial"/>
              <a:buChar char="•"/>
            </a:pPr>
            <a:r>
              <a:rPr lang="en-US" dirty="0"/>
              <a:t>Miltä tilanne tuntui?</a:t>
            </a:r>
            <a:endParaRPr lang="en-US" dirty="0">
              <a:cs typeface="Calibri" panose="020F0502020204030204"/>
            </a:endParaRPr>
          </a:p>
          <a:p>
            <a:pPr marL="171450" indent="-171450">
              <a:buFont typeface="Arial"/>
              <a:buChar char="•"/>
            </a:pPr>
            <a:r>
              <a:rPr lang="en-US" dirty="0">
                <a:cs typeface="Calibri" panose="020F0502020204030204"/>
              </a:rPr>
              <a:t>Miten toimit tilanteessa?</a:t>
            </a:r>
          </a:p>
        </p:txBody>
      </p:sp>
      <p:sp>
        <p:nvSpPr>
          <p:cNvPr id="4" name="Dian numeron paikkamerkki 3"/>
          <p:cNvSpPr>
            <a:spLocks noGrp="1"/>
          </p:cNvSpPr>
          <p:nvPr>
            <p:ph type="sldNum" sz="quarter" idx="5"/>
          </p:nvPr>
        </p:nvSpPr>
        <p:spPr/>
        <p:txBody>
          <a:bodyPr/>
          <a:lstStyle/>
          <a:p>
            <a:fld id="{579D9747-B660-7E45-B2EB-38F285FF62C2}" type="slidenum">
              <a:rPr lang="sv-SE" smtClean="0"/>
              <a:t>5</a:t>
            </a:fld>
            <a:endParaRPr lang="sv-SE" dirty="0"/>
          </a:p>
        </p:txBody>
      </p:sp>
    </p:spTree>
    <p:extLst>
      <p:ext uri="{BB962C8B-B14F-4D97-AF65-F5344CB8AC3E}">
        <p14:creationId xmlns:p14="http://schemas.microsoft.com/office/powerpoint/2010/main" val="1406329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t>Oppilaat jaetaan viiteen pienryhmään. Jokainen ryhmä saa eri pohdintatehtävän, joka heidän tulee ryhmässä ratkaista. Opettaja kiertää luokassa ja auttaa tarvittaessa. Lopuksi kukin ryhmä kertoo tehtävänsä ja ratkaisunsa koko luokalle. Opettaja täydentää vastauksia tarvittaessa valmiiden vastausten perusteella.</a:t>
            </a:r>
          </a:p>
          <a:p>
            <a:endParaRPr lang="en-US" dirty="0">
              <a:cs typeface="Calibri"/>
            </a:endParaRPr>
          </a:p>
          <a:p>
            <a:r>
              <a:rPr lang="en-US" i="1" dirty="0"/>
              <a:t>Toimintasuositukset on tehty yhteistyössä Helsingin poliisilaitoksen ennalta estävän toimintalinjan kanssa.</a:t>
            </a:r>
            <a:endParaRPr lang="en-US" dirty="0"/>
          </a:p>
          <a:p>
            <a:endParaRPr lang="en-US" dirty="0"/>
          </a:p>
          <a:p>
            <a:r>
              <a:rPr lang="fi-FI" b="1" dirty="0"/>
              <a:t>Vaihtoehtoinen toteutustapa:</a:t>
            </a:r>
            <a:r>
              <a:rPr lang="fi-FI" dirty="0"/>
              <a:t> </a:t>
            </a:r>
            <a:br>
              <a:rPr lang="fi-FI" dirty="0">
                <a:cs typeface="+mn-lt"/>
              </a:rPr>
            </a:br>
            <a:r>
              <a:rPr lang="fi-FI" dirty="0"/>
              <a:t>Pohdintatehtäviä on lisää! Voit käyttää useampaa tehtävää ja jakaa oppilaat useampaan pienryhmään, jos ryhmäkokosi on suuri. Vaihtoehtoisesti voit jakaa oppilaat esimerkiksi neljään eri ryhmään, jos ryhmäkokosi on pieni. Valitse pohdintatehtävistä ryhmällesi sopivimmat. Loput ryhmätehtävät löytyvät PowerPoint-diojen lopusta, josta voit siirtää ne muiden pohdintatehtävien joukkoon.</a:t>
            </a:r>
            <a:endParaRPr lang="en-US" dirty="0"/>
          </a:p>
        </p:txBody>
      </p:sp>
      <p:sp>
        <p:nvSpPr>
          <p:cNvPr id="4" name="Dian numeron paikkamerkki 3"/>
          <p:cNvSpPr>
            <a:spLocks noGrp="1"/>
          </p:cNvSpPr>
          <p:nvPr>
            <p:ph type="sldNum" sz="quarter" idx="5"/>
          </p:nvPr>
        </p:nvSpPr>
        <p:spPr/>
        <p:txBody>
          <a:bodyPr/>
          <a:lstStyle/>
          <a:p>
            <a:fld id="{579D9747-B660-7E45-B2EB-38F285FF62C2}" type="slidenum">
              <a:rPr lang="sv-SE" smtClean="0"/>
              <a:t>6</a:t>
            </a:fld>
            <a:endParaRPr lang="sv-SE" dirty="0"/>
          </a:p>
        </p:txBody>
      </p:sp>
    </p:spTree>
    <p:extLst>
      <p:ext uri="{BB962C8B-B14F-4D97-AF65-F5344CB8AC3E}">
        <p14:creationId xmlns:p14="http://schemas.microsoft.com/office/powerpoint/2010/main" val="3540340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Kierrä toista kautta sisälle, jos mahdollista. Jos se ei ole mahdollista, voit myös pyytää apua lähellä olevalta aikuiselta tai soittaa vanhemmillesi. Jos tilanne tuntuu rauhalliselta, voit myös kohteliaasti pyytää heitä siirtymään, mutta sinun ei ole pakko sanoa mitään, jos et halua. Pyydä tällöin apua aikuiselta.</a:t>
            </a:r>
          </a:p>
        </p:txBody>
      </p:sp>
      <p:sp>
        <p:nvSpPr>
          <p:cNvPr id="4" name="Slide Number Placeholder 3"/>
          <p:cNvSpPr>
            <a:spLocks noGrp="1"/>
          </p:cNvSpPr>
          <p:nvPr>
            <p:ph type="sldNum" sz="quarter" idx="5"/>
          </p:nvPr>
        </p:nvSpPr>
        <p:spPr/>
        <p:txBody>
          <a:bodyPr/>
          <a:lstStyle/>
          <a:p>
            <a:fld id="{579D9747-B660-7E45-B2EB-38F285FF62C2}" type="slidenum">
              <a:rPr lang="sv-SE" smtClean="0"/>
              <a:t>7</a:t>
            </a:fld>
            <a:endParaRPr lang="sv-SE" dirty="0"/>
          </a:p>
        </p:txBody>
      </p:sp>
    </p:spTree>
    <p:extLst>
      <p:ext uri="{BB962C8B-B14F-4D97-AF65-F5344CB8AC3E}">
        <p14:creationId xmlns:p14="http://schemas.microsoft.com/office/powerpoint/2010/main" val="1810855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Jos viereesi tulee pelottava henkilö tai joku häiriköi, vaihda reippaasti paikkaa. Voit mennä istumaan jonkun turvallisen aikuisen viereen. Kerro asiasta kuljettajalle tai lähellä olevalle aikuiselle, mitä on tapahtunut.  </a:t>
            </a:r>
            <a:endParaRPr lang="en-US" dirty="0"/>
          </a:p>
          <a:p>
            <a:r>
              <a:rPr lang="fi-FI" dirty="0"/>
              <a:t>Linja-autossa tai junassa kannattaa istua käytävän puoleisella paikalla, jolloin pääset vaihtamaan paikkaa helpommin ja pääset tarvittaessa pyytämään apua itsellesi.</a:t>
            </a:r>
            <a:endParaRPr lang="fi-FI" dirty="0">
              <a:cs typeface="Calibri"/>
            </a:endParaRPr>
          </a:p>
          <a:p>
            <a:endParaRPr lang="fi-FI" dirty="0"/>
          </a:p>
          <a:p>
            <a:endParaRPr lang="en-US" dirty="0">
              <a:ea typeface="Calibri"/>
              <a:cs typeface="Calibri"/>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8</a:t>
            </a:fld>
            <a:endParaRPr lang="sv-SE" dirty="0"/>
          </a:p>
        </p:txBody>
      </p:sp>
    </p:spTree>
    <p:extLst>
      <p:ext uri="{BB962C8B-B14F-4D97-AF65-F5344CB8AC3E}">
        <p14:creationId xmlns:p14="http://schemas.microsoft.com/office/powerpoint/2010/main" val="3075223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t>Sinun ei tarvitse ratkaista tätä riitaa, vaan jatka reippaasti matkaasi vaihtamalla tien puolta ja kiertämällä riitelevä porukka. Kerro turvalliselle aikuiselle.</a:t>
            </a:r>
            <a:endParaRPr lang="fi-FI" dirty="0"/>
          </a:p>
        </p:txBody>
      </p:sp>
      <p:sp>
        <p:nvSpPr>
          <p:cNvPr id="4" name="Dian numeron paikkamerkki 3"/>
          <p:cNvSpPr>
            <a:spLocks noGrp="1"/>
          </p:cNvSpPr>
          <p:nvPr>
            <p:ph type="sldNum" sz="quarter" idx="5"/>
          </p:nvPr>
        </p:nvSpPr>
        <p:spPr/>
        <p:txBody>
          <a:bodyPr/>
          <a:lstStyle/>
          <a:p>
            <a:fld id="{579D9747-B660-7E45-B2EB-38F285FF62C2}" type="slidenum">
              <a:rPr lang="sv-SE" smtClean="0"/>
              <a:t>9</a:t>
            </a:fld>
            <a:endParaRPr lang="sv-SE" dirty="0"/>
          </a:p>
        </p:txBody>
      </p:sp>
    </p:spTree>
    <p:extLst>
      <p:ext uri="{BB962C8B-B14F-4D97-AF65-F5344CB8AC3E}">
        <p14:creationId xmlns:p14="http://schemas.microsoft.com/office/powerpoint/2010/main" val="37979284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Kaupunki kuuluu kaikille kansi">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6FF841-1DD8-8A02-2AD2-928EE8F3F794}"/>
              </a:ext>
            </a:extLst>
          </p:cNvPr>
          <p:cNvPicPr>
            <a:picLocks noChangeAspect="1"/>
          </p:cNvPicPr>
          <p:nvPr userDrawn="1"/>
        </p:nvPicPr>
        <p:blipFill>
          <a:blip r:embed="rId2"/>
          <a:stretch>
            <a:fillRect/>
          </a:stretch>
        </p:blipFill>
        <p:spPr>
          <a:xfrm>
            <a:off x="354642" y="115585"/>
            <a:ext cx="11482715" cy="6608542"/>
          </a:xfrm>
          <a:prstGeom prst="rect">
            <a:avLst/>
          </a:prstGeom>
        </p:spPr>
      </p:pic>
    </p:spTree>
    <p:extLst>
      <p:ext uri="{BB962C8B-B14F-4D97-AF65-F5344CB8AC3E}">
        <p14:creationId xmlns:p14="http://schemas.microsoft.com/office/powerpoint/2010/main" val="192472541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taatti 2">
    <p:bg>
      <p:bgRef idx="1001">
        <a:schemeClr val="bg2"/>
      </p:bgRef>
    </p:bg>
    <p:spTree>
      <p:nvGrpSpPr>
        <p:cNvPr id="1" name=""/>
        <p:cNvGrpSpPr/>
        <p:nvPr/>
      </p:nvGrpSpPr>
      <p:grpSpPr>
        <a:xfrm>
          <a:off x="0" y="0"/>
          <a:ext cx="0" cy="0"/>
          <a:chOff x="0" y="0"/>
          <a:chExt cx="0" cy="0"/>
        </a:xfrm>
      </p:grpSpPr>
      <p:pic>
        <p:nvPicPr>
          <p:cNvPr id="3" name="Picture 2" descr="A picture containing transport, wheel, opener&#10;&#10;Description automatically generated">
            <a:extLst>
              <a:ext uri="{FF2B5EF4-FFF2-40B4-BE49-F238E27FC236}">
                <a16:creationId xmlns:a16="http://schemas.microsoft.com/office/drawing/2014/main" id="{53FE5C52-D18B-0019-6566-61FAB039C20E}"/>
              </a:ext>
            </a:extLst>
          </p:cNvPr>
          <p:cNvPicPr>
            <a:picLocks noChangeAspect="1"/>
          </p:cNvPicPr>
          <p:nvPr userDrawn="1"/>
        </p:nvPicPr>
        <p:blipFill>
          <a:blip r:embed="rId2"/>
          <a:stretch>
            <a:fillRect/>
          </a:stretch>
        </p:blipFill>
        <p:spPr>
          <a:xfrm>
            <a:off x="97008" y="1016362"/>
            <a:ext cx="5998992" cy="4825276"/>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962904" y="1637349"/>
            <a:ext cx="4267200" cy="3583302"/>
          </a:xfrm>
        </p:spPr>
        <p:txBody>
          <a:bodyPr>
            <a:normAutofit/>
          </a:bodyPr>
          <a:lstStyle>
            <a:lvl1pPr algn="ctr">
              <a:defRPr sz="3000">
                <a:solidFill>
                  <a:schemeClr val="tx1"/>
                </a:solidFill>
              </a:defRPr>
            </a:lvl1pPr>
          </a:lstStyle>
          <a:p>
            <a:r>
              <a:rPr lang="fi-FI" noProof="0"/>
              <a:t>Muokkaa ots. perustyyl. napsautt.</a:t>
            </a:r>
          </a:p>
        </p:txBody>
      </p:sp>
    </p:spTree>
    <p:extLst>
      <p:ext uri="{BB962C8B-B14F-4D97-AF65-F5344CB8AC3E}">
        <p14:creationId xmlns:p14="http://schemas.microsoft.com/office/powerpoint/2010/main" val="194417530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taatti 3">
    <p:bg>
      <p:bgRef idx="1001">
        <a:schemeClr val="bg2"/>
      </p:bgRef>
    </p:bg>
    <p:spTree>
      <p:nvGrpSpPr>
        <p:cNvPr id="1" name=""/>
        <p:cNvGrpSpPr/>
        <p:nvPr/>
      </p:nvGrpSpPr>
      <p:grpSpPr>
        <a:xfrm>
          <a:off x="0" y="0"/>
          <a:ext cx="0" cy="0"/>
          <a:chOff x="0" y="0"/>
          <a:chExt cx="0" cy="0"/>
        </a:xfrm>
      </p:grpSpPr>
      <p:pic>
        <p:nvPicPr>
          <p:cNvPr id="2" name="Picture 1" descr="A picture containing transport, wheel, weapon, knife&#10;&#10;Description automatically generated">
            <a:extLst>
              <a:ext uri="{FF2B5EF4-FFF2-40B4-BE49-F238E27FC236}">
                <a16:creationId xmlns:a16="http://schemas.microsoft.com/office/drawing/2014/main" id="{D599E3FA-7EDD-F0F0-F564-6E4D278C6A53}"/>
              </a:ext>
            </a:extLst>
          </p:cNvPr>
          <p:cNvPicPr>
            <a:picLocks noChangeAspect="1"/>
          </p:cNvPicPr>
          <p:nvPr userDrawn="1"/>
        </p:nvPicPr>
        <p:blipFill>
          <a:blip r:embed="rId2"/>
          <a:stretch>
            <a:fillRect/>
          </a:stretch>
        </p:blipFill>
        <p:spPr>
          <a:xfrm>
            <a:off x="2790940" y="3141214"/>
            <a:ext cx="6610121" cy="3718193"/>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3305060" y="3580482"/>
            <a:ext cx="5662670" cy="2809301"/>
          </a:xfrm>
        </p:spPr>
        <p:txBody>
          <a:bodyPr>
            <a:normAutofit/>
          </a:bodyPr>
          <a:lstStyle>
            <a:lvl1pPr algn="ctr">
              <a:defRPr sz="3000">
                <a:solidFill>
                  <a:schemeClr val="tx1"/>
                </a:solidFill>
              </a:defRPr>
            </a:lvl1pPr>
          </a:lstStyle>
          <a:p>
            <a:r>
              <a:rPr lang="fi-FI" noProof="0"/>
              <a:t>Muokkaa ots. perustyyl. napsautt.</a:t>
            </a:r>
          </a:p>
        </p:txBody>
      </p:sp>
    </p:spTree>
    <p:extLst>
      <p:ext uri="{BB962C8B-B14F-4D97-AF65-F5344CB8AC3E}">
        <p14:creationId xmlns:p14="http://schemas.microsoft.com/office/powerpoint/2010/main" val="194568017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Ryhmätehtävä opast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863600"/>
            <a:ext cx="10515600" cy="1130453"/>
          </a:xfrm>
        </p:spPr>
        <p:txBody>
          <a:bodyPr/>
          <a:lstStyle>
            <a:lvl1pPr algn="ctr">
              <a:defRPr>
                <a:solidFill>
                  <a:schemeClr val="bg1"/>
                </a:solidFill>
              </a:defRPr>
            </a:lvl1pPr>
          </a:lstStyle>
          <a:p>
            <a:r>
              <a:rPr lang="fi-FI" noProof="0"/>
              <a:t>Muokkaa ots. perustyyl. napsautt.</a:t>
            </a:r>
          </a:p>
        </p:txBody>
      </p:sp>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1994053"/>
            <a:ext cx="10515600" cy="4000347"/>
          </a:xfrm>
        </p:spPr>
        <p:txBody>
          <a:bodyPr/>
          <a:lstStyle>
            <a:lvl1pPr marL="514350" indent="-514350">
              <a:buFont typeface="+mj-lt"/>
              <a:buAutoNum type="arabicPeriod"/>
              <a:defRPr>
                <a:solidFill>
                  <a:schemeClr val="bg1"/>
                </a:solidFill>
              </a:defRPr>
            </a:lvl1pPr>
            <a:lvl2pPr marL="914400" indent="-457200">
              <a:buFont typeface="+mj-lt"/>
              <a:buAutoNum type="arabicPeriod"/>
              <a:defRPr>
                <a:solidFill>
                  <a:schemeClr val="bg1"/>
                </a:solidFill>
              </a:defRPr>
            </a:lvl2pPr>
            <a:lvl3pPr marL="1371600" indent="-457200">
              <a:buFont typeface="+mj-lt"/>
              <a:buAutoNum type="arabicPeriod"/>
              <a:defRPr>
                <a:solidFill>
                  <a:schemeClr val="bg1"/>
                </a:solidFill>
              </a:defRPr>
            </a:lvl3pPr>
            <a:lvl4pPr marL="1714500" indent="-342900">
              <a:buFont typeface="+mj-lt"/>
              <a:buAutoNum type="arabicPeriod"/>
              <a:defRPr>
                <a:solidFill>
                  <a:schemeClr val="bg1"/>
                </a:solidFill>
              </a:defRPr>
            </a:lvl4pPr>
            <a:lvl5pPr marL="2171700" indent="-342900">
              <a:buFont typeface="+mj-lt"/>
              <a:buAutoNum type="arabicPeriod"/>
              <a:defRPr>
                <a:solidFill>
                  <a:schemeClr val="bg1"/>
                </a:solidFill>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2043421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yhmätehtävä + 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836575" y="2027237"/>
            <a:ext cx="5181600" cy="3916363"/>
          </a:xfrm>
        </p:spPr>
        <p:txBody>
          <a:bodyPr/>
          <a:lstStyle>
            <a:lvl1pPr marL="0" indent="0">
              <a:lnSpc>
                <a:spcPct val="150000"/>
              </a:lnSpc>
              <a:buNone/>
              <a:defRPr sz="2400"/>
            </a:lvl1pPr>
            <a:lvl2pPr marL="457200" indent="0">
              <a:lnSpc>
                <a:spcPct val="150000"/>
              </a:lnSpc>
              <a:buNone/>
              <a:defRPr sz="2000"/>
            </a:lvl2pPr>
            <a:lvl3pPr marL="914400" indent="0">
              <a:lnSpc>
                <a:spcPct val="150000"/>
              </a:lnSpc>
              <a:buNone/>
              <a:defRPr sz="1800"/>
            </a:lvl3pPr>
            <a:lvl4pPr marL="1371600" indent="0">
              <a:lnSpc>
                <a:spcPct val="150000"/>
              </a:lnSpc>
              <a:buNone/>
              <a:defRPr sz="1600"/>
            </a:lvl4pPr>
            <a:lvl5pPr marL="1828800" indent="0">
              <a:lnSpc>
                <a:spcPct val="150000"/>
              </a:lnSpc>
              <a:buNone/>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838200"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6516725"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954374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laute">
    <p:spTree>
      <p:nvGrpSpPr>
        <p:cNvPr id="1" name=""/>
        <p:cNvGrpSpPr/>
        <p:nvPr/>
      </p:nvGrpSpPr>
      <p:grpSpPr>
        <a:xfrm>
          <a:off x="0" y="0"/>
          <a:ext cx="0" cy="0"/>
          <a:chOff x="0" y="0"/>
          <a:chExt cx="0" cy="0"/>
        </a:xfrm>
      </p:grpSpPr>
      <p:pic>
        <p:nvPicPr>
          <p:cNvPr id="6" name="Picture 5" descr="A picture containing wheel, transport, mollusk, gear&#10;&#10;Description automatically generated">
            <a:extLst>
              <a:ext uri="{FF2B5EF4-FFF2-40B4-BE49-F238E27FC236}">
                <a16:creationId xmlns:a16="http://schemas.microsoft.com/office/drawing/2014/main" id="{F0FD791C-8D2D-E9A3-EFCF-244419028A70}"/>
              </a:ext>
            </a:extLst>
          </p:cNvPr>
          <p:cNvPicPr>
            <a:picLocks noChangeAspect="1"/>
          </p:cNvPicPr>
          <p:nvPr userDrawn="1"/>
        </p:nvPicPr>
        <p:blipFill>
          <a:blip r:embed="rId2"/>
          <a:stretch>
            <a:fillRect/>
          </a:stretch>
        </p:blipFill>
        <p:spPr>
          <a:xfrm>
            <a:off x="-3108231" y="-1135812"/>
            <a:ext cx="9129619" cy="9129619"/>
          </a:xfrm>
          <a:prstGeom prst="rect">
            <a:avLst/>
          </a:prstGeom>
        </p:spPr>
      </p:pic>
      <p:sp>
        <p:nvSpPr>
          <p:cNvPr id="2" name="Title 1">
            <a:extLst>
              <a:ext uri="{FF2B5EF4-FFF2-40B4-BE49-F238E27FC236}">
                <a16:creationId xmlns:a16="http://schemas.microsoft.com/office/drawing/2014/main" id="{ED9A2253-7833-3865-C2FD-9F3EB378FBF7}"/>
              </a:ext>
            </a:extLst>
          </p:cNvPr>
          <p:cNvSpPr txBox="1">
            <a:spLocks/>
          </p:cNvSpPr>
          <p:nvPr userDrawn="1"/>
        </p:nvSpPr>
        <p:spPr>
          <a:xfrm>
            <a:off x="495300" y="1625974"/>
            <a:ext cx="4453218" cy="3606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tx1"/>
                </a:solidFill>
                <a:latin typeface="Arial Rounded MT Bold" panose="020F0704030504030204" pitchFamily="34" charset="77"/>
                <a:ea typeface="+mj-ea"/>
                <a:cs typeface="+mj-cs"/>
              </a:defRPr>
            </a:lvl1pPr>
          </a:lstStyle>
          <a:p>
            <a:pPr algn="ctr">
              <a:lnSpc>
                <a:spcPct val="100000"/>
              </a:lnSpc>
            </a:pPr>
            <a:endParaRPr lang="sv-SE" sz="3000" dirty="0"/>
          </a:p>
        </p:txBody>
      </p:sp>
      <p:sp>
        <p:nvSpPr>
          <p:cNvPr id="3" name="Content Placeholder 5">
            <a:extLst>
              <a:ext uri="{FF2B5EF4-FFF2-40B4-BE49-F238E27FC236}">
                <a16:creationId xmlns:a16="http://schemas.microsoft.com/office/drawing/2014/main" id="{D3431C32-9330-7197-24CC-845B0267153C}"/>
              </a:ext>
            </a:extLst>
          </p:cNvPr>
          <p:cNvSpPr>
            <a:spLocks noGrp="1"/>
          </p:cNvSpPr>
          <p:nvPr>
            <p:ph sz="quarter" idx="4"/>
          </p:nvPr>
        </p:nvSpPr>
        <p:spPr>
          <a:xfrm>
            <a:off x="6170612" y="914401"/>
            <a:ext cx="5183188"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Title 1">
            <a:extLst>
              <a:ext uri="{FF2B5EF4-FFF2-40B4-BE49-F238E27FC236}">
                <a16:creationId xmlns:a16="http://schemas.microsoft.com/office/drawing/2014/main" id="{FC1FE9E5-85C1-F74D-7002-20F58E3813C9}"/>
              </a:ext>
            </a:extLst>
          </p:cNvPr>
          <p:cNvSpPr>
            <a:spLocks noGrp="1"/>
          </p:cNvSpPr>
          <p:nvPr>
            <p:ph type="title"/>
          </p:nvPr>
        </p:nvSpPr>
        <p:spPr>
          <a:xfrm>
            <a:off x="588309" y="2127598"/>
            <a:ext cx="4267200" cy="2602801"/>
          </a:xfrm>
        </p:spPr>
        <p:txBody>
          <a:bodyPr>
            <a:noAutofit/>
          </a:bodyPr>
          <a:lstStyle>
            <a:lvl1pPr algn="l">
              <a:defRPr sz="4400">
                <a:solidFill>
                  <a:schemeClr val="bg1"/>
                </a:solidFill>
              </a:defRPr>
            </a:lvl1pPr>
          </a:lstStyle>
          <a:p>
            <a:r>
              <a:rPr lang="fi-FI" noProof="0"/>
              <a:t>Muokkaa ots. perustyyl. napsautt.</a:t>
            </a:r>
          </a:p>
        </p:txBody>
      </p:sp>
    </p:spTree>
    <p:extLst>
      <p:ext uri="{BB962C8B-B14F-4D97-AF65-F5344CB8AC3E}">
        <p14:creationId xmlns:p14="http://schemas.microsoft.com/office/powerpoint/2010/main" val="2708913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laute beige">
    <p:bg>
      <p:bgPr>
        <a:solidFill>
          <a:schemeClr val="bg2"/>
        </a:solidFill>
        <a:effectLst/>
      </p:bgPr>
    </p:bg>
    <p:spTree>
      <p:nvGrpSpPr>
        <p:cNvPr id="1" name=""/>
        <p:cNvGrpSpPr/>
        <p:nvPr/>
      </p:nvGrpSpPr>
      <p:grpSpPr>
        <a:xfrm>
          <a:off x="0" y="0"/>
          <a:ext cx="0" cy="0"/>
          <a:chOff x="0" y="0"/>
          <a:chExt cx="0" cy="0"/>
        </a:xfrm>
      </p:grpSpPr>
      <p:pic>
        <p:nvPicPr>
          <p:cNvPr id="6" name="Picture 5" descr="A picture containing wheel, transport, mollusk, gear&#10;&#10;Description automatically generated">
            <a:extLst>
              <a:ext uri="{FF2B5EF4-FFF2-40B4-BE49-F238E27FC236}">
                <a16:creationId xmlns:a16="http://schemas.microsoft.com/office/drawing/2014/main" id="{F0FD791C-8D2D-E9A3-EFCF-244419028A70}"/>
              </a:ext>
            </a:extLst>
          </p:cNvPr>
          <p:cNvPicPr>
            <a:picLocks noChangeAspect="1"/>
          </p:cNvPicPr>
          <p:nvPr userDrawn="1"/>
        </p:nvPicPr>
        <p:blipFill>
          <a:blip r:embed="rId2"/>
          <a:stretch>
            <a:fillRect/>
          </a:stretch>
        </p:blipFill>
        <p:spPr>
          <a:xfrm>
            <a:off x="-3108231" y="-1135812"/>
            <a:ext cx="9129619" cy="9129619"/>
          </a:xfrm>
          <a:prstGeom prst="rect">
            <a:avLst/>
          </a:prstGeom>
        </p:spPr>
      </p:pic>
      <p:sp>
        <p:nvSpPr>
          <p:cNvPr id="2" name="Title 1">
            <a:extLst>
              <a:ext uri="{FF2B5EF4-FFF2-40B4-BE49-F238E27FC236}">
                <a16:creationId xmlns:a16="http://schemas.microsoft.com/office/drawing/2014/main" id="{ED9A2253-7833-3865-C2FD-9F3EB378FBF7}"/>
              </a:ext>
            </a:extLst>
          </p:cNvPr>
          <p:cNvSpPr txBox="1">
            <a:spLocks/>
          </p:cNvSpPr>
          <p:nvPr userDrawn="1"/>
        </p:nvSpPr>
        <p:spPr>
          <a:xfrm>
            <a:off x="495300" y="1625974"/>
            <a:ext cx="4453218" cy="3606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tx1"/>
                </a:solidFill>
                <a:latin typeface="Arial Rounded MT Bold" panose="020F0704030504030204" pitchFamily="34" charset="77"/>
                <a:ea typeface="+mj-ea"/>
                <a:cs typeface="+mj-cs"/>
              </a:defRPr>
            </a:lvl1pPr>
          </a:lstStyle>
          <a:p>
            <a:pPr algn="ctr">
              <a:lnSpc>
                <a:spcPct val="100000"/>
              </a:lnSpc>
            </a:pPr>
            <a:endParaRPr lang="sv-SE" sz="3000" dirty="0"/>
          </a:p>
        </p:txBody>
      </p:sp>
      <p:sp>
        <p:nvSpPr>
          <p:cNvPr id="3" name="Content Placeholder 5">
            <a:extLst>
              <a:ext uri="{FF2B5EF4-FFF2-40B4-BE49-F238E27FC236}">
                <a16:creationId xmlns:a16="http://schemas.microsoft.com/office/drawing/2014/main" id="{D3431C32-9330-7197-24CC-845B0267153C}"/>
              </a:ext>
            </a:extLst>
          </p:cNvPr>
          <p:cNvSpPr>
            <a:spLocks noGrp="1"/>
          </p:cNvSpPr>
          <p:nvPr>
            <p:ph sz="quarter" idx="4"/>
          </p:nvPr>
        </p:nvSpPr>
        <p:spPr>
          <a:xfrm>
            <a:off x="6170612" y="914401"/>
            <a:ext cx="5183188"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Title 1">
            <a:extLst>
              <a:ext uri="{FF2B5EF4-FFF2-40B4-BE49-F238E27FC236}">
                <a16:creationId xmlns:a16="http://schemas.microsoft.com/office/drawing/2014/main" id="{FC1FE9E5-85C1-F74D-7002-20F58E3813C9}"/>
              </a:ext>
            </a:extLst>
          </p:cNvPr>
          <p:cNvSpPr>
            <a:spLocks noGrp="1"/>
          </p:cNvSpPr>
          <p:nvPr>
            <p:ph type="title"/>
          </p:nvPr>
        </p:nvSpPr>
        <p:spPr>
          <a:xfrm>
            <a:off x="588309" y="2127598"/>
            <a:ext cx="4267200" cy="2602801"/>
          </a:xfrm>
        </p:spPr>
        <p:txBody>
          <a:bodyPr>
            <a:noAutofit/>
          </a:bodyPr>
          <a:lstStyle>
            <a:lvl1pPr algn="l">
              <a:defRPr sz="4400">
                <a:solidFill>
                  <a:schemeClr val="bg1"/>
                </a:solidFill>
              </a:defRPr>
            </a:lvl1pPr>
          </a:lstStyle>
          <a:p>
            <a:r>
              <a:rPr lang="fi-FI" noProof="0"/>
              <a:t>Muokkaa ots. perustyyl. napsautt.</a:t>
            </a:r>
          </a:p>
        </p:txBody>
      </p:sp>
    </p:spTree>
    <p:extLst>
      <p:ext uri="{BB962C8B-B14F-4D97-AF65-F5344CB8AC3E}">
        <p14:creationId xmlns:p14="http://schemas.microsoft.com/office/powerpoint/2010/main" val="3107926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ii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951214" y="863600"/>
            <a:ext cx="5257800" cy="5107542"/>
          </a:xfrm>
        </p:spPr>
        <p:txBody>
          <a:bodyPr/>
          <a:lstStyle>
            <a:lvl1pPr algn="ctr">
              <a:defRPr>
                <a:solidFill>
                  <a:schemeClr val="bg2"/>
                </a:solidFill>
              </a:defRPr>
            </a:lvl1pPr>
          </a:lstStyle>
          <a:p>
            <a:r>
              <a:rPr lang="fi-FI" noProof="0"/>
              <a:t>Muokkaa ots. perustyyl. napsautt.</a:t>
            </a:r>
          </a:p>
        </p:txBody>
      </p:sp>
      <p:pic>
        <p:nvPicPr>
          <p:cNvPr id="5" name="Picture 4" descr="Icon&#10;&#10;Description automatically generated">
            <a:extLst>
              <a:ext uri="{FF2B5EF4-FFF2-40B4-BE49-F238E27FC236}">
                <a16:creationId xmlns:a16="http://schemas.microsoft.com/office/drawing/2014/main" id="{FBB54FA3-F9D3-DA4D-65FA-FA6647BACE94}"/>
              </a:ext>
            </a:extLst>
          </p:cNvPr>
          <p:cNvPicPr>
            <a:picLocks noChangeAspect="1"/>
          </p:cNvPicPr>
          <p:nvPr userDrawn="1"/>
        </p:nvPicPr>
        <p:blipFill>
          <a:blip r:embed="rId3"/>
          <a:stretch>
            <a:fillRect/>
          </a:stretch>
        </p:blipFill>
        <p:spPr>
          <a:xfrm>
            <a:off x="6387947" y="1143000"/>
            <a:ext cx="4572000" cy="4572000"/>
          </a:xfrm>
          <a:prstGeom prst="rect">
            <a:avLst/>
          </a:prstGeom>
        </p:spPr>
      </p:pic>
    </p:spTree>
    <p:extLst>
      <p:ext uri="{BB962C8B-B14F-4D97-AF65-F5344CB8AC3E}">
        <p14:creationId xmlns:p14="http://schemas.microsoft.com/office/powerpoint/2010/main" val="1337382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sta, is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850901"/>
            <a:ext cx="10515600" cy="5143500"/>
          </a:xfrm>
        </p:spPr>
        <p:txBody>
          <a:bodyPr anchor="ctr"/>
          <a:lstStyle>
            <a:lvl1pPr algn="l">
              <a:defRPr sz="4000">
                <a:latin typeface="Arial Rounded MT Bold" panose="020F0704030504030204" pitchFamily="34" charset="77"/>
              </a:defRPr>
            </a:lvl1pPr>
            <a:lvl2pPr algn="l">
              <a:defRPr sz="3200">
                <a:latin typeface="Arial" panose="020B0604020202020204" pitchFamily="34" charset="0"/>
                <a:cs typeface="Arial" panose="020B0604020202020204" pitchFamily="34" charset="0"/>
              </a:defRPr>
            </a:lvl2pPr>
            <a:lvl3pPr algn="l">
              <a:defRPr sz="2800">
                <a:latin typeface="Arial" panose="020B0604020202020204" pitchFamily="34" charset="0"/>
                <a:cs typeface="Arial" panose="020B0604020202020204" pitchFamily="34" charset="0"/>
              </a:defRPr>
            </a:lvl3pPr>
            <a:lvl4pPr algn="l">
              <a:defRPr sz="2400">
                <a:latin typeface="Arial" panose="020B0604020202020204" pitchFamily="34" charset="0"/>
                <a:cs typeface="Arial" panose="020B0604020202020204" pitchFamily="34" charset="0"/>
              </a:defRPr>
            </a:lvl4pPr>
            <a:lvl5pPr algn="l">
              <a:defRPr sz="2000">
                <a:latin typeface="Arial" panose="020B0604020202020204" pitchFamily="34" charset="0"/>
                <a:cs typeface="Arial" panose="020B0604020202020204" pitchFamily="34" charset="0"/>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52154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tsikko tyhjä">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CAA2-7982-C959-E86C-B6A4658ABD0F}"/>
              </a:ext>
            </a:extLst>
          </p:cNvPr>
          <p:cNvSpPr>
            <a:spLocks noGrp="1"/>
          </p:cNvSpPr>
          <p:nvPr>
            <p:ph type="ctrTitle"/>
          </p:nvPr>
        </p:nvSpPr>
        <p:spPr>
          <a:xfrm>
            <a:off x="1524000" y="307115"/>
            <a:ext cx="9144000" cy="673386"/>
          </a:xfrm>
        </p:spPr>
        <p:txBody>
          <a:bodyPr anchor="t">
            <a:normAutofit/>
          </a:bodyPr>
          <a:lstStyle>
            <a:lvl1pPr algn="ctr">
              <a:defRPr sz="4000"/>
            </a:lvl1pPr>
          </a:lstStyle>
          <a:p>
            <a:r>
              <a:rPr lang="fi-FI" noProof="0"/>
              <a:t>Muokkaa ots. perustyyl. napsautt.</a:t>
            </a:r>
          </a:p>
        </p:txBody>
      </p:sp>
    </p:spTree>
    <p:extLst>
      <p:ext uri="{BB962C8B-B14F-4D97-AF65-F5344CB8AC3E}">
        <p14:creationId xmlns:p14="http://schemas.microsoft.com/office/powerpoint/2010/main" val="3366628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upunkikuva">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CAA2-7982-C959-E86C-B6A4658ABD0F}"/>
              </a:ext>
            </a:extLst>
          </p:cNvPr>
          <p:cNvSpPr>
            <a:spLocks noGrp="1"/>
          </p:cNvSpPr>
          <p:nvPr>
            <p:ph type="ctrTitle"/>
          </p:nvPr>
        </p:nvSpPr>
        <p:spPr>
          <a:xfrm>
            <a:off x="246043" y="263047"/>
            <a:ext cx="1935297" cy="2039477"/>
          </a:xfrm>
        </p:spPr>
        <p:txBody>
          <a:bodyPr anchor="t">
            <a:normAutofit/>
          </a:bodyPr>
          <a:lstStyle>
            <a:lvl1pPr algn="l">
              <a:defRPr sz="3200">
                <a:solidFill>
                  <a:schemeClr val="tx1"/>
                </a:solidFill>
              </a:defRPr>
            </a:lvl1pPr>
          </a:lstStyle>
          <a:p>
            <a:r>
              <a:rPr lang="fi-FI" noProof="0"/>
              <a:t>Muokkaa ots. perustyyl. napsautt.</a:t>
            </a:r>
          </a:p>
        </p:txBody>
      </p:sp>
    </p:spTree>
    <p:extLst>
      <p:ext uri="{BB962C8B-B14F-4D97-AF65-F5344CB8AC3E}">
        <p14:creationId xmlns:p14="http://schemas.microsoft.com/office/powerpoint/2010/main" val="3031095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KKK logo slide">
    <p:bg>
      <p:bgPr>
        <a:solidFill>
          <a:schemeClr val="accent3">
            <a:alpha val="85000"/>
          </a:schemeClr>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B99001A9-1623-1EE4-8DAE-4BD0E93E485C}"/>
              </a:ext>
            </a:extLst>
          </p:cNvPr>
          <p:cNvPicPr>
            <a:picLocks noChangeAspect="1"/>
          </p:cNvPicPr>
          <p:nvPr userDrawn="1"/>
        </p:nvPicPr>
        <p:blipFill>
          <a:blip r:embed="rId2"/>
          <a:stretch>
            <a:fillRect/>
          </a:stretch>
        </p:blipFill>
        <p:spPr>
          <a:xfrm>
            <a:off x="3223514" y="1118522"/>
            <a:ext cx="5744972" cy="4620956"/>
          </a:xfrm>
          <a:prstGeom prst="rect">
            <a:avLst/>
          </a:prstGeom>
        </p:spPr>
      </p:pic>
    </p:spTree>
    <p:extLst>
      <p:ext uri="{BB962C8B-B14F-4D97-AF65-F5344CB8AC3E}">
        <p14:creationId xmlns:p14="http://schemas.microsoft.com/office/powerpoint/2010/main" val="166389063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627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ne liners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accent6"/>
                </a:solidFill>
              </a:defRPr>
            </a:lvl1pPr>
          </a:lstStyle>
          <a:p>
            <a:r>
              <a:rPr lang="fi-FI" noProof="0"/>
              <a:t>Muokkaa ots. perustyyl. napsautt.</a:t>
            </a:r>
          </a:p>
        </p:txBody>
      </p:sp>
    </p:spTree>
    <p:extLst>
      <p:ext uri="{BB962C8B-B14F-4D97-AF65-F5344CB8AC3E}">
        <p14:creationId xmlns:p14="http://schemas.microsoft.com/office/powerpoint/2010/main" val="264635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Kaupunki kuuluu kaikille kansi">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81FFEA-AB11-2D1B-C5A8-EEF5DCA957FB}"/>
              </a:ext>
            </a:extLst>
          </p:cNvPr>
          <p:cNvPicPr>
            <a:picLocks noChangeAspect="1"/>
          </p:cNvPicPr>
          <p:nvPr userDrawn="1"/>
        </p:nvPicPr>
        <p:blipFill>
          <a:blip r:embed="rId2"/>
          <a:stretch>
            <a:fillRect/>
          </a:stretch>
        </p:blipFill>
        <p:spPr>
          <a:xfrm>
            <a:off x="354642" y="124729"/>
            <a:ext cx="11482715" cy="6608542"/>
          </a:xfrm>
          <a:prstGeom prst="rect">
            <a:avLst/>
          </a:prstGeom>
        </p:spPr>
      </p:pic>
    </p:spTree>
    <p:extLst>
      <p:ext uri="{BB962C8B-B14F-4D97-AF65-F5344CB8AC3E}">
        <p14:creationId xmlns:p14="http://schemas.microsoft.com/office/powerpoint/2010/main" val="363473019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KKK logo slide">
    <p:bg>
      <p:bgPr>
        <a:solidFill>
          <a:schemeClr val="accent3"/>
        </a:solidFill>
        <a:effectLst/>
      </p:bgPr>
    </p:bg>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5125D596-BB9E-5AB1-F31A-87C442B12E49}"/>
              </a:ext>
            </a:extLst>
          </p:cNvPr>
          <p:cNvPicPr>
            <a:picLocks noChangeAspect="1"/>
          </p:cNvPicPr>
          <p:nvPr userDrawn="1"/>
        </p:nvPicPr>
        <p:blipFill>
          <a:blip r:embed="rId2"/>
          <a:stretch>
            <a:fillRect/>
          </a:stretch>
        </p:blipFill>
        <p:spPr>
          <a:xfrm>
            <a:off x="3223514" y="1118522"/>
            <a:ext cx="5744972" cy="4620956"/>
          </a:xfrm>
          <a:prstGeom prst="rect">
            <a:avLst/>
          </a:prstGeom>
        </p:spPr>
      </p:pic>
    </p:spTree>
    <p:extLst>
      <p:ext uri="{BB962C8B-B14F-4D97-AF65-F5344CB8AC3E}">
        <p14:creationId xmlns:p14="http://schemas.microsoft.com/office/powerpoint/2010/main" val="3864868290"/>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Otsikko + 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681038"/>
            <a:ext cx="10515600" cy="1063680"/>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1744719"/>
            <a:ext cx="10515600" cy="424968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891461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Otsikko + lista beige">
    <p:bg>
      <p:bgRef idx="1001">
        <a:schemeClr val="bg2"/>
      </p:bgRef>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6FF779C-E24A-94A2-E862-EC9007EDB03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681037"/>
            <a:ext cx="10515600" cy="1325563"/>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2006599"/>
            <a:ext cx="10515600" cy="3987801"/>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286320798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2FC84-AD33-61F4-5802-921DAB772EF9}"/>
              </a:ext>
            </a:extLst>
          </p:cNvPr>
          <p:cNvSpPr>
            <a:spLocks noGrp="1"/>
          </p:cNvSpPr>
          <p:nvPr>
            <p:ph type="title"/>
          </p:nvPr>
        </p:nvSpPr>
        <p:spPr>
          <a:xfrm>
            <a:off x="838200" y="792508"/>
            <a:ext cx="10515600" cy="1325563"/>
          </a:xfrm>
        </p:spPr>
        <p:txBody>
          <a:bodyPr/>
          <a:lstStyle>
            <a:lvl1pPr algn="ctr">
              <a:defRPr/>
            </a:lvl1pPr>
          </a:lstStyle>
          <a:p>
            <a:r>
              <a:rPr lang="fi-FI" noProof="0"/>
              <a:t>Muokkaa ots. perustyyl. napsautt.</a:t>
            </a:r>
          </a:p>
        </p:txBody>
      </p:sp>
    </p:spTree>
    <p:extLst>
      <p:ext uri="{BB962C8B-B14F-4D97-AF65-F5344CB8AC3E}">
        <p14:creationId xmlns:p14="http://schemas.microsoft.com/office/powerpoint/2010/main" val="1705044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uva + otsikko + 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6170612" y="2027237"/>
            <a:ext cx="5181600" cy="3916363"/>
          </a:xfrm>
        </p:spPr>
        <p:txBody>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6170612"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838200"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243761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tsikko + lista + 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1019505" y="2027237"/>
            <a:ext cx="5181600" cy="3916363"/>
          </a:xfrm>
        </p:spPr>
        <p:txBody>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1018465"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6513511"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9222352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uva + 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6170612" y="914401"/>
            <a:ext cx="5181600"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838200"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535526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tsikko + 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681037"/>
            <a:ext cx="10515600" cy="1325563"/>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2006599"/>
            <a:ext cx="10515600" cy="3987801"/>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8914611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utu otsikolla + lista">
    <p:bg>
      <p:bgPr>
        <a:solidFill>
          <a:schemeClr val="bg1"/>
        </a:solidFill>
        <a:effectLst/>
      </p:bgPr>
    </p:bg>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0E848847-9601-CE6A-A66F-B17EF5B32283}"/>
              </a:ext>
            </a:extLst>
          </p:cNvPr>
          <p:cNvPicPr>
            <a:picLocks noChangeAspect="1"/>
          </p:cNvPicPr>
          <p:nvPr userDrawn="1"/>
        </p:nvPicPr>
        <p:blipFill>
          <a:blip r:embed="rId2"/>
          <a:stretch>
            <a:fillRect/>
          </a:stretch>
        </p:blipFill>
        <p:spPr>
          <a:xfrm>
            <a:off x="-273272" y="81456"/>
            <a:ext cx="6695088" cy="6695088"/>
          </a:xfrm>
          <a:prstGeom prst="rect">
            <a:avLst/>
          </a:prstGeom>
        </p:spPr>
      </p:pic>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1170649" y="2136751"/>
            <a:ext cx="3807246" cy="2584499"/>
          </a:xfrm>
        </p:spPr>
        <p:txBody>
          <a:bodyPr>
            <a:normAutofit/>
          </a:bodyPr>
          <a:lstStyle>
            <a:lvl1pPr algn="ctr">
              <a:defRPr sz="4400">
                <a:solidFill>
                  <a:schemeClr val="bg2"/>
                </a:solidFill>
              </a:defRPr>
            </a:lvl1pPr>
          </a:lstStyle>
          <a:p>
            <a:r>
              <a:rPr lang="fi-FI" noProof="0"/>
              <a:t>Muokkaa ots. perustyyl. napsautt.</a:t>
            </a:r>
          </a:p>
        </p:txBody>
      </p:sp>
      <p:sp>
        <p:nvSpPr>
          <p:cNvPr id="14" name="Content Placeholder 5">
            <a:extLst>
              <a:ext uri="{FF2B5EF4-FFF2-40B4-BE49-F238E27FC236}">
                <a16:creationId xmlns:a16="http://schemas.microsoft.com/office/drawing/2014/main" id="{7D309AC4-4667-9D35-AF20-38C0323A85D9}"/>
              </a:ext>
            </a:extLst>
          </p:cNvPr>
          <p:cNvSpPr>
            <a:spLocks noGrp="1"/>
          </p:cNvSpPr>
          <p:nvPr>
            <p:ph sz="quarter" idx="4"/>
          </p:nvPr>
        </p:nvSpPr>
        <p:spPr>
          <a:xfrm>
            <a:off x="6170612" y="914401"/>
            <a:ext cx="5181600" cy="5029199"/>
          </a:xfrm>
        </p:spPr>
        <p:txBody>
          <a:bodyPr anchor="ctr"/>
          <a:lstStyle>
            <a:lvl1pPr>
              <a:lnSpc>
                <a:spcPct val="100000"/>
              </a:lnSpc>
              <a:defRPr sz="2800">
                <a:latin typeface="Arial Rounded MT Bold" panose="020F0704030504030204" pitchFamily="34" charset="77"/>
              </a:defRPr>
            </a:lvl1pPr>
            <a:lvl2pPr>
              <a:lnSpc>
                <a:spcPct val="100000"/>
              </a:lnSpc>
              <a:defRPr sz="2400"/>
            </a:lvl2pPr>
            <a:lvl3pPr>
              <a:lnSpc>
                <a:spcPct val="100000"/>
              </a:lnSpc>
              <a:defRPr sz="2000"/>
            </a:lvl3pPr>
            <a:lvl4pPr>
              <a:lnSpc>
                <a:spcPct val="100000"/>
              </a:lnSpc>
              <a:defRPr sz="1800"/>
            </a:lvl4pPr>
            <a:lvl5pPr>
              <a:lnSpc>
                <a:spcPct val="10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634865972"/>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utu otsikolla + otsikko + lista">
    <p:bg>
      <p:bgPr>
        <a:solidFill>
          <a:schemeClr val="bg1"/>
        </a:solidFill>
        <a:effectLst/>
      </p:bgPr>
    </p:bg>
    <p:spTree>
      <p:nvGrpSpPr>
        <p:cNvPr id="1" name=""/>
        <p:cNvGrpSpPr/>
        <p:nvPr/>
      </p:nvGrpSpPr>
      <p:grpSpPr>
        <a:xfrm>
          <a:off x="0" y="0"/>
          <a:ext cx="0" cy="0"/>
          <a:chOff x="0" y="0"/>
          <a:chExt cx="0" cy="0"/>
        </a:xfrm>
      </p:grpSpPr>
      <p:pic>
        <p:nvPicPr>
          <p:cNvPr id="2" name="Picture 1" descr="Shape, circle&#10;&#10;Description automatically generated">
            <a:extLst>
              <a:ext uri="{FF2B5EF4-FFF2-40B4-BE49-F238E27FC236}">
                <a16:creationId xmlns:a16="http://schemas.microsoft.com/office/drawing/2014/main" id="{760908ED-4CCF-F091-05BE-287572A41982}"/>
              </a:ext>
            </a:extLst>
          </p:cNvPr>
          <p:cNvPicPr>
            <a:picLocks noChangeAspect="1"/>
          </p:cNvPicPr>
          <p:nvPr userDrawn="1"/>
        </p:nvPicPr>
        <p:blipFill>
          <a:blip r:embed="rId2"/>
          <a:stretch>
            <a:fillRect/>
          </a:stretch>
        </p:blipFill>
        <p:spPr>
          <a:xfrm>
            <a:off x="-186186" y="81456"/>
            <a:ext cx="6695088" cy="6695088"/>
          </a:xfrm>
          <a:prstGeom prst="rect">
            <a:avLst/>
          </a:prstGeom>
        </p:spPr>
      </p:pic>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6170612" y="2027237"/>
            <a:ext cx="5181600" cy="3916363"/>
          </a:xfrm>
        </p:spPr>
        <p:txBody>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6170612" y="914400"/>
            <a:ext cx="5181600" cy="1112837"/>
          </a:xfrm>
        </p:spPr>
        <p:txBody>
          <a:bodyPr>
            <a:normAutofit/>
          </a:bodyPr>
          <a:lstStyle>
            <a:lvl1pPr>
              <a:defRPr sz="3000"/>
            </a:lvl1pPr>
          </a:lstStyle>
          <a:p>
            <a:r>
              <a:rPr lang="fi-FI" noProof="0"/>
              <a:t>Muokkaa ots. perustyyl. napsautt.</a:t>
            </a:r>
          </a:p>
        </p:txBody>
      </p:sp>
      <p:sp>
        <p:nvSpPr>
          <p:cNvPr id="11" name="Content Placeholder 2">
            <a:extLst>
              <a:ext uri="{FF2B5EF4-FFF2-40B4-BE49-F238E27FC236}">
                <a16:creationId xmlns:a16="http://schemas.microsoft.com/office/drawing/2014/main" id="{1A078811-CEB5-38BB-6AA3-84FE12F39D1A}"/>
              </a:ext>
            </a:extLst>
          </p:cNvPr>
          <p:cNvSpPr>
            <a:spLocks noGrp="1"/>
          </p:cNvSpPr>
          <p:nvPr>
            <p:ph sz="half" idx="1"/>
          </p:nvPr>
        </p:nvSpPr>
        <p:spPr>
          <a:xfrm>
            <a:off x="1022897" y="1400504"/>
            <a:ext cx="3998911" cy="4056992"/>
          </a:xfrm>
        </p:spPr>
        <p:txBody>
          <a:bodyPr anchor="ctr">
            <a:normAutofit/>
          </a:bodyPr>
          <a:lstStyle>
            <a:lvl1pPr marL="0" indent="0" algn="ctr">
              <a:lnSpc>
                <a:spcPct val="100000"/>
              </a:lnSpc>
              <a:buNone/>
              <a:defRPr sz="4400">
                <a:solidFill>
                  <a:schemeClr val="bg2"/>
                </a:solidFill>
                <a:latin typeface="Arial Rounded MT Bold" panose="020F0704030504030204" pitchFamily="34" charset="77"/>
              </a:defRPr>
            </a:lvl1pPr>
            <a:lvl2pPr>
              <a:defRPr>
                <a:latin typeface="Arial Rounded MT Bold" panose="020F0704030504030204" pitchFamily="34" charset="77"/>
              </a:defRPr>
            </a:lvl2pPr>
            <a:lvl3pPr>
              <a:defRPr>
                <a:latin typeface="Arial Rounded MT Bold" panose="020F0704030504030204" pitchFamily="34" charset="77"/>
              </a:defRPr>
            </a:lvl3pPr>
            <a:lvl4pPr>
              <a:defRPr>
                <a:latin typeface="Arial Rounded MT Bold" panose="020F0704030504030204" pitchFamily="34" charset="77"/>
              </a:defRPr>
            </a:lvl4pPr>
            <a:lvl5pPr>
              <a:defRPr>
                <a:latin typeface="Arial Rounded MT Bold" panose="020F0704030504030204" pitchFamily="34" charset="77"/>
              </a:defRPr>
            </a:lvl5pPr>
          </a:lstStyle>
          <a:p>
            <a:pPr lvl="0"/>
            <a:r>
              <a:rPr lang="fi-FI" noProof="0"/>
              <a:t>Muokkaa tekstin perustyylejä napsauttamalla</a:t>
            </a:r>
          </a:p>
        </p:txBody>
      </p:sp>
    </p:spTree>
    <p:extLst>
      <p:ext uri="{BB962C8B-B14F-4D97-AF65-F5344CB8AC3E}">
        <p14:creationId xmlns:p14="http://schemas.microsoft.com/office/powerpoint/2010/main" val="42923240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taatti 1">
    <p:bg>
      <p:bgRef idx="1001">
        <a:schemeClr val="bg2"/>
      </p:bgRef>
    </p:bg>
    <p:spTree>
      <p:nvGrpSpPr>
        <p:cNvPr id="1" name=""/>
        <p:cNvGrpSpPr/>
        <p:nvPr/>
      </p:nvGrpSpPr>
      <p:grpSpPr>
        <a:xfrm>
          <a:off x="0" y="0"/>
          <a:ext cx="0" cy="0"/>
          <a:chOff x="0" y="0"/>
          <a:chExt cx="0" cy="0"/>
        </a:xfrm>
      </p:grpSpPr>
      <p:pic>
        <p:nvPicPr>
          <p:cNvPr id="3" name="Picture 2" descr="A picture containing transport, wheel, opener&#10;&#10;Description automatically generated">
            <a:extLst>
              <a:ext uri="{FF2B5EF4-FFF2-40B4-BE49-F238E27FC236}">
                <a16:creationId xmlns:a16="http://schemas.microsoft.com/office/drawing/2014/main" id="{53FE5C52-D18B-0019-6566-61FAB039C20E}"/>
              </a:ext>
            </a:extLst>
          </p:cNvPr>
          <p:cNvPicPr>
            <a:picLocks noChangeAspect="1"/>
          </p:cNvPicPr>
          <p:nvPr userDrawn="1"/>
        </p:nvPicPr>
        <p:blipFill>
          <a:blip r:embed="rId2"/>
          <a:stretch>
            <a:fillRect/>
          </a:stretch>
        </p:blipFill>
        <p:spPr>
          <a:xfrm>
            <a:off x="6096000" y="1016362"/>
            <a:ext cx="5998992" cy="4825276"/>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6961896" y="1637349"/>
            <a:ext cx="4267200" cy="3583302"/>
          </a:xfrm>
        </p:spPr>
        <p:txBody>
          <a:bodyPr>
            <a:normAutofit/>
          </a:bodyPr>
          <a:lstStyle>
            <a:lvl1pPr algn="ctr">
              <a:defRPr sz="3000">
                <a:solidFill>
                  <a:schemeClr val="tx1"/>
                </a:solidFill>
              </a:defRPr>
            </a:lvl1pPr>
          </a:lstStyle>
          <a:p>
            <a:r>
              <a:rPr lang="fi-FI" noProof="0"/>
              <a:t>Muokkaa ots. perustyyl. napsautt.</a:t>
            </a:r>
            <a:endParaRPr lang="sv-SE" noProof="0"/>
          </a:p>
        </p:txBody>
      </p:sp>
    </p:spTree>
    <p:extLst>
      <p:ext uri="{BB962C8B-B14F-4D97-AF65-F5344CB8AC3E}">
        <p14:creationId xmlns:p14="http://schemas.microsoft.com/office/powerpoint/2010/main" val="3571216059"/>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taatti 2">
    <p:bg>
      <p:bgRef idx="1001">
        <a:schemeClr val="bg2"/>
      </p:bgRef>
    </p:bg>
    <p:spTree>
      <p:nvGrpSpPr>
        <p:cNvPr id="1" name=""/>
        <p:cNvGrpSpPr/>
        <p:nvPr/>
      </p:nvGrpSpPr>
      <p:grpSpPr>
        <a:xfrm>
          <a:off x="0" y="0"/>
          <a:ext cx="0" cy="0"/>
          <a:chOff x="0" y="0"/>
          <a:chExt cx="0" cy="0"/>
        </a:xfrm>
      </p:grpSpPr>
      <p:pic>
        <p:nvPicPr>
          <p:cNvPr id="3" name="Picture 2" descr="A picture containing transport, wheel, opener&#10;&#10;Description automatically generated">
            <a:extLst>
              <a:ext uri="{FF2B5EF4-FFF2-40B4-BE49-F238E27FC236}">
                <a16:creationId xmlns:a16="http://schemas.microsoft.com/office/drawing/2014/main" id="{53FE5C52-D18B-0019-6566-61FAB039C20E}"/>
              </a:ext>
            </a:extLst>
          </p:cNvPr>
          <p:cNvPicPr>
            <a:picLocks noChangeAspect="1"/>
          </p:cNvPicPr>
          <p:nvPr userDrawn="1"/>
        </p:nvPicPr>
        <p:blipFill>
          <a:blip r:embed="rId2"/>
          <a:stretch>
            <a:fillRect/>
          </a:stretch>
        </p:blipFill>
        <p:spPr>
          <a:xfrm>
            <a:off x="97008" y="1016362"/>
            <a:ext cx="5998992" cy="4825276"/>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962904" y="1637349"/>
            <a:ext cx="4267200" cy="3583302"/>
          </a:xfrm>
        </p:spPr>
        <p:txBody>
          <a:bodyPr>
            <a:normAutofit/>
          </a:bodyPr>
          <a:lstStyle>
            <a:lvl1pPr algn="ctr">
              <a:defRPr sz="3000">
                <a:solidFill>
                  <a:schemeClr val="tx1"/>
                </a:solidFill>
              </a:defRPr>
            </a:lvl1pPr>
          </a:lstStyle>
          <a:p>
            <a:r>
              <a:rPr lang="fi-FI" noProof="0"/>
              <a:t>Muokkaa ots. perustyyl. napsautt.</a:t>
            </a:r>
            <a:endParaRPr lang="sv-SE" noProof="0"/>
          </a:p>
        </p:txBody>
      </p:sp>
    </p:spTree>
    <p:extLst>
      <p:ext uri="{BB962C8B-B14F-4D97-AF65-F5344CB8AC3E}">
        <p14:creationId xmlns:p14="http://schemas.microsoft.com/office/powerpoint/2010/main" val="1944175300"/>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taatti 3">
    <p:bg>
      <p:bgRef idx="1001">
        <a:schemeClr val="bg2"/>
      </p:bgRef>
    </p:bg>
    <p:spTree>
      <p:nvGrpSpPr>
        <p:cNvPr id="1" name=""/>
        <p:cNvGrpSpPr/>
        <p:nvPr/>
      </p:nvGrpSpPr>
      <p:grpSpPr>
        <a:xfrm>
          <a:off x="0" y="0"/>
          <a:ext cx="0" cy="0"/>
          <a:chOff x="0" y="0"/>
          <a:chExt cx="0" cy="0"/>
        </a:xfrm>
      </p:grpSpPr>
      <p:pic>
        <p:nvPicPr>
          <p:cNvPr id="2" name="Picture 1" descr="A picture containing transport, wheel, weapon, knife&#10;&#10;Description automatically generated">
            <a:extLst>
              <a:ext uri="{FF2B5EF4-FFF2-40B4-BE49-F238E27FC236}">
                <a16:creationId xmlns:a16="http://schemas.microsoft.com/office/drawing/2014/main" id="{D599E3FA-7EDD-F0F0-F564-6E4D278C6A53}"/>
              </a:ext>
            </a:extLst>
          </p:cNvPr>
          <p:cNvPicPr>
            <a:picLocks noChangeAspect="1"/>
          </p:cNvPicPr>
          <p:nvPr userDrawn="1"/>
        </p:nvPicPr>
        <p:blipFill>
          <a:blip r:embed="rId2"/>
          <a:stretch>
            <a:fillRect/>
          </a:stretch>
        </p:blipFill>
        <p:spPr>
          <a:xfrm>
            <a:off x="2790940" y="3141214"/>
            <a:ext cx="6610121" cy="3718193"/>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3305060" y="3580482"/>
            <a:ext cx="5662670" cy="2809301"/>
          </a:xfrm>
        </p:spPr>
        <p:txBody>
          <a:bodyPr>
            <a:normAutofit/>
          </a:bodyPr>
          <a:lstStyle>
            <a:lvl1pPr algn="ctr">
              <a:defRPr sz="3000">
                <a:solidFill>
                  <a:schemeClr val="tx1"/>
                </a:solidFill>
              </a:defRPr>
            </a:lvl1pPr>
          </a:lstStyle>
          <a:p>
            <a:r>
              <a:rPr lang="fi-FI" noProof="0"/>
              <a:t>Muokkaa ots. perustyyl. napsautt.</a:t>
            </a:r>
            <a:endParaRPr lang="sv-SE" noProof="0"/>
          </a:p>
        </p:txBody>
      </p:sp>
    </p:spTree>
    <p:extLst>
      <p:ext uri="{BB962C8B-B14F-4D97-AF65-F5344CB8AC3E}">
        <p14:creationId xmlns:p14="http://schemas.microsoft.com/office/powerpoint/2010/main" val="1945680171"/>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liner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bg2"/>
                </a:solidFill>
              </a:defRPr>
            </a:lvl1pPr>
          </a:lstStyle>
          <a:p>
            <a:r>
              <a:rPr lang="fi-FI" noProof="0"/>
              <a:t>Muokkaa ots. perustyyl. napsautt.</a:t>
            </a:r>
          </a:p>
        </p:txBody>
      </p:sp>
    </p:spTree>
    <p:extLst>
      <p:ext uri="{BB962C8B-B14F-4D97-AF65-F5344CB8AC3E}">
        <p14:creationId xmlns:p14="http://schemas.microsoft.com/office/powerpoint/2010/main" val="4509452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liner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accent6"/>
                </a:solidFill>
              </a:defRPr>
            </a:lvl1pPr>
          </a:lstStyle>
          <a:p>
            <a:r>
              <a:rPr lang="fi-FI" noProof="0"/>
              <a:t>Muokkaa ots. perustyyl. napsautt.</a:t>
            </a:r>
          </a:p>
        </p:txBody>
      </p:sp>
    </p:spTree>
    <p:extLst>
      <p:ext uri="{BB962C8B-B14F-4D97-AF65-F5344CB8AC3E}">
        <p14:creationId xmlns:p14="http://schemas.microsoft.com/office/powerpoint/2010/main" val="20434214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ne liner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bg2"/>
                </a:solidFill>
              </a:defRPr>
            </a:lvl1pPr>
          </a:lstStyle>
          <a:p>
            <a:r>
              <a:rPr lang="fi-FI" noProof="0"/>
              <a:t>Muokkaa ots. perustyyl. napsautt.</a:t>
            </a:r>
          </a:p>
        </p:txBody>
      </p:sp>
    </p:spTree>
    <p:extLst>
      <p:ext uri="{BB962C8B-B14F-4D97-AF65-F5344CB8AC3E}">
        <p14:creationId xmlns:p14="http://schemas.microsoft.com/office/powerpoint/2010/main" val="42271741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ne liners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tx2"/>
                </a:solidFill>
              </a:defRPr>
            </a:lvl1pPr>
          </a:lstStyle>
          <a:p>
            <a:r>
              <a:rPr lang="fi-FI" noProof="0"/>
              <a:t>Muokkaa ots. perustyyl. napsautt.</a:t>
            </a:r>
          </a:p>
        </p:txBody>
      </p:sp>
    </p:spTree>
    <p:extLst>
      <p:ext uri="{BB962C8B-B14F-4D97-AF65-F5344CB8AC3E}">
        <p14:creationId xmlns:p14="http://schemas.microsoft.com/office/powerpoint/2010/main" val="1756270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ne liners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accent6"/>
                </a:solidFill>
              </a:defRPr>
            </a:lvl1pPr>
          </a:lstStyle>
          <a:p>
            <a:r>
              <a:rPr lang="fi-FI" noProof="0"/>
              <a:t>Muokkaa ots. perustyyl. napsautt.</a:t>
            </a:r>
          </a:p>
        </p:txBody>
      </p:sp>
    </p:spTree>
    <p:extLst>
      <p:ext uri="{BB962C8B-B14F-4D97-AF65-F5344CB8AC3E}">
        <p14:creationId xmlns:p14="http://schemas.microsoft.com/office/powerpoint/2010/main" val="2001558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 lista beige">
    <p:bg>
      <p:bgRef idx="1001">
        <a:schemeClr val="bg2"/>
      </p:bgRef>
    </p:bg>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1C8728FB-6B26-B826-7615-DC324A24700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681037"/>
            <a:ext cx="10515600" cy="1325563"/>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2006599"/>
            <a:ext cx="10515600" cy="3987801"/>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2863207989"/>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ne liners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accent6"/>
                </a:solidFill>
              </a:defRPr>
            </a:lvl1pPr>
          </a:lstStyle>
          <a:p>
            <a:r>
              <a:rPr lang="fi-FI" noProof="0"/>
              <a:t>Muokkaa ots. perustyyl. napsautt.</a:t>
            </a:r>
          </a:p>
        </p:txBody>
      </p:sp>
    </p:spTree>
    <p:extLst>
      <p:ext uri="{BB962C8B-B14F-4D97-AF65-F5344CB8AC3E}">
        <p14:creationId xmlns:p14="http://schemas.microsoft.com/office/powerpoint/2010/main" val="39840227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liners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accent5"/>
                </a:solidFill>
              </a:defRPr>
            </a:lvl1pPr>
          </a:lstStyle>
          <a:p>
            <a:r>
              <a:rPr lang="fi-FI" noProof="0"/>
              <a:t>Muokkaa ots. perustyyl. napsautt.</a:t>
            </a:r>
          </a:p>
        </p:txBody>
      </p:sp>
    </p:spTree>
    <p:extLst>
      <p:ext uri="{BB962C8B-B14F-4D97-AF65-F5344CB8AC3E}">
        <p14:creationId xmlns:p14="http://schemas.microsoft.com/office/powerpoint/2010/main" val="25714663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ne liners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accent5"/>
                </a:solidFill>
              </a:defRPr>
            </a:lvl1pPr>
          </a:lstStyle>
          <a:p>
            <a:r>
              <a:rPr lang="fi-FI" noProof="0"/>
              <a:t>Muokkaa ots. perustyyl. napsautt.</a:t>
            </a:r>
          </a:p>
        </p:txBody>
      </p:sp>
    </p:spTree>
    <p:extLst>
      <p:ext uri="{BB962C8B-B14F-4D97-AF65-F5344CB8AC3E}">
        <p14:creationId xmlns:p14="http://schemas.microsoft.com/office/powerpoint/2010/main" val="4051074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e liners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accent6"/>
                </a:solidFill>
              </a:defRPr>
            </a:lvl1pPr>
          </a:lstStyle>
          <a:p>
            <a:r>
              <a:rPr lang="fi-FI" noProof="0"/>
              <a:t>Muokkaa ots. perustyyl. napsautt.</a:t>
            </a:r>
          </a:p>
        </p:txBody>
      </p:sp>
    </p:spTree>
    <p:extLst>
      <p:ext uri="{BB962C8B-B14F-4D97-AF65-F5344CB8AC3E}">
        <p14:creationId xmlns:p14="http://schemas.microsoft.com/office/powerpoint/2010/main" val="15758437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uvatausta + neon viivakehys">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D9CDCBB7-FC21-24B2-F288-1A63074D2B1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70639249"/>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836575" y="2027237"/>
            <a:ext cx="5181600" cy="3916363"/>
          </a:xfrm>
        </p:spPr>
        <p:txBody>
          <a:bodyPr/>
          <a:lstStyle>
            <a:lvl1pPr marL="0" indent="0">
              <a:lnSpc>
                <a:spcPct val="150000"/>
              </a:lnSpc>
              <a:buNone/>
              <a:defRPr sz="2400"/>
            </a:lvl1pPr>
            <a:lvl2pPr marL="457200" indent="0">
              <a:lnSpc>
                <a:spcPct val="150000"/>
              </a:lnSpc>
              <a:buNone/>
              <a:defRPr sz="2000"/>
            </a:lvl2pPr>
            <a:lvl3pPr marL="914400" indent="0">
              <a:lnSpc>
                <a:spcPct val="150000"/>
              </a:lnSpc>
              <a:buNone/>
              <a:defRPr sz="1800"/>
            </a:lvl3pPr>
            <a:lvl4pPr marL="1371600" indent="0">
              <a:lnSpc>
                <a:spcPct val="150000"/>
              </a:lnSpc>
              <a:buNone/>
              <a:defRPr sz="1600"/>
            </a:lvl4pPr>
            <a:lvl5pPr marL="1828800" indent="0">
              <a:lnSpc>
                <a:spcPct val="150000"/>
              </a:lnSpc>
              <a:buNone/>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838200"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6516725"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9543746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alaute">
    <p:spTree>
      <p:nvGrpSpPr>
        <p:cNvPr id="1" name=""/>
        <p:cNvGrpSpPr/>
        <p:nvPr/>
      </p:nvGrpSpPr>
      <p:grpSpPr>
        <a:xfrm>
          <a:off x="0" y="0"/>
          <a:ext cx="0" cy="0"/>
          <a:chOff x="0" y="0"/>
          <a:chExt cx="0" cy="0"/>
        </a:xfrm>
      </p:grpSpPr>
      <p:pic>
        <p:nvPicPr>
          <p:cNvPr id="6" name="Picture 5" descr="A picture containing wheel, transport, mollusk, gear&#10;&#10;Description automatically generated">
            <a:extLst>
              <a:ext uri="{FF2B5EF4-FFF2-40B4-BE49-F238E27FC236}">
                <a16:creationId xmlns:a16="http://schemas.microsoft.com/office/drawing/2014/main" id="{C2FBF238-90C0-DAB7-BE97-CB966BC0B8B2}"/>
              </a:ext>
            </a:extLst>
          </p:cNvPr>
          <p:cNvPicPr>
            <a:picLocks noChangeAspect="1"/>
          </p:cNvPicPr>
          <p:nvPr userDrawn="1"/>
        </p:nvPicPr>
        <p:blipFill>
          <a:blip r:embed="rId2"/>
          <a:stretch>
            <a:fillRect/>
          </a:stretch>
        </p:blipFill>
        <p:spPr>
          <a:xfrm>
            <a:off x="-3108230" y="-1135812"/>
            <a:ext cx="9129619" cy="9129619"/>
          </a:xfrm>
          <a:prstGeom prst="rect">
            <a:avLst/>
          </a:prstGeom>
        </p:spPr>
      </p:pic>
      <p:sp>
        <p:nvSpPr>
          <p:cNvPr id="2" name="Title 1">
            <a:extLst>
              <a:ext uri="{FF2B5EF4-FFF2-40B4-BE49-F238E27FC236}">
                <a16:creationId xmlns:a16="http://schemas.microsoft.com/office/drawing/2014/main" id="{ED9A2253-7833-3865-C2FD-9F3EB378FBF7}"/>
              </a:ext>
            </a:extLst>
          </p:cNvPr>
          <p:cNvSpPr txBox="1">
            <a:spLocks/>
          </p:cNvSpPr>
          <p:nvPr userDrawn="1"/>
        </p:nvSpPr>
        <p:spPr>
          <a:xfrm>
            <a:off x="495300" y="1625974"/>
            <a:ext cx="4453218" cy="3606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tx1"/>
                </a:solidFill>
                <a:latin typeface="Arial Rounded MT Bold" panose="020F0704030504030204" pitchFamily="34" charset="77"/>
                <a:ea typeface="+mj-ea"/>
                <a:cs typeface="+mj-cs"/>
              </a:defRPr>
            </a:lvl1pPr>
          </a:lstStyle>
          <a:p>
            <a:pPr algn="ctr">
              <a:lnSpc>
                <a:spcPct val="100000"/>
              </a:lnSpc>
            </a:pPr>
            <a:endParaRPr lang="sv-SE" sz="3000" dirty="0"/>
          </a:p>
        </p:txBody>
      </p:sp>
      <p:sp>
        <p:nvSpPr>
          <p:cNvPr id="3" name="Content Placeholder 5">
            <a:extLst>
              <a:ext uri="{FF2B5EF4-FFF2-40B4-BE49-F238E27FC236}">
                <a16:creationId xmlns:a16="http://schemas.microsoft.com/office/drawing/2014/main" id="{D3431C32-9330-7197-24CC-845B0267153C}"/>
              </a:ext>
            </a:extLst>
          </p:cNvPr>
          <p:cNvSpPr>
            <a:spLocks noGrp="1"/>
          </p:cNvSpPr>
          <p:nvPr>
            <p:ph sz="quarter" idx="4"/>
          </p:nvPr>
        </p:nvSpPr>
        <p:spPr>
          <a:xfrm>
            <a:off x="6170612" y="914401"/>
            <a:ext cx="5183188"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Title 1">
            <a:extLst>
              <a:ext uri="{FF2B5EF4-FFF2-40B4-BE49-F238E27FC236}">
                <a16:creationId xmlns:a16="http://schemas.microsoft.com/office/drawing/2014/main" id="{FC1FE9E5-85C1-F74D-7002-20F58E3813C9}"/>
              </a:ext>
            </a:extLst>
          </p:cNvPr>
          <p:cNvSpPr>
            <a:spLocks noGrp="1"/>
          </p:cNvSpPr>
          <p:nvPr>
            <p:ph type="title"/>
          </p:nvPr>
        </p:nvSpPr>
        <p:spPr>
          <a:xfrm>
            <a:off x="588309" y="2127598"/>
            <a:ext cx="4267200" cy="2602801"/>
          </a:xfrm>
        </p:spPr>
        <p:txBody>
          <a:bodyPr>
            <a:noAutofit/>
          </a:bodyPr>
          <a:lstStyle>
            <a:lvl1pPr algn="l">
              <a:defRPr sz="4000">
                <a:solidFill>
                  <a:schemeClr val="bg2"/>
                </a:solidFill>
              </a:defRPr>
            </a:lvl1pPr>
          </a:lstStyle>
          <a:p>
            <a:r>
              <a:rPr lang="fi-FI" noProof="0"/>
              <a:t>Muokkaa ots. perustyyl. napsautt.</a:t>
            </a:r>
          </a:p>
        </p:txBody>
      </p:sp>
    </p:spTree>
    <p:extLst>
      <p:ext uri="{BB962C8B-B14F-4D97-AF65-F5344CB8AC3E}">
        <p14:creationId xmlns:p14="http://schemas.microsoft.com/office/powerpoint/2010/main" val="27089136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alaute beige">
    <p:bg>
      <p:bgRef idx="1001">
        <a:schemeClr val="bg2"/>
      </p:bgRef>
    </p:bg>
    <p:spTree>
      <p:nvGrpSpPr>
        <p:cNvPr id="1" name=""/>
        <p:cNvGrpSpPr/>
        <p:nvPr/>
      </p:nvGrpSpPr>
      <p:grpSpPr>
        <a:xfrm>
          <a:off x="0" y="0"/>
          <a:ext cx="0" cy="0"/>
          <a:chOff x="0" y="0"/>
          <a:chExt cx="0" cy="0"/>
        </a:xfrm>
      </p:grpSpPr>
      <p:pic>
        <p:nvPicPr>
          <p:cNvPr id="6" name="Picture 5" descr="A picture containing wheel, transport, mollusk, gear&#10;&#10;Description automatically generated">
            <a:extLst>
              <a:ext uri="{FF2B5EF4-FFF2-40B4-BE49-F238E27FC236}">
                <a16:creationId xmlns:a16="http://schemas.microsoft.com/office/drawing/2014/main" id="{00FB452F-D74A-06D0-5351-1002E281FF5C}"/>
              </a:ext>
            </a:extLst>
          </p:cNvPr>
          <p:cNvPicPr>
            <a:picLocks noChangeAspect="1"/>
          </p:cNvPicPr>
          <p:nvPr userDrawn="1"/>
        </p:nvPicPr>
        <p:blipFill>
          <a:blip r:embed="rId2"/>
          <a:stretch>
            <a:fillRect/>
          </a:stretch>
        </p:blipFill>
        <p:spPr>
          <a:xfrm>
            <a:off x="-3108230" y="-1135812"/>
            <a:ext cx="9129619" cy="9129619"/>
          </a:xfrm>
          <a:prstGeom prst="rect">
            <a:avLst/>
          </a:prstGeom>
        </p:spPr>
      </p:pic>
      <p:sp>
        <p:nvSpPr>
          <p:cNvPr id="2" name="Title 1">
            <a:extLst>
              <a:ext uri="{FF2B5EF4-FFF2-40B4-BE49-F238E27FC236}">
                <a16:creationId xmlns:a16="http://schemas.microsoft.com/office/drawing/2014/main" id="{ED9A2253-7833-3865-C2FD-9F3EB378FBF7}"/>
              </a:ext>
            </a:extLst>
          </p:cNvPr>
          <p:cNvSpPr txBox="1">
            <a:spLocks/>
          </p:cNvSpPr>
          <p:nvPr userDrawn="1"/>
        </p:nvSpPr>
        <p:spPr>
          <a:xfrm>
            <a:off x="495300" y="1625974"/>
            <a:ext cx="4453218" cy="3606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tx1"/>
                </a:solidFill>
                <a:latin typeface="Arial Rounded MT Bold" panose="020F0704030504030204" pitchFamily="34" charset="77"/>
                <a:ea typeface="+mj-ea"/>
                <a:cs typeface="+mj-cs"/>
              </a:defRPr>
            </a:lvl1pPr>
          </a:lstStyle>
          <a:p>
            <a:pPr algn="ctr">
              <a:lnSpc>
                <a:spcPct val="100000"/>
              </a:lnSpc>
            </a:pPr>
            <a:endParaRPr lang="sv-SE" sz="3000" dirty="0"/>
          </a:p>
        </p:txBody>
      </p:sp>
      <p:sp>
        <p:nvSpPr>
          <p:cNvPr id="3" name="Content Placeholder 5">
            <a:extLst>
              <a:ext uri="{FF2B5EF4-FFF2-40B4-BE49-F238E27FC236}">
                <a16:creationId xmlns:a16="http://schemas.microsoft.com/office/drawing/2014/main" id="{D3431C32-9330-7197-24CC-845B0267153C}"/>
              </a:ext>
            </a:extLst>
          </p:cNvPr>
          <p:cNvSpPr>
            <a:spLocks noGrp="1"/>
          </p:cNvSpPr>
          <p:nvPr>
            <p:ph sz="quarter" idx="4"/>
          </p:nvPr>
        </p:nvSpPr>
        <p:spPr>
          <a:xfrm>
            <a:off x="6170612" y="914401"/>
            <a:ext cx="5183188"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Title 1">
            <a:extLst>
              <a:ext uri="{FF2B5EF4-FFF2-40B4-BE49-F238E27FC236}">
                <a16:creationId xmlns:a16="http://schemas.microsoft.com/office/drawing/2014/main" id="{FC1FE9E5-85C1-F74D-7002-20F58E3813C9}"/>
              </a:ext>
            </a:extLst>
          </p:cNvPr>
          <p:cNvSpPr>
            <a:spLocks noGrp="1"/>
          </p:cNvSpPr>
          <p:nvPr>
            <p:ph type="title"/>
          </p:nvPr>
        </p:nvSpPr>
        <p:spPr>
          <a:xfrm>
            <a:off x="588309" y="2127598"/>
            <a:ext cx="4267200" cy="2602801"/>
          </a:xfrm>
        </p:spPr>
        <p:txBody>
          <a:bodyPr>
            <a:noAutofit/>
          </a:bodyPr>
          <a:lstStyle>
            <a:lvl1pPr algn="l">
              <a:defRPr sz="4000">
                <a:solidFill>
                  <a:schemeClr val="bg2"/>
                </a:solidFill>
              </a:defRPr>
            </a:lvl1pPr>
          </a:lstStyle>
          <a:p>
            <a:r>
              <a:rPr lang="fi-FI" noProof="0"/>
              <a:t>Muokkaa ots. perustyyl. napsautt.</a:t>
            </a:r>
          </a:p>
        </p:txBody>
      </p:sp>
    </p:spTree>
    <p:extLst>
      <p:ext uri="{BB962C8B-B14F-4D97-AF65-F5344CB8AC3E}">
        <p14:creationId xmlns:p14="http://schemas.microsoft.com/office/powerpoint/2010/main" val="131688649"/>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ii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863600"/>
            <a:ext cx="5257800" cy="5107542"/>
          </a:xfrm>
        </p:spPr>
        <p:txBody>
          <a:bodyPr/>
          <a:lstStyle>
            <a:lvl1pPr algn="ctr">
              <a:defRPr>
                <a:solidFill>
                  <a:schemeClr val="bg2"/>
                </a:solidFill>
              </a:defRPr>
            </a:lvl1pPr>
          </a:lstStyle>
          <a:p>
            <a:r>
              <a:rPr lang="fi-FI" noProof="0"/>
              <a:t>Muokkaa ots. perustyyl. napsautt.</a:t>
            </a:r>
          </a:p>
        </p:txBody>
      </p:sp>
      <p:pic>
        <p:nvPicPr>
          <p:cNvPr id="5" name="Picture 4" descr="Icon&#10;&#10;Description automatically generated">
            <a:extLst>
              <a:ext uri="{FF2B5EF4-FFF2-40B4-BE49-F238E27FC236}">
                <a16:creationId xmlns:a16="http://schemas.microsoft.com/office/drawing/2014/main" id="{FBB54FA3-F9D3-DA4D-65FA-FA6647BACE94}"/>
              </a:ext>
            </a:extLst>
          </p:cNvPr>
          <p:cNvPicPr>
            <a:picLocks noChangeAspect="1"/>
          </p:cNvPicPr>
          <p:nvPr userDrawn="1"/>
        </p:nvPicPr>
        <p:blipFill>
          <a:blip r:embed="rId3"/>
          <a:stretch>
            <a:fillRect/>
          </a:stretch>
        </p:blipFill>
        <p:spPr>
          <a:xfrm>
            <a:off x="6387947" y="1143000"/>
            <a:ext cx="4572000" cy="4572000"/>
          </a:xfrm>
          <a:prstGeom prst="rect">
            <a:avLst/>
          </a:prstGeom>
        </p:spPr>
      </p:pic>
    </p:spTree>
    <p:extLst>
      <p:ext uri="{BB962C8B-B14F-4D97-AF65-F5344CB8AC3E}">
        <p14:creationId xmlns:p14="http://schemas.microsoft.com/office/powerpoint/2010/main" val="13373829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ista, is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850901"/>
            <a:ext cx="10515600" cy="5143500"/>
          </a:xfrm>
        </p:spPr>
        <p:txBody>
          <a:bodyPr anchor="ctr"/>
          <a:lstStyle>
            <a:lvl1pPr algn="l">
              <a:defRPr sz="4000">
                <a:latin typeface="Arial Rounded MT Bold" panose="020F0704030504030204" pitchFamily="34" charset="77"/>
              </a:defRPr>
            </a:lvl1pPr>
            <a:lvl2pPr algn="l">
              <a:defRPr sz="3200">
                <a:latin typeface="Arial" panose="020B0604020202020204" pitchFamily="34" charset="0"/>
                <a:cs typeface="Arial" panose="020B0604020202020204" pitchFamily="34" charset="0"/>
              </a:defRPr>
            </a:lvl2pPr>
            <a:lvl3pPr algn="l">
              <a:defRPr sz="2800">
                <a:latin typeface="Arial" panose="020B0604020202020204" pitchFamily="34" charset="0"/>
                <a:cs typeface="Arial" panose="020B0604020202020204" pitchFamily="34" charset="0"/>
              </a:defRPr>
            </a:lvl3pPr>
            <a:lvl4pPr algn="l">
              <a:defRPr sz="2400">
                <a:latin typeface="Arial" panose="020B0604020202020204" pitchFamily="34" charset="0"/>
                <a:cs typeface="Arial" panose="020B0604020202020204" pitchFamily="34" charset="0"/>
              </a:defRPr>
            </a:lvl4pPr>
            <a:lvl5pPr algn="l">
              <a:defRPr sz="2000">
                <a:latin typeface="Arial" panose="020B0604020202020204" pitchFamily="34" charset="0"/>
                <a:cs typeface="Arial" panose="020B0604020202020204" pitchFamily="34" charset="0"/>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52154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2FC84-AD33-61F4-5802-921DAB772EF9}"/>
              </a:ext>
            </a:extLst>
          </p:cNvPr>
          <p:cNvSpPr>
            <a:spLocks noGrp="1"/>
          </p:cNvSpPr>
          <p:nvPr>
            <p:ph type="title"/>
          </p:nvPr>
        </p:nvSpPr>
        <p:spPr>
          <a:xfrm>
            <a:off x="838200" y="792508"/>
            <a:ext cx="10515600" cy="1325563"/>
          </a:xfrm>
        </p:spPr>
        <p:txBody>
          <a:bodyPr/>
          <a:lstStyle>
            <a:lvl1pPr algn="ctr">
              <a:defRPr/>
            </a:lvl1pPr>
          </a:lstStyle>
          <a:p>
            <a:r>
              <a:rPr lang="fi-FI" noProof="0"/>
              <a:t>Muokkaa ots. perustyyl. napsautt.</a:t>
            </a:r>
          </a:p>
        </p:txBody>
      </p:sp>
    </p:spTree>
    <p:extLst>
      <p:ext uri="{BB962C8B-B14F-4D97-AF65-F5344CB8AC3E}">
        <p14:creationId xmlns:p14="http://schemas.microsoft.com/office/powerpoint/2010/main" val="17050440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tsikko tyhjä">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CAA2-7982-C959-E86C-B6A4658ABD0F}"/>
              </a:ext>
            </a:extLst>
          </p:cNvPr>
          <p:cNvSpPr>
            <a:spLocks noGrp="1"/>
          </p:cNvSpPr>
          <p:nvPr>
            <p:ph type="ctrTitle"/>
          </p:nvPr>
        </p:nvSpPr>
        <p:spPr>
          <a:xfrm>
            <a:off x="1524000" y="307115"/>
            <a:ext cx="9144000" cy="673386"/>
          </a:xfrm>
        </p:spPr>
        <p:txBody>
          <a:bodyPr anchor="t">
            <a:normAutofit/>
          </a:bodyPr>
          <a:lstStyle>
            <a:lvl1pPr algn="ctr">
              <a:defRPr sz="4000"/>
            </a:lvl1pPr>
          </a:lstStyle>
          <a:p>
            <a:r>
              <a:rPr lang="fi-FI" noProof="0"/>
              <a:t>Muokkaa ots. perustyyl. napsautt.</a:t>
            </a:r>
          </a:p>
        </p:txBody>
      </p:sp>
    </p:spTree>
    <p:extLst>
      <p:ext uri="{BB962C8B-B14F-4D97-AF65-F5344CB8AC3E}">
        <p14:creationId xmlns:p14="http://schemas.microsoft.com/office/powerpoint/2010/main" val="33666286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627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uva + otsikko + 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6170612" y="2027237"/>
            <a:ext cx="5181600" cy="3916363"/>
          </a:xfrm>
        </p:spPr>
        <p:txBody>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6170612"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838200"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243761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uva + 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6170612" y="914401"/>
            <a:ext cx="5181600"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838200"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535526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utu otsikolla + lista">
    <p:bg>
      <p:bgPr>
        <a:solidFill>
          <a:schemeClr val="bg1"/>
        </a:solidFill>
        <a:effectLst/>
      </p:bgPr>
    </p:bg>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E6702F90-D6E5-C474-5114-D81206D6B488}"/>
              </a:ext>
            </a:extLst>
          </p:cNvPr>
          <p:cNvPicPr>
            <a:picLocks noChangeAspect="1"/>
          </p:cNvPicPr>
          <p:nvPr userDrawn="1"/>
        </p:nvPicPr>
        <p:blipFill>
          <a:blip r:embed="rId2"/>
          <a:stretch>
            <a:fillRect/>
          </a:stretch>
        </p:blipFill>
        <p:spPr>
          <a:xfrm>
            <a:off x="79375" y="250824"/>
            <a:ext cx="6356350" cy="6356350"/>
          </a:xfrm>
          <a:prstGeom prst="rect">
            <a:avLst/>
          </a:prstGeom>
        </p:spPr>
      </p:pic>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1353927" y="2136750"/>
            <a:ext cx="3807246" cy="2584499"/>
          </a:xfrm>
        </p:spPr>
        <p:txBody>
          <a:bodyPr>
            <a:normAutofit/>
          </a:bodyPr>
          <a:lstStyle>
            <a:lvl1pPr algn="ctr">
              <a:defRPr sz="4400">
                <a:solidFill>
                  <a:schemeClr val="bg1"/>
                </a:solidFill>
              </a:defRPr>
            </a:lvl1pPr>
          </a:lstStyle>
          <a:p>
            <a:r>
              <a:rPr lang="fi-FI" noProof="0"/>
              <a:t>Muokkaa ots. perustyyl. napsautt.</a:t>
            </a:r>
          </a:p>
        </p:txBody>
      </p:sp>
      <p:sp>
        <p:nvSpPr>
          <p:cNvPr id="14" name="Content Placeholder 5">
            <a:extLst>
              <a:ext uri="{FF2B5EF4-FFF2-40B4-BE49-F238E27FC236}">
                <a16:creationId xmlns:a16="http://schemas.microsoft.com/office/drawing/2014/main" id="{7D309AC4-4667-9D35-AF20-38C0323A85D9}"/>
              </a:ext>
            </a:extLst>
          </p:cNvPr>
          <p:cNvSpPr>
            <a:spLocks noGrp="1"/>
          </p:cNvSpPr>
          <p:nvPr>
            <p:ph sz="quarter" idx="4"/>
          </p:nvPr>
        </p:nvSpPr>
        <p:spPr>
          <a:xfrm>
            <a:off x="6170612" y="914401"/>
            <a:ext cx="5181600" cy="5029199"/>
          </a:xfrm>
        </p:spPr>
        <p:txBody>
          <a:bodyPr anchor="ctr"/>
          <a:lstStyle>
            <a:lvl1pPr>
              <a:lnSpc>
                <a:spcPct val="100000"/>
              </a:lnSpc>
              <a:defRPr sz="2800">
                <a:latin typeface="Arial Rounded MT Bold" panose="020F0704030504030204" pitchFamily="34" charset="77"/>
              </a:defRPr>
            </a:lvl1pPr>
            <a:lvl2pPr>
              <a:lnSpc>
                <a:spcPct val="100000"/>
              </a:lnSpc>
              <a:defRPr sz="2400"/>
            </a:lvl2pPr>
            <a:lvl3pPr>
              <a:lnSpc>
                <a:spcPct val="100000"/>
              </a:lnSpc>
              <a:defRPr sz="2000"/>
            </a:lvl3pPr>
            <a:lvl4pPr>
              <a:lnSpc>
                <a:spcPct val="100000"/>
              </a:lnSpc>
              <a:defRPr sz="1800"/>
            </a:lvl4pPr>
            <a:lvl5pPr>
              <a:lnSpc>
                <a:spcPct val="10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63486597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taatti 1">
    <p:bg>
      <p:bgRef idx="1001">
        <a:schemeClr val="bg2"/>
      </p:bgRef>
    </p:bg>
    <p:spTree>
      <p:nvGrpSpPr>
        <p:cNvPr id="1" name=""/>
        <p:cNvGrpSpPr/>
        <p:nvPr/>
      </p:nvGrpSpPr>
      <p:grpSpPr>
        <a:xfrm>
          <a:off x="0" y="0"/>
          <a:ext cx="0" cy="0"/>
          <a:chOff x="0" y="0"/>
          <a:chExt cx="0" cy="0"/>
        </a:xfrm>
      </p:grpSpPr>
      <p:pic>
        <p:nvPicPr>
          <p:cNvPr id="3" name="Picture 2" descr="A picture containing transport, wheel, opener&#10;&#10;Description automatically generated">
            <a:extLst>
              <a:ext uri="{FF2B5EF4-FFF2-40B4-BE49-F238E27FC236}">
                <a16:creationId xmlns:a16="http://schemas.microsoft.com/office/drawing/2014/main" id="{53FE5C52-D18B-0019-6566-61FAB039C20E}"/>
              </a:ext>
            </a:extLst>
          </p:cNvPr>
          <p:cNvPicPr>
            <a:picLocks noChangeAspect="1"/>
          </p:cNvPicPr>
          <p:nvPr userDrawn="1"/>
        </p:nvPicPr>
        <p:blipFill>
          <a:blip r:embed="rId2"/>
          <a:stretch>
            <a:fillRect/>
          </a:stretch>
        </p:blipFill>
        <p:spPr>
          <a:xfrm>
            <a:off x="6096000" y="1016362"/>
            <a:ext cx="5998992" cy="4825276"/>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6961896" y="1637349"/>
            <a:ext cx="4267200" cy="3583302"/>
          </a:xfrm>
        </p:spPr>
        <p:txBody>
          <a:bodyPr>
            <a:normAutofit/>
          </a:bodyPr>
          <a:lstStyle>
            <a:lvl1pPr algn="ctr">
              <a:defRPr sz="3000">
                <a:solidFill>
                  <a:schemeClr val="tx1"/>
                </a:solidFill>
              </a:defRPr>
            </a:lvl1pPr>
          </a:lstStyle>
          <a:p>
            <a:r>
              <a:rPr lang="fi-FI" noProof="0"/>
              <a:t>Muokkaa ots. perustyyl. napsautt.</a:t>
            </a:r>
          </a:p>
        </p:txBody>
      </p:sp>
    </p:spTree>
    <p:extLst>
      <p:ext uri="{BB962C8B-B14F-4D97-AF65-F5344CB8AC3E}">
        <p14:creationId xmlns:p14="http://schemas.microsoft.com/office/powerpoint/2010/main" val="357121605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62120B-9BBD-8DAC-6A31-B4F4BC641E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noProof="0"/>
              <a:t>Muokkaa ots. perustyyl. napsautt.</a:t>
            </a:r>
          </a:p>
        </p:txBody>
      </p:sp>
      <p:sp>
        <p:nvSpPr>
          <p:cNvPr id="3" name="Text Placeholder 2">
            <a:extLst>
              <a:ext uri="{FF2B5EF4-FFF2-40B4-BE49-F238E27FC236}">
                <a16:creationId xmlns:a16="http://schemas.microsoft.com/office/drawing/2014/main" id="{C91FFE1B-846E-3BD4-15B9-CDA40E327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a:extLst>
              <a:ext uri="{FF2B5EF4-FFF2-40B4-BE49-F238E27FC236}">
                <a16:creationId xmlns:a16="http://schemas.microsoft.com/office/drawing/2014/main" id="{2D7B04F3-0712-523D-A22B-0AC580BC95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A4307-2A65-0B48-A3BB-AA0DC13C3F29}" type="datetimeFigureOut">
              <a:rPr lang="fi-FI" noProof="0" smtClean="0"/>
              <a:t>06.06.2024</a:t>
            </a:fld>
            <a:endParaRPr lang="fi-FI" noProof="0" dirty="0"/>
          </a:p>
        </p:txBody>
      </p:sp>
      <p:sp>
        <p:nvSpPr>
          <p:cNvPr id="5" name="Footer Placeholder 4">
            <a:extLst>
              <a:ext uri="{FF2B5EF4-FFF2-40B4-BE49-F238E27FC236}">
                <a16:creationId xmlns:a16="http://schemas.microsoft.com/office/drawing/2014/main" id="{83EC1C82-8A80-33E9-FE9D-086D1C4DB4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noProof="0" dirty="0"/>
          </a:p>
        </p:txBody>
      </p:sp>
      <p:sp>
        <p:nvSpPr>
          <p:cNvPr id="6" name="Slide Number Placeholder 5">
            <a:extLst>
              <a:ext uri="{FF2B5EF4-FFF2-40B4-BE49-F238E27FC236}">
                <a16:creationId xmlns:a16="http://schemas.microsoft.com/office/drawing/2014/main" id="{E118EAAE-4977-2670-8AEB-DCFC039DD9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EFBA73-9D71-F443-9E69-3AE31B3F6624}" type="slidenum">
              <a:rPr lang="fi-FI" noProof="0" smtClean="0"/>
              <a:t>‹#›</a:t>
            </a:fld>
            <a:endParaRPr lang="fi-FI" noProof="0" dirty="0"/>
          </a:p>
        </p:txBody>
      </p:sp>
    </p:spTree>
    <p:extLst>
      <p:ext uri="{BB962C8B-B14F-4D97-AF65-F5344CB8AC3E}">
        <p14:creationId xmlns:p14="http://schemas.microsoft.com/office/powerpoint/2010/main" val="342601665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50" r:id="rId3"/>
    <p:sldLayoutId id="2147483681" r:id="rId4"/>
    <p:sldLayoutId id="2147483654" r:id="rId5"/>
    <p:sldLayoutId id="2147483661" r:id="rId6"/>
    <p:sldLayoutId id="2147483664" r:id="rId7"/>
    <p:sldLayoutId id="2147483675" r:id="rId8"/>
    <p:sldLayoutId id="2147483672" r:id="rId9"/>
    <p:sldLayoutId id="2147483673" r:id="rId10"/>
    <p:sldLayoutId id="2147483674" r:id="rId11"/>
    <p:sldLayoutId id="2147483676" r:id="rId12"/>
    <p:sldLayoutId id="2147483677" r:id="rId13"/>
    <p:sldLayoutId id="2147483660" r:id="rId14"/>
    <p:sldLayoutId id="2147483682" r:id="rId15"/>
    <p:sldLayoutId id="2147483678" r:id="rId16"/>
    <p:sldLayoutId id="2147483663" r:id="rId17"/>
    <p:sldLayoutId id="2147483649" r:id="rId18"/>
    <p:sldLayoutId id="2147483679" r:id="rId19"/>
    <p:sldLayoutId id="2147483655" r:id="rId20"/>
    <p:sldLayoutId id="2147483771" r:id="rId21"/>
  </p:sldLayoutIdLst>
  <p:txStyles>
    <p:title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62120B-9BBD-8DAC-6A31-B4F4BC641E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noProof="0"/>
              <a:t>Muokkaa ots. perustyyl. napsautt.</a:t>
            </a:r>
          </a:p>
        </p:txBody>
      </p:sp>
      <p:sp>
        <p:nvSpPr>
          <p:cNvPr id="3" name="Text Placeholder 2">
            <a:extLst>
              <a:ext uri="{FF2B5EF4-FFF2-40B4-BE49-F238E27FC236}">
                <a16:creationId xmlns:a16="http://schemas.microsoft.com/office/drawing/2014/main" id="{C91FFE1B-846E-3BD4-15B9-CDA40E327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a:extLst>
              <a:ext uri="{FF2B5EF4-FFF2-40B4-BE49-F238E27FC236}">
                <a16:creationId xmlns:a16="http://schemas.microsoft.com/office/drawing/2014/main" id="{2D7B04F3-0712-523D-A22B-0AC580BC95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A4307-2A65-0B48-A3BB-AA0DC13C3F29}" type="datetimeFigureOut">
              <a:rPr lang="sv-SE" noProof="0" smtClean="0"/>
              <a:t>2024-06-06</a:t>
            </a:fld>
            <a:endParaRPr lang="sv-SE" noProof="0" dirty="0"/>
          </a:p>
        </p:txBody>
      </p:sp>
      <p:sp>
        <p:nvSpPr>
          <p:cNvPr id="5" name="Footer Placeholder 4">
            <a:extLst>
              <a:ext uri="{FF2B5EF4-FFF2-40B4-BE49-F238E27FC236}">
                <a16:creationId xmlns:a16="http://schemas.microsoft.com/office/drawing/2014/main" id="{83EC1C82-8A80-33E9-FE9D-086D1C4DB4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noProof="0" dirty="0"/>
          </a:p>
        </p:txBody>
      </p:sp>
      <p:sp>
        <p:nvSpPr>
          <p:cNvPr id="6" name="Slide Number Placeholder 5">
            <a:extLst>
              <a:ext uri="{FF2B5EF4-FFF2-40B4-BE49-F238E27FC236}">
                <a16:creationId xmlns:a16="http://schemas.microsoft.com/office/drawing/2014/main" id="{E118EAAE-4977-2670-8AEB-DCFC039DD9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EFBA73-9D71-F443-9E69-3AE31B3F6624}" type="slidenum">
              <a:rPr lang="sv-SE" noProof="0" smtClean="0"/>
              <a:t>‹#›</a:t>
            </a:fld>
            <a:endParaRPr lang="sv-SE" noProof="0" dirty="0"/>
          </a:p>
        </p:txBody>
      </p:sp>
    </p:spTree>
    <p:extLst>
      <p:ext uri="{BB962C8B-B14F-4D97-AF65-F5344CB8AC3E}">
        <p14:creationId xmlns:p14="http://schemas.microsoft.com/office/powerpoint/2010/main" val="3426016659"/>
      </p:ext>
    </p:extLst>
  </p:cSld>
  <p:clrMap bg1="lt1" tx1="dk1" bg2="lt2" tx2="dk2" accent1="accent1" accent2="accent2" accent3="accent3" accent4="accent4" accent5="accent5" accent6="accent6" hlink="hlink" folHlink="folHlink"/>
  <p:sldLayoutIdLst>
    <p:sldLayoutId id="2147483737" r:id="rId1"/>
    <p:sldLayoutId id="2147483734" r:id="rId2"/>
    <p:sldLayoutId id="2147483755" r:id="rId3"/>
    <p:sldLayoutId id="2147483756" r:id="rId4"/>
    <p:sldLayoutId id="2147483757" r:id="rId5"/>
    <p:sldLayoutId id="2147483758" r:id="rId6"/>
    <p:sldLayoutId id="2147483753" r:id="rId7"/>
    <p:sldLayoutId id="2147483759" r:id="rId8"/>
    <p:sldLayoutId id="2147483760" r:id="rId9"/>
    <p:sldLayoutId id="2147483752" r:id="rId10"/>
    <p:sldLayoutId id="2147483761" r:id="rId11"/>
    <p:sldLayoutId id="2147483762" r:id="rId12"/>
    <p:sldLayoutId id="2147483763" r:id="rId13"/>
    <p:sldLayoutId id="2147483706" r:id="rId14"/>
    <p:sldLayoutId id="2147483764" r:id="rId15"/>
    <p:sldLayoutId id="2147483751" r:id="rId16"/>
    <p:sldLayoutId id="2147483738" r:id="rId17"/>
    <p:sldLayoutId id="2147483739" r:id="rId18"/>
    <p:sldLayoutId id="2147483749" r:id="rId19"/>
    <p:sldLayoutId id="2147483733" r:id="rId20"/>
    <p:sldLayoutId id="2147483736" r:id="rId21"/>
    <p:sldLayoutId id="2147483743" r:id="rId22"/>
    <p:sldLayoutId id="2147483740" r:id="rId23"/>
    <p:sldLayoutId id="2147483765" r:id="rId24"/>
    <p:sldLayoutId id="2147483766" r:id="rId25"/>
    <p:sldLayoutId id="2147483748" r:id="rId26"/>
    <p:sldLayoutId id="2147483767" r:id="rId27"/>
    <p:sldLayoutId id="2147483768" r:id="rId28"/>
    <p:sldLayoutId id="2147483769" r:id="rId29"/>
    <p:sldLayoutId id="2147483770" r:id="rId30"/>
  </p:sldLayoutIdLst>
  <p:txStyles>
    <p:title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0.xml"/><Relationship Id="rId1" Type="http://schemas.openxmlformats.org/officeDocument/2006/relationships/video" Target="https://www.youtube.com/embed/uC8UmnYMrxg?feature=oembed" TargetMode="External"/><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4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D19BA8E6-E2DF-E52E-8F5D-8B1CBB8F3732}"/>
              </a:ext>
            </a:extLst>
          </p:cNvPr>
          <p:cNvSpPr>
            <a:spLocks noGrp="1"/>
          </p:cNvSpPr>
          <p:nvPr>
            <p:ph type="title" idx="4294967295"/>
          </p:nvPr>
        </p:nvSpPr>
        <p:spPr>
          <a:xfrm>
            <a:off x="0" y="-589721"/>
            <a:ext cx="10515600" cy="463826"/>
          </a:xfrm>
        </p:spPr>
        <p:txBody>
          <a:bodyPr vert="horz" lIns="91440" tIns="45720" rIns="91440" bIns="45720" rtlCol="0" anchor="b">
            <a:normAutofit/>
          </a:bodyPr>
          <a:lstStyle/>
          <a:p>
            <a:r>
              <a:rPr lang="fi-FI" sz="2000" dirty="0">
                <a:latin typeface="Arial Rounded MT Bold"/>
              </a:rPr>
              <a:t>Kaupunki kuuluu kaikille -oppitunti 3.</a:t>
            </a:r>
            <a:r>
              <a:rPr lang="fi-FI" sz="1800" b="0" i="0" u="none" strike="noStrike" dirty="0">
                <a:solidFill>
                  <a:srgbClr val="000000"/>
                </a:solidFill>
                <a:effectLst/>
                <a:latin typeface="Arial Rounded MT Bold" panose="020F0704030504030204" pitchFamily="34" charset="0"/>
              </a:rPr>
              <a:t>–</a:t>
            </a:r>
            <a:r>
              <a:rPr lang="fi-FI" sz="2000" dirty="0">
                <a:latin typeface="Arial Rounded MT Bold"/>
              </a:rPr>
              <a:t>4.-luokkalaisille</a:t>
            </a:r>
          </a:p>
        </p:txBody>
      </p:sp>
    </p:spTree>
    <p:extLst>
      <p:ext uri="{BB962C8B-B14F-4D97-AF65-F5344CB8AC3E}">
        <p14:creationId xmlns:p14="http://schemas.microsoft.com/office/powerpoint/2010/main" val="1933283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EE4D38B-CE95-F1A0-E1B7-FABB335D94FA}"/>
              </a:ext>
            </a:extLst>
          </p:cNvPr>
          <p:cNvSpPr>
            <a:spLocks noGrp="1"/>
          </p:cNvSpPr>
          <p:nvPr>
            <p:ph type="title"/>
          </p:nvPr>
        </p:nvSpPr>
        <p:spPr/>
        <p:txBody>
          <a:bodyPr/>
          <a:lstStyle/>
          <a:p>
            <a:r>
              <a:rPr lang="fi-FI" dirty="0">
                <a:latin typeface="Arial Rounded MT Bold"/>
              </a:rPr>
              <a:t>Pohdintatehtävä</a:t>
            </a:r>
            <a:endParaRPr lang="fi-FI" dirty="0"/>
          </a:p>
        </p:txBody>
      </p:sp>
      <p:sp>
        <p:nvSpPr>
          <p:cNvPr id="2" name="Sisällön paikkamerkki 1">
            <a:extLst>
              <a:ext uri="{FF2B5EF4-FFF2-40B4-BE49-F238E27FC236}">
                <a16:creationId xmlns:a16="http://schemas.microsoft.com/office/drawing/2014/main" id="{2E396159-D9F3-3ED9-3282-7D3D7B3C9DAA}"/>
              </a:ext>
            </a:extLst>
          </p:cNvPr>
          <p:cNvSpPr>
            <a:spLocks noGrp="1"/>
          </p:cNvSpPr>
          <p:nvPr>
            <p:ph sz="quarter" idx="4"/>
          </p:nvPr>
        </p:nvSpPr>
        <p:spPr>
          <a:xfrm>
            <a:off x="836575" y="2027237"/>
            <a:ext cx="4873190" cy="3916363"/>
          </a:xfrm>
        </p:spPr>
        <p:txBody>
          <a:bodyPr vert="horz" lIns="91440" tIns="45720" rIns="91440" bIns="45720" rtlCol="0" anchor="t">
            <a:normAutofit/>
          </a:bodyPr>
          <a:lstStyle/>
          <a:p>
            <a:r>
              <a:rPr lang="fi-FI" dirty="0">
                <a:latin typeface="Arial"/>
                <a:cs typeface="Arial"/>
              </a:rPr>
              <a:t>Odotat ulkona kaveriasi. Huomaat sekavasti käyttäytyvän aikuisen, joka puhuu ihmeellisiä asioita itsekseen. </a:t>
            </a:r>
            <a:endParaRPr lang="en-US" dirty="0"/>
          </a:p>
          <a:p>
            <a:r>
              <a:rPr lang="fi-FI" b="1" dirty="0">
                <a:latin typeface="Arial"/>
                <a:cs typeface="Arial"/>
              </a:rPr>
              <a:t>Miten toimit?</a:t>
            </a:r>
            <a:endParaRPr lang="fi-FI" b="1" dirty="0">
              <a:latin typeface="Arial"/>
            </a:endParaRPr>
          </a:p>
          <a:p>
            <a:endParaRPr lang="fi-FI" dirty="0"/>
          </a:p>
        </p:txBody>
      </p:sp>
      <p:pic>
        <p:nvPicPr>
          <p:cNvPr id="7" name="Sisällön paikkamerkki 6">
            <a:extLst>
              <a:ext uri="{FF2B5EF4-FFF2-40B4-BE49-F238E27FC236}">
                <a16:creationId xmlns:a16="http://schemas.microsoft.com/office/drawing/2014/main" id="{2D371758-8164-C4D2-9B41-DFFA22ACDE36}"/>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9303" t="7009" r="7461" b="9461"/>
          <a:stretch/>
        </p:blipFill>
        <p:spPr>
          <a:xfrm>
            <a:off x="5933296" y="1670374"/>
            <a:ext cx="4948512" cy="3515613"/>
          </a:xfrm>
          <a:ln>
            <a:noFill/>
          </a:ln>
        </p:spPr>
      </p:pic>
    </p:spTree>
    <p:extLst>
      <p:ext uri="{BB962C8B-B14F-4D97-AF65-F5344CB8AC3E}">
        <p14:creationId xmlns:p14="http://schemas.microsoft.com/office/powerpoint/2010/main" val="4061093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EE4D38B-CE95-F1A0-E1B7-FABB335D94FA}"/>
              </a:ext>
            </a:extLst>
          </p:cNvPr>
          <p:cNvSpPr>
            <a:spLocks noGrp="1"/>
          </p:cNvSpPr>
          <p:nvPr>
            <p:ph type="title"/>
          </p:nvPr>
        </p:nvSpPr>
        <p:spPr/>
        <p:txBody>
          <a:bodyPr/>
          <a:lstStyle/>
          <a:p>
            <a:r>
              <a:rPr lang="fi-FI" dirty="0"/>
              <a:t>Pohdintatehtävä</a:t>
            </a:r>
          </a:p>
        </p:txBody>
      </p:sp>
      <p:sp>
        <p:nvSpPr>
          <p:cNvPr id="2" name="Sisällön paikkamerkki 1">
            <a:extLst>
              <a:ext uri="{FF2B5EF4-FFF2-40B4-BE49-F238E27FC236}">
                <a16:creationId xmlns:a16="http://schemas.microsoft.com/office/drawing/2014/main" id="{2E396159-D9F3-3ED9-3282-7D3D7B3C9DAA}"/>
              </a:ext>
            </a:extLst>
          </p:cNvPr>
          <p:cNvSpPr>
            <a:spLocks noGrp="1"/>
          </p:cNvSpPr>
          <p:nvPr>
            <p:ph sz="quarter" idx="4"/>
          </p:nvPr>
        </p:nvSpPr>
        <p:spPr>
          <a:xfrm>
            <a:off x="836575" y="2027237"/>
            <a:ext cx="4873190" cy="3916363"/>
          </a:xfrm>
        </p:spPr>
        <p:txBody>
          <a:bodyPr vert="horz" lIns="91440" tIns="45720" rIns="91440" bIns="45720" rtlCol="0" anchor="t">
            <a:normAutofit/>
          </a:bodyPr>
          <a:lstStyle/>
          <a:p>
            <a:r>
              <a:rPr lang="fi-FI" dirty="0">
                <a:latin typeface="Arial"/>
                <a:cs typeface="Arial"/>
              </a:rPr>
              <a:t>Kävelet kaverisi kanssa </a:t>
            </a:r>
            <a:br>
              <a:rPr lang="fi-FI" dirty="0">
                <a:latin typeface="Arial"/>
                <a:cs typeface="Arial"/>
              </a:rPr>
            </a:br>
            <a:r>
              <a:rPr lang="fi-FI" dirty="0">
                <a:latin typeface="Arial"/>
                <a:cs typeface="Arial"/>
              </a:rPr>
              <a:t>kirjastoon. Tuntematon </a:t>
            </a:r>
            <a:br>
              <a:rPr lang="fi-FI" dirty="0">
                <a:latin typeface="Arial"/>
                <a:cs typeface="Arial"/>
              </a:rPr>
            </a:br>
            <a:r>
              <a:rPr lang="fi-FI" dirty="0">
                <a:latin typeface="Arial"/>
                <a:cs typeface="Arial"/>
              </a:rPr>
              <a:t>henkilö huutelee ikävästi </a:t>
            </a:r>
            <a:br>
              <a:rPr lang="fi-FI" dirty="0">
                <a:latin typeface="Arial"/>
                <a:cs typeface="Arial"/>
              </a:rPr>
            </a:br>
            <a:r>
              <a:rPr lang="fi-FI" dirty="0">
                <a:latin typeface="Arial"/>
                <a:cs typeface="Arial"/>
              </a:rPr>
              <a:t>teille. </a:t>
            </a:r>
            <a:endParaRPr lang="fi-FI" dirty="0"/>
          </a:p>
          <a:p>
            <a:r>
              <a:rPr lang="fi-FI" b="1" dirty="0">
                <a:latin typeface="Arial"/>
                <a:cs typeface="Arial"/>
              </a:rPr>
              <a:t>Miten toimitte? </a:t>
            </a:r>
            <a:endParaRPr lang="fi-FI" b="1" dirty="0">
              <a:latin typeface="Arial"/>
            </a:endParaRPr>
          </a:p>
          <a:p>
            <a:endParaRPr lang="fi-FI" dirty="0"/>
          </a:p>
        </p:txBody>
      </p:sp>
      <p:pic>
        <p:nvPicPr>
          <p:cNvPr id="8" name="Sisällön paikkamerkki 7">
            <a:extLst>
              <a:ext uri="{FF2B5EF4-FFF2-40B4-BE49-F238E27FC236}">
                <a16:creationId xmlns:a16="http://schemas.microsoft.com/office/drawing/2014/main" id="{BEFD8B16-51FC-44FC-CC65-D517EDC3B08B}"/>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8571" t="9889" r="6108" b="10028"/>
          <a:stretch/>
        </p:blipFill>
        <p:spPr>
          <a:xfrm>
            <a:off x="5773461" y="1708179"/>
            <a:ext cx="5183836" cy="3448724"/>
          </a:xfrm>
          <a:ln>
            <a:noFill/>
          </a:ln>
        </p:spPr>
      </p:pic>
    </p:spTree>
    <p:extLst>
      <p:ext uri="{BB962C8B-B14F-4D97-AF65-F5344CB8AC3E}">
        <p14:creationId xmlns:p14="http://schemas.microsoft.com/office/powerpoint/2010/main" val="2086850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3CB8DF54-1BB4-E3AD-D02C-E79E1C6FB0A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40700" y="1815791"/>
            <a:ext cx="2743200" cy="2743200"/>
          </a:xfrm>
          <a:prstGeom prst="rect">
            <a:avLst/>
          </a:prstGeom>
        </p:spPr>
      </p:pic>
      <p:pic>
        <p:nvPicPr>
          <p:cNvPr id="3" name="Picture 3">
            <a:extLst>
              <a:ext uri="{FF2B5EF4-FFF2-40B4-BE49-F238E27FC236}">
                <a16:creationId xmlns:a16="http://schemas.microsoft.com/office/drawing/2014/main" id="{1728B710-61E5-CC49-F86C-E67EBDA1DFF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25497" y="1815790"/>
            <a:ext cx="2743200" cy="2743200"/>
          </a:xfrm>
          <a:prstGeom prst="rect">
            <a:avLst/>
          </a:prstGeom>
        </p:spPr>
      </p:pic>
      <p:sp>
        <p:nvSpPr>
          <p:cNvPr id="2" name="Title 1">
            <a:extLst>
              <a:ext uri="{FF2B5EF4-FFF2-40B4-BE49-F238E27FC236}">
                <a16:creationId xmlns:a16="http://schemas.microsoft.com/office/drawing/2014/main" id="{B1B3F685-4210-BC96-B17B-BA226631756F}"/>
              </a:ext>
            </a:extLst>
          </p:cNvPr>
          <p:cNvSpPr txBox="1">
            <a:spLocks noGrp="1"/>
          </p:cNvSpPr>
          <p:nvPr>
            <p:ph type="title" idx="4294967295"/>
          </p:nvPr>
        </p:nvSpPr>
        <p:spPr>
          <a:xfrm>
            <a:off x="2670718" y="932985"/>
            <a:ext cx="684127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0" i="0" u="none" strike="noStrike" kern="1200" cap="none" spc="0" normalizeH="0" baseline="0" noProof="0" dirty="0">
                <a:ln>
                  <a:noFill/>
                </a:ln>
                <a:solidFill>
                  <a:schemeClr val="tx1"/>
                </a:solidFill>
                <a:effectLst/>
                <a:uLnTx/>
                <a:uFillTx/>
                <a:latin typeface="Arial Rounded MT Bold"/>
                <a:ea typeface="+mn-ea"/>
                <a:cs typeface="+mn-cs"/>
              </a:rPr>
              <a:t>Sinä osaat puolustaa itseäsi!</a:t>
            </a:r>
            <a:endParaRPr kumimoji="0" lang="fi-FI"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Kuva 4">
            <a:extLst>
              <a:ext uri="{FF2B5EF4-FFF2-40B4-BE49-F238E27FC236}">
                <a16:creationId xmlns:a16="http://schemas.microsoft.com/office/drawing/2014/main" id="{2D2D7EC9-75D1-556B-103B-BD3C459865F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93178" y="1824331"/>
            <a:ext cx="2743200" cy="2743200"/>
          </a:xfrm>
          <a:prstGeom prst="rect">
            <a:avLst/>
          </a:prstGeom>
        </p:spPr>
      </p:pic>
      <p:sp>
        <p:nvSpPr>
          <p:cNvPr id="18" name="TextBox 17">
            <a:extLst>
              <a:ext uri="{FF2B5EF4-FFF2-40B4-BE49-F238E27FC236}">
                <a16:creationId xmlns:a16="http://schemas.microsoft.com/office/drawing/2014/main" id="{4FB617F8-693D-27A6-5A85-F6CA72E8D575}"/>
              </a:ext>
            </a:extLst>
          </p:cNvPr>
          <p:cNvSpPr txBox="1"/>
          <p:nvPr/>
        </p:nvSpPr>
        <p:spPr>
          <a:xfrm>
            <a:off x="1655749" y="4938360"/>
            <a:ext cx="24045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800" dirty="0">
                <a:latin typeface="Arial Rounded MT Bold"/>
              </a:rPr>
              <a:t>Sano EI!</a:t>
            </a:r>
            <a:endParaRPr lang="en-US" dirty="0"/>
          </a:p>
        </p:txBody>
      </p:sp>
      <p:pic>
        <p:nvPicPr>
          <p:cNvPr id="4" name="Picture 3">
            <a:extLst>
              <a:ext uri="{FF2B5EF4-FFF2-40B4-BE49-F238E27FC236}">
                <a16:creationId xmlns:a16="http://schemas.microsoft.com/office/drawing/2014/main" id="{E8C7FA11-6BF4-F866-C8C1-C87BD4D0459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24400" y="1815791"/>
            <a:ext cx="2743200" cy="2743200"/>
          </a:xfrm>
          <a:prstGeom prst="rect">
            <a:avLst/>
          </a:prstGeom>
        </p:spPr>
      </p:pic>
      <p:pic>
        <p:nvPicPr>
          <p:cNvPr id="8" name="Kuva 7">
            <a:extLst>
              <a:ext uri="{FF2B5EF4-FFF2-40B4-BE49-F238E27FC236}">
                <a16:creationId xmlns:a16="http://schemas.microsoft.com/office/drawing/2014/main" id="{917F1840-0A45-622E-871D-DFD7615E911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26568" y="1763155"/>
            <a:ext cx="2743200" cy="2743200"/>
          </a:xfrm>
          <a:prstGeom prst="rect">
            <a:avLst/>
          </a:prstGeom>
        </p:spPr>
      </p:pic>
      <p:sp>
        <p:nvSpPr>
          <p:cNvPr id="19" name="TextBox 18">
            <a:extLst>
              <a:ext uri="{FF2B5EF4-FFF2-40B4-BE49-F238E27FC236}">
                <a16:creationId xmlns:a16="http://schemas.microsoft.com/office/drawing/2014/main" id="{5E1D1DE0-2445-729E-506A-CCF7952D4193}"/>
              </a:ext>
            </a:extLst>
          </p:cNvPr>
          <p:cNvSpPr txBox="1"/>
          <p:nvPr/>
        </p:nvSpPr>
        <p:spPr>
          <a:xfrm>
            <a:off x="5028992" y="4938360"/>
            <a:ext cx="24045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800" dirty="0">
                <a:latin typeface="Arial Rounded MT Bold"/>
              </a:rPr>
              <a:t>Lähde pois.</a:t>
            </a:r>
          </a:p>
        </p:txBody>
      </p:sp>
      <p:pic>
        <p:nvPicPr>
          <p:cNvPr id="15" name="Kuva 14">
            <a:extLst>
              <a:ext uri="{FF2B5EF4-FFF2-40B4-BE49-F238E27FC236}">
                <a16:creationId xmlns:a16="http://schemas.microsoft.com/office/drawing/2014/main" id="{4F201216-2CF4-3E68-0856-4F7972F89A2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140390" y="1807251"/>
            <a:ext cx="2743200" cy="2743200"/>
          </a:xfrm>
          <a:prstGeom prst="rect">
            <a:avLst/>
          </a:prstGeom>
        </p:spPr>
      </p:pic>
      <p:sp>
        <p:nvSpPr>
          <p:cNvPr id="20" name="TextBox 19">
            <a:extLst>
              <a:ext uri="{FF2B5EF4-FFF2-40B4-BE49-F238E27FC236}">
                <a16:creationId xmlns:a16="http://schemas.microsoft.com/office/drawing/2014/main" id="{F0C7BD35-7548-3C1E-EF60-6ADA0F6863B1}"/>
              </a:ext>
            </a:extLst>
          </p:cNvPr>
          <p:cNvSpPr txBox="1"/>
          <p:nvPr/>
        </p:nvSpPr>
        <p:spPr>
          <a:xfrm>
            <a:off x="7883422" y="4567531"/>
            <a:ext cx="338955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800" dirty="0">
                <a:latin typeface="Arial Rounded MT Bold"/>
              </a:rPr>
              <a:t>Kerro </a:t>
            </a:r>
            <a:endParaRPr lang="en-US" dirty="0">
              <a:latin typeface="Arial" panose="020B0604020202020204"/>
              <a:cs typeface="Arial"/>
            </a:endParaRPr>
          </a:p>
          <a:p>
            <a:pPr algn="ctr"/>
            <a:r>
              <a:rPr lang="sv-SE" sz="2800" dirty="0">
                <a:latin typeface="Arial Rounded MT Bold"/>
              </a:rPr>
              <a:t>turvalliselle aikuiselle.</a:t>
            </a:r>
            <a:endParaRPr lang="en-US" dirty="0">
              <a:cs typeface="Arial"/>
            </a:endParaRPr>
          </a:p>
        </p:txBody>
      </p:sp>
    </p:spTree>
    <p:extLst>
      <p:ext uri="{BB962C8B-B14F-4D97-AF65-F5344CB8AC3E}">
        <p14:creationId xmlns:p14="http://schemas.microsoft.com/office/powerpoint/2010/main" val="3240084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ABD524-4EC1-09B6-B908-7D8143AF78AE}"/>
              </a:ext>
            </a:extLst>
          </p:cNvPr>
          <p:cNvSpPr>
            <a:spLocks noGrp="1"/>
          </p:cNvSpPr>
          <p:nvPr>
            <p:ph type="title"/>
          </p:nvPr>
        </p:nvSpPr>
        <p:spPr>
          <a:xfrm>
            <a:off x="838200" y="1086465"/>
            <a:ext cx="5571892" cy="1112837"/>
          </a:xfrm>
        </p:spPr>
        <p:txBody>
          <a:bodyPr/>
          <a:lstStyle/>
          <a:p>
            <a:r>
              <a:rPr lang="fi-FI" sz="3200" dirty="0">
                <a:latin typeface="Arial Rounded MT Bold"/>
                <a:cs typeface="Calibri Light"/>
              </a:rPr>
              <a:t>Hätänumeroon soittaminen</a:t>
            </a:r>
            <a:endParaRPr lang="fi-FI" sz="3200" dirty="0">
              <a:cs typeface="Calibri Light"/>
            </a:endParaRPr>
          </a:p>
        </p:txBody>
      </p:sp>
      <p:sp>
        <p:nvSpPr>
          <p:cNvPr id="2" name="Content Placeholder 1">
            <a:extLst>
              <a:ext uri="{FF2B5EF4-FFF2-40B4-BE49-F238E27FC236}">
                <a16:creationId xmlns:a16="http://schemas.microsoft.com/office/drawing/2014/main" id="{944A970A-2128-CC7B-EE6E-40CF34E4A5C3}"/>
              </a:ext>
            </a:extLst>
          </p:cNvPr>
          <p:cNvSpPr>
            <a:spLocks noGrp="1"/>
          </p:cNvSpPr>
          <p:nvPr>
            <p:ph sz="quarter" idx="4"/>
          </p:nvPr>
        </p:nvSpPr>
        <p:spPr>
          <a:xfrm>
            <a:off x="836575" y="2271060"/>
            <a:ext cx="5962184" cy="3816242"/>
          </a:xfrm>
        </p:spPr>
        <p:txBody>
          <a:bodyPr vert="horz" lIns="91440" tIns="45720" rIns="91440" bIns="45720" rtlCol="0" anchor="t">
            <a:normAutofit/>
          </a:bodyPr>
          <a:lstStyle/>
          <a:p>
            <a:pPr marL="457200" indent="-457200">
              <a:buAutoNum type="arabicPeriod"/>
            </a:pPr>
            <a:r>
              <a:rPr lang="fi-FI" dirty="0">
                <a:latin typeface="Arial"/>
                <a:cs typeface="Calibri"/>
              </a:rPr>
              <a:t>Kerro, mitä ja missä on tapahtunut.</a:t>
            </a:r>
            <a:endParaRPr lang="fi-FI" sz="2400" dirty="0">
              <a:ea typeface="Calibri"/>
              <a:cs typeface="Calibri"/>
            </a:endParaRPr>
          </a:p>
          <a:p>
            <a:pPr marL="457200" indent="-457200">
              <a:buFont typeface="+mj-lt"/>
              <a:buAutoNum type="arabicPeriod"/>
            </a:pPr>
            <a:r>
              <a:rPr lang="fi-FI" dirty="0">
                <a:latin typeface="Arial"/>
                <a:ea typeface="Calibri"/>
                <a:cs typeface="Calibri"/>
              </a:rPr>
              <a:t>Vastaa kysymyksiin ja kuuntele ohjeita.</a:t>
            </a:r>
            <a:endParaRPr lang="fi-FI" sz="2400" dirty="0">
              <a:latin typeface="Arial"/>
              <a:ea typeface="Calibri"/>
              <a:cs typeface="Calibri"/>
            </a:endParaRPr>
          </a:p>
          <a:p>
            <a:pPr marL="457200" indent="-457200">
              <a:buFont typeface="+mj-lt"/>
              <a:buAutoNum type="arabicPeriod"/>
            </a:pPr>
            <a:r>
              <a:rPr lang="fi-FI" dirty="0">
                <a:latin typeface="Arial"/>
                <a:cs typeface="Calibri"/>
              </a:rPr>
              <a:t>Sulje puhelin, kun olet saanut luvan.</a:t>
            </a:r>
            <a:endParaRPr lang="fi-FI" sz="2400" dirty="0">
              <a:latin typeface="Arial"/>
              <a:ea typeface="Calibri"/>
              <a:cs typeface="Calibri"/>
            </a:endParaRPr>
          </a:p>
        </p:txBody>
      </p:sp>
      <p:pic>
        <p:nvPicPr>
          <p:cNvPr id="8" name="Sisällön paikkamerkki 7">
            <a:extLst>
              <a:ext uri="{FF2B5EF4-FFF2-40B4-BE49-F238E27FC236}">
                <a16:creationId xmlns:a16="http://schemas.microsoft.com/office/drawing/2014/main" id="{8D0F6D9F-FA8C-1542-451A-601E61741FB4}"/>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13324" t="7857" r="12595" b="12143"/>
          <a:stretch/>
        </p:blipFill>
        <p:spPr>
          <a:xfrm>
            <a:off x="6809791" y="975486"/>
            <a:ext cx="4544009" cy="4907027"/>
          </a:xfrm>
        </p:spPr>
      </p:pic>
    </p:spTree>
    <p:extLst>
      <p:ext uri="{BB962C8B-B14F-4D97-AF65-F5344CB8AC3E}">
        <p14:creationId xmlns:p14="http://schemas.microsoft.com/office/powerpoint/2010/main" val="871684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9DA5AA1-75B5-75AA-F9D2-C035B9A3F1D8}"/>
              </a:ext>
            </a:extLst>
          </p:cNvPr>
          <p:cNvSpPr>
            <a:spLocks noGrp="1"/>
          </p:cNvSpPr>
          <p:nvPr>
            <p:ph type="title" idx="4294967295"/>
          </p:nvPr>
        </p:nvSpPr>
        <p:spPr>
          <a:xfrm>
            <a:off x="0" y="-418011"/>
            <a:ext cx="10515600" cy="418011"/>
          </a:xfrm>
        </p:spPr>
        <p:txBody>
          <a:bodyPr vert="horz" lIns="91440" tIns="45720" rIns="91440" bIns="45720" rtlCol="0" anchor="b">
            <a:normAutofit/>
          </a:bodyPr>
          <a:lstStyle/>
          <a:p>
            <a:r>
              <a:rPr lang="fi-FI" sz="2000" dirty="0"/>
              <a:t>Video: Mitä tehdä, jos kaupungilla liikkuessa pelottaa</a:t>
            </a:r>
          </a:p>
        </p:txBody>
      </p:sp>
      <p:pic>
        <p:nvPicPr>
          <p:cNvPr id="2" name="Online-media 1">
            <a:hlinkClick r:id="" action="ppaction://media"/>
            <a:extLst>
              <a:ext uri="{FF2B5EF4-FFF2-40B4-BE49-F238E27FC236}">
                <a16:creationId xmlns:a16="http://schemas.microsoft.com/office/drawing/2014/main" id="{51AF9A8E-932B-A167-B264-B4B379E87BAC}"/>
              </a:ext>
              <a:ext uri="{C183D7F6-B498-43B3-948B-1728B52AA6E4}">
                <adec:decorative xmlns:adec="http://schemas.microsoft.com/office/drawing/2017/decorative" val="1"/>
              </a:ext>
            </a:extLst>
          </p:cNvPr>
          <p:cNvPicPr>
            <a:picLocks noRot="1" noChangeAspect="1"/>
          </p:cNvPicPr>
          <p:nvPr>
            <a:videoFile r:link="rId1"/>
          </p:nvPr>
        </p:nvPicPr>
        <p:blipFill>
          <a:blip r:embed="rId4"/>
          <a:srcRect/>
          <a:stretch/>
        </p:blipFill>
        <p:spPr>
          <a:xfrm>
            <a:off x="5028" y="2828"/>
            <a:ext cx="12181943" cy="6852342"/>
          </a:xfrm>
          <a:prstGeom prst="rect">
            <a:avLst/>
          </a:prstGeom>
        </p:spPr>
      </p:pic>
    </p:spTree>
    <p:extLst>
      <p:ext uri="{BB962C8B-B14F-4D97-AF65-F5344CB8AC3E}">
        <p14:creationId xmlns:p14="http://schemas.microsoft.com/office/powerpoint/2010/main" val="1482272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BAF77F-601E-32B9-EEE2-B361EF534662}"/>
              </a:ext>
            </a:extLst>
          </p:cNvPr>
          <p:cNvSpPr>
            <a:spLocks noGrp="1"/>
          </p:cNvSpPr>
          <p:nvPr>
            <p:ph type="title"/>
          </p:nvPr>
        </p:nvSpPr>
        <p:spPr/>
        <p:txBody>
          <a:bodyPr/>
          <a:lstStyle/>
          <a:p>
            <a:r>
              <a:rPr lang="fi-FI" dirty="0">
                <a:latin typeface="Arial Rounded MT Bold"/>
              </a:rPr>
              <a:t>Keskustelua videosta</a:t>
            </a:r>
            <a:endParaRPr lang="fi-FI" dirty="0"/>
          </a:p>
        </p:txBody>
      </p:sp>
      <p:sp>
        <p:nvSpPr>
          <p:cNvPr id="8" name="Sisällön paikkamerkki 7">
            <a:extLst>
              <a:ext uri="{FF2B5EF4-FFF2-40B4-BE49-F238E27FC236}">
                <a16:creationId xmlns:a16="http://schemas.microsoft.com/office/drawing/2014/main" id="{91391337-75A2-9E8F-B178-3B549921BF14}"/>
              </a:ext>
            </a:extLst>
          </p:cNvPr>
          <p:cNvSpPr>
            <a:spLocks noGrp="1"/>
          </p:cNvSpPr>
          <p:nvPr>
            <p:ph sz="quarter" idx="4"/>
          </p:nvPr>
        </p:nvSpPr>
        <p:spPr/>
        <p:txBody>
          <a:bodyPr vert="horz" lIns="91440" tIns="45720" rIns="91440" bIns="45720" rtlCol="0" anchor="t">
            <a:normAutofit/>
          </a:bodyPr>
          <a:lstStyle/>
          <a:p>
            <a:r>
              <a:rPr lang="fi-FI" dirty="0">
                <a:latin typeface="Arial"/>
                <a:cs typeface="Arial"/>
              </a:rPr>
              <a:t>Mitä sinulle jäi mieleen videosta?</a:t>
            </a:r>
            <a:endParaRPr lang="fi-FI" dirty="0"/>
          </a:p>
          <a:p>
            <a:r>
              <a:rPr lang="fi-FI" dirty="0">
                <a:latin typeface="Arial"/>
                <a:cs typeface="Arial"/>
              </a:rPr>
              <a:t>Millaisia reittejä kannattaa valita?</a:t>
            </a:r>
          </a:p>
          <a:p>
            <a:r>
              <a:rPr lang="fi-FI" dirty="0">
                <a:latin typeface="Arial"/>
                <a:cs typeface="Arial"/>
              </a:rPr>
              <a:t>Miten toimisit, jos sinulta yritetään viedä jotain?</a:t>
            </a:r>
          </a:p>
          <a:p>
            <a:r>
              <a:rPr lang="fi-FI" dirty="0">
                <a:latin typeface="Arial"/>
                <a:cs typeface="Arial"/>
              </a:rPr>
              <a:t>Mistä voit hakea apua?</a:t>
            </a:r>
            <a:endParaRPr lang="fi-FI" dirty="0"/>
          </a:p>
        </p:txBody>
      </p:sp>
      <p:pic>
        <p:nvPicPr>
          <p:cNvPr id="10" name="Sisällön paikkamerkki 9">
            <a:extLst>
              <a:ext uri="{FF2B5EF4-FFF2-40B4-BE49-F238E27FC236}">
                <a16:creationId xmlns:a16="http://schemas.microsoft.com/office/drawing/2014/main" id="{33149277-54AD-9F39-D9AE-B34004EB0AE7}"/>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971545" y="1142995"/>
            <a:ext cx="4572009" cy="4572009"/>
          </a:xfrm>
        </p:spPr>
      </p:pic>
    </p:spTree>
    <p:extLst>
      <p:ext uri="{BB962C8B-B14F-4D97-AF65-F5344CB8AC3E}">
        <p14:creationId xmlns:p14="http://schemas.microsoft.com/office/powerpoint/2010/main" val="3165800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99D9F0F-4597-C7D2-BB90-E8EB7EEAD06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1685" y="-208753"/>
            <a:ext cx="7286978" cy="7277571"/>
          </a:xfrm>
          <a:prstGeom prst="rect">
            <a:avLst/>
          </a:prstGeom>
        </p:spPr>
      </p:pic>
      <p:sp>
        <p:nvSpPr>
          <p:cNvPr id="6" name="Otsikko 2">
            <a:extLst>
              <a:ext uri="{FF2B5EF4-FFF2-40B4-BE49-F238E27FC236}">
                <a16:creationId xmlns:a16="http://schemas.microsoft.com/office/drawing/2014/main" id="{128D827E-DB09-1B6D-C963-8639060952A3}"/>
              </a:ext>
            </a:extLst>
          </p:cNvPr>
          <p:cNvSpPr>
            <a:spLocks noGrp="1"/>
          </p:cNvSpPr>
          <p:nvPr>
            <p:ph type="title" idx="4294967295"/>
          </p:nvPr>
        </p:nvSpPr>
        <p:spPr>
          <a:xfrm>
            <a:off x="5908793" y="265289"/>
            <a:ext cx="5181600" cy="11128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000" kern="1200">
                <a:solidFill>
                  <a:schemeClr val="tx1"/>
                </a:solidFill>
                <a:latin typeface="Arial Rounded MT Bold" panose="020F070403050403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3000" b="0" i="0" u="none" strike="noStrike" kern="1200" cap="none" spc="0" normalizeH="0" baseline="0" noProof="0" dirty="0">
                <a:ln>
                  <a:noFill/>
                </a:ln>
                <a:solidFill>
                  <a:schemeClr val="tx1"/>
                </a:solidFill>
                <a:effectLst/>
                <a:uLnTx/>
                <a:uFillTx/>
                <a:latin typeface="Arial Rounded MT Bold"/>
                <a:ea typeface="+mj-ea"/>
                <a:cs typeface="+mj-cs"/>
              </a:rPr>
              <a:t>Rauhoittumistassu</a:t>
            </a:r>
            <a:endParaRPr kumimoji="0" lang="en-US" sz="3000" b="0" i="0" u="none" strike="noStrike" kern="1200" cap="none" spc="0" normalizeH="0" baseline="0" noProof="0" dirty="0">
              <a:ln>
                <a:noFill/>
              </a:ln>
              <a:solidFill>
                <a:schemeClr val="tx1"/>
              </a:solidFill>
              <a:effectLst/>
              <a:uLnTx/>
              <a:uFillTx/>
              <a:latin typeface="Arial Rounded MT Bold" panose="020F0704030504030204" pitchFamily="34" charset="77"/>
              <a:ea typeface="+mj-ea"/>
              <a:cs typeface="+mj-cs"/>
            </a:endParaRPr>
          </a:p>
        </p:txBody>
      </p:sp>
      <p:sp>
        <p:nvSpPr>
          <p:cNvPr id="8" name="TextBox 7">
            <a:extLst>
              <a:ext uri="{FF2B5EF4-FFF2-40B4-BE49-F238E27FC236}">
                <a16:creationId xmlns:a16="http://schemas.microsoft.com/office/drawing/2014/main" id="{05E9226D-BB1E-5034-0CA8-702F7C53A355}"/>
              </a:ext>
            </a:extLst>
          </p:cNvPr>
          <p:cNvSpPr txBox="1"/>
          <p:nvPr/>
        </p:nvSpPr>
        <p:spPr>
          <a:xfrm>
            <a:off x="5959122" y="1151937"/>
            <a:ext cx="51138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a:ea typeface="+mn-lt"/>
                <a:cs typeface="+mn-lt"/>
              </a:rPr>
              <a:t>Tee näin, kun haluat rauhoittaa kehoa ja mieltä. </a:t>
            </a:r>
            <a:endParaRPr lang="en-US" dirty="0"/>
          </a:p>
        </p:txBody>
      </p:sp>
      <p:sp>
        <p:nvSpPr>
          <p:cNvPr id="4" name="Content Placeholder 1">
            <a:extLst>
              <a:ext uri="{FF2B5EF4-FFF2-40B4-BE49-F238E27FC236}">
                <a16:creationId xmlns:a16="http://schemas.microsoft.com/office/drawing/2014/main" id="{3993C570-51F1-FCEE-5E67-C166B1D61AF7}"/>
              </a:ext>
            </a:extLst>
          </p:cNvPr>
          <p:cNvSpPr txBox="1">
            <a:spLocks/>
          </p:cNvSpPr>
          <p:nvPr/>
        </p:nvSpPr>
        <p:spPr>
          <a:xfrm>
            <a:off x="5963649" y="1629363"/>
            <a:ext cx="5352521" cy="4191939"/>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rPr>
              <a:t>Avaa kätesi.</a:t>
            </a:r>
          </a:p>
          <a:p>
            <a:r>
              <a:rPr lang="en-US" dirty="0">
                <a:latin typeface="Arial"/>
                <a:cs typeface="Arial"/>
              </a:rPr>
              <a:t>Piirrä etusormella toisen käden reunoja hengityksen tahtiin:</a:t>
            </a:r>
          </a:p>
          <a:p>
            <a:pPr lvl="1"/>
            <a:r>
              <a:rPr lang="en-US" dirty="0">
                <a:latin typeface="Arial"/>
                <a:cs typeface="Arial"/>
              </a:rPr>
              <a:t>Sisäänhengityksellä sormea ylöspäin.</a:t>
            </a:r>
          </a:p>
          <a:p>
            <a:pPr lvl="1"/>
            <a:r>
              <a:rPr lang="en-US" dirty="0">
                <a:latin typeface="Arial"/>
                <a:cs typeface="Arial"/>
              </a:rPr>
              <a:t>Uloshengityksellä sormea alaspäin.</a:t>
            </a:r>
          </a:p>
          <a:p>
            <a:r>
              <a:rPr lang="en-US" dirty="0">
                <a:latin typeface="Arial"/>
                <a:cs typeface="Arial"/>
              </a:rPr>
              <a:t>Käy läpi kaikki sormet.</a:t>
            </a:r>
            <a:endParaRPr lang="en-US" dirty="0">
              <a:latin typeface="Arial"/>
            </a:endParaRPr>
          </a:p>
          <a:p>
            <a:endParaRPr lang="en-US" dirty="0">
              <a:latin typeface="Arial"/>
            </a:endParaRPr>
          </a:p>
        </p:txBody>
      </p:sp>
    </p:spTree>
    <p:extLst>
      <p:ext uri="{BB962C8B-B14F-4D97-AF65-F5344CB8AC3E}">
        <p14:creationId xmlns:p14="http://schemas.microsoft.com/office/powerpoint/2010/main" val="1714866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F0EFF82-8CF5-9C2E-EB81-1A2E240C9469}"/>
              </a:ext>
            </a:extLst>
          </p:cNvPr>
          <p:cNvSpPr>
            <a:spLocks noGrp="1"/>
          </p:cNvSpPr>
          <p:nvPr>
            <p:ph type="title"/>
          </p:nvPr>
        </p:nvSpPr>
        <p:spPr/>
        <p:txBody>
          <a:bodyPr/>
          <a:lstStyle/>
          <a:p>
            <a:r>
              <a:rPr lang="fi-FI" dirty="0">
                <a:latin typeface="Arial Rounded MT Bold"/>
              </a:rPr>
              <a:t>TAUKO</a:t>
            </a:r>
            <a:endParaRPr lang="fi-FI" dirty="0"/>
          </a:p>
        </p:txBody>
      </p:sp>
    </p:spTree>
    <p:extLst>
      <p:ext uri="{BB962C8B-B14F-4D97-AF65-F5344CB8AC3E}">
        <p14:creationId xmlns:p14="http://schemas.microsoft.com/office/powerpoint/2010/main" val="2639534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BA67E4-9940-BBC8-EF4A-5C36B3748C3F}"/>
              </a:ext>
            </a:extLst>
          </p:cNvPr>
          <p:cNvSpPr>
            <a:spLocks noGrp="1"/>
          </p:cNvSpPr>
          <p:nvPr>
            <p:ph type="title"/>
          </p:nvPr>
        </p:nvSpPr>
        <p:spPr/>
        <p:txBody>
          <a:bodyPr/>
          <a:lstStyle/>
          <a:p>
            <a:r>
              <a:rPr lang="fi-FI" dirty="0">
                <a:latin typeface="Arial Rounded MT Bold"/>
              </a:rPr>
              <a:t>Mitä riippuvuus tarkoittaa?</a:t>
            </a:r>
            <a:endParaRPr lang="fi-FI" dirty="0"/>
          </a:p>
        </p:txBody>
      </p:sp>
    </p:spTree>
    <p:extLst>
      <p:ext uri="{BB962C8B-B14F-4D97-AF65-F5344CB8AC3E}">
        <p14:creationId xmlns:p14="http://schemas.microsoft.com/office/powerpoint/2010/main" val="1021743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F2DCA9A-B1B7-4916-333F-A73B2A90E8B8}"/>
              </a:ext>
            </a:extLst>
          </p:cNvPr>
          <p:cNvSpPr>
            <a:spLocks noGrp="1"/>
          </p:cNvSpPr>
          <p:nvPr>
            <p:ph type="title" idx="4294967295"/>
          </p:nvPr>
        </p:nvSpPr>
        <p:spPr>
          <a:xfrm>
            <a:off x="0" y="-593766"/>
            <a:ext cx="10515600" cy="403761"/>
          </a:xfrm>
        </p:spPr>
        <p:txBody>
          <a:bodyPr vert="horz" lIns="91440" tIns="45720" rIns="91440" bIns="45720" rtlCol="0" anchor="b">
            <a:normAutofit/>
          </a:bodyPr>
          <a:lstStyle/>
          <a:p>
            <a:r>
              <a:rPr lang="fi-FI" sz="2000" dirty="0"/>
              <a:t>Valokuvaterveinen</a:t>
            </a:r>
          </a:p>
        </p:txBody>
      </p:sp>
      <p:pic>
        <p:nvPicPr>
          <p:cNvPr id="3" name="Kuva 2" descr="&quot;Kun tunsin jääneeni yksin, aloin käyttää päihteitä. En osannut kertoa ikävistä tunteistani muille, joten pidin ne sisälläni.&quot; -Anssi.">
            <a:extLst>
              <a:ext uri="{FF2B5EF4-FFF2-40B4-BE49-F238E27FC236}">
                <a16:creationId xmlns:a16="http://schemas.microsoft.com/office/drawing/2014/main" id="{FB8E9862-A23A-B32E-99CB-977D0F607BA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71828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F157B80E-0A31-4E84-8B42-3AD3592C9A89}"/>
              </a:ext>
            </a:extLst>
          </p:cNvPr>
          <p:cNvSpPr>
            <a:spLocks noGrp="1"/>
          </p:cNvSpPr>
          <p:nvPr>
            <p:ph type="title"/>
          </p:nvPr>
        </p:nvSpPr>
        <p:spPr>
          <a:xfrm>
            <a:off x="6097625" y="1009650"/>
            <a:ext cx="5181600" cy="1112837"/>
          </a:xfrm>
        </p:spPr>
        <p:txBody>
          <a:bodyPr/>
          <a:lstStyle/>
          <a:p>
            <a:r>
              <a:rPr lang="fi-FI" sz="2800" dirty="0"/>
              <a:t>Turvallinen</a:t>
            </a:r>
            <a:endParaRPr lang="fi-FI" dirty="0"/>
          </a:p>
        </p:txBody>
      </p:sp>
      <p:sp>
        <p:nvSpPr>
          <p:cNvPr id="2" name="Sisällön paikkamerkki 1">
            <a:extLst>
              <a:ext uri="{FF2B5EF4-FFF2-40B4-BE49-F238E27FC236}">
                <a16:creationId xmlns:a16="http://schemas.microsoft.com/office/drawing/2014/main" id="{4BDBC9D2-CD67-6320-6F78-8CC026B82EFB}"/>
              </a:ext>
            </a:extLst>
          </p:cNvPr>
          <p:cNvSpPr>
            <a:spLocks noGrp="1"/>
          </p:cNvSpPr>
          <p:nvPr>
            <p:ph sz="quarter" idx="4"/>
          </p:nvPr>
        </p:nvSpPr>
        <p:spPr>
          <a:xfrm>
            <a:off x="6096000" y="2122487"/>
            <a:ext cx="5181600" cy="3916363"/>
          </a:xfrm>
        </p:spPr>
        <p:txBody>
          <a:bodyPr>
            <a:normAutofit/>
          </a:bodyPr>
          <a:lstStyle/>
          <a:p>
            <a:pPr marL="342900" indent="-342900">
              <a:buFont typeface="Arial" panose="020B0604020202020204" pitchFamily="34" charset="0"/>
              <a:buChar char="•"/>
            </a:pPr>
            <a:r>
              <a:rPr lang="fi-FI" dirty="0"/>
              <a:t>Mitä turvallinen tarkoittaa?</a:t>
            </a:r>
          </a:p>
          <a:p>
            <a:pPr marL="342900" indent="-342900">
              <a:buFont typeface="Arial" panose="020B0604020202020204" pitchFamily="34" charset="0"/>
              <a:buChar char="•"/>
            </a:pPr>
            <a:r>
              <a:rPr lang="fi-FI" dirty="0"/>
              <a:t>Mistä sinulle tulee turvallinen olo ulkona liikkuessasi?</a:t>
            </a:r>
          </a:p>
        </p:txBody>
      </p:sp>
      <p:pic>
        <p:nvPicPr>
          <p:cNvPr id="5" name="Picture 3">
            <a:extLst>
              <a:ext uri="{FF2B5EF4-FFF2-40B4-BE49-F238E27FC236}">
                <a16:creationId xmlns:a16="http://schemas.microsoft.com/office/drawing/2014/main" id="{FA4756A6-836D-8893-BCA8-DFBD83596705}"/>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637368" y="581843"/>
            <a:ext cx="5457007" cy="5457007"/>
          </a:xfrm>
          <a:prstGeom prst="rect">
            <a:avLst/>
          </a:prstGeom>
        </p:spPr>
      </p:pic>
    </p:spTree>
    <p:extLst>
      <p:ext uri="{BB962C8B-B14F-4D97-AF65-F5344CB8AC3E}">
        <p14:creationId xmlns:p14="http://schemas.microsoft.com/office/powerpoint/2010/main" val="1320679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AF24C2-7634-F6B4-996F-F077FFDAFE4B}"/>
              </a:ext>
            </a:extLst>
          </p:cNvPr>
          <p:cNvSpPr>
            <a:spLocks noGrp="1"/>
          </p:cNvSpPr>
          <p:nvPr>
            <p:ph type="title" idx="4294967295"/>
          </p:nvPr>
        </p:nvSpPr>
        <p:spPr>
          <a:xfrm>
            <a:off x="0" y="-641267"/>
            <a:ext cx="10515600" cy="380010"/>
          </a:xfrm>
        </p:spPr>
        <p:txBody>
          <a:bodyPr vert="horz" lIns="91440" tIns="45720" rIns="91440" bIns="45720" rtlCol="0" anchor="b">
            <a:normAutofit/>
          </a:bodyPr>
          <a:lstStyle/>
          <a:p>
            <a:r>
              <a:rPr lang="fi-FI" sz="2000" dirty="0"/>
              <a:t>Valokuvaterveinen</a:t>
            </a:r>
          </a:p>
        </p:txBody>
      </p:sp>
      <p:pic>
        <p:nvPicPr>
          <p:cNvPr id="5" name="Kuva 4" descr="&quot;Kun minulla meni huonosti, luulin, ettei kukaan voi auttaa minua. Kun sitten uskalsinkin puhua asiasta, minua haluttiinkin auttaa ja sain uuden mahdollisuuden korjata asiat, jotka olivat aiemmin menneet pieleen.&quot; -Metta.">
            <a:extLst>
              <a:ext uri="{FF2B5EF4-FFF2-40B4-BE49-F238E27FC236}">
                <a16:creationId xmlns:a16="http://schemas.microsoft.com/office/drawing/2014/main" id="{5E31348F-E586-29F4-7A40-2A5E8CC0243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13529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3C643BC-D8C0-EC97-3CB3-2A658025E473}"/>
              </a:ext>
            </a:extLst>
          </p:cNvPr>
          <p:cNvSpPr>
            <a:spLocks noGrp="1"/>
          </p:cNvSpPr>
          <p:nvPr>
            <p:ph type="title" idx="4294967295"/>
          </p:nvPr>
        </p:nvSpPr>
        <p:spPr>
          <a:xfrm>
            <a:off x="0" y="-581891"/>
            <a:ext cx="10515600" cy="391886"/>
          </a:xfrm>
        </p:spPr>
        <p:txBody>
          <a:bodyPr vert="horz" lIns="91440" tIns="45720" rIns="91440" bIns="45720" rtlCol="0" anchor="b">
            <a:normAutofit/>
          </a:bodyPr>
          <a:lstStyle/>
          <a:p>
            <a:r>
              <a:rPr lang="fi-FI" sz="2000" dirty="0"/>
              <a:t>Valokuvaterveinen</a:t>
            </a:r>
          </a:p>
        </p:txBody>
      </p:sp>
      <p:pic>
        <p:nvPicPr>
          <p:cNvPr id="3" name="Kuva 2" descr="&quot;Olen ihan tavallinen ihminen, vaikka minulla on riippuvuussairaus. Käyn töissä, harrastan liikuntaa ja tapaan kavereita.&quot; -Petri.">
            <a:extLst>
              <a:ext uri="{FF2B5EF4-FFF2-40B4-BE49-F238E27FC236}">
                <a16:creationId xmlns:a16="http://schemas.microsoft.com/office/drawing/2014/main" id="{297DDD60-E81B-D7ED-5084-6FA3A335979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19603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1FAE82-5D1A-3E59-DCD1-EBE0160DAA91}"/>
              </a:ext>
            </a:extLst>
          </p:cNvPr>
          <p:cNvSpPr>
            <a:spLocks noGrp="1"/>
          </p:cNvSpPr>
          <p:nvPr>
            <p:ph type="title" idx="4294967295"/>
          </p:nvPr>
        </p:nvSpPr>
        <p:spPr>
          <a:xfrm>
            <a:off x="0" y="-641268"/>
            <a:ext cx="10515600" cy="391886"/>
          </a:xfrm>
        </p:spPr>
        <p:txBody>
          <a:bodyPr vert="horz" lIns="91440" tIns="45720" rIns="91440" bIns="45720" rtlCol="0" anchor="b">
            <a:normAutofit/>
          </a:bodyPr>
          <a:lstStyle/>
          <a:p>
            <a:r>
              <a:rPr lang="fi-FI" sz="2000" dirty="0"/>
              <a:t>Valokuvaterveinen</a:t>
            </a:r>
          </a:p>
        </p:txBody>
      </p:sp>
      <p:pic>
        <p:nvPicPr>
          <p:cNvPr id="3" name="Kuva 2" descr="&quot;Ei tämä paikka ole minulle tärkeä, vaan nämä ihmiset. Minulle oluen juominen on tapa olla sosiaalinen. Tämä paikka on minulle kuin olohuone, jossa voin tavata minulle tärkeitä ihmisiä.&quot; -Sami.">
            <a:extLst>
              <a:ext uri="{FF2B5EF4-FFF2-40B4-BE49-F238E27FC236}">
                <a16:creationId xmlns:a16="http://schemas.microsoft.com/office/drawing/2014/main" id="{E8538A6E-1B31-B6FD-17B6-2769BA0D9BD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14179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1CD969-E29B-B846-F84F-DBEC9B24ECE1}"/>
              </a:ext>
            </a:extLst>
          </p:cNvPr>
          <p:cNvSpPr>
            <a:spLocks noGrp="1"/>
          </p:cNvSpPr>
          <p:nvPr>
            <p:ph type="title" idx="4294967295"/>
          </p:nvPr>
        </p:nvSpPr>
        <p:spPr>
          <a:xfrm>
            <a:off x="0" y="-653143"/>
            <a:ext cx="10515600" cy="427512"/>
          </a:xfrm>
        </p:spPr>
        <p:txBody>
          <a:bodyPr vert="horz" lIns="91440" tIns="45720" rIns="91440" bIns="45720" rtlCol="0" anchor="b">
            <a:normAutofit/>
          </a:bodyPr>
          <a:lstStyle/>
          <a:p>
            <a:r>
              <a:rPr lang="fi-FI" sz="2000" dirty="0"/>
              <a:t>Valokuvaterveinen</a:t>
            </a:r>
          </a:p>
        </p:txBody>
      </p:sp>
      <p:pic>
        <p:nvPicPr>
          <p:cNvPr id="3" name="Kuva 2" descr="&quot;Käytin aiemmin päihteitä päivittäin, mutta sain apua ongelmiini. Haluan auttaa muita, joilla on ongelmia samojen asioiden kanssa. Tapaan päihteitä käyttäviä ihmisiä kaduilla. Tarjoan välipalaa sekä kysyn, mitä kuuluu ja kerron, mistä voi saada apua.&quot; -Laura.">
            <a:extLst>
              <a:ext uri="{FF2B5EF4-FFF2-40B4-BE49-F238E27FC236}">
                <a16:creationId xmlns:a16="http://schemas.microsoft.com/office/drawing/2014/main" id="{06951CE6-8F88-450D-C686-588B50C0062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1155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5E068C-49A9-BAA1-3314-6723FA56A819}"/>
              </a:ext>
            </a:extLst>
          </p:cNvPr>
          <p:cNvSpPr>
            <a:spLocks noGrp="1"/>
          </p:cNvSpPr>
          <p:nvPr>
            <p:ph type="title" idx="4294967295"/>
          </p:nvPr>
        </p:nvSpPr>
        <p:spPr>
          <a:xfrm>
            <a:off x="0" y="-593767"/>
            <a:ext cx="10515600" cy="403761"/>
          </a:xfrm>
        </p:spPr>
        <p:txBody>
          <a:bodyPr vert="horz" lIns="91440" tIns="45720" rIns="91440" bIns="45720" rtlCol="0" anchor="b">
            <a:normAutofit/>
          </a:bodyPr>
          <a:lstStyle/>
          <a:p>
            <a:r>
              <a:rPr lang="fi-FI" sz="2000" dirty="0"/>
              <a:t>Valokuvaterveinen</a:t>
            </a:r>
          </a:p>
        </p:txBody>
      </p:sp>
      <p:pic>
        <p:nvPicPr>
          <p:cNvPr id="3" name="Kuva 2" descr="&quot;Ihminen, jolla on päihdesairaus, haluaa samoja asioita kuin muutkin - että huomataan ja rakastetaan.&quot; -Annuska.">
            <a:extLst>
              <a:ext uri="{FF2B5EF4-FFF2-40B4-BE49-F238E27FC236}">
                <a16:creationId xmlns:a16="http://schemas.microsoft.com/office/drawing/2014/main" id="{BD0E7CC6-C484-1E09-0728-24D0EB9211C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57425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609064E-D668-9BBF-59BB-7DBE05708567}"/>
              </a:ext>
            </a:extLst>
          </p:cNvPr>
          <p:cNvSpPr>
            <a:spLocks noGrp="1"/>
          </p:cNvSpPr>
          <p:nvPr>
            <p:ph type="title" idx="4294967295"/>
          </p:nvPr>
        </p:nvSpPr>
        <p:spPr>
          <a:xfrm>
            <a:off x="0" y="-617516"/>
            <a:ext cx="10515600" cy="380010"/>
          </a:xfrm>
        </p:spPr>
        <p:txBody>
          <a:bodyPr vert="horz" lIns="91440" tIns="45720" rIns="91440" bIns="45720" rtlCol="0" anchor="b">
            <a:normAutofit/>
          </a:bodyPr>
          <a:lstStyle/>
          <a:p>
            <a:r>
              <a:rPr lang="fi-FI" sz="2000" dirty="0"/>
              <a:t>Valokuvaterveinen</a:t>
            </a:r>
          </a:p>
        </p:txBody>
      </p:sp>
      <p:pic>
        <p:nvPicPr>
          <p:cNvPr id="9" name="Kuva 8" descr="&quot;En koskaan hylännyt lastani, joka käytti huumeita, koska rakastan häntä. Hän on aina minun lapseni.&quot; -Leea.">
            <a:extLst>
              <a:ext uri="{FF2B5EF4-FFF2-40B4-BE49-F238E27FC236}">
                <a16:creationId xmlns:a16="http://schemas.microsoft.com/office/drawing/2014/main" id="{5FEDBA36-17D2-A28B-38C7-9165AE2ECE9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83590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81823E-AE73-BBAC-0893-569135985E24}"/>
              </a:ext>
            </a:extLst>
          </p:cNvPr>
          <p:cNvSpPr>
            <a:spLocks noGrp="1"/>
          </p:cNvSpPr>
          <p:nvPr>
            <p:ph type="title" idx="4294967295"/>
          </p:nvPr>
        </p:nvSpPr>
        <p:spPr>
          <a:xfrm>
            <a:off x="0" y="-641267"/>
            <a:ext cx="10515600" cy="403761"/>
          </a:xfrm>
        </p:spPr>
        <p:txBody>
          <a:bodyPr vert="horz" lIns="91440" tIns="45720" rIns="91440" bIns="45720" rtlCol="0" anchor="b">
            <a:normAutofit/>
          </a:bodyPr>
          <a:lstStyle/>
          <a:p>
            <a:r>
              <a:rPr lang="fi-FI" sz="2000" dirty="0"/>
              <a:t>Valokuvaterveinen</a:t>
            </a:r>
          </a:p>
        </p:txBody>
      </p:sp>
      <p:pic>
        <p:nvPicPr>
          <p:cNvPr id="3" name="Kuva 2" descr="&quot;Minun työtäni on neuvoa ja ohjata ihmisiä huomioimaan muut, jotta kaikilla on turvallinen olla. Jokainen meistä kuuluu naapurustoonsa ja voi vaikuttaa kaikkien hyvinvointiin.&quot; -Heikki.">
            <a:extLst>
              <a:ext uri="{FF2B5EF4-FFF2-40B4-BE49-F238E27FC236}">
                <a16:creationId xmlns:a16="http://schemas.microsoft.com/office/drawing/2014/main" id="{2CED2E79-45AE-EFB4-421A-C533D6CC0F0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43033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E2E08B-7F26-4575-6F2E-A7D74225EF00}"/>
              </a:ext>
            </a:extLst>
          </p:cNvPr>
          <p:cNvSpPr>
            <a:spLocks noGrp="1"/>
          </p:cNvSpPr>
          <p:nvPr>
            <p:ph type="title"/>
          </p:nvPr>
        </p:nvSpPr>
        <p:spPr>
          <a:xfrm>
            <a:off x="838200" y="914400"/>
            <a:ext cx="10244082" cy="1112837"/>
          </a:xfrm>
        </p:spPr>
        <p:txBody>
          <a:bodyPr>
            <a:noAutofit/>
          </a:bodyPr>
          <a:lstStyle/>
          <a:p>
            <a:r>
              <a:rPr lang="fi-FI" sz="4400" dirty="0">
                <a:latin typeface="Arial Rounded MT Bold"/>
              </a:rPr>
              <a:t>Päihteet muuttavat käytöstä </a:t>
            </a:r>
            <a:endParaRPr lang="en-US" dirty="0"/>
          </a:p>
        </p:txBody>
      </p:sp>
      <p:sp>
        <p:nvSpPr>
          <p:cNvPr id="4" name="Sisällön paikkamerkki 3">
            <a:extLst>
              <a:ext uri="{FF2B5EF4-FFF2-40B4-BE49-F238E27FC236}">
                <a16:creationId xmlns:a16="http://schemas.microsoft.com/office/drawing/2014/main" id="{E3259F76-F6E2-BDEF-8D1A-528859644302}"/>
              </a:ext>
            </a:extLst>
          </p:cNvPr>
          <p:cNvSpPr>
            <a:spLocks noGrp="1"/>
          </p:cNvSpPr>
          <p:nvPr>
            <p:ph sz="quarter" idx="4"/>
          </p:nvPr>
        </p:nvSpPr>
        <p:spPr>
          <a:xfrm>
            <a:off x="836575" y="2027237"/>
            <a:ext cx="10244082" cy="3916363"/>
          </a:xfrm>
        </p:spPr>
        <p:txBody>
          <a:bodyPr vert="horz" lIns="91440" tIns="45720" rIns="91440" bIns="45720" rtlCol="0" anchor="t">
            <a:noAutofit/>
          </a:bodyPr>
          <a:lstStyle/>
          <a:p>
            <a:pPr marL="457200" indent="-457200">
              <a:buFont typeface="Arial,Sans-Serif" panose="020B0604020202020204" pitchFamily="34" charset="0"/>
              <a:buChar char="•"/>
            </a:pPr>
            <a:r>
              <a:rPr lang="fi-FI" dirty="0">
                <a:latin typeface="Arial"/>
                <a:cs typeface="Arial"/>
              </a:rPr>
              <a:t>Riippuvuus tuo ikäviä tilanteita ja käytöstä sekä itselle että muille. </a:t>
            </a:r>
            <a:endParaRPr lang="en-US" dirty="0"/>
          </a:p>
          <a:p>
            <a:pPr marL="457200" indent="-457200">
              <a:buFont typeface="Arial,Sans-Serif" panose="020B0604020202020204" pitchFamily="34" charset="0"/>
              <a:buChar char="•"/>
            </a:pPr>
            <a:r>
              <a:rPr lang="fi-FI" dirty="0">
                <a:latin typeface="Arial"/>
                <a:cs typeface="Arial"/>
              </a:rPr>
              <a:t>Päihtynyt ihminen ei välttämättä tajua käytöksensä olevan pelottavaa. </a:t>
            </a:r>
            <a:endParaRPr lang="fi-FI" dirty="0"/>
          </a:p>
          <a:p>
            <a:pPr marL="457200" indent="-457200">
              <a:buFont typeface="Arial,Sans-Serif" panose="020B0604020202020204" pitchFamily="34" charset="0"/>
              <a:buChar char="•"/>
            </a:pPr>
            <a:r>
              <a:rPr lang="fi-FI" dirty="0">
                <a:latin typeface="Arial"/>
                <a:cs typeface="Arial"/>
              </a:rPr>
              <a:t>Riippuvuudesta voi päästä eroon hoidon avulla.</a:t>
            </a:r>
            <a:endParaRPr lang="fi-FI" dirty="0"/>
          </a:p>
          <a:p>
            <a:pPr marL="457200" indent="-457200">
              <a:buChar char="•"/>
            </a:pPr>
            <a:r>
              <a:rPr lang="fi-FI" dirty="0">
                <a:latin typeface="Arial"/>
                <a:cs typeface="Arial"/>
              </a:rPr>
              <a:t>Jokainen ansaitsee hyvää kohtelua ja tukea.</a:t>
            </a:r>
          </a:p>
        </p:txBody>
      </p:sp>
    </p:spTree>
    <p:extLst>
      <p:ext uri="{BB962C8B-B14F-4D97-AF65-F5344CB8AC3E}">
        <p14:creationId xmlns:p14="http://schemas.microsoft.com/office/powerpoint/2010/main" val="3122342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tsikko 11">
            <a:extLst>
              <a:ext uri="{FF2B5EF4-FFF2-40B4-BE49-F238E27FC236}">
                <a16:creationId xmlns:a16="http://schemas.microsoft.com/office/drawing/2014/main" id="{4F4EEBDA-B42D-C606-A099-3FC1FE7BD39F}"/>
              </a:ext>
            </a:extLst>
          </p:cNvPr>
          <p:cNvSpPr>
            <a:spLocks noGrp="1"/>
          </p:cNvSpPr>
          <p:nvPr>
            <p:ph type="title"/>
          </p:nvPr>
        </p:nvSpPr>
        <p:spPr>
          <a:xfrm>
            <a:off x="838199" y="914400"/>
            <a:ext cx="10685317" cy="1112837"/>
          </a:xfrm>
        </p:spPr>
        <p:txBody>
          <a:bodyPr>
            <a:normAutofit/>
          </a:bodyPr>
          <a:lstStyle/>
          <a:p>
            <a:pPr algn="ctr"/>
            <a:r>
              <a:rPr lang="fi-FI" sz="4000" dirty="0"/>
              <a:t>Lautapelin säännöt</a:t>
            </a:r>
          </a:p>
        </p:txBody>
      </p:sp>
      <p:pic>
        <p:nvPicPr>
          <p:cNvPr id="10" name="Kuva 9" descr="Pelin tehtäväruutu, jossa on numero.">
            <a:extLst>
              <a:ext uri="{FF2B5EF4-FFF2-40B4-BE49-F238E27FC236}">
                <a16:creationId xmlns:a16="http://schemas.microsoft.com/office/drawing/2014/main" id="{729AF629-04D6-F4E8-C553-78F92A5848F3}"/>
              </a:ext>
            </a:extLst>
          </p:cNvPr>
          <p:cNvPicPr>
            <a:picLocks noChangeAspect="1"/>
          </p:cNvPicPr>
          <p:nvPr/>
        </p:nvPicPr>
        <p:blipFill>
          <a:blip r:embed="rId3"/>
          <a:stretch>
            <a:fillRect/>
          </a:stretch>
        </p:blipFill>
        <p:spPr>
          <a:xfrm>
            <a:off x="5866379" y="2146171"/>
            <a:ext cx="616185" cy="637070"/>
          </a:xfrm>
          <a:prstGeom prst="rect">
            <a:avLst/>
          </a:prstGeom>
        </p:spPr>
      </p:pic>
      <p:sp>
        <p:nvSpPr>
          <p:cNvPr id="3" name="Sisällön paikkamerkki 2">
            <a:extLst>
              <a:ext uri="{FF2B5EF4-FFF2-40B4-BE49-F238E27FC236}">
                <a16:creationId xmlns:a16="http://schemas.microsoft.com/office/drawing/2014/main" id="{4FFB7D0F-6185-8DAE-411C-E847EDBA11E6}"/>
              </a:ext>
            </a:extLst>
          </p:cNvPr>
          <p:cNvSpPr>
            <a:spLocks noGrp="1"/>
          </p:cNvSpPr>
          <p:nvPr>
            <p:ph sz="half" idx="1"/>
          </p:nvPr>
        </p:nvSpPr>
        <p:spPr>
          <a:xfrm>
            <a:off x="6709543" y="2021223"/>
            <a:ext cx="4812266" cy="964294"/>
          </a:xfrm>
        </p:spPr>
        <p:txBody>
          <a:bodyPr vert="horz" lIns="91440" tIns="45720" rIns="91440" bIns="45720" rtlCol="0" anchor="t">
            <a:noAutofit/>
          </a:bodyPr>
          <a:lstStyle/>
          <a:p>
            <a:pPr marL="0" indent="0">
              <a:lnSpc>
                <a:spcPct val="150000"/>
              </a:lnSpc>
              <a:buNone/>
            </a:pPr>
            <a:r>
              <a:rPr lang="fi-FI" sz="1800" b="1" dirty="0">
                <a:latin typeface="Arial"/>
                <a:cs typeface="Arial"/>
              </a:rPr>
              <a:t>Tehtävä! </a:t>
            </a:r>
            <a:r>
              <a:rPr lang="fi-FI" sz="1800" dirty="0">
                <a:latin typeface="Arial"/>
                <a:cs typeface="Arial"/>
              </a:rPr>
              <a:t>Suorita tehtävä, joka löytyy tehtäväpaperista.</a:t>
            </a:r>
            <a:endParaRPr lang="fi-FI" dirty="0"/>
          </a:p>
        </p:txBody>
      </p:sp>
      <p:pic>
        <p:nvPicPr>
          <p:cNvPr id="13" name="Kuva 12" descr="Pelin tunnepantomiimiruutu, jossa on käden kuva.">
            <a:extLst>
              <a:ext uri="{FF2B5EF4-FFF2-40B4-BE49-F238E27FC236}">
                <a16:creationId xmlns:a16="http://schemas.microsoft.com/office/drawing/2014/main" id="{384E20B0-98FB-75F9-35EF-CC47E6CC1E6F}"/>
              </a:ext>
            </a:extLst>
          </p:cNvPr>
          <p:cNvPicPr>
            <a:picLocks noChangeAspect="1"/>
          </p:cNvPicPr>
          <p:nvPr/>
        </p:nvPicPr>
        <p:blipFill>
          <a:blip r:embed="rId4"/>
          <a:stretch>
            <a:fillRect/>
          </a:stretch>
        </p:blipFill>
        <p:spPr>
          <a:xfrm>
            <a:off x="5866379" y="3110465"/>
            <a:ext cx="616185" cy="637070"/>
          </a:xfrm>
          <a:prstGeom prst="rect">
            <a:avLst/>
          </a:prstGeom>
        </p:spPr>
      </p:pic>
      <p:sp>
        <p:nvSpPr>
          <p:cNvPr id="4" name="Sisällön paikkamerkki 2">
            <a:extLst>
              <a:ext uri="{FF2B5EF4-FFF2-40B4-BE49-F238E27FC236}">
                <a16:creationId xmlns:a16="http://schemas.microsoft.com/office/drawing/2014/main" id="{DD4AD767-3C8A-A575-3C40-F03B6EF05627}"/>
              </a:ext>
            </a:extLst>
          </p:cNvPr>
          <p:cNvSpPr txBox="1">
            <a:spLocks/>
          </p:cNvSpPr>
          <p:nvPr/>
        </p:nvSpPr>
        <p:spPr>
          <a:xfrm>
            <a:off x="6709543" y="3033948"/>
            <a:ext cx="4812266" cy="964294"/>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1800" b="1" dirty="0">
                <a:latin typeface="Arial"/>
                <a:cs typeface="Arial"/>
              </a:rPr>
              <a:t>Tunnepantomiimi! </a:t>
            </a:r>
            <a:r>
              <a:rPr lang="fi-FI" sz="1800" dirty="0">
                <a:latin typeface="Arial"/>
                <a:cs typeface="Arial"/>
              </a:rPr>
              <a:t>Esitä jotain tunnetta. Muut arvaavat.</a:t>
            </a:r>
          </a:p>
        </p:txBody>
      </p:sp>
      <p:pic>
        <p:nvPicPr>
          <p:cNvPr id="17" name="Kuva 16" descr="Pelin oikoreitti-ruutu, jossa on kuva portaista.">
            <a:extLst>
              <a:ext uri="{FF2B5EF4-FFF2-40B4-BE49-F238E27FC236}">
                <a16:creationId xmlns:a16="http://schemas.microsoft.com/office/drawing/2014/main" id="{1CC8A4F2-3F1D-D960-C6C1-0D6279F6E676}"/>
              </a:ext>
            </a:extLst>
          </p:cNvPr>
          <p:cNvPicPr>
            <a:picLocks noChangeAspect="1"/>
          </p:cNvPicPr>
          <p:nvPr/>
        </p:nvPicPr>
        <p:blipFill>
          <a:blip r:embed="rId5"/>
          <a:stretch>
            <a:fillRect/>
          </a:stretch>
        </p:blipFill>
        <p:spPr>
          <a:xfrm>
            <a:off x="5865014" y="4173882"/>
            <a:ext cx="615842" cy="531992"/>
          </a:xfrm>
          <a:prstGeom prst="rect">
            <a:avLst/>
          </a:prstGeom>
        </p:spPr>
      </p:pic>
      <p:sp>
        <p:nvSpPr>
          <p:cNvPr id="5" name="Sisällön paikkamerkki 2">
            <a:extLst>
              <a:ext uri="{FF2B5EF4-FFF2-40B4-BE49-F238E27FC236}">
                <a16:creationId xmlns:a16="http://schemas.microsoft.com/office/drawing/2014/main" id="{2496CA4A-4613-3948-516E-E70996B33280}"/>
              </a:ext>
            </a:extLst>
          </p:cNvPr>
          <p:cNvSpPr txBox="1">
            <a:spLocks/>
          </p:cNvSpPr>
          <p:nvPr/>
        </p:nvSpPr>
        <p:spPr>
          <a:xfrm>
            <a:off x="6709543" y="3981917"/>
            <a:ext cx="4812266" cy="964294"/>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1800" b="1" dirty="0">
                <a:latin typeface="Arial"/>
                <a:cs typeface="Arial"/>
              </a:rPr>
              <a:t>Oikoreitti! </a:t>
            </a:r>
            <a:r>
              <a:rPr lang="fi-FI" sz="1800" dirty="0">
                <a:latin typeface="Arial"/>
                <a:cs typeface="Arial"/>
              </a:rPr>
              <a:t>Ratkaise tehtävä oikein, niin pääset portaita pitkin oikoreitille.</a:t>
            </a:r>
          </a:p>
        </p:txBody>
      </p:sp>
      <p:pic>
        <p:nvPicPr>
          <p:cNvPr id="15" name="Kuva 14" descr="Pelin stop-ruutu.">
            <a:extLst>
              <a:ext uri="{FF2B5EF4-FFF2-40B4-BE49-F238E27FC236}">
                <a16:creationId xmlns:a16="http://schemas.microsoft.com/office/drawing/2014/main" id="{1EA6BDE2-E6F8-7D35-2325-D5C4ED45B959}"/>
              </a:ext>
            </a:extLst>
          </p:cNvPr>
          <p:cNvPicPr>
            <a:picLocks noChangeAspect="1"/>
          </p:cNvPicPr>
          <p:nvPr/>
        </p:nvPicPr>
        <p:blipFill>
          <a:blip r:embed="rId6"/>
          <a:stretch>
            <a:fillRect/>
          </a:stretch>
        </p:blipFill>
        <p:spPr>
          <a:xfrm>
            <a:off x="5871974" y="4929886"/>
            <a:ext cx="603630" cy="637070"/>
          </a:xfrm>
          <a:prstGeom prst="rect">
            <a:avLst/>
          </a:prstGeom>
        </p:spPr>
      </p:pic>
      <p:sp>
        <p:nvSpPr>
          <p:cNvPr id="6" name="Sisällön paikkamerkki 2">
            <a:extLst>
              <a:ext uri="{FF2B5EF4-FFF2-40B4-BE49-F238E27FC236}">
                <a16:creationId xmlns:a16="http://schemas.microsoft.com/office/drawing/2014/main" id="{FC6769E7-CC99-C55D-231D-98E11B8D9C10}"/>
              </a:ext>
            </a:extLst>
          </p:cNvPr>
          <p:cNvSpPr txBox="1">
            <a:spLocks/>
          </p:cNvSpPr>
          <p:nvPr/>
        </p:nvSpPr>
        <p:spPr>
          <a:xfrm>
            <a:off x="6709543" y="4948138"/>
            <a:ext cx="4812266" cy="964294"/>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1800" b="1" dirty="0">
                <a:latin typeface="Arial"/>
                <a:cs typeface="Arial"/>
              </a:rPr>
              <a:t>Stop! </a:t>
            </a:r>
            <a:r>
              <a:rPr lang="fi-FI" sz="1800" dirty="0">
                <a:latin typeface="Arial"/>
                <a:cs typeface="Arial"/>
              </a:rPr>
              <a:t>Odota vuoroasi yhden kierroksen ajan.</a:t>
            </a:r>
            <a:endParaRPr lang="fi-FI" sz="1200" dirty="0"/>
          </a:p>
        </p:txBody>
      </p:sp>
      <p:pic>
        <p:nvPicPr>
          <p:cNvPr id="9" name="Sisällön paikkamerkki 8">
            <a:extLst>
              <a:ext uri="{FF2B5EF4-FFF2-40B4-BE49-F238E27FC236}">
                <a16:creationId xmlns:a16="http://schemas.microsoft.com/office/drawing/2014/main" id="{AF67ED0F-EECC-B9E0-E762-3DAE3934B715}"/>
              </a:ext>
              <a:ext uri="{C183D7F6-B498-43B3-948B-1728B52AA6E4}">
                <adec:decorative xmlns:adec="http://schemas.microsoft.com/office/drawing/2017/decorative" val="1"/>
              </a:ext>
            </a:extLst>
          </p:cNvPr>
          <p:cNvPicPr>
            <a:picLocks noGrp="1" noChangeAspect="1"/>
          </p:cNvPicPr>
          <p:nvPr>
            <p:ph sz="quarter" idx="4"/>
          </p:nvPr>
        </p:nvPicPr>
        <p:blipFill>
          <a:blip r:embed="rId7"/>
          <a:stretch>
            <a:fillRect/>
          </a:stretch>
        </p:blipFill>
        <p:spPr>
          <a:xfrm>
            <a:off x="797664" y="2146171"/>
            <a:ext cx="4838663" cy="3420785"/>
          </a:xfrm>
        </p:spPr>
      </p:pic>
    </p:spTree>
    <p:extLst>
      <p:ext uri="{BB962C8B-B14F-4D97-AF65-F5344CB8AC3E}">
        <p14:creationId xmlns:p14="http://schemas.microsoft.com/office/powerpoint/2010/main" val="603533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274E7FBA-9008-8D90-F668-73CE97D10E9A}"/>
              </a:ext>
            </a:extLst>
          </p:cNvPr>
          <p:cNvSpPr>
            <a:spLocks noGrp="1"/>
          </p:cNvSpPr>
          <p:nvPr>
            <p:ph type="title"/>
          </p:nvPr>
        </p:nvSpPr>
        <p:spPr/>
        <p:txBody>
          <a:bodyPr/>
          <a:lstStyle/>
          <a:p>
            <a:r>
              <a:rPr lang="fi-FI" dirty="0">
                <a:latin typeface="Arial Rounded MT Bold"/>
              </a:rPr>
              <a:t>Lisätehtävä: sanaristikko</a:t>
            </a:r>
            <a:endParaRPr lang="fi-FI" dirty="0"/>
          </a:p>
        </p:txBody>
      </p:sp>
      <p:pic>
        <p:nvPicPr>
          <p:cNvPr id="4" name="Kuva 3" descr="Sanaristikon ohjeistus. Ratkaise ristikko vihjeiden avulla. Mikä sana muodostuu pystyriville?">
            <a:extLst>
              <a:ext uri="{FF2B5EF4-FFF2-40B4-BE49-F238E27FC236}">
                <a16:creationId xmlns:a16="http://schemas.microsoft.com/office/drawing/2014/main" id="{B1BC85B3-70B5-B37F-9E5A-75036AA6C57C}"/>
              </a:ext>
            </a:extLst>
          </p:cNvPr>
          <p:cNvPicPr>
            <a:picLocks noChangeAspect="1"/>
          </p:cNvPicPr>
          <p:nvPr/>
        </p:nvPicPr>
        <p:blipFill>
          <a:blip r:embed="rId3"/>
          <a:stretch>
            <a:fillRect/>
          </a:stretch>
        </p:blipFill>
        <p:spPr>
          <a:xfrm>
            <a:off x="6359961" y="233887"/>
            <a:ext cx="4566514" cy="6429375"/>
          </a:xfrm>
          <a:prstGeom prst="rect">
            <a:avLst/>
          </a:prstGeom>
          <a:ln>
            <a:noFill/>
          </a:ln>
        </p:spPr>
      </p:pic>
    </p:spTree>
    <p:extLst>
      <p:ext uri="{BB962C8B-B14F-4D97-AF65-F5344CB8AC3E}">
        <p14:creationId xmlns:p14="http://schemas.microsoft.com/office/powerpoint/2010/main" val="703922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EDF756B4-0D9B-E2BF-9538-CE2A2C0E9834}"/>
              </a:ext>
            </a:extLst>
          </p:cNvPr>
          <p:cNvSpPr>
            <a:spLocks noGrp="1"/>
          </p:cNvSpPr>
          <p:nvPr>
            <p:ph type="title"/>
          </p:nvPr>
        </p:nvSpPr>
        <p:spPr>
          <a:xfrm>
            <a:off x="1503981" y="1009650"/>
            <a:ext cx="5181600" cy="1112837"/>
          </a:xfrm>
        </p:spPr>
        <p:txBody>
          <a:bodyPr/>
          <a:lstStyle/>
          <a:p>
            <a:r>
              <a:rPr lang="fi-FI" sz="2800" dirty="0"/>
              <a:t>Turvaton</a:t>
            </a:r>
            <a:endParaRPr lang="fi-FI" dirty="0"/>
          </a:p>
        </p:txBody>
      </p:sp>
      <p:sp>
        <p:nvSpPr>
          <p:cNvPr id="2" name="Sisällön paikkamerkki 1">
            <a:extLst>
              <a:ext uri="{FF2B5EF4-FFF2-40B4-BE49-F238E27FC236}">
                <a16:creationId xmlns:a16="http://schemas.microsoft.com/office/drawing/2014/main" id="{0A347271-CB33-D563-B12D-C2A159406803}"/>
              </a:ext>
              <a:ext uri="{C183D7F6-B498-43B3-948B-1728B52AA6E4}">
                <adec:decorative xmlns:adec="http://schemas.microsoft.com/office/drawing/2017/decorative" val="0"/>
              </a:ext>
            </a:extLst>
          </p:cNvPr>
          <p:cNvSpPr>
            <a:spLocks noGrp="1"/>
          </p:cNvSpPr>
          <p:nvPr>
            <p:ph sz="quarter" idx="4"/>
          </p:nvPr>
        </p:nvSpPr>
        <p:spPr>
          <a:xfrm>
            <a:off x="1503981" y="2122487"/>
            <a:ext cx="5181600" cy="3916363"/>
          </a:xfrm>
        </p:spPr>
        <p:txBody>
          <a:bodyPr>
            <a:normAutofit/>
          </a:bodyPr>
          <a:lstStyle/>
          <a:p>
            <a:r>
              <a:rPr lang="fi-FI" dirty="0"/>
              <a:t>Mitä turvaton tarkoittaa?</a:t>
            </a:r>
          </a:p>
          <a:p>
            <a:r>
              <a:rPr lang="fi-FI" dirty="0"/>
              <a:t>Mistä sinulle tulee turvaton olo ulkona liikkuessasi?</a:t>
            </a:r>
          </a:p>
        </p:txBody>
      </p:sp>
      <p:pic>
        <p:nvPicPr>
          <p:cNvPr id="5" name="Picture 8">
            <a:extLst>
              <a:ext uri="{FF2B5EF4-FFF2-40B4-BE49-F238E27FC236}">
                <a16:creationId xmlns:a16="http://schemas.microsoft.com/office/drawing/2014/main" id="{BF3D81FB-8A25-AE63-DF26-D4DDBC296AAA}"/>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6096000" y="581843"/>
            <a:ext cx="5457007" cy="5457007"/>
          </a:xfrm>
          <a:prstGeom prst="rect">
            <a:avLst/>
          </a:prstGeom>
        </p:spPr>
      </p:pic>
    </p:spTree>
    <p:extLst>
      <p:ext uri="{BB962C8B-B14F-4D97-AF65-F5344CB8AC3E}">
        <p14:creationId xmlns:p14="http://schemas.microsoft.com/office/powerpoint/2010/main" val="2837417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274E7FBA-9008-8D90-F668-73CE97D10E9A}"/>
              </a:ext>
            </a:extLst>
          </p:cNvPr>
          <p:cNvSpPr>
            <a:spLocks noGrp="1"/>
          </p:cNvSpPr>
          <p:nvPr>
            <p:ph type="title"/>
          </p:nvPr>
        </p:nvSpPr>
        <p:spPr/>
        <p:txBody>
          <a:bodyPr/>
          <a:lstStyle/>
          <a:p>
            <a:r>
              <a:rPr lang="fi-FI" dirty="0">
                <a:latin typeface="Arial Rounded MT Bold"/>
              </a:rPr>
              <a:t>Vastaukset sanaristikkoon</a:t>
            </a:r>
            <a:endParaRPr lang="fi-FI" dirty="0"/>
          </a:p>
        </p:txBody>
      </p:sp>
      <p:pic>
        <p:nvPicPr>
          <p:cNvPr id="5" name="Kuva 4">
            <a:extLst>
              <a:ext uri="{FF2B5EF4-FFF2-40B4-BE49-F238E27FC236}">
                <a16:creationId xmlns:a16="http://schemas.microsoft.com/office/drawing/2014/main" id="{B0E98347-6D36-2ACC-4A3D-59841B187A4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34082" y="214110"/>
            <a:ext cx="4570762" cy="6465010"/>
          </a:xfrm>
          <a:prstGeom prst="rect">
            <a:avLst/>
          </a:prstGeom>
          <a:ln>
            <a:noFill/>
          </a:ln>
        </p:spPr>
      </p:pic>
    </p:spTree>
    <p:extLst>
      <p:ext uri="{BB962C8B-B14F-4D97-AF65-F5344CB8AC3E}">
        <p14:creationId xmlns:p14="http://schemas.microsoft.com/office/powerpoint/2010/main" val="3542120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D4059-83AF-F0E2-D5A7-4E3B810E25DA}"/>
              </a:ext>
            </a:extLst>
          </p:cNvPr>
          <p:cNvSpPr>
            <a:spLocks noGrp="1"/>
          </p:cNvSpPr>
          <p:nvPr>
            <p:ph type="title"/>
          </p:nvPr>
        </p:nvSpPr>
        <p:spPr>
          <a:xfrm>
            <a:off x="1353927" y="2710601"/>
            <a:ext cx="3807246" cy="2010648"/>
          </a:xfrm>
        </p:spPr>
        <p:txBody>
          <a:bodyPr>
            <a:normAutofit fontScale="90000"/>
          </a:bodyPr>
          <a:lstStyle/>
          <a:p>
            <a:r>
              <a:rPr lang="fi-FI" dirty="0">
                <a:latin typeface="Arial Rounded MT Bold"/>
              </a:rPr>
              <a:t>Kotitehtävä:</a:t>
            </a:r>
            <a:br>
              <a:rPr lang="fi-FI" dirty="0"/>
            </a:br>
            <a:r>
              <a:rPr lang="fi-FI" dirty="0">
                <a:latin typeface="Arial Rounded MT Bold"/>
              </a:rPr>
              <a:t>katso video</a:t>
            </a:r>
            <a:br>
              <a:rPr lang="fi-FI" dirty="0"/>
            </a:br>
            <a:r>
              <a:rPr lang="fi-FI" dirty="0">
                <a:latin typeface="Arial Rounded MT Bold"/>
              </a:rPr>
              <a:t>kotona aikuisen</a:t>
            </a:r>
            <a:br>
              <a:rPr lang="fi-FI" dirty="0"/>
            </a:br>
            <a:r>
              <a:rPr lang="fi-FI" dirty="0">
                <a:latin typeface="Arial Rounded MT Bold"/>
              </a:rPr>
              <a:t>kanssa</a:t>
            </a:r>
            <a:endParaRPr lang="en-US" dirty="0">
              <a:latin typeface="Arial Rounded MT Bold"/>
            </a:endParaRPr>
          </a:p>
          <a:p>
            <a:endParaRPr lang="en-US" dirty="0"/>
          </a:p>
        </p:txBody>
      </p:sp>
      <p:pic>
        <p:nvPicPr>
          <p:cNvPr id="6" name="Kuva 5">
            <a:extLst>
              <a:ext uri="{FF2B5EF4-FFF2-40B4-BE49-F238E27FC236}">
                <a16:creationId xmlns:a16="http://schemas.microsoft.com/office/drawing/2014/main" id="{443D8734-E057-8286-0833-8F584B67F3F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865986" y="453325"/>
            <a:ext cx="4207604" cy="5951349"/>
          </a:xfrm>
          <a:prstGeom prst="rect">
            <a:avLst/>
          </a:prstGeom>
        </p:spPr>
      </p:pic>
    </p:spTree>
    <p:extLst>
      <p:ext uri="{BB962C8B-B14F-4D97-AF65-F5344CB8AC3E}">
        <p14:creationId xmlns:p14="http://schemas.microsoft.com/office/powerpoint/2010/main" val="581099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833A04EB-07E8-964B-9382-F56A604E505C}"/>
              </a:ext>
            </a:extLst>
          </p:cNvPr>
          <p:cNvSpPr>
            <a:spLocks noGrp="1"/>
          </p:cNvSpPr>
          <p:nvPr>
            <p:ph type="title"/>
          </p:nvPr>
        </p:nvSpPr>
        <p:spPr/>
        <p:txBody>
          <a:bodyPr>
            <a:normAutofit/>
          </a:bodyPr>
          <a:lstStyle/>
          <a:p>
            <a:r>
              <a:rPr lang="fi-FI" dirty="0">
                <a:latin typeface="Arial Rounded MT Bold"/>
              </a:rPr>
              <a:t>Mitä opit?</a:t>
            </a:r>
            <a:endParaRPr lang="fi-FI" dirty="0"/>
          </a:p>
        </p:txBody>
      </p:sp>
      <p:sp>
        <p:nvSpPr>
          <p:cNvPr id="8" name="Sisällön paikkamerkki 7">
            <a:extLst>
              <a:ext uri="{FF2B5EF4-FFF2-40B4-BE49-F238E27FC236}">
                <a16:creationId xmlns:a16="http://schemas.microsoft.com/office/drawing/2014/main" id="{97E573FB-3689-E8E9-667F-4D313F6A3C09}"/>
              </a:ext>
            </a:extLst>
          </p:cNvPr>
          <p:cNvSpPr>
            <a:spLocks noGrp="1"/>
          </p:cNvSpPr>
          <p:nvPr>
            <p:ph sz="quarter" idx="4"/>
          </p:nvPr>
        </p:nvSpPr>
        <p:spPr>
          <a:xfrm>
            <a:off x="6170612" y="914401"/>
            <a:ext cx="5181600" cy="4494507"/>
          </a:xfrm>
        </p:spPr>
        <p:txBody>
          <a:bodyPr>
            <a:normAutofit/>
          </a:bodyPr>
          <a:lstStyle/>
          <a:p>
            <a:pPr marL="0" indent="0" algn="ctr">
              <a:buNone/>
            </a:pPr>
            <a:r>
              <a:rPr lang="fi-FI" sz="3000" dirty="0"/>
              <a:t>Näytä peukalolla, </a:t>
            </a:r>
            <a:br>
              <a:rPr lang="fi-FI" sz="3000" dirty="0"/>
            </a:br>
            <a:r>
              <a:rPr lang="fi-FI" sz="3000" dirty="0"/>
              <a:t>opitko jotain uutta.</a:t>
            </a:r>
            <a:endParaRPr lang="en-US" dirty="0"/>
          </a:p>
        </p:txBody>
      </p:sp>
      <p:pic>
        <p:nvPicPr>
          <p:cNvPr id="14" name="Kuva 13">
            <a:extLst>
              <a:ext uri="{FF2B5EF4-FFF2-40B4-BE49-F238E27FC236}">
                <a16:creationId xmlns:a16="http://schemas.microsoft.com/office/drawing/2014/main" id="{4A072E82-8A15-0F7E-DD6E-86E19DE75EE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93084" y="3779628"/>
            <a:ext cx="700568" cy="705341"/>
          </a:xfrm>
          <a:prstGeom prst="rect">
            <a:avLst/>
          </a:prstGeom>
        </p:spPr>
      </p:pic>
      <p:pic>
        <p:nvPicPr>
          <p:cNvPr id="15" name="Kuva 14">
            <a:extLst>
              <a:ext uri="{FF2B5EF4-FFF2-40B4-BE49-F238E27FC236}">
                <a16:creationId xmlns:a16="http://schemas.microsoft.com/office/drawing/2014/main" id="{F8AC280B-186A-B77A-2305-89F5EA1DC45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48087" y="3779629"/>
            <a:ext cx="656557" cy="705341"/>
          </a:xfrm>
          <a:prstGeom prst="rect">
            <a:avLst/>
          </a:prstGeom>
        </p:spPr>
      </p:pic>
    </p:spTree>
    <p:extLst>
      <p:ext uri="{BB962C8B-B14F-4D97-AF65-F5344CB8AC3E}">
        <p14:creationId xmlns:p14="http://schemas.microsoft.com/office/powerpoint/2010/main" val="2980294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F1970-9DC3-26FF-5FE1-18B6BB27513B}"/>
              </a:ext>
            </a:extLst>
          </p:cNvPr>
          <p:cNvSpPr>
            <a:spLocks noGrp="1"/>
          </p:cNvSpPr>
          <p:nvPr>
            <p:ph type="title"/>
          </p:nvPr>
        </p:nvSpPr>
        <p:spPr/>
        <p:txBody>
          <a:bodyPr/>
          <a:lstStyle/>
          <a:p>
            <a:r>
              <a:rPr lang="sv-SE" dirty="0">
                <a:latin typeface="Arial Rounded MT Bold"/>
              </a:rPr>
              <a:t>Kiitos, kun osallistuit oppitunnille!</a:t>
            </a:r>
            <a:endParaRPr lang="sv-SE" dirty="0"/>
          </a:p>
        </p:txBody>
      </p:sp>
    </p:spTree>
    <p:extLst>
      <p:ext uri="{BB962C8B-B14F-4D97-AF65-F5344CB8AC3E}">
        <p14:creationId xmlns:p14="http://schemas.microsoft.com/office/powerpoint/2010/main" val="598878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F16537-27A1-EFB9-D345-0FD5DFBDC178}"/>
              </a:ext>
            </a:extLst>
          </p:cNvPr>
          <p:cNvSpPr>
            <a:spLocks noGrp="1"/>
          </p:cNvSpPr>
          <p:nvPr>
            <p:ph type="title"/>
          </p:nvPr>
        </p:nvSpPr>
        <p:spPr/>
        <p:txBody>
          <a:bodyPr/>
          <a:lstStyle/>
          <a:p>
            <a:r>
              <a:rPr lang="fi-FI" dirty="0"/>
              <a:t>Vaihtoehtoiset pohdintatehtävät oppitunnille</a:t>
            </a:r>
          </a:p>
        </p:txBody>
      </p:sp>
    </p:spTree>
    <p:extLst>
      <p:ext uri="{BB962C8B-B14F-4D97-AF65-F5344CB8AC3E}">
        <p14:creationId xmlns:p14="http://schemas.microsoft.com/office/powerpoint/2010/main" val="3464847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501D8AF-DF47-5C9E-3E29-EF3F48A682DD}"/>
              </a:ext>
            </a:extLst>
          </p:cNvPr>
          <p:cNvSpPr>
            <a:spLocks noGrp="1"/>
          </p:cNvSpPr>
          <p:nvPr>
            <p:ph type="title"/>
          </p:nvPr>
        </p:nvSpPr>
        <p:spPr/>
        <p:txBody>
          <a:bodyPr/>
          <a:lstStyle/>
          <a:p>
            <a:r>
              <a:rPr lang="fi-FI" dirty="0">
                <a:latin typeface="Arial Rounded MT Bold"/>
              </a:rPr>
              <a:t>Pohdintatehtävä</a:t>
            </a:r>
            <a:endParaRPr lang="fi-FI" dirty="0"/>
          </a:p>
        </p:txBody>
      </p:sp>
      <p:sp>
        <p:nvSpPr>
          <p:cNvPr id="2" name="Sisällön paikkamerkki 1">
            <a:extLst>
              <a:ext uri="{FF2B5EF4-FFF2-40B4-BE49-F238E27FC236}">
                <a16:creationId xmlns:a16="http://schemas.microsoft.com/office/drawing/2014/main" id="{2A0F1CD1-B408-9462-3C9F-A9527757836A}"/>
              </a:ext>
            </a:extLst>
          </p:cNvPr>
          <p:cNvSpPr>
            <a:spLocks noGrp="1"/>
          </p:cNvSpPr>
          <p:nvPr>
            <p:ph sz="quarter" idx="4"/>
          </p:nvPr>
        </p:nvSpPr>
        <p:spPr>
          <a:xfrm>
            <a:off x="836574" y="2027237"/>
            <a:ext cx="5181599" cy="3916363"/>
          </a:xfrm>
        </p:spPr>
        <p:txBody>
          <a:bodyPr vert="horz" lIns="91440" tIns="45720" rIns="91440" bIns="45720" rtlCol="0" anchor="t">
            <a:normAutofit/>
          </a:bodyPr>
          <a:lstStyle/>
          <a:p>
            <a:r>
              <a:rPr lang="fi-FI" dirty="0">
                <a:latin typeface="Arial"/>
                <a:cs typeface="Arial"/>
              </a:rPr>
              <a:t>Odotat linja-autoa. Tuntematon aikuinen pyytää viereensä istumaan.</a:t>
            </a:r>
          </a:p>
          <a:p>
            <a:r>
              <a:rPr lang="fi-FI" b="1" dirty="0">
                <a:latin typeface="Arial"/>
                <a:cs typeface="Arial"/>
              </a:rPr>
              <a:t>Miten toimit?</a:t>
            </a:r>
          </a:p>
        </p:txBody>
      </p:sp>
      <p:pic>
        <p:nvPicPr>
          <p:cNvPr id="8" name="Sisällön paikkamerkki 7">
            <a:extLst>
              <a:ext uri="{FF2B5EF4-FFF2-40B4-BE49-F238E27FC236}">
                <a16:creationId xmlns:a16="http://schemas.microsoft.com/office/drawing/2014/main" id="{124B2C64-AFE3-E4DE-D723-AB68CB48F77F}"/>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8604" t="12909" r="8044" b="10534"/>
          <a:stretch/>
        </p:blipFill>
        <p:spPr>
          <a:xfrm>
            <a:off x="6176982" y="1746191"/>
            <a:ext cx="5180596" cy="3367637"/>
          </a:xfrm>
          <a:ln>
            <a:noFill/>
          </a:ln>
        </p:spPr>
      </p:pic>
    </p:spTree>
    <p:extLst>
      <p:ext uri="{BB962C8B-B14F-4D97-AF65-F5344CB8AC3E}">
        <p14:creationId xmlns:p14="http://schemas.microsoft.com/office/powerpoint/2010/main" val="1416136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EE4D38B-CE95-F1A0-E1B7-FABB335D94FA}"/>
              </a:ext>
            </a:extLst>
          </p:cNvPr>
          <p:cNvSpPr>
            <a:spLocks noGrp="1"/>
          </p:cNvSpPr>
          <p:nvPr>
            <p:ph type="title"/>
          </p:nvPr>
        </p:nvSpPr>
        <p:spPr/>
        <p:txBody>
          <a:bodyPr/>
          <a:lstStyle/>
          <a:p>
            <a:r>
              <a:rPr lang="fi-FI" dirty="0">
                <a:latin typeface="Arial Rounded MT Bold"/>
              </a:rPr>
              <a:t>Pohdintatehtävä</a:t>
            </a:r>
            <a:endParaRPr lang="fi-FI" dirty="0"/>
          </a:p>
        </p:txBody>
      </p:sp>
      <p:sp>
        <p:nvSpPr>
          <p:cNvPr id="2" name="Sisällön paikkamerkki 1">
            <a:extLst>
              <a:ext uri="{FF2B5EF4-FFF2-40B4-BE49-F238E27FC236}">
                <a16:creationId xmlns:a16="http://schemas.microsoft.com/office/drawing/2014/main" id="{2E396159-D9F3-3ED9-3282-7D3D7B3C9DAA}"/>
              </a:ext>
            </a:extLst>
          </p:cNvPr>
          <p:cNvSpPr>
            <a:spLocks noGrp="1"/>
          </p:cNvSpPr>
          <p:nvPr>
            <p:ph sz="quarter" idx="4"/>
          </p:nvPr>
        </p:nvSpPr>
        <p:spPr>
          <a:xfrm>
            <a:off x="836575" y="2027237"/>
            <a:ext cx="4873190" cy="3916363"/>
          </a:xfrm>
        </p:spPr>
        <p:txBody>
          <a:bodyPr vert="horz" lIns="91440" tIns="45720" rIns="91440" bIns="45720" rtlCol="0" anchor="t">
            <a:normAutofit/>
          </a:bodyPr>
          <a:lstStyle/>
          <a:p>
            <a:r>
              <a:rPr lang="fi-FI" dirty="0">
                <a:latin typeface="Arial"/>
                <a:cs typeface="Arial"/>
              </a:rPr>
              <a:t>Olet kaupan pihalla. Tuntematon henkilö pyytää sinulta rahaa.</a:t>
            </a:r>
          </a:p>
          <a:p>
            <a:r>
              <a:rPr lang="fi-FI" b="1" dirty="0">
                <a:latin typeface="Arial"/>
                <a:cs typeface="Arial"/>
              </a:rPr>
              <a:t>Miten toimit?</a:t>
            </a:r>
          </a:p>
        </p:txBody>
      </p:sp>
      <p:pic>
        <p:nvPicPr>
          <p:cNvPr id="8" name="Sisällön paikkamerkki 7">
            <a:extLst>
              <a:ext uri="{FF2B5EF4-FFF2-40B4-BE49-F238E27FC236}">
                <a16:creationId xmlns:a16="http://schemas.microsoft.com/office/drawing/2014/main" id="{28F6D044-6D5E-D6B3-DC2F-A889A6BBE914}"/>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9924" t="11994" r="8790" b="14553"/>
          <a:stretch/>
        </p:blipFill>
        <p:spPr>
          <a:xfrm>
            <a:off x="5964702" y="1768764"/>
            <a:ext cx="5136920" cy="3321129"/>
          </a:xfrm>
          <a:ln>
            <a:noFill/>
          </a:ln>
        </p:spPr>
      </p:pic>
    </p:spTree>
    <p:extLst>
      <p:ext uri="{BB962C8B-B14F-4D97-AF65-F5344CB8AC3E}">
        <p14:creationId xmlns:p14="http://schemas.microsoft.com/office/powerpoint/2010/main" val="705144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5AFE6BE-78D2-9D4F-B556-0B3529A46F49}"/>
              </a:ext>
            </a:extLst>
          </p:cNvPr>
          <p:cNvSpPr>
            <a:spLocks noGrp="1"/>
          </p:cNvSpPr>
          <p:nvPr>
            <p:ph type="title"/>
          </p:nvPr>
        </p:nvSpPr>
        <p:spPr/>
        <p:txBody>
          <a:bodyPr/>
          <a:lstStyle/>
          <a:p>
            <a:r>
              <a:rPr lang="fi-FI" dirty="0">
                <a:latin typeface="Arial Rounded MT Bold"/>
              </a:rPr>
              <a:t>Pohdintatehtävä</a:t>
            </a:r>
          </a:p>
        </p:txBody>
      </p:sp>
      <p:sp>
        <p:nvSpPr>
          <p:cNvPr id="2" name="Sisällön paikkamerkki 1">
            <a:extLst>
              <a:ext uri="{FF2B5EF4-FFF2-40B4-BE49-F238E27FC236}">
                <a16:creationId xmlns:a16="http://schemas.microsoft.com/office/drawing/2014/main" id="{3A9C5909-4AB7-F016-2071-652D2E47D3BF}"/>
              </a:ext>
            </a:extLst>
          </p:cNvPr>
          <p:cNvSpPr>
            <a:spLocks noGrp="1"/>
          </p:cNvSpPr>
          <p:nvPr>
            <p:ph sz="quarter" idx="4"/>
          </p:nvPr>
        </p:nvSpPr>
        <p:spPr/>
        <p:txBody>
          <a:bodyPr vert="horz" lIns="91440" tIns="45720" rIns="91440" bIns="45720" rtlCol="0" anchor="t">
            <a:normAutofit/>
          </a:bodyPr>
          <a:lstStyle/>
          <a:p>
            <a:r>
              <a:rPr lang="fi-FI" dirty="0">
                <a:latin typeface="Arial"/>
                <a:cs typeface="Arial"/>
              </a:rPr>
              <a:t>Odotat kaveriasi ulkona. </a:t>
            </a:r>
            <a:br>
              <a:rPr lang="fi-FI" dirty="0">
                <a:latin typeface="Arial"/>
                <a:cs typeface="Arial"/>
              </a:rPr>
            </a:br>
            <a:r>
              <a:rPr lang="fi-FI" dirty="0">
                <a:latin typeface="Arial"/>
                <a:cs typeface="Arial"/>
              </a:rPr>
              <a:t>Tuntematon henkilö yrittää </a:t>
            </a:r>
            <a:br>
              <a:rPr lang="fi-FI" dirty="0">
                <a:latin typeface="Arial"/>
                <a:cs typeface="Arial"/>
              </a:rPr>
            </a:br>
            <a:r>
              <a:rPr lang="fi-FI" dirty="0">
                <a:latin typeface="Arial"/>
                <a:cs typeface="Arial"/>
              </a:rPr>
              <a:t>ottaa reppusi.</a:t>
            </a:r>
          </a:p>
          <a:p>
            <a:r>
              <a:rPr lang="fi-FI" b="1" dirty="0">
                <a:latin typeface="Arial"/>
                <a:cs typeface="Arial"/>
              </a:rPr>
              <a:t>Miten toimit?</a:t>
            </a:r>
          </a:p>
        </p:txBody>
      </p:sp>
      <p:pic>
        <p:nvPicPr>
          <p:cNvPr id="8" name="Sisällön paikkamerkki 7">
            <a:extLst>
              <a:ext uri="{FF2B5EF4-FFF2-40B4-BE49-F238E27FC236}">
                <a16:creationId xmlns:a16="http://schemas.microsoft.com/office/drawing/2014/main" id="{8F29BC5F-B31B-852D-02FF-EB1F4122C373}"/>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13211" t="13463" r="13211" b="10996"/>
          <a:stretch/>
        </p:blipFill>
        <p:spPr>
          <a:xfrm>
            <a:off x="5880882" y="1599185"/>
            <a:ext cx="5005938" cy="3658652"/>
          </a:xfrm>
          <a:ln>
            <a:noFill/>
          </a:ln>
        </p:spPr>
      </p:pic>
    </p:spTree>
    <p:extLst>
      <p:ext uri="{BB962C8B-B14F-4D97-AF65-F5344CB8AC3E}">
        <p14:creationId xmlns:p14="http://schemas.microsoft.com/office/powerpoint/2010/main" val="1518702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AC9365A9-0A51-4E58-0737-13E35F346381}"/>
              </a:ext>
            </a:extLst>
          </p:cNvPr>
          <p:cNvSpPr>
            <a:spLocks noGrp="1"/>
          </p:cNvSpPr>
          <p:nvPr>
            <p:ph type="title"/>
          </p:nvPr>
        </p:nvSpPr>
        <p:spPr/>
        <p:txBody>
          <a:bodyPr/>
          <a:lstStyle/>
          <a:p>
            <a:r>
              <a:rPr lang="fi-FI" dirty="0">
                <a:latin typeface="Arial Rounded MT Bold"/>
              </a:rPr>
              <a:t>Pohdintatehtävä</a:t>
            </a:r>
          </a:p>
        </p:txBody>
      </p:sp>
      <p:sp>
        <p:nvSpPr>
          <p:cNvPr id="2" name="Sisällön paikkamerkki 1">
            <a:extLst>
              <a:ext uri="{FF2B5EF4-FFF2-40B4-BE49-F238E27FC236}">
                <a16:creationId xmlns:a16="http://schemas.microsoft.com/office/drawing/2014/main" id="{F7C4D2B0-BEF2-1B9B-78D5-984F7D855D46}"/>
              </a:ext>
            </a:extLst>
          </p:cNvPr>
          <p:cNvSpPr>
            <a:spLocks noGrp="1"/>
          </p:cNvSpPr>
          <p:nvPr>
            <p:ph sz="quarter" idx="4"/>
          </p:nvPr>
        </p:nvSpPr>
        <p:spPr>
          <a:xfrm>
            <a:off x="836573" y="2027237"/>
            <a:ext cx="4817351" cy="3916363"/>
          </a:xfrm>
        </p:spPr>
        <p:txBody>
          <a:bodyPr vert="horz" lIns="91440" tIns="45720" rIns="91440" bIns="45720" rtlCol="0" anchor="t">
            <a:normAutofit/>
          </a:bodyPr>
          <a:lstStyle/>
          <a:p>
            <a:r>
              <a:rPr lang="fi-FI" dirty="0">
                <a:latin typeface="Arial"/>
                <a:cs typeface="Arial"/>
              </a:rPr>
              <a:t>Olet kaverisi kanssa leikkimässä ulkona. Tuntematon aikuinen lähtee seuraamaan teitä.</a:t>
            </a:r>
          </a:p>
          <a:p>
            <a:r>
              <a:rPr lang="fi-FI" b="1" dirty="0">
                <a:latin typeface="Arial"/>
                <a:cs typeface="Arial"/>
              </a:rPr>
              <a:t>Miten toimitte?</a:t>
            </a:r>
          </a:p>
        </p:txBody>
      </p:sp>
      <p:pic>
        <p:nvPicPr>
          <p:cNvPr id="8" name="Sisällön paikkamerkki 7">
            <a:extLst>
              <a:ext uri="{FF2B5EF4-FFF2-40B4-BE49-F238E27FC236}">
                <a16:creationId xmlns:a16="http://schemas.microsoft.com/office/drawing/2014/main" id="{EAE74831-B513-3E8A-A1A1-0D988F657B66}"/>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10711" t="10626" r="9681" b="10626"/>
          <a:stretch/>
        </p:blipFill>
        <p:spPr>
          <a:xfrm>
            <a:off x="6094441" y="1706733"/>
            <a:ext cx="4909956" cy="3447380"/>
          </a:xfrm>
          <a:ln>
            <a:noFill/>
          </a:ln>
        </p:spPr>
      </p:pic>
    </p:spTree>
    <p:extLst>
      <p:ext uri="{BB962C8B-B14F-4D97-AF65-F5344CB8AC3E}">
        <p14:creationId xmlns:p14="http://schemas.microsoft.com/office/powerpoint/2010/main" val="1651977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6F3AB91A-0E97-196F-0345-3666491035D9}"/>
              </a:ext>
            </a:extLst>
          </p:cNvPr>
          <p:cNvSpPr>
            <a:spLocks noGrp="1"/>
          </p:cNvSpPr>
          <p:nvPr>
            <p:ph type="title"/>
          </p:nvPr>
        </p:nvSpPr>
        <p:spPr/>
        <p:txBody>
          <a:bodyPr/>
          <a:lstStyle/>
          <a:p>
            <a:r>
              <a:rPr lang="fi-FI" dirty="0">
                <a:latin typeface="Arial Rounded MT Bold"/>
              </a:rPr>
              <a:t>Pohdintatehtävä</a:t>
            </a:r>
            <a:endParaRPr lang="fi-FI" dirty="0"/>
          </a:p>
        </p:txBody>
      </p:sp>
      <p:sp>
        <p:nvSpPr>
          <p:cNvPr id="2" name="Sisällön paikkamerkki 1">
            <a:extLst>
              <a:ext uri="{FF2B5EF4-FFF2-40B4-BE49-F238E27FC236}">
                <a16:creationId xmlns:a16="http://schemas.microsoft.com/office/drawing/2014/main" id="{6D1D8538-19B8-4A7F-E2DD-2227AFC59106}"/>
              </a:ext>
            </a:extLst>
          </p:cNvPr>
          <p:cNvSpPr>
            <a:spLocks noGrp="1"/>
          </p:cNvSpPr>
          <p:nvPr>
            <p:ph sz="quarter" idx="4"/>
          </p:nvPr>
        </p:nvSpPr>
        <p:spPr>
          <a:xfrm>
            <a:off x="836576" y="2027237"/>
            <a:ext cx="4936010" cy="3916363"/>
          </a:xfrm>
        </p:spPr>
        <p:txBody>
          <a:bodyPr vert="horz" lIns="91440" tIns="45720" rIns="91440" bIns="45720" rtlCol="0" anchor="t">
            <a:normAutofit/>
          </a:bodyPr>
          <a:lstStyle/>
          <a:p>
            <a:r>
              <a:rPr lang="fi-FI" dirty="0">
                <a:latin typeface="Arial"/>
                <a:cs typeface="Arial"/>
              </a:rPr>
              <a:t>Olet kaverisi kanssa metsässä. Löydätte maasta ruiskun ja rikkinäisen pullon.</a:t>
            </a:r>
            <a:endParaRPr lang="en-US" dirty="0"/>
          </a:p>
          <a:p>
            <a:r>
              <a:rPr lang="fi-FI" b="1" dirty="0">
                <a:latin typeface="Arial"/>
                <a:cs typeface="Arial"/>
              </a:rPr>
              <a:t>Miten toimitte?</a:t>
            </a:r>
            <a:endParaRPr lang="en-US" dirty="0">
              <a:latin typeface="Arial"/>
            </a:endParaRPr>
          </a:p>
        </p:txBody>
      </p:sp>
      <p:pic>
        <p:nvPicPr>
          <p:cNvPr id="8" name="Sisällön paikkamerkki 7">
            <a:extLst>
              <a:ext uri="{FF2B5EF4-FFF2-40B4-BE49-F238E27FC236}">
                <a16:creationId xmlns:a16="http://schemas.microsoft.com/office/drawing/2014/main" id="{1C5564C8-BE5A-A727-39DD-69E1EC79DD92}"/>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21078" t="12571" r="18824" b="12205"/>
          <a:stretch/>
        </p:blipFill>
        <p:spPr>
          <a:xfrm>
            <a:off x="6612466" y="1694039"/>
            <a:ext cx="3911171" cy="3463199"/>
          </a:xfrm>
          <a:ln>
            <a:noFill/>
          </a:ln>
        </p:spPr>
      </p:pic>
    </p:spTree>
    <p:extLst>
      <p:ext uri="{BB962C8B-B14F-4D97-AF65-F5344CB8AC3E}">
        <p14:creationId xmlns:p14="http://schemas.microsoft.com/office/powerpoint/2010/main" val="2370876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E8446-33C1-2AD6-65C9-4B85CDBD9DED}"/>
              </a:ext>
            </a:extLst>
          </p:cNvPr>
          <p:cNvSpPr>
            <a:spLocks noGrp="1"/>
          </p:cNvSpPr>
          <p:nvPr>
            <p:ph type="title"/>
          </p:nvPr>
        </p:nvSpPr>
        <p:spPr/>
        <p:txBody>
          <a:bodyPr/>
          <a:lstStyle/>
          <a:p>
            <a:r>
              <a:rPr lang="fi-FI" dirty="0">
                <a:latin typeface="Arial Rounded MT Bold"/>
                <a:cs typeface="Arial"/>
              </a:rPr>
              <a:t>Mitä ovat päihteet:</a:t>
            </a:r>
            <a:endParaRPr lang="fi-FI" dirty="0"/>
          </a:p>
        </p:txBody>
      </p:sp>
      <p:sp>
        <p:nvSpPr>
          <p:cNvPr id="3" name="Content Placeholder 2">
            <a:extLst>
              <a:ext uri="{FF2B5EF4-FFF2-40B4-BE49-F238E27FC236}">
                <a16:creationId xmlns:a16="http://schemas.microsoft.com/office/drawing/2014/main" id="{E6507D38-B127-517F-6E07-85B06BF1BA82}"/>
              </a:ext>
            </a:extLst>
          </p:cNvPr>
          <p:cNvSpPr>
            <a:spLocks noGrp="1"/>
          </p:cNvSpPr>
          <p:nvPr>
            <p:ph idx="1"/>
          </p:nvPr>
        </p:nvSpPr>
        <p:spPr>
          <a:xfrm>
            <a:off x="838200" y="1798781"/>
            <a:ext cx="6201578" cy="3987801"/>
          </a:xfrm>
        </p:spPr>
        <p:txBody>
          <a:bodyPr vert="horz" lIns="91440" tIns="45720" rIns="91440" bIns="45720" rtlCol="0" anchor="t">
            <a:normAutofit/>
          </a:bodyPr>
          <a:lstStyle/>
          <a:p>
            <a:pPr marL="914400" lvl="1" indent="-457200">
              <a:buFont typeface="Arial"/>
              <a:buChar char="•"/>
            </a:pPr>
            <a:r>
              <a:rPr lang="fi-FI" dirty="0">
                <a:latin typeface="Arial"/>
                <a:cs typeface="Arial"/>
              </a:rPr>
              <a:t>Alkoholi</a:t>
            </a:r>
            <a:endParaRPr lang="en-US" dirty="0"/>
          </a:p>
          <a:p>
            <a:pPr marL="914400" lvl="1" indent="-457200">
              <a:buFont typeface="Arial"/>
              <a:buChar char="•"/>
            </a:pPr>
            <a:r>
              <a:rPr lang="fi-FI" dirty="0">
                <a:latin typeface="Arial"/>
                <a:cs typeface="Arial"/>
              </a:rPr>
              <a:t>Tupakka, nuuska ja muut</a:t>
            </a:r>
          </a:p>
          <a:p>
            <a:pPr marL="914400" lvl="1" indent="-457200">
              <a:buFont typeface="Arial"/>
              <a:buChar char="•"/>
            </a:pPr>
            <a:r>
              <a:rPr lang="fi-FI" dirty="0">
                <a:latin typeface="Arial"/>
                <a:cs typeface="Arial"/>
              </a:rPr>
              <a:t>Huumeet</a:t>
            </a:r>
          </a:p>
          <a:p>
            <a:pPr marL="457200" indent="-457200">
              <a:buFont typeface="Arial"/>
              <a:buChar char="•"/>
            </a:pPr>
            <a:r>
              <a:rPr lang="fi-FI" dirty="0">
                <a:latin typeface="Arial"/>
                <a:cs typeface="Arial"/>
              </a:rPr>
              <a:t>Päihteet voivat olla terveydelle haitallisia ja ne voivat muuttaa ihmisen käytöstä.</a:t>
            </a:r>
          </a:p>
          <a:p>
            <a:pPr marL="914400" lvl="1" indent="-457200">
              <a:buFont typeface="Arial"/>
              <a:buChar char="•"/>
            </a:pPr>
            <a:endParaRPr lang="fi-FI" dirty="0"/>
          </a:p>
        </p:txBody>
      </p:sp>
      <p:pic>
        <p:nvPicPr>
          <p:cNvPr id="6" name="Kuva 5">
            <a:extLst>
              <a:ext uri="{FF2B5EF4-FFF2-40B4-BE49-F238E27FC236}">
                <a16:creationId xmlns:a16="http://schemas.microsoft.com/office/drawing/2014/main" id="{37DF36E0-8DFB-F0D7-3559-2F705FA885F7}"/>
              </a:ext>
              <a:ext uri="{C183D7F6-B498-43B3-948B-1728B52AA6E4}">
                <adec:decorative xmlns:adec="http://schemas.microsoft.com/office/drawing/2017/decorative" val="1"/>
              </a:ext>
            </a:extLst>
          </p:cNvPr>
          <p:cNvPicPr>
            <a:picLocks noChangeAspect="1"/>
          </p:cNvPicPr>
          <p:nvPr/>
        </p:nvPicPr>
        <p:blipFill rotWithShape="1">
          <a:blip r:embed="rId3"/>
          <a:srcRect l="6121" t="2484" r="2247" b="12778"/>
          <a:stretch/>
        </p:blipFill>
        <p:spPr>
          <a:xfrm>
            <a:off x="7039778" y="1071418"/>
            <a:ext cx="4189445" cy="3874231"/>
          </a:xfrm>
          <a:prstGeom prst="rect">
            <a:avLst/>
          </a:prstGeom>
        </p:spPr>
      </p:pic>
    </p:spTree>
    <p:extLst>
      <p:ext uri="{BB962C8B-B14F-4D97-AF65-F5344CB8AC3E}">
        <p14:creationId xmlns:p14="http://schemas.microsoft.com/office/powerpoint/2010/main" val="710583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A07471-C93B-EAA7-712B-F231ABFC7701}"/>
              </a:ext>
            </a:extLst>
          </p:cNvPr>
          <p:cNvSpPr>
            <a:spLocks noGrp="1"/>
          </p:cNvSpPr>
          <p:nvPr>
            <p:ph type="title"/>
          </p:nvPr>
        </p:nvSpPr>
        <p:spPr>
          <a:xfrm>
            <a:off x="965307" y="1991970"/>
            <a:ext cx="4554006" cy="2729279"/>
          </a:xfrm>
        </p:spPr>
        <p:txBody>
          <a:bodyPr>
            <a:normAutofit fontScale="90000"/>
          </a:bodyPr>
          <a:lstStyle/>
          <a:p>
            <a:r>
              <a:rPr lang="fi-FI" dirty="0">
                <a:latin typeface="Arial Rounded MT Bold"/>
              </a:rPr>
              <a:t>Oletko joskus ulkona liikkuessasi nähnyt ihmisen, joka käyttää päihteitä?</a:t>
            </a:r>
            <a:endParaRPr lang="fi-FI" dirty="0"/>
          </a:p>
        </p:txBody>
      </p:sp>
      <p:pic>
        <p:nvPicPr>
          <p:cNvPr id="4" name="Kuva 3">
            <a:extLst>
              <a:ext uri="{FF2B5EF4-FFF2-40B4-BE49-F238E27FC236}">
                <a16:creationId xmlns:a16="http://schemas.microsoft.com/office/drawing/2014/main" id="{73A7D225-5BEA-0E49-07D0-B467F6778F0A}"/>
              </a:ext>
              <a:ext uri="{C183D7F6-B498-43B3-948B-1728B52AA6E4}">
                <adec:decorative xmlns:adec="http://schemas.microsoft.com/office/drawing/2017/decorative" val="1"/>
              </a:ext>
            </a:extLst>
          </p:cNvPr>
          <p:cNvPicPr>
            <a:picLocks noChangeAspect="1"/>
          </p:cNvPicPr>
          <p:nvPr/>
        </p:nvPicPr>
        <p:blipFill rotWithShape="1">
          <a:blip r:embed="rId3"/>
          <a:srcRect l="10143" t="8041" r="7237" b="10722"/>
          <a:stretch/>
        </p:blipFill>
        <p:spPr>
          <a:xfrm>
            <a:off x="6096000" y="1380230"/>
            <a:ext cx="5805510" cy="3951607"/>
          </a:xfrm>
          <a:prstGeom prst="rect">
            <a:avLst/>
          </a:prstGeom>
        </p:spPr>
      </p:pic>
    </p:spTree>
    <p:extLst>
      <p:ext uri="{BB962C8B-B14F-4D97-AF65-F5344CB8AC3E}">
        <p14:creationId xmlns:p14="http://schemas.microsoft.com/office/powerpoint/2010/main" val="4156255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97233-5B4A-A8DF-50BF-9934CF3B0876}"/>
              </a:ext>
            </a:extLst>
          </p:cNvPr>
          <p:cNvSpPr>
            <a:spLocks noGrp="1"/>
          </p:cNvSpPr>
          <p:nvPr>
            <p:ph type="title"/>
          </p:nvPr>
        </p:nvSpPr>
        <p:spPr/>
        <p:txBody>
          <a:bodyPr>
            <a:normAutofit/>
          </a:bodyPr>
          <a:lstStyle/>
          <a:p>
            <a:r>
              <a:rPr lang="fi-FI" dirty="0">
                <a:latin typeface="Arial Rounded MT Bold"/>
              </a:rPr>
              <a:t>Pohdintatehtävä ryhmässä</a:t>
            </a:r>
            <a:endParaRPr lang="fi-FI" dirty="0"/>
          </a:p>
        </p:txBody>
      </p:sp>
      <p:sp>
        <p:nvSpPr>
          <p:cNvPr id="3" name="Content Placeholder 2">
            <a:extLst>
              <a:ext uri="{FF2B5EF4-FFF2-40B4-BE49-F238E27FC236}">
                <a16:creationId xmlns:a16="http://schemas.microsoft.com/office/drawing/2014/main" id="{804A2CA2-62D5-BD8F-16EA-6537D310E53B}"/>
              </a:ext>
            </a:extLst>
          </p:cNvPr>
          <p:cNvSpPr>
            <a:spLocks noGrp="1"/>
          </p:cNvSpPr>
          <p:nvPr>
            <p:ph idx="1"/>
          </p:nvPr>
        </p:nvSpPr>
        <p:spPr/>
        <p:txBody>
          <a:bodyPr/>
          <a:lstStyle/>
          <a:p>
            <a:r>
              <a:rPr lang="fi-FI" dirty="0"/>
              <a:t>Mene ryhmääsi.</a:t>
            </a:r>
          </a:p>
          <a:p>
            <a:r>
              <a:rPr lang="fi-FI" dirty="0"/>
              <a:t>Lukekaa tehtävä ja keskustelkaa siitä.</a:t>
            </a:r>
          </a:p>
          <a:p>
            <a:r>
              <a:rPr lang="fi-FI" dirty="0"/>
              <a:t>Pohtikaa ryhmässä tehtävään ratkaisu.</a:t>
            </a:r>
          </a:p>
          <a:p>
            <a:r>
              <a:rPr lang="fi-FI" dirty="0"/>
              <a:t>Valmistautukaa kertomaan siitä koko luokalle.</a:t>
            </a:r>
          </a:p>
        </p:txBody>
      </p:sp>
      <p:pic>
        <p:nvPicPr>
          <p:cNvPr id="7" name="Picture 6">
            <a:extLst>
              <a:ext uri="{FF2B5EF4-FFF2-40B4-BE49-F238E27FC236}">
                <a16:creationId xmlns:a16="http://schemas.microsoft.com/office/drawing/2014/main" id="{D9BA3683-77B8-63FF-C44B-18D03362D33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34867" y="1252376"/>
            <a:ext cx="4000348" cy="4000348"/>
          </a:xfrm>
          <a:prstGeom prst="rect">
            <a:avLst/>
          </a:prstGeom>
        </p:spPr>
      </p:pic>
    </p:spTree>
    <p:extLst>
      <p:ext uri="{BB962C8B-B14F-4D97-AF65-F5344CB8AC3E}">
        <p14:creationId xmlns:p14="http://schemas.microsoft.com/office/powerpoint/2010/main" val="3302995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1CBF9F-2AB2-CC31-FB10-AF885075AF04}"/>
              </a:ext>
            </a:extLst>
          </p:cNvPr>
          <p:cNvSpPr>
            <a:spLocks noGrp="1"/>
          </p:cNvSpPr>
          <p:nvPr>
            <p:ph type="title"/>
          </p:nvPr>
        </p:nvSpPr>
        <p:spPr/>
        <p:txBody>
          <a:bodyPr/>
          <a:lstStyle/>
          <a:p>
            <a:r>
              <a:rPr lang="fi-FI" dirty="0">
                <a:latin typeface="Arial Rounded MT Bold"/>
              </a:rPr>
              <a:t>Pohdintatehtävä</a:t>
            </a:r>
          </a:p>
        </p:txBody>
      </p:sp>
      <p:sp>
        <p:nvSpPr>
          <p:cNvPr id="6" name="Content Placeholder 5">
            <a:extLst>
              <a:ext uri="{FF2B5EF4-FFF2-40B4-BE49-F238E27FC236}">
                <a16:creationId xmlns:a16="http://schemas.microsoft.com/office/drawing/2014/main" id="{B70812A4-0ECE-57C5-15D3-58002C9839CB}"/>
              </a:ext>
            </a:extLst>
          </p:cNvPr>
          <p:cNvSpPr>
            <a:spLocks noGrp="1"/>
          </p:cNvSpPr>
          <p:nvPr>
            <p:ph sz="quarter" idx="4"/>
          </p:nvPr>
        </p:nvSpPr>
        <p:spPr>
          <a:xfrm>
            <a:off x="836575" y="2027237"/>
            <a:ext cx="4440505" cy="3916363"/>
          </a:xfrm>
        </p:spPr>
        <p:txBody>
          <a:bodyPr vert="horz" lIns="91440" tIns="45720" rIns="91440" bIns="45720" rtlCol="0" anchor="t">
            <a:normAutofit/>
          </a:bodyPr>
          <a:lstStyle/>
          <a:p>
            <a:r>
              <a:rPr lang="fi-FI" dirty="0">
                <a:latin typeface="Arial"/>
                <a:cs typeface="Arial"/>
              </a:rPr>
              <a:t>Olet menossa kaverisi luo. Oven edessä istuvat kaksi aikuista, jotka juovat alkoholia. </a:t>
            </a:r>
            <a:endParaRPr lang="fi-FI" dirty="0"/>
          </a:p>
          <a:p>
            <a:pPr marL="0" indent="0">
              <a:buNone/>
            </a:pPr>
            <a:r>
              <a:rPr lang="fi-FI" b="1" dirty="0">
                <a:latin typeface="Arial"/>
                <a:cs typeface="Arial"/>
              </a:rPr>
              <a:t>Miten toimit?</a:t>
            </a:r>
          </a:p>
        </p:txBody>
      </p:sp>
      <p:pic>
        <p:nvPicPr>
          <p:cNvPr id="11" name="Sisällön paikkamerkki 10">
            <a:extLst>
              <a:ext uri="{FF2B5EF4-FFF2-40B4-BE49-F238E27FC236}">
                <a16:creationId xmlns:a16="http://schemas.microsoft.com/office/drawing/2014/main" id="{8C123446-DFF9-EC5E-4F78-741AFFC275B8}"/>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7504" t="7160" r="4887" b="9383"/>
          <a:stretch/>
        </p:blipFill>
        <p:spPr>
          <a:xfrm>
            <a:off x="5600197" y="1472478"/>
            <a:ext cx="5775377" cy="3911958"/>
          </a:xfrm>
          <a:ln>
            <a:noFill/>
          </a:ln>
        </p:spPr>
      </p:pic>
    </p:spTree>
    <p:extLst>
      <p:ext uri="{BB962C8B-B14F-4D97-AF65-F5344CB8AC3E}">
        <p14:creationId xmlns:p14="http://schemas.microsoft.com/office/powerpoint/2010/main" val="1840919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14ACFA-64C8-91A7-57FB-94B6F05B6F4E}"/>
              </a:ext>
            </a:extLst>
          </p:cNvPr>
          <p:cNvSpPr>
            <a:spLocks noGrp="1"/>
          </p:cNvSpPr>
          <p:nvPr>
            <p:ph type="title"/>
          </p:nvPr>
        </p:nvSpPr>
        <p:spPr/>
        <p:txBody>
          <a:bodyPr/>
          <a:lstStyle/>
          <a:p>
            <a:r>
              <a:rPr lang="fi-FI" dirty="0">
                <a:latin typeface="Arial Rounded MT Bold"/>
              </a:rPr>
              <a:t>Pohdintatehtävä</a:t>
            </a:r>
          </a:p>
        </p:txBody>
      </p:sp>
      <p:sp>
        <p:nvSpPr>
          <p:cNvPr id="2" name="Content Placeholder 1">
            <a:extLst>
              <a:ext uri="{FF2B5EF4-FFF2-40B4-BE49-F238E27FC236}">
                <a16:creationId xmlns:a16="http://schemas.microsoft.com/office/drawing/2014/main" id="{7B82E947-9371-19A3-081A-09D62596E196}"/>
              </a:ext>
            </a:extLst>
          </p:cNvPr>
          <p:cNvSpPr>
            <a:spLocks noGrp="1"/>
          </p:cNvSpPr>
          <p:nvPr>
            <p:ph sz="quarter" idx="4"/>
          </p:nvPr>
        </p:nvSpPr>
        <p:spPr/>
        <p:txBody>
          <a:bodyPr vert="horz" lIns="91440" tIns="45720" rIns="91440" bIns="45720" rtlCol="0" anchor="t">
            <a:normAutofit/>
          </a:bodyPr>
          <a:lstStyle/>
          <a:p>
            <a:r>
              <a:rPr lang="fi-FI" dirty="0">
                <a:latin typeface="Arial"/>
                <a:cs typeface="Arial"/>
              </a:rPr>
              <a:t>Olet linja-autossa matkalla kaverisi luo. Viereesi tulee istumaan sekavalta vaikuttava aikuinen. </a:t>
            </a:r>
          </a:p>
          <a:p>
            <a:pPr marL="0" indent="0">
              <a:buNone/>
            </a:pPr>
            <a:r>
              <a:rPr lang="fi-FI" b="1" dirty="0">
                <a:latin typeface="Arial"/>
                <a:cs typeface="Arial"/>
              </a:rPr>
              <a:t>Miten toimit?</a:t>
            </a:r>
          </a:p>
        </p:txBody>
      </p:sp>
      <p:pic>
        <p:nvPicPr>
          <p:cNvPr id="7" name="Sisällön paikkamerkki 6">
            <a:extLst>
              <a:ext uri="{FF2B5EF4-FFF2-40B4-BE49-F238E27FC236}">
                <a16:creationId xmlns:a16="http://schemas.microsoft.com/office/drawing/2014/main" id="{B116A733-83AE-9EA4-92B2-2D8AE315DD2C}"/>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26021" t="11052" r="25870" b="10801"/>
          <a:stretch/>
        </p:blipFill>
        <p:spPr>
          <a:xfrm>
            <a:off x="6569690" y="1472657"/>
            <a:ext cx="3777579" cy="4366853"/>
          </a:xfrm>
          <a:ln>
            <a:noFill/>
          </a:ln>
        </p:spPr>
      </p:pic>
    </p:spTree>
    <p:extLst>
      <p:ext uri="{BB962C8B-B14F-4D97-AF65-F5344CB8AC3E}">
        <p14:creationId xmlns:p14="http://schemas.microsoft.com/office/powerpoint/2010/main" val="2797155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B2D04B1-DDA3-ADBB-E98F-4F27DFFC5153}"/>
              </a:ext>
            </a:extLst>
          </p:cNvPr>
          <p:cNvSpPr>
            <a:spLocks noGrp="1"/>
          </p:cNvSpPr>
          <p:nvPr>
            <p:ph type="title"/>
          </p:nvPr>
        </p:nvSpPr>
        <p:spPr/>
        <p:txBody>
          <a:bodyPr/>
          <a:lstStyle/>
          <a:p>
            <a:r>
              <a:rPr lang="fi-FI" dirty="0">
                <a:latin typeface="Arial Rounded MT Bold"/>
              </a:rPr>
              <a:t>Pohdintatehtävä</a:t>
            </a:r>
          </a:p>
        </p:txBody>
      </p:sp>
      <p:sp>
        <p:nvSpPr>
          <p:cNvPr id="2" name="Sisällön paikkamerkki 1">
            <a:extLst>
              <a:ext uri="{FF2B5EF4-FFF2-40B4-BE49-F238E27FC236}">
                <a16:creationId xmlns:a16="http://schemas.microsoft.com/office/drawing/2014/main" id="{DC76F27A-39C6-A79B-3CAF-744DFD1E3D64}"/>
              </a:ext>
            </a:extLst>
          </p:cNvPr>
          <p:cNvSpPr>
            <a:spLocks noGrp="1"/>
          </p:cNvSpPr>
          <p:nvPr>
            <p:ph sz="quarter" idx="4"/>
          </p:nvPr>
        </p:nvSpPr>
        <p:spPr>
          <a:xfrm>
            <a:off x="836576" y="2027237"/>
            <a:ext cx="4761506" cy="3916363"/>
          </a:xfrm>
        </p:spPr>
        <p:txBody>
          <a:bodyPr vert="horz" lIns="91440" tIns="45720" rIns="91440" bIns="45720" rtlCol="0" anchor="t">
            <a:normAutofit/>
          </a:bodyPr>
          <a:lstStyle/>
          <a:p>
            <a:r>
              <a:rPr lang="fi-FI" dirty="0">
                <a:latin typeface="Arial"/>
                <a:cs typeface="Arial"/>
              </a:rPr>
              <a:t>Olet matkalla kotiin. Näet kadulla aikuisten porukan, joka huutaa ja riitelee keskenään.</a:t>
            </a:r>
            <a:endParaRPr lang="en-US" dirty="0"/>
          </a:p>
          <a:p>
            <a:r>
              <a:rPr lang="fi-FI" b="1" dirty="0">
                <a:latin typeface="Arial"/>
                <a:cs typeface="Arial"/>
              </a:rPr>
              <a:t>Miten toimit?</a:t>
            </a:r>
            <a:endParaRPr lang="fi-FI" dirty="0"/>
          </a:p>
        </p:txBody>
      </p:sp>
      <p:pic>
        <p:nvPicPr>
          <p:cNvPr id="6" name="Sisällön paikkamerkki 5">
            <a:extLst>
              <a:ext uri="{FF2B5EF4-FFF2-40B4-BE49-F238E27FC236}">
                <a16:creationId xmlns:a16="http://schemas.microsoft.com/office/drawing/2014/main" id="{8EF18EDB-D5B8-75F8-7209-4075C0856538}"/>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14100" t="8072" r="15964" b="13577"/>
          <a:stretch/>
        </p:blipFill>
        <p:spPr>
          <a:xfrm>
            <a:off x="6016532" y="1618392"/>
            <a:ext cx="5179952" cy="3619839"/>
          </a:xfrm>
          <a:ln>
            <a:noFill/>
          </a:ln>
        </p:spPr>
      </p:pic>
    </p:spTree>
    <p:extLst>
      <p:ext uri="{BB962C8B-B14F-4D97-AF65-F5344CB8AC3E}">
        <p14:creationId xmlns:p14="http://schemas.microsoft.com/office/powerpoint/2010/main" val="3575745765"/>
      </p:ext>
    </p:extLst>
  </p:cSld>
  <p:clrMapOvr>
    <a:masterClrMapping/>
  </p:clrMapOvr>
</p:sld>
</file>

<file path=ppt/theme/theme1.xml><?xml version="1.0" encoding="utf-8"?>
<a:theme xmlns:a="http://schemas.openxmlformats.org/drawingml/2006/main" name="Office-teema">
  <a:themeElements>
    <a:clrScheme name="Kaupunki kuuluu kaikille">
      <a:dk1>
        <a:srgbClr val="000000"/>
      </a:dk1>
      <a:lt1>
        <a:srgbClr val="FFFFFF"/>
      </a:lt1>
      <a:dk2>
        <a:srgbClr val="01561D"/>
      </a:dk2>
      <a:lt2>
        <a:srgbClr val="EFEEDA"/>
      </a:lt2>
      <a:accent1>
        <a:srgbClr val="009638"/>
      </a:accent1>
      <a:accent2>
        <a:srgbClr val="CEB8F1"/>
      </a:accent2>
      <a:accent3>
        <a:srgbClr val="B3DFF1"/>
      </a:accent3>
      <a:accent4>
        <a:srgbClr val="F8D3B5"/>
      </a:accent4>
      <a:accent5>
        <a:srgbClr val="E3FF1F"/>
      </a:accent5>
      <a:accent6>
        <a:srgbClr val="452B1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KK_esitysmalli_lapset_20221213" id="{301E3C59-7476-6A43-A43A-079B533990DD}" vid="{0A67AB73-7B49-2F44-B9D3-53C2BB0F6A64}"/>
    </a:ext>
  </a:extLst>
</a:theme>
</file>

<file path=ppt/theme/theme2.xml><?xml version="1.0" encoding="utf-8"?>
<a:theme xmlns:a="http://schemas.openxmlformats.org/drawingml/2006/main" name="Office-teema">
  <a:themeElements>
    <a:clrScheme name="Kaupunki kuuluu kaikille">
      <a:dk1>
        <a:srgbClr val="000000"/>
      </a:dk1>
      <a:lt1>
        <a:srgbClr val="FFFFFF"/>
      </a:lt1>
      <a:dk2>
        <a:srgbClr val="01561D"/>
      </a:dk2>
      <a:lt2>
        <a:srgbClr val="EFEEDA"/>
      </a:lt2>
      <a:accent1>
        <a:srgbClr val="009638"/>
      </a:accent1>
      <a:accent2>
        <a:srgbClr val="CEB8F1"/>
      </a:accent2>
      <a:accent3>
        <a:srgbClr val="B3DFF1"/>
      </a:accent3>
      <a:accent4>
        <a:srgbClr val="F8D3B5"/>
      </a:accent4>
      <a:accent5>
        <a:srgbClr val="E3FF1F"/>
      </a:accent5>
      <a:accent6>
        <a:srgbClr val="452B1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KK_esitysmalli_aikuiset_20221219" id="{BC0D0911-375A-5D42-B16D-401E90BDF2EA}" vid="{7367EE6A-E952-B84A-B855-19B3ED8D325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5D8A27D606723D44A302FE21F9221655" ma:contentTypeVersion="16" ma:contentTypeDescription="Luo uusi asiakirja." ma:contentTypeScope="" ma:versionID="6a2b4729c213a020fa7ca3707a6d54f9">
  <xsd:schema xmlns:xsd="http://www.w3.org/2001/XMLSchema" xmlns:xs="http://www.w3.org/2001/XMLSchema" xmlns:p="http://schemas.microsoft.com/office/2006/metadata/properties" xmlns:ns2="1dfff08a-cb44-467c-b939-b24967682f66" xmlns:ns3="2b9cf2fb-7daf-4a17-ad3d-67f639c4e6de" targetNamespace="http://schemas.microsoft.com/office/2006/metadata/properties" ma:root="true" ma:fieldsID="6b7e54279f9a1b24471cbe7900661ac8" ns2:_="" ns3:_="">
    <xsd:import namespace="1dfff08a-cb44-467c-b939-b24967682f66"/>
    <xsd:import namespace="2b9cf2fb-7daf-4a17-ad3d-67f639c4e6d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fff08a-cb44-467c-b939-b24967682f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Kuvien tunnisteet" ma:readOnly="false" ma:fieldId="{5cf76f15-5ced-4ddc-b409-7134ff3c332f}" ma:taxonomyMulti="true" ma:sspId="b4acf277-c871-4cac-ba5b-0074ec657832"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9cf2fb-7daf-4a17-ad3d-67f639c4e6de" elementFormDefault="qualified">
    <xsd:import namespace="http://schemas.microsoft.com/office/2006/documentManagement/types"/>
    <xsd:import namespace="http://schemas.microsoft.com/office/infopath/2007/PartnerControls"/>
    <xsd:element name="SharedWithUsers" ma:index="1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Jakamisen tiedot" ma:internalName="SharedWithDetails" ma:readOnly="true">
      <xsd:simpleType>
        <xsd:restriction base="dms:Note">
          <xsd:maxLength value="255"/>
        </xsd:restriction>
      </xsd:simpleType>
    </xsd:element>
    <xsd:element name="TaxCatchAll" ma:index="18" nillable="true" ma:displayName="Taxonomy Catch All Column" ma:hidden="true" ma:list="{ed8ced33-2a39-4592-aaa6-9e99843b5c5d}" ma:internalName="TaxCatchAll" ma:showField="CatchAllData" ma:web="2b9cf2fb-7daf-4a17-ad3d-67f639c4e6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dfff08a-cb44-467c-b939-b24967682f66">
      <Terms xmlns="http://schemas.microsoft.com/office/infopath/2007/PartnerControls"/>
    </lcf76f155ced4ddcb4097134ff3c332f>
    <TaxCatchAll xmlns="2b9cf2fb-7daf-4a17-ad3d-67f639c4e6de" xsi:nil="true"/>
  </documentManagement>
</p:properties>
</file>

<file path=customXml/itemProps1.xml><?xml version="1.0" encoding="utf-8"?>
<ds:datastoreItem xmlns:ds="http://schemas.openxmlformats.org/officeDocument/2006/customXml" ds:itemID="{B3F3A964-7D37-4D83-AAEC-C4B8BCD145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fff08a-cb44-467c-b939-b24967682f66"/>
    <ds:schemaRef ds:uri="2b9cf2fb-7daf-4a17-ad3d-67f639c4e6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D4ED0E-A690-4CA3-97DF-3CB3C7EF5FAC}">
  <ds:schemaRefs>
    <ds:schemaRef ds:uri="http://schemas.microsoft.com/sharepoint/v3/contenttype/forms"/>
  </ds:schemaRefs>
</ds:datastoreItem>
</file>

<file path=customXml/itemProps3.xml><?xml version="1.0" encoding="utf-8"?>
<ds:datastoreItem xmlns:ds="http://schemas.openxmlformats.org/officeDocument/2006/customXml" ds:itemID="{971A6548-F180-4941-AC90-CBD3B57B34E7}">
  <ds:schemaRefs>
    <ds:schemaRef ds:uri="http://schemas.microsoft.com/office/infopath/2007/PartnerControls"/>
    <ds:schemaRef ds:uri="http://purl.org/dc/dcmitype/"/>
    <ds:schemaRef ds:uri="http://schemas.microsoft.com/office/2006/metadata/properties"/>
    <ds:schemaRef ds:uri="2b9cf2fb-7daf-4a17-ad3d-67f639c4e6de"/>
    <ds:schemaRef ds:uri="http://schemas.microsoft.com/office/2006/documentManagement/types"/>
    <ds:schemaRef ds:uri="http://www.w3.org/XML/1998/namespace"/>
    <ds:schemaRef ds:uri="http://purl.org/dc/elements/1.1/"/>
    <ds:schemaRef ds:uri="http://schemas.openxmlformats.org/package/2006/metadata/core-properties"/>
    <ds:schemaRef ds:uri="1dfff08a-cb44-467c-b939-b24967682f66"/>
    <ds:schemaRef ds:uri="http://purl.org/dc/terms/"/>
  </ds:schemaRefs>
</ds:datastoreItem>
</file>

<file path=docProps/app.xml><?xml version="1.0" encoding="utf-8"?>
<Properties xmlns="http://schemas.openxmlformats.org/officeDocument/2006/extended-properties" xmlns:vt="http://schemas.openxmlformats.org/officeDocument/2006/docPropsVTypes">
  <Template>Uusi oppitunti</Template>
  <TotalTime>336</TotalTime>
  <Words>2914</Words>
  <Application>Microsoft Office PowerPoint</Application>
  <PresentationFormat>Laajakuva</PresentationFormat>
  <Paragraphs>279</Paragraphs>
  <Slides>39</Slides>
  <Notes>37</Notes>
  <HiddenSlides>0</HiddenSlides>
  <MMClips>1</MMClips>
  <ScaleCrop>false</ScaleCrop>
  <HeadingPairs>
    <vt:vector size="6" baseType="variant">
      <vt:variant>
        <vt:lpstr>Käytetyt fontit</vt:lpstr>
      </vt:variant>
      <vt:variant>
        <vt:i4>6</vt:i4>
      </vt:variant>
      <vt:variant>
        <vt:lpstr>Teema</vt:lpstr>
      </vt:variant>
      <vt:variant>
        <vt:i4>2</vt:i4>
      </vt:variant>
      <vt:variant>
        <vt:lpstr>Dian otsikot</vt:lpstr>
      </vt:variant>
      <vt:variant>
        <vt:i4>39</vt:i4>
      </vt:variant>
    </vt:vector>
  </HeadingPairs>
  <TitlesOfParts>
    <vt:vector size="47" baseType="lpstr">
      <vt:lpstr>Arial</vt:lpstr>
      <vt:lpstr>Arial Rounded MT Bold</vt:lpstr>
      <vt:lpstr>Arial,Sans-Serif</vt:lpstr>
      <vt:lpstr>Calibri</vt:lpstr>
      <vt:lpstr>Calibri Light</vt:lpstr>
      <vt:lpstr>Proxima Nova</vt:lpstr>
      <vt:lpstr>Office-teema</vt:lpstr>
      <vt:lpstr>Office-teema</vt:lpstr>
      <vt:lpstr>Kaupunki kuuluu kaikille -oppitunti 3.–4.-luokkalaisille</vt:lpstr>
      <vt:lpstr>Turvallinen</vt:lpstr>
      <vt:lpstr>Turvaton</vt:lpstr>
      <vt:lpstr>Mitä ovat päihteet:</vt:lpstr>
      <vt:lpstr>Oletko joskus ulkona liikkuessasi nähnyt ihmisen, joka käyttää päihteitä?</vt:lpstr>
      <vt:lpstr>Pohdintatehtävä ryhmässä</vt:lpstr>
      <vt:lpstr>Pohdintatehtävä</vt:lpstr>
      <vt:lpstr>Pohdintatehtävä</vt:lpstr>
      <vt:lpstr>Pohdintatehtävä</vt:lpstr>
      <vt:lpstr>Pohdintatehtävä</vt:lpstr>
      <vt:lpstr>Pohdintatehtävä</vt:lpstr>
      <vt:lpstr>Sinä osaat puolustaa itseäsi!</vt:lpstr>
      <vt:lpstr>Hätänumeroon soittaminen</vt:lpstr>
      <vt:lpstr>Video: Mitä tehdä, jos kaupungilla liikkuessa pelottaa</vt:lpstr>
      <vt:lpstr>Keskustelua videosta</vt:lpstr>
      <vt:lpstr>Rauhoittumistassu</vt:lpstr>
      <vt:lpstr>TAUKO</vt:lpstr>
      <vt:lpstr>Mitä riippuvuus tarkoittaa?</vt:lpstr>
      <vt:lpstr>Valokuvaterveinen</vt:lpstr>
      <vt:lpstr>Valokuvaterveinen</vt:lpstr>
      <vt:lpstr>Valokuvaterveinen</vt:lpstr>
      <vt:lpstr>Valokuvaterveinen</vt:lpstr>
      <vt:lpstr>Valokuvaterveinen</vt:lpstr>
      <vt:lpstr>Valokuvaterveinen</vt:lpstr>
      <vt:lpstr>Valokuvaterveinen</vt:lpstr>
      <vt:lpstr>Valokuvaterveinen</vt:lpstr>
      <vt:lpstr>Päihteet muuttavat käytöstä </vt:lpstr>
      <vt:lpstr>Lautapelin säännöt</vt:lpstr>
      <vt:lpstr>Lisätehtävä: sanaristikko</vt:lpstr>
      <vt:lpstr>Vastaukset sanaristikkoon</vt:lpstr>
      <vt:lpstr>Kotitehtävä: katso video kotona aikuisen kanssa </vt:lpstr>
      <vt:lpstr>Mitä opit?</vt:lpstr>
      <vt:lpstr>Kiitos, kun osallistuit oppitunnille!</vt:lpstr>
      <vt:lpstr>Vaihtoehtoiset pohdintatehtävät oppitunnille</vt:lpstr>
      <vt:lpstr>Pohdintatehtävä</vt:lpstr>
      <vt:lpstr>Pohdintatehtävä</vt:lpstr>
      <vt:lpstr>Pohdintatehtävä</vt:lpstr>
      <vt:lpstr>Pohdintatehtävä</vt:lpstr>
      <vt:lpstr>Pohdintatehtävä</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Kaupunki kuuluu kaikille -oppitunti 3.-4.-luokkalaisille</dc:title>
  <dc:creator>heini.karkkainen@ehyt.fi</dc:creator>
  <cp:lastModifiedBy>Heini Kärkkäinen</cp:lastModifiedBy>
  <cp:revision>22</cp:revision>
  <dcterms:created xsi:type="dcterms:W3CDTF">2023-02-08T08:25:49Z</dcterms:created>
  <dcterms:modified xsi:type="dcterms:W3CDTF">2024-06-06T07:57:28Z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0x0101005D8A27D606723D44A302FE21F9221655</vt:lpwstr>
  </property>
  <property fmtid="{D5CDD505-2E9C-101B-9397-08002B2CF9AE}" pid="3" name="MediaServiceImageTags">
    <vt:lpwstr/>
  </property>
</Properties>
</file>