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6" r:id="rId5"/>
    <p:sldId id="378" r:id="rId6"/>
    <p:sldId id="389" r:id="rId7"/>
    <p:sldId id="401" r:id="rId8"/>
    <p:sldId id="352" r:id="rId9"/>
    <p:sldId id="375" r:id="rId10"/>
    <p:sldId id="365" r:id="rId11"/>
    <p:sldId id="391" r:id="rId12"/>
    <p:sldId id="371" r:id="rId13"/>
    <p:sldId id="341" r:id="rId14"/>
    <p:sldId id="342" r:id="rId15"/>
    <p:sldId id="407" r:id="rId16"/>
    <p:sldId id="344" r:id="rId17"/>
    <p:sldId id="408" r:id="rId18"/>
    <p:sldId id="388" r:id="rId19"/>
    <p:sldId id="392" r:id="rId20"/>
    <p:sldId id="393" r:id="rId21"/>
    <p:sldId id="394" r:id="rId22"/>
    <p:sldId id="395" r:id="rId23"/>
    <p:sldId id="398" r:id="rId24"/>
    <p:sldId id="396" r:id="rId25"/>
    <p:sldId id="397" r:id="rId26"/>
    <p:sldId id="314" r:id="rId27"/>
    <p:sldId id="402" r:id="rId28"/>
    <p:sldId id="405" r:id="rId29"/>
    <p:sldId id="357" r:id="rId30"/>
    <p:sldId id="410" r:id="rId31"/>
    <p:sldId id="345" r:id="rId32"/>
    <p:sldId id="313" r:id="rId33"/>
    <p:sldId id="315" r:id="rId34"/>
    <p:sldId id="399" r:id="rId35"/>
    <p:sldId id="406" r:id="rId36"/>
    <p:sldId id="400" r:id="rId37"/>
    <p:sldId id="364" r:id="rId38"/>
    <p:sldId id="381" r:id="rId39"/>
    <p:sldId id="403" r:id="rId40"/>
    <p:sldId id="409" r:id="rId41"/>
    <p:sldId id="376" r:id="rId42"/>
    <p:sldId id="412" r:id="rId43"/>
    <p:sldId id="426" r:id="rId4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sa Jokela" initials="LJ" lastIdx="11" clrIdx="0">
    <p:extLst>
      <p:ext uri="{19B8F6BF-5375-455C-9EA6-DF929625EA0E}">
        <p15:presenceInfo xmlns:p15="http://schemas.microsoft.com/office/powerpoint/2012/main" userId="S::liisa.jokela@ehyt.fi::052e253e-2f6b-4aa6-8203-1bb79181dff7" providerId="AD"/>
      </p:ext>
    </p:extLst>
  </p:cmAuthor>
  <p:cmAuthor id="2" name="Milla Ruuska" initials="MR" lastIdx="7" clrIdx="1">
    <p:extLst>
      <p:ext uri="{19B8F6BF-5375-455C-9EA6-DF929625EA0E}">
        <p15:presenceInfo xmlns:p15="http://schemas.microsoft.com/office/powerpoint/2012/main" userId="S::milla.ruuska@ehyt.fi::8f3f6ce7-3072-4733-971c-e844b2d60a03" providerId="AD"/>
      </p:ext>
    </p:extLst>
  </p:cmAuthor>
  <p:cmAuthor id="3" name="Markku Juusola" initials="MJ" lastIdx="24" clrIdx="2">
    <p:extLst>
      <p:ext uri="{19B8F6BF-5375-455C-9EA6-DF929625EA0E}">
        <p15:presenceInfo xmlns:p15="http://schemas.microsoft.com/office/powerpoint/2012/main" userId="S::markku.juusola@ehyt.fi::92c21bb5-2782-476e-8e05-142182bae72b" providerId="AD"/>
      </p:ext>
    </p:extLst>
  </p:cmAuthor>
  <p:cmAuthor id="4" name="Markku Juusola" initials="MJ [2]" lastIdx="18" clrIdx="3">
    <p:extLst>
      <p:ext uri="{19B8F6BF-5375-455C-9EA6-DF929625EA0E}">
        <p15:presenceInfo xmlns:p15="http://schemas.microsoft.com/office/powerpoint/2012/main" userId="S::Markku.Juusola@kvl.fi::6514cc2e-7a8b-4ccc-be72-1db6475bf8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27FEB-B295-44AE-8F42-14766C610A54}" v="274" dt="2023-09-28T06:58:38.494"/>
    <p1510:client id="{E8AD5F9E-8AFB-4339-8FC3-8D4FCD9289B3}" v="1" dt="2023-09-28T07:49:01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64160" autoAdjust="0"/>
  </p:normalViewPr>
  <p:slideViewPr>
    <p:cSldViewPr snapToGrid="0">
      <p:cViewPr varScale="1">
        <p:scale>
          <a:sx n="73" d="100"/>
          <a:sy n="73" d="100"/>
        </p:scale>
        <p:origin x="1260" y="72"/>
      </p:cViewPr>
      <p:guideLst/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Ruuska" userId="8f3f6ce7-3072-4733-971c-e844b2d60a03" providerId="ADAL" clId="{E8AD5F9E-8AFB-4339-8FC3-8D4FCD9289B3}"/>
    <pc:docChg chg="delSld">
      <pc:chgData name="Milla Ruuska" userId="8f3f6ce7-3072-4733-971c-e844b2d60a03" providerId="ADAL" clId="{E8AD5F9E-8AFB-4339-8FC3-8D4FCD9289B3}" dt="2023-09-28T07:48:53.274" v="0" actId="2696"/>
      <pc:docMkLst>
        <pc:docMk/>
      </pc:docMkLst>
      <pc:sldChg chg="del">
        <pc:chgData name="Milla Ruuska" userId="8f3f6ce7-3072-4733-971c-e844b2d60a03" providerId="ADAL" clId="{E8AD5F9E-8AFB-4339-8FC3-8D4FCD9289B3}" dt="2023-09-28T07:48:53.274" v="0" actId="2696"/>
        <pc:sldMkLst>
          <pc:docMk/>
          <pc:sldMk cId="4083099866" sldId="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518677-F8F1-46FE-9173-9D0B0DF73F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C34A0E-A243-4B55-BDBF-122210C17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B373-1F02-4696-9F1B-CE5FBF2C6030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24A67A-38AF-4936-BA48-CEE6D7216B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685F8-736A-4673-95B3-DCD00081E2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FC8E-7A4D-4254-A4CD-FCF80E8CE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1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2AB34-855C-4DA3-ABF1-5330CFC25E85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0840-1340-4ACD-B468-B2C7F1DDD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4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ulukino.fi/bombshell-hiljaisuuden-rikkojat/opettajalle-vaikean-aiheen-kasittely-opetuksess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OdJ2Yyt_i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hyt.fi/selvi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</a:rPr>
              <a:t>Materiaali on tehty 9/2023.</a:t>
            </a:r>
          </a:p>
          <a:p>
            <a:endParaRPr lang="fi-FI" dirty="0"/>
          </a:p>
          <a:p>
            <a:r>
              <a:rPr lang="fi-FI" sz="1200" dirty="0">
                <a:latin typeface="+mn-lt"/>
              </a:rPr>
              <a:t>Nämä ohjeet on tehty ammattilaisten tueksi</a:t>
            </a:r>
            <a:br>
              <a:rPr lang="fi-FI" sz="1200" dirty="0">
                <a:latin typeface="+mn-lt"/>
              </a:rPr>
            </a:br>
            <a:r>
              <a:rPr lang="fi-FI" sz="1200" dirty="0">
                <a:latin typeface="+mn-lt"/>
              </a:rPr>
              <a:t>SELVIS-hankkeessa tuotettujen materiaalien kanssa työskentelyyn. </a:t>
            </a:r>
          </a:p>
          <a:p>
            <a:r>
              <a:rPr lang="fi-FI" sz="1200" dirty="0">
                <a:latin typeface="+mn-lt"/>
                <a:cs typeface="Calibri"/>
              </a:rPr>
              <a:t>Tätä materiaalia ei ole tarkoitettu tulostettavaksi.</a:t>
            </a:r>
          </a:p>
          <a:p>
            <a:r>
              <a:rPr lang="fi-FI" sz="1200" dirty="0">
                <a:latin typeface="+mn-lt"/>
                <a:cs typeface="Calibri"/>
              </a:rPr>
              <a:t>Kaikki SELVIS-materiaalit löytyvät osoitteesta: ehyt.fi/</a:t>
            </a:r>
            <a:r>
              <a:rPr lang="fi-FI" sz="1200" dirty="0" err="1">
                <a:latin typeface="+mn-lt"/>
                <a:cs typeface="Calibri"/>
              </a:rPr>
              <a:t>selvis</a:t>
            </a:r>
            <a:r>
              <a:rPr lang="fi-FI" sz="1200" dirty="0">
                <a:latin typeface="+mn-lt"/>
                <a:cs typeface="Calibri"/>
              </a:rPr>
              <a:t> </a:t>
            </a:r>
          </a:p>
          <a:p>
            <a:endParaRPr lang="fi-FI" sz="1200" dirty="0">
              <a:latin typeface="+mn-lt"/>
              <a:cs typeface="Calibri"/>
            </a:endParaRPr>
          </a:p>
          <a:p>
            <a:r>
              <a:rPr lang="fi-FI" sz="1200" dirty="0">
                <a:effectLst/>
                <a:latin typeface="+mn-lt"/>
              </a:rPr>
              <a:t>Voit käyttää tätä tiedostoa kokonaan. </a:t>
            </a:r>
          </a:p>
          <a:p>
            <a:r>
              <a:rPr lang="fi-FI" sz="1200" dirty="0">
                <a:effectLst/>
                <a:latin typeface="+mn-lt"/>
              </a:rPr>
              <a:t>Voit myös poimia siitä osia, </a:t>
            </a:r>
          </a:p>
          <a:p>
            <a:r>
              <a:rPr lang="fi-FI" sz="1200" dirty="0">
                <a:effectLst/>
                <a:latin typeface="+mn-lt"/>
              </a:rPr>
              <a:t>jotka ovat hyödyksi, </a:t>
            </a:r>
          </a:p>
          <a:p>
            <a:r>
              <a:rPr lang="fi-FI" sz="1200" dirty="0">
                <a:effectLst/>
                <a:latin typeface="+mn-lt"/>
              </a:rPr>
              <a:t>kun järjestät keskusteluun painottuvaa tilaisuutta </a:t>
            </a:r>
          </a:p>
          <a:p>
            <a:r>
              <a:rPr lang="fi-FI" sz="1200" dirty="0">
                <a:effectLst/>
                <a:latin typeface="+mn-lt"/>
              </a:rPr>
              <a:t>tai oppituntia ehkäisevän päihdetyön teemoista.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593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Aloitetaan aihe kysymyksellä,</a:t>
            </a:r>
            <a:r>
              <a:rPr lang="fi-FI" dirty="0">
                <a:cs typeface="Calibri"/>
              </a:rPr>
              <a:t> </a:t>
            </a:r>
          </a:p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johon osallistujien on helppo vastata.</a:t>
            </a:r>
          </a:p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Voit kysyä osallistujilta,</a:t>
            </a:r>
          </a:p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mikä on heidän lähin kauppakeskus</a:t>
            </a:r>
          </a:p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tai ostari.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>
                <a:latin typeface="+mn-lt"/>
              </a:rPr>
              <a:t>Pohtikaa yhdessä. Voit tukea keskustelua kysymällä:</a:t>
            </a:r>
          </a:p>
          <a:p>
            <a:pPr>
              <a:defRPr/>
            </a:pPr>
            <a:r>
              <a:rPr lang="fi-FI" sz="1200" dirty="0">
                <a:latin typeface="+mn-lt"/>
                <a:cs typeface="Calibri"/>
              </a:rPr>
              <a:t>Mitä </a:t>
            </a:r>
            <a:r>
              <a:rPr lang="fi-FI" sz="1200" dirty="0" err="1">
                <a:latin typeface="+mn-lt"/>
                <a:cs typeface="Calibri"/>
              </a:rPr>
              <a:t>Nuttis</a:t>
            </a:r>
            <a:r>
              <a:rPr lang="fi-FI" sz="1200" dirty="0">
                <a:latin typeface="+mn-lt"/>
                <a:cs typeface="Calibri"/>
              </a:rPr>
              <a:t> näkee televisiosta?</a:t>
            </a:r>
          </a:p>
          <a:p>
            <a:pPr>
              <a:defRPr/>
            </a:pPr>
            <a:endParaRPr lang="fi-FI" sz="1200" dirty="0">
              <a:latin typeface="+mn-lt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</a:rPr>
              <a:t>Jos osallistujat eivät itse mainitse näitä, voit kertoa:</a:t>
            </a:r>
            <a:endParaRPr lang="fi-FI" sz="1200" dirty="0">
              <a:latin typeface="+mn-lt"/>
              <a:cs typeface="Calibri" panose="020F0502020204030204"/>
            </a:endParaRPr>
          </a:p>
          <a:p>
            <a:r>
              <a:rPr lang="fi-FI" sz="1200" dirty="0">
                <a:effectLst/>
                <a:latin typeface="+mn-lt"/>
                <a:cs typeface="Calibri"/>
              </a:rPr>
              <a:t>Ostoskeskuksen televisiossa pyörii mainos</a:t>
            </a:r>
          </a:p>
          <a:p>
            <a:r>
              <a:rPr lang="fi-FI" sz="1200" dirty="0">
                <a:effectLst/>
                <a:latin typeface="+mn-lt"/>
                <a:cs typeface="Calibri"/>
              </a:rPr>
              <a:t>rahapeliautomaateista.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728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>
                <a:latin typeface="+mn-lt"/>
              </a:rPr>
              <a:t>Pohtikaa yhdessä. Voit tukea keskustelua kysymällä:</a:t>
            </a:r>
          </a:p>
          <a:p>
            <a:pPr>
              <a:defRPr/>
            </a:pPr>
            <a:r>
              <a:rPr lang="fi-FI" sz="1200" dirty="0">
                <a:latin typeface="+mn-lt"/>
                <a:cs typeface="Calibri"/>
              </a:rPr>
              <a:t>Mitä tarkoittaa Super-Potti?</a:t>
            </a:r>
          </a:p>
          <a:p>
            <a:pPr>
              <a:defRPr/>
            </a:pPr>
            <a:r>
              <a:rPr lang="fi-FI" sz="1200" dirty="0">
                <a:latin typeface="+mn-lt"/>
                <a:cs typeface="Calibri"/>
              </a:rPr>
              <a:t>Mikä laite mainoksessa näkyy?</a:t>
            </a:r>
          </a:p>
          <a:p>
            <a:pPr>
              <a:defRPr/>
            </a:pPr>
            <a:endParaRPr lang="fi-FI" sz="1200" dirty="0">
              <a:latin typeface="+mn-lt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</a:rPr>
              <a:t>Jos osallistujat eivät itse mainitse näitä, voit kertoa: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 panose="020F0502020204030204"/>
              </a:rPr>
              <a:t>Mainoksessa on kuva rahapeliautomaatista.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 panose="020F0502020204030204"/>
              </a:rPr>
              <a:t>Mainos lupaa, että pelaaja rikastuu.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 panose="020F0502020204030204"/>
              </a:rPr>
              <a:t>Super-Potti tarkoittaa, 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 panose="020F0502020204030204"/>
              </a:rPr>
              <a:t>että pelistä voi voittaa paljon rahaa.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 panose="020F0502020204030204"/>
              </a:rPr>
              <a:t>Pääpalkinto voi olla iso rahasumma.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013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Miltä </a:t>
            </a:r>
            <a:r>
              <a:rPr lang="fi-FI" dirty="0" err="1">
                <a:cs typeface="Calibri"/>
              </a:rPr>
              <a:t>Huppiksen</a:t>
            </a:r>
            <a:r>
              <a:rPr lang="fi-FI" dirty="0">
                <a:cs typeface="Calibri"/>
              </a:rPr>
              <a:t> ilme näyttää?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Miltä </a:t>
            </a:r>
            <a:r>
              <a:rPr lang="fi-FI" dirty="0" err="1">
                <a:cs typeface="Calibri"/>
              </a:rPr>
              <a:t>Nuttiksen</a:t>
            </a:r>
            <a:r>
              <a:rPr lang="fi-FI" dirty="0">
                <a:cs typeface="Calibri"/>
              </a:rPr>
              <a:t> ilme näyttää?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Mitä mieltä </a:t>
            </a: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on rahapelaamisesta?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Mistä asiasta </a:t>
            </a: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varoittaa </a:t>
            </a:r>
            <a:r>
              <a:rPr lang="fi-FI" dirty="0" err="1">
                <a:cs typeface="Calibri"/>
              </a:rPr>
              <a:t>Nuttista</a:t>
            </a:r>
            <a:r>
              <a:rPr lang="fi-FI" dirty="0">
                <a:cs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varoittaa </a:t>
            </a:r>
            <a:r>
              <a:rPr lang="fi-FI" dirty="0" err="1">
                <a:cs typeface="Calibri"/>
              </a:rPr>
              <a:t>Nuttista</a:t>
            </a:r>
            <a:r>
              <a:rPr lang="fi-FI" dirty="0">
                <a:cs typeface="Calibri"/>
              </a:rPr>
              <a:t> rahapelaamisen vaaroista.</a:t>
            </a:r>
          </a:p>
          <a:p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sanoo, että rahapeleissä melkein aina häviää rahaa.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58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Mitä laitteita kuvassa näkyy?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Millaiset ilmeet </a:t>
            </a:r>
            <a:r>
              <a:rPr lang="fi-FI" sz="1200" dirty="0" err="1">
                <a:cs typeface="Calibri"/>
              </a:rPr>
              <a:t>Pikkiksellä</a:t>
            </a:r>
            <a:r>
              <a:rPr lang="fi-FI" sz="1200" dirty="0">
                <a:cs typeface="Calibri"/>
              </a:rPr>
              <a:t> ja Lippiksellä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Pikkis</a:t>
            </a:r>
            <a:r>
              <a:rPr lang="fi-FI" dirty="0">
                <a:cs typeface="Calibri"/>
              </a:rPr>
              <a:t> ja Lippis päättävät pelata rahapelejä.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He näyttävät iloisilta.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Heidän mielestä rahapelaaminen on hauskaa.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3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Voittiko </a:t>
            </a:r>
            <a:r>
              <a:rPr lang="fi-FI" dirty="0" err="1">
                <a:cs typeface="Calibri"/>
              </a:rPr>
              <a:t>Pikkis</a:t>
            </a:r>
            <a:r>
              <a:rPr lang="fi-FI" dirty="0">
                <a:cs typeface="Calibri"/>
              </a:rPr>
              <a:t> rahaa vai hävisikö hän rahaa?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Miltä </a:t>
            </a:r>
            <a:r>
              <a:rPr lang="fi-FI" dirty="0" err="1"/>
              <a:t>Pikkiksen</a:t>
            </a:r>
            <a:r>
              <a:rPr lang="fi-FI" dirty="0"/>
              <a:t> ilme näyttää?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Miltä </a:t>
            </a:r>
            <a:r>
              <a:rPr lang="fi-FI" dirty="0" err="1"/>
              <a:t>Pikkiksestä</a:t>
            </a:r>
            <a:r>
              <a:rPr lang="fi-FI" dirty="0"/>
              <a:t> tuntuu?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Mitä </a:t>
            </a:r>
            <a:r>
              <a:rPr lang="fi-FI" dirty="0" err="1"/>
              <a:t>Pikkis</a:t>
            </a:r>
            <a:r>
              <a:rPr lang="fi-FI" dirty="0"/>
              <a:t> tekee lopuksi?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Pikkistä</a:t>
            </a:r>
            <a:r>
              <a:rPr lang="fi-FI" dirty="0">
                <a:cs typeface="Calibri"/>
              </a:rPr>
              <a:t> harmittaa, koska hän hävisi rahansa.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Pikkiksellä</a:t>
            </a:r>
            <a:r>
              <a:rPr lang="fi-FI" dirty="0">
                <a:cs typeface="Calibri"/>
              </a:rPr>
              <a:t> on surullinen ilme.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näyttää mietteliäältä.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Pikkis</a:t>
            </a:r>
            <a:r>
              <a:rPr lang="fi-FI" dirty="0">
                <a:cs typeface="Calibri"/>
              </a:rPr>
              <a:t> lähtee pois pelikoneen luota.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995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Minkälainen ilme Lippiksellä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Mitä Lippis sanoo </a:t>
            </a:r>
            <a:r>
              <a:rPr lang="fi-FI" dirty="0" err="1">
                <a:cs typeface="Calibri"/>
              </a:rPr>
              <a:t>Pikkiksen</a:t>
            </a:r>
            <a:r>
              <a:rPr lang="fi-FI" dirty="0">
                <a:cs typeface="Calibri"/>
              </a:rPr>
              <a:t> pelikoneesta?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Miksi Lippis väittää,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että </a:t>
            </a:r>
            <a:r>
              <a:rPr lang="fi-FI" dirty="0" err="1">
                <a:cs typeface="Calibri"/>
              </a:rPr>
              <a:t>Pikkiksen</a:t>
            </a:r>
            <a:r>
              <a:rPr lang="fi-FI" dirty="0">
                <a:cs typeface="Calibri"/>
              </a:rPr>
              <a:t> pelikoneella voittaa rahaa?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Tässä kohtaa on hyvä kumota uskomus,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Että pelikoneista voi voittaa helposti rahaa,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sillä on monta kertaa hävitty.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Lippiksellä on viekas ilme.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Lippis sanoo </a:t>
            </a:r>
            <a:r>
              <a:rPr lang="fi-FI" dirty="0" err="1">
                <a:cs typeface="Calibri"/>
              </a:rPr>
              <a:t>Nuttikselle</a:t>
            </a:r>
            <a:r>
              <a:rPr lang="fi-FI" dirty="0">
                <a:cs typeface="Calibri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että </a:t>
            </a:r>
            <a:r>
              <a:rPr lang="fi-FI" dirty="0" err="1">
                <a:cs typeface="Calibri"/>
              </a:rPr>
              <a:t>Pikkiksen</a:t>
            </a:r>
            <a:r>
              <a:rPr lang="fi-FI" dirty="0">
                <a:cs typeface="Calibri"/>
              </a:rPr>
              <a:t> pelaamalla pelikoneella voittaa rahaa,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koska sillä ei ole voitettu pitkään aikaan.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468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Minkälainen ilme </a:t>
            </a:r>
            <a:r>
              <a:rPr lang="fi-FI" dirty="0" err="1">
                <a:cs typeface="Calibri"/>
              </a:rPr>
              <a:t>Nuttiksella</a:t>
            </a:r>
            <a:r>
              <a:rPr lang="fi-FI" dirty="0">
                <a:cs typeface="Calibri"/>
              </a:rPr>
              <a:t>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Miltä </a:t>
            </a:r>
            <a:r>
              <a:rPr lang="fi-FI" dirty="0" err="1">
                <a:cs typeface="Calibri"/>
              </a:rPr>
              <a:t>Nuttiksen</a:t>
            </a:r>
            <a:r>
              <a:rPr lang="fi-FI" dirty="0">
                <a:cs typeface="Calibri"/>
              </a:rPr>
              <a:t> katse näyttää?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haaveilee voitosta.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varmaan miettii,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mitä tekisi, jos voittaisi paljon rahaa.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409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Minkälainen ilme </a:t>
            </a:r>
            <a:r>
              <a:rPr lang="fi-FI" dirty="0" err="1">
                <a:cs typeface="Calibri"/>
              </a:rPr>
              <a:t>Nuttiksella</a:t>
            </a:r>
            <a:r>
              <a:rPr lang="fi-FI" dirty="0">
                <a:cs typeface="Calibri"/>
              </a:rPr>
              <a:t> on nyt?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Miksi </a:t>
            </a: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vaihtaa pelikonetta?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Miltä </a:t>
            </a:r>
            <a:r>
              <a:rPr lang="fi-FI" dirty="0" err="1">
                <a:cs typeface="Calibri"/>
              </a:rPr>
              <a:t>Nuttiksesta</a:t>
            </a:r>
            <a:r>
              <a:rPr lang="fi-FI" dirty="0">
                <a:cs typeface="Calibri"/>
              </a:rPr>
              <a:t> mahtaa tuntua?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Pelikone sanoo ”Ei voittoa”.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Nuttista</a:t>
            </a:r>
            <a:r>
              <a:rPr lang="fi-FI" dirty="0">
                <a:cs typeface="Calibri"/>
              </a:rPr>
              <a:t> harmittaa.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Hän jatkaa silti pelaamista.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häviää kaikki pelit.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menettää kaikki rahansa.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765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Miltä </a:t>
            </a:r>
            <a:r>
              <a:rPr lang="fi-FI" dirty="0" err="1">
                <a:cs typeface="Calibri"/>
              </a:rPr>
              <a:t>Nuttiksen</a:t>
            </a:r>
            <a:r>
              <a:rPr lang="fi-FI" dirty="0">
                <a:cs typeface="Calibri"/>
              </a:rPr>
              <a:t> ilme näyttää?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Miltä sinusta tuntuisi,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jos sinulle kävisi samalla tavalla?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on surullisen näköinen.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Hän on varmasti huolestunut,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koska hävisi kaikki rahansa.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varmaan katuu pelaamista.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7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Ennen aloitusta kerro osallistujille,</a:t>
            </a:r>
            <a:endParaRPr lang="fi-FI" i="1" dirty="0"/>
          </a:p>
          <a:p>
            <a:pPr>
              <a:defRPr/>
            </a:pPr>
            <a:r>
              <a:rPr lang="fi-FI" dirty="0"/>
              <a:t>mikä on tilaisuuden aihe ja</a:t>
            </a:r>
          </a:p>
          <a:p>
            <a:pPr>
              <a:defRPr/>
            </a:pPr>
            <a:r>
              <a:rPr lang="fi-FI" dirty="0"/>
              <a:t>mitä tilaisuus tulee pitämään sisällään.</a:t>
            </a:r>
          </a:p>
          <a:p>
            <a:pPr>
              <a:defRPr/>
            </a:pPr>
            <a:endParaRPr lang="fi-FI" i="1" dirty="0"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b="1" dirty="0"/>
              <a:t>Kerro aikataulu ja tunnin sisältö: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ensin sovitaan oppitunnin säännöt,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seuraavaksi keskustellaan päivän aiheesta,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sitten katsotaan video aiheesta,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sen jälkeen työskennellään yhdessä,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lopuksi käydään läpi mistä osallistujat pitivät,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fi-FI" dirty="0">
                <a:cs typeface="Calibri"/>
              </a:rPr>
              <a:t>ja mistä saa lisää tietoa?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Muokkaa tätä diaa sen perusteella,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pidättekö taukoa,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miten rytmitätte päivän,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ja kuinka paljon teillä on aikaa kullekin osiolle.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689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Mitä sinä toivoisit ystävän tekevän tai sanovan,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jos sinä olet tehnyt virheen?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lohduttaa </a:t>
            </a:r>
            <a:r>
              <a:rPr lang="fi-FI" dirty="0" err="1">
                <a:cs typeface="Calibri"/>
              </a:rPr>
              <a:t>Nuttista</a:t>
            </a:r>
            <a:r>
              <a:rPr lang="fi-FI" dirty="0"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muistuttaa,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että voittaminen rahapeleissä on sattumaa.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Useimmiten rahapeleissä häviää.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903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Mihin rahat kannattaisi käyttää mieluummin,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kuin pelikoneisiin?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Kannattaako kaikkia rahoja käyttää?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neuvoo </a:t>
            </a:r>
            <a:r>
              <a:rPr lang="fi-FI" dirty="0" err="1">
                <a:cs typeface="Calibri"/>
              </a:rPr>
              <a:t>Nuttista</a:t>
            </a:r>
            <a:r>
              <a:rPr lang="fi-FI" dirty="0">
                <a:cs typeface="Calibri"/>
              </a:rPr>
              <a:t> laittamaan rahat säästöön.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Rahaa voi säästää itselle tärkeää asiaa varten,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kuten uuden puhelimen ostamiseen.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247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Minkälainen ilme </a:t>
            </a:r>
            <a:r>
              <a:rPr lang="fi-FI" dirty="0" err="1">
                <a:cs typeface="Calibri"/>
              </a:rPr>
              <a:t>Nuttiksella</a:t>
            </a:r>
            <a:r>
              <a:rPr lang="fi-FI" dirty="0">
                <a:cs typeface="Calibri"/>
              </a:rPr>
              <a:t>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Mitä hän aikoo seuraavaksi tehdä,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kun saa rahaa?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 sanoo </a:t>
            </a:r>
            <a:r>
              <a:rPr lang="fi-FI" dirty="0" err="1">
                <a:cs typeface="Calibri"/>
              </a:rPr>
              <a:t>Huppiksen</a:t>
            </a:r>
            <a:r>
              <a:rPr lang="fi-FI" dirty="0">
                <a:cs typeface="Calibri"/>
              </a:rPr>
              <a:t> ehdotuksen olevan hyvä idea.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Hän päättää alkaa heti säästämään.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93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 dirty="0"/>
              <a:t>Pelaatko sinä pelejä, joissa käytetään oikeaa rahaa?</a:t>
            </a:r>
            <a:endParaRPr lang="en-US" dirty="0"/>
          </a:p>
          <a:p>
            <a:pPr>
              <a:defRPr/>
            </a:pPr>
            <a:r>
              <a:rPr lang="fi-FI" dirty="0">
                <a:cs typeface="Calibri"/>
              </a:rPr>
              <a:t>Innostutko helposti kokeilemaan jotakin,</a:t>
            </a:r>
          </a:p>
          <a:p>
            <a:pPr>
              <a:defRPr/>
            </a:pPr>
            <a:r>
              <a:rPr lang="fi-FI" dirty="0">
                <a:cs typeface="Calibri"/>
              </a:rPr>
              <a:t>jos kaverit houkuttelevat?</a:t>
            </a:r>
          </a:p>
          <a:p>
            <a:pPr>
              <a:defRPr/>
            </a:pPr>
            <a:r>
              <a:rPr lang="fi-FI" dirty="0">
                <a:cs typeface="Calibri"/>
              </a:rPr>
              <a:t>Oletko hyvä käyttämään rahaa?</a:t>
            </a:r>
          </a:p>
          <a:p>
            <a:pPr>
              <a:defRPr/>
            </a:pPr>
            <a:r>
              <a:rPr lang="fi-FI" dirty="0">
                <a:cs typeface="Calibri"/>
              </a:rPr>
              <a:t>Osaatko säästää rahaa vai tuhlaatko helposti?</a:t>
            </a:r>
          </a:p>
          <a:p>
            <a:pPr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/>
              <a:t>Jotkut ovat uteliaita ja haluavat kokeilla asioita.</a:t>
            </a: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Jotkut uskovat kaiken mitä mainoksissa sanotaan </a:t>
            </a:r>
          </a:p>
          <a:p>
            <a:pPr>
              <a:defRPr/>
            </a:pPr>
            <a:r>
              <a:rPr lang="fi-FI" dirty="0">
                <a:cs typeface="Calibri"/>
              </a:rPr>
              <a:t>eivätkä epäile niitä.</a:t>
            </a:r>
          </a:p>
          <a:p>
            <a:pPr>
              <a:defRPr/>
            </a:pPr>
            <a:r>
              <a:rPr lang="fi-FI" dirty="0">
                <a:cs typeface="Calibri"/>
              </a:rPr>
              <a:t>Joillakin voi olla vähän rahaa,</a:t>
            </a:r>
          </a:p>
          <a:p>
            <a:pPr>
              <a:defRPr/>
            </a:pPr>
            <a:r>
              <a:rPr lang="fi-FI" dirty="0">
                <a:cs typeface="Calibri"/>
              </a:rPr>
              <a:t>ja siksi he haluavat kokeilla rahapelaamista.</a:t>
            </a:r>
          </a:p>
          <a:p>
            <a:pPr>
              <a:defRPr/>
            </a:pP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556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 dirty="0">
                <a:solidFill>
                  <a:srgbClr val="000000"/>
                </a:solidFill>
                <a:cs typeface="Calibri"/>
              </a:rPr>
              <a:t>Minkälaisia mainoksia olet nähnyt?</a:t>
            </a:r>
            <a:endParaRPr lang="fi-FI" sz="1200" dirty="0">
              <a:solidFill>
                <a:srgbClr val="000000"/>
              </a:solidFill>
              <a:cs typeface="Calibri"/>
            </a:endParaRPr>
          </a:p>
          <a:p>
            <a:pPr>
              <a:defRPr/>
            </a:pPr>
            <a:r>
              <a:rPr lang="fi-FI" dirty="0">
                <a:solidFill>
                  <a:srgbClr val="000000"/>
                </a:solidFill>
                <a:cs typeface="Calibri"/>
              </a:rPr>
              <a:t>Missä olet nähnyt mainoksia?</a:t>
            </a:r>
          </a:p>
          <a:p>
            <a:pPr>
              <a:defRPr/>
            </a:pPr>
            <a:r>
              <a:rPr lang="fi-FI" dirty="0">
                <a:solidFill>
                  <a:srgbClr val="000000"/>
                </a:solidFill>
                <a:cs typeface="Calibri"/>
              </a:rPr>
              <a:t>Mitä mainoksissa on sanottu?</a:t>
            </a:r>
          </a:p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solidFill>
                  <a:srgbClr val="000000"/>
                </a:solidFill>
                <a:cs typeface="Calibri"/>
              </a:rPr>
              <a:t>Mainokset kannustavat ihmisiä pelaamaan. </a:t>
            </a:r>
            <a:endParaRPr lang="fi-FI" sz="1200" dirty="0">
              <a:solidFill>
                <a:srgbClr val="000000"/>
              </a:solidFill>
              <a:cs typeface="Calibri"/>
            </a:endParaRPr>
          </a:p>
          <a:p>
            <a:r>
              <a:rPr lang="fi-FI" dirty="0">
                <a:solidFill>
                  <a:srgbClr val="000000"/>
                </a:solidFill>
                <a:cs typeface="Calibri"/>
              </a:rPr>
              <a:t>Mainokset saavat pelit kuulostamaan siltä,</a:t>
            </a:r>
          </a:p>
          <a:p>
            <a:r>
              <a:rPr lang="fi-FI" dirty="0">
                <a:solidFill>
                  <a:srgbClr val="000000"/>
                </a:solidFill>
                <a:cs typeface="Calibri"/>
              </a:rPr>
              <a:t>että niissä on helppo voittaa paljon rahaa.</a:t>
            </a:r>
          </a:p>
          <a:p>
            <a:endParaRPr lang="fi-FI" dirty="0">
              <a:solidFill>
                <a:srgbClr val="FFFFFF"/>
              </a:solidFill>
              <a:cs typeface="Calibri" panose="020F0502020204030204"/>
            </a:endParaRPr>
          </a:p>
          <a:p>
            <a:endParaRPr lang="fi-FI" dirty="0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070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cs typeface="Calibri"/>
              </a:rPr>
              <a:t>On tärkeää kertoa nuorille,</a:t>
            </a:r>
          </a:p>
          <a:p>
            <a:pPr>
              <a:defRPr/>
            </a:pPr>
            <a:r>
              <a:rPr lang="fi-FI" dirty="0">
                <a:cs typeface="Calibri"/>
              </a:rPr>
              <a:t>että mainokset liioittelevat asioita.</a:t>
            </a:r>
          </a:p>
          <a:p>
            <a:pPr>
              <a:defRPr/>
            </a:pPr>
            <a:r>
              <a:rPr lang="fi-FI" dirty="0">
                <a:cs typeface="Calibri"/>
              </a:rPr>
              <a:t>Mainokset saattavat jättää jotakin kertomatta.</a:t>
            </a:r>
          </a:p>
          <a:p>
            <a:pPr>
              <a:defRPr/>
            </a:pPr>
            <a:r>
              <a:rPr lang="fi-FI">
                <a:cs typeface="Calibri"/>
              </a:rPr>
              <a:t>Jos uskoo mainoksia täysin,</a:t>
            </a:r>
          </a:p>
          <a:p>
            <a:pPr>
              <a:defRPr/>
            </a:pPr>
            <a:r>
              <a:rPr lang="fi-FI" dirty="0">
                <a:cs typeface="Calibri"/>
              </a:rPr>
              <a:t>voi rahapelaaminen tuntua todella houkuttelevalta.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725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schemeClr val="tx1"/>
                </a:solidFill>
                <a:cs typeface="Calibri"/>
              </a:rPr>
              <a:t>Osallistava tehtävä</a:t>
            </a:r>
            <a:r>
              <a:rPr lang="fi-FI" sz="1200" b="1" dirty="0">
                <a:solidFill>
                  <a:schemeClr val="tx1"/>
                </a:solidFill>
                <a:cs typeface="Calibri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schemeClr val="tx1"/>
                </a:solidFill>
                <a:cs typeface="Calibri"/>
              </a:rPr>
              <a:t>Tämän keskustelun voi toteuttaa pareittain tai pienissä ryhmissä.</a:t>
            </a:r>
            <a:endParaRPr lang="fi-FI" b="1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  <a:cs typeface="Calibri" panose="020F0502020204030204"/>
              </a:rPr>
              <a:t>Miettikää sopivan mittainen aika (esimerkiksi 10 minuuttia) syitä sille, </a:t>
            </a:r>
          </a:p>
          <a:p>
            <a:r>
              <a:rPr lang="fi-FI" dirty="0">
                <a:solidFill>
                  <a:schemeClr val="tx1"/>
                </a:solidFill>
                <a:cs typeface="Calibri" panose="020F0502020204030204"/>
              </a:rPr>
              <a:t>miksi nuoret tai ihmiset pelaavat rahapelejä?</a:t>
            </a:r>
          </a:p>
          <a:p>
            <a:r>
              <a:rPr lang="fi-FI" dirty="0">
                <a:solidFill>
                  <a:schemeClr val="tx1"/>
                </a:solidFill>
                <a:cs typeface="Calibri" panose="020F0502020204030204"/>
              </a:rPr>
              <a:t>Kirjoittakaa kaikki keksimänne syyt esimerkiksi taululle tai tähän diaan.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Syitä voi keksiä monia</a:t>
            </a:r>
            <a:r>
              <a:rPr lang="fi-FI" dirty="0"/>
              <a:t>:</a:t>
            </a:r>
            <a:endParaRPr lang="fi-FI" dirty="0">
              <a:solidFill>
                <a:schemeClr val="tx1"/>
              </a:solidFill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>
                <a:cs typeface="Calibri"/>
              </a:rPr>
              <a:t>Toivoo että rikastuu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Haluaa ratkaista </a:t>
            </a:r>
            <a:r>
              <a:rPr lang="fi-FI" dirty="0" err="1">
                <a:cs typeface="Calibri"/>
              </a:rPr>
              <a:t>rahaonglemat</a:t>
            </a:r>
            <a:endParaRPr lang="fi-FI" dirty="0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Kokeilunhalu</a:t>
            </a:r>
            <a:endParaRPr lang="fi-FI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Koska kaveritkin pelaa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Pelaaminen voi rentouttaa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cs typeface="Calibri"/>
              </a:rPr>
              <a:t>Rutiini ja tapa josta on vaikea päästä eroon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Kavereiden painostus</a:t>
            </a:r>
            <a:endParaRPr lang="fi-FI" dirty="0">
              <a:solidFill>
                <a:schemeClr val="tx1"/>
              </a:solidFill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Jännityksen haku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cs typeface="Calibri"/>
              </a:rPr>
              <a:t>Hyvän olon tunne, dopamiini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65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 dirty="0">
                <a:cs typeface="Calibri"/>
              </a:rPr>
              <a:t>Mitä rahapelaamiseen tarvitsee?</a:t>
            </a:r>
          </a:p>
          <a:p>
            <a:pPr>
              <a:defRPr/>
            </a:pPr>
            <a:r>
              <a:rPr lang="fi-FI" dirty="0">
                <a:cs typeface="Calibri"/>
              </a:rPr>
              <a:t>Mitä mieltä sinun perhe olisi siitä,</a:t>
            </a:r>
          </a:p>
          <a:p>
            <a:pPr>
              <a:defRPr/>
            </a:pPr>
            <a:r>
              <a:rPr lang="fi-FI" dirty="0">
                <a:cs typeface="Calibri"/>
              </a:rPr>
              <a:t>että alkaisit pelaamaan rahapelejä?</a:t>
            </a:r>
          </a:p>
          <a:p>
            <a:pPr>
              <a:defRPr/>
            </a:pPr>
            <a:r>
              <a:rPr lang="fi-FI" dirty="0">
                <a:cs typeface="Calibri"/>
              </a:rPr>
              <a:t>Mitä jos ei pystyisi lopettaa rahapelaamista ajoissa?</a:t>
            </a: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Rahaongelmat ja rahahuolet</a:t>
            </a:r>
            <a:endParaRPr lang="fi-FI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dirty="0">
                <a:cs typeface="Calibri"/>
              </a:rPr>
              <a:t>Ei ole rahaa tärkeisiin asioihin,</a:t>
            </a:r>
            <a:br>
              <a:rPr lang="fi-FI" dirty="0">
                <a:cs typeface="+mn-lt"/>
              </a:rPr>
            </a:br>
            <a:r>
              <a:rPr lang="fi-FI" dirty="0">
                <a:cs typeface="Calibri"/>
              </a:rPr>
              <a:t>kuten ruokaan tai lääkkeisiin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cs typeface="Calibri"/>
              </a:rPr>
              <a:t>Riidat läheisten ihmisten kanssa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cs typeface="Calibri"/>
              </a:rPr>
              <a:t>Surullinen tai masentunut olo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cs typeface="Calibri"/>
              </a:rPr>
              <a:t>Voi kertyä velkaa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cs typeface="Calibri"/>
              </a:rPr>
              <a:t>Aikaa ei riitä muille asioille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826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 dirty="0">
                <a:cs typeface="Calibri"/>
              </a:rPr>
              <a:t>Mistä asioista voi tulla riippuvaiseksi?</a:t>
            </a:r>
          </a:p>
          <a:p>
            <a:pPr>
              <a:defRPr/>
            </a:pPr>
            <a:r>
              <a:rPr lang="fi-FI" dirty="0">
                <a:cs typeface="Calibri"/>
              </a:rPr>
              <a:t>Voiko kuka tahansa tulla riippuvaiseksi jostakin?</a:t>
            </a:r>
          </a:p>
          <a:p>
            <a:pPr>
              <a:defRPr/>
            </a:pPr>
            <a:r>
              <a:rPr lang="fi-FI" dirty="0">
                <a:cs typeface="Calibri"/>
              </a:rPr>
              <a:t>Oletko joskus kuullut, että joku on riippuvainen jostakin?</a:t>
            </a: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 panose="020F0502020204030204"/>
            </a:endParaRPr>
          </a:p>
          <a:p>
            <a:r>
              <a:rPr lang="fi-FI" dirty="0">
                <a:cs typeface="Calibri" panose="020F0502020204030204"/>
              </a:rPr>
              <a:t>Riippuvuus on sitä,</a:t>
            </a:r>
            <a:endParaRPr lang="fi-FI" dirty="0"/>
          </a:p>
          <a:p>
            <a:r>
              <a:rPr lang="fi-FI" dirty="0">
                <a:cs typeface="Calibri"/>
              </a:rPr>
              <a:t>kun joku asia hallitsee ihmistä.</a:t>
            </a:r>
          </a:p>
          <a:p>
            <a:r>
              <a:rPr lang="fi-FI" dirty="0">
                <a:cs typeface="Calibri"/>
              </a:rPr>
              <a:t>Riippuvuus tarkoittaa, </a:t>
            </a:r>
          </a:p>
          <a:p>
            <a:r>
              <a:rPr lang="fi-FI" dirty="0">
                <a:cs typeface="Calibri"/>
              </a:rPr>
              <a:t>että ei voi lopettaa jotakin, vaikka haluaisi.</a:t>
            </a:r>
          </a:p>
          <a:p>
            <a:r>
              <a:rPr lang="fi-FI"/>
              <a:t>Kun on riippuvainen rahapelaamisesta,</a:t>
            </a:r>
            <a:endParaRPr lang="en-US"/>
          </a:p>
          <a:p>
            <a:r>
              <a:rPr lang="fi-FI" dirty="0"/>
              <a:t>sitä sanotaan rahapeliongelmaksi.</a:t>
            </a:r>
            <a:endParaRPr lang="fi-FI" dirty="0">
              <a:cs typeface="Calibri"/>
            </a:endParaRPr>
          </a:p>
          <a:p>
            <a:r>
              <a:rPr lang="fi-FI"/>
              <a:t>Rahapeliongelma voi olla erilaista eri ihmisillä.</a:t>
            </a:r>
            <a:endParaRPr lang="en-US"/>
          </a:p>
          <a:p>
            <a:r>
              <a:rPr lang="fi-FI"/>
              <a:t>Silloin pelaajan pelaaminen jatkuu ja lisääntyy,</a:t>
            </a:r>
            <a:endParaRPr lang="en-US"/>
          </a:p>
          <a:p>
            <a:r>
              <a:rPr lang="fi-FI"/>
              <a:t>vaikka siitä on tullut ongelmia ja haittoja pelaajalle.</a:t>
            </a:r>
            <a:endParaRPr lang="en-US"/>
          </a:p>
          <a:p>
            <a:r>
              <a:rPr lang="fi-FI" dirty="0"/>
              <a:t>Pelaaminen alkaa hallita elämää,</a:t>
            </a:r>
            <a:endParaRPr lang="en-US" dirty="0"/>
          </a:p>
          <a:p>
            <a:r>
              <a:rPr lang="fi-FI" dirty="0"/>
              <a:t>ja se vie paljon aikaa ja rahaa. </a:t>
            </a:r>
            <a:endParaRPr lang="en-US" dirty="0"/>
          </a:p>
          <a:p>
            <a:r>
              <a:rPr lang="fi-FI" dirty="0"/>
              <a:t>Pelaaminen voi myös mennä muiden asioiden edelle. </a:t>
            </a:r>
            <a:endParaRPr lang="en-US" dirty="0"/>
          </a:p>
          <a:p>
            <a:r>
              <a:rPr lang="fi-FI" dirty="0"/>
              <a:t>Peliongelma ei aina näy ulospäin.</a:t>
            </a:r>
            <a:endParaRPr lang="en-US" dirty="0"/>
          </a:p>
          <a:p>
            <a:r>
              <a:rPr lang="fi-FI" dirty="0"/>
              <a:t>Rahapeliongelmaan liittyy salailu ja häpeä.</a:t>
            </a: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502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 dirty="0">
                <a:cs typeface="Calibri"/>
              </a:rPr>
              <a:t>Miksi ihmisen voi olla vaikeaa lopettaa rahapelaamista?</a:t>
            </a:r>
          </a:p>
          <a:p>
            <a:pPr>
              <a:defRPr/>
            </a:pPr>
            <a:r>
              <a:rPr lang="fi-FI" dirty="0">
                <a:cs typeface="Calibri"/>
              </a:rPr>
              <a:t>Miksi kukaan haluaa edes kokeilla rahapelaamista,</a:t>
            </a:r>
          </a:p>
          <a:p>
            <a:pPr>
              <a:defRPr/>
            </a:pPr>
            <a:r>
              <a:rPr lang="fi-FI" dirty="0">
                <a:cs typeface="Calibri"/>
              </a:rPr>
              <a:t>jos siinä voi menettää omat rahat?</a:t>
            </a:r>
          </a:p>
          <a:p>
            <a:pPr>
              <a:defRPr/>
            </a:pPr>
            <a:r>
              <a:rPr lang="fi-FI" dirty="0">
                <a:cs typeface="Calibri"/>
              </a:rPr>
              <a:t>Onko rahapelejä helppo löytää?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Jos osallistujat eivät itse mainitse näitä, voit kertoa:</a:t>
            </a:r>
          </a:p>
          <a:p>
            <a:pPr>
              <a:defRPr/>
            </a:pPr>
            <a:r>
              <a:rPr lang="fi-FI" dirty="0">
                <a:cs typeface="Calibri"/>
              </a:rPr>
              <a:t>Pelaaminen voi tuntua hauskalta.</a:t>
            </a:r>
          </a:p>
          <a:p>
            <a:pPr>
              <a:defRPr/>
            </a:pPr>
            <a:r>
              <a:rPr lang="fi-FI" dirty="0">
                <a:cs typeface="Calibri"/>
              </a:rPr>
              <a:t>Pelaamisesta voi vahingossa tulla tapa.</a:t>
            </a:r>
          </a:p>
          <a:p>
            <a:pPr>
              <a:defRPr/>
            </a:pPr>
            <a:r>
              <a:rPr lang="fi-FI" dirty="0">
                <a:cs typeface="Calibri"/>
              </a:rPr>
              <a:t>Pelaaja voi ajatella, </a:t>
            </a:r>
          </a:p>
          <a:p>
            <a:pPr>
              <a:defRPr/>
            </a:pPr>
            <a:r>
              <a:rPr lang="fi-FI" dirty="0">
                <a:cs typeface="Calibri"/>
              </a:rPr>
              <a:t>että ensi keralla minä voitan rahaa.</a:t>
            </a:r>
          </a:p>
          <a:p>
            <a:pPr>
              <a:defRPr/>
            </a:pPr>
            <a:r>
              <a:rPr lang="fi-FI" dirty="0">
                <a:cs typeface="Calibri"/>
              </a:rPr>
              <a:t>Jos ystävät tai perhe harrastaa rahapelaamista,</a:t>
            </a:r>
          </a:p>
          <a:p>
            <a:pPr>
              <a:defRPr/>
            </a:pPr>
            <a:r>
              <a:rPr lang="fi-FI" dirty="0">
                <a:cs typeface="Calibri"/>
              </a:rPr>
              <a:t>voi luulla sen olevan hyvä harrastus.</a:t>
            </a:r>
          </a:p>
          <a:p>
            <a:pPr>
              <a:defRPr/>
            </a:pPr>
            <a:r>
              <a:rPr lang="fi-FI" dirty="0">
                <a:cs typeface="Calibri"/>
              </a:rPr>
              <a:t>Voi myös olla vaikeaa kieltäytyä pelaamisesta,</a:t>
            </a:r>
          </a:p>
          <a:p>
            <a:pPr>
              <a:defRPr/>
            </a:pPr>
            <a:r>
              <a:rPr lang="fi-FI" dirty="0">
                <a:cs typeface="Calibri"/>
              </a:rPr>
              <a:t>jos näkee rahapelejä omassa ympäristössä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Lähde: </a:t>
            </a:r>
            <a:r>
              <a:rPr lang="fi-FI" dirty="0"/>
              <a:t>https://www.peluuri.fi/tietopankki/miksi-pelaamiseen-jaa-koukkuun</a:t>
            </a: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542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Sovitaan oppitunnin säännöt. </a:t>
            </a:r>
          </a:p>
          <a:p>
            <a:pPr>
              <a:defRPr/>
            </a:pPr>
            <a:r>
              <a:rPr lang="fi-FI" dirty="0"/>
              <a:t>Voit aloittaa ottamalla puheeksi, </a:t>
            </a:r>
          </a:p>
          <a:p>
            <a:pPr>
              <a:defRPr/>
            </a:pPr>
            <a:r>
              <a:rPr lang="fi-FI" dirty="0"/>
              <a:t>miten toimitaan jos joku toinen puhuu </a:t>
            </a:r>
          </a:p>
          <a:p>
            <a:pPr>
              <a:defRPr/>
            </a:pPr>
            <a:r>
              <a:rPr lang="fi-FI" dirty="0"/>
              <a:t>ja mitä tehdään jos ollaan erimieltä jostain asiasta?</a:t>
            </a:r>
          </a:p>
          <a:p>
            <a:pPr>
              <a:defRPr/>
            </a:pPr>
            <a:r>
              <a:rPr lang="fi-FI" dirty="0"/>
              <a:t>Voit aloittaa keskustelun kysymällä, </a:t>
            </a:r>
          </a:p>
          <a:p>
            <a:pPr>
              <a:defRPr/>
            </a:pPr>
            <a:r>
              <a:rPr lang="fi-FI" dirty="0"/>
              <a:t>millaisissa ryhmissä osallistujat ovat olleet?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/>
              <a:t>Minkälainen hyvä ryhmä oli?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Laatikaa säännöt keskustelua varten ennen kuin katsotte videon.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Voitte listata yhdessä sovitut säännöt kaikkien nähtäville taululle tai paperille.</a:t>
            </a:r>
            <a:endParaRPr lang="fi-FI" dirty="0">
              <a:cs typeface="Calibri"/>
            </a:endParaRPr>
          </a:p>
          <a:p>
            <a:r>
              <a:rPr lang="fi-FI" dirty="0"/>
              <a:t>Säännöt voidaan pitää esillä ryhmien kokoontumisten aikana.</a:t>
            </a:r>
            <a:br>
              <a:rPr lang="fi-FI" sz="1200" kern="1200" dirty="0">
                <a:cs typeface="+mn-lt"/>
              </a:rPr>
            </a:br>
            <a:br>
              <a:rPr lang="fi-FI" sz="1200" kern="1200" dirty="0">
                <a:cs typeface="+mn-lt"/>
              </a:rPr>
            </a:br>
            <a:r>
              <a:rPr lang="fi-FI" dirty="0"/>
              <a:t>Sääntöjä voivat olla esimerkiksi,</a:t>
            </a:r>
            <a:endParaRPr lang="fi-FI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Kuuntele, kun toinen puhuu.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Kunnioita muiden mielipiteitä.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Kaikki saavat kertoa omia kokemuksia, mutta se ei ole pakollista.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Ei kysytä ”oletko sinä käyttänyt päihteitä”,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vaan annetaan jokaisen kertoa sen minkä itse haluaa.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Muiden kertomuksia ei saa kertoa eteenpäin.</a:t>
            </a:r>
            <a:endParaRPr lang="fi-FI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fi-FI" dirty="0"/>
              <a:t>Saat olla hiljaa, jos haluat.</a:t>
            </a:r>
            <a:endParaRPr lang="fi-FI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Näin voidaan ehkäistä ennalta sitä,</a:t>
            </a:r>
            <a:br>
              <a:rPr lang="fi-FI" dirty="0">
                <a:cs typeface="+mn-lt"/>
              </a:rPr>
            </a:br>
            <a:r>
              <a:rPr lang="fi-FI" dirty="0"/>
              <a:t>että kukaan kokisi oloaan loukatuksi</a:t>
            </a:r>
            <a:br>
              <a:rPr lang="fi-FI" dirty="0">
                <a:cs typeface="+mn-lt"/>
              </a:rPr>
            </a:br>
            <a:r>
              <a:rPr lang="fi-FI" dirty="0"/>
              <a:t>tai noloksi keskustelun aikana. 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Muistuta osallistujia:</a:t>
            </a:r>
            <a:br>
              <a:rPr lang="fi-FI" dirty="0">
                <a:cs typeface="+mn-lt"/>
              </a:rPr>
            </a:br>
            <a:r>
              <a:rPr lang="fi-FI" dirty="0"/>
              <a:t>”Sinun ei tarvitse kertoa mitä olet itse nähnyt tai kokeillut, jos et halua. </a:t>
            </a:r>
            <a:br>
              <a:rPr lang="fi-FI" dirty="0">
                <a:cs typeface="+mn-lt"/>
              </a:rPr>
            </a:br>
            <a:r>
              <a:rPr lang="fi-FI" dirty="0"/>
              <a:t>Tämä sääntö koskee meitä kaikkia, myös opettajia. </a:t>
            </a:r>
            <a:br>
              <a:rPr lang="fi-FI" dirty="0">
                <a:cs typeface="+mn-lt"/>
              </a:rPr>
            </a:br>
            <a:r>
              <a:rPr lang="fi-FI" dirty="0"/>
              <a:t>Ei myöskään kysytä tällaisista asioista toisiltamme, </a:t>
            </a:r>
          </a:p>
          <a:p>
            <a:pPr>
              <a:defRPr/>
            </a:pPr>
            <a:r>
              <a:rPr lang="fi-FI" dirty="0"/>
              <a:t>vaan jokainen kertoo sen verran mitä itse haluaa. ”</a:t>
            </a:r>
            <a:endParaRPr lang="fi-FI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Aihetta kannattaa pohjustaa jo edellisellä opetuskerralla ja kertoa, mitä seuraavalla tunnilla tehdään. </a:t>
            </a:r>
            <a:endParaRPr lang="fi-FI" dirty="0">
              <a:cs typeface="Calibri"/>
            </a:endParaRPr>
          </a:p>
          <a:p>
            <a:r>
              <a:rPr lang="fi-FI" dirty="0"/>
              <a:t>Joillakin oppilailla voi olla omia kokemuksia asiasta. Aiheen käsittely voi olla heille liian raskasta.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Näin he saavat mahdollisuuden keskustella asiasta etukäteen opettajan kanssa.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Lähde tähän diaan: Koulukino 2021 </a:t>
            </a:r>
            <a:r>
              <a:rPr lang="fi-FI" dirty="0">
                <a:hlinkClick r:id="rId3"/>
              </a:rPr>
              <a:t>http://www.koulukino.fi/bombshell-hiljaisuuden-rikkojat/opettajalle-vaikean-aiheen-kasittely-opetuksessa</a:t>
            </a:r>
            <a:r>
              <a:rPr lang="fi-FI" dirty="0"/>
              <a:t>  </a:t>
            </a: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411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Voiko olla vaikeaa sanoa kaverille ei?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Mitä sanoisit kaverille, </a:t>
            </a:r>
            <a:br>
              <a:rPr lang="fi-FI" sz="1200"/>
            </a:br>
            <a:r>
              <a:rPr lang="fi-FI" sz="1200"/>
              <a:t>joka koittaa painostaa sinua juomaan?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Entä miltä sinusta tuntuisi,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jos kaveri sanoisi ei jollekin asialle,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mitä sinä tykkäät tehdä?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Olisiko helppo sanoa, että se on okei,</a:t>
            </a:r>
            <a:br>
              <a:rPr lang="fi-FI" sz="1200"/>
            </a:br>
            <a:r>
              <a:rPr lang="fi-FI" sz="1200"/>
              <a:t>vai tekeekö mieli kysyä vielä uudestaan?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Jos osallistujat eivät itse mainitse näitä, voit kertoa:</a:t>
            </a:r>
          </a:p>
          <a:p>
            <a:pPr>
              <a:defRPr/>
            </a:pPr>
            <a:r>
              <a:rPr lang="fi-FI" sz="1200"/>
              <a:t>Monet kokevat ryhmäpainetta päihteiden käyttöön.</a:t>
            </a:r>
          </a:p>
          <a:p>
            <a:pPr>
              <a:defRPr/>
            </a:pPr>
            <a:r>
              <a:rPr lang="fi-FI" sz="1200"/>
              <a:t>Monelle on vaikeaa sanoa ei alkoholille,</a:t>
            </a:r>
            <a:br>
              <a:rPr lang="fi-FI" sz="1200"/>
            </a:br>
            <a:r>
              <a:rPr lang="fi-FI" sz="1200"/>
              <a:t>jos kaikki kaverit käyttävät alkoholia.</a:t>
            </a:r>
          </a:p>
          <a:p>
            <a:pPr>
              <a:defRPr/>
            </a:pPr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Selitä, mitä tarkoittaa </a:t>
            </a:r>
            <a:r>
              <a:rPr lang="fi-FI" sz="1200" b="1"/>
              <a:t>ryhmäpaine: </a:t>
            </a:r>
            <a:br>
              <a:rPr lang="fi-FI" sz="1200" b="1"/>
            </a:br>
            <a:r>
              <a:rPr lang="fi-FI" sz="1200" b="0"/>
              <a:t>H</a:t>
            </a:r>
            <a:r>
              <a:rPr lang="fi-FI" sz="1200"/>
              <a:t>aluamme kaikki kuulua joukkoon.</a:t>
            </a:r>
            <a:br>
              <a:rPr lang="fi-FI" sz="1200"/>
            </a:br>
            <a:r>
              <a:rPr lang="fi-FI" sz="1200"/>
              <a:t>Joskus uskalletaan tehdä asioita jos joku muu tekee ensin,</a:t>
            </a:r>
            <a:br>
              <a:rPr lang="fi-FI" sz="1200"/>
            </a:br>
            <a:r>
              <a:rPr lang="fi-FI" sz="1200"/>
              <a:t>tai haluamme kokeilla samoja asioita kuin mitä muut tekevät.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405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 dirty="0">
                <a:cs typeface="Calibri"/>
              </a:rPr>
              <a:t>Mitä sinä haluaisit kuulla kaverin sanovan,</a:t>
            </a:r>
            <a:endParaRPr lang="fi-FI" sz="1200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jos hän olisi huolissaan sinun rahapelaamisesta?</a:t>
            </a:r>
            <a:endParaRPr lang="fi-FI" sz="1200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Saako toisen rahan käyttöä kommentoida?</a:t>
            </a: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Jos osallistujat eivät itse mainitse näitä, voit kertoa:</a:t>
            </a:r>
            <a:endParaRPr lang="fi-FI" sz="1200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Voi olla vaikeaa kertoa omalle kaverille,</a:t>
            </a:r>
          </a:p>
          <a:p>
            <a:pPr>
              <a:defRPr/>
            </a:pPr>
            <a:r>
              <a:rPr lang="fi-FI" dirty="0">
                <a:cs typeface="Calibri"/>
              </a:rPr>
              <a:t>että hän ei toimi viisaasti. </a:t>
            </a:r>
          </a:p>
          <a:p>
            <a:pPr>
              <a:defRPr/>
            </a:pPr>
            <a:r>
              <a:rPr lang="fi-FI" dirty="0">
                <a:cs typeface="Calibri"/>
              </a:rPr>
              <a:t>Voi pelottaa, että kaveri suuttuu,</a:t>
            </a:r>
          </a:p>
          <a:p>
            <a:pPr>
              <a:defRPr/>
            </a:pPr>
            <a:r>
              <a:rPr lang="fi-FI" dirty="0">
                <a:cs typeface="Calibri"/>
              </a:rPr>
              <a:t>kun kommentoit hänen pelaamistaan.</a:t>
            </a:r>
          </a:p>
          <a:p>
            <a:pPr>
              <a:defRPr/>
            </a:pPr>
            <a:r>
              <a:rPr lang="fi-FI" dirty="0">
                <a:cs typeface="Calibri"/>
              </a:rPr>
              <a:t>Voi myös tuntua, että jokainen saa tehdä</a:t>
            </a:r>
          </a:p>
          <a:p>
            <a:pPr>
              <a:defRPr/>
            </a:pPr>
            <a:r>
              <a:rPr lang="fi-FI" dirty="0">
                <a:cs typeface="Calibri"/>
              </a:rPr>
              <a:t>omilla rahoillaan mitä haluaa.</a:t>
            </a:r>
          </a:p>
          <a:p>
            <a:pPr>
              <a:defRPr/>
            </a:pPr>
            <a:r>
              <a:rPr lang="fi-FI" dirty="0">
                <a:cs typeface="Calibri"/>
              </a:rPr>
              <a:t>Hyvä ystävä kuitenkin huolehtii </a:t>
            </a:r>
          </a:p>
          <a:p>
            <a:pPr>
              <a:defRPr/>
            </a:pPr>
            <a:r>
              <a:rPr lang="fi-FI" dirty="0">
                <a:cs typeface="Calibri"/>
              </a:rPr>
              <a:t>itselleen tärkeistä ihmisistä. </a:t>
            </a:r>
          </a:p>
          <a:p>
            <a:pPr>
              <a:defRPr/>
            </a:pPr>
            <a:r>
              <a:rPr lang="fi-FI" dirty="0">
                <a:cs typeface="Calibri"/>
              </a:rPr>
              <a:t>Kaveri saattaa silloin alkaa miettimään,</a:t>
            </a:r>
          </a:p>
          <a:p>
            <a:pPr>
              <a:defRPr/>
            </a:pPr>
            <a:r>
              <a:rPr lang="fi-FI" dirty="0">
                <a:cs typeface="Calibri"/>
              </a:rPr>
              <a:t>että voisi pelata rahapelejä vähemmän</a:t>
            </a:r>
          </a:p>
          <a:p>
            <a:pPr>
              <a:defRPr/>
            </a:pPr>
            <a:r>
              <a:rPr lang="fi-FI" dirty="0">
                <a:cs typeface="Calibri"/>
              </a:rPr>
              <a:t>tai lopettaa ne kokonaan.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837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Kuka voi auttaa sinua, jos häviät rahasi?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Mitä pitää muistaa, jos lainaa kaverilta tai perheenjäseneltä rahaa?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Mistä ihmiset saavat apua rahaongelmiinsa?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Jos osallistujat eivät itse mainitse näitä, voit kertoa: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Kerro asiasta jollekin läheiselle ihmiselle. </a:t>
            </a:r>
            <a:r>
              <a:rPr lang="fi-FI" sz="1200" dirty="0"/>
              <a:t>Jo puhuminen voi auttaa.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Muista, että jos joku haluaa auttaa sinua ja lainata rahaa,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Sitä ei saa käyttää rahapeleihin.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Velat täytyy aina maksaa takaisin.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Voit saada apua myös sosiaalitoimesta tai Kelasta.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Aloita säästäminen seuraavan kerran, kun saat rahaa, jos mahdollista.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27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Tässä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kohtaa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voitte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pohtia</a:t>
            </a:r>
            <a:r>
              <a:rPr lang="en-US" dirty="0">
                <a:cs typeface="Calibri"/>
              </a:rPr>
              <a:t>,</a:t>
            </a:r>
          </a:p>
          <a:p>
            <a:r>
              <a:rPr lang="en-US" dirty="0">
                <a:cs typeface="Calibri"/>
              </a:rPr>
              <a:t>Miten </a:t>
            </a:r>
            <a:r>
              <a:rPr lang="en-US" dirty="0" err="1">
                <a:cs typeface="Calibri"/>
              </a:rPr>
              <a:t>voisi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hillitä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halua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pelata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rahapelejä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Voitte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hakukoneiden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avulla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tutustua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Rahapelien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esto-ohjelmiin</a:t>
            </a:r>
            <a:r>
              <a:rPr lang="en-US" dirty="0">
                <a:cs typeface="Calibri"/>
              </a:rPr>
              <a:t> ja </a:t>
            </a:r>
            <a:endParaRPr lang="fi-FI" dirty="0">
              <a:cs typeface="Calibri"/>
            </a:endParaRPr>
          </a:p>
          <a:p>
            <a:r>
              <a:rPr lang="en-US" dirty="0" err="1">
                <a:cs typeface="Calibri"/>
              </a:rPr>
              <a:t>tutkia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yhdessä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oppilaiden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err="1">
                <a:cs typeface="Calibri"/>
              </a:rPr>
              <a:t>Tärkeintä</a:t>
            </a:r>
            <a:r>
              <a:rPr lang="en-US" dirty="0">
                <a:cs typeface="Calibri"/>
              </a:rPr>
              <a:t> on </a:t>
            </a:r>
            <a:r>
              <a:rPr lang="en-US" err="1">
                <a:cs typeface="Calibri"/>
              </a:rPr>
              <a:t>pysähtyä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hetkeksi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miettimään</a:t>
            </a:r>
            <a:r>
              <a:rPr lang="en-US" dirty="0">
                <a:cs typeface="Calibri"/>
              </a:rPr>
              <a:t>, </a:t>
            </a:r>
          </a:p>
          <a:p>
            <a:r>
              <a:rPr lang="en-US" dirty="0" err="1">
                <a:cs typeface="Calibri"/>
              </a:rPr>
              <a:t>olenko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varma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haluan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pelata</a:t>
            </a:r>
            <a:r>
              <a:rPr lang="en-US" dirty="0">
                <a:cs typeface="Calibri"/>
              </a:rPr>
              <a:t>.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905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1200" b="1" dirty="0">
                <a:latin typeface="+mn-lt"/>
                <a:cs typeface="Calibri"/>
              </a:rPr>
              <a:t>Osallistava tehtävä.</a:t>
            </a:r>
            <a:endParaRPr lang="fi-FI" sz="1200" dirty="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/>
              </a:rPr>
              <a:t>Koettakaa keksiä kaikille rahapelaamisen syille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/>
              </a:rPr>
              <a:t>jokin muu vaihtoehto.</a:t>
            </a:r>
          </a:p>
          <a:p>
            <a:pPr>
              <a:lnSpc>
                <a:spcPct val="100000"/>
              </a:lnSpc>
              <a:defRPr/>
            </a:pPr>
            <a:endParaRPr lang="fi-FI" sz="1200" dirty="0">
              <a:latin typeface="+mn-lt"/>
              <a:cs typeface="Calibri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lang="fi-FI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Jos ihminen haluaa esimerkiksi rentoutua, 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lang="fi-FI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miten hän voisi tehdä sen ilman rahapelaamista?</a:t>
            </a:r>
          </a:p>
          <a:p>
            <a:pPr marL="0" algn="l" defTabSz="914400" rtl="0" eaLnBrk="1" latinLnBrk="0" hangingPunct="1">
              <a:lnSpc>
                <a:spcPct val="100000"/>
              </a:lnSpc>
            </a:pPr>
            <a:r>
              <a:rPr lang="fi-FI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Miten voi pitää hauskaa ilman uhkapelaamista?</a:t>
            </a:r>
          </a:p>
          <a:p>
            <a:pPr marL="0" algn="l" defTabSz="914400" rtl="0" eaLnBrk="1" latinLnBrk="0" hangingPunct="1">
              <a:lnSpc>
                <a:spcPct val="100000"/>
              </a:lnSpc>
            </a:pPr>
            <a:endParaRPr lang="fi-FI" sz="12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/>
              </a:rPr>
              <a:t>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</a:rPr>
              <a:t>Mitä tykkäät tehdä kotona?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</a:rPr>
              <a:t>Mitä tykkäät tehdä ulkona?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</a:rPr>
              <a:t>Mitä tykkäät tehdä kesällä?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</a:rPr>
              <a:t>Mitä harrastuksia sinulla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ffectLst/>
                <a:latin typeface="+mn-lt"/>
              </a:rPr>
              <a:t>Voisitko </a:t>
            </a:r>
            <a:r>
              <a:rPr lang="fi-FI" sz="1200" dirty="0">
                <a:latin typeface="+mn-lt"/>
              </a:rPr>
              <a:t>ehdottaa näitä tekemisiä kavereiden kanssa?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430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Lopuksi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kirjata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yhdessä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näkyviin</a:t>
            </a:r>
            <a:r>
              <a:rPr lang="en-US" dirty="0">
                <a:cs typeface="Calibri"/>
              </a:rPr>
              <a:t>, </a:t>
            </a:r>
          </a:p>
          <a:p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opiskelijat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pitivät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tärkeinä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asioina</a:t>
            </a:r>
            <a:r>
              <a:rPr lang="en-US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ja 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uutta</a:t>
            </a:r>
            <a:r>
              <a:rPr lang="en-US" dirty="0">
                <a:cs typeface="Calibri"/>
              </a:rPr>
              <a:t> he </a:t>
            </a:r>
            <a:r>
              <a:rPr lang="en-US" dirty="0" err="1">
                <a:cs typeface="Calibri"/>
              </a:rPr>
              <a:t>oppivat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tänään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fi-FI" dirty="0"/>
              <a:t>Pohtikaa yhdessä. Voit tukea keskustelua kysymällä:</a:t>
            </a:r>
            <a:endParaRPr lang="en-US" dirty="0"/>
          </a:p>
          <a:p>
            <a:r>
              <a:rPr lang="fi-FI" dirty="0"/>
              <a:t>Mitä tarinalla yritetään osallistujien mielestä kertoa?</a:t>
            </a:r>
            <a:endParaRPr lang="en-US" dirty="0"/>
          </a:p>
          <a:p>
            <a:r>
              <a:rPr lang="fi-FI" dirty="0"/>
              <a:t>Mikä kohta tarinassa tuntui huonolta?</a:t>
            </a:r>
            <a:endParaRPr lang="en-US" dirty="0"/>
          </a:p>
          <a:p>
            <a:r>
              <a:rPr lang="fi-FI" dirty="0"/>
              <a:t>Mikä kohta tarinassa tuntui hyvältä?</a:t>
            </a:r>
            <a:endParaRPr lang="en-US" dirty="0"/>
          </a:p>
          <a:p>
            <a:endParaRPr lang="fi-FI" dirty="0"/>
          </a:p>
          <a:p>
            <a:r>
              <a:rPr lang="fi-FI" dirty="0"/>
              <a:t>Jos osallistujat eivät itse mainitse näitä, voit kertoa:</a:t>
            </a:r>
          </a:p>
          <a:p>
            <a:r>
              <a:rPr lang="fi-FI" dirty="0"/>
              <a:t>Tarina opettaa, että kannattaa miettiä tarkkaan,</a:t>
            </a:r>
          </a:p>
          <a:p>
            <a:r>
              <a:rPr lang="fi-FI" dirty="0"/>
              <a:t>ennen kuin kokeilee rahapelaamista. </a:t>
            </a:r>
          </a:p>
          <a:p>
            <a:r>
              <a:rPr lang="fi-FI" dirty="0"/>
              <a:t>Tarina myös muistuttaa,</a:t>
            </a:r>
          </a:p>
          <a:p>
            <a:r>
              <a:rPr lang="fi-FI" dirty="0"/>
              <a:t>että virheistä voi oppia</a:t>
            </a:r>
          </a:p>
          <a:p>
            <a:r>
              <a:rPr lang="fi-FI" dirty="0"/>
              <a:t>ja toimia jatkossa paremmin.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290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Halutessaan voi soittaa </a:t>
            </a:r>
          </a:p>
          <a:p>
            <a:r>
              <a:rPr lang="fi-FI" dirty="0" err="1"/>
              <a:t>Peluurin</a:t>
            </a:r>
            <a:r>
              <a:rPr lang="fi-FI" dirty="0"/>
              <a:t> auttavaan puhelimeen</a:t>
            </a:r>
          </a:p>
          <a:p>
            <a:r>
              <a:rPr lang="fi-FI" dirty="0"/>
              <a:t>numeroon 0800 100 101.</a:t>
            </a:r>
          </a:p>
          <a:p>
            <a:br>
              <a:rPr lang="fi-FI" dirty="0">
                <a:cs typeface="+mn-lt"/>
              </a:rPr>
            </a:br>
            <a:r>
              <a:rPr lang="fi-FI" dirty="0"/>
              <a:t>Numero on ilmainen. </a:t>
            </a:r>
            <a:br>
              <a:rPr lang="fi-FI" dirty="0">
                <a:cs typeface="+mn-lt"/>
              </a:rPr>
            </a:br>
            <a:r>
              <a:rPr lang="fi-FI" dirty="0"/>
              <a:t>Voit soittaa nimettömänä.</a:t>
            </a:r>
          </a:p>
          <a:p>
            <a:r>
              <a:rPr lang="fi-FI" dirty="0">
                <a:cs typeface="Calibri"/>
              </a:rPr>
              <a:t>Palvelu on avoinna ma-pe kello 12-18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Painota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apua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hakea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, </a:t>
            </a:r>
            <a:br>
              <a:rPr lang="en-US" dirty="0">
                <a:cs typeface="+mn-lt"/>
              </a:rPr>
            </a:br>
            <a:r>
              <a:rPr lang="en-US" dirty="0" err="1">
                <a:cs typeface="Calibri"/>
              </a:rPr>
              <a:t>vaikka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itsellä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ongelma</a:t>
            </a:r>
            <a:r>
              <a:rPr lang="en-US" dirty="0">
                <a:cs typeface="Calibri"/>
              </a:rPr>
              <a:t>,</a:t>
            </a:r>
            <a:br>
              <a:rPr lang="en-US" dirty="0">
                <a:cs typeface="+mn-lt"/>
              </a:rPr>
            </a:br>
            <a:r>
              <a:rPr lang="en-US" dirty="0" err="1">
                <a:cs typeface="Calibri"/>
              </a:rPr>
              <a:t>vaan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jollakin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kaverilla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perheenjäsenellä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r>
              <a:rPr lang="en-US" dirty="0" err="1">
                <a:cs typeface="Calibri"/>
              </a:rPr>
              <a:t>Ammattilaiselle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kertoa</a:t>
            </a:r>
            <a:r>
              <a:rPr lang="en-US" dirty="0">
                <a:cs typeface="Calibri"/>
              </a:rPr>
              <a:t>,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jos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huolissaan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läheisen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pelaamisesta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68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Kerro lopuksi osallistujille,</a:t>
            </a:r>
          </a:p>
          <a:p>
            <a:r>
              <a:rPr lang="fi-FI" dirty="0"/>
              <a:t>että Verneri.net tarjoaa </a:t>
            </a:r>
          </a:p>
          <a:p>
            <a:r>
              <a:rPr lang="fi-FI" dirty="0"/>
              <a:t>luotettavaa tietoa pelaamisesta selkokielellä.</a:t>
            </a:r>
            <a:endParaRPr lang="fi-FI" dirty="0">
              <a:cs typeface="Calibri" panose="020F0502020204030204"/>
            </a:endParaRPr>
          </a:p>
          <a:p>
            <a:endParaRPr lang="fi-FI" dirty="0"/>
          </a:p>
          <a:p>
            <a:r>
              <a:rPr lang="fi-FI" dirty="0"/>
              <a:t>Voit muistuttaa osallistujia, </a:t>
            </a:r>
          </a:p>
          <a:p>
            <a:r>
              <a:rPr lang="fi-FI" dirty="0"/>
              <a:t>että internetissä liikkuu paljon väärää tietoa. </a:t>
            </a:r>
            <a:endParaRPr lang="fi-FI" dirty="0">
              <a:cs typeface="Calibri"/>
            </a:endParaRPr>
          </a:p>
          <a:p>
            <a:r>
              <a:rPr lang="fi-FI" dirty="0"/>
              <a:t>Siksi on hyvä tietää nettisivuja, </a:t>
            </a:r>
          </a:p>
          <a:p>
            <a:r>
              <a:rPr lang="fi-FI"/>
              <a:t>joista löytyy luotettavaa tietoa.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967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Jos teillä on aikaa, </a:t>
            </a:r>
          </a:p>
          <a:p>
            <a:r>
              <a:rPr lang="fi-FI" dirty="0"/>
              <a:t>voitte lopuksi pelata selkokielistä </a:t>
            </a:r>
          </a:p>
          <a:p>
            <a:r>
              <a:rPr lang="fi-FI" dirty="0"/>
              <a:t>tietovisaa rahapelaamisesta.</a:t>
            </a:r>
          </a:p>
          <a:p>
            <a:r>
              <a:rPr lang="fi-FI" dirty="0"/>
              <a:t>Tietovisassa tulee 4 </a:t>
            </a:r>
            <a:r>
              <a:rPr lang="fi-FI"/>
              <a:t>kysymystä rahapelaamisesta.</a:t>
            </a:r>
            <a:endParaRPr lang="fi-FI" dirty="0"/>
          </a:p>
          <a:p>
            <a:r>
              <a:rPr lang="fi-FI" dirty="0"/>
              <a:t>Tietovisa arpoo kysymykset,</a:t>
            </a:r>
          </a:p>
          <a:p>
            <a:r>
              <a:rPr lang="fi-FI" dirty="0"/>
              <a:t>joten peliä voi pelata uudestaan.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780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Tutustu Papunetin kuvapankkiin osoitteessa </a:t>
            </a:r>
            <a:endParaRPr lang="fi-FI"/>
          </a:p>
          <a:p>
            <a:r>
              <a:rPr lang="fi-FI" dirty="0"/>
              <a:t>https://papunet.net/materiaalia/kuvapankki/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90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  <a:cs typeface="Calibri"/>
              </a:rPr>
              <a:t>Pohtikaa yhdessä. Voit tukea keskustelua kysymällä:</a:t>
            </a:r>
            <a:r>
              <a:rPr lang="fi-FI" dirty="0">
                <a:cs typeface="Calibri"/>
              </a:rPr>
              <a:t> </a:t>
            </a:r>
          </a:p>
          <a:p>
            <a:r>
              <a:rPr lang="fi-FI" dirty="0">
                <a:cs typeface="Calibri"/>
              </a:rPr>
              <a:t>Miltä raha näyttää?</a:t>
            </a:r>
          </a:p>
          <a:p>
            <a:r>
              <a:rPr lang="fi-FI" dirty="0">
                <a:cs typeface="Calibri"/>
              </a:rPr>
              <a:t>Mitä rahalla tehdään?</a:t>
            </a:r>
          </a:p>
          <a:p>
            <a:r>
              <a:rPr lang="fi-FI" dirty="0">
                <a:cs typeface="Calibri"/>
              </a:rPr>
              <a:t>Onko kaikkialla maailmassa sama raha?</a:t>
            </a:r>
          </a:p>
          <a:p>
            <a:endParaRPr lang="fi-FI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r>
              <a:rPr lang="fi-FI" dirty="0"/>
              <a:t>Raha on ihmisen keksimä asia kaupan käyntiin.</a:t>
            </a:r>
          </a:p>
          <a:p>
            <a:r>
              <a:rPr lang="fi-FI" dirty="0">
                <a:cs typeface="Calibri"/>
              </a:rPr>
              <a:t>Raha voi olla seteli, kolikko,</a:t>
            </a:r>
            <a:endParaRPr lang="fi-FI" dirty="0"/>
          </a:p>
          <a:p>
            <a:r>
              <a:rPr lang="fi-FI" dirty="0">
                <a:cs typeface="Calibri"/>
              </a:rPr>
              <a:t>tai sitä voi olla sähköisessä muodossa,</a:t>
            </a:r>
          </a:p>
          <a:p>
            <a:r>
              <a:rPr lang="fi-FI" dirty="0">
                <a:cs typeface="Calibri"/>
              </a:rPr>
              <a:t>esimerkiksi pankkikortilla.</a:t>
            </a:r>
          </a:p>
          <a:p>
            <a:r>
              <a:rPr lang="fi-FI" dirty="0"/>
              <a:t>Rahalla voi ostaa asioita.</a:t>
            </a:r>
          </a:p>
          <a:p>
            <a:r>
              <a:rPr lang="fi-FI" dirty="0"/>
              <a:t>Jos on paljon rahaa, on rikas.</a:t>
            </a:r>
          </a:p>
          <a:p>
            <a:r>
              <a:rPr lang="fi-FI" dirty="0"/>
              <a:t>Jos on vähän rahaa, voi olla köyhä.</a:t>
            </a:r>
          </a:p>
          <a:p>
            <a:r>
              <a:rPr lang="fi-FI" dirty="0"/>
              <a:t>Välillä on vaikeaa sanoa, </a:t>
            </a:r>
          </a:p>
          <a:p>
            <a:r>
              <a:rPr lang="fi-FI" dirty="0"/>
              <a:t>minkä verran rahaa on paljon</a:t>
            </a:r>
          </a:p>
          <a:p>
            <a:r>
              <a:rPr lang="fi-FI" dirty="0"/>
              <a:t>ja minkä verran rahaa on vähän.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1618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SELVIS-hankkeen (2018-2021) tavoitteena oli</a:t>
            </a:r>
            <a:endParaRPr lang="en-US" dirty="0"/>
          </a:p>
          <a:p>
            <a:r>
              <a:rPr lang="fi-FI" dirty="0"/>
              <a:t>ehkäistä itsenäistyvien kehitysvammaisten </a:t>
            </a:r>
            <a:endParaRPr lang="en-US"/>
          </a:p>
          <a:p>
            <a:r>
              <a:rPr lang="fi-FI" dirty="0"/>
              <a:t>nuorten päihde- ja pelihaittoja kehittämällä </a:t>
            </a:r>
            <a:endParaRPr lang="en-US"/>
          </a:p>
          <a:p>
            <a:r>
              <a:rPr lang="fi-FI" dirty="0"/>
              <a:t>selkokielistä ja saavutettavaa päihde- ja pelikasvatusaineistoa. </a:t>
            </a:r>
            <a:endParaRPr lang="en-US" dirty="0"/>
          </a:p>
          <a:p>
            <a:r>
              <a:rPr lang="fi-FI" dirty="0"/>
              <a:t>Aineistoja testattiin kehitysvammaisille nuorille järjestettävissä ryhmissä. </a:t>
            </a:r>
            <a:endParaRPr lang="en-US" dirty="0"/>
          </a:p>
          <a:p>
            <a:r>
              <a:rPr lang="fi-FI" dirty="0"/>
              <a:t>Lisäksi hanke koulutti kehitysvammaisten nuorten parissa </a:t>
            </a:r>
            <a:endParaRPr lang="en-US"/>
          </a:p>
          <a:p>
            <a:r>
              <a:rPr lang="fi-FI" dirty="0"/>
              <a:t>toimivia ammattilaisia ottamaan päihteet ja pelaaminen puheeksi.</a:t>
            </a:r>
            <a:endParaRPr lang="en-US" dirty="0">
              <a:cs typeface="Calibri"/>
            </a:endParaRPr>
          </a:p>
          <a:p>
            <a:endParaRPr lang="fi-FI"/>
          </a:p>
          <a:p>
            <a:r>
              <a:rPr lang="fi-FI" dirty="0"/>
              <a:t>SELVIS oli EHYT ry:n ja Kehitysvammaliitto ry:n yhteishanke, </a:t>
            </a:r>
            <a:endParaRPr lang="en-US" dirty="0"/>
          </a:p>
          <a:p>
            <a:r>
              <a:rPr lang="fi-FI" dirty="0"/>
              <a:t>joka toimi valtakunnallisesti. </a:t>
            </a:r>
            <a:endParaRPr lang="en-US" dirty="0">
              <a:cs typeface="Calibri"/>
            </a:endParaRPr>
          </a:p>
          <a:p>
            <a:r>
              <a:rPr lang="fi-FI" dirty="0"/>
              <a:t>Hanke on myös osa Arvokas- eriarvoisuuden vähentämisen avustusohjelmaa, </a:t>
            </a:r>
            <a:endParaRPr lang="en-US"/>
          </a:p>
          <a:p>
            <a:r>
              <a:rPr lang="fi-FI" dirty="0"/>
              <a:t>jota koordinoi Setlementtiliitto. </a:t>
            </a:r>
            <a:endParaRPr lang="en-US" dirty="0"/>
          </a:p>
          <a:p>
            <a:r>
              <a:rPr lang="fi-FI"/>
              <a:t>Hanketta rahoitti Sosiaali- ja terveysjärjestöjen avustuskeskus (STEA).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50840-1340-4ACD-B468-B2C7F1DDDB4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1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  <a:cs typeface="Calibri"/>
              </a:rPr>
              <a:t>Pohtikaa yhdessä. Voit tukea keskustelua kysymällä:</a:t>
            </a:r>
            <a:r>
              <a:rPr lang="fi-FI" dirty="0">
                <a:cs typeface="Calibri"/>
              </a:rPr>
              <a:t> </a:t>
            </a:r>
          </a:p>
          <a:p>
            <a:r>
              <a:rPr lang="fi-FI" sz="1200" dirty="0">
                <a:latin typeface="+mn-lt"/>
                <a:cs typeface="Calibri"/>
              </a:rPr>
              <a:t>Mistä olet saanut tietosi raha</a:t>
            </a:r>
            <a:r>
              <a:rPr lang="fi-FI" dirty="0">
                <a:cs typeface="Calibri"/>
              </a:rPr>
              <a:t>pelaamisesta</a:t>
            </a:r>
            <a:r>
              <a:rPr lang="fi-FI" sz="1200" dirty="0">
                <a:latin typeface="+mn-lt"/>
                <a:cs typeface="Calibri"/>
              </a:rPr>
              <a:t>?</a:t>
            </a:r>
          </a:p>
          <a:p>
            <a:r>
              <a:rPr lang="fi-FI" sz="1200" dirty="0">
                <a:latin typeface="+mn-lt"/>
                <a:cs typeface="Calibri"/>
              </a:rPr>
              <a:t>Missä voi harrastaa rahapelaamista</a:t>
            </a:r>
            <a:r>
              <a:rPr lang="fi-FI" dirty="0">
                <a:cs typeface="Calibri"/>
              </a:rPr>
              <a:t>?</a:t>
            </a:r>
            <a:endParaRPr lang="fi-FI" sz="1200" dirty="0">
              <a:latin typeface="+mn-lt"/>
              <a:cs typeface="Calibri"/>
            </a:endParaRPr>
          </a:p>
          <a:p>
            <a:r>
              <a:rPr lang="fi-FI" dirty="0">
                <a:cs typeface="Calibri"/>
              </a:rPr>
              <a:t>Miten rahapeleihin syötetään rahaa?</a:t>
            </a:r>
            <a:endParaRPr lang="fi-FI" sz="1200" dirty="0">
              <a:latin typeface="+mn-lt"/>
              <a:cs typeface="Calibri"/>
            </a:endParaRPr>
          </a:p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sz="1200" dirty="0">
                <a:latin typeface="+mn-lt"/>
              </a:rPr>
              <a:t>Voit lisäksi kertoa osallistujille, </a:t>
            </a:r>
          </a:p>
          <a:p>
            <a:pPr>
              <a:defRPr/>
            </a:pPr>
            <a:r>
              <a:rPr lang="fi-FI" sz="1200" dirty="0">
                <a:latin typeface="+mn-lt"/>
              </a:rPr>
              <a:t>että tätä oppituntia varten </a:t>
            </a:r>
          </a:p>
          <a:p>
            <a:pPr>
              <a:defRPr/>
            </a:pPr>
            <a:r>
              <a:rPr lang="fi-FI" sz="1200" dirty="0">
                <a:latin typeface="+mn-lt"/>
              </a:rPr>
              <a:t>ei tarvitse olla tietoa </a:t>
            </a:r>
            <a:r>
              <a:rPr lang="fi-FI" dirty="0"/>
              <a:t>tai kokemuksia digipelaamisesta.</a:t>
            </a:r>
            <a:endParaRPr lang="fi-FI" sz="1200" dirty="0"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88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b="1" dirty="0">
                <a:cs typeface="Calibri"/>
              </a:rPr>
              <a:t>Kännykkä</a:t>
            </a:r>
            <a:r>
              <a:rPr lang="fi-FI" sz="1200" b="1" dirty="0">
                <a:latin typeface="+mn-lt"/>
                <a:cs typeface="Calibri"/>
              </a:rPr>
              <a:t> </a:t>
            </a:r>
            <a:r>
              <a:rPr lang="fi-FI" b="1" dirty="0">
                <a:cs typeface="Calibri"/>
              </a:rPr>
              <a:t>tai</a:t>
            </a:r>
            <a:r>
              <a:rPr lang="fi-FI" sz="1200" b="1" dirty="0">
                <a:latin typeface="+mn-lt"/>
                <a:cs typeface="Calibri"/>
              </a:rPr>
              <a:t> tietokone:</a:t>
            </a:r>
          </a:p>
          <a:p>
            <a:r>
              <a:rPr lang="fi-FI" dirty="0">
                <a:cs typeface="Calibri"/>
              </a:rPr>
              <a:t>Internetissä on paikkoja joissa voi pelata rahapelejä.</a:t>
            </a:r>
          </a:p>
          <a:p>
            <a:r>
              <a:rPr lang="fi-FI" dirty="0">
                <a:cs typeface="Calibri"/>
              </a:rPr>
              <a:t>Niitä sanotaan nettikasinoiksi.</a:t>
            </a:r>
          </a:p>
          <a:p>
            <a:r>
              <a:rPr lang="fi-FI" sz="1200" dirty="0">
                <a:latin typeface="+mn-lt"/>
                <a:cs typeface="Calibri"/>
              </a:rPr>
              <a:t>Voit asentaa digitaaliseen laitteeseesi ”esto-ohjelman”,</a:t>
            </a:r>
            <a:r>
              <a:rPr lang="fi-FI" dirty="0">
                <a:cs typeface="Calibri"/>
              </a:rPr>
              <a:t> 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joka auttaa pysymään poissa rahapeleistä.</a:t>
            </a:r>
          </a:p>
          <a:p>
            <a:r>
              <a:rPr lang="fi-FI" dirty="0">
                <a:cs typeface="Calibri"/>
              </a:rPr>
              <a:t>Esto-ohjelma estää sinua pääsemästä nettisivuille,</a:t>
            </a:r>
            <a:endParaRPr lang="fi-FI" sz="1200" dirty="0">
              <a:latin typeface="+mn-lt"/>
              <a:cs typeface="Calibri"/>
            </a:endParaRPr>
          </a:p>
          <a:p>
            <a:r>
              <a:rPr lang="fi-FI" dirty="0">
                <a:cs typeface="Calibri"/>
              </a:rPr>
              <a:t>joissa voi pelata rahapelejä.</a:t>
            </a:r>
          </a:p>
          <a:p>
            <a:endParaRPr lang="fi-FI" dirty="0">
              <a:cs typeface="Calibri"/>
            </a:endParaRPr>
          </a:p>
          <a:p>
            <a:r>
              <a:rPr lang="fi-FI" b="1" dirty="0">
                <a:cs typeface="Calibri"/>
              </a:rPr>
              <a:t>Raaputusarvat ja arvontapelit</a:t>
            </a:r>
          </a:p>
          <a:p>
            <a:r>
              <a:rPr lang="fi-FI" dirty="0">
                <a:cs typeface="Calibri"/>
              </a:rPr>
              <a:t>Raaputusarvopa ovat esimerkiksi Ässä-arvat.</a:t>
            </a:r>
          </a:p>
          <a:p>
            <a:r>
              <a:rPr lang="fi-FI" dirty="0">
                <a:cs typeface="Calibri"/>
              </a:rPr>
              <a:t>Arvontapelejä ovat esimerkiksi Lotto ja </a:t>
            </a:r>
            <a:r>
              <a:rPr lang="fi-FI" dirty="0" err="1">
                <a:cs typeface="Calibri"/>
              </a:rPr>
              <a:t>Keno</a:t>
            </a:r>
            <a:r>
              <a:rPr lang="fi-FI" dirty="0">
                <a:cs typeface="Calibri"/>
              </a:rPr>
              <a:t>.</a:t>
            </a:r>
          </a:p>
          <a:p>
            <a:r>
              <a:rPr lang="fi-FI" dirty="0">
                <a:cs typeface="Calibri"/>
              </a:rPr>
              <a:t>Raaputusarvoilla pelataan erilaisia pelejä,</a:t>
            </a:r>
          </a:p>
          <a:p>
            <a:r>
              <a:rPr lang="fi-FI" dirty="0">
                <a:cs typeface="Calibri"/>
              </a:rPr>
              <a:t>joiden avulla selviää, voittaako arvasta vai ei.</a:t>
            </a:r>
          </a:p>
          <a:p>
            <a:r>
              <a:rPr lang="fi-FI" dirty="0">
                <a:cs typeface="Calibri"/>
              </a:rPr>
              <a:t>Arvontapeleihin ostetaan jokin osallistumislippu</a:t>
            </a:r>
          </a:p>
          <a:p>
            <a:r>
              <a:rPr lang="fi-FI" dirty="0">
                <a:cs typeface="Calibri"/>
              </a:rPr>
              <a:t>jolla on mukana rahavoiton arvonnassa.</a:t>
            </a:r>
          </a:p>
          <a:p>
            <a:endParaRPr lang="fi-FI" dirty="0">
              <a:cs typeface="Calibri"/>
            </a:endParaRPr>
          </a:p>
          <a:p>
            <a:r>
              <a:rPr lang="fi-FI" b="1" dirty="0">
                <a:cs typeface="Calibri"/>
              </a:rPr>
              <a:t>Vedonlyönti</a:t>
            </a:r>
          </a:p>
          <a:p>
            <a:r>
              <a:rPr lang="fi-FI" dirty="0"/>
              <a:t>Kioskilla voi lyödä vetoa </a:t>
            </a:r>
          </a:p>
          <a:p>
            <a:r>
              <a:rPr lang="fi-FI" dirty="0"/>
              <a:t>ravien tai jalkapallo-otteluiden tuloksista.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On myös erilaisia ohjelmia</a:t>
            </a:r>
          </a:p>
          <a:p>
            <a:r>
              <a:rPr lang="fi-FI" dirty="0">
                <a:cs typeface="Calibri"/>
              </a:rPr>
              <a:t>Puhelimelle tai tietokoneelle,</a:t>
            </a:r>
          </a:p>
          <a:p>
            <a:r>
              <a:rPr lang="fi-FI" dirty="0">
                <a:cs typeface="Calibri"/>
              </a:rPr>
              <a:t>joilla voi lyödä vetoa </a:t>
            </a:r>
          </a:p>
          <a:p>
            <a:r>
              <a:rPr lang="fi-FI" dirty="0">
                <a:cs typeface="Calibri"/>
              </a:rPr>
              <a:t>eri urheiluottelujen tuloksista-</a:t>
            </a:r>
          </a:p>
          <a:p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+mn-lt"/>
                <a:cs typeface="Calibri"/>
              </a:rPr>
              <a:t>Kaupoissa olevat rahapeliautomaatit: </a:t>
            </a:r>
          </a:p>
          <a:p>
            <a:r>
              <a:rPr lang="fi-FI" sz="1200" dirty="0">
                <a:latin typeface="+mn-lt"/>
                <a:cs typeface="Calibri"/>
              </a:rPr>
              <a:t>Kaupan </a:t>
            </a:r>
            <a:r>
              <a:rPr lang="fi-FI" dirty="0">
                <a:cs typeface="Calibri"/>
              </a:rPr>
              <a:t>henkilökunta valvoo</a:t>
            </a:r>
            <a:r>
              <a:rPr lang="fi-FI" sz="1200" dirty="0">
                <a:latin typeface="+mn-lt"/>
                <a:cs typeface="Calibri"/>
              </a:rPr>
              <a:t> pelaamista.</a:t>
            </a:r>
            <a:r>
              <a:rPr lang="fi-FI" dirty="0">
                <a:cs typeface="Calibri"/>
              </a:rPr>
              <a:t> </a:t>
            </a:r>
            <a:endParaRPr lang="fi-FI" sz="1200" dirty="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/>
              </a:rPr>
              <a:t>Kaupoissa saa olla enintään 4 pelikonetta .</a:t>
            </a:r>
          </a:p>
          <a:p>
            <a:r>
              <a:rPr lang="fi-FI" dirty="0">
                <a:cs typeface="Calibri"/>
              </a:rPr>
              <a:t>Kuponkipelejä</a:t>
            </a:r>
            <a:r>
              <a:rPr lang="fi-FI" sz="1200" dirty="0">
                <a:latin typeface="+mn-lt"/>
                <a:cs typeface="Calibri"/>
              </a:rPr>
              <a:t> ja </a:t>
            </a:r>
            <a:r>
              <a:rPr lang="fi-FI" dirty="0">
                <a:cs typeface="Calibri"/>
              </a:rPr>
              <a:t>arpapelejä</a:t>
            </a:r>
            <a:r>
              <a:rPr lang="fi-FI" sz="1200" dirty="0">
                <a:latin typeface="+mn-lt"/>
                <a:cs typeface="Calibri"/>
              </a:rPr>
              <a:t> </a:t>
            </a:r>
            <a:r>
              <a:rPr lang="fi-FI" dirty="0">
                <a:cs typeface="Calibri"/>
              </a:rPr>
              <a:t>valvotaan</a:t>
            </a:r>
          </a:p>
          <a:p>
            <a:r>
              <a:rPr lang="fi-FI" dirty="0">
                <a:cs typeface="Calibri"/>
              </a:rPr>
              <a:t>kuten </a:t>
            </a:r>
            <a:r>
              <a:rPr lang="fi-FI" sz="1200" dirty="0">
                <a:latin typeface="+mn-lt"/>
                <a:cs typeface="Calibri"/>
              </a:rPr>
              <a:t>päihteiden myymistä</a:t>
            </a:r>
            <a:r>
              <a:rPr lang="fi-FI" dirty="0">
                <a:cs typeface="Calibri"/>
              </a:rPr>
              <a:t>.</a:t>
            </a:r>
          </a:p>
          <a:p>
            <a:r>
              <a:rPr lang="fi-FI" dirty="0">
                <a:cs typeface="Calibri"/>
              </a:rPr>
              <a:t>Eli täysi-ikäinen voi ostaa </a:t>
            </a:r>
          </a:p>
          <a:p>
            <a:r>
              <a:rPr lang="fi-FI" dirty="0">
                <a:cs typeface="Calibri"/>
              </a:rPr>
              <a:t>kuponkipelejä ja arpoja</a:t>
            </a:r>
            <a:endParaRPr lang="fi-FI" dirty="0"/>
          </a:p>
          <a:p>
            <a:r>
              <a:rPr lang="fi-FI" dirty="0">
                <a:cs typeface="Calibri"/>
              </a:rPr>
              <a:t>henkilöllisyystodistusta</a:t>
            </a:r>
            <a:r>
              <a:rPr lang="fi-FI" sz="1200" dirty="0">
                <a:latin typeface="+mn-lt"/>
                <a:cs typeface="Calibri"/>
              </a:rPr>
              <a:t> vastaan. </a:t>
            </a:r>
            <a:r>
              <a:rPr lang="fi-FI" dirty="0">
                <a:cs typeface="Calibri"/>
              </a:rPr>
              <a:t> </a:t>
            </a:r>
            <a:endParaRPr lang="fi-FI" dirty="0"/>
          </a:p>
          <a:p>
            <a:pPr>
              <a:lnSpc>
                <a:spcPct val="100000"/>
              </a:lnSpc>
            </a:pPr>
            <a:endParaRPr lang="fi-FI" sz="12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+mn-lt"/>
                <a:cs typeface="Calibri"/>
              </a:rPr>
              <a:t>Korttipelit ja muut seurapelit, joissa on rahapanos:</a:t>
            </a:r>
          </a:p>
          <a:p>
            <a:r>
              <a:rPr lang="fi-FI" sz="1200" dirty="0">
                <a:latin typeface="+mn-lt"/>
                <a:cs typeface="Calibri"/>
              </a:rPr>
              <a:t>Melkein mistä tahansa tekemisestä 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voi tehdä uhkapelaamista eli rahapelaamista,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jos sopii pelaajien kesken, että voittaja saa häviäjän rahat.</a:t>
            </a:r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Muista, että ikinä ei tarvitse pelata rahapanoksilla, jos ei halua.</a:t>
            </a:r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Kerro kaverille, että tykkäät pelata yhdessä ilman uhkapelaamista.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83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Esittele videon hahmot ennen videon katsomista.</a:t>
            </a:r>
            <a:endParaRPr lang="fi-FI" sz="1200"/>
          </a:p>
          <a:p>
            <a:r>
              <a:rPr lang="fi-FI" sz="1200">
                <a:cs typeface="Calibri"/>
              </a:rPr>
              <a:t>Hahmojen iät kannattaa myös huomioida tunnin aikana,</a:t>
            </a:r>
            <a:br>
              <a:rPr lang="fi-FI" sz="1200">
                <a:cs typeface="Calibri"/>
              </a:rPr>
            </a:br>
            <a:r>
              <a:rPr lang="fi-FI" sz="1200">
                <a:cs typeface="Calibri"/>
              </a:rPr>
              <a:t>jos se sopii keskusteluunne.</a:t>
            </a:r>
          </a:p>
          <a:p>
            <a:endParaRPr lang="fi-FI" sz="1200"/>
          </a:p>
          <a:p>
            <a:r>
              <a:rPr lang="fi-FI" sz="1200"/>
              <a:t>Voit palata tähän diaan tarvittaessa,</a:t>
            </a:r>
          </a:p>
          <a:p>
            <a:r>
              <a:rPr lang="fi-FI" sz="1200"/>
              <a:t>tai tulostaa tämän esille tilaisuuden ajaksi.</a:t>
            </a:r>
            <a:endParaRPr lang="fi-FI" sz="1200">
              <a:cs typeface="Calibri"/>
            </a:endParaRPr>
          </a:p>
          <a:p>
            <a:r>
              <a:rPr lang="fi-FI" sz="1200"/>
              <a:t>Tämä voi helpottaa keskustelua videosta,</a:t>
            </a:r>
          </a:p>
          <a:p>
            <a:r>
              <a:rPr lang="fi-FI" sz="1200"/>
              <a:t>kun ei tarvitse muistaa hahmojen nimiä ulkoa.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28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Tätä diaa varten tarvitset toimivan nettiyhteyden.</a:t>
            </a:r>
          </a:p>
          <a:p>
            <a:r>
              <a:rPr lang="fi-FI" dirty="0"/>
              <a:t>Klikkaamalla kuvaa video lähtee käyntiin.</a:t>
            </a:r>
            <a:endParaRPr lang="en-US" dirty="0">
              <a:cs typeface="Calibri"/>
            </a:endParaRPr>
          </a:p>
          <a:p>
            <a:r>
              <a:rPr lang="fi-FI" dirty="0"/>
              <a:t>Voit myös näyttää videon YouTuben kautta tästä linkistä: </a:t>
            </a:r>
            <a:r>
              <a:rPr lang="fi-FI" dirty="0">
                <a:hlinkClick r:id="rId3"/>
              </a:rPr>
              <a:t>https://youtu.be/POdJ2Yyt_i0</a:t>
            </a:r>
            <a:br>
              <a:rPr lang="fi-FI" dirty="0">
                <a:cs typeface="+mn-lt"/>
              </a:rPr>
            </a:br>
            <a:r>
              <a:rPr lang="fi-FI" dirty="0"/>
              <a:t>Löydät animaation ja tekstivastikkeen myös sivuilta </a:t>
            </a:r>
            <a:r>
              <a:rPr lang="fi-FI" dirty="0">
                <a:hlinkClick r:id="rId4"/>
              </a:rPr>
              <a:t>ehyt.fi/</a:t>
            </a:r>
            <a:r>
              <a:rPr lang="fi-FI" dirty="0" err="1">
                <a:hlinkClick r:id="rId4"/>
              </a:rPr>
              <a:t>selvis</a:t>
            </a:r>
            <a:endParaRPr lang="fi-FI" dirty="0"/>
          </a:p>
          <a:p>
            <a:endParaRPr lang="fi-FI" dirty="0">
              <a:cs typeface="Calibri"/>
            </a:endParaRPr>
          </a:p>
          <a:p>
            <a:r>
              <a:rPr lang="fi-FI" dirty="0"/>
              <a:t>Katsokaa yhdessä video tai lukekaa videon tekstivastike. </a:t>
            </a:r>
          </a:p>
          <a:p>
            <a:r>
              <a:rPr lang="fi-FI" dirty="0"/>
              <a:t>Sen jälkeen seuraavissa dioissa käsitellään videon teemoja eri kysymysten avulla. </a:t>
            </a:r>
            <a:endParaRPr lang="fi-FI" dirty="0">
              <a:cs typeface="Calibri"/>
            </a:endParaRPr>
          </a:p>
          <a:p>
            <a:r>
              <a:rPr lang="fi-FI" dirty="0"/>
              <a:t>Kysymykset ja vastaukset ovat vain esimerkkejä ja ehdotuksia. </a:t>
            </a:r>
          </a:p>
          <a:p>
            <a:r>
              <a:rPr lang="fi-FI" dirty="0"/>
              <a:t>Jos jokin muu asia mietityttää osallistujia, </a:t>
            </a:r>
          </a:p>
          <a:p>
            <a:r>
              <a:rPr lang="fi-FI" dirty="0"/>
              <a:t>kannattaa siitä keskustella. </a:t>
            </a:r>
          </a:p>
          <a:p>
            <a:r>
              <a:rPr lang="fi-FI" dirty="0"/>
              <a:t>Kysymyksiin ei ole yhtä oikeaa vastausta.</a:t>
            </a:r>
          </a:p>
          <a:p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Voit kysymysten aikana palata videon eri kohtiin,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palauttaaksesi osallistujille mieleen,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mitä tilanteissa tapahtui.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50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08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826B3-B28C-417B-9984-7540086CC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12C5FC-9708-4D41-9531-0CEBB34B4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1E069B-DC43-449B-8305-19511149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3BFDE-1710-4012-B83F-7AE19691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43A0DA-5D48-443C-95F8-B973777C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89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6612C-0C11-49A4-873C-14A366CE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843CA4-503B-43AC-90D7-83A735605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52CB7A-6DEE-400E-BDFB-B4CA44726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E1AF00-6465-4077-8B2E-226A18CD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EA3105-C122-4FBB-86CF-05DC433B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36AC8-5497-4ADA-9C8B-BBB6ABDE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28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AEBAF0-14A3-4AC1-BCC6-50BB4EC3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6A8B4B-60D9-4F5C-8636-5D668292E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53C3F2-F9D4-4577-85B1-8CE27576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8D4DEB-C92A-433F-9883-8E78AE06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4C2CB5-08BA-454B-ADE9-B5C473B3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62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F6B33C-9EAB-402A-8AEC-3A5EB799D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B0D20A-5D7D-4E37-A6EC-63A2E730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751465-9AAC-428A-9927-6A03BA3C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69C4A8-0A51-4B0E-B2A7-A5885A14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459034-DFB0-409D-ABBE-7A7FAA7E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55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76670-7E15-4303-BCDA-CBC13372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A514CE-B7BD-4A55-AF2D-AA730531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BB78E-F643-43D6-B88F-96DC1F15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9BB385-A349-4CD2-B0CD-ACED1FFB4D79}" type="datetimeFigureOut">
              <a:rPr lang="fi-FI" smtClean="0"/>
              <a:pPr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C963F5-CBBF-493A-85F1-F71A627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7A5DE3-D236-4DD4-9FAE-15B60F45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287B3-4623-4C36-A683-05B0CEDEFF6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3D80419-5E3C-4F37-A125-EA29B96C75DA}"/>
              </a:ext>
            </a:extLst>
          </p:cNvPr>
          <p:cNvSpPr/>
          <p:nvPr userDrawn="1"/>
        </p:nvSpPr>
        <p:spPr>
          <a:xfrm>
            <a:off x="397328" y="365125"/>
            <a:ext cx="11397343" cy="61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07C3C2-4F7D-40DC-A0DE-E0256929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E29BEB-EB24-4949-BB0D-EB420B96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40C2DF-471F-4E3E-BBEF-A3E49CEC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1E38A-A822-48D2-A35C-B4975E89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3A5BFC-F10D-4387-B274-CC5F1E4CBDC7}"/>
              </a:ext>
            </a:extLst>
          </p:cNvPr>
          <p:cNvSpPr/>
          <p:nvPr userDrawn="1"/>
        </p:nvSpPr>
        <p:spPr>
          <a:xfrm>
            <a:off x="0" y="2463800"/>
            <a:ext cx="121920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C257B6-E0EF-4DFA-BAE3-535047E8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620"/>
            <a:ext cx="10515600" cy="11096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39F5F-CCBF-4F26-A0A4-C01C8C85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700923-9F9D-4C12-931D-368019A7B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D97A67-DF63-4AB1-AE7B-F630D29AC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63C361-6DDA-4B3B-8E0F-52458C01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FC6AFA-8595-4912-9C9A-BD59885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0828AD-F23E-4B33-944F-D25DF0C5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4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97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E31E6-F647-4579-8606-A3674596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D5DFEE-1FC8-470A-8635-DB7B8D55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10347E-BD47-4644-A68A-6B538C6C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BD004D-BC66-4B1C-9E2A-8D761E9C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1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36C145B3-97FB-4F7F-A130-2C8A5A52631E}"/>
              </a:ext>
            </a:extLst>
          </p:cNvPr>
          <p:cNvSpPr/>
          <p:nvPr userDrawn="1"/>
        </p:nvSpPr>
        <p:spPr>
          <a:xfrm>
            <a:off x="5071903" y="1434590"/>
            <a:ext cx="6788664" cy="3988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5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19100ED-70DE-4B69-85EF-755667A7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1F7793-302D-45C9-BE52-6B72BF54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DCCF50-1108-4F1D-8E55-2B8073E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3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E47A94-B6C3-4036-AE5B-7AD7A339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228EFF-5872-498A-850F-AA7E18A6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4DD54D-0DD2-4358-9277-B81E87D4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E00734-272F-4A81-99AE-3F45DB87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BB494A-35D1-444B-B66A-5AC9C740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7D50E4-0942-45B0-ACC3-DC0466FB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08D83F-E7E2-42F7-96A3-0AE3BB2B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B1E6CE-3CB1-40B6-B88A-FF582198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271885-B3E0-4A98-B5D7-05F479CE4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C895FC-D430-494E-854C-F67BF4031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2E16CB-5CAB-4957-B892-DEECE6195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0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hyt.fi/tietovisa-rahapelaamisesta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apunet.ne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POdJ2Yyt_i0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youtu.be/POdJ2Yyt_i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io">
            <a:extLst>
              <a:ext uri="{FF2B5EF4-FFF2-40B4-BE49-F238E27FC236}">
                <a16:creationId xmlns:a16="http://schemas.microsoft.com/office/drawing/2014/main" id="{6787D702-2057-4C8B-B518-4D30932E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6768" y="619431"/>
            <a:ext cx="5619135" cy="5619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2" name="Logo" descr="SELVIS-hankkeen musta logo.">
            <a:extLst>
              <a:ext uri="{FF2B5EF4-FFF2-40B4-BE49-F238E27FC236}">
                <a16:creationId xmlns:a16="http://schemas.microsoft.com/office/drawing/2014/main" id="{54079986-8710-4502-8128-738B712D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523" y="1836350"/>
            <a:ext cx="3062298" cy="1466876"/>
          </a:xfrm>
          <a:prstGeom prst="rect">
            <a:avLst/>
          </a:prstGeom>
        </p:spPr>
      </p:pic>
      <p:sp>
        <p:nvSpPr>
          <p:cNvPr id="23" name="Otsikko">
            <a:extLst>
              <a:ext uri="{FF2B5EF4-FFF2-40B4-BE49-F238E27FC236}">
                <a16:creationId xmlns:a16="http://schemas.microsoft.com/office/drawing/2014/main" id="{B28BBFE9-CA3E-4B6E-A302-BAC6034838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2515" y="3554775"/>
            <a:ext cx="4687640" cy="17230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 algn="ctr" defTabSz="91442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2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35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81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Oppitunti </a:t>
            </a:r>
            <a:r>
              <a:rPr lang="fi-FI" sz="4000" dirty="0">
                <a:solidFill>
                  <a:srgbClr val="000000"/>
                </a:solidFill>
              </a:rPr>
              <a:t>rahapelaamisesta</a:t>
            </a:r>
            <a:endParaRPr lang="fi-FI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61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868" y="2341291"/>
            <a:ext cx="3956844" cy="21790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Mistä paikasta video alkaa?</a:t>
            </a:r>
            <a:endParaRPr lang="fi-FI" dirty="0">
              <a:cs typeface="Calibri Light" panose="020F0302020204030204"/>
            </a:endParaRPr>
          </a:p>
        </p:txBody>
      </p:sp>
      <p:pic>
        <p:nvPicPr>
          <p:cNvPr id="4" name="Kuva 3" descr="Aurinkoinen päivä. Ostoskeskus.">
            <a:extLst>
              <a:ext uri="{FF2B5EF4-FFF2-40B4-BE49-F238E27FC236}">
                <a16:creationId xmlns:a16="http://schemas.microsoft.com/office/drawing/2014/main" id="{DA427FE0-C8A0-515D-1AFF-A14BA96C8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90" y="1302786"/>
            <a:ext cx="7087378" cy="42524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859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1782" y="992778"/>
            <a:ext cx="4486996" cy="47802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Calibri"/>
                <a:ea typeface="+mj-lt"/>
                <a:cs typeface="+mj-lt"/>
              </a:rPr>
              <a:t>Mitä </a:t>
            </a:r>
            <a:r>
              <a:rPr lang="fi-FI" dirty="0" err="1">
                <a:latin typeface="Calibri"/>
                <a:ea typeface="+mj-lt"/>
                <a:cs typeface="+mj-lt"/>
              </a:rPr>
              <a:t>Nuttis</a:t>
            </a:r>
            <a:r>
              <a:rPr lang="fi-FI" dirty="0">
                <a:latin typeface="Calibri"/>
                <a:ea typeface="+mj-lt"/>
                <a:cs typeface="+mj-lt"/>
              </a:rPr>
              <a:t> </a:t>
            </a:r>
            <a:br>
              <a:rPr lang="fi-FI" dirty="0">
                <a:latin typeface="Calibri"/>
                <a:ea typeface="+mj-lt"/>
                <a:cs typeface="+mj-lt"/>
              </a:rPr>
            </a:br>
            <a:r>
              <a:rPr lang="fi-FI" dirty="0">
                <a:latin typeface="Calibri"/>
                <a:ea typeface="+mj-lt"/>
                <a:cs typeface="+mj-lt"/>
              </a:rPr>
              <a:t>haluaa tehdä?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4" name="Kuva 3" descr="Nuttis-hahmo katsoo televisioruutua ostoskeskuksessa.">
            <a:extLst>
              <a:ext uri="{FF2B5EF4-FFF2-40B4-BE49-F238E27FC236}">
                <a16:creationId xmlns:a16="http://schemas.microsoft.com/office/drawing/2014/main" id="{C4B64492-F122-B77E-B983-88B48887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63" y="1238195"/>
            <a:ext cx="7148986" cy="42893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637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248" y="992778"/>
            <a:ext cx="3778979" cy="47802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Calibri"/>
                <a:ea typeface="+mj-lt"/>
                <a:cs typeface="+mj-lt"/>
              </a:rPr>
              <a:t>Mitä television mainos lupaa?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4" name="Kuva 3" descr="Ostarilla olevan television näyttö jossa on rahapelimainos.">
            <a:extLst>
              <a:ext uri="{FF2B5EF4-FFF2-40B4-BE49-F238E27FC236}">
                <a16:creationId xmlns:a16="http://schemas.microsoft.com/office/drawing/2014/main" id="{C4B64492-F122-B77E-B983-88B48887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963" y="1238195"/>
            <a:ext cx="7148985" cy="42893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92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9" y="1230239"/>
            <a:ext cx="3842712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Mitä </a:t>
            </a:r>
            <a:br>
              <a:rPr lang="fi-FI" dirty="0">
                <a:latin typeface="+mn-lt"/>
              </a:rPr>
            </a:br>
            <a:r>
              <a:rPr lang="fi-FI" dirty="0" err="1">
                <a:latin typeface="+mn-lt"/>
              </a:rPr>
              <a:t>Huppis</a:t>
            </a:r>
            <a:r>
              <a:rPr lang="fi-FI" dirty="0">
                <a:latin typeface="+mn-lt"/>
              </a:rPr>
              <a:t> sanoo </a:t>
            </a:r>
            <a:r>
              <a:rPr lang="fi-FI" dirty="0" err="1">
                <a:latin typeface="+mn-lt"/>
              </a:rPr>
              <a:t>Nuttikselle</a:t>
            </a:r>
            <a:r>
              <a:rPr lang="fi-FI" dirty="0">
                <a:latin typeface="+mn-lt"/>
              </a:rPr>
              <a:t>?</a:t>
            </a:r>
            <a:endParaRPr lang="fi-FI" dirty="0">
              <a:latin typeface="Calibri"/>
              <a:cs typeface="Calibri"/>
            </a:endParaRPr>
          </a:p>
        </p:txBody>
      </p:sp>
      <p:pic>
        <p:nvPicPr>
          <p:cNvPr id="3" name="Kuva 2" descr="Huppis-hahmo jonka vieressä puhekupla, jossa on rahapeliautomaatti ja päällä punainen rasti. Nuttis-hahmo surullisen näköisenä.">
            <a:extLst>
              <a:ext uri="{FF2B5EF4-FFF2-40B4-BE49-F238E27FC236}">
                <a16:creationId xmlns:a16="http://schemas.microsoft.com/office/drawing/2014/main" id="{15AD2CB4-49EC-8FA5-676F-4BD4DB59B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35" y="1292869"/>
            <a:ext cx="7347911" cy="44087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9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9" y="1230239"/>
            <a:ext cx="3842712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Mitä </a:t>
            </a:r>
            <a:br>
              <a:rPr lang="fi-FI" dirty="0">
                <a:latin typeface="+mn-lt"/>
              </a:rPr>
            </a:br>
            <a:r>
              <a:rPr lang="fi-FI" dirty="0" err="1">
                <a:latin typeface="+mn-lt"/>
              </a:rPr>
              <a:t>Pikkis</a:t>
            </a:r>
            <a:r>
              <a:rPr lang="fi-FI" dirty="0">
                <a:latin typeface="+mn-lt"/>
              </a:rPr>
              <a:t> ja Lippis tekevät?</a:t>
            </a:r>
            <a:endParaRPr lang="fi-FI" dirty="0">
              <a:latin typeface="Calibri"/>
              <a:cs typeface="Calibri"/>
            </a:endParaRPr>
          </a:p>
        </p:txBody>
      </p:sp>
      <p:pic>
        <p:nvPicPr>
          <p:cNvPr id="3" name="Kuva 2" descr="Pikkis-hahmo hymyilee Lippis-hahmon kanssa rahapeliautomaattien luona.">
            <a:extLst>
              <a:ext uri="{FF2B5EF4-FFF2-40B4-BE49-F238E27FC236}">
                <a16:creationId xmlns:a16="http://schemas.microsoft.com/office/drawing/2014/main" id="{15AD2CB4-49EC-8FA5-676F-4BD4DB59B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051" y="1326014"/>
            <a:ext cx="7009950" cy="42059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69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8" y="1230239"/>
            <a:ext cx="3870704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  <a:cs typeface="Calibri Light"/>
              </a:rPr>
              <a:t>Mitä </a:t>
            </a:r>
            <a:r>
              <a:rPr lang="fi-FI" dirty="0" err="1">
                <a:latin typeface="+mn-lt"/>
                <a:cs typeface="Calibri Light"/>
              </a:rPr>
              <a:t>Pikkikselle</a:t>
            </a:r>
            <a:r>
              <a:rPr lang="fi-FI" dirty="0">
                <a:latin typeface="+mn-lt"/>
                <a:cs typeface="Calibri Light"/>
              </a:rPr>
              <a:t> käy?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3" name="Kuva 2" descr="Nuttis-hahmo katsoo kun Pikkis-hahmo pelaa rahapeliä. Pikkis näyttää surulliselta.">
            <a:extLst>
              <a:ext uri="{FF2B5EF4-FFF2-40B4-BE49-F238E27FC236}">
                <a16:creationId xmlns:a16="http://schemas.microsoft.com/office/drawing/2014/main" id="{E9358A79-8AB2-CF7A-C2C6-079D6358E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/>
          <a:stretch/>
        </p:blipFill>
        <p:spPr>
          <a:xfrm>
            <a:off x="4870580" y="1087066"/>
            <a:ext cx="6896016" cy="45406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329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7" y="1230239"/>
            <a:ext cx="3787287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  <a:cs typeface="Calibri Light"/>
              </a:rPr>
              <a:t>Mitä </a:t>
            </a:r>
            <a:br>
              <a:rPr lang="fi-FI" dirty="0">
                <a:latin typeface="+mn-lt"/>
                <a:cs typeface="Calibri Light"/>
              </a:rPr>
            </a:br>
            <a:r>
              <a:rPr lang="fi-FI" dirty="0">
                <a:latin typeface="+mn-lt"/>
                <a:cs typeface="Calibri Light"/>
              </a:rPr>
              <a:t>Lippis sanoo </a:t>
            </a:r>
            <a:r>
              <a:rPr lang="fi-FI" dirty="0" err="1">
                <a:latin typeface="+mn-lt"/>
                <a:cs typeface="Calibri Light"/>
              </a:rPr>
              <a:t>Pikkiksen</a:t>
            </a:r>
            <a:r>
              <a:rPr lang="fi-FI" dirty="0">
                <a:latin typeface="+mn-lt"/>
                <a:cs typeface="Calibri Light"/>
              </a:rPr>
              <a:t> pelikoneesta? 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3" name="Kuva 2" descr="Lippis-hahmo viekkaan näköisenä. Lippiksen suusta tulee puhekupla jossa rahapeliautomaatti ja Pikkis-hahmo.">
            <a:extLst>
              <a:ext uri="{FF2B5EF4-FFF2-40B4-BE49-F238E27FC236}">
                <a16:creationId xmlns:a16="http://schemas.microsoft.com/office/drawing/2014/main" id="{FD9A7578-F46A-8D6D-22FD-A3C4CE730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65" y="1404498"/>
            <a:ext cx="6748338" cy="40490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65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435" y="2357582"/>
            <a:ext cx="5736135" cy="21532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  <a:cs typeface="Calibri Light"/>
              </a:rPr>
              <a:t>Mitä </a:t>
            </a:r>
            <a:r>
              <a:rPr lang="fi-FI" err="1">
                <a:latin typeface="+mn-lt"/>
                <a:cs typeface="Calibri Light"/>
              </a:rPr>
              <a:t>Nuttis</a:t>
            </a:r>
            <a:r>
              <a:rPr lang="fi-FI" dirty="0">
                <a:latin typeface="+mn-lt"/>
                <a:cs typeface="Calibri Light"/>
              </a:rPr>
              <a:t> ajattelee, kun hän pelaa?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3" name="Kuva 2" descr="Nuttis-hahmo lähikuvassa silmät kiiltäen.">
            <a:extLst>
              <a:ext uri="{FF2B5EF4-FFF2-40B4-BE49-F238E27FC236}">
                <a16:creationId xmlns:a16="http://schemas.microsoft.com/office/drawing/2014/main" id="{10B60ADD-34D0-4456-3E3A-A752E1E0D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5013"/>
          <a:stretch/>
        </p:blipFill>
        <p:spPr>
          <a:xfrm>
            <a:off x="5943403" y="1533158"/>
            <a:ext cx="5859623" cy="40946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828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8" y="1230239"/>
            <a:ext cx="4114832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  <a:cs typeface="Calibri Light"/>
              </a:rPr>
              <a:t>Mitä tapahtuu, kun </a:t>
            </a:r>
            <a:r>
              <a:rPr lang="fi-FI" err="1">
                <a:latin typeface="+mn-lt"/>
                <a:cs typeface="Calibri Light"/>
              </a:rPr>
              <a:t>Nuttis</a:t>
            </a:r>
            <a:r>
              <a:rPr lang="fi-FI" dirty="0">
                <a:latin typeface="+mn-lt"/>
                <a:cs typeface="Calibri Light"/>
              </a:rPr>
              <a:t> pelaa pelikoneilla?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3" name="Kuva 2" descr="Nuttis-hahmo tutkimassa rahapeliautomaatteja vihaisen näköisenä.">
            <a:extLst>
              <a:ext uri="{FF2B5EF4-FFF2-40B4-BE49-F238E27FC236}">
                <a16:creationId xmlns:a16="http://schemas.microsoft.com/office/drawing/2014/main" id="{6583A055-B41D-E751-B0DE-26AC89BE6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06" y="1377979"/>
            <a:ext cx="6836735" cy="41020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659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7" y="1230239"/>
            <a:ext cx="5093015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  <a:cs typeface="Calibri Light"/>
              </a:rPr>
              <a:t>Mikä olo </a:t>
            </a:r>
            <a:br>
              <a:rPr lang="fi-FI" dirty="0">
                <a:latin typeface="+mn-lt"/>
                <a:cs typeface="Calibri Light"/>
              </a:rPr>
            </a:br>
            <a:r>
              <a:rPr lang="fi-FI" err="1">
                <a:latin typeface="+mn-lt"/>
                <a:cs typeface="Calibri Light"/>
              </a:rPr>
              <a:t>Nuttiksella</a:t>
            </a:r>
            <a:r>
              <a:rPr lang="fi-FI" dirty="0">
                <a:latin typeface="+mn-lt"/>
                <a:cs typeface="Calibri Light"/>
              </a:rPr>
              <a:t> on pelaamisen jälkeen?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3" name="Kuva 2" descr="Nuttis-hahmo surullisen ja lannistuneen näköisenä.">
            <a:extLst>
              <a:ext uri="{FF2B5EF4-FFF2-40B4-BE49-F238E27FC236}">
                <a16:creationId xmlns:a16="http://schemas.microsoft.com/office/drawing/2014/main" id="{C78326DC-D17B-776D-50EE-61421D880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r="3107" b="11729"/>
          <a:stretch/>
        </p:blipFill>
        <p:spPr>
          <a:xfrm>
            <a:off x="5673012" y="1346845"/>
            <a:ext cx="5938991" cy="41643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115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1F33939-E2BD-47F8-B197-2473268E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31842"/>
            <a:ext cx="5591033" cy="734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Ohjelma ja aikataulu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kstiä">
            <a:extLst>
              <a:ext uri="{FF2B5EF4-FFF2-40B4-BE49-F238E27FC236}">
                <a16:creationId xmlns:a16="http://schemas.microsoft.com/office/drawing/2014/main" id="{73E12184-209C-402C-868C-2CE8A20FD118}"/>
              </a:ext>
            </a:extLst>
          </p:cNvPr>
          <p:cNvSpPr>
            <a:spLocks/>
          </p:cNvSpPr>
          <p:nvPr/>
        </p:nvSpPr>
        <p:spPr>
          <a:xfrm>
            <a:off x="838200" y="1552575"/>
            <a:ext cx="6807200" cy="4659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Sovitaan oppitunnin säännöt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Päivän aihe: Rahapelaaminen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Videon katsominen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Työskentelyä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Tauko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Työskentelyä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Lopetus</a:t>
            </a:r>
          </a:p>
        </p:txBody>
      </p:sp>
      <p:pic>
        <p:nvPicPr>
          <p:cNvPr id="5" name="Kuva 1" descr="Lukujärjestys.">
            <a:extLst>
              <a:ext uri="{FF2B5EF4-FFF2-40B4-BE49-F238E27FC236}">
                <a16:creationId xmlns:a16="http://schemas.microsoft.com/office/drawing/2014/main" id="{57ABB9D2-E5C2-4AA5-88AF-D3E3EE6E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44" y="429733"/>
            <a:ext cx="3176387" cy="3186100"/>
          </a:xfrm>
          <a:prstGeom prst="rect">
            <a:avLst/>
          </a:prstGeom>
        </p:spPr>
      </p:pic>
      <p:pic>
        <p:nvPicPr>
          <p:cNvPr id="6" name="Kuva 2" descr="Kaksi henkilöä juttelee toisilleen.">
            <a:extLst>
              <a:ext uri="{FF2B5EF4-FFF2-40B4-BE49-F238E27FC236}">
                <a16:creationId xmlns:a16="http://schemas.microsoft.com/office/drawing/2014/main" id="{05CB65AE-C1E7-46C1-A392-CCD0F007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12" y="3882483"/>
            <a:ext cx="3905250" cy="25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0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7" y="916475"/>
            <a:ext cx="5736135" cy="47112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sz="4000" dirty="0">
                <a:latin typeface="+mn-lt"/>
                <a:cs typeface="Calibri Light"/>
              </a:rPr>
              <a:t>Mitä </a:t>
            </a:r>
            <a:r>
              <a:rPr lang="fi-FI" sz="4000" err="1">
                <a:latin typeface="+mn-lt"/>
                <a:cs typeface="Calibri Light"/>
              </a:rPr>
              <a:t>Huppis</a:t>
            </a:r>
            <a:r>
              <a:rPr lang="fi-FI" sz="4000" dirty="0">
                <a:latin typeface="+mn-lt"/>
                <a:cs typeface="Calibri Light"/>
              </a:rPr>
              <a:t> tekee, </a:t>
            </a:r>
            <a:br>
              <a:rPr lang="fi-FI" sz="4000" dirty="0">
                <a:latin typeface="+mn-lt"/>
                <a:cs typeface="Calibri Light"/>
              </a:rPr>
            </a:br>
            <a:r>
              <a:rPr lang="fi-FI" sz="4000" dirty="0">
                <a:latin typeface="+mn-lt"/>
                <a:cs typeface="Calibri Light"/>
              </a:rPr>
              <a:t>kun kuulee, </a:t>
            </a:r>
            <a:br>
              <a:rPr lang="fi-FI" sz="4000" dirty="0">
                <a:latin typeface="+mn-lt"/>
                <a:cs typeface="Calibri Light"/>
              </a:rPr>
            </a:br>
            <a:r>
              <a:rPr lang="fi-FI" sz="4000" dirty="0">
                <a:latin typeface="+mn-lt"/>
                <a:cs typeface="Calibri Light"/>
              </a:rPr>
              <a:t>että </a:t>
            </a:r>
            <a:r>
              <a:rPr lang="fi-FI" sz="4000" err="1">
                <a:latin typeface="+mn-lt"/>
                <a:cs typeface="Calibri Light"/>
              </a:rPr>
              <a:t>Nuttis</a:t>
            </a:r>
            <a:r>
              <a:rPr lang="fi-FI" sz="4000" dirty="0">
                <a:latin typeface="+mn-lt"/>
                <a:cs typeface="Calibri Light"/>
              </a:rPr>
              <a:t> hävisi </a:t>
            </a:r>
            <a:br>
              <a:rPr lang="fi-FI" sz="4000" dirty="0">
                <a:latin typeface="+mn-lt"/>
                <a:cs typeface="Calibri Light"/>
              </a:rPr>
            </a:br>
            <a:r>
              <a:rPr lang="fi-FI" sz="4000" dirty="0">
                <a:latin typeface="+mn-lt"/>
                <a:cs typeface="Calibri Light"/>
              </a:rPr>
              <a:t>kaikki rahansa?</a:t>
            </a:r>
            <a:endParaRPr lang="fi-FI" sz="4000" dirty="0">
              <a:latin typeface="Calibri"/>
              <a:cs typeface="Calibri Light"/>
            </a:endParaRPr>
          </a:p>
        </p:txBody>
      </p:sp>
      <p:pic>
        <p:nvPicPr>
          <p:cNvPr id="3" name="Kuva 2" descr="Huppis-hahmo puhuu Nuttis-hahmolle hymyillen. Puhekuplassa näkyy rahakolikko menemässä kohti rahapeliautomaattia, kolikon päällä on punainen rasti.">
            <a:extLst>
              <a:ext uri="{FF2B5EF4-FFF2-40B4-BE49-F238E27FC236}">
                <a16:creationId xmlns:a16="http://schemas.microsoft.com/office/drawing/2014/main" id="{9CA88F95-B66E-1192-F149-117AE9E62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2117" b="5795"/>
          <a:stretch/>
        </p:blipFill>
        <p:spPr>
          <a:xfrm>
            <a:off x="5222520" y="1447089"/>
            <a:ext cx="6545469" cy="39638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039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7" y="1230239"/>
            <a:ext cx="5736135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  <a:cs typeface="Calibri Light"/>
              </a:rPr>
              <a:t>Minkä neuvon </a:t>
            </a:r>
            <a:br>
              <a:rPr lang="fi-FI" dirty="0">
                <a:latin typeface="+mn-lt"/>
                <a:cs typeface="Calibri Light"/>
              </a:rPr>
            </a:br>
            <a:r>
              <a:rPr lang="fi-FI" dirty="0" err="1">
                <a:latin typeface="+mn-lt"/>
                <a:cs typeface="Calibri Light"/>
              </a:rPr>
              <a:t>Huppis</a:t>
            </a:r>
            <a:r>
              <a:rPr lang="fi-FI" dirty="0">
                <a:latin typeface="+mn-lt"/>
                <a:cs typeface="Calibri Light"/>
              </a:rPr>
              <a:t> antaa </a:t>
            </a:r>
            <a:r>
              <a:rPr lang="fi-FI" dirty="0" err="1">
                <a:latin typeface="+mn-lt"/>
                <a:cs typeface="Calibri Light"/>
              </a:rPr>
              <a:t>Nuttikselle</a:t>
            </a:r>
            <a:r>
              <a:rPr lang="fi-FI" dirty="0">
                <a:latin typeface="+mn-lt"/>
                <a:cs typeface="Calibri Light"/>
              </a:rPr>
              <a:t>? 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3" name="Kuva 2" descr="Huppis-hahmo puhuu hymyillen säästöpossusta.">
            <a:extLst>
              <a:ext uri="{FF2B5EF4-FFF2-40B4-BE49-F238E27FC236}">
                <a16:creationId xmlns:a16="http://schemas.microsoft.com/office/drawing/2014/main" id="{6FD10D9A-2EB4-CCFA-2A31-BAA1830CE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b="1615"/>
          <a:stretch/>
        </p:blipFill>
        <p:spPr>
          <a:xfrm>
            <a:off x="4931907" y="1424971"/>
            <a:ext cx="6680096" cy="40080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311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7" y="1230239"/>
            <a:ext cx="3707419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  <a:cs typeface="Calibri Light"/>
              </a:rPr>
              <a:t>Mitä </a:t>
            </a:r>
            <a:br>
              <a:rPr lang="fi-FI" dirty="0">
                <a:latin typeface="+mn-lt"/>
                <a:cs typeface="Calibri Light"/>
              </a:rPr>
            </a:br>
            <a:r>
              <a:rPr lang="fi-FI" dirty="0" err="1">
                <a:latin typeface="+mn-lt"/>
                <a:cs typeface="Calibri Light"/>
              </a:rPr>
              <a:t>Nuttis</a:t>
            </a:r>
            <a:r>
              <a:rPr lang="fi-FI" dirty="0">
                <a:latin typeface="+mn-lt"/>
                <a:cs typeface="Calibri Light"/>
              </a:rPr>
              <a:t> päättää lopuksi? </a:t>
            </a:r>
            <a:endParaRPr lang="fi-FI" dirty="0">
              <a:latin typeface="Calibri"/>
              <a:cs typeface="Calibri Light"/>
            </a:endParaRPr>
          </a:p>
        </p:txBody>
      </p:sp>
      <p:pic>
        <p:nvPicPr>
          <p:cNvPr id="3" name="Kuva 2" descr="Nuttis-hahmo miettii tyytyväisen näköisenä rahan laittamista säästöpossuun.">
            <a:extLst>
              <a:ext uri="{FF2B5EF4-FFF2-40B4-BE49-F238E27FC236}">
                <a16:creationId xmlns:a16="http://schemas.microsoft.com/office/drawing/2014/main" id="{593A88C1-3124-E19F-F001-CAA10BE4E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68" y="1199859"/>
            <a:ext cx="7437426" cy="44582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4141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485" y="437917"/>
            <a:ext cx="10259804" cy="37094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  <a:ea typeface="+mj-lt"/>
                <a:cs typeface="+mj-lt"/>
              </a:rPr>
              <a:t>Voiko sinun elämässäsi </a:t>
            </a:r>
            <a:br>
              <a:rPr lang="fi-FI" dirty="0">
                <a:latin typeface="+mn-lt"/>
                <a:ea typeface="+mj-lt"/>
                <a:cs typeface="+mj-lt"/>
              </a:rPr>
            </a:br>
            <a:r>
              <a:rPr lang="fi-FI" dirty="0">
                <a:latin typeface="+mn-lt"/>
                <a:ea typeface="+mj-lt"/>
                <a:cs typeface="+mj-lt"/>
              </a:rPr>
              <a:t>tapahtua samanlainen tilanne,</a:t>
            </a:r>
            <a:br>
              <a:rPr lang="fi-FI" dirty="0">
                <a:latin typeface="+mn-lt"/>
                <a:ea typeface="+mj-lt"/>
                <a:cs typeface="+mj-lt"/>
              </a:rPr>
            </a:br>
            <a:r>
              <a:rPr lang="fi-FI" dirty="0">
                <a:latin typeface="+mn-lt"/>
                <a:ea typeface="+mj-lt"/>
                <a:cs typeface="+mj-lt"/>
              </a:rPr>
              <a:t>kuin videossa?</a:t>
            </a:r>
            <a:endParaRPr lang="fi-FI" dirty="0"/>
          </a:p>
        </p:txBody>
      </p:sp>
      <p:pic>
        <p:nvPicPr>
          <p:cNvPr id="4" name="Kuva 3" descr="Mietteliäs hahmo.">
            <a:extLst>
              <a:ext uri="{FF2B5EF4-FFF2-40B4-BE49-F238E27FC236}">
                <a16:creationId xmlns:a16="http://schemas.microsoft.com/office/drawing/2014/main" id="{19D28938-F29A-201A-EDFF-33A599663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30" y="1320399"/>
            <a:ext cx="5374046" cy="53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8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BA148655-1CDC-7925-3609-C83B4C5D91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5973" y="442433"/>
            <a:ext cx="6526993" cy="41972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Oletko nähnyt mainoksia rahapelaamisesta?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4" name="Kuva 3" descr="Televisio.">
            <a:extLst>
              <a:ext uri="{FF2B5EF4-FFF2-40B4-BE49-F238E27FC236}">
                <a16:creationId xmlns:a16="http://schemas.microsoft.com/office/drawing/2014/main" id="{283231CB-22AE-465D-C498-295A332FE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17" y="0"/>
            <a:ext cx="3287110" cy="3287110"/>
          </a:xfrm>
          <a:prstGeom prst="rect">
            <a:avLst/>
          </a:prstGeom>
        </p:spPr>
      </p:pic>
      <p:pic>
        <p:nvPicPr>
          <p:cNvPr id="8" name="Kuva 7" descr="Sanomalehti.">
            <a:extLst>
              <a:ext uri="{FF2B5EF4-FFF2-40B4-BE49-F238E27FC236}">
                <a16:creationId xmlns:a16="http://schemas.microsoft.com/office/drawing/2014/main" id="{267A77DC-842E-CF29-1BAE-51E699D0F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53" y="3937784"/>
            <a:ext cx="2869416" cy="2869416"/>
          </a:xfrm>
          <a:prstGeom prst="rect">
            <a:avLst/>
          </a:prstGeom>
        </p:spPr>
      </p:pic>
      <p:pic>
        <p:nvPicPr>
          <p:cNvPr id="6" name="Kuva 5" descr="Älylaitteita.">
            <a:extLst>
              <a:ext uri="{FF2B5EF4-FFF2-40B4-BE49-F238E27FC236}">
                <a16:creationId xmlns:a16="http://schemas.microsoft.com/office/drawing/2014/main" id="{79A6A6DB-AB95-CE7C-8126-76216FE2D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31" y="2953291"/>
            <a:ext cx="3904709" cy="39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1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 hidden="1">
            <a:extLst>
              <a:ext uri="{FF2B5EF4-FFF2-40B4-BE49-F238E27FC236}">
                <a16:creationId xmlns:a16="http://schemas.microsoft.com/office/drawing/2014/main" id="{BBBA4D33-C8B2-4AA1-EAEF-ADB634AB9A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9113" y="146893"/>
            <a:ext cx="10515600" cy="790953"/>
          </a:xfrm>
        </p:spPr>
        <p:txBody>
          <a:bodyPr/>
          <a:lstStyle/>
          <a:p>
            <a:r>
              <a:rPr lang="fi-FI" dirty="0"/>
              <a:t>Mainokset</a:t>
            </a:r>
            <a:r>
              <a:rPr lang="fi-FI" baseline="0" dirty="0"/>
              <a:t> rahapelaamisesta</a:t>
            </a:r>
            <a:endParaRPr lang="fi-FI" dirty="0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BA148655-1CDC-7925-3609-C83B4C5D9145}"/>
              </a:ext>
            </a:extLst>
          </p:cNvPr>
          <p:cNvSpPr txBox="1">
            <a:spLocks/>
          </p:cNvSpPr>
          <p:nvPr/>
        </p:nvSpPr>
        <p:spPr>
          <a:xfrm>
            <a:off x="619113" y="312656"/>
            <a:ext cx="10656309" cy="6160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Mainokset haluavat meidän ajattelevan,</a:t>
            </a:r>
            <a:endParaRPr lang="fi-FI" sz="4000" dirty="0"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että juuri minä voitan rahapelissä.</a:t>
            </a:r>
            <a:endParaRPr lang="fi-FI" sz="4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endParaRPr lang="fi-FI" sz="4000" dirty="0"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Yleensä kun pelaa rahapelejä,</a:t>
            </a:r>
            <a:endParaRPr lang="fi-FI" sz="4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häviää rahaa.</a:t>
            </a:r>
            <a:endParaRPr lang="fi-FI" sz="4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endParaRPr lang="fi-FI" sz="4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Mitä enemmän pelaa, </a:t>
            </a:r>
            <a:endParaRPr lang="fi-FI" sz="4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sitä enemmän häviää rahaa.</a:t>
            </a:r>
            <a:endParaRPr lang="fi-FI" sz="4000" dirty="0">
              <a:latin typeface="+mn-lt"/>
              <a:cs typeface="Calibri"/>
            </a:endParaRPr>
          </a:p>
        </p:txBody>
      </p:sp>
      <p:pic>
        <p:nvPicPr>
          <p:cNvPr id="4" name="Kuva 3" descr="Mainoslehti.">
            <a:extLst>
              <a:ext uri="{FF2B5EF4-FFF2-40B4-BE49-F238E27FC236}">
                <a16:creationId xmlns:a16="http://schemas.microsoft.com/office/drawing/2014/main" id="{EF7F6F09-CA72-0673-2A5D-FF727BE8F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95" y="2632257"/>
            <a:ext cx="4221515" cy="42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5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1230" y="838301"/>
            <a:ext cx="9863586" cy="1204913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Miksi ihmiset pelaavat rahapelejä? </a:t>
            </a:r>
            <a:endParaRPr lang="fi-FI" b="1" dirty="0">
              <a:latin typeface="Calibri"/>
              <a:cs typeface="Calibri"/>
            </a:endParaRPr>
          </a:p>
        </p:txBody>
      </p:sp>
      <p:sp>
        <p:nvSpPr>
          <p:cNvPr id="3" name="Tekstiä">
            <a:extLst>
              <a:ext uri="{FF2B5EF4-FFF2-40B4-BE49-F238E27FC236}">
                <a16:creationId xmlns:a16="http://schemas.microsoft.com/office/drawing/2014/main" id="{BC3FE36F-3F0E-42F5-B0D2-FFCA2F0FDE01}"/>
              </a:ext>
            </a:extLst>
          </p:cNvPr>
          <p:cNvSpPr txBox="1"/>
          <p:nvPr/>
        </p:nvSpPr>
        <p:spPr>
          <a:xfrm>
            <a:off x="641230" y="2339157"/>
            <a:ext cx="6466576" cy="1003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i-FI" sz="4400">
                <a:ea typeface="+mn-lt"/>
                <a:cs typeface="+mn-lt"/>
              </a:rPr>
              <a:t>Mitä syitä tiedätte?</a:t>
            </a:r>
          </a:p>
        </p:txBody>
      </p:sp>
      <p:pic>
        <p:nvPicPr>
          <p:cNvPr id="5" name="Kuva 4" descr="Henkilö pelaamassa rahapeliautomaattia.">
            <a:extLst>
              <a:ext uri="{FF2B5EF4-FFF2-40B4-BE49-F238E27FC236}">
                <a16:creationId xmlns:a16="http://schemas.microsoft.com/office/drawing/2014/main" id="{9E537EE9-ABA6-6D98-2FDD-27813C92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49" y="1941801"/>
            <a:ext cx="5214151" cy="49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19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4752EEFD-384A-4FB8-8FE6-C09AD21B7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2076" y="1274923"/>
            <a:ext cx="5542679" cy="43137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sz="5400" dirty="0">
                <a:latin typeface="Calibri"/>
                <a:cs typeface="Calibri"/>
              </a:rPr>
              <a:t>Mitä ongelmia</a:t>
            </a:r>
            <a:br>
              <a:rPr lang="fi-FI" sz="5400" dirty="0">
                <a:latin typeface="Calibri"/>
                <a:cs typeface="Calibri"/>
              </a:rPr>
            </a:br>
            <a:r>
              <a:rPr lang="fi-FI" sz="5400" dirty="0">
                <a:latin typeface="Calibri"/>
                <a:cs typeface="Calibri"/>
              </a:rPr>
              <a:t>voi tulla</a:t>
            </a:r>
            <a:br>
              <a:rPr lang="fi-FI" sz="5400" dirty="0">
                <a:latin typeface="Calibri"/>
                <a:cs typeface="Calibri"/>
              </a:rPr>
            </a:br>
            <a:r>
              <a:rPr lang="fi-FI" sz="5400" dirty="0">
                <a:latin typeface="Calibri"/>
                <a:cs typeface="Calibri"/>
              </a:rPr>
              <a:t>rahapelaamisesta?</a:t>
            </a:r>
            <a:endParaRPr lang="fi-FI" dirty="0"/>
          </a:p>
        </p:txBody>
      </p:sp>
      <p:pic>
        <p:nvPicPr>
          <p:cNvPr id="2" name="Kuva 1" descr="Surullinen hahmo. Vieressä kysymysmerkki.">
            <a:extLst>
              <a:ext uri="{FF2B5EF4-FFF2-40B4-BE49-F238E27FC236}">
                <a16:creationId xmlns:a16="http://schemas.microsoft.com/office/drawing/2014/main" id="{6860C665-997B-13F5-8A4B-CF2BFA0B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54" y="1151626"/>
            <a:ext cx="4780965" cy="47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4752EEFD-384A-4FB8-8FE6-C09AD21B7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2076" y="1562470"/>
            <a:ext cx="10387848" cy="33792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sz="6000" dirty="0">
                <a:latin typeface="+mn-lt"/>
              </a:rPr>
              <a:t>Mitä tarkoittaa </a:t>
            </a:r>
            <a:br>
              <a:rPr lang="fi-FI" sz="6000" dirty="0">
                <a:latin typeface="+mn-lt"/>
                <a:cs typeface="Calibri"/>
              </a:rPr>
            </a:br>
            <a:r>
              <a:rPr lang="fi-FI" sz="6000" dirty="0">
                <a:latin typeface="+mn-lt"/>
              </a:rPr>
              <a:t>riippuvuus?</a:t>
            </a:r>
            <a:endParaRPr lang="fi-FI" sz="6000" dirty="0">
              <a:latin typeface="+mn-lt"/>
              <a:cs typeface="Calibri"/>
            </a:endParaRPr>
          </a:p>
        </p:txBody>
      </p:sp>
      <p:pic>
        <p:nvPicPr>
          <p:cNvPr id="2" name="Kuva 1" descr="Kaksi mietteliästä hahmoa.">
            <a:extLst>
              <a:ext uri="{FF2B5EF4-FFF2-40B4-BE49-F238E27FC236}">
                <a16:creationId xmlns:a16="http://schemas.microsoft.com/office/drawing/2014/main" id="{75F534E1-BF08-BE47-F4C9-D935E627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744" y="1450181"/>
            <a:ext cx="4231481" cy="42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1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4917" y="1133313"/>
            <a:ext cx="5707775" cy="4197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800" dirty="0">
                <a:latin typeface="+mn-lt"/>
              </a:rPr>
              <a:t>Miksi ihminen tulee riippuvaiseksi rahapelaamisesta?</a:t>
            </a:r>
            <a:endParaRPr lang="fi-FI" sz="4800" dirty="0">
              <a:cs typeface="Calibri Light" panose="020F0302020204030204"/>
            </a:endParaRPr>
          </a:p>
        </p:txBody>
      </p:sp>
      <p:pic>
        <p:nvPicPr>
          <p:cNvPr id="4" name="Kuva 3" descr="Surullinen ihminen rahapeliautomaatin luona.">
            <a:extLst>
              <a:ext uri="{FF2B5EF4-FFF2-40B4-BE49-F238E27FC236}">
                <a16:creationId xmlns:a16="http://schemas.microsoft.com/office/drawing/2014/main" id="{6E9EF789-292F-27E8-E513-12DFD3619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6" y="750678"/>
            <a:ext cx="5581019" cy="55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 descr="Sopimuksen allekirjoitus.">
            <a:extLst>
              <a:ext uri="{FF2B5EF4-FFF2-40B4-BE49-F238E27FC236}">
                <a16:creationId xmlns:a16="http://schemas.microsoft.com/office/drawing/2014/main" id="{6FFDB5F8-8D9A-4D37-9F41-62B67772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525" y="325746"/>
            <a:ext cx="3249370" cy="3249370"/>
          </a:xfrm>
          <a:prstGeom prst="rect">
            <a:avLst/>
          </a:prstGeom>
        </p:spPr>
      </p:pic>
      <p:pic>
        <p:nvPicPr>
          <p:cNvPr id="1026" name="Kuva  2" descr="Henkilö puhuu.">
            <a:extLst>
              <a:ext uri="{FF2B5EF4-FFF2-40B4-BE49-F238E27FC236}">
                <a16:creationId xmlns:a16="http://schemas.microsoft.com/office/drawing/2014/main" id="{80FCF882-41DC-466A-83F9-65AC9A76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70" y="3575117"/>
            <a:ext cx="3020809" cy="29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73E12184-209C-402C-868C-2CE8A20FD1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838200" y="1541463"/>
            <a:ext cx="6530975" cy="5100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Miten toimimme silloin,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kun joku toinen puhuu?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Mitä tehdään,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jos ollaan eri mieltä jostain asiasta?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Jokainen saa kertoa omista kokemuksistaan sen verran, 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kuin itse haluaa. 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81F33939-E2BD-47F8-B197-2473268E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16562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Sovitaan oppitunnin säännöt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1271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7694" y="722963"/>
            <a:ext cx="5649474" cy="4078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Mitä sinä teet,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kaveri 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houkuttelee sinua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pelaamaan rahapelejä?</a:t>
            </a:r>
            <a:endParaRPr lang="fi-FI" dirty="0">
              <a:cs typeface="Calibri Light"/>
            </a:endParaRPr>
          </a:p>
        </p:txBody>
      </p:sp>
      <p:pic>
        <p:nvPicPr>
          <p:cNvPr id="6" name="Kuva 5" descr="Kaksi henkilöä juttelemassa toisilleen.">
            <a:extLst>
              <a:ext uri="{FF2B5EF4-FFF2-40B4-BE49-F238E27FC236}">
                <a16:creationId xmlns:a16="http://schemas.microsoft.com/office/drawing/2014/main" id="{576BD571-59AA-DA91-D3FB-2191EACCE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57" y="3005737"/>
            <a:ext cx="52006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7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9821" y="-304284"/>
            <a:ext cx="10100539" cy="4078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Minkä neuvon sanoisit kaverille,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joka pelaa liikaa rahapelejä?</a:t>
            </a:r>
            <a:endParaRPr lang="fi-FI" dirty="0">
              <a:cs typeface="Calibri Light"/>
            </a:endParaRPr>
          </a:p>
        </p:txBody>
      </p:sp>
      <p:pic>
        <p:nvPicPr>
          <p:cNvPr id="4" name="Kuva 3" descr="Iloinen henkilö puhuu vihaiselle henkilölle joka pelaa korttia.">
            <a:extLst>
              <a:ext uri="{FF2B5EF4-FFF2-40B4-BE49-F238E27FC236}">
                <a16:creationId xmlns:a16="http://schemas.microsoft.com/office/drawing/2014/main" id="{48D7A8C8-44AD-BF1B-D67F-FAED6DB5D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91" y="2510477"/>
            <a:ext cx="6349106" cy="43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2361" y="1125370"/>
            <a:ext cx="10100539" cy="4607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Mitä kannattaa tehdä,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häviää kaikki rahat?</a:t>
            </a:r>
            <a:endParaRPr lang="fi-FI" dirty="0">
              <a:cs typeface="Calibri Light"/>
            </a:endParaRPr>
          </a:p>
        </p:txBody>
      </p:sp>
      <p:pic>
        <p:nvPicPr>
          <p:cNvPr id="4" name="Kuva 3" descr="Hahmo auttaa toista hahmoa ylämäessä. Alapuolella puhekupla, puhelin ja tekstipaperi.">
            <a:extLst>
              <a:ext uri="{FF2B5EF4-FFF2-40B4-BE49-F238E27FC236}">
                <a16:creationId xmlns:a16="http://schemas.microsoft.com/office/drawing/2014/main" id="{E1670E67-225D-006C-94F6-0A072192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76" y="1125371"/>
            <a:ext cx="4607257" cy="46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6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Hahmo miettimässä hyviä ja pahoja asioita.">
            <a:extLst>
              <a:ext uri="{FF2B5EF4-FFF2-40B4-BE49-F238E27FC236}">
                <a16:creationId xmlns:a16="http://schemas.microsoft.com/office/drawing/2014/main" id="{D79948C7-5F54-DEB5-1572-6FD2CCCD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46" y="1388132"/>
            <a:ext cx="4135272" cy="4135272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1B9645E2-F682-8181-077B-BF46A592A963}"/>
              </a:ext>
            </a:extLst>
          </p:cNvPr>
          <p:cNvSpPr txBox="1">
            <a:spLocks/>
          </p:cNvSpPr>
          <p:nvPr/>
        </p:nvSpPr>
        <p:spPr>
          <a:xfrm>
            <a:off x="682389" y="1844981"/>
            <a:ext cx="6960357" cy="413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/>
                <a:cs typeface="Calibri"/>
              </a:rPr>
              <a:t>Pysähdy hetkeksi miettimään, </a:t>
            </a:r>
            <a:endParaRPr lang="fi-FI" dirty="0"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dirty="0">
                <a:latin typeface="Calibri"/>
                <a:cs typeface="Calibri"/>
              </a:rPr>
              <a:t>oletko varma, 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Calibri"/>
                <a:cs typeface="Calibri"/>
              </a:rPr>
              <a:t>että haluat pelata.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4F26646-64B2-4280-1AB5-198F23CE70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2389" y="760517"/>
            <a:ext cx="6096000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Ennen kuin 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pelaat rahapelejä: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3286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ynä ja paperi jossa on piirustus.">
            <a:extLst>
              <a:ext uri="{FF2B5EF4-FFF2-40B4-BE49-F238E27FC236}">
                <a16:creationId xmlns:a16="http://schemas.microsoft.com/office/drawing/2014/main" id="{80B31796-B0AC-7821-728F-12B868FC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39" y="284360"/>
            <a:ext cx="2183641" cy="2183641"/>
          </a:xfrm>
          <a:prstGeom prst="rect">
            <a:avLst/>
          </a:prstGeom>
        </p:spPr>
      </p:pic>
      <p:pic>
        <p:nvPicPr>
          <p:cNvPr id="5" name="Kuva 4" descr="Vehreä puisto jossa on hahmo kävelyllä. Toinen hahmo kulkee pyörätuolilla vierellään opaskoira.">
            <a:extLst>
              <a:ext uri="{FF2B5EF4-FFF2-40B4-BE49-F238E27FC236}">
                <a16:creationId xmlns:a16="http://schemas.microsoft.com/office/drawing/2014/main" id="{2D880141-4B5C-9B67-7140-08F197300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12" y="180832"/>
            <a:ext cx="3128177" cy="3128177"/>
          </a:xfrm>
          <a:prstGeom prst="rect">
            <a:avLst/>
          </a:prstGeom>
        </p:spPr>
      </p:pic>
      <p:pic>
        <p:nvPicPr>
          <p:cNvPr id="7" name="Kuva 6" descr="Televisio jossa näkyy draamasarja.">
            <a:extLst>
              <a:ext uri="{FF2B5EF4-FFF2-40B4-BE49-F238E27FC236}">
                <a16:creationId xmlns:a16="http://schemas.microsoft.com/office/drawing/2014/main" id="{D935FA8C-B294-5E41-6470-DC30F001D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31" y="4039740"/>
            <a:ext cx="2159757" cy="2159757"/>
          </a:xfrm>
          <a:prstGeom prst="rect">
            <a:avLst/>
          </a:prstGeom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BC3FE36F-3F0E-42F5-B0D2-FFCA2F0FDE01}"/>
              </a:ext>
            </a:extLst>
          </p:cNvPr>
          <p:cNvSpPr txBox="1"/>
          <p:nvPr/>
        </p:nvSpPr>
        <p:spPr>
          <a:xfrm>
            <a:off x="641231" y="3576117"/>
            <a:ext cx="883965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 dirty="0">
                <a:ea typeface="+mn-lt"/>
                <a:cs typeface="+mn-lt"/>
              </a:rPr>
              <a:t>Miten voi saada jännitystä ilman rahapelaamista?</a:t>
            </a:r>
            <a:endParaRPr lang="fi-FI"/>
          </a:p>
          <a:p>
            <a:endParaRPr lang="fi-FI" sz="3200" dirty="0">
              <a:cs typeface="Calibri"/>
            </a:endParaRPr>
          </a:p>
          <a:p>
            <a:r>
              <a:rPr lang="fi-FI" sz="3200" dirty="0">
                <a:cs typeface="Calibri"/>
              </a:rPr>
              <a:t>Miten voi pitää hauskaa ilman rahapelaamista?</a:t>
            </a:r>
          </a:p>
          <a:p>
            <a:endParaRPr lang="fi-FI" sz="3200" dirty="0">
              <a:ea typeface="Calibri"/>
              <a:cs typeface="Calibri"/>
            </a:endParaRPr>
          </a:p>
          <a:p>
            <a:r>
              <a:rPr lang="fi-FI" sz="3200" dirty="0">
                <a:cs typeface="Calibri"/>
              </a:rPr>
              <a:t>Miten voi saada lisää rahaa ilman rahapelaamista?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1231" y="1274131"/>
            <a:ext cx="5650388" cy="1599517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  <a:cs typeface="Calibri"/>
              </a:rPr>
              <a:t>Mitä voi tehdä rahapelaamisen sijaan?</a:t>
            </a:r>
            <a:endParaRPr lang="fi-FI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917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5B039B43-0389-4561-A32B-6DDB77CAF3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4115" y="391629"/>
            <a:ext cx="6188766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 Light"/>
              </a:rPr>
              <a:t>Lopuksi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Calibri Light"/>
            </a:endParaRPr>
          </a:p>
        </p:txBody>
      </p:sp>
      <p:sp>
        <p:nvSpPr>
          <p:cNvPr id="4" name="Tekstiä">
            <a:extLst>
              <a:ext uri="{FF2B5EF4-FFF2-40B4-BE49-F238E27FC236}">
                <a16:creationId xmlns:a16="http://schemas.microsoft.com/office/drawing/2014/main" id="{CD19628F-CC70-4693-9EA0-C723296AF2ED}"/>
              </a:ext>
            </a:extLst>
          </p:cNvPr>
          <p:cNvSpPr>
            <a:spLocks/>
          </p:cNvSpPr>
          <p:nvPr/>
        </p:nvSpPr>
        <p:spPr>
          <a:xfrm>
            <a:off x="704850" y="2743200"/>
            <a:ext cx="6188075" cy="198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Mitä sinulle jäi oppitunnista mieleen?</a:t>
            </a:r>
          </a:p>
        </p:txBody>
      </p:sp>
      <p:pic>
        <p:nvPicPr>
          <p:cNvPr id="3" name="Picture 2" descr="Mietteliäs henkilö.">
            <a:extLst>
              <a:ext uri="{FF2B5EF4-FFF2-40B4-BE49-F238E27FC236}">
                <a16:creationId xmlns:a16="http://schemas.microsoft.com/office/drawing/2014/main" id="{53DEF600-4806-B626-7B22-A7E20F5F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91" y="509261"/>
            <a:ext cx="3796145" cy="58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60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 descr="Henkilö puhuu puhelimessa.">
            <a:extLst>
              <a:ext uri="{FF2B5EF4-FFF2-40B4-BE49-F238E27FC236}">
                <a16:creationId xmlns:a16="http://schemas.microsoft.com/office/drawing/2014/main" id="{9A9288DD-C87F-44F0-9393-98156961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065" y="145030"/>
            <a:ext cx="1983149" cy="2026281"/>
          </a:xfrm>
          <a:prstGeom prst="rect">
            <a:avLst/>
          </a:prstGeom>
        </p:spPr>
      </p:pic>
      <p:pic>
        <p:nvPicPr>
          <p:cNvPr id="1026" name="Kuva 2" descr="Kaksi henkilöä mäessä. Toinen auttaa toista nousemaan mäkeä ylös.">
            <a:extLst>
              <a:ext uri="{FF2B5EF4-FFF2-40B4-BE49-F238E27FC236}">
                <a16:creationId xmlns:a16="http://schemas.microsoft.com/office/drawing/2014/main" id="{7A3319C9-DE97-442B-AA04-FC7205CD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22" y="4007277"/>
            <a:ext cx="2590395" cy="25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3" descr="Sairaanhoitaja.">
            <a:extLst>
              <a:ext uri="{FF2B5EF4-FFF2-40B4-BE49-F238E27FC236}">
                <a16:creationId xmlns:a16="http://schemas.microsoft.com/office/drawing/2014/main" id="{E458BD98-B1E6-43A0-99B6-DBD92112C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630" y="3503178"/>
            <a:ext cx="3182318" cy="3182318"/>
          </a:xfrm>
          <a:prstGeom prst="rect">
            <a:avLst/>
          </a:prstGeom>
        </p:spPr>
      </p:pic>
      <p:sp>
        <p:nvSpPr>
          <p:cNvPr id="9" name="Tekstiä">
            <a:extLst>
              <a:ext uri="{FF2B5EF4-FFF2-40B4-BE49-F238E27FC236}">
                <a16:creationId xmlns:a16="http://schemas.microsoft.com/office/drawing/2014/main" id="{4404B2DE-E2F1-4FEC-9911-B8E0E642E2E1}"/>
              </a:ext>
            </a:extLst>
          </p:cNvPr>
          <p:cNvSpPr txBox="1">
            <a:spLocks/>
          </p:cNvSpPr>
          <p:nvPr/>
        </p:nvSpPr>
        <p:spPr>
          <a:xfrm>
            <a:off x="631766" y="2008674"/>
            <a:ext cx="11247367" cy="46768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200" b="1" dirty="0" err="1">
                <a:cs typeface="Calibri"/>
              </a:rPr>
              <a:t>Peluurin</a:t>
            </a:r>
            <a:r>
              <a:rPr lang="fi-FI" sz="3200" b="1" dirty="0">
                <a:cs typeface="Calibri"/>
              </a:rPr>
              <a:t> auttava puhelin </a:t>
            </a:r>
            <a:r>
              <a:rPr lang="fi-FI" sz="3200" dirty="0">
                <a:cs typeface="Calibri"/>
              </a:rPr>
              <a:t>on avoinna maanantaista perjantaihin kello 12-18. </a:t>
            </a:r>
          </a:p>
          <a:p>
            <a:pPr>
              <a:lnSpc>
                <a:spcPct val="100000"/>
              </a:lnSpc>
            </a:pPr>
            <a:r>
              <a:rPr lang="fi-FI" sz="3200" dirty="0">
                <a:cs typeface="Calibri"/>
              </a:rPr>
              <a:t>Puhelu on maksuton ja voit asioida nimettömänä. </a:t>
            </a:r>
          </a:p>
          <a:p>
            <a:pPr>
              <a:lnSpc>
                <a:spcPct val="100000"/>
              </a:lnSpc>
            </a:pPr>
            <a:r>
              <a:rPr lang="fi-FI" sz="3200" dirty="0">
                <a:cs typeface="Calibri"/>
              </a:rPr>
              <a:t>Numero on 0800 100 101.</a:t>
            </a:r>
          </a:p>
          <a:p>
            <a:pPr>
              <a:lnSpc>
                <a:spcPct val="100000"/>
              </a:lnSpc>
            </a:pPr>
            <a:r>
              <a:rPr lang="fi-FI" sz="3200" err="1">
                <a:cs typeface="Calibri"/>
              </a:rPr>
              <a:t>Peluurin</a:t>
            </a:r>
            <a:r>
              <a:rPr lang="fi-FI" sz="3200" dirty="0">
                <a:cs typeface="Calibri"/>
              </a:rPr>
              <a:t> chat on auki ma, ke ja pe kello 12-15 osoitteessa </a:t>
            </a:r>
            <a:r>
              <a:rPr lang="fi-FI" sz="3200" b="1" dirty="0">
                <a:cs typeface="Calibri"/>
              </a:rPr>
              <a:t>peluuri.fi</a:t>
            </a:r>
          </a:p>
          <a:p>
            <a:pPr marL="0" indent="0">
              <a:lnSpc>
                <a:spcPct val="100000"/>
              </a:lnSpc>
              <a:buNone/>
            </a:pPr>
            <a:endParaRPr lang="fi-FI" sz="3200" dirty="0">
              <a:cs typeface="Calibri"/>
            </a:endParaRPr>
          </a:p>
          <a:p>
            <a:pPr marL="0" indent="0">
              <a:buNone/>
            </a:pPr>
            <a:r>
              <a:rPr lang="fi-FI" sz="3100" b="1" dirty="0">
                <a:cs typeface="Calibri"/>
              </a:rPr>
              <a:t>Pyydä apua</a:t>
            </a:r>
          </a:p>
          <a:p>
            <a:r>
              <a:rPr lang="fi-FI" sz="3200" dirty="0">
                <a:cs typeface="Calibri"/>
              </a:rPr>
              <a:t>Opettajalta, ohjaajalta tai terveydenhoitajalta.</a:t>
            </a:r>
          </a:p>
          <a:p>
            <a:r>
              <a:rPr lang="fi-FI" sz="3200" dirty="0">
                <a:cs typeface="Calibri"/>
              </a:rPr>
              <a:t>Omalta avustajalta.</a:t>
            </a:r>
          </a:p>
          <a:p>
            <a:r>
              <a:rPr lang="fi-FI" sz="3200" dirty="0">
                <a:cs typeface="Calibri"/>
              </a:rPr>
              <a:t>Oman kunnan terveysasemalta.</a:t>
            </a:r>
          </a:p>
          <a:p>
            <a:r>
              <a:rPr lang="fi-FI" sz="3200" dirty="0">
                <a:cs typeface="Calibri"/>
              </a:rPr>
              <a:t>Oman kunnan nuorisoasemalta.</a:t>
            </a:r>
          </a:p>
          <a:p>
            <a:r>
              <a:rPr lang="fi-FI" sz="3200" dirty="0">
                <a:cs typeface="Calibri"/>
              </a:rPr>
              <a:t>Kerro huolestasi tutulle aikuiselle.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6DB2FE05-A558-4FE2-9F68-9EDFE26B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4311"/>
            <a:ext cx="10722033" cy="1943116"/>
          </a:xfrm>
        </p:spPr>
        <p:txBody>
          <a:bodyPr/>
          <a:lstStyle/>
          <a:p>
            <a:r>
              <a:rPr lang="fi-FI" b="1" dirty="0">
                <a:latin typeface="+mn-lt"/>
                <a:cs typeface="Calibri Light"/>
              </a:rPr>
              <a:t>Mistä saa apua,</a:t>
            </a:r>
            <a:br>
              <a:rPr lang="fi-FI" b="1" dirty="0">
                <a:latin typeface="+mn-lt"/>
                <a:cs typeface="Calibri Light"/>
              </a:rPr>
            </a:br>
            <a:r>
              <a:rPr lang="fi-FI" b="1" dirty="0">
                <a:latin typeface="+mn-lt"/>
                <a:cs typeface="Calibri Light"/>
              </a:rPr>
              <a:t>jos pelaamisesta tulee ongelma?</a:t>
            </a:r>
            <a:endParaRPr lang="fi-FI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2373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9563899-9C32-4F60-A69D-EBB0AC47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57" y="2555241"/>
            <a:ext cx="2730862" cy="259678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800" dirty="0">
                <a:latin typeface="+mn-lt"/>
              </a:rPr>
              <a:t>Lue lisää rahapelaamisesta selkokielellä: Verneri.net</a:t>
            </a:r>
            <a:endParaRPr lang="fi-FI" sz="2800" dirty="0">
              <a:latin typeface="+mn-lt"/>
              <a:cs typeface="Calibri"/>
            </a:endParaRPr>
          </a:p>
        </p:txBody>
      </p:sp>
      <p:pic>
        <p:nvPicPr>
          <p:cNvPr id="3" name="Kuva 2" descr="Kuvakaappaus Verneri.net sivustosta.">
            <a:extLst>
              <a:ext uri="{FF2B5EF4-FFF2-40B4-BE49-F238E27FC236}">
                <a16:creationId xmlns:a16="http://schemas.microsoft.com/office/drawing/2014/main" id="{521CECD6-174F-0BE9-FC46-886208C44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"/>
          <a:stretch/>
        </p:blipFill>
        <p:spPr>
          <a:xfrm>
            <a:off x="3152219" y="248396"/>
            <a:ext cx="8971014" cy="6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9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F4BEC69-C78F-46B0-8DC0-C27BD28D90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50685"/>
            <a:ext cx="7447670" cy="84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Pelataan tietovisa rahapelaamisesta</a:t>
            </a:r>
          </a:p>
        </p:txBody>
      </p:sp>
      <p:sp>
        <p:nvSpPr>
          <p:cNvPr id="7" name="Tekstiä 1">
            <a:extLst>
              <a:ext uri="{FF2B5EF4-FFF2-40B4-BE49-F238E27FC236}">
                <a16:creationId xmlns:a16="http://schemas.microsoft.com/office/drawing/2014/main" id="{C9B47A4F-0ACE-4795-A237-21A362D20DB0}"/>
              </a:ext>
            </a:extLst>
          </p:cNvPr>
          <p:cNvSpPr txBox="1">
            <a:spLocks/>
          </p:cNvSpPr>
          <p:nvPr/>
        </p:nvSpPr>
        <p:spPr>
          <a:xfrm>
            <a:off x="838200" y="1680649"/>
            <a:ext cx="7166317" cy="21010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Mitä tiedämme rahapelaamisesta?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Vastataan tietovisan kysymyksiin.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Tietovisa on tehty selkokielellä.</a:t>
            </a:r>
          </a:p>
        </p:txBody>
      </p:sp>
      <p:sp>
        <p:nvSpPr>
          <p:cNvPr id="8" name="Linkki">
            <a:extLst>
              <a:ext uri="{FF2B5EF4-FFF2-40B4-BE49-F238E27FC236}">
                <a16:creationId xmlns:a16="http://schemas.microsoft.com/office/drawing/2014/main" id="{9ADBE08E-6D4C-4734-8586-5812BFA07F88}"/>
              </a:ext>
            </a:extLst>
          </p:cNvPr>
          <p:cNvSpPr txBox="1">
            <a:spLocks/>
          </p:cNvSpPr>
          <p:nvPr/>
        </p:nvSpPr>
        <p:spPr>
          <a:xfrm>
            <a:off x="838200" y="4071024"/>
            <a:ext cx="2498187" cy="84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4000" b="1" dirty="0">
                <a:hlinkClick r:id="rId3"/>
              </a:rPr>
              <a:t>Pelataan!</a:t>
            </a:r>
            <a:endParaRPr lang="fi-FI" sz="4000" b="1" dirty="0"/>
          </a:p>
        </p:txBody>
      </p:sp>
      <p:sp>
        <p:nvSpPr>
          <p:cNvPr id="3" name="Tekstiä 2">
            <a:extLst>
              <a:ext uri="{FF2B5EF4-FFF2-40B4-BE49-F238E27FC236}">
                <a16:creationId xmlns:a16="http://schemas.microsoft.com/office/drawing/2014/main" id="{7564713C-30E7-4051-8D50-7AE6FAF379C1}"/>
              </a:ext>
            </a:extLst>
          </p:cNvPr>
          <p:cNvSpPr>
            <a:spLocks/>
          </p:cNvSpPr>
          <p:nvPr/>
        </p:nvSpPr>
        <p:spPr>
          <a:xfrm>
            <a:off x="838200" y="5064125"/>
            <a:ext cx="7165975" cy="1243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Tietovisa löytyy SELVIS-hankkeen sivuilta: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ehyt.fi/</a:t>
            </a:r>
            <a:r>
              <a:rPr kumimoji="0" lang="fi-FI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selvis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2DD9B-74E2-F043-BE7F-0659B110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83" y="623870"/>
            <a:ext cx="3434097" cy="51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1">
            <a:extLst>
              <a:ext uri="{FF2B5EF4-FFF2-40B4-BE49-F238E27FC236}">
                <a16:creationId xmlns:a16="http://schemas.microsoft.com/office/drawing/2014/main" id="{A73DC55B-ADC9-45FA-A440-8FBAA5E7C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4556" y="39658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2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 hidden="1">
            <a:extLst>
              <a:ext uri="{FF2B5EF4-FFF2-40B4-BE49-F238E27FC236}">
                <a16:creationId xmlns:a16="http://schemas.microsoft.com/office/drawing/2014/main" id="{91DF0C8E-5057-3EB7-2332-E0CC7A7FF2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51692"/>
            <a:ext cx="733278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Papunet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717DFBB-31E5-4CB1-8FFD-051DEE5AA348}"/>
              </a:ext>
            </a:extLst>
          </p:cNvPr>
          <p:cNvSpPr>
            <a:spLocks/>
          </p:cNvSpPr>
          <p:nvPr/>
        </p:nvSpPr>
        <p:spPr>
          <a:xfrm>
            <a:off x="838200" y="845911"/>
            <a:ext cx="10515600" cy="37295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Tässä materiaalissa käytetyt kuvat 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otettu Papunetin kuvapankista.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  <a:hlinkClick r:id="rId3"/>
              </a:rPr>
              <a:t>Papunet.net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7301D9-84DB-9487-E349-7A53FE85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371" y="3497943"/>
            <a:ext cx="1304471" cy="1304471"/>
          </a:xfrm>
          <a:prstGeom prst="rect">
            <a:avLst/>
          </a:prstGeom>
        </p:spPr>
      </p:pic>
      <p:sp>
        <p:nvSpPr>
          <p:cNvPr id="4" name="Taustakuva">
            <a:extLst>
              <a:ext uri="{FF2B5EF4-FFF2-40B4-BE49-F238E27FC236}">
                <a16:creationId xmlns:a16="http://schemas.microsoft.com/office/drawing/2014/main" id="{0FDDF634-1F47-4DF1-A3D3-377335BE9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600" y="81280"/>
            <a:ext cx="11958320" cy="6654800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1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E548E-4065-D4F3-F140-B967C90D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580"/>
            <a:ext cx="4644736" cy="1325563"/>
          </a:xfrm>
        </p:spPr>
        <p:txBody>
          <a:bodyPr>
            <a:normAutofit/>
          </a:bodyPr>
          <a:lstStyle/>
          <a:p>
            <a:r>
              <a:rPr lang="fi-FI" sz="5400" b="1" dirty="0">
                <a:latin typeface="Calibri"/>
                <a:cs typeface="Calibri Light"/>
              </a:rPr>
              <a:t>Mitä on raha?</a:t>
            </a:r>
          </a:p>
        </p:txBody>
      </p:sp>
      <p:pic>
        <p:nvPicPr>
          <p:cNvPr id="4" name="Kuva 4" descr="Rahasetelejä ja kolikoita. Valuutta on eruo.">
            <a:extLst>
              <a:ext uri="{FF2B5EF4-FFF2-40B4-BE49-F238E27FC236}">
                <a16:creationId xmlns:a16="http://schemas.microsoft.com/office/drawing/2014/main" id="{9759DAFD-E9A4-0416-CA1D-DFD02B6F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27" y="1081809"/>
            <a:ext cx="4313381" cy="43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0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">
            <a:extLst>
              <a:ext uri="{FF2B5EF4-FFF2-40B4-BE49-F238E27FC236}">
                <a16:creationId xmlns:a16="http://schemas.microsoft.com/office/drawing/2014/main" id="{C89E6CEB-D65C-49FD-B11C-187EE3C0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467428"/>
            <a:ext cx="12192000" cy="439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" descr="Selko-tunnus.">
            <a:extLst>
              <a:ext uri="{FF2B5EF4-FFF2-40B4-BE49-F238E27FC236}">
                <a16:creationId xmlns:a16="http://schemas.microsoft.com/office/drawing/2014/main" id="{43D665D7-3415-A653-A96C-3E4CA6EA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32" y="5001694"/>
            <a:ext cx="1762506" cy="1475232"/>
          </a:xfrm>
          <a:prstGeom prst="rect">
            <a:avLst/>
          </a:prstGeom>
        </p:spPr>
      </p:pic>
      <p:grpSp>
        <p:nvGrpSpPr>
          <p:cNvPr id="12" name="Logot" descr="EHYT ry:n ja Kehitysvammaliiton logot.">
            <a:extLst>
              <a:ext uri="{FF2B5EF4-FFF2-40B4-BE49-F238E27FC236}">
                <a16:creationId xmlns:a16="http://schemas.microsoft.com/office/drawing/2014/main" id="{9C0DBD5B-99EC-4482-A25C-A52631569F67}"/>
              </a:ext>
            </a:extLst>
          </p:cNvPr>
          <p:cNvGrpSpPr/>
          <p:nvPr/>
        </p:nvGrpSpPr>
        <p:grpSpPr>
          <a:xfrm>
            <a:off x="888569" y="5228457"/>
            <a:ext cx="7382153" cy="1021705"/>
            <a:chOff x="3122837" y="5764767"/>
            <a:chExt cx="6168120" cy="853807"/>
          </a:xfrm>
        </p:grpSpPr>
        <p:pic>
          <p:nvPicPr>
            <p:cNvPr id="9" name="EHYT ry" descr="Kuva, joka sisältää kohteen teksti, clipart-kuva, vektorigrafiikka&#10;&#10;Kuvaus luotu automaattisesti">
              <a:extLst>
                <a:ext uri="{FF2B5EF4-FFF2-40B4-BE49-F238E27FC236}">
                  <a16:creationId xmlns:a16="http://schemas.microsoft.com/office/drawing/2014/main" id="{1FDEB65D-71CF-4097-A626-D1116D95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37" y="5818071"/>
              <a:ext cx="1192023" cy="800503"/>
            </a:xfrm>
            <a:prstGeom prst="rect">
              <a:avLst/>
            </a:prstGeom>
          </p:spPr>
        </p:pic>
        <p:pic>
          <p:nvPicPr>
            <p:cNvPr id="11" name="Kehitysvammaliitto">
              <a:extLst>
                <a:ext uri="{FF2B5EF4-FFF2-40B4-BE49-F238E27FC236}">
                  <a16:creationId xmlns:a16="http://schemas.microsoft.com/office/drawing/2014/main" id="{CFABD6C5-CC28-4AC8-B8D4-B1FE19B0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011" y="5764767"/>
              <a:ext cx="4073946" cy="853807"/>
            </a:xfrm>
            <a:prstGeom prst="rect">
              <a:avLst/>
            </a:prstGeom>
          </p:spPr>
        </p:pic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8ED44969-D9A0-2D12-9FE4-D0B5675EA864}"/>
              </a:ext>
            </a:extLst>
          </p:cNvPr>
          <p:cNvSpPr txBox="1"/>
          <p:nvPr/>
        </p:nvSpPr>
        <p:spPr>
          <a:xfrm>
            <a:off x="888569" y="2916264"/>
            <a:ext cx="10763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Materiaali on tehty yhteistyössä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Ehkäisevä päihdetyö EHYT ry:n ja Kehitysvammaliiton kanssa.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Tämä materiaali on saanut selkotunnuksen.</a:t>
            </a:r>
          </a:p>
        </p:txBody>
      </p:sp>
      <p:pic>
        <p:nvPicPr>
          <p:cNvPr id="5" name="Kuva" descr="SELVIS-hankkeen valkoinen logo.">
            <a:extLst>
              <a:ext uri="{FF2B5EF4-FFF2-40B4-BE49-F238E27FC236}">
                <a16:creationId xmlns:a16="http://schemas.microsoft.com/office/drawing/2014/main" id="{93F557D9-ED31-4913-8EC5-7D8839514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5" y="578195"/>
            <a:ext cx="2753881" cy="1327077"/>
          </a:xfrm>
          <a:prstGeom prst="rect">
            <a:avLst/>
          </a:prstGeom>
        </p:spPr>
      </p:pic>
      <p:sp>
        <p:nvSpPr>
          <p:cNvPr id="6" name="Tekstiä">
            <a:extLst>
              <a:ext uri="{FF2B5EF4-FFF2-40B4-BE49-F238E27FC236}">
                <a16:creationId xmlns:a16="http://schemas.microsoft.com/office/drawing/2014/main" id="{216AE3FC-E45F-425A-9C61-FBEDCA4D234D}"/>
              </a:ext>
            </a:extLst>
          </p:cNvPr>
          <p:cNvSpPr txBox="1"/>
          <p:nvPr/>
        </p:nvSpPr>
        <p:spPr>
          <a:xfrm>
            <a:off x="889236" y="516942"/>
            <a:ext cx="630603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Kiitos osallistumisesta SELVIS-oppitunnille!</a:t>
            </a:r>
            <a:endParaRPr kumimoji="0" lang="fi-FI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Otsikko">
            <a:extLst>
              <a:ext uri="{FF2B5EF4-FFF2-40B4-BE49-F238E27FC236}">
                <a16:creationId xmlns:a16="http://schemas.microsoft.com/office/drawing/2014/main" id="{D7024A42-E76D-4239-8161-2D5315EC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5563"/>
            <a:ext cx="113538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SELVIS-hanke</a:t>
            </a:r>
          </a:p>
        </p:txBody>
      </p:sp>
    </p:spTree>
    <p:extLst>
      <p:ext uri="{BB962C8B-B14F-4D97-AF65-F5344CB8AC3E}">
        <p14:creationId xmlns:p14="http://schemas.microsoft.com/office/powerpoint/2010/main" val="216547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">
            <a:extLst>
              <a:ext uri="{FF2B5EF4-FFF2-40B4-BE49-F238E27FC236}">
                <a16:creationId xmlns:a16="http://schemas.microsoft.com/office/drawing/2014/main" id="{B71243AB-D9F4-4E3F-86B5-85085B1618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2980" y="607389"/>
            <a:ext cx="8901948" cy="1035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Päivän aihe on </a:t>
            </a:r>
            <a:r>
              <a:rPr lang="fi-FI" b="1" dirty="0">
                <a:latin typeface="+mn-lt"/>
                <a:cs typeface="Calibri Light"/>
              </a:rPr>
              <a:t>rahapelaaminen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.</a:t>
            </a:r>
            <a:endParaRPr lang="fi-FI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 Light"/>
            </a:endParaRPr>
          </a:p>
        </p:txBody>
      </p:sp>
      <p:sp>
        <p:nvSpPr>
          <p:cNvPr id="2" name="Tekstiä">
            <a:extLst>
              <a:ext uri="{FF2B5EF4-FFF2-40B4-BE49-F238E27FC236}">
                <a16:creationId xmlns:a16="http://schemas.microsoft.com/office/drawing/2014/main" id="{D85ACFA8-7C55-43F2-890A-21CAEF791401}"/>
              </a:ext>
            </a:extLst>
          </p:cNvPr>
          <p:cNvSpPr>
            <a:spLocks/>
          </p:cNvSpPr>
          <p:nvPr/>
        </p:nvSpPr>
        <p:spPr>
          <a:xfrm>
            <a:off x="972980" y="2148999"/>
            <a:ext cx="6959653" cy="27057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Mitä tiedät </a:t>
            </a:r>
            <a:r>
              <a:rPr lang="fi-FI" sz="4400" dirty="0">
                <a:ea typeface="+mj-ea"/>
                <a:cs typeface="Calibri Light"/>
              </a:rPr>
              <a:t>rahapelaamisesta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?</a:t>
            </a:r>
            <a:endParaRPr lang="fi-FI" dirty="0">
              <a:ea typeface="+mj-ea"/>
            </a:endParaRPr>
          </a:p>
        </p:txBody>
      </p:sp>
      <p:pic>
        <p:nvPicPr>
          <p:cNvPr id="4" name="Kuva 3" descr="Henkilö pelaa rahapeliautomaatilla.">
            <a:extLst>
              <a:ext uri="{FF2B5EF4-FFF2-40B4-BE49-F238E27FC236}">
                <a16:creationId xmlns:a16="http://schemas.microsoft.com/office/drawing/2014/main" id="{0DEB1128-9564-C353-38D0-1D8A4002C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46" y="2077776"/>
            <a:ext cx="4514297" cy="45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64E68D53-CB48-47AB-B16A-5C0ECBAD68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8108" y="157673"/>
            <a:ext cx="10246040" cy="8310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fi-FI" sz="4000" b="1" dirty="0">
                <a:latin typeface="+mn-lt"/>
                <a:cs typeface="Calibri Light"/>
              </a:rPr>
              <a:t>Ihmiset harrastavat rahapelaamista eri tavoilla.</a:t>
            </a:r>
            <a:endParaRPr lang="fi-FI" dirty="0">
              <a:ea typeface="+mj-ea"/>
            </a:endParaRPr>
          </a:p>
        </p:txBody>
      </p:sp>
      <p:sp>
        <p:nvSpPr>
          <p:cNvPr id="4" name="Tekstiä">
            <a:extLst>
              <a:ext uri="{FF2B5EF4-FFF2-40B4-BE49-F238E27FC236}">
                <a16:creationId xmlns:a16="http://schemas.microsoft.com/office/drawing/2014/main" id="{1F7DC22F-AB6C-4FA6-9E4B-803A0E84B4A9}"/>
              </a:ext>
            </a:extLst>
          </p:cNvPr>
          <p:cNvSpPr txBox="1">
            <a:spLocks/>
          </p:cNvSpPr>
          <p:nvPr/>
        </p:nvSpPr>
        <p:spPr>
          <a:xfrm>
            <a:off x="938108" y="993736"/>
            <a:ext cx="10477116" cy="2780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  <a:cs typeface="Calibri Light"/>
              </a:rPr>
              <a:t>Kännykällä tai tietokoneella, jolla pääsee internettiin pelisivuille.</a:t>
            </a:r>
            <a:endParaRPr lang="fi-FI" sz="2400" dirty="0">
              <a:latin typeface="Calibri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cs typeface="Calibri Light"/>
              </a:rPr>
              <a:t>Raaputusarvoilla ja arvontapeleillä, kuten ässä-arvat tai lotto.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cs typeface="Calibri Light"/>
              </a:rPr>
              <a:t>Rahapeliautomaatilla, esimerkiksi kaupassa tai kasinolla.</a:t>
            </a:r>
            <a:endParaRPr lang="fi-FI" sz="2400" dirty="0">
              <a:latin typeface="Calibri Light" panose="020F0302020204030204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cs typeface="Calibri"/>
              </a:rPr>
              <a:t>Vedonlyönnissä, esimerkiksi urheilukisoissa tai raveissa.</a:t>
            </a:r>
            <a:endParaRPr lang="fi-FI" sz="2400" dirty="0">
              <a:latin typeface="Calibri Light" panose="020F0302020204030204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Calibri"/>
                <a:cs typeface="Calibri"/>
              </a:rPr>
              <a:t>Korttipeleissä muiden ihmisten kanssa.</a:t>
            </a:r>
            <a:endParaRPr lang="fi-FI" sz="2400" dirty="0">
              <a:latin typeface="Calibri Light" panose="020F0302020204030204"/>
              <a:cs typeface="Calibri Light"/>
            </a:endParaRPr>
          </a:p>
        </p:txBody>
      </p:sp>
      <p:pic>
        <p:nvPicPr>
          <p:cNvPr id="9" name="Kuva 11" descr="Kännykkä.">
            <a:extLst>
              <a:ext uri="{FF2B5EF4-FFF2-40B4-BE49-F238E27FC236}">
                <a16:creationId xmlns:a16="http://schemas.microsoft.com/office/drawing/2014/main" id="{57F8861C-40B3-F988-CF7D-F6CB1493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9" y="4240108"/>
            <a:ext cx="1378964" cy="1397107"/>
          </a:xfrm>
          <a:prstGeom prst="rect">
            <a:avLst/>
          </a:prstGeom>
        </p:spPr>
      </p:pic>
      <p:pic>
        <p:nvPicPr>
          <p:cNvPr id="2" name="Kuva 7" descr="Pöytätietokone.">
            <a:extLst>
              <a:ext uri="{FF2B5EF4-FFF2-40B4-BE49-F238E27FC236}">
                <a16:creationId xmlns:a16="http://schemas.microsoft.com/office/drawing/2014/main" id="{CB8D7CAE-2F26-974B-0689-37E3CF545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70" y="3902577"/>
            <a:ext cx="1994310" cy="2027928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0A3C75C5-4021-4985-A0C5-34A631333E3E}"/>
              </a:ext>
            </a:extLst>
          </p:cNvPr>
          <p:cNvSpPr txBox="1"/>
          <p:nvPr/>
        </p:nvSpPr>
        <p:spPr>
          <a:xfrm>
            <a:off x="239839" y="5860323"/>
            <a:ext cx="35195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 dirty="0"/>
              <a:t>Kännykkä tai tietokone</a:t>
            </a:r>
            <a:endParaRPr lang="fi-FI" dirty="0"/>
          </a:p>
        </p:txBody>
      </p:sp>
      <p:pic>
        <p:nvPicPr>
          <p:cNvPr id="8" name="Kuva 7" descr="Raaputusarpa.">
            <a:extLst>
              <a:ext uri="{FF2B5EF4-FFF2-40B4-BE49-F238E27FC236}">
                <a16:creationId xmlns:a16="http://schemas.microsoft.com/office/drawing/2014/main" id="{7267A75A-7B48-3F93-20C7-6C51E1CD7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658" y="3820314"/>
            <a:ext cx="2325029" cy="2343615"/>
          </a:xfrm>
          <a:prstGeom prst="rect">
            <a:avLst/>
          </a:prstGeom>
        </p:spPr>
      </p:pic>
      <p:sp>
        <p:nvSpPr>
          <p:cNvPr id="12" name="Alaotsikko 2">
            <a:extLst>
              <a:ext uri="{FF2B5EF4-FFF2-40B4-BE49-F238E27FC236}">
                <a16:creationId xmlns:a16="http://schemas.microsoft.com/office/drawing/2014/main" id="{850A2EED-75FE-34CD-3BFA-667797F6034B}"/>
              </a:ext>
            </a:extLst>
          </p:cNvPr>
          <p:cNvSpPr txBox="1"/>
          <p:nvPr/>
        </p:nvSpPr>
        <p:spPr>
          <a:xfrm>
            <a:off x="3824604" y="6137107"/>
            <a:ext cx="26925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 dirty="0">
                <a:cs typeface="Calibri"/>
              </a:rPr>
              <a:t>Raaputusarpa</a:t>
            </a:r>
            <a:endParaRPr lang="fi-FI" dirty="0"/>
          </a:p>
        </p:txBody>
      </p:sp>
      <p:pic>
        <p:nvPicPr>
          <p:cNvPr id="11" name="Kuva 10" descr="Rahapeliautomaatti jossa näkyy rivi kirsikoita pelinäytöllä.">
            <a:extLst>
              <a:ext uri="{FF2B5EF4-FFF2-40B4-BE49-F238E27FC236}">
                <a16:creationId xmlns:a16="http://schemas.microsoft.com/office/drawing/2014/main" id="{AF94E1EE-FF91-306B-83E7-E9C367BEC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13" y="3216252"/>
            <a:ext cx="2816072" cy="2787317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CE70449A-F7F9-4824-E6DE-AABC0C325674}"/>
              </a:ext>
            </a:extLst>
          </p:cNvPr>
          <p:cNvSpPr txBox="1"/>
          <p:nvPr/>
        </p:nvSpPr>
        <p:spPr>
          <a:xfrm>
            <a:off x="6863309" y="5890413"/>
            <a:ext cx="233012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 dirty="0">
                <a:cs typeface="Calibri"/>
              </a:rPr>
              <a:t>Rahapeli-</a:t>
            </a:r>
          </a:p>
          <a:p>
            <a:pPr algn="ctr"/>
            <a:r>
              <a:rPr lang="fi-FI" sz="2800" b="1" dirty="0">
                <a:cs typeface="Calibri"/>
              </a:rPr>
              <a:t>automaatti</a:t>
            </a:r>
          </a:p>
        </p:txBody>
      </p:sp>
      <p:pic>
        <p:nvPicPr>
          <p:cNvPr id="13" name="Kuva 12" descr="Neljä pelikorttia: Risti, ruutu, pata ja hertta.">
            <a:extLst>
              <a:ext uri="{FF2B5EF4-FFF2-40B4-BE49-F238E27FC236}">
                <a16:creationId xmlns:a16="http://schemas.microsoft.com/office/drawing/2014/main" id="{3B6F8279-C66D-D79C-7FBB-246F405B6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02" y="3673275"/>
            <a:ext cx="2204719" cy="2204719"/>
          </a:xfrm>
          <a:prstGeom prst="rect">
            <a:avLst/>
          </a:prstGeom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6B977FFA-CF78-48D3-DDB2-5D014D2F5082}"/>
              </a:ext>
            </a:extLst>
          </p:cNvPr>
          <p:cNvSpPr txBox="1"/>
          <p:nvPr/>
        </p:nvSpPr>
        <p:spPr>
          <a:xfrm>
            <a:off x="9320893" y="6000873"/>
            <a:ext cx="257173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 dirty="0"/>
              <a:t>Korttipelit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39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4C9B978C-B0C4-47DA-9D8A-0D164A0E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52" y="516482"/>
            <a:ext cx="3941618" cy="1250731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Videon hahmot:</a:t>
            </a:r>
          </a:p>
        </p:txBody>
      </p:sp>
      <p:sp>
        <p:nvSpPr>
          <p:cNvPr id="11" name="Tekstiä">
            <a:extLst>
              <a:ext uri="{FF2B5EF4-FFF2-40B4-BE49-F238E27FC236}">
                <a16:creationId xmlns:a16="http://schemas.microsoft.com/office/drawing/2014/main" id="{44552687-E1FF-44E2-BBEE-6A86EAE60B4E}"/>
              </a:ext>
            </a:extLst>
          </p:cNvPr>
          <p:cNvSpPr txBox="1">
            <a:spLocks/>
          </p:cNvSpPr>
          <p:nvPr/>
        </p:nvSpPr>
        <p:spPr>
          <a:xfrm>
            <a:off x="1034913" y="1883808"/>
            <a:ext cx="5953157" cy="3928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Video kertoo kahdesta </a:t>
            </a:r>
            <a:r>
              <a:rPr lang="fi-FI" sz="4000" err="1">
                <a:latin typeface="+mn-lt"/>
              </a:rPr>
              <a:t>kaveruksesta</a:t>
            </a:r>
            <a:r>
              <a:rPr lang="fi-FI" sz="4000" dirty="0">
                <a:latin typeface="+mn-lt"/>
              </a:rPr>
              <a:t> </a:t>
            </a:r>
            <a:endParaRPr lang="fi-FI" sz="4000">
              <a:latin typeface="Calibri Light" panose="020F0302020204030204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ja heidän kaveriporukasta.</a:t>
            </a:r>
            <a:endParaRPr lang="fi-FI" sz="4000">
              <a:cs typeface="Calibri Light"/>
            </a:endParaRPr>
          </a:p>
          <a:p>
            <a:pPr>
              <a:lnSpc>
                <a:spcPct val="100000"/>
              </a:lnSpc>
            </a:pPr>
            <a:endParaRPr lang="fi-FI" sz="4000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He ovat viettämässä </a:t>
            </a:r>
            <a:endParaRPr lang="fi-FI" sz="4000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+mn-lt"/>
              </a:rPr>
              <a:t>aikaa yhdessä.</a:t>
            </a:r>
            <a:endParaRPr lang="fi-FI" sz="4000" dirty="0">
              <a:latin typeface="+mn-lt"/>
              <a:cs typeface="Calibri" panose="020F0502020204030204"/>
            </a:endParaRP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186D0848-7CB1-E4A8-E0EB-ED3D35D10C52}"/>
              </a:ext>
            </a:extLst>
          </p:cNvPr>
          <p:cNvSpPr txBox="1"/>
          <p:nvPr/>
        </p:nvSpPr>
        <p:spPr>
          <a:xfrm>
            <a:off x="7313831" y="1228736"/>
            <a:ext cx="1861334" cy="1369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err="1"/>
              <a:t>Huppis</a:t>
            </a:r>
            <a:endParaRPr lang="fi-FI" err="1"/>
          </a:p>
          <a:p>
            <a:pPr algn="ctr"/>
            <a:r>
              <a:rPr lang="fi-FI" sz="4000">
                <a:cs typeface="Calibri"/>
              </a:rPr>
              <a:t>18 v.</a:t>
            </a:r>
          </a:p>
        </p:txBody>
      </p:sp>
      <p:pic>
        <p:nvPicPr>
          <p:cNvPr id="15" name="Picture 4" descr="Hymyilevä nuori hahmo jolla on lyhyet ruskeat hiukset ja punainen huppari. ">
            <a:extLst>
              <a:ext uri="{FF2B5EF4-FFF2-40B4-BE49-F238E27FC236}">
                <a16:creationId xmlns:a16="http://schemas.microsoft.com/office/drawing/2014/main" id="{C46C759D-3C1D-EDA3-8CA2-F0289335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12" y="2342214"/>
            <a:ext cx="4271345" cy="4204564"/>
          </a:xfrm>
          <a:prstGeom prst="rect">
            <a:avLst/>
          </a:prstGeom>
        </p:spPr>
      </p:pic>
      <p:sp>
        <p:nvSpPr>
          <p:cNvPr id="12" name="Alaotsikko 1">
            <a:extLst>
              <a:ext uri="{FF2B5EF4-FFF2-40B4-BE49-F238E27FC236}">
                <a16:creationId xmlns:a16="http://schemas.microsoft.com/office/drawing/2014/main" id="{0AF508A3-B2AC-28A6-9C7E-10E6F2BC2D71}"/>
              </a:ext>
            </a:extLst>
          </p:cNvPr>
          <p:cNvSpPr txBox="1"/>
          <p:nvPr/>
        </p:nvSpPr>
        <p:spPr>
          <a:xfrm>
            <a:off x="9820816" y="981047"/>
            <a:ext cx="1718104" cy="1369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err="1"/>
              <a:t>Nuttis</a:t>
            </a:r>
            <a:endParaRPr lang="fi-FI" sz="4000">
              <a:cs typeface="Calibri" panose="020F0502020204030204"/>
            </a:endParaRPr>
          </a:p>
          <a:p>
            <a:pPr algn="ctr"/>
            <a:r>
              <a:rPr lang="fi-FI" sz="4000">
                <a:cs typeface="Calibri" panose="020F0502020204030204"/>
              </a:rPr>
              <a:t>18 v.</a:t>
            </a:r>
          </a:p>
        </p:txBody>
      </p:sp>
      <p:pic>
        <p:nvPicPr>
          <p:cNvPr id="14" name="Picture 2" descr="Hymyilevä nuori hahmo jolla on oranssi nuttura ja tumma tunika.">
            <a:extLst>
              <a:ext uri="{FF2B5EF4-FFF2-40B4-BE49-F238E27FC236}">
                <a16:creationId xmlns:a16="http://schemas.microsoft.com/office/drawing/2014/main" id="{958E5D55-F515-745A-E3FE-9656935B6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51780" y="2427891"/>
            <a:ext cx="4186880" cy="42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1783508-093C-35A0-84F6-097E1E26737C}"/>
              </a:ext>
            </a:extLst>
          </p:cNvPr>
          <p:cNvSpPr txBox="1"/>
          <p:nvPr/>
        </p:nvSpPr>
        <p:spPr>
          <a:xfrm>
            <a:off x="3046288" y="6218840"/>
            <a:ext cx="60994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hlinkClick r:id="rId4"/>
              </a:rPr>
              <a:t>Katso</a:t>
            </a:r>
            <a:r>
              <a:rPr lang="en-US" sz="2400" dirty="0">
                <a:hlinkClick r:id="rId4"/>
              </a:rPr>
              <a:t> video </a:t>
            </a:r>
            <a:r>
              <a:rPr lang="en-US" sz="2400" dirty="0" err="1">
                <a:hlinkClick r:id="rId4"/>
              </a:rPr>
              <a:t>YouTubesta</a:t>
            </a:r>
            <a:r>
              <a:rPr lang="en-US" sz="2400" dirty="0">
                <a:hlinkClick r:id="rId4"/>
              </a:rPr>
              <a:t>.</a:t>
            </a:r>
            <a:endParaRPr lang="fi-FI" sz="2400" dirty="0"/>
          </a:p>
        </p:txBody>
      </p:sp>
      <p:pic>
        <p:nvPicPr>
          <p:cNvPr id="3" name="Online-media 2" title="SELVIS-animaatio: Voittaminen rahapelissä on sattumaa">
            <a:hlinkClick r:id="" action="ppaction://media"/>
            <a:extLst>
              <a:ext uri="{FF2B5EF4-FFF2-40B4-BE49-F238E27FC236}">
                <a16:creationId xmlns:a16="http://schemas.microsoft.com/office/drawing/2014/main" id="{410EB1C8-F8BE-CD5F-6280-DD71C1BA26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2428" y="408327"/>
            <a:ext cx="11435707" cy="5596131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767CC0A3-2347-8A83-B546-3F0D10F23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2428" y="-1024427"/>
            <a:ext cx="10515600" cy="1325563"/>
          </a:xfrm>
        </p:spPr>
        <p:txBody>
          <a:bodyPr/>
          <a:lstStyle/>
          <a:p>
            <a:r>
              <a:rPr lang="fi-FI" dirty="0"/>
              <a:t>Animaatio</a:t>
            </a:r>
          </a:p>
        </p:txBody>
      </p:sp>
    </p:spTree>
    <p:extLst>
      <p:ext uri="{BB962C8B-B14F-4D97-AF65-F5344CB8AC3E}">
        <p14:creationId xmlns:p14="http://schemas.microsoft.com/office/powerpoint/2010/main" val="97539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8FF7692-03E0-4177-B372-8C04D6558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803275"/>
            <a:ext cx="8623300" cy="1412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Seuraavaksi keskustelemme yhdessä </a:t>
            </a:r>
            <a:r>
              <a:rPr lang="fi-FI" b="1" dirty="0">
                <a:latin typeface="+mn-lt"/>
              </a:rPr>
              <a:t>videon 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tapahtumista.</a:t>
            </a:r>
          </a:p>
        </p:txBody>
      </p:sp>
      <p:pic>
        <p:nvPicPr>
          <p:cNvPr id="1026" name="Kuva" descr="Kaksi henkilöä juttelee toisilleen.">
            <a:extLst>
              <a:ext uri="{FF2B5EF4-FFF2-40B4-BE49-F238E27FC236}">
                <a16:creationId xmlns:a16="http://schemas.microsoft.com/office/drawing/2014/main" id="{FC71CEF2-B20C-42C5-89E2-724E1893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530475"/>
            <a:ext cx="57531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7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C4D9303006D20459F3D853360729A5A" ma:contentTypeVersion="16" ma:contentTypeDescription="Luo uusi asiakirja." ma:contentTypeScope="" ma:versionID="6f045683641756ba64bdaaf9730beffd">
  <xsd:schema xmlns:xsd="http://www.w3.org/2001/XMLSchema" xmlns:xs="http://www.w3.org/2001/XMLSchema" xmlns:p="http://schemas.microsoft.com/office/2006/metadata/properties" xmlns:ns2="25e21c7a-3e51-4617-978c-e6469b993ae6" xmlns:ns3="357c6012-76cd-4001-a114-b2aa43597a9f" targetNamespace="http://schemas.microsoft.com/office/2006/metadata/properties" ma:root="true" ma:fieldsID="268c2ab2497be4e203ed05201e4e88ac" ns2:_="" ns3:_="">
    <xsd:import namespace="25e21c7a-3e51-4617-978c-e6469b993ae6"/>
    <xsd:import namespace="357c6012-76cd-4001-a114-b2aa43597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21c7a-3e51-4617-978c-e6469b993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c6012-76cd-4001-a114-b2aa43597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1cdd6fe-7cb2-4265-8981-557710580e31}" ma:internalName="TaxCatchAll" ma:showField="CatchAllData" ma:web="357c6012-76cd-4001-a114-b2aa43597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7c6012-76cd-4001-a114-b2aa43597a9f" xsi:nil="true"/>
    <lcf76f155ced4ddcb4097134ff3c332f xmlns="25e21c7a-3e51-4617-978c-e6469b993a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4B4776-C105-4227-96E4-0CFF4840F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21c7a-3e51-4617-978c-e6469b993ae6"/>
    <ds:schemaRef ds:uri="357c6012-76cd-4001-a114-b2aa43597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103B9-BEA7-4EAE-9B58-285F0B54B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74958-D70F-485E-997E-EE10C2BA1637}">
  <ds:schemaRefs>
    <ds:schemaRef ds:uri="http://purl.org/dc/terms/"/>
    <ds:schemaRef ds:uri="http://schemas.microsoft.com/office/2006/documentManagement/types"/>
    <ds:schemaRef ds:uri="357c6012-76cd-4001-a114-b2aa43597a9f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5e21c7a-3e51-4617-978c-e6469b993ae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3400</Words>
  <Application>Microsoft Office PowerPoint</Application>
  <PresentationFormat>Laajakuva</PresentationFormat>
  <Paragraphs>619</Paragraphs>
  <Slides>40</Slides>
  <Notes>40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Office-teema</vt:lpstr>
      <vt:lpstr>Oppitunti rahapelaamisesta</vt:lpstr>
      <vt:lpstr>Ohjelma ja aikataulu</vt:lpstr>
      <vt:lpstr>Sovitaan oppitunnin säännöt</vt:lpstr>
      <vt:lpstr>Mitä on raha?</vt:lpstr>
      <vt:lpstr>Päivän aihe on rahapelaaminen.</vt:lpstr>
      <vt:lpstr>Ihmiset harrastavat rahapelaamista eri tavoilla.</vt:lpstr>
      <vt:lpstr>Videon hahmot:</vt:lpstr>
      <vt:lpstr>Animaatio</vt:lpstr>
      <vt:lpstr>Seuraavaksi keskustelemme yhdessä videon tapahtumista.</vt:lpstr>
      <vt:lpstr>Mistä paikasta video alkaa?</vt:lpstr>
      <vt:lpstr>Mitä Nuttis  haluaa tehdä?</vt:lpstr>
      <vt:lpstr>Mitä television mainos lupaa?</vt:lpstr>
      <vt:lpstr>Mitä  Huppis sanoo Nuttikselle?</vt:lpstr>
      <vt:lpstr>Mitä  Pikkis ja Lippis tekevät?</vt:lpstr>
      <vt:lpstr>Mitä Pikkikselle käy?</vt:lpstr>
      <vt:lpstr>Mitä  Lippis sanoo Pikkiksen pelikoneesta? </vt:lpstr>
      <vt:lpstr>Mitä Nuttis ajattelee, kun hän pelaa?</vt:lpstr>
      <vt:lpstr>Mitä tapahtuu, kun Nuttis pelaa pelikoneilla?</vt:lpstr>
      <vt:lpstr>Mikä olo  Nuttiksella on pelaamisen jälkeen?</vt:lpstr>
      <vt:lpstr>Mitä Huppis tekee,  kun kuulee,  että Nuttis hävisi  kaikki rahansa?</vt:lpstr>
      <vt:lpstr>Minkä neuvon  Huppis antaa Nuttikselle? </vt:lpstr>
      <vt:lpstr>Mitä  Nuttis päättää lopuksi? </vt:lpstr>
      <vt:lpstr>Voiko sinun elämässäsi  tapahtua samanlainen tilanne, kuin videossa?</vt:lpstr>
      <vt:lpstr>Oletko nähnyt mainoksia rahapelaamisesta?</vt:lpstr>
      <vt:lpstr>Mainokset rahapelaamisesta</vt:lpstr>
      <vt:lpstr>Miksi ihmiset pelaavat rahapelejä? </vt:lpstr>
      <vt:lpstr>Mitä ongelmia voi tulla rahapelaamisesta?</vt:lpstr>
      <vt:lpstr>Mitä tarkoittaa  riippuvuus?</vt:lpstr>
      <vt:lpstr>Miksi ihminen tulee riippuvaiseksi rahapelaamisesta?</vt:lpstr>
      <vt:lpstr>Mitä sinä teet, jos kaveri  houkuttelee sinua  pelaamaan rahapelejä?</vt:lpstr>
      <vt:lpstr>Minkä neuvon sanoisit kaverille,  joka pelaa liikaa rahapelejä?</vt:lpstr>
      <vt:lpstr>Mitä kannattaa tehdä, jos häviää kaikki rahat?</vt:lpstr>
      <vt:lpstr>Ennen kuin  pelaat rahapelejä:</vt:lpstr>
      <vt:lpstr>Mitä voi tehdä rahapelaamisen sijaan?</vt:lpstr>
      <vt:lpstr>Lopuksi</vt:lpstr>
      <vt:lpstr>Mistä saa apua, jos pelaamisesta tulee ongelma?</vt:lpstr>
      <vt:lpstr>Lue lisää rahapelaamisesta selkokielellä: Verneri.net</vt:lpstr>
      <vt:lpstr>Pelataan tietovisa rahapelaamisesta</vt:lpstr>
      <vt:lpstr>Papunet</vt:lpstr>
      <vt:lpstr>SELVIS-hanke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SELVIS oppitunti rahapelaamisesta</dc:title>
  <dc:creator>Milla Ruuska</dc:creator>
  <cp:keywords>rahapelaaminen</cp:keywords>
  <cp:lastModifiedBy>Milla Ruuska</cp:lastModifiedBy>
  <cp:revision>771</cp:revision>
  <cp:lastPrinted>2021-11-29T13:19:34Z</cp:lastPrinted>
  <dcterms:created xsi:type="dcterms:W3CDTF">2020-11-18T07:06:40Z</dcterms:created>
  <dcterms:modified xsi:type="dcterms:W3CDTF">2023-09-28T07:49:02Z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0x010100EC4D9303006D20459F3D853360729A5A</vt:lpwstr>
  </property>
  <property fmtid="{D5CDD505-2E9C-101B-9397-08002B2CF9AE}" pid="3" name="Kohderyhmä">
    <vt:lpwstr>6;#Sisäinen|86f88d56-d83c-4b89-95d9-544aff120100</vt:lpwstr>
  </property>
  <property fmtid="{D5CDD505-2E9C-101B-9397-08002B2CF9AE}" pid="4" name="Dokumentin tila">
    <vt:lpwstr>5;#Luonnos|5515d47d-45bc-4979-a976-cce269c3bccd</vt:lpwstr>
  </property>
  <property fmtid="{D5CDD505-2E9C-101B-9397-08002B2CF9AE}" pid="5" name="Vapaat avainsanat">
    <vt:lpwstr/>
  </property>
  <property fmtid="{D5CDD505-2E9C-101B-9397-08002B2CF9AE}" pid="6" name="Sijainti">
    <vt:lpwstr/>
  </property>
  <property fmtid="{D5CDD505-2E9C-101B-9397-08002B2CF9AE}" pid="7" name="EHYT Aihe">
    <vt:lpwstr/>
  </property>
  <property fmtid="{D5CDD505-2E9C-101B-9397-08002B2CF9AE}" pid="8" name="Dokumentin tyyppi">
    <vt:lpwstr/>
  </property>
  <property fmtid="{D5CDD505-2E9C-101B-9397-08002B2CF9AE}" pid="9" name="MediaServiceImageTags">
    <vt:lpwstr/>
  </property>
</Properties>
</file>