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7"/>
  </p:notesMasterIdLst>
  <p:handoutMasterIdLst>
    <p:handoutMasterId r:id="rId58"/>
  </p:handoutMasterIdLst>
  <p:sldIdLst>
    <p:sldId id="256" r:id="rId5"/>
    <p:sldId id="422" r:id="rId6"/>
    <p:sldId id="423" r:id="rId7"/>
    <p:sldId id="352" r:id="rId8"/>
    <p:sldId id="375" r:id="rId9"/>
    <p:sldId id="315" r:id="rId10"/>
    <p:sldId id="357" r:id="rId11"/>
    <p:sldId id="363" r:id="rId12"/>
    <p:sldId id="306" r:id="rId13"/>
    <p:sldId id="307" r:id="rId14"/>
    <p:sldId id="308" r:id="rId15"/>
    <p:sldId id="309" r:id="rId16"/>
    <p:sldId id="310" r:id="rId17"/>
    <p:sldId id="371" r:id="rId18"/>
    <p:sldId id="341" r:id="rId19"/>
    <p:sldId id="342" r:id="rId20"/>
    <p:sldId id="344" r:id="rId21"/>
    <p:sldId id="388" r:id="rId22"/>
    <p:sldId id="313" r:id="rId23"/>
    <p:sldId id="314" r:id="rId24"/>
    <p:sldId id="397" r:id="rId25"/>
    <p:sldId id="391" r:id="rId26"/>
    <p:sldId id="393" r:id="rId27"/>
    <p:sldId id="419" r:id="rId28"/>
    <p:sldId id="394" r:id="rId29"/>
    <p:sldId id="418" r:id="rId30"/>
    <p:sldId id="390" r:id="rId31"/>
    <p:sldId id="413" r:id="rId32"/>
    <p:sldId id="395" r:id="rId33"/>
    <p:sldId id="384" r:id="rId34"/>
    <p:sldId id="399" r:id="rId35"/>
    <p:sldId id="400" r:id="rId36"/>
    <p:sldId id="401" r:id="rId37"/>
    <p:sldId id="403" r:id="rId38"/>
    <p:sldId id="402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7" r:id="rId49"/>
    <p:sldId id="364" r:id="rId50"/>
    <p:sldId id="381" r:id="rId51"/>
    <p:sldId id="373" r:id="rId52"/>
    <p:sldId id="420" r:id="rId53"/>
    <p:sldId id="376" r:id="rId54"/>
    <p:sldId id="424" r:id="rId55"/>
    <p:sldId id="426" r:id="rId5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C2F1AA-90B7-3822-3C71-82AFF0D6F050}" name="Maria Kankkunen" initials="MK" userId="S::maria.kankkunen@ehyt.fi::27c8e93a-b250-43ed-ba2c-99ff149a6e03" providerId="AD"/>
  <p188:author id="{12A138F5-608C-836D-8DFB-3F94517FDC33}" name="Milla Ruuska" initials="MR" userId="S::milla.ruuska@ehyt.fi::8f3f6ce7-3072-4733-971c-e844b2d60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sa Jokela" initials="LJ" lastIdx="11" clrIdx="0">
    <p:extLst>
      <p:ext uri="{19B8F6BF-5375-455C-9EA6-DF929625EA0E}">
        <p15:presenceInfo xmlns:p15="http://schemas.microsoft.com/office/powerpoint/2012/main" userId="S::liisa.jokela@ehyt.fi::052e253e-2f6b-4aa6-8203-1bb79181dff7" providerId="AD"/>
      </p:ext>
    </p:extLst>
  </p:cmAuthor>
  <p:cmAuthor id="2" name="Milla Ruuska" initials="MR" lastIdx="7" clrIdx="1">
    <p:extLst>
      <p:ext uri="{19B8F6BF-5375-455C-9EA6-DF929625EA0E}">
        <p15:presenceInfo xmlns:p15="http://schemas.microsoft.com/office/powerpoint/2012/main" userId="S::milla.ruuska@ehyt.fi::8f3f6ce7-3072-4733-971c-e844b2d60a03" providerId="AD"/>
      </p:ext>
    </p:extLst>
  </p:cmAuthor>
  <p:cmAuthor id="3" name="Markku Juusola" initials="MJ" lastIdx="24" clrIdx="2">
    <p:extLst>
      <p:ext uri="{19B8F6BF-5375-455C-9EA6-DF929625EA0E}">
        <p15:presenceInfo xmlns:p15="http://schemas.microsoft.com/office/powerpoint/2012/main" userId="S::markku.juusola@ehyt.fi::92c21bb5-2782-476e-8e05-142182bae72b" providerId="AD"/>
      </p:ext>
    </p:extLst>
  </p:cmAuthor>
  <p:cmAuthor id="4" name="Markku Juusola" initials="MJ [2]" lastIdx="18" clrIdx="3">
    <p:extLst>
      <p:ext uri="{19B8F6BF-5375-455C-9EA6-DF929625EA0E}">
        <p15:presenceInfo xmlns:p15="http://schemas.microsoft.com/office/powerpoint/2012/main" userId="S::Markku.Juusola@kvl.fi::6514cc2e-7a8b-4ccc-be72-1db6475bf8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82E6B-1C60-4F56-960A-B60D4943D804}" v="601" dt="2023-09-28T07:51:3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71798" autoAdjust="0"/>
  </p:normalViewPr>
  <p:slideViewPr>
    <p:cSldViewPr snapToGrid="0">
      <p:cViewPr varScale="1">
        <p:scale>
          <a:sx n="82" d="100"/>
          <a:sy n="82" d="100"/>
        </p:scale>
        <p:origin x="942" y="78"/>
      </p:cViewPr>
      <p:guideLst/>
    </p:cSldViewPr>
  </p:slideViewPr>
  <p:outlineViewPr>
    <p:cViewPr>
      <p:scale>
        <a:sx n="33" d="100"/>
        <a:sy n="33" d="100"/>
      </p:scale>
      <p:origin x="0" y="-2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18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 Ruuska" userId="8f3f6ce7-3072-4733-971c-e844b2d60a03" providerId="ADAL" clId="{FCDF4541-D661-4FE7-8FB6-4BE681443A56}"/>
    <pc:docChg chg="modSld">
      <pc:chgData name="Milla Ruuska" userId="8f3f6ce7-3072-4733-971c-e844b2d60a03" providerId="ADAL" clId="{FCDF4541-D661-4FE7-8FB6-4BE681443A56}" dt="2023-09-28T08:21:43.558" v="4"/>
      <pc:docMkLst>
        <pc:docMk/>
      </pc:docMkLst>
      <pc:sldChg chg="modSp mod">
        <pc:chgData name="Milla Ruuska" userId="8f3f6ce7-3072-4733-971c-e844b2d60a03" providerId="ADAL" clId="{FCDF4541-D661-4FE7-8FB6-4BE681443A56}" dt="2023-09-28T08:21:43.558" v="4"/>
        <pc:sldMkLst>
          <pc:docMk/>
          <pc:sldMk cId="1215214783" sldId="422"/>
        </pc:sldMkLst>
        <pc:spChg chg="ord">
          <ac:chgData name="Milla Ruuska" userId="8f3f6ce7-3072-4733-971c-e844b2d60a03" providerId="ADAL" clId="{FCDF4541-D661-4FE7-8FB6-4BE681443A56}" dt="2023-09-28T08:21:42.252" v="2"/>
          <ac:spMkLst>
            <pc:docMk/>
            <pc:sldMk cId="1215214783" sldId="422"/>
            <ac:spMk id="2" creationId="{81F33939-E2BD-47F8-B197-2473268EBF37}"/>
          </ac:spMkLst>
        </pc:spChg>
        <pc:spChg chg="ord">
          <ac:chgData name="Milla Ruuska" userId="8f3f6ce7-3072-4733-971c-e844b2d60a03" providerId="ADAL" clId="{FCDF4541-D661-4FE7-8FB6-4BE681443A56}" dt="2023-09-28T08:21:43.558" v="4"/>
          <ac:spMkLst>
            <pc:docMk/>
            <pc:sldMk cId="1215214783" sldId="422"/>
            <ac:spMk id="3" creationId="{73E12184-209C-402C-868C-2CE8A20FD11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F518677-F8F1-46FE-9173-9D0B0DF73F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C34A0E-A243-4B55-BDBF-122210C17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B373-1F02-4696-9F1B-CE5FBF2C6030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24A67A-38AF-4936-BA48-CEE6D7216B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4685F8-736A-4673-95B3-DCD00081E2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FC8E-7A4D-4254-A4CD-FCF80E8CE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1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2AB34-855C-4DA3-ABF1-5330CFC25E85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0840-1340-4ACD-B468-B2C7F1DDD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4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ulukino.fi/bombshell-hiljaisuuden-rikkojat/opettajalle-vaikean-aiheen-kasittely-opetuksess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hyt.fi/paihde-peli-info/digipelaaminen/miksi-pelata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+mn-lt"/>
              </a:rPr>
              <a:t>Materiaali on tehty 9/2023.</a:t>
            </a:r>
          </a:p>
          <a:p>
            <a:endParaRPr lang="fi-FI" sz="1200" dirty="0">
              <a:latin typeface="+mn-lt"/>
            </a:endParaRPr>
          </a:p>
          <a:p>
            <a:r>
              <a:rPr lang="fi-FI" sz="1200" dirty="0">
                <a:latin typeface="+mn-lt"/>
              </a:rPr>
              <a:t>Oppituntirakenne hankkeen materiaalien hyödyntämiseen ohjatuissa ryhmissä.</a:t>
            </a:r>
          </a:p>
          <a:p>
            <a:endParaRPr lang="fi-FI" sz="1200" dirty="0">
              <a:latin typeface="+mn-lt"/>
            </a:endParaRPr>
          </a:p>
          <a:p>
            <a:r>
              <a:rPr lang="fi-FI" sz="1200" dirty="0">
                <a:latin typeface="+mn-lt"/>
              </a:rPr>
              <a:t>Nämä ohjeet on tehty ammattilaisten tueksi</a:t>
            </a:r>
            <a:br>
              <a:rPr lang="fi-FI" sz="1200" dirty="0">
                <a:latin typeface="+mn-lt"/>
              </a:rPr>
            </a:br>
            <a:r>
              <a:rPr lang="fi-FI" sz="1200" dirty="0">
                <a:latin typeface="+mn-lt"/>
              </a:rPr>
              <a:t>SELVIS-hankkeessa tuotettujen materiaalien kanssa työskentelyyn. </a:t>
            </a:r>
          </a:p>
          <a:p>
            <a:r>
              <a:rPr lang="fi-FI" sz="1200" dirty="0">
                <a:latin typeface="+mn-lt"/>
                <a:cs typeface="Calibri"/>
              </a:rPr>
              <a:t>Tätä materiaalia ei ole tarkoitettu tulostettavaksi.</a:t>
            </a:r>
          </a:p>
          <a:p>
            <a:r>
              <a:rPr lang="fi-FI" sz="1200" dirty="0">
                <a:latin typeface="+mn-lt"/>
                <a:cs typeface="Calibri"/>
              </a:rPr>
              <a:t>Kaikki SELVIS-materiaalit löytyvät osoitteesta: ehyt.fi/</a:t>
            </a:r>
            <a:r>
              <a:rPr lang="fi-FI" sz="1200" dirty="0" err="1">
                <a:latin typeface="+mn-lt"/>
                <a:cs typeface="Calibri"/>
              </a:rPr>
              <a:t>selvis</a:t>
            </a:r>
            <a:r>
              <a:rPr lang="fi-FI" sz="1200" dirty="0">
                <a:latin typeface="+mn-lt"/>
                <a:cs typeface="Calibri"/>
              </a:rPr>
              <a:t> </a:t>
            </a:r>
          </a:p>
          <a:p>
            <a:endParaRPr lang="fi-FI" sz="1200" dirty="0">
              <a:latin typeface="+mn-lt"/>
              <a:cs typeface="Calibri"/>
            </a:endParaRPr>
          </a:p>
          <a:p>
            <a:r>
              <a:rPr lang="fi-FI" sz="1200" dirty="0">
                <a:effectLst/>
                <a:latin typeface="+mn-lt"/>
              </a:rPr>
              <a:t>Voit käyttää tätä tiedostoa kokonaan. </a:t>
            </a:r>
          </a:p>
          <a:p>
            <a:r>
              <a:rPr lang="fi-FI" sz="1200" dirty="0">
                <a:effectLst/>
                <a:latin typeface="+mn-lt"/>
              </a:rPr>
              <a:t>Voit myös poimia siitä osia, </a:t>
            </a:r>
          </a:p>
          <a:p>
            <a:r>
              <a:rPr lang="fi-FI" sz="1200" dirty="0">
                <a:effectLst/>
                <a:latin typeface="+mn-lt"/>
              </a:rPr>
              <a:t>jotka ovat hyödyksi, </a:t>
            </a:r>
          </a:p>
          <a:p>
            <a:r>
              <a:rPr lang="fi-FI" sz="1200" dirty="0">
                <a:effectLst/>
                <a:latin typeface="+mn-lt"/>
              </a:rPr>
              <a:t>kun järjestät keskusteluun painottuvaa tilaisuutta </a:t>
            </a:r>
          </a:p>
          <a:p>
            <a:r>
              <a:rPr lang="fi-FI" sz="1200" dirty="0">
                <a:effectLst/>
                <a:latin typeface="+mn-lt"/>
              </a:rPr>
              <a:t>tai oppituntia ehkäisevän päihdetyön teemoista.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593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Keskustelkaa yhdessä:</a:t>
            </a:r>
          </a:p>
          <a:p>
            <a:r>
              <a:rPr lang="fi-FI" dirty="0"/>
              <a:t>Kuka kuvassa on?</a:t>
            </a:r>
          </a:p>
          <a:p>
            <a:r>
              <a:rPr lang="fi-FI" dirty="0">
                <a:latin typeface="+mn-lt"/>
              </a:rPr>
              <a:t>Mitä kuvassa tapahtuu?</a:t>
            </a:r>
            <a:endParaRPr lang="fi-FI" dirty="0">
              <a:latin typeface="+mn-lt"/>
              <a:cs typeface="Calibri"/>
            </a:endParaRPr>
          </a:p>
          <a:p>
            <a:r>
              <a:rPr lang="fi-FI" dirty="0"/>
              <a:t>Paljonko kello voisi olla?</a:t>
            </a:r>
            <a:endParaRPr lang="fi-FI" dirty="0">
              <a:cs typeface="Calibri"/>
            </a:endParaRPr>
          </a:p>
          <a:p>
            <a:endParaRPr lang="fi-FI" dirty="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SELVIS-sarjakuvan tekstivastine tästä ruudusta: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On myöhäinen ilta, ja on pimeää.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pelaa yksin netissä kotonaan. Hän on väsynyt.</a:t>
            </a:r>
          </a:p>
          <a:p>
            <a:pPr algn="l"/>
            <a:endParaRPr lang="fi-FI" dirty="0">
              <a:latin typeface="+mn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41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Keskustelkaa yhdessä:</a:t>
            </a:r>
          </a:p>
          <a:p>
            <a:r>
              <a:rPr lang="fi-FI" dirty="0">
                <a:latin typeface="+mn-lt"/>
              </a:rPr>
              <a:t>Mitä kuvassa tapahtuu?</a:t>
            </a:r>
            <a:endParaRPr lang="fi-FI" dirty="0">
              <a:latin typeface="+mn-lt"/>
              <a:cs typeface="Calibri"/>
            </a:endParaRPr>
          </a:p>
          <a:p>
            <a:endParaRPr lang="fi-FI" dirty="0">
              <a:latin typeface="+mn-lt"/>
              <a:cs typeface="Calibri"/>
            </a:endParaRPr>
          </a:p>
          <a:p>
            <a:pPr algn="l"/>
            <a:r>
              <a:rPr lang="fi-FI" b="1" dirty="0">
                <a:cs typeface="Calibri"/>
              </a:rPr>
              <a:t>SELVIS-sarjakuvan tekstivastine tästä ruudusta: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On aamu, ja aurinko nousee. </a:t>
            </a:r>
          </a:p>
          <a:p>
            <a:pPr algn="l"/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on nukahtanut tietokoneen ääreen. 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Kännykkä soi.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87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Keskustelkaa yhdessä:</a:t>
            </a:r>
          </a:p>
          <a:p>
            <a:r>
              <a:rPr lang="fi-FI" dirty="0">
                <a:latin typeface="+mn-lt"/>
              </a:rPr>
              <a:t>Mitä kuvassa tapahtuu?</a:t>
            </a:r>
            <a:endParaRPr lang="fi-FI" dirty="0">
              <a:latin typeface="+mn-lt"/>
              <a:cs typeface="Calibri"/>
            </a:endParaRPr>
          </a:p>
          <a:p>
            <a:endParaRPr lang="fi-FI" dirty="0">
              <a:latin typeface="+mn-lt"/>
              <a:cs typeface="Calibri"/>
            </a:endParaRP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SELVIS-sarjakuvan tekstivastine tästä ruudusta:</a:t>
            </a:r>
            <a:br>
              <a:rPr lang="fi-FI" b="0" i="0" dirty="0">
                <a:effectLst/>
                <a:cs typeface="+mn-lt"/>
              </a:rPr>
            </a:b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Puhelimesta kuuluu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Nuttiksen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ääni: 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”Moi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! Meidän piti tavata kahvilassa. Unohditko?”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hätkähtää ja sanoo: ”Anteeksi! Tulen heti!”</a:t>
            </a:r>
          </a:p>
          <a:p>
            <a:pPr algn="l"/>
            <a:endParaRPr lang="fi-FI" dirty="0">
              <a:latin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27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Keskustelkaa yhdessä:</a:t>
            </a:r>
          </a:p>
          <a:p>
            <a:r>
              <a:rPr lang="fi-FI" dirty="0">
                <a:latin typeface="+mn-lt"/>
              </a:rPr>
              <a:t>Mitä kuvassa tapahtuu?</a:t>
            </a:r>
            <a:endParaRPr lang="fi-FI" dirty="0">
              <a:latin typeface="+mn-lt"/>
              <a:cs typeface="Calibri"/>
            </a:endParaRPr>
          </a:p>
          <a:p>
            <a:endParaRPr lang="fi-FI" dirty="0">
              <a:latin typeface="+mn-lt"/>
            </a:endParaRP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SELVIS-sarjakuvan tekstivastine: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ja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Nuttis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istuvat kahvilassa. 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He ovat ihastuneet toisiinsa.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ajattelee: 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”Tänä iltana en pelaa netissä!”</a:t>
            </a:r>
          </a:p>
          <a:p>
            <a:pPr algn="l"/>
            <a:endParaRPr lang="fi-FI" dirty="0">
              <a:latin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22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086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>
                <a:solidFill>
                  <a:schemeClr val="tx1"/>
                </a:solidFill>
                <a:cs typeface="Calibri"/>
              </a:rPr>
              <a:t>Aloitetaan aihe kysymyksellä,</a:t>
            </a:r>
            <a:r>
              <a:rPr lang="fi-FI" dirty="0">
                <a:cs typeface="Calibri"/>
              </a:rPr>
              <a:t> </a:t>
            </a:r>
          </a:p>
          <a:p>
            <a:pPr>
              <a:defRPr/>
            </a:pPr>
            <a:r>
              <a:rPr lang="fi-FI" sz="1200" dirty="0">
                <a:solidFill>
                  <a:schemeClr val="tx1"/>
                </a:solidFill>
                <a:cs typeface="Calibri"/>
              </a:rPr>
              <a:t>johon osallistujien on helppo vastata.</a:t>
            </a:r>
          </a:p>
          <a:p>
            <a:pPr>
              <a:defRPr/>
            </a:pPr>
            <a:r>
              <a:rPr lang="fi-FI" sz="1200" dirty="0">
                <a:solidFill>
                  <a:schemeClr val="tx1"/>
                </a:solidFill>
                <a:cs typeface="Calibri"/>
              </a:rPr>
              <a:t>Mistä osallistujat tietävät, mikä kellon aika on?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6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sz="1200" dirty="0">
                <a:latin typeface="+mn-lt"/>
              </a:rPr>
              <a:t>Pohtikaa yhdessä. Voit tukea keskustelua kysymällä:</a:t>
            </a:r>
          </a:p>
          <a:p>
            <a:pPr>
              <a:defRPr/>
            </a:pPr>
            <a:r>
              <a:rPr lang="fi-FI" sz="1200" dirty="0">
                <a:latin typeface="+mn-lt"/>
                <a:cs typeface="Calibri"/>
              </a:rPr>
              <a:t>Miksi </a:t>
            </a:r>
            <a:r>
              <a:rPr lang="fi-FI" sz="1200" dirty="0" err="1">
                <a:latin typeface="+mn-lt"/>
                <a:cs typeface="Calibri"/>
              </a:rPr>
              <a:t>Huppiksen</a:t>
            </a:r>
            <a:r>
              <a:rPr lang="fi-FI" sz="1200" dirty="0">
                <a:latin typeface="+mn-lt"/>
                <a:cs typeface="Calibri"/>
              </a:rPr>
              <a:t> silmät ovat kiinni?</a:t>
            </a:r>
          </a:p>
          <a:p>
            <a:pPr>
              <a:defRPr/>
            </a:pPr>
            <a:r>
              <a:rPr lang="fi-FI" sz="1200" dirty="0">
                <a:latin typeface="+mn-lt"/>
                <a:cs typeface="Calibri"/>
              </a:rPr>
              <a:t>Miksi hän nukkuu tietokoneen ääressä eikä sängyssä?</a:t>
            </a:r>
          </a:p>
          <a:p>
            <a:pPr>
              <a:defRPr/>
            </a:pPr>
            <a:endParaRPr lang="fi-FI" sz="1200" dirty="0">
              <a:latin typeface="+mn-lt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</a:rPr>
              <a:t>Jos osallistujat eivät itse mainitse näitä, voit kertoa:</a:t>
            </a:r>
            <a:endParaRPr lang="fi-FI" sz="1200" dirty="0">
              <a:latin typeface="+mn-lt"/>
              <a:cs typeface="Calibri" panose="020F0502020204030204"/>
            </a:endParaRPr>
          </a:p>
          <a:p>
            <a:r>
              <a:rPr lang="fi-FI" sz="1200" dirty="0" err="1">
                <a:effectLst/>
                <a:latin typeface="+mn-lt"/>
                <a:cs typeface="Calibri"/>
              </a:rPr>
              <a:t>Huppis</a:t>
            </a:r>
            <a:r>
              <a:rPr lang="fi-FI" sz="1200" dirty="0">
                <a:effectLst/>
                <a:latin typeface="+mn-lt"/>
                <a:cs typeface="Calibri"/>
              </a:rPr>
              <a:t> on nukahtanut tietokoneen eteen,</a:t>
            </a:r>
          </a:p>
          <a:p>
            <a:r>
              <a:rPr lang="fi-FI" sz="1200" dirty="0">
                <a:effectLst/>
                <a:latin typeface="+mn-lt"/>
                <a:cs typeface="Calibri"/>
              </a:rPr>
              <a:t>koska on pelannut koko yön.</a:t>
            </a:r>
          </a:p>
          <a:p>
            <a:r>
              <a:rPr lang="fi-FI" sz="1200" dirty="0">
                <a:effectLst/>
                <a:latin typeface="+mn-lt"/>
                <a:cs typeface="Calibri"/>
              </a:rPr>
              <a:t>Hän ei malttanut lopettaa pelaamista ajoissa.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72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Mikä </a:t>
            </a:r>
            <a:r>
              <a:rPr lang="fi-FI" sz="1200" dirty="0" err="1">
                <a:cs typeface="Calibri"/>
              </a:rPr>
              <a:t>Huppiksella</a:t>
            </a:r>
            <a:r>
              <a:rPr lang="fi-FI" sz="1200" dirty="0">
                <a:cs typeface="Calibri"/>
              </a:rPr>
              <a:t> on kädessä?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Mitä </a:t>
            </a:r>
            <a:r>
              <a:rPr lang="fi-FI" sz="1200" dirty="0" err="1">
                <a:cs typeface="Calibri"/>
              </a:rPr>
              <a:t>Huppis</a:t>
            </a:r>
            <a:r>
              <a:rPr lang="fi-FI" sz="1200" dirty="0">
                <a:cs typeface="Calibri"/>
              </a:rPr>
              <a:t> sanoo?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Miksi </a:t>
            </a:r>
            <a:r>
              <a:rPr lang="fi-FI" sz="1200" dirty="0" err="1">
                <a:cs typeface="Calibri"/>
              </a:rPr>
              <a:t>Huppis</a:t>
            </a:r>
            <a:r>
              <a:rPr lang="fi-FI" sz="1200" dirty="0">
                <a:cs typeface="Calibri"/>
              </a:rPr>
              <a:t> pyytää anteeksi?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Millainen ilme </a:t>
            </a:r>
            <a:r>
              <a:rPr lang="fi-FI" sz="1200" dirty="0" err="1">
                <a:cs typeface="Calibri"/>
              </a:rPr>
              <a:t>Huppiksella</a:t>
            </a:r>
            <a:r>
              <a:rPr lang="fi-FI" sz="1200" dirty="0">
                <a:cs typeface="Calibri"/>
              </a:rPr>
              <a:t> on?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r>
              <a:rPr lang="fi-FI" dirty="0" err="1">
                <a:cs typeface="Calibri"/>
              </a:rPr>
              <a:t>Huppi</a:t>
            </a:r>
            <a:r>
              <a:rPr lang="fi-FI" dirty="0">
                <a:cs typeface="Calibri"/>
              </a:rPr>
              <a:t> on vastannut puhelimeen.</a:t>
            </a:r>
          </a:p>
          <a:p>
            <a:r>
              <a:rPr lang="fi-FI" dirty="0">
                <a:cs typeface="Calibri"/>
              </a:rPr>
              <a:t>Soittaja on </a:t>
            </a:r>
            <a:r>
              <a:rPr lang="fi-FI" dirty="0" err="1">
                <a:cs typeface="Calibri"/>
              </a:rPr>
              <a:t>Nuttis</a:t>
            </a:r>
            <a:r>
              <a:rPr lang="fi-FI" dirty="0">
                <a:cs typeface="Calibri"/>
              </a:rPr>
              <a:t>.</a:t>
            </a:r>
          </a:p>
          <a:p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pyytää anteeksi,</a:t>
            </a:r>
          </a:p>
          <a:p>
            <a:r>
              <a:rPr lang="fi-FI" dirty="0">
                <a:cs typeface="Calibri"/>
              </a:rPr>
              <a:t>koska on myöhässä.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580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Mitä </a:t>
            </a: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tarkoittaa lupauksellaan?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Miksi hän tekee tämän lupauksen?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haluaa vähentää omaa pelaamistaan,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koska siitä seurasi hänelle ongelmia.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unohti sovitun tapaamisen,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koska hän pelasi liikaa.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Huppis</a:t>
            </a:r>
            <a:r>
              <a:rPr lang="fi-FI" dirty="0">
                <a:cs typeface="Calibri"/>
              </a:rPr>
              <a:t> on myös väsynyt koska hän ei nukkunut,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vaan pelasi koko yön.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Silloin on hyvä tehdä sopimus itsensä kanssa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ja vähentää pelaamista.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995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Mistä </a:t>
            </a:r>
            <a:r>
              <a:rPr lang="fi-FI" sz="1200" dirty="0" err="1">
                <a:cs typeface="Calibri"/>
              </a:rPr>
              <a:t>Huppis</a:t>
            </a:r>
            <a:r>
              <a:rPr lang="fi-FI" sz="1200" dirty="0">
                <a:cs typeface="Calibri"/>
              </a:rPr>
              <a:t> tiesi, että hän pelaa liikaa?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Mistä sinä voisit huomata, että pelaat liikaa?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Jos osallistujat eivät itse mainitse näitä, voit kertoa:</a:t>
            </a:r>
            <a:endParaRPr lang="fi-FI" sz="1200" dirty="0">
              <a:cs typeface="Calibri"/>
            </a:endParaRPr>
          </a:p>
          <a:p>
            <a:pPr>
              <a:defRPr/>
            </a:pPr>
            <a:r>
              <a:rPr lang="fi-FI" sz="1200" dirty="0">
                <a:cs typeface="Calibri"/>
              </a:rPr>
              <a:t>Näistä asioista voit huomata, että pelaat liikaa: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>
                <a:cs typeface="Calibri"/>
              </a:rPr>
              <a:t>Ei mene ajoissa nukkumaan koska pelaa myöhään.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>
                <a:cs typeface="Calibri"/>
              </a:rPr>
              <a:t>Ei muista syödä kun pelaa digipelejä.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>
                <a:cs typeface="Calibri"/>
              </a:rPr>
              <a:t>Sinusta on tullut väsyneempi.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>
                <a:cs typeface="Calibri"/>
              </a:rPr>
              <a:t>Sinusta on tullut kiukkuisempi.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>
                <a:cs typeface="Calibri"/>
              </a:rPr>
              <a:t>Unohdat sovittuja asioita.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>
                <a:cs typeface="Calibri"/>
              </a:rPr>
              <a:t>Sinua ei kiinnosta mikään muu kuin pelaaminen.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>
                <a:cs typeface="Calibri"/>
              </a:rPr>
              <a:t>Sinun on vaikeaa lopettaa pelaaminen.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542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Ennen aloitusta kerro osallistujille,</a:t>
            </a:r>
            <a:endParaRPr lang="fi-FI" i="1" dirty="0"/>
          </a:p>
          <a:p>
            <a:pPr>
              <a:defRPr/>
            </a:pPr>
            <a:r>
              <a:rPr lang="fi-FI" dirty="0"/>
              <a:t>mikä on tilaisuuden aihe ja</a:t>
            </a:r>
          </a:p>
          <a:p>
            <a:pPr>
              <a:defRPr/>
            </a:pPr>
            <a:r>
              <a:rPr lang="fi-FI" dirty="0"/>
              <a:t>mitä tilaisuus tulee pitämään sisällään.</a:t>
            </a:r>
          </a:p>
          <a:p>
            <a:pPr>
              <a:defRPr/>
            </a:pPr>
            <a:endParaRPr lang="fi-FI" i="1" dirty="0"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b="1" dirty="0"/>
              <a:t>Kerro aikataulu ja tunnin sisältö: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ensin sovitaan oppitunnin säännöt,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seuraavaksi keskustellaan päivän aiheesta,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sitten katsotaan video aiheesta,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sen jälkeen työskennellään yhdessä,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/>
              <a:t>lopuksi käydään läpi mistä osallistujat pitivät,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fi-FI" dirty="0">
                <a:cs typeface="Calibri"/>
              </a:rPr>
              <a:t>ja mistä saa lisää tietoa?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Muokkaa tätä diaa sen perusteella,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pidättekö taukoa,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miten rytmitätte päivän,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ja kuinka paljon teillä on aikaa kullekin osiolle.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689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Onko sinun helppoa vai vaikeaa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lopettaa pelaaminen ajoissa?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Onko sinun helppo mennä ajoissa nukkumaan?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Mihin aikaan illalla lopetat digilaitteiden käytön?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Oletko joskus unohtanut sovitun tapaamisen?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solidFill>
                <a:srgbClr val="000000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Jollekin esimerkiksi kännykän käytön lopettaminen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ajoissa ennen nukkumaan menoa voi olla vaikeaa.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Ihmisillä voi olla uniongelmia,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koska he käyttävät digilaitteita liian myöhään illalla.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Se voi häiritä aivoja nukahtamasta.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Jotkut saattavat innostua pelaamisesta niin paljon,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etteivät muista sovittuja tapaamisia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tai jättävät tekemättä tärkeitä asioita.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Silloin pelaamisesta on voinut tulla ongelma.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556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Mihin aikaan aloitat pelaamisen?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Mihin aikaan lopetat pelaamisen?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Onko sinulla kotona sääntöjä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mihin aikaan saat pelata ja milloin pitää lopettaa?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solidFill>
                <a:srgbClr val="000000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Välillä kannattaa pysähtyä miettimään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miten paljon pelaa digipelejä.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Jollekin 2 tuntia päivässä voi olla sopiva määrä,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kun toiselle se voi olla liikaa.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Digipelaaminen on hyvä harrastus,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kun ei pelaa liian paljon.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893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Mitä tarkoittaa, että maksaa oikealla rahalla?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Mihin voi käyttää rahaa peleissä?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Oletko joskus käyttänyt oikeaa rahaa,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kun olet pelannut digipelejä?</a:t>
            </a:r>
          </a:p>
          <a:p>
            <a:pPr>
              <a:defRPr/>
            </a:pPr>
            <a:r>
              <a:rPr lang="fi-FI" dirty="0"/>
              <a:t>Kuinka paljon rahaa menee päivässä tai viikossa?</a:t>
            </a:r>
            <a:endParaRPr lang="fi-FI" dirty="0">
              <a:cs typeface="Calibri"/>
            </a:endParaRPr>
          </a:p>
          <a:p>
            <a:pPr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r>
              <a:rPr lang="en-US" dirty="0" err="1">
                <a:cs typeface="Calibri"/>
              </a:rPr>
              <a:t>Lisämaksut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tapahtuvia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ostoksia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r>
              <a:rPr lang="en-US" dirty="0"/>
              <a:t>Monet </a:t>
            </a:r>
            <a:r>
              <a:rPr lang="en-US" dirty="0" err="1"/>
              <a:t>digipelit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aluksi</a:t>
            </a:r>
            <a:r>
              <a:rPr lang="en-US" dirty="0"/>
              <a:t> </a:t>
            </a:r>
            <a:r>
              <a:rPr lang="en-US" dirty="0" err="1"/>
              <a:t>ilmaisia</a:t>
            </a:r>
            <a:r>
              <a:rPr lang="en-US" dirty="0"/>
              <a:t>, </a:t>
            </a:r>
          </a:p>
          <a:p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pelissä</a:t>
            </a:r>
            <a:r>
              <a:rPr lang="en-US" dirty="0"/>
              <a:t> </a:t>
            </a:r>
            <a:r>
              <a:rPr lang="en-US" dirty="0" err="1"/>
              <a:t>pääsee</a:t>
            </a:r>
            <a:r>
              <a:rPr lang="en-US" dirty="0"/>
              <a:t> </a:t>
            </a:r>
            <a:r>
              <a:rPr lang="en-US" dirty="0" err="1"/>
              <a:t>eteenpäin</a:t>
            </a:r>
            <a:r>
              <a:rPr lang="en-US" dirty="0"/>
              <a:t>, </a:t>
            </a:r>
          </a:p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pelaaja</a:t>
            </a:r>
            <a:r>
              <a:rPr lang="en-US" dirty="0"/>
              <a:t> </a:t>
            </a:r>
            <a:r>
              <a:rPr lang="en-US" dirty="0" err="1"/>
              <a:t>maksaa</a:t>
            </a:r>
            <a:r>
              <a:rPr lang="en-US" dirty="0"/>
              <a:t> </a:t>
            </a:r>
            <a:r>
              <a:rPr lang="en-US" dirty="0" err="1"/>
              <a:t>pienen</a:t>
            </a:r>
            <a:r>
              <a:rPr lang="en-US" dirty="0"/>
              <a:t> </a:t>
            </a:r>
            <a:r>
              <a:rPr lang="en-US" dirty="0" err="1"/>
              <a:t>lisämaksun</a:t>
            </a:r>
            <a:r>
              <a:rPr lang="en-US" dirty="0"/>
              <a:t>. </a:t>
            </a:r>
          </a:p>
          <a:p>
            <a:r>
              <a:rPr lang="en-US" dirty="0" err="1"/>
              <a:t>Lisämaksulla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päästä</a:t>
            </a:r>
            <a:r>
              <a:rPr lang="en-US" dirty="0"/>
              <a:t> </a:t>
            </a:r>
            <a:r>
              <a:rPr lang="en-US" dirty="0" err="1"/>
              <a:t>uusiin</a:t>
            </a:r>
            <a:r>
              <a:rPr lang="en-US" dirty="0"/>
              <a:t> </a:t>
            </a:r>
            <a:r>
              <a:rPr lang="en-US" dirty="0" err="1"/>
              <a:t>tehtäviin</a:t>
            </a:r>
            <a:r>
              <a:rPr lang="en-US" dirty="0"/>
              <a:t> </a:t>
            </a:r>
          </a:p>
          <a:p>
            <a:r>
              <a:rPr lang="en-US" dirty="0"/>
              <a:t>tai </a:t>
            </a:r>
            <a:r>
              <a:rPr lang="en-US" dirty="0" err="1"/>
              <a:t>uusille</a:t>
            </a:r>
            <a:r>
              <a:rPr lang="en-US" dirty="0"/>
              <a:t> </a:t>
            </a:r>
            <a:r>
              <a:rPr lang="en-US" dirty="0" err="1"/>
              <a:t>tasoille</a:t>
            </a:r>
            <a:r>
              <a:rPr lang="en-US" dirty="0"/>
              <a:t>,</a:t>
            </a:r>
          </a:p>
          <a:p>
            <a:r>
              <a:rPr lang="en-US" dirty="0"/>
              <a:t>tai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avata</a:t>
            </a:r>
            <a:r>
              <a:rPr lang="en-US" dirty="0"/>
              <a:t> </a:t>
            </a:r>
            <a:r>
              <a:rPr lang="en-US" dirty="0" err="1"/>
              <a:t>yllätyslaatikon</a:t>
            </a:r>
            <a:r>
              <a:rPr lang="en-US" dirty="0"/>
              <a:t>.</a:t>
            </a:r>
          </a:p>
          <a:p>
            <a:r>
              <a:rPr lang="en-US" dirty="0"/>
              <a:t>Mutta </a:t>
            </a:r>
            <a:r>
              <a:rPr lang="en-US" dirty="0" err="1"/>
              <a:t>pienistä</a:t>
            </a:r>
            <a:r>
              <a:rPr lang="en-US" dirty="0"/>
              <a:t> </a:t>
            </a:r>
            <a:r>
              <a:rPr lang="en-US" dirty="0" err="1"/>
              <a:t>lisämaksuista</a:t>
            </a:r>
            <a:r>
              <a:rPr lang="en-US" dirty="0"/>
              <a:t> </a:t>
            </a:r>
          </a:p>
          <a:p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kertyä</a:t>
            </a:r>
            <a:r>
              <a:rPr lang="en-US" dirty="0"/>
              <a:t> </a:t>
            </a:r>
            <a:r>
              <a:rPr lang="en-US" dirty="0" err="1"/>
              <a:t>hiljalleen</a:t>
            </a:r>
            <a:r>
              <a:rPr lang="en-US" dirty="0"/>
              <a:t> iso summa </a:t>
            </a:r>
            <a:r>
              <a:rPr lang="en-US" dirty="0" err="1"/>
              <a:t>rahaa</a:t>
            </a:r>
            <a:r>
              <a:rPr lang="en-US" dirty="0"/>
              <a:t>.</a:t>
            </a:r>
          </a:p>
          <a:p>
            <a:r>
              <a:rPr lang="en-US" dirty="0" err="1">
                <a:cs typeface="Calibri"/>
              </a:rPr>
              <a:t>Tästä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syntyä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rahaongelmia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sinulle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513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Minkälaisessa paikassa pelaat digipelejä?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Miltä pelipaikka tuntuu?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Onko sinulla mukava olo, kun pelaat?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solidFill>
                <a:srgbClr val="000000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r>
              <a:rPr lang="fi-FI" dirty="0"/>
              <a:t>Kannattaa kiinnittää huomiota siihen,</a:t>
            </a:r>
          </a:p>
          <a:p>
            <a:r>
              <a:rPr lang="fi-FI" dirty="0"/>
              <a:t>millaisessa asennossa pelaa.</a:t>
            </a:r>
          </a:p>
          <a:p>
            <a:r>
              <a:rPr lang="fi-FI" dirty="0"/>
              <a:t>Jos joku kehon paikka on kipeä,</a:t>
            </a:r>
          </a:p>
          <a:p>
            <a:r>
              <a:rPr lang="fi-FI" dirty="0"/>
              <a:t>kun olet pelannut,</a:t>
            </a:r>
          </a:p>
          <a:p>
            <a:r>
              <a:rPr lang="fi-FI" dirty="0"/>
              <a:t>sinulla saattaa olla huono peliasento.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24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Minkälainen on hyvä digipelaaja?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Mitkä asiat ovat peleissä vaikeita?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Mitkä asiat ovat sinulle helppoja?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0000"/>
                </a:solidFill>
                <a:cs typeface="Calibri"/>
              </a:rPr>
              <a:t>Miten sinä olet tullut paremmaksi peleissä?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solidFill>
                <a:srgbClr val="000000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Digipelaamisessa kehittyy,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kun pelaa samaa peliä paljon.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Silloin oppii pelin säännöt ja pelistä tulee tuttu.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Myös pelin näppäinten muistaminen paranee.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Jos kuitenkin on liian väsynyt kun pelaa,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nn</a:t>
            </a:r>
            <a:r>
              <a:rPr lang="fi-FI" dirty="0">
                <a:cs typeface="Calibri"/>
              </a:rPr>
              <a:t> vaikea oppia asioita ja kehittyä pelissä.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521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Tässä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diassa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asioita</a:t>
            </a:r>
            <a:r>
              <a:rPr lang="en-US" dirty="0">
                <a:cs typeface="Calibri"/>
              </a:rPr>
              <a:t>, </a:t>
            </a:r>
          </a:p>
          <a:p>
            <a:r>
              <a:rPr lang="en-US" dirty="0" err="1">
                <a:cs typeface="Calibri"/>
              </a:rPr>
              <a:t>joita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selittää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oppilaille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Lähteet: </a:t>
            </a:r>
          </a:p>
          <a:p>
            <a:r>
              <a:rPr lang="fi-FI" dirty="0">
                <a:cs typeface="Calibri"/>
              </a:rPr>
              <a:t>Kuuluvainen &amp; Mustonen: </a:t>
            </a:r>
          </a:p>
          <a:p>
            <a:r>
              <a:rPr lang="fi-FI" dirty="0">
                <a:cs typeface="Calibri"/>
              </a:rPr>
              <a:t>Digitaalinen pelaaminen ja digipeliriippuvuus </a:t>
            </a: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Meriläinen &amp; Moisala: Älylaitteet ja pelaaminen: </a:t>
            </a:r>
          </a:p>
          <a:p>
            <a:r>
              <a:rPr lang="fi-FI" dirty="0">
                <a:cs typeface="Calibri"/>
              </a:rPr>
              <a:t>Peliharrastus osana monipuolista arkea. </a:t>
            </a:r>
          </a:p>
          <a:p>
            <a:r>
              <a:rPr lang="fi-FI" dirty="0">
                <a:cs typeface="Calibri"/>
              </a:rPr>
              <a:t>Teoksessa Lapset, nuoret ja älylaitteet. </a:t>
            </a:r>
          </a:p>
          <a:p>
            <a:r>
              <a:rPr lang="fi-FI" dirty="0">
                <a:cs typeface="Calibri"/>
              </a:rPr>
              <a:t>(Keskustele digipelaamisesta toisella asteella –materialista mallia)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Peluurin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koulutus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Ratkaisukeskeinen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digipelaamiseen</a:t>
            </a:r>
            <a:r>
              <a:rPr lang="en-US" dirty="0">
                <a:cs typeface="Calibri"/>
              </a:rPr>
              <a:t>, 30.3.2023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66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Tässä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diassa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asioita</a:t>
            </a:r>
            <a:r>
              <a:rPr lang="en-US" dirty="0">
                <a:cs typeface="Calibri"/>
              </a:rPr>
              <a:t>, </a:t>
            </a:r>
          </a:p>
          <a:p>
            <a:r>
              <a:rPr lang="en-US" dirty="0" err="1">
                <a:cs typeface="Calibri"/>
              </a:rPr>
              <a:t>joita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selittää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oppilaille</a:t>
            </a:r>
            <a:r>
              <a:rPr lang="en-US" dirty="0">
                <a:cs typeface="Calibri"/>
              </a:rPr>
              <a:t>. </a:t>
            </a:r>
          </a:p>
          <a:p>
            <a:endParaRPr lang="en-US" dirty="0">
              <a:cs typeface="Calibri"/>
            </a:endParaRPr>
          </a:p>
          <a:p>
            <a:r>
              <a:rPr lang="fi-FI" dirty="0">
                <a:cs typeface="Calibri"/>
              </a:rPr>
              <a:t>Lähteet: </a:t>
            </a:r>
          </a:p>
          <a:p>
            <a:r>
              <a:rPr lang="fi-FI" dirty="0">
                <a:cs typeface="Calibri"/>
              </a:rPr>
              <a:t>Kuuluvainen &amp; Mustonen: </a:t>
            </a:r>
          </a:p>
          <a:p>
            <a:r>
              <a:rPr lang="fi-FI" dirty="0">
                <a:cs typeface="Calibri"/>
              </a:rPr>
              <a:t>Digitaalinen pelaaminen ja digipeliriippuvuus </a:t>
            </a: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Meriläinen &amp; Moisala: Älylaitteet ja pelaaminen: </a:t>
            </a:r>
          </a:p>
          <a:p>
            <a:r>
              <a:rPr lang="fi-FI" dirty="0">
                <a:cs typeface="Calibri"/>
              </a:rPr>
              <a:t>Peliharrastus osana monipuolista arkea. </a:t>
            </a:r>
          </a:p>
          <a:p>
            <a:r>
              <a:rPr lang="fi-FI" dirty="0">
                <a:cs typeface="Calibri"/>
              </a:rPr>
              <a:t>Teoksessa Lapset, nuoret ja älylaitteet. </a:t>
            </a:r>
          </a:p>
          <a:p>
            <a:r>
              <a:rPr lang="fi-FI" dirty="0">
                <a:cs typeface="Calibri"/>
              </a:rPr>
              <a:t>(Keskustele digipelaamisesta toisella asteella –materialista mallia)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Peluurin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koulutus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Ratkaisukeskeinen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digipelaamiseen</a:t>
            </a:r>
            <a:r>
              <a:rPr lang="en-US" dirty="0">
                <a:cs typeface="Calibri"/>
              </a:rPr>
              <a:t>, 30.3.2023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4132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 </a:t>
            </a:r>
            <a:r>
              <a:rPr lang="en-US" dirty="0" err="1"/>
              <a:t>kohtaa</a:t>
            </a:r>
            <a:r>
              <a:rPr lang="en-US" dirty="0"/>
              <a:t> </a:t>
            </a:r>
            <a:r>
              <a:rPr lang="en-US" dirty="0" err="1"/>
              <a:t>oppituntia</a:t>
            </a:r>
            <a:r>
              <a:rPr lang="en-US" dirty="0"/>
              <a:t> </a:t>
            </a:r>
          </a:p>
          <a:p>
            <a:r>
              <a:rPr lang="en-US" dirty="0"/>
              <a:t>on </a:t>
            </a:r>
            <a:r>
              <a:rPr lang="en-US" dirty="0" err="1"/>
              <a:t>hyvä</a:t>
            </a:r>
            <a:r>
              <a:rPr lang="en-US" dirty="0"/>
              <a:t> </a:t>
            </a:r>
            <a:r>
              <a:rPr lang="en-US" dirty="0" err="1"/>
              <a:t>käydä</a:t>
            </a:r>
            <a:r>
              <a:rPr lang="en-US" dirty="0"/>
              <a:t> </a:t>
            </a:r>
            <a:r>
              <a:rPr lang="en-US" dirty="0" err="1"/>
              <a:t>läpi</a:t>
            </a:r>
            <a:r>
              <a:rPr lang="en-US" dirty="0"/>
              <a:t> </a:t>
            </a:r>
            <a:r>
              <a:rPr lang="en-US" dirty="0" err="1"/>
              <a:t>pelien</a:t>
            </a:r>
            <a:r>
              <a:rPr lang="en-US" dirty="0"/>
              <a:t> </a:t>
            </a:r>
            <a:r>
              <a:rPr lang="en-US" dirty="0" err="1"/>
              <a:t>ikärajoja</a:t>
            </a:r>
            <a:r>
              <a:rPr lang="en-US" dirty="0"/>
              <a:t>. </a:t>
            </a:r>
          </a:p>
          <a:p>
            <a:r>
              <a:rPr lang="en-US" dirty="0" err="1"/>
              <a:t>Voitte</a:t>
            </a:r>
            <a:r>
              <a:rPr lang="en-US" dirty="0"/>
              <a:t> </a:t>
            </a:r>
            <a:r>
              <a:rPr lang="en-US" dirty="0" err="1"/>
              <a:t>yhdessä</a:t>
            </a:r>
            <a:r>
              <a:rPr lang="en-US" dirty="0"/>
              <a:t> </a:t>
            </a:r>
            <a:r>
              <a:rPr lang="en-US" dirty="0" err="1"/>
              <a:t>pohtia</a:t>
            </a:r>
            <a:r>
              <a:rPr lang="en-US" dirty="0"/>
              <a:t>, </a:t>
            </a:r>
          </a:p>
          <a:p>
            <a:r>
              <a:rPr lang="en-US" dirty="0" err="1"/>
              <a:t>miksi</a:t>
            </a:r>
            <a:r>
              <a:rPr lang="en-US" dirty="0"/>
              <a:t> </a:t>
            </a:r>
            <a:r>
              <a:rPr lang="en-US" dirty="0" err="1"/>
              <a:t>ikärajoja</a:t>
            </a:r>
            <a:r>
              <a:rPr lang="en-US" dirty="0"/>
              <a:t> on </a:t>
            </a:r>
            <a:r>
              <a:rPr lang="en-US" dirty="0" err="1"/>
              <a:t>olemassa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 dirty="0">
              <a:cs typeface="Calibri"/>
            </a:endParaRPr>
          </a:p>
          <a:p>
            <a:r>
              <a:rPr lang="fi-FI" dirty="0"/>
              <a:t>Jos osallistujat eivät itse mainitse näitä, voit kertoa:</a:t>
            </a:r>
            <a:endParaRPr lang="en-US" dirty="0"/>
          </a:p>
          <a:p>
            <a:r>
              <a:rPr lang="en-US" dirty="0" err="1">
                <a:cs typeface="+mn-lt"/>
              </a:rPr>
              <a:t>Ikärajat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peleihin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määrää</a:t>
            </a:r>
            <a:r>
              <a:rPr lang="en-US" dirty="0">
                <a:cs typeface="+mn-lt"/>
              </a:rPr>
              <a:t> </a:t>
            </a:r>
            <a:r>
              <a:rPr lang="en-US" dirty="0" err="1">
                <a:cs typeface="+mn-lt"/>
              </a:rPr>
              <a:t>laki</a:t>
            </a:r>
            <a:r>
              <a:rPr lang="en-US" dirty="0">
                <a:cs typeface="+mn-lt"/>
              </a:rPr>
              <a:t>.</a:t>
            </a:r>
          </a:p>
          <a:p>
            <a:r>
              <a:rPr lang="en-US" dirty="0" err="1">
                <a:cs typeface="Calibri"/>
              </a:rPr>
              <a:t>Ikärajat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perustuvat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tutkimustietoon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r>
              <a:rPr lang="fi-FI" dirty="0"/>
              <a:t>Lain tarkoitus on suojella </a:t>
            </a:r>
            <a:endParaRPr lang="en-US" dirty="0"/>
          </a:p>
          <a:p>
            <a:r>
              <a:rPr lang="fi-FI" dirty="0"/>
              <a:t>lapsen ja nuoren kehitystä.</a:t>
            </a: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16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Pohtikaa yhdessä. Voit tukea keskustelua kysymällä:</a:t>
            </a:r>
          </a:p>
          <a:p>
            <a:pPr>
              <a:defRPr/>
            </a:pPr>
            <a:r>
              <a:rPr lang="fi-FI" dirty="0">
                <a:cs typeface="Calibri"/>
              </a:rPr>
              <a:t>Mistä tiedät, että pelaamisesta tulee haittoja </a:t>
            </a:r>
          </a:p>
          <a:p>
            <a:pPr>
              <a:defRPr/>
            </a:pPr>
            <a:r>
              <a:rPr lang="fi-FI" dirty="0">
                <a:cs typeface="Calibri"/>
              </a:rPr>
              <a:t>eli huonoja asioita?</a:t>
            </a:r>
          </a:p>
          <a:p>
            <a:pPr>
              <a:defRPr/>
            </a:pPr>
            <a:r>
              <a:rPr lang="fi-FI" dirty="0">
                <a:cs typeface="Calibri"/>
              </a:rPr>
              <a:t>Miksi haittoja kannattaa varoa?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Jos osallistujat eivät itse mainitse näitä, voit kertoa:</a:t>
            </a:r>
            <a:endParaRPr lang="fi-FI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cs typeface="Calibri"/>
              </a:rPr>
              <a:t>Haittoja voi huomata siitä, 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että muu elämä kärsii pelaamisen takia.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cs typeface="Calibri"/>
              </a:rPr>
              <a:t>Haittoja kannattaa varoa, 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koska jos esimerkiksi nukkuu huonosti, 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voi olla vaikeaa jaksaa koulussa tai töissä.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>
                <a:cs typeface="Calibri"/>
              </a:rPr>
              <a:t>Ja jos unohtaa syödä, 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voi tulla huono olo tai kiukkuinen mieli. 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Haitat joita voi yhdessä pohtia: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b="1" dirty="0">
                <a:cs typeface="Calibri"/>
              </a:rPr>
              <a:t>Fyysiset haitat</a:t>
            </a:r>
            <a:r>
              <a:rPr lang="fi-FI" dirty="0">
                <a:cs typeface="Calibri"/>
              </a:rPr>
              <a:t>, kuten päänsärky, </a:t>
            </a:r>
          </a:p>
          <a:p>
            <a:pPr>
              <a:defRPr/>
            </a:pPr>
            <a:r>
              <a:rPr lang="fi-FI" dirty="0">
                <a:cs typeface="Calibri"/>
              </a:rPr>
              <a:t>silmien kuivuminen, väsymys.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i-FI" dirty="0">
                <a:cs typeface="Calibri"/>
              </a:rPr>
              <a:t>Ratkaisuehdotus: Pidä taukoja pelatessasi, </a:t>
            </a:r>
          </a:p>
          <a:p>
            <a:pPr>
              <a:defRPr/>
            </a:pPr>
            <a:r>
              <a:rPr lang="fi-FI" dirty="0">
                <a:cs typeface="Calibri"/>
              </a:rPr>
              <a:t>jolloin nouset seisomaan ja liikutat raajoja.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b="1" dirty="0">
                <a:cs typeface="Calibri"/>
              </a:rPr>
              <a:t>Psyykkiset haitat, </a:t>
            </a:r>
            <a:r>
              <a:rPr lang="fi-FI" dirty="0">
                <a:cs typeface="Calibri"/>
              </a:rPr>
              <a:t>kuten ahdistus, keskittymisvaikeudet.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i-FI" dirty="0">
                <a:cs typeface="Calibri"/>
              </a:rPr>
              <a:t>Ratkaisuehdotus: Pidä päiviä, jolloin et pelaa ollenkaan.</a:t>
            </a:r>
          </a:p>
          <a:p>
            <a:pPr>
              <a:defRPr/>
            </a:pPr>
            <a:r>
              <a:rPr lang="fi-FI" dirty="0">
                <a:cs typeface="Calibri"/>
              </a:rPr>
              <a:t>Kysy itseltäsi, paetko jotakin ongelmia pelaamisella?</a:t>
            </a:r>
          </a:p>
          <a:p>
            <a:pPr>
              <a:defRPr/>
            </a:pPr>
            <a:r>
              <a:rPr lang="fi-FI" dirty="0">
                <a:cs typeface="Calibri"/>
              </a:rPr>
              <a:t>Miten voisit ratkaista sinun ongelmat ja huolet?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b="1" dirty="0">
                <a:cs typeface="Calibri"/>
              </a:rPr>
              <a:t>Sosiaaliset haitat</a:t>
            </a:r>
            <a:r>
              <a:rPr lang="fi-FI" dirty="0">
                <a:cs typeface="Calibri"/>
              </a:rPr>
              <a:t>, kuten perheen kanssa riitoja, </a:t>
            </a:r>
          </a:p>
          <a:p>
            <a:pPr>
              <a:defRPr/>
            </a:pPr>
            <a:r>
              <a:rPr lang="fi-FI" dirty="0">
                <a:cs typeface="Calibri"/>
              </a:rPr>
              <a:t>ei enää jaksa nähdä kavereita.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i-FI" dirty="0">
                <a:cs typeface="Calibri"/>
              </a:rPr>
              <a:t>Ratkaisuehdotus: Sovi kotona yhdessä perheen kanssa </a:t>
            </a:r>
          </a:p>
          <a:p>
            <a:pPr>
              <a:defRPr/>
            </a:pPr>
            <a:r>
              <a:rPr lang="fi-FI" dirty="0">
                <a:cs typeface="Calibri"/>
              </a:rPr>
              <a:t>säännöt pelaamiselle ja sosiaalisen median käytölle.</a:t>
            </a:r>
          </a:p>
          <a:p>
            <a:pPr>
              <a:defRPr/>
            </a:pPr>
            <a:r>
              <a:rPr lang="fi-FI" dirty="0">
                <a:cs typeface="Calibri"/>
              </a:rPr>
              <a:t>Laita kavereille viestiä ja kerro,</a:t>
            </a:r>
          </a:p>
          <a:p>
            <a:pPr>
              <a:defRPr/>
            </a:pPr>
            <a:r>
              <a:rPr lang="fi-FI" dirty="0">
                <a:cs typeface="Calibri"/>
              </a:rPr>
              <a:t>että haluaisit nähdä.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b="1" dirty="0">
                <a:cs typeface="Calibri"/>
              </a:rPr>
              <a:t>Arjen hallinnan haitat</a:t>
            </a:r>
            <a:r>
              <a:rPr lang="fi-FI" dirty="0">
                <a:cs typeface="Calibri"/>
              </a:rPr>
              <a:t>, kuten vuorokausirytmi, </a:t>
            </a:r>
          </a:p>
          <a:p>
            <a:pPr>
              <a:defRPr/>
            </a:pPr>
            <a:r>
              <a:rPr lang="fi-FI" dirty="0">
                <a:cs typeface="Calibri"/>
              </a:rPr>
              <a:t>ajankäyttö, ei tee sovittuja tehtäviä.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i-FI" dirty="0">
                <a:cs typeface="Calibri"/>
              </a:rPr>
              <a:t>Ratkaisuehdotus: Aikatauluta pelaamisesi.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i-FI" dirty="0">
                <a:cs typeface="Calibri"/>
              </a:rPr>
              <a:t>Suunnittele etukäteen, milloin pelaat,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i-FI" dirty="0">
                <a:cs typeface="Calibri"/>
              </a:rPr>
              <a:t>ja milloin et pelaa.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b="1" dirty="0">
                <a:cs typeface="Calibri"/>
              </a:rPr>
              <a:t>Työhön ja opiskeluun liittyvät haitat</a:t>
            </a:r>
            <a:r>
              <a:rPr lang="fi-FI" dirty="0">
                <a:cs typeface="Calibri"/>
              </a:rPr>
              <a:t>, </a:t>
            </a:r>
          </a:p>
          <a:p>
            <a:pPr>
              <a:defRPr/>
            </a:pPr>
            <a:r>
              <a:rPr lang="fi-FI" dirty="0">
                <a:cs typeface="Calibri"/>
              </a:rPr>
              <a:t>kuten väsymys töissä tai koulussa, poissaolot.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i-FI" dirty="0">
                <a:cs typeface="Calibri"/>
              </a:rPr>
              <a:t>Ratkaisuehdotus: Huolehdi, että hoidat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i-FI" dirty="0">
                <a:cs typeface="Calibri"/>
              </a:rPr>
              <a:t>tärkeät tehtävät ennen kuin alat pelaaman.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i-FI" dirty="0">
                <a:cs typeface="Calibri"/>
              </a:rPr>
              <a:t>Tee esimerkiksi läksyt aina ennen kuin avaat pelin.</a:t>
            </a: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Lähde: </a:t>
            </a:r>
            <a:r>
              <a:rPr lang="fi-FI" dirty="0" err="1">
                <a:cs typeface="Calibri"/>
              </a:rPr>
              <a:t>Peluurin</a:t>
            </a:r>
            <a:r>
              <a:rPr lang="fi-FI" dirty="0">
                <a:cs typeface="Calibri"/>
              </a:rPr>
              <a:t> koulutus Ratkaisukeskeinen ote digipelaamiseen, 2023. (peluuri.fi)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296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cs typeface="Calibri"/>
              </a:rPr>
              <a:t>Ikärajoista</a:t>
            </a:r>
            <a:r>
              <a:rPr lang="en-US" b="1" dirty="0">
                <a:cs typeface="Calibri"/>
              </a:rPr>
              <a:t> </a:t>
            </a:r>
            <a:r>
              <a:rPr lang="en-US" b="1" err="1">
                <a:cs typeface="Calibri"/>
              </a:rPr>
              <a:t>poikkeaminen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eli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joustaminen</a:t>
            </a:r>
            <a:endParaRPr lang="en-US" b="1">
              <a:cs typeface="Calibri"/>
            </a:endParaRPr>
          </a:p>
          <a:p>
            <a:r>
              <a:rPr lang="fi-FI" dirty="0"/>
              <a:t>Kuvaohjelmalain ikärajajoustosäännön mukaan</a:t>
            </a:r>
            <a:endParaRPr lang="fi-FI" dirty="0">
              <a:cs typeface="Calibri"/>
            </a:endParaRPr>
          </a:p>
          <a:p>
            <a:r>
              <a:rPr lang="fi-FI" dirty="0"/>
              <a:t>digitaalisen pelin voi julkisesti esittää </a:t>
            </a:r>
            <a:endParaRPr lang="fi-FI" dirty="0">
              <a:cs typeface="Calibri"/>
            </a:endParaRPr>
          </a:p>
          <a:p>
            <a:r>
              <a:rPr lang="fi-FI" dirty="0"/>
              <a:t>enintään kolme vuotta ikärajaa nuoremmalle silloin, </a:t>
            </a:r>
            <a:endParaRPr lang="fi-FI" dirty="0">
              <a:cs typeface="Calibri"/>
            </a:endParaRPr>
          </a:p>
          <a:p>
            <a:r>
              <a:rPr lang="fi-FI" dirty="0"/>
              <a:t>kun lapsi on 18 vuotta täyttäneen seurassa. </a:t>
            </a: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Joustamisen tarkoituksena on,</a:t>
            </a:r>
            <a:endParaRPr lang="fi-FI" dirty="0"/>
          </a:p>
          <a:p>
            <a:r>
              <a:rPr lang="fi-FI" dirty="0">
                <a:cs typeface="Calibri" panose="020F0502020204030204"/>
              </a:rPr>
              <a:t>että lapsen hyvin tunteva aikuinen</a:t>
            </a:r>
          </a:p>
          <a:p>
            <a:r>
              <a:rPr lang="fi-FI" dirty="0">
                <a:cs typeface="Calibri" panose="020F0502020204030204"/>
              </a:rPr>
              <a:t>tietää millaisia pelejä lapsi on aiemmin pelannut</a:t>
            </a:r>
          </a:p>
          <a:p>
            <a:r>
              <a:rPr lang="fi-FI" dirty="0">
                <a:cs typeface="Calibri" panose="020F0502020204030204"/>
              </a:rPr>
              <a:t>ja kuinka herkästi hän aistii erilaisia asioita peleissä.</a:t>
            </a:r>
          </a:p>
          <a:p>
            <a:r>
              <a:rPr lang="fi-FI" dirty="0">
                <a:cs typeface="Calibri" panose="020F0502020204030204"/>
              </a:rPr>
              <a:t>Joustamista ei tehdä ryhmissä</a:t>
            </a:r>
          </a:p>
          <a:p>
            <a:r>
              <a:rPr lang="fi-FI" dirty="0">
                <a:cs typeface="Calibri" panose="020F0502020204030204"/>
              </a:rPr>
              <a:t>vaan yksittäisten lasten kanssa.</a:t>
            </a:r>
          </a:p>
          <a:p>
            <a:endParaRPr lang="fi-FI" dirty="0"/>
          </a:p>
          <a:p>
            <a:r>
              <a:rPr lang="fi-FI" dirty="0"/>
              <a:t>Jos pelin ikäraja on 18, </a:t>
            </a:r>
          </a:p>
          <a:p>
            <a:r>
              <a:rPr lang="fi-FI" dirty="0"/>
              <a:t>niin siitä ei voida joustaa.</a:t>
            </a:r>
            <a:endParaRPr lang="fi-FI" dirty="0">
              <a:cs typeface="Calibri"/>
            </a:endParaRPr>
          </a:p>
          <a:p>
            <a:r>
              <a:rPr lang="fi-FI" dirty="0"/>
              <a:t>Kuvaohjelmalaki on lastensuojelulaki, </a:t>
            </a:r>
            <a:endParaRPr lang="fi-FI" dirty="0">
              <a:cs typeface="Calibri" panose="020F0502020204030204"/>
            </a:endParaRPr>
          </a:p>
          <a:p>
            <a:r>
              <a:rPr lang="fi-FI" dirty="0"/>
              <a:t>ja sen tarkoituksena on suojella lapsia. </a:t>
            </a:r>
            <a:endParaRPr lang="fi-FI" dirty="0">
              <a:cs typeface="Calibri" panose="020F0502020204030204"/>
            </a:endParaRPr>
          </a:p>
          <a:p>
            <a:endParaRPr lang="fi-FI" dirty="0">
              <a:cs typeface="Calibri" panose="020F0502020204030204"/>
            </a:endParaRPr>
          </a:p>
          <a:p>
            <a:r>
              <a:rPr lang="fi-FI" dirty="0">
                <a:cs typeface="Calibri" panose="020F0502020204030204"/>
              </a:rPr>
              <a:t>Lähde: Pelikasvattajien </a:t>
            </a:r>
            <a:r>
              <a:rPr lang="fi-FI" dirty="0"/>
              <a:t>verkosto</a:t>
            </a:r>
          </a:p>
          <a:p>
            <a:r>
              <a:rPr lang="fi-FI" dirty="0"/>
              <a:t>https://pelikasvatus.fi/ohje-ikarajajouston-soveltamisesta/</a:t>
            </a:r>
            <a:endParaRPr lang="fi-FI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36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Sovitaan oppitunnin säännöt. </a:t>
            </a:r>
          </a:p>
          <a:p>
            <a:pPr>
              <a:defRPr/>
            </a:pPr>
            <a:r>
              <a:rPr lang="fi-FI" dirty="0"/>
              <a:t>Voit aloittaa ottamalla puheeksi, </a:t>
            </a:r>
          </a:p>
          <a:p>
            <a:pPr>
              <a:defRPr/>
            </a:pPr>
            <a:r>
              <a:rPr lang="fi-FI" dirty="0"/>
              <a:t>miten toimitaan jos joku toinen puhuu </a:t>
            </a:r>
          </a:p>
          <a:p>
            <a:pPr>
              <a:defRPr/>
            </a:pPr>
            <a:r>
              <a:rPr lang="fi-FI" dirty="0"/>
              <a:t>ja mitä tehdään jos ollaan erimieltä jostain asiasta?</a:t>
            </a:r>
          </a:p>
          <a:p>
            <a:pPr>
              <a:defRPr/>
            </a:pPr>
            <a:r>
              <a:rPr lang="fi-FI" dirty="0"/>
              <a:t>Voit aloittaa keskustelun kysymällä, </a:t>
            </a:r>
          </a:p>
          <a:p>
            <a:pPr>
              <a:defRPr/>
            </a:pPr>
            <a:r>
              <a:rPr lang="fi-FI" dirty="0"/>
              <a:t>millaisissa ryhmissä osallistujat ovat olleet? 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fi-FI" dirty="0"/>
              <a:t>Minkälainen hyvä ryhmä oli?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Laatikaa säännöt keskustelua varten ennen kuin katsotte videon. 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Voitte listata yhdessä sovitut säännöt kaikkien nähtäville taululle tai paperille.</a:t>
            </a:r>
            <a:endParaRPr lang="fi-FI" dirty="0">
              <a:cs typeface="Calibri"/>
            </a:endParaRPr>
          </a:p>
          <a:p>
            <a:r>
              <a:rPr lang="fi-FI" dirty="0"/>
              <a:t>Säännöt voidaan pitää esillä ryhmien kokoontumisten aikana.</a:t>
            </a:r>
            <a:br>
              <a:rPr lang="fi-FI" sz="1200" kern="1200" dirty="0">
                <a:cs typeface="+mn-lt"/>
              </a:rPr>
            </a:br>
            <a:br>
              <a:rPr lang="fi-FI" sz="1200" kern="1200" dirty="0">
                <a:cs typeface="+mn-lt"/>
              </a:rPr>
            </a:br>
            <a:r>
              <a:rPr lang="fi-FI" dirty="0"/>
              <a:t>Sääntöjä voivat olla esimerkiksi,</a:t>
            </a:r>
            <a:endParaRPr lang="fi-FI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Kuuntele, kun toinen puhuu.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Kunnioita muiden mielipiteitä.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Kaikki saavat kertoa omia kokemuksia, mutta se ei ole pakollista.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Ei kysytä ”oletko sinä käyttänyt päihteitä”,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vaan annetaan jokaisen kertoa sen minkä itse haluaa.</a:t>
            </a:r>
            <a:endParaRPr lang="fi-FI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/>
              <a:t>Muiden kertomuksia ei saa kertoa eteenpäin.</a:t>
            </a:r>
            <a:endParaRPr lang="fi-FI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fi-FI" dirty="0"/>
              <a:t>Saat olla hiljaa, jos haluat.</a:t>
            </a:r>
            <a:endParaRPr lang="fi-FI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Näin voidaan ehkäistä ennalta sitä,</a:t>
            </a:r>
            <a:br>
              <a:rPr lang="fi-FI" dirty="0">
                <a:cs typeface="+mn-lt"/>
              </a:rPr>
            </a:br>
            <a:r>
              <a:rPr lang="fi-FI" dirty="0"/>
              <a:t>että kukaan kokisi oloaan loukatuksi</a:t>
            </a:r>
            <a:br>
              <a:rPr lang="fi-FI" dirty="0">
                <a:cs typeface="+mn-lt"/>
              </a:rPr>
            </a:br>
            <a:r>
              <a:rPr lang="fi-FI" dirty="0"/>
              <a:t>tai noloksi keskustelun aikana. </a:t>
            </a:r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Muistuta osallistujia:</a:t>
            </a:r>
            <a:br>
              <a:rPr lang="fi-FI" dirty="0">
                <a:cs typeface="+mn-lt"/>
              </a:rPr>
            </a:br>
            <a:r>
              <a:rPr lang="fi-FI" dirty="0"/>
              <a:t>”Sinun ei tarvitse kertoa mitä olet itse nähnyt tai kokeillut, jos et halua. </a:t>
            </a:r>
            <a:br>
              <a:rPr lang="fi-FI" dirty="0">
                <a:cs typeface="+mn-lt"/>
              </a:rPr>
            </a:br>
            <a:r>
              <a:rPr lang="fi-FI" dirty="0"/>
              <a:t>Tämä sääntö koskee meitä kaikkia, myös opettajia. </a:t>
            </a:r>
            <a:br>
              <a:rPr lang="fi-FI" dirty="0">
                <a:cs typeface="+mn-lt"/>
              </a:rPr>
            </a:br>
            <a:r>
              <a:rPr lang="fi-FI" dirty="0"/>
              <a:t>Ei myöskään kysytä tällaisista asioista toisiltamme, </a:t>
            </a:r>
          </a:p>
          <a:p>
            <a:pPr>
              <a:defRPr/>
            </a:pPr>
            <a:r>
              <a:rPr lang="fi-FI" dirty="0"/>
              <a:t>vaan jokainen kertoo sen verran mitä itse haluaa. ”</a:t>
            </a:r>
            <a:endParaRPr lang="fi-FI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Aihetta kannattaa pohjustaa jo edellisellä opetuskerralla ja kertoa, mitä seuraavalla tunnilla tehdään. </a:t>
            </a:r>
            <a:endParaRPr lang="fi-FI" dirty="0">
              <a:cs typeface="Calibri"/>
            </a:endParaRPr>
          </a:p>
          <a:p>
            <a:r>
              <a:rPr lang="fi-FI" dirty="0"/>
              <a:t>Joillakin oppilailla voi olla omia kokemuksia asiasta. Aiheen käsittely voi olla heille liian raskasta.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Näin he saavat mahdollisuuden keskustella asiasta etukäteen opettajan kanssa.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Lähde tähän diaan: Koulukino 2021 </a:t>
            </a:r>
            <a:r>
              <a:rPr lang="fi-FI" dirty="0">
                <a:hlinkClick r:id="rId3"/>
              </a:rPr>
              <a:t>http://www.koulukino.fi/bombshell-hiljaisuuden-rikkojat/opettajalle-vaikean-aiheen-kasittely-opetuksessa</a:t>
            </a:r>
            <a:r>
              <a:rPr lang="fi-FI" dirty="0"/>
              <a:t>  </a:t>
            </a: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411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Joskus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peleissä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ikärajoja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paikoissa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palvelu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peliä</a:t>
            </a:r>
            <a:r>
              <a:rPr lang="en-US" dirty="0">
                <a:cs typeface="Calibri"/>
              </a:rPr>
              <a:t>,</a:t>
            </a:r>
          </a:p>
          <a:p>
            <a:r>
              <a:rPr lang="en-US" dirty="0">
                <a:cs typeface="Calibri"/>
              </a:rPr>
              <a:t>Voi olla </a:t>
            </a:r>
            <a:r>
              <a:rPr lang="en-US" dirty="0" err="1">
                <a:cs typeface="Calibri"/>
              </a:rPr>
              <a:t>asettanut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ikärajan</a:t>
            </a:r>
            <a:r>
              <a:rPr lang="en-US" dirty="0">
                <a:cs typeface="Calibri"/>
              </a:rPr>
              <a:t>,</a:t>
            </a:r>
          </a:p>
          <a:p>
            <a:r>
              <a:rPr lang="en-US" dirty="0" err="1">
                <a:cs typeface="Calibri"/>
              </a:rPr>
              <a:t>kuin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itse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pelissä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ilmoitettu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917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Calibri"/>
              </a:rPr>
              <a:t>Lähde: www.pegi.info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836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522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469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765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738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574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211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7384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79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+mn-lt"/>
                <a:cs typeface="Calibri"/>
              </a:rPr>
              <a:t>Pohtikaa yhdessä. Voit tukea keskustelua kysymällä:</a:t>
            </a:r>
            <a:r>
              <a:rPr lang="fi-FI" dirty="0">
                <a:cs typeface="Calibri"/>
              </a:rPr>
              <a:t> </a:t>
            </a:r>
          </a:p>
          <a:p>
            <a:r>
              <a:rPr lang="fi-FI" sz="1200" dirty="0">
                <a:latin typeface="+mn-lt"/>
                <a:cs typeface="Calibri"/>
              </a:rPr>
              <a:t>Mistä olet saanut tietosi </a:t>
            </a:r>
            <a:r>
              <a:rPr lang="fi-FI" dirty="0">
                <a:cs typeface="Calibri"/>
              </a:rPr>
              <a:t>digipelaamisesta</a:t>
            </a:r>
            <a:r>
              <a:rPr lang="fi-FI" sz="1200" dirty="0">
                <a:latin typeface="+mn-lt"/>
                <a:cs typeface="Calibri"/>
              </a:rPr>
              <a:t>?</a:t>
            </a:r>
          </a:p>
          <a:p>
            <a:endParaRPr lang="fi-FI" sz="1200" dirty="0">
              <a:latin typeface="+mn-lt"/>
            </a:endParaRPr>
          </a:p>
          <a:p>
            <a:pPr>
              <a:defRPr/>
            </a:pPr>
            <a:r>
              <a:rPr lang="fi-FI" sz="1200" dirty="0">
                <a:latin typeface="+mn-lt"/>
              </a:rPr>
              <a:t>Voit lisäksi kertoa osallistujille, </a:t>
            </a:r>
          </a:p>
          <a:p>
            <a:pPr>
              <a:defRPr/>
            </a:pPr>
            <a:r>
              <a:rPr lang="fi-FI" sz="1200" dirty="0">
                <a:latin typeface="+mn-lt"/>
              </a:rPr>
              <a:t>että tätä oppituntia varten </a:t>
            </a:r>
          </a:p>
          <a:p>
            <a:pPr>
              <a:defRPr/>
            </a:pPr>
            <a:r>
              <a:rPr lang="fi-FI" sz="1200" dirty="0">
                <a:latin typeface="+mn-lt"/>
              </a:rPr>
              <a:t>ei tarvitse olla tietoa </a:t>
            </a:r>
            <a:r>
              <a:rPr lang="fi-FI" dirty="0"/>
              <a:t>tai kokemuksia digipelaamisesta.</a:t>
            </a:r>
            <a:endParaRPr lang="fi-FI" sz="1200" dirty="0">
              <a:latin typeface="+mn-lt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885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519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171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8333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95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Lähde: www.pegi.info </a:t>
            </a:r>
          </a:p>
          <a:p>
            <a:endParaRPr lang="en-US" sz="120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460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cs typeface="Calibri"/>
              </a:rPr>
              <a:t>Pohtikaa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yhdessä</a:t>
            </a:r>
            <a:r>
              <a:rPr lang="en-US" sz="1200" dirty="0">
                <a:cs typeface="Calibri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cs typeface="Calibri"/>
              </a:rPr>
              <a:t>mitä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asioita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sisältää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peli</a:t>
            </a:r>
            <a:endParaRPr lang="en-US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cs typeface="Calibri"/>
              </a:rPr>
              <a:t>jossa</a:t>
            </a:r>
            <a:r>
              <a:rPr lang="en-US" sz="1200" dirty="0">
                <a:cs typeface="Calibri"/>
              </a:rPr>
              <a:t> on </a:t>
            </a:r>
            <a:r>
              <a:rPr lang="en-US" sz="1200" dirty="0" err="1">
                <a:cs typeface="Calibri"/>
              </a:rPr>
              <a:t>nämä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varoituskuvat</a:t>
            </a:r>
            <a:r>
              <a:rPr lang="en-US" sz="1200" dirty="0"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cs typeface="Calibri"/>
              </a:rPr>
              <a:t>Lähde</a:t>
            </a:r>
            <a:r>
              <a:rPr lang="en-US" sz="1200" dirty="0">
                <a:cs typeface="Calibri"/>
              </a:rPr>
              <a:t>: www.pegi.info </a:t>
            </a:r>
          </a:p>
          <a:p>
            <a:endParaRPr lang="en-US" sz="1200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408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latin typeface="+mn-lt"/>
                <a:cs typeface="Calibri"/>
              </a:rPr>
              <a:t>Osallistava tehtävä: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latin typeface="+mn-lt"/>
                <a:cs typeface="Calibri"/>
              </a:rPr>
              <a:t>Tämän keskustelun voi toteuttaa pareittain tai pienissä ryhmissä.</a:t>
            </a:r>
            <a:endParaRPr lang="fi-FI" sz="1200" b="1" dirty="0">
              <a:latin typeface="+mn-lt"/>
            </a:endParaRPr>
          </a:p>
          <a:p>
            <a:r>
              <a:rPr lang="fi-FI" sz="1200" dirty="0">
                <a:latin typeface="+mn-lt"/>
                <a:cs typeface="Calibri" panose="020F0502020204030204"/>
              </a:rPr>
              <a:t>Miettikää sopivan mittainen aika (esimerkiksi 10 minuuttia),</a:t>
            </a:r>
          </a:p>
          <a:p>
            <a:r>
              <a:rPr lang="fi-FI" sz="1200" dirty="0">
                <a:latin typeface="+mn-lt"/>
                <a:cs typeface="Calibri" panose="020F0502020204030204"/>
              </a:rPr>
              <a:t>Minkälaiset harrastukset ovat rentouttavia?</a:t>
            </a:r>
          </a:p>
          <a:p>
            <a:r>
              <a:rPr lang="fi-FI" sz="1200" dirty="0">
                <a:latin typeface="+mn-lt"/>
                <a:cs typeface="Calibri" panose="020F0502020204030204"/>
              </a:rPr>
              <a:t>Mikä tekeminen, joka ei liity digilaitteisiin, </a:t>
            </a:r>
          </a:p>
          <a:p>
            <a:r>
              <a:rPr lang="fi-FI" sz="1200" dirty="0">
                <a:latin typeface="+mn-lt"/>
                <a:cs typeface="Calibri" panose="020F0502020204030204"/>
              </a:rPr>
              <a:t>on sinusta hauskaa?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latin typeface="+mn-lt"/>
                <a:cs typeface="Calibri" panose="020F0502020204030204"/>
              </a:rPr>
              <a:t>Kirjoittakaa kaikki keksimänne syyt esimerkiksi taululle tai tähän diaan.</a:t>
            </a:r>
          </a:p>
          <a:p>
            <a:endParaRPr lang="fi-FI" sz="1200" dirty="0">
              <a:latin typeface="+mn-lt"/>
            </a:endParaRPr>
          </a:p>
          <a:p>
            <a:r>
              <a:rPr lang="fi-FI" sz="1200" b="1" dirty="0">
                <a:latin typeface="+mn-lt"/>
              </a:rPr>
              <a:t>Tähän voi keksiä monta vastausta: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n-lt"/>
                <a:cs typeface="Calibri" panose="020F0502020204030204"/>
              </a:rPr>
              <a:t>Urheilu kuten tanssiminen tai jalkapallo.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n-lt"/>
                <a:cs typeface="Calibri" panose="020F0502020204030204"/>
              </a:rPr>
              <a:t>Ulkona kävely, vaikka metsässä tai puistossa.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n-lt"/>
                <a:cs typeface="Calibri" panose="020F0502020204030204"/>
              </a:rPr>
              <a:t>Piirtäminen, maalaaminen tai askartelu.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n-lt"/>
                <a:cs typeface="Calibri" panose="020F0502020204030204"/>
              </a:rPr>
              <a:t>Kavereiden kanssa oleminen.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+mn-lt"/>
                <a:cs typeface="Calibri" panose="020F0502020204030204"/>
              </a:rPr>
              <a:t>Nukkuminen.</a:t>
            </a:r>
          </a:p>
          <a:p>
            <a:pPr>
              <a:lnSpc>
                <a:spcPct val="100000"/>
              </a:lnSpc>
            </a:pPr>
            <a:endParaRPr lang="fi-FI" sz="1200" dirty="0">
              <a:latin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4308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Lopuksi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kirjata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yhdessä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näkyviin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mitä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opiskelijat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pitivät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tärkeinä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asioina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ja </a:t>
            </a:r>
            <a:endParaRPr lang="en-US" dirty="0">
              <a:solidFill>
                <a:srgbClr val="444444"/>
              </a:solidFill>
              <a:latin typeface="Calibri"/>
              <a:cs typeface="Calibri"/>
            </a:endParaRPr>
          </a:p>
          <a:p>
            <a:pPr algn="l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mitä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uutta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he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oppivat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tänään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Pohtikaa yhdessä. Voit tukea keskustelua kysymällä: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Mitä tarinalla yritetään osallistujien mielestä kertoa?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Mikä kohta tarinassa tuntui huonolta?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Mikä kohta tarinassa tuntui hyvältä?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Jos osallistujat eivät itse mainitse näitä, voit kertoa: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Tarina opettaa, että kannattaa miettiä tarkkaan,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miten itse haluaa pelata.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Tarina muistuttaa, että on tärkeää </a:t>
            </a: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huolehtia omasta hyvinvoinnista</a:t>
            </a:r>
          </a:p>
          <a:p>
            <a:pPr algn="l" rtl="0" fontAlgn="base"/>
            <a:r>
              <a:rPr lang="fi-FI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 ihmissuhteista.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2901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Halutessaan voi soittaa </a:t>
            </a:r>
          </a:p>
          <a:p>
            <a:r>
              <a:rPr lang="fi-FI" dirty="0" err="1"/>
              <a:t>Peluurin</a:t>
            </a:r>
            <a:r>
              <a:rPr lang="fi-FI" dirty="0"/>
              <a:t> auttavaan puhelimeen</a:t>
            </a:r>
          </a:p>
          <a:p>
            <a:r>
              <a:rPr lang="fi-FI" dirty="0"/>
              <a:t>numeroon 0800 100 101.</a:t>
            </a:r>
          </a:p>
          <a:p>
            <a:br>
              <a:rPr lang="fi-FI" dirty="0">
                <a:cs typeface="+mn-lt"/>
              </a:rPr>
            </a:br>
            <a:r>
              <a:rPr lang="fi-FI" dirty="0"/>
              <a:t>Numero on ilmainen. </a:t>
            </a:r>
            <a:br>
              <a:rPr lang="fi-FI" dirty="0">
                <a:cs typeface="+mn-lt"/>
              </a:rPr>
            </a:br>
            <a:r>
              <a:rPr lang="fi-FI" dirty="0"/>
              <a:t>Voit soittaa nimettömänä.</a:t>
            </a:r>
          </a:p>
          <a:p>
            <a:r>
              <a:rPr lang="fi-FI" dirty="0">
                <a:cs typeface="Calibri"/>
              </a:rPr>
              <a:t>Palvelu on avoinna ma-pe kello 12-18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Painota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apua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hakea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, </a:t>
            </a:r>
            <a:br>
              <a:rPr lang="en-US" dirty="0">
                <a:cs typeface="+mn-lt"/>
              </a:rPr>
            </a:br>
            <a:r>
              <a:rPr lang="en-US" dirty="0" err="1">
                <a:cs typeface="Calibri"/>
              </a:rPr>
              <a:t>vaikka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itsellä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ongelma</a:t>
            </a:r>
            <a:r>
              <a:rPr lang="en-US" dirty="0">
                <a:cs typeface="Calibri"/>
              </a:rPr>
              <a:t>,</a:t>
            </a:r>
            <a:br>
              <a:rPr lang="en-US" dirty="0">
                <a:cs typeface="+mn-lt"/>
              </a:rPr>
            </a:br>
            <a:r>
              <a:rPr lang="en-US" dirty="0" err="1">
                <a:cs typeface="Calibri"/>
              </a:rPr>
              <a:t>vaan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jollakin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kaverilla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perheenjäsenellä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r>
              <a:rPr lang="en-US" dirty="0" err="1">
                <a:cs typeface="Calibri"/>
              </a:rPr>
              <a:t>Ammattilaiselle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kertoa</a:t>
            </a:r>
            <a:r>
              <a:rPr lang="en-US" dirty="0">
                <a:cs typeface="Calibri"/>
              </a:rPr>
              <a:t>,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jos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huolissaan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läheisen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pelaamisesta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4680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Kerro lopuksi osallistujille,</a:t>
            </a:r>
          </a:p>
          <a:p>
            <a:r>
              <a:rPr lang="fi-FI" dirty="0"/>
              <a:t>että Verneri.net tarjoaa </a:t>
            </a:r>
          </a:p>
          <a:p>
            <a:r>
              <a:rPr lang="fi-FI" dirty="0"/>
              <a:t>luotettavaa tietoa pelaamisesta selkokielellä.</a:t>
            </a:r>
            <a:endParaRPr lang="fi-FI" dirty="0">
              <a:cs typeface="Calibri" panose="020F0502020204030204"/>
            </a:endParaRPr>
          </a:p>
          <a:p>
            <a:endParaRPr lang="fi-FI" dirty="0"/>
          </a:p>
          <a:p>
            <a:r>
              <a:rPr lang="fi-FI" dirty="0"/>
              <a:t>Voit muistuttaa osallistujia, </a:t>
            </a:r>
          </a:p>
          <a:p>
            <a:r>
              <a:rPr lang="fi-FI" dirty="0"/>
              <a:t>että internetissä liikkuu paljon väärää tietoa. </a:t>
            </a:r>
            <a:endParaRPr lang="fi-FI" dirty="0">
              <a:cs typeface="Calibri"/>
            </a:endParaRPr>
          </a:p>
          <a:p>
            <a:r>
              <a:rPr lang="fi-FI" dirty="0"/>
              <a:t>Siksi on hyvä tietää nettisivuja, </a:t>
            </a:r>
          </a:p>
          <a:p>
            <a:r>
              <a:rPr lang="fi-FI"/>
              <a:t>joista löytyy luotettavaa tietoa.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9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latin typeface="+mn-lt"/>
                <a:cs typeface="Calibri"/>
              </a:rPr>
              <a:t>Tämän dian aikana voi kysyä osallistujilta, </a:t>
            </a:r>
            <a:endParaRPr lang="fi-FI" dirty="0"/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millä laitteilla he ovat pelanneet digipelejä.</a:t>
            </a:r>
            <a:endParaRPr lang="fi-FI" dirty="0"/>
          </a:p>
          <a:p>
            <a:endParaRPr lang="fi-FI" dirty="0">
              <a:cs typeface="Calibri"/>
            </a:endParaRPr>
          </a:p>
          <a:p>
            <a:r>
              <a:rPr lang="fi-FI" sz="1200" dirty="0">
                <a:latin typeface="+mn-lt"/>
                <a:cs typeface="Calibri"/>
              </a:rPr>
              <a:t>He voivat myös kertoa, 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1200" dirty="0">
                <a:latin typeface="+mn-lt"/>
                <a:cs typeface="Calibri"/>
              </a:rPr>
              <a:t>mitä eroa on pelata esimerkiksi kännykällä ja pelikonsolilla.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8326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Jos teillä on aikaa, </a:t>
            </a:r>
            <a:endParaRPr lang="fi-FI"/>
          </a:p>
          <a:p>
            <a:r>
              <a:rPr lang="fi-FI" dirty="0"/>
              <a:t>voitte lopuksi pelata selkokielistä tietovisaa digipelaamisesta.</a:t>
            </a:r>
          </a:p>
          <a:p>
            <a:r>
              <a:rPr lang="fi-FI" dirty="0"/>
              <a:t>Tietovisassa tulee 4 kysymystä pelaamisesta.</a:t>
            </a:r>
            <a:endParaRPr lang="fi-FI" dirty="0">
              <a:cs typeface="Calibri"/>
            </a:endParaRPr>
          </a:p>
          <a:p>
            <a:r>
              <a:rPr lang="fi-FI" dirty="0"/>
              <a:t>Tietovisa arpoo kysymykset,</a:t>
            </a:r>
            <a:endParaRPr lang="fi-FI" dirty="0">
              <a:cs typeface="Calibri"/>
            </a:endParaRPr>
          </a:p>
          <a:p>
            <a:r>
              <a:rPr lang="fi-FI" dirty="0"/>
              <a:t>joten peliä voi pelata uudestaan.</a:t>
            </a:r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7809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Tutustu Papunetin kuvapankkiin osoitteessa </a:t>
            </a:r>
            <a:endParaRPr lang="fi-FI"/>
          </a:p>
          <a:p>
            <a:r>
              <a:rPr lang="fi-FI" dirty="0"/>
              <a:t>https://papunet.net/materiaalia/kuvapankki/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9097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SELVIS-hankkeen (2018-2021) tavoitteena oli</a:t>
            </a:r>
            <a:endParaRPr lang="en-US" dirty="0"/>
          </a:p>
          <a:p>
            <a:r>
              <a:rPr lang="fi-FI" dirty="0"/>
              <a:t>ehkäistä itsenäistyvien kehitysvammaisten </a:t>
            </a:r>
            <a:endParaRPr lang="en-US"/>
          </a:p>
          <a:p>
            <a:r>
              <a:rPr lang="fi-FI" dirty="0"/>
              <a:t>nuorten päihde- ja pelihaittoja kehittämällä </a:t>
            </a:r>
            <a:endParaRPr lang="en-US"/>
          </a:p>
          <a:p>
            <a:r>
              <a:rPr lang="fi-FI" dirty="0"/>
              <a:t>selkokielistä ja saavutettavaa päihde- ja pelikasvatusaineistoa. </a:t>
            </a:r>
            <a:endParaRPr lang="en-US" dirty="0"/>
          </a:p>
          <a:p>
            <a:r>
              <a:rPr lang="fi-FI" dirty="0"/>
              <a:t>Aineistoja testattiin kehitysvammaisille nuorille järjestettävissä ryhmissä. </a:t>
            </a:r>
            <a:endParaRPr lang="en-US" dirty="0"/>
          </a:p>
          <a:p>
            <a:r>
              <a:rPr lang="fi-FI" dirty="0"/>
              <a:t>Lisäksi hanke koulutti kehitysvammaisten nuorten parissa </a:t>
            </a:r>
            <a:endParaRPr lang="en-US"/>
          </a:p>
          <a:p>
            <a:r>
              <a:rPr lang="fi-FI" dirty="0"/>
              <a:t>toimivia ammattilaisia ottamaan päihteet ja pelaaminen puheeksi.</a:t>
            </a:r>
            <a:endParaRPr lang="en-US" dirty="0">
              <a:cs typeface="Calibri"/>
            </a:endParaRPr>
          </a:p>
          <a:p>
            <a:endParaRPr lang="fi-FI"/>
          </a:p>
          <a:p>
            <a:r>
              <a:rPr lang="fi-FI" dirty="0"/>
              <a:t>SELVIS oli EHYT ry:n ja Kehitysvammaliitto ry:n yhteishanke, </a:t>
            </a:r>
            <a:endParaRPr lang="en-US" dirty="0"/>
          </a:p>
          <a:p>
            <a:r>
              <a:rPr lang="fi-FI" dirty="0"/>
              <a:t>joka toimi valtakunnallisesti. </a:t>
            </a:r>
            <a:endParaRPr lang="en-US" dirty="0">
              <a:cs typeface="Calibri"/>
            </a:endParaRPr>
          </a:p>
          <a:p>
            <a:r>
              <a:rPr lang="fi-FI" dirty="0"/>
              <a:t>Hanke on myös osa Arvokas- eriarvoisuuden vähentämisen avustusohjelmaa, </a:t>
            </a:r>
            <a:endParaRPr lang="en-US"/>
          </a:p>
          <a:p>
            <a:r>
              <a:rPr lang="fi-FI" dirty="0"/>
              <a:t>jota koordinoi Setlementtiliitto. </a:t>
            </a:r>
            <a:endParaRPr lang="en-US" dirty="0"/>
          </a:p>
          <a:p>
            <a:r>
              <a:rPr lang="fi-FI"/>
              <a:t>Hanketta rahoitti Sosiaali- ja terveysjärjestöjen avustuskeskus (STEA).</a:t>
            </a:r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50840-1340-4ACD-B468-B2C7F1DDDB4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1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Lämmittelykysymys.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Jos ryhmässä on monta puheliasta osallistujaa,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kannattaa painottaa, että jokainen mainitsee vain yhden pelin.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Jos kuitenkin tuntuu, että ryhmä tarvitsee vielä lämmittelyä aiheen parissa,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voi halutessaan kertoa useamman pelin mitä on pelannut.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cs typeface="Calibri"/>
              </a:rPr>
              <a:t>Voit itsekin kertoa, mitä sinä olet pelannut, millä digilaitteella ja miksi pidit juuri siitä pelistä.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40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b="1" dirty="0">
                <a:solidFill>
                  <a:schemeClr val="tx1"/>
                </a:solidFill>
                <a:cs typeface="Calibri"/>
              </a:rPr>
              <a:t>Osallistava tehtävä</a:t>
            </a:r>
            <a:r>
              <a:rPr lang="fi-FI" sz="1200" b="1" dirty="0">
                <a:solidFill>
                  <a:schemeClr val="tx1"/>
                </a:solidFill>
                <a:cs typeface="Calibri"/>
              </a:rPr>
              <a:t>:</a:t>
            </a:r>
            <a:r>
              <a:rPr lang="fi-FI" b="1" dirty="0">
                <a:cs typeface="Calibri"/>
              </a:rPr>
              <a:t> </a:t>
            </a:r>
            <a:endParaRPr lang="fi-FI" sz="1200" b="1" dirty="0">
              <a:solidFill>
                <a:schemeClr val="tx1"/>
              </a:solidFill>
              <a:cs typeface="Calibri"/>
            </a:endParaRPr>
          </a:p>
          <a:p>
            <a:pPr>
              <a:defRPr/>
            </a:pPr>
            <a:r>
              <a:rPr lang="fi-FI" sz="1200" b="1" dirty="0">
                <a:solidFill>
                  <a:schemeClr val="tx1"/>
                </a:solidFill>
                <a:cs typeface="Calibri"/>
              </a:rPr>
              <a:t>Tämän keskustelun voi toteuttaa </a:t>
            </a:r>
            <a:r>
              <a:rPr lang="fi-FI" b="1" dirty="0">
                <a:cs typeface="Calibri"/>
              </a:rPr>
              <a:t>joko yhdessä, pareittain</a:t>
            </a:r>
            <a:r>
              <a:rPr lang="fi-FI" sz="1200" b="1" dirty="0">
                <a:solidFill>
                  <a:schemeClr val="tx1"/>
                </a:solidFill>
                <a:cs typeface="Calibri"/>
              </a:rPr>
              <a:t> tai pienissä ryhmissä.</a:t>
            </a:r>
            <a:endParaRPr lang="fi-FI" b="1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  <a:cs typeface="Calibri" panose="020F0502020204030204"/>
              </a:rPr>
              <a:t>Miettikää sopivan mittainen aika (esimerkiksi 10 minuuttia) syitä sille,</a:t>
            </a:r>
            <a:r>
              <a:rPr lang="fi-FI" dirty="0">
                <a:cs typeface="Calibri" panose="020F0502020204030204"/>
              </a:rPr>
              <a:t> </a:t>
            </a:r>
            <a:endParaRPr lang="fi-FI" dirty="0">
              <a:solidFill>
                <a:schemeClr val="tx1"/>
              </a:solidFill>
              <a:cs typeface="Calibri" panose="020F0502020204030204"/>
            </a:endParaRPr>
          </a:p>
          <a:p>
            <a:r>
              <a:rPr lang="fi-FI" dirty="0">
                <a:solidFill>
                  <a:schemeClr val="tx1"/>
                </a:solidFill>
                <a:cs typeface="Calibri" panose="020F0502020204030204"/>
              </a:rPr>
              <a:t>miksi nuoret tai ihmiset </a:t>
            </a:r>
            <a:r>
              <a:rPr lang="fi-FI" dirty="0">
                <a:cs typeface="Calibri" panose="020F0502020204030204"/>
              </a:rPr>
              <a:t>pelaavat digipelejä</a:t>
            </a:r>
            <a:r>
              <a:rPr lang="fi-FI" dirty="0">
                <a:solidFill>
                  <a:schemeClr val="tx1"/>
                </a:solidFill>
                <a:cs typeface="Calibri" panose="020F0502020204030204"/>
              </a:rPr>
              <a:t>?</a:t>
            </a:r>
          </a:p>
          <a:p>
            <a:r>
              <a:rPr lang="fi-FI" dirty="0">
                <a:solidFill>
                  <a:schemeClr val="tx1"/>
                </a:solidFill>
                <a:cs typeface="Calibri" panose="020F0502020204030204"/>
              </a:rPr>
              <a:t>Kirjoittakaa kaikki keksimänne syyt esimerkiksi taululle tai tähän diaan.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Syitä voi keksiä monia</a:t>
            </a:r>
            <a:r>
              <a:rPr lang="fi-FI" dirty="0"/>
              <a:t>:</a:t>
            </a:r>
            <a:endParaRPr lang="fi-FI" dirty="0">
              <a:solidFill>
                <a:schemeClr val="tx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dirty="0">
                <a:cs typeface="Calibri"/>
              </a:rPr>
              <a:t>Hauskanpito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Ystävien kanssa oleminen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Rentoutuminen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Huolien unohtaminen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Jännitys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Uudet haasteet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/>
              <a:t>Halutaan päästä mielikuvitusmaailmaan tai luoda omia hahmoja</a:t>
            </a:r>
            <a:endParaRPr lang="fi-FI" dirty="0">
              <a:cs typeface="Calibri"/>
            </a:endParaRP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Lähde: </a:t>
            </a:r>
            <a:r>
              <a:rPr lang="fi-FI" dirty="0">
                <a:hlinkClick r:id="rId3"/>
              </a:rPr>
              <a:t>https://ehyt.fi/paihde-peli-info/digipelaaminen/miksi-pelataan/</a:t>
            </a:r>
            <a:r>
              <a:rPr lang="fi-FI" dirty="0"/>
              <a:t> </a:t>
            </a:r>
            <a:endParaRPr lang="fi-FI" dirty="0">
              <a:cs typeface="Calibri"/>
            </a:endParaRPr>
          </a:p>
          <a:p>
            <a:pPr>
              <a:defRPr/>
            </a:pPr>
            <a:endParaRPr lang="fi-FI" dirty="0">
              <a:cs typeface="Calibri"/>
            </a:endParaRPr>
          </a:p>
          <a:p>
            <a:pPr>
              <a:defRPr/>
            </a:pPr>
            <a:r>
              <a:rPr lang="fi-FI" dirty="0">
                <a:cs typeface="Calibri"/>
              </a:rPr>
              <a:t>Mutta myös: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Ammatti, urahaave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Yhteisöllisyys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Kohtaamispaikka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Muiden hyväksyntä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i-FI" dirty="0">
                <a:cs typeface="Calibri"/>
              </a:rPr>
              <a:t>Todellisuudesta pakeneminen</a:t>
            </a:r>
          </a:p>
          <a:p>
            <a:pPr>
              <a:defRPr/>
            </a:pPr>
            <a:endParaRPr lang="fi-FI" dirty="0"/>
          </a:p>
          <a:p>
            <a:pPr>
              <a:lnSpc>
                <a:spcPct val="150000"/>
              </a:lnSpc>
              <a:defRPr/>
            </a:pPr>
            <a:r>
              <a:rPr lang="fi-FI" dirty="0">
                <a:solidFill>
                  <a:schemeClr val="tx1"/>
                </a:solidFill>
              </a:rPr>
              <a:t>Voitte kirjoittaa asioita yhdessä paperille tai taululle.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65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Voit palata tähän diaan tarvittaessa, </a:t>
            </a:r>
          </a:p>
          <a:p>
            <a:r>
              <a:rPr lang="fi-FI" dirty="0"/>
              <a:t>tai tulostaa tämän esille tilaisuuden ajaksi.</a:t>
            </a:r>
            <a:endParaRPr lang="fi-FI" dirty="0">
              <a:cs typeface="Calibri"/>
            </a:endParaRPr>
          </a:p>
          <a:p>
            <a:r>
              <a:rPr lang="fi-FI" dirty="0"/>
              <a:t>Tämä voi helpottaa keskustelua sarjakuvasta, </a:t>
            </a:r>
          </a:p>
          <a:p>
            <a:r>
              <a:rPr lang="fi-FI" dirty="0"/>
              <a:t>kun ei tarvitse muistaa hahmojen nimiä ulkoa.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Hahmojen iät kannattaa myös huomioida tunnin aikana, </a:t>
            </a:r>
          </a:p>
          <a:p>
            <a:r>
              <a:rPr lang="fi-FI" dirty="0">
                <a:cs typeface="Calibri"/>
              </a:rPr>
              <a:t>jos se sopii keskusteluunne.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07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Lukekaa sarjakuva yhdessä seuraavista dioista,</a:t>
            </a:r>
            <a:r>
              <a:rPr lang="fi-FI" dirty="0"/>
              <a:t> </a:t>
            </a:r>
          </a:p>
          <a:p>
            <a:r>
              <a:rPr lang="fi-FI" dirty="0">
                <a:latin typeface="+mn-lt"/>
              </a:rPr>
              <a:t>tai tulostakaa kaikille kopio sarjakuvasta. </a:t>
            </a:r>
            <a:endParaRPr lang="fi-FI" dirty="0">
              <a:latin typeface="+mn-lt"/>
              <a:cs typeface="Calibri"/>
            </a:endParaRPr>
          </a:p>
          <a:p>
            <a:r>
              <a:rPr lang="fi-FI" dirty="0">
                <a:latin typeface="+mn-lt"/>
              </a:rPr>
              <a:t>Sen jälkeen dioissa käsitellään sarjakuvaa </a:t>
            </a:r>
          </a:p>
          <a:p>
            <a:r>
              <a:rPr lang="fi-FI" dirty="0">
                <a:latin typeface="+mn-lt"/>
              </a:rPr>
              <a:t>eri kysymysten avulla. </a:t>
            </a:r>
            <a:endParaRPr lang="fi-FI" dirty="0">
              <a:latin typeface="+mn-lt"/>
              <a:cs typeface="Calibri"/>
            </a:endParaRPr>
          </a:p>
          <a:p>
            <a:r>
              <a:rPr lang="fi-FI" dirty="0">
                <a:latin typeface="+mn-lt"/>
              </a:rPr>
              <a:t>Kysymykset ja vastaukset </a:t>
            </a:r>
          </a:p>
          <a:p>
            <a:r>
              <a:rPr lang="fi-FI" dirty="0">
                <a:latin typeface="+mn-lt"/>
              </a:rPr>
              <a:t>ovat vain esimerkkejä ja ehdotuksia. </a:t>
            </a:r>
            <a:endParaRPr lang="fi-FI" dirty="0">
              <a:latin typeface="+mn-lt"/>
              <a:cs typeface="Calibri"/>
            </a:endParaRPr>
          </a:p>
          <a:p>
            <a:r>
              <a:rPr lang="fi-FI" dirty="0">
                <a:latin typeface="+mn-lt"/>
              </a:rPr>
              <a:t>Jos jokin muu asia mietityttää osallistujia, </a:t>
            </a:r>
            <a:endParaRPr lang="fi-FI" dirty="0">
              <a:latin typeface="+mn-lt"/>
              <a:cs typeface="Calibri"/>
            </a:endParaRPr>
          </a:p>
          <a:p>
            <a:r>
              <a:rPr lang="fi-FI" dirty="0">
                <a:latin typeface="+mn-lt"/>
              </a:rPr>
              <a:t>kannattaa siitä keskustella. </a:t>
            </a:r>
          </a:p>
          <a:p>
            <a:r>
              <a:rPr lang="fi-FI" dirty="0">
                <a:latin typeface="+mn-lt"/>
              </a:rPr>
              <a:t>Kysymyksiin ei ole yhtä oikeaa vastausta.</a:t>
            </a:r>
            <a:endParaRPr lang="fi-FI" dirty="0">
              <a:latin typeface="+mn-lt"/>
              <a:cs typeface="Calibri"/>
            </a:endParaRPr>
          </a:p>
          <a:p>
            <a:endParaRPr lang="fi-FI" dirty="0">
              <a:latin typeface="+mn-lt"/>
              <a:cs typeface="Calibri"/>
            </a:endParaRPr>
          </a:p>
          <a:p>
            <a:pPr algn="l"/>
            <a:r>
              <a:rPr lang="fi-FI" b="1" i="0" dirty="0">
                <a:solidFill>
                  <a:srgbClr val="000000"/>
                </a:solidFill>
                <a:effectLst/>
                <a:latin typeface="+mn-lt"/>
              </a:rPr>
              <a:t>SELVIS-sarjakuvan tekstivastine:</a:t>
            </a:r>
            <a:br>
              <a:rPr lang="fi-FI" b="0" i="0" dirty="0">
                <a:effectLst/>
                <a:cs typeface="+mn-lt"/>
              </a:rPr>
            </a:b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RUUTU 1.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On myöhäinen ilta, ja on pimeää. </a:t>
            </a:r>
          </a:p>
          <a:p>
            <a:pPr algn="l"/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pelaa yksin netissä kotonaan. Hän on väsynyt.</a:t>
            </a:r>
          </a:p>
          <a:p>
            <a:pPr algn="l"/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RUUTU 2.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On aamu, ja aurinko nousee. </a:t>
            </a:r>
          </a:p>
          <a:p>
            <a:pPr algn="l"/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on nukahtanut tietokoneen ääreen. Kännykkä soi.</a:t>
            </a:r>
          </a:p>
          <a:p>
            <a:pPr algn="l"/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RUUTU 3.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Puhelimesta kuuluu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Nuttiksen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ääni: 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”Moi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! Meidän piti tavata kahvilassa. Unohditko?”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hätkähtää ja sanoo: ”Anteeksi! Tulen heti!”</a:t>
            </a:r>
          </a:p>
          <a:p>
            <a:pPr algn="l"/>
            <a:endParaRPr lang="fi-FI" b="0" i="0" dirty="0">
              <a:solidFill>
                <a:srgbClr val="000000"/>
              </a:solidFill>
              <a:effectLst/>
              <a:latin typeface="Riposte"/>
            </a:endParaRP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RUUTU 4.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ja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Nuttis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istuvat kahvilassa. 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He ovat ihastuneet toisiinsa.</a:t>
            </a:r>
            <a:br>
              <a:rPr lang="fi-FI" b="0" i="0" dirty="0">
                <a:solidFill>
                  <a:srgbClr val="000000"/>
                </a:solidFill>
                <a:effectLst/>
                <a:latin typeface="Riposte"/>
              </a:rPr>
            </a:br>
            <a:r>
              <a:rPr lang="fi-FI" b="0" i="0" dirty="0" err="1">
                <a:solidFill>
                  <a:srgbClr val="000000"/>
                </a:solidFill>
                <a:effectLst/>
                <a:latin typeface="Riposte"/>
              </a:rPr>
              <a:t>Huppis</a:t>
            </a:r>
            <a:r>
              <a:rPr lang="fi-FI" b="0" i="0" dirty="0">
                <a:solidFill>
                  <a:srgbClr val="000000"/>
                </a:solidFill>
                <a:effectLst/>
                <a:latin typeface="Riposte"/>
              </a:rPr>
              <a:t> ajattelee: ”Tänä iltana en pelaa netissä!”</a:t>
            </a:r>
          </a:p>
          <a:p>
            <a:pPr algn="l"/>
            <a:endParaRPr lang="fi-FI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50840-1340-4ACD-B468-B2C7F1DDDB4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83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826B3-B28C-417B-9984-7540086CC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12C5FC-9708-4D41-9531-0CEBB34B4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1E069B-DC43-449B-8305-19511149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3BFDE-1710-4012-B83F-7AE19691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43A0DA-5D48-443C-95F8-B973777C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89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6612C-0C11-49A4-873C-14A366CE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5843CA4-503B-43AC-90D7-83A735605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52CB7A-6DEE-400E-BDFB-B4CA44726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E1AF00-6465-4077-8B2E-226A18CD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EA3105-C122-4FBB-86CF-05DC433B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36AC8-5497-4ADA-9C8B-BBB6ABDE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28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AEBAF0-14A3-4AC1-BCC6-50BB4EC3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6A8B4B-60D9-4F5C-8636-5D668292E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53C3F2-F9D4-4577-85B1-8CE27576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8D4DEB-C92A-433F-9883-8E78AE06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4C2CB5-08BA-454B-ADE9-B5C473B3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62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F6B33C-9EAB-402A-8AEC-3A5EB799D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B0D20A-5D7D-4E37-A6EC-63A2E730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751465-9AAC-428A-9927-6A03BA3C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69C4A8-0A51-4B0E-B2A7-A5885A14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459034-DFB0-409D-ABBE-7A7FAA7E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55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76670-7E15-4303-BCDA-CBC13372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A514CE-B7BD-4A55-AF2D-AA730531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3BB78E-F643-43D6-B88F-96DC1F15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9BB385-A349-4CD2-B0CD-ACED1FFB4D79}" type="datetimeFigureOut">
              <a:rPr lang="fi-FI" smtClean="0"/>
              <a:pPr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C963F5-CBBF-493A-85F1-F71A6271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7A5DE3-D236-4DD4-9FAE-15B60F45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0287B3-4623-4C36-A683-05B0CEDEFF6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3D80419-5E3C-4F37-A125-EA29B96C75DA}"/>
              </a:ext>
            </a:extLst>
          </p:cNvPr>
          <p:cNvSpPr/>
          <p:nvPr userDrawn="1"/>
        </p:nvSpPr>
        <p:spPr>
          <a:xfrm>
            <a:off x="397328" y="365125"/>
            <a:ext cx="11397343" cy="61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07C3C2-4F7D-40DC-A0DE-E0256929A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E29BEB-EB24-4949-BB0D-EB420B96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40C2DF-471F-4E3E-BBEF-A3E49CEC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1E38A-A822-48D2-A35C-B4975E89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D3A5BFC-F10D-4387-B274-CC5F1E4CBDC7}"/>
              </a:ext>
            </a:extLst>
          </p:cNvPr>
          <p:cNvSpPr/>
          <p:nvPr userDrawn="1"/>
        </p:nvSpPr>
        <p:spPr>
          <a:xfrm>
            <a:off x="0" y="2463800"/>
            <a:ext cx="121920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C257B6-E0EF-4DFA-BAE3-535047E8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620"/>
            <a:ext cx="10515600" cy="11096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6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39F5F-CCBF-4F26-A0A4-C01C8C85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700923-9F9D-4C12-931D-368019A7B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D97A67-DF63-4AB1-AE7B-F630D29AC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63C361-6DDA-4B3B-8E0F-52458C01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FC6AFA-8595-4912-9C9A-BD59885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0828AD-F23E-4B33-944F-D25DF0C5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42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97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E31E6-F647-4579-8606-A3674596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3D5DFEE-1FC8-470A-8635-DB7B8D55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10347E-BD47-4644-A68A-6B538C6C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BD004D-BC66-4B1C-9E2A-8D761E9C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18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36C145B3-97FB-4F7F-A130-2C8A5A52631E}"/>
              </a:ext>
            </a:extLst>
          </p:cNvPr>
          <p:cNvSpPr/>
          <p:nvPr userDrawn="1"/>
        </p:nvSpPr>
        <p:spPr>
          <a:xfrm>
            <a:off x="5071903" y="1434590"/>
            <a:ext cx="6788664" cy="39888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53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19100ED-70DE-4B69-85EF-755667A7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1F7793-302D-45C9-BE52-6B72BF54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DCCF50-1108-4F1D-8E55-2B8073E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53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E47A94-B6C3-4036-AE5B-7AD7A339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228EFF-5872-498A-850F-AA7E18A6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4DD54D-0DD2-4358-9277-B81E87D43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E00734-272F-4A81-99AE-3F45DB87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BB494A-35D1-444B-B66A-5AC9C740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7D50E4-0942-45B0-ACC3-DC0466FB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3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08D83F-E7E2-42F7-96A3-0AE3BB2B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B1E6CE-3CB1-40B6-B88A-FF582198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271885-B3E0-4A98-B5D7-05F479CE4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B385-A349-4CD2-B0CD-ACED1FFB4D79}" type="datetimeFigureOut">
              <a:rPr lang="fi-FI" smtClean="0"/>
              <a:t>28.09.2023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C895FC-D430-494E-854C-F67BF4031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2E16CB-5CAB-4957-B892-DEECE6195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87B3-4623-4C36-A683-05B0CEDEFF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04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hyt.fi/tuote/tietovisa-digipelaamisesta-selkokieli/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apunet.ne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io">
            <a:extLst>
              <a:ext uri="{FF2B5EF4-FFF2-40B4-BE49-F238E27FC236}">
                <a16:creationId xmlns:a16="http://schemas.microsoft.com/office/drawing/2014/main" id="{6787D702-2057-4C8B-B518-4D30932E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6768" y="619431"/>
            <a:ext cx="5619135" cy="5619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Logo" descr="SELVIS-hankkeen musta logo.">
            <a:extLst>
              <a:ext uri="{FF2B5EF4-FFF2-40B4-BE49-F238E27FC236}">
                <a16:creationId xmlns:a16="http://schemas.microsoft.com/office/drawing/2014/main" id="{54079986-8710-4502-8128-738B712DE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523" y="1631813"/>
            <a:ext cx="3062298" cy="1466876"/>
          </a:xfrm>
          <a:prstGeom prst="rect">
            <a:avLst/>
          </a:prstGeom>
        </p:spPr>
      </p:pic>
      <p:sp>
        <p:nvSpPr>
          <p:cNvPr id="23" name="Otsikko">
            <a:extLst>
              <a:ext uri="{FF2B5EF4-FFF2-40B4-BE49-F238E27FC236}">
                <a16:creationId xmlns:a16="http://schemas.microsoft.com/office/drawing/2014/main" id="{B28BBFE9-CA3E-4B6E-A302-BAC6034838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2515" y="3428998"/>
            <a:ext cx="4687640" cy="2316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 algn="ctr" defTabSz="91442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2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35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81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Oppitunti </a:t>
            </a:r>
            <a:r>
              <a:rPr lang="fi-FI" sz="4000" dirty="0">
                <a:solidFill>
                  <a:srgbClr val="000000"/>
                </a:solidFill>
              </a:rPr>
              <a:t>digipelaamisesta</a:t>
            </a: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br>
              <a:rPr lang="fi-FI" sz="4000" dirty="0">
                <a:solidFill>
                  <a:srgbClr val="000000"/>
                </a:solidFill>
              </a:rPr>
            </a:b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osa </a:t>
            </a:r>
            <a:r>
              <a:rPr lang="fi-FI" sz="4000" dirty="0">
                <a:solidFill>
                  <a:srgbClr val="000000"/>
                </a:solidFill>
              </a:rPr>
              <a:t>1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1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Sarjakuvan ruutu, jossa on myöhäinen ilta, ja on pimeää. Huppis pelaa yksin netissä kotonaan. Hän on väsynyt.&#10;">
            <a:extLst>
              <a:ext uri="{FF2B5EF4-FFF2-40B4-BE49-F238E27FC236}">
                <a16:creationId xmlns:a16="http://schemas.microsoft.com/office/drawing/2014/main" id="{17B54B7F-F176-A648-BB2D-5B8FCDB7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676" y="170543"/>
            <a:ext cx="6522494" cy="6514121"/>
          </a:xfrm>
          <a:prstGeom prst="rect">
            <a:avLst/>
          </a:prstGeom>
        </p:spPr>
      </p:pic>
      <p:sp>
        <p:nvSpPr>
          <p:cNvPr id="5" name="Otsikko">
            <a:extLst>
              <a:ext uri="{FF2B5EF4-FFF2-40B4-BE49-F238E27FC236}">
                <a16:creationId xmlns:a16="http://schemas.microsoft.com/office/drawing/2014/main" id="{CDA2EBB9-61B5-4386-80B3-167ADCFF17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959" y="416296"/>
            <a:ext cx="2214833" cy="8132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Kuva 1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86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Sarjakuvan ruutu, jossa on aamu, ja aurinko nousee. Huppis on nukahtanut tietokoneen ääreen. Kännykkä soi.&#10;">
            <a:extLst>
              <a:ext uri="{FF2B5EF4-FFF2-40B4-BE49-F238E27FC236}">
                <a16:creationId xmlns:a16="http://schemas.microsoft.com/office/drawing/2014/main" id="{EAC1BAB2-6AD6-09B5-FDAE-F1C696A5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171" y="152402"/>
            <a:ext cx="6553198" cy="6553198"/>
          </a:xfrm>
          <a:prstGeom prst="rect">
            <a:avLst/>
          </a:prstGeom>
        </p:spPr>
      </p:pic>
      <p:sp>
        <p:nvSpPr>
          <p:cNvPr id="5" name="Otsikko">
            <a:extLst>
              <a:ext uri="{FF2B5EF4-FFF2-40B4-BE49-F238E27FC236}">
                <a16:creationId xmlns:a16="http://schemas.microsoft.com/office/drawing/2014/main" id="{6C1935AB-4A04-46F5-B090-644FD57327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959" y="416296"/>
            <a:ext cx="2214833" cy="8132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Kuva 2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34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Sarjakuvan ruutu, jossa Nuttis sanoo puhelimesta ”Moi Huppis! Meidän piti tavata kahvilassa. Unohditko?” Huppis hätkähtää ja sanoo: ”Anteeksi! Tulen heti!”">
            <a:extLst>
              <a:ext uri="{FF2B5EF4-FFF2-40B4-BE49-F238E27FC236}">
                <a16:creationId xmlns:a16="http://schemas.microsoft.com/office/drawing/2014/main" id="{6B4D6444-5BC1-2FCB-D05A-901FD16A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4" y="84015"/>
            <a:ext cx="6631353" cy="6631353"/>
          </a:xfrm>
          <a:prstGeom prst="rect">
            <a:avLst/>
          </a:prstGeom>
        </p:spPr>
      </p:pic>
      <p:sp>
        <p:nvSpPr>
          <p:cNvPr id="5" name="Otsikko">
            <a:extLst>
              <a:ext uri="{FF2B5EF4-FFF2-40B4-BE49-F238E27FC236}">
                <a16:creationId xmlns:a16="http://schemas.microsoft.com/office/drawing/2014/main" id="{61F440B8-EA75-416E-AA27-075B43966F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959" y="416296"/>
            <a:ext cx="2214833" cy="8132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Kuva 3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992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Sarjakuvan ruutu, jossa Huppis ja Nuttis istuvat kahvilassa. He ovat ihastuneet toisiinsa. Huppis ajattelee: ”Tänä iltana en pelaa netissä!”">
            <a:extLst>
              <a:ext uri="{FF2B5EF4-FFF2-40B4-BE49-F238E27FC236}">
                <a16:creationId xmlns:a16="http://schemas.microsoft.com/office/drawing/2014/main" id="{6CCBEB01-EE90-FB19-F883-79235567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2" y="54709"/>
            <a:ext cx="6611814" cy="6611814"/>
          </a:xfrm>
          <a:prstGeom prst="rect">
            <a:avLst/>
          </a:prstGeom>
        </p:spPr>
      </p:pic>
      <p:sp>
        <p:nvSpPr>
          <p:cNvPr id="5" name="Otsikko">
            <a:extLst>
              <a:ext uri="{FF2B5EF4-FFF2-40B4-BE49-F238E27FC236}">
                <a16:creationId xmlns:a16="http://schemas.microsoft.com/office/drawing/2014/main" id="{B8F1AFD2-068A-4517-A0E9-00FE08BFF2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959" y="416296"/>
            <a:ext cx="2214833" cy="8132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Kuva 4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92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" descr="Kaksi henkilöä juttelee toisilleen.">
            <a:extLst>
              <a:ext uri="{FF2B5EF4-FFF2-40B4-BE49-F238E27FC236}">
                <a16:creationId xmlns:a16="http://schemas.microsoft.com/office/drawing/2014/main" id="{FC71CEF2-B20C-42C5-89E2-724E1893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530475"/>
            <a:ext cx="57531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8FF7692-03E0-4177-B372-8C04D6558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803275"/>
            <a:ext cx="8623300" cy="1412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Seuraavaksi keskustelemme yhdessä sarjakuvan tapahtumista.</a:t>
            </a:r>
          </a:p>
        </p:txBody>
      </p:sp>
    </p:spTree>
    <p:extLst>
      <p:ext uri="{BB962C8B-B14F-4D97-AF65-F5344CB8AC3E}">
        <p14:creationId xmlns:p14="http://schemas.microsoft.com/office/powerpoint/2010/main" val="142087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 descr="Ikkunasta näkyy öinen taivas.">
            <a:extLst>
              <a:ext uri="{FF2B5EF4-FFF2-40B4-BE49-F238E27FC236}">
                <a16:creationId xmlns:a16="http://schemas.microsoft.com/office/drawing/2014/main" id="{B74B7CAF-D762-5614-3817-55967B42D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39" t="10320" r="9609" b="62277"/>
          <a:stretch/>
        </p:blipFill>
        <p:spPr>
          <a:xfrm>
            <a:off x="7135624" y="1647093"/>
            <a:ext cx="4307578" cy="35554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679" y="2190222"/>
            <a:ext cx="6022107" cy="24692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>
                <a:latin typeface="+mn-lt"/>
              </a:rPr>
              <a:t>Mihin kellon aikaan sarjakuvan alku sijoittuu?</a:t>
            </a:r>
            <a:endParaRPr lang="fi-FI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59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 descr="Huppis nukkuu.">
            <a:extLst>
              <a:ext uri="{FF2B5EF4-FFF2-40B4-BE49-F238E27FC236}">
                <a16:creationId xmlns:a16="http://schemas.microsoft.com/office/drawing/2014/main" id="{3C7172E8-3301-93F6-DC06-0EEAAFB0C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4" t="33034" r="54139" b="10112"/>
          <a:stretch/>
        </p:blipFill>
        <p:spPr>
          <a:xfrm>
            <a:off x="7826241" y="1110232"/>
            <a:ext cx="3425670" cy="46375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5686" y="2252259"/>
            <a:ext cx="6040254" cy="2353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Calibri"/>
                <a:ea typeface="+mj-lt"/>
                <a:cs typeface="+mj-lt"/>
              </a:rPr>
              <a:t>Mitä </a:t>
            </a:r>
            <a:r>
              <a:rPr lang="fi-FI" dirty="0" err="1">
                <a:latin typeface="Calibri"/>
                <a:ea typeface="+mj-lt"/>
                <a:cs typeface="+mj-lt"/>
              </a:rPr>
              <a:t>Huppikselle</a:t>
            </a:r>
            <a:r>
              <a:rPr lang="fi-FI" dirty="0">
                <a:latin typeface="Calibri"/>
                <a:ea typeface="+mj-lt"/>
                <a:cs typeface="+mj-lt"/>
              </a:rPr>
              <a:t> vahingossa käy, </a:t>
            </a:r>
            <a:br>
              <a:rPr lang="fi-FI" dirty="0">
                <a:latin typeface="Calibri"/>
                <a:ea typeface="+mj-lt"/>
                <a:cs typeface="+mj-lt"/>
              </a:rPr>
            </a:br>
            <a:r>
              <a:rPr lang="fi-FI" dirty="0">
                <a:latin typeface="Calibri"/>
                <a:ea typeface="+mj-lt"/>
                <a:cs typeface="+mj-lt"/>
              </a:rPr>
              <a:t>kun hän pelaa koko yön?</a:t>
            </a:r>
            <a:endParaRPr lang="fi-FI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637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Huppis puhuu puhelimessa hätääntyneen näköisenä.">
            <a:extLst>
              <a:ext uri="{FF2B5EF4-FFF2-40B4-BE49-F238E27FC236}">
                <a16:creationId xmlns:a16="http://schemas.microsoft.com/office/drawing/2014/main" id="{7E062E34-C262-A951-1739-C58557140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6" t="40213" r="4982" b="6050"/>
          <a:stretch/>
        </p:blipFill>
        <p:spPr>
          <a:xfrm>
            <a:off x="5996177" y="1674624"/>
            <a:ext cx="5771887" cy="34963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8" y="1230239"/>
            <a:ext cx="5230715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sz="4800" dirty="0">
                <a:latin typeface="+mn-lt"/>
              </a:rPr>
              <a:t>Mitä </a:t>
            </a:r>
            <a:r>
              <a:rPr lang="fi-FI" sz="4800" err="1">
                <a:latin typeface="+mn-lt"/>
              </a:rPr>
              <a:t>Huppis</a:t>
            </a:r>
            <a:r>
              <a:rPr lang="fi-FI" sz="4800" dirty="0">
                <a:latin typeface="+mn-lt"/>
              </a:rPr>
              <a:t> tekee, kun hän herää?</a:t>
            </a:r>
            <a:endParaRPr lang="fi-FI" sz="48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79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4" descr="Ajatuskupla, jossa lukee &quot;Tänä iltana en pelaa netissä!&quot;.">
            <a:extLst>
              <a:ext uri="{FF2B5EF4-FFF2-40B4-BE49-F238E27FC236}">
                <a16:creationId xmlns:a16="http://schemas.microsoft.com/office/drawing/2014/main" id="{3EB8F802-350B-F90E-968C-A42631639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23" t="7256" r="15689" b="64038"/>
          <a:stretch/>
        </p:blipFill>
        <p:spPr>
          <a:xfrm>
            <a:off x="6484482" y="2156354"/>
            <a:ext cx="5235456" cy="25399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Otsikko">
            <a:extLst>
              <a:ext uri="{FF2B5EF4-FFF2-40B4-BE49-F238E27FC236}">
                <a16:creationId xmlns:a16="http://schemas.microsoft.com/office/drawing/2014/main" id="{1496A2E6-35E4-41DD-AFB3-FE57B6803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997" y="1230239"/>
            <a:ext cx="5736135" cy="4397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sz="4800" dirty="0">
                <a:latin typeface="+mn-lt"/>
                <a:cs typeface="Calibri Light"/>
              </a:rPr>
              <a:t>Minkä lupauksen </a:t>
            </a:r>
            <a:r>
              <a:rPr lang="fi-FI" sz="4800" dirty="0" err="1">
                <a:latin typeface="+mn-lt"/>
                <a:cs typeface="Calibri Light"/>
              </a:rPr>
              <a:t>Huppis</a:t>
            </a:r>
            <a:r>
              <a:rPr lang="fi-FI" sz="4800" dirty="0">
                <a:latin typeface="+mn-lt"/>
                <a:cs typeface="Calibri Light"/>
              </a:rPr>
              <a:t> tekee lopuksi?</a:t>
            </a:r>
            <a:endParaRPr lang="fi-FI" sz="48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329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 descr="Henkilö haukottelee.">
            <a:extLst>
              <a:ext uri="{FF2B5EF4-FFF2-40B4-BE49-F238E27FC236}">
                <a16:creationId xmlns:a16="http://schemas.microsoft.com/office/drawing/2014/main" id="{A79194E4-1646-0631-27F3-83CAAF656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029" y="3133400"/>
            <a:ext cx="3138248" cy="3543956"/>
          </a:xfrm>
          <a:prstGeom prst="rect">
            <a:avLst/>
          </a:prstGeom>
        </p:spPr>
      </p:pic>
      <p:pic>
        <p:nvPicPr>
          <p:cNvPr id="6" name="Kuva 6" descr="Kello.">
            <a:extLst>
              <a:ext uri="{FF2B5EF4-FFF2-40B4-BE49-F238E27FC236}">
                <a16:creationId xmlns:a16="http://schemas.microsoft.com/office/drawing/2014/main" id="{E2E85898-D093-184D-1B4A-96658DE0A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664" y="3805904"/>
            <a:ext cx="2766865" cy="2766865"/>
          </a:xfrm>
          <a:prstGeom prst="rect">
            <a:avLst/>
          </a:prstGeom>
        </p:spPr>
      </p:pic>
      <p:pic>
        <p:nvPicPr>
          <p:cNvPr id="2" name="Picture 6" descr="Surullisen näköinen hahmo ajattelee ruokailua.">
            <a:extLst>
              <a:ext uri="{FF2B5EF4-FFF2-40B4-BE49-F238E27FC236}">
                <a16:creationId xmlns:a16="http://schemas.microsoft.com/office/drawing/2014/main" id="{F3A6A13A-B27E-6EA1-310D-DFADDE94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64" y="387880"/>
            <a:ext cx="3228156" cy="3228156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4917" y="1133313"/>
            <a:ext cx="5707775" cy="41972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800" dirty="0">
                <a:latin typeface="+mn-lt"/>
                <a:cs typeface="Calibri"/>
              </a:rPr>
              <a:t>Mistä tietää, </a:t>
            </a:r>
            <a:br>
              <a:rPr lang="fi-FI" sz="4800" dirty="0">
                <a:latin typeface="+mn-lt"/>
                <a:cs typeface="Calibri"/>
              </a:rPr>
            </a:br>
            <a:r>
              <a:rPr lang="fi-FI" sz="4800" dirty="0">
                <a:latin typeface="+mn-lt"/>
                <a:cs typeface="Calibri"/>
              </a:rPr>
              <a:t>että pelaa liikaa?</a:t>
            </a:r>
            <a:endParaRPr lang="fi-FI" sz="4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876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" descr="Lukujärjestys.">
            <a:extLst>
              <a:ext uri="{FF2B5EF4-FFF2-40B4-BE49-F238E27FC236}">
                <a16:creationId xmlns:a16="http://schemas.microsoft.com/office/drawing/2014/main" id="{57ABB9D2-E5C2-4AA5-88AF-D3E3EE6E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44" y="429733"/>
            <a:ext cx="3176387" cy="3186100"/>
          </a:xfrm>
          <a:prstGeom prst="rect">
            <a:avLst/>
          </a:prstGeom>
        </p:spPr>
      </p:pic>
      <p:pic>
        <p:nvPicPr>
          <p:cNvPr id="6" name="Kuva 2" descr="Kaksi henkilöä juttelee toisilleen.">
            <a:extLst>
              <a:ext uri="{FF2B5EF4-FFF2-40B4-BE49-F238E27FC236}">
                <a16:creationId xmlns:a16="http://schemas.microsoft.com/office/drawing/2014/main" id="{05CB65AE-C1E7-46C1-A392-CCD0F007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12" y="3882483"/>
            <a:ext cx="3905250" cy="25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73E12184-209C-402C-868C-2CE8A20FD118}"/>
              </a:ext>
            </a:extLst>
          </p:cNvPr>
          <p:cNvSpPr>
            <a:spLocks/>
          </p:cNvSpPr>
          <p:nvPr/>
        </p:nvSpPr>
        <p:spPr>
          <a:xfrm>
            <a:off x="838200" y="1552575"/>
            <a:ext cx="6807200" cy="4659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Sovitaan oppitunnin säännöt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Päivän aihe: </a:t>
            </a:r>
            <a:r>
              <a:rPr lang="fi-FI" sz="3600" dirty="0">
                <a:ea typeface="+mn-lt"/>
                <a:cs typeface="+mn-lt"/>
              </a:rPr>
              <a:t>Digi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pelaaminen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Videon katsominen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Työskentelyä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Tauko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Työskentelyä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Lopetus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81F33939-E2BD-47F8-B197-2473268EBF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31842"/>
            <a:ext cx="5591033" cy="734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Ohjelma ja aikataulu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21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 descr="Surullisen näköinen hahmo ajattelee nukkumista.">
            <a:extLst>
              <a:ext uri="{FF2B5EF4-FFF2-40B4-BE49-F238E27FC236}">
                <a16:creationId xmlns:a16="http://schemas.microsoft.com/office/drawing/2014/main" id="{FB995C3B-EC1C-F135-62F7-F19ACAA6E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63" y="2582060"/>
            <a:ext cx="3971357" cy="3958418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8521" y="562831"/>
            <a:ext cx="7876247" cy="253953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4800" dirty="0">
                <a:latin typeface="+mn-lt"/>
                <a:ea typeface="+mj-lt"/>
                <a:cs typeface="+mj-lt"/>
              </a:rPr>
              <a:t>Voiko sinun elämässäsi tapahtua samanlainen tilanne, </a:t>
            </a:r>
            <a:br>
              <a:rPr lang="fi-FI" sz="4800" dirty="0">
                <a:latin typeface="+mn-lt"/>
                <a:ea typeface="+mj-lt"/>
                <a:cs typeface="+mj-lt"/>
              </a:rPr>
            </a:br>
            <a:r>
              <a:rPr lang="fi-FI" sz="4800" dirty="0">
                <a:latin typeface="+mn-lt"/>
                <a:ea typeface="+mj-lt"/>
                <a:cs typeface="+mj-lt"/>
              </a:rPr>
              <a:t>kuin sarjakuvassa?</a:t>
            </a:r>
            <a:endParaRPr lang="fi-FI" sz="4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6578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ello.">
            <a:extLst>
              <a:ext uri="{FF2B5EF4-FFF2-40B4-BE49-F238E27FC236}">
                <a16:creationId xmlns:a16="http://schemas.microsoft.com/office/drawing/2014/main" id="{0235814E-E2AF-3551-B470-0AF4A7D6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89" y="1129602"/>
            <a:ext cx="4613171" cy="4613171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68100AFC-A784-F4A2-A7C0-E0521F82C4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6161" y="1139253"/>
            <a:ext cx="5249839" cy="43983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Kuinka paljon sinä pelaat päivässä? </a:t>
            </a: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8258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haa.">
            <a:extLst>
              <a:ext uri="{FF2B5EF4-FFF2-40B4-BE49-F238E27FC236}">
                <a16:creationId xmlns:a16="http://schemas.microsoft.com/office/drawing/2014/main" id="{FA867630-8DA0-4E8E-6CC6-6C8B8CFF9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82" y="442685"/>
            <a:ext cx="3140830" cy="3140830"/>
          </a:xfrm>
          <a:prstGeom prst="rect">
            <a:avLst/>
          </a:prstGeom>
        </p:spPr>
      </p:pic>
      <p:pic>
        <p:nvPicPr>
          <p:cNvPr id="3" name="Picture 4" descr="Laatikko, jonka edessä on hintalappu.">
            <a:extLst>
              <a:ext uri="{FF2B5EF4-FFF2-40B4-BE49-F238E27FC236}">
                <a16:creationId xmlns:a16="http://schemas.microsoft.com/office/drawing/2014/main" id="{9D8FCE97-6C4E-51FE-F49E-B2168DBC1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84" y="3904618"/>
            <a:ext cx="3518806" cy="2769451"/>
          </a:xfrm>
          <a:prstGeom prst="rect">
            <a:avLst/>
          </a:prstGeom>
        </p:spPr>
      </p:pic>
      <p:sp>
        <p:nvSpPr>
          <p:cNvPr id="4" name="Otsikko">
            <a:extLst>
              <a:ext uri="{FF2B5EF4-FFF2-40B4-BE49-F238E27FC236}">
                <a16:creationId xmlns:a16="http://schemas.microsoft.com/office/drawing/2014/main" id="{D2FAB752-25F4-CDF2-71B3-1E058045E7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1788" y="442685"/>
            <a:ext cx="7391628" cy="41972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Oletko koskaan maksanut oikealla rahalla digipeleissä?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83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ietokonetuoli.">
            <a:extLst>
              <a:ext uri="{FF2B5EF4-FFF2-40B4-BE49-F238E27FC236}">
                <a16:creationId xmlns:a16="http://schemas.microsoft.com/office/drawing/2014/main" id="{09CEEB06-CB9D-67A2-5F1A-C07A61A34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87" y="1133313"/>
            <a:ext cx="4762500" cy="4762500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F1BDFDD4-135A-B635-0CF5-83DDCB435B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4917" y="1133313"/>
            <a:ext cx="6674394" cy="41972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Mitä pitää muistaa</a:t>
            </a: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kun pelaa digipelejä?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j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1187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Hahmo ojentaa toiselle hahmolle mitalin. Mitalin saanut hahmo hymyilee.">
            <a:extLst>
              <a:ext uri="{FF2B5EF4-FFF2-40B4-BE49-F238E27FC236}">
                <a16:creationId xmlns:a16="http://schemas.microsoft.com/office/drawing/2014/main" id="{8980FF5A-0383-4C64-B39A-B432C514D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89" y="1821296"/>
            <a:ext cx="4762500" cy="4762500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F1BDFDD4-135A-B635-0CF5-83DDCB435B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463" y="752313"/>
            <a:ext cx="8960393" cy="23730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Miten peleissä tulee paremmaksi, 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j-ea"/>
              <a:cs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eli kehittyy pelaajana?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j-ea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0454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hminen jonka päässä liikkuu ajatuksia harrastuksista, lahjoista, kukista, ideoista, avaruudesta.">
            <a:extLst>
              <a:ext uri="{FF2B5EF4-FFF2-40B4-BE49-F238E27FC236}">
                <a16:creationId xmlns:a16="http://schemas.microsoft.com/office/drawing/2014/main" id="{B801A12E-DF1D-BBB5-E68F-0CFD3CEB6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340" y="1638392"/>
            <a:ext cx="3291113" cy="3291113"/>
          </a:xfrm>
          <a:prstGeom prst="rect">
            <a:avLst/>
          </a:prstGeom>
        </p:spPr>
      </p:pic>
      <p:sp>
        <p:nvSpPr>
          <p:cNvPr id="8" name="Tekstiä">
            <a:extLst>
              <a:ext uri="{FF2B5EF4-FFF2-40B4-BE49-F238E27FC236}">
                <a16:creationId xmlns:a16="http://schemas.microsoft.com/office/drawing/2014/main" id="{D038726E-CADE-B9C4-E849-A0AEDF8C3217}"/>
              </a:ext>
            </a:extLst>
          </p:cNvPr>
          <p:cNvSpPr txBox="1">
            <a:spLocks/>
          </p:cNvSpPr>
          <p:nvPr/>
        </p:nvSpPr>
        <p:spPr>
          <a:xfrm>
            <a:off x="667397" y="1638643"/>
            <a:ext cx="9200502" cy="4813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latin typeface="Calibri"/>
                <a:ea typeface="+mj-lt"/>
                <a:cs typeface="Calibri"/>
              </a:rPr>
              <a:t>Peleissä voi saada uusia kavereita. </a:t>
            </a:r>
            <a:endParaRPr lang="fi-FI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3200" dirty="0">
              <a:latin typeface="Calibri"/>
              <a:ea typeface="+mj-lt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latin typeface="Calibri"/>
                <a:ea typeface="+mj-lt"/>
                <a:cs typeface="Calibri"/>
              </a:rPr>
              <a:t>Pelaaminen opettaa ratkaisemaan ongelmia.</a:t>
            </a:r>
            <a:endParaRPr lang="en-US" sz="3200" dirty="0">
              <a:latin typeface="Calibri Light" panose="020F0302020204030204"/>
              <a:ea typeface="+mj-lt"/>
              <a:cs typeface="Calibri Light" panose="020F0302020204030204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32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latin typeface="Calibri"/>
                <a:cs typeface="Calibri"/>
              </a:rPr>
              <a:t>Pelaamisen avulla voi oppia uusia kieliä, </a:t>
            </a:r>
            <a:br>
              <a:rPr lang="fi-FI" sz="3200" dirty="0">
                <a:latin typeface="Calibri"/>
                <a:cs typeface="Calibri"/>
              </a:rPr>
            </a:br>
            <a:r>
              <a:rPr lang="fi-FI" sz="3200" dirty="0">
                <a:latin typeface="Calibri"/>
                <a:cs typeface="Calibri"/>
              </a:rPr>
              <a:t>kuten englantia.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32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200" dirty="0">
                <a:latin typeface="Calibri"/>
                <a:cs typeface="Calibri"/>
              </a:rPr>
              <a:t>Pelaamisen avulla oppii reagoimaan nopeammin, </a:t>
            </a:r>
            <a:br>
              <a:rPr lang="fi-FI" sz="3200" dirty="0">
                <a:latin typeface="Calibri"/>
                <a:cs typeface="Calibri"/>
              </a:rPr>
            </a:br>
            <a:r>
              <a:rPr lang="fi-FI" sz="3200" dirty="0">
                <a:latin typeface="Calibri"/>
                <a:cs typeface="Calibri"/>
              </a:rPr>
              <a:t>esimerkiksi liikenteessä.</a:t>
            </a:r>
          </a:p>
        </p:txBody>
      </p:sp>
      <p:sp>
        <p:nvSpPr>
          <p:cNvPr id="3" name="Otsikko">
            <a:extLst>
              <a:ext uri="{FF2B5EF4-FFF2-40B4-BE49-F238E27FC236}">
                <a16:creationId xmlns:a16="http://schemas.microsoft.com/office/drawing/2014/main" id="{597C04F0-0E31-DCBF-FB18-5A893DB0A2F7}"/>
              </a:ext>
            </a:extLst>
          </p:cNvPr>
          <p:cNvSpPr txBox="1">
            <a:spLocks/>
          </p:cNvSpPr>
          <p:nvPr/>
        </p:nvSpPr>
        <p:spPr>
          <a:xfrm>
            <a:off x="667397" y="317460"/>
            <a:ext cx="10516750" cy="9839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 Light"/>
              </a:rPr>
              <a:t>Digipelaamisesta on paljon hyötyä.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3BBBC83-D53D-3831-B504-369AADDD05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527" y="-632050"/>
            <a:ext cx="701511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Digipelaamisesta on paljon hyötyä osa 1</a:t>
            </a:r>
          </a:p>
        </p:txBody>
      </p:sp>
    </p:spTree>
    <p:extLst>
      <p:ext uri="{BB962C8B-B14F-4D97-AF65-F5344CB8AC3E}">
        <p14:creationId xmlns:p14="http://schemas.microsoft.com/office/powerpoint/2010/main" val="27545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hmo joka maalaa erilaisilla väreillä ja saa idean.">
            <a:extLst>
              <a:ext uri="{FF2B5EF4-FFF2-40B4-BE49-F238E27FC236}">
                <a16:creationId xmlns:a16="http://schemas.microsoft.com/office/drawing/2014/main" id="{0777F032-D3E4-5BA8-B093-A53BDB9A8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641" y="2259211"/>
            <a:ext cx="4718538" cy="4718538"/>
          </a:xfrm>
          <a:prstGeom prst="rect">
            <a:avLst/>
          </a:prstGeom>
        </p:spPr>
      </p:pic>
      <p:sp>
        <p:nvSpPr>
          <p:cNvPr id="8" name="Tekstiä">
            <a:extLst>
              <a:ext uri="{FF2B5EF4-FFF2-40B4-BE49-F238E27FC236}">
                <a16:creationId xmlns:a16="http://schemas.microsoft.com/office/drawing/2014/main" id="{D038726E-CADE-B9C4-E849-A0AEDF8C3217}"/>
              </a:ext>
            </a:extLst>
          </p:cNvPr>
          <p:cNvSpPr txBox="1">
            <a:spLocks/>
          </p:cNvSpPr>
          <p:nvPr/>
        </p:nvSpPr>
        <p:spPr>
          <a:xfrm>
            <a:off x="667397" y="1881554"/>
            <a:ext cx="10014457" cy="4589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Pelaaminen lisää mielikuvitusta.</a:t>
            </a:r>
            <a:endParaRPr lang="fi-FI" sz="36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36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Calibri"/>
                <a:cs typeface="Calibri"/>
              </a:rPr>
              <a:t>Pelaaminen kehittää muistia.  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36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Calibri"/>
                <a:cs typeface="Calibri"/>
              </a:rPr>
              <a:t>Pelaaminen kehittää taitoa </a:t>
            </a:r>
            <a:br>
              <a:rPr lang="fi-FI" sz="3600" dirty="0">
                <a:latin typeface="Calibri"/>
                <a:cs typeface="Calibri"/>
              </a:rPr>
            </a:br>
            <a:r>
              <a:rPr lang="fi-FI" sz="3600" dirty="0">
                <a:latin typeface="Calibri"/>
                <a:cs typeface="Calibri"/>
              </a:rPr>
              <a:t>työskennellä muiden kanssa. </a:t>
            </a: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D5C276E2-D0CA-5F0F-1BFA-A92772B18315}"/>
              </a:ext>
            </a:extLst>
          </p:cNvPr>
          <p:cNvSpPr txBox="1">
            <a:spLocks/>
          </p:cNvSpPr>
          <p:nvPr/>
        </p:nvSpPr>
        <p:spPr>
          <a:xfrm>
            <a:off x="667397" y="317460"/>
            <a:ext cx="10516750" cy="9839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 Light"/>
              </a:rPr>
              <a:t>Digipelaamisesta on paljon hyötyä.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E6F468-A3DA-5B3F-9037-B306EE7F4A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527" y="-632050"/>
            <a:ext cx="701511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Digipelaamisesta on paljon hyötyä osa 2</a:t>
            </a:r>
          </a:p>
        </p:txBody>
      </p:sp>
    </p:spTree>
    <p:extLst>
      <p:ext uri="{BB962C8B-B14F-4D97-AF65-F5344CB8AC3E}">
        <p14:creationId xmlns:p14="http://schemas.microsoft.com/office/powerpoint/2010/main" val="26150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uomen laki.">
            <a:extLst>
              <a:ext uri="{FF2B5EF4-FFF2-40B4-BE49-F238E27FC236}">
                <a16:creationId xmlns:a16="http://schemas.microsoft.com/office/drawing/2014/main" id="{0944D433-FA39-52BD-0896-803758C3C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72" y="3382301"/>
            <a:ext cx="3741761" cy="3741761"/>
          </a:xfrm>
          <a:prstGeom prst="rect">
            <a:avLst/>
          </a:prstGeom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37BD013A-1D65-4D59-9E9B-2EEF532DB184}"/>
              </a:ext>
            </a:extLst>
          </p:cNvPr>
          <p:cNvSpPr txBox="1">
            <a:spLocks/>
          </p:cNvSpPr>
          <p:nvPr/>
        </p:nvSpPr>
        <p:spPr>
          <a:xfrm>
            <a:off x="748145" y="1956953"/>
            <a:ext cx="8684490" cy="27395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4000" dirty="0">
                <a:latin typeface="Calibri"/>
                <a:ea typeface="+mj-lt"/>
                <a:cs typeface="Calibri"/>
              </a:rPr>
              <a:t>Peleillä on ikärajoja samalla tavalla, </a:t>
            </a:r>
            <a:endParaRPr lang="fi-FI" sz="4000"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Calibri"/>
                <a:ea typeface="+mj-lt"/>
                <a:cs typeface="Calibri"/>
              </a:rPr>
              <a:t>kuin televisio-ohjelmilla ja elokuvilla. </a:t>
            </a:r>
          </a:p>
          <a:p>
            <a:pPr>
              <a:lnSpc>
                <a:spcPct val="100000"/>
              </a:lnSpc>
            </a:pPr>
            <a:endParaRPr lang="fi-FI" sz="4000" dirty="0">
              <a:latin typeface="Calibri Light" panose="020F0302020204030204"/>
              <a:ea typeface="+mj-lt"/>
              <a:cs typeface="Calibri Light" panose="020F0302020204030204"/>
            </a:endParaRPr>
          </a:p>
          <a:p>
            <a:pPr>
              <a:lnSpc>
                <a:spcPct val="100000"/>
              </a:lnSpc>
            </a:pPr>
            <a:r>
              <a:rPr lang="fi-FI" sz="4000" dirty="0">
                <a:latin typeface="Calibri"/>
                <a:ea typeface="+mj-lt"/>
                <a:cs typeface="Calibri"/>
              </a:rPr>
              <a:t>Suomessa laki määrittelee ikärajat. </a:t>
            </a:r>
            <a:endParaRPr lang="fi-FI" sz="4000" dirty="0">
              <a:latin typeface="Calibri Light" panose="020F0302020204030204"/>
              <a:ea typeface="+mj-lt"/>
              <a:cs typeface="Calibri Light" panose="020F0302020204030204"/>
            </a:endParaRP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8145" y="873437"/>
            <a:ext cx="11001998" cy="9230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b="1">
                <a:latin typeface="Calibri"/>
                <a:ea typeface="+mj-lt"/>
                <a:cs typeface="+mj-lt"/>
              </a:rPr>
              <a:t>Digipeleissä on ikärajoja.</a:t>
            </a:r>
            <a:endParaRPr lang="fi-FI" sz="480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942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4" descr="Nukkumaanmeno. Aikuinen toivottaa lapselle hyvää yötä.">
            <a:extLst>
              <a:ext uri="{FF2B5EF4-FFF2-40B4-BE49-F238E27FC236}">
                <a16:creationId xmlns:a16="http://schemas.microsoft.com/office/drawing/2014/main" id="{FC5DD32E-EA51-251A-F9B7-AFBE9051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143" y="224128"/>
            <a:ext cx="3093544" cy="3713682"/>
          </a:xfrm>
          <a:prstGeom prst="rect">
            <a:avLst/>
          </a:prstGeom>
        </p:spPr>
      </p:pic>
      <p:pic>
        <p:nvPicPr>
          <p:cNvPr id="5" name="Kuva 5" descr="Iloinen henkilö ruokapöydässä syömässä.">
            <a:extLst>
              <a:ext uri="{FF2B5EF4-FFF2-40B4-BE49-F238E27FC236}">
                <a16:creationId xmlns:a16="http://schemas.microsoft.com/office/drawing/2014/main" id="{20955C59-0EC6-FACE-B2D5-E70C823F1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434" y="3764757"/>
            <a:ext cx="3023970" cy="3023970"/>
          </a:xfrm>
          <a:prstGeom prst="rect">
            <a:avLst/>
          </a:prstGeom>
        </p:spPr>
      </p:pic>
      <p:pic>
        <p:nvPicPr>
          <p:cNvPr id="6" name="Kuva 6" descr="Hahmo istuu hyvässä asennossa.">
            <a:extLst>
              <a:ext uri="{FF2B5EF4-FFF2-40B4-BE49-F238E27FC236}">
                <a16:creationId xmlns:a16="http://schemas.microsoft.com/office/drawing/2014/main" id="{972E34D0-51C0-CE87-07B6-77CFC8D05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132" y="249624"/>
            <a:ext cx="3294166" cy="3294166"/>
          </a:xfrm>
          <a:prstGeom prst="rect">
            <a:avLst/>
          </a:prstGeom>
        </p:spPr>
      </p:pic>
      <p:sp>
        <p:nvSpPr>
          <p:cNvPr id="4" name="Otsikko">
            <a:extLst>
              <a:ext uri="{FF2B5EF4-FFF2-40B4-BE49-F238E27FC236}">
                <a16:creationId xmlns:a16="http://schemas.microsoft.com/office/drawing/2014/main" id="{4752EEFD-384A-4FB8-8FE6-C09AD21B7C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7113" y="1371600"/>
            <a:ext cx="6283624" cy="4114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fi-FI" sz="4800" dirty="0">
                <a:latin typeface="+mn-lt"/>
              </a:rPr>
              <a:t>Miten voi pelata niin, </a:t>
            </a:r>
            <a:br>
              <a:rPr lang="fi-FI" sz="4800" dirty="0">
                <a:latin typeface="+mn-lt"/>
              </a:rPr>
            </a:br>
            <a:r>
              <a:rPr lang="fi-FI" sz="4800" dirty="0">
                <a:latin typeface="+mn-lt"/>
              </a:rPr>
              <a:t>että pelaaminen </a:t>
            </a:r>
            <a:br>
              <a:rPr lang="fi-FI" sz="4800" dirty="0">
                <a:latin typeface="+mn-lt"/>
              </a:rPr>
            </a:br>
            <a:r>
              <a:rPr lang="fi-FI" sz="4800" dirty="0">
                <a:latin typeface="+mn-lt"/>
              </a:rPr>
              <a:t>pysyy terveellisenä?</a:t>
            </a:r>
            <a:endParaRPr lang="fi-FI" sz="48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1183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uomari.">
            <a:extLst>
              <a:ext uri="{FF2B5EF4-FFF2-40B4-BE49-F238E27FC236}">
                <a16:creationId xmlns:a16="http://schemas.microsoft.com/office/drawing/2014/main" id="{48F2BAD4-F657-2E8C-DF4C-ABD38905D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66" y="358324"/>
            <a:ext cx="4693482" cy="462420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53919" y="1067283"/>
            <a:ext cx="9987971" cy="5447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i-FI" sz="3200" dirty="0">
                <a:latin typeface="Calibri"/>
                <a:ea typeface="+mj-lt"/>
                <a:cs typeface="Calibri"/>
              </a:rPr>
              <a:t>Käytössä on viisi ikärajaa: </a:t>
            </a:r>
            <a:endParaRPr lang="fi-FI" sz="3200" dirty="0">
              <a:latin typeface="Calibri Light" panose="020F0302020204030204"/>
              <a:ea typeface="+mj-lt"/>
              <a:cs typeface="Calibri Light" panose="020F0302020204030204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i-FI" sz="2800" dirty="0">
                <a:latin typeface="Calibri"/>
                <a:ea typeface="+mj-lt"/>
                <a:cs typeface="Calibri"/>
              </a:rPr>
              <a:t>Ei alle 3-vuotiaille</a:t>
            </a:r>
            <a:endParaRPr lang="fi-FI" sz="2800" dirty="0">
              <a:latin typeface="Calibri Light" panose="020F0302020204030204"/>
              <a:ea typeface="+mj-lt"/>
              <a:cs typeface="Calibri Light" panose="020F0302020204030204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i-FI" sz="2800" dirty="0">
                <a:latin typeface="Calibri"/>
                <a:ea typeface="+mj-lt"/>
                <a:cs typeface="Calibri"/>
              </a:rPr>
              <a:t>Ei alle 7-vuotiaille</a:t>
            </a:r>
            <a:endParaRPr lang="fi-FI" sz="2800" dirty="0">
              <a:latin typeface="Calibri Light" panose="020F0302020204030204"/>
              <a:ea typeface="+mj-lt"/>
              <a:cs typeface="Calibri Light" panose="020F0302020204030204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i-FI" sz="2800" dirty="0">
                <a:latin typeface="Calibri"/>
                <a:ea typeface="+mj-lt"/>
                <a:cs typeface="Calibri"/>
              </a:rPr>
              <a:t>Ei alle 12-vuotiaille</a:t>
            </a:r>
            <a:endParaRPr lang="fi-FI" sz="2800" dirty="0">
              <a:latin typeface="Calibri Light" panose="020F0302020204030204"/>
              <a:ea typeface="+mj-lt"/>
              <a:cs typeface="Calibri Light" panose="020F0302020204030204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i-FI" sz="2800" dirty="0">
                <a:latin typeface="Calibri"/>
                <a:ea typeface="+mj-lt"/>
                <a:cs typeface="Calibri"/>
              </a:rPr>
              <a:t>Ei alle 16-vuotiaille </a:t>
            </a:r>
            <a:endParaRPr lang="fi-FI" sz="2800" dirty="0">
              <a:latin typeface="Calibri Light" panose="020F0302020204030204"/>
              <a:ea typeface="+mj-lt"/>
              <a:cs typeface="Calibri Light" panose="020F0302020204030204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fi-FI" sz="2800" dirty="0">
                <a:latin typeface="Calibri"/>
                <a:ea typeface="+mj-lt"/>
                <a:cs typeface="Calibri"/>
              </a:rPr>
              <a:t>ja ei alle 18-vuotiaille.</a:t>
            </a:r>
          </a:p>
          <a:p>
            <a:pPr>
              <a:lnSpc>
                <a:spcPct val="100000"/>
              </a:lnSpc>
            </a:pPr>
            <a:endParaRPr lang="fi-FI" sz="3200" dirty="0">
              <a:latin typeface="Calibri"/>
              <a:ea typeface="+mj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3200" dirty="0">
                <a:latin typeface="Calibri"/>
                <a:ea typeface="+mj-lt"/>
                <a:cs typeface="Calibri"/>
              </a:rPr>
              <a:t>Tai S-merkintä eli kaikille sallittu.</a:t>
            </a:r>
          </a:p>
          <a:p>
            <a:pPr>
              <a:lnSpc>
                <a:spcPct val="100000"/>
              </a:lnSpc>
            </a:pPr>
            <a:endParaRPr lang="fi-FI" sz="3200" dirty="0">
              <a:latin typeface="Calibri"/>
              <a:ea typeface="+mj-lt"/>
              <a:cs typeface="Calibri"/>
            </a:endParaRPr>
          </a:p>
          <a:p>
            <a:r>
              <a:rPr lang="fi-FI" sz="3200" dirty="0">
                <a:latin typeface="Calibri"/>
                <a:ea typeface="+mj-lt"/>
                <a:cs typeface="Calibri"/>
              </a:rPr>
              <a:t>Lain mukaan aikuinen ei saa antaa alle 18-vuotiaalle peliä, </a:t>
            </a:r>
            <a:br>
              <a:rPr lang="fi-FI" sz="3200" dirty="0">
                <a:latin typeface="Calibri"/>
                <a:ea typeface="+mj-lt"/>
                <a:cs typeface="Calibri"/>
              </a:rPr>
            </a:br>
            <a:r>
              <a:rPr lang="fi-FI" sz="3200" dirty="0">
                <a:latin typeface="Calibri"/>
                <a:ea typeface="+mj-lt"/>
                <a:cs typeface="Calibri"/>
              </a:rPr>
              <a:t>jonka ikäraja on 18 vuotta.</a:t>
            </a:r>
            <a:endParaRPr lang="fi-FI" sz="3200" dirty="0">
              <a:cs typeface="Calibri Light"/>
            </a:endParaRP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3919" y="481395"/>
            <a:ext cx="11000392" cy="5841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4000" b="1">
                <a:latin typeface="Calibri"/>
                <a:ea typeface="+mj-lt"/>
                <a:cs typeface="+mj-lt"/>
              </a:rPr>
              <a:t>Ikärajoja on erilaisia. </a:t>
            </a:r>
            <a:endParaRPr lang="fi-FI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38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 descr="Sopimuksen allekirjoitus.">
            <a:extLst>
              <a:ext uri="{FF2B5EF4-FFF2-40B4-BE49-F238E27FC236}">
                <a16:creationId xmlns:a16="http://schemas.microsoft.com/office/drawing/2014/main" id="{6FFDB5F8-8D9A-4D37-9F41-62B677722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525" y="325746"/>
            <a:ext cx="3249370" cy="3249370"/>
          </a:xfrm>
          <a:prstGeom prst="rect">
            <a:avLst/>
          </a:prstGeom>
        </p:spPr>
      </p:pic>
      <p:pic>
        <p:nvPicPr>
          <p:cNvPr id="1026" name="Kuva  2" descr="Henkilö puhuu.">
            <a:extLst>
              <a:ext uri="{FF2B5EF4-FFF2-40B4-BE49-F238E27FC236}">
                <a16:creationId xmlns:a16="http://schemas.microsoft.com/office/drawing/2014/main" id="{80FCF882-41DC-466A-83F9-65AC9A76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70" y="3575117"/>
            <a:ext cx="3020809" cy="29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73E12184-209C-402C-868C-2CE8A20FD1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838200" y="1541463"/>
            <a:ext cx="6530975" cy="5100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Miten toimimme silloin,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kun joku toinen puhuu?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Mitä tehdään,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jos ollaan eri mieltä jostain asiasta?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Jokainen saa kertoa omista kokemuksistaan sen verran, 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kuin itse haluaa. 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81F33939-E2BD-47F8-B197-2473268EBF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16562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Sovitaan oppitunnin säännöt</a:t>
            </a: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297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opimus.">
            <a:extLst>
              <a:ext uri="{FF2B5EF4-FFF2-40B4-BE49-F238E27FC236}">
                <a16:creationId xmlns:a16="http://schemas.microsoft.com/office/drawing/2014/main" id="{D00EB733-BEC1-3424-DC59-9B95779C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28" y="2822624"/>
            <a:ext cx="3948185" cy="3948185"/>
          </a:xfrm>
          <a:prstGeom prst="rect">
            <a:avLst/>
          </a:prstGeom>
        </p:spPr>
      </p:pic>
      <p:pic>
        <p:nvPicPr>
          <p:cNvPr id="6" name="Kuva 5" descr="Hymyilevä perhe. Heidän ympärillä on ympyrä joka kimmottaa kohti tulevan nuolen pois.">
            <a:extLst>
              <a:ext uri="{FF2B5EF4-FFF2-40B4-BE49-F238E27FC236}">
                <a16:creationId xmlns:a16="http://schemas.microsoft.com/office/drawing/2014/main" id="{4E4D4B2F-C868-4B9F-705B-03E949DCB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04" y="-69273"/>
            <a:ext cx="2888674" cy="2888674"/>
          </a:xfrm>
          <a:prstGeom prst="rect">
            <a:avLst/>
          </a:prstGeom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37BD013A-1D65-4D59-9E9B-2EEF532DB184}"/>
              </a:ext>
            </a:extLst>
          </p:cNvPr>
          <p:cNvSpPr txBox="1">
            <a:spLocks/>
          </p:cNvSpPr>
          <p:nvPr/>
        </p:nvSpPr>
        <p:spPr>
          <a:xfrm>
            <a:off x="524933" y="1710491"/>
            <a:ext cx="8732725" cy="4529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3600" dirty="0">
                <a:latin typeface="Calibri"/>
                <a:ea typeface="+mj-lt"/>
                <a:cs typeface="Calibri"/>
              </a:rPr>
              <a:t>Peleissä voi olla haitallista sisältöä.</a:t>
            </a:r>
            <a:endParaRPr lang="fi-FI" sz="3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lang="fi-FI" sz="3600" dirty="0">
              <a:latin typeface="Calibri"/>
              <a:ea typeface="+mj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3600" dirty="0">
                <a:latin typeface="Calibri"/>
                <a:ea typeface="+mj-lt"/>
                <a:cs typeface="Calibri"/>
              </a:rPr>
              <a:t>Ikärajat suojelevat digipelien haitoilta. </a:t>
            </a:r>
            <a:endParaRPr lang="fi-FI" sz="3600">
              <a:ea typeface="+mj-lt"/>
              <a:cs typeface="+mj-lt"/>
            </a:endParaRPr>
          </a:p>
          <a:p>
            <a:pPr>
              <a:lnSpc>
                <a:spcPct val="100000"/>
              </a:lnSpc>
            </a:pPr>
            <a:r>
              <a:rPr lang="fi-FI" sz="3600" dirty="0">
                <a:latin typeface="Calibri"/>
                <a:ea typeface="+mj-lt"/>
                <a:cs typeface="Calibri"/>
              </a:rPr>
              <a:t>Ikärajat suojelevat lasten ja nuorten kehitystä.</a:t>
            </a:r>
          </a:p>
          <a:p>
            <a:pPr>
              <a:lnSpc>
                <a:spcPct val="100000"/>
              </a:lnSpc>
            </a:pPr>
            <a:endParaRPr lang="fi-FI" sz="2400" dirty="0">
              <a:latin typeface="Calibri"/>
              <a:ea typeface="+mj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3600" dirty="0">
                <a:latin typeface="Calibri"/>
                <a:ea typeface="+mj-lt"/>
                <a:cs typeface="Calibri"/>
              </a:rPr>
              <a:t>Digitaalisissa peleissä on merkit, </a:t>
            </a:r>
            <a:endParaRPr lang="fi-FI" sz="3600" dirty="0">
              <a:latin typeface="Calibri Light" panose="020F0302020204030204"/>
              <a:ea typeface="+mj-l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fi-FI" sz="3600" dirty="0">
                <a:latin typeface="Calibri"/>
                <a:ea typeface="+mj-lt"/>
                <a:cs typeface="Calibri"/>
              </a:rPr>
              <a:t>jotka kertovat, </a:t>
            </a:r>
            <a:br>
              <a:rPr lang="fi-FI" sz="3600" dirty="0">
                <a:latin typeface="Calibri"/>
                <a:cs typeface="Calibri"/>
              </a:rPr>
            </a:br>
            <a:r>
              <a:rPr lang="fi-FI" sz="3600" dirty="0">
                <a:latin typeface="Calibri"/>
                <a:cs typeface="Calibri"/>
              </a:rPr>
              <a:t>millaista haitallista sisältöä ne sisältävät.</a:t>
            </a:r>
            <a:endParaRPr lang="fi-FI" sz="3600">
              <a:cs typeface="Calibri Light"/>
            </a:endParaRP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4933" y="626381"/>
            <a:ext cx="7563489" cy="9802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4800" b="1" dirty="0">
                <a:latin typeface="+mn-lt"/>
              </a:rPr>
              <a:t>Miksi peleissä on ikärajoja?</a:t>
            </a:r>
            <a:endParaRPr lang="en-US" sz="48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6646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GI 3 -symboli.">
            <a:extLst>
              <a:ext uri="{FF2B5EF4-FFF2-40B4-BE49-F238E27FC236}">
                <a16:creationId xmlns:a16="http://schemas.microsoft.com/office/drawing/2014/main" id="{F0575FC3-6D60-0CE3-E2AE-CAF709A9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22" y="2314864"/>
            <a:ext cx="2809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1605004"/>
            <a:ext cx="8382501" cy="46474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Nämä pelit sopivat kaikille ikäryhmille. </a:t>
            </a:r>
            <a:endParaRPr lang="fi-FI" sz="4000">
              <a:cs typeface="Calibri"/>
            </a:endParaRPr>
          </a:p>
          <a:p>
            <a:endParaRPr lang="fi-FI" sz="28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Nämä pelit eivät sisällä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mitään ääniä tai kuvia,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jotka voisivat olla pelottavia lapsille. </a:t>
            </a:r>
          </a:p>
          <a:p>
            <a:endParaRPr lang="fi-FI" sz="28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Pelit eivät saa sisältää kiroilua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tai muuta sopimatonta kielenkäyttöä.</a:t>
            </a:r>
            <a:endParaRPr lang="fi-FI" sz="4000">
              <a:cs typeface="Calibri" panose="020F0502020204030204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80" y="266849"/>
            <a:ext cx="7837631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Ikäraja: Ei alle 3-vuotiaille</a:t>
            </a:r>
          </a:p>
        </p:txBody>
      </p:sp>
    </p:spTree>
    <p:extLst>
      <p:ext uri="{BB962C8B-B14F-4D97-AF65-F5344CB8AC3E}">
        <p14:creationId xmlns:p14="http://schemas.microsoft.com/office/powerpoint/2010/main" val="2178077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GI 7 -symboli.">
            <a:extLst>
              <a:ext uri="{FF2B5EF4-FFF2-40B4-BE49-F238E27FC236}">
                <a16:creationId xmlns:a16="http://schemas.microsoft.com/office/drawing/2014/main" id="{B83C0662-7C5D-1B2C-13D5-9CF26802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08" y="2095500"/>
            <a:ext cx="2809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2010897"/>
            <a:ext cx="7735956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Näissä peleissä voi esiintyä </a:t>
            </a:r>
            <a:endParaRPr lang="fi-FI" sz="400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vähän väkivaltaa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tai pelottavia kohtauksia.</a:t>
            </a: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Ainostaan hyvin lievä väkivalta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on sallittu näissä peleissä.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80" y="359212"/>
            <a:ext cx="7814540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Ikäraja: Ei alle 7-vuotiaille</a:t>
            </a:r>
          </a:p>
        </p:txBody>
      </p:sp>
    </p:spTree>
    <p:extLst>
      <p:ext uri="{BB962C8B-B14F-4D97-AF65-F5344CB8AC3E}">
        <p14:creationId xmlns:p14="http://schemas.microsoft.com/office/powerpoint/2010/main" val="26871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GI 12 -symboli.">
            <a:extLst>
              <a:ext uri="{FF2B5EF4-FFF2-40B4-BE49-F238E27FC236}">
                <a16:creationId xmlns:a16="http://schemas.microsoft.com/office/drawing/2014/main" id="{6F339C69-06FE-92EC-C60C-7561973A5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28" y="2095996"/>
            <a:ext cx="2809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2526" y="1791949"/>
            <a:ext cx="7735956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Näissä peleissä voi esiintyä </a:t>
            </a:r>
            <a:endParaRPr lang="fi-FI" sz="400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kohtuullista väkivaltaa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tai seksuaalista sisältöä.</a:t>
            </a: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Peleissä voi olla vähän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sopimatonta kielenkäyttöä.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80" y="370758"/>
            <a:ext cx="7375813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Ikäraja: Ei alle 12-vuotiaille</a:t>
            </a:r>
          </a:p>
        </p:txBody>
      </p:sp>
    </p:spTree>
    <p:extLst>
      <p:ext uri="{BB962C8B-B14F-4D97-AF65-F5344CB8AC3E}">
        <p14:creationId xmlns:p14="http://schemas.microsoft.com/office/powerpoint/2010/main" val="1240684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GI 18 -symboli.">
            <a:extLst>
              <a:ext uri="{FF2B5EF4-FFF2-40B4-BE49-F238E27FC236}">
                <a16:creationId xmlns:a16="http://schemas.microsoft.com/office/drawing/2014/main" id="{EBCBE1FC-2E73-4B4E-1371-3C3E6FC2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42" y="2279073"/>
            <a:ext cx="2809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1486623"/>
            <a:ext cx="8636501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Näissä peleissä on raakaa väkivaltaa. </a:t>
            </a:r>
            <a:endParaRPr lang="fi-FI" sz="4000">
              <a:cs typeface="Calibri"/>
            </a:endParaRP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Peleissä voi olla tupakan, 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alkoholin tai laittomien </a:t>
            </a:r>
            <a:endParaRPr lang="fi-FI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huumeiden ihailevaa käyttöä.</a:t>
            </a:r>
            <a:endParaRPr lang="fi-FI">
              <a:latin typeface="Calibri"/>
              <a:ea typeface="+mj-lt"/>
              <a:cs typeface="Calibri"/>
            </a:endParaRP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Peleissä voi olla avoimia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seksuaalisia kohtauksia.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80" y="301485"/>
            <a:ext cx="8045449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Ikäraja: Ei alle 18-vuotiaille</a:t>
            </a:r>
          </a:p>
        </p:txBody>
      </p:sp>
    </p:spTree>
    <p:extLst>
      <p:ext uri="{BB962C8B-B14F-4D97-AF65-F5344CB8AC3E}">
        <p14:creationId xmlns:p14="http://schemas.microsoft.com/office/powerpoint/2010/main" val="2503438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GI 16 -symboli.">
            <a:extLst>
              <a:ext uri="{FF2B5EF4-FFF2-40B4-BE49-F238E27FC236}">
                <a16:creationId xmlns:a16="http://schemas.microsoft.com/office/drawing/2014/main" id="{588A8F09-6149-CDCE-5557-221859B2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41" y="1944254"/>
            <a:ext cx="2809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1532283"/>
            <a:ext cx="9583228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Näissä peleissä olevat väkivaltaiset </a:t>
            </a:r>
            <a:endParaRPr lang="fi-FI" sz="400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tai seksuaaliset tilanteet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näyttävät samanlaiselta,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kuin todellisessa elämässä.</a:t>
            </a: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Puhe voi olla törkeämpää.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Peleissä voi olla tupakan, 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alkoholin tai laittomien huumeiden käyttöä.</a:t>
            </a:r>
            <a:endParaRPr lang="fi-FI" dirty="0">
              <a:latin typeface="Calibri"/>
              <a:ea typeface="+mj-lt"/>
              <a:cs typeface="Calibri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80" y="278394"/>
            <a:ext cx="7294995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Ikäraja: Ei alle 16-vuotiaille</a:t>
            </a:r>
          </a:p>
        </p:txBody>
      </p:sp>
    </p:spTree>
    <p:extLst>
      <p:ext uri="{BB962C8B-B14F-4D97-AF65-F5344CB8AC3E}">
        <p14:creationId xmlns:p14="http://schemas.microsoft.com/office/powerpoint/2010/main" val="2504708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Ostoksia pelin sisällä -symboli.">
            <a:extLst>
              <a:ext uri="{FF2B5EF4-FFF2-40B4-BE49-F238E27FC236}">
                <a16:creationId xmlns:a16="http://schemas.microsoft.com/office/drawing/2014/main" id="{EED4283B-6F77-1F45-1A0F-00D98167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87" y="4759935"/>
            <a:ext cx="1790078" cy="1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yrjintä-symboli.">
            <a:extLst>
              <a:ext uri="{FF2B5EF4-FFF2-40B4-BE49-F238E27FC236}">
                <a16:creationId xmlns:a16="http://schemas.microsoft.com/office/drawing/2014/main" id="{2DEB8026-E2DF-0D07-362B-253B46D0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6" y="4759935"/>
            <a:ext cx="1790078" cy="1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uumeet-symboli.">
            <a:extLst>
              <a:ext uri="{FF2B5EF4-FFF2-40B4-BE49-F238E27FC236}">
                <a16:creationId xmlns:a16="http://schemas.microsoft.com/office/drawing/2014/main" id="{C0BBCBD8-9069-E451-6D00-37BF7DE9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5" y="4781882"/>
            <a:ext cx="1790078" cy="1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eksi-symboli.">
            <a:extLst>
              <a:ext uri="{FF2B5EF4-FFF2-40B4-BE49-F238E27FC236}">
                <a16:creationId xmlns:a16="http://schemas.microsoft.com/office/drawing/2014/main" id="{EC34E449-4277-92C8-3627-CF7BCB3A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" y="4781882"/>
            <a:ext cx="1790078" cy="1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Uhkapeli-symboli.">
            <a:extLst>
              <a:ext uri="{FF2B5EF4-FFF2-40B4-BE49-F238E27FC236}">
                <a16:creationId xmlns:a16="http://schemas.microsoft.com/office/drawing/2014/main" id="{7CEA42F1-3DA1-1011-BA39-43BB9B9D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87" y="2781922"/>
            <a:ext cx="1790078" cy="1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elko-symboli.">
            <a:extLst>
              <a:ext uri="{FF2B5EF4-FFF2-40B4-BE49-F238E27FC236}">
                <a16:creationId xmlns:a16="http://schemas.microsoft.com/office/drawing/2014/main" id="{57112CD5-80A9-B650-F4B5-54C01E4B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6" y="2781922"/>
            <a:ext cx="1790078" cy="1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iroilu-symboli.">
            <a:extLst>
              <a:ext uri="{FF2B5EF4-FFF2-40B4-BE49-F238E27FC236}">
                <a16:creationId xmlns:a16="http://schemas.microsoft.com/office/drawing/2014/main" id="{D20676F1-8699-B4BF-F389-B28A7F28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5" y="2785378"/>
            <a:ext cx="1790078" cy="1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äkivalta-symboli.">
            <a:extLst>
              <a:ext uri="{FF2B5EF4-FFF2-40B4-BE49-F238E27FC236}">
                <a16:creationId xmlns:a16="http://schemas.microsoft.com/office/drawing/2014/main" id="{B4420EB5-93F3-FC8A-4ED9-1256920F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" y="2781922"/>
            <a:ext cx="1790078" cy="17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37BD013A-1D65-4D59-9E9B-2EEF532DB184}"/>
              </a:ext>
            </a:extLst>
          </p:cNvPr>
          <p:cNvSpPr txBox="1">
            <a:spLocks/>
          </p:cNvSpPr>
          <p:nvPr/>
        </p:nvSpPr>
        <p:spPr>
          <a:xfrm>
            <a:off x="524933" y="1295764"/>
            <a:ext cx="11226543" cy="1277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3600" dirty="0">
                <a:latin typeface="Calibri"/>
                <a:ea typeface="+mj-lt"/>
                <a:cs typeface="Calibri"/>
              </a:rPr>
              <a:t>Digipeleissä on kuvia, jotka kertovat, </a:t>
            </a:r>
            <a:br>
              <a:rPr lang="fi-FI" sz="3600" dirty="0">
                <a:latin typeface="Calibri"/>
                <a:ea typeface="+mj-lt"/>
                <a:cs typeface="Calibri"/>
              </a:rPr>
            </a:br>
            <a:r>
              <a:rPr lang="fi-FI" sz="3600" dirty="0">
                <a:latin typeface="Calibri"/>
                <a:cs typeface="Calibri"/>
              </a:rPr>
              <a:t>millaista haitallista sisältöä niissä on mukana.</a:t>
            </a:r>
            <a:endParaRPr lang="fi-FI" sz="3600">
              <a:cs typeface="Calibri Light"/>
            </a:endParaRP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6CC3A5B7-2C58-4AA7-BE23-5969509C88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4933" y="498773"/>
            <a:ext cx="11142133" cy="887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b="1" dirty="0">
                <a:latin typeface="+mn-lt"/>
              </a:rPr>
              <a:t>Onko nämä kuvat sinulle tuttuja? 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0638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äkivalta-symboli.">
            <a:extLst>
              <a:ext uri="{FF2B5EF4-FFF2-40B4-BE49-F238E27FC236}">
                <a16:creationId xmlns:a16="http://schemas.microsoft.com/office/drawing/2014/main" id="{C7D93259-98A0-4798-A247-42AFE755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56" y="1715654"/>
            <a:ext cx="3439391" cy="34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2118381"/>
            <a:ext cx="715801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Peli sisältää </a:t>
            </a:r>
            <a:endParaRPr lang="fi-FI" sz="400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väkivaltaisia kohtauksia. </a:t>
            </a:r>
            <a:endParaRPr lang="fi-FI" sz="4000">
              <a:cs typeface="Calibri"/>
            </a:endParaRP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Pelin ikäraja vaikuttaa siihen,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millä tavalla 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väkivalta näkyy pelissä. </a:t>
            </a:r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80" y="428485"/>
            <a:ext cx="6094268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Väkivalta</a:t>
            </a:r>
          </a:p>
        </p:txBody>
      </p:sp>
    </p:spTree>
    <p:extLst>
      <p:ext uri="{BB962C8B-B14F-4D97-AF65-F5344CB8AC3E}">
        <p14:creationId xmlns:p14="http://schemas.microsoft.com/office/powerpoint/2010/main" val="2867601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iroilu-symboli.">
            <a:extLst>
              <a:ext uri="{FF2B5EF4-FFF2-40B4-BE49-F238E27FC236}">
                <a16:creationId xmlns:a16="http://schemas.microsoft.com/office/drawing/2014/main" id="{AFC1B048-9F3C-ABB1-F468-357EBF86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12" y="826652"/>
            <a:ext cx="3439391" cy="34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1717470"/>
            <a:ext cx="864737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Peli sisältää </a:t>
            </a:r>
            <a:endParaRPr lang="fi-FI" sz="400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sopimatonta kielenkäyttöä,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esimerkiksi kiroilua. </a:t>
            </a:r>
            <a:endParaRPr lang="fi-FI" sz="4000">
              <a:cs typeface="Calibri"/>
            </a:endParaRP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Pelin ikäraja vaikuttaa siihen,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millä tavalla sopimaton kielenkäyttö näkyy pelissä. </a:t>
            </a:r>
            <a:endParaRPr lang="fi-FI" dirty="0">
              <a:cs typeface="Calibri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80" y="428485"/>
            <a:ext cx="6094268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Kiroilu</a:t>
            </a:r>
          </a:p>
        </p:txBody>
      </p:sp>
    </p:spTree>
    <p:extLst>
      <p:ext uri="{BB962C8B-B14F-4D97-AF65-F5344CB8AC3E}">
        <p14:creationId xmlns:p14="http://schemas.microsoft.com/office/powerpoint/2010/main" val="3640028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lko-symboli.">
            <a:extLst>
              <a:ext uri="{FF2B5EF4-FFF2-40B4-BE49-F238E27FC236}">
                <a16:creationId xmlns:a16="http://schemas.microsoft.com/office/drawing/2014/main" id="{64873C47-0C70-F6A0-C6A9-5C9D51F4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29" y="1704107"/>
            <a:ext cx="3439390" cy="34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1717470"/>
            <a:ext cx="8404919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Peli sisältää pelottavia </a:t>
            </a:r>
            <a:endParaRPr lang="fi-FI" sz="400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kuvia tai ääniä. </a:t>
            </a:r>
            <a:endParaRPr lang="fi-FI" sz="4000" dirty="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Pelin aikana voi säikähtää.</a:t>
            </a: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Pelin ikäraja vaikuttaa siihen,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miten pelottava peli on. 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80" y="428485"/>
            <a:ext cx="6094268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Kauhu</a:t>
            </a:r>
          </a:p>
        </p:txBody>
      </p:sp>
    </p:spTree>
    <p:extLst>
      <p:ext uri="{BB962C8B-B14F-4D97-AF65-F5344CB8AC3E}">
        <p14:creationId xmlns:p14="http://schemas.microsoft.com/office/powerpoint/2010/main" val="37114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3" descr="Älylaitteita. Tiedonhakua ruudulta.">
            <a:extLst>
              <a:ext uri="{FF2B5EF4-FFF2-40B4-BE49-F238E27FC236}">
                <a16:creationId xmlns:a16="http://schemas.microsoft.com/office/drawing/2014/main" id="{13CEB50C-AC17-B32A-BF60-6E1BEA44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82" y="1670004"/>
            <a:ext cx="5025208" cy="5014318"/>
          </a:xfrm>
          <a:prstGeom prst="rect">
            <a:avLst/>
          </a:prstGeom>
        </p:spPr>
      </p:pic>
      <p:sp>
        <p:nvSpPr>
          <p:cNvPr id="2" name="Tekstiä">
            <a:extLst>
              <a:ext uri="{FF2B5EF4-FFF2-40B4-BE49-F238E27FC236}">
                <a16:creationId xmlns:a16="http://schemas.microsoft.com/office/drawing/2014/main" id="{D85ACFA8-7C55-43F2-890A-21CAEF791401}"/>
              </a:ext>
            </a:extLst>
          </p:cNvPr>
          <p:cNvSpPr>
            <a:spLocks/>
          </p:cNvSpPr>
          <p:nvPr/>
        </p:nvSpPr>
        <p:spPr>
          <a:xfrm>
            <a:off x="972980" y="2148999"/>
            <a:ext cx="6959653" cy="27057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fi-FI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Mitä tiedät </a:t>
            </a:r>
            <a:endParaRPr lang="fi-FI" sz="2000">
              <a:cs typeface="Calibri" panose="020F0502020204030204"/>
            </a:endParaRPr>
          </a:p>
          <a:p>
            <a:pPr marL="0" marR="0" lvl="0" indent="0" algn="l" defTabSz="91440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800">
                <a:ea typeface="+mj-ea"/>
                <a:cs typeface="Calibri Light"/>
              </a:rPr>
              <a:t>digipelaamisesta</a:t>
            </a:r>
            <a:r>
              <a:rPr kumimoji="0" lang="fi-FI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?</a:t>
            </a:r>
            <a:endParaRPr lang="fi-FI" sz="2000">
              <a:ea typeface="+mj-ea"/>
              <a:cs typeface="Calibri" panose="020F0502020204030204"/>
            </a:endParaRPr>
          </a:p>
        </p:txBody>
      </p:sp>
      <p:sp>
        <p:nvSpPr>
          <p:cNvPr id="6" name="Otsikko">
            <a:extLst>
              <a:ext uri="{FF2B5EF4-FFF2-40B4-BE49-F238E27FC236}">
                <a16:creationId xmlns:a16="http://schemas.microsoft.com/office/drawing/2014/main" id="{B71243AB-D9F4-4E3F-86B5-85085B1618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2980" y="561755"/>
            <a:ext cx="9115126" cy="11083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Päivän aihe on </a:t>
            </a:r>
            <a:r>
              <a:rPr lang="fi-FI" sz="4800" b="1" dirty="0">
                <a:latin typeface="+mn-lt"/>
                <a:cs typeface="Calibri Light"/>
              </a:rPr>
              <a:t>digipelaaminen</a:t>
            </a: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Calibri Light"/>
              </a:rPr>
              <a:t>.</a:t>
            </a:r>
            <a:endParaRPr lang="fi-FI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3911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hkapeli-symboli.">
            <a:extLst>
              <a:ext uri="{FF2B5EF4-FFF2-40B4-BE49-F238E27FC236}">
                <a16:creationId xmlns:a16="http://schemas.microsoft.com/office/drawing/2014/main" id="{3A51F3A8-D376-7581-9704-1D20F4CB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8" y="2339106"/>
            <a:ext cx="3439389" cy="34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1546970"/>
            <a:ext cx="7237674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Peli sisältää asioita tai tilanteita, </a:t>
            </a:r>
            <a:endParaRPr lang="fi-FI" sz="400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jotka houkuttelevat uhkapeliin.</a:t>
            </a: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Ne voivat muistuttaa kasinoissa tai pelihalleissa pelattavia pelejä.</a:t>
            </a: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Alle 12-vuotiaille suunnatut pelit eivät saa sisältää uhkapelaamista.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79" y="360383"/>
            <a:ext cx="10764637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Uhkapeli, eli sattumaan perustuva rahapeli</a:t>
            </a:r>
          </a:p>
        </p:txBody>
      </p:sp>
    </p:spTree>
    <p:extLst>
      <p:ext uri="{BB962C8B-B14F-4D97-AF65-F5344CB8AC3E}">
        <p14:creationId xmlns:p14="http://schemas.microsoft.com/office/powerpoint/2010/main" val="1396551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eksi-symboli.">
            <a:extLst>
              <a:ext uri="{FF2B5EF4-FFF2-40B4-BE49-F238E27FC236}">
                <a16:creationId xmlns:a16="http://schemas.microsoft.com/office/drawing/2014/main" id="{7B0B49FE-EE7E-E952-C0BB-F53ABED5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82" y="2092156"/>
            <a:ext cx="3439389" cy="34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80" y="1713695"/>
            <a:ext cx="7319368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Peli sisältää seksuaalista sisältöä. </a:t>
            </a:r>
            <a:endParaRPr lang="fi-FI" sz="400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Se voi olla esimerkiksi seksiä 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tai eroottista alastomuutta.</a:t>
            </a:r>
            <a:endParaRPr lang="fi-FI"/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Alle 12-vuotiaille suunnatut pelit eivät saa sisältää 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seksuaalista sisältöä.</a:t>
            </a:r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79" y="417649"/>
            <a:ext cx="10764637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Seksi</a:t>
            </a:r>
          </a:p>
        </p:txBody>
      </p:sp>
    </p:spTree>
    <p:extLst>
      <p:ext uri="{BB962C8B-B14F-4D97-AF65-F5344CB8AC3E}">
        <p14:creationId xmlns:p14="http://schemas.microsoft.com/office/powerpoint/2010/main" val="4176137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uumeet-symboli.">
            <a:extLst>
              <a:ext uri="{FF2B5EF4-FFF2-40B4-BE49-F238E27FC236}">
                <a16:creationId xmlns:a16="http://schemas.microsoft.com/office/drawing/2014/main" id="{51D7224C-D293-37E8-5DFF-2254C59C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00" y="2092154"/>
            <a:ext cx="3439389" cy="34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79" y="1712825"/>
            <a:ext cx="7460501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Peli sisältää  alkoholin, tupakan </a:t>
            </a:r>
            <a:endParaRPr lang="fi-FI" sz="4000" dirty="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tai laittomien huumeiden käyttöä.</a:t>
            </a: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Alle 16-vuotiaille suunnatut pelit eivät saa sisältää päihteitä.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79" y="417649"/>
            <a:ext cx="10764637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Huumeet</a:t>
            </a:r>
          </a:p>
        </p:txBody>
      </p:sp>
    </p:spTree>
    <p:extLst>
      <p:ext uri="{BB962C8B-B14F-4D97-AF65-F5344CB8AC3E}">
        <p14:creationId xmlns:p14="http://schemas.microsoft.com/office/powerpoint/2010/main" val="484695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Syrjintä-symboli.">
            <a:extLst>
              <a:ext uri="{FF2B5EF4-FFF2-40B4-BE49-F238E27FC236}">
                <a16:creationId xmlns:a16="http://schemas.microsoft.com/office/drawing/2014/main" id="{66A5C3AA-EEE3-B3E7-3F07-93135116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55" y="2092154"/>
            <a:ext cx="3439389" cy="34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79" y="1712825"/>
            <a:ext cx="7954369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Peli sisältää ennakkoluuloisia </a:t>
            </a:r>
            <a:endParaRPr lang="fi-FI" sz="4000" dirty="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ja ikäviä kuvauksia 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eri ihmisryhmistä.</a:t>
            </a:r>
            <a:endParaRPr lang="fi-FI" dirty="0"/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Tällaista sisältöä voi olla vain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yli 18-vuotiaille 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suunnatuissa peleissä.</a:t>
            </a:r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79" y="417649"/>
            <a:ext cx="10764637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Syrjintä</a:t>
            </a:r>
          </a:p>
        </p:txBody>
      </p:sp>
    </p:spTree>
    <p:extLst>
      <p:ext uri="{BB962C8B-B14F-4D97-AF65-F5344CB8AC3E}">
        <p14:creationId xmlns:p14="http://schemas.microsoft.com/office/powerpoint/2010/main" val="499065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Pelin sisällä ostoksia -symboli.">
            <a:extLst>
              <a:ext uri="{FF2B5EF4-FFF2-40B4-BE49-F238E27FC236}">
                <a16:creationId xmlns:a16="http://schemas.microsoft.com/office/drawing/2014/main" id="{BB7D1E47-D899-34C4-1EC6-66C401E3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27" y="1422517"/>
            <a:ext cx="3439389" cy="34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1E30D1-51C8-918E-13F1-DEDEB0A807ED}"/>
              </a:ext>
            </a:extLst>
          </p:cNvPr>
          <p:cNvSpPr txBox="1"/>
          <p:nvPr/>
        </p:nvSpPr>
        <p:spPr>
          <a:xfrm>
            <a:off x="713679" y="1711154"/>
            <a:ext cx="8056248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4000" dirty="0">
                <a:latin typeface="Calibri"/>
                <a:ea typeface="+mj-lt"/>
                <a:cs typeface="Calibri"/>
              </a:rPr>
              <a:t>Tämä merkki tarkoittaa, </a:t>
            </a:r>
            <a:endParaRPr lang="fi-FI" sz="4000"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että pelissä voi ostaa 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oikealla rahalla</a:t>
            </a:r>
            <a:endParaRPr lang="fi-FI" dirty="0"/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digitaalisia asioita.</a:t>
            </a:r>
          </a:p>
          <a:p>
            <a:endParaRPr lang="fi-FI" sz="4000" dirty="0">
              <a:latin typeface="Calibri"/>
              <a:ea typeface="+mj-lt"/>
              <a:cs typeface="Calibri"/>
            </a:endParaRP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Ne voivat olla asuja, </a:t>
            </a:r>
          </a:p>
          <a:p>
            <a:r>
              <a:rPr lang="fi-FI" sz="4000" dirty="0">
                <a:latin typeface="Calibri"/>
                <a:ea typeface="+mj-lt"/>
                <a:cs typeface="Calibri"/>
              </a:rPr>
              <a:t>yllätyksiä, musiikkia tai muita lisäosia.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79" y="417649"/>
            <a:ext cx="10764637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Pelissä ostoksia</a:t>
            </a:r>
          </a:p>
        </p:txBody>
      </p:sp>
    </p:spTree>
    <p:extLst>
      <p:ext uri="{BB962C8B-B14F-4D97-AF65-F5344CB8AC3E}">
        <p14:creationId xmlns:p14="http://schemas.microsoft.com/office/powerpoint/2010/main" val="962271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Pelin sisällä ostoksia -symboli.">
            <a:extLst>
              <a:ext uri="{FF2B5EF4-FFF2-40B4-BE49-F238E27FC236}">
                <a16:creationId xmlns:a16="http://schemas.microsoft.com/office/drawing/2014/main" id="{BB7D1E47-D899-34C4-1EC6-66C401E3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72" y="2239454"/>
            <a:ext cx="3439389" cy="34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äkivalta-symboli.">
            <a:extLst>
              <a:ext uri="{FF2B5EF4-FFF2-40B4-BE49-F238E27FC236}">
                <a16:creationId xmlns:a16="http://schemas.microsoft.com/office/drawing/2014/main" id="{DF133885-8696-3151-5552-307A663D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75" y="2239453"/>
            <a:ext cx="3439391" cy="34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EGI 16-symboli.">
            <a:extLst>
              <a:ext uri="{FF2B5EF4-FFF2-40B4-BE49-F238E27FC236}">
                <a16:creationId xmlns:a16="http://schemas.microsoft.com/office/drawing/2014/main" id="{7FE2216A-F436-70F4-4519-314525BF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5" y="2244648"/>
            <a:ext cx="2809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F02565EF-E04C-F6E2-3099-1A83BDA10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679" y="617143"/>
            <a:ext cx="10764637" cy="100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Arvoitus: </a:t>
            </a: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Mitä tämä peli sisältää?</a:t>
            </a:r>
          </a:p>
        </p:txBody>
      </p:sp>
    </p:spTree>
    <p:extLst>
      <p:ext uri="{BB962C8B-B14F-4D97-AF65-F5344CB8AC3E}">
        <p14:creationId xmlns:p14="http://schemas.microsoft.com/office/powerpoint/2010/main" val="86910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Iloinen hahmo istuu pöydän äärellä värittämässä kuvia.">
            <a:extLst>
              <a:ext uri="{FF2B5EF4-FFF2-40B4-BE49-F238E27FC236}">
                <a16:creationId xmlns:a16="http://schemas.microsoft.com/office/drawing/2014/main" id="{F5B7CB2F-6B2C-AF27-AA8D-81973A0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4" y="70991"/>
            <a:ext cx="3072246" cy="3072246"/>
          </a:xfrm>
          <a:prstGeom prst="rect">
            <a:avLst/>
          </a:prstGeom>
        </p:spPr>
      </p:pic>
      <p:pic>
        <p:nvPicPr>
          <p:cNvPr id="11" name="Kuva 10" descr="Vehreä puisto jossa on hahmo kävelyllä. Toinen hahmo kulkee pyörätuolilla vierellään opaskoira.">
            <a:extLst>
              <a:ext uri="{FF2B5EF4-FFF2-40B4-BE49-F238E27FC236}">
                <a16:creationId xmlns:a16="http://schemas.microsoft.com/office/drawing/2014/main" id="{DFBC5A84-56D0-C0B8-94E7-A4F7208C8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01" y="3212510"/>
            <a:ext cx="3676663" cy="3676663"/>
          </a:xfrm>
          <a:prstGeom prst="rect">
            <a:avLst/>
          </a:prstGeom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BC3FE36F-3F0E-42F5-B0D2-FFCA2F0FDE01}"/>
              </a:ext>
            </a:extLst>
          </p:cNvPr>
          <p:cNvSpPr txBox="1"/>
          <p:nvPr/>
        </p:nvSpPr>
        <p:spPr>
          <a:xfrm>
            <a:off x="525775" y="2407380"/>
            <a:ext cx="820674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dirty="0">
                <a:ea typeface="+mn-lt"/>
                <a:cs typeface="+mn-lt"/>
              </a:rPr>
              <a:t>Välillä on hyvä pitää taukoa pelaamisesta.</a:t>
            </a:r>
            <a:endParaRPr lang="fi-FI" sz="3600" dirty="0">
              <a:cs typeface="Calibri"/>
            </a:endParaRPr>
          </a:p>
          <a:p>
            <a:endParaRPr lang="fi-FI" sz="3600" dirty="0">
              <a:ea typeface="+mn-lt"/>
              <a:cs typeface="+mn-lt"/>
            </a:endParaRPr>
          </a:p>
          <a:p>
            <a:r>
              <a:rPr lang="fi-FI" sz="3600" b="1" dirty="0">
                <a:ea typeface="+mn-lt"/>
                <a:cs typeface="+mn-lt"/>
              </a:rPr>
              <a:t>Miten sinä rentoudut </a:t>
            </a:r>
          </a:p>
          <a:p>
            <a:r>
              <a:rPr lang="fi-FI" sz="3600" b="1" dirty="0">
                <a:ea typeface="+mn-lt"/>
                <a:cs typeface="+mn-lt"/>
              </a:rPr>
              <a:t>ilman digipelaamista?</a:t>
            </a:r>
            <a:endParaRPr lang="fi-FI" sz="3600" b="1" dirty="0">
              <a:cs typeface="Calibri"/>
            </a:endParaRPr>
          </a:p>
          <a:p>
            <a:endParaRPr lang="fi-FI" sz="3600" b="1" dirty="0">
              <a:cs typeface="Calibri"/>
            </a:endParaRPr>
          </a:p>
          <a:p>
            <a:r>
              <a:rPr lang="fi-FI" sz="3600" b="1" dirty="0">
                <a:cs typeface="Calibri"/>
              </a:rPr>
              <a:t>Miten sinä pidät </a:t>
            </a:r>
          </a:p>
          <a:p>
            <a:r>
              <a:rPr lang="fi-FI" sz="3600" b="1" dirty="0">
                <a:cs typeface="Calibri"/>
              </a:rPr>
              <a:t>hauskaa ilman digipelejä?</a:t>
            </a:r>
            <a:endParaRPr lang="fi-FI" sz="3600">
              <a:cs typeface="Calibri"/>
            </a:endParaRP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775" y="338282"/>
            <a:ext cx="10450506" cy="1880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b="1" dirty="0">
                <a:latin typeface="+mn-lt"/>
                <a:cs typeface="Calibri"/>
              </a:rPr>
              <a:t>Digipelaaminen on hyvä tapa </a:t>
            </a:r>
            <a:br>
              <a:rPr lang="fi-FI" b="1">
                <a:latin typeface="+mn-lt"/>
                <a:cs typeface="Calibri"/>
              </a:rPr>
            </a:br>
            <a:r>
              <a:rPr lang="fi-FI" b="1" dirty="0">
                <a:latin typeface="+mn-lt"/>
                <a:cs typeface="Calibri"/>
              </a:rPr>
              <a:t>rentoutua ja pitää hauskaa.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917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etteliäs henkilö.">
            <a:extLst>
              <a:ext uri="{FF2B5EF4-FFF2-40B4-BE49-F238E27FC236}">
                <a16:creationId xmlns:a16="http://schemas.microsoft.com/office/drawing/2014/main" id="{0B19DA03-1200-E5FD-FE69-116FEDB6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91" y="509261"/>
            <a:ext cx="3796145" cy="58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ä">
            <a:extLst>
              <a:ext uri="{FF2B5EF4-FFF2-40B4-BE49-F238E27FC236}">
                <a16:creationId xmlns:a16="http://schemas.microsoft.com/office/drawing/2014/main" id="{CD19628F-CC70-4693-9EA0-C723296AF2ED}"/>
              </a:ext>
            </a:extLst>
          </p:cNvPr>
          <p:cNvSpPr>
            <a:spLocks/>
          </p:cNvSpPr>
          <p:nvPr/>
        </p:nvSpPr>
        <p:spPr>
          <a:xfrm>
            <a:off x="704850" y="1717675"/>
            <a:ext cx="7848600" cy="444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Mitä sinulle jäi 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oppitunnista mieleen?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lt"/>
              <a:cs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Oliko oppitunnilla jotakin </a:t>
            </a:r>
            <a:b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</a:b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lt"/>
                <a:cs typeface="+mj-lt"/>
              </a:rPr>
              <a:t>vaikeita sanoja tai asioita?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5B039B43-0389-4561-A32B-6DDB77CAF3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4115" y="391629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 Light"/>
              </a:rPr>
              <a:t>Lopuksi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9660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2" descr="Kaksi henkilöä mäessä. Toinen auttaa toista nousemaan mäkeä ylös.">
            <a:extLst>
              <a:ext uri="{FF2B5EF4-FFF2-40B4-BE49-F238E27FC236}">
                <a16:creationId xmlns:a16="http://schemas.microsoft.com/office/drawing/2014/main" id="{7A3319C9-DE97-442B-AA04-FC7205CD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68" y="4401860"/>
            <a:ext cx="2201308" cy="21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1" descr="Henkilö puhuu puhelimessa.">
            <a:extLst>
              <a:ext uri="{FF2B5EF4-FFF2-40B4-BE49-F238E27FC236}">
                <a16:creationId xmlns:a16="http://schemas.microsoft.com/office/drawing/2014/main" id="{9A9288DD-C87F-44F0-9393-98156961A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985" y="145030"/>
            <a:ext cx="1983149" cy="2026281"/>
          </a:xfrm>
          <a:prstGeom prst="rect">
            <a:avLst/>
          </a:prstGeom>
        </p:spPr>
      </p:pic>
      <p:pic>
        <p:nvPicPr>
          <p:cNvPr id="5" name="Kuva 3" descr="Sairaanhoitaja.">
            <a:extLst>
              <a:ext uri="{FF2B5EF4-FFF2-40B4-BE49-F238E27FC236}">
                <a16:creationId xmlns:a16="http://schemas.microsoft.com/office/drawing/2014/main" id="{E458BD98-B1E6-43A0-99B6-DBD92112C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066" y="2689300"/>
            <a:ext cx="3182318" cy="3182318"/>
          </a:xfrm>
          <a:prstGeom prst="rect">
            <a:avLst/>
          </a:prstGeom>
        </p:spPr>
      </p:pic>
      <p:sp>
        <p:nvSpPr>
          <p:cNvPr id="9" name="Tekstiä">
            <a:extLst>
              <a:ext uri="{FF2B5EF4-FFF2-40B4-BE49-F238E27FC236}">
                <a16:creationId xmlns:a16="http://schemas.microsoft.com/office/drawing/2014/main" id="{4404B2DE-E2F1-4FEC-9911-B8E0E642E2E1}"/>
              </a:ext>
            </a:extLst>
          </p:cNvPr>
          <p:cNvSpPr txBox="1">
            <a:spLocks/>
          </p:cNvSpPr>
          <p:nvPr/>
        </p:nvSpPr>
        <p:spPr>
          <a:xfrm>
            <a:off x="631767" y="1943619"/>
            <a:ext cx="10928466" cy="4465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4100" b="1" dirty="0" err="1">
                <a:cs typeface="Calibri"/>
              </a:rPr>
              <a:t>Peluurin</a:t>
            </a:r>
            <a:r>
              <a:rPr lang="fi-FI" sz="4100" b="1" dirty="0">
                <a:cs typeface="Calibri"/>
              </a:rPr>
              <a:t> auttava puhelin: 0800 100 101</a:t>
            </a:r>
            <a:endParaRPr lang="fi-FI" sz="3200" b="1" dirty="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3200" dirty="0">
                <a:cs typeface="Calibri"/>
              </a:rPr>
              <a:t>Auki maanantaista perjantaihin kello 12-18. </a:t>
            </a:r>
            <a:br>
              <a:rPr lang="fi-FI" sz="3200" dirty="0">
                <a:cs typeface="Calibri"/>
              </a:rPr>
            </a:br>
            <a:r>
              <a:rPr lang="fi-FI" sz="3200" dirty="0">
                <a:cs typeface="Calibri"/>
              </a:rPr>
              <a:t>Puhelu on maksuton ja voit asioida nimettömänä.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320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3400" b="1" dirty="0" err="1">
                <a:cs typeface="Calibri"/>
              </a:rPr>
              <a:t>Peluurin</a:t>
            </a:r>
            <a:r>
              <a:rPr lang="fi-FI" sz="3400" b="1" dirty="0">
                <a:cs typeface="Calibri"/>
              </a:rPr>
              <a:t> auttava chat: </a:t>
            </a:r>
            <a:r>
              <a:rPr lang="fi-FI" sz="3400" dirty="0">
                <a:cs typeface="Calibri"/>
              </a:rPr>
              <a:t>Ma, ke ja pe kello 12-15 osoitteessa </a:t>
            </a:r>
            <a:r>
              <a:rPr lang="fi-FI" sz="3400" b="1" dirty="0">
                <a:cs typeface="Calibri"/>
              </a:rPr>
              <a:t>peluuri.fi</a:t>
            </a:r>
          </a:p>
          <a:p>
            <a:pPr>
              <a:lnSpc>
                <a:spcPct val="100000"/>
              </a:lnSpc>
            </a:pPr>
            <a:endParaRPr lang="fi-FI" sz="320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3200" dirty="0">
                <a:cs typeface="Calibri"/>
              </a:rPr>
              <a:t>Apua voi pyytää myös:</a:t>
            </a:r>
          </a:p>
          <a:p>
            <a:pPr>
              <a:lnSpc>
                <a:spcPct val="100000"/>
              </a:lnSpc>
            </a:pPr>
            <a:r>
              <a:rPr lang="fi-FI" sz="3200" dirty="0">
                <a:cs typeface="Calibri"/>
              </a:rPr>
              <a:t>Opettajalta, ohjaajalta ja terveydenhoitajalta.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sz="3200" dirty="0">
                <a:cs typeface="Calibri"/>
              </a:rPr>
              <a:t>Omalta avustajalta.</a:t>
            </a:r>
          </a:p>
          <a:p>
            <a:pPr>
              <a:lnSpc>
                <a:spcPct val="100000"/>
              </a:lnSpc>
            </a:pPr>
            <a:r>
              <a:rPr lang="fi-FI" sz="3200" dirty="0">
                <a:cs typeface="Calibri"/>
              </a:rPr>
              <a:t>Oman kunnan nuorisoasemalta.</a:t>
            </a:r>
          </a:p>
          <a:p>
            <a:pPr>
              <a:lnSpc>
                <a:spcPct val="100000"/>
              </a:lnSpc>
            </a:pPr>
            <a:r>
              <a:rPr lang="fi-FI" sz="3200" dirty="0">
                <a:cs typeface="Calibri"/>
              </a:rPr>
              <a:t>Kerro huolestasi tutulle ja turvalliselle aikuiselle.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6DB2FE05-A558-4FE2-9F68-9EDFE26B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7" y="267149"/>
            <a:ext cx="10722033" cy="1332762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  <a:cs typeface="Calibri Light"/>
              </a:rPr>
              <a:t>Mistä saa apua,</a:t>
            </a:r>
            <a:br>
              <a:rPr lang="fi-FI" sz="3600" b="1">
                <a:latin typeface="+mn-lt"/>
                <a:cs typeface="Calibri Light"/>
              </a:rPr>
            </a:br>
            <a:r>
              <a:rPr lang="fi-FI" sz="3600" b="1" dirty="0">
                <a:latin typeface="+mn-lt"/>
                <a:cs typeface="Calibri Light"/>
              </a:rPr>
              <a:t>jos pelaamisesta tulee ongelma?</a:t>
            </a:r>
            <a:endParaRPr lang="fi-FI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957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kaappaus Verneri.net sivustosta.">
            <a:extLst>
              <a:ext uri="{FF2B5EF4-FFF2-40B4-BE49-F238E27FC236}">
                <a16:creationId xmlns:a16="http://schemas.microsoft.com/office/drawing/2014/main" id="{5B1ED2B6-C83E-7393-78DC-307FD98C4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956" y="180391"/>
            <a:ext cx="9115545" cy="6230982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29563899-9C32-4F60-A69D-EBB0AC47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86" y="2564312"/>
            <a:ext cx="2631077" cy="259678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800" dirty="0">
                <a:latin typeface="+mn-lt"/>
              </a:rPr>
              <a:t>Lue lisää digipelaamisesta selkokielellä: Verneri.net</a:t>
            </a:r>
            <a:endParaRPr lang="fi-FI" sz="28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31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8" descr="Tabletti-älylaite.">
            <a:extLst>
              <a:ext uri="{FF2B5EF4-FFF2-40B4-BE49-F238E27FC236}">
                <a16:creationId xmlns:a16="http://schemas.microsoft.com/office/drawing/2014/main" id="{4D29AE57-7B37-101E-27E9-7F32350E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124" y="4031034"/>
            <a:ext cx="1955988" cy="1933575"/>
          </a:xfrm>
          <a:prstGeom prst="rect">
            <a:avLst/>
          </a:prstGeom>
        </p:spPr>
      </p:pic>
      <p:sp>
        <p:nvSpPr>
          <p:cNvPr id="12" name="Alaotsikko 3">
            <a:extLst>
              <a:ext uri="{FF2B5EF4-FFF2-40B4-BE49-F238E27FC236}">
                <a16:creationId xmlns:a16="http://schemas.microsoft.com/office/drawing/2014/main" id="{9003E2F7-71DC-78F4-15CA-E5062125486C}"/>
              </a:ext>
            </a:extLst>
          </p:cNvPr>
          <p:cNvSpPr txBox="1"/>
          <p:nvPr/>
        </p:nvSpPr>
        <p:spPr>
          <a:xfrm>
            <a:off x="8370812" y="6049403"/>
            <a:ext cx="35195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>
                <a:cs typeface="Calibri"/>
              </a:rPr>
              <a:t>Tablettitietokone</a:t>
            </a:r>
            <a:endParaRPr lang="fi-FI"/>
          </a:p>
        </p:txBody>
      </p:sp>
      <p:pic>
        <p:nvPicPr>
          <p:cNvPr id="13" name="Kuva 13" descr="Pelikonsoli jossa kiinni peliohjain. Laitteen sisällä cd-levy.">
            <a:extLst>
              <a:ext uri="{FF2B5EF4-FFF2-40B4-BE49-F238E27FC236}">
                <a16:creationId xmlns:a16="http://schemas.microsoft.com/office/drawing/2014/main" id="{8A8A7C1F-58EF-C5C7-C560-511F5AA6F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58" y="3928780"/>
            <a:ext cx="2082055" cy="2048439"/>
          </a:xfrm>
          <a:prstGeom prst="rect">
            <a:avLst/>
          </a:prstGeom>
        </p:spPr>
      </p:pic>
      <p:sp>
        <p:nvSpPr>
          <p:cNvPr id="11" name="Alaotsikko 3">
            <a:extLst>
              <a:ext uri="{FF2B5EF4-FFF2-40B4-BE49-F238E27FC236}">
                <a16:creationId xmlns:a16="http://schemas.microsoft.com/office/drawing/2014/main" id="{A3153D69-B05B-4D54-9BB4-E4CF475F9876}"/>
              </a:ext>
            </a:extLst>
          </p:cNvPr>
          <p:cNvSpPr txBox="1"/>
          <p:nvPr/>
        </p:nvSpPr>
        <p:spPr>
          <a:xfrm>
            <a:off x="5367635" y="6049403"/>
            <a:ext cx="35195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>
                <a:cs typeface="Calibri"/>
              </a:rPr>
              <a:t>Pelikonsoli</a:t>
            </a:r>
          </a:p>
        </p:txBody>
      </p:sp>
      <p:pic>
        <p:nvPicPr>
          <p:cNvPr id="2" name="Kuva 7" descr="Tietokone.">
            <a:extLst>
              <a:ext uri="{FF2B5EF4-FFF2-40B4-BE49-F238E27FC236}">
                <a16:creationId xmlns:a16="http://schemas.microsoft.com/office/drawing/2014/main" id="{CB8D7CAE-2F26-974B-0689-37E3CF545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816" y="3880757"/>
            <a:ext cx="2138083" cy="2171701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0A3C75C5-4021-4985-A0C5-34A631333E3E}"/>
              </a:ext>
            </a:extLst>
          </p:cNvPr>
          <p:cNvSpPr txBox="1"/>
          <p:nvPr/>
        </p:nvSpPr>
        <p:spPr>
          <a:xfrm>
            <a:off x="2698197" y="6049967"/>
            <a:ext cx="35195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/>
              <a:t>Tietokone</a:t>
            </a:r>
            <a:endParaRPr lang="fi-FI"/>
          </a:p>
        </p:txBody>
      </p:sp>
      <p:pic>
        <p:nvPicPr>
          <p:cNvPr id="9" name="Kuva 11" descr="Kännykkä.">
            <a:extLst>
              <a:ext uri="{FF2B5EF4-FFF2-40B4-BE49-F238E27FC236}">
                <a16:creationId xmlns:a16="http://schemas.microsoft.com/office/drawing/2014/main" id="{57F8861C-40B3-F988-CF7D-F6CB1493F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23" y="3951192"/>
            <a:ext cx="2014819" cy="2014819"/>
          </a:xfrm>
          <a:prstGeom prst="rect">
            <a:avLst/>
          </a:prstGeom>
        </p:spPr>
      </p:pic>
      <p:sp>
        <p:nvSpPr>
          <p:cNvPr id="6" name="Alaotsikko 1">
            <a:extLst>
              <a:ext uri="{FF2B5EF4-FFF2-40B4-BE49-F238E27FC236}">
                <a16:creationId xmlns:a16="http://schemas.microsoft.com/office/drawing/2014/main" id="{6E320349-E429-4144-906D-CC9974716AC9}"/>
              </a:ext>
            </a:extLst>
          </p:cNvPr>
          <p:cNvSpPr txBox="1"/>
          <p:nvPr/>
        </p:nvSpPr>
        <p:spPr>
          <a:xfrm>
            <a:off x="84886" y="6049403"/>
            <a:ext cx="35195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800" b="1"/>
              <a:t>Kännykkä</a:t>
            </a:r>
            <a:endParaRPr lang="fi-FI"/>
          </a:p>
        </p:txBody>
      </p:sp>
      <p:sp>
        <p:nvSpPr>
          <p:cNvPr id="4" name="Tekstiä">
            <a:extLst>
              <a:ext uri="{FF2B5EF4-FFF2-40B4-BE49-F238E27FC236}">
                <a16:creationId xmlns:a16="http://schemas.microsoft.com/office/drawing/2014/main" id="{1F7DC22F-AB6C-4FA6-9E4B-803A0E84B4A9}"/>
              </a:ext>
            </a:extLst>
          </p:cNvPr>
          <p:cNvSpPr txBox="1">
            <a:spLocks/>
          </p:cNvSpPr>
          <p:nvPr/>
        </p:nvSpPr>
        <p:spPr>
          <a:xfrm>
            <a:off x="768723" y="1065623"/>
            <a:ext cx="11005935" cy="2776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i-FI" sz="2500">
                <a:latin typeface="+mn-lt"/>
                <a:cs typeface="Calibri Light"/>
              </a:rPr>
              <a:t>Kännykällä, johon on ladattu peli tai pelejä.</a:t>
            </a:r>
            <a:endParaRPr lang="fi-FI" sz="2500">
              <a:latin typeface="Calibri Light" panose="020F0302020204030204"/>
              <a:cs typeface="Calibri Light"/>
            </a:endParaRPr>
          </a:p>
          <a:p>
            <a:pPr>
              <a:lnSpc>
                <a:spcPct val="150000"/>
              </a:lnSpc>
            </a:pPr>
            <a:r>
              <a:rPr lang="fi-FI" sz="2500">
                <a:latin typeface="Calibri"/>
                <a:cs typeface="Calibri Light"/>
              </a:rPr>
              <a:t>Tietokoneella, johon on asennettu peli tai pelejä.</a:t>
            </a:r>
          </a:p>
          <a:p>
            <a:pPr>
              <a:lnSpc>
                <a:spcPct val="150000"/>
              </a:lnSpc>
            </a:pPr>
            <a:r>
              <a:rPr lang="fi-FI" sz="2500">
                <a:latin typeface="Calibri"/>
                <a:cs typeface="Calibri Light"/>
              </a:rPr>
              <a:t>Pelikonsolilla, johon on ostettu erilaisia pelejä. </a:t>
            </a:r>
          </a:p>
          <a:p>
            <a:pPr>
              <a:lnSpc>
                <a:spcPct val="150000"/>
              </a:lnSpc>
            </a:pPr>
            <a:r>
              <a:rPr lang="fi-FI" sz="2500">
                <a:latin typeface="Calibri"/>
                <a:cs typeface="Calibri Light"/>
              </a:rPr>
              <a:t>Tablettitietokoneella samalla tavalla kuin kännykällä, mutta on isommalla ruudulla.</a:t>
            </a:r>
          </a:p>
        </p:txBody>
      </p:sp>
      <p:sp>
        <p:nvSpPr>
          <p:cNvPr id="5" name="Otsikko">
            <a:extLst>
              <a:ext uri="{FF2B5EF4-FFF2-40B4-BE49-F238E27FC236}">
                <a16:creationId xmlns:a16="http://schemas.microsoft.com/office/drawing/2014/main" id="{64E68D53-CB48-47AB-B16A-5C0ECBAD68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8723" y="229560"/>
            <a:ext cx="10415425" cy="1054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fi-FI" sz="4000" b="1" dirty="0">
                <a:latin typeface="+mn-lt"/>
                <a:cs typeface="Calibri Light"/>
              </a:rPr>
              <a:t>Digipelaamista voi harrastaa eri tavoilla:</a:t>
            </a:r>
            <a:endParaRPr lang="fi-FI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62399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1">
            <a:extLst>
              <a:ext uri="{FF2B5EF4-FFF2-40B4-BE49-F238E27FC236}">
                <a16:creationId xmlns:a16="http://schemas.microsoft.com/office/drawing/2014/main" id="{A73DC55B-ADC9-45FA-A440-8FBAA5E7C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4556" y="3965857"/>
            <a:ext cx="914400" cy="914400"/>
          </a:xfrm>
          <a:prstGeom prst="rect">
            <a:avLst/>
          </a:prstGeom>
        </p:spPr>
      </p:pic>
      <p:pic>
        <p:nvPicPr>
          <p:cNvPr id="4" name="Kuva 4">
            <a:extLst>
              <a:ext uri="{FF2B5EF4-FFF2-40B4-BE49-F238E27FC236}">
                <a16:creationId xmlns:a16="http://schemas.microsoft.com/office/drawing/2014/main" id="{809186EF-1674-496D-15CB-542C154C4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578" y="1503366"/>
            <a:ext cx="3196643" cy="4826559"/>
          </a:xfrm>
          <a:prstGeom prst="rect">
            <a:avLst/>
          </a:prstGeom>
        </p:spPr>
      </p:pic>
      <p:sp>
        <p:nvSpPr>
          <p:cNvPr id="3" name="Tekstiä 2">
            <a:extLst>
              <a:ext uri="{FF2B5EF4-FFF2-40B4-BE49-F238E27FC236}">
                <a16:creationId xmlns:a16="http://schemas.microsoft.com/office/drawing/2014/main" id="{7564713C-30E7-4051-8D50-7AE6FAF379C1}"/>
              </a:ext>
            </a:extLst>
          </p:cNvPr>
          <p:cNvSpPr>
            <a:spLocks/>
          </p:cNvSpPr>
          <p:nvPr/>
        </p:nvSpPr>
        <p:spPr>
          <a:xfrm>
            <a:off x="838200" y="5064125"/>
            <a:ext cx="7165975" cy="1243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Tietovisa löytyy SELVIS-hankkeen sivuilta: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ehyt.fi/</a:t>
            </a:r>
            <a:r>
              <a:rPr kumimoji="0" lang="fi-FI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selvis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kki">
            <a:extLst>
              <a:ext uri="{FF2B5EF4-FFF2-40B4-BE49-F238E27FC236}">
                <a16:creationId xmlns:a16="http://schemas.microsoft.com/office/drawing/2014/main" id="{9ADBE08E-6D4C-4734-8586-5812BFA07F88}"/>
              </a:ext>
            </a:extLst>
          </p:cNvPr>
          <p:cNvSpPr txBox="1">
            <a:spLocks/>
          </p:cNvSpPr>
          <p:nvPr/>
        </p:nvSpPr>
        <p:spPr>
          <a:xfrm>
            <a:off x="838200" y="4071024"/>
            <a:ext cx="2498187" cy="840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4000" b="1">
                <a:hlinkClick r:id="rId6"/>
              </a:rPr>
              <a:t>Pelataan!</a:t>
            </a:r>
          </a:p>
        </p:txBody>
      </p:sp>
      <p:sp>
        <p:nvSpPr>
          <p:cNvPr id="7" name="Tekstiä 1">
            <a:extLst>
              <a:ext uri="{FF2B5EF4-FFF2-40B4-BE49-F238E27FC236}">
                <a16:creationId xmlns:a16="http://schemas.microsoft.com/office/drawing/2014/main" id="{C9B47A4F-0ACE-4795-A237-21A362D20DB0}"/>
              </a:ext>
            </a:extLst>
          </p:cNvPr>
          <p:cNvSpPr txBox="1">
            <a:spLocks/>
          </p:cNvSpPr>
          <p:nvPr/>
        </p:nvSpPr>
        <p:spPr>
          <a:xfrm>
            <a:off x="838200" y="1889990"/>
            <a:ext cx="7074207" cy="2101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200" dirty="0"/>
              <a:t>Mitä tiedät digipelaamisesta? </a:t>
            </a:r>
            <a:endParaRPr lang="fi-FI" sz="2000" dirty="0"/>
          </a:p>
          <a:p>
            <a:pPr marL="0" indent="0">
              <a:buNone/>
            </a:pPr>
            <a:r>
              <a:rPr lang="fi-FI" sz="3200" dirty="0"/>
              <a:t>Kokeile vastata tietovisan kysymyksiin. </a:t>
            </a:r>
            <a:endParaRPr lang="fi-FI" sz="2000" dirty="0"/>
          </a:p>
          <a:p>
            <a:pPr marL="0" indent="0">
              <a:buNone/>
            </a:pPr>
            <a:r>
              <a:rPr lang="fi-FI" sz="3200" dirty="0"/>
              <a:t>Tietovisa on tehty selkokielellä.</a:t>
            </a:r>
            <a:endParaRPr lang="fi-FI" sz="2000" dirty="0">
              <a:cs typeface="Calibri" panose="020F0502020204030204"/>
            </a:endParaRP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2F4BEC69-C78F-46B0-8DC0-C27BD28D90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50685"/>
            <a:ext cx="8151054" cy="8406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Pelataan tietovisa digipelaamisesta</a:t>
            </a:r>
          </a:p>
        </p:txBody>
      </p:sp>
    </p:spTree>
    <p:extLst>
      <p:ext uri="{BB962C8B-B14F-4D97-AF65-F5344CB8AC3E}">
        <p14:creationId xmlns:p14="http://schemas.microsoft.com/office/powerpoint/2010/main" val="2664172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 hidden="1">
            <a:extLst>
              <a:ext uri="{FF2B5EF4-FFF2-40B4-BE49-F238E27FC236}">
                <a16:creationId xmlns:a16="http://schemas.microsoft.com/office/drawing/2014/main" id="{91DF0C8E-5057-3EB7-2332-E0CC7A7FF2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51692"/>
            <a:ext cx="733278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Papunet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717DFBB-31E5-4CB1-8FFD-051DEE5AA348}"/>
              </a:ext>
            </a:extLst>
          </p:cNvPr>
          <p:cNvSpPr>
            <a:spLocks/>
          </p:cNvSpPr>
          <p:nvPr/>
        </p:nvSpPr>
        <p:spPr>
          <a:xfrm>
            <a:off x="838200" y="845911"/>
            <a:ext cx="10515600" cy="37295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Tässä materiaalissa käytetyt kuvat 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 otettu Papunetin kuvapankista.</a:t>
            </a: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</a:br>
            <a:b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</a:b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Calibri"/>
                <a:hlinkClick r:id="rId3"/>
              </a:rPr>
              <a:t>Papunet.net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7301D9-84DB-9487-E349-7A53FE85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371" y="3497943"/>
            <a:ext cx="1304471" cy="1304471"/>
          </a:xfrm>
          <a:prstGeom prst="rect">
            <a:avLst/>
          </a:prstGeom>
        </p:spPr>
      </p:pic>
      <p:sp>
        <p:nvSpPr>
          <p:cNvPr id="4" name="Taustakuva">
            <a:extLst>
              <a:ext uri="{FF2B5EF4-FFF2-40B4-BE49-F238E27FC236}">
                <a16:creationId xmlns:a16="http://schemas.microsoft.com/office/drawing/2014/main" id="{0FDDF634-1F47-4DF1-A3D3-377335BE9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600" y="81280"/>
            <a:ext cx="11958320" cy="6654800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172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4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">
            <a:extLst>
              <a:ext uri="{FF2B5EF4-FFF2-40B4-BE49-F238E27FC236}">
                <a16:creationId xmlns:a16="http://schemas.microsoft.com/office/drawing/2014/main" id="{C89E6CEB-D65C-49FD-B11C-187EE3C0F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467428"/>
            <a:ext cx="12192000" cy="439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" descr="Selko-tunnus.">
            <a:extLst>
              <a:ext uri="{FF2B5EF4-FFF2-40B4-BE49-F238E27FC236}">
                <a16:creationId xmlns:a16="http://schemas.microsoft.com/office/drawing/2014/main" id="{43D665D7-3415-A653-A96C-3E4CA6EA8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32" y="5001694"/>
            <a:ext cx="1762506" cy="1475232"/>
          </a:xfrm>
          <a:prstGeom prst="rect">
            <a:avLst/>
          </a:prstGeom>
        </p:spPr>
      </p:pic>
      <p:grpSp>
        <p:nvGrpSpPr>
          <p:cNvPr id="12" name="Logot" descr="EHYT ry:n ja Kehitysvammaliiton logot.">
            <a:extLst>
              <a:ext uri="{FF2B5EF4-FFF2-40B4-BE49-F238E27FC236}">
                <a16:creationId xmlns:a16="http://schemas.microsoft.com/office/drawing/2014/main" id="{9C0DBD5B-99EC-4482-A25C-A52631569F67}"/>
              </a:ext>
            </a:extLst>
          </p:cNvPr>
          <p:cNvGrpSpPr/>
          <p:nvPr/>
        </p:nvGrpSpPr>
        <p:grpSpPr>
          <a:xfrm>
            <a:off x="888569" y="5228457"/>
            <a:ext cx="7382153" cy="1021705"/>
            <a:chOff x="3122837" y="5764767"/>
            <a:chExt cx="6168120" cy="853807"/>
          </a:xfrm>
        </p:grpSpPr>
        <p:pic>
          <p:nvPicPr>
            <p:cNvPr id="9" name="EHYT ry" descr="Kuva, joka sisältää kohteen teksti, clipart-kuva, vektorigrafiikka&#10;&#10;Kuvaus luotu automaattisesti">
              <a:extLst>
                <a:ext uri="{FF2B5EF4-FFF2-40B4-BE49-F238E27FC236}">
                  <a16:creationId xmlns:a16="http://schemas.microsoft.com/office/drawing/2014/main" id="{1FDEB65D-71CF-4097-A626-D1116D95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837" y="5818071"/>
              <a:ext cx="1192023" cy="800503"/>
            </a:xfrm>
            <a:prstGeom prst="rect">
              <a:avLst/>
            </a:prstGeom>
          </p:spPr>
        </p:pic>
        <p:pic>
          <p:nvPicPr>
            <p:cNvPr id="11" name="Kehitysvammaliitto">
              <a:extLst>
                <a:ext uri="{FF2B5EF4-FFF2-40B4-BE49-F238E27FC236}">
                  <a16:creationId xmlns:a16="http://schemas.microsoft.com/office/drawing/2014/main" id="{CFABD6C5-CC28-4AC8-B8D4-B1FE19B0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011" y="5764767"/>
              <a:ext cx="4073946" cy="853807"/>
            </a:xfrm>
            <a:prstGeom prst="rect">
              <a:avLst/>
            </a:prstGeom>
          </p:spPr>
        </p:pic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8ED44969-D9A0-2D12-9FE4-D0B5675EA864}"/>
              </a:ext>
            </a:extLst>
          </p:cNvPr>
          <p:cNvSpPr txBox="1"/>
          <p:nvPr/>
        </p:nvSpPr>
        <p:spPr>
          <a:xfrm>
            <a:off x="888569" y="2916264"/>
            <a:ext cx="107635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Materiaali on tehty yhteistyössä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Ehkäisevä päihdetyö EHYT ry:n ja Kehitysvammaliiton kanssa.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Tämä materiaali on saanut selkotunnuksen.</a:t>
            </a:r>
          </a:p>
        </p:txBody>
      </p:sp>
      <p:pic>
        <p:nvPicPr>
          <p:cNvPr id="5" name="Kuva" descr="SELVIS-hankkeen valkoinen logo.">
            <a:extLst>
              <a:ext uri="{FF2B5EF4-FFF2-40B4-BE49-F238E27FC236}">
                <a16:creationId xmlns:a16="http://schemas.microsoft.com/office/drawing/2014/main" id="{93F557D9-ED31-4913-8EC5-7D8839514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55" y="578195"/>
            <a:ext cx="2753881" cy="1327077"/>
          </a:xfrm>
          <a:prstGeom prst="rect">
            <a:avLst/>
          </a:prstGeom>
        </p:spPr>
      </p:pic>
      <p:sp>
        <p:nvSpPr>
          <p:cNvPr id="6" name="Tekstiä">
            <a:extLst>
              <a:ext uri="{FF2B5EF4-FFF2-40B4-BE49-F238E27FC236}">
                <a16:creationId xmlns:a16="http://schemas.microsoft.com/office/drawing/2014/main" id="{216AE3FC-E45F-425A-9C61-FBEDCA4D234D}"/>
              </a:ext>
            </a:extLst>
          </p:cNvPr>
          <p:cNvSpPr txBox="1"/>
          <p:nvPr/>
        </p:nvSpPr>
        <p:spPr>
          <a:xfrm>
            <a:off x="889236" y="516942"/>
            <a:ext cx="630603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Kiitos osallistumisesta SELVIS-oppitunnille!</a:t>
            </a:r>
            <a:endParaRPr kumimoji="0" lang="fi-FI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Otsikko">
            <a:extLst>
              <a:ext uri="{FF2B5EF4-FFF2-40B4-BE49-F238E27FC236}">
                <a16:creationId xmlns:a16="http://schemas.microsoft.com/office/drawing/2014/main" id="{D7024A42-E76D-4239-8161-2D5315EC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5563"/>
            <a:ext cx="113538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SELVIS-hanke</a:t>
            </a:r>
          </a:p>
        </p:txBody>
      </p:sp>
    </p:spTree>
    <p:extLst>
      <p:ext uri="{BB962C8B-B14F-4D97-AF65-F5344CB8AC3E}">
        <p14:creationId xmlns:p14="http://schemas.microsoft.com/office/powerpoint/2010/main" val="216547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 descr="Televisio jossa näkyy digipeli jota ohjaillaan peliohjaimella.">
            <a:extLst>
              <a:ext uri="{FF2B5EF4-FFF2-40B4-BE49-F238E27FC236}">
                <a16:creationId xmlns:a16="http://schemas.microsoft.com/office/drawing/2014/main" id="{7755F67D-EC97-5D1F-9E4A-B3ED4D3EC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388" y="1888708"/>
            <a:ext cx="4897405" cy="4969292"/>
          </a:xfrm>
          <a:prstGeom prst="rect">
            <a:avLst/>
          </a:prstGeom>
        </p:spPr>
      </p:pic>
      <p:sp>
        <p:nvSpPr>
          <p:cNvPr id="3" name="Otsikko">
            <a:extLst>
              <a:ext uri="{FF2B5EF4-FFF2-40B4-BE49-F238E27FC236}">
                <a16:creationId xmlns:a16="http://schemas.microsoft.com/office/drawing/2014/main" id="{79031AF0-D86E-491B-8CEB-0778F9C9D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0207" y="954388"/>
            <a:ext cx="9936926" cy="14724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4900" dirty="0">
                <a:latin typeface="+mn-lt"/>
              </a:rPr>
              <a:t>Mitä digipelejä sinä tykkäät pelata?</a:t>
            </a:r>
            <a:br>
              <a:rPr lang="fi-FI" sz="4900" dirty="0">
                <a:latin typeface="+mn-lt"/>
              </a:rPr>
            </a:br>
            <a:r>
              <a:rPr lang="fi-FI" sz="4900" dirty="0">
                <a:latin typeface="+mn-lt"/>
              </a:rPr>
              <a:t>Kerro yksi.</a:t>
            </a:r>
            <a:endParaRPr lang="fi-FI" sz="490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032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Tietokone jossa auki digitaalinen peli.">
            <a:extLst>
              <a:ext uri="{FF2B5EF4-FFF2-40B4-BE49-F238E27FC236}">
                <a16:creationId xmlns:a16="http://schemas.microsoft.com/office/drawing/2014/main" id="{8907D960-4804-A7CB-E995-A5CD9A0FC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381" y="2383995"/>
            <a:ext cx="3907722" cy="3916793"/>
          </a:xfrm>
          <a:prstGeom prst="rect">
            <a:avLst/>
          </a:prstGeom>
        </p:spPr>
      </p:pic>
      <p:sp>
        <p:nvSpPr>
          <p:cNvPr id="3" name="Tekstiä">
            <a:extLst>
              <a:ext uri="{FF2B5EF4-FFF2-40B4-BE49-F238E27FC236}">
                <a16:creationId xmlns:a16="http://schemas.microsoft.com/office/drawing/2014/main" id="{BC3FE36F-3F0E-42F5-B0D2-FFCA2F0FDE01}"/>
              </a:ext>
            </a:extLst>
          </p:cNvPr>
          <p:cNvSpPr txBox="1"/>
          <p:nvPr/>
        </p:nvSpPr>
        <p:spPr>
          <a:xfrm>
            <a:off x="641230" y="2339157"/>
            <a:ext cx="6466576" cy="1003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i-FI" sz="4400">
                <a:ea typeface="+mn-lt"/>
                <a:cs typeface="+mn-lt"/>
              </a:rPr>
              <a:t>Mitä syitä tiedätte?</a:t>
            </a:r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4B788BA1-CC52-45FA-9B98-26AB6807C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6620" y="559446"/>
            <a:ext cx="9863586" cy="1204913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Miksi ihmiset pelaavat digipelejä?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041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ymyilevä nuori hahmo jolla on oranssi nuttura ja tumma tunika.">
            <a:extLst>
              <a:ext uri="{FF2B5EF4-FFF2-40B4-BE49-F238E27FC236}">
                <a16:creationId xmlns:a16="http://schemas.microsoft.com/office/drawing/2014/main" id="{FE186C91-148D-696B-7EEF-C12624C5D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80399" y="2855686"/>
            <a:ext cx="3916437" cy="3952723"/>
          </a:xfrm>
          <a:prstGeom prst="rect">
            <a:avLst/>
          </a:prstGeom>
        </p:spPr>
      </p:pic>
      <p:sp>
        <p:nvSpPr>
          <p:cNvPr id="7" name="Alaotsikko 1">
            <a:extLst>
              <a:ext uri="{FF2B5EF4-FFF2-40B4-BE49-F238E27FC236}">
                <a16:creationId xmlns:a16="http://schemas.microsoft.com/office/drawing/2014/main" id="{1397FB76-BA46-48A5-939F-7194439D71B3}"/>
              </a:ext>
            </a:extLst>
          </p:cNvPr>
          <p:cNvSpPr txBox="1"/>
          <p:nvPr/>
        </p:nvSpPr>
        <p:spPr>
          <a:xfrm>
            <a:off x="9189968" y="1408842"/>
            <a:ext cx="160712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err="1"/>
              <a:t>Nuttis</a:t>
            </a:r>
            <a:endParaRPr lang="fi-FI" sz="4000">
              <a:cs typeface="Calibri" panose="020F0502020204030204"/>
            </a:endParaRPr>
          </a:p>
          <a:p>
            <a:pPr algn="ctr"/>
            <a:r>
              <a:rPr lang="fi-FI" sz="4000">
                <a:cs typeface="Calibri" panose="020F0502020204030204"/>
              </a:rPr>
              <a:t>18 v.</a:t>
            </a:r>
          </a:p>
        </p:txBody>
      </p:sp>
      <p:pic>
        <p:nvPicPr>
          <p:cNvPr id="3" name="Picture 4" descr="Hymyilevä nuori hahmo jolla on lyhyet ruskeat hiukset ja punainen huppari. ">
            <a:extLst>
              <a:ext uri="{FF2B5EF4-FFF2-40B4-BE49-F238E27FC236}">
                <a16:creationId xmlns:a16="http://schemas.microsoft.com/office/drawing/2014/main" id="{4D4A3FF4-FE4A-DE5A-E2BD-6EE844B0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877" y="2904067"/>
            <a:ext cx="3868056" cy="3807580"/>
          </a:xfrm>
          <a:prstGeom prst="rect">
            <a:avLst/>
          </a:prstGeom>
        </p:spPr>
      </p:pic>
      <p:sp>
        <p:nvSpPr>
          <p:cNvPr id="8" name="Alaotsikko 2">
            <a:extLst>
              <a:ext uri="{FF2B5EF4-FFF2-40B4-BE49-F238E27FC236}">
                <a16:creationId xmlns:a16="http://schemas.microsoft.com/office/drawing/2014/main" id="{2C133CB3-F6AE-4755-A3B7-88E2A8AED3C7}"/>
              </a:ext>
            </a:extLst>
          </p:cNvPr>
          <p:cNvSpPr txBox="1"/>
          <p:nvPr/>
        </p:nvSpPr>
        <p:spPr>
          <a:xfrm>
            <a:off x="6692235" y="1712040"/>
            <a:ext cx="174110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err="1"/>
              <a:t>Huppis</a:t>
            </a:r>
            <a:endParaRPr lang="fi-FI" err="1"/>
          </a:p>
          <a:p>
            <a:pPr algn="ctr"/>
            <a:r>
              <a:rPr lang="fi-FI" sz="4000">
                <a:cs typeface="Calibri"/>
              </a:rPr>
              <a:t>18 v.</a:t>
            </a:r>
          </a:p>
        </p:txBody>
      </p:sp>
      <p:sp>
        <p:nvSpPr>
          <p:cNvPr id="4" name="Tekstiä">
            <a:extLst>
              <a:ext uri="{FF2B5EF4-FFF2-40B4-BE49-F238E27FC236}">
                <a16:creationId xmlns:a16="http://schemas.microsoft.com/office/drawing/2014/main" id="{8AD14DFB-8604-4368-8B92-98CE40424C70}"/>
              </a:ext>
            </a:extLst>
          </p:cNvPr>
          <p:cNvSpPr txBox="1">
            <a:spLocks/>
          </p:cNvSpPr>
          <p:nvPr/>
        </p:nvSpPr>
        <p:spPr>
          <a:xfrm>
            <a:off x="769793" y="1516848"/>
            <a:ext cx="5045777" cy="380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3600" dirty="0">
                <a:latin typeface="+mn-lt"/>
              </a:rPr>
              <a:t>Sarjakuvassa esiintyvät </a:t>
            </a:r>
            <a:br>
              <a:rPr lang="fi-FI" sz="3600" dirty="0">
                <a:latin typeface="+mn-lt"/>
              </a:rPr>
            </a:br>
            <a:r>
              <a:rPr lang="fi-FI" sz="3600" err="1">
                <a:latin typeface="+mn-lt"/>
              </a:rPr>
              <a:t>Huppis</a:t>
            </a:r>
            <a:r>
              <a:rPr lang="fi-FI" sz="3600" dirty="0">
                <a:latin typeface="+mn-lt"/>
              </a:rPr>
              <a:t> ja </a:t>
            </a:r>
            <a:r>
              <a:rPr lang="fi-FI" sz="3600" err="1">
                <a:latin typeface="+mn-lt"/>
              </a:rPr>
              <a:t>Nuttis</a:t>
            </a:r>
            <a:r>
              <a:rPr lang="fi-FI" sz="3600" dirty="0">
                <a:latin typeface="+mn-lt"/>
              </a:rPr>
              <a:t>.</a:t>
            </a:r>
            <a:endParaRPr lang="fi-FI" sz="36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</a:pPr>
            <a:endParaRPr lang="fi-FI" sz="3600" dirty="0">
              <a:latin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3600" err="1">
                <a:latin typeface="+mn-lt"/>
              </a:rPr>
              <a:t>Huppis</a:t>
            </a:r>
            <a:r>
              <a:rPr lang="fi-FI" sz="3600">
                <a:latin typeface="+mn-lt"/>
              </a:rPr>
              <a:t> harrastaa digipelaamista.</a:t>
            </a:r>
            <a:endParaRPr lang="fi-FI" sz="3600">
              <a:latin typeface="+mn-lt"/>
              <a:cs typeface="Calibri" panose="020F0502020204030204"/>
            </a:endParaRPr>
          </a:p>
        </p:txBody>
      </p:sp>
      <p:sp>
        <p:nvSpPr>
          <p:cNvPr id="9" name="Otsikko">
            <a:extLst>
              <a:ext uri="{FF2B5EF4-FFF2-40B4-BE49-F238E27FC236}">
                <a16:creationId xmlns:a16="http://schemas.microsoft.com/office/drawing/2014/main" id="{B9752C9F-BAC7-4171-8C98-3600811F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24" y="346268"/>
            <a:ext cx="10515600" cy="1170580"/>
          </a:xfrm>
        </p:spPr>
        <p:txBody>
          <a:bodyPr/>
          <a:lstStyle/>
          <a:p>
            <a:r>
              <a:rPr lang="fi-FI" b="1">
                <a:latin typeface="+mn-lt"/>
              </a:rPr>
              <a:t>Seuraavaksi luemme yhdessä sarjakuvan.</a:t>
            </a:r>
          </a:p>
        </p:txBody>
      </p:sp>
    </p:spTree>
    <p:extLst>
      <p:ext uri="{BB962C8B-B14F-4D97-AF65-F5344CB8AC3E}">
        <p14:creationId xmlns:p14="http://schemas.microsoft.com/office/powerpoint/2010/main" val="177781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4">
            <a:extLst>
              <a:ext uri="{FF2B5EF4-FFF2-40B4-BE49-F238E27FC236}">
                <a16:creationId xmlns:a16="http://schemas.microsoft.com/office/drawing/2014/main" id="{16C4A815-E736-BB34-4F99-482E05147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8" y="2142325"/>
            <a:ext cx="12199815" cy="3042272"/>
          </a:xfrm>
          <a:prstGeom prst="rect">
            <a:avLst/>
          </a:prstGeom>
        </p:spPr>
      </p:pic>
      <p:sp>
        <p:nvSpPr>
          <p:cNvPr id="4" name="Otsikko">
            <a:extLst>
              <a:ext uri="{FF2B5EF4-FFF2-40B4-BE49-F238E27FC236}">
                <a16:creationId xmlns:a16="http://schemas.microsoft.com/office/drawing/2014/main" id="{B9718509-0CA9-4BDD-ADBA-C4903E43E0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700" y="570809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Tässä on koko sarjakuva.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Tutkimme sarjakuvaa yksi kuva kerrallaan.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37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7c6012-76cd-4001-a114-b2aa43597a9f" xsi:nil="true"/>
    <lcf76f155ced4ddcb4097134ff3c332f xmlns="25e21c7a-3e51-4617-978c-e6469b993ae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C4D9303006D20459F3D853360729A5A" ma:contentTypeVersion="16" ma:contentTypeDescription="Luo uusi asiakirja." ma:contentTypeScope="" ma:versionID="6f045683641756ba64bdaaf9730beffd">
  <xsd:schema xmlns:xsd="http://www.w3.org/2001/XMLSchema" xmlns:xs="http://www.w3.org/2001/XMLSchema" xmlns:p="http://schemas.microsoft.com/office/2006/metadata/properties" xmlns:ns2="25e21c7a-3e51-4617-978c-e6469b993ae6" xmlns:ns3="357c6012-76cd-4001-a114-b2aa43597a9f" targetNamespace="http://schemas.microsoft.com/office/2006/metadata/properties" ma:root="true" ma:fieldsID="268c2ab2497be4e203ed05201e4e88ac" ns2:_="" ns3:_="">
    <xsd:import namespace="25e21c7a-3e51-4617-978c-e6469b993ae6"/>
    <xsd:import namespace="357c6012-76cd-4001-a114-b2aa43597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21c7a-3e51-4617-978c-e6469b993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c6012-76cd-4001-a114-b2aa43597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1cdd6fe-7cb2-4265-8981-557710580e31}" ma:internalName="TaxCatchAll" ma:showField="CatchAllData" ma:web="357c6012-76cd-4001-a114-b2aa43597a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4103B9-BEA7-4EAE-9B58-285F0B54B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774958-D70F-485E-997E-EE10C2BA1637}">
  <ds:schemaRefs>
    <ds:schemaRef ds:uri="357c6012-76cd-4001-a114-b2aa43597a9f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25e21c7a-3e51-4617-978c-e6469b993ae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E89E09-4C1D-4C97-88AA-9C30FC81D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e21c7a-3e51-4617-978c-e6469b993ae6"/>
    <ds:schemaRef ds:uri="357c6012-76cd-4001-a114-b2aa43597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3784</Words>
  <Application>Microsoft Office PowerPoint</Application>
  <PresentationFormat>Laajakuva</PresentationFormat>
  <Paragraphs>743</Paragraphs>
  <Slides>52</Slides>
  <Notes>52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Riposte</vt:lpstr>
      <vt:lpstr>Wingdings</vt:lpstr>
      <vt:lpstr>Office-teema</vt:lpstr>
      <vt:lpstr>Oppitunti digipelaamisesta,  osa 1</vt:lpstr>
      <vt:lpstr>Ohjelma ja aikataulu</vt:lpstr>
      <vt:lpstr>Sovitaan oppitunnin säännöt</vt:lpstr>
      <vt:lpstr>Päivän aihe on digipelaaminen.</vt:lpstr>
      <vt:lpstr>Digipelaamista voi harrastaa eri tavoilla:</vt:lpstr>
      <vt:lpstr>Mitä digipelejä sinä tykkäät pelata? Kerro yksi.</vt:lpstr>
      <vt:lpstr>Miksi ihmiset pelaavat digipelejä?</vt:lpstr>
      <vt:lpstr>Seuraavaksi luemme yhdessä sarjakuvan.</vt:lpstr>
      <vt:lpstr>Tässä on koko sarjakuva. Tutkimme sarjakuvaa yksi kuva kerrallaan.</vt:lpstr>
      <vt:lpstr>Kuva 1</vt:lpstr>
      <vt:lpstr>Kuva 2</vt:lpstr>
      <vt:lpstr>Kuva 3</vt:lpstr>
      <vt:lpstr>Kuva 4</vt:lpstr>
      <vt:lpstr>Seuraavaksi keskustelemme yhdessä sarjakuvan tapahtumista.</vt:lpstr>
      <vt:lpstr>Mihin kellon aikaan sarjakuvan alku sijoittuu?</vt:lpstr>
      <vt:lpstr>Mitä Huppikselle vahingossa käy,  kun hän pelaa koko yön?</vt:lpstr>
      <vt:lpstr>Mitä Huppis tekee, kun hän herää?</vt:lpstr>
      <vt:lpstr>Minkä lupauksen Huppis tekee lopuksi?</vt:lpstr>
      <vt:lpstr>Mistä tietää,  että pelaa liikaa?</vt:lpstr>
      <vt:lpstr>Voiko sinun elämässäsi tapahtua samanlainen tilanne,  kuin sarjakuvassa?</vt:lpstr>
      <vt:lpstr>Kuinka paljon sinä pelaat päivässä? </vt:lpstr>
      <vt:lpstr>Oletko koskaan maksanut oikealla rahalla digipeleissä?</vt:lpstr>
      <vt:lpstr>Mitä pitää muistaa kun pelaa digipelejä?</vt:lpstr>
      <vt:lpstr>Miten peleissä tulee paremmaksi,  eli kehittyy pelaajana?</vt:lpstr>
      <vt:lpstr>Digipelaamisesta on paljon hyötyä osa 1</vt:lpstr>
      <vt:lpstr>Digipelaamisesta on paljon hyötyä osa 2</vt:lpstr>
      <vt:lpstr>Digipeleissä on ikärajoja.</vt:lpstr>
      <vt:lpstr>Miten voi pelata niin,  että pelaaminen  pysyy terveellisenä?</vt:lpstr>
      <vt:lpstr>Ikärajoja on erilaisia. </vt:lpstr>
      <vt:lpstr>Miksi peleissä on ikärajoja?</vt:lpstr>
      <vt:lpstr>Ikäraja: Ei alle 3-vuotiaille</vt:lpstr>
      <vt:lpstr>Ikäraja: Ei alle 7-vuotiaille</vt:lpstr>
      <vt:lpstr>Ikäraja: Ei alle 12-vuotiaille</vt:lpstr>
      <vt:lpstr>Ikäraja: Ei alle 18-vuotiaille</vt:lpstr>
      <vt:lpstr>Ikäraja: Ei alle 16-vuotiaille</vt:lpstr>
      <vt:lpstr>Onko nämä kuvat sinulle tuttuja? </vt:lpstr>
      <vt:lpstr>Väkivalta</vt:lpstr>
      <vt:lpstr>Kiroilu</vt:lpstr>
      <vt:lpstr>Kauhu</vt:lpstr>
      <vt:lpstr>Uhkapeli, eli sattumaan perustuva rahapeli</vt:lpstr>
      <vt:lpstr>Seksi</vt:lpstr>
      <vt:lpstr>Huumeet</vt:lpstr>
      <vt:lpstr>Syrjintä</vt:lpstr>
      <vt:lpstr>Pelissä ostoksia</vt:lpstr>
      <vt:lpstr>Arvoitus: Mitä tämä peli sisältää?</vt:lpstr>
      <vt:lpstr>Digipelaaminen on hyvä tapa  rentoutua ja pitää hauskaa. </vt:lpstr>
      <vt:lpstr>Lopuksi</vt:lpstr>
      <vt:lpstr>Mistä saa apua, jos pelaamisesta tulee ongelma?</vt:lpstr>
      <vt:lpstr>Lue lisää digipelaamisesta selkokielellä: Verneri.net</vt:lpstr>
      <vt:lpstr>Pelataan tietovisa digipelaamisesta</vt:lpstr>
      <vt:lpstr>Papunet</vt:lpstr>
      <vt:lpstr>SELVIS-hanke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SELVIS oppitunti alkoholista osa 2</dc:title>
  <dc:creator>Milla Ruuska</dc:creator>
  <cp:lastModifiedBy>Milla Ruuska</cp:lastModifiedBy>
  <cp:revision>323</cp:revision>
  <cp:lastPrinted>2021-11-29T13:19:34Z</cp:lastPrinted>
  <dcterms:created xsi:type="dcterms:W3CDTF">2020-11-18T07:06:40Z</dcterms:created>
  <dcterms:modified xsi:type="dcterms:W3CDTF">2023-09-28T08:21:52Z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0x010100EC4D9303006D20459F3D853360729A5A</vt:lpwstr>
  </property>
  <property fmtid="{D5CDD505-2E9C-101B-9397-08002B2CF9AE}" pid="3" name="Kohderyhmä">
    <vt:lpwstr>6;#Sisäinen|86f88d56-d83c-4b89-95d9-544aff120100</vt:lpwstr>
  </property>
  <property fmtid="{D5CDD505-2E9C-101B-9397-08002B2CF9AE}" pid="4" name="Dokumentin tila">
    <vt:lpwstr>5;#Luonnos|5515d47d-45bc-4979-a976-cce269c3bccd</vt:lpwstr>
  </property>
  <property fmtid="{D5CDD505-2E9C-101B-9397-08002B2CF9AE}" pid="5" name="Vapaat avainsanat">
    <vt:lpwstr/>
  </property>
  <property fmtid="{D5CDD505-2E9C-101B-9397-08002B2CF9AE}" pid="6" name="Sijainti">
    <vt:lpwstr/>
  </property>
  <property fmtid="{D5CDD505-2E9C-101B-9397-08002B2CF9AE}" pid="7" name="EHYT Aihe">
    <vt:lpwstr/>
  </property>
  <property fmtid="{D5CDD505-2E9C-101B-9397-08002B2CF9AE}" pid="8" name="Dokumentin tyyppi">
    <vt:lpwstr/>
  </property>
  <property fmtid="{D5CDD505-2E9C-101B-9397-08002B2CF9AE}" pid="9" name="MediaServiceImageTags">
    <vt:lpwstr/>
  </property>
</Properties>
</file>