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handoutMasterIdLst>
    <p:handoutMasterId r:id="rId49"/>
  </p:handoutMasterIdLst>
  <p:sldIdLst>
    <p:sldId id="256" r:id="rId5"/>
    <p:sldId id="422" r:id="rId6"/>
    <p:sldId id="423" r:id="rId7"/>
    <p:sldId id="352" r:id="rId8"/>
    <p:sldId id="375" r:id="rId9"/>
    <p:sldId id="405" r:id="rId10"/>
    <p:sldId id="365" r:id="rId11"/>
    <p:sldId id="305" r:id="rId12"/>
    <p:sldId id="371" r:id="rId13"/>
    <p:sldId id="282" r:id="rId14"/>
    <p:sldId id="258" r:id="rId15"/>
    <p:sldId id="346" r:id="rId16"/>
    <p:sldId id="363" r:id="rId17"/>
    <p:sldId id="284" r:id="rId18"/>
    <p:sldId id="413" r:id="rId19"/>
    <p:sldId id="285" r:id="rId20"/>
    <p:sldId id="281" r:id="rId21"/>
    <p:sldId id="257" r:id="rId22"/>
    <p:sldId id="383" r:id="rId23"/>
    <p:sldId id="399" r:id="rId24"/>
    <p:sldId id="356" r:id="rId25"/>
    <p:sldId id="398" r:id="rId26"/>
    <p:sldId id="401" r:id="rId27"/>
    <p:sldId id="287" r:id="rId28"/>
    <p:sldId id="362" r:id="rId29"/>
    <p:sldId id="404" r:id="rId30"/>
    <p:sldId id="407" r:id="rId31"/>
    <p:sldId id="408" r:id="rId32"/>
    <p:sldId id="409" r:id="rId33"/>
    <p:sldId id="414" r:id="rId34"/>
    <p:sldId id="412" r:id="rId35"/>
    <p:sldId id="374" r:id="rId36"/>
    <p:sldId id="402" r:id="rId37"/>
    <p:sldId id="420" r:id="rId38"/>
    <p:sldId id="421" r:id="rId39"/>
    <p:sldId id="384" r:id="rId40"/>
    <p:sldId id="406" r:id="rId41"/>
    <p:sldId id="400" r:id="rId42"/>
    <p:sldId id="403" r:id="rId43"/>
    <p:sldId id="415" r:id="rId44"/>
    <p:sldId id="410" r:id="rId45"/>
    <p:sldId id="419" r:id="rId46"/>
    <p:sldId id="426" r:id="rId47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C2F1AA-90B7-3822-3C71-82AFF0D6F050}" name="Maria Kankkunen" initials="MK" userId="S::maria.kankkunen@ehyt.fi::27c8e93a-b250-43ed-ba2c-99ff149a6e03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sa Jokela" initials="LJ" lastIdx="11" clrIdx="0">
    <p:extLst>
      <p:ext uri="{19B8F6BF-5375-455C-9EA6-DF929625EA0E}">
        <p15:presenceInfo xmlns:p15="http://schemas.microsoft.com/office/powerpoint/2012/main" userId="S::liisa.jokela@ehyt.fi::052e253e-2f6b-4aa6-8203-1bb79181dff7" providerId="AD"/>
      </p:ext>
    </p:extLst>
  </p:cmAuthor>
  <p:cmAuthor id="2" name="Milla Ruuska" initials="MR" lastIdx="10" clrIdx="1">
    <p:extLst>
      <p:ext uri="{19B8F6BF-5375-455C-9EA6-DF929625EA0E}">
        <p15:presenceInfo xmlns:p15="http://schemas.microsoft.com/office/powerpoint/2012/main" userId="S::milla.ruuska@ehyt.fi::8f3f6ce7-3072-4733-971c-e844b2d60a03" providerId="AD"/>
      </p:ext>
    </p:extLst>
  </p:cmAuthor>
  <p:cmAuthor id="3" name="Markku Juusola" initials="MJ" lastIdx="21" clrIdx="2">
    <p:extLst>
      <p:ext uri="{19B8F6BF-5375-455C-9EA6-DF929625EA0E}">
        <p15:presenceInfo xmlns:p15="http://schemas.microsoft.com/office/powerpoint/2012/main" userId="S::markku.juusola@ehyt.fi::92c21bb5-2782-476e-8e05-142182bae72b" providerId="AD"/>
      </p:ext>
    </p:extLst>
  </p:cmAuthor>
  <p:cmAuthor id="4" name="Markku Juusola" initials="MJ [2]" lastIdx="17" clrIdx="3">
    <p:extLst>
      <p:ext uri="{19B8F6BF-5375-455C-9EA6-DF929625EA0E}">
        <p15:presenceInfo xmlns:p15="http://schemas.microsoft.com/office/powerpoint/2012/main" userId="S::Markku.Juusola@kvl.fi::6514cc2e-7a8b-4ccc-be72-1db6475bf8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B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AE655-ACDD-4D4B-80DA-A23C5E0119FC}" v="451" dt="2023-09-28T10:34:27.853"/>
    <p1510:client id="{BAA442FA-A11D-4FF3-A036-059934FA0F88}" v="1" dt="2023-09-28T13:25:29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0270" autoAdjust="0"/>
  </p:normalViewPr>
  <p:slideViewPr>
    <p:cSldViewPr snapToGrid="0">
      <p:cViewPr varScale="1">
        <p:scale>
          <a:sx n="80" d="100"/>
          <a:sy n="80" d="100"/>
        </p:scale>
        <p:origin x="1770" y="108"/>
      </p:cViewPr>
      <p:guideLst/>
    </p:cSldViewPr>
  </p:slideViewPr>
  <p:outlineViewPr>
    <p:cViewPr>
      <p:scale>
        <a:sx n="33" d="100"/>
        <a:sy n="33" d="100"/>
      </p:scale>
      <p:origin x="0" y="-22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Ruuska" userId="8f3f6ce7-3072-4733-971c-e844b2d60a03" providerId="ADAL" clId="{BAA442FA-A11D-4FF3-A036-059934FA0F88}"/>
    <pc:docChg chg="custSel modSld">
      <pc:chgData name="Milla Ruuska" userId="8f3f6ce7-3072-4733-971c-e844b2d60a03" providerId="ADAL" clId="{BAA442FA-A11D-4FF3-A036-059934FA0F88}" dt="2023-09-28T13:25:46.351" v="8" actId="1076"/>
      <pc:docMkLst>
        <pc:docMk/>
      </pc:docMkLst>
      <pc:sldChg chg="addSp delSp modSp mod delAnim modAnim">
        <pc:chgData name="Milla Ruuska" userId="8f3f6ce7-3072-4733-971c-e844b2d60a03" providerId="ADAL" clId="{BAA442FA-A11D-4FF3-A036-059934FA0F88}" dt="2023-09-28T13:25:46.351" v="8" actId="1076"/>
        <pc:sldMkLst>
          <pc:docMk/>
          <pc:sldMk cId="1885524384" sldId="305"/>
        </pc:sldMkLst>
        <pc:picChg chg="del">
          <ac:chgData name="Milla Ruuska" userId="8f3f6ce7-3072-4733-971c-e844b2d60a03" providerId="ADAL" clId="{BAA442FA-A11D-4FF3-A036-059934FA0F88}" dt="2023-09-28T13:24:43.801" v="0" actId="21"/>
          <ac:picMkLst>
            <pc:docMk/>
            <pc:sldMk cId="1885524384" sldId="305"/>
            <ac:picMk id="3" creationId="{269E1FF3-B3CB-6450-8E25-44E5206E2C96}"/>
          </ac:picMkLst>
        </pc:picChg>
        <pc:picChg chg="add mod">
          <ac:chgData name="Milla Ruuska" userId="8f3f6ce7-3072-4733-971c-e844b2d60a03" providerId="ADAL" clId="{BAA442FA-A11D-4FF3-A036-059934FA0F88}" dt="2023-09-28T13:25:46.351" v="8" actId="1076"/>
          <ac:picMkLst>
            <pc:docMk/>
            <pc:sldMk cId="1885524384" sldId="305"/>
            <ac:picMk id="4" creationId="{69CE9EF8-914E-653A-B4B5-26CAE56CA9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518677-F8F1-46FE-9173-9D0B0DF73F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C34A0E-A243-4B55-BDBF-122210C17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B373-1F02-4696-9F1B-CE5FBF2C6030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24A67A-38AF-4936-BA48-CEE6D7216B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685F8-736A-4673-95B3-DCD00081E2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FC8E-7A4D-4254-A4CD-FCF80E8CE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1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2AB34-855C-4DA3-ABF1-5330CFC25E85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0840-1340-4ACD-B468-B2C7F1DDD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4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ulukino.fi/bombshell-hiljaisuuden-rikkojat/opettajalle-vaikean-aiheen-kasittely-opetuksess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VWZPA4aG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hyt.fi/selvi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</a:rPr>
              <a:t>Materiaali on tehty 9/2023.</a:t>
            </a:r>
          </a:p>
          <a:p>
            <a:endParaRPr lang="fi-FI" sz="1200">
              <a:latin typeface="+mn-lt"/>
            </a:endParaRPr>
          </a:p>
          <a:p>
            <a:r>
              <a:rPr lang="fi-FI" sz="1200">
                <a:latin typeface="+mn-lt"/>
              </a:rPr>
              <a:t>Oppituntirakenne hankkeen materiaalien hyödyntämiseen ohjatuissa ryhmissä.</a:t>
            </a:r>
          </a:p>
          <a:p>
            <a:endParaRPr lang="fi-FI" sz="1200">
              <a:latin typeface="+mn-lt"/>
            </a:endParaRPr>
          </a:p>
          <a:p>
            <a:r>
              <a:rPr lang="fi-FI" sz="1200">
                <a:latin typeface="+mn-lt"/>
              </a:rPr>
              <a:t>Nämä ohjeet on tehty ammattilaisten tueksi</a:t>
            </a:r>
            <a:br>
              <a:rPr lang="fi-FI" sz="1200">
                <a:latin typeface="+mn-lt"/>
              </a:rPr>
            </a:br>
            <a:r>
              <a:rPr lang="fi-FI" sz="1200">
                <a:latin typeface="+mn-lt"/>
              </a:rPr>
              <a:t>SELVIS-hankkeessa tuotettujen materiaalien kanssa työskentelyyn. </a:t>
            </a:r>
          </a:p>
          <a:p>
            <a:r>
              <a:rPr lang="fi-FI" sz="1200">
                <a:latin typeface="+mn-lt"/>
                <a:cs typeface="Calibri"/>
              </a:rPr>
              <a:t>Tätä materiaalia ei ole tarkoitettu tulostettavaksi.</a:t>
            </a:r>
          </a:p>
          <a:p>
            <a:r>
              <a:rPr lang="fi-FI" sz="1200">
                <a:latin typeface="+mn-lt"/>
                <a:cs typeface="Calibri"/>
              </a:rPr>
              <a:t>Kaikki SELVIS-materiaalit löytyvät osoitteesta: ehyt.fi/</a:t>
            </a:r>
            <a:r>
              <a:rPr lang="fi-FI" sz="1200" err="1">
                <a:latin typeface="+mn-lt"/>
                <a:cs typeface="Calibri"/>
              </a:rPr>
              <a:t>selvis</a:t>
            </a:r>
            <a:r>
              <a:rPr lang="fi-FI" sz="1200">
                <a:latin typeface="+mn-lt"/>
                <a:cs typeface="Calibri"/>
              </a:rPr>
              <a:t> </a:t>
            </a:r>
          </a:p>
          <a:p>
            <a:endParaRPr lang="fi-FI" sz="1200">
              <a:latin typeface="+mn-lt"/>
              <a:cs typeface="Calibri"/>
            </a:endParaRPr>
          </a:p>
          <a:p>
            <a:r>
              <a:rPr lang="fi-FI" sz="1200">
                <a:effectLst/>
                <a:latin typeface="+mn-lt"/>
              </a:rPr>
              <a:t>Voit käyttää tätä tiedostoa kokonaan. </a:t>
            </a:r>
          </a:p>
          <a:p>
            <a:r>
              <a:rPr lang="fi-FI" sz="1200">
                <a:effectLst/>
                <a:latin typeface="+mn-lt"/>
              </a:rPr>
              <a:t>Voit myös poimia siitä osia, </a:t>
            </a:r>
          </a:p>
          <a:p>
            <a:r>
              <a:rPr lang="fi-FI" sz="1200">
                <a:effectLst/>
                <a:latin typeface="+mn-lt"/>
              </a:rPr>
              <a:t>jotka ovat hyödyksi, </a:t>
            </a:r>
          </a:p>
          <a:p>
            <a:r>
              <a:rPr lang="fi-FI" sz="1200">
                <a:effectLst/>
                <a:latin typeface="+mn-lt"/>
              </a:rPr>
              <a:t>kun järjestät keskusteluun painottuvaa tilaisuutta </a:t>
            </a:r>
          </a:p>
          <a:p>
            <a:r>
              <a:rPr lang="fi-FI" sz="1200">
                <a:effectLst/>
                <a:latin typeface="+mn-lt"/>
              </a:rPr>
              <a:t>tai oppituntia ehkäisevän päihdetyön teemoista.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59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>
                <a:latin typeface="+mn-lt"/>
                <a:cs typeface="Calibri"/>
              </a:rPr>
              <a:t>Pohtikaa yhdessä. Voit tukea keskustelua kysymällä:</a:t>
            </a:r>
            <a:endParaRPr lang="fi-FI">
              <a:cs typeface="Calibri"/>
            </a:endParaRPr>
          </a:p>
          <a:p>
            <a:r>
              <a:rPr lang="fi-FI">
                <a:cs typeface="+mn-lt"/>
              </a:rPr>
              <a:t>Ovatko </a:t>
            </a:r>
            <a:r>
              <a:rPr lang="fi-FI" err="1">
                <a:cs typeface="+mn-lt"/>
              </a:rPr>
              <a:t>Nuttis</a:t>
            </a:r>
            <a:r>
              <a:rPr lang="fi-FI">
                <a:cs typeface="+mn-lt"/>
              </a:rPr>
              <a:t> ja </a:t>
            </a:r>
            <a:r>
              <a:rPr lang="fi-FI" err="1">
                <a:cs typeface="+mn-lt"/>
              </a:rPr>
              <a:t>Huppis</a:t>
            </a:r>
            <a:r>
              <a:rPr lang="fi-FI">
                <a:cs typeface="+mn-lt"/>
              </a:rPr>
              <a:t> nähnyt usein?</a:t>
            </a:r>
          </a:p>
          <a:p>
            <a:r>
              <a:rPr lang="fi-FI">
                <a:cs typeface="+mn-lt"/>
              </a:rPr>
              <a:t>Kysytkö sinä usein kavereiltasi, mitä heille kuuluu?</a:t>
            </a:r>
          </a:p>
          <a:p>
            <a:br>
              <a:rPr lang="fi-FI" sz="1200">
                <a:cs typeface="+mn-lt"/>
              </a:rPr>
            </a:br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/>
              <a:t>Rauhallinen hetki kaverin kanssa voi olla hyvä aika kertoa,</a:t>
            </a:r>
            <a:endParaRPr lang="en-US"/>
          </a:p>
          <a:p>
            <a:r>
              <a:rPr lang="fi-FI"/>
              <a:t>että on huolestunut toisesta.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Jos kaverin käytös on muuttunut, </a:t>
            </a:r>
          </a:p>
          <a:p>
            <a:r>
              <a:rPr lang="fi-FI">
                <a:cs typeface="Calibri"/>
              </a:rPr>
              <a:t>voit kertoa siitä kaverille.</a:t>
            </a:r>
          </a:p>
          <a:p>
            <a:r>
              <a:rPr lang="fi-FI">
                <a:cs typeface="Calibri"/>
              </a:rPr>
              <a:t>esimerkiksi, ettei kaveria enää tapaa yhtä usein,</a:t>
            </a:r>
          </a:p>
          <a:p>
            <a:r>
              <a:rPr lang="fi-FI">
                <a:cs typeface="Calibri"/>
              </a:rPr>
              <a:t>tai että kaveri käyttäytyy eri tavalla kuin ennen.</a:t>
            </a:r>
          </a:p>
          <a:p>
            <a:r>
              <a:rPr lang="fi-FI">
                <a:cs typeface="Calibri"/>
              </a:rPr>
              <a:t>Kaverille voi sanoa, että vaikutat </a:t>
            </a:r>
          </a:p>
          <a:p>
            <a:r>
              <a:rPr lang="fi-FI">
                <a:cs typeface="Calibri"/>
              </a:rPr>
              <a:t>Surulliselta/väsyneeltä/stressaantuneelta.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72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>
                <a:cs typeface="Calibri"/>
              </a:rPr>
              <a:t>Missä on sinun lähin kahvila?</a:t>
            </a:r>
            <a:endParaRPr lang="fi-FI" sz="1200">
              <a:effectLst/>
              <a:latin typeface="+mn-lt"/>
              <a:cs typeface="Calibri"/>
            </a:endParaRPr>
          </a:p>
          <a:p>
            <a:pPr>
              <a:defRPr/>
            </a:pPr>
            <a:r>
              <a:rPr lang="fi-FI">
                <a:cs typeface="Calibri"/>
              </a:rPr>
              <a:t>Missä sinä yleensä tapaat kavereitasi?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effectLst/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62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>
                <a:cs typeface="Calibri"/>
              </a:rPr>
              <a:t>Millä laitteella </a:t>
            </a: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 on pelannut pelejä?</a:t>
            </a:r>
          </a:p>
          <a:p>
            <a:pPr>
              <a:defRPr/>
            </a:pPr>
            <a:r>
              <a:rPr lang="fi-FI">
                <a:cs typeface="Calibri"/>
              </a:rPr>
              <a:t>Mihin kellonaikaan </a:t>
            </a: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 pelaa?</a:t>
            </a:r>
          </a:p>
          <a:p>
            <a:pPr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pPr>
              <a:defRPr/>
            </a:pP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 on pelannut liikaa digipelejä.</a:t>
            </a:r>
          </a:p>
          <a:p>
            <a:pPr>
              <a:defRPr/>
            </a:pP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 on pelannut yöllä, vaikka silloin pitäisi nukkua.</a:t>
            </a:r>
          </a:p>
          <a:p>
            <a:pPr>
              <a:defRPr/>
            </a:pPr>
            <a:r>
              <a:rPr lang="fi-FI">
                <a:cs typeface="Calibri"/>
              </a:rPr>
              <a:t>Siksi </a:t>
            </a:r>
            <a:r>
              <a:rPr lang="fi-FI" err="1">
                <a:cs typeface="Calibri"/>
              </a:rPr>
              <a:t>Huppista</a:t>
            </a:r>
            <a:r>
              <a:rPr lang="fi-FI">
                <a:cs typeface="Calibri"/>
              </a:rPr>
              <a:t> väsyttää paljon.</a:t>
            </a:r>
          </a:p>
          <a:p>
            <a:pPr>
              <a:defRPr/>
            </a:pPr>
            <a:r>
              <a:rPr lang="fi-FI" err="1">
                <a:cs typeface="Calibri"/>
              </a:rPr>
              <a:t>Huppiken</a:t>
            </a:r>
            <a:r>
              <a:rPr lang="fi-FI">
                <a:cs typeface="Calibri"/>
              </a:rPr>
              <a:t> päätä särkee ja hartiat ovat kipeät.</a:t>
            </a:r>
          </a:p>
          <a:p>
            <a:pPr>
              <a:defRPr/>
            </a:pPr>
            <a:r>
              <a:rPr lang="fi-FI" err="1">
                <a:cs typeface="Calibri"/>
              </a:rPr>
              <a:t>Huppikselle</a:t>
            </a:r>
            <a:r>
              <a:rPr lang="fi-FI">
                <a:cs typeface="Calibri"/>
              </a:rPr>
              <a:t> ei maistu enää ruoka.</a:t>
            </a:r>
          </a:p>
          <a:p>
            <a:pPr>
              <a:defRPr/>
            </a:pPr>
            <a:endParaRPr lang="fi-FI">
              <a:cs typeface="Calibri"/>
            </a:endParaRPr>
          </a:p>
          <a:p>
            <a:pPr>
              <a:defRPr/>
            </a:pP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77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</a:rPr>
              <a:t>Pohtikaa yhdessä. Voit tukea keskustelua kysymällä:</a:t>
            </a:r>
            <a:endParaRPr lang="en-US" sz="1200">
              <a:latin typeface="+mn-lt"/>
            </a:endParaRPr>
          </a:p>
          <a:p>
            <a:r>
              <a:rPr lang="fi-FI">
                <a:cs typeface="Calibri"/>
              </a:rPr>
              <a:t>Onko sinun kotisi lähellä samanlaista paikkaa?</a:t>
            </a:r>
            <a:endParaRPr lang="fi-FI" sz="1200">
              <a:latin typeface="+mn-lt"/>
              <a:cs typeface="Calibri"/>
            </a:endParaRPr>
          </a:p>
          <a:p>
            <a:r>
              <a:rPr lang="fi-FI">
                <a:cs typeface="Calibri"/>
              </a:rPr>
              <a:t>Missä sinä tykkäät viettää aikaa,</a:t>
            </a:r>
          </a:p>
          <a:p>
            <a:r>
              <a:rPr lang="fi-FI">
                <a:cs typeface="Calibri"/>
              </a:rPr>
              <a:t>jotta sinulle tulee parempi mieli?</a:t>
            </a:r>
          </a:p>
          <a:p>
            <a:endParaRPr lang="fi-FI"/>
          </a:p>
          <a:p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r>
              <a:rPr lang="fi-FI" err="1">
                <a:cs typeface="Calibri" panose="020F0502020204030204"/>
              </a:rPr>
              <a:t>Nuttis</a:t>
            </a:r>
            <a:r>
              <a:rPr lang="fi-FI">
                <a:cs typeface="Calibri" panose="020F0502020204030204"/>
              </a:rPr>
              <a:t> varmaan ajattelee, </a:t>
            </a:r>
          </a:p>
          <a:p>
            <a:r>
              <a:rPr lang="fi-FI">
                <a:cs typeface="Calibri" panose="020F0502020204030204"/>
              </a:rPr>
              <a:t>että vaikeista asioista voi olla helpompi jutella,</a:t>
            </a:r>
          </a:p>
          <a:p>
            <a:r>
              <a:rPr lang="fi-FI">
                <a:cs typeface="Calibri" panose="020F0502020204030204"/>
              </a:rPr>
              <a:t>kun kävelee kivassa ympäristössä.</a:t>
            </a:r>
          </a:p>
          <a:p>
            <a:r>
              <a:rPr lang="fi-FI">
                <a:cs typeface="Calibri" panose="020F0502020204030204"/>
              </a:rPr>
              <a:t>Puisto voi olla rauhallinen juttelulle. </a:t>
            </a:r>
          </a:p>
          <a:p>
            <a:r>
              <a:rPr lang="fi-FI">
                <a:cs typeface="Calibri" panose="020F0502020204030204"/>
              </a:rPr>
              <a:t>Puistossa on myös luontoa kuten puita</a:t>
            </a:r>
          </a:p>
          <a:p>
            <a:r>
              <a:rPr lang="fi-FI">
                <a:cs typeface="Calibri" panose="020F0502020204030204"/>
              </a:rPr>
              <a:t>Ja kasveja, jotka voivat tuoda hyvän mielen.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50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  <a:cs typeface="Calibri" panose="020F0502020204030204"/>
              </a:rPr>
              <a:t>Pohtikaa yhdessä. Voit tukea keskustelua kysymällä:</a:t>
            </a:r>
          </a:p>
          <a:p>
            <a:r>
              <a:rPr lang="fi-FI">
                <a:cs typeface="Calibri" panose="020F0502020204030204"/>
              </a:rPr>
              <a:t>Mitä mieltä </a:t>
            </a:r>
            <a:r>
              <a:rPr lang="fi-FI" err="1">
                <a:cs typeface="Calibri" panose="020F0502020204030204"/>
              </a:rPr>
              <a:t>Nuttis</a:t>
            </a:r>
            <a:r>
              <a:rPr lang="fi-FI">
                <a:cs typeface="Calibri" panose="020F0502020204030204"/>
              </a:rPr>
              <a:t> on pelaamisesta?</a:t>
            </a:r>
            <a:endParaRPr lang="fi-FI" sz="1200">
              <a:latin typeface="+mn-lt"/>
              <a:cs typeface="Calibri" panose="020F0502020204030204"/>
            </a:endParaRPr>
          </a:p>
          <a:p>
            <a:pPr>
              <a:defRPr/>
            </a:pPr>
            <a:r>
              <a:rPr lang="fi-FI">
                <a:cs typeface="Calibri"/>
              </a:rPr>
              <a:t>Mitä </a:t>
            </a:r>
            <a:r>
              <a:rPr lang="fi-FI" err="1">
                <a:cs typeface="Calibri"/>
              </a:rPr>
              <a:t>Nuttis</a:t>
            </a:r>
            <a:r>
              <a:rPr lang="fi-FI">
                <a:cs typeface="Calibri"/>
              </a:rPr>
              <a:t> ajattelee </a:t>
            </a:r>
            <a:r>
              <a:rPr lang="fi-FI" err="1">
                <a:cs typeface="Calibri"/>
              </a:rPr>
              <a:t>Huppiksen</a:t>
            </a:r>
            <a:r>
              <a:rPr lang="fi-FI">
                <a:cs typeface="Calibri"/>
              </a:rPr>
              <a:t> pelaamisen määrästä?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pPr>
              <a:defRPr/>
            </a:pPr>
            <a:r>
              <a:rPr lang="fi-FI" err="1">
                <a:cs typeface="Calibri" panose="020F0502020204030204"/>
              </a:rPr>
              <a:t>Nuttis</a:t>
            </a:r>
            <a:r>
              <a:rPr lang="fi-FI">
                <a:cs typeface="Calibri" panose="020F0502020204030204"/>
              </a:rPr>
              <a:t> on sitä mieltä, että pelaaminen on hauskaa.</a:t>
            </a:r>
          </a:p>
          <a:p>
            <a:pPr>
              <a:defRPr/>
            </a:pPr>
            <a:r>
              <a:rPr lang="fi-FI">
                <a:cs typeface="Calibri" panose="020F0502020204030204"/>
              </a:rPr>
              <a:t>Mutta jos pelaa liikaa, niin siitä voi tulla ongelmia.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59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  <a:cs typeface="Calibri" panose="020F0502020204030204"/>
              </a:rPr>
              <a:t>Pohtikaa yhdessä. Voit tukea keskustelua kysymällä:</a:t>
            </a:r>
          </a:p>
          <a:p>
            <a:r>
              <a:rPr lang="fi-FI">
                <a:cs typeface="Calibri" panose="020F0502020204030204"/>
              </a:rPr>
              <a:t>Mitä asioita Huppis koittaa paeta pelaamisella?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pPr>
              <a:defRPr/>
            </a:pPr>
            <a:r>
              <a:rPr lang="fi-FI" err="1">
                <a:cs typeface="Calibri" panose="020F0502020204030204"/>
              </a:rPr>
              <a:t>Huppis</a:t>
            </a:r>
            <a:r>
              <a:rPr lang="fi-FI">
                <a:cs typeface="Calibri" panose="020F0502020204030204"/>
              </a:rPr>
              <a:t> kertoo, että pelaa joskus siksi,</a:t>
            </a:r>
          </a:p>
          <a:p>
            <a:pPr>
              <a:defRPr/>
            </a:pPr>
            <a:r>
              <a:rPr lang="fi-FI">
                <a:cs typeface="Calibri" panose="020F0502020204030204"/>
              </a:rPr>
              <a:t>että ei tarvitse miettiä ikäviä asioita.</a:t>
            </a:r>
          </a:p>
          <a:p>
            <a:pPr>
              <a:defRPr/>
            </a:pPr>
            <a:r>
              <a:rPr lang="fi-FI">
                <a:cs typeface="Calibri" panose="020F0502020204030204"/>
              </a:rPr>
              <a:t>Joskus on hyvä unohtaa murheet, </a:t>
            </a:r>
          </a:p>
          <a:p>
            <a:pPr>
              <a:defRPr/>
            </a:pPr>
            <a:r>
              <a:rPr lang="fi-FI">
                <a:cs typeface="Calibri" panose="020F0502020204030204"/>
              </a:rPr>
              <a:t>mutta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640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>
                <a:cs typeface="Calibri"/>
              </a:rPr>
              <a:t>Kannattaako ikävät asiat vain koittaa unohtaa?</a:t>
            </a:r>
            <a:endParaRPr lang="fi-FI" sz="1200">
              <a:latin typeface="+mn-lt"/>
              <a:cs typeface="Calibri"/>
            </a:endParaRPr>
          </a:p>
          <a:p>
            <a:pPr>
              <a:defRPr/>
            </a:pPr>
            <a:r>
              <a:rPr lang="fi-FI">
                <a:cs typeface="Calibri"/>
              </a:rPr>
              <a:t>Minkä neuvon </a:t>
            </a:r>
            <a:r>
              <a:rPr lang="fi-FI" err="1">
                <a:cs typeface="Calibri"/>
              </a:rPr>
              <a:t>Nuttis</a:t>
            </a:r>
            <a:r>
              <a:rPr lang="fi-FI">
                <a:cs typeface="Calibri"/>
              </a:rPr>
              <a:t> antaa </a:t>
            </a:r>
            <a:r>
              <a:rPr lang="fi-FI" err="1">
                <a:cs typeface="Calibri"/>
              </a:rPr>
              <a:t>Huppikselle</a:t>
            </a:r>
            <a:r>
              <a:rPr lang="fi-FI">
                <a:cs typeface="Calibri"/>
              </a:rPr>
              <a:t> jotta hän ei pelaa liikaa?</a:t>
            </a:r>
          </a:p>
          <a:p>
            <a:pPr>
              <a:defRPr/>
            </a:pPr>
            <a:r>
              <a:rPr lang="fi-FI"/>
              <a:t>Mitkä ovat sinun mielestäsi hyviä aikoja pelaamiselle?</a:t>
            </a:r>
          </a:p>
          <a:p>
            <a:pPr>
              <a:defRPr/>
            </a:pPr>
            <a:r>
              <a:rPr lang="fi-FI"/>
              <a:t>Milloin ei kannata alkaa pelaamaan digipelejä?</a:t>
            </a:r>
            <a:endParaRPr lang="fi-FI">
              <a:cs typeface="Calibri"/>
            </a:endParaRP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pPr>
              <a:defRPr/>
            </a:pPr>
            <a:r>
              <a:rPr lang="fi-FI" err="1">
                <a:cs typeface="Calibri"/>
              </a:rPr>
              <a:t>Nuttis</a:t>
            </a:r>
            <a:r>
              <a:rPr lang="fi-FI">
                <a:cs typeface="Calibri"/>
              </a:rPr>
              <a:t> neuvoo </a:t>
            </a:r>
            <a:r>
              <a:rPr lang="fi-FI" err="1">
                <a:cs typeface="Calibri"/>
              </a:rPr>
              <a:t>Huppista</a:t>
            </a:r>
            <a:r>
              <a:rPr lang="fi-FI">
                <a:cs typeface="Calibri"/>
              </a:rPr>
              <a:t> tekemään pelaamiselle aikataulun.</a:t>
            </a:r>
          </a:p>
          <a:p>
            <a:pPr>
              <a:defRPr/>
            </a:pPr>
            <a:r>
              <a:rPr lang="fi-FI" err="1">
                <a:cs typeface="Calibri"/>
              </a:rPr>
              <a:t>Nuttis</a:t>
            </a:r>
            <a:r>
              <a:rPr lang="fi-FI">
                <a:cs typeface="Calibri"/>
              </a:rPr>
              <a:t> neuvoo, että valitsee etukäteen hetket,</a:t>
            </a:r>
          </a:p>
          <a:p>
            <a:pPr>
              <a:defRPr/>
            </a:pPr>
            <a:r>
              <a:rPr lang="fi-FI">
                <a:cs typeface="Calibri"/>
              </a:rPr>
              <a:t>jolloin pelaa digipelejä. </a:t>
            </a:r>
          </a:p>
          <a:p>
            <a:pPr>
              <a:defRPr/>
            </a:pPr>
            <a:r>
              <a:rPr lang="fi-FI" err="1">
                <a:cs typeface="Calibri"/>
              </a:rPr>
              <a:t>Nuttis</a:t>
            </a:r>
            <a:r>
              <a:rPr lang="fi-FI">
                <a:cs typeface="Calibri"/>
              </a:rPr>
              <a:t> neuvoo päättämään etukäteen,</a:t>
            </a:r>
          </a:p>
          <a:p>
            <a:pPr>
              <a:defRPr/>
            </a:pPr>
            <a:r>
              <a:rPr lang="fi-FI">
                <a:cs typeface="Calibri"/>
              </a:rPr>
              <a:t>kuinka paljon aikoo pelata viikossa.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880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  <a:cs typeface="Calibri"/>
              </a:rPr>
              <a:t>Pohtikaa yhdessä. Voit tukea keskustelua kysymällä:</a:t>
            </a:r>
          </a:p>
          <a:p>
            <a:r>
              <a:rPr lang="fi-FI">
                <a:cs typeface="Calibri"/>
              </a:rPr>
              <a:t>Millä tavalla kännykkä voi olla apuna,</a:t>
            </a:r>
            <a:endParaRPr lang="fi-FI"/>
          </a:p>
          <a:p>
            <a:pPr>
              <a:defRPr/>
            </a:pPr>
            <a:r>
              <a:rPr lang="fi-FI">
                <a:cs typeface="Calibri"/>
              </a:rPr>
              <a:t>jotta muistaa asioita?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pPr>
              <a:defRPr/>
            </a:pPr>
            <a:r>
              <a:rPr lang="fi-FI" err="1">
                <a:cs typeface="Calibri" panose="020F0502020204030204"/>
              </a:rPr>
              <a:t>Nuttis</a:t>
            </a:r>
            <a:r>
              <a:rPr lang="fi-FI">
                <a:cs typeface="Calibri" panose="020F0502020204030204"/>
              </a:rPr>
              <a:t> neuvoo </a:t>
            </a:r>
            <a:r>
              <a:rPr lang="fi-FI" err="1">
                <a:cs typeface="Calibri" panose="020F0502020204030204"/>
              </a:rPr>
              <a:t>Huppista</a:t>
            </a:r>
            <a:r>
              <a:rPr lang="fi-FI">
                <a:cs typeface="Calibri" panose="020F0502020204030204"/>
              </a:rPr>
              <a:t> laittamaan hälytyksen päälle,</a:t>
            </a:r>
          </a:p>
          <a:p>
            <a:pPr>
              <a:defRPr/>
            </a:pPr>
            <a:r>
              <a:rPr lang="fi-FI">
                <a:cs typeface="Calibri" panose="020F0502020204030204"/>
              </a:rPr>
              <a:t>jotta hän osaa paremmin aikatauluttaa pelaamista.</a:t>
            </a:r>
          </a:p>
          <a:p>
            <a:pPr>
              <a:defRPr/>
            </a:pPr>
            <a:r>
              <a:rPr lang="fi-FI">
                <a:cs typeface="Calibri" panose="020F0502020204030204"/>
              </a:rPr>
              <a:t>Kun hälytys soi, on aika lopettaa pelaaminen.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959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  <a:cs typeface="Calibri"/>
              </a:rPr>
              <a:t>Pohtikaa yhdessä. Voit tukea keskustelua kysymällä:</a:t>
            </a:r>
          </a:p>
          <a:p>
            <a:r>
              <a:rPr lang="fi-FI">
                <a:cs typeface="Calibri"/>
              </a:rPr>
              <a:t>Mitä sinä tykkäät tehdä vapaa-ajalla, muuta kuin pelata?</a:t>
            </a:r>
            <a:endParaRPr lang="fi-FI" sz="1200">
              <a:latin typeface="+mn-lt"/>
              <a:cs typeface="Calibri"/>
            </a:endParaRPr>
          </a:p>
          <a:p>
            <a:r>
              <a:rPr lang="fi-FI">
                <a:cs typeface="Calibri"/>
              </a:rPr>
              <a:t>Mitä sinä harrastat?</a:t>
            </a:r>
          </a:p>
          <a:p>
            <a:endParaRPr lang="fi-FI"/>
          </a:p>
          <a:p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r>
              <a:rPr lang="fi-FI">
                <a:cs typeface="Calibri"/>
              </a:rPr>
              <a:t>Kerro asioita joita itse tykkäät tehdä vapaa-ajalla.</a:t>
            </a:r>
          </a:p>
          <a:p>
            <a:r>
              <a:rPr lang="fi-FI">
                <a:cs typeface="Calibri"/>
              </a:rPr>
              <a:t>Pohtikaa, miten näille asioille kävisi,</a:t>
            </a:r>
          </a:p>
          <a:p>
            <a:r>
              <a:rPr lang="fi-FI">
                <a:cs typeface="Calibri"/>
              </a:rPr>
              <a:t>jos ei malttaisi lopettaa pelaamista.</a:t>
            </a:r>
          </a:p>
          <a:p>
            <a:r>
              <a:rPr lang="fi-FI">
                <a:cs typeface="Calibri"/>
              </a:rPr>
              <a:t>Miten kavereiden näkemisen kävisi,</a:t>
            </a:r>
          </a:p>
          <a:p>
            <a:r>
              <a:rPr lang="fi-FI">
                <a:cs typeface="Calibri"/>
              </a:rPr>
              <a:t>jos pelaisi aina yömyöhään?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1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>
                <a:latin typeface="+mn-lt"/>
                <a:cs typeface="Calibri"/>
              </a:rPr>
              <a:t>Pohtikaa yhdessä. Voit tukea keskustelua kysymällä:</a:t>
            </a:r>
          </a:p>
          <a:p>
            <a:r>
              <a:rPr lang="fi-FI">
                <a:cs typeface="Calibri"/>
              </a:rPr>
              <a:t>Mitä neuvoja sinä antaisit </a:t>
            </a:r>
            <a:r>
              <a:rPr lang="fi-FI" err="1">
                <a:cs typeface="Calibri"/>
              </a:rPr>
              <a:t>Huppikselle</a:t>
            </a:r>
            <a:r>
              <a:rPr lang="fi-FI">
                <a:cs typeface="Calibri"/>
              </a:rPr>
              <a:t>?</a:t>
            </a:r>
            <a:endParaRPr lang="fi-FI" sz="1200">
              <a:latin typeface="+mn-lt"/>
              <a:cs typeface="Calibri"/>
            </a:endParaRPr>
          </a:p>
          <a:p>
            <a:pPr>
              <a:defRPr/>
            </a:pPr>
            <a:r>
              <a:rPr lang="fi-FI">
                <a:cs typeface="Calibri"/>
              </a:rPr>
              <a:t>Olivatko </a:t>
            </a:r>
            <a:r>
              <a:rPr lang="fi-FI" err="1">
                <a:cs typeface="Calibri"/>
              </a:rPr>
              <a:t>Nuttiksen</a:t>
            </a:r>
            <a:r>
              <a:rPr lang="fi-FI">
                <a:cs typeface="Calibri"/>
              </a:rPr>
              <a:t> neuvot sinun mielestäsi hyviä?</a:t>
            </a:r>
          </a:p>
          <a:p>
            <a:pPr>
              <a:defRPr/>
            </a:pPr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</a:rPr>
              <a:t>Jos osallistujat eivät itse mainitse näitä, voit kertoa:</a:t>
            </a:r>
          </a:p>
          <a:p>
            <a:pPr>
              <a:defRPr/>
            </a:pP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 ei ensi kerralla pelaa liian myöhään.</a:t>
            </a:r>
          </a:p>
          <a:p>
            <a:pPr>
              <a:defRPr/>
            </a:pP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 laittaa muistutuksen puhelimeen,</a:t>
            </a:r>
          </a:p>
          <a:p>
            <a:pPr>
              <a:defRPr/>
            </a:pPr>
            <a:r>
              <a:rPr lang="fi-FI">
                <a:cs typeface="Calibri"/>
              </a:rPr>
              <a:t>niin hän muistaa lopettaa pelaamisen ajoissa.</a:t>
            </a:r>
          </a:p>
          <a:p>
            <a:pPr>
              <a:defRPr/>
            </a:pPr>
            <a:r>
              <a:rPr lang="fi-FI" err="1">
                <a:cs typeface="Calibri"/>
              </a:rPr>
              <a:t>Huppis</a:t>
            </a:r>
            <a:r>
              <a:rPr lang="fi-FI">
                <a:cs typeface="Calibri"/>
              </a:rPr>
              <a:t> alkaa näkemään kavereita useammin.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51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Ennen aloitusta kerro osallistujille,</a:t>
            </a:r>
            <a:endParaRPr lang="fi-FI" i="1" dirty="0"/>
          </a:p>
          <a:p>
            <a:pPr>
              <a:defRPr/>
            </a:pPr>
            <a:r>
              <a:rPr lang="fi-FI" dirty="0"/>
              <a:t>mikä on tilaisuuden aihe ja</a:t>
            </a:r>
          </a:p>
          <a:p>
            <a:pPr>
              <a:defRPr/>
            </a:pPr>
            <a:r>
              <a:rPr lang="fi-FI" dirty="0"/>
              <a:t>mitä tilaisuus tulee pitämään sisällään.</a:t>
            </a:r>
          </a:p>
          <a:p>
            <a:pPr>
              <a:defRPr/>
            </a:pPr>
            <a:endParaRPr lang="fi-FI" i="1" dirty="0"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b="1" dirty="0"/>
              <a:t>Kerro aikataulu ja tunnin sisältö: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ensin sovitaan oppitunnin säännöt,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seuraavaksi keskustellaan päivän aiheesta,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sitten katsotaan video aiheesta,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sen jälkeen työskennellään yhdessä,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lopuksi käydään läpi mistä osallistujat pitivät,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fi-FI" dirty="0">
                <a:cs typeface="Calibri"/>
              </a:rPr>
              <a:t>ja mistä saa lisää tietoa?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Muokkaa tätä diaa sen perusteella,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pidättekö taukoa,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miten rytmitätte päivän,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ja kuinka paljon teillä on aikaa kullekin osiolle.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689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>
                <a:effectLst/>
                <a:latin typeface="+mn-lt"/>
                <a:cs typeface="Calibri"/>
              </a:rPr>
              <a:t>Tässä kohtaa on hyvä muistuttaa ryhmää, </a:t>
            </a:r>
          </a:p>
          <a:p>
            <a:r>
              <a:rPr lang="fi-FI" sz="1200" b="0" i="0">
                <a:effectLst/>
                <a:latin typeface="+mn-lt"/>
                <a:cs typeface="Calibri"/>
              </a:rPr>
              <a:t>että digipeleistä saadut ystävät ovat yhtä tärkeitä kuin muutkin ystävät.</a:t>
            </a:r>
          </a:p>
          <a:p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Voit kertoa ryhmälle:</a:t>
            </a:r>
          </a:p>
          <a:p>
            <a:r>
              <a:rPr lang="fi-FI">
                <a:cs typeface="Calibri"/>
              </a:rPr>
              <a:t>Jotkut pelaavat digipelejä internetissä, </a:t>
            </a:r>
          </a:p>
          <a:p>
            <a:r>
              <a:rPr lang="fi-FI">
                <a:cs typeface="Calibri"/>
              </a:rPr>
              <a:t>ja tutustuvat siellä uusiin pelikavereihin.</a:t>
            </a:r>
          </a:p>
          <a:p>
            <a:r>
              <a:rPr lang="fi-FI">
                <a:cs typeface="Calibri"/>
              </a:rPr>
              <a:t>Jotkut saavat uusia ystäviä, </a:t>
            </a:r>
          </a:p>
          <a:p>
            <a:r>
              <a:rPr lang="fi-FI">
                <a:cs typeface="Calibri"/>
              </a:rPr>
              <a:t>kun tutustuu ihmiseen joka pelaa samaa peliä.</a:t>
            </a:r>
          </a:p>
          <a:p>
            <a:r>
              <a:rPr lang="fi-FI">
                <a:cs typeface="Calibri"/>
              </a:rPr>
              <a:t>Netissä on myös keskustelupalstoja,</a:t>
            </a:r>
          </a:p>
          <a:p>
            <a:r>
              <a:rPr lang="fi-FI">
                <a:cs typeface="Calibri"/>
              </a:rPr>
              <a:t>jossa voi jutella peleistä.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682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>
                <a:latin typeface="+mn-lt"/>
                <a:cs typeface="Calibri"/>
              </a:rPr>
              <a:t>Osallistava tehtävä: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>
                <a:latin typeface="+mn-lt"/>
                <a:cs typeface="Calibri"/>
              </a:rPr>
              <a:t>Tämän keskustelun voi toteuttaa pareittain tai pienissä ryhmissä.</a:t>
            </a:r>
            <a:endParaRPr lang="fi-FI" sz="1200" b="1">
              <a:latin typeface="+mn-lt"/>
            </a:endParaRPr>
          </a:p>
          <a:p>
            <a:r>
              <a:rPr lang="fi-FI" sz="1200">
                <a:latin typeface="+mn-lt"/>
                <a:cs typeface="Calibri" panose="020F0502020204030204"/>
              </a:rPr>
              <a:t>Miettikää sopivan mittainen aika (esimerkiksi 10 minuuttia),</a:t>
            </a:r>
          </a:p>
          <a:p>
            <a:r>
              <a:rPr lang="fi-FI" sz="1200">
                <a:latin typeface="+mn-lt"/>
                <a:cs typeface="Calibri" panose="020F0502020204030204"/>
              </a:rPr>
              <a:t>Mistä tietää, että joku pelaa liikaa digipelejä?</a:t>
            </a:r>
          </a:p>
          <a:p>
            <a:r>
              <a:rPr lang="fi-FI" sz="1200">
                <a:latin typeface="+mn-lt"/>
                <a:cs typeface="Calibri" panose="020F0502020204030204"/>
              </a:rPr>
              <a:t>Millaisia ongelmia digipelaamisesta voi tulla?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latin typeface="+mn-lt"/>
                <a:cs typeface="Calibri" panose="020F0502020204030204"/>
              </a:rPr>
              <a:t>Kirjoittakaa kaikki keksimänne syyt esimerkiksi taululle tai tähän diaan.</a:t>
            </a:r>
          </a:p>
          <a:p>
            <a:endParaRPr lang="fi-FI" sz="1200">
              <a:latin typeface="+mn-lt"/>
            </a:endParaRPr>
          </a:p>
          <a:p>
            <a:r>
              <a:rPr lang="fi-FI" sz="1200" b="1">
                <a:latin typeface="+mn-lt"/>
              </a:rPr>
              <a:t>Tähän voi keksiä monta vastausta: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cs typeface="Calibri" panose="020F0502020204030204"/>
              </a:rPr>
              <a:t>Kaikki aika menee peleihin ja unohtaa tehdä tärkeitä asioita.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latin typeface="+mn-lt"/>
                <a:cs typeface="Calibri" panose="020F0502020204030204"/>
              </a:rPr>
              <a:t>Ei enää lähde mukaan asioihin koska haluaa vain pelata.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200">
                <a:latin typeface="+mn-lt"/>
                <a:cs typeface="Calibri" panose="020F0502020204030204"/>
              </a:rPr>
              <a:t>Ei pysty lopettamaan pelaamista.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200">
                <a:latin typeface="+mn-lt"/>
                <a:cs typeface="Calibri" panose="020F0502020204030204"/>
              </a:rPr>
              <a:t>Ei ole enää kiinnostunut muusta kuin pelaamisesta.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21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  <a:endParaRPr lang="en-US"/>
          </a:p>
          <a:p>
            <a:r>
              <a:rPr lang="fi-FI">
                <a:cs typeface="Calibri"/>
              </a:rPr>
              <a:t>Miksi joistakin asioista on vaikea puhua?</a:t>
            </a:r>
          </a:p>
          <a:p>
            <a:endParaRPr lang="fi-FI">
              <a:cs typeface="Calibri"/>
            </a:endParaRPr>
          </a:p>
          <a:p>
            <a:r>
              <a:rPr lang="fi-FI"/>
              <a:t>Jos osallistujat eivät itse mainitse näitä, voit kertoa:</a:t>
            </a:r>
            <a:endParaRPr lang="en-US"/>
          </a:p>
          <a:p>
            <a:r>
              <a:rPr lang="fi-FI">
                <a:cs typeface="Calibri"/>
              </a:rPr>
              <a:t>Joskus voi olla vaikea kertoa, että on huolissaan kaverista.</a:t>
            </a:r>
          </a:p>
          <a:p>
            <a:r>
              <a:rPr lang="fi-FI">
                <a:cs typeface="Calibri"/>
              </a:rPr>
              <a:t>Voi pelottaa, että kaveri suuttuu. </a:t>
            </a:r>
            <a:endParaRPr lang="fi-FI" sz="1200" b="0" i="0">
              <a:effectLst/>
              <a:latin typeface="+mn-lt"/>
              <a:cs typeface="Calibri"/>
            </a:endParaRPr>
          </a:p>
          <a:p>
            <a:r>
              <a:rPr lang="fi-FI">
                <a:cs typeface="Calibri"/>
              </a:rPr>
              <a:t>Kaveri voi suuttua siksi, koska hän luulee,</a:t>
            </a:r>
          </a:p>
          <a:p>
            <a:r>
              <a:rPr lang="fi-FI">
                <a:cs typeface="Calibri"/>
              </a:rPr>
              <a:t>että häntä yritetään määräillä.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7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</a:p>
          <a:p>
            <a:r>
              <a:rPr lang="fi-FI"/>
              <a:t>Miksi joku voi joskus kieltää pelaamasta?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Onko sinulla sovittu sääntöjä pelaamiselle kotona tai koulussa?</a:t>
            </a:r>
          </a:p>
          <a:p>
            <a:r>
              <a:rPr lang="fi-FI">
                <a:cs typeface="Calibri"/>
              </a:rPr>
              <a:t>Onko sääntöjä helppo noudattaa?</a:t>
            </a:r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On </a:t>
            </a:r>
            <a:r>
              <a:rPr lang="en-US" err="1">
                <a:cs typeface="Calibri"/>
              </a:rPr>
              <a:t>ymmärrettävää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tulla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paha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mieli</a:t>
            </a:r>
            <a:r>
              <a:rPr lang="en-US">
                <a:cs typeface="Calibri"/>
              </a:rPr>
              <a:t>,</a:t>
            </a:r>
          </a:p>
          <a:p>
            <a:r>
              <a:rPr lang="en-US" err="1">
                <a:cs typeface="Calibri"/>
              </a:rPr>
              <a:t>jos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pelata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silloin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haluaisi</a:t>
            </a:r>
            <a:r>
              <a:rPr lang="en-US">
                <a:cs typeface="Calibri"/>
              </a:rPr>
              <a:t>.</a:t>
            </a:r>
          </a:p>
          <a:p>
            <a:r>
              <a:rPr lang="en-US" err="1">
                <a:cs typeface="Calibri"/>
              </a:rPr>
              <a:t>Yleensä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säännöt</a:t>
            </a:r>
            <a:r>
              <a:rPr lang="en-US">
                <a:cs typeface="Calibri"/>
              </a:rPr>
              <a:t> ja </a:t>
            </a:r>
            <a:r>
              <a:rPr lang="en-US" err="1">
                <a:cs typeface="Calibri"/>
              </a:rPr>
              <a:t>kiellot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johtuvat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siitä</a:t>
            </a:r>
            <a:r>
              <a:rPr lang="en-US">
                <a:cs typeface="Calibri"/>
              </a:rPr>
              <a:t>,</a:t>
            </a:r>
          </a:p>
          <a:p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sinusta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yritetään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pitää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huolta</a:t>
            </a:r>
            <a:r>
              <a:rPr lang="en-US">
                <a:cs typeface="Calibri"/>
              </a:rPr>
              <a:t>.</a:t>
            </a:r>
          </a:p>
          <a:p>
            <a:r>
              <a:rPr lang="en-US" err="1">
                <a:cs typeface="Calibri"/>
              </a:rPr>
              <a:t>Säännöistä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kannattaa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keskustella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yhdessä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etukäteen</a:t>
            </a:r>
            <a:r>
              <a:rPr lang="en-US">
                <a:cs typeface="Calibri"/>
              </a:rPr>
              <a:t>,</a:t>
            </a:r>
          </a:p>
          <a:p>
            <a:r>
              <a:rPr lang="en-US" err="1">
                <a:cs typeface="Calibri"/>
              </a:rPr>
              <a:t>niin</a:t>
            </a:r>
            <a:r>
              <a:rPr lang="en-US">
                <a:cs typeface="Calibri"/>
              </a:rPr>
              <a:t> ne </a:t>
            </a:r>
            <a:r>
              <a:rPr lang="en-US" err="1">
                <a:cs typeface="Calibri"/>
              </a:rPr>
              <a:t>eivät</a:t>
            </a:r>
            <a:r>
              <a:rPr lang="en-US">
                <a:cs typeface="Calibri"/>
              </a:rPr>
              <a:t> tule </a:t>
            </a:r>
            <a:r>
              <a:rPr lang="en-US" err="1">
                <a:cs typeface="Calibri"/>
              </a:rPr>
              <a:t>yllätyksenä</a:t>
            </a:r>
            <a:r>
              <a:rPr lang="en-US">
                <a:cs typeface="Calibri"/>
              </a:rPr>
              <a:t>.</a:t>
            </a:r>
          </a:p>
          <a:p>
            <a:r>
              <a:rPr lang="en-US" err="1">
                <a:cs typeface="Calibri"/>
              </a:rPr>
              <a:t>Sitten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valmistautua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siihen</a:t>
            </a:r>
            <a:r>
              <a:rPr lang="en-US">
                <a:cs typeface="Calibri"/>
              </a:rPr>
              <a:t>,</a:t>
            </a:r>
          </a:p>
          <a:p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kaikissa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tilanteissa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pelata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342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  <a:endParaRPr lang="en-US"/>
          </a:p>
          <a:p>
            <a:r>
              <a:rPr lang="fi-FI">
                <a:cs typeface="Calibri"/>
              </a:rPr>
              <a:t>Miltä tuntuu, kun häviää pelin?</a:t>
            </a:r>
            <a:endParaRPr lang="fi-FI"/>
          </a:p>
          <a:p>
            <a:r>
              <a:rPr lang="fi-FI">
                <a:cs typeface="Calibri" panose="020F0502020204030204"/>
              </a:rPr>
              <a:t>Miltä tuntuu, jos ei onnistu niin hyvin,</a:t>
            </a:r>
          </a:p>
          <a:p>
            <a:r>
              <a:rPr lang="fi-FI">
                <a:cs typeface="Calibri" panose="020F0502020204030204"/>
              </a:rPr>
              <a:t>kuin olisi toivonut?</a:t>
            </a:r>
          </a:p>
          <a:p>
            <a:r>
              <a:rPr lang="fi-FI">
                <a:cs typeface="Calibri" panose="020F0502020204030204"/>
              </a:rPr>
              <a:t>Miten reagoit, jos peli on vaikeampi kuin luulit?</a:t>
            </a:r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Peleissä voi tulla vastaan häviöitä ja epäonnistumisia.</a:t>
            </a:r>
          </a:p>
          <a:p>
            <a:r>
              <a:rPr lang="fi-FI">
                <a:cs typeface="Calibri"/>
              </a:rPr>
              <a:t>Siitä voi tulla paha mieli ja joskus jopa vihainen olo.</a:t>
            </a:r>
          </a:p>
          <a:p>
            <a:r>
              <a:rPr lang="fi-FI">
                <a:cs typeface="Calibri"/>
              </a:rPr>
              <a:t>Silloin kannattaa rauhoittaa itseään esimerkiksi</a:t>
            </a:r>
          </a:p>
          <a:p>
            <a:r>
              <a:rPr lang="fi-FI">
                <a:cs typeface="Calibri"/>
              </a:rPr>
              <a:t>lopettamalla pelaaminen ja menemällä kävelylle,</a:t>
            </a:r>
          </a:p>
          <a:p>
            <a:r>
              <a:rPr lang="fi-FI">
                <a:cs typeface="Calibri"/>
              </a:rPr>
              <a:t>tai kuuntelemalla musiikkia</a:t>
            </a:r>
          </a:p>
          <a:p>
            <a:r>
              <a:rPr lang="fi-FI">
                <a:cs typeface="Calibri"/>
              </a:rPr>
              <a:t>tai tekemällä jotakin josta tulee parempi olo.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794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Osallistava tehtävä: </a:t>
            </a:r>
            <a:endParaRPr lang="en-US"/>
          </a:p>
          <a:p>
            <a:pPr>
              <a:defRPr/>
            </a:pPr>
            <a:r>
              <a:rPr lang="fi-FI" b="1"/>
              <a:t>Tämän keskustelun voi toteuttaa pareittain tai pienissä ryhmissä.</a:t>
            </a:r>
            <a:endParaRPr lang="fi-FI"/>
          </a:p>
          <a:p>
            <a:pPr>
              <a:defRPr/>
            </a:pPr>
            <a:r>
              <a:rPr lang="fi-FI"/>
              <a:t>Miettikää sopivan mittainen aika (esimerkiksi 5 minuuttia),</a:t>
            </a:r>
            <a:endParaRPr lang="en-US"/>
          </a:p>
          <a:p>
            <a:pPr>
              <a:defRPr/>
            </a:pPr>
            <a:r>
              <a:rPr lang="fi-FI"/>
              <a:t>Keneltä sinä pyytäisit apua, jos pelaamisestasi on tullut ongelma?</a:t>
            </a:r>
            <a:endParaRPr lang="en-US"/>
          </a:p>
          <a:p>
            <a:pPr>
              <a:defRPr/>
            </a:pPr>
            <a:r>
              <a:rPr lang="fi-FI"/>
              <a:t>Kirjoittakaa kaikki keksimänne henkilöt, paikat tai palvelut ylös </a:t>
            </a:r>
            <a:endParaRPr lang="en-US"/>
          </a:p>
          <a:p>
            <a:pPr>
              <a:defRPr/>
            </a:pPr>
            <a:r>
              <a:rPr lang="fi-FI"/>
              <a:t>esimerkiksi taululle tai tähän diaan.</a:t>
            </a:r>
            <a:endParaRPr lang="en-US">
              <a:cs typeface="Calibri"/>
            </a:endParaRPr>
          </a:p>
          <a:p>
            <a:pPr>
              <a:defRPr/>
            </a:pPr>
            <a:endParaRPr lang="fi-FI"/>
          </a:p>
          <a:p>
            <a:pPr>
              <a:defRPr/>
            </a:pPr>
            <a:r>
              <a:rPr lang="fi-FI" b="1"/>
              <a:t>Tähän voi keksiä monta vastausta:</a:t>
            </a:r>
            <a:endParaRPr lang="en-US"/>
          </a:p>
          <a:p>
            <a:pPr marL="171450" indent="-171450">
              <a:buFont typeface="Arial,Sans-Serif"/>
              <a:buChar char="•"/>
              <a:defRPr/>
            </a:pPr>
            <a:r>
              <a:rPr lang="fi-FI"/>
              <a:t>Luotettava läheinen aikuinen.</a:t>
            </a:r>
            <a:endParaRPr lang="en-US"/>
          </a:p>
          <a:p>
            <a:pPr marL="171450" indent="-171450">
              <a:buFont typeface="Arial,Sans-Serif"/>
              <a:buChar char="•"/>
              <a:defRPr/>
            </a:pPr>
            <a:r>
              <a:rPr lang="fi-FI"/>
              <a:t>Oma opettaja, ohjaaja tai avustaja.</a:t>
            </a:r>
            <a:endParaRPr lang="en-US"/>
          </a:p>
          <a:p>
            <a:pPr marL="171450" indent="-171450">
              <a:buFont typeface="Arial,Sans-Serif"/>
              <a:buChar char="•"/>
              <a:defRPr/>
            </a:pPr>
            <a:r>
              <a:rPr lang="fi-FI"/>
              <a:t>Terveydenhoitaja.</a:t>
            </a:r>
            <a:endParaRPr lang="en-US"/>
          </a:p>
          <a:p>
            <a:pPr marL="171450" indent="-171450">
              <a:buFont typeface="Arial,Sans-Serif"/>
              <a:buChar char="•"/>
              <a:defRPr/>
            </a:pPr>
            <a:r>
              <a:rPr lang="fi-FI"/>
              <a:t>Kaveri.</a:t>
            </a:r>
            <a:endParaRPr lang="en-US"/>
          </a:p>
          <a:p>
            <a:pPr marL="171450" indent="-171450">
              <a:buFont typeface="Arial,Sans-Serif"/>
              <a:buChar char="•"/>
              <a:defRPr/>
            </a:pPr>
            <a:r>
              <a:rPr lang="fi-FI">
                <a:cs typeface="Calibri" panose="020F0502020204030204"/>
              </a:rPr>
              <a:t>Nuoriso-ohjaaja.</a:t>
            </a:r>
            <a:endParaRPr lang="fi-FI" sz="1200">
              <a:latin typeface="+mn-lt"/>
              <a:cs typeface="Calibri" panose="020F0502020204030204"/>
            </a:endParaRPr>
          </a:p>
          <a:p>
            <a:pPr>
              <a:defRPr/>
            </a:pPr>
            <a:endParaRPr lang="fi-FI" b="1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974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Tehtävä, joka tehdään yksin: </a:t>
            </a:r>
            <a:endParaRPr lang="en-US"/>
          </a:p>
          <a:p>
            <a:r>
              <a:rPr lang="fi-FI" b="1">
                <a:cs typeface="Calibri"/>
              </a:rPr>
              <a:t>Ohjeet minun pelaamiselleni</a:t>
            </a:r>
          </a:p>
          <a:p>
            <a:endParaRPr lang="fi-FI" b="1"/>
          </a:p>
          <a:p>
            <a:r>
              <a:rPr lang="fi-FI"/>
              <a:t>Tämän paperin voit tulostaa </a:t>
            </a:r>
          </a:p>
          <a:p>
            <a:r>
              <a:rPr lang="fi-FI"/>
              <a:t>jokaiselle oppilaalle </a:t>
            </a:r>
            <a:r>
              <a:rPr lang="fi-FI" err="1"/>
              <a:t>EHYTin</a:t>
            </a:r>
            <a:r>
              <a:rPr lang="fi-FI"/>
              <a:t> sivuilta </a:t>
            </a:r>
          </a:p>
          <a:p>
            <a:r>
              <a:rPr lang="fi-FI"/>
              <a:t>ehyt.fi/</a:t>
            </a:r>
            <a:r>
              <a:rPr lang="fi-FI" err="1"/>
              <a:t>selvis</a:t>
            </a:r>
            <a:endParaRPr lang="fi-FI"/>
          </a:p>
          <a:p>
            <a:endParaRPr lang="en-US" err="1"/>
          </a:p>
          <a:p>
            <a:r>
              <a:rPr lang="fi-FI"/>
              <a:t>Voitte myös tehdä tehtävän diojen avulla niin,</a:t>
            </a:r>
            <a:endParaRPr lang="en-US">
              <a:cs typeface="Calibri"/>
            </a:endParaRPr>
          </a:p>
          <a:p>
            <a:r>
              <a:rPr lang="fi-FI">
                <a:cs typeface="Calibri"/>
              </a:rPr>
              <a:t>että jokainen pohtii vastauksia itsenäisesti</a:t>
            </a:r>
          </a:p>
          <a:p>
            <a:r>
              <a:rPr lang="fi-FI">
                <a:cs typeface="Calibri"/>
              </a:rPr>
              <a:t>ja halutessaan kirjaa ne jonnekin ylös.</a:t>
            </a:r>
          </a:p>
          <a:p>
            <a:endParaRPr lang="fi-FI"/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330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 tai itsenäisesti. </a:t>
            </a:r>
          </a:p>
          <a:p>
            <a:r>
              <a:rPr lang="fi-FI"/>
              <a:t>Voit tukea tehtävän tekoa kysymällä:</a:t>
            </a:r>
          </a:p>
          <a:p>
            <a:r>
              <a:rPr lang="fi-FI"/>
              <a:t>Mistä tiedät, että olet pelannut liikaa?</a:t>
            </a:r>
          </a:p>
          <a:p>
            <a:r>
              <a:rPr lang="fi-FI"/>
              <a:t>Mitä tapahtuu, jos pelaat liikaa?</a:t>
            </a:r>
          </a:p>
          <a:p>
            <a:r>
              <a:rPr lang="fi-FI"/>
              <a:t>Miltä tuntuu, jos ei mene ajoissa nukkumaan?</a:t>
            </a:r>
          </a:p>
          <a:p>
            <a:r>
              <a:rPr lang="fi-FI"/>
              <a:t>Kuinka paljon tarvitset aikaa nukkumiselle?</a:t>
            </a:r>
          </a:p>
          <a:p>
            <a:r>
              <a:rPr lang="fi-FI"/>
              <a:t>Nukahdatko nopeasti vai kestääkö sinulla nukahtaa?</a:t>
            </a:r>
          </a:p>
          <a:p>
            <a:r>
              <a:rPr lang="fi-FI"/>
              <a:t>Mitkä asiat sinun on tärkeää muistaa tehdä joka päivä?</a:t>
            </a:r>
          </a:p>
          <a:p>
            <a:r>
              <a:rPr lang="fi-FI"/>
              <a:t>Entä mitkä asiat pitää muistaa joka viikko?</a:t>
            </a:r>
            <a:endParaRPr lang="en-US"/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/>
              <a:t>Päivässä kannattaa varata tarpeeksi aikaa nukkumiselle.</a:t>
            </a:r>
          </a:p>
          <a:p>
            <a:r>
              <a:rPr lang="fi-FI"/>
              <a:t>Myös nukkumaan menoon kannattaa varata sopivasti aikaa.</a:t>
            </a:r>
          </a:p>
          <a:p>
            <a:r>
              <a:rPr lang="fi-FI"/>
              <a:t>Voit asettaa puhelimeesi hälytyksen kuten tarinassa,</a:t>
            </a:r>
          </a:p>
          <a:p>
            <a:r>
              <a:rPr lang="fi-FI"/>
              <a:t>Jotta et pelaa liian kauan.</a:t>
            </a:r>
          </a:p>
          <a:p>
            <a:r>
              <a:rPr lang="fi-FI"/>
              <a:t>Voit myös pyytää kotona toiste henkilöä kertomaan,</a:t>
            </a:r>
          </a:p>
          <a:p>
            <a:r>
              <a:rPr lang="fi-FI"/>
              <a:t>kun olet pelannut tarpeeksi kauan.</a:t>
            </a:r>
          </a:p>
          <a:p>
            <a:r>
              <a:rPr lang="fi-FI"/>
              <a:t>On myös paikkoja ja tilanteita,</a:t>
            </a:r>
          </a:p>
          <a:p>
            <a:r>
              <a:rPr lang="fi-FI"/>
              <a:t>jolloin ei pidä pelata, kuten koulussa ja syödessä.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78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 tai itsenäisesti. </a:t>
            </a:r>
          </a:p>
          <a:p>
            <a:r>
              <a:rPr lang="fi-FI"/>
              <a:t>Voit tukea tehtävän tekoa kysymällä:</a:t>
            </a:r>
          </a:p>
          <a:p>
            <a:r>
              <a:rPr lang="fi-FI"/>
              <a:t>Minkälainen käytös on ystävällistä?</a:t>
            </a:r>
          </a:p>
          <a:p>
            <a:r>
              <a:rPr lang="fi-FI"/>
              <a:t>Mitä kiva pelikaveri tekee pelin aikana?</a:t>
            </a:r>
          </a:p>
          <a:p>
            <a:r>
              <a:rPr lang="fi-FI"/>
              <a:t>Entä millainen on ikävä pelikaveri?</a:t>
            </a:r>
            <a:endParaRPr lang="en-US"/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/>
              <a:t>On kivaa pelata sellaisen kaverin kanssa,</a:t>
            </a:r>
          </a:p>
          <a:p>
            <a:r>
              <a:rPr lang="fi-FI"/>
              <a:t>joka kannustaa ja kehuu.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Kannattaa olla ystävällinen,</a:t>
            </a:r>
          </a:p>
          <a:p>
            <a:r>
              <a:rPr lang="fi-FI"/>
              <a:t>kun pelaa yhdessä muiden kanssa,</a:t>
            </a:r>
          </a:p>
          <a:p>
            <a:r>
              <a:rPr lang="fi-FI"/>
              <a:t>Mukavia pelikavereita pyydetään uudestaan mukaan.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338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 tai itsenäisesti. </a:t>
            </a:r>
          </a:p>
          <a:p>
            <a:r>
              <a:rPr lang="fi-FI"/>
              <a:t>Voit tukea tehtävän tekoa kysymällä:</a:t>
            </a:r>
          </a:p>
          <a:p>
            <a:r>
              <a:rPr lang="fi-FI"/>
              <a:t>Mikä on sopiva seuraus,</a:t>
            </a:r>
          </a:p>
          <a:p>
            <a:r>
              <a:rPr lang="fi-FI"/>
              <a:t>jos ei noudata näitä sääntöjä?</a:t>
            </a:r>
          </a:p>
          <a:p>
            <a:r>
              <a:rPr lang="fi-FI"/>
              <a:t>Mikä auttaisi jatkossa noudattamaan sääntöjä?</a:t>
            </a:r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/>
              <a:t>Kannattaa päättää etukäteen,</a:t>
            </a:r>
          </a:p>
          <a:p>
            <a:r>
              <a:rPr lang="fi-FI"/>
              <a:t>Mitä tapahtuu, jos pelaa liikaa </a:t>
            </a:r>
          </a:p>
          <a:p>
            <a:r>
              <a:rPr lang="fi-FI"/>
              <a:t>Tai ei ole kiva pelikaveri.</a:t>
            </a:r>
          </a:p>
          <a:p>
            <a:r>
              <a:rPr lang="fi-FI"/>
              <a:t>Sovi silloin itsesi kanssa,</a:t>
            </a:r>
          </a:p>
          <a:p>
            <a:r>
              <a:rPr lang="fi-FI"/>
              <a:t>että pidät taukoa pelaamisesta.</a:t>
            </a:r>
          </a:p>
          <a:p>
            <a:r>
              <a:rPr lang="fi-FI"/>
              <a:t>Tai keskustella jonkun kanssa,</a:t>
            </a:r>
          </a:p>
          <a:p>
            <a:r>
              <a:rPr lang="fi-FI"/>
              <a:t>miksi oli vaikeaa noudattaa sääntöjä.</a:t>
            </a:r>
            <a:endParaRPr lang="en-US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75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Sovitaan oppitunnin säännöt. </a:t>
            </a:r>
          </a:p>
          <a:p>
            <a:pPr>
              <a:defRPr/>
            </a:pPr>
            <a:r>
              <a:rPr lang="fi-FI" dirty="0"/>
              <a:t>Voit aloittaa ottamalla puheeksi, </a:t>
            </a:r>
          </a:p>
          <a:p>
            <a:pPr>
              <a:defRPr/>
            </a:pPr>
            <a:r>
              <a:rPr lang="fi-FI" dirty="0"/>
              <a:t>miten toimitaan jos joku toinen puhuu </a:t>
            </a:r>
          </a:p>
          <a:p>
            <a:pPr>
              <a:defRPr/>
            </a:pPr>
            <a:r>
              <a:rPr lang="fi-FI" dirty="0"/>
              <a:t>ja mitä tehdään jos ollaan erimieltä jostain asiasta?</a:t>
            </a:r>
          </a:p>
          <a:p>
            <a:pPr>
              <a:defRPr/>
            </a:pPr>
            <a:r>
              <a:rPr lang="fi-FI" dirty="0"/>
              <a:t>Voit aloittaa keskustelun kysymällä, </a:t>
            </a:r>
          </a:p>
          <a:p>
            <a:pPr>
              <a:defRPr/>
            </a:pPr>
            <a:r>
              <a:rPr lang="fi-FI" dirty="0"/>
              <a:t>millaisissa ryhmissä osallistujat ovat olleet?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/>
              <a:t>Minkälainen hyvä ryhmä oli?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Laatikaa säännöt keskustelua varten ennen kuin katsotte videon.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Voitte listata yhdessä sovitut säännöt kaikkien nähtäville taululle tai paperille.</a:t>
            </a:r>
            <a:endParaRPr lang="fi-FI" dirty="0">
              <a:cs typeface="Calibri"/>
            </a:endParaRPr>
          </a:p>
          <a:p>
            <a:r>
              <a:rPr lang="fi-FI" dirty="0"/>
              <a:t>Säännöt voidaan pitää esillä ryhmien kokoontumisten aikana.</a:t>
            </a:r>
            <a:br>
              <a:rPr lang="fi-FI" sz="1200" kern="1200" dirty="0">
                <a:cs typeface="+mn-lt"/>
              </a:rPr>
            </a:br>
            <a:br>
              <a:rPr lang="fi-FI" sz="1200" kern="1200" dirty="0">
                <a:cs typeface="+mn-lt"/>
              </a:rPr>
            </a:br>
            <a:r>
              <a:rPr lang="fi-FI" dirty="0"/>
              <a:t>Sääntöjä voivat olla esimerkiksi,</a:t>
            </a:r>
            <a:endParaRPr lang="fi-FI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Kuuntele, kun toinen puhuu.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Kunnioita muiden mielipiteitä.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Kaikki saavat kertoa omia kokemuksia, mutta se ei ole pakollista.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Ei kysytä ”oletko sinä käyttänyt päihteitä”,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vaan annetaan jokaisen kertoa sen minkä itse haluaa.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Muiden kertomuksia ei saa kertoa eteenpäin.</a:t>
            </a:r>
            <a:endParaRPr lang="fi-FI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fi-FI" dirty="0"/>
              <a:t>Saat olla hiljaa, jos haluat.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Näin voidaan ehkäistä ennalta sitä,</a:t>
            </a:r>
            <a:br>
              <a:rPr lang="fi-FI" dirty="0">
                <a:cs typeface="+mn-lt"/>
              </a:rPr>
            </a:br>
            <a:r>
              <a:rPr lang="fi-FI" dirty="0"/>
              <a:t>että kukaan kokisi oloaan loukatuksi</a:t>
            </a:r>
            <a:br>
              <a:rPr lang="fi-FI" dirty="0">
                <a:cs typeface="+mn-lt"/>
              </a:rPr>
            </a:br>
            <a:r>
              <a:rPr lang="fi-FI" dirty="0"/>
              <a:t>tai noloksi keskustelun aikana. 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Muistuta osallistujia:</a:t>
            </a:r>
            <a:br>
              <a:rPr lang="fi-FI" dirty="0">
                <a:cs typeface="+mn-lt"/>
              </a:rPr>
            </a:br>
            <a:r>
              <a:rPr lang="fi-FI" dirty="0"/>
              <a:t>”Sinun ei tarvitse kertoa mitä olet itse nähnyt tai kokeillut, jos et halua. </a:t>
            </a:r>
            <a:br>
              <a:rPr lang="fi-FI" dirty="0">
                <a:cs typeface="+mn-lt"/>
              </a:rPr>
            </a:br>
            <a:r>
              <a:rPr lang="fi-FI" dirty="0"/>
              <a:t>Tämä sääntö koskee meitä kaikkia, myös opettajia. </a:t>
            </a:r>
            <a:br>
              <a:rPr lang="fi-FI" dirty="0">
                <a:cs typeface="+mn-lt"/>
              </a:rPr>
            </a:br>
            <a:r>
              <a:rPr lang="fi-FI" dirty="0"/>
              <a:t>Ei myöskään kysytä tällaisista asioista toisiltamme, </a:t>
            </a:r>
          </a:p>
          <a:p>
            <a:pPr>
              <a:defRPr/>
            </a:pPr>
            <a:r>
              <a:rPr lang="fi-FI" dirty="0"/>
              <a:t>vaan jokainen kertoo sen verran mitä itse haluaa. ”</a:t>
            </a:r>
            <a:endParaRPr lang="fi-FI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Aihetta kannattaa pohjustaa jo edellisellä opetuskerralla ja kertoa, mitä seuraavalla tunnilla tehdään. </a:t>
            </a:r>
            <a:endParaRPr lang="fi-FI" dirty="0">
              <a:cs typeface="Calibri"/>
            </a:endParaRPr>
          </a:p>
          <a:p>
            <a:r>
              <a:rPr lang="fi-FI" dirty="0"/>
              <a:t>Joillakin oppilailla voi olla omia kokemuksia asiasta. Aiheen käsittely voi olla heille liian raskasta.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Näin he saavat mahdollisuuden keskustella asiasta etukäteen opettajan kanssa.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Lähde tähän diaan: Koulukino 2021 </a:t>
            </a:r>
            <a:r>
              <a:rPr lang="fi-FI" dirty="0">
                <a:hlinkClick r:id="rId3"/>
              </a:rPr>
              <a:t>http://www.koulukino.fi/bombshell-hiljaisuuden-rikkojat/opettajalle-vaikean-aiheen-kasittely-opetuksessa</a:t>
            </a:r>
            <a:r>
              <a:rPr lang="fi-FI" dirty="0"/>
              <a:t>  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411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  <a:endParaRPr lang="en-US"/>
          </a:p>
          <a:p>
            <a:r>
              <a:rPr lang="fi-FI">
                <a:cs typeface="Calibri"/>
              </a:rPr>
              <a:t>Oletko kuullut e-urheilusta eli</a:t>
            </a:r>
          </a:p>
          <a:p>
            <a:r>
              <a:rPr lang="fi-FI">
                <a:cs typeface="Calibri"/>
              </a:rPr>
              <a:t>elektronisesta urheilusta?</a:t>
            </a:r>
          </a:p>
          <a:p>
            <a:r>
              <a:rPr lang="fi-FI">
                <a:cs typeface="Calibri"/>
              </a:rPr>
              <a:t>Millaista työtä ajattelet digipelaamisen olevan?</a:t>
            </a:r>
          </a:p>
          <a:p>
            <a:endParaRPr lang="fi-FI">
              <a:cs typeface="Calibri"/>
            </a:endParaRPr>
          </a:p>
          <a:p>
            <a:r>
              <a:rPr lang="fi-FI"/>
              <a:t>Jos osallistujat eivät itse mainitse näitä, voit kertoa:</a:t>
            </a:r>
            <a:endParaRPr lang="en-US"/>
          </a:p>
          <a:p>
            <a:r>
              <a:rPr lang="fi-FI">
                <a:cs typeface="Calibri"/>
              </a:rPr>
              <a:t>Digipeliammattilaisille järjestetään kilpailuja,</a:t>
            </a:r>
          </a:p>
          <a:p>
            <a:r>
              <a:rPr lang="fi-FI">
                <a:cs typeface="Calibri"/>
              </a:rPr>
              <a:t>joissa ammattipelaajat pelaa toisiaan vastaan.</a:t>
            </a:r>
          </a:p>
          <a:p>
            <a:r>
              <a:rPr lang="fi-FI">
                <a:cs typeface="Calibri"/>
              </a:rPr>
              <a:t>Sitä sanotaan elektroniseksi urheiluksi eli e-urheiluksi.</a:t>
            </a:r>
          </a:p>
          <a:p>
            <a:r>
              <a:rPr lang="fi-FI" b="0" i="0">
                <a:solidFill>
                  <a:srgbClr val="202124"/>
                </a:solidFill>
                <a:effectLst/>
                <a:latin typeface="Google Sans"/>
              </a:rPr>
              <a:t>Elektronista urheilua harrastetaan joukkueena tai yksin.</a:t>
            </a:r>
            <a:endParaRPr lang="fi-FI" b="0" i="0">
              <a:solidFill>
                <a:srgbClr val="202124"/>
              </a:solidFill>
              <a:effectLst/>
              <a:latin typeface="Google Sans"/>
              <a:cs typeface="Calibri"/>
            </a:endParaRPr>
          </a:p>
          <a:p>
            <a:r>
              <a:rPr lang="fi-FI">
                <a:cs typeface="Calibri"/>
              </a:rPr>
              <a:t>Jotkut myös tekevät ja testaavat pelejä työkseen.</a:t>
            </a:r>
          </a:p>
          <a:p>
            <a:r>
              <a:rPr lang="fi-FI">
                <a:cs typeface="Calibri"/>
              </a:rPr>
              <a:t>Tällaista työtä ei voi tehdä,</a:t>
            </a:r>
          </a:p>
          <a:p>
            <a:r>
              <a:rPr lang="fi-FI">
                <a:cs typeface="Calibri"/>
              </a:rPr>
              <a:t>jos ei osaa hallita omaa pelaamista.</a:t>
            </a:r>
          </a:p>
          <a:p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Lähde: Suomen elektronisen urheilun liitto </a:t>
            </a:r>
          </a:p>
          <a:p>
            <a:r>
              <a:rPr lang="fi-FI">
                <a:cs typeface="Calibri"/>
              </a:rPr>
              <a:t>https://seul.fi/ 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076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</a:p>
          <a:p>
            <a:r>
              <a:rPr lang="fi-FI"/>
              <a:t>Mitä vaaroja pelaamisessa voi olla?</a:t>
            </a:r>
          </a:p>
          <a:p>
            <a:r>
              <a:rPr lang="fi-FI"/>
              <a:t>Voivatko muut pelaajat olla vaarallisia?</a:t>
            </a:r>
            <a:endParaRPr lang="en-US"/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/>
              <a:t>Seuraavaksi käymme yhdessä läpi, </a:t>
            </a:r>
          </a:p>
          <a:p>
            <a:r>
              <a:rPr lang="fi-FI"/>
              <a:t>Mitä vaaroja peleissä voi kohdata.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644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</a:p>
          <a:p>
            <a:r>
              <a:rPr lang="fi-FI"/>
              <a:t>Millä tavalla muut ihmiset voivat olla vaarallisia?</a:t>
            </a:r>
            <a:endParaRPr lang="en-US"/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cs typeface="Calibri"/>
            </a:endParaRPr>
          </a:p>
          <a:p>
            <a:r>
              <a:rPr lang="fi-FI"/>
              <a:t>Katsotaan seuraavaksi yhdessä,</a:t>
            </a:r>
          </a:p>
          <a:p>
            <a:r>
              <a:rPr lang="fi-FI"/>
              <a:t>miten muut ihmiset voivat aiheuttaa vaaraa peleissä.</a:t>
            </a:r>
          </a:p>
          <a:p>
            <a:endParaRPr lang="en-US" sz="12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16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Pohtikaa yhdessä. Voit tukea keskustelua kysymällä:</a:t>
            </a:r>
          </a:p>
          <a:p>
            <a:r>
              <a:rPr lang="fi-FI"/>
              <a:t>Miksi jotkut ihmiset ovat ilkeitä muille?</a:t>
            </a:r>
          </a:p>
          <a:p>
            <a:r>
              <a:rPr lang="fi-FI"/>
              <a:t>Miksi joku haluaa aiheuttaa toiselle pahan mielen?</a:t>
            </a:r>
          </a:p>
          <a:p>
            <a:r>
              <a:rPr lang="fi-FI"/>
              <a:t>Oletko sinä kohdannut ilkeitä ihmisiä pelatessasi?</a:t>
            </a:r>
            <a:endParaRPr lang="en-US"/>
          </a:p>
          <a:p>
            <a:endParaRPr lang="fi-FI"/>
          </a:p>
          <a:p>
            <a:r>
              <a:rPr lang="fi-FI"/>
              <a:t>Jos osallistujat eivät itse mainitse näitä, voit kertoa:</a:t>
            </a:r>
          </a:p>
          <a:p>
            <a:r>
              <a:rPr lang="fi-FI">
                <a:cs typeface="Calibri"/>
              </a:rPr>
              <a:t>Ihmiset voivat olla ilkeitä muille siksi, </a:t>
            </a:r>
          </a:p>
          <a:p>
            <a:r>
              <a:rPr lang="fi-FI">
                <a:cs typeface="Calibri"/>
              </a:rPr>
              <a:t>koska heillä on paha olla.</a:t>
            </a:r>
          </a:p>
          <a:p>
            <a:r>
              <a:rPr lang="fi-FI"/>
              <a:t>Joillekin pelaaminen aiheuttaa</a:t>
            </a:r>
          </a:p>
          <a:p>
            <a:r>
              <a:rPr lang="fi-FI"/>
              <a:t>stressiä ja ärsytystä.</a:t>
            </a:r>
          </a:p>
          <a:p>
            <a:r>
              <a:rPr lang="fi-FI"/>
              <a:t>ja he saattavat purkaa sen muihin.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928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/>
              <a:t>Tämä aihe voi tuntua vaikealta tai jännittävältä käsitellä,</a:t>
            </a:r>
          </a:p>
          <a:p>
            <a:r>
              <a:rPr lang="fi-FI" sz="1200" b="0"/>
              <a:t>mutta on tärkeää että nuoret tietävät</a:t>
            </a:r>
          </a:p>
          <a:p>
            <a:r>
              <a:rPr lang="fi-FI" sz="1200" b="0"/>
              <a:t>mitä internetissä voi tapahtua.</a:t>
            </a:r>
          </a:p>
          <a:p>
            <a:endParaRPr lang="fi-FI" sz="1200" b="1"/>
          </a:p>
          <a:p>
            <a:r>
              <a:rPr lang="fi-FI" sz="1200" b="1" err="1"/>
              <a:t>Grooming</a:t>
            </a:r>
            <a:r>
              <a:rPr lang="fi-FI" sz="1200" b="1"/>
              <a:t>, eli lapsen houkutteleminen seksuaalisiin tarkoituksiin = </a:t>
            </a:r>
          </a:p>
          <a:p>
            <a:r>
              <a:rPr lang="fi-FI" sz="1200"/>
              <a:t>Henkilö, joka ehdottaa tapaamista tai muuta kanssakäymistä </a:t>
            </a:r>
          </a:p>
          <a:p>
            <a:r>
              <a:rPr lang="fi-FI" sz="1200"/>
              <a:t>lapsen kanssa tarkoituksena valmistaa kuvia tai kuvatallenteita, </a:t>
            </a:r>
          </a:p>
          <a:p>
            <a:r>
              <a:rPr lang="fi-FI" sz="1200"/>
              <a:t>jossa sukupuolisiveellisesti loukaten esitetään lasta </a:t>
            </a:r>
          </a:p>
          <a:p>
            <a:r>
              <a:rPr lang="fi-FI" sz="1200"/>
              <a:t>taikka lapseen kohdistetaan seuraavat rikokset; </a:t>
            </a:r>
          </a:p>
          <a:p>
            <a:r>
              <a:rPr lang="fi-FI" sz="1200"/>
              <a:t>lapsen seksuaalinen hyväksikäyttö tai törkeä lapsen seksuaalinen hyväksikäyttö, </a:t>
            </a:r>
          </a:p>
          <a:p>
            <a:r>
              <a:rPr lang="fi-FI" sz="1200"/>
              <a:t>tuomitaan lapsen houkuttelemisesta seksuaalisiin tarkoituksiin.</a:t>
            </a:r>
          </a:p>
          <a:p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Lähde: Minilex.fi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753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/>
              <a:t>Tämä aihe voi tuntua vaikealta tai jännittävältä käsitellä,</a:t>
            </a:r>
          </a:p>
          <a:p>
            <a:r>
              <a:rPr lang="fi-FI" sz="1200" b="0"/>
              <a:t>mutta on tärkeää että nuoret tietävät</a:t>
            </a:r>
          </a:p>
          <a:p>
            <a:r>
              <a:rPr lang="fi-FI" sz="1200" b="0"/>
              <a:t>mitä internetissä voi tapahtua.</a:t>
            </a:r>
          </a:p>
          <a:p>
            <a:endParaRPr lang="fi-FI" sz="1200" b="1"/>
          </a:p>
          <a:p>
            <a:r>
              <a:rPr lang="fi-FI" sz="1200" b="1" err="1"/>
              <a:t>Grooming</a:t>
            </a:r>
            <a:r>
              <a:rPr lang="fi-FI" sz="1200" b="1"/>
              <a:t>, eli lapsen houkutteleminen seksuaalisiin tarkoituksiin = </a:t>
            </a:r>
          </a:p>
          <a:p>
            <a:r>
              <a:rPr lang="fi-FI" sz="1200"/>
              <a:t>Henkilö, joka ehdottaa tapaamista tai muuta kanssakäymistä </a:t>
            </a:r>
          </a:p>
          <a:p>
            <a:r>
              <a:rPr lang="fi-FI" sz="1200"/>
              <a:t>lapsen kanssa tarkoituksena valmistaa kuvia tai kuvatallenteita, </a:t>
            </a:r>
          </a:p>
          <a:p>
            <a:r>
              <a:rPr lang="fi-FI" sz="1200"/>
              <a:t>jossa sukupuolisiveellisesti loukaten esitetään lasta </a:t>
            </a:r>
          </a:p>
          <a:p>
            <a:r>
              <a:rPr lang="fi-FI" sz="1200"/>
              <a:t>taikka lapseen kohdistetaan seuraavat rikokset; </a:t>
            </a:r>
          </a:p>
          <a:p>
            <a:r>
              <a:rPr lang="fi-FI" sz="1200"/>
              <a:t>lapsen seksuaalinen hyväksikäyttö tai törkeä lapsen seksuaalinen hyväksikäyttö, </a:t>
            </a:r>
          </a:p>
          <a:p>
            <a:r>
              <a:rPr lang="fi-FI" sz="1200"/>
              <a:t>tuomitaan lapsen houkuttelemisesta seksuaalisiin tarkoituksiin.</a:t>
            </a:r>
          </a:p>
          <a:p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Lähde: Minilex.fi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403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dirty="0">
                <a:latin typeface="Calibri"/>
                <a:ea typeface="+mj-lt"/>
                <a:cs typeface="Calibri"/>
              </a:rPr>
              <a:t>Alle 18-vuotiaan houkuttelu seksuaalisiin tarkoituksiin</a:t>
            </a:r>
            <a:r>
              <a:rPr lang="fi-FI" dirty="0">
                <a:latin typeface="Calibri"/>
                <a:ea typeface="+mj-lt"/>
                <a:cs typeface="Calibri"/>
              </a:rPr>
              <a:t> </a:t>
            </a:r>
            <a:endParaRPr lang="fi-FI" sz="1200" b="0">
              <a:latin typeface="Calibri"/>
              <a:ea typeface="+mj-lt"/>
              <a:cs typeface="+mj-lt"/>
            </a:endParaRPr>
          </a:p>
          <a:p>
            <a:r>
              <a:rPr lang="fi-FI" sz="1200" b="0" dirty="0">
                <a:latin typeface="Calibri"/>
                <a:ea typeface="+mj-lt"/>
                <a:cs typeface="Calibri"/>
              </a:rPr>
              <a:t>on Suomessa laitonta (Rikoslaki 1889/39 20. luku 18 §).</a:t>
            </a:r>
            <a:r>
              <a:rPr lang="fi-FI" dirty="0">
                <a:latin typeface="Calibri"/>
                <a:ea typeface="+mj-lt"/>
                <a:cs typeface="Calibri"/>
              </a:rPr>
              <a:t> </a:t>
            </a:r>
            <a:endParaRPr lang="fi-FI" sz="1200" b="0" dirty="0">
              <a:latin typeface="Calibri"/>
              <a:ea typeface="+mj-lt"/>
              <a:cs typeface="Calibri"/>
            </a:endParaRPr>
          </a:p>
          <a:p>
            <a:endParaRPr lang="fi-FI" sz="1200" b="0">
              <a:latin typeface="Calibri"/>
              <a:ea typeface="+mj-lt"/>
              <a:cs typeface="+mj-lt"/>
            </a:endParaRPr>
          </a:p>
          <a:p>
            <a:r>
              <a:rPr lang="fi-FI" sz="1200" dirty="0"/>
              <a:t>Jollei teosta muualla laissa säädetä ankarampaa rangaistusta,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tuomitaan tästä teosta myös se,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joka houkuttelee 18 vuotta nuoremman henkilön sukupuoliyhteyteen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tai muuhun seksuaaliseen tekoon rikoslain 8 a:ssa tarkoitetulla tavalla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eli seksuaalipalvelujen ostamisesta nuorelta taikka houkuttelee esiintymään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sukupuolisiveellisyyttä loukkaavassa järjestetyssä esityksessä.</a:t>
            </a:r>
            <a:endParaRPr lang="fi-FI" sz="1200" dirty="0">
              <a:cs typeface="Calibri"/>
            </a:endParaRPr>
          </a:p>
          <a:p>
            <a:endParaRPr lang="fi-FI" sz="1200"/>
          </a:p>
          <a:p>
            <a:r>
              <a:rPr lang="fi-FI" sz="1200" dirty="0"/>
              <a:t>Tästä rikoksesta tuomitaan sakkoa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tai vankeutta enintään 1 vuosi</a:t>
            </a:r>
            <a:r>
              <a:rPr lang="fi-FI" dirty="0"/>
              <a:t> </a:t>
            </a:r>
            <a:endParaRPr lang="fi-FI" sz="1200" dirty="0">
              <a:cs typeface="Calibri"/>
            </a:endParaRPr>
          </a:p>
          <a:p>
            <a:r>
              <a:rPr lang="fi-FI" sz="1200" dirty="0"/>
              <a:t>ja myös yritys on rangaistava.</a:t>
            </a:r>
            <a:endParaRPr lang="fi-FI" sz="1200" dirty="0">
              <a:cs typeface="Calibri"/>
            </a:endParaRPr>
          </a:p>
          <a:p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Lähde: Minilex.fi</a:t>
            </a:r>
          </a:p>
          <a:p>
            <a:pPr>
              <a:defRPr/>
            </a:pPr>
            <a:endParaRPr lang="fi-FI" dirty="0">
              <a:latin typeface="Calibri"/>
              <a:ea typeface="+mj-lt"/>
              <a:cs typeface="Calibri"/>
            </a:endParaRPr>
          </a:p>
          <a:p>
            <a:pPr>
              <a:defRPr/>
            </a:pPr>
            <a:r>
              <a:rPr lang="fi-FI" dirty="0">
                <a:latin typeface="Calibri"/>
                <a:ea typeface="+mj-lt"/>
                <a:cs typeface="Calibri"/>
              </a:rPr>
              <a:t>Suavarten.fi -verkkosivuilta:</a:t>
            </a:r>
          </a:p>
          <a:p>
            <a:pPr>
              <a:defRPr/>
            </a:pPr>
            <a:r>
              <a:rPr lang="fi-FI" dirty="0"/>
              <a:t>Ei-toivotut </a:t>
            </a:r>
            <a:r>
              <a:rPr lang="fi-FI" err="1"/>
              <a:t>nudet</a:t>
            </a:r>
            <a:r>
              <a:rPr lang="fi-FI"/>
              <a:t> eli alastonkuvat </a:t>
            </a:r>
          </a:p>
          <a:p>
            <a:pPr>
              <a:defRPr/>
            </a:pPr>
            <a:r>
              <a:rPr lang="fi-FI" dirty="0"/>
              <a:t>ovat yleinen seksuaalirikoksen muoto somessa.</a:t>
            </a:r>
            <a:endParaRPr lang="fi-FI" dirty="0">
              <a:cs typeface="Calibri"/>
            </a:endParaRPr>
          </a:p>
          <a:p>
            <a:pPr>
              <a:defRPr/>
            </a:pPr>
            <a:endParaRPr lang="fi-FI" dirty="0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 err="1"/>
              <a:t>Nudejen</a:t>
            </a:r>
            <a:r>
              <a:rPr lang="fi-FI"/>
              <a:t> lähettäminen</a:t>
            </a:r>
            <a:r>
              <a:rPr lang="fi-FI" b="1"/>
              <a:t> alle 16-vuotiaalle</a:t>
            </a:r>
            <a:r>
              <a:rPr lang="fi-FI"/>
              <a:t> on </a:t>
            </a:r>
            <a:r>
              <a:rPr lang="fi-FI" b="1"/>
              <a:t>rikos</a:t>
            </a:r>
            <a:r>
              <a:rPr lang="fi-FI"/>
              <a:t>.</a:t>
            </a:r>
            <a:endParaRPr lang="fi-FI">
              <a:cs typeface="Calibri" panose="020F050202020403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 err="1"/>
              <a:t>Nuden</a:t>
            </a:r>
            <a:r>
              <a:rPr lang="fi-FI"/>
              <a:t> lähettäminen </a:t>
            </a:r>
            <a:r>
              <a:rPr lang="fi-FI" b="1"/>
              <a:t>yli 16-vuotiaalle</a:t>
            </a:r>
            <a:r>
              <a:rPr lang="fi-FI"/>
              <a:t> voi olla </a:t>
            </a:r>
            <a:r>
              <a:rPr lang="fi-FI" b="1"/>
              <a:t>rikos</a:t>
            </a:r>
            <a:r>
              <a:rPr lang="fi-FI"/>
              <a:t>.</a:t>
            </a:r>
            <a:endParaRPr lang="fi-FI">
              <a:cs typeface="Calibri" panose="020F050202020403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 dirty="0"/>
              <a:t>Alle 16-vuotiaalta </a:t>
            </a:r>
            <a:r>
              <a:rPr lang="fi-FI" dirty="0" err="1"/>
              <a:t>nudejen</a:t>
            </a:r>
            <a:r>
              <a:rPr lang="fi-FI" dirty="0"/>
              <a:t> pyytäminen </a:t>
            </a:r>
            <a:br>
              <a:rPr lang="en-US" dirty="0">
                <a:cs typeface="+mn-lt"/>
              </a:rPr>
            </a:br>
            <a:r>
              <a:rPr lang="fi-FI" dirty="0"/>
              <a:t>ja niiden lähettämiseen painostaminen on </a:t>
            </a:r>
            <a:r>
              <a:rPr lang="fi-FI" b="1" dirty="0"/>
              <a:t>rikos</a:t>
            </a:r>
            <a:r>
              <a:rPr lang="fi-FI" dirty="0"/>
              <a:t>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/>
              <a:t>Alastonkuvan hallussapito alle 18-vuotiaasta on </a:t>
            </a:r>
            <a:r>
              <a:rPr lang="fi-FI" b="1"/>
              <a:t>rikos</a:t>
            </a:r>
            <a:r>
              <a:rPr lang="fi-FI"/>
              <a:t>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/>
              <a:t>Toisen alastonkuvien levittäminen on</a:t>
            </a:r>
            <a:r>
              <a:rPr lang="fi-FI" b="1" dirty="0"/>
              <a:t> rikos</a:t>
            </a:r>
            <a:r>
              <a:rPr lang="fi-FI" dirty="0"/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fi-FI" dirty="0">
              <a:cs typeface="Calibri" panose="020F0502020204030204"/>
            </a:endParaRPr>
          </a:p>
          <a:p>
            <a:pPr>
              <a:defRPr/>
            </a:pPr>
            <a:r>
              <a:rPr lang="fi-FI" dirty="0"/>
              <a:t>Jos alle 16-vuotiaat haluavat lähettää ja saada </a:t>
            </a:r>
            <a:r>
              <a:rPr lang="fi-FI" err="1"/>
              <a:t>nudeja</a:t>
            </a:r>
            <a:r>
              <a:rPr lang="fi-FI" dirty="0"/>
              <a:t> toisiltaan, </a:t>
            </a:r>
          </a:p>
          <a:p>
            <a:pPr>
              <a:defRPr/>
            </a:pPr>
            <a:r>
              <a:rPr lang="fi-FI" dirty="0"/>
              <a:t>lakia sovelletaan samalla tavalla kuin alle 16-vuotiaiden välisessä seksissä. </a:t>
            </a:r>
            <a:endParaRPr lang="fi-FI" dirty="0">
              <a:cs typeface="Calibri"/>
            </a:endParaRPr>
          </a:p>
          <a:p>
            <a:pPr>
              <a:defRPr/>
            </a:pPr>
            <a:r>
              <a:rPr lang="fi-FI" b="1" dirty="0" err="1"/>
              <a:t>Nudeja</a:t>
            </a:r>
            <a:r>
              <a:rPr lang="fi-FI" b="1" dirty="0"/>
              <a:t> ei saa säilyttää.</a:t>
            </a:r>
            <a:endParaRPr lang="fi-FI">
              <a:cs typeface="Calibri"/>
            </a:endParaRPr>
          </a:p>
          <a:p>
            <a:pPr>
              <a:defRPr/>
            </a:pPr>
            <a:r>
              <a:rPr lang="fi-FI" dirty="0"/>
              <a:t>Seksuaalissävytteisen sisällön tai viestien lähettäminen alaikäiselle on rikos. </a:t>
            </a:r>
          </a:p>
          <a:p>
            <a:pPr>
              <a:defRPr/>
            </a:pPr>
            <a:r>
              <a:rPr lang="fi-FI"/>
              <a:t>Myös verkossa ja somessa tapahtuviin asioihin pätee Suomen suojaikärajat. </a:t>
            </a:r>
          </a:p>
          <a:p>
            <a:pPr>
              <a:defRPr/>
            </a:pPr>
            <a:r>
              <a:rPr lang="fi-FI" dirty="0"/>
              <a:t>Esimerkiksi </a:t>
            </a:r>
            <a:r>
              <a:rPr lang="fi-FI" dirty="0" err="1"/>
              <a:t>nudejen</a:t>
            </a:r>
            <a:r>
              <a:rPr lang="fi-FI" dirty="0"/>
              <a:t> pyytäminen tai lähettäminen alaikäiselle </a:t>
            </a:r>
            <a:endParaRPr lang="fi-FI"/>
          </a:p>
          <a:p>
            <a:pPr>
              <a:defRPr/>
            </a:pPr>
            <a:r>
              <a:rPr lang="fi-FI"/>
              <a:t>täyttää lapseen kohdistuvan seksuaalirikoksen tunnusmerkit. </a:t>
            </a:r>
            <a:endParaRPr lang="fi-FI" dirty="0"/>
          </a:p>
          <a:p>
            <a:pPr>
              <a:defRPr/>
            </a:pPr>
            <a:r>
              <a:rPr lang="fi-FI" b="1" dirty="0"/>
              <a:t>Vastuu tilanteesta on aina aikuisella</a:t>
            </a:r>
            <a:r>
              <a:rPr lang="fi-FI" dirty="0"/>
              <a:t> ja vastaanottajan ikä </a:t>
            </a:r>
            <a:endParaRPr lang="fi-FI"/>
          </a:p>
          <a:p>
            <a:pPr>
              <a:defRPr/>
            </a:pPr>
            <a:r>
              <a:rPr lang="fi-FI" dirty="0"/>
              <a:t>täytyy selvittää ennen seksuaalissävytteisen materiaalin lähettämistä.</a:t>
            </a:r>
            <a:endParaRPr lang="fi-FI" dirty="0">
              <a:cs typeface="Calibri"/>
            </a:endParaRPr>
          </a:p>
          <a:p>
            <a:pPr>
              <a:defRPr/>
            </a:pPr>
            <a:endParaRPr lang="fi-FI" dirty="0">
              <a:latin typeface="Calibri"/>
              <a:ea typeface="+mj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917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Lopuksi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kirjata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yhdessä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näkyviin</a:t>
            </a:r>
            <a:r>
              <a:rPr lang="en-US">
                <a:cs typeface="Calibri"/>
              </a:rPr>
              <a:t>, </a:t>
            </a:r>
          </a:p>
          <a:p>
            <a:r>
              <a:rPr lang="en-US" err="1">
                <a:cs typeface="Calibri"/>
              </a:rPr>
              <a:t>mitä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opiskelijat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pitivät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tärkeinä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asioina</a:t>
            </a:r>
            <a:r>
              <a:rPr lang="en-US">
                <a:cs typeface="Calibri"/>
              </a:rPr>
              <a:t> </a:t>
            </a:r>
          </a:p>
          <a:p>
            <a:r>
              <a:rPr lang="en-US">
                <a:cs typeface="Calibri"/>
              </a:rPr>
              <a:t>Ja </a:t>
            </a:r>
            <a:r>
              <a:rPr lang="en-US" err="1">
                <a:cs typeface="Calibri"/>
              </a:rPr>
              <a:t>mitä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uutta</a:t>
            </a:r>
            <a:r>
              <a:rPr lang="en-US">
                <a:cs typeface="Calibri"/>
              </a:rPr>
              <a:t> he </a:t>
            </a:r>
            <a:r>
              <a:rPr lang="en-US" err="1">
                <a:cs typeface="Calibri"/>
              </a:rPr>
              <a:t>oppivat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tänään</a:t>
            </a:r>
            <a:r>
              <a:rPr lang="en-US"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fi-FI"/>
              <a:t>Pohtikaa yhdessä. Voit tukea keskustelua kysymällä:</a:t>
            </a:r>
            <a:endParaRPr lang="en-US"/>
          </a:p>
          <a:p>
            <a:r>
              <a:rPr lang="fi-FI"/>
              <a:t>Mitä tarinalla yritetään osallistujien mielestä kertoa?</a:t>
            </a:r>
            <a:endParaRPr lang="en-US"/>
          </a:p>
          <a:p>
            <a:r>
              <a:rPr lang="fi-FI"/>
              <a:t>Mikä kohta tarinassa tuntui huonolta?</a:t>
            </a:r>
            <a:endParaRPr lang="en-US"/>
          </a:p>
          <a:p>
            <a:r>
              <a:rPr lang="fi-FI"/>
              <a:t>Mikä kohta tarinassa tuntui hyvältä?</a:t>
            </a:r>
            <a:endParaRPr lang="en-US"/>
          </a:p>
          <a:p>
            <a:endParaRPr lang="fi-FI"/>
          </a:p>
          <a:p>
            <a:r>
              <a:rPr lang="fi-FI"/>
              <a:t>Jos osallistujat eivät itse mainitse näitä, voit kertoa:</a:t>
            </a:r>
            <a:endParaRPr lang="fi-FI">
              <a:ea typeface="Calibri"/>
              <a:cs typeface="Calibri"/>
            </a:endParaRPr>
          </a:p>
          <a:p>
            <a:r>
              <a:rPr lang="fi-FI"/>
              <a:t>Tarina opettaa, että kannattaa miettiä tarkkaan,</a:t>
            </a:r>
            <a:endParaRPr lang="en-US"/>
          </a:p>
          <a:p>
            <a:r>
              <a:rPr lang="fi-FI"/>
              <a:t>miten itse haluaa pelata.</a:t>
            </a:r>
            <a:endParaRPr lang="en-US"/>
          </a:p>
          <a:p>
            <a:r>
              <a:rPr lang="fi-FI"/>
              <a:t>Tarina muistuttaa, </a:t>
            </a:r>
          </a:p>
          <a:p>
            <a:r>
              <a:rPr lang="fi-FI"/>
              <a:t>että pelaamisen lisäksi voi olla </a:t>
            </a:r>
          </a:p>
          <a:p>
            <a:r>
              <a:rPr lang="fi-FI"/>
              <a:t>muita kivoja harrastuksia.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290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>
                <a:latin typeface="Calibri"/>
                <a:ea typeface="+mj-lt"/>
                <a:cs typeface="+mj-lt"/>
              </a:rPr>
              <a:t>Aina, jos epäilee lapseen kohdistuneen </a:t>
            </a:r>
            <a:r>
              <a:rPr lang="fi-FI" sz="1200" b="0" err="1">
                <a:latin typeface="Calibri"/>
                <a:ea typeface="+mj-lt"/>
                <a:cs typeface="+mj-lt"/>
              </a:rPr>
              <a:t>Groomingia</a:t>
            </a:r>
            <a:r>
              <a:rPr lang="fi-FI" sz="1200" b="0">
                <a:latin typeface="Calibri"/>
                <a:ea typeface="+mj-lt"/>
                <a:cs typeface="+mj-lt"/>
              </a:rPr>
              <a:t>, </a:t>
            </a:r>
          </a:p>
          <a:p>
            <a:r>
              <a:rPr lang="fi-FI" sz="1200" b="0">
                <a:latin typeface="Calibri"/>
                <a:ea typeface="+mj-lt"/>
                <a:cs typeface="+mj-lt"/>
              </a:rPr>
              <a:t>tulee siitä tehdä ilmoitus suoraan poliisille tai Nettivihjeelle. </a:t>
            </a:r>
            <a:endParaRPr lang="en-US" b="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Ilmoituksen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tehdä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itsestä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tai </a:t>
            </a:r>
            <a:r>
              <a:rPr lang="en-US" err="1">
                <a:cs typeface="Calibri"/>
              </a:rPr>
              <a:t>toisesta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henkilöstä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189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Halutessaan voi soittaa </a:t>
            </a:r>
          </a:p>
          <a:p>
            <a:r>
              <a:rPr lang="fi-FI" err="1"/>
              <a:t>Peluurin</a:t>
            </a:r>
            <a:r>
              <a:rPr lang="fi-FI"/>
              <a:t> auttavaan puhelimeen</a:t>
            </a:r>
          </a:p>
          <a:p>
            <a:r>
              <a:rPr lang="fi-FI"/>
              <a:t>numeroon 0800 100 101.</a:t>
            </a:r>
          </a:p>
          <a:p>
            <a:br>
              <a:rPr lang="fi-FI">
                <a:cs typeface="+mn-lt"/>
              </a:rPr>
            </a:br>
            <a:r>
              <a:rPr lang="fi-FI"/>
              <a:t>Numero on ilmainen. </a:t>
            </a:r>
            <a:br>
              <a:rPr lang="fi-FI">
                <a:cs typeface="+mn-lt"/>
              </a:rPr>
            </a:br>
            <a:r>
              <a:rPr lang="fi-FI"/>
              <a:t>Voit soittaa nimettömänä.</a:t>
            </a:r>
          </a:p>
          <a:p>
            <a:r>
              <a:rPr lang="fi-FI">
                <a:cs typeface="Calibri"/>
              </a:rPr>
              <a:t>Palvelu on avoinna ma-pe kello 12-18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Painota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apua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hakea </a:t>
            </a:r>
            <a:r>
              <a:rPr lang="en-US" err="1">
                <a:cs typeface="Calibri"/>
              </a:rPr>
              <a:t>myös</a:t>
            </a:r>
            <a:r>
              <a:rPr lang="en-US">
                <a:cs typeface="Calibri"/>
              </a:rPr>
              <a:t>, </a:t>
            </a:r>
            <a:br>
              <a:rPr lang="en-US">
                <a:cs typeface="+mn-lt"/>
              </a:rPr>
            </a:br>
            <a:r>
              <a:rPr lang="en-US" err="1">
                <a:cs typeface="Calibri"/>
              </a:rPr>
              <a:t>vaikka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itsellä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olisi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ongelma</a:t>
            </a:r>
            <a:r>
              <a:rPr lang="en-US">
                <a:cs typeface="Calibri"/>
              </a:rPr>
              <a:t>,</a:t>
            </a:r>
            <a:br>
              <a:rPr lang="en-US">
                <a:cs typeface="+mn-lt"/>
              </a:rPr>
            </a:br>
            <a:r>
              <a:rPr lang="en-US" err="1">
                <a:cs typeface="Calibri"/>
              </a:rPr>
              <a:t>vaan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jollakin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kaverilla</a:t>
            </a:r>
            <a:r>
              <a:rPr lang="en-US">
                <a:cs typeface="Calibri"/>
              </a:rPr>
              <a:t> tai </a:t>
            </a:r>
            <a:r>
              <a:rPr lang="en-US" err="1">
                <a:cs typeface="Calibri"/>
              </a:rPr>
              <a:t>perheenjäsenellä</a:t>
            </a:r>
            <a:r>
              <a:rPr lang="en-US">
                <a:cs typeface="Calibri"/>
              </a:rPr>
              <a:t>.</a:t>
            </a:r>
            <a:endParaRPr lang="en-US"/>
          </a:p>
          <a:p>
            <a:r>
              <a:rPr lang="en-US" err="1">
                <a:cs typeface="Calibri"/>
              </a:rPr>
              <a:t>Ammattilaiselle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kertoa</a:t>
            </a:r>
            <a:r>
              <a:rPr lang="en-US">
                <a:cs typeface="Calibri"/>
              </a:rPr>
              <a:t>,</a:t>
            </a:r>
            <a:br>
              <a:rPr lang="en-US">
                <a:cs typeface="Calibri"/>
              </a:rPr>
            </a:br>
            <a:r>
              <a:rPr lang="en-US" err="1">
                <a:cs typeface="Calibri"/>
              </a:rPr>
              <a:t>jos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huolissaan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läheisen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pelaamisesta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6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  <a:cs typeface="Calibri"/>
              </a:rPr>
              <a:t>Pohtikaa yhdessä. Voit tukea keskustelua kysymällä:</a:t>
            </a:r>
            <a:r>
              <a:rPr lang="fi-FI" dirty="0">
                <a:cs typeface="Calibri"/>
              </a:rPr>
              <a:t> </a:t>
            </a:r>
          </a:p>
          <a:p>
            <a:r>
              <a:rPr lang="fi-FI" sz="1200" dirty="0">
                <a:latin typeface="+mn-lt"/>
                <a:cs typeface="Calibri"/>
              </a:rPr>
              <a:t>Mistä olet saanut tietosi </a:t>
            </a:r>
            <a:r>
              <a:rPr lang="fi-FI" dirty="0">
                <a:cs typeface="Calibri"/>
              </a:rPr>
              <a:t>digipelaamisesta</a:t>
            </a:r>
            <a:r>
              <a:rPr lang="fi-FI" sz="1200" dirty="0">
                <a:latin typeface="+mn-lt"/>
                <a:cs typeface="Calibri"/>
              </a:rPr>
              <a:t>?</a:t>
            </a:r>
          </a:p>
          <a:p>
            <a:endParaRPr lang="fi-FI" sz="1200" dirty="0">
              <a:latin typeface="+mn-lt"/>
            </a:endParaRPr>
          </a:p>
          <a:p>
            <a:pPr>
              <a:defRPr/>
            </a:pPr>
            <a:r>
              <a:rPr lang="fi-FI" sz="1200" dirty="0">
                <a:latin typeface="+mn-lt"/>
              </a:rPr>
              <a:t>Voit lisäksi kertoa osallistujille, </a:t>
            </a:r>
          </a:p>
          <a:p>
            <a:pPr>
              <a:defRPr/>
            </a:pPr>
            <a:r>
              <a:rPr lang="fi-FI" sz="1200" dirty="0">
                <a:latin typeface="+mn-lt"/>
              </a:rPr>
              <a:t>että tätä oppituntia varten </a:t>
            </a:r>
          </a:p>
          <a:p>
            <a:pPr>
              <a:defRPr/>
            </a:pPr>
            <a:r>
              <a:rPr lang="fi-FI" sz="1200" dirty="0">
                <a:latin typeface="+mn-lt"/>
              </a:rPr>
              <a:t>ei tarvitse olla tietoa </a:t>
            </a:r>
            <a:r>
              <a:rPr lang="fi-FI" dirty="0"/>
              <a:t>tai kokemuksia digipelaamisesta.</a:t>
            </a:r>
            <a:endParaRPr lang="fi-FI" sz="1200" dirty="0"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885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Kerro lopuksi osallistujille,</a:t>
            </a:r>
          </a:p>
          <a:p>
            <a:r>
              <a:rPr lang="fi-FI"/>
              <a:t>että Verneri.net tarjoaa </a:t>
            </a:r>
          </a:p>
          <a:p>
            <a:r>
              <a:rPr lang="fi-FI"/>
              <a:t>luotettavaa tietoa pelaamisesta selkokielellä.</a:t>
            </a:r>
            <a:endParaRPr lang="fi-FI">
              <a:cs typeface="Calibri" panose="020F0502020204030204"/>
            </a:endParaRPr>
          </a:p>
          <a:p>
            <a:endParaRPr lang="fi-FI"/>
          </a:p>
          <a:p>
            <a:r>
              <a:rPr lang="fi-FI"/>
              <a:t>Voit muistuttaa osallistujia, </a:t>
            </a:r>
          </a:p>
          <a:p>
            <a:r>
              <a:rPr lang="fi-FI"/>
              <a:t>että internetissä liikkuu paljon väärää tietoa. </a:t>
            </a:r>
            <a:endParaRPr lang="fi-FI">
              <a:cs typeface="Calibri"/>
            </a:endParaRPr>
          </a:p>
          <a:p>
            <a:r>
              <a:rPr lang="fi-FI"/>
              <a:t>Siksi on hyvä tietää nettisivuja, </a:t>
            </a:r>
          </a:p>
          <a:p>
            <a:r>
              <a:rPr lang="fi-FI"/>
              <a:t>joista löytyy luotettavaa tietoa.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967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Jos teillä on aikaa, </a:t>
            </a:r>
          </a:p>
          <a:p>
            <a:r>
              <a:rPr lang="fi-FI"/>
              <a:t>voitte lopuksi pelata selkokielistä tietovisaa digipelaamisesta.</a:t>
            </a:r>
          </a:p>
          <a:p>
            <a:endParaRPr lang="fi-FI"/>
          </a:p>
          <a:p>
            <a:r>
              <a:rPr lang="fi-FI"/>
              <a:t>Tietovisassa tulee 4 kysymystä digipelaamisesta.</a:t>
            </a:r>
          </a:p>
          <a:p>
            <a:r>
              <a:rPr lang="fi-FI"/>
              <a:t>Tietovisa arpoo kysymykset,</a:t>
            </a:r>
          </a:p>
          <a:p>
            <a:r>
              <a:rPr lang="fi-FI"/>
              <a:t>joten peliä voi pelata uudestaan.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780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Tutustu Papunetin kuvapankkiin osoitteessa </a:t>
            </a:r>
            <a:endParaRPr lang="fi-FI"/>
          </a:p>
          <a:p>
            <a:r>
              <a:rPr lang="fi-FI" dirty="0"/>
              <a:t>https://papunet.net/materiaalia/kuvapankki/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909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SELVIS-hankkeen (2018-2021) tavoitteena oli</a:t>
            </a:r>
            <a:endParaRPr lang="en-US" dirty="0"/>
          </a:p>
          <a:p>
            <a:r>
              <a:rPr lang="fi-FI" dirty="0"/>
              <a:t>ehkäistä itsenäistyvien kehitysvammaisten </a:t>
            </a:r>
            <a:endParaRPr lang="en-US"/>
          </a:p>
          <a:p>
            <a:r>
              <a:rPr lang="fi-FI" dirty="0"/>
              <a:t>nuorten päihde- ja pelihaittoja kehittämällä </a:t>
            </a:r>
            <a:endParaRPr lang="en-US"/>
          </a:p>
          <a:p>
            <a:r>
              <a:rPr lang="fi-FI" dirty="0"/>
              <a:t>selkokielistä ja saavutettavaa päihde- ja pelikasvatusaineistoa. </a:t>
            </a:r>
            <a:endParaRPr lang="en-US" dirty="0"/>
          </a:p>
          <a:p>
            <a:r>
              <a:rPr lang="fi-FI" dirty="0"/>
              <a:t>Aineistoja testattiin kehitysvammaisille nuorille järjestettävissä ryhmissä. </a:t>
            </a:r>
            <a:endParaRPr lang="en-US" dirty="0"/>
          </a:p>
          <a:p>
            <a:r>
              <a:rPr lang="fi-FI" dirty="0"/>
              <a:t>Lisäksi hanke koulutti kehitysvammaisten nuorten parissa </a:t>
            </a:r>
            <a:endParaRPr lang="en-US"/>
          </a:p>
          <a:p>
            <a:r>
              <a:rPr lang="fi-FI" dirty="0"/>
              <a:t>toimivia ammattilaisia ottamaan päihteet ja pelaaminen puheeksi.</a:t>
            </a:r>
            <a:endParaRPr lang="en-US" dirty="0">
              <a:cs typeface="Calibri"/>
            </a:endParaRPr>
          </a:p>
          <a:p>
            <a:endParaRPr lang="fi-FI"/>
          </a:p>
          <a:p>
            <a:r>
              <a:rPr lang="fi-FI" dirty="0"/>
              <a:t>SELVIS oli EHYT ry:n ja Kehitysvammaliitto ry:n yhteishanke, </a:t>
            </a:r>
            <a:endParaRPr lang="en-US" dirty="0"/>
          </a:p>
          <a:p>
            <a:r>
              <a:rPr lang="fi-FI" dirty="0"/>
              <a:t>joka toimi valtakunnallisesti. </a:t>
            </a:r>
            <a:endParaRPr lang="en-US" dirty="0">
              <a:cs typeface="Calibri"/>
            </a:endParaRPr>
          </a:p>
          <a:p>
            <a:r>
              <a:rPr lang="fi-FI" dirty="0"/>
              <a:t>Hanke on myös osa Arvokas- eriarvoisuuden vähentämisen avustusohjelmaa, </a:t>
            </a:r>
            <a:endParaRPr lang="en-US"/>
          </a:p>
          <a:p>
            <a:r>
              <a:rPr lang="fi-FI" dirty="0"/>
              <a:t>jota koordinoi Setlementtiliitto. </a:t>
            </a:r>
            <a:endParaRPr lang="en-US" dirty="0"/>
          </a:p>
          <a:p>
            <a:r>
              <a:rPr lang="fi-FI"/>
              <a:t>Hanketta rahoitti Sosiaali- ja terveysjärjestöjen avustuskeskus (STEA).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50840-1340-4ACD-B468-B2C7F1DDDB4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1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  <a:cs typeface="Calibri"/>
              </a:rPr>
              <a:t>Tämän dian aikana voi kysyä osallistujilta, 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millä laitteilla he ovat pelanneet digipelejä.</a:t>
            </a:r>
            <a:endParaRPr lang="fi-FI" dirty="0"/>
          </a:p>
          <a:p>
            <a:endParaRPr lang="fi-FI" dirty="0">
              <a:cs typeface="Calibri"/>
            </a:endParaRPr>
          </a:p>
          <a:p>
            <a:r>
              <a:rPr lang="fi-FI" sz="1200" dirty="0">
                <a:latin typeface="+mn-lt"/>
                <a:cs typeface="Calibri"/>
              </a:rPr>
              <a:t>He voivat myös kertoa, 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mitä eroa on pelata esimerkiksi kännykällä ja pelikonsolilla.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83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Lämmittelykysymys.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Jos ryhmässä on monta puheliasta osallistujaa,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kannattaa painottaa, että jokainen mainitsee vain yhden pelin.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Jos kuitenkin tuntuu, että ryhmä tarvitsee vielä lämmittelyä aiheen parissa,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voi halutessaan kertoa useamman vastauksen.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Tetris on yksi maailman suosituimmista digipeleistä,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koska se on ollut olemassa niin pitkään.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Pasianssi on Pelaajabarometrin mukaan Suomen suosituin peli.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cs typeface="Calibri"/>
              </a:rPr>
              <a:t>Fortnite</a:t>
            </a:r>
            <a:r>
              <a:rPr lang="fi-FI" sz="1200">
                <a:cs typeface="Calibri"/>
              </a:rPr>
              <a:t> on ollut hyvin suosittu peli,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ja siinä oli joskus kaikkein eniten pelaajia.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Voitte yhdessä etsiä hakukoneilla,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cs typeface="Calibri"/>
              </a:rPr>
              <a:t>mitkä ovat tällä hetkellä suosituimpia pelejä.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40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Esittele videon hahmot ennen videon katsomista.</a:t>
            </a:r>
            <a:endParaRPr lang="fi-FI" sz="1200"/>
          </a:p>
          <a:p>
            <a:r>
              <a:rPr lang="fi-FI" sz="1200">
                <a:cs typeface="Calibri"/>
              </a:rPr>
              <a:t>Hahmojen iät kannattaa myös huomioida tunnin aikana,</a:t>
            </a:r>
            <a:br>
              <a:rPr lang="fi-FI" sz="1200">
                <a:cs typeface="Calibri"/>
              </a:rPr>
            </a:br>
            <a:r>
              <a:rPr lang="fi-FI" sz="1200">
                <a:cs typeface="Calibri"/>
              </a:rPr>
              <a:t>jos se sopii keskusteluunne.</a:t>
            </a:r>
          </a:p>
          <a:p>
            <a:endParaRPr lang="fi-FI" sz="1200"/>
          </a:p>
          <a:p>
            <a:r>
              <a:rPr lang="fi-FI" sz="1200"/>
              <a:t>Voit palata tähän diaan tarvittaessa,</a:t>
            </a:r>
          </a:p>
          <a:p>
            <a:r>
              <a:rPr lang="fi-FI" sz="1200"/>
              <a:t>tai tulostaa tämän esille tilaisuuden ajaksi.</a:t>
            </a:r>
            <a:endParaRPr lang="fi-FI" sz="1200">
              <a:cs typeface="Calibri"/>
            </a:endParaRPr>
          </a:p>
          <a:p>
            <a:r>
              <a:rPr lang="fi-FI" sz="1200"/>
              <a:t>Tämä voi helpottaa keskustelua videosta,</a:t>
            </a:r>
          </a:p>
          <a:p>
            <a:r>
              <a:rPr lang="fi-FI" sz="1200"/>
              <a:t>kun ei tarvitse muistaa hahmojen nimiä ulkoa.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28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Tätä diaa varten tarvitset toimivan nettiyhteyden.</a:t>
            </a:r>
          </a:p>
          <a:p>
            <a:r>
              <a:rPr lang="fi-FI"/>
              <a:t>Klikkaamalla kuvaa video lähtee käyntiin.</a:t>
            </a:r>
            <a:endParaRPr lang="en-US">
              <a:cs typeface="Calibri"/>
            </a:endParaRPr>
          </a:p>
          <a:p>
            <a:r>
              <a:rPr lang="fi-FI"/>
              <a:t>Voit myös näyttää videon YouTuben kautta tästä linkistä: </a:t>
            </a:r>
            <a:r>
              <a:rPr lang="fi-FI">
                <a:hlinkClick r:id="rId3"/>
              </a:rPr>
              <a:t>https://youtu.be/IIVWZPA4aGE</a:t>
            </a:r>
            <a:r>
              <a:rPr lang="fi-FI"/>
              <a:t> </a:t>
            </a:r>
            <a:br>
              <a:rPr lang="fi-FI">
                <a:cs typeface="+mn-lt"/>
              </a:rPr>
            </a:br>
            <a:r>
              <a:rPr lang="fi-FI"/>
              <a:t>Löydät animaation ja tekstivastikkeen myös sivuilta </a:t>
            </a:r>
            <a:r>
              <a:rPr lang="fi-FI">
                <a:hlinkClick r:id="rId4"/>
              </a:rPr>
              <a:t>ehyt.fi/</a:t>
            </a:r>
            <a:r>
              <a:rPr lang="fi-FI" err="1">
                <a:hlinkClick r:id="rId4"/>
              </a:rPr>
              <a:t>selvis</a:t>
            </a:r>
            <a:endParaRPr lang="fi-FI"/>
          </a:p>
          <a:p>
            <a:endParaRPr lang="fi-FI">
              <a:cs typeface="Calibri"/>
            </a:endParaRPr>
          </a:p>
          <a:p>
            <a:r>
              <a:rPr lang="fi-FI"/>
              <a:t>Katsokaa yhdessä video tai lukekaa videon tekstivastike. </a:t>
            </a:r>
          </a:p>
          <a:p>
            <a:r>
              <a:rPr lang="fi-FI"/>
              <a:t>Sen jälkeen seuraavissa dioissa käsitellään videon teemoja eri kysymysten avulla. </a:t>
            </a:r>
            <a:endParaRPr lang="fi-FI">
              <a:cs typeface="Calibri"/>
            </a:endParaRPr>
          </a:p>
          <a:p>
            <a:r>
              <a:rPr lang="fi-FI"/>
              <a:t>Kysymykset ja vastaukset ovat vain esimerkkejä ja ehdotuksia. </a:t>
            </a:r>
          </a:p>
          <a:p>
            <a:r>
              <a:rPr lang="fi-FI"/>
              <a:t>Jos jokin muu asia mietityttää osallistujia, </a:t>
            </a:r>
          </a:p>
          <a:p>
            <a:r>
              <a:rPr lang="fi-FI"/>
              <a:t>kannattaa siitä keskustella. </a:t>
            </a:r>
          </a:p>
          <a:p>
            <a:r>
              <a:rPr lang="fi-FI"/>
              <a:t>Kysymyksiin ei ole yhtä oikeaa vastausta.</a:t>
            </a:r>
          </a:p>
          <a:p>
            <a:endParaRPr lang="fi-FI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cs typeface="Calibri"/>
              </a:rPr>
              <a:t>Voit kysymysten aikana palata videon eri kohtiin,</a:t>
            </a: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palauttaaksesi osallistujille mieleen,</a:t>
            </a: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mitä tilanteissa tapahtui.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06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86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826B3-B28C-417B-9984-7540086CC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12C5FC-9708-4D41-9531-0CEBB34B4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1E069B-DC43-449B-8305-19511149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3BFDE-1710-4012-B83F-7AE19691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43A0DA-5D48-443C-95F8-B973777C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89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6612C-0C11-49A4-873C-14A366CE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843CA4-503B-43AC-90D7-83A735605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52CB7A-6DEE-400E-BDFB-B4CA44726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E1AF00-6465-4077-8B2E-226A18CD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EA3105-C122-4FBB-86CF-05DC433B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36AC8-5497-4ADA-9C8B-BBB6ABDE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AEBAF0-14A3-4AC1-BCC6-50BB4EC3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6A8B4B-60D9-4F5C-8636-5D668292E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53C3F2-F9D4-4577-85B1-8CE27576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8D4DEB-C92A-433F-9883-8E78AE0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4C2CB5-08BA-454B-ADE9-B5C473B3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62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F6B33C-9EAB-402A-8AEC-3A5EB799D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B0D20A-5D7D-4E37-A6EC-63A2E730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51465-9AAC-428A-9927-6A03BA3C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69C4A8-0A51-4B0E-B2A7-A5885A14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459034-DFB0-409D-ABBE-7A7FAA7E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55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76670-7E15-4303-BCDA-CBC13372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A514CE-B7BD-4A55-AF2D-AA730531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BB78E-F643-43D6-B88F-96DC1F15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9BB385-A349-4CD2-B0CD-ACED1FFB4D79}" type="datetimeFigureOut">
              <a:rPr lang="fi-FI" smtClean="0"/>
              <a:pPr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C963F5-CBBF-493A-85F1-F71A627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7A5DE3-D236-4DD4-9FAE-15B60F45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287B3-4623-4C36-A683-05B0CEDEFF6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3D80419-5E3C-4F37-A125-EA29B96C75DA}"/>
              </a:ext>
            </a:extLst>
          </p:cNvPr>
          <p:cNvSpPr/>
          <p:nvPr userDrawn="1"/>
        </p:nvSpPr>
        <p:spPr>
          <a:xfrm>
            <a:off x="397328" y="365125"/>
            <a:ext cx="11397343" cy="61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07C3C2-4F7D-40DC-A0DE-E0256929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E29BEB-EB24-4949-BB0D-EB420B96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40C2DF-471F-4E3E-BBEF-A3E49CEC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1E38A-A822-48D2-A35C-B4975E89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3A5BFC-F10D-4387-B274-CC5F1E4CBDC7}"/>
              </a:ext>
            </a:extLst>
          </p:cNvPr>
          <p:cNvSpPr/>
          <p:nvPr userDrawn="1"/>
        </p:nvSpPr>
        <p:spPr>
          <a:xfrm>
            <a:off x="0" y="2463800"/>
            <a:ext cx="121920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C257B6-E0EF-4DFA-BAE3-535047E8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620"/>
            <a:ext cx="10515600" cy="11096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39F5F-CCBF-4F26-A0A4-C01C8C85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700923-9F9D-4C12-931D-368019A7B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D97A67-DF63-4AB1-AE7B-F630D29AC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63C361-6DDA-4B3B-8E0F-52458C01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FC6AFA-8595-4912-9C9A-BD59885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0828AD-F23E-4B33-944F-D25DF0C5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4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97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E31E6-F647-4579-8606-A3674596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D5DFEE-1FC8-470A-8635-DB7B8D55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10347E-BD47-4644-A68A-6B538C6C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BD004D-BC66-4B1C-9E2A-8D761E9C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6C145B3-97FB-4F7F-A130-2C8A5A52631E}"/>
              </a:ext>
            </a:extLst>
          </p:cNvPr>
          <p:cNvSpPr/>
          <p:nvPr userDrawn="1"/>
        </p:nvSpPr>
        <p:spPr>
          <a:xfrm>
            <a:off x="5071903" y="1434590"/>
            <a:ext cx="6788664" cy="3988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5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19100ED-70DE-4B69-85EF-755667A7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1F7793-302D-45C9-BE52-6B72BF54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DCCF50-1108-4F1D-8E55-2B8073E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3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E47A94-B6C3-4036-AE5B-7AD7A339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228EFF-5872-498A-850F-AA7E18A6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4DD54D-0DD2-4358-9277-B81E87D4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E00734-272F-4A81-99AE-3F45DB87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BB494A-35D1-444B-B66A-5AC9C740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7D50E4-0942-45B0-ACC3-DC0466FB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08D83F-E7E2-42F7-96A3-0AE3BB2B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B1E6CE-3CB1-40B6-B88A-FF582198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271885-B3E0-4A98-B5D7-05F479CE4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C895FC-D430-494E-854C-F67BF4031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2E16CB-5CAB-4957-B892-DEECE6195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0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ehyt.fi/tuote/tietovisa-digipelaamisesta-selkokieli/" TargetMode="External"/><Relationship Id="rId4" Type="http://schemas.openxmlformats.org/officeDocument/2006/relationships/image" Target="../media/image5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unet.net/" TargetMode="External"/><Relationship Id="rId4" Type="http://schemas.openxmlformats.org/officeDocument/2006/relationships/image" Target="../media/image5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IVWZPA4aGE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youtu.be/IIVWZPA4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ustakuva">
            <a:extLst>
              <a:ext uri="{FF2B5EF4-FFF2-40B4-BE49-F238E27FC236}">
                <a16:creationId xmlns:a16="http://schemas.microsoft.com/office/drawing/2014/main" id="{B453F1D0-03D1-4A36-90AA-0DE86B15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Kuvio">
            <a:extLst>
              <a:ext uri="{FF2B5EF4-FFF2-40B4-BE49-F238E27FC236}">
                <a16:creationId xmlns:a16="http://schemas.microsoft.com/office/drawing/2014/main" id="{5CB86DA1-F9AB-4B61-A847-2702F1F3E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639" y="619432"/>
            <a:ext cx="5619135" cy="5619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">
            <a:extLst>
              <a:ext uri="{FF2B5EF4-FFF2-40B4-BE49-F238E27FC236}">
                <a16:creationId xmlns:a16="http://schemas.microsoft.com/office/drawing/2014/main" id="{D25E76FF-AF53-4724-A0AC-3FFE6C9726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0191" y="3342801"/>
            <a:ext cx="4698961" cy="26511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ctr" defTabSz="91442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2" rtl="0" eaLnBrk="1" fontAlgn="auto" latinLnBrk="0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Oppitunti digipelaamisesta, 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 2</a:t>
            </a:r>
          </a:p>
        </p:txBody>
      </p:sp>
      <p:pic>
        <p:nvPicPr>
          <p:cNvPr id="10" name="Logo" descr="SELVIS-hankkeen musta logo.">
            <a:extLst>
              <a:ext uri="{FF2B5EF4-FFF2-40B4-BE49-F238E27FC236}">
                <a16:creationId xmlns:a16="http://schemas.microsoft.com/office/drawing/2014/main" id="{3653124F-FBA0-4950-98C9-8366C192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523" y="1631327"/>
            <a:ext cx="3062298" cy="14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" descr="Huppis ja Nuttis ovat kahvilla ja katsovat toisiaan. Huppis on väsynyt.">
            <a:extLst>
              <a:ext uri="{FF2B5EF4-FFF2-40B4-BE49-F238E27FC236}">
                <a16:creationId xmlns:a16="http://schemas.microsoft.com/office/drawing/2014/main" id="{AB5F89A7-E7AE-4F71-8CCE-4B011BF05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5471" y="1416513"/>
            <a:ext cx="6708288" cy="40249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817" y="1416513"/>
            <a:ext cx="4231335" cy="40249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Mitä </a:t>
            </a:r>
            <a:r>
              <a:rPr lang="fi-FI" dirty="0" err="1">
                <a:latin typeface="+mn-lt"/>
              </a:rPr>
              <a:t>Nuttis</a:t>
            </a:r>
            <a:r>
              <a:rPr lang="fi-FI" dirty="0">
                <a:latin typeface="+mn-lt"/>
              </a:rPr>
              <a:t> </a:t>
            </a:r>
            <a:br>
              <a:rPr lang="fi-FI" dirty="0">
                <a:latin typeface="+mn-lt"/>
                <a:cs typeface="Calibri"/>
              </a:rPr>
            </a:br>
            <a:r>
              <a:rPr lang="fi-FI" dirty="0">
                <a:latin typeface="+mn-lt"/>
              </a:rPr>
              <a:t>kysyy </a:t>
            </a:r>
            <a:r>
              <a:rPr lang="fi-FI" dirty="0" err="1">
                <a:latin typeface="+mn-lt"/>
              </a:rPr>
              <a:t>Huppikselta</a:t>
            </a:r>
            <a:r>
              <a:rPr lang="fi-FI" dirty="0">
                <a:latin typeface="+mn-lt"/>
              </a:rPr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38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" descr="Kahvila aurinkoisena päivänä.">
            <a:extLst>
              <a:ext uri="{FF2B5EF4-FFF2-40B4-BE49-F238E27FC236}">
                <a16:creationId xmlns:a16="http://schemas.microsoft.com/office/drawing/2014/main" id="{957A80AD-5650-4CA5-A507-4A4070F66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762" y="1404245"/>
            <a:ext cx="7047904" cy="42287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260" y="1225012"/>
            <a:ext cx="4003502" cy="4228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>
                <a:latin typeface="+mn-lt"/>
              </a:rPr>
              <a:t>Mistä paikasta video alkaa?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94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" descr="Huppis istuu kahvilla surullisen näköisenä.">
            <a:extLst>
              <a:ext uri="{FF2B5EF4-FFF2-40B4-BE49-F238E27FC236}">
                <a16:creationId xmlns:a16="http://schemas.microsoft.com/office/drawing/2014/main" id="{49062235-8101-41B4-9ADC-34562ACE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881" y="1317390"/>
            <a:ext cx="7038698" cy="42232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421" y="1770495"/>
            <a:ext cx="4000452" cy="33170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>
                <a:latin typeface="+mn-lt"/>
              </a:rPr>
              <a:t>Miksi </a:t>
            </a:r>
            <a:r>
              <a:rPr lang="fi-FI" err="1">
                <a:latin typeface="+mn-lt"/>
              </a:rPr>
              <a:t>Huppis</a:t>
            </a:r>
            <a:r>
              <a:rPr lang="fi-FI">
                <a:latin typeface="+mn-lt"/>
              </a:rPr>
              <a:t> on niin väsynyt?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53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" descr="Huppis ja Nuttis kävelevät puistossa. Perhonen lentää ohi.">
            <a:extLst>
              <a:ext uri="{FF2B5EF4-FFF2-40B4-BE49-F238E27FC236}">
                <a16:creationId xmlns:a16="http://schemas.microsoft.com/office/drawing/2014/main" id="{3F50C8FA-006C-43E6-988A-E13B54CAA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1205" y="1197781"/>
            <a:ext cx="7437397" cy="44624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EA71A40A-37CC-4DA0-9C35-6EABEE9319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4558" y="1670596"/>
            <a:ext cx="3437540" cy="35168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Minne </a:t>
            </a:r>
            <a:r>
              <a:rPr kumimoji="0" lang="fi-FI" sz="4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Nuttis</a:t>
            </a: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ja </a:t>
            </a:r>
            <a:r>
              <a:rPr kumimoji="0" lang="fi-FI" sz="4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Huppis</a:t>
            </a: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lähtevät?</a:t>
            </a:r>
            <a:endParaRPr lang="fi-FI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404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" descr="Huppis ja Nuttis mietteliään näköisinä.">
            <a:extLst>
              <a:ext uri="{FF2B5EF4-FFF2-40B4-BE49-F238E27FC236}">
                <a16:creationId xmlns:a16="http://schemas.microsoft.com/office/drawing/2014/main" id="{C8069CDF-BECD-4F12-8C0A-BEEC20A5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5088" y="1380707"/>
            <a:ext cx="6827641" cy="40965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694" y="1297555"/>
            <a:ext cx="3899647" cy="4262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  <a:cs typeface="Calibri"/>
              </a:rPr>
              <a:t>Mistä </a:t>
            </a:r>
            <a:br>
              <a:rPr lang="fi-FI" dirty="0">
                <a:latin typeface="+mn-lt"/>
                <a:cs typeface="Calibri"/>
              </a:rPr>
            </a:br>
            <a:r>
              <a:rPr lang="fi-FI" dirty="0" err="1">
                <a:latin typeface="+mn-lt"/>
                <a:cs typeface="Calibri"/>
              </a:rPr>
              <a:t>Nuttis</a:t>
            </a:r>
            <a:r>
              <a:rPr lang="fi-FI" dirty="0">
                <a:latin typeface="+mn-lt"/>
                <a:cs typeface="Calibri"/>
              </a:rPr>
              <a:t> ja </a:t>
            </a:r>
            <a:r>
              <a:rPr lang="fi-FI" dirty="0" err="1">
                <a:latin typeface="+mn-lt"/>
                <a:cs typeface="Calibri"/>
              </a:rPr>
              <a:t>Huppis</a:t>
            </a:r>
            <a:r>
              <a:rPr lang="fi-FI" dirty="0">
                <a:latin typeface="+mn-lt"/>
                <a:cs typeface="Calibri"/>
              </a:rPr>
              <a:t> keskustelevat puistossa?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32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ähikuvassa Huppis vakavan näköisenä.">
            <a:extLst>
              <a:ext uri="{FF2B5EF4-FFF2-40B4-BE49-F238E27FC236}">
                <a16:creationId xmlns:a16="http://schemas.microsoft.com/office/drawing/2014/main" id="{34BFF3E7-D45F-3651-E393-21780BED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778" y="1585247"/>
            <a:ext cx="6150633" cy="368750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694" y="1297555"/>
            <a:ext cx="4388477" cy="4262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>
                <a:latin typeface="+mn-lt"/>
                <a:cs typeface="Calibri"/>
              </a:rPr>
              <a:t>Miksi </a:t>
            </a:r>
            <a:r>
              <a:rPr lang="fi-FI" err="1">
                <a:latin typeface="+mn-lt"/>
                <a:cs typeface="Calibri"/>
              </a:rPr>
              <a:t>Huppis</a:t>
            </a:r>
            <a:r>
              <a:rPr lang="fi-FI">
                <a:latin typeface="+mn-lt"/>
                <a:cs typeface="Calibri"/>
              </a:rPr>
              <a:t> pelaa niin paljon?</a:t>
            </a:r>
            <a:endParaRPr lang="fi-FI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377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" descr="Lukujärjestys. Kynällä on piirretty keskiviikon ja perjantain kohdalle rastit.">
            <a:extLst>
              <a:ext uri="{FF2B5EF4-FFF2-40B4-BE49-F238E27FC236}">
                <a16:creationId xmlns:a16="http://schemas.microsoft.com/office/drawing/2014/main" id="{3D4A4423-DAAD-47D7-A614-3197F4C0D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212" y="1437500"/>
            <a:ext cx="6638333" cy="398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2790" y="1043372"/>
            <a:ext cx="3931817" cy="43771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>
                <a:latin typeface="+mn-lt"/>
              </a:rPr>
              <a:t>Minkä neuvon </a:t>
            </a:r>
            <a:r>
              <a:rPr lang="fi-FI" err="1">
                <a:latin typeface="+mn-lt"/>
              </a:rPr>
              <a:t>Nuttis</a:t>
            </a:r>
            <a:r>
              <a:rPr lang="fi-FI">
                <a:latin typeface="+mn-lt"/>
              </a:rPr>
              <a:t> antaa </a:t>
            </a:r>
            <a:r>
              <a:rPr lang="fi-FI" err="1">
                <a:latin typeface="+mn-lt"/>
              </a:rPr>
              <a:t>Huppikselle</a:t>
            </a:r>
            <a:r>
              <a:rPr lang="fi-FI">
                <a:latin typeface="+mn-lt"/>
              </a:rPr>
              <a:t>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03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" descr="Huppis ja Nuttis iloisen näköisenä puistossa. Vieressä älypuhelin jossa on ilmoitus.">
            <a:extLst>
              <a:ext uri="{FF2B5EF4-FFF2-40B4-BE49-F238E27FC236}">
                <a16:creationId xmlns:a16="http://schemas.microsoft.com/office/drawing/2014/main" id="{26324138-D1B3-4F4F-8B1C-54DA35E7D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3886" y="1502365"/>
            <a:ext cx="6616033" cy="39696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0263" y="1291422"/>
            <a:ext cx="4161623" cy="40642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Miksi </a:t>
            </a:r>
            <a:br>
              <a:rPr lang="fi-FI" dirty="0">
                <a:latin typeface="+mn-lt"/>
              </a:rPr>
            </a:br>
            <a:r>
              <a:rPr lang="fi-FI" dirty="0" err="1">
                <a:latin typeface="+mn-lt"/>
              </a:rPr>
              <a:t>Nuttis</a:t>
            </a:r>
            <a:r>
              <a:rPr lang="fi-FI" dirty="0">
                <a:latin typeface="+mn-lt"/>
              </a:rPr>
              <a:t> kysyy,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onko </a:t>
            </a:r>
            <a:r>
              <a:rPr lang="fi-FI" dirty="0" err="1">
                <a:latin typeface="+mn-lt"/>
              </a:rPr>
              <a:t>Huppiksella</a:t>
            </a:r>
            <a:r>
              <a:rPr lang="fi-FI" dirty="0">
                <a:latin typeface="+mn-lt"/>
              </a:rPr>
              <a:t> kännykkää?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87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" descr="Kaverukset pelaamassa jalkapalloa. Huppis tekee maalin.">
            <a:extLst>
              <a:ext uri="{FF2B5EF4-FFF2-40B4-BE49-F238E27FC236}">
                <a16:creationId xmlns:a16="http://schemas.microsoft.com/office/drawing/2014/main" id="{4898B531-FFAA-444F-9FB1-CC2ABAE7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6389" y="1529206"/>
            <a:ext cx="6428308" cy="38569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/>
          </p:cNvSpPr>
          <p:nvPr/>
        </p:nvSpPr>
        <p:spPr>
          <a:xfrm>
            <a:off x="537016" y="1359426"/>
            <a:ext cx="4433322" cy="4130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Mitä muuta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voi tehdä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vapaa-ajalla,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kuin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pelata digipelejä?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F45CEE20-DA90-B1FE-EDBD-ED1072FC19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Vapaa-aika</a:t>
            </a:r>
          </a:p>
        </p:txBody>
      </p:sp>
    </p:spTree>
    <p:extLst>
      <p:ext uri="{BB962C8B-B14F-4D97-AF65-F5344CB8AC3E}">
        <p14:creationId xmlns:p14="http://schemas.microsoft.com/office/powerpoint/2010/main" val="148913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" descr="Huppis iloisen näköisenä tietokoneella. Huppis vinkkaa silmää.">
            <a:extLst>
              <a:ext uri="{FF2B5EF4-FFF2-40B4-BE49-F238E27FC236}">
                <a16:creationId xmlns:a16="http://schemas.microsoft.com/office/drawing/2014/main" id="{E35F743E-8FAF-4C50-B6B5-0CB37FABA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8634" y="1732404"/>
            <a:ext cx="5655320" cy="33931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9F225BA-1A91-3322-FC44-45C436A1D2C3}"/>
              </a:ext>
            </a:extLst>
          </p:cNvPr>
          <p:cNvSpPr txBox="1"/>
          <p:nvPr/>
        </p:nvSpPr>
        <p:spPr>
          <a:xfrm>
            <a:off x="478301" y="2566737"/>
            <a:ext cx="49278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dirty="0"/>
              <a:t>Mitä </a:t>
            </a:r>
            <a:r>
              <a:rPr lang="fi-FI" sz="4400" dirty="0" err="1"/>
              <a:t>Huppis</a:t>
            </a:r>
            <a:r>
              <a:rPr lang="fi-FI" sz="4400" dirty="0"/>
              <a:t> tekee seuraavalla kerralla </a:t>
            </a:r>
            <a:br>
              <a:rPr lang="fi-FI" sz="4400" dirty="0"/>
            </a:br>
            <a:r>
              <a:rPr lang="fi-FI" sz="4400" dirty="0"/>
              <a:t>eri tavalla?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301" y="1092820"/>
            <a:ext cx="5275385" cy="1473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b="1" dirty="0">
                <a:latin typeface="+mn-lt"/>
              </a:rPr>
              <a:t>Pohditaan yhdessä: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86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" descr="Lukujärjestys.">
            <a:extLst>
              <a:ext uri="{FF2B5EF4-FFF2-40B4-BE49-F238E27FC236}">
                <a16:creationId xmlns:a16="http://schemas.microsoft.com/office/drawing/2014/main" id="{57ABB9D2-E5C2-4AA5-88AF-D3E3EE6E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44" y="429733"/>
            <a:ext cx="3176387" cy="3186100"/>
          </a:xfrm>
          <a:prstGeom prst="rect">
            <a:avLst/>
          </a:prstGeom>
        </p:spPr>
      </p:pic>
      <p:pic>
        <p:nvPicPr>
          <p:cNvPr id="6" name="Kuva 2" descr="Kaksi henkilöä juttelee toisilleen.">
            <a:extLst>
              <a:ext uri="{FF2B5EF4-FFF2-40B4-BE49-F238E27FC236}">
                <a16:creationId xmlns:a16="http://schemas.microsoft.com/office/drawing/2014/main" id="{05CB65AE-C1E7-46C1-A392-CCD0F007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12" y="3882483"/>
            <a:ext cx="3905250" cy="25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73E12184-209C-402C-868C-2CE8A20FD118}"/>
              </a:ext>
            </a:extLst>
          </p:cNvPr>
          <p:cNvSpPr>
            <a:spLocks/>
          </p:cNvSpPr>
          <p:nvPr/>
        </p:nvSpPr>
        <p:spPr>
          <a:xfrm>
            <a:off x="838200" y="1552575"/>
            <a:ext cx="6807200" cy="4659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Sovitaan oppitunnin säännöt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Päivän aihe: </a:t>
            </a:r>
            <a:r>
              <a:rPr lang="fi-FI" sz="3600" dirty="0">
                <a:ea typeface="+mn-lt"/>
                <a:cs typeface="+mn-lt"/>
              </a:rPr>
              <a:t>Digi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pelaaminen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Videon katsominen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Työskentelyä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Tauko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Työskentelyä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Lopetus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81F33939-E2BD-47F8-B197-2473268E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31842"/>
            <a:ext cx="5591033" cy="734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Ohjelma ja aikataulu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21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Kolme kaverusta.">
            <a:extLst>
              <a:ext uri="{FF2B5EF4-FFF2-40B4-BE49-F238E27FC236}">
                <a16:creationId xmlns:a16="http://schemas.microsoft.com/office/drawing/2014/main" id="{7926AB84-47A8-03B6-497C-EB0A1E2E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2" y="1184325"/>
            <a:ext cx="4600185" cy="4600185"/>
          </a:xfrm>
          <a:prstGeom prst="rect">
            <a:avLst/>
          </a:prstGeom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0E3B4E99-EEFE-BF9B-8A56-B45D2AC8F389}"/>
              </a:ext>
            </a:extLst>
          </p:cNvPr>
          <p:cNvSpPr txBox="1">
            <a:spLocks/>
          </p:cNvSpPr>
          <p:nvPr/>
        </p:nvSpPr>
        <p:spPr>
          <a:xfrm>
            <a:off x="1363361" y="1497303"/>
            <a:ext cx="5464621" cy="3978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Oletko löytänyt 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uusia ystäviä digipeleistä?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80ABA5E4-B96D-DED5-C643-2935552B05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Uudet ystävät</a:t>
            </a:r>
          </a:p>
        </p:txBody>
      </p:sp>
    </p:spTree>
    <p:extLst>
      <p:ext uri="{BB962C8B-B14F-4D97-AF65-F5344CB8AC3E}">
        <p14:creationId xmlns:p14="http://schemas.microsoft.com/office/powerpoint/2010/main" val="215076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Surullinen ja mietteliäs hahmo.">
            <a:extLst>
              <a:ext uri="{FF2B5EF4-FFF2-40B4-BE49-F238E27FC236}">
                <a16:creationId xmlns:a16="http://schemas.microsoft.com/office/drawing/2014/main" id="{36B773ED-28B6-D5D3-1E5A-92916923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336" y="3244064"/>
            <a:ext cx="3034357" cy="3034357"/>
          </a:xfrm>
          <a:prstGeom prst="rect">
            <a:avLst/>
          </a:prstGeom>
        </p:spPr>
      </p:pic>
      <p:pic>
        <p:nvPicPr>
          <p:cNvPr id="5" name="Kuva 5" descr="Älypuhelin.">
            <a:extLst>
              <a:ext uri="{FF2B5EF4-FFF2-40B4-BE49-F238E27FC236}">
                <a16:creationId xmlns:a16="http://schemas.microsoft.com/office/drawing/2014/main" id="{CAAA20A3-88FB-15AD-9E79-61F7ABB9F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10344023" y="1433340"/>
            <a:ext cx="1707663" cy="1688125"/>
          </a:xfrm>
          <a:prstGeom prst="rect">
            <a:avLst/>
          </a:prstGeom>
        </p:spPr>
      </p:pic>
      <p:pic>
        <p:nvPicPr>
          <p:cNvPr id="4" name="Kuva 4" descr="Tietokone.">
            <a:extLst>
              <a:ext uri="{FF2B5EF4-FFF2-40B4-BE49-F238E27FC236}">
                <a16:creationId xmlns:a16="http://schemas.microsoft.com/office/drawing/2014/main" id="{414A1EAE-9AF3-841F-EE2E-C7943B9A5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937" y="513862"/>
            <a:ext cx="2420816" cy="2420816"/>
          </a:xfrm>
          <a:prstGeom prst="rect">
            <a:avLst/>
          </a:prstGeom>
        </p:spPr>
      </p:pic>
      <p:pic>
        <p:nvPicPr>
          <p:cNvPr id="6" name="Kuva 7" descr="Pelikonsoli.">
            <a:extLst>
              <a:ext uri="{FF2B5EF4-FFF2-40B4-BE49-F238E27FC236}">
                <a16:creationId xmlns:a16="http://schemas.microsoft.com/office/drawing/2014/main" id="{3EE74067-B702-7880-E059-C393E3B53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090" y="1158630"/>
            <a:ext cx="2117971" cy="2098432"/>
          </a:xfrm>
          <a:prstGeom prst="rect">
            <a:avLst/>
          </a:prstGeom>
        </p:spPr>
      </p:pic>
      <p:sp>
        <p:nvSpPr>
          <p:cNvPr id="7" name="Tekstiä">
            <a:extLst>
              <a:ext uri="{FF2B5EF4-FFF2-40B4-BE49-F238E27FC236}">
                <a16:creationId xmlns:a16="http://schemas.microsoft.com/office/drawing/2014/main" id="{D895B7BA-6B8F-4FE6-B6FB-FECD822B281F}"/>
              </a:ext>
            </a:extLst>
          </p:cNvPr>
          <p:cNvSpPr txBox="1">
            <a:spLocks/>
          </p:cNvSpPr>
          <p:nvPr/>
        </p:nvSpPr>
        <p:spPr>
          <a:xfrm>
            <a:off x="838719" y="2857573"/>
            <a:ext cx="6424589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/>
              </a:rPr>
              <a:t>Mistä tietää, </a:t>
            </a:r>
            <a:b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/>
              </a:rPr>
            </a:b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/>
              </a:rPr>
              <a:t>että pelaamisesta 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/>
              </a:rPr>
              <a:t>on tullut ongelma?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065910-BDAB-7CA7-9729-0DFB63DD4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Digipelaamisesta ongelma</a:t>
            </a:r>
          </a:p>
        </p:txBody>
      </p:sp>
    </p:spTree>
    <p:extLst>
      <p:ext uri="{BB962C8B-B14F-4D97-AF65-F5344CB8AC3E}">
        <p14:creationId xmlns:p14="http://schemas.microsoft.com/office/powerpoint/2010/main" val="369635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Kaksi henkilöä keskustelemassa toisilleen.">
            <a:extLst>
              <a:ext uri="{FF2B5EF4-FFF2-40B4-BE49-F238E27FC236}">
                <a16:creationId xmlns:a16="http://schemas.microsoft.com/office/drawing/2014/main" id="{436C4983-FB71-A610-CDA3-95EBA4728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712870"/>
            <a:ext cx="5292969" cy="3559259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527" y="1585871"/>
            <a:ext cx="5846192" cy="3574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 dirty="0">
                <a:latin typeface="+mn-lt"/>
              </a:rPr>
              <a:t>Onko sinusta vaikeaa kertoa kaverille, </a:t>
            </a:r>
            <a:br>
              <a:rPr lang="fi-FI" sz="4800" dirty="0">
                <a:latin typeface="+mn-lt"/>
              </a:rPr>
            </a:br>
            <a:r>
              <a:rPr lang="fi-FI" sz="4800" dirty="0">
                <a:latin typeface="+mn-lt"/>
              </a:rPr>
              <a:t>jos hän pelaa liikaa?</a:t>
            </a:r>
            <a:endParaRPr lang="fi-FI" sz="48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69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ieltomerkki.">
            <a:extLst>
              <a:ext uri="{FF2B5EF4-FFF2-40B4-BE49-F238E27FC236}">
                <a16:creationId xmlns:a16="http://schemas.microsoft.com/office/drawing/2014/main" id="{230642B7-9AAB-221A-4B7D-C8B00AE2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631" y="1227016"/>
            <a:ext cx="4013200" cy="4003430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1E91E52F-CA86-9450-BC40-4D65C204A0B8}"/>
              </a:ext>
            </a:extLst>
          </p:cNvPr>
          <p:cNvSpPr txBox="1">
            <a:spLocks/>
          </p:cNvSpPr>
          <p:nvPr/>
        </p:nvSpPr>
        <p:spPr>
          <a:xfrm>
            <a:off x="783603" y="1059371"/>
            <a:ext cx="8496279" cy="475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Mitä tapahtuu,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joku kieltää </a:t>
            </a:r>
            <a:endParaRPr lang="fi-FI" dirty="0">
              <a:latin typeface="Calibri Light" panose="020F0302020204030204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sinua pelaamasta?</a:t>
            </a:r>
            <a:endParaRPr lang="fi-FI" dirty="0">
              <a:cs typeface="Calibri Light"/>
            </a:endParaRPr>
          </a:p>
          <a:p>
            <a:pPr>
              <a:lnSpc>
                <a:spcPct val="100000"/>
              </a:lnSpc>
            </a:pPr>
            <a:endParaRPr lang="fi-FI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>
                <a:latin typeface="+mn-lt"/>
              </a:rPr>
              <a:t>Miten sinä toimit, 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jos et saa pelata silloin kun haluat?</a:t>
            </a:r>
            <a:endParaRPr lang="fi-FI" dirty="0">
              <a:latin typeface="+mn-lt"/>
              <a:cs typeface="Calibri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E10AA01-ED4F-9DF8-DFC7-985104092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Digipelaamisen kieltäminen</a:t>
            </a:r>
          </a:p>
        </p:txBody>
      </p:sp>
    </p:spTree>
    <p:extLst>
      <p:ext uri="{BB962C8B-B14F-4D97-AF65-F5344CB8AC3E}">
        <p14:creationId xmlns:p14="http://schemas.microsoft.com/office/powerpoint/2010/main" val="3652225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Vihainen hahmo.">
            <a:extLst>
              <a:ext uri="{FF2B5EF4-FFF2-40B4-BE49-F238E27FC236}">
                <a16:creationId xmlns:a16="http://schemas.microsoft.com/office/drawing/2014/main" id="{255CE29E-A39A-8C59-8ABA-BCC2FCAE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319" y="1810339"/>
            <a:ext cx="3242651" cy="3242651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8470" y="1804209"/>
            <a:ext cx="7216291" cy="3242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>
                <a:latin typeface="+mn-lt"/>
              </a:rPr>
              <a:t>Miksi jotkut</a:t>
            </a:r>
            <a:br>
              <a:rPr lang="fi-FI" sz="4800">
                <a:latin typeface="+mn-lt"/>
                <a:ea typeface="Calibri"/>
                <a:cs typeface="Calibri"/>
              </a:rPr>
            </a:br>
            <a:r>
              <a:rPr lang="fi-FI" sz="4800">
                <a:latin typeface="+mn-lt"/>
              </a:rPr>
              <a:t>tulevat vihaiseksi </a:t>
            </a:r>
            <a:br>
              <a:rPr lang="fi-FI" sz="4800">
                <a:latin typeface="+mn-lt"/>
                <a:ea typeface="Calibri"/>
                <a:cs typeface="Calibri"/>
              </a:rPr>
            </a:br>
            <a:r>
              <a:rPr lang="fi-FI" sz="4800">
                <a:latin typeface="+mn-lt"/>
              </a:rPr>
              <a:t>kun he pelaavat digipelejä?</a:t>
            </a:r>
            <a:endParaRPr lang="fi-FI" sz="48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437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" descr="Henkilö miettii.">
            <a:extLst>
              <a:ext uri="{FF2B5EF4-FFF2-40B4-BE49-F238E27FC236}">
                <a16:creationId xmlns:a16="http://schemas.microsoft.com/office/drawing/2014/main" id="{C15D3D8B-52E1-414A-9DDB-04D77A88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15" y="1286042"/>
            <a:ext cx="4285915" cy="42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ä">
            <a:extLst>
              <a:ext uri="{FF2B5EF4-FFF2-40B4-BE49-F238E27FC236}">
                <a16:creationId xmlns:a16="http://schemas.microsoft.com/office/drawing/2014/main" id="{A9386A4C-C1EB-4254-8310-B96D0439F3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4486" y="2275344"/>
            <a:ext cx="6151727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Mistä voi saada apua, jos pelaamisesta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on tullut ongelma?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93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DCC73A2-B81E-4FDD-3CD2-9FC239DE6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51" y="387893"/>
            <a:ext cx="4380680" cy="6210178"/>
          </a:xfrm>
          <a:prstGeom prst="rect">
            <a:avLst/>
          </a:prstGeom>
        </p:spPr>
      </p:pic>
      <p:pic>
        <p:nvPicPr>
          <p:cNvPr id="7" name="Kuva 6" descr="Käsi kirjoittaa kynällä paperille.">
            <a:extLst>
              <a:ext uri="{FF2B5EF4-FFF2-40B4-BE49-F238E27FC236}">
                <a16:creationId xmlns:a16="http://schemas.microsoft.com/office/drawing/2014/main" id="{6289077E-CA30-44CB-FBB6-3EB412F88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86" y="387893"/>
            <a:ext cx="2267104" cy="2435518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A7CB3724-98F7-24FC-6120-3DA5BFB2FF63}"/>
              </a:ext>
            </a:extLst>
          </p:cNvPr>
          <p:cNvSpPr txBox="1">
            <a:spLocks/>
          </p:cNvSpPr>
          <p:nvPr/>
        </p:nvSpPr>
        <p:spPr>
          <a:xfrm>
            <a:off x="620472" y="664984"/>
            <a:ext cx="6293676" cy="58176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b="1" u="sng" dirty="0">
                <a:latin typeface="+mn-lt"/>
              </a:rPr>
              <a:t>Tehtävä:</a:t>
            </a:r>
            <a:endParaRPr lang="fi-FI" b="1" u="sng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sz="4000" dirty="0">
                <a:latin typeface="+mn-lt"/>
              </a:rPr>
              <a:t>Tehdään ohjeet </a:t>
            </a:r>
            <a:endParaRPr lang="fi-FI" sz="40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sz="4000" dirty="0">
                <a:latin typeface="+mn-lt"/>
              </a:rPr>
              <a:t>omalle pelaamiselle.</a:t>
            </a:r>
            <a:endParaRPr lang="fi-FI" sz="4000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defRPr/>
            </a:pPr>
            <a:endParaRPr lang="fi-FI" sz="4000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defRPr/>
            </a:pPr>
            <a:r>
              <a:rPr lang="fi-FI" sz="4000" dirty="0">
                <a:latin typeface="+mn-lt"/>
                <a:cs typeface="Calibri Light" panose="020F0302020204030204"/>
              </a:rPr>
              <a:t>Vastataan</a:t>
            </a:r>
          </a:p>
          <a:p>
            <a:pPr>
              <a:lnSpc>
                <a:spcPct val="100000"/>
              </a:lnSpc>
              <a:defRPr/>
            </a:pPr>
            <a:r>
              <a:rPr lang="fi-FI" sz="4000" dirty="0">
                <a:latin typeface="+mn-lt"/>
                <a:cs typeface="Calibri Light" panose="020F0302020204030204"/>
              </a:rPr>
              <a:t>kolmeen kysymykseen omasta pelaamisesta.</a:t>
            </a:r>
            <a:endParaRPr lang="fi-FI" sz="4000" dirty="0">
              <a:cs typeface="Calibri Light" panose="020F03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7FF134-D876-8AB9-AD5F-C3F92D80B9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Tehtävä, osa 1</a:t>
            </a:r>
          </a:p>
        </p:txBody>
      </p:sp>
    </p:spTree>
    <p:extLst>
      <p:ext uri="{BB962C8B-B14F-4D97-AF65-F5344CB8AC3E}">
        <p14:creationId xmlns:p14="http://schemas.microsoft.com/office/powerpoint/2010/main" val="280890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ello.">
            <a:extLst>
              <a:ext uri="{FF2B5EF4-FFF2-40B4-BE49-F238E27FC236}">
                <a16:creationId xmlns:a16="http://schemas.microsoft.com/office/drawing/2014/main" id="{25257ED6-2D50-20F8-B821-342170EE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1645281"/>
            <a:ext cx="3567438" cy="3567438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A7CB3724-98F7-24FC-6120-3DA5BFB2FF63}"/>
              </a:ext>
            </a:extLst>
          </p:cNvPr>
          <p:cNvSpPr txBox="1">
            <a:spLocks/>
          </p:cNvSpPr>
          <p:nvPr/>
        </p:nvSpPr>
        <p:spPr>
          <a:xfrm>
            <a:off x="738687" y="595781"/>
            <a:ext cx="10929150" cy="58973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b="1" u="sng" dirty="0">
                <a:latin typeface="+mn-lt"/>
              </a:rPr>
              <a:t>Tehtävä: Kysymys 1</a:t>
            </a:r>
            <a:endParaRPr lang="fi-FI" dirty="0"/>
          </a:p>
          <a:p>
            <a:pPr>
              <a:lnSpc>
                <a:spcPct val="100000"/>
              </a:lnSpc>
              <a:defRPr/>
            </a:pPr>
            <a:endParaRPr lang="fi-FI" dirty="0"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Miten paljon sinun </a:t>
            </a:r>
            <a:endParaRPr lang="fi-FI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kannattaa pelata päivässä?</a:t>
            </a:r>
          </a:p>
          <a:p>
            <a:pPr>
              <a:lnSpc>
                <a:spcPct val="100000"/>
              </a:lnSpc>
              <a:defRPr/>
            </a:pPr>
            <a:endParaRPr lang="fi-FI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Entä viikossa?</a:t>
            </a:r>
            <a:endParaRPr lang="fi-FI" dirty="0">
              <a:latin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defRPr/>
            </a:pPr>
            <a:endParaRPr lang="fi-FI" dirty="0"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Milloin et pelaa ollenkaan?</a:t>
            </a:r>
            <a:endParaRPr lang="fi-FI" dirty="0">
              <a:cs typeface="Calibri Light" panose="020F0302020204030204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3601596-D027-F15B-F99A-D232F9196C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Tehtävä, osa 2</a:t>
            </a:r>
          </a:p>
        </p:txBody>
      </p:sp>
    </p:spTree>
    <p:extLst>
      <p:ext uri="{BB962C8B-B14F-4D97-AF65-F5344CB8AC3E}">
        <p14:creationId xmlns:p14="http://schemas.microsoft.com/office/powerpoint/2010/main" val="37218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lme kaverusta.">
            <a:extLst>
              <a:ext uri="{FF2B5EF4-FFF2-40B4-BE49-F238E27FC236}">
                <a16:creationId xmlns:a16="http://schemas.microsoft.com/office/drawing/2014/main" id="{CFA71978-D9C4-A1C1-D0A5-22743E47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44" y="1595336"/>
            <a:ext cx="4224642" cy="4224642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A7CB3724-98F7-24FC-6120-3DA5BFB2FF63}"/>
              </a:ext>
            </a:extLst>
          </p:cNvPr>
          <p:cNvSpPr txBox="1">
            <a:spLocks/>
          </p:cNvSpPr>
          <p:nvPr/>
        </p:nvSpPr>
        <p:spPr>
          <a:xfrm>
            <a:off x="819505" y="919054"/>
            <a:ext cx="7592514" cy="50199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b="1" u="sng" dirty="0">
                <a:latin typeface="+mn-lt"/>
              </a:rPr>
              <a:t>Tehtävä: Kysymys 2</a:t>
            </a:r>
            <a:endParaRPr lang="fi-FI" u="sng" dirty="0">
              <a:cs typeface="Calibri Light" panose="020F0302020204030204"/>
            </a:endParaRPr>
          </a:p>
          <a:p>
            <a:pPr>
              <a:lnSpc>
                <a:spcPct val="100000"/>
              </a:lnSpc>
              <a:defRPr/>
            </a:pPr>
            <a:endParaRPr lang="fi-FI" dirty="0"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Miten käyttäydyn,</a:t>
            </a:r>
            <a:endParaRPr lang="fi-FI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kun pelaan muiden kanssa?</a:t>
            </a:r>
            <a:endParaRPr lang="fi-FI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fi-FI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Millainen on kiva pelikaveri?</a:t>
            </a:r>
            <a:endParaRPr lang="fi-FI" dirty="0">
              <a:cs typeface="Calibri Light" panose="020F03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75368C-25D5-89B0-09E9-FF0547F67E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Tehtävä, osa 3</a:t>
            </a:r>
          </a:p>
        </p:txBody>
      </p:sp>
    </p:spTree>
    <p:extLst>
      <p:ext uri="{BB962C8B-B14F-4D97-AF65-F5344CB8AC3E}">
        <p14:creationId xmlns:p14="http://schemas.microsoft.com/office/powerpoint/2010/main" val="418778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ihainen hahmo kieltäytyy käsi ojossa noudattamasta sääntöjä.">
            <a:extLst>
              <a:ext uri="{FF2B5EF4-FFF2-40B4-BE49-F238E27FC236}">
                <a16:creationId xmlns:a16="http://schemas.microsoft.com/office/drawing/2014/main" id="{360B1CA3-5CFE-B4C9-191F-0833DB12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84" y="1699876"/>
            <a:ext cx="3458248" cy="3458248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A7CB3724-98F7-24FC-6120-3DA5BFB2FF63}"/>
              </a:ext>
            </a:extLst>
          </p:cNvPr>
          <p:cNvSpPr txBox="1">
            <a:spLocks/>
          </p:cNvSpPr>
          <p:nvPr/>
        </p:nvSpPr>
        <p:spPr>
          <a:xfrm>
            <a:off x="858982" y="909734"/>
            <a:ext cx="7162071" cy="47082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b="1" u="sng" dirty="0">
                <a:latin typeface="+mn-lt"/>
              </a:rPr>
              <a:t>Tehtävä: Kysymys 3</a:t>
            </a:r>
            <a:endParaRPr lang="fi-FI" u="sng" dirty="0">
              <a:cs typeface="Calibri Light" panose="020F0302020204030204"/>
            </a:endParaRPr>
          </a:p>
          <a:p>
            <a:pPr>
              <a:lnSpc>
                <a:spcPct val="100000"/>
              </a:lnSpc>
              <a:defRPr/>
            </a:pPr>
            <a:endParaRPr lang="fi-FI" dirty="0"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Mitä tapahtuu, </a:t>
            </a:r>
            <a:endParaRPr lang="fi-FI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>
                <a:latin typeface="+mn-lt"/>
              </a:rPr>
              <a:t>jos en noudata näitä ohjeita?</a:t>
            </a:r>
            <a:endParaRPr lang="fi-FI" dirty="0">
              <a:cs typeface="Calibri Light" panose="020F03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6EF0F1-41EB-7A0A-4326-D89F31AD4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Tehtävä, osa 4</a:t>
            </a:r>
          </a:p>
        </p:txBody>
      </p:sp>
    </p:spTree>
    <p:extLst>
      <p:ext uri="{BB962C8B-B14F-4D97-AF65-F5344CB8AC3E}">
        <p14:creationId xmlns:p14="http://schemas.microsoft.com/office/powerpoint/2010/main" val="330231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 descr="Sopimuksen allekirjoitus.">
            <a:extLst>
              <a:ext uri="{FF2B5EF4-FFF2-40B4-BE49-F238E27FC236}">
                <a16:creationId xmlns:a16="http://schemas.microsoft.com/office/drawing/2014/main" id="{6FFDB5F8-8D9A-4D37-9F41-62B67772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525" y="325746"/>
            <a:ext cx="3249370" cy="3249370"/>
          </a:xfrm>
          <a:prstGeom prst="rect">
            <a:avLst/>
          </a:prstGeom>
        </p:spPr>
      </p:pic>
      <p:pic>
        <p:nvPicPr>
          <p:cNvPr id="1026" name="Kuva  2" descr="Henkilö puhuu.">
            <a:extLst>
              <a:ext uri="{FF2B5EF4-FFF2-40B4-BE49-F238E27FC236}">
                <a16:creationId xmlns:a16="http://schemas.microsoft.com/office/drawing/2014/main" id="{80FCF882-41DC-466A-83F9-65AC9A76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70" y="3575117"/>
            <a:ext cx="3020809" cy="29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73E12184-209C-402C-868C-2CE8A20FD1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838200" y="1541463"/>
            <a:ext cx="6530975" cy="5100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Miten toimimme silloin,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kun joku toinen puhuu?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Mitä tehdään,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jos ollaan eri mieltä jostain asiasta?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Jokainen saa kertoa omista kokemuksistaan sen verran, 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kuin itse haluaa. 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81F33939-E2BD-47F8-B197-2473268E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16562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Sovitaan oppitunnin säännöt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97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Rakennustyöntekijä, lääkäri ja poliisi.">
            <a:extLst>
              <a:ext uri="{FF2B5EF4-FFF2-40B4-BE49-F238E27FC236}">
                <a16:creationId xmlns:a16="http://schemas.microsoft.com/office/drawing/2014/main" id="{9A173B0C-C328-411F-F9AB-4AD65551C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06" y="2964432"/>
            <a:ext cx="3824290" cy="3824290"/>
          </a:xfrm>
          <a:prstGeom prst="rect">
            <a:avLst/>
          </a:prstGeom>
        </p:spPr>
      </p:pic>
      <p:pic>
        <p:nvPicPr>
          <p:cNvPr id="7" name="Kuva 6" descr="Älylaite jolla pelataan tetris-peliä.">
            <a:extLst>
              <a:ext uri="{FF2B5EF4-FFF2-40B4-BE49-F238E27FC236}">
                <a16:creationId xmlns:a16="http://schemas.microsoft.com/office/drawing/2014/main" id="{D5D344D5-55F8-1CF4-17EE-87BC9D4E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4" y="69278"/>
            <a:ext cx="2895154" cy="2895154"/>
          </a:xfrm>
          <a:prstGeom prst="rect">
            <a:avLst/>
          </a:prstGeom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0E3B4E99-EEFE-BF9B-8A56-B45D2AC8F3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8843" y="1439576"/>
            <a:ext cx="5937984" cy="3978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Tiesitkö, 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että digipelaamisesta voi tulla ammatti?</a:t>
            </a:r>
          </a:p>
        </p:txBody>
      </p:sp>
    </p:spTree>
    <p:extLst>
      <p:ext uri="{BB962C8B-B14F-4D97-AF65-F5344CB8AC3E}">
        <p14:creationId xmlns:p14="http://schemas.microsoft.com/office/powerpoint/2010/main" val="13066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Varoitusmerkki.">
            <a:extLst>
              <a:ext uri="{FF2B5EF4-FFF2-40B4-BE49-F238E27FC236}">
                <a16:creationId xmlns:a16="http://schemas.microsoft.com/office/drawing/2014/main" id="{FFA43297-22A6-7C6D-CF57-4B385D2C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16" y="1108494"/>
            <a:ext cx="4339086" cy="4353464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D838C5BD-9792-049D-82A6-FAACD8A10F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4092" y="2047855"/>
            <a:ext cx="5687311" cy="24652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Voiko digipelaaminen olla vaarallista?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472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enkilö tietokoneella. Ruudulla on auki keskusteluikkuna.">
            <a:extLst>
              <a:ext uri="{FF2B5EF4-FFF2-40B4-BE49-F238E27FC236}">
                <a16:creationId xmlns:a16="http://schemas.microsoft.com/office/drawing/2014/main" id="{30E4ED3C-9064-44C1-39D2-F964A7737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119" y="2021745"/>
            <a:ext cx="4805080" cy="4838698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/>
          </p:cNvSpPr>
          <p:nvPr/>
        </p:nvSpPr>
        <p:spPr>
          <a:xfrm>
            <a:off x="646809" y="670514"/>
            <a:ext cx="8987351" cy="57019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Digipelaamista voi harrastaa 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internetissä muiden ihmisten kanssa.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On hauskaa pelata yhdessä.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Silloin voi myös tulla vastaan 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vaarallisia tilanteita.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B034C26E-DB82-96BA-BD05-E618E109A1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Muut ihmiset digipeleissä</a:t>
            </a:r>
          </a:p>
        </p:txBody>
      </p:sp>
    </p:spTree>
    <p:extLst>
      <p:ext uri="{BB962C8B-B14F-4D97-AF65-F5344CB8AC3E}">
        <p14:creationId xmlns:p14="http://schemas.microsoft.com/office/powerpoint/2010/main" val="4079422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 descr="Vihainen hahmo jonka takana pelokkaan näköisiä hahmoja.">
            <a:extLst>
              <a:ext uri="{FF2B5EF4-FFF2-40B4-BE49-F238E27FC236}">
                <a16:creationId xmlns:a16="http://schemas.microsoft.com/office/drawing/2014/main" id="{4D000F69-E2EC-6DB6-E48C-A7A787AF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91" y="3015066"/>
            <a:ext cx="3641969" cy="364196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757126A-A810-5DBD-0A88-B1D8DB974BF5}"/>
              </a:ext>
            </a:extLst>
          </p:cNvPr>
          <p:cNvSpPr txBox="1"/>
          <p:nvPr/>
        </p:nvSpPr>
        <p:spPr>
          <a:xfrm>
            <a:off x="701609" y="1835139"/>
            <a:ext cx="1078878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>
                <a:ea typeface="Calibri"/>
                <a:cs typeface="Calibri"/>
              </a:rPr>
              <a:t>Joskus ihmiset sanovat ilkeitä asioita toisille internetissä.</a:t>
            </a:r>
            <a:endParaRPr lang="fi-FI" sz="3600">
              <a:cs typeface="Calibri"/>
            </a:endParaRPr>
          </a:p>
          <a:p>
            <a:endParaRPr lang="fi-FI" sz="3600">
              <a:cs typeface="Calibri"/>
            </a:endParaRPr>
          </a:p>
          <a:p>
            <a:r>
              <a:rPr lang="fi-FI" sz="3600"/>
              <a:t>Se voi johtua siitä,</a:t>
            </a:r>
            <a:endParaRPr lang="fi-FI" sz="3600">
              <a:ea typeface="Calibri" panose="020F0502020204030204"/>
              <a:cs typeface="Calibri" panose="020F0502020204030204"/>
            </a:endParaRPr>
          </a:p>
          <a:p>
            <a:r>
              <a:rPr lang="fi-FI" sz="3600"/>
              <a:t>että emme näe toistemme kasvoja. </a:t>
            </a:r>
            <a:endParaRPr lang="fi-FI" sz="3600">
              <a:ea typeface="Calibri"/>
              <a:cs typeface="Calibri"/>
            </a:endParaRPr>
          </a:p>
          <a:p>
            <a:endParaRPr lang="fi-FI" sz="3600">
              <a:cs typeface="Calibri" panose="020F0502020204030204"/>
            </a:endParaRPr>
          </a:p>
          <a:p>
            <a:r>
              <a:rPr lang="fi-FI" sz="3600"/>
              <a:t>Siksi meidän on vaikeampi </a:t>
            </a:r>
            <a:endParaRPr lang="fi-FI" sz="3600">
              <a:cs typeface="Calibri" panose="020F0502020204030204"/>
            </a:endParaRPr>
          </a:p>
          <a:p>
            <a:pPr algn="l"/>
            <a:r>
              <a:rPr lang="fi-FI" sz="3600"/>
              <a:t>ottaa huomioon toisen tunteet.</a:t>
            </a:r>
            <a:endParaRPr lang="fi-FI" sz="3600">
              <a:ea typeface="Calibri"/>
              <a:cs typeface="Calibri"/>
            </a:endParaRPr>
          </a:p>
        </p:txBody>
      </p:sp>
      <p:sp>
        <p:nvSpPr>
          <p:cNvPr id="3" name="Otsikko">
            <a:extLst>
              <a:ext uri="{FF2B5EF4-FFF2-40B4-BE49-F238E27FC236}">
                <a16:creationId xmlns:a16="http://schemas.microsoft.com/office/drawing/2014/main" id="{0285838A-3C24-2C5C-DA43-A9BCFD7E7A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6799" y="247041"/>
            <a:ext cx="11173048" cy="11878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Ihmiset ovat joskus ilkeitä internetissä.</a:t>
            </a:r>
          </a:p>
        </p:txBody>
      </p:sp>
    </p:spTree>
    <p:extLst>
      <p:ext uri="{BB962C8B-B14F-4D97-AF65-F5344CB8AC3E}">
        <p14:creationId xmlns:p14="http://schemas.microsoft.com/office/powerpoint/2010/main" val="1052938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ädessä älypuhelin jossa näkyy viestikeskustelu.">
            <a:extLst>
              <a:ext uri="{FF2B5EF4-FFF2-40B4-BE49-F238E27FC236}">
                <a16:creationId xmlns:a16="http://schemas.microsoft.com/office/drawing/2014/main" id="{FA85E523-749F-20C3-45A0-D8A480600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50" y="2073111"/>
            <a:ext cx="4830785" cy="4840310"/>
          </a:xfrm>
          <a:prstGeom prst="rect">
            <a:avLst/>
          </a:prstGeom>
        </p:spPr>
      </p:pic>
      <p:pic>
        <p:nvPicPr>
          <p:cNvPr id="3" name="Kuva 2" descr="Alaikäiset ja täysi-ikäiset. ">
            <a:extLst>
              <a:ext uri="{FF2B5EF4-FFF2-40B4-BE49-F238E27FC236}">
                <a16:creationId xmlns:a16="http://schemas.microsoft.com/office/drawing/2014/main" id="{2F7DB34F-0079-0F67-48F2-EADC3CE0E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81" y="3676651"/>
            <a:ext cx="3409949" cy="3409949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/>
          </p:cNvSpPr>
          <p:nvPr/>
        </p:nvSpPr>
        <p:spPr>
          <a:xfrm>
            <a:off x="607590" y="376369"/>
            <a:ext cx="10482440" cy="33175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Netissä voi olla aikuisia,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jotka haluavat tutustua sinuun.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He voivat esimerkiksi kehua sinua </a:t>
            </a:r>
            <a:b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ja haluavat viestitellä kanssasi.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9CDF66-6574-D1C8-BBC8-34543A9839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Tuntemattomat aikuiset digipeleissä</a:t>
            </a:r>
          </a:p>
        </p:txBody>
      </p:sp>
    </p:spTree>
    <p:extLst>
      <p:ext uri="{BB962C8B-B14F-4D97-AF65-F5344CB8AC3E}">
        <p14:creationId xmlns:p14="http://schemas.microsoft.com/office/powerpoint/2010/main" val="876759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Älypuhelin johon on tullut viesti, jossa lukee &quot;Moi...&quot;">
            <a:extLst>
              <a:ext uri="{FF2B5EF4-FFF2-40B4-BE49-F238E27FC236}">
                <a16:creationId xmlns:a16="http://schemas.microsoft.com/office/drawing/2014/main" id="{DB100D85-906B-491B-6CD0-101B9FED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4" y="1883611"/>
            <a:ext cx="4641514" cy="4628145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/>
          </p:cNvSpPr>
          <p:nvPr/>
        </p:nvSpPr>
        <p:spPr>
          <a:xfrm>
            <a:off x="485126" y="566868"/>
            <a:ext cx="11094761" cy="63655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Nämä aikuiset voivat pyytää sinua tekemään asioita, 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jotka ovat väärin 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ja jotka eivät kuulu lasten elämään.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He voivat esimerkiksi pyytää sinua 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lähettämään alastonkuvia itsestäsi. 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Tai he saattavat ottaa alastonkuvia 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ja lähettää niitä sinulle. 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F99BB792-DE32-2C3E-FB87-BBEE2C480D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Tuntemattomien pyynnöt digipeleissä</a:t>
            </a:r>
          </a:p>
        </p:txBody>
      </p:sp>
    </p:spTree>
    <p:extLst>
      <p:ext uri="{BB962C8B-B14F-4D97-AF65-F5344CB8AC3E}">
        <p14:creationId xmlns:p14="http://schemas.microsoft.com/office/powerpoint/2010/main" val="860440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Kuva 2" descr="Tuomari.">
            <a:extLst>
              <a:ext uri="{FF2B5EF4-FFF2-40B4-BE49-F238E27FC236}">
                <a16:creationId xmlns:a16="http://schemas.microsoft.com/office/drawing/2014/main" id="{00FD0046-9E34-41B7-B231-04B76338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85" y="3139553"/>
            <a:ext cx="3466930" cy="34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Kuva 1" descr="Suomen laki.">
            <a:extLst>
              <a:ext uri="{FF2B5EF4-FFF2-40B4-BE49-F238E27FC236}">
                <a16:creationId xmlns:a16="http://schemas.microsoft.com/office/drawing/2014/main" id="{976D951D-A791-4FB2-B7B7-853AEEF9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03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/>
          </p:cNvSpPr>
          <p:nvPr/>
        </p:nvSpPr>
        <p:spPr>
          <a:xfrm>
            <a:off x="749134" y="1045689"/>
            <a:ext cx="7980219" cy="57046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Suomessa on laitonta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houkutella alle 18-vuotiasta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seksuaalisiin tarkoituksiin.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 Light"/>
              </a:rPr>
              <a:t>Myös alastonkuvan lähettäminen alaikäiselle on rikos.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8B5DD8-8FB0-F114-F9B7-D8E8712945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Laiton toiminta aikuisen toimesta</a:t>
            </a:r>
          </a:p>
        </p:txBody>
      </p:sp>
    </p:spTree>
    <p:extLst>
      <p:ext uri="{BB962C8B-B14F-4D97-AF65-F5344CB8AC3E}">
        <p14:creationId xmlns:p14="http://schemas.microsoft.com/office/powerpoint/2010/main" val="1433138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hdiskeleva henkilö.">
            <a:extLst>
              <a:ext uri="{FF2B5EF4-FFF2-40B4-BE49-F238E27FC236}">
                <a16:creationId xmlns:a16="http://schemas.microsoft.com/office/drawing/2014/main" id="{0B19DA03-1200-E5FD-FE69-116FEDB6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91" y="509261"/>
            <a:ext cx="3796145" cy="58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ä">
            <a:extLst>
              <a:ext uri="{FF2B5EF4-FFF2-40B4-BE49-F238E27FC236}">
                <a16:creationId xmlns:a16="http://schemas.microsoft.com/office/drawing/2014/main" id="{CD19628F-CC70-4693-9EA0-C723296AF2ED}"/>
              </a:ext>
            </a:extLst>
          </p:cNvPr>
          <p:cNvSpPr>
            <a:spLocks/>
          </p:cNvSpPr>
          <p:nvPr/>
        </p:nvSpPr>
        <p:spPr>
          <a:xfrm>
            <a:off x="704850" y="1717675"/>
            <a:ext cx="7307263" cy="4051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Mitä sinulle jäi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oppitunnista mieleen?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lt"/>
              <a:cs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Oliko oppitunnilla jotakin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vaikeita sanoja tai asioita?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5B039B43-0389-4561-A32B-6DDB77CAF3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4115" y="391629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 Light"/>
              </a:rPr>
              <a:t>Lopuksi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3942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 descr="Poliisiauto ja poliisi.">
            <a:extLst>
              <a:ext uri="{FF2B5EF4-FFF2-40B4-BE49-F238E27FC236}">
                <a16:creationId xmlns:a16="http://schemas.microsoft.com/office/drawing/2014/main" id="{0820BA0D-74B4-12B0-4DE6-B058C27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9" y="1941073"/>
            <a:ext cx="4031752" cy="40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ABE33A7-E408-69D3-142E-BA58580F2320}"/>
              </a:ext>
            </a:extLst>
          </p:cNvPr>
          <p:cNvSpPr txBox="1"/>
          <p:nvPr/>
        </p:nvSpPr>
        <p:spPr>
          <a:xfrm>
            <a:off x="744297" y="4094607"/>
            <a:ext cx="8243454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4000">
                <a:latin typeface="Calibri"/>
                <a:ea typeface="+mj-lt"/>
                <a:cs typeface="+mj-lt"/>
              </a:rPr>
              <a:t>Kerro luotettavalle aikuiselle.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4000">
                <a:latin typeface="Calibri"/>
                <a:ea typeface="+mj-lt"/>
                <a:cs typeface="+mj-lt"/>
              </a:rPr>
              <a:t>Tehkää asiasta ilmoitus poliisille.</a:t>
            </a: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/>
          </p:cNvSpPr>
          <p:nvPr/>
        </p:nvSpPr>
        <p:spPr>
          <a:xfrm>
            <a:off x="748145" y="889792"/>
            <a:ext cx="9476510" cy="2920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Jos joku lähettää sinulle viestejä,</a:t>
            </a:r>
            <a:b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</a:b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+mj-lt"/>
              </a:rPr>
              <a:t>jossa yrittää houkutella sinua seksuaalisiin tarkoituksiin: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C87836-9D60-C400-B53F-AFAA6D00B1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Hyvä tietää</a:t>
            </a:r>
          </a:p>
        </p:txBody>
      </p:sp>
    </p:spTree>
    <p:extLst>
      <p:ext uri="{BB962C8B-B14F-4D97-AF65-F5344CB8AC3E}">
        <p14:creationId xmlns:p14="http://schemas.microsoft.com/office/powerpoint/2010/main" val="1057604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 descr="Sairaanhoitaja.">
            <a:extLst>
              <a:ext uri="{FF2B5EF4-FFF2-40B4-BE49-F238E27FC236}">
                <a16:creationId xmlns:a16="http://schemas.microsoft.com/office/drawing/2014/main" id="{E458BD98-B1E6-43A0-99B6-DBD92112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30" y="3503178"/>
            <a:ext cx="3182318" cy="3182318"/>
          </a:xfrm>
          <a:prstGeom prst="rect">
            <a:avLst/>
          </a:prstGeom>
        </p:spPr>
      </p:pic>
      <p:pic>
        <p:nvPicPr>
          <p:cNvPr id="1026" name="Kuva 2" descr="Kaksi henkilöä mäessä. Toinen auttaa toista nousemaan mäkeä ylös.">
            <a:extLst>
              <a:ext uri="{FF2B5EF4-FFF2-40B4-BE49-F238E27FC236}">
                <a16:creationId xmlns:a16="http://schemas.microsoft.com/office/drawing/2014/main" id="{7A3319C9-DE97-442B-AA04-FC7205CD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22" y="4007277"/>
            <a:ext cx="2590395" cy="25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1" descr="Henkilö puhuu puhelimessa.">
            <a:extLst>
              <a:ext uri="{FF2B5EF4-FFF2-40B4-BE49-F238E27FC236}">
                <a16:creationId xmlns:a16="http://schemas.microsoft.com/office/drawing/2014/main" id="{9A9288DD-C87F-44F0-9393-98156961A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065" y="145030"/>
            <a:ext cx="1983149" cy="2026281"/>
          </a:xfrm>
          <a:prstGeom prst="rect">
            <a:avLst/>
          </a:prstGeom>
        </p:spPr>
      </p:pic>
      <p:sp>
        <p:nvSpPr>
          <p:cNvPr id="9" name="Tekstiä">
            <a:extLst>
              <a:ext uri="{FF2B5EF4-FFF2-40B4-BE49-F238E27FC236}">
                <a16:creationId xmlns:a16="http://schemas.microsoft.com/office/drawing/2014/main" id="{4404B2DE-E2F1-4FEC-9911-B8E0E642E2E1}"/>
              </a:ext>
            </a:extLst>
          </p:cNvPr>
          <p:cNvSpPr txBox="1">
            <a:spLocks/>
          </p:cNvSpPr>
          <p:nvPr/>
        </p:nvSpPr>
        <p:spPr>
          <a:xfrm>
            <a:off x="631766" y="2008674"/>
            <a:ext cx="11247367" cy="46768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200" b="1" err="1">
                <a:cs typeface="Calibri"/>
              </a:rPr>
              <a:t>Peluurin</a:t>
            </a:r>
            <a:r>
              <a:rPr lang="fi-FI" sz="3200" b="1">
                <a:cs typeface="Calibri"/>
              </a:rPr>
              <a:t> auttava puhelin </a:t>
            </a:r>
            <a:r>
              <a:rPr lang="fi-FI" sz="3200">
                <a:cs typeface="Calibri"/>
              </a:rPr>
              <a:t>on avoinna maanantaista perjantaihin kello 12-18. </a:t>
            </a:r>
          </a:p>
          <a:p>
            <a:pPr>
              <a:lnSpc>
                <a:spcPct val="100000"/>
              </a:lnSpc>
            </a:pPr>
            <a:r>
              <a:rPr lang="fi-FI" sz="3200">
                <a:cs typeface="Calibri"/>
              </a:rPr>
              <a:t>Puhelu on maksuton ja voit asioida nimettömänä. </a:t>
            </a:r>
          </a:p>
          <a:p>
            <a:pPr>
              <a:lnSpc>
                <a:spcPct val="100000"/>
              </a:lnSpc>
            </a:pPr>
            <a:r>
              <a:rPr lang="fi-FI" sz="3200">
                <a:cs typeface="Calibri"/>
              </a:rPr>
              <a:t>Numero on 0800 100 101.</a:t>
            </a:r>
          </a:p>
          <a:p>
            <a:pPr>
              <a:lnSpc>
                <a:spcPct val="100000"/>
              </a:lnSpc>
            </a:pPr>
            <a:r>
              <a:rPr lang="fi-FI" sz="3200" err="1">
                <a:cs typeface="Calibri"/>
              </a:rPr>
              <a:t>Peluurin</a:t>
            </a:r>
            <a:r>
              <a:rPr lang="fi-FI" sz="3200">
                <a:cs typeface="Calibri"/>
              </a:rPr>
              <a:t> chat on auki ma, ke ja pe kello 12-15 osoitteessa </a:t>
            </a:r>
            <a:r>
              <a:rPr lang="fi-FI" sz="3200" b="1">
                <a:cs typeface="Calibri"/>
              </a:rPr>
              <a:t>peluuri.fi</a:t>
            </a:r>
          </a:p>
          <a:p>
            <a:pPr marL="0" indent="0">
              <a:lnSpc>
                <a:spcPct val="100000"/>
              </a:lnSpc>
              <a:buNone/>
            </a:pPr>
            <a:endParaRPr lang="fi-FI" sz="3200">
              <a:cs typeface="Calibri"/>
            </a:endParaRPr>
          </a:p>
          <a:p>
            <a:pPr marL="0" indent="0">
              <a:buNone/>
            </a:pPr>
            <a:r>
              <a:rPr lang="fi-FI" sz="3100" b="1">
                <a:cs typeface="Calibri"/>
              </a:rPr>
              <a:t>Pyydä apua</a:t>
            </a:r>
          </a:p>
          <a:p>
            <a:r>
              <a:rPr lang="fi-FI" sz="3200">
                <a:cs typeface="Calibri"/>
              </a:rPr>
              <a:t>Opettajalta, ohjaajalta tai terveydenhoitajalta.</a:t>
            </a:r>
          </a:p>
          <a:p>
            <a:r>
              <a:rPr lang="fi-FI" sz="3200">
                <a:cs typeface="Calibri"/>
              </a:rPr>
              <a:t>Omalta avustajalta.</a:t>
            </a:r>
          </a:p>
          <a:p>
            <a:r>
              <a:rPr lang="fi-FI" sz="3200">
                <a:cs typeface="Calibri"/>
              </a:rPr>
              <a:t>Oman kunnan terveysasemalta.</a:t>
            </a:r>
          </a:p>
          <a:p>
            <a:r>
              <a:rPr lang="fi-FI" sz="3200">
                <a:cs typeface="Calibri"/>
              </a:rPr>
              <a:t>Oman kunnan nuorisoasemalta.</a:t>
            </a:r>
          </a:p>
          <a:p>
            <a:r>
              <a:rPr lang="fi-FI" sz="3200">
                <a:cs typeface="Calibri"/>
              </a:rPr>
              <a:t>Kerro huolestasi tutulle aikuiselle.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6DB2FE05-A558-4FE2-9F68-9EDFE26B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84311"/>
            <a:ext cx="10722033" cy="1943116"/>
          </a:xfrm>
        </p:spPr>
        <p:txBody>
          <a:bodyPr/>
          <a:lstStyle/>
          <a:p>
            <a:r>
              <a:rPr lang="fi-FI" b="1" dirty="0">
                <a:latin typeface="+mn-lt"/>
                <a:cs typeface="Calibri Light"/>
              </a:rPr>
              <a:t>Mistä saa apua,</a:t>
            </a:r>
            <a:br>
              <a:rPr lang="fi-FI" b="1" dirty="0">
                <a:latin typeface="+mn-lt"/>
                <a:cs typeface="Calibri Light"/>
              </a:rPr>
            </a:br>
            <a:r>
              <a:rPr lang="fi-FI" b="1" dirty="0">
                <a:latin typeface="+mn-lt"/>
                <a:cs typeface="Calibri Light"/>
              </a:rPr>
              <a:t>jos pelaamisesta tulee ongelma?</a:t>
            </a:r>
            <a:endParaRPr lang="fi-FI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37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Älylaitteita. Tiedonhakua ruudulta.">
            <a:extLst>
              <a:ext uri="{FF2B5EF4-FFF2-40B4-BE49-F238E27FC236}">
                <a16:creationId xmlns:a16="http://schemas.microsoft.com/office/drawing/2014/main" id="{13CEB50C-AC17-B32A-BF60-6E1BEA44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82" y="1670004"/>
            <a:ext cx="5025208" cy="5014318"/>
          </a:xfrm>
          <a:prstGeom prst="rect">
            <a:avLst/>
          </a:prstGeom>
        </p:spPr>
      </p:pic>
      <p:sp>
        <p:nvSpPr>
          <p:cNvPr id="2" name="Tekstiä">
            <a:extLst>
              <a:ext uri="{FF2B5EF4-FFF2-40B4-BE49-F238E27FC236}">
                <a16:creationId xmlns:a16="http://schemas.microsoft.com/office/drawing/2014/main" id="{D85ACFA8-7C55-43F2-890A-21CAEF791401}"/>
              </a:ext>
            </a:extLst>
          </p:cNvPr>
          <p:cNvSpPr>
            <a:spLocks/>
          </p:cNvSpPr>
          <p:nvPr/>
        </p:nvSpPr>
        <p:spPr>
          <a:xfrm>
            <a:off x="972980" y="2148999"/>
            <a:ext cx="6959653" cy="27057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fi-FI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Mitä tiedät </a:t>
            </a:r>
            <a:endParaRPr lang="fi-FI" sz="2000">
              <a:cs typeface="Calibri" panose="020F0502020204030204"/>
            </a:endParaRPr>
          </a:p>
          <a:p>
            <a:pPr marL="0" marR="0" lvl="0" indent="0" algn="l" defTabSz="91440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800">
                <a:ea typeface="+mj-ea"/>
                <a:cs typeface="Calibri Light"/>
              </a:rPr>
              <a:t>digipelaamisesta</a:t>
            </a:r>
            <a:r>
              <a:rPr kumimoji="0" lang="fi-FI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?</a:t>
            </a:r>
            <a:endParaRPr lang="fi-FI" sz="2000">
              <a:ea typeface="+mj-ea"/>
              <a:cs typeface="Calibri" panose="020F0502020204030204"/>
            </a:endParaRPr>
          </a:p>
        </p:txBody>
      </p:sp>
      <p:sp>
        <p:nvSpPr>
          <p:cNvPr id="6" name="Otsikko">
            <a:extLst>
              <a:ext uri="{FF2B5EF4-FFF2-40B4-BE49-F238E27FC236}">
                <a16:creationId xmlns:a16="http://schemas.microsoft.com/office/drawing/2014/main" id="{B71243AB-D9F4-4E3F-86B5-85085B1618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2980" y="561755"/>
            <a:ext cx="9115126" cy="11083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Päivän aihe on </a:t>
            </a:r>
            <a:r>
              <a:rPr lang="fi-FI" sz="4800" b="1" dirty="0">
                <a:latin typeface="+mn-lt"/>
                <a:cs typeface="Calibri Light"/>
              </a:rPr>
              <a:t>digipelaaminen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.</a:t>
            </a:r>
            <a:endParaRPr lang="fi-FI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3911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kaappaus Verneri.net-sivulta.">
            <a:extLst>
              <a:ext uri="{FF2B5EF4-FFF2-40B4-BE49-F238E27FC236}">
                <a16:creationId xmlns:a16="http://schemas.microsoft.com/office/drawing/2014/main" id="{5B1ED2B6-C83E-7393-78DC-307FD98C4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56" y="180391"/>
            <a:ext cx="9115545" cy="6230982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29563899-9C32-4F60-A69D-EBB0AC47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86" y="2564312"/>
            <a:ext cx="2631077" cy="259678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dirty="0">
                <a:latin typeface="+mn-lt"/>
              </a:rPr>
              <a:t>Lue lisää digipelaamisesta selkokielellä: Verneri.net</a:t>
            </a:r>
            <a:endParaRPr lang="fi-FI" sz="28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980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1">
            <a:extLst>
              <a:ext uri="{FF2B5EF4-FFF2-40B4-BE49-F238E27FC236}">
                <a16:creationId xmlns:a16="http://schemas.microsoft.com/office/drawing/2014/main" id="{A73DC55B-ADC9-45FA-A440-8FBAA5E7C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4556" y="3965857"/>
            <a:ext cx="914400" cy="914400"/>
          </a:xfrm>
          <a:prstGeom prst="rect">
            <a:avLst/>
          </a:prstGeom>
        </p:spPr>
      </p:pic>
      <p:sp>
        <p:nvSpPr>
          <p:cNvPr id="3" name="Tekstiä 2">
            <a:extLst>
              <a:ext uri="{FF2B5EF4-FFF2-40B4-BE49-F238E27FC236}">
                <a16:creationId xmlns:a16="http://schemas.microsoft.com/office/drawing/2014/main" id="{7564713C-30E7-4051-8D50-7AE6FAF379C1}"/>
              </a:ext>
            </a:extLst>
          </p:cNvPr>
          <p:cNvSpPr>
            <a:spLocks/>
          </p:cNvSpPr>
          <p:nvPr/>
        </p:nvSpPr>
        <p:spPr>
          <a:xfrm>
            <a:off x="838200" y="5064125"/>
            <a:ext cx="7165975" cy="1243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Tietovisa löytyy SELVIS-hankkeen sivuilta: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ehyt.fi/</a:t>
            </a:r>
            <a:r>
              <a:rPr kumimoji="0" lang="fi-FI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selvis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kki">
            <a:extLst>
              <a:ext uri="{FF2B5EF4-FFF2-40B4-BE49-F238E27FC236}">
                <a16:creationId xmlns:a16="http://schemas.microsoft.com/office/drawing/2014/main" id="{9ADBE08E-6D4C-4734-8586-5812BFA07F88}"/>
              </a:ext>
            </a:extLst>
          </p:cNvPr>
          <p:cNvSpPr txBox="1">
            <a:spLocks/>
          </p:cNvSpPr>
          <p:nvPr/>
        </p:nvSpPr>
        <p:spPr>
          <a:xfrm>
            <a:off x="838200" y="4071024"/>
            <a:ext cx="2498187" cy="840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000" b="1" dirty="0">
                <a:hlinkClick r:id="rId5"/>
              </a:rPr>
              <a:t>Pelataan!</a:t>
            </a:r>
          </a:p>
        </p:txBody>
      </p:sp>
      <p:sp>
        <p:nvSpPr>
          <p:cNvPr id="7" name="Tekstiä 1">
            <a:extLst>
              <a:ext uri="{FF2B5EF4-FFF2-40B4-BE49-F238E27FC236}">
                <a16:creationId xmlns:a16="http://schemas.microsoft.com/office/drawing/2014/main" id="{C9B47A4F-0ACE-4795-A237-21A362D20DB0}"/>
              </a:ext>
            </a:extLst>
          </p:cNvPr>
          <p:cNvSpPr txBox="1">
            <a:spLocks/>
          </p:cNvSpPr>
          <p:nvPr/>
        </p:nvSpPr>
        <p:spPr>
          <a:xfrm>
            <a:off x="838200" y="1889990"/>
            <a:ext cx="7074207" cy="2101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200" dirty="0"/>
              <a:t>Mitä tiedät digipelaamisesta? </a:t>
            </a:r>
            <a:endParaRPr lang="fi-FI" sz="2000" dirty="0"/>
          </a:p>
          <a:p>
            <a:pPr marL="0" indent="0">
              <a:buNone/>
            </a:pPr>
            <a:r>
              <a:rPr lang="fi-FI" sz="3200" dirty="0"/>
              <a:t>Kokeile vastata tietovisan kysymyksiin. </a:t>
            </a:r>
            <a:endParaRPr lang="fi-FI" sz="2000" dirty="0"/>
          </a:p>
          <a:p>
            <a:pPr marL="0" indent="0">
              <a:buNone/>
            </a:pPr>
            <a:r>
              <a:rPr lang="fi-FI" sz="3200" dirty="0"/>
              <a:t>Tietovisa on tehty selkokielellä.</a:t>
            </a:r>
            <a:endParaRPr lang="fi-FI" sz="2000" dirty="0">
              <a:cs typeface="Calibri" panose="020F0502020204030204"/>
            </a:endParaRP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2F4BEC69-C78F-46B0-8DC0-C27BD28D9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50685"/>
            <a:ext cx="8151054" cy="84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Pelataan tietovisa digipelaamisesta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09186EF-1674-496D-15CB-542C154C4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578" y="1503366"/>
            <a:ext cx="3196643" cy="48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3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ustakuva">
            <a:extLst>
              <a:ext uri="{FF2B5EF4-FFF2-40B4-BE49-F238E27FC236}">
                <a16:creationId xmlns:a16="http://schemas.microsoft.com/office/drawing/2014/main" id="{0FDDF634-1F47-4DF1-A3D3-377335BE9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600" y="81280"/>
            <a:ext cx="11958320" cy="6654800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7301D9-84DB-9487-E349-7A53FE85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3371" y="3497943"/>
            <a:ext cx="1304471" cy="1304471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C717DFBB-31E5-4CB1-8FFD-051DEE5AA348}"/>
              </a:ext>
            </a:extLst>
          </p:cNvPr>
          <p:cNvSpPr>
            <a:spLocks/>
          </p:cNvSpPr>
          <p:nvPr/>
        </p:nvSpPr>
        <p:spPr>
          <a:xfrm>
            <a:off x="838200" y="845911"/>
            <a:ext cx="10515600" cy="37295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Tässä materiaalissa käytetyt kuvat 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otettu Papunetin kuvapankista.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  <a:hlinkClick r:id="rId5"/>
              </a:rPr>
              <a:t>Papunet.net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0F5F991-9DD4-7B1F-B4C5-DEDFF376A3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Papunet</a:t>
            </a:r>
          </a:p>
        </p:txBody>
      </p:sp>
    </p:spTree>
    <p:extLst>
      <p:ext uri="{BB962C8B-B14F-4D97-AF65-F5344CB8AC3E}">
        <p14:creationId xmlns:p14="http://schemas.microsoft.com/office/powerpoint/2010/main" val="4165455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">
            <a:extLst>
              <a:ext uri="{FF2B5EF4-FFF2-40B4-BE49-F238E27FC236}">
                <a16:creationId xmlns:a16="http://schemas.microsoft.com/office/drawing/2014/main" id="{C89E6CEB-D65C-49FD-B11C-187EE3C0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67428"/>
            <a:ext cx="12192000" cy="439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" descr="Selko-tunnus.">
            <a:extLst>
              <a:ext uri="{FF2B5EF4-FFF2-40B4-BE49-F238E27FC236}">
                <a16:creationId xmlns:a16="http://schemas.microsoft.com/office/drawing/2014/main" id="{43D665D7-3415-A653-A96C-3E4CA6EA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32" y="5001694"/>
            <a:ext cx="1762506" cy="1475232"/>
          </a:xfrm>
          <a:prstGeom prst="rect">
            <a:avLst/>
          </a:prstGeom>
        </p:spPr>
      </p:pic>
      <p:grpSp>
        <p:nvGrpSpPr>
          <p:cNvPr id="12" name="Logot" descr="EHYT ry:n ja Kehitysvammaliiton logot.">
            <a:extLst>
              <a:ext uri="{FF2B5EF4-FFF2-40B4-BE49-F238E27FC236}">
                <a16:creationId xmlns:a16="http://schemas.microsoft.com/office/drawing/2014/main" id="{9C0DBD5B-99EC-4482-A25C-A52631569F67}"/>
              </a:ext>
            </a:extLst>
          </p:cNvPr>
          <p:cNvGrpSpPr/>
          <p:nvPr/>
        </p:nvGrpSpPr>
        <p:grpSpPr>
          <a:xfrm>
            <a:off x="888569" y="5228457"/>
            <a:ext cx="7382153" cy="1021705"/>
            <a:chOff x="3122837" y="5764767"/>
            <a:chExt cx="6168120" cy="853807"/>
          </a:xfrm>
        </p:grpSpPr>
        <p:pic>
          <p:nvPicPr>
            <p:cNvPr id="9" name="EHYT ry" descr="Kuva, joka sisältää kohteen teksti, clipart-kuva, vektorigrafiikka&#10;&#10;Kuvaus luotu automaattisesti">
              <a:extLst>
                <a:ext uri="{FF2B5EF4-FFF2-40B4-BE49-F238E27FC236}">
                  <a16:creationId xmlns:a16="http://schemas.microsoft.com/office/drawing/2014/main" id="{1FDEB65D-71CF-4097-A626-D1116D95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37" y="5818071"/>
              <a:ext cx="1192023" cy="800503"/>
            </a:xfrm>
            <a:prstGeom prst="rect">
              <a:avLst/>
            </a:prstGeom>
          </p:spPr>
        </p:pic>
        <p:pic>
          <p:nvPicPr>
            <p:cNvPr id="11" name="Kehitysvammaliitto">
              <a:extLst>
                <a:ext uri="{FF2B5EF4-FFF2-40B4-BE49-F238E27FC236}">
                  <a16:creationId xmlns:a16="http://schemas.microsoft.com/office/drawing/2014/main" id="{CFABD6C5-CC28-4AC8-B8D4-B1FE19B0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011" y="5764767"/>
              <a:ext cx="4073946" cy="853807"/>
            </a:xfrm>
            <a:prstGeom prst="rect">
              <a:avLst/>
            </a:prstGeom>
          </p:spPr>
        </p:pic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8ED44969-D9A0-2D12-9FE4-D0B5675EA864}"/>
              </a:ext>
            </a:extLst>
          </p:cNvPr>
          <p:cNvSpPr txBox="1"/>
          <p:nvPr/>
        </p:nvSpPr>
        <p:spPr>
          <a:xfrm>
            <a:off x="888569" y="2916264"/>
            <a:ext cx="10763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Materiaali on tehty yhteistyössä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Ehkäisevä päihdetyö EHYT ry:n ja Kehitysvammaliiton kanssa.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Tämä materiaali on saanut selkotunnuksen.</a:t>
            </a:r>
          </a:p>
        </p:txBody>
      </p:sp>
      <p:pic>
        <p:nvPicPr>
          <p:cNvPr id="5" name="Kuva" descr="SELVIS-hankkeen valkoinen logo.">
            <a:extLst>
              <a:ext uri="{FF2B5EF4-FFF2-40B4-BE49-F238E27FC236}">
                <a16:creationId xmlns:a16="http://schemas.microsoft.com/office/drawing/2014/main" id="{93F557D9-ED31-4913-8EC5-7D8839514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5" y="578195"/>
            <a:ext cx="2753881" cy="1327077"/>
          </a:xfrm>
          <a:prstGeom prst="rect">
            <a:avLst/>
          </a:prstGeom>
        </p:spPr>
      </p:pic>
      <p:sp>
        <p:nvSpPr>
          <p:cNvPr id="6" name="Tekstiä">
            <a:extLst>
              <a:ext uri="{FF2B5EF4-FFF2-40B4-BE49-F238E27FC236}">
                <a16:creationId xmlns:a16="http://schemas.microsoft.com/office/drawing/2014/main" id="{216AE3FC-E45F-425A-9C61-FBEDCA4D234D}"/>
              </a:ext>
            </a:extLst>
          </p:cNvPr>
          <p:cNvSpPr txBox="1"/>
          <p:nvPr/>
        </p:nvSpPr>
        <p:spPr>
          <a:xfrm>
            <a:off x="889236" y="516942"/>
            <a:ext cx="630603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Kiitos osallistumisesta SELVIS-oppitunnille!</a:t>
            </a:r>
            <a:endParaRPr kumimoji="0" lang="fi-FI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Otsikko">
            <a:extLst>
              <a:ext uri="{FF2B5EF4-FFF2-40B4-BE49-F238E27FC236}">
                <a16:creationId xmlns:a16="http://schemas.microsoft.com/office/drawing/2014/main" id="{D7024A42-E76D-4239-8161-2D5315EC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5563"/>
            <a:ext cx="11353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SELVIS-hanke</a:t>
            </a:r>
          </a:p>
        </p:txBody>
      </p:sp>
    </p:spTree>
    <p:extLst>
      <p:ext uri="{BB962C8B-B14F-4D97-AF65-F5344CB8AC3E}">
        <p14:creationId xmlns:p14="http://schemas.microsoft.com/office/powerpoint/2010/main" val="216547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 descr="Tabletti-älylaite.">
            <a:extLst>
              <a:ext uri="{FF2B5EF4-FFF2-40B4-BE49-F238E27FC236}">
                <a16:creationId xmlns:a16="http://schemas.microsoft.com/office/drawing/2014/main" id="{4D29AE57-7B37-101E-27E9-7F32350E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124" y="4031034"/>
            <a:ext cx="1955988" cy="1933575"/>
          </a:xfrm>
          <a:prstGeom prst="rect">
            <a:avLst/>
          </a:prstGeom>
        </p:spPr>
      </p:pic>
      <p:sp>
        <p:nvSpPr>
          <p:cNvPr id="12" name="Alaotsikko 3">
            <a:extLst>
              <a:ext uri="{FF2B5EF4-FFF2-40B4-BE49-F238E27FC236}">
                <a16:creationId xmlns:a16="http://schemas.microsoft.com/office/drawing/2014/main" id="{9003E2F7-71DC-78F4-15CA-E5062125486C}"/>
              </a:ext>
            </a:extLst>
          </p:cNvPr>
          <p:cNvSpPr txBox="1"/>
          <p:nvPr/>
        </p:nvSpPr>
        <p:spPr>
          <a:xfrm>
            <a:off x="8370812" y="6049403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>
                <a:cs typeface="Calibri"/>
              </a:rPr>
              <a:t>Tablettitietokone</a:t>
            </a:r>
            <a:endParaRPr lang="fi-FI"/>
          </a:p>
        </p:txBody>
      </p:sp>
      <p:pic>
        <p:nvPicPr>
          <p:cNvPr id="13" name="Kuva 13" descr="Pelikonsoli jossa kiinni peliohjain. Laitteen sisällä cd-levy.">
            <a:extLst>
              <a:ext uri="{FF2B5EF4-FFF2-40B4-BE49-F238E27FC236}">
                <a16:creationId xmlns:a16="http://schemas.microsoft.com/office/drawing/2014/main" id="{8A8A7C1F-58EF-C5C7-C560-511F5AA6F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58" y="3928780"/>
            <a:ext cx="2082055" cy="2048439"/>
          </a:xfrm>
          <a:prstGeom prst="rect">
            <a:avLst/>
          </a:prstGeom>
        </p:spPr>
      </p:pic>
      <p:sp>
        <p:nvSpPr>
          <p:cNvPr id="11" name="Alaotsikko 3">
            <a:extLst>
              <a:ext uri="{FF2B5EF4-FFF2-40B4-BE49-F238E27FC236}">
                <a16:creationId xmlns:a16="http://schemas.microsoft.com/office/drawing/2014/main" id="{A3153D69-B05B-4D54-9BB4-E4CF475F9876}"/>
              </a:ext>
            </a:extLst>
          </p:cNvPr>
          <p:cNvSpPr txBox="1"/>
          <p:nvPr/>
        </p:nvSpPr>
        <p:spPr>
          <a:xfrm>
            <a:off x="5367635" y="6049403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>
                <a:cs typeface="Calibri"/>
              </a:rPr>
              <a:t>Pelikonsoli</a:t>
            </a:r>
          </a:p>
        </p:txBody>
      </p:sp>
      <p:pic>
        <p:nvPicPr>
          <p:cNvPr id="2" name="Kuva 7" descr="Tietokone.">
            <a:extLst>
              <a:ext uri="{FF2B5EF4-FFF2-40B4-BE49-F238E27FC236}">
                <a16:creationId xmlns:a16="http://schemas.microsoft.com/office/drawing/2014/main" id="{CB8D7CAE-2F26-974B-0689-37E3CF545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816" y="3880757"/>
            <a:ext cx="2138083" cy="2171701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0A3C75C5-4021-4985-A0C5-34A631333E3E}"/>
              </a:ext>
            </a:extLst>
          </p:cNvPr>
          <p:cNvSpPr txBox="1"/>
          <p:nvPr/>
        </p:nvSpPr>
        <p:spPr>
          <a:xfrm>
            <a:off x="2698197" y="6049967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/>
              <a:t>Tietokone</a:t>
            </a:r>
            <a:endParaRPr lang="fi-FI"/>
          </a:p>
        </p:txBody>
      </p:sp>
      <p:pic>
        <p:nvPicPr>
          <p:cNvPr id="9" name="Kuva 11" descr="Kännykkä.">
            <a:extLst>
              <a:ext uri="{FF2B5EF4-FFF2-40B4-BE49-F238E27FC236}">
                <a16:creationId xmlns:a16="http://schemas.microsoft.com/office/drawing/2014/main" id="{57F8861C-40B3-F988-CF7D-F6CB1493F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23" y="3951192"/>
            <a:ext cx="2014819" cy="2014819"/>
          </a:xfrm>
          <a:prstGeom prst="rect">
            <a:avLst/>
          </a:prstGeom>
        </p:spPr>
      </p:pic>
      <p:sp>
        <p:nvSpPr>
          <p:cNvPr id="6" name="Alaotsikko 1">
            <a:extLst>
              <a:ext uri="{FF2B5EF4-FFF2-40B4-BE49-F238E27FC236}">
                <a16:creationId xmlns:a16="http://schemas.microsoft.com/office/drawing/2014/main" id="{6E320349-E429-4144-906D-CC9974716AC9}"/>
              </a:ext>
            </a:extLst>
          </p:cNvPr>
          <p:cNvSpPr txBox="1"/>
          <p:nvPr/>
        </p:nvSpPr>
        <p:spPr>
          <a:xfrm>
            <a:off x="84886" y="6049403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/>
              <a:t>Kännykkä</a:t>
            </a:r>
            <a:endParaRPr lang="fi-FI"/>
          </a:p>
        </p:txBody>
      </p:sp>
      <p:sp>
        <p:nvSpPr>
          <p:cNvPr id="4" name="Tekstiä">
            <a:extLst>
              <a:ext uri="{FF2B5EF4-FFF2-40B4-BE49-F238E27FC236}">
                <a16:creationId xmlns:a16="http://schemas.microsoft.com/office/drawing/2014/main" id="{1F7DC22F-AB6C-4FA6-9E4B-803A0E84B4A9}"/>
              </a:ext>
            </a:extLst>
          </p:cNvPr>
          <p:cNvSpPr txBox="1">
            <a:spLocks/>
          </p:cNvSpPr>
          <p:nvPr/>
        </p:nvSpPr>
        <p:spPr>
          <a:xfrm>
            <a:off x="768723" y="1065623"/>
            <a:ext cx="11005935" cy="2776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i-FI" sz="2500">
                <a:latin typeface="+mn-lt"/>
                <a:cs typeface="Calibri Light"/>
              </a:rPr>
              <a:t>Kännykällä, johon on ladattu peli tai pelejä.</a:t>
            </a:r>
            <a:endParaRPr lang="fi-FI" sz="2500">
              <a:latin typeface="Calibri Light" panose="020F0302020204030204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fi-FI" sz="2500">
                <a:latin typeface="Calibri"/>
                <a:cs typeface="Calibri Light"/>
              </a:rPr>
              <a:t>Tietokoneella, johon on asennettu peli tai pelejä.</a:t>
            </a:r>
          </a:p>
          <a:p>
            <a:pPr>
              <a:lnSpc>
                <a:spcPct val="150000"/>
              </a:lnSpc>
            </a:pPr>
            <a:r>
              <a:rPr lang="fi-FI" sz="2500">
                <a:latin typeface="Calibri"/>
                <a:cs typeface="Calibri Light"/>
              </a:rPr>
              <a:t>Pelikonsolilla, johon on ostettu erilaisia pelejä. </a:t>
            </a:r>
          </a:p>
          <a:p>
            <a:pPr>
              <a:lnSpc>
                <a:spcPct val="150000"/>
              </a:lnSpc>
            </a:pPr>
            <a:r>
              <a:rPr lang="fi-FI" sz="2500">
                <a:latin typeface="Calibri"/>
                <a:cs typeface="Calibri Light"/>
              </a:rPr>
              <a:t>Tablettitietokoneella samalla tavalla kuin kännykällä, mutta on isommalla ruudulla.</a:t>
            </a: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4E68D53-CB48-47AB-B16A-5C0ECBAD68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723" y="229560"/>
            <a:ext cx="10415425" cy="105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fi-FI" sz="4000" b="1" dirty="0">
                <a:latin typeface="+mn-lt"/>
                <a:cs typeface="Calibri Light"/>
              </a:rPr>
              <a:t>Digipelaamista voi harrastaa eri tavoilla:</a:t>
            </a:r>
            <a:endParaRPr lang="fi-FI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23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Palkintopallit joilla seisoo ihmisiä. Ensimmäisellä sijalla seisova hurraa.">
            <a:extLst>
              <a:ext uri="{FF2B5EF4-FFF2-40B4-BE49-F238E27FC236}">
                <a16:creationId xmlns:a16="http://schemas.microsoft.com/office/drawing/2014/main" id="{50A557E4-163D-845B-2B37-D6E631C9F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8981"/>
            <a:ext cx="4008337" cy="4046338"/>
          </a:xfrm>
          <a:prstGeom prst="rect">
            <a:avLst/>
          </a:prstGeom>
        </p:spPr>
      </p:pic>
      <p:pic>
        <p:nvPicPr>
          <p:cNvPr id="2" name="Kuva 1" descr="Pelikonsoli joka on kiinnitetty televisioon.">
            <a:extLst>
              <a:ext uri="{FF2B5EF4-FFF2-40B4-BE49-F238E27FC236}">
                <a16:creationId xmlns:a16="http://schemas.microsoft.com/office/drawing/2014/main" id="{D6B54E10-EA5B-8A52-2C7C-D25DB2E31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11" y="2951591"/>
            <a:ext cx="3556084" cy="3540309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3235" y="675024"/>
            <a:ext cx="8037244" cy="16864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>
                <a:latin typeface="+mn-lt"/>
              </a:rPr>
              <a:t>Mitkä ovat suosittuja digitaalisia pelejä tällä hetkellä?</a:t>
            </a:r>
            <a:endParaRPr lang="fi-FI" sz="48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755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4C9B978C-B0C4-47DA-9D8A-0D164A0E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52" y="516482"/>
            <a:ext cx="3941618" cy="1250731"/>
          </a:xfrm>
        </p:spPr>
        <p:txBody>
          <a:bodyPr>
            <a:normAutofit/>
          </a:bodyPr>
          <a:lstStyle/>
          <a:p>
            <a:r>
              <a:rPr lang="fi-FI" b="1">
                <a:latin typeface="+mn-lt"/>
              </a:rPr>
              <a:t>Videon hahmot:</a:t>
            </a:r>
          </a:p>
        </p:txBody>
      </p:sp>
      <p:sp>
        <p:nvSpPr>
          <p:cNvPr id="11" name="Tekstiä">
            <a:extLst>
              <a:ext uri="{FF2B5EF4-FFF2-40B4-BE49-F238E27FC236}">
                <a16:creationId xmlns:a16="http://schemas.microsoft.com/office/drawing/2014/main" id="{44552687-E1FF-44E2-BBEE-6A86EAE60B4E}"/>
              </a:ext>
            </a:extLst>
          </p:cNvPr>
          <p:cNvSpPr txBox="1">
            <a:spLocks/>
          </p:cNvSpPr>
          <p:nvPr/>
        </p:nvSpPr>
        <p:spPr>
          <a:xfrm>
            <a:off x="1024475" y="1654164"/>
            <a:ext cx="4690116" cy="393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3600">
                <a:latin typeface="+mn-lt"/>
              </a:rPr>
              <a:t>Video kertoo </a:t>
            </a:r>
            <a:endParaRPr lang="fi-FI">
              <a:latin typeface="Calibri Light" panose="020F0302020204030204"/>
              <a:cs typeface="Calibri Light" panose="020F0302020204030204"/>
            </a:endParaRPr>
          </a:p>
          <a:p>
            <a:pPr>
              <a:lnSpc>
                <a:spcPct val="100000"/>
              </a:lnSpc>
            </a:pPr>
            <a:r>
              <a:rPr lang="fi-FI" sz="3600">
                <a:latin typeface="+mn-lt"/>
              </a:rPr>
              <a:t>kahdesta </a:t>
            </a:r>
            <a:r>
              <a:rPr lang="fi-FI" sz="3600" err="1">
                <a:latin typeface="+mn-lt"/>
              </a:rPr>
              <a:t>kaveruksesta</a:t>
            </a:r>
            <a:r>
              <a:rPr lang="fi-FI" sz="3600">
                <a:latin typeface="+mn-lt"/>
              </a:rPr>
              <a:t>.</a:t>
            </a:r>
            <a:endParaRPr lang="fi-FI">
              <a:cs typeface="Calibri Light"/>
            </a:endParaRPr>
          </a:p>
          <a:p>
            <a:pPr>
              <a:lnSpc>
                <a:spcPct val="100000"/>
              </a:lnSpc>
            </a:pPr>
            <a:endParaRPr lang="fi-FI" sz="360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i-FI" sz="3600">
                <a:latin typeface="+mn-lt"/>
              </a:rPr>
              <a:t>He ovat viettämässä aikaa yhdessä.</a:t>
            </a:r>
            <a:endParaRPr lang="fi-FI" sz="3600">
              <a:latin typeface="+mn-lt"/>
              <a:cs typeface="Calibri" panose="020F0502020204030204"/>
            </a:endParaRPr>
          </a:p>
        </p:txBody>
      </p:sp>
      <p:sp>
        <p:nvSpPr>
          <p:cNvPr id="12" name="Alaotsikko 1">
            <a:extLst>
              <a:ext uri="{FF2B5EF4-FFF2-40B4-BE49-F238E27FC236}">
                <a16:creationId xmlns:a16="http://schemas.microsoft.com/office/drawing/2014/main" id="{0AF508A3-B2AC-28A6-9C7E-10E6F2BC2D71}"/>
              </a:ext>
            </a:extLst>
          </p:cNvPr>
          <p:cNvSpPr txBox="1"/>
          <p:nvPr/>
        </p:nvSpPr>
        <p:spPr>
          <a:xfrm>
            <a:off x="9246706" y="834910"/>
            <a:ext cx="1718104" cy="1369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err="1"/>
              <a:t>Nuttis</a:t>
            </a:r>
            <a:endParaRPr lang="fi-FI" sz="4000">
              <a:cs typeface="Calibri" panose="020F0502020204030204"/>
            </a:endParaRPr>
          </a:p>
          <a:p>
            <a:pPr algn="ctr"/>
            <a:r>
              <a:rPr lang="fi-FI" sz="4000">
                <a:cs typeface="Calibri" panose="020F0502020204030204"/>
              </a:rPr>
              <a:t>18 v.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186D0848-7CB1-E4A8-E0EB-ED3D35D10C52}"/>
              </a:ext>
            </a:extLst>
          </p:cNvPr>
          <p:cNvSpPr txBox="1"/>
          <p:nvPr/>
        </p:nvSpPr>
        <p:spPr>
          <a:xfrm>
            <a:off x="6739721" y="1082599"/>
            <a:ext cx="1861334" cy="1369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err="1"/>
              <a:t>Huppis</a:t>
            </a:r>
            <a:endParaRPr lang="fi-FI" err="1"/>
          </a:p>
          <a:p>
            <a:pPr algn="ctr"/>
            <a:r>
              <a:rPr lang="fi-FI" sz="4000">
                <a:cs typeface="Calibri"/>
              </a:rPr>
              <a:t>18 v.</a:t>
            </a:r>
          </a:p>
        </p:txBody>
      </p:sp>
      <p:pic>
        <p:nvPicPr>
          <p:cNvPr id="14" name="Picture 2" descr="Hymyilevä nuori hahmo jolla on oranssi nuttura ja tumma tunika.">
            <a:extLst>
              <a:ext uri="{FF2B5EF4-FFF2-40B4-BE49-F238E27FC236}">
                <a16:creationId xmlns:a16="http://schemas.microsoft.com/office/drawing/2014/main" id="{958E5D55-F515-745A-E3FE-9656935B6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77670" y="2281754"/>
            <a:ext cx="4186880" cy="4225672"/>
          </a:xfrm>
          <a:prstGeom prst="rect">
            <a:avLst/>
          </a:prstGeom>
        </p:spPr>
      </p:pic>
      <p:pic>
        <p:nvPicPr>
          <p:cNvPr id="15" name="Picture 4" descr="Hymyilevä nuori hahmo jolla on lyhyet ruskeat hiukset ja punainen huppari. ">
            <a:extLst>
              <a:ext uri="{FF2B5EF4-FFF2-40B4-BE49-F238E27FC236}">
                <a16:creationId xmlns:a16="http://schemas.microsoft.com/office/drawing/2014/main" id="{C46C759D-3C1D-EDA3-8CA2-F02893358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302" y="2196077"/>
            <a:ext cx="4271345" cy="42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ä">
            <a:extLst>
              <a:ext uri="{FF2B5EF4-FFF2-40B4-BE49-F238E27FC236}">
                <a16:creationId xmlns:a16="http://schemas.microsoft.com/office/drawing/2014/main" id="{540BB2BD-EC7C-4385-AB3E-322CEF80E0CE}"/>
              </a:ext>
            </a:extLst>
          </p:cNvPr>
          <p:cNvSpPr txBox="1"/>
          <p:nvPr/>
        </p:nvSpPr>
        <p:spPr>
          <a:xfrm>
            <a:off x="961292" y="6125161"/>
            <a:ext cx="102694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400" dirty="0"/>
              <a:t>Katso video tästä diasta tai mene YouTubeen </a:t>
            </a:r>
            <a:r>
              <a:rPr lang="fi-FI" sz="2400" b="1" dirty="0">
                <a:hlinkClick r:id="rId4"/>
              </a:rPr>
              <a:t>täältä.</a:t>
            </a:r>
            <a:endParaRPr lang="fi-FI" sz="2400" b="1" dirty="0">
              <a:cs typeface="Calibri"/>
            </a:endParaRP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399C62D-47BE-40A8-B5C7-A5753448E9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Animaatio</a:t>
            </a:r>
          </a:p>
        </p:txBody>
      </p:sp>
      <p:pic>
        <p:nvPicPr>
          <p:cNvPr id="4" name="Online-media 3" title="SELVIS-animaatio: Näin pidät digipelaamisen kohtuullisena">
            <a:hlinkClick r:id="" action="ppaction://media"/>
            <a:extLst>
              <a:ext uri="{FF2B5EF4-FFF2-40B4-BE49-F238E27FC236}">
                <a16:creationId xmlns:a16="http://schemas.microsoft.com/office/drawing/2014/main" id="{69CE9EF8-914E-653A-B4B5-26CAE56CA9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18004" y="379458"/>
            <a:ext cx="9955991" cy="56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" descr="Kaksi henkilöä juttelee.">
            <a:extLst>
              <a:ext uri="{FF2B5EF4-FFF2-40B4-BE49-F238E27FC236}">
                <a16:creationId xmlns:a16="http://schemas.microsoft.com/office/drawing/2014/main" id="{FC71CEF2-B20C-42C5-89E2-724E1893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530475"/>
            <a:ext cx="57531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8FF7692-03E0-4177-B372-8C04D6558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803275"/>
            <a:ext cx="8623300" cy="16046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Seuraavaksi keskustelemme yhdessä videon tapahtumista</a:t>
            </a:r>
          </a:p>
        </p:txBody>
      </p:sp>
    </p:spTree>
    <p:extLst>
      <p:ext uri="{BB962C8B-B14F-4D97-AF65-F5344CB8AC3E}">
        <p14:creationId xmlns:p14="http://schemas.microsoft.com/office/powerpoint/2010/main" val="142087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C4D9303006D20459F3D853360729A5A" ma:contentTypeVersion="16" ma:contentTypeDescription="Luo uusi asiakirja." ma:contentTypeScope="" ma:versionID="6f045683641756ba64bdaaf9730beffd">
  <xsd:schema xmlns:xsd="http://www.w3.org/2001/XMLSchema" xmlns:xs="http://www.w3.org/2001/XMLSchema" xmlns:p="http://schemas.microsoft.com/office/2006/metadata/properties" xmlns:ns2="25e21c7a-3e51-4617-978c-e6469b993ae6" xmlns:ns3="357c6012-76cd-4001-a114-b2aa43597a9f" targetNamespace="http://schemas.microsoft.com/office/2006/metadata/properties" ma:root="true" ma:fieldsID="268c2ab2497be4e203ed05201e4e88ac" ns2:_="" ns3:_="">
    <xsd:import namespace="25e21c7a-3e51-4617-978c-e6469b993ae6"/>
    <xsd:import namespace="357c6012-76cd-4001-a114-b2aa43597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21c7a-3e51-4617-978c-e6469b993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c6012-76cd-4001-a114-b2aa43597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1cdd6fe-7cb2-4265-8981-557710580e31}" ma:internalName="TaxCatchAll" ma:showField="CatchAllData" ma:web="357c6012-76cd-4001-a114-b2aa43597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7c6012-76cd-4001-a114-b2aa43597a9f" xsi:nil="true"/>
    <lcf76f155ced4ddcb4097134ff3c332f xmlns="25e21c7a-3e51-4617-978c-e6469b993a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4103B9-BEA7-4EAE-9B58-285F0B54B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8E15D-9CA6-419A-8E4D-85332B805436}">
  <ds:schemaRefs>
    <ds:schemaRef ds:uri="25e21c7a-3e51-4617-978c-e6469b993ae6"/>
    <ds:schemaRef ds:uri="357c6012-76cd-4001-a114-b2aa43597a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774958-D70F-485E-997E-EE10C2BA1637}">
  <ds:schemaRefs>
    <ds:schemaRef ds:uri="25e21c7a-3e51-4617-978c-e6469b993ae6"/>
    <ds:schemaRef ds:uri="357c6012-76cd-4001-a114-b2aa43597a9f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3788</Words>
  <Application>Microsoft Office PowerPoint</Application>
  <PresentationFormat>Laajakuva</PresentationFormat>
  <Paragraphs>673</Paragraphs>
  <Slides>43</Slides>
  <Notes>43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9" baseType="lpstr">
      <vt:lpstr>Arial</vt:lpstr>
      <vt:lpstr>Arial,Sans-Serif</vt:lpstr>
      <vt:lpstr>Calibri</vt:lpstr>
      <vt:lpstr>Calibri Light</vt:lpstr>
      <vt:lpstr>Google Sans</vt:lpstr>
      <vt:lpstr>Office-teema</vt:lpstr>
      <vt:lpstr>Oppitunti digipelaamisesta,  osa 2</vt:lpstr>
      <vt:lpstr>Ohjelma ja aikataulu</vt:lpstr>
      <vt:lpstr>Sovitaan oppitunnin säännöt</vt:lpstr>
      <vt:lpstr>Päivän aihe on digipelaaminen.</vt:lpstr>
      <vt:lpstr>Digipelaamista voi harrastaa eri tavoilla:</vt:lpstr>
      <vt:lpstr>Mitkä ovat suosittuja digitaalisia pelejä tällä hetkellä?</vt:lpstr>
      <vt:lpstr>Videon hahmot:</vt:lpstr>
      <vt:lpstr>Animaatio</vt:lpstr>
      <vt:lpstr>Seuraavaksi keskustelemme yhdessä videon tapahtumista</vt:lpstr>
      <vt:lpstr>Mitä Nuttis  kysyy Huppikselta?</vt:lpstr>
      <vt:lpstr>Mistä paikasta video alkaa?</vt:lpstr>
      <vt:lpstr>Miksi Huppis on niin väsynyt?</vt:lpstr>
      <vt:lpstr>Minne Nuttis ja Huppis lähtevät?</vt:lpstr>
      <vt:lpstr>Mistä  Nuttis ja Huppis keskustelevat puistossa?</vt:lpstr>
      <vt:lpstr>Miksi Huppis pelaa niin paljon?</vt:lpstr>
      <vt:lpstr>Minkä neuvon Nuttis antaa Huppikselle?</vt:lpstr>
      <vt:lpstr>Miksi  Nuttis kysyy,  onko Huppiksella kännykkää?</vt:lpstr>
      <vt:lpstr>Vapaa-aika</vt:lpstr>
      <vt:lpstr>Pohditaan yhdessä:</vt:lpstr>
      <vt:lpstr>Uudet ystävät</vt:lpstr>
      <vt:lpstr>Digipelaamisesta ongelma</vt:lpstr>
      <vt:lpstr>Onko sinusta vaikeaa kertoa kaverille,  jos hän pelaa liikaa?</vt:lpstr>
      <vt:lpstr>Digipelaamisen kieltäminen</vt:lpstr>
      <vt:lpstr>Miksi jotkut tulevat vihaiseksi  kun he pelaavat digipelejä?</vt:lpstr>
      <vt:lpstr>Mistä voi saada apua, jos pelaamisesta  on tullut ongelma?</vt:lpstr>
      <vt:lpstr>Tehtävä, osa 1</vt:lpstr>
      <vt:lpstr>Tehtävä, osa 2</vt:lpstr>
      <vt:lpstr>Tehtävä, osa 3</vt:lpstr>
      <vt:lpstr>Tehtävä, osa 4</vt:lpstr>
      <vt:lpstr>Tiesitkö,  että digipelaamisesta voi tulla ammatti?</vt:lpstr>
      <vt:lpstr>Voiko digipelaaminen olla vaarallista?</vt:lpstr>
      <vt:lpstr>Muut ihmiset digipeleissä</vt:lpstr>
      <vt:lpstr>Ihmiset ovat joskus ilkeitä internetissä.</vt:lpstr>
      <vt:lpstr>Tuntemattomat aikuiset digipeleissä</vt:lpstr>
      <vt:lpstr>Tuntemattomien pyynnöt digipeleissä</vt:lpstr>
      <vt:lpstr>Laiton toiminta aikuisen toimesta</vt:lpstr>
      <vt:lpstr>Lopuksi</vt:lpstr>
      <vt:lpstr>Hyvä tietää</vt:lpstr>
      <vt:lpstr>Mistä saa apua, jos pelaamisesta tulee ongelma?</vt:lpstr>
      <vt:lpstr>Lue lisää digipelaamisesta selkokielellä: Verneri.net</vt:lpstr>
      <vt:lpstr>Pelataan tietovisa digipelaamisesta</vt:lpstr>
      <vt:lpstr>Papunet</vt:lpstr>
      <vt:lpstr>SELVIS-hanke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SELVIS oppitunti alkoholista osa 1</dc:title>
  <dc:creator>Milla Ruuska</dc:creator>
  <cp:lastModifiedBy>Milla Ruuska</cp:lastModifiedBy>
  <cp:revision>99</cp:revision>
  <cp:lastPrinted>2021-11-29T13:02:55Z</cp:lastPrinted>
  <dcterms:created xsi:type="dcterms:W3CDTF">2020-11-18T07:06:40Z</dcterms:created>
  <dcterms:modified xsi:type="dcterms:W3CDTF">2023-09-28T13:25:49Z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0x010100EC4D9303006D20459F3D853360729A5A</vt:lpwstr>
  </property>
  <property fmtid="{D5CDD505-2E9C-101B-9397-08002B2CF9AE}" pid="3" name="Kohderyhmä">
    <vt:lpwstr>6;#Sisäinen|86f88d56-d83c-4b89-95d9-544aff120100</vt:lpwstr>
  </property>
  <property fmtid="{D5CDD505-2E9C-101B-9397-08002B2CF9AE}" pid="4" name="Dokumentin tila">
    <vt:lpwstr>5;#Luonnos|5515d47d-45bc-4979-a976-cce269c3bccd</vt:lpwstr>
  </property>
  <property fmtid="{D5CDD505-2E9C-101B-9397-08002B2CF9AE}" pid="5" name="Vapaat avainsanat">
    <vt:lpwstr/>
  </property>
  <property fmtid="{D5CDD505-2E9C-101B-9397-08002B2CF9AE}" pid="6" name="Sijainti">
    <vt:lpwstr/>
  </property>
  <property fmtid="{D5CDD505-2E9C-101B-9397-08002B2CF9AE}" pid="7" name="EHYT Aihe">
    <vt:lpwstr/>
  </property>
  <property fmtid="{D5CDD505-2E9C-101B-9397-08002B2CF9AE}" pid="8" name="Dokumentin tyyppi">
    <vt:lpwstr/>
  </property>
  <property fmtid="{D5CDD505-2E9C-101B-9397-08002B2CF9AE}" pid="9" name="MediaServiceImageTags">
    <vt:lpwstr/>
  </property>
</Properties>
</file>