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47"/>
  </p:notesMasterIdLst>
  <p:sldIdLst>
    <p:sldId id="284" r:id="rId5"/>
    <p:sldId id="262" r:id="rId6"/>
    <p:sldId id="470" r:id="rId7"/>
    <p:sldId id="423" r:id="rId8"/>
    <p:sldId id="586" r:id="rId9"/>
    <p:sldId id="588" r:id="rId10"/>
    <p:sldId id="589" r:id="rId11"/>
    <p:sldId id="591" r:id="rId12"/>
    <p:sldId id="592" r:id="rId13"/>
    <p:sldId id="593" r:id="rId14"/>
    <p:sldId id="595" r:id="rId15"/>
    <p:sldId id="596" r:id="rId16"/>
    <p:sldId id="590"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25" r:id="rId30"/>
    <p:sldId id="611" r:id="rId31"/>
    <p:sldId id="613" r:id="rId32"/>
    <p:sldId id="614" r:id="rId33"/>
    <p:sldId id="579" r:id="rId34"/>
    <p:sldId id="617" r:id="rId35"/>
    <p:sldId id="618" r:id="rId36"/>
    <p:sldId id="404" r:id="rId37"/>
    <p:sldId id="623" r:id="rId38"/>
    <p:sldId id="624" r:id="rId39"/>
    <p:sldId id="616" r:id="rId40"/>
    <p:sldId id="620" r:id="rId41"/>
    <p:sldId id="544" r:id="rId42"/>
    <p:sldId id="430" r:id="rId43"/>
    <p:sldId id="626" r:id="rId44"/>
    <p:sldId id="527" r:id="rId45"/>
    <p:sldId id="386"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2D3"/>
    <a:srgbClr val="F09DBB"/>
    <a:srgbClr val="949799"/>
    <a:srgbClr val="CDEAE3"/>
    <a:srgbClr val="2C1A46"/>
    <a:srgbClr val="8562B7"/>
    <a:srgbClr val="4F2F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eematyyli 2 - Korostu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p:normalViewPr>
  <p:slideViewPr>
    <p:cSldViewPr snapToGrid="0">
      <p:cViewPr varScale="1">
        <p:scale>
          <a:sx n="146" d="100"/>
          <a:sy n="146" d="100"/>
        </p:scale>
        <p:origin x="156"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CDB31-4CE9-854A-9E56-4572DE0E105C}" type="datetimeFigureOut">
              <a:rPr lang="fi-FI" smtClean="0"/>
              <a:t>19.09.2023</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92492-9046-9F40-A052-0F637C4CBFEA}" type="slidenum">
              <a:rPr lang="fi-FI" smtClean="0"/>
              <a:t>‹#›</a:t>
            </a:fld>
            <a:endParaRPr lang="fi-FI" dirty="0"/>
          </a:p>
        </p:txBody>
      </p:sp>
    </p:spTree>
    <p:extLst>
      <p:ext uri="{BB962C8B-B14F-4D97-AF65-F5344CB8AC3E}">
        <p14:creationId xmlns:p14="http://schemas.microsoft.com/office/powerpoint/2010/main" val="393741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1</a:t>
            </a:fld>
            <a:endParaRPr lang="fi-FI" dirty="0"/>
          </a:p>
        </p:txBody>
      </p:sp>
    </p:spTree>
    <p:extLst>
      <p:ext uri="{BB962C8B-B14F-4D97-AF65-F5344CB8AC3E}">
        <p14:creationId xmlns:p14="http://schemas.microsoft.com/office/powerpoint/2010/main" val="3723252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29</a:t>
            </a:fld>
            <a:endParaRPr lang="fi-FI" dirty="0"/>
          </a:p>
        </p:txBody>
      </p:sp>
    </p:spTree>
    <p:extLst>
      <p:ext uri="{BB962C8B-B14F-4D97-AF65-F5344CB8AC3E}">
        <p14:creationId xmlns:p14="http://schemas.microsoft.com/office/powerpoint/2010/main" val="24672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30</a:t>
            </a:fld>
            <a:endParaRPr lang="fi-FI" dirty="0"/>
          </a:p>
        </p:txBody>
      </p:sp>
    </p:spTree>
    <p:extLst>
      <p:ext uri="{BB962C8B-B14F-4D97-AF65-F5344CB8AC3E}">
        <p14:creationId xmlns:p14="http://schemas.microsoft.com/office/powerpoint/2010/main" val="1402416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31</a:t>
            </a:fld>
            <a:endParaRPr lang="fi-FI" dirty="0"/>
          </a:p>
        </p:txBody>
      </p:sp>
    </p:spTree>
    <p:extLst>
      <p:ext uri="{BB962C8B-B14F-4D97-AF65-F5344CB8AC3E}">
        <p14:creationId xmlns:p14="http://schemas.microsoft.com/office/powerpoint/2010/main" val="3484292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32</a:t>
            </a:fld>
            <a:endParaRPr lang="fi-FI" dirty="0"/>
          </a:p>
        </p:txBody>
      </p:sp>
    </p:spTree>
    <p:extLst>
      <p:ext uri="{BB962C8B-B14F-4D97-AF65-F5344CB8AC3E}">
        <p14:creationId xmlns:p14="http://schemas.microsoft.com/office/powerpoint/2010/main" val="746680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37</a:t>
            </a:fld>
            <a:endParaRPr lang="fi-FI" dirty="0"/>
          </a:p>
        </p:txBody>
      </p:sp>
    </p:spTree>
    <p:extLst>
      <p:ext uri="{BB962C8B-B14F-4D97-AF65-F5344CB8AC3E}">
        <p14:creationId xmlns:p14="http://schemas.microsoft.com/office/powerpoint/2010/main" val="731047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38</a:t>
            </a:fld>
            <a:endParaRPr lang="fi-FI" dirty="0"/>
          </a:p>
        </p:txBody>
      </p:sp>
    </p:spTree>
    <p:extLst>
      <p:ext uri="{BB962C8B-B14F-4D97-AF65-F5344CB8AC3E}">
        <p14:creationId xmlns:p14="http://schemas.microsoft.com/office/powerpoint/2010/main" val="330690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42</a:t>
            </a:fld>
            <a:endParaRPr lang="fi-FI" dirty="0"/>
          </a:p>
        </p:txBody>
      </p:sp>
    </p:spTree>
    <p:extLst>
      <p:ext uri="{BB962C8B-B14F-4D97-AF65-F5344CB8AC3E}">
        <p14:creationId xmlns:p14="http://schemas.microsoft.com/office/powerpoint/2010/main" val="257157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2</a:t>
            </a:fld>
            <a:endParaRPr lang="fi-FI" dirty="0"/>
          </a:p>
        </p:txBody>
      </p:sp>
    </p:spTree>
    <p:extLst>
      <p:ext uri="{BB962C8B-B14F-4D97-AF65-F5344CB8AC3E}">
        <p14:creationId xmlns:p14="http://schemas.microsoft.com/office/powerpoint/2010/main" val="193169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6</a:t>
            </a:fld>
            <a:endParaRPr lang="fi-FI" dirty="0"/>
          </a:p>
        </p:txBody>
      </p:sp>
    </p:spTree>
    <p:extLst>
      <p:ext uri="{BB962C8B-B14F-4D97-AF65-F5344CB8AC3E}">
        <p14:creationId xmlns:p14="http://schemas.microsoft.com/office/powerpoint/2010/main" val="88765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7</a:t>
            </a:fld>
            <a:endParaRPr lang="fi-FI" dirty="0"/>
          </a:p>
        </p:txBody>
      </p:sp>
    </p:spTree>
    <p:extLst>
      <p:ext uri="{BB962C8B-B14F-4D97-AF65-F5344CB8AC3E}">
        <p14:creationId xmlns:p14="http://schemas.microsoft.com/office/powerpoint/2010/main" val="317125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13</a:t>
            </a:fld>
            <a:endParaRPr lang="fi-FI" dirty="0"/>
          </a:p>
        </p:txBody>
      </p:sp>
    </p:spTree>
    <p:extLst>
      <p:ext uri="{BB962C8B-B14F-4D97-AF65-F5344CB8AC3E}">
        <p14:creationId xmlns:p14="http://schemas.microsoft.com/office/powerpoint/2010/main" val="57488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14</a:t>
            </a:fld>
            <a:endParaRPr lang="fi-FI" dirty="0"/>
          </a:p>
        </p:txBody>
      </p:sp>
    </p:spTree>
    <p:extLst>
      <p:ext uri="{BB962C8B-B14F-4D97-AF65-F5344CB8AC3E}">
        <p14:creationId xmlns:p14="http://schemas.microsoft.com/office/powerpoint/2010/main" val="190238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21</a:t>
            </a:fld>
            <a:endParaRPr lang="fi-FI" dirty="0"/>
          </a:p>
        </p:txBody>
      </p:sp>
    </p:spTree>
    <p:extLst>
      <p:ext uri="{BB962C8B-B14F-4D97-AF65-F5344CB8AC3E}">
        <p14:creationId xmlns:p14="http://schemas.microsoft.com/office/powerpoint/2010/main" val="403399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27</a:t>
            </a:fld>
            <a:endParaRPr lang="fi-FI" dirty="0"/>
          </a:p>
        </p:txBody>
      </p:sp>
    </p:spTree>
    <p:extLst>
      <p:ext uri="{BB962C8B-B14F-4D97-AF65-F5344CB8AC3E}">
        <p14:creationId xmlns:p14="http://schemas.microsoft.com/office/powerpoint/2010/main" val="840253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28</a:t>
            </a:fld>
            <a:endParaRPr lang="fi-FI" dirty="0"/>
          </a:p>
        </p:txBody>
      </p:sp>
    </p:spTree>
    <p:extLst>
      <p:ext uri="{BB962C8B-B14F-4D97-AF65-F5344CB8AC3E}">
        <p14:creationId xmlns:p14="http://schemas.microsoft.com/office/powerpoint/2010/main" val="3725565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Otsikkodi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02A1489-44D8-ED40-950B-9AC40E9C4E08}"/>
              </a:ext>
            </a:extLst>
          </p:cNvPr>
          <p:cNvSpPr/>
          <p:nvPr userDrawn="1"/>
        </p:nvSpPr>
        <p:spPr>
          <a:xfrm>
            <a:off x="0" y="0"/>
            <a:ext cx="9144000" cy="514575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1" name="Kuva 10">
            <a:extLst>
              <a:ext uri="{FF2B5EF4-FFF2-40B4-BE49-F238E27FC236}">
                <a16:creationId xmlns:a16="http://schemas.microsoft.com/office/drawing/2014/main" id="{B2006AFF-3882-6843-AD70-13F15F0DB17D}"/>
              </a:ext>
            </a:extLst>
          </p:cNvPr>
          <p:cNvPicPr>
            <a:picLocks noChangeAspect="1"/>
          </p:cNvPicPr>
          <p:nvPr userDrawn="1"/>
        </p:nvPicPr>
        <p:blipFill>
          <a:blip r:embed="rId2"/>
          <a:stretch>
            <a:fillRect/>
          </a:stretch>
        </p:blipFill>
        <p:spPr>
          <a:xfrm>
            <a:off x="7956000" y="3955500"/>
            <a:ext cx="1188000" cy="1188000"/>
          </a:xfrm>
          <a:prstGeom prst="rect">
            <a:avLst/>
          </a:prstGeom>
        </p:spPr>
      </p:pic>
      <p:sp>
        <p:nvSpPr>
          <p:cNvPr id="8" name="Title 1">
            <a:extLst>
              <a:ext uri="{FF2B5EF4-FFF2-40B4-BE49-F238E27FC236}">
                <a16:creationId xmlns:a16="http://schemas.microsoft.com/office/drawing/2014/main" id="{C81761E3-4470-974B-AEC9-DE2DB019D40D}"/>
              </a:ext>
            </a:extLst>
          </p:cNvPr>
          <p:cNvSpPr>
            <a:spLocks noGrp="1"/>
          </p:cNvSpPr>
          <p:nvPr>
            <p:ph type="ctrTitle"/>
          </p:nvPr>
        </p:nvSpPr>
        <p:spPr>
          <a:xfrm>
            <a:off x="1188000" y="3128787"/>
            <a:ext cx="6768000" cy="987315"/>
          </a:xfrm>
          <a:effectLst>
            <a:outerShdw blurRad="76200" dist="76200" dir="2700000" algn="tl" rotWithShape="0">
              <a:prstClr val="black">
                <a:alpha val="15000"/>
              </a:prstClr>
            </a:outerShdw>
          </a:effectLst>
        </p:spPr>
        <p:txBody>
          <a:bodyPr anchor="b"/>
          <a:lstStyle>
            <a:lvl1pPr algn="ctr">
              <a:lnSpc>
                <a:spcPct val="100000"/>
              </a:lnSpc>
              <a:defRPr sz="2000">
                <a:solidFill>
                  <a:schemeClr val="bg1"/>
                </a:solidFill>
                <a:latin typeface="Source Sans Pro" panose="020B0503030403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9" name="Content Placeholder 2">
            <a:extLst>
              <a:ext uri="{FF2B5EF4-FFF2-40B4-BE49-F238E27FC236}">
                <a16:creationId xmlns:a16="http://schemas.microsoft.com/office/drawing/2014/main" id="{DC8A3C8B-2952-6741-9D97-E19DDF5190EC}"/>
              </a:ext>
            </a:extLst>
          </p:cNvPr>
          <p:cNvSpPr>
            <a:spLocks noGrp="1"/>
          </p:cNvSpPr>
          <p:nvPr>
            <p:ph sz="half" idx="1"/>
          </p:nvPr>
        </p:nvSpPr>
        <p:spPr>
          <a:xfrm>
            <a:off x="1188000" y="4130651"/>
            <a:ext cx="6768000" cy="563549"/>
          </a:xfrm>
          <a:effectLst>
            <a:outerShdw blurRad="63500" dist="38100" dir="2700000" algn="tl" rotWithShape="0">
              <a:prstClr val="black">
                <a:alpha val="15000"/>
              </a:prstClr>
            </a:outerShdw>
          </a:effectLst>
        </p:spPr>
        <p:txBody>
          <a:bodyPr anchor="t"/>
          <a:lstStyle>
            <a:lvl1pPr algn="ctr">
              <a:buFontTx/>
              <a:buNone/>
              <a:defRPr sz="900" b="0" i="0">
                <a:solidFill>
                  <a:schemeClr val="bg1"/>
                </a:solidFill>
                <a:latin typeface="Source Sans Pro" panose="020B0503030403020204" pitchFamily="34" charset="0"/>
              </a:defRPr>
            </a:lvl1pPr>
            <a:lvl2pPr>
              <a:defRPr sz="1100">
                <a:solidFill>
                  <a:schemeClr val="bg1"/>
                </a:solidFill>
              </a:defRPr>
            </a:lvl2pPr>
          </a:lstStyle>
          <a:p>
            <a:pPr lvl="0"/>
            <a:r>
              <a:rPr lang="fi-FI"/>
              <a:t>Muokkaa tekstin perustyylejä napsauttamalla</a:t>
            </a:r>
          </a:p>
        </p:txBody>
      </p:sp>
      <p:pic>
        <p:nvPicPr>
          <p:cNvPr id="10" name="Kuva 9">
            <a:extLst>
              <a:ext uri="{FF2B5EF4-FFF2-40B4-BE49-F238E27FC236}">
                <a16:creationId xmlns:a16="http://schemas.microsoft.com/office/drawing/2014/main" id="{E8B73EF1-921E-4CA6-939C-D0C335813D4E}"/>
              </a:ext>
            </a:extLst>
          </p:cNvPr>
          <p:cNvPicPr>
            <a:picLocks noChangeAspect="1"/>
          </p:cNvPicPr>
          <p:nvPr userDrawn="1"/>
        </p:nvPicPr>
        <p:blipFill>
          <a:blip r:embed="rId3"/>
          <a:stretch>
            <a:fillRect/>
          </a:stretch>
        </p:blipFill>
        <p:spPr>
          <a:xfrm>
            <a:off x="-5472" y="7684"/>
            <a:ext cx="9144000" cy="5143500"/>
          </a:xfrm>
          <a:prstGeom prst="rect">
            <a:avLst/>
          </a:prstGeom>
        </p:spPr>
      </p:pic>
      <p:pic>
        <p:nvPicPr>
          <p:cNvPr id="13" name="Kuva 12">
            <a:extLst>
              <a:ext uri="{FF2B5EF4-FFF2-40B4-BE49-F238E27FC236}">
                <a16:creationId xmlns:a16="http://schemas.microsoft.com/office/drawing/2014/main" id="{C49B812F-DFEA-41A3-A388-E58562A9F802}"/>
              </a:ext>
            </a:extLst>
          </p:cNvPr>
          <p:cNvPicPr>
            <a:picLocks noChangeAspect="1"/>
          </p:cNvPicPr>
          <p:nvPr userDrawn="1"/>
        </p:nvPicPr>
        <p:blipFill>
          <a:blip r:embed="rId2"/>
          <a:stretch>
            <a:fillRect/>
          </a:stretch>
        </p:blipFill>
        <p:spPr>
          <a:xfrm>
            <a:off x="7950528" y="3963184"/>
            <a:ext cx="1188000" cy="1188000"/>
          </a:xfrm>
          <a:prstGeom prst="rect">
            <a:avLst/>
          </a:prstGeom>
        </p:spPr>
      </p:pic>
    </p:spTree>
    <p:extLst>
      <p:ext uri="{BB962C8B-B14F-4D97-AF65-F5344CB8AC3E}">
        <p14:creationId xmlns:p14="http://schemas.microsoft.com/office/powerpoint/2010/main" val="333490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6" name="Slide Number Placeholder 5">
            <a:extLst>
              <a:ext uri="{FF2B5EF4-FFF2-40B4-BE49-F238E27FC236}">
                <a16:creationId xmlns:a16="http://schemas.microsoft.com/office/drawing/2014/main" id="{03E71C28-E244-7341-97A4-289413490926}"/>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FFE1175E-EEA1-A842-BABF-96E8CF3F691A}" type="slidenum">
              <a:rPr lang="fi-FI" smtClean="0"/>
              <a:pPr/>
              <a:t>‹#›</a:t>
            </a:fld>
            <a:endParaRPr lang="fi-FI" dirty="0"/>
          </a:p>
        </p:txBody>
      </p:sp>
      <p:sp>
        <p:nvSpPr>
          <p:cNvPr id="9" name="Content Placeholder 2">
            <a:extLst>
              <a:ext uri="{FF2B5EF4-FFF2-40B4-BE49-F238E27FC236}">
                <a16:creationId xmlns:a16="http://schemas.microsoft.com/office/drawing/2014/main" id="{7087BA6C-7544-E147-B360-F0DE32278C72}"/>
              </a:ext>
            </a:extLst>
          </p:cNvPr>
          <p:cNvSpPr>
            <a:spLocks noGrp="1"/>
          </p:cNvSpPr>
          <p:nvPr>
            <p:ph sz="half" idx="12"/>
          </p:nvPr>
        </p:nvSpPr>
        <p:spPr>
          <a:xfrm>
            <a:off x="6308292" y="1369219"/>
            <a:ext cx="1943079" cy="3263504"/>
          </a:xfrm>
        </p:spPr>
        <p:txBody>
          <a:bodyPr/>
          <a:lstStyle>
            <a:lvl1pPr>
              <a:buFontTx/>
              <a:buNone/>
              <a:defRPr sz="800"/>
            </a:lvl1pPr>
            <a:lvl2pPr>
              <a:buFontTx/>
              <a:buNone/>
              <a:defRPr sz="800"/>
            </a:lvl2pPr>
          </a:lstStyle>
          <a:p>
            <a:pPr lvl="0"/>
            <a:r>
              <a:rPr lang="fi-FI"/>
              <a:t>Muokkaa tekstin perustyylejä napsauttamalla</a:t>
            </a:r>
          </a:p>
          <a:p>
            <a:pPr lvl="1"/>
            <a:r>
              <a:rPr lang="fi-FI"/>
              <a:t>toinen taso</a:t>
            </a:r>
          </a:p>
        </p:txBody>
      </p:sp>
      <p:sp>
        <p:nvSpPr>
          <p:cNvPr id="10" name="Content Placeholder 2">
            <a:extLst>
              <a:ext uri="{FF2B5EF4-FFF2-40B4-BE49-F238E27FC236}">
                <a16:creationId xmlns:a16="http://schemas.microsoft.com/office/drawing/2014/main" id="{B983730A-C32E-8146-B399-D372777CCF14}"/>
              </a:ext>
            </a:extLst>
          </p:cNvPr>
          <p:cNvSpPr>
            <a:spLocks noGrp="1"/>
          </p:cNvSpPr>
          <p:nvPr>
            <p:ph sz="half" idx="13"/>
          </p:nvPr>
        </p:nvSpPr>
        <p:spPr>
          <a:xfrm>
            <a:off x="357435" y="1369218"/>
            <a:ext cx="5832906" cy="3263503"/>
          </a:xfrm>
        </p:spPr>
        <p:txBody>
          <a:bodyPr/>
          <a:lstStyle>
            <a:lvl1pPr>
              <a:buFontTx/>
              <a:buNone/>
              <a:defRPr sz="800"/>
            </a:lvl1pPr>
            <a:lvl2pPr>
              <a:buFontTx/>
              <a:buNone/>
              <a:defRPr sz="800"/>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11460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Kuvatekstillinen kuva">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4FF0A5B-E5A2-364A-A43F-870CBB0FD735}"/>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3DD4D48B-A81C-684B-8A3B-DBB0C15B55CC}" type="slidenum">
              <a:rPr lang="fi-FI" smtClean="0"/>
              <a:pPr/>
              <a:t>‹#›</a:t>
            </a:fld>
            <a:endParaRPr lang="fi-FI" dirty="0"/>
          </a:p>
        </p:txBody>
      </p:sp>
      <p:sp>
        <p:nvSpPr>
          <p:cNvPr id="12" name="Suorakulmio 11">
            <a:extLst>
              <a:ext uri="{FF2B5EF4-FFF2-40B4-BE49-F238E27FC236}">
                <a16:creationId xmlns:a16="http://schemas.microsoft.com/office/drawing/2014/main" id="{F2DE0A7C-1E91-CB4F-AA55-5A5BC76DDEEC}"/>
              </a:ext>
            </a:extLst>
          </p:cNvPr>
          <p:cNvSpPr/>
          <p:nvPr userDrawn="1"/>
        </p:nvSpPr>
        <p:spPr>
          <a:xfrm>
            <a:off x="4123474" y="504444"/>
            <a:ext cx="4669863" cy="420585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00" dirty="0"/>
          </a:p>
        </p:txBody>
      </p:sp>
      <p:sp>
        <p:nvSpPr>
          <p:cNvPr id="13" name="Content Placeholder 2">
            <a:extLst>
              <a:ext uri="{FF2B5EF4-FFF2-40B4-BE49-F238E27FC236}">
                <a16:creationId xmlns:a16="http://schemas.microsoft.com/office/drawing/2014/main" id="{79F7744F-9E1A-A743-BEA1-9BAACB17E34E}"/>
              </a:ext>
            </a:extLst>
          </p:cNvPr>
          <p:cNvSpPr>
            <a:spLocks noGrp="1"/>
          </p:cNvSpPr>
          <p:nvPr>
            <p:ph idx="10"/>
          </p:nvPr>
        </p:nvSpPr>
        <p:spPr>
          <a:xfrm>
            <a:off x="4253061" y="633168"/>
            <a:ext cx="4425884" cy="3968684"/>
          </a:xfrm>
        </p:spPr>
        <p:txBody>
          <a:bodyPr/>
          <a:lstStyle>
            <a:lvl1pPr>
              <a:defRPr sz="1000">
                <a:solidFill>
                  <a:schemeClr val="bg1"/>
                </a:solidFill>
              </a:defRPr>
            </a:lvl1pPr>
            <a:lvl2pPr>
              <a:defRPr sz="1100">
                <a:solidFill>
                  <a:schemeClr val="bg1"/>
                </a:solidFill>
              </a:defRPr>
            </a:lvl2pPr>
          </a:lstStyle>
          <a:p>
            <a:pPr lvl="0"/>
            <a:r>
              <a:rPr lang="fi-FI"/>
              <a:t>Muokkaa tekstin perustyylejä napsauttamalla</a:t>
            </a:r>
          </a:p>
        </p:txBody>
      </p:sp>
      <p:sp>
        <p:nvSpPr>
          <p:cNvPr id="14" name="Suorakulmainen kolmio 13">
            <a:extLst>
              <a:ext uri="{FF2B5EF4-FFF2-40B4-BE49-F238E27FC236}">
                <a16:creationId xmlns:a16="http://schemas.microsoft.com/office/drawing/2014/main" id="{9A21C81D-F816-7B4F-9E99-AF8AC585F8A2}"/>
              </a:ext>
            </a:extLst>
          </p:cNvPr>
          <p:cNvSpPr/>
          <p:nvPr userDrawn="1"/>
        </p:nvSpPr>
        <p:spPr>
          <a:xfrm rot="16200000">
            <a:off x="8260887" y="4186989"/>
            <a:ext cx="532450" cy="53245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Title 1">
            <a:extLst>
              <a:ext uri="{FF2B5EF4-FFF2-40B4-BE49-F238E27FC236}">
                <a16:creationId xmlns:a16="http://schemas.microsoft.com/office/drawing/2014/main" id="{9B66D85E-D707-7E43-BE7A-D7A8E3374E1C}"/>
              </a:ext>
            </a:extLst>
          </p:cNvPr>
          <p:cNvSpPr>
            <a:spLocks noGrp="1"/>
          </p:cNvSpPr>
          <p:nvPr>
            <p:ph type="title"/>
          </p:nvPr>
        </p:nvSpPr>
        <p:spPr>
          <a:xfrm>
            <a:off x="350663" y="495300"/>
            <a:ext cx="3559921" cy="800100"/>
          </a:xfrm>
        </p:spPr>
        <p:txBody>
          <a:bodyPr anchor="b"/>
          <a:lstStyle>
            <a:lvl1pPr>
              <a:defRPr sz="18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6" name="Text Placeholder 3">
            <a:extLst>
              <a:ext uri="{FF2B5EF4-FFF2-40B4-BE49-F238E27FC236}">
                <a16:creationId xmlns:a16="http://schemas.microsoft.com/office/drawing/2014/main" id="{BBFB6CAC-3A09-DA47-BF88-97FC05296CF3}"/>
              </a:ext>
            </a:extLst>
          </p:cNvPr>
          <p:cNvSpPr>
            <a:spLocks noGrp="1"/>
          </p:cNvSpPr>
          <p:nvPr>
            <p:ph type="body" sz="half" idx="2"/>
          </p:nvPr>
        </p:nvSpPr>
        <p:spPr>
          <a:xfrm>
            <a:off x="350663" y="1423416"/>
            <a:ext cx="3559921" cy="3277737"/>
          </a:xfrm>
        </p:spPr>
        <p:txBody>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Tree>
    <p:extLst>
      <p:ext uri="{BB962C8B-B14F-4D97-AF65-F5344CB8AC3E}">
        <p14:creationId xmlns:p14="http://schemas.microsoft.com/office/powerpoint/2010/main" val="3687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Kaksi sisältökohdetta">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A8F9D3A-8680-AD42-A429-9D9C1C9D7361}"/>
              </a:ext>
            </a:extLst>
          </p:cNvPr>
          <p:cNvSpPr/>
          <p:nvPr userDrawn="1"/>
        </p:nvSpPr>
        <p:spPr>
          <a:xfrm>
            <a:off x="6311279" y="1369219"/>
            <a:ext cx="1981643" cy="32618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ainen kolmio 11">
            <a:extLst>
              <a:ext uri="{FF2B5EF4-FFF2-40B4-BE49-F238E27FC236}">
                <a16:creationId xmlns:a16="http://schemas.microsoft.com/office/drawing/2014/main" id="{9E62DF43-9295-314B-AE6E-25B7523B8D9D}"/>
              </a:ext>
            </a:extLst>
          </p:cNvPr>
          <p:cNvSpPr/>
          <p:nvPr userDrawn="1"/>
        </p:nvSpPr>
        <p:spPr>
          <a:xfrm rot="16200000">
            <a:off x="7810576" y="4176754"/>
            <a:ext cx="459838" cy="50776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6" name="Slide Number Placeholder 5">
            <a:extLst>
              <a:ext uri="{FF2B5EF4-FFF2-40B4-BE49-F238E27FC236}">
                <a16:creationId xmlns:a16="http://schemas.microsoft.com/office/drawing/2014/main" id="{03E71C28-E244-7341-97A4-289413490926}"/>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FFE1175E-EEA1-A842-BABF-96E8CF3F691A}" type="slidenum">
              <a:rPr lang="fi-FI" smtClean="0"/>
              <a:pPr/>
              <a:t>‹#›</a:t>
            </a:fld>
            <a:endParaRPr lang="fi-FI" dirty="0"/>
          </a:p>
        </p:txBody>
      </p:sp>
      <p:sp>
        <p:nvSpPr>
          <p:cNvPr id="9" name="Content Placeholder 2">
            <a:extLst>
              <a:ext uri="{FF2B5EF4-FFF2-40B4-BE49-F238E27FC236}">
                <a16:creationId xmlns:a16="http://schemas.microsoft.com/office/drawing/2014/main" id="{7087BA6C-7544-E147-B360-F0DE32278C72}"/>
              </a:ext>
            </a:extLst>
          </p:cNvPr>
          <p:cNvSpPr>
            <a:spLocks noGrp="1"/>
          </p:cNvSpPr>
          <p:nvPr>
            <p:ph sz="half" idx="12"/>
          </p:nvPr>
        </p:nvSpPr>
        <p:spPr>
          <a:xfrm>
            <a:off x="6418385" y="1459523"/>
            <a:ext cx="1749669" cy="3173200"/>
          </a:xfrm>
        </p:spPr>
        <p:txBody>
          <a:bodyPr/>
          <a:lstStyle>
            <a:lvl1pPr>
              <a:buFontTx/>
              <a:buNone/>
              <a:defRPr sz="800">
                <a:solidFill>
                  <a:schemeClr val="bg1"/>
                </a:solidFill>
              </a:defRPr>
            </a:lvl1pPr>
            <a:lvl2pPr>
              <a:buFontTx/>
              <a:buNone/>
              <a:defRPr sz="800">
                <a:solidFill>
                  <a:schemeClr val="bg1"/>
                </a:solidFill>
              </a:defRPr>
            </a:lvl2pPr>
          </a:lstStyle>
          <a:p>
            <a:pPr lvl="0"/>
            <a:r>
              <a:rPr lang="fi-FI"/>
              <a:t>Muokkaa tekstin perustyylejä napsauttamalla</a:t>
            </a:r>
          </a:p>
          <a:p>
            <a:pPr lvl="1"/>
            <a:r>
              <a:rPr lang="fi-FI"/>
              <a:t>toinen taso</a:t>
            </a:r>
          </a:p>
        </p:txBody>
      </p:sp>
      <p:sp>
        <p:nvSpPr>
          <p:cNvPr id="10" name="Content Placeholder 2">
            <a:extLst>
              <a:ext uri="{FF2B5EF4-FFF2-40B4-BE49-F238E27FC236}">
                <a16:creationId xmlns:a16="http://schemas.microsoft.com/office/drawing/2014/main" id="{B983730A-C32E-8146-B399-D372777CCF14}"/>
              </a:ext>
            </a:extLst>
          </p:cNvPr>
          <p:cNvSpPr>
            <a:spLocks noGrp="1"/>
          </p:cNvSpPr>
          <p:nvPr>
            <p:ph sz="half" idx="13"/>
          </p:nvPr>
        </p:nvSpPr>
        <p:spPr>
          <a:xfrm>
            <a:off x="357435" y="1369218"/>
            <a:ext cx="5832906" cy="3261837"/>
          </a:xfrm>
        </p:spPr>
        <p:txBody>
          <a:bodyPr/>
          <a:lstStyle>
            <a:lvl1pPr>
              <a:buFontTx/>
              <a:buNone/>
              <a:defRPr sz="800"/>
            </a:lvl1pPr>
            <a:lvl2pPr>
              <a:buFontTx/>
              <a:buNone/>
              <a:defRPr sz="800"/>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1416294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yhjä">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dirty="0"/>
          </a:p>
        </p:txBody>
      </p:sp>
      <p:sp>
        <p:nvSpPr>
          <p:cNvPr id="3" name="Title 1">
            <a:extLst>
              <a:ext uri="{FF2B5EF4-FFF2-40B4-BE49-F238E27FC236}">
                <a16:creationId xmlns:a16="http://schemas.microsoft.com/office/drawing/2014/main" id="{9B669276-B03B-1A4F-9670-374EF2788DED}"/>
              </a:ext>
            </a:extLst>
          </p:cNvPr>
          <p:cNvSpPr>
            <a:spLocks noGrp="1"/>
          </p:cNvSpPr>
          <p:nvPr>
            <p:ph type="title"/>
          </p:nvPr>
        </p:nvSpPr>
        <p:spPr>
          <a:xfrm>
            <a:off x="358625" y="1578999"/>
            <a:ext cx="3332226" cy="1102091"/>
          </a:xfrm>
        </p:spPr>
        <p:txBody>
          <a:bodyPr anchor="b"/>
          <a:lstStyle>
            <a:lvl1pPr>
              <a:defRPr sz="18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4" name="Content Placeholder 2">
            <a:extLst>
              <a:ext uri="{FF2B5EF4-FFF2-40B4-BE49-F238E27FC236}">
                <a16:creationId xmlns:a16="http://schemas.microsoft.com/office/drawing/2014/main" id="{5887770B-955E-124A-BF3C-533578D5849C}"/>
              </a:ext>
            </a:extLst>
          </p:cNvPr>
          <p:cNvSpPr>
            <a:spLocks noGrp="1"/>
          </p:cNvSpPr>
          <p:nvPr>
            <p:ph idx="10"/>
          </p:nvPr>
        </p:nvSpPr>
        <p:spPr>
          <a:xfrm>
            <a:off x="4145691" y="342901"/>
            <a:ext cx="4275439" cy="3677791"/>
          </a:xfrm>
        </p:spPr>
        <p:txBody>
          <a:bodyPr/>
          <a:lstStyle>
            <a:lvl1pPr>
              <a:defRPr sz="1000">
                <a:solidFill>
                  <a:schemeClr val="tx1"/>
                </a:solidFill>
              </a:defRPr>
            </a:lvl1pPr>
            <a:lvl2pPr>
              <a:defRPr sz="1100">
                <a:solidFill>
                  <a:schemeClr val="bg1"/>
                </a:solidFill>
              </a:defRPr>
            </a:lvl2pPr>
          </a:lstStyle>
          <a:p>
            <a:pPr lvl="0"/>
            <a:r>
              <a:rPr lang="fi-FI"/>
              <a:t>Muokkaa tekstin perustyylejä napsauttamalla</a:t>
            </a:r>
          </a:p>
        </p:txBody>
      </p:sp>
      <p:sp>
        <p:nvSpPr>
          <p:cNvPr id="5" name="Sisällön paikkamerkki 2">
            <a:extLst>
              <a:ext uri="{FF2B5EF4-FFF2-40B4-BE49-F238E27FC236}">
                <a16:creationId xmlns:a16="http://schemas.microsoft.com/office/drawing/2014/main" id="{59D871CB-BBB5-D74C-B2D0-302DC6DBB160}"/>
              </a:ext>
            </a:extLst>
          </p:cNvPr>
          <p:cNvSpPr txBox="1">
            <a:spLocks/>
          </p:cNvSpPr>
          <p:nvPr userDrawn="1"/>
        </p:nvSpPr>
        <p:spPr>
          <a:xfrm>
            <a:off x="350878" y="337691"/>
            <a:ext cx="3143990" cy="51887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9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9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endParaRPr lang="fi-FI" sz="600" i="1" dirty="0">
              <a:cs typeface="Arial"/>
            </a:endParaRPr>
          </a:p>
        </p:txBody>
      </p:sp>
      <p:sp>
        <p:nvSpPr>
          <p:cNvPr id="6" name="Suorakulmio 5">
            <a:extLst>
              <a:ext uri="{FF2B5EF4-FFF2-40B4-BE49-F238E27FC236}">
                <a16:creationId xmlns:a16="http://schemas.microsoft.com/office/drawing/2014/main" id="{CED4A201-9EE3-B149-A5C9-10A376C36FDD}"/>
              </a:ext>
            </a:extLst>
          </p:cNvPr>
          <p:cNvSpPr/>
          <p:nvPr userDrawn="1"/>
        </p:nvSpPr>
        <p:spPr>
          <a:xfrm>
            <a:off x="349686" y="2779743"/>
            <a:ext cx="3528000" cy="17757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ainen kolmio 6">
            <a:extLst>
              <a:ext uri="{FF2B5EF4-FFF2-40B4-BE49-F238E27FC236}">
                <a16:creationId xmlns:a16="http://schemas.microsoft.com/office/drawing/2014/main" id="{BC31E7ED-C958-8242-A002-C5DFD039E963}"/>
              </a:ext>
            </a:extLst>
          </p:cNvPr>
          <p:cNvSpPr/>
          <p:nvPr userDrawn="1"/>
        </p:nvSpPr>
        <p:spPr>
          <a:xfrm rot="16200000">
            <a:off x="3337686" y="4020692"/>
            <a:ext cx="540000" cy="54000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Text Placeholder 3">
            <a:extLst>
              <a:ext uri="{FF2B5EF4-FFF2-40B4-BE49-F238E27FC236}">
                <a16:creationId xmlns:a16="http://schemas.microsoft.com/office/drawing/2014/main" id="{A3959F0F-0D6F-1744-87DC-BC0A44B593E1}"/>
              </a:ext>
            </a:extLst>
          </p:cNvPr>
          <p:cNvSpPr>
            <a:spLocks noGrp="1"/>
          </p:cNvSpPr>
          <p:nvPr>
            <p:ph type="body" sz="half" idx="11" hasCustomPrompt="1"/>
          </p:nvPr>
        </p:nvSpPr>
        <p:spPr>
          <a:xfrm>
            <a:off x="482138" y="2892869"/>
            <a:ext cx="3012730" cy="1655884"/>
          </a:xfrm>
        </p:spPr>
        <p:txBody>
          <a:bodyPr/>
          <a:lstStyle>
            <a:lvl1pPr marL="0" indent="0">
              <a:buFont typeface="Arial" panose="020B0604020202020204" pitchFamily="34" charset="0"/>
              <a:buChar char="•"/>
              <a:defRPr sz="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 Muokkaa tekstin perustyylejä napsauttamalla</a:t>
            </a:r>
          </a:p>
        </p:txBody>
      </p:sp>
      <p:sp>
        <p:nvSpPr>
          <p:cNvPr id="9" name="Text Placeholder 3">
            <a:extLst>
              <a:ext uri="{FF2B5EF4-FFF2-40B4-BE49-F238E27FC236}">
                <a16:creationId xmlns:a16="http://schemas.microsoft.com/office/drawing/2014/main" id="{966E469D-888F-CE41-B2F2-14ED2FDA571A}"/>
              </a:ext>
            </a:extLst>
          </p:cNvPr>
          <p:cNvSpPr>
            <a:spLocks noGrp="1"/>
          </p:cNvSpPr>
          <p:nvPr>
            <p:ph type="body" sz="half" idx="12"/>
          </p:nvPr>
        </p:nvSpPr>
        <p:spPr>
          <a:xfrm>
            <a:off x="358625" y="338051"/>
            <a:ext cx="3332226" cy="1240948"/>
          </a:xfrm>
        </p:spPr>
        <p:txBody>
          <a:bodyPr/>
          <a:lstStyle>
            <a:lvl1pPr marL="0" indent="0">
              <a:buNone/>
              <a:defRPr sz="700" i="1"/>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10" name="Text Placeholder 3">
            <a:extLst>
              <a:ext uri="{FF2B5EF4-FFF2-40B4-BE49-F238E27FC236}">
                <a16:creationId xmlns:a16="http://schemas.microsoft.com/office/drawing/2014/main" id="{4D80EE5D-368D-F248-AD04-9FEC2098C0B5}"/>
              </a:ext>
            </a:extLst>
          </p:cNvPr>
          <p:cNvSpPr>
            <a:spLocks noGrp="1"/>
          </p:cNvSpPr>
          <p:nvPr>
            <p:ph type="body" sz="half" idx="13"/>
          </p:nvPr>
        </p:nvSpPr>
        <p:spPr>
          <a:xfrm>
            <a:off x="4145691" y="4086267"/>
            <a:ext cx="4275439" cy="469218"/>
          </a:xfrm>
        </p:spPr>
        <p:txBody>
          <a:bodyPr anchor="ctr"/>
          <a:lstStyle>
            <a:lvl1pPr marL="0" indent="0" algn="ctr">
              <a:buNone/>
              <a:defRPr sz="700" i="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cxnSp>
        <p:nvCxnSpPr>
          <p:cNvPr id="11" name="Suora yhdysviiva 10">
            <a:extLst>
              <a:ext uri="{FF2B5EF4-FFF2-40B4-BE49-F238E27FC236}">
                <a16:creationId xmlns:a16="http://schemas.microsoft.com/office/drawing/2014/main" id="{EE7EE4F7-85E5-3141-8D36-1D74C5DED5FA}"/>
              </a:ext>
            </a:extLst>
          </p:cNvPr>
          <p:cNvCxnSpPr>
            <a:cxnSpLocks/>
          </p:cNvCxnSpPr>
          <p:nvPr userDrawn="1"/>
        </p:nvCxnSpPr>
        <p:spPr>
          <a:xfrm>
            <a:off x="4141051" y="4020692"/>
            <a:ext cx="42800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09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357435" y="2627085"/>
            <a:ext cx="1943079" cy="2005637"/>
          </a:xfrm>
        </p:spPr>
        <p:txBody>
          <a:bodyPr/>
          <a:lstStyle>
            <a:lvl1pPr>
              <a:buFontTx/>
              <a:buNone/>
              <a:defRPr sz="900"/>
            </a:lvl1pPr>
            <a:lvl2pPr>
              <a:buFontTx/>
              <a:buNone/>
              <a:defRPr sz="900"/>
            </a:lvl2pPr>
          </a:lstStyle>
          <a:p>
            <a:pPr lvl="0"/>
            <a:r>
              <a:rPr lang="fi-FI"/>
              <a:t>Muokkaa tekstin perustyylejä napsauttamalla</a:t>
            </a:r>
          </a:p>
          <a:p>
            <a:pPr lvl="1"/>
            <a:r>
              <a:rPr lang="fi-FI"/>
              <a:t>toinen taso</a:t>
            </a:r>
          </a:p>
        </p:txBody>
      </p:sp>
      <p:sp>
        <p:nvSpPr>
          <p:cNvPr id="6" name="Slide Number Placeholder 5">
            <a:extLst>
              <a:ext uri="{FF2B5EF4-FFF2-40B4-BE49-F238E27FC236}">
                <a16:creationId xmlns:a16="http://schemas.microsoft.com/office/drawing/2014/main" id="{03E71C28-E244-7341-97A4-289413490926}"/>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FFE1175E-EEA1-A842-BABF-96E8CF3F691A}" type="slidenum">
              <a:rPr lang="fi-FI" smtClean="0"/>
              <a:pPr/>
              <a:t>‹#›</a:t>
            </a:fld>
            <a:endParaRPr lang="fi-FI" dirty="0"/>
          </a:p>
        </p:txBody>
      </p:sp>
      <p:sp>
        <p:nvSpPr>
          <p:cNvPr id="7" name="Content Placeholder 2">
            <a:extLst>
              <a:ext uri="{FF2B5EF4-FFF2-40B4-BE49-F238E27FC236}">
                <a16:creationId xmlns:a16="http://schemas.microsoft.com/office/drawing/2014/main" id="{1A7CBDD8-6144-5F4C-8111-42869787B1A0}"/>
              </a:ext>
            </a:extLst>
          </p:cNvPr>
          <p:cNvSpPr>
            <a:spLocks noGrp="1"/>
          </p:cNvSpPr>
          <p:nvPr>
            <p:ph sz="half" idx="10"/>
          </p:nvPr>
        </p:nvSpPr>
        <p:spPr>
          <a:xfrm>
            <a:off x="2302349" y="2627085"/>
            <a:ext cx="1943079" cy="2005637"/>
          </a:xfrm>
        </p:spPr>
        <p:txBody>
          <a:bodyPr/>
          <a:lstStyle>
            <a:lvl1pPr>
              <a:buFontTx/>
              <a:buNone/>
              <a:defRPr sz="900"/>
            </a:lvl1pPr>
            <a:lvl2pPr>
              <a:buFontTx/>
              <a:buNone/>
              <a:defRPr sz="900"/>
            </a:lvl2pPr>
          </a:lstStyle>
          <a:p>
            <a:pPr lvl="0"/>
            <a:r>
              <a:rPr lang="fi-FI"/>
              <a:t>Muokkaa tekstin perustyylejä napsauttamalla</a:t>
            </a:r>
          </a:p>
          <a:p>
            <a:pPr lvl="1"/>
            <a:r>
              <a:rPr lang="fi-FI"/>
              <a:t>toinen taso</a:t>
            </a:r>
          </a:p>
        </p:txBody>
      </p:sp>
      <p:sp>
        <p:nvSpPr>
          <p:cNvPr id="8" name="Content Placeholder 2">
            <a:extLst>
              <a:ext uri="{FF2B5EF4-FFF2-40B4-BE49-F238E27FC236}">
                <a16:creationId xmlns:a16="http://schemas.microsoft.com/office/drawing/2014/main" id="{25BD8243-405D-8147-94E7-BD51EA59A83D}"/>
              </a:ext>
            </a:extLst>
          </p:cNvPr>
          <p:cNvSpPr>
            <a:spLocks noGrp="1"/>
          </p:cNvSpPr>
          <p:nvPr>
            <p:ph sz="half" idx="11"/>
          </p:nvPr>
        </p:nvSpPr>
        <p:spPr>
          <a:xfrm>
            <a:off x="4247262" y="2627085"/>
            <a:ext cx="1943079" cy="2005637"/>
          </a:xfrm>
        </p:spPr>
        <p:txBody>
          <a:bodyPr/>
          <a:lstStyle>
            <a:lvl1pPr>
              <a:buFontTx/>
              <a:buNone/>
              <a:defRPr sz="900"/>
            </a:lvl1pPr>
            <a:lvl2pPr>
              <a:buFontTx/>
              <a:buNone/>
              <a:defRPr sz="900"/>
            </a:lvl2pPr>
          </a:lstStyle>
          <a:p>
            <a:pPr lvl="0"/>
            <a:r>
              <a:rPr lang="fi-FI"/>
              <a:t>Muokkaa tekstin perustyylejä napsauttamalla</a:t>
            </a:r>
          </a:p>
          <a:p>
            <a:pPr lvl="1"/>
            <a:r>
              <a:rPr lang="fi-FI"/>
              <a:t>toinen taso</a:t>
            </a:r>
          </a:p>
        </p:txBody>
      </p:sp>
      <p:sp>
        <p:nvSpPr>
          <p:cNvPr id="9" name="Content Placeholder 2">
            <a:extLst>
              <a:ext uri="{FF2B5EF4-FFF2-40B4-BE49-F238E27FC236}">
                <a16:creationId xmlns:a16="http://schemas.microsoft.com/office/drawing/2014/main" id="{7087BA6C-7544-E147-B360-F0DE32278C72}"/>
              </a:ext>
            </a:extLst>
          </p:cNvPr>
          <p:cNvSpPr>
            <a:spLocks noGrp="1"/>
          </p:cNvSpPr>
          <p:nvPr>
            <p:ph sz="half" idx="12"/>
          </p:nvPr>
        </p:nvSpPr>
        <p:spPr>
          <a:xfrm>
            <a:off x="6308292" y="1369219"/>
            <a:ext cx="1943079" cy="3263504"/>
          </a:xfrm>
        </p:spPr>
        <p:txBody>
          <a:bodyPr/>
          <a:lstStyle>
            <a:lvl1pPr>
              <a:buFontTx/>
              <a:buNone/>
              <a:defRPr sz="800"/>
            </a:lvl1pPr>
            <a:lvl2pPr>
              <a:buFontTx/>
              <a:buNone/>
              <a:defRPr sz="800"/>
            </a:lvl2pPr>
          </a:lstStyle>
          <a:p>
            <a:pPr lvl="0"/>
            <a:r>
              <a:rPr lang="fi-FI"/>
              <a:t>Muokkaa tekstin perustyylejä napsauttamalla</a:t>
            </a:r>
          </a:p>
          <a:p>
            <a:pPr lvl="1"/>
            <a:r>
              <a:rPr lang="fi-FI"/>
              <a:t>toinen taso</a:t>
            </a:r>
          </a:p>
        </p:txBody>
      </p:sp>
      <p:sp>
        <p:nvSpPr>
          <p:cNvPr id="10" name="Content Placeholder 2">
            <a:extLst>
              <a:ext uri="{FF2B5EF4-FFF2-40B4-BE49-F238E27FC236}">
                <a16:creationId xmlns:a16="http://schemas.microsoft.com/office/drawing/2014/main" id="{B983730A-C32E-8146-B399-D372777CCF14}"/>
              </a:ext>
            </a:extLst>
          </p:cNvPr>
          <p:cNvSpPr>
            <a:spLocks noGrp="1"/>
          </p:cNvSpPr>
          <p:nvPr>
            <p:ph sz="half" idx="13"/>
          </p:nvPr>
        </p:nvSpPr>
        <p:spPr>
          <a:xfrm>
            <a:off x="357435" y="1369219"/>
            <a:ext cx="5832906" cy="1257866"/>
          </a:xfrm>
        </p:spPr>
        <p:txBody>
          <a:bodyPr/>
          <a:lstStyle>
            <a:lvl1pPr>
              <a:buFontTx/>
              <a:buNone/>
              <a:defRPr sz="800"/>
            </a:lvl1pPr>
            <a:lvl2pPr>
              <a:buFontTx/>
              <a:buNone/>
              <a:defRPr sz="800"/>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411383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350877" y="273844"/>
            <a:ext cx="7886700" cy="994172"/>
          </a:xfrm>
        </p:spPr>
        <p:txBody>
          <a:bodyPr/>
          <a:lstStyle/>
          <a:p>
            <a:r>
              <a:rPr lang="fi-FI"/>
              <a:t>Muokkaa ots. perustyyl. napsautt.</a:t>
            </a:r>
            <a:endParaRPr lang="en-US"/>
          </a:p>
        </p:txBody>
      </p:sp>
      <p:sp>
        <p:nvSpPr>
          <p:cNvPr id="3" name="Text Placeholder 2"/>
          <p:cNvSpPr>
            <a:spLocks noGrp="1"/>
          </p:cNvSpPr>
          <p:nvPr>
            <p:ph type="body" idx="1"/>
          </p:nvPr>
        </p:nvSpPr>
        <p:spPr>
          <a:xfrm>
            <a:off x="350878" y="1268016"/>
            <a:ext cx="3868340" cy="610790"/>
          </a:xfr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350878" y="1878806"/>
            <a:ext cx="3868340" cy="2763441"/>
          </a:xfrm>
        </p:spPr>
        <p:txBody>
          <a:bodyPr/>
          <a:lstStyle>
            <a:lvl1pPr>
              <a:buFontTx/>
              <a:buNone/>
              <a:defRPr sz="1000"/>
            </a:lvl1pPr>
            <a:lvl2pPr>
              <a:buFontTx/>
              <a:buNone/>
              <a:defRPr sz="1100"/>
            </a:lvl2pPr>
          </a:lstStyle>
          <a:p>
            <a:pPr lvl="0"/>
            <a:r>
              <a:rPr lang="fi-FI"/>
              <a:t>Muokkaa tekstin perustyylejä napsauttamalla</a:t>
            </a:r>
          </a:p>
        </p:txBody>
      </p:sp>
      <p:sp>
        <p:nvSpPr>
          <p:cNvPr id="5" name="Text Placeholder 4"/>
          <p:cNvSpPr>
            <a:spLocks noGrp="1"/>
          </p:cNvSpPr>
          <p:nvPr>
            <p:ph type="body" sz="quarter" idx="3"/>
          </p:nvPr>
        </p:nvSpPr>
        <p:spPr>
          <a:xfrm>
            <a:off x="4350186" y="1268016"/>
            <a:ext cx="3887391" cy="610790"/>
          </a:xfr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4350186" y="1878806"/>
            <a:ext cx="3887391" cy="2763441"/>
          </a:xfrm>
        </p:spPr>
        <p:txBody>
          <a:bodyPr/>
          <a:lstStyle>
            <a:lvl1pPr>
              <a:buFontTx/>
              <a:buNone/>
              <a:defRPr sz="1000"/>
            </a:lvl1pPr>
            <a:lvl2pPr>
              <a:buFontTx/>
              <a:buNone/>
              <a:defRPr sz="1100"/>
            </a:lvl2pPr>
          </a:lstStyle>
          <a:p>
            <a:pPr lvl="0"/>
            <a:r>
              <a:rPr lang="fi-FI"/>
              <a:t>Muokkaa tekstin perustyylejä napsauttamalla</a:t>
            </a:r>
          </a:p>
        </p:txBody>
      </p:sp>
      <p:sp>
        <p:nvSpPr>
          <p:cNvPr id="8" name="Slide Number Placeholder 5">
            <a:extLst>
              <a:ext uri="{FF2B5EF4-FFF2-40B4-BE49-F238E27FC236}">
                <a16:creationId xmlns:a16="http://schemas.microsoft.com/office/drawing/2014/main" id="{FF2BC8D2-C0AB-7341-A5BE-DA640DC99E61}"/>
              </a:ext>
            </a:extLst>
          </p:cNvPr>
          <p:cNvSpPr>
            <a:spLocks noGrp="1"/>
          </p:cNvSpPr>
          <p:nvPr>
            <p:ph type="sldNum" sz="quarter" idx="10"/>
          </p:nvPr>
        </p:nvSpPr>
        <p:spPr>
          <a:xfrm>
            <a:off x="354330" y="4767263"/>
            <a:ext cx="374090" cy="273844"/>
          </a:xfrm>
          <a:prstGeom prst="rect">
            <a:avLst/>
          </a:prstGeom>
        </p:spPr>
        <p:txBody>
          <a:bodyPr anchor="b"/>
          <a:lstStyle>
            <a:lvl1pPr algn="l">
              <a:defRPr sz="600"/>
            </a:lvl1pPr>
          </a:lstStyle>
          <a:p>
            <a:fld id="{6A9F54F1-4149-7546-9DF6-966D22695698}" type="slidenum">
              <a:rPr lang="fi-FI" smtClean="0"/>
              <a:pPr/>
              <a:t>‹#›</a:t>
            </a:fld>
            <a:endParaRPr lang="fi-FI" dirty="0"/>
          </a:p>
        </p:txBody>
      </p:sp>
    </p:spTree>
    <p:extLst>
      <p:ext uri="{BB962C8B-B14F-4D97-AF65-F5344CB8AC3E}">
        <p14:creationId xmlns:p14="http://schemas.microsoft.com/office/powerpoint/2010/main" val="2578035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dirty="0"/>
          </a:p>
        </p:txBody>
      </p:sp>
      <p:sp>
        <p:nvSpPr>
          <p:cNvPr id="3" name="Title 1">
            <a:extLst>
              <a:ext uri="{FF2B5EF4-FFF2-40B4-BE49-F238E27FC236}">
                <a16:creationId xmlns:a16="http://schemas.microsoft.com/office/drawing/2014/main" id="{36AD805E-6435-A247-BC5F-0ABB81D8478D}"/>
              </a:ext>
            </a:extLst>
          </p:cNvPr>
          <p:cNvSpPr>
            <a:spLocks noGrp="1"/>
          </p:cNvSpPr>
          <p:nvPr>
            <p:ph type="title"/>
          </p:nvPr>
        </p:nvSpPr>
        <p:spPr>
          <a:xfrm>
            <a:off x="350877" y="273844"/>
            <a:ext cx="7905600" cy="994172"/>
          </a:xfrm>
        </p:spPr>
        <p:txBody>
          <a:bodyPr/>
          <a:lstStyle/>
          <a:p>
            <a:r>
              <a:rPr lang="fi-FI"/>
              <a:t>Muokkaa ots. perustyyl. napsautt.</a:t>
            </a:r>
            <a:endParaRPr lang="en-US"/>
          </a:p>
        </p:txBody>
      </p:sp>
      <p:sp>
        <p:nvSpPr>
          <p:cNvPr id="4" name="Text Placeholder 2">
            <a:extLst>
              <a:ext uri="{FF2B5EF4-FFF2-40B4-BE49-F238E27FC236}">
                <a16:creationId xmlns:a16="http://schemas.microsoft.com/office/drawing/2014/main" id="{A5E8DF07-5082-D744-B3B6-3E09C8E7838B}"/>
              </a:ext>
            </a:extLst>
          </p:cNvPr>
          <p:cNvSpPr>
            <a:spLocks noGrp="1"/>
          </p:cNvSpPr>
          <p:nvPr>
            <p:ph type="body" idx="1"/>
          </p:nvPr>
        </p:nvSpPr>
        <p:spPr>
          <a:xfrm>
            <a:off x="350877" y="1294392"/>
            <a:ext cx="2628000" cy="576000"/>
          </a:xfr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5" name="Content Placeholder 3">
            <a:extLst>
              <a:ext uri="{FF2B5EF4-FFF2-40B4-BE49-F238E27FC236}">
                <a16:creationId xmlns:a16="http://schemas.microsoft.com/office/drawing/2014/main" id="{76B66093-3D12-4340-AD87-B502CB6AA842}"/>
              </a:ext>
            </a:extLst>
          </p:cNvPr>
          <p:cNvSpPr>
            <a:spLocks noGrp="1"/>
          </p:cNvSpPr>
          <p:nvPr>
            <p:ph sz="half" idx="2"/>
          </p:nvPr>
        </p:nvSpPr>
        <p:spPr>
          <a:xfrm>
            <a:off x="350877" y="1878806"/>
            <a:ext cx="2628000" cy="2763441"/>
          </a:xfrm>
        </p:spPr>
        <p:txBody>
          <a:bodyPr/>
          <a:lstStyle>
            <a:lvl1pPr>
              <a:buFontTx/>
              <a:buNone/>
              <a:defRPr sz="800"/>
            </a:lvl1pPr>
            <a:lvl2pPr>
              <a:buFontTx/>
              <a:buNone/>
              <a:defRPr sz="900"/>
            </a:lvl2pPr>
          </a:lstStyle>
          <a:p>
            <a:pPr lvl="0"/>
            <a:r>
              <a:rPr lang="fi-FI"/>
              <a:t>Muokkaa tekstin perustyylejä napsauttamalla</a:t>
            </a:r>
          </a:p>
        </p:txBody>
      </p:sp>
      <p:sp>
        <p:nvSpPr>
          <p:cNvPr id="6" name="Text Placeholder 4">
            <a:extLst>
              <a:ext uri="{FF2B5EF4-FFF2-40B4-BE49-F238E27FC236}">
                <a16:creationId xmlns:a16="http://schemas.microsoft.com/office/drawing/2014/main" id="{D60C3290-749E-D048-B0D9-E7982D7FB3AC}"/>
              </a:ext>
            </a:extLst>
          </p:cNvPr>
          <p:cNvSpPr>
            <a:spLocks noGrp="1"/>
          </p:cNvSpPr>
          <p:nvPr>
            <p:ph type="body" sz="quarter" idx="3"/>
          </p:nvPr>
        </p:nvSpPr>
        <p:spPr>
          <a:xfrm>
            <a:off x="2996410" y="1294392"/>
            <a:ext cx="2628000" cy="576000"/>
          </a:xfr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7" name="Content Placeholder 5">
            <a:extLst>
              <a:ext uri="{FF2B5EF4-FFF2-40B4-BE49-F238E27FC236}">
                <a16:creationId xmlns:a16="http://schemas.microsoft.com/office/drawing/2014/main" id="{1A0E3217-C8A5-E548-9161-E502675508A2}"/>
              </a:ext>
            </a:extLst>
          </p:cNvPr>
          <p:cNvSpPr>
            <a:spLocks noGrp="1"/>
          </p:cNvSpPr>
          <p:nvPr>
            <p:ph sz="quarter" idx="10"/>
          </p:nvPr>
        </p:nvSpPr>
        <p:spPr>
          <a:xfrm>
            <a:off x="2991156" y="1878806"/>
            <a:ext cx="2628000" cy="2763441"/>
          </a:xfrm>
        </p:spPr>
        <p:txBody>
          <a:bodyPr/>
          <a:lstStyle>
            <a:lvl1pPr>
              <a:buFontTx/>
              <a:buNone/>
              <a:defRPr sz="800"/>
            </a:lvl1pPr>
            <a:lvl2pPr>
              <a:buFontTx/>
              <a:buNone/>
              <a:defRPr sz="900"/>
            </a:lvl2pPr>
          </a:lstStyle>
          <a:p>
            <a:pPr lvl="0"/>
            <a:r>
              <a:rPr lang="fi-FI"/>
              <a:t>Muokkaa tekstin perustyylejä napsauttamalla</a:t>
            </a:r>
          </a:p>
        </p:txBody>
      </p:sp>
      <p:sp>
        <p:nvSpPr>
          <p:cNvPr id="8" name="Text Placeholder 4">
            <a:extLst>
              <a:ext uri="{FF2B5EF4-FFF2-40B4-BE49-F238E27FC236}">
                <a16:creationId xmlns:a16="http://schemas.microsoft.com/office/drawing/2014/main" id="{0B210CFF-61EC-6C45-ACAD-5594AA9FA365}"/>
              </a:ext>
            </a:extLst>
          </p:cNvPr>
          <p:cNvSpPr>
            <a:spLocks noGrp="1"/>
          </p:cNvSpPr>
          <p:nvPr>
            <p:ph type="body" sz="quarter" idx="11"/>
          </p:nvPr>
        </p:nvSpPr>
        <p:spPr>
          <a:xfrm>
            <a:off x="5636740" y="1294392"/>
            <a:ext cx="2628000" cy="576000"/>
          </a:xfr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9" name="Content Placeholder 5">
            <a:extLst>
              <a:ext uri="{FF2B5EF4-FFF2-40B4-BE49-F238E27FC236}">
                <a16:creationId xmlns:a16="http://schemas.microsoft.com/office/drawing/2014/main" id="{3BC06005-197B-BE48-AE9A-36A55AC3432D}"/>
              </a:ext>
            </a:extLst>
          </p:cNvPr>
          <p:cNvSpPr>
            <a:spLocks noGrp="1"/>
          </p:cNvSpPr>
          <p:nvPr>
            <p:ph sz="quarter" idx="12"/>
          </p:nvPr>
        </p:nvSpPr>
        <p:spPr>
          <a:xfrm>
            <a:off x="5636740" y="1878806"/>
            <a:ext cx="2628000" cy="2763441"/>
          </a:xfrm>
        </p:spPr>
        <p:txBody>
          <a:bodyPr/>
          <a:lstStyle>
            <a:lvl1pPr>
              <a:buFontTx/>
              <a:buNone/>
              <a:defRPr sz="800"/>
            </a:lvl1pPr>
            <a:lvl2pPr>
              <a:buFontTx/>
              <a:buNone/>
              <a:defRPr sz="900"/>
            </a:lvl2pPr>
          </a:lstStyle>
          <a:p>
            <a:pPr lvl="0"/>
            <a:r>
              <a:rPr lang="fi-FI"/>
              <a:t>Muokkaa tekstin perustyylejä napsauttamalla</a:t>
            </a:r>
          </a:p>
        </p:txBody>
      </p:sp>
    </p:spTree>
    <p:extLst>
      <p:ext uri="{BB962C8B-B14F-4D97-AF65-F5344CB8AC3E}">
        <p14:creationId xmlns:p14="http://schemas.microsoft.com/office/powerpoint/2010/main" val="1097070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357435" y="1369220"/>
            <a:ext cx="3886200" cy="1572763"/>
          </a:xfrm>
        </p:spPr>
        <p:txBody>
          <a:bodyPr/>
          <a:lstStyle>
            <a:lvl1pPr>
              <a:buFontTx/>
              <a:buNone/>
              <a:defRPr sz="900"/>
            </a:lvl1pPr>
            <a:lvl2pPr>
              <a:buFontTx/>
              <a:buNone/>
              <a:defRPr sz="900"/>
            </a:lvl2pPr>
          </a:lstStyle>
          <a:p>
            <a:pPr lvl="0"/>
            <a:r>
              <a:rPr lang="fi-FI"/>
              <a:t>Muokkaa tekstin perustyylejä napsauttamalla</a:t>
            </a:r>
          </a:p>
        </p:txBody>
      </p:sp>
      <p:sp>
        <p:nvSpPr>
          <p:cNvPr id="4" name="Content Placeholder 3"/>
          <p:cNvSpPr>
            <a:spLocks noGrp="1"/>
          </p:cNvSpPr>
          <p:nvPr>
            <p:ph sz="half" idx="2"/>
          </p:nvPr>
        </p:nvSpPr>
        <p:spPr>
          <a:xfrm>
            <a:off x="4357935" y="1369220"/>
            <a:ext cx="3886200" cy="1572763"/>
          </a:xfrm>
        </p:spPr>
        <p:txBody>
          <a:bodyPr/>
          <a:lstStyle>
            <a:lvl1pPr>
              <a:buFontTx/>
              <a:buNone/>
              <a:defRPr sz="900"/>
            </a:lvl1pPr>
            <a:lvl2pPr>
              <a:buFontTx/>
              <a:buNone/>
              <a:defRPr sz="900"/>
            </a:lvl2pPr>
          </a:lstStyle>
          <a:p>
            <a:pPr lvl="0"/>
            <a:r>
              <a:rPr lang="fi-FI"/>
              <a:t>Muokkaa tekstin perustyylejä napsauttamalla</a:t>
            </a:r>
          </a:p>
        </p:txBody>
      </p:sp>
      <p:sp>
        <p:nvSpPr>
          <p:cNvPr id="6" name="Slide Number Placeholder 5">
            <a:extLst>
              <a:ext uri="{FF2B5EF4-FFF2-40B4-BE49-F238E27FC236}">
                <a16:creationId xmlns:a16="http://schemas.microsoft.com/office/drawing/2014/main" id="{03E71C28-E244-7341-97A4-289413490926}"/>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FFE1175E-EEA1-A842-BABF-96E8CF3F691A}" type="slidenum">
              <a:rPr lang="fi-FI" smtClean="0"/>
              <a:pPr/>
              <a:t>‹#›</a:t>
            </a:fld>
            <a:endParaRPr lang="fi-FI" dirty="0"/>
          </a:p>
        </p:txBody>
      </p:sp>
      <p:sp>
        <p:nvSpPr>
          <p:cNvPr id="13" name="Content Placeholder 2">
            <a:extLst>
              <a:ext uri="{FF2B5EF4-FFF2-40B4-BE49-F238E27FC236}">
                <a16:creationId xmlns:a16="http://schemas.microsoft.com/office/drawing/2014/main" id="{60207C6E-A6F7-1F4D-81CE-AD066185293D}"/>
              </a:ext>
            </a:extLst>
          </p:cNvPr>
          <p:cNvSpPr>
            <a:spLocks noGrp="1"/>
          </p:cNvSpPr>
          <p:nvPr>
            <p:ph sz="half" idx="10"/>
          </p:nvPr>
        </p:nvSpPr>
        <p:spPr>
          <a:xfrm>
            <a:off x="357435" y="3078751"/>
            <a:ext cx="3886200" cy="1572763"/>
          </a:xfrm>
        </p:spPr>
        <p:txBody>
          <a:bodyPr/>
          <a:lstStyle>
            <a:lvl1pPr>
              <a:buFontTx/>
              <a:buNone/>
              <a:defRPr sz="900"/>
            </a:lvl1pPr>
            <a:lvl2pPr>
              <a:buFontTx/>
              <a:buNone/>
              <a:defRPr sz="900"/>
            </a:lvl2pPr>
          </a:lstStyle>
          <a:p>
            <a:pPr lvl="0"/>
            <a:r>
              <a:rPr lang="fi-FI"/>
              <a:t>Muokkaa tekstin perustyylejä napsauttamalla</a:t>
            </a:r>
          </a:p>
        </p:txBody>
      </p:sp>
      <p:sp>
        <p:nvSpPr>
          <p:cNvPr id="14" name="Content Placeholder 3">
            <a:extLst>
              <a:ext uri="{FF2B5EF4-FFF2-40B4-BE49-F238E27FC236}">
                <a16:creationId xmlns:a16="http://schemas.microsoft.com/office/drawing/2014/main" id="{7B6650CB-F3F3-2A4F-98B9-BB2E8F0900FA}"/>
              </a:ext>
            </a:extLst>
          </p:cNvPr>
          <p:cNvSpPr>
            <a:spLocks noGrp="1"/>
          </p:cNvSpPr>
          <p:nvPr>
            <p:ph sz="half" idx="11"/>
          </p:nvPr>
        </p:nvSpPr>
        <p:spPr>
          <a:xfrm>
            <a:off x="4357935" y="3078751"/>
            <a:ext cx="3886200" cy="1572763"/>
          </a:xfrm>
        </p:spPr>
        <p:txBody>
          <a:bodyPr/>
          <a:lstStyle>
            <a:lvl1pPr>
              <a:buFontTx/>
              <a:buNone/>
              <a:defRPr sz="900"/>
            </a:lvl1pPr>
            <a:lvl2pPr>
              <a:buFontTx/>
              <a:buNone/>
              <a:defRPr sz="900"/>
            </a:lvl2pPr>
          </a:lstStyle>
          <a:p>
            <a:pPr lvl="0"/>
            <a:r>
              <a:rPr lang="fi-FI"/>
              <a:t>Muokkaa tekstin perustyylejä napsauttamalla</a:t>
            </a:r>
          </a:p>
        </p:txBody>
      </p:sp>
    </p:spTree>
    <p:extLst>
      <p:ext uri="{BB962C8B-B14F-4D97-AF65-F5344CB8AC3E}">
        <p14:creationId xmlns:p14="http://schemas.microsoft.com/office/powerpoint/2010/main" val="2933181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yhjä">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dirty="0"/>
          </a:p>
        </p:txBody>
      </p:sp>
      <p:sp>
        <p:nvSpPr>
          <p:cNvPr id="3" name="Title 1">
            <a:extLst>
              <a:ext uri="{FF2B5EF4-FFF2-40B4-BE49-F238E27FC236}">
                <a16:creationId xmlns:a16="http://schemas.microsoft.com/office/drawing/2014/main" id="{36AD805E-6435-A247-BC5F-0ABB81D8478D}"/>
              </a:ext>
            </a:extLst>
          </p:cNvPr>
          <p:cNvSpPr>
            <a:spLocks noGrp="1"/>
          </p:cNvSpPr>
          <p:nvPr>
            <p:ph type="title"/>
          </p:nvPr>
        </p:nvSpPr>
        <p:spPr>
          <a:xfrm>
            <a:off x="350877" y="273844"/>
            <a:ext cx="8441430" cy="994172"/>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5" name="Content Placeholder 3">
            <a:extLst>
              <a:ext uri="{FF2B5EF4-FFF2-40B4-BE49-F238E27FC236}">
                <a16:creationId xmlns:a16="http://schemas.microsoft.com/office/drawing/2014/main" id="{76B66093-3D12-4340-AD87-B502CB6AA842}"/>
              </a:ext>
            </a:extLst>
          </p:cNvPr>
          <p:cNvSpPr>
            <a:spLocks noGrp="1"/>
          </p:cNvSpPr>
          <p:nvPr>
            <p:ph sz="half" idx="2"/>
          </p:nvPr>
        </p:nvSpPr>
        <p:spPr>
          <a:xfrm>
            <a:off x="409119" y="2339883"/>
            <a:ext cx="1080000" cy="679450"/>
          </a:xfrm>
        </p:spPr>
        <p:txBody>
          <a:bodyPr/>
          <a:lstStyle>
            <a:lvl1pPr algn="ctr">
              <a:buFontTx/>
              <a:buNone/>
              <a:defRPr sz="600"/>
            </a:lvl1pPr>
            <a:lvl2pPr>
              <a:buFontTx/>
              <a:buNone/>
              <a:defRPr sz="900"/>
            </a:lvl2pPr>
          </a:lstStyle>
          <a:p>
            <a:pPr lvl="0"/>
            <a:r>
              <a:rPr lang="fi-FI"/>
              <a:t>Muokkaa tekstin perustyylejä napsauttamalla</a:t>
            </a:r>
          </a:p>
        </p:txBody>
      </p:sp>
      <p:sp>
        <p:nvSpPr>
          <p:cNvPr id="7" name="Content Placeholder 5">
            <a:extLst>
              <a:ext uri="{FF2B5EF4-FFF2-40B4-BE49-F238E27FC236}">
                <a16:creationId xmlns:a16="http://schemas.microsoft.com/office/drawing/2014/main" id="{1A0E3217-C8A5-E548-9161-E502675508A2}"/>
              </a:ext>
            </a:extLst>
          </p:cNvPr>
          <p:cNvSpPr>
            <a:spLocks noGrp="1"/>
          </p:cNvSpPr>
          <p:nvPr>
            <p:ph sz="quarter" idx="10"/>
          </p:nvPr>
        </p:nvSpPr>
        <p:spPr>
          <a:xfrm>
            <a:off x="1671505" y="2339883"/>
            <a:ext cx="1080000" cy="679450"/>
          </a:xfrm>
        </p:spPr>
        <p:txBody>
          <a:bodyPr/>
          <a:lstStyle>
            <a:lvl1pPr algn="ctr">
              <a:buFontTx/>
              <a:buNone/>
              <a:defRPr sz="600"/>
            </a:lvl1pPr>
            <a:lvl2pPr>
              <a:buFontTx/>
              <a:buNone/>
              <a:defRPr sz="900"/>
            </a:lvl2pPr>
          </a:lstStyle>
          <a:p>
            <a:pPr lvl="0"/>
            <a:r>
              <a:rPr lang="fi-FI"/>
              <a:t>Muokkaa tekstin perustyylejä napsauttamalla</a:t>
            </a:r>
          </a:p>
        </p:txBody>
      </p:sp>
      <p:sp>
        <p:nvSpPr>
          <p:cNvPr id="9" name="Content Placeholder 5">
            <a:extLst>
              <a:ext uri="{FF2B5EF4-FFF2-40B4-BE49-F238E27FC236}">
                <a16:creationId xmlns:a16="http://schemas.microsoft.com/office/drawing/2014/main" id="{3BC06005-197B-BE48-AE9A-36A55AC3432D}"/>
              </a:ext>
            </a:extLst>
          </p:cNvPr>
          <p:cNvSpPr>
            <a:spLocks noGrp="1"/>
          </p:cNvSpPr>
          <p:nvPr>
            <p:ph sz="quarter" idx="12"/>
          </p:nvPr>
        </p:nvSpPr>
        <p:spPr>
          <a:xfrm>
            <a:off x="2933931" y="2339883"/>
            <a:ext cx="1080000" cy="679450"/>
          </a:xfrm>
        </p:spPr>
        <p:txBody>
          <a:bodyPr/>
          <a:lstStyle>
            <a:lvl1pPr algn="ctr">
              <a:buFontTx/>
              <a:buNone/>
              <a:defRPr sz="600"/>
            </a:lvl1pPr>
            <a:lvl2pPr>
              <a:buFontTx/>
              <a:buNone/>
              <a:defRPr sz="900"/>
            </a:lvl2pPr>
          </a:lstStyle>
          <a:p>
            <a:pPr lvl="0"/>
            <a:r>
              <a:rPr lang="fi-FI"/>
              <a:t>Muokkaa tekstin perustyylejä napsauttamalla</a:t>
            </a:r>
          </a:p>
        </p:txBody>
      </p:sp>
      <p:sp>
        <p:nvSpPr>
          <p:cNvPr id="14" name="Content Placeholder 5">
            <a:extLst>
              <a:ext uri="{FF2B5EF4-FFF2-40B4-BE49-F238E27FC236}">
                <a16:creationId xmlns:a16="http://schemas.microsoft.com/office/drawing/2014/main" id="{550B8F9B-EFF0-A740-94E4-71E132BF7974}"/>
              </a:ext>
            </a:extLst>
          </p:cNvPr>
          <p:cNvSpPr>
            <a:spLocks noGrp="1"/>
          </p:cNvSpPr>
          <p:nvPr>
            <p:ph sz="quarter" idx="14"/>
          </p:nvPr>
        </p:nvSpPr>
        <p:spPr>
          <a:xfrm>
            <a:off x="4196357" y="2339883"/>
            <a:ext cx="1080000" cy="679450"/>
          </a:xfrm>
        </p:spPr>
        <p:txBody>
          <a:bodyPr/>
          <a:lstStyle>
            <a:lvl1pPr algn="ctr">
              <a:buFontTx/>
              <a:buNone/>
              <a:defRPr sz="600"/>
            </a:lvl1pPr>
            <a:lvl2pPr>
              <a:buFontTx/>
              <a:buNone/>
              <a:defRPr sz="900"/>
            </a:lvl2pPr>
          </a:lstStyle>
          <a:p>
            <a:pPr lvl="0"/>
            <a:r>
              <a:rPr lang="fi-FI"/>
              <a:t>Muokkaa tekstin perustyylejä napsauttamalla</a:t>
            </a:r>
          </a:p>
        </p:txBody>
      </p:sp>
      <p:sp>
        <p:nvSpPr>
          <p:cNvPr id="16" name="Content Placeholder 5">
            <a:extLst>
              <a:ext uri="{FF2B5EF4-FFF2-40B4-BE49-F238E27FC236}">
                <a16:creationId xmlns:a16="http://schemas.microsoft.com/office/drawing/2014/main" id="{B8631FEC-7BB3-0143-81BC-5040F9A1BB71}"/>
              </a:ext>
            </a:extLst>
          </p:cNvPr>
          <p:cNvSpPr>
            <a:spLocks noGrp="1"/>
          </p:cNvSpPr>
          <p:nvPr>
            <p:ph sz="quarter" idx="15"/>
          </p:nvPr>
        </p:nvSpPr>
        <p:spPr>
          <a:xfrm>
            <a:off x="445120" y="1283646"/>
            <a:ext cx="1007999" cy="1007999"/>
          </a:xfrm>
        </p:spPr>
        <p:txBody>
          <a:bodyPr/>
          <a:lstStyle>
            <a:lvl1pPr marL="0" indent="0">
              <a:buFontTx/>
              <a:buNone/>
              <a:defRPr sz="1100"/>
            </a:lvl1pPr>
            <a:lvl2pPr>
              <a:defRPr sz="1100"/>
            </a:lvl2pPr>
          </a:lstStyle>
          <a:p>
            <a:pPr lvl="0"/>
            <a:endParaRPr lang="fi-FI"/>
          </a:p>
        </p:txBody>
      </p:sp>
      <p:sp>
        <p:nvSpPr>
          <p:cNvPr id="17" name="Content Placeholder 5">
            <a:extLst>
              <a:ext uri="{FF2B5EF4-FFF2-40B4-BE49-F238E27FC236}">
                <a16:creationId xmlns:a16="http://schemas.microsoft.com/office/drawing/2014/main" id="{B1139DE7-D606-2743-BD17-2CEE1E4F8C67}"/>
              </a:ext>
            </a:extLst>
          </p:cNvPr>
          <p:cNvSpPr>
            <a:spLocks noGrp="1"/>
          </p:cNvSpPr>
          <p:nvPr>
            <p:ph sz="quarter" idx="16"/>
          </p:nvPr>
        </p:nvSpPr>
        <p:spPr>
          <a:xfrm>
            <a:off x="1707506" y="1283646"/>
            <a:ext cx="1007999" cy="1007999"/>
          </a:xfrm>
        </p:spPr>
        <p:txBody>
          <a:bodyPr/>
          <a:lstStyle>
            <a:lvl1pPr marL="0" indent="0">
              <a:buFontTx/>
              <a:buNone/>
              <a:defRPr sz="1100"/>
            </a:lvl1pPr>
            <a:lvl2pPr>
              <a:defRPr sz="1100"/>
            </a:lvl2pPr>
          </a:lstStyle>
          <a:p>
            <a:pPr lvl="0"/>
            <a:endParaRPr lang="fi-FI"/>
          </a:p>
        </p:txBody>
      </p:sp>
      <p:sp>
        <p:nvSpPr>
          <p:cNvPr id="18" name="Content Placeholder 5">
            <a:extLst>
              <a:ext uri="{FF2B5EF4-FFF2-40B4-BE49-F238E27FC236}">
                <a16:creationId xmlns:a16="http://schemas.microsoft.com/office/drawing/2014/main" id="{A6EFB20E-C236-D34A-A37C-27B2469D3E36}"/>
              </a:ext>
            </a:extLst>
          </p:cNvPr>
          <p:cNvSpPr>
            <a:spLocks noGrp="1"/>
          </p:cNvSpPr>
          <p:nvPr>
            <p:ph sz="quarter" idx="17"/>
          </p:nvPr>
        </p:nvSpPr>
        <p:spPr>
          <a:xfrm>
            <a:off x="2969932" y="1283646"/>
            <a:ext cx="1007999" cy="1007999"/>
          </a:xfrm>
        </p:spPr>
        <p:txBody>
          <a:bodyPr/>
          <a:lstStyle>
            <a:lvl1pPr marL="0" indent="0">
              <a:buFontTx/>
              <a:buNone/>
              <a:defRPr sz="1100"/>
            </a:lvl1pPr>
            <a:lvl2pPr>
              <a:defRPr sz="1100"/>
            </a:lvl2pPr>
          </a:lstStyle>
          <a:p>
            <a:pPr lvl="0"/>
            <a:endParaRPr lang="fi-FI"/>
          </a:p>
        </p:txBody>
      </p:sp>
      <p:sp>
        <p:nvSpPr>
          <p:cNvPr id="19" name="Content Placeholder 5">
            <a:extLst>
              <a:ext uri="{FF2B5EF4-FFF2-40B4-BE49-F238E27FC236}">
                <a16:creationId xmlns:a16="http://schemas.microsoft.com/office/drawing/2014/main" id="{98D831CC-DE57-774A-A0BE-83BD2E6D0C6B}"/>
              </a:ext>
            </a:extLst>
          </p:cNvPr>
          <p:cNvSpPr>
            <a:spLocks noGrp="1"/>
          </p:cNvSpPr>
          <p:nvPr>
            <p:ph sz="quarter" idx="18"/>
          </p:nvPr>
        </p:nvSpPr>
        <p:spPr>
          <a:xfrm>
            <a:off x="4232358" y="1283646"/>
            <a:ext cx="1007999" cy="1007999"/>
          </a:xfrm>
        </p:spPr>
        <p:txBody>
          <a:bodyPr/>
          <a:lstStyle>
            <a:lvl1pPr marL="0" indent="0">
              <a:buFontTx/>
              <a:buNone/>
              <a:defRPr sz="1100"/>
            </a:lvl1pPr>
            <a:lvl2pPr>
              <a:defRPr sz="1100"/>
            </a:lvl2pPr>
          </a:lstStyle>
          <a:p>
            <a:pPr lvl="0"/>
            <a:endParaRPr lang="fi-FI"/>
          </a:p>
        </p:txBody>
      </p:sp>
      <p:sp>
        <p:nvSpPr>
          <p:cNvPr id="28" name="Content Placeholder 3">
            <a:extLst>
              <a:ext uri="{FF2B5EF4-FFF2-40B4-BE49-F238E27FC236}">
                <a16:creationId xmlns:a16="http://schemas.microsoft.com/office/drawing/2014/main" id="{AEB4D631-739D-394C-B871-9550DC462D49}"/>
              </a:ext>
            </a:extLst>
          </p:cNvPr>
          <p:cNvSpPr>
            <a:spLocks noGrp="1"/>
          </p:cNvSpPr>
          <p:nvPr>
            <p:ph sz="half" idx="19"/>
          </p:nvPr>
        </p:nvSpPr>
        <p:spPr>
          <a:xfrm>
            <a:off x="409119" y="4092667"/>
            <a:ext cx="1080000" cy="679450"/>
          </a:xfrm>
        </p:spPr>
        <p:txBody>
          <a:bodyPr/>
          <a:lstStyle>
            <a:lvl1pPr algn="ctr">
              <a:buFontTx/>
              <a:buNone/>
              <a:defRPr sz="600"/>
            </a:lvl1pPr>
            <a:lvl2pPr>
              <a:buFontTx/>
              <a:buNone/>
              <a:defRPr sz="900"/>
            </a:lvl2pPr>
          </a:lstStyle>
          <a:p>
            <a:pPr lvl="0"/>
            <a:r>
              <a:rPr lang="fi-FI"/>
              <a:t>Muokkaa tekstin perustyylejä napsauttamalla</a:t>
            </a:r>
          </a:p>
        </p:txBody>
      </p:sp>
      <p:sp>
        <p:nvSpPr>
          <p:cNvPr id="29" name="Content Placeholder 5">
            <a:extLst>
              <a:ext uri="{FF2B5EF4-FFF2-40B4-BE49-F238E27FC236}">
                <a16:creationId xmlns:a16="http://schemas.microsoft.com/office/drawing/2014/main" id="{DA9F5F06-9459-2645-9AD4-F76F3B022CC0}"/>
              </a:ext>
            </a:extLst>
          </p:cNvPr>
          <p:cNvSpPr>
            <a:spLocks noGrp="1"/>
          </p:cNvSpPr>
          <p:nvPr>
            <p:ph sz="quarter" idx="20"/>
          </p:nvPr>
        </p:nvSpPr>
        <p:spPr>
          <a:xfrm>
            <a:off x="1671505" y="4092667"/>
            <a:ext cx="1080000" cy="679450"/>
          </a:xfrm>
        </p:spPr>
        <p:txBody>
          <a:bodyPr/>
          <a:lstStyle>
            <a:lvl1pPr algn="ctr">
              <a:buFontTx/>
              <a:buNone/>
              <a:defRPr sz="600"/>
            </a:lvl1pPr>
            <a:lvl2pPr>
              <a:buFontTx/>
              <a:buNone/>
              <a:defRPr sz="900"/>
            </a:lvl2pPr>
          </a:lstStyle>
          <a:p>
            <a:pPr lvl="0"/>
            <a:r>
              <a:rPr lang="fi-FI"/>
              <a:t>Muokkaa tekstin perustyylejä napsauttamalla</a:t>
            </a:r>
          </a:p>
        </p:txBody>
      </p:sp>
      <p:sp>
        <p:nvSpPr>
          <p:cNvPr id="30" name="Content Placeholder 5">
            <a:extLst>
              <a:ext uri="{FF2B5EF4-FFF2-40B4-BE49-F238E27FC236}">
                <a16:creationId xmlns:a16="http://schemas.microsoft.com/office/drawing/2014/main" id="{529DF046-EF88-684C-BC6F-AFED5D62AFD5}"/>
              </a:ext>
            </a:extLst>
          </p:cNvPr>
          <p:cNvSpPr>
            <a:spLocks noGrp="1"/>
          </p:cNvSpPr>
          <p:nvPr>
            <p:ph sz="quarter" idx="21"/>
          </p:nvPr>
        </p:nvSpPr>
        <p:spPr>
          <a:xfrm>
            <a:off x="2933931" y="4092667"/>
            <a:ext cx="1080000" cy="679450"/>
          </a:xfrm>
        </p:spPr>
        <p:txBody>
          <a:bodyPr/>
          <a:lstStyle>
            <a:lvl1pPr algn="ctr">
              <a:buFontTx/>
              <a:buNone/>
              <a:defRPr sz="600"/>
            </a:lvl1pPr>
            <a:lvl2pPr>
              <a:buFontTx/>
              <a:buNone/>
              <a:defRPr sz="900"/>
            </a:lvl2pPr>
          </a:lstStyle>
          <a:p>
            <a:pPr lvl="0"/>
            <a:r>
              <a:rPr lang="fi-FI"/>
              <a:t>Muokkaa tekstin perustyylejä napsauttamalla</a:t>
            </a:r>
          </a:p>
        </p:txBody>
      </p:sp>
      <p:sp>
        <p:nvSpPr>
          <p:cNvPr id="31" name="Content Placeholder 5">
            <a:extLst>
              <a:ext uri="{FF2B5EF4-FFF2-40B4-BE49-F238E27FC236}">
                <a16:creationId xmlns:a16="http://schemas.microsoft.com/office/drawing/2014/main" id="{FC780547-DD08-5141-8C26-810092464512}"/>
              </a:ext>
            </a:extLst>
          </p:cNvPr>
          <p:cNvSpPr>
            <a:spLocks noGrp="1"/>
          </p:cNvSpPr>
          <p:nvPr>
            <p:ph sz="quarter" idx="22"/>
          </p:nvPr>
        </p:nvSpPr>
        <p:spPr>
          <a:xfrm>
            <a:off x="4196357" y="4092667"/>
            <a:ext cx="1080000" cy="679450"/>
          </a:xfrm>
        </p:spPr>
        <p:txBody>
          <a:bodyPr/>
          <a:lstStyle>
            <a:lvl1pPr algn="ctr">
              <a:buFontTx/>
              <a:buNone/>
              <a:defRPr sz="600"/>
            </a:lvl1pPr>
            <a:lvl2pPr>
              <a:buFontTx/>
              <a:buNone/>
              <a:defRPr sz="900"/>
            </a:lvl2pPr>
          </a:lstStyle>
          <a:p>
            <a:pPr lvl="0"/>
            <a:r>
              <a:rPr lang="fi-FI"/>
              <a:t>Muokkaa tekstin perustyylejä napsauttamalla</a:t>
            </a:r>
          </a:p>
        </p:txBody>
      </p:sp>
      <p:sp>
        <p:nvSpPr>
          <p:cNvPr id="32" name="Content Placeholder 5">
            <a:extLst>
              <a:ext uri="{FF2B5EF4-FFF2-40B4-BE49-F238E27FC236}">
                <a16:creationId xmlns:a16="http://schemas.microsoft.com/office/drawing/2014/main" id="{99A848F3-4BB2-0D46-A14D-E7A593FE367E}"/>
              </a:ext>
            </a:extLst>
          </p:cNvPr>
          <p:cNvSpPr>
            <a:spLocks noGrp="1"/>
          </p:cNvSpPr>
          <p:nvPr>
            <p:ph sz="quarter" idx="23"/>
          </p:nvPr>
        </p:nvSpPr>
        <p:spPr>
          <a:xfrm>
            <a:off x="445120" y="3036430"/>
            <a:ext cx="1007999" cy="1007999"/>
          </a:xfrm>
        </p:spPr>
        <p:txBody>
          <a:bodyPr/>
          <a:lstStyle>
            <a:lvl1pPr marL="0" indent="0">
              <a:buFontTx/>
              <a:buNone/>
              <a:defRPr sz="1100"/>
            </a:lvl1pPr>
            <a:lvl2pPr>
              <a:defRPr sz="1100"/>
            </a:lvl2pPr>
          </a:lstStyle>
          <a:p>
            <a:pPr lvl="0"/>
            <a:endParaRPr lang="fi-FI"/>
          </a:p>
        </p:txBody>
      </p:sp>
      <p:sp>
        <p:nvSpPr>
          <p:cNvPr id="33" name="Content Placeholder 5">
            <a:extLst>
              <a:ext uri="{FF2B5EF4-FFF2-40B4-BE49-F238E27FC236}">
                <a16:creationId xmlns:a16="http://schemas.microsoft.com/office/drawing/2014/main" id="{0F439333-3714-BD4B-BE70-33F1465DF285}"/>
              </a:ext>
            </a:extLst>
          </p:cNvPr>
          <p:cNvSpPr>
            <a:spLocks noGrp="1"/>
          </p:cNvSpPr>
          <p:nvPr>
            <p:ph sz="quarter" idx="24"/>
          </p:nvPr>
        </p:nvSpPr>
        <p:spPr>
          <a:xfrm>
            <a:off x="1707506" y="3036430"/>
            <a:ext cx="1007999" cy="1007999"/>
          </a:xfrm>
        </p:spPr>
        <p:txBody>
          <a:bodyPr/>
          <a:lstStyle>
            <a:lvl1pPr marL="0" indent="0">
              <a:buFontTx/>
              <a:buNone/>
              <a:defRPr sz="1100"/>
            </a:lvl1pPr>
            <a:lvl2pPr>
              <a:defRPr sz="1100"/>
            </a:lvl2pPr>
          </a:lstStyle>
          <a:p>
            <a:pPr lvl="0"/>
            <a:endParaRPr lang="fi-FI"/>
          </a:p>
        </p:txBody>
      </p:sp>
      <p:sp>
        <p:nvSpPr>
          <p:cNvPr id="34" name="Content Placeholder 5">
            <a:extLst>
              <a:ext uri="{FF2B5EF4-FFF2-40B4-BE49-F238E27FC236}">
                <a16:creationId xmlns:a16="http://schemas.microsoft.com/office/drawing/2014/main" id="{B2BB8A08-B750-1E48-82A3-5BF4CAD7DA64}"/>
              </a:ext>
            </a:extLst>
          </p:cNvPr>
          <p:cNvSpPr>
            <a:spLocks noGrp="1"/>
          </p:cNvSpPr>
          <p:nvPr>
            <p:ph sz="quarter" idx="25"/>
          </p:nvPr>
        </p:nvSpPr>
        <p:spPr>
          <a:xfrm>
            <a:off x="2969932" y="3036430"/>
            <a:ext cx="1007999" cy="1007999"/>
          </a:xfrm>
        </p:spPr>
        <p:txBody>
          <a:bodyPr/>
          <a:lstStyle>
            <a:lvl1pPr marL="0" indent="0">
              <a:buFontTx/>
              <a:buNone/>
              <a:defRPr sz="1100"/>
            </a:lvl1pPr>
            <a:lvl2pPr>
              <a:defRPr sz="1100"/>
            </a:lvl2pPr>
          </a:lstStyle>
          <a:p>
            <a:pPr lvl="0"/>
            <a:endParaRPr lang="fi-FI"/>
          </a:p>
        </p:txBody>
      </p:sp>
      <p:sp>
        <p:nvSpPr>
          <p:cNvPr id="35" name="Content Placeholder 5">
            <a:extLst>
              <a:ext uri="{FF2B5EF4-FFF2-40B4-BE49-F238E27FC236}">
                <a16:creationId xmlns:a16="http://schemas.microsoft.com/office/drawing/2014/main" id="{69F80C16-2F70-D94F-94F7-8692A5D244BB}"/>
              </a:ext>
            </a:extLst>
          </p:cNvPr>
          <p:cNvSpPr>
            <a:spLocks noGrp="1"/>
          </p:cNvSpPr>
          <p:nvPr>
            <p:ph sz="quarter" idx="26"/>
          </p:nvPr>
        </p:nvSpPr>
        <p:spPr>
          <a:xfrm>
            <a:off x="4232358" y="3036430"/>
            <a:ext cx="1007999" cy="1007999"/>
          </a:xfrm>
        </p:spPr>
        <p:txBody>
          <a:bodyPr/>
          <a:lstStyle>
            <a:lvl1pPr marL="0" indent="0">
              <a:buFontTx/>
              <a:buNone/>
              <a:defRPr sz="1100"/>
            </a:lvl1pPr>
            <a:lvl2pPr>
              <a:defRPr sz="1100"/>
            </a:lvl2pPr>
          </a:lstStyle>
          <a:p>
            <a:pPr lvl="0"/>
            <a:endParaRPr lang="fi-FI"/>
          </a:p>
        </p:txBody>
      </p:sp>
      <p:sp>
        <p:nvSpPr>
          <p:cNvPr id="36" name="Content Placeholder 5">
            <a:extLst>
              <a:ext uri="{FF2B5EF4-FFF2-40B4-BE49-F238E27FC236}">
                <a16:creationId xmlns:a16="http://schemas.microsoft.com/office/drawing/2014/main" id="{CFC4F8ED-067A-4B4C-9492-E0554100C0EA}"/>
              </a:ext>
            </a:extLst>
          </p:cNvPr>
          <p:cNvSpPr>
            <a:spLocks noGrp="1"/>
          </p:cNvSpPr>
          <p:nvPr>
            <p:ph sz="quarter" idx="27"/>
          </p:nvPr>
        </p:nvSpPr>
        <p:spPr>
          <a:xfrm>
            <a:off x="5464736" y="2339883"/>
            <a:ext cx="1080000" cy="679450"/>
          </a:xfrm>
        </p:spPr>
        <p:txBody>
          <a:bodyPr/>
          <a:lstStyle>
            <a:lvl1pPr algn="ctr">
              <a:buFontTx/>
              <a:buNone/>
              <a:defRPr sz="600"/>
            </a:lvl1pPr>
            <a:lvl2pPr>
              <a:buFontTx/>
              <a:buNone/>
              <a:defRPr sz="900"/>
            </a:lvl2pPr>
          </a:lstStyle>
          <a:p>
            <a:pPr lvl="0"/>
            <a:r>
              <a:rPr lang="fi-FI"/>
              <a:t>Muokkaa tekstin perustyylejä napsauttamalla</a:t>
            </a:r>
          </a:p>
        </p:txBody>
      </p:sp>
      <p:sp>
        <p:nvSpPr>
          <p:cNvPr id="37" name="Content Placeholder 5">
            <a:extLst>
              <a:ext uri="{FF2B5EF4-FFF2-40B4-BE49-F238E27FC236}">
                <a16:creationId xmlns:a16="http://schemas.microsoft.com/office/drawing/2014/main" id="{BB4DD514-118D-E441-9431-D35B468AF5B4}"/>
              </a:ext>
            </a:extLst>
          </p:cNvPr>
          <p:cNvSpPr>
            <a:spLocks noGrp="1"/>
          </p:cNvSpPr>
          <p:nvPr>
            <p:ph sz="quarter" idx="28"/>
          </p:nvPr>
        </p:nvSpPr>
        <p:spPr>
          <a:xfrm>
            <a:off x="5500737" y="1283646"/>
            <a:ext cx="1007999" cy="1007999"/>
          </a:xfrm>
        </p:spPr>
        <p:txBody>
          <a:bodyPr/>
          <a:lstStyle>
            <a:lvl1pPr marL="0" indent="0">
              <a:buFontTx/>
              <a:buNone/>
              <a:defRPr sz="1100"/>
            </a:lvl1pPr>
            <a:lvl2pPr>
              <a:defRPr sz="1100"/>
            </a:lvl2pPr>
          </a:lstStyle>
          <a:p>
            <a:pPr lvl="0"/>
            <a:endParaRPr lang="fi-FI"/>
          </a:p>
        </p:txBody>
      </p:sp>
      <p:sp>
        <p:nvSpPr>
          <p:cNvPr id="38" name="Content Placeholder 5">
            <a:extLst>
              <a:ext uri="{FF2B5EF4-FFF2-40B4-BE49-F238E27FC236}">
                <a16:creationId xmlns:a16="http://schemas.microsoft.com/office/drawing/2014/main" id="{09AACDA0-58FD-DA45-96D2-02461C581249}"/>
              </a:ext>
            </a:extLst>
          </p:cNvPr>
          <p:cNvSpPr>
            <a:spLocks noGrp="1"/>
          </p:cNvSpPr>
          <p:nvPr>
            <p:ph sz="quarter" idx="29"/>
          </p:nvPr>
        </p:nvSpPr>
        <p:spPr>
          <a:xfrm>
            <a:off x="5464736" y="4092667"/>
            <a:ext cx="1080000" cy="679450"/>
          </a:xfrm>
        </p:spPr>
        <p:txBody>
          <a:bodyPr/>
          <a:lstStyle>
            <a:lvl1pPr algn="ctr">
              <a:buFontTx/>
              <a:buNone/>
              <a:defRPr sz="600"/>
            </a:lvl1pPr>
            <a:lvl2pPr>
              <a:buFontTx/>
              <a:buNone/>
              <a:defRPr sz="900"/>
            </a:lvl2pPr>
          </a:lstStyle>
          <a:p>
            <a:pPr lvl="0"/>
            <a:r>
              <a:rPr lang="fi-FI"/>
              <a:t>Muokkaa tekstin perustyylejä napsauttamalla</a:t>
            </a:r>
          </a:p>
        </p:txBody>
      </p:sp>
      <p:sp>
        <p:nvSpPr>
          <p:cNvPr id="39" name="Content Placeholder 5">
            <a:extLst>
              <a:ext uri="{FF2B5EF4-FFF2-40B4-BE49-F238E27FC236}">
                <a16:creationId xmlns:a16="http://schemas.microsoft.com/office/drawing/2014/main" id="{286E1E8A-BC65-EB4F-8055-A2B075683C6B}"/>
              </a:ext>
            </a:extLst>
          </p:cNvPr>
          <p:cNvSpPr>
            <a:spLocks noGrp="1"/>
          </p:cNvSpPr>
          <p:nvPr>
            <p:ph sz="quarter" idx="30"/>
          </p:nvPr>
        </p:nvSpPr>
        <p:spPr>
          <a:xfrm>
            <a:off x="5500737" y="3036430"/>
            <a:ext cx="1007999" cy="1007999"/>
          </a:xfrm>
        </p:spPr>
        <p:txBody>
          <a:bodyPr/>
          <a:lstStyle>
            <a:lvl1pPr marL="0" indent="0">
              <a:buFontTx/>
              <a:buNone/>
              <a:defRPr sz="1100"/>
            </a:lvl1pPr>
            <a:lvl2pPr>
              <a:defRPr sz="1100"/>
            </a:lvl2pPr>
          </a:lstStyle>
          <a:p>
            <a:pPr lvl="0"/>
            <a:endParaRPr lang="fi-FI"/>
          </a:p>
        </p:txBody>
      </p:sp>
      <p:sp>
        <p:nvSpPr>
          <p:cNvPr id="24" name="Content Placeholder 5">
            <a:extLst>
              <a:ext uri="{FF2B5EF4-FFF2-40B4-BE49-F238E27FC236}">
                <a16:creationId xmlns:a16="http://schemas.microsoft.com/office/drawing/2014/main" id="{36790064-7BFA-2743-92F1-72591B786CB4}"/>
              </a:ext>
            </a:extLst>
          </p:cNvPr>
          <p:cNvSpPr>
            <a:spLocks noGrp="1"/>
          </p:cNvSpPr>
          <p:nvPr>
            <p:ph sz="quarter" idx="31"/>
          </p:nvPr>
        </p:nvSpPr>
        <p:spPr>
          <a:xfrm>
            <a:off x="6716940" y="2339883"/>
            <a:ext cx="1080000" cy="679450"/>
          </a:xfrm>
        </p:spPr>
        <p:txBody>
          <a:bodyPr/>
          <a:lstStyle>
            <a:lvl1pPr algn="ctr">
              <a:buFontTx/>
              <a:buNone/>
              <a:defRPr sz="600"/>
            </a:lvl1pPr>
            <a:lvl2pPr>
              <a:buFontTx/>
              <a:buNone/>
              <a:defRPr sz="900"/>
            </a:lvl2pPr>
          </a:lstStyle>
          <a:p>
            <a:pPr lvl="0"/>
            <a:r>
              <a:rPr lang="fi-FI"/>
              <a:t>Muokkaa tekstin perustyylejä napsauttamalla</a:t>
            </a:r>
          </a:p>
        </p:txBody>
      </p:sp>
      <p:sp>
        <p:nvSpPr>
          <p:cNvPr id="25" name="Content Placeholder 5">
            <a:extLst>
              <a:ext uri="{FF2B5EF4-FFF2-40B4-BE49-F238E27FC236}">
                <a16:creationId xmlns:a16="http://schemas.microsoft.com/office/drawing/2014/main" id="{6A71240B-C74B-0347-84C2-221B3D070DCA}"/>
              </a:ext>
            </a:extLst>
          </p:cNvPr>
          <p:cNvSpPr>
            <a:spLocks noGrp="1"/>
          </p:cNvSpPr>
          <p:nvPr>
            <p:ph sz="quarter" idx="32"/>
          </p:nvPr>
        </p:nvSpPr>
        <p:spPr>
          <a:xfrm>
            <a:off x="6752941" y="1283646"/>
            <a:ext cx="1007999" cy="1007999"/>
          </a:xfrm>
        </p:spPr>
        <p:txBody>
          <a:bodyPr/>
          <a:lstStyle>
            <a:lvl1pPr marL="0" indent="0">
              <a:buFontTx/>
              <a:buNone/>
              <a:defRPr sz="1100"/>
            </a:lvl1pPr>
            <a:lvl2pPr>
              <a:defRPr sz="1100"/>
            </a:lvl2pPr>
          </a:lstStyle>
          <a:p>
            <a:pPr lvl="0"/>
            <a:endParaRPr lang="fi-FI"/>
          </a:p>
        </p:txBody>
      </p:sp>
      <p:sp>
        <p:nvSpPr>
          <p:cNvPr id="26" name="Content Placeholder 5">
            <a:extLst>
              <a:ext uri="{FF2B5EF4-FFF2-40B4-BE49-F238E27FC236}">
                <a16:creationId xmlns:a16="http://schemas.microsoft.com/office/drawing/2014/main" id="{1BB6EB98-5450-2149-98EA-2495FE53BB0F}"/>
              </a:ext>
            </a:extLst>
          </p:cNvPr>
          <p:cNvSpPr>
            <a:spLocks noGrp="1"/>
          </p:cNvSpPr>
          <p:nvPr>
            <p:ph sz="quarter" idx="33"/>
          </p:nvPr>
        </p:nvSpPr>
        <p:spPr>
          <a:xfrm>
            <a:off x="6716940" y="4092667"/>
            <a:ext cx="1080000" cy="679450"/>
          </a:xfrm>
        </p:spPr>
        <p:txBody>
          <a:bodyPr/>
          <a:lstStyle>
            <a:lvl1pPr algn="ctr">
              <a:buFontTx/>
              <a:buNone/>
              <a:defRPr sz="600"/>
            </a:lvl1pPr>
            <a:lvl2pPr>
              <a:buFontTx/>
              <a:buNone/>
              <a:defRPr sz="900"/>
            </a:lvl2pPr>
          </a:lstStyle>
          <a:p>
            <a:pPr lvl="0"/>
            <a:r>
              <a:rPr lang="fi-FI"/>
              <a:t>Muokkaa tekstin perustyylejä napsauttamalla</a:t>
            </a:r>
          </a:p>
        </p:txBody>
      </p:sp>
      <p:sp>
        <p:nvSpPr>
          <p:cNvPr id="27" name="Content Placeholder 5">
            <a:extLst>
              <a:ext uri="{FF2B5EF4-FFF2-40B4-BE49-F238E27FC236}">
                <a16:creationId xmlns:a16="http://schemas.microsoft.com/office/drawing/2014/main" id="{B87300C1-AF44-764A-829D-5B9E5FE58124}"/>
              </a:ext>
            </a:extLst>
          </p:cNvPr>
          <p:cNvSpPr>
            <a:spLocks noGrp="1"/>
          </p:cNvSpPr>
          <p:nvPr>
            <p:ph sz="quarter" idx="34"/>
          </p:nvPr>
        </p:nvSpPr>
        <p:spPr>
          <a:xfrm>
            <a:off x="6752941" y="3036430"/>
            <a:ext cx="1007999" cy="1007999"/>
          </a:xfrm>
        </p:spPr>
        <p:txBody>
          <a:bodyPr/>
          <a:lstStyle>
            <a:lvl1pPr marL="0" indent="0">
              <a:buFontTx/>
              <a:buNone/>
              <a:defRPr sz="1100"/>
            </a:lvl1pPr>
            <a:lvl2pPr>
              <a:defRPr sz="1100"/>
            </a:lvl2pPr>
          </a:lstStyle>
          <a:p>
            <a:pPr lvl="0"/>
            <a:endParaRPr lang="fi-FI"/>
          </a:p>
        </p:txBody>
      </p:sp>
    </p:spTree>
    <p:extLst>
      <p:ext uri="{BB962C8B-B14F-4D97-AF65-F5344CB8AC3E}">
        <p14:creationId xmlns:p14="http://schemas.microsoft.com/office/powerpoint/2010/main" val="3426518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4_Tyhjä">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dirty="0"/>
          </a:p>
        </p:txBody>
      </p:sp>
    </p:spTree>
    <p:extLst>
      <p:ext uri="{BB962C8B-B14F-4D97-AF65-F5344CB8AC3E}">
        <p14:creationId xmlns:p14="http://schemas.microsoft.com/office/powerpoint/2010/main" val="165798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Kaksi sisältökohdett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64EC390-1D34-0242-9227-DAC55CD7F289}"/>
              </a:ext>
            </a:extLst>
          </p:cNvPr>
          <p:cNvSpPr/>
          <p:nvPr userDrawn="1"/>
        </p:nvSpPr>
        <p:spPr>
          <a:xfrm>
            <a:off x="922215" y="0"/>
            <a:ext cx="8221784" cy="514350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a:extLst>
              <a:ext uri="{FF2B5EF4-FFF2-40B4-BE49-F238E27FC236}">
                <a16:creationId xmlns:a16="http://schemas.microsoft.com/office/drawing/2014/main" id="{1436CAF4-EF68-5A48-8263-58106AB5B67C}"/>
              </a:ext>
            </a:extLst>
          </p:cNvPr>
          <p:cNvPicPr>
            <a:picLocks noChangeAspect="1"/>
          </p:cNvPicPr>
          <p:nvPr userDrawn="1"/>
        </p:nvPicPr>
        <p:blipFill>
          <a:blip r:embed="rId2"/>
          <a:stretch>
            <a:fillRect/>
          </a:stretch>
        </p:blipFill>
        <p:spPr>
          <a:xfrm>
            <a:off x="349686" y="0"/>
            <a:ext cx="4570646" cy="5143500"/>
          </a:xfrm>
          <a:prstGeom prst="rect">
            <a:avLst/>
          </a:prstGeom>
        </p:spPr>
      </p:pic>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3"/>
          <a:stretch>
            <a:fillRect/>
          </a:stretch>
        </p:blipFill>
        <p:spPr>
          <a:xfrm>
            <a:off x="7956000" y="3955500"/>
            <a:ext cx="1188000" cy="1188000"/>
          </a:xfrm>
          <a:prstGeom prst="rect">
            <a:avLst/>
          </a:prstGeom>
        </p:spPr>
      </p:pic>
      <p:sp>
        <p:nvSpPr>
          <p:cNvPr id="11" name="Suorakulmio 10">
            <a:extLst>
              <a:ext uri="{FF2B5EF4-FFF2-40B4-BE49-F238E27FC236}">
                <a16:creationId xmlns:a16="http://schemas.microsoft.com/office/drawing/2014/main" id="{32230977-6DEA-CC41-9DE1-E65CF89F3395}"/>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Title 1">
            <a:extLst>
              <a:ext uri="{FF2B5EF4-FFF2-40B4-BE49-F238E27FC236}">
                <a16:creationId xmlns:a16="http://schemas.microsoft.com/office/drawing/2014/main" id="{6B82CFF5-B888-5C45-B434-E92567433836}"/>
              </a:ext>
            </a:extLst>
          </p:cNvPr>
          <p:cNvSpPr>
            <a:spLocks noGrp="1"/>
          </p:cNvSpPr>
          <p:nvPr>
            <p:ph type="title"/>
          </p:nvPr>
        </p:nvSpPr>
        <p:spPr>
          <a:xfrm>
            <a:off x="354330" y="2074664"/>
            <a:ext cx="3295521" cy="994172"/>
          </a:xfrm>
        </p:spPr>
        <p:txBody>
          <a:bodyPr/>
          <a:lstStyle>
            <a:lvl1pPr>
              <a:lnSpc>
                <a:spcPct val="100000"/>
              </a:lnSpc>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2" name="Content Placeholder 2">
            <a:extLst>
              <a:ext uri="{FF2B5EF4-FFF2-40B4-BE49-F238E27FC236}">
                <a16:creationId xmlns:a16="http://schemas.microsoft.com/office/drawing/2014/main" id="{E03D3384-26D4-E34A-883F-5BFA8D21AA49}"/>
              </a:ext>
            </a:extLst>
          </p:cNvPr>
          <p:cNvSpPr>
            <a:spLocks noGrp="1"/>
          </p:cNvSpPr>
          <p:nvPr>
            <p:ph sz="half" idx="1"/>
          </p:nvPr>
        </p:nvSpPr>
        <p:spPr>
          <a:xfrm>
            <a:off x="349686" y="3298092"/>
            <a:ext cx="3300165" cy="1440000"/>
          </a:xfrm>
        </p:spPr>
        <p:txBody>
          <a:bodyPr/>
          <a:lstStyle>
            <a:lvl1pPr>
              <a:buFontTx/>
              <a:buNone/>
              <a:defRPr sz="900"/>
            </a:lvl1pPr>
            <a:lvl2pPr>
              <a:buNone/>
              <a:defRPr/>
            </a:lvl2pPr>
          </a:lstStyle>
          <a:p>
            <a:pPr lvl="0"/>
            <a:r>
              <a:rPr lang="fi-FI"/>
              <a:t>Muokkaa tekstin perustyylejä napsauttamalla</a:t>
            </a:r>
          </a:p>
        </p:txBody>
      </p:sp>
    </p:spTree>
    <p:extLst>
      <p:ext uri="{BB962C8B-B14F-4D97-AF65-F5344CB8AC3E}">
        <p14:creationId xmlns:p14="http://schemas.microsoft.com/office/powerpoint/2010/main" val="1409951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Otsikko ja sisältö">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183F5BD8-9FCC-D04E-99DC-6283B1BF8D8E}"/>
              </a:ext>
            </a:extLst>
          </p:cNvPr>
          <p:cNvSpPr/>
          <p:nvPr userDrawn="1"/>
        </p:nvSpPr>
        <p:spPr>
          <a:xfrm>
            <a:off x="0" y="1291501"/>
            <a:ext cx="9143999" cy="3851999"/>
          </a:xfrm>
          <a:prstGeom prst="rect">
            <a:avLst/>
          </a:prstGeom>
          <a:gradFill>
            <a:gsLst>
              <a:gs pos="0">
                <a:schemeClr val="tx1"/>
              </a:gs>
              <a:gs pos="98000">
                <a:schemeClr val="tx1">
                  <a:lumMod val="80000"/>
                  <a:lumOff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a:extLst>
              <a:ext uri="{FF2B5EF4-FFF2-40B4-BE49-F238E27FC236}">
                <a16:creationId xmlns:a16="http://schemas.microsoft.com/office/drawing/2014/main" id="{ACB770B8-2A36-824C-912C-841869DD0C49}"/>
              </a:ext>
            </a:extLst>
          </p:cNvPr>
          <p:cNvPicPr>
            <a:picLocks noChangeAspect="1"/>
          </p:cNvPicPr>
          <p:nvPr userDrawn="1"/>
        </p:nvPicPr>
        <p:blipFill>
          <a:blip r:embed="rId2"/>
          <a:stretch>
            <a:fillRect/>
          </a:stretch>
        </p:blipFill>
        <p:spPr>
          <a:xfrm>
            <a:off x="7956000" y="3955500"/>
            <a:ext cx="1188000" cy="1188000"/>
          </a:xfrm>
          <a:prstGeom prst="rect">
            <a:avLst/>
          </a:prstGeom>
        </p:spPr>
      </p:pic>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a:xfrm>
            <a:off x="354330" y="1470658"/>
            <a:ext cx="7886700" cy="3168000"/>
          </a:xfrm>
        </p:spPr>
        <p:txBody>
          <a:bodyPr/>
          <a:lstStyle>
            <a:lvl1pPr>
              <a:defRPr sz="1100">
                <a:solidFill>
                  <a:schemeClr val="bg1"/>
                </a:solidFill>
              </a:defRPr>
            </a:lvl1pPr>
            <a:lvl2pPr>
              <a:defRPr sz="1100">
                <a:solidFill>
                  <a:schemeClr val="bg1"/>
                </a:solidFill>
              </a:defRPr>
            </a:lvl2pPr>
          </a:lstStyle>
          <a:p>
            <a:pPr lvl="0"/>
            <a:r>
              <a:rPr lang="fi-FI"/>
              <a:t>Muokkaa tekstin perustyylejä napsauttamalla</a:t>
            </a:r>
          </a:p>
          <a:p>
            <a:pPr lvl="1"/>
            <a:r>
              <a:rPr lang="fi-FI"/>
              <a:t>toinen taso</a:t>
            </a:r>
          </a:p>
        </p:txBody>
      </p:sp>
      <p:sp>
        <p:nvSpPr>
          <p:cNvPr id="5" name="Slide Number Placeholder 5">
            <a:extLst>
              <a:ext uri="{FF2B5EF4-FFF2-40B4-BE49-F238E27FC236}">
                <a16:creationId xmlns:a16="http://schemas.microsoft.com/office/drawing/2014/main" id="{1E212F5F-80B6-1047-A8E6-E51C038272A7}"/>
              </a:ext>
            </a:extLst>
          </p:cNvPr>
          <p:cNvSpPr>
            <a:spLocks noGrp="1"/>
          </p:cNvSpPr>
          <p:nvPr>
            <p:ph type="sldNum" sz="quarter" idx="4"/>
          </p:nvPr>
        </p:nvSpPr>
        <p:spPr>
          <a:xfrm>
            <a:off x="354330" y="4767263"/>
            <a:ext cx="374090" cy="273844"/>
          </a:xfrm>
          <a:prstGeom prst="rect">
            <a:avLst/>
          </a:prstGeom>
        </p:spPr>
        <p:txBody>
          <a:bodyPr anchor="b"/>
          <a:lstStyle>
            <a:lvl1pPr algn="l">
              <a:defRPr sz="600">
                <a:solidFill>
                  <a:schemeClr val="bg1"/>
                </a:solidFill>
              </a:defRPr>
            </a:lvl1pPr>
          </a:lstStyle>
          <a:p>
            <a:fld id="{8D6C8D1F-3066-F545-9C8E-50A640D5C1D2}" type="slidenum">
              <a:rPr lang="fi-FI" smtClean="0"/>
              <a:pPr/>
              <a:t>‹#›</a:t>
            </a:fld>
            <a:endParaRPr lang="fi-FI" dirty="0"/>
          </a:p>
        </p:txBody>
      </p:sp>
    </p:spTree>
    <p:extLst>
      <p:ext uri="{BB962C8B-B14F-4D97-AF65-F5344CB8AC3E}">
        <p14:creationId xmlns:p14="http://schemas.microsoft.com/office/powerpoint/2010/main" val="333046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889903A4-604A-894B-B116-5F2BD03AD3DE}"/>
              </a:ext>
            </a:extLst>
          </p:cNvPr>
          <p:cNvPicPr>
            <a:picLocks noChangeAspect="1"/>
          </p:cNvPicPr>
          <p:nvPr userDrawn="1"/>
        </p:nvPicPr>
        <p:blipFill rotWithShape="1">
          <a:blip r:embed="rId2"/>
          <a:srcRect l="9836" r="26797"/>
          <a:stretch/>
        </p:blipFill>
        <p:spPr>
          <a:xfrm>
            <a:off x="3349691" y="0"/>
            <a:ext cx="5794309" cy="5143500"/>
          </a:xfrm>
          <a:prstGeom prst="rect">
            <a:avLst/>
          </a:prstGeom>
        </p:spPr>
      </p:pic>
      <p:pic>
        <p:nvPicPr>
          <p:cNvPr id="13" name="Kuva 12">
            <a:extLst>
              <a:ext uri="{FF2B5EF4-FFF2-40B4-BE49-F238E27FC236}">
                <a16:creationId xmlns:a16="http://schemas.microsoft.com/office/drawing/2014/main" id="{C909A540-6654-0844-9F47-6443B0C862E4}"/>
              </a:ext>
            </a:extLst>
          </p:cNvPr>
          <p:cNvPicPr>
            <a:picLocks noChangeAspect="1"/>
          </p:cNvPicPr>
          <p:nvPr userDrawn="1"/>
        </p:nvPicPr>
        <p:blipFill>
          <a:blip r:embed="rId3"/>
          <a:stretch>
            <a:fillRect/>
          </a:stretch>
        </p:blipFill>
        <p:spPr>
          <a:xfrm>
            <a:off x="610941" y="0"/>
            <a:ext cx="4574645" cy="5143500"/>
          </a:xfrm>
          <a:prstGeom prst="rect">
            <a:avLst/>
          </a:prstGeom>
        </p:spPr>
      </p:pic>
      <p:sp>
        <p:nvSpPr>
          <p:cNvPr id="14" name="Title 1">
            <a:extLst>
              <a:ext uri="{FF2B5EF4-FFF2-40B4-BE49-F238E27FC236}">
                <a16:creationId xmlns:a16="http://schemas.microsoft.com/office/drawing/2014/main" id="{49B6BCEA-627F-3A47-A91D-58E1FC85B5E7}"/>
              </a:ext>
            </a:extLst>
          </p:cNvPr>
          <p:cNvSpPr>
            <a:spLocks noGrp="1"/>
          </p:cNvSpPr>
          <p:nvPr>
            <p:ph type="title"/>
          </p:nvPr>
        </p:nvSpPr>
        <p:spPr>
          <a:xfrm>
            <a:off x="354330" y="2074664"/>
            <a:ext cx="3295521" cy="994172"/>
          </a:xfrm>
          <a:prstGeom prst="rect">
            <a:avLst/>
          </a:prstGeom>
        </p:spPr>
        <p:txBody>
          <a:bodyPr/>
          <a:lstStyle>
            <a:lvl1pPr>
              <a:lnSpc>
                <a:spcPct val="100000"/>
              </a:lnSpc>
              <a:defRPr sz="2000"/>
            </a:lvl1pPr>
          </a:lstStyle>
          <a:p>
            <a:r>
              <a:rPr lang="fi-FI"/>
              <a:t>Muokkaa ots. perustyyl. napsautt.</a:t>
            </a:r>
            <a:endParaRPr lang="en-US"/>
          </a:p>
        </p:txBody>
      </p:sp>
      <p:sp>
        <p:nvSpPr>
          <p:cNvPr id="15" name="Content Placeholder 2">
            <a:extLst>
              <a:ext uri="{FF2B5EF4-FFF2-40B4-BE49-F238E27FC236}">
                <a16:creationId xmlns:a16="http://schemas.microsoft.com/office/drawing/2014/main" id="{CBA53FB5-813D-CB4A-B03B-376520728C6A}"/>
              </a:ext>
            </a:extLst>
          </p:cNvPr>
          <p:cNvSpPr>
            <a:spLocks noGrp="1"/>
          </p:cNvSpPr>
          <p:nvPr>
            <p:ph sz="half" idx="1"/>
          </p:nvPr>
        </p:nvSpPr>
        <p:spPr>
          <a:xfrm>
            <a:off x="349686" y="3068836"/>
            <a:ext cx="3300165" cy="1669256"/>
          </a:xfrm>
          <a:prstGeom prst="rect">
            <a:avLst/>
          </a:prstGeom>
        </p:spPr>
        <p:txBody>
          <a:bodyPr/>
          <a:lstStyle>
            <a:lvl1pPr>
              <a:buFontTx/>
              <a:buNone/>
              <a:defRPr sz="800"/>
            </a:lvl1pPr>
            <a:lvl2pPr>
              <a:buNone/>
              <a:defRPr/>
            </a:lvl2pPr>
          </a:lstStyle>
          <a:p>
            <a:pPr lvl="0"/>
            <a:r>
              <a:rPr lang="fi-FI"/>
              <a:t>Muokkaa tekstin perustyylejä napsauttamalla</a:t>
            </a:r>
          </a:p>
        </p:txBody>
      </p:sp>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4"/>
          <a:stretch>
            <a:fillRect/>
          </a:stretch>
        </p:blipFill>
        <p:spPr>
          <a:xfrm>
            <a:off x="7956000" y="3955500"/>
            <a:ext cx="1188000" cy="1188000"/>
          </a:xfrm>
          <a:prstGeom prst="rect">
            <a:avLst/>
          </a:prstGeom>
        </p:spPr>
      </p:pic>
      <p:sp>
        <p:nvSpPr>
          <p:cNvPr id="11" name="Suorakulmio 10">
            <a:extLst>
              <a:ext uri="{FF2B5EF4-FFF2-40B4-BE49-F238E27FC236}">
                <a16:creationId xmlns:a16="http://schemas.microsoft.com/office/drawing/2014/main" id="{32230977-6DEA-CC41-9DE1-E65CF89F3395}"/>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Slide Number Placeholder 5">
            <a:extLst>
              <a:ext uri="{FF2B5EF4-FFF2-40B4-BE49-F238E27FC236}">
                <a16:creationId xmlns:a16="http://schemas.microsoft.com/office/drawing/2014/main" id="{1751C63E-12B3-624C-9CD9-040C6BE6ACD4}"/>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dirty="0"/>
          </a:p>
        </p:txBody>
      </p:sp>
    </p:spTree>
    <p:extLst>
      <p:ext uri="{BB962C8B-B14F-4D97-AF65-F5344CB8AC3E}">
        <p14:creationId xmlns:p14="http://schemas.microsoft.com/office/powerpoint/2010/main" val="215976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9_Kaksi sisältökohdetta">
    <p:spTree>
      <p:nvGrpSpPr>
        <p:cNvPr id="1" name=""/>
        <p:cNvGrpSpPr/>
        <p:nvPr/>
      </p:nvGrpSpPr>
      <p:grpSpPr>
        <a:xfrm>
          <a:off x="0" y="0"/>
          <a:ext cx="0" cy="0"/>
          <a:chOff x="0" y="0"/>
          <a:chExt cx="0" cy="0"/>
        </a:xfrm>
      </p:grpSpPr>
      <p:pic>
        <p:nvPicPr>
          <p:cNvPr id="15" name="Kuva 14" descr="Kuva, joka sisältää kohteen henkilö, sisä, mies, seisominen&#10;&#10;Kuvaus luotu automaattisesti">
            <a:extLst>
              <a:ext uri="{FF2B5EF4-FFF2-40B4-BE49-F238E27FC236}">
                <a16:creationId xmlns:a16="http://schemas.microsoft.com/office/drawing/2014/main" id="{A0F737FF-D832-CE43-8C98-98836731990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1"/>
          <a:stretch/>
        </p:blipFill>
        <p:spPr>
          <a:xfrm>
            <a:off x="3649851" y="0"/>
            <a:ext cx="5494149" cy="5143500"/>
          </a:xfrm>
          <a:prstGeom prst="rect">
            <a:avLst/>
          </a:prstGeom>
        </p:spPr>
      </p:pic>
      <p:pic>
        <p:nvPicPr>
          <p:cNvPr id="8" name="Kuva 7">
            <a:extLst>
              <a:ext uri="{FF2B5EF4-FFF2-40B4-BE49-F238E27FC236}">
                <a16:creationId xmlns:a16="http://schemas.microsoft.com/office/drawing/2014/main" id="{34604550-3E15-E044-9342-540C73B211F8}"/>
              </a:ext>
            </a:extLst>
          </p:cNvPr>
          <p:cNvPicPr>
            <a:picLocks noChangeAspect="1"/>
          </p:cNvPicPr>
          <p:nvPr userDrawn="1"/>
        </p:nvPicPr>
        <p:blipFill>
          <a:blip r:embed="rId3"/>
          <a:stretch>
            <a:fillRect/>
          </a:stretch>
        </p:blipFill>
        <p:spPr>
          <a:xfrm>
            <a:off x="349686" y="0"/>
            <a:ext cx="4570646" cy="5143500"/>
          </a:xfrm>
          <a:prstGeom prst="rect">
            <a:avLst/>
          </a:prstGeom>
        </p:spPr>
      </p:pic>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4"/>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299749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aksi sisältökohdett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64EC390-1D34-0242-9227-DAC55CD7F289}"/>
              </a:ext>
            </a:extLst>
          </p:cNvPr>
          <p:cNvSpPr/>
          <p:nvPr userDrawn="1"/>
        </p:nvSpPr>
        <p:spPr>
          <a:xfrm>
            <a:off x="922215" y="0"/>
            <a:ext cx="8221784" cy="514350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a:extLst>
              <a:ext uri="{FF2B5EF4-FFF2-40B4-BE49-F238E27FC236}">
                <a16:creationId xmlns:a16="http://schemas.microsoft.com/office/drawing/2014/main" id="{1436CAF4-EF68-5A48-8263-58106AB5B67C}"/>
              </a:ext>
            </a:extLst>
          </p:cNvPr>
          <p:cNvPicPr>
            <a:picLocks noChangeAspect="1"/>
          </p:cNvPicPr>
          <p:nvPr userDrawn="1"/>
        </p:nvPicPr>
        <p:blipFill>
          <a:blip r:embed="rId2"/>
          <a:stretch>
            <a:fillRect/>
          </a:stretch>
        </p:blipFill>
        <p:spPr>
          <a:xfrm>
            <a:off x="349687" y="0"/>
            <a:ext cx="4570646" cy="5143500"/>
          </a:xfrm>
          <a:prstGeom prst="rect">
            <a:avLst/>
          </a:prstGeom>
        </p:spPr>
      </p:pic>
      <p:sp>
        <p:nvSpPr>
          <p:cNvPr id="2" name="Title 1"/>
          <p:cNvSpPr>
            <a:spLocks noGrp="1"/>
          </p:cNvSpPr>
          <p:nvPr>
            <p:ph type="title"/>
          </p:nvPr>
        </p:nvSpPr>
        <p:spPr>
          <a:xfrm>
            <a:off x="354330" y="506314"/>
            <a:ext cx="3623701" cy="994172"/>
          </a:xfrm>
        </p:spPr>
        <p:txBody>
          <a:bodyPr/>
          <a:lstStyle>
            <a:lvl1pPr>
              <a:defRPr sz="18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349687" y="1601689"/>
            <a:ext cx="3623702" cy="3263504"/>
          </a:xfrm>
        </p:spPr>
        <p:txBody>
          <a:bodyPr/>
          <a:lstStyle>
            <a:lvl1pPr>
              <a:buFontTx/>
              <a:buNone/>
              <a:defRPr sz="1000"/>
            </a:lvl1pPr>
            <a:lvl2pPr>
              <a:buFontTx/>
              <a:buNone/>
              <a:defRPr sz="1000"/>
            </a:lvl2pPr>
          </a:lstStyle>
          <a:p>
            <a:pPr lvl="0"/>
            <a:r>
              <a:rPr lang="fi-FI"/>
              <a:t>Muokkaa tekstin perustyylejä napsauttamalla</a:t>
            </a:r>
          </a:p>
          <a:p>
            <a:pPr lvl="1"/>
            <a:r>
              <a:rPr lang="fi-FI"/>
              <a:t>toinen taso</a:t>
            </a:r>
          </a:p>
        </p:txBody>
      </p:sp>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3"/>
          <a:stretch>
            <a:fillRect/>
          </a:stretch>
        </p:blipFill>
        <p:spPr>
          <a:xfrm>
            <a:off x="7956000" y="3955500"/>
            <a:ext cx="1188000" cy="1188000"/>
          </a:xfrm>
          <a:prstGeom prst="rect">
            <a:avLst/>
          </a:prstGeom>
        </p:spPr>
      </p:pic>
      <p:sp>
        <p:nvSpPr>
          <p:cNvPr id="11" name="Suorakulmio 10">
            <a:extLst>
              <a:ext uri="{FF2B5EF4-FFF2-40B4-BE49-F238E27FC236}">
                <a16:creationId xmlns:a16="http://schemas.microsoft.com/office/drawing/2014/main" id="{32230977-6DEA-CC41-9DE1-E65CF89F3395}"/>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54084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Kaksi sisältökohdett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64EC390-1D34-0242-9227-DAC55CD7F289}"/>
              </a:ext>
            </a:extLst>
          </p:cNvPr>
          <p:cNvSpPr/>
          <p:nvPr userDrawn="1"/>
        </p:nvSpPr>
        <p:spPr>
          <a:xfrm>
            <a:off x="2312019" y="0"/>
            <a:ext cx="6831979" cy="514350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a:extLst>
              <a:ext uri="{FF2B5EF4-FFF2-40B4-BE49-F238E27FC236}">
                <a16:creationId xmlns:a16="http://schemas.microsoft.com/office/drawing/2014/main" id="{1436CAF4-EF68-5A48-8263-58106AB5B67C}"/>
              </a:ext>
            </a:extLst>
          </p:cNvPr>
          <p:cNvPicPr>
            <a:picLocks noChangeAspect="1"/>
          </p:cNvPicPr>
          <p:nvPr userDrawn="1"/>
        </p:nvPicPr>
        <p:blipFill>
          <a:blip r:embed="rId2"/>
          <a:stretch>
            <a:fillRect/>
          </a:stretch>
        </p:blipFill>
        <p:spPr>
          <a:xfrm>
            <a:off x="1373639" y="0"/>
            <a:ext cx="4570646" cy="5143500"/>
          </a:xfrm>
          <a:prstGeom prst="rect">
            <a:avLst/>
          </a:prstGeom>
        </p:spPr>
      </p:pic>
      <p:sp>
        <p:nvSpPr>
          <p:cNvPr id="2" name="Title 1"/>
          <p:cNvSpPr>
            <a:spLocks noGrp="1"/>
          </p:cNvSpPr>
          <p:nvPr>
            <p:ph type="title"/>
          </p:nvPr>
        </p:nvSpPr>
        <p:spPr>
          <a:xfrm>
            <a:off x="354330" y="263128"/>
            <a:ext cx="4445336" cy="994172"/>
          </a:xfrm>
        </p:spPr>
        <p:txBody>
          <a:bodyPr/>
          <a:lstStyle>
            <a:lvl1pPr>
              <a:defRPr sz="18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349686" y="1257300"/>
            <a:ext cx="4445337" cy="3506690"/>
          </a:xfrm>
        </p:spPr>
        <p:txBody>
          <a:bodyPr/>
          <a:lstStyle>
            <a:lvl1pPr>
              <a:buFontTx/>
              <a:buNone/>
              <a:defRPr sz="1000"/>
            </a:lvl1pPr>
            <a:lvl2pPr>
              <a:buFontTx/>
              <a:buNone/>
              <a:defRPr sz="1000"/>
            </a:lvl2pPr>
          </a:lstStyle>
          <a:p>
            <a:pPr lvl="0"/>
            <a:r>
              <a:rPr lang="fi-FI"/>
              <a:t>Muokkaa tekstin perustyylejä napsauttamalla</a:t>
            </a:r>
          </a:p>
          <a:p>
            <a:pPr lvl="1"/>
            <a:r>
              <a:rPr lang="fi-FI"/>
              <a:t>toinen taso</a:t>
            </a:r>
          </a:p>
        </p:txBody>
      </p:sp>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3"/>
          <a:stretch>
            <a:fillRect/>
          </a:stretch>
        </p:blipFill>
        <p:spPr>
          <a:xfrm>
            <a:off x="7956000" y="3955500"/>
            <a:ext cx="1188000" cy="1188000"/>
          </a:xfrm>
          <a:prstGeom prst="rect">
            <a:avLst/>
          </a:prstGeom>
        </p:spPr>
      </p:pic>
      <p:sp>
        <p:nvSpPr>
          <p:cNvPr id="11" name="Suorakulmio 10">
            <a:extLst>
              <a:ext uri="{FF2B5EF4-FFF2-40B4-BE49-F238E27FC236}">
                <a16:creationId xmlns:a16="http://schemas.microsoft.com/office/drawing/2014/main" id="{32230977-6DEA-CC41-9DE1-E65CF89F3395}"/>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2957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idx="1"/>
          </p:nvPr>
        </p:nvSpPr>
        <p:spPr>
          <a:xfrm>
            <a:off x="354330" y="1362808"/>
            <a:ext cx="7886700" cy="3269915"/>
          </a:xfrm>
        </p:spPr>
        <p:txBody>
          <a:bodyPr/>
          <a:lstStyle>
            <a:lvl1pPr>
              <a:defRPr sz="1000"/>
            </a:lvl1pPr>
            <a:lvl2pPr>
              <a:defRPr sz="1000"/>
            </a:lvl2pPr>
          </a:lstStyle>
          <a:p>
            <a:pPr lvl="0"/>
            <a:r>
              <a:rPr lang="fi-FI"/>
              <a:t>Muokkaa tekstin perustyylejä napsauttamalla</a:t>
            </a:r>
          </a:p>
          <a:p>
            <a:pPr lvl="1"/>
            <a:r>
              <a:rPr lang="fi-FI"/>
              <a:t>toinen taso</a:t>
            </a:r>
          </a:p>
        </p:txBody>
      </p:sp>
      <p:sp>
        <p:nvSpPr>
          <p:cNvPr id="5" name="Slide Number Placeholder 5">
            <a:extLst>
              <a:ext uri="{FF2B5EF4-FFF2-40B4-BE49-F238E27FC236}">
                <a16:creationId xmlns:a16="http://schemas.microsoft.com/office/drawing/2014/main" id="{1E212F5F-80B6-1047-A8E6-E51C038272A7}"/>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8D6C8D1F-3066-F545-9C8E-50A640D5C1D2}" type="slidenum">
              <a:rPr lang="fi-FI" smtClean="0"/>
              <a:pPr/>
              <a:t>‹#›</a:t>
            </a:fld>
            <a:endParaRPr lang="fi-FI" dirty="0"/>
          </a:p>
        </p:txBody>
      </p:sp>
    </p:spTree>
    <p:extLst>
      <p:ext uri="{BB962C8B-B14F-4D97-AF65-F5344CB8AC3E}">
        <p14:creationId xmlns:p14="http://schemas.microsoft.com/office/powerpoint/2010/main" val="167338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357435" y="1354016"/>
            <a:ext cx="3886200" cy="3278708"/>
          </a:xfrm>
        </p:spPr>
        <p:txBody>
          <a:bodyPr/>
          <a:lstStyle>
            <a:lvl1pPr>
              <a:buFontTx/>
              <a:buNone/>
              <a:defRPr sz="1000"/>
            </a:lvl1pPr>
            <a:lvl2pPr>
              <a:buFontTx/>
              <a:buNone/>
              <a:defRPr sz="1000"/>
            </a:lvl2pPr>
          </a:lstStyle>
          <a:p>
            <a:pPr lvl="0"/>
            <a:r>
              <a:rPr lang="fi-FI"/>
              <a:t>Muokkaa tekstin perustyylejä napsauttamalla</a:t>
            </a:r>
          </a:p>
          <a:p>
            <a:pPr lvl="1"/>
            <a:r>
              <a:rPr lang="fi-FI"/>
              <a:t>toinen taso</a:t>
            </a:r>
          </a:p>
        </p:txBody>
      </p:sp>
      <p:sp>
        <p:nvSpPr>
          <p:cNvPr id="4" name="Content Placeholder 3"/>
          <p:cNvSpPr>
            <a:spLocks noGrp="1"/>
          </p:cNvSpPr>
          <p:nvPr>
            <p:ph sz="half" idx="2"/>
          </p:nvPr>
        </p:nvSpPr>
        <p:spPr>
          <a:xfrm>
            <a:off x="4357935" y="1354016"/>
            <a:ext cx="3886200" cy="3278708"/>
          </a:xfrm>
        </p:spPr>
        <p:txBody>
          <a:bodyPr/>
          <a:lstStyle>
            <a:lvl1pPr>
              <a:buFontTx/>
              <a:buNone/>
              <a:defRPr sz="1000"/>
            </a:lvl1pPr>
            <a:lvl2pPr>
              <a:buFontTx/>
              <a:buNone/>
              <a:defRPr sz="1000"/>
            </a:lvl2pPr>
          </a:lstStyle>
          <a:p>
            <a:pPr lvl="0"/>
            <a:r>
              <a:rPr lang="fi-FI"/>
              <a:t>Muokkaa tekstin perustyylejä napsauttamalla</a:t>
            </a:r>
          </a:p>
          <a:p>
            <a:pPr lvl="1"/>
            <a:r>
              <a:rPr lang="fi-FI"/>
              <a:t>toinen taso</a:t>
            </a:r>
          </a:p>
        </p:txBody>
      </p:sp>
      <p:sp>
        <p:nvSpPr>
          <p:cNvPr id="6" name="Slide Number Placeholder 5">
            <a:extLst>
              <a:ext uri="{FF2B5EF4-FFF2-40B4-BE49-F238E27FC236}">
                <a16:creationId xmlns:a16="http://schemas.microsoft.com/office/drawing/2014/main" id="{03E71C28-E244-7341-97A4-289413490926}"/>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FFE1175E-EEA1-A842-BABF-96E8CF3F691A}" type="slidenum">
              <a:rPr lang="fi-FI" smtClean="0"/>
              <a:pPr/>
              <a:t>‹#›</a:t>
            </a:fld>
            <a:endParaRPr lang="fi-FI" dirty="0"/>
          </a:p>
        </p:txBody>
      </p:sp>
    </p:spTree>
    <p:extLst>
      <p:ext uri="{BB962C8B-B14F-4D97-AF65-F5344CB8AC3E}">
        <p14:creationId xmlns:p14="http://schemas.microsoft.com/office/powerpoint/2010/main" val="1133370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358625" y="342900"/>
            <a:ext cx="3399559" cy="800100"/>
          </a:xfrm>
        </p:spPr>
        <p:txBody>
          <a:bodyPr anchor="b"/>
          <a:lstStyle>
            <a:lvl1pPr>
              <a:defRPr sz="18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4" name="Text Placeholder 3"/>
          <p:cNvSpPr>
            <a:spLocks noGrp="1"/>
          </p:cNvSpPr>
          <p:nvPr>
            <p:ph type="body" sz="half" idx="2"/>
          </p:nvPr>
        </p:nvSpPr>
        <p:spPr>
          <a:xfrm>
            <a:off x="358625" y="1271016"/>
            <a:ext cx="3399559" cy="3277737"/>
          </a:xfrm>
        </p:spPr>
        <p:txBody>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8" name="Slide Number Placeholder 5">
            <a:extLst>
              <a:ext uri="{FF2B5EF4-FFF2-40B4-BE49-F238E27FC236}">
                <a16:creationId xmlns:a16="http://schemas.microsoft.com/office/drawing/2014/main" id="{34FF0A5B-E5A2-364A-A43F-870CBB0FD735}"/>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3DD4D48B-A81C-684B-8A3B-DBB0C15B55CC}" type="slidenum">
              <a:rPr lang="fi-FI" smtClean="0"/>
              <a:pPr/>
              <a:t>‹#›</a:t>
            </a:fld>
            <a:endParaRPr lang="fi-FI" dirty="0"/>
          </a:p>
        </p:txBody>
      </p:sp>
      <p:sp>
        <p:nvSpPr>
          <p:cNvPr id="6" name="Content Placeholder 2">
            <a:extLst>
              <a:ext uri="{FF2B5EF4-FFF2-40B4-BE49-F238E27FC236}">
                <a16:creationId xmlns:a16="http://schemas.microsoft.com/office/drawing/2014/main" id="{CF1567BF-CC28-0342-8AB2-74151065F231}"/>
              </a:ext>
            </a:extLst>
          </p:cNvPr>
          <p:cNvSpPr>
            <a:spLocks noGrp="1"/>
          </p:cNvSpPr>
          <p:nvPr>
            <p:ph idx="10"/>
          </p:nvPr>
        </p:nvSpPr>
        <p:spPr>
          <a:xfrm>
            <a:off x="3975624" y="342901"/>
            <a:ext cx="4665313" cy="4205852"/>
          </a:xfrm>
        </p:spPr>
        <p:txBody>
          <a:bodyPr/>
          <a:lstStyle>
            <a:lvl1pPr>
              <a:defRPr sz="1000">
                <a:solidFill>
                  <a:schemeClr val="tx1"/>
                </a:solidFill>
              </a:defRPr>
            </a:lvl1pPr>
            <a:lvl2pPr>
              <a:defRPr sz="1100">
                <a:solidFill>
                  <a:schemeClr val="bg1"/>
                </a:solidFill>
              </a:defRPr>
            </a:lvl2pPr>
          </a:lstStyle>
          <a:p>
            <a:pPr lvl="0"/>
            <a:r>
              <a:rPr lang="fi-FI"/>
              <a:t>Muokkaa tekstin perustyylejä napsauttamalla</a:t>
            </a:r>
          </a:p>
        </p:txBody>
      </p:sp>
    </p:spTree>
    <p:extLst>
      <p:ext uri="{BB962C8B-B14F-4D97-AF65-F5344CB8AC3E}">
        <p14:creationId xmlns:p14="http://schemas.microsoft.com/office/powerpoint/2010/main" val="3628001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Kuvatekstillinen kuva">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4FF0A5B-E5A2-364A-A43F-870CBB0FD735}"/>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3DD4D48B-A81C-684B-8A3B-DBB0C15B55CC}" type="slidenum">
              <a:rPr lang="fi-FI" smtClean="0"/>
              <a:pPr/>
              <a:t>‹#›</a:t>
            </a:fld>
            <a:endParaRPr lang="fi-FI" dirty="0"/>
          </a:p>
        </p:txBody>
      </p:sp>
      <p:sp>
        <p:nvSpPr>
          <p:cNvPr id="9" name="Title 1">
            <a:extLst>
              <a:ext uri="{FF2B5EF4-FFF2-40B4-BE49-F238E27FC236}">
                <a16:creationId xmlns:a16="http://schemas.microsoft.com/office/drawing/2014/main" id="{F7942335-448E-E54C-B0F8-B3CEAC022E3A}"/>
              </a:ext>
            </a:extLst>
          </p:cNvPr>
          <p:cNvSpPr>
            <a:spLocks noGrp="1"/>
          </p:cNvSpPr>
          <p:nvPr>
            <p:ph type="title"/>
          </p:nvPr>
        </p:nvSpPr>
        <p:spPr>
          <a:xfrm>
            <a:off x="358625" y="342899"/>
            <a:ext cx="3136243" cy="1455926"/>
          </a:xfrm>
        </p:spPr>
        <p:txBody>
          <a:bodyPr anchor="b"/>
          <a:lstStyle>
            <a:lvl1pPr>
              <a:defRPr sz="18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0" name="Text Placeholder 3">
            <a:extLst>
              <a:ext uri="{FF2B5EF4-FFF2-40B4-BE49-F238E27FC236}">
                <a16:creationId xmlns:a16="http://schemas.microsoft.com/office/drawing/2014/main" id="{00B832C4-D28B-6847-A78B-9BA5BE6F5EAA}"/>
              </a:ext>
            </a:extLst>
          </p:cNvPr>
          <p:cNvSpPr>
            <a:spLocks noGrp="1"/>
          </p:cNvSpPr>
          <p:nvPr>
            <p:ph type="body" sz="half" idx="2"/>
          </p:nvPr>
        </p:nvSpPr>
        <p:spPr>
          <a:xfrm>
            <a:off x="358625" y="2017336"/>
            <a:ext cx="3136243" cy="2531416"/>
          </a:xfrm>
        </p:spPr>
        <p:txBody>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11" name="Content Placeholder 2">
            <a:extLst>
              <a:ext uri="{FF2B5EF4-FFF2-40B4-BE49-F238E27FC236}">
                <a16:creationId xmlns:a16="http://schemas.microsoft.com/office/drawing/2014/main" id="{70A6C52D-08AE-8E43-8D5F-3194E0F01C65}"/>
              </a:ext>
            </a:extLst>
          </p:cNvPr>
          <p:cNvSpPr>
            <a:spLocks noGrp="1"/>
          </p:cNvSpPr>
          <p:nvPr>
            <p:ph idx="10"/>
          </p:nvPr>
        </p:nvSpPr>
        <p:spPr>
          <a:xfrm>
            <a:off x="3719592" y="342901"/>
            <a:ext cx="4665313" cy="4205852"/>
          </a:xfrm>
        </p:spPr>
        <p:txBody>
          <a:bodyPr/>
          <a:lstStyle>
            <a:lvl1pPr>
              <a:defRPr sz="1000">
                <a:solidFill>
                  <a:schemeClr val="tx1"/>
                </a:solidFill>
              </a:defRPr>
            </a:lvl1pPr>
            <a:lvl2pPr>
              <a:defRPr sz="1100">
                <a:solidFill>
                  <a:schemeClr val="bg1"/>
                </a:solidFill>
              </a:defRPr>
            </a:lvl2pPr>
          </a:lstStyle>
          <a:p>
            <a:pPr lvl="0"/>
            <a:r>
              <a:rPr lang="fi-FI"/>
              <a:t>Muokkaa tekstin perustyylejä napsauttamalla</a:t>
            </a:r>
          </a:p>
        </p:txBody>
      </p:sp>
    </p:spTree>
    <p:extLst>
      <p:ext uri="{BB962C8B-B14F-4D97-AF65-F5344CB8AC3E}">
        <p14:creationId xmlns:p14="http://schemas.microsoft.com/office/powerpoint/2010/main" val="164284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4330" y="273844"/>
            <a:ext cx="7886700" cy="994172"/>
          </a:xfrm>
          <a:prstGeom prst="rect">
            <a:avLst/>
          </a:prstGeom>
        </p:spPr>
        <p:txBody>
          <a:bodyPr vert="horz" lIns="91440" tIns="45720" rIns="91440" bIns="45720" rtlCol="0" anchor="ctr">
            <a:normAutofit/>
          </a:bodyPr>
          <a:lstStyle/>
          <a:p>
            <a:r>
              <a:rPr lang="fi-FI" noProof="1"/>
              <a:t>Muokkaa ots. perustyyl. napsautt.</a:t>
            </a:r>
          </a:p>
        </p:txBody>
      </p:sp>
      <p:sp>
        <p:nvSpPr>
          <p:cNvPr id="3" name="Text Placeholder 2"/>
          <p:cNvSpPr>
            <a:spLocks noGrp="1"/>
          </p:cNvSpPr>
          <p:nvPr>
            <p:ph type="body" idx="1"/>
          </p:nvPr>
        </p:nvSpPr>
        <p:spPr>
          <a:xfrm>
            <a:off x="354330" y="1362807"/>
            <a:ext cx="7886700" cy="3269915"/>
          </a:xfrm>
          <a:prstGeom prst="rect">
            <a:avLst/>
          </a:prstGeom>
        </p:spPr>
        <p:txBody>
          <a:bodyPr vert="horz" lIns="91440" tIns="45720" rIns="91440" bIns="45720" rtlCol="0">
            <a:normAutofit/>
          </a:bodyPr>
          <a:lstStyle/>
          <a:p>
            <a:pPr lvl="0"/>
            <a:r>
              <a:rPr lang="fi-FI" noProof="1"/>
              <a:t>Muokkaa tekstin perustyylejä napsauttamalla</a:t>
            </a:r>
          </a:p>
          <a:p>
            <a:pPr lvl="1"/>
            <a:r>
              <a:rPr lang="fi-FI" noProof="1"/>
              <a:t>toinen taso</a:t>
            </a:r>
          </a:p>
        </p:txBody>
      </p:sp>
      <p:sp>
        <p:nvSpPr>
          <p:cNvPr id="8" name="Suorakulmio 7">
            <a:extLst>
              <a:ext uri="{FF2B5EF4-FFF2-40B4-BE49-F238E27FC236}">
                <a16:creationId xmlns:a16="http://schemas.microsoft.com/office/drawing/2014/main" id="{F0341F4F-B5BF-C542-8CFC-91E9211235BA}"/>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lide Number Placeholder 5">
            <a:extLst>
              <a:ext uri="{FF2B5EF4-FFF2-40B4-BE49-F238E27FC236}">
                <a16:creationId xmlns:a16="http://schemas.microsoft.com/office/drawing/2014/main" id="{0BB6B98A-CB53-734E-A97A-74E876BB99DE}"/>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E39DB825-2F27-6A48-B98F-41672747ED45}" type="slidenum">
              <a:rPr lang="fi-FI" smtClean="0"/>
              <a:pPr/>
              <a:t>‹#›</a:t>
            </a:fld>
            <a:endParaRPr lang="fi-FI" dirty="0"/>
          </a:p>
        </p:txBody>
      </p:sp>
      <p:pic>
        <p:nvPicPr>
          <p:cNvPr id="7" name="Kuva 6">
            <a:extLst>
              <a:ext uri="{FF2B5EF4-FFF2-40B4-BE49-F238E27FC236}">
                <a16:creationId xmlns:a16="http://schemas.microsoft.com/office/drawing/2014/main" id="{1B0D285D-A848-F64C-B2F1-7213CCE0555B}"/>
              </a:ext>
            </a:extLst>
          </p:cNvPr>
          <p:cNvPicPr>
            <a:picLocks noChangeAspect="1"/>
          </p:cNvPicPr>
          <p:nvPr userDrawn="1"/>
        </p:nvPicPr>
        <p:blipFill>
          <a:blip r:embed="rId23"/>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2631603069"/>
      </p:ext>
    </p:extLst>
  </p:cSld>
  <p:clrMap bg1="lt1" tx1="dk1" bg2="lt2" tx2="dk2" accent1="accent1" accent2="accent2" accent3="accent3" accent4="accent4" accent5="accent5" accent6="accent6" hlink="hlink" folHlink="folHlink"/>
  <p:sldLayoutIdLst>
    <p:sldLayoutId id="2147483673" r:id="rId1"/>
    <p:sldLayoutId id="2147483724" r:id="rId2"/>
    <p:sldLayoutId id="2147483747" r:id="rId3"/>
    <p:sldLayoutId id="2147483677" r:id="rId4"/>
    <p:sldLayoutId id="2147483729" r:id="rId5"/>
    <p:sldLayoutId id="2147483662" r:id="rId6"/>
    <p:sldLayoutId id="2147483664" r:id="rId7"/>
    <p:sldLayoutId id="2147483669" r:id="rId8"/>
    <p:sldLayoutId id="2147483719" r:id="rId9"/>
    <p:sldLayoutId id="2147483720" r:id="rId10"/>
    <p:sldLayoutId id="2147483718" r:id="rId11"/>
    <p:sldLayoutId id="2147483730" r:id="rId12"/>
    <p:sldLayoutId id="2147483728" r:id="rId13"/>
    <p:sldLayoutId id="2147483731" r:id="rId14"/>
    <p:sldLayoutId id="2147483665" r:id="rId15"/>
    <p:sldLayoutId id="2147483667" r:id="rId16"/>
    <p:sldLayoutId id="2147483706" r:id="rId17"/>
    <p:sldLayoutId id="2147483715" r:id="rId18"/>
    <p:sldLayoutId id="2147483711" r:id="rId19"/>
    <p:sldLayoutId id="2147483713" r:id="rId20"/>
    <p:sldLayoutId id="2147483804" r:id="rId21"/>
  </p:sldLayoutIdLst>
  <p:hf hdr="0" ftr="0" dt="0"/>
  <p:txStyles>
    <p:titleStyle>
      <a:lvl1pPr algn="l" defTabSz="685800" rtl="0" eaLnBrk="1" latinLnBrk="0" hangingPunct="1">
        <a:lnSpc>
          <a:spcPct val="90000"/>
        </a:lnSpc>
        <a:spcBef>
          <a:spcPct val="0"/>
        </a:spcBef>
        <a:buNone/>
        <a:defRPr sz="2000" b="0" i="0" kern="1200">
          <a:solidFill>
            <a:schemeClr val="tx1"/>
          </a:solidFill>
          <a:latin typeface="Source Sans Pro" panose="020B0503030403020204" pitchFamily="34" charset="0"/>
          <a:ea typeface="+mj-ea"/>
          <a:cs typeface="+mj-cs"/>
        </a:defRPr>
      </a:lvl1pPr>
    </p:titleStyle>
    <p:body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30.jp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innolink.fi/" TargetMode="External"/><Relationship Id="rId7" Type="http://schemas.openxmlformats.org/officeDocument/2006/relationships/hyperlink" Target="https://twitter.com/Innolink_fi"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hyperlink" Target="https://www.linkedin.com/company/innolink-group/" TargetMode="Externa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hyperlink" Target="https://www.youtube.com/channel/UCB-i8hAf-aXb7NUkR-J6kD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B820BE-2B8B-4C42-81A3-0C11D98B7B12}"/>
              </a:ext>
            </a:extLst>
          </p:cNvPr>
          <p:cNvSpPr>
            <a:spLocks noGrp="1"/>
          </p:cNvSpPr>
          <p:nvPr>
            <p:ph type="ctrTitle"/>
          </p:nvPr>
        </p:nvSpPr>
        <p:spPr/>
        <p:txBody>
          <a:bodyPr/>
          <a:lstStyle/>
          <a:p>
            <a:r>
              <a:rPr lang="fi-FI" noProof="1"/>
              <a:t>Sido</a:t>
            </a:r>
            <a:r>
              <a:rPr lang="fi-FI" b="0" noProof="1"/>
              <a:t>sryhmätutkimus 2023</a:t>
            </a:r>
            <a:endParaRPr lang="fi-FI" b="0" dirty="0"/>
          </a:p>
        </p:txBody>
      </p:sp>
      <p:sp>
        <p:nvSpPr>
          <p:cNvPr id="3" name="Sisällön paikkamerkki 2">
            <a:extLst>
              <a:ext uri="{FF2B5EF4-FFF2-40B4-BE49-F238E27FC236}">
                <a16:creationId xmlns:a16="http://schemas.microsoft.com/office/drawing/2014/main" id="{8EE730AB-8BE8-534B-B54C-22B9236162DD}"/>
              </a:ext>
            </a:extLst>
          </p:cNvPr>
          <p:cNvSpPr>
            <a:spLocks noGrp="1"/>
          </p:cNvSpPr>
          <p:nvPr>
            <p:ph sz="half" idx="1"/>
          </p:nvPr>
        </p:nvSpPr>
        <p:spPr/>
        <p:txBody>
          <a:bodyPr anchor="ctr"/>
          <a:lstStyle/>
          <a:p>
            <a:pPr>
              <a:lnSpc>
                <a:spcPct val="100000"/>
              </a:lnSpc>
            </a:pPr>
            <a:r>
              <a:rPr lang="fi-FI" noProof="1"/>
              <a:t>6.6.2023 </a:t>
            </a:r>
            <a:br>
              <a:rPr lang="fi-FI" noProof="1"/>
            </a:br>
            <a:r>
              <a:rPr lang="fi-FI" dirty="0">
                <a:ea typeface="Tahoma" pitchFamily="34" charset="0"/>
                <a:cs typeface="Arial" panose="020B0604020202020204" pitchFamily="34" charset="0"/>
              </a:rPr>
              <a:t>Inna Jauhiainen •  Meiju Ahomäki • Simo Saari</a:t>
            </a:r>
          </a:p>
        </p:txBody>
      </p:sp>
      <p:sp>
        <p:nvSpPr>
          <p:cNvPr id="4" name="Tekstiruutu 3">
            <a:extLst>
              <a:ext uri="{FF2B5EF4-FFF2-40B4-BE49-F238E27FC236}">
                <a16:creationId xmlns:a16="http://schemas.microsoft.com/office/drawing/2014/main" id="{C2E72F51-B7AE-954F-ABF0-9EA6C1C6E35C}"/>
              </a:ext>
            </a:extLst>
          </p:cNvPr>
          <p:cNvSpPr txBox="1"/>
          <p:nvPr/>
        </p:nvSpPr>
        <p:spPr>
          <a:xfrm>
            <a:off x="631528" y="934135"/>
            <a:ext cx="184731" cy="369332"/>
          </a:xfrm>
          <a:prstGeom prst="rect">
            <a:avLst/>
          </a:prstGeom>
          <a:noFill/>
        </p:spPr>
        <p:txBody>
          <a:bodyPr wrap="none" rtlCol="0">
            <a:spAutoFit/>
          </a:bodyPr>
          <a:lstStyle/>
          <a:p>
            <a:endParaRPr lang="fi-FI" dirty="0"/>
          </a:p>
        </p:txBody>
      </p:sp>
      <p:sp>
        <p:nvSpPr>
          <p:cNvPr id="9" name="Suorakulmainen kolmio 8">
            <a:extLst>
              <a:ext uri="{FF2B5EF4-FFF2-40B4-BE49-F238E27FC236}">
                <a16:creationId xmlns:a16="http://schemas.microsoft.com/office/drawing/2014/main" id="{15CFEEF2-9C91-7547-AF8C-0971ACEC460E}"/>
              </a:ext>
            </a:extLst>
          </p:cNvPr>
          <p:cNvSpPr/>
          <p:nvPr/>
        </p:nvSpPr>
        <p:spPr>
          <a:xfrm rot="5400000">
            <a:off x="-45720" y="45720"/>
            <a:ext cx="2103120" cy="201168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5" name="Kuva 4">
            <a:extLst>
              <a:ext uri="{FF2B5EF4-FFF2-40B4-BE49-F238E27FC236}">
                <a16:creationId xmlns:a16="http://schemas.microsoft.com/office/drawing/2014/main" id="{9D736FF0-71A8-8D1B-5D9A-A8C58E9F800D}"/>
              </a:ext>
            </a:extLst>
          </p:cNvPr>
          <p:cNvPicPr>
            <a:picLocks noChangeAspect="1"/>
          </p:cNvPicPr>
          <p:nvPr/>
        </p:nvPicPr>
        <p:blipFill>
          <a:blip r:embed="rId3"/>
          <a:stretch>
            <a:fillRect/>
          </a:stretch>
        </p:blipFill>
        <p:spPr>
          <a:xfrm>
            <a:off x="264169" y="292308"/>
            <a:ext cx="734718" cy="501936"/>
          </a:xfrm>
          <a:prstGeom prst="rect">
            <a:avLst/>
          </a:prstGeom>
        </p:spPr>
      </p:pic>
    </p:spTree>
    <p:extLst>
      <p:ext uri="{BB962C8B-B14F-4D97-AF65-F5344CB8AC3E}">
        <p14:creationId xmlns:p14="http://schemas.microsoft.com/office/powerpoint/2010/main" val="1744940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Tehtävien tärkeys </a:t>
            </a:r>
            <a:r>
              <a:rPr lang="fi-FI" dirty="0">
                <a:latin typeface="Source Sans Pro Semibold" panose="020B0603030403020204" pitchFamily="34" charset="0"/>
                <a:ea typeface="Source Sans Pro Semibold" panose="020B0603030403020204" pitchFamily="34" charset="0"/>
              </a:rPr>
              <a:t>alueen mukaan</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10</a:t>
            </a:fld>
            <a:endParaRPr lang="fi-FI" dirty="0"/>
          </a:p>
        </p:txBody>
      </p:sp>
      <p:sp>
        <p:nvSpPr>
          <p:cNvPr id="16" name="Tekstiruutu 15">
            <a:extLst>
              <a:ext uri="{FF2B5EF4-FFF2-40B4-BE49-F238E27FC236}">
                <a16:creationId xmlns:a16="http://schemas.microsoft.com/office/drawing/2014/main" id="{65DC37A8-F5CE-74DE-055B-BA5E4A3A5BAB}"/>
              </a:ext>
            </a:extLst>
          </p:cNvPr>
          <p:cNvSpPr txBox="1"/>
          <p:nvPr/>
        </p:nvSpPr>
        <p:spPr>
          <a:xfrm>
            <a:off x="3603288" y="4597986"/>
            <a:ext cx="1937423" cy="338554"/>
          </a:xfrm>
          <a:prstGeom prst="rect">
            <a:avLst/>
          </a:prstGeom>
          <a:noFill/>
        </p:spPr>
        <p:txBody>
          <a:bodyPr wrap="square">
            <a:spAutoFit/>
          </a:bodyPr>
          <a:lstStyle/>
          <a:p>
            <a:r>
              <a:rPr lang="fi-FI" sz="800" i="1" dirty="0"/>
              <a:t>Vihreä = yli 4</a:t>
            </a:r>
          </a:p>
          <a:p>
            <a:r>
              <a:rPr lang="fi-FI" sz="800" i="1" dirty="0"/>
              <a:t>Punainen = 3,5 tai alle</a:t>
            </a:r>
          </a:p>
        </p:txBody>
      </p:sp>
      <p:graphicFrame>
        <p:nvGraphicFramePr>
          <p:cNvPr id="5" name="Taulukko 4">
            <a:extLst>
              <a:ext uri="{FF2B5EF4-FFF2-40B4-BE49-F238E27FC236}">
                <a16:creationId xmlns:a16="http://schemas.microsoft.com/office/drawing/2014/main" id="{2BFCDC9B-8916-4CB9-04B7-EBE0B3FA6E34}"/>
              </a:ext>
            </a:extLst>
          </p:cNvPr>
          <p:cNvGraphicFramePr>
            <a:graphicFrameLocks noGrp="1"/>
          </p:cNvGraphicFramePr>
          <p:nvPr>
            <p:extLst>
              <p:ext uri="{D42A27DB-BD31-4B8C-83A1-F6EECF244321}">
                <p14:modId xmlns:p14="http://schemas.microsoft.com/office/powerpoint/2010/main" val="1728132939"/>
              </p:ext>
            </p:extLst>
          </p:nvPr>
        </p:nvGraphicFramePr>
        <p:xfrm>
          <a:off x="104930" y="1598777"/>
          <a:ext cx="8934137" cy="1778306"/>
        </p:xfrm>
        <a:graphic>
          <a:graphicData uri="http://schemas.openxmlformats.org/drawingml/2006/table">
            <a:tbl>
              <a:tblPr/>
              <a:tblGrid>
                <a:gridCol w="1979999">
                  <a:extLst>
                    <a:ext uri="{9D8B030D-6E8A-4147-A177-3AD203B41FA5}">
                      <a16:colId xmlns:a16="http://schemas.microsoft.com/office/drawing/2014/main" val="370410858"/>
                    </a:ext>
                  </a:extLst>
                </a:gridCol>
                <a:gridCol w="386341">
                  <a:extLst>
                    <a:ext uri="{9D8B030D-6E8A-4147-A177-3AD203B41FA5}">
                      <a16:colId xmlns:a16="http://schemas.microsoft.com/office/drawing/2014/main" val="2486946443"/>
                    </a:ext>
                  </a:extLst>
                </a:gridCol>
                <a:gridCol w="386341">
                  <a:extLst>
                    <a:ext uri="{9D8B030D-6E8A-4147-A177-3AD203B41FA5}">
                      <a16:colId xmlns:a16="http://schemas.microsoft.com/office/drawing/2014/main" val="891381424"/>
                    </a:ext>
                  </a:extLst>
                </a:gridCol>
                <a:gridCol w="386341">
                  <a:extLst>
                    <a:ext uri="{9D8B030D-6E8A-4147-A177-3AD203B41FA5}">
                      <a16:colId xmlns:a16="http://schemas.microsoft.com/office/drawing/2014/main" val="4046605206"/>
                    </a:ext>
                  </a:extLst>
                </a:gridCol>
                <a:gridCol w="386341">
                  <a:extLst>
                    <a:ext uri="{9D8B030D-6E8A-4147-A177-3AD203B41FA5}">
                      <a16:colId xmlns:a16="http://schemas.microsoft.com/office/drawing/2014/main" val="1891913831"/>
                    </a:ext>
                  </a:extLst>
                </a:gridCol>
                <a:gridCol w="386341">
                  <a:extLst>
                    <a:ext uri="{9D8B030D-6E8A-4147-A177-3AD203B41FA5}">
                      <a16:colId xmlns:a16="http://schemas.microsoft.com/office/drawing/2014/main" val="3430807518"/>
                    </a:ext>
                  </a:extLst>
                </a:gridCol>
                <a:gridCol w="386341">
                  <a:extLst>
                    <a:ext uri="{9D8B030D-6E8A-4147-A177-3AD203B41FA5}">
                      <a16:colId xmlns:a16="http://schemas.microsoft.com/office/drawing/2014/main" val="3786976375"/>
                    </a:ext>
                  </a:extLst>
                </a:gridCol>
                <a:gridCol w="386341">
                  <a:extLst>
                    <a:ext uri="{9D8B030D-6E8A-4147-A177-3AD203B41FA5}">
                      <a16:colId xmlns:a16="http://schemas.microsoft.com/office/drawing/2014/main" val="2604415058"/>
                    </a:ext>
                  </a:extLst>
                </a:gridCol>
                <a:gridCol w="386341">
                  <a:extLst>
                    <a:ext uri="{9D8B030D-6E8A-4147-A177-3AD203B41FA5}">
                      <a16:colId xmlns:a16="http://schemas.microsoft.com/office/drawing/2014/main" val="2490381158"/>
                    </a:ext>
                  </a:extLst>
                </a:gridCol>
                <a:gridCol w="386341">
                  <a:extLst>
                    <a:ext uri="{9D8B030D-6E8A-4147-A177-3AD203B41FA5}">
                      <a16:colId xmlns:a16="http://schemas.microsoft.com/office/drawing/2014/main" val="2832372463"/>
                    </a:ext>
                  </a:extLst>
                </a:gridCol>
                <a:gridCol w="386341">
                  <a:extLst>
                    <a:ext uri="{9D8B030D-6E8A-4147-A177-3AD203B41FA5}">
                      <a16:colId xmlns:a16="http://schemas.microsoft.com/office/drawing/2014/main" val="2105187951"/>
                    </a:ext>
                  </a:extLst>
                </a:gridCol>
                <a:gridCol w="386341">
                  <a:extLst>
                    <a:ext uri="{9D8B030D-6E8A-4147-A177-3AD203B41FA5}">
                      <a16:colId xmlns:a16="http://schemas.microsoft.com/office/drawing/2014/main" val="3503699366"/>
                    </a:ext>
                  </a:extLst>
                </a:gridCol>
                <a:gridCol w="386341">
                  <a:extLst>
                    <a:ext uri="{9D8B030D-6E8A-4147-A177-3AD203B41FA5}">
                      <a16:colId xmlns:a16="http://schemas.microsoft.com/office/drawing/2014/main" val="2092262820"/>
                    </a:ext>
                  </a:extLst>
                </a:gridCol>
                <a:gridCol w="386341">
                  <a:extLst>
                    <a:ext uri="{9D8B030D-6E8A-4147-A177-3AD203B41FA5}">
                      <a16:colId xmlns:a16="http://schemas.microsoft.com/office/drawing/2014/main" val="3501487032"/>
                    </a:ext>
                  </a:extLst>
                </a:gridCol>
                <a:gridCol w="386341">
                  <a:extLst>
                    <a:ext uri="{9D8B030D-6E8A-4147-A177-3AD203B41FA5}">
                      <a16:colId xmlns:a16="http://schemas.microsoft.com/office/drawing/2014/main" val="3398943799"/>
                    </a:ext>
                  </a:extLst>
                </a:gridCol>
                <a:gridCol w="386341">
                  <a:extLst>
                    <a:ext uri="{9D8B030D-6E8A-4147-A177-3AD203B41FA5}">
                      <a16:colId xmlns:a16="http://schemas.microsoft.com/office/drawing/2014/main" val="1413251882"/>
                    </a:ext>
                  </a:extLst>
                </a:gridCol>
                <a:gridCol w="386341">
                  <a:extLst>
                    <a:ext uri="{9D8B030D-6E8A-4147-A177-3AD203B41FA5}">
                      <a16:colId xmlns:a16="http://schemas.microsoft.com/office/drawing/2014/main" val="140570331"/>
                    </a:ext>
                  </a:extLst>
                </a:gridCol>
                <a:gridCol w="386341">
                  <a:extLst>
                    <a:ext uri="{9D8B030D-6E8A-4147-A177-3AD203B41FA5}">
                      <a16:colId xmlns:a16="http://schemas.microsoft.com/office/drawing/2014/main" val="2457818636"/>
                    </a:ext>
                  </a:extLst>
                </a:gridCol>
                <a:gridCol w="386341">
                  <a:extLst>
                    <a:ext uri="{9D8B030D-6E8A-4147-A177-3AD203B41FA5}">
                      <a16:colId xmlns:a16="http://schemas.microsoft.com/office/drawing/2014/main" val="900853332"/>
                    </a:ext>
                  </a:extLst>
                </a:gridCol>
              </a:tblGrid>
              <a:tr h="152952">
                <a:tc>
                  <a:txBody>
                    <a:bodyPr/>
                    <a:lstStyle/>
                    <a:p>
                      <a:pPr algn="l" fontAlgn="b"/>
                      <a:endParaRPr lang="fi-FI" sz="700" b="1" i="0" u="none" strike="noStrike" dirty="0">
                        <a:solidFill>
                          <a:srgbClr val="000000"/>
                        </a:solidFill>
                        <a:effectLst/>
                        <a:latin typeface="Source Sans Pro" panose="020B0503030403020204" pitchFamily="34" charset="0"/>
                      </a:endParaRPr>
                    </a:p>
                  </a:txBody>
                  <a:tcPr marL="6037" marR="6037" marT="6037"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Etelä-Karjala</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Etelä-Pohjanmaa</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Etelä-Savo</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Kainuu</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Kanta-Häme</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Keski-Pohjanmaa</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Keski-Suomi</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Kymenlaakso</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Lappi</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Päijät-Häme</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Pirkanmaa</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Pohjanmaa</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Pohjois-Karjala</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Pohjois-Pohjanmaa</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Pohjois-Savo</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Satakunta</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Uusimaa</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Varsinais-Suomi</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9266944"/>
                  </a:ext>
                </a:extLst>
              </a:tr>
              <a:tr h="116706">
                <a:tc>
                  <a:txBody>
                    <a:bodyPr/>
                    <a:lstStyle/>
                    <a:p>
                      <a:pPr algn="l" fontAlgn="b"/>
                      <a:r>
                        <a:rPr lang="fi-FI" sz="700" b="0" i="0" u="none" strike="noStrike" dirty="0">
                          <a:solidFill>
                            <a:srgbClr val="000000"/>
                          </a:solidFill>
                          <a:effectLst/>
                          <a:latin typeface="Source Sans Pro" panose="020B0503030403020204" pitchFamily="34" charset="0"/>
                        </a:rPr>
                        <a:t>Alkoholihaittojen ehkäisy</a:t>
                      </a:r>
                    </a:p>
                  </a:txBody>
                  <a:tcPr marL="6037" marR="6037" marT="6037"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4,9</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185769559"/>
                  </a:ext>
                </a:extLst>
              </a:tr>
              <a:tr h="116706">
                <a:tc>
                  <a:txBody>
                    <a:bodyPr/>
                    <a:lstStyle/>
                    <a:p>
                      <a:pPr algn="l" fontAlgn="b"/>
                      <a:r>
                        <a:rPr lang="fi-FI" sz="700" b="0" i="0" u="none" strike="noStrike" dirty="0">
                          <a:solidFill>
                            <a:srgbClr val="000000"/>
                          </a:solidFill>
                          <a:effectLst/>
                          <a:latin typeface="Source Sans Pro" panose="020B0503030403020204" pitchFamily="34" charset="0"/>
                        </a:rPr>
                        <a:t>Alueellisen ja paikallisen ehkäisevän päihdetyön vahvistaminen</a:t>
                      </a:r>
                    </a:p>
                  </a:txBody>
                  <a:tcPr marL="6037" marR="6037" marT="6037"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4,8</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3,5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3,9</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966115378"/>
                  </a:ext>
                </a:extLst>
              </a:tr>
              <a:tr h="116706">
                <a:tc>
                  <a:txBody>
                    <a:bodyPr/>
                    <a:lstStyle/>
                    <a:p>
                      <a:pPr algn="l" fontAlgn="b"/>
                      <a:r>
                        <a:rPr lang="fi-FI" sz="700" b="0" i="0" u="none" strike="noStrike" dirty="0">
                          <a:solidFill>
                            <a:srgbClr val="000000"/>
                          </a:solidFill>
                          <a:effectLst/>
                          <a:latin typeface="Source Sans Pro" panose="020B0503030403020204" pitchFamily="34" charset="0"/>
                        </a:rPr>
                        <a:t>Digipelaamisen haittojen ehkäisy</a:t>
                      </a:r>
                    </a:p>
                  </a:txBody>
                  <a:tcPr marL="6037" marR="6037" marT="6037"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692881936"/>
                  </a:ext>
                </a:extLst>
              </a:tr>
              <a:tr h="116706">
                <a:tc>
                  <a:txBody>
                    <a:bodyPr/>
                    <a:lstStyle/>
                    <a:p>
                      <a:pPr algn="l" fontAlgn="b"/>
                      <a:r>
                        <a:rPr lang="fi-FI" sz="700" b="0" i="0" u="none" strike="noStrike" dirty="0">
                          <a:solidFill>
                            <a:srgbClr val="000000"/>
                          </a:solidFill>
                          <a:effectLst/>
                          <a:latin typeface="Source Sans Pro" panose="020B0503030403020204" pitchFamily="34" charset="0"/>
                        </a:rPr>
                        <a:t>Huumehaittojen ehkäisy</a:t>
                      </a:r>
                    </a:p>
                  </a:txBody>
                  <a:tcPr marL="6037" marR="6037" marT="6037"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4,9</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81127301"/>
                  </a:ext>
                </a:extLst>
              </a:tr>
              <a:tr h="116706">
                <a:tc>
                  <a:txBody>
                    <a:bodyPr/>
                    <a:lstStyle/>
                    <a:p>
                      <a:pPr algn="l" fontAlgn="b"/>
                      <a:r>
                        <a:rPr lang="fi-FI" sz="700" b="0" i="0" u="none" strike="noStrike" dirty="0">
                          <a:solidFill>
                            <a:srgbClr val="000000"/>
                          </a:solidFill>
                          <a:effectLst/>
                          <a:latin typeface="Source Sans Pro" panose="020B0503030403020204" pitchFamily="34" charset="0"/>
                        </a:rPr>
                        <a:t>Kansalais- ja vapaaehtoistoiminnan vahvistaminen</a:t>
                      </a:r>
                    </a:p>
                  </a:txBody>
                  <a:tcPr marL="6037" marR="6037" marT="6037"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684456"/>
                  </a:ext>
                </a:extLst>
              </a:tr>
              <a:tr h="116706">
                <a:tc>
                  <a:txBody>
                    <a:bodyPr/>
                    <a:lstStyle/>
                    <a:p>
                      <a:pPr algn="l" fontAlgn="b"/>
                      <a:r>
                        <a:rPr lang="fi-FI" sz="700" b="0" i="0" u="none" strike="noStrike" dirty="0">
                          <a:solidFill>
                            <a:srgbClr val="000000"/>
                          </a:solidFill>
                          <a:effectLst/>
                          <a:latin typeface="Source Sans Pro" panose="020B0503030403020204" pitchFamily="34" charset="0"/>
                        </a:rPr>
                        <a:t>Nikotiinihaittojen ehkäisy</a:t>
                      </a:r>
                    </a:p>
                  </a:txBody>
                  <a:tcPr marL="6037" marR="6037" marT="6037"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294912159"/>
                  </a:ext>
                </a:extLst>
              </a:tr>
              <a:tr h="116706">
                <a:tc>
                  <a:txBody>
                    <a:bodyPr/>
                    <a:lstStyle/>
                    <a:p>
                      <a:pPr algn="l" fontAlgn="b"/>
                      <a:r>
                        <a:rPr lang="fi-FI" sz="700" b="0" i="0" u="none" strike="noStrike" dirty="0">
                          <a:solidFill>
                            <a:srgbClr val="000000"/>
                          </a:solidFill>
                          <a:effectLst/>
                          <a:latin typeface="Source Sans Pro" panose="020B0503030403020204" pitchFamily="34" charset="0"/>
                        </a:rPr>
                        <a:t>Rahapelihaittojen ehkäisy</a:t>
                      </a:r>
                    </a:p>
                  </a:txBody>
                  <a:tcPr marL="6037" marR="6037" marT="6037"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3970272849"/>
                  </a:ext>
                </a:extLst>
              </a:tr>
              <a:tr h="116706">
                <a:tc>
                  <a:txBody>
                    <a:bodyPr/>
                    <a:lstStyle/>
                    <a:p>
                      <a:pPr algn="l" fontAlgn="b"/>
                      <a:r>
                        <a:rPr lang="fi-FI" sz="700" b="0" i="0" u="none" strike="noStrike" dirty="0">
                          <a:solidFill>
                            <a:srgbClr val="000000"/>
                          </a:solidFill>
                          <a:effectLst/>
                          <a:latin typeface="Source Sans Pro" panose="020B0503030403020204" pitchFamily="34" charset="0"/>
                        </a:rPr>
                        <a:t>Sosiaalisesti kestävän kehityksen vahvistaminen</a:t>
                      </a:r>
                    </a:p>
                  </a:txBody>
                  <a:tcPr marL="6037" marR="6037" marT="6037"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258685654"/>
                  </a:ext>
                </a:extLst>
              </a:tr>
              <a:tr h="116706">
                <a:tc>
                  <a:txBody>
                    <a:bodyPr/>
                    <a:lstStyle/>
                    <a:p>
                      <a:pPr algn="l" fontAlgn="b"/>
                      <a:r>
                        <a:rPr lang="fi-FI" sz="700" b="0" i="0" u="none" strike="noStrike" dirty="0">
                          <a:solidFill>
                            <a:srgbClr val="000000"/>
                          </a:solidFill>
                          <a:effectLst/>
                          <a:latin typeface="Source Sans Pro" panose="020B0503030403020204" pitchFamily="34" charset="0"/>
                        </a:rPr>
                        <a:t>Yhteiskunnallinen vaikuttaminen</a:t>
                      </a:r>
                    </a:p>
                  </a:txBody>
                  <a:tcPr marL="6037" marR="6037" marT="6037"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4,9</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4,9</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3,5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4,8</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682990671"/>
                  </a:ext>
                </a:extLst>
              </a:tr>
              <a:tr h="116706">
                <a:tc>
                  <a:txBody>
                    <a:bodyPr/>
                    <a:lstStyle/>
                    <a:p>
                      <a:pPr algn="l" fontAlgn="b"/>
                      <a:r>
                        <a:rPr lang="fi-FI" sz="700" b="0" i="0" u="none" strike="noStrike" dirty="0">
                          <a:solidFill>
                            <a:srgbClr val="000000"/>
                          </a:solidFill>
                          <a:effectLst/>
                          <a:latin typeface="Source Sans Pro" panose="020B0503030403020204" pitchFamily="34" charset="0"/>
                        </a:rPr>
                        <a:t>Yhteisöjen hyvinvoinnin tukeminen</a:t>
                      </a:r>
                    </a:p>
                  </a:txBody>
                  <a:tcPr marL="6037" marR="6037" marT="6037"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3,5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349797657"/>
                  </a:ext>
                </a:extLst>
              </a:tr>
              <a:tr h="116706">
                <a:tc>
                  <a:txBody>
                    <a:bodyPr/>
                    <a:lstStyle/>
                    <a:p>
                      <a:pPr algn="l" fontAlgn="b"/>
                      <a:r>
                        <a:rPr lang="fi-FI" sz="700" b="0" i="0" u="none" strike="noStrike" dirty="0">
                          <a:solidFill>
                            <a:srgbClr val="000000"/>
                          </a:solidFill>
                          <a:effectLst/>
                          <a:latin typeface="Source Sans Pro" panose="020B0503030403020204" pitchFamily="34" charset="0"/>
                        </a:rPr>
                        <a:t>Yhteistyö muiden toimijoiden kanssa</a:t>
                      </a:r>
                    </a:p>
                  </a:txBody>
                  <a:tcPr marL="6037" marR="6037" marT="6037"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4,8</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3290083372"/>
                  </a:ext>
                </a:extLst>
              </a:tr>
              <a:tr h="116706">
                <a:tc>
                  <a:txBody>
                    <a:bodyPr/>
                    <a:lstStyle/>
                    <a:p>
                      <a:pPr algn="l" fontAlgn="b"/>
                      <a:r>
                        <a:rPr lang="fi-FI" sz="700" b="0" i="0" u="none" strike="noStrike" dirty="0">
                          <a:solidFill>
                            <a:srgbClr val="000000"/>
                          </a:solidFill>
                          <a:effectLst/>
                          <a:latin typeface="Source Sans Pro" panose="020B0503030403020204" pitchFamily="34" charset="0"/>
                        </a:rPr>
                        <a:t>Yksilöiden hyvinvoinnin tukeminen</a:t>
                      </a:r>
                    </a:p>
                  </a:txBody>
                  <a:tcPr marL="6037" marR="6037" marT="6037"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0" i="0" u="none" strike="noStrike" dirty="0">
                          <a:solidFill>
                            <a:srgbClr val="000000"/>
                          </a:solidFill>
                          <a:effectLst/>
                          <a:latin typeface="Source Sans Pro" panose="020B0503030403020204" pitchFamily="34" charset="0"/>
                        </a:rPr>
                        <a:t>3,9</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0" i="0" u="none" strike="noStrike" dirty="0">
                          <a:solidFill>
                            <a:srgbClr val="000000"/>
                          </a:solidFill>
                          <a:effectLst/>
                          <a:latin typeface="Source Sans Pro" panose="020B0503030403020204" pitchFamily="34" charset="0"/>
                        </a:rPr>
                        <a:t>3,5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0" i="0" u="none" strike="noStrike" dirty="0">
                          <a:solidFill>
                            <a:srgbClr val="000000"/>
                          </a:solidFill>
                          <a:effectLst/>
                          <a:latin typeface="Source Sans Pro" panose="020B0503030403020204" pitchFamily="34" charset="0"/>
                        </a:rPr>
                        <a:t>4,1</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028515189"/>
                  </a:ext>
                </a:extLst>
              </a:tr>
              <a:tr h="116706">
                <a:tc>
                  <a:txBody>
                    <a:bodyPr/>
                    <a:lstStyle/>
                    <a:p>
                      <a:pPr algn="l" fontAlgn="b"/>
                      <a:r>
                        <a:rPr lang="fi-FI" sz="700" b="1" i="0" u="none" strike="noStrike" dirty="0">
                          <a:solidFill>
                            <a:srgbClr val="000000"/>
                          </a:solidFill>
                          <a:effectLst/>
                          <a:latin typeface="Source Sans Pro" panose="020B0503030403020204" pitchFamily="34" charset="0"/>
                        </a:rPr>
                        <a:t>Keskiarvo</a:t>
                      </a:r>
                    </a:p>
                  </a:txBody>
                  <a:tcPr marL="6037" marR="6037" marT="6037"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1"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4,6</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1"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4,2</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1" i="0" u="none" strike="noStrike" dirty="0">
                          <a:solidFill>
                            <a:srgbClr val="000000"/>
                          </a:solidFill>
                          <a:effectLst/>
                          <a:latin typeface="Source Sans Pro" panose="020B0503030403020204" pitchFamily="34" charset="0"/>
                        </a:rPr>
                        <a:t>3,8</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4,5</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4,4</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b"/>
                      <a:r>
                        <a:rPr lang="fi-FI" sz="700" b="1"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6037" marR="6037" marT="603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734264700"/>
                  </a:ext>
                </a:extLst>
              </a:tr>
            </a:tbl>
          </a:graphicData>
        </a:graphic>
      </p:graphicFrame>
      <p:sp>
        <p:nvSpPr>
          <p:cNvPr id="3" name="Tekstiruutu 2">
            <a:extLst>
              <a:ext uri="{FF2B5EF4-FFF2-40B4-BE49-F238E27FC236}">
                <a16:creationId xmlns:a16="http://schemas.microsoft.com/office/drawing/2014/main" id="{4C93DD39-0585-4E50-2DEC-5E06F0956C69}"/>
              </a:ext>
            </a:extLst>
          </p:cNvPr>
          <p:cNvSpPr txBox="1"/>
          <p:nvPr/>
        </p:nvSpPr>
        <p:spPr>
          <a:xfrm>
            <a:off x="354330" y="1052572"/>
            <a:ext cx="4572000" cy="430887"/>
          </a:xfrm>
          <a:prstGeom prst="rect">
            <a:avLst/>
          </a:prstGeom>
          <a:noFill/>
        </p:spPr>
        <p:txBody>
          <a:bodyPr wrap="square">
            <a:spAutoFit/>
          </a:bodyPr>
          <a:lstStyle/>
          <a:p>
            <a:r>
              <a:rPr lang="fi-FI" sz="1100" b="1"/>
              <a:t>Kuinka tärkeänä näette EHYTin toiminnan seuraavissa asioissa?</a:t>
            </a:r>
          </a:p>
          <a:p>
            <a:r>
              <a:rPr lang="fi-FI" sz="1100" i="1"/>
              <a:t>Asteikko</a:t>
            </a:r>
            <a:r>
              <a:rPr lang="fi-FI" sz="1100" i="1" dirty="0"/>
              <a:t>: 1 = en lainkaan tärkeänä ... 5 = erittäin tärkeänä</a:t>
            </a:r>
          </a:p>
        </p:txBody>
      </p:sp>
      <p:sp>
        <p:nvSpPr>
          <p:cNvPr id="8" name="Tekstiruutu 7">
            <a:extLst>
              <a:ext uri="{FF2B5EF4-FFF2-40B4-BE49-F238E27FC236}">
                <a16:creationId xmlns:a16="http://schemas.microsoft.com/office/drawing/2014/main" id="{2B6A7C7C-4715-2DF3-38E2-395C6C6C3833}"/>
              </a:ext>
            </a:extLst>
          </p:cNvPr>
          <p:cNvSpPr txBox="1"/>
          <p:nvPr/>
        </p:nvSpPr>
        <p:spPr>
          <a:xfrm>
            <a:off x="104929" y="3556469"/>
            <a:ext cx="3245309" cy="584775"/>
          </a:xfrm>
          <a:prstGeom prst="rect">
            <a:avLst/>
          </a:prstGeom>
          <a:noFill/>
        </p:spPr>
        <p:txBody>
          <a:bodyPr wrap="square" rtlCol="0">
            <a:spAutoFit/>
          </a:bodyPr>
          <a:lstStyle/>
          <a:p>
            <a:r>
              <a:rPr lang="fi-FI" sz="800" dirty="0"/>
              <a:t>Huomioithan vastaajamäärät tulkinnassa:  vain Uudeltamaalta (218), Pirkanmaalta (39), Pohjois-Pohjanmaalta (34), Varsinais-Suomesta (20), Kymenlaaksosta (15) on vastauksia 15 kpl  tai </a:t>
            </a:r>
            <a:r>
              <a:rPr lang="fi-FI" sz="800" u="sng" dirty="0"/>
              <a:t>enemmän</a:t>
            </a:r>
            <a:r>
              <a:rPr lang="fi-FI" sz="800" dirty="0"/>
              <a:t> (sarakkeiden rajaukset vahvistettu).</a:t>
            </a:r>
          </a:p>
        </p:txBody>
      </p:sp>
      <p:sp>
        <p:nvSpPr>
          <p:cNvPr id="9" name="Suorakulmio 8">
            <a:extLst>
              <a:ext uri="{FF2B5EF4-FFF2-40B4-BE49-F238E27FC236}">
                <a16:creationId xmlns:a16="http://schemas.microsoft.com/office/drawing/2014/main" id="{56794463-3606-9A0D-DF7A-DA13C4382F18}"/>
              </a:ext>
            </a:extLst>
          </p:cNvPr>
          <p:cNvSpPr/>
          <p:nvPr/>
        </p:nvSpPr>
        <p:spPr>
          <a:xfrm>
            <a:off x="8256398" y="1598777"/>
            <a:ext cx="403508" cy="1778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8D6F3E5B-F744-09F9-5ECA-1223AC1E19A4}"/>
              </a:ext>
            </a:extLst>
          </p:cNvPr>
          <p:cNvSpPr/>
          <p:nvPr/>
        </p:nvSpPr>
        <p:spPr>
          <a:xfrm>
            <a:off x="8677738" y="1605181"/>
            <a:ext cx="361329" cy="1778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13250496-1E6D-6133-3548-99F1FC72B49C}"/>
              </a:ext>
            </a:extLst>
          </p:cNvPr>
          <p:cNvSpPr/>
          <p:nvPr/>
        </p:nvSpPr>
        <p:spPr>
          <a:xfrm>
            <a:off x="5934550" y="1603901"/>
            <a:ext cx="406153" cy="1778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9AE90EE8-FCBF-2B91-4F10-B33CA38058B3}"/>
              </a:ext>
            </a:extLst>
          </p:cNvPr>
          <p:cNvSpPr/>
          <p:nvPr/>
        </p:nvSpPr>
        <p:spPr>
          <a:xfrm>
            <a:off x="7130694" y="1602621"/>
            <a:ext cx="361329" cy="1778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A681082D-D145-A101-D0BE-4EEA1E9CCDD1}"/>
              </a:ext>
            </a:extLst>
          </p:cNvPr>
          <p:cNvSpPr/>
          <p:nvPr/>
        </p:nvSpPr>
        <p:spPr>
          <a:xfrm>
            <a:off x="4793478" y="1593657"/>
            <a:ext cx="361329" cy="1778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EDAF50D5-80C3-8072-DF95-1CF91B694165}"/>
              </a:ext>
            </a:extLst>
          </p:cNvPr>
          <p:cNvSpPr/>
          <p:nvPr/>
        </p:nvSpPr>
        <p:spPr>
          <a:xfrm>
            <a:off x="5979374" y="1751960"/>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43E29327-1F2C-324E-D420-64FE1BF01522}"/>
              </a:ext>
            </a:extLst>
          </p:cNvPr>
          <p:cNvSpPr/>
          <p:nvPr/>
        </p:nvSpPr>
        <p:spPr>
          <a:xfrm>
            <a:off x="4794758" y="2196352"/>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Ellipsi 16">
            <a:extLst>
              <a:ext uri="{FF2B5EF4-FFF2-40B4-BE49-F238E27FC236}">
                <a16:creationId xmlns:a16="http://schemas.microsoft.com/office/drawing/2014/main" id="{5BF58696-FAF8-204E-B2A6-54F913536073}"/>
              </a:ext>
            </a:extLst>
          </p:cNvPr>
          <p:cNvSpPr/>
          <p:nvPr/>
        </p:nvSpPr>
        <p:spPr>
          <a:xfrm>
            <a:off x="7137098" y="2202756"/>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7ACADFE4-8EB9-26C1-2521-D4EF883D190F}"/>
              </a:ext>
            </a:extLst>
          </p:cNvPr>
          <p:cNvSpPr/>
          <p:nvPr/>
        </p:nvSpPr>
        <p:spPr>
          <a:xfrm>
            <a:off x="8664934" y="2201476"/>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7C08B6AF-3F4B-C090-96CD-2E703A3BEAC9}"/>
              </a:ext>
            </a:extLst>
          </p:cNvPr>
          <p:cNvSpPr/>
          <p:nvPr/>
        </p:nvSpPr>
        <p:spPr>
          <a:xfrm>
            <a:off x="8310190" y="1754524"/>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Ellipsi 19">
            <a:extLst>
              <a:ext uri="{FF2B5EF4-FFF2-40B4-BE49-F238E27FC236}">
                <a16:creationId xmlns:a16="http://schemas.microsoft.com/office/drawing/2014/main" id="{22D9047F-667C-D5AD-ED38-BE3E3819AB7F}"/>
              </a:ext>
            </a:extLst>
          </p:cNvPr>
          <p:cNvSpPr/>
          <p:nvPr/>
        </p:nvSpPr>
        <p:spPr>
          <a:xfrm>
            <a:off x="7148626" y="3013420"/>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Ellipsi 20">
            <a:extLst>
              <a:ext uri="{FF2B5EF4-FFF2-40B4-BE49-F238E27FC236}">
                <a16:creationId xmlns:a16="http://schemas.microsoft.com/office/drawing/2014/main" id="{AFF7A133-1403-ED16-C1D9-5874D9074F04}"/>
              </a:ext>
            </a:extLst>
          </p:cNvPr>
          <p:cNvSpPr/>
          <p:nvPr/>
        </p:nvSpPr>
        <p:spPr>
          <a:xfrm>
            <a:off x="4826778" y="2781620"/>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Tekstiruutu 21">
            <a:extLst>
              <a:ext uri="{FF2B5EF4-FFF2-40B4-BE49-F238E27FC236}">
                <a16:creationId xmlns:a16="http://schemas.microsoft.com/office/drawing/2014/main" id="{CC33AA07-F106-55E8-D45C-28B437656D20}"/>
              </a:ext>
            </a:extLst>
          </p:cNvPr>
          <p:cNvSpPr txBox="1"/>
          <p:nvPr/>
        </p:nvSpPr>
        <p:spPr>
          <a:xfrm>
            <a:off x="6159948" y="3462574"/>
            <a:ext cx="2820131" cy="461665"/>
          </a:xfrm>
          <a:prstGeom prst="rect">
            <a:avLst/>
          </a:prstGeom>
          <a:noFill/>
        </p:spPr>
        <p:txBody>
          <a:bodyPr wrap="square" rtlCol="0">
            <a:spAutoFit/>
          </a:bodyPr>
          <a:lstStyle/>
          <a:p>
            <a:r>
              <a:rPr lang="fi-FI" sz="1200" dirty="0"/>
              <a:t>Ympyröity maakunnista (N15 tai yli) arvot jotka 4,7 tai korkeammat.</a:t>
            </a:r>
          </a:p>
        </p:txBody>
      </p:sp>
    </p:spTree>
    <p:extLst>
      <p:ext uri="{BB962C8B-B14F-4D97-AF65-F5344CB8AC3E}">
        <p14:creationId xmlns:p14="http://schemas.microsoft.com/office/powerpoint/2010/main" val="382635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Tehtävien tärkeys </a:t>
            </a:r>
            <a:r>
              <a:rPr lang="fi-FI" dirty="0">
                <a:latin typeface="Source Sans Pro Semibold" panose="020B0603030403020204" pitchFamily="34" charset="0"/>
                <a:ea typeface="Source Sans Pro Semibold" panose="020B0603030403020204" pitchFamily="34" charset="0"/>
              </a:rPr>
              <a:t>roolin mukaan</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11</a:t>
            </a:fld>
            <a:endParaRPr lang="fi-FI" dirty="0"/>
          </a:p>
        </p:txBody>
      </p:sp>
      <p:sp>
        <p:nvSpPr>
          <p:cNvPr id="16" name="Tekstiruutu 15">
            <a:extLst>
              <a:ext uri="{FF2B5EF4-FFF2-40B4-BE49-F238E27FC236}">
                <a16:creationId xmlns:a16="http://schemas.microsoft.com/office/drawing/2014/main" id="{65DC37A8-F5CE-74DE-055B-BA5E4A3A5BAB}"/>
              </a:ext>
            </a:extLst>
          </p:cNvPr>
          <p:cNvSpPr txBox="1"/>
          <p:nvPr/>
        </p:nvSpPr>
        <p:spPr>
          <a:xfrm>
            <a:off x="3603288" y="4597986"/>
            <a:ext cx="1937423" cy="338554"/>
          </a:xfrm>
          <a:prstGeom prst="rect">
            <a:avLst/>
          </a:prstGeom>
          <a:noFill/>
        </p:spPr>
        <p:txBody>
          <a:bodyPr wrap="square">
            <a:spAutoFit/>
          </a:bodyPr>
          <a:lstStyle/>
          <a:p>
            <a:r>
              <a:rPr lang="fi-FI" sz="800" i="1" dirty="0"/>
              <a:t>Vihreä = yli 4</a:t>
            </a:r>
          </a:p>
          <a:p>
            <a:r>
              <a:rPr lang="fi-FI" sz="800" i="1" dirty="0"/>
              <a:t>Punainen = 3,5 tai alle</a:t>
            </a:r>
          </a:p>
        </p:txBody>
      </p:sp>
      <p:graphicFrame>
        <p:nvGraphicFramePr>
          <p:cNvPr id="5" name="Taulukko 4">
            <a:extLst>
              <a:ext uri="{FF2B5EF4-FFF2-40B4-BE49-F238E27FC236}">
                <a16:creationId xmlns:a16="http://schemas.microsoft.com/office/drawing/2014/main" id="{B55D8871-3F11-C340-7405-2DEA3884BDCF}"/>
              </a:ext>
            </a:extLst>
          </p:cNvPr>
          <p:cNvGraphicFramePr>
            <a:graphicFrameLocks noGrp="1"/>
          </p:cNvGraphicFramePr>
          <p:nvPr>
            <p:extLst>
              <p:ext uri="{D42A27DB-BD31-4B8C-83A1-F6EECF244321}">
                <p14:modId xmlns:p14="http://schemas.microsoft.com/office/powerpoint/2010/main" val="3424400307"/>
              </p:ext>
            </p:extLst>
          </p:nvPr>
        </p:nvGraphicFramePr>
        <p:xfrm>
          <a:off x="628650" y="1575858"/>
          <a:ext cx="7886697" cy="2219580"/>
        </p:xfrm>
        <a:graphic>
          <a:graphicData uri="http://schemas.openxmlformats.org/drawingml/2006/table">
            <a:tbl>
              <a:tblPr/>
              <a:tblGrid>
                <a:gridCol w="2360253">
                  <a:extLst>
                    <a:ext uri="{9D8B030D-6E8A-4147-A177-3AD203B41FA5}">
                      <a16:colId xmlns:a16="http://schemas.microsoft.com/office/drawing/2014/main" val="2070571314"/>
                    </a:ext>
                  </a:extLst>
                </a:gridCol>
                <a:gridCol w="460537">
                  <a:extLst>
                    <a:ext uri="{9D8B030D-6E8A-4147-A177-3AD203B41FA5}">
                      <a16:colId xmlns:a16="http://schemas.microsoft.com/office/drawing/2014/main" val="645798832"/>
                    </a:ext>
                  </a:extLst>
                </a:gridCol>
                <a:gridCol w="460537">
                  <a:extLst>
                    <a:ext uri="{9D8B030D-6E8A-4147-A177-3AD203B41FA5}">
                      <a16:colId xmlns:a16="http://schemas.microsoft.com/office/drawing/2014/main" val="1015056748"/>
                    </a:ext>
                  </a:extLst>
                </a:gridCol>
                <a:gridCol w="460537">
                  <a:extLst>
                    <a:ext uri="{9D8B030D-6E8A-4147-A177-3AD203B41FA5}">
                      <a16:colId xmlns:a16="http://schemas.microsoft.com/office/drawing/2014/main" val="1633832802"/>
                    </a:ext>
                  </a:extLst>
                </a:gridCol>
                <a:gridCol w="460537">
                  <a:extLst>
                    <a:ext uri="{9D8B030D-6E8A-4147-A177-3AD203B41FA5}">
                      <a16:colId xmlns:a16="http://schemas.microsoft.com/office/drawing/2014/main" val="1332831348"/>
                    </a:ext>
                  </a:extLst>
                </a:gridCol>
                <a:gridCol w="460537">
                  <a:extLst>
                    <a:ext uri="{9D8B030D-6E8A-4147-A177-3AD203B41FA5}">
                      <a16:colId xmlns:a16="http://schemas.microsoft.com/office/drawing/2014/main" val="1474616782"/>
                    </a:ext>
                  </a:extLst>
                </a:gridCol>
                <a:gridCol w="460537">
                  <a:extLst>
                    <a:ext uri="{9D8B030D-6E8A-4147-A177-3AD203B41FA5}">
                      <a16:colId xmlns:a16="http://schemas.microsoft.com/office/drawing/2014/main" val="2265554921"/>
                    </a:ext>
                  </a:extLst>
                </a:gridCol>
                <a:gridCol w="460537">
                  <a:extLst>
                    <a:ext uri="{9D8B030D-6E8A-4147-A177-3AD203B41FA5}">
                      <a16:colId xmlns:a16="http://schemas.microsoft.com/office/drawing/2014/main" val="2704978616"/>
                    </a:ext>
                  </a:extLst>
                </a:gridCol>
                <a:gridCol w="460537">
                  <a:extLst>
                    <a:ext uri="{9D8B030D-6E8A-4147-A177-3AD203B41FA5}">
                      <a16:colId xmlns:a16="http://schemas.microsoft.com/office/drawing/2014/main" val="686320734"/>
                    </a:ext>
                  </a:extLst>
                </a:gridCol>
                <a:gridCol w="460537">
                  <a:extLst>
                    <a:ext uri="{9D8B030D-6E8A-4147-A177-3AD203B41FA5}">
                      <a16:colId xmlns:a16="http://schemas.microsoft.com/office/drawing/2014/main" val="4182961913"/>
                    </a:ext>
                  </a:extLst>
                </a:gridCol>
                <a:gridCol w="460537">
                  <a:extLst>
                    <a:ext uri="{9D8B030D-6E8A-4147-A177-3AD203B41FA5}">
                      <a16:colId xmlns:a16="http://schemas.microsoft.com/office/drawing/2014/main" val="3385848270"/>
                    </a:ext>
                  </a:extLst>
                </a:gridCol>
                <a:gridCol w="460537">
                  <a:extLst>
                    <a:ext uri="{9D8B030D-6E8A-4147-A177-3AD203B41FA5}">
                      <a16:colId xmlns:a16="http://schemas.microsoft.com/office/drawing/2014/main" val="3629130593"/>
                    </a:ext>
                  </a:extLst>
                </a:gridCol>
                <a:gridCol w="460537">
                  <a:extLst>
                    <a:ext uri="{9D8B030D-6E8A-4147-A177-3AD203B41FA5}">
                      <a16:colId xmlns:a16="http://schemas.microsoft.com/office/drawing/2014/main" val="1842644818"/>
                    </a:ext>
                  </a:extLst>
                </a:gridCol>
              </a:tblGrid>
              <a:tr h="329572">
                <a:tc>
                  <a:txBody>
                    <a:bodyPr/>
                    <a:lstStyle/>
                    <a:p>
                      <a:pPr algn="l" fontAlgn="b"/>
                      <a:endParaRPr lang="fi-FI" sz="700" b="0" i="0" u="none" strike="noStrike" dirty="0">
                        <a:solidFill>
                          <a:srgbClr val="000000"/>
                        </a:solidFill>
                        <a:effectLst/>
                        <a:latin typeface="Source Sans Pro" panose="020B0503030403020204" pitchFamily="34" charset="0"/>
                      </a:endParaRP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fi-FI" sz="500" b="1" i="0" u="none" strike="noStrike" dirty="0">
                          <a:solidFill>
                            <a:srgbClr val="000000"/>
                          </a:solidFill>
                          <a:effectLst/>
                          <a:latin typeface="Source Sans Pro" panose="020B0503030403020204" pitchFamily="34" charset="0"/>
                        </a:rPr>
                        <a:t>EHYTin henkilöstö</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fi-FI" sz="500" b="1" i="0" u="none" strike="noStrike" dirty="0">
                          <a:solidFill>
                            <a:srgbClr val="000000"/>
                          </a:solidFill>
                          <a:effectLst/>
                          <a:latin typeface="Source Sans Pro" panose="020B0503030403020204" pitchFamily="34" charset="0"/>
                        </a:rPr>
                        <a:t>EHYTin jäsenjärjestö</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fi-FI" sz="500" b="1" i="0" u="none" strike="noStrike" dirty="0">
                          <a:solidFill>
                            <a:srgbClr val="000000"/>
                          </a:solidFill>
                          <a:effectLst/>
                          <a:latin typeface="Source Sans Pro" panose="020B0503030403020204" pitchFamily="34" charset="0"/>
                        </a:rPr>
                        <a:t>EHYTin kouluttaja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fi-FI" sz="500" b="1" i="0" u="none" strike="noStrike" dirty="0">
                          <a:solidFill>
                            <a:srgbClr val="000000"/>
                          </a:solidFill>
                          <a:effectLst/>
                          <a:latin typeface="Source Sans Pro" panose="020B0503030403020204" pitchFamily="34" charset="0"/>
                        </a:rPr>
                        <a:t>EHYTin valtuusto tai hallitus</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fi-FI" sz="500" b="1" i="0" u="none" strike="noStrike" dirty="0">
                          <a:solidFill>
                            <a:srgbClr val="000000"/>
                          </a:solidFill>
                          <a:effectLst/>
                          <a:latin typeface="Source Sans Pro" panose="020B0503030403020204" pitchFamily="34" charset="0"/>
                        </a:rPr>
                        <a:t>Järjestötoimija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fi-FI" sz="500" b="1" i="0" u="none" strike="noStrike" dirty="0">
                          <a:solidFill>
                            <a:srgbClr val="000000"/>
                          </a:solidFill>
                          <a:effectLst/>
                          <a:latin typeface="Source Sans Pro" panose="020B0503030403020204" pitchFamily="34" charset="0"/>
                        </a:rPr>
                        <a:t>Joku muu, mikä?</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fi-FI" sz="500" b="1" i="0" u="none" strike="noStrike" dirty="0">
                          <a:solidFill>
                            <a:srgbClr val="000000"/>
                          </a:solidFill>
                          <a:effectLst/>
                          <a:latin typeface="Source Sans Pro" panose="020B0503030403020204" pitchFamily="34" charset="0"/>
                        </a:rPr>
                        <a:t>Median edustaja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fi-FI" sz="500" b="1" i="0" u="none" strike="noStrike" dirty="0">
                          <a:solidFill>
                            <a:srgbClr val="000000"/>
                          </a:solidFill>
                          <a:effectLst/>
                          <a:latin typeface="Source Sans Pro" panose="020B0503030403020204" pitchFamily="34" charset="0"/>
                        </a:rPr>
                        <a:t>Poliittinen päättäjä</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fi-FI" sz="500" b="1" i="0" u="none" strike="noStrike" dirty="0">
                          <a:solidFill>
                            <a:srgbClr val="000000"/>
                          </a:solidFill>
                          <a:effectLst/>
                          <a:latin typeface="Source Sans Pro" panose="020B0503030403020204" pitchFamily="34" charset="0"/>
                        </a:rPr>
                        <a:t>Sosiaali-, terveys- tai kasvatusalan ammattilainen</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fi-FI" sz="500" b="1" i="0" u="none" strike="noStrike" dirty="0">
                          <a:solidFill>
                            <a:srgbClr val="000000"/>
                          </a:solidFill>
                          <a:effectLst/>
                          <a:latin typeface="Source Sans Pro" panose="020B0503030403020204" pitchFamily="34" charset="0"/>
                        </a:rPr>
                        <a:t>Tutkija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fi-FI" sz="500" b="1" i="0" u="none" strike="noStrike" dirty="0">
                          <a:solidFill>
                            <a:srgbClr val="000000"/>
                          </a:solidFill>
                          <a:effectLst/>
                          <a:latin typeface="Source Sans Pro" panose="020B0503030403020204" pitchFamily="34" charset="0"/>
                        </a:rPr>
                        <a:t>Vapaaehtoinen</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fi-FI" sz="500" b="1" i="0" u="none" strike="noStrike" dirty="0">
                          <a:solidFill>
                            <a:srgbClr val="000000"/>
                          </a:solidFill>
                          <a:effectLst/>
                          <a:latin typeface="Source Sans Pro" panose="020B0503030403020204" pitchFamily="34" charset="0"/>
                        </a:rPr>
                        <a:t>Virkamies</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7701877"/>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Alkoholihaittojen ehkäisy</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82348412"/>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Alueellisen ja paikallisen ehkäisevän päihdetyön vahvistaminen</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3957952940"/>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Digipelaamisen haittojen ehkäisy</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64598916"/>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Huumehaittojen ehkäisy</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347219771"/>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Kansalais- ja vapaaehtoistoiminnan vahvistaminen</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448940027"/>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Nikotiinihaittojen ehkäisy</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3221856094"/>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Rahapelihaittojen ehkäisy</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293510301"/>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Sosiaalisesti kestävän kehityksen vahvistaminen</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3917209575"/>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Yhteiskunnallinen vaikuttaminen</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358469197"/>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Yhteisöjen hyvinvoinnin tukeminen</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49696889"/>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Yhteistyö muiden toimijoiden kanssa</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570545645"/>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Yksilöiden hyvinvoinnin tukeminen</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1940098"/>
                  </a:ext>
                </a:extLst>
              </a:tr>
              <a:tr h="139121">
                <a:tc>
                  <a:txBody>
                    <a:bodyPr/>
                    <a:lstStyle/>
                    <a:p>
                      <a:pPr algn="l" fontAlgn="b"/>
                      <a:r>
                        <a:rPr lang="fi-FI" sz="700" b="1" i="0" u="none" strike="noStrike" dirty="0">
                          <a:solidFill>
                            <a:srgbClr val="000000"/>
                          </a:solidFill>
                          <a:effectLst/>
                          <a:latin typeface="Source Sans Pro" panose="020B0503030403020204" pitchFamily="34" charset="0"/>
                        </a:rPr>
                        <a:t>Keskiarvo</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687311422"/>
                  </a:ext>
                </a:extLst>
              </a:tr>
            </a:tbl>
          </a:graphicData>
        </a:graphic>
      </p:graphicFrame>
      <p:sp>
        <p:nvSpPr>
          <p:cNvPr id="3" name="Tekstiruutu 2">
            <a:extLst>
              <a:ext uri="{FF2B5EF4-FFF2-40B4-BE49-F238E27FC236}">
                <a16:creationId xmlns:a16="http://schemas.microsoft.com/office/drawing/2014/main" id="{6CD6AE6A-0CD8-73B4-C8D4-E3150FF79FB9}"/>
              </a:ext>
            </a:extLst>
          </p:cNvPr>
          <p:cNvSpPr txBox="1"/>
          <p:nvPr/>
        </p:nvSpPr>
        <p:spPr>
          <a:xfrm>
            <a:off x="354330" y="1052572"/>
            <a:ext cx="4572000" cy="430887"/>
          </a:xfrm>
          <a:prstGeom prst="rect">
            <a:avLst/>
          </a:prstGeom>
          <a:noFill/>
        </p:spPr>
        <p:txBody>
          <a:bodyPr wrap="square">
            <a:spAutoFit/>
          </a:bodyPr>
          <a:lstStyle/>
          <a:p>
            <a:r>
              <a:rPr lang="fi-FI" sz="1100" b="1"/>
              <a:t>Kuinka tärkeänä näette EHYTin toiminnan seuraavissa asioissa?</a:t>
            </a:r>
          </a:p>
          <a:p>
            <a:r>
              <a:rPr lang="fi-FI" sz="1100" i="1"/>
              <a:t>Asteikko</a:t>
            </a:r>
            <a:r>
              <a:rPr lang="fi-FI" sz="1100" i="1" dirty="0"/>
              <a:t>: 1 = en lainkaan tärkeänä ... 5 = erittäin tärkeänä</a:t>
            </a:r>
          </a:p>
        </p:txBody>
      </p:sp>
      <p:sp>
        <p:nvSpPr>
          <p:cNvPr id="6" name="Tekstiruutu 5">
            <a:extLst>
              <a:ext uri="{FF2B5EF4-FFF2-40B4-BE49-F238E27FC236}">
                <a16:creationId xmlns:a16="http://schemas.microsoft.com/office/drawing/2014/main" id="{215ED1A2-334D-3640-91C8-F71020BBD7B2}"/>
              </a:ext>
            </a:extLst>
          </p:cNvPr>
          <p:cNvSpPr txBox="1"/>
          <p:nvPr/>
        </p:nvSpPr>
        <p:spPr>
          <a:xfrm>
            <a:off x="541375" y="3819686"/>
            <a:ext cx="3245309" cy="461665"/>
          </a:xfrm>
          <a:prstGeom prst="rect">
            <a:avLst/>
          </a:prstGeom>
          <a:noFill/>
        </p:spPr>
        <p:txBody>
          <a:bodyPr wrap="square" rtlCol="0">
            <a:spAutoFit/>
          </a:bodyPr>
          <a:lstStyle/>
          <a:p>
            <a:r>
              <a:rPr lang="fi-FI" sz="800" dirty="0"/>
              <a:t>Huomioithan vastaajamäärät tulkinnassa:  tutkija (14), median edustaja (7), poliittinen päättäjä (4) on </a:t>
            </a:r>
            <a:r>
              <a:rPr lang="fi-FI" sz="800" u="sng" dirty="0"/>
              <a:t>alle </a:t>
            </a:r>
            <a:r>
              <a:rPr lang="fi-FI" sz="800" dirty="0"/>
              <a:t>15 vastausta (sarakkeiden rajaukset vahvistettu jos 15 vastausta tai enemmän).</a:t>
            </a:r>
          </a:p>
        </p:txBody>
      </p:sp>
      <p:sp>
        <p:nvSpPr>
          <p:cNvPr id="7" name="Suorakulmio 6">
            <a:extLst>
              <a:ext uri="{FF2B5EF4-FFF2-40B4-BE49-F238E27FC236}">
                <a16:creationId xmlns:a16="http://schemas.microsoft.com/office/drawing/2014/main" id="{81B1063F-FFFA-785E-716E-D313A8C7C6E9}"/>
              </a:ext>
            </a:extLst>
          </p:cNvPr>
          <p:cNvSpPr/>
          <p:nvPr/>
        </p:nvSpPr>
        <p:spPr>
          <a:xfrm>
            <a:off x="2964678" y="1575858"/>
            <a:ext cx="477769" cy="22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240E25D5-F771-5219-4F39-BBA4F12D34CF}"/>
              </a:ext>
            </a:extLst>
          </p:cNvPr>
          <p:cNvSpPr/>
          <p:nvPr/>
        </p:nvSpPr>
        <p:spPr>
          <a:xfrm>
            <a:off x="3447490" y="1566894"/>
            <a:ext cx="477769" cy="22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6FDD5CD-269C-AFC0-DBC6-CB465ACD82DA}"/>
              </a:ext>
            </a:extLst>
          </p:cNvPr>
          <p:cNvSpPr/>
          <p:nvPr/>
        </p:nvSpPr>
        <p:spPr>
          <a:xfrm>
            <a:off x="6665806" y="1565614"/>
            <a:ext cx="477769" cy="22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8057E55B-7728-5B33-F410-F002319AA761}"/>
              </a:ext>
            </a:extLst>
          </p:cNvPr>
          <p:cNvSpPr/>
          <p:nvPr/>
        </p:nvSpPr>
        <p:spPr>
          <a:xfrm>
            <a:off x="7586606" y="1572018"/>
            <a:ext cx="477769" cy="22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62944866-A5E2-4037-B24D-B8CF31EE1A69}"/>
              </a:ext>
            </a:extLst>
          </p:cNvPr>
          <p:cNvSpPr/>
          <p:nvPr/>
        </p:nvSpPr>
        <p:spPr>
          <a:xfrm>
            <a:off x="8061734" y="1586106"/>
            <a:ext cx="477769" cy="22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9969392-B6D6-5147-13BE-34FEF5B44AEB}"/>
              </a:ext>
            </a:extLst>
          </p:cNvPr>
          <p:cNvSpPr/>
          <p:nvPr/>
        </p:nvSpPr>
        <p:spPr>
          <a:xfrm>
            <a:off x="5287810" y="1586106"/>
            <a:ext cx="477769" cy="22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A12C8187-EEB7-929D-E26A-7453E1831A78}"/>
              </a:ext>
            </a:extLst>
          </p:cNvPr>
          <p:cNvSpPr/>
          <p:nvPr/>
        </p:nvSpPr>
        <p:spPr>
          <a:xfrm>
            <a:off x="4817806" y="1577142"/>
            <a:ext cx="477769" cy="22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059D0116-9089-5862-4DF2-3219546DDB71}"/>
              </a:ext>
            </a:extLst>
          </p:cNvPr>
          <p:cNvSpPr/>
          <p:nvPr/>
        </p:nvSpPr>
        <p:spPr>
          <a:xfrm>
            <a:off x="3925183" y="1568178"/>
            <a:ext cx="441652" cy="22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C3A8ACBF-2F50-BBE3-C81B-124543BB7CF3}"/>
              </a:ext>
            </a:extLst>
          </p:cNvPr>
          <p:cNvSpPr/>
          <p:nvPr/>
        </p:nvSpPr>
        <p:spPr>
          <a:xfrm>
            <a:off x="4369575" y="1574582"/>
            <a:ext cx="441652" cy="22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kstiruutu 16">
            <a:extLst>
              <a:ext uri="{FF2B5EF4-FFF2-40B4-BE49-F238E27FC236}">
                <a16:creationId xmlns:a16="http://schemas.microsoft.com/office/drawing/2014/main" id="{610CF31B-DE16-ADF1-14FD-CFB26E7CF4BF}"/>
              </a:ext>
            </a:extLst>
          </p:cNvPr>
          <p:cNvSpPr txBox="1"/>
          <p:nvPr/>
        </p:nvSpPr>
        <p:spPr>
          <a:xfrm>
            <a:off x="6090792" y="3872447"/>
            <a:ext cx="2820131" cy="461665"/>
          </a:xfrm>
          <a:prstGeom prst="rect">
            <a:avLst/>
          </a:prstGeom>
          <a:noFill/>
        </p:spPr>
        <p:txBody>
          <a:bodyPr wrap="square" rtlCol="0">
            <a:spAutoFit/>
          </a:bodyPr>
          <a:lstStyle/>
          <a:p>
            <a:r>
              <a:rPr lang="fi-FI" sz="1200" dirty="0"/>
              <a:t>Ympyröity rooleista (N15 tai yli) arvot jotka 4,7 tai korkeammat.</a:t>
            </a:r>
          </a:p>
        </p:txBody>
      </p:sp>
      <p:sp>
        <p:nvSpPr>
          <p:cNvPr id="18" name="Ellipsi 17">
            <a:extLst>
              <a:ext uri="{FF2B5EF4-FFF2-40B4-BE49-F238E27FC236}">
                <a16:creationId xmlns:a16="http://schemas.microsoft.com/office/drawing/2014/main" id="{AC367BB4-736C-A395-2774-24EC49C81608}"/>
              </a:ext>
            </a:extLst>
          </p:cNvPr>
          <p:cNvSpPr/>
          <p:nvPr/>
        </p:nvSpPr>
        <p:spPr>
          <a:xfrm>
            <a:off x="4427210" y="2697096"/>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E2715DF6-66A5-A360-4446-563EC2F5E081}"/>
              </a:ext>
            </a:extLst>
          </p:cNvPr>
          <p:cNvSpPr/>
          <p:nvPr/>
        </p:nvSpPr>
        <p:spPr>
          <a:xfrm>
            <a:off x="3088914" y="1912048"/>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Ellipsi 19">
            <a:extLst>
              <a:ext uri="{FF2B5EF4-FFF2-40B4-BE49-F238E27FC236}">
                <a16:creationId xmlns:a16="http://schemas.microsoft.com/office/drawing/2014/main" id="{C6AEE1B3-0AE2-940E-534A-77844EC54659}"/>
              </a:ext>
            </a:extLst>
          </p:cNvPr>
          <p:cNvSpPr/>
          <p:nvPr/>
        </p:nvSpPr>
        <p:spPr>
          <a:xfrm>
            <a:off x="3049214" y="2686852"/>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Ellipsi 20">
            <a:extLst>
              <a:ext uri="{FF2B5EF4-FFF2-40B4-BE49-F238E27FC236}">
                <a16:creationId xmlns:a16="http://schemas.microsoft.com/office/drawing/2014/main" id="{EAE8648F-0A94-A005-8CCD-7AFC0233E481}"/>
              </a:ext>
            </a:extLst>
          </p:cNvPr>
          <p:cNvSpPr/>
          <p:nvPr/>
        </p:nvSpPr>
        <p:spPr>
          <a:xfrm>
            <a:off x="3063302" y="2823884"/>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Ellipsi 21">
            <a:extLst>
              <a:ext uri="{FF2B5EF4-FFF2-40B4-BE49-F238E27FC236}">
                <a16:creationId xmlns:a16="http://schemas.microsoft.com/office/drawing/2014/main" id="{C0CAF82A-92E9-6217-CCFB-EF4640E2D6E5}"/>
              </a:ext>
            </a:extLst>
          </p:cNvPr>
          <p:cNvSpPr/>
          <p:nvPr/>
        </p:nvSpPr>
        <p:spPr>
          <a:xfrm>
            <a:off x="3062022" y="2960916"/>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22">
            <a:extLst>
              <a:ext uri="{FF2B5EF4-FFF2-40B4-BE49-F238E27FC236}">
                <a16:creationId xmlns:a16="http://schemas.microsoft.com/office/drawing/2014/main" id="{0FA04E9A-C302-AF1F-1FEB-C47A93BF252A}"/>
              </a:ext>
            </a:extLst>
          </p:cNvPr>
          <p:cNvSpPr/>
          <p:nvPr/>
        </p:nvSpPr>
        <p:spPr>
          <a:xfrm>
            <a:off x="3060742" y="3121000"/>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811390D-12E7-B01E-E1DC-9573EA55D36A}"/>
              </a:ext>
            </a:extLst>
          </p:cNvPr>
          <p:cNvSpPr/>
          <p:nvPr/>
        </p:nvSpPr>
        <p:spPr>
          <a:xfrm>
            <a:off x="3067146" y="3258032"/>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CD80A91D-3849-A687-D050-F38BD0846A25}"/>
              </a:ext>
            </a:extLst>
          </p:cNvPr>
          <p:cNvSpPr/>
          <p:nvPr/>
        </p:nvSpPr>
        <p:spPr>
          <a:xfrm>
            <a:off x="3073550" y="3395064"/>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25">
            <a:extLst>
              <a:ext uri="{FF2B5EF4-FFF2-40B4-BE49-F238E27FC236}">
                <a16:creationId xmlns:a16="http://schemas.microsoft.com/office/drawing/2014/main" id="{12074E9B-C132-9D4F-5483-BD1A85F92B93}"/>
              </a:ext>
            </a:extLst>
          </p:cNvPr>
          <p:cNvSpPr/>
          <p:nvPr/>
        </p:nvSpPr>
        <p:spPr>
          <a:xfrm>
            <a:off x="3049218" y="2402548"/>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3169A138-1DEE-8568-ED05-732467E61610}"/>
              </a:ext>
            </a:extLst>
          </p:cNvPr>
          <p:cNvSpPr/>
          <p:nvPr/>
        </p:nvSpPr>
        <p:spPr>
          <a:xfrm>
            <a:off x="3962334" y="1917176"/>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531F6232-ED5D-E413-FE51-9D11CB30AA1F}"/>
              </a:ext>
            </a:extLst>
          </p:cNvPr>
          <p:cNvSpPr/>
          <p:nvPr/>
        </p:nvSpPr>
        <p:spPr>
          <a:xfrm>
            <a:off x="3999474" y="2407672"/>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E531D45-5D15-66A2-DD86-E8830B66095D}"/>
              </a:ext>
            </a:extLst>
          </p:cNvPr>
          <p:cNvSpPr/>
          <p:nvPr/>
        </p:nvSpPr>
        <p:spPr>
          <a:xfrm>
            <a:off x="4459234" y="2421760"/>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F76526DD-7D3E-D972-6B2D-FCA1E7FCAD27}"/>
              </a:ext>
            </a:extLst>
          </p:cNvPr>
          <p:cNvSpPr/>
          <p:nvPr/>
        </p:nvSpPr>
        <p:spPr>
          <a:xfrm>
            <a:off x="4411850" y="1921020"/>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7A3B412B-FA9C-0B20-A508-24F34E1B972D}"/>
              </a:ext>
            </a:extLst>
          </p:cNvPr>
          <p:cNvSpPr/>
          <p:nvPr/>
        </p:nvSpPr>
        <p:spPr>
          <a:xfrm>
            <a:off x="5355702" y="1912056"/>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Ellipsi 31">
            <a:extLst>
              <a:ext uri="{FF2B5EF4-FFF2-40B4-BE49-F238E27FC236}">
                <a16:creationId xmlns:a16="http://schemas.microsoft.com/office/drawing/2014/main" id="{32CB6FBE-D7C2-9EC6-7499-8725057786AA}"/>
              </a:ext>
            </a:extLst>
          </p:cNvPr>
          <p:cNvSpPr/>
          <p:nvPr/>
        </p:nvSpPr>
        <p:spPr>
          <a:xfrm>
            <a:off x="5369790" y="3386104"/>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Ellipsi 32">
            <a:extLst>
              <a:ext uri="{FF2B5EF4-FFF2-40B4-BE49-F238E27FC236}">
                <a16:creationId xmlns:a16="http://schemas.microsoft.com/office/drawing/2014/main" id="{0505FF04-043E-C75F-431D-B78645408813}"/>
              </a:ext>
            </a:extLst>
          </p:cNvPr>
          <p:cNvSpPr/>
          <p:nvPr/>
        </p:nvSpPr>
        <p:spPr>
          <a:xfrm>
            <a:off x="6728578" y="1917180"/>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Ellipsi 33">
            <a:extLst>
              <a:ext uri="{FF2B5EF4-FFF2-40B4-BE49-F238E27FC236}">
                <a16:creationId xmlns:a16="http://schemas.microsoft.com/office/drawing/2014/main" id="{F7B3E5CD-6E76-015D-B6F7-9199D346DBBC}"/>
              </a:ext>
            </a:extLst>
          </p:cNvPr>
          <p:cNvSpPr/>
          <p:nvPr/>
        </p:nvSpPr>
        <p:spPr>
          <a:xfrm>
            <a:off x="6758034" y="2415360"/>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98713EFA-EB28-5476-8370-CAB82C8854F7}"/>
              </a:ext>
            </a:extLst>
          </p:cNvPr>
          <p:cNvSpPr/>
          <p:nvPr/>
        </p:nvSpPr>
        <p:spPr>
          <a:xfrm>
            <a:off x="6764438" y="3097956"/>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Ellipsi 35">
            <a:extLst>
              <a:ext uri="{FF2B5EF4-FFF2-40B4-BE49-F238E27FC236}">
                <a16:creationId xmlns:a16="http://schemas.microsoft.com/office/drawing/2014/main" id="{C95168B3-9F6E-705D-3F66-B8A7FFE95CE3}"/>
              </a:ext>
            </a:extLst>
          </p:cNvPr>
          <p:cNvSpPr/>
          <p:nvPr/>
        </p:nvSpPr>
        <p:spPr>
          <a:xfrm>
            <a:off x="6770842" y="3388668"/>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Ellipsi 36">
            <a:extLst>
              <a:ext uri="{FF2B5EF4-FFF2-40B4-BE49-F238E27FC236}">
                <a16:creationId xmlns:a16="http://schemas.microsoft.com/office/drawing/2014/main" id="{B896BCF9-FC07-5123-1E8B-B856B756C98C}"/>
              </a:ext>
            </a:extLst>
          </p:cNvPr>
          <p:cNvSpPr/>
          <p:nvPr/>
        </p:nvSpPr>
        <p:spPr>
          <a:xfrm>
            <a:off x="8121946" y="1912060"/>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Ellipsi 37">
            <a:extLst>
              <a:ext uri="{FF2B5EF4-FFF2-40B4-BE49-F238E27FC236}">
                <a16:creationId xmlns:a16="http://schemas.microsoft.com/office/drawing/2014/main" id="{24C138BE-8C51-D23A-5C56-D74632FA2B68}"/>
              </a:ext>
            </a:extLst>
          </p:cNvPr>
          <p:cNvSpPr/>
          <p:nvPr/>
        </p:nvSpPr>
        <p:spPr>
          <a:xfrm>
            <a:off x="8143718" y="2402556"/>
            <a:ext cx="361148" cy="130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01625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Tehtävien tärkeys - Vuosikehitys</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12</a:t>
            </a:fld>
            <a:endParaRPr lang="fi-FI" dirty="0"/>
          </a:p>
        </p:txBody>
      </p:sp>
      <p:sp>
        <p:nvSpPr>
          <p:cNvPr id="16" name="Tekstiruutu 15">
            <a:extLst>
              <a:ext uri="{FF2B5EF4-FFF2-40B4-BE49-F238E27FC236}">
                <a16:creationId xmlns:a16="http://schemas.microsoft.com/office/drawing/2014/main" id="{65DC37A8-F5CE-74DE-055B-BA5E4A3A5BAB}"/>
              </a:ext>
            </a:extLst>
          </p:cNvPr>
          <p:cNvSpPr txBox="1"/>
          <p:nvPr/>
        </p:nvSpPr>
        <p:spPr>
          <a:xfrm>
            <a:off x="3603288" y="4597986"/>
            <a:ext cx="1937423" cy="338554"/>
          </a:xfrm>
          <a:prstGeom prst="rect">
            <a:avLst/>
          </a:prstGeom>
          <a:noFill/>
        </p:spPr>
        <p:txBody>
          <a:bodyPr wrap="square">
            <a:spAutoFit/>
          </a:bodyPr>
          <a:lstStyle/>
          <a:p>
            <a:r>
              <a:rPr lang="fi-FI" sz="800" i="1" dirty="0"/>
              <a:t>Vihreä = yli 4</a:t>
            </a:r>
          </a:p>
          <a:p>
            <a:r>
              <a:rPr lang="fi-FI" sz="800" i="1" dirty="0"/>
              <a:t>Punainen = 3,5 tai alle</a:t>
            </a:r>
          </a:p>
        </p:txBody>
      </p:sp>
      <p:graphicFrame>
        <p:nvGraphicFramePr>
          <p:cNvPr id="6" name="Taulukko 5">
            <a:extLst>
              <a:ext uri="{FF2B5EF4-FFF2-40B4-BE49-F238E27FC236}">
                <a16:creationId xmlns:a16="http://schemas.microsoft.com/office/drawing/2014/main" id="{CF794067-5ED4-C3C4-A406-789A17157926}"/>
              </a:ext>
            </a:extLst>
          </p:cNvPr>
          <p:cNvGraphicFramePr>
            <a:graphicFrameLocks noGrp="1"/>
          </p:cNvGraphicFramePr>
          <p:nvPr>
            <p:extLst>
              <p:ext uri="{D42A27DB-BD31-4B8C-83A1-F6EECF244321}">
                <p14:modId xmlns:p14="http://schemas.microsoft.com/office/powerpoint/2010/main" val="3846844376"/>
              </p:ext>
            </p:extLst>
          </p:nvPr>
        </p:nvGraphicFramePr>
        <p:xfrm>
          <a:off x="1821180" y="1571209"/>
          <a:ext cx="4785359" cy="2616835"/>
        </p:xfrm>
        <a:graphic>
          <a:graphicData uri="http://schemas.openxmlformats.org/drawingml/2006/table">
            <a:tbl>
              <a:tblPr/>
              <a:tblGrid>
                <a:gridCol w="2687667">
                  <a:extLst>
                    <a:ext uri="{9D8B030D-6E8A-4147-A177-3AD203B41FA5}">
                      <a16:colId xmlns:a16="http://schemas.microsoft.com/office/drawing/2014/main" val="4249987437"/>
                    </a:ext>
                  </a:extLst>
                </a:gridCol>
                <a:gridCol w="524423">
                  <a:extLst>
                    <a:ext uri="{9D8B030D-6E8A-4147-A177-3AD203B41FA5}">
                      <a16:colId xmlns:a16="http://schemas.microsoft.com/office/drawing/2014/main" val="2941794964"/>
                    </a:ext>
                  </a:extLst>
                </a:gridCol>
                <a:gridCol w="524423">
                  <a:extLst>
                    <a:ext uri="{9D8B030D-6E8A-4147-A177-3AD203B41FA5}">
                      <a16:colId xmlns:a16="http://schemas.microsoft.com/office/drawing/2014/main" val="446817496"/>
                    </a:ext>
                  </a:extLst>
                </a:gridCol>
                <a:gridCol w="524423">
                  <a:extLst>
                    <a:ext uri="{9D8B030D-6E8A-4147-A177-3AD203B41FA5}">
                      <a16:colId xmlns:a16="http://schemas.microsoft.com/office/drawing/2014/main" val="3912923342"/>
                    </a:ext>
                  </a:extLst>
                </a:gridCol>
                <a:gridCol w="524423">
                  <a:extLst>
                    <a:ext uri="{9D8B030D-6E8A-4147-A177-3AD203B41FA5}">
                      <a16:colId xmlns:a16="http://schemas.microsoft.com/office/drawing/2014/main" val="1413858966"/>
                    </a:ext>
                  </a:extLst>
                </a:gridCol>
              </a:tblGrid>
              <a:tr h="184150">
                <a:tc>
                  <a:txBody>
                    <a:bodyPr/>
                    <a:lstStyle/>
                    <a:p>
                      <a:pPr algn="l" fontAlgn="b"/>
                      <a:endParaRPr lang="fi-FI" sz="700" b="0" i="0" u="none" strike="noStrike" dirty="0">
                        <a:solidFill>
                          <a:srgbClr val="000000"/>
                        </a:solidFill>
                        <a:effectLst/>
                        <a:latin typeface="Source Sans Pro" panose="020B0503030403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a:solidFill>
                            <a:srgbClr val="000000"/>
                          </a:solidFill>
                          <a:effectLst/>
                          <a:latin typeface="Source Sans Pro" panose="020B0503030403020204" pitchFamily="34" charset="0"/>
                        </a:rPr>
                        <a:t>2019 (N=420)</a:t>
                      </a:r>
                      <a:endParaRPr lang="fi-FI" sz="700" b="1"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a:solidFill>
                            <a:srgbClr val="000000"/>
                          </a:solidFill>
                          <a:effectLst/>
                          <a:latin typeface="Source Sans Pro" panose="020B0503030403020204" pitchFamily="34" charset="0"/>
                        </a:rPr>
                        <a:t>2021</a:t>
                      </a:r>
                    </a:p>
                    <a:p>
                      <a:pPr algn="ctr" fontAlgn="ctr"/>
                      <a:r>
                        <a:rPr lang="fi-FI" sz="700" b="1" i="0" u="none" strike="noStrike">
                          <a:solidFill>
                            <a:srgbClr val="000000"/>
                          </a:solidFill>
                          <a:effectLst/>
                          <a:latin typeface="Source Sans Pro" panose="020B0503030403020204" pitchFamily="34" charset="0"/>
                        </a:rPr>
                        <a:t>(N=632)</a:t>
                      </a:r>
                      <a:endParaRPr lang="fi-FI" sz="700" b="1"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a:solidFill>
                            <a:srgbClr val="000000"/>
                          </a:solidFill>
                          <a:effectLst/>
                          <a:latin typeface="Source Sans Pro" panose="020B0503030403020204" pitchFamily="34" charset="0"/>
                        </a:rPr>
                        <a:t>2023</a:t>
                      </a:r>
                    </a:p>
                    <a:p>
                      <a:pPr algn="ctr" fontAlgn="ctr"/>
                      <a:r>
                        <a:rPr lang="fi-FI" sz="700" b="1" i="0" u="none" strike="noStrike">
                          <a:solidFill>
                            <a:srgbClr val="000000"/>
                          </a:solidFill>
                          <a:effectLst/>
                          <a:latin typeface="Source Sans Pro" panose="020B0503030403020204" pitchFamily="34" charset="0"/>
                        </a:rPr>
                        <a:t>(N=442)</a:t>
                      </a:r>
                      <a:endParaRPr lang="fi-FI" sz="700" b="1"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Muutos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8210534"/>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Alkoholihaittojen ehkäisy</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a:solidFill>
                            <a:srgbClr val="000000"/>
                          </a:solidFill>
                          <a:effectLst/>
                          <a:latin typeface="Source Sans Pro" panose="020B0503030403020204" pitchFamily="34" charset="0"/>
                        </a:rPr>
                        <a:t>4,4</a:t>
                      </a:r>
                      <a:endParaRPr lang="fi-FI" sz="700" b="0"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0782379"/>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Alueellisen ja paikallisen ehkäisevän päihdetyön vahvistaminen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a:solidFill>
                            <a:srgbClr val="000000"/>
                          </a:solidFill>
                          <a:effectLst/>
                          <a:latin typeface="Source Sans Pro" panose="020B0503030403020204" pitchFamily="34" charset="0"/>
                        </a:rPr>
                        <a:t>4,2</a:t>
                      </a:r>
                      <a:endParaRPr lang="fi-FI" sz="700" b="0"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498070"/>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Digipelaamisen haittojen ehkäisy</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a:solidFill>
                            <a:srgbClr val="000000"/>
                          </a:solidFill>
                          <a:effectLst/>
                          <a:latin typeface="Source Sans Pro" panose="020B0503030403020204" pitchFamily="34" charset="0"/>
                        </a:rPr>
                        <a:t>3,9</a:t>
                      </a:r>
                      <a:endParaRPr lang="fi-FI" sz="700" b="0"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fi-FI" sz="700" b="0" i="0" u="none" strike="noStrike" dirty="0">
                          <a:solidFill>
                            <a:srgbClr val="000000"/>
                          </a:solidFill>
                          <a:effectLst/>
                          <a:latin typeface="Source Sans Pro" panose="020B0503030403020204" pitchFamily="34" charset="0"/>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117078"/>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Huumehaittojen ehkäisy</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a:solidFill>
                            <a:srgbClr val="000000"/>
                          </a:solidFill>
                          <a:effectLst/>
                          <a:latin typeface="Source Sans Pro" panose="020B0503030403020204" pitchFamily="34" charset="0"/>
                        </a:rPr>
                        <a:t>4,3</a:t>
                      </a:r>
                      <a:endParaRPr lang="fi-FI" sz="700" b="0"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2845924"/>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Kansalais- ja vapaaehtoistoiminnan vahvistaminen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a:solidFill>
                            <a:srgbClr val="000000"/>
                          </a:solidFill>
                          <a:effectLst/>
                          <a:latin typeface="Source Sans Pro" panose="020B0503030403020204" pitchFamily="34" charset="0"/>
                        </a:rPr>
                        <a:t>3,8</a:t>
                      </a:r>
                      <a:endParaRPr lang="fi-FI" sz="700" b="0"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1915220"/>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Nikotiinihaittojen ehkäisy</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a:solidFill>
                            <a:srgbClr val="000000"/>
                          </a:solidFill>
                          <a:effectLst/>
                          <a:latin typeface="Source Sans Pro" panose="020B0503030403020204" pitchFamily="34" charset="0"/>
                        </a:rPr>
                        <a:t>4,1</a:t>
                      </a:r>
                      <a:endParaRPr lang="fi-FI" sz="700" b="0"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628803"/>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Rahapelihaittojen ehkäisy</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a:solidFill>
                            <a:srgbClr val="000000"/>
                          </a:solidFill>
                          <a:effectLst/>
                          <a:latin typeface="Source Sans Pro" panose="020B0503030403020204" pitchFamily="34" charset="0"/>
                        </a:rPr>
                        <a:t>4,0</a:t>
                      </a:r>
                      <a:endParaRPr lang="fi-FI" sz="700" b="0"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fi-FI" sz="700" b="0" i="0" u="none" strike="noStrike" dirty="0">
                          <a:solidFill>
                            <a:srgbClr val="000000"/>
                          </a:solidFill>
                          <a:effectLst/>
                          <a:latin typeface="Source Sans Pro" panose="020B0503030403020204" pitchFamily="34" charset="0"/>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1616889"/>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Sosiaalisesti kestävän kehityksen vahvistaminen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fi-FI" sz="700" b="0"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fi-FI" sz="700" b="0" i="0" u="none" strike="noStrike" dirty="0">
                          <a:solidFill>
                            <a:srgbClr val="000000"/>
                          </a:solidFill>
                          <a:effectLst/>
                          <a:latin typeface="Source Sans Pro" panose="020B0503030403020204" pitchFamily="34" charset="0"/>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5309804"/>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Yhteiskunnallinen vaikuttaminen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a:solidFill>
                            <a:srgbClr val="000000"/>
                          </a:solidFill>
                          <a:effectLst/>
                          <a:latin typeface="Source Sans Pro" panose="020B0503030403020204" pitchFamily="34" charset="0"/>
                        </a:rPr>
                        <a:t>4,3</a:t>
                      </a:r>
                      <a:endParaRPr lang="fi-FI" sz="700" b="0"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768920"/>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Yhteisöjen hyvinvoinnin tukeminen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fi-FI" sz="700" b="1"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1415459"/>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Yhteistyö muiden toimijoiden kanssa</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a:solidFill>
                            <a:srgbClr val="000000"/>
                          </a:solidFill>
                          <a:effectLst/>
                          <a:latin typeface="Source Sans Pro" panose="020B0503030403020204" pitchFamily="34" charset="0"/>
                        </a:rPr>
                        <a:t>4,3</a:t>
                      </a:r>
                      <a:endParaRPr lang="fi-FI" sz="700" b="0"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9585019"/>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Yksilöiden hyvinvoinnin tukeminen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fi-FI" sz="700" b="0"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1251442"/>
                  </a:ext>
                </a:extLst>
              </a:tr>
              <a:tr h="184150">
                <a:tc>
                  <a:txBody>
                    <a:bodyPr/>
                    <a:lstStyle/>
                    <a:p>
                      <a:pPr algn="l" fontAlgn="b"/>
                      <a:r>
                        <a:rPr lang="fi-FI" sz="700" b="1" i="0" u="none" strike="noStrike" dirty="0">
                          <a:solidFill>
                            <a:srgbClr val="000000"/>
                          </a:solidFill>
                          <a:effectLst/>
                          <a:latin typeface="Source Sans Pro" panose="020B0503030403020204" pitchFamily="34" charset="0"/>
                        </a:rPr>
                        <a:t>Keskiarvo</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a:solidFill>
                            <a:srgbClr val="000000"/>
                          </a:solidFill>
                          <a:effectLst/>
                          <a:latin typeface="Source Sans Pro" panose="020B0503030403020204" pitchFamily="34" charset="0"/>
                        </a:rPr>
                        <a:t>4,2</a:t>
                      </a:r>
                      <a:endParaRPr lang="fi-FI" sz="700" b="1" i="0" u="none" strike="noStrike" dirty="0">
                        <a:solidFill>
                          <a:srgbClr val="000000"/>
                        </a:solidFill>
                        <a:effectLst/>
                        <a:latin typeface="Source Sans Pro" panose="020B0503030403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64162"/>
                  </a:ext>
                </a:extLst>
              </a:tr>
            </a:tbl>
          </a:graphicData>
        </a:graphic>
      </p:graphicFrame>
      <p:sp>
        <p:nvSpPr>
          <p:cNvPr id="3" name="Tekstiruutu 2">
            <a:extLst>
              <a:ext uri="{FF2B5EF4-FFF2-40B4-BE49-F238E27FC236}">
                <a16:creationId xmlns:a16="http://schemas.microsoft.com/office/drawing/2014/main" id="{85506484-5771-377A-6C4A-0208AF321799}"/>
              </a:ext>
            </a:extLst>
          </p:cNvPr>
          <p:cNvSpPr txBox="1"/>
          <p:nvPr/>
        </p:nvSpPr>
        <p:spPr>
          <a:xfrm>
            <a:off x="354330" y="1052572"/>
            <a:ext cx="4572000" cy="430887"/>
          </a:xfrm>
          <a:prstGeom prst="rect">
            <a:avLst/>
          </a:prstGeom>
          <a:noFill/>
        </p:spPr>
        <p:txBody>
          <a:bodyPr wrap="square">
            <a:spAutoFit/>
          </a:bodyPr>
          <a:lstStyle/>
          <a:p>
            <a:r>
              <a:rPr lang="fi-FI" sz="1100" b="1"/>
              <a:t>Kuinka tärkeänä näette EHYTin toiminnan seuraavissa asioissa?</a:t>
            </a:r>
          </a:p>
          <a:p>
            <a:r>
              <a:rPr lang="fi-FI" sz="1100" i="1"/>
              <a:t>Asteikko</a:t>
            </a:r>
            <a:r>
              <a:rPr lang="fi-FI" sz="1100" i="1" dirty="0"/>
              <a:t>: 1 = en lainkaan tärkeänä ... 5 = erittäin tärkeänä</a:t>
            </a:r>
          </a:p>
        </p:txBody>
      </p:sp>
      <p:sp>
        <p:nvSpPr>
          <p:cNvPr id="5" name="Tekstiruutu 4">
            <a:extLst>
              <a:ext uri="{FF2B5EF4-FFF2-40B4-BE49-F238E27FC236}">
                <a16:creationId xmlns:a16="http://schemas.microsoft.com/office/drawing/2014/main" id="{DECC0503-6761-8EE4-BFA8-13BE269F1800}"/>
              </a:ext>
            </a:extLst>
          </p:cNvPr>
          <p:cNvSpPr txBox="1"/>
          <p:nvPr/>
        </p:nvSpPr>
        <p:spPr>
          <a:xfrm>
            <a:off x="6931337" y="1571209"/>
            <a:ext cx="1766989"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200" dirty="0">
                <a:latin typeface="+mj-lt"/>
              </a:rPr>
              <a:t>Useampi aihe on marginaalisessa nousussa.</a:t>
            </a:r>
          </a:p>
          <a:p>
            <a:endParaRPr lang="fi-FI" sz="1200" dirty="0">
              <a:latin typeface="+mj-lt"/>
            </a:endParaRPr>
          </a:p>
          <a:p>
            <a:r>
              <a:rPr lang="fi-FI" sz="1200" dirty="0">
                <a:latin typeface="+mj-lt"/>
              </a:rPr>
              <a:t>Muistutukseksi: tärkeysarviot nousivat v. 2021 merkittävästi vuodesta 2019.</a:t>
            </a:r>
          </a:p>
        </p:txBody>
      </p:sp>
      <p:sp>
        <p:nvSpPr>
          <p:cNvPr id="8" name="Tekstiruutu 7">
            <a:extLst>
              <a:ext uri="{FF2B5EF4-FFF2-40B4-BE49-F238E27FC236}">
                <a16:creationId xmlns:a16="http://schemas.microsoft.com/office/drawing/2014/main" id="{4741DC54-69F9-4FE5-06BF-BF214B6E17AC}"/>
              </a:ext>
            </a:extLst>
          </p:cNvPr>
          <p:cNvSpPr txBox="1"/>
          <p:nvPr/>
        </p:nvSpPr>
        <p:spPr>
          <a:xfrm>
            <a:off x="5285634" y="4232336"/>
            <a:ext cx="2193079" cy="338554"/>
          </a:xfrm>
          <a:prstGeom prst="rect">
            <a:avLst/>
          </a:prstGeom>
          <a:noFill/>
        </p:spPr>
        <p:txBody>
          <a:bodyPr wrap="square">
            <a:spAutoFit/>
          </a:bodyPr>
          <a:lstStyle/>
          <a:p>
            <a:r>
              <a:rPr lang="fi-FI" sz="800" i="1"/>
              <a:t>*Keskiarvovertailussa huomioitava pienempi väitteiden määrä vuonna 2019</a:t>
            </a:r>
            <a:endParaRPr lang="fi-FI" sz="800" i="1" dirty="0"/>
          </a:p>
        </p:txBody>
      </p:sp>
    </p:spTree>
    <p:extLst>
      <p:ext uri="{BB962C8B-B14F-4D97-AF65-F5344CB8AC3E}">
        <p14:creationId xmlns:p14="http://schemas.microsoft.com/office/powerpoint/2010/main" val="381293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normAutofit/>
          </a:bodyPr>
          <a:lstStyle/>
          <a:p>
            <a:r>
              <a:rPr lang="fi-FI">
                <a:latin typeface="Source Sans Pro Semibold" panose="020B0603030403020204" pitchFamily="34" charset="0"/>
                <a:ea typeface="Source Sans Pro Semibold" panose="020B0603030403020204" pitchFamily="34" charset="0"/>
              </a:rPr>
              <a:t>Yhteiskunnallinen vaikuttaminen EHYTin keskeisin tavoite</a:t>
            </a:r>
            <a:endParaRPr lang="fi-FI" dirty="0">
              <a:latin typeface="Source Sans Pro Semibold" panose="020B0603030403020204" pitchFamily="34" charset="0"/>
              <a:ea typeface="Source Sans Pro Semibold" panose="020B0603030403020204" pitchFamily="34" charset="0"/>
            </a:endParaRP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13</a:t>
            </a:fld>
            <a:endParaRPr lang="fi-FI" dirty="0"/>
          </a:p>
        </p:txBody>
      </p:sp>
      <p:sp>
        <p:nvSpPr>
          <p:cNvPr id="6" name="Sisällön paikkamerkki 7">
            <a:extLst>
              <a:ext uri="{FF2B5EF4-FFF2-40B4-BE49-F238E27FC236}">
                <a16:creationId xmlns:a16="http://schemas.microsoft.com/office/drawing/2014/main" id="{761F6554-FFCE-576D-450D-FD8DA9029ABD}"/>
              </a:ext>
            </a:extLst>
          </p:cNvPr>
          <p:cNvSpPr txBox="1">
            <a:spLocks/>
          </p:cNvSpPr>
          <p:nvPr/>
        </p:nvSpPr>
        <p:spPr>
          <a:xfrm>
            <a:off x="354330" y="1355442"/>
            <a:ext cx="4572000" cy="2763441"/>
          </a:xfrm>
          <a:prstGeom prst="rect">
            <a:avLst/>
          </a:prstGeom>
        </p:spPr>
        <p:txBody>
          <a:bodyPr>
            <a:no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buFont typeface="Arial" panose="020B0604020202020204" pitchFamily="34" charset="0"/>
              <a:buChar char="•"/>
            </a:pPr>
            <a:r>
              <a:rPr lang="fi-FI" sz="800" i="1" noProof="1"/>
              <a:t>Ehkäistä päihdehaittoja ja ennalta estää nikotiinihaittoja</a:t>
            </a:r>
          </a:p>
          <a:p>
            <a:pPr marL="171450" indent="-171450">
              <a:lnSpc>
                <a:spcPct val="100000"/>
              </a:lnSpc>
              <a:buFont typeface="Arial" panose="020B0604020202020204" pitchFamily="34" charset="0"/>
              <a:buChar char="•"/>
            </a:pPr>
            <a:r>
              <a:rPr lang="fi-FI" sz="800" i="1" noProof="1"/>
              <a:t>Alkoholi ja huumehaittojen vähentäminen</a:t>
            </a:r>
          </a:p>
          <a:p>
            <a:pPr marL="171450" indent="-171450">
              <a:lnSpc>
                <a:spcPct val="100000"/>
              </a:lnSpc>
              <a:buFont typeface="Arial" panose="020B0604020202020204" pitchFamily="34" charset="0"/>
              <a:buChar char="•"/>
            </a:pPr>
            <a:r>
              <a:rPr lang="fi-FI" sz="800" i="1" noProof="1"/>
              <a:t>Tulevaisuuden tavoitteen tulee olla </a:t>
            </a:r>
            <a:r>
              <a:rPr lang="fi-FI" sz="800" b="1" i="1" noProof="1"/>
              <a:t>kansallinen vaikuttamistyö </a:t>
            </a:r>
            <a:r>
              <a:rPr lang="fi-FI" sz="800" i="1" noProof="1"/>
              <a:t>sekä nämä teemat mille annoin edellisessä kohdassa 4 eli alkoholi, huume, digi pelaaminen ja rahapeli haittojen ehkäisy. Sekä </a:t>
            </a:r>
            <a:r>
              <a:rPr lang="fi-FI" sz="800" b="1" i="1" noProof="1"/>
              <a:t>kehittää yhteistyötä muiden toimijoiden kanssa </a:t>
            </a:r>
            <a:r>
              <a:rPr lang="fi-FI" sz="800" i="1" noProof="1"/>
              <a:t>ja yhteisön hyvinvoinnin tukemista.</a:t>
            </a:r>
          </a:p>
          <a:p>
            <a:pPr marL="171450" indent="-171450">
              <a:lnSpc>
                <a:spcPct val="100000"/>
              </a:lnSpc>
              <a:buFont typeface="Arial" panose="020B0604020202020204" pitchFamily="34" charset="0"/>
              <a:buChar char="•"/>
            </a:pPr>
            <a:r>
              <a:rPr lang="fi-FI" sz="800" b="1" i="1" noProof="1"/>
              <a:t>Tiedottaminen ja esilläolo eri medioissa</a:t>
            </a:r>
          </a:p>
          <a:p>
            <a:pPr marL="171450" indent="-171450">
              <a:lnSpc>
                <a:spcPct val="100000"/>
              </a:lnSpc>
              <a:buFont typeface="Arial" panose="020B0604020202020204" pitchFamily="34" charset="0"/>
              <a:buChar char="•"/>
            </a:pPr>
            <a:r>
              <a:rPr lang="fi-FI" sz="800" i="1" noProof="1"/>
              <a:t>Kansanterveyden turvaaminen vaatii yhä enemmän resursseja jatkossa. Päihteiden käyttäjien määrä lisääntyy koko ajan. Päihteiden ja laittomien tuotteiden </a:t>
            </a:r>
            <a:r>
              <a:rPr lang="fi-FI" sz="800" b="1" i="1" noProof="1"/>
              <a:t>hankkiminen on helpompaa verkkokaupoista </a:t>
            </a:r>
            <a:r>
              <a:rPr lang="fi-FI" sz="800" i="1" noProof="1"/>
              <a:t>vuosi vuodelta. </a:t>
            </a:r>
            <a:r>
              <a:rPr lang="fi-FI" sz="800" b="1" i="1" noProof="1"/>
              <a:t>Alaikäisten suojelemiseen </a:t>
            </a:r>
            <a:r>
              <a:rPr lang="fi-FI" sz="800" i="1" noProof="1"/>
              <a:t>päihteiltä tarvitaan lisää </a:t>
            </a:r>
            <a:r>
              <a:rPr lang="fi-FI" sz="800" b="1" i="1" noProof="1"/>
              <a:t>resursseja</a:t>
            </a:r>
            <a:r>
              <a:rPr lang="fi-FI" sz="800" i="1" noProof="1"/>
              <a:t> Suomessa.</a:t>
            </a:r>
          </a:p>
          <a:p>
            <a:pPr marL="171450" indent="-171450">
              <a:lnSpc>
                <a:spcPct val="100000"/>
              </a:lnSpc>
              <a:buFont typeface="Arial" panose="020B0604020202020204" pitchFamily="34" charset="0"/>
              <a:buChar char="•"/>
            </a:pPr>
            <a:r>
              <a:rPr lang="fi-FI" sz="800" i="1" noProof="1"/>
              <a:t>Monialaiset </a:t>
            </a:r>
            <a:r>
              <a:rPr lang="fi-FI" sz="800" b="1" i="1" noProof="1"/>
              <a:t>ennalta ehkäisevän työn painotukset, lapset ja nuoret</a:t>
            </a:r>
            <a:r>
              <a:rPr lang="fi-FI" sz="800" i="1" noProof="1"/>
              <a:t>. Toki koko aikuisväestö mukana. Ennaltaehkäisy painotus tehokkainta varhaisissa ikävaiheissa.</a:t>
            </a:r>
          </a:p>
          <a:p>
            <a:pPr marL="171450" indent="-171450">
              <a:lnSpc>
                <a:spcPct val="100000"/>
              </a:lnSpc>
              <a:buFont typeface="Arial" panose="020B0604020202020204" pitchFamily="34" charset="0"/>
              <a:buChar char="•"/>
            </a:pPr>
            <a:r>
              <a:rPr lang="fi-FI" sz="800" i="1" noProof="1"/>
              <a:t>Minusta se mitä nyt tehdään on todella hyvää ja voidaan jatkaa samaa linjaa ja pitää kiinni niistä fokusoinneista mitä on. Tavoitteena voisi olla se, että EHYT </a:t>
            </a:r>
            <a:r>
              <a:rPr lang="fi-FI" sz="800" b="1" i="1" noProof="1"/>
              <a:t>voisi olla enemmän mukana yhteiskunnallisessa vaikuttamisessa </a:t>
            </a:r>
            <a:r>
              <a:rPr lang="fi-FI" sz="800" i="1" noProof="1"/>
              <a:t>ja sitä kautta osallistua kansalais ja yhteiskunnalliseen keskusteluun.</a:t>
            </a:r>
          </a:p>
          <a:p>
            <a:pPr marL="171450" indent="-171450">
              <a:lnSpc>
                <a:spcPct val="100000"/>
              </a:lnSpc>
              <a:buFont typeface="Arial" panose="020B0604020202020204" pitchFamily="34" charset="0"/>
              <a:buChar char="•"/>
            </a:pPr>
            <a:r>
              <a:rPr lang="fi-FI" sz="800" b="1" i="1" noProof="1"/>
              <a:t>Poliittinen vaikuttaminen</a:t>
            </a:r>
            <a:r>
              <a:rPr lang="fi-FI" sz="800" i="1" noProof="1"/>
              <a:t>, paikallistason ehkäisevä päihdetyö ja yksilö ja yhteisötason työ.</a:t>
            </a:r>
          </a:p>
          <a:p>
            <a:pPr marL="171450" indent="-171450">
              <a:lnSpc>
                <a:spcPct val="100000"/>
              </a:lnSpc>
              <a:buFont typeface="Arial" panose="020B0604020202020204" pitchFamily="34" charset="0"/>
              <a:buChar char="•"/>
            </a:pPr>
            <a:r>
              <a:rPr lang="fi-FI" sz="800" i="1" noProof="1"/>
              <a:t>Kun on valtakunnallinen järjestö, </a:t>
            </a:r>
            <a:r>
              <a:rPr lang="fi-FI" sz="800" b="1" i="1" noProof="1"/>
              <a:t>tukea valtakunnan tasolla järjestöjä</a:t>
            </a:r>
            <a:r>
              <a:rPr lang="fi-FI" sz="800" i="1" noProof="1"/>
              <a:t>. Elokolot ovat tosi hyvää toimintaa. Paikallisyhdistykset ovat näkyvästi esillä, niiden tukeminen.</a:t>
            </a:r>
          </a:p>
          <a:p>
            <a:pPr marL="171450" indent="-171450">
              <a:lnSpc>
                <a:spcPct val="100000"/>
              </a:lnSpc>
              <a:buFont typeface="Arial" panose="020B0604020202020204" pitchFamily="34" charset="0"/>
              <a:buChar char="•"/>
            </a:pPr>
            <a:r>
              <a:rPr lang="fi-FI" sz="800" b="1" i="1" noProof="1"/>
              <a:t>Säätelyyn- ja Sosiaali-ja terveyspolitiikkaan vaikuttaminen</a:t>
            </a:r>
            <a:r>
              <a:rPr lang="fi-FI" sz="800" i="1" noProof="1"/>
              <a:t>. </a:t>
            </a:r>
            <a:r>
              <a:rPr lang="fi-FI" sz="800" b="1" i="1" noProof="1"/>
              <a:t>Mielipidevaikuttaminen</a:t>
            </a:r>
            <a:r>
              <a:rPr lang="fi-FI" sz="800" i="1" noProof="1"/>
              <a:t> myös.</a:t>
            </a:r>
          </a:p>
        </p:txBody>
      </p:sp>
      <p:pic>
        <p:nvPicPr>
          <p:cNvPr id="9" name="Kuva 8">
            <a:extLst>
              <a:ext uri="{FF2B5EF4-FFF2-40B4-BE49-F238E27FC236}">
                <a16:creationId xmlns:a16="http://schemas.microsoft.com/office/drawing/2014/main" id="{46DD1DC9-1D58-B071-6733-0D16FFD52AA7}"/>
              </a:ext>
            </a:extLst>
          </p:cNvPr>
          <p:cNvPicPr>
            <a:picLocks noChangeAspect="1"/>
          </p:cNvPicPr>
          <p:nvPr/>
        </p:nvPicPr>
        <p:blipFill>
          <a:blip r:embed="rId3"/>
          <a:stretch>
            <a:fillRect/>
          </a:stretch>
        </p:blipFill>
        <p:spPr>
          <a:xfrm>
            <a:off x="4845095" y="1826462"/>
            <a:ext cx="4163994" cy="2263416"/>
          </a:xfrm>
          <a:prstGeom prst="rect">
            <a:avLst/>
          </a:prstGeom>
        </p:spPr>
      </p:pic>
      <p:sp>
        <p:nvSpPr>
          <p:cNvPr id="3" name="Tekstiruutu 2">
            <a:extLst>
              <a:ext uri="{FF2B5EF4-FFF2-40B4-BE49-F238E27FC236}">
                <a16:creationId xmlns:a16="http://schemas.microsoft.com/office/drawing/2014/main" id="{49E6A51B-E559-F647-1C39-064A47F52AC7}"/>
              </a:ext>
            </a:extLst>
          </p:cNvPr>
          <p:cNvSpPr txBox="1"/>
          <p:nvPr/>
        </p:nvSpPr>
        <p:spPr>
          <a:xfrm>
            <a:off x="354330" y="1053622"/>
            <a:ext cx="6212725" cy="261610"/>
          </a:xfrm>
          <a:prstGeom prst="rect">
            <a:avLst/>
          </a:prstGeom>
          <a:noFill/>
        </p:spPr>
        <p:txBody>
          <a:bodyPr wrap="square">
            <a:spAutoFit/>
          </a:bodyPr>
          <a:lstStyle/>
          <a:p>
            <a:r>
              <a:rPr lang="fi-FI" sz="1100" b="1" dirty="0"/>
              <a:t>Mitkä mielestänne pitäisi olla </a:t>
            </a:r>
            <a:r>
              <a:rPr lang="fi-FI" sz="1100" b="1" dirty="0" err="1"/>
              <a:t>EHYTin</a:t>
            </a:r>
            <a:r>
              <a:rPr lang="fi-FI" sz="1100" b="1" dirty="0"/>
              <a:t> keskeiset tavoitteet tulevaisuudessa? </a:t>
            </a:r>
            <a:endParaRPr lang="fi-FI" sz="1100" i="1" dirty="0"/>
          </a:p>
        </p:txBody>
      </p:sp>
      <p:sp>
        <p:nvSpPr>
          <p:cNvPr id="5" name="Tekstiruutu 4">
            <a:extLst>
              <a:ext uri="{FF2B5EF4-FFF2-40B4-BE49-F238E27FC236}">
                <a16:creationId xmlns:a16="http://schemas.microsoft.com/office/drawing/2014/main" id="{D7780053-ED73-983C-ED04-DE63E8246B7B}"/>
              </a:ext>
            </a:extLst>
          </p:cNvPr>
          <p:cNvSpPr txBox="1"/>
          <p:nvPr/>
        </p:nvSpPr>
        <p:spPr>
          <a:xfrm>
            <a:off x="5359319" y="4031107"/>
            <a:ext cx="273196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200" dirty="0">
                <a:solidFill>
                  <a:schemeClr val="tx1"/>
                </a:solidFill>
                <a:latin typeface="+mj-lt"/>
              </a:rPr>
              <a:t>Toistuvina teemoina  vaikuttaminen eri tasoilla (erityisesti yhteiskunnallinen vaikuttaminen) ja työ päihteiden käytön ennaltaehkäisemiseksi ja vähentämiseksi (mm. lapset ja nuoret).</a:t>
            </a:r>
          </a:p>
        </p:txBody>
      </p:sp>
      <p:sp>
        <p:nvSpPr>
          <p:cNvPr id="7" name="Tekstiruutu 6">
            <a:extLst>
              <a:ext uri="{FF2B5EF4-FFF2-40B4-BE49-F238E27FC236}">
                <a16:creationId xmlns:a16="http://schemas.microsoft.com/office/drawing/2014/main" id="{B5A1B269-A432-A0F7-C4F2-03EFA0464A56}"/>
              </a:ext>
            </a:extLst>
          </p:cNvPr>
          <p:cNvSpPr txBox="1"/>
          <p:nvPr/>
        </p:nvSpPr>
        <p:spPr>
          <a:xfrm>
            <a:off x="5493856" y="1053622"/>
            <a:ext cx="3584161" cy="1107996"/>
          </a:xfrm>
          <a:prstGeom prst="rect">
            <a:avLst/>
          </a:prstGeom>
          <a:noFill/>
        </p:spPr>
        <p:txBody>
          <a:bodyPr wrap="square" rtlCol="0">
            <a:spAutoFit/>
          </a:bodyPr>
          <a:lstStyle/>
          <a:p>
            <a:pPr>
              <a:lnSpc>
                <a:spcPct val="100000"/>
              </a:lnSpc>
            </a:pPr>
            <a:r>
              <a:rPr lang="fi-FI" sz="1100" b="1" dirty="0"/>
              <a:t>Muita kommentteja aiheeseen: </a:t>
            </a:r>
          </a:p>
          <a:p>
            <a:pPr>
              <a:lnSpc>
                <a:spcPct val="100000"/>
              </a:lnSpc>
            </a:pPr>
            <a:endParaRPr lang="fi-FI" sz="1100" b="1" dirty="0"/>
          </a:p>
          <a:p>
            <a:pPr marL="171450" indent="-171450">
              <a:lnSpc>
                <a:spcPct val="100000"/>
              </a:lnSpc>
              <a:buFont typeface="Arial" panose="020B0604020202020204" pitchFamily="34" charset="0"/>
              <a:buChar char="•"/>
            </a:pPr>
            <a:r>
              <a:rPr lang="fi-FI" sz="800" i="1" noProof="1">
                <a:latin typeface="Source Sans Pro" panose="020B0503030403020204" pitchFamily="34" charset="0"/>
              </a:rPr>
              <a:t>Meidän terveyden ja hyvinvoinnin kannalta keskeinen asia.</a:t>
            </a:r>
          </a:p>
          <a:p>
            <a:pPr marL="171450" indent="-171450">
              <a:lnSpc>
                <a:spcPct val="100000"/>
              </a:lnSpc>
              <a:buFont typeface="Arial" panose="020B0604020202020204" pitchFamily="34" charset="0"/>
              <a:buChar char="•"/>
            </a:pPr>
            <a:r>
              <a:rPr lang="fi-FI" sz="800" i="1" noProof="1">
                <a:latin typeface="Source Sans Pro" panose="020B0503030403020204" pitchFamily="34" charset="0"/>
              </a:rPr>
              <a:t>Kansanterveys on kansantaloutta.</a:t>
            </a:r>
          </a:p>
          <a:p>
            <a:pPr marL="171450" indent="-171450">
              <a:lnSpc>
                <a:spcPct val="100000"/>
              </a:lnSpc>
              <a:buFont typeface="Arial" panose="020B0604020202020204" pitchFamily="34" charset="0"/>
              <a:buChar char="•"/>
            </a:pPr>
            <a:r>
              <a:rPr lang="fi-FI" sz="800" i="1" noProof="1">
                <a:latin typeface="Source Sans Pro" panose="020B0503030403020204" pitchFamily="34" charset="0"/>
              </a:rPr>
              <a:t>Ovat tämän kentän hallitsija ja ovat avainasemassa.</a:t>
            </a:r>
          </a:p>
          <a:p>
            <a:pPr marL="171450" indent="-171450">
              <a:lnSpc>
                <a:spcPct val="100000"/>
              </a:lnSpc>
              <a:buFont typeface="Arial" panose="020B0604020202020204" pitchFamily="34" charset="0"/>
              <a:buChar char="•"/>
            </a:pPr>
            <a:r>
              <a:rPr lang="fi-FI" sz="800" i="1" noProof="1">
                <a:latin typeface="Source Sans Pro" panose="020B0503030403020204" pitchFamily="34" charset="0"/>
              </a:rPr>
              <a:t>Hoidon saatavuus ja tasavertaisuus on aivan päin honkia tässä maassa.</a:t>
            </a:r>
          </a:p>
          <a:p>
            <a:endParaRPr lang="fi-FI" sz="1200" dirty="0"/>
          </a:p>
        </p:txBody>
      </p:sp>
    </p:spTree>
    <p:extLst>
      <p:ext uri="{BB962C8B-B14F-4D97-AF65-F5344CB8AC3E}">
        <p14:creationId xmlns:p14="http://schemas.microsoft.com/office/powerpoint/2010/main" val="2688439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normAutofit/>
          </a:bodyPr>
          <a:lstStyle/>
          <a:p>
            <a:r>
              <a:rPr lang="fi-FI" dirty="0">
                <a:latin typeface="Source Sans Pro Semibold" panose="020B0603030403020204" pitchFamily="34" charset="0"/>
                <a:ea typeface="Source Sans Pro Semibold" panose="020B0603030403020204" pitchFamily="34" charset="0"/>
              </a:rPr>
              <a:t>EHYT on asiantunteva, aktiivinen ja luotettava</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14</a:t>
            </a:fld>
            <a:endParaRPr lang="fi-FI" dirty="0"/>
          </a:p>
        </p:txBody>
      </p:sp>
      <p:sp>
        <p:nvSpPr>
          <p:cNvPr id="6" name="Sisällön paikkamerkki 7">
            <a:extLst>
              <a:ext uri="{FF2B5EF4-FFF2-40B4-BE49-F238E27FC236}">
                <a16:creationId xmlns:a16="http://schemas.microsoft.com/office/drawing/2014/main" id="{761F6554-FFCE-576D-450D-FD8DA9029ABD}"/>
              </a:ext>
            </a:extLst>
          </p:cNvPr>
          <p:cNvSpPr txBox="1">
            <a:spLocks/>
          </p:cNvSpPr>
          <p:nvPr/>
        </p:nvSpPr>
        <p:spPr>
          <a:xfrm>
            <a:off x="646638" y="3456536"/>
            <a:ext cx="1796759" cy="994173"/>
          </a:xfrm>
          <a:prstGeom prst="rect">
            <a:avLst/>
          </a:prstGeom>
        </p:spPr>
        <p:txBody>
          <a:bodyPr>
            <a:no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fi-FI" sz="1000" b="1" noProof="1"/>
              <a:t>Useimmiten mainitut:</a:t>
            </a:r>
          </a:p>
          <a:p>
            <a:pPr marL="171450" indent="-171450">
              <a:lnSpc>
                <a:spcPct val="100000"/>
              </a:lnSpc>
              <a:buFont typeface="Arial" panose="020B0604020202020204" pitchFamily="34" charset="0"/>
              <a:buChar char="•"/>
            </a:pPr>
            <a:r>
              <a:rPr lang="fi-FI" sz="1000" i="1" noProof="1"/>
              <a:t>Asiantunteva</a:t>
            </a:r>
          </a:p>
          <a:p>
            <a:pPr marL="171450" indent="-171450">
              <a:lnSpc>
                <a:spcPct val="100000"/>
              </a:lnSpc>
              <a:buFont typeface="Arial" panose="020B0604020202020204" pitchFamily="34" charset="0"/>
              <a:buChar char="•"/>
            </a:pPr>
            <a:r>
              <a:rPr lang="fi-FI" sz="1000" i="1" noProof="1"/>
              <a:t>Aktiivinen</a:t>
            </a:r>
          </a:p>
          <a:p>
            <a:pPr marL="171450" indent="-171450">
              <a:lnSpc>
                <a:spcPct val="100000"/>
              </a:lnSpc>
              <a:buFont typeface="Arial" panose="020B0604020202020204" pitchFamily="34" charset="0"/>
              <a:buChar char="•"/>
            </a:pPr>
            <a:r>
              <a:rPr lang="fi-FI" sz="1000" i="1" noProof="1"/>
              <a:t>Luotettava</a:t>
            </a:r>
          </a:p>
          <a:p>
            <a:pPr marL="171450" indent="-171450">
              <a:lnSpc>
                <a:spcPct val="100000"/>
              </a:lnSpc>
              <a:buFont typeface="Arial" panose="020B0604020202020204" pitchFamily="34" charset="0"/>
              <a:buChar char="•"/>
            </a:pPr>
            <a:r>
              <a:rPr lang="fi-FI" sz="1000" i="1" noProof="1"/>
              <a:t>Tärkeä</a:t>
            </a:r>
          </a:p>
        </p:txBody>
      </p:sp>
      <p:pic>
        <p:nvPicPr>
          <p:cNvPr id="5" name="Kuva 4">
            <a:extLst>
              <a:ext uri="{FF2B5EF4-FFF2-40B4-BE49-F238E27FC236}">
                <a16:creationId xmlns:a16="http://schemas.microsoft.com/office/drawing/2014/main" id="{E551C6C1-F054-0408-6D06-DDFC891A1A04}"/>
              </a:ext>
            </a:extLst>
          </p:cNvPr>
          <p:cNvPicPr>
            <a:picLocks noChangeAspect="1"/>
          </p:cNvPicPr>
          <p:nvPr/>
        </p:nvPicPr>
        <p:blipFill>
          <a:blip r:embed="rId3"/>
          <a:stretch>
            <a:fillRect/>
          </a:stretch>
        </p:blipFill>
        <p:spPr>
          <a:xfrm>
            <a:off x="541375" y="1686964"/>
            <a:ext cx="3203657" cy="1689360"/>
          </a:xfrm>
          <a:prstGeom prst="rect">
            <a:avLst/>
          </a:prstGeom>
        </p:spPr>
      </p:pic>
      <p:sp>
        <p:nvSpPr>
          <p:cNvPr id="7" name="Sisällön paikkamerkki 7">
            <a:extLst>
              <a:ext uri="{FF2B5EF4-FFF2-40B4-BE49-F238E27FC236}">
                <a16:creationId xmlns:a16="http://schemas.microsoft.com/office/drawing/2014/main" id="{D7FC7AB7-8F9D-D930-33F6-D62B62B53461}"/>
              </a:ext>
            </a:extLst>
          </p:cNvPr>
          <p:cNvSpPr txBox="1">
            <a:spLocks/>
          </p:cNvSpPr>
          <p:nvPr/>
        </p:nvSpPr>
        <p:spPr>
          <a:xfrm>
            <a:off x="728420" y="1472044"/>
            <a:ext cx="1796759" cy="994173"/>
          </a:xfrm>
          <a:prstGeom prst="rect">
            <a:avLst/>
          </a:prstGeom>
        </p:spPr>
        <p:txBody>
          <a:bodyPr>
            <a:no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fi-FI" sz="1000" b="1" noProof="1"/>
              <a:t>1. Mainittu adjektiivi:</a:t>
            </a:r>
            <a:endParaRPr lang="fi-FI" sz="1000" i="1" noProof="1"/>
          </a:p>
        </p:txBody>
      </p:sp>
      <p:sp>
        <p:nvSpPr>
          <p:cNvPr id="8" name="Sisällön paikkamerkki 7">
            <a:extLst>
              <a:ext uri="{FF2B5EF4-FFF2-40B4-BE49-F238E27FC236}">
                <a16:creationId xmlns:a16="http://schemas.microsoft.com/office/drawing/2014/main" id="{05EBDC92-C11E-4FC9-4807-2531D898B66F}"/>
              </a:ext>
            </a:extLst>
          </p:cNvPr>
          <p:cNvSpPr txBox="1">
            <a:spLocks/>
          </p:cNvSpPr>
          <p:nvPr/>
        </p:nvSpPr>
        <p:spPr>
          <a:xfrm>
            <a:off x="4684094" y="3456536"/>
            <a:ext cx="1796759" cy="994173"/>
          </a:xfrm>
          <a:prstGeom prst="rect">
            <a:avLst/>
          </a:prstGeom>
        </p:spPr>
        <p:txBody>
          <a:bodyPr>
            <a:no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fi-FI" sz="1000" b="1" noProof="1"/>
              <a:t>Useimmiten mainitut:</a:t>
            </a:r>
          </a:p>
          <a:p>
            <a:pPr marL="171450" indent="-171450">
              <a:lnSpc>
                <a:spcPct val="100000"/>
              </a:lnSpc>
              <a:buFont typeface="Arial" panose="020B0604020202020204" pitchFamily="34" charset="0"/>
              <a:buChar char="•"/>
            </a:pPr>
            <a:r>
              <a:rPr lang="fi-FI" sz="1000" i="1" noProof="1"/>
              <a:t>Asiantunteva</a:t>
            </a:r>
          </a:p>
          <a:p>
            <a:pPr marL="171450" indent="-171450">
              <a:lnSpc>
                <a:spcPct val="100000"/>
              </a:lnSpc>
              <a:buFont typeface="Arial" panose="020B0604020202020204" pitchFamily="34" charset="0"/>
              <a:buChar char="•"/>
            </a:pPr>
            <a:r>
              <a:rPr lang="fi-FI" sz="1000" i="1" noProof="1"/>
              <a:t>Luotettava</a:t>
            </a:r>
          </a:p>
          <a:p>
            <a:pPr marL="171450" indent="-171450">
              <a:lnSpc>
                <a:spcPct val="100000"/>
              </a:lnSpc>
              <a:buFont typeface="Arial" panose="020B0604020202020204" pitchFamily="34" charset="0"/>
              <a:buChar char="•"/>
            </a:pPr>
            <a:r>
              <a:rPr lang="fi-FI" sz="1000" i="1" noProof="1"/>
              <a:t>Aktiivinen</a:t>
            </a:r>
          </a:p>
          <a:p>
            <a:pPr marL="171450" indent="-171450">
              <a:lnSpc>
                <a:spcPct val="100000"/>
              </a:lnSpc>
              <a:buFont typeface="Arial" panose="020B0604020202020204" pitchFamily="34" charset="0"/>
              <a:buChar char="•"/>
            </a:pPr>
            <a:r>
              <a:rPr lang="fi-FI" sz="1000" i="1" noProof="1"/>
              <a:t>Vaikuttava </a:t>
            </a:r>
          </a:p>
        </p:txBody>
      </p:sp>
      <p:pic>
        <p:nvPicPr>
          <p:cNvPr id="10" name="Kuva 9">
            <a:extLst>
              <a:ext uri="{FF2B5EF4-FFF2-40B4-BE49-F238E27FC236}">
                <a16:creationId xmlns:a16="http://schemas.microsoft.com/office/drawing/2014/main" id="{1F5D0CC0-58F0-72AF-6A42-9872FD756A63}"/>
              </a:ext>
            </a:extLst>
          </p:cNvPr>
          <p:cNvPicPr>
            <a:picLocks noChangeAspect="1"/>
          </p:cNvPicPr>
          <p:nvPr/>
        </p:nvPicPr>
        <p:blipFill>
          <a:blip r:embed="rId4"/>
          <a:srcRect/>
          <a:stretch/>
        </p:blipFill>
        <p:spPr>
          <a:xfrm>
            <a:off x="4571336" y="1625479"/>
            <a:ext cx="3203657" cy="1681477"/>
          </a:xfrm>
          <a:prstGeom prst="rect">
            <a:avLst/>
          </a:prstGeom>
        </p:spPr>
      </p:pic>
      <p:sp>
        <p:nvSpPr>
          <p:cNvPr id="11" name="Sisällön paikkamerkki 7">
            <a:extLst>
              <a:ext uri="{FF2B5EF4-FFF2-40B4-BE49-F238E27FC236}">
                <a16:creationId xmlns:a16="http://schemas.microsoft.com/office/drawing/2014/main" id="{18C1D041-DACB-6CEE-81A2-F2784DB66E60}"/>
              </a:ext>
            </a:extLst>
          </p:cNvPr>
          <p:cNvSpPr txBox="1">
            <a:spLocks/>
          </p:cNvSpPr>
          <p:nvPr/>
        </p:nvSpPr>
        <p:spPr>
          <a:xfrm>
            <a:off x="4758381" y="1406617"/>
            <a:ext cx="1796759" cy="994173"/>
          </a:xfrm>
          <a:prstGeom prst="rect">
            <a:avLst/>
          </a:prstGeom>
        </p:spPr>
        <p:txBody>
          <a:bodyPr>
            <a:no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fi-FI" sz="1000" b="1" noProof="1"/>
              <a:t>Kaikki mainitut adjektiivit:</a:t>
            </a:r>
            <a:endParaRPr lang="fi-FI" sz="1000" i="1" noProof="1"/>
          </a:p>
        </p:txBody>
      </p:sp>
      <p:sp>
        <p:nvSpPr>
          <p:cNvPr id="13" name="Tekstiruutu 12">
            <a:extLst>
              <a:ext uri="{FF2B5EF4-FFF2-40B4-BE49-F238E27FC236}">
                <a16:creationId xmlns:a16="http://schemas.microsoft.com/office/drawing/2014/main" id="{A40A802D-F5D1-C63D-BF16-DAE7614F438E}"/>
              </a:ext>
            </a:extLst>
          </p:cNvPr>
          <p:cNvSpPr txBox="1"/>
          <p:nvPr/>
        </p:nvSpPr>
        <p:spPr>
          <a:xfrm>
            <a:off x="6829425" y="3480350"/>
            <a:ext cx="2143125" cy="600164"/>
          </a:xfrm>
          <a:prstGeom prst="rect">
            <a:avLst/>
          </a:prstGeom>
          <a:noFill/>
          <a:ln>
            <a:solidFill>
              <a:schemeClr val="tx1"/>
            </a:solidFill>
          </a:ln>
        </p:spPr>
        <p:txBody>
          <a:bodyPr wrap="square">
            <a:spAutoFit/>
          </a:bodyPr>
          <a:lstStyle/>
          <a:p>
            <a:r>
              <a:rPr lang="fi-FI" sz="1100" i="1" dirty="0"/>
              <a:t>”Ehyt on eheytynyt vuosien kuluessa, alkaa rakentaa omaa identiteettiään.”</a:t>
            </a:r>
          </a:p>
        </p:txBody>
      </p:sp>
      <p:sp>
        <p:nvSpPr>
          <p:cNvPr id="12" name="Tekstiruutu 11">
            <a:extLst>
              <a:ext uri="{FF2B5EF4-FFF2-40B4-BE49-F238E27FC236}">
                <a16:creationId xmlns:a16="http://schemas.microsoft.com/office/drawing/2014/main" id="{078D9941-BE4D-0077-F2BD-D03A478E0FEB}"/>
              </a:ext>
            </a:extLst>
          </p:cNvPr>
          <p:cNvSpPr txBox="1"/>
          <p:nvPr/>
        </p:nvSpPr>
        <p:spPr>
          <a:xfrm>
            <a:off x="354329" y="1052572"/>
            <a:ext cx="6212725" cy="276999"/>
          </a:xfrm>
          <a:prstGeom prst="rect">
            <a:avLst/>
          </a:prstGeom>
          <a:noFill/>
        </p:spPr>
        <p:txBody>
          <a:bodyPr wrap="square">
            <a:spAutoFit/>
          </a:bodyPr>
          <a:lstStyle/>
          <a:p>
            <a:r>
              <a:rPr lang="fi-FI" sz="1200">
                <a:latin typeface="Source Sans Pro Semibold" panose="020B0603030403020204" pitchFamily="34" charset="0"/>
                <a:ea typeface="Source Sans Pro Semibold" panose="020B0603030403020204" pitchFamily="34" charset="0"/>
              </a:rPr>
              <a:t>Oman toimintanne näkökulmasta, millä kolmella sanalla kuvailisitte EHYTiä?</a:t>
            </a:r>
            <a:endParaRPr lang="fi-FI" sz="1100" i="1" dirty="0"/>
          </a:p>
        </p:txBody>
      </p:sp>
      <p:sp>
        <p:nvSpPr>
          <p:cNvPr id="3" name="Tekstiruutu 2">
            <a:extLst>
              <a:ext uri="{FF2B5EF4-FFF2-40B4-BE49-F238E27FC236}">
                <a16:creationId xmlns:a16="http://schemas.microsoft.com/office/drawing/2014/main" id="{AF1BEAF2-D37A-DBCC-85BD-ABC6BB115F0B}"/>
              </a:ext>
            </a:extLst>
          </p:cNvPr>
          <p:cNvSpPr txBox="1"/>
          <p:nvPr/>
        </p:nvSpPr>
        <p:spPr>
          <a:xfrm>
            <a:off x="6480853" y="177285"/>
            <a:ext cx="248962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200" dirty="0"/>
              <a:t>EHYT ry on spontaanisti erityisesti asiantunteva (82 kpl, kaikki mainitut), luotettava (53 kpl) ja aktiivinen (42 kpl. Myös ”vaikuttava” (37 kpl) on noussut kaikkien mainittujen listalle.</a:t>
            </a:r>
          </a:p>
        </p:txBody>
      </p:sp>
    </p:spTree>
    <p:extLst>
      <p:ext uri="{BB962C8B-B14F-4D97-AF65-F5344CB8AC3E}">
        <p14:creationId xmlns:p14="http://schemas.microsoft.com/office/powerpoint/2010/main" val="701632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EHYTiä eniten kuvaavat adjektiivit ovat asiantunteva, verkostoitunut ja yhteistyökykyinen</a:t>
            </a:r>
            <a:endParaRPr lang="fi-FI" dirty="0">
              <a:latin typeface="Source Sans Pro Semibold" panose="020B0603030403020204" pitchFamily="34" charset="0"/>
              <a:ea typeface="Source Sans Pro Semibold" panose="020B0603030403020204" pitchFamily="34" charset="0"/>
            </a:endParaRP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15</a:t>
            </a:fld>
            <a:endParaRPr lang="fi-FI" dirty="0"/>
          </a:p>
        </p:txBody>
      </p:sp>
      <p:sp>
        <p:nvSpPr>
          <p:cNvPr id="7" name="Tekstiruutu 6">
            <a:extLst>
              <a:ext uri="{FF2B5EF4-FFF2-40B4-BE49-F238E27FC236}">
                <a16:creationId xmlns:a16="http://schemas.microsoft.com/office/drawing/2014/main" id="{D92A40D2-7047-C509-FB9B-18ACF9765B2E}"/>
              </a:ext>
            </a:extLst>
          </p:cNvPr>
          <p:cNvSpPr txBox="1"/>
          <p:nvPr/>
        </p:nvSpPr>
        <p:spPr>
          <a:xfrm>
            <a:off x="354330" y="1003213"/>
            <a:ext cx="8220044" cy="430887"/>
          </a:xfrm>
          <a:prstGeom prst="rect">
            <a:avLst/>
          </a:prstGeom>
          <a:noFill/>
        </p:spPr>
        <p:txBody>
          <a:bodyPr wrap="square">
            <a:spAutoFit/>
          </a:bodyPr>
          <a:lstStyle/>
          <a:p>
            <a:r>
              <a:rPr lang="fi-FI" sz="1100" b="1" i="1"/>
              <a:t>Kuinka hyvin seuraavat adjektiivit kuvaavat mielestänne EHYTiä?</a:t>
            </a:r>
          </a:p>
          <a:p>
            <a:r>
              <a:rPr lang="fi-FI" sz="1100" i="1"/>
              <a:t>Asteikko</a:t>
            </a:r>
            <a:r>
              <a:rPr lang="fi-FI" sz="1100" i="1" dirty="0"/>
              <a:t>: 1 = ei kuvaa lainkaan, 2 = kuvaa heikosti, 3 = neutraali, 4 = kuvaa jonkin verran, 5 = kuvaa erittäin paljon</a:t>
            </a:r>
          </a:p>
        </p:txBody>
      </p:sp>
      <p:pic>
        <p:nvPicPr>
          <p:cNvPr id="5" name="Kuva 4" descr="Kuva, joka sisältää kohteen teksti, kuvakaappaus, Samansuuntainen, Fontti&#10;&#10;Kuvaus luotu automaattisesti">
            <a:extLst>
              <a:ext uri="{FF2B5EF4-FFF2-40B4-BE49-F238E27FC236}">
                <a16:creationId xmlns:a16="http://schemas.microsoft.com/office/drawing/2014/main" id="{B6DE8D60-F890-8DDB-6A19-B92B05E6A97E}"/>
              </a:ext>
            </a:extLst>
          </p:cNvPr>
          <p:cNvPicPr>
            <a:picLocks noChangeAspect="1"/>
          </p:cNvPicPr>
          <p:nvPr/>
        </p:nvPicPr>
        <p:blipFill rotWithShape="1">
          <a:blip r:embed="rId2"/>
          <a:srcRect t="17924"/>
          <a:stretch/>
        </p:blipFill>
        <p:spPr>
          <a:xfrm>
            <a:off x="1049790" y="1441784"/>
            <a:ext cx="2826884" cy="3709400"/>
          </a:xfrm>
          <a:prstGeom prst="rect">
            <a:avLst/>
          </a:prstGeom>
        </p:spPr>
      </p:pic>
      <p:pic>
        <p:nvPicPr>
          <p:cNvPr id="8" name="Kuva 7" descr="Kuva, joka sisältää kohteen teksti, kuvakaappaus, numero, Fontti&#10;&#10;Kuvaus luotu automaattisesti">
            <a:extLst>
              <a:ext uri="{FF2B5EF4-FFF2-40B4-BE49-F238E27FC236}">
                <a16:creationId xmlns:a16="http://schemas.microsoft.com/office/drawing/2014/main" id="{921F4E63-C570-2956-DEB8-4F6980F00F47}"/>
              </a:ext>
            </a:extLst>
          </p:cNvPr>
          <p:cNvPicPr>
            <a:picLocks noChangeAspect="1"/>
          </p:cNvPicPr>
          <p:nvPr/>
        </p:nvPicPr>
        <p:blipFill rotWithShape="1">
          <a:blip r:embed="rId3"/>
          <a:srcRect t="9471"/>
          <a:stretch/>
        </p:blipFill>
        <p:spPr>
          <a:xfrm>
            <a:off x="4155273" y="1441784"/>
            <a:ext cx="2660994" cy="3709400"/>
          </a:xfrm>
          <a:prstGeom prst="rect">
            <a:avLst/>
          </a:prstGeom>
        </p:spPr>
      </p:pic>
      <p:sp>
        <p:nvSpPr>
          <p:cNvPr id="3" name="Suorakulmio 2">
            <a:extLst>
              <a:ext uri="{FF2B5EF4-FFF2-40B4-BE49-F238E27FC236}">
                <a16:creationId xmlns:a16="http://schemas.microsoft.com/office/drawing/2014/main" id="{1B0947A5-8EED-9948-88CC-3B80A7AD792F}"/>
              </a:ext>
            </a:extLst>
          </p:cNvPr>
          <p:cNvSpPr/>
          <p:nvPr/>
        </p:nvSpPr>
        <p:spPr>
          <a:xfrm>
            <a:off x="906715" y="1475775"/>
            <a:ext cx="2981405" cy="1198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B1EB6F1D-DC00-619C-2895-1E7C80E6CDC4}"/>
              </a:ext>
            </a:extLst>
          </p:cNvPr>
          <p:cNvSpPr txBox="1"/>
          <p:nvPr/>
        </p:nvSpPr>
        <p:spPr>
          <a:xfrm>
            <a:off x="3427080" y="1767328"/>
            <a:ext cx="386021" cy="215444"/>
          </a:xfrm>
          <a:prstGeom prst="rect">
            <a:avLst/>
          </a:prstGeom>
          <a:noFill/>
        </p:spPr>
        <p:txBody>
          <a:bodyPr wrap="square" rtlCol="0">
            <a:spAutoFit/>
          </a:bodyPr>
          <a:lstStyle/>
          <a:p>
            <a:r>
              <a:rPr lang="fi-FI" sz="800" dirty="0"/>
              <a:t>+0,2</a:t>
            </a:r>
          </a:p>
        </p:txBody>
      </p:sp>
      <p:sp>
        <p:nvSpPr>
          <p:cNvPr id="10" name="Tekstiruutu 9">
            <a:extLst>
              <a:ext uri="{FF2B5EF4-FFF2-40B4-BE49-F238E27FC236}">
                <a16:creationId xmlns:a16="http://schemas.microsoft.com/office/drawing/2014/main" id="{9964A7F7-86F3-5D7C-2542-7D30EF7E3E61}"/>
              </a:ext>
            </a:extLst>
          </p:cNvPr>
          <p:cNvSpPr txBox="1"/>
          <p:nvPr/>
        </p:nvSpPr>
        <p:spPr>
          <a:xfrm>
            <a:off x="3402748" y="2350032"/>
            <a:ext cx="386021" cy="215444"/>
          </a:xfrm>
          <a:prstGeom prst="rect">
            <a:avLst/>
          </a:prstGeom>
          <a:noFill/>
        </p:spPr>
        <p:txBody>
          <a:bodyPr wrap="square" rtlCol="0">
            <a:spAutoFit/>
          </a:bodyPr>
          <a:lstStyle/>
          <a:p>
            <a:r>
              <a:rPr lang="fi-FI" sz="800" dirty="0"/>
              <a:t>+0,2</a:t>
            </a:r>
          </a:p>
        </p:txBody>
      </p:sp>
      <p:sp>
        <p:nvSpPr>
          <p:cNvPr id="12" name="Tekstiruutu 11">
            <a:extLst>
              <a:ext uri="{FF2B5EF4-FFF2-40B4-BE49-F238E27FC236}">
                <a16:creationId xmlns:a16="http://schemas.microsoft.com/office/drawing/2014/main" id="{A404545D-A6B7-89E7-3EB4-40B09DFC1CCE}"/>
              </a:ext>
            </a:extLst>
          </p:cNvPr>
          <p:cNvSpPr txBox="1"/>
          <p:nvPr/>
        </p:nvSpPr>
        <p:spPr>
          <a:xfrm>
            <a:off x="6904545" y="1626698"/>
            <a:ext cx="2115527" cy="24929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200" dirty="0"/>
              <a:t>Autetuista adjektiiveista parhaiten kuvaavat asiantunteva, verkostoitunut, yhteistyökykyinen ja monipuolinen. Näistä verkostoitunut ja monipuolinen on parantunut merkityksellisesti viime mittauksesta. Yksikään adjektiivi ei ole heikentynyt merkityksellisesti. Heikoiten </a:t>
            </a:r>
            <a:r>
              <a:rPr lang="fi-FI" sz="1200" dirty="0" err="1"/>
              <a:t>EHYTiä</a:t>
            </a:r>
            <a:r>
              <a:rPr lang="fi-FI" sz="1200" dirty="0"/>
              <a:t> kuvaavat adjektiivit dialoginen ja edelläkävijä. </a:t>
            </a:r>
          </a:p>
        </p:txBody>
      </p:sp>
      <p:sp>
        <p:nvSpPr>
          <p:cNvPr id="13" name="Suorakulmio 12">
            <a:extLst>
              <a:ext uri="{FF2B5EF4-FFF2-40B4-BE49-F238E27FC236}">
                <a16:creationId xmlns:a16="http://schemas.microsoft.com/office/drawing/2014/main" id="{82CC98B8-6083-9B60-DF89-6DA3DD413687}"/>
              </a:ext>
            </a:extLst>
          </p:cNvPr>
          <p:cNvSpPr/>
          <p:nvPr/>
        </p:nvSpPr>
        <p:spPr>
          <a:xfrm>
            <a:off x="906714" y="4126326"/>
            <a:ext cx="2981405" cy="530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Tekstiruutu 15">
            <a:extLst>
              <a:ext uri="{FF2B5EF4-FFF2-40B4-BE49-F238E27FC236}">
                <a16:creationId xmlns:a16="http://schemas.microsoft.com/office/drawing/2014/main" id="{DF8D9EAD-996D-1098-9BD1-28422DC075D2}"/>
              </a:ext>
            </a:extLst>
          </p:cNvPr>
          <p:cNvSpPr txBox="1"/>
          <p:nvPr/>
        </p:nvSpPr>
        <p:spPr>
          <a:xfrm>
            <a:off x="1159919" y="2646920"/>
            <a:ext cx="217343" cy="276999"/>
          </a:xfrm>
          <a:prstGeom prst="rect">
            <a:avLst/>
          </a:prstGeom>
          <a:noFill/>
        </p:spPr>
        <p:txBody>
          <a:bodyPr wrap="square" rtlCol="0">
            <a:spAutoFit/>
          </a:bodyPr>
          <a:lstStyle/>
          <a:p>
            <a:r>
              <a:rPr lang="fi-FI" sz="1200" dirty="0"/>
              <a:t>*</a:t>
            </a:r>
          </a:p>
        </p:txBody>
      </p:sp>
      <p:sp>
        <p:nvSpPr>
          <p:cNvPr id="17" name="Tekstiruutu 16">
            <a:extLst>
              <a:ext uri="{FF2B5EF4-FFF2-40B4-BE49-F238E27FC236}">
                <a16:creationId xmlns:a16="http://schemas.microsoft.com/office/drawing/2014/main" id="{16B9AD99-041C-AF75-58FD-0A58BC34D47F}"/>
              </a:ext>
            </a:extLst>
          </p:cNvPr>
          <p:cNvSpPr txBox="1"/>
          <p:nvPr/>
        </p:nvSpPr>
        <p:spPr>
          <a:xfrm>
            <a:off x="1181691" y="3260360"/>
            <a:ext cx="217343" cy="276999"/>
          </a:xfrm>
          <a:prstGeom prst="rect">
            <a:avLst/>
          </a:prstGeom>
          <a:noFill/>
        </p:spPr>
        <p:txBody>
          <a:bodyPr wrap="square" rtlCol="0">
            <a:spAutoFit/>
          </a:bodyPr>
          <a:lstStyle/>
          <a:p>
            <a:r>
              <a:rPr lang="fi-FI" sz="1200" dirty="0"/>
              <a:t>*</a:t>
            </a:r>
          </a:p>
        </p:txBody>
      </p:sp>
      <p:sp>
        <p:nvSpPr>
          <p:cNvPr id="18" name="Tekstiruutu 17">
            <a:extLst>
              <a:ext uri="{FF2B5EF4-FFF2-40B4-BE49-F238E27FC236}">
                <a16:creationId xmlns:a16="http://schemas.microsoft.com/office/drawing/2014/main" id="{70F0C0FD-B51A-96D9-93F2-E42E153FB283}"/>
              </a:ext>
            </a:extLst>
          </p:cNvPr>
          <p:cNvSpPr txBox="1"/>
          <p:nvPr/>
        </p:nvSpPr>
        <p:spPr>
          <a:xfrm>
            <a:off x="1349459" y="4119688"/>
            <a:ext cx="217343" cy="276999"/>
          </a:xfrm>
          <a:prstGeom prst="rect">
            <a:avLst/>
          </a:prstGeom>
          <a:noFill/>
        </p:spPr>
        <p:txBody>
          <a:bodyPr wrap="square" rtlCol="0">
            <a:spAutoFit/>
          </a:bodyPr>
          <a:lstStyle/>
          <a:p>
            <a:r>
              <a:rPr lang="fi-FI" sz="1200" dirty="0"/>
              <a:t>*</a:t>
            </a:r>
          </a:p>
        </p:txBody>
      </p:sp>
      <p:sp>
        <p:nvSpPr>
          <p:cNvPr id="19" name="Tekstiruutu 18">
            <a:extLst>
              <a:ext uri="{FF2B5EF4-FFF2-40B4-BE49-F238E27FC236}">
                <a16:creationId xmlns:a16="http://schemas.microsoft.com/office/drawing/2014/main" id="{5F8BA583-C7F2-EA53-1A6D-E29FF64FE148}"/>
              </a:ext>
            </a:extLst>
          </p:cNvPr>
          <p:cNvSpPr txBox="1"/>
          <p:nvPr/>
        </p:nvSpPr>
        <p:spPr>
          <a:xfrm>
            <a:off x="7080421" y="4444097"/>
            <a:ext cx="2027577" cy="646331"/>
          </a:xfrm>
          <a:prstGeom prst="rect">
            <a:avLst/>
          </a:prstGeom>
          <a:noFill/>
        </p:spPr>
        <p:txBody>
          <a:bodyPr wrap="square" rtlCol="0">
            <a:spAutoFit/>
          </a:bodyPr>
          <a:lstStyle/>
          <a:p>
            <a:r>
              <a:rPr lang="fi-FI" sz="1200" dirty="0"/>
              <a:t>*) tärkeimmät kehittämiskohteet tulevaisuudessa</a:t>
            </a:r>
          </a:p>
        </p:txBody>
      </p:sp>
    </p:spTree>
    <p:extLst>
      <p:ext uri="{BB962C8B-B14F-4D97-AF65-F5344CB8AC3E}">
        <p14:creationId xmlns:p14="http://schemas.microsoft.com/office/powerpoint/2010/main" val="3933899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Adjektiivit yhteistyön aktiivisuuden mukaan</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16</a:t>
            </a:fld>
            <a:endParaRPr lang="fi-FI" dirty="0"/>
          </a:p>
        </p:txBody>
      </p:sp>
      <p:graphicFrame>
        <p:nvGraphicFramePr>
          <p:cNvPr id="6" name="Taulukko 5">
            <a:extLst>
              <a:ext uri="{FF2B5EF4-FFF2-40B4-BE49-F238E27FC236}">
                <a16:creationId xmlns:a16="http://schemas.microsoft.com/office/drawing/2014/main" id="{BE812EA4-1EBF-1429-3607-7974BD701CE3}"/>
              </a:ext>
            </a:extLst>
          </p:cNvPr>
          <p:cNvGraphicFramePr>
            <a:graphicFrameLocks noGrp="1"/>
          </p:cNvGraphicFramePr>
          <p:nvPr>
            <p:extLst>
              <p:ext uri="{D42A27DB-BD31-4B8C-83A1-F6EECF244321}">
                <p14:modId xmlns:p14="http://schemas.microsoft.com/office/powerpoint/2010/main" val="339738106"/>
              </p:ext>
            </p:extLst>
          </p:nvPr>
        </p:nvGraphicFramePr>
        <p:xfrm>
          <a:off x="1858655" y="1560382"/>
          <a:ext cx="4953000" cy="2432685"/>
        </p:xfrm>
        <a:graphic>
          <a:graphicData uri="http://schemas.openxmlformats.org/drawingml/2006/table">
            <a:tbl>
              <a:tblPr/>
              <a:tblGrid>
                <a:gridCol w="3124200">
                  <a:extLst>
                    <a:ext uri="{9D8B030D-6E8A-4147-A177-3AD203B41FA5}">
                      <a16:colId xmlns:a16="http://schemas.microsoft.com/office/drawing/2014/main" val="1531890185"/>
                    </a:ext>
                  </a:extLst>
                </a:gridCol>
                <a:gridCol w="609600">
                  <a:extLst>
                    <a:ext uri="{9D8B030D-6E8A-4147-A177-3AD203B41FA5}">
                      <a16:colId xmlns:a16="http://schemas.microsoft.com/office/drawing/2014/main" val="1954842992"/>
                    </a:ext>
                  </a:extLst>
                </a:gridCol>
                <a:gridCol w="609600">
                  <a:extLst>
                    <a:ext uri="{9D8B030D-6E8A-4147-A177-3AD203B41FA5}">
                      <a16:colId xmlns:a16="http://schemas.microsoft.com/office/drawing/2014/main" val="768040278"/>
                    </a:ext>
                  </a:extLst>
                </a:gridCol>
                <a:gridCol w="609600">
                  <a:extLst>
                    <a:ext uri="{9D8B030D-6E8A-4147-A177-3AD203B41FA5}">
                      <a16:colId xmlns:a16="http://schemas.microsoft.com/office/drawing/2014/main" val="3662957238"/>
                    </a:ext>
                  </a:extLst>
                </a:gridCol>
              </a:tblGrid>
              <a:tr h="184150">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i-FI" sz="700" b="1" i="0" u="none" strike="noStrike" dirty="0">
                          <a:solidFill>
                            <a:srgbClr val="000000"/>
                          </a:solidFill>
                          <a:effectLst/>
                          <a:latin typeface="Source Sans Pro" panose="020B0503030403020204" pitchFamily="34" charset="0"/>
                        </a:rPr>
                        <a:t> Kuinka paljon olet tai edustamasi organisaatio on tehnyt yhteistyötä </a:t>
                      </a:r>
                      <a:r>
                        <a:rPr lang="fi-FI" sz="700" b="1" i="0" u="none" strike="noStrike" dirty="0" err="1">
                          <a:solidFill>
                            <a:srgbClr val="000000"/>
                          </a:solidFill>
                          <a:effectLst/>
                          <a:latin typeface="Source Sans Pro" panose="020B0503030403020204" pitchFamily="34" charset="0"/>
                        </a:rPr>
                        <a:t>EHYT:n</a:t>
                      </a:r>
                      <a:r>
                        <a:rPr lang="fi-FI" sz="700" b="1" i="0" u="none" strike="noStrike" dirty="0">
                          <a:solidFill>
                            <a:srgbClr val="000000"/>
                          </a:solidFill>
                          <a:effectLst/>
                          <a:latin typeface="Source Sans Pro" panose="020B0503030403020204" pitchFamily="34" charset="0"/>
                        </a:rPr>
                        <a:t> kanssa?</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1" i="0" u="none" strike="noStrike" dirty="0">
                          <a:solidFill>
                            <a:srgbClr val="000000"/>
                          </a:solidFill>
                          <a:effectLst/>
                          <a:latin typeface="Source Sans Pro" panose="020B0503030403020204" pitchFamily="34" charset="0"/>
                        </a:rPr>
                        <a:t>ei lainkaan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1" i="0" u="none" strike="noStrike" dirty="0">
                          <a:solidFill>
                            <a:srgbClr val="000000"/>
                          </a:solidFill>
                          <a:effectLst/>
                          <a:latin typeface="Source Sans Pro" panose="020B0503030403020204" pitchFamily="34" charset="0"/>
                        </a:rPr>
                        <a:t>jonkin verran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1" i="0" u="none" strike="noStrike" dirty="0">
                          <a:solidFill>
                            <a:srgbClr val="000000"/>
                          </a:solidFill>
                          <a:effectLst/>
                          <a:latin typeface="Source Sans Pro" panose="020B0503030403020204" pitchFamily="34" charset="0"/>
                        </a:rPr>
                        <a:t>paljon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0343285"/>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aktiivinen viestijä</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984191785"/>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asiantunteva</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3058272548"/>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dialoginen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5348470"/>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edelläkävijä</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595362"/>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monipuolinen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388610745"/>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poliittisesti sitoutumaton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527370717"/>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verkostoitunut</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577314419"/>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yhdenvertainen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907413748"/>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yhteiskunnallinen vaikuttaja</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871003446"/>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yhteistyökykyinen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57817177"/>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yhteisvastuuta edistävä</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769339812"/>
                  </a:ext>
                </a:extLst>
              </a:tr>
              <a:tr h="184150">
                <a:tc>
                  <a:txBody>
                    <a:bodyPr/>
                    <a:lstStyle/>
                    <a:p>
                      <a:pPr algn="l" fontAlgn="b"/>
                      <a:r>
                        <a:rPr lang="fi-FI" sz="700" b="1" i="0" u="none" strike="noStrike" dirty="0">
                          <a:solidFill>
                            <a:srgbClr val="000000"/>
                          </a:solidFill>
                          <a:effectLst/>
                          <a:latin typeface="Source Sans Pro" panose="020B0503030403020204" pitchFamily="34" charset="0"/>
                        </a:rPr>
                        <a:t>Keskiarvo</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719827922"/>
                  </a:ext>
                </a:extLst>
              </a:tr>
            </a:tbl>
          </a:graphicData>
        </a:graphic>
      </p:graphicFrame>
      <p:sp>
        <p:nvSpPr>
          <p:cNvPr id="9" name="Tekstiruutu 8">
            <a:extLst>
              <a:ext uri="{FF2B5EF4-FFF2-40B4-BE49-F238E27FC236}">
                <a16:creationId xmlns:a16="http://schemas.microsoft.com/office/drawing/2014/main" id="{173FCAE9-5CBA-6FCC-1828-0C38F5A79798}"/>
              </a:ext>
            </a:extLst>
          </p:cNvPr>
          <p:cNvSpPr txBox="1"/>
          <p:nvPr/>
        </p:nvSpPr>
        <p:spPr>
          <a:xfrm>
            <a:off x="3603288" y="4597986"/>
            <a:ext cx="1937423" cy="338554"/>
          </a:xfrm>
          <a:prstGeom prst="rect">
            <a:avLst/>
          </a:prstGeom>
          <a:noFill/>
        </p:spPr>
        <p:txBody>
          <a:bodyPr wrap="square">
            <a:spAutoFit/>
          </a:bodyPr>
          <a:lstStyle/>
          <a:p>
            <a:r>
              <a:rPr lang="fi-FI" sz="800" i="1" dirty="0"/>
              <a:t>Vihreä = yli 4</a:t>
            </a:r>
          </a:p>
          <a:p>
            <a:r>
              <a:rPr lang="fi-FI" sz="800" i="1" dirty="0"/>
              <a:t>Punainen = 3,5 tai alle</a:t>
            </a:r>
          </a:p>
        </p:txBody>
      </p:sp>
      <p:sp>
        <p:nvSpPr>
          <p:cNvPr id="3" name="Tekstiruutu 2">
            <a:extLst>
              <a:ext uri="{FF2B5EF4-FFF2-40B4-BE49-F238E27FC236}">
                <a16:creationId xmlns:a16="http://schemas.microsoft.com/office/drawing/2014/main" id="{2997B604-8808-25B5-B50F-AE828CB19AE7}"/>
              </a:ext>
            </a:extLst>
          </p:cNvPr>
          <p:cNvSpPr txBox="1"/>
          <p:nvPr/>
        </p:nvSpPr>
        <p:spPr>
          <a:xfrm>
            <a:off x="354330" y="1003213"/>
            <a:ext cx="8220044" cy="430887"/>
          </a:xfrm>
          <a:prstGeom prst="rect">
            <a:avLst/>
          </a:prstGeom>
          <a:noFill/>
        </p:spPr>
        <p:txBody>
          <a:bodyPr wrap="square">
            <a:spAutoFit/>
          </a:bodyPr>
          <a:lstStyle/>
          <a:p>
            <a:r>
              <a:rPr lang="fi-FI" sz="1100" b="1" i="1"/>
              <a:t>Kuinka hyvin seuraavat adjektiivit kuvaavat mielestänne EHYTiä?</a:t>
            </a:r>
          </a:p>
          <a:p>
            <a:r>
              <a:rPr lang="fi-FI" sz="1100" i="1"/>
              <a:t>Asteikko</a:t>
            </a:r>
            <a:r>
              <a:rPr lang="fi-FI" sz="1100" i="1" dirty="0"/>
              <a:t>: 1 = ei kuvaa lainkaan, 2 = kuvaa heikosti, 3 = neutraali, 4 = kuvaa jonkin verran, 5 = kuvaa erittäin paljon</a:t>
            </a:r>
          </a:p>
        </p:txBody>
      </p:sp>
    </p:spTree>
    <p:extLst>
      <p:ext uri="{BB962C8B-B14F-4D97-AF65-F5344CB8AC3E}">
        <p14:creationId xmlns:p14="http://schemas.microsoft.com/office/powerpoint/2010/main" val="3088561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Adjektiivit roolin mukaan</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17</a:t>
            </a:fld>
            <a:endParaRPr lang="fi-FI" dirty="0"/>
          </a:p>
        </p:txBody>
      </p:sp>
      <p:graphicFrame>
        <p:nvGraphicFramePr>
          <p:cNvPr id="3" name="Taulukko 2">
            <a:extLst>
              <a:ext uri="{FF2B5EF4-FFF2-40B4-BE49-F238E27FC236}">
                <a16:creationId xmlns:a16="http://schemas.microsoft.com/office/drawing/2014/main" id="{6F9036F2-4474-5FC9-007F-090704379780}"/>
              </a:ext>
            </a:extLst>
          </p:cNvPr>
          <p:cNvGraphicFramePr>
            <a:graphicFrameLocks noGrp="1"/>
          </p:cNvGraphicFramePr>
          <p:nvPr>
            <p:extLst>
              <p:ext uri="{D42A27DB-BD31-4B8C-83A1-F6EECF244321}">
                <p14:modId xmlns:p14="http://schemas.microsoft.com/office/powerpoint/2010/main" val="1761542618"/>
              </p:ext>
            </p:extLst>
          </p:nvPr>
        </p:nvGraphicFramePr>
        <p:xfrm>
          <a:off x="369382" y="1997688"/>
          <a:ext cx="7886697" cy="2133848"/>
        </p:xfrm>
        <a:graphic>
          <a:graphicData uri="http://schemas.openxmlformats.org/drawingml/2006/table">
            <a:tbl>
              <a:tblPr/>
              <a:tblGrid>
                <a:gridCol w="2360253">
                  <a:extLst>
                    <a:ext uri="{9D8B030D-6E8A-4147-A177-3AD203B41FA5}">
                      <a16:colId xmlns:a16="http://schemas.microsoft.com/office/drawing/2014/main" val="3095199768"/>
                    </a:ext>
                  </a:extLst>
                </a:gridCol>
                <a:gridCol w="460537">
                  <a:extLst>
                    <a:ext uri="{9D8B030D-6E8A-4147-A177-3AD203B41FA5}">
                      <a16:colId xmlns:a16="http://schemas.microsoft.com/office/drawing/2014/main" val="2582814967"/>
                    </a:ext>
                  </a:extLst>
                </a:gridCol>
                <a:gridCol w="460537">
                  <a:extLst>
                    <a:ext uri="{9D8B030D-6E8A-4147-A177-3AD203B41FA5}">
                      <a16:colId xmlns:a16="http://schemas.microsoft.com/office/drawing/2014/main" val="1130774809"/>
                    </a:ext>
                  </a:extLst>
                </a:gridCol>
                <a:gridCol w="460537">
                  <a:extLst>
                    <a:ext uri="{9D8B030D-6E8A-4147-A177-3AD203B41FA5}">
                      <a16:colId xmlns:a16="http://schemas.microsoft.com/office/drawing/2014/main" val="2234484359"/>
                    </a:ext>
                  </a:extLst>
                </a:gridCol>
                <a:gridCol w="460537">
                  <a:extLst>
                    <a:ext uri="{9D8B030D-6E8A-4147-A177-3AD203B41FA5}">
                      <a16:colId xmlns:a16="http://schemas.microsoft.com/office/drawing/2014/main" val="1350046644"/>
                    </a:ext>
                  </a:extLst>
                </a:gridCol>
                <a:gridCol w="460537">
                  <a:extLst>
                    <a:ext uri="{9D8B030D-6E8A-4147-A177-3AD203B41FA5}">
                      <a16:colId xmlns:a16="http://schemas.microsoft.com/office/drawing/2014/main" val="3981614395"/>
                    </a:ext>
                  </a:extLst>
                </a:gridCol>
                <a:gridCol w="460537">
                  <a:extLst>
                    <a:ext uri="{9D8B030D-6E8A-4147-A177-3AD203B41FA5}">
                      <a16:colId xmlns:a16="http://schemas.microsoft.com/office/drawing/2014/main" val="3495663721"/>
                    </a:ext>
                  </a:extLst>
                </a:gridCol>
                <a:gridCol w="460537">
                  <a:extLst>
                    <a:ext uri="{9D8B030D-6E8A-4147-A177-3AD203B41FA5}">
                      <a16:colId xmlns:a16="http://schemas.microsoft.com/office/drawing/2014/main" val="1815624788"/>
                    </a:ext>
                  </a:extLst>
                </a:gridCol>
                <a:gridCol w="460537">
                  <a:extLst>
                    <a:ext uri="{9D8B030D-6E8A-4147-A177-3AD203B41FA5}">
                      <a16:colId xmlns:a16="http://schemas.microsoft.com/office/drawing/2014/main" val="1816544608"/>
                    </a:ext>
                  </a:extLst>
                </a:gridCol>
                <a:gridCol w="460537">
                  <a:extLst>
                    <a:ext uri="{9D8B030D-6E8A-4147-A177-3AD203B41FA5}">
                      <a16:colId xmlns:a16="http://schemas.microsoft.com/office/drawing/2014/main" val="3825270532"/>
                    </a:ext>
                  </a:extLst>
                </a:gridCol>
                <a:gridCol w="460537">
                  <a:extLst>
                    <a:ext uri="{9D8B030D-6E8A-4147-A177-3AD203B41FA5}">
                      <a16:colId xmlns:a16="http://schemas.microsoft.com/office/drawing/2014/main" val="4096208027"/>
                    </a:ext>
                  </a:extLst>
                </a:gridCol>
                <a:gridCol w="460537">
                  <a:extLst>
                    <a:ext uri="{9D8B030D-6E8A-4147-A177-3AD203B41FA5}">
                      <a16:colId xmlns:a16="http://schemas.microsoft.com/office/drawing/2014/main" val="3494748160"/>
                    </a:ext>
                  </a:extLst>
                </a:gridCol>
                <a:gridCol w="460537">
                  <a:extLst>
                    <a:ext uri="{9D8B030D-6E8A-4147-A177-3AD203B41FA5}">
                      <a16:colId xmlns:a16="http://schemas.microsoft.com/office/drawing/2014/main" val="1734214724"/>
                    </a:ext>
                  </a:extLst>
                </a:gridCol>
              </a:tblGrid>
              <a:tr h="329572">
                <a:tc>
                  <a:txBody>
                    <a:bodyPr/>
                    <a:lstStyle/>
                    <a:p>
                      <a:pPr algn="l" fontAlgn="b"/>
                      <a:endParaRPr lang="fi-FI" sz="500" b="0" i="0" u="none" strike="noStrike" dirty="0">
                        <a:solidFill>
                          <a:srgbClr val="000000"/>
                        </a:solidFill>
                        <a:effectLst/>
                        <a:latin typeface="Source Sans Pro" panose="020B0503030403020204" pitchFamily="34" charset="0"/>
                      </a:endParaRP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600" b="1" i="0" u="none" strike="noStrike" dirty="0">
                          <a:solidFill>
                            <a:srgbClr val="000000"/>
                          </a:solidFill>
                          <a:effectLst/>
                          <a:latin typeface="Source Sans Pro" panose="020B0503030403020204" pitchFamily="34" charset="0"/>
                        </a:rPr>
                        <a:t>EHYTin henkilöstö</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600" b="1" i="0" u="none" strike="noStrike" dirty="0">
                          <a:solidFill>
                            <a:srgbClr val="000000"/>
                          </a:solidFill>
                          <a:effectLst/>
                          <a:latin typeface="Source Sans Pro" panose="020B0503030403020204" pitchFamily="34" charset="0"/>
                        </a:rPr>
                        <a:t>EHYTin jäsenjärjestö</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600" b="1" i="0" u="none" strike="noStrike" dirty="0">
                          <a:solidFill>
                            <a:srgbClr val="000000"/>
                          </a:solidFill>
                          <a:effectLst/>
                          <a:latin typeface="Source Sans Pro" panose="020B0503030403020204" pitchFamily="34" charset="0"/>
                        </a:rPr>
                        <a:t>EHYTin kouluttaja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600" b="1" i="0" u="none" strike="noStrike" dirty="0">
                          <a:solidFill>
                            <a:srgbClr val="000000"/>
                          </a:solidFill>
                          <a:effectLst/>
                          <a:latin typeface="Source Sans Pro" panose="020B0503030403020204" pitchFamily="34" charset="0"/>
                        </a:rPr>
                        <a:t>EHYTin valtuusto tai hallitus</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600" b="1" i="0" u="none" strike="noStrike" dirty="0">
                          <a:solidFill>
                            <a:srgbClr val="000000"/>
                          </a:solidFill>
                          <a:effectLst/>
                          <a:latin typeface="Source Sans Pro" panose="020B0503030403020204" pitchFamily="34" charset="0"/>
                        </a:rPr>
                        <a:t>Järjestötoimija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600" b="1" i="0" u="none" strike="noStrike" dirty="0">
                          <a:solidFill>
                            <a:srgbClr val="000000"/>
                          </a:solidFill>
                          <a:effectLst/>
                          <a:latin typeface="Source Sans Pro" panose="020B0503030403020204" pitchFamily="34" charset="0"/>
                        </a:rPr>
                        <a:t>Joku muu, mikä?</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600" b="1" i="0" u="none" strike="noStrike" dirty="0">
                          <a:solidFill>
                            <a:srgbClr val="000000"/>
                          </a:solidFill>
                          <a:effectLst/>
                          <a:latin typeface="Source Sans Pro" panose="020B0503030403020204" pitchFamily="34" charset="0"/>
                        </a:rPr>
                        <a:t>Median edustaja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600" b="1" i="0" u="none" strike="noStrike" dirty="0">
                          <a:solidFill>
                            <a:srgbClr val="000000"/>
                          </a:solidFill>
                          <a:effectLst/>
                          <a:latin typeface="Source Sans Pro" panose="020B0503030403020204" pitchFamily="34" charset="0"/>
                        </a:rPr>
                        <a:t>Poliittinen päättäjä</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600" b="1" i="0" u="none" strike="noStrike" dirty="0">
                          <a:solidFill>
                            <a:srgbClr val="000000"/>
                          </a:solidFill>
                          <a:effectLst/>
                          <a:latin typeface="Source Sans Pro" panose="020B0503030403020204" pitchFamily="34" charset="0"/>
                        </a:rPr>
                        <a:t>Sosiaali-, terveys- tai kasvatusalan ammattilainen</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600" b="1" i="0" u="none" strike="noStrike" dirty="0">
                          <a:solidFill>
                            <a:srgbClr val="000000"/>
                          </a:solidFill>
                          <a:effectLst/>
                          <a:latin typeface="Source Sans Pro" panose="020B0503030403020204" pitchFamily="34" charset="0"/>
                        </a:rPr>
                        <a:t>Tutkija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600" b="1" i="0" u="none" strike="noStrike" dirty="0">
                          <a:solidFill>
                            <a:srgbClr val="000000"/>
                          </a:solidFill>
                          <a:effectLst/>
                          <a:latin typeface="Source Sans Pro" panose="020B0503030403020204" pitchFamily="34" charset="0"/>
                        </a:rPr>
                        <a:t>Vapaaehtoinen</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600" b="1" i="0" u="none" strike="noStrike" dirty="0">
                          <a:solidFill>
                            <a:srgbClr val="000000"/>
                          </a:solidFill>
                          <a:effectLst/>
                          <a:latin typeface="Source Sans Pro" panose="020B0503030403020204" pitchFamily="34" charset="0"/>
                        </a:rPr>
                        <a:t>Virkamies</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8274091"/>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aktiivinen viestijä</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4120081483"/>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asiantunteva</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309071795"/>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dialoginen</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1197103"/>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edelläkävijä</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414451"/>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monipuolinen</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662094283"/>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poliittisesti sitoutumaton</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93767077"/>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verkostoitunut</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646443114"/>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yhdenvertainen</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3133469733"/>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yhteiskunnallinen vaikuttaja</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378099940"/>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yhteistyökykyinen</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586935284"/>
                  </a:ext>
                </a:extLst>
              </a:tr>
              <a:tr h="139121">
                <a:tc>
                  <a:txBody>
                    <a:bodyPr/>
                    <a:lstStyle/>
                    <a:p>
                      <a:pPr algn="l" fontAlgn="b"/>
                      <a:r>
                        <a:rPr lang="fi-FI" sz="700" b="0" i="0" u="none" strike="noStrike" dirty="0">
                          <a:solidFill>
                            <a:srgbClr val="000000"/>
                          </a:solidFill>
                          <a:effectLst/>
                          <a:latin typeface="Source Sans Pro" panose="020B0503030403020204" pitchFamily="34" charset="0"/>
                        </a:rPr>
                        <a:t>yhteisvastuuta edistävä</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164656777"/>
                  </a:ext>
                </a:extLst>
              </a:tr>
              <a:tr h="139121">
                <a:tc>
                  <a:txBody>
                    <a:bodyPr/>
                    <a:lstStyle/>
                    <a:p>
                      <a:pPr algn="l" fontAlgn="b"/>
                      <a:r>
                        <a:rPr lang="fi-FI" sz="700" b="1" i="0" u="none" strike="noStrike" dirty="0">
                          <a:solidFill>
                            <a:srgbClr val="000000"/>
                          </a:solidFill>
                          <a:effectLst/>
                          <a:latin typeface="Source Sans Pro" panose="020B0503030403020204" pitchFamily="34" charset="0"/>
                        </a:rPr>
                        <a:t>Keskiarvo</a:t>
                      </a: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392838875"/>
                  </a:ext>
                </a:extLst>
              </a:tr>
            </a:tbl>
          </a:graphicData>
        </a:graphic>
      </p:graphicFrame>
      <p:sp>
        <p:nvSpPr>
          <p:cNvPr id="5" name="Tekstiruutu 4">
            <a:extLst>
              <a:ext uri="{FF2B5EF4-FFF2-40B4-BE49-F238E27FC236}">
                <a16:creationId xmlns:a16="http://schemas.microsoft.com/office/drawing/2014/main" id="{EFFBC9C8-35B0-F30C-64BE-99B67218B5DC}"/>
              </a:ext>
            </a:extLst>
          </p:cNvPr>
          <p:cNvSpPr txBox="1"/>
          <p:nvPr/>
        </p:nvSpPr>
        <p:spPr>
          <a:xfrm>
            <a:off x="3603288" y="4597986"/>
            <a:ext cx="1937423" cy="338554"/>
          </a:xfrm>
          <a:prstGeom prst="rect">
            <a:avLst/>
          </a:prstGeom>
          <a:noFill/>
        </p:spPr>
        <p:txBody>
          <a:bodyPr wrap="square">
            <a:spAutoFit/>
          </a:bodyPr>
          <a:lstStyle/>
          <a:p>
            <a:r>
              <a:rPr lang="fi-FI" sz="800" i="1" dirty="0"/>
              <a:t>Vihreä = yli 4</a:t>
            </a:r>
          </a:p>
          <a:p>
            <a:r>
              <a:rPr lang="fi-FI" sz="800" i="1" dirty="0"/>
              <a:t>Punainen = 3,5 tai alle</a:t>
            </a:r>
          </a:p>
        </p:txBody>
      </p:sp>
      <p:sp>
        <p:nvSpPr>
          <p:cNvPr id="6" name="Tekstiruutu 5">
            <a:extLst>
              <a:ext uri="{FF2B5EF4-FFF2-40B4-BE49-F238E27FC236}">
                <a16:creationId xmlns:a16="http://schemas.microsoft.com/office/drawing/2014/main" id="{469D3BCF-DE9C-08E7-D5A3-640FAFB1BB4D}"/>
              </a:ext>
            </a:extLst>
          </p:cNvPr>
          <p:cNvSpPr txBox="1"/>
          <p:nvPr/>
        </p:nvSpPr>
        <p:spPr>
          <a:xfrm>
            <a:off x="354330" y="1003213"/>
            <a:ext cx="8220044" cy="430887"/>
          </a:xfrm>
          <a:prstGeom prst="rect">
            <a:avLst/>
          </a:prstGeom>
          <a:noFill/>
        </p:spPr>
        <p:txBody>
          <a:bodyPr wrap="square">
            <a:spAutoFit/>
          </a:bodyPr>
          <a:lstStyle/>
          <a:p>
            <a:r>
              <a:rPr lang="fi-FI" sz="1100" b="1" i="1"/>
              <a:t>Kuinka hyvin seuraavat adjektiivit kuvaavat mielestänne EHYTiä?</a:t>
            </a:r>
          </a:p>
          <a:p>
            <a:r>
              <a:rPr lang="fi-FI" sz="1100" i="1"/>
              <a:t>Asteikko</a:t>
            </a:r>
            <a:r>
              <a:rPr lang="fi-FI" sz="1100" i="1" dirty="0"/>
              <a:t>: 1 = ei kuvaa lainkaan, 2 = kuvaa heikosti, 3 = neutraali, 4 = kuvaa jonkin verran, 5 = kuvaa erittäin paljon</a:t>
            </a:r>
          </a:p>
        </p:txBody>
      </p:sp>
      <p:sp>
        <p:nvSpPr>
          <p:cNvPr id="7" name="Tekstiruutu 6">
            <a:extLst>
              <a:ext uri="{FF2B5EF4-FFF2-40B4-BE49-F238E27FC236}">
                <a16:creationId xmlns:a16="http://schemas.microsoft.com/office/drawing/2014/main" id="{F8681D90-07AA-CFF1-8C86-635A56843AAD}"/>
              </a:ext>
            </a:extLst>
          </p:cNvPr>
          <p:cNvSpPr txBox="1"/>
          <p:nvPr/>
        </p:nvSpPr>
        <p:spPr>
          <a:xfrm>
            <a:off x="295487" y="4242306"/>
            <a:ext cx="3245309" cy="461665"/>
          </a:xfrm>
          <a:prstGeom prst="rect">
            <a:avLst/>
          </a:prstGeom>
          <a:noFill/>
        </p:spPr>
        <p:txBody>
          <a:bodyPr wrap="square" rtlCol="0">
            <a:spAutoFit/>
          </a:bodyPr>
          <a:lstStyle/>
          <a:p>
            <a:r>
              <a:rPr lang="fi-FI" sz="800" dirty="0"/>
              <a:t>Huomioithan vastaajamäärät tulkinnassa:  tutkija (14), median edustaja (7), poliittinen päättäjä (4) on </a:t>
            </a:r>
            <a:r>
              <a:rPr lang="fi-FI" sz="800" u="sng" dirty="0"/>
              <a:t>alle </a:t>
            </a:r>
            <a:r>
              <a:rPr lang="fi-FI" sz="800" dirty="0"/>
              <a:t>15 vastausta (sarakkeiden rajaukset vahvistettu jos 15 vastausta tai enemmän).</a:t>
            </a:r>
          </a:p>
        </p:txBody>
      </p:sp>
      <p:sp>
        <p:nvSpPr>
          <p:cNvPr id="8" name="Suorakulmio 7">
            <a:extLst>
              <a:ext uri="{FF2B5EF4-FFF2-40B4-BE49-F238E27FC236}">
                <a16:creationId xmlns:a16="http://schemas.microsoft.com/office/drawing/2014/main" id="{9E6BED79-DF8E-0688-2C4E-EC3B6BF37589}"/>
              </a:ext>
            </a:extLst>
          </p:cNvPr>
          <p:cNvSpPr/>
          <p:nvPr/>
        </p:nvSpPr>
        <p:spPr>
          <a:xfrm>
            <a:off x="2718790" y="1998478"/>
            <a:ext cx="477769" cy="2149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DC83A9E2-1033-36BE-25A9-CF30556F6DFB}"/>
              </a:ext>
            </a:extLst>
          </p:cNvPr>
          <p:cNvSpPr/>
          <p:nvPr/>
        </p:nvSpPr>
        <p:spPr>
          <a:xfrm>
            <a:off x="3201602" y="1989514"/>
            <a:ext cx="477769" cy="2149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88DB8690-2BBA-3031-F138-B5910F3F0B19}"/>
              </a:ext>
            </a:extLst>
          </p:cNvPr>
          <p:cNvSpPr/>
          <p:nvPr/>
        </p:nvSpPr>
        <p:spPr>
          <a:xfrm>
            <a:off x="6419918" y="1988234"/>
            <a:ext cx="477769" cy="2149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C7A04F6-1B13-7EE9-E74A-8BBF10422CE3}"/>
              </a:ext>
            </a:extLst>
          </p:cNvPr>
          <p:cNvSpPr/>
          <p:nvPr/>
        </p:nvSpPr>
        <p:spPr>
          <a:xfrm>
            <a:off x="7325350" y="1986954"/>
            <a:ext cx="477769" cy="2149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CDB11FA-CD40-0E1D-3A49-2F07C5928A76}"/>
              </a:ext>
            </a:extLst>
          </p:cNvPr>
          <p:cNvSpPr/>
          <p:nvPr/>
        </p:nvSpPr>
        <p:spPr>
          <a:xfrm>
            <a:off x="7785110" y="1985674"/>
            <a:ext cx="477769" cy="2149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3CF5CBB1-AD05-66C4-E272-5BABAD173ECF}"/>
              </a:ext>
            </a:extLst>
          </p:cNvPr>
          <p:cNvSpPr/>
          <p:nvPr/>
        </p:nvSpPr>
        <p:spPr>
          <a:xfrm>
            <a:off x="5041923" y="2008726"/>
            <a:ext cx="441652" cy="2149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EAC84701-7524-0320-20C4-AED7FF6EF1F6}"/>
              </a:ext>
            </a:extLst>
          </p:cNvPr>
          <p:cNvSpPr/>
          <p:nvPr/>
        </p:nvSpPr>
        <p:spPr>
          <a:xfrm>
            <a:off x="4571918" y="1999762"/>
            <a:ext cx="477769" cy="2149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4EBC1A7F-90FC-5DC5-6B64-A3501F82F949}"/>
              </a:ext>
            </a:extLst>
          </p:cNvPr>
          <p:cNvSpPr/>
          <p:nvPr/>
        </p:nvSpPr>
        <p:spPr>
          <a:xfrm>
            <a:off x="3670727" y="1990798"/>
            <a:ext cx="450220" cy="2149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BF1D7F79-067D-0E17-9967-0B4CA98399B9}"/>
              </a:ext>
            </a:extLst>
          </p:cNvPr>
          <p:cNvSpPr/>
          <p:nvPr/>
        </p:nvSpPr>
        <p:spPr>
          <a:xfrm>
            <a:off x="4123687" y="1997202"/>
            <a:ext cx="441652" cy="2149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Ellipsi 20">
            <a:extLst>
              <a:ext uri="{FF2B5EF4-FFF2-40B4-BE49-F238E27FC236}">
                <a16:creationId xmlns:a16="http://schemas.microsoft.com/office/drawing/2014/main" id="{F4D06A9F-5A26-723C-101B-AC5D958928AC}"/>
              </a:ext>
            </a:extLst>
          </p:cNvPr>
          <p:cNvSpPr/>
          <p:nvPr/>
        </p:nvSpPr>
        <p:spPr>
          <a:xfrm>
            <a:off x="2809812" y="2610018"/>
            <a:ext cx="299678" cy="1412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Ellipsi 21">
            <a:extLst>
              <a:ext uri="{FF2B5EF4-FFF2-40B4-BE49-F238E27FC236}">
                <a16:creationId xmlns:a16="http://schemas.microsoft.com/office/drawing/2014/main" id="{D495EDF5-B45A-318C-7582-C5F1F03B6758}"/>
              </a:ext>
            </a:extLst>
          </p:cNvPr>
          <p:cNvSpPr/>
          <p:nvPr/>
        </p:nvSpPr>
        <p:spPr>
          <a:xfrm>
            <a:off x="2816216" y="3023674"/>
            <a:ext cx="299678" cy="1412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22">
            <a:extLst>
              <a:ext uri="{FF2B5EF4-FFF2-40B4-BE49-F238E27FC236}">
                <a16:creationId xmlns:a16="http://schemas.microsoft.com/office/drawing/2014/main" id="{A732C59C-76E3-0805-A107-B32D25259EB5}"/>
              </a:ext>
            </a:extLst>
          </p:cNvPr>
          <p:cNvSpPr/>
          <p:nvPr/>
        </p:nvSpPr>
        <p:spPr>
          <a:xfrm>
            <a:off x="4198056" y="2607458"/>
            <a:ext cx="299678" cy="1412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3B3D12E7-3B76-ADDE-230F-8FDCB4B5AD45}"/>
              </a:ext>
            </a:extLst>
          </p:cNvPr>
          <p:cNvSpPr/>
          <p:nvPr/>
        </p:nvSpPr>
        <p:spPr>
          <a:xfrm>
            <a:off x="6525028" y="2590810"/>
            <a:ext cx="299678" cy="1412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0081C5D5-223A-8965-A3A6-3C585DBA23B5}"/>
              </a:ext>
            </a:extLst>
          </p:cNvPr>
          <p:cNvSpPr/>
          <p:nvPr/>
        </p:nvSpPr>
        <p:spPr>
          <a:xfrm>
            <a:off x="5090684" y="2593374"/>
            <a:ext cx="299678" cy="1412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Tekstiruutu 29">
            <a:extLst>
              <a:ext uri="{FF2B5EF4-FFF2-40B4-BE49-F238E27FC236}">
                <a16:creationId xmlns:a16="http://schemas.microsoft.com/office/drawing/2014/main" id="{51787B3E-E640-E5D3-CC74-6680C700AB6B}"/>
              </a:ext>
            </a:extLst>
          </p:cNvPr>
          <p:cNvSpPr txBox="1"/>
          <p:nvPr/>
        </p:nvSpPr>
        <p:spPr>
          <a:xfrm>
            <a:off x="5746559" y="4276070"/>
            <a:ext cx="2820131" cy="461665"/>
          </a:xfrm>
          <a:prstGeom prst="rect">
            <a:avLst/>
          </a:prstGeom>
          <a:noFill/>
        </p:spPr>
        <p:txBody>
          <a:bodyPr wrap="square" rtlCol="0">
            <a:spAutoFit/>
          </a:bodyPr>
          <a:lstStyle/>
          <a:p>
            <a:r>
              <a:rPr lang="fi-FI" sz="1200" dirty="0"/>
              <a:t>Ympyröity rooleista (N15 tai yli) arvot jotka 4,7 tai korkeammat.</a:t>
            </a:r>
          </a:p>
        </p:txBody>
      </p:sp>
    </p:spTree>
    <p:extLst>
      <p:ext uri="{BB962C8B-B14F-4D97-AF65-F5344CB8AC3E}">
        <p14:creationId xmlns:p14="http://schemas.microsoft.com/office/powerpoint/2010/main" val="3344059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Adjektiivit alueen mukaan</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18</a:t>
            </a:fld>
            <a:endParaRPr lang="fi-FI" dirty="0"/>
          </a:p>
        </p:txBody>
      </p:sp>
      <p:graphicFrame>
        <p:nvGraphicFramePr>
          <p:cNvPr id="6" name="Taulukko 5">
            <a:extLst>
              <a:ext uri="{FF2B5EF4-FFF2-40B4-BE49-F238E27FC236}">
                <a16:creationId xmlns:a16="http://schemas.microsoft.com/office/drawing/2014/main" id="{A33F578B-2657-F903-B25E-EF0372EE380B}"/>
              </a:ext>
            </a:extLst>
          </p:cNvPr>
          <p:cNvGraphicFramePr>
            <a:graphicFrameLocks noGrp="1"/>
          </p:cNvGraphicFramePr>
          <p:nvPr>
            <p:extLst>
              <p:ext uri="{D42A27DB-BD31-4B8C-83A1-F6EECF244321}">
                <p14:modId xmlns:p14="http://schemas.microsoft.com/office/powerpoint/2010/main" val="3776868432"/>
              </p:ext>
            </p:extLst>
          </p:nvPr>
        </p:nvGraphicFramePr>
        <p:xfrm>
          <a:off x="195262" y="1558428"/>
          <a:ext cx="8876730" cy="2174125"/>
        </p:xfrm>
        <a:graphic>
          <a:graphicData uri="http://schemas.openxmlformats.org/drawingml/2006/table">
            <a:tbl>
              <a:tblPr/>
              <a:tblGrid>
                <a:gridCol w="1207236">
                  <a:extLst>
                    <a:ext uri="{9D8B030D-6E8A-4147-A177-3AD203B41FA5}">
                      <a16:colId xmlns:a16="http://schemas.microsoft.com/office/drawing/2014/main" val="2503436720"/>
                    </a:ext>
                  </a:extLst>
                </a:gridCol>
                <a:gridCol w="426083">
                  <a:extLst>
                    <a:ext uri="{9D8B030D-6E8A-4147-A177-3AD203B41FA5}">
                      <a16:colId xmlns:a16="http://schemas.microsoft.com/office/drawing/2014/main" val="1958783355"/>
                    </a:ext>
                  </a:extLst>
                </a:gridCol>
                <a:gridCol w="426083">
                  <a:extLst>
                    <a:ext uri="{9D8B030D-6E8A-4147-A177-3AD203B41FA5}">
                      <a16:colId xmlns:a16="http://schemas.microsoft.com/office/drawing/2014/main" val="683288325"/>
                    </a:ext>
                  </a:extLst>
                </a:gridCol>
                <a:gridCol w="426083">
                  <a:extLst>
                    <a:ext uri="{9D8B030D-6E8A-4147-A177-3AD203B41FA5}">
                      <a16:colId xmlns:a16="http://schemas.microsoft.com/office/drawing/2014/main" val="2580082185"/>
                    </a:ext>
                  </a:extLst>
                </a:gridCol>
                <a:gridCol w="426083">
                  <a:extLst>
                    <a:ext uri="{9D8B030D-6E8A-4147-A177-3AD203B41FA5}">
                      <a16:colId xmlns:a16="http://schemas.microsoft.com/office/drawing/2014/main" val="813742228"/>
                    </a:ext>
                  </a:extLst>
                </a:gridCol>
                <a:gridCol w="426083">
                  <a:extLst>
                    <a:ext uri="{9D8B030D-6E8A-4147-A177-3AD203B41FA5}">
                      <a16:colId xmlns:a16="http://schemas.microsoft.com/office/drawing/2014/main" val="992357229"/>
                    </a:ext>
                  </a:extLst>
                </a:gridCol>
                <a:gridCol w="426083">
                  <a:extLst>
                    <a:ext uri="{9D8B030D-6E8A-4147-A177-3AD203B41FA5}">
                      <a16:colId xmlns:a16="http://schemas.microsoft.com/office/drawing/2014/main" val="2257026400"/>
                    </a:ext>
                  </a:extLst>
                </a:gridCol>
                <a:gridCol w="426083">
                  <a:extLst>
                    <a:ext uri="{9D8B030D-6E8A-4147-A177-3AD203B41FA5}">
                      <a16:colId xmlns:a16="http://schemas.microsoft.com/office/drawing/2014/main" val="2331513482"/>
                    </a:ext>
                  </a:extLst>
                </a:gridCol>
                <a:gridCol w="426083">
                  <a:extLst>
                    <a:ext uri="{9D8B030D-6E8A-4147-A177-3AD203B41FA5}">
                      <a16:colId xmlns:a16="http://schemas.microsoft.com/office/drawing/2014/main" val="626211105"/>
                    </a:ext>
                  </a:extLst>
                </a:gridCol>
                <a:gridCol w="426083">
                  <a:extLst>
                    <a:ext uri="{9D8B030D-6E8A-4147-A177-3AD203B41FA5}">
                      <a16:colId xmlns:a16="http://schemas.microsoft.com/office/drawing/2014/main" val="2534768398"/>
                    </a:ext>
                  </a:extLst>
                </a:gridCol>
                <a:gridCol w="426083">
                  <a:extLst>
                    <a:ext uri="{9D8B030D-6E8A-4147-A177-3AD203B41FA5}">
                      <a16:colId xmlns:a16="http://schemas.microsoft.com/office/drawing/2014/main" val="2337948361"/>
                    </a:ext>
                  </a:extLst>
                </a:gridCol>
                <a:gridCol w="426083">
                  <a:extLst>
                    <a:ext uri="{9D8B030D-6E8A-4147-A177-3AD203B41FA5}">
                      <a16:colId xmlns:a16="http://schemas.microsoft.com/office/drawing/2014/main" val="2814313784"/>
                    </a:ext>
                  </a:extLst>
                </a:gridCol>
                <a:gridCol w="426083">
                  <a:extLst>
                    <a:ext uri="{9D8B030D-6E8A-4147-A177-3AD203B41FA5}">
                      <a16:colId xmlns:a16="http://schemas.microsoft.com/office/drawing/2014/main" val="2298825924"/>
                    </a:ext>
                  </a:extLst>
                </a:gridCol>
                <a:gridCol w="426083">
                  <a:extLst>
                    <a:ext uri="{9D8B030D-6E8A-4147-A177-3AD203B41FA5}">
                      <a16:colId xmlns:a16="http://schemas.microsoft.com/office/drawing/2014/main" val="227915477"/>
                    </a:ext>
                  </a:extLst>
                </a:gridCol>
                <a:gridCol w="426083">
                  <a:extLst>
                    <a:ext uri="{9D8B030D-6E8A-4147-A177-3AD203B41FA5}">
                      <a16:colId xmlns:a16="http://schemas.microsoft.com/office/drawing/2014/main" val="2819095943"/>
                    </a:ext>
                  </a:extLst>
                </a:gridCol>
                <a:gridCol w="426083">
                  <a:extLst>
                    <a:ext uri="{9D8B030D-6E8A-4147-A177-3AD203B41FA5}">
                      <a16:colId xmlns:a16="http://schemas.microsoft.com/office/drawing/2014/main" val="2700350322"/>
                    </a:ext>
                  </a:extLst>
                </a:gridCol>
                <a:gridCol w="426083">
                  <a:extLst>
                    <a:ext uri="{9D8B030D-6E8A-4147-A177-3AD203B41FA5}">
                      <a16:colId xmlns:a16="http://schemas.microsoft.com/office/drawing/2014/main" val="2589145331"/>
                    </a:ext>
                  </a:extLst>
                </a:gridCol>
                <a:gridCol w="426083">
                  <a:extLst>
                    <a:ext uri="{9D8B030D-6E8A-4147-A177-3AD203B41FA5}">
                      <a16:colId xmlns:a16="http://schemas.microsoft.com/office/drawing/2014/main" val="2102660474"/>
                    </a:ext>
                  </a:extLst>
                </a:gridCol>
                <a:gridCol w="426083">
                  <a:extLst>
                    <a:ext uri="{9D8B030D-6E8A-4147-A177-3AD203B41FA5}">
                      <a16:colId xmlns:a16="http://schemas.microsoft.com/office/drawing/2014/main" val="946739618"/>
                    </a:ext>
                  </a:extLst>
                </a:gridCol>
              </a:tblGrid>
              <a:tr h="423721">
                <a:tc>
                  <a:txBody>
                    <a:bodyPr/>
                    <a:lstStyle/>
                    <a:p>
                      <a:pPr algn="l" fontAlgn="b"/>
                      <a:endParaRPr lang="fi-FI" sz="700" b="1" i="0" u="none" strike="noStrike" dirty="0">
                        <a:solidFill>
                          <a:srgbClr val="000000"/>
                        </a:solidFill>
                        <a:effectLst/>
                        <a:latin typeface="Source Sans Pro" panose="020B0503030403020204" pitchFamily="34" charset="0"/>
                      </a:endParaRPr>
                    </a:p>
                  </a:txBody>
                  <a:tcPr marL="5329" marR="5329" marT="53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Etelä-Karjala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Etelä-Pohjanmaa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Etelä-Savo</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Kainuu</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Kanta-Häme</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Keski-Pohjanmaa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Keski-Suomi</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a:solidFill>
                            <a:srgbClr val="000000"/>
                          </a:solidFill>
                          <a:effectLst/>
                          <a:latin typeface="Source Sans Pro" panose="020B0503030403020204" pitchFamily="34" charset="0"/>
                        </a:rPr>
                        <a:t>Kymen</a:t>
                      </a:r>
                    </a:p>
                    <a:p>
                      <a:pPr algn="ctr" fontAlgn="b"/>
                      <a:r>
                        <a:rPr lang="fi-FI" sz="600" b="1" i="0" u="none" strike="noStrike">
                          <a:solidFill>
                            <a:srgbClr val="000000"/>
                          </a:solidFill>
                          <a:effectLst/>
                          <a:latin typeface="Source Sans Pro" panose="020B0503030403020204" pitchFamily="34" charset="0"/>
                        </a:rPr>
                        <a:t>laakso</a:t>
                      </a:r>
                      <a:endParaRPr lang="fi-FI" sz="600" b="1" i="0" u="none" strike="noStrike" dirty="0">
                        <a:solidFill>
                          <a:srgbClr val="000000"/>
                        </a:solidFill>
                        <a:effectLst/>
                        <a:latin typeface="Source Sans Pro" panose="020B0503030403020204" pitchFamily="34" charset="0"/>
                      </a:endParaRP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Lappi</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Päijät-Häme</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Pirkanmaa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Pohjanmaa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Pohjois-Karjala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Pohjois-Pohjanmaa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Pohjois-Savo</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Satakunta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Uusimaa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Varsinais-Suomi</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16481"/>
                  </a:ext>
                </a:extLst>
              </a:tr>
              <a:tr h="145867">
                <a:tc>
                  <a:txBody>
                    <a:bodyPr/>
                    <a:lstStyle/>
                    <a:p>
                      <a:pPr algn="l" fontAlgn="b"/>
                      <a:r>
                        <a:rPr lang="fi-FI" sz="700" b="0" i="0" u="none" strike="noStrike" dirty="0">
                          <a:solidFill>
                            <a:srgbClr val="000000"/>
                          </a:solidFill>
                          <a:effectLst/>
                          <a:latin typeface="Source Sans Pro" panose="020B0503030403020204" pitchFamily="34" charset="0"/>
                        </a:rPr>
                        <a:t>aktiivinen viestijä</a:t>
                      </a:r>
                    </a:p>
                  </a:txBody>
                  <a:tcPr marL="5329" marR="5329" marT="53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3307531"/>
                  </a:ext>
                </a:extLst>
              </a:tr>
              <a:tr h="145867">
                <a:tc>
                  <a:txBody>
                    <a:bodyPr/>
                    <a:lstStyle/>
                    <a:p>
                      <a:pPr algn="l" fontAlgn="b"/>
                      <a:r>
                        <a:rPr lang="fi-FI" sz="700" b="0" i="0" u="none" strike="noStrike" dirty="0">
                          <a:solidFill>
                            <a:srgbClr val="000000"/>
                          </a:solidFill>
                          <a:effectLst/>
                          <a:latin typeface="Source Sans Pro" panose="020B0503030403020204" pitchFamily="34" charset="0"/>
                        </a:rPr>
                        <a:t>asiantunteva</a:t>
                      </a:r>
                    </a:p>
                  </a:txBody>
                  <a:tcPr marL="5329" marR="5329" marT="53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252614352"/>
                  </a:ext>
                </a:extLst>
              </a:tr>
              <a:tr h="145867">
                <a:tc>
                  <a:txBody>
                    <a:bodyPr/>
                    <a:lstStyle/>
                    <a:p>
                      <a:pPr algn="l" fontAlgn="b"/>
                      <a:r>
                        <a:rPr lang="fi-FI" sz="700" b="0" i="0" u="none" strike="noStrike" dirty="0">
                          <a:solidFill>
                            <a:srgbClr val="000000"/>
                          </a:solidFill>
                          <a:effectLst/>
                          <a:latin typeface="Source Sans Pro" panose="020B0503030403020204" pitchFamily="34" charset="0"/>
                        </a:rPr>
                        <a:t>dialoginen</a:t>
                      </a:r>
                    </a:p>
                  </a:txBody>
                  <a:tcPr marL="5329" marR="5329" marT="53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342128"/>
                  </a:ext>
                </a:extLst>
              </a:tr>
              <a:tr h="145867">
                <a:tc>
                  <a:txBody>
                    <a:bodyPr/>
                    <a:lstStyle/>
                    <a:p>
                      <a:pPr algn="l" fontAlgn="b"/>
                      <a:r>
                        <a:rPr lang="fi-FI" sz="700" b="0" i="0" u="none" strike="noStrike" dirty="0">
                          <a:solidFill>
                            <a:srgbClr val="000000"/>
                          </a:solidFill>
                          <a:effectLst/>
                          <a:latin typeface="Source Sans Pro" panose="020B0503030403020204" pitchFamily="34" charset="0"/>
                        </a:rPr>
                        <a:t>edelläkävijä</a:t>
                      </a:r>
                    </a:p>
                  </a:txBody>
                  <a:tcPr marL="5329" marR="5329" marT="53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277579954"/>
                  </a:ext>
                </a:extLst>
              </a:tr>
              <a:tr h="145867">
                <a:tc>
                  <a:txBody>
                    <a:bodyPr/>
                    <a:lstStyle/>
                    <a:p>
                      <a:pPr algn="l" fontAlgn="b"/>
                      <a:r>
                        <a:rPr lang="fi-FI" sz="700" b="0" i="0" u="none" strike="noStrike" dirty="0">
                          <a:solidFill>
                            <a:srgbClr val="000000"/>
                          </a:solidFill>
                          <a:effectLst/>
                          <a:latin typeface="Source Sans Pro" panose="020B0503030403020204" pitchFamily="34" charset="0"/>
                        </a:rPr>
                        <a:t>monipuolinen</a:t>
                      </a:r>
                    </a:p>
                  </a:txBody>
                  <a:tcPr marL="5329" marR="5329" marT="53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309238900"/>
                  </a:ext>
                </a:extLst>
              </a:tr>
              <a:tr h="145867">
                <a:tc>
                  <a:txBody>
                    <a:bodyPr/>
                    <a:lstStyle/>
                    <a:p>
                      <a:pPr algn="l" fontAlgn="b"/>
                      <a:r>
                        <a:rPr lang="fi-FI" sz="700" b="0" i="0" u="none" strike="noStrike" dirty="0">
                          <a:solidFill>
                            <a:srgbClr val="000000"/>
                          </a:solidFill>
                          <a:effectLst/>
                          <a:latin typeface="Source Sans Pro" panose="020B0503030403020204" pitchFamily="34" charset="0"/>
                        </a:rPr>
                        <a:t>poliittisesti sitoutumaton</a:t>
                      </a:r>
                    </a:p>
                  </a:txBody>
                  <a:tcPr marL="5329" marR="5329" marT="53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875568141"/>
                  </a:ext>
                </a:extLst>
              </a:tr>
              <a:tr h="145867">
                <a:tc>
                  <a:txBody>
                    <a:bodyPr/>
                    <a:lstStyle/>
                    <a:p>
                      <a:pPr algn="l" fontAlgn="b"/>
                      <a:r>
                        <a:rPr lang="fi-FI" sz="700" b="0" i="0" u="none" strike="noStrike" dirty="0">
                          <a:solidFill>
                            <a:srgbClr val="000000"/>
                          </a:solidFill>
                          <a:effectLst/>
                          <a:latin typeface="Source Sans Pro" panose="020B0503030403020204" pitchFamily="34" charset="0"/>
                        </a:rPr>
                        <a:t>verkostoitunut</a:t>
                      </a:r>
                    </a:p>
                  </a:txBody>
                  <a:tcPr marL="5329" marR="5329" marT="53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3757810222"/>
                  </a:ext>
                </a:extLst>
              </a:tr>
              <a:tr h="145867">
                <a:tc>
                  <a:txBody>
                    <a:bodyPr/>
                    <a:lstStyle/>
                    <a:p>
                      <a:pPr algn="l" fontAlgn="b"/>
                      <a:r>
                        <a:rPr lang="fi-FI" sz="700" b="0" i="0" u="none" strike="noStrike" dirty="0">
                          <a:solidFill>
                            <a:srgbClr val="000000"/>
                          </a:solidFill>
                          <a:effectLst/>
                          <a:latin typeface="Source Sans Pro" panose="020B0503030403020204" pitchFamily="34" charset="0"/>
                        </a:rPr>
                        <a:t>yhdenvertainen</a:t>
                      </a:r>
                    </a:p>
                  </a:txBody>
                  <a:tcPr marL="5329" marR="5329" marT="53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3970758599"/>
                  </a:ext>
                </a:extLst>
              </a:tr>
              <a:tr h="145867">
                <a:tc>
                  <a:txBody>
                    <a:bodyPr/>
                    <a:lstStyle/>
                    <a:p>
                      <a:pPr algn="l" fontAlgn="b"/>
                      <a:r>
                        <a:rPr lang="fi-FI" sz="700" b="0" i="0" u="none" strike="noStrike" dirty="0">
                          <a:solidFill>
                            <a:srgbClr val="000000"/>
                          </a:solidFill>
                          <a:effectLst/>
                          <a:latin typeface="Source Sans Pro" panose="020B0503030403020204" pitchFamily="34" charset="0"/>
                        </a:rPr>
                        <a:t>yhteiskunnallinen vaikuttaja</a:t>
                      </a:r>
                    </a:p>
                  </a:txBody>
                  <a:tcPr marL="5329" marR="5329" marT="53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574598682"/>
                  </a:ext>
                </a:extLst>
              </a:tr>
              <a:tr h="145867">
                <a:tc>
                  <a:txBody>
                    <a:bodyPr/>
                    <a:lstStyle/>
                    <a:p>
                      <a:pPr algn="l" fontAlgn="b"/>
                      <a:r>
                        <a:rPr lang="fi-FI" sz="700" b="0" i="0" u="none" strike="noStrike" dirty="0">
                          <a:solidFill>
                            <a:srgbClr val="000000"/>
                          </a:solidFill>
                          <a:effectLst/>
                          <a:latin typeface="Source Sans Pro" panose="020B0503030403020204" pitchFamily="34" charset="0"/>
                        </a:rPr>
                        <a:t>yhteistyökykyinen</a:t>
                      </a:r>
                    </a:p>
                  </a:txBody>
                  <a:tcPr marL="5329" marR="5329" marT="53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2679369"/>
                  </a:ext>
                </a:extLst>
              </a:tr>
              <a:tr h="145867">
                <a:tc>
                  <a:txBody>
                    <a:bodyPr/>
                    <a:lstStyle/>
                    <a:p>
                      <a:pPr algn="l" fontAlgn="b"/>
                      <a:r>
                        <a:rPr lang="fi-FI" sz="700" b="0" i="0" u="none" strike="noStrike" dirty="0">
                          <a:solidFill>
                            <a:srgbClr val="000000"/>
                          </a:solidFill>
                          <a:effectLst/>
                          <a:latin typeface="Source Sans Pro" panose="020B0503030403020204" pitchFamily="34" charset="0"/>
                        </a:rPr>
                        <a:t>yhteisvastuuta edistävä</a:t>
                      </a:r>
                    </a:p>
                  </a:txBody>
                  <a:tcPr marL="5329" marR="5329" marT="53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34362444"/>
                  </a:ext>
                </a:extLst>
              </a:tr>
              <a:tr h="145867">
                <a:tc>
                  <a:txBody>
                    <a:bodyPr/>
                    <a:lstStyle/>
                    <a:p>
                      <a:pPr algn="l" fontAlgn="b"/>
                      <a:r>
                        <a:rPr lang="fi-FI" sz="700" b="1" i="0" u="none" strike="noStrike" dirty="0">
                          <a:solidFill>
                            <a:srgbClr val="000000"/>
                          </a:solidFill>
                          <a:effectLst/>
                          <a:latin typeface="Source Sans Pro" panose="020B0503030403020204" pitchFamily="34" charset="0"/>
                        </a:rPr>
                        <a:t>Keskiarvo</a:t>
                      </a:r>
                    </a:p>
                  </a:txBody>
                  <a:tcPr marL="5329" marR="5329" marT="53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3072526704"/>
                  </a:ext>
                </a:extLst>
              </a:tr>
            </a:tbl>
          </a:graphicData>
        </a:graphic>
      </p:graphicFrame>
      <p:sp>
        <p:nvSpPr>
          <p:cNvPr id="8" name="Tekstiruutu 7">
            <a:extLst>
              <a:ext uri="{FF2B5EF4-FFF2-40B4-BE49-F238E27FC236}">
                <a16:creationId xmlns:a16="http://schemas.microsoft.com/office/drawing/2014/main" id="{10686B91-9F5C-0076-8662-185BC74E8090}"/>
              </a:ext>
            </a:extLst>
          </p:cNvPr>
          <p:cNvSpPr txBox="1"/>
          <p:nvPr/>
        </p:nvSpPr>
        <p:spPr>
          <a:xfrm>
            <a:off x="3603288" y="4597986"/>
            <a:ext cx="1937423" cy="338554"/>
          </a:xfrm>
          <a:prstGeom prst="rect">
            <a:avLst/>
          </a:prstGeom>
          <a:noFill/>
        </p:spPr>
        <p:txBody>
          <a:bodyPr wrap="square">
            <a:spAutoFit/>
          </a:bodyPr>
          <a:lstStyle/>
          <a:p>
            <a:r>
              <a:rPr lang="fi-FI" sz="800" i="1" dirty="0"/>
              <a:t>Vihreä = yli 4</a:t>
            </a:r>
          </a:p>
          <a:p>
            <a:r>
              <a:rPr lang="fi-FI" sz="800" i="1" dirty="0"/>
              <a:t>Punainen = 3,5 tai alle</a:t>
            </a:r>
          </a:p>
        </p:txBody>
      </p:sp>
      <p:sp>
        <p:nvSpPr>
          <p:cNvPr id="3" name="Tekstiruutu 2">
            <a:extLst>
              <a:ext uri="{FF2B5EF4-FFF2-40B4-BE49-F238E27FC236}">
                <a16:creationId xmlns:a16="http://schemas.microsoft.com/office/drawing/2014/main" id="{F79DE038-A990-7FA1-E232-2C299103955F}"/>
              </a:ext>
            </a:extLst>
          </p:cNvPr>
          <p:cNvSpPr txBox="1"/>
          <p:nvPr/>
        </p:nvSpPr>
        <p:spPr>
          <a:xfrm>
            <a:off x="354330" y="1003213"/>
            <a:ext cx="8220044" cy="430887"/>
          </a:xfrm>
          <a:prstGeom prst="rect">
            <a:avLst/>
          </a:prstGeom>
          <a:noFill/>
        </p:spPr>
        <p:txBody>
          <a:bodyPr wrap="square">
            <a:spAutoFit/>
          </a:bodyPr>
          <a:lstStyle/>
          <a:p>
            <a:r>
              <a:rPr lang="fi-FI" sz="1100" b="1" i="1"/>
              <a:t>Kuinka hyvin seuraavat adjektiivit kuvaavat mielestänne EHYTiä?</a:t>
            </a:r>
          </a:p>
          <a:p>
            <a:r>
              <a:rPr lang="fi-FI" sz="1100" i="1"/>
              <a:t>Asteikko</a:t>
            </a:r>
            <a:r>
              <a:rPr lang="fi-FI" sz="1100" i="1" dirty="0"/>
              <a:t>: 1 = ei kuvaa lainkaan, 2 = kuvaa heikosti, 3 = neutraali, 4 = kuvaa jonkin verran, 5 = kuvaa erittäin paljon</a:t>
            </a:r>
          </a:p>
        </p:txBody>
      </p:sp>
      <p:sp>
        <p:nvSpPr>
          <p:cNvPr id="5" name="Tekstiruutu 4">
            <a:extLst>
              <a:ext uri="{FF2B5EF4-FFF2-40B4-BE49-F238E27FC236}">
                <a16:creationId xmlns:a16="http://schemas.microsoft.com/office/drawing/2014/main" id="{5D5C4C97-E9AC-6398-1FED-7BEB48D799C4}"/>
              </a:ext>
            </a:extLst>
          </p:cNvPr>
          <p:cNvSpPr txBox="1"/>
          <p:nvPr/>
        </p:nvSpPr>
        <p:spPr>
          <a:xfrm>
            <a:off x="135665" y="3856881"/>
            <a:ext cx="3946053" cy="461665"/>
          </a:xfrm>
          <a:prstGeom prst="rect">
            <a:avLst/>
          </a:prstGeom>
          <a:noFill/>
        </p:spPr>
        <p:txBody>
          <a:bodyPr wrap="square" rtlCol="0">
            <a:spAutoFit/>
          </a:bodyPr>
          <a:lstStyle/>
          <a:p>
            <a:r>
              <a:rPr lang="fi-FI" sz="800" dirty="0"/>
              <a:t>Huomioithan vastaajamäärät tulkinnassa:  vain Uudeltamaalta (218), Pirkanmaalta (39), Pohjois-Pohjanmaalta (34), Varsinais-Suomesta (20), Kymenlaaksosta (15) on vastauksia</a:t>
            </a:r>
            <a:r>
              <a:rPr lang="fi-FI" sz="800" u="sng" dirty="0"/>
              <a:t> </a:t>
            </a:r>
            <a:r>
              <a:rPr lang="fi-FI" sz="800" dirty="0"/>
              <a:t>15 kpl tai enemmän (sarakkeiden rajaukset vahvistettu).</a:t>
            </a:r>
          </a:p>
        </p:txBody>
      </p:sp>
      <p:sp>
        <p:nvSpPr>
          <p:cNvPr id="7" name="Suorakulmio 6">
            <a:extLst>
              <a:ext uri="{FF2B5EF4-FFF2-40B4-BE49-F238E27FC236}">
                <a16:creationId xmlns:a16="http://schemas.microsoft.com/office/drawing/2014/main" id="{A5A7FC76-EA3B-AF8D-1660-D43DD062901F}"/>
              </a:ext>
            </a:extLst>
          </p:cNvPr>
          <p:cNvSpPr/>
          <p:nvPr/>
        </p:nvSpPr>
        <p:spPr>
          <a:xfrm>
            <a:off x="8217978" y="1560357"/>
            <a:ext cx="452076" cy="2160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6B08A038-2EE3-2F11-403F-4BB6FEDB099C}"/>
              </a:ext>
            </a:extLst>
          </p:cNvPr>
          <p:cNvSpPr/>
          <p:nvPr/>
        </p:nvSpPr>
        <p:spPr>
          <a:xfrm>
            <a:off x="8670054" y="1574445"/>
            <a:ext cx="439349" cy="2146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C3E55890-007C-F7D1-5EC8-41A49D93B379}"/>
              </a:ext>
            </a:extLst>
          </p:cNvPr>
          <p:cNvSpPr/>
          <p:nvPr/>
        </p:nvSpPr>
        <p:spPr>
          <a:xfrm>
            <a:off x="5672014" y="1564201"/>
            <a:ext cx="439349" cy="2146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2C885F46-8C21-006E-79EF-19E8DEAA48A5}"/>
              </a:ext>
            </a:extLst>
          </p:cNvPr>
          <p:cNvSpPr/>
          <p:nvPr/>
        </p:nvSpPr>
        <p:spPr>
          <a:xfrm>
            <a:off x="6938594" y="1564201"/>
            <a:ext cx="439349" cy="2146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DB06A80C-38B2-39B7-306A-35A9EFA479F9}"/>
              </a:ext>
            </a:extLst>
          </p:cNvPr>
          <p:cNvSpPr/>
          <p:nvPr/>
        </p:nvSpPr>
        <p:spPr>
          <a:xfrm>
            <a:off x="4393910" y="1578289"/>
            <a:ext cx="439349" cy="2146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0EFC8ECB-5057-5ECD-4440-272093AA6787}"/>
              </a:ext>
            </a:extLst>
          </p:cNvPr>
          <p:cNvSpPr/>
          <p:nvPr/>
        </p:nvSpPr>
        <p:spPr>
          <a:xfrm>
            <a:off x="7015520" y="2128486"/>
            <a:ext cx="299678" cy="1412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a:extLst>
              <a:ext uri="{FF2B5EF4-FFF2-40B4-BE49-F238E27FC236}">
                <a16:creationId xmlns:a16="http://schemas.microsoft.com/office/drawing/2014/main" id="{ECCC8C24-1BC3-986F-D9F4-5080F31436EF}"/>
              </a:ext>
            </a:extLst>
          </p:cNvPr>
          <p:cNvSpPr txBox="1"/>
          <p:nvPr/>
        </p:nvSpPr>
        <p:spPr>
          <a:xfrm>
            <a:off x="5967877" y="3875411"/>
            <a:ext cx="2820131" cy="461665"/>
          </a:xfrm>
          <a:prstGeom prst="rect">
            <a:avLst/>
          </a:prstGeom>
          <a:noFill/>
        </p:spPr>
        <p:txBody>
          <a:bodyPr wrap="square" rtlCol="0">
            <a:spAutoFit/>
          </a:bodyPr>
          <a:lstStyle/>
          <a:p>
            <a:r>
              <a:rPr lang="fi-FI" sz="1200" dirty="0"/>
              <a:t>Ympyröity alueista (N15 tai yli) arvot jotka 4,7 tai korkeammat.</a:t>
            </a:r>
          </a:p>
        </p:txBody>
      </p:sp>
    </p:spTree>
    <p:extLst>
      <p:ext uri="{BB962C8B-B14F-4D97-AF65-F5344CB8AC3E}">
        <p14:creationId xmlns:p14="http://schemas.microsoft.com/office/powerpoint/2010/main" val="2474238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Adjektiivit - Vuosivertailu</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19</a:t>
            </a:fld>
            <a:endParaRPr lang="fi-FI" dirty="0"/>
          </a:p>
        </p:txBody>
      </p:sp>
      <p:sp>
        <p:nvSpPr>
          <p:cNvPr id="5" name="Tekstiruutu 4">
            <a:extLst>
              <a:ext uri="{FF2B5EF4-FFF2-40B4-BE49-F238E27FC236}">
                <a16:creationId xmlns:a16="http://schemas.microsoft.com/office/drawing/2014/main" id="{90C11CD8-CED1-89DF-8C55-E4F5F5EBBD41}"/>
              </a:ext>
            </a:extLst>
          </p:cNvPr>
          <p:cNvSpPr txBox="1"/>
          <p:nvPr/>
        </p:nvSpPr>
        <p:spPr>
          <a:xfrm>
            <a:off x="3603288" y="4597986"/>
            <a:ext cx="1937423" cy="338554"/>
          </a:xfrm>
          <a:prstGeom prst="rect">
            <a:avLst/>
          </a:prstGeom>
          <a:noFill/>
        </p:spPr>
        <p:txBody>
          <a:bodyPr wrap="square">
            <a:spAutoFit/>
          </a:bodyPr>
          <a:lstStyle/>
          <a:p>
            <a:r>
              <a:rPr lang="fi-FI" sz="800" i="1" dirty="0"/>
              <a:t>Vihreä = yli 4</a:t>
            </a:r>
          </a:p>
          <a:p>
            <a:r>
              <a:rPr lang="fi-FI" sz="800" i="1" dirty="0"/>
              <a:t>Punainen = 3,5 tai alle</a:t>
            </a:r>
          </a:p>
        </p:txBody>
      </p:sp>
      <p:sp>
        <p:nvSpPr>
          <p:cNvPr id="6" name="Tekstiruutu 5">
            <a:extLst>
              <a:ext uri="{FF2B5EF4-FFF2-40B4-BE49-F238E27FC236}">
                <a16:creationId xmlns:a16="http://schemas.microsoft.com/office/drawing/2014/main" id="{B7DE5AED-747E-A92F-37B0-4AB6A1B4CE01}"/>
              </a:ext>
            </a:extLst>
          </p:cNvPr>
          <p:cNvSpPr txBox="1"/>
          <p:nvPr/>
        </p:nvSpPr>
        <p:spPr>
          <a:xfrm>
            <a:off x="354330" y="1003213"/>
            <a:ext cx="8220044" cy="430887"/>
          </a:xfrm>
          <a:prstGeom prst="rect">
            <a:avLst/>
          </a:prstGeom>
          <a:noFill/>
        </p:spPr>
        <p:txBody>
          <a:bodyPr wrap="square">
            <a:spAutoFit/>
          </a:bodyPr>
          <a:lstStyle/>
          <a:p>
            <a:r>
              <a:rPr lang="fi-FI" sz="1100" b="1" i="1"/>
              <a:t>Kuinka hyvin seuraavat adjektiivit kuvaavat mielestänne EHYTiä?</a:t>
            </a:r>
          </a:p>
          <a:p>
            <a:r>
              <a:rPr lang="fi-FI" sz="1100" i="1"/>
              <a:t>Asteikko</a:t>
            </a:r>
            <a:r>
              <a:rPr lang="fi-FI" sz="1100" i="1" dirty="0"/>
              <a:t>: 1 = ei kuvaa lainkaan, 2 = kuvaa heikosti, 3 = neutraali, 4 = kuvaa jonkin verran, 5 = kuvaa erittäin paljon</a:t>
            </a:r>
          </a:p>
        </p:txBody>
      </p:sp>
      <p:sp>
        <p:nvSpPr>
          <p:cNvPr id="7" name="Tekstiruutu 6">
            <a:extLst>
              <a:ext uri="{FF2B5EF4-FFF2-40B4-BE49-F238E27FC236}">
                <a16:creationId xmlns:a16="http://schemas.microsoft.com/office/drawing/2014/main" id="{FF2B10BE-3735-F8C7-9E73-AD74CC3BCFE9}"/>
              </a:ext>
            </a:extLst>
          </p:cNvPr>
          <p:cNvSpPr txBox="1"/>
          <p:nvPr/>
        </p:nvSpPr>
        <p:spPr>
          <a:xfrm>
            <a:off x="7478713" y="1796871"/>
            <a:ext cx="160596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200" dirty="0"/>
              <a:t>Merkityksellistä positiivista muutosta on saatu aikaan adjektiiveissa verkostoitunut ja monipuolinen.</a:t>
            </a:r>
          </a:p>
        </p:txBody>
      </p:sp>
      <p:graphicFrame>
        <p:nvGraphicFramePr>
          <p:cNvPr id="9" name="Taulukko 8">
            <a:extLst>
              <a:ext uri="{FF2B5EF4-FFF2-40B4-BE49-F238E27FC236}">
                <a16:creationId xmlns:a16="http://schemas.microsoft.com/office/drawing/2014/main" id="{C96787B3-EB95-D204-FEA3-0BA260491DEC}"/>
              </a:ext>
            </a:extLst>
          </p:cNvPr>
          <p:cNvGraphicFramePr>
            <a:graphicFrameLocks noGrp="1"/>
          </p:cNvGraphicFramePr>
          <p:nvPr>
            <p:extLst>
              <p:ext uri="{D42A27DB-BD31-4B8C-83A1-F6EECF244321}">
                <p14:modId xmlns:p14="http://schemas.microsoft.com/office/powerpoint/2010/main" val="2594925643"/>
              </p:ext>
            </p:extLst>
          </p:nvPr>
        </p:nvGraphicFramePr>
        <p:xfrm>
          <a:off x="1000752" y="1769220"/>
          <a:ext cx="6362700" cy="2493645"/>
        </p:xfrm>
        <a:graphic>
          <a:graphicData uri="http://schemas.openxmlformats.org/drawingml/2006/table">
            <a:tbl>
              <a:tblPr/>
              <a:tblGrid>
                <a:gridCol w="1968500">
                  <a:extLst>
                    <a:ext uri="{9D8B030D-6E8A-4147-A177-3AD203B41FA5}">
                      <a16:colId xmlns:a16="http://schemas.microsoft.com/office/drawing/2014/main" val="3514303916"/>
                    </a:ext>
                  </a:extLst>
                </a:gridCol>
                <a:gridCol w="736600">
                  <a:extLst>
                    <a:ext uri="{9D8B030D-6E8A-4147-A177-3AD203B41FA5}">
                      <a16:colId xmlns:a16="http://schemas.microsoft.com/office/drawing/2014/main" val="1876132498"/>
                    </a:ext>
                  </a:extLst>
                </a:gridCol>
                <a:gridCol w="609600">
                  <a:extLst>
                    <a:ext uri="{9D8B030D-6E8A-4147-A177-3AD203B41FA5}">
                      <a16:colId xmlns:a16="http://schemas.microsoft.com/office/drawing/2014/main" val="3625493244"/>
                    </a:ext>
                  </a:extLst>
                </a:gridCol>
                <a:gridCol w="609600">
                  <a:extLst>
                    <a:ext uri="{9D8B030D-6E8A-4147-A177-3AD203B41FA5}">
                      <a16:colId xmlns:a16="http://schemas.microsoft.com/office/drawing/2014/main" val="1860628151"/>
                    </a:ext>
                  </a:extLst>
                </a:gridCol>
                <a:gridCol w="609600">
                  <a:extLst>
                    <a:ext uri="{9D8B030D-6E8A-4147-A177-3AD203B41FA5}">
                      <a16:colId xmlns:a16="http://schemas.microsoft.com/office/drawing/2014/main" val="2706459255"/>
                    </a:ext>
                  </a:extLst>
                </a:gridCol>
                <a:gridCol w="609600">
                  <a:extLst>
                    <a:ext uri="{9D8B030D-6E8A-4147-A177-3AD203B41FA5}">
                      <a16:colId xmlns:a16="http://schemas.microsoft.com/office/drawing/2014/main" val="3851154739"/>
                    </a:ext>
                  </a:extLst>
                </a:gridCol>
                <a:gridCol w="609600">
                  <a:extLst>
                    <a:ext uri="{9D8B030D-6E8A-4147-A177-3AD203B41FA5}">
                      <a16:colId xmlns:a16="http://schemas.microsoft.com/office/drawing/2014/main" val="3147633652"/>
                    </a:ext>
                  </a:extLst>
                </a:gridCol>
                <a:gridCol w="609600">
                  <a:extLst>
                    <a:ext uri="{9D8B030D-6E8A-4147-A177-3AD203B41FA5}">
                      <a16:colId xmlns:a16="http://schemas.microsoft.com/office/drawing/2014/main" val="1719727311"/>
                    </a:ext>
                  </a:extLst>
                </a:gridCol>
              </a:tblGrid>
              <a:tr h="184150">
                <a:tc>
                  <a:txBody>
                    <a:bodyPr/>
                    <a:lstStyle/>
                    <a:p>
                      <a:pPr algn="ctr" fontAlgn="b"/>
                      <a:endParaRPr lang="fi-FI" sz="800" b="0" i="0" u="none" strike="noStrike">
                        <a:solidFill>
                          <a:srgbClr val="000000"/>
                        </a:solidFill>
                        <a:effectLst/>
                        <a:latin typeface="+mj-lt"/>
                      </a:endParaRP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b"/>
                      <a:r>
                        <a:rPr lang="fi-FI" sz="900" b="1" i="0" u="none" strike="noStrike" dirty="0">
                          <a:solidFill>
                            <a:schemeClr val="tx1"/>
                          </a:solidFill>
                          <a:effectLst/>
                          <a:latin typeface="+mj-lt"/>
                        </a:rPr>
                        <a:t>2013 </a:t>
                      </a:r>
                    </a:p>
                    <a:p>
                      <a:pPr algn="ctr" fontAlgn="b"/>
                      <a:r>
                        <a:rPr lang="fi-FI" sz="900" b="1" i="0" u="none" strike="noStrike" dirty="0">
                          <a:solidFill>
                            <a:schemeClr val="tx1"/>
                          </a:solidFill>
                          <a:effectLst/>
                          <a:latin typeface="+mj-lt"/>
                        </a:rPr>
                        <a:t>(N=213)</a:t>
                      </a:r>
                    </a:p>
                  </a:txBody>
                  <a:tcPr marL="9525" marR="9525" marT="9525"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b"/>
                      <a:r>
                        <a:rPr lang="fi-FI" sz="900" b="1" i="0" u="none" strike="noStrike" dirty="0">
                          <a:solidFill>
                            <a:schemeClr val="tx1"/>
                          </a:solidFill>
                          <a:effectLst/>
                          <a:latin typeface="+mj-lt"/>
                        </a:rPr>
                        <a:t>2015 </a:t>
                      </a:r>
                    </a:p>
                    <a:p>
                      <a:pPr algn="ctr" fontAlgn="b"/>
                      <a:r>
                        <a:rPr lang="fi-FI" sz="900" b="1" i="0" u="none" strike="noStrike" dirty="0">
                          <a:solidFill>
                            <a:schemeClr val="tx1"/>
                          </a:solidFill>
                          <a:effectLst/>
                          <a:latin typeface="+mj-lt"/>
                        </a:rPr>
                        <a:t>(N=268)</a:t>
                      </a:r>
                    </a:p>
                  </a:txBody>
                  <a:tcPr marL="9525" marR="9525" marT="9525"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b"/>
                      <a:r>
                        <a:rPr lang="fi-FI" sz="900" b="1" i="0" u="none" strike="noStrike" dirty="0">
                          <a:solidFill>
                            <a:schemeClr val="tx1"/>
                          </a:solidFill>
                          <a:effectLst/>
                          <a:latin typeface="+mj-lt"/>
                        </a:rPr>
                        <a:t>2017 </a:t>
                      </a:r>
                    </a:p>
                    <a:p>
                      <a:pPr algn="ctr" fontAlgn="b"/>
                      <a:r>
                        <a:rPr lang="fi-FI" sz="900" b="1" i="0" u="none" strike="noStrike" dirty="0">
                          <a:solidFill>
                            <a:schemeClr val="tx1"/>
                          </a:solidFill>
                          <a:effectLst/>
                          <a:latin typeface="+mj-lt"/>
                        </a:rPr>
                        <a:t>(N=316)</a:t>
                      </a:r>
                    </a:p>
                  </a:txBody>
                  <a:tcPr marL="9525" marR="9525" marT="9525"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b"/>
                      <a:r>
                        <a:rPr lang="fi-FI" sz="900" b="1" i="0" u="none" strike="noStrike" dirty="0">
                          <a:solidFill>
                            <a:schemeClr val="tx1"/>
                          </a:solidFill>
                          <a:effectLst/>
                          <a:latin typeface="+mj-lt"/>
                        </a:rPr>
                        <a:t>2019 </a:t>
                      </a:r>
                    </a:p>
                    <a:p>
                      <a:pPr algn="ctr" fontAlgn="b"/>
                      <a:r>
                        <a:rPr lang="fi-FI" sz="900" b="1" i="0" u="none" strike="noStrike" dirty="0">
                          <a:solidFill>
                            <a:schemeClr val="tx1"/>
                          </a:solidFill>
                          <a:effectLst/>
                          <a:latin typeface="+mj-lt"/>
                        </a:rPr>
                        <a:t>(N=420)</a:t>
                      </a:r>
                    </a:p>
                  </a:txBody>
                  <a:tcPr marL="9525" marR="9525" marT="9525"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b"/>
                      <a:r>
                        <a:rPr lang="fi-FI" sz="900" b="1" i="0" u="none" strike="noStrike" dirty="0">
                          <a:solidFill>
                            <a:schemeClr val="tx1"/>
                          </a:solidFill>
                          <a:effectLst/>
                          <a:latin typeface="+mj-lt"/>
                        </a:rPr>
                        <a:t>2021 </a:t>
                      </a:r>
                    </a:p>
                    <a:p>
                      <a:pPr algn="ctr" fontAlgn="b"/>
                      <a:r>
                        <a:rPr lang="fi-FI" sz="900" b="1" i="0" u="none" strike="noStrike" dirty="0">
                          <a:solidFill>
                            <a:schemeClr val="tx1"/>
                          </a:solidFill>
                          <a:effectLst/>
                          <a:latin typeface="+mj-lt"/>
                        </a:rPr>
                        <a:t>(N=627)</a:t>
                      </a:r>
                    </a:p>
                  </a:txBody>
                  <a:tcPr marL="9525" marR="9525" marT="9525"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b"/>
                      <a:r>
                        <a:rPr lang="fi-FI" sz="900" b="1" i="0" u="none" strike="noStrike">
                          <a:solidFill>
                            <a:srgbClr val="000000"/>
                          </a:solidFill>
                          <a:effectLst/>
                          <a:latin typeface="+mj-lt"/>
                        </a:rPr>
                        <a:t>2023</a:t>
                      </a:r>
                    </a:p>
                    <a:p>
                      <a:pPr algn="ctr" fontAlgn="b"/>
                      <a:r>
                        <a:rPr lang="fi-FI" sz="900" b="1" i="0" u="none" strike="noStrike">
                          <a:solidFill>
                            <a:srgbClr val="000000"/>
                          </a:solidFill>
                          <a:effectLst/>
                          <a:latin typeface="+mj-lt"/>
                        </a:rPr>
                        <a:t>(N=440)</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b"/>
                      <a:r>
                        <a:rPr lang="fi-FI" sz="800" b="1" i="0" u="none" strike="noStrike">
                          <a:solidFill>
                            <a:srgbClr val="000000"/>
                          </a:solidFill>
                          <a:effectLst/>
                          <a:latin typeface="+mj-lt"/>
                        </a:rPr>
                        <a:t>Muutos</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extLst>
                  <a:ext uri="{0D108BD9-81ED-4DB2-BD59-A6C34878D82A}">
                    <a16:rowId xmlns:a16="http://schemas.microsoft.com/office/drawing/2014/main" val="4151968564"/>
                  </a:ext>
                </a:extLst>
              </a:tr>
              <a:tr h="184150">
                <a:tc>
                  <a:txBody>
                    <a:bodyPr/>
                    <a:lstStyle/>
                    <a:p>
                      <a:pPr algn="l" fontAlgn="b"/>
                      <a:r>
                        <a:rPr lang="fi-FI" sz="800" b="0" i="0" u="none" strike="noStrike">
                          <a:solidFill>
                            <a:srgbClr val="000000"/>
                          </a:solidFill>
                          <a:effectLst/>
                          <a:latin typeface="+mj-lt"/>
                        </a:rPr>
                        <a:t>Aktiivinen viestijä</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4,1</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4,2</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3,8</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4,1</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b"/>
                      <a:r>
                        <a:rPr lang="fi-FI" sz="800" b="0" i="0" u="none" strike="noStrike">
                          <a:solidFill>
                            <a:srgbClr val="000000"/>
                          </a:solidFill>
                          <a:effectLst/>
                          <a:latin typeface="+mj-lt"/>
                        </a:rPr>
                        <a:t>0,1</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extLst>
                  <a:ext uri="{0D108BD9-81ED-4DB2-BD59-A6C34878D82A}">
                    <a16:rowId xmlns:a16="http://schemas.microsoft.com/office/drawing/2014/main" val="3392170551"/>
                  </a:ext>
                </a:extLst>
              </a:tr>
              <a:tr h="184150">
                <a:tc>
                  <a:txBody>
                    <a:bodyPr/>
                    <a:lstStyle/>
                    <a:p>
                      <a:pPr algn="l" fontAlgn="b"/>
                      <a:r>
                        <a:rPr lang="fi-FI" sz="800" b="0" i="0" u="none" strike="noStrike">
                          <a:solidFill>
                            <a:srgbClr val="000000"/>
                          </a:solidFill>
                          <a:effectLst/>
                          <a:latin typeface="+mj-lt"/>
                        </a:rPr>
                        <a:t>asiantunteva</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endParaRPr lang="fi-FI" sz="800" b="0" i="0" u="none" strike="noStrike">
                        <a:solidFill>
                          <a:srgbClr val="000000"/>
                        </a:solidFill>
                        <a:effectLst/>
                        <a:latin typeface="+mj-lt"/>
                      </a:endParaRP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noFill/>
                  </a:tcPr>
                </a:tc>
                <a:tc>
                  <a:txBody>
                    <a:bodyPr/>
                    <a:lstStyle/>
                    <a:p>
                      <a:pPr algn="ctr" fontAlgn="ctr"/>
                      <a:endParaRPr lang="fi-FI" sz="800" b="0" i="0" u="none" strike="noStrike">
                        <a:solidFill>
                          <a:srgbClr val="000000"/>
                        </a:solidFill>
                        <a:effectLst/>
                        <a:latin typeface="+mj-lt"/>
                      </a:endParaRP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noFill/>
                  </a:tcPr>
                </a:tc>
                <a:tc>
                  <a:txBody>
                    <a:bodyPr/>
                    <a:lstStyle/>
                    <a:p>
                      <a:pPr algn="ctr" fontAlgn="ctr"/>
                      <a:endParaRPr lang="fi-FI" sz="800" b="0" i="0" u="none" strike="noStrike">
                        <a:solidFill>
                          <a:srgbClr val="000000"/>
                        </a:solidFill>
                        <a:effectLst/>
                        <a:latin typeface="+mj-lt"/>
                      </a:endParaRP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noFill/>
                  </a:tcPr>
                </a:tc>
                <a:tc>
                  <a:txBody>
                    <a:bodyPr/>
                    <a:lstStyle/>
                    <a:p>
                      <a:pPr algn="ctr" fontAlgn="ctr"/>
                      <a:endParaRPr lang="fi-FI" sz="800" b="0" i="0" u="none" strike="noStrike">
                        <a:solidFill>
                          <a:srgbClr val="000000"/>
                        </a:solidFill>
                        <a:effectLst/>
                        <a:latin typeface="+mj-lt"/>
                      </a:endParaRP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noFill/>
                  </a:tcPr>
                </a:tc>
                <a:tc>
                  <a:txBody>
                    <a:bodyPr/>
                    <a:lstStyle/>
                    <a:p>
                      <a:pPr algn="ctr" fontAlgn="ctr"/>
                      <a:r>
                        <a:rPr lang="fi-FI" sz="800" b="0" i="0" u="none" strike="noStrike">
                          <a:solidFill>
                            <a:srgbClr val="000000"/>
                          </a:solidFill>
                          <a:effectLst/>
                          <a:latin typeface="+mj-lt"/>
                        </a:rPr>
                        <a:t>4,5</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4,6</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b"/>
                      <a:r>
                        <a:rPr lang="fi-FI" sz="800" b="0" i="0" u="none" strike="noStrike">
                          <a:solidFill>
                            <a:srgbClr val="000000"/>
                          </a:solidFill>
                          <a:effectLst/>
                          <a:latin typeface="+mj-lt"/>
                        </a:rPr>
                        <a:t>0,1</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extLst>
                  <a:ext uri="{0D108BD9-81ED-4DB2-BD59-A6C34878D82A}">
                    <a16:rowId xmlns:a16="http://schemas.microsoft.com/office/drawing/2014/main" val="2964818743"/>
                  </a:ext>
                </a:extLst>
              </a:tr>
              <a:tr h="184150">
                <a:tc>
                  <a:txBody>
                    <a:bodyPr/>
                    <a:lstStyle/>
                    <a:p>
                      <a:pPr algn="l" fontAlgn="b"/>
                      <a:r>
                        <a:rPr lang="fi-FI" sz="800" b="0" i="0" u="none" strike="noStrike">
                          <a:solidFill>
                            <a:srgbClr val="000000"/>
                          </a:solidFill>
                          <a:effectLst/>
                          <a:latin typeface="+mj-lt"/>
                        </a:rPr>
                        <a:t>dialoginen</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3,5</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F09DBB"/>
                    </a:solidFill>
                  </a:tcPr>
                </a:tc>
                <a:tc>
                  <a:txBody>
                    <a:bodyPr/>
                    <a:lstStyle/>
                    <a:p>
                      <a:pPr algn="ctr" fontAlgn="ctr"/>
                      <a:r>
                        <a:rPr lang="fi-FI" sz="800" b="0" i="0" u="none" strike="noStrike">
                          <a:solidFill>
                            <a:srgbClr val="000000"/>
                          </a:solidFill>
                          <a:effectLst/>
                          <a:latin typeface="+mj-lt"/>
                        </a:rPr>
                        <a:t>3,7</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3,8</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3,6</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3,8</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3,7</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b"/>
                      <a:r>
                        <a:rPr lang="fi-FI" sz="800" b="0" i="0" u="none" strike="noStrike">
                          <a:solidFill>
                            <a:srgbClr val="000000"/>
                          </a:solidFill>
                          <a:effectLst/>
                          <a:latin typeface="+mj-lt"/>
                        </a:rPr>
                        <a:t>-0,1</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extLst>
                  <a:ext uri="{0D108BD9-81ED-4DB2-BD59-A6C34878D82A}">
                    <a16:rowId xmlns:a16="http://schemas.microsoft.com/office/drawing/2014/main" val="115457146"/>
                  </a:ext>
                </a:extLst>
              </a:tr>
              <a:tr h="184150">
                <a:tc>
                  <a:txBody>
                    <a:bodyPr/>
                    <a:lstStyle/>
                    <a:p>
                      <a:pPr algn="l" fontAlgn="b"/>
                      <a:r>
                        <a:rPr lang="fi-FI" sz="800" b="0" i="0" u="none" strike="noStrike">
                          <a:solidFill>
                            <a:srgbClr val="000000"/>
                          </a:solidFill>
                          <a:effectLst/>
                          <a:latin typeface="+mj-lt"/>
                        </a:rPr>
                        <a:t>edelläkävijä</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3,6</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3,9</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3,8</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3,7</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3,7</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3,8</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b"/>
                      <a:r>
                        <a:rPr lang="fi-FI" sz="800" b="0" i="0" u="none" strike="noStrike">
                          <a:solidFill>
                            <a:srgbClr val="000000"/>
                          </a:solidFill>
                          <a:effectLst/>
                          <a:latin typeface="+mj-lt"/>
                        </a:rPr>
                        <a:t>0,1</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extLst>
                  <a:ext uri="{0D108BD9-81ED-4DB2-BD59-A6C34878D82A}">
                    <a16:rowId xmlns:a16="http://schemas.microsoft.com/office/drawing/2014/main" val="4135471982"/>
                  </a:ext>
                </a:extLst>
              </a:tr>
              <a:tr h="184150">
                <a:tc>
                  <a:txBody>
                    <a:bodyPr/>
                    <a:lstStyle/>
                    <a:p>
                      <a:pPr algn="l" fontAlgn="b"/>
                      <a:r>
                        <a:rPr lang="fi-FI" sz="800" b="0" i="0" u="none" strike="noStrike">
                          <a:solidFill>
                            <a:srgbClr val="000000"/>
                          </a:solidFill>
                          <a:effectLst/>
                          <a:latin typeface="+mj-lt"/>
                        </a:rPr>
                        <a:t>monipuolinen</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3,9</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3,9</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4,1</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4,3</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b"/>
                      <a:r>
                        <a:rPr lang="fi-FI" sz="800" b="0" i="0" u="none" strike="noStrike">
                          <a:solidFill>
                            <a:srgbClr val="000000"/>
                          </a:solidFill>
                          <a:effectLst/>
                          <a:latin typeface="+mj-lt"/>
                        </a:rPr>
                        <a:t>0,2</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extLst>
                  <a:ext uri="{0D108BD9-81ED-4DB2-BD59-A6C34878D82A}">
                    <a16:rowId xmlns:a16="http://schemas.microsoft.com/office/drawing/2014/main" val="3117921409"/>
                  </a:ext>
                </a:extLst>
              </a:tr>
              <a:tr h="184150">
                <a:tc>
                  <a:txBody>
                    <a:bodyPr/>
                    <a:lstStyle/>
                    <a:p>
                      <a:pPr algn="l" fontAlgn="b"/>
                      <a:r>
                        <a:rPr lang="fi-FI" sz="800" b="0" i="0" u="none" strike="noStrike">
                          <a:solidFill>
                            <a:srgbClr val="000000"/>
                          </a:solidFill>
                          <a:effectLst/>
                          <a:latin typeface="+mj-lt"/>
                        </a:rPr>
                        <a:t>poliittisesti sitoutumaton</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3,6</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3,9</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3,9</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3,9</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4,1</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b"/>
                      <a:r>
                        <a:rPr lang="fi-FI" sz="800" b="0" i="0" u="none" strike="noStrike">
                          <a:solidFill>
                            <a:srgbClr val="000000"/>
                          </a:solidFill>
                          <a:effectLst/>
                          <a:latin typeface="+mj-lt"/>
                        </a:rPr>
                        <a:t>0,1</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extLst>
                  <a:ext uri="{0D108BD9-81ED-4DB2-BD59-A6C34878D82A}">
                    <a16:rowId xmlns:a16="http://schemas.microsoft.com/office/drawing/2014/main" val="856346373"/>
                  </a:ext>
                </a:extLst>
              </a:tr>
              <a:tr h="184150">
                <a:tc>
                  <a:txBody>
                    <a:bodyPr/>
                    <a:lstStyle/>
                    <a:p>
                      <a:pPr algn="l" fontAlgn="b"/>
                      <a:r>
                        <a:rPr lang="fi-FI" sz="800" b="0" i="0" u="none" strike="noStrike">
                          <a:solidFill>
                            <a:srgbClr val="000000"/>
                          </a:solidFill>
                          <a:effectLst/>
                          <a:latin typeface="+mj-lt"/>
                        </a:rPr>
                        <a:t>verkostoitunut</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4,2</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4,3</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4,3</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4,2</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4,4</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b"/>
                      <a:r>
                        <a:rPr lang="fi-FI" sz="800" b="0" i="0" u="none" strike="noStrike">
                          <a:solidFill>
                            <a:srgbClr val="000000"/>
                          </a:solidFill>
                          <a:effectLst/>
                          <a:latin typeface="+mj-lt"/>
                        </a:rPr>
                        <a:t>0,2</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extLst>
                  <a:ext uri="{0D108BD9-81ED-4DB2-BD59-A6C34878D82A}">
                    <a16:rowId xmlns:a16="http://schemas.microsoft.com/office/drawing/2014/main" val="525063463"/>
                  </a:ext>
                </a:extLst>
              </a:tr>
              <a:tr h="184150">
                <a:tc>
                  <a:txBody>
                    <a:bodyPr/>
                    <a:lstStyle/>
                    <a:p>
                      <a:pPr algn="l" fontAlgn="b"/>
                      <a:r>
                        <a:rPr lang="fi-FI" sz="800" b="0" i="0" u="none" strike="noStrike">
                          <a:solidFill>
                            <a:srgbClr val="000000"/>
                          </a:solidFill>
                          <a:effectLst/>
                          <a:latin typeface="+mj-lt"/>
                        </a:rPr>
                        <a:t>yhdenvertainen</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3,7</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3,9</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4,1</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4,1</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b"/>
                      <a:r>
                        <a:rPr lang="fi-FI" sz="800" b="0" i="0" u="none" strike="noStrike">
                          <a:solidFill>
                            <a:srgbClr val="000000"/>
                          </a:solidFill>
                          <a:effectLst/>
                          <a:latin typeface="+mj-lt"/>
                        </a:rPr>
                        <a:t>0</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extLst>
                  <a:ext uri="{0D108BD9-81ED-4DB2-BD59-A6C34878D82A}">
                    <a16:rowId xmlns:a16="http://schemas.microsoft.com/office/drawing/2014/main" val="847381582"/>
                  </a:ext>
                </a:extLst>
              </a:tr>
              <a:tr h="184150">
                <a:tc>
                  <a:txBody>
                    <a:bodyPr/>
                    <a:lstStyle/>
                    <a:p>
                      <a:pPr algn="l" fontAlgn="b"/>
                      <a:r>
                        <a:rPr lang="fi-FI" sz="800" b="0" i="0" u="none" strike="noStrike">
                          <a:solidFill>
                            <a:srgbClr val="000000"/>
                          </a:solidFill>
                          <a:effectLst/>
                          <a:latin typeface="+mj-lt"/>
                        </a:rPr>
                        <a:t>yhteiskunnallinen vaikuttaja</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3,9</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4,1</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4,2</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4,1</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4,2</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b"/>
                      <a:r>
                        <a:rPr lang="fi-FI" sz="800" b="0" i="0" u="none" strike="noStrike">
                          <a:solidFill>
                            <a:srgbClr val="000000"/>
                          </a:solidFill>
                          <a:effectLst/>
                          <a:latin typeface="+mj-lt"/>
                        </a:rPr>
                        <a:t>0,1</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extLst>
                  <a:ext uri="{0D108BD9-81ED-4DB2-BD59-A6C34878D82A}">
                    <a16:rowId xmlns:a16="http://schemas.microsoft.com/office/drawing/2014/main" val="1102345013"/>
                  </a:ext>
                </a:extLst>
              </a:tr>
              <a:tr h="184150">
                <a:tc>
                  <a:txBody>
                    <a:bodyPr/>
                    <a:lstStyle/>
                    <a:p>
                      <a:pPr algn="l" fontAlgn="b"/>
                      <a:r>
                        <a:rPr lang="fi-FI" sz="800" b="0" i="0" u="none" strike="noStrike">
                          <a:solidFill>
                            <a:srgbClr val="000000"/>
                          </a:solidFill>
                          <a:effectLst/>
                          <a:latin typeface="+mj-lt"/>
                        </a:rPr>
                        <a:t>yhteistyökykyinen</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0" i="0" u="none" strike="noStrike">
                          <a:solidFill>
                            <a:srgbClr val="000000"/>
                          </a:solidFill>
                          <a:effectLst/>
                          <a:latin typeface="+mj-lt"/>
                        </a:rPr>
                        <a:t>4,1</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4,3</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4,3</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4,2</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4,3</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4,3</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b"/>
                      <a:r>
                        <a:rPr lang="fi-FI" sz="800" b="0" i="0" u="none" strike="noStrike">
                          <a:solidFill>
                            <a:srgbClr val="000000"/>
                          </a:solidFill>
                          <a:effectLst/>
                          <a:latin typeface="+mj-lt"/>
                        </a:rPr>
                        <a:t>0</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extLst>
                  <a:ext uri="{0D108BD9-81ED-4DB2-BD59-A6C34878D82A}">
                    <a16:rowId xmlns:a16="http://schemas.microsoft.com/office/drawing/2014/main" val="564663641"/>
                  </a:ext>
                </a:extLst>
              </a:tr>
              <a:tr h="184150">
                <a:tc>
                  <a:txBody>
                    <a:bodyPr/>
                    <a:lstStyle/>
                    <a:p>
                      <a:pPr algn="l" fontAlgn="b"/>
                      <a:r>
                        <a:rPr lang="fi-FI" sz="800" b="0" i="0" u="none" strike="noStrike">
                          <a:solidFill>
                            <a:srgbClr val="000000"/>
                          </a:solidFill>
                          <a:effectLst/>
                          <a:latin typeface="+mj-lt"/>
                        </a:rPr>
                        <a:t>yhteisvastuuta edistävä</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endParaRPr lang="fi-FI" sz="800" b="0" i="0" u="none" strike="noStrike">
                        <a:solidFill>
                          <a:srgbClr val="000000"/>
                        </a:solidFill>
                        <a:effectLst/>
                        <a:latin typeface="+mj-lt"/>
                      </a:endParaRP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noFill/>
                  </a:tcPr>
                </a:tc>
                <a:tc>
                  <a:txBody>
                    <a:bodyPr/>
                    <a:lstStyle/>
                    <a:p>
                      <a:pPr algn="ctr" fontAlgn="ctr"/>
                      <a:endParaRPr lang="fi-FI" sz="800" b="0" i="0" u="none" strike="noStrike">
                        <a:solidFill>
                          <a:srgbClr val="000000"/>
                        </a:solidFill>
                        <a:effectLst/>
                        <a:latin typeface="+mj-lt"/>
                      </a:endParaRP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noFill/>
                  </a:tcPr>
                </a:tc>
                <a:tc>
                  <a:txBody>
                    <a:bodyPr/>
                    <a:lstStyle/>
                    <a:p>
                      <a:pPr algn="ctr" fontAlgn="ctr"/>
                      <a:endParaRPr lang="fi-FI" sz="800" b="0" i="0" u="none" strike="noStrike">
                        <a:solidFill>
                          <a:srgbClr val="000000"/>
                        </a:solidFill>
                        <a:effectLst/>
                        <a:latin typeface="+mj-lt"/>
                      </a:endParaRP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noFill/>
                  </a:tcPr>
                </a:tc>
                <a:tc>
                  <a:txBody>
                    <a:bodyPr/>
                    <a:lstStyle/>
                    <a:p>
                      <a:pPr algn="ctr" fontAlgn="ctr"/>
                      <a:endParaRPr lang="fi-FI" sz="800" b="0" i="0" u="none" strike="noStrike">
                        <a:solidFill>
                          <a:srgbClr val="000000"/>
                        </a:solidFill>
                        <a:effectLst/>
                        <a:latin typeface="+mj-lt"/>
                      </a:endParaRP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noFill/>
                  </a:tcPr>
                </a:tc>
                <a:tc>
                  <a:txBody>
                    <a:bodyPr/>
                    <a:lstStyle/>
                    <a:p>
                      <a:pPr algn="ctr" fontAlgn="ctr"/>
                      <a:r>
                        <a:rPr lang="fi-FI" sz="800" b="0" i="0" u="none" strike="noStrike">
                          <a:solidFill>
                            <a:srgbClr val="000000"/>
                          </a:solidFill>
                          <a:effectLst/>
                          <a:latin typeface="+mj-lt"/>
                        </a:rPr>
                        <a:t>4,1</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0" i="0" u="none" strike="noStrike">
                          <a:solidFill>
                            <a:srgbClr val="000000"/>
                          </a:solidFill>
                          <a:effectLst/>
                          <a:latin typeface="+mj-lt"/>
                        </a:rPr>
                        <a:t>4,2</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b"/>
                      <a:r>
                        <a:rPr lang="fi-FI" sz="800" b="0" i="0" u="none" strike="noStrike">
                          <a:solidFill>
                            <a:srgbClr val="000000"/>
                          </a:solidFill>
                          <a:effectLst/>
                          <a:latin typeface="+mj-lt"/>
                        </a:rPr>
                        <a:t>0,1</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extLst>
                  <a:ext uri="{0D108BD9-81ED-4DB2-BD59-A6C34878D82A}">
                    <a16:rowId xmlns:a16="http://schemas.microsoft.com/office/drawing/2014/main" val="4145937269"/>
                  </a:ext>
                </a:extLst>
              </a:tr>
              <a:tr h="184150">
                <a:tc>
                  <a:txBody>
                    <a:bodyPr/>
                    <a:lstStyle/>
                    <a:p>
                      <a:pPr algn="l" fontAlgn="b"/>
                      <a:r>
                        <a:rPr lang="fi-FI" sz="800" b="1" i="0" u="none" strike="noStrike">
                          <a:solidFill>
                            <a:srgbClr val="000000"/>
                          </a:solidFill>
                          <a:effectLst/>
                          <a:latin typeface="+mj-lt"/>
                        </a:rPr>
                        <a:t>Keskiarvo</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1" i="0" u="none" strike="noStrike">
                          <a:solidFill>
                            <a:srgbClr val="000000"/>
                          </a:solidFill>
                          <a:effectLst/>
                          <a:latin typeface="+mj-lt"/>
                        </a:rPr>
                        <a:t>3,85</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1" i="0" u="none" strike="noStrike">
                          <a:solidFill>
                            <a:srgbClr val="000000"/>
                          </a:solidFill>
                          <a:effectLst/>
                          <a:latin typeface="+mj-lt"/>
                        </a:rPr>
                        <a:t>4,03</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1" i="0" u="none" strike="noStrike">
                          <a:solidFill>
                            <a:srgbClr val="000000"/>
                          </a:solidFill>
                          <a:effectLst/>
                          <a:latin typeface="+mj-lt"/>
                        </a:rPr>
                        <a:t>4,05</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1" i="0" u="none" strike="noStrike">
                          <a:solidFill>
                            <a:srgbClr val="000000"/>
                          </a:solidFill>
                          <a:effectLst/>
                          <a:latin typeface="+mj-lt"/>
                        </a:rPr>
                        <a:t>3,88</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tc>
                  <a:txBody>
                    <a:bodyPr/>
                    <a:lstStyle/>
                    <a:p>
                      <a:pPr algn="ctr" fontAlgn="ctr"/>
                      <a:r>
                        <a:rPr lang="fi-FI" sz="800" b="1" i="0" u="none" strike="noStrike">
                          <a:solidFill>
                            <a:srgbClr val="000000"/>
                          </a:solidFill>
                          <a:effectLst/>
                          <a:latin typeface="+mj-lt"/>
                        </a:rPr>
                        <a:t>4,1</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ctr"/>
                      <a:r>
                        <a:rPr lang="fi-FI" sz="800" b="1" i="0" u="none" strike="noStrike">
                          <a:solidFill>
                            <a:srgbClr val="000000"/>
                          </a:solidFill>
                          <a:effectLst/>
                          <a:latin typeface="+mj-lt"/>
                        </a:rPr>
                        <a:t>4,2</a:t>
                      </a:r>
                    </a:p>
                  </a:txBody>
                  <a:tcPr marL="6350" marR="6350" marT="6350" marB="0" anchor="ctr">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solidFill>
                      <a:srgbClr val="BBE2D3"/>
                    </a:solidFill>
                  </a:tcPr>
                </a:tc>
                <a:tc>
                  <a:txBody>
                    <a:bodyPr/>
                    <a:lstStyle/>
                    <a:p>
                      <a:pPr algn="ctr" fontAlgn="b"/>
                      <a:r>
                        <a:rPr lang="fi-FI" sz="800" b="1" i="0" u="none" strike="noStrike" dirty="0">
                          <a:solidFill>
                            <a:srgbClr val="000000"/>
                          </a:solidFill>
                          <a:effectLst/>
                          <a:latin typeface="+mj-lt"/>
                        </a:rPr>
                        <a:t>0,1</a:t>
                      </a:r>
                    </a:p>
                  </a:txBody>
                  <a:tcPr marL="6350" marR="6350" marT="6350" marB="0" anchor="b">
                    <a:lnL w="6350" cap="flat" cmpd="sng" algn="ctr">
                      <a:solidFill>
                        <a:srgbClr val="949799"/>
                      </a:solidFill>
                      <a:prstDash val="solid"/>
                      <a:round/>
                      <a:headEnd type="none" w="med" len="med"/>
                      <a:tailEnd type="none" w="med" len="med"/>
                    </a:lnL>
                    <a:lnR w="6350" cap="flat" cmpd="sng" algn="ctr">
                      <a:solidFill>
                        <a:srgbClr val="949799"/>
                      </a:solidFill>
                      <a:prstDash val="solid"/>
                      <a:round/>
                      <a:headEnd type="none" w="med" len="med"/>
                      <a:tailEnd type="none" w="med" len="med"/>
                    </a:lnR>
                    <a:lnT w="6350" cap="flat" cmpd="sng" algn="ctr">
                      <a:solidFill>
                        <a:srgbClr val="949799"/>
                      </a:solidFill>
                      <a:prstDash val="solid"/>
                      <a:round/>
                      <a:headEnd type="none" w="med" len="med"/>
                      <a:tailEnd type="none" w="med" len="med"/>
                    </a:lnT>
                    <a:lnB w="6350" cap="flat" cmpd="sng" algn="ctr">
                      <a:solidFill>
                        <a:srgbClr val="949799"/>
                      </a:solidFill>
                      <a:prstDash val="solid"/>
                      <a:round/>
                      <a:headEnd type="none" w="med" len="med"/>
                      <a:tailEnd type="none" w="med" len="med"/>
                    </a:lnB>
                  </a:tcPr>
                </a:tc>
                <a:extLst>
                  <a:ext uri="{0D108BD9-81ED-4DB2-BD59-A6C34878D82A}">
                    <a16:rowId xmlns:a16="http://schemas.microsoft.com/office/drawing/2014/main" val="3540522079"/>
                  </a:ext>
                </a:extLst>
              </a:tr>
            </a:tbl>
          </a:graphicData>
        </a:graphic>
      </p:graphicFrame>
      <p:sp>
        <p:nvSpPr>
          <p:cNvPr id="11" name="Tekstiruutu 10">
            <a:extLst>
              <a:ext uri="{FF2B5EF4-FFF2-40B4-BE49-F238E27FC236}">
                <a16:creationId xmlns:a16="http://schemas.microsoft.com/office/drawing/2014/main" id="{108C178A-BD8D-2DED-2BE7-F08CC72B6CB4}"/>
              </a:ext>
            </a:extLst>
          </p:cNvPr>
          <p:cNvSpPr txBox="1"/>
          <p:nvPr/>
        </p:nvSpPr>
        <p:spPr>
          <a:xfrm>
            <a:off x="5354790" y="4300784"/>
            <a:ext cx="2193079" cy="338554"/>
          </a:xfrm>
          <a:prstGeom prst="rect">
            <a:avLst/>
          </a:prstGeom>
          <a:noFill/>
        </p:spPr>
        <p:txBody>
          <a:bodyPr wrap="square">
            <a:spAutoFit/>
          </a:bodyPr>
          <a:lstStyle/>
          <a:p>
            <a:r>
              <a:rPr lang="fi-FI" sz="800" i="1" dirty="0"/>
              <a:t>*Keskiarvovertailussa huomioitava pienempi väitteiden määrä vuosina 2013-2019</a:t>
            </a:r>
          </a:p>
        </p:txBody>
      </p:sp>
    </p:spTree>
    <p:extLst>
      <p:ext uri="{BB962C8B-B14F-4D97-AF65-F5344CB8AC3E}">
        <p14:creationId xmlns:p14="http://schemas.microsoft.com/office/powerpoint/2010/main" val="150224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lstStyle/>
          <a:p>
            <a:r>
              <a:rPr lang="fi-FI" noProof="1">
                <a:latin typeface="Source Sans Pro Semibold" panose="020B0603030403020204" pitchFamily="34" charset="0"/>
                <a:ea typeface="Source Sans Pro Semibold" panose="020B0603030403020204" pitchFamily="34" charset="0"/>
              </a:rPr>
              <a:t>Yleistä tutkimuksesta</a:t>
            </a:r>
            <a:endParaRPr lang="fi-FI" dirty="0">
              <a:latin typeface="Source Sans Pro Semibold" panose="020B0603030403020204" pitchFamily="34" charset="0"/>
              <a:ea typeface="Source Sans Pro Semibold" panose="020B0603030403020204" pitchFamily="34" charset="0"/>
            </a:endParaRPr>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p:txBody>
          <a:bodyPr>
            <a:normAutofit/>
          </a:bodyPr>
          <a:lstStyle/>
          <a:p>
            <a:pPr>
              <a:lnSpc>
                <a:spcPct val="100000"/>
              </a:lnSpc>
            </a:pPr>
            <a:r>
              <a:rPr lang="fi-FI" sz="1100" dirty="0"/>
              <a:t>Tutkimuksen tavoitteena oli selvittää EHYT ry:n tämän hetken tunnettuus, siihen liitetyt mielikuvat ja toiminnalle asetetut odotukset ja vaikuttavuus keskeisten sidosryhmien ja vaikuttajatahojen näkökulmasta.</a:t>
            </a:r>
          </a:p>
          <a:p>
            <a:pPr>
              <a:lnSpc>
                <a:spcPct val="100000"/>
              </a:lnSpc>
            </a:pPr>
            <a:r>
              <a:rPr lang="fi-FI" sz="1100" dirty="0"/>
              <a:t>Tutkimus toteutettiin sähköisenä kyselynä sekä puhelinhaastatteluina huhti-toukokuussa 2023. Tutkimus on soveltuvin osin seuranta aiempien vuosien sidosryhmätutkimuksille.</a:t>
            </a:r>
          </a:p>
          <a:p>
            <a:pPr>
              <a:lnSpc>
                <a:spcPct val="100000"/>
              </a:lnSpc>
            </a:pPr>
            <a:r>
              <a:rPr lang="fi-FI" sz="1100" dirty="0"/>
              <a:t>Kohderyhmän muodostivat EHYT ry:n sidosryhmät, jäsenjärjestöt sekä EHYT ry:n henkilökunta. Mukaan tutkimuksen kohderyhmään valittiin myös keskeiset päättäjät/vaikuttajat.</a:t>
            </a:r>
          </a:p>
          <a:p>
            <a:pPr>
              <a:lnSpc>
                <a:spcPct val="100000"/>
              </a:lnSpc>
            </a:pPr>
            <a:r>
              <a:rPr lang="fi-FI" sz="1100" dirty="0"/>
              <a:t>Tutkimus perustuu 422 vastaukseen (2021: 636 kpl, 2019: 484), joista 326 on sähköisiä ja 116 puhelinvastauksia. Puhelinhaastatteluista puolistrukturoituina toteutettiin 15.</a:t>
            </a:r>
          </a:p>
          <a:p>
            <a:pPr>
              <a:lnSpc>
                <a:spcPct val="100000"/>
              </a:lnSpc>
            </a:pPr>
            <a:r>
              <a:rPr lang="fi-FI" sz="1100" dirty="0"/>
              <a:t>Tutkimuksen vastausprosentiksi muodostui 37 % (2021: 36 %).</a:t>
            </a:r>
          </a:p>
          <a:p>
            <a:pPr>
              <a:lnSpc>
                <a:spcPct val="100000"/>
              </a:lnSpc>
            </a:pPr>
            <a:r>
              <a:rPr lang="fi-FI" sz="1100" dirty="0"/>
              <a:t>Tässä raportissa esitetään tutkimuksen päätulokset. Kaikki tutkimuksen tulokset esitetään yksityiskohtaisesti Innolinkin tutkimusjärjestelmässä.</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2</a:t>
            </a:fld>
            <a:endParaRPr lang="fi-FI" dirty="0"/>
          </a:p>
        </p:txBody>
      </p:sp>
    </p:spTree>
    <p:extLst>
      <p:ext uri="{BB962C8B-B14F-4D97-AF65-F5344CB8AC3E}">
        <p14:creationId xmlns:p14="http://schemas.microsoft.com/office/powerpoint/2010/main" val="245687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a:xfrm>
            <a:off x="354330" y="273844"/>
            <a:ext cx="8712830" cy="994172"/>
          </a:xfrm>
        </p:spPr>
        <p:txBody>
          <a:bodyPr>
            <a:normAutofit/>
          </a:bodyPr>
          <a:lstStyle/>
          <a:p>
            <a:r>
              <a:rPr lang="fi-FI" sz="1800" dirty="0">
                <a:latin typeface="Source Sans Pro Semibold" panose="020B0603030403020204" pitchFamily="34" charset="0"/>
                <a:ea typeface="Source Sans Pro Semibold" panose="020B0603030403020204" pitchFamily="34" charset="0"/>
              </a:rPr>
              <a:t>Tärkeimmät kehittämisen kohteet ovat yhteiskunnallinen vaikuttavuus ja viestintä</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20</a:t>
            </a:fld>
            <a:endParaRPr lang="fi-FI" dirty="0"/>
          </a:p>
        </p:txBody>
      </p:sp>
      <p:pic>
        <p:nvPicPr>
          <p:cNvPr id="10" name="Kuva 9">
            <a:extLst>
              <a:ext uri="{FF2B5EF4-FFF2-40B4-BE49-F238E27FC236}">
                <a16:creationId xmlns:a16="http://schemas.microsoft.com/office/drawing/2014/main" id="{D8E0FBE2-0FB3-6012-8DD8-1ADD1AA03EF3}"/>
              </a:ext>
            </a:extLst>
          </p:cNvPr>
          <p:cNvPicPr>
            <a:picLocks noChangeAspect="1"/>
          </p:cNvPicPr>
          <p:nvPr/>
        </p:nvPicPr>
        <p:blipFill>
          <a:blip r:embed="rId2"/>
          <a:stretch>
            <a:fillRect/>
          </a:stretch>
        </p:blipFill>
        <p:spPr>
          <a:xfrm>
            <a:off x="1244858" y="1468048"/>
            <a:ext cx="5030364" cy="3675452"/>
          </a:xfrm>
          <a:prstGeom prst="rect">
            <a:avLst/>
          </a:prstGeom>
        </p:spPr>
      </p:pic>
      <p:sp>
        <p:nvSpPr>
          <p:cNvPr id="11" name="Tekstikehys 7">
            <a:extLst>
              <a:ext uri="{FF2B5EF4-FFF2-40B4-BE49-F238E27FC236}">
                <a16:creationId xmlns:a16="http://schemas.microsoft.com/office/drawing/2014/main" id="{B2ED6490-91B4-7391-A43C-9078A69BE70D}"/>
              </a:ext>
            </a:extLst>
          </p:cNvPr>
          <p:cNvSpPr txBox="1"/>
          <p:nvPr/>
        </p:nvSpPr>
        <p:spPr>
          <a:xfrm>
            <a:off x="5842881" y="2734392"/>
            <a:ext cx="1876213" cy="1569660"/>
          </a:xfrm>
          <a:prstGeom prst="rect">
            <a:avLst/>
          </a:prstGeom>
          <a:solidFill>
            <a:schemeClr val="bg1"/>
          </a:solidFill>
          <a:ln>
            <a:solidFill>
              <a:schemeClr val="tx1"/>
            </a:solidFill>
          </a:ln>
        </p:spPr>
        <p:txBody>
          <a:bodyPr wrap="square" rtlCol="0">
            <a:spAutoFit/>
          </a:bodyPr>
          <a:lstStyle/>
          <a:p>
            <a:r>
              <a:rPr lang="fi-FI" sz="800" b="1" dirty="0">
                <a:latin typeface="+mj-lt"/>
              </a:rPr>
              <a:t>Jokin muu, mikä? (otteita)</a:t>
            </a:r>
          </a:p>
          <a:p>
            <a:pPr marL="171450" indent="-171450">
              <a:buFont typeface="Arial" panose="020B0604020202020204" pitchFamily="34" charset="0"/>
              <a:buChar char="•"/>
            </a:pPr>
            <a:r>
              <a:rPr lang="fi-FI" sz="800" i="1" dirty="0">
                <a:latin typeface="+mj-lt"/>
              </a:rPr>
              <a:t>näkyvyyden lisääminen tavallisille ihmisille </a:t>
            </a:r>
          </a:p>
          <a:p>
            <a:pPr marL="171450" indent="-171450">
              <a:buFont typeface="Arial" panose="020B0604020202020204" pitchFamily="34" charset="0"/>
              <a:buChar char="•"/>
            </a:pPr>
            <a:r>
              <a:rPr lang="fi-FI" sz="800" i="1" dirty="0">
                <a:latin typeface="+mj-lt"/>
              </a:rPr>
              <a:t>poliittinen vaikuttaminen</a:t>
            </a:r>
          </a:p>
          <a:p>
            <a:pPr marL="171450" indent="-171450">
              <a:buFont typeface="Arial" panose="020B0604020202020204" pitchFamily="34" charset="0"/>
              <a:buChar char="•"/>
            </a:pPr>
            <a:r>
              <a:rPr lang="fi-FI" sz="800" i="1" dirty="0">
                <a:latin typeface="+mj-lt"/>
              </a:rPr>
              <a:t>kaikkia ikäpolvia huomioiva</a:t>
            </a:r>
          </a:p>
          <a:p>
            <a:pPr marL="171450" indent="-171450">
              <a:buFont typeface="Arial" panose="020B0604020202020204" pitchFamily="34" charset="0"/>
              <a:buChar char="•"/>
            </a:pPr>
            <a:r>
              <a:rPr lang="fi-FI" sz="800" i="1" dirty="0">
                <a:latin typeface="+mj-lt"/>
              </a:rPr>
              <a:t>alueellinen yhteistyö</a:t>
            </a:r>
          </a:p>
          <a:p>
            <a:pPr marL="171450" indent="-171450">
              <a:buFont typeface="Arial" panose="020B0604020202020204" pitchFamily="34" charset="0"/>
              <a:buChar char="•"/>
            </a:pPr>
            <a:r>
              <a:rPr lang="fi-FI" sz="800" i="1" dirty="0">
                <a:latin typeface="+mj-lt"/>
              </a:rPr>
              <a:t>tiedon tuottaminen</a:t>
            </a:r>
          </a:p>
          <a:p>
            <a:pPr marL="171450" indent="-171450">
              <a:buFont typeface="Arial" panose="020B0604020202020204" pitchFamily="34" charset="0"/>
              <a:buChar char="•"/>
            </a:pPr>
            <a:r>
              <a:rPr lang="fi-FI" sz="800" i="1" dirty="0">
                <a:latin typeface="+mj-lt"/>
              </a:rPr>
              <a:t>Alueellinen tuki</a:t>
            </a:r>
          </a:p>
          <a:p>
            <a:pPr marL="171450" indent="-171450">
              <a:buFont typeface="Arial" panose="020B0604020202020204" pitchFamily="34" charset="0"/>
              <a:buChar char="•"/>
            </a:pPr>
            <a:r>
              <a:rPr lang="fi-FI" sz="800" i="1" dirty="0">
                <a:latin typeface="+mj-lt"/>
              </a:rPr>
              <a:t>Kohtaaminen ruonjuuritasolla</a:t>
            </a:r>
          </a:p>
          <a:p>
            <a:pPr marL="171450" indent="-171450">
              <a:buFont typeface="Arial" panose="020B0604020202020204" pitchFamily="34" charset="0"/>
              <a:buChar char="•"/>
            </a:pPr>
            <a:r>
              <a:rPr lang="fi-FI" sz="800" i="1" dirty="0">
                <a:latin typeface="+mj-lt"/>
              </a:rPr>
              <a:t>yleisesti tunnettu </a:t>
            </a:r>
          </a:p>
          <a:p>
            <a:pPr marL="171450" indent="-171450">
              <a:buFont typeface="Arial" panose="020B0604020202020204" pitchFamily="34" charset="0"/>
              <a:buChar char="•"/>
            </a:pPr>
            <a:r>
              <a:rPr lang="fi-FI" sz="800" i="1" dirty="0">
                <a:latin typeface="+mj-lt"/>
              </a:rPr>
              <a:t>tunnettu</a:t>
            </a:r>
          </a:p>
          <a:p>
            <a:endParaRPr lang="fi-FI" sz="800" i="1" dirty="0">
              <a:latin typeface="+mj-lt"/>
            </a:endParaRPr>
          </a:p>
        </p:txBody>
      </p:sp>
      <p:sp>
        <p:nvSpPr>
          <p:cNvPr id="3" name="Tekstiruutu 2">
            <a:extLst>
              <a:ext uri="{FF2B5EF4-FFF2-40B4-BE49-F238E27FC236}">
                <a16:creationId xmlns:a16="http://schemas.microsoft.com/office/drawing/2014/main" id="{3F8BF6DC-1649-A3A0-924B-0B6E6E7BA242}"/>
              </a:ext>
            </a:extLst>
          </p:cNvPr>
          <p:cNvSpPr txBox="1"/>
          <p:nvPr/>
        </p:nvSpPr>
        <p:spPr>
          <a:xfrm>
            <a:off x="354330" y="1003213"/>
            <a:ext cx="8220044" cy="430887"/>
          </a:xfrm>
          <a:prstGeom prst="rect">
            <a:avLst/>
          </a:prstGeom>
          <a:noFill/>
        </p:spPr>
        <p:txBody>
          <a:bodyPr wrap="square">
            <a:spAutoFit/>
          </a:bodyPr>
          <a:lstStyle/>
          <a:p>
            <a:r>
              <a:rPr lang="fi-FI" sz="1100" b="1"/>
              <a:t>Edellisessä kysymyksessä on kuvattu adjektiivejä EHYTistä. Minkä niistä valitsisitte kehittämisen kohteeksi? Valitsisitteko jonkun muun kohteen? </a:t>
            </a:r>
            <a:endParaRPr lang="fi-FI" sz="1100" dirty="0"/>
          </a:p>
        </p:txBody>
      </p:sp>
      <p:sp>
        <p:nvSpPr>
          <p:cNvPr id="5" name="Suorakulmio 4">
            <a:extLst>
              <a:ext uri="{FF2B5EF4-FFF2-40B4-BE49-F238E27FC236}">
                <a16:creationId xmlns:a16="http://schemas.microsoft.com/office/drawing/2014/main" id="{17A878D2-7307-6F0C-25A7-707D7F234D5B}"/>
              </a:ext>
            </a:extLst>
          </p:cNvPr>
          <p:cNvSpPr/>
          <p:nvPr/>
        </p:nvSpPr>
        <p:spPr>
          <a:xfrm>
            <a:off x="914399" y="1445039"/>
            <a:ext cx="5471033" cy="9333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 name="Suora nuoliyhdysviiva 6">
            <a:extLst>
              <a:ext uri="{FF2B5EF4-FFF2-40B4-BE49-F238E27FC236}">
                <a16:creationId xmlns:a16="http://schemas.microsoft.com/office/drawing/2014/main" id="{5DAC64D6-32E1-7AD1-FD32-D225F9EAC38B}"/>
              </a:ext>
            </a:extLst>
          </p:cNvPr>
          <p:cNvCxnSpPr/>
          <p:nvPr/>
        </p:nvCxnSpPr>
        <p:spPr>
          <a:xfrm flipV="1">
            <a:off x="5002306" y="2136161"/>
            <a:ext cx="0" cy="1613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uora nuoliyhdysviiva 7">
            <a:extLst>
              <a:ext uri="{FF2B5EF4-FFF2-40B4-BE49-F238E27FC236}">
                <a16:creationId xmlns:a16="http://schemas.microsoft.com/office/drawing/2014/main" id="{B43804EC-B4A6-C485-82D6-1E33C5622812}"/>
              </a:ext>
            </a:extLst>
          </p:cNvPr>
          <p:cNvCxnSpPr>
            <a:cxnSpLocks/>
          </p:cNvCxnSpPr>
          <p:nvPr/>
        </p:nvCxnSpPr>
        <p:spPr>
          <a:xfrm>
            <a:off x="6307306" y="1558582"/>
            <a:ext cx="0" cy="1856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349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normAutofit/>
          </a:bodyPr>
          <a:lstStyle/>
          <a:p>
            <a:r>
              <a:rPr lang="fi-FI" dirty="0">
                <a:latin typeface="Source Sans Pro Semibold" panose="020B0603030403020204" pitchFamily="34" charset="0"/>
                <a:ea typeface="Source Sans Pro Semibold" panose="020B0603030403020204" pitchFamily="34" charset="0"/>
              </a:rPr>
              <a:t>Avoimet kommentit ja perustelut, EHYTin kuvailu ja kehittämisen kohteet:</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21</a:t>
            </a:fld>
            <a:endParaRPr lang="fi-FI" dirty="0"/>
          </a:p>
        </p:txBody>
      </p:sp>
      <p:sp>
        <p:nvSpPr>
          <p:cNvPr id="6" name="Sisällön paikkamerkki 7">
            <a:extLst>
              <a:ext uri="{FF2B5EF4-FFF2-40B4-BE49-F238E27FC236}">
                <a16:creationId xmlns:a16="http://schemas.microsoft.com/office/drawing/2014/main" id="{761F6554-FFCE-576D-450D-FD8DA9029ABD}"/>
              </a:ext>
            </a:extLst>
          </p:cNvPr>
          <p:cNvSpPr txBox="1">
            <a:spLocks/>
          </p:cNvSpPr>
          <p:nvPr/>
        </p:nvSpPr>
        <p:spPr>
          <a:xfrm>
            <a:off x="354330" y="1355442"/>
            <a:ext cx="8070142" cy="2763441"/>
          </a:xfrm>
          <a:prstGeom prst="rect">
            <a:avLst/>
          </a:prstGeom>
        </p:spPr>
        <p:txBody>
          <a:bodyPr>
            <a:no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buFont typeface="Arial" panose="020B0604020202020204" pitchFamily="34" charset="0"/>
              <a:buChar char="•"/>
            </a:pPr>
            <a:r>
              <a:rPr lang="fi-FI" sz="800" i="1" noProof="1"/>
              <a:t>Heidän </a:t>
            </a:r>
            <a:r>
              <a:rPr lang="fi-FI" sz="800" b="1" i="1" noProof="1"/>
              <a:t>viestintäyksikkö ei näy </a:t>
            </a:r>
            <a:r>
              <a:rPr lang="fi-FI" sz="800" i="1" noProof="1"/>
              <a:t>samalla tavalla kuin muilla, sitä voisi parantaa merkittävästi, selkeästi heillä </a:t>
            </a:r>
            <a:r>
              <a:rPr lang="fi-FI" sz="800" b="1" i="1" noProof="1"/>
              <a:t>heikoin alue</a:t>
            </a:r>
            <a:r>
              <a:rPr lang="fi-FI" sz="800" i="1" noProof="1"/>
              <a:t>. (aktiivinen viestijä)</a:t>
            </a:r>
          </a:p>
          <a:p>
            <a:pPr marL="171450" indent="-171450">
              <a:lnSpc>
                <a:spcPct val="100000"/>
              </a:lnSpc>
              <a:buFont typeface="Arial" panose="020B0604020202020204" pitchFamily="34" charset="0"/>
              <a:buChar char="•"/>
            </a:pPr>
            <a:r>
              <a:rPr lang="fi-FI" sz="800" i="1" noProof="1"/>
              <a:t>Vaikka </a:t>
            </a:r>
            <a:r>
              <a:rPr lang="fi-FI" sz="800" b="1" i="1" noProof="1"/>
              <a:t>yhteiskunnallinen vaikuttaminen on hyvällä tasolla </a:t>
            </a:r>
            <a:r>
              <a:rPr lang="fi-FI" sz="800" i="1" noProof="1"/>
              <a:t>jo nyt, niin se on silti niin </a:t>
            </a:r>
            <a:r>
              <a:rPr lang="fi-FI" sz="800" b="1" i="1" noProof="1"/>
              <a:t>tärkeä tehtävä, että sitä voi aina kehittää. </a:t>
            </a:r>
            <a:r>
              <a:rPr lang="fi-FI" sz="800" i="1" noProof="1"/>
              <a:t>(yhteiskunnallinen vaikuttaja)</a:t>
            </a:r>
          </a:p>
          <a:p>
            <a:pPr marL="171450" indent="-171450">
              <a:lnSpc>
                <a:spcPct val="100000"/>
              </a:lnSpc>
              <a:buFont typeface="Arial" panose="020B0604020202020204" pitchFamily="34" charset="0"/>
              <a:buChar char="•"/>
            </a:pPr>
            <a:r>
              <a:rPr lang="fi-FI" sz="800" i="1" noProof="1"/>
              <a:t>Pidän tätä EHYT:n tärkeämpänä roolina ja minun silmiini se </a:t>
            </a:r>
            <a:r>
              <a:rPr lang="fi-FI" sz="800" b="1" i="1" noProof="1"/>
              <a:t>ei ole riittävän vahva siinä tehtävässä </a:t>
            </a:r>
            <a:r>
              <a:rPr lang="fi-FI" sz="800" i="1" noProof="1"/>
              <a:t>tällä hetkellä. (yhteiskunnallinen vaikuttaja)</a:t>
            </a:r>
          </a:p>
          <a:p>
            <a:pPr marL="171450" indent="-171450">
              <a:lnSpc>
                <a:spcPct val="100000"/>
              </a:lnSpc>
              <a:buFont typeface="Arial" panose="020B0604020202020204" pitchFamily="34" charset="0"/>
              <a:buChar char="•"/>
            </a:pPr>
            <a:r>
              <a:rPr lang="fi-FI" sz="800" i="1" noProof="1"/>
              <a:t>Takavuosiin verrattuna yhteiskunnallinen vaikuttaminen on mielestäni </a:t>
            </a:r>
            <a:r>
              <a:rPr lang="fi-FI" sz="800" b="1" i="1" noProof="1"/>
              <a:t>mennyt selvästi vähäisemmäksi</a:t>
            </a:r>
            <a:r>
              <a:rPr lang="fi-FI" sz="800" i="1" noProof="1"/>
              <a:t>. (yhteiskunnallinen vaikuttaja)</a:t>
            </a:r>
          </a:p>
          <a:p>
            <a:pPr marL="171450" indent="-171450">
              <a:lnSpc>
                <a:spcPct val="100000"/>
              </a:lnSpc>
              <a:buFont typeface="Arial" panose="020B0604020202020204" pitchFamily="34" charset="0"/>
              <a:buChar char="•"/>
            </a:pPr>
            <a:r>
              <a:rPr lang="fi-FI" sz="800" i="1" noProof="1"/>
              <a:t>Aihe on niin vaikea, että se vaatii niin paljon </a:t>
            </a:r>
            <a:r>
              <a:rPr lang="fi-FI" sz="800" b="1" i="1" noProof="1"/>
              <a:t>asiantuntevuutta ja viestinnän osaamista. </a:t>
            </a:r>
            <a:r>
              <a:rPr lang="fi-FI" sz="800" i="1" noProof="1"/>
              <a:t>(aktiivinen viestijä)</a:t>
            </a:r>
          </a:p>
          <a:p>
            <a:pPr marL="171450" indent="-171450">
              <a:lnSpc>
                <a:spcPct val="100000"/>
              </a:lnSpc>
              <a:buFont typeface="Arial" panose="020B0604020202020204" pitchFamily="34" charset="0"/>
              <a:buChar char="•"/>
            </a:pPr>
            <a:r>
              <a:rPr lang="fi-FI" sz="800" i="1" noProof="1"/>
              <a:t>Mielestäni he ovat onnistuneet näissä kaikissa sen verran hyvin, etten osaa sanoa, missä olisi kehittämistä.</a:t>
            </a:r>
          </a:p>
          <a:p>
            <a:pPr marL="171450" indent="-171450">
              <a:lnSpc>
                <a:spcPct val="100000"/>
              </a:lnSpc>
              <a:buFont typeface="Arial" panose="020B0604020202020204" pitchFamily="34" charset="0"/>
              <a:buChar char="•"/>
            </a:pPr>
            <a:r>
              <a:rPr lang="fi-FI" sz="800" i="1" noProof="1"/>
              <a:t>En tiedä, että koskeeko tämä jotain yhtä tiettyä, vai noita kaikkia kohtia, mutta se, että </a:t>
            </a:r>
            <a:r>
              <a:rPr lang="fi-FI" sz="800" b="1" i="1" noProof="1"/>
              <a:t>haluaako EHYT olla palveluntuottajajärjestö vai vaikuttajajärjestö, eli sitä pitäisi mielestäni terävöittää.</a:t>
            </a:r>
          </a:p>
          <a:p>
            <a:pPr marL="171450" indent="-171450">
              <a:lnSpc>
                <a:spcPct val="100000"/>
              </a:lnSpc>
              <a:buFont typeface="Arial" panose="020B0604020202020204" pitchFamily="34" charset="0"/>
              <a:buChar char="•"/>
            </a:pPr>
            <a:r>
              <a:rPr lang="fi-FI" sz="800" i="1" noProof="1"/>
              <a:t>Tämä on sellainen kohta, missä voisi olla toimintaa vielä aktiivisemmin. (edelläkävijä)</a:t>
            </a:r>
          </a:p>
          <a:p>
            <a:pPr marL="171450" indent="-171450">
              <a:lnSpc>
                <a:spcPct val="100000"/>
              </a:lnSpc>
              <a:buFont typeface="Arial" panose="020B0604020202020204" pitchFamily="34" charset="0"/>
              <a:buChar char="•"/>
            </a:pPr>
            <a:r>
              <a:rPr lang="fi-FI" sz="800" i="1" noProof="1"/>
              <a:t>Yhteiskunnallinen vaikuttaminen ja toki EHYT tekee sitä nytkin, mutta se on sellainen alue, missä voi aina parantaa ja mikä </a:t>
            </a:r>
            <a:r>
              <a:rPr lang="fi-FI" sz="800" b="1" i="1" noProof="1"/>
              <a:t>ei tule koskaan valmiiksi</a:t>
            </a:r>
            <a:r>
              <a:rPr lang="fi-FI" sz="800" i="1" noProof="1"/>
              <a:t>. (yhteiskunnallinen vaikuttaja)</a:t>
            </a:r>
          </a:p>
          <a:p>
            <a:pPr marL="171450" indent="-171450">
              <a:lnSpc>
                <a:spcPct val="100000"/>
              </a:lnSpc>
              <a:buFont typeface="Arial" panose="020B0604020202020204" pitchFamily="34" charset="0"/>
              <a:buChar char="•"/>
            </a:pPr>
            <a:r>
              <a:rPr lang="fi-FI" sz="800" i="1" noProof="1"/>
              <a:t>Monet muut asiat ovat jo hyvällä tolalla, niin kuitenkin tällainen yhteiskunnallinen vaikuttaminen</a:t>
            </a:r>
            <a:r>
              <a:rPr lang="fi-FI" sz="800" b="1" i="1" noProof="1"/>
              <a:t> edellyttää yhteiskunnallista keskustelua. </a:t>
            </a:r>
            <a:r>
              <a:rPr lang="fi-FI" sz="800" i="1" noProof="1"/>
              <a:t>Sellaisille jäjestöille, joilla on tavallaan muutama ydinalue, niin on ehkä tyypillistä, että se viestintä on vähän dogmaattista. On mielipide asiasta ja sitä kerrotaan kaikille, ja se ei aina kauhean hyvin uppoo ihmisiin. Sellainen </a:t>
            </a:r>
            <a:r>
              <a:rPr lang="fi-FI" sz="800" b="1" i="1" noProof="1"/>
              <a:t>dialogimainen lähestymistapa, jossa yritetään ymmärtää myös sitä vastapuolta ja yritetään rakentavasti lähestyä, </a:t>
            </a:r>
            <a:r>
              <a:rPr lang="fi-FI" sz="800" i="1" noProof="1"/>
              <a:t>niin on joskus toimivampi. (dialoginen)</a:t>
            </a:r>
          </a:p>
          <a:p>
            <a:pPr marL="171450" indent="-171450">
              <a:lnSpc>
                <a:spcPct val="100000"/>
              </a:lnSpc>
              <a:buFont typeface="Arial" panose="020B0604020202020204" pitchFamily="34" charset="0"/>
              <a:buChar char="•"/>
            </a:pPr>
            <a:r>
              <a:rPr lang="fi-FI" sz="800" i="1" noProof="1"/>
              <a:t>Ehkä vielä vähän monipuolisemmin kaikki mahdolliset vaihtoehdot lähtien siitä, että </a:t>
            </a:r>
            <a:r>
              <a:rPr lang="fi-FI" sz="800" b="1" i="1" noProof="1"/>
              <a:t>toipumisorientoitujat ja haittoja vähentävää työtä tekevät oikeasti tekisivät yhteistyötä</a:t>
            </a:r>
            <a:r>
              <a:rPr lang="fi-FI" sz="800" i="1" noProof="1"/>
              <a:t>. (monipuolinen)</a:t>
            </a:r>
          </a:p>
          <a:p>
            <a:pPr marL="171450" indent="-171450">
              <a:lnSpc>
                <a:spcPct val="100000"/>
              </a:lnSpc>
              <a:buFont typeface="Arial" panose="020B0604020202020204" pitchFamily="34" charset="0"/>
              <a:buChar char="•"/>
            </a:pPr>
            <a:r>
              <a:rPr lang="fi-FI" sz="800" i="1" noProof="1"/>
              <a:t>Voi olla hyvinkin </a:t>
            </a:r>
            <a:r>
              <a:rPr lang="fi-FI" sz="800" b="1" i="1" noProof="1"/>
              <a:t>vaihtelevaa</a:t>
            </a:r>
            <a:r>
              <a:rPr lang="fi-FI" sz="800" i="1" noProof="1"/>
              <a:t>, että </a:t>
            </a:r>
            <a:r>
              <a:rPr lang="fi-FI" sz="800" b="1" i="1" noProof="1"/>
              <a:t>miten kolmas sektori otetaan mukaan näillä hyvinvointialueilla</a:t>
            </a:r>
            <a:r>
              <a:rPr lang="fi-FI" sz="800" i="1" noProof="1"/>
              <a:t>. Se ei ole välttämättä vain omasta toiminnasta kiinni, mutta mielestäni ovat onnistuneet ihan hyvin siinä verkostoitumisessa. (yhteiskunnallinen vaikuttaja)</a:t>
            </a:r>
          </a:p>
        </p:txBody>
      </p:sp>
      <p:sp>
        <p:nvSpPr>
          <p:cNvPr id="5" name="Tekstiruutu 4">
            <a:extLst>
              <a:ext uri="{FF2B5EF4-FFF2-40B4-BE49-F238E27FC236}">
                <a16:creationId xmlns:a16="http://schemas.microsoft.com/office/drawing/2014/main" id="{A0A60254-95EC-6837-D90F-C87C49AE088A}"/>
              </a:ext>
            </a:extLst>
          </p:cNvPr>
          <p:cNvSpPr txBox="1"/>
          <p:nvPr/>
        </p:nvSpPr>
        <p:spPr>
          <a:xfrm>
            <a:off x="354330" y="1050119"/>
            <a:ext cx="3123388" cy="261610"/>
          </a:xfrm>
          <a:prstGeom prst="rect">
            <a:avLst/>
          </a:prstGeom>
          <a:noFill/>
        </p:spPr>
        <p:txBody>
          <a:bodyPr wrap="square">
            <a:spAutoFit/>
          </a:bodyPr>
          <a:lstStyle/>
          <a:p>
            <a:r>
              <a:rPr lang="fi-FI" sz="1100" b="1" dirty="0"/>
              <a:t>Suluissa valittu kehittämisen kohde</a:t>
            </a:r>
          </a:p>
        </p:txBody>
      </p:sp>
    </p:spTree>
    <p:extLst>
      <p:ext uri="{BB962C8B-B14F-4D97-AF65-F5344CB8AC3E}">
        <p14:creationId xmlns:p14="http://schemas.microsoft.com/office/powerpoint/2010/main" val="1521145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a:xfrm>
            <a:off x="354329" y="82895"/>
            <a:ext cx="8354955" cy="688542"/>
          </a:xfrm>
        </p:spPr>
        <p:txBody>
          <a:bodyPr>
            <a:normAutofit/>
          </a:bodyPr>
          <a:lstStyle/>
          <a:p>
            <a:r>
              <a:rPr lang="fi-FI" sz="1600" dirty="0">
                <a:latin typeface="Source Sans Pro Semibold" panose="020B0603030403020204" pitchFamily="34" charset="0"/>
                <a:ea typeface="Source Sans Pro Semibold" panose="020B0603030403020204" pitchFamily="34" charset="0"/>
              </a:rPr>
              <a:t>EHYT on onnistunut monella eri tasolla – tunnettavuus ja tiedottaminen kehityskohteena</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22</a:t>
            </a:fld>
            <a:endParaRPr lang="fi-FI" dirty="0"/>
          </a:p>
        </p:txBody>
      </p:sp>
      <p:sp>
        <p:nvSpPr>
          <p:cNvPr id="7" name="Tekstiruutu 6">
            <a:extLst>
              <a:ext uri="{FF2B5EF4-FFF2-40B4-BE49-F238E27FC236}">
                <a16:creationId xmlns:a16="http://schemas.microsoft.com/office/drawing/2014/main" id="{D92A40D2-7047-C509-FB9B-18ACF9765B2E}"/>
              </a:ext>
            </a:extLst>
          </p:cNvPr>
          <p:cNvSpPr txBox="1"/>
          <p:nvPr/>
        </p:nvSpPr>
        <p:spPr>
          <a:xfrm>
            <a:off x="354329" y="722614"/>
            <a:ext cx="8220044" cy="430887"/>
          </a:xfrm>
          <a:prstGeom prst="rect">
            <a:avLst/>
          </a:prstGeom>
          <a:noFill/>
        </p:spPr>
        <p:txBody>
          <a:bodyPr wrap="square">
            <a:spAutoFit/>
          </a:bodyPr>
          <a:lstStyle/>
          <a:p>
            <a:r>
              <a:rPr lang="fi-FI" sz="1100" b="1"/>
              <a:t>Kokemuksiinne perustuen, kuinka hyvin EHYT on onnistunut seuraavilla toiminnan tasoilla? </a:t>
            </a:r>
          </a:p>
          <a:p>
            <a:r>
              <a:rPr lang="fi-FI" sz="1100" i="1"/>
              <a:t>Asteikolla </a:t>
            </a:r>
            <a:r>
              <a:rPr lang="fi-FI" sz="1100" i="1" dirty="0"/>
              <a:t>1-5, jossa 1 = ei lainkaan hyvin …  5 = erittäin hyvin </a:t>
            </a:r>
          </a:p>
        </p:txBody>
      </p:sp>
      <p:grpSp>
        <p:nvGrpSpPr>
          <p:cNvPr id="21" name="Ryhmä 20">
            <a:extLst>
              <a:ext uri="{FF2B5EF4-FFF2-40B4-BE49-F238E27FC236}">
                <a16:creationId xmlns:a16="http://schemas.microsoft.com/office/drawing/2014/main" id="{2D1F8F46-4BD1-7DDA-328C-9A696691403A}"/>
              </a:ext>
            </a:extLst>
          </p:cNvPr>
          <p:cNvGrpSpPr/>
          <p:nvPr/>
        </p:nvGrpSpPr>
        <p:grpSpPr>
          <a:xfrm>
            <a:off x="1027738" y="1164300"/>
            <a:ext cx="1354763" cy="2445388"/>
            <a:chOff x="183126" y="986285"/>
            <a:chExt cx="1354763" cy="2445388"/>
          </a:xfrm>
        </p:grpSpPr>
        <p:sp>
          <p:nvSpPr>
            <p:cNvPr id="12" name="Tekstiruutu 11">
              <a:extLst>
                <a:ext uri="{FF2B5EF4-FFF2-40B4-BE49-F238E27FC236}">
                  <a16:creationId xmlns:a16="http://schemas.microsoft.com/office/drawing/2014/main" id="{056667B9-DA63-64BA-838E-AF77B5B93D75}"/>
                </a:ext>
              </a:extLst>
            </p:cNvPr>
            <p:cNvSpPr txBox="1"/>
            <p:nvPr/>
          </p:nvSpPr>
          <p:spPr>
            <a:xfrm>
              <a:off x="196601" y="1164339"/>
              <a:ext cx="1341288" cy="646331"/>
            </a:xfrm>
            <a:prstGeom prst="rect">
              <a:avLst/>
            </a:prstGeom>
            <a:solidFill>
              <a:schemeClr val="bg1"/>
            </a:solidFill>
          </p:spPr>
          <p:txBody>
            <a:bodyPr wrap="square">
              <a:spAutoFit/>
            </a:bodyPr>
            <a:lstStyle/>
            <a:p>
              <a:pPr algn="r"/>
              <a:r>
                <a:rPr lang="fi-FI" sz="600" dirty="0"/>
                <a:t>Yleisyhteiskunnallisella tasolla – Vaikuttamistyö (lainsäädäntö- tai strategiahankkeet, yleinen asenne- ja keskusteluilmapiiri, kansallisen tason kehittämistoimiin osallistuminen) </a:t>
              </a:r>
            </a:p>
          </p:txBody>
        </p:sp>
        <p:sp>
          <p:nvSpPr>
            <p:cNvPr id="13" name="Tekstiruutu 12">
              <a:extLst>
                <a:ext uri="{FF2B5EF4-FFF2-40B4-BE49-F238E27FC236}">
                  <a16:creationId xmlns:a16="http://schemas.microsoft.com/office/drawing/2014/main" id="{EC3C8076-5D2F-48F7-A221-2EDE6B656119}"/>
                </a:ext>
              </a:extLst>
            </p:cNvPr>
            <p:cNvSpPr txBox="1"/>
            <p:nvPr/>
          </p:nvSpPr>
          <p:spPr>
            <a:xfrm>
              <a:off x="262793" y="2970008"/>
              <a:ext cx="1208903" cy="461665"/>
            </a:xfrm>
            <a:prstGeom prst="rect">
              <a:avLst/>
            </a:prstGeom>
            <a:solidFill>
              <a:schemeClr val="bg1"/>
            </a:solidFill>
          </p:spPr>
          <p:txBody>
            <a:bodyPr wrap="square">
              <a:spAutoFit/>
            </a:bodyPr>
            <a:lstStyle/>
            <a:p>
              <a:pPr algn="r"/>
              <a:r>
                <a:rPr lang="fi-FI" sz="600" dirty="0"/>
                <a:t>Yksilötasolla – Ihmisten arjessa (24/7 päihdeneuvontapuhelin, päihdeasiamiestoiminta, tapahtumat, kohtaamiset) </a:t>
              </a:r>
            </a:p>
          </p:txBody>
        </p:sp>
        <p:sp>
          <p:nvSpPr>
            <p:cNvPr id="14" name="Tekstiruutu 13">
              <a:extLst>
                <a:ext uri="{FF2B5EF4-FFF2-40B4-BE49-F238E27FC236}">
                  <a16:creationId xmlns:a16="http://schemas.microsoft.com/office/drawing/2014/main" id="{BBD253B4-B855-3B5F-FEA2-D3B11309EFB3}"/>
                </a:ext>
              </a:extLst>
            </p:cNvPr>
            <p:cNvSpPr txBox="1"/>
            <p:nvPr/>
          </p:nvSpPr>
          <p:spPr>
            <a:xfrm>
              <a:off x="350971" y="1832267"/>
              <a:ext cx="1153541" cy="646331"/>
            </a:xfrm>
            <a:prstGeom prst="rect">
              <a:avLst/>
            </a:prstGeom>
            <a:solidFill>
              <a:schemeClr val="bg1"/>
            </a:solidFill>
          </p:spPr>
          <p:txBody>
            <a:bodyPr wrap="square">
              <a:spAutoFit/>
            </a:bodyPr>
            <a:lstStyle/>
            <a:p>
              <a:pPr algn="r"/>
              <a:r>
                <a:rPr lang="fi-FI" sz="600" dirty="0"/>
                <a:t>Yhteisötasolla – Yhteisöjen tukena (vapaaehtoistoiminta, kohtaamispaikat, koulu- ja oppilaitostyö, työyhteisöt, verkkoyhteisöt, kunnat, sosiaalinen media) </a:t>
              </a:r>
            </a:p>
          </p:txBody>
        </p:sp>
        <p:sp>
          <p:nvSpPr>
            <p:cNvPr id="6" name="Tekstiruutu 5">
              <a:extLst>
                <a:ext uri="{FF2B5EF4-FFF2-40B4-BE49-F238E27FC236}">
                  <a16:creationId xmlns:a16="http://schemas.microsoft.com/office/drawing/2014/main" id="{67AE807F-3FEA-E059-7512-4B0213C1FE08}"/>
                </a:ext>
              </a:extLst>
            </p:cNvPr>
            <p:cNvSpPr txBox="1"/>
            <p:nvPr/>
          </p:nvSpPr>
          <p:spPr>
            <a:xfrm>
              <a:off x="183126" y="986285"/>
              <a:ext cx="1341288" cy="184666"/>
            </a:xfrm>
            <a:prstGeom prst="rect">
              <a:avLst/>
            </a:prstGeom>
            <a:solidFill>
              <a:schemeClr val="bg1"/>
            </a:solidFill>
          </p:spPr>
          <p:txBody>
            <a:bodyPr wrap="square">
              <a:spAutoFit/>
            </a:bodyPr>
            <a:lstStyle/>
            <a:p>
              <a:pPr algn="r"/>
              <a:r>
                <a:rPr lang="fi-FI" sz="600"/>
                <a:t>Väitteet kokonaisuudessaan:</a:t>
              </a:r>
              <a:endParaRPr lang="fi-FI" sz="600" dirty="0"/>
            </a:p>
          </p:txBody>
        </p:sp>
      </p:grpSp>
      <p:pic>
        <p:nvPicPr>
          <p:cNvPr id="5" name="Kuva 4">
            <a:extLst>
              <a:ext uri="{FF2B5EF4-FFF2-40B4-BE49-F238E27FC236}">
                <a16:creationId xmlns:a16="http://schemas.microsoft.com/office/drawing/2014/main" id="{BDA4305F-B830-D681-EF33-702E02B2622B}"/>
              </a:ext>
            </a:extLst>
          </p:cNvPr>
          <p:cNvPicPr>
            <a:picLocks noChangeAspect="1"/>
          </p:cNvPicPr>
          <p:nvPr/>
        </p:nvPicPr>
        <p:blipFill>
          <a:blip r:embed="rId2"/>
          <a:stretch>
            <a:fillRect/>
          </a:stretch>
        </p:blipFill>
        <p:spPr>
          <a:xfrm>
            <a:off x="2605053" y="1342354"/>
            <a:ext cx="2604758" cy="3670340"/>
          </a:xfrm>
          <a:prstGeom prst="rect">
            <a:avLst/>
          </a:prstGeom>
        </p:spPr>
      </p:pic>
      <p:pic>
        <p:nvPicPr>
          <p:cNvPr id="9" name="Kuva 8">
            <a:extLst>
              <a:ext uri="{FF2B5EF4-FFF2-40B4-BE49-F238E27FC236}">
                <a16:creationId xmlns:a16="http://schemas.microsoft.com/office/drawing/2014/main" id="{18BD9E1E-91B1-5F51-3BF9-C1FC08823105}"/>
              </a:ext>
            </a:extLst>
          </p:cNvPr>
          <p:cNvPicPr>
            <a:picLocks noChangeAspect="1"/>
          </p:cNvPicPr>
          <p:nvPr/>
        </p:nvPicPr>
        <p:blipFill>
          <a:blip r:embed="rId3"/>
          <a:stretch>
            <a:fillRect/>
          </a:stretch>
        </p:blipFill>
        <p:spPr>
          <a:xfrm>
            <a:off x="5566776" y="1342354"/>
            <a:ext cx="2109558" cy="3576637"/>
          </a:xfrm>
          <a:prstGeom prst="rect">
            <a:avLst/>
          </a:prstGeom>
        </p:spPr>
      </p:pic>
      <p:sp>
        <p:nvSpPr>
          <p:cNvPr id="10" name="Tekstiruutu 9">
            <a:extLst>
              <a:ext uri="{FF2B5EF4-FFF2-40B4-BE49-F238E27FC236}">
                <a16:creationId xmlns:a16="http://schemas.microsoft.com/office/drawing/2014/main" id="{CF310174-E12F-12F0-4968-C2B69BDACBB9}"/>
              </a:ext>
            </a:extLst>
          </p:cNvPr>
          <p:cNvSpPr txBox="1"/>
          <p:nvPr/>
        </p:nvSpPr>
        <p:spPr>
          <a:xfrm>
            <a:off x="165373" y="3685599"/>
            <a:ext cx="2178257" cy="1200329"/>
          </a:xfrm>
          <a:prstGeom prst="rect">
            <a:avLst/>
          </a:prstGeom>
          <a:noFill/>
        </p:spPr>
        <p:txBody>
          <a:bodyPr wrap="square">
            <a:spAutoFit/>
          </a:bodyPr>
          <a:lstStyle/>
          <a:p>
            <a:pPr>
              <a:lnSpc>
                <a:spcPct val="100000"/>
              </a:lnSpc>
            </a:pPr>
            <a:r>
              <a:rPr lang="fi-FI" sz="800" b="1" i="1" noProof="1"/>
              <a:t>Kommentteja teemaan liittyen:</a:t>
            </a:r>
          </a:p>
          <a:p>
            <a:pPr marL="171450" indent="-171450">
              <a:lnSpc>
                <a:spcPct val="100000"/>
              </a:lnSpc>
              <a:buFont typeface="Arial" panose="020B0604020202020204" pitchFamily="34" charset="0"/>
              <a:buChar char="•"/>
            </a:pPr>
            <a:r>
              <a:rPr lang="fi-FI" sz="800" i="1" noProof="1"/>
              <a:t>Ehytin varsinainen tiedottaminen huonossa hapessa, mutta yksilöt ja vastuuhenkilöt hyvin verkoistoituneita ja päteviä. </a:t>
            </a:r>
          </a:p>
          <a:p>
            <a:pPr marL="171450" indent="-171450">
              <a:lnSpc>
                <a:spcPct val="100000"/>
              </a:lnSpc>
              <a:buFont typeface="Arial" panose="020B0604020202020204" pitchFamily="34" charset="0"/>
              <a:buChar char="•"/>
            </a:pPr>
            <a:r>
              <a:rPr lang="fi-FI" sz="800" i="1" noProof="1"/>
              <a:t>Ei ole mitään kokemusta yksilötasosta, joten ei pysty arvioimaan.</a:t>
            </a:r>
          </a:p>
          <a:p>
            <a:pPr marL="171450" indent="-171450">
              <a:lnSpc>
                <a:spcPct val="100000"/>
              </a:lnSpc>
              <a:buFont typeface="Arial" panose="020B0604020202020204" pitchFamily="34" charset="0"/>
              <a:buChar char="•"/>
            </a:pPr>
            <a:r>
              <a:rPr lang="fi-FI" sz="800" i="1" noProof="1"/>
              <a:t>He tekevät paljon sellaisia juttuja, josta lääkäritkin voisivat olla tietoisia ja niistä olisi hyötyä lääkäreille.</a:t>
            </a:r>
          </a:p>
        </p:txBody>
      </p:sp>
    </p:spTree>
    <p:extLst>
      <p:ext uri="{BB962C8B-B14F-4D97-AF65-F5344CB8AC3E}">
        <p14:creationId xmlns:p14="http://schemas.microsoft.com/office/powerpoint/2010/main" val="4085551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Onnistuminen </a:t>
            </a:r>
            <a:r>
              <a:rPr lang="fi-FI">
                <a:latin typeface="Source Sans Pro Semibold" panose="020B0603030403020204" pitchFamily="34" charset="0"/>
                <a:ea typeface="Source Sans Pro Semibold" panose="020B0603030403020204" pitchFamily="34" charset="0"/>
              </a:rPr>
              <a:t>yhteistyön aktiivisuuden </a:t>
            </a:r>
            <a:r>
              <a:rPr lang="fi-FI" dirty="0">
                <a:latin typeface="Source Sans Pro Semibold" panose="020B0603030403020204" pitchFamily="34" charset="0"/>
                <a:ea typeface="Source Sans Pro Semibold" panose="020B0603030403020204" pitchFamily="34" charset="0"/>
              </a:rPr>
              <a:t>mukaan</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23</a:t>
            </a:fld>
            <a:endParaRPr lang="fi-FI" dirty="0"/>
          </a:p>
        </p:txBody>
      </p:sp>
      <p:graphicFrame>
        <p:nvGraphicFramePr>
          <p:cNvPr id="3" name="Taulukko 2">
            <a:extLst>
              <a:ext uri="{FF2B5EF4-FFF2-40B4-BE49-F238E27FC236}">
                <a16:creationId xmlns:a16="http://schemas.microsoft.com/office/drawing/2014/main" id="{10207503-15BE-2D62-035C-E35E1D911BE8}"/>
              </a:ext>
            </a:extLst>
          </p:cNvPr>
          <p:cNvGraphicFramePr>
            <a:graphicFrameLocks noGrp="1"/>
          </p:cNvGraphicFramePr>
          <p:nvPr>
            <p:extLst>
              <p:ext uri="{D42A27DB-BD31-4B8C-83A1-F6EECF244321}">
                <p14:modId xmlns:p14="http://schemas.microsoft.com/office/powerpoint/2010/main" val="3499345285"/>
              </p:ext>
            </p:extLst>
          </p:nvPr>
        </p:nvGraphicFramePr>
        <p:xfrm>
          <a:off x="921895" y="1731365"/>
          <a:ext cx="6517039" cy="2113877"/>
        </p:xfrm>
        <a:graphic>
          <a:graphicData uri="http://schemas.openxmlformats.org/drawingml/2006/table">
            <a:tbl>
              <a:tblPr/>
              <a:tblGrid>
                <a:gridCol w="4110748">
                  <a:extLst>
                    <a:ext uri="{9D8B030D-6E8A-4147-A177-3AD203B41FA5}">
                      <a16:colId xmlns:a16="http://schemas.microsoft.com/office/drawing/2014/main" val="1439367943"/>
                    </a:ext>
                  </a:extLst>
                </a:gridCol>
                <a:gridCol w="802097">
                  <a:extLst>
                    <a:ext uri="{9D8B030D-6E8A-4147-A177-3AD203B41FA5}">
                      <a16:colId xmlns:a16="http://schemas.microsoft.com/office/drawing/2014/main" val="444781591"/>
                    </a:ext>
                  </a:extLst>
                </a:gridCol>
                <a:gridCol w="802097">
                  <a:extLst>
                    <a:ext uri="{9D8B030D-6E8A-4147-A177-3AD203B41FA5}">
                      <a16:colId xmlns:a16="http://schemas.microsoft.com/office/drawing/2014/main" val="1564996761"/>
                    </a:ext>
                  </a:extLst>
                </a:gridCol>
                <a:gridCol w="802097">
                  <a:extLst>
                    <a:ext uri="{9D8B030D-6E8A-4147-A177-3AD203B41FA5}">
                      <a16:colId xmlns:a16="http://schemas.microsoft.com/office/drawing/2014/main" val="1171990561"/>
                    </a:ext>
                  </a:extLst>
                </a:gridCol>
              </a:tblGrid>
              <a:tr h="229511">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i-FI" sz="700" b="1" i="0" u="none" strike="noStrike" dirty="0">
                          <a:solidFill>
                            <a:srgbClr val="000000"/>
                          </a:solidFill>
                          <a:effectLst/>
                          <a:latin typeface="Source Sans Pro" panose="020B0503030403020204" pitchFamily="34" charset="0"/>
                        </a:rPr>
                        <a:t> Kuinka paljon olet tai edustamasi organisaatio on tehnyt yhteistyötä </a:t>
                      </a:r>
                      <a:r>
                        <a:rPr lang="fi-FI" sz="700" b="1" i="0" u="none" strike="noStrike" dirty="0" err="1">
                          <a:solidFill>
                            <a:srgbClr val="000000"/>
                          </a:solidFill>
                          <a:effectLst/>
                          <a:latin typeface="Source Sans Pro" panose="020B0503030403020204" pitchFamily="34" charset="0"/>
                        </a:rPr>
                        <a:t>EHYT:n</a:t>
                      </a:r>
                      <a:r>
                        <a:rPr lang="fi-FI" sz="700" b="1" i="0" u="none" strike="noStrike" dirty="0">
                          <a:solidFill>
                            <a:srgbClr val="000000"/>
                          </a:solidFill>
                          <a:effectLst/>
                          <a:latin typeface="Source Sans Pro" panose="020B0503030403020204" pitchFamily="34" charset="0"/>
                        </a:rPr>
                        <a:t> kanssa?</a:t>
                      </a:r>
                    </a:p>
                    <a:p>
                      <a:pPr algn="l" fontAlgn="b"/>
                      <a:endParaRPr lang="fi-FI" sz="700" b="0" i="0" u="none" strike="noStrike" dirty="0">
                        <a:solidFill>
                          <a:srgbClr val="000000"/>
                        </a:solidFill>
                        <a:effectLst/>
                        <a:latin typeface="Source Sans Pro" panose="020B0503030403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ei lainkaan</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jonkin verran</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paljon</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4408066"/>
                  </a:ext>
                </a:extLst>
              </a:tr>
              <a:tr h="229511">
                <a:tc>
                  <a:txBody>
                    <a:bodyPr/>
                    <a:lstStyle/>
                    <a:p>
                      <a:pPr algn="l" fontAlgn="b"/>
                      <a:r>
                        <a:rPr lang="fi-FI" sz="700" b="0" i="0" u="none" strike="noStrike" dirty="0">
                          <a:solidFill>
                            <a:srgbClr val="000000"/>
                          </a:solidFill>
                          <a:effectLst/>
                          <a:latin typeface="Source Sans Pro" panose="020B0503030403020204" pitchFamily="34" charset="0"/>
                        </a:rPr>
                        <a:t>Tunnettavuus ja tiedottaminen yhteiskunnallisella tasolla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689222"/>
                  </a:ext>
                </a:extLst>
              </a:tr>
              <a:tr h="229511">
                <a:tc>
                  <a:txBody>
                    <a:bodyPr/>
                    <a:lstStyle/>
                    <a:p>
                      <a:pPr algn="l" fontAlgn="b"/>
                      <a:r>
                        <a:rPr lang="fi-FI" sz="700" b="0" i="0" u="none" strike="noStrike" dirty="0">
                          <a:solidFill>
                            <a:srgbClr val="000000"/>
                          </a:solidFill>
                          <a:effectLst/>
                          <a:latin typeface="Source Sans Pro" panose="020B0503030403020204" pitchFamily="34" charset="0"/>
                        </a:rPr>
                        <a:t>Tunnettavuus ja tiedottaminen yhteisötasolla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588921"/>
                  </a:ext>
                </a:extLst>
              </a:tr>
              <a:tr h="229511">
                <a:tc>
                  <a:txBody>
                    <a:bodyPr/>
                    <a:lstStyle/>
                    <a:p>
                      <a:pPr algn="l" fontAlgn="b"/>
                      <a:r>
                        <a:rPr lang="fi-FI" sz="700" b="0" i="0" u="none" strike="noStrike" dirty="0">
                          <a:solidFill>
                            <a:srgbClr val="000000"/>
                          </a:solidFill>
                          <a:effectLst/>
                          <a:latin typeface="Source Sans Pro" panose="020B0503030403020204" pitchFamily="34" charset="0"/>
                        </a:rPr>
                        <a:t>Tunnettavuus ja tiedottaminen yksilötasolla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5003874"/>
                  </a:ext>
                </a:extLst>
              </a:tr>
              <a:tr h="277788">
                <a:tc>
                  <a:txBody>
                    <a:bodyPr/>
                    <a:lstStyle/>
                    <a:p>
                      <a:pPr algn="l" fontAlgn="b"/>
                      <a:r>
                        <a:rPr lang="fi-FI" sz="700" b="0" i="0" u="none" strike="noStrike" dirty="0">
                          <a:solidFill>
                            <a:srgbClr val="000000"/>
                          </a:solidFill>
                          <a:effectLst/>
                          <a:latin typeface="Source Sans Pro" panose="020B0503030403020204" pitchFamily="34" charset="0"/>
                        </a:rPr>
                        <a:t>Yhteisötasolla – Yhteisöjen tukena (vapaaehtoistoiminta, kohtaamispaikat, koulu- ja oppilaitostyö, työyhteisöt, verkkoyhteisöt, kunnat, sosiaalinen media)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6360372"/>
                  </a:ext>
                </a:extLst>
              </a:tr>
              <a:tr h="277788">
                <a:tc>
                  <a:txBody>
                    <a:bodyPr/>
                    <a:lstStyle/>
                    <a:p>
                      <a:pPr algn="l" fontAlgn="b"/>
                      <a:r>
                        <a:rPr lang="fi-FI" sz="700" b="0" i="0" u="none" strike="noStrike" dirty="0">
                          <a:solidFill>
                            <a:srgbClr val="000000"/>
                          </a:solidFill>
                          <a:effectLst/>
                          <a:latin typeface="Source Sans Pro" panose="020B0503030403020204" pitchFamily="34" charset="0"/>
                        </a:rPr>
                        <a:t>Yksilötasolla – Ihmisten arjessa (24/7 päihdeneuvontapuhelin, päihdeasiamiestoiminta, tapahtumat, kohtaamiset)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438019"/>
                  </a:ext>
                </a:extLst>
              </a:tr>
              <a:tr h="410746">
                <a:tc>
                  <a:txBody>
                    <a:bodyPr/>
                    <a:lstStyle/>
                    <a:p>
                      <a:pPr algn="l" fontAlgn="b"/>
                      <a:r>
                        <a:rPr lang="fi-FI" sz="700" b="0" i="0" u="none" strike="noStrike" dirty="0">
                          <a:solidFill>
                            <a:srgbClr val="000000"/>
                          </a:solidFill>
                          <a:effectLst/>
                          <a:latin typeface="Source Sans Pro" panose="020B0503030403020204" pitchFamily="34" charset="0"/>
                        </a:rPr>
                        <a:t>Yleisyhteiskunnallisella tasolla – Vaikuttamistyö (lainsäädäntö- tai strategiahankkeet, yleinen asenne- ja keskusteluilmapiiri, kansallisen tason kehittämistoimiin osallistuminen)</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1059416"/>
                  </a:ext>
                </a:extLst>
              </a:tr>
              <a:tr h="229511">
                <a:tc>
                  <a:txBody>
                    <a:bodyPr/>
                    <a:lstStyle/>
                    <a:p>
                      <a:pPr algn="l" fontAlgn="b"/>
                      <a:r>
                        <a:rPr lang="fi-FI" sz="700" b="1" i="0" u="none" strike="noStrike" dirty="0">
                          <a:solidFill>
                            <a:srgbClr val="000000"/>
                          </a:solidFill>
                          <a:effectLst/>
                          <a:latin typeface="Source Sans Pro" panose="020B0503030403020204" pitchFamily="34" charset="0"/>
                        </a:rPr>
                        <a:t>Keskiarvo</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1" i="0" u="none" strike="noStrike" dirty="0">
                          <a:solidFill>
                            <a:srgbClr val="000000"/>
                          </a:solidFill>
                          <a:effectLst/>
                          <a:latin typeface="Source Sans Pro" panose="020B0503030403020204" pitchFamily="34" charset="0"/>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712082"/>
                  </a:ext>
                </a:extLst>
              </a:tr>
            </a:tbl>
          </a:graphicData>
        </a:graphic>
      </p:graphicFrame>
      <p:sp>
        <p:nvSpPr>
          <p:cNvPr id="5" name="Tekstiruutu 4">
            <a:extLst>
              <a:ext uri="{FF2B5EF4-FFF2-40B4-BE49-F238E27FC236}">
                <a16:creationId xmlns:a16="http://schemas.microsoft.com/office/drawing/2014/main" id="{A2FEFCEE-F7BF-2472-5001-913CA86BBD0E}"/>
              </a:ext>
            </a:extLst>
          </p:cNvPr>
          <p:cNvSpPr txBox="1"/>
          <p:nvPr/>
        </p:nvSpPr>
        <p:spPr>
          <a:xfrm>
            <a:off x="3603288" y="4597986"/>
            <a:ext cx="1937423" cy="338554"/>
          </a:xfrm>
          <a:prstGeom prst="rect">
            <a:avLst/>
          </a:prstGeom>
          <a:noFill/>
        </p:spPr>
        <p:txBody>
          <a:bodyPr wrap="square">
            <a:spAutoFit/>
          </a:bodyPr>
          <a:lstStyle/>
          <a:p>
            <a:r>
              <a:rPr lang="fi-FI" sz="800" i="1" dirty="0"/>
              <a:t>Vihreä = yli 4</a:t>
            </a:r>
          </a:p>
          <a:p>
            <a:r>
              <a:rPr lang="fi-FI" sz="800" i="1" dirty="0"/>
              <a:t>Punainen = 3,5 tai alle</a:t>
            </a:r>
          </a:p>
        </p:txBody>
      </p:sp>
      <p:sp>
        <p:nvSpPr>
          <p:cNvPr id="6" name="Tekstiruutu 5">
            <a:extLst>
              <a:ext uri="{FF2B5EF4-FFF2-40B4-BE49-F238E27FC236}">
                <a16:creationId xmlns:a16="http://schemas.microsoft.com/office/drawing/2014/main" id="{146BBDEB-171A-359B-FB0B-6D950041CB42}"/>
              </a:ext>
            </a:extLst>
          </p:cNvPr>
          <p:cNvSpPr txBox="1"/>
          <p:nvPr/>
        </p:nvSpPr>
        <p:spPr>
          <a:xfrm>
            <a:off x="354330" y="998057"/>
            <a:ext cx="8220044" cy="430887"/>
          </a:xfrm>
          <a:prstGeom prst="rect">
            <a:avLst/>
          </a:prstGeom>
          <a:noFill/>
        </p:spPr>
        <p:txBody>
          <a:bodyPr wrap="square">
            <a:spAutoFit/>
          </a:bodyPr>
          <a:lstStyle/>
          <a:p>
            <a:r>
              <a:rPr lang="fi-FI" sz="1100" b="1"/>
              <a:t>Kokemuksiinne perustuen, kuinka hyvin EHYT on onnistunut seuraavilla toiminnan tasoilla? </a:t>
            </a:r>
          </a:p>
          <a:p>
            <a:r>
              <a:rPr lang="fi-FI" sz="1100" i="1"/>
              <a:t>Asteikolla </a:t>
            </a:r>
            <a:r>
              <a:rPr lang="fi-FI" sz="1100" i="1" dirty="0"/>
              <a:t>1-5, jossa 1 = ei lainkaan hyvin …  5 = erittäin hyvin </a:t>
            </a:r>
          </a:p>
        </p:txBody>
      </p:sp>
    </p:spTree>
    <p:extLst>
      <p:ext uri="{BB962C8B-B14F-4D97-AF65-F5344CB8AC3E}">
        <p14:creationId xmlns:p14="http://schemas.microsoft.com/office/powerpoint/2010/main" val="282589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Onnistuminen roolin mukaan</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24</a:t>
            </a:fld>
            <a:endParaRPr lang="fi-FI" dirty="0"/>
          </a:p>
        </p:txBody>
      </p:sp>
      <p:graphicFrame>
        <p:nvGraphicFramePr>
          <p:cNvPr id="6" name="Taulukko 5">
            <a:extLst>
              <a:ext uri="{FF2B5EF4-FFF2-40B4-BE49-F238E27FC236}">
                <a16:creationId xmlns:a16="http://schemas.microsoft.com/office/drawing/2014/main" id="{394F0D5D-2C3A-CBC2-DCE7-9D6E44B48F87}"/>
              </a:ext>
            </a:extLst>
          </p:cNvPr>
          <p:cNvGraphicFramePr>
            <a:graphicFrameLocks noGrp="1"/>
          </p:cNvGraphicFramePr>
          <p:nvPr>
            <p:extLst>
              <p:ext uri="{D42A27DB-BD31-4B8C-83A1-F6EECF244321}">
                <p14:modId xmlns:p14="http://schemas.microsoft.com/office/powerpoint/2010/main" val="4225977374"/>
              </p:ext>
            </p:extLst>
          </p:nvPr>
        </p:nvGraphicFramePr>
        <p:xfrm>
          <a:off x="354329" y="1674727"/>
          <a:ext cx="8610107" cy="2816643"/>
        </p:xfrm>
        <a:graphic>
          <a:graphicData uri="http://schemas.openxmlformats.org/drawingml/2006/table">
            <a:tbl>
              <a:tblPr/>
              <a:tblGrid>
                <a:gridCol w="2576747">
                  <a:extLst>
                    <a:ext uri="{9D8B030D-6E8A-4147-A177-3AD203B41FA5}">
                      <a16:colId xmlns:a16="http://schemas.microsoft.com/office/drawing/2014/main" val="2422409108"/>
                    </a:ext>
                  </a:extLst>
                </a:gridCol>
                <a:gridCol w="502780">
                  <a:extLst>
                    <a:ext uri="{9D8B030D-6E8A-4147-A177-3AD203B41FA5}">
                      <a16:colId xmlns:a16="http://schemas.microsoft.com/office/drawing/2014/main" val="169514298"/>
                    </a:ext>
                  </a:extLst>
                </a:gridCol>
                <a:gridCol w="502780">
                  <a:extLst>
                    <a:ext uri="{9D8B030D-6E8A-4147-A177-3AD203B41FA5}">
                      <a16:colId xmlns:a16="http://schemas.microsoft.com/office/drawing/2014/main" val="2008877375"/>
                    </a:ext>
                  </a:extLst>
                </a:gridCol>
                <a:gridCol w="502780">
                  <a:extLst>
                    <a:ext uri="{9D8B030D-6E8A-4147-A177-3AD203B41FA5}">
                      <a16:colId xmlns:a16="http://schemas.microsoft.com/office/drawing/2014/main" val="1263527804"/>
                    </a:ext>
                  </a:extLst>
                </a:gridCol>
                <a:gridCol w="502780">
                  <a:extLst>
                    <a:ext uri="{9D8B030D-6E8A-4147-A177-3AD203B41FA5}">
                      <a16:colId xmlns:a16="http://schemas.microsoft.com/office/drawing/2014/main" val="2297261655"/>
                    </a:ext>
                  </a:extLst>
                </a:gridCol>
                <a:gridCol w="502780">
                  <a:extLst>
                    <a:ext uri="{9D8B030D-6E8A-4147-A177-3AD203B41FA5}">
                      <a16:colId xmlns:a16="http://schemas.microsoft.com/office/drawing/2014/main" val="1334806548"/>
                    </a:ext>
                  </a:extLst>
                </a:gridCol>
                <a:gridCol w="502780">
                  <a:extLst>
                    <a:ext uri="{9D8B030D-6E8A-4147-A177-3AD203B41FA5}">
                      <a16:colId xmlns:a16="http://schemas.microsoft.com/office/drawing/2014/main" val="4004396266"/>
                    </a:ext>
                  </a:extLst>
                </a:gridCol>
                <a:gridCol w="502780">
                  <a:extLst>
                    <a:ext uri="{9D8B030D-6E8A-4147-A177-3AD203B41FA5}">
                      <a16:colId xmlns:a16="http://schemas.microsoft.com/office/drawing/2014/main" val="1926393354"/>
                    </a:ext>
                  </a:extLst>
                </a:gridCol>
                <a:gridCol w="452433">
                  <a:extLst>
                    <a:ext uri="{9D8B030D-6E8A-4147-A177-3AD203B41FA5}">
                      <a16:colId xmlns:a16="http://schemas.microsoft.com/office/drawing/2014/main" val="2097526210"/>
                    </a:ext>
                  </a:extLst>
                </a:gridCol>
                <a:gridCol w="553127">
                  <a:extLst>
                    <a:ext uri="{9D8B030D-6E8A-4147-A177-3AD203B41FA5}">
                      <a16:colId xmlns:a16="http://schemas.microsoft.com/office/drawing/2014/main" val="395817992"/>
                    </a:ext>
                  </a:extLst>
                </a:gridCol>
                <a:gridCol w="443719">
                  <a:extLst>
                    <a:ext uri="{9D8B030D-6E8A-4147-A177-3AD203B41FA5}">
                      <a16:colId xmlns:a16="http://schemas.microsoft.com/office/drawing/2014/main" val="3527522015"/>
                    </a:ext>
                  </a:extLst>
                </a:gridCol>
                <a:gridCol w="561841">
                  <a:extLst>
                    <a:ext uri="{9D8B030D-6E8A-4147-A177-3AD203B41FA5}">
                      <a16:colId xmlns:a16="http://schemas.microsoft.com/office/drawing/2014/main" val="2139318924"/>
                    </a:ext>
                  </a:extLst>
                </a:gridCol>
                <a:gridCol w="502780">
                  <a:extLst>
                    <a:ext uri="{9D8B030D-6E8A-4147-A177-3AD203B41FA5}">
                      <a16:colId xmlns:a16="http://schemas.microsoft.com/office/drawing/2014/main" val="649073258"/>
                    </a:ext>
                  </a:extLst>
                </a:gridCol>
              </a:tblGrid>
              <a:tr h="525991">
                <a:tc>
                  <a:txBody>
                    <a:bodyPr/>
                    <a:lstStyle/>
                    <a:p>
                      <a:pPr algn="l" fontAlgn="b"/>
                      <a:endParaRPr lang="fi-FI" sz="500" b="1" i="0" u="none" strike="noStrike" dirty="0">
                        <a:solidFill>
                          <a:srgbClr val="000000"/>
                        </a:solidFill>
                        <a:effectLst/>
                        <a:latin typeface="Source Sans Pro" panose="020B0503030403020204" pitchFamily="34" charset="0"/>
                      </a:endParaRPr>
                    </a:p>
                  </a:txBody>
                  <a:tcPr marL="7196" marR="7196" marT="719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EHYTin henkilöstö</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EHYTin jäsenjärjestö</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EHYTin kouluttaja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EHYTin valtuusto tai hallitus</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Järjestötoimija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Joku muu, mikä?</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Median edustaja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Poliittinen päättäjä</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Sosiaali-, terveys- tai kasvatusalan ammattilainen</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Tutkija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Vapaaehtoinen</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600" b="1" i="0" u="none" strike="noStrike" dirty="0">
                          <a:solidFill>
                            <a:srgbClr val="000000"/>
                          </a:solidFill>
                          <a:effectLst/>
                          <a:latin typeface="Source Sans Pro" panose="020B0503030403020204" pitchFamily="34" charset="0"/>
                        </a:rPr>
                        <a:t>Virkamies</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9260335"/>
                  </a:ext>
                </a:extLst>
              </a:tr>
              <a:tr h="327236">
                <a:tc>
                  <a:txBody>
                    <a:bodyPr/>
                    <a:lstStyle/>
                    <a:p>
                      <a:pPr algn="l" fontAlgn="b"/>
                      <a:r>
                        <a:rPr lang="fi-FI" sz="700" b="0" i="0" u="none" strike="noStrike" dirty="0">
                          <a:solidFill>
                            <a:srgbClr val="000000"/>
                          </a:solidFill>
                          <a:effectLst/>
                          <a:latin typeface="Source Sans Pro" panose="020B0503030403020204" pitchFamily="34" charset="0"/>
                        </a:rPr>
                        <a:t>Tunnettavuus ja tiedottaminen yhteiskunnallisella tasolla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091186"/>
                  </a:ext>
                </a:extLst>
              </a:tr>
              <a:tr h="327236">
                <a:tc>
                  <a:txBody>
                    <a:bodyPr/>
                    <a:lstStyle/>
                    <a:p>
                      <a:pPr algn="l" fontAlgn="b"/>
                      <a:r>
                        <a:rPr lang="fi-FI" sz="700" b="0" i="0" u="none" strike="noStrike" dirty="0">
                          <a:solidFill>
                            <a:srgbClr val="000000"/>
                          </a:solidFill>
                          <a:effectLst/>
                          <a:latin typeface="Source Sans Pro" panose="020B0503030403020204" pitchFamily="34" charset="0"/>
                        </a:rPr>
                        <a:t>Tunnettavuus ja tiedottaminen yhteisötasolla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7097017"/>
                  </a:ext>
                </a:extLst>
              </a:tr>
              <a:tr h="327236">
                <a:tc>
                  <a:txBody>
                    <a:bodyPr/>
                    <a:lstStyle/>
                    <a:p>
                      <a:pPr algn="l" fontAlgn="b"/>
                      <a:r>
                        <a:rPr lang="fi-FI" sz="700" b="0" i="0" u="none" strike="noStrike" dirty="0">
                          <a:solidFill>
                            <a:srgbClr val="000000"/>
                          </a:solidFill>
                          <a:effectLst/>
                          <a:latin typeface="Source Sans Pro" panose="020B0503030403020204" pitchFamily="34" charset="0"/>
                        </a:rPr>
                        <a:t>Tunnettavuus ja tiedottaminen yksilötasolla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2,9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extLst>
                  <a:ext uri="{0D108BD9-81ED-4DB2-BD59-A6C34878D82A}">
                    <a16:rowId xmlns:a16="http://schemas.microsoft.com/office/drawing/2014/main" val="4046987641"/>
                  </a:ext>
                </a:extLst>
              </a:tr>
              <a:tr h="327236">
                <a:tc>
                  <a:txBody>
                    <a:bodyPr/>
                    <a:lstStyle/>
                    <a:p>
                      <a:pPr algn="l" fontAlgn="b"/>
                      <a:r>
                        <a:rPr lang="fi-FI" sz="700" b="0" i="0" u="none" strike="noStrike" dirty="0">
                          <a:solidFill>
                            <a:srgbClr val="000000"/>
                          </a:solidFill>
                          <a:effectLst/>
                          <a:latin typeface="Source Sans Pro" panose="020B0503030403020204" pitchFamily="34" charset="0"/>
                        </a:rPr>
                        <a:t>Yhteisötasolla – Yhteisöjen tukena (vapaaehtoistoiminta, kohtaamispaikat, koulu- ja oppilaitostyö, työyhteisöt, verkkoyhteisöt, kunnat, sosiaalinen media)</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991741766"/>
                  </a:ext>
                </a:extLst>
              </a:tr>
              <a:tr h="327236">
                <a:tc>
                  <a:txBody>
                    <a:bodyPr/>
                    <a:lstStyle/>
                    <a:p>
                      <a:pPr algn="l" fontAlgn="b"/>
                      <a:r>
                        <a:rPr lang="fi-FI" sz="700" b="0" i="0" u="none" strike="noStrike" dirty="0">
                          <a:solidFill>
                            <a:srgbClr val="000000"/>
                          </a:solidFill>
                          <a:effectLst/>
                          <a:latin typeface="Source Sans Pro" panose="020B0503030403020204" pitchFamily="34" charset="0"/>
                        </a:rPr>
                        <a:t>Yksilötasolla – Ihmisten arjessa (24/7 päihdeneuvontapuhelin, päihdeasiamiestoiminta, tapahtumat, kohtaamiset)</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1899056"/>
                  </a:ext>
                </a:extLst>
              </a:tr>
              <a:tr h="327236">
                <a:tc>
                  <a:txBody>
                    <a:bodyPr/>
                    <a:lstStyle/>
                    <a:p>
                      <a:pPr algn="l" fontAlgn="b"/>
                      <a:r>
                        <a:rPr lang="fi-FI" sz="700" b="0" i="0" u="none" strike="noStrike" dirty="0">
                          <a:solidFill>
                            <a:srgbClr val="000000"/>
                          </a:solidFill>
                          <a:effectLst/>
                          <a:latin typeface="Source Sans Pro" panose="020B0503030403020204" pitchFamily="34" charset="0"/>
                        </a:rPr>
                        <a:t>Yleisyhteiskunnallisella tasolla – Vaikuttamistyö (lainsäädäntö- tai strategiahankkeet, yleinen asenne- ja keskusteluilmapiiri, kansallisen tason kehittämistoimiin osallistuminen)</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160708"/>
                  </a:ext>
                </a:extLst>
              </a:tr>
              <a:tr h="327236">
                <a:tc>
                  <a:txBody>
                    <a:bodyPr/>
                    <a:lstStyle/>
                    <a:p>
                      <a:pPr algn="l" fontAlgn="b"/>
                      <a:r>
                        <a:rPr lang="fi-FI" sz="700" b="1" i="0" u="none" strike="noStrike" dirty="0">
                          <a:solidFill>
                            <a:srgbClr val="000000"/>
                          </a:solidFill>
                          <a:effectLst/>
                          <a:latin typeface="Source Sans Pro" panose="020B0503030403020204" pitchFamily="34" charset="0"/>
                        </a:rPr>
                        <a:t>Keskiarvo</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3,8</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3,6</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7196" marR="7196" marT="719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289610"/>
                  </a:ext>
                </a:extLst>
              </a:tr>
            </a:tbl>
          </a:graphicData>
        </a:graphic>
      </p:graphicFrame>
      <p:sp>
        <p:nvSpPr>
          <p:cNvPr id="8" name="Tekstiruutu 7">
            <a:extLst>
              <a:ext uri="{FF2B5EF4-FFF2-40B4-BE49-F238E27FC236}">
                <a16:creationId xmlns:a16="http://schemas.microsoft.com/office/drawing/2014/main" id="{CB74D757-8943-635B-220C-7D28DA8872AC}"/>
              </a:ext>
            </a:extLst>
          </p:cNvPr>
          <p:cNvSpPr txBox="1"/>
          <p:nvPr/>
        </p:nvSpPr>
        <p:spPr>
          <a:xfrm>
            <a:off x="3603288" y="4597986"/>
            <a:ext cx="1937423" cy="338554"/>
          </a:xfrm>
          <a:prstGeom prst="rect">
            <a:avLst/>
          </a:prstGeom>
          <a:noFill/>
        </p:spPr>
        <p:txBody>
          <a:bodyPr wrap="square">
            <a:spAutoFit/>
          </a:bodyPr>
          <a:lstStyle/>
          <a:p>
            <a:r>
              <a:rPr lang="fi-FI" sz="800" i="1" dirty="0"/>
              <a:t>Vihreä = yli 4</a:t>
            </a:r>
          </a:p>
          <a:p>
            <a:r>
              <a:rPr lang="fi-FI" sz="800" i="1" dirty="0"/>
              <a:t>Punainen = 3,5 tai alle</a:t>
            </a:r>
          </a:p>
        </p:txBody>
      </p:sp>
      <p:sp>
        <p:nvSpPr>
          <p:cNvPr id="3" name="Tekstiruutu 2">
            <a:extLst>
              <a:ext uri="{FF2B5EF4-FFF2-40B4-BE49-F238E27FC236}">
                <a16:creationId xmlns:a16="http://schemas.microsoft.com/office/drawing/2014/main" id="{2223E71F-9B21-6BE8-0E51-6F4DE2F3A0E8}"/>
              </a:ext>
            </a:extLst>
          </p:cNvPr>
          <p:cNvSpPr txBox="1"/>
          <p:nvPr/>
        </p:nvSpPr>
        <p:spPr>
          <a:xfrm>
            <a:off x="354329" y="1052572"/>
            <a:ext cx="8220044" cy="430887"/>
          </a:xfrm>
          <a:prstGeom prst="rect">
            <a:avLst/>
          </a:prstGeom>
          <a:noFill/>
        </p:spPr>
        <p:txBody>
          <a:bodyPr wrap="square">
            <a:spAutoFit/>
          </a:bodyPr>
          <a:lstStyle/>
          <a:p>
            <a:r>
              <a:rPr lang="fi-FI" sz="1100" b="1"/>
              <a:t>Kokemuksiinne perustuen, kuinka hyvin EHYT on onnistunut seuraavilla toiminnan tasoilla? </a:t>
            </a:r>
          </a:p>
          <a:p>
            <a:r>
              <a:rPr lang="fi-FI" sz="1100" i="1"/>
              <a:t>Asteikolla </a:t>
            </a:r>
            <a:r>
              <a:rPr lang="fi-FI" sz="1100" i="1" dirty="0"/>
              <a:t>1-5, jossa 1 = ei lainkaan hyvin …  5 = erittäin hyvin </a:t>
            </a:r>
          </a:p>
        </p:txBody>
      </p:sp>
      <p:sp>
        <p:nvSpPr>
          <p:cNvPr id="5" name="Tekstiruutu 4">
            <a:extLst>
              <a:ext uri="{FF2B5EF4-FFF2-40B4-BE49-F238E27FC236}">
                <a16:creationId xmlns:a16="http://schemas.microsoft.com/office/drawing/2014/main" id="{E5E947BC-0990-DEBB-A626-69A54862A129}"/>
              </a:ext>
            </a:extLst>
          </p:cNvPr>
          <p:cNvSpPr txBox="1"/>
          <p:nvPr/>
        </p:nvSpPr>
        <p:spPr>
          <a:xfrm>
            <a:off x="237365" y="4472826"/>
            <a:ext cx="3564687" cy="461665"/>
          </a:xfrm>
          <a:prstGeom prst="rect">
            <a:avLst/>
          </a:prstGeom>
          <a:noFill/>
        </p:spPr>
        <p:txBody>
          <a:bodyPr wrap="square" rtlCol="0">
            <a:spAutoFit/>
          </a:bodyPr>
          <a:lstStyle/>
          <a:p>
            <a:r>
              <a:rPr lang="fi-FI" sz="800" dirty="0"/>
              <a:t>Huomioithan vastaajamäärät tulkinnassa:  tutkija (14), median edustaja (7), poliittinen päättäjä (4) on </a:t>
            </a:r>
            <a:r>
              <a:rPr lang="fi-FI" sz="800" u="sng" dirty="0"/>
              <a:t>alle </a:t>
            </a:r>
            <a:r>
              <a:rPr lang="fi-FI" sz="800" dirty="0"/>
              <a:t>15 vastausta (sarakkeiden rajaukset vahvistettu jos 15 vastausta tai enemmän).</a:t>
            </a:r>
          </a:p>
        </p:txBody>
      </p:sp>
      <p:sp>
        <p:nvSpPr>
          <p:cNvPr id="7" name="Suorakulmio 6">
            <a:extLst>
              <a:ext uri="{FF2B5EF4-FFF2-40B4-BE49-F238E27FC236}">
                <a16:creationId xmlns:a16="http://schemas.microsoft.com/office/drawing/2014/main" id="{CD407B56-CBFC-B1B0-7792-A9F9B9153A4E}"/>
              </a:ext>
            </a:extLst>
          </p:cNvPr>
          <p:cNvSpPr/>
          <p:nvPr/>
        </p:nvSpPr>
        <p:spPr>
          <a:xfrm>
            <a:off x="2933028" y="2228998"/>
            <a:ext cx="524787" cy="22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D25D0A39-BF08-9173-3401-559D79D3ECC3}"/>
              </a:ext>
            </a:extLst>
          </p:cNvPr>
          <p:cNvSpPr/>
          <p:nvPr/>
        </p:nvSpPr>
        <p:spPr>
          <a:xfrm>
            <a:off x="3446577" y="2220034"/>
            <a:ext cx="465338" cy="22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4EF028EA-81F4-2FF7-996F-DF788BA820E4}"/>
              </a:ext>
            </a:extLst>
          </p:cNvPr>
          <p:cNvSpPr/>
          <p:nvPr/>
        </p:nvSpPr>
        <p:spPr>
          <a:xfrm>
            <a:off x="6910780" y="2218753"/>
            <a:ext cx="524787" cy="22498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DDD1B4B-E3A5-54BF-2DCB-0E3D64EA80A4}"/>
              </a:ext>
            </a:extLst>
          </p:cNvPr>
          <p:cNvSpPr/>
          <p:nvPr/>
        </p:nvSpPr>
        <p:spPr>
          <a:xfrm>
            <a:off x="7913808" y="2210622"/>
            <a:ext cx="553733" cy="2257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33303084-BA5F-7F5E-6A9D-66316453FF33}"/>
              </a:ext>
            </a:extLst>
          </p:cNvPr>
          <p:cNvSpPr/>
          <p:nvPr/>
        </p:nvSpPr>
        <p:spPr>
          <a:xfrm>
            <a:off x="8473430" y="2200826"/>
            <a:ext cx="485117" cy="22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0500C4DB-5122-5E0B-6F68-B2BCEE812690}"/>
              </a:ext>
            </a:extLst>
          </p:cNvPr>
          <p:cNvSpPr/>
          <p:nvPr/>
        </p:nvSpPr>
        <p:spPr>
          <a:xfrm>
            <a:off x="5456939" y="2223878"/>
            <a:ext cx="493056" cy="22498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0C81F5AE-598B-D8EB-52DB-166370F2E7CD}"/>
              </a:ext>
            </a:extLst>
          </p:cNvPr>
          <p:cNvSpPr/>
          <p:nvPr/>
        </p:nvSpPr>
        <p:spPr>
          <a:xfrm>
            <a:off x="4947520" y="2230282"/>
            <a:ext cx="524787" cy="22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1DF9839-B47F-3563-57E0-C105491B93ED}"/>
              </a:ext>
            </a:extLst>
          </p:cNvPr>
          <p:cNvSpPr/>
          <p:nvPr/>
        </p:nvSpPr>
        <p:spPr>
          <a:xfrm>
            <a:off x="3920138" y="2221318"/>
            <a:ext cx="518957" cy="22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6384400D-4744-EEB5-D699-4256173DCB9B}"/>
              </a:ext>
            </a:extLst>
          </p:cNvPr>
          <p:cNvSpPr/>
          <p:nvPr/>
        </p:nvSpPr>
        <p:spPr>
          <a:xfrm>
            <a:off x="4456739" y="2227722"/>
            <a:ext cx="485116" cy="22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52426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Onnistuminen alueen mukaan</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25</a:t>
            </a:fld>
            <a:endParaRPr lang="fi-FI" dirty="0"/>
          </a:p>
        </p:txBody>
      </p:sp>
      <p:graphicFrame>
        <p:nvGraphicFramePr>
          <p:cNvPr id="5" name="Taulukko 4">
            <a:extLst>
              <a:ext uri="{FF2B5EF4-FFF2-40B4-BE49-F238E27FC236}">
                <a16:creationId xmlns:a16="http://schemas.microsoft.com/office/drawing/2014/main" id="{2571D6D9-3918-7589-8A17-208F9220035C}"/>
              </a:ext>
            </a:extLst>
          </p:cNvPr>
          <p:cNvGraphicFramePr>
            <a:graphicFrameLocks noGrp="1"/>
          </p:cNvGraphicFramePr>
          <p:nvPr>
            <p:extLst>
              <p:ext uri="{D42A27DB-BD31-4B8C-83A1-F6EECF244321}">
                <p14:modId xmlns:p14="http://schemas.microsoft.com/office/powerpoint/2010/main" val="3474332010"/>
              </p:ext>
            </p:extLst>
          </p:nvPr>
        </p:nvGraphicFramePr>
        <p:xfrm>
          <a:off x="354330" y="1648309"/>
          <a:ext cx="8467686" cy="2250924"/>
        </p:xfrm>
        <a:graphic>
          <a:graphicData uri="http://schemas.openxmlformats.org/drawingml/2006/table">
            <a:tbl>
              <a:tblPr/>
              <a:tblGrid>
                <a:gridCol w="1876626">
                  <a:extLst>
                    <a:ext uri="{9D8B030D-6E8A-4147-A177-3AD203B41FA5}">
                      <a16:colId xmlns:a16="http://schemas.microsoft.com/office/drawing/2014/main" val="1198116351"/>
                    </a:ext>
                  </a:extLst>
                </a:gridCol>
                <a:gridCol w="366170">
                  <a:extLst>
                    <a:ext uri="{9D8B030D-6E8A-4147-A177-3AD203B41FA5}">
                      <a16:colId xmlns:a16="http://schemas.microsoft.com/office/drawing/2014/main" val="4161713688"/>
                    </a:ext>
                  </a:extLst>
                </a:gridCol>
                <a:gridCol w="366170">
                  <a:extLst>
                    <a:ext uri="{9D8B030D-6E8A-4147-A177-3AD203B41FA5}">
                      <a16:colId xmlns:a16="http://schemas.microsoft.com/office/drawing/2014/main" val="1497612604"/>
                    </a:ext>
                  </a:extLst>
                </a:gridCol>
                <a:gridCol w="366170">
                  <a:extLst>
                    <a:ext uri="{9D8B030D-6E8A-4147-A177-3AD203B41FA5}">
                      <a16:colId xmlns:a16="http://schemas.microsoft.com/office/drawing/2014/main" val="1319395886"/>
                    </a:ext>
                  </a:extLst>
                </a:gridCol>
                <a:gridCol w="366170">
                  <a:extLst>
                    <a:ext uri="{9D8B030D-6E8A-4147-A177-3AD203B41FA5}">
                      <a16:colId xmlns:a16="http://schemas.microsoft.com/office/drawing/2014/main" val="996232655"/>
                    </a:ext>
                  </a:extLst>
                </a:gridCol>
                <a:gridCol w="366170">
                  <a:extLst>
                    <a:ext uri="{9D8B030D-6E8A-4147-A177-3AD203B41FA5}">
                      <a16:colId xmlns:a16="http://schemas.microsoft.com/office/drawing/2014/main" val="127829508"/>
                    </a:ext>
                  </a:extLst>
                </a:gridCol>
                <a:gridCol w="366170">
                  <a:extLst>
                    <a:ext uri="{9D8B030D-6E8A-4147-A177-3AD203B41FA5}">
                      <a16:colId xmlns:a16="http://schemas.microsoft.com/office/drawing/2014/main" val="1385519050"/>
                    </a:ext>
                  </a:extLst>
                </a:gridCol>
                <a:gridCol w="366170">
                  <a:extLst>
                    <a:ext uri="{9D8B030D-6E8A-4147-A177-3AD203B41FA5}">
                      <a16:colId xmlns:a16="http://schemas.microsoft.com/office/drawing/2014/main" val="2402342383"/>
                    </a:ext>
                  </a:extLst>
                </a:gridCol>
                <a:gridCol w="392451">
                  <a:extLst>
                    <a:ext uri="{9D8B030D-6E8A-4147-A177-3AD203B41FA5}">
                      <a16:colId xmlns:a16="http://schemas.microsoft.com/office/drawing/2014/main" val="2896586057"/>
                    </a:ext>
                  </a:extLst>
                </a:gridCol>
                <a:gridCol w="339889">
                  <a:extLst>
                    <a:ext uri="{9D8B030D-6E8A-4147-A177-3AD203B41FA5}">
                      <a16:colId xmlns:a16="http://schemas.microsoft.com/office/drawing/2014/main" val="1762287460"/>
                    </a:ext>
                  </a:extLst>
                </a:gridCol>
                <a:gridCol w="366170">
                  <a:extLst>
                    <a:ext uri="{9D8B030D-6E8A-4147-A177-3AD203B41FA5}">
                      <a16:colId xmlns:a16="http://schemas.microsoft.com/office/drawing/2014/main" val="71554716"/>
                    </a:ext>
                  </a:extLst>
                </a:gridCol>
                <a:gridCol w="366170">
                  <a:extLst>
                    <a:ext uri="{9D8B030D-6E8A-4147-A177-3AD203B41FA5}">
                      <a16:colId xmlns:a16="http://schemas.microsoft.com/office/drawing/2014/main" val="3567385515"/>
                    </a:ext>
                  </a:extLst>
                </a:gridCol>
                <a:gridCol w="366170">
                  <a:extLst>
                    <a:ext uri="{9D8B030D-6E8A-4147-A177-3AD203B41FA5}">
                      <a16:colId xmlns:a16="http://schemas.microsoft.com/office/drawing/2014/main" val="3260727693"/>
                    </a:ext>
                  </a:extLst>
                </a:gridCol>
                <a:gridCol w="366170">
                  <a:extLst>
                    <a:ext uri="{9D8B030D-6E8A-4147-A177-3AD203B41FA5}">
                      <a16:colId xmlns:a16="http://schemas.microsoft.com/office/drawing/2014/main" val="1852150736"/>
                    </a:ext>
                  </a:extLst>
                </a:gridCol>
                <a:gridCol w="366170">
                  <a:extLst>
                    <a:ext uri="{9D8B030D-6E8A-4147-A177-3AD203B41FA5}">
                      <a16:colId xmlns:a16="http://schemas.microsoft.com/office/drawing/2014/main" val="1767175509"/>
                    </a:ext>
                  </a:extLst>
                </a:gridCol>
                <a:gridCol w="366170">
                  <a:extLst>
                    <a:ext uri="{9D8B030D-6E8A-4147-A177-3AD203B41FA5}">
                      <a16:colId xmlns:a16="http://schemas.microsoft.com/office/drawing/2014/main" val="793218131"/>
                    </a:ext>
                  </a:extLst>
                </a:gridCol>
                <a:gridCol w="366170">
                  <a:extLst>
                    <a:ext uri="{9D8B030D-6E8A-4147-A177-3AD203B41FA5}">
                      <a16:colId xmlns:a16="http://schemas.microsoft.com/office/drawing/2014/main" val="2259417467"/>
                    </a:ext>
                  </a:extLst>
                </a:gridCol>
                <a:gridCol w="366170">
                  <a:extLst>
                    <a:ext uri="{9D8B030D-6E8A-4147-A177-3AD203B41FA5}">
                      <a16:colId xmlns:a16="http://schemas.microsoft.com/office/drawing/2014/main" val="2197727561"/>
                    </a:ext>
                  </a:extLst>
                </a:gridCol>
                <a:gridCol w="366170">
                  <a:extLst>
                    <a:ext uri="{9D8B030D-6E8A-4147-A177-3AD203B41FA5}">
                      <a16:colId xmlns:a16="http://schemas.microsoft.com/office/drawing/2014/main" val="3127814538"/>
                    </a:ext>
                  </a:extLst>
                </a:gridCol>
              </a:tblGrid>
              <a:tr h="245786">
                <a:tc>
                  <a:txBody>
                    <a:bodyPr/>
                    <a:lstStyle/>
                    <a:p>
                      <a:pPr algn="l" fontAlgn="b"/>
                      <a:endParaRPr lang="fi-FI" sz="700" b="1" i="0" u="none" strike="noStrike" dirty="0">
                        <a:solidFill>
                          <a:srgbClr val="000000"/>
                        </a:solidFill>
                        <a:effectLst/>
                        <a:latin typeface="Source Sans Pro" panose="020B0503030403020204" pitchFamily="34" charset="0"/>
                      </a:endParaRPr>
                    </a:p>
                  </a:txBody>
                  <a:tcPr marL="5329" marR="5329" marT="53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Etelä-Karjala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Etelä-Pohjanmaa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Etelä-Savo</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Kainuu</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Kanta-Häme</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Keski-Pohjanmaa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Keski-Suomi</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Kymenlaakso</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Lappi</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Päijät-Häme</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Pirkanmaa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Pohjanmaa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Pohjois-Karjala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Pohjois-Pohjanmaa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Pohjois-Savo</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Satakunta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Uusimaa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500" b="1" i="0" u="none" strike="noStrike" dirty="0">
                          <a:solidFill>
                            <a:srgbClr val="000000"/>
                          </a:solidFill>
                          <a:effectLst/>
                          <a:latin typeface="Source Sans Pro" panose="020B0503030403020204" pitchFamily="34" charset="0"/>
                        </a:rPr>
                        <a:t>Varsinais-Suomi</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3161927"/>
                  </a:ext>
                </a:extLst>
              </a:tr>
              <a:tr h="198994">
                <a:tc>
                  <a:txBody>
                    <a:bodyPr/>
                    <a:lstStyle/>
                    <a:p>
                      <a:pPr algn="l" fontAlgn="b"/>
                      <a:r>
                        <a:rPr lang="fi-FI" sz="700" b="0" i="0" u="none" strike="noStrike" dirty="0">
                          <a:solidFill>
                            <a:srgbClr val="000000"/>
                          </a:solidFill>
                          <a:effectLst/>
                          <a:latin typeface="Source Sans Pro" panose="020B0503030403020204" pitchFamily="34" charset="0"/>
                        </a:rPr>
                        <a:t>Tunnettavuus ja tiedottaminen yhteiskunnallisella tasolla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531723"/>
                  </a:ext>
                </a:extLst>
              </a:tr>
              <a:tr h="198994">
                <a:tc>
                  <a:txBody>
                    <a:bodyPr/>
                    <a:lstStyle/>
                    <a:p>
                      <a:pPr algn="l" fontAlgn="b"/>
                      <a:r>
                        <a:rPr lang="fi-FI" sz="700" b="0" i="0" u="none" strike="noStrike" dirty="0">
                          <a:solidFill>
                            <a:srgbClr val="000000"/>
                          </a:solidFill>
                          <a:effectLst/>
                          <a:latin typeface="Source Sans Pro" panose="020B0503030403020204" pitchFamily="34" charset="0"/>
                        </a:rPr>
                        <a:t>Tunnettavuus ja tiedottaminen yhteisötasolla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218646"/>
                  </a:ext>
                </a:extLst>
              </a:tr>
              <a:tr h="198994">
                <a:tc>
                  <a:txBody>
                    <a:bodyPr/>
                    <a:lstStyle/>
                    <a:p>
                      <a:pPr algn="l" fontAlgn="b"/>
                      <a:r>
                        <a:rPr lang="fi-FI" sz="700" b="0" i="0" u="none" strike="noStrike" dirty="0">
                          <a:solidFill>
                            <a:srgbClr val="000000"/>
                          </a:solidFill>
                          <a:effectLst/>
                          <a:latin typeface="Source Sans Pro" panose="020B0503030403020204" pitchFamily="34" charset="0"/>
                        </a:rPr>
                        <a:t>Tunnettavuus ja tiedottaminen yksilötasolla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2,8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extLst>
                  <a:ext uri="{0D108BD9-81ED-4DB2-BD59-A6C34878D82A}">
                    <a16:rowId xmlns:a16="http://schemas.microsoft.com/office/drawing/2014/main" val="2625423208"/>
                  </a:ext>
                </a:extLst>
              </a:tr>
              <a:tr h="245786">
                <a:tc>
                  <a:txBody>
                    <a:bodyPr/>
                    <a:lstStyle/>
                    <a:p>
                      <a:pPr algn="l" fontAlgn="b"/>
                      <a:r>
                        <a:rPr lang="fi-FI" sz="700" b="0" i="0" u="none" strike="noStrike" dirty="0">
                          <a:solidFill>
                            <a:srgbClr val="000000"/>
                          </a:solidFill>
                          <a:effectLst/>
                          <a:latin typeface="Source Sans Pro" panose="020B0503030403020204" pitchFamily="34" charset="0"/>
                        </a:rPr>
                        <a:t>Yhteisötasolla – Yhteisöjen tukena (vapaaehtoistoiminta, kohtaamispaikat, koulu- ja oppilaitostyö, työyhteisöt, verkkoyhteisöt, kunnat, sosiaalinen media)</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9630662"/>
                  </a:ext>
                </a:extLst>
              </a:tr>
              <a:tr h="245786">
                <a:tc>
                  <a:txBody>
                    <a:bodyPr/>
                    <a:lstStyle/>
                    <a:p>
                      <a:pPr algn="l" fontAlgn="b"/>
                      <a:r>
                        <a:rPr lang="fi-FI" sz="700" b="0" i="0" u="none" strike="noStrike" dirty="0">
                          <a:solidFill>
                            <a:srgbClr val="000000"/>
                          </a:solidFill>
                          <a:effectLst/>
                          <a:latin typeface="Source Sans Pro" panose="020B0503030403020204" pitchFamily="34" charset="0"/>
                        </a:rPr>
                        <a:t>Yksilötasolla – Ihmisten arjessa (24/7 päihdeneuvontapuhelin, päihdeasiamiestoiminta, tapahtumat, kohtaamiset)</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3,6</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30295"/>
                  </a:ext>
                </a:extLst>
              </a:tr>
              <a:tr h="363533">
                <a:tc>
                  <a:txBody>
                    <a:bodyPr/>
                    <a:lstStyle/>
                    <a:p>
                      <a:pPr algn="l" fontAlgn="b"/>
                      <a:r>
                        <a:rPr lang="fi-FI" sz="700" b="0" i="0" u="none" strike="noStrike" dirty="0">
                          <a:solidFill>
                            <a:srgbClr val="000000"/>
                          </a:solidFill>
                          <a:effectLst/>
                          <a:latin typeface="Source Sans Pro" panose="020B0503030403020204" pitchFamily="34" charset="0"/>
                        </a:rPr>
                        <a:t>Yleisyhteiskunnallisella tasolla – Vaikuttamistyö (lainsäädäntö- tai strategiahankkeet, yleinen asenne- ja keskusteluilmapiiri, kansallisen tason kehittämistoimiin osallistuminen)</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5</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2833644"/>
                  </a:ext>
                </a:extLst>
              </a:tr>
              <a:tr h="198994">
                <a:tc>
                  <a:txBody>
                    <a:bodyPr/>
                    <a:lstStyle/>
                    <a:p>
                      <a:pPr algn="l" fontAlgn="b"/>
                      <a:r>
                        <a:rPr lang="fi-FI" sz="700" b="1" i="0" u="none" strike="noStrike" dirty="0">
                          <a:solidFill>
                            <a:srgbClr val="000000"/>
                          </a:solidFill>
                          <a:effectLst/>
                          <a:latin typeface="Source Sans Pro" panose="020B0503030403020204" pitchFamily="34" charset="0"/>
                        </a:rPr>
                        <a:t>Keskiarvo</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3,9</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3,7</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4,1</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3,8</a:t>
                      </a:r>
                    </a:p>
                  </a:txBody>
                  <a:tcPr marL="5329" marR="5329" marT="53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4802211"/>
                  </a:ext>
                </a:extLst>
              </a:tr>
            </a:tbl>
          </a:graphicData>
        </a:graphic>
      </p:graphicFrame>
      <p:sp>
        <p:nvSpPr>
          <p:cNvPr id="3" name="Tekstiruutu 2">
            <a:extLst>
              <a:ext uri="{FF2B5EF4-FFF2-40B4-BE49-F238E27FC236}">
                <a16:creationId xmlns:a16="http://schemas.microsoft.com/office/drawing/2014/main" id="{4FB6D44D-0810-8463-0B50-1636CEE3CE87}"/>
              </a:ext>
            </a:extLst>
          </p:cNvPr>
          <p:cNvSpPr txBox="1"/>
          <p:nvPr/>
        </p:nvSpPr>
        <p:spPr>
          <a:xfrm>
            <a:off x="3603288" y="4597986"/>
            <a:ext cx="1937423" cy="338554"/>
          </a:xfrm>
          <a:prstGeom prst="rect">
            <a:avLst/>
          </a:prstGeom>
          <a:noFill/>
        </p:spPr>
        <p:txBody>
          <a:bodyPr wrap="square">
            <a:spAutoFit/>
          </a:bodyPr>
          <a:lstStyle/>
          <a:p>
            <a:r>
              <a:rPr lang="fi-FI" sz="800" i="1" dirty="0"/>
              <a:t>Vihreä = yli 4</a:t>
            </a:r>
          </a:p>
          <a:p>
            <a:r>
              <a:rPr lang="fi-FI" sz="800" i="1" dirty="0"/>
              <a:t>Punainen = 3,5 tai alle</a:t>
            </a:r>
          </a:p>
        </p:txBody>
      </p:sp>
      <p:sp>
        <p:nvSpPr>
          <p:cNvPr id="6" name="Tekstiruutu 5">
            <a:extLst>
              <a:ext uri="{FF2B5EF4-FFF2-40B4-BE49-F238E27FC236}">
                <a16:creationId xmlns:a16="http://schemas.microsoft.com/office/drawing/2014/main" id="{B18C3D2F-F836-2095-65CE-E79BEA51FE14}"/>
              </a:ext>
            </a:extLst>
          </p:cNvPr>
          <p:cNvSpPr txBox="1"/>
          <p:nvPr/>
        </p:nvSpPr>
        <p:spPr>
          <a:xfrm>
            <a:off x="354330" y="1052572"/>
            <a:ext cx="8220044" cy="430887"/>
          </a:xfrm>
          <a:prstGeom prst="rect">
            <a:avLst/>
          </a:prstGeom>
          <a:noFill/>
        </p:spPr>
        <p:txBody>
          <a:bodyPr wrap="square">
            <a:spAutoFit/>
          </a:bodyPr>
          <a:lstStyle/>
          <a:p>
            <a:r>
              <a:rPr lang="fi-FI" sz="1100" b="1"/>
              <a:t>Kokemuksiinne perustuen, kuinka hyvin EHYT on onnistunut seuraavilla toiminnan tasoilla? </a:t>
            </a:r>
          </a:p>
          <a:p>
            <a:r>
              <a:rPr lang="fi-FI" sz="1100" i="1"/>
              <a:t>Asteikolla </a:t>
            </a:r>
            <a:r>
              <a:rPr lang="fi-FI" sz="1100" i="1" dirty="0"/>
              <a:t>1-5, jossa 1 = ei lainkaan hyvin …  5 = erittäin hyvin </a:t>
            </a:r>
          </a:p>
        </p:txBody>
      </p:sp>
      <p:sp>
        <p:nvSpPr>
          <p:cNvPr id="7" name="Tekstiruutu 6">
            <a:extLst>
              <a:ext uri="{FF2B5EF4-FFF2-40B4-BE49-F238E27FC236}">
                <a16:creationId xmlns:a16="http://schemas.microsoft.com/office/drawing/2014/main" id="{33F1D064-C758-E169-1E57-CC245C8BF838}"/>
              </a:ext>
            </a:extLst>
          </p:cNvPr>
          <p:cNvSpPr txBox="1"/>
          <p:nvPr/>
        </p:nvSpPr>
        <p:spPr>
          <a:xfrm>
            <a:off x="535234" y="3933721"/>
            <a:ext cx="3462951" cy="584775"/>
          </a:xfrm>
          <a:prstGeom prst="rect">
            <a:avLst/>
          </a:prstGeom>
          <a:noFill/>
        </p:spPr>
        <p:txBody>
          <a:bodyPr wrap="square" rtlCol="0">
            <a:spAutoFit/>
          </a:bodyPr>
          <a:lstStyle/>
          <a:p>
            <a:r>
              <a:rPr lang="fi-FI" sz="800" dirty="0"/>
              <a:t>Huomioithan vastaajamäärät tulkinnassa:  vain Uudeltamaalta (218), Pirkanmaalta (39), Pohjois-Pohjanmaalta (34), Varsinais-Suomesta (20), Kymenlaaksosta (15) on vastauksia</a:t>
            </a:r>
            <a:r>
              <a:rPr lang="fi-FI" sz="800" u="sng" dirty="0"/>
              <a:t> </a:t>
            </a:r>
            <a:r>
              <a:rPr lang="fi-FI" sz="800" dirty="0"/>
              <a:t>15 kpl tai enemmän (sarakkeiden rajaukset vahvistettu).</a:t>
            </a:r>
          </a:p>
        </p:txBody>
      </p:sp>
      <p:sp>
        <p:nvSpPr>
          <p:cNvPr id="8" name="Suorakulmio 7">
            <a:extLst>
              <a:ext uri="{FF2B5EF4-FFF2-40B4-BE49-F238E27FC236}">
                <a16:creationId xmlns:a16="http://schemas.microsoft.com/office/drawing/2014/main" id="{D742D067-9176-C733-2907-3206B2314B73}"/>
              </a:ext>
            </a:extLst>
          </p:cNvPr>
          <p:cNvSpPr/>
          <p:nvPr/>
        </p:nvSpPr>
        <p:spPr>
          <a:xfrm>
            <a:off x="8071983" y="1637196"/>
            <a:ext cx="396730" cy="2265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5B89A6E0-1169-693E-E731-741C94E332FB}"/>
              </a:ext>
            </a:extLst>
          </p:cNvPr>
          <p:cNvSpPr/>
          <p:nvPr/>
        </p:nvSpPr>
        <p:spPr>
          <a:xfrm>
            <a:off x="8462586" y="1651285"/>
            <a:ext cx="385561" cy="2250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C2291A9E-4C2F-20FE-3467-3E6F0F7772FE}"/>
              </a:ext>
            </a:extLst>
          </p:cNvPr>
          <p:cNvSpPr/>
          <p:nvPr/>
        </p:nvSpPr>
        <p:spPr>
          <a:xfrm>
            <a:off x="5894850" y="1641041"/>
            <a:ext cx="385561" cy="2250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CAC3260B-92AB-A9A9-4E2F-23B27079FE4D}"/>
              </a:ext>
            </a:extLst>
          </p:cNvPr>
          <p:cNvSpPr/>
          <p:nvPr/>
        </p:nvSpPr>
        <p:spPr>
          <a:xfrm>
            <a:off x="6984698" y="1641041"/>
            <a:ext cx="385561" cy="2250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1C64881-A981-F5D8-7B4C-2561E2ED2BDB}"/>
              </a:ext>
            </a:extLst>
          </p:cNvPr>
          <p:cNvSpPr/>
          <p:nvPr/>
        </p:nvSpPr>
        <p:spPr>
          <a:xfrm>
            <a:off x="4793478" y="1655129"/>
            <a:ext cx="385561" cy="2250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772077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Onnistuminen - Vuosikehitys</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a:xfrm>
            <a:off x="265747" y="3575447"/>
            <a:ext cx="280568" cy="205383"/>
          </a:xfrm>
          <a:prstGeom prst="rect">
            <a:avLst/>
          </a:prstGeom>
        </p:spPr>
        <p:txBody>
          <a:bodyPr anchor="b"/>
          <a:lstStyle>
            <a:defPPr>
              <a:defRPr lang="en-US"/>
            </a:defPPr>
            <a:lvl1pPr marL="0" algn="l" defTabSz="342900" rtl="0" eaLnBrk="1" latinLnBrk="0" hangingPunct="1">
              <a:defRPr sz="4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8D6C8D1F-3066-F545-9C8E-50A640D5C1D2}" type="slidenum">
              <a:rPr lang="fi-FI" smtClean="0"/>
              <a:pPr/>
              <a:t>26</a:t>
            </a:fld>
            <a:endParaRPr lang="fi-FI" dirty="0"/>
          </a:p>
        </p:txBody>
      </p:sp>
      <p:sp>
        <p:nvSpPr>
          <p:cNvPr id="5" name="Tekstiruutu 4">
            <a:extLst>
              <a:ext uri="{FF2B5EF4-FFF2-40B4-BE49-F238E27FC236}">
                <a16:creationId xmlns:a16="http://schemas.microsoft.com/office/drawing/2014/main" id="{A2FEFCEE-F7BF-2472-5001-913CA86BBD0E}"/>
              </a:ext>
            </a:extLst>
          </p:cNvPr>
          <p:cNvSpPr txBox="1"/>
          <p:nvPr/>
        </p:nvSpPr>
        <p:spPr>
          <a:xfrm>
            <a:off x="3603289" y="4597986"/>
            <a:ext cx="1937423" cy="338554"/>
          </a:xfrm>
          <a:prstGeom prst="rect">
            <a:avLst/>
          </a:prstGeom>
          <a:noFill/>
        </p:spPr>
        <p:txBody>
          <a:bodyPr wrap="square">
            <a:spAutoFit/>
          </a:bodyPr>
          <a:lstStyle/>
          <a:p>
            <a:r>
              <a:rPr lang="fi-FI" sz="800" i="1" dirty="0"/>
              <a:t>Vihreä = yli 4</a:t>
            </a:r>
          </a:p>
          <a:p>
            <a:r>
              <a:rPr lang="fi-FI" sz="800" i="1" dirty="0"/>
              <a:t>Punainen = 3,5 tai alle</a:t>
            </a:r>
          </a:p>
        </p:txBody>
      </p:sp>
      <p:graphicFrame>
        <p:nvGraphicFramePr>
          <p:cNvPr id="6" name="Taulukko 5">
            <a:extLst>
              <a:ext uri="{FF2B5EF4-FFF2-40B4-BE49-F238E27FC236}">
                <a16:creationId xmlns:a16="http://schemas.microsoft.com/office/drawing/2014/main" id="{29B5D28B-A874-2EFF-8D6B-B18DDA949980}"/>
              </a:ext>
            </a:extLst>
          </p:cNvPr>
          <p:cNvGraphicFramePr>
            <a:graphicFrameLocks noGrp="1"/>
          </p:cNvGraphicFramePr>
          <p:nvPr/>
        </p:nvGraphicFramePr>
        <p:xfrm>
          <a:off x="953137" y="1655962"/>
          <a:ext cx="6469567" cy="2091035"/>
        </p:xfrm>
        <a:graphic>
          <a:graphicData uri="http://schemas.openxmlformats.org/drawingml/2006/table">
            <a:tbl>
              <a:tblPr/>
              <a:tblGrid>
                <a:gridCol w="2980363">
                  <a:extLst>
                    <a:ext uri="{9D8B030D-6E8A-4147-A177-3AD203B41FA5}">
                      <a16:colId xmlns:a16="http://schemas.microsoft.com/office/drawing/2014/main" val="770169036"/>
                    </a:ext>
                  </a:extLst>
                </a:gridCol>
                <a:gridCol w="581534">
                  <a:extLst>
                    <a:ext uri="{9D8B030D-6E8A-4147-A177-3AD203B41FA5}">
                      <a16:colId xmlns:a16="http://schemas.microsoft.com/office/drawing/2014/main" val="2001425967"/>
                    </a:ext>
                  </a:extLst>
                </a:gridCol>
                <a:gridCol w="581534">
                  <a:extLst>
                    <a:ext uri="{9D8B030D-6E8A-4147-A177-3AD203B41FA5}">
                      <a16:colId xmlns:a16="http://schemas.microsoft.com/office/drawing/2014/main" val="2776052049"/>
                    </a:ext>
                  </a:extLst>
                </a:gridCol>
                <a:gridCol w="581534">
                  <a:extLst>
                    <a:ext uri="{9D8B030D-6E8A-4147-A177-3AD203B41FA5}">
                      <a16:colId xmlns:a16="http://schemas.microsoft.com/office/drawing/2014/main" val="2276076503"/>
                    </a:ext>
                  </a:extLst>
                </a:gridCol>
                <a:gridCol w="581534">
                  <a:extLst>
                    <a:ext uri="{9D8B030D-6E8A-4147-A177-3AD203B41FA5}">
                      <a16:colId xmlns:a16="http://schemas.microsoft.com/office/drawing/2014/main" val="4265227756"/>
                    </a:ext>
                  </a:extLst>
                </a:gridCol>
                <a:gridCol w="581534">
                  <a:extLst>
                    <a:ext uri="{9D8B030D-6E8A-4147-A177-3AD203B41FA5}">
                      <a16:colId xmlns:a16="http://schemas.microsoft.com/office/drawing/2014/main" val="2010127313"/>
                    </a:ext>
                  </a:extLst>
                </a:gridCol>
                <a:gridCol w="581534">
                  <a:extLst>
                    <a:ext uri="{9D8B030D-6E8A-4147-A177-3AD203B41FA5}">
                      <a16:colId xmlns:a16="http://schemas.microsoft.com/office/drawing/2014/main" val="3557648664"/>
                    </a:ext>
                  </a:extLst>
                </a:gridCol>
              </a:tblGrid>
              <a:tr h="227031">
                <a:tc>
                  <a:txBody>
                    <a:bodyPr/>
                    <a:lstStyle/>
                    <a:p>
                      <a:pPr algn="l" fontAlgn="b"/>
                      <a:endParaRPr lang="fi-FI" sz="900" b="0" i="0" u="none" strike="noStrike" dirty="0">
                        <a:solidFill>
                          <a:srgbClr val="000000"/>
                        </a:solidFill>
                        <a:effectLst/>
                        <a:latin typeface="Source Sans Pro" panose="020B0503030403020204" pitchFamily="34" charset="0"/>
                      </a:endParaRPr>
                    </a:p>
                  </a:txBody>
                  <a:tcPr marL="11743" marR="11743" marT="1174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1" i="0" u="none" strike="noStrike">
                          <a:solidFill>
                            <a:srgbClr val="000000"/>
                          </a:solidFill>
                          <a:effectLst/>
                          <a:latin typeface="+mj-lt"/>
                        </a:rPr>
                        <a:t>2015 (N=268)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1" i="0" u="none" strike="noStrike">
                          <a:solidFill>
                            <a:srgbClr val="000000"/>
                          </a:solidFill>
                          <a:effectLst/>
                          <a:latin typeface="+mj-lt"/>
                        </a:rPr>
                        <a:t>2017 (N=316)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1" i="0" u="none" strike="noStrike">
                          <a:solidFill>
                            <a:srgbClr val="000000"/>
                          </a:solidFill>
                          <a:effectLst/>
                          <a:latin typeface="+mj-lt"/>
                        </a:rPr>
                        <a:t>2019 (N=420)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a:solidFill>
                            <a:srgbClr val="000000"/>
                          </a:solidFill>
                          <a:effectLst/>
                          <a:latin typeface="Source Sans Pro" panose="020B0503030403020204" pitchFamily="34" charset="0"/>
                        </a:rPr>
                        <a:t>2021 (N=597)</a:t>
                      </a:r>
                      <a:endParaRPr lang="fi-FI" sz="700" b="1" i="0" u="none" strike="noStrike" dirty="0">
                        <a:solidFill>
                          <a:srgbClr val="000000"/>
                        </a:solidFill>
                        <a:effectLst/>
                        <a:latin typeface="Source Sans Pro" panose="020B0503030403020204" pitchFamily="34" charset="0"/>
                      </a:endParaRP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a:solidFill>
                            <a:srgbClr val="000000"/>
                          </a:solidFill>
                          <a:effectLst/>
                          <a:latin typeface="Source Sans Pro" panose="020B0503030403020204" pitchFamily="34" charset="0"/>
                        </a:rPr>
                        <a:t>2023 (N=424)</a:t>
                      </a:r>
                      <a:endParaRPr lang="fi-FI" sz="700" b="1" i="0" u="none" strike="noStrike" dirty="0">
                        <a:solidFill>
                          <a:srgbClr val="000000"/>
                        </a:solidFill>
                        <a:effectLst/>
                        <a:latin typeface="Source Sans Pro" panose="020B0503030403020204" pitchFamily="34" charset="0"/>
                      </a:endParaRP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900" b="1" i="0" u="none" strike="noStrike" dirty="0">
                          <a:solidFill>
                            <a:srgbClr val="000000"/>
                          </a:solidFill>
                          <a:effectLst/>
                          <a:latin typeface="Source Sans Pro" panose="020B0503030403020204" pitchFamily="34" charset="0"/>
                        </a:rPr>
                        <a:t>Muutos</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182352"/>
                  </a:ext>
                </a:extLst>
              </a:tr>
              <a:tr h="227031">
                <a:tc>
                  <a:txBody>
                    <a:bodyPr/>
                    <a:lstStyle/>
                    <a:p>
                      <a:pPr algn="l" fontAlgn="b"/>
                      <a:r>
                        <a:rPr lang="fi-FI" sz="700" b="0" i="0" u="none" strike="noStrike" dirty="0">
                          <a:solidFill>
                            <a:srgbClr val="000000"/>
                          </a:solidFill>
                          <a:effectLst/>
                          <a:latin typeface="Source Sans Pro" panose="020B0503030403020204" pitchFamily="34" charset="0"/>
                        </a:rPr>
                        <a:t>Tunnettavuus ja tiedottaminen yhteiskunnallisella tasolla</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endParaRPr lang="fi-FI" sz="700" b="0" i="0" u="none" strike="noStrike">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endParaRPr lang="fi-FI" sz="700" b="0" i="0" u="none" strike="noStrike">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0" i="0" u="none" strike="noStrike">
                          <a:solidFill>
                            <a:srgbClr val="000000"/>
                          </a:solidFill>
                          <a:effectLst/>
                          <a:latin typeface="+mj-lt"/>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0</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9444624"/>
                  </a:ext>
                </a:extLst>
              </a:tr>
              <a:tr h="227031">
                <a:tc>
                  <a:txBody>
                    <a:bodyPr/>
                    <a:lstStyle/>
                    <a:p>
                      <a:pPr algn="l" fontAlgn="b"/>
                      <a:r>
                        <a:rPr lang="fi-FI" sz="700" b="0" i="0" u="none" strike="noStrike" dirty="0">
                          <a:solidFill>
                            <a:srgbClr val="000000"/>
                          </a:solidFill>
                          <a:effectLst/>
                          <a:latin typeface="Source Sans Pro" panose="020B0503030403020204" pitchFamily="34" charset="0"/>
                        </a:rPr>
                        <a:t>Tunnettavuus ja tiedottaminen yhteisötasolla</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endParaRPr lang="fi-FI" sz="700" b="0" i="0" u="none" strike="noStrike">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endParaRPr lang="fi-FI" sz="700" b="0" i="0" u="none" strike="noStrike">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0" i="0" u="none" strike="noStrike">
                          <a:solidFill>
                            <a:srgbClr val="000000"/>
                          </a:solidFill>
                          <a:effectLst/>
                          <a:latin typeface="+mj-lt"/>
                        </a:rPr>
                        <a:t>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0</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3863390"/>
                  </a:ext>
                </a:extLst>
              </a:tr>
              <a:tr h="227031">
                <a:tc>
                  <a:txBody>
                    <a:bodyPr/>
                    <a:lstStyle/>
                    <a:p>
                      <a:pPr algn="l" fontAlgn="b"/>
                      <a:r>
                        <a:rPr lang="fi-FI" sz="700" b="0" i="0" u="none" strike="noStrike" dirty="0">
                          <a:solidFill>
                            <a:srgbClr val="000000"/>
                          </a:solidFill>
                          <a:effectLst/>
                          <a:latin typeface="Source Sans Pro" panose="020B0503030403020204" pitchFamily="34" charset="0"/>
                        </a:rPr>
                        <a:t>Tunnettavuus ja tiedottaminen yksilötasolla</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endParaRPr lang="fi-FI" sz="700" b="0" i="0" u="none" strike="noStrike">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endParaRPr lang="fi-FI" sz="700" b="0" i="0" u="none" strike="noStrike">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fi-FI" sz="700" b="0" i="0" u="none" strike="noStrike">
                          <a:solidFill>
                            <a:srgbClr val="000000"/>
                          </a:solidFill>
                          <a:effectLst/>
                          <a:latin typeface="+mj-lt"/>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3,4</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3,3</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ctr"/>
                      <a:r>
                        <a:rPr lang="fi-FI" sz="700" b="0" i="0" u="none" strike="noStrike" dirty="0">
                          <a:solidFill>
                            <a:srgbClr val="000000"/>
                          </a:solidFill>
                          <a:effectLst/>
                          <a:latin typeface="Source Sans Pro" panose="020B0503030403020204" pitchFamily="34" charset="0"/>
                        </a:rPr>
                        <a:t>-0,1</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13709"/>
                  </a:ext>
                </a:extLst>
              </a:tr>
              <a:tr h="274786">
                <a:tc>
                  <a:txBody>
                    <a:bodyPr/>
                    <a:lstStyle/>
                    <a:p>
                      <a:pPr algn="l" fontAlgn="b"/>
                      <a:r>
                        <a:rPr lang="fi-FI" sz="700" b="0" i="0" u="none" strike="noStrike" dirty="0">
                          <a:solidFill>
                            <a:srgbClr val="000000"/>
                          </a:solidFill>
                          <a:effectLst/>
                          <a:latin typeface="Source Sans Pro" panose="020B0503030403020204" pitchFamily="34" charset="0"/>
                        </a:rPr>
                        <a:t>Yhteisötasolla – Yhteisöjen tukena (vapaaehtoistoiminta, kohtaamispaikat, koulu- ja oppilaitostyö, työyhteisöt, verkkoyhteisöt, kunnat, sosiaalinen media)</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0" i="0" u="none" strike="noStrike">
                          <a:solidFill>
                            <a:srgbClr val="000000"/>
                          </a:solidFill>
                          <a:effectLst/>
                          <a:latin typeface="+mj-lt"/>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0" i="0" u="none" strike="noStrike">
                          <a:solidFill>
                            <a:srgbClr val="000000"/>
                          </a:solidFill>
                          <a:effectLst/>
                          <a:latin typeface="+mj-lt"/>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0" i="0" u="none" strike="noStrike">
                          <a:solidFill>
                            <a:srgbClr val="000000"/>
                          </a:solidFill>
                          <a:effectLst/>
                          <a:latin typeface="+mj-lt"/>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0</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3569573"/>
                  </a:ext>
                </a:extLst>
              </a:tr>
              <a:tr h="274786">
                <a:tc>
                  <a:txBody>
                    <a:bodyPr/>
                    <a:lstStyle/>
                    <a:p>
                      <a:pPr algn="l" fontAlgn="b"/>
                      <a:r>
                        <a:rPr lang="fi-FI" sz="700" b="0" i="0" u="none" strike="noStrike" dirty="0">
                          <a:solidFill>
                            <a:srgbClr val="000000"/>
                          </a:solidFill>
                          <a:effectLst/>
                          <a:latin typeface="Source Sans Pro" panose="020B0503030403020204" pitchFamily="34" charset="0"/>
                        </a:rPr>
                        <a:t>Yksilötasolla – Ihmisten arjessa (24/7 päihdeneuvontapuhelin, päihdeasiamiestoiminta, tapahtumat, kohtaamiset)</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0" i="0" u="none" strike="noStrike">
                          <a:solidFill>
                            <a:srgbClr val="000000"/>
                          </a:solidFill>
                          <a:effectLst/>
                          <a:latin typeface="+mj-lt"/>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b"/>
                      <a:r>
                        <a:rPr lang="fi-FI" sz="700" b="0" i="0" u="none" strike="noStrike">
                          <a:solidFill>
                            <a:srgbClr val="000000"/>
                          </a:solidFill>
                          <a:effectLst/>
                          <a:latin typeface="+mj-lt"/>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9DBB"/>
                    </a:solidFill>
                  </a:tcPr>
                </a:tc>
                <a:tc>
                  <a:txBody>
                    <a:bodyPr/>
                    <a:lstStyle/>
                    <a:p>
                      <a:pPr algn="ctr" fontAlgn="b"/>
                      <a:r>
                        <a:rPr lang="fi-FI" sz="700" b="0" i="0" u="none" strike="noStrike">
                          <a:solidFill>
                            <a:srgbClr val="000000"/>
                          </a:solidFill>
                          <a:effectLst/>
                          <a:latin typeface="+mj-lt"/>
                        </a:rPr>
                        <a:t>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0</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174380"/>
                  </a:ext>
                </a:extLst>
              </a:tr>
              <a:tr h="406308">
                <a:tc>
                  <a:txBody>
                    <a:bodyPr/>
                    <a:lstStyle/>
                    <a:p>
                      <a:pPr algn="l" fontAlgn="b"/>
                      <a:r>
                        <a:rPr lang="fi-FI" sz="700" b="0" i="0" u="none" strike="noStrike" dirty="0">
                          <a:solidFill>
                            <a:srgbClr val="000000"/>
                          </a:solidFill>
                          <a:effectLst/>
                          <a:latin typeface="Source Sans Pro" panose="020B0503030403020204" pitchFamily="34" charset="0"/>
                        </a:rPr>
                        <a:t>Yleisyhteiskunnallisella tasolla – Vaikuttamistyö (lainsäädäntö- tai strategiahankkeet, yleinen asenne- ja keskusteluilmapiiri, kansallisen tason kehittämistoimiin osallistuminen)</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0" i="0" u="none" strike="noStrike">
                          <a:solidFill>
                            <a:srgbClr val="000000"/>
                          </a:solidFill>
                          <a:effectLst/>
                          <a:latin typeface="+mj-lt"/>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0" i="0" u="none" strike="noStrike">
                          <a:solidFill>
                            <a:srgbClr val="000000"/>
                          </a:solidFill>
                          <a:effectLst/>
                          <a:latin typeface="+mj-lt"/>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0" i="0" u="none" strike="noStrike">
                          <a:solidFill>
                            <a:srgbClr val="000000"/>
                          </a:solidFill>
                          <a:effectLst/>
                          <a:latin typeface="+mj-lt"/>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0</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9782812"/>
                  </a:ext>
                </a:extLst>
              </a:tr>
              <a:tr h="227031">
                <a:tc>
                  <a:txBody>
                    <a:bodyPr/>
                    <a:lstStyle/>
                    <a:p>
                      <a:pPr algn="l" fontAlgn="b"/>
                      <a:r>
                        <a:rPr lang="fi-FI" sz="700" b="1" i="0" u="none" strike="noStrike" dirty="0">
                          <a:solidFill>
                            <a:srgbClr val="000000"/>
                          </a:solidFill>
                          <a:effectLst/>
                          <a:latin typeface="Source Sans Pro" panose="020B0503030403020204" pitchFamily="34" charset="0"/>
                        </a:rPr>
                        <a:t>Keskiarvo</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1" i="0" u="none" strike="noStrike">
                          <a:solidFill>
                            <a:srgbClr val="000000"/>
                          </a:solidFill>
                          <a:effectLst/>
                          <a:latin typeface="+mj-lt"/>
                        </a:rPr>
                        <a:t>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1" i="0" u="none" strike="noStrike">
                          <a:solidFill>
                            <a:srgbClr val="000000"/>
                          </a:solidFill>
                          <a:effectLst/>
                          <a:latin typeface="+mj-lt"/>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1" i="0" u="none" strike="noStrike">
                          <a:solidFill>
                            <a:srgbClr val="000000"/>
                          </a:solidFill>
                          <a:effectLst/>
                          <a:latin typeface="+mj-lt"/>
                        </a:rPr>
                        <a:t>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3,8</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3,8</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0</a:t>
                      </a:r>
                    </a:p>
                  </a:txBody>
                  <a:tcPr marL="11743" marR="11743" marT="1174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4576446"/>
                  </a:ext>
                </a:extLst>
              </a:tr>
            </a:tbl>
          </a:graphicData>
        </a:graphic>
      </p:graphicFrame>
      <p:sp>
        <p:nvSpPr>
          <p:cNvPr id="3" name="Tekstiruutu 2">
            <a:extLst>
              <a:ext uri="{FF2B5EF4-FFF2-40B4-BE49-F238E27FC236}">
                <a16:creationId xmlns:a16="http://schemas.microsoft.com/office/drawing/2014/main" id="{AA1E7010-7F48-2E32-BF7F-E93F3EF045D7}"/>
              </a:ext>
            </a:extLst>
          </p:cNvPr>
          <p:cNvSpPr txBox="1"/>
          <p:nvPr/>
        </p:nvSpPr>
        <p:spPr>
          <a:xfrm>
            <a:off x="354331" y="1098844"/>
            <a:ext cx="8220044" cy="430887"/>
          </a:xfrm>
          <a:prstGeom prst="rect">
            <a:avLst/>
          </a:prstGeom>
          <a:noFill/>
        </p:spPr>
        <p:txBody>
          <a:bodyPr wrap="square">
            <a:spAutoFit/>
          </a:bodyPr>
          <a:lstStyle/>
          <a:p>
            <a:r>
              <a:rPr lang="fi-FI" sz="1100" b="1"/>
              <a:t>Kokemuksiinne perustuen, kuinka hyvin EHYT on onnistunut seuraavilla toiminnan tasoilla? </a:t>
            </a:r>
          </a:p>
          <a:p>
            <a:r>
              <a:rPr lang="fi-FI" sz="1100" i="1"/>
              <a:t>Asteikolla </a:t>
            </a:r>
            <a:r>
              <a:rPr lang="fi-FI" sz="1100" i="1" dirty="0"/>
              <a:t>1-5, jossa 1 = ei lainkaan hyvin …  5 = erittäin hyvin </a:t>
            </a:r>
          </a:p>
        </p:txBody>
      </p:sp>
      <p:cxnSp>
        <p:nvCxnSpPr>
          <p:cNvPr id="8" name="Suora nuoliyhdysviiva 7">
            <a:extLst>
              <a:ext uri="{FF2B5EF4-FFF2-40B4-BE49-F238E27FC236}">
                <a16:creationId xmlns:a16="http://schemas.microsoft.com/office/drawing/2014/main" id="{C2324897-3C85-ADF3-E3C6-768018B3146C}"/>
              </a:ext>
            </a:extLst>
          </p:cNvPr>
          <p:cNvCxnSpPr/>
          <p:nvPr/>
        </p:nvCxnSpPr>
        <p:spPr>
          <a:xfrm>
            <a:off x="4195482" y="2866145"/>
            <a:ext cx="1959429" cy="0"/>
          </a:xfrm>
          <a:prstGeom prst="straightConnector1">
            <a:avLst/>
          </a:prstGeom>
          <a:ln w="1905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10" name="Tekstiruutu 9">
            <a:extLst>
              <a:ext uri="{FF2B5EF4-FFF2-40B4-BE49-F238E27FC236}">
                <a16:creationId xmlns:a16="http://schemas.microsoft.com/office/drawing/2014/main" id="{D6A2961C-EEF6-EB80-09DA-50660831EA14}"/>
              </a:ext>
            </a:extLst>
          </p:cNvPr>
          <p:cNvSpPr txBox="1"/>
          <p:nvPr/>
        </p:nvSpPr>
        <p:spPr>
          <a:xfrm>
            <a:off x="4771639" y="3873228"/>
            <a:ext cx="262025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200" dirty="0"/>
              <a:t>EHYT ry on onnistunut pitämään v. 2021 tulostason. Pidemmällä aikajänteellä tarkasteltuna esim. ”yksilötasolla – ihmisten arjessa” mittari on parantunut vuosien saatossa puoli numeroa.</a:t>
            </a:r>
          </a:p>
        </p:txBody>
      </p:sp>
    </p:spTree>
    <p:extLst>
      <p:ext uri="{BB962C8B-B14F-4D97-AF65-F5344CB8AC3E}">
        <p14:creationId xmlns:p14="http://schemas.microsoft.com/office/powerpoint/2010/main" val="4052270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a:xfrm>
            <a:off x="354330" y="273844"/>
            <a:ext cx="8692234" cy="994172"/>
          </a:xfrm>
        </p:spPr>
        <p:txBody>
          <a:bodyPr>
            <a:normAutofit/>
          </a:bodyPr>
          <a:lstStyle/>
          <a:p>
            <a:r>
              <a:rPr lang="fi-FI" sz="1800">
                <a:latin typeface="Source Sans Pro Semibold" panose="020B0603030403020204" pitchFamily="34" charset="0"/>
                <a:ea typeface="Source Sans Pro Semibold" panose="020B0603030403020204" pitchFamily="34" charset="0"/>
              </a:rPr>
              <a:t>Yhteiskunnalliseen vaikuttamiseen sekä tiedottamiseen ja tunnettavuuteen panostuksia</a:t>
            </a:r>
            <a:endParaRPr lang="fi-FI" sz="1800" dirty="0">
              <a:latin typeface="Source Sans Pro Semibold" panose="020B0603030403020204" pitchFamily="34" charset="0"/>
              <a:ea typeface="Source Sans Pro Semibold" panose="020B0603030403020204" pitchFamily="34" charset="0"/>
            </a:endParaRP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27</a:t>
            </a:fld>
            <a:endParaRPr lang="fi-FI" dirty="0"/>
          </a:p>
        </p:txBody>
      </p:sp>
      <p:sp>
        <p:nvSpPr>
          <p:cNvPr id="6" name="Sisällön paikkamerkki 7">
            <a:extLst>
              <a:ext uri="{FF2B5EF4-FFF2-40B4-BE49-F238E27FC236}">
                <a16:creationId xmlns:a16="http://schemas.microsoft.com/office/drawing/2014/main" id="{761F6554-FFCE-576D-450D-FD8DA9029ABD}"/>
              </a:ext>
            </a:extLst>
          </p:cNvPr>
          <p:cNvSpPr txBox="1">
            <a:spLocks/>
          </p:cNvSpPr>
          <p:nvPr/>
        </p:nvSpPr>
        <p:spPr>
          <a:xfrm>
            <a:off x="4828998" y="3031623"/>
            <a:ext cx="4217566" cy="994173"/>
          </a:xfrm>
          <a:prstGeom prst="rect">
            <a:avLst/>
          </a:prstGeom>
        </p:spPr>
        <p:txBody>
          <a:bodyPr>
            <a:no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fi-FI" sz="1000" b="1" noProof="1"/>
              <a:t>Otteita avoimista:</a:t>
            </a:r>
          </a:p>
          <a:p>
            <a:pPr marL="171450" indent="-171450">
              <a:lnSpc>
                <a:spcPct val="100000"/>
              </a:lnSpc>
              <a:buFont typeface="Arial" panose="020B0604020202020204" pitchFamily="34" charset="0"/>
              <a:buChar char="•"/>
            </a:pPr>
            <a:r>
              <a:rPr lang="fi-FI" sz="1000" i="1" noProof="1"/>
              <a:t>Toivoisin panostusta vaikuttamiseen yhteiskunnallisella tasolla.</a:t>
            </a:r>
          </a:p>
          <a:p>
            <a:pPr marL="171450" indent="-171450">
              <a:lnSpc>
                <a:spcPct val="100000"/>
              </a:lnSpc>
              <a:buFont typeface="Arial" panose="020B0604020202020204" pitchFamily="34" charset="0"/>
              <a:buChar char="•"/>
            </a:pPr>
            <a:r>
              <a:rPr lang="fi-FI" sz="1000" i="1" noProof="1"/>
              <a:t>Toivon panostusta nimenomaan tähän yhteiskunnalliseen vaikuttamistyöhön sekä tiedottamiseen yhteiskunnallisella tasolla.</a:t>
            </a:r>
          </a:p>
          <a:p>
            <a:pPr marL="171450" indent="-171450">
              <a:lnSpc>
                <a:spcPct val="100000"/>
              </a:lnSpc>
              <a:buFont typeface="Arial" panose="020B0604020202020204" pitchFamily="34" charset="0"/>
              <a:buChar char="•"/>
            </a:pPr>
            <a:r>
              <a:rPr lang="fi-FI" sz="1000" i="1" noProof="1"/>
              <a:t>Yhteisötasolla tiedottaminen.</a:t>
            </a:r>
          </a:p>
          <a:p>
            <a:pPr marL="171450" indent="-171450">
              <a:lnSpc>
                <a:spcPct val="100000"/>
              </a:lnSpc>
              <a:buFont typeface="Arial" panose="020B0604020202020204" pitchFamily="34" charset="0"/>
              <a:buChar char="•"/>
            </a:pPr>
            <a:r>
              <a:rPr lang="fi-FI" sz="1000" i="1" noProof="1"/>
              <a:t>Toivoisin panostusta yksilötason vaikuttamiseen.</a:t>
            </a:r>
          </a:p>
          <a:p>
            <a:pPr marL="171450" indent="-171450">
              <a:lnSpc>
                <a:spcPct val="100000"/>
              </a:lnSpc>
              <a:buFont typeface="Arial" panose="020B0604020202020204" pitchFamily="34" charset="0"/>
              <a:buChar char="•"/>
            </a:pPr>
            <a:r>
              <a:rPr lang="fi-FI" sz="1000" i="1" noProof="1"/>
              <a:t>Toivoisin panostusta yhteisötasolle, verkostojen luomiseen myös tänne poliittiselle puolelle.</a:t>
            </a:r>
          </a:p>
          <a:p>
            <a:pPr marL="171450" indent="-171450">
              <a:lnSpc>
                <a:spcPct val="100000"/>
              </a:lnSpc>
              <a:buFont typeface="Arial" panose="020B0604020202020204" pitchFamily="34" charset="0"/>
              <a:buChar char="•"/>
            </a:pPr>
            <a:endParaRPr lang="fi-FI" sz="1000" i="1" noProof="1"/>
          </a:p>
        </p:txBody>
      </p:sp>
      <p:pic>
        <p:nvPicPr>
          <p:cNvPr id="13" name="Kuva 12">
            <a:extLst>
              <a:ext uri="{FF2B5EF4-FFF2-40B4-BE49-F238E27FC236}">
                <a16:creationId xmlns:a16="http://schemas.microsoft.com/office/drawing/2014/main" id="{795F38D0-AF73-C86A-6741-A7D536184FC9}"/>
              </a:ext>
            </a:extLst>
          </p:cNvPr>
          <p:cNvPicPr>
            <a:picLocks noChangeAspect="1"/>
          </p:cNvPicPr>
          <p:nvPr/>
        </p:nvPicPr>
        <p:blipFill>
          <a:blip r:embed="rId3"/>
          <a:stretch>
            <a:fillRect/>
          </a:stretch>
        </p:blipFill>
        <p:spPr>
          <a:xfrm>
            <a:off x="620823" y="1545056"/>
            <a:ext cx="3645148" cy="1911480"/>
          </a:xfrm>
          <a:prstGeom prst="rect">
            <a:avLst/>
          </a:prstGeom>
        </p:spPr>
      </p:pic>
      <p:sp>
        <p:nvSpPr>
          <p:cNvPr id="14" name="Sisällön paikkamerkki 7">
            <a:extLst>
              <a:ext uri="{FF2B5EF4-FFF2-40B4-BE49-F238E27FC236}">
                <a16:creationId xmlns:a16="http://schemas.microsoft.com/office/drawing/2014/main" id="{4DF15102-DEAD-E981-EFC4-D8B5930C1016}"/>
              </a:ext>
            </a:extLst>
          </p:cNvPr>
          <p:cNvSpPr txBox="1">
            <a:spLocks/>
          </p:cNvSpPr>
          <p:nvPr/>
        </p:nvSpPr>
        <p:spPr>
          <a:xfrm>
            <a:off x="4828999" y="1729977"/>
            <a:ext cx="1796759" cy="994173"/>
          </a:xfrm>
          <a:prstGeom prst="rect">
            <a:avLst/>
          </a:prstGeom>
        </p:spPr>
        <p:txBody>
          <a:bodyPr>
            <a:no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fi-FI" sz="1000" b="1" noProof="1"/>
              <a:t>Useimmiten mainitut:</a:t>
            </a:r>
          </a:p>
          <a:p>
            <a:pPr marL="171450" indent="-171450">
              <a:lnSpc>
                <a:spcPct val="100000"/>
              </a:lnSpc>
              <a:buFont typeface="Arial" panose="020B0604020202020204" pitchFamily="34" charset="0"/>
              <a:buChar char="•"/>
            </a:pPr>
            <a:r>
              <a:rPr lang="fi-FI" sz="1000" i="1" noProof="1"/>
              <a:t>Yhteiskunnallinen vaikuttaminen</a:t>
            </a:r>
          </a:p>
          <a:p>
            <a:pPr marL="171450" indent="-171450">
              <a:lnSpc>
                <a:spcPct val="100000"/>
              </a:lnSpc>
              <a:buFont typeface="Arial" panose="020B0604020202020204" pitchFamily="34" charset="0"/>
              <a:buChar char="•"/>
            </a:pPr>
            <a:r>
              <a:rPr lang="fi-FI" sz="1000" i="1" noProof="1"/>
              <a:t>Tiedottaminen</a:t>
            </a:r>
          </a:p>
          <a:p>
            <a:pPr marL="171450" indent="-171450">
              <a:lnSpc>
                <a:spcPct val="100000"/>
              </a:lnSpc>
              <a:buFont typeface="Arial" panose="020B0604020202020204" pitchFamily="34" charset="0"/>
              <a:buChar char="•"/>
            </a:pPr>
            <a:r>
              <a:rPr lang="fi-FI" sz="1000" i="1" noProof="1"/>
              <a:t>Tunnettavuus</a:t>
            </a:r>
          </a:p>
        </p:txBody>
      </p:sp>
      <p:sp>
        <p:nvSpPr>
          <p:cNvPr id="3" name="Tekstiruutu 2">
            <a:extLst>
              <a:ext uri="{FF2B5EF4-FFF2-40B4-BE49-F238E27FC236}">
                <a16:creationId xmlns:a16="http://schemas.microsoft.com/office/drawing/2014/main" id="{4401617C-9DB3-ED2B-BBD5-A919F46F466E}"/>
              </a:ext>
            </a:extLst>
          </p:cNvPr>
          <p:cNvSpPr txBox="1"/>
          <p:nvPr/>
        </p:nvSpPr>
        <p:spPr>
          <a:xfrm>
            <a:off x="354330" y="1195697"/>
            <a:ext cx="8220044" cy="261610"/>
          </a:xfrm>
          <a:prstGeom prst="rect">
            <a:avLst/>
          </a:prstGeom>
          <a:noFill/>
        </p:spPr>
        <p:txBody>
          <a:bodyPr wrap="square">
            <a:spAutoFit/>
          </a:bodyPr>
          <a:lstStyle/>
          <a:p>
            <a:r>
              <a:rPr lang="fi-FI" sz="1100" b="1"/>
              <a:t>Mihin edellisistä haluaisitte jatkossa erityisesti panostettavan?</a:t>
            </a:r>
            <a:endParaRPr lang="fi-FI" sz="1100" i="1" dirty="0"/>
          </a:p>
        </p:txBody>
      </p:sp>
    </p:spTree>
    <p:extLst>
      <p:ext uri="{BB962C8B-B14F-4D97-AF65-F5344CB8AC3E}">
        <p14:creationId xmlns:p14="http://schemas.microsoft.com/office/powerpoint/2010/main" val="18953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normAutofit/>
          </a:bodyPr>
          <a:lstStyle/>
          <a:p>
            <a:r>
              <a:rPr lang="fi-FI" dirty="0">
                <a:latin typeface="Source Sans Pro Semibold" panose="020B0603030403020204" pitchFamily="34" charset="0"/>
                <a:ea typeface="Source Sans Pro Semibold" panose="020B0603030403020204" pitchFamily="34" charset="0"/>
              </a:rPr>
              <a:t>Mitä EHYTin tulisi jatkossa tehdä uudella tavalla? Miten voisimme näkyä ja vaikuttaa yksilötasolla?</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28</a:t>
            </a:fld>
            <a:endParaRPr lang="fi-FI" dirty="0"/>
          </a:p>
        </p:txBody>
      </p:sp>
      <p:sp>
        <p:nvSpPr>
          <p:cNvPr id="6" name="Sisällön paikkamerkki 7">
            <a:extLst>
              <a:ext uri="{FF2B5EF4-FFF2-40B4-BE49-F238E27FC236}">
                <a16:creationId xmlns:a16="http://schemas.microsoft.com/office/drawing/2014/main" id="{761F6554-FFCE-576D-450D-FD8DA9029ABD}"/>
              </a:ext>
            </a:extLst>
          </p:cNvPr>
          <p:cNvSpPr txBox="1">
            <a:spLocks/>
          </p:cNvSpPr>
          <p:nvPr/>
        </p:nvSpPr>
        <p:spPr>
          <a:xfrm>
            <a:off x="264874" y="1355193"/>
            <a:ext cx="7790746" cy="2763441"/>
          </a:xfrm>
          <a:prstGeom prst="rect">
            <a:avLst/>
          </a:prstGeom>
        </p:spPr>
        <p:txBody>
          <a:bodyPr>
            <a:no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buFont typeface="Arial" panose="020B0604020202020204" pitchFamily="34" charset="0"/>
              <a:buChar char="•"/>
            </a:pPr>
            <a:r>
              <a:rPr lang="fi-FI" sz="800" b="1" i="1" noProof="1"/>
              <a:t>Päihdepuhelin huipputärkeä asia, ja sen ylläpito ja kehittäminen.</a:t>
            </a:r>
          </a:p>
          <a:p>
            <a:pPr marL="171450" indent="-171450">
              <a:lnSpc>
                <a:spcPct val="100000"/>
              </a:lnSpc>
              <a:buFont typeface="Arial" panose="020B0604020202020204" pitchFamily="34" charset="0"/>
              <a:buChar char="•"/>
            </a:pPr>
            <a:r>
              <a:rPr lang="fi-FI" sz="800" i="1" noProof="1"/>
              <a:t>En ole ihan niin vakuuttunut siitä, että EHYT:n kannattaa tänne kauheesti panoksia suunnata. Mielestäni </a:t>
            </a:r>
            <a:r>
              <a:rPr lang="fi-FI" sz="800" b="1" i="1" noProof="1"/>
              <a:t>päihdeneuvonta</a:t>
            </a:r>
            <a:r>
              <a:rPr lang="fi-FI" sz="800" i="1" noProof="1"/>
              <a:t> on hyvää ja tärkeää, että </a:t>
            </a:r>
            <a:r>
              <a:rPr lang="fi-FI" sz="800" b="1" i="1" noProof="1"/>
              <a:t>sitä tehdään tunnetuksi.</a:t>
            </a:r>
          </a:p>
          <a:p>
            <a:pPr marL="171450" indent="-171450">
              <a:lnSpc>
                <a:spcPct val="100000"/>
              </a:lnSpc>
              <a:buFont typeface="Arial" panose="020B0604020202020204" pitchFamily="34" charset="0"/>
              <a:buChar char="•"/>
            </a:pPr>
            <a:r>
              <a:rPr lang="fi-FI" sz="800" b="1" i="1" noProof="1"/>
              <a:t>Yhteistyö muiden mielenterveys-ja päihdeorganisaatioiden </a:t>
            </a:r>
            <a:r>
              <a:rPr lang="fi-FI" sz="800" i="1" noProof="1"/>
              <a:t>kanssa.</a:t>
            </a:r>
          </a:p>
          <a:p>
            <a:pPr marL="171450" indent="-171450">
              <a:lnSpc>
                <a:spcPct val="100000"/>
              </a:lnSpc>
              <a:buFont typeface="Arial" panose="020B0604020202020204" pitchFamily="34" charset="0"/>
              <a:buChar char="•"/>
            </a:pPr>
            <a:r>
              <a:rPr lang="fi-FI" sz="800" i="1" noProof="1"/>
              <a:t>En oikein tiedä, mutta ehkä se, että tekee selvän jaon siihen, että </a:t>
            </a:r>
            <a:r>
              <a:rPr lang="fi-FI" sz="800" b="1" i="1" noProof="1"/>
              <a:t>toimiiko siellä auttamistyössä paikallisesti ja alueellisesti, vai tekeekö sitä valtakunnallista vaikuttamista</a:t>
            </a:r>
            <a:r>
              <a:rPr lang="fi-FI" sz="800" i="1" noProof="1"/>
              <a:t>, eli voisi olla yksi selkeä </a:t>
            </a:r>
            <a:r>
              <a:rPr lang="fi-FI" sz="800" b="1" i="1" noProof="1"/>
              <a:t>linjauksen kohde</a:t>
            </a:r>
            <a:r>
              <a:rPr lang="fi-FI" sz="800" i="1" noProof="1"/>
              <a:t>.</a:t>
            </a:r>
          </a:p>
          <a:p>
            <a:pPr marL="171450" indent="-171450">
              <a:lnSpc>
                <a:spcPct val="100000"/>
              </a:lnSpc>
              <a:buFont typeface="Arial" panose="020B0604020202020204" pitchFamily="34" charset="0"/>
              <a:buChar char="•"/>
            </a:pPr>
            <a:r>
              <a:rPr lang="fi-FI" sz="800" i="1" noProof="1"/>
              <a:t>EHYT:llä on välillä ollut tällaisia </a:t>
            </a:r>
            <a:r>
              <a:rPr lang="fi-FI" sz="800" b="1" i="1" noProof="1"/>
              <a:t>tutkimustyyppisiä julkaisuja </a:t>
            </a:r>
            <a:r>
              <a:rPr lang="fi-FI" sz="800" i="1" noProof="1"/>
              <a:t>eri asioista, niin ne on sellaisia, mitä tykkään käyttää, kun olen esimerkiksi luennoimassa, niin </a:t>
            </a:r>
            <a:r>
              <a:rPr lang="fi-FI" sz="800" b="1" i="1" noProof="1"/>
              <a:t>niitä mahdollisimman paljon, koska ne antaa sellaista dataa, jota pystyy käyttämään ihan eri tavalla. </a:t>
            </a:r>
            <a:r>
              <a:rPr lang="fi-FI" sz="800" i="1" noProof="1"/>
              <a:t>Kuitenkin se tutkittu tieto on tavalla tai toisella se, mikä pistää ihmisiä kuuntelemaan.EHYT näkee sen ennaltaehkäisevän työn selvästi laajemminkin siinä, ettei ole palkästään niin kuin primääripreventio. Nostaisin termit </a:t>
            </a:r>
            <a:r>
              <a:rPr lang="fi-FI" sz="800" b="1" i="1" noProof="1"/>
              <a:t>sekundääri-ja tertiaaripreventiot</a:t>
            </a:r>
            <a:r>
              <a:rPr lang="fi-FI" sz="800" i="1" noProof="1"/>
              <a:t> tänne myöskin lisäksi, eli tämän tyyppistä toimintaa yksilö-ja yhteisötasolle.</a:t>
            </a:r>
          </a:p>
          <a:p>
            <a:pPr marL="171450" indent="-171450">
              <a:lnSpc>
                <a:spcPct val="100000"/>
              </a:lnSpc>
              <a:buFont typeface="Arial" panose="020B0604020202020204" pitchFamily="34" charset="0"/>
              <a:buChar char="•"/>
            </a:pPr>
            <a:r>
              <a:rPr lang="fi-FI" sz="800" i="1" noProof="1"/>
              <a:t>Enemmän </a:t>
            </a:r>
            <a:r>
              <a:rPr lang="fi-FI" sz="800" b="1" i="1" noProof="1"/>
              <a:t>kantaaottaminen</a:t>
            </a:r>
            <a:r>
              <a:rPr lang="fi-FI" sz="800" i="1" noProof="1"/>
              <a:t> asioihin mahdollisimman laajasti, ettei lähde viemään mitään yhtä asiaa ylitse muiden, vaan sitä </a:t>
            </a:r>
            <a:r>
              <a:rPr lang="fi-FI" sz="800" b="1" i="1" noProof="1"/>
              <a:t>asioiden puheeksiottoa.</a:t>
            </a:r>
          </a:p>
        </p:txBody>
      </p:sp>
      <p:sp>
        <p:nvSpPr>
          <p:cNvPr id="3" name="Tekstiruutu 2">
            <a:extLst>
              <a:ext uri="{FF2B5EF4-FFF2-40B4-BE49-F238E27FC236}">
                <a16:creationId xmlns:a16="http://schemas.microsoft.com/office/drawing/2014/main" id="{188CA6CD-7B07-C953-1368-23F017C58CEA}"/>
              </a:ext>
            </a:extLst>
          </p:cNvPr>
          <p:cNvSpPr txBox="1"/>
          <p:nvPr/>
        </p:nvSpPr>
        <p:spPr>
          <a:xfrm>
            <a:off x="414938" y="3388027"/>
            <a:ext cx="764068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200" dirty="0"/>
              <a:t>Yksilötason kehittämispisteistä kysyttäessä kiitoksia annetaan päihdepuhelimelle ja sen tunnettuuden kasvattaminen koetaan tärkeäksi. Lisäksi toivotaan mm. lisää yhteistyötä muiden toimijoiden kanssa ja peräänkuulutetaan vahvempaa linjausta </a:t>
            </a:r>
            <a:r>
              <a:rPr lang="fi-FI" sz="1200" dirty="0" err="1"/>
              <a:t>EHYTin</a:t>
            </a:r>
            <a:r>
              <a:rPr lang="fi-FI" sz="1200" dirty="0"/>
              <a:t> roolista / toiminnasta.  </a:t>
            </a:r>
          </a:p>
        </p:txBody>
      </p:sp>
    </p:spTree>
    <p:extLst>
      <p:ext uri="{BB962C8B-B14F-4D97-AF65-F5344CB8AC3E}">
        <p14:creationId xmlns:p14="http://schemas.microsoft.com/office/powerpoint/2010/main" val="3200588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normAutofit/>
          </a:bodyPr>
          <a:lstStyle/>
          <a:p>
            <a:r>
              <a:rPr lang="fi-FI" dirty="0">
                <a:latin typeface="Source Sans Pro Semibold" panose="020B0603030403020204" pitchFamily="34" charset="0"/>
                <a:ea typeface="Source Sans Pro Semibold" panose="020B0603030403020204" pitchFamily="34" charset="0"/>
              </a:rPr>
              <a:t>Mitä EHYTin tulisi jatkossa tehdä uudella tavalla? Miten voisimme näkyä ja vaikuttaa </a:t>
            </a:r>
            <a:r>
              <a:rPr lang="fi-FI" b="1" dirty="0">
                <a:latin typeface="Source Sans Pro Semibold" panose="020B0603030403020204" pitchFamily="34" charset="0"/>
                <a:ea typeface="Source Sans Pro Semibold" panose="020B0603030403020204" pitchFamily="34" charset="0"/>
              </a:rPr>
              <a:t>yhteisötasolla</a:t>
            </a:r>
            <a:r>
              <a:rPr lang="fi-FI" dirty="0">
                <a:latin typeface="Source Sans Pro Semibold" panose="020B0603030403020204" pitchFamily="34" charset="0"/>
                <a:ea typeface="Source Sans Pro Semibold" panose="020B0603030403020204" pitchFamily="34" charset="0"/>
              </a:rPr>
              <a:t>?</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29</a:t>
            </a:fld>
            <a:endParaRPr lang="fi-FI" dirty="0"/>
          </a:p>
        </p:txBody>
      </p:sp>
      <p:sp>
        <p:nvSpPr>
          <p:cNvPr id="6" name="Sisällön paikkamerkki 7">
            <a:extLst>
              <a:ext uri="{FF2B5EF4-FFF2-40B4-BE49-F238E27FC236}">
                <a16:creationId xmlns:a16="http://schemas.microsoft.com/office/drawing/2014/main" id="{761F6554-FFCE-576D-450D-FD8DA9029ABD}"/>
              </a:ext>
            </a:extLst>
          </p:cNvPr>
          <p:cNvSpPr txBox="1">
            <a:spLocks/>
          </p:cNvSpPr>
          <p:nvPr/>
        </p:nvSpPr>
        <p:spPr>
          <a:xfrm>
            <a:off x="354330" y="1355442"/>
            <a:ext cx="8382416" cy="2770884"/>
          </a:xfrm>
          <a:prstGeom prst="rect">
            <a:avLst/>
          </a:prstGeom>
        </p:spPr>
        <p:txBody>
          <a:bodyPr>
            <a:no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buFont typeface="Arial" panose="020B0604020202020204" pitchFamily="34" charset="0"/>
              <a:buChar char="•"/>
            </a:pPr>
            <a:r>
              <a:rPr lang="fi-FI" sz="800" b="1" i="1" noProof="1"/>
              <a:t>Viestintä aina muodikasta</a:t>
            </a:r>
            <a:r>
              <a:rPr lang="fi-FI" sz="800" i="1" noProof="1"/>
              <a:t>, tekevät sitäkin mielestäni melko hyvin.</a:t>
            </a:r>
          </a:p>
          <a:p>
            <a:pPr marL="171450" indent="-171450">
              <a:lnSpc>
                <a:spcPct val="100000"/>
              </a:lnSpc>
              <a:buFont typeface="Arial" panose="020B0604020202020204" pitchFamily="34" charset="0"/>
              <a:buChar char="•"/>
            </a:pPr>
            <a:r>
              <a:rPr lang="fi-FI" sz="800" i="1" noProof="1"/>
              <a:t>Kentän </a:t>
            </a:r>
            <a:r>
              <a:rPr lang="fi-FI" sz="800" b="1" i="1" noProof="1"/>
              <a:t>aktivointi ja päihdekentän muuttaminen </a:t>
            </a:r>
            <a:r>
              <a:rPr lang="fi-FI" sz="800" i="1" noProof="1"/>
              <a:t>hyvän elämän kentäksi.</a:t>
            </a:r>
          </a:p>
          <a:p>
            <a:pPr marL="171450" indent="-171450">
              <a:lnSpc>
                <a:spcPct val="100000"/>
              </a:lnSpc>
              <a:buFont typeface="Arial" panose="020B0604020202020204" pitchFamily="34" charset="0"/>
              <a:buChar char="•"/>
            </a:pPr>
            <a:r>
              <a:rPr lang="fi-FI" sz="800" i="1" noProof="1"/>
              <a:t>Vielä </a:t>
            </a:r>
            <a:r>
              <a:rPr lang="fi-FI" sz="800" b="1" i="1" noProof="1"/>
              <a:t>näkyvyyden lisääminen etenkin lapsiin ja nuoriin liittyvissä yhteisöissä</a:t>
            </a:r>
            <a:r>
              <a:rPr lang="fi-FI" sz="800" i="1" noProof="1"/>
              <a:t>.</a:t>
            </a:r>
          </a:p>
          <a:p>
            <a:pPr marL="171450" indent="-171450">
              <a:lnSpc>
                <a:spcPct val="100000"/>
              </a:lnSpc>
              <a:buFont typeface="Arial" panose="020B0604020202020204" pitchFamily="34" charset="0"/>
              <a:buChar char="•"/>
            </a:pPr>
            <a:r>
              <a:rPr lang="fi-FI" sz="800" i="1" noProof="1"/>
              <a:t>Suuntaisin </a:t>
            </a:r>
            <a:r>
              <a:rPr lang="fi-FI" sz="800" b="1" i="1" noProof="1"/>
              <a:t>panoksia</a:t>
            </a:r>
            <a:r>
              <a:rPr lang="fi-FI" sz="800" i="1" noProof="1"/>
              <a:t> enemmän sinne eri </a:t>
            </a:r>
            <a:r>
              <a:rPr lang="fi-FI" sz="800" b="1" i="1" noProof="1"/>
              <a:t>yhteisöjen ammattilaisiin, esihenkilöihin, opettajiin </a:t>
            </a:r>
            <a:r>
              <a:rPr lang="fi-FI" sz="800" i="1" noProof="1"/>
              <a:t>ja sellaisiin henkilöihin, jotka siinä omassa roolissaan pystyy viemään eteenpäin niitä EHYT:n tavoitteita.</a:t>
            </a:r>
          </a:p>
          <a:p>
            <a:pPr marL="171450" indent="-171450">
              <a:lnSpc>
                <a:spcPct val="100000"/>
              </a:lnSpc>
              <a:buFont typeface="Arial" panose="020B0604020202020204" pitchFamily="34" charset="0"/>
              <a:buChar char="•"/>
            </a:pPr>
            <a:r>
              <a:rPr lang="fi-FI" sz="800" b="1" i="1" noProof="1"/>
              <a:t>Työpaikalla tehtävä työ </a:t>
            </a:r>
            <a:r>
              <a:rPr lang="fi-FI" sz="800" i="1" noProof="1"/>
              <a:t>on sellainen, mihin kannattaisi panostaa edelleen.</a:t>
            </a:r>
          </a:p>
          <a:p>
            <a:pPr marL="171450" indent="-171450">
              <a:lnSpc>
                <a:spcPct val="100000"/>
              </a:lnSpc>
              <a:buFont typeface="Arial" panose="020B0604020202020204" pitchFamily="34" charset="0"/>
              <a:buChar char="•"/>
            </a:pPr>
            <a:endParaRPr lang="fi-FI" sz="800" i="1" noProof="1"/>
          </a:p>
          <a:p>
            <a:pPr>
              <a:lnSpc>
                <a:spcPct val="100000"/>
              </a:lnSpc>
            </a:pPr>
            <a:r>
              <a:rPr lang="fi-FI" sz="2000" b="1" dirty="0">
                <a:latin typeface="Source Sans Pro Semibold" panose="020B0603030403020204" pitchFamily="34" charset="0"/>
                <a:ea typeface="Source Sans Pro Semibold" panose="020B0603030403020204" pitchFamily="34" charset="0"/>
                <a:cs typeface="+mj-cs"/>
              </a:rPr>
              <a:t>…yhteiskunnallisella tasolla?</a:t>
            </a:r>
          </a:p>
          <a:p>
            <a:pPr marL="171450" indent="-171450">
              <a:lnSpc>
                <a:spcPct val="100000"/>
              </a:lnSpc>
              <a:buFont typeface="Arial" panose="020B0604020202020204" pitchFamily="34" charset="0"/>
              <a:buChar char="•"/>
            </a:pPr>
            <a:r>
              <a:rPr lang="fi-FI" sz="800" i="1" noProof="1"/>
              <a:t>Ei varmaa mitään uutta, mutta </a:t>
            </a:r>
            <a:r>
              <a:rPr lang="fi-FI" sz="800" b="1" i="1" noProof="1"/>
              <a:t>viestinnän tehostaminen </a:t>
            </a:r>
            <a:r>
              <a:rPr lang="fi-FI" sz="800" i="1" noProof="1"/>
              <a:t>eri kanavilla.</a:t>
            </a:r>
          </a:p>
          <a:p>
            <a:pPr marL="171450" indent="-171450">
              <a:lnSpc>
                <a:spcPct val="100000"/>
              </a:lnSpc>
              <a:buFont typeface="Arial" panose="020B0604020202020204" pitchFamily="34" charset="0"/>
              <a:buChar char="•"/>
            </a:pPr>
            <a:r>
              <a:rPr lang="fi-FI" sz="800" i="1" noProof="1"/>
              <a:t>Nyt vaalien jälkeen pitää miettiä mikä </a:t>
            </a:r>
            <a:r>
              <a:rPr lang="fi-FI" sz="800" b="1" i="1" noProof="1"/>
              <a:t>uusi kärki toiminnalle</a:t>
            </a:r>
            <a:r>
              <a:rPr lang="fi-FI" sz="800" i="1" noProof="1"/>
              <a:t>, pitkään ollut Alkon puolustamista.</a:t>
            </a:r>
          </a:p>
          <a:p>
            <a:pPr marL="171450" indent="-171450">
              <a:lnSpc>
                <a:spcPct val="100000"/>
              </a:lnSpc>
              <a:buFont typeface="Arial" panose="020B0604020202020204" pitchFamily="34" charset="0"/>
              <a:buChar char="•"/>
            </a:pPr>
            <a:r>
              <a:rPr lang="fi-FI" sz="800" i="1" noProof="1"/>
              <a:t>Yhteikunnallinen vaikuttaminen tapahtuu tällä hetkellä paljon </a:t>
            </a:r>
            <a:r>
              <a:rPr lang="fi-FI" sz="800" b="1" i="1" noProof="1"/>
              <a:t>sosiaalisessa mediassa, </a:t>
            </a:r>
            <a:r>
              <a:rPr lang="fi-FI" sz="800" i="1" noProof="1"/>
              <a:t>joten jos niitä kanavia on mahdollista käyttää </a:t>
            </a:r>
            <a:r>
              <a:rPr lang="fi-FI" sz="800" b="1" i="1" noProof="1"/>
              <a:t>vielä enemmän, </a:t>
            </a:r>
            <a:r>
              <a:rPr lang="fi-FI" sz="800" i="1" noProof="1"/>
              <a:t>niin se voisi olla hyvä tapa.</a:t>
            </a:r>
          </a:p>
          <a:p>
            <a:pPr marL="171450" indent="-171450">
              <a:lnSpc>
                <a:spcPct val="100000"/>
              </a:lnSpc>
              <a:buFont typeface="Arial" panose="020B0604020202020204" pitchFamily="34" charset="0"/>
              <a:buChar char="•"/>
            </a:pPr>
            <a:r>
              <a:rPr lang="fi-FI" sz="800" i="1" noProof="1"/>
              <a:t>EHYT:n pitäisi tähän satsata paljon ja se on se </a:t>
            </a:r>
            <a:r>
              <a:rPr lang="fi-FI" sz="800" b="1" i="1" noProof="1"/>
              <a:t>kulmakivi</a:t>
            </a:r>
            <a:r>
              <a:rPr lang="fi-FI" sz="800" i="1" noProof="1"/>
              <a:t>, mitä EHYT:n pitäisi tehdä. EHYT:n pitäisi olla </a:t>
            </a:r>
            <a:r>
              <a:rPr lang="fi-FI" sz="800" b="1" i="1" noProof="1"/>
              <a:t>rohkeampi ja aktiivisempi yhteiskunnallinen keskustelija </a:t>
            </a:r>
            <a:r>
              <a:rPr lang="fi-FI" sz="800" i="1" noProof="1"/>
              <a:t>kuin mitä se on nyt ollut.</a:t>
            </a:r>
          </a:p>
          <a:p>
            <a:pPr marL="171450" indent="-171450">
              <a:lnSpc>
                <a:spcPct val="100000"/>
              </a:lnSpc>
              <a:buFont typeface="Arial" panose="020B0604020202020204" pitchFamily="34" charset="0"/>
              <a:buChar char="•"/>
            </a:pPr>
            <a:r>
              <a:rPr lang="fi-FI" sz="800" i="1" noProof="1"/>
              <a:t>Vaatii huomattavasti </a:t>
            </a:r>
            <a:r>
              <a:rPr lang="fi-FI" sz="800" b="1" i="1" noProof="1"/>
              <a:t>rohkeampaa ja selkeämpää vaikuttamisotetta ja verkostoitumista</a:t>
            </a:r>
            <a:r>
              <a:rPr lang="fi-FI" sz="800" i="1" noProof="1"/>
              <a:t>, että sellaisesta yliakateemisesta varovaisuudesta pitäisi päästä eroon.</a:t>
            </a:r>
          </a:p>
          <a:p>
            <a:pPr marL="171450" indent="-171450">
              <a:lnSpc>
                <a:spcPct val="100000"/>
              </a:lnSpc>
              <a:buFont typeface="Arial" panose="020B0604020202020204" pitchFamily="34" charset="0"/>
              <a:buChar char="•"/>
            </a:pPr>
            <a:r>
              <a:rPr lang="fi-FI" sz="800" i="1" noProof="1"/>
              <a:t>Vaikka luulen, että EHYT on hyvinkin verkostoitunut, niin myöskin </a:t>
            </a:r>
            <a:r>
              <a:rPr lang="fi-FI" sz="800" b="1" i="1" noProof="1"/>
              <a:t>uusien kumppaneiden etsiminen ja vakuuttaminen olisi hyvä asia</a:t>
            </a:r>
            <a:r>
              <a:rPr lang="fi-FI" sz="800" i="1" noProof="1"/>
              <a:t>, ja tarkoitan nyt vaikka yksityistä sektoria ja laajasti hyvin erilaisia toimijoita suoraan dialogisesti kontaktoiden.</a:t>
            </a:r>
          </a:p>
          <a:p>
            <a:pPr marL="171450" indent="-171450">
              <a:lnSpc>
                <a:spcPct val="100000"/>
              </a:lnSpc>
              <a:buFont typeface="Arial" panose="020B0604020202020204" pitchFamily="34" charset="0"/>
              <a:buChar char="•"/>
            </a:pPr>
            <a:endParaRPr lang="fi-FI" sz="2000" i="1" noProof="1"/>
          </a:p>
          <a:p>
            <a:pPr>
              <a:lnSpc>
                <a:spcPct val="100000"/>
              </a:lnSpc>
            </a:pPr>
            <a:endParaRPr lang="fi-FI" sz="2000" b="1" noProof="1">
              <a:latin typeface="Source Sans Pro Semibold" panose="020B0603030403020204" pitchFamily="34" charset="0"/>
              <a:ea typeface="Source Sans Pro Semibold" panose="020B0603030403020204" pitchFamily="34" charset="0"/>
              <a:cs typeface="+mj-cs"/>
            </a:endParaRPr>
          </a:p>
        </p:txBody>
      </p:sp>
    </p:spTree>
    <p:extLst>
      <p:ext uri="{BB962C8B-B14F-4D97-AF65-F5344CB8AC3E}">
        <p14:creationId xmlns:p14="http://schemas.microsoft.com/office/powerpoint/2010/main" val="126403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1">
            <a:extLst>
              <a:ext uri="{FF2B5EF4-FFF2-40B4-BE49-F238E27FC236}">
                <a16:creationId xmlns:a16="http://schemas.microsoft.com/office/drawing/2014/main" id="{14D63307-6CEB-72AC-92AA-63C665DD0852}"/>
              </a:ext>
            </a:extLst>
          </p:cNvPr>
          <p:cNvSpPr>
            <a:spLocks noGrp="1"/>
          </p:cNvSpPr>
          <p:nvPr>
            <p:ph type="sldNum" sz="quarter" idx="4"/>
          </p:nvPr>
        </p:nvSpPr>
        <p:spPr>
          <a:xfrm>
            <a:off x="354330" y="4790315"/>
            <a:ext cx="374090" cy="273844"/>
          </a:xfrm>
        </p:spPr>
        <p:txBody>
          <a:bodyPr/>
          <a:lstStyle/>
          <a:p>
            <a:fld id="{53199DA7-3EC9-F740-A9C2-8D12FCA892DB}" type="slidenum">
              <a:rPr lang="fi-FI" smtClean="0"/>
              <a:pPr/>
              <a:t>3</a:t>
            </a:fld>
            <a:endParaRPr lang="fi-FI" dirty="0"/>
          </a:p>
        </p:txBody>
      </p:sp>
      <p:sp>
        <p:nvSpPr>
          <p:cNvPr id="4" name="Suorakulmio 6">
            <a:extLst>
              <a:ext uri="{FF2B5EF4-FFF2-40B4-BE49-F238E27FC236}">
                <a16:creationId xmlns:a16="http://schemas.microsoft.com/office/drawing/2014/main" id="{B61B1300-5854-B12B-35B1-0A0DE37E494B}"/>
              </a:ext>
            </a:extLst>
          </p:cNvPr>
          <p:cNvSpPr/>
          <p:nvPr/>
        </p:nvSpPr>
        <p:spPr>
          <a:xfrm>
            <a:off x="397542" y="1232253"/>
            <a:ext cx="1494844" cy="162584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p>
        </p:txBody>
      </p:sp>
      <p:graphicFrame>
        <p:nvGraphicFramePr>
          <p:cNvPr id="53" name="Taulukko 284">
            <a:extLst>
              <a:ext uri="{FF2B5EF4-FFF2-40B4-BE49-F238E27FC236}">
                <a16:creationId xmlns:a16="http://schemas.microsoft.com/office/drawing/2014/main" id="{A5C858EB-8EAC-8268-F6CA-B65191F7319B}"/>
              </a:ext>
            </a:extLst>
          </p:cNvPr>
          <p:cNvGraphicFramePr>
            <a:graphicFrameLocks noGrp="1"/>
          </p:cNvGraphicFramePr>
          <p:nvPr>
            <p:extLst>
              <p:ext uri="{D42A27DB-BD31-4B8C-83A1-F6EECF244321}">
                <p14:modId xmlns:p14="http://schemas.microsoft.com/office/powerpoint/2010/main" val="68032567"/>
              </p:ext>
            </p:extLst>
          </p:nvPr>
        </p:nvGraphicFramePr>
        <p:xfrm>
          <a:off x="5697030" y="1670380"/>
          <a:ext cx="2692826" cy="1783080"/>
        </p:xfrm>
        <a:graphic>
          <a:graphicData uri="http://schemas.openxmlformats.org/drawingml/2006/table">
            <a:tbl>
              <a:tblPr firstRow="1" bandRow="1">
                <a:tableStyleId>{5C22544A-7EE6-4342-B048-85BDC9FD1C3A}</a:tableStyleId>
              </a:tblPr>
              <a:tblGrid>
                <a:gridCol w="214820">
                  <a:extLst>
                    <a:ext uri="{9D8B030D-6E8A-4147-A177-3AD203B41FA5}">
                      <a16:colId xmlns:a16="http://schemas.microsoft.com/office/drawing/2014/main" val="3916661935"/>
                    </a:ext>
                  </a:extLst>
                </a:gridCol>
                <a:gridCol w="2478006">
                  <a:extLst>
                    <a:ext uri="{9D8B030D-6E8A-4147-A177-3AD203B41FA5}">
                      <a16:colId xmlns:a16="http://schemas.microsoft.com/office/drawing/2014/main" val="3223021247"/>
                    </a:ext>
                  </a:extLst>
                </a:gridCol>
              </a:tblGrid>
              <a:tr h="370840">
                <a:tc>
                  <a:txBody>
                    <a:bodyPr/>
                    <a:lstStyle/>
                    <a:p>
                      <a:pPr algn="r"/>
                      <a:r>
                        <a:rPr lang="fi-FI" sz="1100" b="0" i="0" dirty="0">
                          <a:solidFill>
                            <a:schemeClr val="tx1"/>
                          </a:solidFill>
                          <a:latin typeface="Source Sans Pro" panose="020B0503030403020204" pitchFamily="34" charset="0"/>
                        </a:rPr>
                        <a:t>1.</a:t>
                      </a:r>
                      <a:endParaRPr sz="1100" b="0" i="0" dirty="0">
                        <a:solidFill>
                          <a:schemeClr val="tx1"/>
                        </a:solidFill>
                        <a:latin typeface="Source Sans Pro" panose="020B0503030403020204" pitchFamily="34" charset="0"/>
                      </a:endParaRPr>
                    </a:p>
                  </a:txBody>
                  <a:tcPr marL="36000"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fi-FI" sz="1100" b="0" i="0" dirty="0">
                          <a:solidFill>
                            <a:schemeClr val="tx1"/>
                          </a:solidFill>
                          <a:latin typeface="Source Sans Pro" panose="020B0503030403020204" pitchFamily="34" charset="0"/>
                        </a:rPr>
                        <a:t>Yleisyhteiskunnallisella tasolla – Vaikuttamistyö </a:t>
                      </a:r>
                      <a:r>
                        <a:rPr lang="fi-FI" sz="1000" b="0" i="0" dirty="0">
                          <a:solidFill>
                            <a:schemeClr val="tx1"/>
                          </a:solidFill>
                          <a:latin typeface="Source Sans Pro" panose="020B0503030403020204" pitchFamily="34" charset="0"/>
                        </a:rPr>
                        <a:t>(lainsäädäntö- tai strategiahankkeet, yleinen asenne- ja keskusteluilmapiiri, kansallisen tason kehittämistoimiin osallistuminen) </a:t>
                      </a:r>
                      <a:r>
                        <a:rPr lang="fi-FI" sz="1100" b="0" i="0" dirty="0">
                          <a:solidFill>
                            <a:schemeClr val="tx1"/>
                          </a:solidFill>
                          <a:latin typeface="Source Sans Pro" panose="020B0503030403020204" pitchFamily="34" charset="0"/>
                        </a:rPr>
                        <a:t>(4,0)</a:t>
                      </a:r>
                      <a:endParaRPr sz="1100" b="0" i="0" dirty="0">
                        <a:solidFill>
                          <a:schemeClr val="tx1"/>
                        </a:solidFill>
                        <a:latin typeface="Source Sans Pro" panose="020B0503030403020204" pitchFamily="34" charset="0"/>
                      </a:endParaRPr>
                    </a:p>
                  </a:txBody>
                  <a:tcPr marL="72000"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6435436"/>
                  </a:ext>
                </a:extLst>
              </a:tr>
              <a:tr h="290775">
                <a:tc>
                  <a:txBody>
                    <a:bodyPr/>
                    <a:lstStyle/>
                    <a:p>
                      <a:pPr algn="r"/>
                      <a:r>
                        <a:rPr lang="fi-FI" sz="1100" b="0" i="0" dirty="0">
                          <a:solidFill>
                            <a:schemeClr val="tx1"/>
                          </a:solidFill>
                          <a:latin typeface="Source Sans Pro" panose="020B0503030403020204" pitchFamily="34" charset="0"/>
                        </a:rPr>
                        <a:t>2.</a:t>
                      </a:r>
                      <a:endParaRPr sz="1100" b="0" i="0" dirty="0">
                        <a:solidFill>
                          <a:schemeClr val="tx1"/>
                        </a:solidFill>
                        <a:latin typeface="Source Sans Pro" panose="020B0503030403020204" pitchFamily="34" charset="0"/>
                      </a:endParaRPr>
                    </a:p>
                  </a:txBody>
                  <a:tcPr marL="36000" marR="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100" b="0" i="0" dirty="0">
                          <a:solidFill>
                            <a:schemeClr val="tx1"/>
                          </a:solidFill>
                          <a:latin typeface="Source Sans Pro" panose="020B0503030403020204" pitchFamily="34" charset="0"/>
                        </a:rPr>
                        <a:t>Yhteisötasolla – Yhteisöjen tukena </a:t>
                      </a:r>
                      <a:r>
                        <a:rPr lang="fi-FI" sz="1000" b="0" i="0" dirty="0">
                          <a:solidFill>
                            <a:schemeClr val="tx1"/>
                          </a:solidFill>
                          <a:latin typeface="Source Sans Pro" panose="020B0503030403020204" pitchFamily="34" charset="0"/>
                        </a:rPr>
                        <a:t>(vapaaehtoistoiminta, kohtaamispaikat, koulu- ja oppilaitostyö, työyhteisöt, verkkoyhteisöt, kunnat, sosiaalinen media) </a:t>
                      </a:r>
                      <a:r>
                        <a:rPr lang="fi-FI" sz="1100" b="0" i="0" dirty="0">
                          <a:solidFill>
                            <a:schemeClr val="tx1"/>
                          </a:solidFill>
                          <a:latin typeface="Source Sans Pro" panose="020B0503030403020204" pitchFamily="34" charset="0"/>
                        </a:rPr>
                        <a:t>(4,0)</a:t>
                      </a:r>
                    </a:p>
                  </a:txBody>
                  <a:tcPr marL="72000" marR="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0789172"/>
                  </a:ext>
                </a:extLst>
              </a:tr>
            </a:tbl>
          </a:graphicData>
        </a:graphic>
      </p:graphicFrame>
      <p:sp>
        <p:nvSpPr>
          <p:cNvPr id="5" name="Ellipsi 275">
            <a:extLst>
              <a:ext uri="{FF2B5EF4-FFF2-40B4-BE49-F238E27FC236}">
                <a16:creationId xmlns:a16="http://schemas.microsoft.com/office/drawing/2014/main" id="{B936A3A7-B7B5-F3BE-0CCC-F0976D0829B8}"/>
              </a:ext>
            </a:extLst>
          </p:cNvPr>
          <p:cNvSpPr/>
          <p:nvPr/>
        </p:nvSpPr>
        <p:spPr>
          <a:xfrm>
            <a:off x="5796328" y="3646155"/>
            <a:ext cx="162000" cy="16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p>
        </p:txBody>
      </p:sp>
      <p:sp>
        <p:nvSpPr>
          <p:cNvPr id="48" name="Ellipsi 276">
            <a:extLst>
              <a:ext uri="{FF2B5EF4-FFF2-40B4-BE49-F238E27FC236}">
                <a16:creationId xmlns:a16="http://schemas.microsoft.com/office/drawing/2014/main" id="{74883CA7-60A7-D80A-D14F-5F524AC988F0}"/>
              </a:ext>
            </a:extLst>
          </p:cNvPr>
          <p:cNvSpPr/>
          <p:nvPr/>
        </p:nvSpPr>
        <p:spPr>
          <a:xfrm>
            <a:off x="5762283" y="133058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p>
        </p:txBody>
      </p:sp>
      <p:sp>
        <p:nvSpPr>
          <p:cNvPr id="49" name="Tekstiruutu 277">
            <a:extLst>
              <a:ext uri="{FF2B5EF4-FFF2-40B4-BE49-F238E27FC236}">
                <a16:creationId xmlns:a16="http://schemas.microsoft.com/office/drawing/2014/main" id="{D24C6D4C-01EB-91F8-B204-B237AE23BB7A}"/>
              </a:ext>
            </a:extLst>
          </p:cNvPr>
          <p:cNvSpPr txBox="1"/>
          <p:nvPr/>
        </p:nvSpPr>
        <p:spPr>
          <a:xfrm>
            <a:off x="5930386" y="1283788"/>
            <a:ext cx="2212478" cy="430887"/>
          </a:xfrm>
          <a:prstGeom prst="rect">
            <a:avLst/>
          </a:prstGeom>
          <a:noFill/>
        </p:spPr>
        <p:txBody>
          <a:bodyPr wrap="square" rtlCol="0">
            <a:spAutoFit/>
          </a:bodyPr>
          <a:lstStyle/>
          <a:p>
            <a:r>
              <a:rPr lang="fi-FI" sz="1100" b="1" dirty="0">
                <a:latin typeface="Source Sans Pro Semibold" panose="020B0503030403020204" pitchFamily="34" charset="0"/>
              </a:rPr>
              <a:t>Näillä toiminnan tasoilla olemme onnistuneet:</a:t>
            </a:r>
          </a:p>
        </p:txBody>
      </p:sp>
      <p:sp>
        <p:nvSpPr>
          <p:cNvPr id="50" name="Tekstiruutu 278">
            <a:extLst>
              <a:ext uri="{FF2B5EF4-FFF2-40B4-BE49-F238E27FC236}">
                <a16:creationId xmlns:a16="http://schemas.microsoft.com/office/drawing/2014/main" id="{15BA756D-ED1F-2390-74E9-8893466F9039}"/>
              </a:ext>
            </a:extLst>
          </p:cNvPr>
          <p:cNvSpPr txBox="1"/>
          <p:nvPr/>
        </p:nvSpPr>
        <p:spPr>
          <a:xfrm>
            <a:off x="5944778" y="3596044"/>
            <a:ext cx="3022012" cy="261610"/>
          </a:xfrm>
          <a:prstGeom prst="rect">
            <a:avLst/>
          </a:prstGeom>
          <a:noFill/>
        </p:spPr>
        <p:txBody>
          <a:bodyPr wrap="square" rtlCol="0">
            <a:spAutoFit/>
          </a:bodyPr>
          <a:lstStyle/>
          <a:p>
            <a:r>
              <a:rPr lang="fi-FI" sz="1100" b="1" dirty="0">
                <a:latin typeface="Source Sans Pro Semibold" panose="020B0503030403020204" pitchFamily="34" charset="0"/>
              </a:rPr>
              <a:t>Näillä toiminnan tasoilla on vielä kehitettävää:</a:t>
            </a:r>
          </a:p>
        </p:txBody>
      </p:sp>
      <p:sp>
        <p:nvSpPr>
          <p:cNvPr id="51" name="Otsikko 5">
            <a:extLst>
              <a:ext uri="{FF2B5EF4-FFF2-40B4-BE49-F238E27FC236}">
                <a16:creationId xmlns:a16="http://schemas.microsoft.com/office/drawing/2014/main" id="{371D583A-E43D-FF01-E239-21238A379605}"/>
              </a:ext>
            </a:extLst>
          </p:cNvPr>
          <p:cNvSpPr txBox="1">
            <a:spLocks/>
          </p:cNvSpPr>
          <p:nvPr/>
        </p:nvSpPr>
        <p:spPr>
          <a:xfrm>
            <a:off x="354330" y="273816"/>
            <a:ext cx="7886700" cy="994172"/>
          </a:xfrm>
          <a:prstGeom prst="rect">
            <a:avLst/>
          </a:prstGeom>
        </p:spPr>
        <p:txBody>
          <a:bodyPr anchor="ctr"/>
          <a:lstStyle>
            <a:lvl1pPr algn="l" defTabSz="685800" rtl="0" eaLnBrk="1" latinLnBrk="0" hangingPunct="1">
              <a:lnSpc>
                <a:spcPct val="90000"/>
              </a:lnSpc>
              <a:spcBef>
                <a:spcPct val="0"/>
              </a:spcBef>
              <a:buNone/>
              <a:defRPr sz="2400" b="1" i="0" kern="1200">
                <a:solidFill>
                  <a:schemeClr val="tx1"/>
                </a:solidFill>
                <a:latin typeface="Source Sans Pro Semibold" panose="020B0503030403020204" pitchFamily="34" charset="0"/>
                <a:ea typeface="+mj-ea"/>
                <a:cs typeface="+mj-cs"/>
              </a:defRPr>
            </a:lvl1pPr>
          </a:lstStyle>
          <a:p>
            <a:r>
              <a:rPr lang="fi-FI" sz="2000" noProof="1"/>
              <a:t>Tutkimuksen keskeisiä tuloksia</a:t>
            </a:r>
            <a:endParaRPr lang="fi-FI" sz="2000" dirty="0"/>
          </a:p>
        </p:txBody>
      </p:sp>
      <p:sp>
        <p:nvSpPr>
          <p:cNvPr id="52" name="Suorakulmainen kolmio 281">
            <a:extLst>
              <a:ext uri="{FF2B5EF4-FFF2-40B4-BE49-F238E27FC236}">
                <a16:creationId xmlns:a16="http://schemas.microsoft.com/office/drawing/2014/main" id="{545D0DE5-3E19-35BA-50B4-41C91C46D7AB}"/>
              </a:ext>
            </a:extLst>
          </p:cNvPr>
          <p:cNvSpPr/>
          <p:nvPr/>
        </p:nvSpPr>
        <p:spPr>
          <a:xfrm rot="16200000">
            <a:off x="1540530" y="2495425"/>
            <a:ext cx="386360" cy="38636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aphicFrame>
        <p:nvGraphicFramePr>
          <p:cNvPr id="54" name="Taulukko 284">
            <a:extLst>
              <a:ext uri="{FF2B5EF4-FFF2-40B4-BE49-F238E27FC236}">
                <a16:creationId xmlns:a16="http://schemas.microsoft.com/office/drawing/2014/main" id="{CC70E88A-FB0F-6D3E-E9EC-AE466425B736}"/>
              </a:ext>
            </a:extLst>
          </p:cNvPr>
          <p:cNvGraphicFramePr>
            <a:graphicFrameLocks noGrp="1"/>
          </p:cNvGraphicFramePr>
          <p:nvPr>
            <p:extLst>
              <p:ext uri="{D42A27DB-BD31-4B8C-83A1-F6EECF244321}">
                <p14:modId xmlns:p14="http://schemas.microsoft.com/office/powerpoint/2010/main" val="2093195646"/>
              </p:ext>
            </p:extLst>
          </p:nvPr>
        </p:nvGraphicFramePr>
        <p:xfrm>
          <a:off x="5737495" y="3889183"/>
          <a:ext cx="2652361" cy="853440"/>
        </p:xfrm>
        <a:graphic>
          <a:graphicData uri="http://schemas.openxmlformats.org/drawingml/2006/table">
            <a:tbl>
              <a:tblPr firstRow="1" bandRow="1">
                <a:tableStyleId>{5C22544A-7EE6-4342-B048-85BDC9FD1C3A}</a:tableStyleId>
              </a:tblPr>
              <a:tblGrid>
                <a:gridCol w="224921">
                  <a:extLst>
                    <a:ext uri="{9D8B030D-6E8A-4147-A177-3AD203B41FA5}">
                      <a16:colId xmlns:a16="http://schemas.microsoft.com/office/drawing/2014/main" val="3916661935"/>
                    </a:ext>
                  </a:extLst>
                </a:gridCol>
                <a:gridCol w="2427440">
                  <a:extLst>
                    <a:ext uri="{9D8B030D-6E8A-4147-A177-3AD203B41FA5}">
                      <a16:colId xmlns:a16="http://schemas.microsoft.com/office/drawing/2014/main" val="3223021247"/>
                    </a:ext>
                  </a:extLst>
                </a:gridCol>
              </a:tblGrid>
              <a:tr h="370840">
                <a:tc>
                  <a:txBody>
                    <a:bodyPr/>
                    <a:lstStyle/>
                    <a:p>
                      <a:pPr algn="r"/>
                      <a:r>
                        <a:rPr lang="fi-FI" sz="1100" b="0" i="0" dirty="0">
                          <a:solidFill>
                            <a:schemeClr val="tx1"/>
                          </a:solidFill>
                          <a:latin typeface="Source Sans Pro" panose="020B0503030403020204" pitchFamily="34" charset="0"/>
                        </a:rPr>
                        <a:t>1.</a:t>
                      </a:r>
                      <a:endParaRPr sz="1100" b="0" i="0" dirty="0">
                        <a:solidFill>
                          <a:schemeClr val="tx1"/>
                        </a:solidFill>
                        <a:latin typeface="Source Sans Pro" panose="020B0503030403020204" pitchFamily="34" charset="0"/>
                      </a:endParaRPr>
                    </a:p>
                  </a:txBody>
                  <a:tcPr marL="36000"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fi-FI" sz="1100" b="0" i="0" dirty="0">
                          <a:solidFill>
                            <a:schemeClr val="tx1"/>
                          </a:solidFill>
                          <a:latin typeface="Source Sans Pro" panose="020B0503030403020204" pitchFamily="34" charset="0"/>
                        </a:rPr>
                        <a:t>Tunnettavuus ja tiedottaminen yksilötasolla (3,3)</a:t>
                      </a:r>
                      <a:endParaRPr sz="1100" b="0" i="0" dirty="0">
                        <a:solidFill>
                          <a:schemeClr val="tx1"/>
                        </a:solidFill>
                        <a:latin typeface="Source Sans Pro" panose="020B0503030403020204" pitchFamily="34" charset="0"/>
                      </a:endParaRPr>
                    </a:p>
                  </a:txBody>
                  <a:tcPr marL="72000"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6435436"/>
                  </a:ext>
                </a:extLst>
              </a:tr>
              <a:tr h="290775">
                <a:tc>
                  <a:txBody>
                    <a:bodyPr/>
                    <a:lstStyle/>
                    <a:p>
                      <a:pPr algn="r"/>
                      <a:r>
                        <a:rPr lang="fi-FI" sz="1100" b="0" i="0" dirty="0">
                          <a:solidFill>
                            <a:schemeClr val="tx1"/>
                          </a:solidFill>
                          <a:latin typeface="Source Sans Pro" panose="020B0503030403020204" pitchFamily="34" charset="0"/>
                        </a:rPr>
                        <a:t>2.</a:t>
                      </a:r>
                      <a:endParaRPr sz="1100" b="0" i="0" dirty="0">
                        <a:solidFill>
                          <a:schemeClr val="tx1"/>
                        </a:solidFill>
                        <a:latin typeface="Source Sans Pro" panose="020B0503030403020204" pitchFamily="34" charset="0"/>
                      </a:endParaRPr>
                    </a:p>
                  </a:txBody>
                  <a:tcPr marL="36000" marR="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100" b="0" i="0" dirty="0">
                          <a:solidFill>
                            <a:schemeClr val="tx1"/>
                          </a:solidFill>
                          <a:latin typeface="Source Sans Pro" panose="020B0503030403020204" pitchFamily="34" charset="0"/>
                        </a:rPr>
                        <a:t>Tunnettavuus ja tiedottaminen yhteisötasolla (3,9)</a:t>
                      </a:r>
                    </a:p>
                  </a:txBody>
                  <a:tcPr marL="72000" marR="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0789172"/>
                  </a:ext>
                </a:extLst>
              </a:tr>
            </a:tbl>
          </a:graphicData>
        </a:graphic>
      </p:graphicFrame>
      <p:sp>
        <p:nvSpPr>
          <p:cNvPr id="55" name="Suorakulmio 285">
            <a:extLst>
              <a:ext uri="{FF2B5EF4-FFF2-40B4-BE49-F238E27FC236}">
                <a16:creationId xmlns:a16="http://schemas.microsoft.com/office/drawing/2014/main" id="{62CCADB8-E8F0-4DF9-6DB2-846C314869CE}"/>
              </a:ext>
            </a:extLst>
          </p:cNvPr>
          <p:cNvSpPr/>
          <p:nvPr/>
        </p:nvSpPr>
        <p:spPr>
          <a:xfrm>
            <a:off x="2075163" y="1232253"/>
            <a:ext cx="1494844" cy="162584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p>
        </p:txBody>
      </p:sp>
      <p:sp>
        <p:nvSpPr>
          <p:cNvPr id="56" name="Suorakulmainen kolmio 301">
            <a:extLst>
              <a:ext uri="{FF2B5EF4-FFF2-40B4-BE49-F238E27FC236}">
                <a16:creationId xmlns:a16="http://schemas.microsoft.com/office/drawing/2014/main" id="{CD27DA05-7B73-7A5D-1BD0-569D27D64097}"/>
              </a:ext>
            </a:extLst>
          </p:cNvPr>
          <p:cNvSpPr/>
          <p:nvPr/>
        </p:nvSpPr>
        <p:spPr>
          <a:xfrm rot="16200000">
            <a:off x="3218151" y="2495425"/>
            <a:ext cx="386360" cy="38636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7" name="Suorakulmio 302">
            <a:extLst>
              <a:ext uri="{FF2B5EF4-FFF2-40B4-BE49-F238E27FC236}">
                <a16:creationId xmlns:a16="http://schemas.microsoft.com/office/drawing/2014/main" id="{182B180C-8CAE-63F7-21F7-4B108B207983}"/>
              </a:ext>
            </a:extLst>
          </p:cNvPr>
          <p:cNvSpPr/>
          <p:nvPr/>
        </p:nvSpPr>
        <p:spPr>
          <a:xfrm>
            <a:off x="3737607" y="1232253"/>
            <a:ext cx="1494844" cy="162584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p>
        </p:txBody>
      </p:sp>
      <p:sp>
        <p:nvSpPr>
          <p:cNvPr id="58" name="Suorakulmainen kolmio 318">
            <a:extLst>
              <a:ext uri="{FF2B5EF4-FFF2-40B4-BE49-F238E27FC236}">
                <a16:creationId xmlns:a16="http://schemas.microsoft.com/office/drawing/2014/main" id="{998AAFF4-E782-89BB-EBEA-FCDDECD44FCB}"/>
              </a:ext>
            </a:extLst>
          </p:cNvPr>
          <p:cNvSpPr/>
          <p:nvPr/>
        </p:nvSpPr>
        <p:spPr>
          <a:xfrm rot="16200000">
            <a:off x="4880595" y="2495425"/>
            <a:ext cx="386360" cy="38636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9" name="Suorakulmio 319">
            <a:extLst>
              <a:ext uri="{FF2B5EF4-FFF2-40B4-BE49-F238E27FC236}">
                <a16:creationId xmlns:a16="http://schemas.microsoft.com/office/drawing/2014/main" id="{3B64099E-84FD-7C9F-9C1C-014F10C0DAC2}"/>
              </a:ext>
            </a:extLst>
          </p:cNvPr>
          <p:cNvSpPr/>
          <p:nvPr/>
        </p:nvSpPr>
        <p:spPr>
          <a:xfrm>
            <a:off x="397542" y="3002891"/>
            <a:ext cx="1509759" cy="16042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p>
        </p:txBody>
      </p:sp>
      <p:sp>
        <p:nvSpPr>
          <p:cNvPr id="60" name="Suorakulmainen kolmio 335">
            <a:extLst>
              <a:ext uri="{FF2B5EF4-FFF2-40B4-BE49-F238E27FC236}">
                <a16:creationId xmlns:a16="http://schemas.microsoft.com/office/drawing/2014/main" id="{F284746B-1983-B8D6-21A4-5D8E9436ED90}"/>
              </a:ext>
            </a:extLst>
          </p:cNvPr>
          <p:cNvSpPr/>
          <p:nvPr/>
        </p:nvSpPr>
        <p:spPr>
          <a:xfrm rot="16200000">
            <a:off x="1555445" y="4244515"/>
            <a:ext cx="386360" cy="38636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1" name="Suorakulmio 336">
            <a:extLst>
              <a:ext uri="{FF2B5EF4-FFF2-40B4-BE49-F238E27FC236}">
                <a16:creationId xmlns:a16="http://schemas.microsoft.com/office/drawing/2014/main" id="{5C6318AC-37A6-080C-D48C-794BCA9418B5}"/>
              </a:ext>
            </a:extLst>
          </p:cNvPr>
          <p:cNvSpPr/>
          <p:nvPr/>
        </p:nvSpPr>
        <p:spPr>
          <a:xfrm>
            <a:off x="2075163" y="3002891"/>
            <a:ext cx="1509759" cy="16042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p>
        </p:txBody>
      </p:sp>
      <p:sp>
        <p:nvSpPr>
          <p:cNvPr id="62" name="Suorakulmainen kolmio 352">
            <a:extLst>
              <a:ext uri="{FF2B5EF4-FFF2-40B4-BE49-F238E27FC236}">
                <a16:creationId xmlns:a16="http://schemas.microsoft.com/office/drawing/2014/main" id="{CC68B491-22C9-6CC7-01C6-FD16EB18E47E}"/>
              </a:ext>
            </a:extLst>
          </p:cNvPr>
          <p:cNvSpPr/>
          <p:nvPr/>
        </p:nvSpPr>
        <p:spPr>
          <a:xfrm rot="16200000">
            <a:off x="3233066" y="4244515"/>
            <a:ext cx="386360" cy="38636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3" name="Suorakulmio 353">
            <a:extLst>
              <a:ext uri="{FF2B5EF4-FFF2-40B4-BE49-F238E27FC236}">
                <a16:creationId xmlns:a16="http://schemas.microsoft.com/office/drawing/2014/main" id="{1108E8C1-2582-1A99-5746-FE5AF5A81CEC}"/>
              </a:ext>
            </a:extLst>
          </p:cNvPr>
          <p:cNvSpPr/>
          <p:nvPr/>
        </p:nvSpPr>
        <p:spPr>
          <a:xfrm>
            <a:off x="3737607" y="3002891"/>
            <a:ext cx="1509759" cy="16042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p>
        </p:txBody>
      </p:sp>
      <p:grpSp>
        <p:nvGrpSpPr>
          <p:cNvPr id="64" name="Ryhmä 42">
            <a:extLst>
              <a:ext uri="{FF2B5EF4-FFF2-40B4-BE49-F238E27FC236}">
                <a16:creationId xmlns:a16="http://schemas.microsoft.com/office/drawing/2014/main" id="{AF9BE891-1F56-F5DE-56C2-5A3CC589CABD}"/>
              </a:ext>
            </a:extLst>
          </p:cNvPr>
          <p:cNvGrpSpPr/>
          <p:nvPr/>
        </p:nvGrpSpPr>
        <p:grpSpPr>
          <a:xfrm>
            <a:off x="497030" y="1487135"/>
            <a:ext cx="4674070" cy="2919348"/>
            <a:chOff x="497030" y="1538407"/>
            <a:chExt cx="4674070" cy="2919348"/>
          </a:xfrm>
        </p:grpSpPr>
        <p:sp>
          <p:nvSpPr>
            <p:cNvPr id="65" name="Tekstiruutu 16">
              <a:extLst>
                <a:ext uri="{FF2B5EF4-FFF2-40B4-BE49-F238E27FC236}">
                  <a16:creationId xmlns:a16="http://schemas.microsoft.com/office/drawing/2014/main" id="{5B443398-5BE4-6500-A46F-F942894BA1DE}"/>
                </a:ext>
              </a:extLst>
            </p:cNvPr>
            <p:cNvSpPr txBox="1"/>
            <p:nvPr/>
          </p:nvSpPr>
          <p:spPr>
            <a:xfrm>
              <a:off x="608998" y="1538407"/>
              <a:ext cx="1162800" cy="563231"/>
            </a:xfrm>
            <a:prstGeom prst="rect">
              <a:avLst/>
            </a:prstGeom>
            <a:noFill/>
          </p:spPr>
          <p:txBody>
            <a:bodyPr wrap="square" rtlCol="0">
              <a:spAutoFit/>
            </a:bodyPr>
            <a:lstStyle/>
            <a:p>
              <a:pPr algn="ctr">
                <a:lnSpc>
                  <a:spcPct val="80000"/>
                </a:lnSpc>
              </a:pPr>
              <a:r>
                <a:rPr lang="fi-FI" sz="3600" b="1" dirty="0">
                  <a:solidFill>
                    <a:schemeClr val="bg1"/>
                  </a:solidFill>
                  <a:latin typeface="Source Sans Pro" panose="020B0503030403020204" pitchFamily="34" charset="0"/>
                </a:rPr>
                <a:t>63</a:t>
              </a:r>
              <a:r>
                <a:rPr lang="fi-FI" sz="2200" b="1" dirty="0">
                  <a:solidFill>
                    <a:schemeClr val="bg1"/>
                  </a:solidFill>
                  <a:latin typeface="Source Sans Pro" panose="020B0503030403020204" pitchFamily="34" charset="0"/>
                </a:rPr>
                <a:t>%</a:t>
              </a:r>
              <a:endParaRPr lang="fi-FI" sz="2800" b="1" dirty="0">
                <a:solidFill>
                  <a:schemeClr val="bg1"/>
                </a:solidFill>
                <a:latin typeface="Source Sans Pro" panose="020B0503030403020204" pitchFamily="34" charset="0"/>
              </a:endParaRPr>
            </a:p>
          </p:txBody>
        </p:sp>
        <p:sp>
          <p:nvSpPr>
            <p:cNvPr id="66" name="Tekstiruutu 18">
              <a:extLst>
                <a:ext uri="{FF2B5EF4-FFF2-40B4-BE49-F238E27FC236}">
                  <a16:creationId xmlns:a16="http://schemas.microsoft.com/office/drawing/2014/main" id="{17F87751-D149-094B-7435-3FA9362696FD}"/>
                </a:ext>
              </a:extLst>
            </p:cNvPr>
            <p:cNvSpPr txBox="1"/>
            <p:nvPr/>
          </p:nvSpPr>
          <p:spPr>
            <a:xfrm>
              <a:off x="497030" y="2059961"/>
              <a:ext cx="1319090" cy="648704"/>
            </a:xfrm>
            <a:prstGeom prst="rect">
              <a:avLst/>
            </a:prstGeom>
            <a:noFill/>
          </p:spPr>
          <p:txBody>
            <a:bodyPr wrap="square" rtlCol="0">
              <a:spAutoFit/>
            </a:bodyPr>
            <a:lstStyle/>
            <a:p>
              <a:pPr algn="ctr">
                <a:lnSpc>
                  <a:spcPct val="80000"/>
                </a:lnSpc>
              </a:pPr>
              <a:r>
                <a:rPr lang="fi-FI" sz="900" dirty="0">
                  <a:solidFill>
                    <a:schemeClr val="bg1"/>
                  </a:solidFill>
                  <a:latin typeface="Source Sans Pro Semibold" panose="020B0503030403020204" pitchFamily="34" charset="0"/>
                </a:rPr>
                <a:t>kokee tuntevansa EHYTin valtakunnallisen toiminnan hyvin tai erinomaisesti </a:t>
              </a:r>
            </a:p>
          </p:txBody>
        </p:sp>
        <p:sp>
          <p:nvSpPr>
            <p:cNvPr id="67" name="Tekstiruutu 299">
              <a:extLst>
                <a:ext uri="{FF2B5EF4-FFF2-40B4-BE49-F238E27FC236}">
                  <a16:creationId xmlns:a16="http://schemas.microsoft.com/office/drawing/2014/main" id="{2899FD7D-6B99-6683-128E-7BD430EB8A42}"/>
                </a:ext>
              </a:extLst>
            </p:cNvPr>
            <p:cNvSpPr txBox="1"/>
            <p:nvPr/>
          </p:nvSpPr>
          <p:spPr>
            <a:xfrm>
              <a:off x="2286619" y="1538407"/>
              <a:ext cx="1162800" cy="563231"/>
            </a:xfrm>
            <a:prstGeom prst="rect">
              <a:avLst/>
            </a:prstGeom>
            <a:noFill/>
          </p:spPr>
          <p:txBody>
            <a:bodyPr wrap="square" rtlCol="0">
              <a:spAutoFit/>
            </a:bodyPr>
            <a:lstStyle/>
            <a:p>
              <a:pPr algn="ctr">
                <a:lnSpc>
                  <a:spcPct val="80000"/>
                </a:lnSpc>
              </a:pPr>
              <a:r>
                <a:rPr lang="fi-FI" sz="3600" b="1" dirty="0">
                  <a:solidFill>
                    <a:schemeClr val="bg1"/>
                  </a:solidFill>
                  <a:latin typeface="Source Sans Pro" panose="020B0503030403020204" pitchFamily="34" charset="0"/>
                </a:rPr>
                <a:t>56</a:t>
              </a:r>
              <a:r>
                <a:rPr lang="fi-FI" sz="2200" b="1" dirty="0">
                  <a:solidFill>
                    <a:schemeClr val="bg1"/>
                  </a:solidFill>
                  <a:latin typeface="Source Sans Pro" panose="020B0503030403020204" pitchFamily="34" charset="0"/>
                </a:rPr>
                <a:t>%</a:t>
              </a:r>
              <a:endParaRPr lang="fi-FI" sz="2800" b="1" dirty="0">
                <a:solidFill>
                  <a:schemeClr val="bg1"/>
                </a:solidFill>
                <a:latin typeface="Source Sans Pro" panose="020B0503030403020204" pitchFamily="34" charset="0"/>
              </a:endParaRPr>
            </a:p>
          </p:txBody>
        </p:sp>
        <p:sp>
          <p:nvSpPr>
            <p:cNvPr id="68" name="Tekstiruutu 300">
              <a:extLst>
                <a:ext uri="{FF2B5EF4-FFF2-40B4-BE49-F238E27FC236}">
                  <a16:creationId xmlns:a16="http://schemas.microsoft.com/office/drawing/2014/main" id="{54A21238-48A2-CA69-E76F-CDBFCC58BFC4}"/>
                </a:ext>
              </a:extLst>
            </p:cNvPr>
            <p:cNvSpPr txBox="1"/>
            <p:nvPr/>
          </p:nvSpPr>
          <p:spPr>
            <a:xfrm>
              <a:off x="2174651" y="2059961"/>
              <a:ext cx="1319090" cy="537904"/>
            </a:xfrm>
            <a:prstGeom prst="rect">
              <a:avLst/>
            </a:prstGeom>
            <a:noFill/>
          </p:spPr>
          <p:txBody>
            <a:bodyPr wrap="square" rtlCol="0">
              <a:spAutoFit/>
            </a:bodyPr>
            <a:lstStyle/>
            <a:p>
              <a:pPr algn="ctr">
                <a:lnSpc>
                  <a:spcPct val="80000"/>
                </a:lnSpc>
              </a:pPr>
              <a:r>
                <a:rPr lang="fi-FI" sz="900" dirty="0">
                  <a:solidFill>
                    <a:schemeClr val="bg1"/>
                  </a:solidFill>
                  <a:latin typeface="Source Sans Pro Semibold" panose="020B0503030403020204" pitchFamily="34" charset="0"/>
                </a:rPr>
                <a:t>kokee tuntevansa EHYTin paikallistason toiminnan hyvin tai erinomaisesti </a:t>
              </a:r>
            </a:p>
          </p:txBody>
        </p:sp>
        <p:sp>
          <p:nvSpPr>
            <p:cNvPr id="69" name="Tekstiruutu 316">
              <a:extLst>
                <a:ext uri="{FF2B5EF4-FFF2-40B4-BE49-F238E27FC236}">
                  <a16:creationId xmlns:a16="http://schemas.microsoft.com/office/drawing/2014/main" id="{DE64D983-981E-D8B6-54A6-491907E58C80}"/>
                </a:ext>
              </a:extLst>
            </p:cNvPr>
            <p:cNvSpPr txBox="1"/>
            <p:nvPr/>
          </p:nvSpPr>
          <p:spPr>
            <a:xfrm>
              <a:off x="3949063" y="1538407"/>
              <a:ext cx="1162800" cy="563231"/>
            </a:xfrm>
            <a:prstGeom prst="rect">
              <a:avLst/>
            </a:prstGeom>
            <a:noFill/>
          </p:spPr>
          <p:txBody>
            <a:bodyPr wrap="square" rtlCol="0">
              <a:spAutoFit/>
            </a:bodyPr>
            <a:lstStyle/>
            <a:p>
              <a:pPr algn="ctr">
                <a:lnSpc>
                  <a:spcPct val="80000"/>
                </a:lnSpc>
              </a:pPr>
              <a:r>
                <a:rPr lang="fi-FI" sz="3600" b="1" dirty="0">
                  <a:solidFill>
                    <a:schemeClr val="bg1"/>
                  </a:solidFill>
                  <a:latin typeface="Source Sans Pro" panose="020B0503030403020204" pitchFamily="34" charset="0"/>
                </a:rPr>
                <a:t>48</a:t>
              </a:r>
              <a:r>
                <a:rPr lang="fi-FI" sz="2200" b="1" dirty="0">
                  <a:solidFill>
                    <a:schemeClr val="bg1"/>
                  </a:solidFill>
                  <a:latin typeface="Source Sans Pro" panose="020B0503030403020204" pitchFamily="34" charset="0"/>
                </a:rPr>
                <a:t>%</a:t>
              </a:r>
              <a:endParaRPr lang="fi-FI" sz="2800" b="1" dirty="0">
                <a:solidFill>
                  <a:schemeClr val="bg1"/>
                </a:solidFill>
                <a:latin typeface="Source Sans Pro" panose="020B0503030403020204" pitchFamily="34" charset="0"/>
              </a:endParaRPr>
            </a:p>
          </p:txBody>
        </p:sp>
        <p:sp>
          <p:nvSpPr>
            <p:cNvPr id="70" name="Tekstiruutu 317">
              <a:extLst>
                <a:ext uri="{FF2B5EF4-FFF2-40B4-BE49-F238E27FC236}">
                  <a16:creationId xmlns:a16="http://schemas.microsoft.com/office/drawing/2014/main" id="{654517A9-2E27-66C9-E4C8-89344511F09D}"/>
                </a:ext>
              </a:extLst>
            </p:cNvPr>
            <p:cNvSpPr txBox="1"/>
            <p:nvPr/>
          </p:nvSpPr>
          <p:spPr>
            <a:xfrm>
              <a:off x="3837095" y="2059961"/>
              <a:ext cx="1319090" cy="389915"/>
            </a:xfrm>
            <a:prstGeom prst="rect">
              <a:avLst/>
            </a:prstGeom>
            <a:noFill/>
          </p:spPr>
          <p:txBody>
            <a:bodyPr wrap="square" rtlCol="0">
              <a:spAutoFit/>
            </a:bodyPr>
            <a:lstStyle/>
            <a:p>
              <a:pPr algn="ctr">
                <a:lnSpc>
                  <a:spcPct val="80000"/>
                </a:lnSpc>
              </a:pPr>
              <a:r>
                <a:rPr lang="fi-FI" sz="800" dirty="0">
                  <a:solidFill>
                    <a:schemeClr val="bg1"/>
                  </a:solidFill>
                  <a:latin typeface="Source Sans Pro Semibold" panose="020B0503030403020204" pitchFamily="34" charset="0"/>
                </a:rPr>
                <a:t>kokee tuntevansa EHYTin yksilötason toiminnan hyvin tai erinomaisesti </a:t>
              </a:r>
              <a:endParaRPr lang="fi-FI" sz="800" dirty="0">
                <a:latin typeface="Source Sans Pro Semibold" panose="020B0503030403020204" pitchFamily="34" charset="0"/>
              </a:endParaRPr>
            </a:p>
          </p:txBody>
        </p:sp>
        <p:sp>
          <p:nvSpPr>
            <p:cNvPr id="71" name="Tekstiruutu 333">
              <a:extLst>
                <a:ext uri="{FF2B5EF4-FFF2-40B4-BE49-F238E27FC236}">
                  <a16:creationId xmlns:a16="http://schemas.microsoft.com/office/drawing/2014/main" id="{FA27AF95-315F-C475-EAEF-1FF8143312BA}"/>
                </a:ext>
              </a:extLst>
            </p:cNvPr>
            <p:cNvSpPr txBox="1"/>
            <p:nvPr/>
          </p:nvSpPr>
          <p:spPr>
            <a:xfrm>
              <a:off x="623913" y="3287497"/>
              <a:ext cx="1162800" cy="545086"/>
            </a:xfrm>
            <a:prstGeom prst="rect">
              <a:avLst/>
            </a:prstGeom>
            <a:noFill/>
          </p:spPr>
          <p:txBody>
            <a:bodyPr wrap="square" rtlCol="0">
              <a:spAutoFit/>
            </a:bodyPr>
            <a:lstStyle/>
            <a:p>
              <a:pPr algn="ctr">
                <a:lnSpc>
                  <a:spcPct val="80000"/>
                </a:lnSpc>
              </a:pPr>
              <a:r>
                <a:rPr lang="fi-FI" sz="3600" b="1" dirty="0">
                  <a:solidFill>
                    <a:schemeClr val="bg1"/>
                  </a:solidFill>
                  <a:latin typeface="Source Sans Pro" panose="020B0503030403020204" pitchFamily="34" charset="0"/>
                </a:rPr>
                <a:t>71</a:t>
              </a:r>
              <a:r>
                <a:rPr lang="fi-FI" sz="2200" b="1" dirty="0">
                  <a:solidFill>
                    <a:schemeClr val="bg1"/>
                  </a:solidFill>
                  <a:latin typeface="Source Sans Pro" panose="020B0503030403020204" pitchFamily="34" charset="0"/>
                </a:rPr>
                <a:t>%</a:t>
              </a:r>
              <a:endParaRPr lang="fi-FI" sz="2800" b="1" dirty="0">
                <a:solidFill>
                  <a:schemeClr val="bg1"/>
                </a:solidFill>
                <a:latin typeface="Source Sans Pro" panose="020B0503030403020204" pitchFamily="34" charset="0"/>
              </a:endParaRPr>
            </a:p>
          </p:txBody>
        </p:sp>
        <p:sp>
          <p:nvSpPr>
            <p:cNvPr id="72" name="Tekstiruutu 334">
              <a:extLst>
                <a:ext uri="{FF2B5EF4-FFF2-40B4-BE49-F238E27FC236}">
                  <a16:creationId xmlns:a16="http://schemas.microsoft.com/office/drawing/2014/main" id="{DE9F7377-52EE-6B37-4354-5DCA96AA9CC2}"/>
                </a:ext>
              </a:extLst>
            </p:cNvPr>
            <p:cNvSpPr txBox="1"/>
            <p:nvPr/>
          </p:nvSpPr>
          <p:spPr>
            <a:xfrm>
              <a:off x="511945" y="3809051"/>
              <a:ext cx="1319090" cy="648704"/>
            </a:xfrm>
            <a:prstGeom prst="rect">
              <a:avLst/>
            </a:prstGeom>
            <a:noFill/>
          </p:spPr>
          <p:txBody>
            <a:bodyPr wrap="square" rtlCol="0">
              <a:spAutoFit/>
            </a:bodyPr>
            <a:lstStyle/>
            <a:p>
              <a:pPr algn="ctr">
                <a:lnSpc>
                  <a:spcPct val="80000"/>
                </a:lnSpc>
              </a:pPr>
              <a:r>
                <a:rPr lang="fi-FI" sz="900" dirty="0">
                  <a:solidFill>
                    <a:schemeClr val="bg1"/>
                  </a:solidFill>
                  <a:latin typeface="Source Sans Pro Semibold" panose="020B0503030403020204" pitchFamily="34" charset="0"/>
                </a:rPr>
                <a:t>vastaajista näkee EHYTin roolin erittäin tärkeänä alkoholihaittojen ehkäisyssä </a:t>
              </a:r>
              <a:endParaRPr lang="fi-FI" sz="900" dirty="0">
                <a:latin typeface="Source Sans Pro Semibold" panose="020B0503030403020204" pitchFamily="34" charset="0"/>
              </a:endParaRPr>
            </a:p>
          </p:txBody>
        </p:sp>
        <p:sp>
          <p:nvSpPr>
            <p:cNvPr id="73" name="Tekstiruutu 350">
              <a:extLst>
                <a:ext uri="{FF2B5EF4-FFF2-40B4-BE49-F238E27FC236}">
                  <a16:creationId xmlns:a16="http://schemas.microsoft.com/office/drawing/2014/main" id="{D805ED5D-94B4-0509-0DEC-D9B3D6FC4014}"/>
                </a:ext>
              </a:extLst>
            </p:cNvPr>
            <p:cNvSpPr txBox="1"/>
            <p:nvPr/>
          </p:nvSpPr>
          <p:spPr>
            <a:xfrm>
              <a:off x="2301534" y="3287497"/>
              <a:ext cx="1162800" cy="563231"/>
            </a:xfrm>
            <a:prstGeom prst="rect">
              <a:avLst/>
            </a:prstGeom>
            <a:noFill/>
          </p:spPr>
          <p:txBody>
            <a:bodyPr wrap="square" rtlCol="0">
              <a:spAutoFit/>
            </a:bodyPr>
            <a:lstStyle/>
            <a:p>
              <a:pPr algn="ctr">
                <a:lnSpc>
                  <a:spcPct val="80000"/>
                </a:lnSpc>
              </a:pPr>
              <a:r>
                <a:rPr lang="fi-FI" sz="3600" b="1" dirty="0">
                  <a:solidFill>
                    <a:schemeClr val="bg1"/>
                  </a:solidFill>
                  <a:latin typeface="Source Sans Pro" panose="020B0503030403020204" pitchFamily="34" charset="0"/>
                </a:rPr>
                <a:t>59</a:t>
              </a:r>
              <a:endParaRPr lang="fi-FI" sz="2800" b="1" dirty="0">
                <a:solidFill>
                  <a:schemeClr val="bg1"/>
                </a:solidFill>
                <a:latin typeface="Source Sans Pro" panose="020B0503030403020204" pitchFamily="34" charset="0"/>
              </a:endParaRPr>
            </a:p>
          </p:txBody>
        </p:sp>
        <p:sp>
          <p:nvSpPr>
            <p:cNvPr id="74" name="Tekstiruutu 351">
              <a:extLst>
                <a:ext uri="{FF2B5EF4-FFF2-40B4-BE49-F238E27FC236}">
                  <a16:creationId xmlns:a16="http://schemas.microsoft.com/office/drawing/2014/main" id="{E7EC7702-251A-5D95-A1A4-DC53B13844F2}"/>
                </a:ext>
              </a:extLst>
            </p:cNvPr>
            <p:cNvSpPr txBox="1"/>
            <p:nvPr/>
          </p:nvSpPr>
          <p:spPr>
            <a:xfrm>
              <a:off x="2189566" y="3809051"/>
              <a:ext cx="1319090" cy="623825"/>
            </a:xfrm>
            <a:prstGeom prst="rect">
              <a:avLst/>
            </a:prstGeom>
            <a:noFill/>
          </p:spPr>
          <p:txBody>
            <a:bodyPr wrap="square" rtlCol="0">
              <a:spAutoFit/>
            </a:bodyPr>
            <a:lstStyle/>
            <a:p>
              <a:pPr algn="ctr">
                <a:lnSpc>
                  <a:spcPct val="80000"/>
                </a:lnSpc>
              </a:pPr>
              <a:r>
                <a:rPr lang="fi-FI" sz="900" dirty="0">
                  <a:solidFill>
                    <a:schemeClr val="bg1"/>
                  </a:solidFill>
                  <a:latin typeface="Source Sans Pro Semibold" panose="020B0503030403020204" pitchFamily="34" charset="0"/>
                </a:rPr>
                <a:t>on asiakkaidemme suositteluhalukkuutta kuvaava, NPS-arvo*. </a:t>
              </a:r>
            </a:p>
            <a:p>
              <a:pPr algn="ctr">
                <a:lnSpc>
                  <a:spcPct val="80000"/>
                </a:lnSpc>
              </a:pPr>
              <a:r>
                <a:rPr lang="fi-FI" sz="800" dirty="0">
                  <a:solidFill>
                    <a:schemeClr val="bg1"/>
                  </a:solidFill>
                  <a:latin typeface="Source Sans Pro Semibold" panose="020B0503030403020204" pitchFamily="34" charset="0"/>
                </a:rPr>
                <a:t>65 % vastaajista on suosittelijoita (9-10)</a:t>
              </a:r>
              <a:endParaRPr lang="fi-FI" sz="800" dirty="0">
                <a:latin typeface="Source Sans Pro Semibold" panose="020B0503030403020204" pitchFamily="34" charset="0"/>
              </a:endParaRPr>
            </a:p>
          </p:txBody>
        </p:sp>
        <p:sp>
          <p:nvSpPr>
            <p:cNvPr id="75" name="Tekstiruutu 367">
              <a:extLst>
                <a:ext uri="{FF2B5EF4-FFF2-40B4-BE49-F238E27FC236}">
                  <a16:creationId xmlns:a16="http://schemas.microsoft.com/office/drawing/2014/main" id="{4D0851BA-595B-204A-B35A-7C3544B548B1}"/>
                </a:ext>
              </a:extLst>
            </p:cNvPr>
            <p:cNvSpPr txBox="1"/>
            <p:nvPr/>
          </p:nvSpPr>
          <p:spPr>
            <a:xfrm>
              <a:off x="3963978" y="3287497"/>
              <a:ext cx="1162800" cy="563231"/>
            </a:xfrm>
            <a:prstGeom prst="rect">
              <a:avLst/>
            </a:prstGeom>
            <a:noFill/>
          </p:spPr>
          <p:txBody>
            <a:bodyPr wrap="square" rtlCol="0">
              <a:spAutoFit/>
            </a:bodyPr>
            <a:lstStyle/>
            <a:p>
              <a:pPr algn="ctr">
                <a:lnSpc>
                  <a:spcPct val="80000"/>
                </a:lnSpc>
              </a:pPr>
              <a:r>
                <a:rPr lang="fi-FI" sz="3600" b="1" dirty="0">
                  <a:solidFill>
                    <a:schemeClr val="bg1"/>
                  </a:solidFill>
                  <a:latin typeface="Source Sans Pro" panose="020B0503030403020204" pitchFamily="34" charset="0"/>
                </a:rPr>
                <a:t>70</a:t>
              </a:r>
              <a:r>
                <a:rPr lang="fi-FI" sz="2200" b="1" dirty="0">
                  <a:solidFill>
                    <a:schemeClr val="bg1"/>
                  </a:solidFill>
                  <a:latin typeface="Source Sans Pro" panose="020B0503030403020204" pitchFamily="34" charset="0"/>
                </a:rPr>
                <a:t>%</a:t>
              </a:r>
              <a:endParaRPr lang="fi-FI" sz="2800" b="1" dirty="0">
                <a:solidFill>
                  <a:schemeClr val="bg1"/>
                </a:solidFill>
                <a:latin typeface="Source Sans Pro" panose="020B0503030403020204" pitchFamily="34" charset="0"/>
              </a:endParaRPr>
            </a:p>
          </p:txBody>
        </p:sp>
        <p:sp>
          <p:nvSpPr>
            <p:cNvPr id="76" name="Tekstiruutu 368">
              <a:extLst>
                <a:ext uri="{FF2B5EF4-FFF2-40B4-BE49-F238E27FC236}">
                  <a16:creationId xmlns:a16="http://schemas.microsoft.com/office/drawing/2014/main" id="{487977E4-4248-9549-28D1-30C184BF9E9F}"/>
                </a:ext>
              </a:extLst>
            </p:cNvPr>
            <p:cNvSpPr txBox="1"/>
            <p:nvPr/>
          </p:nvSpPr>
          <p:spPr>
            <a:xfrm>
              <a:off x="3852010" y="3809051"/>
              <a:ext cx="1319090" cy="648704"/>
            </a:xfrm>
            <a:prstGeom prst="rect">
              <a:avLst/>
            </a:prstGeom>
            <a:noFill/>
          </p:spPr>
          <p:txBody>
            <a:bodyPr wrap="square" rtlCol="0">
              <a:spAutoFit/>
            </a:bodyPr>
            <a:lstStyle/>
            <a:p>
              <a:pPr algn="ctr">
                <a:lnSpc>
                  <a:spcPct val="80000"/>
                </a:lnSpc>
              </a:pPr>
              <a:r>
                <a:rPr lang="fi-FI" sz="900" dirty="0">
                  <a:solidFill>
                    <a:schemeClr val="bg1"/>
                  </a:solidFill>
                  <a:latin typeface="Source Sans Pro Semibold" panose="020B0503030403020204" pitchFamily="34" charset="0"/>
                </a:rPr>
                <a:t>vastaajista näkee EHYTin roolin erittäin tärkeänä huumehaittojen ehkäisyssä </a:t>
              </a:r>
            </a:p>
          </p:txBody>
        </p:sp>
      </p:grpSp>
      <p:sp>
        <p:nvSpPr>
          <p:cNvPr id="77" name="Suorakulmainen kolmio 369">
            <a:extLst>
              <a:ext uri="{FF2B5EF4-FFF2-40B4-BE49-F238E27FC236}">
                <a16:creationId xmlns:a16="http://schemas.microsoft.com/office/drawing/2014/main" id="{98286E3A-91BA-E3F9-9FE2-F0BEDB4E1E20}"/>
              </a:ext>
            </a:extLst>
          </p:cNvPr>
          <p:cNvSpPr/>
          <p:nvPr/>
        </p:nvSpPr>
        <p:spPr>
          <a:xfrm rot="16200000">
            <a:off x="4895510" y="4244515"/>
            <a:ext cx="386360" cy="38636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8" name="Tekstiruutu 370">
            <a:extLst>
              <a:ext uri="{FF2B5EF4-FFF2-40B4-BE49-F238E27FC236}">
                <a16:creationId xmlns:a16="http://schemas.microsoft.com/office/drawing/2014/main" id="{87CDF36F-5454-DA93-29A2-03A413075B9D}"/>
              </a:ext>
            </a:extLst>
          </p:cNvPr>
          <p:cNvSpPr txBox="1"/>
          <p:nvPr/>
        </p:nvSpPr>
        <p:spPr>
          <a:xfrm>
            <a:off x="2154848" y="4327468"/>
            <a:ext cx="1557400" cy="307777"/>
          </a:xfrm>
          <a:prstGeom prst="rect">
            <a:avLst/>
          </a:prstGeom>
          <a:noFill/>
        </p:spPr>
        <p:txBody>
          <a:bodyPr wrap="square" lIns="91440" tIns="45720" rIns="91440" bIns="45720" rtlCol="0" anchor="b">
            <a:spAutoFit/>
          </a:bodyPr>
          <a:lstStyle/>
          <a:p>
            <a:r>
              <a:rPr lang="fi-FI" sz="700" dirty="0">
                <a:solidFill>
                  <a:schemeClr val="bg1"/>
                </a:solidFill>
              </a:rPr>
              <a:t>89% suosittelisi tai on jo </a:t>
            </a:r>
          </a:p>
          <a:p>
            <a:r>
              <a:rPr lang="fi-FI" sz="700" dirty="0">
                <a:solidFill>
                  <a:schemeClr val="bg1"/>
                </a:solidFill>
              </a:rPr>
              <a:t>suositellut / 2021</a:t>
            </a:r>
          </a:p>
        </p:txBody>
      </p:sp>
      <p:sp>
        <p:nvSpPr>
          <p:cNvPr id="79" name="Tekstiruutu 371">
            <a:extLst>
              <a:ext uri="{FF2B5EF4-FFF2-40B4-BE49-F238E27FC236}">
                <a16:creationId xmlns:a16="http://schemas.microsoft.com/office/drawing/2014/main" id="{2717B755-DB73-8C6F-EC2A-6650A9786E44}"/>
              </a:ext>
            </a:extLst>
          </p:cNvPr>
          <p:cNvSpPr txBox="1"/>
          <p:nvPr/>
        </p:nvSpPr>
        <p:spPr>
          <a:xfrm>
            <a:off x="3787778" y="2649141"/>
            <a:ext cx="1279055" cy="200055"/>
          </a:xfrm>
          <a:prstGeom prst="rect">
            <a:avLst/>
          </a:prstGeom>
          <a:noFill/>
        </p:spPr>
        <p:txBody>
          <a:bodyPr wrap="square" rtlCol="0" anchor="b">
            <a:spAutoFit/>
          </a:bodyPr>
          <a:lstStyle/>
          <a:p>
            <a:r>
              <a:rPr lang="fi-FI" sz="700" dirty="0">
                <a:solidFill>
                  <a:schemeClr val="bg1"/>
                </a:solidFill>
              </a:rPr>
              <a:t>49% (-1) / 2021</a:t>
            </a:r>
          </a:p>
        </p:txBody>
      </p:sp>
      <p:sp>
        <p:nvSpPr>
          <p:cNvPr id="80" name="Tekstiruutu 372">
            <a:extLst>
              <a:ext uri="{FF2B5EF4-FFF2-40B4-BE49-F238E27FC236}">
                <a16:creationId xmlns:a16="http://schemas.microsoft.com/office/drawing/2014/main" id="{E0727A18-96B9-07E4-7DAA-76860131A68B}"/>
              </a:ext>
            </a:extLst>
          </p:cNvPr>
          <p:cNvSpPr txBox="1"/>
          <p:nvPr/>
        </p:nvSpPr>
        <p:spPr>
          <a:xfrm>
            <a:off x="3787778" y="4407130"/>
            <a:ext cx="1479177" cy="200055"/>
          </a:xfrm>
          <a:prstGeom prst="rect">
            <a:avLst/>
          </a:prstGeom>
          <a:noFill/>
        </p:spPr>
        <p:txBody>
          <a:bodyPr wrap="square" rtlCol="0" anchor="b">
            <a:spAutoFit/>
          </a:bodyPr>
          <a:lstStyle/>
          <a:p>
            <a:r>
              <a:rPr lang="fi-FI" sz="700" dirty="0">
                <a:solidFill>
                  <a:schemeClr val="bg1"/>
                </a:solidFill>
              </a:rPr>
              <a:t>67% (+3) / 2021</a:t>
            </a:r>
          </a:p>
        </p:txBody>
      </p:sp>
      <p:sp>
        <p:nvSpPr>
          <p:cNvPr id="82" name="Tekstiruutu 3">
            <a:extLst>
              <a:ext uri="{FF2B5EF4-FFF2-40B4-BE49-F238E27FC236}">
                <a16:creationId xmlns:a16="http://schemas.microsoft.com/office/drawing/2014/main" id="{3B4EA070-0D83-866E-42A4-70DBF865F69E}"/>
              </a:ext>
            </a:extLst>
          </p:cNvPr>
          <p:cNvSpPr txBox="1"/>
          <p:nvPr/>
        </p:nvSpPr>
        <p:spPr>
          <a:xfrm>
            <a:off x="458256" y="4394100"/>
            <a:ext cx="1279055" cy="200055"/>
          </a:xfrm>
          <a:prstGeom prst="rect">
            <a:avLst/>
          </a:prstGeom>
          <a:noFill/>
        </p:spPr>
        <p:txBody>
          <a:bodyPr wrap="square" rtlCol="0" anchor="b">
            <a:spAutoFit/>
          </a:bodyPr>
          <a:lstStyle/>
          <a:p>
            <a:r>
              <a:rPr lang="fi-FI" sz="700" dirty="0">
                <a:solidFill>
                  <a:schemeClr val="bg1"/>
                </a:solidFill>
              </a:rPr>
              <a:t>67% (+4) / 2021</a:t>
            </a:r>
          </a:p>
        </p:txBody>
      </p:sp>
      <p:grpSp>
        <p:nvGrpSpPr>
          <p:cNvPr id="83" name="Ryhmä 4">
            <a:extLst>
              <a:ext uri="{FF2B5EF4-FFF2-40B4-BE49-F238E27FC236}">
                <a16:creationId xmlns:a16="http://schemas.microsoft.com/office/drawing/2014/main" id="{B8677091-C72E-4D6E-3DAC-C86A6B12855F}"/>
              </a:ext>
            </a:extLst>
          </p:cNvPr>
          <p:cNvGrpSpPr/>
          <p:nvPr/>
        </p:nvGrpSpPr>
        <p:grpSpPr>
          <a:xfrm>
            <a:off x="6800515" y="330816"/>
            <a:ext cx="877969" cy="877966"/>
            <a:chOff x="6841303" y="610747"/>
            <a:chExt cx="1309915" cy="1309911"/>
          </a:xfrm>
        </p:grpSpPr>
        <p:sp>
          <p:nvSpPr>
            <p:cNvPr id="84" name="Ellipsi 5">
              <a:extLst>
                <a:ext uri="{FF2B5EF4-FFF2-40B4-BE49-F238E27FC236}">
                  <a16:creationId xmlns:a16="http://schemas.microsoft.com/office/drawing/2014/main" id="{E3A5F29B-F60B-CC86-C483-651CC0301980}"/>
                </a:ext>
              </a:extLst>
            </p:cNvPr>
            <p:cNvSpPr>
              <a:spLocks noChangeAspect="1"/>
            </p:cNvSpPr>
            <p:nvPr/>
          </p:nvSpPr>
          <p:spPr>
            <a:xfrm>
              <a:off x="6841303" y="610747"/>
              <a:ext cx="1309915" cy="1309911"/>
            </a:xfrm>
            <a:prstGeom prst="ellipse">
              <a:avLst/>
            </a:prstGeom>
            <a:solidFill>
              <a:schemeClr val="tx1"/>
            </a:solidFill>
            <a:ln w="19050" cmpd="sng">
              <a:noFill/>
              <a:prstDash val="sysDash"/>
            </a:ln>
            <a:effectLst>
              <a:softEdge rad="1270000"/>
            </a:effectLst>
            <a:scene3d>
              <a:camera prst="orthographicFront"/>
              <a:lightRig rig="soft" dir="t">
                <a:rot lat="0" lon="0" rev="18420000"/>
              </a:lightRig>
            </a:scene3d>
            <a:sp3d>
              <a:bevelB/>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grpSp>
          <p:nvGrpSpPr>
            <p:cNvPr id="85" name="Ryhmä 7">
              <a:extLst>
                <a:ext uri="{FF2B5EF4-FFF2-40B4-BE49-F238E27FC236}">
                  <a16:creationId xmlns:a16="http://schemas.microsoft.com/office/drawing/2014/main" id="{E6350E9A-1F00-8CFC-021C-3EE8B4754E22}"/>
                </a:ext>
              </a:extLst>
            </p:cNvPr>
            <p:cNvGrpSpPr/>
            <p:nvPr/>
          </p:nvGrpSpPr>
          <p:grpSpPr>
            <a:xfrm>
              <a:off x="7224351" y="722596"/>
              <a:ext cx="635355" cy="810255"/>
              <a:chOff x="7224351" y="722596"/>
              <a:chExt cx="635355" cy="810255"/>
            </a:xfrm>
          </p:grpSpPr>
          <p:pic>
            <p:nvPicPr>
              <p:cNvPr id="86" name="Kuva 8" descr="Kuva, joka sisältää kohteen nuoli&#10;&#10;Kuvaus luotu automaattisesti">
                <a:extLst>
                  <a:ext uri="{FF2B5EF4-FFF2-40B4-BE49-F238E27FC236}">
                    <a16:creationId xmlns:a16="http://schemas.microsoft.com/office/drawing/2014/main" id="{64A4972E-A141-802F-A5E3-AD4CF9A0B4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24351" y="722596"/>
                <a:ext cx="635355" cy="635355"/>
              </a:xfrm>
              <a:prstGeom prst="rect">
                <a:avLst/>
              </a:prstGeom>
            </p:spPr>
          </p:pic>
          <p:grpSp>
            <p:nvGrpSpPr>
              <p:cNvPr id="87" name="Ryhmä 9">
                <a:extLst>
                  <a:ext uri="{FF2B5EF4-FFF2-40B4-BE49-F238E27FC236}">
                    <a16:creationId xmlns:a16="http://schemas.microsoft.com/office/drawing/2014/main" id="{7DE96D0B-01E8-8E36-2B91-19F476EEFE72}"/>
                  </a:ext>
                </a:extLst>
              </p:cNvPr>
              <p:cNvGrpSpPr/>
              <p:nvPr/>
            </p:nvGrpSpPr>
            <p:grpSpPr>
              <a:xfrm>
                <a:off x="7243159" y="1128323"/>
                <a:ext cx="524642" cy="404528"/>
                <a:chOff x="7375969" y="1180432"/>
                <a:chExt cx="524642" cy="404528"/>
              </a:xfrm>
            </p:grpSpPr>
            <p:grpSp>
              <p:nvGrpSpPr>
                <p:cNvPr id="93" name="Ryhmitä 85">
                  <a:extLst>
                    <a:ext uri="{FF2B5EF4-FFF2-40B4-BE49-F238E27FC236}">
                      <a16:creationId xmlns:a16="http://schemas.microsoft.com/office/drawing/2014/main" id="{CBE08F85-9592-F417-92C3-22192E6F7B5E}"/>
                    </a:ext>
                  </a:extLst>
                </p:cNvPr>
                <p:cNvGrpSpPr/>
                <p:nvPr/>
              </p:nvGrpSpPr>
              <p:grpSpPr>
                <a:xfrm>
                  <a:off x="7375969" y="1180432"/>
                  <a:ext cx="146803" cy="404528"/>
                  <a:chOff x="3585983" y="2988191"/>
                  <a:chExt cx="426275" cy="1067839"/>
                </a:xfrm>
                <a:solidFill>
                  <a:schemeClr val="accent6"/>
                </a:solidFill>
              </p:grpSpPr>
              <p:sp>
                <p:nvSpPr>
                  <p:cNvPr id="110" name="Pyöristetty suorakulmio 35">
                    <a:extLst>
                      <a:ext uri="{FF2B5EF4-FFF2-40B4-BE49-F238E27FC236}">
                        <a16:creationId xmlns:a16="http://schemas.microsoft.com/office/drawing/2014/main" id="{A9E7BC88-66B6-21F4-6C5C-FB64E6F8517B}"/>
                      </a:ext>
                    </a:extLst>
                  </p:cNvPr>
                  <p:cNvSpPr/>
                  <p:nvPr/>
                </p:nvSpPr>
                <p:spPr>
                  <a:xfrm>
                    <a:off x="3585983" y="3221098"/>
                    <a:ext cx="426275" cy="145013"/>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11" name="Ellipsi 36">
                    <a:extLst>
                      <a:ext uri="{FF2B5EF4-FFF2-40B4-BE49-F238E27FC236}">
                        <a16:creationId xmlns:a16="http://schemas.microsoft.com/office/drawing/2014/main" id="{ECE81789-B160-09C5-A8AA-A48ECB947B1A}"/>
                      </a:ext>
                    </a:extLst>
                  </p:cNvPr>
                  <p:cNvSpPr/>
                  <p:nvPr/>
                </p:nvSpPr>
                <p:spPr>
                  <a:xfrm>
                    <a:off x="3717828" y="2988191"/>
                    <a:ext cx="157201" cy="15719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12" name="Pyöristetty suorakulmio 37">
                    <a:extLst>
                      <a:ext uri="{FF2B5EF4-FFF2-40B4-BE49-F238E27FC236}">
                        <a16:creationId xmlns:a16="http://schemas.microsoft.com/office/drawing/2014/main" id="{52A4DA5C-881C-FB5C-3856-182936E9BE6A}"/>
                      </a:ext>
                    </a:extLst>
                  </p:cNvPr>
                  <p:cNvSpPr/>
                  <p:nvPr/>
                </p:nvSpPr>
                <p:spPr>
                  <a:xfrm>
                    <a:off x="3691455" y="3221098"/>
                    <a:ext cx="214336" cy="443831"/>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13" name="Pyöristetty suorakulmio 38">
                    <a:extLst>
                      <a:ext uri="{FF2B5EF4-FFF2-40B4-BE49-F238E27FC236}">
                        <a16:creationId xmlns:a16="http://schemas.microsoft.com/office/drawing/2014/main" id="{1BCC88B1-80CA-EB9D-471D-6C36138C65FF}"/>
                      </a:ext>
                    </a:extLst>
                  </p:cNvPr>
                  <p:cNvSpPr/>
                  <p:nvPr/>
                </p:nvSpPr>
                <p:spPr>
                  <a:xfrm>
                    <a:off x="3691455" y="3555071"/>
                    <a:ext cx="84493" cy="50095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14" name="Pyöristetty suorakulmio 39">
                    <a:extLst>
                      <a:ext uri="{FF2B5EF4-FFF2-40B4-BE49-F238E27FC236}">
                        <a16:creationId xmlns:a16="http://schemas.microsoft.com/office/drawing/2014/main" id="{98065D55-3E11-5DE7-329E-069F4CD81568}"/>
                      </a:ext>
                    </a:extLst>
                  </p:cNvPr>
                  <p:cNvSpPr/>
                  <p:nvPr/>
                </p:nvSpPr>
                <p:spPr>
                  <a:xfrm>
                    <a:off x="3821298" y="3555066"/>
                    <a:ext cx="84493" cy="50095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15" name="Pyöristetty suorakulmio 40">
                    <a:extLst>
                      <a:ext uri="{FF2B5EF4-FFF2-40B4-BE49-F238E27FC236}">
                        <a16:creationId xmlns:a16="http://schemas.microsoft.com/office/drawing/2014/main" id="{F4F70295-569F-0FBF-4F9A-5B39E80A6A0A}"/>
                      </a:ext>
                    </a:extLst>
                  </p:cNvPr>
                  <p:cNvSpPr/>
                  <p:nvPr/>
                </p:nvSpPr>
                <p:spPr>
                  <a:xfrm>
                    <a:off x="3585983" y="3225487"/>
                    <a:ext cx="84493" cy="38670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16" name="Pyöristetty suorakulmio 41">
                    <a:extLst>
                      <a:ext uri="{FF2B5EF4-FFF2-40B4-BE49-F238E27FC236}">
                        <a16:creationId xmlns:a16="http://schemas.microsoft.com/office/drawing/2014/main" id="{5E0DF704-560A-1732-6BEF-B4454974DAB4}"/>
                      </a:ext>
                    </a:extLst>
                  </p:cNvPr>
                  <p:cNvSpPr/>
                  <p:nvPr/>
                </p:nvSpPr>
                <p:spPr>
                  <a:xfrm>
                    <a:off x="3927748" y="3225487"/>
                    <a:ext cx="84493" cy="38670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grpSp>
            <p:grpSp>
              <p:nvGrpSpPr>
                <p:cNvPr id="94" name="Ryhmitä 86">
                  <a:extLst>
                    <a:ext uri="{FF2B5EF4-FFF2-40B4-BE49-F238E27FC236}">
                      <a16:creationId xmlns:a16="http://schemas.microsoft.com/office/drawing/2014/main" id="{62BB8AFD-A1C7-7578-C620-0AFF41B0471A}"/>
                    </a:ext>
                  </a:extLst>
                </p:cNvPr>
                <p:cNvGrpSpPr/>
                <p:nvPr/>
              </p:nvGrpSpPr>
              <p:grpSpPr>
                <a:xfrm>
                  <a:off x="7564890" y="1180432"/>
                  <a:ext cx="146803" cy="404528"/>
                  <a:chOff x="3585983" y="2988191"/>
                  <a:chExt cx="426275" cy="1067839"/>
                </a:xfrm>
                <a:solidFill>
                  <a:schemeClr val="accent5">
                    <a:lumMod val="20000"/>
                    <a:lumOff val="80000"/>
                  </a:schemeClr>
                </a:solidFill>
              </p:grpSpPr>
              <p:sp>
                <p:nvSpPr>
                  <p:cNvPr id="103" name="Pyöristetty suorakulmio 28">
                    <a:extLst>
                      <a:ext uri="{FF2B5EF4-FFF2-40B4-BE49-F238E27FC236}">
                        <a16:creationId xmlns:a16="http://schemas.microsoft.com/office/drawing/2014/main" id="{D4AC9417-6ADF-CDD1-535D-C109C4246DEB}"/>
                      </a:ext>
                    </a:extLst>
                  </p:cNvPr>
                  <p:cNvSpPr/>
                  <p:nvPr/>
                </p:nvSpPr>
                <p:spPr>
                  <a:xfrm>
                    <a:off x="3585983" y="3221098"/>
                    <a:ext cx="426275" cy="145013"/>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04" name="Ellipsi 29">
                    <a:extLst>
                      <a:ext uri="{FF2B5EF4-FFF2-40B4-BE49-F238E27FC236}">
                        <a16:creationId xmlns:a16="http://schemas.microsoft.com/office/drawing/2014/main" id="{35CC2945-C37D-E4DA-7CF0-58AE4B75755D}"/>
                      </a:ext>
                    </a:extLst>
                  </p:cNvPr>
                  <p:cNvSpPr/>
                  <p:nvPr/>
                </p:nvSpPr>
                <p:spPr>
                  <a:xfrm>
                    <a:off x="3717828" y="2988191"/>
                    <a:ext cx="157201" cy="15719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05" name="Pyöristetty suorakulmio 30">
                    <a:extLst>
                      <a:ext uri="{FF2B5EF4-FFF2-40B4-BE49-F238E27FC236}">
                        <a16:creationId xmlns:a16="http://schemas.microsoft.com/office/drawing/2014/main" id="{4237559F-53DA-97E2-5DE6-3BD5C18B4678}"/>
                      </a:ext>
                    </a:extLst>
                  </p:cNvPr>
                  <p:cNvSpPr/>
                  <p:nvPr/>
                </p:nvSpPr>
                <p:spPr>
                  <a:xfrm>
                    <a:off x="3691455" y="3221098"/>
                    <a:ext cx="214336" cy="443831"/>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06" name="Pyöristetty suorakulmio 31">
                    <a:extLst>
                      <a:ext uri="{FF2B5EF4-FFF2-40B4-BE49-F238E27FC236}">
                        <a16:creationId xmlns:a16="http://schemas.microsoft.com/office/drawing/2014/main" id="{C19424C2-C6CC-30A6-28B7-2D9746B30F53}"/>
                      </a:ext>
                    </a:extLst>
                  </p:cNvPr>
                  <p:cNvSpPr/>
                  <p:nvPr/>
                </p:nvSpPr>
                <p:spPr>
                  <a:xfrm>
                    <a:off x="3691455" y="3555071"/>
                    <a:ext cx="84493" cy="50095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07" name="Pyöristetty suorakulmio 32">
                    <a:extLst>
                      <a:ext uri="{FF2B5EF4-FFF2-40B4-BE49-F238E27FC236}">
                        <a16:creationId xmlns:a16="http://schemas.microsoft.com/office/drawing/2014/main" id="{AD0C3F65-23B4-A812-1FDC-41095A9F79F3}"/>
                      </a:ext>
                    </a:extLst>
                  </p:cNvPr>
                  <p:cNvSpPr/>
                  <p:nvPr/>
                </p:nvSpPr>
                <p:spPr>
                  <a:xfrm>
                    <a:off x="3821298" y="3555066"/>
                    <a:ext cx="84493" cy="50095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08" name="Pyöristetty suorakulmio 33">
                    <a:extLst>
                      <a:ext uri="{FF2B5EF4-FFF2-40B4-BE49-F238E27FC236}">
                        <a16:creationId xmlns:a16="http://schemas.microsoft.com/office/drawing/2014/main" id="{827452E6-3855-349A-3CBE-CBE8F62F769A}"/>
                      </a:ext>
                    </a:extLst>
                  </p:cNvPr>
                  <p:cNvSpPr/>
                  <p:nvPr/>
                </p:nvSpPr>
                <p:spPr>
                  <a:xfrm>
                    <a:off x="3585983" y="3225487"/>
                    <a:ext cx="84493" cy="38670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09" name="Pyöristetty suorakulmio 34">
                    <a:extLst>
                      <a:ext uri="{FF2B5EF4-FFF2-40B4-BE49-F238E27FC236}">
                        <a16:creationId xmlns:a16="http://schemas.microsoft.com/office/drawing/2014/main" id="{37506D88-9559-BA2B-F9D8-A99176D199A6}"/>
                      </a:ext>
                    </a:extLst>
                  </p:cNvPr>
                  <p:cNvSpPr/>
                  <p:nvPr/>
                </p:nvSpPr>
                <p:spPr>
                  <a:xfrm>
                    <a:off x="3927748" y="3225487"/>
                    <a:ext cx="84493" cy="38670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grpSp>
            <p:grpSp>
              <p:nvGrpSpPr>
                <p:cNvPr id="95" name="Ryhmitä 87">
                  <a:extLst>
                    <a:ext uri="{FF2B5EF4-FFF2-40B4-BE49-F238E27FC236}">
                      <a16:creationId xmlns:a16="http://schemas.microsoft.com/office/drawing/2014/main" id="{97103710-D212-67B0-0FB8-7704AF80B186}"/>
                    </a:ext>
                  </a:extLst>
                </p:cNvPr>
                <p:cNvGrpSpPr/>
                <p:nvPr/>
              </p:nvGrpSpPr>
              <p:grpSpPr>
                <a:xfrm>
                  <a:off x="7753808" y="1180432"/>
                  <a:ext cx="146803" cy="404528"/>
                  <a:chOff x="3585983" y="2988191"/>
                  <a:chExt cx="426275" cy="1067839"/>
                </a:xfrm>
                <a:solidFill>
                  <a:schemeClr val="accent2"/>
                </a:solidFill>
              </p:grpSpPr>
              <p:sp>
                <p:nvSpPr>
                  <p:cNvPr id="96" name="Pyöristetty suorakulmio 21">
                    <a:extLst>
                      <a:ext uri="{FF2B5EF4-FFF2-40B4-BE49-F238E27FC236}">
                        <a16:creationId xmlns:a16="http://schemas.microsoft.com/office/drawing/2014/main" id="{F7353642-1FDF-97B1-CF3A-CC7126068780}"/>
                      </a:ext>
                    </a:extLst>
                  </p:cNvPr>
                  <p:cNvSpPr/>
                  <p:nvPr/>
                </p:nvSpPr>
                <p:spPr>
                  <a:xfrm>
                    <a:off x="3585983" y="3221098"/>
                    <a:ext cx="426275" cy="145013"/>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97" name="Ellipsi 22">
                    <a:extLst>
                      <a:ext uri="{FF2B5EF4-FFF2-40B4-BE49-F238E27FC236}">
                        <a16:creationId xmlns:a16="http://schemas.microsoft.com/office/drawing/2014/main" id="{B7F7DC4F-BE54-FC03-904F-2B5BD9B4E7E0}"/>
                      </a:ext>
                    </a:extLst>
                  </p:cNvPr>
                  <p:cNvSpPr/>
                  <p:nvPr/>
                </p:nvSpPr>
                <p:spPr>
                  <a:xfrm>
                    <a:off x="3717828" y="2988191"/>
                    <a:ext cx="157201" cy="15719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98" name="Pyöristetty suorakulmio 23">
                    <a:extLst>
                      <a:ext uri="{FF2B5EF4-FFF2-40B4-BE49-F238E27FC236}">
                        <a16:creationId xmlns:a16="http://schemas.microsoft.com/office/drawing/2014/main" id="{94BADC11-D269-7851-3732-EF6EC1B95810}"/>
                      </a:ext>
                    </a:extLst>
                  </p:cNvPr>
                  <p:cNvSpPr/>
                  <p:nvPr/>
                </p:nvSpPr>
                <p:spPr>
                  <a:xfrm>
                    <a:off x="3691455" y="3221098"/>
                    <a:ext cx="214336" cy="443831"/>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99" name="Pyöristetty suorakulmio 24">
                    <a:extLst>
                      <a:ext uri="{FF2B5EF4-FFF2-40B4-BE49-F238E27FC236}">
                        <a16:creationId xmlns:a16="http://schemas.microsoft.com/office/drawing/2014/main" id="{187BCFF3-8233-185B-FB39-16C771CD66A1}"/>
                      </a:ext>
                    </a:extLst>
                  </p:cNvPr>
                  <p:cNvSpPr/>
                  <p:nvPr/>
                </p:nvSpPr>
                <p:spPr>
                  <a:xfrm>
                    <a:off x="3691455" y="3555071"/>
                    <a:ext cx="84493" cy="50095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00" name="Pyöristetty suorakulmio 25">
                    <a:extLst>
                      <a:ext uri="{FF2B5EF4-FFF2-40B4-BE49-F238E27FC236}">
                        <a16:creationId xmlns:a16="http://schemas.microsoft.com/office/drawing/2014/main" id="{9E581E1E-1F61-6306-3CD1-D544FD609DF3}"/>
                      </a:ext>
                    </a:extLst>
                  </p:cNvPr>
                  <p:cNvSpPr/>
                  <p:nvPr/>
                </p:nvSpPr>
                <p:spPr>
                  <a:xfrm>
                    <a:off x="3821298" y="3555066"/>
                    <a:ext cx="84493" cy="50095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01" name="Pyöristetty suorakulmio 26">
                    <a:extLst>
                      <a:ext uri="{FF2B5EF4-FFF2-40B4-BE49-F238E27FC236}">
                        <a16:creationId xmlns:a16="http://schemas.microsoft.com/office/drawing/2014/main" id="{B263F4B2-8C32-49C8-747D-9AC766CC925D}"/>
                      </a:ext>
                    </a:extLst>
                  </p:cNvPr>
                  <p:cNvSpPr/>
                  <p:nvPr/>
                </p:nvSpPr>
                <p:spPr>
                  <a:xfrm>
                    <a:off x="3585983" y="3225487"/>
                    <a:ext cx="84493" cy="38670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sp>
                <p:nvSpPr>
                  <p:cNvPr id="102" name="Pyöristetty suorakulmio 27">
                    <a:extLst>
                      <a:ext uri="{FF2B5EF4-FFF2-40B4-BE49-F238E27FC236}">
                        <a16:creationId xmlns:a16="http://schemas.microsoft.com/office/drawing/2014/main" id="{C10ABB52-41BB-35B0-978B-A8B735C84454}"/>
                      </a:ext>
                    </a:extLst>
                  </p:cNvPr>
                  <p:cNvSpPr/>
                  <p:nvPr/>
                </p:nvSpPr>
                <p:spPr>
                  <a:xfrm>
                    <a:off x="3927748" y="3225487"/>
                    <a:ext cx="84493" cy="38670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Calibri"/>
                    </a:endParaRPr>
                  </a:p>
                </p:txBody>
              </p:sp>
            </p:grpSp>
          </p:grpSp>
          <p:grpSp>
            <p:nvGrpSpPr>
              <p:cNvPr id="88" name="Ryhmä 11">
                <a:extLst>
                  <a:ext uri="{FF2B5EF4-FFF2-40B4-BE49-F238E27FC236}">
                    <a16:creationId xmlns:a16="http://schemas.microsoft.com/office/drawing/2014/main" id="{D6D38EC9-AC56-B64D-D08F-965707900503}"/>
                  </a:ext>
                </a:extLst>
              </p:cNvPr>
              <p:cNvGrpSpPr/>
              <p:nvPr/>
            </p:nvGrpSpPr>
            <p:grpSpPr>
              <a:xfrm>
                <a:off x="7255858" y="953401"/>
                <a:ext cx="544200" cy="30943"/>
                <a:chOff x="7200132" y="1045096"/>
                <a:chExt cx="596079" cy="33893"/>
              </a:xfrm>
              <a:solidFill>
                <a:schemeClr val="accent3"/>
              </a:solidFill>
            </p:grpSpPr>
            <p:sp>
              <p:nvSpPr>
                <p:cNvPr id="89" name="Ellipsi 16">
                  <a:extLst>
                    <a:ext uri="{FF2B5EF4-FFF2-40B4-BE49-F238E27FC236}">
                      <a16:creationId xmlns:a16="http://schemas.microsoft.com/office/drawing/2014/main" id="{290987DE-1D96-1489-4ABE-572D7FEFDF6B}"/>
                    </a:ext>
                  </a:extLst>
                </p:cNvPr>
                <p:cNvSpPr>
                  <a:spLocks noChangeAspect="1"/>
                </p:cNvSpPr>
                <p:nvPr/>
              </p:nvSpPr>
              <p:spPr>
                <a:xfrm flipH="1" flipV="1">
                  <a:off x="7574894" y="1045096"/>
                  <a:ext cx="33937" cy="33893"/>
                </a:xfrm>
                <a:prstGeom prst="ellipse">
                  <a:avLst/>
                </a:prstGeom>
                <a:grpFill/>
                <a:ln w="9525"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Arial" panose="020B0604020202020204" pitchFamily="34" charset="0"/>
                  </a:endParaRPr>
                </a:p>
              </p:txBody>
            </p:sp>
            <p:sp>
              <p:nvSpPr>
                <p:cNvPr id="90" name="Ellipsi 16">
                  <a:extLst>
                    <a:ext uri="{FF2B5EF4-FFF2-40B4-BE49-F238E27FC236}">
                      <a16:creationId xmlns:a16="http://schemas.microsoft.com/office/drawing/2014/main" id="{F5043CC1-43A6-0516-61A4-A36755480B0A}"/>
                    </a:ext>
                  </a:extLst>
                </p:cNvPr>
                <p:cNvSpPr>
                  <a:spLocks noChangeAspect="1"/>
                </p:cNvSpPr>
                <p:nvPr/>
              </p:nvSpPr>
              <p:spPr>
                <a:xfrm flipH="1" flipV="1">
                  <a:off x="7200132" y="1045096"/>
                  <a:ext cx="33937" cy="33893"/>
                </a:xfrm>
                <a:prstGeom prst="ellipse">
                  <a:avLst/>
                </a:prstGeom>
                <a:grpFill/>
                <a:ln w="9525"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Arial" panose="020B0604020202020204" pitchFamily="34" charset="0"/>
                  </a:endParaRPr>
                </a:p>
              </p:txBody>
            </p:sp>
            <p:sp>
              <p:nvSpPr>
                <p:cNvPr id="91" name="Ellipsi 16">
                  <a:extLst>
                    <a:ext uri="{FF2B5EF4-FFF2-40B4-BE49-F238E27FC236}">
                      <a16:creationId xmlns:a16="http://schemas.microsoft.com/office/drawing/2014/main" id="{E0796C01-86B6-FEB3-BDD7-6C68EE4DF91E}"/>
                    </a:ext>
                  </a:extLst>
                </p:cNvPr>
                <p:cNvSpPr>
                  <a:spLocks noChangeAspect="1"/>
                </p:cNvSpPr>
                <p:nvPr/>
              </p:nvSpPr>
              <p:spPr>
                <a:xfrm flipH="1" flipV="1">
                  <a:off x="7762274" y="1045096"/>
                  <a:ext cx="33937" cy="33893"/>
                </a:xfrm>
                <a:prstGeom prst="ellipse">
                  <a:avLst/>
                </a:prstGeom>
                <a:grpFill/>
                <a:ln w="9525"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Arial" panose="020B0604020202020204" pitchFamily="34" charset="0"/>
                  </a:endParaRPr>
                </a:p>
              </p:txBody>
            </p:sp>
            <p:sp>
              <p:nvSpPr>
                <p:cNvPr id="92" name="Ellipsi 16">
                  <a:extLst>
                    <a:ext uri="{FF2B5EF4-FFF2-40B4-BE49-F238E27FC236}">
                      <a16:creationId xmlns:a16="http://schemas.microsoft.com/office/drawing/2014/main" id="{FADCA9D6-9EED-4669-A982-DC37E4A918F3}"/>
                    </a:ext>
                  </a:extLst>
                </p:cNvPr>
                <p:cNvSpPr>
                  <a:spLocks noChangeAspect="1"/>
                </p:cNvSpPr>
                <p:nvPr/>
              </p:nvSpPr>
              <p:spPr>
                <a:xfrm flipH="1" flipV="1">
                  <a:off x="7387513" y="1045096"/>
                  <a:ext cx="33937" cy="33893"/>
                </a:xfrm>
                <a:prstGeom prst="ellipse">
                  <a:avLst/>
                </a:prstGeom>
                <a:grpFill/>
                <a:ln w="9525"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u="none" strike="noStrike" kern="1200" cap="none" spc="0" normalizeH="0" baseline="0" noProof="0" dirty="0">
                    <a:ln>
                      <a:noFill/>
                    </a:ln>
                    <a:solidFill>
                      <a:srgbClr val="FFFFFF"/>
                    </a:solidFill>
                    <a:effectLst/>
                    <a:uLnTx/>
                    <a:uFillTx/>
                    <a:latin typeface="Arial" panose="020B0604020202020204" pitchFamily="34" charset="0"/>
                  </a:endParaRPr>
                </a:p>
              </p:txBody>
            </p:sp>
          </p:grpSp>
        </p:grpSp>
      </p:grpSp>
      <p:sp>
        <p:nvSpPr>
          <p:cNvPr id="117" name="Tekstiruutu 43">
            <a:extLst>
              <a:ext uri="{FF2B5EF4-FFF2-40B4-BE49-F238E27FC236}">
                <a16:creationId xmlns:a16="http://schemas.microsoft.com/office/drawing/2014/main" id="{6F846EB8-1187-7A86-0908-F351CD536229}"/>
              </a:ext>
            </a:extLst>
          </p:cNvPr>
          <p:cNvSpPr txBox="1"/>
          <p:nvPr/>
        </p:nvSpPr>
        <p:spPr>
          <a:xfrm>
            <a:off x="2074222" y="2658017"/>
            <a:ext cx="1279055" cy="200055"/>
          </a:xfrm>
          <a:prstGeom prst="rect">
            <a:avLst/>
          </a:prstGeom>
          <a:noFill/>
        </p:spPr>
        <p:txBody>
          <a:bodyPr wrap="square" rtlCol="0" anchor="b">
            <a:spAutoFit/>
          </a:bodyPr>
          <a:lstStyle/>
          <a:p>
            <a:r>
              <a:rPr lang="fi-FI" sz="700" dirty="0">
                <a:solidFill>
                  <a:schemeClr val="bg1"/>
                </a:solidFill>
              </a:rPr>
              <a:t>53% (+3) / 2021</a:t>
            </a:r>
          </a:p>
        </p:txBody>
      </p:sp>
      <p:sp>
        <p:nvSpPr>
          <p:cNvPr id="118" name="Tekstiruutu 44">
            <a:extLst>
              <a:ext uri="{FF2B5EF4-FFF2-40B4-BE49-F238E27FC236}">
                <a16:creationId xmlns:a16="http://schemas.microsoft.com/office/drawing/2014/main" id="{6A2FDAEF-79A0-CFFC-D144-7840B32F4DCF}"/>
              </a:ext>
            </a:extLst>
          </p:cNvPr>
          <p:cNvSpPr txBox="1"/>
          <p:nvPr/>
        </p:nvSpPr>
        <p:spPr>
          <a:xfrm>
            <a:off x="391633" y="2654504"/>
            <a:ext cx="1279055" cy="200055"/>
          </a:xfrm>
          <a:prstGeom prst="rect">
            <a:avLst/>
          </a:prstGeom>
          <a:noFill/>
        </p:spPr>
        <p:txBody>
          <a:bodyPr wrap="square" rtlCol="0" anchor="b">
            <a:spAutoFit/>
          </a:bodyPr>
          <a:lstStyle/>
          <a:p>
            <a:r>
              <a:rPr lang="fi-FI" sz="700" dirty="0">
                <a:solidFill>
                  <a:schemeClr val="bg1"/>
                </a:solidFill>
              </a:rPr>
              <a:t>58% (+5) / 2021</a:t>
            </a:r>
          </a:p>
        </p:txBody>
      </p:sp>
      <p:cxnSp>
        <p:nvCxnSpPr>
          <p:cNvPr id="10" name="Suora nuoliyhdysviiva 9">
            <a:extLst>
              <a:ext uri="{FF2B5EF4-FFF2-40B4-BE49-F238E27FC236}">
                <a16:creationId xmlns:a16="http://schemas.microsoft.com/office/drawing/2014/main" id="{BD36A7E9-7275-4965-ABFE-26166E4BEBB7}"/>
              </a:ext>
            </a:extLst>
          </p:cNvPr>
          <p:cNvCxnSpPr>
            <a:cxnSpLocks/>
          </p:cNvCxnSpPr>
          <p:nvPr/>
        </p:nvCxnSpPr>
        <p:spPr>
          <a:xfrm flipV="1">
            <a:off x="5073775" y="4315469"/>
            <a:ext cx="1" cy="261440"/>
          </a:xfrm>
          <a:prstGeom prst="straightConnector1">
            <a:avLst/>
          </a:prstGeom>
          <a:ln w="6985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71BE6D48-DCB3-5385-EBC3-908AD68E8533}"/>
              </a:ext>
            </a:extLst>
          </p:cNvPr>
          <p:cNvCxnSpPr>
            <a:cxnSpLocks/>
          </p:cNvCxnSpPr>
          <p:nvPr/>
        </p:nvCxnSpPr>
        <p:spPr>
          <a:xfrm flipV="1">
            <a:off x="1733709" y="4315469"/>
            <a:ext cx="1" cy="261440"/>
          </a:xfrm>
          <a:prstGeom prst="straightConnector1">
            <a:avLst/>
          </a:prstGeom>
          <a:ln w="6985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98C09B73-5A59-5DF9-543A-4F027AE13069}"/>
              </a:ext>
            </a:extLst>
          </p:cNvPr>
          <p:cNvCxnSpPr>
            <a:cxnSpLocks/>
          </p:cNvCxnSpPr>
          <p:nvPr/>
        </p:nvCxnSpPr>
        <p:spPr>
          <a:xfrm flipV="1">
            <a:off x="1689253" y="2566285"/>
            <a:ext cx="1" cy="261440"/>
          </a:xfrm>
          <a:prstGeom prst="straightConnector1">
            <a:avLst/>
          </a:prstGeom>
          <a:ln w="6985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kstiruutu 8">
            <a:extLst>
              <a:ext uri="{FF2B5EF4-FFF2-40B4-BE49-F238E27FC236}">
                <a16:creationId xmlns:a16="http://schemas.microsoft.com/office/drawing/2014/main" id="{0ADEC21B-FF34-5C9D-F8B7-E5EE47E350E7}"/>
              </a:ext>
            </a:extLst>
          </p:cNvPr>
          <p:cNvSpPr txBox="1"/>
          <p:nvPr/>
        </p:nvSpPr>
        <p:spPr>
          <a:xfrm>
            <a:off x="2150103" y="4726028"/>
            <a:ext cx="3351665" cy="307777"/>
          </a:xfrm>
          <a:prstGeom prst="rect">
            <a:avLst/>
          </a:prstGeom>
          <a:noFill/>
        </p:spPr>
        <p:txBody>
          <a:bodyPr wrap="square">
            <a:spAutoFit/>
          </a:bodyPr>
          <a:lstStyle/>
          <a:p>
            <a:r>
              <a:rPr lang="fi-FI" sz="700" dirty="0"/>
              <a:t>*)NPS eli Net </a:t>
            </a:r>
            <a:r>
              <a:rPr lang="fi-FI" sz="700" dirty="0" err="1"/>
              <a:t>Promoter</a:t>
            </a:r>
            <a:r>
              <a:rPr lang="fi-FI" sz="700" dirty="0"/>
              <a:t> </a:t>
            </a:r>
            <a:r>
              <a:rPr lang="fi-FI" sz="700" dirty="0" err="1"/>
              <a:t>Score</a:t>
            </a:r>
            <a:r>
              <a:rPr lang="fi-FI" sz="700" dirty="0"/>
              <a:t> on kansainvälisesti käytetyin uskollisuuden mittari.  Se mittaa suositteluhalukkuutta ja tyytyväisyyttä yhden kysymyksen avulla. </a:t>
            </a:r>
          </a:p>
        </p:txBody>
      </p:sp>
    </p:spTree>
    <p:extLst>
      <p:ext uri="{BB962C8B-B14F-4D97-AF65-F5344CB8AC3E}">
        <p14:creationId xmlns:p14="http://schemas.microsoft.com/office/powerpoint/2010/main" val="1178653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normAutofit/>
          </a:bodyPr>
          <a:lstStyle/>
          <a:p>
            <a:r>
              <a:rPr lang="fi-FI" dirty="0">
                <a:latin typeface="Source Sans Pro Semibold" panose="020B0603030403020204" pitchFamily="34" charset="0"/>
                <a:ea typeface="Source Sans Pro Semibold" panose="020B0603030403020204" pitchFamily="34" charset="0"/>
              </a:rPr>
              <a:t>2/3 vastaajasta suosittelisi yhteistyötä </a:t>
            </a:r>
            <a:r>
              <a:rPr lang="fi-FI" dirty="0" err="1">
                <a:latin typeface="Source Sans Pro Semibold" panose="020B0603030403020204" pitchFamily="34" charset="0"/>
                <a:ea typeface="Source Sans Pro Semibold" panose="020B0603030403020204" pitchFamily="34" charset="0"/>
              </a:rPr>
              <a:t>EHYTin</a:t>
            </a:r>
            <a:r>
              <a:rPr lang="fi-FI" dirty="0">
                <a:latin typeface="Source Sans Pro Semibold" panose="020B0603030403020204" pitchFamily="34" charset="0"/>
                <a:ea typeface="Source Sans Pro Semibold" panose="020B0603030403020204" pitchFamily="34" charset="0"/>
              </a:rPr>
              <a:t> kanssa</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30</a:t>
            </a:fld>
            <a:endParaRPr lang="fi-FI" dirty="0"/>
          </a:p>
        </p:txBody>
      </p:sp>
      <p:cxnSp>
        <p:nvCxnSpPr>
          <p:cNvPr id="14" name="Suora yhdysviiva 13">
            <a:extLst>
              <a:ext uri="{FF2B5EF4-FFF2-40B4-BE49-F238E27FC236}">
                <a16:creationId xmlns:a16="http://schemas.microsoft.com/office/drawing/2014/main" id="{3D77F0C6-7F36-0F32-B4AB-0FEC1E1ED41D}"/>
              </a:ext>
            </a:extLst>
          </p:cNvPr>
          <p:cNvCxnSpPr>
            <a:cxnSpLocks/>
          </p:cNvCxnSpPr>
          <p:nvPr/>
        </p:nvCxnSpPr>
        <p:spPr>
          <a:xfrm>
            <a:off x="6211579" y="1369219"/>
            <a:ext cx="0" cy="3263504"/>
          </a:xfrm>
          <a:prstGeom prst="line">
            <a:avLst/>
          </a:prstGeom>
        </p:spPr>
        <p:style>
          <a:lnRef idx="1">
            <a:schemeClr val="accent1"/>
          </a:lnRef>
          <a:fillRef idx="0">
            <a:schemeClr val="accent1"/>
          </a:fillRef>
          <a:effectRef idx="0">
            <a:schemeClr val="accent1"/>
          </a:effectRef>
          <a:fontRef idx="minor">
            <a:schemeClr val="tx1"/>
          </a:fontRef>
        </p:style>
      </p:cxnSp>
      <p:sp>
        <p:nvSpPr>
          <p:cNvPr id="24" name="Sisällön paikkamerkki 25">
            <a:extLst>
              <a:ext uri="{FF2B5EF4-FFF2-40B4-BE49-F238E27FC236}">
                <a16:creationId xmlns:a16="http://schemas.microsoft.com/office/drawing/2014/main" id="{A1E71431-3B3E-D441-BE18-1D2542FE8C3D}"/>
              </a:ext>
            </a:extLst>
          </p:cNvPr>
          <p:cNvSpPr txBox="1">
            <a:spLocks/>
          </p:cNvSpPr>
          <p:nvPr/>
        </p:nvSpPr>
        <p:spPr>
          <a:xfrm>
            <a:off x="6632386" y="3665136"/>
            <a:ext cx="1977452" cy="25077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8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8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fi-FI" sz="1100" b="1" noProof="1">
                <a:solidFill>
                  <a:schemeClr val="bg1"/>
                </a:solidFill>
                <a:latin typeface="Source Sans Pro Semibold" panose="020B0503030403020204" pitchFamily="34" charset="0"/>
                <a:ea typeface="Source Sans Pro" panose="020B0503030403020204" pitchFamily="34" charset="0"/>
              </a:rPr>
              <a:t>NPS</a:t>
            </a:r>
          </a:p>
        </p:txBody>
      </p:sp>
      <p:grpSp>
        <p:nvGrpSpPr>
          <p:cNvPr id="6" name="Ryhmä 5">
            <a:extLst>
              <a:ext uri="{FF2B5EF4-FFF2-40B4-BE49-F238E27FC236}">
                <a16:creationId xmlns:a16="http://schemas.microsoft.com/office/drawing/2014/main" id="{07E30E97-AAD6-AC76-B778-037D9EE2EA0E}"/>
              </a:ext>
            </a:extLst>
          </p:cNvPr>
          <p:cNvGrpSpPr/>
          <p:nvPr/>
        </p:nvGrpSpPr>
        <p:grpSpPr>
          <a:xfrm>
            <a:off x="6436413" y="2167547"/>
            <a:ext cx="2446482" cy="1625894"/>
            <a:chOff x="6588741" y="207026"/>
            <a:chExt cx="2446482" cy="1625894"/>
          </a:xfrm>
        </p:grpSpPr>
        <p:sp>
          <p:nvSpPr>
            <p:cNvPr id="25" name="Suorakulmio 24">
              <a:extLst>
                <a:ext uri="{FF2B5EF4-FFF2-40B4-BE49-F238E27FC236}">
                  <a16:creationId xmlns:a16="http://schemas.microsoft.com/office/drawing/2014/main" id="{7BCB448F-A9FB-5443-1CDA-2BB5550B216A}"/>
                </a:ext>
              </a:extLst>
            </p:cNvPr>
            <p:cNvSpPr/>
            <p:nvPr/>
          </p:nvSpPr>
          <p:spPr>
            <a:xfrm>
              <a:off x="6675268" y="207026"/>
              <a:ext cx="2359955" cy="1625894"/>
            </a:xfrm>
            <a:prstGeom prst="rect">
              <a:avLst/>
            </a:prstGeom>
          </p:spPr>
          <p:txBody>
            <a:bodyPr wrap="square">
              <a:spAutoFit/>
            </a:bodyPr>
            <a:lstStyle/>
            <a:p>
              <a:pPr>
                <a:lnSpc>
                  <a:spcPts val="1000"/>
                </a:lnSpc>
              </a:pPr>
              <a:r>
                <a:rPr lang="fi-FI" sz="800" b="1" dirty="0">
                  <a:latin typeface="Source Sans Pro Semibold" panose="020B0503030403020204" pitchFamily="34" charset="0"/>
                  <a:ea typeface="Tahoma" pitchFamily="34" charset="0"/>
                  <a:cs typeface="Tahoma" pitchFamily="34" charset="0"/>
                </a:rPr>
                <a:t>SUOSITTELIJAT (arvot 9-10) </a:t>
              </a:r>
              <a:br>
                <a:rPr lang="fi-FI" sz="800" dirty="0">
                  <a:latin typeface="Source Sans Pro" panose="020B0503030403020204" pitchFamily="34" charset="0"/>
                  <a:ea typeface="Tahoma" pitchFamily="34" charset="0"/>
                  <a:cs typeface="Tahoma" pitchFamily="34" charset="0"/>
                </a:rPr>
              </a:br>
              <a:r>
                <a:rPr lang="fi-FI" sz="800" dirty="0">
                  <a:latin typeface="Source Sans Pro" panose="020B0503030403020204" pitchFamily="34" charset="0"/>
                  <a:ea typeface="Tahoma" pitchFamily="34" charset="0"/>
                  <a:cs typeface="Tahoma" pitchFamily="34" charset="0"/>
                </a:rPr>
                <a:t>ovat uskollisia ja innostuneita sidosryhmiä, jotka suosittelevat yhteistyötä muillekin  </a:t>
              </a:r>
              <a:br>
                <a:rPr lang="fi-FI" sz="800" dirty="0">
                  <a:latin typeface="Source Sans Pro" panose="020B0503030403020204" pitchFamily="34" charset="0"/>
                  <a:ea typeface="Tahoma" pitchFamily="34" charset="0"/>
                  <a:cs typeface="Tahoma" pitchFamily="34" charset="0"/>
                </a:rPr>
              </a:br>
              <a:endParaRPr lang="fi-FI" sz="800" dirty="0">
                <a:latin typeface="Source Sans Pro" panose="020B0503030403020204" pitchFamily="34" charset="0"/>
              </a:endParaRPr>
            </a:p>
            <a:p>
              <a:pPr>
                <a:lnSpc>
                  <a:spcPts val="1000"/>
                </a:lnSpc>
              </a:pPr>
              <a:r>
                <a:rPr lang="fi-FI" sz="800" b="1" dirty="0">
                  <a:latin typeface="Source Sans Pro Semibold" panose="020B0503030403020204" pitchFamily="34" charset="0"/>
                  <a:ea typeface="Tahoma" pitchFamily="34" charset="0"/>
                  <a:cs typeface="Tahoma" pitchFamily="34" charset="0"/>
                </a:rPr>
                <a:t>NEUTRAALIT (arvot 7-8) </a:t>
              </a:r>
              <a:br>
                <a:rPr lang="fi-FI" sz="800" dirty="0">
                  <a:latin typeface="Source Sans Pro" panose="020B0503030403020204" pitchFamily="34" charset="0"/>
                  <a:ea typeface="Tahoma" pitchFamily="34" charset="0"/>
                  <a:cs typeface="Tahoma" pitchFamily="34" charset="0"/>
                </a:rPr>
              </a:br>
              <a:r>
                <a:rPr lang="fi-FI" sz="800" dirty="0">
                  <a:latin typeface="Source Sans Pro" panose="020B0503030403020204" pitchFamily="34" charset="0"/>
                  <a:ea typeface="Tahoma" pitchFamily="34" charset="0"/>
                  <a:cs typeface="Tahoma" pitchFamily="34" charset="0"/>
                </a:rPr>
                <a:t>ovat tyytyväisiä sidosryhmiä, mutta  ei ole kovin sitoutuneita kumppaneita.</a:t>
              </a:r>
            </a:p>
            <a:p>
              <a:pPr>
                <a:lnSpc>
                  <a:spcPts val="1000"/>
                </a:lnSpc>
              </a:pPr>
              <a:endParaRPr lang="fi-FI" sz="800" dirty="0">
                <a:latin typeface="Source Sans Pro" panose="020B0503030403020204" pitchFamily="34" charset="0"/>
                <a:ea typeface="Tahoma" pitchFamily="34" charset="0"/>
                <a:cs typeface="Tahoma" pitchFamily="34" charset="0"/>
              </a:endParaRPr>
            </a:p>
            <a:p>
              <a:pPr>
                <a:lnSpc>
                  <a:spcPts val="1000"/>
                </a:lnSpc>
              </a:pPr>
              <a:r>
                <a:rPr lang="fi-FI" sz="800" b="1" dirty="0">
                  <a:latin typeface="Source Sans Pro Semibold" panose="020B0503030403020204" pitchFamily="34" charset="0"/>
                  <a:ea typeface="Tahoma" pitchFamily="34" charset="0"/>
                  <a:cs typeface="Tahoma" pitchFamily="34" charset="0"/>
                </a:rPr>
                <a:t>ARVOSTELIJAT (arvot 0-6) </a:t>
              </a:r>
              <a:br>
                <a:rPr lang="fi-FI" sz="800" dirty="0">
                  <a:latin typeface="Source Sans Pro" panose="020B0503030403020204" pitchFamily="34" charset="0"/>
                  <a:ea typeface="Tahoma" pitchFamily="34" charset="0"/>
                  <a:cs typeface="Tahoma" pitchFamily="34" charset="0"/>
                </a:rPr>
              </a:br>
              <a:r>
                <a:rPr lang="fi-FI" sz="800" dirty="0">
                  <a:latin typeface="Source Sans Pro" panose="020B0503030403020204" pitchFamily="34" charset="0"/>
                  <a:ea typeface="Tahoma" pitchFamily="34" charset="0"/>
                  <a:cs typeface="Tahoma" pitchFamily="34" charset="0"/>
                </a:rPr>
                <a:t>ovat tyytymättömiä sidosryhmiä jotka saattavat vahingoittaa brändiä ja esittävät helposti kritiikkiä toimintaa kohtaan.</a:t>
              </a:r>
            </a:p>
          </p:txBody>
        </p:sp>
        <p:sp>
          <p:nvSpPr>
            <p:cNvPr id="26" name="Ellipsi 25">
              <a:extLst>
                <a:ext uri="{FF2B5EF4-FFF2-40B4-BE49-F238E27FC236}">
                  <a16:creationId xmlns:a16="http://schemas.microsoft.com/office/drawing/2014/main" id="{51FD39AC-C08A-F626-D187-DD2E23FB535D}"/>
                </a:ext>
              </a:extLst>
            </p:cNvPr>
            <p:cNvSpPr/>
            <p:nvPr/>
          </p:nvSpPr>
          <p:spPr>
            <a:xfrm>
              <a:off x="6588741" y="1291336"/>
              <a:ext cx="80016" cy="800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7" name="Ellipsi 26">
              <a:extLst>
                <a:ext uri="{FF2B5EF4-FFF2-40B4-BE49-F238E27FC236}">
                  <a16:creationId xmlns:a16="http://schemas.microsoft.com/office/drawing/2014/main" id="{B637D8EC-1157-6F3F-D576-E3711CC6B360}"/>
                </a:ext>
              </a:extLst>
            </p:cNvPr>
            <p:cNvSpPr/>
            <p:nvPr/>
          </p:nvSpPr>
          <p:spPr>
            <a:xfrm>
              <a:off x="6588741" y="279189"/>
              <a:ext cx="80016" cy="80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Ellipsi 27">
              <a:extLst>
                <a:ext uri="{FF2B5EF4-FFF2-40B4-BE49-F238E27FC236}">
                  <a16:creationId xmlns:a16="http://schemas.microsoft.com/office/drawing/2014/main" id="{521F8F87-0FC9-DE7B-E8D5-E8AAB55635C2}"/>
                </a:ext>
              </a:extLst>
            </p:cNvPr>
            <p:cNvSpPr/>
            <p:nvPr/>
          </p:nvSpPr>
          <p:spPr>
            <a:xfrm>
              <a:off x="6596626" y="792916"/>
              <a:ext cx="80016" cy="8001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33" name="Kuva 32">
            <a:extLst>
              <a:ext uri="{FF2B5EF4-FFF2-40B4-BE49-F238E27FC236}">
                <a16:creationId xmlns:a16="http://schemas.microsoft.com/office/drawing/2014/main" id="{C3625E90-9A2F-13FB-0F83-C0FCEFEEA22C}"/>
              </a:ext>
            </a:extLst>
          </p:cNvPr>
          <p:cNvPicPr>
            <a:picLocks noChangeAspect="1"/>
          </p:cNvPicPr>
          <p:nvPr/>
        </p:nvPicPr>
        <p:blipFill>
          <a:blip r:embed="rId3"/>
          <a:srcRect/>
          <a:stretch/>
        </p:blipFill>
        <p:spPr>
          <a:xfrm>
            <a:off x="2616572" y="1389629"/>
            <a:ext cx="1579379" cy="1613590"/>
          </a:xfrm>
          <a:prstGeom prst="rect">
            <a:avLst/>
          </a:prstGeom>
        </p:spPr>
      </p:pic>
      <p:pic>
        <p:nvPicPr>
          <p:cNvPr id="11" name="Kuva 10">
            <a:extLst>
              <a:ext uri="{FF2B5EF4-FFF2-40B4-BE49-F238E27FC236}">
                <a16:creationId xmlns:a16="http://schemas.microsoft.com/office/drawing/2014/main" id="{2DC3258F-C2E6-C6B9-C983-0CC5FB5ACCB6}"/>
              </a:ext>
            </a:extLst>
          </p:cNvPr>
          <p:cNvPicPr>
            <a:picLocks noChangeAspect="1"/>
          </p:cNvPicPr>
          <p:nvPr/>
        </p:nvPicPr>
        <p:blipFill>
          <a:blip r:embed="rId4"/>
          <a:stretch>
            <a:fillRect/>
          </a:stretch>
        </p:blipFill>
        <p:spPr>
          <a:xfrm>
            <a:off x="2702447" y="2980494"/>
            <a:ext cx="2279938" cy="2101119"/>
          </a:xfrm>
          <a:prstGeom prst="rect">
            <a:avLst/>
          </a:prstGeom>
        </p:spPr>
      </p:pic>
      <p:pic>
        <p:nvPicPr>
          <p:cNvPr id="15" name="Kuva 14" descr="Kuva, joka sisältää kohteen teksti, kuvakaappaus, numero, Fontti&#10;&#10;Kuvaus luotu automaattisesti">
            <a:extLst>
              <a:ext uri="{FF2B5EF4-FFF2-40B4-BE49-F238E27FC236}">
                <a16:creationId xmlns:a16="http://schemas.microsoft.com/office/drawing/2014/main" id="{FFD91462-3590-1644-E9D7-E5178E06F7A5}"/>
              </a:ext>
            </a:extLst>
          </p:cNvPr>
          <p:cNvPicPr>
            <a:picLocks noChangeAspect="1"/>
          </p:cNvPicPr>
          <p:nvPr/>
        </p:nvPicPr>
        <p:blipFill rotWithShape="1">
          <a:blip r:embed="rId5"/>
          <a:srcRect t="14281"/>
          <a:stretch/>
        </p:blipFill>
        <p:spPr>
          <a:xfrm>
            <a:off x="541375" y="1529094"/>
            <a:ext cx="2018272" cy="3614406"/>
          </a:xfrm>
          <a:prstGeom prst="rect">
            <a:avLst/>
          </a:prstGeom>
        </p:spPr>
      </p:pic>
      <p:sp>
        <p:nvSpPr>
          <p:cNvPr id="3" name="Tekstikehys 7">
            <a:extLst>
              <a:ext uri="{FF2B5EF4-FFF2-40B4-BE49-F238E27FC236}">
                <a16:creationId xmlns:a16="http://schemas.microsoft.com/office/drawing/2014/main" id="{2EC43588-F724-70D9-B694-4CD7660ACDD0}"/>
              </a:ext>
            </a:extLst>
          </p:cNvPr>
          <p:cNvSpPr txBox="1"/>
          <p:nvPr/>
        </p:nvSpPr>
        <p:spPr>
          <a:xfrm>
            <a:off x="6444297" y="997310"/>
            <a:ext cx="2345371" cy="954107"/>
          </a:xfrm>
          <a:prstGeom prst="rect">
            <a:avLst/>
          </a:prstGeom>
          <a:solidFill>
            <a:schemeClr val="bg1"/>
          </a:solidFill>
          <a:ln>
            <a:solidFill>
              <a:schemeClr val="tx1"/>
            </a:solidFill>
          </a:ln>
        </p:spPr>
        <p:txBody>
          <a:bodyPr wrap="square" rtlCol="0">
            <a:spAutoFit/>
          </a:bodyPr>
          <a:lstStyle/>
          <a:p>
            <a:r>
              <a:rPr lang="fi-FI" sz="800" dirty="0">
                <a:latin typeface="+mj-lt"/>
              </a:rPr>
              <a:t>Kysymys kysytty aiempina vuosina sanallisena.</a:t>
            </a:r>
          </a:p>
          <a:p>
            <a:r>
              <a:rPr lang="fi-FI" sz="800" dirty="0">
                <a:latin typeface="+mj-lt"/>
              </a:rPr>
              <a:t>Vuoden 2021 tulokset:</a:t>
            </a:r>
          </a:p>
          <a:p>
            <a:r>
              <a:rPr lang="fi-FI" sz="800" dirty="0">
                <a:latin typeface="+mj-lt"/>
              </a:rPr>
              <a:t>Kyllä, olen jo suositellut 35 %</a:t>
            </a:r>
          </a:p>
          <a:p>
            <a:r>
              <a:rPr lang="fi-FI" sz="800" dirty="0">
                <a:latin typeface="+mj-lt"/>
              </a:rPr>
              <a:t>Kyllä, suosittelisin lämpimästi kysyttäessä 54 %</a:t>
            </a:r>
          </a:p>
          <a:p>
            <a:r>
              <a:rPr lang="fi-FI" sz="800" dirty="0">
                <a:latin typeface="+mj-lt"/>
              </a:rPr>
              <a:t>Kyllä, suosittelisin tietyin ehdoin / varauksin 10 %</a:t>
            </a:r>
          </a:p>
          <a:p>
            <a:r>
              <a:rPr lang="fi-FI" sz="800" dirty="0">
                <a:latin typeface="+mj-lt"/>
              </a:rPr>
              <a:t>En todennäköisesti suosittelisi 1 %</a:t>
            </a:r>
          </a:p>
          <a:p>
            <a:endParaRPr lang="fi-FI" sz="800" dirty="0">
              <a:latin typeface="+mj-lt"/>
            </a:endParaRPr>
          </a:p>
        </p:txBody>
      </p:sp>
      <p:sp>
        <p:nvSpPr>
          <p:cNvPr id="9" name="Tekstiruutu 8">
            <a:extLst>
              <a:ext uri="{FF2B5EF4-FFF2-40B4-BE49-F238E27FC236}">
                <a16:creationId xmlns:a16="http://schemas.microsoft.com/office/drawing/2014/main" id="{245E5C67-FA33-9E7C-B9F2-8B8883E757BA}"/>
              </a:ext>
            </a:extLst>
          </p:cNvPr>
          <p:cNvSpPr txBox="1"/>
          <p:nvPr/>
        </p:nvSpPr>
        <p:spPr>
          <a:xfrm>
            <a:off x="389794" y="991017"/>
            <a:ext cx="8220044" cy="461665"/>
          </a:xfrm>
          <a:prstGeom prst="rect">
            <a:avLst/>
          </a:prstGeom>
          <a:noFill/>
        </p:spPr>
        <p:txBody>
          <a:bodyPr wrap="square">
            <a:spAutoFit/>
          </a:bodyPr>
          <a:lstStyle/>
          <a:p>
            <a:r>
              <a:rPr lang="fi-FI" sz="1200">
                <a:latin typeface="Source Sans Pro Semibold" panose="020B0603030403020204" pitchFamily="34" charset="0"/>
                <a:ea typeface="Source Sans Pro Semibold" panose="020B0603030403020204" pitchFamily="34" charset="0"/>
              </a:rPr>
              <a:t>Suosittelisitteko yhteistyötä EHYTin kanssa?</a:t>
            </a:r>
          </a:p>
          <a:p>
            <a:r>
              <a:rPr lang="fi-FI" sz="1200" i="1">
                <a:latin typeface="Source Sans Pro Semibold" panose="020B0603030403020204" pitchFamily="34" charset="0"/>
                <a:ea typeface="Source Sans Pro Semibold" panose="020B0603030403020204" pitchFamily="34" charset="0"/>
              </a:rPr>
              <a:t>Asteikko 0-10, 0 = erittäin epätodennäköisesti, 10 = erittäin todennäköisesti</a:t>
            </a:r>
            <a:endParaRPr lang="fi-FI" sz="1100" i="1" dirty="0"/>
          </a:p>
        </p:txBody>
      </p:sp>
      <p:sp>
        <p:nvSpPr>
          <p:cNvPr id="5" name="Tekstiruutu 4">
            <a:extLst>
              <a:ext uri="{FF2B5EF4-FFF2-40B4-BE49-F238E27FC236}">
                <a16:creationId xmlns:a16="http://schemas.microsoft.com/office/drawing/2014/main" id="{6983BFEC-82D9-1049-100C-CF281F634224}"/>
              </a:ext>
            </a:extLst>
          </p:cNvPr>
          <p:cNvSpPr txBox="1"/>
          <p:nvPr/>
        </p:nvSpPr>
        <p:spPr>
          <a:xfrm>
            <a:off x="6332757" y="4504874"/>
            <a:ext cx="274032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700" dirty="0"/>
              <a:t>ARVOSTELIJAT (24 kpl): Näistä on suurin osa järjestötoimijoita tai </a:t>
            </a:r>
            <a:r>
              <a:rPr lang="fi-FI" sz="700" dirty="0" err="1"/>
              <a:t>EHYTin</a:t>
            </a:r>
            <a:r>
              <a:rPr lang="fi-FI" sz="700" dirty="0"/>
              <a:t>  jäsenjärjestöjä. He ovat kohtalaisen tyytyväisiä asiantuntevuuteen (3,9). Panostusta toivotaan  erityisesti  yhteistyökykyyn ja vahvempaan dialogiin.  </a:t>
            </a:r>
          </a:p>
        </p:txBody>
      </p:sp>
      <p:sp>
        <p:nvSpPr>
          <p:cNvPr id="7" name="Tekstiruutu 6">
            <a:extLst>
              <a:ext uri="{FF2B5EF4-FFF2-40B4-BE49-F238E27FC236}">
                <a16:creationId xmlns:a16="http://schemas.microsoft.com/office/drawing/2014/main" id="{AAED392F-3FC8-65A2-CC7F-E3EC666AE79A}"/>
              </a:ext>
            </a:extLst>
          </p:cNvPr>
          <p:cNvSpPr txBox="1"/>
          <p:nvPr/>
        </p:nvSpPr>
        <p:spPr>
          <a:xfrm>
            <a:off x="6340441" y="3824177"/>
            <a:ext cx="2740320" cy="6309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700" dirty="0"/>
              <a:t>SUOSITTELIJAT (282 kpl): Näistä on suurin osa järjestötoimijoita tai  sosiaali-, terveys- ja kasvatusalan ammattilaisia.  He ovat erityisen tyytyväisiä asiantuntevuuteen (4,8) ja yhteistyöhön (4,6). Tulevaisuudessa he toivovat panostusta yhteiskunnalliseen vaikuttavuuteen ja aktiivisempaan viestintään.</a:t>
            </a:r>
          </a:p>
        </p:txBody>
      </p:sp>
    </p:spTree>
    <p:extLst>
      <p:ext uri="{BB962C8B-B14F-4D97-AF65-F5344CB8AC3E}">
        <p14:creationId xmlns:p14="http://schemas.microsoft.com/office/powerpoint/2010/main" val="2539404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normAutofit/>
          </a:bodyPr>
          <a:lstStyle/>
          <a:p>
            <a:r>
              <a:rPr lang="fi-FI">
                <a:latin typeface="Source Sans Pro Semibold" panose="020B0603030403020204" pitchFamily="34" charset="0"/>
                <a:ea typeface="Source Sans Pro Semibold" panose="020B0603030403020204" pitchFamily="34" charset="0"/>
              </a:rPr>
              <a:t>Suositteluindeksi alueen mukaan</a:t>
            </a:r>
            <a:endParaRPr lang="fi-FI" dirty="0">
              <a:latin typeface="Source Sans Pro Semibold" panose="020B0603030403020204" pitchFamily="34" charset="0"/>
              <a:ea typeface="Source Sans Pro Semibold" panose="020B0603030403020204" pitchFamily="34" charset="0"/>
            </a:endParaRP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31</a:t>
            </a:fld>
            <a:endParaRPr lang="fi-FI" dirty="0"/>
          </a:p>
        </p:txBody>
      </p:sp>
      <p:pic>
        <p:nvPicPr>
          <p:cNvPr id="9" name="Kuva 8">
            <a:extLst>
              <a:ext uri="{FF2B5EF4-FFF2-40B4-BE49-F238E27FC236}">
                <a16:creationId xmlns:a16="http://schemas.microsoft.com/office/drawing/2014/main" id="{FA7C9536-FC0F-0900-77A5-A06A7831674C}"/>
              </a:ext>
            </a:extLst>
          </p:cNvPr>
          <p:cNvPicPr>
            <a:picLocks noChangeAspect="1"/>
          </p:cNvPicPr>
          <p:nvPr/>
        </p:nvPicPr>
        <p:blipFill>
          <a:blip r:embed="rId3"/>
          <a:stretch>
            <a:fillRect/>
          </a:stretch>
        </p:blipFill>
        <p:spPr>
          <a:xfrm>
            <a:off x="301452" y="1267925"/>
            <a:ext cx="8488218" cy="1757631"/>
          </a:xfrm>
          <a:prstGeom prst="rect">
            <a:avLst/>
          </a:prstGeom>
        </p:spPr>
      </p:pic>
      <p:pic>
        <p:nvPicPr>
          <p:cNvPr id="11" name="Kuva 10">
            <a:extLst>
              <a:ext uri="{FF2B5EF4-FFF2-40B4-BE49-F238E27FC236}">
                <a16:creationId xmlns:a16="http://schemas.microsoft.com/office/drawing/2014/main" id="{42711AB6-62A6-EB6D-29AA-3BEA44D243E4}"/>
              </a:ext>
            </a:extLst>
          </p:cNvPr>
          <p:cNvPicPr>
            <a:picLocks noChangeAspect="1"/>
          </p:cNvPicPr>
          <p:nvPr/>
        </p:nvPicPr>
        <p:blipFill>
          <a:blip r:embed="rId4"/>
          <a:stretch>
            <a:fillRect/>
          </a:stretch>
        </p:blipFill>
        <p:spPr>
          <a:xfrm>
            <a:off x="301452" y="3014004"/>
            <a:ext cx="8488218" cy="1742097"/>
          </a:xfrm>
          <a:prstGeom prst="rect">
            <a:avLst/>
          </a:prstGeom>
        </p:spPr>
      </p:pic>
      <p:sp>
        <p:nvSpPr>
          <p:cNvPr id="6" name="Tekstiruutu 5">
            <a:extLst>
              <a:ext uri="{FF2B5EF4-FFF2-40B4-BE49-F238E27FC236}">
                <a16:creationId xmlns:a16="http://schemas.microsoft.com/office/drawing/2014/main" id="{E37C1064-7597-C329-FF39-338E43252419}"/>
              </a:ext>
            </a:extLst>
          </p:cNvPr>
          <p:cNvSpPr txBox="1"/>
          <p:nvPr/>
        </p:nvSpPr>
        <p:spPr>
          <a:xfrm>
            <a:off x="128813" y="1137120"/>
            <a:ext cx="1199213" cy="261610"/>
          </a:xfrm>
          <a:prstGeom prst="rect">
            <a:avLst/>
          </a:prstGeom>
          <a:noFill/>
        </p:spPr>
        <p:txBody>
          <a:bodyPr wrap="square">
            <a:spAutoFit/>
          </a:bodyPr>
          <a:lstStyle/>
          <a:p>
            <a:r>
              <a:rPr lang="fi-FI" sz="1050" b="1" noProof="1"/>
              <a:t>Alueen mukaan</a:t>
            </a:r>
            <a:endParaRPr lang="fi-FI" sz="1050" dirty="0"/>
          </a:p>
        </p:txBody>
      </p:sp>
      <p:sp>
        <p:nvSpPr>
          <p:cNvPr id="12" name="Tekstiruutu 11">
            <a:extLst>
              <a:ext uri="{FF2B5EF4-FFF2-40B4-BE49-F238E27FC236}">
                <a16:creationId xmlns:a16="http://schemas.microsoft.com/office/drawing/2014/main" id="{9903DCDF-C554-D557-9F45-B08ADACE4868}"/>
              </a:ext>
            </a:extLst>
          </p:cNvPr>
          <p:cNvSpPr txBox="1"/>
          <p:nvPr/>
        </p:nvSpPr>
        <p:spPr>
          <a:xfrm>
            <a:off x="4801858" y="556191"/>
            <a:ext cx="4213329" cy="646331"/>
          </a:xfrm>
          <a:prstGeom prst="rect">
            <a:avLst/>
          </a:prstGeom>
          <a:noFill/>
        </p:spPr>
        <p:txBody>
          <a:bodyPr wrap="square">
            <a:spAutoFit/>
          </a:bodyPr>
          <a:lstStyle/>
          <a:p>
            <a:r>
              <a:rPr lang="fi-FI" sz="1200">
                <a:latin typeface="Source Sans Pro Semibold" panose="020B0603030403020204" pitchFamily="34" charset="0"/>
                <a:ea typeface="Source Sans Pro Semibold" panose="020B0603030403020204" pitchFamily="34" charset="0"/>
              </a:rPr>
              <a:t>Suosittelisitteko yhteistyötä EHYTin kanssa?</a:t>
            </a:r>
          </a:p>
          <a:p>
            <a:r>
              <a:rPr lang="fi-FI" sz="1200" i="1">
                <a:latin typeface="Source Sans Pro Semibold" panose="020B0603030403020204" pitchFamily="34" charset="0"/>
                <a:ea typeface="Source Sans Pro Semibold" panose="020B0603030403020204" pitchFamily="34" charset="0"/>
              </a:rPr>
              <a:t>Asteikko 0-10, 0 = erittäin epätodennäköisesti, 10 = erittäin todennäköisesti</a:t>
            </a:r>
            <a:endParaRPr lang="fi-FI" sz="1100" i="1" dirty="0"/>
          </a:p>
        </p:txBody>
      </p:sp>
      <p:sp>
        <p:nvSpPr>
          <p:cNvPr id="3" name="Tekstiruutu 2">
            <a:extLst>
              <a:ext uri="{FF2B5EF4-FFF2-40B4-BE49-F238E27FC236}">
                <a16:creationId xmlns:a16="http://schemas.microsoft.com/office/drawing/2014/main" id="{E25D0608-29E2-E153-4DE5-FD4FDA032D60}"/>
              </a:ext>
            </a:extLst>
          </p:cNvPr>
          <p:cNvSpPr txBox="1"/>
          <p:nvPr/>
        </p:nvSpPr>
        <p:spPr>
          <a:xfrm>
            <a:off x="728419" y="4767263"/>
            <a:ext cx="6917194" cy="338554"/>
          </a:xfrm>
          <a:prstGeom prst="rect">
            <a:avLst/>
          </a:prstGeom>
          <a:noFill/>
        </p:spPr>
        <p:txBody>
          <a:bodyPr wrap="square" rtlCol="0">
            <a:spAutoFit/>
          </a:bodyPr>
          <a:lstStyle/>
          <a:p>
            <a:r>
              <a:rPr lang="fi-FI" sz="800" dirty="0"/>
              <a:t>Huomioithan vastaajamäärät tulkinnassa:  *) vain Uudeltamaalta (218), Pirkanmaalta (39), Pohjois-Pohjanmaalta (34), Varsinais-Suomesta (20), Kymenlaaksosta (15) on vastauksia 15 kpl tai </a:t>
            </a:r>
            <a:r>
              <a:rPr lang="fi-FI" sz="800" u="sng" dirty="0"/>
              <a:t>yli. </a:t>
            </a:r>
            <a:endParaRPr lang="fi-FI" sz="800" dirty="0"/>
          </a:p>
        </p:txBody>
      </p:sp>
      <p:sp>
        <p:nvSpPr>
          <p:cNvPr id="5" name="Tekstiruutu 4">
            <a:extLst>
              <a:ext uri="{FF2B5EF4-FFF2-40B4-BE49-F238E27FC236}">
                <a16:creationId xmlns:a16="http://schemas.microsoft.com/office/drawing/2014/main" id="{7E0AC333-64A4-5B68-5E26-F49770F40779}"/>
              </a:ext>
            </a:extLst>
          </p:cNvPr>
          <p:cNvSpPr txBox="1"/>
          <p:nvPr/>
        </p:nvSpPr>
        <p:spPr>
          <a:xfrm>
            <a:off x="1413862" y="2798560"/>
            <a:ext cx="722299" cy="215444"/>
          </a:xfrm>
          <a:prstGeom prst="rect">
            <a:avLst/>
          </a:prstGeom>
          <a:noFill/>
        </p:spPr>
        <p:txBody>
          <a:bodyPr wrap="square" rtlCol="0">
            <a:spAutoFit/>
          </a:bodyPr>
          <a:lstStyle/>
          <a:p>
            <a:r>
              <a:rPr lang="fi-FI" sz="800" dirty="0"/>
              <a:t>*</a:t>
            </a:r>
          </a:p>
        </p:txBody>
      </p:sp>
      <p:sp>
        <p:nvSpPr>
          <p:cNvPr id="7" name="Tekstiruutu 6">
            <a:extLst>
              <a:ext uri="{FF2B5EF4-FFF2-40B4-BE49-F238E27FC236}">
                <a16:creationId xmlns:a16="http://schemas.microsoft.com/office/drawing/2014/main" id="{4DF991DC-F779-EBB2-9C01-25D006309A9F}"/>
              </a:ext>
            </a:extLst>
          </p:cNvPr>
          <p:cNvSpPr txBox="1"/>
          <p:nvPr/>
        </p:nvSpPr>
        <p:spPr>
          <a:xfrm>
            <a:off x="6998850" y="2812648"/>
            <a:ext cx="722299" cy="215444"/>
          </a:xfrm>
          <a:prstGeom prst="rect">
            <a:avLst/>
          </a:prstGeom>
          <a:noFill/>
        </p:spPr>
        <p:txBody>
          <a:bodyPr wrap="square" rtlCol="0">
            <a:spAutoFit/>
          </a:bodyPr>
          <a:lstStyle/>
          <a:p>
            <a:r>
              <a:rPr lang="fi-FI" sz="800" dirty="0"/>
              <a:t>*</a:t>
            </a:r>
          </a:p>
        </p:txBody>
      </p:sp>
      <p:sp>
        <p:nvSpPr>
          <p:cNvPr id="8" name="Tekstiruutu 7">
            <a:extLst>
              <a:ext uri="{FF2B5EF4-FFF2-40B4-BE49-F238E27FC236}">
                <a16:creationId xmlns:a16="http://schemas.microsoft.com/office/drawing/2014/main" id="{186CD1A7-B4F1-200E-BAC6-280D09E4671B}"/>
              </a:ext>
            </a:extLst>
          </p:cNvPr>
          <p:cNvSpPr txBox="1"/>
          <p:nvPr/>
        </p:nvSpPr>
        <p:spPr>
          <a:xfrm>
            <a:off x="7059042" y="4547952"/>
            <a:ext cx="722299" cy="215444"/>
          </a:xfrm>
          <a:prstGeom prst="rect">
            <a:avLst/>
          </a:prstGeom>
          <a:noFill/>
        </p:spPr>
        <p:txBody>
          <a:bodyPr wrap="square" rtlCol="0">
            <a:spAutoFit/>
          </a:bodyPr>
          <a:lstStyle/>
          <a:p>
            <a:r>
              <a:rPr lang="fi-FI" sz="800" dirty="0"/>
              <a:t>*</a:t>
            </a:r>
          </a:p>
        </p:txBody>
      </p:sp>
      <p:sp>
        <p:nvSpPr>
          <p:cNvPr id="10" name="Tekstiruutu 9">
            <a:extLst>
              <a:ext uri="{FF2B5EF4-FFF2-40B4-BE49-F238E27FC236}">
                <a16:creationId xmlns:a16="http://schemas.microsoft.com/office/drawing/2014/main" id="{17F5AB91-DBD3-5AD8-8589-96B2EE6EEF52}"/>
              </a:ext>
            </a:extLst>
          </p:cNvPr>
          <p:cNvSpPr txBox="1"/>
          <p:nvPr/>
        </p:nvSpPr>
        <p:spPr>
          <a:xfrm>
            <a:off x="7864582" y="4554356"/>
            <a:ext cx="722299" cy="215444"/>
          </a:xfrm>
          <a:prstGeom prst="rect">
            <a:avLst/>
          </a:prstGeom>
          <a:noFill/>
        </p:spPr>
        <p:txBody>
          <a:bodyPr wrap="square" rtlCol="0">
            <a:spAutoFit/>
          </a:bodyPr>
          <a:lstStyle/>
          <a:p>
            <a:r>
              <a:rPr lang="fi-FI" sz="800" dirty="0"/>
              <a:t>*</a:t>
            </a:r>
          </a:p>
        </p:txBody>
      </p:sp>
      <p:sp>
        <p:nvSpPr>
          <p:cNvPr id="13" name="Tekstiruutu 12">
            <a:extLst>
              <a:ext uri="{FF2B5EF4-FFF2-40B4-BE49-F238E27FC236}">
                <a16:creationId xmlns:a16="http://schemas.microsoft.com/office/drawing/2014/main" id="{41715CE1-51AA-70C7-24BF-F008575B9F1C}"/>
              </a:ext>
            </a:extLst>
          </p:cNvPr>
          <p:cNvSpPr txBox="1"/>
          <p:nvPr/>
        </p:nvSpPr>
        <p:spPr>
          <a:xfrm>
            <a:off x="4121194" y="4553076"/>
            <a:ext cx="722299" cy="215444"/>
          </a:xfrm>
          <a:prstGeom prst="rect">
            <a:avLst/>
          </a:prstGeom>
          <a:noFill/>
        </p:spPr>
        <p:txBody>
          <a:bodyPr wrap="square" rtlCol="0">
            <a:spAutoFit/>
          </a:bodyPr>
          <a:lstStyle/>
          <a:p>
            <a:r>
              <a:rPr lang="fi-FI" sz="800" dirty="0"/>
              <a:t>*</a:t>
            </a:r>
          </a:p>
        </p:txBody>
      </p:sp>
      <p:sp>
        <p:nvSpPr>
          <p:cNvPr id="14" name="Tekstiruutu 13">
            <a:extLst>
              <a:ext uri="{FF2B5EF4-FFF2-40B4-BE49-F238E27FC236}">
                <a16:creationId xmlns:a16="http://schemas.microsoft.com/office/drawing/2014/main" id="{78EE18D5-5AB9-447A-5E1A-9C73E87BAA0A}"/>
              </a:ext>
            </a:extLst>
          </p:cNvPr>
          <p:cNvSpPr txBox="1"/>
          <p:nvPr/>
        </p:nvSpPr>
        <p:spPr>
          <a:xfrm>
            <a:off x="1522722" y="4551796"/>
            <a:ext cx="722299" cy="215444"/>
          </a:xfrm>
          <a:prstGeom prst="rect">
            <a:avLst/>
          </a:prstGeom>
          <a:noFill/>
        </p:spPr>
        <p:txBody>
          <a:bodyPr wrap="square" rtlCol="0">
            <a:spAutoFit/>
          </a:bodyPr>
          <a:lstStyle/>
          <a:p>
            <a:r>
              <a:rPr lang="fi-FI" sz="800" dirty="0"/>
              <a:t>*</a:t>
            </a:r>
          </a:p>
        </p:txBody>
      </p:sp>
      <p:sp>
        <p:nvSpPr>
          <p:cNvPr id="15" name="Ellipsi 14">
            <a:extLst>
              <a:ext uri="{FF2B5EF4-FFF2-40B4-BE49-F238E27FC236}">
                <a16:creationId xmlns:a16="http://schemas.microsoft.com/office/drawing/2014/main" id="{152C3DB5-6018-613D-36CF-4B415A3A6742}"/>
              </a:ext>
            </a:extLst>
          </p:cNvPr>
          <p:cNvSpPr/>
          <p:nvPr/>
        </p:nvSpPr>
        <p:spPr>
          <a:xfrm>
            <a:off x="8160443" y="3119427"/>
            <a:ext cx="376518" cy="21544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BD3F76E4-2AD6-D8C9-8EB4-8C75794FC277}"/>
              </a:ext>
            </a:extLst>
          </p:cNvPr>
          <p:cNvSpPr/>
          <p:nvPr/>
        </p:nvSpPr>
        <p:spPr>
          <a:xfrm>
            <a:off x="4493895" y="3118147"/>
            <a:ext cx="376518" cy="21544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Tekstiruutu 19">
            <a:extLst>
              <a:ext uri="{FF2B5EF4-FFF2-40B4-BE49-F238E27FC236}">
                <a16:creationId xmlns:a16="http://schemas.microsoft.com/office/drawing/2014/main" id="{F9CC2E53-1657-599B-64A3-7ADFF320076F}"/>
              </a:ext>
            </a:extLst>
          </p:cNvPr>
          <p:cNvSpPr txBox="1"/>
          <p:nvPr/>
        </p:nvSpPr>
        <p:spPr>
          <a:xfrm>
            <a:off x="7059041" y="3025556"/>
            <a:ext cx="963089"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800" dirty="0"/>
              <a:t>PK-seutu 55 </a:t>
            </a:r>
          </a:p>
          <a:p>
            <a:r>
              <a:rPr lang="fi-FI" sz="800" dirty="0"/>
              <a:t>Muu Uusimaa 53</a:t>
            </a:r>
          </a:p>
        </p:txBody>
      </p:sp>
      <p:cxnSp>
        <p:nvCxnSpPr>
          <p:cNvPr id="22" name="Suora nuoliyhdysviiva 21">
            <a:extLst>
              <a:ext uri="{FF2B5EF4-FFF2-40B4-BE49-F238E27FC236}">
                <a16:creationId xmlns:a16="http://schemas.microsoft.com/office/drawing/2014/main" id="{1B90099D-136F-DDAE-8AC4-46A1FD2AF635}"/>
              </a:ext>
            </a:extLst>
          </p:cNvPr>
          <p:cNvCxnSpPr/>
          <p:nvPr/>
        </p:nvCxnSpPr>
        <p:spPr>
          <a:xfrm flipV="1">
            <a:off x="7376672" y="3372011"/>
            <a:ext cx="0" cy="147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249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normAutofit/>
          </a:bodyPr>
          <a:lstStyle/>
          <a:p>
            <a:r>
              <a:rPr lang="fi-FI">
                <a:latin typeface="Source Sans Pro Semibold" panose="020B0603030403020204" pitchFamily="34" charset="0"/>
                <a:ea typeface="Source Sans Pro Semibold" panose="020B0603030403020204" pitchFamily="34" charset="0"/>
              </a:rPr>
              <a:t>Suositteluindeksi roolin ja yhteistyön </a:t>
            </a:r>
            <a:r>
              <a:rPr lang="fi-FI" dirty="0">
                <a:latin typeface="Source Sans Pro Semibold" panose="020B0603030403020204" pitchFamily="34" charset="0"/>
                <a:ea typeface="Source Sans Pro Semibold" panose="020B0603030403020204" pitchFamily="34" charset="0"/>
              </a:rPr>
              <a:t>aktiivisuuden mukaan</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32</a:t>
            </a:fld>
            <a:endParaRPr lang="fi-FI" dirty="0"/>
          </a:p>
        </p:txBody>
      </p:sp>
      <p:pic>
        <p:nvPicPr>
          <p:cNvPr id="6" name="Kuva 5">
            <a:extLst>
              <a:ext uri="{FF2B5EF4-FFF2-40B4-BE49-F238E27FC236}">
                <a16:creationId xmlns:a16="http://schemas.microsoft.com/office/drawing/2014/main" id="{4F85D9FB-D522-1851-82C5-719F457B9099}"/>
              </a:ext>
            </a:extLst>
          </p:cNvPr>
          <p:cNvPicPr>
            <a:picLocks noChangeAspect="1"/>
          </p:cNvPicPr>
          <p:nvPr/>
        </p:nvPicPr>
        <p:blipFill>
          <a:blip r:embed="rId3"/>
          <a:stretch>
            <a:fillRect/>
          </a:stretch>
        </p:blipFill>
        <p:spPr>
          <a:xfrm>
            <a:off x="1944458" y="3252335"/>
            <a:ext cx="5310499" cy="1836623"/>
          </a:xfrm>
          <a:prstGeom prst="rect">
            <a:avLst/>
          </a:prstGeom>
        </p:spPr>
      </p:pic>
      <p:sp>
        <p:nvSpPr>
          <p:cNvPr id="3" name="Tekstiruutu 2">
            <a:extLst>
              <a:ext uri="{FF2B5EF4-FFF2-40B4-BE49-F238E27FC236}">
                <a16:creationId xmlns:a16="http://schemas.microsoft.com/office/drawing/2014/main" id="{CBD55C62-0717-072B-B168-C0FDC50E1CD2}"/>
              </a:ext>
            </a:extLst>
          </p:cNvPr>
          <p:cNvSpPr txBox="1"/>
          <p:nvPr/>
        </p:nvSpPr>
        <p:spPr>
          <a:xfrm>
            <a:off x="1840603" y="3216659"/>
            <a:ext cx="2554747" cy="253916"/>
          </a:xfrm>
          <a:prstGeom prst="rect">
            <a:avLst/>
          </a:prstGeom>
          <a:noFill/>
        </p:spPr>
        <p:txBody>
          <a:bodyPr wrap="square">
            <a:spAutoFit/>
          </a:bodyPr>
          <a:lstStyle/>
          <a:p>
            <a:r>
              <a:rPr lang="fi-FI" sz="1050" b="1" noProof="1"/>
              <a:t>Yhteistyön aktiivisuuden  mukaan</a:t>
            </a:r>
            <a:endParaRPr lang="fi-FI" sz="1050" dirty="0"/>
          </a:p>
        </p:txBody>
      </p:sp>
      <p:pic>
        <p:nvPicPr>
          <p:cNvPr id="5" name="Kuva 4">
            <a:extLst>
              <a:ext uri="{FF2B5EF4-FFF2-40B4-BE49-F238E27FC236}">
                <a16:creationId xmlns:a16="http://schemas.microsoft.com/office/drawing/2014/main" id="{90E9A4E5-CA2D-74E7-51CA-1C618AB5930F}"/>
              </a:ext>
            </a:extLst>
          </p:cNvPr>
          <p:cNvPicPr>
            <a:picLocks noChangeAspect="1"/>
          </p:cNvPicPr>
          <p:nvPr/>
        </p:nvPicPr>
        <p:blipFill>
          <a:blip r:embed="rId4"/>
          <a:stretch>
            <a:fillRect/>
          </a:stretch>
        </p:blipFill>
        <p:spPr>
          <a:xfrm>
            <a:off x="162479" y="1636694"/>
            <a:ext cx="8819039" cy="1670443"/>
          </a:xfrm>
          <a:prstGeom prst="rect">
            <a:avLst/>
          </a:prstGeom>
        </p:spPr>
      </p:pic>
      <p:sp>
        <p:nvSpPr>
          <p:cNvPr id="7" name="Tekstiruutu 6">
            <a:extLst>
              <a:ext uri="{FF2B5EF4-FFF2-40B4-BE49-F238E27FC236}">
                <a16:creationId xmlns:a16="http://schemas.microsoft.com/office/drawing/2014/main" id="{DD4A972A-3634-3FA5-4FAC-E4EFABC4AC31}"/>
              </a:ext>
            </a:extLst>
          </p:cNvPr>
          <p:cNvSpPr txBox="1"/>
          <p:nvPr/>
        </p:nvSpPr>
        <p:spPr>
          <a:xfrm>
            <a:off x="162479" y="1473256"/>
            <a:ext cx="1199213" cy="261610"/>
          </a:xfrm>
          <a:prstGeom prst="rect">
            <a:avLst/>
          </a:prstGeom>
          <a:noFill/>
        </p:spPr>
        <p:txBody>
          <a:bodyPr wrap="square">
            <a:spAutoFit/>
          </a:bodyPr>
          <a:lstStyle/>
          <a:p>
            <a:r>
              <a:rPr lang="fi-FI" sz="1050" b="1" noProof="1"/>
              <a:t>Roolin mukaan</a:t>
            </a:r>
            <a:endParaRPr lang="fi-FI" sz="1050" dirty="0"/>
          </a:p>
        </p:txBody>
      </p:sp>
      <p:sp>
        <p:nvSpPr>
          <p:cNvPr id="8" name="Tekstiruutu 7">
            <a:extLst>
              <a:ext uri="{FF2B5EF4-FFF2-40B4-BE49-F238E27FC236}">
                <a16:creationId xmlns:a16="http://schemas.microsoft.com/office/drawing/2014/main" id="{ECB22DE5-5A4C-D187-EF3F-D49FA02D1C75}"/>
              </a:ext>
            </a:extLst>
          </p:cNvPr>
          <p:cNvSpPr txBox="1"/>
          <p:nvPr/>
        </p:nvSpPr>
        <p:spPr>
          <a:xfrm>
            <a:off x="389794" y="991017"/>
            <a:ext cx="5290570" cy="461665"/>
          </a:xfrm>
          <a:prstGeom prst="rect">
            <a:avLst/>
          </a:prstGeom>
          <a:noFill/>
        </p:spPr>
        <p:txBody>
          <a:bodyPr wrap="square">
            <a:spAutoFit/>
          </a:bodyPr>
          <a:lstStyle/>
          <a:p>
            <a:r>
              <a:rPr lang="fi-FI" sz="1200">
                <a:latin typeface="Source Sans Pro Semibold" panose="020B0603030403020204" pitchFamily="34" charset="0"/>
                <a:ea typeface="Source Sans Pro Semibold" panose="020B0603030403020204" pitchFamily="34" charset="0"/>
              </a:rPr>
              <a:t>Suosittelisitteko yhteistyötä EHYTin kanssa?</a:t>
            </a:r>
          </a:p>
          <a:p>
            <a:r>
              <a:rPr lang="fi-FI" sz="1200" i="1">
                <a:latin typeface="Source Sans Pro Semibold" panose="020B0603030403020204" pitchFamily="34" charset="0"/>
                <a:ea typeface="Source Sans Pro Semibold" panose="020B0603030403020204" pitchFamily="34" charset="0"/>
              </a:rPr>
              <a:t>Asteikko 0-10, 0 = erittäin epätodennäköisesti, 10 = erittäin todennäköisesti</a:t>
            </a:r>
            <a:endParaRPr lang="fi-FI" sz="1100" i="1" dirty="0"/>
          </a:p>
        </p:txBody>
      </p:sp>
      <p:sp>
        <p:nvSpPr>
          <p:cNvPr id="9" name="Tekstiruutu 8">
            <a:extLst>
              <a:ext uri="{FF2B5EF4-FFF2-40B4-BE49-F238E27FC236}">
                <a16:creationId xmlns:a16="http://schemas.microsoft.com/office/drawing/2014/main" id="{EC4016F7-29CC-B119-8D4D-E65E139D0A4A}"/>
              </a:ext>
            </a:extLst>
          </p:cNvPr>
          <p:cNvSpPr txBox="1"/>
          <p:nvPr/>
        </p:nvSpPr>
        <p:spPr>
          <a:xfrm>
            <a:off x="257495" y="3291769"/>
            <a:ext cx="1488092" cy="954107"/>
          </a:xfrm>
          <a:prstGeom prst="rect">
            <a:avLst/>
          </a:prstGeom>
          <a:noFill/>
        </p:spPr>
        <p:txBody>
          <a:bodyPr wrap="square" rtlCol="0">
            <a:spAutoFit/>
          </a:bodyPr>
          <a:lstStyle/>
          <a:p>
            <a:r>
              <a:rPr lang="fi-FI" sz="800" dirty="0"/>
              <a:t>Huomioithan vastaajamäärät tulkinnassa:  tutkija (14), median edustaja (7), poliittinen päättäjä (4) on </a:t>
            </a:r>
            <a:r>
              <a:rPr lang="fi-FI" sz="800" u="sng" dirty="0"/>
              <a:t>alle </a:t>
            </a:r>
            <a:r>
              <a:rPr lang="fi-FI" sz="800" dirty="0"/>
              <a:t>15 vastausta (merkitty tähdellä jos 15 vastausta tai enemmän).</a:t>
            </a:r>
          </a:p>
        </p:txBody>
      </p:sp>
      <p:sp>
        <p:nvSpPr>
          <p:cNvPr id="10" name="Tekstiruutu 9">
            <a:extLst>
              <a:ext uri="{FF2B5EF4-FFF2-40B4-BE49-F238E27FC236}">
                <a16:creationId xmlns:a16="http://schemas.microsoft.com/office/drawing/2014/main" id="{E80CA0E3-35BD-8D8F-077C-93B540E19A5F}"/>
              </a:ext>
            </a:extLst>
          </p:cNvPr>
          <p:cNvSpPr txBox="1"/>
          <p:nvPr/>
        </p:nvSpPr>
        <p:spPr>
          <a:xfrm>
            <a:off x="242127" y="2923091"/>
            <a:ext cx="722299" cy="215444"/>
          </a:xfrm>
          <a:prstGeom prst="rect">
            <a:avLst/>
          </a:prstGeom>
          <a:noFill/>
        </p:spPr>
        <p:txBody>
          <a:bodyPr wrap="square" rtlCol="0">
            <a:spAutoFit/>
          </a:bodyPr>
          <a:lstStyle/>
          <a:p>
            <a:r>
              <a:rPr lang="fi-FI" sz="800" dirty="0"/>
              <a:t>*</a:t>
            </a:r>
          </a:p>
        </p:txBody>
      </p:sp>
      <p:sp>
        <p:nvSpPr>
          <p:cNvPr id="11" name="Tekstiruutu 10">
            <a:extLst>
              <a:ext uri="{FF2B5EF4-FFF2-40B4-BE49-F238E27FC236}">
                <a16:creationId xmlns:a16="http://schemas.microsoft.com/office/drawing/2014/main" id="{EBA866B6-AB19-0A3E-D39F-F848862DC62A}"/>
              </a:ext>
            </a:extLst>
          </p:cNvPr>
          <p:cNvSpPr txBox="1"/>
          <p:nvPr/>
        </p:nvSpPr>
        <p:spPr>
          <a:xfrm>
            <a:off x="1101455" y="2914127"/>
            <a:ext cx="722299" cy="215444"/>
          </a:xfrm>
          <a:prstGeom prst="rect">
            <a:avLst/>
          </a:prstGeom>
          <a:noFill/>
        </p:spPr>
        <p:txBody>
          <a:bodyPr wrap="square" rtlCol="0">
            <a:spAutoFit/>
          </a:bodyPr>
          <a:lstStyle/>
          <a:p>
            <a:r>
              <a:rPr lang="fi-FI" sz="800" dirty="0"/>
              <a:t>*</a:t>
            </a:r>
          </a:p>
        </p:txBody>
      </p:sp>
      <p:sp>
        <p:nvSpPr>
          <p:cNvPr id="12" name="Tekstiruutu 11">
            <a:extLst>
              <a:ext uri="{FF2B5EF4-FFF2-40B4-BE49-F238E27FC236}">
                <a16:creationId xmlns:a16="http://schemas.microsoft.com/office/drawing/2014/main" id="{26103650-5551-34DE-2C52-94F7297766CA}"/>
              </a:ext>
            </a:extLst>
          </p:cNvPr>
          <p:cNvSpPr txBox="1"/>
          <p:nvPr/>
        </p:nvSpPr>
        <p:spPr>
          <a:xfrm>
            <a:off x="1676475" y="2928215"/>
            <a:ext cx="722299" cy="215444"/>
          </a:xfrm>
          <a:prstGeom prst="rect">
            <a:avLst/>
          </a:prstGeom>
          <a:noFill/>
        </p:spPr>
        <p:txBody>
          <a:bodyPr wrap="square" rtlCol="0">
            <a:spAutoFit/>
          </a:bodyPr>
          <a:lstStyle/>
          <a:p>
            <a:r>
              <a:rPr lang="fi-FI" sz="800" dirty="0"/>
              <a:t>*</a:t>
            </a:r>
          </a:p>
        </p:txBody>
      </p:sp>
      <p:sp>
        <p:nvSpPr>
          <p:cNvPr id="13" name="Tekstiruutu 12">
            <a:extLst>
              <a:ext uri="{FF2B5EF4-FFF2-40B4-BE49-F238E27FC236}">
                <a16:creationId xmlns:a16="http://schemas.microsoft.com/office/drawing/2014/main" id="{87B2CC28-81ED-6CB2-6DC5-72AD781ECADE}"/>
              </a:ext>
            </a:extLst>
          </p:cNvPr>
          <p:cNvSpPr txBox="1"/>
          <p:nvPr/>
        </p:nvSpPr>
        <p:spPr>
          <a:xfrm>
            <a:off x="2420543" y="2926935"/>
            <a:ext cx="722299" cy="215444"/>
          </a:xfrm>
          <a:prstGeom prst="rect">
            <a:avLst/>
          </a:prstGeom>
          <a:noFill/>
        </p:spPr>
        <p:txBody>
          <a:bodyPr wrap="square" rtlCol="0">
            <a:spAutoFit/>
          </a:bodyPr>
          <a:lstStyle/>
          <a:p>
            <a:r>
              <a:rPr lang="fi-FI" sz="800" dirty="0"/>
              <a:t>*</a:t>
            </a:r>
          </a:p>
        </p:txBody>
      </p:sp>
      <p:sp>
        <p:nvSpPr>
          <p:cNvPr id="14" name="Tekstiruutu 13">
            <a:extLst>
              <a:ext uri="{FF2B5EF4-FFF2-40B4-BE49-F238E27FC236}">
                <a16:creationId xmlns:a16="http://schemas.microsoft.com/office/drawing/2014/main" id="{CA5EF531-3460-593F-E567-1FD0FE7C79B2}"/>
              </a:ext>
            </a:extLst>
          </p:cNvPr>
          <p:cNvSpPr txBox="1"/>
          <p:nvPr/>
        </p:nvSpPr>
        <p:spPr>
          <a:xfrm>
            <a:off x="3164611" y="2933339"/>
            <a:ext cx="722299" cy="215444"/>
          </a:xfrm>
          <a:prstGeom prst="rect">
            <a:avLst/>
          </a:prstGeom>
          <a:noFill/>
        </p:spPr>
        <p:txBody>
          <a:bodyPr wrap="square" rtlCol="0">
            <a:spAutoFit/>
          </a:bodyPr>
          <a:lstStyle/>
          <a:p>
            <a:r>
              <a:rPr lang="fi-FI" sz="800" dirty="0"/>
              <a:t>*</a:t>
            </a:r>
          </a:p>
        </p:txBody>
      </p:sp>
      <p:sp>
        <p:nvSpPr>
          <p:cNvPr id="15" name="Tekstiruutu 14">
            <a:extLst>
              <a:ext uri="{FF2B5EF4-FFF2-40B4-BE49-F238E27FC236}">
                <a16:creationId xmlns:a16="http://schemas.microsoft.com/office/drawing/2014/main" id="{B1A6EFA7-3378-D6CC-8672-76F4928407FD}"/>
              </a:ext>
            </a:extLst>
          </p:cNvPr>
          <p:cNvSpPr txBox="1"/>
          <p:nvPr/>
        </p:nvSpPr>
        <p:spPr>
          <a:xfrm>
            <a:off x="3847207" y="2932059"/>
            <a:ext cx="722299" cy="215444"/>
          </a:xfrm>
          <a:prstGeom prst="rect">
            <a:avLst/>
          </a:prstGeom>
          <a:noFill/>
        </p:spPr>
        <p:txBody>
          <a:bodyPr wrap="square" rtlCol="0">
            <a:spAutoFit/>
          </a:bodyPr>
          <a:lstStyle/>
          <a:p>
            <a:r>
              <a:rPr lang="fi-FI" sz="800" dirty="0"/>
              <a:t>*</a:t>
            </a:r>
          </a:p>
        </p:txBody>
      </p:sp>
      <p:sp>
        <p:nvSpPr>
          <p:cNvPr id="16" name="Tekstiruutu 15">
            <a:extLst>
              <a:ext uri="{FF2B5EF4-FFF2-40B4-BE49-F238E27FC236}">
                <a16:creationId xmlns:a16="http://schemas.microsoft.com/office/drawing/2014/main" id="{A1F44C11-DD6A-25E2-21FD-01F45768DF86}"/>
              </a:ext>
            </a:extLst>
          </p:cNvPr>
          <p:cNvSpPr txBox="1"/>
          <p:nvPr/>
        </p:nvSpPr>
        <p:spPr>
          <a:xfrm>
            <a:off x="5982079" y="2930779"/>
            <a:ext cx="722299" cy="215444"/>
          </a:xfrm>
          <a:prstGeom prst="rect">
            <a:avLst/>
          </a:prstGeom>
          <a:noFill/>
        </p:spPr>
        <p:txBody>
          <a:bodyPr wrap="square" rtlCol="0">
            <a:spAutoFit/>
          </a:bodyPr>
          <a:lstStyle/>
          <a:p>
            <a:r>
              <a:rPr lang="fi-FI" sz="800" dirty="0"/>
              <a:t>*</a:t>
            </a:r>
          </a:p>
        </p:txBody>
      </p:sp>
      <p:sp>
        <p:nvSpPr>
          <p:cNvPr id="17" name="Tekstiruutu 16">
            <a:extLst>
              <a:ext uri="{FF2B5EF4-FFF2-40B4-BE49-F238E27FC236}">
                <a16:creationId xmlns:a16="http://schemas.microsoft.com/office/drawing/2014/main" id="{ADD3B55F-D06D-7052-BBE2-9652EE5285F5}"/>
              </a:ext>
            </a:extLst>
          </p:cNvPr>
          <p:cNvSpPr txBox="1"/>
          <p:nvPr/>
        </p:nvSpPr>
        <p:spPr>
          <a:xfrm>
            <a:off x="7456127" y="2937183"/>
            <a:ext cx="722299" cy="215444"/>
          </a:xfrm>
          <a:prstGeom prst="rect">
            <a:avLst/>
          </a:prstGeom>
          <a:noFill/>
        </p:spPr>
        <p:txBody>
          <a:bodyPr wrap="square" rtlCol="0">
            <a:spAutoFit/>
          </a:bodyPr>
          <a:lstStyle/>
          <a:p>
            <a:r>
              <a:rPr lang="fi-FI" sz="800" dirty="0"/>
              <a:t>*</a:t>
            </a:r>
          </a:p>
        </p:txBody>
      </p:sp>
      <p:sp>
        <p:nvSpPr>
          <p:cNvPr id="18" name="Tekstiruutu 17">
            <a:extLst>
              <a:ext uri="{FF2B5EF4-FFF2-40B4-BE49-F238E27FC236}">
                <a16:creationId xmlns:a16="http://schemas.microsoft.com/office/drawing/2014/main" id="{B662FC81-4A21-D933-E758-4CED049B258D}"/>
              </a:ext>
            </a:extLst>
          </p:cNvPr>
          <p:cNvSpPr txBox="1"/>
          <p:nvPr/>
        </p:nvSpPr>
        <p:spPr>
          <a:xfrm>
            <a:off x="8261667" y="2935903"/>
            <a:ext cx="722299" cy="215444"/>
          </a:xfrm>
          <a:prstGeom prst="rect">
            <a:avLst/>
          </a:prstGeom>
          <a:noFill/>
        </p:spPr>
        <p:txBody>
          <a:bodyPr wrap="square" rtlCol="0">
            <a:spAutoFit/>
          </a:bodyPr>
          <a:lstStyle/>
          <a:p>
            <a:r>
              <a:rPr lang="fi-FI" sz="800" dirty="0"/>
              <a:t>*</a:t>
            </a:r>
          </a:p>
        </p:txBody>
      </p:sp>
      <p:sp>
        <p:nvSpPr>
          <p:cNvPr id="19" name="Ellipsi 18">
            <a:extLst>
              <a:ext uri="{FF2B5EF4-FFF2-40B4-BE49-F238E27FC236}">
                <a16:creationId xmlns:a16="http://schemas.microsoft.com/office/drawing/2014/main" id="{A8110E9B-CA66-96E5-A245-37AFA3C54382}"/>
              </a:ext>
            </a:extLst>
          </p:cNvPr>
          <p:cNvSpPr/>
          <p:nvPr/>
        </p:nvSpPr>
        <p:spPr>
          <a:xfrm>
            <a:off x="6299635" y="1665871"/>
            <a:ext cx="376518" cy="21544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Ellipsi 19">
            <a:extLst>
              <a:ext uri="{FF2B5EF4-FFF2-40B4-BE49-F238E27FC236}">
                <a16:creationId xmlns:a16="http://schemas.microsoft.com/office/drawing/2014/main" id="{15C12675-3987-4663-D208-CF766CEF772A}"/>
              </a:ext>
            </a:extLst>
          </p:cNvPr>
          <p:cNvSpPr/>
          <p:nvPr/>
        </p:nvSpPr>
        <p:spPr>
          <a:xfrm>
            <a:off x="1987631" y="1772167"/>
            <a:ext cx="376518" cy="21544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469867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62DBD810-6E51-A6F5-D91A-91EFBAA69E02}"/>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E1175E-EEA1-A842-BABF-96E8CF3F691A}" type="slidenum">
              <a:rPr kumimoji="0" lang="fi-FI" sz="600" b="0" i="0" u="none" strike="noStrike" kern="1200" cap="none" spc="0" normalizeH="0" baseline="0" noProof="0" smtClean="0">
                <a:ln>
                  <a:noFill/>
                </a:ln>
                <a:solidFill>
                  <a:srgbClr val="2C1A46"/>
                </a:solidFill>
                <a:effectLst/>
                <a:uLnTx/>
                <a:uFillTx/>
                <a:latin typeface="Source Sans Pro"/>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fi-FI" sz="600" b="0" i="0" u="none" strike="noStrike" kern="1200" cap="none" spc="0" normalizeH="0" baseline="0" noProof="0" dirty="0">
              <a:ln>
                <a:noFill/>
              </a:ln>
              <a:solidFill>
                <a:srgbClr val="2C1A46"/>
              </a:solidFill>
              <a:effectLst/>
              <a:uLnTx/>
              <a:uFillTx/>
              <a:latin typeface="Source Sans Pro"/>
              <a:ea typeface="+mn-ea"/>
              <a:cs typeface="+mn-cs"/>
            </a:endParaRPr>
          </a:p>
        </p:txBody>
      </p:sp>
      <p:sp>
        <p:nvSpPr>
          <p:cNvPr id="6" name="Otsikko 5">
            <a:extLst>
              <a:ext uri="{FF2B5EF4-FFF2-40B4-BE49-F238E27FC236}">
                <a16:creationId xmlns:a16="http://schemas.microsoft.com/office/drawing/2014/main" id="{2746801C-B175-6699-78B0-A524C6108302}"/>
              </a:ext>
            </a:extLst>
          </p:cNvPr>
          <p:cNvSpPr>
            <a:spLocks noGrp="1"/>
          </p:cNvSpPr>
          <p:nvPr>
            <p:ph type="title"/>
          </p:nvPr>
        </p:nvSpPr>
        <p:spPr/>
        <p:txBody>
          <a:bodyPr>
            <a:normAutofit/>
          </a:bodyPr>
          <a:lstStyle/>
          <a:p>
            <a:r>
              <a:rPr lang="fi-FI" dirty="0">
                <a:latin typeface="Source Sans Pro Semibold" panose="020B0603030403020204" pitchFamily="34" charset="0"/>
                <a:ea typeface="Source Sans Pro Semibold" panose="020B0603030403020204" pitchFamily="34" charset="0"/>
              </a:rPr>
              <a:t>Halutessanne kertoisitteko miksi vastasitte näin? </a:t>
            </a:r>
          </a:p>
        </p:txBody>
      </p:sp>
      <p:sp>
        <p:nvSpPr>
          <p:cNvPr id="7" name="Tekstin paikkamerkki 6">
            <a:extLst>
              <a:ext uri="{FF2B5EF4-FFF2-40B4-BE49-F238E27FC236}">
                <a16:creationId xmlns:a16="http://schemas.microsoft.com/office/drawing/2014/main" id="{C4024470-F58F-397F-EBA2-0519D00ABFAB}"/>
              </a:ext>
            </a:extLst>
          </p:cNvPr>
          <p:cNvSpPr>
            <a:spLocks noGrp="1"/>
          </p:cNvSpPr>
          <p:nvPr>
            <p:ph type="body" idx="1"/>
          </p:nvPr>
        </p:nvSpPr>
        <p:spPr>
          <a:xfrm>
            <a:off x="371541" y="1294392"/>
            <a:ext cx="2628000" cy="576000"/>
          </a:xfrm>
        </p:spPr>
        <p:txBody>
          <a:bodyPr anchor="t">
            <a:normAutofit/>
          </a:bodyPr>
          <a:lstStyle/>
          <a:p>
            <a:r>
              <a:rPr lang="fi-FI" sz="1200" b="1" dirty="0">
                <a:latin typeface="Source Sans Pro Semibold" panose="020B0503030403020204" pitchFamily="34" charset="0"/>
              </a:rPr>
              <a:t>         Suosittelijat (9-10)</a:t>
            </a:r>
          </a:p>
        </p:txBody>
      </p:sp>
      <p:sp>
        <p:nvSpPr>
          <p:cNvPr id="8" name="Sisällön paikkamerkki 7">
            <a:extLst>
              <a:ext uri="{FF2B5EF4-FFF2-40B4-BE49-F238E27FC236}">
                <a16:creationId xmlns:a16="http://schemas.microsoft.com/office/drawing/2014/main" id="{135BEF0D-CB4C-88EA-86DB-61665B3AF1BA}"/>
              </a:ext>
            </a:extLst>
          </p:cNvPr>
          <p:cNvSpPr>
            <a:spLocks noGrp="1"/>
          </p:cNvSpPr>
          <p:nvPr>
            <p:ph sz="half" idx="2"/>
          </p:nvPr>
        </p:nvSpPr>
        <p:spPr>
          <a:xfrm>
            <a:off x="371541" y="1635919"/>
            <a:ext cx="7486878" cy="2763441"/>
          </a:xfrm>
        </p:spPr>
        <p:txBody>
          <a:bodyPr>
            <a:noAutofit/>
          </a:bodyPr>
          <a:lstStyle/>
          <a:p>
            <a:pPr>
              <a:lnSpc>
                <a:spcPct val="100000"/>
              </a:lnSpc>
            </a:pPr>
            <a:r>
              <a:rPr lang="fi-FI" sz="1000" i="1" noProof="1"/>
              <a:t>Yhteistyön määrä on nykyisellään ollut sopivaa. Yhteistyötä voi suositella muille, koska ainakin oman työteemani kohdalla Ehytissä on sekä valtakunnallisella että aluetasolla erittäin </a:t>
            </a:r>
            <a:r>
              <a:rPr lang="fi-FI" sz="1000" b="1" i="1" noProof="1"/>
              <a:t>aktiivisia toimijoita</a:t>
            </a:r>
            <a:r>
              <a:rPr lang="fi-FI" sz="1000" i="1" noProof="1"/>
              <a:t>, jotka tekevät mielellään yhteistyötä ja </a:t>
            </a:r>
            <a:r>
              <a:rPr lang="fi-FI" sz="1000" b="1" i="1" noProof="1"/>
              <a:t>panostavat aina asiaansa </a:t>
            </a:r>
            <a:r>
              <a:rPr lang="fi-FI" sz="1000" i="1" noProof="1"/>
              <a:t>sekä </a:t>
            </a:r>
            <a:r>
              <a:rPr lang="fi-FI" sz="1000" b="1" i="1" noProof="1"/>
              <a:t>yhteiseen tavoitteeseen.</a:t>
            </a:r>
          </a:p>
          <a:p>
            <a:pPr>
              <a:lnSpc>
                <a:spcPct val="100000"/>
              </a:lnSpc>
            </a:pPr>
            <a:r>
              <a:rPr lang="fi-FI" sz="1000" i="1" noProof="1"/>
              <a:t>EHYT:issä on töissä </a:t>
            </a:r>
            <a:r>
              <a:rPr lang="fi-FI" sz="1000" b="1" i="1" noProof="1"/>
              <a:t>asiantuntevia ja yhteistyökykyisiä </a:t>
            </a:r>
            <a:r>
              <a:rPr lang="fi-FI" sz="1000" i="1" noProof="1"/>
              <a:t>ihmisiä. Lisäksi EHYT on </a:t>
            </a:r>
            <a:r>
              <a:rPr lang="fi-FI" sz="1000" b="1" i="1" noProof="1"/>
              <a:t>ehkäisevän päihdetyön kannalta </a:t>
            </a:r>
            <a:r>
              <a:rPr lang="fi-FI" sz="1000" i="1" noProof="1"/>
              <a:t>niin </a:t>
            </a:r>
            <a:r>
              <a:rPr lang="fi-FI" sz="1000" b="1" i="1" noProof="1"/>
              <a:t>keskeinen</a:t>
            </a:r>
            <a:r>
              <a:rPr lang="fi-FI" sz="1000" i="1" noProof="1"/>
              <a:t>, että jos siinä asiassa haluaa tehdä jonkun kanssa yhteistyötä, niin suosittelen kyllä EHYT:iä. </a:t>
            </a:r>
          </a:p>
          <a:p>
            <a:pPr>
              <a:lnSpc>
                <a:spcPct val="100000"/>
              </a:lnSpc>
            </a:pPr>
            <a:r>
              <a:rPr lang="fi-FI" sz="1000" i="1" noProof="1"/>
              <a:t>Teen tiivistä yhteistyötä Ehytin kanssa valtakunnallisella ja paikallisella tasolla. Koen </a:t>
            </a:r>
            <a:r>
              <a:rPr lang="fi-FI" sz="1000" b="1" i="1" noProof="1"/>
              <a:t>yhteistyön erittäin vaikuttavana ja hyvänä</a:t>
            </a:r>
            <a:r>
              <a:rPr lang="fi-FI" sz="1000" i="1" noProof="1"/>
              <a:t>, sitä on syytä jatkaa.</a:t>
            </a:r>
          </a:p>
          <a:p>
            <a:pPr>
              <a:lnSpc>
                <a:spcPct val="100000"/>
              </a:lnSpc>
            </a:pPr>
            <a:r>
              <a:rPr lang="fi-FI" sz="1000" i="1" noProof="1"/>
              <a:t>Yhteistyö on ollut </a:t>
            </a:r>
            <a:r>
              <a:rPr lang="fi-FI" sz="1000" b="1" i="1" noProof="1"/>
              <a:t>asiantuntevaa</a:t>
            </a:r>
            <a:r>
              <a:rPr lang="fi-FI" sz="1000" i="1" noProof="1"/>
              <a:t> ja hyvää.</a:t>
            </a:r>
          </a:p>
          <a:p>
            <a:pPr>
              <a:lnSpc>
                <a:spcPct val="100000"/>
              </a:lnSpc>
            </a:pPr>
            <a:r>
              <a:rPr lang="fi-FI" sz="1000" i="1" noProof="1"/>
              <a:t>On todella mahtavaa, että EHYT on toimija, jonka </a:t>
            </a:r>
            <a:r>
              <a:rPr lang="fi-FI" sz="1000" b="1" i="1" noProof="1"/>
              <a:t>koulutus on maksutonta, tehokasta, materiaalit ovat olleet hyviä ja helposti luettavia. Nettisivut </a:t>
            </a:r>
            <a:r>
              <a:rPr lang="fi-FI" sz="1000" i="1" noProof="1"/>
              <a:t>ovat myös </a:t>
            </a:r>
            <a:r>
              <a:rPr lang="fi-FI" sz="1000" b="1" i="1" noProof="1"/>
              <a:t>hyvä</a:t>
            </a:r>
            <a:r>
              <a:rPr lang="fi-FI" sz="1000" i="1" noProof="1"/>
              <a:t>t ja yhteistyö on ollut hyvää. </a:t>
            </a:r>
            <a:r>
              <a:rPr lang="fi-FI" sz="1000" b="1" i="1" noProof="1"/>
              <a:t>Kouluttajien osaamista on ollut ilo kuulla. </a:t>
            </a:r>
          </a:p>
          <a:p>
            <a:pPr>
              <a:lnSpc>
                <a:spcPct val="100000"/>
              </a:lnSpc>
            </a:pPr>
            <a:r>
              <a:rPr lang="fi-FI" sz="1000" b="1" i="1" noProof="1"/>
              <a:t>Ennaltaehkäisy </a:t>
            </a:r>
            <a:r>
              <a:rPr lang="fi-FI" sz="1000" i="1" noProof="1"/>
              <a:t>on todella tärkeää </a:t>
            </a:r>
            <a:r>
              <a:rPr lang="fi-FI" sz="1000" b="1" i="1" noProof="1"/>
              <a:t>erityisesti nuorten keskuudessa</a:t>
            </a:r>
            <a:r>
              <a:rPr lang="fi-FI" sz="1000" i="1" noProof="1"/>
              <a:t>, sillä tiedetään, että päihde- ja peliongelmia on vaikea hoitaa ja jos niitä pystyttäisiin ehkäisemään, niin se olisi todella hyvä asia. Järjestöjen tekemä </a:t>
            </a:r>
            <a:r>
              <a:rPr lang="fi-FI" sz="1000" b="1" i="1" noProof="1"/>
              <a:t>yhteistyö on todella merkittävää</a:t>
            </a:r>
            <a:r>
              <a:rPr lang="fi-FI" sz="1000" i="1" noProof="1"/>
              <a:t>, jos se toimii hyvin ja toimiessaan verkostoituminen on erittäin tehokasta. </a:t>
            </a:r>
          </a:p>
          <a:p>
            <a:pPr>
              <a:lnSpc>
                <a:spcPct val="100000"/>
              </a:lnSpc>
            </a:pPr>
            <a:r>
              <a:rPr lang="fi-FI" sz="1000" i="1" noProof="1"/>
              <a:t>Suosittelisin EHYT:iä erittäin todennäköisesti, koska itselläni on siitä </a:t>
            </a:r>
            <a:r>
              <a:rPr lang="fi-FI" sz="1000" b="1" i="1" noProof="1"/>
              <a:t>valtavan hyvät kokemukset</a:t>
            </a:r>
            <a:r>
              <a:rPr lang="fi-FI" sz="1000" i="1" noProof="1"/>
              <a:t>. Olen saanut EHYT:iltä erittäin </a:t>
            </a:r>
            <a:r>
              <a:rPr lang="fi-FI" sz="1000" b="1" i="1" noProof="1"/>
              <a:t>arvokasta asiantuntemusta ja olemme tehneet heidän kanssaan hyviä prosesseja. </a:t>
            </a:r>
          </a:p>
          <a:p>
            <a:pPr>
              <a:lnSpc>
                <a:spcPct val="100000"/>
              </a:lnSpc>
            </a:pPr>
            <a:r>
              <a:rPr lang="fi-FI" sz="1000" i="1" noProof="1"/>
              <a:t>Yhteistyötä voisi tehdä enemmän, mutta ei ole aikaa. Aika menee persutyöhön.</a:t>
            </a:r>
          </a:p>
        </p:txBody>
      </p:sp>
      <p:sp>
        <p:nvSpPr>
          <p:cNvPr id="20" name="Ellipsi 19">
            <a:extLst>
              <a:ext uri="{FF2B5EF4-FFF2-40B4-BE49-F238E27FC236}">
                <a16:creationId xmlns:a16="http://schemas.microsoft.com/office/drawing/2014/main" id="{EF28C18D-8655-FD4F-AE08-CB5D957EC86E}"/>
              </a:ext>
            </a:extLst>
          </p:cNvPr>
          <p:cNvSpPr/>
          <p:nvPr/>
        </p:nvSpPr>
        <p:spPr>
          <a:xfrm>
            <a:off x="451110" y="1296297"/>
            <a:ext cx="232784" cy="2327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Source Sans Pro"/>
              <a:ea typeface="+mn-ea"/>
              <a:cs typeface="+mn-cs"/>
            </a:endParaRPr>
          </a:p>
        </p:txBody>
      </p:sp>
    </p:spTree>
    <p:extLst>
      <p:ext uri="{BB962C8B-B14F-4D97-AF65-F5344CB8AC3E}">
        <p14:creationId xmlns:p14="http://schemas.microsoft.com/office/powerpoint/2010/main" val="1168883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62DBD810-6E51-A6F5-D91A-91EFBAA69E02}"/>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E1175E-EEA1-A842-BABF-96E8CF3F691A}" type="slidenum">
              <a:rPr kumimoji="0" lang="fi-FI" sz="600" b="0" i="0" u="none" strike="noStrike" kern="1200" cap="none" spc="0" normalizeH="0" baseline="0" noProof="0" smtClean="0">
                <a:ln>
                  <a:noFill/>
                </a:ln>
                <a:solidFill>
                  <a:srgbClr val="2C1A46"/>
                </a:solidFill>
                <a:effectLst/>
                <a:uLnTx/>
                <a:uFillTx/>
                <a:latin typeface="Source Sans Pro"/>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fi-FI" sz="600" b="0" i="0" u="none" strike="noStrike" kern="1200" cap="none" spc="0" normalizeH="0" baseline="0" noProof="0" dirty="0">
              <a:ln>
                <a:noFill/>
              </a:ln>
              <a:solidFill>
                <a:srgbClr val="2C1A46"/>
              </a:solidFill>
              <a:effectLst/>
              <a:uLnTx/>
              <a:uFillTx/>
              <a:latin typeface="Source Sans Pro"/>
              <a:ea typeface="+mn-ea"/>
              <a:cs typeface="+mn-cs"/>
            </a:endParaRPr>
          </a:p>
        </p:txBody>
      </p:sp>
      <p:sp>
        <p:nvSpPr>
          <p:cNvPr id="6" name="Otsikko 5">
            <a:extLst>
              <a:ext uri="{FF2B5EF4-FFF2-40B4-BE49-F238E27FC236}">
                <a16:creationId xmlns:a16="http://schemas.microsoft.com/office/drawing/2014/main" id="{2746801C-B175-6699-78B0-A524C6108302}"/>
              </a:ext>
            </a:extLst>
          </p:cNvPr>
          <p:cNvSpPr>
            <a:spLocks noGrp="1"/>
          </p:cNvSpPr>
          <p:nvPr>
            <p:ph type="title"/>
          </p:nvPr>
        </p:nvSpPr>
        <p:spPr/>
        <p:txBody>
          <a:bodyPr>
            <a:normAutofit/>
          </a:bodyPr>
          <a:lstStyle/>
          <a:p>
            <a:r>
              <a:rPr lang="fi-FI" dirty="0">
                <a:latin typeface="Source Sans Pro Semibold" panose="020B0603030403020204" pitchFamily="34" charset="0"/>
                <a:ea typeface="Source Sans Pro Semibold" panose="020B0603030403020204" pitchFamily="34" charset="0"/>
              </a:rPr>
              <a:t>Halutessanne kertoisitteko miksi vastasitte näin? </a:t>
            </a:r>
          </a:p>
        </p:txBody>
      </p:sp>
      <p:sp>
        <p:nvSpPr>
          <p:cNvPr id="9" name="Tekstin paikkamerkki 8">
            <a:extLst>
              <a:ext uri="{FF2B5EF4-FFF2-40B4-BE49-F238E27FC236}">
                <a16:creationId xmlns:a16="http://schemas.microsoft.com/office/drawing/2014/main" id="{824B79B7-D29D-DE47-9D0B-185318E32284}"/>
              </a:ext>
            </a:extLst>
          </p:cNvPr>
          <p:cNvSpPr>
            <a:spLocks noGrp="1"/>
          </p:cNvSpPr>
          <p:nvPr>
            <p:ph type="body" sz="quarter" idx="3"/>
          </p:nvPr>
        </p:nvSpPr>
        <p:spPr>
          <a:xfrm>
            <a:off x="390125" y="1294392"/>
            <a:ext cx="2628000" cy="576000"/>
          </a:xfrm>
        </p:spPr>
        <p:txBody>
          <a:bodyPr anchor="t">
            <a:normAutofit/>
          </a:bodyPr>
          <a:lstStyle/>
          <a:p>
            <a:r>
              <a:rPr lang="fi-FI" sz="1200" b="1" dirty="0">
                <a:latin typeface="Source Sans Pro Semibold" panose="020B0503030403020204" pitchFamily="34" charset="0"/>
              </a:rPr>
              <a:t>         Neutraalit (7-8)</a:t>
            </a:r>
          </a:p>
        </p:txBody>
      </p:sp>
      <p:sp>
        <p:nvSpPr>
          <p:cNvPr id="10" name="Sisällön paikkamerkki 9">
            <a:extLst>
              <a:ext uri="{FF2B5EF4-FFF2-40B4-BE49-F238E27FC236}">
                <a16:creationId xmlns:a16="http://schemas.microsoft.com/office/drawing/2014/main" id="{0875DD0D-E434-3123-C573-CDF03DB48579}"/>
              </a:ext>
            </a:extLst>
          </p:cNvPr>
          <p:cNvSpPr>
            <a:spLocks noGrp="1"/>
          </p:cNvSpPr>
          <p:nvPr>
            <p:ph sz="quarter" idx="10"/>
          </p:nvPr>
        </p:nvSpPr>
        <p:spPr>
          <a:xfrm>
            <a:off x="388552" y="1878806"/>
            <a:ext cx="8455644" cy="2763441"/>
          </a:xfrm>
        </p:spPr>
        <p:txBody>
          <a:bodyPr>
            <a:noAutofit/>
          </a:bodyPr>
          <a:lstStyle/>
          <a:p>
            <a:pPr>
              <a:lnSpc>
                <a:spcPct val="100000"/>
              </a:lnSpc>
            </a:pPr>
            <a:r>
              <a:rPr lang="fi-FI" sz="1000" i="1" noProof="1"/>
              <a:t>Jos järjestömme olisi isompi ja meillä olisi enemmän resursseja, meitä kiinnostaisi enemmänkin yhteistyö.</a:t>
            </a:r>
          </a:p>
          <a:p>
            <a:pPr>
              <a:lnSpc>
                <a:spcPct val="100000"/>
              </a:lnSpc>
            </a:pPr>
            <a:r>
              <a:rPr lang="fi-FI" sz="1000" i="1" noProof="1"/>
              <a:t>Yhteistyö pitäisi linjata, että mitä yhteistyötä tekee, ettei vaan keskustella asioista, vaan että sillä olisi joku merkitys, että minkä takia sitä yhteistyötä tehdään. Sitten voisi ottaa tarkemmin kantaa, että kuinka hyödyllistä se on.</a:t>
            </a:r>
          </a:p>
          <a:p>
            <a:pPr>
              <a:lnSpc>
                <a:spcPct val="100000"/>
              </a:lnSpc>
            </a:pPr>
            <a:r>
              <a:rPr lang="fi-FI" sz="1000" i="1" noProof="1"/>
              <a:t>Ehkäisy-termillä ei ihan kaikkia toimijakumppaneitamme voi/ole helppoa lähestyä, mutta pääsääntöisesti ei kehumisellenne ole esteitä!</a:t>
            </a:r>
          </a:p>
          <a:p>
            <a:pPr>
              <a:lnSpc>
                <a:spcPct val="100000"/>
              </a:lnSpc>
            </a:pPr>
            <a:r>
              <a:rPr lang="fi-FI" sz="1000" i="1" noProof="1"/>
              <a:t>Paljon tietoa ja ammattitaitoa. </a:t>
            </a:r>
            <a:r>
              <a:rPr lang="fi-FI" sz="1000" b="1" i="1" noProof="1"/>
              <a:t>Jos asiantuntija ei tiedä</a:t>
            </a:r>
            <a:r>
              <a:rPr lang="fi-FI" sz="1000" i="1" noProof="1"/>
              <a:t>, niin </a:t>
            </a:r>
            <a:r>
              <a:rPr lang="fi-FI" sz="1000" b="1" i="1" noProof="1"/>
              <a:t>hän hankkii tietoa lisää</a:t>
            </a:r>
          </a:p>
          <a:p>
            <a:pPr>
              <a:lnSpc>
                <a:spcPct val="100000"/>
              </a:lnSpc>
            </a:pPr>
            <a:r>
              <a:rPr lang="fi-FI" sz="1000" b="1" i="1" noProof="1"/>
              <a:t>Vaalien välillä yhteydenpito olisi suotavaa</a:t>
            </a:r>
            <a:r>
              <a:rPr lang="fi-FI" sz="1000" i="1" noProof="1"/>
              <a:t>, saamme </a:t>
            </a:r>
            <a:r>
              <a:rPr lang="fi-FI" sz="1000" b="1" i="1" noProof="1"/>
              <a:t>juuri vaalien alla todella useilta yhdistyksiltä yhteydenottoja ja se aika on äärimmäisen hankalaa</a:t>
            </a:r>
            <a:r>
              <a:rPr lang="fi-FI" sz="1000" i="1" noProof="1"/>
              <a:t>. </a:t>
            </a:r>
          </a:p>
          <a:p>
            <a:pPr>
              <a:lnSpc>
                <a:spcPct val="100000"/>
              </a:lnSpc>
            </a:pPr>
            <a:r>
              <a:rPr lang="fi-FI" sz="1000" i="1" noProof="1"/>
              <a:t>Ehyt hoitaa yhteistyössä oman hommansa hyvin, EHYT ry:n tavoitteiden mukaisesti. Yhteistyössä uuden kehittämisessä on kuitenkin vielä enemmän tarpeellista rönsytä hetkeksi omien aitojen toiselle puolelle. Kyllä näin myös tapahtuu, mutta joskus esim. kohderyhmien kanssa rajaukset tuntuvat jättävän oleellisia toimijoita ulkopuolelle.</a:t>
            </a:r>
          </a:p>
          <a:p>
            <a:pPr>
              <a:lnSpc>
                <a:spcPct val="100000"/>
              </a:lnSpc>
            </a:pPr>
            <a:r>
              <a:rPr lang="fi-FI" sz="1000" b="1" i="1" noProof="1"/>
              <a:t>Vastasimme aiemmin saman tyyppiseen kyselyyn </a:t>
            </a:r>
            <a:r>
              <a:rPr lang="fi-FI" sz="1000" i="1" noProof="1"/>
              <a:t>ja sanoimme siinä, että </a:t>
            </a:r>
            <a:r>
              <a:rPr lang="fi-FI" sz="1000" b="1" i="1" noProof="1"/>
              <a:t>voisimme tehdä enemmän yhteistyötä ja tämän jälkeen EHYT oli yhteydessä </a:t>
            </a:r>
            <a:r>
              <a:rPr lang="fi-FI" sz="1000" i="1" noProof="1"/>
              <a:t>meihin ja ehdotti tapaamista ja juttelimme tässä pari kuukautta sitten mahdollisista yhteistyö kuvioista. Emme lyöneet vielä mitään konkreettista lukkoon, mutta </a:t>
            </a:r>
            <a:r>
              <a:rPr lang="fi-FI" sz="1000" b="1" i="1" noProof="1"/>
              <a:t>tuli sellainen tunne, että on hyvät mahdollisuudet tehdä yhteistyötä jatkossa</a:t>
            </a:r>
            <a:r>
              <a:rPr lang="fi-FI" sz="1000" i="1" noProof="1"/>
              <a:t>, jos ja kun keksitään jotain yhteistä.</a:t>
            </a:r>
          </a:p>
        </p:txBody>
      </p:sp>
      <p:sp>
        <p:nvSpPr>
          <p:cNvPr id="21" name="Ellipsi 20">
            <a:extLst>
              <a:ext uri="{FF2B5EF4-FFF2-40B4-BE49-F238E27FC236}">
                <a16:creationId xmlns:a16="http://schemas.microsoft.com/office/drawing/2014/main" id="{A88FCDEA-05BA-F44B-8536-BC308D466E30}"/>
              </a:ext>
            </a:extLst>
          </p:cNvPr>
          <p:cNvSpPr/>
          <p:nvPr/>
        </p:nvSpPr>
        <p:spPr>
          <a:xfrm>
            <a:off x="470585" y="1296297"/>
            <a:ext cx="232784" cy="23278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Source Sans Pro"/>
              <a:ea typeface="+mn-ea"/>
              <a:cs typeface="+mn-cs"/>
            </a:endParaRPr>
          </a:p>
        </p:txBody>
      </p:sp>
    </p:spTree>
    <p:extLst>
      <p:ext uri="{BB962C8B-B14F-4D97-AF65-F5344CB8AC3E}">
        <p14:creationId xmlns:p14="http://schemas.microsoft.com/office/powerpoint/2010/main" val="2307157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62DBD810-6E51-A6F5-D91A-91EFBAA69E02}"/>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E1175E-EEA1-A842-BABF-96E8CF3F691A}" type="slidenum">
              <a:rPr kumimoji="0" lang="fi-FI" sz="600" b="0" i="0" u="none" strike="noStrike" kern="1200" cap="none" spc="0" normalizeH="0" baseline="0" noProof="0" smtClean="0">
                <a:ln>
                  <a:noFill/>
                </a:ln>
                <a:solidFill>
                  <a:srgbClr val="2C1A46"/>
                </a:solidFill>
                <a:effectLst/>
                <a:uLnTx/>
                <a:uFillTx/>
                <a:latin typeface="Source Sans Pro"/>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fi-FI" sz="600" b="0" i="0" u="none" strike="noStrike" kern="1200" cap="none" spc="0" normalizeH="0" baseline="0" noProof="0" dirty="0">
              <a:ln>
                <a:noFill/>
              </a:ln>
              <a:solidFill>
                <a:srgbClr val="2C1A46"/>
              </a:solidFill>
              <a:effectLst/>
              <a:uLnTx/>
              <a:uFillTx/>
              <a:latin typeface="Source Sans Pro"/>
              <a:ea typeface="+mn-ea"/>
              <a:cs typeface="+mn-cs"/>
            </a:endParaRPr>
          </a:p>
        </p:txBody>
      </p:sp>
      <p:sp>
        <p:nvSpPr>
          <p:cNvPr id="6" name="Otsikko 5">
            <a:extLst>
              <a:ext uri="{FF2B5EF4-FFF2-40B4-BE49-F238E27FC236}">
                <a16:creationId xmlns:a16="http://schemas.microsoft.com/office/drawing/2014/main" id="{2746801C-B175-6699-78B0-A524C6108302}"/>
              </a:ext>
            </a:extLst>
          </p:cNvPr>
          <p:cNvSpPr>
            <a:spLocks noGrp="1"/>
          </p:cNvSpPr>
          <p:nvPr>
            <p:ph type="title"/>
          </p:nvPr>
        </p:nvSpPr>
        <p:spPr/>
        <p:txBody>
          <a:bodyPr>
            <a:normAutofit/>
          </a:bodyPr>
          <a:lstStyle/>
          <a:p>
            <a:r>
              <a:rPr lang="fi-FI" dirty="0">
                <a:latin typeface="Source Sans Pro Semibold" panose="020B0603030403020204" pitchFamily="34" charset="0"/>
                <a:ea typeface="Source Sans Pro Semibold" panose="020B0603030403020204" pitchFamily="34" charset="0"/>
              </a:rPr>
              <a:t>Halutessanne kertoisitteko miksi vastasitte näin? </a:t>
            </a:r>
          </a:p>
        </p:txBody>
      </p:sp>
      <p:sp>
        <p:nvSpPr>
          <p:cNvPr id="10" name="Sisällön paikkamerkki 9">
            <a:extLst>
              <a:ext uri="{FF2B5EF4-FFF2-40B4-BE49-F238E27FC236}">
                <a16:creationId xmlns:a16="http://schemas.microsoft.com/office/drawing/2014/main" id="{0875DD0D-E434-3123-C573-CDF03DB48579}"/>
              </a:ext>
            </a:extLst>
          </p:cNvPr>
          <p:cNvSpPr>
            <a:spLocks noGrp="1"/>
          </p:cNvSpPr>
          <p:nvPr>
            <p:ph sz="quarter" idx="10"/>
          </p:nvPr>
        </p:nvSpPr>
        <p:spPr>
          <a:xfrm>
            <a:off x="388552" y="1878806"/>
            <a:ext cx="8455644" cy="2763441"/>
          </a:xfrm>
        </p:spPr>
        <p:txBody>
          <a:bodyPr>
            <a:noAutofit/>
          </a:bodyPr>
          <a:lstStyle/>
          <a:p>
            <a:pPr>
              <a:lnSpc>
                <a:spcPct val="100000"/>
              </a:lnSpc>
            </a:pPr>
            <a:r>
              <a:rPr lang="fi-FI" sz="1000" i="1" noProof="1"/>
              <a:t>Uskon, että yhteistyö EHYTin kanssa sujuisi, mutta oma ponnisteluni keskittyy niin tiiviisti hyvää tulosta tekevään kenttätyöhön, että tuntuisi falskilta suositella EHYTiä kenellekään, kun en tarkalleen ole perillä mitä siellä puuhaillaan. Ehkä kartuttamiemme </a:t>
            </a:r>
            <a:r>
              <a:rPr lang="fi-FI" sz="1000" b="1" i="1" noProof="1"/>
              <a:t>tietojen ja osaamisten luonne on erilaista</a:t>
            </a:r>
          </a:p>
          <a:p>
            <a:pPr>
              <a:lnSpc>
                <a:spcPct val="100000"/>
              </a:lnSpc>
            </a:pPr>
            <a:r>
              <a:rPr lang="fi-FI" sz="1000" b="1" i="1" noProof="1"/>
              <a:t>Yhteistyö</a:t>
            </a:r>
            <a:r>
              <a:rPr lang="fi-FI" sz="1000" i="1" noProof="1"/>
              <a:t> on ollut </a:t>
            </a:r>
            <a:r>
              <a:rPr lang="fi-FI" sz="1000" b="1" i="1" noProof="1"/>
              <a:t>vaikeaa</a:t>
            </a:r>
            <a:r>
              <a:rPr lang="fi-FI" sz="1000" i="1" noProof="1"/>
              <a:t> - </a:t>
            </a:r>
            <a:r>
              <a:rPr lang="fi-FI" sz="1000" b="1" i="1" noProof="1"/>
              <a:t>yhteydenottoihin ei vastata, tapaamisia ei saada järjestettyä </a:t>
            </a:r>
            <a:r>
              <a:rPr lang="fi-FI" sz="1000" i="1" noProof="1"/>
              <a:t>jne. Vasta kun EHYTin puolelta halutaan yhteistyötä, onnistuu yhteydenpito eli yhteistyön tulee alkaa EHYTin aloitteesta toimiakseen</a:t>
            </a:r>
          </a:p>
          <a:p>
            <a:pPr>
              <a:lnSpc>
                <a:spcPct val="100000"/>
              </a:lnSpc>
            </a:pPr>
            <a:r>
              <a:rPr lang="fi-FI" sz="1000" i="1" noProof="1"/>
              <a:t>On tuntunut, että </a:t>
            </a:r>
            <a:r>
              <a:rPr lang="fi-FI" sz="1000" b="1" i="1" noProof="1"/>
              <a:t>panos on ollut pieni yhteisesti tuotettaviin asioihin</a:t>
            </a:r>
          </a:p>
          <a:p>
            <a:pPr>
              <a:lnSpc>
                <a:spcPct val="100000"/>
              </a:lnSpc>
            </a:pPr>
            <a:r>
              <a:rPr lang="fi-FI" sz="1000" b="1" i="1" noProof="1"/>
              <a:t>Sosiaali- ja terveystoimisektoriin kohdistuu vahvaa ennakkoasennetta</a:t>
            </a:r>
          </a:p>
          <a:p>
            <a:pPr>
              <a:lnSpc>
                <a:spcPct val="100000"/>
              </a:lnSpc>
            </a:pPr>
            <a:r>
              <a:rPr lang="fi-FI" sz="1000" i="1" noProof="1"/>
              <a:t>EHYT on vaikuttava ja osaava mutta </a:t>
            </a:r>
            <a:r>
              <a:rPr lang="fi-FI" sz="1000" b="1" i="1" noProof="1"/>
              <a:t>alueellisesti tekevät itsenäistä työtä joka menee ristiin toiden tekijöiden kanssa</a:t>
            </a:r>
            <a:r>
              <a:rPr lang="fi-FI" sz="1000" i="1" noProof="1"/>
              <a:t>.</a:t>
            </a:r>
          </a:p>
          <a:p>
            <a:pPr>
              <a:lnSpc>
                <a:spcPct val="100000"/>
              </a:lnSpc>
            </a:pPr>
            <a:r>
              <a:rPr lang="fi-FI" sz="1000" i="1" noProof="1"/>
              <a:t>Yhteistyöllä olisi merkitystä  ja voisi tavoittaa päämääriä </a:t>
            </a:r>
            <a:r>
              <a:rPr lang="fi-FI" sz="1000" b="1" i="1" noProof="1"/>
              <a:t>muttei ole ollut sellaista yhteistyötä. Yksipuolisia viestejä vain tulee.</a:t>
            </a:r>
          </a:p>
          <a:p>
            <a:pPr>
              <a:lnSpc>
                <a:spcPct val="100000"/>
              </a:lnSpc>
            </a:pPr>
            <a:r>
              <a:rPr lang="fi-FI" sz="1000" i="1" noProof="1"/>
              <a:t>Riippuen vähän että kenelle. </a:t>
            </a:r>
            <a:r>
              <a:rPr lang="fi-FI" sz="1000" b="1" i="1" noProof="1"/>
              <a:t>Vaikuttavuusmittareita ym. voisi vielä kehitellä.</a:t>
            </a:r>
          </a:p>
          <a:p>
            <a:pPr>
              <a:lnSpc>
                <a:spcPct val="100000"/>
              </a:lnSpc>
            </a:pPr>
            <a:r>
              <a:rPr lang="fi-FI" sz="1000" i="1" noProof="1"/>
              <a:t>Ajattelen suositellessani, että joku yhteisö, niin kuin elokolo tai muu vastaava yhteisö, se ei toimi yhden tai parin henkilön voimin.</a:t>
            </a:r>
          </a:p>
          <a:p>
            <a:pPr>
              <a:lnSpc>
                <a:spcPct val="100000"/>
              </a:lnSpc>
            </a:pPr>
            <a:r>
              <a:rPr lang="fi-FI" sz="1000" i="1" noProof="1"/>
              <a:t>EHYT on erittäin tärkeä järjestö, joka tekee nimenomaan ennaltaehkäisevää työtä. </a:t>
            </a:r>
          </a:p>
          <a:p>
            <a:pPr>
              <a:lnSpc>
                <a:spcPct val="100000"/>
              </a:lnSpc>
            </a:pPr>
            <a:r>
              <a:rPr lang="fi-FI" sz="1000" i="1" noProof="1"/>
              <a:t>EHYT on </a:t>
            </a:r>
            <a:r>
              <a:rPr lang="fi-FI" sz="1000" b="1" i="1" noProof="1"/>
              <a:t>epäluotettava.</a:t>
            </a:r>
          </a:p>
        </p:txBody>
      </p:sp>
      <p:sp>
        <p:nvSpPr>
          <p:cNvPr id="2" name="Tekstin paikkamerkki 10">
            <a:extLst>
              <a:ext uri="{FF2B5EF4-FFF2-40B4-BE49-F238E27FC236}">
                <a16:creationId xmlns:a16="http://schemas.microsoft.com/office/drawing/2014/main" id="{416D0346-8F03-A615-37AC-867B269CBEEC}"/>
              </a:ext>
            </a:extLst>
          </p:cNvPr>
          <p:cNvSpPr txBox="1">
            <a:spLocks/>
          </p:cNvSpPr>
          <p:nvPr/>
        </p:nvSpPr>
        <p:spPr>
          <a:xfrm>
            <a:off x="388552" y="1294392"/>
            <a:ext cx="2628000" cy="576000"/>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Tx/>
              <a:buNone/>
              <a:defRPr sz="10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500" b="1" i="0" kern="1200">
                <a:solidFill>
                  <a:schemeClr val="tx1"/>
                </a:solidFill>
                <a:latin typeface="Source Sans Pro" panose="020B0503030403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i="0" kern="1200">
                <a:solidFill>
                  <a:schemeClr val="tx1"/>
                </a:solidFill>
                <a:latin typeface="Source Sans Pro Light" panose="020B0403030403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i="0" kern="1200">
                <a:solidFill>
                  <a:schemeClr val="tx1"/>
                </a:solidFill>
                <a:latin typeface="Source Sans Pro Light" panose="020B0403030403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i="0" kern="1200">
                <a:solidFill>
                  <a:schemeClr val="tx1"/>
                </a:solidFill>
                <a:latin typeface="Source Sans Pro Light" panose="020B0403030403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fi-FI" sz="1200" b="1" dirty="0">
                <a:latin typeface="Source Sans Pro Semibold" panose="020B0503030403020204" pitchFamily="34" charset="0"/>
              </a:rPr>
              <a:t>           Arvostelijat (0-6)</a:t>
            </a:r>
          </a:p>
        </p:txBody>
      </p:sp>
      <p:sp>
        <p:nvSpPr>
          <p:cNvPr id="3" name="Ellipsi 2">
            <a:extLst>
              <a:ext uri="{FF2B5EF4-FFF2-40B4-BE49-F238E27FC236}">
                <a16:creationId xmlns:a16="http://schemas.microsoft.com/office/drawing/2014/main" id="{79FFE336-9BA9-7447-64F9-CBF565857116}"/>
              </a:ext>
            </a:extLst>
          </p:cNvPr>
          <p:cNvSpPr/>
          <p:nvPr/>
        </p:nvSpPr>
        <p:spPr>
          <a:xfrm>
            <a:off x="502400" y="1296297"/>
            <a:ext cx="232784" cy="2327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906577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36</a:t>
            </a:fld>
            <a:endParaRPr lang="fi-FI" dirty="0"/>
          </a:p>
        </p:txBody>
      </p:sp>
      <p:pic>
        <p:nvPicPr>
          <p:cNvPr id="5" name="Kuva 4" descr="Kuva, joka sisältää kohteen teksti, kuvakaappaus, Fontti, viiva&#10;&#10;Kuvaus luotu automaattisesti">
            <a:extLst>
              <a:ext uri="{FF2B5EF4-FFF2-40B4-BE49-F238E27FC236}">
                <a16:creationId xmlns:a16="http://schemas.microsoft.com/office/drawing/2014/main" id="{764EF07D-12A0-80D1-BE39-5C3F1170B1A1}"/>
              </a:ext>
            </a:extLst>
          </p:cNvPr>
          <p:cNvPicPr>
            <a:picLocks noChangeAspect="1"/>
          </p:cNvPicPr>
          <p:nvPr/>
        </p:nvPicPr>
        <p:blipFill>
          <a:blip r:embed="rId2"/>
          <a:stretch>
            <a:fillRect/>
          </a:stretch>
        </p:blipFill>
        <p:spPr>
          <a:xfrm>
            <a:off x="900997" y="853079"/>
            <a:ext cx="2930669" cy="3584523"/>
          </a:xfrm>
          <a:prstGeom prst="rect">
            <a:avLst/>
          </a:prstGeom>
        </p:spPr>
      </p:pic>
      <p:pic>
        <p:nvPicPr>
          <p:cNvPr id="7" name="Kuva 6" descr="Kuva, joka sisältää kohteen teksti, kuvakaappaus, viiva, Fontti&#10;&#10;Kuvaus luotu automaattisesti">
            <a:extLst>
              <a:ext uri="{FF2B5EF4-FFF2-40B4-BE49-F238E27FC236}">
                <a16:creationId xmlns:a16="http://schemas.microsoft.com/office/drawing/2014/main" id="{9D4543C0-280D-0B5D-F34D-EE52BB533E1A}"/>
              </a:ext>
            </a:extLst>
          </p:cNvPr>
          <p:cNvPicPr>
            <a:picLocks noChangeAspect="1"/>
          </p:cNvPicPr>
          <p:nvPr/>
        </p:nvPicPr>
        <p:blipFill>
          <a:blip r:embed="rId3"/>
          <a:stretch>
            <a:fillRect/>
          </a:stretch>
        </p:blipFill>
        <p:spPr>
          <a:xfrm>
            <a:off x="4417561" y="876132"/>
            <a:ext cx="3212275" cy="2905125"/>
          </a:xfrm>
          <a:prstGeom prst="rect">
            <a:avLst/>
          </a:prstGeom>
        </p:spPr>
      </p:pic>
      <p:sp>
        <p:nvSpPr>
          <p:cNvPr id="3" name="Tekstiruutu 2">
            <a:extLst>
              <a:ext uri="{FF2B5EF4-FFF2-40B4-BE49-F238E27FC236}">
                <a16:creationId xmlns:a16="http://schemas.microsoft.com/office/drawing/2014/main" id="{0FCE0E2C-C1D8-452C-FEF0-90581C00A08F}"/>
              </a:ext>
            </a:extLst>
          </p:cNvPr>
          <p:cNvSpPr txBox="1"/>
          <p:nvPr/>
        </p:nvSpPr>
        <p:spPr>
          <a:xfrm>
            <a:off x="1912861" y="4066282"/>
            <a:ext cx="4480893" cy="1077218"/>
          </a:xfrm>
          <a:prstGeom prst="rect">
            <a:avLst/>
          </a:prstGeom>
          <a:noFill/>
        </p:spPr>
        <p:txBody>
          <a:bodyPr wrap="square">
            <a:spAutoFit/>
          </a:bodyPr>
          <a:lstStyle/>
          <a:p>
            <a:pPr>
              <a:lnSpc>
                <a:spcPct val="100000"/>
              </a:lnSpc>
            </a:pPr>
            <a:r>
              <a:rPr lang="fi-FI" sz="800" b="1" i="1" noProof="1"/>
              <a:t>Kommentteja aiheeseen liittyen: </a:t>
            </a:r>
          </a:p>
          <a:p>
            <a:pPr marL="171450" indent="-171450">
              <a:lnSpc>
                <a:spcPct val="100000"/>
              </a:lnSpc>
              <a:buFont typeface="Arial" panose="020B0604020202020204" pitchFamily="34" charset="0"/>
              <a:buChar char="•"/>
            </a:pPr>
            <a:r>
              <a:rPr lang="fi-FI" sz="800" i="1" noProof="1"/>
              <a:t>EHYT toimii erittäin hyvin ja toivottavasti rahoituspohja säilyy. Ei jää tuleen makaamaan, vaan pyrkii kehittämään toimintaa.</a:t>
            </a:r>
          </a:p>
          <a:p>
            <a:pPr marL="171450" indent="-171450">
              <a:lnSpc>
                <a:spcPct val="100000"/>
              </a:lnSpc>
              <a:buFont typeface="Arial" panose="020B0604020202020204" pitchFamily="34" charset="0"/>
              <a:buChar char="•"/>
            </a:pPr>
            <a:r>
              <a:rPr lang="fi-FI" sz="800" i="1" noProof="1"/>
              <a:t>Yhteistyö voisi olla jonkin verran tiiviimpää, mutta kyllä siihen on mielestäni ollut mahdollisuudet, mutta onko se ollut riittävän palkitsevaa tai motivoivaa, että siihen olisi itsekkään satsannut niin paljon kuin olisi voinut. </a:t>
            </a:r>
          </a:p>
          <a:p>
            <a:pPr marL="171450" indent="-171450">
              <a:lnSpc>
                <a:spcPct val="100000"/>
              </a:lnSpc>
              <a:buFont typeface="Arial" panose="020B0604020202020204" pitchFamily="34" charset="0"/>
              <a:buChar char="•"/>
            </a:pPr>
            <a:r>
              <a:rPr lang="fi-FI" sz="800" i="1" noProof="1"/>
              <a:t>On ollut sellaisia verkostoja, missä EHYT on ollut vahvasti mukana kehittämistyötä tekemässä.</a:t>
            </a:r>
          </a:p>
          <a:p>
            <a:pPr marL="171450" indent="-171450">
              <a:lnSpc>
                <a:spcPct val="100000"/>
              </a:lnSpc>
              <a:buFont typeface="Arial" panose="020B0604020202020204" pitchFamily="34" charset="0"/>
              <a:buChar char="•"/>
            </a:pPr>
            <a:r>
              <a:rPr lang="fi-FI" sz="800" i="1" noProof="1"/>
              <a:t>Ei riitä aika tiiviimpään yhteistyöhön.</a:t>
            </a:r>
          </a:p>
        </p:txBody>
      </p:sp>
      <p:sp>
        <p:nvSpPr>
          <p:cNvPr id="6" name="Tekstiruutu 5">
            <a:extLst>
              <a:ext uri="{FF2B5EF4-FFF2-40B4-BE49-F238E27FC236}">
                <a16:creationId xmlns:a16="http://schemas.microsoft.com/office/drawing/2014/main" id="{DADF3CED-A189-1D2B-BE9D-69D73623E1BA}"/>
              </a:ext>
            </a:extLst>
          </p:cNvPr>
          <p:cNvSpPr txBox="1"/>
          <p:nvPr/>
        </p:nvSpPr>
        <p:spPr>
          <a:xfrm>
            <a:off x="6339966" y="3837168"/>
            <a:ext cx="271246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200" dirty="0"/>
              <a:t>Vaikka yhteistyötä olisi tehty jo nyt paljon, näistä 43 % kokee tarvetta aiempaa tiiviimmälle yhteistyölle. Jos yhteistyötä ei ole ollut lainkaan tiiviimpää yhteistyötä toivovat lähes kaikki. </a:t>
            </a:r>
          </a:p>
        </p:txBody>
      </p:sp>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normAutofit/>
          </a:bodyPr>
          <a:lstStyle/>
          <a:p>
            <a:r>
              <a:rPr lang="fi-FI" sz="1800" dirty="0">
                <a:latin typeface="Source Sans Pro Semibold" panose="020B0603030403020204" pitchFamily="34" charset="0"/>
                <a:ea typeface="Source Sans Pro Semibold" panose="020B0603030403020204" pitchFamily="34" charset="0"/>
              </a:rPr>
              <a:t>Yli puolet vastaajista toivoisivat tiiviimpää yhteistyötä </a:t>
            </a:r>
            <a:r>
              <a:rPr lang="fi-FI" sz="1800" dirty="0" err="1">
                <a:latin typeface="Source Sans Pro Semibold" panose="020B0603030403020204" pitchFamily="34" charset="0"/>
                <a:ea typeface="Source Sans Pro Semibold" panose="020B0603030403020204" pitchFamily="34" charset="0"/>
              </a:rPr>
              <a:t>EHYTiltä</a:t>
            </a:r>
            <a:endParaRPr lang="fi-FI" sz="1800" dirty="0">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3316050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normAutofit/>
          </a:bodyPr>
          <a:lstStyle/>
          <a:p>
            <a:r>
              <a:rPr lang="fi-FI" dirty="0">
                <a:latin typeface="Source Sans Pro Semibold" panose="020B0603030403020204" pitchFamily="34" charset="0"/>
                <a:ea typeface="Source Sans Pro Semibold" panose="020B0603030403020204" pitchFamily="34" charset="0"/>
              </a:rPr>
              <a:t>Mitä muuta palautetta antaisitte EHYTille?</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37</a:t>
            </a:fld>
            <a:endParaRPr lang="fi-FI" dirty="0"/>
          </a:p>
        </p:txBody>
      </p:sp>
      <p:sp>
        <p:nvSpPr>
          <p:cNvPr id="6" name="Sisällön paikkamerkki 7">
            <a:extLst>
              <a:ext uri="{FF2B5EF4-FFF2-40B4-BE49-F238E27FC236}">
                <a16:creationId xmlns:a16="http://schemas.microsoft.com/office/drawing/2014/main" id="{761F6554-FFCE-576D-450D-FD8DA9029ABD}"/>
              </a:ext>
            </a:extLst>
          </p:cNvPr>
          <p:cNvSpPr txBox="1">
            <a:spLocks/>
          </p:cNvSpPr>
          <p:nvPr/>
        </p:nvSpPr>
        <p:spPr>
          <a:xfrm>
            <a:off x="354330" y="1355442"/>
            <a:ext cx="8070142" cy="2763441"/>
          </a:xfrm>
          <a:prstGeom prst="rect">
            <a:avLst/>
          </a:prstGeom>
        </p:spPr>
        <p:txBody>
          <a:bodyPr>
            <a:no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buFont typeface="Arial" panose="020B0604020202020204" pitchFamily="34" charset="0"/>
              <a:buChar char="•"/>
            </a:pPr>
            <a:r>
              <a:rPr lang="fi-FI" sz="800" i="1" noProof="1"/>
              <a:t>Hyvää ja tärkeää työtä mutta vähemmän taatosta vähemmän. Tuntuu välillä vähän pakottamiselta.</a:t>
            </a:r>
          </a:p>
          <a:p>
            <a:pPr marL="171450" indent="-171450">
              <a:lnSpc>
                <a:spcPct val="100000"/>
              </a:lnSpc>
              <a:buFont typeface="Arial" panose="020B0604020202020204" pitchFamily="34" charset="0"/>
              <a:buChar char="•"/>
            </a:pPr>
            <a:r>
              <a:rPr lang="fi-FI" sz="800" i="1" noProof="1"/>
              <a:t>Kiitos </a:t>
            </a:r>
          </a:p>
          <a:p>
            <a:pPr marL="171450" indent="-171450">
              <a:lnSpc>
                <a:spcPct val="100000"/>
              </a:lnSpc>
              <a:buFont typeface="Arial" panose="020B0604020202020204" pitchFamily="34" charset="0"/>
              <a:buChar char="•"/>
            </a:pPr>
            <a:r>
              <a:rPr lang="fi-FI" sz="800" i="1" noProof="1"/>
              <a:t>EHYT tekee</a:t>
            </a:r>
            <a:r>
              <a:rPr lang="fi-FI" sz="800" b="1" i="1" noProof="1"/>
              <a:t> hyvää työtä </a:t>
            </a:r>
            <a:r>
              <a:rPr lang="fi-FI" sz="800" i="1" noProof="1"/>
              <a:t>ja on kiva, että on</a:t>
            </a:r>
            <a:r>
              <a:rPr lang="fi-FI" sz="800" b="1" i="1" noProof="1"/>
              <a:t> myös ruotsinkielistä toimintaa. </a:t>
            </a:r>
          </a:p>
          <a:p>
            <a:pPr marL="171450" indent="-171450">
              <a:lnSpc>
                <a:spcPct val="100000"/>
              </a:lnSpc>
              <a:buFont typeface="Arial" panose="020B0604020202020204" pitchFamily="34" charset="0"/>
              <a:buChar char="•"/>
            </a:pPr>
            <a:r>
              <a:rPr lang="fi-FI" sz="800" b="1" i="1" noProof="1"/>
              <a:t>Uusille</a:t>
            </a:r>
            <a:r>
              <a:rPr lang="fi-FI" sz="800" i="1" noProof="1"/>
              <a:t> toimijoille EHYT'in </a:t>
            </a:r>
            <a:r>
              <a:rPr lang="fi-FI" sz="800" b="1" i="1" noProof="1"/>
              <a:t>toiminta näyttää hieman kaukaiselta.</a:t>
            </a:r>
          </a:p>
          <a:p>
            <a:pPr marL="171450" indent="-171450">
              <a:lnSpc>
                <a:spcPct val="100000"/>
              </a:lnSpc>
              <a:buFont typeface="Arial" panose="020B0604020202020204" pitchFamily="34" charset="0"/>
              <a:buChar char="•"/>
            </a:pPr>
            <a:r>
              <a:rPr lang="fi-FI" sz="800" i="1" noProof="1"/>
              <a:t>On tärkeää, että olisi </a:t>
            </a:r>
            <a:r>
              <a:rPr lang="fi-FI" sz="800" b="1" i="1" noProof="1"/>
              <a:t>sovittu yhteyshenkilö </a:t>
            </a:r>
            <a:r>
              <a:rPr lang="fi-FI" sz="800" i="1" noProof="1"/>
              <a:t>jolloin on helpompi tehdä yhteistyötä. </a:t>
            </a:r>
            <a:r>
              <a:rPr lang="fi-FI" sz="800" b="1" i="1" noProof="1"/>
              <a:t>Jos henkilö lähtee, toivomme Ehytin puolelta aktiivisuutta nimetä uusi henkilö. </a:t>
            </a:r>
            <a:r>
              <a:rPr lang="fi-FI" sz="800" i="1" noProof="1"/>
              <a:t>Meille ei oltu tiedotettu yhteyshenkilön poislähdöstä eikä nimetty uutta, se selvisi vasta, kun itsellämme oli tarve olla yhteydessä ja yhteistyö hieman hiipui tämän seurauksena. Olisi tärkeää huolehtia kumppanuuksista.</a:t>
            </a:r>
          </a:p>
          <a:p>
            <a:pPr marL="171450" indent="-171450">
              <a:lnSpc>
                <a:spcPct val="100000"/>
              </a:lnSpc>
              <a:buFont typeface="Arial" panose="020B0604020202020204" pitchFamily="34" charset="0"/>
              <a:buChar char="•"/>
            </a:pPr>
            <a:r>
              <a:rPr lang="fi-FI" sz="800" b="1" i="1" noProof="1"/>
              <a:t>Kiitos Ehyt ry:lle yhteistyöstä</a:t>
            </a:r>
            <a:r>
              <a:rPr lang="fi-FI" sz="800" i="1" noProof="1"/>
              <a:t>! Hyvää kevättä ja kesää!</a:t>
            </a:r>
          </a:p>
          <a:p>
            <a:pPr marL="171450" indent="-171450">
              <a:lnSpc>
                <a:spcPct val="100000"/>
              </a:lnSpc>
              <a:buFont typeface="Arial" panose="020B0604020202020204" pitchFamily="34" charset="0"/>
              <a:buChar char="•"/>
            </a:pPr>
            <a:r>
              <a:rPr lang="fi-FI" sz="800" i="1" noProof="1"/>
              <a:t>Jatkakaa hyvää työtä!</a:t>
            </a:r>
          </a:p>
          <a:p>
            <a:pPr marL="171450" indent="-171450">
              <a:lnSpc>
                <a:spcPct val="100000"/>
              </a:lnSpc>
              <a:buFont typeface="Arial" panose="020B0604020202020204" pitchFamily="34" charset="0"/>
              <a:buChar char="•"/>
            </a:pPr>
            <a:r>
              <a:rPr lang="fi-FI" sz="800" i="1" noProof="1"/>
              <a:t>Todella </a:t>
            </a:r>
            <a:r>
              <a:rPr lang="fi-FI" sz="800" b="1" i="1" noProof="1"/>
              <a:t>arvokasta tärkeää toimintaa ihanassa ilmapiirissä</a:t>
            </a:r>
            <a:r>
              <a:rPr lang="fi-FI" sz="800" i="1" noProof="1"/>
              <a:t>!</a:t>
            </a:r>
          </a:p>
          <a:p>
            <a:pPr marL="171450" indent="-171450">
              <a:lnSpc>
                <a:spcPct val="100000"/>
              </a:lnSpc>
              <a:buFont typeface="Arial" panose="020B0604020202020204" pitchFamily="34" charset="0"/>
              <a:buChar char="•"/>
            </a:pPr>
            <a:r>
              <a:rPr lang="fi-FI" sz="800" i="1" noProof="1"/>
              <a:t>Kiitos yhteistyöstä. </a:t>
            </a:r>
            <a:r>
              <a:rPr lang="fi-FI" sz="800" b="1" i="1" noProof="1"/>
              <a:t>Toivoisin eri alueiden alueellisille asiantuntijoille enemmän resursseja</a:t>
            </a:r>
            <a:r>
              <a:rPr lang="fi-FI" sz="800" i="1" noProof="1"/>
              <a:t>, jotta he pystyisivät olemaan entistä enemmän työn tukena.</a:t>
            </a:r>
          </a:p>
          <a:p>
            <a:pPr marL="171450" indent="-171450">
              <a:lnSpc>
                <a:spcPct val="100000"/>
              </a:lnSpc>
              <a:buFont typeface="Arial" panose="020B0604020202020204" pitchFamily="34" charset="0"/>
              <a:buChar char="•"/>
            </a:pPr>
            <a:r>
              <a:rPr lang="fi-FI" sz="800" i="1" noProof="1"/>
              <a:t> </a:t>
            </a:r>
            <a:r>
              <a:rPr lang="fi-FI" sz="800" b="1" i="1" noProof="1"/>
              <a:t>Kiitos loistavasta ja sujuvasta yhteistyöstä </a:t>
            </a:r>
            <a:r>
              <a:rPr lang="fi-FI" sz="800" i="1" noProof="1"/>
              <a:t>erityisesti rahapelihaittojen ehkäisyn verkostoissa. Jatkakaa samaan malliin!</a:t>
            </a:r>
          </a:p>
          <a:p>
            <a:pPr marL="171450" indent="-171450">
              <a:lnSpc>
                <a:spcPct val="100000"/>
              </a:lnSpc>
              <a:buFont typeface="Arial" panose="020B0604020202020204" pitchFamily="34" charset="0"/>
              <a:buChar char="•"/>
            </a:pPr>
            <a:endParaRPr lang="fi-FI" sz="800" i="1" noProof="1"/>
          </a:p>
        </p:txBody>
      </p:sp>
    </p:spTree>
    <p:extLst>
      <p:ext uri="{BB962C8B-B14F-4D97-AF65-F5344CB8AC3E}">
        <p14:creationId xmlns:p14="http://schemas.microsoft.com/office/powerpoint/2010/main" val="375709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a:xfrm>
            <a:off x="354330" y="263075"/>
            <a:ext cx="8686542" cy="994172"/>
          </a:xfrm>
        </p:spPr>
        <p:txBody>
          <a:bodyPr>
            <a:normAutofit/>
          </a:bodyPr>
          <a:lstStyle/>
          <a:p>
            <a:r>
              <a:rPr lang="fi-FI" dirty="0">
                <a:latin typeface="Source Sans Pro Semibold" panose="020B0603030403020204" pitchFamily="34" charset="0"/>
                <a:ea typeface="Source Sans Pro Semibold" panose="020B0603030403020204" pitchFamily="34" charset="0"/>
              </a:rPr>
              <a:t>Onnistumisen ja suosittelun välinen korrelaatio</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38</a:t>
            </a:fld>
            <a:endParaRPr lang="fi-FI" dirty="0"/>
          </a:p>
        </p:txBody>
      </p:sp>
      <p:sp>
        <p:nvSpPr>
          <p:cNvPr id="8" name="Sisällön paikkamerkki 11">
            <a:extLst>
              <a:ext uri="{FF2B5EF4-FFF2-40B4-BE49-F238E27FC236}">
                <a16:creationId xmlns:a16="http://schemas.microsoft.com/office/drawing/2014/main" id="{E76E28F4-97EA-DB5D-2FDC-FAEC97391ECC}"/>
              </a:ext>
            </a:extLst>
          </p:cNvPr>
          <p:cNvSpPr txBox="1">
            <a:spLocks/>
          </p:cNvSpPr>
          <p:nvPr/>
        </p:nvSpPr>
        <p:spPr>
          <a:xfrm>
            <a:off x="7156857" y="102393"/>
            <a:ext cx="1863317" cy="1881809"/>
          </a:xfrm>
          <a:prstGeom prst="rect">
            <a:avLst/>
          </a:prstGeom>
          <a:solidFill>
            <a:schemeClr val="bg1"/>
          </a:solidFill>
          <a:ln>
            <a:solidFill>
              <a:schemeClr val="tx1"/>
            </a:solidFill>
          </a:ln>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0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0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i-FI" sz="800" dirty="0"/>
              <a:t>Korrelaatioanalyysi arvioitujen tekijöiden vaikutuksesta suosittelutodennäköisyyteen. </a:t>
            </a:r>
          </a:p>
          <a:p>
            <a:r>
              <a:rPr lang="fi-FI" sz="800" dirty="0"/>
              <a:t>Vaaka-akseli kuvaa tekijän onnistumista (skaalattuna asteikolle 0-100%) ja pystyakseli korrelaatiota suosittelutodennäköisyyden arvion kanssa.</a:t>
            </a:r>
          </a:p>
          <a:p>
            <a:r>
              <a:rPr lang="fi-FI" sz="800" dirty="0"/>
              <a:t>Oikeaan yläkulmaan sijoittuneet tekijät ovat onnistuneita tekijöitä, jotka ajavat suosittelu-todennäköisyyttä. Tärkeimmät kehityskohteet löytyvät vasemmasta yläkulmasta.</a:t>
            </a:r>
          </a:p>
        </p:txBody>
      </p:sp>
      <p:sp>
        <p:nvSpPr>
          <p:cNvPr id="9" name="Sisällön paikkamerkki 11">
            <a:extLst>
              <a:ext uri="{FF2B5EF4-FFF2-40B4-BE49-F238E27FC236}">
                <a16:creationId xmlns:a16="http://schemas.microsoft.com/office/drawing/2014/main" id="{8687FF39-DCCF-51B3-ACD9-FDA531BD1868}"/>
              </a:ext>
            </a:extLst>
          </p:cNvPr>
          <p:cNvSpPr txBox="1">
            <a:spLocks/>
          </p:cNvSpPr>
          <p:nvPr/>
        </p:nvSpPr>
        <p:spPr>
          <a:xfrm>
            <a:off x="7156858" y="2127593"/>
            <a:ext cx="1884014" cy="2896223"/>
          </a:xfrm>
          <a:prstGeom prst="rect">
            <a:avLst/>
          </a:prstGeom>
          <a:solidFill>
            <a:schemeClr val="bg1"/>
          </a:solidFill>
          <a:ln>
            <a:solidFill>
              <a:schemeClr val="tx1"/>
            </a:solidFill>
          </a:ln>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0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0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i-FI" dirty="0"/>
              <a:t>Suosittelun kanssa vahvasti korreloivat ja hyvin onnistuneet väitteet:</a:t>
            </a:r>
          </a:p>
          <a:p>
            <a:pPr marL="171450" indent="-171450">
              <a:buFont typeface="Arial" panose="020B0604020202020204" pitchFamily="34" charset="0"/>
              <a:buChar char="•"/>
            </a:pPr>
            <a:r>
              <a:rPr lang="fi-FI" dirty="0">
                <a:solidFill>
                  <a:schemeClr val="bg2">
                    <a:lumMod val="50000"/>
                  </a:schemeClr>
                </a:solidFill>
              </a:rPr>
              <a:t>Yhteisötasolla – Yhteisöjen tukena</a:t>
            </a:r>
          </a:p>
          <a:p>
            <a:r>
              <a:rPr lang="fi-FI" dirty="0"/>
              <a:t>Suosittelun kanssa vahvasti korreloivat ja heikommin onnistuneet väitteet:</a:t>
            </a:r>
          </a:p>
          <a:p>
            <a:pPr marL="171450" indent="-171450">
              <a:buFont typeface="Arial" panose="020B0604020202020204" pitchFamily="34" charset="0"/>
              <a:buChar char="•"/>
            </a:pPr>
            <a:r>
              <a:rPr lang="fi-FI" dirty="0">
                <a:solidFill>
                  <a:schemeClr val="accent6"/>
                </a:solidFill>
              </a:rPr>
              <a:t>Tunnettavuus ja tiedottaminen yhteisötasolla</a:t>
            </a:r>
          </a:p>
          <a:p>
            <a:pPr marL="171450" indent="-171450">
              <a:buFont typeface="Arial" panose="020B0604020202020204" pitchFamily="34" charset="0"/>
              <a:buChar char="•"/>
            </a:pPr>
            <a:r>
              <a:rPr lang="fi-FI" dirty="0">
                <a:solidFill>
                  <a:schemeClr val="accent6"/>
                </a:solidFill>
              </a:rPr>
              <a:t>Yksilötasolla – Ihmisten arjessa</a:t>
            </a:r>
          </a:p>
          <a:p>
            <a:endParaRPr lang="fi-FI" dirty="0">
              <a:solidFill>
                <a:schemeClr val="bg2">
                  <a:lumMod val="50000"/>
                </a:schemeClr>
              </a:solidFill>
            </a:endParaRPr>
          </a:p>
        </p:txBody>
      </p:sp>
      <p:pic>
        <p:nvPicPr>
          <p:cNvPr id="6" name="Kuva 5">
            <a:extLst>
              <a:ext uri="{FF2B5EF4-FFF2-40B4-BE49-F238E27FC236}">
                <a16:creationId xmlns:a16="http://schemas.microsoft.com/office/drawing/2014/main" id="{73CFAE2B-14A8-3C33-8F79-4EF19E6DF099}"/>
              </a:ext>
            </a:extLst>
          </p:cNvPr>
          <p:cNvPicPr>
            <a:picLocks noChangeAspect="1"/>
          </p:cNvPicPr>
          <p:nvPr/>
        </p:nvPicPr>
        <p:blipFill>
          <a:blip r:embed="rId3"/>
          <a:srcRect/>
          <a:stretch/>
        </p:blipFill>
        <p:spPr>
          <a:xfrm>
            <a:off x="432417" y="1222916"/>
            <a:ext cx="6146140" cy="3461347"/>
          </a:xfrm>
          <a:prstGeom prst="rect">
            <a:avLst/>
          </a:prstGeom>
        </p:spPr>
      </p:pic>
    </p:spTree>
    <p:extLst>
      <p:ext uri="{BB962C8B-B14F-4D97-AF65-F5344CB8AC3E}">
        <p14:creationId xmlns:p14="http://schemas.microsoft.com/office/powerpoint/2010/main" val="1844791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8707B-3E86-F445-8A0A-214568C2C12A}"/>
              </a:ext>
            </a:extLst>
          </p:cNvPr>
          <p:cNvSpPr>
            <a:spLocks noGrp="1"/>
          </p:cNvSpPr>
          <p:nvPr>
            <p:ph type="title"/>
          </p:nvPr>
        </p:nvSpPr>
        <p:spPr>
          <a:xfrm>
            <a:off x="215153" y="0"/>
            <a:ext cx="7886700" cy="994172"/>
          </a:xfrm>
        </p:spPr>
        <p:txBody>
          <a:bodyPr>
            <a:normAutofit/>
          </a:bodyPr>
          <a:lstStyle/>
          <a:p>
            <a:r>
              <a:rPr lang="fi-FI" dirty="0">
                <a:latin typeface="Source Sans Pro Semibold" panose="020B0603030403020204" pitchFamily="34" charset="0"/>
                <a:ea typeface="Source Sans Pro Semibold" panose="020B0603030403020204" pitchFamily="34" charset="0"/>
              </a:rPr>
              <a:t>Tutkimuksen johtopäätökset</a:t>
            </a:r>
          </a:p>
        </p:txBody>
      </p:sp>
      <p:sp>
        <p:nvSpPr>
          <p:cNvPr id="4" name="Dian numeron paikkamerkki 3">
            <a:extLst>
              <a:ext uri="{FF2B5EF4-FFF2-40B4-BE49-F238E27FC236}">
                <a16:creationId xmlns:a16="http://schemas.microsoft.com/office/drawing/2014/main" id="{D4F38815-FBFB-674F-AD46-2CB653D89087}"/>
              </a:ext>
            </a:extLst>
          </p:cNvPr>
          <p:cNvSpPr>
            <a:spLocks noGrp="1"/>
          </p:cNvSpPr>
          <p:nvPr>
            <p:ph type="sldNum" sz="quarter" idx="4"/>
          </p:nvPr>
        </p:nvSpPr>
        <p:spPr/>
        <p:txBody>
          <a:bodyPr/>
          <a:lstStyle/>
          <a:p>
            <a:fld id="{8D6C8D1F-3066-F545-9C8E-50A640D5C1D2}" type="slidenum">
              <a:rPr lang="fi-FI" smtClean="0"/>
              <a:pPr/>
              <a:t>39</a:t>
            </a:fld>
            <a:endParaRPr lang="fi-FI" dirty="0"/>
          </a:p>
        </p:txBody>
      </p:sp>
      <p:sp>
        <p:nvSpPr>
          <p:cNvPr id="5" name="Tekstiruutu 4">
            <a:extLst>
              <a:ext uri="{FF2B5EF4-FFF2-40B4-BE49-F238E27FC236}">
                <a16:creationId xmlns:a16="http://schemas.microsoft.com/office/drawing/2014/main" id="{682F35C7-64C3-BC86-BF56-525BE3372544}"/>
              </a:ext>
            </a:extLst>
          </p:cNvPr>
          <p:cNvSpPr txBox="1"/>
          <p:nvPr/>
        </p:nvSpPr>
        <p:spPr>
          <a:xfrm>
            <a:off x="291993" y="701457"/>
            <a:ext cx="8713694" cy="4339650"/>
          </a:xfrm>
          <a:prstGeom prst="rect">
            <a:avLst/>
          </a:prstGeom>
          <a:solidFill>
            <a:schemeClr val="bg1"/>
          </a:solidFill>
        </p:spPr>
        <p:txBody>
          <a:bodyPr wrap="square" rtlCol="0">
            <a:spAutoFit/>
          </a:bodyPr>
          <a:lstStyle/>
          <a:p>
            <a:r>
              <a:rPr lang="fi-FI" sz="1150" b="1" dirty="0">
                <a:latin typeface="+mj-lt"/>
              </a:rPr>
              <a:t>Valtakunnallisen tason tunnettuudessa harppaus ylöspäin </a:t>
            </a:r>
          </a:p>
          <a:p>
            <a:r>
              <a:rPr lang="fi-FI" sz="1150" dirty="0" err="1">
                <a:latin typeface="+mj-lt"/>
              </a:rPr>
              <a:t>EHYTin</a:t>
            </a:r>
            <a:r>
              <a:rPr lang="fi-FI" sz="1150" dirty="0">
                <a:latin typeface="+mj-lt"/>
              </a:rPr>
              <a:t> toiminta tunnetaan hyvin eri tasoilla (paikallis-, yksilö- ja valtakunnallinen taso). Valtakunnallisen tason tunnettuus on parhaalla tasolla ja tulos on parantunut vuodesta 2021.  </a:t>
            </a:r>
          </a:p>
          <a:p>
            <a:endParaRPr lang="fi-FI" sz="1150" dirty="0">
              <a:latin typeface="+mj-lt"/>
            </a:endParaRPr>
          </a:p>
          <a:p>
            <a:r>
              <a:rPr lang="fi-FI" sz="1150" b="1" dirty="0">
                <a:latin typeface="+mj-lt"/>
              </a:rPr>
              <a:t>Vahvaa asiantuntijuutta, luotettavuutta ja aktiivisuutta</a:t>
            </a:r>
          </a:p>
          <a:p>
            <a:r>
              <a:rPr lang="fi-FI" sz="1150" dirty="0">
                <a:latin typeface="+mj-lt"/>
              </a:rPr>
              <a:t>EHYT ry on spontaanisti erityisesti asiantunteva (kaikki mainitut adjektiivit), luotettava ja aktiivinen, myös vaikuttava on noussut listalle. Autetuista adjektiiveista parhaiten kuvaavat asiantunteva, verkostoitunut, yhteistyökykyinen ja monipuolinen. Näistä verkostoitunut ja monipuolinen on parantunut merkityksellisesti viime mittauksesta. Heikoiten annetuista adjektiiveista kuvaavat dialoginen ja edelläkävijä. Rooleista </a:t>
            </a:r>
            <a:r>
              <a:rPr lang="fi-FI" sz="1150" dirty="0" err="1">
                <a:latin typeface="+mj-lt"/>
              </a:rPr>
              <a:t>EHYTin</a:t>
            </a:r>
            <a:r>
              <a:rPr lang="fi-FI" sz="1150" dirty="0">
                <a:latin typeface="+mj-lt"/>
              </a:rPr>
              <a:t> valtuuston tai hallituksen edustajat, jäsenjärjestöt ja vapaaehtoiset antavat maltillisimpia arvioita dialogisuudelle. Yksikään tavoiteadjektiivi ei ole heikentynyt merkityksellisesti. </a:t>
            </a:r>
          </a:p>
          <a:p>
            <a:endParaRPr lang="fi-FI" sz="1150" dirty="0">
              <a:latin typeface="+mj-lt"/>
            </a:endParaRPr>
          </a:p>
          <a:p>
            <a:r>
              <a:rPr lang="fi-FI" sz="1150" b="1" dirty="0">
                <a:latin typeface="+mj-lt"/>
              </a:rPr>
              <a:t>Tunnettuuden kasvattamiseen ja tiedottamiseen toivotaan panostusta</a:t>
            </a:r>
          </a:p>
          <a:p>
            <a:pPr>
              <a:lnSpc>
                <a:spcPct val="100000"/>
              </a:lnSpc>
            </a:pPr>
            <a:r>
              <a:rPr lang="fi-FI" sz="1150" dirty="0">
                <a:latin typeface="+mj-lt"/>
              </a:rPr>
              <a:t>EHYT ry on onnistunut parhaiten ”yleisyhteiskunnallisella tasolla – vaikuttamistyö” ja ”yhteisötasolla – yhteisön tukena”-mittareissa, heikoiten tunnettavuudessa ja tiedottamisessa yksilötasolla. Keskimääräistä heikompi tulos  </a:t>
            </a:r>
            <a:r>
              <a:rPr lang="fi-FI" sz="1150" dirty="0" err="1">
                <a:latin typeface="+mj-lt"/>
              </a:rPr>
              <a:t>läpileikkaa</a:t>
            </a:r>
            <a:r>
              <a:rPr lang="fi-FI" sz="1150" dirty="0">
                <a:latin typeface="+mj-lt"/>
              </a:rPr>
              <a:t> eri vastaajaroolit ja maakunnat. </a:t>
            </a:r>
            <a:r>
              <a:rPr lang="fi-FI" sz="1150" noProof="1">
                <a:latin typeface="+mj-lt"/>
              </a:rPr>
              <a:t>Yhteiskunnallinen vaikuttaminen, tiedottaminen, tunnettavuus ovat teemoja mihin avoimissa toivotaan erityisesti panostusta.</a:t>
            </a:r>
          </a:p>
          <a:p>
            <a:pPr marL="171450" indent="-171450">
              <a:lnSpc>
                <a:spcPct val="100000"/>
              </a:lnSpc>
              <a:buFont typeface="Arial" panose="020B0604020202020204" pitchFamily="34" charset="0"/>
              <a:buChar char="•"/>
            </a:pPr>
            <a:endParaRPr lang="fi-FI" sz="1150" i="1" noProof="1">
              <a:latin typeface="+mj-lt"/>
            </a:endParaRPr>
          </a:p>
          <a:p>
            <a:pPr>
              <a:lnSpc>
                <a:spcPct val="100000"/>
              </a:lnSpc>
            </a:pPr>
            <a:r>
              <a:rPr lang="fi-FI" sz="1150" b="1" dirty="0">
                <a:latin typeface="+mj-lt"/>
                <a:ea typeface="Source Sans Pro Semibold" panose="020B0603030403020204" pitchFamily="34" charset="0"/>
              </a:rPr>
              <a:t>EHYT ry on haluttu kumppani – 2/3 vastaajasta suosittelisi yhteistyötä </a:t>
            </a:r>
            <a:r>
              <a:rPr lang="fi-FI" sz="1150" b="1" dirty="0" err="1">
                <a:latin typeface="+mj-lt"/>
                <a:ea typeface="Source Sans Pro Semibold" panose="020B0603030403020204" pitchFamily="34" charset="0"/>
              </a:rPr>
              <a:t>EHYTin</a:t>
            </a:r>
            <a:r>
              <a:rPr lang="fi-FI" sz="1150" b="1" dirty="0">
                <a:latin typeface="+mj-lt"/>
                <a:ea typeface="Source Sans Pro Semibold" panose="020B0603030403020204" pitchFamily="34" charset="0"/>
              </a:rPr>
              <a:t> kanssa</a:t>
            </a:r>
            <a:endParaRPr lang="fi-FI" sz="1150" b="1" i="1" noProof="1">
              <a:latin typeface="+mj-lt"/>
            </a:endParaRPr>
          </a:p>
          <a:p>
            <a:r>
              <a:rPr lang="fi-FI" sz="1150" dirty="0">
                <a:latin typeface="+mj-lt"/>
              </a:rPr>
              <a:t>Ehyt ry:n samaa NPS -lukema erittäin korkea, 59 (suosittelijoiden eli 9-10 antaneiden  %-osuus – arvostelijoiden eli 0-6 antaneiden %-osuus = NPS). Suosittelijoiden osuudeksi muodostuu 65 %.</a:t>
            </a:r>
          </a:p>
          <a:p>
            <a:endParaRPr lang="fi-FI" sz="1150" dirty="0">
              <a:latin typeface="+mj-lt"/>
            </a:endParaRPr>
          </a:p>
          <a:p>
            <a:r>
              <a:rPr lang="fi-FI" sz="1150" b="1" dirty="0">
                <a:latin typeface="+mj-lt"/>
                <a:ea typeface="Source Sans Pro Semibold" panose="020B0603030403020204" pitchFamily="34" charset="0"/>
              </a:rPr>
              <a:t>Yhteistyöstä toivotaan aiempaa tiiviimpää</a:t>
            </a:r>
          </a:p>
          <a:p>
            <a:r>
              <a:rPr lang="fi-FI" sz="1150" dirty="0">
                <a:latin typeface="+mj-lt"/>
              </a:rPr>
              <a:t>Kaikista vastaajista 56 % haluaa aiempaa tiiviimpää yhteistyötä </a:t>
            </a:r>
            <a:r>
              <a:rPr lang="fi-FI" sz="1150" dirty="0" err="1">
                <a:latin typeface="+mj-lt"/>
              </a:rPr>
              <a:t>EHYTin</a:t>
            </a:r>
            <a:r>
              <a:rPr lang="fi-FI" sz="1150" dirty="0">
                <a:latin typeface="+mj-lt"/>
              </a:rPr>
              <a:t> kanssa. Vaikka yhteistyötä olisi tehty jo nyt paljon viimeisen kahden vuoden aikana, näistäkin 43 % kokee tarvetta aiempaa tiiviimmälle yhteistyölle. Jos yhteistyötä ei ole ollut lainkaan tiiviimpää yhteistyötä toivovat lähes kaikki. </a:t>
            </a:r>
          </a:p>
        </p:txBody>
      </p:sp>
    </p:spTree>
    <p:extLst>
      <p:ext uri="{BB962C8B-B14F-4D97-AF65-F5344CB8AC3E}">
        <p14:creationId xmlns:p14="http://schemas.microsoft.com/office/powerpoint/2010/main" val="2567219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Taustatiedot</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4</a:t>
            </a:fld>
            <a:endParaRPr lang="fi-FI" dirty="0"/>
          </a:p>
        </p:txBody>
      </p:sp>
      <p:sp>
        <p:nvSpPr>
          <p:cNvPr id="21" name="Sisällön paikkamerkki 5">
            <a:extLst>
              <a:ext uri="{FF2B5EF4-FFF2-40B4-BE49-F238E27FC236}">
                <a16:creationId xmlns:a16="http://schemas.microsoft.com/office/drawing/2014/main" id="{D797F8A9-EE77-AF4E-8A07-7611D815CFDD}"/>
              </a:ext>
            </a:extLst>
          </p:cNvPr>
          <p:cNvSpPr txBox="1">
            <a:spLocks/>
          </p:cNvSpPr>
          <p:nvPr/>
        </p:nvSpPr>
        <p:spPr>
          <a:xfrm>
            <a:off x="354330" y="4248594"/>
            <a:ext cx="7886700" cy="941194"/>
          </a:xfrm>
          <a:prstGeom prst="rect">
            <a:avLst/>
          </a:prstGeom>
          <a:ln>
            <a:noFill/>
          </a:ln>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0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0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fi-FI" noProof="1"/>
          </a:p>
        </p:txBody>
      </p:sp>
      <p:pic>
        <p:nvPicPr>
          <p:cNvPr id="5" name="Kuva 4">
            <a:extLst>
              <a:ext uri="{FF2B5EF4-FFF2-40B4-BE49-F238E27FC236}">
                <a16:creationId xmlns:a16="http://schemas.microsoft.com/office/drawing/2014/main" id="{3E8D555C-D823-4166-16BB-200934DF1965}"/>
              </a:ext>
            </a:extLst>
          </p:cNvPr>
          <p:cNvPicPr>
            <a:picLocks noChangeAspect="1"/>
          </p:cNvPicPr>
          <p:nvPr/>
        </p:nvPicPr>
        <p:blipFill>
          <a:blip r:embed="rId2"/>
          <a:stretch>
            <a:fillRect/>
          </a:stretch>
        </p:blipFill>
        <p:spPr>
          <a:xfrm>
            <a:off x="2666681" y="981034"/>
            <a:ext cx="2334469" cy="3554543"/>
          </a:xfrm>
          <a:prstGeom prst="rect">
            <a:avLst/>
          </a:prstGeom>
        </p:spPr>
      </p:pic>
      <p:pic>
        <p:nvPicPr>
          <p:cNvPr id="8" name="Kuva 7">
            <a:extLst>
              <a:ext uri="{FF2B5EF4-FFF2-40B4-BE49-F238E27FC236}">
                <a16:creationId xmlns:a16="http://schemas.microsoft.com/office/drawing/2014/main" id="{A53CCA0C-209C-029C-17EC-FAB6D6A7592D}"/>
              </a:ext>
            </a:extLst>
          </p:cNvPr>
          <p:cNvPicPr>
            <a:picLocks noChangeAspect="1"/>
          </p:cNvPicPr>
          <p:nvPr/>
        </p:nvPicPr>
        <p:blipFill>
          <a:blip r:embed="rId3"/>
          <a:stretch>
            <a:fillRect/>
          </a:stretch>
        </p:blipFill>
        <p:spPr>
          <a:xfrm>
            <a:off x="5232147" y="981034"/>
            <a:ext cx="3803092" cy="3613933"/>
          </a:xfrm>
          <a:prstGeom prst="rect">
            <a:avLst/>
          </a:prstGeom>
        </p:spPr>
      </p:pic>
      <p:pic>
        <p:nvPicPr>
          <p:cNvPr id="6" name="Kuva 5">
            <a:extLst>
              <a:ext uri="{FF2B5EF4-FFF2-40B4-BE49-F238E27FC236}">
                <a16:creationId xmlns:a16="http://schemas.microsoft.com/office/drawing/2014/main" id="{2BC44DE1-EBF6-B8CB-123C-C088EAF0936B}"/>
              </a:ext>
            </a:extLst>
          </p:cNvPr>
          <p:cNvPicPr>
            <a:picLocks noChangeAspect="1"/>
          </p:cNvPicPr>
          <p:nvPr/>
        </p:nvPicPr>
        <p:blipFill>
          <a:blip r:embed="rId4"/>
          <a:srcRect/>
          <a:stretch/>
        </p:blipFill>
        <p:spPr>
          <a:xfrm>
            <a:off x="181812" y="1020263"/>
            <a:ext cx="2420711" cy="2123514"/>
          </a:xfrm>
          <a:prstGeom prst="rect">
            <a:avLst/>
          </a:prstGeom>
        </p:spPr>
      </p:pic>
      <p:sp>
        <p:nvSpPr>
          <p:cNvPr id="7" name="Tekstikehys 7">
            <a:extLst>
              <a:ext uri="{FF2B5EF4-FFF2-40B4-BE49-F238E27FC236}">
                <a16:creationId xmlns:a16="http://schemas.microsoft.com/office/drawing/2014/main" id="{CAAB45AC-00FB-CD12-DD54-C935B74ABDFF}"/>
              </a:ext>
            </a:extLst>
          </p:cNvPr>
          <p:cNvSpPr txBox="1"/>
          <p:nvPr/>
        </p:nvSpPr>
        <p:spPr>
          <a:xfrm>
            <a:off x="354330" y="3212138"/>
            <a:ext cx="1876213" cy="338554"/>
          </a:xfrm>
          <a:prstGeom prst="rect">
            <a:avLst/>
          </a:prstGeom>
          <a:solidFill>
            <a:schemeClr val="bg1"/>
          </a:solidFill>
          <a:ln>
            <a:solidFill>
              <a:schemeClr val="tx1"/>
            </a:solidFill>
          </a:ln>
        </p:spPr>
        <p:txBody>
          <a:bodyPr wrap="square" rtlCol="0">
            <a:spAutoFit/>
          </a:bodyPr>
          <a:lstStyle/>
          <a:p>
            <a:r>
              <a:rPr lang="fi-FI" sz="800" i="1" dirty="0">
                <a:latin typeface="+mj-lt"/>
              </a:rPr>
              <a:t>Puhelinvastauksista (N=116) puolistrukturoituja vastauksia on 15. </a:t>
            </a:r>
          </a:p>
        </p:txBody>
      </p:sp>
      <p:cxnSp>
        <p:nvCxnSpPr>
          <p:cNvPr id="9" name="Suora yhdysviiva 8">
            <a:extLst>
              <a:ext uri="{FF2B5EF4-FFF2-40B4-BE49-F238E27FC236}">
                <a16:creationId xmlns:a16="http://schemas.microsoft.com/office/drawing/2014/main" id="{9825F4AF-7BB3-780C-FA70-8596E4DBF2AB}"/>
              </a:ext>
            </a:extLst>
          </p:cNvPr>
          <p:cNvCxnSpPr>
            <a:cxnSpLocks/>
          </p:cNvCxnSpPr>
          <p:nvPr/>
        </p:nvCxnSpPr>
        <p:spPr>
          <a:xfrm>
            <a:off x="3296450" y="2927617"/>
            <a:ext cx="5916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3BA0B4AE-8DEC-AE64-F5CF-666832B278BB}"/>
              </a:ext>
            </a:extLst>
          </p:cNvPr>
          <p:cNvCxnSpPr/>
          <p:nvPr/>
        </p:nvCxnSpPr>
        <p:spPr>
          <a:xfrm flipV="1">
            <a:off x="3895805" y="2674044"/>
            <a:ext cx="0" cy="261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iruutu 12">
            <a:extLst>
              <a:ext uri="{FF2B5EF4-FFF2-40B4-BE49-F238E27FC236}">
                <a16:creationId xmlns:a16="http://schemas.microsoft.com/office/drawing/2014/main" id="{F608AF75-2E70-9D7B-CD45-07216A19E517}"/>
              </a:ext>
            </a:extLst>
          </p:cNvPr>
          <p:cNvSpPr txBox="1"/>
          <p:nvPr/>
        </p:nvSpPr>
        <p:spPr>
          <a:xfrm>
            <a:off x="2994730" y="2728821"/>
            <a:ext cx="1513754" cy="215444"/>
          </a:xfrm>
          <a:prstGeom prst="rect">
            <a:avLst/>
          </a:prstGeom>
          <a:noFill/>
        </p:spPr>
        <p:txBody>
          <a:bodyPr wrap="square" rtlCol="0">
            <a:spAutoFit/>
          </a:bodyPr>
          <a:lstStyle/>
          <a:p>
            <a:r>
              <a:rPr lang="fi-FI" sz="800" dirty="0"/>
              <a:t>N15 tai enemmän  </a:t>
            </a:r>
          </a:p>
        </p:txBody>
      </p:sp>
      <p:sp>
        <p:nvSpPr>
          <p:cNvPr id="14" name="Tekstiruutu 13">
            <a:extLst>
              <a:ext uri="{FF2B5EF4-FFF2-40B4-BE49-F238E27FC236}">
                <a16:creationId xmlns:a16="http://schemas.microsoft.com/office/drawing/2014/main" id="{2EFF921C-C936-E823-0344-F88B679EB3D6}"/>
              </a:ext>
            </a:extLst>
          </p:cNvPr>
          <p:cNvSpPr txBox="1"/>
          <p:nvPr/>
        </p:nvSpPr>
        <p:spPr>
          <a:xfrm>
            <a:off x="6272340" y="4062606"/>
            <a:ext cx="1513754" cy="215444"/>
          </a:xfrm>
          <a:prstGeom prst="rect">
            <a:avLst/>
          </a:prstGeom>
          <a:noFill/>
        </p:spPr>
        <p:txBody>
          <a:bodyPr wrap="square" rtlCol="0">
            <a:spAutoFit/>
          </a:bodyPr>
          <a:lstStyle/>
          <a:p>
            <a:r>
              <a:rPr lang="fi-FI" sz="800" dirty="0"/>
              <a:t>N15 tai enemmän  </a:t>
            </a:r>
          </a:p>
        </p:txBody>
      </p:sp>
      <p:cxnSp>
        <p:nvCxnSpPr>
          <p:cNvPr id="15" name="Suora yhdysviiva 14">
            <a:extLst>
              <a:ext uri="{FF2B5EF4-FFF2-40B4-BE49-F238E27FC236}">
                <a16:creationId xmlns:a16="http://schemas.microsoft.com/office/drawing/2014/main" id="{5AC5B758-051F-F928-CA98-A60A49CF0EC9}"/>
              </a:ext>
            </a:extLst>
          </p:cNvPr>
          <p:cNvCxnSpPr>
            <a:cxnSpLocks/>
          </p:cNvCxnSpPr>
          <p:nvPr/>
        </p:nvCxnSpPr>
        <p:spPr>
          <a:xfrm>
            <a:off x="6416168" y="4239629"/>
            <a:ext cx="7500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96B31F0A-96FC-54E3-F87A-CE75B1855CA6}"/>
              </a:ext>
            </a:extLst>
          </p:cNvPr>
          <p:cNvCxnSpPr>
            <a:cxnSpLocks/>
          </p:cNvCxnSpPr>
          <p:nvPr/>
        </p:nvCxnSpPr>
        <p:spPr>
          <a:xfrm flipV="1">
            <a:off x="7173933" y="3986056"/>
            <a:ext cx="0" cy="261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954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8707B-3E86-F445-8A0A-214568C2C12A}"/>
              </a:ext>
            </a:extLst>
          </p:cNvPr>
          <p:cNvSpPr>
            <a:spLocks noGrp="1"/>
          </p:cNvSpPr>
          <p:nvPr>
            <p:ph type="title"/>
          </p:nvPr>
        </p:nvSpPr>
        <p:spPr>
          <a:xfrm>
            <a:off x="354330" y="81744"/>
            <a:ext cx="7886700" cy="994172"/>
          </a:xfrm>
        </p:spPr>
        <p:txBody>
          <a:bodyPr>
            <a:normAutofit/>
          </a:bodyPr>
          <a:lstStyle/>
          <a:p>
            <a:r>
              <a:rPr lang="fi-FI" dirty="0">
                <a:latin typeface="Source Sans Pro Semibold" panose="020B0603030403020204" pitchFamily="34" charset="0"/>
                <a:ea typeface="Source Sans Pro Semibold" panose="020B0603030403020204" pitchFamily="34" charset="0"/>
              </a:rPr>
              <a:t>Tutkimuksen johtopäätökset</a:t>
            </a:r>
          </a:p>
        </p:txBody>
      </p:sp>
      <p:sp>
        <p:nvSpPr>
          <p:cNvPr id="4" name="Dian numeron paikkamerkki 3">
            <a:extLst>
              <a:ext uri="{FF2B5EF4-FFF2-40B4-BE49-F238E27FC236}">
                <a16:creationId xmlns:a16="http://schemas.microsoft.com/office/drawing/2014/main" id="{D4F38815-FBFB-674F-AD46-2CB653D89087}"/>
              </a:ext>
            </a:extLst>
          </p:cNvPr>
          <p:cNvSpPr>
            <a:spLocks noGrp="1"/>
          </p:cNvSpPr>
          <p:nvPr>
            <p:ph type="sldNum" sz="quarter" idx="4"/>
          </p:nvPr>
        </p:nvSpPr>
        <p:spPr/>
        <p:txBody>
          <a:bodyPr/>
          <a:lstStyle/>
          <a:p>
            <a:fld id="{8D6C8D1F-3066-F545-9C8E-50A640D5C1D2}" type="slidenum">
              <a:rPr lang="fi-FI" smtClean="0"/>
              <a:pPr/>
              <a:t>40</a:t>
            </a:fld>
            <a:endParaRPr lang="fi-FI" dirty="0"/>
          </a:p>
        </p:txBody>
      </p:sp>
      <p:sp>
        <p:nvSpPr>
          <p:cNvPr id="5" name="Tekstiruutu 4">
            <a:extLst>
              <a:ext uri="{FF2B5EF4-FFF2-40B4-BE49-F238E27FC236}">
                <a16:creationId xmlns:a16="http://schemas.microsoft.com/office/drawing/2014/main" id="{682F35C7-64C3-BC86-BF56-525BE3372544}"/>
              </a:ext>
            </a:extLst>
          </p:cNvPr>
          <p:cNvSpPr txBox="1"/>
          <p:nvPr/>
        </p:nvSpPr>
        <p:spPr>
          <a:xfrm>
            <a:off x="299678" y="960504"/>
            <a:ext cx="8489992" cy="461665"/>
          </a:xfrm>
          <a:prstGeom prst="rect">
            <a:avLst/>
          </a:prstGeom>
          <a:noFill/>
        </p:spPr>
        <p:txBody>
          <a:bodyPr wrap="square" rtlCol="0">
            <a:spAutoFit/>
          </a:bodyPr>
          <a:lstStyle/>
          <a:p>
            <a:r>
              <a:rPr lang="fi-FI" sz="1200" dirty="0">
                <a:latin typeface="+mj-lt"/>
              </a:rPr>
              <a:t> </a:t>
            </a:r>
            <a:endParaRPr lang="fi-FI" sz="1200" dirty="0">
              <a:solidFill>
                <a:schemeClr val="accent6"/>
              </a:solidFill>
              <a:latin typeface="+mj-lt"/>
            </a:endParaRPr>
          </a:p>
          <a:p>
            <a:endParaRPr lang="fi-FI" sz="1200" dirty="0">
              <a:latin typeface="+mj-lt"/>
            </a:endParaRPr>
          </a:p>
        </p:txBody>
      </p:sp>
      <p:sp>
        <p:nvSpPr>
          <p:cNvPr id="3" name="Tekstiruutu 2">
            <a:extLst>
              <a:ext uri="{FF2B5EF4-FFF2-40B4-BE49-F238E27FC236}">
                <a16:creationId xmlns:a16="http://schemas.microsoft.com/office/drawing/2014/main" id="{7CC31EF5-3C89-BE0A-75B5-607A72C27B41}"/>
              </a:ext>
            </a:extLst>
          </p:cNvPr>
          <p:cNvSpPr txBox="1"/>
          <p:nvPr/>
        </p:nvSpPr>
        <p:spPr>
          <a:xfrm>
            <a:off x="354330" y="783771"/>
            <a:ext cx="8589885" cy="4693593"/>
          </a:xfrm>
          <a:prstGeom prst="rect">
            <a:avLst/>
          </a:prstGeom>
          <a:noFill/>
        </p:spPr>
        <p:txBody>
          <a:bodyPr wrap="square" rtlCol="0">
            <a:spAutoFit/>
          </a:bodyPr>
          <a:lstStyle/>
          <a:p>
            <a:r>
              <a:rPr lang="fi-FI" sz="1150" b="1" dirty="0">
                <a:latin typeface="+mj-lt"/>
              </a:rPr>
              <a:t>Alkoholi- ja huumehaittojen ehkäisy sekä yhteiskunnallinen vaikuttaminen </a:t>
            </a:r>
            <a:r>
              <a:rPr lang="fi-FI" sz="1150" b="1" dirty="0" err="1">
                <a:latin typeface="+mj-lt"/>
              </a:rPr>
              <a:t>EHYTin</a:t>
            </a:r>
            <a:r>
              <a:rPr lang="fi-FI" sz="1150" b="1" dirty="0">
                <a:latin typeface="+mj-lt"/>
              </a:rPr>
              <a:t> tärkeimmät tehtävät  </a:t>
            </a:r>
          </a:p>
          <a:p>
            <a:r>
              <a:rPr lang="fi-FI" sz="1150" b="1" dirty="0">
                <a:latin typeface="+mj-lt"/>
              </a:rPr>
              <a:t>- teemojen merkitys erittäin korkealla tasolla  </a:t>
            </a:r>
          </a:p>
          <a:p>
            <a:r>
              <a:rPr lang="fi-FI" sz="1150" dirty="0" err="1">
                <a:latin typeface="+mj-lt"/>
              </a:rPr>
              <a:t>EHYTin</a:t>
            </a:r>
            <a:r>
              <a:rPr lang="fi-FI" sz="1150" dirty="0">
                <a:latin typeface="+mj-lt"/>
              </a:rPr>
              <a:t> toiminnan merkitys on pysynyt hyvin korkealla tasolla tai osin marginaalisesti jopa kasvanut edellisestä mittauksesta. Alkoholihaittojen ehkäisyn osalta 94 % (2021: 94 %, 2019: 88 %) ja huumehaittojen osalta 95 % vastaajista (2021: 93 %, 2019: 83 %) kokee </a:t>
            </a:r>
            <a:r>
              <a:rPr lang="fi-FI" sz="1150" dirty="0" err="1">
                <a:latin typeface="+mj-lt"/>
              </a:rPr>
              <a:t>EHYTin</a:t>
            </a:r>
            <a:r>
              <a:rPr lang="fi-FI" sz="1150" dirty="0">
                <a:latin typeface="+mj-lt"/>
              </a:rPr>
              <a:t> toiminnan olevan tärkeää (arviot 4+5).  Kolmanneksi tärkeimmäksi teemaksi nousee yhteiskunnallinen vaikuttaminen. Muistutukseksi, että koronan aikana  (v. 2021) tärkeysarvosanat olivat nousseet  merkittävästi lähes kaikissa toiminnantekijöissä.</a:t>
            </a:r>
          </a:p>
          <a:p>
            <a:r>
              <a:rPr lang="fi-FI" sz="1150" dirty="0">
                <a:latin typeface="+mj-lt"/>
              </a:rPr>
              <a:t> </a:t>
            </a:r>
          </a:p>
          <a:p>
            <a:r>
              <a:rPr lang="fi-FI" sz="1150" dirty="0">
                <a:latin typeface="+mj-lt"/>
              </a:rPr>
              <a:t>Kysyttäessä mitä tulevaisuudessa odotetaan EHYT </a:t>
            </a:r>
            <a:r>
              <a:rPr lang="fi-FI" sz="1150" dirty="0" err="1">
                <a:latin typeface="+mj-lt"/>
              </a:rPr>
              <a:t>Ryltä</a:t>
            </a:r>
            <a:r>
              <a:rPr lang="fi-FI" sz="1150" dirty="0">
                <a:latin typeface="+mj-lt"/>
              </a:rPr>
              <a:t> moni vastaa omasta näkökulmastaan. </a:t>
            </a:r>
            <a:r>
              <a:rPr lang="fi-FI" sz="1150" dirty="0">
                <a:solidFill>
                  <a:schemeClr val="tx1"/>
                </a:solidFill>
                <a:latin typeface="+mj-lt"/>
              </a:rPr>
              <a:t>Toistuvina teemoina kuitenkin vaikuttaminen eri tasoilla (erityisesti yhteiskunnallinen vaikuttaminen) ja työ päihteidenkäytön ennaltaehkäisemiseksi ja vähentämiseksi (mm. lapset ja nuoret).</a:t>
            </a:r>
          </a:p>
          <a:p>
            <a:endParaRPr lang="fi-FI" sz="1150" dirty="0">
              <a:latin typeface="+mj-lt"/>
            </a:endParaRPr>
          </a:p>
          <a:p>
            <a:r>
              <a:rPr lang="fi-FI" sz="1150" dirty="0">
                <a:solidFill>
                  <a:schemeClr val="tx1"/>
                </a:solidFill>
                <a:latin typeface="+mj-lt"/>
              </a:rPr>
              <a:t> </a:t>
            </a:r>
            <a:r>
              <a:rPr lang="fi-FI" sz="1150" b="1" dirty="0" err="1">
                <a:latin typeface="+mj-lt"/>
              </a:rPr>
              <a:t>EHYTiltä</a:t>
            </a:r>
            <a:r>
              <a:rPr lang="fi-FI" sz="1150" b="1" dirty="0">
                <a:latin typeface="+mj-lt"/>
              </a:rPr>
              <a:t> toivotaan vahvaa otetta yhteiskunnalliseen vaikuttamiseen, aktiivisuutta viestinnässä ja edelläkävijän roolia. </a:t>
            </a:r>
          </a:p>
          <a:p>
            <a:r>
              <a:rPr lang="fi-FI" sz="1150" dirty="0">
                <a:latin typeface="+mj-lt"/>
              </a:rPr>
              <a:t>Autetusti kehittämisteemoista kysyttäessä kolmen kärki on melko tasainen: panostusta toivotaan yhteiskunnalliseen vaikuttamiseen (17 %), aktiiviseen viestintään (15 %) ja  </a:t>
            </a:r>
            <a:r>
              <a:rPr lang="fi-FI" sz="1150" dirty="0" err="1">
                <a:latin typeface="+mj-lt"/>
              </a:rPr>
              <a:t>edelläkävijyyteen</a:t>
            </a:r>
            <a:r>
              <a:rPr lang="fi-FI" sz="1150" dirty="0">
                <a:latin typeface="+mj-lt"/>
              </a:rPr>
              <a:t> (14 %). Yhteiskunnallisen vaikuttamisen osuus on pienessä laskussa ja </a:t>
            </a:r>
            <a:r>
              <a:rPr lang="fi-FI" sz="1150" dirty="0" err="1">
                <a:latin typeface="+mj-lt"/>
              </a:rPr>
              <a:t>edelläkävijyys</a:t>
            </a:r>
            <a:r>
              <a:rPr lang="fi-FI" sz="1150" dirty="0">
                <a:latin typeface="+mj-lt"/>
              </a:rPr>
              <a:t> taas nousussa.   </a:t>
            </a:r>
          </a:p>
          <a:p>
            <a:endParaRPr lang="fi-FI" sz="1150" dirty="0">
              <a:latin typeface="+mj-lt"/>
            </a:endParaRPr>
          </a:p>
          <a:p>
            <a:r>
              <a:rPr lang="fi-FI" sz="1150" dirty="0">
                <a:latin typeface="+mj-lt"/>
              </a:rPr>
              <a:t>Eri toiminnan tasojen kehittämispisteistä tiedusteltaessa yksilötason osalta kiitoksia jaetaan päihdepuhelimelle ja sen tunnettuuden kasvattaminen koetaan tärkeäksi, lisäksi toivotaan mm. lisää yhteistyötyötä muiden toimijoiden kanssa ja peräänkuulutetaan vahvempaa linjausta toiminnasta.  Yhteisötason osalta toivotaan mm. aktivointia, lisää näkyvyyttä erityisesti lasten ja nuorten yhteisöissä, esitetään panostamista ammattilaisiin, esihenkilöihin ja opettajiin </a:t>
            </a:r>
            <a:r>
              <a:rPr lang="fi-FI" sz="1150" dirty="0" err="1">
                <a:latin typeface="+mj-lt"/>
              </a:rPr>
              <a:t>EHYTin</a:t>
            </a:r>
            <a:r>
              <a:rPr lang="fi-FI" sz="1150" dirty="0">
                <a:latin typeface="+mj-lt"/>
              </a:rPr>
              <a:t> tavoitteiden edistämiseksi. Yhteiskunnallisen tason osalta muun muassa nähdään, että viestintää tulisi tehostaa (esim. some). Lisäksi toivotaan uutta, kirkkaampaa kärkeä toiminnalle. Yhteiskunnallinen vaikuttaminen nähdään toiminnan kulmakivenä – odotetaan rohkeampaa, aktiivisempaa keskustelua, vaikuttamista ja verkostoitumista sekä vahvempaa dialogia.</a:t>
            </a:r>
          </a:p>
          <a:p>
            <a:endParaRPr lang="fi-FI" sz="1150" dirty="0">
              <a:latin typeface="+mj-lt"/>
            </a:endParaRPr>
          </a:p>
          <a:p>
            <a:r>
              <a:rPr lang="fi-FI" sz="1150" b="1" dirty="0">
                <a:solidFill>
                  <a:schemeClr val="accent6"/>
                </a:solidFill>
                <a:latin typeface="+mj-lt"/>
              </a:rPr>
              <a:t> </a:t>
            </a:r>
            <a:r>
              <a:rPr lang="fi-FI" sz="1150" dirty="0">
                <a:solidFill>
                  <a:schemeClr val="accent6"/>
                </a:solidFill>
                <a:latin typeface="+mj-lt"/>
              </a:rPr>
              <a:t> </a:t>
            </a:r>
          </a:p>
          <a:p>
            <a:endParaRPr lang="fi-FI" sz="1150" dirty="0">
              <a:latin typeface="+mj-lt"/>
            </a:endParaRPr>
          </a:p>
        </p:txBody>
      </p:sp>
    </p:spTree>
    <p:extLst>
      <p:ext uri="{BB962C8B-B14F-4D97-AF65-F5344CB8AC3E}">
        <p14:creationId xmlns:p14="http://schemas.microsoft.com/office/powerpoint/2010/main" val="74451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7">
            <a:extLst>
              <a:ext uri="{FF2B5EF4-FFF2-40B4-BE49-F238E27FC236}">
                <a16:creationId xmlns:a16="http://schemas.microsoft.com/office/drawing/2014/main" id="{DB79364F-E8ED-F63A-02A2-897AC537DEA9}"/>
              </a:ext>
            </a:extLst>
          </p:cNvPr>
          <p:cNvSpPr/>
          <p:nvPr/>
        </p:nvSpPr>
        <p:spPr>
          <a:xfrm>
            <a:off x="4487476" y="879621"/>
            <a:ext cx="4132191" cy="3275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7" name="Suorakulmio 6">
            <a:extLst>
              <a:ext uri="{FF2B5EF4-FFF2-40B4-BE49-F238E27FC236}">
                <a16:creationId xmlns:a16="http://schemas.microsoft.com/office/drawing/2014/main" id="{572600D9-D379-F759-B9B9-282444E7BED5}"/>
              </a:ext>
            </a:extLst>
          </p:cNvPr>
          <p:cNvSpPr/>
          <p:nvPr/>
        </p:nvSpPr>
        <p:spPr>
          <a:xfrm>
            <a:off x="354329" y="1361003"/>
            <a:ext cx="3946884" cy="3275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defRPr/>
            </a:pPr>
            <a:r>
              <a:rPr lang="fi-FI" noProof="1"/>
              <a:t>EHYTiltä odotetaan myös vahvempaa edelläkäv</a:t>
            </a:r>
          </a:p>
        </p:txBody>
      </p:sp>
      <p:sp>
        <p:nvSpPr>
          <p:cNvPr id="8" name="Dian numeron paikkamerkki 4">
            <a:extLst>
              <a:ext uri="{FF2B5EF4-FFF2-40B4-BE49-F238E27FC236}">
                <a16:creationId xmlns:a16="http://schemas.microsoft.com/office/drawing/2014/main" id="{FF028EEE-7792-2592-0A33-4B23340CAC17}"/>
              </a:ext>
            </a:extLst>
          </p:cNvPr>
          <p:cNvSpPr>
            <a:spLocks noGrp="1"/>
          </p:cNvSpPr>
          <p:nvPr>
            <p:ph type="sldNum" sz="quarter" idx="4"/>
          </p:nvPr>
        </p:nvSpPr>
        <p:spPr>
          <a:xfrm>
            <a:off x="354330" y="4767263"/>
            <a:ext cx="374090" cy="273844"/>
          </a:xfrm>
        </p:spPr>
        <p:txBody>
          <a:bodyPr/>
          <a:lstStyle/>
          <a:p>
            <a:fld id="{FFE1175E-EEA1-A842-BABF-96E8CF3F691A}" type="slidenum">
              <a:rPr lang="fi-FI" smtClean="0"/>
              <a:pPr/>
              <a:t>41</a:t>
            </a:fld>
            <a:endParaRPr lang="fi-FI" dirty="0"/>
          </a:p>
        </p:txBody>
      </p:sp>
      <p:sp>
        <p:nvSpPr>
          <p:cNvPr id="9" name="Otsikko 1">
            <a:extLst>
              <a:ext uri="{FF2B5EF4-FFF2-40B4-BE49-F238E27FC236}">
                <a16:creationId xmlns:a16="http://schemas.microsoft.com/office/drawing/2014/main" id="{704A14EB-DB41-9076-E5CF-56A9CF98B9D0}"/>
              </a:ext>
            </a:extLst>
          </p:cNvPr>
          <p:cNvSpPr>
            <a:spLocks noGrp="1"/>
          </p:cNvSpPr>
          <p:nvPr>
            <p:ph type="title"/>
          </p:nvPr>
        </p:nvSpPr>
        <p:spPr>
          <a:xfrm>
            <a:off x="354329" y="273844"/>
            <a:ext cx="8080893" cy="994172"/>
          </a:xfrm>
        </p:spPr>
        <p:txBody>
          <a:bodyPr>
            <a:normAutofit/>
          </a:bodyPr>
          <a:lstStyle/>
          <a:p>
            <a:r>
              <a:rPr lang="fi-FI" dirty="0">
                <a:latin typeface="Source Sans Pro Semibold" panose="020B0603030403020204" pitchFamily="34" charset="0"/>
                <a:ea typeface="Source Sans Pro Semibold" panose="020B0603030403020204" pitchFamily="34" charset="0"/>
              </a:rPr>
              <a:t>Asiantuntijan suositukset menestymisen tueksi</a:t>
            </a:r>
          </a:p>
        </p:txBody>
      </p:sp>
      <p:sp>
        <p:nvSpPr>
          <p:cNvPr id="10" name="Sisällön paikkamerkki 2">
            <a:extLst>
              <a:ext uri="{FF2B5EF4-FFF2-40B4-BE49-F238E27FC236}">
                <a16:creationId xmlns:a16="http://schemas.microsoft.com/office/drawing/2014/main" id="{2796FC06-27D4-6BEE-ADD8-846731CA9634}"/>
              </a:ext>
            </a:extLst>
          </p:cNvPr>
          <p:cNvSpPr>
            <a:spLocks noGrp="1"/>
          </p:cNvSpPr>
          <p:nvPr>
            <p:ph sz="half" idx="1"/>
          </p:nvPr>
        </p:nvSpPr>
        <p:spPr>
          <a:xfrm>
            <a:off x="354328" y="1324373"/>
            <a:ext cx="3966985" cy="3263504"/>
          </a:xfrm>
        </p:spPr>
        <p:txBody>
          <a:bodyPr>
            <a:noAutofit/>
          </a:bodyPr>
          <a:lstStyle/>
          <a:p>
            <a:pPr>
              <a:lnSpc>
                <a:spcPct val="100000"/>
              </a:lnSpc>
              <a:spcBef>
                <a:spcPts val="0"/>
              </a:spcBef>
              <a:defRPr/>
            </a:pPr>
            <a:r>
              <a:rPr lang="fi-FI" sz="1600" b="1" noProof="1">
                <a:latin typeface="Source Sans Pro Semibold" panose="020B0503030403020204" pitchFamily="34" charset="0"/>
              </a:rPr>
              <a:t>Tunnettavuuden ja tiedottamisen  </a:t>
            </a:r>
          </a:p>
          <a:p>
            <a:pPr>
              <a:lnSpc>
                <a:spcPct val="100000"/>
              </a:lnSpc>
              <a:spcBef>
                <a:spcPts val="0"/>
              </a:spcBef>
              <a:defRPr/>
            </a:pPr>
            <a:r>
              <a:rPr lang="fi-FI" sz="1600" b="1" noProof="1">
                <a:latin typeface="Source Sans Pro Semibold" panose="020B0503030403020204" pitchFamily="34" charset="0"/>
              </a:rPr>
              <a:t>kehittäminen</a:t>
            </a:r>
            <a:endParaRPr lang="fi-FI" sz="1600" noProof="1"/>
          </a:p>
          <a:p>
            <a:pPr>
              <a:lnSpc>
                <a:spcPct val="100000"/>
              </a:lnSpc>
              <a:spcBef>
                <a:spcPts val="0"/>
              </a:spcBef>
              <a:defRPr/>
            </a:pPr>
            <a:endParaRPr lang="fi-FI" noProof="1"/>
          </a:p>
          <a:p>
            <a:pPr>
              <a:lnSpc>
                <a:spcPct val="100000"/>
              </a:lnSpc>
              <a:spcBef>
                <a:spcPts val="0"/>
              </a:spcBef>
              <a:defRPr/>
            </a:pPr>
            <a:r>
              <a:rPr lang="fi-FI" b="1" noProof="1"/>
              <a:t>Perustelut:</a:t>
            </a:r>
          </a:p>
          <a:p>
            <a:pPr>
              <a:lnSpc>
                <a:spcPct val="100000"/>
              </a:lnSpc>
              <a:spcBef>
                <a:spcPts val="0"/>
              </a:spcBef>
              <a:defRPr/>
            </a:pPr>
            <a:r>
              <a:rPr lang="fi-FI" noProof="1"/>
              <a:t>Yhteisötason viestintä ja tiedottaminen korreloi vahvasti suositeltavuuteen.  </a:t>
            </a:r>
          </a:p>
          <a:p>
            <a:pPr>
              <a:lnSpc>
                <a:spcPct val="100000"/>
              </a:lnSpc>
              <a:spcBef>
                <a:spcPts val="0"/>
              </a:spcBef>
              <a:defRPr/>
            </a:pPr>
            <a:endParaRPr lang="fi-FI" noProof="1"/>
          </a:p>
          <a:p>
            <a:pPr marL="0" rtl="0" eaLnBrk="1" fontAlgn="t" latinLnBrk="0" hangingPunct="1">
              <a:spcBef>
                <a:spcPts val="0"/>
              </a:spcBef>
              <a:spcAft>
                <a:spcPts val="0"/>
              </a:spcAft>
            </a:pPr>
            <a:r>
              <a:rPr lang="fi-FI" noProof="1"/>
              <a:t>Kaksi heikoiten onnistunutta tekijää: </a:t>
            </a:r>
            <a:r>
              <a:rPr lang="fi-FI" dirty="0"/>
              <a:t>Tunnettavuus ja tiedottaminen yksilötasolla ja  tunnettavuus ja tiedottaminen yhteisötasolla </a:t>
            </a:r>
          </a:p>
          <a:p>
            <a:pPr marL="0" rtl="0" eaLnBrk="1" fontAlgn="t" latinLnBrk="0" hangingPunct="1">
              <a:spcBef>
                <a:spcPts val="0"/>
              </a:spcBef>
              <a:spcAft>
                <a:spcPts val="0"/>
              </a:spcAft>
            </a:pPr>
            <a:endParaRPr lang="fi-FI" noProof="1"/>
          </a:p>
          <a:p>
            <a:pPr>
              <a:lnSpc>
                <a:spcPct val="100000"/>
              </a:lnSpc>
              <a:spcBef>
                <a:spcPts val="0"/>
              </a:spcBef>
              <a:defRPr/>
            </a:pPr>
            <a:r>
              <a:rPr lang="fi-FI" dirty="0"/>
              <a:t>Yksilötason tunnettuus ja tiedottamisen keskimääräistä heikompi tulos  </a:t>
            </a:r>
            <a:r>
              <a:rPr lang="fi-FI" dirty="0" err="1"/>
              <a:t>läpileikkaa</a:t>
            </a:r>
            <a:r>
              <a:rPr lang="fi-FI" dirty="0"/>
              <a:t> eri vastaajaroolit ja maakunnat.</a:t>
            </a:r>
            <a:r>
              <a:rPr lang="fi-FI" noProof="1"/>
              <a:t> </a:t>
            </a:r>
          </a:p>
          <a:p>
            <a:pPr>
              <a:lnSpc>
                <a:spcPct val="100000"/>
              </a:lnSpc>
              <a:spcBef>
                <a:spcPts val="0"/>
              </a:spcBef>
              <a:defRPr/>
            </a:pPr>
            <a:r>
              <a:rPr lang="fi-FI" dirty="0"/>
              <a:t> </a:t>
            </a:r>
          </a:p>
          <a:p>
            <a:pPr>
              <a:lnSpc>
                <a:spcPct val="100000"/>
              </a:lnSpc>
              <a:spcBef>
                <a:spcPts val="0"/>
              </a:spcBef>
              <a:defRPr/>
            </a:pPr>
            <a:r>
              <a:rPr lang="fi-FI" noProof="1"/>
              <a:t>”Aktiivinen viestijä” on vastaajien mielestä toiseksi tärkein kehittämiskohde.</a:t>
            </a:r>
          </a:p>
          <a:p>
            <a:r>
              <a:rPr lang="fi-FI" noProof="1"/>
              <a:t>Avoimissa mainitaan useasti tunnettuuden kasvattamisen tarve jatkossa.</a:t>
            </a:r>
          </a:p>
          <a:p>
            <a:r>
              <a:rPr lang="fi-FI" noProof="1"/>
              <a:t> </a:t>
            </a:r>
            <a:r>
              <a:rPr lang="fi-FI" sz="1600" b="1" noProof="1">
                <a:latin typeface="Source Sans Pro Semibold" panose="020B0503030403020204" pitchFamily="34" charset="0"/>
              </a:rPr>
              <a:t> </a:t>
            </a:r>
          </a:p>
          <a:p>
            <a:endParaRPr lang="fi-FI" noProof="1"/>
          </a:p>
        </p:txBody>
      </p:sp>
      <p:sp>
        <p:nvSpPr>
          <p:cNvPr id="11" name="Sisällön paikkamerkki 3">
            <a:extLst>
              <a:ext uri="{FF2B5EF4-FFF2-40B4-BE49-F238E27FC236}">
                <a16:creationId xmlns:a16="http://schemas.microsoft.com/office/drawing/2014/main" id="{6AEBA44F-21CA-9BF4-D3A2-77318098F2EF}"/>
              </a:ext>
            </a:extLst>
          </p:cNvPr>
          <p:cNvSpPr>
            <a:spLocks noGrp="1"/>
          </p:cNvSpPr>
          <p:nvPr>
            <p:ph sz="half" idx="2"/>
          </p:nvPr>
        </p:nvSpPr>
        <p:spPr>
          <a:xfrm>
            <a:off x="4592101" y="1306872"/>
            <a:ext cx="4306010" cy="3330126"/>
          </a:xfrm>
        </p:spPr>
        <p:txBody>
          <a:bodyPr>
            <a:normAutofit fontScale="77500" lnSpcReduction="20000"/>
          </a:bodyPr>
          <a:lstStyle/>
          <a:p>
            <a:pPr>
              <a:lnSpc>
                <a:spcPct val="100000"/>
              </a:lnSpc>
              <a:spcBef>
                <a:spcPts val="0"/>
              </a:spcBef>
              <a:defRPr/>
            </a:pPr>
            <a:r>
              <a:rPr lang="fi-FI" sz="1900" b="1" noProof="1">
                <a:latin typeface="Source Sans Pro Semibold" panose="020B0503030403020204" pitchFamily="34" charset="0"/>
              </a:rPr>
              <a:t>Yhteiskunnallisen vaikuttajan roolin vahvistaminen </a:t>
            </a:r>
            <a:endParaRPr lang="fi-FI" sz="1900" noProof="1"/>
          </a:p>
          <a:p>
            <a:pPr>
              <a:lnSpc>
                <a:spcPct val="100000"/>
              </a:lnSpc>
              <a:spcBef>
                <a:spcPts val="0"/>
              </a:spcBef>
              <a:defRPr/>
            </a:pPr>
            <a:endParaRPr lang="fi-FI" sz="1200" noProof="1"/>
          </a:p>
          <a:p>
            <a:pPr>
              <a:lnSpc>
                <a:spcPct val="100000"/>
              </a:lnSpc>
              <a:spcBef>
                <a:spcPts val="0"/>
              </a:spcBef>
              <a:defRPr/>
            </a:pPr>
            <a:r>
              <a:rPr lang="fi-FI" sz="1300" noProof="1">
                <a:latin typeface="+mj-lt"/>
              </a:rPr>
              <a:t>EHYT ry on tehnyt hyvää työtä yhteiskunnallisena vaikuttajana. Teema on kuitenkin vastaajien mielestä  edelleen kaikkein tärkein kehittämisen kohde ja toiminnan kulmakivi. </a:t>
            </a:r>
          </a:p>
          <a:p>
            <a:pPr>
              <a:lnSpc>
                <a:spcPct val="100000"/>
              </a:lnSpc>
              <a:spcBef>
                <a:spcPts val="0"/>
              </a:spcBef>
              <a:defRPr/>
            </a:pPr>
            <a:endParaRPr lang="fi-FI" sz="1300" noProof="1">
              <a:latin typeface="+mj-lt"/>
            </a:endParaRPr>
          </a:p>
          <a:p>
            <a:pPr>
              <a:lnSpc>
                <a:spcPct val="100000"/>
              </a:lnSpc>
              <a:spcBef>
                <a:spcPts val="0"/>
              </a:spcBef>
              <a:defRPr/>
            </a:pPr>
            <a:r>
              <a:rPr lang="fi-FI" sz="1300" dirty="0" err="1">
                <a:latin typeface="+mj-lt"/>
              </a:rPr>
              <a:t>EHYTiltä</a:t>
            </a:r>
            <a:r>
              <a:rPr lang="fi-FI" sz="1300" dirty="0">
                <a:latin typeface="+mj-lt"/>
              </a:rPr>
              <a:t> odotetaan aiempaa rohkeampaa ja aktiivisempaa otetta</a:t>
            </a:r>
            <a:endParaRPr lang="fi-FI" sz="1300" noProof="1">
              <a:latin typeface="+mj-lt"/>
            </a:endParaRPr>
          </a:p>
          <a:p>
            <a:pPr>
              <a:lnSpc>
                <a:spcPct val="100000"/>
              </a:lnSpc>
              <a:spcBef>
                <a:spcPts val="0"/>
              </a:spcBef>
              <a:defRPr/>
            </a:pPr>
            <a:endParaRPr lang="fi-FI" sz="1300" noProof="1">
              <a:latin typeface="+mj-lt"/>
            </a:endParaRPr>
          </a:p>
          <a:p>
            <a:pPr marL="171450" indent="-171450">
              <a:lnSpc>
                <a:spcPct val="100000"/>
              </a:lnSpc>
              <a:spcBef>
                <a:spcPts val="0"/>
              </a:spcBef>
              <a:buFont typeface="Symbol" panose="05050102010706020507" pitchFamily="18" charset="2"/>
              <a:buChar char="Þ"/>
              <a:defRPr/>
            </a:pPr>
            <a:r>
              <a:rPr lang="fi-FI" sz="1300" noProof="1">
                <a:latin typeface="+mj-lt"/>
              </a:rPr>
              <a:t>Verkostojen vahvistaminen poliittisiin päättäjiin.  (Huom. Yksittäinen vastaaja muistuttaa, että vaalien lähellä yhteydenottoja eri tahoilta on todella paljon, olisi tärkeää pitää yhteyksiä myös vaalikauden aikana)</a:t>
            </a:r>
          </a:p>
          <a:p>
            <a:pPr>
              <a:lnSpc>
                <a:spcPct val="100000"/>
              </a:lnSpc>
              <a:spcBef>
                <a:spcPts val="0"/>
              </a:spcBef>
              <a:defRPr/>
            </a:pPr>
            <a:endParaRPr lang="fi-FI" noProof="1">
              <a:latin typeface="+mj-lt"/>
            </a:endParaRPr>
          </a:p>
          <a:p>
            <a:pPr>
              <a:lnSpc>
                <a:spcPct val="100000"/>
              </a:lnSpc>
              <a:spcBef>
                <a:spcPts val="0"/>
              </a:spcBef>
              <a:defRPr/>
            </a:pPr>
            <a:endParaRPr lang="fi-FI" sz="1600" b="1" noProof="1">
              <a:latin typeface="Source Sans Pro Semibold" panose="020B0503030403020204" pitchFamily="34" charset="0"/>
            </a:endParaRPr>
          </a:p>
          <a:p>
            <a:pPr>
              <a:lnSpc>
                <a:spcPct val="100000"/>
              </a:lnSpc>
              <a:spcBef>
                <a:spcPts val="0"/>
              </a:spcBef>
              <a:defRPr/>
            </a:pPr>
            <a:r>
              <a:rPr lang="fi-FI" sz="2100" b="1" noProof="1">
                <a:latin typeface="Source Sans Pro Semibold" panose="020B0503030403020204" pitchFamily="34" charset="0"/>
              </a:rPr>
              <a:t>Dialogisuuden edistäminen</a:t>
            </a:r>
          </a:p>
          <a:p>
            <a:pPr>
              <a:lnSpc>
                <a:spcPct val="100000"/>
              </a:lnSpc>
              <a:spcBef>
                <a:spcPts val="0"/>
              </a:spcBef>
              <a:defRPr/>
            </a:pPr>
            <a:endParaRPr lang="fi-FI" noProof="1">
              <a:latin typeface="+mj-lt"/>
            </a:endParaRPr>
          </a:p>
          <a:p>
            <a:pPr>
              <a:lnSpc>
                <a:spcPct val="100000"/>
              </a:lnSpc>
              <a:spcBef>
                <a:spcPts val="0"/>
              </a:spcBef>
              <a:defRPr/>
            </a:pPr>
            <a:r>
              <a:rPr lang="fi-FI" sz="1300" dirty="0">
                <a:latin typeface="+mj-lt"/>
              </a:rPr>
              <a:t>Heikoiten autetuista adjektiiveista kuvaavaa sana dialoginen.</a:t>
            </a:r>
          </a:p>
          <a:p>
            <a:pPr>
              <a:lnSpc>
                <a:spcPct val="100000"/>
              </a:lnSpc>
              <a:spcBef>
                <a:spcPts val="0"/>
              </a:spcBef>
              <a:defRPr/>
            </a:pPr>
            <a:endParaRPr lang="fi-FI" sz="1300" dirty="0">
              <a:latin typeface="+mj-lt"/>
            </a:endParaRPr>
          </a:p>
          <a:p>
            <a:pPr>
              <a:lnSpc>
                <a:spcPct val="100000"/>
              </a:lnSpc>
              <a:spcBef>
                <a:spcPts val="0"/>
              </a:spcBef>
              <a:defRPr/>
            </a:pPr>
            <a:r>
              <a:rPr lang="fi-FI" sz="1300" dirty="0">
                <a:latin typeface="+mj-lt"/>
              </a:rPr>
              <a:t>Rooleista </a:t>
            </a:r>
            <a:r>
              <a:rPr lang="fi-FI" sz="1300" dirty="0" err="1">
                <a:latin typeface="+mj-lt"/>
              </a:rPr>
              <a:t>EHYTin</a:t>
            </a:r>
            <a:r>
              <a:rPr lang="fi-FI" sz="1300" dirty="0">
                <a:latin typeface="+mj-lt"/>
              </a:rPr>
              <a:t> valtuuston tai hallituksen edustajat, jäsenjärjestöt ja vapaaehtoiset antavat maltillisimpia arvioita dialogisuudelle.</a:t>
            </a:r>
            <a:r>
              <a:rPr lang="fi-FI" sz="1300" noProof="1">
                <a:latin typeface="+mj-lt"/>
              </a:rPr>
              <a:t> </a:t>
            </a:r>
          </a:p>
          <a:p>
            <a:pPr>
              <a:lnSpc>
                <a:spcPct val="100000"/>
              </a:lnSpc>
              <a:spcBef>
                <a:spcPts val="0"/>
              </a:spcBef>
              <a:defRPr/>
            </a:pPr>
            <a:endParaRPr lang="fi-FI" sz="1300" noProof="1">
              <a:latin typeface="+mj-lt"/>
            </a:endParaRPr>
          </a:p>
          <a:p>
            <a:pPr>
              <a:lnSpc>
                <a:spcPct val="100000"/>
              </a:lnSpc>
              <a:spcBef>
                <a:spcPts val="0"/>
              </a:spcBef>
              <a:defRPr/>
            </a:pPr>
            <a:r>
              <a:rPr lang="fi-FI" sz="1300" noProof="1">
                <a:latin typeface="+mj-lt"/>
              </a:rPr>
              <a:t>Useissa avoimissa toivotaan vahvempaa dialogia eri toimijoiden kesken. Lisäksi mm. toivotaan ymmärrystä vastapuolen osalta ja rakentavaa lähestymistä. </a:t>
            </a:r>
          </a:p>
        </p:txBody>
      </p:sp>
      <p:sp>
        <p:nvSpPr>
          <p:cNvPr id="5" name="Tekstiruutu 4">
            <a:extLst>
              <a:ext uri="{FF2B5EF4-FFF2-40B4-BE49-F238E27FC236}">
                <a16:creationId xmlns:a16="http://schemas.microsoft.com/office/drawing/2014/main" id="{A7488AD2-D8D4-32D9-2390-694E7D072C83}"/>
              </a:ext>
            </a:extLst>
          </p:cNvPr>
          <p:cNvSpPr txBox="1"/>
          <p:nvPr/>
        </p:nvSpPr>
        <p:spPr>
          <a:xfrm>
            <a:off x="578195" y="4546923"/>
            <a:ext cx="7857027" cy="461665"/>
          </a:xfrm>
          <a:prstGeom prst="rect">
            <a:avLst/>
          </a:prstGeom>
          <a:noFill/>
        </p:spPr>
        <p:txBody>
          <a:bodyPr wrap="square">
            <a:spAutoFit/>
          </a:bodyPr>
          <a:lstStyle/>
          <a:p>
            <a:pPr>
              <a:lnSpc>
                <a:spcPct val="100000"/>
              </a:lnSpc>
              <a:spcBef>
                <a:spcPts val="0"/>
              </a:spcBef>
              <a:defRPr/>
            </a:pPr>
            <a:r>
              <a:rPr lang="fi-FI" sz="1200" noProof="1"/>
              <a:t>EHYTiltä odotetaan myös selkeämpää roolia ja vahvempaa panostusta edelläkävijyyteen.  </a:t>
            </a:r>
          </a:p>
          <a:p>
            <a:pPr>
              <a:lnSpc>
                <a:spcPct val="100000"/>
              </a:lnSpc>
              <a:spcBef>
                <a:spcPts val="0"/>
              </a:spcBef>
              <a:defRPr/>
            </a:pPr>
            <a:r>
              <a:rPr lang="fi-FI" sz="1200" noProof="1"/>
              <a:t>Avoimissa näkyy myös toiveita vielä ennakoivampaan otteeseen ja päihdeongelmien ennaltaehkäisyyn panostamiseen.</a:t>
            </a:r>
          </a:p>
        </p:txBody>
      </p:sp>
    </p:spTree>
    <p:extLst>
      <p:ext uri="{BB962C8B-B14F-4D97-AF65-F5344CB8AC3E}">
        <p14:creationId xmlns:p14="http://schemas.microsoft.com/office/powerpoint/2010/main" val="2626480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2A7314C-B6DA-894F-BD6B-9F5234F7D0E8}"/>
              </a:ext>
            </a:extLst>
          </p:cNvPr>
          <p:cNvSpPr>
            <a:spLocks noGrp="1"/>
          </p:cNvSpPr>
          <p:nvPr>
            <p:ph sz="half" idx="1"/>
          </p:nvPr>
        </p:nvSpPr>
        <p:spPr/>
        <p:txBody>
          <a:bodyPr anchor="t">
            <a:normAutofit/>
          </a:bodyPr>
          <a:lstStyle/>
          <a:p>
            <a:pPr>
              <a:lnSpc>
                <a:spcPts val="1000"/>
              </a:lnSpc>
            </a:pPr>
            <a:r>
              <a:rPr lang="fi-FI" sz="800" noProof="1"/>
              <a:t>Sähköpostimme ovat etunimi.sukunimi@innolink.fi</a:t>
            </a:r>
            <a:br>
              <a:rPr lang="fi-FI" sz="800" noProof="1"/>
            </a:br>
            <a:r>
              <a:rPr lang="fi-FI" sz="800" noProof="1"/>
              <a:t>Seuraa meitä verkossa www.innolink.fi ja sosiaalisessa mediassa #innolink</a:t>
            </a:r>
          </a:p>
        </p:txBody>
      </p:sp>
      <p:pic>
        <p:nvPicPr>
          <p:cNvPr id="15" name="Kuva 14">
            <a:hlinkClick r:id="rId3"/>
            <a:extLst>
              <a:ext uri="{FF2B5EF4-FFF2-40B4-BE49-F238E27FC236}">
                <a16:creationId xmlns:a16="http://schemas.microsoft.com/office/drawing/2014/main" id="{B78D571F-55D5-CA4D-8F12-49979907DE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2712" y="4538088"/>
            <a:ext cx="251735" cy="251735"/>
          </a:xfrm>
          <a:prstGeom prst="rect">
            <a:avLst/>
          </a:prstGeom>
          <a:effectLst>
            <a:outerShdw blurRad="50800" dist="38100" dir="2700000" algn="tl" rotWithShape="0">
              <a:prstClr val="black">
                <a:alpha val="15000"/>
              </a:prstClr>
            </a:outerShdw>
          </a:effectLst>
        </p:spPr>
      </p:pic>
      <p:pic>
        <p:nvPicPr>
          <p:cNvPr id="17" name="Kuva 16">
            <a:hlinkClick r:id="rId5"/>
            <a:extLst>
              <a:ext uri="{FF2B5EF4-FFF2-40B4-BE49-F238E27FC236}">
                <a16:creationId xmlns:a16="http://schemas.microsoft.com/office/drawing/2014/main" id="{A93B0FCC-B4B7-9949-99BC-805DA88DE4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51069" y="4538088"/>
            <a:ext cx="251735" cy="251735"/>
          </a:xfrm>
          <a:prstGeom prst="rect">
            <a:avLst/>
          </a:prstGeom>
          <a:effectLst>
            <a:outerShdw blurRad="50800" dist="38100" dir="2700000" algn="tl" rotWithShape="0">
              <a:prstClr val="black">
                <a:alpha val="15000"/>
              </a:prstClr>
            </a:outerShdw>
          </a:effectLst>
        </p:spPr>
      </p:pic>
      <p:pic>
        <p:nvPicPr>
          <p:cNvPr id="19" name="Kuva 18">
            <a:hlinkClick r:id="rId7"/>
            <a:extLst>
              <a:ext uri="{FF2B5EF4-FFF2-40B4-BE49-F238E27FC236}">
                <a16:creationId xmlns:a16="http://schemas.microsoft.com/office/drawing/2014/main" id="{E6F6A1A4-4AD7-A748-BA66-49F13560A4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41197" y="4538088"/>
            <a:ext cx="251735" cy="251735"/>
          </a:xfrm>
          <a:prstGeom prst="rect">
            <a:avLst/>
          </a:prstGeom>
          <a:effectLst>
            <a:outerShdw blurRad="50800" dist="38100" dir="2700000" algn="tl" rotWithShape="0">
              <a:prstClr val="black">
                <a:alpha val="15000"/>
              </a:prstClr>
            </a:outerShdw>
          </a:effectLst>
        </p:spPr>
      </p:pic>
      <p:pic>
        <p:nvPicPr>
          <p:cNvPr id="21" name="Kuva 20">
            <a:hlinkClick r:id="rId9"/>
            <a:extLst>
              <a:ext uri="{FF2B5EF4-FFF2-40B4-BE49-F238E27FC236}">
                <a16:creationId xmlns:a16="http://schemas.microsoft.com/office/drawing/2014/main" id="{951B3F2D-97D0-254D-8D23-2594A4FBA1C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31326" y="4538090"/>
            <a:ext cx="251734" cy="251734"/>
          </a:xfrm>
          <a:prstGeom prst="rect">
            <a:avLst/>
          </a:prstGeom>
          <a:effectLst>
            <a:outerShdw blurRad="50800" dist="38100" dir="2700000" algn="tl" rotWithShape="0">
              <a:prstClr val="black">
                <a:alpha val="15000"/>
              </a:prstClr>
            </a:outerShdw>
          </a:effectLst>
        </p:spPr>
      </p:pic>
    </p:spTree>
    <p:extLst>
      <p:ext uri="{BB962C8B-B14F-4D97-AF65-F5344CB8AC3E}">
        <p14:creationId xmlns:p14="http://schemas.microsoft.com/office/powerpoint/2010/main" val="3450768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Taustatiedot</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5</a:t>
            </a:fld>
            <a:endParaRPr lang="fi-FI" dirty="0"/>
          </a:p>
        </p:txBody>
      </p:sp>
      <p:pic>
        <p:nvPicPr>
          <p:cNvPr id="17" name="Kuva 16" descr="Kuva, joka sisältää kohteen teksti, kuvakaappaus, Fontti, numero&#10;&#10;Kuvaus luotu automaattisesti">
            <a:extLst>
              <a:ext uri="{FF2B5EF4-FFF2-40B4-BE49-F238E27FC236}">
                <a16:creationId xmlns:a16="http://schemas.microsoft.com/office/drawing/2014/main" id="{82487448-9661-382E-F612-3E84D06C2FA6}"/>
              </a:ext>
            </a:extLst>
          </p:cNvPr>
          <p:cNvPicPr>
            <a:picLocks noChangeAspect="1"/>
          </p:cNvPicPr>
          <p:nvPr/>
        </p:nvPicPr>
        <p:blipFill>
          <a:blip r:embed="rId2"/>
          <a:stretch>
            <a:fillRect/>
          </a:stretch>
        </p:blipFill>
        <p:spPr>
          <a:xfrm>
            <a:off x="5627479" y="1444966"/>
            <a:ext cx="2390775" cy="2543175"/>
          </a:xfrm>
          <a:prstGeom prst="rect">
            <a:avLst/>
          </a:prstGeom>
        </p:spPr>
      </p:pic>
      <p:pic>
        <p:nvPicPr>
          <p:cNvPr id="7" name="Kuva 6" descr="Kuva, joka sisältää kohteen teksti, kuvakaappaus&#10;&#10;Kuvaus luotu automaattisesti">
            <a:extLst>
              <a:ext uri="{FF2B5EF4-FFF2-40B4-BE49-F238E27FC236}">
                <a16:creationId xmlns:a16="http://schemas.microsoft.com/office/drawing/2014/main" id="{D5699648-6255-E142-DA05-A0E764442DCA}"/>
              </a:ext>
            </a:extLst>
          </p:cNvPr>
          <p:cNvPicPr>
            <a:picLocks noChangeAspect="1"/>
          </p:cNvPicPr>
          <p:nvPr/>
        </p:nvPicPr>
        <p:blipFill rotWithShape="1">
          <a:blip r:embed="rId3"/>
          <a:srcRect b="52685"/>
          <a:stretch/>
        </p:blipFill>
        <p:spPr>
          <a:xfrm>
            <a:off x="282892" y="1041491"/>
            <a:ext cx="2422208" cy="2856027"/>
          </a:xfrm>
          <a:prstGeom prst="rect">
            <a:avLst/>
          </a:prstGeom>
        </p:spPr>
      </p:pic>
      <p:pic>
        <p:nvPicPr>
          <p:cNvPr id="8" name="Kuva 7" descr="Kuva, joka sisältää kohteen teksti, kuvakaappaus&#10;&#10;Kuvaus luotu automaattisesti">
            <a:extLst>
              <a:ext uri="{FF2B5EF4-FFF2-40B4-BE49-F238E27FC236}">
                <a16:creationId xmlns:a16="http://schemas.microsoft.com/office/drawing/2014/main" id="{B6C95375-8242-D5DE-13C8-84B3C57461A2}"/>
              </a:ext>
            </a:extLst>
          </p:cNvPr>
          <p:cNvPicPr>
            <a:picLocks noChangeAspect="1"/>
          </p:cNvPicPr>
          <p:nvPr/>
        </p:nvPicPr>
        <p:blipFill rotWithShape="1">
          <a:blip r:embed="rId3"/>
          <a:srcRect t="92100" b="-3304"/>
          <a:stretch/>
        </p:blipFill>
        <p:spPr>
          <a:xfrm>
            <a:off x="282892" y="3960315"/>
            <a:ext cx="2422208" cy="676275"/>
          </a:xfrm>
          <a:prstGeom prst="rect">
            <a:avLst/>
          </a:prstGeom>
        </p:spPr>
      </p:pic>
      <p:grpSp>
        <p:nvGrpSpPr>
          <p:cNvPr id="18" name="Ryhmä 17">
            <a:extLst>
              <a:ext uri="{FF2B5EF4-FFF2-40B4-BE49-F238E27FC236}">
                <a16:creationId xmlns:a16="http://schemas.microsoft.com/office/drawing/2014/main" id="{879CA586-E811-5A17-8E05-4A6B220DB80B}"/>
              </a:ext>
            </a:extLst>
          </p:cNvPr>
          <p:cNvGrpSpPr/>
          <p:nvPr/>
        </p:nvGrpSpPr>
        <p:grpSpPr>
          <a:xfrm>
            <a:off x="2715443" y="1444966"/>
            <a:ext cx="2468297" cy="3364413"/>
            <a:chOff x="2643295" y="1302091"/>
            <a:chExt cx="2468297" cy="3364413"/>
          </a:xfrm>
        </p:grpSpPr>
        <p:pic>
          <p:nvPicPr>
            <p:cNvPr id="13" name="Kuva 12" descr="Kuva, joka sisältää kohteen teksti, kuvakaappaus&#10;&#10;Kuvaus luotu automaattisesti">
              <a:extLst>
                <a:ext uri="{FF2B5EF4-FFF2-40B4-BE49-F238E27FC236}">
                  <a16:creationId xmlns:a16="http://schemas.microsoft.com/office/drawing/2014/main" id="{DE180B36-A2C2-6A1E-7342-3D690C5DB4FE}"/>
                </a:ext>
              </a:extLst>
            </p:cNvPr>
            <p:cNvPicPr>
              <a:picLocks noChangeAspect="1"/>
            </p:cNvPicPr>
            <p:nvPr/>
          </p:nvPicPr>
          <p:blipFill rotWithShape="1">
            <a:blip r:embed="rId3"/>
            <a:srcRect t="47577" b="8384"/>
            <a:stretch/>
          </p:blipFill>
          <p:spPr>
            <a:xfrm>
              <a:off x="2643295" y="1302091"/>
              <a:ext cx="2422208" cy="2658224"/>
            </a:xfrm>
            <a:prstGeom prst="rect">
              <a:avLst/>
            </a:prstGeom>
          </p:spPr>
        </p:pic>
        <p:pic>
          <p:nvPicPr>
            <p:cNvPr id="16" name="Kuva 15" descr="Kuva, joka sisältää kohteen teksti, kuvakaappaus&#10;&#10;Kuvaus luotu automaattisesti">
              <a:extLst>
                <a:ext uri="{FF2B5EF4-FFF2-40B4-BE49-F238E27FC236}">
                  <a16:creationId xmlns:a16="http://schemas.microsoft.com/office/drawing/2014/main" id="{2648CA8C-4B52-7A3A-4485-DDB25EC9D03E}"/>
                </a:ext>
              </a:extLst>
            </p:cNvPr>
            <p:cNvPicPr>
              <a:picLocks noChangeAspect="1"/>
            </p:cNvPicPr>
            <p:nvPr/>
          </p:nvPicPr>
          <p:blipFill rotWithShape="1">
            <a:blip r:embed="rId3"/>
            <a:srcRect t="92100" b="-3304"/>
            <a:stretch/>
          </p:blipFill>
          <p:spPr>
            <a:xfrm>
              <a:off x="2689384" y="3990229"/>
              <a:ext cx="2422208" cy="676275"/>
            </a:xfrm>
            <a:prstGeom prst="rect">
              <a:avLst/>
            </a:prstGeom>
          </p:spPr>
        </p:pic>
      </p:grpSp>
      <p:sp>
        <p:nvSpPr>
          <p:cNvPr id="3" name="Tekstiruutu 2">
            <a:extLst>
              <a:ext uri="{FF2B5EF4-FFF2-40B4-BE49-F238E27FC236}">
                <a16:creationId xmlns:a16="http://schemas.microsoft.com/office/drawing/2014/main" id="{4FB786C4-9B54-3321-4365-0E56C12098BE}"/>
              </a:ext>
            </a:extLst>
          </p:cNvPr>
          <p:cNvSpPr txBox="1"/>
          <p:nvPr/>
        </p:nvSpPr>
        <p:spPr>
          <a:xfrm>
            <a:off x="728419" y="4578546"/>
            <a:ext cx="314433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200" dirty="0">
                <a:latin typeface="+mj-lt"/>
              </a:rPr>
              <a:t>Maakuntataustatieto vastaa hyvin v. 2021 tutkimuksen jakaumaa.</a:t>
            </a:r>
          </a:p>
        </p:txBody>
      </p:sp>
      <p:sp>
        <p:nvSpPr>
          <p:cNvPr id="9" name="Tekstiruutu 8">
            <a:extLst>
              <a:ext uri="{FF2B5EF4-FFF2-40B4-BE49-F238E27FC236}">
                <a16:creationId xmlns:a16="http://schemas.microsoft.com/office/drawing/2014/main" id="{C5352B31-EBF5-1E7F-D643-B39D2846FB2D}"/>
              </a:ext>
            </a:extLst>
          </p:cNvPr>
          <p:cNvSpPr txBox="1"/>
          <p:nvPr/>
        </p:nvSpPr>
        <p:spPr>
          <a:xfrm>
            <a:off x="1398494" y="1982481"/>
            <a:ext cx="368834" cy="215444"/>
          </a:xfrm>
          <a:prstGeom prst="rect">
            <a:avLst/>
          </a:prstGeom>
          <a:noFill/>
        </p:spPr>
        <p:txBody>
          <a:bodyPr wrap="square" rtlCol="0">
            <a:spAutoFit/>
          </a:bodyPr>
          <a:lstStyle/>
          <a:p>
            <a:r>
              <a:rPr lang="fi-FI" sz="800" dirty="0"/>
              <a:t>N39</a:t>
            </a:r>
          </a:p>
        </p:txBody>
      </p:sp>
      <p:sp>
        <p:nvSpPr>
          <p:cNvPr id="10" name="Tekstiruutu 9">
            <a:extLst>
              <a:ext uri="{FF2B5EF4-FFF2-40B4-BE49-F238E27FC236}">
                <a16:creationId xmlns:a16="http://schemas.microsoft.com/office/drawing/2014/main" id="{1F71E734-D324-B336-AF21-D0273252B0F7}"/>
              </a:ext>
            </a:extLst>
          </p:cNvPr>
          <p:cNvSpPr txBox="1"/>
          <p:nvPr/>
        </p:nvSpPr>
        <p:spPr>
          <a:xfrm>
            <a:off x="1374162" y="1719945"/>
            <a:ext cx="368834" cy="215444"/>
          </a:xfrm>
          <a:prstGeom prst="rect">
            <a:avLst/>
          </a:prstGeom>
          <a:noFill/>
        </p:spPr>
        <p:txBody>
          <a:bodyPr wrap="square" rtlCol="0">
            <a:spAutoFit/>
          </a:bodyPr>
          <a:lstStyle/>
          <a:p>
            <a:r>
              <a:rPr lang="fi-FI" sz="800" dirty="0"/>
              <a:t>N34</a:t>
            </a:r>
          </a:p>
        </p:txBody>
      </p:sp>
      <p:sp>
        <p:nvSpPr>
          <p:cNvPr id="11" name="Tekstiruutu 10">
            <a:extLst>
              <a:ext uri="{FF2B5EF4-FFF2-40B4-BE49-F238E27FC236}">
                <a16:creationId xmlns:a16="http://schemas.microsoft.com/office/drawing/2014/main" id="{76E0CE1F-D62A-6C19-37A2-A08787749B9E}"/>
              </a:ext>
            </a:extLst>
          </p:cNvPr>
          <p:cNvSpPr txBox="1"/>
          <p:nvPr/>
        </p:nvSpPr>
        <p:spPr>
          <a:xfrm>
            <a:off x="2456325" y="1442041"/>
            <a:ext cx="471291" cy="215444"/>
          </a:xfrm>
          <a:prstGeom prst="rect">
            <a:avLst/>
          </a:prstGeom>
          <a:noFill/>
        </p:spPr>
        <p:txBody>
          <a:bodyPr wrap="square" rtlCol="0">
            <a:spAutoFit/>
          </a:bodyPr>
          <a:lstStyle/>
          <a:p>
            <a:r>
              <a:rPr lang="fi-FI" sz="800" dirty="0"/>
              <a:t>N218</a:t>
            </a:r>
          </a:p>
        </p:txBody>
      </p:sp>
      <p:sp>
        <p:nvSpPr>
          <p:cNvPr id="12" name="Tekstiruutu 11">
            <a:extLst>
              <a:ext uri="{FF2B5EF4-FFF2-40B4-BE49-F238E27FC236}">
                <a16:creationId xmlns:a16="http://schemas.microsoft.com/office/drawing/2014/main" id="{50B618E8-F165-30F9-DA04-75CD8F2CCB3E}"/>
              </a:ext>
            </a:extLst>
          </p:cNvPr>
          <p:cNvSpPr txBox="1"/>
          <p:nvPr/>
        </p:nvSpPr>
        <p:spPr>
          <a:xfrm>
            <a:off x="3669117" y="3300289"/>
            <a:ext cx="471291" cy="215444"/>
          </a:xfrm>
          <a:prstGeom prst="rect">
            <a:avLst/>
          </a:prstGeom>
          <a:noFill/>
        </p:spPr>
        <p:txBody>
          <a:bodyPr wrap="square" rtlCol="0">
            <a:spAutoFit/>
          </a:bodyPr>
          <a:lstStyle/>
          <a:p>
            <a:r>
              <a:rPr lang="fi-FI" sz="800" dirty="0"/>
              <a:t>N15</a:t>
            </a:r>
          </a:p>
        </p:txBody>
      </p:sp>
      <p:sp>
        <p:nvSpPr>
          <p:cNvPr id="14" name="Tekstiruutu 13">
            <a:extLst>
              <a:ext uri="{FF2B5EF4-FFF2-40B4-BE49-F238E27FC236}">
                <a16:creationId xmlns:a16="http://schemas.microsoft.com/office/drawing/2014/main" id="{2FD1E1FE-77EF-2832-4CC5-83EC374915F3}"/>
              </a:ext>
            </a:extLst>
          </p:cNvPr>
          <p:cNvSpPr txBox="1"/>
          <p:nvPr/>
        </p:nvSpPr>
        <p:spPr>
          <a:xfrm>
            <a:off x="1285797" y="2545977"/>
            <a:ext cx="471291" cy="215444"/>
          </a:xfrm>
          <a:prstGeom prst="rect">
            <a:avLst/>
          </a:prstGeom>
          <a:noFill/>
        </p:spPr>
        <p:txBody>
          <a:bodyPr wrap="square" rtlCol="0">
            <a:spAutoFit/>
          </a:bodyPr>
          <a:lstStyle/>
          <a:p>
            <a:r>
              <a:rPr lang="fi-FI" sz="800" dirty="0"/>
              <a:t>N20</a:t>
            </a:r>
          </a:p>
        </p:txBody>
      </p:sp>
      <p:sp>
        <p:nvSpPr>
          <p:cNvPr id="15" name="Tekstiruutu 14">
            <a:extLst>
              <a:ext uri="{FF2B5EF4-FFF2-40B4-BE49-F238E27FC236}">
                <a16:creationId xmlns:a16="http://schemas.microsoft.com/office/drawing/2014/main" id="{9A41446E-2E09-662E-9082-8520C5B3C61D}"/>
              </a:ext>
            </a:extLst>
          </p:cNvPr>
          <p:cNvSpPr txBox="1"/>
          <p:nvPr/>
        </p:nvSpPr>
        <p:spPr>
          <a:xfrm>
            <a:off x="6822866" y="3014699"/>
            <a:ext cx="471291" cy="215444"/>
          </a:xfrm>
          <a:prstGeom prst="rect">
            <a:avLst/>
          </a:prstGeom>
          <a:noFill/>
        </p:spPr>
        <p:txBody>
          <a:bodyPr wrap="square" rtlCol="0">
            <a:spAutoFit/>
          </a:bodyPr>
          <a:lstStyle/>
          <a:p>
            <a:r>
              <a:rPr lang="fi-FI" sz="800" dirty="0"/>
              <a:t>N37</a:t>
            </a:r>
          </a:p>
        </p:txBody>
      </p:sp>
      <p:sp>
        <p:nvSpPr>
          <p:cNvPr id="19" name="Tekstiruutu 18">
            <a:extLst>
              <a:ext uri="{FF2B5EF4-FFF2-40B4-BE49-F238E27FC236}">
                <a16:creationId xmlns:a16="http://schemas.microsoft.com/office/drawing/2014/main" id="{894B1013-B662-10F9-779F-0F81C11B27A2}"/>
              </a:ext>
            </a:extLst>
          </p:cNvPr>
          <p:cNvSpPr txBox="1"/>
          <p:nvPr/>
        </p:nvSpPr>
        <p:spPr>
          <a:xfrm>
            <a:off x="7843558" y="2360279"/>
            <a:ext cx="471291" cy="215444"/>
          </a:xfrm>
          <a:prstGeom prst="rect">
            <a:avLst/>
          </a:prstGeom>
          <a:noFill/>
        </p:spPr>
        <p:txBody>
          <a:bodyPr wrap="square" rtlCol="0">
            <a:spAutoFit/>
          </a:bodyPr>
          <a:lstStyle/>
          <a:p>
            <a:r>
              <a:rPr lang="fi-FI" sz="800" dirty="0"/>
              <a:t>N180</a:t>
            </a:r>
          </a:p>
        </p:txBody>
      </p:sp>
    </p:spTree>
    <p:extLst>
      <p:ext uri="{BB962C8B-B14F-4D97-AF65-F5344CB8AC3E}">
        <p14:creationId xmlns:p14="http://schemas.microsoft.com/office/powerpoint/2010/main" val="640762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Taustatiedot</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6</a:t>
            </a:fld>
            <a:endParaRPr lang="fi-FI" dirty="0"/>
          </a:p>
        </p:txBody>
      </p:sp>
      <p:grpSp>
        <p:nvGrpSpPr>
          <p:cNvPr id="11" name="Ryhmä 10">
            <a:extLst>
              <a:ext uri="{FF2B5EF4-FFF2-40B4-BE49-F238E27FC236}">
                <a16:creationId xmlns:a16="http://schemas.microsoft.com/office/drawing/2014/main" id="{A57AE057-CF35-6408-028C-714F0E4C690C}"/>
              </a:ext>
            </a:extLst>
          </p:cNvPr>
          <p:cNvGrpSpPr/>
          <p:nvPr/>
        </p:nvGrpSpPr>
        <p:grpSpPr>
          <a:xfrm>
            <a:off x="301864" y="959407"/>
            <a:ext cx="3520627" cy="3899280"/>
            <a:chOff x="301864" y="959407"/>
            <a:chExt cx="3520627" cy="3899280"/>
          </a:xfrm>
        </p:grpSpPr>
        <p:pic>
          <p:nvPicPr>
            <p:cNvPr id="5" name="Kuva 4" descr="Kuva, joka sisältää kohteen teksti, kuvakaappaus, Samansuuntainen, numero&#10;&#10;Kuvaus luotu automaattisesti">
              <a:extLst>
                <a:ext uri="{FF2B5EF4-FFF2-40B4-BE49-F238E27FC236}">
                  <a16:creationId xmlns:a16="http://schemas.microsoft.com/office/drawing/2014/main" id="{E6D6D99B-727D-41D6-F391-723A5771D8D7}"/>
                </a:ext>
              </a:extLst>
            </p:cNvPr>
            <p:cNvPicPr>
              <a:picLocks noChangeAspect="1"/>
            </p:cNvPicPr>
            <p:nvPr/>
          </p:nvPicPr>
          <p:blipFill rotWithShape="1">
            <a:blip r:embed="rId3"/>
            <a:srcRect t="1" b="48824"/>
            <a:stretch/>
          </p:blipFill>
          <p:spPr>
            <a:xfrm>
              <a:off x="301864" y="959407"/>
              <a:ext cx="3520627" cy="3327780"/>
            </a:xfrm>
            <a:prstGeom prst="rect">
              <a:avLst/>
            </a:prstGeom>
          </p:spPr>
        </p:pic>
        <p:pic>
          <p:nvPicPr>
            <p:cNvPr id="6" name="Kuva 5" descr="Kuva, joka sisältää kohteen teksti, kuvakaappaus, Samansuuntainen, numero&#10;&#10;Kuvaus luotu automaattisesti">
              <a:extLst>
                <a:ext uri="{FF2B5EF4-FFF2-40B4-BE49-F238E27FC236}">
                  <a16:creationId xmlns:a16="http://schemas.microsoft.com/office/drawing/2014/main" id="{C729BE76-849B-B492-E0E1-D01CB793C57C}"/>
                </a:ext>
              </a:extLst>
            </p:cNvPr>
            <p:cNvPicPr>
              <a:picLocks noChangeAspect="1"/>
            </p:cNvPicPr>
            <p:nvPr/>
          </p:nvPicPr>
          <p:blipFill rotWithShape="1">
            <a:blip r:embed="rId3"/>
            <a:srcRect t="90674" b="336"/>
            <a:stretch/>
          </p:blipFill>
          <p:spPr>
            <a:xfrm>
              <a:off x="301864" y="4274072"/>
              <a:ext cx="3520627" cy="584615"/>
            </a:xfrm>
            <a:prstGeom prst="rect">
              <a:avLst/>
            </a:prstGeom>
          </p:spPr>
        </p:pic>
      </p:grpSp>
      <p:pic>
        <p:nvPicPr>
          <p:cNvPr id="8" name="Kuva 7" descr="Kuva, joka sisältää kohteen teksti, kuvakaappaus, Samansuuntainen, numero&#10;&#10;Kuvaus luotu automaattisesti">
            <a:extLst>
              <a:ext uri="{FF2B5EF4-FFF2-40B4-BE49-F238E27FC236}">
                <a16:creationId xmlns:a16="http://schemas.microsoft.com/office/drawing/2014/main" id="{F8C93FEB-45CC-02BC-CFFD-1AF8BC5FFF2F}"/>
              </a:ext>
            </a:extLst>
          </p:cNvPr>
          <p:cNvPicPr>
            <a:picLocks noChangeAspect="1"/>
          </p:cNvPicPr>
          <p:nvPr/>
        </p:nvPicPr>
        <p:blipFill rotWithShape="1">
          <a:blip r:embed="rId3"/>
          <a:srcRect t="51176" b="399"/>
          <a:stretch/>
        </p:blipFill>
        <p:spPr>
          <a:xfrm>
            <a:off x="3822491" y="1618265"/>
            <a:ext cx="3520627" cy="3148998"/>
          </a:xfrm>
          <a:prstGeom prst="rect">
            <a:avLst/>
          </a:prstGeom>
        </p:spPr>
      </p:pic>
      <p:sp>
        <p:nvSpPr>
          <p:cNvPr id="3" name="Tekstikehys 7">
            <a:extLst>
              <a:ext uri="{FF2B5EF4-FFF2-40B4-BE49-F238E27FC236}">
                <a16:creationId xmlns:a16="http://schemas.microsoft.com/office/drawing/2014/main" id="{D8866B49-3CE9-80A9-F9D2-654F2D83AC2D}"/>
              </a:ext>
            </a:extLst>
          </p:cNvPr>
          <p:cNvSpPr txBox="1"/>
          <p:nvPr/>
        </p:nvSpPr>
        <p:spPr>
          <a:xfrm>
            <a:off x="7117045" y="2704412"/>
            <a:ext cx="1876213" cy="1323439"/>
          </a:xfrm>
          <a:prstGeom prst="rect">
            <a:avLst/>
          </a:prstGeom>
          <a:solidFill>
            <a:schemeClr val="bg1"/>
          </a:solidFill>
          <a:ln>
            <a:solidFill>
              <a:schemeClr val="tx1"/>
            </a:solidFill>
          </a:ln>
        </p:spPr>
        <p:txBody>
          <a:bodyPr wrap="square" rtlCol="0">
            <a:spAutoFit/>
          </a:bodyPr>
          <a:lstStyle/>
          <a:p>
            <a:r>
              <a:rPr lang="fi-FI" sz="800" b="1" dirty="0">
                <a:latin typeface="+mj-lt"/>
              </a:rPr>
              <a:t>Jokin muu rooli, mikä? (otteita)</a:t>
            </a:r>
          </a:p>
          <a:p>
            <a:pPr marL="171450" indent="-171450">
              <a:buFont typeface="Arial" panose="020B0604020202020204" pitchFamily="34" charset="0"/>
              <a:buChar char="•"/>
            </a:pPr>
            <a:r>
              <a:rPr lang="fi-FI" sz="800" i="1" dirty="0">
                <a:latin typeface="+mj-lt"/>
              </a:rPr>
              <a:t>Verkosto</a:t>
            </a:r>
          </a:p>
          <a:p>
            <a:pPr marL="171450" indent="-171450">
              <a:buFont typeface="Arial" panose="020B0604020202020204" pitchFamily="34" charset="0"/>
              <a:buChar char="•"/>
            </a:pPr>
            <a:r>
              <a:rPr lang="fi-FI" sz="800" i="1" dirty="0">
                <a:latin typeface="+mj-lt"/>
              </a:rPr>
              <a:t>Sidosryhmä</a:t>
            </a:r>
          </a:p>
          <a:p>
            <a:pPr marL="171450" indent="-171450">
              <a:buFont typeface="Arial" panose="020B0604020202020204" pitchFamily="34" charset="0"/>
              <a:buChar char="•"/>
            </a:pPr>
            <a:r>
              <a:rPr lang="fi-FI" sz="800" i="1" dirty="0">
                <a:latin typeface="+mj-lt"/>
              </a:rPr>
              <a:t>Hankkeissa mukana alkoholihaittojen ehkäisyssä</a:t>
            </a:r>
          </a:p>
          <a:p>
            <a:pPr marL="171450" indent="-171450">
              <a:buFont typeface="Arial" panose="020B0604020202020204" pitchFamily="34" charset="0"/>
              <a:buChar char="•"/>
            </a:pPr>
            <a:r>
              <a:rPr lang="fi-FI" sz="800" i="1" dirty="0">
                <a:latin typeface="+mj-lt"/>
              </a:rPr>
              <a:t>Yhteistyökumppani</a:t>
            </a:r>
          </a:p>
          <a:p>
            <a:pPr marL="171450" indent="-171450">
              <a:buFont typeface="Arial" panose="020B0604020202020204" pitchFamily="34" charset="0"/>
              <a:buChar char="•"/>
            </a:pPr>
            <a:r>
              <a:rPr lang="fi-FI" sz="800" i="1" dirty="0">
                <a:latin typeface="+mj-lt"/>
              </a:rPr>
              <a:t>EPT verkosto</a:t>
            </a:r>
          </a:p>
          <a:p>
            <a:pPr marL="171450" indent="-171450">
              <a:buFont typeface="Arial" panose="020B0604020202020204" pitchFamily="34" charset="0"/>
              <a:buChar char="•"/>
            </a:pPr>
            <a:r>
              <a:rPr lang="fi-FI" sz="800" i="1" dirty="0">
                <a:latin typeface="+mj-lt"/>
              </a:rPr>
              <a:t>Hanketyöntekijä</a:t>
            </a:r>
          </a:p>
          <a:p>
            <a:pPr marL="171450" indent="-171450">
              <a:buFont typeface="Arial" panose="020B0604020202020204" pitchFamily="34" charset="0"/>
              <a:buChar char="•"/>
            </a:pPr>
            <a:r>
              <a:rPr lang="fi-FI" sz="800" i="1" dirty="0">
                <a:latin typeface="+mj-lt"/>
              </a:rPr>
              <a:t>sote-asiantuntija</a:t>
            </a:r>
          </a:p>
          <a:p>
            <a:pPr marL="171450" indent="-171450">
              <a:buFont typeface="Arial" panose="020B0604020202020204" pitchFamily="34" charset="0"/>
              <a:buChar char="•"/>
            </a:pPr>
            <a:r>
              <a:rPr lang="fi-FI" sz="800" i="1" dirty="0">
                <a:latin typeface="+mj-lt"/>
              </a:rPr>
              <a:t>Ehyt ostaa meiltä palveluita</a:t>
            </a:r>
          </a:p>
        </p:txBody>
      </p:sp>
      <p:graphicFrame>
        <p:nvGraphicFramePr>
          <p:cNvPr id="9" name="Taulukko 8">
            <a:extLst>
              <a:ext uri="{FF2B5EF4-FFF2-40B4-BE49-F238E27FC236}">
                <a16:creationId xmlns:a16="http://schemas.microsoft.com/office/drawing/2014/main" id="{09432980-5C19-BD11-905B-EA94E1894FA5}"/>
              </a:ext>
            </a:extLst>
          </p:cNvPr>
          <p:cNvGraphicFramePr>
            <a:graphicFrameLocks noGrp="1"/>
          </p:cNvGraphicFramePr>
          <p:nvPr>
            <p:extLst>
              <p:ext uri="{D42A27DB-BD31-4B8C-83A1-F6EECF244321}">
                <p14:modId xmlns:p14="http://schemas.microsoft.com/office/powerpoint/2010/main" val="3111681756"/>
              </p:ext>
            </p:extLst>
          </p:nvPr>
        </p:nvGraphicFramePr>
        <p:xfrm>
          <a:off x="6286001" y="617346"/>
          <a:ext cx="2509521" cy="1821742"/>
        </p:xfrm>
        <a:graphic>
          <a:graphicData uri="http://schemas.openxmlformats.org/drawingml/2006/table">
            <a:tbl>
              <a:tblPr bandRow="1">
                <a:tableStyleId>{9D7B26C5-4107-4FEC-AEDC-1716B250A1EF}</a:tableStyleId>
              </a:tblPr>
              <a:tblGrid>
                <a:gridCol w="1847849">
                  <a:extLst>
                    <a:ext uri="{9D8B030D-6E8A-4147-A177-3AD203B41FA5}">
                      <a16:colId xmlns:a16="http://schemas.microsoft.com/office/drawing/2014/main" val="3109571557"/>
                    </a:ext>
                  </a:extLst>
                </a:gridCol>
                <a:gridCol w="330200">
                  <a:extLst>
                    <a:ext uri="{9D8B030D-6E8A-4147-A177-3AD203B41FA5}">
                      <a16:colId xmlns:a16="http://schemas.microsoft.com/office/drawing/2014/main" val="1156495515"/>
                    </a:ext>
                  </a:extLst>
                </a:gridCol>
                <a:gridCol w="331472">
                  <a:extLst>
                    <a:ext uri="{9D8B030D-6E8A-4147-A177-3AD203B41FA5}">
                      <a16:colId xmlns:a16="http://schemas.microsoft.com/office/drawing/2014/main" val="664280366"/>
                    </a:ext>
                  </a:extLst>
                </a:gridCol>
              </a:tblGrid>
              <a:tr h="140134">
                <a:tc>
                  <a:txBody>
                    <a:bodyPr/>
                    <a:lstStyle/>
                    <a:p>
                      <a:pPr algn="l" fontAlgn="b"/>
                      <a:endParaRPr lang="fi-FI" sz="700" b="0" i="0" u="none" strike="noStrike" dirty="0">
                        <a:solidFill>
                          <a:srgbClr val="000000"/>
                        </a:solidFill>
                        <a:effectLst/>
                        <a:latin typeface="+mj-lt"/>
                      </a:endParaRPr>
                    </a:p>
                  </a:txBody>
                  <a:tcPr marL="6020" marR="6020" marT="6020" marB="0" anchor="b"/>
                </a:tc>
                <a:tc>
                  <a:txBody>
                    <a:bodyPr/>
                    <a:lstStyle/>
                    <a:p>
                      <a:pPr algn="ctr" fontAlgn="b"/>
                      <a:r>
                        <a:rPr lang="fi-FI" sz="700" b="1" u="none" strike="noStrike" dirty="0">
                          <a:solidFill>
                            <a:srgbClr val="000000"/>
                          </a:solidFill>
                          <a:effectLst/>
                        </a:rPr>
                        <a:t>2023</a:t>
                      </a:r>
                      <a:endParaRPr lang="fi-FI" sz="700" b="1" i="0" u="none" strike="noStrike" dirty="0">
                        <a:solidFill>
                          <a:srgbClr val="000000"/>
                        </a:solidFill>
                        <a:effectLst/>
                        <a:latin typeface="+mj-lt"/>
                      </a:endParaRPr>
                    </a:p>
                  </a:txBody>
                  <a:tcPr marL="6020" marR="6020" marT="6020" marB="0" anchor="ctr"/>
                </a:tc>
                <a:tc>
                  <a:txBody>
                    <a:bodyPr/>
                    <a:lstStyle/>
                    <a:p>
                      <a:pPr algn="ctr" fontAlgn="b"/>
                      <a:r>
                        <a:rPr lang="fi-FI" sz="700" b="1" u="none" strike="noStrike" dirty="0">
                          <a:solidFill>
                            <a:srgbClr val="000000"/>
                          </a:solidFill>
                          <a:effectLst/>
                        </a:rPr>
                        <a:t>2021</a:t>
                      </a:r>
                      <a:endParaRPr lang="fi-FI" sz="700" b="1" i="0" u="none" strike="noStrike" dirty="0">
                        <a:solidFill>
                          <a:srgbClr val="000000"/>
                        </a:solidFill>
                        <a:effectLst/>
                        <a:latin typeface="+mj-lt"/>
                      </a:endParaRPr>
                    </a:p>
                  </a:txBody>
                  <a:tcPr marL="6020" marR="6020" marT="6020" marB="0" anchor="ctr"/>
                </a:tc>
                <a:extLst>
                  <a:ext uri="{0D108BD9-81ED-4DB2-BD59-A6C34878D82A}">
                    <a16:rowId xmlns:a16="http://schemas.microsoft.com/office/drawing/2014/main" val="1603672619"/>
                  </a:ext>
                </a:extLst>
              </a:tr>
              <a:tr h="140134">
                <a:tc>
                  <a:txBody>
                    <a:bodyPr/>
                    <a:lstStyle/>
                    <a:p>
                      <a:pPr algn="l" fontAlgn="b"/>
                      <a:r>
                        <a:rPr lang="fi-FI" sz="700" b="0" u="none" strike="noStrike" dirty="0">
                          <a:solidFill>
                            <a:srgbClr val="000000"/>
                          </a:solidFill>
                          <a:effectLst/>
                        </a:rPr>
                        <a:t>EHYTin henkilöstö</a:t>
                      </a:r>
                      <a:endParaRPr lang="fi-FI" sz="700" b="0" i="0" u="none" strike="noStrike" dirty="0">
                        <a:solidFill>
                          <a:srgbClr val="000000"/>
                        </a:solidFill>
                        <a:effectLst/>
                        <a:latin typeface="+mj-lt"/>
                      </a:endParaRPr>
                    </a:p>
                  </a:txBody>
                  <a:tcPr marL="6020" marR="6020" marT="6020" marB="0" anchor="b"/>
                </a:tc>
                <a:tc>
                  <a:txBody>
                    <a:bodyPr/>
                    <a:lstStyle/>
                    <a:p>
                      <a:pPr algn="ctr" fontAlgn="b"/>
                      <a:r>
                        <a:rPr lang="fi-FI" sz="700" b="0" u="none" strike="noStrike" dirty="0">
                          <a:solidFill>
                            <a:srgbClr val="000000"/>
                          </a:solidFill>
                          <a:effectLst/>
                        </a:rPr>
                        <a:t>33</a:t>
                      </a:r>
                      <a:endParaRPr lang="fi-FI" sz="700" b="0" i="0" u="none" strike="noStrike" dirty="0">
                        <a:solidFill>
                          <a:srgbClr val="000000"/>
                        </a:solidFill>
                        <a:effectLst/>
                        <a:latin typeface="+mj-lt"/>
                      </a:endParaRPr>
                    </a:p>
                  </a:txBody>
                  <a:tcPr marL="6020" marR="6020" marT="6020" marB="0" anchor="ctr"/>
                </a:tc>
                <a:tc>
                  <a:txBody>
                    <a:bodyPr/>
                    <a:lstStyle/>
                    <a:p>
                      <a:pPr algn="ctr" fontAlgn="b"/>
                      <a:r>
                        <a:rPr lang="fi-FI" sz="700" b="0" u="none" strike="noStrike" dirty="0">
                          <a:solidFill>
                            <a:srgbClr val="000000"/>
                          </a:solidFill>
                          <a:effectLst/>
                        </a:rPr>
                        <a:t>52</a:t>
                      </a:r>
                      <a:endParaRPr lang="fi-FI" sz="700" b="0" i="0" u="none" strike="noStrike" dirty="0">
                        <a:solidFill>
                          <a:srgbClr val="000000"/>
                        </a:solidFill>
                        <a:effectLst/>
                        <a:latin typeface="+mj-lt"/>
                      </a:endParaRPr>
                    </a:p>
                  </a:txBody>
                  <a:tcPr marL="6020" marR="6020" marT="6020" marB="0" anchor="ctr"/>
                </a:tc>
                <a:extLst>
                  <a:ext uri="{0D108BD9-81ED-4DB2-BD59-A6C34878D82A}">
                    <a16:rowId xmlns:a16="http://schemas.microsoft.com/office/drawing/2014/main" val="1641721690"/>
                  </a:ext>
                </a:extLst>
              </a:tr>
              <a:tr h="140134">
                <a:tc>
                  <a:txBody>
                    <a:bodyPr/>
                    <a:lstStyle/>
                    <a:p>
                      <a:pPr algn="l" fontAlgn="b"/>
                      <a:r>
                        <a:rPr lang="fi-FI" sz="700" b="0" u="none" strike="noStrike" dirty="0">
                          <a:solidFill>
                            <a:srgbClr val="000000"/>
                          </a:solidFill>
                          <a:effectLst/>
                        </a:rPr>
                        <a:t>EHYTin jäsenjärjestö</a:t>
                      </a:r>
                      <a:endParaRPr lang="fi-FI" sz="700" b="0" i="0" u="none" strike="noStrike" dirty="0">
                        <a:solidFill>
                          <a:srgbClr val="000000"/>
                        </a:solidFill>
                        <a:effectLst/>
                        <a:latin typeface="+mj-lt"/>
                      </a:endParaRPr>
                    </a:p>
                  </a:txBody>
                  <a:tcPr marL="6020" marR="6020" marT="6020" marB="0" anchor="b"/>
                </a:tc>
                <a:tc>
                  <a:txBody>
                    <a:bodyPr/>
                    <a:lstStyle/>
                    <a:p>
                      <a:pPr algn="ctr" fontAlgn="b"/>
                      <a:r>
                        <a:rPr lang="fi-FI" sz="700" b="0" u="none" strike="noStrike" dirty="0">
                          <a:solidFill>
                            <a:srgbClr val="000000"/>
                          </a:solidFill>
                          <a:effectLst/>
                        </a:rPr>
                        <a:t>75</a:t>
                      </a:r>
                      <a:endParaRPr lang="fi-FI" sz="700" b="0" i="0" u="none" strike="noStrike" dirty="0">
                        <a:solidFill>
                          <a:srgbClr val="000000"/>
                        </a:solidFill>
                        <a:effectLst/>
                        <a:latin typeface="+mj-lt"/>
                      </a:endParaRPr>
                    </a:p>
                  </a:txBody>
                  <a:tcPr marL="6020" marR="6020" marT="6020" marB="0" anchor="ctr"/>
                </a:tc>
                <a:tc>
                  <a:txBody>
                    <a:bodyPr/>
                    <a:lstStyle/>
                    <a:p>
                      <a:pPr algn="ctr" fontAlgn="b"/>
                      <a:r>
                        <a:rPr lang="fi-FI" sz="700" b="0" u="none" strike="noStrike" dirty="0">
                          <a:solidFill>
                            <a:srgbClr val="000000"/>
                          </a:solidFill>
                          <a:effectLst/>
                        </a:rPr>
                        <a:t>59</a:t>
                      </a:r>
                      <a:endParaRPr lang="fi-FI" sz="700" b="0" i="0" u="none" strike="noStrike" dirty="0">
                        <a:solidFill>
                          <a:srgbClr val="000000"/>
                        </a:solidFill>
                        <a:effectLst/>
                        <a:latin typeface="+mj-lt"/>
                      </a:endParaRPr>
                    </a:p>
                  </a:txBody>
                  <a:tcPr marL="6020" marR="6020" marT="6020" marB="0" anchor="ctr"/>
                </a:tc>
                <a:extLst>
                  <a:ext uri="{0D108BD9-81ED-4DB2-BD59-A6C34878D82A}">
                    <a16:rowId xmlns:a16="http://schemas.microsoft.com/office/drawing/2014/main" val="3006301036"/>
                  </a:ext>
                </a:extLst>
              </a:tr>
              <a:tr h="140134">
                <a:tc>
                  <a:txBody>
                    <a:bodyPr/>
                    <a:lstStyle/>
                    <a:p>
                      <a:pPr algn="l" fontAlgn="b"/>
                      <a:r>
                        <a:rPr lang="fi-FI" sz="700" b="0" u="none" strike="noStrike" dirty="0">
                          <a:solidFill>
                            <a:srgbClr val="000000"/>
                          </a:solidFill>
                          <a:effectLst/>
                        </a:rPr>
                        <a:t>EHYTin kouluttaja</a:t>
                      </a:r>
                      <a:endParaRPr lang="fi-FI" sz="700" b="0" i="0" u="none" strike="noStrike" dirty="0">
                        <a:solidFill>
                          <a:srgbClr val="000000"/>
                        </a:solidFill>
                        <a:effectLst/>
                        <a:latin typeface="+mj-lt"/>
                      </a:endParaRPr>
                    </a:p>
                  </a:txBody>
                  <a:tcPr marL="6020" marR="6020" marT="6020" marB="0" anchor="b"/>
                </a:tc>
                <a:tc>
                  <a:txBody>
                    <a:bodyPr/>
                    <a:lstStyle/>
                    <a:p>
                      <a:pPr algn="ctr" fontAlgn="b"/>
                      <a:r>
                        <a:rPr lang="fi-FI" sz="700" b="0" u="none" strike="noStrike" dirty="0">
                          <a:solidFill>
                            <a:srgbClr val="000000"/>
                          </a:solidFill>
                          <a:effectLst/>
                        </a:rPr>
                        <a:t>19</a:t>
                      </a:r>
                      <a:endParaRPr lang="fi-FI" sz="700" b="0" i="0" u="none" strike="noStrike" dirty="0">
                        <a:solidFill>
                          <a:srgbClr val="000000"/>
                        </a:solidFill>
                        <a:effectLst/>
                        <a:latin typeface="+mj-lt"/>
                      </a:endParaRPr>
                    </a:p>
                  </a:txBody>
                  <a:tcPr marL="6020" marR="6020" marT="6020" marB="0" anchor="ctr"/>
                </a:tc>
                <a:tc>
                  <a:txBody>
                    <a:bodyPr/>
                    <a:lstStyle/>
                    <a:p>
                      <a:pPr algn="ctr" fontAlgn="b"/>
                      <a:r>
                        <a:rPr lang="fi-FI" sz="700" b="0" u="none" strike="noStrike" dirty="0">
                          <a:solidFill>
                            <a:srgbClr val="000000"/>
                          </a:solidFill>
                          <a:effectLst/>
                        </a:rPr>
                        <a:t>15</a:t>
                      </a:r>
                      <a:endParaRPr lang="fi-FI" sz="700" b="0" i="0" u="none" strike="noStrike" dirty="0">
                        <a:solidFill>
                          <a:srgbClr val="000000"/>
                        </a:solidFill>
                        <a:effectLst/>
                        <a:latin typeface="+mj-lt"/>
                      </a:endParaRPr>
                    </a:p>
                  </a:txBody>
                  <a:tcPr marL="6020" marR="6020" marT="6020" marB="0" anchor="ctr"/>
                </a:tc>
                <a:extLst>
                  <a:ext uri="{0D108BD9-81ED-4DB2-BD59-A6C34878D82A}">
                    <a16:rowId xmlns:a16="http://schemas.microsoft.com/office/drawing/2014/main" val="2112122310"/>
                  </a:ext>
                </a:extLst>
              </a:tr>
              <a:tr h="140134">
                <a:tc>
                  <a:txBody>
                    <a:bodyPr/>
                    <a:lstStyle/>
                    <a:p>
                      <a:pPr algn="l" fontAlgn="b"/>
                      <a:r>
                        <a:rPr lang="fi-FI" sz="700" b="0" u="none" strike="noStrike" dirty="0">
                          <a:solidFill>
                            <a:srgbClr val="000000"/>
                          </a:solidFill>
                          <a:effectLst/>
                        </a:rPr>
                        <a:t>EHYTin valtuusto tai hallitus</a:t>
                      </a:r>
                      <a:endParaRPr lang="fi-FI" sz="700" b="0" i="0" u="none" strike="noStrike" dirty="0">
                        <a:solidFill>
                          <a:srgbClr val="000000"/>
                        </a:solidFill>
                        <a:effectLst/>
                        <a:latin typeface="+mj-lt"/>
                      </a:endParaRPr>
                    </a:p>
                  </a:txBody>
                  <a:tcPr marL="6020" marR="6020" marT="6020" marB="0" anchor="b"/>
                </a:tc>
                <a:tc>
                  <a:txBody>
                    <a:bodyPr/>
                    <a:lstStyle/>
                    <a:p>
                      <a:pPr algn="ctr" fontAlgn="b"/>
                      <a:r>
                        <a:rPr lang="fi-FI" sz="700" b="0" u="none" strike="noStrike" dirty="0">
                          <a:solidFill>
                            <a:srgbClr val="000000"/>
                          </a:solidFill>
                          <a:effectLst/>
                        </a:rPr>
                        <a:t>23</a:t>
                      </a:r>
                      <a:endParaRPr lang="fi-FI" sz="700" b="0" i="0" u="none" strike="noStrike" dirty="0">
                        <a:solidFill>
                          <a:srgbClr val="000000"/>
                        </a:solidFill>
                        <a:effectLst/>
                        <a:latin typeface="+mj-lt"/>
                      </a:endParaRPr>
                    </a:p>
                  </a:txBody>
                  <a:tcPr marL="6020" marR="6020" marT="6020" marB="0" anchor="ctr"/>
                </a:tc>
                <a:tc>
                  <a:txBody>
                    <a:bodyPr/>
                    <a:lstStyle/>
                    <a:p>
                      <a:pPr algn="ctr" fontAlgn="b"/>
                      <a:r>
                        <a:rPr lang="fi-FI" sz="700" b="0" u="none" strike="noStrike" dirty="0">
                          <a:solidFill>
                            <a:srgbClr val="000000"/>
                          </a:solidFill>
                          <a:effectLst/>
                        </a:rPr>
                        <a:t>33</a:t>
                      </a:r>
                      <a:endParaRPr lang="fi-FI" sz="700" b="0" i="0" u="none" strike="noStrike" dirty="0">
                        <a:solidFill>
                          <a:srgbClr val="000000"/>
                        </a:solidFill>
                        <a:effectLst/>
                        <a:latin typeface="+mj-lt"/>
                      </a:endParaRPr>
                    </a:p>
                  </a:txBody>
                  <a:tcPr marL="6020" marR="6020" marT="6020" marB="0" anchor="ctr"/>
                </a:tc>
                <a:extLst>
                  <a:ext uri="{0D108BD9-81ED-4DB2-BD59-A6C34878D82A}">
                    <a16:rowId xmlns:a16="http://schemas.microsoft.com/office/drawing/2014/main" val="1898896661"/>
                  </a:ext>
                </a:extLst>
              </a:tr>
              <a:tr h="140134">
                <a:tc>
                  <a:txBody>
                    <a:bodyPr/>
                    <a:lstStyle/>
                    <a:p>
                      <a:pPr algn="l" fontAlgn="b"/>
                      <a:r>
                        <a:rPr lang="fi-FI" sz="700" b="0" u="none" strike="noStrike" dirty="0">
                          <a:solidFill>
                            <a:srgbClr val="000000"/>
                          </a:solidFill>
                          <a:effectLst/>
                        </a:rPr>
                        <a:t>Järjestötoimija</a:t>
                      </a:r>
                      <a:endParaRPr lang="fi-FI" sz="700" b="0" i="0" u="none" strike="noStrike" dirty="0">
                        <a:solidFill>
                          <a:srgbClr val="000000"/>
                        </a:solidFill>
                        <a:effectLst/>
                        <a:latin typeface="+mj-lt"/>
                      </a:endParaRPr>
                    </a:p>
                  </a:txBody>
                  <a:tcPr marL="6020" marR="6020" marT="6020" marB="0" anchor="b">
                    <a:solidFill>
                      <a:schemeClr val="bg1"/>
                    </a:solidFill>
                  </a:tcPr>
                </a:tc>
                <a:tc>
                  <a:txBody>
                    <a:bodyPr/>
                    <a:lstStyle/>
                    <a:p>
                      <a:pPr algn="ctr" fontAlgn="b"/>
                      <a:r>
                        <a:rPr lang="fi-FI" sz="700" b="0" u="none" strike="noStrike" dirty="0">
                          <a:solidFill>
                            <a:srgbClr val="000000"/>
                          </a:solidFill>
                          <a:effectLst/>
                        </a:rPr>
                        <a:t>104</a:t>
                      </a:r>
                      <a:endParaRPr lang="fi-FI" sz="700" b="0" i="0" u="none" strike="noStrike" dirty="0">
                        <a:solidFill>
                          <a:srgbClr val="000000"/>
                        </a:solidFill>
                        <a:effectLst/>
                        <a:latin typeface="+mj-lt"/>
                      </a:endParaRPr>
                    </a:p>
                  </a:txBody>
                  <a:tcPr marL="6020" marR="6020" marT="6020" marB="0" anchor="ctr"/>
                </a:tc>
                <a:tc>
                  <a:txBody>
                    <a:bodyPr/>
                    <a:lstStyle/>
                    <a:p>
                      <a:pPr algn="ctr" fontAlgn="b"/>
                      <a:r>
                        <a:rPr lang="fi-FI" sz="700" b="0" u="none" strike="noStrike" dirty="0">
                          <a:solidFill>
                            <a:srgbClr val="000000"/>
                          </a:solidFill>
                          <a:effectLst/>
                        </a:rPr>
                        <a:t>168</a:t>
                      </a:r>
                      <a:endParaRPr lang="fi-FI" sz="700" b="0" i="0" u="none" strike="noStrike" dirty="0">
                        <a:solidFill>
                          <a:srgbClr val="000000"/>
                        </a:solidFill>
                        <a:effectLst/>
                        <a:latin typeface="+mj-lt"/>
                      </a:endParaRPr>
                    </a:p>
                  </a:txBody>
                  <a:tcPr marL="6020" marR="6020" marT="6020" marB="0" anchor="ctr"/>
                </a:tc>
                <a:extLst>
                  <a:ext uri="{0D108BD9-81ED-4DB2-BD59-A6C34878D82A}">
                    <a16:rowId xmlns:a16="http://schemas.microsoft.com/office/drawing/2014/main" val="1781061318"/>
                  </a:ext>
                </a:extLst>
              </a:tr>
              <a:tr h="140134">
                <a:tc>
                  <a:txBody>
                    <a:bodyPr/>
                    <a:lstStyle/>
                    <a:p>
                      <a:pPr algn="l" fontAlgn="b"/>
                      <a:r>
                        <a:rPr lang="fi-FI" sz="700" b="0" u="none" strike="noStrike" dirty="0">
                          <a:solidFill>
                            <a:srgbClr val="000000"/>
                          </a:solidFill>
                          <a:effectLst/>
                        </a:rPr>
                        <a:t>Joku muu, mikä?</a:t>
                      </a:r>
                      <a:endParaRPr lang="fi-FI" sz="700" b="0" i="0" u="none" strike="noStrike" dirty="0">
                        <a:solidFill>
                          <a:srgbClr val="000000"/>
                        </a:solidFill>
                        <a:effectLst/>
                        <a:latin typeface="+mj-lt"/>
                      </a:endParaRPr>
                    </a:p>
                  </a:txBody>
                  <a:tcPr marL="6020" marR="6020" marT="6020" marB="0" anchor="b"/>
                </a:tc>
                <a:tc>
                  <a:txBody>
                    <a:bodyPr/>
                    <a:lstStyle/>
                    <a:p>
                      <a:pPr algn="ctr" fontAlgn="b"/>
                      <a:r>
                        <a:rPr lang="fi-FI" sz="700" b="0" u="none" strike="noStrike" dirty="0">
                          <a:solidFill>
                            <a:srgbClr val="000000"/>
                          </a:solidFill>
                          <a:effectLst/>
                        </a:rPr>
                        <a:t>40</a:t>
                      </a:r>
                      <a:endParaRPr lang="fi-FI" sz="700" b="0" i="0" u="none" strike="noStrike" dirty="0">
                        <a:solidFill>
                          <a:srgbClr val="000000"/>
                        </a:solidFill>
                        <a:effectLst/>
                        <a:latin typeface="+mj-lt"/>
                      </a:endParaRPr>
                    </a:p>
                  </a:txBody>
                  <a:tcPr marL="6020" marR="6020" marT="6020" marB="0" anchor="ctr"/>
                </a:tc>
                <a:tc>
                  <a:txBody>
                    <a:bodyPr/>
                    <a:lstStyle/>
                    <a:p>
                      <a:pPr algn="ctr" fontAlgn="b"/>
                      <a:r>
                        <a:rPr lang="fi-FI" sz="700" b="0" u="none" strike="noStrike" dirty="0">
                          <a:solidFill>
                            <a:srgbClr val="000000"/>
                          </a:solidFill>
                          <a:effectLst/>
                        </a:rPr>
                        <a:t>50</a:t>
                      </a:r>
                      <a:endParaRPr lang="fi-FI" sz="700" b="0" i="0" u="none" strike="noStrike" dirty="0">
                        <a:solidFill>
                          <a:srgbClr val="000000"/>
                        </a:solidFill>
                        <a:effectLst/>
                        <a:latin typeface="+mj-lt"/>
                      </a:endParaRPr>
                    </a:p>
                  </a:txBody>
                  <a:tcPr marL="6020" marR="6020" marT="6020" marB="0" anchor="ctr"/>
                </a:tc>
                <a:extLst>
                  <a:ext uri="{0D108BD9-81ED-4DB2-BD59-A6C34878D82A}">
                    <a16:rowId xmlns:a16="http://schemas.microsoft.com/office/drawing/2014/main" val="3942481486"/>
                  </a:ext>
                </a:extLst>
              </a:tr>
              <a:tr h="140134">
                <a:tc>
                  <a:txBody>
                    <a:bodyPr/>
                    <a:lstStyle/>
                    <a:p>
                      <a:pPr algn="l" fontAlgn="b"/>
                      <a:r>
                        <a:rPr lang="fi-FI" sz="700" b="0" u="none" strike="noStrike" dirty="0">
                          <a:solidFill>
                            <a:srgbClr val="000000"/>
                          </a:solidFill>
                          <a:effectLst/>
                        </a:rPr>
                        <a:t>Median edustaja</a:t>
                      </a:r>
                      <a:endParaRPr lang="fi-FI" sz="700" b="0" i="0" u="none" strike="noStrike" dirty="0">
                        <a:solidFill>
                          <a:srgbClr val="000000"/>
                        </a:solidFill>
                        <a:effectLst/>
                        <a:latin typeface="+mj-lt"/>
                      </a:endParaRPr>
                    </a:p>
                  </a:txBody>
                  <a:tcPr marL="6020" marR="6020" marT="6020" marB="0" anchor="b">
                    <a:solidFill>
                      <a:schemeClr val="bg1"/>
                    </a:solidFill>
                  </a:tcPr>
                </a:tc>
                <a:tc>
                  <a:txBody>
                    <a:bodyPr/>
                    <a:lstStyle/>
                    <a:p>
                      <a:pPr algn="ctr" fontAlgn="b"/>
                      <a:r>
                        <a:rPr lang="fi-FI" sz="700" b="0" u="none" strike="noStrike" dirty="0">
                          <a:solidFill>
                            <a:srgbClr val="000000"/>
                          </a:solidFill>
                          <a:effectLst/>
                        </a:rPr>
                        <a:t>7</a:t>
                      </a:r>
                      <a:endParaRPr lang="fi-FI" sz="700" b="0" i="0" u="none" strike="noStrike" dirty="0">
                        <a:solidFill>
                          <a:srgbClr val="000000"/>
                        </a:solidFill>
                        <a:effectLst/>
                        <a:latin typeface="+mj-lt"/>
                      </a:endParaRPr>
                    </a:p>
                  </a:txBody>
                  <a:tcPr marL="6020" marR="6020" marT="6020" marB="0" anchor="ctr"/>
                </a:tc>
                <a:tc>
                  <a:txBody>
                    <a:bodyPr/>
                    <a:lstStyle/>
                    <a:p>
                      <a:pPr algn="ctr" fontAlgn="b"/>
                      <a:r>
                        <a:rPr lang="fi-FI" sz="700" b="0" u="none" strike="noStrike" dirty="0">
                          <a:solidFill>
                            <a:srgbClr val="000000"/>
                          </a:solidFill>
                          <a:effectLst/>
                        </a:rPr>
                        <a:t>3</a:t>
                      </a:r>
                      <a:endParaRPr lang="fi-FI" sz="700" b="0" i="0" u="none" strike="noStrike" dirty="0">
                        <a:solidFill>
                          <a:srgbClr val="000000"/>
                        </a:solidFill>
                        <a:effectLst/>
                        <a:latin typeface="+mj-lt"/>
                      </a:endParaRPr>
                    </a:p>
                  </a:txBody>
                  <a:tcPr marL="6020" marR="6020" marT="6020" marB="0" anchor="ctr"/>
                </a:tc>
                <a:extLst>
                  <a:ext uri="{0D108BD9-81ED-4DB2-BD59-A6C34878D82A}">
                    <a16:rowId xmlns:a16="http://schemas.microsoft.com/office/drawing/2014/main" val="4258442887"/>
                  </a:ext>
                </a:extLst>
              </a:tr>
              <a:tr h="140134">
                <a:tc>
                  <a:txBody>
                    <a:bodyPr/>
                    <a:lstStyle/>
                    <a:p>
                      <a:pPr algn="l" fontAlgn="b"/>
                      <a:r>
                        <a:rPr lang="fi-FI" sz="700" b="0" u="none" strike="noStrike" dirty="0">
                          <a:solidFill>
                            <a:srgbClr val="000000"/>
                          </a:solidFill>
                          <a:effectLst/>
                        </a:rPr>
                        <a:t>Poliittinen päättäjä</a:t>
                      </a:r>
                      <a:endParaRPr lang="fi-FI" sz="700" b="0" i="0" u="none" strike="noStrike" dirty="0">
                        <a:solidFill>
                          <a:srgbClr val="000000"/>
                        </a:solidFill>
                        <a:effectLst/>
                        <a:latin typeface="+mj-lt"/>
                      </a:endParaRPr>
                    </a:p>
                  </a:txBody>
                  <a:tcPr marL="6020" marR="6020" marT="6020" marB="0" anchor="b"/>
                </a:tc>
                <a:tc>
                  <a:txBody>
                    <a:bodyPr/>
                    <a:lstStyle/>
                    <a:p>
                      <a:pPr algn="ctr" fontAlgn="b"/>
                      <a:r>
                        <a:rPr lang="fi-FI" sz="700" b="0" u="none" strike="noStrike" dirty="0">
                          <a:solidFill>
                            <a:srgbClr val="000000"/>
                          </a:solidFill>
                          <a:effectLst/>
                        </a:rPr>
                        <a:t>4</a:t>
                      </a:r>
                      <a:endParaRPr lang="fi-FI" sz="700" b="0" i="0" u="none" strike="noStrike" dirty="0">
                        <a:solidFill>
                          <a:srgbClr val="000000"/>
                        </a:solidFill>
                        <a:effectLst/>
                        <a:latin typeface="+mj-lt"/>
                      </a:endParaRPr>
                    </a:p>
                  </a:txBody>
                  <a:tcPr marL="6020" marR="6020" marT="6020" marB="0" anchor="ctr"/>
                </a:tc>
                <a:tc>
                  <a:txBody>
                    <a:bodyPr/>
                    <a:lstStyle/>
                    <a:p>
                      <a:pPr algn="ctr" fontAlgn="b"/>
                      <a:r>
                        <a:rPr lang="fi-FI" sz="700" b="0" u="none" strike="noStrike" dirty="0">
                          <a:solidFill>
                            <a:srgbClr val="000000"/>
                          </a:solidFill>
                          <a:effectLst/>
                        </a:rPr>
                        <a:t>11</a:t>
                      </a:r>
                      <a:endParaRPr lang="fi-FI" sz="700" b="0" i="0" u="none" strike="noStrike" dirty="0">
                        <a:solidFill>
                          <a:srgbClr val="000000"/>
                        </a:solidFill>
                        <a:effectLst/>
                        <a:latin typeface="+mj-lt"/>
                      </a:endParaRPr>
                    </a:p>
                  </a:txBody>
                  <a:tcPr marL="6020" marR="6020" marT="6020" marB="0" anchor="ctr"/>
                </a:tc>
                <a:extLst>
                  <a:ext uri="{0D108BD9-81ED-4DB2-BD59-A6C34878D82A}">
                    <a16:rowId xmlns:a16="http://schemas.microsoft.com/office/drawing/2014/main" val="3553610104"/>
                  </a:ext>
                </a:extLst>
              </a:tr>
              <a:tr h="140134">
                <a:tc>
                  <a:txBody>
                    <a:bodyPr/>
                    <a:lstStyle/>
                    <a:p>
                      <a:pPr algn="l" fontAlgn="b"/>
                      <a:r>
                        <a:rPr lang="fi-FI" sz="700" b="0" u="none" strike="noStrike" dirty="0">
                          <a:solidFill>
                            <a:srgbClr val="000000"/>
                          </a:solidFill>
                          <a:effectLst/>
                        </a:rPr>
                        <a:t>Sosiaali-, terveys- tai kasvatusalan ammattilainen</a:t>
                      </a:r>
                      <a:endParaRPr lang="fi-FI" sz="700" b="0" i="0" u="none" strike="noStrike" dirty="0">
                        <a:solidFill>
                          <a:srgbClr val="000000"/>
                        </a:solidFill>
                        <a:effectLst/>
                        <a:latin typeface="+mj-lt"/>
                      </a:endParaRPr>
                    </a:p>
                  </a:txBody>
                  <a:tcPr marL="6020" marR="6020" marT="6020" marB="0" anchor="b">
                    <a:solidFill>
                      <a:schemeClr val="bg1"/>
                    </a:solidFill>
                  </a:tcPr>
                </a:tc>
                <a:tc>
                  <a:txBody>
                    <a:bodyPr/>
                    <a:lstStyle/>
                    <a:p>
                      <a:pPr algn="ctr" fontAlgn="b"/>
                      <a:r>
                        <a:rPr lang="fi-FI" sz="700" b="0" u="none" strike="noStrike" dirty="0">
                          <a:solidFill>
                            <a:srgbClr val="000000"/>
                          </a:solidFill>
                          <a:effectLst/>
                        </a:rPr>
                        <a:t>56</a:t>
                      </a:r>
                      <a:endParaRPr lang="fi-FI" sz="700" b="0" i="0" u="none" strike="noStrike" dirty="0">
                        <a:solidFill>
                          <a:srgbClr val="000000"/>
                        </a:solidFill>
                        <a:effectLst/>
                        <a:latin typeface="+mj-lt"/>
                      </a:endParaRPr>
                    </a:p>
                  </a:txBody>
                  <a:tcPr marL="6020" marR="6020" marT="6020" marB="0" anchor="ctr"/>
                </a:tc>
                <a:tc>
                  <a:txBody>
                    <a:bodyPr/>
                    <a:lstStyle/>
                    <a:p>
                      <a:pPr algn="ctr" fontAlgn="b"/>
                      <a:r>
                        <a:rPr lang="fi-FI" sz="700" b="0" u="none" strike="noStrike" dirty="0">
                          <a:solidFill>
                            <a:srgbClr val="000000"/>
                          </a:solidFill>
                          <a:effectLst/>
                        </a:rPr>
                        <a:t>136</a:t>
                      </a:r>
                      <a:endParaRPr lang="fi-FI" sz="700" b="0" i="0" u="none" strike="noStrike" dirty="0">
                        <a:solidFill>
                          <a:srgbClr val="000000"/>
                        </a:solidFill>
                        <a:effectLst/>
                        <a:latin typeface="+mj-lt"/>
                      </a:endParaRPr>
                    </a:p>
                  </a:txBody>
                  <a:tcPr marL="6020" marR="6020" marT="6020" marB="0" anchor="ctr"/>
                </a:tc>
                <a:extLst>
                  <a:ext uri="{0D108BD9-81ED-4DB2-BD59-A6C34878D82A}">
                    <a16:rowId xmlns:a16="http://schemas.microsoft.com/office/drawing/2014/main" val="161567818"/>
                  </a:ext>
                </a:extLst>
              </a:tr>
              <a:tr h="140134">
                <a:tc>
                  <a:txBody>
                    <a:bodyPr/>
                    <a:lstStyle/>
                    <a:p>
                      <a:pPr algn="l" fontAlgn="b"/>
                      <a:r>
                        <a:rPr lang="fi-FI" sz="700" b="0" u="none" strike="noStrike" dirty="0">
                          <a:solidFill>
                            <a:srgbClr val="000000"/>
                          </a:solidFill>
                          <a:effectLst/>
                        </a:rPr>
                        <a:t>Tutkija</a:t>
                      </a:r>
                      <a:endParaRPr lang="fi-FI" sz="700" b="0" i="0" u="none" strike="noStrike" dirty="0">
                        <a:solidFill>
                          <a:srgbClr val="000000"/>
                        </a:solidFill>
                        <a:effectLst/>
                        <a:latin typeface="+mj-lt"/>
                      </a:endParaRPr>
                    </a:p>
                  </a:txBody>
                  <a:tcPr marL="6020" marR="6020" marT="6020" marB="0" anchor="b"/>
                </a:tc>
                <a:tc>
                  <a:txBody>
                    <a:bodyPr/>
                    <a:lstStyle/>
                    <a:p>
                      <a:pPr algn="ctr" fontAlgn="b"/>
                      <a:r>
                        <a:rPr lang="fi-FI" sz="700" b="0" u="none" strike="noStrike" dirty="0">
                          <a:solidFill>
                            <a:srgbClr val="000000"/>
                          </a:solidFill>
                          <a:effectLst/>
                        </a:rPr>
                        <a:t>14</a:t>
                      </a:r>
                      <a:endParaRPr lang="fi-FI" sz="700" b="0" i="0" u="none" strike="noStrike" dirty="0">
                        <a:solidFill>
                          <a:srgbClr val="000000"/>
                        </a:solidFill>
                        <a:effectLst/>
                        <a:latin typeface="+mj-lt"/>
                      </a:endParaRPr>
                    </a:p>
                  </a:txBody>
                  <a:tcPr marL="6020" marR="6020" marT="6020" marB="0" anchor="ctr"/>
                </a:tc>
                <a:tc>
                  <a:txBody>
                    <a:bodyPr/>
                    <a:lstStyle/>
                    <a:p>
                      <a:pPr algn="ctr" fontAlgn="b"/>
                      <a:r>
                        <a:rPr lang="fi-FI" sz="700" b="0" u="none" strike="noStrike" dirty="0">
                          <a:solidFill>
                            <a:srgbClr val="000000"/>
                          </a:solidFill>
                          <a:effectLst/>
                        </a:rPr>
                        <a:t>13</a:t>
                      </a:r>
                      <a:endParaRPr lang="fi-FI" sz="700" b="0" i="0" u="none" strike="noStrike" dirty="0">
                        <a:solidFill>
                          <a:srgbClr val="000000"/>
                        </a:solidFill>
                        <a:effectLst/>
                        <a:latin typeface="+mj-lt"/>
                      </a:endParaRPr>
                    </a:p>
                  </a:txBody>
                  <a:tcPr marL="6020" marR="6020" marT="6020" marB="0" anchor="ctr"/>
                </a:tc>
                <a:extLst>
                  <a:ext uri="{0D108BD9-81ED-4DB2-BD59-A6C34878D82A}">
                    <a16:rowId xmlns:a16="http://schemas.microsoft.com/office/drawing/2014/main" val="2254054695"/>
                  </a:ext>
                </a:extLst>
              </a:tr>
              <a:tr h="140134">
                <a:tc>
                  <a:txBody>
                    <a:bodyPr/>
                    <a:lstStyle/>
                    <a:p>
                      <a:pPr algn="l" fontAlgn="b"/>
                      <a:r>
                        <a:rPr lang="fi-FI" sz="700" b="0" u="none" strike="noStrike" dirty="0">
                          <a:solidFill>
                            <a:srgbClr val="000000"/>
                          </a:solidFill>
                          <a:effectLst/>
                        </a:rPr>
                        <a:t>Vapaaehtoinen</a:t>
                      </a:r>
                      <a:endParaRPr lang="fi-FI" sz="700" b="0" i="0" u="none" strike="noStrike" dirty="0">
                        <a:solidFill>
                          <a:srgbClr val="000000"/>
                        </a:solidFill>
                        <a:effectLst/>
                        <a:latin typeface="+mj-lt"/>
                      </a:endParaRPr>
                    </a:p>
                  </a:txBody>
                  <a:tcPr marL="6020" marR="6020" marT="6020" marB="0" anchor="b">
                    <a:solidFill>
                      <a:schemeClr val="bg1"/>
                    </a:solidFill>
                  </a:tcPr>
                </a:tc>
                <a:tc>
                  <a:txBody>
                    <a:bodyPr/>
                    <a:lstStyle/>
                    <a:p>
                      <a:pPr algn="ctr" fontAlgn="b"/>
                      <a:r>
                        <a:rPr lang="fi-FI" sz="700" b="0" u="none" strike="noStrike" dirty="0">
                          <a:solidFill>
                            <a:srgbClr val="000000"/>
                          </a:solidFill>
                          <a:effectLst/>
                        </a:rPr>
                        <a:t>19</a:t>
                      </a:r>
                      <a:endParaRPr lang="fi-FI" sz="700" b="0" i="0" u="none" strike="noStrike" dirty="0">
                        <a:solidFill>
                          <a:srgbClr val="000000"/>
                        </a:solidFill>
                        <a:effectLst/>
                        <a:latin typeface="+mj-lt"/>
                      </a:endParaRPr>
                    </a:p>
                  </a:txBody>
                  <a:tcPr marL="6020" marR="6020" marT="6020" marB="0" anchor="ctr"/>
                </a:tc>
                <a:tc>
                  <a:txBody>
                    <a:bodyPr/>
                    <a:lstStyle/>
                    <a:p>
                      <a:pPr algn="ctr" fontAlgn="b"/>
                      <a:r>
                        <a:rPr lang="fi-FI" sz="700" b="0" u="none" strike="noStrike" dirty="0">
                          <a:solidFill>
                            <a:srgbClr val="000000"/>
                          </a:solidFill>
                          <a:effectLst/>
                        </a:rPr>
                        <a:t>27</a:t>
                      </a:r>
                      <a:endParaRPr lang="fi-FI" sz="700" b="0" i="0" u="none" strike="noStrike" dirty="0">
                        <a:solidFill>
                          <a:srgbClr val="000000"/>
                        </a:solidFill>
                        <a:effectLst/>
                        <a:latin typeface="+mj-lt"/>
                      </a:endParaRPr>
                    </a:p>
                  </a:txBody>
                  <a:tcPr marL="6020" marR="6020" marT="6020" marB="0" anchor="ctr"/>
                </a:tc>
                <a:extLst>
                  <a:ext uri="{0D108BD9-81ED-4DB2-BD59-A6C34878D82A}">
                    <a16:rowId xmlns:a16="http://schemas.microsoft.com/office/drawing/2014/main" val="644679109"/>
                  </a:ext>
                </a:extLst>
              </a:tr>
              <a:tr h="140134">
                <a:tc>
                  <a:txBody>
                    <a:bodyPr/>
                    <a:lstStyle/>
                    <a:p>
                      <a:pPr algn="l" fontAlgn="b"/>
                      <a:r>
                        <a:rPr lang="fi-FI" sz="700" b="0" u="none" strike="noStrike" dirty="0">
                          <a:solidFill>
                            <a:srgbClr val="000000"/>
                          </a:solidFill>
                          <a:effectLst/>
                        </a:rPr>
                        <a:t>Virkamies</a:t>
                      </a:r>
                      <a:endParaRPr lang="fi-FI" sz="700" b="0" i="0" u="none" strike="noStrike" dirty="0">
                        <a:solidFill>
                          <a:srgbClr val="000000"/>
                        </a:solidFill>
                        <a:effectLst/>
                        <a:latin typeface="+mj-lt"/>
                      </a:endParaRPr>
                    </a:p>
                  </a:txBody>
                  <a:tcPr marL="6020" marR="6020" marT="6020" marB="0" anchor="b"/>
                </a:tc>
                <a:tc>
                  <a:txBody>
                    <a:bodyPr/>
                    <a:lstStyle/>
                    <a:p>
                      <a:pPr algn="ctr" fontAlgn="b"/>
                      <a:r>
                        <a:rPr lang="fi-FI" sz="700" b="0" u="none" strike="noStrike" dirty="0">
                          <a:solidFill>
                            <a:srgbClr val="000000"/>
                          </a:solidFill>
                          <a:effectLst/>
                        </a:rPr>
                        <a:t>48</a:t>
                      </a:r>
                      <a:endParaRPr lang="fi-FI" sz="700" b="0" i="0" u="none" strike="noStrike" dirty="0">
                        <a:solidFill>
                          <a:srgbClr val="000000"/>
                        </a:solidFill>
                        <a:effectLst/>
                        <a:latin typeface="+mj-lt"/>
                      </a:endParaRPr>
                    </a:p>
                  </a:txBody>
                  <a:tcPr marL="6020" marR="6020" marT="6020" marB="0" anchor="ctr"/>
                </a:tc>
                <a:tc>
                  <a:txBody>
                    <a:bodyPr/>
                    <a:lstStyle/>
                    <a:p>
                      <a:pPr algn="ctr" fontAlgn="b"/>
                      <a:r>
                        <a:rPr lang="fi-FI" sz="700" b="0" u="none" strike="noStrike" dirty="0">
                          <a:solidFill>
                            <a:srgbClr val="000000"/>
                          </a:solidFill>
                          <a:effectLst/>
                        </a:rPr>
                        <a:t>59</a:t>
                      </a:r>
                      <a:endParaRPr lang="fi-FI" sz="700" b="0" i="0" u="none" strike="noStrike" dirty="0">
                        <a:solidFill>
                          <a:srgbClr val="000000"/>
                        </a:solidFill>
                        <a:effectLst/>
                        <a:latin typeface="+mj-lt"/>
                      </a:endParaRPr>
                    </a:p>
                  </a:txBody>
                  <a:tcPr marL="6020" marR="6020" marT="6020" marB="0" anchor="ctr"/>
                </a:tc>
                <a:extLst>
                  <a:ext uri="{0D108BD9-81ED-4DB2-BD59-A6C34878D82A}">
                    <a16:rowId xmlns:a16="http://schemas.microsoft.com/office/drawing/2014/main" val="2704279907"/>
                  </a:ext>
                </a:extLst>
              </a:tr>
            </a:tbl>
          </a:graphicData>
        </a:graphic>
      </p:graphicFrame>
      <p:sp>
        <p:nvSpPr>
          <p:cNvPr id="12" name="Tekstiruutu 11">
            <a:extLst>
              <a:ext uri="{FF2B5EF4-FFF2-40B4-BE49-F238E27FC236}">
                <a16:creationId xmlns:a16="http://schemas.microsoft.com/office/drawing/2014/main" id="{65E4E247-0953-FEFE-03FB-9638DA0203C1}"/>
              </a:ext>
            </a:extLst>
          </p:cNvPr>
          <p:cNvSpPr txBox="1"/>
          <p:nvPr/>
        </p:nvSpPr>
        <p:spPr>
          <a:xfrm>
            <a:off x="6032905" y="311417"/>
            <a:ext cx="1415145" cy="261610"/>
          </a:xfrm>
          <a:prstGeom prst="rect">
            <a:avLst/>
          </a:prstGeom>
          <a:noFill/>
        </p:spPr>
        <p:txBody>
          <a:bodyPr wrap="square">
            <a:spAutoFit/>
          </a:bodyPr>
          <a:lstStyle/>
          <a:p>
            <a:r>
              <a:rPr lang="fi-FI" sz="1100" b="1" dirty="0">
                <a:latin typeface="+mj-lt"/>
              </a:rPr>
              <a:t>Vastausmäärät (N)</a:t>
            </a:r>
            <a:endParaRPr lang="fi-FI" sz="1100" dirty="0"/>
          </a:p>
        </p:txBody>
      </p:sp>
      <p:cxnSp>
        <p:nvCxnSpPr>
          <p:cNvPr id="19" name="Suora nuoliyhdysviiva 18">
            <a:extLst>
              <a:ext uri="{FF2B5EF4-FFF2-40B4-BE49-F238E27FC236}">
                <a16:creationId xmlns:a16="http://schemas.microsoft.com/office/drawing/2014/main" id="{CD3B5E9A-1813-DD30-59BA-CF03492E60E0}"/>
              </a:ext>
            </a:extLst>
          </p:cNvPr>
          <p:cNvCxnSpPr>
            <a:cxnSpLocks/>
          </p:cNvCxnSpPr>
          <p:nvPr/>
        </p:nvCxnSpPr>
        <p:spPr>
          <a:xfrm flipV="1">
            <a:off x="2989089" y="2189950"/>
            <a:ext cx="0" cy="1229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uora nuoliyhdysviiva 20">
            <a:extLst>
              <a:ext uri="{FF2B5EF4-FFF2-40B4-BE49-F238E27FC236}">
                <a16:creationId xmlns:a16="http://schemas.microsoft.com/office/drawing/2014/main" id="{12309D08-1F81-09AB-3A7B-02A52ED7D6F3}"/>
              </a:ext>
            </a:extLst>
          </p:cNvPr>
          <p:cNvCxnSpPr>
            <a:cxnSpLocks/>
          </p:cNvCxnSpPr>
          <p:nvPr/>
        </p:nvCxnSpPr>
        <p:spPr>
          <a:xfrm>
            <a:off x="2672765" y="2588238"/>
            <a:ext cx="0" cy="147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uora nuoliyhdysviiva 22">
            <a:extLst>
              <a:ext uri="{FF2B5EF4-FFF2-40B4-BE49-F238E27FC236}">
                <a16:creationId xmlns:a16="http://schemas.microsoft.com/office/drawing/2014/main" id="{9CC4D69E-F30D-A946-6027-1472CD88CF39}"/>
              </a:ext>
            </a:extLst>
          </p:cNvPr>
          <p:cNvCxnSpPr>
            <a:cxnSpLocks/>
          </p:cNvCxnSpPr>
          <p:nvPr/>
        </p:nvCxnSpPr>
        <p:spPr>
          <a:xfrm>
            <a:off x="3456533" y="1727630"/>
            <a:ext cx="0" cy="162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7EAD1EEC-F7F7-9C5D-F6FC-5FDB8BBBD968}"/>
              </a:ext>
            </a:extLst>
          </p:cNvPr>
          <p:cNvCxnSpPr>
            <a:cxnSpLocks/>
          </p:cNvCxnSpPr>
          <p:nvPr/>
        </p:nvCxnSpPr>
        <p:spPr>
          <a:xfrm>
            <a:off x="4991133" y="2958353"/>
            <a:ext cx="5916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uora nuoliyhdysviiva 24">
            <a:extLst>
              <a:ext uri="{FF2B5EF4-FFF2-40B4-BE49-F238E27FC236}">
                <a16:creationId xmlns:a16="http://schemas.microsoft.com/office/drawing/2014/main" id="{AA92F276-3B67-DF53-D126-C720975760B1}"/>
              </a:ext>
            </a:extLst>
          </p:cNvPr>
          <p:cNvCxnSpPr/>
          <p:nvPr/>
        </p:nvCxnSpPr>
        <p:spPr>
          <a:xfrm flipV="1">
            <a:off x="5590488" y="2704780"/>
            <a:ext cx="0" cy="261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kstiruutu 25">
            <a:extLst>
              <a:ext uri="{FF2B5EF4-FFF2-40B4-BE49-F238E27FC236}">
                <a16:creationId xmlns:a16="http://schemas.microsoft.com/office/drawing/2014/main" id="{04F913B6-9D5D-8245-45D6-CAA56BBA55CC}"/>
              </a:ext>
            </a:extLst>
          </p:cNvPr>
          <p:cNvSpPr txBox="1"/>
          <p:nvPr/>
        </p:nvSpPr>
        <p:spPr>
          <a:xfrm>
            <a:off x="4712891" y="2781620"/>
            <a:ext cx="1513754" cy="215444"/>
          </a:xfrm>
          <a:prstGeom prst="rect">
            <a:avLst/>
          </a:prstGeom>
          <a:noFill/>
        </p:spPr>
        <p:txBody>
          <a:bodyPr wrap="square" rtlCol="0">
            <a:spAutoFit/>
          </a:bodyPr>
          <a:lstStyle/>
          <a:p>
            <a:r>
              <a:rPr lang="fi-FI" sz="800" dirty="0"/>
              <a:t>N15 tai enemmän  </a:t>
            </a:r>
          </a:p>
        </p:txBody>
      </p:sp>
    </p:spTree>
    <p:extLst>
      <p:ext uri="{BB962C8B-B14F-4D97-AF65-F5344CB8AC3E}">
        <p14:creationId xmlns:p14="http://schemas.microsoft.com/office/powerpoint/2010/main" val="1558908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EHYT:in toiminta tunnetaan hyvin </a:t>
            </a:r>
            <a:br>
              <a:rPr lang="fi-FI" dirty="0">
                <a:latin typeface="Source Sans Pro Semibold" panose="020B0603030403020204" pitchFamily="34" charset="0"/>
                <a:ea typeface="Source Sans Pro Semibold" panose="020B0603030403020204" pitchFamily="34" charset="0"/>
              </a:rPr>
            </a:br>
            <a:r>
              <a:rPr lang="fi-FI" dirty="0">
                <a:latin typeface="Source Sans Pro Semibold" panose="020B0603030403020204" pitchFamily="34" charset="0"/>
                <a:ea typeface="Source Sans Pro Semibold" panose="020B0603030403020204" pitchFamily="34" charset="0"/>
              </a:rPr>
              <a:t>monilla eri tasoilla</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7</a:t>
            </a:fld>
            <a:endParaRPr lang="fi-FI" dirty="0"/>
          </a:p>
        </p:txBody>
      </p:sp>
      <p:pic>
        <p:nvPicPr>
          <p:cNvPr id="14" name="Kuva 13" descr="Kuva, joka sisältää kohteen teksti, kuvakaappaus, Fontti, numero&#10;&#10;Kuvaus luotu automaattisesti">
            <a:extLst>
              <a:ext uri="{FF2B5EF4-FFF2-40B4-BE49-F238E27FC236}">
                <a16:creationId xmlns:a16="http://schemas.microsoft.com/office/drawing/2014/main" id="{BD63375C-480E-1AF5-38DA-11504AC9C81F}"/>
              </a:ext>
            </a:extLst>
          </p:cNvPr>
          <p:cNvPicPr>
            <a:picLocks noChangeAspect="1"/>
          </p:cNvPicPr>
          <p:nvPr/>
        </p:nvPicPr>
        <p:blipFill>
          <a:blip r:embed="rId3"/>
          <a:stretch>
            <a:fillRect/>
          </a:stretch>
        </p:blipFill>
        <p:spPr>
          <a:xfrm>
            <a:off x="122582" y="1038801"/>
            <a:ext cx="2979740" cy="3644542"/>
          </a:xfrm>
          <a:prstGeom prst="rect">
            <a:avLst/>
          </a:prstGeom>
        </p:spPr>
      </p:pic>
      <p:pic>
        <p:nvPicPr>
          <p:cNvPr id="16" name="Kuva 15" descr="Kuva, joka sisältää kohteen teksti, kuvakaappaus, Fontti, numero&#10;&#10;Kuvaus luotu automaattisesti">
            <a:extLst>
              <a:ext uri="{FF2B5EF4-FFF2-40B4-BE49-F238E27FC236}">
                <a16:creationId xmlns:a16="http://schemas.microsoft.com/office/drawing/2014/main" id="{E9DAB4B1-0466-742F-D9B1-79996A0E5B92}"/>
              </a:ext>
            </a:extLst>
          </p:cNvPr>
          <p:cNvPicPr>
            <a:picLocks noChangeAspect="1"/>
          </p:cNvPicPr>
          <p:nvPr/>
        </p:nvPicPr>
        <p:blipFill>
          <a:blip r:embed="rId4"/>
          <a:stretch>
            <a:fillRect/>
          </a:stretch>
        </p:blipFill>
        <p:spPr>
          <a:xfrm>
            <a:off x="3188702" y="1010225"/>
            <a:ext cx="2979740" cy="3644542"/>
          </a:xfrm>
          <a:prstGeom prst="rect">
            <a:avLst/>
          </a:prstGeom>
        </p:spPr>
      </p:pic>
      <p:pic>
        <p:nvPicPr>
          <p:cNvPr id="18" name="Kuva 17" descr="Kuva, joka sisältää kohteen teksti, kuvakaappaus, Fontti, numero&#10;&#10;Kuvaus luotu automaattisesti">
            <a:extLst>
              <a:ext uri="{FF2B5EF4-FFF2-40B4-BE49-F238E27FC236}">
                <a16:creationId xmlns:a16="http://schemas.microsoft.com/office/drawing/2014/main" id="{03F9139C-228D-78A7-8C94-DAE9658B9476}"/>
              </a:ext>
            </a:extLst>
          </p:cNvPr>
          <p:cNvPicPr>
            <a:picLocks noChangeAspect="1"/>
          </p:cNvPicPr>
          <p:nvPr/>
        </p:nvPicPr>
        <p:blipFill>
          <a:blip r:embed="rId5"/>
          <a:stretch>
            <a:fillRect/>
          </a:stretch>
        </p:blipFill>
        <p:spPr>
          <a:xfrm>
            <a:off x="6254822" y="1010225"/>
            <a:ext cx="2889178" cy="3533776"/>
          </a:xfrm>
          <a:prstGeom prst="rect">
            <a:avLst/>
          </a:prstGeom>
        </p:spPr>
      </p:pic>
      <p:sp>
        <p:nvSpPr>
          <p:cNvPr id="3" name="Tekstiruutu 2">
            <a:extLst>
              <a:ext uri="{FF2B5EF4-FFF2-40B4-BE49-F238E27FC236}">
                <a16:creationId xmlns:a16="http://schemas.microsoft.com/office/drawing/2014/main" id="{BB25EEB6-EBC5-6BD0-998A-146F2808DA1C}"/>
              </a:ext>
            </a:extLst>
          </p:cNvPr>
          <p:cNvSpPr txBox="1"/>
          <p:nvPr/>
        </p:nvSpPr>
        <p:spPr>
          <a:xfrm>
            <a:off x="277490" y="4547003"/>
            <a:ext cx="8067371"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000" dirty="0"/>
              <a:t>Tunnen erinomaisesti ja hyvin yhteislukemat:		</a:t>
            </a:r>
          </a:p>
          <a:p>
            <a:r>
              <a:rPr lang="fi-FI" sz="1000" dirty="0"/>
              <a:t>2023: 63 %						2023: 56 %						2023: 48 %</a:t>
            </a:r>
          </a:p>
          <a:p>
            <a:r>
              <a:rPr lang="fi-FI" sz="1000" dirty="0"/>
              <a:t>2021: 58 % 						2021: 53 %						2021: 49 %</a:t>
            </a:r>
          </a:p>
        </p:txBody>
      </p:sp>
      <p:cxnSp>
        <p:nvCxnSpPr>
          <p:cNvPr id="6" name="Suora nuoliyhdysviiva 5">
            <a:extLst>
              <a:ext uri="{FF2B5EF4-FFF2-40B4-BE49-F238E27FC236}">
                <a16:creationId xmlns:a16="http://schemas.microsoft.com/office/drawing/2014/main" id="{CCF38498-5A87-4FED-2E4F-364163D404D7}"/>
              </a:ext>
            </a:extLst>
          </p:cNvPr>
          <p:cNvCxnSpPr>
            <a:cxnSpLocks/>
          </p:cNvCxnSpPr>
          <p:nvPr/>
        </p:nvCxnSpPr>
        <p:spPr>
          <a:xfrm flipV="1">
            <a:off x="1029661" y="4744211"/>
            <a:ext cx="0" cy="16588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kstiruutu 8">
            <a:extLst>
              <a:ext uri="{FF2B5EF4-FFF2-40B4-BE49-F238E27FC236}">
                <a16:creationId xmlns:a16="http://schemas.microsoft.com/office/drawing/2014/main" id="{0B46A3FA-2531-3143-94A6-17967FF5BBCC}"/>
              </a:ext>
            </a:extLst>
          </p:cNvPr>
          <p:cNvSpPr txBox="1"/>
          <p:nvPr/>
        </p:nvSpPr>
        <p:spPr>
          <a:xfrm>
            <a:off x="5586292" y="280901"/>
            <a:ext cx="340459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200" dirty="0">
                <a:latin typeface="+mj-lt"/>
              </a:rPr>
              <a:t>Valtakunnallisen tason tunnettuus on parhaalla tasolla ja tulos on parantunut vuodesta 2021.  </a:t>
            </a:r>
          </a:p>
        </p:txBody>
      </p:sp>
    </p:spTree>
    <p:extLst>
      <p:ext uri="{BB962C8B-B14F-4D97-AF65-F5344CB8AC3E}">
        <p14:creationId xmlns:p14="http://schemas.microsoft.com/office/powerpoint/2010/main" val="48609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a:xfrm>
            <a:off x="354330" y="273844"/>
            <a:ext cx="8087706" cy="994172"/>
          </a:xfrm>
        </p:spPr>
        <p:txBody>
          <a:bodyPr>
            <a:normAutofit/>
          </a:bodyPr>
          <a:lstStyle/>
          <a:p>
            <a:r>
              <a:rPr lang="fi-FI" sz="1800" dirty="0">
                <a:latin typeface="Source Sans Pro Semibold" panose="020B0603030403020204" pitchFamily="34" charset="0"/>
                <a:ea typeface="Source Sans Pro Semibold" panose="020B0603030403020204" pitchFamily="34" charset="0"/>
              </a:rPr>
              <a:t>Alkoholi- ja huumehaittojen ehkäisy sekä yhteiskunnallinen vaikuttaminen </a:t>
            </a:r>
            <a:r>
              <a:rPr lang="fi-FI" sz="1800" dirty="0" err="1">
                <a:latin typeface="Source Sans Pro Semibold" panose="020B0603030403020204" pitchFamily="34" charset="0"/>
                <a:ea typeface="Source Sans Pro Semibold" panose="020B0603030403020204" pitchFamily="34" charset="0"/>
              </a:rPr>
              <a:t>EHYTin</a:t>
            </a:r>
            <a:r>
              <a:rPr lang="fi-FI" sz="1800" dirty="0">
                <a:latin typeface="Source Sans Pro Semibold" panose="020B0603030403020204" pitchFamily="34" charset="0"/>
                <a:ea typeface="Source Sans Pro Semibold" panose="020B0603030403020204" pitchFamily="34" charset="0"/>
              </a:rPr>
              <a:t> tärkeimmät tehtävät</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8</a:t>
            </a:fld>
            <a:endParaRPr lang="fi-FI" dirty="0"/>
          </a:p>
        </p:txBody>
      </p:sp>
      <p:sp>
        <p:nvSpPr>
          <p:cNvPr id="7" name="Tekstiruutu 6">
            <a:extLst>
              <a:ext uri="{FF2B5EF4-FFF2-40B4-BE49-F238E27FC236}">
                <a16:creationId xmlns:a16="http://schemas.microsoft.com/office/drawing/2014/main" id="{D92A40D2-7047-C509-FB9B-18ACF9765B2E}"/>
              </a:ext>
            </a:extLst>
          </p:cNvPr>
          <p:cNvSpPr txBox="1"/>
          <p:nvPr/>
        </p:nvSpPr>
        <p:spPr>
          <a:xfrm>
            <a:off x="354330" y="1052572"/>
            <a:ext cx="4572000" cy="430887"/>
          </a:xfrm>
          <a:prstGeom prst="rect">
            <a:avLst/>
          </a:prstGeom>
          <a:noFill/>
        </p:spPr>
        <p:txBody>
          <a:bodyPr wrap="square">
            <a:spAutoFit/>
          </a:bodyPr>
          <a:lstStyle/>
          <a:p>
            <a:r>
              <a:rPr lang="fi-FI" sz="1100" b="1"/>
              <a:t>Kuinka tärkeänä näette EHYTin toiminnan seuraavissa asioissa?</a:t>
            </a:r>
          </a:p>
          <a:p>
            <a:r>
              <a:rPr lang="fi-FI" sz="1100" i="1"/>
              <a:t>Asteikko</a:t>
            </a:r>
            <a:r>
              <a:rPr lang="fi-FI" sz="1100" i="1" dirty="0"/>
              <a:t>: 1 = en lainkaan tärkeänä ... 5 = erittäin tärkeänä</a:t>
            </a:r>
          </a:p>
        </p:txBody>
      </p:sp>
      <p:pic>
        <p:nvPicPr>
          <p:cNvPr id="10" name="Kuva 9" descr="Kuva, joka sisältää kohteen teksti, kuvakaappaus, Fontti, numero&#10;&#10;Kuvaus luotu automaattisesti">
            <a:extLst>
              <a:ext uri="{FF2B5EF4-FFF2-40B4-BE49-F238E27FC236}">
                <a16:creationId xmlns:a16="http://schemas.microsoft.com/office/drawing/2014/main" id="{0488E1FA-D9AF-9888-2C78-068CA95E52C2}"/>
              </a:ext>
            </a:extLst>
          </p:cNvPr>
          <p:cNvPicPr>
            <a:picLocks noChangeAspect="1"/>
          </p:cNvPicPr>
          <p:nvPr/>
        </p:nvPicPr>
        <p:blipFill rotWithShape="1">
          <a:blip r:embed="rId2"/>
          <a:srcRect t="16148"/>
          <a:stretch/>
        </p:blipFill>
        <p:spPr>
          <a:xfrm>
            <a:off x="1025712" y="1544026"/>
            <a:ext cx="2909307" cy="3591790"/>
          </a:xfrm>
          <a:prstGeom prst="rect">
            <a:avLst/>
          </a:prstGeom>
        </p:spPr>
      </p:pic>
      <p:pic>
        <p:nvPicPr>
          <p:cNvPr id="13" name="Kuva 12" descr="Kuva, joka sisältää kohteen teksti, kuvakaappaus, ruokalista, muotoilu&#10;&#10;Kuvaus luotu automaattisesti">
            <a:extLst>
              <a:ext uri="{FF2B5EF4-FFF2-40B4-BE49-F238E27FC236}">
                <a16:creationId xmlns:a16="http://schemas.microsoft.com/office/drawing/2014/main" id="{CAFBAA69-F4B3-5E02-5BAA-AAF937D812CE}"/>
              </a:ext>
            </a:extLst>
          </p:cNvPr>
          <p:cNvPicPr>
            <a:picLocks noChangeAspect="1"/>
          </p:cNvPicPr>
          <p:nvPr/>
        </p:nvPicPr>
        <p:blipFill rotWithShape="1">
          <a:blip r:embed="rId3"/>
          <a:srcRect t="9445"/>
          <a:stretch/>
        </p:blipFill>
        <p:spPr>
          <a:xfrm>
            <a:off x="4195457" y="1400174"/>
            <a:ext cx="2432748" cy="3743325"/>
          </a:xfrm>
          <a:prstGeom prst="rect">
            <a:avLst/>
          </a:prstGeom>
        </p:spPr>
      </p:pic>
      <p:sp>
        <p:nvSpPr>
          <p:cNvPr id="14" name="Tekstiruutu 13">
            <a:extLst>
              <a:ext uri="{FF2B5EF4-FFF2-40B4-BE49-F238E27FC236}">
                <a16:creationId xmlns:a16="http://schemas.microsoft.com/office/drawing/2014/main" id="{10533D20-1FAA-054A-825D-15359D46B5C8}"/>
              </a:ext>
            </a:extLst>
          </p:cNvPr>
          <p:cNvSpPr txBox="1"/>
          <p:nvPr/>
        </p:nvSpPr>
        <p:spPr>
          <a:xfrm>
            <a:off x="929258" y="2602486"/>
            <a:ext cx="284556" cy="261610"/>
          </a:xfrm>
          <a:prstGeom prst="rect">
            <a:avLst/>
          </a:prstGeom>
          <a:noFill/>
        </p:spPr>
        <p:txBody>
          <a:bodyPr wrap="square">
            <a:spAutoFit/>
          </a:bodyPr>
          <a:lstStyle/>
          <a:p>
            <a:r>
              <a:rPr lang="fi-FI" sz="1100" i="1" dirty="0"/>
              <a:t>*</a:t>
            </a:r>
          </a:p>
        </p:txBody>
      </p:sp>
      <p:sp>
        <p:nvSpPr>
          <p:cNvPr id="15" name="Tekstiruutu 14">
            <a:extLst>
              <a:ext uri="{FF2B5EF4-FFF2-40B4-BE49-F238E27FC236}">
                <a16:creationId xmlns:a16="http://schemas.microsoft.com/office/drawing/2014/main" id="{49A2919A-D014-1158-3D6D-91BF0AD38C3A}"/>
              </a:ext>
            </a:extLst>
          </p:cNvPr>
          <p:cNvSpPr txBox="1"/>
          <p:nvPr/>
        </p:nvSpPr>
        <p:spPr>
          <a:xfrm>
            <a:off x="1336510" y="4145792"/>
            <a:ext cx="284556" cy="261610"/>
          </a:xfrm>
          <a:prstGeom prst="rect">
            <a:avLst/>
          </a:prstGeom>
          <a:noFill/>
        </p:spPr>
        <p:txBody>
          <a:bodyPr wrap="square">
            <a:spAutoFit/>
          </a:bodyPr>
          <a:lstStyle/>
          <a:p>
            <a:r>
              <a:rPr lang="fi-FI" sz="1100" i="1" dirty="0"/>
              <a:t>*</a:t>
            </a:r>
          </a:p>
        </p:txBody>
      </p:sp>
      <p:sp>
        <p:nvSpPr>
          <p:cNvPr id="16" name="Tekstiruutu 15">
            <a:extLst>
              <a:ext uri="{FF2B5EF4-FFF2-40B4-BE49-F238E27FC236}">
                <a16:creationId xmlns:a16="http://schemas.microsoft.com/office/drawing/2014/main" id="{65DC37A8-F5CE-74DE-055B-BA5E4A3A5BAB}"/>
              </a:ext>
            </a:extLst>
          </p:cNvPr>
          <p:cNvSpPr txBox="1"/>
          <p:nvPr/>
        </p:nvSpPr>
        <p:spPr>
          <a:xfrm>
            <a:off x="6908126" y="4076511"/>
            <a:ext cx="1937423" cy="707886"/>
          </a:xfrm>
          <a:prstGeom prst="rect">
            <a:avLst/>
          </a:prstGeom>
          <a:noFill/>
        </p:spPr>
        <p:txBody>
          <a:bodyPr wrap="square">
            <a:spAutoFit/>
          </a:bodyPr>
          <a:lstStyle/>
          <a:p>
            <a:r>
              <a:rPr lang="fi-FI" sz="800" i="1" dirty="0"/>
              <a:t>* Väitteet kokonaisuudessaan:</a:t>
            </a:r>
          </a:p>
          <a:p>
            <a:pPr marL="171450" indent="-171450">
              <a:buFont typeface="Arial" panose="020B0604020202020204" pitchFamily="34" charset="0"/>
              <a:buChar char="•"/>
            </a:pPr>
            <a:r>
              <a:rPr lang="fi-FI" sz="800" i="1" dirty="0"/>
              <a:t>Alueellisen ja paikallisen päihdetyön vahvistaminen</a:t>
            </a:r>
          </a:p>
          <a:p>
            <a:pPr marL="171450" indent="-171450">
              <a:buFont typeface="Arial" panose="020B0604020202020204" pitchFamily="34" charset="0"/>
              <a:buChar char="•"/>
            </a:pPr>
            <a:r>
              <a:rPr lang="fi-FI" sz="800" i="1" dirty="0"/>
              <a:t>Kansalais- ja vapaaehtoistoiminnan vahvistaminen</a:t>
            </a:r>
          </a:p>
        </p:txBody>
      </p:sp>
      <p:sp>
        <p:nvSpPr>
          <p:cNvPr id="3" name="Tekstiruutu 2">
            <a:extLst>
              <a:ext uri="{FF2B5EF4-FFF2-40B4-BE49-F238E27FC236}">
                <a16:creationId xmlns:a16="http://schemas.microsoft.com/office/drawing/2014/main" id="{BCCF1A84-8BD9-D171-D0B3-DE7451D32A10}"/>
              </a:ext>
            </a:extLst>
          </p:cNvPr>
          <p:cNvSpPr txBox="1"/>
          <p:nvPr/>
        </p:nvSpPr>
        <p:spPr>
          <a:xfrm>
            <a:off x="6691124" y="1450063"/>
            <a:ext cx="2352984" cy="26007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200" dirty="0" err="1">
                <a:latin typeface="+mj-lt"/>
              </a:rPr>
              <a:t>EHYTin</a:t>
            </a:r>
            <a:r>
              <a:rPr lang="fi-FI" sz="1200" dirty="0">
                <a:latin typeface="+mj-lt"/>
              </a:rPr>
              <a:t> toiminnan merkitys on pysynyt erittäin korkealla tasolla, esimerkiksi alkoholihaittojen ehkäisyn osalta 94 % ja huumehaittojen osalta 95 % vastaajista kokee </a:t>
            </a:r>
            <a:r>
              <a:rPr lang="fi-FI" sz="1200" dirty="0" err="1">
                <a:latin typeface="+mj-lt"/>
              </a:rPr>
              <a:t>EHYTin</a:t>
            </a:r>
            <a:r>
              <a:rPr lang="fi-FI" sz="1200" dirty="0">
                <a:latin typeface="+mj-lt"/>
              </a:rPr>
              <a:t> toiminnan olevan tärkeää (arviot 4+5). Kolmanneksi tärkeimmäksi teemaksi nousee yhteiskunnallinen vaikuttaminen (90 %).</a:t>
            </a:r>
          </a:p>
          <a:p>
            <a:endParaRPr lang="fi-FI" sz="700" dirty="0">
              <a:latin typeface="+mj-lt"/>
            </a:endParaRPr>
          </a:p>
          <a:p>
            <a:r>
              <a:rPr lang="fi-FI" sz="800" dirty="0">
                <a:latin typeface="+mj-lt"/>
              </a:rPr>
              <a:t>Muistutukseksi: </a:t>
            </a:r>
          </a:p>
          <a:p>
            <a:r>
              <a:rPr lang="fi-FI" sz="800" dirty="0">
                <a:latin typeface="+mj-lt"/>
              </a:rPr>
              <a:t>vuoden 2021 kyselyssä tärkeysarviot olivat monin osin kasvaneet merkittävästi v. 2019 kyselystä.</a:t>
            </a:r>
          </a:p>
        </p:txBody>
      </p:sp>
      <p:sp>
        <p:nvSpPr>
          <p:cNvPr id="5" name="Suorakulmio 4">
            <a:extLst>
              <a:ext uri="{FF2B5EF4-FFF2-40B4-BE49-F238E27FC236}">
                <a16:creationId xmlns:a16="http://schemas.microsoft.com/office/drawing/2014/main" id="{6E4364C5-4333-9744-F956-6078A2C6482C}"/>
              </a:ext>
            </a:extLst>
          </p:cNvPr>
          <p:cNvSpPr/>
          <p:nvPr/>
        </p:nvSpPr>
        <p:spPr>
          <a:xfrm>
            <a:off x="906716" y="1483459"/>
            <a:ext cx="2909307" cy="906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752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Tehtävien tärkeys </a:t>
            </a:r>
            <a:r>
              <a:rPr lang="fi-FI" dirty="0">
                <a:latin typeface="Source Sans Pro Semibold" panose="020B0603030403020204" pitchFamily="34" charset="0"/>
                <a:ea typeface="Source Sans Pro Semibold" panose="020B0603030403020204" pitchFamily="34" charset="0"/>
              </a:rPr>
              <a:t>yhteistyön aktiivisuuden mukaan</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9</a:t>
            </a:fld>
            <a:endParaRPr lang="fi-FI" dirty="0"/>
          </a:p>
        </p:txBody>
      </p:sp>
      <p:sp>
        <p:nvSpPr>
          <p:cNvPr id="16" name="Tekstiruutu 15">
            <a:extLst>
              <a:ext uri="{FF2B5EF4-FFF2-40B4-BE49-F238E27FC236}">
                <a16:creationId xmlns:a16="http://schemas.microsoft.com/office/drawing/2014/main" id="{65DC37A8-F5CE-74DE-055B-BA5E4A3A5BAB}"/>
              </a:ext>
            </a:extLst>
          </p:cNvPr>
          <p:cNvSpPr txBox="1"/>
          <p:nvPr/>
        </p:nvSpPr>
        <p:spPr>
          <a:xfrm>
            <a:off x="3603288" y="4597986"/>
            <a:ext cx="1937423" cy="338554"/>
          </a:xfrm>
          <a:prstGeom prst="rect">
            <a:avLst/>
          </a:prstGeom>
          <a:noFill/>
        </p:spPr>
        <p:txBody>
          <a:bodyPr wrap="square">
            <a:spAutoFit/>
          </a:bodyPr>
          <a:lstStyle/>
          <a:p>
            <a:r>
              <a:rPr lang="fi-FI" sz="800" i="1" dirty="0"/>
              <a:t>Vihreä = yli 4</a:t>
            </a:r>
          </a:p>
          <a:p>
            <a:r>
              <a:rPr lang="fi-FI" sz="800" i="1" dirty="0"/>
              <a:t>Punainen = 3,5 tai alle</a:t>
            </a:r>
          </a:p>
        </p:txBody>
      </p:sp>
      <p:graphicFrame>
        <p:nvGraphicFramePr>
          <p:cNvPr id="3" name="Taulukko 2">
            <a:extLst>
              <a:ext uri="{FF2B5EF4-FFF2-40B4-BE49-F238E27FC236}">
                <a16:creationId xmlns:a16="http://schemas.microsoft.com/office/drawing/2014/main" id="{C703F59A-03B7-33D8-3047-F3A06B4915DD}"/>
              </a:ext>
            </a:extLst>
          </p:cNvPr>
          <p:cNvGraphicFramePr>
            <a:graphicFrameLocks noGrp="1"/>
          </p:cNvGraphicFramePr>
          <p:nvPr>
            <p:extLst>
              <p:ext uri="{D42A27DB-BD31-4B8C-83A1-F6EECF244321}">
                <p14:modId xmlns:p14="http://schemas.microsoft.com/office/powerpoint/2010/main" val="3176308448"/>
              </p:ext>
            </p:extLst>
          </p:nvPr>
        </p:nvGraphicFramePr>
        <p:xfrm>
          <a:off x="1821180" y="1498411"/>
          <a:ext cx="4953000" cy="2616835"/>
        </p:xfrm>
        <a:graphic>
          <a:graphicData uri="http://schemas.openxmlformats.org/drawingml/2006/table">
            <a:tbl>
              <a:tblPr/>
              <a:tblGrid>
                <a:gridCol w="3124200">
                  <a:extLst>
                    <a:ext uri="{9D8B030D-6E8A-4147-A177-3AD203B41FA5}">
                      <a16:colId xmlns:a16="http://schemas.microsoft.com/office/drawing/2014/main" val="2857900711"/>
                    </a:ext>
                  </a:extLst>
                </a:gridCol>
                <a:gridCol w="609600">
                  <a:extLst>
                    <a:ext uri="{9D8B030D-6E8A-4147-A177-3AD203B41FA5}">
                      <a16:colId xmlns:a16="http://schemas.microsoft.com/office/drawing/2014/main" val="914632936"/>
                    </a:ext>
                  </a:extLst>
                </a:gridCol>
                <a:gridCol w="609600">
                  <a:extLst>
                    <a:ext uri="{9D8B030D-6E8A-4147-A177-3AD203B41FA5}">
                      <a16:colId xmlns:a16="http://schemas.microsoft.com/office/drawing/2014/main" val="3425811536"/>
                    </a:ext>
                  </a:extLst>
                </a:gridCol>
                <a:gridCol w="609600">
                  <a:extLst>
                    <a:ext uri="{9D8B030D-6E8A-4147-A177-3AD203B41FA5}">
                      <a16:colId xmlns:a16="http://schemas.microsoft.com/office/drawing/2014/main" val="3733876341"/>
                    </a:ext>
                  </a:extLst>
                </a:gridCol>
              </a:tblGrid>
              <a:tr h="184150">
                <a:tc>
                  <a:txBody>
                    <a:bodyPr/>
                    <a:lstStyle/>
                    <a:p>
                      <a:pPr algn="l" fontAlgn="b"/>
                      <a:r>
                        <a:rPr lang="fi-FI" sz="700" b="1" i="0" u="none" strike="noStrike" dirty="0">
                          <a:solidFill>
                            <a:srgbClr val="000000"/>
                          </a:solidFill>
                          <a:effectLst/>
                          <a:latin typeface="Source Sans Pro" panose="020B0503030403020204" pitchFamily="34" charset="0"/>
                        </a:rPr>
                        <a:t> Kuinka paljon olet tai edustamasi organisaatio on tehnyt yhteistyötä </a:t>
                      </a:r>
                      <a:r>
                        <a:rPr lang="fi-FI" sz="700" b="1" i="0" u="none" strike="noStrike" dirty="0" err="1">
                          <a:solidFill>
                            <a:srgbClr val="000000"/>
                          </a:solidFill>
                          <a:effectLst/>
                          <a:latin typeface="Source Sans Pro" panose="020B0503030403020204" pitchFamily="34" charset="0"/>
                        </a:rPr>
                        <a:t>EHYT:n</a:t>
                      </a:r>
                      <a:r>
                        <a:rPr lang="fi-FI" sz="700" b="1" i="0" u="none" strike="noStrike" dirty="0">
                          <a:solidFill>
                            <a:srgbClr val="000000"/>
                          </a:solidFill>
                          <a:effectLst/>
                          <a:latin typeface="Source Sans Pro" panose="020B0503030403020204" pitchFamily="34" charset="0"/>
                        </a:rPr>
                        <a:t> kanssa?</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1" i="0" u="none" strike="noStrike" dirty="0">
                          <a:solidFill>
                            <a:srgbClr val="000000"/>
                          </a:solidFill>
                          <a:effectLst/>
                          <a:latin typeface="Source Sans Pro" panose="020B0503030403020204" pitchFamily="34" charset="0"/>
                        </a:rPr>
                        <a:t>ei lainkaan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1" i="0" u="none" strike="noStrike" dirty="0">
                          <a:solidFill>
                            <a:srgbClr val="000000"/>
                          </a:solidFill>
                          <a:effectLst/>
                          <a:latin typeface="Source Sans Pro" panose="020B0503030403020204" pitchFamily="34" charset="0"/>
                        </a:rPr>
                        <a:t>jonkin verran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fi-FI" sz="700" b="1" i="0" u="none" strike="noStrike" dirty="0">
                          <a:solidFill>
                            <a:srgbClr val="000000"/>
                          </a:solidFill>
                          <a:effectLst/>
                          <a:latin typeface="Source Sans Pro" panose="020B0503030403020204" pitchFamily="34" charset="0"/>
                        </a:rPr>
                        <a:t>paljon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0902943"/>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Alkoholihaittojen ehkäisy</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775434616"/>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Alueellisen ja paikallisen ehkäisevän päihdetyön vahvistaminen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3044884218"/>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Digipelaamisen haittojen ehkäisy</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3241614790"/>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Huumehaittojen ehkäisy</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659800545"/>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Kansalais- ja vapaaehtoistoiminnan vahvistaminen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735394"/>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Nikotiinihaittojen ehkäisy</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460320979"/>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Rahapelihaittojen ehkäisy</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3575546784"/>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Sosiaalisesti kestävän kehityksen vahvistaminen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650326047"/>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Yhteiskunnallinen vaikuttaminen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2586863923"/>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Yhteisöjen hyvinvoinnin tukeminen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1292211339"/>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Yhteistyö muiden toimijoiden kanssa</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0" i="0" u="none" strike="noStrike" dirty="0">
                          <a:solidFill>
                            <a:srgbClr val="000000"/>
                          </a:solidFill>
                          <a:effectLst/>
                          <a:latin typeface="Source Sans Pro" panose="020B0503030403020204" pitchFamily="34" charset="0"/>
                        </a:rPr>
                        <a:t>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728603970"/>
                  </a:ext>
                </a:extLst>
              </a:tr>
              <a:tr h="184150">
                <a:tc>
                  <a:txBody>
                    <a:bodyPr/>
                    <a:lstStyle/>
                    <a:p>
                      <a:pPr algn="l" fontAlgn="b"/>
                      <a:r>
                        <a:rPr lang="fi-FI" sz="700" b="0" i="0" u="none" strike="noStrike" dirty="0">
                          <a:solidFill>
                            <a:srgbClr val="000000"/>
                          </a:solidFill>
                          <a:effectLst/>
                          <a:latin typeface="Source Sans Pro" panose="020B0503030403020204" pitchFamily="34" charset="0"/>
                        </a:rPr>
                        <a:t>Yksilöiden hyvinvoinnin tukeminen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0" i="0" u="none" strike="noStrike" dirty="0">
                          <a:solidFill>
                            <a:srgbClr val="000000"/>
                          </a:solidFill>
                          <a:effectLst/>
                          <a:latin typeface="Source Sans Pro" panose="020B0503030403020204" pitchFamily="34" charset="0"/>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9418316"/>
                  </a:ext>
                </a:extLst>
              </a:tr>
              <a:tr h="184150">
                <a:tc>
                  <a:txBody>
                    <a:bodyPr/>
                    <a:lstStyle/>
                    <a:p>
                      <a:pPr algn="l" fontAlgn="b"/>
                      <a:r>
                        <a:rPr lang="fi-FI" sz="700" b="1" i="0" u="none" strike="noStrike" dirty="0">
                          <a:solidFill>
                            <a:srgbClr val="000000"/>
                          </a:solidFill>
                          <a:effectLst/>
                          <a:latin typeface="Source Sans Pro" panose="020B0503030403020204" pitchFamily="34" charset="0"/>
                        </a:rPr>
                        <a:t>Keskiarvo</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fi-FI" sz="700" b="1" i="0" u="none" strike="noStrike" dirty="0">
                          <a:solidFill>
                            <a:srgbClr val="000000"/>
                          </a:solidFill>
                          <a:effectLst/>
                          <a:latin typeface="Source Sans Pro" panose="020B0503030403020204" pitchFamily="34" charset="0"/>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tc>
                  <a:txBody>
                    <a:bodyPr/>
                    <a:lstStyle/>
                    <a:p>
                      <a:pPr algn="ctr" fontAlgn="ctr"/>
                      <a:r>
                        <a:rPr lang="fi-FI" sz="700" b="1" i="0" u="none" strike="noStrike" dirty="0">
                          <a:solidFill>
                            <a:srgbClr val="000000"/>
                          </a:solidFill>
                          <a:effectLst/>
                          <a:latin typeface="Source Sans Pro" panose="020B0503030403020204" pitchFamily="34" charset="0"/>
                        </a:rPr>
                        <a:t>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E2D3"/>
                    </a:solidFill>
                  </a:tcPr>
                </a:tc>
                <a:extLst>
                  <a:ext uri="{0D108BD9-81ED-4DB2-BD59-A6C34878D82A}">
                    <a16:rowId xmlns:a16="http://schemas.microsoft.com/office/drawing/2014/main" val="4091585169"/>
                  </a:ext>
                </a:extLst>
              </a:tr>
            </a:tbl>
          </a:graphicData>
        </a:graphic>
      </p:graphicFrame>
      <p:sp>
        <p:nvSpPr>
          <p:cNvPr id="5" name="Tekstiruutu 4">
            <a:extLst>
              <a:ext uri="{FF2B5EF4-FFF2-40B4-BE49-F238E27FC236}">
                <a16:creationId xmlns:a16="http://schemas.microsoft.com/office/drawing/2014/main" id="{88B9E45A-FBFB-44F3-C561-7E7172F6B353}"/>
              </a:ext>
            </a:extLst>
          </p:cNvPr>
          <p:cNvSpPr txBox="1"/>
          <p:nvPr/>
        </p:nvSpPr>
        <p:spPr>
          <a:xfrm>
            <a:off x="354330" y="1052572"/>
            <a:ext cx="4572000" cy="430887"/>
          </a:xfrm>
          <a:prstGeom prst="rect">
            <a:avLst/>
          </a:prstGeom>
          <a:noFill/>
        </p:spPr>
        <p:txBody>
          <a:bodyPr wrap="square">
            <a:spAutoFit/>
          </a:bodyPr>
          <a:lstStyle/>
          <a:p>
            <a:r>
              <a:rPr lang="fi-FI" sz="1100" b="1"/>
              <a:t>Kuinka tärkeänä näette EHYTin toiminnan seuraavissa asioissa?</a:t>
            </a:r>
          </a:p>
          <a:p>
            <a:r>
              <a:rPr lang="fi-FI" sz="1100" i="1"/>
              <a:t>Asteikko</a:t>
            </a:r>
            <a:r>
              <a:rPr lang="fi-FI" sz="1100" i="1" dirty="0"/>
              <a:t>: 1 = en lainkaan tärkeänä ... 5 = erittäin tärkeänä</a:t>
            </a:r>
          </a:p>
        </p:txBody>
      </p:sp>
      <p:sp>
        <p:nvSpPr>
          <p:cNvPr id="8" name="Tekstiruutu 7">
            <a:extLst>
              <a:ext uri="{FF2B5EF4-FFF2-40B4-BE49-F238E27FC236}">
                <a16:creationId xmlns:a16="http://schemas.microsoft.com/office/drawing/2014/main" id="{D1591FCA-0AA2-70E7-A050-F370EAAD97D7}"/>
              </a:ext>
            </a:extLst>
          </p:cNvPr>
          <p:cNvSpPr txBox="1"/>
          <p:nvPr/>
        </p:nvSpPr>
        <p:spPr>
          <a:xfrm>
            <a:off x="6975434" y="1498411"/>
            <a:ext cx="1899626"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200" dirty="0">
                <a:latin typeface="+mj-lt"/>
              </a:rPr>
              <a:t>Vaikka yhteistyötä ei olisi juurikaan tehty teemat koetaan tärkeiksi. </a:t>
            </a:r>
          </a:p>
          <a:p>
            <a:r>
              <a:rPr lang="fi-FI" sz="1200" dirty="0">
                <a:latin typeface="+mj-lt"/>
              </a:rPr>
              <a:t>Mitä enemmän tehdään yhteistyötä </a:t>
            </a:r>
            <a:r>
              <a:rPr lang="fi-FI" sz="1200" dirty="0" err="1">
                <a:latin typeface="+mj-lt"/>
              </a:rPr>
              <a:t>EHYTin</a:t>
            </a:r>
            <a:r>
              <a:rPr lang="fi-FI" sz="1200" dirty="0">
                <a:latin typeface="+mj-lt"/>
              </a:rPr>
              <a:t> kanssa, sitä tärkeämmäksi asiat koetaan.</a:t>
            </a:r>
          </a:p>
        </p:txBody>
      </p:sp>
      <p:sp>
        <p:nvSpPr>
          <p:cNvPr id="9" name="Ellipsi 8">
            <a:extLst>
              <a:ext uri="{FF2B5EF4-FFF2-40B4-BE49-F238E27FC236}">
                <a16:creationId xmlns:a16="http://schemas.microsoft.com/office/drawing/2014/main" id="{3F15B9EB-FB22-FA4B-76FA-B457C7EE80C8}"/>
              </a:ext>
            </a:extLst>
          </p:cNvPr>
          <p:cNvSpPr/>
          <p:nvPr/>
        </p:nvSpPr>
        <p:spPr>
          <a:xfrm>
            <a:off x="6339328" y="1721224"/>
            <a:ext cx="261257" cy="184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DFFAF1C7-3F5F-8A08-3C2D-8C627676785D}"/>
              </a:ext>
            </a:extLst>
          </p:cNvPr>
          <p:cNvSpPr/>
          <p:nvPr/>
        </p:nvSpPr>
        <p:spPr>
          <a:xfrm>
            <a:off x="6345732" y="3195272"/>
            <a:ext cx="261257" cy="184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06BE9004-963D-3D78-8484-C1F2B70755A0}"/>
              </a:ext>
            </a:extLst>
          </p:cNvPr>
          <p:cNvSpPr/>
          <p:nvPr/>
        </p:nvSpPr>
        <p:spPr>
          <a:xfrm>
            <a:off x="6344452" y="2271912"/>
            <a:ext cx="261257" cy="184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240540630"/>
      </p:ext>
    </p:extLst>
  </p:cSld>
  <p:clrMapOvr>
    <a:masterClrMapping/>
  </p:clrMapOvr>
</p:sld>
</file>

<file path=ppt/theme/theme1.xml><?xml version="1.0" encoding="utf-8"?>
<a:theme xmlns:a="http://schemas.openxmlformats.org/drawingml/2006/main" name="Office-teema">
  <a:themeElements>
    <a:clrScheme name="Innolink2022 4">
      <a:dk1>
        <a:srgbClr val="2C1A46"/>
      </a:dk1>
      <a:lt1>
        <a:srgbClr val="FFFFFF"/>
      </a:lt1>
      <a:dk2>
        <a:srgbClr val="95A3C5"/>
      </a:dk2>
      <a:lt2>
        <a:srgbClr val="CDEAE3"/>
      </a:lt2>
      <a:accent1>
        <a:srgbClr val="4F2F80"/>
      </a:accent1>
      <a:accent2>
        <a:srgbClr val="8DCFB6"/>
      </a:accent2>
      <a:accent3>
        <a:srgbClr val="74BAD0"/>
      </a:accent3>
      <a:accent4>
        <a:srgbClr val="EE7766"/>
      </a:accent4>
      <a:accent5>
        <a:srgbClr val="95A3C5"/>
      </a:accent5>
      <a:accent6>
        <a:srgbClr val="E65C8D"/>
      </a:accent6>
      <a:hlink>
        <a:srgbClr val="4F2F80"/>
      </a:hlink>
      <a:folHlink>
        <a:srgbClr val="95A3C5"/>
      </a:folHlink>
    </a:clrScheme>
    <a:fontScheme name="2022">
      <a:majorFont>
        <a:latin typeface="Source Sans Pro"/>
        <a:ea typeface=""/>
        <a:cs typeface=""/>
      </a:majorFont>
      <a:minorFont>
        <a:latin typeface="Source Sans Pro"/>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072308e-8361-4676-93eb-b0f055f64577">
      <Terms xmlns="http://schemas.microsoft.com/office/infopath/2007/PartnerControls"/>
    </lcf76f155ced4ddcb4097134ff3c332f>
    <TaxCatchAll xmlns="25403405-02da-43fb-810c-d3f009b3a3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DFBB5BDEDC11054283FA669BFC0B3AAF" ma:contentTypeVersion="16" ma:contentTypeDescription="Luo uusi asiakirja." ma:contentTypeScope="" ma:versionID="a992f2dd60c2b1fd3664f02b2f3ae8f0">
  <xsd:schema xmlns:xsd="http://www.w3.org/2001/XMLSchema" xmlns:xs="http://www.w3.org/2001/XMLSchema" xmlns:p="http://schemas.microsoft.com/office/2006/metadata/properties" xmlns:ns2="e072308e-8361-4676-93eb-b0f055f64577" xmlns:ns3="25403405-02da-43fb-810c-d3f009b3a3c3" targetNamespace="http://schemas.microsoft.com/office/2006/metadata/properties" ma:root="true" ma:fieldsID="aff97af235f2e2890cfb43a1e3270336" ns2:_="" ns3:_="">
    <xsd:import namespace="e072308e-8361-4676-93eb-b0f055f64577"/>
    <xsd:import namespace="25403405-02da-43fb-810c-d3f009b3a3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2308e-8361-4676-93eb-b0f055f645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02763335-e364-4596-8eed-deb0a8a2713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403405-02da-43fb-810c-d3f009b3a3c3"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2bb75084-3a1d-4c6b-b4b7-9be0179d2b0d}" ma:internalName="TaxCatchAll" ma:showField="CatchAllData" ma:web="25403405-02da-43fb-810c-d3f009b3a3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EFACEE-2E12-414C-AA76-17A20B4022EA}">
  <ds:schemaRefs>
    <ds:schemaRef ds:uri="25403405-02da-43fb-810c-d3f009b3a3c3"/>
    <ds:schemaRef ds:uri="e072308e-8361-4676-93eb-b0f055f645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A787525-B357-40A1-9A27-A48420339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2308e-8361-4676-93eb-b0f055f64577"/>
    <ds:schemaRef ds:uri="25403405-02da-43fb-810c-d3f009b3a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C1719A-DDB9-47DE-A7E3-D0A29BE7AC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6902</TotalTime>
  <Words>7176</Words>
  <Application>Microsoft Office PowerPoint</Application>
  <PresentationFormat>On-screen Show (16:9)</PresentationFormat>
  <Paragraphs>2010</Paragraphs>
  <Slides>42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Source Sans Pro</vt:lpstr>
      <vt:lpstr>Source Sans Pro Light</vt:lpstr>
      <vt:lpstr>Source Sans Pro Semibold</vt:lpstr>
      <vt:lpstr>Symbol</vt:lpstr>
      <vt:lpstr>Office-teema</vt:lpstr>
      <vt:lpstr>Sidosryhmätutkimus 2023</vt:lpstr>
      <vt:lpstr>Yleistä tutkimuksesta</vt:lpstr>
      <vt:lpstr>PowerPoint Presentation</vt:lpstr>
      <vt:lpstr>Taustatiedot</vt:lpstr>
      <vt:lpstr>Taustatiedot</vt:lpstr>
      <vt:lpstr>Taustatiedot</vt:lpstr>
      <vt:lpstr>EHYT:in toiminta tunnetaan hyvin  monilla eri tasoilla</vt:lpstr>
      <vt:lpstr>Alkoholi- ja huumehaittojen ehkäisy sekä yhteiskunnallinen vaikuttaminen EHYTin tärkeimmät tehtävät</vt:lpstr>
      <vt:lpstr>Tehtävien tärkeys yhteistyön aktiivisuuden mukaan</vt:lpstr>
      <vt:lpstr>Tehtävien tärkeys alueen mukaan</vt:lpstr>
      <vt:lpstr>Tehtävien tärkeys roolin mukaan</vt:lpstr>
      <vt:lpstr>Tehtävien tärkeys - Vuosikehitys</vt:lpstr>
      <vt:lpstr>Yhteiskunnallinen vaikuttaminen EHYTin keskeisin tavoite</vt:lpstr>
      <vt:lpstr>EHYT on asiantunteva, aktiivinen ja luotettava</vt:lpstr>
      <vt:lpstr>EHYTiä eniten kuvaavat adjektiivit ovat asiantunteva, verkostoitunut ja yhteistyökykyinen</vt:lpstr>
      <vt:lpstr>Adjektiivit yhteistyön aktiivisuuden mukaan</vt:lpstr>
      <vt:lpstr>Adjektiivit roolin mukaan</vt:lpstr>
      <vt:lpstr>Adjektiivit alueen mukaan</vt:lpstr>
      <vt:lpstr>Adjektiivit - Vuosivertailu</vt:lpstr>
      <vt:lpstr>Tärkeimmät kehittämisen kohteet ovat yhteiskunnallinen vaikuttavuus ja viestintä</vt:lpstr>
      <vt:lpstr>Avoimet kommentit ja perustelut, EHYTin kuvailu ja kehittämisen kohteet:</vt:lpstr>
      <vt:lpstr>EHYT on onnistunut monella eri tasolla – tunnettavuus ja tiedottaminen kehityskohteena</vt:lpstr>
      <vt:lpstr>Onnistuminen yhteistyön aktiivisuuden mukaan</vt:lpstr>
      <vt:lpstr>Onnistuminen roolin mukaan</vt:lpstr>
      <vt:lpstr>Onnistuminen alueen mukaan</vt:lpstr>
      <vt:lpstr>Onnistuminen - Vuosikehitys</vt:lpstr>
      <vt:lpstr>Yhteiskunnalliseen vaikuttamiseen sekä tiedottamiseen ja tunnettavuuteen panostuksia</vt:lpstr>
      <vt:lpstr>Mitä EHYTin tulisi jatkossa tehdä uudella tavalla? Miten voisimme näkyä ja vaikuttaa yksilötasolla?</vt:lpstr>
      <vt:lpstr>Mitä EHYTin tulisi jatkossa tehdä uudella tavalla? Miten voisimme näkyä ja vaikuttaa yhteisötasolla?</vt:lpstr>
      <vt:lpstr>2/3 vastaajasta suosittelisi yhteistyötä EHYTin kanssa</vt:lpstr>
      <vt:lpstr>Suositteluindeksi alueen mukaan</vt:lpstr>
      <vt:lpstr>Suositteluindeksi roolin ja yhteistyön aktiivisuuden mukaan</vt:lpstr>
      <vt:lpstr>Halutessanne kertoisitteko miksi vastasitte näin? </vt:lpstr>
      <vt:lpstr>Halutessanne kertoisitteko miksi vastasitte näin? </vt:lpstr>
      <vt:lpstr>Halutessanne kertoisitteko miksi vastasitte näin? </vt:lpstr>
      <vt:lpstr>Yli puolet vastaajista toivoisivat tiiviimpää yhteistyötä EHYTiltä</vt:lpstr>
      <vt:lpstr>Mitä muuta palautetta antaisitte EHYTille?</vt:lpstr>
      <vt:lpstr>Onnistumisen ja suosittelun välinen korrelaatio</vt:lpstr>
      <vt:lpstr>Tutkimuksen johtopäätökset</vt:lpstr>
      <vt:lpstr>Tutkimuksen johtopäätökset</vt:lpstr>
      <vt:lpstr>Asiantuntijan suositukset menestymisen tueksi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InnolinkResearch@innolink.fi</dc:creator>
  <cp:lastModifiedBy>Päivi Tiittanen</cp:lastModifiedBy>
  <cp:revision>59</cp:revision>
  <dcterms:created xsi:type="dcterms:W3CDTF">2022-02-22T07:12:01Z</dcterms:created>
  <dcterms:modified xsi:type="dcterms:W3CDTF">2023-09-19T11:56:24Z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0x010100DFBB5BDEDC11054283FA669BFC0B3AAF</vt:lpwstr>
  </property>
  <property fmtid="{D5CDD505-2E9C-101B-9397-08002B2CF9AE}" pid="3" name="MediaServiceImageTags">
    <vt:lpwstr/>
  </property>
</Properties>
</file>