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Lst>
  <p:sldIdLst>
    <p:sldId id="256" r:id="rId4"/>
    <p:sldId id="257" r:id="rId5"/>
    <p:sldId id="259" r:id="rId6"/>
    <p:sldId id="264" r:id="rId7"/>
    <p:sldId id="260" r:id="rId8"/>
    <p:sldId id="265" r:id="rId9"/>
    <p:sldId id="261" r:id="rId10"/>
    <p:sldId id="278" r:id="rId11"/>
    <p:sldId id="271" r:id="rId12"/>
    <p:sldId id="266" r:id="rId13"/>
    <p:sldId id="274" r:id="rId14"/>
    <p:sldId id="281" r:id="rId15"/>
    <p:sldId id="270" r:id="rId16"/>
    <p:sldId id="269" r:id="rId17"/>
    <p:sldId id="277" r:id="rId18"/>
    <p:sldId id="282" r:id="rId19"/>
    <p:sldId id="263"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7"/>
  </p:normalViewPr>
  <p:slideViewPr>
    <p:cSldViewPr snapToGrid="0">
      <p:cViewPr varScale="1">
        <p:scale>
          <a:sx n="119" d="100"/>
          <a:sy n="119" d="100"/>
        </p:scale>
        <p:origin x="114" y="9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title>
      <c:tx>
        <c:rich>
          <a:bodyPr/>
          <a:lstStyle/>
          <a:p>
            <a:pPr>
              <a:defRPr sz="1600" b="0"/>
            </a:pPr>
            <a:r>
              <a:rPr lang="en-US" err="1"/>
              <a:t>Vastaajien</a:t>
            </a:r>
            <a:r>
              <a:rPr lang="en-US" baseline="0"/>
              <a:t> </a:t>
            </a:r>
            <a:r>
              <a:rPr lang="en-US" baseline="0" err="1"/>
              <a:t>sukupuolijakauma</a:t>
            </a:r>
            <a:endParaRPr lang="en-US" baseline="0"/>
          </a:p>
          <a:p>
            <a:pPr>
              <a:defRPr sz="1600" b="0"/>
            </a:pPr>
            <a:r>
              <a:rPr lang="en-US" err="1"/>
              <a:t>Kaikki</a:t>
            </a:r>
            <a:r>
              <a:rPr lang="en-US"/>
              <a:t> </a:t>
            </a:r>
            <a:r>
              <a:rPr lang="en-US" err="1"/>
              <a:t>vastaajat</a:t>
            </a:r>
            <a:r>
              <a:rPr lang="en-US"/>
              <a:t> (n=349)</a:t>
            </a:r>
          </a:p>
        </c:rich>
      </c:tx>
      <c:layout>
        <c:manualLayout>
          <c:xMode val="edge"/>
          <c:yMode val="edge"/>
          <c:x val="0.25896738890171478"/>
          <c:y val="1.0566259004858435E-2"/>
        </c:manualLayout>
      </c:layout>
      <c:overlay val="0"/>
    </c:title>
    <c:autoTitleDeleted val="0"/>
    <c:plotArea>
      <c:layout>
        <c:manualLayout>
          <c:layoutTarget val="inner"/>
          <c:xMode val="edge"/>
          <c:yMode val="edge"/>
          <c:x val="0"/>
          <c:y val="0.2482252052270062"/>
          <c:w val="0.70466536661083301"/>
          <c:h val="0.75104958954598755"/>
        </c:manualLayout>
      </c:layout>
      <c:pieChart>
        <c:varyColors val="0"/>
        <c:ser>
          <c:idx val="0"/>
          <c:order val="0"/>
          <c:tx>
            <c:strRef>
              <c:f>'Kaikki kysymykset'!$B$35</c:f>
              <c:strCache>
                <c:ptCount val="1"/>
                <c:pt idx="0">
                  <c:v>Kaikki vastaajat (n=349)</c:v>
                </c:pt>
              </c:strCache>
            </c:strRef>
          </c:tx>
          <c:spPr>
            <a:solidFill>
              <a:srgbClr val="C239CE">
                <a:alpha val="80000"/>
              </a:srgbClr>
            </a:solidFill>
            <a:ln w="12700">
              <a:solidFill>
                <a:sysClr val="windowText" lastClr="000000"/>
              </a:solidFill>
            </a:ln>
          </c:spPr>
          <c:explosion val="4"/>
          <c:dPt>
            <c:idx val="0"/>
            <c:bubble3D val="0"/>
            <c:spPr>
              <a:solidFill>
                <a:srgbClr val="C239CE">
                  <a:lumMod val="60000"/>
                  <a:lumOff val="40000"/>
                </a:srgbClr>
              </a:solidFill>
              <a:ln w="12700">
                <a:solidFill>
                  <a:sysClr val="windowText" lastClr="000000"/>
                </a:solidFill>
              </a:ln>
            </c:spPr>
            <c:extLst>
              <c:ext xmlns:c16="http://schemas.microsoft.com/office/drawing/2014/chart" uri="{C3380CC4-5D6E-409C-BE32-E72D297353CC}">
                <c16:uniqueId val="{00000001-4B7E-4936-894B-214D95D2A00B}"/>
              </c:ext>
            </c:extLst>
          </c:dPt>
          <c:dPt>
            <c:idx val="1"/>
            <c:bubble3D val="0"/>
            <c:spPr>
              <a:solidFill>
                <a:srgbClr val="198B97">
                  <a:lumMod val="60000"/>
                  <a:lumOff val="40000"/>
                </a:srgbClr>
              </a:solidFill>
              <a:ln w="12700">
                <a:solidFill>
                  <a:sysClr val="windowText" lastClr="000000"/>
                </a:solidFill>
              </a:ln>
            </c:spPr>
            <c:extLst>
              <c:ext xmlns:c16="http://schemas.microsoft.com/office/drawing/2014/chart" uri="{C3380CC4-5D6E-409C-BE32-E72D297353CC}">
                <c16:uniqueId val="{00000003-4B7E-4936-894B-214D95D2A00B}"/>
              </c:ext>
            </c:extLst>
          </c:dPt>
          <c:dPt>
            <c:idx val="2"/>
            <c:bubble3D val="0"/>
            <c:spPr>
              <a:solidFill>
                <a:srgbClr val="54AE0E">
                  <a:lumMod val="60000"/>
                  <a:lumOff val="40000"/>
                </a:srgbClr>
              </a:solidFill>
              <a:ln w="12700">
                <a:solidFill>
                  <a:sysClr val="windowText" lastClr="000000"/>
                </a:solidFill>
              </a:ln>
            </c:spPr>
            <c:extLst>
              <c:ext xmlns:c16="http://schemas.microsoft.com/office/drawing/2014/chart" uri="{C3380CC4-5D6E-409C-BE32-E72D297353CC}">
                <c16:uniqueId val="{00000005-4B7E-4936-894B-214D95D2A00B}"/>
              </c:ext>
            </c:extLst>
          </c:dPt>
          <c:dPt>
            <c:idx val="3"/>
            <c:bubble3D val="0"/>
            <c:spPr>
              <a:solidFill>
                <a:srgbClr val="F3297B">
                  <a:lumMod val="60000"/>
                  <a:lumOff val="40000"/>
                  <a:alpha val="80000"/>
                </a:srgbClr>
              </a:solidFill>
              <a:ln w="12700">
                <a:solidFill>
                  <a:sysClr val="windowText" lastClr="000000"/>
                </a:solidFill>
              </a:ln>
            </c:spPr>
            <c:extLst>
              <c:ext xmlns:c16="http://schemas.microsoft.com/office/drawing/2014/chart" uri="{C3380CC4-5D6E-409C-BE32-E72D297353CC}">
                <c16:uniqueId val="{00000007-4B7E-4936-894B-214D95D2A00B}"/>
              </c:ext>
            </c:extLst>
          </c:dPt>
          <c:dPt>
            <c:idx val="5"/>
            <c:bubble3D val="0"/>
            <c:extLst>
              <c:ext xmlns:c16="http://schemas.microsoft.com/office/drawing/2014/chart" uri="{C3380CC4-5D6E-409C-BE32-E72D297353CC}">
                <c16:uniqueId val="{00000008-4B7E-4936-894B-214D95D2A00B}"/>
              </c:ext>
            </c:extLst>
          </c:dPt>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7E-4936-894B-214D95D2A00B}"/>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B7E-4936-894B-214D95D2A00B}"/>
                </c:ext>
              </c:extLst>
            </c:dLbl>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0"/>
            <c:showCatName val="0"/>
            <c:showSerName val="0"/>
            <c:showPercent val="0"/>
            <c:showBubbleSize val="0"/>
            <c:extLst>
              <c:ext xmlns:c15="http://schemas.microsoft.com/office/drawing/2012/chart" uri="{CE6537A1-D6FC-4f65-9D91-7224C49458BB}"/>
            </c:extLst>
          </c:dLbls>
          <c:cat>
            <c:strRef>
              <c:f>'Kaikki kysymykset'!$C$34:$F$34</c:f>
              <c:strCache>
                <c:ptCount val="4"/>
                <c:pt idx="0">
                  <c:v>Miehet (n=181)</c:v>
                </c:pt>
                <c:pt idx="1">
                  <c:v>Naiset (n=157)</c:v>
                </c:pt>
                <c:pt idx="2">
                  <c:v>Muu</c:v>
                </c:pt>
                <c:pt idx="3">
                  <c:v>En halua kertoa</c:v>
                </c:pt>
              </c:strCache>
            </c:strRef>
          </c:cat>
          <c:val>
            <c:numRef>
              <c:f>'Kaikki kysymykset'!$C$35:$F$35</c:f>
              <c:numCache>
                <c:formatCode>0.0%</c:formatCode>
                <c:ptCount val="4"/>
                <c:pt idx="0">
                  <c:v>0.52463768115942033</c:v>
                </c:pt>
                <c:pt idx="1">
                  <c:v>0.45507246376811594</c:v>
                </c:pt>
                <c:pt idx="2">
                  <c:v>2.8985507246376812E-3</c:v>
                </c:pt>
                <c:pt idx="3">
                  <c:v>1.7391304347826087E-2</c:v>
                </c:pt>
              </c:numCache>
            </c:numRef>
          </c:val>
          <c:extLst>
            <c:ext xmlns:c16="http://schemas.microsoft.com/office/drawing/2014/chart" uri="{C3380CC4-5D6E-409C-BE32-E72D297353CC}">
              <c16:uniqueId val="{00000009-4B7E-4936-894B-214D95D2A00B}"/>
            </c:ext>
          </c:extLst>
        </c:ser>
        <c:dLbls>
          <c:showLegendKey val="0"/>
          <c:showVal val="0"/>
          <c:showCatName val="0"/>
          <c:showSerName val="0"/>
          <c:showPercent val="0"/>
          <c:showBubbleSize val="0"/>
          <c:showLeaderLines val="1"/>
        </c:dLbls>
        <c:firstSliceAng val="0"/>
      </c:pieChart>
    </c:plotArea>
    <c:legend>
      <c:legendPos val="r"/>
      <c:overlay val="0"/>
      <c:spPr>
        <a:noFill/>
      </c:spPr>
      <c:txPr>
        <a:bodyPr/>
        <a:lstStyle/>
        <a:p>
          <a:pPr>
            <a:defRPr sz="1200"/>
          </a:pPr>
          <a:endParaRPr lang="fi-FI"/>
        </a:p>
      </c:txPr>
    </c:legend>
    <c:plotVisOnly val="1"/>
    <c:dispBlanksAs val="gap"/>
    <c:showDLblsOverMax val="0"/>
  </c:chart>
  <c:spPr>
    <a:noFill/>
    <a:ln w="9525">
      <a:noFill/>
    </a:ln>
  </c:spPr>
  <c:txPr>
    <a:bodyPr/>
    <a:lstStyle/>
    <a:p>
      <a:pPr>
        <a:defRPr>
          <a:latin typeface="+mn-lt"/>
        </a:defRPr>
      </a:pPr>
      <a:endParaRPr lang="fi-FI"/>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b="0"/>
            </a:pPr>
            <a:r>
              <a:rPr lang="fi-FI" sz="1600" b="0" i="0" u="none" strike="noStrike" baseline="0" dirty="0">
                <a:effectLst/>
              </a:rPr>
              <a:t>Kuinka suhtaudut seuraavaan väittämään? ”</a:t>
            </a:r>
            <a:r>
              <a:rPr lang="en-US" dirty="0" err="1"/>
              <a:t>Seuraavalla</a:t>
            </a:r>
            <a:r>
              <a:rPr lang="en-US" dirty="0"/>
              <a:t> </a:t>
            </a:r>
            <a:r>
              <a:rPr lang="en-US" dirty="0" err="1"/>
              <a:t>hallituskaudella</a:t>
            </a:r>
            <a:r>
              <a:rPr lang="en-US" dirty="0"/>
              <a:t> </a:t>
            </a:r>
            <a:r>
              <a:rPr lang="en-US" dirty="0" err="1"/>
              <a:t>tulisi</a:t>
            </a:r>
            <a:r>
              <a:rPr lang="en-US" dirty="0"/>
              <a:t> </a:t>
            </a:r>
            <a:r>
              <a:rPr lang="en-US" dirty="0" err="1"/>
              <a:t>suunnata</a:t>
            </a:r>
            <a:r>
              <a:rPr lang="en-US" dirty="0"/>
              <a:t> </a:t>
            </a:r>
            <a:r>
              <a:rPr lang="en-US" dirty="0" err="1"/>
              <a:t>nykyistä</a:t>
            </a:r>
            <a:r>
              <a:rPr lang="en-US" dirty="0"/>
              <a:t> </a:t>
            </a:r>
            <a:r>
              <a:rPr lang="en-US" dirty="0" err="1"/>
              <a:t>enemmän</a:t>
            </a:r>
            <a:r>
              <a:rPr lang="en-US" dirty="0"/>
              <a:t> </a:t>
            </a:r>
            <a:r>
              <a:rPr lang="en-US" dirty="0" err="1"/>
              <a:t>resursseja</a:t>
            </a:r>
            <a:r>
              <a:rPr lang="en-US" dirty="0"/>
              <a:t> </a:t>
            </a:r>
            <a:r>
              <a:rPr lang="en-US" dirty="0" err="1"/>
              <a:t>päihdeongelmaisen</a:t>
            </a:r>
            <a:r>
              <a:rPr lang="en-US" dirty="0"/>
              <a:t> </a:t>
            </a:r>
            <a:r>
              <a:rPr lang="en-US" dirty="0" err="1"/>
              <a:t>omaisille</a:t>
            </a:r>
            <a:r>
              <a:rPr lang="en-US" dirty="0"/>
              <a:t> ja </a:t>
            </a:r>
            <a:r>
              <a:rPr lang="en-US" dirty="0" err="1"/>
              <a:t>läheisille</a:t>
            </a:r>
            <a:r>
              <a:rPr lang="en-US" dirty="0"/>
              <a:t> </a:t>
            </a:r>
            <a:r>
              <a:rPr lang="en-US" dirty="0" err="1"/>
              <a:t>suunnattuun</a:t>
            </a:r>
            <a:r>
              <a:rPr lang="en-US" dirty="0"/>
              <a:t> </a:t>
            </a:r>
            <a:r>
              <a:rPr lang="en-US" dirty="0" err="1"/>
              <a:t>tukeen</a:t>
            </a:r>
            <a:r>
              <a:rPr lang="en-US" dirty="0"/>
              <a:t> ja </a:t>
            </a:r>
            <a:r>
              <a:rPr lang="en-US" dirty="0" err="1"/>
              <a:t>palveluihin</a:t>
            </a:r>
            <a:r>
              <a:rPr lang="en-US" dirty="0"/>
              <a:t>.”</a:t>
            </a:r>
          </a:p>
        </c:rich>
      </c:tx>
      <c:layout>
        <c:manualLayout>
          <c:xMode val="edge"/>
          <c:yMode val="edge"/>
          <c:x val="0.1013120860636247"/>
          <c:y val="0"/>
        </c:manualLayout>
      </c:layout>
      <c:overlay val="0"/>
    </c:title>
    <c:autoTitleDeleted val="0"/>
    <c:plotArea>
      <c:layout>
        <c:manualLayout>
          <c:layoutTarget val="inner"/>
          <c:xMode val="edge"/>
          <c:yMode val="edge"/>
          <c:x val="0.24077405949256361"/>
          <c:y val="0.13350276139172051"/>
          <c:w val="0.6986673228346455"/>
          <c:h val="0.72007001447314112"/>
        </c:manualLayout>
      </c:layout>
      <c:barChart>
        <c:barDir val="bar"/>
        <c:grouping val="percentStacked"/>
        <c:varyColors val="0"/>
        <c:ser>
          <c:idx val="0"/>
          <c:order val="0"/>
          <c:tx>
            <c:strRef>
              <c:f>'Kaikki kysymykset'!$C$249</c:f>
              <c:strCache>
                <c:ptCount val="1"/>
                <c:pt idx="0">
                  <c:v>Täysin samaa mieltä</c:v>
                </c:pt>
              </c:strCache>
            </c:strRef>
          </c:tx>
          <c:spPr>
            <a:solidFill>
              <a:srgbClr val="54AE0E"/>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kysymykset'!$B$250:$B$256</c:f>
              <c:strCache>
                <c:ptCount val="7"/>
                <c:pt idx="0">
                  <c:v>Kaikki vastaajat (n=349)</c:v>
                </c:pt>
                <c:pt idx="1">
                  <c:v>Miehet (n=181)</c:v>
                </c:pt>
                <c:pt idx="2">
                  <c:v>Naiset (n=157)</c:v>
                </c:pt>
                <c:pt idx="3">
                  <c:v>18-35-vuotiaat (n=60)</c:v>
                </c:pt>
                <c:pt idx="4">
                  <c:v>36-50-vuotiaat (n=147)</c:v>
                </c:pt>
                <c:pt idx="5">
                  <c:v>51-65-vuotiaat (n=114)</c:v>
                </c:pt>
                <c:pt idx="6">
                  <c:v>Yli 65-vuotiaat (n=21)</c:v>
                </c:pt>
              </c:strCache>
            </c:strRef>
          </c:cat>
          <c:val>
            <c:numRef>
              <c:f>'Kaikki kysymykset'!$C$250:$C$256</c:f>
              <c:numCache>
                <c:formatCode>0%</c:formatCode>
                <c:ptCount val="7"/>
                <c:pt idx="0">
                  <c:v>0.43023255813953493</c:v>
                </c:pt>
                <c:pt idx="1">
                  <c:v>0.33888888888888891</c:v>
                </c:pt>
                <c:pt idx="2">
                  <c:v>0.5286624203821656</c:v>
                </c:pt>
                <c:pt idx="3">
                  <c:v>0.49152542372881358</c:v>
                </c:pt>
                <c:pt idx="4">
                  <c:v>0.46258503401360546</c:v>
                </c:pt>
                <c:pt idx="5">
                  <c:v>0.40350877192982459</c:v>
                </c:pt>
                <c:pt idx="6">
                  <c:v>0.19047619047619047</c:v>
                </c:pt>
              </c:numCache>
            </c:numRef>
          </c:val>
          <c:extLst>
            <c:ext xmlns:c16="http://schemas.microsoft.com/office/drawing/2014/chart" uri="{C3380CC4-5D6E-409C-BE32-E72D297353CC}">
              <c16:uniqueId val="{00000000-8AA5-4AAB-B4C7-C75E63EDFBE0}"/>
            </c:ext>
          </c:extLst>
        </c:ser>
        <c:ser>
          <c:idx val="2"/>
          <c:order val="1"/>
          <c:tx>
            <c:strRef>
              <c:f>'Kaikki kysymykset'!$D$249</c:f>
              <c:strCache>
                <c:ptCount val="1"/>
                <c:pt idx="0">
                  <c:v>Jokseenkin samaa mieltä</c:v>
                </c:pt>
              </c:strCache>
            </c:strRef>
          </c:tx>
          <c:spPr>
            <a:solidFill>
              <a:srgbClr val="BFFF9B"/>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kysymykset'!$B$250:$B$256</c:f>
              <c:strCache>
                <c:ptCount val="7"/>
                <c:pt idx="0">
                  <c:v>Kaikki vastaajat (n=349)</c:v>
                </c:pt>
                <c:pt idx="1">
                  <c:v>Miehet (n=181)</c:v>
                </c:pt>
                <c:pt idx="2">
                  <c:v>Naiset (n=157)</c:v>
                </c:pt>
                <c:pt idx="3">
                  <c:v>18-35-vuotiaat (n=60)</c:v>
                </c:pt>
                <c:pt idx="4">
                  <c:v>36-50-vuotiaat (n=147)</c:v>
                </c:pt>
                <c:pt idx="5">
                  <c:v>51-65-vuotiaat (n=114)</c:v>
                </c:pt>
                <c:pt idx="6">
                  <c:v>Yli 65-vuotiaat (n=21)</c:v>
                </c:pt>
              </c:strCache>
            </c:strRef>
          </c:cat>
          <c:val>
            <c:numRef>
              <c:f>'Kaikki kysymykset'!$D$250:$D$256</c:f>
              <c:numCache>
                <c:formatCode>0%</c:formatCode>
                <c:ptCount val="7"/>
                <c:pt idx="0">
                  <c:v>0.41279069767441862</c:v>
                </c:pt>
                <c:pt idx="1">
                  <c:v>0.44444444444444442</c:v>
                </c:pt>
                <c:pt idx="2">
                  <c:v>0.38853503184713378</c:v>
                </c:pt>
                <c:pt idx="3">
                  <c:v>0.33898305084745767</c:v>
                </c:pt>
                <c:pt idx="4">
                  <c:v>0.39455782312925175</c:v>
                </c:pt>
                <c:pt idx="5">
                  <c:v>0.47368421052631582</c:v>
                </c:pt>
                <c:pt idx="6">
                  <c:v>0.47619047619047622</c:v>
                </c:pt>
              </c:numCache>
            </c:numRef>
          </c:val>
          <c:extLst>
            <c:ext xmlns:c16="http://schemas.microsoft.com/office/drawing/2014/chart" uri="{C3380CC4-5D6E-409C-BE32-E72D297353CC}">
              <c16:uniqueId val="{00000001-8AA5-4AAB-B4C7-C75E63EDFBE0}"/>
            </c:ext>
          </c:extLst>
        </c:ser>
        <c:ser>
          <c:idx val="4"/>
          <c:order val="2"/>
          <c:tx>
            <c:strRef>
              <c:f>'Kaikki kysymykset'!$E$249</c:f>
              <c:strCache>
                <c:ptCount val="1"/>
                <c:pt idx="0">
                  <c:v>Jokseenkin eri mieltä</c:v>
                </c:pt>
              </c:strCache>
            </c:strRef>
          </c:tx>
          <c:spPr>
            <a:solidFill>
              <a:srgbClr val="FDCFE1"/>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kysymykset'!$B$250:$B$256</c:f>
              <c:strCache>
                <c:ptCount val="7"/>
                <c:pt idx="0">
                  <c:v>Kaikki vastaajat (n=349)</c:v>
                </c:pt>
                <c:pt idx="1">
                  <c:v>Miehet (n=181)</c:v>
                </c:pt>
                <c:pt idx="2">
                  <c:v>Naiset (n=157)</c:v>
                </c:pt>
                <c:pt idx="3">
                  <c:v>18-35-vuotiaat (n=60)</c:v>
                </c:pt>
                <c:pt idx="4">
                  <c:v>36-50-vuotiaat (n=147)</c:v>
                </c:pt>
                <c:pt idx="5">
                  <c:v>51-65-vuotiaat (n=114)</c:v>
                </c:pt>
                <c:pt idx="6">
                  <c:v>Yli 65-vuotiaat (n=21)</c:v>
                </c:pt>
              </c:strCache>
            </c:strRef>
          </c:cat>
          <c:val>
            <c:numRef>
              <c:f>'Kaikki kysymykset'!$E$250:$E$256</c:f>
              <c:numCache>
                <c:formatCode>0%</c:formatCode>
                <c:ptCount val="7"/>
                <c:pt idx="0">
                  <c:v>7.8488372093023256E-2</c:v>
                </c:pt>
                <c:pt idx="1">
                  <c:v>0.1111111111111111</c:v>
                </c:pt>
                <c:pt idx="2">
                  <c:v>4.4585987261146501E-2</c:v>
                </c:pt>
                <c:pt idx="3">
                  <c:v>0.11864406779661019</c:v>
                </c:pt>
                <c:pt idx="4">
                  <c:v>7.4829931972789129E-2</c:v>
                </c:pt>
                <c:pt idx="5">
                  <c:v>5.2631578947368418E-2</c:v>
                </c:pt>
                <c:pt idx="6">
                  <c:v>0.14285714285714288</c:v>
                </c:pt>
              </c:numCache>
            </c:numRef>
          </c:val>
          <c:extLst>
            <c:ext xmlns:c16="http://schemas.microsoft.com/office/drawing/2014/chart" uri="{C3380CC4-5D6E-409C-BE32-E72D297353CC}">
              <c16:uniqueId val="{00000002-8AA5-4AAB-B4C7-C75E63EDFBE0}"/>
            </c:ext>
          </c:extLst>
        </c:ser>
        <c:ser>
          <c:idx val="6"/>
          <c:order val="3"/>
          <c:tx>
            <c:strRef>
              <c:f>'Kaikki kysymykset'!$F$249</c:f>
              <c:strCache>
                <c:ptCount val="1"/>
                <c:pt idx="0">
                  <c:v>Täysin eri mieltä</c:v>
                </c:pt>
              </c:strCache>
            </c:strRef>
          </c:tx>
          <c:spPr>
            <a:solidFill>
              <a:srgbClr val="F3297B"/>
            </a:solidFill>
            <a:ln>
              <a:solidFill>
                <a:sysClr val="windowText" lastClr="000000"/>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7-8AA5-4AAB-B4C7-C75E63EDFBE0}"/>
                </c:ext>
              </c:extLst>
            </c:dLbl>
            <c:dLbl>
              <c:idx val="1"/>
              <c:delete val="1"/>
              <c:extLst>
                <c:ext xmlns:c15="http://schemas.microsoft.com/office/drawing/2012/chart" uri="{CE6537A1-D6FC-4f65-9D91-7224C49458BB}"/>
                <c:ext xmlns:c16="http://schemas.microsoft.com/office/drawing/2014/chart" uri="{C3380CC4-5D6E-409C-BE32-E72D297353CC}">
                  <c16:uniqueId val="{00000000-2EEA-4FB7-9FE1-8A1D0E50049D}"/>
                </c:ext>
              </c:extLst>
            </c:dLbl>
            <c:dLbl>
              <c:idx val="2"/>
              <c:delete val="1"/>
              <c:extLst>
                <c:ext xmlns:c15="http://schemas.microsoft.com/office/drawing/2012/chart" uri="{CE6537A1-D6FC-4f65-9D91-7224C49458BB}"/>
                <c:ext xmlns:c16="http://schemas.microsoft.com/office/drawing/2014/chart" uri="{C3380CC4-5D6E-409C-BE32-E72D297353CC}">
                  <c16:uniqueId val="{00000006-8AA5-4AAB-B4C7-C75E63EDFBE0}"/>
                </c:ext>
              </c:extLst>
            </c:dLbl>
            <c:dLbl>
              <c:idx val="3"/>
              <c:delete val="1"/>
              <c:extLst>
                <c:ext xmlns:c15="http://schemas.microsoft.com/office/drawing/2012/chart" uri="{CE6537A1-D6FC-4f65-9D91-7224C49458BB}"/>
                <c:ext xmlns:c16="http://schemas.microsoft.com/office/drawing/2014/chart" uri="{C3380CC4-5D6E-409C-BE32-E72D297353CC}">
                  <c16:uniqueId val="{00000005-8AA5-4AAB-B4C7-C75E63EDFBE0}"/>
                </c:ext>
              </c:extLst>
            </c:dLbl>
            <c:dLbl>
              <c:idx val="4"/>
              <c:delete val="1"/>
              <c:extLst>
                <c:ext xmlns:c15="http://schemas.microsoft.com/office/drawing/2012/chart" uri="{CE6537A1-D6FC-4f65-9D91-7224C49458BB}"/>
                <c:ext xmlns:c16="http://schemas.microsoft.com/office/drawing/2014/chart" uri="{C3380CC4-5D6E-409C-BE32-E72D297353CC}">
                  <c16:uniqueId val="{00000008-8AA5-4AAB-B4C7-C75E63EDFBE0}"/>
                </c:ext>
              </c:extLst>
            </c:dLbl>
            <c:dLbl>
              <c:idx val="5"/>
              <c:delete val="1"/>
              <c:extLst>
                <c:ext xmlns:c15="http://schemas.microsoft.com/office/drawing/2012/chart" uri="{CE6537A1-D6FC-4f65-9D91-7224C49458BB}"/>
                <c:ext xmlns:c16="http://schemas.microsoft.com/office/drawing/2014/chart" uri="{C3380CC4-5D6E-409C-BE32-E72D297353CC}">
                  <c16:uniqueId val="{00000009-8AA5-4AAB-B4C7-C75E63EDFBE0}"/>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kysymykset'!$B$250:$B$256</c:f>
              <c:strCache>
                <c:ptCount val="7"/>
                <c:pt idx="0">
                  <c:v>Kaikki vastaajat (n=349)</c:v>
                </c:pt>
                <c:pt idx="1">
                  <c:v>Miehet (n=181)</c:v>
                </c:pt>
                <c:pt idx="2">
                  <c:v>Naiset (n=157)</c:v>
                </c:pt>
                <c:pt idx="3">
                  <c:v>18-35-vuotiaat (n=60)</c:v>
                </c:pt>
                <c:pt idx="4">
                  <c:v>36-50-vuotiaat (n=147)</c:v>
                </c:pt>
                <c:pt idx="5">
                  <c:v>51-65-vuotiaat (n=114)</c:v>
                </c:pt>
                <c:pt idx="6">
                  <c:v>Yli 65-vuotiaat (n=21)</c:v>
                </c:pt>
              </c:strCache>
            </c:strRef>
          </c:cat>
          <c:val>
            <c:numRef>
              <c:f>'Kaikki kysymykset'!$F$250:$F$256</c:f>
              <c:numCache>
                <c:formatCode>0%</c:formatCode>
                <c:ptCount val="7"/>
                <c:pt idx="0">
                  <c:v>2.9069767441860465E-3</c:v>
                </c:pt>
                <c:pt idx="1">
                  <c:v>5.5555555555555558E-3</c:v>
                </c:pt>
                <c:pt idx="2">
                  <c:v>0</c:v>
                </c:pt>
                <c:pt idx="3">
                  <c:v>0</c:v>
                </c:pt>
                <c:pt idx="4">
                  <c:v>0</c:v>
                </c:pt>
                <c:pt idx="5">
                  <c:v>0</c:v>
                </c:pt>
                <c:pt idx="6">
                  <c:v>4.7619047619047616E-2</c:v>
                </c:pt>
              </c:numCache>
            </c:numRef>
          </c:val>
          <c:extLst>
            <c:ext xmlns:c16="http://schemas.microsoft.com/office/drawing/2014/chart" uri="{C3380CC4-5D6E-409C-BE32-E72D297353CC}">
              <c16:uniqueId val="{00000003-8AA5-4AAB-B4C7-C75E63EDFBE0}"/>
            </c:ext>
          </c:extLst>
        </c:ser>
        <c:ser>
          <c:idx val="7"/>
          <c:order val="4"/>
          <c:tx>
            <c:strRef>
              <c:f>'Kaikki kysymykset'!$G$249</c:f>
              <c:strCache>
                <c:ptCount val="1"/>
                <c:pt idx="0">
                  <c:v>En osaa sanoa</c:v>
                </c:pt>
              </c:strCache>
            </c:strRef>
          </c:tx>
          <c:spPr>
            <a:solidFill>
              <a:sysClr val="window" lastClr="FFFFFF">
                <a:lumMod val="85000"/>
              </a:sys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kysymykset'!$B$250:$B$256</c:f>
              <c:strCache>
                <c:ptCount val="7"/>
                <c:pt idx="0">
                  <c:v>Kaikki vastaajat (n=349)</c:v>
                </c:pt>
                <c:pt idx="1">
                  <c:v>Miehet (n=181)</c:v>
                </c:pt>
                <c:pt idx="2">
                  <c:v>Naiset (n=157)</c:v>
                </c:pt>
                <c:pt idx="3">
                  <c:v>18-35-vuotiaat (n=60)</c:v>
                </c:pt>
                <c:pt idx="4">
                  <c:v>36-50-vuotiaat (n=147)</c:v>
                </c:pt>
                <c:pt idx="5">
                  <c:v>51-65-vuotiaat (n=114)</c:v>
                </c:pt>
                <c:pt idx="6">
                  <c:v>Yli 65-vuotiaat (n=21)</c:v>
                </c:pt>
              </c:strCache>
            </c:strRef>
          </c:cat>
          <c:val>
            <c:numRef>
              <c:f>'Kaikki kysymykset'!$G$250:$G$256</c:f>
              <c:numCache>
                <c:formatCode>0%</c:formatCode>
                <c:ptCount val="7"/>
                <c:pt idx="0">
                  <c:v>7.5581395348837219E-2</c:v>
                </c:pt>
                <c:pt idx="1">
                  <c:v>0.1</c:v>
                </c:pt>
                <c:pt idx="2">
                  <c:v>3.8216560509554139E-2</c:v>
                </c:pt>
                <c:pt idx="3">
                  <c:v>5.0847457627118647E-2</c:v>
                </c:pt>
                <c:pt idx="4">
                  <c:v>6.8027210884353734E-2</c:v>
                </c:pt>
                <c:pt idx="5">
                  <c:v>7.0175438596491224E-2</c:v>
                </c:pt>
                <c:pt idx="6">
                  <c:v>0.14285714285714288</c:v>
                </c:pt>
              </c:numCache>
            </c:numRef>
          </c:val>
          <c:extLst>
            <c:ext xmlns:c16="http://schemas.microsoft.com/office/drawing/2014/chart" uri="{C3380CC4-5D6E-409C-BE32-E72D297353CC}">
              <c16:uniqueId val="{00000004-8AA5-4AAB-B4C7-C75E63EDFBE0}"/>
            </c:ext>
          </c:extLst>
        </c:ser>
        <c:dLbls>
          <c:showLegendKey val="0"/>
          <c:showVal val="0"/>
          <c:showCatName val="0"/>
          <c:showSerName val="0"/>
          <c:showPercent val="0"/>
          <c:showBubbleSize val="0"/>
        </c:dLbls>
        <c:gapWidth val="100"/>
        <c:overlap val="100"/>
        <c:axId val="46877312"/>
        <c:axId val="46887296"/>
      </c:barChart>
      <c:catAx>
        <c:axId val="46877312"/>
        <c:scaling>
          <c:orientation val="maxMin"/>
        </c:scaling>
        <c:delete val="0"/>
        <c:axPos val="l"/>
        <c:numFmt formatCode="General" sourceLinked="1"/>
        <c:majorTickMark val="none"/>
        <c:minorTickMark val="none"/>
        <c:tickLblPos val="nextTo"/>
        <c:spPr>
          <a:ln>
            <a:noFill/>
          </a:ln>
        </c:spPr>
        <c:txPr>
          <a:bodyPr/>
          <a:lstStyle/>
          <a:p>
            <a:pPr>
              <a:defRPr sz="1200"/>
            </a:pPr>
            <a:endParaRPr lang="fi-FI"/>
          </a:p>
        </c:txPr>
        <c:crossAx val="46887296"/>
        <c:crossesAt val="0"/>
        <c:auto val="1"/>
        <c:lblAlgn val="ctr"/>
        <c:lblOffset val="100"/>
        <c:noMultiLvlLbl val="0"/>
      </c:catAx>
      <c:valAx>
        <c:axId val="46887296"/>
        <c:scaling>
          <c:orientation val="minMax"/>
          <c:min val="0"/>
        </c:scaling>
        <c:delete val="0"/>
        <c:axPos val="t"/>
        <c:majorGridlines>
          <c:spPr>
            <a:ln w="9525">
              <a:solidFill>
                <a:srgbClr val="000000">
                  <a:lumMod val="50000"/>
                  <a:lumOff val="50000"/>
                </a:srgbClr>
              </a:solidFill>
            </a:ln>
          </c:spPr>
        </c:majorGridlines>
        <c:minorGridlines>
          <c:spPr>
            <a:ln>
              <a:solidFill>
                <a:schemeClr val="bg1">
                  <a:lumMod val="75000"/>
                </a:schemeClr>
              </a:solidFill>
              <a:prstDash val="dash"/>
            </a:ln>
          </c:spPr>
        </c:minorGridlines>
        <c:numFmt formatCode="0%" sourceLinked="1"/>
        <c:majorTickMark val="none"/>
        <c:minorTickMark val="none"/>
        <c:tickLblPos val="high"/>
        <c:spPr>
          <a:ln w="6350">
            <a:noFill/>
          </a:ln>
        </c:spPr>
        <c:txPr>
          <a:bodyPr/>
          <a:lstStyle/>
          <a:p>
            <a:pPr>
              <a:defRPr sz="1200"/>
            </a:pPr>
            <a:endParaRPr lang="fi-FI"/>
          </a:p>
        </c:txPr>
        <c:crossAx val="46877312"/>
        <c:crosses val="autoZero"/>
        <c:crossBetween val="between"/>
        <c:majorUnit val="0.1"/>
        <c:minorUnit val="0.05"/>
      </c:valAx>
      <c:spPr>
        <a:ln w="9525">
          <a:solidFill>
            <a:srgbClr val="878787"/>
          </a:solidFill>
        </a:ln>
      </c:spPr>
    </c:plotArea>
    <c:legend>
      <c:legendPos val="b"/>
      <c:layout>
        <c:manualLayout>
          <c:xMode val="edge"/>
          <c:yMode val="edge"/>
          <c:x val="0.23809692934470666"/>
          <c:y val="0.94002936427903394"/>
          <c:w val="0.69856924369349371"/>
          <c:h val="5.5665477117284694E-2"/>
        </c:manualLayout>
      </c:layout>
      <c:overlay val="0"/>
      <c:txPr>
        <a:bodyPr/>
        <a:lstStyle/>
        <a:p>
          <a:pPr>
            <a:defRPr sz="1200"/>
          </a:pPr>
          <a:endParaRPr lang="fi-FI"/>
        </a:p>
      </c:txPr>
    </c:legend>
    <c:plotVisOnly val="1"/>
    <c:dispBlanksAs val="gap"/>
    <c:showDLblsOverMax val="0"/>
  </c:chart>
  <c:spPr>
    <a:noFill/>
    <a:ln>
      <a:noFill/>
    </a:ln>
  </c:spPr>
  <c:txPr>
    <a:bodyPr/>
    <a:lstStyle/>
    <a:p>
      <a:pPr>
        <a:defRPr>
          <a:latin typeface="+mn-lt"/>
          <a:ea typeface="Tahoma" pitchFamily="34" charset="0"/>
          <a:cs typeface="Tahoma" pitchFamily="34" charset="0"/>
        </a:defRPr>
      </a:pPr>
      <a:endParaRPr lang="fi-FI"/>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b="0"/>
            </a:pPr>
            <a:r>
              <a:rPr lang="fi-FI" sz="1600" b="0" i="0" u="none" strike="noStrike" baseline="0" dirty="0">
                <a:effectLst/>
              </a:rPr>
              <a:t>Kuinka suhtaudut seuraavaan väittämään? ”</a:t>
            </a:r>
            <a:r>
              <a:rPr lang="en-US" dirty="0" err="1"/>
              <a:t>Seuraavalla</a:t>
            </a:r>
            <a:r>
              <a:rPr lang="en-US" dirty="0"/>
              <a:t> </a:t>
            </a:r>
            <a:r>
              <a:rPr lang="en-US" dirty="0" err="1"/>
              <a:t>hallituskaudella</a:t>
            </a:r>
            <a:r>
              <a:rPr lang="en-US" dirty="0"/>
              <a:t> </a:t>
            </a:r>
            <a:r>
              <a:rPr lang="en-US" dirty="0" err="1"/>
              <a:t>tulisi</a:t>
            </a:r>
            <a:r>
              <a:rPr lang="en-US" dirty="0"/>
              <a:t> </a:t>
            </a:r>
            <a:r>
              <a:rPr lang="en-US" dirty="0" err="1"/>
              <a:t>suunnata</a:t>
            </a:r>
            <a:r>
              <a:rPr lang="en-US" dirty="0"/>
              <a:t> </a:t>
            </a:r>
            <a:r>
              <a:rPr lang="en-US" dirty="0" err="1"/>
              <a:t>nykyistä</a:t>
            </a:r>
            <a:r>
              <a:rPr lang="en-US" dirty="0"/>
              <a:t> </a:t>
            </a:r>
            <a:r>
              <a:rPr lang="en-US" dirty="0" err="1"/>
              <a:t>enemmän</a:t>
            </a:r>
            <a:r>
              <a:rPr lang="en-US" dirty="0"/>
              <a:t> </a:t>
            </a:r>
            <a:r>
              <a:rPr lang="en-US" dirty="0" err="1"/>
              <a:t>resursseja</a:t>
            </a:r>
            <a:r>
              <a:rPr lang="en-US" dirty="0"/>
              <a:t> </a:t>
            </a:r>
            <a:r>
              <a:rPr lang="en-US" dirty="0" err="1"/>
              <a:t>päihdeongelmaisen</a:t>
            </a:r>
            <a:r>
              <a:rPr lang="en-US" dirty="0"/>
              <a:t> </a:t>
            </a:r>
            <a:r>
              <a:rPr lang="en-US" dirty="0" err="1"/>
              <a:t>omaisille</a:t>
            </a:r>
            <a:r>
              <a:rPr lang="en-US" dirty="0"/>
              <a:t> ja </a:t>
            </a:r>
            <a:r>
              <a:rPr lang="en-US" dirty="0" err="1"/>
              <a:t>läheisille</a:t>
            </a:r>
            <a:r>
              <a:rPr lang="en-US" dirty="0"/>
              <a:t> </a:t>
            </a:r>
            <a:r>
              <a:rPr lang="en-US" dirty="0" err="1"/>
              <a:t>suunnattuun</a:t>
            </a:r>
            <a:r>
              <a:rPr lang="en-US" dirty="0"/>
              <a:t> </a:t>
            </a:r>
            <a:r>
              <a:rPr lang="en-US" dirty="0" err="1"/>
              <a:t>tukeen</a:t>
            </a:r>
            <a:r>
              <a:rPr lang="en-US" dirty="0"/>
              <a:t> ja </a:t>
            </a:r>
            <a:r>
              <a:rPr lang="en-US" dirty="0" err="1"/>
              <a:t>palveluihin</a:t>
            </a:r>
            <a:r>
              <a:rPr lang="en-US" dirty="0"/>
              <a:t>.”</a:t>
            </a:r>
          </a:p>
        </c:rich>
      </c:tx>
      <c:layout>
        <c:manualLayout>
          <c:xMode val="edge"/>
          <c:yMode val="edge"/>
          <c:x val="0.1013120860636247"/>
          <c:y val="0"/>
        </c:manualLayout>
      </c:layout>
      <c:overlay val="0"/>
    </c:title>
    <c:autoTitleDeleted val="0"/>
    <c:plotArea>
      <c:layout>
        <c:manualLayout>
          <c:layoutTarget val="inner"/>
          <c:xMode val="edge"/>
          <c:yMode val="edge"/>
          <c:x val="0.24077405949256361"/>
          <c:y val="0.16269984168369134"/>
          <c:w val="0.6986673228346455"/>
          <c:h val="0.68025581407499913"/>
        </c:manualLayout>
      </c:layout>
      <c:barChart>
        <c:barDir val="bar"/>
        <c:grouping val="percentStacked"/>
        <c:varyColors val="0"/>
        <c:ser>
          <c:idx val="0"/>
          <c:order val="0"/>
          <c:tx>
            <c:strRef>
              <c:f>'Kaikki kysymykset'!$C$269</c:f>
              <c:strCache>
                <c:ptCount val="1"/>
                <c:pt idx="0">
                  <c:v>Täysin samaa mieltä</c:v>
                </c:pt>
              </c:strCache>
            </c:strRef>
          </c:tx>
          <c:spPr>
            <a:solidFill>
              <a:srgbClr val="54AE0E"/>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kysymykset'!$B$270:$B$280</c:f>
              <c:strCache>
                <c:ptCount val="9"/>
                <c:pt idx="0">
                  <c:v>Kaikki vastaajat (n=349)</c:v>
                </c:pt>
                <c:pt idx="1">
                  <c:v>Kokoomus (n=48)</c:v>
                </c:pt>
                <c:pt idx="2">
                  <c:v>SDP (n=51)</c:v>
                </c:pt>
                <c:pt idx="3">
                  <c:v>PS (n=54)</c:v>
                </c:pt>
                <c:pt idx="4">
                  <c:v>Vihreät (n=43)</c:v>
                </c:pt>
                <c:pt idx="5">
                  <c:v>Keskusta (n=45)</c:v>
                </c:pt>
                <c:pt idx="6">
                  <c:v>Vasemmistoliitto (n=48)</c:v>
                </c:pt>
                <c:pt idx="7">
                  <c:v>RKP (n=21)</c:v>
                </c:pt>
                <c:pt idx="8">
                  <c:v>KD (n=24)</c:v>
                </c:pt>
              </c:strCache>
              <c:extLst/>
            </c:strRef>
          </c:cat>
          <c:val>
            <c:numRef>
              <c:f>'Kaikki kysymykset'!$C$270:$C$280</c:f>
              <c:numCache>
                <c:formatCode>0.0%</c:formatCode>
                <c:ptCount val="9"/>
                <c:pt idx="0">
                  <c:v>0.43023255813953493</c:v>
                </c:pt>
                <c:pt idx="1">
                  <c:v>0.20833333333333334</c:v>
                </c:pt>
                <c:pt idx="2">
                  <c:v>0.47058823529411764</c:v>
                </c:pt>
                <c:pt idx="3">
                  <c:v>0.27777777777777779</c:v>
                </c:pt>
                <c:pt idx="4">
                  <c:v>0.52380952380952384</c:v>
                </c:pt>
                <c:pt idx="5">
                  <c:v>0.37777777777777777</c:v>
                </c:pt>
                <c:pt idx="6">
                  <c:v>0.66666666666666674</c:v>
                </c:pt>
                <c:pt idx="7">
                  <c:v>0.4285714285714286</c:v>
                </c:pt>
                <c:pt idx="8">
                  <c:v>0.58333333333333337</c:v>
                </c:pt>
              </c:numCache>
              <c:extLst/>
            </c:numRef>
          </c:val>
          <c:extLst>
            <c:ext xmlns:c16="http://schemas.microsoft.com/office/drawing/2014/chart" uri="{C3380CC4-5D6E-409C-BE32-E72D297353CC}">
              <c16:uniqueId val="{00000000-319F-4FCF-8427-B53E78296D77}"/>
            </c:ext>
          </c:extLst>
        </c:ser>
        <c:ser>
          <c:idx val="2"/>
          <c:order val="1"/>
          <c:tx>
            <c:strRef>
              <c:f>'Kaikki kysymykset'!$D$269</c:f>
              <c:strCache>
                <c:ptCount val="1"/>
                <c:pt idx="0">
                  <c:v>Jokseenkin samaa mieltä</c:v>
                </c:pt>
              </c:strCache>
            </c:strRef>
          </c:tx>
          <c:spPr>
            <a:solidFill>
              <a:srgbClr val="BFFF9B"/>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kysymykset'!$B$270:$B$280</c:f>
              <c:strCache>
                <c:ptCount val="9"/>
                <c:pt idx="0">
                  <c:v>Kaikki vastaajat (n=349)</c:v>
                </c:pt>
                <c:pt idx="1">
                  <c:v>Kokoomus (n=48)</c:v>
                </c:pt>
                <c:pt idx="2">
                  <c:v>SDP (n=51)</c:v>
                </c:pt>
                <c:pt idx="3">
                  <c:v>PS (n=54)</c:v>
                </c:pt>
                <c:pt idx="4">
                  <c:v>Vihreät (n=43)</c:v>
                </c:pt>
                <c:pt idx="5">
                  <c:v>Keskusta (n=45)</c:v>
                </c:pt>
                <c:pt idx="6">
                  <c:v>Vasemmistoliitto (n=48)</c:v>
                </c:pt>
                <c:pt idx="7">
                  <c:v>RKP (n=21)</c:v>
                </c:pt>
                <c:pt idx="8">
                  <c:v>KD (n=24)</c:v>
                </c:pt>
              </c:strCache>
              <c:extLst/>
            </c:strRef>
          </c:cat>
          <c:val>
            <c:numRef>
              <c:f>'Kaikki kysymykset'!$D$270:$D$280</c:f>
              <c:numCache>
                <c:formatCode>0.0%</c:formatCode>
                <c:ptCount val="9"/>
                <c:pt idx="0">
                  <c:v>0.41279069767441862</c:v>
                </c:pt>
                <c:pt idx="1">
                  <c:v>0.5</c:v>
                </c:pt>
                <c:pt idx="2">
                  <c:v>0.39215686274509809</c:v>
                </c:pt>
                <c:pt idx="3">
                  <c:v>0.5</c:v>
                </c:pt>
                <c:pt idx="4">
                  <c:v>0.40476190476190477</c:v>
                </c:pt>
                <c:pt idx="5">
                  <c:v>0.46666666666666667</c:v>
                </c:pt>
                <c:pt idx="6">
                  <c:v>0.3125</c:v>
                </c:pt>
                <c:pt idx="7">
                  <c:v>0.23809523809523811</c:v>
                </c:pt>
                <c:pt idx="8">
                  <c:v>0.375</c:v>
                </c:pt>
              </c:numCache>
              <c:extLst/>
            </c:numRef>
          </c:val>
          <c:extLst>
            <c:ext xmlns:c16="http://schemas.microsoft.com/office/drawing/2014/chart" uri="{C3380CC4-5D6E-409C-BE32-E72D297353CC}">
              <c16:uniqueId val="{00000001-319F-4FCF-8427-B53E78296D77}"/>
            </c:ext>
          </c:extLst>
        </c:ser>
        <c:ser>
          <c:idx val="4"/>
          <c:order val="2"/>
          <c:tx>
            <c:strRef>
              <c:f>'Kaikki kysymykset'!$E$269</c:f>
              <c:strCache>
                <c:ptCount val="1"/>
                <c:pt idx="0">
                  <c:v>Jokseenkin eri mieltä</c:v>
                </c:pt>
              </c:strCache>
            </c:strRef>
          </c:tx>
          <c:spPr>
            <a:solidFill>
              <a:srgbClr val="FDCFE1"/>
            </a:solidFill>
            <a:ln>
              <a:solidFill>
                <a:sysClr val="windowText" lastClr="000000"/>
              </a:solidFill>
            </a:ln>
          </c:spPr>
          <c:invertIfNegative val="0"/>
          <c:dLbls>
            <c:dLbl>
              <c:idx val="6"/>
              <c:delete val="1"/>
              <c:extLst>
                <c:ext xmlns:c15="http://schemas.microsoft.com/office/drawing/2012/chart" uri="{CE6537A1-D6FC-4f65-9D91-7224C49458BB}"/>
                <c:ext xmlns:c16="http://schemas.microsoft.com/office/drawing/2014/chart" uri="{C3380CC4-5D6E-409C-BE32-E72D297353CC}">
                  <c16:uniqueId val="{0000000C-319F-4FCF-8427-B53E78296D77}"/>
                </c:ext>
              </c:extLst>
            </c:dLbl>
            <c:dLbl>
              <c:idx val="8"/>
              <c:delete val="1"/>
              <c:extLst>
                <c:ext xmlns:c15="http://schemas.microsoft.com/office/drawing/2012/chart" uri="{CE6537A1-D6FC-4f65-9D91-7224C49458BB}"/>
                <c:ext xmlns:c16="http://schemas.microsoft.com/office/drawing/2014/chart" uri="{C3380CC4-5D6E-409C-BE32-E72D297353CC}">
                  <c16:uniqueId val="{0000000E-319F-4FCF-8427-B53E78296D77}"/>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kysymykset'!$B$270:$B$280</c:f>
              <c:strCache>
                <c:ptCount val="9"/>
                <c:pt idx="0">
                  <c:v>Kaikki vastaajat (n=349)</c:v>
                </c:pt>
                <c:pt idx="1">
                  <c:v>Kokoomus (n=48)</c:v>
                </c:pt>
                <c:pt idx="2">
                  <c:v>SDP (n=51)</c:v>
                </c:pt>
                <c:pt idx="3">
                  <c:v>PS (n=54)</c:v>
                </c:pt>
                <c:pt idx="4">
                  <c:v>Vihreät (n=43)</c:v>
                </c:pt>
                <c:pt idx="5">
                  <c:v>Keskusta (n=45)</c:v>
                </c:pt>
                <c:pt idx="6">
                  <c:v>Vasemmistoliitto (n=48)</c:v>
                </c:pt>
                <c:pt idx="7">
                  <c:v>RKP (n=21)</c:v>
                </c:pt>
                <c:pt idx="8">
                  <c:v>KD (n=24)</c:v>
                </c:pt>
              </c:strCache>
              <c:extLst/>
            </c:strRef>
          </c:cat>
          <c:val>
            <c:numRef>
              <c:f>'Kaikki kysymykset'!$E$270:$E$280</c:f>
              <c:numCache>
                <c:formatCode>0.0%</c:formatCode>
                <c:ptCount val="9"/>
                <c:pt idx="0">
                  <c:v>7.8488372093023256E-2</c:v>
                </c:pt>
                <c:pt idx="1">
                  <c:v>0.22916666666666666</c:v>
                </c:pt>
                <c:pt idx="2">
                  <c:v>7.8431372549019607E-2</c:v>
                </c:pt>
                <c:pt idx="3">
                  <c:v>0.1111111111111111</c:v>
                </c:pt>
                <c:pt idx="4">
                  <c:v>2.3809523809523808E-2</c:v>
                </c:pt>
                <c:pt idx="5">
                  <c:v>2.2222222222222223E-2</c:v>
                </c:pt>
                <c:pt idx="6">
                  <c:v>0</c:v>
                </c:pt>
                <c:pt idx="7">
                  <c:v>0.14285714285714288</c:v>
                </c:pt>
                <c:pt idx="8">
                  <c:v>0</c:v>
                </c:pt>
              </c:numCache>
              <c:extLst/>
            </c:numRef>
          </c:val>
          <c:extLst>
            <c:ext xmlns:c16="http://schemas.microsoft.com/office/drawing/2014/chart" uri="{C3380CC4-5D6E-409C-BE32-E72D297353CC}">
              <c16:uniqueId val="{00000002-319F-4FCF-8427-B53E78296D77}"/>
            </c:ext>
          </c:extLst>
        </c:ser>
        <c:ser>
          <c:idx val="6"/>
          <c:order val="3"/>
          <c:tx>
            <c:strRef>
              <c:f>'Kaikki kysymykset'!$F$269</c:f>
              <c:strCache>
                <c:ptCount val="1"/>
                <c:pt idx="0">
                  <c:v>Täysin eri mieltä</c:v>
                </c:pt>
              </c:strCache>
            </c:strRef>
          </c:tx>
          <c:spPr>
            <a:solidFill>
              <a:srgbClr val="F3297B"/>
            </a:solidFill>
            <a:ln>
              <a:solidFill>
                <a:sysClr val="windowText" lastClr="000000"/>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5-319F-4FCF-8427-B53E78296D77}"/>
                </c:ext>
              </c:extLst>
            </c:dLbl>
            <c:dLbl>
              <c:idx val="1"/>
              <c:delete val="1"/>
              <c:extLst>
                <c:ext xmlns:c15="http://schemas.microsoft.com/office/drawing/2012/chart" uri="{CE6537A1-D6FC-4f65-9D91-7224C49458BB}"/>
                <c:ext xmlns:c16="http://schemas.microsoft.com/office/drawing/2014/chart" uri="{C3380CC4-5D6E-409C-BE32-E72D297353CC}">
                  <c16:uniqueId val="{00000006-319F-4FCF-8427-B53E78296D77}"/>
                </c:ext>
              </c:extLst>
            </c:dLbl>
            <c:dLbl>
              <c:idx val="2"/>
              <c:delete val="1"/>
              <c:extLst>
                <c:ext xmlns:c15="http://schemas.microsoft.com/office/drawing/2012/chart" uri="{CE6537A1-D6FC-4f65-9D91-7224C49458BB}"/>
                <c:ext xmlns:c16="http://schemas.microsoft.com/office/drawing/2014/chart" uri="{C3380CC4-5D6E-409C-BE32-E72D297353CC}">
                  <c16:uniqueId val="{00000007-319F-4FCF-8427-B53E78296D77}"/>
                </c:ext>
              </c:extLst>
            </c:dLbl>
            <c:dLbl>
              <c:idx val="3"/>
              <c:delete val="1"/>
              <c:extLst>
                <c:ext xmlns:c15="http://schemas.microsoft.com/office/drawing/2012/chart" uri="{CE6537A1-D6FC-4f65-9D91-7224C49458BB}"/>
                <c:ext xmlns:c16="http://schemas.microsoft.com/office/drawing/2014/chart" uri="{C3380CC4-5D6E-409C-BE32-E72D297353CC}">
                  <c16:uniqueId val="{00000008-319F-4FCF-8427-B53E78296D77}"/>
                </c:ext>
              </c:extLst>
            </c:dLbl>
            <c:dLbl>
              <c:idx val="4"/>
              <c:delete val="1"/>
              <c:extLst>
                <c:ext xmlns:c15="http://schemas.microsoft.com/office/drawing/2012/chart" uri="{CE6537A1-D6FC-4f65-9D91-7224C49458BB}"/>
                <c:ext xmlns:c16="http://schemas.microsoft.com/office/drawing/2014/chart" uri="{C3380CC4-5D6E-409C-BE32-E72D297353CC}">
                  <c16:uniqueId val="{00000009-319F-4FCF-8427-B53E78296D77}"/>
                </c:ext>
              </c:extLst>
            </c:dLbl>
            <c:dLbl>
              <c:idx val="6"/>
              <c:delete val="1"/>
              <c:extLst>
                <c:ext xmlns:c15="http://schemas.microsoft.com/office/drawing/2012/chart" uri="{CE6537A1-D6FC-4f65-9D91-7224C49458BB}"/>
                <c:ext xmlns:c16="http://schemas.microsoft.com/office/drawing/2014/chart" uri="{C3380CC4-5D6E-409C-BE32-E72D297353CC}">
                  <c16:uniqueId val="{0000000A-319F-4FCF-8427-B53E78296D77}"/>
                </c:ext>
              </c:extLst>
            </c:dLbl>
            <c:dLbl>
              <c:idx val="7"/>
              <c:delete val="1"/>
              <c:extLst>
                <c:ext xmlns:c15="http://schemas.microsoft.com/office/drawing/2012/chart" uri="{CE6537A1-D6FC-4f65-9D91-7224C49458BB}"/>
                <c:ext xmlns:c16="http://schemas.microsoft.com/office/drawing/2014/chart" uri="{C3380CC4-5D6E-409C-BE32-E72D297353CC}">
                  <c16:uniqueId val="{00000010-319F-4FCF-8427-B53E78296D77}"/>
                </c:ext>
              </c:extLst>
            </c:dLbl>
            <c:dLbl>
              <c:idx val="8"/>
              <c:delete val="1"/>
              <c:extLst>
                <c:ext xmlns:c15="http://schemas.microsoft.com/office/drawing/2012/chart" uri="{CE6537A1-D6FC-4f65-9D91-7224C49458BB}"/>
                <c:ext xmlns:c16="http://schemas.microsoft.com/office/drawing/2014/chart" uri="{C3380CC4-5D6E-409C-BE32-E72D297353CC}">
                  <c16:uniqueId val="{0000000D-319F-4FCF-8427-B53E78296D77}"/>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kysymykset'!$B$270:$B$280</c:f>
              <c:strCache>
                <c:ptCount val="9"/>
                <c:pt idx="0">
                  <c:v>Kaikki vastaajat (n=349)</c:v>
                </c:pt>
                <c:pt idx="1">
                  <c:v>Kokoomus (n=48)</c:v>
                </c:pt>
                <c:pt idx="2">
                  <c:v>SDP (n=51)</c:v>
                </c:pt>
                <c:pt idx="3">
                  <c:v>PS (n=54)</c:v>
                </c:pt>
                <c:pt idx="4">
                  <c:v>Vihreät (n=43)</c:v>
                </c:pt>
                <c:pt idx="5">
                  <c:v>Keskusta (n=45)</c:v>
                </c:pt>
                <c:pt idx="6">
                  <c:v>Vasemmistoliitto (n=48)</c:v>
                </c:pt>
                <c:pt idx="7">
                  <c:v>RKP (n=21)</c:v>
                </c:pt>
                <c:pt idx="8">
                  <c:v>KD (n=24)</c:v>
                </c:pt>
              </c:strCache>
              <c:extLst/>
            </c:strRef>
          </c:cat>
          <c:val>
            <c:numRef>
              <c:f>'Kaikki kysymykset'!$F$270:$F$280</c:f>
              <c:numCache>
                <c:formatCode>0.0%</c:formatCode>
                <c:ptCount val="9"/>
                <c:pt idx="0">
                  <c:v>2.9069767441860465E-3</c:v>
                </c:pt>
                <c:pt idx="1">
                  <c:v>0</c:v>
                </c:pt>
                <c:pt idx="2">
                  <c:v>0</c:v>
                </c:pt>
                <c:pt idx="3">
                  <c:v>0</c:v>
                </c:pt>
                <c:pt idx="4">
                  <c:v>0</c:v>
                </c:pt>
                <c:pt idx="5">
                  <c:v>2.2222222222222223E-2</c:v>
                </c:pt>
                <c:pt idx="6">
                  <c:v>0</c:v>
                </c:pt>
                <c:pt idx="7">
                  <c:v>0</c:v>
                </c:pt>
                <c:pt idx="8">
                  <c:v>0</c:v>
                </c:pt>
              </c:numCache>
              <c:extLst/>
            </c:numRef>
          </c:val>
          <c:extLst>
            <c:ext xmlns:c16="http://schemas.microsoft.com/office/drawing/2014/chart" uri="{C3380CC4-5D6E-409C-BE32-E72D297353CC}">
              <c16:uniqueId val="{00000003-319F-4FCF-8427-B53E78296D77}"/>
            </c:ext>
          </c:extLst>
        </c:ser>
        <c:ser>
          <c:idx val="7"/>
          <c:order val="4"/>
          <c:tx>
            <c:strRef>
              <c:f>'Kaikki kysymykset'!$G$269</c:f>
              <c:strCache>
                <c:ptCount val="1"/>
                <c:pt idx="0">
                  <c:v>En osaa sanoa</c:v>
                </c:pt>
              </c:strCache>
            </c:strRef>
          </c:tx>
          <c:spPr>
            <a:solidFill>
              <a:sysClr val="window" lastClr="FFFFFF">
                <a:lumMod val="85000"/>
              </a:sys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kysymykset'!$B$270:$B$280</c:f>
              <c:strCache>
                <c:ptCount val="9"/>
                <c:pt idx="0">
                  <c:v>Kaikki vastaajat (n=349)</c:v>
                </c:pt>
                <c:pt idx="1">
                  <c:v>Kokoomus (n=48)</c:v>
                </c:pt>
                <c:pt idx="2">
                  <c:v>SDP (n=51)</c:v>
                </c:pt>
                <c:pt idx="3">
                  <c:v>PS (n=54)</c:v>
                </c:pt>
                <c:pt idx="4">
                  <c:v>Vihreät (n=43)</c:v>
                </c:pt>
                <c:pt idx="5">
                  <c:v>Keskusta (n=45)</c:v>
                </c:pt>
                <c:pt idx="6">
                  <c:v>Vasemmistoliitto (n=48)</c:v>
                </c:pt>
                <c:pt idx="7">
                  <c:v>RKP (n=21)</c:v>
                </c:pt>
                <c:pt idx="8">
                  <c:v>KD (n=24)</c:v>
                </c:pt>
              </c:strCache>
              <c:extLst/>
            </c:strRef>
          </c:cat>
          <c:val>
            <c:numRef>
              <c:f>'Kaikki kysymykset'!$G$270:$G$280</c:f>
              <c:numCache>
                <c:formatCode>0.0%</c:formatCode>
                <c:ptCount val="9"/>
                <c:pt idx="0">
                  <c:v>7.5581395348837219E-2</c:v>
                </c:pt>
                <c:pt idx="1">
                  <c:v>6.25E-2</c:v>
                </c:pt>
                <c:pt idx="2">
                  <c:v>5.8823529411764705E-2</c:v>
                </c:pt>
                <c:pt idx="3">
                  <c:v>0.1111111111111111</c:v>
                </c:pt>
                <c:pt idx="4">
                  <c:v>4.7619047619047616E-2</c:v>
                </c:pt>
                <c:pt idx="5">
                  <c:v>0.1111111111111111</c:v>
                </c:pt>
                <c:pt idx="6">
                  <c:v>2.0833333333333336E-2</c:v>
                </c:pt>
                <c:pt idx="7">
                  <c:v>0.19047619047619047</c:v>
                </c:pt>
                <c:pt idx="8">
                  <c:v>4.1666666666666671E-2</c:v>
                </c:pt>
              </c:numCache>
              <c:extLst/>
            </c:numRef>
          </c:val>
          <c:extLst>
            <c:ext xmlns:c16="http://schemas.microsoft.com/office/drawing/2014/chart" uri="{C3380CC4-5D6E-409C-BE32-E72D297353CC}">
              <c16:uniqueId val="{00000004-319F-4FCF-8427-B53E78296D77}"/>
            </c:ext>
          </c:extLst>
        </c:ser>
        <c:dLbls>
          <c:showLegendKey val="0"/>
          <c:showVal val="0"/>
          <c:showCatName val="0"/>
          <c:showSerName val="0"/>
          <c:showPercent val="0"/>
          <c:showBubbleSize val="0"/>
        </c:dLbls>
        <c:gapWidth val="100"/>
        <c:overlap val="100"/>
        <c:axId val="46877312"/>
        <c:axId val="46887296"/>
      </c:barChart>
      <c:catAx>
        <c:axId val="46877312"/>
        <c:scaling>
          <c:orientation val="maxMin"/>
        </c:scaling>
        <c:delete val="0"/>
        <c:axPos val="l"/>
        <c:numFmt formatCode="General" sourceLinked="1"/>
        <c:majorTickMark val="none"/>
        <c:minorTickMark val="none"/>
        <c:tickLblPos val="nextTo"/>
        <c:spPr>
          <a:ln>
            <a:noFill/>
          </a:ln>
        </c:spPr>
        <c:txPr>
          <a:bodyPr/>
          <a:lstStyle/>
          <a:p>
            <a:pPr>
              <a:defRPr sz="1200"/>
            </a:pPr>
            <a:endParaRPr lang="fi-FI"/>
          </a:p>
        </c:txPr>
        <c:crossAx val="46887296"/>
        <c:crossesAt val="0"/>
        <c:auto val="1"/>
        <c:lblAlgn val="ctr"/>
        <c:lblOffset val="100"/>
        <c:noMultiLvlLbl val="0"/>
      </c:catAx>
      <c:valAx>
        <c:axId val="46887296"/>
        <c:scaling>
          <c:orientation val="minMax"/>
          <c:min val="0"/>
        </c:scaling>
        <c:delete val="0"/>
        <c:axPos val="t"/>
        <c:majorGridlines>
          <c:spPr>
            <a:ln w="9525">
              <a:solidFill>
                <a:srgbClr val="000000">
                  <a:lumMod val="50000"/>
                  <a:lumOff val="50000"/>
                </a:srgbClr>
              </a:solidFill>
            </a:ln>
          </c:spPr>
        </c:majorGridlines>
        <c:minorGridlines>
          <c:spPr>
            <a:ln>
              <a:solidFill>
                <a:schemeClr val="bg1">
                  <a:lumMod val="75000"/>
                </a:schemeClr>
              </a:solidFill>
              <a:prstDash val="dash"/>
            </a:ln>
          </c:spPr>
        </c:minorGridlines>
        <c:numFmt formatCode="0%" sourceLinked="1"/>
        <c:majorTickMark val="none"/>
        <c:minorTickMark val="none"/>
        <c:tickLblPos val="high"/>
        <c:spPr>
          <a:ln w="6350">
            <a:noFill/>
          </a:ln>
        </c:spPr>
        <c:txPr>
          <a:bodyPr/>
          <a:lstStyle/>
          <a:p>
            <a:pPr>
              <a:defRPr sz="1200"/>
            </a:pPr>
            <a:endParaRPr lang="fi-FI"/>
          </a:p>
        </c:txPr>
        <c:crossAx val="46877312"/>
        <c:crosses val="autoZero"/>
        <c:crossBetween val="between"/>
        <c:majorUnit val="0.1"/>
        <c:minorUnit val="0.05"/>
      </c:valAx>
      <c:spPr>
        <a:ln w="9525">
          <a:solidFill>
            <a:srgbClr val="878787"/>
          </a:solidFill>
        </a:ln>
      </c:spPr>
    </c:plotArea>
    <c:legend>
      <c:legendPos val="b"/>
      <c:layout>
        <c:manualLayout>
          <c:xMode val="edge"/>
          <c:yMode val="edge"/>
          <c:x val="0.23809692934470666"/>
          <c:y val="0.94268364430557661"/>
          <c:w val="0.69856924369349371"/>
          <c:h val="5.5665477117284694E-2"/>
        </c:manualLayout>
      </c:layout>
      <c:overlay val="0"/>
      <c:txPr>
        <a:bodyPr/>
        <a:lstStyle/>
        <a:p>
          <a:pPr>
            <a:defRPr sz="1200"/>
          </a:pPr>
          <a:endParaRPr lang="fi-FI"/>
        </a:p>
      </c:txPr>
    </c:legend>
    <c:plotVisOnly val="1"/>
    <c:dispBlanksAs val="gap"/>
    <c:showDLblsOverMax val="0"/>
  </c:chart>
  <c:spPr>
    <a:noFill/>
    <a:ln>
      <a:noFill/>
    </a:ln>
  </c:spPr>
  <c:txPr>
    <a:bodyPr/>
    <a:lstStyle/>
    <a:p>
      <a:pPr>
        <a:defRPr>
          <a:latin typeface="+mn-lt"/>
          <a:ea typeface="Tahoma" pitchFamily="34" charset="0"/>
          <a:cs typeface="Tahoma" pitchFamily="34" charset="0"/>
        </a:defRPr>
      </a:pPr>
      <a:endParaRPr lang="fi-FI"/>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b="0"/>
            </a:pPr>
            <a:r>
              <a:rPr lang="fi-FI" sz="1400" dirty="0"/>
              <a:t>Kuinka suhtaudut seuraavaan väittämään? ”</a:t>
            </a:r>
            <a:r>
              <a:rPr lang="en-US" sz="1400" dirty="0" err="1"/>
              <a:t>Seuraavalla</a:t>
            </a:r>
            <a:r>
              <a:rPr lang="en-US" sz="1400" dirty="0"/>
              <a:t> </a:t>
            </a:r>
            <a:r>
              <a:rPr lang="en-US" sz="1400" dirty="0" err="1"/>
              <a:t>hallituskaudella</a:t>
            </a:r>
            <a:r>
              <a:rPr lang="en-US" sz="1400" dirty="0"/>
              <a:t> </a:t>
            </a:r>
            <a:r>
              <a:rPr lang="en-US" sz="1400" dirty="0" err="1"/>
              <a:t>tulisi</a:t>
            </a:r>
            <a:r>
              <a:rPr lang="en-US" sz="1400" dirty="0"/>
              <a:t> </a:t>
            </a:r>
            <a:r>
              <a:rPr lang="en-US" sz="1400" dirty="0" err="1"/>
              <a:t>suunnata</a:t>
            </a:r>
            <a:r>
              <a:rPr lang="en-US" sz="1400" dirty="0"/>
              <a:t> </a:t>
            </a:r>
            <a:r>
              <a:rPr lang="en-US" sz="1400" dirty="0" err="1"/>
              <a:t>nykyistä</a:t>
            </a:r>
            <a:r>
              <a:rPr lang="en-US" sz="1400" dirty="0"/>
              <a:t> </a:t>
            </a:r>
            <a:r>
              <a:rPr lang="en-US" sz="1400" dirty="0" err="1"/>
              <a:t>enemmän</a:t>
            </a:r>
            <a:r>
              <a:rPr lang="en-US" sz="1400" dirty="0"/>
              <a:t> </a:t>
            </a:r>
            <a:r>
              <a:rPr lang="en-US" sz="1400" dirty="0" err="1"/>
              <a:t>resursseja</a:t>
            </a:r>
            <a:r>
              <a:rPr lang="en-US" sz="1400" dirty="0"/>
              <a:t> </a:t>
            </a:r>
            <a:r>
              <a:rPr lang="en-US" sz="1400" dirty="0" err="1"/>
              <a:t>päihdeongelmaisen</a:t>
            </a:r>
            <a:r>
              <a:rPr lang="en-US" sz="1400" dirty="0"/>
              <a:t> </a:t>
            </a:r>
            <a:r>
              <a:rPr lang="en-US" sz="1400" dirty="0" err="1"/>
              <a:t>omaisille</a:t>
            </a:r>
            <a:r>
              <a:rPr lang="en-US" sz="1400" dirty="0"/>
              <a:t> ja </a:t>
            </a:r>
            <a:r>
              <a:rPr lang="en-US" sz="1400" dirty="0" err="1"/>
              <a:t>läheisille</a:t>
            </a:r>
            <a:r>
              <a:rPr lang="en-US" sz="1400" dirty="0"/>
              <a:t> </a:t>
            </a:r>
            <a:r>
              <a:rPr lang="en-US" sz="1400" dirty="0" err="1"/>
              <a:t>suunnattuun</a:t>
            </a:r>
            <a:r>
              <a:rPr lang="en-US" sz="1400" dirty="0"/>
              <a:t> </a:t>
            </a:r>
            <a:r>
              <a:rPr lang="en-US" sz="1400" dirty="0" err="1"/>
              <a:t>tukeen</a:t>
            </a:r>
            <a:r>
              <a:rPr lang="en-US" sz="1400" dirty="0"/>
              <a:t> ja </a:t>
            </a:r>
            <a:r>
              <a:rPr lang="en-US" sz="1400" dirty="0" err="1"/>
              <a:t>palveluihin</a:t>
            </a:r>
            <a:r>
              <a:rPr lang="en-US" sz="1400" dirty="0"/>
              <a:t>.”</a:t>
            </a:r>
          </a:p>
        </c:rich>
      </c:tx>
      <c:layout>
        <c:manualLayout>
          <c:xMode val="edge"/>
          <c:yMode val="edge"/>
          <c:x val="0.1013120860636247"/>
          <c:y val="0"/>
        </c:manualLayout>
      </c:layout>
      <c:overlay val="0"/>
    </c:title>
    <c:autoTitleDeleted val="0"/>
    <c:plotArea>
      <c:layout>
        <c:manualLayout>
          <c:layoutTarget val="inner"/>
          <c:xMode val="edge"/>
          <c:yMode val="edge"/>
          <c:x val="0.27766782945645629"/>
          <c:y val="0.11492280120592092"/>
          <c:w val="0.66177351603736234"/>
          <c:h val="0.75192137479165466"/>
        </c:manualLayout>
      </c:layout>
      <c:barChart>
        <c:barDir val="bar"/>
        <c:grouping val="percentStacked"/>
        <c:varyColors val="0"/>
        <c:ser>
          <c:idx val="0"/>
          <c:order val="0"/>
          <c:tx>
            <c:strRef>
              <c:f>'Kaikki kysymykset'!$C$284</c:f>
              <c:strCache>
                <c:ptCount val="1"/>
                <c:pt idx="0">
                  <c:v>Täysin samaa mieltä</c:v>
                </c:pt>
              </c:strCache>
            </c:strRef>
          </c:tx>
          <c:spPr>
            <a:solidFill>
              <a:srgbClr val="54AE0E"/>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kysymykset'!$B$285:$B$297</c:f>
              <c:strCache>
                <c:ptCount val="13"/>
                <c:pt idx="0">
                  <c:v>Kaikki vastaajat (n=349)</c:v>
                </c:pt>
                <c:pt idx="1">
                  <c:v>Helsingin vaalipiiri (n=38)</c:v>
                </c:pt>
                <c:pt idx="2">
                  <c:v>Uudenmaan vaalipiiri (n=70)</c:v>
                </c:pt>
                <c:pt idx="3">
                  <c:v>Varsinais-Suomen vaalipiiri (n=28)</c:v>
                </c:pt>
                <c:pt idx="4">
                  <c:v>Satakunnan vaalipiiri (n=6)</c:v>
                </c:pt>
                <c:pt idx="5">
                  <c:v>Hämeen vaalipiiri (n=30)</c:v>
                </c:pt>
                <c:pt idx="6">
                  <c:v>Pirkanmaan vaalipiiri (n=22)</c:v>
                </c:pt>
                <c:pt idx="7">
                  <c:v>Kaakkois-Suomen vaalipiiri (n=27)</c:v>
                </c:pt>
                <c:pt idx="8">
                  <c:v>Savo-Karjalan vaalipiiri (n=22)</c:v>
                </c:pt>
                <c:pt idx="9">
                  <c:v>Vaasan vaalipiiri (n=30)</c:v>
                </c:pt>
                <c:pt idx="10">
                  <c:v>Keski-Suomen vaalipiiri (n=23)</c:v>
                </c:pt>
                <c:pt idx="11">
                  <c:v>Oulun vaalipiiri (n=28)</c:v>
                </c:pt>
                <c:pt idx="12">
                  <c:v>Lapin vaalipiiri (n=21)</c:v>
                </c:pt>
              </c:strCache>
            </c:strRef>
          </c:cat>
          <c:val>
            <c:numRef>
              <c:f>'Kaikki kysymykset'!$C$285:$C$297</c:f>
              <c:numCache>
                <c:formatCode>0%</c:formatCode>
                <c:ptCount val="13"/>
                <c:pt idx="0">
                  <c:v>0.43023255813953493</c:v>
                </c:pt>
                <c:pt idx="1">
                  <c:v>0.42105263157894735</c:v>
                </c:pt>
                <c:pt idx="2">
                  <c:v>0.32857142857142857</c:v>
                </c:pt>
                <c:pt idx="3">
                  <c:v>0.4285714285714286</c:v>
                </c:pt>
                <c:pt idx="4">
                  <c:v>0.5</c:v>
                </c:pt>
                <c:pt idx="5">
                  <c:v>0.66666666666666674</c:v>
                </c:pt>
                <c:pt idx="6">
                  <c:v>0.40909090909090912</c:v>
                </c:pt>
                <c:pt idx="7">
                  <c:v>0.48148148148148145</c:v>
                </c:pt>
                <c:pt idx="8">
                  <c:v>0.45454545454545459</c:v>
                </c:pt>
                <c:pt idx="9">
                  <c:v>0.44827586206896552</c:v>
                </c:pt>
                <c:pt idx="10">
                  <c:v>0.39130434782608697</c:v>
                </c:pt>
                <c:pt idx="11">
                  <c:v>0.39285714285714285</c:v>
                </c:pt>
                <c:pt idx="12">
                  <c:v>0.4285714285714286</c:v>
                </c:pt>
              </c:numCache>
            </c:numRef>
          </c:val>
          <c:extLst>
            <c:ext xmlns:c16="http://schemas.microsoft.com/office/drawing/2014/chart" uri="{C3380CC4-5D6E-409C-BE32-E72D297353CC}">
              <c16:uniqueId val="{00000000-642B-46D6-A8EA-469D181D9182}"/>
            </c:ext>
          </c:extLst>
        </c:ser>
        <c:ser>
          <c:idx val="2"/>
          <c:order val="1"/>
          <c:tx>
            <c:strRef>
              <c:f>'Kaikki kysymykset'!$D$284</c:f>
              <c:strCache>
                <c:ptCount val="1"/>
                <c:pt idx="0">
                  <c:v>Jokseenkin samaa mieltä</c:v>
                </c:pt>
              </c:strCache>
            </c:strRef>
          </c:tx>
          <c:spPr>
            <a:solidFill>
              <a:srgbClr val="BFFF9B"/>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kysymykset'!$B$285:$B$297</c:f>
              <c:strCache>
                <c:ptCount val="13"/>
                <c:pt idx="0">
                  <c:v>Kaikki vastaajat (n=349)</c:v>
                </c:pt>
                <c:pt idx="1">
                  <c:v>Helsingin vaalipiiri (n=38)</c:v>
                </c:pt>
                <c:pt idx="2">
                  <c:v>Uudenmaan vaalipiiri (n=70)</c:v>
                </c:pt>
                <c:pt idx="3">
                  <c:v>Varsinais-Suomen vaalipiiri (n=28)</c:v>
                </c:pt>
                <c:pt idx="4">
                  <c:v>Satakunnan vaalipiiri (n=6)</c:v>
                </c:pt>
                <c:pt idx="5">
                  <c:v>Hämeen vaalipiiri (n=30)</c:v>
                </c:pt>
                <c:pt idx="6">
                  <c:v>Pirkanmaan vaalipiiri (n=22)</c:v>
                </c:pt>
                <c:pt idx="7">
                  <c:v>Kaakkois-Suomen vaalipiiri (n=27)</c:v>
                </c:pt>
                <c:pt idx="8">
                  <c:v>Savo-Karjalan vaalipiiri (n=22)</c:v>
                </c:pt>
                <c:pt idx="9">
                  <c:v>Vaasan vaalipiiri (n=30)</c:v>
                </c:pt>
                <c:pt idx="10">
                  <c:v>Keski-Suomen vaalipiiri (n=23)</c:v>
                </c:pt>
                <c:pt idx="11">
                  <c:v>Oulun vaalipiiri (n=28)</c:v>
                </c:pt>
                <c:pt idx="12">
                  <c:v>Lapin vaalipiiri (n=21)</c:v>
                </c:pt>
              </c:strCache>
            </c:strRef>
          </c:cat>
          <c:val>
            <c:numRef>
              <c:f>'Kaikki kysymykset'!$D$285:$D$297</c:f>
              <c:numCache>
                <c:formatCode>0%</c:formatCode>
                <c:ptCount val="13"/>
                <c:pt idx="0">
                  <c:v>0.41279069767441862</c:v>
                </c:pt>
                <c:pt idx="1">
                  <c:v>0.39473684210526322</c:v>
                </c:pt>
                <c:pt idx="2">
                  <c:v>0.4285714285714286</c:v>
                </c:pt>
                <c:pt idx="3">
                  <c:v>0.4285714285714286</c:v>
                </c:pt>
                <c:pt idx="4">
                  <c:v>0.33333333333333337</c:v>
                </c:pt>
                <c:pt idx="5">
                  <c:v>0.33333333333333337</c:v>
                </c:pt>
                <c:pt idx="6">
                  <c:v>0.45454545454545459</c:v>
                </c:pt>
                <c:pt idx="7">
                  <c:v>0.37037037037037041</c:v>
                </c:pt>
                <c:pt idx="8">
                  <c:v>0.40909090909090912</c:v>
                </c:pt>
                <c:pt idx="9">
                  <c:v>0.41379310344827586</c:v>
                </c:pt>
                <c:pt idx="10">
                  <c:v>0.39130434782608697</c:v>
                </c:pt>
                <c:pt idx="11">
                  <c:v>0.53571428571428581</c:v>
                </c:pt>
                <c:pt idx="12">
                  <c:v>0.38095238095238099</c:v>
                </c:pt>
              </c:numCache>
            </c:numRef>
          </c:val>
          <c:extLst>
            <c:ext xmlns:c16="http://schemas.microsoft.com/office/drawing/2014/chart" uri="{C3380CC4-5D6E-409C-BE32-E72D297353CC}">
              <c16:uniqueId val="{00000001-642B-46D6-A8EA-469D181D9182}"/>
            </c:ext>
          </c:extLst>
        </c:ser>
        <c:ser>
          <c:idx val="4"/>
          <c:order val="2"/>
          <c:tx>
            <c:strRef>
              <c:f>'Kaikki kysymykset'!$E$284</c:f>
              <c:strCache>
                <c:ptCount val="1"/>
                <c:pt idx="0">
                  <c:v>Jokseenkin eri mieltä</c:v>
                </c:pt>
              </c:strCache>
            </c:strRef>
          </c:tx>
          <c:spPr>
            <a:solidFill>
              <a:srgbClr val="FDCFE1"/>
            </a:solidFill>
            <a:ln>
              <a:solidFill>
                <a:sysClr val="windowText" lastClr="000000"/>
              </a:solidFill>
            </a:ln>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06-642B-46D6-A8EA-469D181D9182}"/>
                </c:ext>
              </c:extLst>
            </c:dLbl>
            <c:dLbl>
              <c:idx val="5"/>
              <c:delete val="1"/>
              <c:extLst>
                <c:ext xmlns:c15="http://schemas.microsoft.com/office/drawing/2012/chart" uri="{CE6537A1-D6FC-4f65-9D91-7224C49458BB}"/>
                <c:ext xmlns:c16="http://schemas.microsoft.com/office/drawing/2014/chart" uri="{C3380CC4-5D6E-409C-BE32-E72D297353CC}">
                  <c16:uniqueId val="{0000000A-642B-46D6-A8EA-469D181D9182}"/>
                </c:ext>
              </c:extLst>
            </c:dLbl>
            <c:dLbl>
              <c:idx val="6"/>
              <c:delete val="1"/>
              <c:extLst>
                <c:ext xmlns:c15="http://schemas.microsoft.com/office/drawing/2012/chart" uri="{CE6537A1-D6FC-4f65-9D91-7224C49458BB}"/>
                <c:ext xmlns:c16="http://schemas.microsoft.com/office/drawing/2014/chart" uri="{C3380CC4-5D6E-409C-BE32-E72D297353CC}">
                  <c16:uniqueId val="{0000000B-642B-46D6-A8EA-469D181D9182}"/>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kysymykset'!$B$285:$B$297</c:f>
              <c:strCache>
                <c:ptCount val="13"/>
                <c:pt idx="0">
                  <c:v>Kaikki vastaajat (n=349)</c:v>
                </c:pt>
                <c:pt idx="1">
                  <c:v>Helsingin vaalipiiri (n=38)</c:v>
                </c:pt>
                <c:pt idx="2">
                  <c:v>Uudenmaan vaalipiiri (n=70)</c:v>
                </c:pt>
                <c:pt idx="3">
                  <c:v>Varsinais-Suomen vaalipiiri (n=28)</c:v>
                </c:pt>
                <c:pt idx="4">
                  <c:v>Satakunnan vaalipiiri (n=6)</c:v>
                </c:pt>
                <c:pt idx="5">
                  <c:v>Hämeen vaalipiiri (n=30)</c:v>
                </c:pt>
                <c:pt idx="6">
                  <c:v>Pirkanmaan vaalipiiri (n=22)</c:v>
                </c:pt>
                <c:pt idx="7">
                  <c:v>Kaakkois-Suomen vaalipiiri (n=27)</c:v>
                </c:pt>
                <c:pt idx="8">
                  <c:v>Savo-Karjalan vaalipiiri (n=22)</c:v>
                </c:pt>
                <c:pt idx="9">
                  <c:v>Vaasan vaalipiiri (n=30)</c:v>
                </c:pt>
                <c:pt idx="10">
                  <c:v>Keski-Suomen vaalipiiri (n=23)</c:v>
                </c:pt>
                <c:pt idx="11">
                  <c:v>Oulun vaalipiiri (n=28)</c:v>
                </c:pt>
                <c:pt idx="12">
                  <c:v>Lapin vaalipiiri (n=21)</c:v>
                </c:pt>
              </c:strCache>
            </c:strRef>
          </c:cat>
          <c:val>
            <c:numRef>
              <c:f>'Kaikki kysymykset'!$E$285:$E$297</c:f>
              <c:numCache>
                <c:formatCode>0%</c:formatCode>
                <c:ptCount val="13"/>
                <c:pt idx="0">
                  <c:v>7.8488372093023256E-2</c:v>
                </c:pt>
                <c:pt idx="1">
                  <c:v>0.13157894736842105</c:v>
                </c:pt>
                <c:pt idx="2">
                  <c:v>0.12857142857142859</c:v>
                </c:pt>
                <c:pt idx="3">
                  <c:v>3.5714285714285719E-2</c:v>
                </c:pt>
                <c:pt idx="4">
                  <c:v>0</c:v>
                </c:pt>
                <c:pt idx="5">
                  <c:v>0</c:v>
                </c:pt>
                <c:pt idx="6">
                  <c:v>0</c:v>
                </c:pt>
                <c:pt idx="7">
                  <c:v>7.4074074074074084E-2</c:v>
                </c:pt>
                <c:pt idx="8">
                  <c:v>4.5454545454545456E-2</c:v>
                </c:pt>
                <c:pt idx="9">
                  <c:v>3.4482758620689655E-2</c:v>
                </c:pt>
                <c:pt idx="10">
                  <c:v>0.17391304347826089</c:v>
                </c:pt>
                <c:pt idx="11">
                  <c:v>3.5714285714285719E-2</c:v>
                </c:pt>
                <c:pt idx="12">
                  <c:v>0.14285714285714288</c:v>
                </c:pt>
              </c:numCache>
            </c:numRef>
          </c:val>
          <c:extLst>
            <c:ext xmlns:c16="http://schemas.microsoft.com/office/drawing/2014/chart" uri="{C3380CC4-5D6E-409C-BE32-E72D297353CC}">
              <c16:uniqueId val="{00000002-642B-46D6-A8EA-469D181D9182}"/>
            </c:ext>
          </c:extLst>
        </c:ser>
        <c:ser>
          <c:idx val="6"/>
          <c:order val="3"/>
          <c:tx>
            <c:strRef>
              <c:f>'Kaikki kysymykset'!$F$284</c:f>
              <c:strCache>
                <c:ptCount val="1"/>
                <c:pt idx="0">
                  <c:v>Täysin eri mieltä</c:v>
                </c:pt>
              </c:strCache>
            </c:strRef>
          </c:tx>
          <c:spPr>
            <a:solidFill>
              <a:srgbClr val="F3297B"/>
            </a:solidFill>
            <a:ln>
              <a:solidFill>
                <a:sysClr val="windowText" lastClr="000000"/>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A-9EEB-4D97-897F-F331DC310445}"/>
                </c:ext>
              </c:extLst>
            </c:dLbl>
            <c:dLbl>
              <c:idx val="1"/>
              <c:delete val="1"/>
              <c:extLst>
                <c:ext xmlns:c15="http://schemas.microsoft.com/office/drawing/2012/chart" uri="{CE6537A1-D6FC-4f65-9D91-7224C49458BB}"/>
                <c:ext xmlns:c16="http://schemas.microsoft.com/office/drawing/2014/chart" uri="{C3380CC4-5D6E-409C-BE32-E72D297353CC}">
                  <c16:uniqueId val="{00000009-9EEB-4D97-897F-F331DC310445}"/>
                </c:ext>
              </c:extLst>
            </c:dLbl>
            <c:dLbl>
              <c:idx val="2"/>
              <c:delete val="1"/>
              <c:extLst>
                <c:ext xmlns:c15="http://schemas.microsoft.com/office/drawing/2012/chart" uri="{CE6537A1-D6FC-4f65-9D91-7224C49458BB}"/>
                <c:ext xmlns:c16="http://schemas.microsoft.com/office/drawing/2014/chart" uri="{C3380CC4-5D6E-409C-BE32-E72D297353CC}">
                  <c16:uniqueId val="{00000006-9EEB-4D97-897F-F331DC310445}"/>
                </c:ext>
              </c:extLst>
            </c:dLbl>
            <c:dLbl>
              <c:idx val="4"/>
              <c:delete val="1"/>
              <c:extLst>
                <c:ext xmlns:c15="http://schemas.microsoft.com/office/drawing/2012/chart" uri="{CE6537A1-D6FC-4f65-9D91-7224C49458BB}"/>
                <c:ext xmlns:c16="http://schemas.microsoft.com/office/drawing/2014/chart" uri="{C3380CC4-5D6E-409C-BE32-E72D297353CC}">
                  <c16:uniqueId val="{00000008-9EEB-4D97-897F-F331DC310445}"/>
                </c:ext>
              </c:extLst>
            </c:dLbl>
            <c:dLbl>
              <c:idx val="5"/>
              <c:delete val="1"/>
              <c:extLst>
                <c:ext xmlns:c15="http://schemas.microsoft.com/office/drawing/2012/chart" uri="{CE6537A1-D6FC-4f65-9D91-7224C49458BB}"/>
                <c:ext xmlns:c16="http://schemas.microsoft.com/office/drawing/2014/chart" uri="{C3380CC4-5D6E-409C-BE32-E72D297353CC}">
                  <c16:uniqueId val="{00000007-9EEB-4D97-897F-F331DC310445}"/>
                </c:ext>
              </c:extLst>
            </c:dLbl>
            <c:dLbl>
              <c:idx val="6"/>
              <c:delete val="1"/>
              <c:extLst>
                <c:ext xmlns:c15="http://schemas.microsoft.com/office/drawing/2012/chart" uri="{CE6537A1-D6FC-4f65-9D91-7224C49458BB}"/>
                <c:ext xmlns:c16="http://schemas.microsoft.com/office/drawing/2014/chart" uri="{C3380CC4-5D6E-409C-BE32-E72D297353CC}">
                  <c16:uniqueId val="{0000000B-9EEB-4D97-897F-F331DC310445}"/>
                </c:ext>
              </c:extLst>
            </c:dLbl>
            <c:dLbl>
              <c:idx val="7"/>
              <c:delete val="1"/>
              <c:extLst>
                <c:ext xmlns:c15="http://schemas.microsoft.com/office/drawing/2012/chart" uri="{CE6537A1-D6FC-4f65-9D91-7224C49458BB}"/>
                <c:ext xmlns:c16="http://schemas.microsoft.com/office/drawing/2014/chart" uri="{C3380CC4-5D6E-409C-BE32-E72D297353CC}">
                  <c16:uniqueId val="{00000003-9EEB-4D97-897F-F331DC310445}"/>
                </c:ext>
              </c:extLst>
            </c:dLbl>
            <c:dLbl>
              <c:idx val="8"/>
              <c:delete val="1"/>
              <c:extLst>
                <c:ext xmlns:c15="http://schemas.microsoft.com/office/drawing/2012/chart" uri="{CE6537A1-D6FC-4f65-9D91-7224C49458BB}"/>
                <c:ext xmlns:c16="http://schemas.microsoft.com/office/drawing/2014/chart" uri="{C3380CC4-5D6E-409C-BE32-E72D297353CC}">
                  <c16:uniqueId val="{00000004-9EEB-4D97-897F-F331DC310445}"/>
                </c:ext>
              </c:extLst>
            </c:dLbl>
            <c:dLbl>
              <c:idx val="9"/>
              <c:delete val="1"/>
              <c:extLst>
                <c:ext xmlns:c15="http://schemas.microsoft.com/office/drawing/2012/chart" uri="{CE6537A1-D6FC-4f65-9D91-7224C49458BB}"/>
                <c:ext xmlns:c16="http://schemas.microsoft.com/office/drawing/2014/chart" uri="{C3380CC4-5D6E-409C-BE32-E72D297353CC}">
                  <c16:uniqueId val="{00000005-9EEB-4D97-897F-F331DC310445}"/>
                </c:ext>
              </c:extLst>
            </c:dLbl>
            <c:dLbl>
              <c:idx val="10"/>
              <c:delete val="1"/>
              <c:extLst>
                <c:ext xmlns:c15="http://schemas.microsoft.com/office/drawing/2012/chart" uri="{CE6537A1-D6FC-4f65-9D91-7224C49458BB}"/>
                <c:ext xmlns:c16="http://schemas.microsoft.com/office/drawing/2014/chart" uri="{C3380CC4-5D6E-409C-BE32-E72D297353CC}">
                  <c16:uniqueId val="{00000000-9EEB-4D97-897F-F331DC310445}"/>
                </c:ext>
              </c:extLst>
            </c:dLbl>
            <c:dLbl>
              <c:idx val="11"/>
              <c:delete val="1"/>
              <c:extLst>
                <c:ext xmlns:c15="http://schemas.microsoft.com/office/drawing/2012/chart" uri="{CE6537A1-D6FC-4f65-9D91-7224C49458BB}"/>
                <c:ext xmlns:c16="http://schemas.microsoft.com/office/drawing/2014/chart" uri="{C3380CC4-5D6E-409C-BE32-E72D297353CC}">
                  <c16:uniqueId val="{00000001-9EEB-4D97-897F-F331DC310445}"/>
                </c:ext>
              </c:extLst>
            </c:dLbl>
            <c:dLbl>
              <c:idx val="12"/>
              <c:delete val="1"/>
              <c:extLst>
                <c:ext xmlns:c15="http://schemas.microsoft.com/office/drawing/2012/chart" uri="{CE6537A1-D6FC-4f65-9D91-7224C49458BB}"/>
                <c:ext xmlns:c16="http://schemas.microsoft.com/office/drawing/2014/chart" uri="{C3380CC4-5D6E-409C-BE32-E72D297353CC}">
                  <c16:uniqueId val="{00000002-9EEB-4D97-897F-F331DC310445}"/>
                </c:ext>
              </c:extLst>
            </c:dLbl>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'Kaikki kysymykset'!$B$285:$B$297</c:f>
              <c:strCache>
                <c:ptCount val="13"/>
                <c:pt idx="0">
                  <c:v>Kaikki vastaajat (n=349)</c:v>
                </c:pt>
                <c:pt idx="1">
                  <c:v>Helsingin vaalipiiri (n=38)</c:v>
                </c:pt>
                <c:pt idx="2">
                  <c:v>Uudenmaan vaalipiiri (n=70)</c:v>
                </c:pt>
                <c:pt idx="3">
                  <c:v>Varsinais-Suomen vaalipiiri (n=28)</c:v>
                </c:pt>
                <c:pt idx="4">
                  <c:v>Satakunnan vaalipiiri (n=6)</c:v>
                </c:pt>
                <c:pt idx="5">
                  <c:v>Hämeen vaalipiiri (n=30)</c:v>
                </c:pt>
                <c:pt idx="6">
                  <c:v>Pirkanmaan vaalipiiri (n=22)</c:v>
                </c:pt>
                <c:pt idx="7">
                  <c:v>Kaakkois-Suomen vaalipiiri (n=27)</c:v>
                </c:pt>
                <c:pt idx="8">
                  <c:v>Savo-Karjalan vaalipiiri (n=22)</c:v>
                </c:pt>
                <c:pt idx="9">
                  <c:v>Vaasan vaalipiiri (n=30)</c:v>
                </c:pt>
                <c:pt idx="10">
                  <c:v>Keski-Suomen vaalipiiri (n=23)</c:v>
                </c:pt>
                <c:pt idx="11">
                  <c:v>Oulun vaalipiiri (n=28)</c:v>
                </c:pt>
                <c:pt idx="12">
                  <c:v>Lapin vaalipiiri (n=21)</c:v>
                </c:pt>
              </c:strCache>
            </c:strRef>
          </c:cat>
          <c:val>
            <c:numRef>
              <c:f>'Kaikki kysymykset'!$F$285:$F$297</c:f>
              <c:numCache>
                <c:formatCode>0%</c:formatCode>
                <c:ptCount val="13"/>
                <c:pt idx="0">
                  <c:v>2.9069767441860465E-3</c:v>
                </c:pt>
                <c:pt idx="1">
                  <c:v>0</c:v>
                </c:pt>
                <c:pt idx="2">
                  <c:v>0</c:v>
                </c:pt>
                <c:pt idx="3">
                  <c:v>3.5714285714285719E-2</c:v>
                </c:pt>
                <c:pt idx="4">
                  <c:v>0</c:v>
                </c:pt>
                <c:pt idx="5">
                  <c:v>0</c:v>
                </c:pt>
                <c:pt idx="6">
                  <c:v>0</c:v>
                </c:pt>
                <c:pt idx="7">
                  <c:v>0</c:v>
                </c:pt>
                <c:pt idx="8">
                  <c:v>0</c:v>
                </c:pt>
                <c:pt idx="9">
                  <c:v>0</c:v>
                </c:pt>
                <c:pt idx="10">
                  <c:v>0</c:v>
                </c:pt>
                <c:pt idx="11">
                  <c:v>0</c:v>
                </c:pt>
                <c:pt idx="12">
                  <c:v>0</c:v>
                </c:pt>
              </c:numCache>
            </c:numRef>
          </c:val>
          <c:extLst>
            <c:ext xmlns:c16="http://schemas.microsoft.com/office/drawing/2014/chart" uri="{C3380CC4-5D6E-409C-BE32-E72D297353CC}">
              <c16:uniqueId val="{00000003-642B-46D6-A8EA-469D181D9182}"/>
            </c:ext>
          </c:extLst>
        </c:ser>
        <c:ser>
          <c:idx val="7"/>
          <c:order val="4"/>
          <c:tx>
            <c:strRef>
              <c:f>'Kaikki kysymykset'!$G$284</c:f>
              <c:strCache>
                <c:ptCount val="1"/>
                <c:pt idx="0">
                  <c:v>En osaa sanoa</c:v>
                </c:pt>
              </c:strCache>
            </c:strRef>
          </c:tx>
          <c:spPr>
            <a:solidFill>
              <a:sysClr val="window" lastClr="FFFFFF">
                <a:lumMod val="85000"/>
              </a:sysClr>
            </a:solidFill>
            <a:ln>
              <a:solidFill>
                <a:sysClr val="windowText" lastClr="000000"/>
              </a:solidFill>
            </a:ln>
          </c:spPr>
          <c:invertIfNegative val="0"/>
          <c:dLbls>
            <c:dLbl>
              <c:idx val="5"/>
              <c:delete val="1"/>
              <c:extLst>
                <c:ext xmlns:c15="http://schemas.microsoft.com/office/drawing/2012/chart" uri="{CE6537A1-D6FC-4f65-9D91-7224C49458BB}"/>
                <c:ext xmlns:c16="http://schemas.microsoft.com/office/drawing/2014/chart" uri="{C3380CC4-5D6E-409C-BE32-E72D297353CC}">
                  <c16:uniqueId val="{00000007-642B-46D6-A8EA-469D181D9182}"/>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kysymykset'!$B$285:$B$297</c:f>
              <c:strCache>
                <c:ptCount val="13"/>
                <c:pt idx="0">
                  <c:v>Kaikki vastaajat (n=349)</c:v>
                </c:pt>
                <c:pt idx="1">
                  <c:v>Helsingin vaalipiiri (n=38)</c:v>
                </c:pt>
                <c:pt idx="2">
                  <c:v>Uudenmaan vaalipiiri (n=70)</c:v>
                </c:pt>
                <c:pt idx="3">
                  <c:v>Varsinais-Suomen vaalipiiri (n=28)</c:v>
                </c:pt>
                <c:pt idx="4">
                  <c:v>Satakunnan vaalipiiri (n=6)</c:v>
                </c:pt>
                <c:pt idx="5">
                  <c:v>Hämeen vaalipiiri (n=30)</c:v>
                </c:pt>
                <c:pt idx="6">
                  <c:v>Pirkanmaan vaalipiiri (n=22)</c:v>
                </c:pt>
                <c:pt idx="7">
                  <c:v>Kaakkois-Suomen vaalipiiri (n=27)</c:v>
                </c:pt>
                <c:pt idx="8">
                  <c:v>Savo-Karjalan vaalipiiri (n=22)</c:v>
                </c:pt>
                <c:pt idx="9">
                  <c:v>Vaasan vaalipiiri (n=30)</c:v>
                </c:pt>
                <c:pt idx="10">
                  <c:v>Keski-Suomen vaalipiiri (n=23)</c:v>
                </c:pt>
                <c:pt idx="11">
                  <c:v>Oulun vaalipiiri (n=28)</c:v>
                </c:pt>
                <c:pt idx="12">
                  <c:v>Lapin vaalipiiri (n=21)</c:v>
                </c:pt>
              </c:strCache>
            </c:strRef>
          </c:cat>
          <c:val>
            <c:numRef>
              <c:f>'Kaikki kysymykset'!$G$285:$G$297</c:f>
              <c:numCache>
                <c:formatCode>0%</c:formatCode>
                <c:ptCount val="13"/>
                <c:pt idx="0">
                  <c:v>7.5581395348837219E-2</c:v>
                </c:pt>
                <c:pt idx="1">
                  <c:v>5.2631578947368418E-2</c:v>
                </c:pt>
                <c:pt idx="2">
                  <c:v>0.1142857142857143</c:v>
                </c:pt>
                <c:pt idx="3">
                  <c:v>7.1428571428571438E-2</c:v>
                </c:pt>
                <c:pt idx="4">
                  <c:v>0.16666666666666669</c:v>
                </c:pt>
                <c:pt idx="5">
                  <c:v>0</c:v>
                </c:pt>
                <c:pt idx="6">
                  <c:v>0.13636363636363635</c:v>
                </c:pt>
                <c:pt idx="7">
                  <c:v>7.4074074074074084E-2</c:v>
                </c:pt>
                <c:pt idx="8">
                  <c:v>9.0909090909090912E-2</c:v>
                </c:pt>
                <c:pt idx="9">
                  <c:v>0.10344827586206896</c:v>
                </c:pt>
                <c:pt idx="10">
                  <c:v>4.3478260869565223E-2</c:v>
                </c:pt>
                <c:pt idx="11">
                  <c:v>3.5714285714285719E-2</c:v>
                </c:pt>
                <c:pt idx="12">
                  <c:v>4.7619047619047616E-2</c:v>
                </c:pt>
              </c:numCache>
            </c:numRef>
          </c:val>
          <c:extLst>
            <c:ext xmlns:c16="http://schemas.microsoft.com/office/drawing/2014/chart" uri="{C3380CC4-5D6E-409C-BE32-E72D297353CC}">
              <c16:uniqueId val="{00000004-642B-46D6-A8EA-469D181D9182}"/>
            </c:ext>
          </c:extLst>
        </c:ser>
        <c:dLbls>
          <c:showLegendKey val="0"/>
          <c:showVal val="0"/>
          <c:showCatName val="0"/>
          <c:showSerName val="0"/>
          <c:showPercent val="0"/>
          <c:showBubbleSize val="0"/>
        </c:dLbls>
        <c:gapWidth val="100"/>
        <c:overlap val="100"/>
        <c:axId val="46877312"/>
        <c:axId val="46887296"/>
      </c:barChart>
      <c:catAx>
        <c:axId val="46877312"/>
        <c:scaling>
          <c:orientation val="maxMin"/>
        </c:scaling>
        <c:delete val="0"/>
        <c:axPos val="l"/>
        <c:numFmt formatCode="General" sourceLinked="1"/>
        <c:majorTickMark val="none"/>
        <c:minorTickMark val="none"/>
        <c:tickLblPos val="nextTo"/>
        <c:spPr>
          <a:ln>
            <a:noFill/>
          </a:ln>
        </c:spPr>
        <c:txPr>
          <a:bodyPr/>
          <a:lstStyle/>
          <a:p>
            <a:pPr>
              <a:defRPr sz="1200"/>
            </a:pPr>
            <a:endParaRPr lang="fi-FI"/>
          </a:p>
        </c:txPr>
        <c:crossAx val="46887296"/>
        <c:crossesAt val="0"/>
        <c:auto val="1"/>
        <c:lblAlgn val="ctr"/>
        <c:lblOffset val="100"/>
        <c:noMultiLvlLbl val="0"/>
      </c:catAx>
      <c:valAx>
        <c:axId val="46887296"/>
        <c:scaling>
          <c:orientation val="minMax"/>
          <c:min val="0"/>
        </c:scaling>
        <c:delete val="0"/>
        <c:axPos val="t"/>
        <c:majorGridlines>
          <c:spPr>
            <a:ln w="9525">
              <a:solidFill>
                <a:srgbClr val="000000">
                  <a:lumMod val="50000"/>
                  <a:lumOff val="50000"/>
                </a:srgbClr>
              </a:solidFill>
            </a:ln>
          </c:spPr>
        </c:majorGridlines>
        <c:minorGridlines>
          <c:spPr>
            <a:ln>
              <a:solidFill>
                <a:schemeClr val="bg1">
                  <a:lumMod val="75000"/>
                </a:schemeClr>
              </a:solidFill>
              <a:prstDash val="dash"/>
            </a:ln>
          </c:spPr>
        </c:minorGridlines>
        <c:numFmt formatCode="0%" sourceLinked="1"/>
        <c:majorTickMark val="none"/>
        <c:minorTickMark val="none"/>
        <c:tickLblPos val="high"/>
        <c:spPr>
          <a:ln w="6350">
            <a:noFill/>
          </a:ln>
        </c:spPr>
        <c:txPr>
          <a:bodyPr/>
          <a:lstStyle/>
          <a:p>
            <a:pPr>
              <a:defRPr sz="1200"/>
            </a:pPr>
            <a:endParaRPr lang="fi-FI"/>
          </a:p>
        </c:txPr>
        <c:crossAx val="46877312"/>
        <c:crosses val="autoZero"/>
        <c:crossBetween val="between"/>
        <c:majorUnit val="0.1"/>
        <c:minorUnit val="0.05"/>
      </c:valAx>
      <c:spPr>
        <a:ln w="9525">
          <a:solidFill>
            <a:srgbClr val="878787"/>
          </a:solidFill>
        </a:ln>
      </c:spPr>
    </c:plotArea>
    <c:legend>
      <c:legendPos val="b"/>
      <c:layout>
        <c:manualLayout>
          <c:xMode val="edge"/>
          <c:yMode val="edge"/>
          <c:x val="0.23095619741968434"/>
          <c:y val="0.94002936427903394"/>
          <c:w val="0.69856924369349371"/>
          <c:h val="5.8319757143827478E-2"/>
        </c:manualLayout>
      </c:layout>
      <c:overlay val="0"/>
      <c:txPr>
        <a:bodyPr/>
        <a:lstStyle/>
        <a:p>
          <a:pPr>
            <a:defRPr sz="1200"/>
          </a:pPr>
          <a:endParaRPr lang="fi-FI"/>
        </a:p>
      </c:txPr>
    </c:legend>
    <c:plotVisOnly val="1"/>
    <c:dispBlanksAs val="gap"/>
    <c:showDLblsOverMax val="0"/>
  </c:chart>
  <c:spPr>
    <a:noFill/>
    <a:ln>
      <a:noFill/>
    </a:ln>
  </c:spPr>
  <c:txPr>
    <a:bodyPr/>
    <a:lstStyle/>
    <a:p>
      <a:pPr>
        <a:defRPr>
          <a:latin typeface="+mn-lt"/>
          <a:ea typeface="Tahoma" pitchFamily="34" charset="0"/>
          <a:cs typeface="Tahoma" pitchFamily="34" charset="0"/>
        </a:defRPr>
      </a:pPr>
      <a:endParaRPr lang="fi-FI"/>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b="0"/>
            </a:pPr>
            <a:r>
              <a:rPr lang="en-US" err="1"/>
              <a:t>Vastaajien</a:t>
            </a:r>
            <a:r>
              <a:rPr lang="en-US"/>
              <a:t> </a:t>
            </a:r>
            <a:r>
              <a:rPr lang="en-US" err="1"/>
              <a:t>ikäjakauma</a:t>
            </a:r>
            <a:endParaRPr lang="en-US"/>
          </a:p>
          <a:p>
            <a:pPr>
              <a:defRPr sz="1600" b="0"/>
            </a:pPr>
            <a:r>
              <a:rPr lang="en-US" err="1"/>
              <a:t>Kaikki</a:t>
            </a:r>
            <a:r>
              <a:rPr lang="en-US"/>
              <a:t> </a:t>
            </a:r>
            <a:r>
              <a:rPr lang="en-US" err="1"/>
              <a:t>vastaajat</a:t>
            </a:r>
            <a:r>
              <a:rPr lang="en-US"/>
              <a:t> (n=349)</a:t>
            </a:r>
          </a:p>
        </c:rich>
      </c:tx>
      <c:layout>
        <c:manualLayout>
          <c:xMode val="edge"/>
          <c:yMode val="edge"/>
          <c:x val="0.31193979205637967"/>
          <c:y val="0"/>
        </c:manualLayout>
      </c:layout>
      <c:overlay val="0"/>
    </c:title>
    <c:autoTitleDeleted val="0"/>
    <c:plotArea>
      <c:layout>
        <c:manualLayout>
          <c:layoutTarget val="inner"/>
          <c:xMode val="edge"/>
          <c:yMode val="edge"/>
          <c:x val="0.2157740090076759"/>
          <c:y val="0.16192147856517941"/>
          <c:w val="0.72366725917001962"/>
          <c:h val="0.69039097838833974"/>
        </c:manualLayout>
      </c:layout>
      <c:barChart>
        <c:barDir val="bar"/>
        <c:grouping val="clustered"/>
        <c:varyColors val="0"/>
        <c:ser>
          <c:idx val="0"/>
          <c:order val="0"/>
          <c:tx>
            <c:strRef>
              <c:f>'Kaikki kysymykset'!$B$78</c:f>
              <c:strCache>
                <c:ptCount val="1"/>
                <c:pt idx="0">
                  <c:v>Kaikki vastaajat (n=349)</c:v>
                </c:pt>
              </c:strCache>
            </c:strRef>
          </c:tx>
          <c:spPr>
            <a:solidFill>
              <a:srgbClr val="C239CE">
                <a:lumMod val="60000"/>
                <a:lumOff val="40000"/>
              </a:srgbClr>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kysymykset'!$C$77:$F$77</c:f>
              <c:strCache>
                <c:ptCount val="4"/>
                <c:pt idx="0">
                  <c:v>18-35-vuotiaat (n=60)</c:v>
                </c:pt>
                <c:pt idx="1">
                  <c:v>36-50-vuotiaat (n=147)</c:v>
                </c:pt>
                <c:pt idx="2">
                  <c:v>51-65-vuotiaat (n=114)</c:v>
                </c:pt>
                <c:pt idx="3">
                  <c:v>Yli 65-vuotiaat (n=21)</c:v>
                </c:pt>
              </c:strCache>
            </c:strRef>
          </c:cat>
          <c:val>
            <c:numRef>
              <c:f>'Kaikki kysymykset'!$C$78:$F$78</c:f>
              <c:numCache>
                <c:formatCode>0%</c:formatCode>
                <c:ptCount val="4"/>
                <c:pt idx="0">
                  <c:v>0.17391304347826089</c:v>
                </c:pt>
                <c:pt idx="1">
                  <c:v>0.42608695652173911</c:v>
                </c:pt>
                <c:pt idx="2">
                  <c:v>0.33043478260869569</c:v>
                </c:pt>
                <c:pt idx="3">
                  <c:v>6.08695652173913E-2</c:v>
                </c:pt>
              </c:numCache>
            </c:numRef>
          </c:val>
          <c:extLst>
            <c:ext xmlns:c16="http://schemas.microsoft.com/office/drawing/2014/chart" uri="{C3380CC4-5D6E-409C-BE32-E72D297353CC}">
              <c16:uniqueId val="{00000000-CE56-4E81-A676-4B1993BA9848}"/>
            </c:ext>
          </c:extLst>
        </c:ser>
        <c:dLbls>
          <c:showLegendKey val="0"/>
          <c:showVal val="0"/>
          <c:showCatName val="0"/>
          <c:showSerName val="0"/>
          <c:showPercent val="0"/>
          <c:showBubbleSize val="0"/>
        </c:dLbls>
        <c:gapWidth val="50"/>
        <c:axId val="216844928"/>
        <c:axId val="216847488"/>
      </c:barChart>
      <c:catAx>
        <c:axId val="216844928"/>
        <c:scaling>
          <c:orientation val="maxMin"/>
        </c:scaling>
        <c:delete val="0"/>
        <c:axPos val="l"/>
        <c:numFmt formatCode="General" sourceLinked="1"/>
        <c:majorTickMark val="none"/>
        <c:minorTickMark val="none"/>
        <c:tickLblPos val="nextTo"/>
        <c:spPr>
          <a:ln>
            <a:solidFill>
              <a:sysClr val="windowText" lastClr="000000"/>
            </a:solidFill>
          </a:ln>
        </c:spPr>
        <c:txPr>
          <a:bodyPr/>
          <a:lstStyle/>
          <a:p>
            <a:pPr>
              <a:defRPr sz="1200"/>
            </a:pPr>
            <a:endParaRPr lang="fi-FI"/>
          </a:p>
        </c:txPr>
        <c:crossAx val="216847488"/>
        <c:crossesAt val="0"/>
        <c:auto val="1"/>
        <c:lblAlgn val="ctr"/>
        <c:lblOffset val="100"/>
        <c:noMultiLvlLbl val="0"/>
      </c:catAx>
      <c:valAx>
        <c:axId val="216847488"/>
        <c:scaling>
          <c:orientation val="minMax"/>
          <c:min val="0"/>
        </c:scaling>
        <c:delete val="0"/>
        <c:axPos val="t"/>
        <c:majorGridlines>
          <c:spPr>
            <a:ln w="9525">
              <a:solidFill>
                <a:schemeClr val="tx1"/>
              </a:solidFill>
            </a:ln>
          </c:spPr>
        </c:majorGridlines>
        <c:minorGridlines>
          <c:spPr>
            <a:ln>
              <a:solidFill>
                <a:schemeClr val="bg1">
                  <a:lumMod val="75000"/>
                </a:schemeClr>
              </a:solidFill>
              <a:prstDash val="dash"/>
            </a:ln>
          </c:spPr>
        </c:minorGridlines>
        <c:numFmt formatCode="0%" sourceLinked="0"/>
        <c:majorTickMark val="none"/>
        <c:minorTickMark val="none"/>
        <c:tickLblPos val="high"/>
        <c:spPr>
          <a:ln w="6350">
            <a:noFill/>
          </a:ln>
        </c:spPr>
        <c:txPr>
          <a:bodyPr/>
          <a:lstStyle/>
          <a:p>
            <a:pPr>
              <a:defRPr sz="1200"/>
            </a:pPr>
            <a:endParaRPr lang="fi-FI"/>
          </a:p>
        </c:txPr>
        <c:crossAx val="216844928"/>
        <c:crosses val="autoZero"/>
        <c:crossBetween val="between"/>
        <c:majorUnit val="0.1"/>
        <c:minorUnit val="0.05"/>
      </c:valAx>
      <c:spPr>
        <a:ln w="9525">
          <a:solidFill>
            <a:schemeClr val="tx1"/>
          </a:solidFill>
        </a:ln>
      </c:spPr>
    </c:plotArea>
    <c:legend>
      <c:legendPos val="b"/>
      <c:layout>
        <c:manualLayout>
          <c:xMode val="edge"/>
          <c:yMode val="edge"/>
          <c:x val="0.31753889879787128"/>
          <c:y val="0.94546929971519522"/>
          <c:w val="0.37965497406746807"/>
          <c:h val="5.4530700284804827E-2"/>
        </c:manualLayout>
      </c:layout>
      <c:overlay val="0"/>
      <c:txPr>
        <a:bodyPr/>
        <a:lstStyle/>
        <a:p>
          <a:pPr>
            <a:defRPr sz="1200"/>
          </a:pPr>
          <a:endParaRPr lang="fi-FI"/>
        </a:p>
      </c:txPr>
    </c:legend>
    <c:plotVisOnly val="1"/>
    <c:dispBlanksAs val="gap"/>
    <c:showDLblsOverMax val="0"/>
  </c:chart>
  <c:spPr>
    <a:noFill/>
    <a:ln>
      <a:noFill/>
    </a:ln>
  </c:spPr>
  <c:txPr>
    <a:bodyPr/>
    <a:lstStyle/>
    <a:p>
      <a:pPr>
        <a:defRPr>
          <a:latin typeface="+mn-lt"/>
          <a:ea typeface="Tahoma" pitchFamily="34" charset="0"/>
          <a:cs typeface="Tahoma" pitchFamily="34" charset="0"/>
        </a:defRPr>
      </a:pPr>
      <a:endParaRPr lang="fi-FI"/>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b="0"/>
            </a:pPr>
            <a:r>
              <a:rPr lang="en-US" err="1"/>
              <a:t>Puoluejakauma</a:t>
            </a:r>
            <a:endParaRPr lang="en-US"/>
          </a:p>
          <a:p>
            <a:pPr>
              <a:defRPr sz="1600" b="0"/>
            </a:pPr>
            <a:r>
              <a:rPr lang="en-US" err="1"/>
              <a:t>Kaikki</a:t>
            </a:r>
            <a:r>
              <a:rPr lang="en-US"/>
              <a:t> </a:t>
            </a:r>
            <a:r>
              <a:rPr lang="en-US" err="1"/>
              <a:t>vastaajat</a:t>
            </a:r>
            <a:r>
              <a:rPr lang="en-US"/>
              <a:t> (n=349)</a:t>
            </a:r>
          </a:p>
        </c:rich>
      </c:tx>
      <c:overlay val="0"/>
    </c:title>
    <c:autoTitleDeleted val="0"/>
    <c:plotArea>
      <c:layout>
        <c:manualLayout>
          <c:layoutTarget val="inner"/>
          <c:xMode val="edge"/>
          <c:yMode val="edge"/>
          <c:x val="0.2157740090076759"/>
          <c:y val="0.15130441143430395"/>
          <c:w val="0.72366725917001962"/>
          <c:h val="0.73800918548087924"/>
        </c:manualLayout>
      </c:layout>
      <c:barChart>
        <c:barDir val="bar"/>
        <c:grouping val="clustered"/>
        <c:varyColors val="0"/>
        <c:ser>
          <c:idx val="0"/>
          <c:order val="0"/>
          <c:tx>
            <c:strRef>
              <c:f>'Kaikki kysymykset'!$B$1686</c:f>
              <c:strCache>
                <c:ptCount val="1"/>
                <c:pt idx="0">
                  <c:v>Kaikki vastaajat (n=349)</c:v>
                </c:pt>
              </c:strCache>
            </c:strRef>
          </c:tx>
          <c:spPr>
            <a:solidFill>
              <a:srgbClr val="C239CE">
                <a:lumMod val="60000"/>
                <a:lumOff val="40000"/>
              </a:srgbClr>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kysymykset'!$C$1685:$L$1685</c:f>
              <c:strCache>
                <c:ptCount val="10"/>
                <c:pt idx="0">
                  <c:v>Kokoomus (n=48)</c:v>
                </c:pt>
                <c:pt idx="1">
                  <c:v>SDP (n=51)</c:v>
                </c:pt>
                <c:pt idx="2">
                  <c:v>PS (n=54)</c:v>
                </c:pt>
                <c:pt idx="3">
                  <c:v>Vihreät (n=43)</c:v>
                </c:pt>
                <c:pt idx="4">
                  <c:v>Keskusta (n=45)</c:v>
                </c:pt>
                <c:pt idx="5">
                  <c:v>Vasemmistoliitto (n=48)</c:v>
                </c:pt>
                <c:pt idx="6">
                  <c:v>RKP (n=21)</c:v>
                </c:pt>
                <c:pt idx="7">
                  <c:v>KD (n=24)</c:v>
                </c:pt>
                <c:pt idx="8">
                  <c:v>Liike Nyt (n=7)</c:v>
                </c:pt>
                <c:pt idx="9">
                  <c:v>VKK (n=4)</c:v>
                </c:pt>
              </c:strCache>
            </c:strRef>
          </c:cat>
          <c:val>
            <c:numRef>
              <c:f>'Kaikki kysymykset'!$C$1686:$L$1686</c:f>
              <c:numCache>
                <c:formatCode>0%</c:formatCode>
                <c:ptCount val="10"/>
                <c:pt idx="0">
                  <c:v>0.14040114613180515</c:v>
                </c:pt>
                <c:pt idx="1">
                  <c:v>0.14899713467048711</c:v>
                </c:pt>
                <c:pt idx="2">
                  <c:v>0.15472779369627507</c:v>
                </c:pt>
                <c:pt idx="3">
                  <c:v>0.12607449856733524</c:v>
                </c:pt>
                <c:pt idx="4">
                  <c:v>0.13180515759312322</c:v>
                </c:pt>
                <c:pt idx="5">
                  <c:v>0.13753581661891118</c:v>
                </c:pt>
                <c:pt idx="6">
                  <c:v>6.0171919770773644E-2</c:v>
                </c:pt>
                <c:pt idx="7">
                  <c:v>6.8767908309455589E-2</c:v>
                </c:pt>
                <c:pt idx="8">
                  <c:v>2.0057306590257881E-2</c:v>
                </c:pt>
                <c:pt idx="9">
                  <c:v>1.1461318051575933E-2</c:v>
                </c:pt>
              </c:numCache>
            </c:numRef>
          </c:val>
          <c:extLst>
            <c:ext xmlns:c16="http://schemas.microsoft.com/office/drawing/2014/chart" uri="{C3380CC4-5D6E-409C-BE32-E72D297353CC}">
              <c16:uniqueId val="{00000000-9831-4F2F-A9DC-6FEDDA3CBDBC}"/>
            </c:ext>
          </c:extLst>
        </c:ser>
        <c:dLbls>
          <c:showLegendKey val="0"/>
          <c:showVal val="0"/>
          <c:showCatName val="0"/>
          <c:showSerName val="0"/>
          <c:showPercent val="0"/>
          <c:showBubbleSize val="0"/>
        </c:dLbls>
        <c:gapWidth val="50"/>
        <c:axId val="216844928"/>
        <c:axId val="216847488"/>
      </c:barChart>
      <c:catAx>
        <c:axId val="216844928"/>
        <c:scaling>
          <c:orientation val="maxMin"/>
        </c:scaling>
        <c:delete val="0"/>
        <c:axPos val="l"/>
        <c:numFmt formatCode="General" sourceLinked="1"/>
        <c:majorTickMark val="none"/>
        <c:minorTickMark val="none"/>
        <c:tickLblPos val="nextTo"/>
        <c:spPr>
          <a:ln>
            <a:solidFill>
              <a:sysClr val="windowText" lastClr="000000"/>
            </a:solidFill>
          </a:ln>
        </c:spPr>
        <c:txPr>
          <a:bodyPr/>
          <a:lstStyle/>
          <a:p>
            <a:pPr>
              <a:defRPr sz="1200"/>
            </a:pPr>
            <a:endParaRPr lang="fi-FI"/>
          </a:p>
        </c:txPr>
        <c:crossAx val="216847488"/>
        <c:crossesAt val="0"/>
        <c:auto val="1"/>
        <c:lblAlgn val="ctr"/>
        <c:lblOffset val="100"/>
        <c:noMultiLvlLbl val="0"/>
      </c:catAx>
      <c:valAx>
        <c:axId val="216847488"/>
        <c:scaling>
          <c:orientation val="minMax"/>
          <c:min val="0"/>
        </c:scaling>
        <c:delete val="0"/>
        <c:axPos val="t"/>
        <c:majorGridlines>
          <c:spPr>
            <a:ln w="9525">
              <a:solidFill>
                <a:schemeClr val="tx1"/>
              </a:solidFill>
            </a:ln>
          </c:spPr>
        </c:majorGridlines>
        <c:minorGridlines>
          <c:spPr>
            <a:ln>
              <a:solidFill>
                <a:schemeClr val="bg1">
                  <a:lumMod val="75000"/>
                </a:schemeClr>
              </a:solidFill>
              <a:prstDash val="dash"/>
            </a:ln>
          </c:spPr>
        </c:minorGridlines>
        <c:numFmt formatCode="0%" sourceLinked="1"/>
        <c:majorTickMark val="none"/>
        <c:minorTickMark val="none"/>
        <c:tickLblPos val="high"/>
        <c:spPr>
          <a:ln w="6350">
            <a:noFill/>
          </a:ln>
        </c:spPr>
        <c:txPr>
          <a:bodyPr/>
          <a:lstStyle/>
          <a:p>
            <a:pPr>
              <a:defRPr sz="1200"/>
            </a:pPr>
            <a:endParaRPr lang="fi-FI"/>
          </a:p>
        </c:txPr>
        <c:crossAx val="216844928"/>
        <c:crosses val="autoZero"/>
        <c:crossBetween val="between"/>
        <c:majorUnit val="0.1"/>
        <c:minorUnit val="0.05"/>
      </c:valAx>
      <c:spPr>
        <a:ln w="9525">
          <a:solidFill>
            <a:schemeClr val="tx1"/>
          </a:solidFill>
        </a:ln>
      </c:spPr>
    </c:plotArea>
    <c:legend>
      <c:legendPos val="b"/>
      <c:layout>
        <c:manualLayout>
          <c:xMode val="edge"/>
          <c:yMode val="edge"/>
          <c:x val="0.40799490215463619"/>
          <c:y val="0.93761501444701634"/>
          <c:w val="0.18401010198033488"/>
          <c:h val="5.4422145473355311E-2"/>
        </c:manualLayout>
      </c:layout>
      <c:overlay val="0"/>
      <c:txPr>
        <a:bodyPr/>
        <a:lstStyle/>
        <a:p>
          <a:pPr>
            <a:defRPr sz="1200"/>
          </a:pPr>
          <a:endParaRPr lang="fi-FI"/>
        </a:p>
      </c:txPr>
    </c:legend>
    <c:plotVisOnly val="1"/>
    <c:dispBlanksAs val="gap"/>
    <c:showDLblsOverMax val="0"/>
  </c:chart>
  <c:spPr>
    <a:noFill/>
    <a:ln>
      <a:noFill/>
    </a:ln>
  </c:spPr>
  <c:txPr>
    <a:bodyPr/>
    <a:lstStyle/>
    <a:p>
      <a:pPr>
        <a:defRPr>
          <a:latin typeface="+mn-lt"/>
          <a:ea typeface="Tahoma" pitchFamily="34" charset="0"/>
          <a:cs typeface="Tahoma" pitchFamily="34" charset="0"/>
        </a:defRPr>
      </a:pPr>
      <a:endParaRPr lang="fi-FI"/>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b="0"/>
            </a:pPr>
            <a:r>
              <a:rPr lang="fi-FI"/>
              <a:t>Vaalipiirijakauma</a:t>
            </a:r>
          </a:p>
          <a:p>
            <a:pPr>
              <a:defRPr sz="1600" b="0"/>
            </a:pPr>
            <a:r>
              <a:rPr lang="fi-FI"/>
              <a:t>Kaikki vastaajat (n=349)</a:t>
            </a:r>
          </a:p>
        </c:rich>
      </c:tx>
      <c:layout>
        <c:manualLayout>
          <c:xMode val="edge"/>
          <c:yMode val="edge"/>
          <c:x val="0.40528114289194955"/>
          <c:y val="0"/>
        </c:manualLayout>
      </c:layout>
      <c:overlay val="0"/>
    </c:title>
    <c:autoTitleDeleted val="0"/>
    <c:plotArea>
      <c:layout>
        <c:manualLayout>
          <c:layoutTarget val="inner"/>
          <c:xMode val="edge"/>
          <c:yMode val="edge"/>
          <c:x val="0.2157740090076759"/>
          <c:y val="0.13272445124850435"/>
          <c:w val="0.72366725917001962"/>
          <c:h val="0.74597202556050768"/>
        </c:manualLayout>
      </c:layout>
      <c:barChart>
        <c:barDir val="bar"/>
        <c:grouping val="clustered"/>
        <c:varyColors val="0"/>
        <c:ser>
          <c:idx val="0"/>
          <c:order val="0"/>
          <c:tx>
            <c:strRef>
              <c:f>'Kaikki kysymykset'!$B$1814</c:f>
              <c:strCache>
                <c:ptCount val="1"/>
                <c:pt idx="0">
                  <c:v>Kaikki vastaajat (n=349)</c:v>
                </c:pt>
              </c:strCache>
            </c:strRef>
          </c:tx>
          <c:spPr>
            <a:solidFill>
              <a:srgbClr val="C239CE">
                <a:lumMod val="60000"/>
                <a:lumOff val="40000"/>
              </a:srgbClr>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kysymykset'!$C$1813:$N$1813</c:f>
              <c:strCache>
                <c:ptCount val="12"/>
                <c:pt idx="0">
                  <c:v>Helsingin vaalipiiri (n=38</c:v>
                </c:pt>
                <c:pt idx="1">
                  <c:v>Uudenmaan vaalipiiri (n=70)</c:v>
                </c:pt>
                <c:pt idx="2">
                  <c:v>Varsinais-Suomen vaalipiiri (n=28)</c:v>
                </c:pt>
                <c:pt idx="3">
                  <c:v>Satakunnan vaalipiiri (n=6)</c:v>
                </c:pt>
                <c:pt idx="4">
                  <c:v>Hämeen vaalipiiri (n=30)</c:v>
                </c:pt>
                <c:pt idx="5">
                  <c:v>Pirkanmaan vaalipiiri (n=22)</c:v>
                </c:pt>
                <c:pt idx="6">
                  <c:v>Kaakkois-Suomen vaalipiiri (n=27)</c:v>
                </c:pt>
                <c:pt idx="7">
                  <c:v>Savo-Karjalan vaalipiiri (n=22)</c:v>
                </c:pt>
                <c:pt idx="8">
                  <c:v>Vaasan vaalipiiri (n=30)</c:v>
                </c:pt>
                <c:pt idx="9">
                  <c:v>Keski-Suomen vaalipiiri (n=23)</c:v>
                </c:pt>
                <c:pt idx="10">
                  <c:v>Oulun vaalipiiri (n=28)</c:v>
                </c:pt>
                <c:pt idx="11">
                  <c:v>Lapin vaalipiiri (n=21)</c:v>
                </c:pt>
              </c:strCache>
            </c:strRef>
          </c:cat>
          <c:val>
            <c:numRef>
              <c:f>'Kaikki kysymykset'!$C$1814:$N$1814</c:f>
              <c:numCache>
                <c:formatCode>0.0%</c:formatCode>
                <c:ptCount val="12"/>
                <c:pt idx="0">
                  <c:v>0.11174785100286534</c:v>
                </c:pt>
                <c:pt idx="1">
                  <c:v>0.20343839541547279</c:v>
                </c:pt>
                <c:pt idx="2">
                  <c:v>8.3094555873925516E-2</c:v>
                </c:pt>
                <c:pt idx="3">
                  <c:v>1.7191977077363897E-2</c:v>
                </c:pt>
                <c:pt idx="4">
                  <c:v>8.5959885386819479E-2</c:v>
                </c:pt>
                <c:pt idx="5">
                  <c:v>6.3037249283667621E-2</c:v>
                </c:pt>
                <c:pt idx="6">
                  <c:v>7.7363896848137534E-2</c:v>
                </c:pt>
                <c:pt idx="7">
                  <c:v>6.3037249283667621E-2</c:v>
                </c:pt>
                <c:pt idx="8">
                  <c:v>8.5959885386819479E-2</c:v>
                </c:pt>
                <c:pt idx="9">
                  <c:v>6.5902578796561612E-2</c:v>
                </c:pt>
                <c:pt idx="10">
                  <c:v>8.3094555873925516E-2</c:v>
                </c:pt>
                <c:pt idx="11">
                  <c:v>6.0171919770773644E-2</c:v>
                </c:pt>
              </c:numCache>
            </c:numRef>
          </c:val>
          <c:extLst>
            <c:ext xmlns:c16="http://schemas.microsoft.com/office/drawing/2014/chart" uri="{C3380CC4-5D6E-409C-BE32-E72D297353CC}">
              <c16:uniqueId val="{00000000-B96B-4F81-B313-6040C95DDC8D}"/>
            </c:ext>
          </c:extLst>
        </c:ser>
        <c:dLbls>
          <c:showLegendKey val="0"/>
          <c:showVal val="0"/>
          <c:showCatName val="0"/>
          <c:showSerName val="0"/>
          <c:showPercent val="0"/>
          <c:showBubbleSize val="0"/>
        </c:dLbls>
        <c:gapWidth val="50"/>
        <c:axId val="216844928"/>
        <c:axId val="216847488"/>
      </c:barChart>
      <c:catAx>
        <c:axId val="216844928"/>
        <c:scaling>
          <c:orientation val="maxMin"/>
        </c:scaling>
        <c:delete val="0"/>
        <c:axPos val="l"/>
        <c:numFmt formatCode="General" sourceLinked="1"/>
        <c:majorTickMark val="none"/>
        <c:minorTickMark val="none"/>
        <c:tickLblPos val="nextTo"/>
        <c:spPr>
          <a:ln>
            <a:solidFill>
              <a:sysClr val="windowText" lastClr="000000"/>
            </a:solidFill>
          </a:ln>
        </c:spPr>
        <c:txPr>
          <a:bodyPr/>
          <a:lstStyle/>
          <a:p>
            <a:pPr>
              <a:defRPr sz="1200"/>
            </a:pPr>
            <a:endParaRPr lang="fi-FI"/>
          </a:p>
        </c:txPr>
        <c:crossAx val="216847488"/>
        <c:crossesAt val="0"/>
        <c:auto val="1"/>
        <c:lblAlgn val="ctr"/>
        <c:lblOffset val="100"/>
        <c:noMultiLvlLbl val="0"/>
      </c:catAx>
      <c:valAx>
        <c:axId val="216847488"/>
        <c:scaling>
          <c:orientation val="minMax"/>
          <c:min val="0"/>
        </c:scaling>
        <c:delete val="0"/>
        <c:axPos val="t"/>
        <c:majorGridlines>
          <c:spPr>
            <a:ln w="9525">
              <a:solidFill>
                <a:schemeClr val="tx1"/>
              </a:solidFill>
            </a:ln>
          </c:spPr>
        </c:majorGridlines>
        <c:minorGridlines>
          <c:spPr>
            <a:ln>
              <a:solidFill>
                <a:schemeClr val="bg1">
                  <a:lumMod val="75000"/>
                </a:schemeClr>
              </a:solidFill>
              <a:prstDash val="dash"/>
            </a:ln>
          </c:spPr>
        </c:minorGridlines>
        <c:numFmt formatCode="0%" sourceLinked="0"/>
        <c:majorTickMark val="none"/>
        <c:minorTickMark val="none"/>
        <c:tickLblPos val="high"/>
        <c:spPr>
          <a:ln w="6350">
            <a:noFill/>
          </a:ln>
        </c:spPr>
        <c:txPr>
          <a:bodyPr/>
          <a:lstStyle/>
          <a:p>
            <a:pPr>
              <a:defRPr sz="1200"/>
            </a:pPr>
            <a:endParaRPr lang="fi-FI"/>
          </a:p>
        </c:txPr>
        <c:crossAx val="216844928"/>
        <c:crosses val="autoZero"/>
        <c:crossBetween val="between"/>
        <c:majorUnit val="0.1"/>
        <c:minorUnit val="0.05"/>
      </c:valAx>
      <c:spPr>
        <a:ln w="9525">
          <a:solidFill>
            <a:schemeClr val="tx1"/>
          </a:solidFill>
        </a:ln>
      </c:spPr>
    </c:plotArea>
    <c:legend>
      <c:legendPos val="b"/>
      <c:layout>
        <c:manualLayout>
          <c:xMode val="edge"/>
          <c:yMode val="edge"/>
          <c:x val="0.40799490215463619"/>
          <c:y val="0.95088641457973044"/>
          <c:w val="0.18401010198033488"/>
          <c:h val="4.3805025367184114E-2"/>
        </c:manualLayout>
      </c:layout>
      <c:overlay val="0"/>
      <c:txPr>
        <a:bodyPr/>
        <a:lstStyle/>
        <a:p>
          <a:pPr>
            <a:defRPr sz="1200"/>
          </a:pPr>
          <a:endParaRPr lang="fi-FI"/>
        </a:p>
      </c:txPr>
    </c:legend>
    <c:plotVisOnly val="1"/>
    <c:dispBlanksAs val="gap"/>
    <c:showDLblsOverMax val="0"/>
  </c:chart>
  <c:spPr>
    <a:noFill/>
    <a:ln>
      <a:noFill/>
    </a:ln>
  </c:spPr>
  <c:txPr>
    <a:bodyPr/>
    <a:lstStyle/>
    <a:p>
      <a:pPr>
        <a:defRPr>
          <a:latin typeface="+mn-lt"/>
          <a:ea typeface="Tahoma" pitchFamily="34" charset="0"/>
          <a:cs typeface="Tahoma" pitchFamily="34" charset="0"/>
        </a:defRPr>
      </a:pPr>
      <a:endParaRPr lang="fi-FI"/>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title>
      <c:tx>
        <c:rich>
          <a:bodyPr/>
          <a:lstStyle/>
          <a:p>
            <a:pPr>
              <a:defRPr sz="1600" b="0"/>
            </a:pPr>
            <a:r>
              <a:rPr lang="fi-FI" sz="1600" b="0" i="0" u="none" strike="noStrike" baseline="0" dirty="0">
                <a:effectLst/>
              </a:rPr>
              <a:t>Kuinka suhtaudut seuraavaan väittämään? </a:t>
            </a:r>
          </a:p>
          <a:p>
            <a:pPr>
              <a:defRPr sz="1600" b="0"/>
            </a:pPr>
            <a:r>
              <a:rPr lang="fi-FI" sz="1600" b="0" i="0" u="none" strike="noStrike" baseline="0" dirty="0">
                <a:effectLst/>
              </a:rPr>
              <a:t>”</a:t>
            </a:r>
            <a:r>
              <a:rPr lang="en-US" dirty="0" err="1"/>
              <a:t>Kunnissa</a:t>
            </a:r>
            <a:r>
              <a:rPr lang="en-US" dirty="0"/>
              <a:t> ja </a:t>
            </a:r>
            <a:r>
              <a:rPr lang="en-US" dirty="0" err="1"/>
              <a:t>hyvinvointialueilla</a:t>
            </a:r>
            <a:r>
              <a:rPr lang="en-US" dirty="0"/>
              <a:t> </a:t>
            </a:r>
            <a:r>
              <a:rPr lang="en-US" dirty="0" err="1"/>
              <a:t>toteutettavaan</a:t>
            </a:r>
            <a:r>
              <a:rPr lang="en-US" dirty="0"/>
              <a:t> </a:t>
            </a:r>
            <a:r>
              <a:rPr lang="en-US" dirty="0" err="1"/>
              <a:t>ehkäisevään</a:t>
            </a:r>
            <a:r>
              <a:rPr lang="en-US" dirty="0"/>
              <a:t> </a:t>
            </a:r>
            <a:r>
              <a:rPr lang="en-US" dirty="0" err="1"/>
              <a:t>päihdetyöhön</a:t>
            </a:r>
            <a:r>
              <a:rPr lang="en-US" dirty="0"/>
              <a:t> </a:t>
            </a:r>
            <a:r>
              <a:rPr lang="en-US" dirty="0" err="1"/>
              <a:t>tulisi</a:t>
            </a:r>
            <a:r>
              <a:rPr lang="en-US" dirty="0"/>
              <a:t> </a:t>
            </a:r>
            <a:r>
              <a:rPr lang="en-US" dirty="0" err="1"/>
              <a:t>suunnata</a:t>
            </a:r>
            <a:r>
              <a:rPr lang="en-US" dirty="0"/>
              <a:t> </a:t>
            </a:r>
            <a:r>
              <a:rPr lang="en-US" dirty="0" err="1"/>
              <a:t>nykyistä</a:t>
            </a:r>
            <a:r>
              <a:rPr lang="en-US" dirty="0"/>
              <a:t> </a:t>
            </a:r>
            <a:r>
              <a:rPr lang="en-US" dirty="0" err="1"/>
              <a:t>enemmän</a:t>
            </a:r>
            <a:r>
              <a:rPr lang="en-US" dirty="0"/>
              <a:t> </a:t>
            </a:r>
            <a:r>
              <a:rPr lang="en-US" dirty="0" err="1"/>
              <a:t>rahoitusta</a:t>
            </a:r>
            <a:r>
              <a:rPr lang="en-US" dirty="0"/>
              <a:t> </a:t>
            </a:r>
            <a:r>
              <a:rPr lang="en-US" dirty="0" err="1"/>
              <a:t>seuraavalla</a:t>
            </a:r>
            <a:r>
              <a:rPr lang="en-US" dirty="0"/>
              <a:t> </a:t>
            </a:r>
            <a:r>
              <a:rPr lang="en-US" dirty="0" err="1"/>
              <a:t>hallituskaudella</a:t>
            </a:r>
            <a:r>
              <a:rPr lang="en-US" dirty="0"/>
              <a:t>.” </a:t>
            </a:r>
          </a:p>
          <a:p>
            <a:pPr>
              <a:defRPr sz="1600" b="0"/>
            </a:pPr>
            <a:r>
              <a:rPr lang="en-US" dirty="0" err="1"/>
              <a:t>Kaikki</a:t>
            </a:r>
            <a:r>
              <a:rPr lang="en-US" dirty="0"/>
              <a:t> </a:t>
            </a:r>
            <a:r>
              <a:rPr lang="en-US" dirty="0" err="1"/>
              <a:t>vastaajat</a:t>
            </a:r>
            <a:r>
              <a:rPr lang="en-US" dirty="0"/>
              <a:t> (n=349)</a:t>
            </a:r>
          </a:p>
        </c:rich>
      </c:tx>
      <c:layout>
        <c:manualLayout>
          <c:xMode val="edge"/>
          <c:yMode val="edge"/>
          <c:x val="0.1319726271942874"/>
          <c:y val="1.3257606236513069E-2"/>
        </c:manualLayout>
      </c:layout>
      <c:overlay val="0"/>
    </c:title>
    <c:autoTitleDeleted val="0"/>
    <c:plotArea>
      <c:layout>
        <c:manualLayout>
          <c:layoutTarget val="inner"/>
          <c:xMode val="edge"/>
          <c:yMode val="edge"/>
          <c:x val="0.24725646426002759"/>
          <c:y val="0.2576244193762442"/>
          <c:w val="0.30311216899732224"/>
          <c:h val="0.67601857996018577"/>
        </c:manualLayout>
      </c:layout>
      <c:pieChart>
        <c:varyColors val="0"/>
        <c:ser>
          <c:idx val="0"/>
          <c:order val="0"/>
          <c:tx>
            <c:strRef>
              <c:f>'Kaikki kysymykset'!$B$121</c:f>
              <c:strCache>
                <c:ptCount val="1"/>
                <c:pt idx="0">
                  <c:v>Kaikki vastaajat (n=349)</c:v>
                </c:pt>
              </c:strCache>
            </c:strRef>
          </c:tx>
          <c:spPr>
            <a:solidFill>
              <a:srgbClr val="C239CE">
                <a:alpha val="80000"/>
              </a:srgbClr>
            </a:solidFill>
            <a:ln w="12700">
              <a:solidFill>
                <a:sysClr val="windowText" lastClr="000000"/>
              </a:solidFill>
            </a:ln>
          </c:spPr>
          <c:explosion val="4"/>
          <c:dPt>
            <c:idx val="0"/>
            <c:bubble3D val="0"/>
            <c:spPr>
              <a:solidFill>
                <a:srgbClr val="54AE0E"/>
              </a:solidFill>
              <a:ln w="12700">
                <a:solidFill>
                  <a:sysClr val="windowText" lastClr="000000"/>
                </a:solidFill>
              </a:ln>
            </c:spPr>
            <c:extLst>
              <c:ext xmlns:c16="http://schemas.microsoft.com/office/drawing/2014/chart" uri="{C3380CC4-5D6E-409C-BE32-E72D297353CC}">
                <c16:uniqueId val="{00000001-7A50-4B11-9782-6821B129D9B8}"/>
              </c:ext>
            </c:extLst>
          </c:dPt>
          <c:dPt>
            <c:idx val="1"/>
            <c:bubble3D val="0"/>
            <c:spPr>
              <a:solidFill>
                <a:srgbClr val="54AE0E">
                  <a:lumMod val="40000"/>
                  <a:lumOff val="60000"/>
                </a:srgbClr>
              </a:solidFill>
              <a:ln w="12700">
                <a:solidFill>
                  <a:sysClr val="windowText" lastClr="000000"/>
                </a:solidFill>
              </a:ln>
            </c:spPr>
            <c:extLst>
              <c:ext xmlns:c16="http://schemas.microsoft.com/office/drawing/2014/chart" uri="{C3380CC4-5D6E-409C-BE32-E72D297353CC}">
                <c16:uniqueId val="{00000003-7A50-4B11-9782-6821B129D9B8}"/>
              </c:ext>
            </c:extLst>
          </c:dPt>
          <c:dPt>
            <c:idx val="2"/>
            <c:bubble3D val="0"/>
            <c:spPr>
              <a:solidFill>
                <a:srgbClr val="F3297B">
                  <a:lumMod val="40000"/>
                  <a:lumOff val="60000"/>
                </a:srgbClr>
              </a:solidFill>
              <a:ln w="12700">
                <a:solidFill>
                  <a:sysClr val="windowText" lastClr="000000"/>
                </a:solidFill>
              </a:ln>
            </c:spPr>
            <c:extLst>
              <c:ext xmlns:c16="http://schemas.microsoft.com/office/drawing/2014/chart" uri="{C3380CC4-5D6E-409C-BE32-E72D297353CC}">
                <c16:uniqueId val="{00000005-7A50-4B11-9782-6821B129D9B8}"/>
              </c:ext>
            </c:extLst>
          </c:dPt>
          <c:dPt>
            <c:idx val="3"/>
            <c:bubble3D val="0"/>
            <c:spPr>
              <a:solidFill>
                <a:srgbClr val="F3297B"/>
              </a:solidFill>
              <a:ln w="12700">
                <a:solidFill>
                  <a:sysClr val="windowText" lastClr="000000"/>
                </a:solidFill>
              </a:ln>
            </c:spPr>
            <c:extLst>
              <c:ext xmlns:c16="http://schemas.microsoft.com/office/drawing/2014/chart" uri="{C3380CC4-5D6E-409C-BE32-E72D297353CC}">
                <c16:uniqueId val="{00000007-7A50-4B11-9782-6821B129D9B8}"/>
              </c:ext>
            </c:extLst>
          </c:dPt>
          <c:dPt>
            <c:idx val="4"/>
            <c:bubble3D val="0"/>
            <c:spPr>
              <a:solidFill>
                <a:sysClr val="window" lastClr="FFFFFF">
                  <a:lumMod val="85000"/>
                </a:sysClr>
              </a:solidFill>
              <a:ln w="12700">
                <a:solidFill>
                  <a:sysClr val="windowText" lastClr="000000"/>
                </a:solidFill>
              </a:ln>
            </c:spPr>
            <c:extLst>
              <c:ext xmlns:c16="http://schemas.microsoft.com/office/drawing/2014/chart" uri="{C3380CC4-5D6E-409C-BE32-E72D297353CC}">
                <c16:uniqueId val="{00000009-7A50-4B11-9782-6821B129D9B8}"/>
              </c:ext>
            </c:extLst>
          </c:dPt>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50-4B11-9782-6821B129D9B8}"/>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A50-4B11-9782-6821B129D9B8}"/>
                </c:ext>
              </c:extLst>
            </c:dLbl>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A50-4B11-9782-6821B129D9B8}"/>
                </c:ext>
              </c:extLst>
            </c:dLbl>
            <c:dLbl>
              <c:idx val="3"/>
              <c:layout>
                <c:manualLayout>
                  <c:x val="1.4678795915163544E-3"/>
                  <c:y val="7.1389682792636746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A50-4B11-9782-6821B129D9B8}"/>
                </c:ext>
              </c:extLst>
            </c:dLbl>
            <c:dLbl>
              <c:idx val="4"/>
              <c:layout>
                <c:manualLayout>
                  <c:x val="1.0308236909243828E-2"/>
                  <c:y val="1.2378976848199216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A50-4B11-9782-6821B129D9B8}"/>
                </c:ext>
              </c:extLst>
            </c:dLbl>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0"/>
            <c:showCatName val="0"/>
            <c:showSerName val="0"/>
            <c:showPercent val="0"/>
            <c:showBubbleSize val="0"/>
            <c:extLst>
              <c:ext xmlns:c15="http://schemas.microsoft.com/office/drawing/2012/chart" uri="{CE6537A1-D6FC-4f65-9D91-7224C49458BB}"/>
            </c:extLst>
          </c:dLbls>
          <c:cat>
            <c:strRef>
              <c:f>'Kaikki kysymykset'!$C$120:$G$120</c:f>
              <c:strCache>
                <c:ptCount val="5"/>
                <c:pt idx="0">
                  <c:v>Täysin samaa mieltä</c:v>
                </c:pt>
                <c:pt idx="1">
                  <c:v>Jokseenkin samaa mieltä</c:v>
                </c:pt>
                <c:pt idx="2">
                  <c:v>Jokseenkin eri mieltä</c:v>
                </c:pt>
                <c:pt idx="3">
                  <c:v>Täysin eri mieltä</c:v>
                </c:pt>
                <c:pt idx="4">
                  <c:v>En osaa sanoa</c:v>
                </c:pt>
              </c:strCache>
            </c:strRef>
          </c:cat>
          <c:val>
            <c:numRef>
              <c:f>'Kaikki kysymykset'!$C$121:$G$121</c:f>
              <c:numCache>
                <c:formatCode>0%</c:formatCode>
                <c:ptCount val="5"/>
                <c:pt idx="0">
                  <c:v>0.50872093023255816</c:v>
                </c:pt>
                <c:pt idx="1">
                  <c:v>0.40406976744186046</c:v>
                </c:pt>
                <c:pt idx="2">
                  <c:v>5.8139534883720929E-2</c:v>
                </c:pt>
                <c:pt idx="3">
                  <c:v>5.8139534883720929E-3</c:v>
                </c:pt>
                <c:pt idx="4">
                  <c:v>2.3255813953488372E-2</c:v>
                </c:pt>
              </c:numCache>
            </c:numRef>
          </c:val>
          <c:extLst>
            <c:ext xmlns:c16="http://schemas.microsoft.com/office/drawing/2014/chart" uri="{C3380CC4-5D6E-409C-BE32-E72D297353CC}">
              <c16:uniqueId val="{0000000A-7A50-4B11-9782-6821B129D9B8}"/>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1672646170641932"/>
          <c:y val="0.50204682609763362"/>
          <c:w val="0.16667133656790373"/>
          <c:h val="0.27211072736677655"/>
        </c:manualLayout>
      </c:layout>
      <c:overlay val="0"/>
      <c:spPr>
        <a:noFill/>
      </c:spPr>
      <c:txPr>
        <a:bodyPr/>
        <a:lstStyle/>
        <a:p>
          <a:pPr>
            <a:defRPr sz="1200"/>
          </a:pPr>
          <a:endParaRPr lang="fi-FI"/>
        </a:p>
      </c:txPr>
    </c:legend>
    <c:plotVisOnly val="1"/>
    <c:dispBlanksAs val="gap"/>
    <c:showDLblsOverMax val="0"/>
  </c:chart>
  <c:spPr>
    <a:noFill/>
    <a:ln w="9525">
      <a:noFill/>
    </a:ln>
  </c:spPr>
  <c:txPr>
    <a:bodyPr/>
    <a:lstStyle/>
    <a:p>
      <a:pPr>
        <a:defRPr>
          <a:latin typeface="+mn-lt"/>
        </a:defRPr>
      </a:pPr>
      <a:endParaRPr lang="fi-FI"/>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b="0"/>
            </a:pPr>
            <a:r>
              <a:rPr lang="fi-FI" sz="1600" b="0" i="0" u="none" strike="noStrike" baseline="0" dirty="0">
                <a:effectLst/>
              </a:rPr>
              <a:t>Kuinka suhtaudut seuraavaan väittämään? ”</a:t>
            </a:r>
            <a:r>
              <a:rPr lang="en-US" dirty="0" err="1"/>
              <a:t>Kunnissa</a:t>
            </a:r>
            <a:r>
              <a:rPr lang="en-US" dirty="0"/>
              <a:t> ja </a:t>
            </a:r>
            <a:r>
              <a:rPr lang="en-US" dirty="0" err="1"/>
              <a:t>hyvinvointialueilla</a:t>
            </a:r>
            <a:r>
              <a:rPr lang="en-US" dirty="0"/>
              <a:t> </a:t>
            </a:r>
            <a:r>
              <a:rPr lang="en-US" dirty="0" err="1"/>
              <a:t>toteutettavaan</a:t>
            </a:r>
            <a:r>
              <a:rPr lang="en-US" dirty="0"/>
              <a:t> </a:t>
            </a:r>
            <a:r>
              <a:rPr lang="en-US" dirty="0" err="1"/>
              <a:t>ehkäisevään</a:t>
            </a:r>
            <a:r>
              <a:rPr lang="en-US" dirty="0"/>
              <a:t> </a:t>
            </a:r>
            <a:r>
              <a:rPr lang="en-US" dirty="0" err="1"/>
              <a:t>päihdetyöhön</a:t>
            </a:r>
            <a:r>
              <a:rPr lang="en-US" dirty="0"/>
              <a:t> </a:t>
            </a:r>
            <a:r>
              <a:rPr lang="en-US" dirty="0" err="1"/>
              <a:t>tulisi</a:t>
            </a:r>
            <a:r>
              <a:rPr lang="en-US" dirty="0"/>
              <a:t> </a:t>
            </a:r>
            <a:r>
              <a:rPr lang="en-US" dirty="0" err="1"/>
              <a:t>suunnata</a:t>
            </a:r>
            <a:r>
              <a:rPr lang="en-US" dirty="0"/>
              <a:t> </a:t>
            </a:r>
            <a:r>
              <a:rPr lang="en-US" dirty="0" err="1"/>
              <a:t>nykyistä</a:t>
            </a:r>
            <a:r>
              <a:rPr lang="en-US" dirty="0"/>
              <a:t> </a:t>
            </a:r>
            <a:r>
              <a:rPr lang="en-US" dirty="0" err="1"/>
              <a:t>enemmän</a:t>
            </a:r>
            <a:r>
              <a:rPr lang="en-US" dirty="0"/>
              <a:t> </a:t>
            </a:r>
            <a:r>
              <a:rPr lang="en-US" dirty="0" err="1"/>
              <a:t>rahoitusta</a:t>
            </a:r>
            <a:r>
              <a:rPr lang="en-US" dirty="0"/>
              <a:t> </a:t>
            </a:r>
            <a:r>
              <a:rPr lang="en-US" dirty="0" err="1"/>
              <a:t>seuraavalla</a:t>
            </a:r>
            <a:r>
              <a:rPr lang="en-US" dirty="0"/>
              <a:t> </a:t>
            </a:r>
            <a:r>
              <a:rPr lang="en-US" dirty="0" err="1"/>
              <a:t>hallituskaudella</a:t>
            </a:r>
            <a:r>
              <a:rPr lang="en-US" dirty="0"/>
              <a:t>.”</a:t>
            </a:r>
          </a:p>
        </c:rich>
      </c:tx>
      <c:layout>
        <c:manualLayout>
          <c:xMode val="edge"/>
          <c:yMode val="edge"/>
          <c:x val="0.20166017331737138"/>
          <c:y val="0"/>
        </c:manualLayout>
      </c:layout>
      <c:overlay val="0"/>
    </c:title>
    <c:autoTitleDeleted val="0"/>
    <c:plotArea>
      <c:layout>
        <c:manualLayout>
          <c:layoutTarget val="inner"/>
          <c:xMode val="edge"/>
          <c:yMode val="edge"/>
          <c:x val="0.24077405949256361"/>
          <c:y val="0.15208272157752012"/>
          <c:w val="0.6986673228346455"/>
          <c:h val="0.68291009410154191"/>
        </c:manualLayout>
      </c:layout>
      <c:barChart>
        <c:barDir val="bar"/>
        <c:grouping val="percentStacked"/>
        <c:varyColors val="0"/>
        <c:ser>
          <c:idx val="0"/>
          <c:order val="0"/>
          <c:tx>
            <c:strRef>
              <c:f>'Kaikki kysymykset'!$C$120</c:f>
              <c:strCache>
                <c:ptCount val="1"/>
                <c:pt idx="0">
                  <c:v>Täysin samaa mieltä</c:v>
                </c:pt>
              </c:strCache>
            </c:strRef>
          </c:tx>
          <c:spPr>
            <a:solidFill>
              <a:srgbClr val="54AE0E"/>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kysymykset'!$B$121:$B$127</c:f>
              <c:strCache>
                <c:ptCount val="7"/>
                <c:pt idx="0">
                  <c:v>Kaikki vastaajat (n=349)</c:v>
                </c:pt>
                <c:pt idx="1">
                  <c:v>Miehet (n=181)</c:v>
                </c:pt>
                <c:pt idx="2">
                  <c:v>Naiset (n=157)</c:v>
                </c:pt>
                <c:pt idx="3">
                  <c:v>18-35-vuotiaat (n=60)</c:v>
                </c:pt>
                <c:pt idx="4">
                  <c:v>36-50-vuotiaat (n=147)</c:v>
                </c:pt>
                <c:pt idx="5">
                  <c:v>51-65-vuotiaat (n=114)</c:v>
                </c:pt>
                <c:pt idx="6">
                  <c:v>Yli 65-vuotiaat (n=21)</c:v>
                </c:pt>
              </c:strCache>
            </c:strRef>
          </c:cat>
          <c:val>
            <c:numRef>
              <c:f>'Kaikki kysymykset'!$C$121:$C$127</c:f>
              <c:numCache>
                <c:formatCode>0%</c:formatCode>
                <c:ptCount val="7"/>
                <c:pt idx="0">
                  <c:v>0.50872093023255816</c:v>
                </c:pt>
                <c:pt idx="1">
                  <c:v>0.44444444444444442</c:v>
                </c:pt>
                <c:pt idx="2">
                  <c:v>0.57961783439490444</c:v>
                </c:pt>
                <c:pt idx="3">
                  <c:v>0.57627118644067798</c:v>
                </c:pt>
                <c:pt idx="4">
                  <c:v>0.54421768707482987</c:v>
                </c:pt>
                <c:pt idx="5">
                  <c:v>0.46491228070175439</c:v>
                </c:pt>
                <c:pt idx="6">
                  <c:v>0.33333333333333337</c:v>
                </c:pt>
              </c:numCache>
            </c:numRef>
          </c:val>
          <c:extLst>
            <c:ext xmlns:c16="http://schemas.microsoft.com/office/drawing/2014/chart" uri="{C3380CC4-5D6E-409C-BE32-E72D297353CC}">
              <c16:uniqueId val="{00000000-27C1-4D62-8100-EC121F2A1BC8}"/>
            </c:ext>
          </c:extLst>
        </c:ser>
        <c:ser>
          <c:idx val="2"/>
          <c:order val="1"/>
          <c:tx>
            <c:strRef>
              <c:f>'Kaikki kysymykset'!$D$120</c:f>
              <c:strCache>
                <c:ptCount val="1"/>
                <c:pt idx="0">
                  <c:v>Jokseenkin samaa mieltä</c:v>
                </c:pt>
              </c:strCache>
            </c:strRef>
          </c:tx>
          <c:spPr>
            <a:solidFill>
              <a:srgbClr val="BFFF9B"/>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kysymykset'!$B$121:$B$127</c:f>
              <c:strCache>
                <c:ptCount val="7"/>
                <c:pt idx="0">
                  <c:v>Kaikki vastaajat (n=349)</c:v>
                </c:pt>
                <c:pt idx="1">
                  <c:v>Miehet (n=181)</c:v>
                </c:pt>
                <c:pt idx="2">
                  <c:v>Naiset (n=157)</c:v>
                </c:pt>
                <c:pt idx="3">
                  <c:v>18-35-vuotiaat (n=60)</c:v>
                </c:pt>
                <c:pt idx="4">
                  <c:v>36-50-vuotiaat (n=147)</c:v>
                </c:pt>
                <c:pt idx="5">
                  <c:v>51-65-vuotiaat (n=114)</c:v>
                </c:pt>
                <c:pt idx="6">
                  <c:v>Yli 65-vuotiaat (n=21)</c:v>
                </c:pt>
              </c:strCache>
            </c:strRef>
          </c:cat>
          <c:val>
            <c:numRef>
              <c:f>'Kaikki kysymykset'!$D$121:$D$127</c:f>
              <c:numCache>
                <c:formatCode>0%</c:formatCode>
                <c:ptCount val="7"/>
                <c:pt idx="0">
                  <c:v>0.40406976744186046</c:v>
                </c:pt>
                <c:pt idx="1">
                  <c:v>0.43888888888888894</c:v>
                </c:pt>
                <c:pt idx="2">
                  <c:v>0.36942675159235666</c:v>
                </c:pt>
                <c:pt idx="3">
                  <c:v>0.37288135593220345</c:v>
                </c:pt>
                <c:pt idx="4">
                  <c:v>0.37414965986394561</c:v>
                </c:pt>
                <c:pt idx="5">
                  <c:v>0.42105263157894735</c:v>
                </c:pt>
                <c:pt idx="6">
                  <c:v>0.61904761904761907</c:v>
                </c:pt>
              </c:numCache>
            </c:numRef>
          </c:val>
          <c:extLst>
            <c:ext xmlns:c16="http://schemas.microsoft.com/office/drawing/2014/chart" uri="{C3380CC4-5D6E-409C-BE32-E72D297353CC}">
              <c16:uniqueId val="{00000001-27C1-4D62-8100-EC121F2A1BC8}"/>
            </c:ext>
          </c:extLst>
        </c:ser>
        <c:ser>
          <c:idx val="4"/>
          <c:order val="2"/>
          <c:tx>
            <c:strRef>
              <c:f>'Kaikki kysymykset'!$E$120</c:f>
              <c:strCache>
                <c:ptCount val="1"/>
                <c:pt idx="0">
                  <c:v>Jokseenkin eri mieltä</c:v>
                </c:pt>
              </c:strCache>
            </c:strRef>
          </c:tx>
          <c:spPr>
            <a:solidFill>
              <a:srgbClr val="FDCFE1"/>
            </a:solidFill>
            <a:ln>
              <a:solidFill>
                <a:sysClr val="windowText" lastClr="000000"/>
              </a:solidFill>
            </a:ln>
          </c:spPr>
          <c:invertIfNegative val="0"/>
          <c:dLbls>
            <c:dLbl>
              <c:idx val="6"/>
              <c:delete val="1"/>
              <c:extLst>
                <c:ext xmlns:c15="http://schemas.microsoft.com/office/drawing/2012/chart" uri="{CE6537A1-D6FC-4f65-9D91-7224C49458BB}"/>
                <c:ext xmlns:c16="http://schemas.microsoft.com/office/drawing/2014/chart" uri="{C3380CC4-5D6E-409C-BE32-E72D297353CC}">
                  <c16:uniqueId val="{00000006-27C1-4D62-8100-EC121F2A1BC8}"/>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kysymykset'!$B$121:$B$127</c:f>
              <c:strCache>
                <c:ptCount val="7"/>
                <c:pt idx="0">
                  <c:v>Kaikki vastaajat (n=349)</c:v>
                </c:pt>
                <c:pt idx="1">
                  <c:v>Miehet (n=181)</c:v>
                </c:pt>
                <c:pt idx="2">
                  <c:v>Naiset (n=157)</c:v>
                </c:pt>
                <c:pt idx="3">
                  <c:v>18-35-vuotiaat (n=60)</c:v>
                </c:pt>
                <c:pt idx="4">
                  <c:v>36-50-vuotiaat (n=147)</c:v>
                </c:pt>
                <c:pt idx="5">
                  <c:v>51-65-vuotiaat (n=114)</c:v>
                </c:pt>
                <c:pt idx="6">
                  <c:v>Yli 65-vuotiaat (n=21)</c:v>
                </c:pt>
              </c:strCache>
            </c:strRef>
          </c:cat>
          <c:val>
            <c:numRef>
              <c:f>'Kaikki kysymykset'!$E$121:$E$127</c:f>
              <c:numCache>
                <c:formatCode>0%</c:formatCode>
                <c:ptCount val="7"/>
                <c:pt idx="0">
                  <c:v>5.8139534883720929E-2</c:v>
                </c:pt>
                <c:pt idx="1">
                  <c:v>8.8888888888888892E-2</c:v>
                </c:pt>
                <c:pt idx="2">
                  <c:v>2.5477707006369428E-2</c:v>
                </c:pt>
                <c:pt idx="3">
                  <c:v>5.0847457627118647E-2</c:v>
                </c:pt>
                <c:pt idx="4">
                  <c:v>6.1224489795918366E-2</c:v>
                </c:pt>
                <c:pt idx="5">
                  <c:v>7.0175438596491224E-2</c:v>
                </c:pt>
                <c:pt idx="6">
                  <c:v>0</c:v>
                </c:pt>
              </c:numCache>
            </c:numRef>
          </c:val>
          <c:extLst>
            <c:ext xmlns:c16="http://schemas.microsoft.com/office/drawing/2014/chart" uri="{C3380CC4-5D6E-409C-BE32-E72D297353CC}">
              <c16:uniqueId val="{00000002-27C1-4D62-8100-EC121F2A1BC8}"/>
            </c:ext>
          </c:extLst>
        </c:ser>
        <c:ser>
          <c:idx val="6"/>
          <c:order val="3"/>
          <c:tx>
            <c:strRef>
              <c:f>'Kaikki kysymykset'!$F$120</c:f>
              <c:strCache>
                <c:ptCount val="1"/>
                <c:pt idx="0">
                  <c:v>Täysin eri mieltä</c:v>
                </c:pt>
              </c:strCache>
            </c:strRef>
          </c:tx>
          <c:spPr>
            <a:solidFill>
              <a:srgbClr val="F3297B"/>
            </a:solidFill>
            <a:ln>
              <a:solidFill>
                <a:sysClr val="windowText" lastClr="000000"/>
              </a:solidFill>
            </a:ln>
          </c:spPr>
          <c:invertIfNegative val="0"/>
          <c:cat>
            <c:strRef>
              <c:f>'Kaikki kysymykset'!$B$121:$B$127</c:f>
              <c:strCache>
                <c:ptCount val="7"/>
                <c:pt idx="0">
                  <c:v>Kaikki vastaajat (n=349)</c:v>
                </c:pt>
                <c:pt idx="1">
                  <c:v>Miehet (n=181)</c:v>
                </c:pt>
                <c:pt idx="2">
                  <c:v>Naiset (n=157)</c:v>
                </c:pt>
                <c:pt idx="3">
                  <c:v>18-35-vuotiaat (n=60)</c:v>
                </c:pt>
                <c:pt idx="4">
                  <c:v>36-50-vuotiaat (n=147)</c:v>
                </c:pt>
                <c:pt idx="5">
                  <c:v>51-65-vuotiaat (n=114)</c:v>
                </c:pt>
                <c:pt idx="6">
                  <c:v>Yli 65-vuotiaat (n=21)</c:v>
                </c:pt>
              </c:strCache>
            </c:strRef>
          </c:cat>
          <c:val>
            <c:numRef>
              <c:f>'Kaikki kysymykset'!$F$121:$F$127</c:f>
              <c:numCache>
                <c:formatCode>0%</c:formatCode>
                <c:ptCount val="7"/>
                <c:pt idx="0">
                  <c:v>5.8139534883720929E-3</c:v>
                </c:pt>
                <c:pt idx="1">
                  <c:v>0</c:v>
                </c:pt>
                <c:pt idx="2">
                  <c:v>1.2738853503184714E-2</c:v>
                </c:pt>
                <c:pt idx="3">
                  <c:v>0</c:v>
                </c:pt>
                <c:pt idx="4">
                  <c:v>6.8027210884353748E-3</c:v>
                </c:pt>
                <c:pt idx="5">
                  <c:v>8.771929824561403E-3</c:v>
                </c:pt>
                <c:pt idx="6">
                  <c:v>0</c:v>
                </c:pt>
              </c:numCache>
            </c:numRef>
          </c:val>
          <c:extLst>
            <c:ext xmlns:c16="http://schemas.microsoft.com/office/drawing/2014/chart" uri="{C3380CC4-5D6E-409C-BE32-E72D297353CC}">
              <c16:uniqueId val="{00000003-27C1-4D62-8100-EC121F2A1BC8}"/>
            </c:ext>
          </c:extLst>
        </c:ser>
        <c:ser>
          <c:idx val="7"/>
          <c:order val="4"/>
          <c:tx>
            <c:strRef>
              <c:f>'Kaikki kysymykset'!$G$120</c:f>
              <c:strCache>
                <c:ptCount val="1"/>
                <c:pt idx="0">
                  <c:v>En osaa sanoa</c:v>
                </c:pt>
              </c:strCache>
            </c:strRef>
          </c:tx>
          <c:spPr>
            <a:solidFill>
              <a:sysClr val="window" lastClr="FFFFFF">
                <a:lumMod val="85000"/>
              </a:sysClr>
            </a:solidFill>
            <a:ln>
              <a:solidFill>
                <a:sysClr val="windowText" lastClr="000000"/>
              </a:solidFill>
            </a:ln>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9-27C1-4D62-8100-EC121F2A1BC8}"/>
                </c:ext>
              </c:extLst>
            </c:dLbl>
            <c:dLbl>
              <c:idx val="3"/>
              <c:delete val="1"/>
              <c:extLst>
                <c:ext xmlns:c15="http://schemas.microsoft.com/office/drawing/2012/chart" uri="{CE6537A1-D6FC-4f65-9D91-7224C49458BB}"/>
                <c:ext xmlns:c16="http://schemas.microsoft.com/office/drawing/2014/chart" uri="{C3380CC4-5D6E-409C-BE32-E72D297353CC}">
                  <c16:uniqueId val="{0000000B-27C1-4D62-8100-EC121F2A1BC8}"/>
                </c:ext>
              </c:extLst>
            </c:dLbl>
            <c:dLbl>
              <c:idx val="4"/>
              <c:delete val="1"/>
              <c:extLst>
                <c:ext xmlns:c15="http://schemas.microsoft.com/office/drawing/2012/chart" uri="{CE6537A1-D6FC-4f65-9D91-7224C49458BB}"/>
                <c:ext xmlns:c16="http://schemas.microsoft.com/office/drawing/2014/chart" uri="{C3380CC4-5D6E-409C-BE32-E72D297353CC}">
                  <c16:uniqueId val="{0000000D-27C1-4D62-8100-EC121F2A1BC8}"/>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kysymykset'!$B$121:$B$127</c:f>
              <c:strCache>
                <c:ptCount val="7"/>
                <c:pt idx="0">
                  <c:v>Kaikki vastaajat (n=349)</c:v>
                </c:pt>
                <c:pt idx="1">
                  <c:v>Miehet (n=181)</c:v>
                </c:pt>
                <c:pt idx="2">
                  <c:v>Naiset (n=157)</c:v>
                </c:pt>
                <c:pt idx="3">
                  <c:v>18-35-vuotiaat (n=60)</c:v>
                </c:pt>
                <c:pt idx="4">
                  <c:v>36-50-vuotiaat (n=147)</c:v>
                </c:pt>
                <c:pt idx="5">
                  <c:v>51-65-vuotiaat (n=114)</c:v>
                </c:pt>
                <c:pt idx="6">
                  <c:v>Yli 65-vuotiaat (n=21)</c:v>
                </c:pt>
              </c:strCache>
            </c:strRef>
          </c:cat>
          <c:val>
            <c:numRef>
              <c:f>'Kaikki kysymykset'!$G$121:$G$127</c:f>
              <c:numCache>
                <c:formatCode>0%</c:formatCode>
                <c:ptCount val="7"/>
                <c:pt idx="0">
                  <c:v>2.3255813953488372E-2</c:v>
                </c:pt>
                <c:pt idx="1">
                  <c:v>2.7777777777777776E-2</c:v>
                </c:pt>
                <c:pt idx="2">
                  <c:v>1.2738853503184714E-2</c:v>
                </c:pt>
                <c:pt idx="3">
                  <c:v>0</c:v>
                </c:pt>
                <c:pt idx="4">
                  <c:v>1.360544217687075E-2</c:v>
                </c:pt>
                <c:pt idx="5">
                  <c:v>3.5087719298245612E-2</c:v>
                </c:pt>
                <c:pt idx="6">
                  <c:v>4.7619047619047616E-2</c:v>
                </c:pt>
              </c:numCache>
            </c:numRef>
          </c:val>
          <c:extLst>
            <c:ext xmlns:c16="http://schemas.microsoft.com/office/drawing/2014/chart" uri="{C3380CC4-5D6E-409C-BE32-E72D297353CC}">
              <c16:uniqueId val="{00000004-27C1-4D62-8100-EC121F2A1BC8}"/>
            </c:ext>
          </c:extLst>
        </c:ser>
        <c:dLbls>
          <c:showLegendKey val="0"/>
          <c:showVal val="0"/>
          <c:showCatName val="0"/>
          <c:showSerName val="0"/>
          <c:showPercent val="0"/>
          <c:showBubbleSize val="0"/>
        </c:dLbls>
        <c:gapWidth val="100"/>
        <c:overlap val="100"/>
        <c:axId val="46877312"/>
        <c:axId val="46887296"/>
      </c:barChart>
      <c:catAx>
        <c:axId val="46877312"/>
        <c:scaling>
          <c:orientation val="maxMin"/>
        </c:scaling>
        <c:delete val="0"/>
        <c:axPos val="l"/>
        <c:numFmt formatCode="General" sourceLinked="1"/>
        <c:majorTickMark val="none"/>
        <c:minorTickMark val="none"/>
        <c:tickLblPos val="nextTo"/>
        <c:spPr>
          <a:ln>
            <a:noFill/>
          </a:ln>
        </c:spPr>
        <c:txPr>
          <a:bodyPr/>
          <a:lstStyle/>
          <a:p>
            <a:pPr>
              <a:defRPr sz="1200"/>
            </a:pPr>
            <a:endParaRPr lang="fi-FI"/>
          </a:p>
        </c:txPr>
        <c:crossAx val="46887296"/>
        <c:crossesAt val="0"/>
        <c:auto val="1"/>
        <c:lblAlgn val="ctr"/>
        <c:lblOffset val="100"/>
        <c:noMultiLvlLbl val="0"/>
      </c:catAx>
      <c:valAx>
        <c:axId val="46887296"/>
        <c:scaling>
          <c:orientation val="minMax"/>
          <c:min val="0"/>
        </c:scaling>
        <c:delete val="0"/>
        <c:axPos val="t"/>
        <c:majorGridlines>
          <c:spPr>
            <a:ln w="9525">
              <a:solidFill>
                <a:srgbClr val="000000">
                  <a:lumMod val="50000"/>
                  <a:lumOff val="50000"/>
                </a:srgbClr>
              </a:solidFill>
            </a:ln>
          </c:spPr>
        </c:majorGridlines>
        <c:minorGridlines>
          <c:spPr>
            <a:ln>
              <a:solidFill>
                <a:schemeClr val="bg1">
                  <a:lumMod val="75000"/>
                </a:schemeClr>
              </a:solidFill>
              <a:prstDash val="dash"/>
            </a:ln>
          </c:spPr>
        </c:minorGridlines>
        <c:numFmt formatCode="0%" sourceLinked="1"/>
        <c:majorTickMark val="none"/>
        <c:minorTickMark val="none"/>
        <c:tickLblPos val="high"/>
        <c:spPr>
          <a:ln w="6350">
            <a:noFill/>
          </a:ln>
        </c:spPr>
        <c:txPr>
          <a:bodyPr/>
          <a:lstStyle/>
          <a:p>
            <a:pPr>
              <a:defRPr sz="1200"/>
            </a:pPr>
            <a:endParaRPr lang="fi-FI"/>
          </a:p>
        </c:txPr>
        <c:crossAx val="46877312"/>
        <c:crosses val="autoZero"/>
        <c:crossBetween val="between"/>
        <c:majorUnit val="0.1"/>
        <c:minorUnit val="0.05"/>
      </c:valAx>
      <c:spPr>
        <a:ln w="9525">
          <a:solidFill>
            <a:srgbClr val="878787"/>
          </a:solidFill>
        </a:ln>
      </c:spPr>
    </c:plotArea>
    <c:legend>
      <c:legendPos val="b"/>
      <c:layout>
        <c:manualLayout>
          <c:xMode val="edge"/>
          <c:yMode val="edge"/>
          <c:x val="0.23809692934470666"/>
          <c:y val="0.94533792433211961"/>
          <c:w val="0.69856924369349371"/>
          <c:h val="5.3011197090741889E-2"/>
        </c:manualLayout>
      </c:layout>
      <c:overlay val="0"/>
      <c:txPr>
        <a:bodyPr/>
        <a:lstStyle/>
        <a:p>
          <a:pPr>
            <a:defRPr sz="1200"/>
          </a:pPr>
          <a:endParaRPr lang="fi-FI"/>
        </a:p>
      </c:txPr>
    </c:legend>
    <c:plotVisOnly val="1"/>
    <c:dispBlanksAs val="gap"/>
    <c:showDLblsOverMax val="0"/>
  </c:chart>
  <c:spPr>
    <a:noFill/>
    <a:ln>
      <a:noFill/>
    </a:ln>
  </c:spPr>
  <c:txPr>
    <a:bodyPr/>
    <a:lstStyle/>
    <a:p>
      <a:pPr>
        <a:defRPr>
          <a:latin typeface="+mn-lt"/>
          <a:ea typeface="Tahoma" pitchFamily="34" charset="0"/>
          <a:cs typeface="Tahoma" pitchFamily="34" charset="0"/>
        </a:defRPr>
      </a:pPr>
      <a:endParaRPr lang="fi-FI"/>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b="0"/>
            </a:pPr>
            <a:r>
              <a:rPr lang="fi-FI" sz="1600" b="0" i="0" u="none" strike="noStrike" baseline="0" dirty="0">
                <a:effectLst/>
              </a:rPr>
              <a:t>Kuinka suhtaudut seuraavaan väittämään? ”</a:t>
            </a:r>
            <a:r>
              <a:rPr lang="en-US" dirty="0" err="1"/>
              <a:t>Kunnissa</a:t>
            </a:r>
            <a:r>
              <a:rPr lang="en-US" dirty="0"/>
              <a:t> ja </a:t>
            </a:r>
            <a:r>
              <a:rPr lang="en-US" dirty="0" err="1"/>
              <a:t>hyvinvointialueilla</a:t>
            </a:r>
            <a:r>
              <a:rPr lang="en-US" dirty="0"/>
              <a:t> </a:t>
            </a:r>
            <a:r>
              <a:rPr lang="en-US" dirty="0" err="1"/>
              <a:t>toteutettavaan</a:t>
            </a:r>
            <a:r>
              <a:rPr lang="en-US" dirty="0"/>
              <a:t> </a:t>
            </a:r>
            <a:r>
              <a:rPr lang="en-US" dirty="0" err="1"/>
              <a:t>ehkäisevään</a:t>
            </a:r>
            <a:r>
              <a:rPr lang="en-US" dirty="0"/>
              <a:t> </a:t>
            </a:r>
            <a:r>
              <a:rPr lang="en-US" dirty="0" err="1"/>
              <a:t>päihdetyöhön</a:t>
            </a:r>
            <a:r>
              <a:rPr lang="en-US" dirty="0"/>
              <a:t> </a:t>
            </a:r>
            <a:r>
              <a:rPr lang="en-US" dirty="0" err="1"/>
              <a:t>tulisi</a:t>
            </a:r>
            <a:r>
              <a:rPr lang="en-US" dirty="0"/>
              <a:t> </a:t>
            </a:r>
            <a:r>
              <a:rPr lang="en-US" dirty="0" err="1"/>
              <a:t>suunnata</a:t>
            </a:r>
            <a:r>
              <a:rPr lang="en-US" dirty="0"/>
              <a:t> </a:t>
            </a:r>
            <a:r>
              <a:rPr lang="en-US" dirty="0" err="1"/>
              <a:t>nykyistä</a:t>
            </a:r>
            <a:r>
              <a:rPr lang="en-US" dirty="0"/>
              <a:t> </a:t>
            </a:r>
            <a:r>
              <a:rPr lang="en-US" dirty="0" err="1"/>
              <a:t>enemmän</a:t>
            </a:r>
            <a:r>
              <a:rPr lang="en-US" dirty="0"/>
              <a:t> </a:t>
            </a:r>
            <a:r>
              <a:rPr lang="en-US" dirty="0" err="1"/>
              <a:t>rahoitusta</a:t>
            </a:r>
            <a:r>
              <a:rPr lang="en-US" dirty="0"/>
              <a:t> </a:t>
            </a:r>
            <a:r>
              <a:rPr lang="en-US" dirty="0" err="1"/>
              <a:t>seuraavalla</a:t>
            </a:r>
            <a:r>
              <a:rPr lang="en-US" dirty="0"/>
              <a:t> </a:t>
            </a:r>
            <a:r>
              <a:rPr lang="en-US" dirty="0" err="1"/>
              <a:t>hallituskaudella</a:t>
            </a:r>
            <a:r>
              <a:rPr lang="en-US" dirty="0"/>
              <a:t>.”</a:t>
            </a:r>
          </a:p>
        </c:rich>
      </c:tx>
      <c:layout>
        <c:manualLayout>
          <c:xMode val="edge"/>
          <c:yMode val="edge"/>
          <c:x val="0.12430224412962959"/>
          <c:y val="0"/>
        </c:manualLayout>
      </c:layout>
      <c:overlay val="0"/>
    </c:title>
    <c:autoTitleDeleted val="0"/>
    <c:plotArea>
      <c:layout>
        <c:manualLayout>
          <c:layoutTarget val="inner"/>
          <c:xMode val="edge"/>
          <c:yMode val="edge"/>
          <c:x val="0.24077405949256361"/>
          <c:y val="0.1733169617898625"/>
          <c:w val="0.6986673228346455"/>
          <c:h val="0.66433013391574225"/>
        </c:manualLayout>
      </c:layout>
      <c:barChart>
        <c:barDir val="bar"/>
        <c:grouping val="percentStacked"/>
        <c:varyColors val="0"/>
        <c:ser>
          <c:idx val="0"/>
          <c:order val="0"/>
          <c:tx>
            <c:strRef>
              <c:f>'Kaikki kysymykset'!$C$128</c:f>
              <c:strCache>
                <c:ptCount val="1"/>
                <c:pt idx="0">
                  <c:v>Täysin samaa mieltä</c:v>
                </c:pt>
              </c:strCache>
            </c:strRef>
          </c:tx>
          <c:spPr>
            <a:solidFill>
              <a:srgbClr val="54AE0E"/>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kysymykset'!$B$129:$B$139</c:f>
              <c:strCache>
                <c:ptCount val="9"/>
                <c:pt idx="0">
                  <c:v>Kaikki vastaajat (n=349)</c:v>
                </c:pt>
                <c:pt idx="1">
                  <c:v>Kokoomus (n=48)</c:v>
                </c:pt>
                <c:pt idx="2">
                  <c:v>SDP (n=51)</c:v>
                </c:pt>
                <c:pt idx="3">
                  <c:v>PS (n=54)</c:v>
                </c:pt>
                <c:pt idx="4">
                  <c:v>Vihreät (n=43)</c:v>
                </c:pt>
                <c:pt idx="5">
                  <c:v>Keskusta (n=45)</c:v>
                </c:pt>
                <c:pt idx="6">
                  <c:v>Vasemmistoliitto (n=48)</c:v>
                </c:pt>
                <c:pt idx="7">
                  <c:v>RKP (n=21)</c:v>
                </c:pt>
                <c:pt idx="8">
                  <c:v>KD (n=24)</c:v>
                </c:pt>
              </c:strCache>
              <c:extLst/>
            </c:strRef>
          </c:cat>
          <c:val>
            <c:numRef>
              <c:f>'Kaikki kysymykset'!$C$129:$C$139</c:f>
              <c:numCache>
                <c:formatCode>0.0%</c:formatCode>
                <c:ptCount val="9"/>
                <c:pt idx="0">
                  <c:v>0.50872093023255816</c:v>
                </c:pt>
                <c:pt idx="1">
                  <c:v>0.29166666666666669</c:v>
                </c:pt>
                <c:pt idx="2">
                  <c:v>0.54901960784313719</c:v>
                </c:pt>
                <c:pt idx="3">
                  <c:v>0.33333333333333337</c:v>
                </c:pt>
                <c:pt idx="4">
                  <c:v>0.73809523809523814</c:v>
                </c:pt>
                <c:pt idx="5">
                  <c:v>0.42222222222222228</c:v>
                </c:pt>
                <c:pt idx="6">
                  <c:v>0.75</c:v>
                </c:pt>
                <c:pt idx="7">
                  <c:v>0.4285714285714286</c:v>
                </c:pt>
                <c:pt idx="8">
                  <c:v>0.54166666666666663</c:v>
                </c:pt>
              </c:numCache>
              <c:extLst/>
            </c:numRef>
          </c:val>
          <c:extLst>
            <c:ext xmlns:c16="http://schemas.microsoft.com/office/drawing/2014/chart" uri="{C3380CC4-5D6E-409C-BE32-E72D297353CC}">
              <c16:uniqueId val="{00000000-896D-47C4-83C1-652429E75EA9}"/>
            </c:ext>
          </c:extLst>
        </c:ser>
        <c:ser>
          <c:idx val="2"/>
          <c:order val="1"/>
          <c:tx>
            <c:strRef>
              <c:f>'Kaikki kysymykset'!$D$128</c:f>
              <c:strCache>
                <c:ptCount val="1"/>
                <c:pt idx="0">
                  <c:v>Jokseenkin samaa mieltä</c:v>
                </c:pt>
              </c:strCache>
            </c:strRef>
          </c:tx>
          <c:spPr>
            <a:solidFill>
              <a:srgbClr val="BFFF9B"/>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kysymykset'!$B$129:$B$139</c:f>
              <c:strCache>
                <c:ptCount val="9"/>
                <c:pt idx="0">
                  <c:v>Kaikki vastaajat (n=349)</c:v>
                </c:pt>
                <c:pt idx="1">
                  <c:v>Kokoomus (n=48)</c:v>
                </c:pt>
                <c:pt idx="2">
                  <c:v>SDP (n=51)</c:v>
                </c:pt>
                <c:pt idx="3">
                  <c:v>PS (n=54)</c:v>
                </c:pt>
                <c:pt idx="4">
                  <c:v>Vihreät (n=43)</c:v>
                </c:pt>
                <c:pt idx="5">
                  <c:v>Keskusta (n=45)</c:v>
                </c:pt>
                <c:pt idx="6">
                  <c:v>Vasemmistoliitto (n=48)</c:v>
                </c:pt>
                <c:pt idx="7">
                  <c:v>RKP (n=21)</c:v>
                </c:pt>
                <c:pt idx="8">
                  <c:v>KD (n=24)</c:v>
                </c:pt>
              </c:strCache>
              <c:extLst/>
            </c:strRef>
          </c:cat>
          <c:val>
            <c:numRef>
              <c:f>'Kaikki kysymykset'!$D$129:$D$139</c:f>
              <c:numCache>
                <c:formatCode>0.0%</c:formatCode>
                <c:ptCount val="9"/>
                <c:pt idx="0">
                  <c:v>0.40406976744186046</c:v>
                </c:pt>
                <c:pt idx="1">
                  <c:v>0.5</c:v>
                </c:pt>
                <c:pt idx="2">
                  <c:v>0.35294117647058826</c:v>
                </c:pt>
                <c:pt idx="3">
                  <c:v>0.57407407407407407</c:v>
                </c:pt>
                <c:pt idx="4">
                  <c:v>0.2142857142857143</c:v>
                </c:pt>
                <c:pt idx="5">
                  <c:v>0.51111111111111118</c:v>
                </c:pt>
                <c:pt idx="6">
                  <c:v>0.25</c:v>
                </c:pt>
                <c:pt idx="7">
                  <c:v>0.47619047619047622</c:v>
                </c:pt>
                <c:pt idx="8">
                  <c:v>0.375</c:v>
                </c:pt>
              </c:numCache>
              <c:extLst/>
            </c:numRef>
          </c:val>
          <c:extLst>
            <c:ext xmlns:c16="http://schemas.microsoft.com/office/drawing/2014/chart" uri="{C3380CC4-5D6E-409C-BE32-E72D297353CC}">
              <c16:uniqueId val="{00000001-896D-47C4-83C1-652429E75EA9}"/>
            </c:ext>
          </c:extLst>
        </c:ser>
        <c:ser>
          <c:idx val="4"/>
          <c:order val="2"/>
          <c:tx>
            <c:strRef>
              <c:f>'Kaikki kysymykset'!$E$128</c:f>
              <c:strCache>
                <c:ptCount val="1"/>
                <c:pt idx="0">
                  <c:v>Jokseenkin eri mieltä</c:v>
                </c:pt>
              </c:strCache>
            </c:strRef>
          </c:tx>
          <c:spPr>
            <a:solidFill>
              <a:srgbClr val="FDCFE1"/>
            </a:solidFill>
            <a:ln>
              <a:solidFill>
                <a:sysClr val="windowText" lastClr="000000"/>
              </a:solidFill>
            </a:ln>
          </c:spPr>
          <c:invertIfNegative val="0"/>
          <c:dLbls>
            <c:dLbl>
              <c:idx val="6"/>
              <c:delete val="1"/>
              <c:extLst>
                <c:ext xmlns:c15="http://schemas.microsoft.com/office/drawing/2012/chart" uri="{CE6537A1-D6FC-4f65-9D91-7224C49458BB}"/>
                <c:ext xmlns:c16="http://schemas.microsoft.com/office/drawing/2014/chart" uri="{C3380CC4-5D6E-409C-BE32-E72D297353CC}">
                  <c16:uniqueId val="{0000000C-896D-47C4-83C1-652429E75EA9}"/>
                </c:ext>
              </c:extLst>
            </c:dLbl>
            <c:dLbl>
              <c:idx val="8"/>
              <c:delete val="1"/>
              <c:extLst>
                <c:ext xmlns:c15="http://schemas.microsoft.com/office/drawing/2012/chart" uri="{CE6537A1-D6FC-4f65-9D91-7224C49458BB}"/>
                <c:ext xmlns:c16="http://schemas.microsoft.com/office/drawing/2014/chart" uri="{C3380CC4-5D6E-409C-BE32-E72D297353CC}">
                  <c16:uniqueId val="{0000000F-896D-47C4-83C1-652429E75EA9}"/>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kysymykset'!$B$129:$B$139</c:f>
              <c:strCache>
                <c:ptCount val="9"/>
                <c:pt idx="0">
                  <c:v>Kaikki vastaajat (n=349)</c:v>
                </c:pt>
                <c:pt idx="1">
                  <c:v>Kokoomus (n=48)</c:v>
                </c:pt>
                <c:pt idx="2">
                  <c:v>SDP (n=51)</c:v>
                </c:pt>
                <c:pt idx="3">
                  <c:v>PS (n=54)</c:v>
                </c:pt>
                <c:pt idx="4">
                  <c:v>Vihreät (n=43)</c:v>
                </c:pt>
                <c:pt idx="5">
                  <c:v>Keskusta (n=45)</c:v>
                </c:pt>
                <c:pt idx="6">
                  <c:v>Vasemmistoliitto (n=48)</c:v>
                </c:pt>
                <c:pt idx="7">
                  <c:v>RKP (n=21)</c:v>
                </c:pt>
                <c:pt idx="8">
                  <c:v>KD (n=24)</c:v>
                </c:pt>
              </c:strCache>
              <c:extLst/>
            </c:strRef>
          </c:cat>
          <c:val>
            <c:numRef>
              <c:f>'Kaikki kysymykset'!$E$129:$E$139</c:f>
              <c:numCache>
                <c:formatCode>0.0%</c:formatCode>
                <c:ptCount val="9"/>
                <c:pt idx="0">
                  <c:v>5.8139534883720929E-2</c:v>
                </c:pt>
                <c:pt idx="1">
                  <c:v>0.14583333333333334</c:v>
                </c:pt>
                <c:pt idx="2">
                  <c:v>7.8431372549019607E-2</c:v>
                </c:pt>
                <c:pt idx="3">
                  <c:v>7.4074074074074084E-2</c:v>
                </c:pt>
                <c:pt idx="4">
                  <c:v>2.3809523809523808E-2</c:v>
                </c:pt>
                <c:pt idx="5">
                  <c:v>2.2222222222222223E-2</c:v>
                </c:pt>
                <c:pt idx="6">
                  <c:v>0</c:v>
                </c:pt>
                <c:pt idx="7">
                  <c:v>9.5238095238095233E-2</c:v>
                </c:pt>
                <c:pt idx="8">
                  <c:v>0</c:v>
                </c:pt>
              </c:numCache>
              <c:extLst/>
            </c:numRef>
          </c:val>
          <c:extLst>
            <c:ext xmlns:c16="http://schemas.microsoft.com/office/drawing/2014/chart" uri="{C3380CC4-5D6E-409C-BE32-E72D297353CC}">
              <c16:uniqueId val="{00000002-896D-47C4-83C1-652429E75EA9}"/>
            </c:ext>
          </c:extLst>
        </c:ser>
        <c:ser>
          <c:idx val="6"/>
          <c:order val="3"/>
          <c:tx>
            <c:strRef>
              <c:f>'Kaikki kysymykset'!$F$128</c:f>
              <c:strCache>
                <c:ptCount val="1"/>
                <c:pt idx="0">
                  <c:v>Täysin eri mieltä</c:v>
                </c:pt>
              </c:strCache>
            </c:strRef>
          </c:tx>
          <c:spPr>
            <a:solidFill>
              <a:srgbClr val="F3297B"/>
            </a:solidFill>
            <a:ln>
              <a:solidFill>
                <a:sysClr val="windowText" lastClr="000000"/>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9-896D-47C4-83C1-652429E75EA9}"/>
                </c:ext>
              </c:extLst>
            </c:dLbl>
            <c:dLbl>
              <c:idx val="1"/>
              <c:delete val="1"/>
              <c:extLst>
                <c:ext xmlns:c15="http://schemas.microsoft.com/office/drawing/2012/chart" uri="{CE6537A1-D6FC-4f65-9D91-7224C49458BB}"/>
                <c:ext xmlns:c16="http://schemas.microsoft.com/office/drawing/2014/chart" uri="{C3380CC4-5D6E-409C-BE32-E72D297353CC}">
                  <c16:uniqueId val="{00000005-896D-47C4-83C1-652429E75EA9}"/>
                </c:ext>
              </c:extLst>
            </c:dLbl>
            <c:dLbl>
              <c:idx val="2"/>
              <c:delete val="1"/>
              <c:extLst>
                <c:ext xmlns:c15="http://schemas.microsoft.com/office/drawing/2012/chart" uri="{CE6537A1-D6FC-4f65-9D91-7224C49458BB}"/>
                <c:ext xmlns:c16="http://schemas.microsoft.com/office/drawing/2014/chart" uri="{C3380CC4-5D6E-409C-BE32-E72D297353CC}">
                  <c16:uniqueId val="{00000006-896D-47C4-83C1-652429E75EA9}"/>
                </c:ext>
              </c:extLst>
            </c:dLbl>
            <c:dLbl>
              <c:idx val="3"/>
              <c:delete val="1"/>
              <c:extLst>
                <c:ext xmlns:c15="http://schemas.microsoft.com/office/drawing/2012/chart" uri="{CE6537A1-D6FC-4f65-9D91-7224C49458BB}"/>
                <c:ext xmlns:c16="http://schemas.microsoft.com/office/drawing/2014/chart" uri="{C3380CC4-5D6E-409C-BE32-E72D297353CC}">
                  <c16:uniqueId val="{00000016-896D-47C4-83C1-652429E75EA9}"/>
                </c:ext>
              </c:extLst>
            </c:dLbl>
            <c:dLbl>
              <c:idx val="5"/>
              <c:delete val="1"/>
              <c:extLst>
                <c:ext xmlns:c15="http://schemas.microsoft.com/office/drawing/2012/chart" uri="{CE6537A1-D6FC-4f65-9D91-7224C49458BB}"/>
                <c:ext xmlns:c16="http://schemas.microsoft.com/office/drawing/2014/chart" uri="{C3380CC4-5D6E-409C-BE32-E72D297353CC}">
                  <c16:uniqueId val="{00000018-896D-47C4-83C1-652429E75EA9}"/>
                </c:ext>
              </c:extLst>
            </c:dLbl>
            <c:dLbl>
              <c:idx val="6"/>
              <c:delete val="1"/>
              <c:extLst>
                <c:ext xmlns:c15="http://schemas.microsoft.com/office/drawing/2012/chart" uri="{CE6537A1-D6FC-4f65-9D91-7224C49458BB}"/>
                <c:ext xmlns:c16="http://schemas.microsoft.com/office/drawing/2014/chart" uri="{C3380CC4-5D6E-409C-BE32-E72D297353CC}">
                  <c16:uniqueId val="{0000000B-896D-47C4-83C1-652429E75EA9}"/>
                </c:ext>
              </c:extLst>
            </c:dLbl>
            <c:dLbl>
              <c:idx val="7"/>
              <c:delete val="1"/>
              <c:extLst>
                <c:ext xmlns:c15="http://schemas.microsoft.com/office/drawing/2012/chart" uri="{CE6537A1-D6FC-4f65-9D91-7224C49458BB}"/>
                <c:ext xmlns:c16="http://schemas.microsoft.com/office/drawing/2014/chart" uri="{C3380CC4-5D6E-409C-BE32-E72D297353CC}">
                  <c16:uniqueId val="{0000000E-896D-47C4-83C1-652429E75EA9}"/>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kysymykset'!$B$129:$B$139</c:f>
              <c:strCache>
                <c:ptCount val="9"/>
                <c:pt idx="0">
                  <c:v>Kaikki vastaajat (n=349)</c:v>
                </c:pt>
                <c:pt idx="1">
                  <c:v>Kokoomus (n=48)</c:v>
                </c:pt>
                <c:pt idx="2">
                  <c:v>SDP (n=51)</c:v>
                </c:pt>
                <c:pt idx="3">
                  <c:v>PS (n=54)</c:v>
                </c:pt>
                <c:pt idx="4">
                  <c:v>Vihreät (n=43)</c:v>
                </c:pt>
                <c:pt idx="5">
                  <c:v>Keskusta (n=45)</c:v>
                </c:pt>
                <c:pt idx="6">
                  <c:v>Vasemmistoliitto (n=48)</c:v>
                </c:pt>
                <c:pt idx="7">
                  <c:v>RKP (n=21)</c:v>
                </c:pt>
                <c:pt idx="8">
                  <c:v>KD (n=24)</c:v>
                </c:pt>
              </c:strCache>
              <c:extLst/>
            </c:strRef>
          </c:cat>
          <c:val>
            <c:numRef>
              <c:f>'Kaikki kysymykset'!$F$129:$F$139</c:f>
              <c:numCache>
                <c:formatCode>0.0%</c:formatCode>
                <c:ptCount val="9"/>
                <c:pt idx="0">
                  <c:v>5.8139534883720929E-3</c:v>
                </c:pt>
                <c:pt idx="1">
                  <c:v>0</c:v>
                </c:pt>
                <c:pt idx="2">
                  <c:v>0</c:v>
                </c:pt>
                <c:pt idx="3">
                  <c:v>0</c:v>
                </c:pt>
                <c:pt idx="4">
                  <c:v>2.3809523809523808E-2</c:v>
                </c:pt>
                <c:pt idx="5">
                  <c:v>0</c:v>
                </c:pt>
                <c:pt idx="6">
                  <c:v>0</c:v>
                </c:pt>
                <c:pt idx="7">
                  <c:v>0</c:v>
                </c:pt>
                <c:pt idx="8">
                  <c:v>4.1666666666666671E-2</c:v>
                </c:pt>
              </c:numCache>
              <c:extLst/>
            </c:numRef>
          </c:val>
          <c:extLst>
            <c:ext xmlns:c16="http://schemas.microsoft.com/office/drawing/2014/chart" uri="{C3380CC4-5D6E-409C-BE32-E72D297353CC}">
              <c16:uniqueId val="{00000003-896D-47C4-83C1-652429E75EA9}"/>
            </c:ext>
          </c:extLst>
        </c:ser>
        <c:ser>
          <c:idx val="7"/>
          <c:order val="4"/>
          <c:tx>
            <c:strRef>
              <c:f>'Kaikki kysymykset'!$G$128</c:f>
              <c:strCache>
                <c:ptCount val="1"/>
                <c:pt idx="0">
                  <c:v>En osaa sanoa</c:v>
                </c:pt>
              </c:strCache>
            </c:strRef>
          </c:tx>
          <c:spPr>
            <a:solidFill>
              <a:sysClr val="window" lastClr="FFFFFF">
                <a:lumMod val="85000"/>
              </a:sysClr>
            </a:solidFill>
            <a:ln>
              <a:solidFill>
                <a:sysClr val="windowText" lastClr="000000"/>
              </a:solidFill>
            </a:ln>
          </c:spPr>
          <c:invertIfNegative val="0"/>
          <c:dLbls>
            <c:dLbl>
              <c:idx val="4"/>
              <c:delete val="1"/>
              <c:extLst>
                <c:ext xmlns:c15="http://schemas.microsoft.com/office/drawing/2012/chart" uri="{CE6537A1-D6FC-4f65-9D91-7224C49458BB}"/>
                <c:ext xmlns:c16="http://schemas.microsoft.com/office/drawing/2014/chart" uri="{C3380CC4-5D6E-409C-BE32-E72D297353CC}">
                  <c16:uniqueId val="{00000017-896D-47C4-83C1-652429E75EA9}"/>
                </c:ext>
              </c:extLst>
            </c:dLbl>
            <c:dLbl>
              <c:idx val="6"/>
              <c:delete val="1"/>
              <c:extLst>
                <c:ext xmlns:c15="http://schemas.microsoft.com/office/drawing/2012/chart" uri="{CE6537A1-D6FC-4f65-9D91-7224C49458BB}"/>
                <c:ext xmlns:c16="http://schemas.microsoft.com/office/drawing/2014/chart" uri="{C3380CC4-5D6E-409C-BE32-E72D297353CC}">
                  <c16:uniqueId val="{0000000A-896D-47C4-83C1-652429E75EA9}"/>
                </c:ext>
              </c:extLst>
            </c:dLbl>
            <c:dLbl>
              <c:idx val="7"/>
              <c:delete val="1"/>
              <c:extLst>
                <c:ext xmlns:c15="http://schemas.microsoft.com/office/drawing/2012/chart" uri="{CE6537A1-D6FC-4f65-9D91-7224C49458BB}"/>
                <c:ext xmlns:c16="http://schemas.microsoft.com/office/drawing/2014/chart" uri="{C3380CC4-5D6E-409C-BE32-E72D297353CC}">
                  <c16:uniqueId val="{0000000D-896D-47C4-83C1-652429E75EA9}"/>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'Kaikki kysymykset'!$B$129:$B$139</c:f>
              <c:strCache>
                <c:ptCount val="9"/>
                <c:pt idx="0">
                  <c:v>Kaikki vastaajat (n=349)</c:v>
                </c:pt>
                <c:pt idx="1">
                  <c:v>Kokoomus (n=48)</c:v>
                </c:pt>
                <c:pt idx="2">
                  <c:v>SDP (n=51)</c:v>
                </c:pt>
                <c:pt idx="3">
                  <c:v>PS (n=54)</c:v>
                </c:pt>
                <c:pt idx="4">
                  <c:v>Vihreät (n=43)</c:v>
                </c:pt>
                <c:pt idx="5">
                  <c:v>Keskusta (n=45)</c:v>
                </c:pt>
                <c:pt idx="6">
                  <c:v>Vasemmistoliitto (n=48)</c:v>
                </c:pt>
                <c:pt idx="7">
                  <c:v>RKP (n=21)</c:v>
                </c:pt>
                <c:pt idx="8">
                  <c:v>KD (n=24)</c:v>
                </c:pt>
              </c:strCache>
              <c:extLst/>
            </c:strRef>
          </c:cat>
          <c:val>
            <c:numRef>
              <c:f>'Kaikki kysymykset'!$G$129:$G$139</c:f>
              <c:numCache>
                <c:formatCode>0.0%</c:formatCode>
                <c:ptCount val="9"/>
                <c:pt idx="0">
                  <c:v>2.3255813953488372E-2</c:v>
                </c:pt>
                <c:pt idx="1">
                  <c:v>6.25E-2</c:v>
                </c:pt>
                <c:pt idx="2">
                  <c:v>1.9607843137254902E-2</c:v>
                </c:pt>
                <c:pt idx="3">
                  <c:v>1.8518518518518521E-2</c:v>
                </c:pt>
                <c:pt idx="4">
                  <c:v>0</c:v>
                </c:pt>
                <c:pt idx="5">
                  <c:v>4.4444444444444446E-2</c:v>
                </c:pt>
                <c:pt idx="6">
                  <c:v>0</c:v>
                </c:pt>
                <c:pt idx="7">
                  <c:v>0</c:v>
                </c:pt>
                <c:pt idx="8">
                  <c:v>4.1666666666666671E-2</c:v>
                </c:pt>
              </c:numCache>
              <c:extLst/>
            </c:numRef>
          </c:val>
          <c:extLst>
            <c:ext xmlns:c16="http://schemas.microsoft.com/office/drawing/2014/chart" uri="{C3380CC4-5D6E-409C-BE32-E72D297353CC}">
              <c16:uniqueId val="{00000004-896D-47C4-83C1-652429E75EA9}"/>
            </c:ext>
          </c:extLst>
        </c:ser>
        <c:dLbls>
          <c:showLegendKey val="0"/>
          <c:showVal val="0"/>
          <c:showCatName val="0"/>
          <c:showSerName val="0"/>
          <c:showPercent val="0"/>
          <c:showBubbleSize val="0"/>
        </c:dLbls>
        <c:gapWidth val="100"/>
        <c:overlap val="100"/>
        <c:axId val="46877312"/>
        <c:axId val="46887296"/>
      </c:barChart>
      <c:catAx>
        <c:axId val="46877312"/>
        <c:scaling>
          <c:orientation val="maxMin"/>
        </c:scaling>
        <c:delete val="0"/>
        <c:axPos val="l"/>
        <c:numFmt formatCode="General" sourceLinked="1"/>
        <c:majorTickMark val="none"/>
        <c:minorTickMark val="none"/>
        <c:tickLblPos val="nextTo"/>
        <c:spPr>
          <a:ln>
            <a:noFill/>
          </a:ln>
        </c:spPr>
        <c:txPr>
          <a:bodyPr/>
          <a:lstStyle/>
          <a:p>
            <a:pPr>
              <a:defRPr sz="1200"/>
            </a:pPr>
            <a:endParaRPr lang="fi-FI"/>
          </a:p>
        </c:txPr>
        <c:crossAx val="46887296"/>
        <c:crossesAt val="0"/>
        <c:auto val="1"/>
        <c:lblAlgn val="ctr"/>
        <c:lblOffset val="100"/>
        <c:noMultiLvlLbl val="0"/>
      </c:catAx>
      <c:valAx>
        <c:axId val="46887296"/>
        <c:scaling>
          <c:orientation val="minMax"/>
          <c:min val="0"/>
        </c:scaling>
        <c:delete val="0"/>
        <c:axPos val="t"/>
        <c:majorGridlines>
          <c:spPr>
            <a:ln w="9525">
              <a:solidFill>
                <a:srgbClr val="000000">
                  <a:lumMod val="50000"/>
                  <a:lumOff val="50000"/>
                </a:srgbClr>
              </a:solidFill>
            </a:ln>
          </c:spPr>
        </c:majorGridlines>
        <c:minorGridlines>
          <c:spPr>
            <a:ln>
              <a:solidFill>
                <a:schemeClr val="bg1">
                  <a:lumMod val="75000"/>
                </a:schemeClr>
              </a:solidFill>
              <a:prstDash val="dash"/>
            </a:ln>
          </c:spPr>
        </c:minorGridlines>
        <c:numFmt formatCode="0%" sourceLinked="1"/>
        <c:majorTickMark val="none"/>
        <c:minorTickMark val="none"/>
        <c:tickLblPos val="high"/>
        <c:spPr>
          <a:ln w="6350">
            <a:noFill/>
          </a:ln>
        </c:spPr>
        <c:txPr>
          <a:bodyPr/>
          <a:lstStyle/>
          <a:p>
            <a:pPr>
              <a:defRPr sz="1200"/>
            </a:pPr>
            <a:endParaRPr lang="fi-FI"/>
          </a:p>
        </c:txPr>
        <c:crossAx val="46877312"/>
        <c:crosses val="autoZero"/>
        <c:crossBetween val="between"/>
        <c:majorUnit val="0.1"/>
        <c:minorUnit val="0.05"/>
      </c:valAx>
      <c:spPr>
        <a:ln w="9525">
          <a:solidFill>
            <a:srgbClr val="878787"/>
          </a:solidFill>
        </a:ln>
      </c:spPr>
    </c:plotArea>
    <c:legend>
      <c:legendPos val="b"/>
      <c:layout>
        <c:manualLayout>
          <c:xMode val="edge"/>
          <c:yMode val="edge"/>
          <c:x val="0.24642778325723269"/>
          <c:y val="0.93472080422594839"/>
          <c:w val="0.69856924369349371"/>
          <c:h val="4.2394076984570685E-2"/>
        </c:manualLayout>
      </c:layout>
      <c:overlay val="0"/>
      <c:txPr>
        <a:bodyPr/>
        <a:lstStyle/>
        <a:p>
          <a:pPr>
            <a:defRPr sz="1200"/>
          </a:pPr>
          <a:endParaRPr lang="fi-FI"/>
        </a:p>
      </c:txPr>
    </c:legend>
    <c:plotVisOnly val="1"/>
    <c:dispBlanksAs val="gap"/>
    <c:showDLblsOverMax val="0"/>
  </c:chart>
  <c:spPr>
    <a:noFill/>
    <a:ln>
      <a:noFill/>
    </a:ln>
  </c:spPr>
  <c:txPr>
    <a:bodyPr/>
    <a:lstStyle/>
    <a:p>
      <a:pPr>
        <a:defRPr>
          <a:latin typeface="+mn-lt"/>
          <a:ea typeface="Tahoma" pitchFamily="34" charset="0"/>
          <a:cs typeface="Tahoma" pitchFamily="34" charset="0"/>
        </a:defRPr>
      </a:pPr>
      <a:endParaRPr lang="fi-FI"/>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b="0"/>
            </a:pPr>
            <a:r>
              <a:rPr lang="fi-FI" sz="1600" b="0" i="0" u="none" strike="noStrike" baseline="0" dirty="0">
                <a:effectLst/>
              </a:rPr>
              <a:t>Kuinka suhtaudut seuraavaan väittämään? ”</a:t>
            </a:r>
            <a:r>
              <a:rPr lang="en-US" dirty="0" err="1"/>
              <a:t>Kunnissa</a:t>
            </a:r>
            <a:r>
              <a:rPr lang="en-US" dirty="0"/>
              <a:t> ja </a:t>
            </a:r>
            <a:r>
              <a:rPr lang="en-US" dirty="0" err="1"/>
              <a:t>hyvinvointialueilla</a:t>
            </a:r>
            <a:r>
              <a:rPr lang="en-US" dirty="0"/>
              <a:t> </a:t>
            </a:r>
            <a:r>
              <a:rPr lang="en-US" dirty="0" err="1"/>
              <a:t>toteutettavaan</a:t>
            </a:r>
            <a:r>
              <a:rPr lang="en-US" dirty="0"/>
              <a:t> </a:t>
            </a:r>
            <a:r>
              <a:rPr lang="en-US" dirty="0" err="1"/>
              <a:t>ehkäisevään</a:t>
            </a:r>
            <a:r>
              <a:rPr lang="en-US" dirty="0"/>
              <a:t> </a:t>
            </a:r>
            <a:r>
              <a:rPr lang="en-US" dirty="0" err="1"/>
              <a:t>päihdetyöhön</a:t>
            </a:r>
            <a:r>
              <a:rPr lang="en-US" dirty="0"/>
              <a:t> </a:t>
            </a:r>
            <a:r>
              <a:rPr lang="en-US" dirty="0" err="1"/>
              <a:t>tulisi</a:t>
            </a:r>
            <a:r>
              <a:rPr lang="en-US" dirty="0"/>
              <a:t> </a:t>
            </a:r>
            <a:r>
              <a:rPr lang="en-US" dirty="0" err="1"/>
              <a:t>suunnata</a:t>
            </a:r>
            <a:r>
              <a:rPr lang="en-US" dirty="0"/>
              <a:t> </a:t>
            </a:r>
            <a:r>
              <a:rPr lang="en-US" dirty="0" err="1"/>
              <a:t>nykyistä</a:t>
            </a:r>
            <a:r>
              <a:rPr lang="en-US" dirty="0"/>
              <a:t> </a:t>
            </a:r>
            <a:r>
              <a:rPr lang="en-US" dirty="0" err="1"/>
              <a:t>enemmän</a:t>
            </a:r>
            <a:r>
              <a:rPr lang="en-US" dirty="0"/>
              <a:t> </a:t>
            </a:r>
            <a:r>
              <a:rPr lang="en-US" dirty="0" err="1"/>
              <a:t>rahoitusta</a:t>
            </a:r>
            <a:r>
              <a:rPr lang="en-US" dirty="0"/>
              <a:t> </a:t>
            </a:r>
            <a:r>
              <a:rPr lang="en-US" dirty="0" err="1"/>
              <a:t>seuraavalla</a:t>
            </a:r>
            <a:r>
              <a:rPr lang="en-US" dirty="0"/>
              <a:t> </a:t>
            </a:r>
            <a:r>
              <a:rPr lang="en-US" dirty="0" err="1"/>
              <a:t>hallituskaudella</a:t>
            </a:r>
            <a:r>
              <a:rPr lang="en-US" dirty="0"/>
              <a:t>.”</a:t>
            </a:r>
          </a:p>
        </c:rich>
      </c:tx>
      <c:layout>
        <c:manualLayout>
          <c:xMode val="edge"/>
          <c:yMode val="edge"/>
          <c:x val="0.12430224412962959"/>
          <c:y val="0"/>
        </c:manualLayout>
      </c:layout>
      <c:overlay val="0"/>
    </c:title>
    <c:autoTitleDeleted val="0"/>
    <c:plotArea>
      <c:layout>
        <c:manualLayout>
          <c:layoutTarget val="inner"/>
          <c:xMode val="edge"/>
          <c:yMode val="edge"/>
          <c:x val="0.27171721951893768"/>
          <c:y val="0.14146560147134893"/>
          <c:w val="0.66772412597488096"/>
          <c:h val="0.74130425468548355"/>
        </c:manualLayout>
      </c:layout>
      <c:barChart>
        <c:barDir val="bar"/>
        <c:grouping val="percentStacked"/>
        <c:varyColors val="0"/>
        <c:ser>
          <c:idx val="0"/>
          <c:order val="0"/>
          <c:tx>
            <c:strRef>
              <c:f>'Kaikki kysymykset'!$C$134</c:f>
              <c:strCache>
                <c:ptCount val="1"/>
                <c:pt idx="0">
                  <c:v>Täysin samaa mieltä</c:v>
                </c:pt>
              </c:strCache>
            </c:strRef>
          </c:tx>
          <c:spPr>
            <a:solidFill>
              <a:srgbClr val="54AE0E"/>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kysymykset'!$B$135:$B$147</c:f>
              <c:strCache>
                <c:ptCount val="13"/>
                <c:pt idx="0">
                  <c:v>Kaikki vastaajat (n=349)</c:v>
                </c:pt>
                <c:pt idx="1">
                  <c:v>Helsingin vaalipiiri (n=38)</c:v>
                </c:pt>
                <c:pt idx="2">
                  <c:v>Uudenmaan vaalipiiri (n=70)</c:v>
                </c:pt>
                <c:pt idx="3">
                  <c:v>Varsinais-Suomen vaalipiiri (n=28)</c:v>
                </c:pt>
                <c:pt idx="4">
                  <c:v>Satakunnan vaalipiiri (n=6)</c:v>
                </c:pt>
                <c:pt idx="5">
                  <c:v>Hämeen vaalipiiri (n=30)</c:v>
                </c:pt>
                <c:pt idx="6">
                  <c:v>Pirkanmaan vaalipiiri (n=22)</c:v>
                </c:pt>
                <c:pt idx="7">
                  <c:v>Kaakkois-Suomen vaalipiiri (n=27)</c:v>
                </c:pt>
                <c:pt idx="8">
                  <c:v>Savo-Karjalan vaalipiiri (n=22)</c:v>
                </c:pt>
                <c:pt idx="9">
                  <c:v>Vaasan vaalipiiri (n=30)</c:v>
                </c:pt>
                <c:pt idx="10">
                  <c:v>Keski-Suomen vaalipiiri (n=23)</c:v>
                </c:pt>
                <c:pt idx="11">
                  <c:v>Oulun vaalipiiri (n=28)</c:v>
                </c:pt>
                <c:pt idx="12">
                  <c:v>Lapin vaalipiiri (n=21)</c:v>
                </c:pt>
              </c:strCache>
            </c:strRef>
          </c:cat>
          <c:val>
            <c:numRef>
              <c:f>'Kaikki kysymykset'!$C$135:$C$147</c:f>
              <c:numCache>
                <c:formatCode>0.0%</c:formatCode>
                <c:ptCount val="13"/>
                <c:pt idx="0">
                  <c:v>0.50872093023255816</c:v>
                </c:pt>
                <c:pt idx="1">
                  <c:v>0.42105263157894735</c:v>
                </c:pt>
                <c:pt idx="2">
                  <c:v>0.52857142857142858</c:v>
                </c:pt>
                <c:pt idx="3">
                  <c:v>0.6071428571428571</c:v>
                </c:pt>
                <c:pt idx="4">
                  <c:v>0.66666666666666674</c:v>
                </c:pt>
                <c:pt idx="5">
                  <c:v>0.7</c:v>
                </c:pt>
                <c:pt idx="6">
                  <c:v>0.40909090909090912</c:v>
                </c:pt>
                <c:pt idx="7">
                  <c:v>0.5185185185185186</c:v>
                </c:pt>
                <c:pt idx="8">
                  <c:v>0.40909090909090912</c:v>
                </c:pt>
                <c:pt idx="9">
                  <c:v>0.37931034482758624</c:v>
                </c:pt>
                <c:pt idx="10">
                  <c:v>0.56521739130434789</c:v>
                </c:pt>
                <c:pt idx="11">
                  <c:v>0.5</c:v>
                </c:pt>
                <c:pt idx="12">
                  <c:v>0.47619047619047622</c:v>
                </c:pt>
              </c:numCache>
            </c:numRef>
          </c:val>
          <c:extLst>
            <c:ext xmlns:c16="http://schemas.microsoft.com/office/drawing/2014/chart" uri="{C3380CC4-5D6E-409C-BE32-E72D297353CC}">
              <c16:uniqueId val="{00000000-9347-4A8E-9E2B-570FD1431D15}"/>
            </c:ext>
          </c:extLst>
        </c:ser>
        <c:ser>
          <c:idx val="2"/>
          <c:order val="1"/>
          <c:tx>
            <c:strRef>
              <c:f>'Kaikki kysymykset'!$D$134</c:f>
              <c:strCache>
                <c:ptCount val="1"/>
                <c:pt idx="0">
                  <c:v>Jokseenkin samaa mieltä</c:v>
                </c:pt>
              </c:strCache>
            </c:strRef>
          </c:tx>
          <c:spPr>
            <a:solidFill>
              <a:srgbClr val="BFFF9B"/>
            </a:solidFill>
            <a:ln w="9525">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kysymykset'!$B$135:$B$147</c:f>
              <c:strCache>
                <c:ptCount val="13"/>
                <c:pt idx="0">
                  <c:v>Kaikki vastaajat (n=349)</c:v>
                </c:pt>
                <c:pt idx="1">
                  <c:v>Helsingin vaalipiiri (n=38)</c:v>
                </c:pt>
                <c:pt idx="2">
                  <c:v>Uudenmaan vaalipiiri (n=70)</c:v>
                </c:pt>
                <c:pt idx="3">
                  <c:v>Varsinais-Suomen vaalipiiri (n=28)</c:v>
                </c:pt>
                <c:pt idx="4">
                  <c:v>Satakunnan vaalipiiri (n=6)</c:v>
                </c:pt>
                <c:pt idx="5">
                  <c:v>Hämeen vaalipiiri (n=30)</c:v>
                </c:pt>
                <c:pt idx="6">
                  <c:v>Pirkanmaan vaalipiiri (n=22)</c:v>
                </c:pt>
                <c:pt idx="7">
                  <c:v>Kaakkois-Suomen vaalipiiri (n=27)</c:v>
                </c:pt>
                <c:pt idx="8">
                  <c:v>Savo-Karjalan vaalipiiri (n=22)</c:v>
                </c:pt>
                <c:pt idx="9">
                  <c:v>Vaasan vaalipiiri (n=30)</c:v>
                </c:pt>
                <c:pt idx="10">
                  <c:v>Keski-Suomen vaalipiiri (n=23)</c:v>
                </c:pt>
                <c:pt idx="11">
                  <c:v>Oulun vaalipiiri (n=28)</c:v>
                </c:pt>
                <c:pt idx="12">
                  <c:v>Lapin vaalipiiri (n=21)</c:v>
                </c:pt>
              </c:strCache>
            </c:strRef>
          </c:cat>
          <c:val>
            <c:numRef>
              <c:f>'Kaikki kysymykset'!$D$135:$D$147</c:f>
              <c:numCache>
                <c:formatCode>0.0%</c:formatCode>
                <c:ptCount val="13"/>
                <c:pt idx="0">
                  <c:v>0.40406976744186046</c:v>
                </c:pt>
                <c:pt idx="1">
                  <c:v>0.36842105263157898</c:v>
                </c:pt>
                <c:pt idx="2">
                  <c:v>0.4</c:v>
                </c:pt>
                <c:pt idx="3">
                  <c:v>0.39285714285714285</c:v>
                </c:pt>
                <c:pt idx="4">
                  <c:v>0.33333333333333337</c:v>
                </c:pt>
                <c:pt idx="5">
                  <c:v>0.23333333333333334</c:v>
                </c:pt>
                <c:pt idx="6">
                  <c:v>0.5</c:v>
                </c:pt>
                <c:pt idx="7">
                  <c:v>0.33333333333333337</c:v>
                </c:pt>
                <c:pt idx="8">
                  <c:v>0.45454545454545459</c:v>
                </c:pt>
                <c:pt idx="9">
                  <c:v>0.58620689655172409</c:v>
                </c:pt>
                <c:pt idx="10">
                  <c:v>0.30434782608695654</c:v>
                </c:pt>
                <c:pt idx="11">
                  <c:v>0.5</c:v>
                </c:pt>
                <c:pt idx="12">
                  <c:v>0.4285714285714286</c:v>
                </c:pt>
              </c:numCache>
            </c:numRef>
          </c:val>
          <c:extLst>
            <c:ext xmlns:c16="http://schemas.microsoft.com/office/drawing/2014/chart" uri="{C3380CC4-5D6E-409C-BE32-E72D297353CC}">
              <c16:uniqueId val="{00000001-9347-4A8E-9E2B-570FD1431D15}"/>
            </c:ext>
          </c:extLst>
        </c:ser>
        <c:ser>
          <c:idx val="4"/>
          <c:order val="2"/>
          <c:tx>
            <c:strRef>
              <c:f>'Kaikki kysymykset'!$E$134</c:f>
              <c:strCache>
                <c:ptCount val="1"/>
                <c:pt idx="0">
                  <c:v>Jokseenkin eri mieltä</c:v>
                </c:pt>
              </c:strCache>
            </c:strRef>
          </c:tx>
          <c:spPr>
            <a:solidFill>
              <a:srgbClr val="FDCFE1"/>
            </a:solidFill>
            <a:ln>
              <a:solidFill>
                <a:sysClr val="windowText" lastClr="000000"/>
              </a:solidFill>
            </a:ln>
          </c:spPr>
          <c:invertIfNegative val="0"/>
          <c:dLbls>
            <c:dLbl>
              <c:idx val="3"/>
              <c:delete val="1"/>
              <c:extLst>
                <c:ext xmlns:c15="http://schemas.microsoft.com/office/drawing/2012/chart" uri="{CE6537A1-D6FC-4f65-9D91-7224C49458BB}"/>
                <c:ext xmlns:c16="http://schemas.microsoft.com/office/drawing/2014/chart" uri="{C3380CC4-5D6E-409C-BE32-E72D297353CC}">
                  <c16:uniqueId val="{00000013-9347-4A8E-9E2B-570FD1431D15}"/>
                </c:ext>
              </c:extLst>
            </c:dLbl>
            <c:dLbl>
              <c:idx val="4"/>
              <c:delete val="1"/>
              <c:extLst>
                <c:ext xmlns:c15="http://schemas.microsoft.com/office/drawing/2012/chart" uri="{CE6537A1-D6FC-4f65-9D91-7224C49458BB}"/>
                <c:ext xmlns:c16="http://schemas.microsoft.com/office/drawing/2014/chart" uri="{C3380CC4-5D6E-409C-BE32-E72D297353CC}">
                  <c16:uniqueId val="{00000016-9347-4A8E-9E2B-570FD1431D15}"/>
                </c:ext>
              </c:extLst>
            </c:dLbl>
            <c:dLbl>
              <c:idx val="6"/>
              <c:delete val="1"/>
              <c:extLst>
                <c:ext xmlns:c15="http://schemas.microsoft.com/office/drawing/2012/chart" uri="{CE6537A1-D6FC-4f65-9D91-7224C49458BB}"/>
                <c:ext xmlns:c16="http://schemas.microsoft.com/office/drawing/2014/chart" uri="{C3380CC4-5D6E-409C-BE32-E72D297353CC}">
                  <c16:uniqueId val="{00000006-9347-4A8E-9E2B-570FD1431D15}"/>
                </c:ext>
              </c:extLst>
            </c:dLbl>
            <c:dLbl>
              <c:idx val="9"/>
              <c:delete val="1"/>
              <c:extLst>
                <c:ext xmlns:c15="http://schemas.microsoft.com/office/drawing/2012/chart" uri="{CE6537A1-D6FC-4f65-9D91-7224C49458BB}"/>
                <c:ext xmlns:c16="http://schemas.microsoft.com/office/drawing/2014/chart" uri="{C3380CC4-5D6E-409C-BE32-E72D297353CC}">
                  <c16:uniqueId val="{00000009-9347-4A8E-9E2B-570FD1431D15}"/>
                </c:ext>
              </c:extLst>
            </c:dLbl>
            <c:dLbl>
              <c:idx val="11"/>
              <c:delete val="1"/>
              <c:extLst>
                <c:ext xmlns:c15="http://schemas.microsoft.com/office/drawing/2012/chart" uri="{CE6537A1-D6FC-4f65-9D91-7224C49458BB}"/>
                <c:ext xmlns:c16="http://schemas.microsoft.com/office/drawing/2014/chart" uri="{C3380CC4-5D6E-409C-BE32-E72D297353CC}">
                  <c16:uniqueId val="{0000000E-9347-4A8E-9E2B-570FD1431D15}"/>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kysymykset'!$B$135:$B$147</c:f>
              <c:strCache>
                <c:ptCount val="13"/>
                <c:pt idx="0">
                  <c:v>Kaikki vastaajat (n=349)</c:v>
                </c:pt>
                <c:pt idx="1">
                  <c:v>Helsingin vaalipiiri (n=38)</c:v>
                </c:pt>
                <c:pt idx="2">
                  <c:v>Uudenmaan vaalipiiri (n=70)</c:v>
                </c:pt>
                <c:pt idx="3">
                  <c:v>Varsinais-Suomen vaalipiiri (n=28)</c:v>
                </c:pt>
                <c:pt idx="4">
                  <c:v>Satakunnan vaalipiiri (n=6)</c:v>
                </c:pt>
                <c:pt idx="5">
                  <c:v>Hämeen vaalipiiri (n=30)</c:v>
                </c:pt>
                <c:pt idx="6">
                  <c:v>Pirkanmaan vaalipiiri (n=22)</c:v>
                </c:pt>
                <c:pt idx="7">
                  <c:v>Kaakkois-Suomen vaalipiiri (n=27)</c:v>
                </c:pt>
                <c:pt idx="8">
                  <c:v>Savo-Karjalan vaalipiiri (n=22)</c:v>
                </c:pt>
                <c:pt idx="9">
                  <c:v>Vaasan vaalipiiri (n=30)</c:v>
                </c:pt>
                <c:pt idx="10">
                  <c:v>Keski-Suomen vaalipiiri (n=23)</c:v>
                </c:pt>
                <c:pt idx="11">
                  <c:v>Oulun vaalipiiri (n=28)</c:v>
                </c:pt>
                <c:pt idx="12">
                  <c:v>Lapin vaalipiiri (n=21)</c:v>
                </c:pt>
              </c:strCache>
            </c:strRef>
          </c:cat>
          <c:val>
            <c:numRef>
              <c:f>'Kaikki kysymykset'!$E$135:$E$147</c:f>
              <c:numCache>
                <c:formatCode>0.0%</c:formatCode>
                <c:ptCount val="13"/>
                <c:pt idx="0">
                  <c:v>5.8139534883720929E-2</c:v>
                </c:pt>
                <c:pt idx="1">
                  <c:v>0.18421052631578949</c:v>
                </c:pt>
                <c:pt idx="2">
                  <c:v>5.7142857142857148E-2</c:v>
                </c:pt>
                <c:pt idx="3">
                  <c:v>0</c:v>
                </c:pt>
                <c:pt idx="4">
                  <c:v>0</c:v>
                </c:pt>
                <c:pt idx="5">
                  <c:v>3.3333333333333333E-2</c:v>
                </c:pt>
                <c:pt idx="6">
                  <c:v>0</c:v>
                </c:pt>
                <c:pt idx="7">
                  <c:v>0.1111111111111111</c:v>
                </c:pt>
                <c:pt idx="8">
                  <c:v>4.5454545454545456E-2</c:v>
                </c:pt>
                <c:pt idx="9">
                  <c:v>0</c:v>
                </c:pt>
                <c:pt idx="10">
                  <c:v>8.6956521739130446E-2</c:v>
                </c:pt>
                <c:pt idx="11">
                  <c:v>0</c:v>
                </c:pt>
                <c:pt idx="12">
                  <c:v>9.5238095238095233E-2</c:v>
                </c:pt>
              </c:numCache>
            </c:numRef>
          </c:val>
          <c:extLst>
            <c:ext xmlns:c16="http://schemas.microsoft.com/office/drawing/2014/chart" uri="{C3380CC4-5D6E-409C-BE32-E72D297353CC}">
              <c16:uniqueId val="{00000002-9347-4A8E-9E2B-570FD1431D15}"/>
            </c:ext>
          </c:extLst>
        </c:ser>
        <c:ser>
          <c:idx val="6"/>
          <c:order val="3"/>
          <c:tx>
            <c:strRef>
              <c:f>'Kaikki kysymykset'!$F$134</c:f>
              <c:strCache>
                <c:ptCount val="1"/>
                <c:pt idx="0">
                  <c:v>Täysin eri mieltä</c:v>
                </c:pt>
              </c:strCache>
            </c:strRef>
          </c:tx>
          <c:spPr>
            <a:solidFill>
              <a:srgbClr val="F3297B"/>
            </a:solidFill>
            <a:ln>
              <a:solidFill>
                <a:sysClr val="windowText" lastClr="000000"/>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8-9347-4A8E-9E2B-570FD1431D15}"/>
                </c:ext>
              </c:extLst>
            </c:dLbl>
            <c:dLbl>
              <c:idx val="1"/>
              <c:delete val="1"/>
              <c:extLst>
                <c:ext xmlns:c15="http://schemas.microsoft.com/office/drawing/2012/chart" uri="{CE6537A1-D6FC-4f65-9D91-7224C49458BB}"/>
                <c:ext xmlns:c16="http://schemas.microsoft.com/office/drawing/2014/chart" uri="{C3380CC4-5D6E-409C-BE32-E72D297353CC}">
                  <c16:uniqueId val="{00000017-9347-4A8E-9E2B-570FD1431D15}"/>
                </c:ext>
              </c:extLst>
            </c:dLbl>
            <c:dLbl>
              <c:idx val="2"/>
              <c:delete val="1"/>
              <c:extLst>
                <c:ext xmlns:c15="http://schemas.microsoft.com/office/drawing/2012/chart" uri="{CE6537A1-D6FC-4f65-9D91-7224C49458BB}"/>
                <c:ext xmlns:c16="http://schemas.microsoft.com/office/drawing/2014/chart" uri="{C3380CC4-5D6E-409C-BE32-E72D297353CC}">
                  <c16:uniqueId val="{0000001A-9347-4A8E-9E2B-570FD1431D15}"/>
                </c:ext>
              </c:extLst>
            </c:dLbl>
            <c:dLbl>
              <c:idx val="3"/>
              <c:delete val="1"/>
              <c:extLst>
                <c:ext xmlns:c15="http://schemas.microsoft.com/office/drawing/2012/chart" uri="{CE6537A1-D6FC-4f65-9D91-7224C49458BB}"/>
                <c:ext xmlns:c16="http://schemas.microsoft.com/office/drawing/2014/chart" uri="{C3380CC4-5D6E-409C-BE32-E72D297353CC}">
                  <c16:uniqueId val="{00000012-9347-4A8E-9E2B-570FD1431D15}"/>
                </c:ext>
              </c:extLst>
            </c:dLbl>
            <c:dLbl>
              <c:idx val="4"/>
              <c:delete val="1"/>
              <c:extLst>
                <c:ext xmlns:c15="http://schemas.microsoft.com/office/drawing/2012/chart" uri="{CE6537A1-D6FC-4f65-9D91-7224C49458BB}"/>
                <c:ext xmlns:c16="http://schemas.microsoft.com/office/drawing/2014/chart" uri="{C3380CC4-5D6E-409C-BE32-E72D297353CC}">
                  <c16:uniqueId val="{00000015-9347-4A8E-9E2B-570FD1431D15}"/>
                </c:ext>
              </c:extLst>
            </c:dLbl>
            <c:dLbl>
              <c:idx val="5"/>
              <c:delete val="1"/>
              <c:extLst>
                <c:ext xmlns:c15="http://schemas.microsoft.com/office/drawing/2012/chart" uri="{CE6537A1-D6FC-4f65-9D91-7224C49458BB}"/>
                <c:ext xmlns:c16="http://schemas.microsoft.com/office/drawing/2014/chart" uri="{C3380CC4-5D6E-409C-BE32-E72D297353CC}">
                  <c16:uniqueId val="{0000001B-9347-4A8E-9E2B-570FD1431D15}"/>
                </c:ext>
              </c:extLst>
            </c:dLbl>
            <c:dLbl>
              <c:idx val="7"/>
              <c:delete val="1"/>
              <c:extLst>
                <c:ext xmlns:c15="http://schemas.microsoft.com/office/drawing/2012/chart" uri="{CE6537A1-D6FC-4f65-9D91-7224C49458BB}"/>
                <c:ext xmlns:c16="http://schemas.microsoft.com/office/drawing/2014/chart" uri="{C3380CC4-5D6E-409C-BE32-E72D297353CC}">
                  <c16:uniqueId val="{00000007-9347-4A8E-9E2B-570FD1431D15}"/>
                </c:ext>
              </c:extLst>
            </c:dLbl>
            <c:dLbl>
              <c:idx val="8"/>
              <c:delete val="1"/>
              <c:extLst>
                <c:ext xmlns:c15="http://schemas.microsoft.com/office/drawing/2012/chart" uri="{CE6537A1-D6FC-4f65-9D91-7224C49458BB}"/>
                <c:ext xmlns:c16="http://schemas.microsoft.com/office/drawing/2014/chart" uri="{C3380CC4-5D6E-409C-BE32-E72D297353CC}">
                  <c16:uniqueId val="{00000008-9347-4A8E-9E2B-570FD1431D15}"/>
                </c:ext>
              </c:extLst>
            </c:dLbl>
            <c:dLbl>
              <c:idx val="10"/>
              <c:delete val="1"/>
              <c:extLst>
                <c:ext xmlns:c15="http://schemas.microsoft.com/office/drawing/2012/chart" uri="{CE6537A1-D6FC-4f65-9D91-7224C49458BB}"/>
                <c:ext xmlns:c16="http://schemas.microsoft.com/office/drawing/2014/chart" uri="{C3380CC4-5D6E-409C-BE32-E72D297353CC}">
                  <c16:uniqueId val="{0000000B-9347-4A8E-9E2B-570FD1431D15}"/>
                </c:ext>
              </c:extLst>
            </c:dLbl>
            <c:dLbl>
              <c:idx val="11"/>
              <c:delete val="1"/>
              <c:extLst>
                <c:ext xmlns:c15="http://schemas.microsoft.com/office/drawing/2012/chart" uri="{CE6537A1-D6FC-4f65-9D91-7224C49458BB}"/>
                <c:ext xmlns:c16="http://schemas.microsoft.com/office/drawing/2014/chart" uri="{C3380CC4-5D6E-409C-BE32-E72D297353CC}">
                  <c16:uniqueId val="{0000000D-9347-4A8E-9E2B-570FD1431D15}"/>
                </c:ext>
              </c:extLst>
            </c:dLbl>
            <c:dLbl>
              <c:idx val="12"/>
              <c:delete val="1"/>
              <c:extLst>
                <c:ext xmlns:c15="http://schemas.microsoft.com/office/drawing/2012/chart" uri="{CE6537A1-D6FC-4f65-9D91-7224C49458BB}"/>
                <c:ext xmlns:c16="http://schemas.microsoft.com/office/drawing/2014/chart" uri="{C3380CC4-5D6E-409C-BE32-E72D297353CC}">
                  <c16:uniqueId val="{00000010-9347-4A8E-9E2B-570FD1431D15}"/>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kysymykset'!$B$135:$B$147</c:f>
              <c:strCache>
                <c:ptCount val="13"/>
                <c:pt idx="0">
                  <c:v>Kaikki vastaajat (n=349)</c:v>
                </c:pt>
                <c:pt idx="1">
                  <c:v>Helsingin vaalipiiri (n=38)</c:v>
                </c:pt>
                <c:pt idx="2">
                  <c:v>Uudenmaan vaalipiiri (n=70)</c:v>
                </c:pt>
                <c:pt idx="3">
                  <c:v>Varsinais-Suomen vaalipiiri (n=28)</c:v>
                </c:pt>
                <c:pt idx="4">
                  <c:v>Satakunnan vaalipiiri (n=6)</c:v>
                </c:pt>
                <c:pt idx="5">
                  <c:v>Hämeen vaalipiiri (n=30)</c:v>
                </c:pt>
                <c:pt idx="6">
                  <c:v>Pirkanmaan vaalipiiri (n=22)</c:v>
                </c:pt>
                <c:pt idx="7">
                  <c:v>Kaakkois-Suomen vaalipiiri (n=27)</c:v>
                </c:pt>
                <c:pt idx="8">
                  <c:v>Savo-Karjalan vaalipiiri (n=22)</c:v>
                </c:pt>
                <c:pt idx="9">
                  <c:v>Vaasan vaalipiiri (n=30)</c:v>
                </c:pt>
                <c:pt idx="10">
                  <c:v>Keski-Suomen vaalipiiri (n=23)</c:v>
                </c:pt>
                <c:pt idx="11">
                  <c:v>Oulun vaalipiiri (n=28)</c:v>
                </c:pt>
                <c:pt idx="12">
                  <c:v>Lapin vaalipiiri (n=21)</c:v>
                </c:pt>
              </c:strCache>
            </c:strRef>
          </c:cat>
          <c:val>
            <c:numRef>
              <c:f>'Kaikki kysymykset'!$F$135:$F$147</c:f>
              <c:numCache>
                <c:formatCode>0.0%</c:formatCode>
                <c:ptCount val="13"/>
                <c:pt idx="0">
                  <c:v>5.8139534883720929E-3</c:v>
                </c:pt>
                <c:pt idx="1">
                  <c:v>0</c:v>
                </c:pt>
                <c:pt idx="2">
                  <c:v>0</c:v>
                </c:pt>
                <c:pt idx="3">
                  <c:v>0</c:v>
                </c:pt>
                <c:pt idx="4">
                  <c:v>0</c:v>
                </c:pt>
                <c:pt idx="5">
                  <c:v>0</c:v>
                </c:pt>
                <c:pt idx="6">
                  <c:v>4.5454545454545456E-2</c:v>
                </c:pt>
                <c:pt idx="7">
                  <c:v>0</c:v>
                </c:pt>
                <c:pt idx="8">
                  <c:v>0</c:v>
                </c:pt>
                <c:pt idx="9">
                  <c:v>3.4482758620689655E-2</c:v>
                </c:pt>
                <c:pt idx="10">
                  <c:v>0</c:v>
                </c:pt>
                <c:pt idx="11">
                  <c:v>0</c:v>
                </c:pt>
                <c:pt idx="12">
                  <c:v>0</c:v>
                </c:pt>
              </c:numCache>
            </c:numRef>
          </c:val>
          <c:extLst>
            <c:ext xmlns:c16="http://schemas.microsoft.com/office/drawing/2014/chart" uri="{C3380CC4-5D6E-409C-BE32-E72D297353CC}">
              <c16:uniqueId val="{00000003-9347-4A8E-9E2B-570FD1431D15}"/>
            </c:ext>
          </c:extLst>
        </c:ser>
        <c:ser>
          <c:idx val="7"/>
          <c:order val="4"/>
          <c:tx>
            <c:strRef>
              <c:f>'Kaikki kysymykset'!$G$134</c:f>
              <c:strCache>
                <c:ptCount val="1"/>
                <c:pt idx="0">
                  <c:v>En osaa sanoa</c:v>
                </c:pt>
              </c:strCache>
            </c:strRef>
          </c:tx>
          <c:spPr>
            <a:solidFill>
              <a:sysClr val="window" lastClr="FFFFFF">
                <a:lumMod val="85000"/>
              </a:sysClr>
            </a:solidFill>
            <a:ln>
              <a:solidFill>
                <a:sysClr val="windowText" lastClr="000000"/>
              </a:solidFill>
            </a:ln>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FEBD-42A9-B036-B5B8DB2EEFC8}"/>
                </c:ext>
              </c:extLst>
            </c:dLbl>
            <c:dLbl>
              <c:idx val="3"/>
              <c:delete val="1"/>
              <c:extLst>
                <c:ext xmlns:c15="http://schemas.microsoft.com/office/drawing/2012/chart" uri="{CE6537A1-D6FC-4f65-9D91-7224C49458BB}"/>
                <c:ext xmlns:c16="http://schemas.microsoft.com/office/drawing/2014/chart" uri="{C3380CC4-5D6E-409C-BE32-E72D297353CC}">
                  <c16:uniqueId val="{00000011-9347-4A8E-9E2B-570FD1431D15}"/>
                </c:ext>
              </c:extLst>
            </c:dLbl>
            <c:dLbl>
              <c:idx val="4"/>
              <c:delete val="1"/>
              <c:extLst>
                <c:ext xmlns:c15="http://schemas.microsoft.com/office/drawing/2012/chart" uri="{CE6537A1-D6FC-4f65-9D91-7224C49458BB}"/>
                <c:ext xmlns:c16="http://schemas.microsoft.com/office/drawing/2014/chart" uri="{C3380CC4-5D6E-409C-BE32-E72D297353CC}">
                  <c16:uniqueId val="{00000014-9347-4A8E-9E2B-570FD1431D15}"/>
                </c:ext>
              </c:extLst>
            </c:dLbl>
            <c:dLbl>
              <c:idx val="9"/>
              <c:delete val="1"/>
              <c:extLst>
                <c:ext xmlns:c15="http://schemas.microsoft.com/office/drawing/2012/chart" uri="{CE6537A1-D6FC-4f65-9D91-7224C49458BB}"/>
                <c:ext xmlns:c16="http://schemas.microsoft.com/office/drawing/2014/chart" uri="{C3380CC4-5D6E-409C-BE32-E72D297353CC}">
                  <c16:uniqueId val="{0000000A-9347-4A8E-9E2B-570FD1431D15}"/>
                </c:ext>
              </c:extLst>
            </c:dLbl>
            <c:dLbl>
              <c:idx val="11"/>
              <c:delete val="1"/>
              <c:extLst>
                <c:ext xmlns:c15="http://schemas.microsoft.com/office/drawing/2012/chart" uri="{CE6537A1-D6FC-4f65-9D91-7224C49458BB}"/>
                <c:ext xmlns:c16="http://schemas.microsoft.com/office/drawing/2014/chart" uri="{C3380CC4-5D6E-409C-BE32-E72D297353CC}">
                  <c16:uniqueId val="{0000000C-9347-4A8E-9E2B-570FD1431D15}"/>
                </c:ext>
              </c:extLst>
            </c:dLbl>
            <c:dLbl>
              <c:idx val="12"/>
              <c:delete val="1"/>
              <c:extLst>
                <c:ext xmlns:c15="http://schemas.microsoft.com/office/drawing/2012/chart" uri="{CE6537A1-D6FC-4f65-9D91-7224C49458BB}"/>
                <c:ext xmlns:c16="http://schemas.microsoft.com/office/drawing/2014/chart" uri="{C3380CC4-5D6E-409C-BE32-E72D297353CC}">
                  <c16:uniqueId val="{0000000F-9347-4A8E-9E2B-570FD1431D15}"/>
                </c:ext>
              </c:extLst>
            </c:dLbl>
            <c:numFmt formatCode="0%" sourceLinked="0"/>
            <c:spPr>
              <a:noFill/>
              <a:ln>
                <a:noFill/>
              </a:ln>
              <a:effectLst/>
            </c:spPr>
            <c:txPr>
              <a:bodyPr wrap="square" lIns="38100" tIns="19050" rIns="38100" bIns="19050" anchor="ctr">
                <a:spAutoFit/>
              </a:bodyPr>
              <a:lstStyle/>
              <a:p>
                <a:pPr>
                  <a:defRPr sz="1200"/>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'Kaikki kysymykset'!$B$135:$B$147</c:f>
              <c:strCache>
                <c:ptCount val="13"/>
                <c:pt idx="0">
                  <c:v>Kaikki vastaajat (n=349)</c:v>
                </c:pt>
                <c:pt idx="1">
                  <c:v>Helsingin vaalipiiri (n=38)</c:v>
                </c:pt>
                <c:pt idx="2">
                  <c:v>Uudenmaan vaalipiiri (n=70)</c:v>
                </c:pt>
                <c:pt idx="3">
                  <c:v>Varsinais-Suomen vaalipiiri (n=28)</c:v>
                </c:pt>
                <c:pt idx="4">
                  <c:v>Satakunnan vaalipiiri (n=6)</c:v>
                </c:pt>
                <c:pt idx="5">
                  <c:v>Hämeen vaalipiiri (n=30)</c:v>
                </c:pt>
                <c:pt idx="6">
                  <c:v>Pirkanmaan vaalipiiri (n=22)</c:v>
                </c:pt>
                <c:pt idx="7">
                  <c:v>Kaakkois-Suomen vaalipiiri (n=27)</c:v>
                </c:pt>
                <c:pt idx="8">
                  <c:v>Savo-Karjalan vaalipiiri (n=22)</c:v>
                </c:pt>
                <c:pt idx="9">
                  <c:v>Vaasan vaalipiiri (n=30)</c:v>
                </c:pt>
                <c:pt idx="10">
                  <c:v>Keski-Suomen vaalipiiri (n=23)</c:v>
                </c:pt>
                <c:pt idx="11">
                  <c:v>Oulun vaalipiiri (n=28)</c:v>
                </c:pt>
                <c:pt idx="12">
                  <c:v>Lapin vaalipiiri (n=21)</c:v>
                </c:pt>
              </c:strCache>
            </c:strRef>
          </c:cat>
          <c:val>
            <c:numRef>
              <c:f>'Kaikki kysymykset'!$G$135:$G$147</c:f>
              <c:numCache>
                <c:formatCode>0.0%</c:formatCode>
                <c:ptCount val="13"/>
                <c:pt idx="0">
                  <c:v>2.3255813953488372E-2</c:v>
                </c:pt>
                <c:pt idx="1">
                  <c:v>2.6315789473684209E-2</c:v>
                </c:pt>
                <c:pt idx="2">
                  <c:v>1.4285714285714287E-2</c:v>
                </c:pt>
                <c:pt idx="3">
                  <c:v>0</c:v>
                </c:pt>
                <c:pt idx="4">
                  <c:v>0</c:v>
                </c:pt>
                <c:pt idx="5">
                  <c:v>3.3333333333333333E-2</c:v>
                </c:pt>
                <c:pt idx="6">
                  <c:v>4.5454545454545456E-2</c:v>
                </c:pt>
                <c:pt idx="7">
                  <c:v>3.7037037037037035E-2</c:v>
                </c:pt>
                <c:pt idx="8">
                  <c:v>9.0909090909090912E-2</c:v>
                </c:pt>
                <c:pt idx="9">
                  <c:v>0</c:v>
                </c:pt>
                <c:pt idx="10">
                  <c:v>4.3478260869565223E-2</c:v>
                </c:pt>
                <c:pt idx="11">
                  <c:v>0</c:v>
                </c:pt>
                <c:pt idx="12">
                  <c:v>0</c:v>
                </c:pt>
              </c:numCache>
            </c:numRef>
          </c:val>
          <c:extLst>
            <c:ext xmlns:c16="http://schemas.microsoft.com/office/drawing/2014/chart" uri="{C3380CC4-5D6E-409C-BE32-E72D297353CC}">
              <c16:uniqueId val="{00000004-9347-4A8E-9E2B-570FD1431D15}"/>
            </c:ext>
          </c:extLst>
        </c:ser>
        <c:dLbls>
          <c:showLegendKey val="0"/>
          <c:showVal val="0"/>
          <c:showCatName val="0"/>
          <c:showSerName val="0"/>
          <c:showPercent val="0"/>
          <c:showBubbleSize val="0"/>
        </c:dLbls>
        <c:gapWidth val="100"/>
        <c:overlap val="100"/>
        <c:axId val="46877312"/>
        <c:axId val="46887296"/>
      </c:barChart>
      <c:catAx>
        <c:axId val="46877312"/>
        <c:scaling>
          <c:orientation val="maxMin"/>
        </c:scaling>
        <c:delete val="0"/>
        <c:axPos val="l"/>
        <c:numFmt formatCode="General" sourceLinked="1"/>
        <c:majorTickMark val="none"/>
        <c:minorTickMark val="none"/>
        <c:tickLblPos val="nextTo"/>
        <c:spPr>
          <a:ln>
            <a:noFill/>
          </a:ln>
        </c:spPr>
        <c:txPr>
          <a:bodyPr/>
          <a:lstStyle/>
          <a:p>
            <a:pPr>
              <a:defRPr sz="1200"/>
            </a:pPr>
            <a:endParaRPr lang="fi-FI"/>
          </a:p>
        </c:txPr>
        <c:crossAx val="46887296"/>
        <c:crossesAt val="0"/>
        <c:auto val="1"/>
        <c:lblAlgn val="ctr"/>
        <c:lblOffset val="100"/>
        <c:noMultiLvlLbl val="0"/>
      </c:catAx>
      <c:valAx>
        <c:axId val="46887296"/>
        <c:scaling>
          <c:orientation val="minMax"/>
          <c:min val="0"/>
        </c:scaling>
        <c:delete val="0"/>
        <c:axPos val="t"/>
        <c:majorGridlines>
          <c:spPr>
            <a:ln w="9525">
              <a:solidFill>
                <a:srgbClr val="000000">
                  <a:lumMod val="50000"/>
                  <a:lumOff val="50000"/>
                </a:srgbClr>
              </a:solidFill>
            </a:ln>
          </c:spPr>
        </c:majorGridlines>
        <c:minorGridlines>
          <c:spPr>
            <a:ln>
              <a:solidFill>
                <a:schemeClr val="bg1">
                  <a:lumMod val="75000"/>
                </a:schemeClr>
              </a:solidFill>
              <a:prstDash val="dash"/>
            </a:ln>
          </c:spPr>
        </c:minorGridlines>
        <c:numFmt formatCode="0%" sourceLinked="1"/>
        <c:majorTickMark val="none"/>
        <c:minorTickMark val="none"/>
        <c:tickLblPos val="high"/>
        <c:spPr>
          <a:ln w="6350">
            <a:noFill/>
          </a:ln>
        </c:spPr>
        <c:txPr>
          <a:bodyPr/>
          <a:lstStyle/>
          <a:p>
            <a:pPr>
              <a:defRPr sz="1200"/>
            </a:pPr>
            <a:endParaRPr lang="fi-FI"/>
          </a:p>
        </c:txPr>
        <c:crossAx val="46877312"/>
        <c:crosses val="autoZero"/>
        <c:crossBetween val="between"/>
        <c:majorUnit val="0.1"/>
        <c:minorUnit val="0.05"/>
      </c:valAx>
      <c:spPr>
        <a:ln w="9525">
          <a:solidFill>
            <a:srgbClr val="878787"/>
          </a:solidFill>
        </a:ln>
      </c:spPr>
    </c:plotArea>
    <c:legend>
      <c:legendPos val="b"/>
      <c:layout>
        <c:manualLayout>
          <c:xMode val="edge"/>
          <c:yMode val="edge"/>
          <c:x val="0.24999814921974384"/>
          <c:y val="0.96657216454446182"/>
          <c:w val="0.69856924369349371"/>
          <c:h val="3.1776956878399487E-2"/>
        </c:manualLayout>
      </c:layout>
      <c:overlay val="0"/>
      <c:txPr>
        <a:bodyPr/>
        <a:lstStyle/>
        <a:p>
          <a:pPr>
            <a:defRPr sz="1200"/>
          </a:pPr>
          <a:endParaRPr lang="fi-FI"/>
        </a:p>
      </c:txPr>
    </c:legend>
    <c:plotVisOnly val="1"/>
    <c:dispBlanksAs val="gap"/>
    <c:showDLblsOverMax val="0"/>
  </c:chart>
  <c:spPr>
    <a:noFill/>
    <a:ln>
      <a:noFill/>
    </a:ln>
  </c:spPr>
  <c:txPr>
    <a:bodyPr/>
    <a:lstStyle/>
    <a:p>
      <a:pPr>
        <a:defRPr>
          <a:latin typeface="+mn-lt"/>
          <a:ea typeface="Tahoma" pitchFamily="34" charset="0"/>
          <a:cs typeface="Tahoma" pitchFamily="34" charset="0"/>
        </a:defRPr>
      </a:pPr>
      <a:endParaRPr lang="fi-FI"/>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title>
      <c:tx>
        <c:rich>
          <a:bodyPr/>
          <a:lstStyle/>
          <a:p>
            <a:pPr>
              <a:defRPr sz="1600" b="0"/>
            </a:pPr>
            <a:r>
              <a:rPr lang="fi-FI" sz="1600" b="0" i="0" u="none" strike="noStrike" baseline="0" dirty="0">
                <a:effectLst/>
              </a:rPr>
              <a:t>Kuinka suhtaudut seuraavaan väittämään? ”</a:t>
            </a:r>
            <a:r>
              <a:rPr lang="en-US" dirty="0" err="1"/>
              <a:t>Seuraavalla</a:t>
            </a:r>
            <a:r>
              <a:rPr lang="en-US" dirty="0"/>
              <a:t> </a:t>
            </a:r>
            <a:r>
              <a:rPr lang="en-US" dirty="0" err="1"/>
              <a:t>hallituskaudella</a:t>
            </a:r>
            <a:r>
              <a:rPr lang="en-US" dirty="0"/>
              <a:t> </a:t>
            </a:r>
            <a:r>
              <a:rPr lang="en-US" dirty="0" err="1"/>
              <a:t>tulisi</a:t>
            </a:r>
            <a:r>
              <a:rPr lang="en-US" dirty="0"/>
              <a:t> </a:t>
            </a:r>
            <a:r>
              <a:rPr lang="en-US" dirty="0" err="1"/>
              <a:t>suunnata</a:t>
            </a:r>
            <a:r>
              <a:rPr lang="en-US" dirty="0"/>
              <a:t> </a:t>
            </a:r>
            <a:r>
              <a:rPr lang="en-US" dirty="0" err="1"/>
              <a:t>nykyistä</a:t>
            </a:r>
            <a:r>
              <a:rPr lang="en-US" dirty="0"/>
              <a:t> </a:t>
            </a:r>
            <a:r>
              <a:rPr lang="en-US" dirty="0" err="1"/>
              <a:t>enemmän</a:t>
            </a:r>
            <a:r>
              <a:rPr lang="en-US" dirty="0"/>
              <a:t> </a:t>
            </a:r>
            <a:r>
              <a:rPr lang="en-US" dirty="0" err="1"/>
              <a:t>resursseja</a:t>
            </a:r>
            <a:r>
              <a:rPr lang="en-US" dirty="0"/>
              <a:t> </a:t>
            </a:r>
            <a:r>
              <a:rPr lang="en-US" dirty="0" err="1"/>
              <a:t>päihdeongelmaisen</a:t>
            </a:r>
            <a:r>
              <a:rPr lang="en-US" dirty="0"/>
              <a:t> </a:t>
            </a:r>
            <a:r>
              <a:rPr lang="en-US" dirty="0" err="1"/>
              <a:t>omaisille</a:t>
            </a:r>
            <a:r>
              <a:rPr lang="en-US" dirty="0"/>
              <a:t> ja </a:t>
            </a:r>
            <a:r>
              <a:rPr lang="en-US" dirty="0" err="1"/>
              <a:t>läheisille</a:t>
            </a:r>
            <a:r>
              <a:rPr lang="en-US" dirty="0"/>
              <a:t> </a:t>
            </a:r>
            <a:r>
              <a:rPr lang="en-US" dirty="0" err="1"/>
              <a:t>suunnattuun</a:t>
            </a:r>
            <a:r>
              <a:rPr lang="en-US" dirty="0"/>
              <a:t> </a:t>
            </a:r>
            <a:r>
              <a:rPr lang="en-US" dirty="0" err="1"/>
              <a:t>tukeen</a:t>
            </a:r>
            <a:r>
              <a:rPr lang="en-US" dirty="0"/>
              <a:t> ja </a:t>
            </a:r>
            <a:r>
              <a:rPr lang="en-US" dirty="0" err="1"/>
              <a:t>palveluihin</a:t>
            </a:r>
            <a:r>
              <a:rPr lang="en-US" dirty="0"/>
              <a:t>.”</a:t>
            </a:r>
          </a:p>
          <a:p>
            <a:pPr>
              <a:defRPr sz="1600" b="0"/>
            </a:pPr>
            <a:r>
              <a:rPr lang="en-US" dirty="0" err="1"/>
              <a:t>Kaikki</a:t>
            </a:r>
            <a:r>
              <a:rPr lang="en-US" dirty="0"/>
              <a:t> </a:t>
            </a:r>
            <a:r>
              <a:rPr lang="en-US" dirty="0" err="1"/>
              <a:t>vastaajat</a:t>
            </a:r>
            <a:r>
              <a:rPr lang="en-US" dirty="0"/>
              <a:t> (n=349)</a:t>
            </a:r>
          </a:p>
        </c:rich>
      </c:tx>
      <c:layout>
        <c:manualLayout>
          <c:xMode val="edge"/>
          <c:yMode val="edge"/>
          <c:x val="0.10146380318943324"/>
          <c:y val="2.640486130341871E-3"/>
        </c:manualLayout>
      </c:layout>
      <c:overlay val="0"/>
    </c:title>
    <c:autoTitleDeleted val="0"/>
    <c:plotArea>
      <c:layout>
        <c:manualLayout>
          <c:layoutTarget val="inner"/>
          <c:xMode val="edge"/>
          <c:yMode val="edge"/>
          <c:x val="0.26958905650033854"/>
          <c:y val="0.24575978765759787"/>
          <c:w val="0.32985421005653082"/>
          <c:h val="0.73566025215660258"/>
        </c:manualLayout>
      </c:layout>
      <c:pieChart>
        <c:varyColors val="0"/>
        <c:ser>
          <c:idx val="0"/>
          <c:order val="0"/>
          <c:tx>
            <c:strRef>
              <c:f>'Kaikki kysymykset'!$B$250</c:f>
              <c:strCache>
                <c:ptCount val="1"/>
                <c:pt idx="0">
                  <c:v>Kaikki vastaajat (n=349)</c:v>
                </c:pt>
              </c:strCache>
            </c:strRef>
          </c:tx>
          <c:spPr>
            <a:solidFill>
              <a:srgbClr val="C239CE">
                <a:alpha val="80000"/>
              </a:srgbClr>
            </a:solidFill>
            <a:ln w="12700">
              <a:solidFill>
                <a:sysClr val="windowText" lastClr="000000"/>
              </a:solidFill>
            </a:ln>
          </c:spPr>
          <c:explosion val="4"/>
          <c:dPt>
            <c:idx val="0"/>
            <c:bubble3D val="0"/>
            <c:spPr>
              <a:solidFill>
                <a:srgbClr val="54AE0E"/>
              </a:solidFill>
              <a:ln w="12700">
                <a:solidFill>
                  <a:sysClr val="windowText" lastClr="000000"/>
                </a:solidFill>
              </a:ln>
            </c:spPr>
            <c:extLst>
              <c:ext xmlns:c16="http://schemas.microsoft.com/office/drawing/2014/chart" uri="{C3380CC4-5D6E-409C-BE32-E72D297353CC}">
                <c16:uniqueId val="{00000001-1B9B-424B-BDEF-FE8E18A37A15}"/>
              </c:ext>
            </c:extLst>
          </c:dPt>
          <c:dPt>
            <c:idx val="1"/>
            <c:bubble3D val="0"/>
            <c:spPr>
              <a:solidFill>
                <a:srgbClr val="54AE0E">
                  <a:lumMod val="40000"/>
                  <a:lumOff val="60000"/>
                </a:srgbClr>
              </a:solidFill>
              <a:ln w="12700">
                <a:solidFill>
                  <a:sysClr val="windowText" lastClr="000000"/>
                </a:solidFill>
              </a:ln>
            </c:spPr>
            <c:extLst>
              <c:ext xmlns:c16="http://schemas.microsoft.com/office/drawing/2014/chart" uri="{C3380CC4-5D6E-409C-BE32-E72D297353CC}">
                <c16:uniqueId val="{00000003-1B9B-424B-BDEF-FE8E18A37A15}"/>
              </c:ext>
            </c:extLst>
          </c:dPt>
          <c:dPt>
            <c:idx val="2"/>
            <c:bubble3D val="0"/>
            <c:spPr>
              <a:solidFill>
                <a:srgbClr val="F3297B">
                  <a:lumMod val="40000"/>
                  <a:lumOff val="60000"/>
                </a:srgbClr>
              </a:solidFill>
              <a:ln w="12700">
                <a:solidFill>
                  <a:sysClr val="windowText" lastClr="000000"/>
                </a:solidFill>
              </a:ln>
            </c:spPr>
            <c:extLst>
              <c:ext xmlns:c16="http://schemas.microsoft.com/office/drawing/2014/chart" uri="{C3380CC4-5D6E-409C-BE32-E72D297353CC}">
                <c16:uniqueId val="{00000005-1B9B-424B-BDEF-FE8E18A37A15}"/>
              </c:ext>
            </c:extLst>
          </c:dPt>
          <c:dPt>
            <c:idx val="3"/>
            <c:bubble3D val="0"/>
            <c:spPr>
              <a:solidFill>
                <a:srgbClr val="F3297B"/>
              </a:solidFill>
              <a:ln w="12700">
                <a:solidFill>
                  <a:sysClr val="windowText" lastClr="000000"/>
                </a:solidFill>
              </a:ln>
            </c:spPr>
            <c:extLst>
              <c:ext xmlns:c16="http://schemas.microsoft.com/office/drawing/2014/chart" uri="{C3380CC4-5D6E-409C-BE32-E72D297353CC}">
                <c16:uniqueId val="{00000007-1B9B-424B-BDEF-FE8E18A37A15}"/>
              </c:ext>
            </c:extLst>
          </c:dPt>
          <c:dPt>
            <c:idx val="4"/>
            <c:bubble3D val="0"/>
            <c:spPr>
              <a:solidFill>
                <a:sysClr val="window" lastClr="FFFFFF">
                  <a:lumMod val="85000"/>
                </a:sysClr>
              </a:solidFill>
              <a:ln w="12700">
                <a:solidFill>
                  <a:sysClr val="windowText" lastClr="000000"/>
                </a:solidFill>
              </a:ln>
            </c:spPr>
            <c:extLst>
              <c:ext xmlns:c16="http://schemas.microsoft.com/office/drawing/2014/chart" uri="{C3380CC4-5D6E-409C-BE32-E72D297353CC}">
                <c16:uniqueId val="{00000009-1B9B-424B-BDEF-FE8E18A37A15}"/>
              </c:ext>
            </c:extLst>
          </c:dPt>
          <c:dLbls>
            <c:dLbl>
              <c:idx val="0"/>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9B-424B-BDEF-FE8E18A37A15}"/>
                </c:ext>
              </c:extLst>
            </c:dLbl>
            <c:dLbl>
              <c:idx val="1"/>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9B-424B-BDEF-FE8E18A37A15}"/>
                </c:ext>
              </c:extLst>
            </c:dLbl>
            <c:dLbl>
              <c:idx val="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B9B-424B-BDEF-FE8E18A37A15}"/>
                </c:ext>
              </c:extLst>
            </c:dLbl>
            <c:dLbl>
              <c:idx val="4"/>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B9B-424B-BDEF-FE8E18A37A15}"/>
                </c:ext>
              </c:extLst>
            </c:dLbl>
            <c:numFmt formatCode="0%" sourceLinked="0"/>
            <c:spPr>
              <a:noFill/>
              <a:ln>
                <a:noFill/>
              </a:ln>
              <a:effectLst/>
            </c:spPr>
            <c:txPr>
              <a:bodyPr wrap="square" lIns="38100" tIns="19050" rIns="38100" bIns="19050" anchor="ctr">
                <a:spAutoFit/>
              </a:bodyPr>
              <a:lstStyle/>
              <a:p>
                <a:pPr>
                  <a:defRPr sz="1200"/>
                </a:pPr>
                <a:endParaRPr lang="fi-FI"/>
              </a:p>
            </c:txPr>
            <c:dLblPos val="ctr"/>
            <c:showLegendKey val="0"/>
            <c:showVal val="0"/>
            <c:showCatName val="0"/>
            <c:showSerName val="0"/>
            <c:showPercent val="0"/>
            <c:showBubbleSize val="0"/>
            <c:extLst>
              <c:ext xmlns:c15="http://schemas.microsoft.com/office/drawing/2012/chart" uri="{CE6537A1-D6FC-4f65-9D91-7224C49458BB}"/>
            </c:extLst>
          </c:dLbls>
          <c:cat>
            <c:strRef>
              <c:f>'Kaikki kysymykset'!$C$249:$G$249</c:f>
              <c:strCache>
                <c:ptCount val="5"/>
                <c:pt idx="0">
                  <c:v>Täysin samaa mieltä</c:v>
                </c:pt>
                <c:pt idx="1">
                  <c:v>Jokseenkin samaa mieltä</c:v>
                </c:pt>
                <c:pt idx="2">
                  <c:v>Jokseenkin eri mieltä</c:v>
                </c:pt>
                <c:pt idx="3">
                  <c:v>Täysin eri mieltä</c:v>
                </c:pt>
                <c:pt idx="4">
                  <c:v>En osaa sanoa</c:v>
                </c:pt>
              </c:strCache>
            </c:strRef>
          </c:cat>
          <c:val>
            <c:numRef>
              <c:f>'Kaikki kysymykset'!$C$250:$G$250</c:f>
              <c:numCache>
                <c:formatCode>0%</c:formatCode>
                <c:ptCount val="5"/>
                <c:pt idx="0">
                  <c:v>0.43023255813953493</c:v>
                </c:pt>
                <c:pt idx="1">
                  <c:v>0.41279069767441862</c:v>
                </c:pt>
                <c:pt idx="2">
                  <c:v>7.8488372093023256E-2</c:v>
                </c:pt>
                <c:pt idx="3">
                  <c:v>2.9069767441860465E-3</c:v>
                </c:pt>
                <c:pt idx="4">
                  <c:v>7.5581395348837219E-2</c:v>
                </c:pt>
              </c:numCache>
            </c:numRef>
          </c:val>
          <c:extLst>
            <c:ext xmlns:c16="http://schemas.microsoft.com/office/drawing/2014/chart" uri="{C3380CC4-5D6E-409C-BE32-E72D297353CC}">
              <c16:uniqueId val="{0000000A-1B9B-424B-BDEF-FE8E18A37A15}"/>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74525963635682102"/>
          <c:y val="0.37401752451812798"/>
          <c:w val="0.16667133656790373"/>
          <c:h val="0.27211072736677655"/>
        </c:manualLayout>
      </c:layout>
      <c:overlay val="0"/>
      <c:spPr>
        <a:noFill/>
      </c:spPr>
      <c:txPr>
        <a:bodyPr/>
        <a:lstStyle/>
        <a:p>
          <a:pPr>
            <a:defRPr sz="1200"/>
          </a:pPr>
          <a:endParaRPr lang="fi-FI"/>
        </a:p>
      </c:txPr>
    </c:legend>
    <c:plotVisOnly val="1"/>
    <c:dispBlanksAs val="gap"/>
    <c:showDLblsOverMax val="0"/>
  </c:chart>
  <c:spPr>
    <a:noFill/>
    <a:ln w="9525">
      <a:noFill/>
    </a:ln>
  </c:spPr>
  <c:txPr>
    <a:bodyPr/>
    <a:lstStyle/>
    <a:p>
      <a:pPr>
        <a:defRPr>
          <a:latin typeface="+mn-lt"/>
        </a:defRPr>
      </a:pPr>
      <a:endParaRPr lang="fi-FI"/>
    </a:p>
  </c:txPr>
  <c:externalData r:id="rId2">
    <c:autoUpdate val="0"/>
  </c:externalData>
</c:chartSpace>
</file>

<file path=ppt/slideLayouts/_rels/slideLayout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l="2899" r="2609"/>
          <a:stretch/>
        </p:blipFill>
        <p:spPr>
          <a:xfrm>
            <a:off x="-1" y="0"/>
            <a:ext cx="12192001" cy="6838262"/>
          </a:xfrm>
          <a:prstGeom prst="rect">
            <a:avLst/>
          </a:prstGeom>
        </p:spPr>
      </p:pic>
      <p:sp>
        <p:nvSpPr>
          <p:cNvPr id="2" name="Title 1"/>
          <p:cNvSpPr>
            <a:spLocks noGrp="1"/>
          </p:cNvSpPr>
          <p:nvPr>
            <p:ph type="ctrTitle"/>
          </p:nvPr>
        </p:nvSpPr>
        <p:spPr>
          <a:xfrm>
            <a:off x="911424" y="3569419"/>
            <a:ext cx="10363200" cy="494328"/>
          </a:xfrm>
        </p:spPr>
        <p:txBody>
          <a:bodyPr/>
          <a:lstStyle>
            <a:lvl1pPr algn="ctr">
              <a:defRPr sz="2800">
                <a:solidFill>
                  <a:srgbClr val="800080"/>
                </a:solidFill>
                <a:latin typeface="ITC Avant Garde Std Bk" panose="020B0502020202020204" pitchFamily="34" charset="0"/>
              </a:defRPr>
            </a:lvl1pPr>
          </a:lstStyle>
          <a:p>
            <a:r>
              <a:rPr lang="fi-FI"/>
              <a:t>Muokkaa ots. perustyyl. napsautt.</a:t>
            </a:r>
          </a:p>
        </p:txBody>
      </p:sp>
      <p:sp>
        <p:nvSpPr>
          <p:cNvPr id="4" name="Date Placeholder 3"/>
          <p:cNvSpPr>
            <a:spLocks noGrp="1"/>
          </p:cNvSpPr>
          <p:nvPr>
            <p:ph type="dt" sz="half" idx="10"/>
          </p:nvPr>
        </p:nvSpPr>
        <p:spPr/>
        <p:txBody>
          <a:bodyPr/>
          <a:lstStyle>
            <a:lvl1pPr>
              <a:defRPr>
                <a:solidFill>
                  <a:schemeClr val="bg1"/>
                </a:solidFill>
              </a:defRPr>
            </a:lvl1pPr>
          </a:lstStyle>
          <a:p>
            <a:fld id="{37A967C1-43FF-4863-B891-E58AE08CB1CE}" type="datetime1">
              <a:rPr lang="fi-FI" smtClean="0"/>
              <a:pPr/>
              <a:t>24.03.2023</a:t>
            </a:fld>
            <a:endParaRPr lang="fi-FI"/>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a:t>Luottamuksellinen</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9B46FC-B66E-4301-B25C-D47AA4C5ACBB}" type="slidenum">
              <a:rPr lang="fi-FI" smtClean="0"/>
              <a:pPr/>
              <a:t>‹#›</a:t>
            </a:fld>
            <a:endParaRPr lang="fi-FI"/>
          </a:p>
        </p:txBody>
      </p:sp>
      <p:grpSp>
        <p:nvGrpSpPr>
          <p:cNvPr id="7" name="Group 6"/>
          <p:cNvGrpSpPr/>
          <p:nvPr/>
        </p:nvGrpSpPr>
        <p:grpSpPr>
          <a:xfrm>
            <a:off x="2891318" y="4629025"/>
            <a:ext cx="6403411" cy="1162048"/>
            <a:chOff x="1665356" y="4878396"/>
            <a:chExt cx="5977471" cy="1162048"/>
          </a:xfrm>
        </p:grpSpPr>
        <p:pic>
          <p:nvPicPr>
            <p:cNvPr id="1028" name="Picture 4" descr="http://demo.aboad.fi/aula/wp-content/themes/aula/assets/images/aula-research-suurennuslas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65356" y="4878396"/>
              <a:ext cx="1162048" cy="116204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demo.aboad.fi/aula/wp-content/themes/aula/assets/images/aula-research-palkit.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0497" y="4878396"/>
              <a:ext cx="1162048" cy="116204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demo.aboad.fi/aula/wp-content/themes/aula/assets/images/aula-research-mikroskoopp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75638" y="4878396"/>
              <a:ext cx="1162048" cy="116204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demo.aboad.fi/aula/wp-content/themes/aula/assets/images/aula-research-lamppu.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80779" y="4878396"/>
              <a:ext cx="1162048" cy="1162048"/>
            </a:xfrm>
            <a:prstGeom prst="rect">
              <a:avLst/>
            </a:prstGeom>
            <a:noFill/>
            <a:extLst>
              <a:ext uri="{909E8E84-426E-40DD-AFC4-6F175D3DCCD1}">
                <a14:hiddenFill xmlns:a14="http://schemas.microsoft.com/office/drawing/2010/main">
                  <a:solidFill>
                    <a:srgbClr val="FFFFFF"/>
                  </a:solidFill>
                </a14:hiddenFill>
              </a:ext>
            </a:extLst>
          </p:spPr>
        </p:pic>
      </p:grpSp>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7078" y="1187960"/>
            <a:ext cx="5211892" cy="2470314"/>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Otsikkodia">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l="2899" r="2609"/>
          <a:stretch/>
        </p:blipFill>
        <p:spPr>
          <a:xfrm>
            <a:off x="-1" y="0"/>
            <a:ext cx="12192001" cy="6838262"/>
          </a:xfrm>
          <a:prstGeom prst="rect">
            <a:avLst/>
          </a:prstGeom>
        </p:spPr>
      </p:pic>
      <p:sp>
        <p:nvSpPr>
          <p:cNvPr id="2" name="Title 1"/>
          <p:cNvSpPr>
            <a:spLocks noGrp="1"/>
          </p:cNvSpPr>
          <p:nvPr>
            <p:ph type="ctrTitle"/>
          </p:nvPr>
        </p:nvSpPr>
        <p:spPr>
          <a:xfrm>
            <a:off x="911424" y="3933571"/>
            <a:ext cx="10363200" cy="605930"/>
          </a:xfrm>
        </p:spPr>
        <p:txBody>
          <a:bodyPr/>
          <a:lstStyle>
            <a:lvl1pPr algn="ctr">
              <a:defRPr>
                <a:solidFill>
                  <a:srgbClr val="800080"/>
                </a:solidFill>
                <a:latin typeface="ITC Avant Garde Std Bk" panose="020B0502020202020204" pitchFamily="34" charset="0"/>
              </a:defRPr>
            </a:lvl1pPr>
          </a:lstStyle>
          <a:p>
            <a:r>
              <a:rPr lang="fi-FI"/>
              <a:t>Muokkaa ots. perustyyl. napsautt.</a:t>
            </a:r>
          </a:p>
        </p:txBody>
      </p:sp>
      <p:sp>
        <p:nvSpPr>
          <p:cNvPr id="4" name="Date Placeholder 3"/>
          <p:cNvSpPr>
            <a:spLocks noGrp="1"/>
          </p:cNvSpPr>
          <p:nvPr>
            <p:ph type="dt" sz="half" idx="10"/>
          </p:nvPr>
        </p:nvSpPr>
        <p:spPr/>
        <p:txBody>
          <a:bodyPr/>
          <a:lstStyle>
            <a:lvl1pPr>
              <a:defRPr>
                <a:solidFill>
                  <a:schemeClr val="bg1"/>
                </a:solidFill>
              </a:defRPr>
            </a:lvl1pPr>
          </a:lstStyle>
          <a:p>
            <a:fld id="{37A967C1-43FF-4863-B891-E58AE08CB1CE}" type="datetime1">
              <a:rPr lang="fi-FI" smtClean="0"/>
              <a:pPr/>
              <a:t>24.03.2023</a:t>
            </a:fld>
            <a:endParaRPr lang="fi-FI"/>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a:t>Luottamuksellinen</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9B46FC-B66E-4301-B25C-D47AA4C5ACBB}" type="slidenum">
              <a:rPr lang="fi-FI" smtClean="0"/>
              <a:pPr/>
              <a:t>‹#›</a:t>
            </a:fld>
            <a:endParaRPr lang="fi-FI"/>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05136" y="4931248"/>
            <a:ext cx="1324388" cy="1162048"/>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54204" y="4931248"/>
            <a:ext cx="1294944" cy="1162048"/>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14016" y="4931248"/>
            <a:ext cx="1294944" cy="1162048"/>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79670" y="4931248"/>
            <a:ext cx="1294944" cy="1151006"/>
          </a:xfrm>
          <a:prstGeom prst="rect">
            <a:avLst/>
          </a:prstGeom>
        </p:spPr>
      </p:pic>
      <p:pic>
        <p:nvPicPr>
          <p:cNvPr id="7" name="Picture 6">
            <a:extLst>
              <a:ext uri="{FF2B5EF4-FFF2-40B4-BE49-F238E27FC236}">
                <a16:creationId xmlns:a16="http://schemas.microsoft.com/office/drawing/2014/main" id="{F936CF98-2227-ECD9-479B-335EC2EB8B7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7078" y="1187960"/>
            <a:ext cx="5211892" cy="2470314"/>
          </a:xfrm>
          <a:prstGeom prst="rect">
            <a:avLst/>
          </a:prstGeom>
        </p:spPr>
      </p:pic>
    </p:spTree>
    <p:extLst>
      <p:ext uri="{BB962C8B-B14F-4D97-AF65-F5344CB8AC3E}">
        <p14:creationId xmlns:p14="http://schemas.microsoft.com/office/powerpoint/2010/main" val="175556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Otsikkodia">
    <p:spTree>
      <p:nvGrpSpPr>
        <p:cNvPr id="1" name=""/>
        <p:cNvGrpSpPr/>
        <p:nvPr/>
      </p:nvGrpSpPr>
      <p:grpSpPr>
        <a:xfrm>
          <a:off x="0" y="0"/>
          <a:ext cx="0" cy="0"/>
          <a:chOff x="0" y="0"/>
          <a:chExt cx="0" cy="0"/>
        </a:xfrm>
      </p:grpSpPr>
      <p:pic>
        <p:nvPicPr>
          <p:cNvPr id="17" name="Picture 16"/>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l="2899" r="2609"/>
          <a:stretch/>
        </p:blipFill>
        <p:spPr>
          <a:xfrm>
            <a:off x="-1" y="0"/>
            <a:ext cx="12192001" cy="6838262"/>
          </a:xfrm>
          <a:prstGeom prst="rect">
            <a:avLst/>
          </a:prstGeom>
        </p:spPr>
      </p:pic>
      <p:sp>
        <p:nvSpPr>
          <p:cNvPr id="2" name="Title 1"/>
          <p:cNvSpPr>
            <a:spLocks noGrp="1"/>
          </p:cNvSpPr>
          <p:nvPr>
            <p:ph type="ctrTitle"/>
          </p:nvPr>
        </p:nvSpPr>
        <p:spPr>
          <a:xfrm>
            <a:off x="911424" y="3933571"/>
            <a:ext cx="10363200" cy="605930"/>
          </a:xfrm>
        </p:spPr>
        <p:txBody>
          <a:bodyPr/>
          <a:lstStyle>
            <a:lvl1pPr algn="ctr">
              <a:defRPr>
                <a:solidFill>
                  <a:srgbClr val="800080"/>
                </a:solidFill>
                <a:latin typeface="ITC Avant Garde Std Bk" panose="020B0502020202020204" pitchFamily="34" charset="0"/>
              </a:defRPr>
            </a:lvl1pPr>
          </a:lstStyle>
          <a:p>
            <a:r>
              <a:rPr lang="fi-FI"/>
              <a:t>Muokkaa ots. perustyyl. napsautt.</a:t>
            </a:r>
          </a:p>
        </p:txBody>
      </p:sp>
      <p:sp>
        <p:nvSpPr>
          <p:cNvPr id="4" name="Date Placeholder 3"/>
          <p:cNvSpPr>
            <a:spLocks noGrp="1"/>
          </p:cNvSpPr>
          <p:nvPr>
            <p:ph type="dt" sz="half" idx="10"/>
          </p:nvPr>
        </p:nvSpPr>
        <p:spPr/>
        <p:txBody>
          <a:bodyPr/>
          <a:lstStyle>
            <a:lvl1pPr>
              <a:defRPr>
                <a:solidFill>
                  <a:schemeClr val="bg1"/>
                </a:solidFill>
              </a:defRPr>
            </a:lvl1pPr>
          </a:lstStyle>
          <a:p>
            <a:fld id="{37A967C1-43FF-4863-B891-E58AE08CB1CE}" type="datetime1">
              <a:rPr lang="fi-FI" smtClean="0"/>
              <a:pPr/>
              <a:t>24.03.2023</a:t>
            </a:fld>
            <a:endParaRPr lang="fi-FI"/>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a:t>Luottamuksellinen</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9B46FC-B66E-4301-B25C-D47AA4C5ACBB}" type="slidenum">
              <a:rPr lang="fi-FI" smtClean="0"/>
              <a:pPr/>
              <a:t>‹#›</a:t>
            </a:fld>
            <a:endParaRPr lang="fi-FI"/>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4016" y="4928222"/>
            <a:ext cx="1294944" cy="1162048"/>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94392" y="4931248"/>
            <a:ext cx="1294944" cy="1162048"/>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34580" y="4928222"/>
            <a:ext cx="1294944" cy="1162048"/>
          </a:xfrm>
          <a:prstGeom prst="rect">
            <a:avLst/>
          </a:prstGeom>
        </p:spPr>
      </p:pic>
      <p:pic>
        <p:nvPicPr>
          <p:cNvPr id="14" name="Picture 1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554204" y="4928222"/>
            <a:ext cx="1294944" cy="1162048"/>
          </a:xfrm>
          <a:prstGeom prst="rect">
            <a:avLst/>
          </a:prstGeom>
        </p:spPr>
      </p:pic>
      <p:pic>
        <p:nvPicPr>
          <p:cNvPr id="3" name="Picture 2">
            <a:extLst>
              <a:ext uri="{FF2B5EF4-FFF2-40B4-BE49-F238E27FC236}">
                <a16:creationId xmlns:a16="http://schemas.microsoft.com/office/drawing/2014/main" id="{21EDA556-4420-86AB-5A08-EC68850D568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7078" y="1187960"/>
            <a:ext cx="5211892" cy="2470314"/>
          </a:xfrm>
          <a:prstGeom prst="rect">
            <a:avLst/>
          </a:prstGeom>
        </p:spPr>
      </p:pic>
    </p:spTree>
    <p:extLst>
      <p:ext uri="{BB962C8B-B14F-4D97-AF65-F5344CB8AC3E}">
        <p14:creationId xmlns:p14="http://schemas.microsoft.com/office/powerpoint/2010/main" val="3203584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Otsikkodia">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l="2899" r="2609"/>
          <a:stretch/>
        </p:blipFill>
        <p:spPr>
          <a:xfrm>
            <a:off x="-1" y="0"/>
            <a:ext cx="12192001" cy="6838262"/>
          </a:xfrm>
          <a:prstGeom prst="rect">
            <a:avLst/>
          </a:prstGeom>
        </p:spPr>
      </p:pic>
      <p:sp>
        <p:nvSpPr>
          <p:cNvPr id="2" name="Title 1"/>
          <p:cNvSpPr>
            <a:spLocks noGrp="1"/>
          </p:cNvSpPr>
          <p:nvPr>
            <p:ph type="ctrTitle"/>
          </p:nvPr>
        </p:nvSpPr>
        <p:spPr>
          <a:xfrm>
            <a:off x="911424" y="3933571"/>
            <a:ext cx="10363200" cy="605930"/>
          </a:xfrm>
        </p:spPr>
        <p:txBody>
          <a:bodyPr/>
          <a:lstStyle>
            <a:lvl1pPr algn="ctr">
              <a:defRPr>
                <a:solidFill>
                  <a:srgbClr val="800080"/>
                </a:solidFill>
                <a:latin typeface="ITC Avant Garde Std Bk" panose="020B0502020202020204" pitchFamily="34" charset="0"/>
              </a:defRPr>
            </a:lvl1pPr>
          </a:lstStyle>
          <a:p>
            <a:r>
              <a:rPr lang="fi-FI"/>
              <a:t>Muokkaa ots. perustyyl. napsautt.</a:t>
            </a:r>
          </a:p>
        </p:txBody>
      </p:sp>
      <p:sp>
        <p:nvSpPr>
          <p:cNvPr id="4" name="Date Placeholder 3"/>
          <p:cNvSpPr>
            <a:spLocks noGrp="1"/>
          </p:cNvSpPr>
          <p:nvPr>
            <p:ph type="dt" sz="half" idx="10"/>
          </p:nvPr>
        </p:nvSpPr>
        <p:spPr/>
        <p:txBody>
          <a:bodyPr/>
          <a:lstStyle>
            <a:lvl1pPr>
              <a:defRPr>
                <a:solidFill>
                  <a:schemeClr val="bg1"/>
                </a:solidFill>
              </a:defRPr>
            </a:lvl1pPr>
          </a:lstStyle>
          <a:p>
            <a:fld id="{37A967C1-43FF-4863-B891-E58AE08CB1CE}" type="datetime1">
              <a:rPr lang="fi-FI" smtClean="0"/>
              <a:pPr/>
              <a:t>24.03.2023</a:t>
            </a:fld>
            <a:endParaRPr lang="fi-FI"/>
          </a:p>
        </p:txBody>
      </p:sp>
      <p:sp>
        <p:nvSpPr>
          <p:cNvPr id="5" name="Footer Placeholder 4"/>
          <p:cNvSpPr>
            <a:spLocks noGrp="1"/>
          </p:cNvSpPr>
          <p:nvPr>
            <p:ph type="ftr" sz="quarter" idx="11"/>
          </p:nvPr>
        </p:nvSpPr>
        <p:spPr/>
        <p:txBody>
          <a:bodyPr/>
          <a:lstStyle>
            <a:lvl1pPr>
              <a:defRPr>
                <a:solidFill>
                  <a:schemeClr val="bg1"/>
                </a:solidFill>
              </a:defRPr>
            </a:lvl1pPr>
          </a:lstStyle>
          <a:p>
            <a:r>
              <a:rPr lang="fi-FI"/>
              <a:t>Luottamuksellinen</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B89B46FC-B66E-4301-B25C-D47AA4C5ACBB}" type="slidenum">
              <a:rPr lang="fi-FI" smtClean="0"/>
              <a:pPr/>
              <a:t>‹#›</a:t>
            </a:fld>
            <a:endParaRPr lang="fi-FI"/>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1552" y="4926402"/>
            <a:ext cx="1167619" cy="1166894"/>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950561" y="4926402"/>
            <a:ext cx="1167619" cy="115354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1364" y="4917894"/>
            <a:ext cx="1157784" cy="1166894"/>
          </a:xfrm>
          <a:prstGeom prst="rect">
            <a:avLst/>
          </a:prstGeom>
        </p:spPr>
      </p:pic>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51176" y="4917894"/>
            <a:ext cx="1157784" cy="1162048"/>
          </a:xfrm>
          <a:prstGeom prst="rect">
            <a:avLst/>
          </a:prstGeom>
        </p:spPr>
      </p:pic>
      <p:pic>
        <p:nvPicPr>
          <p:cNvPr id="7" name="Picture 6">
            <a:extLst>
              <a:ext uri="{FF2B5EF4-FFF2-40B4-BE49-F238E27FC236}">
                <a16:creationId xmlns:a16="http://schemas.microsoft.com/office/drawing/2014/main" id="{734BFE45-57B2-18EB-94DA-458C1752810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87078" y="1187960"/>
            <a:ext cx="5211892" cy="2470314"/>
          </a:xfrm>
          <a:prstGeom prst="rect">
            <a:avLst/>
          </a:prstGeom>
        </p:spPr>
      </p:pic>
    </p:spTree>
    <p:extLst>
      <p:ext uri="{BB962C8B-B14F-4D97-AF65-F5344CB8AC3E}">
        <p14:creationId xmlns:p14="http://schemas.microsoft.com/office/powerpoint/2010/main" val="251579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_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911424" y="3933571"/>
            <a:ext cx="10363200" cy="605930"/>
          </a:xfrm>
        </p:spPr>
        <p:txBody>
          <a:bodyPr/>
          <a:lstStyle>
            <a:lvl1pPr algn="ctr">
              <a:defRPr>
                <a:solidFill>
                  <a:srgbClr val="800080"/>
                </a:solidFill>
                <a:latin typeface="ITC Avant Garde Std Bk" panose="020B0502020202020204" pitchFamily="34" charset="0"/>
              </a:defRPr>
            </a:lvl1pPr>
          </a:lstStyle>
          <a:p>
            <a:r>
              <a:rPr lang="fi-FI"/>
              <a:t>Muokkaa ots. perustyyl. napsautt.</a:t>
            </a:r>
          </a:p>
        </p:txBody>
      </p:sp>
      <p:sp>
        <p:nvSpPr>
          <p:cNvPr id="4" name="Date Placeholder 3"/>
          <p:cNvSpPr>
            <a:spLocks noGrp="1"/>
          </p:cNvSpPr>
          <p:nvPr>
            <p:ph type="dt" sz="half" idx="10"/>
          </p:nvPr>
        </p:nvSpPr>
        <p:spPr/>
        <p:txBody>
          <a:bodyPr/>
          <a:lstStyle>
            <a:lvl1pPr>
              <a:defRPr>
                <a:solidFill>
                  <a:schemeClr val="tx1"/>
                </a:solidFill>
              </a:defRPr>
            </a:lvl1pPr>
          </a:lstStyle>
          <a:p>
            <a:fld id="{37A967C1-43FF-4863-B891-E58AE08CB1CE}" type="datetime1">
              <a:rPr lang="fi-FI" smtClean="0"/>
              <a:pPr/>
              <a:t>24.03.2023</a:t>
            </a:fld>
            <a:endParaRPr lang="fi-FI"/>
          </a:p>
        </p:txBody>
      </p:sp>
      <p:sp>
        <p:nvSpPr>
          <p:cNvPr id="5" name="Footer Placeholder 4"/>
          <p:cNvSpPr>
            <a:spLocks noGrp="1"/>
          </p:cNvSpPr>
          <p:nvPr>
            <p:ph type="ftr" sz="quarter" idx="11"/>
          </p:nvPr>
        </p:nvSpPr>
        <p:spPr/>
        <p:txBody>
          <a:bodyPr/>
          <a:lstStyle>
            <a:lvl1pPr>
              <a:defRPr>
                <a:solidFill>
                  <a:schemeClr val="tx1"/>
                </a:solidFill>
              </a:defRPr>
            </a:lvl1pPr>
          </a:lstStyle>
          <a:p>
            <a:r>
              <a:rPr lang="fi-FI"/>
              <a:t>Luottamuksellinen</a:t>
            </a: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89B46FC-B66E-4301-B25C-D47AA4C5ACBB}" type="slidenum">
              <a:rPr lang="fi-FI" smtClean="0"/>
              <a:pPr/>
              <a:t>‹#›</a:t>
            </a:fld>
            <a:endParaRPr lang="fi-FI"/>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4166" y="4931248"/>
            <a:ext cx="1225358" cy="1162048"/>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9068" y="4931248"/>
            <a:ext cx="1240080" cy="1162048"/>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68880" y="4931248"/>
            <a:ext cx="1240080" cy="1162048"/>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49256" y="4931248"/>
            <a:ext cx="1225358" cy="1151006"/>
          </a:xfrm>
          <a:prstGeom prst="rect">
            <a:avLst/>
          </a:prstGeom>
        </p:spPr>
      </p:pic>
      <p:pic>
        <p:nvPicPr>
          <p:cNvPr id="7" name="Picture 6">
            <a:extLst>
              <a:ext uri="{FF2B5EF4-FFF2-40B4-BE49-F238E27FC236}">
                <a16:creationId xmlns:a16="http://schemas.microsoft.com/office/drawing/2014/main" id="{AFB38BE1-6242-63D7-E827-A990CE7F638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87078" y="1187960"/>
            <a:ext cx="5211892" cy="2470314"/>
          </a:xfrm>
          <a:prstGeom prst="rect">
            <a:avLst/>
          </a:prstGeom>
        </p:spPr>
      </p:pic>
    </p:spTree>
    <p:extLst>
      <p:ext uri="{BB962C8B-B14F-4D97-AF65-F5344CB8AC3E}">
        <p14:creationId xmlns:p14="http://schemas.microsoft.com/office/powerpoint/2010/main" val="229785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nchor="b" anchorCtr="0"/>
          <a:lstStyle>
            <a:lvl1pPr>
              <a:defRPr>
                <a:latin typeface="ITC Avant Garde Std Bk" panose="020B0502020202020204" pitchFamily="34" charset="0"/>
              </a:defRPr>
            </a:lvl1pPr>
          </a:lstStyle>
          <a:p>
            <a:r>
              <a:rPr lang="fi-FI"/>
              <a:t>Muokkaa ots. perustyyl. napsautt.</a:t>
            </a:r>
          </a:p>
        </p:txBody>
      </p:sp>
      <p:sp>
        <p:nvSpPr>
          <p:cNvPr id="3" name="Content Placeholder 2"/>
          <p:cNvSpPr>
            <a:spLocks noGrp="1"/>
          </p:cNvSpPr>
          <p:nvPr>
            <p:ph idx="1"/>
          </p:nvPr>
        </p:nvSpPr>
        <p:spPr/>
        <p:txBody>
          <a:bodyPr/>
          <a:lstStyle>
            <a:lvl1pPr marL="230400" indent="-230400">
              <a:buSzPct val="90000"/>
              <a:buFont typeface="Arial" panose="020B0604020202020204" pitchFamily="34" charset="0"/>
              <a:buChar char="•"/>
              <a:defRPr>
                <a:latin typeface="+mn-lt"/>
                <a:cs typeface="Calibri" panose="020F0502020204030204" pitchFamily="34" charset="0"/>
              </a:defRPr>
            </a:lvl1pPr>
            <a:lvl2pPr>
              <a:buSzPct val="90000"/>
              <a:defRPr>
                <a:latin typeface="+mn-lt"/>
                <a:cs typeface="Calibri" panose="020F0502020204030204" pitchFamily="34" charset="0"/>
              </a:defRPr>
            </a:lvl2pPr>
            <a:lvl3pPr>
              <a:buSzPct val="90000"/>
              <a:defRPr>
                <a:latin typeface="+mn-lt"/>
                <a:cs typeface="Calibri" panose="020F0502020204030204" pitchFamily="34" charset="0"/>
              </a:defRPr>
            </a:lvl3pPr>
            <a:lvl4pPr marL="921600" indent="-228600">
              <a:buSzPct val="90000"/>
              <a:buFont typeface="Wingdings" panose="05000000000000000000" pitchFamily="2" charset="2"/>
              <a:buChar char="§"/>
              <a:defRPr>
                <a:latin typeface="+mn-lt"/>
                <a:cs typeface="Calibri" panose="020F0502020204030204" pitchFamily="34" charset="0"/>
              </a:defRPr>
            </a:lvl4pPr>
            <a:lvl5pPr>
              <a:buSzPct val="90000"/>
              <a:defRPr>
                <a:latin typeface="+mn-lt"/>
                <a:cs typeface="Calibri" panose="020F0502020204030204" pitchFamily="34" charset="0"/>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Date Placeholder 3"/>
          <p:cNvSpPr>
            <a:spLocks noGrp="1"/>
          </p:cNvSpPr>
          <p:nvPr>
            <p:ph type="dt" sz="half" idx="10"/>
          </p:nvPr>
        </p:nvSpPr>
        <p:spPr/>
        <p:txBody>
          <a:bodyPr/>
          <a:lstStyle/>
          <a:p>
            <a:fld id="{A919A32B-9D7C-4141-87CD-EB9C8895F881}" type="datetime1">
              <a:rPr lang="fi-FI" smtClean="0"/>
              <a:t>24.03.2023</a:t>
            </a:fld>
            <a:endParaRPr lang="fi-FI"/>
          </a:p>
        </p:txBody>
      </p:sp>
      <p:sp>
        <p:nvSpPr>
          <p:cNvPr id="5" name="Footer Placeholder 4"/>
          <p:cNvSpPr>
            <a:spLocks noGrp="1"/>
          </p:cNvSpPr>
          <p:nvPr>
            <p:ph type="ftr" sz="quarter" idx="11"/>
          </p:nvPr>
        </p:nvSpPr>
        <p:spPr/>
        <p:txBody>
          <a:bodyPr/>
          <a:lstStyle/>
          <a:p>
            <a:r>
              <a:rPr lang="fi-FI"/>
              <a:t>Luottamuksellinen</a:t>
            </a:r>
          </a:p>
        </p:txBody>
      </p:sp>
      <p:sp>
        <p:nvSpPr>
          <p:cNvPr id="6" name="Slide Number Placeholder 5"/>
          <p:cNvSpPr>
            <a:spLocks noGrp="1"/>
          </p:cNvSpPr>
          <p:nvPr>
            <p:ph type="sldNum" sz="quarter" idx="12"/>
          </p:nvPr>
        </p:nvSpPr>
        <p:spPr/>
        <p:txBody>
          <a:bodyPr/>
          <a:lstStyle/>
          <a:p>
            <a:fld id="{B89B46FC-B66E-4301-B25C-D47AA4C5ACBB}" type="slidenum">
              <a:rPr lang="fi-FI" smtClean="0"/>
              <a:pPr/>
              <a:t>‹#›</a:t>
            </a:fld>
            <a:endParaRPr lang="fi-FI"/>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3300" y="5858998"/>
            <a:ext cx="1046955" cy="9864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normAutofit/>
          </a:bodyPr>
          <a:lstStyle>
            <a:lvl1pPr algn="l">
              <a:defRPr sz="3200" b="1" cap="all">
                <a:latin typeface="ITC Avant Garde Std Bk" panose="020B0502020202020204" pitchFamily="34" charset="0"/>
              </a:defRPr>
            </a:lvl1pPr>
          </a:lstStyle>
          <a:p>
            <a:r>
              <a:rPr lang="fi-FI"/>
              <a:t>Muokkaa ots. perustyyl. napsautt.</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lumMod val="85000"/>
                    <a:lumOff val="15000"/>
                  </a:schemeClr>
                </a:solidFill>
                <a:latin typeface="+mn-lt"/>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E75E2994-EDBC-4382-A86E-657E5314055E}" type="datetime1">
              <a:rPr lang="fi-FI" smtClean="0"/>
              <a:t>24.03.2023</a:t>
            </a:fld>
            <a:endParaRPr lang="fi-FI"/>
          </a:p>
        </p:txBody>
      </p:sp>
      <p:sp>
        <p:nvSpPr>
          <p:cNvPr id="5" name="Footer Placeholder 4"/>
          <p:cNvSpPr>
            <a:spLocks noGrp="1"/>
          </p:cNvSpPr>
          <p:nvPr>
            <p:ph type="ftr" sz="quarter" idx="11"/>
          </p:nvPr>
        </p:nvSpPr>
        <p:spPr/>
        <p:txBody>
          <a:bodyPr/>
          <a:lstStyle/>
          <a:p>
            <a:r>
              <a:rPr lang="fi-FI"/>
              <a:t>Luottamuksellinen</a:t>
            </a:r>
          </a:p>
        </p:txBody>
      </p:sp>
      <p:sp>
        <p:nvSpPr>
          <p:cNvPr id="6" name="Slide Number Placeholder 5"/>
          <p:cNvSpPr>
            <a:spLocks noGrp="1"/>
          </p:cNvSpPr>
          <p:nvPr>
            <p:ph type="sldNum" sz="quarter" idx="12"/>
          </p:nvPr>
        </p:nvSpPr>
        <p:spPr/>
        <p:txBody>
          <a:bodyPr/>
          <a:lstStyle/>
          <a:p>
            <a:fld id="{B89B46FC-B66E-4301-B25C-D47AA4C5ACBB}" type="slidenum">
              <a:rPr lang="fi-FI" smtClean="0"/>
              <a:pPr/>
              <a:t>‹#›</a:t>
            </a:fld>
            <a:endParaRPr lang="fi-FI"/>
          </a:p>
        </p:txBody>
      </p:sp>
      <p:pic>
        <p:nvPicPr>
          <p:cNvPr id="7" name="Picture 6">
            <a:extLst>
              <a:ext uri="{FF2B5EF4-FFF2-40B4-BE49-F238E27FC236}">
                <a16:creationId xmlns:a16="http://schemas.microsoft.com/office/drawing/2014/main" id="{C92C064D-F079-D3ED-DA49-A941879249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3300" y="5858998"/>
            <a:ext cx="1046955" cy="9864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ITC Avant Garde Std Bk" panose="020B0502020202020204" pitchFamily="34" charset="0"/>
              </a:defRPr>
            </a:lvl1pPr>
          </a:lstStyle>
          <a:p>
            <a:r>
              <a:rPr lang="fi-FI"/>
              <a:t>Muokkaa ots. perustyyl. napsautt.</a:t>
            </a:r>
          </a:p>
        </p:txBody>
      </p:sp>
      <p:sp>
        <p:nvSpPr>
          <p:cNvPr id="3" name="Content Placeholder 2"/>
          <p:cNvSpPr>
            <a:spLocks noGrp="1"/>
          </p:cNvSpPr>
          <p:nvPr>
            <p:ph sz="half" idx="1"/>
          </p:nvPr>
        </p:nvSpPr>
        <p:spPr>
          <a:xfrm>
            <a:off x="911424" y="1351723"/>
            <a:ext cx="5088565" cy="4774442"/>
          </a:xfrm>
        </p:spPr>
        <p:txBody>
          <a:bodyPr>
            <a:normAutofit/>
          </a:bodyPr>
          <a:lstStyle>
            <a:lvl1pPr>
              <a:defRPr sz="2000">
                <a:latin typeface="+mn-lt"/>
                <a:cs typeface="Calibri" panose="020F0502020204030204" pitchFamily="34" charset="0"/>
              </a:defRPr>
            </a:lvl1pPr>
            <a:lvl2pPr>
              <a:defRPr sz="1800">
                <a:latin typeface="+mn-lt"/>
                <a:cs typeface="Calibri" panose="020F0502020204030204" pitchFamily="34" charset="0"/>
              </a:defRPr>
            </a:lvl2pPr>
            <a:lvl3pPr>
              <a:defRPr sz="1600">
                <a:latin typeface="+mn-lt"/>
                <a:cs typeface="Calibri" panose="020F0502020204030204" pitchFamily="34" charset="0"/>
              </a:defRPr>
            </a:lvl3pPr>
            <a:lvl4pPr>
              <a:defRPr sz="1400">
                <a:latin typeface="+mn-lt"/>
                <a:cs typeface="Calibri" panose="020F0502020204030204" pitchFamily="34" charset="0"/>
              </a:defRPr>
            </a:lvl4pPr>
            <a:lvl5pPr>
              <a:defRPr sz="1400">
                <a:latin typeface="+mn-lt"/>
                <a:cs typeface="Calibri" panose="020F0502020204030204" pitchFamily="34" charset="0"/>
              </a:defRPr>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Content Placeholder 3"/>
          <p:cNvSpPr>
            <a:spLocks noGrp="1"/>
          </p:cNvSpPr>
          <p:nvPr>
            <p:ph sz="half" idx="2"/>
          </p:nvPr>
        </p:nvSpPr>
        <p:spPr>
          <a:xfrm>
            <a:off x="6108635" y="1351723"/>
            <a:ext cx="5171941" cy="4774442"/>
          </a:xfrm>
        </p:spPr>
        <p:txBody>
          <a:bodyPr>
            <a:normAutofit/>
          </a:bodyPr>
          <a:lstStyle>
            <a:lvl1pPr>
              <a:defRPr sz="2000">
                <a:latin typeface="+mn-lt"/>
                <a:cs typeface="Calibri" panose="020F0502020204030204" pitchFamily="34" charset="0"/>
              </a:defRPr>
            </a:lvl1pPr>
            <a:lvl2pPr>
              <a:defRPr sz="1800">
                <a:latin typeface="+mn-lt"/>
                <a:cs typeface="Calibri" panose="020F0502020204030204" pitchFamily="34" charset="0"/>
              </a:defRPr>
            </a:lvl2pPr>
            <a:lvl3pPr>
              <a:defRPr sz="1600">
                <a:latin typeface="+mn-lt"/>
                <a:cs typeface="Calibri" panose="020F0502020204030204" pitchFamily="34" charset="0"/>
              </a:defRPr>
            </a:lvl3pPr>
            <a:lvl4pPr>
              <a:defRPr sz="1400">
                <a:latin typeface="+mn-lt"/>
                <a:cs typeface="Calibri" panose="020F0502020204030204" pitchFamily="34" charset="0"/>
              </a:defRPr>
            </a:lvl4pPr>
            <a:lvl5pPr>
              <a:defRPr sz="1400">
                <a:latin typeface="+mn-lt"/>
                <a:cs typeface="Calibri" panose="020F0502020204030204" pitchFamily="34" charset="0"/>
              </a:defRPr>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Date Placeholder 4"/>
          <p:cNvSpPr>
            <a:spLocks noGrp="1"/>
          </p:cNvSpPr>
          <p:nvPr>
            <p:ph type="dt" sz="half" idx="10"/>
          </p:nvPr>
        </p:nvSpPr>
        <p:spPr/>
        <p:txBody>
          <a:bodyPr/>
          <a:lstStyle/>
          <a:p>
            <a:fld id="{E6E80016-8D0B-4F00-B49C-4E0EF8642220}" type="datetime1">
              <a:rPr lang="fi-FI" smtClean="0"/>
              <a:t>24.03.2023</a:t>
            </a:fld>
            <a:endParaRPr lang="fi-FI"/>
          </a:p>
        </p:txBody>
      </p:sp>
      <p:sp>
        <p:nvSpPr>
          <p:cNvPr id="6" name="Footer Placeholder 5"/>
          <p:cNvSpPr>
            <a:spLocks noGrp="1"/>
          </p:cNvSpPr>
          <p:nvPr>
            <p:ph type="ftr" sz="quarter" idx="11"/>
          </p:nvPr>
        </p:nvSpPr>
        <p:spPr/>
        <p:txBody>
          <a:bodyPr/>
          <a:lstStyle/>
          <a:p>
            <a:r>
              <a:rPr lang="fi-FI"/>
              <a:t>Luottamuksellinen</a:t>
            </a:r>
          </a:p>
        </p:txBody>
      </p:sp>
      <p:sp>
        <p:nvSpPr>
          <p:cNvPr id="7" name="Slide Number Placeholder 6"/>
          <p:cNvSpPr>
            <a:spLocks noGrp="1"/>
          </p:cNvSpPr>
          <p:nvPr>
            <p:ph type="sldNum" sz="quarter" idx="12"/>
          </p:nvPr>
        </p:nvSpPr>
        <p:spPr/>
        <p:txBody>
          <a:bodyPr/>
          <a:lstStyle/>
          <a:p>
            <a:fld id="{B89B46FC-B66E-4301-B25C-D47AA4C5ACBB}" type="slidenum">
              <a:rPr lang="fi-FI" smtClean="0"/>
              <a:pPr/>
              <a:t>‹#›</a:t>
            </a:fld>
            <a:endParaRPr lang="fi-FI"/>
          </a:p>
        </p:txBody>
      </p:sp>
      <p:pic>
        <p:nvPicPr>
          <p:cNvPr id="8" name="Picture 7">
            <a:extLst>
              <a:ext uri="{FF2B5EF4-FFF2-40B4-BE49-F238E27FC236}">
                <a16:creationId xmlns:a16="http://schemas.microsoft.com/office/drawing/2014/main" id="{5329AEFA-234C-10D8-AF40-5505B7F6D1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3300" y="5858998"/>
            <a:ext cx="1046955" cy="9864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3 ja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ITC Avant Garde Std Bk" panose="020B0502020202020204" pitchFamily="34" charset="0"/>
              </a:defRPr>
            </a:lvl1pPr>
          </a:lstStyle>
          <a:p>
            <a:r>
              <a:rPr lang="fi-FI"/>
              <a:t>Muokkaa ots. perustyyl. napsautt.</a:t>
            </a:r>
          </a:p>
        </p:txBody>
      </p:sp>
      <p:sp>
        <p:nvSpPr>
          <p:cNvPr id="3" name="Content Placeholder 2"/>
          <p:cNvSpPr>
            <a:spLocks noGrp="1"/>
          </p:cNvSpPr>
          <p:nvPr>
            <p:ph sz="half" idx="1"/>
          </p:nvPr>
        </p:nvSpPr>
        <p:spPr>
          <a:xfrm>
            <a:off x="911423" y="1351723"/>
            <a:ext cx="6907359" cy="4774442"/>
          </a:xfrm>
        </p:spPr>
        <p:txBody>
          <a:bodyPr>
            <a:normAutofit/>
          </a:bodyPr>
          <a:lstStyle>
            <a:lvl1pPr>
              <a:defRPr sz="2000">
                <a:latin typeface="+mn-lt"/>
                <a:cs typeface="Calibri" panose="020F0502020204030204" pitchFamily="34" charset="0"/>
              </a:defRPr>
            </a:lvl1pPr>
            <a:lvl2pPr>
              <a:defRPr sz="1800">
                <a:latin typeface="+mn-lt"/>
                <a:cs typeface="Calibri" panose="020F0502020204030204" pitchFamily="34" charset="0"/>
              </a:defRPr>
            </a:lvl2pPr>
            <a:lvl3pPr>
              <a:defRPr sz="1600">
                <a:latin typeface="+mn-lt"/>
                <a:cs typeface="Calibri" panose="020F0502020204030204" pitchFamily="34" charset="0"/>
              </a:defRPr>
            </a:lvl3pPr>
            <a:lvl4pPr>
              <a:defRPr sz="1400">
                <a:latin typeface="+mn-lt"/>
                <a:cs typeface="Calibri" panose="020F0502020204030204" pitchFamily="34" charset="0"/>
              </a:defRPr>
            </a:lvl4pPr>
            <a:lvl5pPr>
              <a:defRPr sz="1400">
                <a:latin typeface="+mn-lt"/>
                <a:cs typeface="Calibri" panose="020F0502020204030204" pitchFamily="34" charset="0"/>
              </a:defRPr>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Content Placeholder 3"/>
          <p:cNvSpPr>
            <a:spLocks noGrp="1"/>
          </p:cNvSpPr>
          <p:nvPr>
            <p:ph sz="half" idx="2"/>
          </p:nvPr>
        </p:nvSpPr>
        <p:spPr>
          <a:xfrm>
            <a:off x="8026400" y="1351723"/>
            <a:ext cx="3860800" cy="4774442"/>
          </a:xfrm>
        </p:spPr>
        <p:txBody>
          <a:bodyPr>
            <a:normAutofit/>
          </a:bodyPr>
          <a:lstStyle>
            <a:lvl1pPr>
              <a:defRPr sz="2000">
                <a:latin typeface="+mn-lt"/>
                <a:cs typeface="Calibri" panose="020F0502020204030204" pitchFamily="34" charset="0"/>
              </a:defRPr>
            </a:lvl1pPr>
            <a:lvl2pPr>
              <a:defRPr sz="1800">
                <a:latin typeface="+mn-lt"/>
                <a:cs typeface="Calibri" panose="020F0502020204030204" pitchFamily="34" charset="0"/>
              </a:defRPr>
            </a:lvl2pPr>
            <a:lvl3pPr>
              <a:defRPr sz="1600">
                <a:latin typeface="+mn-lt"/>
                <a:cs typeface="Calibri" panose="020F0502020204030204" pitchFamily="34" charset="0"/>
              </a:defRPr>
            </a:lvl3pPr>
            <a:lvl4pPr>
              <a:defRPr sz="1400">
                <a:latin typeface="+mn-lt"/>
                <a:cs typeface="Calibri" panose="020F0502020204030204" pitchFamily="34" charset="0"/>
              </a:defRPr>
            </a:lvl4pPr>
            <a:lvl5pPr>
              <a:defRPr sz="1400">
                <a:latin typeface="+mn-lt"/>
                <a:cs typeface="Calibri" panose="020F0502020204030204" pitchFamily="34" charset="0"/>
              </a:defRPr>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Date Placeholder 4"/>
          <p:cNvSpPr>
            <a:spLocks noGrp="1"/>
          </p:cNvSpPr>
          <p:nvPr>
            <p:ph type="dt" sz="half" idx="10"/>
          </p:nvPr>
        </p:nvSpPr>
        <p:spPr/>
        <p:txBody>
          <a:bodyPr/>
          <a:lstStyle/>
          <a:p>
            <a:fld id="{E6E80016-8D0B-4F00-B49C-4E0EF8642220}" type="datetime1">
              <a:rPr lang="fi-FI" smtClean="0"/>
              <a:t>24.03.2023</a:t>
            </a:fld>
            <a:endParaRPr lang="fi-FI"/>
          </a:p>
        </p:txBody>
      </p:sp>
      <p:sp>
        <p:nvSpPr>
          <p:cNvPr id="6" name="Footer Placeholder 5"/>
          <p:cNvSpPr>
            <a:spLocks noGrp="1"/>
          </p:cNvSpPr>
          <p:nvPr>
            <p:ph type="ftr" sz="quarter" idx="11"/>
          </p:nvPr>
        </p:nvSpPr>
        <p:spPr/>
        <p:txBody>
          <a:bodyPr/>
          <a:lstStyle/>
          <a:p>
            <a:r>
              <a:rPr lang="fi-FI"/>
              <a:t>Luottamuksellinen</a:t>
            </a:r>
          </a:p>
        </p:txBody>
      </p:sp>
      <p:sp>
        <p:nvSpPr>
          <p:cNvPr id="7" name="Slide Number Placeholder 6"/>
          <p:cNvSpPr>
            <a:spLocks noGrp="1"/>
          </p:cNvSpPr>
          <p:nvPr>
            <p:ph type="sldNum" sz="quarter" idx="12"/>
          </p:nvPr>
        </p:nvSpPr>
        <p:spPr/>
        <p:txBody>
          <a:bodyPr/>
          <a:lstStyle/>
          <a:p>
            <a:fld id="{B89B46FC-B66E-4301-B25C-D47AA4C5ACBB}" type="slidenum">
              <a:rPr lang="fi-FI" smtClean="0"/>
              <a:pPr/>
              <a:t>‹#›</a:t>
            </a:fld>
            <a:endParaRPr lang="fi-FI"/>
          </a:p>
        </p:txBody>
      </p:sp>
      <p:pic>
        <p:nvPicPr>
          <p:cNvPr id="8" name="Picture 7">
            <a:extLst>
              <a:ext uri="{FF2B5EF4-FFF2-40B4-BE49-F238E27FC236}">
                <a16:creationId xmlns:a16="http://schemas.microsoft.com/office/drawing/2014/main" id="{9659F5F6-4917-52C4-BB9E-57CD4AA166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3300" y="5858998"/>
            <a:ext cx="1046955" cy="986401"/>
          </a:xfrm>
          <a:prstGeom prst="rect">
            <a:avLst/>
          </a:prstGeom>
        </p:spPr>
      </p:pic>
    </p:spTree>
    <p:extLst>
      <p:ext uri="{BB962C8B-B14F-4D97-AF65-F5344CB8AC3E}">
        <p14:creationId xmlns:p14="http://schemas.microsoft.com/office/powerpoint/2010/main" val="4099344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allekka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ITC Avant Garde Std Bk" panose="020B0502020202020204" pitchFamily="34" charset="0"/>
              </a:defRPr>
            </a:lvl1pPr>
          </a:lstStyle>
          <a:p>
            <a:r>
              <a:rPr lang="fi-FI"/>
              <a:t>Muokkaa ots. perustyyl. napsautt.</a:t>
            </a:r>
          </a:p>
        </p:txBody>
      </p:sp>
      <p:sp>
        <p:nvSpPr>
          <p:cNvPr id="3" name="Content Placeholder 2"/>
          <p:cNvSpPr>
            <a:spLocks noGrp="1"/>
          </p:cNvSpPr>
          <p:nvPr>
            <p:ph sz="half" idx="1"/>
          </p:nvPr>
        </p:nvSpPr>
        <p:spPr>
          <a:xfrm>
            <a:off x="911422" y="1351724"/>
            <a:ext cx="10670975" cy="2253506"/>
          </a:xfrm>
        </p:spPr>
        <p:txBody>
          <a:bodyPr>
            <a:normAutofit/>
          </a:bodyPr>
          <a:lstStyle>
            <a:lvl1pPr>
              <a:defRPr sz="2000">
                <a:latin typeface="+mn-lt"/>
                <a:cs typeface="Calibri" panose="020F0502020204030204" pitchFamily="34" charset="0"/>
              </a:defRPr>
            </a:lvl1pPr>
            <a:lvl2pPr>
              <a:defRPr sz="1800">
                <a:latin typeface="+mn-lt"/>
                <a:cs typeface="Calibri" panose="020F0502020204030204" pitchFamily="34" charset="0"/>
              </a:defRPr>
            </a:lvl2pPr>
            <a:lvl3pPr>
              <a:defRPr sz="1600">
                <a:latin typeface="+mn-lt"/>
                <a:cs typeface="Calibri" panose="020F0502020204030204" pitchFamily="34" charset="0"/>
              </a:defRPr>
            </a:lvl3pPr>
            <a:lvl4pPr>
              <a:defRPr sz="1400">
                <a:latin typeface="+mn-lt"/>
                <a:cs typeface="Calibri" panose="020F0502020204030204" pitchFamily="34" charset="0"/>
              </a:defRPr>
            </a:lvl4pPr>
            <a:lvl5pPr>
              <a:defRPr sz="1400">
                <a:latin typeface="+mn-lt"/>
                <a:cs typeface="Calibri" panose="020F0502020204030204" pitchFamily="34" charset="0"/>
              </a:defRPr>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Date Placeholder 4"/>
          <p:cNvSpPr>
            <a:spLocks noGrp="1"/>
          </p:cNvSpPr>
          <p:nvPr>
            <p:ph type="dt" sz="half" idx="10"/>
          </p:nvPr>
        </p:nvSpPr>
        <p:spPr/>
        <p:txBody>
          <a:bodyPr/>
          <a:lstStyle/>
          <a:p>
            <a:fld id="{E6E80016-8D0B-4F00-B49C-4E0EF8642220}" type="datetime1">
              <a:rPr lang="fi-FI" smtClean="0"/>
              <a:t>24.03.2023</a:t>
            </a:fld>
            <a:endParaRPr lang="fi-FI"/>
          </a:p>
        </p:txBody>
      </p:sp>
      <p:sp>
        <p:nvSpPr>
          <p:cNvPr id="6" name="Footer Placeholder 5"/>
          <p:cNvSpPr>
            <a:spLocks noGrp="1"/>
          </p:cNvSpPr>
          <p:nvPr>
            <p:ph type="ftr" sz="quarter" idx="11"/>
          </p:nvPr>
        </p:nvSpPr>
        <p:spPr/>
        <p:txBody>
          <a:bodyPr/>
          <a:lstStyle/>
          <a:p>
            <a:r>
              <a:rPr lang="fi-FI"/>
              <a:t>Luottamuksellinen</a:t>
            </a:r>
          </a:p>
        </p:txBody>
      </p:sp>
      <p:sp>
        <p:nvSpPr>
          <p:cNvPr id="7" name="Slide Number Placeholder 6"/>
          <p:cNvSpPr>
            <a:spLocks noGrp="1"/>
          </p:cNvSpPr>
          <p:nvPr>
            <p:ph type="sldNum" sz="quarter" idx="12"/>
          </p:nvPr>
        </p:nvSpPr>
        <p:spPr/>
        <p:txBody>
          <a:bodyPr/>
          <a:lstStyle/>
          <a:p>
            <a:fld id="{B89B46FC-B66E-4301-B25C-D47AA4C5ACBB}" type="slidenum">
              <a:rPr lang="fi-FI" smtClean="0"/>
              <a:pPr/>
              <a:t>‹#›</a:t>
            </a:fld>
            <a:endParaRPr lang="fi-FI"/>
          </a:p>
        </p:txBody>
      </p:sp>
      <p:sp>
        <p:nvSpPr>
          <p:cNvPr id="10" name="Content Placeholder 2">
            <a:extLst>
              <a:ext uri="{FF2B5EF4-FFF2-40B4-BE49-F238E27FC236}">
                <a16:creationId xmlns:a16="http://schemas.microsoft.com/office/drawing/2014/main" id="{5C736AE2-4247-48F6-AEAE-85FD971EE9B2}"/>
              </a:ext>
            </a:extLst>
          </p:cNvPr>
          <p:cNvSpPr>
            <a:spLocks noGrp="1"/>
          </p:cNvSpPr>
          <p:nvPr>
            <p:ph sz="half" idx="13"/>
          </p:nvPr>
        </p:nvSpPr>
        <p:spPr>
          <a:xfrm>
            <a:off x="911421" y="3719913"/>
            <a:ext cx="10670975" cy="2253506"/>
          </a:xfrm>
        </p:spPr>
        <p:txBody>
          <a:bodyPr>
            <a:normAutofit/>
          </a:bodyPr>
          <a:lstStyle>
            <a:lvl1pPr>
              <a:defRPr sz="2000">
                <a:latin typeface="+mn-lt"/>
                <a:cs typeface="Calibri" panose="020F0502020204030204" pitchFamily="34" charset="0"/>
              </a:defRPr>
            </a:lvl1pPr>
            <a:lvl2pPr>
              <a:defRPr sz="1800">
                <a:latin typeface="+mn-lt"/>
                <a:cs typeface="Calibri" panose="020F0502020204030204" pitchFamily="34" charset="0"/>
              </a:defRPr>
            </a:lvl2pPr>
            <a:lvl3pPr>
              <a:defRPr sz="1600">
                <a:latin typeface="+mn-lt"/>
                <a:cs typeface="Calibri" panose="020F0502020204030204" pitchFamily="34" charset="0"/>
              </a:defRPr>
            </a:lvl3pPr>
            <a:lvl4pPr>
              <a:defRPr sz="1400">
                <a:latin typeface="+mn-lt"/>
                <a:cs typeface="Calibri" panose="020F0502020204030204" pitchFamily="34" charset="0"/>
              </a:defRPr>
            </a:lvl4pPr>
            <a:lvl5pPr>
              <a:defRPr sz="1400">
                <a:latin typeface="+mn-lt"/>
                <a:cs typeface="Calibri" panose="020F0502020204030204" pitchFamily="34" charset="0"/>
              </a:defRPr>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4" name="Picture 3">
            <a:extLst>
              <a:ext uri="{FF2B5EF4-FFF2-40B4-BE49-F238E27FC236}">
                <a16:creationId xmlns:a16="http://schemas.microsoft.com/office/drawing/2014/main" id="{E03F439A-DC58-56FC-CF81-BF3AF76A7B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3300" y="5858998"/>
            <a:ext cx="1046955" cy="986401"/>
          </a:xfrm>
          <a:prstGeom prst="rect">
            <a:avLst/>
          </a:prstGeom>
        </p:spPr>
      </p:pic>
    </p:spTree>
    <p:extLst>
      <p:ext uri="{BB962C8B-B14F-4D97-AF65-F5344CB8AC3E}">
        <p14:creationId xmlns:p14="http://schemas.microsoft.com/office/powerpoint/2010/main" val="4264439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ITC Avant Garde Std Bk" panose="020B0502020202020204" pitchFamily="34" charset="0"/>
              </a:defRPr>
            </a:lvl1pPr>
          </a:lstStyle>
          <a:p>
            <a:r>
              <a:rPr lang="fi-FI"/>
              <a:t>Muokkaa ots. perustyyl. napsautt.</a:t>
            </a:r>
          </a:p>
        </p:txBody>
      </p:sp>
      <p:sp>
        <p:nvSpPr>
          <p:cNvPr id="3" name="Text Placeholder 2"/>
          <p:cNvSpPr>
            <a:spLocks noGrp="1"/>
          </p:cNvSpPr>
          <p:nvPr>
            <p:ph type="body" idx="1"/>
          </p:nvPr>
        </p:nvSpPr>
        <p:spPr>
          <a:xfrm>
            <a:off x="911424" y="1535114"/>
            <a:ext cx="5085093" cy="639763"/>
          </a:xfrm>
        </p:spPr>
        <p:txBody>
          <a:bodyPr anchor="b">
            <a:normAutofit/>
          </a:bodyPr>
          <a:lstStyle>
            <a:lvl1pPr marL="0" indent="0">
              <a:buNone/>
              <a:defRPr sz="2000" b="1">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911424" y="2174875"/>
            <a:ext cx="5085093" cy="3951288"/>
          </a:xfrm>
        </p:spPr>
        <p:txBody>
          <a:bodyPr>
            <a:normAutofit/>
          </a:bodyPr>
          <a:lstStyle>
            <a:lvl1pPr>
              <a:defRPr sz="1800">
                <a:latin typeface="+mn-lt"/>
                <a:cs typeface="Calibri" panose="020F0502020204030204" pitchFamily="34" charset="0"/>
              </a:defRPr>
            </a:lvl1pPr>
            <a:lvl2pPr>
              <a:defRPr sz="1600">
                <a:latin typeface="+mn-lt"/>
                <a:cs typeface="Calibri" panose="020F0502020204030204" pitchFamily="34" charset="0"/>
              </a:defRPr>
            </a:lvl2pPr>
            <a:lvl3pPr>
              <a:defRPr sz="1400">
                <a:latin typeface="+mn-lt"/>
                <a:cs typeface="Calibri" panose="020F0502020204030204" pitchFamily="34" charset="0"/>
              </a:defRPr>
            </a:lvl3pPr>
            <a:lvl4pPr>
              <a:defRPr sz="1200">
                <a:latin typeface="+mn-lt"/>
                <a:cs typeface="Calibri" panose="020F0502020204030204" pitchFamily="34" charset="0"/>
              </a:defRPr>
            </a:lvl4pPr>
            <a:lvl5pPr>
              <a:defRPr sz="1200">
                <a:latin typeface="+mn-lt"/>
                <a:cs typeface="Calibri" panose="020F0502020204030204" pitchFamily="34" charset="0"/>
              </a:defRPr>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xt Placeholder 4"/>
          <p:cNvSpPr>
            <a:spLocks noGrp="1"/>
          </p:cNvSpPr>
          <p:nvPr>
            <p:ph type="body" sz="quarter" idx="3"/>
          </p:nvPr>
        </p:nvSpPr>
        <p:spPr>
          <a:xfrm>
            <a:off x="6193370" y="1535114"/>
            <a:ext cx="5389033" cy="639763"/>
          </a:xfrm>
        </p:spPr>
        <p:txBody>
          <a:bodyPr anchor="b">
            <a:normAutofit/>
          </a:bodyPr>
          <a:lstStyle>
            <a:lvl1pPr marL="0" indent="0">
              <a:buNone/>
              <a:defRPr sz="2000" b="1">
                <a:latin typeface="+mn-lt"/>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193370" y="2174875"/>
            <a:ext cx="5389033" cy="3951288"/>
          </a:xfrm>
        </p:spPr>
        <p:txBody>
          <a:bodyPr>
            <a:normAutofit/>
          </a:bodyPr>
          <a:lstStyle>
            <a:lvl1pPr>
              <a:defRPr sz="1800">
                <a:latin typeface="+mn-lt"/>
                <a:cs typeface="Calibri" panose="020F0502020204030204" pitchFamily="34" charset="0"/>
              </a:defRPr>
            </a:lvl1pPr>
            <a:lvl2pPr>
              <a:defRPr sz="1600">
                <a:latin typeface="+mn-lt"/>
                <a:cs typeface="Calibri" panose="020F0502020204030204" pitchFamily="34" charset="0"/>
              </a:defRPr>
            </a:lvl2pPr>
            <a:lvl3pPr>
              <a:defRPr sz="1400">
                <a:latin typeface="+mn-lt"/>
                <a:cs typeface="Calibri" panose="020F0502020204030204" pitchFamily="34" charset="0"/>
              </a:defRPr>
            </a:lvl3pPr>
            <a:lvl4pPr>
              <a:defRPr sz="1200">
                <a:latin typeface="+mn-lt"/>
                <a:cs typeface="Calibri" panose="020F0502020204030204" pitchFamily="34" charset="0"/>
              </a:defRPr>
            </a:lvl4pPr>
            <a:lvl5pPr>
              <a:defRPr sz="1200">
                <a:latin typeface="+mn-lt"/>
                <a:cs typeface="Calibri" panose="020F0502020204030204" pitchFamily="34" charset="0"/>
              </a:defRPr>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Date Placeholder 6"/>
          <p:cNvSpPr>
            <a:spLocks noGrp="1"/>
          </p:cNvSpPr>
          <p:nvPr>
            <p:ph type="dt" sz="half" idx="10"/>
          </p:nvPr>
        </p:nvSpPr>
        <p:spPr/>
        <p:txBody>
          <a:bodyPr/>
          <a:lstStyle/>
          <a:p>
            <a:fld id="{89ACC529-D5EC-4190-ABC7-F3318A108D75}" type="datetime1">
              <a:rPr lang="fi-FI" smtClean="0"/>
              <a:t>24.03.2023</a:t>
            </a:fld>
            <a:endParaRPr lang="fi-FI"/>
          </a:p>
        </p:txBody>
      </p:sp>
      <p:sp>
        <p:nvSpPr>
          <p:cNvPr id="8" name="Footer Placeholder 7"/>
          <p:cNvSpPr>
            <a:spLocks noGrp="1"/>
          </p:cNvSpPr>
          <p:nvPr>
            <p:ph type="ftr" sz="quarter" idx="11"/>
          </p:nvPr>
        </p:nvSpPr>
        <p:spPr/>
        <p:txBody>
          <a:bodyPr/>
          <a:lstStyle/>
          <a:p>
            <a:r>
              <a:rPr lang="fi-FI"/>
              <a:t>Luottamuksellinen</a:t>
            </a:r>
          </a:p>
        </p:txBody>
      </p:sp>
      <p:sp>
        <p:nvSpPr>
          <p:cNvPr id="9" name="Slide Number Placeholder 8"/>
          <p:cNvSpPr>
            <a:spLocks noGrp="1"/>
          </p:cNvSpPr>
          <p:nvPr>
            <p:ph type="sldNum" sz="quarter" idx="12"/>
          </p:nvPr>
        </p:nvSpPr>
        <p:spPr/>
        <p:txBody>
          <a:bodyPr/>
          <a:lstStyle/>
          <a:p>
            <a:fld id="{B89B46FC-B66E-4301-B25C-D47AA4C5ACBB}" type="slidenum">
              <a:rPr lang="fi-FI" smtClean="0"/>
              <a:pPr/>
              <a:t>‹#›</a:t>
            </a:fld>
            <a:endParaRPr lang="fi-FI"/>
          </a:p>
        </p:txBody>
      </p:sp>
      <p:pic>
        <p:nvPicPr>
          <p:cNvPr id="10" name="Picture 9">
            <a:extLst>
              <a:ext uri="{FF2B5EF4-FFF2-40B4-BE49-F238E27FC236}">
                <a16:creationId xmlns:a16="http://schemas.microsoft.com/office/drawing/2014/main" id="{9CD889A3-8988-997C-0889-9C8767B3E7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3300" y="5858998"/>
            <a:ext cx="1046955" cy="9864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ITC Avant Garde Std Bk" panose="020B0502020202020204" pitchFamily="34" charset="0"/>
              </a:defRPr>
            </a:lvl1pPr>
          </a:lstStyle>
          <a:p>
            <a:r>
              <a:rPr lang="fi-FI"/>
              <a:t>Muokkaa ots. perustyyl. napsautt.</a:t>
            </a:r>
          </a:p>
        </p:txBody>
      </p:sp>
      <p:sp>
        <p:nvSpPr>
          <p:cNvPr id="3" name="Date Placeholder 2"/>
          <p:cNvSpPr>
            <a:spLocks noGrp="1"/>
          </p:cNvSpPr>
          <p:nvPr>
            <p:ph type="dt" sz="half" idx="10"/>
          </p:nvPr>
        </p:nvSpPr>
        <p:spPr/>
        <p:txBody>
          <a:bodyPr/>
          <a:lstStyle/>
          <a:p>
            <a:fld id="{266E1245-41AD-4119-A0CF-5F2D4ABF9E6F}" type="datetime1">
              <a:rPr lang="fi-FI" smtClean="0"/>
              <a:t>24.03.2023</a:t>
            </a:fld>
            <a:endParaRPr lang="fi-FI"/>
          </a:p>
        </p:txBody>
      </p:sp>
      <p:sp>
        <p:nvSpPr>
          <p:cNvPr id="4" name="Footer Placeholder 3"/>
          <p:cNvSpPr>
            <a:spLocks noGrp="1"/>
          </p:cNvSpPr>
          <p:nvPr>
            <p:ph type="ftr" sz="quarter" idx="11"/>
          </p:nvPr>
        </p:nvSpPr>
        <p:spPr/>
        <p:txBody>
          <a:bodyPr/>
          <a:lstStyle/>
          <a:p>
            <a:r>
              <a:rPr lang="fi-FI"/>
              <a:t>Luottamuksellinen</a:t>
            </a:r>
          </a:p>
        </p:txBody>
      </p:sp>
      <p:sp>
        <p:nvSpPr>
          <p:cNvPr id="5" name="Slide Number Placeholder 4"/>
          <p:cNvSpPr>
            <a:spLocks noGrp="1"/>
          </p:cNvSpPr>
          <p:nvPr>
            <p:ph type="sldNum" sz="quarter" idx="12"/>
          </p:nvPr>
        </p:nvSpPr>
        <p:spPr/>
        <p:txBody>
          <a:bodyPr/>
          <a:lstStyle/>
          <a:p>
            <a:fld id="{B89B46FC-B66E-4301-B25C-D47AA4C5ACBB}" type="slidenum">
              <a:rPr lang="fi-FI" smtClean="0"/>
              <a:pPr/>
              <a:t>‹#›</a:t>
            </a:fld>
            <a:endParaRPr lang="fi-FI"/>
          </a:p>
        </p:txBody>
      </p:sp>
      <p:pic>
        <p:nvPicPr>
          <p:cNvPr id="6" name="Picture 5">
            <a:extLst>
              <a:ext uri="{FF2B5EF4-FFF2-40B4-BE49-F238E27FC236}">
                <a16:creationId xmlns:a16="http://schemas.microsoft.com/office/drawing/2014/main" id="{47037B7E-C80F-3214-B671-CA59AFD4A5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63300" y="5858998"/>
            <a:ext cx="1046955" cy="98640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1424" y="210352"/>
            <a:ext cx="10670976" cy="986400"/>
          </a:xfrm>
          <a:prstGeom prst="rect">
            <a:avLst/>
          </a:prstGeom>
        </p:spPr>
        <p:txBody>
          <a:bodyPr vert="horz" lIns="91440" tIns="45720" rIns="91440" bIns="45720" rtlCol="0" anchor="b">
            <a:noAutofit/>
          </a:bodyPr>
          <a:lstStyle/>
          <a:p>
            <a:r>
              <a:rPr lang="fi-FI"/>
              <a:t>Muokkaa </a:t>
            </a:r>
            <a:r>
              <a:rPr lang="fi-FI" err="1"/>
              <a:t>perustyyl</a:t>
            </a:r>
            <a:r>
              <a:rPr lang="fi-FI"/>
              <a:t>. napsautt.</a:t>
            </a:r>
          </a:p>
        </p:txBody>
      </p:sp>
      <p:sp>
        <p:nvSpPr>
          <p:cNvPr id="3" name="Text Placeholder 2"/>
          <p:cNvSpPr>
            <a:spLocks noGrp="1"/>
          </p:cNvSpPr>
          <p:nvPr>
            <p:ph type="body" idx="1"/>
          </p:nvPr>
        </p:nvSpPr>
        <p:spPr>
          <a:xfrm>
            <a:off x="911424" y="1340769"/>
            <a:ext cx="10670976" cy="4785396"/>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Date Placeholder 3"/>
          <p:cNvSpPr>
            <a:spLocks noGrp="1"/>
          </p:cNvSpPr>
          <p:nvPr>
            <p:ph type="dt" sz="half" idx="2"/>
          </p:nvPr>
        </p:nvSpPr>
        <p:spPr>
          <a:xfrm>
            <a:off x="911424" y="6356352"/>
            <a:ext cx="2542976" cy="365125"/>
          </a:xfrm>
          <a:prstGeom prst="rect">
            <a:avLst/>
          </a:prstGeom>
        </p:spPr>
        <p:txBody>
          <a:bodyPr vert="horz" lIns="91440" tIns="45720" rIns="91440" bIns="45720" rtlCol="0" anchor="ctr"/>
          <a:lstStyle>
            <a:lvl1pPr algn="l">
              <a:defRPr sz="1200">
                <a:solidFill>
                  <a:schemeClr val="tx1">
                    <a:tint val="75000"/>
                  </a:schemeClr>
                </a:solidFill>
                <a:latin typeface="ITC Avant Garde Std Bk" panose="020B0502020202020204"/>
              </a:defRPr>
            </a:lvl1pPr>
          </a:lstStyle>
          <a:p>
            <a:fld id="{6BC6B837-4257-43D1-B577-982AC67C0AB0}" type="datetime1">
              <a:rPr lang="fi-FI" smtClean="0"/>
              <a:pPr/>
              <a:t>24.03.2023</a:t>
            </a:fld>
            <a:endParaRPr lang="fi-FI"/>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latin typeface="ITC Avant Garde Std Bk" panose="020B0502020202020204"/>
              </a:defRPr>
            </a:lvl1pPr>
          </a:lstStyle>
          <a:p>
            <a:r>
              <a:rPr lang="fi-FI"/>
              <a:t>Luottamuksellinen</a:t>
            </a: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ctr">
              <a:defRPr sz="1200">
                <a:solidFill>
                  <a:schemeClr val="tx1">
                    <a:tint val="75000"/>
                  </a:schemeClr>
                </a:solidFill>
                <a:latin typeface="ITC Avant Garde Std Bk" panose="020B0502020202020204"/>
              </a:defRPr>
            </a:lvl1pPr>
          </a:lstStyle>
          <a:p>
            <a:fld id="{B89B46FC-B66E-4301-B25C-D47AA4C5ACBB}" type="slidenum">
              <a:rPr lang="fi-FI" smtClean="0"/>
              <a:pPr/>
              <a:t>‹#›</a:t>
            </a:fld>
            <a:endParaRPr 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61"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ts val="0"/>
        </a:spcBef>
        <a:buNone/>
        <a:defRPr sz="2800" kern="1200">
          <a:solidFill>
            <a:srgbClr val="800080"/>
          </a:solidFill>
          <a:latin typeface="ITC Avant Garde Std Bk" panose="020B0502020202020204" pitchFamily="34" charset="0"/>
          <a:ea typeface="+mj-ea"/>
          <a:cs typeface="+mj-cs"/>
        </a:defRPr>
      </a:lvl1pPr>
    </p:titleStyle>
    <p:bodyStyle>
      <a:lvl1pPr marL="230400" indent="-230400" algn="l" defTabSz="914400" rtl="0" eaLnBrk="1" latinLnBrk="0" hangingPunct="1">
        <a:lnSpc>
          <a:spcPct val="100000"/>
        </a:lnSpc>
        <a:spcBef>
          <a:spcPct val="20000"/>
        </a:spcBef>
        <a:buClr>
          <a:srgbClr val="800080"/>
        </a:buClr>
        <a:buSzPct val="90000"/>
        <a:buFont typeface="Open Sans" panose="020B0606030504020204" pitchFamily="34" charset="0"/>
        <a:buChar char="•"/>
        <a:defRPr sz="2000" kern="1200">
          <a:solidFill>
            <a:schemeClr val="tx1">
              <a:lumMod val="85000"/>
              <a:lumOff val="15000"/>
            </a:schemeClr>
          </a:solidFill>
          <a:latin typeface="Open Sans" panose="020B0606030504020204" pitchFamily="34" charset="0"/>
          <a:ea typeface="Open Sans" panose="020B0606030504020204" pitchFamily="34" charset="0"/>
          <a:cs typeface="Open Sans" panose="020B0606030504020204" pitchFamily="34" charset="0"/>
        </a:defRPr>
      </a:lvl1pPr>
      <a:lvl2pPr marL="460800" indent="-230400" algn="l" defTabSz="914400" rtl="0" eaLnBrk="1" latinLnBrk="0" hangingPunct="1">
        <a:lnSpc>
          <a:spcPct val="100000"/>
        </a:lnSpc>
        <a:spcBef>
          <a:spcPct val="20000"/>
        </a:spcBef>
        <a:buClr>
          <a:srgbClr val="800080"/>
        </a:buClr>
        <a:buSzPct val="90000"/>
        <a:buFont typeface="Open Sans" panose="020B0606030504020204" pitchFamily="34" charset="0"/>
        <a:buChar char="−"/>
        <a:defRPr sz="1800" kern="1200">
          <a:solidFill>
            <a:schemeClr val="tx1">
              <a:lumMod val="85000"/>
              <a:lumOff val="15000"/>
            </a:schemeClr>
          </a:solidFill>
          <a:latin typeface="Open Sans" panose="020B0606030504020204" pitchFamily="34" charset="0"/>
          <a:ea typeface="Open Sans" panose="020B0606030504020204" pitchFamily="34" charset="0"/>
          <a:cs typeface="Open Sans" panose="020B0606030504020204" pitchFamily="34" charset="0"/>
        </a:defRPr>
      </a:lvl2pPr>
      <a:lvl3pPr marL="691200" indent="-230400" algn="l" defTabSz="914400" rtl="0" eaLnBrk="1" latinLnBrk="0" hangingPunct="1">
        <a:lnSpc>
          <a:spcPct val="100000"/>
        </a:lnSpc>
        <a:spcBef>
          <a:spcPct val="20000"/>
        </a:spcBef>
        <a:buClr>
          <a:srgbClr val="800080"/>
        </a:buClr>
        <a:buSzPct val="90000"/>
        <a:buFont typeface="Open Sans" panose="020B0606030504020204" pitchFamily="34" charset="0"/>
        <a:buChar char="•"/>
        <a:defRPr sz="1600" kern="1200">
          <a:solidFill>
            <a:schemeClr val="tx1">
              <a:lumMod val="85000"/>
              <a:lumOff val="15000"/>
            </a:schemeClr>
          </a:solidFill>
          <a:latin typeface="Open Sans" panose="020B0606030504020204" pitchFamily="34" charset="0"/>
          <a:ea typeface="Open Sans" panose="020B0606030504020204" pitchFamily="34" charset="0"/>
          <a:cs typeface="Open Sans" panose="020B0606030504020204" pitchFamily="34" charset="0"/>
        </a:defRPr>
      </a:lvl3pPr>
      <a:lvl4pPr marL="921600" indent="-228600" algn="l" defTabSz="914400" rtl="0" eaLnBrk="1" latinLnBrk="0" hangingPunct="1">
        <a:lnSpc>
          <a:spcPct val="100000"/>
        </a:lnSpc>
        <a:spcBef>
          <a:spcPct val="20000"/>
        </a:spcBef>
        <a:buClr>
          <a:srgbClr val="800080"/>
        </a:buClr>
        <a:buSzPct val="90000"/>
        <a:buFont typeface="Open Sans" panose="020B0606030504020204" pitchFamily="34" charset="0"/>
        <a:buChar char="−"/>
        <a:defRPr sz="1400" kern="1200">
          <a:solidFill>
            <a:schemeClr val="tx1">
              <a:lumMod val="85000"/>
              <a:lumOff val="15000"/>
            </a:schemeClr>
          </a:solidFill>
          <a:latin typeface="Open Sans" panose="020B0606030504020204" pitchFamily="34" charset="0"/>
          <a:ea typeface="Open Sans" panose="020B0606030504020204" pitchFamily="34" charset="0"/>
          <a:cs typeface="Open Sans" panose="020B0606030504020204" pitchFamily="34" charset="0"/>
        </a:defRPr>
      </a:lvl4pPr>
      <a:lvl5pPr marL="1152000" indent="-228600" algn="l" defTabSz="914400" rtl="0" eaLnBrk="1" latinLnBrk="0" hangingPunct="1">
        <a:lnSpc>
          <a:spcPct val="100000"/>
        </a:lnSpc>
        <a:spcBef>
          <a:spcPct val="20000"/>
        </a:spcBef>
        <a:buClr>
          <a:srgbClr val="800080"/>
        </a:buClr>
        <a:buSzPct val="90000"/>
        <a:buFont typeface="Open Sans" panose="020B0606030504020204" pitchFamily="34" charset="0"/>
        <a:buChar char="•"/>
        <a:defRPr sz="1400" kern="1200">
          <a:solidFill>
            <a:schemeClr val="tx1">
              <a:lumMod val="85000"/>
              <a:lumOff val="15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71A1A6-ECE9-7A11-DFBD-D0B5DF6551E0}"/>
              </a:ext>
            </a:extLst>
          </p:cNvPr>
          <p:cNvSpPr>
            <a:spLocks noGrp="1"/>
          </p:cNvSpPr>
          <p:nvPr>
            <p:ph type="ctrTitle"/>
          </p:nvPr>
        </p:nvSpPr>
        <p:spPr>
          <a:xfrm>
            <a:off x="911424" y="3867370"/>
            <a:ext cx="10363200" cy="494328"/>
          </a:xfrm>
        </p:spPr>
        <p:txBody>
          <a:bodyPr/>
          <a:lstStyle/>
          <a:p>
            <a:r>
              <a:rPr lang="fi-FI" dirty="0"/>
              <a:t>Ehdokastutkimus – Tulosesitys</a:t>
            </a:r>
            <a:br>
              <a:rPr lang="fi-FI" dirty="0"/>
            </a:br>
            <a:r>
              <a:rPr lang="fi-FI" dirty="0"/>
              <a:t>EHYT 17.2.2023 </a:t>
            </a:r>
          </a:p>
        </p:txBody>
      </p:sp>
      <p:sp>
        <p:nvSpPr>
          <p:cNvPr id="3" name="Päivämäärän paikkamerkki 2">
            <a:extLst>
              <a:ext uri="{FF2B5EF4-FFF2-40B4-BE49-F238E27FC236}">
                <a16:creationId xmlns:a16="http://schemas.microsoft.com/office/drawing/2014/main" id="{0EA819E4-6D8B-B117-6D6E-EFE4A11ABC8D}"/>
              </a:ext>
            </a:extLst>
          </p:cNvPr>
          <p:cNvSpPr>
            <a:spLocks noGrp="1"/>
          </p:cNvSpPr>
          <p:nvPr>
            <p:ph type="dt" sz="half" idx="10"/>
          </p:nvPr>
        </p:nvSpPr>
        <p:spPr/>
        <p:txBody>
          <a:bodyPr/>
          <a:lstStyle/>
          <a:p>
            <a:fld id="{37A967C1-43FF-4863-B891-E58AE08CB1CE}" type="datetime1">
              <a:rPr lang="fi-FI" smtClean="0"/>
              <a:pPr/>
              <a:t>24.03.2023</a:t>
            </a:fld>
            <a:endParaRPr lang="fi-FI"/>
          </a:p>
        </p:txBody>
      </p:sp>
      <p:sp>
        <p:nvSpPr>
          <p:cNvPr id="4" name="Alatunnisteen paikkamerkki 3">
            <a:extLst>
              <a:ext uri="{FF2B5EF4-FFF2-40B4-BE49-F238E27FC236}">
                <a16:creationId xmlns:a16="http://schemas.microsoft.com/office/drawing/2014/main" id="{F211A42E-D575-28E4-22DB-6BE8A7A28F12}"/>
              </a:ext>
            </a:extLst>
          </p:cNvPr>
          <p:cNvSpPr>
            <a:spLocks noGrp="1"/>
          </p:cNvSpPr>
          <p:nvPr>
            <p:ph type="ftr" sz="quarter" idx="11"/>
          </p:nvPr>
        </p:nvSpPr>
        <p:spPr/>
        <p:txBody>
          <a:bodyPr/>
          <a:lstStyle/>
          <a:p>
            <a:r>
              <a:rPr lang="fi-FI"/>
              <a:t>Luottamuksellinen</a:t>
            </a:r>
          </a:p>
        </p:txBody>
      </p:sp>
      <p:sp>
        <p:nvSpPr>
          <p:cNvPr id="5" name="Dian numeron paikkamerkki 4">
            <a:extLst>
              <a:ext uri="{FF2B5EF4-FFF2-40B4-BE49-F238E27FC236}">
                <a16:creationId xmlns:a16="http://schemas.microsoft.com/office/drawing/2014/main" id="{AE2ADF9A-F42C-AC95-5FBF-096326DEA3DE}"/>
              </a:ext>
            </a:extLst>
          </p:cNvPr>
          <p:cNvSpPr>
            <a:spLocks noGrp="1"/>
          </p:cNvSpPr>
          <p:nvPr>
            <p:ph type="sldNum" sz="quarter" idx="12"/>
          </p:nvPr>
        </p:nvSpPr>
        <p:spPr/>
        <p:txBody>
          <a:bodyPr/>
          <a:lstStyle/>
          <a:p>
            <a:fld id="{B89B46FC-B66E-4301-B25C-D47AA4C5ACBB}" type="slidenum">
              <a:rPr lang="fi-FI" smtClean="0"/>
              <a:pPr/>
              <a:t>1</a:t>
            </a:fld>
            <a:endParaRPr lang="fi-FI"/>
          </a:p>
        </p:txBody>
      </p:sp>
    </p:spTree>
    <p:extLst>
      <p:ext uri="{BB962C8B-B14F-4D97-AF65-F5344CB8AC3E}">
        <p14:creationId xmlns:p14="http://schemas.microsoft.com/office/powerpoint/2010/main" val="383557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ED96088-9F2C-FF36-F2FA-8F1C7213CE99}"/>
              </a:ext>
            </a:extLst>
          </p:cNvPr>
          <p:cNvSpPr>
            <a:spLocks noGrp="1"/>
          </p:cNvSpPr>
          <p:nvPr>
            <p:ph type="title"/>
          </p:nvPr>
        </p:nvSpPr>
        <p:spPr/>
        <p:txBody>
          <a:bodyPr/>
          <a:lstStyle/>
          <a:p>
            <a:r>
              <a:rPr lang="fi-FI"/>
              <a:t>Ehkäisevän päihdetyön rahoitus</a:t>
            </a:r>
            <a:br>
              <a:rPr lang="fi-FI"/>
            </a:br>
            <a:r>
              <a:rPr lang="fi-FI" sz="2000"/>
              <a:t>Puolueen mukaan</a:t>
            </a:r>
            <a:endParaRPr lang="fi-FI"/>
          </a:p>
        </p:txBody>
      </p:sp>
      <p:sp>
        <p:nvSpPr>
          <p:cNvPr id="4" name="Päivämäärän paikkamerkki 3">
            <a:extLst>
              <a:ext uri="{FF2B5EF4-FFF2-40B4-BE49-F238E27FC236}">
                <a16:creationId xmlns:a16="http://schemas.microsoft.com/office/drawing/2014/main" id="{686FE086-B9E4-DD60-15B7-6EA493DF05BB}"/>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BF399713-99FC-D0DA-85C6-275978B776AB}"/>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CDB1DB50-5595-E9BE-3AEE-8F669435F9F6}"/>
              </a:ext>
            </a:extLst>
          </p:cNvPr>
          <p:cNvSpPr>
            <a:spLocks noGrp="1"/>
          </p:cNvSpPr>
          <p:nvPr>
            <p:ph type="sldNum" sz="quarter" idx="12"/>
          </p:nvPr>
        </p:nvSpPr>
        <p:spPr/>
        <p:txBody>
          <a:bodyPr/>
          <a:lstStyle/>
          <a:p>
            <a:fld id="{B89B46FC-B66E-4301-B25C-D47AA4C5ACBB}" type="slidenum">
              <a:rPr lang="fi-FI" smtClean="0"/>
              <a:pPr/>
              <a:t>10</a:t>
            </a:fld>
            <a:endParaRPr lang="fi-FI"/>
          </a:p>
        </p:txBody>
      </p:sp>
      <p:graphicFrame>
        <p:nvGraphicFramePr>
          <p:cNvPr id="7" name="Sisällön paikkamerkki 6">
            <a:extLst>
              <a:ext uri="{FF2B5EF4-FFF2-40B4-BE49-F238E27FC236}">
                <a16:creationId xmlns:a16="http://schemas.microsoft.com/office/drawing/2014/main" id="{EC278F8C-3B39-C06A-0A51-0D836C37D4D9}"/>
              </a:ext>
            </a:extLst>
          </p:cNvPr>
          <p:cNvGraphicFramePr>
            <a:graphicFrameLocks noGrp="1"/>
          </p:cNvGraphicFramePr>
          <p:nvPr>
            <p:ph idx="1"/>
            <p:extLst>
              <p:ext uri="{D42A27DB-BD31-4B8C-83A1-F6EECF244321}">
                <p14:modId xmlns:p14="http://schemas.microsoft.com/office/powerpoint/2010/main" val="3261121075"/>
              </p:ext>
            </p:extLst>
          </p:nvPr>
        </p:nvGraphicFramePr>
        <p:xfrm>
          <a:off x="911225" y="1341438"/>
          <a:ext cx="10671175" cy="4784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0026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903876-71C1-C73B-25CE-38CE2DCF2555}"/>
              </a:ext>
            </a:extLst>
          </p:cNvPr>
          <p:cNvSpPr>
            <a:spLocks noGrp="1"/>
          </p:cNvSpPr>
          <p:nvPr>
            <p:ph type="title"/>
          </p:nvPr>
        </p:nvSpPr>
        <p:spPr/>
        <p:txBody>
          <a:bodyPr/>
          <a:lstStyle/>
          <a:p>
            <a:r>
              <a:rPr lang="fi-FI"/>
              <a:t>Ehkäisevän päihdetyön rahoitus</a:t>
            </a:r>
            <a:br>
              <a:rPr lang="fi-FI"/>
            </a:br>
            <a:r>
              <a:rPr lang="fi-FI" sz="2000"/>
              <a:t>Vaalipiirin mukaan</a:t>
            </a:r>
            <a:endParaRPr lang="fi-FI"/>
          </a:p>
        </p:txBody>
      </p:sp>
      <p:sp>
        <p:nvSpPr>
          <p:cNvPr id="4" name="Päivämäärän paikkamerkki 3">
            <a:extLst>
              <a:ext uri="{FF2B5EF4-FFF2-40B4-BE49-F238E27FC236}">
                <a16:creationId xmlns:a16="http://schemas.microsoft.com/office/drawing/2014/main" id="{F42FA5C9-649B-DAD7-A533-E8F5333B1538}"/>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35EFD9A4-42A9-204F-AE28-5B9C38B7177B}"/>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25C84C58-C418-17F7-1DF5-33FBA25CD265}"/>
              </a:ext>
            </a:extLst>
          </p:cNvPr>
          <p:cNvSpPr>
            <a:spLocks noGrp="1"/>
          </p:cNvSpPr>
          <p:nvPr>
            <p:ph type="sldNum" sz="quarter" idx="12"/>
          </p:nvPr>
        </p:nvSpPr>
        <p:spPr/>
        <p:txBody>
          <a:bodyPr/>
          <a:lstStyle/>
          <a:p>
            <a:fld id="{B89B46FC-B66E-4301-B25C-D47AA4C5ACBB}" type="slidenum">
              <a:rPr lang="fi-FI" smtClean="0"/>
              <a:pPr/>
              <a:t>11</a:t>
            </a:fld>
            <a:endParaRPr lang="fi-FI"/>
          </a:p>
        </p:txBody>
      </p:sp>
      <p:graphicFrame>
        <p:nvGraphicFramePr>
          <p:cNvPr id="7" name="Sisällön paikkamerkki 6">
            <a:extLst>
              <a:ext uri="{FF2B5EF4-FFF2-40B4-BE49-F238E27FC236}">
                <a16:creationId xmlns:a16="http://schemas.microsoft.com/office/drawing/2014/main" id="{71E7A73E-A61D-DBC5-6424-7D89B33CE87B}"/>
              </a:ext>
            </a:extLst>
          </p:cNvPr>
          <p:cNvGraphicFramePr>
            <a:graphicFrameLocks noGrp="1"/>
          </p:cNvGraphicFramePr>
          <p:nvPr>
            <p:ph idx="1"/>
            <p:extLst>
              <p:ext uri="{D42A27DB-BD31-4B8C-83A1-F6EECF244321}">
                <p14:modId xmlns:p14="http://schemas.microsoft.com/office/powerpoint/2010/main" val="356404203"/>
              </p:ext>
            </p:extLst>
          </p:nvPr>
        </p:nvGraphicFramePr>
        <p:xfrm>
          <a:off x="713065" y="1341438"/>
          <a:ext cx="10869336" cy="4784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3398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2AEFDFC-981E-09DB-1597-6347C754BA19}"/>
              </a:ext>
            </a:extLst>
          </p:cNvPr>
          <p:cNvSpPr>
            <a:spLocks noGrp="1"/>
          </p:cNvSpPr>
          <p:nvPr>
            <p:ph type="title"/>
          </p:nvPr>
        </p:nvSpPr>
        <p:spPr/>
        <p:txBody>
          <a:bodyPr/>
          <a:lstStyle/>
          <a:p>
            <a:r>
              <a:rPr lang="fi-FI"/>
              <a:t>Päihdeongelmaisen omaisille ja läheisille suunnatut palvelut</a:t>
            </a:r>
          </a:p>
        </p:txBody>
      </p:sp>
      <p:sp>
        <p:nvSpPr>
          <p:cNvPr id="4" name="Päivämäärän paikkamerkki 3">
            <a:extLst>
              <a:ext uri="{FF2B5EF4-FFF2-40B4-BE49-F238E27FC236}">
                <a16:creationId xmlns:a16="http://schemas.microsoft.com/office/drawing/2014/main" id="{6141B67E-7B52-2239-6A68-75D1E0282880}"/>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63EAD948-CED0-56C1-72D9-BC7BD9CC2455}"/>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783AEFE3-ACD4-076A-6FB0-13E76CAE6542}"/>
              </a:ext>
            </a:extLst>
          </p:cNvPr>
          <p:cNvSpPr>
            <a:spLocks noGrp="1"/>
          </p:cNvSpPr>
          <p:nvPr>
            <p:ph type="sldNum" sz="quarter" idx="12"/>
          </p:nvPr>
        </p:nvSpPr>
        <p:spPr/>
        <p:txBody>
          <a:bodyPr/>
          <a:lstStyle/>
          <a:p>
            <a:fld id="{B89B46FC-B66E-4301-B25C-D47AA4C5ACBB}" type="slidenum">
              <a:rPr lang="fi-FI" smtClean="0"/>
              <a:pPr/>
              <a:t>12</a:t>
            </a:fld>
            <a:endParaRPr lang="fi-FI"/>
          </a:p>
        </p:txBody>
      </p:sp>
      <p:graphicFrame>
        <p:nvGraphicFramePr>
          <p:cNvPr id="7" name="Sisällön paikkamerkki 6">
            <a:extLst>
              <a:ext uri="{FF2B5EF4-FFF2-40B4-BE49-F238E27FC236}">
                <a16:creationId xmlns:a16="http://schemas.microsoft.com/office/drawing/2014/main" id="{B33701B6-74F2-6DD1-7B5B-51286FE8BCF3}"/>
              </a:ext>
            </a:extLst>
          </p:cNvPr>
          <p:cNvGraphicFramePr>
            <a:graphicFrameLocks noGrp="1"/>
          </p:cNvGraphicFramePr>
          <p:nvPr>
            <p:ph idx="1"/>
            <p:extLst>
              <p:ext uri="{D42A27DB-BD31-4B8C-83A1-F6EECF244321}">
                <p14:modId xmlns:p14="http://schemas.microsoft.com/office/powerpoint/2010/main" val="3127955301"/>
              </p:ext>
            </p:extLst>
          </p:nvPr>
        </p:nvGraphicFramePr>
        <p:xfrm>
          <a:off x="911424" y="1384189"/>
          <a:ext cx="10671175" cy="4784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1393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0874FE-369F-66E7-5851-D6F8681D6388}"/>
              </a:ext>
            </a:extLst>
          </p:cNvPr>
          <p:cNvSpPr>
            <a:spLocks noGrp="1"/>
          </p:cNvSpPr>
          <p:nvPr>
            <p:ph type="title"/>
          </p:nvPr>
        </p:nvSpPr>
        <p:spPr/>
        <p:txBody>
          <a:bodyPr/>
          <a:lstStyle/>
          <a:p>
            <a:r>
              <a:rPr lang="fi-FI"/>
              <a:t>Päihdeongelmaisen omaisille ja läheisille suunnatut palvelut</a:t>
            </a:r>
            <a:br>
              <a:rPr lang="fi-FI"/>
            </a:br>
            <a:r>
              <a:rPr lang="fi-FI" sz="2000"/>
              <a:t>Sukupuolen ja iän mukaan</a:t>
            </a:r>
            <a:endParaRPr lang="fi-FI"/>
          </a:p>
        </p:txBody>
      </p:sp>
      <p:sp>
        <p:nvSpPr>
          <p:cNvPr id="4" name="Päivämäärän paikkamerkki 3">
            <a:extLst>
              <a:ext uri="{FF2B5EF4-FFF2-40B4-BE49-F238E27FC236}">
                <a16:creationId xmlns:a16="http://schemas.microsoft.com/office/drawing/2014/main" id="{BE27BC23-89C4-2209-68DD-8A7A8445D54C}"/>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15CF4FF8-30F1-14EE-667C-CA3C43B4C85C}"/>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A846FF45-34D5-7F67-0C9C-61AC14D602B4}"/>
              </a:ext>
            </a:extLst>
          </p:cNvPr>
          <p:cNvSpPr>
            <a:spLocks noGrp="1"/>
          </p:cNvSpPr>
          <p:nvPr>
            <p:ph type="sldNum" sz="quarter" idx="12"/>
          </p:nvPr>
        </p:nvSpPr>
        <p:spPr/>
        <p:txBody>
          <a:bodyPr/>
          <a:lstStyle/>
          <a:p>
            <a:fld id="{B89B46FC-B66E-4301-B25C-D47AA4C5ACBB}" type="slidenum">
              <a:rPr lang="fi-FI" smtClean="0"/>
              <a:pPr/>
              <a:t>13</a:t>
            </a:fld>
            <a:endParaRPr lang="fi-FI"/>
          </a:p>
        </p:txBody>
      </p:sp>
      <p:graphicFrame>
        <p:nvGraphicFramePr>
          <p:cNvPr id="7" name="Sisällön paikkamerkki 6">
            <a:extLst>
              <a:ext uri="{FF2B5EF4-FFF2-40B4-BE49-F238E27FC236}">
                <a16:creationId xmlns:a16="http://schemas.microsoft.com/office/drawing/2014/main" id="{E8922C4F-BA0D-48C7-663F-EA7E07B817F7}"/>
              </a:ext>
            </a:extLst>
          </p:cNvPr>
          <p:cNvGraphicFramePr>
            <a:graphicFrameLocks noGrp="1"/>
          </p:cNvGraphicFramePr>
          <p:nvPr>
            <p:ph idx="1"/>
            <p:extLst>
              <p:ext uri="{D42A27DB-BD31-4B8C-83A1-F6EECF244321}">
                <p14:modId xmlns:p14="http://schemas.microsoft.com/office/powerpoint/2010/main" val="4276972303"/>
              </p:ext>
            </p:extLst>
          </p:nvPr>
        </p:nvGraphicFramePr>
        <p:xfrm>
          <a:off x="911225" y="1341438"/>
          <a:ext cx="10671175" cy="4784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9790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6B4C6C7-8CC3-EB34-D540-B0AC23B14A86}"/>
              </a:ext>
            </a:extLst>
          </p:cNvPr>
          <p:cNvSpPr>
            <a:spLocks noGrp="1"/>
          </p:cNvSpPr>
          <p:nvPr>
            <p:ph type="title"/>
          </p:nvPr>
        </p:nvSpPr>
        <p:spPr/>
        <p:txBody>
          <a:bodyPr/>
          <a:lstStyle/>
          <a:p>
            <a:r>
              <a:rPr lang="fi-FI"/>
              <a:t>Päihdeongelmaisen omaisille ja läheisille suunnatut palvelut</a:t>
            </a:r>
            <a:br>
              <a:rPr lang="fi-FI"/>
            </a:br>
            <a:r>
              <a:rPr lang="fi-FI" sz="2000"/>
              <a:t>Puolueen mukaan</a:t>
            </a:r>
            <a:endParaRPr lang="fi-FI"/>
          </a:p>
        </p:txBody>
      </p:sp>
      <p:sp>
        <p:nvSpPr>
          <p:cNvPr id="4" name="Päivämäärän paikkamerkki 3">
            <a:extLst>
              <a:ext uri="{FF2B5EF4-FFF2-40B4-BE49-F238E27FC236}">
                <a16:creationId xmlns:a16="http://schemas.microsoft.com/office/drawing/2014/main" id="{808AE1BC-35EE-1CD6-6B4F-ED9E75A0ECB6}"/>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856B827E-8DF2-64C9-5F10-ADFE49B49A3C}"/>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5B061D9F-E6DD-AEB3-5506-BF26A8DA88BC}"/>
              </a:ext>
            </a:extLst>
          </p:cNvPr>
          <p:cNvSpPr>
            <a:spLocks noGrp="1"/>
          </p:cNvSpPr>
          <p:nvPr>
            <p:ph type="sldNum" sz="quarter" idx="12"/>
          </p:nvPr>
        </p:nvSpPr>
        <p:spPr/>
        <p:txBody>
          <a:bodyPr/>
          <a:lstStyle/>
          <a:p>
            <a:fld id="{B89B46FC-B66E-4301-B25C-D47AA4C5ACBB}" type="slidenum">
              <a:rPr lang="fi-FI" smtClean="0"/>
              <a:pPr/>
              <a:t>14</a:t>
            </a:fld>
            <a:endParaRPr lang="fi-FI"/>
          </a:p>
        </p:txBody>
      </p:sp>
      <p:graphicFrame>
        <p:nvGraphicFramePr>
          <p:cNvPr id="7" name="Sisällön paikkamerkki 6">
            <a:extLst>
              <a:ext uri="{FF2B5EF4-FFF2-40B4-BE49-F238E27FC236}">
                <a16:creationId xmlns:a16="http://schemas.microsoft.com/office/drawing/2014/main" id="{B1CE1F1E-B1F5-3B33-FD45-4AB0EC72B0A7}"/>
              </a:ext>
            </a:extLst>
          </p:cNvPr>
          <p:cNvGraphicFramePr>
            <a:graphicFrameLocks noGrp="1"/>
          </p:cNvGraphicFramePr>
          <p:nvPr>
            <p:ph idx="1"/>
            <p:extLst>
              <p:ext uri="{D42A27DB-BD31-4B8C-83A1-F6EECF244321}">
                <p14:modId xmlns:p14="http://schemas.microsoft.com/office/powerpoint/2010/main" val="2353622525"/>
              </p:ext>
            </p:extLst>
          </p:nvPr>
        </p:nvGraphicFramePr>
        <p:xfrm>
          <a:off x="911225" y="1341438"/>
          <a:ext cx="10671175" cy="4784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01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A5138D-569C-597E-A3DF-52790B6C0DD1}"/>
              </a:ext>
            </a:extLst>
          </p:cNvPr>
          <p:cNvSpPr>
            <a:spLocks noGrp="1"/>
          </p:cNvSpPr>
          <p:nvPr>
            <p:ph type="title"/>
          </p:nvPr>
        </p:nvSpPr>
        <p:spPr/>
        <p:txBody>
          <a:bodyPr/>
          <a:lstStyle/>
          <a:p>
            <a:r>
              <a:rPr lang="fi-FI" dirty="0"/>
              <a:t>Päihdeongelmaisen omaisille ja läheisille suunnatut palvelut</a:t>
            </a:r>
            <a:br>
              <a:rPr lang="fi-FI" dirty="0"/>
            </a:br>
            <a:r>
              <a:rPr lang="fi-FI" sz="2000" dirty="0"/>
              <a:t>Vaalipiirin mukaan</a:t>
            </a:r>
            <a:endParaRPr lang="fi-FI" dirty="0"/>
          </a:p>
        </p:txBody>
      </p:sp>
      <p:sp>
        <p:nvSpPr>
          <p:cNvPr id="4" name="Päivämäärän paikkamerkki 3">
            <a:extLst>
              <a:ext uri="{FF2B5EF4-FFF2-40B4-BE49-F238E27FC236}">
                <a16:creationId xmlns:a16="http://schemas.microsoft.com/office/drawing/2014/main" id="{7FF19700-CC07-7FE9-5D5E-F54DE45D57F9}"/>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719607C6-F109-217F-F8BF-1BFB3D97799B}"/>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1233429B-D40E-F997-6E02-F28F62753BB4}"/>
              </a:ext>
            </a:extLst>
          </p:cNvPr>
          <p:cNvSpPr>
            <a:spLocks noGrp="1"/>
          </p:cNvSpPr>
          <p:nvPr>
            <p:ph type="sldNum" sz="quarter" idx="12"/>
          </p:nvPr>
        </p:nvSpPr>
        <p:spPr/>
        <p:txBody>
          <a:bodyPr/>
          <a:lstStyle/>
          <a:p>
            <a:fld id="{B89B46FC-B66E-4301-B25C-D47AA4C5ACBB}" type="slidenum">
              <a:rPr lang="fi-FI" smtClean="0"/>
              <a:pPr/>
              <a:t>15</a:t>
            </a:fld>
            <a:endParaRPr lang="fi-FI"/>
          </a:p>
        </p:txBody>
      </p:sp>
      <p:graphicFrame>
        <p:nvGraphicFramePr>
          <p:cNvPr id="7" name="Sisällön paikkamerkki 6">
            <a:extLst>
              <a:ext uri="{FF2B5EF4-FFF2-40B4-BE49-F238E27FC236}">
                <a16:creationId xmlns:a16="http://schemas.microsoft.com/office/drawing/2014/main" id="{EB5BD733-3435-4EF8-2A3D-5420013D1367}"/>
              </a:ext>
            </a:extLst>
          </p:cNvPr>
          <p:cNvGraphicFramePr>
            <a:graphicFrameLocks noGrp="1"/>
          </p:cNvGraphicFramePr>
          <p:nvPr>
            <p:ph idx="1"/>
            <p:extLst>
              <p:ext uri="{D42A27DB-BD31-4B8C-83A1-F6EECF244321}">
                <p14:modId xmlns:p14="http://schemas.microsoft.com/office/powerpoint/2010/main" val="3537944915"/>
              </p:ext>
            </p:extLst>
          </p:nvPr>
        </p:nvGraphicFramePr>
        <p:xfrm>
          <a:off x="911225" y="1341438"/>
          <a:ext cx="10671175" cy="4784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2892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B6E009A-7A4C-BE08-4B6A-C4FEC4B5AD92}"/>
              </a:ext>
            </a:extLst>
          </p:cNvPr>
          <p:cNvSpPr>
            <a:spLocks noGrp="1"/>
          </p:cNvSpPr>
          <p:nvPr>
            <p:ph type="title"/>
          </p:nvPr>
        </p:nvSpPr>
        <p:spPr>
          <a:xfrm>
            <a:off x="541539" y="210352"/>
            <a:ext cx="11040862" cy="890479"/>
          </a:xfrm>
        </p:spPr>
        <p:txBody>
          <a:bodyPr/>
          <a:lstStyle/>
          <a:p>
            <a:r>
              <a:rPr lang="fi-FI"/>
              <a:t>Avoimet vastaukset:</a:t>
            </a:r>
            <a:br>
              <a:rPr lang="fi-FI"/>
            </a:br>
            <a:r>
              <a:rPr lang="fi-FI"/>
              <a:t>Tähän voit perustella edellisiä vastauksiasi (n=63)</a:t>
            </a:r>
          </a:p>
        </p:txBody>
      </p:sp>
      <p:sp>
        <p:nvSpPr>
          <p:cNvPr id="3" name="Sisällön paikkamerkki 2">
            <a:extLst>
              <a:ext uri="{FF2B5EF4-FFF2-40B4-BE49-F238E27FC236}">
                <a16:creationId xmlns:a16="http://schemas.microsoft.com/office/drawing/2014/main" id="{04E4147B-415D-81A7-D277-F5B3B664A983}"/>
              </a:ext>
            </a:extLst>
          </p:cNvPr>
          <p:cNvSpPr>
            <a:spLocks noGrp="1"/>
          </p:cNvSpPr>
          <p:nvPr>
            <p:ph idx="1"/>
          </p:nvPr>
        </p:nvSpPr>
        <p:spPr>
          <a:xfrm>
            <a:off x="541538" y="1100831"/>
            <a:ext cx="11239129" cy="5370990"/>
          </a:xfrm>
        </p:spPr>
        <p:txBody>
          <a:bodyPr>
            <a:normAutofit fontScale="92500" lnSpcReduction="20000"/>
          </a:bodyPr>
          <a:lstStyle/>
          <a:p>
            <a:endParaRPr lang="fi-FI" sz="2200" dirty="0"/>
          </a:p>
          <a:p>
            <a:r>
              <a:rPr lang="fi-FI" sz="2200" dirty="0"/>
              <a:t>Yleisimmän kategorian muodostivat kommentit, jotka korostivat </a:t>
            </a:r>
            <a:r>
              <a:rPr lang="fi-FI" sz="2200" b="1" dirty="0">
                <a:solidFill>
                  <a:schemeClr val="accent1">
                    <a:lumMod val="75000"/>
                  </a:schemeClr>
                </a:solidFill>
              </a:rPr>
              <a:t>ennaltaehkäisevän työn tärkeyttä päihdeongelmien hoidossa</a:t>
            </a:r>
            <a:r>
              <a:rPr lang="fi-FI" sz="2200" dirty="0"/>
              <a:t>. Tämän toi esiin 27 vastaajaa.</a:t>
            </a:r>
          </a:p>
          <a:p>
            <a:pPr lvl="1"/>
            <a:r>
              <a:rPr lang="fi-FI" i="1" dirty="0"/>
              <a:t>”Ehkäisevä työ säästäisi miljardeja euroja Sote-palveluista. Ennaltaehkäisy on aina halvempaa, kuin hoitaminen…” </a:t>
            </a:r>
            <a:r>
              <a:rPr lang="fi-FI" dirty="0"/>
              <a:t>(Kesk.)</a:t>
            </a:r>
          </a:p>
          <a:p>
            <a:pPr lvl="1"/>
            <a:endParaRPr lang="fi-FI" sz="2200" dirty="0"/>
          </a:p>
          <a:p>
            <a:r>
              <a:rPr lang="fi-FI" sz="2200" dirty="0"/>
              <a:t>19 vastaajaa korosti vastauksissaan </a:t>
            </a:r>
            <a:r>
              <a:rPr lang="fi-FI" sz="2200" b="1" dirty="0">
                <a:solidFill>
                  <a:schemeClr val="accent1">
                    <a:lumMod val="75000"/>
                  </a:schemeClr>
                </a:solidFill>
              </a:rPr>
              <a:t>hoidon ja hoitoon pääsyn merkitystä päihdeongelmien hoidossa</a:t>
            </a:r>
          </a:p>
          <a:p>
            <a:pPr lvl="1"/>
            <a:r>
              <a:rPr lang="fi-FI" i="1" dirty="0"/>
              <a:t>”Päihdeongelmaisille pitäisi olla pääsy hoitoon nopeasti, nyt paikkoja ei ole riittävästi.” </a:t>
            </a:r>
            <a:r>
              <a:rPr lang="fi-FI" dirty="0"/>
              <a:t>(PS)</a:t>
            </a:r>
          </a:p>
          <a:p>
            <a:pPr marL="230400" lvl="1" indent="0">
              <a:buNone/>
            </a:pPr>
            <a:endParaRPr lang="fi-FI" sz="2200" dirty="0"/>
          </a:p>
          <a:p>
            <a:r>
              <a:rPr lang="fi-FI" sz="2200" b="1" dirty="0">
                <a:solidFill>
                  <a:schemeClr val="accent1">
                    <a:lumMod val="75000"/>
                  </a:schemeClr>
                </a:solidFill>
              </a:rPr>
              <a:t>Omaisten tuen </a:t>
            </a:r>
            <a:r>
              <a:rPr lang="fi-FI" sz="2200" dirty="0"/>
              <a:t>tärkeyden päihdeongelmien hoidossa toi esiin 19 vastaajaa</a:t>
            </a:r>
          </a:p>
          <a:p>
            <a:pPr lvl="1"/>
            <a:r>
              <a:rPr lang="fi-FI" i="1" dirty="0"/>
              <a:t>”Päihdeongelmaisen lähipiiri reagoi aina tilanteeseen, erityisen haavoittuvassa asemassa ovat päihdeperheiden lapset” </a:t>
            </a:r>
            <a:r>
              <a:rPr lang="fi-FI" dirty="0"/>
              <a:t>(Vihr.)</a:t>
            </a:r>
          </a:p>
          <a:p>
            <a:pPr marL="230400" lvl="1" indent="0">
              <a:buNone/>
            </a:pPr>
            <a:endParaRPr lang="fi-FI" sz="2200" dirty="0"/>
          </a:p>
          <a:p>
            <a:r>
              <a:rPr lang="fi-FI" sz="2200" dirty="0"/>
              <a:t>13 vastaajaa toivoi </a:t>
            </a:r>
            <a:r>
              <a:rPr lang="fi-FI" sz="2200" b="1" dirty="0">
                <a:solidFill>
                  <a:schemeClr val="accent1">
                    <a:lumMod val="75000"/>
                  </a:schemeClr>
                </a:solidFill>
              </a:rPr>
              <a:t>lisäresursseja </a:t>
            </a:r>
            <a:r>
              <a:rPr lang="fi-FI" sz="2200" dirty="0"/>
              <a:t>tai </a:t>
            </a:r>
            <a:r>
              <a:rPr lang="fi-FI" sz="2200" b="1" dirty="0">
                <a:solidFill>
                  <a:schemeClr val="accent1">
                    <a:lumMod val="75000"/>
                  </a:schemeClr>
                </a:solidFill>
              </a:rPr>
              <a:t>resurssien uudelleen ohjaamista päihdeongelmien hoitoon </a:t>
            </a:r>
            <a:r>
              <a:rPr lang="fi-FI" sz="2200" dirty="0"/>
              <a:t>ja </a:t>
            </a:r>
            <a:r>
              <a:rPr lang="fi-FI" sz="2200" b="1" dirty="0">
                <a:solidFill>
                  <a:schemeClr val="accent1">
                    <a:lumMod val="75000"/>
                  </a:schemeClr>
                </a:solidFill>
              </a:rPr>
              <a:t>ennaltaehkäisyyn</a:t>
            </a:r>
          </a:p>
          <a:p>
            <a:pPr lvl="1"/>
            <a:r>
              <a:rPr lang="fi-FI" i="1" dirty="0"/>
              <a:t>”Päihdeongelmat ovat räjähtäneet käsiin yhä nuorempien käyttäessä helpon saannin myötä. Pelkästä alkoholista ei ole kyse ja päihdepalveluissa todella tarvitaan palveluita ja resursseja, ennen kuin haitallinen kehitys pääsee pisteeseen josta ei ole paluuta.” </a:t>
            </a:r>
            <a:r>
              <a:rPr lang="fi-FI" dirty="0"/>
              <a:t>(SDP)</a:t>
            </a:r>
            <a:endParaRPr lang="fi-FI" sz="2200" dirty="0"/>
          </a:p>
          <a:p>
            <a:pPr marL="230400" lvl="1" indent="0">
              <a:buNone/>
            </a:pPr>
            <a:endParaRPr lang="fi-FI" dirty="0">
              <a:solidFill>
                <a:schemeClr val="tx1"/>
              </a:solidFill>
            </a:endParaRPr>
          </a:p>
        </p:txBody>
      </p:sp>
      <p:sp>
        <p:nvSpPr>
          <p:cNvPr id="4" name="Päivämäärän paikkamerkki 3">
            <a:extLst>
              <a:ext uri="{FF2B5EF4-FFF2-40B4-BE49-F238E27FC236}">
                <a16:creationId xmlns:a16="http://schemas.microsoft.com/office/drawing/2014/main" id="{998D7912-88B8-21BC-3E98-8E1CF8ED09F7}"/>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6D5E05C8-E8A5-82B3-6F45-4AAF8617D5E9}"/>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FEEF96F1-66C5-9498-9F60-721D5D85352B}"/>
              </a:ext>
            </a:extLst>
          </p:cNvPr>
          <p:cNvSpPr>
            <a:spLocks noGrp="1"/>
          </p:cNvSpPr>
          <p:nvPr>
            <p:ph type="sldNum" sz="quarter" idx="12"/>
          </p:nvPr>
        </p:nvSpPr>
        <p:spPr/>
        <p:txBody>
          <a:bodyPr/>
          <a:lstStyle/>
          <a:p>
            <a:fld id="{B89B46FC-B66E-4301-B25C-D47AA4C5ACBB}" type="slidenum">
              <a:rPr lang="fi-FI" smtClean="0"/>
              <a:pPr/>
              <a:t>16</a:t>
            </a:fld>
            <a:endParaRPr lang="fi-FI" dirty="0"/>
          </a:p>
        </p:txBody>
      </p:sp>
    </p:spTree>
    <p:extLst>
      <p:ext uri="{BB962C8B-B14F-4D97-AF65-F5344CB8AC3E}">
        <p14:creationId xmlns:p14="http://schemas.microsoft.com/office/powerpoint/2010/main" val="3430060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C4BD89F-6800-EB9E-6539-7B40E21E40FF}"/>
              </a:ext>
            </a:extLst>
          </p:cNvPr>
          <p:cNvSpPr>
            <a:spLocks noGrp="1"/>
          </p:cNvSpPr>
          <p:nvPr>
            <p:ph type="ctrTitle"/>
          </p:nvPr>
        </p:nvSpPr>
        <p:spPr/>
        <p:txBody>
          <a:bodyPr/>
          <a:lstStyle/>
          <a:p>
            <a:r>
              <a:rPr kumimoji="0" lang="fi-FI" sz="1600" b="0" i="0" u="none" strike="noStrike" kern="1200" cap="none" spc="0" normalizeH="0" baseline="0" noProof="0">
                <a:ln>
                  <a:noFill/>
                </a:ln>
                <a:solidFill>
                  <a:srgbClr val="800080"/>
                </a:solidFill>
                <a:effectLst/>
                <a:uLnTx/>
                <a:uFillTx/>
                <a:latin typeface="ITC Avant Garde Std Bk" panose="020B0502020202020204" pitchFamily="34" charset="0"/>
                <a:ea typeface="+mj-ea"/>
                <a:cs typeface="+mj-cs"/>
              </a:rPr>
              <a:t>Lisätietoja:</a:t>
            </a:r>
            <a:br>
              <a:rPr kumimoji="0" lang="fi-FI" sz="1600" b="0" i="0" u="none" strike="noStrike" kern="1200" cap="none" spc="0" normalizeH="0" baseline="0" noProof="0">
                <a:ln>
                  <a:noFill/>
                </a:ln>
                <a:solidFill>
                  <a:srgbClr val="800080"/>
                </a:solidFill>
                <a:effectLst/>
                <a:uLnTx/>
                <a:uFillTx/>
                <a:latin typeface="ITC Avant Garde Std Bk" panose="020B0502020202020204" pitchFamily="34" charset="0"/>
                <a:ea typeface="+mj-ea"/>
                <a:cs typeface="+mj-cs"/>
              </a:rPr>
            </a:br>
            <a:r>
              <a:rPr kumimoji="0" lang="fi-FI" sz="1600" b="0" i="0" u="none" strike="noStrike" kern="1200" cap="none" spc="0" normalizeH="0" baseline="0" noProof="0">
                <a:ln>
                  <a:noFill/>
                </a:ln>
                <a:solidFill>
                  <a:srgbClr val="800080"/>
                </a:solidFill>
                <a:effectLst/>
                <a:uLnTx/>
                <a:uFillTx/>
                <a:latin typeface="ITC Avant Garde Std Bk" panose="020B0502020202020204" pitchFamily="34" charset="0"/>
                <a:ea typeface="+mj-ea"/>
                <a:cs typeface="+mj-cs"/>
              </a:rPr>
              <a:t>Ellinoora Helin				 Sara Sandström</a:t>
            </a:r>
            <a:br>
              <a:rPr kumimoji="0" lang="fi-FI" sz="1600" b="0" i="0" u="none" strike="noStrike" kern="1200" cap="none" spc="0" normalizeH="0" baseline="0" noProof="0">
                <a:ln>
                  <a:noFill/>
                </a:ln>
                <a:solidFill>
                  <a:srgbClr val="800080"/>
                </a:solidFill>
                <a:effectLst/>
                <a:uLnTx/>
                <a:uFillTx/>
                <a:latin typeface="ITC Avant Garde Std Bk" panose="020B0502020202020204" pitchFamily="34" charset="0"/>
                <a:ea typeface="+mj-ea"/>
                <a:cs typeface="+mj-cs"/>
              </a:rPr>
            </a:br>
            <a:r>
              <a:rPr kumimoji="0" lang="fi-FI" sz="1600" b="0" i="0" u="none" strike="noStrike" kern="1200" cap="none" spc="0" normalizeH="0" baseline="0" noProof="0">
                <a:ln>
                  <a:noFill/>
                </a:ln>
                <a:solidFill>
                  <a:srgbClr val="800080"/>
                </a:solidFill>
                <a:effectLst/>
                <a:uLnTx/>
                <a:uFillTx/>
                <a:latin typeface="ITC Avant Garde Std Bk" panose="020B0502020202020204" pitchFamily="34" charset="0"/>
                <a:ea typeface="+mj-ea"/>
                <a:cs typeface="+mj-cs"/>
              </a:rPr>
              <a:t>ellinoora.helin@aularesearch.fi		                   sara.sandstrom@aularesearch.fi</a:t>
            </a:r>
            <a:br>
              <a:rPr kumimoji="0" lang="fi-FI" sz="1600" b="0" i="0" u="none" strike="noStrike" kern="1200" cap="none" spc="0" normalizeH="0" baseline="0" noProof="0">
                <a:ln>
                  <a:noFill/>
                </a:ln>
                <a:solidFill>
                  <a:srgbClr val="800080"/>
                </a:solidFill>
                <a:effectLst/>
                <a:uLnTx/>
                <a:uFillTx/>
                <a:latin typeface="ITC Avant Garde Std Bk" panose="020B0502020202020204" pitchFamily="34" charset="0"/>
                <a:ea typeface="+mj-ea"/>
                <a:cs typeface="+mj-cs"/>
              </a:rPr>
            </a:br>
            <a:r>
              <a:rPr kumimoji="0" lang="fi-FI" sz="1600" b="0" i="0" u="none" strike="noStrike" kern="1200" cap="none" spc="0" normalizeH="0" baseline="0" noProof="0">
                <a:ln>
                  <a:noFill/>
                </a:ln>
                <a:solidFill>
                  <a:srgbClr val="800080"/>
                </a:solidFill>
                <a:effectLst/>
                <a:uLnTx/>
                <a:uFillTx/>
                <a:latin typeface="ITC Avant Garde Std Bk" panose="020B0502020202020204" pitchFamily="34" charset="0"/>
                <a:ea typeface="+mj-ea"/>
                <a:cs typeface="+mj-cs"/>
              </a:rPr>
              <a:t>   044 530 5310				040 569 7371</a:t>
            </a:r>
            <a:endParaRPr lang="fi-FI"/>
          </a:p>
        </p:txBody>
      </p:sp>
      <p:sp>
        <p:nvSpPr>
          <p:cNvPr id="3" name="Päivämäärän paikkamerkki 2">
            <a:extLst>
              <a:ext uri="{FF2B5EF4-FFF2-40B4-BE49-F238E27FC236}">
                <a16:creationId xmlns:a16="http://schemas.microsoft.com/office/drawing/2014/main" id="{68C8125A-9E6A-D39C-BF4E-5ED5BDAF71B6}"/>
              </a:ext>
            </a:extLst>
          </p:cNvPr>
          <p:cNvSpPr>
            <a:spLocks noGrp="1"/>
          </p:cNvSpPr>
          <p:nvPr>
            <p:ph type="dt" sz="half" idx="10"/>
          </p:nvPr>
        </p:nvSpPr>
        <p:spPr/>
        <p:txBody>
          <a:bodyPr/>
          <a:lstStyle/>
          <a:p>
            <a:fld id="{37A967C1-43FF-4863-B891-E58AE08CB1CE}" type="datetime1">
              <a:rPr lang="fi-FI" smtClean="0"/>
              <a:pPr/>
              <a:t>24.03.2023</a:t>
            </a:fld>
            <a:endParaRPr lang="fi-FI"/>
          </a:p>
        </p:txBody>
      </p:sp>
      <p:sp>
        <p:nvSpPr>
          <p:cNvPr id="4" name="Alatunnisteen paikkamerkki 3">
            <a:extLst>
              <a:ext uri="{FF2B5EF4-FFF2-40B4-BE49-F238E27FC236}">
                <a16:creationId xmlns:a16="http://schemas.microsoft.com/office/drawing/2014/main" id="{C6CA0D31-3160-FC7B-CFAB-C11DB14F5207}"/>
              </a:ext>
            </a:extLst>
          </p:cNvPr>
          <p:cNvSpPr>
            <a:spLocks noGrp="1"/>
          </p:cNvSpPr>
          <p:nvPr>
            <p:ph type="ftr" sz="quarter" idx="11"/>
          </p:nvPr>
        </p:nvSpPr>
        <p:spPr/>
        <p:txBody>
          <a:bodyPr/>
          <a:lstStyle/>
          <a:p>
            <a:r>
              <a:rPr lang="fi-FI"/>
              <a:t>Luottamuksellinen</a:t>
            </a:r>
          </a:p>
        </p:txBody>
      </p:sp>
      <p:sp>
        <p:nvSpPr>
          <p:cNvPr id="5" name="Dian numeron paikkamerkki 4">
            <a:extLst>
              <a:ext uri="{FF2B5EF4-FFF2-40B4-BE49-F238E27FC236}">
                <a16:creationId xmlns:a16="http://schemas.microsoft.com/office/drawing/2014/main" id="{4BED0332-FE8D-3B49-CF45-13683782F9D1}"/>
              </a:ext>
            </a:extLst>
          </p:cNvPr>
          <p:cNvSpPr>
            <a:spLocks noGrp="1"/>
          </p:cNvSpPr>
          <p:nvPr>
            <p:ph type="sldNum" sz="quarter" idx="12"/>
          </p:nvPr>
        </p:nvSpPr>
        <p:spPr/>
        <p:txBody>
          <a:bodyPr/>
          <a:lstStyle/>
          <a:p>
            <a:fld id="{B89B46FC-B66E-4301-B25C-D47AA4C5ACBB}" type="slidenum">
              <a:rPr lang="fi-FI" smtClean="0"/>
              <a:pPr/>
              <a:t>17</a:t>
            </a:fld>
            <a:endParaRPr lang="fi-FI"/>
          </a:p>
        </p:txBody>
      </p:sp>
    </p:spTree>
    <p:extLst>
      <p:ext uri="{BB962C8B-B14F-4D97-AF65-F5344CB8AC3E}">
        <p14:creationId xmlns:p14="http://schemas.microsoft.com/office/powerpoint/2010/main" val="409350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8B9D27-92B9-32A5-4E95-B9EF5F8D1161}"/>
              </a:ext>
            </a:extLst>
          </p:cNvPr>
          <p:cNvSpPr>
            <a:spLocks noGrp="1"/>
          </p:cNvSpPr>
          <p:nvPr>
            <p:ph type="title"/>
          </p:nvPr>
        </p:nvSpPr>
        <p:spPr/>
        <p:txBody>
          <a:bodyPr/>
          <a:lstStyle/>
          <a:p>
            <a:r>
              <a:rPr lang="fi-FI"/>
              <a:t>Taustaa tutkimukselle</a:t>
            </a:r>
          </a:p>
        </p:txBody>
      </p:sp>
      <p:sp>
        <p:nvSpPr>
          <p:cNvPr id="3" name="Sisällön paikkamerkki 2">
            <a:extLst>
              <a:ext uri="{FF2B5EF4-FFF2-40B4-BE49-F238E27FC236}">
                <a16:creationId xmlns:a16="http://schemas.microsoft.com/office/drawing/2014/main" id="{C470E307-9A1B-E4B8-86EB-38194D8422F7}"/>
              </a:ext>
            </a:extLst>
          </p:cNvPr>
          <p:cNvSpPr>
            <a:spLocks noGrp="1"/>
          </p:cNvSpPr>
          <p:nvPr>
            <p:ph idx="1"/>
          </p:nvPr>
        </p:nvSpPr>
        <p:spPr/>
        <p:txBody>
          <a:bodyPr>
            <a:normAutofit/>
          </a:bodyPr>
          <a:lstStyle/>
          <a:p>
            <a:r>
              <a:rPr lang="fi-FI" dirty="0"/>
              <a:t>Aula </a:t>
            </a:r>
            <a:r>
              <a:rPr lang="fi-FI" dirty="0" err="1"/>
              <a:t>Research</a:t>
            </a:r>
            <a:r>
              <a:rPr lang="fi-FI" dirty="0"/>
              <a:t> Oy toteutti kyselytutkimuksen kevään 2023 eduskuntavaaleissa ehdokkaaksi asettuvien parissa, jotka olivat tammikuun alkuun mennessä ilmoittaneet asettuvansa ehdolle</a:t>
            </a:r>
          </a:p>
          <a:p>
            <a:pPr marL="230400" lvl="1" indent="0">
              <a:buNone/>
            </a:pPr>
            <a:endParaRPr lang="fi-FI" dirty="0"/>
          </a:p>
          <a:p>
            <a:r>
              <a:rPr lang="fi-FI" dirty="0"/>
              <a:t>Tässä esityksessä käydään läpi EHYT ry:n tilaamia kysymyksiä</a:t>
            </a:r>
          </a:p>
          <a:p>
            <a:endParaRPr lang="fi-FI" dirty="0"/>
          </a:p>
          <a:p>
            <a:r>
              <a:rPr lang="fi-FI" dirty="0"/>
              <a:t>Eduskuntavaalikyselyn otos kerättiin 19.1 – 9.2.2023 sähköisellä kyselyllä ja puhelinhaastatteluin</a:t>
            </a:r>
          </a:p>
          <a:p>
            <a:endParaRPr lang="fi-FI" dirty="0"/>
          </a:p>
          <a:p>
            <a:r>
              <a:rPr lang="fi-FI" dirty="0"/>
              <a:t>Kyselyyn vastasi 349 eduskuntavaaliehdokasta eduskuntapuolueista, jolloin vastausprosentiksi muodostui 33</a:t>
            </a:r>
          </a:p>
          <a:p>
            <a:endParaRPr lang="fi-FI" dirty="0"/>
          </a:p>
          <a:p>
            <a:r>
              <a:rPr lang="fi-FI" dirty="0"/>
              <a:t>Tulokset ovat vapaasti julkaistavissa keskiviikkona 22.2.2023</a:t>
            </a:r>
            <a:endParaRPr lang="fi-FI" dirty="0">
              <a:highlight>
                <a:srgbClr val="FFFF00"/>
              </a:highlight>
            </a:endParaRPr>
          </a:p>
          <a:p>
            <a:endParaRPr lang="fi-FI" dirty="0"/>
          </a:p>
        </p:txBody>
      </p:sp>
      <p:sp>
        <p:nvSpPr>
          <p:cNvPr id="4" name="Päivämäärän paikkamerkki 3">
            <a:extLst>
              <a:ext uri="{FF2B5EF4-FFF2-40B4-BE49-F238E27FC236}">
                <a16:creationId xmlns:a16="http://schemas.microsoft.com/office/drawing/2014/main" id="{64F8627E-0C7C-82A5-A065-471490DDF52A}"/>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85BB6D00-0E28-3E97-E690-2E95684AC3CC}"/>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C0D5103B-0827-FFCC-7141-6054C5B5DAA4}"/>
              </a:ext>
            </a:extLst>
          </p:cNvPr>
          <p:cNvSpPr>
            <a:spLocks noGrp="1"/>
          </p:cNvSpPr>
          <p:nvPr>
            <p:ph type="sldNum" sz="quarter" idx="12"/>
          </p:nvPr>
        </p:nvSpPr>
        <p:spPr/>
        <p:txBody>
          <a:bodyPr/>
          <a:lstStyle/>
          <a:p>
            <a:fld id="{B89B46FC-B66E-4301-B25C-D47AA4C5ACBB}" type="slidenum">
              <a:rPr lang="fi-FI" smtClean="0"/>
              <a:pPr/>
              <a:t>2</a:t>
            </a:fld>
            <a:endParaRPr lang="fi-FI"/>
          </a:p>
        </p:txBody>
      </p:sp>
    </p:spTree>
    <p:extLst>
      <p:ext uri="{BB962C8B-B14F-4D97-AF65-F5344CB8AC3E}">
        <p14:creationId xmlns:p14="http://schemas.microsoft.com/office/powerpoint/2010/main" val="161893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31E8658-9BC5-3B24-E7BB-53C70F0175E5}"/>
              </a:ext>
            </a:extLst>
          </p:cNvPr>
          <p:cNvSpPr>
            <a:spLocks noGrp="1"/>
          </p:cNvSpPr>
          <p:nvPr>
            <p:ph type="title"/>
          </p:nvPr>
        </p:nvSpPr>
        <p:spPr/>
        <p:txBody>
          <a:bodyPr/>
          <a:lstStyle/>
          <a:p>
            <a:r>
              <a:rPr lang="fi-FI"/>
              <a:t>taustatiedot</a:t>
            </a:r>
          </a:p>
        </p:txBody>
      </p:sp>
      <p:sp>
        <p:nvSpPr>
          <p:cNvPr id="3" name="Tekstin paikkamerkki 2">
            <a:extLst>
              <a:ext uri="{FF2B5EF4-FFF2-40B4-BE49-F238E27FC236}">
                <a16:creationId xmlns:a16="http://schemas.microsoft.com/office/drawing/2014/main" id="{43ED7C3C-B345-3D83-3972-5C8CA73E0F95}"/>
              </a:ext>
            </a:extLst>
          </p:cNvPr>
          <p:cNvSpPr>
            <a:spLocks noGrp="1"/>
          </p:cNvSpPr>
          <p:nvPr>
            <p:ph type="body" idx="1"/>
          </p:nvPr>
        </p:nvSpPr>
        <p:spPr/>
        <p:txBody>
          <a:bodyPr/>
          <a:lstStyle/>
          <a:p>
            <a:endParaRPr lang="fi-FI"/>
          </a:p>
        </p:txBody>
      </p:sp>
      <p:sp>
        <p:nvSpPr>
          <p:cNvPr id="4" name="Päivämäärän paikkamerkki 3">
            <a:extLst>
              <a:ext uri="{FF2B5EF4-FFF2-40B4-BE49-F238E27FC236}">
                <a16:creationId xmlns:a16="http://schemas.microsoft.com/office/drawing/2014/main" id="{87D392DD-F248-C3A8-8248-D12594E342AA}"/>
              </a:ext>
            </a:extLst>
          </p:cNvPr>
          <p:cNvSpPr>
            <a:spLocks noGrp="1"/>
          </p:cNvSpPr>
          <p:nvPr>
            <p:ph type="dt" sz="half" idx="10"/>
          </p:nvPr>
        </p:nvSpPr>
        <p:spPr/>
        <p:txBody>
          <a:bodyPr/>
          <a:lstStyle/>
          <a:p>
            <a:fld id="{E75E2994-EDBC-4382-A86E-657E5314055E}" type="datetime1">
              <a:rPr lang="fi-FI" smtClean="0"/>
              <a:t>24.03.2023</a:t>
            </a:fld>
            <a:endParaRPr lang="fi-FI"/>
          </a:p>
        </p:txBody>
      </p:sp>
      <p:sp>
        <p:nvSpPr>
          <p:cNvPr id="5" name="Alatunnisteen paikkamerkki 4">
            <a:extLst>
              <a:ext uri="{FF2B5EF4-FFF2-40B4-BE49-F238E27FC236}">
                <a16:creationId xmlns:a16="http://schemas.microsoft.com/office/drawing/2014/main" id="{F30AF56E-0F7A-A272-C5C9-AEA5ECD7F011}"/>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DA34A272-B38E-11C7-0A1F-AE5C0640F07F}"/>
              </a:ext>
            </a:extLst>
          </p:cNvPr>
          <p:cNvSpPr>
            <a:spLocks noGrp="1"/>
          </p:cNvSpPr>
          <p:nvPr>
            <p:ph type="sldNum" sz="quarter" idx="12"/>
          </p:nvPr>
        </p:nvSpPr>
        <p:spPr/>
        <p:txBody>
          <a:bodyPr/>
          <a:lstStyle/>
          <a:p>
            <a:fld id="{B89B46FC-B66E-4301-B25C-D47AA4C5ACBB}" type="slidenum">
              <a:rPr lang="fi-FI" smtClean="0"/>
              <a:pPr/>
              <a:t>3</a:t>
            </a:fld>
            <a:endParaRPr lang="fi-FI"/>
          </a:p>
        </p:txBody>
      </p:sp>
    </p:spTree>
    <p:extLst>
      <p:ext uri="{BB962C8B-B14F-4D97-AF65-F5344CB8AC3E}">
        <p14:creationId xmlns:p14="http://schemas.microsoft.com/office/powerpoint/2010/main" val="1957269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D4FA4C9-F98B-C9C7-0002-3678AD928CE0}"/>
              </a:ext>
            </a:extLst>
          </p:cNvPr>
          <p:cNvSpPr>
            <a:spLocks noGrp="1"/>
          </p:cNvSpPr>
          <p:nvPr>
            <p:ph type="title"/>
          </p:nvPr>
        </p:nvSpPr>
        <p:spPr/>
        <p:txBody>
          <a:bodyPr/>
          <a:lstStyle/>
          <a:p>
            <a:r>
              <a:rPr lang="fi-FI"/>
              <a:t>Taustatietoja</a:t>
            </a:r>
          </a:p>
        </p:txBody>
      </p:sp>
      <p:sp>
        <p:nvSpPr>
          <p:cNvPr id="5" name="Päivämäärän paikkamerkki 4">
            <a:extLst>
              <a:ext uri="{FF2B5EF4-FFF2-40B4-BE49-F238E27FC236}">
                <a16:creationId xmlns:a16="http://schemas.microsoft.com/office/drawing/2014/main" id="{CE96BA15-C489-B3D6-67F0-DD7EEB93D28D}"/>
              </a:ext>
            </a:extLst>
          </p:cNvPr>
          <p:cNvSpPr>
            <a:spLocks noGrp="1"/>
          </p:cNvSpPr>
          <p:nvPr>
            <p:ph type="dt" sz="half" idx="10"/>
          </p:nvPr>
        </p:nvSpPr>
        <p:spPr/>
        <p:txBody>
          <a:bodyPr/>
          <a:lstStyle/>
          <a:p>
            <a:fld id="{E6E80016-8D0B-4F00-B49C-4E0EF8642220}" type="datetime1">
              <a:rPr lang="fi-FI" smtClean="0"/>
              <a:t>24.03.2023</a:t>
            </a:fld>
            <a:endParaRPr lang="fi-FI"/>
          </a:p>
        </p:txBody>
      </p:sp>
      <p:sp>
        <p:nvSpPr>
          <p:cNvPr id="6" name="Alatunnisteen paikkamerkki 5">
            <a:extLst>
              <a:ext uri="{FF2B5EF4-FFF2-40B4-BE49-F238E27FC236}">
                <a16:creationId xmlns:a16="http://schemas.microsoft.com/office/drawing/2014/main" id="{089046F0-F584-003F-1FA6-63865402AAF5}"/>
              </a:ext>
            </a:extLst>
          </p:cNvPr>
          <p:cNvSpPr>
            <a:spLocks noGrp="1"/>
          </p:cNvSpPr>
          <p:nvPr>
            <p:ph type="ftr" sz="quarter" idx="11"/>
          </p:nvPr>
        </p:nvSpPr>
        <p:spPr/>
        <p:txBody>
          <a:bodyPr/>
          <a:lstStyle/>
          <a:p>
            <a:r>
              <a:rPr lang="fi-FI"/>
              <a:t>Luottamuksellinen</a:t>
            </a:r>
          </a:p>
        </p:txBody>
      </p:sp>
      <p:sp>
        <p:nvSpPr>
          <p:cNvPr id="7" name="Dian numeron paikkamerkki 6">
            <a:extLst>
              <a:ext uri="{FF2B5EF4-FFF2-40B4-BE49-F238E27FC236}">
                <a16:creationId xmlns:a16="http://schemas.microsoft.com/office/drawing/2014/main" id="{4B5B4AFB-9F99-9399-05FA-B18BF5BD8CBB}"/>
              </a:ext>
            </a:extLst>
          </p:cNvPr>
          <p:cNvSpPr>
            <a:spLocks noGrp="1"/>
          </p:cNvSpPr>
          <p:nvPr>
            <p:ph type="sldNum" sz="quarter" idx="12"/>
          </p:nvPr>
        </p:nvSpPr>
        <p:spPr/>
        <p:txBody>
          <a:bodyPr/>
          <a:lstStyle/>
          <a:p>
            <a:fld id="{B89B46FC-B66E-4301-B25C-D47AA4C5ACBB}" type="slidenum">
              <a:rPr lang="fi-FI" smtClean="0"/>
              <a:pPr/>
              <a:t>4</a:t>
            </a:fld>
            <a:endParaRPr lang="fi-FI"/>
          </a:p>
        </p:txBody>
      </p:sp>
      <p:graphicFrame>
        <p:nvGraphicFramePr>
          <p:cNvPr id="8" name="Sisällön paikkamerkki 7">
            <a:extLst>
              <a:ext uri="{FF2B5EF4-FFF2-40B4-BE49-F238E27FC236}">
                <a16:creationId xmlns:a16="http://schemas.microsoft.com/office/drawing/2014/main" id="{764880BD-0DF6-E353-57F9-E367D1A7C677}"/>
              </a:ext>
            </a:extLst>
          </p:cNvPr>
          <p:cNvGraphicFramePr>
            <a:graphicFrameLocks noGrp="1"/>
          </p:cNvGraphicFramePr>
          <p:nvPr>
            <p:ph sz="half" idx="1"/>
            <p:extLst>
              <p:ext uri="{D42A27DB-BD31-4B8C-83A1-F6EECF244321}">
                <p14:modId xmlns:p14="http://schemas.microsoft.com/office/powerpoint/2010/main" val="2983649828"/>
              </p:ext>
            </p:extLst>
          </p:nvPr>
        </p:nvGraphicFramePr>
        <p:xfrm>
          <a:off x="911225" y="1350963"/>
          <a:ext cx="5089525" cy="4775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Sisällön paikkamerkki 8">
            <a:extLst>
              <a:ext uri="{FF2B5EF4-FFF2-40B4-BE49-F238E27FC236}">
                <a16:creationId xmlns:a16="http://schemas.microsoft.com/office/drawing/2014/main" id="{4E85D82E-95B5-58DF-9C12-8452A0CA1513}"/>
              </a:ext>
            </a:extLst>
          </p:cNvPr>
          <p:cNvGraphicFramePr>
            <a:graphicFrameLocks noGrp="1"/>
          </p:cNvGraphicFramePr>
          <p:nvPr>
            <p:ph sz="half" idx="2"/>
            <p:extLst>
              <p:ext uri="{D42A27DB-BD31-4B8C-83A1-F6EECF244321}">
                <p14:modId xmlns:p14="http://schemas.microsoft.com/office/powerpoint/2010/main" val="2304144527"/>
              </p:ext>
            </p:extLst>
          </p:nvPr>
        </p:nvGraphicFramePr>
        <p:xfrm>
          <a:off x="6108700" y="1350963"/>
          <a:ext cx="5172075" cy="4775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3960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F41A4E-F37F-E0F7-5B5D-93CB5968ED0F}"/>
              </a:ext>
            </a:extLst>
          </p:cNvPr>
          <p:cNvSpPr>
            <a:spLocks noGrp="1"/>
          </p:cNvSpPr>
          <p:nvPr>
            <p:ph type="title"/>
          </p:nvPr>
        </p:nvSpPr>
        <p:spPr/>
        <p:txBody>
          <a:bodyPr/>
          <a:lstStyle/>
          <a:p>
            <a:r>
              <a:rPr lang="fi-FI"/>
              <a:t>Taustatietoja</a:t>
            </a:r>
          </a:p>
        </p:txBody>
      </p:sp>
      <p:sp>
        <p:nvSpPr>
          <p:cNvPr id="4" name="Päivämäärän paikkamerkki 3">
            <a:extLst>
              <a:ext uri="{FF2B5EF4-FFF2-40B4-BE49-F238E27FC236}">
                <a16:creationId xmlns:a16="http://schemas.microsoft.com/office/drawing/2014/main" id="{A6EFBD19-B619-365F-DC9C-F83468FE564A}"/>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3B2D8B78-83EB-BBC1-F2AE-E60294B3FB1A}"/>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D02DCB80-0B5B-AE50-A579-3E61BAADE1D2}"/>
              </a:ext>
            </a:extLst>
          </p:cNvPr>
          <p:cNvSpPr>
            <a:spLocks noGrp="1"/>
          </p:cNvSpPr>
          <p:nvPr>
            <p:ph type="sldNum" sz="quarter" idx="12"/>
          </p:nvPr>
        </p:nvSpPr>
        <p:spPr/>
        <p:txBody>
          <a:bodyPr/>
          <a:lstStyle/>
          <a:p>
            <a:fld id="{B89B46FC-B66E-4301-B25C-D47AA4C5ACBB}" type="slidenum">
              <a:rPr lang="fi-FI" smtClean="0"/>
              <a:pPr/>
              <a:t>5</a:t>
            </a:fld>
            <a:endParaRPr lang="fi-FI"/>
          </a:p>
        </p:txBody>
      </p:sp>
      <p:graphicFrame>
        <p:nvGraphicFramePr>
          <p:cNvPr id="10" name="Sisällön paikkamerkki 9">
            <a:extLst>
              <a:ext uri="{FF2B5EF4-FFF2-40B4-BE49-F238E27FC236}">
                <a16:creationId xmlns:a16="http://schemas.microsoft.com/office/drawing/2014/main" id="{1F2EFCC9-04BB-2F4B-EB65-36AC5E5DB801}"/>
              </a:ext>
            </a:extLst>
          </p:cNvPr>
          <p:cNvGraphicFramePr>
            <a:graphicFrameLocks noGrp="1"/>
          </p:cNvGraphicFramePr>
          <p:nvPr>
            <p:ph idx="1"/>
            <p:extLst>
              <p:ext uri="{D42A27DB-BD31-4B8C-83A1-F6EECF244321}">
                <p14:modId xmlns:p14="http://schemas.microsoft.com/office/powerpoint/2010/main" val="4088266858"/>
              </p:ext>
            </p:extLst>
          </p:nvPr>
        </p:nvGraphicFramePr>
        <p:xfrm>
          <a:off x="911225" y="1341438"/>
          <a:ext cx="10671175" cy="4784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296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CE2976D-F8C8-BE2F-C9D6-5A8D0C1134F4}"/>
              </a:ext>
            </a:extLst>
          </p:cNvPr>
          <p:cNvSpPr>
            <a:spLocks noGrp="1"/>
          </p:cNvSpPr>
          <p:nvPr>
            <p:ph type="title"/>
          </p:nvPr>
        </p:nvSpPr>
        <p:spPr/>
        <p:txBody>
          <a:bodyPr/>
          <a:lstStyle/>
          <a:p>
            <a:r>
              <a:rPr lang="fi-FI"/>
              <a:t>Taustatietoja</a:t>
            </a:r>
          </a:p>
        </p:txBody>
      </p:sp>
      <p:sp>
        <p:nvSpPr>
          <p:cNvPr id="4" name="Päivämäärän paikkamerkki 3">
            <a:extLst>
              <a:ext uri="{FF2B5EF4-FFF2-40B4-BE49-F238E27FC236}">
                <a16:creationId xmlns:a16="http://schemas.microsoft.com/office/drawing/2014/main" id="{F9637E24-F701-83A0-0401-26FA1558F9C1}"/>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8A67E776-0745-F108-D751-073A28AF6049}"/>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BE18F61C-6C17-4039-CE26-A081F4C352EA}"/>
              </a:ext>
            </a:extLst>
          </p:cNvPr>
          <p:cNvSpPr>
            <a:spLocks noGrp="1"/>
          </p:cNvSpPr>
          <p:nvPr>
            <p:ph type="sldNum" sz="quarter" idx="12"/>
          </p:nvPr>
        </p:nvSpPr>
        <p:spPr/>
        <p:txBody>
          <a:bodyPr/>
          <a:lstStyle/>
          <a:p>
            <a:fld id="{B89B46FC-B66E-4301-B25C-D47AA4C5ACBB}" type="slidenum">
              <a:rPr lang="fi-FI" smtClean="0"/>
              <a:pPr/>
              <a:t>6</a:t>
            </a:fld>
            <a:endParaRPr lang="fi-FI"/>
          </a:p>
        </p:txBody>
      </p:sp>
      <p:graphicFrame>
        <p:nvGraphicFramePr>
          <p:cNvPr id="7" name="Sisällön paikkamerkki 6">
            <a:extLst>
              <a:ext uri="{FF2B5EF4-FFF2-40B4-BE49-F238E27FC236}">
                <a16:creationId xmlns:a16="http://schemas.microsoft.com/office/drawing/2014/main" id="{CE7B3FC8-52C9-63B5-16F6-158006B033FB}"/>
              </a:ext>
            </a:extLst>
          </p:cNvPr>
          <p:cNvGraphicFramePr>
            <a:graphicFrameLocks noGrp="1"/>
          </p:cNvGraphicFramePr>
          <p:nvPr>
            <p:ph idx="1"/>
            <p:extLst>
              <p:ext uri="{D42A27DB-BD31-4B8C-83A1-F6EECF244321}">
                <p14:modId xmlns:p14="http://schemas.microsoft.com/office/powerpoint/2010/main" val="1599284780"/>
              </p:ext>
            </p:extLst>
          </p:nvPr>
        </p:nvGraphicFramePr>
        <p:xfrm>
          <a:off x="911225" y="1341438"/>
          <a:ext cx="10671175" cy="4784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8758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9DB407-B4BA-EE7A-0C29-69812EB1322D}"/>
              </a:ext>
            </a:extLst>
          </p:cNvPr>
          <p:cNvSpPr>
            <a:spLocks noGrp="1"/>
          </p:cNvSpPr>
          <p:nvPr>
            <p:ph type="title"/>
          </p:nvPr>
        </p:nvSpPr>
        <p:spPr/>
        <p:txBody>
          <a:bodyPr/>
          <a:lstStyle/>
          <a:p>
            <a:r>
              <a:rPr lang="fi-FI"/>
              <a:t>tulokset</a:t>
            </a:r>
          </a:p>
        </p:txBody>
      </p:sp>
      <p:sp>
        <p:nvSpPr>
          <p:cNvPr id="3" name="Tekstin paikkamerkki 2">
            <a:extLst>
              <a:ext uri="{FF2B5EF4-FFF2-40B4-BE49-F238E27FC236}">
                <a16:creationId xmlns:a16="http://schemas.microsoft.com/office/drawing/2014/main" id="{17DA7C61-B4E6-D285-B69E-7D5F53AB488B}"/>
              </a:ext>
            </a:extLst>
          </p:cNvPr>
          <p:cNvSpPr>
            <a:spLocks noGrp="1"/>
          </p:cNvSpPr>
          <p:nvPr>
            <p:ph type="body" idx="1"/>
          </p:nvPr>
        </p:nvSpPr>
        <p:spPr/>
        <p:txBody>
          <a:bodyPr/>
          <a:lstStyle/>
          <a:p>
            <a:endParaRPr lang="fi-FI"/>
          </a:p>
        </p:txBody>
      </p:sp>
      <p:sp>
        <p:nvSpPr>
          <p:cNvPr id="4" name="Päivämäärän paikkamerkki 3">
            <a:extLst>
              <a:ext uri="{FF2B5EF4-FFF2-40B4-BE49-F238E27FC236}">
                <a16:creationId xmlns:a16="http://schemas.microsoft.com/office/drawing/2014/main" id="{D434703E-EB80-77A1-D4A9-C1490E47E4E5}"/>
              </a:ext>
            </a:extLst>
          </p:cNvPr>
          <p:cNvSpPr>
            <a:spLocks noGrp="1"/>
          </p:cNvSpPr>
          <p:nvPr>
            <p:ph type="dt" sz="half" idx="10"/>
          </p:nvPr>
        </p:nvSpPr>
        <p:spPr/>
        <p:txBody>
          <a:bodyPr/>
          <a:lstStyle/>
          <a:p>
            <a:fld id="{E75E2994-EDBC-4382-A86E-657E5314055E}" type="datetime1">
              <a:rPr lang="fi-FI" smtClean="0"/>
              <a:t>24.03.2023</a:t>
            </a:fld>
            <a:endParaRPr lang="fi-FI"/>
          </a:p>
        </p:txBody>
      </p:sp>
      <p:sp>
        <p:nvSpPr>
          <p:cNvPr id="5" name="Alatunnisteen paikkamerkki 4">
            <a:extLst>
              <a:ext uri="{FF2B5EF4-FFF2-40B4-BE49-F238E27FC236}">
                <a16:creationId xmlns:a16="http://schemas.microsoft.com/office/drawing/2014/main" id="{4BD6BFC3-C068-1AC3-BE46-780BF0F27F4A}"/>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CA82633F-8E05-8028-E65B-A4FE496CBC9C}"/>
              </a:ext>
            </a:extLst>
          </p:cNvPr>
          <p:cNvSpPr>
            <a:spLocks noGrp="1"/>
          </p:cNvSpPr>
          <p:nvPr>
            <p:ph type="sldNum" sz="quarter" idx="12"/>
          </p:nvPr>
        </p:nvSpPr>
        <p:spPr/>
        <p:txBody>
          <a:bodyPr/>
          <a:lstStyle/>
          <a:p>
            <a:fld id="{B89B46FC-B66E-4301-B25C-D47AA4C5ACBB}" type="slidenum">
              <a:rPr lang="fi-FI" smtClean="0"/>
              <a:pPr/>
              <a:t>7</a:t>
            </a:fld>
            <a:endParaRPr lang="fi-FI"/>
          </a:p>
        </p:txBody>
      </p:sp>
    </p:spTree>
    <p:extLst>
      <p:ext uri="{BB962C8B-B14F-4D97-AF65-F5344CB8AC3E}">
        <p14:creationId xmlns:p14="http://schemas.microsoft.com/office/powerpoint/2010/main" val="131613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20CFACE-6724-EEFB-59AF-A781C5C0F9A0}"/>
              </a:ext>
            </a:extLst>
          </p:cNvPr>
          <p:cNvSpPr>
            <a:spLocks noGrp="1"/>
          </p:cNvSpPr>
          <p:nvPr>
            <p:ph type="title"/>
          </p:nvPr>
        </p:nvSpPr>
        <p:spPr/>
        <p:txBody>
          <a:bodyPr/>
          <a:lstStyle/>
          <a:p>
            <a:r>
              <a:rPr lang="fi-FI"/>
              <a:t>Ehkäisevän päihdetyön rahoitus</a:t>
            </a:r>
          </a:p>
        </p:txBody>
      </p:sp>
      <p:sp>
        <p:nvSpPr>
          <p:cNvPr id="4" name="Päivämäärän paikkamerkki 3">
            <a:extLst>
              <a:ext uri="{FF2B5EF4-FFF2-40B4-BE49-F238E27FC236}">
                <a16:creationId xmlns:a16="http://schemas.microsoft.com/office/drawing/2014/main" id="{00A99C4D-1986-1362-42EE-CBCC16345366}"/>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3CEE127D-5FE1-8232-9D14-8366FF078EC5}"/>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ADD077F5-5491-9221-42DC-F2D513E00B35}"/>
              </a:ext>
            </a:extLst>
          </p:cNvPr>
          <p:cNvSpPr>
            <a:spLocks noGrp="1"/>
          </p:cNvSpPr>
          <p:nvPr>
            <p:ph type="sldNum" sz="quarter" idx="12"/>
          </p:nvPr>
        </p:nvSpPr>
        <p:spPr/>
        <p:txBody>
          <a:bodyPr/>
          <a:lstStyle/>
          <a:p>
            <a:fld id="{B89B46FC-B66E-4301-B25C-D47AA4C5ACBB}" type="slidenum">
              <a:rPr lang="fi-FI" smtClean="0"/>
              <a:pPr/>
              <a:t>8</a:t>
            </a:fld>
            <a:endParaRPr lang="fi-FI"/>
          </a:p>
        </p:txBody>
      </p:sp>
      <p:graphicFrame>
        <p:nvGraphicFramePr>
          <p:cNvPr id="7" name="Sisällön paikkamerkki 6">
            <a:extLst>
              <a:ext uri="{FF2B5EF4-FFF2-40B4-BE49-F238E27FC236}">
                <a16:creationId xmlns:a16="http://schemas.microsoft.com/office/drawing/2014/main" id="{F29B100D-8315-19EB-F268-A571A5C52425}"/>
              </a:ext>
            </a:extLst>
          </p:cNvPr>
          <p:cNvGraphicFramePr>
            <a:graphicFrameLocks noGrp="1"/>
          </p:cNvGraphicFramePr>
          <p:nvPr>
            <p:ph idx="1"/>
            <p:extLst>
              <p:ext uri="{D42A27DB-BD31-4B8C-83A1-F6EECF244321}">
                <p14:modId xmlns:p14="http://schemas.microsoft.com/office/powerpoint/2010/main" val="3955427718"/>
              </p:ext>
            </p:extLst>
          </p:nvPr>
        </p:nvGraphicFramePr>
        <p:xfrm>
          <a:off x="911225" y="1341438"/>
          <a:ext cx="10671175" cy="4784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8890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3E53BDD-FBB5-E9E2-4871-78AC092795B2}"/>
              </a:ext>
            </a:extLst>
          </p:cNvPr>
          <p:cNvSpPr>
            <a:spLocks noGrp="1"/>
          </p:cNvSpPr>
          <p:nvPr>
            <p:ph type="title"/>
          </p:nvPr>
        </p:nvSpPr>
        <p:spPr/>
        <p:txBody>
          <a:bodyPr/>
          <a:lstStyle/>
          <a:p>
            <a:r>
              <a:rPr lang="fi-FI"/>
              <a:t>Ehkäisevän päihdetyön rahoitus</a:t>
            </a:r>
            <a:br>
              <a:rPr lang="fi-FI"/>
            </a:br>
            <a:r>
              <a:rPr lang="fi-FI" sz="2000"/>
              <a:t>Sukupuolen ja iän mukaan</a:t>
            </a:r>
            <a:endParaRPr lang="fi-FI"/>
          </a:p>
        </p:txBody>
      </p:sp>
      <p:sp>
        <p:nvSpPr>
          <p:cNvPr id="4" name="Päivämäärän paikkamerkki 3">
            <a:extLst>
              <a:ext uri="{FF2B5EF4-FFF2-40B4-BE49-F238E27FC236}">
                <a16:creationId xmlns:a16="http://schemas.microsoft.com/office/drawing/2014/main" id="{7620E91F-674C-A208-2615-51DC457A0C44}"/>
              </a:ext>
            </a:extLst>
          </p:cNvPr>
          <p:cNvSpPr>
            <a:spLocks noGrp="1"/>
          </p:cNvSpPr>
          <p:nvPr>
            <p:ph type="dt" sz="half" idx="10"/>
          </p:nvPr>
        </p:nvSpPr>
        <p:spPr/>
        <p:txBody>
          <a:bodyPr/>
          <a:lstStyle/>
          <a:p>
            <a:fld id="{A919A32B-9D7C-4141-87CD-EB9C8895F881}" type="datetime1">
              <a:rPr lang="fi-FI" smtClean="0"/>
              <a:t>24.03.2023</a:t>
            </a:fld>
            <a:endParaRPr lang="fi-FI"/>
          </a:p>
        </p:txBody>
      </p:sp>
      <p:sp>
        <p:nvSpPr>
          <p:cNvPr id="5" name="Alatunnisteen paikkamerkki 4">
            <a:extLst>
              <a:ext uri="{FF2B5EF4-FFF2-40B4-BE49-F238E27FC236}">
                <a16:creationId xmlns:a16="http://schemas.microsoft.com/office/drawing/2014/main" id="{BEFFE596-802A-72EF-8089-DBB3A935A402}"/>
              </a:ext>
            </a:extLst>
          </p:cNvPr>
          <p:cNvSpPr>
            <a:spLocks noGrp="1"/>
          </p:cNvSpPr>
          <p:nvPr>
            <p:ph type="ftr" sz="quarter" idx="11"/>
          </p:nvPr>
        </p:nvSpPr>
        <p:spPr/>
        <p:txBody>
          <a:bodyPr/>
          <a:lstStyle/>
          <a:p>
            <a:r>
              <a:rPr lang="fi-FI"/>
              <a:t>Luottamuksellinen</a:t>
            </a:r>
          </a:p>
        </p:txBody>
      </p:sp>
      <p:sp>
        <p:nvSpPr>
          <p:cNvPr id="6" name="Dian numeron paikkamerkki 5">
            <a:extLst>
              <a:ext uri="{FF2B5EF4-FFF2-40B4-BE49-F238E27FC236}">
                <a16:creationId xmlns:a16="http://schemas.microsoft.com/office/drawing/2014/main" id="{D665B7F8-BC8D-707C-3758-D17F46D777B9}"/>
              </a:ext>
            </a:extLst>
          </p:cNvPr>
          <p:cNvSpPr>
            <a:spLocks noGrp="1"/>
          </p:cNvSpPr>
          <p:nvPr>
            <p:ph type="sldNum" sz="quarter" idx="12"/>
          </p:nvPr>
        </p:nvSpPr>
        <p:spPr/>
        <p:txBody>
          <a:bodyPr/>
          <a:lstStyle/>
          <a:p>
            <a:fld id="{B89B46FC-B66E-4301-B25C-D47AA4C5ACBB}" type="slidenum">
              <a:rPr lang="fi-FI" smtClean="0"/>
              <a:pPr/>
              <a:t>9</a:t>
            </a:fld>
            <a:endParaRPr lang="fi-FI"/>
          </a:p>
        </p:txBody>
      </p:sp>
      <p:graphicFrame>
        <p:nvGraphicFramePr>
          <p:cNvPr id="7" name="Sisällön paikkamerkki 6">
            <a:extLst>
              <a:ext uri="{FF2B5EF4-FFF2-40B4-BE49-F238E27FC236}">
                <a16:creationId xmlns:a16="http://schemas.microsoft.com/office/drawing/2014/main" id="{E67A46F9-12B3-5095-227B-EE511B2A0A2C}"/>
              </a:ext>
            </a:extLst>
          </p:cNvPr>
          <p:cNvGraphicFramePr>
            <a:graphicFrameLocks noGrp="1"/>
          </p:cNvGraphicFramePr>
          <p:nvPr>
            <p:ph idx="1"/>
            <p:extLst>
              <p:ext uri="{D42A27DB-BD31-4B8C-83A1-F6EECF244321}">
                <p14:modId xmlns:p14="http://schemas.microsoft.com/office/powerpoint/2010/main" val="3230399472"/>
              </p:ext>
            </p:extLst>
          </p:nvPr>
        </p:nvGraphicFramePr>
        <p:xfrm>
          <a:off x="911225" y="1341438"/>
          <a:ext cx="10671175" cy="4784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62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ula ppt2020 laaja viimeisin">
  <a:themeElements>
    <a:clrScheme name="Aula">
      <a:dk1>
        <a:sysClr val="windowText" lastClr="000000"/>
      </a:dk1>
      <a:lt1>
        <a:sysClr val="window" lastClr="FFFFFF"/>
      </a:lt1>
      <a:dk2>
        <a:srgbClr val="262626"/>
      </a:dk2>
      <a:lt2>
        <a:srgbClr val="D8D8D8"/>
      </a:lt2>
      <a:accent1>
        <a:srgbClr val="C239CE"/>
      </a:accent1>
      <a:accent2>
        <a:srgbClr val="F29704"/>
      </a:accent2>
      <a:accent3>
        <a:srgbClr val="F3297B"/>
      </a:accent3>
      <a:accent4>
        <a:srgbClr val="54AE0E"/>
      </a:accent4>
      <a:accent5>
        <a:srgbClr val="198B97"/>
      </a:accent5>
      <a:accent6>
        <a:srgbClr val="F0F44A"/>
      </a:accent6>
      <a:hlink>
        <a:srgbClr val="0000FF"/>
      </a:hlink>
      <a:folHlink>
        <a:srgbClr val="800080"/>
      </a:folHlink>
    </a:clrScheme>
    <a:fontScheme name="Aula">
      <a:majorFont>
        <a:latin typeface="ITC Avant Garde Std Bk"/>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Aula ppt2020 laaja viimeisin" id="{F9A17615-5311-48F1-9F44-E5A5A9F34A61}" vid="{3E34E77E-8D67-4EAD-B01C-93C5BEB82917}"/>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CB6E6F0C294E4FB4C77014D95A998D" ma:contentTypeVersion="16" ma:contentTypeDescription="Create a new document." ma:contentTypeScope="" ma:versionID="3e0398006e29692c902d1b1d59eaa007">
  <xsd:schema xmlns:xsd="http://www.w3.org/2001/XMLSchema" xmlns:xs="http://www.w3.org/2001/XMLSchema" xmlns:p="http://schemas.microsoft.com/office/2006/metadata/properties" xmlns:ns2="6fc8bbe9-0dc9-40c2-81a4-b43b93298813" xmlns:ns3="7149e8d7-3053-447d-be54-d7e6bc196f4d" targetNamespace="http://schemas.microsoft.com/office/2006/metadata/properties" ma:root="true" ma:fieldsID="e3df8c188dd30a60fcada352d9f6851d" ns2:_="" ns3:_="">
    <xsd:import namespace="6fc8bbe9-0dc9-40c2-81a4-b43b93298813"/>
    <xsd:import namespace="7149e8d7-3053-447d-be54-d7e6bc196f4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c8bbe9-0dc9-40c2-81a4-b43b932988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c870333-0882-414b-bc2a-658368eeefc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49e8d7-3053-447d-be54-d7e6bc196f4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49772798-108b-42f1-bfa4-84b04d2937a0}" ma:internalName="TaxCatchAll" ma:showField="CatchAllData" ma:web="7149e8d7-3053-447d-be54-d7e6bc196f4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5E9564-FB4B-40C6-9F50-15F3619BBD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c8bbe9-0dc9-40c2-81a4-b43b93298813"/>
    <ds:schemaRef ds:uri="7149e8d7-3053-447d-be54-d7e6bc196f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C78EC0-8C99-4C8F-A0A1-B68DDFB3727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16_9 Aula ppt2022</Template>
  <TotalTime>0</TotalTime>
  <Words>593</Words>
  <Application>Microsoft Office PowerPoint</Application>
  <PresentationFormat>Widescreen</PresentationFormat>
  <Paragraphs>108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ITC Avant Garde Std Bk</vt:lpstr>
      <vt:lpstr>Open Sans</vt:lpstr>
      <vt:lpstr>Wingdings</vt:lpstr>
      <vt:lpstr>Aula ppt2020 laaja viimeisin</vt:lpstr>
      <vt:lpstr>Ehdokastutkimus – Tulosesitys EHYT 17.2.2023 </vt:lpstr>
      <vt:lpstr>Taustaa tutkimukselle</vt:lpstr>
      <vt:lpstr>taustatiedot</vt:lpstr>
      <vt:lpstr>Taustatietoja</vt:lpstr>
      <vt:lpstr>Taustatietoja</vt:lpstr>
      <vt:lpstr>Taustatietoja</vt:lpstr>
      <vt:lpstr>tulokset</vt:lpstr>
      <vt:lpstr>Ehkäisevän päihdetyön rahoitus</vt:lpstr>
      <vt:lpstr>Ehkäisevän päihdetyön rahoitus Sukupuolen ja iän mukaan</vt:lpstr>
      <vt:lpstr>Ehkäisevän päihdetyön rahoitus Puolueen mukaan</vt:lpstr>
      <vt:lpstr>Ehkäisevän päihdetyön rahoitus Vaalipiirin mukaan</vt:lpstr>
      <vt:lpstr>Päihdeongelmaisen omaisille ja läheisille suunnatut palvelut</vt:lpstr>
      <vt:lpstr>Päihdeongelmaisen omaisille ja läheisille suunnatut palvelut Sukupuolen ja iän mukaan</vt:lpstr>
      <vt:lpstr>Päihdeongelmaisen omaisille ja läheisille suunnatut palvelut Puolueen mukaan</vt:lpstr>
      <vt:lpstr>Päihdeongelmaisen omaisille ja läheisille suunnatut palvelut Vaalipiirin mukaan</vt:lpstr>
      <vt:lpstr>Avoimet vastaukset: Tähän voit perustella edellisiä vastauksiasi (n=63)</vt:lpstr>
      <vt:lpstr>Lisätietoja: Ellinoora Helin     Sara Sandström ellinoora.helin@aularesearch.fi                     sara.sandstrom@aularesearch.fi    044 530 5310    040 569 7371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2023-02-17T09:20:42Z</dcterms:created>
  <dcterms:modified xsi:type="dcterms:W3CDTF">2023-03-24T12:59:21Z</dcterms:modified>
</cp:coreProperties>
</file>