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0" r:id="rId5"/>
    <p:sldMasterId id="2147483692" r:id="rId6"/>
  </p:sldMasterIdLst>
  <p:notesMasterIdLst>
    <p:notesMasterId r:id="rId35"/>
  </p:notesMasterIdLst>
  <p:sldIdLst>
    <p:sldId id="259" r:id="rId7"/>
    <p:sldId id="296" r:id="rId8"/>
    <p:sldId id="285" r:id="rId9"/>
    <p:sldId id="281" r:id="rId10"/>
    <p:sldId id="319" r:id="rId11"/>
    <p:sldId id="320" r:id="rId12"/>
    <p:sldId id="321" r:id="rId13"/>
    <p:sldId id="323" r:id="rId14"/>
    <p:sldId id="324" r:id="rId15"/>
    <p:sldId id="448" r:id="rId16"/>
    <p:sldId id="287" r:id="rId17"/>
    <p:sldId id="440" r:id="rId18"/>
    <p:sldId id="327" r:id="rId19"/>
    <p:sldId id="425" r:id="rId20"/>
    <p:sldId id="445" r:id="rId21"/>
    <p:sldId id="305" r:id="rId22"/>
    <p:sldId id="336" r:id="rId23"/>
    <p:sldId id="444" r:id="rId24"/>
    <p:sldId id="434" r:id="rId25"/>
    <p:sldId id="331" r:id="rId26"/>
    <p:sldId id="333" r:id="rId27"/>
    <p:sldId id="435" r:id="rId28"/>
    <p:sldId id="441" r:id="rId29"/>
    <p:sldId id="439" r:id="rId30"/>
    <p:sldId id="446" r:id="rId31"/>
    <p:sldId id="447" r:id="rId32"/>
    <p:sldId id="297" r:id="rId33"/>
    <p:sldId id="31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49C"/>
    <a:srgbClr val="80C9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4" autoAdjust="0"/>
    <p:restoredTop sz="93781" autoAdjust="0"/>
  </p:normalViewPr>
  <p:slideViewPr>
    <p:cSldViewPr snapToGrid="0">
      <p:cViewPr varScale="1">
        <p:scale>
          <a:sx n="105" d="100"/>
          <a:sy n="105" d="100"/>
        </p:scale>
        <p:origin x="1824" y="108"/>
      </p:cViewPr>
      <p:guideLst/>
    </p:cSldViewPr>
  </p:slideViewPr>
  <p:outlineViewPr>
    <p:cViewPr>
      <p:scale>
        <a:sx n="33" d="100"/>
        <a:sy n="33" d="100"/>
      </p:scale>
      <p:origin x="0" y="-41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E55979-B54B-43F8-9215-56168DFF4E93}" type="datetimeFigureOut">
              <a:rPr lang="fi-FI" smtClean="0"/>
              <a:t>02.03.2022</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A1DF3-6091-4A4A-A900-CE14D27A44C2}" type="slidenum">
              <a:rPr lang="fi-FI" smtClean="0"/>
              <a:t>‹#›</a:t>
            </a:fld>
            <a:endParaRPr lang="fi-FI"/>
          </a:p>
        </p:txBody>
      </p:sp>
    </p:spTree>
    <p:extLst>
      <p:ext uri="{BB962C8B-B14F-4D97-AF65-F5344CB8AC3E}">
        <p14:creationId xmlns:p14="http://schemas.microsoft.com/office/powerpoint/2010/main" val="227635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uortenlinkki.fi/tietopiste/tietoartikkelit/alkoholi/nuorten-juomatavat-suomess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hl.fi/fi/web/alkoholi-tupakka-ja-riippuvuudet/alkoholi/usein-kysytyt-kysymykset/juomiskulttuuri#humalajuomine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julkari.fi/bitstream/handle/10024/138186/Tr17_19_sv.pdf?sequence=5&amp;isAllowed=y"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thl.fi/fi/web/alkoholi-tupakka-ja-riippuvuudet/alkoholi/usein-kysytyt-kysymykset/politiikka/ongelmakayttajien-kulutukseen-vaikuttaminen" TargetMode="External"/><Relationship Id="rId5" Type="http://schemas.openxmlformats.org/officeDocument/2006/relationships/hyperlink" Target="https://thl.fi/fi/web/alkoholi-tupakka-ja-riippuvuudet/alkoholi/usein-kysytyt-kysymykset/politiikka/alkoholipolitiikka-meilla-ja-muualla" TargetMode="External"/><Relationship Id="rId4" Type="http://schemas.openxmlformats.org/officeDocument/2006/relationships/hyperlink" Target="https://thl.fi/fi/web/alkoholi-tupakka-ja-riippuvuudet/alkoholi/usein-kysytyt-kysymykset/politiikka/vahittaismyyntimonopoli"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julkari.fi/bitstream/handle/10024/138186/Tr17_19_sv.pdf?sequence=5&amp;isAllowed=y"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thl.fi/fi/web/alkoholi-tupakka-ja-riippuvuudet/alkoholi/usein-kysytyt-kysymykset/politiikka/ongelmakayttajien-kulutukseen-vaikuttaminen" TargetMode="External"/><Relationship Id="rId5" Type="http://schemas.openxmlformats.org/officeDocument/2006/relationships/hyperlink" Target="https://thl.fi/fi/web/alkoholi-tupakka-ja-riippuvuudet/alkoholi/usein-kysytyt-kysymykset/politiikka/alkoholipolitiikka-meilla-ja-muualla" TargetMode="External"/><Relationship Id="rId4" Type="http://schemas.openxmlformats.org/officeDocument/2006/relationships/hyperlink" Target="https://thl.fi/fi/web/alkoholi-tupakka-ja-riippuvuudet/alkoholi/usein-kysytyt-kysymykset/politiikka/vahittaismyyntimonopoli"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zmdrerwnq2zx.cloudfront.net/prod/2017/07/31100646/Kissa_p%C3%83%C2%B6yd%C3%83%C2%A4lle_pdf.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preventiimi.humak.fi/wp-content/uploads/sites/28/2015/11/Vain-yhdelle-tukimateriaali-verkkoversio.pdf" TargetMode="External"/><Relationship Id="rId5" Type="http://schemas.openxmlformats.org/officeDocument/2006/relationships/hyperlink" Target="https://thl.fi/fi/web/alkoholi-tupakka-ja-riippuvuudet/alkoholi/usein-kysytyt-kysymykset/terveys" TargetMode="External"/><Relationship Id="rId4" Type="http://schemas.openxmlformats.org/officeDocument/2006/relationships/hyperlink" Target="http://www.ehyt.fi/fi/taitolaji"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ehyt.fi/fi/taitolaji"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thl.fi/fi/web/alkoholi-tupakka-ja-riippuvuudet/alkoholi/usein-kysytyt-kysymykset/tervey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zmdrerwnq2zx.cloudfront.net/prod/2017/07/31100646/Kissa_p%C3%83%C2%B6yd%C3%83%C2%A4lle_pdf.pdf"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ehyt.fi/fi/taitolaji" TargetMode="External"/><Relationship Id="rId4" Type="http://schemas.openxmlformats.org/officeDocument/2006/relationships/hyperlink" Target="https://thl.fi/fi/web/alkoholi-tupakka-ja-riippuvuudet/alkoholi/nain-suomi-juo"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hl.fi/fi/web/alkoholi-tupakka-ja-riippuvuudet/alkoholi/usein-kysytyt-kysymykset"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julkari.fi/bitstream/handle/10024/104454/THL_TEE2013_014_verkko.pdf?sequence=1"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hl.fi/fi/web/alkoholi-tupakka-ja-riippuvuudet/alkoholi/nain-suomi-juo"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preventiimi.humak.fi/wp-content/uploads/sites/28/2015/11/Vain-yhdelle-tukimateriaali-verkkoversio.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iogt.org/wp-content/uploads/2015/03/Alcohol_and_society2015_en.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ehyt.fi/sites/default/files/ryyppaamalla_ryhmaksi_virallinen.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liikenneturva.fi/sites/default/files/materiaalit/Tutkittua/Tilastot/tilastokatsaukset/tilastokatsaus_rattijuopumus.pdf"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julkari.fi/bitstream/handle/10024/137332/SVT_P%c3%a4ihdetilastollisen%20vuosikirja%202018%20%2822.1.2019%29%20web.pdf?sequence=1&amp;isAllowed=y" TargetMode="External"/><Relationship Id="rId5" Type="http://schemas.openxmlformats.org/officeDocument/2006/relationships/hyperlink" Target="https://www.uvic.ca/research/centres/cisur/assets/docs/report-alko.pdf" TargetMode="External"/><Relationship Id="rId4" Type="http://schemas.openxmlformats.org/officeDocument/2006/relationships/hyperlink" Target="https://thl.fi/fi/web/alkoholi-tupakka-ja-riippuvuudet/alkoholi/usein-kysytyt-kysymykset/politiikka/alkoholipolitiikka-meilla-ja-muualla"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julkari.fi/bitstream/handle/10024/136800/THL_TEE029_2018.pdf?sequence=1&amp;isAllowed=y"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thl.fi/fi/web/alkoholi-tupakka-ja-riippuvuudet/alkoholi/nain-suomi-juo/koetut-alkoholihaitat"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julkari.fi/bitstream/handle/10024/136800/THL_TEE029_2018.pdf?sequence=1&amp;isAllowed=y"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thl.fi/fi/web/alkoholi-tupakka-ja-riippuvuudet/alkoholi/nain-suomi-juo/koetut-alkoholihaitat"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liikenneturva.fi/fi/tutkittua/ajankohtaiset-tilastot"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liikenneturva.fi/sites/default/files/materiaalit/Tutkittua/Tilastot/tilastokatsaukset/tilastokatsaus_nuoret.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l.fi/fi/tilastot-ja-data/tilastot-aiheittain/paihteet/alkoholi/alkoholijuomien-kulutu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thl.fi/fi/web/alkoholi-tupakka-ja-riippuvuudet/alkoholi/usein-kysytyt-kysymykset/politiikka" TargetMode="External"/><Relationship Id="rId5" Type="http://schemas.openxmlformats.org/officeDocument/2006/relationships/hyperlink" Target="https://thl.fi/fi/web/alkoholi-tupakka-ja-riippuvuudet/alkoholi/usein-kysytyt-kysymykset/juomiskulttuuri" TargetMode="External"/><Relationship Id="rId4" Type="http://schemas.openxmlformats.org/officeDocument/2006/relationships/hyperlink" Target="http://www.julkari.fi/bitstream/handle/10024/138186/Tr17_19_sv.pdf?sequence=5&amp;isAllowed=y"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ulkari.fi/bitstream/handle/10024/136800/THL_TEE029_2018.pdf?sequence=1&amp;isAllowed=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drinkaware.co.uk/research/data/comparisons/"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thl.fi/fi/web/alkoholi-tupakka-ja-riippuvuudet/alkoholi/alkoholipolitiikka/lait-ja-linjaukset/lainsaadannon-kehitys" TargetMode="External"/><Relationship Id="rId3" Type="http://schemas.openxmlformats.org/officeDocument/2006/relationships/hyperlink" Target="https://www.valvira.fi/alkoholi/vahittaismyynti/vahittaismyyntiaika" TargetMode="External"/><Relationship Id="rId7" Type="http://schemas.openxmlformats.org/officeDocument/2006/relationships/hyperlink" Target="https://vm.fi/alkoholiverotu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preventiimi.humak.fi/wp-content/uploads/sites/28/2015/11/Vain-yhdelle-tukimateriaali-verkkoversio.pdf" TargetMode="External"/><Relationship Id="rId5" Type="http://schemas.openxmlformats.org/officeDocument/2006/relationships/hyperlink" Target="https://www.finlex.fi/fi/laki/alkup/2017/20171102" TargetMode="External"/><Relationship Id="rId4" Type="http://schemas.openxmlformats.org/officeDocument/2006/relationships/hyperlink" Target="http://www.ehyt.fi/fi/alkoholilaki-usein-kysyttya"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julkari.fi/bitstream/handle/10024/138792/ESPAD_tilastoraportti06112019.pdf?sequence=3&amp;isAllowed=y"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thl.fi/fi/web/alkoholi-tupakka-ja-riippuvuudet/alkoholi/usein-kysytyt-kysymykset/juomiskulttuuri#humalajuominen" TargetMode="External"/><Relationship Id="rId4" Type="http://schemas.openxmlformats.org/officeDocument/2006/relationships/hyperlink" Target="https://nuortenlinkki.fi/tietopiste/tietoartikkelit/alkoholi/nuorten-juomatavat-suomessa"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nuortenlinkki.fi/tietopiste/tietoartikkelit/alkoholi/nuorten-juomatavat-suomess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hl.fi/fi/web/alkoholi-tupakka-ja-riippuvuudet/alkoholi/usein-kysytyt-kysymykset/juomiskulttuuri#humalajuominen"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uortenlinkki.fi/tietopiste/tietoartikkelit/alkoholi/nuorten-juomatavat-suomessa"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hl.fi/fi/web/alkoholi-tupakka-ja-riippuvuudet/alkoholi/usein-kysytyt-kysymykset/juomiskulttuuri#humalajuomine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050" b="0" i="0" kern="1200" dirty="0">
                <a:solidFill>
                  <a:schemeClr val="tx1"/>
                </a:solidFill>
                <a:effectLst/>
                <a:latin typeface="+mn-lt"/>
                <a:ea typeface="+mn-ea"/>
                <a:cs typeface="+mn-cs"/>
              </a:rPr>
              <a:t>Tämän paketin avulla on tarkoitus keskustella nuorten kanssa alkoholista, siihen liittyvistä ilmiöistä ja haitoista. Materiaalin on tuottanut Ehkäisevä päihdetyö EHYT ry. </a:t>
            </a:r>
          </a:p>
          <a:p>
            <a:pPr rtl="0" fontAlgn="base"/>
            <a:r>
              <a:rPr lang="fi-FI" sz="1050" dirty="0"/>
              <a:t>Pakettiin kuuluu Power Point-esitys keskustelukysymyksineen, sekä tämä opas, johon kannattaa tutustua etukäteen. Esitystä voi käyttää oppituntityöskentelyssä tai valita dioista kysymyksiä, joita jakaa oppilaille kotitehtäväksi. Opas on tarkoitettu oppitunnin vetäjälle.</a:t>
            </a:r>
            <a:endParaRPr lang="fi-FI" sz="1050" b="0" i="0" kern="1200" dirty="0">
              <a:solidFill>
                <a:schemeClr val="tx1"/>
              </a:solidFill>
              <a:effectLst/>
              <a:latin typeface="+mn-lt"/>
              <a:ea typeface="+mn-ea"/>
              <a:cs typeface="+mn-cs"/>
            </a:endParaRPr>
          </a:p>
          <a:p>
            <a:pPr rtl="0" fontAlgn="base"/>
            <a:endParaRPr lang="fi-FI" sz="1050" b="0" i="0" kern="1200" dirty="0">
              <a:solidFill>
                <a:schemeClr val="tx1"/>
              </a:solidFill>
              <a:effectLst/>
              <a:latin typeface="+mn-lt"/>
              <a:ea typeface="+mn-ea"/>
              <a:cs typeface="+mn-cs"/>
            </a:endParaRPr>
          </a:p>
          <a:p>
            <a:pPr rtl="0" fontAlgn="base"/>
            <a:r>
              <a:rPr lang="fi-FI" sz="1050" b="0" i="0" kern="1200" dirty="0">
                <a:solidFill>
                  <a:schemeClr val="tx1"/>
                </a:solidFill>
                <a:effectLst/>
                <a:latin typeface="+mn-lt"/>
                <a:ea typeface="+mn-ea"/>
                <a:cs typeface="+mn-cs"/>
              </a:rPr>
              <a:t>Tarkoituksena on käydä asioita läpi keskustelun ja pohdinnan kautta. Tavoitteena on herättää lapset ja nuoret pohtimaan kriittisesti materiaalissa käsiteltyjä asioita, sekä omaa suhdettaan ja asennettaan päihteisiin. </a:t>
            </a:r>
          </a:p>
          <a:p>
            <a:pPr rtl="0" fontAlgn="base"/>
            <a:r>
              <a:rPr lang="fi-FI" sz="1050" b="0" i="0" kern="1200" dirty="0">
                <a:solidFill>
                  <a:schemeClr val="tx1"/>
                </a:solidFill>
                <a:effectLst/>
                <a:latin typeface="+mn-lt"/>
                <a:ea typeface="+mn-ea"/>
                <a:cs typeface="+mn-cs"/>
              </a:rPr>
              <a:t> </a:t>
            </a:r>
          </a:p>
          <a:p>
            <a:pPr rtl="0" fontAlgn="base"/>
            <a:r>
              <a:rPr lang="fi-FI" sz="1050" b="0" i="0" kern="1200" dirty="0">
                <a:solidFill>
                  <a:schemeClr val="tx1"/>
                </a:solidFill>
                <a:effectLst/>
                <a:latin typeface="+mn-lt"/>
                <a:ea typeface="+mn-ea"/>
                <a:cs typeface="+mn-cs"/>
              </a:rPr>
              <a:t>Päihdekasvatuksessa erityisen tärkeä asia on eettisyys. Aihetta käsitellessä pitää ottaa huomioon, että nuorilla saattaa olla hyvin erilaisia kokemuksia alkoholiin liittyen. Tarjottu tieto saattaa tuntua nuoresta epämukavalta ja ahdistavalta erilaisista syistä, kuten jonkin akuutin lähipiirissä olevan tilanteen tai omien uhkakuvien kautta. Aihetta pitää käsitellä niin, ettei se aiheuta lapselle tai nuorelle pelkoja tai ahdistusta.</a:t>
            </a:r>
            <a:r>
              <a:rPr lang="fi-FI" sz="1050" b="1" i="0" kern="1200" dirty="0">
                <a:solidFill>
                  <a:schemeClr val="tx1"/>
                </a:solidFill>
                <a:effectLst/>
                <a:latin typeface="+mn-lt"/>
                <a:ea typeface="+mn-ea"/>
                <a:cs typeface="+mn-cs"/>
              </a:rPr>
              <a:t> </a:t>
            </a:r>
            <a:r>
              <a:rPr lang="fi-FI" sz="1050" b="0" i="0" kern="1200" dirty="0">
                <a:solidFill>
                  <a:schemeClr val="tx1"/>
                </a:solidFill>
                <a:effectLst/>
                <a:latin typeface="+mn-lt"/>
                <a:ea typeface="+mn-ea"/>
                <a:cs typeface="+mn-cs"/>
              </a:rPr>
              <a:t>Vetäjän rooli on kunnioittaa nuorten mielipiteitä ja näkemyksiä, vaikka ne eroavaisitkin omista. Tarkoituksena on tarjota uusia näkökulmia sekä lisätietoa keskusteltaviin aiheisiin.  </a:t>
            </a:r>
          </a:p>
          <a:p>
            <a:pPr rtl="0" fontAlgn="base"/>
            <a:endParaRPr lang="fi-FI" sz="1050" b="0" i="0" kern="1200" dirty="0">
              <a:solidFill>
                <a:schemeClr val="tx1"/>
              </a:solidFill>
              <a:effectLst/>
              <a:latin typeface="+mn-lt"/>
              <a:ea typeface="+mn-ea"/>
              <a:cs typeface="+mn-cs"/>
            </a:endParaRPr>
          </a:p>
          <a:p>
            <a:pPr rtl="0" fontAlgn="base"/>
            <a:r>
              <a:rPr lang="fi-FI" sz="1050" b="1" i="0" kern="1200" dirty="0">
                <a:solidFill>
                  <a:schemeClr val="tx1"/>
                </a:solidFill>
                <a:effectLst/>
                <a:latin typeface="+mn-lt"/>
                <a:ea typeface="+mn-ea"/>
                <a:cs typeface="+mn-cs"/>
              </a:rPr>
              <a:t>Huomioita työskentelytavasta</a:t>
            </a:r>
          </a:p>
          <a:p>
            <a:r>
              <a:rPr lang="fi-FI" sz="1050" kern="1200" dirty="0">
                <a:solidFill>
                  <a:schemeClr val="tx1"/>
                </a:solidFill>
                <a:effectLst/>
                <a:latin typeface="+mn-lt"/>
                <a:ea typeface="+mn-ea"/>
                <a:cs typeface="+mn-cs"/>
              </a:rPr>
              <a:t>Diojen kommenttikentässä näkyvät lisäkysymykset diojen aiheeseen keskustelun tueksi, sekä esityksessä käytetyt lähteet. Nuoret pohtivat ensin pareittain/pienryhmissä annettuja kysymyksiä, jonka jälkeen vastaukset puretaan yhdessä.  Tarvittaessa kysymyksiä voi pohtia myös itsenäisesti. </a:t>
            </a:r>
            <a:endParaRPr lang="en-US" sz="1050" kern="1200" dirty="0">
              <a:solidFill>
                <a:schemeClr val="tx1"/>
              </a:solidFill>
              <a:effectLst/>
              <a:latin typeface="+mn-lt"/>
              <a:ea typeface="+mn-ea"/>
              <a:cs typeface="+mn-cs"/>
            </a:endParaRPr>
          </a:p>
          <a:p>
            <a:r>
              <a:rPr lang="fi-FI" sz="105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r>
              <a:rPr lang="fi-FI" sz="1050" kern="1200" dirty="0">
                <a:solidFill>
                  <a:schemeClr val="tx1"/>
                </a:solidFill>
                <a:effectLst/>
                <a:latin typeface="+mn-lt"/>
                <a:ea typeface="+mn-ea"/>
                <a:cs typeface="+mn-cs"/>
              </a:rPr>
              <a:t>Nuorten vastauksia pohjustetaan seuraavien diojen sisällöllä, johon on kerätty tietoa käsiteltävään aiheeseen. Kommenttikentässä lukee mikä kysymys viittaa mihinkin sisältöön. Opettajan oppaassa vastaukset ovat avattu laajemmin. Lisätyt linkit ovat vastauksissa käytettyjä lähteitä, joista löytyy lisätietoa aiheesta. Tarkoitus on osallistuttaa nuoret kysymysten kautta käsiteltävään teemaan sekä korjata vääristynyttä tietoa tarjoamalla erilaisia näkökulmia.   </a:t>
            </a:r>
            <a:endParaRPr lang="en-US" sz="1050" kern="1200" dirty="0">
              <a:solidFill>
                <a:schemeClr val="tx1"/>
              </a:solidFill>
              <a:effectLst/>
              <a:latin typeface="+mn-lt"/>
              <a:ea typeface="+mn-ea"/>
              <a:cs typeface="+mn-cs"/>
            </a:endParaRPr>
          </a:p>
          <a:p>
            <a:pPr rtl="0" fontAlgn="base"/>
            <a:endParaRPr lang="fi-FI" sz="1200" b="0" i="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844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b="0" dirty="0"/>
          </a:p>
          <a:p>
            <a:r>
              <a:rPr lang="fi-FI" sz="1800" b="1" i="0" kern="1200" dirty="0">
                <a:solidFill>
                  <a:schemeClr val="tx1"/>
                </a:solidFill>
                <a:effectLst/>
                <a:latin typeface="+mn-lt"/>
                <a:ea typeface="+mn-ea"/>
                <a:cs typeface="+mn-cs"/>
              </a:rPr>
              <a:t>Kysymykset:</a:t>
            </a:r>
          </a:p>
          <a:p>
            <a:pPr marL="171450" indent="-171450">
              <a:buFont typeface="Arial" panose="020B0604020202020204" pitchFamily="34" charset="0"/>
              <a:buChar char="•"/>
            </a:pPr>
            <a:r>
              <a:rPr lang="fi-FI" sz="1800" b="0" i="0" kern="1200" dirty="0">
                <a:solidFill>
                  <a:schemeClr val="tx1"/>
                </a:solidFill>
                <a:effectLst/>
                <a:latin typeface="+mn-lt"/>
                <a:ea typeface="+mn-ea"/>
                <a:cs typeface="+mn-cs"/>
              </a:rPr>
              <a:t>Mitä mieltä olette tilastosta? Millaisia ajatuksia se herättää?</a:t>
            </a:r>
          </a:p>
          <a:p>
            <a:pPr marL="171450" indent="-171450">
              <a:buFont typeface="Arial" panose="020B0604020202020204" pitchFamily="34" charset="0"/>
              <a:buChar char="•"/>
            </a:pPr>
            <a:r>
              <a:rPr lang="fi-FI" sz="1200" kern="1200" dirty="0">
                <a:solidFill>
                  <a:schemeClr val="tx1"/>
                </a:solidFill>
                <a:latin typeface="+mn-lt"/>
                <a:ea typeface="+mn-ea"/>
                <a:cs typeface="+mn-cs"/>
              </a:rPr>
              <a:t>Mitkä asiat ovat vaikuttaneet humalajuomisen laskuun?</a:t>
            </a:r>
          </a:p>
          <a:p>
            <a:pPr marL="171450" indent="-171450">
              <a:buFont typeface="Arial" panose="020B0604020202020204" pitchFamily="34" charset="0"/>
              <a:buChar char="•"/>
            </a:pPr>
            <a:r>
              <a:rPr lang="fi-FI" sz="1200" kern="1200" dirty="0">
                <a:solidFill>
                  <a:schemeClr val="tx1"/>
                </a:solidFill>
                <a:latin typeface="+mn-lt"/>
                <a:ea typeface="+mn-ea"/>
                <a:cs typeface="+mn-cs"/>
              </a:rPr>
              <a:t>Mikä selityksiä eri asteiden eroavaisuuksille voi olla? Mikä vaikuttaa esim. ylä-koululaisen humalajuomiseen mikä toisen asteen opiskelijan juomiseen?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dirty="0"/>
              <a:t>Vastaako tilasto nuorten omaa arkea? Onko se uskottava? Miksi/ miksi ei?</a:t>
            </a:r>
            <a:endParaRPr lang="fi-FI" sz="1200" kern="1200" dirty="0">
              <a:solidFill>
                <a:schemeClr val="tx1"/>
              </a:solidFill>
              <a:latin typeface="+mn-lt"/>
              <a:ea typeface="+mn-ea"/>
              <a:cs typeface="+mn-cs"/>
            </a:endParaRPr>
          </a:p>
          <a:p>
            <a:pPr marL="171450" indent="-171450">
              <a:buFont typeface="Arial" panose="020B0604020202020204" pitchFamily="34" charset="0"/>
              <a:buChar char="•"/>
            </a:pPr>
            <a:r>
              <a:rPr lang="fi-FI" sz="1200" kern="1200" dirty="0">
                <a:solidFill>
                  <a:schemeClr val="tx1"/>
                </a:solidFill>
                <a:latin typeface="+mn-lt"/>
                <a:ea typeface="+mn-ea"/>
                <a:cs typeface="+mn-cs"/>
              </a:rPr>
              <a:t>Miten tilasto tulee kehittymään jatkossa? Perustele.</a:t>
            </a:r>
          </a:p>
          <a:p>
            <a:endParaRPr lang="fi-FI" dirty="0"/>
          </a:p>
          <a:p>
            <a:r>
              <a:rPr lang="fi-FI" b="1" dirty="0"/>
              <a:t>Lähteet:</a:t>
            </a:r>
          </a:p>
          <a:p>
            <a:r>
              <a:rPr lang="fi-FI" b="0" dirty="0"/>
              <a:t>Nuorten juomatavat Suomessa, Nuortenlinkki</a:t>
            </a:r>
          </a:p>
          <a:p>
            <a:r>
              <a:rPr lang="fi-FI" dirty="0">
                <a:hlinkClick r:id="rId3"/>
              </a:rPr>
              <a:t>https://nuortenlinkki.fi/tietopiste/tietoartikkelit/alkoholi/nuorten-juomatavat-suomessa</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a:solidFill>
                  <a:schemeClr val="tx1"/>
                </a:solidFill>
                <a:effectLst/>
                <a:latin typeface="+mn-lt"/>
                <a:ea typeface="+mn-ea"/>
                <a:cs typeface="+mn-cs"/>
              </a:rPr>
              <a:t>Miten nuorten alkoholinkäyttö on muuttunut? THL</a:t>
            </a:r>
            <a:endParaRPr lang="fi-FI" b="0" dirty="0"/>
          </a:p>
          <a:p>
            <a:r>
              <a:rPr lang="fi-FI" dirty="0">
                <a:hlinkClick r:id="rId4"/>
              </a:rPr>
              <a:t>https://thl.fi/fi/web/alkoholi-tupakka-ja-riippuvuudet/alkoholi/usein-kysytyt-kysymykset/juomiskulttuuri#humalajuominen</a:t>
            </a:r>
            <a:endParaRPr lang="fi-FI" dirty="0"/>
          </a:p>
          <a:p>
            <a:endParaRPr lang="fi-FI" dirty="0"/>
          </a:p>
        </p:txBody>
      </p:sp>
      <p:sp>
        <p:nvSpPr>
          <p:cNvPr id="4" name="Dian numeron paikkamerkki 3"/>
          <p:cNvSpPr>
            <a:spLocks noGrp="1"/>
          </p:cNvSpPr>
          <p:nvPr>
            <p:ph type="sldNum" sz="quarter" idx="5"/>
          </p:nvPr>
        </p:nvSpPr>
        <p:spPr/>
        <p:txBody>
          <a:bodyPr/>
          <a:lstStyle/>
          <a:p>
            <a:fld id="{CAEA1DF3-6091-4A4A-A900-CE14D27A44C2}" type="slidenum">
              <a:rPr lang="fi-FI" smtClean="0"/>
              <a:t>10</a:t>
            </a:fld>
            <a:endParaRPr lang="fi-FI"/>
          </a:p>
        </p:txBody>
      </p:sp>
    </p:spTree>
    <p:extLst>
      <p:ext uri="{BB962C8B-B14F-4D97-AF65-F5344CB8AC3E}">
        <p14:creationId xmlns:p14="http://schemas.microsoft.com/office/powerpoint/2010/main" val="3660681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a:p>
            <a:r>
              <a:rPr lang="fi-FI"/>
              <a:t>Lähteet:</a:t>
            </a:r>
          </a:p>
          <a:p>
            <a:r>
              <a:rPr lang="fi-FI"/>
              <a:t>THL, Tilastoraportti, Alkoholijuomien kulutus 2018</a:t>
            </a:r>
          </a:p>
          <a:p>
            <a:r>
              <a:rPr lang="fi-FI">
                <a:hlinkClick r:id="rId3"/>
              </a:rPr>
              <a:t>http://www.julkari.fi/bitstream/handle/10024/138186/Tr17_19_sv.pdf?sequence=5&amp;isAllowed=y</a:t>
            </a:r>
            <a:endParaRPr lang="fi-FI"/>
          </a:p>
          <a:p>
            <a:r>
              <a:rPr lang="fi-FI"/>
              <a:t>THL, Vähittäismyynninmonopoli </a:t>
            </a:r>
            <a:r>
              <a:rPr lang="fi-FI" i="0">
                <a:latin typeface="+mn-lt"/>
              </a:rPr>
              <a:t>(</a:t>
            </a:r>
            <a:r>
              <a:rPr lang="fi-FI" sz="1200" b="0" i="0" kern="1200">
                <a:solidFill>
                  <a:schemeClr val="tx1"/>
                </a:solidFill>
                <a:effectLst/>
                <a:latin typeface="+mn-lt"/>
                <a:ea typeface="+mn-ea"/>
                <a:cs typeface="+mn-cs"/>
              </a:rPr>
              <a:t>Päivitetty: 16.8.2019</a:t>
            </a:r>
            <a:r>
              <a:rPr lang="fi-FI" sz="1200" b="0" i="1" kern="1200">
                <a:solidFill>
                  <a:schemeClr val="tx1"/>
                </a:solidFill>
                <a:effectLst/>
                <a:latin typeface="+mn-lt"/>
                <a:ea typeface="+mn-ea"/>
                <a:cs typeface="+mn-cs"/>
              </a:rPr>
              <a:t>)</a:t>
            </a:r>
            <a:r>
              <a:rPr lang="fi-FI"/>
              <a:t> :</a:t>
            </a:r>
          </a:p>
          <a:p>
            <a:r>
              <a:rPr lang="fi-FI">
                <a:hlinkClick r:id="rId4"/>
              </a:rPr>
              <a:t>https://thl.fi/fi/web/alkoholi-tupakka-ja-riippuvuudet/alkoholi/usein-kysytyt-kysymykset/politiikka/vahittaismyyntimonopoli</a:t>
            </a:r>
            <a:endParaRPr lang="fi-FI"/>
          </a:p>
          <a:p>
            <a:r>
              <a:rPr lang="fi-FI"/>
              <a:t>THL, Usein kysytyt alkoholipolitiikasta </a:t>
            </a:r>
            <a:r>
              <a:rPr lang="fi-FI" i="0"/>
              <a:t>(</a:t>
            </a:r>
            <a:r>
              <a:rPr lang="fi-FI" sz="1200" b="0" i="0" kern="1200">
                <a:solidFill>
                  <a:schemeClr val="tx1"/>
                </a:solidFill>
                <a:effectLst/>
                <a:latin typeface="+mn-lt"/>
                <a:ea typeface="+mn-ea"/>
                <a:cs typeface="+mn-cs"/>
              </a:rPr>
              <a:t>Päivitetty:  15.8.2019)</a:t>
            </a:r>
            <a:r>
              <a:rPr lang="fi-FI" i="0"/>
              <a:t> </a:t>
            </a:r>
            <a:r>
              <a:rPr lang="fi-FI"/>
              <a:t>:</a:t>
            </a:r>
          </a:p>
          <a:p>
            <a:r>
              <a:rPr lang="fi-FI">
                <a:hlinkClick r:id="rId5"/>
              </a:rPr>
              <a:t>https://thl.fi/fi/web/alkoholi-tupakka-ja-riippuvuudet/alkoholi/usein-kysytyt-kysymykset/politiikka/alkoholipolitiikka-meilla-ja-muualla</a:t>
            </a:r>
            <a:endParaRPr lang="fi-FI"/>
          </a:p>
          <a:p>
            <a:r>
              <a:rPr lang="fi-FI"/>
              <a:t>THL, Ongelmakäyttäjien kulutukseen vaikuttaminen </a:t>
            </a:r>
            <a:r>
              <a:rPr lang="fi-FI" i="0"/>
              <a:t>(</a:t>
            </a:r>
            <a:r>
              <a:rPr lang="fi-FI" sz="1200" b="0" i="0" kern="1200">
                <a:solidFill>
                  <a:schemeClr val="tx1"/>
                </a:solidFill>
                <a:effectLst/>
                <a:latin typeface="+mn-lt"/>
                <a:ea typeface="+mn-ea"/>
                <a:cs typeface="+mn-cs"/>
              </a:rPr>
              <a:t>Päivitetty:  16.8.2019)</a:t>
            </a:r>
            <a:r>
              <a:rPr lang="fi-FI" i="0"/>
              <a:t>:</a:t>
            </a:r>
          </a:p>
          <a:p>
            <a:r>
              <a:rPr lang="fi-FI">
                <a:hlinkClick r:id="rId6"/>
              </a:rPr>
              <a:t>https://thl.fi/fi/web/alkoholi-tupakka-ja-riippuvuudet/alkoholi/usein-kysytyt-kysymykset/politiikka/ongelmakayttajien-kulutukseen-vaikuttaminen</a:t>
            </a:r>
            <a:endParaRPr lang="fi-FI"/>
          </a:p>
          <a:p>
            <a:pPr rtl="0" fontAlgn="base"/>
            <a:endParaRPr lang="fi-FI" b="1"/>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541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endParaRPr lang="fi-FI" dirty="0"/>
          </a:p>
          <a:p>
            <a:endParaRPr lang="fi-FI" dirty="0"/>
          </a:p>
          <a:p>
            <a:r>
              <a:rPr lang="fi-FI" dirty="0"/>
              <a:t>Lähteet:</a:t>
            </a:r>
          </a:p>
          <a:p>
            <a:r>
              <a:rPr lang="fi-FI" dirty="0"/>
              <a:t>THL, Tilastoraportti, Alkoholijuomien kulutus 2018</a:t>
            </a:r>
          </a:p>
          <a:p>
            <a:r>
              <a:rPr lang="fi-FI" dirty="0">
                <a:hlinkClick r:id="rId3"/>
              </a:rPr>
              <a:t>http://www.julkari.fi/bitstream/handle/10024/138186/Tr17_19_sv.pdf?sequence=5&amp;isAllowed=y</a:t>
            </a:r>
            <a:endParaRPr lang="fi-FI" dirty="0"/>
          </a:p>
          <a:p>
            <a:r>
              <a:rPr lang="fi-FI" dirty="0"/>
              <a:t>THL, Vähittäismyynninmonopoli </a:t>
            </a:r>
            <a:r>
              <a:rPr lang="fi-FI" i="0" dirty="0">
                <a:latin typeface="+mn-lt"/>
              </a:rPr>
              <a:t>(</a:t>
            </a:r>
            <a:r>
              <a:rPr lang="fi-FI" sz="1200" b="0" i="0" kern="1200" dirty="0">
                <a:solidFill>
                  <a:schemeClr val="tx1"/>
                </a:solidFill>
                <a:effectLst/>
                <a:latin typeface="+mn-lt"/>
                <a:ea typeface="+mn-ea"/>
                <a:cs typeface="+mn-cs"/>
              </a:rPr>
              <a:t>Päivitetty: 16.8.2019</a:t>
            </a:r>
            <a:r>
              <a:rPr lang="fi-FI" sz="1200" b="0" i="1" kern="1200" dirty="0">
                <a:solidFill>
                  <a:schemeClr val="tx1"/>
                </a:solidFill>
                <a:effectLst/>
                <a:latin typeface="+mn-lt"/>
                <a:ea typeface="+mn-ea"/>
                <a:cs typeface="+mn-cs"/>
              </a:rPr>
              <a:t>)</a:t>
            </a:r>
            <a:r>
              <a:rPr lang="fi-FI" dirty="0"/>
              <a:t> :</a:t>
            </a:r>
          </a:p>
          <a:p>
            <a:r>
              <a:rPr lang="fi-FI" dirty="0">
                <a:hlinkClick r:id="rId4"/>
              </a:rPr>
              <a:t>https://thl.fi/fi/web/alkoholi-tupakka-ja-riippuvuudet/alkoholi/usein-kysytyt-kysymykset/politiikka/vahittaismyyntimonopoli</a:t>
            </a:r>
            <a:endParaRPr lang="fi-FI" dirty="0"/>
          </a:p>
          <a:p>
            <a:r>
              <a:rPr lang="fi-FI" dirty="0"/>
              <a:t>THL, Usein kysytyt alkoholipolitiikasta </a:t>
            </a:r>
            <a:r>
              <a:rPr lang="fi-FI" i="0" dirty="0"/>
              <a:t>(</a:t>
            </a:r>
            <a:r>
              <a:rPr lang="fi-FI" sz="1200" b="0" i="0" kern="1200" dirty="0">
                <a:solidFill>
                  <a:schemeClr val="tx1"/>
                </a:solidFill>
                <a:effectLst/>
                <a:latin typeface="+mn-lt"/>
                <a:ea typeface="+mn-ea"/>
                <a:cs typeface="+mn-cs"/>
              </a:rPr>
              <a:t>Päivitetty:  15.8.2019)</a:t>
            </a:r>
            <a:r>
              <a:rPr lang="fi-FI" i="0" dirty="0"/>
              <a:t> </a:t>
            </a:r>
            <a:r>
              <a:rPr lang="fi-FI" dirty="0"/>
              <a:t>:</a:t>
            </a:r>
          </a:p>
          <a:p>
            <a:r>
              <a:rPr lang="fi-FI" dirty="0">
                <a:hlinkClick r:id="rId5"/>
              </a:rPr>
              <a:t>https://thl.fi/fi/web/alkoholi-tupakka-ja-riippuvuudet/alkoholi/usein-kysytyt-kysymykset/politiikka/alkoholipolitiikka-meilla-ja-muualla</a:t>
            </a:r>
            <a:endParaRPr lang="fi-FI" dirty="0"/>
          </a:p>
          <a:p>
            <a:r>
              <a:rPr lang="fi-FI" dirty="0"/>
              <a:t>THL, Ongelmakäyttäjien kulutukseen vaikuttaminen </a:t>
            </a:r>
            <a:r>
              <a:rPr lang="fi-FI" i="0" dirty="0"/>
              <a:t>(</a:t>
            </a:r>
            <a:r>
              <a:rPr lang="fi-FI" sz="1200" b="0" i="0" kern="1200" dirty="0">
                <a:solidFill>
                  <a:schemeClr val="tx1"/>
                </a:solidFill>
                <a:effectLst/>
                <a:latin typeface="+mn-lt"/>
                <a:ea typeface="+mn-ea"/>
                <a:cs typeface="+mn-cs"/>
              </a:rPr>
              <a:t>Päivitetty:  16.8.2019)</a:t>
            </a:r>
            <a:r>
              <a:rPr lang="fi-FI" i="0" dirty="0"/>
              <a:t>:</a:t>
            </a:r>
          </a:p>
          <a:p>
            <a:r>
              <a:rPr lang="fi-FI" dirty="0">
                <a:hlinkClick r:id="rId6"/>
              </a:rPr>
              <a:t>https://thl.fi/fi/web/alkoholi-tupakka-ja-riippuvuudet/alkoholi/usein-kysytyt-kysymykset/politiikka/ongelmakayttajien-kulutukseen-vaikuttaminen</a:t>
            </a:r>
            <a:endParaRPr lang="fi-FI" dirty="0"/>
          </a:p>
          <a:p>
            <a:endParaRPr lang="fi-FI" dirty="0"/>
          </a:p>
        </p:txBody>
      </p:sp>
      <p:sp>
        <p:nvSpPr>
          <p:cNvPr id="4" name="Dian numeron paikkamerkki 3"/>
          <p:cNvSpPr>
            <a:spLocks noGrp="1"/>
          </p:cNvSpPr>
          <p:nvPr>
            <p:ph type="sldNum" sz="quarter" idx="5"/>
          </p:nvPr>
        </p:nvSpPr>
        <p:spPr/>
        <p:txBody>
          <a:bodyPr/>
          <a:lstStyle/>
          <a:p>
            <a:fld id="{CAEA1DF3-6091-4A4A-A900-CE14D27A44C2}" type="slidenum">
              <a:rPr lang="fi-FI" smtClean="0"/>
              <a:t>12</a:t>
            </a:fld>
            <a:endParaRPr lang="fi-FI"/>
          </a:p>
        </p:txBody>
      </p:sp>
    </p:spTree>
    <p:extLst>
      <p:ext uri="{BB962C8B-B14F-4D97-AF65-F5344CB8AC3E}">
        <p14:creationId xmlns:p14="http://schemas.microsoft.com/office/powerpoint/2010/main" val="1157832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i-FI"/>
          </a:p>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264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b="0" i="0" kern="1200">
              <a:solidFill>
                <a:schemeClr val="tx1"/>
              </a:solidFill>
              <a:effectLst/>
              <a:latin typeface="+mn-lt"/>
              <a:ea typeface="+mn-ea"/>
              <a:cs typeface="+mn-cs"/>
            </a:endParaRPr>
          </a:p>
          <a:p>
            <a:endParaRPr lang="fi-FI"/>
          </a:p>
          <a:p>
            <a:r>
              <a:rPr lang="fi-FI"/>
              <a:t>Lähteet:</a:t>
            </a:r>
          </a:p>
          <a:p>
            <a:r>
              <a:rPr lang="fi-FI"/>
              <a:t>(MLL, 2011) Kissa pöydälle-esite: </a:t>
            </a:r>
            <a:r>
              <a:rPr lang="fi-FI">
                <a:hlinkClick r:id="rId3"/>
              </a:rPr>
              <a:t>https://dzmdrerwnq2zx.cloudfront.net/prod/2017/07/31100646/Kissa_p%C3%83%C2%B6yd%C3%83%C2%A4lle_pdf.pdf</a:t>
            </a:r>
            <a:endParaRPr lang="fi-FI"/>
          </a:p>
          <a:p>
            <a:r>
              <a:rPr lang="fi-FI" sz="1200" b="0" i="0" kern="1200">
                <a:solidFill>
                  <a:schemeClr val="tx1"/>
                </a:solidFill>
                <a:effectLst/>
                <a:latin typeface="+mn-lt"/>
                <a:ea typeface="+mn-ea"/>
                <a:cs typeface="+mn-cs"/>
              </a:rPr>
              <a:t>Kuinka paljon on liian paljon? (EHYT): </a:t>
            </a:r>
            <a:r>
              <a:rPr lang="fi-FI">
                <a:hlinkClick r:id="rId4"/>
              </a:rPr>
              <a:t>http://www.ehyt.fi/fi/taitolaji</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a:t>Alkoholi (EHYT): https://ehyt.fi/paihde-peli-info/alkoholi/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Usein kysytyt terveydestä ja alkoholista (THL) : </a:t>
            </a:r>
            <a:r>
              <a:rPr lang="fi-FI">
                <a:hlinkClick r:id="rId5"/>
              </a:rPr>
              <a:t>https://thl.fi/fi/web/alkoholi-tupakka-ja-riippuvuudet/alkoholi/usein-kysytyt-kysymykset/terveys</a:t>
            </a:r>
            <a:r>
              <a:rPr lang="fi-FI"/>
              <a:t> </a:t>
            </a:r>
          </a:p>
          <a:p>
            <a:r>
              <a:rPr lang="fi-FI"/>
              <a:t>Vain yhdelle? Tukimateriaali päihdekeskusteluun nuorten aikuisten kanssa (</a:t>
            </a:r>
            <a:r>
              <a:rPr lang="fi-FI" err="1"/>
              <a:t>Preventiimi</a:t>
            </a:r>
            <a:r>
              <a:rPr lang="fi-FI"/>
              <a:t>, 2012): </a:t>
            </a:r>
            <a:r>
              <a:rPr lang="fi-FI">
                <a:hlinkClick r:id="rId6"/>
              </a:rPr>
              <a:t>http://preventiimi.humak.fi/wp-content/uploads/sites/28/2015/11/Vain-yhdelle-tukimateriaali-verkkoversio.pdf</a:t>
            </a:r>
            <a:endParaRPr lang="fi-FI"/>
          </a:p>
          <a:p>
            <a:endParaRPr lang="en-US">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14</a:t>
            </a:fld>
            <a:endParaRPr lang="fi-FI"/>
          </a:p>
        </p:txBody>
      </p:sp>
    </p:spTree>
    <p:extLst>
      <p:ext uri="{BB962C8B-B14F-4D97-AF65-F5344CB8AC3E}">
        <p14:creationId xmlns:p14="http://schemas.microsoft.com/office/powerpoint/2010/main" val="822673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a:p>
            <a:endParaRPr lang="fi-FI"/>
          </a:p>
          <a:p>
            <a:r>
              <a:rPr lang="fi-FI"/>
              <a:t>Lähteet:</a:t>
            </a:r>
          </a:p>
          <a:p>
            <a:r>
              <a:rPr lang="fi-FI" sz="1200" b="0" i="0" kern="1200">
                <a:solidFill>
                  <a:schemeClr val="tx1"/>
                </a:solidFill>
                <a:effectLst/>
                <a:latin typeface="+mn-lt"/>
                <a:ea typeface="+mn-ea"/>
                <a:cs typeface="+mn-cs"/>
              </a:rPr>
              <a:t>Kuinka paljon on liian paljon? (EHYT): </a:t>
            </a:r>
            <a:r>
              <a:rPr lang="fi-FI">
                <a:hlinkClick r:id="rId3"/>
              </a:rPr>
              <a:t>http://www.ehyt.fi/fi/taitolaji</a:t>
            </a:r>
            <a:endParaRPr lang="fi-FI"/>
          </a:p>
          <a:p>
            <a:r>
              <a:rPr lang="fi-FI"/>
              <a:t>Usein kysytyt terveydestä ja alkoholista (THL) : </a:t>
            </a:r>
            <a:r>
              <a:rPr lang="fi-FI">
                <a:hlinkClick r:id="rId4"/>
              </a:rPr>
              <a:t>https://thl.fi/fi/web/alkoholi-tupakka-ja-riippuvuudet/alkoholi/usein-kysytyt-kysymykset/terveys</a:t>
            </a:r>
            <a:r>
              <a:rPr lang="fi-FI"/>
              <a:t> </a:t>
            </a:r>
          </a:p>
          <a:p>
            <a:endParaRPr lang="fi-FI"/>
          </a:p>
        </p:txBody>
      </p:sp>
      <p:sp>
        <p:nvSpPr>
          <p:cNvPr id="4" name="Dian numeron paikkamerkki 3"/>
          <p:cNvSpPr>
            <a:spLocks noGrp="1"/>
          </p:cNvSpPr>
          <p:nvPr>
            <p:ph type="sldNum" sz="quarter" idx="5"/>
          </p:nvPr>
        </p:nvSpPr>
        <p:spPr/>
        <p:txBody>
          <a:bodyPr/>
          <a:lstStyle/>
          <a:p>
            <a:fld id="{CAEA1DF3-6091-4A4A-A900-CE14D27A44C2}" type="slidenum">
              <a:rPr lang="fi-FI" smtClean="0"/>
              <a:t>15</a:t>
            </a:fld>
            <a:endParaRPr lang="fi-FI"/>
          </a:p>
        </p:txBody>
      </p:sp>
    </p:spTree>
    <p:extLst>
      <p:ext uri="{BB962C8B-B14F-4D97-AF65-F5344CB8AC3E}">
        <p14:creationId xmlns:p14="http://schemas.microsoft.com/office/powerpoint/2010/main" val="1092493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kern="1200">
                <a:solidFill>
                  <a:schemeClr val="tx1"/>
                </a:solidFill>
                <a:effectLst/>
                <a:latin typeface="+mn-lt"/>
                <a:ea typeface="+mn-ea"/>
                <a:cs typeface="+mn-cs"/>
              </a:rPr>
              <a:t>Kysymykset: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Miksi luulette että ihmiset vähättelevät alkoholiin liitettäviä haittoja?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Voiko juomisisesta aiheutuvia riskejä tai ikäviä sivuseurauksia olla vaikea havaita?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Milloin huolestuisitte kaverin alkoholinkäytöstä? Mitä merkkejä riski- tai haitallisesta käytöstä voisi ilmetä?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Jos jonkun käytös huolestuttaa, miten toiselle esim. kaverille voisi ilmaista huolensa?</a:t>
            </a:r>
          </a:p>
          <a:p>
            <a:pPr marL="171450" indent="-171450">
              <a:buFont typeface="Arial" panose="020B0604020202020204" pitchFamily="34" charset="0"/>
              <a:buChar char="•"/>
            </a:pPr>
            <a:r>
              <a:rPr lang="fi-FI"/>
              <a:t>Onko alkoholinjuomisessa sosiaalista painetta? Miksi? Miten ryhmäpaine toimii?</a:t>
            </a:r>
          </a:p>
          <a:p>
            <a:pPr marL="171450" indent="-171450">
              <a:buFont typeface="Arial" panose="020B0604020202020204" pitchFamily="34" charset="0"/>
              <a:buChar char="•"/>
            </a:pPr>
            <a:r>
              <a:rPr lang="fi-FI"/>
              <a:t>Millaisia uutisia olette lukeneet tilanteista, joissa nuoret ovat käyttäneet runsaasti alkoholia? Voiko tämä olla riskikäyttöä?</a:t>
            </a:r>
          </a:p>
          <a:p>
            <a:pPr marL="171450" indent="-171450">
              <a:buFont typeface="Arial" panose="020B0604020202020204" pitchFamily="34" charset="0"/>
              <a:buChar char="•"/>
            </a:pPr>
            <a:r>
              <a:rPr lang="fi-FI"/>
              <a:t>Onko jossain tilanteessa alkoholinkäyttö ollut mielestänne häiritsevää? </a:t>
            </a:r>
          </a:p>
          <a:p>
            <a:pPr marL="171450" indent="-171450">
              <a:buFont typeface="Arial" panose="020B0604020202020204" pitchFamily="34" charset="0"/>
              <a:buChar char="•"/>
            </a:pPr>
            <a:r>
              <a:rPr lang="fi-FI"/>
              <a:t>Miten kaverinne puhuvat alkoholista sosiaalisessa mediassa? Entä kasvotusten? Onko eroja?</a:t>
            </a:r>
          </a:p>
          <a:p>
            <a:pPr marL="171450" indent="-171450">
              <a:buFont typeface="Arial" panose="020B0604020202020204" pitchFamily="34" charset="0"/>
              <a:buChar char="•"/>
            </a:pPr>
            <a:r>
              <a:rPr lang="fi-FI"/>
              <a:t>Mitä ajattelette, kun joku julkaisee sosiaalisessa mediassa humalaisia kuvia itsestään tai toisista? </a:t>
            </a:r>
          </a:p>
          <a:p>
            <a:pPr marL="171450" indent="-171450">
              <a:buFont typeface="Arial" panose="020B0604020202020204" pitchFamily="34" charset="0"/>
              <a:buChar char="•"/>
            </a:pPr>
            <a:r>
              <a:rPr lang="fi-FI"/>
              <a:t>Mitä ajattelette, jos joku jatkuvasti puhuu perjantaisin siitä, mistä aikoo hankkia alkoholin ja maanantaisin muistelee juomareissuaan?</a:t>
            </a:r>
          </a:p>
          <a:p>
            <a:pPr marL="171450" indent="-171450">
              <a:buFont typeface="Arial" panose="020B0604020202020204" pitchFamily="34" charset="0"/>
              <a:buChar char="•"/>
            </a:pPr>
            <a:r>
              <a:rPr lang="fi-FI"/>
              <a:t>Voiko kaverille mielestänne sanoa, ettei hänen kannattaisi juoda enempää?</a:t>
            </a:r>
          </a:p>
          <a:p>
            <a:pPr marL="171450" indent="-171450">
              <a:buFont typeface="Arial" panose="020B0604020202020204" pitchFamily="34" charset="0"/>
              <a:buChar char="•"/>
            </a:pPr>
            <a:r>
              <a:rPr lang="fi-FI"/>
              <a:t>Mitä riskejä on siinä, jos joku yllyttää toista juomaan yhä enemmän?</a:t>
            </a:r>
          </a:p>
          <a:p>
            <a:pPr marL="171450" indent="-171450">
              <a:buFont typeface="Arial" panose="020B0604020202020204" pitchFamily="34" charset="0"/>
              <a:buChar char="•"/>
            </a:pPr>
            <a:r>
              <a:rPr lang="fi-FI"/>
              <a:t>Mitä vaikutuksia alkoholinkäytöllä on oppimiseen ja opiskeluun? Entä kaverisuhteisiin?</a:t>
            </a:r>
          </a:p>
          <a:p>
            <a:pPr marL="171450" indent="-171450">
              <a:buFont typeface="Arial" panose="020B0604020202020204" pitchFamily="34" charset="0"/>
              <a:buChar char="•"/>
            </a:pPr>
            <a:r>
              <a:rPr lang="fi-FI"/>
              <a:t>Mikä on normaalia aikuisten alkoholinkäyttöä?</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a:t>Jatkokysymyksiä keskustelun tueksi: (Poimintoja MLL:n Kissa pöydälle esitteestä, 2011) </a:t>
            </a:r>
            <a:r>
              <a:rPr lang="fi-FI">
                <a:hlinkClick r:id="rId3"/>
              </a:rPr>
              <a:t>https://dzmdrerwnq2zx.cloudfront.net/prod/2017/07/31100646/Kissa_p%C3%83%C2%B6yd%C3%83%C2%A4lle_pdf.pdf</a:t>
            </a:r>
            <a:endParaRPr lang="fi-FI"/>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Näin Suomi Juo 2018, (THL) </a:t>
            </a:r>
            <a:r>
              <a:rPr lang="fi-FI">
                <a:hlinkClick r:id="rId4"/>
              </a:rPr>
              <a:t>https://thl.fi/fi/web/alkoholi-tupakka-ja-riippuvuudet/alkoholi/nain-suomi-juo</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a:t>Alkoholi ja riskit (EHYT) </a:t>
            </a:r>
            <a:r>
              <a:rPr lang="fi-FI">
                <a:hlinkClick r:id="rId5"/>
              </a:rPr>
              <a:t>http://www.ehyt.fi/fi/taitolaji</a:t>
            </a:r>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221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a:solidFill>
                  <a:schemeClr val="tx1"/>
                </a:solidFill>
                <a:effectLst/>
                <a:latin typeface="+mn-lt"/>
                <a:ea typeface="+mn-ea"/>
                <a:cs typeface="+mn-cs"/>
              </a:rPr>
              <a:t>Pyydä osallistujia listaamaan mahdollisimman monta haittavaikutusta alkoholinkäytöstä parinsa kanssa. Aikaa voi antaa 3 minuuttia. Tehtävän voi myös käydä yhdessä keskustellen, jos nuorilla tulee heti ajatuksia mieleen. Seuraavat diat antavat vastauksia tehtävään. Tarkoitus on miettiä alkoholiin liitettäviä haittoja yhteiskunnallisesta näkökulmasta.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a:solidFill>
                  <a:schemeClr val="tx1"/>
                </a:solidFill>
                <a:effectLst/>
                <a:latin typeface="+mn-lt"/>
                <a:ea typeface="+mn-ea"/>
                <a:cs typeface="+mn-cs"/>
              </a:rPr>
              <a:t>Ryhmät/parit voivat kisailla siitä, mikä ryhmä keksii eniten asioita.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a:solidFill>
                  <a:schemeClr val="tx1"/>
                </a:solidFill>
                <a:effectLst/>
                <a:latin typeface="+mn-lt"/>
                <a:ea typeface="+mn-ea"/>
                <a:cs typeface="+mn-cs"/>
              </a:rPr>
              <a:t>Vaikutuksista on tarkoitus keskustella yhdessä seuraavassa osassa: Alkoholin vaikutukset yhteiskuntaan ja ympäristöön. Diat 17-25.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a:solidFill>
                  <a:schemeClr val="tx1"/>
                </a:solidFill>
                <a:effectLst/>
                <a:latin typeface="+mn-lt"/>
                <a:ea typeface="+mn-ea"/>
                <a:cs typeface="+mn-cs"/>
              </a:rPr>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t>Usein kysytyt alkoholista THL: </a:t>
            </a:r>
            <a:r>
              <a:rPr lang="fi-FI">
                <a:hlinkClick r:id="rId3"/>
              </a:rPr>
              <a:t>https://thl.fi/fi/web/alkoholi-tupakka-ja-riippuvuudet/alkoholi/usein-kysytyt-kysymykset</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205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1" kern="1200">
                <a:solidFill>
                  <a:schemeClr val="tx1"/>
                </a:solidFill>
                <a:effectLst/>
                <a:latin typeface="+mn-lt"/>
                <a:ea typeface="+mn-ea"/>
                <a:cs typeface="+mn-cs"/>
              </a:rPr>
              <a:t>Lähteet: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a:t>Katariina </a:t>
            </a:r>
            <a:r>
              <a:rPr lang="fi-FI" err="1"/>
              <a:t>Warpenius</a:t>
            </a:r>
            <a:r>
              <a:rPr lang="fi-FI"/>
              <a:t>, Marja </a:t>
            </a:r>
            <a:r>
              <a:rPr lang="fi-FI" err="1"/>
              <a:t>Holmila</a:t>
            </a:r>
            <a:r>
              <a:rPr lang="fi-FI"/>
              <a:t> &amp; Christoffer Tigerstedt toim. (2013) </a:t>
            </a:r>
            <a:r>
              <a:rPr lang="fi-FI" i="1"/>
              <a:t>Alkoholi- ja päihdehaitat läheisille, muille ihmisille ja yhteiskunnalle. </a:t>
            </a:r>
            <a:r>
              <a:rPr lang="fi-FI" i="0"/>
              <a:t>(THL)</a:t>
            </a:r>
            <a:r>
              <a:rPr lang="fi-FI"/>
              <a:t>:</a:t>
            </a:r>
            <a:r>
              <a:rPr lang="fi-FI" sz="1200" kern="1200">
                <a:solidFill>
                  <a:schemeClr val="tx1"/>
                </a:solidFill>
                <a:effectLst/>
                <a:latin typeface="+mn-lt"/>
                <a:ea typeface="+mn-ea"/>
                <a:cs typeface="+mn-cs"/>
              </a:rPr>
              <a:t> </a:t>
            </a:r>
            <a:r>
              <a:rPr lang="fi-FI">
                <a:hlinkClick r:id="rId3"/>
              </a:rPr>
              <a:t>https://www.julkari.fi/bitstream/handle/10024/104454/THL_TEE2013_014_verkko.pdf?sequence=1</a:t>
            </a:r>
            <a:endParaRPr lang="fi-FI" sz="1200" kern="1200">
              <a:solidFill>
                <a:schemeClr val="tx1"/>
              </a:solidFill>
              <a:effectLst/>
              <a:latin typeface="+mn-lt"/>
              <a:ea typeface="+mn-ea"/>
              <a:cs typeface="+mn-cs"/>
            </a:endParaRPr>
          </a:p>
          <a:p>
            <a:endParaRPr lang="en-US">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18</a:t>
            </a:fld>
            <a:endParaRPr lang="fi-FI"/>
          </a:p>
        </p:txBody>
      </p:sp>
    </p:spTree>
    <p:extLst>
      <p:ext uri="{BB962C8B-B14F-4D97-AF65-F5344CB8AC3E}">
        <p14:creationId xmlns:p14="http://schemas.microsoft.com/office/powerpoint/2010/main" val="3530824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i-FI" b="1"/>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b="1"/>
              <a:t>Lähteet: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a:hlinkClick r:id="rId3"/>
              </a:rPr>
              <a:t>https://thl.fi/fi/web/alkoholi-tupakka-ja-riippuvuudet/alkoholi/nain-suomi-juo</a:t>
            </a:r>
            <a:endParaRPr lang="fi-FI"/>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a:hlinkClick r:id="rId4"/>
              </a:rPr>
              <a:t>http://preventiimi.humak.fi/wp-content/uploads/sites/28/2015/11/Vain-yhdelle-tukimateriaali-verkkoversio.pdf</a:t>
            </a:r>
            <a:endParaRPr lang="fi-FI"/>
          </a:p>
          <a:p>
            <a:endParaRPr lang="en-US">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19</a:t>
            </a:fld>
            <a:endParaRPr lang="fi-FI"/>
          </a:p>
        </p:txBody>
      </p:sp>
    </p:spTree>
    <p:extLst>
      <p:ext uri="{BB962C8B-B14F-4D97-AF65-F5344CB8AC3E}">
        <p14:creationId xmlns:p14="http://schemas.microsoft.com/office/powerpoint/2010/main" val="57507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Ennen tehtäväksi antoa kerro nuorille, että tarkoituksena on keskustelussa jakaa mielipiteitä ja pohtia yhdessä aihetta. Tämä edellyttää sitä, että muiden vastauksia kunnioitetaan. </a:t>
            </a:r>
          </a:p>
          <a:p>
            <a:r>
              <a:rPr lang="fi-FI" dirty="0"/>
              <a:t>Korosta, että keskustelua käydään yleisellä tasolla, joten kenenkään ei tarvitse kertoa omakohtaisia kokemuksia. Tämä suojelee kaikkia keskustelijoita. Jos joku kysyy henkilökohtaisuuksia, nuorella on oikeus olla vastaamatta. </a:t>
            </a:r>
          </a:p>
          <a:p>
            <a:r>
              <a:rPr lang="fi-FI" b="0" dirty="0"/>
              <a:t>Kerro nuorille, että me kaikki tulemme erilaisista perheistä ja erilaisista taustoista, mikä vaikuttaa siihen, minkälaisia kokemuksia ja käsityksiä meillä on aiheesta. Tämän takia ei ole yhtä oikeaa mielipidettä, vaan aiheesta on tarkoitus keskustella monesta eri näkökulmasta. </a:t>
            </a:r>
          </a:p>
          <a:p>
            <a:r>
              <a:rPr lang="fi-FI" dirty="0"/>
              <a:t>Kerro nuorille myös, että ensiksi pohditaan kysymyksiä parin kanssa, tämän jälkeen niitä käydään läpi koko ryhmän kanssa ja keskustellaan lisää. </a:t>
            </a:r>
          </a:p>
          <a:p>
            <a:endParaRPr lang="fi-FI" dirty="0"/>
          </a:p>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698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kern="1200">
                <a:solidFill>
                  <a:schemeClr val="tx1"/>
                </a:solidFill>
                <a:effectLst/>
                <a:latin typeface="+mn-lt"/>
                <a:ea typeface="+mn-ea"/>
                <a:cs typeface="+mn-cs"/>
              </a:rPr>
              <a:t>Lähteet:</a:t>
            </a:r>
          </a:p>
          <a:p>
            <a:r>
              <a:rPr lang="fi-FI" sz="1200" kern="1200">
                <a:solidFill>
                  <a:schemeClr val="tx1"/>
                </a:solidFill>
                <a:effectLst/>
                <a:latin typeface="+mn-lt"/>
                <a:ea typeface="+mn-ea"/>
                <a:cs typeface="+mn-cs"/>
              </a:rPr>
              <a:t>Taulukko on </a:t>
            </a:r>
            <a:r>
              <a:rPr lang="fi-FI" sz="1200" kern="1200" err="1">
                <a:solidFill>
                  <a:schemeClr val="tx1"/>
                </a:solidFill>
                <a:effectLst/>
                <a:latin typeface="+mn-lt"/>
                <a:ea typeface="+mn-ea"/>
                <a:cs typeface="+mn-cs"/>
              </a:rPr>
              <a:t>IOGT:n</a:t>
            </a:r>
            <a:r>
              <a:rPr lang="fi-FI" sz="1200" kern="1200">
                <a:solidFill>
                  <a:schemeClr val="tx1"/>
                </a:solidFill>
                <a:effectLst/>
                <a:latin typeface="+mn-lt"/>
                <a:ea typeface="+mn-ea"/>
                <a:cs typeface="+mn-cs"/>
              </a:rPr>
              <a:t> julkaisusta </a:t>
            </a:r>
            <a:r>
              <a:rPr lang="fi-FI" sz="1200" kern="1200" err="1">
                <a:solidFill>
                  <a:schemeClr val="tx1"/>
                </a:solidFill>
                <a:effectLst/>
                <a:latin typeface="+mn-lt"/>
                <a:ea typeface="+mn-ea"/>
                <a:cs typeface="+mn-cs"/>
              </a:rPr>
              <a:t>Alcohol</a:t>
            </a:r>
            <a:r>
              <a:rPr lang="fi-FI" sz="1200" kern="1200">
                <a:solidFill>
                  <a:schemeClr val="tx1"/>
                </a:solidFill>
                <a:effectLst/>
                <a:latin typeface="+mn-lt"/>
                <a:ea typeface="+mn-ea"/>
                <a:cs typeface="+mn-cs"/>
              </a:rPr>
              <a:t> and </a:t>
            </a:r>
            <a:r>
              <a:rPr lang="fi-FI" sz="1200" kern="1200" err="1">
                <a:solidFill>
                  <a:schemeClr val="tx1"/>
                </a:solidFill>
                <a:effectLst/>
                <a:latin typeface="+mn-lt"/>
                <a:ea typeface="+mn-ea"/>
                <a:cs typeface="+mn-cs"/>
              </a:rPr>
              <a:t>Society</a:t>
            </a:r>
            <a:r>
              <a:rPr lang="fi-FI" sz="1200" kern="1200">
                <a:solidFill>
                  <a:schemeClr val="tx1"/>
                </a:solidFill>
                <a:effectLst/>
                <a:latin typeface="+mn-lt"/>
                <a:ea typeface="+mn-ea"/>
                <a:cs typeface="+mn-cs"/>
              </a:rPr>
              <a:t> (2015) sivulta 38 ja suomennettu:</a:t>
            </a:r>
            <a:endParaRPr lang="fi-FI"/>
          </a:p>
          <a:p>
            <a:r>
              <a:rPr lang="fi-FI"/>
              <a:t>Lähde: </a:t>
            </a:r>
            <a:r>
              <a:rPr lang="fi-FI">
                <a:hlinkClick r:id="rId3"/>
              </a:rPr>
              <a:t>https://iogt.org/wp-content/uploads/2015/03/Alcohol_and_society2015_en.pdf</a:t>
            </a:r>
            <a:endParaRPr lang="fi-FI"/>
          </a:p>
          <a:p>
            <a:endParaRPr lang="fi-FI"/>
          </a:p>
          <a:p>
            <a:r>
              <a:rPr lang="fi-FI"/>
              <a:t>Maunu, Ryyppäämällä ryhmäksi</a:t>
            </a:r>
          </a:p>
          <a:p>
            <a:r>
              <a:rPr lang="fi-FI">
                <a:hlinkClick r:id="rId4"/>
              </a:rPr>
              <a:t>http://www.ehyt.fi/sites/default/files/ryyppaamalla_ryhmaksi_virallinen.pdf</a:t>
            </a:r>
            <a:endParaRPr lang="fi-FI"/>
          </a:p>
        </p:txBody>
      </p:sp>
      <p:sp>
        <p:nvSpPr>
          <p:cNvPr id="4" name="Dian numeron paikkamerkki 3"/>
          <p:cNvSpPr>
            <a:spLocks noGrp="1"/>
          </p:cNvSpPr>
          <p:nvPr>
            <p:ph type="sldNum" sz="quarter" idx="5"/>
          </p:nvPr>
        </p:nvSpPr>
        <p:spPr/>
        <p:txBody>
          <a:bodyPr/>
          <a:lstStyle/>
          <a:p>
            <a:fld id="{CF68FFDB-AF42-474A-99F8-897168F14D93}" type="slidenum">
              <a:rPr lang="fi-FI" smtClean="0"/>
              <a:t>20</a:t>
            </a:fld>
            <a:endParaRPr lang="fi-FI"/>
          </a:p>
        </p:txBody>
      </p:sp>
    </p:spTree>
    <p:extLst>
      <p:ext uri="{BB962C8B-B14F-4D97-AF65-F5344CB8AC3E}">
        <p14:creationId xmlns:p14="http://schemas.microsoft.com/office/powerpoint/2010/main" val="1199372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kern="1200">
                <a:solidFill>
                  <a:schemeClr val="tx1"/>
                </a:solidFill>
                <a:effectLst/>
                <a:latin typeface="+mn-lt"/>
                <a:ea typeface="+mn-ea"/>
                <a:cs typeface="+mn-cs"/>
              </a:rPr>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Liikenneturva, Tilastoraportti 4/2019: </a:t>
            </a:r>
            <a:r>
              <a:rPr lang="fi-FI">
                <a:hlinkClick r:id="rId3"/>
              </a:rPr>
              <a:t>https://www.liikenneturva.fi/sites/default/files/materiaalit/Tutkittua/Tilastot/tilastokatsaukset/tilastokatsaus_rattijuopumus.pdf</a:t>
            </a:r>
            <a:endParaRPr lang="fi-FI"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THL, Alkoholipolitiikka meillä ja muualla: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hlinkClick r:id="rId4"/>
              </a:rPr>
              <a:t>https://thl.fi/fi/web/alkoholi-tupakka-ja-riippuvuudet/alkoholi/usein-kysytyt-kysymykset/politiikka/alkoholipolitiikka-meilla-ja-muualla</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a:t>Kustannukset yhteensä: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hlinkClick r:id="rId5"/>
              </a:rPr>
              <a:t>https://www.uvic.ca/research/centres/cisur/assets/docs/report-alko.pdf</a:t>
            </a:r>
            <a:endParaRPr lang="fi-FI"/>
          </a:p>
          <a:p>
            <a:r>
              <a:rPr lang="fi-FI"/>
              <a:t>Päihdetilastollinen vuosikirja:</a:t>
            </a:r>
          </a:p>
          <a:p>
            <a:r>
              <a:rPr lang="fi-FI">
                <a:hlinkClick r:id="rId6"/>
              </a:rPr>
              <a:t>http://www.julkari.fi/bitstream/handle/10024/137332/SVT_P%c3%a4ihdetilastollisen%20vuosikirja%202018%20%2822.1.2019%29%20web.pdf?sequence=1&amp;isAllowed=y</a:t>
            </a:r>
            <a:endParaRPr lang="fi-FI"/>
          </a:p>
          <a:p>
            <a:endParaRPr lang="fi-FI"/>
          </a:p>
          <a:p>
            <a:endParaRPr lang="fi-FI"/>
          </a:p>
        </p:txBody>
      </p:sp>
      <p:sp>
        <p:nvSpPr>
          <p:cNvPr id="4" name="Dian numeron paikkamerkki 3"/>
          <p:cNvSpPr>
            <a:spLocks noGrp="1"/>
          </p:cNvSpPr>
          <p:nvPr>
            <p:ph type="sldNum" sz="quarter" idx="5"/>
          </p:nvPr>
        </p:nvSpPr>
        <p:spPr/>
        <p:txBody>
          <a:bodyPr/>
          <a:lstStyle/>
          <a:p>
            <a:fld id="{CF68FFDB-AF42-474A-99F8-897168F14D93}" type="slidenum">
              <a:rPr lang="fi-FI" smtClean="0"/>
              <a:t>21</a:t>
            </a:fld>
            <a:endParaRPr lang="fi-FI"/>
          </a:p>
        </p:txBody>
      </p:sp>
    </p:spTree>
    <p:extLst>
      <p:ext uri="{BB962C8B-B14F-4D97-AF65-F5344CB8AC3E}">
        <p14:creationId xmlns:p14="http://schemas.microsoft.com/office/powerpoint/2010/main" val="494717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kern="1200">
                <a:solidFill>
                  <a:schemeClr val="tx1"/>
                </a:solidFill>
                <a:effectLst/>
                <a:latin typeface="+mn-lt"/>
                <a:ea typeface="+mn-ea"/>
                <a:cs typeface="+mn-cs"/>
              </a:rPr>
              <a:t>Keskustelukysymyksiä:</a:t>
            </a:r>
          </a:p>
          <a:p>
            <a:endParaRPr lang="fi-FI" sz="1200" b="0" i="0" kern="1200">
              <a:solidFill>
                <a:schemeClr val="tx1"/>
              </a:solidFill>
              <a:effectLst/>
              <a:latin typeface="+mn-lt"/>
              <a:ea typeface="+mn-ea"/>
              <a:cs typeface="+mn-cs"/>
            </a:endParaRPr>
          </a:p>
          <a:p>
            <a:pPr marL="171450" indent="-171450">
              <a:buFont typeface="Arial" panose="020B0604020202020204" pitchFamily="34" charset="0"/>
              <a:buChar char="•"/>
            </a:pPr>
            <a:r>
              <a:rPr lang="fi-FI" sz="1200" b="0" i="0" kern="1200">
                <a:solidFill>
                  <a:schemeClr val="tx1"/>
                </a:solidFill>
                <a:effectLst/>
                <a:latin typeface="+mn-lt"/>
                <a:ea typeface="+mn-ea"/>
                <a:cs typeface="+mn-cs"/>
              </a:rPr>
              <a:t>Miksi muut kokevat haittoja toisten alkoholinkäytöstä?</a:t>
            </a:r>
          </a:p>
          <a:p>
            <a:pPr marL="171450" indent="-171450">
              <a:buFont typeface="Arial" panose="020B0604020202020204" pitchFamily="34" charset="0"/>
              <a:buChar char="•"/>
            </a:pPr>
            <a:r>
              <a:rPr lang="fi-FI" sz="1200" b="0" i="0" kern="1200">
                <a:solidFill>
                  <a:schemeClr val="tx1"/>
                </a:solidFill>
                <a:effectLst/>
                <a:latin typeface="+mn-lt"/>
                <a:ea typeface="+mn-ea"/>
                <a:cs typeface="+mn-cs"/>
              </a:rPr>
              <a:t>Miksi humala vaikuttaa ihmisten käytökseen?</a:t>
            </a:r>
          </a:p>
          <a:p>
            <a:pPr marL="171450" indent="-171450">
              <a:buFont typeface="Arial" panose="020B0604020202020204" pitchFamily="34" charset="0"/>
              <a:buChar char="•"/>
            </a:pPr>
            <a:r>
              <a:rPr lang="fi-FI"/>
              <a:t>Oletko joutunut tilanteeseen jossa muiden päihteiden käyttö on ärsyttänyt sinua?</a:t>
            </a:r>
            <a:endParaRPr lang="fi-FI" sz="1200" b="0" i="0" kern="1200">
              <a:solidFill>
                <a:schemeClr val="tx1"/>
              </a:solidFill>
              <a:effectLst/>
              <a:latin typeface="+mn-lt"/>
              <a:ea typeface="+mn-ea"/>
              <a:cs typeface="+mn-cs"/>
            </a:endParaRPr>
          </a:p>
          <a:p>
            <a:pPr marL="171450" indent="-171450">
              <a:buFont typeface="Arial" panose="020B0604020202020204" pitchFamily="34" charset="0"/>
              <a:buChar char="•"/>
            </a:pPr>
            <a:r>
              <a:rPr lang="fi-FI" sz="1200" b="0" i="0" kern="1200">
                <a:solidFill>
                  <a:schemeClr val="tx1"/>
                </a:solidFill>
                <a:effectLst/>
                <a:latin typeface="+mn-lt"/>
                <a:ea typeface="+mn-ea"/>
                <a:cs typeface="+mn-cs"/>
              </a:rPr>
              <a:t>Mitä tällaisessa tilanteessa voi tehdä?</a:t>
            </a:r>
            <a:endParaRPr lang="fi-FI"/>
          </a:p>
          <a:p>
            <a:pPr rtl="0" fontAlgn="base"/>
            <a:endParaRPr lang="fi-FI"/>
          </a:p>
          <a:p>
            <a:endParaRPr lang="fi-FI" b="1"/>
          </a:p>
          <a:p>
            <a:r>
              <a:rPr lang="fi-FI" b="1"/>
              <a:t>Lähteet: </a:t>
            </a:r>
          </a:p>
          <a:p>
            <a:r>
              <a:rPr lang="fi-FI"/>
              <a:t>Näin Suomi Juo-kirja (2018) </a:t>
            </a:r>
            <a:r>
              <a:rPr lang="fi-FI">
                <a:hlinkClick r:id="rId3"/>
              </a:rPr>
              <a:t>https://www.julkari.fi/bitstream/handle/10024/136800/THL_TEE029_2018.pdf?sequence=1&amp;isAllowed=y</a:t>
            </a:r>
            <a:r>
              <a:rPr lang="fi-FI"/>
              <a:t> sekä</a:t>
            </a:r>
          </a:p>
          <a:p>
            <a:r>
              <a:rPr lang="fi-FI">
                <a:hlinkClick r:id="rId4"/>
              </a:rPr>
              <a:t>https://thl.fi/fi/web/alkoholi-tupakka-ja-riippuvuudet/alkoholi/nain-suomi-juo/koetut-alkoholihaitat</a:t>
            </a:r>
            <a:endParaRPr lang="fi-FI"/>
          </a:p>
          <a:p>
            <a:endParaRPr lang="fi-FI"/>
          </a:p>
        </p:txBody>
      </p:sp>
      <p:sp>
        <p:nvSpPr>
          <p:cNvPr id="4" name="Dian numeron paikkamerkki 3"/>
          <p:cNvSpPr>
            <a:spLocks noGrp="1"/>
          </p:cNvSpPr>
          <p:nvPr>
            <p:ph type="sldNum" sz="quarter" idx="5"/>
          </p:nvPr>
        </p:nvSpPr>
        <p:spPr/>
        <p:txBody>
          <a:bodyPr/>
          <a:lstStyle/>
          <a:p>
            <a:fld id="{CAEA1DF3-6091-4A4A-A900-CE14D27A44C2}" type="slidenum">
              <a:rPr lang="fi-FI" smtClean="0"/>
              <a:t>22</a:t>
            </a:fld>
            <a:endParaRPr lang="fi-FI"/>
          </a:p>
        </p:txBody>
      </p:sp>
    </p:spTree>
    <p:extLst>
      <p:ext uri="{BB962C8B-B14F-4D97-AF65-F5344CB8AC3E}">
        <p14:creationId xmlns:p14="http://schemas.microsoft.com/office/powerpoint/2010/main" val="3356078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rtl="0" fontAlgn="base"/>
            <a:r>
              <a:rPr lang="fi-FI" sz="1200" b="1" i="0" kern="1200">
                <a:solidFill>
                  <a:schemeClr val="tx1"/>
                </a:solidFill>
                <a:effectLst/>
                <a:latin typeface="+mn-lt"/>
                <a:ea typeface="+mn-ea"/>
                <a:cs typeface="+mn-cs"/>
              </a:rPr>
              <a:t>Keskustelukysymyksiä: </a:t>
            </a:r>
            <a:endParaRPr lang="fi-FI" sz="1200" b="1" i="0" kern="1200">
              <a:solidFill>
                <a:schemeClr val="tx1"/>
              </a:solidFill>
              <a:effectLst/>
              <a:latin typeface="+mn-lt"/>
              <a:cs typeface="Calibri"/>
            </a:endParaRPr>
          </a:p>
          <a:p>
            <a:pPr rtl="0" fontAlgn="base"/>
            <a:r>
              <a:rPr lang="fi-FI" sz="1200" b="0" i="0" kern="1200">
                <a:solidFill>
                  <a:schemeClr val="tx1"/>
                </a:solidFill>
                <a:effectLst/>
                <a:latin typeface="+mn-lt"/>
                <a:ea typeface="+mn-ea"/>
                <a:cs typeface="+mn-cs"/>
              </a:rPr>
              <a:t>Miksi kuvassa näkyviä humalahaittoja sattuu?  </a:t>
            </a:r>
          </a:p>
          <a:p>
            <a:pPr rtl="0" fontAlgn="base"/>
            <a:r>
              <a:rPr lang="fi-FI" sz="1200" b="0" i="0" kern="1200">
                <a:solidFill>
                  <a:schemeClr val="tx1"/>
                </a:solidFill>
                <a:effectLst/>
                <a:latin typeface="+mn-lt"/>
                <a:ea typeface="+mn-ea"/>
                <a:cs typeface="+mn-cs"/>
              </a:rPr>
              <a:t>Miksi ihmiset vähättelevät humalahaittoja? </a:t>
            </a:r>
          </a:p>
          <a:p>
            <a:pPr rtl="0" fontAlgn="base"/>
            <a:r>
              <a:rPr lang="fi-FI" sz="1200" b="0" i="0" kern="1200">
                <a:solidFill>
                  <a:schemeClr val="tx1"/>
                </a:solidFill>
                <a:effectLst/>
                <a:latin typeface="+mn-lt"/>
                <a:ea typeface="+mn-ea"/>
                <a:cs typeface="+mn-cs"/>
              </a:rPr>
              <a:t>Mikä on ryhmän mielestä alkoholin kohtuullista käyttöä? Voiko kohtuullisesta käytöstä koitua haittoja? </a:t>
            </a:r>
          </a:p>
          <a:p>
            <a:pPr rtl="0" fontAlgn="base"/>
            <a:r>
              <a:rPr lang="fi-FI" sz="1200" b="0" i="0" kern="1200">
                <a:solidFill>
                  <a:schemeClr val="tx1"/>
                </a:solidFill>
                <a:effectLst/>
                <a:latin typeface="+mn-lt"/>
                <a:ea typeface="+mn-ea"/>
                <a:cs typeface="+mn-cs"/>
              </a:rPr>
              <a:t>Voiko humalassa tehtyjä mokia kuitata muille sanomalla ”Anteeksi olin vähän humalassa? Voiko tulla seurauksia? </a:t>
            </a:r>
          </a:p>
          <a:p>
            <a:pPr rtl="0" fontAlgn="base"/>
            <a:r>
              <a:rPr lang="fi-FI" sz="1200" b="0" i="0" kern="1200">
                <a:solidFill>
                  <a:schemeClr val="tx1"/>
                </a:solidFill>
                <a:effectLst/>
                <a:latin typeface="+mn-lt"/>
                <a:ea typeface="+mn-ea"/>
                <a:cs typeface="+mn-cs"/>
              </a:rPr>
              <a:t>Miksi alkoholi vaikuttaa aggressiiviseen käytökseen/väkivaltaan? </a:t>
            </a:r>
          </a:p>
          <a:p>
            <a:pPr rtl="0" fontAlgn="base"/>
            <a:r>
              <a:rPr lang="fi-FI" sz="1200" b="0" i="0" kern="1200">
                <a:solidFill>
                  <a:schemeClr val="tx1"/>
                </a:solidFill>
                <a:effectLst/>
                <a:latin typeface="+mn-lt"/>
                <a:ea typeface="+mn-ea"/>
                <a:cs typeface="+mn-cs"/>
              </a:rPr>
              <a:t>Mistä tunnistaa sammuneen ihmisen? Mitä silloin pitää tehdä? </a:t>
            </a:r>
          </a:p>
          <a:p>
            <a:pPr rtl="0" fontAlgn="base"/>
            <a:r>
              <a:rPr lang="fi-FI" sz="1200" b="0" i="0" kern="1200">
                <a:solidFill>
                  <a:schemeClr val="tx1"/>
                </a:solidFill>
                <a:effectLst/>
                <a:latin typeface="+mn-lt"/>
                <a:ea typeface="+mn-ea"/>
                <a:cs typeface="+mn-cs"/>
              </a:rPr>
              <a:t>Miten voi varmistaa että kaveri pääsee turvallisesti kotiin? </a:t>
            </a:r>
          </a:p>
          <a:p>
            <a:endParaRPr lang="fi-FI" b="1"/>
          </a:p>
          <a:p>
            <a:r>
              <a:rPr lang="fi-FI" b="1"/>
              <a:t>Lähteet:</a:t>
            </a:r>
          </a:p>
          <a:p>
            <a:r>
              <a:rPr lang="fi-FI"/>
              <a:t>Näin Suomi Juo-kirja (2018) </a:t>
            </a:r>
            <a:r>
              <a:rPr lang="fi-FI">
                <a:hlinkClick r:id="rId3"/>
              </a:rPr>
              <a:t>https://www.julkari.fi/bitstream/handle/10024/136800/THL_TEE029_2018.pdf?sequence=1&amp;isAllowed=y</a:t>
            </a:r>
            <a:r>
              <a:rPr lang="fi-FI"/>
              <a:t> sekä</a:t>
            </a:r>
          </a:p>
          <a:p>
            <a:r>
              <a:rPr lang="fi-FI">
                <a:hlinkClick r:id="rId4"/>
              </a:rPr>
              <a:t>https://thl.fi/fi/web/alkoholi-tupakka-ja-riippuvuudet/alkoholi/nain-suomi-juo/koetut-alkoholihaitat</a:t>
            </a:r>
            <a:endParaRPr lang="fi-FI"/>
          </a:p>
          <a:p>
            <a:endParaRPr lang="fi-FI"/>
          </a:p>
        </p:txBody>
      </p:sp>
      <p:sp>
        <p:nvSpPr>
          <p:cNvPr id="4" name="Dian numeron paikkamerkki 3"/>
          <p:cNvSpPr>
            <a:spLocks noGrp="1"/>
          </p:cNvSpPr>
          <p:nvPr>
            <p:ph type="sldNum" sz="quarter" idx="5"/>
          </p:nvPr>
        </p:nvSpPr>
        <p:spPr/>
        <p:txBody>
          <a:bodyPr/>
          <a:lstStyle/>
          <a:p>
            <a:fld id="{CAEA1DF3-6091-4A4A-A900-CE14D27A44C2}" type="slidenum">
              <a:rPr lang="fi-FI" smtClean="0"/>
              <a:t>23</a:t>
            </a:fld>
            <a:endParaRPr lang="fi-FI"/>
          </a:p>
        </p:txBody>
      </p:sp>
    </p:spTree>
    <p:extLst>
      <p:ext uri="{BB962C8B-B14F-4D97-AF65-F5344CB8AC3E}">
        <p14:creationId xmlns:p14="http://schemas.microsoft.com/office/powerpoint/2010/main" val="1224853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449263"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fi-FI" sz="1200" b="0" i="0" u="none" strike="noStrike" kern="1200" cap="none" spc="0" normalizeH="0" baseline="0" noProof="0">
              <a:ln>
                <a:noFill/>
              </a:ln>
              <a:solidFill>
                <a:srgbClr val="000000"/>
              </a:solidFill>
              <a:effectLst/>
              <a:uLnTx/>
              <a:uFillTx/>
              <a:latin typeface="+mn-lt"/>
              <a:ea typeface="MS Gothic" panose="020B0609070205080204" pitchFamily="49" charset="-128"/>
              <a:cs typeface="+mn-cs"/>
            </a:endParaRPr>
          </a:p>
          <a:p>
            <a:pPr marL="0" marR="0" lvl="0" indent="0" algn="l" defTabSz="449263"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fi-FI" sz="1200" b="0" i="0" u="none" strike="noStrike" kern="1200" cap="none" spc="0" normalizeH="0" baseline="0" noProof="0">
              <a:ln>
                <a:noFill/>
              </a:ln>
              <a:solidFill>
                <a:srgbClr val="009900"/>
              </a:solidFill>
              <a:effectLst/>
              <a:uLnTx/>
              <a:uFillTx/>
              <a:latin typeface="+mn-lt"/>
              <a:ea typeface="MS Gothic" panose="020B0609070205080204" pitchFamily="49" charset="-128"/>
              <a:cs typeface="+mn-cs"/>
            </a:endParaRPr>
          </a:p>
          <a:p>
            <a:pPr marL="0" marR="0" lvl="0" indent="0" algn="l" defTabSz="449263"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fi-FI" sz="1200" b="0" i="0" u="none" strike="noStrike" kern="1200" cap="none" spc="0" normalizeH="0" baseline="0" noProof="0">
              <a:ln>
                <a:noFill/>
              </a:ln>
              <a:solidFill>
                <a:srgbClr val="009900"/>
              </a:solidFill>
              <a:effectLst/>
              <a:uLnTx/>
              <a:uFillTx/>
              <a:latin typeface="+mn-lt"/>
              <a:ea typeface="MS Gothic" panose="020B0609070205080204" pitchFamily="49" charset="-128"/>
              <a:cs typeface="+mn-cs"/>
            </a:endParaRPr>
          </a:p>
          <a:p>
            <a:r>
              <a:rPr lang="fi-FI" b="1"/>
              <a:t>Lähteet:</a:t>
            </a:r>
          </a:p>
          <a:p>
            <a:r>
              <a:rPr lang="fi-FI" b="1"/>
              <a:t> </a:t>
            </a:r>
            <a:r>
              <a:rPr lang="fi-FI"/>
              <a:t>Liikenneturva</a:t>
            </a:r>
          </a:p>
          <a:p>
            <a:r>
              <a:rPr lang="fi-FI">
                <a:hlinkClick r:id="rId3"/>
              </a:rPr>
              <a:t>https://www.liikenneturva.fi/fi/tutkittua/ajankohtaiset-tilastot</a:t>
            </a:r>
            <a:endParaRPr lang="fi-FI"/>
          </a:p>
          <a:p>
            <a:endParaRPr lang="fi-FI"/>
          </a:p>
          <a:p>
            <a:r>
              <a:rPr lang="fi-FI"/>
              <a:t>Tilastokatsaus, Nuoret, 30.1.2018: </a:t>
            </a:r>
            <a:r>
              <a:rPr lang="fi-FI">
                <a:hlinkClick r:id="rId4"/>
              </a:rPr>
              <a:t>https://www.liikenneturva.fi/sites/default/files/materiaalit/Tutkittua/Tilastot/tilastokatsaukset/tilastokatsaus_nuoret.pdf</a:t>
            </a:r>
            <a:endParaRPr lang="fi-FI"/>
          </a:p>
          <a:p>
            <a:endParaRPr lang="en-US">
              <a:cs typeface="Calibri"/>
            </a:endParaRPr>
          </a:p>
        </p:txBody>
      </p:sp>
      <p:sp>
        <p:nvSpPr>
          <p:cNvPr id="4" name="Dian numeron paikkamerkki 3"/>
          <p:cNvSpPr>
            <a:spLocks noGrp="1"/>
          </p:cNvSpPr>
          <p:nvPr>
            <p:ph type="sldNum" sz="quarter" idx="5"/>
          </p:nvPr>
        </p:nvSpPr>
        <p:spPr/>
        <p:txBody>
          <a:bodyPr/>
          <a:lstStyle/>
          <a:p>
            <a:fld id="{56B2DCA2-CC7F-4DC4-B7AA-B1F79F228B4D}" type="slidenum">
              <a:rPr lang="fi-FI" smtClean="0"/>
              <a:t>24</a:t>
            </a:fld>
            <a:endParaRPr lang="fi-FI"/>
          </a:p>
        </p:txBody>
      </p:sp>
    </p:spTree>
    <p:extLst>
      <p:ext uri="{BB962C8B-B14F-4D97-AF65-F5344CB8AC3E}">
        <p14:creationId xmlns:p14="http://schemas.microsoft.com/office/powerpoint/2010/main" val="1724363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Mikäli linkki videoon ei toimi diassa löydät videon osoitteessa: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https://yle.triplet.io/articles/nuorten-kolarien-takana-voi-olla-paihde-tai-terveysongelmia?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Yle </a:t>
            </a:r>
            <a:r>
              <a:rPr lang="fi-FI" dirty="0" err="1"/>
              <a:t>Triplet</a:t>
            </a:r>
            <a:r>
              <a:rPr lang="fi-FI" dirty="0"/>
              <a:t>: Nuorten kolarien takana voi olla päihde- tai terveysongelmia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Yle Uutiset: Onnettomuudet kääntyivät nousuun – Liikenneprofessori: miksi ajokorttia pidetään lähes perusoikeutena? päivitetty 25.2.2016</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https://yle.fi/uutiset/3-8697992</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Liikenneturva, Nuorten henkilövahingot tieliikenteessä: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https://www.liikenneturva.fi/sites/default/files/materiaalit/Tutkittua/Tilastot/tilastokatsaukset/tilastokatsaus_nuoret.pdf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CF68FFDB-AF42-474A-99F8-897168F14D93}" type="slidenum">
              <a:rPr lang="fi-FI" smtClean="0"/>
              <a:t>25</a:t>
            </a:fld>
            <a:endParaRPr lang="fi-FI"/>
          </a:p>
        </p:txBody>
      </p:sp>
    </p:spTree>
    <p:extLst>
      <p:ext uri="{BB962C8B-B14F-4D97-AF65-F5344CB8AC3E}">
        <p14:creationId xmlns:p14="http://schemas.microsoft.com/office/powerpoint/2010/main" val="594805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200" b="0" i="0" u="none" strike="noStrike" kern="1200" cap="none" spc="0" normalizeH="0" baseline="0" noProof="0">
              <a:ln>
                <a:noFill/>
              </a:ln>
              <a:solidFill>
                <a:srgbClr val="000000"/>
              </a:solidFill>
              <a:effectLst/>
              <a:uLnTx/>
              <a:uFillTx/>
              <a:latin typeface="+mn-lt"/>
              <a:ea typeface="MS Gothic" panose="020B0609070205080204" pitchFamily="49" charset="-128"/>
              <a:cs typeface="+mn-cs"/>
            </a:endParaRPr>
          </a:p>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8037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black"/>
                </a:solidFill>
                <a:effectLst/>
                <a:uLnTx/>
                <a:uFillTx/>
                <a:latin typeface="+mn-lt"/>
                <a:ea typeface="+mn-ea"/>
                <a:cs typeface="+mn-cs"/>
              </a:rPr>
              <a:t>Janaharjoitus, samaa mieltä - eri mieltä, kouluttaja lukee väittämät:</a:t>
            </a:r>
            <a:endParaRPr kumimoji="0" lang="en-US" sz="1200" b="0" i="0" u="none" strike="noStrike" kern="1200" cap="none" spc="0" normalizeH="0" baseline="0" noProof="0">
              <a:ln>
                <a:noFill/>
              </a:ln>
              <a:solidFill>
                <a:prstClr val="black"/>
              </a:solidFill>
              <a:effectLst/>
              <a:uLnTx/>
              <a:uFillTx/>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mn-lt"/>
                <a:ea typeface="+mn-ea"/>
                <a:cs typeface="+mn-cs"/>
              </a:rPr>
              <a:t>Alkoholin käyttö on jokaisen oma asia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mn-lt"/>
                <a:ea typeface="+mn-ea"/>
                <a:cs typeface="+mn-cs"/>
              </a:rPr>
              <a:t>Alkoholinkäytön rajoittaminen toimii yhteiskunnassamme hyvin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mn-lt"/>
                <a:ea typeface="+mn-ea"/>
                <a:cs typeface="+mn-cs"/>
              </a:rPr>
              <a:t>Ala-ikäisten alkoholinkäyttöön puututaan mielestäni tarpeeksi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mn-lt"/>
                <a:ea typeface="+mn-ea"/>
                <a:cs typeface="+mn-cs"/>
              </a:rPr>
              <a:t>Olen joskus ollut huolissani tuntemani henkilön alkoholinkäytöstä</a:t>
            </a:r>
            <a:endParaRPr kumimoji="0" lang="en-US" sz="1200" b="0" i="0" u="none" strike="noStrike" kern="1200" cap="none" spc="0" normalizeH="0" baseline="0" noProof="0">
              <a:ln>
                <a:noFill/>
              </a:ln>
              <a:solidFill>
                <a:prstClr val="black"/>
              </a:solidFill>
              <a:effectLst/>
              <a:uLnTx/>
              <a:uFillTx/>
              <a:latin typeface="+mn-lt"/>
              <a:ea typeface="+mn-ea"/>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mn-lt"/>
                <a:ea typeface="+mn-ea"/>
                <a:cs typeface="+mn-cs"/>
              </a:rPr>
              <a:t>Olen ottanut huoleni puheeksi henkilön kanssa, josta olen ollut huolestunut</a:t>
            </a:r>
            <a:endParaRPr kumimoji="0" lang="en-US" sz="1200" b="0" i="0" u="none" strike="noStrike" kern="1200" cap="none" spc="0" normalizeH="0" baseline="0" noProof="0">
              <a:ln>
                <a:noFill/>
              </a:ln>
              <a:solidFill>
                <a:prstClr val="black"/>
              </a:solidFill>
              <a:effectLst/>
              <a:uLnTx/>
              <a:uFillTx/>
              <a:latin typeface="+mn-lt"/>
              <a:ea typeface="+mn-ea"/>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mn-lt"/>
                <a:ea typeface="+mn-ea"/>
                <a:cs typeface="+mn-cs"/>
              </a:rPr>
              <a:t>Se mitä nuoret tekevät vapaa-ajallaan, ei kuulu vanhemmille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mn-lt"/>
                <a:ea typeface="+mn-ea"/>
                <a:cs typeface="+mn-cs"/>
              </a:rPr>
              <a:t>Päihteistä ja mielen hyvinvoinnista puhutaan mielestäni koulussa tarpeeksi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200" b="0" i="0" u="none" strike="noStrike" kern="1200" cap="none" spc="0" normalizeH="0" baseline="0" noProof="0">
                <a:ln>
                  <a:noFill/>
                </a:ln>
                <a:solidFill>
                  <a:prstClr val="black"/>
                </a:solidFill>
                <a:effectLst/>
                <a:uLnTx/>
                <a:uFillTx/>
                <a:latin typeface="+mn-lt"/>
                <a:ea typeface="+mn-ea"/>
                <a:cs typeface="+mn-cs"/>
              </a:rPr>
              <a:t>Opin tänään jotain uutta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prstClr val="black"/>
              </a:solidFill>
              <a:effectLst/>
              <a:uLnTx/>
              <a:uFillTx/>
              <a:latin typeface="+mn-lt"/>
              <a:ea typeface="+mn-ea"/>
              <a:cs typeface="+mn-cs"/>
            </a:endParaRPr>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533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Buenotalk.fi-sivusto on EHYT ry:n ylläpitämä nuorten kanava, johon kannattaa tutustua. Sieltä löytyy lisätietoa päihteistä ja pelaamisesta, sekä muista aiheista, jotka koskettavat yläkouluikäisen ja toisen asteen opiskelijan arkea. </a:t>
            </a:r>
            <a:r>
              <a:rPr lang="fi-FI" err="1"/>
              <a:t>Bueno</a:t>
            </a:r>
            <a:r>
              <a:rPr lang="fi-FI"/>
              <a:t>-toiminnan sisältöjä löytyy Instagramista, YouTubesta sekä buenotalk.fi-sivustolta.</a:t>
            </a:r>
          </a:p>
          <a:p>
            <a:r>
              <a:rPr lang="fi-FI"/>
              <a:t>Buenotalk.fi-sivustolla voi kokeilla esimerkiksi päihdetietouttaan minivisojen muodossa. Kotisivulta löytyy kysy/</a:t>
            </a:r>
            <a:r>
              <a:rPr lang="fi-FI" err="1"/>
              <a:t>fråga</a:t>
            </a:r>
            <a:r>
              <a:rPr lang="fi-FI"/>
              <a:t> -palsta, jossa voi kysyä päihteisiin tai pelaamiseen liittyvistä asioista anonyymisti, sekä lukea muiden nuorten kysymyksiä ja niihin saatuja vastauksia. Kysymyksiin vastataan kolmen päivän sisällä. Nuorten kysymyksistä tehdään videoita </a:t>
            </a:r>
            <a:r>
              <a:rPr lang="fi-FI" err="1"/>
              <a:t>Buenotalkin</a:t>
            </a:r>
            <a:r>
              <a:rPr lang="fi-FI"/>
              <a:t> YouTube-kanavalle, jossa nuorten nostamia aiheita käsitellään viihteellisesti.</a:t>
            </a:r>
          </a:p>
          <a:p>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583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800" b="0" i="0" u="none" strike="noStrike" baseline="0" dirty="0">
                <a:solidFill>
                  <a:srgbClr val="000000"/>
                </a:solidFill>
                <a:latin typeface="Calibri" panose="020F0502020204030204" pitchFamily="34" charset="0"/>
              </a:rPr>
              <a:t>Lue ne ääneen nuorille ja tarkista, että ne on ymmärretty oikein. Kerro miten paljon aikaa on käytettävissä. Pyydä nuoria kirjaamaan vastauksiaan paperille lyhyesti. </a:t>
            </a:r>
          </a:p>
          <a:p>
            <a:endParaRPr lang="fi-FI" sz="1800" b="0" i="0" u="none" strike="noStrike" baseline="0" dirty="0">
              <a:solidFill>
                <a:srgbClr val="000000"/>
              </a:solidFill>
              <a:latin typeface="Calibri" panose="020F0502020204030204" pitchFamily="34" charset="0"/>
            </a:endParaRPr>
          </a:p>
          <a:p>
            <a:r>
              <a:rPr lang="fi-FI" dirty="0"/>
              <a:t>Seuraava dia 4 käsittelee kokonaiskulutusta</a:t>
            </a:r>
            <a:r>
              <a:rPr lang="fi-FI"/>
              <a:t>. Dia </a:t>
            </a:r>
            <a:r>
              <a:rPr lang="fi-FI" dirty="0"/>
              <a:t>5 sijoittaa suomalaisen kulutustason Eurooppalaiseen vertailuun, johon löytyvät lisäkysymykset kommenttikentässä. Tehtävä dialla 6 linkittyy kysymykseen 2. Vastaukset löytyvät opettajan oppaasta ja ne käydään yhdessä läpi.</a:t>
            </a:r>
          </a:p>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018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i="0" kern="1200" dirty="0">
                <a:solidFill>
                  <a:schemeClr val="tx1"/>
                </a:solidFill>
                <a:effectLst/>
                <a:latin typeface="+mn-lt"/>
                <a:ea typeface="+mn-ea"/>
                <a:cs typeface="+mn-cs"/>
              </a:rPr>
              <a:t>Kysymykset:</a:t>
            </a:r>
          </a:p>
          <a:p>
            <a:endParaRPr lang="fi-FI"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fi-FI" sz="1200" b="0" i="0" kern="1200" dirty="0">
                <a:solidFill>
                  <a:schemeClr val="tx1"/>
                </a:solidFill>
                <a:effectLst/>
                <a:latin typeface="+mn-lt"/>
                <a:ea typeface="+mn-ea"/>
                <a:cs typeface="+mn-cs"/>
              </a:rPr>
              <a:t>Mitä mieltä olette tilastosta? Millaisia ajatuksia se herättää?</a:t>
            </a:r>
          </a:p>
          <a:p>
            <a:pPr marL="171450" indent="-171450">
              <a:buFont typeface="Arial" panose="020B0604020202020204" pitchFamily="34" charset="0"/>
              <a:buChar char="•"/>
            </a:pPr>
            <a:r>
              <a:rPr lang="fi-FI" sz="1000" kern="1200" dirty="0">
                <a:solidFill>
                  <a:schemeClr val="tx1"/>
                </a:solidFill>
                <a:latin typeface="+mn-lt"/>
                <a:ea typeface="+mn-ea"/>
                <a:cs typeface="+mn-cs"/>
              </a:rPr>
              <a:t>Mitkä asiat ovat vaikuttaneet kulutuksen nousuun?</a:t>
            </a:r>
          </a:p>
          <a:p>
            <a:pPr marL="171450" indent="-171450">
              <a:buFont typeface="Arial" panose="020B0604020202020204" pitchFamily="34" charset="0"/>
              <a:buChar char="•"/>
            </a:pPr>
            <a:r>
              <a:rPr lang="fi-FI" sz="1000" kern="1200" dirty="0">
                <a:solidFill>
                  <a:schemeClr val="tx1"/>
                </a:solidFill>
                <a:latin typeface="+mn-lt"/>
                <a:ea typeface="+mn-ea"/>
                <a:cs typeface="+mn-cs"/>
              </a:rPr>
              <a:t>Tilasto on laskenut viimeiset vuodet. Mitä syitä laskulle on?</a:t>
            </a:r>
          </a:p>
          <a:p>
            <a:pPr marL="171450" indent="-171450">
              <a:buFont typeface="Arial" panose="020B0604020202020204" pitchFamily="34" charset="0"/>
              <a:buChar char="•"/>
            </a:pPr>
            <a:r>
              <a:rPr lang="fi-FI" sz="1000" kern="1200" dirty="0">
                <a:solidFill>
                  <a:schemeClr val="tx1"/>
                </a:solidFill>
                <a:latin typeface="+mn-lt"/>
                <a:ea typeface="+mn-ea"/>
                <a:cs typeface="+mn-cs"/>
              </a:rPr>
              <a:t>Miten tilasto tulee kehittymään jatkossa? Perustele.</a:t>
            </a:r>
          </a:p>
          <a:p>
            <a:endParaRPr lang="fi-FI" dirty="0"/>
          </a:p>
          <a:p>
            <a:r>
              <a:rPr lang="fi-FI" dirty="0"/>
              <a:t>Lähteet:</a:t>
            </a:r>
          </a:p>
          <a:p>
            <a:r>
              <a:rPr lang="fi-FI" sz="1200" b="0" i="0" kern="1200" dirty="0">
                <a:solidFill>
                  <a:schemeClr val="tx1"/>
                </a:solidFill>
                <a:effectLst/>
                <a:latin typeface="+mn-lt"/>
                <a:ea typeface="+mn-ea"/>
                <a:cs typeface="+mn-cs"/>
              </a:rPr>
              <a:t>THL, Tilastoraportti 17/2019, 27.5.2019.</a:t>
            </a:r>
            <a:br>
              <a:rPr lang="fi-FI" dirty="0"/>
            </a:br>
            <a:r>
              <a:rPr lang="fi-FI" sz="1200" b="0" i="0" kern="1200" dirty="0">
                <a:solidFill>
                  <a:schemeClr val="tx1"/>
                </a:solidFill>
                <a:effectLst/>
                <a:latin typeface="+mn-lt"/>
                <a:ea typeface="+mn-ea"/>
                <a:cs typeface="+mn-cs"/>
              </a:rPr>
              <a:t>Suomen virallinen tilasto, Alkoholijuomien kulutus (2018) </a:t>
            </a:r>
            <a:r>
              <a:rPr lang="fi-FI" dirty="0">
                <a:hlinkClick r:id="rId3"/>
              </a:rPr>
              <a:t>https://thl.fi/fi/tilastot-ja-data/tilastot-aiheittain/paihteet/alkoholi/alkoholijuomien-kulutus</a:t>
            </a:r>
            <a:endParaRPr lang="fi-FI" sz="1200" b="0" i="0" kern="1200" dirty="0">
              <a:solidFill>
                <a:schemeClr val="tx1"/>
              </a:solidFill>
              <a:effectLst/>
              <a:latin typeface="+mn-lt"/>
              <a:ea typeface="+mn-ea"/>
              <a:cs typeface="+mn-cs"/>
            </a:endParaRPr>
          </a:p>
          <a:p>
            <a:r>
              <a:rPr lang="fi-FI" dirty="0"/>
              <a:t>Koko raportti: Alkoholijuomien kulutus (2018) : </a:t>
            </a:r>
            <a:r>
              <a:rPr lang="fi-FI" dirty="0">
                <a:hlinkClick r:id="rId4"/>
              </a:rPr>
              <a:t>http://www.julkari.fi/bitstream/handle/10024/138186/Tr17_19_sv.pdf?sequence=5&amp;isAllowed=y</a:t>
            </a:r>
            <a:endParaRPr lang="fi-FI" dirty="0"/>
          </a:p>
          <a:p>
            <a:endParaRPr lang="fi-FI" dirty="0"/>
          </a:p>
          <a:p>
            <a:r>
              <a:rPr lang="fi-FI" dirty="0"/>
              <a:t>THL, Usein kysytyt kysymykset juomiskulttuurista: </a:t>
            </a:r>
            <a:r>
              <a:rPr lang="fi-FI" dirty="0">
                <a:hlinkClick r:id="rId5"/>
              </a:rPr>
              <a:t>https://thl.fi/fi/web/alkoholi-tupakka-ja-riippuvuudet/alkoholi/usein-kysytyt-kysymykset/juomiskulttuuri</a:t>
            </a:r>
            <a:endParaRPr lang="fi-FI" dirty="0"/>
          </a:p>
          <a:p>
            <a:r>
              <a:rPr lang="fi-FI" dirty="0"/>
              <a:t>THL, Usein kysytyt kysymykset alkoholipolitiikasta: </a:t>
            </a:r>
            <a:r>
              <a:rPr lang="fi-FI" dirty="0">
                <a:hlinkClick r:id="rId6"/>
              </a:rPr>
              <a:t>https://thl.fi/fi/web/alkoholi-tupakka-ja-riippuvuudet/alkoholi/usein-kysytyt-kysymykset/politiikka</a:t>
            </a:r>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21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b="0" u="none"/>
          </a:p>
          <a:p>
            <a:pPr marL="0" marR="0" lvl="0" indent="0" algn="l" defTabSz="914400" rtl="0" eaLnBrk="1" fontAlgn="auto" latinLnBrk="0" hangingPunct="1">
              <a:lnSpc>
                <a:spcPct val="100000"/>
              </a:lnSpc>
              <a:spcBef>
                <a:spcPts val="0"/>
              </a:spcBef>
              <a:spcAft>
                <a:spcPts val="0"/>
              </a:spcAft>
              <a:buClrTx/>
              <a:buSzTx/>
              <a:buFontTx/>
              <a:buNone/>
              <a:tabLst/>
              <a:defRPr/>
            </a:pPr>
            <a:r>
              <a:rPr lang="fi-FI" b="1" u="none"/>
              <a:t>Kysymykset: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u="none"/>
              <a:t>Mitä ajatuksia vertailu herättää?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u="none"/>
              <a:t>Millaisia eroja tulee mieleen maiden juomiskulttuureissa?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b="0" u="none"/>
              <a:t>Mitkä sosiaaliset/kulttuurilliset tekijät voisivat vaikuttaa alkoholinkäyttötapoihin?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0" u="none"/>
          </a:p>
          <a:p>
            <a:endParaRPr lang="fi-FI"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Lähteet: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WHO, World status </a:t>
            </a:r>
            <a:r>
              <a:rPr lang="fi-FI" sz="1200" b="0" i="0" kern="1200" err="1">
                <a:solidFill>
                  <a:schemeClr val="tx1"/>
                </a:solidFill>
                <a:effectLst/>
                <a:latin typeface="+mn-lt"/>
                <a:ea typeface="+mn-ea"/>
                <a:cs typeface="+mn-cs"/>
              </a:rPr>
              <a:t>report</a:t>
            </a:r>
            <a:r>
              <a:rPr lang="fi-FI" sz="1200" b="0" i="0" kern="1200">
                <a:solidFill>
                  <a:schemeClr val="tx1"/>
                </a:solidFill>
                <a:effectLst/>
                <a:latin typeface="+mn-lt"/>
                <a:ea typeface="+mn-ea"/>
                <a:cs typeface="+mn-cs"/>
              </a:rPr>
              <a:t> on </a:t>
            </a:r>
            <a:r>
              <a:rPr lang="fi-FI" sz="1200" b="0" i="0" kern="1200" err="1">
                <a:solidFill>
                  <a:schemeClr val="tx1"/>
                </a:solidFill>
                <a:effectLst/>
                <a:latin typeface="+mn-lt"/>
                <a:ea typeface="+mn-ea"/>
                <a:cs typeface="+mn-cs"/>
              </a:rPr>
              <a:t>alcohol</a:t>
            </a:r>
            <a:r>
              <a:rPr lang="fi-FI" sz="1200" b="0" i="0" kern="1200">
                <a:solidFill>
                  <a:schemeClr val="tx1"/>
                </a:solidFill>
                <a:effectLst/>
                <a:latin typeface="+mn-lt"/>
                <a:ea typeface="+mn-ea"/>
                <a:cs typeface="+mn-cs"/>
              </a:rPr>
              <a:t> and </a:t>
            </a:r>
            <a:r>
              <a:rPr lang="fi-FI" sz="1200" b="0" i="0" kern="1200" err="1">
                <a:solidFill>
                  <a:schemeClr val="tx1"/>
                </a:solidFill>
                <a:effectLst/>
                <a:latin typeface="+mn-lt"/>
                <a:ea typeface="+mn-ea"/>
                <a:cs typeface="+mn-cs"/>
              </a:rPr>
              <a:t>health</a:t>
            </a:r>
            <a:r>
              <a:rPr lang="fi-FI" sz="1200" b="0" i="0" kern="1200">
                <a:solidFill>
                  <a:schemeClr val="tx1"/>
                </a:solidFill>
                <a:effectLst/>
                <a:latin typeface="+mn-lt"/>
                <a:ea typeface="+mn-ea"/>
                <a:cs typeface="+mn-cs"/>
              </a:rPr>
              <a:t> (2018)</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THL, Näin Suomi juo (2018) luku 23 ’</a:t>
            </a:r>
            <a:r>
              <a:rPr lang="fi-FI" sz="1200" b="0" i="1" kern="1200">
                <a:solidFill>
                  <a:schemeClr val="tx1"/>
                </a:solidFill>
                <a:effectLst/>
                <a:latin typeface="+mn-lt"/>
                <a:ea typeface="+mn-ea"/>
                <a:cs typeface="+mn-cs"/>
              </a:rPr>
              <a:t>Mikä on muuttunut 2000-luvulla mikä ei?’</a:t>
            </a:r>
            <a:endParaRPr lang="fi-FI"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a:hlinkClick r:id="rId3"/>
              </a:rPr>
              <a:t>https://www.julkari.fi/bitstream/handle/10024/136800/THL_TEE029_2018.pdf?sequence=1&amp;isAllowed=y</a:t>
            </a:r>
            <a:r>
              <a:rPr lang="fi-FI"/>
              <a:t> </a:t>
            </a:r>
          </a:p>
          <a:p>
            <a:endParaRPr lang="fi-FI">
              <a:hlinkClick r:id="rId4"/>
            </a:endParaRPr>
          </a:p>
          <a:p>
            <a:r>
              <a:rPr lang="fi-FI">
                <a:hlinkClick r:id="rId4"/>
              </a:rPr>
              <a:t>https://www.drinkaware.co.uk/research/data/comparisons/</a:t>
            </a:r>
            <a:endParaRPr lang="fi-FI"/>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710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sz="1200" b="0" i="0" kern="1200" dirty="0">
                <a:solidFill>
                  <a:schemeClr val="tx1"/>
                </a:solidFill>
                <a:effectLst/>
                <a:latin typeface="+mn-lt"/>
                <a:ea typeface="+mn-ea"/>
                <a:cs typeface="+mn-cs"/>
              </a:rPr>
              <a:t>Pyydä nuoria kirjaamaan vastauksiaan alas paperille ja käykää sitten vastaukset läpi yhdessä keskustellen. Seuraavat diat 7- 9 käsittelevät alkoholinkäyttötrendejä nuorten osalta. Kun käytte läpi tilastoja, voitte peilata nuorten vastauksia tähän edelliseen kysymykseen ja miettiä, ovatko rajoitukset vaikuttaneet nuorten alkoholinkäytön kehitykseen. Tilasto-diojen kommenttikentissä löytyy lisäkysymyksiä pohdinnaksi.</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i-FI"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sz="1200" b="1" i="0" kern="1200" dirty="0">
                <a:solidFill>
                  <a:schemeClr val="tx1"/>
                </a:solidFill>
                <a:effectLst/>
                <a:latin typeface="+mn-lt"/>
                <a:ea typeface="+mn-ea"/>
                <a:cs typeface="+mn-cs"/>
              </a:rPr>
              <a:t>Lisäkysymykset: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i-FI"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i="0" kern="1200" dirty="0">
                <a:solidFill>
                  <a:schemeClr val="tx1"/>
                </a:solidFill>
                <a:effectLst/>
                <a:latin typeface="+mn-lt"/>
                <a:ea typeface="+mn-ea"/>
                <a:cs typeface="+mn-cs"/>
              </a:rPr>
              <a:t>Miltä yhteiskunta näyttäisi jos saatavuutta ei rajoitettaisi?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i="0" kern="1200" dirty="0">
                <a:solidFill>
                  <a:schemeClr val="tx1"/>
                </a:solidFill>
                <a:effectLst/>
                <a:latin typeface="+mn-lt"/>
                <a:ea typeface="+mn-ea"/>
                <a:cs typeface="+mn-cs"/>
              </a:rPr>
              <a:t>Lisääntyisikö käyttö?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i="0" kern="1200" dirty="0">
                <a:solidFill>
                  <a:schemeClr val="tx1"/>
                </a:solidFill>
                <a:effectLst/>
                <a:latin typeface="+mn-lt"/>
                <a:ea typeface="+mn-ea"/>
                <a:cs typeface="+mn-cs"/>
              </a:rPr>
              <a:t>Kenen vastuulla seuraamukset 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i="0" kern="1200" dirty="0">
                <a:solidFill>
                  <a:schemeClr val="tx1"/>
                </a:solidFill>
                <a:effectLst/>
                <a:latin typeface="+mn-lt"/>
                <a:ea typeface="+mn-ea"/>
                <a:cs typeface="+mn-cs"/>
              </a:rPr>
              <a:t>Onko alkoholinkäyttö jokaisen oma asia?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i="0" kern="1200" dirty="0">
                <a:solidFill>
                  <a:schemeClr val="tx1"/>
                </a:solidFill>
                <a:effectLst/>
                <a:latin typeface="+mn-lt"/>
                <a:ea typeface="+mn-ea"/>
                <a:cs typeface="+mn-cs"/>
              </a:rPr>
              <a:t>Kuka vastaa kustannuksista joita koituu alkoholinkäytön seurauksena?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0" i="0" kern="1200" dirty="0">
                <a:solidFill>
                  <a:schemeClr val="tx1"/>
                </a:solidFill>
                <a:effectLst/>
                <a:latin typeface="+mn-lt"/>
                <a:ea typeface="+mn-ea"/>
                <a:cs typeface="+mn-cs"/>
              </a:rPr>
              <a:t>Tässä on hyvä korostaa että eri kansat ovat löytäneet eri päihteet, ja se on myös vaikuttanut siihen miten päihteitä rajoitetaan ja miten niihin suhtaudutaan eri maissa. Päihdekulttuurit voivat myös erota paljon toisistaan.</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i-FI"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i-FI"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sz="1200" b="1" i="0" kern="1200" dirty="0">
                <a:solidFill>
                  <a:schemeClr val="tx1"/>
                </a:solidFill>
                <a:effectLst/>
                <a:latin typeface="+mn-lt"/>
                <a:ea typeface="+mn-ea"/>
                <a:cs typeface="+mn-cs"/>
              </a:rPr>
              <a:t>Lähteet: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dirty="0">
                <a:hlinkClick r:id="rId3"/>
              </a:rPr>
              <a:t>https://www.valvira.fi/alkoholi/vahittaismyynti/vahittaismyyntiaika</a:t>
            </a:r>
            <a:endParaRPr lang="fi-FI"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dirty="0">
                <a:hlinkClick r:id="rId4"/>
              </a:rPr>
              <a:t>http://www.ehyt.fi/fi/alkoholilaki-usein-kysyttya</a:t>
            </a:r>
            <a:endParaRPr lang="fi-FI"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dirty="0">
                <a:hlinkClick r:id="rId5"/>
              </a:rPr>
              <a:t>https://www.finlex.fi/fi/laki/alkup/2017/20171102</a:t>
            </a:r>
            <a:endParaRPr lang="fi-FI"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dirty="0">
                <a:hlinkClick r:id="rId6"/>
              </a:rPr>
              <a:t>http://preventiimi.humak.fi/wp-content/uploads/sites/28/2015/11/Vain-yhdelle-tukimateriaali-verkkoversio.pdf</a:t>
            </a:r>
            <a:endParaRPr lang="fi-FI"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dirty="0">
                <a:hlinkClick r:id="rId7"/>
              </a:rPr>
              <a:t>https://vm.fi/alkoholiverotus</a:t>
            </a:r>
            <a:endParaRPr lang="fi-FI"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i-FI"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sz="1200" b="1" i="0" kern="1200" dirty="0">
                <a:solidFill>
                  <a:schemeClr val="tx1"/>
                </a:solidFill>
                <a:effectLst/>
                <a:latin typeface="+mn-lt"/>
                <a:ea typeface="+mn-ea"/>
                <a:cs typeface="+mn-cs"/>
              </a:rPr>
              <a:t>Lisätietoa:</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sz="1200" b="1" i="0" kern="1200" dirty="0">
                <a:solidFill>
                  <a:schemeClr val="tx1"/>
                </a:solidFill>
                <a:effectLst/>
                <a:latin typeface="+mn-lt"/>
                <a:ea typeface="+mn-ea"/>
                <a:cs typeface="+mn-cs"/>
              </a:rPr>
              <a:t>Usein kysytyt alkoholilaista, Ehyt ry:</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dirty="0">
                <a:hlinkClick r:id="rId4"/>
              </a:rPr>
              <a:t>http://www.ehyt.fi/fi/alkoholilaki-usein-kysyttya</a:t>
            </a:r>
            <a:endParaRPr lang="fi-FI"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i-FI"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i-FI"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sz="1200" b="1" i="0" kern="1200" dirty="0">
                <a:solidFill>
                  <a:schemeClr val="tx1"/>
                </a:solidFill>
                <a:effectLst/>
                <a:latin typeface="+mn-lt"/>
                <a:ea typeface="+mn-ea"/>
                <a:cs typeface="+mn-cs"/>
              </a:rPr>
              <a:t>THL, Alkoholiin liittyvän lainsäädännön kehityksestä lisää:</a:t>
            </a:r>
          </a:p>
          <a:p>
            <a:pPr marL="0" indent="0">
              <a:buFont typeface="+mj-lt"/>
              <a:buNone/>
            </a:pPr>
            <a:r>
              <a:rPr lang="fi-FI" dirty="0">
                <a:hlinkClick r:id="rId8"/>
              </a:rPr>
              <a:t>https://thl.fi/fi/web/alkoholi-tupakka-ja-riippuvuudet/alkoholi/alkoholipolitiikka/lait-ja-linjaukset/lainsaadannon-kehitys</a:t>
            </a:r>
            <a:endParaRPr lang="fi-F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i-FI" dirty="0"/>
          </a:p>
          <a:p>
            <a:endParaRPr lang="fi-FI" dirty="0"/>
          </a:p>
        </p:txBody>
      </p:sp>
      <p:sp>
        <p:nvSpPr>
          <p:cNvPr id="4" name="Dian numeron paikkamerkki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68FFDB-AF42-474A-99F8-897168F14D93}"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5057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b="1"/>
              <a:t>Kysymykset: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Mitä mieltä nuoret ovat tilastosta? Millaisia ajatuksia se herättää?</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a:t>Oletko itse huomannut muutoksia suomalaisten alkoholinkäyttötavoissa? </a:t>
            </a:r>
            <a:endParaRPr lang="fi-FI"/>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Vastaako tilasto nuorten omaa arkea? Onko se uskottava? Miksi/ miksi ei?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Mikä on vaikuttanut 15-16 v. nuorten alkoholinkäytön laskemiseen?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Miten tilasto tulee kehittymään jatkossa?</a:t>
            </a:r>
          </a:p>
          <a:p>
            <a:endParaRPr lang="fi-FI"/>
          </a:p>
          <a:p>
            <a:endParaRPr lang="fi-FI"/>
          </a:p>
          <a:p>
            <a:r>
              <a:rPr lang="fi-FI" b="1"/>
              <a:t>Lähteet:</a:t>
            </a:r>
          </a:p>
          <a:p>
            <a:r>
              <a:rPr lang="fi-FI"/>
              <a:t>Nuorten päihteiden käyttö ja rahapelaaminen – ESPAD tutkimus (2019)</a:t>
            </a:r>
          </a:p>
          <a:p>
            <a:r>
              <a:rPr lang="fi-FI">
                <a:hlinkClick r:id="rId3"/>
              </a:rPr>
              <a:t>http://www.julkari.fi/bitstream/handle/10024/138792/ESPAD_tilastoraportti06112019.pdf?sequence=3&amp;isAllowed=y</a:t>
            </a:r>
            <a:endParaRPr lang="fi-FI"/>
          </a:p>
          <a:p>
            <a:r>
              <a:rPr lang="fi-FI" b="0"/>
              <a:t>Nuorten juomatavat Suomessa, Nuortenlinkki</a:t>
            </a:r>
          </a:p>
          <a:p>
            <a:r>
              <a:rPr lang="fi-FI">
                <a:hlinkClick r:id="rId4"/>
              </a:rPr>
              <a:t>https://nuortenlinkki.fi/tietopiste/tietoartikkelit/alkoholi/nuorten-juomatavat-suomessa</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Miten nuorten alkoholinkäyttö on muuttunut? THL</a:t>
            </a:r>
            <a:endParaRPr lang="fi-FI" b="0"/>
          </a:p>
          <a:p>
            <a:r>
              <a:rPr lang="fi-FI">
                <a:hlinkClick r:id="rId5"/>
              </a:rPr>
              <a:t>https://thl.fi/fi/web/alkoholi-tupakka-ja-riippuvuudet/alkoholi/usein-kysytyt-kysymykset/juomiskulttuuri#humalajuominen</a:t>
            </a:r>
            <a:endParaRPr lang="fi-FI"/>
          </a:p>
          <a:p>
            <a:endParaRPr lang="fi-FI"/>
          </a:p>
        </p:txBody>
      </p:sp>
      <p:sp>
        <p:nvSpPr>
          <p:cNvPr id="4" name="Dian numeron paikkamerkki 3"/>
          <p:cNvSpPr>
            <a:spLocks noGrp="1"/>
          </p:cNvSpPr>
          <p:nvPr>
            <p:ph type="sldNum" sz="quarter" idx="5"/>
          </p:nvPr>
        </p:nvSpPr>
        <p:spPr/>
        <p:txBody>
          <a:bodyPr/>
          <a:lstStyle/>
          <a:p>
            <a:fld id="{CAEA1DF3-6091-4A4A-A900-CE14D27A44C2}" type="slidenum">
              <a:rPr lang="fi-FI" smtClean="0"/>
              <a:t>7</a:t>
            </a:fld>
            <a:endParaRPr lang="fi-FI"/>
          </a:p>
        </p:txBody>
      </p:sp>
    </p:spTree>
    <p:extLst>
      <p:ext uri="{BB962C8B-B14F-4D97-AF65-F5344CB8AC3E}">
        <p14:creationId xmlns:p14="http://schemas.microsoft.com/office/powerpoint/2010/main" val="2133208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b="0"/>
          </a:p>
          <a:p>
            <a:r>
              <a:rPr lang="fi-FI" sz="1800" b="1" i="0" kern="1200">
                <a:solidFill>
                  <a:schemeClr val="tx1"/>
                </a:solidFill>
                <a:effectLst/>
                <a:latin typeface="+mn-lt"/>
                <a:ea typeface="+mn-ea"/>
                <a:cs typeface="+mn-cs"/>
              </a:rPr>
              <a:t>Kysymykset:</a:t>
            </a:r>
          </a:p>
          <a:p>
            <a:pPr marL="171450" indent="-171450">
              <a:buFont typeface="Arial" panose="020B0604020202020204" pitchFamily="34" charset="0"/>
              <a:buChar char="•"/>
            </a:pPr>
            <a:r>
              <a:rPr lang="fi-FI" sz="1800" b="0" i="0" kern="1200">
                <a:solidFill>
                  <a:schemeClr val="tx1"/>
                </a:solidFill>
                <a:effectLst/>
                <a:latin typeface="+mn-lt"/>
                <a:ea typeface="+mn-ea"/>
                <a:cs typeface="+mn-cs"/>
              </a:rPr>
              <a:t>Mitä mieltä olette tilastosta? Millaisia ajatuksia se herättää?</a:t>
            </a:r>
          </a:p>
          <a:p>
            <a:pPr marL="171450" indent="-171450">
              <a:buFont typeface="Arial" panose="020B0604020202020204" pitchFamily="34" charset="0"/>
              <a:buChar char="•"/>
            </a:pPr>
            <a:r>
              <a:rPr lang="fi-FI" sz="1200" kern="1200">
                <a:solidFill>
                  <a:schemeClr val="tx1"/>
                </a:solidFill>
                <a:latin typeface="+mn-lt"/>
                <a:ea typeface="+mn-ea"/>
                <a:cs typeface="+mn-cs"/>
              </a:rPr>
              <a:t>Mitkä asiat ovat vaikuttaneet humalajuomisen laskuun?</a:t>
            </a:r>
          </a:p>
          <a:p>
            <a:pPr marL="171450" indent="-171450">
              <a:buFont typeface="Arial" panose="020B0604020202020204" pitchFamily="34" charset="0"/>
              <a:buChar char="•"/>
            </a:pPr>
            <a:r>
              <a:rPr lang="fi-FI" sz="1200" kern="1200">
                <a:solidFill>
                  <a:schemeClr val="tx1"/>
                </a:solidFill>
                <a:latin typeface="+mn-lt"/>
                <a:ea typeface="+mn-ea"/>
                <a:cs typeface="+mn-cs"/>
              </a:rPr>
              <a:t>Mikä selityksiä eri asteiden eroavaisuuksille voi olla? Mikä vaikuttaa esim. ylä-koululaisen humalajuomiseen mikä toisen asteen opiskelijan juomiseen?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Vastaako tilasto nuorten omaa arkea? Onko se uskottava? Miksi/ miksi ei?</a:t>
            </a:r>
            <a:endParaRPr lang="fi-FI" sz="1200" kern="1200">
              <a:solidFill>
                <a:schemeClr val="tx1"/>
              </a:solidFill>
              <a:latin typeface="+mn-lt"/>
              <a:ea typeface="+mn-ea"/>
              <a:cs typeface="+mn-cs"/>
            </a:endParaRPr>
          </a:p>
          <a:p>
            <a:pPr marL="171450" indent="-171450">
              <a:buFont typeface="Arial" panose="020B0604020202020204" pitchFamily="34" charset="0"/>
              <a:buChar char="•"/>
            </a:pPr>
            <a:r>
              <a:rPr lang="fi-FI" sz="1200" kern="1200">
                <a:solidFill>
                  <a:schemeClr val="tx1"/>
                </a:solidFill>
                <a:latin typeface="+mn-lt"/>
                <a:ea typeface="+mn-ea"/>
                <a:cs typeface="+mn-cs"/>
              </a:rPr>
              <a:t>Miten tilasto tulee kehittymään jatkossa? Perustele.</a:t>
            </a:r>
          </a:p>
          <a:p>
            <a:endParaRPr lang="fi-FI"/>
          </a:p>
          <a:p>
            <a:r>
              <a:rPr lang="fi-FI" b="1"/>
              <a:t>Lähteet:</a:t>
            </a:r>
          </a:p>
          <a:p>
            <a:r>
              <a:rPr lang="fi-FI" b="0"/>
              <a:t>Nuorten juomatavat Suomessa, Nuortenlinkki</a:t>
            </a:r>
          </a:p>
          <a:p>
            <a:r>
              <a:rPr lang="fi-FI">
                <a:hlinkClick r:id="rId3"/>
              </a:rPr>
              <a:t>https://nuortenlinkki.fi/tietopiste/tietoartikkelit/alkoholi/nuorten-juomatavat-suomessa</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Miten nuorten alkoholinkäyttö on muuttunut? THL</a:t>
            </a:r>
            <a:endParaRPr lang="fi-FI" b="0"/>
          </a:p>
          <a:p>
            <a:r>
              <a:rPr lang="fi-FI">
                <a:hlinkClick r:id="rId4"/>
              </a:rPr>
              <a:t>https://thl.fi/fi/web/alkoholi-tupakka-ja-riippuvuudet/alkoholi/usein-kysytyt-kysymykset/juomiskulttuuri#humalajuominen</a:t>
            </a:r>
            <a:endParaRPr lang="fi-FI"/>
          </a:p>
          <a:p>
            <a:endParaRPr lang="fi-FI"/>
          </a:p>
        </p:txBody>
      </p:sp>
      <p:sp>
        <p:nvSpPr>
          <p:cNvPr id="4" name="Dian numeron paikkamerkki 3"/>
          <p:cNvSpPr>
            <a:spLocks noGrp="1"/>
          </p:cNvSpPr>
          <p:nvPr>
            <p:ph type="sldNum" sz="quarter" idx="5"/>
          </p:nvPr>
        </p:nvSpPr>
        <p:spPr/>
        <p:txBody>
          <a:bodyPr/>
          <a:lstStyle/>
          <a:p>
            <a:fld id="{CAEA1DF3-6091-4A4A-A900-CE14D27A44C2}" type="slidenum">
              <a:rPr lang="fi-FI" smtClean="0"/>
              <a:t>8</a:t>
            </a:fld>
            <a:endParaRPr lang="fi-FI"/>
          </a:p>
        </p:txBody>
      </p:sp>
    </p:spTree>
    <p:extLst>
      <p:ext uri="{BB962C8B-B14F-4D97-AF65-F5344CB8AC3E}">
        <p14:creationId xmlns:p14="http://schemas.microsoft.com/office/powerpoint/2010/main" val="26791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0"/>
          </a:p>
          <a:p>
            <a:r>
              <a:rPr lang="fi-FI" sz="1800" b="1" i="0" kern="1200">
                <a:solidFill>
                  <a:schemeClr val="tx1"/>
                </a:solidFill>
                <a:effectLst/>
                <a:latin typeface="+mn-lt"/>
                <a:ea typeface="+mn-ea"/>
                <a:cs typeface="+mn-cs"/>
              </a:rPr>
              <a:t>Kysymykset:</a:t>
            </a:r>
          </a:p>
          <a:p>
            <a:pPr marL="171450" indent="-171450">
              <a:buFont typeface="Arial" panose="020B0604020202020204" pitchFamily="34" charset="0"/>
              <a:buChar char="•"/>
            </a:pPr>
            <a:r>
              <a:rPr lang="fi-FI" sz="1800" b="0" i="0" kern="1200">
                <a:solidFill>
                  <a:schemeClr val="tx1"/>
                </a:solidFill>
                <a:effectLst/>
                <a:latin typeface="+mn-lt"/>
                <a:ea typeface="+mn-ea"/>
                <a:cs typeface="+mn-cs"/>
              </a:rPr>
              <a:t>Mitä mieltä olette tilastosta? Millaisia ajatuksia se herättää?</a:t>
            </a:r>
          </a:p>
          <a:p>
            <a:pPr marL="171450" indent="-171450">
              <a:buFont typeface="Arial" panose="020B0604020202020204" pitchFamily="34" charset="0"/>
              <a:buChar char="•"/>
            </a:pPr>
            <a:r>
              <a:rPr lang="fi-FI" sz="1200" kern="1200">
                <a:solidFill>
                  <a:schemeClr val="tx1"/>
                </a:solidFill>
                <a:latin typeface="+mn-lt"/>
                <a:ea typeface="+mn-ea"/>
                <a:cs typeface="+mn-cs"/>
              </a:rPr>
              <a:t>Mitkä asiat ovat vaikuttaneet viikoittaisen käytön laskuun?</a:t>
            </a:r>
          </a:p>
          <a:p>
            <a:pPr marL="171450" indent="-171450">
              <a:buFont typeface="Arial" panose="020B0604020202020204" pitchFamily="34" charset="0"/>
              <a:buChar char="•"/>
            </a:pPr>
            <a:r>
              <a:rPr lang="fi-FI" sz="1200" kern="1200">
                <a:solidFill>
                  <a:schemeClr val="tx1"/>
                </a:solidFill>
                <a:latin typeface="+mn-lt"/>
                <a:ea typeface="+mn-ea"/>
                <a:cs typeface="+mn-cs"/>
              </a:rPr>
              <a:t>Mikä selityksiä eri asteiden eroavaisuuksille voi olla? Mikä vaikuttaa esim. ylä-koululaisen viikoittaiseen käyttöön, mikä toisen asteen opiskelijan?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Vastaako tilasto nuorten omaa arkea? Onko se uskottava? Miksi/ miksi ei?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kern="1200">
                <a:solidFill>
                  <a:schemeClr val="tx1"/>
                </a:solidFill>
                <a:latin typeface="+mn-lt"/>
                <a:ea typeface="+mn-ea"/>
                <a:cs typeface="+mn-cs"/>
              </a:rPr>
              <a:t>Miksi jotkut käyttävät alkoholia viikoittain? Missä tilanteissa / mihin ajankohtaan viikosta?</a:t>
            </a:r>
          </a:p>
          <a:p>
            <a:pPr marL="171450" indent="-171450">
              <a:buFont typeface="Arial" panose="020B0604020202020204" pitchFamily="34" charset="0"/>
              <a:buChar char="•"/>
            </a:pPr>
            <a:r>
              <a:rPr lang="fi-FI" sz="1200" kern="1200">
                <a:solidFill>
                  <a:schemeClr val="tx1"/>
                </a:solidFill>
                <a:latin typeface="+mn-lt"/>
                <a:ea typeface="+mn-ea"/>
                <a:cs typeface="+mn-cs"/>
              </a:rPr>
              <a:t>Miten tilasto tulee kehittymään jatkossa? Perustele.</a:t>
            </a:r>
          </a:p>
          <a:p>
            <a:endParaRPr lang="fi-FI"/>
          </a:p>
          <a:p>
            <a:r>
              <a:rPr lang="fi-FI" b="1"/>
              <a:t>Lähteet:</a:t>
            </a:r>
          </a:p>
          <a:p>
            <a:r>
              <a:rPr lang="fi-FI" b="0"/>
              <a:t>Nuorten juomatavat Suomessa, Nuortenlinkki</a:t>
            </a:r>
          </a:p>
          <a:p>
            <a:r>
              <a:rPr lang="fi-FI">
                <a:hlinkClick r:id="rId3"/>
              </a:rPr>
              <a:t>https://nuortenlinkki.fi/tietopiste/tietoartikkelit/alkoholi/nuorten-juomatavat-suomessa</a:t>
            </a:r>
            <a:endParaRPr lang="fi-FI"/>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a:solidFill>
                  <a:schemeClr val="tx1"/>
                </a:solidFill>
                <a:effectLst/>
                <a:latin typeface="+mn-lt"/>
                <a:ea typeface="+mn-ea"/>
                <a:cs typeface="+mn-cs"/>
              </a:rPr>
              <a:t>Miten nuorten alkoholinkäyttö on muuttunut? THL</a:t>
            </a:r>
            <a:endParaRPr lang="fi-FI" b="0"/>
          </a:p>
          <a:p>
            <a:r>
              <a:rPr lang="fi-FI">
                <a:hlinkClick r:id="rId4"/>
              </a:rPr>
              <a:t>https://thl.fi/fi/web/alkoholi-tupakka-ja-riippuvuudet/alkoholi/usein-kysytyt-kysymykset/juomiskulttuuri#humalajuominen</a:t>
            </a:r>
            <a:endParaRPr lang="fi-FI"/>
          </a:p>
          <a:p>
            <a:endParaRPr lang="fi-FI"/>
          </a:p>
        </p:txBody>
      </p:sp>
      <p:sp>
        <p:nvSpPr>
          <p:cNvPr id="4" name="Dian numeron paikkamerkki 3"/>
          <p:cNvSpPr>
            <a:spLocks noGrp="1"/>
          </p:cNvSpPr>
          <p:nvPr>
            <p:ph type="sldNum" sz="quarter" idx="5"/>
          </p:nvPr>
        </p:nvSpPr>
        <p:spPr/>
        <p:txBody>
          <a:bodyPr/>
          <a:lstStyle/>
          <a:p>
            <a:fld id="{CAEA1DF3-6091-4A4A-A900-CE14D27A44C2}" type="slidenum">
              <a:rPr lang="fi-FI" smtClean="0"/>
              <a:t>9</a:t>
            </a:fld>
            <a:endParaRPr lang="fi-FI"/>
          </a:p>
        </p:txBody>
      </p:sp>
    </p:spTree>
    <p:extLst>
      <p:ext uri="{BB962C8B-B14F-4D97-AF65-F5344CB8AC3E}">
        <p14:creationId xmlns:p14="http://schemas.microsoft.com/office/powerpoint/2010/main" val="1004356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HYT 1">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E46B08C9-05C4-49EA-8F43-70363792140A}"/>
              </a:ext>
            </a:extLst>
          </p:cNvPr>
          <p:cNvSpPr>
            <a:spLocks noGrp="1"/>
          </p:cNvSpPr>
          <p:nvPr>
            <p:ph type="subTitle" idx="13" hasCustomPrompt="1"/>
          </p:nvPr>
        </p:nvSpPr>
        <p:spPr>
          <a:xfrm>
            <a:off x="236169" y="1808975"/>
            <a:ext cx="8635328" cy="4683899"/>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
        <p:nvSpPr>
          <p:cNvPr id="5" name="Title 1">
            <a:extLst>
              <a:ext uri="{FF2B5EF4-FFF2-40B4-BE49-F238E27FC236}">
                <a16:creationId xmlns:a16="http://schemas.microsoft.com/office/drawing/2014/main" id="{3A2785F1-1436-439B-9EF3-0485A822136A}"/>
              </a:ext>
            </a:extLst>
          </p:cNvPr>
          <p:cNvSpPr>
            <a:spLocks noGrp="1"/>
          </p:cNvSpPr>
          <p:nvPr>
            <p:ph type="ctrTitle" hasCustomPrompt="1"/>
          </p:nvPr>
        </p:nvSpPr>
        <p:spPr>
          <a:xfrm>
            <a:off x="236169" y="482493"/>
            <a:ext cx="6140407" cy="915954"/>
          </a:xfrm>
          <a:prstGeom prst="rect">
            <a:avLst/>
          </a:prstGeom>
        </p:spPr>
        <p:txBody>
          <a:bodyPr anchor="b"/>
          <a:lstStyle>
            <a:lvl1pPr algn="l">
              <a:defRPr sz="4800" b="1">
                <a:solidFill>
                  <a:srgbClr val="3EB19B"/>
                </a:solidFill>
                <a:latin typeface="Monsterrat"/>
              </a:defRPr>
            </a:lvl1pPr>
          </a:lstStyle>
          <a:p>
            <a:r>
              <a:rPr lang="fi-FI"/>
              <a:t>Otsikko</a:t>
            </a:r>
            <a:endParaRPr lang="en-US"/>
          </a:p>
        </p:txBody>
      </p:sp>
      <p:pic>
        <p:nvPicPr>
          <p:cNvPr id="6" name="Kuva 5" descr="EHYT Bueno">
            <a:extLst>
              <a:ext uri="{FF2B5EF4-FFF2-40B4-BE49-F238E27FC236}">
                <a16:creationId xmlns:a16="http://schemas.microsoft.com/office/drawing/2014/main" id="{7FE162CB-651D-4050-A196-153C555330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198065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ots. perustyyl. napsautt.</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DE567552-401B-493B-BC55-87B77E142460}" type="datetimeFigureOut">
              <a:rPr lang="fi-FI" smtClean="0"/>
              <a:t>02.03.2022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1673768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E567552-401B-493B-BC55-87B77E142460}" type="datetimeFigureOut">
              <a:rPr lang="fi-FI" smtClean="0"/>
              <a:t>02.03.2022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4177055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ots. perustyyl. napsautt.</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p:txBody>
          <a:bodyPr/>
          <a:lstStyle/>
          <a:p>
            <a:fld id="{DE567552-401B-493B-BC55-87B77E142460}" type="datetimeFigureOut">
              <a:rPr lang="fi-FI" smtClean="0"/>
              <a:t>02.03.2022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4272133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DE567552-401B-493B-BC55-87B77E142460}" type="datetimeFigureOut">
              <a:rPr lang="fi-FI" smtClean="0"/>
              <a:t>02.03.2022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42315081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ots. perustyyl. napsautt.</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629842" y="2505075"/>
            <a:ext cx="3868340"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DE567552-401B-493B-BC55-87B77E142460}" type="datetimeFigureOut">
              <a:rPr lang="fi-FI" smtClean="0"/>
              <a:t>02.03.2022</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683397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Date Placeholder 2"/>
          <p:cNvSpPr>
            <a:spLocks noGrp="1"/>
          </p:cNvSpPr>
          <p:nvPr>
            <p:ph type="dt" sz="half" idx="10"/>
          </p:nvPr>
        </p:nvSpPr>
        <p:spPr/>
        <p:txBody>
          <a:bodyPr/>
          <a:lstStyle/>
          <a:p>
            <a:fld id="{DE567552-401B-493B-BC55-87B77E142460}" type="datetimeFigureOut">
              <a:rPr lang="fi-FI" smtClean="0"/>
              <a:t>02.03.2022</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1975787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67552-401B-493B-BC55-87B77E142460}" type="datetimeFigureOut">
              <a:rPr lang="fi-FI" smtClean="0"/>
              <a:t>02.03.2022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43880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DE567552-401B-493B-BC55-87B77E142460}" type="datetimeFigureOut">
              <a:rPr lang="fi-FI" smtClean="0"/>
              <a:t>02.03.2022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58022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p:txBody>
          <a:bodyPr/>
          <a:lstStyle/>
          <a:p>
            <a:fld id="{DE567552-401B-493B-BC55-87B77E142460}" type="datetimeFigureOut">
              <a:rPr lang="fi-FI" smtClean="0"/>
              <a:t>02.03.2022</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809226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E567552-401B-493B-BC55-87B77E142460}" type="datetimeFigureOut">
              <a:rPr lang="fi-FI" smtClean="0"/>
              <a:t>02.03.2022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993234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HYT 1 -kaksi palsta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2785F1-1436-439B-9EF3-0485A822136A}"/>
              </a:ext>
            </a:extLst>
          </p:cNvPr>
          <p:cNvSpPr>
            <a:spLocks noGrp="1"/>
          </p:cNvSpPr>
          <p:nvPr>
            <p:ph type="ctrTitle" hasCustomPrompt="1"/>
          </p:nvPr>
        </p:nvSpPr>
        <p:spPr>
          <a:xfrm>
            <a:off x="236169" y="482493"/>
            <a:ext cx="6140407" cy="915954"/>
          </a:xfrm>
          <a:prstGeom prst="rect">
            <a:avLst/>
          </a:prstGeom>
        </p:spPr>
        <p:txBody>
          <a:bodyPr anchor="b"/>
          <a:lstStyle>
            <a:lvl1pPr algn="l">
              <a:defRPr sz="4800" b="1">
                <a:solidFill>
                  <a:srgbClr val="3EB19B"/>
                </a:solidFill>
                <a:latin typeface="Monsterrat"/>
              </a:defRPr>
            </a:lvl1pPr>
          </a:lstStyle>
          <a:p>
            <a:r>
              <a:rPr lang="fi-FI"/>
              <a:t>Otsikko</a:t>
            </a:r>
            <a:endParaRPr lang="en-US"/>
          </a:p>
        </p:txBody>
      </p:sp>
      <p:sp>
        <p:nvSpPr>
          <p:cNvPr id="7" name="Sisällön paikkamerkki 2">
            <a:extLst>
              <a:ext uri="{FF2B5EF4-FFF2-40B4-BE49-F238E27FC236}">
                <a16:creationId xmlns:a16="http://schemas.microsoft.com/office/drawing/2014/main" id="{E67AA64B-9B76-4D58-A5DC-0EAACFDEB4F8}"/>
              </a:ext>
            </a:extLst>
          </p:cNvPr>
          <p:cNvSpPr>
            <a:spLocks noGrp="1"/>
          </p:cNvSpPr>
          <p:nvPr>
            <p:ph sz="half" idx="1"/>
          </p:nvPr>
        </p:nvSpPr>
        <p:spPr>
          <a:xfrm>
            <a:off x="236169" y="1825625"/>
            <a:ext cx="4083470" cy="4351338"/>
          </a:xfrm>
          <a:prstGeom prst="rect">
            <a:avLst/>
          </a:prstGeom>
        </p:spPr>
        <p:txBody>
          <a:bodyPr/>
          <a:lstStyle>
            <a:lvl1pPr>
              <a:defRPr>
                <a:latin typeface="Monsterrat"/>
              </a:defRPr>
            </a:lvl1pPr>
            <a:lvl2pPr>
              <a:defRPr>
                <a:latin typeface="Monsterrat"/>
              </a:defRPr>
            </a:lvl2pPr>
            <a:lvl3pPr>
              <a:defRPr>
                <a:latin typeface="Monsterrat"/>
              </a:defRPr>
            </a:lvl3pPr>
            <a:lvl4pPr>
              <a:defRPr>
                <a:latin typeface="Monsterrat"/>
              </a:defRPr>
            </a:lvl4pPr>
            <a:lvl5pPr>
              <a:defRPr>
                <a:latin typeface="Monsterrat"/>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2">
            <a:extLst>
              <a:ext uri="{FF2B5EF4-FFF2-40B4-BE49-F238E27FC236}">
                <a16:creationId xmlns:a16="http://schemas.microsoft.com/office/drawing/2014/main" id="{A0A6A236-4F3A-4E06-8349-D7AE5AD4EAFD}"/>
              </a:ext>
            </a:extLst>
          </p:cNvPr>
          <p:cNvSpPr>
            <a:spLocks noGrp="1"/>
          </p:cNvSpPr>
          <p:nvPr>
            <p:ph sz="half" idx="10"/>
          </p:nvPr>
        </p:nvSpPr>
        <p:spPr>
          <a:xfrm>
            <a:off x="4824362" y="1825625"/>
            <a:ext cx="3867150" cy="4351338"/>
          </a:xfrm>
          <a:prstGeom prst="rect">
            <a:avLst/>
          </a:prstGeom>
        </p:spPr>
        <p:txBody>
          <a:bodyPr/>
          <a:lstStyle>
            <a:lvl1pPr>
              <a:defRPr>
                <a:latin typeface="Monsterrat"/>
              </a:defRPr>
            </a:lvl1pPr>
            <a:lvl2pPr>
              <a:defRPr>
                <a:latin typeface="Monsterrat"/>
              </a:defRPr>
            </a:lvl2pPr>
            <a:lvl3pPr>
              <a:defRPr>
                <a:latin typeface="Monsterrat"/>
              </a:defRPr>
            </a:lvl3pPr>
            <a:lvl4pPr>
              <a:defRPr>
                <a:latin typeface="Monsterrat"/>
              </a:defRPr>
            </a:lvl4pPr>
            <a:lvl5pPr>
              <a:defRPr>
                <a:latin typeface="Monsterrat"/>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6" name="Kuva 5" descr="EHYT Bueno">
            <a:extLst>
              <a:ext uri="{FF2B5EF4-FFF2-40B4-BE49-F238E27FC236}">
                <a16:creationId xmlns:a16="http://schemas.microsoft.com/office/drawing/2014/main" id="{3C819553-B82A-4B29-9EC9-968DB06424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24149011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ots. perustyyl. napsautt.</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E567552-401B-493B-BC55-87B77E142460}" type="datetimeFigureOut">
              <a:rPr lang="fi-FI" smtClean="0"/>
              <a:t>02.03.2022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2259556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Valkoinen, logo">
    <p:spTree>
      <p:nvGrpSpPr>
        <p:cNvPr id="1" name=""/>
        <p:cNvGrpSpPr/>
        <p:nvPr/>
      </p:nvGrpSpPr>
      <p:grpSpPr>
        <a:xfrm>
          <a:off x="0" y="0"/>
          <a:ext cx="0" cy="0"/>
          <a:chOff x="0" y="0"/>
          <a:chExt cx="0" cy="0"/>
        </a:xfrm>
      </p:grpSpPr>
      <p:pic>
        <p:nvPicPr>
          <p:cNvPr id="8" name="Kuva 7" descr="EHYT Bueno">
            <a:extLst>
              <a:ext uri="{FF2B5EF4-FFF2-40B4-BE49-F238E27FC236}">
                <a16:creationId xmlns:a16="http://schemas.microsoft.com/office/drawing/2014/main" id="{356D2B2D-6F3F-4E31-BB9D-2BB454E11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111" y="194502"/>
            <a:ext cx="1445044" cy="690128"/>
          </a:xfrm>
          <a:prstGeom prst="rect">
            <a:avLst/>
          </a:prstGeom>
        </p:spPr>
      </p:pic>
    </p:spTree>
    <p:extLst>
      <p:ext uri="{BB962C8B-B14F-4D97-AF65-F5344CB8AC3E}">
        <p14:creationId xmlns:p14="http://schemas.microsoft.com/office/powerpoint/2010/main" val="3808418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HYT 1">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3767CE76-1624-445C-8EA6-299EE841C8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Subtitle 2">
            <a:extLst>
              <a:ext uri="{FF2B5EF4-FFF2-40B4-BE49-F238E27FC236}">
                <a16:creationId xmlns:a16="http://schemas.microsoft.com/office/drawing/2014/main" id="{E46B08C9-05C4-49EA-8F43-70363792140A}"/>
              </a:ext>
            </a:extLst>
          </p:cNvPr>
          <p:cNvSpPr>
            <a:spLocks noGrp="1"/>
          </p:cNvSpPr>
          <p:nvPr>
            <p:ph type="subTitle" idx="13" hasCustomPrompt="1"/>
          </p:nvPr>
        </p:nvSpPr>
        <p:spPr>
          <a:xfrm>
            <a:off x="236169" y="1808975"/>
            <a:ext cx="8635328" cy="4683899"/>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
        <p:nvSpPr>
          <p:cNvPr id="5" name="Title 1">
            <a:extLst>
              <a:ext uri="{FF2B5EF4-FFF2-40B4-BE49-F238E27FC236}">
                <a16:creationId xmlns:a16="http://schemas.microsoft.com/office/drawing/2014/main" id="{3A2785F1-1436-439B-9EF3-0485A822136A}"/>
              </a:ext>
            </a:extLst>
          </p:cNvPr>
          <p:cNvSpPr>
            <a:spLocks noGrp="1"/>
          </p:cNvSpPr>
          <p:nvPr>
            <p:ph type="ctrTitle" hasCustomPrompt="1"/>
          </p:nvPr>
        </p:nvSpPr>
        <p:spPr>
          <a:xfrm>
            <a:off x="236169" y="482493"/>
            <a:ext cx="6140407" cy="915954"/>
          </a:xfrm>
          <a:prstGeom prst="rect">
            <a:avLst/>
          </a:prstGeom>
        </p:spPr>
        <p:txBody>
          <a:bodyPr anchor="b"/>
          <a:lstStyle>
            <a:lvl1pPr algn="l">
              <a:defRPr sz="4800" b="1">
                <a:solidFill>
                  <a:srgbClr val="3EB19B"/>
                </a:solidFill>
                <a:latin typeface="Monsterrat"/>
              </a:defRPr>
            </a:lvl1pPr>
          </a:lstStyle>
          <a:p>
            <a:r>
              <a:rPr lang="fi-FI"/>
              <a:t>Otsikko</a:t>
            </a:r>
            <a:endParaRPr lang="en-US"/>
          </a:p>
        </p:txBody>
      </p:sp>
    </p:spTree>
    <p:extLst>
      <p:ext uri="{BB962C8B-B14F-4D97-AF65-F5344CB8AC3E}">
        <p14:creationId xmlns:p14="http://schemas.microsoft.com/office/powerpoint/2010/main" val="284346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HYT 1 -kaksi palstaa">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1459C573-0F9B-42D5-A29F-2772FF461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a:extLst>
              <a:ext uri="{FF2B5EF4-FFF2-40B4-BE49-F238E27FC236}">
                <a16:creationId xmlns:a16="http://schemas.microsoft.com/office/drawing/2014/main" id="{3A2785F1-1436-439B-9EF3-0485A822136A}"/>
              </a:ext>
            </a:extLst>
          </p:cNvPr>
          <p:cNvSpPr>
            <a:spLocks noGrp="1"/>
          </p:cNvSpPr>
          <p:nvPr>
            <p:ph type="ctrTitle" hasCustomPrompt="1"/>
          </p:nvPr>
        </p:nvSpPr>
        <p:spPr>
          <a:xfrm>
            <a:off x="236169" y="482493"/>
            <a:ext cx="6140407" cy="915954"/>
          </a:xfrm>
          <a:prstGeom prst="rect">
            <a:avLst/>
          </a:prstGeom>
        </p:spPr>
        <p:txBody>
          <a:bodyPr anchor="b"/>
          <a:lstStyle>
            <a:lvl1pPr algn="l">
              <a:defRPr sz="4800" b="1">
                <a:solidFill>
                  <a:srgbClr val="3EB19B"/>
                </a:solidFill>
                <a:latin typeface="Monsterrat"/>
              </a:defRPr>
            </a:lvl1pPr>
          </a:lstStyle>
          <a:p>
            <a:r>
              <a:rPr lang="fi-FI"/>
              <a:t>Otsikko</a:t>
            </a:r>
            <a:endParaRPr lang="en-US"/>
          </a:p>
        </p:txBody>
      </p:sp>
      <p:sp>
        <p:nvSpPr>
          <p:cNvPr id="7" name="Sisällön paikkamerkki 2">
            <a:extLst>
              <a:ext uri="{FF2B5EF4-FFF2-40B4-BE49-F238E27FC236}">
                <a16:creationId xmlns:a16="http://schemas.microsoft.com/office/drawing/2014/main" id="{E67AA64B-9B76-4D58-A5DC-0EAACFDEB4F8}"/>
              </a:ext>
            </a:extLst>
          </p:cNvPr>
          <p:cNvSpPr>
            <a:spLocks noGrp="1"/>
          </p:cNvSpPr>
          <p:nvPr>
            <p:ph sz="half" idx="1"/>
          </p:nvPr>
        </p:nvSpPr>
        <p:spPr>
          <a:xfrm>
            <a:off x="236169" y="1825625"/>
            <a:ext cx="4083470" cy="4351338"/>
          </a:xfrm>
          <a:prstGeom prst="rect">
            <a:avLst/>
          </a:prstGeom>
        </p:spPr>
        <p:txBody>
          <a:bodyPr/>
          <a:lstStyle>
            <a:lvl1pPr>
              <a:defRPr>
                <a:latin typeface="Monsterrat"/>
              </a:defRPr>
            </a:lvl1pPr>
            <a:lvl2pPr>
              <a:defRPr>
                <a:latin typeface="Monsterrat"/>
              </a:defRPr>
            </a:lvl2pPr>
            <a:lvl3pPr>
              <a:defRPr>
                <a:latin typeface="Monsterrat"/>
              </a:defRPr>
            </a:lvl3pPr>
            <a:lvl4pPr>
              <a:defRPr>
                <a:latin typeface="Monsterrat"/>
              </a:defRPr>
            </a:lvl4pPr>
            <a:lvl5pPr>
              <a:defRPr>
                <a:latin typeface="Monsterrat"/>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8" name="Sisällön paikkamerkki 2">
            <a:extLst>
              <a:ext uri="{FF2B5EF4-FFF2-40B4-BE49-F238E27FC236}">
                <a16:creationId xmlns:a16="http://schemas.microsoft.com/office/drawing/2014/main" id="{A0A6A236-4F3A-4E06-8349-D7AE5AD4EAFD}"/>
              </a:ext>
            </a:extLst>
          </p:cNvPr>
          <p:cNvSpPr>
            <a:spLocks noGrp="1"/>
          </p:cNvSpPr>
          <p:nvPr>
            <p:ph sz="half" idx="10"/>
          </p:nvPr>
        </p:nvSpPr>
        <p:spPr>
          <a:xfrm>
            <a:off x="4824362" y="1825625"/>
            <a:ext cx="3867150" cy="4351338"/>
          </a:xfrm>
          <a:prstGeom prst="rect">
            <a:avLst/>
          </a:prstGeom>
        </p:spPr>
        <p:txBody>
          <a:bodyPr/>
          <a:lstStyle>
            <a:lvl1pPr>
              <a:defRPr>
                <a:latin typeface="Monsterrat"/>
              </a:defRPr>
            </a:lvl1pPr>
            <a:lvl2pPr>
              <a:defRPr>
                <a:latin typeface="Monsterrat"/>
              </a:defRPr>
            </a:lvl2pPr>
            <a:lvl3pPr>
              <a:defRPr>
                <a:latin typeface="Monsterrat"/>
              </a:defRPr>
            </a:lvl3pPr>
            <a:lvl4pPr>
              <a:defRPr>
                <a:latin typeface="Monsterrat"/>
              </a:defRPr>
            </a:lvl4pPr>
            <a:lvl5pPr>
              <a:defRPr>
                <a:latin typeface="Monsterrat"/>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4160361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HYT 1 otsikolla">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1459C573-0F9B-42D5-A29F-2772FF461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293" y="0"/>
            <a:ext cx="9144000" cy="6858000"/>
          </a:xfrm>
          <a:prstGeom prst="rect">
            <a:avLst/>
          </a:prstGeom>
        </p:spPr>
      </p:pic>
      <p:sp>
        <p:nvSpPr>
          <p:cNvPr id="7" name="Title 1">
            <a:extLst>
              <a:ext uri="{FF2B5EF4-FFF2-40B4-BE49-F238E27FC236}">
                <a16:creationId xmlns:a16="http://schemas.microsoft.com/office/drawing/2014/main" id="{C38B19B1-409D-4F4C-B989-E8992163334A}"/>
              </a:ext>
            </a:extLst>
          </p:cNvPr>
          <p:cNvSpPr>
            <a:spLocks noGrp="1"/>
          </p:cNvSpPr>
          <p:nvPr>
            <p:ph type="ctrTitle" hasCustomPrompt="1"/>
          </p:nvPr>
        </p:nvSpPr>
        <p:spPr>
          <a:xfrm>
            <a:off x="1374503" y="1994053"/>
            <a:ext cx="6140407" cy="915954"/>
          </a:xfrm>
          <a:prstGeom prst="rect">
            <a:avLst/>
          </a:prstGeom>
        </p:spPr>
        <p:txBody>
          <a:bodyPr anchor="b"/>
          <a:lstStyle>
            <a:lvl1pPr algn="ctr">
              <a:defRPr sz="4800" b="1">
                <a:solidFill>
                  <a:srgbClr val="3EB19B"/>
                </a:solidFill>
                <a:latin typeface="Monsterrat"/>
              </a:defRPr>
            </a:lvl1pPr>
          </a:lstStyle>
          <a:p>
            <a:r>
              <a:rPr lang="fi-FI"/>
              <a:t>Otsikko tekstiä</a:t>
            </a:r>
            <a:endParaRPr lang="en-US"/>
          </a:p>
        </p:txBody>
      </p:sp>
    </p:spTree>
    <p:extLst>
      <p:ext uri="{BB962C8B-B14F-4D97-AF65-F5344CB8AC3E}">
        <p14:creationId xmlns:p14="http://schemas.microsoft.com/office/powerpoint/2010/main" val="28427726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HYT 1 blanco">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1459C573-0F9B-42D5-A29F-2772FF461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57122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HYT 2">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06A0BC4A-C9EC-4D35-81CD-48315BD2F1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1">
            <a:extLst>
              <a:ext uri="{FF2B5EF4-FFF2-40B4-BE49-F238E27FC236}">
                <a16:creationId xmlns:a16="http://schemas.microsoft.com/office/drawing/2014/main" id="{BE306033-CD61-4DE3-80A2-3D4B58F8EBAF}"/>
              </a:ext>
            </a:extLst>
          </p:cNvPr>
          <p:cNvSpPr>
            <a:spLocks noGrp="1"/>
          </p:cNvSpPr>
          <p:nvPr>
            <p:ph type="ctrTitle" hasCustomPrompt="1"/>
          </p:nvPr>
        </p:nvSpPr>
        <p:spPr>
          <a:xfrm>
            <a:off x="562903" y="482493"/>
            <a:ext cx="4706681" cy="915954"/>
          </a:xfrm>
          <a:prstGeom prst="rect">
            <a:avLst/>
          </a:prstGeom>
        </p:spPr>
        <p:txBody>
          <a:bodyPr anchor="b"/>
          <a:lstStyle>
            <a:lvl1pPr algn="ctr">
              <a:defRPr sz="4000" b="1">
                <a:latin typeface="Monsterrat"/>
              </a:defRPr>
            </a:lvl1pPr>
          </a:lstStyle>
          <a:p>
            <a:r>
              <a:rPr lang="fi-FI"/>
              <a:t>Otsikko</a:t>
            </a:r>
            <a:endParaRPr lang="en-US"/>
          </a:p>
        </p:txBody>
      </p:sp>
      <p:sp>
        <p:nvSpPr>
          <p:cNvPr id="11" name="Subtitle 2">
            <a:extLst>
              <a:ext uri="{FF2B5EF4-FFF2-40B4-BE49-F238E27FC236}">
                <a16:creationId xmlns:a16="http://schemas.microsoft.com/office/drawing/2014/main" id="{1AF7A9FF-1F1E-449B-A457-29B8433EE742}"/>
              </a:ext>
            </a:extLst>
          </p:cNvPr>
          <p:cNvSpPr>
            <a:spLocks noGrp="1"/>
          </p:cNvSpPr>
          <p:nvPr>
            <p:ph type="subTitle" idx="1" hasCustomPrompt="1"/>
          </p:nvPr>
        </p:nvSpPr>
        <p:spPr>
          <a:xfrm>
            <a:off x="562903" y="1632857"/>
            <a:ext cx="4706681" cy="3069772"/>
          </a:xfrm>
          <a:prstGeom prst="rect">
            <a:avLst/>
          </a:prstGeom>
        </p:spPr>
        <p:txBody>
          <a:bodyPr/>
          <a:lstStyle>
            <a:lvl1pPr marL="0" indent="0" algn="ctr">
              <a:buNone/>
              <a:defRPr sz="20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6345028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HYT 3">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CA57590-4170-41A7-8525-FF4CBD8520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ctr">
              <a:defRPr sz="4000" b="1">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ctr">
              <a:buNone/>
              <a:defRPr sz="24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327704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HYT 4">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ED8F5D76-7BAB-4A3A-8A80-94266568A8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l">
              <a:defRPr sz="4000" b="1">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l">
              <a:buNone/>
              <a:defRPr sz="20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2736238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HYT 5">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A54CA59E-D2B4-4892-87B3-827C6196A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l">
              <a:defRPr sz="4000" b="1">
                <a:solidFill>
                  <a:schemeClr val="tx1"/>
                </a:solidFill>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l">
              <a:buNone/>
              <a:defRPr sz="20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2744897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HYT 1 blanco">
    <p:spTree>
      <p:nvGrpSpPr>
        <p:cNvPr id="1" name=""/>
        <p:cNvGrpSpPr/>
        <p:nvPr/>
      </p:nvGrpSpPr>
      <p:grpSpPr>
        <a:xfrm>
          <a:off x="0" y="0"/>
          <a:ext cx="0" cy="0"/>
          <a:chOff x="0" y="0"/>
          <a:chExt cx="0" cy="0"/>
        </a:xfrm>
      </p:grpSpPr>
      <p:pic>
        <p:nvPicPr>
          <p:cNvPr id="3" name="Kuva 2" descr="EHYT Bueno">
            <a:extLst>
              <a:ext uri="{FF2B5EF4-FFF2-40B4-BE49-F238E27FC236}">
                <a16:creationId xmlns:a16="http://schemas.microsoft.com/office/drawing/2014/main" id="{897B942A-B370-40C2-805A-7DF8CCC04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7570" y="281469"/>
            <a:ext cx="1556502" cy="743359"/>
          </a:xfrm>
          <a:prstGeom prst="rect">
            <a:avLst/>
          </a:prstGeom>
        </p:spPr>
      </p:pic>
    </p:spTree>
    <p:extLst>
      <p:ext uri="{BB962C8B-B14F-4D97-AF65-F5344CB8AC3E}">
        <p14:creationId xmlns:p14="http://schemas.microsoft.com/office/powerpoint/2010/main" val="675190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HYT 6">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B3AF1904-CDAF-46E1-A2DB-0165C69083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4716107" cy="915954"/>
          </a:xfrm>
          <a:prstGeom prst="rect">
            <a:avLst/>
          </a:prstGeom>
        </p:spPr>
        <p:txBody>
          <a:bodyPr anchor="b"/>
          <a:lstStyle>
            <a:lvl1pPr algn="ctr">
              <a:defRPr sz="4000" b="1">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4716107" cy="3069772"/>
          </a:xfrm>
          <a:prstGeom prst="rect">
            <a:avLst/>
          </a:prstGeom>
        </p:spPr>
        <p:txBody>
          <a:bodyPr/>
          <a:lstStyle>
            <a:lvl1pPr marL="0" indent="0" algn="ctr">
              <a:buNone/>
              <a:defRPr sz="2000">
                <a:latin typeface="Overpass Mono" panose="00000509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244283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HYT 7">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8A957BCC-8C58-49D9-851E-E3A2AB1FE2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903126" cy="915954"/>
          </a:xfrm>
          <a:prstGeom prst="rect">
            <a:avLst/>
          </a:prstGeom>
        </p:spPr>
        <p:txBody>
          <a:bodyPr anchor="b"/>
          <a:lstStyle>
            <a:lvl1pPr algn="l">
              <a:defRPr sz="4000" b="1">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20197213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HYT 8">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A852341-D261-457A-9DA9-4FD5DA3387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903126" cy="915954"/>
          </a:xfrm>
          <a:prstGeom prst="rect">
            <a:avLst/>
          </a:prstGeom>
        </p:spPr>
        <p:txBody>
          <a:bodyPr anchor="b"/>
          <a:lstStyle>
            <a:lvl1pPr algn="l">
              <a:defRPr sz="4000" b="1">
                <a:solidFill>
                  <a:schemeClr val="bg1"/>
                </a:solidFill>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41171065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HYT 9">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3460185D-0439-4583-8B7F-FA95ED3A8E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903126" cy="915954"/>
          </a:xfrm>
          <a:prstGeom prst="rect">
            <a:avLst/>
          </a:prstGeom>
        </p:spPr>
        <p:txBody>
          <a:bodyPr anchor="b"/>
          <a:lstStyle>
            <a:lvl1pPr algn="l">
              <a:defRPr sz="4000" b="1">
                <a:solidFill>
                  <a:schemeClr val="bg1"/>
                </a:solidFill>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3781968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ots. perustyyl. napsautt.</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4" name="Date Placeholder 3"/>
          <p:cNvSpPr>
            <a:spLocks noGrp="1"/>
          </p:cNvSpPr>
          <p:nvPr>
            <p:ph type="dt" sz="half" idx="10"/>
          </p:nvPr>
        </p:nvSpPr>
        <p:spPr/>
        <p:txBody>
          <a:bodyPr/>
          <a:lstStyle/>
          <a:p>
            <a:fld id="{DE567552-401B-493B-BC55-87B77E142460}" type="datetimeFigureOut">
              <a:rPr lang="fi-FI" smtClean="0"/>
              <a:t>02.03.2022</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12390462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Valkoinen, logo">
    <p:spTree>
      <p:nvGrpSpPr>
        <p:cNvPr id="1" name=""/>
        <p:cNvGrpSpPr/>
        <p:nvPr/>
      </p:nvGrpSpPr>
      <p:grpSpPr>
        <a:xfrm>
          <a:off x="0" y="0"/>
          <a:ext cx="0" cy="0"/>
          <a:chOff x="0" y="0"/>
          <a:chExt cx="0" cy="0"/>
        </a:xfrm>
      </p:grpSpPr>
      <p:pic>
        <p:nvPicPr>
          <p:cNvPr id="8" name="Kuva 7" descr="EHYT Bueno">
            <a:extLst>
              <a:ext uri="{FF2B5EF4-FFF2-40B4-BE49-F238E27FC236}">
                <a16:creationId xmlns:a16="http://schemas.microsoft.com/office/drawing/2014/main" id="{356D2B2D-6F3F-4E31-BB9D-2BB454E11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111" y="194502"/>
            <a:ext cx="1445044" cy="690128"/>
          </a:xfrm>
          <a:prstGeom prst="rect">
            <a:avLst/>
          </a:prstGeom>
        </p:spPr>
      </p:pic>
    </p:spTree>
    <p:extLst>
      <p:ext uri="{BB962C8B-B14F-4D97-AF65-F5344CB8AC3E}">
        <p14:creationId xmlns:p14="http://schemas.microsoft.com/office/powerpoint/2010/main" val="3569255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HYT 8">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DC444A23-9D1C-433A-A6DC-01BFAEAC9A52}"/>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589010" cy="915954"/>
          </a:xfrm>
          <a:prstGeom prst="rect">
            <a:avLst/>
          </a:prstGeom>
        </p:spPr>
        <p:txBody>
          <a:bodyPr anchor="b"/>
          <a:lstStyle>
            <a:lvl1pPr algn="l">
              <a:defRPr sz="4000" b="1">
                <a:solidFill>
                  <a:schemeClr val="tx1"/>
                </a:solidFill>
                <a:latin typeface="+mn-l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b="1">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pic>
        <p:nvPicPr>
          <p:cNvPr id="7" name="Kuva 6">
            <a:extLst>
              <a:ext uri="{FF2B5EF4-FFF2-40B4-BE49-F238E27FC236}">
                <a16:creationId xmlns:a16="http://schemas.microsoft.com/office/drawing/2014/main" id="{78B7B48F-19F7-4F66-8777-00962C2933FC}"/>
              </a:ext>
            </a:extLst>
          </p:cNvPr>
          <p:cNvPicPr>
            <a:picLocks noChangeAspect="1"/>
          </p:cNvPicPr>
          <p:nvPr userDrawn="1"/>
        </p:nvPicPr>
        <p:blipFill>
          <a:blip r:embed="rId2"/>
          <a:stretch>
            <a:fillRect/>
          </a:stretch>
        </p:blipFill>
        <p:spPr>
          <a:xfrm>
            <a:off x="7300124" y="296597"/>
            <a:ext cx="1554615" cy="743776"/>
          </a:xfrm>
          <a:prstGeom prst="rect">
            <a:avLst/>
          </a:prstGeom>
        </p:spPr>
      </p:pic>
    </p:spTree>
    <p:extLst>
      <p:ext uri="{BB962C8B-B14F-4D97-AF65-F5344CB8AC3E}">
        <p14:creationId xmlns:p14="http://schemas.microsoft.com/office/powerpoint/2010/main" val="1682226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7FB6BF6B-7AB5-4B49-9A49-3CAC61BAFFD2}"/>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422973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CE306CB5-56FB-4952-ABDD-AFF6D0D2F50C}"/>
              </a:ext>
            </a:extLst>
          </p:cNvPr>
          <p:cNvSpPr/>
          <p:nvPr userDrawn="1"/>
        </p:nvSpPr>
        <p:spPr>
          <a:xfrm>
            <a:off x="0" y="0"/>
            <a:ext cx="9144000" cy="6858000"/>
          </a:xfrm>
          <a:prstGeom prst="rect">
            <a:avLst/>
          </a:prstGeom>
          <a:solidFill>
            <a:srgbClr val="80C9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a:extLst>
              <a:ext uri="{FF2B5EF4-FFF2-40B4-BE49-F238E27FC236}">
                <a16:creationId xmlns:a16="http://schemas.microsoft.com/office/drawing/2014/main" id="{F961CFB0-B4E7-47E2-A178-3003226A4AEB}"/>
              </a:ext>
            </a:extLst>
          </p:cNvPr>
          <p:cNvPicPr>
            <a:picLocks noChangeAspect="1"/>
          </p:cNvPicPr>
          <p:nvPr userDrawn="1"/>
        </p:nvPicPr>
        <p:blipFill>
          <a:blip r:embed="rId2"/>
          <a:stretch>
            <a:fillRect/>
          </a:stretch>
        </p:blipFill>
        <p:spPr>
          <a:xfrm>
            <a:off x="322381" y="285712"/>
            <a:ext cx="1554615" cy="743776"/>
          </a:xfrm>
          <a:prstGeom prst="rect">
            <a:avLst/>
          </a:prstGeom>
        </p:spPr>
      </p:pic>
    </p:spTree>
    <p:extLst>
      <p:ext uri="{BB962C8B-B14F-4D97-AF65-F5344CB8AC3E}">
        <p14:creationId xmlns:p14="http://schemas.microsoft.com/office/powerpoint/2010/main" val="106027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HYT 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823A56D-62CD-4C50-8CD5-7AAA9B74AAF3}"/>
              </a:ext>
            </a:extLst>
          </p:cNvPr>
          <p:cNvSpPr>
            <a:spLocks noGrp="1"/>
          </p:cNvSpPr>
          <p:nvPr>
            <p:ph type="ctrTitle" hasCustomPrompt="1"/>
          </p:nvPr>
        </p:nvSpPr>
        <p:spPr>
          <a:xfrm>
            <a:off x="562903" y="482493"/>
            <a:ext cx="6903126" cy="915954"/>
          </a:xfrm>
          <a:prstGeom prst="rect">
            <a:avLst/>
          </a:prstGeom>
        </p:spPr>
        <p:txBody>
          <a:bodyPr anchor="b"/>
          <a:lstStyle>
            <a:lvl1pPr algn="l">
              <a:defRPr sz="4000" b="1">
                <a:solidFill>
                  <a:schemeClr val="bg1"/>
                </a:solidFill>
                <a:latin typeface="Monsterrat"/>
              </a:defRPr>
            </a:lvl1pPr>
          </a:lstStyle>
          <a:p>
            <a:r>
              <a:rPr lang="fi-FI"/>
              <a:t>Otsikko</a:t>
            </a:r>
            <a:endParaRPr lang="en-US"/>
          </a:p>
        </p:txBody>
      </p:sp>
      <p:sp>
        <p:nvSpPr>
          <p:cNvPr id="12" name="Subtitle 2">
            <a:extLst>
              <a:ext uri="{FF2B5EF4-FFF2-40B4-BE49-F238E27FC236}">
                <a16:creationId xmlns:a16="http://schemas.microsoft.com/office/drawing/2014/main" id="{0A67BA80-B367-45F0-8DCD-10A952ABB8ED}"/>
              </a:ext>
            </a:extLst>
          </p:cNvPr>
          <p:cNvSpPr>
            <a:spLocks noGrp="1"/>
          </p:cNvSpPr>
          <p:nvPr>
            <p:ph type="subTitle" idx="1" hasCustomPrompt="1"/>
          </p:nvPr>
        </p:nvSpPr>
        <p:spPr>
          <a:xfrm>
            <a:off x="562903" y="1632857"/>
            <a:ext cx="7949501" cy="4617114"/>
          </a:xfrm>
          <a:prstGeom prst="rect">
            <a:avLst/>
          </a:prstGeom>
        </p:spPr>
        <p:txBody>
          <a:bodyPr/>
          <a:lstStyle>
            <a:lvl1pPr marL="0" indent="0" algn="l">
              <a:buNone/>
              <a:defRPr sz="2400">
                <a:latin typeface="Monsterra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Sisältöä</a:t>
            </a:r>
            <a:endParaRPr lang="en-US"/>
          </a:p>
        </p:txBody>
      </p:sp>
    </p:spTree>
    <p:extLst>
      <p:ext uri="{BB962C8B-B14F-4D97-AF65-F5344CB8AC3E}">
        <p14:creationId xmlns:p14="http://schemas.microsoft.com/office/powerpoint/2010/main" val="362418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67552-401B-493B-BC55-87B77E142460}" type="datetimeFigureOut">
              <a:rPr lang="fi-FI" smtClean="0"/>
              <a:t>02.03.2022</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ADA602A6-9C59-455A-A9E7-E23EEE62BA94}" type="slidenum">
              <a:rPr lang="fi-FI" smtClean="0"/>
              <a:t>‹#›</a:t>
            </a:fld>
            <a:endParaRPr lang="fi-FI"/>
          </a:p>
        </p:txBody>
      </p:sp>
    </p:spTree>
    <p:extLst>
      <p:ext uri="{BB962C8B-B14F-4D97-AF65-F5344CB8AC3E}">
        <p14:creationId xmlns:p14="http://schemas.microsoft.com/office/powerpoint/2010/main" val="19084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Valkoinen, logo">
    <p:spTree>
      <p:nvGrpSpPr>
        <p:cNvPr id="1" name=""/>
        <p:cNvGrpSpPr/>
        <p:nvPr/>
      </p:nvGrpSpPr>
      <p:grpSpPr>
        <a:xfrm>
          <a:off x="0" y="0"/>
          <a:ext cx="0" cy="0"/>
          <a:chOff x="0" y="0"/>
          <a:chExt cx="0" cy="0"/>
        </a:xfrm>
      </p:grpSpPr>
      <p:pic>
        <p:nvPicPr>
          <p:cNvPr id="8" name="Kuva 7" descr="EHYT Bueno">
            <a:extLst>
              <a:ext uri="{FF2B5EF4-FFF2-40B4-BE49-F238E27FC236}">
                <a16:creationId xmlns:a16="http://schemas.microsoft.com/office/drawing/2014/main" id="{356D2B2D-6F3F-4E31-BB9D-2BB454E119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111" y="194502"/>
            <a:ext cx="1445044" cy="690128"/>
          </a:xfrm>
          <a:prstGeom prst="rect">
            <a:avLst/>
          </a:prstGeom>
        </p:spPr>
      </p:pic>
    </p:spTree>
    <p:extLst>
      <p:ext uri="{BB962C8B-B14F-4D97-AF65-F5344CB8AC3E}">
        <p14:creationId xmlns:p14="http://schemas.microsoft.com/office/powerpoint/2010/main" val="1038342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3.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2934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706" r:id="rId8"/>
    <p:sldLayoutId id="2147483711"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67552-401B-493B-BC55-87B77E142460}" type="datetimeFigureOut">
              <a:rPr lang="fi-FI" smtClean="0"/>
              <a:t>02.03.2022</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602A6-9C59-455A-A9E7-E23EEE62BA94}" type="slidenum">
              <a:rPr lang="fi-FI" smtClean="0"/>
              <a:t>‹#›</a:t>
            </a:fld>
            <a:endParaRPr lang="fi-FI"/>
          </a:p>
        </p:txBody>
      </p:sp>
    </p:spTree>
    <p:extLst>
      <p:ext uri="{BB962C8B-B14F-4D97-AF65-F5344CB8AC3E}">
        <p14:creationId xmlns:p14="http://schemas.microsoft.com/office/powerpoint/2010/main" val="235670573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7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56577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8" r:id="rId1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39.svg"/><Relationship Id="rId3" Type="http://schemas.openxmlformats.org/officeDocument/2006/relationships/image" Target="../media/image42.png"/><Relationship Id="rId7" Type="http://schemas.openxmlformats.org/officeDocument/2006/relationships/image" Target="../media/image46.svg"/><Relationship Id="rId12"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svg"/><Relationship Id="rId9" Type="http://schemas.openxmlformats.org/officeDocument/2006/relationships/image" Target="../media/image48.sv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3" Type="http://schemas.openxmlformats.org/officeDocument/2006/relationships/image" Target="../media/image44.png"/><Relationship Id="rId7" Type="http://schemas.openxmlformats.org/officeDocument/2006/relationships/image" Target="../media/image48.svg"/><Relationship Id="rId12"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7.png"/><Relationship Id="rId11" Type="http://schemas.openxmlformats.org/officeDocument/2006/relationships/image" Target="../media/image54.svg"/><Relationship Id="rId5" Type="http://schemas.openxmlformats.org/officeDocument/2006/relationships/image" Target="../media/image46.svg"/><Relationship Id="rId15" Type="http://schemas.openxmlformats.org/officeDocument/2006/relationships/image" Target="../media/image58.svg"/><Relationship Id="rId10" Type="http://schemas.openxmlformats.org/officeDocument/2006/relationships/image" Target="../media/image53.png"/><Relationship Id="rId4" Type="http://schemas.openxmlformats.org/officeDocument/2006/relationships/image" Target="../media/image45.png"/><Relationship Id="rId9" Type="http://schemas.openxmlformats.org/officeDocument/2006/relationships/image" Target="../media/image52.svg"/><Relationship Id="rId1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yle.triplet.io/articles/nuorten-kolarien-takana-voi-olla-paihde-tai-terveysongelmia?"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62.svg"/></Relationships>
</file>

<file path=ppt/slides/_rels/slide2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05FECC-9A5A-484E-B877-5319F32E0D9E}"/>
              </a:ext>
            </a:extLst>
          </p:cNvPr>
          <p:cNvSpPr>
            <a:spLocks noGrp="1"/>
          </p:cNvSpPr>
          <p:nvPr>
            <p:ph type="ctrTitle"/>
          </p:nvPr>
        </p:nvSpPr>
        <p:spPr>
          <a:xfrm>
            <a:off x="4959576" y="1990815"/>
            <a:ext cx="3840085" cy="1692794"/>
          </a:xfrm>
        </p:spPr>
        <p:txBody>
          <a:bodyPr vert="horz" lIns="91440" tIns="45720" rIns="91440" bIns="45720" rtlCol="0" anchor="ctr">
            <a:normAutofit fontScale="90000"/>
          </a:bodyPr>
          <a:lstStyle/>
          <a:p>
            <a:pPr algn="r"/>
            <a:r>
              <a:rPr lang="en-US" sz="5400" dirty="0" err="1"/>
              <a:t>Keskustelua</a:t>
            </a:r>
            <a:r>
              <a:rPr lang="en-US" sz="5400" dirty="0"/>
              <a:t> </a:t>
            </a:r>
            <a:r>
              <a:rPr lang="en-US" sz="5400" dirty="0" err="1"/>
              <a:t>alkoholista</a:t>
            </a:r>
            <a:br>
              <a:rPr lang="en-US" sz="5400" dirty="0"/>
            </a:br>
            <a:r>
              <a:rPr lang="en-US" dirty="0" err="1"/>
              <a:t>osa</a:t>
            </a:r>
            <a:r>
              <a:rPr lang="en-US" dirty="0"/>
              <a:t> 2</a:t>
            </a:r>
            <a:endParaRPr lang="en-US" sz="5400" dirty="0"/>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Alaotsikko 2">
            <a:extLst>
              <a:ext uri="{FF2B5EF4-FFF2-40B4-BE49-F238E27FC236}">
                <a16:creationId xmlns:a16="http://schemas.microsoft.com/office/drawing/2014/main" id="{846FF8EC-35CF-413A-81AF-C1F5106502A2}"/>
              </a:ext>
            </a:extLst>
          </p:cNvPr>
          <p:cNvSpPr>
            <a:spLocks noGrp="1"/>
          </p:cNvSpPr>
          <p:nvPr>
            <p:ph type="subTitle" idx="1"/>
          </p:nvPr>
        </p:nvSpPr>
        <p:spPr>
          <a:xfrm>
            <a:off x="4543346" y="3840432"/>
            <a:ext cx="4256315" cy="3462228"/>
          </a:xfrm>
        </p:spPr>
        <p:txBody>
          <a:bodyPr vert="horz" lIns="91440" tIns="45720" rIns="91440" bIns="45720" rtlCol="0" anchor="t">
            <a:normAutofit/>
          </a:bodyPr>
          <a:lstStyle/>
          <a:p>
            <a:pPr algn="r"/>
            <a:r>
              <a:rPr lang="fi-FI" sz="2000" b="0" dirty="0"/>
              <a:t>Mitä tilastot kertovat alkoholinkulutuksesta?</a:t>
            </a:r>
          </a:p>
          <a:p>
            <a:pPr algn="r"/>
            <a:r>
              <a:rPr lang="fi-FI" sz="2000" b="0" dirty="0"/>
              <a:t>Miten kokonaiskulutus vaikuttaa yhteiskuntaan?</a:t>
            </a:r>
          </a:p>
          <a:p>
            <a:pPr algn="r"/>
            <a:r>
              <a:rPr lang="fi-FI" sz="2000" b="0" dirty="0"/>
              <a:t>Miten saatavuutta rajoitetaan?</a:t>
            </a:r>
          </a:p>
          <a:p>
            <a:pPr algn="r"/>
            <a:r>
              <a:rPr lang="fi-FI" sz="2000" b="0" dirty="0"/>
              <a:t>Mitä on alkoholin riskikäyttö?</a:t>
            </a:r>
          </a:p>
          <a:p>
            <a:pPr algn="r"/>
            <a:r>
              <a:rPr lang="fi-FI" sz="2000" b="0" dirty="0"/>
              <a:t>Mitä vaikutuksia alkoholilla on liikenteeseen ja turvallisuuteen?</a:t>
            </a:r>
          </a:p>
        </p:txBody>
      </p:sp>
      <p:pic>
        <p:nvPicPr>
          <p:cNvPr id="7" name="Kuva 6" descr="Neljä nuorta makoilee nauraen, kahdella on juomat kädessään. ">
            <a:extLst>
              <a:ext uri="{FF2B5EF4-FFF2-40B4-BE49-F238E27FC236}">
                <a16:creationId xmlns:a16="http://schemas.microsoft.com/office/drawing/2014/main" id="{741BA18F-258B-46FA-9BE0-8EB842270EEE}"/>
              </a:ext>
            </a:extLst>
          </p:cNvPr>
          <p:cNvPicPr>
            <a:picLocks noChangeAspect="1"/>
          </p:cNvPicPr>
          <p:nvPr/>
        </p:nvPicPr>
        <p:blipFill rotWithShape="1">
          <a:blip r:embed="rId3">
            <a:extLst>
              <a:ext uri="{28A0092B-C50C-407E-A947-70E740481C1C}">
                <a14:useLocalDpi xmlns:a14="http://schemas.microsoft.com/office/drawing/2010/main" val="0"/>
              </a:ext>
            </a:extLst>
          </a:blip>
          <a:srcRect l="1422" t="9700" b="-4348"/>
          <a:stretch/>
        </p:blipFill>
        <p:spPr>
          <a:xfrm flipH="1">
            <a:off x="1929" y="2669"/>
            <a:ext cx="5105400" cy="71881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1811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FCCAD67-D1A6-447E-81BA-0B4B332E0547}"/>
              </a:ext>
            </a:extLst>
          </p:cNvPr>
          <p:cNvSpPr txBox="1">
            <a:spLocks noGrp="1"/>
          </p:cNvSpPr>
          <p:nvPr>
            <p:ph type="title" idx="4294967295"/>
          </p:nvPr>
        </p:nvSpPr>
        <p:spPr>
          <a:xfrm>
            <a:off x="730818" y="204653"/>
            <a:ext cx="5462224" cy="877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schemeClr val="tx1"/>
                </a:solidFill>
                <a:effectLst/>
                <a:uLnTx/>
                <a:uFillTx/>
                <a:latin typeface="+mn-lt"/>
                <a:ea typeface="+mn-ea"/>
                <a:cs typeface="+mn-cs"/>
              </a:rPr>
              <a:t>Raittiiden nuorten määrä %</a:t>
            </a:r>
            <a:endParaRPr kumimoji="0" lang="fi-FI"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dirty="0">
                <a:ln>
                  <a:noFill/>
                </a:ln>
                <a:solidFill>
                  <a:schemeClr val="tx1"/>
                </a:solidFill>
                <a:effectLst/>
                <a:uLnTx/>
                <a:uFillTx/>
                <a:latin typeface="+mn-lt"/>
                <a:ea typeface="+mn-ea"/>
                <a:cs typeface="+mn-cs"/>
              </a:rPr>
              <a:t> </a:t>
            </a:r>
          </a:p>
        </p:txBody>
      </p:sp>
      <p:sp>
        <p:nvSpPr>
          <p:cNvPr id="9" name="Suorakulmio 8">
            <a:extLst>
              <a:ext uri="{FF2B5EF4-FFF2-40B4-BE49-F238E27FC236}">
                <a16:creationId xmlns:a16="http://schemas.microsoft.com/office/drawing/2014/main" id="{89EF92C6-DB44-4564-80E2-31E0D195CEE7}"/>
              </a:ext>
            </a:extLst>
          </p:cNvPr>
          <p:cNvSpPr/>
          <p:nvPr/>
        </p:nvSpPr>
        <p:spPr>
          <a:xfrm>
            <a:off x="730818" y="5963311"/>
            <a:ext cx="4046828" cy="369332"/>
          </a:xfrm>
          <a:prstGeom prst="rect">
            <a:avLst/>
          </a:prstGeom>
        </p:spPr>
        <p:txBody>
          <a:bodyPr wrap="square">
            <a:spAutoFit/>
          </a:bodyPr>
          <a:lstStyle/>
          <a:p>
            <a:pPr defTabSz="342846">
              <a:defRPr/>
            </a:pPr>
            <a:r>
              <a:rPr lang="fi-FI" dirty="0">
                <a:solidFill>
                  <a:prstClr val="black"/>
                </a:solidFill>
              </a:rPr>
              <a:t>Lähde: Kouluterveyskysely 2020 (THL)</a:t>
            </a:r>
          </a:p>
        </p:txBody>
      </p:sp>
      <p:pic>
        <p:nvPicPr>
          <p:cNvPr id="7" name="Kuva 6">
            <a:extLst>
              <a:ext uri="{FF2B5EF4-FFF2-40B4-BE49-F238E27FC236}">
                <a16:creationId xmlns:a16="http://schemas.microsoft.com/office/drawing/2014/main" id="{DF2D232C-8178-4E0D-9DBD-6BFFFDA2222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99200" y="5831661"/>
            <a:ext cx="2292075" cy="632632"/>
          </a:xfrm>
          <a:prstGeom prst="rect">
            <a:avLst/>
          </a:prstGeom>
        </p:spPr>
      </p:pic>
      <p:pic>
        <p:nvPicPr>
          <p:cNvPr id="4" name="Kuva 3" descr="Perusopetus 8. ja 9 lk, Lukio 1 ja 2. vuosi, Ammatillinen oppilaitos. 2006-2019 kaikki arvot ovat nousseet.">
            <a:extLst>
              <a:ext uri="{FF2B5EF4-FFF2-40B4-BE49-F238E27FC236}">
                <a16:creationId xmlns:a16="http://schemas.microsoft.com/office/drawing/2014/main" id="{D6050ABE-205D-405D-A05D-824682BD76F5}"/>
              </a:ext>
            </a:extLst>
          </p:cNvPr>
          <p:cNvPicPr>
            <a:picLocks noChangeAspect="1"/>
          </p:cNvPicPr>
          <p:nvPr/>
        </p:nvPicPr>
        <p:blipFill>
          <a:blip r:embed="rId4"/>
          <a:stretch>
            <a:fillRect/>
          </a:stretch>
        </p:blipFill>
        <p:spPr>
          <a:xfrm>
            <a:off x="484632" y="1314820"/>
            <a:ext cx="7708392" cy="4415487"/>
          </a:xfrm>
          <a:prstGeom prst="rect">
            <a:avLst/>
          </a:prstGeom>
        </p:spPr>
      </p:pic>
    </p:spTree>
    <p:extLst>
      <p:ext uri="{BB962C8B-B14F-4D97-AF65-F5344CB8AC3E}">
        <p14:creationId xmlns:p14="http://schemas.microsoft.com/office/powerpoint/2010/main" val="676326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1C31B9-6C6B-4878-B642-D22965C4E6B6}"/>
              </a:ext>
              <a:ext uri="{C183D7F6-B498-43B3-948B-1728B52AA6E4}">
                <adec:decorative xmlns:adec="http://schemas.microsoft.com/office/drawing/2017/decorative" val="0"/>
              </a:ext>
            </a:extLst>
          </p:cNvPr>
          <p:cNvSpPr>
            <a:spLocks noGrp="1"/>
          </p:cNvSpPr>
          <p:nvPr>
            <p:ph type="ctrTitle"/>
          </p:nvPr>
        </p:nvSpPr>
        <p:spPr>
          <a:xfrm>
            <a:off x="3926589" y="877554"/>
            <a:ext cx="5580545" cy="915954"/>
          </a:xfrm>
          <a:prstGeom prst="rect">
            <a:avLst/>
          </a:prstGeom>
        </p:spPr>
        <p:txBody>
          <a:bodyPr vert="horz" lIns="91440" tIns="45720" rIns="91440" bIns="45720" rtlCol="0" anchor="b">
            <a:noAutofit/>
          </a:bodyPr>
          <a:lstStyle/>
          <a:p>
            <a:r>
              <a:rPr lang="en-US" b="1" err="1">
                <a:latin typeface="+mn-lt"/>
              </a:rPr>
              <a:t>Alkoholin</a:t>
            </a:r>
            <a:r>
              <a:rPr lang="en-US" b="1">
                <a:latin typeface="+mn-lt"/>
              </a:rPr>
              <a:t> </a:t>
            </a:r>
            <a:r>
              <a:rPr lang="en-US" b="1" err="1">
                <a:latin typeface="+mn-lt"/>
              </a:rPr>
              <a:t>kokonaiskulutus</a:t>
            </a:r>
            <a:r>
              <a:rPr lang="en-US" b="1">
                <a:latin typeface="+mn-lt"/>
              </a:rPr>
              <a:t> </a:t>
            </a:r>
            <a:r>
              <a:rPr lang="en-US" sz="2000" b="1">
                <a:latin typeface="+mn-lt"/>
              </a:rPr>
              <a:t>1/2</a:t>
            </a:r>
            <a:endParaRPr lang="en-US" b="1">
              <a:latin typeface="+mn-lt"/>
            </a:endParaRPr>
          </a:p>
        </p:txBody>
      </p:sp>
      <p:pic>
        <p:nvPicPr>
          <p:cNvPr id="6" name="Kuva 5" descr="Valokuva olutpullosta. Taustalla kaupungin valot.">
            <a:extLst>
              <a:ext uri="{FF2B5EF4-FFF2-40B4-BE49-F238E27FC236}">
                <a16:creationId xmlns:a16="http://schemas.microsoft.com/office/drawing/2014/main" id="{FAE43A96-BA9B-416E-94EF-CED452A3ACC5}"/>
              </a:ext>
            </a:extLst>
          </p:cNvPr>
          <p:cNvPicPr>
            <a:picLocks noChangeAspect="1"/>
          </p:cNvPicPr>
          <p:nvPr/>
        </p:nvPicPr>
        <p:blipFill rotWithShape="1">
          <a:blip r:embed="rId3">
            <a:extLst>
              <a:ext uri="{28A0092B-C50C-407E-A947-70E740481C1C}">
                <a14:useLocalDpi xmlns:a14="http://schemas.microsoft.com/office/drawing/2010/main" val="0"/>
              </a:ext>
            </a:extLst>
          </a:blip>
          <a:srcRect l="29666" r="36494" b="-1"/>
          <a:stretch/>
        </p:blipFill>
        <p:spPr>
          <a:xfrm>
            <a:off x="1" y="-7066"/>
            <a:ext cx="3363686" cy="6865066"/>
          </a:xfrm>
          <a:prstGeom prst="rect">
            <a:avLst/>
          </a:prstGeom>
          <a:effectLst/>
        </p:spPr>
      </p:pic>
      <p:sp>
        <p:nvSpPr>
          <p:cNvPr id="7" name="Alaotsikko 2">
            <a:extLst>
              <a:ext uri="{FF2B5EF4-FFF2-40B4-BE49-F238E27FC236}">
                <a16:creationId xmlns:a16="http://schemas.microsoft.com/office/drawing/2014/main" id="{83AF4BC6-ED6E-4F36-A3F4-D6EA365A8A03}"/>
              </a:ext>
            </a:extLst>
          </p:cNvPr>
          <p:cNvSpPr txBox="1">
            <a:spLocks/>
          </p:cNvSpPr>
          <p:nvPr/>
        </p:nvSpPr>
        <p:spPr>
          <a:xfrm>
            <a:off x="3563455" y="2223868"/>
            <a:ext cx="5580544" cy="56995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fi-FI" sz="2400"/>
              <a:t>Suomalaisten alkoholinkulutus on tällä hetkellä Pohjoismaiden kärkeä ja eurooppalaista keskitasoa (THL, 2018)</a:t>
            </a:r>
          </a:p>
          <a:p>
            <a:pPr marL="342900" indent="-342900"/>
            <a:r>
              <a:rPr lang="fi-FI" sz="2400"/>
              <a:t>Kokonaiskulutus oli 10,4 litraa asukasta kohti vuonna 2018</a:t>
            </a:r>
          </a:p>
          <a:p>
            <a:pPr marL="342900" indent="-342900"/>
            <a:r>
              <a:rPr lang="fi-FI" sz="2400"/>
              <a:t>Kokonaiskulutus kertoo keskiarvon; kaikki eivät juo yhtä paljon. Alkoholin käyttötapoja on monenlaisia. Joukkoon mahtuu kohtuukäyttäjiä, suurkuluttajia ja toisaalta myös kokonaan raittiita tai hyvin vähän käyttäviä.</a:t>
            </a:r>
          </a:p>
          <a:p>
            <a:pPr marL="342900" indent="-342900"/>
            <a:endParaRPr lang="fi-FI" sz="2000"/>
          </a:p>
          <a:p>
            <a:endParaRPr lang="fi-FI" sz="2000"/>
          </a:p>
        </p:txBody>
      </p:sp>
    </p:spTree>
    <p:extLst>
      <p:ext uri="{BB962C8B-B14F-4D97-AF65-F5344CB8AC3E}">
        <p14:creationId xmlns:p14="http://schemas.microsoft.com/office/powerpoint/2010/main" val="1806299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FD3D89-4080-478D-882D-FE07AEFB26C0}"/>
              </a:ext>
              <a:ext uri="{C183D7F6-B498-43B3-948B-1728B52AA6E4}">
                <adec:decorative xmlns:adec="http://schemas.microsoft.com/office/drawing/2017/decorative" val="1"/>
              </a:ext>
            </a:extLst>
          </p:cNvPr>
          <p:cNvSpPr txBox="1">
            <a:spLocks noGrp="1"/>
          </p:cNvSpPr>
          <p:nvPr>
            <p:ph type="title" idx="4294967295"/>
          </p:nvPr>
        </p:nvSpPr>
        <p:spPr>
          <a:xfrm>
            <a:off x="3795386" y="350729"/>
            <a:ext cx="4484318"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000" b="1" i="0" u="none" strike="noStrike" kern="1200" cap="none" spc="0" normalizeH="0" baseline="0" noProof="0" dirty="0">
                <a:ln>
                  <a:noFill/>
                </a:ln>
                <a:solidFill>
                  <a:schemeClr val="tx1"/>
                </a:solidFill>
                <a:effectLst/>
                <a:uLnTx/>
                <a:uFillTx/>
                <a:latin typeface="+mn-lt"/>
                <a:ea typeface="+mn-ea"/>
                <a:cs typeface="+mn-cs"/>
              </a:rPr>
              <a:t>Alkoholin kokonaiskulutus </a:t>
            </a:r>
            <a:r>
              <a:rPr kumimoji="0" lang="fi-FI" sz="2000" b="1" i="0" u="none" strike="noStrike" kern="1200" cap="none" spc="0" normalizeH="0" baseline="0" noProof="0" dirty="0">
                <a:ln>
                  <a:noFill/>
                </a:ln>
                <a:solidFill>
                  <a:schemeClr val="tx1"/>
                </a:solidFill>
                <a:effectLst/>
                <a:uLnTx/>
                <a:uFillTx/>
                <a:latin typeface="+mn-lt"/>
                <a:ea typeface="+mn-ea"/>
                <a:cs typeface="+mn-cs"/>
              </a:rPr>
              <a:t>2/2</a:t>
            </a:r>
            <a:endParaRPr kumimoji="0" lang="fi-FI" sz="4000" b="1" i="0" u="none" strike="noStrike" kern="1200" cap="none" spc="0" normalizeH="0" baseline="0" noProof="0" dirty="0">
              <a:ln>
                <a:noFill/>
              </a:ln>
              <a:solidFill>
                <a:schemeClr val="tx1"/>
              </a:solidFill>
              <a:effectLst/>
              <a:uLnTx/>
              <a:uFillTx/>
              <a:latin typeface="+mn-lt"/>
              <a:ea typeface="+mn-ea"/>
              <a:cs typeface="+mn-cs"/>
            </a:endParaRPr>
          </a:p>
        </p:txBody>
      </p:sp>
      <p:pic>
        <p:nvPicPr>
          <p:cNvPr id="4" name="Kuva 3" descr="Valokuva nuoresta, jolla kädessä punainen muki. Taustalla näkyy ihmisiä.">
            <a:extLst>
              <a:ext uri="{FF2B5EF4-FFF2-40B4-BE49-F238E27FC236}">
                <a16:creationId xmlns:a16="http://schemas.microsoft.com/office/drawing/2014/main" id="{1DEE1884-935C-4B42-BD89-F1AF777718C9}"/>
              </a:ext>
            </a:extLst>
          </p:cNvPr>
          <p:cNvPicPr>
            <a:picLocks noChangeAspect="1"/>
          </p:cNvPicPr>
          <p:nvPr/>
        </p:nvPicPr>
        <p:blipFill>
          <a:blip r:embed="rId3">
            <a:extLst>
              <a:ext uri="{28A0092B-C50C-407E-A947-70E740481C1C}">
                <a14:useLocalDpi xmlns:a14="http://schemas.microsoft.com/office/drawing/2010/main" val="0"/>
              </a:ext>
            </a:extLst>
          </a:blip>
          <a:srcRect l="11945" r="11945"/>
          <a:stretch/>
        </p:blipFill>
        <p:spPr>
          <a:xfrm>
            <a:off x="0" y="10"/>
            <a:ext cx="3479779" cy="6857990"/>
          </a:xfrm>
          <a:prstGeom prst="rect">
            <a:avLst/>
          </a:prstGeom>
        </p:spPr>
      </p:pic>
      <p:sp>
        <p:nvSpPr>
          <p:cNvPr id="6" name="Tekstiruutu 5">
            <a:extLst>
              <a:ext uri="{FF2B5EF4-FFF2-40B4-BE49-F238E27FC236}">
                <a16:creationId xmlns:a16="http://schemas.microsoft.com/office/drawing/2014/main" id="{B736EAFA-74FE-468F-B977-9E2C8F4644B9}"/>
              </a:ext>
            </a:extLst>
          </p:cNvPr>
          <p:cNvSpPr txBox="1"/>
          <p:nvPr/>
        </p:nvSpPr>
        <p:spPr>
          <a:xfrm>
            <a:off x="3795386" y="1866378"/>
            <a:ext cx="4822521" cy="4801314"/>
          </a:xfrm>
          <a:prstGeom prst="rect">
            <a:avLst/>
          </a:prstGeom>
          <a:noFill/>
        </p:spPr>
        <p:txBody>
          <a:bodyPr wrap="square" rtlCol="0">
            <a:spAutoFit/>
          </a:bodyPr>
          <a:lstStyle/>
          <a:p>
            <a:pPr marL="342900" indent="-342900">
              <a:buFont typeface="Arial" panose="020B0604020202020204" pitchFamily="34" charset="0"/>
              <a:buChar char="•"/>
            </a:pPr>
            <a:r>
              <a:rPr lang="fi-FI" sz="2400" dirty="0"/>
              <a:t>Alkoholin hinnalla on suora vaikutus alkoholinkulutukseen: Mitä halvempaa alkoholi on, sitä enemmän alkoholia juodaan.</a:t>
            </a:r>
          </a:p>
          <a:p>
            <a:pPr marL="342900" indent="-342900">
              <a:buFont typeface="Arial" panose="020B0604020202020204" pitchFamily="34" charset="0"/>
              <a:buChar char="•"/>
            </a:pPr>
            <a:endParaRPr lang="fi-FI" sz="2400" dirty="0"/>
          </a:p>
          <a:p>
            <a:pPr marL="342900" indent="-342900">
              <a:buFont typeface="Arial" panose="020B0604020202020204" pitchFamily="34" charset="0"/>
              <a:buChar char="•"/>
            </a:pPr>
            <a:r>
              <a:rPr lang="fi-FI" sz="2400" dirty="0"/>
              <a:t>Kokonaiskulutuksen kasvaessa myös alkoholihaitat lisääntyvät. </a:t>
            </a:r>
          </a:p>
          <a:p>
            <a:pPr marL="342900" indent="-342900"/>
            <a:endParaRPr lang="fi-FI" sz="2400" dirty="0"/>
          </a:p>
          <a:p>
            <a:pPr marL="342900" indent="-342900">
              <a:buFont typeface="Arial" panose="020B0604020202020204" pitchFamily="34" charset="0"/>
              <a:buChar char="•"/>
            </a:pPr>
            <a:r>
              <a:rPr lang="fi-FI" sz="2400" dirty="0"/>
              <a:t>Tutkitusti tehokkainta alkoholihaittojen ehkäisyä on alkoholin hinta ja valvottu saatavuus.</a:t>
            </a:r>
          </a:p>
          <a:p>
            <a:endParaRPr lang="fi-FI" dirty="0"/>
          </a:p>
        </p:txBody>
      </p:sp>
    </p:spTree>
    <p:extLst>
      <p:ext uri="{BB962C8B-B14F-4D97-AF65-F5344CB8AC3E}">
        <p14:creationId xmlns:p14="http://schemas.microsoft.com/office/powerpoint/2010/main" val="2793956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2669882C-53BD-4052-BB26-9C2059E0724C}"/>
              </a:ext>
            </a:extLst>
          </p:cNvPr>
          <p:cNvSpPr txBox="1">
            <a:spLocks noGrp="1"/>
          </p:cNvSpPr>
          <p:nvPr>
            <p:ph type="title" idx="4294967295"/>
          </p:nvPr>
        </p:nvSpPr>
        <p:spPr>
          <a:xfrm>
            <a:off x="727685" y="1104308"/>
            <a:ext cx="7032173" cy="9159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dirty="0">
                <a:ln>
                  <a:noFill/>
                </a:ln>
                <a:solidFill>
                  <a:schemeClr val="tx1"/>
                </a:solidFill>
                <a:effectLst/>
                <a:uLnTx/>
                <a:uFillTx/>
                <a:latin typeface="+mn-lt"/>
                <a:ea typeface="+mj-ea"/>
                <a:cs typeface="+mj-cs"/>
              </a:rPr>
              <a:t>Opittu kulttuuri?</a:t>
            </a:r>
          </a:p>
        </p:txBody>
      </p:sp>
      <p:sp>
        <p:nvSpPr>
          <p:cNvPr id="7" name="Alaotsikko 2">
            <a:extLst>
              <a:ext uri="{FF2B5EF4-FFF2-40B4-BE49-F238E27FC236}">
                <a16:creationId xmlns:a16="http://schemas.microsoft.com/office/drawing/2014/main" id="{0E1F61D9-2B98-4DF5-AAC9-7BAE2E9FE87A}"/>
              </a:ext>
              <a:ext uri="{C183D7F6-B498-43B3-948B-1728B52AA6E4}">
                <adec:decorative xmlns:adec="http://schemas.microsoft.com/office/drawing/2017/decorative" val="1"/>
              </a:ext>
            </a:extLst>
          </p:cNvPr>
          <p:cNvSpPr txBox="1">
            <a:spLocks/>
          </p:cNvSpPr>
          <p:nvPr/>
        </p:nvSpPr>
        <p:spPr>
          <a:xfrm>
            <a:off x="2294267" y="2097819"/>
            <a:ext cx="6618097" cy="48895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320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b="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280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9" name="Alaotsikko 2">
            <a:extLst>
              <a:ext uri="{FF2B5EF4-FFF2-40B4-BE49-F238E27FC236}">
                <a16:creationId xmlns:a16="http://schemas.microsoft.com/office/drawing/2014/main" id="{DB5D8014-D4F8-4265-9156-8AD3EEC85D79}"/>
              </a:ext>
            </a:extLst>
          </p:cNvPr>
          <p:cNvSpPr>
            <a:spLocks noGrp="1"/>
          </p:cNvSpPr>
          <p:nvPr>
            <p:ph type="subTitle" idx="1"/>
          </p:nvPr>
        </p:nvSpPr>
        <p:spPr>
          <a:xfrm>
            <a:off x="2294267" y="2097819"/>
            <a:ext cx="6122048" cy="4520530"/>
          </a:xfrm>
        </p:spPr>
        <p:txBody>
          <a:bodyPr vert="horz" lIns="91440" tIns="45720" rIns="91440" bIns="45720" rtlCol="0">
            <a:normAutofit/>
          </a:bodyPr>
          <a:lstStyle/>
          <a:p>
            <a:r>
              <a:rPr lang="en-US" sz="3200" err="1"/>
              <a:t>Pohdi</a:t>
            </a:r>
            <a:r>
              <a:rPr lang="en-US" sz="3200"/>
              <a:t> </a:t>
            </a:r>
            <a:r>
              <a:rPr lang="en-US" sz="3200" err="1"/>
              <a:t>parisi</a:t>
            </a:r>
            <a:r>
              <a:rPr lang="en-US" sz="3200"/>
              <a:t> </a:t>
            </a:r>
            <a:r>
              <a:rPr lang="en-US" sz="3200" err="1"/>
              <a:t>kanssa</a:t>
            </a:r>
            <a:r>
              <a:rPr lang="en-US" sz="3200"/>
              <a:t>:</a:t>
            </a:r>
          </a:p>
          <a:p>
            <a:pPr marL="685800" indent="-457200">
              <a:buFont typeface="+mj-lt"/>
              <a:buAutoNum type="arabicPeriod"/>
            </a:pPr>
            <a:r>
              <a:rPr lang="en-US" b="0" err="1"/>
              <a:t>Missä</a:t>
            </a:r>
            <a:r>
              <a:rPr lang="en-US" b="0"/>
              <a:t> </a:t>
            </a:r>
            <a:r>
              <a:rPr lang="en-US" b="0" err="1"/>
              <a:t>tilanteissa</a:t>
            </a:r>
            <a:r>
              <a:rPr lang="en-US" b="0"/>
              <a:t> </a:t>
            </a:r>
            <a:r>
              <a:rPr lang="en-US" b="0" err="1"/>
              <a:t>alkoholia</a:t>
            </a:r>
            <a:r>
              <a:rPr lang="en-US" b="0"/>
              <a:t> </a:t>
            </a:r>
            <a:r>
              <a:rPr lang="en-US" b="0" err="1"/>
              <a:t>juodaan</a:t>
            </a:r>
            <a:r>
              <a:rPr lang="en-US" b="0"/>
              <a:t>?</a:t>
            </a:r>
          </a:p>
          <a:p>
            <a:pPr marL="685800" indent="-457200">
              <a:buFont typeface="+mj-lt"/>
              <a:buAutoNum type="arabicPeriod"/>
            </a:pPr>
            <a:r>
              <a:rPr lang="fi-FI" b="0"/>
              <a:t>Kuuluuko alkoholi kaikkiin juhliin? </a:t>
            </a:r>
            <a:r>
              <a:rPr lang="en-US" b="0"/>
              <a:t> </a:t>
            </a:r>
          </a:p>
          <a:p>
            <a:pPr marL="685800" indent="-457200">
              <a:buFont typeface="+mj-lt"/>
              <a:buAutoNum type="arabicPeriod"/>
            </a:pPr>
            <a:r>
              <a:rPr lang="en-US" b="0" err="1"/>
              <a:t>Miksi</a:t>
            </a:r>
            <a:r>
              <a:rPr lang="en-US" b="0"/>
              <a:t> </a:t>
            </a:r>
            <a:r>
              <a:rPr lang="en-US" b="0" err="1"/>
              <a:t>alkoholi</a:t>
            </a:r>
            <a:r>
              <a:rPr lang="en-US" b="0"/>
              <a:t> on </a:t>
            </a:r>
            <a:r>
              <a:rPr lang="en-US" b="0" err="1"/>
              <a:t>Suomen</a:t>
            </a:r>
            <a:r>
              <a:rPr lang="en-US" b="0"/>
              <a:t> </a:t>
            </a:r>
            <a:r>
              <a:rPr lang="en-US" b="0" err="1"/>
              <a:t>käytetyin</a:t>
            </a:r>
            <a:r>
              <a:rPr lang="en-US" b="0"/>
              <a:t> </a:t>
            </a:r>
            <a:r>
              <a:rPr lang="en-US" b="0" err="1"/>
              <a:t>päihde</a:t>
            </a:r>
            <a:r>
              <a:rPr lang="en-US" b="0"/>
              <a:t>?</a:t>
            </a:r>
          </a:p>
          <a:p>
            <a:pPr marL="685800" indent="-457200">
              <a:buFont typeface="+mj-lt"/>
              <a:buAutoNum type="arabicPeriod"/>
            </a:pPr>
            <a:r>
              <a:rPr lang="en-US" b="0" err="1"/>
              <a:t>Mikä</a:t>
            </a:r>
            <a:r>
              <a:rPr lang="en-US" b="0"/>
              <a:t> on </a:t>
            </a:r>
            <a:r>
              <a:rPr lang="en-US" b="0" err="1"/>
              <a:t>kohtuullista</a:t>
            </a:r>
            <a:r>
              <a:rPr lang="en-US" b="0"/>
              <a:t> </a:t>
            </a:r>
            <a:r>
              <a:rPr lang="en-US" b="0" err="1"/>
              <a:t>käyttöä</a:t>
            </a:r>
            <a:r>
              <a:rPr lang="en-US" b="0"/>
              <a:t> </a:t>
            </a:r>
            <a:r>
              <a:rPr lang="en-US" b="0" err="1"/>
              <a:t>teidän</a:t>
            </a:r>
            <a:r>
              <a:rPr lang="en-US" b="0"/>
              <a:t> </a:t>
            </a:r>
            <a:r>
              <a:rPr lang="en-US" b="0" err="1"/>
              <a:t>mielestä</a:t>
            </a:r>
            <a:r>
              <a:rPr lang="en-US" b="0"/>
              <a:t>? </a:t>
            </a:r>
          </a:p>
          <a:p>
            <a:pPr marL="685800" indent="-457200">
              <a:buFont typeface="+mj-lt"/>
              <a:buAutoNum type="arabicPeriod"/>
            </a:pPr>
            <a:r>
              <a:rPr lang="en-US" b="0" err="1"/>
              <a:t>Milloin</a:t>
            </a:r>
            <a:r>
              <a:rPr lang="en-US" b="0"/>
              <a:t> </a:t>
            </a:r>
            <a:r>
              <a:rPr lang="en-US" b="0" err="1"/>
              <a:t>käyttö</a:t>
            </a:r>
            <a:r>
              <a:rPr lang="en-US" b="0"/>
              <a:t> </a:t>
            </a:r>
            <a:r>
              <a:rPr lang="en-US" b="0" err="1"/>
              <a:t>muuttuu</a:t>
            </a:r>
            <a:r>
              <a:rPr lang="en-US" b="0"/>
              <a:t> </a:t>
            </a:r>
            <a:r>
              <a:rPr lang="en-US" b="0" err="1"/>
              <a:t>riskikäytöksi</a:t>
            </a:r>
            <a:r>
              <a:rPr lang="en-US" b="0"/>
              <a:t>? </a:t>
            </a:r>
            <a:r>
              <a:rPr lang="en-US" b="0" err="1"/>
              <a:t>Milloin</a:t>
            </a:r>
            <a:r>
              <a:rPr lang="en-US" b="0"/>
              <a:t> </a:t>
            </a:r>
            <a:r>
              <a:rPr lang="en-US" b="0" err="1"/>
              <a:t>käyttö</a:t>
            </a:r>
            <a:r>
              <a:rPr lang="en-US" b="0"/>
              <a:t> on </a:t>
            </a:r>
            <a:r>
              <a:rPr lang="en-US" b="0" err="1"/>
              <a:t>haitallista</a:t>
            </a:r>
            <a:r>
              <a:rPr lang="en-US" b="0"/>
              <a:t>?</a:t>
            </a:r>
          </a:p>
          <a:p>
            <a:pPr marL="685800" indent="-457200">
              <a:buFont typeface="+mj-lt"/>
              <a:buAutoNum type="arabicPeriod"/>
            </a:pPr>
            <a:r>
              <a:rPr lang="fi-FI" b="0"/>
              <a:t>Paljonko on liikaa lasten ollessa läsnä?</a:t>
            </a:r>
          </a:p>
          <a:p>
            <a:pPr marL="228600"/>
            <a:endParaRPr lang="en-US">
              <a:latin typeface="+mj-lt"/>
            </a:endParaRPr>
          </a:p>
        </p:txBody>
      </p:sp>
      <p:sp>
        <p:nvSpPr>
          <p:cNvPr id="8" name="Ellipsi 7">
            <a:extLst>
              <a:ext uri="{FF2B5EF4-FFF2-40B4-BE49-F238E27FC236}">
                <a16:creationId xmlns:a16="http://schemas.microsoft.com/office/drawing/2014/main" id="{11CE32EA-305B-4DE5-B8B7-3B9888D1CC76}"/>
              </a:ext>
              <a:ext uri="{C183D7F6-B498-43B3-948B-1728B52AA6E4}">
                <adec:decorative xmlns:adec="http://schemas.microsoft.com/office/drawing/2017/decorative" val="1"/>
              </a:ext>
            </a:extLst>
          </p:cNvPr>
          <p:cNvSpPr/>
          <p:nvPr/>
        </p:nvSpPr>
        <p:spPr>
          <a:xfrm>
            <a:off x="576942" y="2101855"/>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8B9DA912-CCC2-486A-B531-6720D6F64BC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685" y="2256969"/>
            <a:ext cx="1224796" cy="1260470"/>
          </a:xfrm>
          <a:prstGeom prst="rect">
            <a:avLst/>
          </a:prstGeom>
        </p:spPr>
      </p:pic>
    </p:spTree>
    <p:extLst>
      <p:ext uri="{BB962C8B-B14F-4D97-AF65-F5344CB8AC3E}">
        <p14:creationId xmlns:p14="http://schemas.microsoft.com/office/powerpoint/2010/main" val="1816713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72839D-CC91-4F22-8B6A-3205EF8001E0}"/>
              </a:ext>
            </a:extLst>
          </p:cNvPr>
          <p:cNvSpPr txBox="1">
            <a:spLocks noGrp="1"/>
          </p:cNvSpPr>
          <p:nvPr>
            <p:ph type="title" idx="4294967295"/>
          </p:nvPr>
        </p:nvSpPr>
        <p:spPr>
          <a:xfrm>
            <a:off x="376512" y="1794387"/>
            <a:ext cx="8350870" cy="7667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4800">
                <a:latin typeface="+mn-lt"/>
              </a:rPr>
              <a:t>Riskirajat ja annokset aikuisille</a:t>
            </a:r>
            <a:endParaRPr kumimoji="0" lang="fi-FI" sz="4800" b="1" i="0" u="none" strike="noStrike" kern="1200" cap="none" spc="0" normalizeH="0" baseline="0" noProof="0">
              <a:ln>
                <a:noFill/>
              </a:ln>
              <a:effectLst/>
              <a:uLnTx/>
              <a:uFillTx/>
              <a:latin typeface="+mn-lt"/>
              <a:ea typeface="+mj-ea"/>
              <a:cs typeface="+mj-cs"/>
            </a:endParaRPr>
          </a:p>
        </p:txBody>
      </p:sp>
      <p:sp>
        <p:nvSpPr>
          <p:cNvPr id="3" name="Sisällön paikkamerkki 2">
            <a:extLst>
              <a:ext uri="{FF2B5EF4-FFF2-40B4-BE49-F238E27FC236}">
                <a16:creationId xmlns:a16="http://schemas.microsoft.com/office/drawing/2014/main" id="{76922AC6-358A-4561-8A1B-E43C91B5791D}"/>
              </a:ext>
            </a:extLst>
          </p:cNvPr>
          <p:cNvSpPr txBox="1">
            <a:spLocks/>
          </p:cNvSpPr>
          <p:nvPr/>
        </p:nvSpPr>
        <p:spPr>
          <a:xfrm>
            <a:off x="558793" y="2561149"/>
            <a:ext cx="7481075" cy="15160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fi-FI" sz="2200" b="0" i="0" kern="1200">
                <a:solidFill>
                  <a:schemeClr val="tx1"/>
                </a:solidFill>
                <a:effectLst/>
                <a:latin typeface="+mn-lt"/>
                <a:ea typeface="+mn-ea"/>
                <a:cs typeface="+mn-cs"/>
              </a:rPr>
              <a:t>Kohtuukäytöksi katsotaan alkoholinkäyttö, joka ei aiheuta terveydellisiä, sosiaalisia tai taloudellisia vaikeuksia. </a:t>
            </a:r>
            <a:endParaRPr lang="en-US" sz="2200"/>
          </a:p>
        </p:txBody>
      </p:sp>
      <p:pic>
        <p:nvPicPr>
          <p:cNvPr id="4" name="Kuva 3" descr="Valokuva eri kokoisista lasipulloista.">
            <a:extLst>
              <a:ext uri="{FF2B5EF4-FFF2-40B4-BE49-F238E27FC236}">
                <a16:creationId xmlns:a16="http://schemas.microsoft.com/office/drawing/2014/main" id="{6D213D41-2825-4A96-A367-BCBD5B774CBD}"/>
              </a:ext>
            </a:extLst>
          </p:cNvPr>
          <p:cNvPicPr>
            <a:picLocks noChangeAspect="1"/>
          </p:cNvPicPr>
          <p:nvPr/>
        </p:nvPicPr>
        <p:blipFill>
          <a:blip r:embed="rId3">
            <a:extLst>
              <a:ext uri="{28A0092B-C50C-407E-A947-70E740481C1C}">
                <a14:useLocalDpi xmlns:a14="http://schemas.microsoft.com/office/drawing/2010/main" val="0"/>
              </a:ext>
            </a:extLst>
          </a:blip>
          <a:srcRect t="14275" b="14275"/>
          <a:stretch/>
        </p:blipFill>
        <p:spPr>
          <a:xfrm>
            <a:off x="-40105" y="4066674"/>
            <a:ext cx="9184105" cy="2791326"/>
          </a:xfrm>
          <a:prstGeom prst="rect">
            <a:avLst/>
          </a:prstGeom>
        </p:spPr>
      </p:pic>
    </p:spTree>
    <p:extLst>
      <p:ext uri="{BB962C8B-B14F-4D97-AF65-F5344CB8AC3E}">
        <p14:creationId xmlns:p14="http://schemas.microsoft.com/office/powerpoint/2010/main" val="122284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a:extLst>
              <a:ext uri="{FF2B5EF4-FFF2-40B4-BE49-F238E27FC236}">
                <a16:creationId xmlns:a16="http://schemas.microsoft.com/office/drawing/2014/main" id="{43BC9485-D93E-48F3-B279-1C66D77C92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2903" y="4061037"/>
            <a:ext cx="1566808" cy="1566808"/>
          </a:xfrm>
          <a:prstGeom prst="rect">
            <a:avLst/>
          </a:prstGeom>
        </p:spPr>
      </p:pic>
      <p:pic>
        <p:nvPicPr>
          <p:cNvPr id="7" name="Kuva 6">
            <a:extLst>
              <a:ext uri="{FF2B5EF4-FFF2-40B4-BE49-F238E27FC236}">
                <a16:creationId xmlns:a16="http://schemas.microsoft.com/office/drawing/2014/main" id="{CC02E5FF-5BC5-46F0-92EE-C11D9D0C9D1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2903" y="1862192"/>
            <a:ext cx="1566808" cy="1566808"/>
          </a:xfrm>
          <a:prstGeom prst="rect">
            <a:avLst/>
          </a:prstGeom>
        </p:spPr>
      </p:pic>
      <p:sp>
        <p:nvSpPr>
          <p:cNvPr id="10" name="Otsikko 1">
            <a:extLst>
              <a:ext uri="{FF2B5EF4-FFF2-40B4-BE49-F238E27FC236}">
                <a16:creationId xmlns:a16="http://schemas.microsoft.com/office/drawing/2014/main" id="{717AE4B1-5BC2-4A21-BA79-D9A806D49AE6}"/>
              </a:ext>
            </a:extLst>
          </p:cNvPr>
          <p:cNvSpPr>
            <a:spLocks noGrp="1"/>
          </p:cNvSpPr>
          <p:nvPr>
            <p:ph type="ctrTitle"/>
          </p:nvPr>
        </p:nvSpPr>
        <p:spPr>
          <a:xfrm>
            <a:off x="388307" y="608029"/>
            <a:ext cx="7866345" cy="915988"/>
          </a:xfrm>
        </p:spPr>
        <p:txBody>
          <a:bodyPr/>
          <a:lstStyle/>
          <a:p>
            <a:r>
              <a:rPr lang="fi-FI" dirty="0"/>
              <a:t>Paljonko on yksi alkoholiannos?</a:t>
            </a:r>
          </a:p>
        </p:txBody>
      </p:sp>
      <p:sp>
        <p:nvSpPr>
          <p:cNvPr id="11" name="Alaotsikko 2">
            <a:extLst>
              <a:ext uri="{FF2B5EF4-FFF2-40B4-BE49-F238E27FC236}">
                <a16:creationId xmlns:a16="http://schemas.microsoft.com/office/drawing/2014/main" id="{352C45D7-3809-45A6-86E7-8253539DE81E}"/>
              </a:ext>
            </a:extLst>
          </p:cNvPr>
          <p:cNvSpPr>
            <a:spLocks noGrp="1"/>
          </p:cNvSpPr>
          <p:nvPr>
            <p:ph type="subTitle" idx="1"/>
          </p:nvPr>
        </p:nvSpPr>
        <p:spPr>
          <a:xfrm>
            <a:off x="2367420" y="1862192"/>
            <a:ext cx="6432854" cy="4538608"/>
          </a:xfrm>
        </p:spPr>
        <p:txBody>
          <a:bodyPr/>
          <a:lstStyle/>
          <a:p>
            <a:r>
              <a:rPr lang="fi-FI" sz="2400" b="0" i="0" kern="1200">
                <a:solidFill>
                  <a:schemeClr val="tx1"/>
                </a:solidFill>
                <a:effectLst/>
                <a:latin typeface="+mn-lt"/>
                <a:ea typeface="+mn-ea"/>
                <a:cs typeface="+mn-cs"/>
              </a:rPr>
              <a:t>Yksi alkoholiannos sisältää n. 12 grammaa puhdasta alkoholia, riippumatta juoman laadusta. Pienessä pullollisessa siideriä tai olutta on siis saman verran alkoholia kuin yhdessä annoksessa (4cl) kirkasta viinaa.</a:t>
            </a:r>
          </a:p>
          <a:p>
            <a:endParaRPr lang="fi-FI">
              <a:solidFill>
                <a:srgbClr val="000000"/>
              </a:solidFill>
              <a:latin typeface="Riposte"/>
            </a:endParaRPr>
          </a:p>
          <a:p>
            <a:pPr algn="l"/>
            <a:r>
              <a:rPr lang="fi-FI" b="1" i="0">
                <a:solidFill>
                  <a:srgbClr val="000000"/>
                </a:solidFill>
                <a:effectLst/>
                <a:latin typeface="Riposte"/>
              </a:rPr>
              <a:t>Yksi alkoholiannos on:</a:t>
            </a:r>
            <a:endParaRPr lang="fi-FI" b="0" i="0">
              <a:solidFill>
                <a:srgbClr val="000000"/>
              </a:solidFill>
              <a:effectLst/>
              <a:latin typeface="Riposte"/>
            </a:endParaRPr>
          </a:p>
          <a:p>
            <a:pPr algn="l">
              <a:buFont typeface="Arial" panose="020B0604020202020204" pitchFamily="34" charset="0"/>
              <a:buChar char="•"/>
            </a:pPr>
            <a:r>
              <a:rPr lang="fi-FI" b="0" i="0">
                <a:solidFill>
                  <a:srgbClr val="000000"/>
                </a:solidFill>
                <a:effectLst/>
                <a:latin typeface="Riposte"/>
              </a:rPr>
              <a:t>0.33 l eli pieni pullo keskiolutta tai siideriä</a:t>
            </a:r>
          </a:p>
          <a:p>
            <a:pPr algn="l">
              <a:buFont typeface="Arial" panose="020B0604020202020204" pitchFamily="34" charset="0"/>
              <a:buChar char="•"/>
            </a:pPr>
            <a:r>
              <a:rPr lang="fi-FI" b="0" i="0">
                <a:solidFill>
                  <a:srgbClr val="000000"/>
                </a:solidFill>
                <a:effectLst/>
                <a:latin typeface="Riposte"/>
              </a:rPr>
              <a:t>12 cl mietoa viiniä</a:t>
            </a:r>
          </a:p>
          <a:p>
            <a:pPr algn="l">
              <a:buFont typeface="Arial" panose="020B0604020202020204" pitchFamily="34" charset="0"/>
              <a:buChar char="•"/>
            </a:pPr>
            <a:r>
              <a:rPr lang="fi-FI" b="0" i="0">
                <a:solidFill>
                  <a:srgbClr val="000000"/>
                </a:solidFill>
                <a:effectLst/>
                <a:latin typeface="Riposte"/>
              </a:rPr>
              <a:t>8 cl väkevää viiniä</a:t>
            </a:r>
          </a:p>
          <a:p>
            <a:pPr algn="l">
              <a:buFont typeface="Arial" panose="020B0604020202020204" pitchFamily="34" charset="0"/>
              <a:buChar char="•"/>
            </a:pPr>
            <a:r>
              <a:rPr lang="fi-FI" b="0" i="0">
                <a:solidFill>
                  <a:srgbClr val="000000"/>
                </a:solidFill>
                <a:effectLst/>
                <a:latin typeface="Riposte"/>
              </a:rPr>
              <a:t>4 cl viinaa (40%)</a:t>
            </a:r>
          </a:p>
          <a:p>
            <a:endParaRPr lang="fi-FI"/>
          </a:p>
        </p:txBody>
      </p:sp>
      <p:pic>
        <p:nvPicPr>
          <p:cNvPr id="13" name="Kuva 12" descr="Pullo">
            <a:extLst>
              <a:ext uri="{FF2B5EF4-FFF2-40B4-BE49-F238E27FC236}">
                <a16:creationId xmlns:a16="http://schemas.microsoft.com/office/drawing/2014/main" id="{16168D23-77C9-4598-819E-1809DD15E0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9107" y="4387241"/>
            <a:ext cx="914400" cy="914400"/>
          </a:xfrm>
          <a:prstGeom prst="rect">
            <a:avLst/>
          </a:prstGeom>
        </p:spPr>
      </p:pic>
      <p:pic>
        <p:nvPicPr>
          <p:cNvPr id="15" name="Kuva 14" descr="Viinilasi">
            <a:extLst>
              <a:ext uri="{FF2B5EF4-FFF2-40B4-BE49-F238E27FC236}">
                <a16:creationId xmlns:a16="http://schemas.microsoft.com/office/drawing/2014/main" id="{61112928-3E28-44DB-B389-37264604F5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6966" y="2220502"/>
            <a:ext cx="914400" cy="914400"/>
          </a:xfrm>
          <a:prstGeom prst="rect">
            <a:avLst/>
          </a:prstGeom>
        </p:spPr>
      </p:pic>
    </p:spTree>
    <p:extLst>
      <p:ext uri="{BB962C8B-B14F-4D97-AF65-F5344CB8AC3E}">
        <p14:creationId xmlns:p14="http://schemas.microsoft.com/office/powerpoint/2010/main" val="1178349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a:extLst>
              <a:ext uri="{FF2B5EF4-FFF2-40B4-BE49-F238E27FC236}">
                <a16:creationId xmlns:a16="http://schemas.microsoft.com/office/drawing/2014/main" id="{EA9287BC-FF68-4673-B603-D61D61C15C6A}"/>
              </a:ext>
            </a:extLst>
          </p:cNvPr>
          <p:cNvSpPr txBox="1">
            <a:spLocks noGrp="1"/>
          </p:cNvSpPr>
          <p:nvPr>
            <p:ph type="title" idx="4294967295"/>
          </p:nvPr>
        </p:nvSpPr>
        <p:spPr>
          <a:xfrm>
            <a:off x="3790070" y="814813"/>
            <a:ext cx="4837814"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000" b="1" kern="1200">
                <a:solidFill>
                  <a:schemeClr val="bg1"/>
                </a:solidFill>
                <a:latin typeface="Monsterra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000" b="1" i="0" u="none" strike="noStrike" kern="1200" cap="none" spc="0" normalizeH="0" baseline="0" noProof="0" dirty="0">
                <a:ln>
                  <a:noFill/>
                </a:ln>
                <a:solidFill>
                  <a:schemeClr val="tx1"/>
                </a:solidFill>
                <a:effectLst/>
                <a:uLnTx/>
                <a:uFillTx/>
                <a:latin typeface="+mn-lt"/>
                <a:ea typeface="+mj-ea"/>
                <a:cs typeface="+mj-cs"/>
              </a:rPr>
              <a:t>Alkoholin riskikäyttö</a:t>
            </a:r>
          </a:p>
        </p:txBody>
      </p:sp>
      <p:sp>
        <p:nvSpPr>
          <p:cNvPr id="4" name="Sisällön paikkamerkki 2">
            <a:extLst>
              <a:ext uri="{FF2B5EF4-FFF2-40B4-BE49-F238E27FC236}">
                <a16:creationId xmlns:a16="http://schemas.microsoft.com/office/drawing/2014/main" id="{5042728E-5D8C-4639-8728-3DCE47AD6527}"/>
              </a:ext>
            </a:extLst>
          </p:cNvPr>
          <p:cNvSpPr>
            <a:spLocks noGrp="1"/>
          </p:cNvSpPr>
          <p:nvPr>
            <p:ph type="subTitle" idx="1"/>
          </p:nvPr>
        </p:nvSpPr>
        <p:spPr>
          <a:xfrm>
            <a:off x="3983277" y="2517731"/>
            <a:ext cx="4506821" cy="3782861"/>
          </a:xfrm>
        </p:spPr>
        <p:txBody>
          <a:bodyPr>
            <a:normAutofit fontScale="92500" lnSpcReduction="10000"/>
          </a:bodyPr>
          <a:lstStyle/>
          <a:p>
            <a:r>
              <a:rPr lang="fi-FI" sz="2800" b="0"/>
              <a:t>Niistäkin alkoholinkäyttäjistä, joilla on korkea pitkäaikaisten terveyshaittojen riski, suurin osa pitää itseään kohtuukäyttäjinä.</a:t>
            </a:r>
          </a:p>
          <a:p>
            <a:endParaRPr lang="fi-FI" sz="2800" b="0"/>
          </a:p>
          <a:p>
            <a:r>
              <a:rPr lang="fi-FI" sz="2800" b="0">
                <a:sym typeface="Wingdings" panose="05000000000000000000" pitchFamily="2" charset="2"/>
              </a:rPr>
              <a:t> </a:t>
            </a:r>
            <a:r>
              <a:rPr lang="fi-FI" sz="2800" b="0"/>
              <a:t>Ihmisten ymmärrys oman alkoholinkäytön riskialttiudesta saattaa siis olla vinoutunut</a:t>
            </a:r>
          </a:p>
          <a:p>
            <a:r>
              <a:rPr lang="fi-FI" sz="2800" b="0"/>
              <a:t>	</a:t>
            </a:r>
            <a:r>
              <a:rPr lang="fi-FI" sz="2000" b="0"/>
              <a:t>(THL, Näin Suomi Juo 2018)</a:t>
            </a:r>
            <a:endParaRPr lang="fi-FI" b="0"/>
          </a:p>
        </p:txBody>
      </p:sp>
      <p:pic>
        <p:nvPicPr>
          <p:cNvPr id="3" name="Kuva 2" descr="Kuvassa kädet nostamassa täysiä olut-tuoppeja ilmaan. ">
            <a:extLst>
              <a:ext uri="{FF2B5EF4-FFF2-40B4-BE49-F238E27FC236}">
                <a16:creationId xmlns:a16="http://schemas.microsoft.com/office/drawing/2014/main" id="{684AD817-46E2-4832-83B0-9AC146B4D42C}"/>
              </a:ext>
            </a:extLst>
          </p:cNvPr>
          <p:cNvPicPr>
            <a:picLocks noChangeAspect="1"/>
          </p:cNvPicPr>
          <p:nvPr/>
        </p:nvPicPr>
        <p:blipFill rotWithShape="1">
          <a:blip r:embed="rId3">
            <a:extLst>
              <a:ext uri="{28A0092B-C50C-407E-A947-70E740481C1C}">
                <a14:useLocalDpi xmlns:a14="http://schemas.microsoft.com/office/drawing/2010/main" val="0"/>
              </a:ext>
            </a:extLst>
          </a:blip>
          <a:srcRect l="14044" r="15264"/>
          <a:stretch/>
        </p:blipFill>
        <p:spPr>
          <a:xfrm>
            <a:off x="0" y="0"/>
            <a:ext cx="3211033" cy="6858000"/>
          </a:xfrm>
          <a:prstGeom prst="rect">
            <a:avLst/>
          </a:prstGeom>
        </p:spPr>
      </p:pic>
    </p:spTree>
    <p:extLst>
      <p:ext uri="{BB962C8B-B14F-4D97-AF65-F5344CB8AC3E}">
        <p14:creationId xmlns:p14="http://schemas.microsoft.com/office/powerpoint/2010/main" val="4292558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0C9C6"/>
        </a:solidFill>
        <a:effectLst/>
      </p:bgPr>
    </p:bg>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2669882C-53BD-4052-BB26-9C2059E0724C}"/>
              </a:ext>
            </a:extLst>
          </p:cNvPr>
          <p:cNvSpPr txBox="1">
            <a:spLocks noGrp="1"/>
          </p:cNvSpPr>
          <p:nvPr>
            <p:ph type="title" idx="4294967295"/>
          </p:nvPr>
        </p:nvSpPr>
        <p:spPr>
          <a:xfrm>
            <a:off x="576941" y="1647230"/>
            <a:ext cx="8253907" cy="867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a:ln>
                  <a:noFill/>
                </a:ln>
                <a:solidFill>
                  <a:schemeClr val="tx1"/>
                </a:solidFill>
                <a:effectLst/>
                <a:uLnTx/>
                <a:uFillTx/>
                <a:latin typeface="+mn-lt"/>
                <a:ea typeface="+mj-ea"/>
                <a:cs typeface="+mj-cs"/>
              </a:rPr>
              <a:t>Alkoholin käytön seuraukset</a:t>
            </a:r>
          </a:p>
        </p:txBody>
      </p:sp>
      <p:sp>
        <p:nvSpPr>
          <p:cNvPr id="7" name="Alaotsikko 2">
            <a:extLst>
              <a:ext uri="{FF2B5EF4-FFF2-40B4-BE49-F238E27FC236}">
                <a16:creationId xmlns:a16="http://schemas.microsoft.com/office/drawing/2014/main" id="{0E1F61D9-2B98-4DF5-AAC9-7BAE2E9FE87A}"/>
              </a:ext>
            </a:extLst>
          </p:cNvPr>
          <p:cNvSpPr txBox="1">
            <a:spLocks/>
          </p:cNvSpPr>
          <p:nvPr/>
        </p:nvSpPr>
        <p:spPr>
          <a:xfrm>
            <a:off x="2278743" y="2697885"/>
            <a:ext cx="6288315" cy="417319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i="0" u="none" strike="noStrike" kern="1200" cap="none" spc="0" normalizeH="0" baseline="0" noProof="0">
                <a:ln>
                  <a:noFill/>
                </a:ln>
                <a:solidFill>
                  <a:prstClr val="black"/>
                </a:solidFill>
                <a:effectLst/>
                <a:uLnTx/>
                <a:uFillTx/>
                <a:latin typeface="Calibri" panose="020F0502020204030204"/>
                <a:ea typeface="+mn-ea"/>
                <a:cs typeface="+mn-cs"/>
              </a:rPr>
              <a:t>Pohdi parisi kanssa, kirjatkaa ylös:</a:t>
            </a:r>
          </a:p>
          <a:p>
            <a:pPr marL="742950" indent="-457200" algn="l">
              <a:buFont typeface="+mj-lt"/>
              <a:buAutoNum type="arabicPeriod"/>
            </a:pPr>
            <a:r>
              <a:rPr lang="en-US" b="0" err="1"/>
              <a:t>Mitä</a:t>
            </a:r>
            <a:r>
              <a:rPr lang="en-US" b="0"/>
              <a:t> </a:t>
            </a:r>
            <a:r>
              <a:rPr lang="en-US" b="0" err="1"/>
              <a:t>haittavaikutuksia</a:t>
            </a:r>
            <a:r>
              <a:rPr lang="en-US" b="0"/>
              <a:t> </a:t>
            </a:r>
            <a:r>
              <a:rPr lang="en-US" b="0" err="1"/>
              <a:t>alkoholilla</a:t>
            </a:r>
            <a:r>
              <a:rPr lang="en-US" b="0"/>
              <a:t> on </a:t>
            </a:r>
            <a:r>
              <a:rPr lang="en-US" b="0" err="1"/>
              <a:t>yhteiskuntaan</a:t>
            </a:r>
            <a:r>
              <a:rPr lang="en-US" b="0"/>
              <a:t> ja </a:t>
            </a:r>
            <a:r>
              <a:rPr lang="en-US" b="0" err="1"/>
              <a:t>ympäristöön</a:t>
            </a:r>
            <a:r>
              <a:rPr lang="en-US" b="0"/>
              <a:t>? </a:t>
            </a:r>
          </a:p>
          <a:p>
            <a:pPr marL="742950" indent="-457200" algn="l">
              <a:buFont typeface="+mj-lt"/>
              <a:buAutoNum type="arabicPeriod"/>
            </a:pPr>
            <a:r>
              <a:rPr lang="en-US" b="0" err="1"/>
              <a:t>Miksi</a:t>
            </a:r>
            <a:r>
              <a:rPr lang="en-US" b="0"/>
              <a:t> </a:t>
            </a:r>
            <a:r>
              <a:rPr lang="en-US" b="0" err="1"/>
              <a:t>alkoholinkäytöstä</a:t>
            </a:r>
            <a:r>
              <a:rPr lang="en-US" b="0"/>
              <a:t> </a:t>
            </a:r>
            <a:r>
              <a:rPr lang="en-US" b="0" err="1"/>
              <a:t>syntyy</a:t>
            </a:r>
            <a:r>
              <a:rPr lang="en-US" b="0"/>
              <a:t> </a:t>
            </a:r>
            <a:r>
              <a:rPr lang="en-US" b="0" err="1"/>
              <a:t>kustannuksia</a:t>
            </a:r>
            <a:r>
              <a:rPr lang="en-US" b="0"/>
              <a:t> </a:t>
            </a:r>
            <a:r>
              <a:rPr lang="en-US" b="0" err="1"/>
              <a:t>valtiolle</a:t>
            </a:r>
            <a:r>
              <a:rPr lang="en-US" b="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320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b="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280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8" name="Ellipsi 7">
            <a:extLst>
              <a:ext uri="{FF2B5EF4-FFF2-40B4-BE49-F238E27FC236}">
                <a16:creationId xmlns:a16="http://schemas.microsoft.com/office/drawing/2014/main" id="{11CE32EA-305B-4DE5-B8B7-3B9888D1CC76}"/>
              </a:ext>
              <a:ext uri="{C183D7F6-B498-43B3-948B-1728B52AA6E4}">
                <adec:decorative xmlns:adec="http://schemas.microsoft.com/office/drawing/2017/decorative" val="1"/>
              </a:ext>
            </a:extLst>
          </p:cNvPr>
          <p:cNvSpPr/>
          <p:nvPr/>
        </p:nvSpPr>
        <p:spPr>
          <a:xfrm>
            <a:off x="576942" y="2515214"/>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Kuva 13">
            <a:extLst>
              <a:ext uri="{FF2B5EF4-FFF2-40B4-BE49-F238E27FC236}">
                <a16:creationId xmlns:a16="http://schemas.microsoft.com/office/drawing/2014/main" id="{76253690-1E9B-40DF-92E3-2C4954A6E18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9036" y="2652570"/>
            <a:ext cx="1224796" cy="1260470"/>
          </a:xfrm>
          <a:prstGeom prst="rect">
            <a:avLst/>
          </a:prstGeom>
        </p:spPr>
      </p:pic>
    </p:spTree>
    <p:extLst>
      <p:ext uri="{BB962C8B-B14F-4D97-AF65-F5344CB8AC3E}">
        <p14:creationId xmlns:p14="http://schemas.microsoft.com/office/powerpoint/2010/main" val="375682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72839D-CC91-4F22-8B6A-3205EF8001E0}"/>
              </a:ext>
            </a:extLst>
          </p:cNvPr>
          <p:cNvSpPr txBox="1">
            <a:spLocks noGrp="1"/>
          </p:cNvSpPr>
          <p:nvPr>
            <p:ph type="title" idx="4294967295"/>
          </p:nvPr>
        </p:nvSpPr>
        <p:spPr>
          <a:xfrm>
            <a:off x="814256" y="1344606"/>
            <a:ext cx="7991475" cy="1755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fi-FI" sz="4800" b="1">
                <a:latin typeface="+mn-lt"/>
              </a:rPr>
              <a:t>Alkoholin vaikutukset yhteiskuntaan ja ympäristöön </a:t>
            </a:r>
            <a:endParaRPr kumimoji="0" lang="fi-FI" sz="4800" b="1" i="0" u="none" strike="noStrike" kern="1200" cap="none" spc="0" normalizeH="0" baseline="0" noProof="0">
              <a:ln>
                <a:noFill/>
              </a:ln>
              <a:effectLst/>
              <a:uLnTx/>
              <a:uFillTx/>
              <a:latin typeface="+mn-lt"/>
              <a:ea typeface="+mj-ea"/>
              <a:cs typeface="+mj-cs"/>
            </a:endParaRPr>
          </a:p>
        </p:txBody>
      </p:sp>
      <p:sp>
        <p:nvSpPr>
          <p:cNvPr id="7" name="Tekstiruutu 6">
            <a:extLst>
              <a:ext uri="{FF2B5EF4-FFF2-40B4-BE49-F238E27FC236}">
                <a16:creationId xmlns:a16="http://schemas.microsoft.com/office/drawing/2014/main" id="{13E92DDA-0CF7-4158-A029-AA3784FB1738}"/>
              </a:ext>
            </a:extLst>
          </p:cNvPr>
          <p:cNvSpPr txBox="1"/>
          <p:nvPr/>
        </p:nvSpPr>
        <p:spPr>
          <a:xfrm>
            <a:off x="945746" y="2517731"/>
            <a:ext cx="772849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fi-FI"/>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fi-FI" sz="2200"/>
              <a:t>Alkoholin ja muiden päihteiden haittavaikutukset kuormittavat paitsi käyttäjää itseään myös hänen lähiympäristöään ja yhteiskuntaa laajemmin. </a:t>
            </a:r>
          </a:p>
        </p:txBody>
      </p:sp>
      <p:pic>
        <p:nvPicPr>
          <p:cNvPr id="4" name="Kuva 3" descr="Valokuva jäätelötötteröstä, joka on pudonnut maahan.">
            <a:extLst>
              <a:ext uri="{FF2B5EF4-FFF2-40B4-BE49-F238E27FC236}">
                <a16:creationId xmlns:a16="http://schemas.microsoft.com/office/drawing/2014/main" id="{6D213D41-2825-4A96-A367-BCBD5B774CBD}"/>
              </a:ext>
            </a:extLst>
          </p:cNvPr>
          <p:cNvPicPr>
            <a:picLocks noChangeAspect="1"/>
          </p:cNvPicPr>
          <p:nvPr/>
        </p:nvPicPr>
        <p:blipFill>
          <a:blip r:embed="rId3">
            <a:extLst>
              <a:ext uri="{28A0092B-C50C-407E-A947-70E740481C1C}">
                <a14:useLocalDpi xmlns:a14="http://schemas.microsoft.com/office/drawing/2010/main" val="0"/>
              </a:ext>
            </a:extLst>
          </a:blip>
          <a:srcRect t="5487" b="5487"/>
          <a:stretch/>
        </p:blipFill>
        <p:spPr>
          <a:xfrm>
            <a:off x="0" y="4078863"/>
            <a:ext cx="9164053" cy="2785232"/>
          </a:xfrm>
          <a:prstGeom prst="rect">
            <a:avLst/>
          </a:prstGeom>
        </p:spPr>
      </p:pic>
    </p:spTree>
    <p:extLst>
      <p:ext uri="{BB962C8B-B14F-4D97-AF65-F5344CB8AC3E}">
        <p14:creationId xmlns:p14="http://schemas.microsoft.com/office/powerpoint/2010/main" val="2592514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i 11">
            <a:extLst>
              <a:ext uri="{FF2B5EF4-FFF2-40B4-BE49-F238E27FC236}">
                <a16:creationId xmlns:a16="http://schemas.microsoft.com/office/drawing/2014/main" id="{25D6DCFC-1397-476A-83FF-EB18EB85731C}"/>
              </a:ext>
              <a:ext uri="{C183D7F6-B498-43B3-948B-1728B52AA6E4}">
                <adec:decorative xmlns:adec="http://schemas.microsoft.com/office/drawing/2017/decorative" val="1"/>
              </a:ext>
            </a:extLst>
          </p:cNvPr>
          <p:cNvSpPr/>
          <p:nvPr/>
        </p:nvSpPr>
        <p:spPr>
          <a:xfrm>
            <a:off x="737367" y="4904584"/>
            <a:ext cx="1369753" cy="1369753"/>
          </a:xfrm>
          <a:prstGeom prst="ellipse">
            <a:avLst/>
          </a:prstGeom>
          <a:solidFill>
            <a:srgbClr val="80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Ellipsi 10">
            <a:extLst>
              <a:ext uri="{FF2B5EF4-FFF2-40B4-BE49-F238E27FC236}">
                <a16:creationId xmlns:a16="http://schemas.microsoft.com/office/drawing/2014/main" id="{60CCFFB8-1CEC-4F9E-BC43-E21592A93912}"/>
              </a:ext>
              <a:ext uri="{C183D7F6-B498-43B3-948B-1728B52AA6E4}">
                <adec:decorative xmlns:adec="http://schemas.microsoft.com/office/drawing/2017/decorative" val="1"/>
              </a:ext>
            </a:extLst>
          </p:cNvPr>
          <p:cNvSpPr/>
          <p:nvPr/>
        </p:nvSpPr>
        <p:spPr>
          <a:xfrm>
            <a:off x="737367" y="3299822"/>
            <a:ext cx="1369753" cy="1369753"/>
          </a:xfrm>
          <a:prstGeom prst="ellipse">
            <a:avLst/>
          </a:prstGeom>
          <a:solidFill>
            <a:srgbClr val="80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 name="Ellipsi 9">
            <a:extLst>
              <a:ext uri="{FF2B5EF4-FFF2-40B4-BE49-F238E27FC236}">
                <a16:creationId xmlns:a16="http://schemas.microsoft.com/office/drawing/2014/main" id="{2D18BC94-4513-4F30-BA0B-814C1B3B567D}"/>
              </a:ext>
              <a:ext uri="{C183D7F6-B498-43B3-948B-1728B52AA6E4}">
                <adec:decorative xmlns:adec="http://schemas.microsoft.com/office/drawing/2017/decorative" val="1"/>
              </a:ext>
            </a:extLst>
          </p:cNvPr>
          <p:cNvSpPr/>
          <p:nvPr/>
        </p:nvSpPr>
        <p:spPr>
          <a:xfrm>
            <a:off x="765173" y="1747838"/>
            <a:ext cx="1369753" cy="1369753"/>
          </a:xfrm>
          <a:prstGeom prst="ellipse">
            <a:avLst/>
          </a:prstGeom>
          <a:solidFill>
            <a:srgbClr val="80C9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F38F0BED-2961-4CB6-98BE-AAFD4F1D9E5D}"/>
              </a:ext>
            </a:extLst>
          </p:cNvPr>
          <p:cNvSpPr txBox="1">
            <a:spLocks noGrp="1"/>
          </p:cNvSpPr>
          <p:nvPr>
            <p:ph type="title" idx="4294967295"/>
          </p:nvPr>
        </p:nvSpPr>
        <p:spPr>
          <a:xfrm>
            <a:off x="717941" y="756054"/>
            <a:ext cx="7886700" cy="1197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600" b="1" i="0" u="none" strike="noStrike" kern="1200" cap="none" spc="0" normalizeH="0" baseline="0" noProof="0">
                <a:ln>
                  <a:noFill/>
                </a:ln>
                <a:solidFill>
                  <a:schemeClr val="tx1"/>
                </a:solidFill>
                <a:effectLst/>
                <a:uLnTx/>
                <a:uFillTx/>
                <a:latin typeface="+mn-lt"/>
                <a:ea typeface="+mj-ea"/>
                <a:cs typeface="+mj-cs"/>
              </a:rPr>
              <a:t>Alkoholin käyttö kuormittaa</a:t>
            </a:r>
            <a:endParaRPr kumimoji="0" lang="fi-FI" sz="4600" b="1" i="0" u="none" strike="noStrike" kern="1200" cap="none" spc="0" normalizeH="0" baseline="0" noProof="0">
              <a:ln>
                <a:noFill/>
              </a:ln>
              <a:solidFill>
                <a:schemeClr val="tx1"/>
              </a:solidFill>
              <a:effectLst/>
              <a:uLnTx/>
              <a:uFillTx/>
              <a:latin typeface="+mn-lt"/>
              <a:ea typeface="+mj-ea"/>
              <a:cs typeface="Calibri Light"/>
            </a:endParaRPr>
          </a:p>
        </p:txBody>
      </p:sp>
      <p:pic>
        <p:nvPicPr>
          <p:cNvPr id="8" name="Kuva 7" descr="Aivot päässä">
            <a:extLst>
              <a:ext uri="{FF2B5EF4-FFF2-40B4-BE49-F238E27FC236}">
                <a16:creationId xmlns:a16="http://schemas.microsoft.com/office/drawing/2014/main" id="{9FB8212A-0013-426A-887C-E11FD845CB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4640" y="1975514"/>
            <a:ext cx="914400" cy="914400"/>
          </a:xfrm>
          <a:prstGeom prst="rect">
            <a:avLst/>
          </a:prstGeom>
        </p:spPr>
      </p:pic>
      <p:sp>
        <p:nvSpPr>
          <p:cNvPr id="4" name="Tekstiruutu 3">
            <a:extLst>
              <a:ext uri="{FF2B5EF4-FFF2-40B4-BE49-F238E27FC236}">
                <a16:creationId xmlns:a16="http://schemas.microsoft.com/office/drawing/2014/main" id="{029A0540-4793-42FA-AD7A-BFDF5E23C6F2}"/>
              </a:ext>
            </a:extLst>
          </p:cNvPr>
          <p:cNvSpPr txBox="1"/>
          <p:nvPr/>
        </p:nvSpPr>
        <p:spPr>
          <a:xfrm>
            <a:off x="2766773" y="1988522"/>
            <a:ext cx="6377227" cy="1015663"/>
          </a:xfrm>
          <a:prstGeom prst="rect">
            <a:avLst/>
          </a:prstGeom>
          <a:noFill/>
        </p:spPr>
        <p:txBody>
          <a:bodyPr wrap="square" rtlCol="0">
            <a:spAutoFit/>
          </a:bodyPr>
          <a:lstStyle/>
          <a:p>
            <a:pPr lvl="0"/>
            <a:r>
              <a:rPr lang="fi-FI" sz="2400" b="1"/>
              <a:t>Käyttäjää </a:t>
            </a:r>
          </a:p>
          <a:p>
            <a:pPr lvl="0"/>
            <a:r>
              <a:rPr lang="fi-FI" sz="1800"/>
              <a:t>(psyykkiset, sosiaaliset ja fyysiset haitat)</a:t>
            </a:r>
          </a:p>
          <a:p>
            <a:endParaRPr lang="fi-FI"/>
          </a:p>
        </p:txBody>
      </p:sp>
      <p:pic>
        <p:nvPicPr>
          <p:cNvPr id="13" name="Kuva 12" descr="Kommentti särkynyt sydän">
            <a:extLst>
              <a:ext uri="{FF2B5EF4-FFF2-40B4-BE49-F238E27FC236}">
                <a16:creationId xmlns:a16="http://schemas.microsoft.com/office/drawing/2014/main" id="{77F046BD-F07B-423B-944D-A684025F7D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849" y="3520167"/>
            <a:ext cx="914400" cy="914400"/>
          </a:xfrm>
          <a:prstGeom prst="rect">
            <a:avLst/>
          </a:prstGeom>
        </p:spPr>
      </p:pic>
      <p:sp>
        <p:nvSpPr>
          <p:cNvPr id="5" name="Tekstiruutu 4">
            <a:extLst>
              <a:ext uri="{FF2B5EF4-FFF2-40B4-BE49-F238E27FC236}">
                <a16:creationId xmlns:a16="http://schemas.microsoft.com/office/drawing/2014/main" id="{A50CB778-AE3C-4BB7-9FE9-669F029AC27D}"/>
              </a:ext>
            </a:extLst>
          </p:cNvPr>
          <p:cNvSpPr txBox="1"/>
          <p:nvPr/>
        </p:nvSpPr>
        <p:spPr>
          <a:xfrm>
            <a:off x="2766773" y="3520167"/>
            <a:ext cx="6187858" cy="1292662"/>
          </a:xfrm>
          <a:prstGeom prst="rect">
            <a:avLst/>
          </a:prstGeom>
          <a:noFill/>
        </p:spPr>
        <p:txBody>
          <a:bodyPr wrap="square" rtlCol="0">
            <a:spAutoFit/>
          </a:bodyPr>
          <a:lstStyle/>
          <a:p>
            <a:pPr lvl="0"/>
            <a:r>
              <a:rPr lang="fi-FI" sz="2400" b="1"/>
              <a:t>Lähiympäristöä</a:t>
            </a:r>
          </a:p>
          <a:p>
            <a:pPr lvl="0"/>
            <a:r>
              <a:rPr lang="fi-FI" sz="1800"/>
              <a:t>(läheisten huoli, riidat, opiskelu, työssä jaksaminen, syrjäytyminen)</a:t>
            </a:r>
          </a:p>
          <a:p>
            <a:endParaRPr lang="fi-FI"/>
          </a:p>
        </p:txBody>
      </p:sp>
      <p:pic>
        <p:nvPicPr>
          <p:cNvPr id="15" name="Kuva 14" descr="Ambulanssi">
            <a:extLst>
              <a:ext uri="{FF2B5EF4-FFF2-40B4-BE49-F238E27FC236}">
                <a16:creationId xmlns:a16="http://schemas.microsoft.com/office/drawing/2014/main" id="{97595B84-0570-4155-AF90-B3715E7349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6839" y="5132260"/>
            <a:ext cx="914400" cy="914400"/>
          </a:xfrm>
          <a:prstGeom prst="rect">
            <a:avLst/>
          </a:prstGeom>
        </p:spPr>
      </p:pic>
      <p:sp>
        <p:nvSpPr>
          <p:cNvPr id="6" name="Tekstiruutu 5">
            <a:extLst>
              <a:ext uri="{FF2B5EF4-FFF2-40B4-BE49-F238E27FC236}">
                <a16:creationId xmlns:a16="http://schemas.microsoft.com/office/drawing/2014/main" id="{F17A08F0-EC00-4A60-AADF-3F0608C1AF7F}"/>
              </a:ext>
            </a:extLst>
          </p:cNvPr>
          <p:cNvSpPr txBox="1"/>
          <p:nvPr/>
        </p:nvSpPr>
        <p:spPr>
          <a:xfrm>
            <a:off x="2717408" y="5371638"/>
            <a:ext cx="5887233" cy="1015663"/>
          </a:xfrm>
          <a:prstGeom prst="rect">
            <a:avLst/>
          </a:prstGeom>
          <a:noFill/>
        </p:spPr>
        <p:txBody>
          <a:bodyPr wrap="square" rtlCol="0">
            <a:spAutoFit/>
          </a:bodyPr>
          <a:lstStyle/>
          <a:p>
            <a:pPr lvl="0"/>
            <a:r>
              <a:rPr lang="fi-FI" sz="2400" b="1" dirty="0"/>
              <a:t>Yhteiskuntaa</a:t>
            </a:r>
            <a:r>
              <a:rPr lang="fi-FI" sz="2400" dirty="0"/>
              <a:t> laajemmin</a:t>
            </a:r>
          </a:p>
          <a:p>
            <a:pPr lvl="0"/>
            <a:r>
              <a:rPr lang="fi-FI" sz="1800" dirty="0"/>
              <a:t> (väkivalta, liikenne, terveyskulut, taloudellinen kantokyky)</a:t>
            </a:r>
          </a:p>
          <a:p>
            <a:endParaRPr lang="fi-FI" dirty="0"/>
          </a:p>
        </p:txBody>
      </p:sp>
      <p:sp>
        <p:nvSpPr>
          <p:cNvPr id="3" name="Sisällön paikkamerkki 2">
            <a:extLst>
              <a:ext uri="{FF2B5EF4-FFF2-40B4-BE49-F238E27FC236}">
                <a16:creationId xmlns:a16="http://schemas.microsoft.com/office/drawing/2014/main" id="{8FC1CC9F-A93E-4D91-A538-36F6E363D0BE}"/>
              </a:ext>
              <a:ext uri="{C183D7F6-B498-43B3-948B-1728B52AA6E4}">
                <adec:decorative xmlns:adec="http://schemas.microsoft.com/office/drawing/2017/decorative" val="1"/>
              </a:ext>
            </a:extLst>
          </p:cNvPr>
          <p:cNvSpPr txBox="1">
            <a:spLocks/>
          </p:cNvSpPr>
          <p:nvPr/>
        </p:nvSpPr>
        <p:spPr>
          <a:xfrm>
            <a:off x="2178050" y="1747838"/>
            <a:ext cx="6965950" cy="4925678"/>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i-FI">
              <a:latin typeface="+mj-lt"/>
              <a:cs typeface="Calibri Light"/>
            </a:endParaRPr>
          </a:p>
        </p:txBody>
      </p:sp>
    </p:spTree>
    <p:extLst>
      <p:ext uri="{BB962C8B-B14F-4D97-AF65-F5344CB8AC3E}">
        <p14:creationId xmlns:p14="http://schemas.microsoft.com/office/powerpoint/2010/main" val="332880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792160-AD6B-4320-A33E-EF3CBE9589F2}"/>
              </a:ext>
            </a:extLst>
          </p:cNvPr>
          <p:cNvSpPr txBox="1">
            <a:spLocks noGrp="1"/>
          </p:cNvSpPr>
          <p:nvPr>
            <p:ph type="title" idx="4294967295"/>
          </p:nvPr>
        </p:nvSpPr>
        <p:spPr>
          <a:xfrm>
            <a:off x="0" y="792231"/>
            <a:ext cx="91440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dirty="0">
                <a:ln>
                  <a:noFill/>
                </a:ln>
                <a:solidFill>
                  <a:srgbClr val="3EB49C"/>
                </a:solidFill>
                <a:effectLst/>
                <a:uLnTx/>
                <a:uFillTx/>
                <a:latin typeface="+mn-lt"/>
                <a:ea typeface="+mj-ea"/>
                <a:cs typeface="+mj-cs"/>
              </a:rPr>
              <a:t>Pariporina</a:t>
            </a:r>
            <a:endParaRPr lang="fi-FI" sz="5400" b="1" i="0" u="none" strike="noStrike" kern="1200" cap="none" spc="0" normalizeH="0" baseline="0" noProof="0" dirty="0">
              <a:ln>
                <a:noFill/>
              </a:ln>
              <a:solidFill>
                <a:srgbClr val="3EB49C"/>
              </a:solidFill>
              <a:effectLst/>
              <a:uLnTx/>
              <a:uFillTx/>
              <a:latin typeface="+mn-lt"/>
              <a:cs typeface="Calibri"/>
            </a:endParaRPr>
          </a:p>
        </p:txBody>
      </p:sp>
      <p:pic>
        <p:nvPicPr>
          <p:cNvPr id="3" name="Sisällön paikkamerkki 4">
            <a:extLst>
              <a:ext uri="{FF2B5EF4-FFF2-40B4-BE49-F238E27FC236}">
                <a16:creationId xmlns:a16="http://schemas.microsoft.com/office/drawing/2014/main" id="{06B7E4F4-591C-495B-88C9-2F136388F9D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9745" y="1767439"/>
            <a:ext cx="2700934" cy="2758322"/>
          </a:xfrm>
          <a:prstGeom prst="rect">
            <a:avLst/>
          </a:prstGeom>
        </p:spPr>
      </p:pic>
      <p:pic>
        <p:nvPicPr>
          <p:cNvPr id="4" name="Sisällön paikkamerkki 4">
            <a:extLst>
              <a:ext uri="{FF2B5EF4-FFF2-40B4-BE49-F238E27FC236}">
                <a16:creationId xmlns:a16="http://schemas.microsoft.com/office/drawing/2014/main" id="{FFDC8B9F-7DFB-4DB5-891F-2ADE83D0E9D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572000" y="1818055"/>
            <a:ext cx="2633979" cy="2758322"/>
          </a:xfrm>
          <a:prstGeom prst="rect">
            <a:avLst/>
          </a:prstGeom>
        </p:spPr>
      </p:pic>
      <p:sp>
        <p:nvSpPr>
          <p:cNvPr id="5" name="Tekstiruutu 4">
            <a:extLst>
              <a:ext uri="{FF2B5EF4-FFF2-40B4-BE49-F238E27FC236}">
                <a16:creationId xmlns:a16="http://schemas.microsoft.com/office/drawing/2014/main" id="{C039EA84-1146-4363-B58E-FA547580BB2D}"/>
              </a:ext>
            </a:extLst>
          </p:cNvPr>
          <p:cNvSpPr txBox="1"/>
          <p:nvPr/>
        </p:nvSpPr>
        <p:spPr>
          <a:xfrm>
            <a:off x="1174416" y="4988551"/>
            <a:ext cx="7172526"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a:ln>
                  <a:noFill/>
                </a:ln>
                <a:solidFill>
                  <a:prstClr val="black"/>
                </a:solidFill>
                <a:effectLst/>
                <a:uLnTx/>
                <a:uFillTx/>
                <a:latin typeface="Calibri" panose="020F0502020204030204"/>
                <a:ea typeface="+mn-ea"/>
                <a:cs typeface="+mn-cs"/>
              </a:rPr>
              <a:t>Jakautukaa pareihin tai pienryhmiin.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a:ln>
                  <a:noFill/>
                </a:ln>
                <a:solidFill>
                  <a:prstClr val="black"/>
                </a:solidFill>
                <a:effectLst/>
                <a:uLnTx/>
                <a:uFillTx/>
                <a:latin typeface="Calibri" panose="020F0502020204030204"/>
                <a:ea typeface="+mn-ea"/>
                <a:cs typeface="+mn-cs"/>
              </a:rPr>
              <a:t>Kirjatkaa ylös ajatuksianne.</a:t>
            </a:r>
            <a:endParaRPr kumimoji="0" lang="fi-FI"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144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3EA768-6952-40A4-938D-9126DF982F64}"/>
              </a:ext>
            </a:extLst>
          </p:cNvPr>
          <p:cNvSpPr>
            <a:spLocks noGrp="1"/>
          </p:cNvSpPr>
          <p:nvPr>
            <p:ph type="title" idx="4294967295"/>
          </p:nvPr>
        </p:nvSpPr>
        <p:spPr>
          <a:xfrm>
            <a:off x="628650" y="-1325563"/>
            <a:ext cx="7886700" cy="1325563"/>
          </a:xfrm>
          <a:prstGeom prst="rect">
            <a:avLst/>
          </a:prstGeom>
        </p:spPr>
        <p:txBody>
          <a:bodyPr anchor="b"/>
          <a:lstStyle/>
          <a:p>
            <a:r>
              <a:rPr lang="fi-FI" dirty="0"/>
              <a:t>Alkoholin haitat muille kuin käyttäjälle itselleen</a:t>
            </a:r>
          </a:p>
        </p:txBody>
      </p:sp>
      <p:pic>
        <p:nvPicPr>
          <p:cNvPr id="5" name="Kuva 4" descr="Taulukko, jonka yläpuolella on piirroskuvat palavasta talosta, poliisiautosta, itkevästä tytöstä ja lääkärin sekä potilaan keskustelusta.">
            <a:extLst>
              <a:ext uri="{FF2B5EF4-FFF2-40B4-BE49-F238E27FC236}">
                <a16:creationId xmlns:a16="http://schemas.microsoft.com/office/drawing/2014/main" id="{470C20CE-5481-40B4-B8CD-E9B0D29F17DB}"/>
              </a:ext>
            </a:extLst>
          </p:cNvPr>
          <p:cNvPicPr>
            <a:picLocks noChangeAspect="1"/>
          </p:cNvPicPr>
          <p:nvPr/>
        </p:nvPicPr>
        <p:blipFill rotWithShape="1">
          <a:blip r:embed="rId3">
            <a:extLst>
              <a:ext uri="{28A0092B-C50C-407E-A947-70E740481C1C}">
                <a14:useLocalDpi xmlns:a14="http://schemas.microsoft.com/office/drawing/2010/main" val="0"/>
              </a:ext>
            </a:extLst>
          </a:blip>
          <a:srcRect t="3837"/>
          <a:stretch/>
        </p:blipFill>
        <p:spPr>
          <a:xfrm>
            <a:off x="-112734" y="309382"/>
            <a:ext cx="9557982" cy="6498513"/>
          </a:xfrm>
          <a:prstGeom prst="rect">
            <a:avLst/>
          </a:prstGeom>
        </p:spPr>
      </p:pic>
    </p:spTree>
    <p:extLst>
      <p:ext uri="{BB962C8B-B14F-4D97-AF65-F5344CB8AC3E}">
        <p14:creationId xmlns:p14="http://schemas.microsoft.com/office/powerpoint/2010/main" val="4148328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38CD3E4-5102-49BC-870B-832F275861B0}"/>
              </a:ext>
            </a:extLst>
          </p:cNvPr>
          <p:cNvSpPr>
            <a:spLocks noGrp="1"/>
          </p:cNvSpPr>
          <p:nvPr>
            <p:ph type="title" idx="4294967295"/>
          </p:nvPr>
        </p:nvSpPr>
        <p:spPr>
          <a:xfrm>
            <a:off x="3622294" y="719017"/>
            <a:ext cx="6135482" cy="11791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err="1">
                <a:ln>
                  <a:noFill/>
                </a:ln>
                <a:solidFill>
                  <a:schemeClr val="tx1"/>
                </a:solidFill>
                <a:effectLst/>
                <a:uLnTx/>
                <a:uFillTx/>
                <a:latin typeface="+mn-lt"/>
                <a:ea typeface="+mj-ea"/>
                <a:cs typeface="+mj-cs"/>
              </a:rPr>
              <a:t>Alkoholihaittojen</a:t>
            </a:r>
            <a:r>
              <a:rPr kumimoji="0" lang="en-US" sz="4000" b="1" i="0" u="none" strike="noStrike" kern="1200" cap="none" spc="0" normalizeH="0" baseline="0" noProof="0" dirty="0">
                <a:ln>
                  <a:noFill/>
                </a:ln>
                <a:solidFill>
                  <a:schemeClr val="tx1"/>
                </a:solidFill>
                <a:effectLst/>
                <a:uLnTx/>
                <a:uFillTx/>
                <a:latin typeface="+mn-lt"/>
                <a:ea typeface="+mj-ea"/>
                <a:cs typeface="+mj-cs"/>
              </a:rPr>
              <a:t> </a:t>
            </a:r>
            <a:r>
              <a:rPr kumimoji="0" lang="en-US" sz="4000" b="1" i="0" u="none" strike="noStrike" kern="1200" cap="none" spc="0" normalizeH="0" baseline="0" noProof="0" dirty="0" err="1">
                <a:ln>
                  <a:noFill/>
                </a:ln>
                <a:solidFill>
                  <a:schemeClr val="tx1"/>
                </a:solidFill>
                <a:effectLst/>
                <a:uLnTx/>
                <a:uFillTx/>
                <a:latin typeface="+mn-lt"/>
                <a:ea typeface="+mj-ea"/>
                <a:cs typeface="+mj-cs"/>
              </a:rPr>
              <a:t>lukuja</a:t>
            </a:r>
            <a:endParaRPr kumimoji="0" lang="en-US" sz="4000" b="1" i="0" u="none" strike="noStrike" kern="1200" cap="none" spc="0" normalizeH="0" baseline="0" noProof="0" dirty="0">
              <a:ln>
                <a:noFill/>
              </a:ln>
              <a:solidFill>
                <a:schemeClr val="tx1"/>
              </a:solidFill>
              <a:effectLst/>
              <a:uLnTx/>
              <a:uFillTx/>
              <a:latin typeface="+mn-lt"/>
              <a:ea typeface="+mj-ea"/>
              <a:cs typeface="+mj-cs"/>
            </a:endParaRPr>
          </a:p>
        </p:txBody>
      </p:sp>
      <p:pic>
        <p:nvPicPr>
          <p:cNvPr id="23" name="Kuva 22" descr="Kuvassa henkilö, joka istuu aidan päällä huonossa ryhdissä. Henkilöllä on huppu päässä ja hän selaa puhelinta.">
            <a:extLst>
              <a:ext uri="{FF2B5EF4-FFF2-40B4-BE49-F238E27FC236}">
                <a16:creationId xmlns:a16="http://schemas.microsoft.com/office/drawing/2014/main" id="{16272D83-B17B-4BEB-995F-AF6701158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86214" cy="6858000"/>
          </a:xfrm>
          <a:prstGeom prst="rect">
            <a:avLst/>
          </a:prstGeom>
        </p:spPr>
      </p:pic>
      <p:sp>
        <p:nvSpPr>
          <p:cNvPr id="6" name="Tekstin paikkamerkki 2">
            <a:extLst>
              <a:ext uri="{FF2B5EF4-FFF2-40B4-BE49-F238E27FC236}">
                <a16:creationId xmlns:a16="http://schemas.microsoft.com/office/drawing/2014/main" id="{60DB2BA4-D989-4F27-87D9-368DE7865F74}"/>
              </a:ext>
            </a:extLst>
          </p:cNvPr>
          <p:cNvSpPr txBox="1">
            <a:spLocks/>
          </p:cNvSpPr>
          <p:nvPr/>
        </p:nvSpPr>
        <p:spPr>
          <a:xfrm>
            <a:off x="3519814" y="2098585"/>
            <a:ext cx="5533516" cy="43979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onsterra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228600">
              <a:buFont typeface="Arial" panose="020B0604020202020204" pitchFamily="34" charset="0"/>
              <a:buChar char="•"/>
            </a:pPr>
            <a:r>
              <a:rPr lang="en-US" err="1">
                <a:latin typeface="+mn-lt"/>
              </a:rPr>
              <a:t>Alkoholiperäisiin</a:t>
            </a:r>
            <a:r>
              <a:rPr lang="en-US">
                <a:latin typeface="+mn-lt"/>
              </a:rPr>
              <a:t> </a:t>
            </a:r>
            <a:r>
              <a:rPr lang="en-US" err="1">
                <a:latin typeface="+mn-lt"/>
              </a:rPr>
              <a:t>tauteihin</a:t>
            </a:r>
            <a:r>
              <a:rPr lang="en-US">
                <a:latin typeface="+mn-lt"/>
              </a:rPr>
              <a:t>, </a:t>
            </a:r>
            <a:r>
              <a:rPr lang="en-US" err="1">
                <a:latin typeface="+mn-lt"/>
              </a:rPr>
              <a:t>alkoholimyrkytyksiin</a:t>
            </a:r>
            <a:r>
              <a:rPr lang="en-US">
                <a:latin typeface="+mn-lt"/>
              </a:rPr>
              <a:t> ja </a:t>
            </a:r>
            <a:r>
              <a:rPr lang="en-US" err="1">
                <a:latin typeface="+mn-lt"/>
              </a:rPr>
              <a:t>päihtyneenä</a:t>
            </a:r>
            <a:r>
              <a:rPr lang="en-US">
                <a:latin typeface="+mn-lt"/>
              </a:rPr>
              <a:t> </a:t>
            </a:r>
            <a:r>
              <a:rPr lang="en-US" err="1">
                <a:latin typeface="+mn-lt"/>
              </a:rPr>
              <a:t>tapaturmiin</a:t>
            </a:r>
            <a:r>
              <a:rPr lang="en-US">
                <a:latin typeface="+mn-lt"/>
              </a:rPr>
              <a:t> tai </a:t>
            </a:r>
            <a:r>
              <a:rPr lang="en-US" err="1">
                <a:latin typeface="+mn-lt"/>
              </a:rPr>
              <a:t>väkivaltaan</a:t>
            </a:r>
            <a:r>
              <a:rPr lang="en-US">
                <a:latin typeface="+mn-lt"/>
              </a:rPr>
              <a:t> </a:t>
            </a:r>
            <a:r>
              <a:rPr lang="en-US" err="1">
                <a:latin typeface="+mn-lt"/>
              </a:rPr>
              <a:t>kuolee</a:t>
            </a:r>
            <a:r>
              <a:rPr lang="en-US">
                <a:latin typeface="+mn-lt"/>
              </a:rPr>
              <a:t> </a:t>
            </a:r>
            <a:r>
              <a:rPr lang="en-US" err="1">
                <a:latin typeface="+mn-lt"/>
              </a:rPr>
              <a:t>vuodessa</a:t>
            </a:r>
            <a:r>
              <a:rPr lang="en-US">
                <a:latin typeface="+mn-lt"/>
              </a:rPr>
              <a:t> </a:t>
            </a:r>
            <a:r>
              <a:rPr lang="en-US" err="1">
                <a:latin typeface="+mn-lt"/>
              </a:rPr>
              <a:t>yhteensä</a:t>
            </a:r>
            <a:r>
              <a:rPr lang="en-US">
                <a:latin typeface="+mn-lt"/>
              </a:rPr>
              <a:t> </a:t>
            </a:r>
            <a:r>
              <a:rPr lang="en-US" err="1">
                <a:latin typeface="+mn-lt"/>
              </a:rPr>
              <a:t>yli</a:t>
            </a:r>
            <a:r>
              <a:rPr lang="en-US">
                <a:latin typeface="+mn-lt"/>
              </a:rPr>
              <a:t> 2000 </a:t>
            </a:r>
            <a:r>
              <a:rPr lang="en-US" err="1">
                <a:latin typeface="+mn-lt"/>
              </a:rPr>
              <a:t>suomalaista</a:t>
            </a:r>
            <a:endParaRPr lang="en-US">
              <a:latin typeface="+mn-lt"/>
            </a:endParaRPr>
          </a:p>
          <a:p>
            <a:pPr marL="342900" indent="-228600">
              <a:buFont typeface="Arial" panose="020B0604020202020204" pitchFamily="34" charset="0"/>
              <a:buChar char="•"/>
            </a:pPr>
            <a:r>
              <a:rPr lang="en-US" err="1">
                <a:latin typeface="+mn-lt"/>
              </a:rPr>
              <a:t>Rattijuopumustapauksissa</a:t>
            </a:r>
            <a:r>
              <a:rPr lang="en-US">
                <a:latin typeface="+mn-lt"/>
              </a:rPr>
              <a:t> on </a:t>
            </a:r>
            <a:r>
              <a:rPr lang="en-US" err="1">
                <a:latin typeface="+mn-lt"/>
              </a:rPr>
              <a:t>viimeisen</a:t>
            </a:r>
            <a:r>
              <a:rPr lang="en-US">
                <a:latin typeface="+mn-lt"/>
              </a:rPr>
              <a:t> </a:t>
            </a:r>
            <a:r>
              <a:rPr lang="en-US" err="1">
                <a:latin typeface="+mn-lt"/>
              </a:rPr>
              <a:t>kolmen</a:t>
            </a:r>
            <a:r>
              <a:rPr lang="en-US">
                <a:latin typeface="+mn-lt"/>
              </a:rPr>
              <a:t> </a:t>
            </a:r>
            <a:r>
              <a:rPr lang="en-US" err="1">
                <a:latin typeface="+mn-lt"/>
              </a:rPr>
              <a:t>vuoden</a:t>
            </a:r>
            <a:r>
              <a:rPr lang="en-US">
                <a:latin typeface="+mn-lt"/>
              </a:rPr>
              <a:t> </a:t>
            </a:r>
            <a:r>
              <a:rPr lang="en-US" err="1">
                <a:latin typeface="+mn-lt"/>
              </a:rPr>
              <a:t>aikana</a:t>
            </a:r>
            <a:r>
              <a:rPr lang="en-US">
                <a:latin typeface="+mn-lt"/>
              </a:rPr>
              <a:t> </a:t>
            </a:r>
            <a:r>
              <a:rPr lang="en-US" err="1">
                <a:latin typeface="+mn-lt"/>
              </a:rPr>
              <a:t>kuollut</a:t>
            </a:r>
            <a:r>
              <a:rPr lang="en-US">
                <a:latin typeface="+mn-lt"/>
              </a:rPr>
              <a:t> </a:t>
            </a:r>
            <a:r>
              <a:rPr lang="en-US" err="1">
                <a:latin typeface="+mn-lt"/>
              </a:rPr>
              <a:t>keskimäärin</a:t>
            </a:r>
            <a:r>
              <a:rPr lang="en-US">
                <a:latin typeface="+mn-lt"/>
              </a:rPr>
              <a:t> 47 ja </a:t>
            </a:r>
            <a:r>
              <a:rPr lang="en-US" err="1">
                <a:latin typeface="+mn-lt"/>
              </a:rPr>
              <a:t>loukkaantunut</a:t>
            </a:r>
            <a:r>
              <a:rPr lang="en-US">
                <a:latin typeface="+mn-lt"/>
              </a:rPr>
              <a:t> 540 </a:t>
            </a:r>
            <a:r>
              <a:rPr lang="en-US" err="1">
                <a:latin typeface="+mn-lt"/>
              </a:rPr>
              <a:t>henkilöä</a:t>
            </a:r>
            <a:r>
              <a:rPr lang="en-US">
                <a:latin typeface="+mn-lt"/>
              </a:rPr>
              <a:t> </a:t>
            </a:r>
            <a:r>
              <a:rPr lang="en-US" err="1">
                <a:latin typeface="+mn-lt"/>
              </a:rPr>
              <a:t>vuosittain</a:t>
            </a:r>
            <a:r>
              <a:rPr lang="en-US">
                <a:latin typeface="+mn-lt"/>
              </a:rPr>
              <a:t> (2019)</a:t>
            </a:r>
          </a:p>
          <a:p>
            <a:pPr marL="342900" indent="-228600">
              <a:buFont typeface="Arial" panose="020B0604020202020204" pitchFamily="34" charset="0"/>
              <a:buChar char="•"/>
            </a:pPr>
            <a:r>
              <a:rPr lang="en-US" err="1">
                <a:latin typeface="+mn-lt"/>
              </a:rPr>
              <a:t>Tieliikenteen</a:t>
            </a:r>
            <a:r>
              <a:rPr lang="en-US">
                <a:latin typeface="+mn-lt"/>
              </a:rPr>
              <a:t> </a:t>
            </a:r>
            <a:r>
              <a:rPr lang="en-US" err="1">
                <a:latin typeface="+mn-lt"/>
              </a:rPr>
              <a:t>rattijuopumustapauksissa</a:t>
            </a:r>
            <a:r>
              <a:rPr lang="en-US">
                <a:latin typeface="+mn-lt"/>
              </a:rPr>
              <a:t> </a:t>
            </a:r>
            <a:r>
              <a:rPr lang="en-US" err="1">
                <a:latin typeface="+mn-lt"/>
              </a:rPr>
              <a:t>kuolleista</a:t>
            </a:r>
            <a:r>
              <a:rPr lang="en-US">
                <a:latin typeface="+mn-lt"/>
              </a:rPr>
              <a:t> ja </a:t>
            </a:r>
            <a:r>
              <a:rPr lang="en-US" err="1">
                <a:latin typeface="+mn-lt"/>
              </a:rPr>
              <a:t>loukkaantuneista</a:t>
            </a:r>
            <a:r>
              <a:rPr lang="en-US">
                <a:latin typeface="+mn-lt"/>
              </a:rPr>
              <a:t> </a:t>
            </a:r>
            <a:r>
              <a:rPr lang="en-US" err="1">
                <a:latin typeface="+mn-lt"/>
              </a:rPr>
              <a:t>yli</a:t>
            </a:r>
            <a:r>
              <a:rPr lang="en-US">
                <a:latin typeface="+mn-lt"/>
              </a:rPr>
              <a:t> </a:t>
            </a:r>
            <a:r>
              <a:rPr lang="en-US" err="1">
                <a:latin typeface="+mn-lt"/>
              </a:rPr>
              <a:t>kolmannes</a:t>
            </a:r>
            <a:r>
              <a:rPr lang="en-US">
                <a:latin typeface="+mn-lt"/>
              </a:rPr>
              <a:t> on </a:t>
            </a:r>
            <a:r>
              <a:rPr lang="en-US" err="1">
                <a:latin typeface="+mn-lt"/>
              </a:rPr>
              <a:t>nuoria</a:t>
            </a:r>
            <a:r>
              <a:rPr lang="en-US">
                <a:latin typeface="+mn-lt"/>
              </a:rPr>
              <a:t> 15-24 </a:t>
            </a:r>
            <a:r>
              <a:rPr lang="en-US" err="1">
                <a:latin typeface="+mn-lt"/>
              </a:rPr>
              <a:t>vuotiaita</a:t>
            </a:r>
            <a:r>
              <a:rPr lang="en-US">
                <a:latin typeface="+mn-lt"/>
              </a:rPr>
              <a:t>.</a:t>
            </a:r>
          </a:p>
        </p:txBody>
      </p:sp>
    </p:spTree>
    <p:extLst>
      <p:ext uri="{BB962C8B-B14F-4D97-AF65-F5344CB8AC3E}">
        <p14:creationId xmlns:p14="http://schemas.microsoft.com/office/powerpoint/2010/main" val="95540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Otsikko 38">
            <a:extLst>
              <a:ext uri="{FF2B5EF4-FFF2-40B4-BE49-F238E27FC236}">
                <a16:creationId xmlns:a16="http://schemas.microsoft.com/office/drawing/2014/main" id="{E488936E-ABE5-4350-BA44-30E08EAFE2C7}"/>
              </a:ext>
            </a:extLst>
          </p:cNvPr>
          <p:cNvSpPr>
            <a:spLocks noGrp="1"/>
          </p:cNvSpPr>
          <p:nvPr>
            <p:ph type="ctrTitle"/>
          </p:nvPr>
        </p:nvSpPr>
        <p:spPr>
          <a:xfrm>
            <a:off x="359128" y="803508"/>
            <a:ext cx="7079413" cy="1369753"/>
          </a:xfrm>
        </p:spPr>
        <p:txBody>
          <a:bodyPr/>
          <a:lstStyle/>
          <a:p>
            <a:r>
              <a:rPr lang="fi-FI" dirty="0"/>
              <a:t>2 600 000 </a:t>
            </a:r>
            <a:r>
              <a:rPr lang="fi-FI" sz="3600" dirty="0"/>
              <a:t>suomalaista on kokenut haittoja muiden alkoholinkäytöstä </a:t>
            </a:r>
            <a:r>
              <a:rPr lang="fi-FI" sz="2400" dirty="0"/>
              <a:t>(THL, Juomatapatutkimus 2016)</a:t>
            </a:r>
            <a:br>
              <a:rPr lang="fi-FI" sz="2400" dirty="0"/>
            </a:br>
            <a:endParaRPr lang="fi-FI" sz="3600" dirty="0"/>
          </a:p>
        </p:txBody>
      </p:sp>
      <p:sp>
        <p:nvSpPr>
          <p:cNvPr id="5" name="Ellipsi 4">
            <a:extLst>
              <a:ext uri="{FF2B5EF4-FFF2-40B4-BE49-F238E27FC236}">
                <a16:creationId xmlns:a16="http://schemas.microsoft.com/office/drawing/2014/main" id="{D493BEE8-9EA3-4073-8E47-C4DB2FC86B80}"/>
              </a:ext>
              <a:ext uri="{C183D7F6-B498-43B3-948B-1728B52AA6E4}">
                <adec:decorative xmlns:adec="http://schemas.microsoft.com/office/drawing/2017/decorative" val="1"/>
              </a:ext>
            </a:extLst>
          </p:cNvPr>
          <p:cNvSpPr/>
          <p:nvPr/>
        </p:nvSpPr>
        <p:spPr>
          <a:xfrm>
            <a:off x="438592" y="1747838"/>
            <a:ext cx="1369753" cy="1369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5" name="Kuva 24" descr="Hämmentyneet kasvot, tasainen täyttö">
            <a:extLst>
              <a:ext uri="{FF2B5EF4-FFF2-40B4-BE49-F238E27FC236}">
                <a16:creationId xmlns:a16="http://schemas.microsoft.com/office/drawing/2014/main" id="{E0A0FC74-69E7-4FA0-B492-1677503AD5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268" y="1975514"/>
            <a:ext cx="914400" cy="914400"/>
          </a:xfrm>
          <a:prstGeom prst="rect">
            <a:avLst/>
          </a:prstGeom>
        </p:spPr>
      </p:pic>
      <p:sp>
        <p:nvSpPr>
          <p:cNvPr id="15" name="Tekstiruutu 14">
            <a:extLst>
              <a:ext uri="{FF2B5EF4-FFF2-40B4-BE49-F238E27FC236}">
                <a16:creationId xmlns:a16="http://schemas.microsoft.com/office/drawing/2014/main" id="{1037FD7A-C167-49BC-8243-1F521B17AC12}"/>
              </a:ext>
            </a:extLst>
          </p:cNvPr>
          <p:cNvSpPr txBox="1"/>
          <p:nvPr/>
        </p:nvSpPr>
        <p:spPr>
          <a:xfrm>
            <a:off x="2087791" y="2126819"/>
            <a:ext cx="2404997" cy="1107996"/>
          </a:xfrm>
          <a:prstGeom prst="rect">
            <a:avLst/>
          </a:prstGeom>
          <a:noFill/>
        </p:spPr>
        <p:txBody>
          <a:bodyPr wrap="square" rtlCol="0">
            <a:spAutoFit/>
          </a:bodyPr>
          <a:lstStyle/>
          <a:p>
            <a:r>
              <a:rPr lang="fi-FI" sz="2200"/>
              <a:t>1 300 000 on pelännyt päihtyneitä  </a:t>
            </a:r>
          </a:p>
        </p:txBody>
      </p:sp>
      <p:pic>
        <p:nvPicPr>
          <p:cNvPr id="9" name="Kuva 8" descr="Ryhmä naisia">
            <a:extLst>
              <a:ext uri="{FF2B5EF4-FFF2-40B4-BE49-F238E27FC236}">
                <a16:creationId xmlns:a16="http://schemas.microsoft.com/office/drawing/2014/main" id="{895D085B-0033-4F56-8F97-BC4179A847A6}"/>
              </a:ext>
            </a:extLst>
          </p:cNvPr>
          <p:cNvPicPr>
            <a:picLocks noChangeAspect="1"/>
          </p:cNvPicPr>
          <p:nvPr/>
        </p:nvPicPr>
        <p:blipFill>
          <a:blip r:embed="rId5"/>
          <a:stretch>
            <a:fillRect/>
          </a:stretch>
        </p:blipFill>
        <p:spPr>
          <a:xfrm>
            <a:off x="442723" y="3380927"/>
            <a:ext cx="1365622" cy="1365622"/>
          </a:xfrm>
          <a:prstGeom prst="rect">
            <a:avLst/>
          </a:prstGeom>
        </p:spPr>
      </p:pic>
      <p:pic>
        <p:nvPicPr>
          <p:cNvPr id="27" name="Kuva 26" descr="Naisryhmä">
            <a:extLst>
              <a:ext uri="{FF2B5EF4-FFF2-40B4-BE49-F238E27FC236}">
                <a16:creationId xmlns:a16="http://schemas.microsoft.com/office/drawing/2014/main" id="{E7A6169C-3323-420C-8A7B-BBB3FE233A6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8334" y="3608648"/>
            <a:ext cx="914400" cy="914400"/>
          </a:xfrm>
          <a:prstGeom prst="rect">
            <a:avLst/>
          </a:prstGeom>
        </p:spPr>
      </p:pic>
      <p:sp>
        <p:nvSpPr>
          <p:cNvPr id="16" name="Tekstiruutu 15">
            <a:extLst>
              <a:ext uri="{FF2B5EF4-FFF2-40B4-BE49-F238E27FC236}">
                <a16:creationId xmlns:a16="http://schemas.microsoft.com/office/drawing/2014/main" id="{E24009E7-D7B2-433B-B4CF-E2701537E562}"/>
              </a:ext>
            </a:extLst>
          </p:cNvPr>
          <p:cNvSpPr txBox="1"/>
          <p:nvPr/>
        </p:nvSpPr>
        <p:spPr>
          <a:xfrm>
            <a:off x="2066052" y="3626098"/>
            <a:ext cx="2676498" cy="1107996"/>
          </a:xfrm>
          <a:prstGeom prst="rect">
            <a:avLst/>
          </a:prstGeom>
          <a:noFill/>
        </p:spPr>
        <p:txBody>
          <a:bodyPr wrap="square" rtlCol="0">
            <a:spAutoFit/>
          </a:bodyPr>
          <a:lstStyle/>
          <a:p>
            <a:r>
              <a:rPr lang="fi-FI" sz="2200" dirty="0"/>
              <a:t>700 000 joutunut päihtyneen ahdistelemaksi </a:t>
            </a:r>
          </a:p>
        </p:txBody>
      </p:sp>
      <p:pic>
        <p:nvPicPr>
          <p:cNvPr id="11" name="Kuva 10" descr="Lääketieteellinen">
            <a:extLst>
              <a:ext uri="{FF2B5EF4-FFF2-40B4-BE49-F238E27FC236}">
                <a16:creationId xmlns:a16="http://schemas.microsoft.com/office/drawing/2014/main" id="{9D690946-41ED-499F-8759-8B92758FA051}"/>
              </a:ext>
            </a:extLst>
          </p:cNvPr>
          <p:cNvPicPr>
            <a:picLocks noChangeAspect="1"/>
          </p:cNvPicPr>
          <p:nvPr/>
        </p:nvPicPr>
        <p:blipFill>
          <a:blip r:embed="rId5"/>
          <a:stretch>
            <a:fillRect/>
          </a:stretch>
        </p:blipFill>
        <p:spPr>
          <a:xfrm>
            <a:off x="442723" y="5009885"/>
            <a:ext cx="1365622" cy="1365622"/>
          </a:xfrm>
          <a:prstGeom prst="rect">
            <a:avLst/>
          </a:prstGeom>
        </p:spPr>
      </p:pic>
      <p:pic>
        <p:nvPicPr>
          <p:cNvPr id="31" name="Kuva 30" descr="Lääketieteellinen">
            <a:extLst>
              <a:ext uri="{FF2B5EF4-FFF2-40B4-BE49-F238E27FC236}">
                <a16:creationId xmlns:a16="http://schemas.microsoft.com/office/drawing/2014/main" id="{3C1061CA-751C-4DB4-B23E-A818D22B274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8334" y="5235496"/>
            <a:ext cx="914400" cy="914400"/>
          </a:xfrm>
          <a:prstGeom prst="rect">
            <a:avLst/>
          </a:prstGeom>
        </p:spPr>
      </p:pic>
      <p:sp>
        <p:nvSpPr>
          <p:cNvPr id="18" name="Tekstiruutu 17">
            <a:extLst>
              <a:ext uri="{FF2B5EF4-FFF2-40B4-BE49-F238E27FC236}">
                <a16:creationId xmlns:a16="http://schemas.microsoft.com/office/drawing/2014/main" id="{87971AFF-A138-462F-89BA-9B8671B67813}"/>
              </a:ext>
            </a:extLst>
          </p:cNvPr>
          <p:cNvSpPr txBox="1"/>
          <p:nvPr/>
        </p:nvSpPr>
        <p:spPr>
          <a:xfrm>
            <a:off x="2087791" y="5247140"/>
            <a:ext cx="3622089" cy="1107996"/>
          </a:xfrm>
          <a:prstGeom prst="rect">
            <a:avLst/>
          </a:prstGeom>
          <a:noFill/>
        </p:spPr>
        <p:txBody>
          <a:bodyPr wrap="square" rtlCol="0">
            <a:spAutoFit/>
          </a:bodyPr>
          <a:lstStyle/>
          <a:p>
            <a:r>
              <a:rPr lang="fi-FI" sz="2200" dirty="0"/>
              <a:t>460 000 kokenut läheisen alkoholinkäytön aiheuttamia vakavia vaikutuksia*  </a:t>
            </a:r>
          </a:p>
        </p:txBody>
      </p:sp>
      <p:pic>
        <p:nvPicPr>
          <p:cNvPr id="23" name="Kuva 22" descr="Henkilö laittamassa roskia roskakoriin">
            <a:extLst>
              <a:ext uri="{FF2B5EF4-FFF2-40B4-BE49-F238E27FC236}">
                <a16:creationId xmlns:a16="http://schemas.microsoft.com/office/drawing/2014/main" id="{6F55A07D-1790-4EB3-8680-07ADFDAB83A6}"/>
              </a:ext>
            </a:extLst>
          </p:cNvPr>
          <p:cNvPicPr>
            <a:picLocks noChangeAspect="1"/>
          </p:cNvPicPr>
          <p:nvPr/>
        </p:nvPicPr>
        <p:blipFill>
          <a:blip r:embed="rId5"/>
          <a:stretch>
            <a:fillRect/>
          </a:stretch>
        </p:blipFill>
        <p:spPr>
          <a:xfrm>
            <a:off x="4381299" y="1782640"/>
            <a:ext cx="1365622" cy="1365622"/>
          </a:xfrm>
          <a:prstGeom prst="rect">
            <a:avLst/>
          </a:prstGeom>
        </p:spPr>
      </p:pic>
      <p:pic>
        <p:nvPicPr>
          <p:cNvPr id="29" name="Kuva 28" descr="Roskaaminen kielletty">
            <a:extLst>
              <a:ext uri="{FF2B5EF4-FFF2-40B4-BE49-F238E27FC236}">
                <a16:creationId xmlns:a16="http://schemas.microsoft.com/office/drawing/2014/main" id="{14BAB01A-586C-4EA1-BD51-41FDD5220E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67127" y="1975514"/>
            <a:ext cx="914400" cy="914400"/>
          </a:xfrm>
          <a:prstGeom prst="rect">
            <a:avLst/>
          </a:prstGeom>
        </p:spPr>
      </p:pic>
      <p:sp>
        <p:nvSpPr>
          <p:cNvPr id="21" name="Tekstiruutu 20">
            <a:extLst>
              <a:ext uri="{FF2B5EF4-FFF2-40B4-BE49-F238E27FC236}">
                <a16:creationId xmlns:a16="http://schemas.microsoft.com/office/drawing/2014/main" id="{201CC882-1E94-4CE8-9C79-8D0EFAE18E71}"/>
              </a:ext>
            </a:extLst>
          </p:cNvPr>
          <p:cNvSpPr txBox="1"/>
          <p:nvPr/>
        </p:nvSpPr>
        <p:spPr>
          <a:xfrm>
            <a:off x="5858410" y="1788265"/>
            <a:ext cx="2721117" cy="1785104"/>
          </a:xfrm>
          <a:prstGeom prst="rect">
            <a:avLst/>
          </a:prstGeom>
          <a:noFill/>
        </p:spPr>
        <p:txBody>
          <a:bodyPr wrap="square" rtlCol="0">
            <a:spAutoFit/>
          </a:bodyPr>
          <a:lstStyle/>
          <a:p>
            <a:r>
              <a:rPr lang="fi-FI" sz="2200" dirty="0"/>
              <a:t>2 100 000 ärsyyntynyt päihtyneiden virtsaamisen, roskaamisen tms. vuoksi  </a:t>
            </a:r>
          </a:p>
        </p:txBody>
      </p:sp>
      <p:pic>
        <p:nvPicPr>
          <p:cNvPr id="2" name="Kuva 1">
            <a:extLst>
              <a:ext uri="{FF2B5EF4-FFF2-40B4-BE49-F238E27FC236}">
                <a16:creationId xmlns:a16="http://schemas.microsoft.com/office/drawing/2014/main" id="{572D9E91-54D2-4ABE-8B7B-14606627DD6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381299" y="3526703"/>
            <a:ext cx="1365622" cy="1365622"/>
          </a:xfrm>
          <a:prstGeom prst="rect">
            <a:avLst/>
          </a:prstGeom>
        </p:spPr>
      </p:pic>
      <p:pic>
        <p:nvPicPr>
          <p:cNvPr id="4" name="Kuva 3" descr="Ambulanssi">
            <a:extLst>
              <a:ext uri="{FF2B5EF4-FFF2-40B4-BE49-F238E27FC236}">
                <a16:creationId xmlns:a16="http://schemas.microsoft.com/office/drawing/2014/main" id="{12CC5952-3FAA-4D7E-9136-4CDE75A0368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99023" y="3615425"/>
            <a:ext cx="1188177" cy="1188177"/>
          </a:xfrm>
          <a:prstGeom prst="rect">
            <a:avLst/>
          </a:prstGeom>
        </p:spPr>
      </p:pic>
      <p:sp>
        <p:nvSpPr>
          <p:cNvPr id="35" name="Tekstiruutu 34">
            <a:extLst>
              <a:ext uri="{FF2B5EF4-FFF2-40B4-BE49-F238E27FC236}">
                <a16:creationId xmlns:a16="http://schemas.microsoft.com/office/drawing/2014/main" id="{88ECF307-AA73-49FA-BA57-3982076B65F6}"/>
              </a:ext>
            </a:extLst>
          </p:cNvPr>
          <p:cNvSpPr txBox="1"/>
          <p:nvPr/>
        </p:nvSpPr>
        <p:spPr>
          <a:xfrm>
            <a:off x="5932749" y="3855505"/>
            <a:ext cx="2402808" cy="769441"/>
          </a:xfrm>
          <a:prstGeom prst="rect">
            <a:avLst/>
          </a:prstGeom>
          <a:noFill/>
        </p:spPr>
        <p:txBody>
          <a:bodyPr wrap="square" rtlCol="0">
            <a:spAutoFit/>
          </a:bodyPr>
          <a:lstStyle/>
          <a:p>
            <a:r>
              <a:rPr lang="fi-FI" sz="2200"/>
              <a:t>120 000 tapaturmaa</a:t>
            </a:r>
          </a:p>
        </p:txBody>
      </p:sp>
      <p:sp>
        <p:nvSpPr>
          <p:cNvPr id="20" name="Tekstiruutu 19">
            <a:extLst>
              <a:ext uri="{FF2B5EF4-FFF2-40B4-BE49-F238E27FC236}">
                <a16:creationId xmlns:a16="http://schemas.microsoft.com/office/drawing/2014/main" id="{6903CCE9-75C4-4FD4-B5AC-4211D2C139D7}"/>
              </a:ext>
            </a:extLst>
          </p:cNvPr>
          <p:cNvSpPr txBox="1"/>
          <p:nvPr/>
        </p:nvSpPr>
        <p:spPr>
          <a:xfrm>
            <a:off x="5676479" y="5411232"/>
            <a:ext cx="2903048" cy="738664"/>
          </a:xfrm>
          <a:prstGeom prst="rect">
            <a:avLst/>
          </a:prstGeom>
          <a:noFill/>
        </p:spPr>
        <p:txBody>
          <a:bodyPr wrap="square" rtlCol="0">
            <a:spAutoFit/>
          </a:bodyPr>
          <a:lstStyle/>
          <a:p>
            <a:r>
              <a:rPr lang="fi-FI" sz="1400"/>
              <a:t>&gt;5pistettä asteikolla 0-10; 0- ei haittavaikutuksia, 10- vaikutukset ovat pilanneet elämäni</a:t>
            </a:r>
          </a:p>
        </p:txBody>
      </p:sp>
    </p:spTree>
    <p:extLst>
      <p:ext uri="{BB962C8B-B14F-4D97-AF65-F5344CB8AC3E}">
        <p14:creationId xmlns:p14="http://schemas.microsoft.com/office/powerpoint/2010/main" val="2901166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CAE3B2-0899-4281-B492-3294C00B4DAE}"/>
              </a:ext>
            </a:extLst>
          </p:cNvPr>
          <p:cNvSpPr>
            <a:spLocks noGrp="1"/>
          </p:cNvSpPr>
          <p:nvPr>
            <p:ph type="ctrTitle"/>
          </p:nvPr>
        </p:nvSpPr>
        <p:spPr>
          <a:xfrm>
            <a:off x="325857" y="475825"/>
            <a:ext cx="7028506" cy="1185881"/>
          </a:xfrm>
        </p:spPr>
        <p:txBody>
          <a:bodyPr/>
          <a:lstStyle/>
          <a:p>
            <a:r>
              <a:rPr lang="fi-FI"/>
              <a:t>1 200 000 </a:t>
            </a:r>
            <a:r>
              <a:rPr lang="fi-FI" sz="3600"/>
              <a:t>suomalaista on kokenut </a:t>
            </a:r>
            <a:r>
              <a:rPr lang="fi-FI"/>
              <a:t>humalahaittoja </a:t>
            </a:r>
            <a:br>
              <a:rPr lang="fi-FI"/>
            </a:br>
            <a:r>
              <a:rPr lang="fi-FI" sz="2400"/>
              <a:t>(THL, Juomatapatutkimus 2016)</a:t>
            </a:r>
            <a:endParaRPr lang="fi-FI" sz="3600"/>
          </a:p>
        </p:txBody>
      </p:sp>
      <p:sp>
        <p:nvSpPr>
          <p:cNvPr id="15" name="Tekstiruutu 14">
            <a:extLst>
              <a:ext uri="{FF2B5EF4-FFF2-40B4-BE49-F238E27FC236}">
                <a16:creationId xmlns:a16="http://schemas.microsoft.com/office/drawing/2014/main" id="{1037FD7A-C167-49BC-8243-1F521B17AC12}"/>
              </a:ext>
            </a:extLst>
          </p:cNvPr>
          <p:cNvSpPr txBox="1"/>
          <p:nvPr/>
        </p:nvSpPr>
        <p:spPr>
          <a:xfrm>
            <a:off x="1920557" y="1975514"/>
            <a:ext cx="2404997" cy="1107996"/>
          </a:xfrm>
          <a:prstGeom prst="rect">
            <a:avLst/>
          </a:prstGeom>
          <a:noFill/>
        </p:spPr>
        <p:txBody>
          <a:bodyPr wrap="square" rtlCol="0">
            <a:spAutoFit/>
          </a:bodyPr>
          <a:lstStyle/>
          <a:p>
            <a:r>
              <a:rPr lang="fi-FI" sz="2200"/>
              <a:t>940 000 on katunut puheitaan tai tekojaan</a:t>
            </a:r>
          </a:p>
        </p:txBody>
      </p:sp>
      <p:sp>
        <p:nvSpPr>
          <p:cNvPr id="16" name="Tekstiruutu 15">
            <a:extLst>
              <a:ext uri="{FF2B5EF4-FFF2-40B4-BE49-F238E27FC236}">
                <a16:creationId xmlns:a16="http://schemas.microsoft.com/office/drawing/2014/main" id="{E24009E7-D7B2-433B-B4CF-E2701537E562}"/>
              </a:ext>
            </a:extLst>
          </p:cNvPr>
          <p:cNvSpPr txBox="1"/>
          <p:nvPr/>
        </p:nvSpPr>
        <p:spPr>
          <a:xfrm>
            <a:off x="2066052" y="3626098"/>
            <a:ext cx="2676498" cy="769441"/>
          </a:xfrm>
          <a:prstGeom prst="rect">
            <a:avLst/>
          </a:prstGeom>
          <a:noFill/>
        </p:spPr>
        <p:txBody>
          <a:bodyPr wrap="square" rtlCol="0">
            <a:spAutoFit/>
          </a:bodyPr>
          <a:lstStyle/>
          <a:p>
            <a:r>
              <a:rPr lang="fi-FI" sz="2200"/>
              <a:t>270 000 tavaroita vahingoittunut</a:t>
            </a:r>
          </a:p>
        </p:txBody>
      </p:sp>
      <p:sp>
        <p:nvSpPr>
          <p:cNvPr id="18" name="Tekstiruutu 17">
            <a:extLst>
              <a:ext uri="{FF2B5EF4-FFF2-40B4-BE49-F238E27FC236}">
                <a16:creationId xmlns:a16="http://schemas.microsoft.com/office/drawing/2014/main" id="{87971AFF-A138-462F-89BA-9B8671B67813}"/>
              </a:ext>
            </a:extLst>
          </p:cNvPr>
          <p:cNvSpPr txBox="1"/>
          <p:nvPr/>
        </p:nvSpPr>
        <p:spPr>
          <a:xfrm>
            <a:off x="2066052" y="5335024"/>
            <a:ext cx="2032573" cy="769441"/>
          </a:xfrm>
          <a:prstGeom prst="rect">
            <a:avLst/>
          </a:prstGeom>
          <a:noFill/>
        </p:spPr>
        <p:txBody>
          <a:bodyPr wrap="square" rtlCol="0">
            <a:spAutoFit/>
          </a:bodyPr>
          <a:lstStyle/>
          <a:p>
            <a:r>
              <a:rPr lang="fi-FI" sz="2200"/>
              <a:t>120 000</a:t>
            </a:r>
          </a:p>
          <a:p>
            <a:r>
              <a:rPr lang="fi-FI" sz="2200"/>
              <a:t>tapaturma</a:t>
            </a:r>
          </a:p>
        </p:txBody>
      </p:sp>
      <p:sp>
        <p:nvSpPr>
          <p:cNvPr id="21" name="Tekstiruutu 20">
            <a:extLst>
              <a:ext uri="{FF2B5EF4-FFF2-40B4-BE49-F238E27FC236}">
                <a16:creationId xmlns:a16="http://schemas.microsoft.com/office/drawing/2014/main" id="{201CC882-1E94-4CE8-9C79-8D0EFAE18E71}"/>
              </a:ext>
            </a:extLst>
          </p:cNvPr>
          <p:cNvSpPr txBox="1"/>
          <p:nvPr/>
        </p:nvSpPr>
        <p:spPr>
          <a:xfrm>
            <a:off x="5858410" y="2150514"/>
            <a:ext cx="2721117" cy="430887"/>
          </a:xfrm>
          <a:prstGeom prst="rect">
            <a:avLst/>
          </a:prstGeom>
          <a:noFill/>
        </p:spPr>
        <p:txBody>
          <a:bodyPr wrap="square" rtlCol="0">
            <a:spAutoFit/>
          </a:bodyPr>
          <a:lstStyle/>
          <a:p>
            <a:r>
              <a:rPr lang="fi-FI" sz="2200"/>
              <a:t>560 000 riita</a:t>
            </a:r>
          </a:p>
        </p:txBody>
      </p:sp>
      <p:sp>
        <p:nvSpPr>
          <p:cNvPr id="8" name="Tekstiruutu 7">
            <a:extLst>
              <a:ext uri="{FF2B5EF4-FFF2-40B4-BE49-F238E27FC236}">
                <a16:creationId xmlns:a16="http://schemas.microsoft.com/office/drawing/2014/main" id="{B7CE95D4-435A-41D9-BC37-17C4C64C7F56}"/>
              </a:ext>
            </a:extLst>
          </p:cNvPr>
          <p:cNvSpPr txBox="1"/>
          <p:nvPr/>
        </p:nvSpPr>
        <p:spPr>
          <a:xfrm>
            <a:off x="6025019" y="3626098"/>
            <a:ext cx="2109931" cy="1107996"/>
          </a:xfrm>
          <a:prstGeom prst="rect">
            <a:avLst/>
          </a:prstGeom>
          <a:noFill/>
        </p:spPr>
        <p:txBody>
          <a:bodyPr wrap="square" rtlCol="0">
            <a:spAutoFit/>
          </a:bodyPr>
          <a:lstStyle/>
          <a:p>
            <a:r>
              <a:rPr lang="fi-FI" sz="2200"/>
              <a:t>95 000 katunut seksuaalista kanssakäymistä</a:t>
            </a:r>
          </a:p>
        </p:txBody>
      </p:sp>
      <p:sp>
        <p:nvSpPr>
          <p:cNvPr id="12" name="Tekstiruutu 11">
            <a:extLst>
              <a:ext uri="{FF2B5EF4-FFF2-40B4-BE49-F238E27FC236}">
                <a16:creationId xmlns:a16="http://schemas.microsoft.com/office/drawing/2014/main" id="{7F4EB971-2C54-4526-ADB0-619DA876F01E}"/>
              </a:ext>
            </a:extLst>
          </p:cNvPr>
          <p:cNvSpPr txBox="1"/>
          <p:nvPr/>
        </p:nvSpPr>
        <p:spPr>
          <a:xfrm>
            <a:off x="6022982" y="5396578"/>
            <a:ext cx="2109931" cy="769441"/>
          </a:xfrm>
          <a:prstGeom prst="rect">
            <a:avLst/>
          </a:prstGeom>
          <a:noFill/>
        </p:spPr>
        <p:txBody>
          <a:bodyPr wrap="square" rtlCol="0">
            <a:spAutoFit/>
          </a:bodyPr>
          <a:lstStyle/>
          <a:p>
            <a:r>
              <a:rPr lang="fi-FI" sz="2200"/>
              <a:t>84 000 </a:t>
            </a:r>
          </a:p>
          <a:p>
            <a:r>
              <a:rPr lang="fi-FI" sz="2200"/>
              <a:t>tappelu</a:t>
            </a:r>
          </a:p>
        </p:txBody>
      </p:sp>
      <p:pic>
        <p:nvPicPr>
          <p:cNvPr id="4" name="Kuva 3">
            <a:extLst>
              <a:ext uri="{FF2B5EF4-FFF2-40B4-BE49-F238E27FC236}">
                <a16:creationId xmlns:a16="http://schemas.microsoft.com/office/drawing/2014/main" id="{C97F90BE-1C3A-4649-BF07-29971B43862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17690" y="3440077"/>
            <a:ext cx="1365622" cy="1365622"/>
          </a:xfrm>
          <a:prstGeom prst="rect">
            <a:avLst/>
          </a:prstGeom>
        </p:spPr>
      </p:pic>
      <p:sp>
        <p:nvSpPr>
          <p:cNvPr id="5" name="Ellipsi 4">
            <a:extLst>
              <a:ext uri="{FF2B5EF4-FFF2-40B4-BE49-F238E27FC236}">
                <a16:creationId xmlns:a16="http://schemas.microsoft.com/office/drawing/2014/main" id="{D493BEE8-9EA3-4073-8E47-C4DB2FC86B80}"/>
              </a:ext>
              <a:ext uri="{C183D7F6-B498-43B3-948B-1728B52AA6E4}">
                <adec:decorative xmlns:adec="http://schemas.microsoft.com/office/drawing/2017/decorative" val="1"/>
              </a:ext>
            </a:extLst>
          </p:cNvPr>
          <p:cNvSpPr/>
          <p:nvPr/>
        </p:nvSpPr>
        <p:spPr>
          <a:xfrm>
            <a:off x="438592" y="1747838"/>
            <a:ext cx="1369753" cy="1369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9" name="Kuva 8">
            <a:extLst>
              <a:ext uri="{FF2B5EF4-FFF2-40B4-BE49-F238E27FC236}">
                <a16:creationId xmlns:a16="http://schemas.microsoft.com/office/drawing/2014/main" id="{895D085B-0033-4F56-8F97-BC4179A847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2723" y="3380927"/>
            <a:ext cx="1365622" cy="1365622"/>
          </a:xfrm>
          <a:prstGeom prst="rect">
            <a:avLst/>
          </a:prstGeom>
        </p:spPr>
      </p:pic>
      <p:pic>
        <p:nvPicPr>
          <p:cNvPr id="11" name="Kuva 10">
            <a:extLst>
              <a:ext uri="{FF2B5EF4-FFF2-40B4-BE49-F238E27FC236}">
                <a16:creationId xmlns:a16="http://schemas.microsoft.com/office/drawing/2014/main" id="{9D690946-41ED-499F-8759-8B92758FA05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2723" y="5009885"/>
            <a:ext cx="1365622" cy="1365622"/>
          </a:xfrm>
          <a:prstGeom prst="rect">
            <a:avLst/>
          </a:prstGeom>
        </p:spPr>
      </p:pic>
      <p:pic>
        <p:nvPicPr>
          <p:cNvPr id="23" name="Kuva 22">
            <a:extLst>
              <a:ext uri="{FF2B5EF4-FFF2-40B4-BE49-F238E27FC236}">
                <a16:creationId xmlns:a16="http://schemas.microsoft.com/office/drawing/2014/main" id="{6F55A07D-1790-4EB3-8680-07ADFDAB83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81299" y="1782640"/>
            <a:ext cx="1365622" cy="1365622"/>
          </a:xfrm>
          <a:prstGeom prst="rect">
            <a:avLst/>
          </a:prstGeom>
        </p:spPr>
      </p:pic>
      <p:pic>
        <p:nvPicPr>
          <p:cNvPr id="7" name="Kuva 6">
            <a:extLst>
              <a:ext uri="{FF2B5EF4-FFF2-40B4-BE49-F238E27FC236}">
                <a16:creationId xmlns:a16="http://schemas.microsoft.com/office/drawing/2014/main" id="{08D7448E-2C15-4436-BCAF-DAD2E6A6578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02496" y="5049854"/>
            <a:ext cx="1365622" cy="1365622"/>
          </a:xfrm>
          <a:prstGeom prst="rect">
            <a:avLst/>
          </a:prstGeom>
        </p:spPr>
      </p:pic>
      <p:pic>
        <p:nvPicPr>
          <p:cNvPr id="27" name="Kuva 26" descr="Naisryhmä">
            <a:extLst>
              <a:ext uri="{FF2B5EF4-FFF2-40B4-BE49-F238E27FC236}">
                <a16:creationId xmlns:a16="http://schemas.microsoft.com/office/drawing/2014/main" id="{E7A6169C-3323-420C-8A7B-BBB3FE233A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28107" y="5283535"/>
            <a:ext cx="914400" cy="914400"/>
          </a:xfrm>
          <a:prstGeom prst="rect">
            <a:avLst/>
          </a:prstGeom>
        </p:spPr>
      </p:pic>
      <p:pic>
        <p:nvPicPr>
          <p:cNvPr id="31" name="Kuva 30" descr="Lääketieteellinen">
            <a:extLst>
              <a:ext uri="{FF2B5EF4-FFF2-40B4-BE49-F238E27FC236}">
                <a16:creationId xmlns:a16="http://schemas.microsoft.com/office/drawing/2014/main" id="{3C1061CA-751C-4DB4-B23E-A818D22B27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8334" y="5235496"/>
            <a:ext cx="914400" cy="914400"/>
          </a:xfrm>
          <a:prstGeom prst="rect">
            <a:avLst/>
          </a:prstGeom>
        </p:spPr>
      </p:pic>
      <p:pic>
        <p:nvPicPr>
          <p:cNvPr id="17" name="Kuva 16" descr="Itkevät kasvot, tasainen täyttö">
            <a:extLst>
              <a:ext uri="{FF2B5EF4-FFF2-40B4-BE49-F238E27FC236}">
                <a16:creationId xmlns:a16="http://schemas.microsoft.com/office/drawing/2014/main" id="{851D4993-BAB8-40C8-B8EA-C49713BC36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06910" y="1996352"/>
            <a:ext cx="914400" cy="914400"/>
          </a:xfrm>
          <a:prstGeom prst="rect">
            <a:avLst/>
          </a:prstGeom>
        </p:spPr>
      </p:pic>
      <p:pic>
        <p:nvPicPr>
          <p:cNvPr id="22" name="Kuva 21" descr="Kaksi miestä">
            <a:extLst>
              <a:ext uri="{FF2B5EF4-FFF2-40B4-BE49-F238E27FC236}">
                <a16:creationId xmlns:a16="http://schemas.microsoft.com/office/drawing/2014/main" id="{2F3F736C-0055-4090-925B-40E53F0C059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3301" y="3686219"/>
            <a:ext cx="914400" cy="914400"/>
          </a:xfrm>
          <a:prstGeom prst="rect">
            <a:avLst/>
          </a:prstGeom>
        </p:spPr>
      </p:pic>
      <p:pic>
        <p:nvPicPr>
          <p:cNvPr id="26" name="Kuva 25" descr="Älypuhelin">
            <a:extLst>
              <a:ext uri="{FF2B5EF4-FFF2-40B4-BE49-F238E27FC236}">
                <a16:creationId xmlns:a16="http://schemas.microsoft.com/office/drawing/2014/main" id="{691E9CE1-FB04-448B-8441-29B35D603E5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6268" y="3626098"/>
            <a:ext cx="914400" cy="914400"/>
          </a:xfrm>
          <a:prstGeom prst="rect">
            <a:avLst/>
          </a:prstGeom>
        </p:spPr>
      </p:pic>
      <p:pic>
        <p:nvPicPr>
          <p:cNvPr id="30" name="Kuva 29" descr="Keskustelukupla">
            <a:extLst>
              <a:ext uri="{FF2B5EF4-FFF2-40B4-BE49-F238E27FC236}">
                <a16:creationId xmlns:a16="http://schemas.microsoft.com/office/drawing/2014/main" id="{F7A8AA73-CEE5-435D-AEF6-161405B0C9B2}"/>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3600" y="2008251"/>
            <a:ext cx="914400" cy="914400"/>
          </a:xfrm>
          <a:prstGeom prst="rect">
            <a:avLst/>
          </a:prstGeom>
        </p:spPr>
      </p:pic>
    </p:spTree>
    <p:extLst>
      <p:ext uri="{BB962C8B-B14F-4D97-AF65-F5344CB8AC3E}">
        <p14:creationId xmlns:p14="http://schemas.microsoft.com/office/powerpoint/2010/main" val="4176617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72839D-CC91-4F22-8B6A-3205EF8001E0}"/>
              </a:ext>
            </a:extLst>
          </p:cNvPr>
          <p:cNvSpPr txBox="1">
            <a:spLocks noGrp="1"/>
          </p:cNvSpPr>
          <p:nvPr>
            <p:ph type="ctr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b="1" i="0" u="none" strike="noStrike" kern="1200" cap="none" spc="0" normalizeH="0" baseline="0" noProof="0">
                <a:ln>
                  <a:noFill/>
                </a:ln>
                <a:effectLst/>
                <a:uLnTx/>
                <a:uFillTx/>
                <a:latin typeface="+mn-lt"/>
                <a:ea typeface="+mj-ea"/>
                <a:cs typeface="+mj-cs"/>
              </a:rPr>
              <a:t>Liikenneonnettomuudet</a:t>
            </a:r>
            <a:endParaRPr kumimoji="0" lang="fi-FI" sz="6000" b="1" i="0" u="none" strike="noStrike" kern="1200" cap="none" spc="0" normalizeH="0" baseline="0" noProof="0">
              <a:ln>
                <a:noFill/>
              </a:ln>
              <a:effectLst/>
              <a:uLnTx/>
              <a:uFillTx/>
              <a:latin typeface="+mn-lt"/>
              <a:ea typeface="+mj-ea"/>
              <a:cs typeface="+mj-cs"/>
            </a:endParaRPr>
          </a:p>
        </p:txBody>
      </p:sp>
      <p:sp>
        <p:nvSpPr>
          <p:cNvPr id="6" name="Tekstiruutu 5">
            <a:extLst>
              <a:ext uri="{FF2B5EF4-FFF2-40B4-BE49-F238E27FC236}">
                <a16:creationId xmlns:a16="http://schemas.microsoft.com/office/drawing/2014/main" id="{3DCFE4AF-93A9-468A-89DA-B0E4206C0018}"/>
              </a:ext>
            </a:extLst>
          </p:cNvPr>
          <p:cNvSpPr txBox="1"/>
          <p:nvPr/>
        </p:nvSpPr>
        <p:spPr>
          <a:xfrm>
            <a:off x="313210" y="1278096"/>
            <a:ext cx="8743046" cy="2800767"/>
          </a:xfrm>
          <a:prstGeom prst="rect">
            <a:avLst/>
          </a:prstGeom>
          <a:noFill/>
        </p:spPr>
        <p:txBody>
          <a:bodyPr wrap="square" rtlCol="0">
            <a:spAutoFit/>
          </a:bodyPr>
          <a:lstStyle/>
          <a:p>
            <a:pPr marL="342900" lvl="0" indent="-342900" defTabSz="449263" fontAlgn="base">
              <a:spcBef>
                <a:spcPct val="0"/>
              </a:spcBef>
              <a:spcAft>
                <a:spcPct val="0"/>
              </a:spcAft>
              <a:buFont typeface="Arial" panose="020B0604020202020204" pitchFamily="34" charset="0"/>
              <a:buChar char="•"/>
              <a:defRPr/>
            </a:pPr>
            <a:r>
              <a:rPr lang="fi-FI" sz="2200"/>
              <a:t>Liikennekuolemien ja loukkaantumisten määrä on nuorten (15-24-v.) osalta lähes puolittunut viimeisen kymmenen vuoden aikana.</a:t>
            </a:r>
          </a:p>
          <a:p>
            <a:pPr lvl="0" defTabSz="449263" fontAlgn="base">
              <a:spcBef>
                <a:spcPct val="0"/>
              </a:spcBef>
              <a:spcAft>
                <a:spcPct val="0"/>
              </a:spcAft>
              <a:defRPr/>
            </a:pPr>
            <a:endParaRPr lang="fi-FI" sz="2200"/>
          </a:p>
          <a:p>
            <a:pPr marL="342900" lvl="0" indent="-342900" defTabSz="449263" fontAlgn="base">
              <a:spcBef>
                <a:spcPct val="0"/>
              </a:spcBef>
              <a:spcAft>
                <a:spcPct val="0"/>
              </a:spcAft>
              <a:buFont typeface="Arial" panose="020B0604020202020204" pitchFamily="34" charset="0"/>
              <a:buChar char="•"/>
              <a:defRPr/>
            </a:pPr>
            <a:r>
              <a:rPr lang="fi-FI" sz="2200"/>
              <a:t>Henkilövahinkoja tapahtuu 15-vuotiaille mopoilijoille enemmän kuin henkilöautossa matkustaville 18-vuotiaille.</a:t>
            </a:r>
          </a:p>
          <a:p>
            <a:pPr lvl="0" defTabSz="449263" fontAlgn="base">
              <a:spcBef>
                <a:spcPct val="0"/>
              </a:spcBef>
              <a:spcAft>
                <a:spcPct val="0"/>
              </a:spcAft>
              <a:defRPr/>
            </a:pPr>
            <a:endParaRPr lang="fi-FI" sz="2200"/>
          </a:p>
          <a:p>
            <a:pPr marL="342900" lvl="0" indent="-342900" defTabSz="449263" fontAlgn="base">
              <a:spcBef>
                <a:spcPct val="0"/>
              </a:spcBef>
              <a:spcAft>
                <a:spcPct val="0"/>
              </a:spcAft>
              <a:buFont typeface="Arial" panose="020B0604020202020204" pitchFamily="34" charset="0"/>
              <a:buChar char="•"/>
              <a:defRPr/>
            </a:pPr>
            <a:r>
              <a:rPr lang="fi-FI" sz="2200"/>
              <a:t>Viimeisen kolmen vuoden aikana kuoli keskimäärin 45 ja loukkaantui noin 1 800 nuorta vuosittain. </a:t>
            </a:r>
          </a:p>
        </p:txBody>
      </p:sp>
      <p:pic>
        <p:nvPicPr>
          <p:cNvPr id="4" name="Kuva 3" descr="Valokuvassa on suojatietä osoittava katumaalaus. Maalauksessa aikuinen ja lapsi kävelevät käsikädessä.">
            <a:extLst>
              <a:ext uri="{FF2B5EF4-FFF2-40B4-BE49-F238E27FC236}">
                <a16:creationId xmlns:a16="http://schemas.microsoft.com/office/drawing/2014/main" id="{6D213D41-2825-4A96-A367-BCBD5B774CBD}"/>
              </a:ext>
            </a:extLst>
          </p:cNvPr>
          <p:cNvPicPr>
            <a:picLocks noChangeAspect="1"/>
          </p:cNvPicPr>
          <p:nvPr/>
        </p:nvPicPr>
        <p:blipFill>
          <a:blip r:embed="rId3">
            <a:extLst>
              <a:ext uri="{28A0092B-C50C-407E-A947-70E740481C1C}">
                <a14:useLocalDpi xmlns:a14="http://schemas.microsoft.com/office/drawing/2010/main" val="0"/>
              </a:ext>
            </a:extLst>
          </a:blip>
          <a:srcRect t="27238" b="27238"/>
          <a:stretch/>
        </p:blipFill>
        <p:spPr>
          <a:xfrm>
            <a:off x="0" y="4078863"/>
            <a:ext cx="9164053" cy="2785232"/>
          </a:xfrm>
          <a:prstGeom prst="rect">
            <a:avLst/>
          </a:prstGeom>
        </p:spPr>
      </p:pic>
    </p:spTree>
    <p:extLst>
      <p:ext uri="{BB962C8B-B14F-4D97-AF65-F5344CB8AC3E}">
        <p14:creationId xmlns:p14="http://schemas.microsoft.com/office/powerpoint/2010/main" val="486425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B00735A7-FB72-4049-B138-4A7B250DBDDA}"/>
              </a:ext>
            </a:extLst>
          </p:cNvPr>
          <p:cNvSpPr txBox="1">
            <a:spLocks noGrp="1"/>
          </p:cNvSpPr>
          <p:nvPr>
            <p:ph type="title" idx="4294967295"/>
          </p:nvPr>
        </p:nvSpPr>
        <p:spPr>
          <a:xfrm>
            <a:off x="3958225" y="638332"/>
            <a:ext cx="2805830"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800" b="1" i="0" u="none" strike="noStrike" kern="1200" cap="none" spc="0" normalizeH="0" baseline="0" noProof="0" dirty="0">
                <a:ln>
                  <a:noFill/>
                </a:ln>
                <a:solidFill>
                  <a:schemeClr val="tx1"/>
                </a:solidFill>
                <a:effectLst/>
                <a:uLnTx/>
                <a:uFillTx/>
                <a:latin typeface="+mn-lt"/>
                <a:ea typeface="+mn-ea"/>
                <a:cs typeface="+mn-cs"/>
              </a:rPr>
              <a:t>Katsokaa video</a:t>
            </a:r>
          </a:p>
        </p:txBody>
      </p:sp>
      <p:sp>
        <p:nvSpPr>
          <p:cNvPr id="4" name="Tekstiruutu 3">
            <a:extLst>
              <a:ext uri="{FF2B5EF4-FFF2-40B4-BE49-F238E27FC236}">
                <a16:creationId xmlns:a16="http://schemas.microsoft.com/office/drawing/2014/main" id="{1B83C1A3-79A8-4657-A00C-39597D20759F}"/>
              </a:ext>
            </a:extLst>
          </p:cNvPr>
          <p:cNvSpPr txBox="1"/>
          <p:nvPr/>
        </p:nvSpPr>
        <p:spPr>
          <a:xfrm>
            <a:off x="3958225" y="2505669"/>
            <a:ext cx="4969693" cy="1846659"/>
          </a:xfrm>
          <a:prstGeom prst="rect">
            <a:avLst/>
          </a:prstGeom>
          <a:noFill/>
        </p:spPr>
        <p:txBody>
          <a:bodyPr wrap="square" rtlCol="0">
            <a:spAutoFit/>
          </a:bodyPr>
          <a:lstStyle/>
          <a:p>
            <a:r>
              <a:rPr lang="fi-FI" sz="3200" b="1">
                <a:latin typeface="+mj-lt"/>
                <a:hlinkClick r:id="rId3"/>
              </a:rPr>
              <a:t>Yle </a:t>
            </a:r>
            <a:r>
              <a:rPr lang="fi-FI" sz="3200" b="1" err="1">
                <a:latin typeface="+mj-lt"/>
                <a:hlinkClick r:id="rId3"/>
              </a:rPr>
              <a:t>Triplet</a:t>
            </a:r>
            <a:r>
              <a:rPr lang="fi-FI" sz="3200" b="1">
                <a:latin typeface="+mj-lt"/>
                <a:hlinkClick r:id="rId3"/>
              </a:rPr>
              <a:t>: Nuorten kolarien takana voi olla päihde- tai terveysongelmia</a:t>
            </a:r>
            <a:endParaRPr lang="fi-FI" sz="3200" b="1">
              <a:latin typeface="+mj-lt"/>
            </a:endParaRPr>
          </a:p>
          <a:p>
            <a:endParaRPr lang="fi-FI"/>
          </a:p>
        </p:txBody>
      </p:sp>
      <p:pic>
        <p:nvPicPr>
          <p:cNvPr id="3" name="Kuva 2" descr="Kuvassa nuori, joka selaa puhelinta. Toinen käsi on henkilön kasvoilla.">
            <a:extLst>
              <a:ext uri="{FF2B5EF4-FFF2-40B4-BE49-F238E27FC236}">
                <a16:creationId xmlns:a16="http://schemas.microsoft.com/office/drawing/2014/main" id="{B2BB1E77-A8A4-45B0-9A6E-125AE241B053}"/>
              </a:ext>
            </a:extLst>
          </p:cNvPr>
          <p:cNvPicPr>
            <a:picLocks noChangeAspect="1"/>
          </p:cNvPicPr>
          <p:nvPr/>
        </p:nvPicPr>
        <p:blipFill rotWithShape="1">
          <a:blip r:embed="rId4">
            <a:extLst>
              <a:ext uri="{28A0092B-C50C-407E-A947-70E740481C1C}">
                <a14:useLocalDpi xmlns:a14="http://schemas.microsoft.com/office/drawing/2010/main" val="0"/>
              </a:ext>
            </a:extLst>
          </a:blip>
          <a:srcRect l="9218" r="23188"/>
          <a:stretch/>
        </p:blipFill>
        <p:spPr>
          <a:xfrm>
            <a:off x="20" y="10"/>
            <a:ext cx="3476673" cy="6857990"/>
          </a:xfrm>
          <a:prstGeom prst="rect">
            <a:avLst/>
          </a:prstGeom>
          <a:effectLst/>
        </p:spPr>
      </p:pic>
      <p:sp>
        <p:nvSpPr>
          <p:cNvPr id="2" name="Tekstiruutu 1">
            <a:extLst>
              <a:ext uri="{FF2B5EF4-FFF2-40B4-BE49-F238E27FC236}">
                <a16:creationId xmlns:a16="http://schemas.microsoft.com/office/drawing/2014/main" id="{668DBD6E-5BE7-487E-90DA-22E8D20E3094}"/>
              </a:ext>
            </a:extLst>
          </p:cNvPr>
          <p:cNvSpPr txBox="1"/>
          <p:nvPr/>
        </p:nvSpPr>
        <p:spPr>
          <a:xfrm rot="16200000">
            <a:off x="7280744" y="4817819"/>
            <a:ext cx="3093929" cy="316291"/>
          </a:xfrm>
          <a:prstGeom prst="rect">
            <a:avLst/>
          </a:prstGeom>
          <a:noFill/>
          <a:ln>
            <a:noFill/>
          </a:ln>
        </p:spPr>
        <p:txBody>
          <a:bodyPr wrap="square" rtlCol="0">
            <a:noAutofit/>
          </a:bodyPr>
          <a:lstStyle/>
          <a:p>
            <a:pPr algn="ctr">
              <a:spcAft>
                <a:spcPts val="600"/>
              </a:spcAft>
            </a:pPr>
            <a:r>
              <a:rPr lang="en-US" err="1"/>
              <a:t>Lähteet</a:t>
            </a:r>
            <a:r>
              <a:rPr lang="en-US"/>
              <a:t>: THL ja </a:t>
            </a:r>
            <a:r>
              <a:rPr lang="en-US" err="1"/>
              <a:t>Liikenneturva</a:t>
            </a:r>
            <a:endParaRPr lang="en-US"/>
          </a:p>
          <a:p>
            <a:pPr algn="ctr">
              <a:spcAft>
                <a:spcPts val="600"/>
              </a:spcAft>
            </a:pPr>
            <a:endParaRPr lang="fi-FI" sz="1300">
              <a:solidFill>
                <a:srgbClr val="FFFFFF"/>
              </a:solidFill>
            </a:endParaRPr>
          </a:p>
        </p:txBody>
      </p:sp>
    </p:spTree>
    <p:extLst>
      <p:ext uri="{BB962C8B-B14F-4D97-AF65-F5344CB8AC3E}">
        <p14:creationId xmlns:p14="http://schemas.microsoft.com/office/powerpoint/2010/main" val="1078729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2669882C-53BD-4052-BB26-9C2059E0724C}"/>
              </a:ext>
            </a:extLst>
          </p:cNvPr>
          <p:cNvSpPr txBox="1">
            <a:spLocks noGrp="1"/>
          </p:cNvSpPr>
          <p:nvPr>
            <p:ph type="title" idx="4294967295"/>
          </p:nvPr>
        </p:nvSpPr>
        <p:spPr>
          <a:xfrm>
            <a:off x="576942" y="1069630"/>
            <a:ext cx="7032173" cy="9159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a:ln>
                  <a:noFill/>
                </a:ln>
                <a:solidFill>
                  <a:schemeClr val="tx1"/>
                </a:solidFill>
                <a:effectLst/>
                <a:uLnTx/>
                <a:uFillTx/>
                <a:latin typeface="+mn-lt"/>
                <a:ea typeface="+mj-ea"/>
                <a:cs typeface="+mj-cs"/>
              </a:rPr>
              <a:t>Videon jälkeen</a:t>
            </a:r>
          </a:p>
        </p:txBody>
      </p:sp>
      <p:sp>
        <p:nvSpPr>
          <p:cNvPr id="7" name="Alaotsikko 2">
            <a:extLst>
              <a:ext uri="{FF2B5EF4-FFF2-40B4-BE49-F238E27FC236}">
                <a16:creationId xmlns:a16="http://schemas.microsoft.com/office/drawing/2014/main" id="{0E1F61D9-2B98-4DF5-AAC9-7BAE2E9FE87A}"/>
              </a:ext>
            </a:extLst>
          </p:cNvPr>
          <p:cNvSpPr txBox="1">
            <a:spLocks/>
          </p:cNvSpPr>
          <p:nvPr/>
        </p:nvSpPr>
        <p:spPr>
          <a:xfrm>
            <a:off x="2294267" y="2097819"/>
            <a:ext cx="6618097" cy="48895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i="0" u="none" strike="noStrike" kern="1200" cap="none" spc="0" normalizeH="0" baseline="0" noProof="0">
                <a:ln>
                  <a:noFill/>
                </a:ln>
                <a:solidFill>
                  <a:prstClr val="black"/>
                </a:solidFill>
                <a:effectLst/>
                <a:uLnTx/>
                <a:uFillTx/>
                <a:ea typeface="+mn-ea"/>
                <a:cs typeface="+mn-cs"/>
              </a:rPr>
              <a:t>Pohdi parisi kanssa:</a:t>
            </a:r>
          </a:p>
          <a:p>
            <a:pPr marL="342900" indent="-342900">
              <a:buFont typeface="+mj-lt"/>
              <a:buAutoNum type="arabicPeriod"/>
            </a:pPr>
            <a:r>
              <a:rPr lang="fi-FI" sz="2400" b="0"/>
              <a:t>Mitä syitä on nuorten kuskien kolareille? Millaiset tilanteet voivat altistaa onnettomuuksille?</a:t>
            </a:r>
          </a:p>
          <a:p>
            <a:pPr marL="342900" indent="-342900">
              <a:buFont typeface="+mj-lt"/>
              <a:buAutoNum type="arabicPeriod"/>
            </a:pPr>
            <a:r>
              <a:rPr lang="fi-FI" sz="2400" b="0"/>
              <a:t>Mikä on tilastojen mukaan merkittävin syy onnettomuuksien synnylle? </a:t>
            </a:r>
          </a:p>
          <a:p>
            <a:pPr marL="342900" indent="-342900">
              <a:buFont typeface="+mj-lt"/>
              <a:buAutoNum type="arabicPeriod"/>
            </a:pPr>
            <a:r>
              <a:rPr lang="fi-FI" sz="2400" b="0"/>
              <a:t>Miten nuorten tieliikenneonnettomuuksia voisi tulevaisuudessa välttää?</a:t>
            </a:r>
          </a:p>
          <a:p>
            <a:pPr marL="342900" indent="-342900">
              <a:buFont typeface="+mj-lt"/>
              <a:buAutoNum type="arabicPeriod"/>
            </a:pPr>
            <a:r>
              <a:rPr lang="fi-FI" sz="2400" b="0"/>
              <a:t>Miten kaverin ajopäätökseen / ajokäyttäytymiseen voisi vaikuttaa?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320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b="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280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8" name="Ellipsi 7">
            <a:extLst>
              <a:ext uri="{FF2B5EF4-FFF2-40B4-BE49-F238E27FC236}">
                <a16:creationId xmlns:a16="http://schemas.microsoft.com/office/drawing/2014/main" id="{11CE32EA-305B-4DE5-B8B7-3B9888D1CC76}"/>
              </a:ext>
              <a:ext uri="{C183D7F6-B498-43B3-948B-1728B52AA6E4}">
                <adec:decorative xmlns:adec="http://schemas.microsoft.com/office/drawing/2017/decorative" val="1"/>
              </a:ext>
            </a:extLst>
          </p:cNvPr>
          <p:cNvSpPr/>
          <p:nvPr/>
        </p:nvSpPr>
        <p:spPr>
          <a:xfrm>
            <a:off x="576942" y="2101855"/>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6A07FFE4-F576-4401-8960-F5CB39EB374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893" y="2256969"/>
            <a:ext cx="1224796" cy="1260470"/>
          </a:xfrm>
          <a:prstGeom prst="rect">
            <a:avLst/>
          </a:prstGeom>
        </p:spPr>
      </p:pic>
    </p:spTree>
    <p:extLst>
      <p:ext uri="{BB962C8B-B14F-4D97-AF65-F5344CB8AC3E}">
        <p14:creationId xmlns:p14="http://schemas.microsoft.com/office/powerpoint/2010/main" val="795644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351492-9249-40E0-BF4D-A9E7F3CC6EE9}"/>
              </a:ext>
            </a:extLst>
          </p:cNvPr>
          <p:cNvSpPr>
            <a:spLocks noGrp="1"/>
          </p:cNvSpPr>
          <p:nvPr>
            <p:ph type="ctrTitle"/>
          </p:nvPr>
        </p:nvSpPr>
        <p:spPr>
          <a:xfrm>
            <a:off x="0" y="1105867"/>
            <a:ext cx="9144000" cy="915954"/>
          </a:xfrm>
        </p:spPr>
        <p:txBody>
          <a:bodyPr/>
          <a:lstStyle/>
          <a:p>
            <a:pPr algn="ctr"/>
            <a:r>
              <a:rPr lang="fi-FI" sz="5400"/>
              <a:t>Janaharjoitus</a:t>
            </a:r>
          </a:p>
        </p:txBody>
      </p:sp>
      <p:sp>
        <p:nvSpPr>
          <p:cNvPr id="3" name="Alaotsikko 2">
            <a:extLst>
              <a:ext uri="{FF2B5EF4-FFF2-40B4-BE49-F238E27FC236}">
                <a16:creationId xmlns:a16="http://schemas.microsoft.com/office/drawing/2014/main" id="{68E1CB90-A7E1-4E9C-8839-174548324708}"/>
              </a:ext>
            </a:extLst>
          </p:cNvPr>
          <p:cNvSpPr>
            <a:spLocks noGrp="1"/>
          </p:cNvSpPr>
          <p:nvPr>
            <p:ph type="subTitle" idx="1"/>
          </p:nvPr>
        </p:nvSpPr>
        <p:spPr>
          <a:xfrm>
            <a:off x="562903" y="2229255"/>
            <a:ext cx="7949501" cy="4151348"/>
          </a:xfrm>
        </p:spPr>
        <p:txBody>
          <a:bodyPr/>
          <a:lstStyle/>
          <a:p>
            <a:pPr algn="ctr"/>
            <a:r>
              <a:rPr lang="fi-FI" b="0">
                <a:solidFill>
                  <a:prstClr val="black"/>
                </a:solidFill>
              </a:rPr>
              <a:t>Asetu esitetyn väitteen mukaan janalle, oman mielipiteesi mukaan. </a:t>
            </a:r>
          </a:p>
          <a:p>
            <a:endParaRPr lang="fi-FI">
              <a:latin typeface="+mj-lt"/>
            </a:endParaRPr>
          </a:p>
        </p:txBody>
      </p:sp>
      <p:sp>
        <p:nvSpPr>
          <p:cNvPr id="4" name="Suorakulmio 3">
            <a:extLst>
              <a:ext uri="{FF2B5EF4-FFF2-40B4-BE49-F238E27FC236}">
                <a16:creationId xmlns:a16="http://schemas.microsoft.com/office/drawing/2014/main" id="{88CD9844-152C-45AE-8554-ABF722026D3D}"/>
              </a:ext>
              <a:ext uri="{C183D7F6-B498-43B3-948B-1728B52AA6E4}">
                <adec:decorative xmlns:adec="http://schemas.microsoft.com/office/drawing/2017/decorative" val="1"/>
              </a:ext>
            </a:extLst>
          </p:cNvPr>
          <p:cNvSpPr/>
          <p:nvPr/>
        </p:nvSpPr>
        <p:spPr>
          <a:xfrm>
            <a:off x="1" y="3287489"/>
            <a:ext cx="9144000" cy="220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Kuva 4" descr="Ryhmittely">
            <a:extLst>
              <a:ext uri="{FF2B5EF4-FFF2-40B4-BE49-F238E27FC236}">
                <a16:creationId xmlns:a16="http://schemas.microsoft.com/office/drawing/2014/main" id="{62E00960-BBD7-4845-BDAC-28183CD8A3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5999" y="2858947"/>
            <a:ext cx="3020518" cy="3020518"/>
          </a:xfrm>
          <a:prstGeom prst="rect">
            <a:avLst/>
          </a:prstGeom>
        </p:spPr>
      </p:pic>
      <p:pic>
        <p:nvPicPr>
          <p:cNvPr id="7" name="Kuva 6" descr="Ryhmittely">
            <a:extLst>
              <a:ext uri="{FF2B5EF4-FFF2-40B4-BE49-F238E27FC236}">
                <a16:creationId xmlns:a16="http://schemas.microsoft.com/office/drawing/2014/main" id="{752B8F80-095D-480F-B60A-CF20A45AFA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9189" y="2859344"/>
            <a:ext cx="3020518" cy="3020518"/>
          </a:xfrm>
          <a:prstGeom prst="rect">
            <a:avLst/>
          </a:prstGeom>
        </p:spPr>
      </p:pic>
    </p:spTree>
    <p:extLst>
      <p:ext uri="{BB962C8B-B14F-4D97-AF65-F5344CB8AC3E}">
        <p14:creationId xmlns:p14="http://schemas.microsoft.com/office/powerpoint/2010/main" val="1363591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2" descr="Kuvassa EHYT ryn mainos nuorille suunnatusta kanavasta buenotalk.fi. ">
            <a:extLst>
              <a:ext uri="{FF2B5EF4-FFF2-40B4-BE49-F238E27FC236}">
                <a16:creationId xmlns:a16="http://schemas.microsoft.com/office/drawing/2014/main" id="{0FE046F3-CE5A-4B9B-91C6-4831DC71DEF4}"/>
              </a:ext>
            </a:extLst>
          </p:cNvPr>
          <p:cNvPicPr>
            <a:picLocks noChangeAspect="1"/>
          </p:cNvPicPr>
          <p:nvPr/>
        </p:nvPicPr>
        <p:blipFill>
          <a:blip r:embed="rId3"/>
          <a:stretch>
            <a:fillRect/>
          </a:stretch>
        </p:blipFill>
        <p:spPr>
          <a:xfrm>
            <a:off x="0" y="0"/>
            <a:ext cx="9218951" cy="6900554"/>
          </a:xfrm>
          <a:prstGeom prst="rect">
            <a:avLst/>
          </a:prstGeom>
        </p:spPr>
      </p:pic>
      <p:sp>
        <p:nvSpPr>
          <p:cNvPr id="3" name="Otsikko 2">
            <a:extLst>
              <a:ext uri="{FF2B5EF4-FFF2-40B4-BE49-F238E27FC236}">
                <a16:creationId xmlns:a16="http://schemas.microsoft.com/office/drawing/2014/main" id="{45CB78FC-514A-4DE9-96FF-4B555C9CAA2D}"/>
              </a:ext>
            </a:extLst>
          </p:cNvPr>
          <p:cNvSpPr>
            <a:spLocks noGrp="1"/>
          </p:cNvSpPr>
          <p:nvPr>
            <p:ph type="title" idx="4294967295"/>
          </p:nvPr>
        </p:nvSpPr>
        <p:spPr>
          <a:xfrm>
            <a:off x="628650" y="-1325563"/>
            <a:ext cx="7886700" cy="1325563"/>
          </a:xfrm>
          <a:prstGeom prst="rect">
            <a:avLst/>
          </a:prstGeom>
        </p:spPr>
        <p:txBody>
          <a:bodyPr anchor="b"/>
          <a:lstStyle/>
          <a:p>
            <a:r>
              <a:rPr lang="fi-FI" dirty="0"/>
              <a:t>Buenotalk.fi on nuorta varten</a:t>
            </a:r>
            <a:br>
              <a:rPr lang="fi-FI" dirty="0"/>
            </a:br>
            <a:endParaRPr lang="fi-FI" dirty="0"/>
          </a:p>
        </p:txBody>
      </p:sp>
    </p:spTree>
    <p:extLst>
      <p:ext uri="{BB962C8B-B14F-4D97-AF65-F5344CB8AC3E}">
        <p14:creationId xmlns:p14="http://schemas.microsoft.com/office/powerpoint/2010/main" val="691657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2669882C-53BD-4052-BB26-9C2059E0724C}"/>
              </a:ext>
            </a:extLst>
          </p:cNvPr>
          <p:cNvSpPr txBox="1">
            <a:spLocks noGrp="1"/>
          </p:cNvSpPr>
          <p:nvPr>
            <p:ph type="title" idx="4294967295"/>
          </p:nvPr>
        </p:nvSpPr>
        <p:spPr>
          <a:xfrm>
            <a:off x="678542" y="990402"/>
            <a:ext cx="7032173" cy="9159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dirty="0">
                <a:ln>
                  <a:noFill/>
                </a:ln>
                <a:solidFill>
                  <a:schemeClr val="tx1"/>
                </a:solidFill>
                <a:effectLst/>
                <a:uLnTx/>
                <a:uFillTx/>
                <a:latin typeface="+mn-lt"/>
                <a:ea typeface="+mj-ea"/>
                <a:cs typeface="+mj-cs"/>
              </a:rPr>
              <a:t>Alkoholin kulutus</a:t>
            </a:r>
          </a:p>
        </p:txBody>
      </p:sp>
      <p:sp>
        <p:nvSpPr>
          <p:cNvPr id="7" name="Alaotsikko 2">
            <a:extLst>
              <a:ext uri="{FF2B5EF4-FFF2-40B4-BE49-F238E27FC236}">
                <a16:creationId xmlns:a16="http://schemas.microsoft.com/office/drawing/2014/main" id="{0E1F61D9-2B98-4DF5-AAC9-7BAE2E9FE87A}"/>
              </a:ext>
            </a:extLst>
          </p:cNvPr>
          <p:cNvSpPr txBox="1">
            <a:spLocks/>
          </p:cNvSpPr>
          <p:nvPr/>
        </p:nvSpPr>
        <p:spPr>
          <a:xfrm>
            <a:off x="2294267" y="1774633"/>
            <a:ext cx="6618097" cy="48895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i="0" u="none" strike="noStrike" kern="1200" cap="none" spc="0" normalizeH="0" baseline="0" noProof="0">
                <a:ln>
                  <a:noFill/>
                </a:ln>
                <a:solidFill>
                  <a:prstClr val="black"/>
                </a:solidFill>
                <a:effectLst/>
                <a:uLnTx/>
                <a:uFillTx/>
                <a:latin typeface="Calibri" panose="020F0502020204030204"/>
                <a:ea typeface="+mn-ea"/>
                <a:cs typeface="+mn-cs"/>
              </a:rPr>
              <a:t>Pohdi parisi kanssa:</a:t>
            </a:r>
          </a:p>
          <a:p>
            <a:pPr marL="457200" indent="-457200">
              <a:buFont typeface="+mj-lt"/>
              <a:buAutoNum type="arabicPeriod"/>
            </a:pPr>
            <a:r>
              <a:rPr lang="en-US" b="0" err="1"/>
              <a:t>Miksi</a:t>
            </a:r>
            <a:r>
              <a:rPr lang="en-US" b="0"/>
              <a:t> </a:t>
            </a:r>
            <a:r>
              <a:rPr lang="en-US" b="0" err="1"/>
              <a:t>alkoholia</a:t>
            </a:r>
            <a:r>
              <a:rPr lang="en-US" b="0"/>
              <a:t> </a:t>
            </a:r>
            <a:r>
              <a:rPr lang="en-US" b="0" err="1"/>
              <a:t>käytetään</a:t>
            </a:r>
            <a:r>
              <a:rPr lang="en-US" b="0"/>
              <a:t>?</a:t>
            </a:r>
          </a:p>
          <a:p>
            <a:pPr marL="457200" indent="-457200">
              <a:buFont typeface="+mj-lt"/>
              <a:buAutoNum type="arabicPeriod"/>
            </a:pPr>
            <a:r>
              <a:rPr lang="en-US" b="0" err="1"/>
              <a:t>Ketkä</a:t>
            </a:r>
            <a:r>
              <a:rPr lang="en-US" b="0"/>
              <a:t> </a:t>
            </a:r>
            <a:r>
              <a:rPr lang="en-US" b="0" err="1"/>
              <a:t>eivät</a:t>
            </a:r>
            <a:r>
              <a:rPr lang="en-US" b="0"/>
              <a:t> </a:t>
            </a:r>
            <a:r>
              <a:rPr lang="en-US" b="0" err="1"/>
              <a:t>käytä</a:t>
            </a:r>
            <a:r>
              <a:rPr lang="en-US" b="0"/>
              <a:t> </a:t>
            </a:r>
            <a:r>
              <a:rPr lang="en-US" b="0" err="1"/>
              <a:t>alkoholia</a:t>
            </a:r>
            <a:r>
              <a:rPr lang="en-US" b="0"/>
              <a:t>?</a:t>
            </a:r>
          </a:p>
          <a:p>
            <a:pPr marL="457200" indent="-457200">
              <a:buFont typeface="+mj-lt"/>
              <a:buAutoNum type="arabicPeriod"/>
            </a:pPr>
            <a:r>
              <a:rPr lang="en-US" b="0" err="1"/>
              <a:t>Mitkä</a:t>
            </a:r>
            <a:r>
              <a:rPr lang="en-US" b="0"/>
              <a:t> </a:t>
            </a:r>
            <a:r>
              <a:rPr lang="en-US" b="0" err="1"/>
              <a:t>asiat</a:t>
            </a:r>
            <a:r>
              <a:rPr lang="en-US" b="0"/>
              <a:t> </a:t>
            </a:r>
            <a:r>
              <a:rPr lang="en-US" b="0" err="1"/>
              <a:t>vaikuttavat</a:t>
            </a:r>
            <a:r>
              <a:rPr lang="en-US" b="0"/>
              <a:t> </a:t>
            </a:r>
            <a:r>
              <a:rPr lang="en-US" b="0" err="1"/>
              <a:t>alkoholikulutuksen</a:t>
            </a:r>
            <a:r>
              <a:rPr lang="en-US" b="0"/>
              <a:t> </a:t>
            </a:r>
            <a:r>
              <a:rPr lang="en-US" b="0" err="1"/>
              <a:t>nousuun</a:t>
            </a:r>
            <a:r>
              <a:rPr lang="en-US" b="0"/>
              <a:t>?</a:t>
            </a:r>
          </a:p>
          <a:p>
            <a:pPr marL="457200" indent="-457200">
              <a:buFont typeface="+mj-lt"/>
              <a:buAutoNum type="arabicPeriod"/>
            </a:pPr>
            <a:r>
              <a:rPr lang="en-US" b="0" err="1"/>
              <a:t>Mitkä</a:t>
            </a:r>
            <a:r>
              <a:rPr lang="en-US" b="0"/>
              <a:t> </a:t>
            </a:r>
            <a:r>
              <a:rPr lang="en-US" b="0" err="1"/>
              <a:t>asiat</a:t>
            </a:r>
            <a:r>
              <a:rPr lang="en-US" b="0"/>
              <a:t> </a:t>
            </a:r>
            <a:r>
              <a:rPr lang="en-US" b="0" err="1"/>
              <a:t>laskevat</a:t>
            </a:r>
            <a:r>
              <a:rPr lang="en-US" b="0"/>
              <a:t> </a:t>
            </a:r>
            <a:r>
              <a:rPr lang="en-US" b="0" err="1"/>
              <a:t>alkoholinkulutusta</a:t>
            </a:r>
            <a:r>
              <a:rPr lang="en-US" b="0"/>
              <a:t>?</a:t>
            </a:r>
          </a:p>
          <a:p>
            <a:pPr marL="457200" indent="-457200">
              <a:buFont typeface="+mj-lt"/>
              <a:buAutoNum type="arabicPeriod"/>
            </a:pPr>
            <a:r>
              <a:rPr lang="en-US" b="0"/>
              <a:t>Kuinka </a:t>
            </a:r>
            <a:r>
              <a:rPr lang="en-US" b="0" err="1"/>
              <a:t>paljon</a:t>
            </a:r>
            <a:r>
              <a:rPr lang="en-US" b="0"/>
              <a:t> </a:t>
            </a:r>
            <a:r>
              <a:rPr lang="en-US" b="0" err="1"/>
              <a:t>alkoholia</a:t>
            </a:r>
            <a:r>
              <a:rPr lang="en-US" b="0"/>
              <a:t> </a:t>
            </a:r>
            <a:r>
              <a:rPr lang="en-US" b="0" err="1"/>
              <a:t>Suomessa</a:t>
            </a:r>
            <a:r>
              <a:rPr lang="en-US" b="0"/>
              <a:t> </a:t>
            </a:r>
            <a:r>
              <a:rPr lang="en-US" b="0" err="1"/>
              <a:t>kulutetaan</a:t>
            </a:r>
            <a:r>
              <a:rPr lang="en-US" b="0"/>
              <a:t> </a:t>
            </a:r>
            <a:r>
              <a:rPr lang="en-US" b="0" err="1"/>
              <a:t>keskimäärin</a:t>
            </a:r>
            <a:r>
              <a:rPr lang="en-US" b="0"/>
              <a:t> </a:t>
            </a:r>
            <a:r>
              <a:rPr lang="en-US" b="0" err="1"/>
              <a:t>vuosittain</a:t>
            </a:r>
            <a:r>
              <a:rPr lang="en-US" b="0"/>
              <a:t> </a:t>
            </a:r>
            <a:r>
              <a:rPr lang="en-US" b="0" err="1"/>
              <a:t>koko</a:t>
            </a:r>
            <a:r>
              <a:rPr lang="en-US" b="0"/>
              <a:t> </a:t>
            </a:r>
            <a:r>
              <a:rPr lang="en-US" b="0" err="1"/>
              <a:t>väestön</a:t>
            </a:r>
            <a:r>
              <a:rPr lang="en-US" b="0"/>
              <a:t> </a:t>
            </a:r>
            <a:r>
              <a:rPr lang="en-US" b="0" err="1"/>
              <a:t>tasolla</a:t>
            </a:r>
            <a:r>
              <a:rPr lang="en-US" b="0"/>
              <a:t>? (</a:t>
            </a:r>
            <a:r>
              <a:rPr lang="en-US" b="0" err="1"/>
              <a:t>kuinka</a:t>
            </a:r>
            <a:r>
              <a:rPr lang="en-US" b="0"/>
              <a:t> </a:t>
            </a:r>
            <a:r>
              <a:rPr lang="en-US" b="0" err="1"/>
              <a:t>monta</a:t>
            </a:r>
            <a:r>
              <a:rPr lang="en-US" b="0"/>
              <a:t> </a:t>
            </a:r>
            <a:r>
              <a:rPr lang="en-US" b="0" err="1"/>
              <a:t>litraa</a:t>
            </a:r>
            <a:r>
              <a:rPr lang="en-US" b="0"/>
              <a:t> </a:t>
            </a:r>
            <a:r>
              <a:rPr lang="en-US" b="0" err="1"/>
              <a:t>sataprosenttista</a:t>
            </a:r>
            <a:r>
              <a:rPr lang="en-US" b="0"/>
              <a:t> </a:t>
            </a:r>
            <a:r>
              <a:rPr lang="en-US" b="0" err="1"/>
              <a:t>alkoholia</a:t>
            </a:r>
            <a:r>
              <a:rPr lang="en-US" b="0"/>
              <a:t> 15 </a:t>
            </a:r>
            <a:r>
              <a:rPr lang="en-US" b="0" err="1"/>
              <a:t>vuotta</a:t>
            </a:r>
            <a:r>
              <a:rPr lang="en-US" b="0"/>
              <a:t> </a:t>
            </a:r>
            <a:r>
              <a:rPr lang="en-US" b="0" err="1"/>
              <a:t>täyttänyttä</a:t>
            </a:r>
            <a:r>
              <a:rPr lang="en-US" b="0"/>
              <a:t> </a:t>
            </a:r>
            <a:r>
              <a:rPr lang="en-US" b="0" err="1"/>
              <a:t>asukasta</a:t>
            </a:r>
            <a:r>
              <a:rPr lang="en-US" b="0"/>
              <a:t> </a:t>
            </a:r>
            <a:r>
              <a:rPr lang="en-US" b="0" err="1"/>
              <a:t>kohti</a:t>
            </a:r>
            <a:r>
              <a:rPr lang="en-US" b="0"/>
              <a:t>/</a:t>
            </a:r>
            <a:r>
              <a:rPr lang="en-US" b="0" err="1"/>
              <a:t>vuosi</a:t>
            </a:r>
            <a:r>
              <a:rPr lang="en-US" b="0"/>
              <a:t>)</a:t>
            </a:r>
          </a:p>
          <a:p>
            <a:endParaRPr lang="en-US" b="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280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8" name="Ellipsi 7">
            <a:extLst>
              <a:ext uri="{FF2B5EF4-FFF2-40B4-BE49-F238E27FC236}">
                <a16:creationId xmlns:a16="http://schemas.microsoft.com/office/drawing/2014/main" id="{11CE32EA-305B-4DE5-B8B7-3B9888D1CC76}"/>
              </a:ext>
              <a:ext uri="{C183D7F6-B498-43B3-948B-1728B52AA6E4}">
                <adec:decorative xmlns:adec="http://schemas.microsoft.com/office/drawing/2017/decorative" val="1"/>
              </a:ext>
            </a:extLst>
          </p:cNvPr>
          <p:cNvSpPr/>
          <p:nvPr/>
        </p:nvSpPr>
        <p:spPr>
          <a:xfrm>
            <a:off x="576942" y="2101855"/>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FA75FEB8-F0FA-46EA-9257-5B9D9172E61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893" y="2256969"/>
            <a:ext cx="1224796" cy="1260470"/>
          </a:xfrm>
          <a:prstGeom prst="rect">
            <a:avLst/>
          </a:prstGeom>
        </p:spPr>
      </p:pic>
    </p:spTree>
    <p:extLst>
      <p:ext uri="{BB962C8B-B14F-4D97-AF65-F5344CB8AC3E}">
        <p14:creationId xmlns:p14="http://schemas.microsoft.com/office/powerpoint/2010/main" val="406773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622E78E7-2696-448B-9527-1FD03B453815}"/>
              </a:ext>
            </a:extLst>
          </p:cNvPr>
          <p:cNvSpPr txBox="1">
            <a:spLocks noGrp="1"/>
          </p:cNvSpPr>
          <p:nvPr>
            <p:ph type="title" idx="4294967295"/>
          </p:nvPr>
        </p:nvSpPr>
        <p:spPr>
          <a:xfrm>
            <a:off x="-425585" y="95487"/>
            <a:ext cx="739654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schemeClr val="tx1"/>
                </a:solidFill>
                <a:effectLst/>
                <a:uLnTx/>
                <a:uFillTx/>
                <a:latin typeface="+mn-lt"/>
                <a:ea typeface="+mn-ea"/>
                <a:cs typeface="+mn-cs"/>
              </a:rPr>
              <a:t>Koko väestön alkoholin käyttö</a:t>
            </a:r>
          </a:p>
        </p:txBody>
      </p:sp>
      <p:pic>
        <p:nvPicPr>
          <p:cNvPr id="5" name="Kuva 4" descr="Viivadiagrammi, jossa on esitetty alkoholinkulutuksen määrä litroina jokaista 15-vuotta täyttänyttä suomalaista asukasta kohden vuosina 1960-2018.">
            <a:extLst>
              <a:ext uri="{FF2B5EF4-FFF2-40B4-BE49-F238E27FC236}">
                <a16:creationId xmlns:a16="http://schemas.microsoft.com/office/drawing/2014/main" id="{508A6439-240E-4FBB-838D-54C25016D2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 y="741818"/>
            <a:ext cx="8664809" cy="6077466"/>
          </a:xfrm>
          <a:prstGeom prst="rect">
            <a:avLst/>
          </a:prstGeom>
        </p:spPr>
      </p:pic>
      <p:sp>
        <p:nvSpPr>
          <p:cNvPr id="2" name="Tekstiruutu 1">
            <a:extLst>
              <a:ext uri="{FF2B5EF4-FFF2-40B4-BE49-F238E27FC236}">
                <a16:creationId xmlns:a16="http://schemas.microsoft.com/office/drawing/2014/main" id="{D7AF5311-CB1A-414A-8871-8C11BE109E26}"/>
              </a:ext>
            </a:extLst>
          </p:cNvPr>
          <p:cNvSpPr txBox="1"/>
          <p:nvPr/>
        </p:nvSpPr>
        <p:spPr>
          <a:xfrm rot="16200000">
            <a:off x="6003963" y="2951611"/>
            <a:ext cx="5708073" cy="369332"/>
          </a:xfrm>
          <a:prstGeom prst="rect">
            <a:avLst/>
          </a:prstGeom>
          <a:noFill/>
        </p:spPr>
        <p:txBody>
          <a:bodyPr wrap="square" rtlCol="0">
            <a:spAutoFit/>
          </a:bodyPr>
          <a:lstStyle/>
          <a:p>
            <a:r>
              <a:rPr lang="fi-FI" b="0" i="0" kern="1200">
                <a:solidFill>
                  <a:schemeClr val="tx1"/>
                </a:solidFill>
                <a:effectLst/>
                <a:latin typeface="+mn-lt"/>
                <a:ea typeface="+mn-ea"/>
                <a:cs typeface="+mn-cs"/>
              </a:rPr>
              <a:t>Lähde: THL, Tilastoraportti 17/2019, 27.5.2019.</a:t>
            </a:r>
            <a:endParaRPr lang="fi-FI"/>
          </a:p>
        </p:txBody>
      </p:sp>
    </p:spTree>
    <p:extLst>
      <p:ext uri="{BB962C8B-B14F-4D97-AF65-F5344CB8AC3E}">
        <p14:creationId xmlns:p14="http://schemas.microsoft.com/office/powerpoint/2010/main" val="2695901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622E78E7-2696-448B-9527-1FD03B453815}"/>
              </a:ext>
            </a:extLst>
          </p:cNvPr>
          <p:cNvSpPr txBox="1">
            <a:spLocks noGrp="1"/>
          </p:cNvSpPr>
          <p:nvPr>
            <p:ph type="title" idx="4294967295"/>
          </p:nvPr>
        </p:nvSpPr>
        <p:spPr>
          <a:xfrm>
            <a:off x="419623" y="540630"/>
            <a:ext cx="765214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schemeClr val="tx1"/>
                </a:solidFill>
                <a:effectLst/>
                <a:uLnTx/>
                <a:uFillTx/>
                <a:latin typeface="+mn-lt"/>
                <a:ea typeface="+mn-ea"/>
                <a:cs typeface="+mn-cs"/>
              </a:rPr>
              <a:t>Alkoholin kokonaiskulutus maittain</a:t>
            </a:r>
          </a:p>
        </p:txBody>
      </p:sp>
      <p:pic>
        <p:nvPicPr>
          <p:cNvPr id="8" name="Kuva 7" descr="Pylväsdiagrammi, jossa esitetty alkoholin kokonaiskulutus maittain vuonna 2016. Diagrammissa EU-maat, Norja ja Sveitsi. ">
            <a:extLst>
              <a:ext uri="{FF2B5EF4-FFF2-40B4-BE49-F238E27FC236}">
                <a16:creationId xmlns:a16="http://schemas.microsoft.com/office/drawing/2014/main" id="{77E85240-CC19-42CC-AF31-2D359B7303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923"/>
            <a:ext cx="9144000" cy="5772077"/>
          </a:xfrm>
          <a:prstGeom prst="rect">
            <a:avLst/>
          </a:prstGeom>
        </p:spPr>
      </p:pic>
      <p:sp>
        <p:nvSpPr>
          <p:cNvPr id="10" name="Tekstiruutu 9">
            <a:extLst>
              <a:ext uri="{FF2B5EF4-FFF2-40B4-BE49-F238E27FC236}">
                <a16:creationId xmlns:a16="http://schemas.microsoft.com/office/drawing/2014/main" id="{4FABE24A-52D7-4042-ACEA-CC480FA5E061}"/>
              </a:ext>
            </a:extLst>
          </p:cNvPr>
          <p:cNvSpPr txBox="1"/>
          <p:nvPr/>
        </p:nvSpPr>
        <p:spPr>
          <a:xfrm>
            <a:off x="419623" y="1186961"/>
            <a:ext cx="8580328" cy="430887"/>
          </a:xfrm>
          <a:prstGeom prst="rect">
            <a:avLst/>
          </a:prstGeom>
          <a:noFill/>
        </p:spPr>
        <p:txBody>
          <a:bodyPr wrap="square" rtlCol="0">
            <a:spAutoFit/>
          </a:bodyPr>
          <a:lstStyle/>
          <a:p>
            <a:r>
              <a:rPr lang="fi-FI" sz="2200"/>
              <a:t>Alkoholin kulutus asukasta kohden (litraa) EU-maat, Norja ja Sveitsi, 2016  </a:t>
            </a:r>
          </a:p>
        </p:txBody>
      </p:sp>
      <p:sp>
        <p:nvSpPr>
          <p:cNvPr id="12" name="Tekstiruutu 11">
            <a:extLst>
              <a:ext uri="{FF2B5EF4-FFF2-40B4-BE49-F238E27FC236}">
                <a16:creationId xmlns:a16="http://schemas.microsoft.com/office/drawing/2014/main" id="{31437647-2A02-4C64-9C04-A999077B8E7F}"/>
              </a:ext>
            </a:extLst>
          </p:cNvPr>
          <p:cNvSpPr txBox="1"/>
          <p:nvPr/>
        </p:nvSpPr>
        <p:spPr>
          <a:xfrm rot="16200000">
            <a:off x="-2787401" y="3062975"/>
            <a:ext cx="6526060" cy="400110"/>
          </a:xfrm>
          <a:prstGeom prst="rect">
            <a:avLst/>
          </a:prstGeom>
          <a:noFill/>
        </p:spPr>
        <p:txBody>
          <a:bodyPr wrap="square" rtlCol="0">
            <a:spAutoFit/>
          </a:bodyPr>
          <a:lstStyle/>
          <a:p>
            <a:r>
              <a:rPr lang="fi-FI" sz="2000"/>
              <a:t>Alkoholin kulutus asukasta kohden (litraa)</a:t>
            </a:r>
          </a:p>
        </p:txBody>
      </p:sp>
    </p:spTree>
    <p:extLst>
      <p:ext uri="{BB962C8B-B14F-4D97-AF65-F5344CB8AC3E}">
        <p14:creationId xmlns:p14="http://schemas.microsoft.com/office/powerpoint/2010/main" val="105670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2669882C-53BD-4052-BB26-9C2059E0724C}"/>
              </a:ext>
            </a:extLst>
          </p:cNvPr>
          <p:cNvSpPr txBox="1">
            <a:spLocks noGrp="1"/>
          </p:cNvSpPr>
          <p:nvPr>
            <p:ph type="title" idx="4294967295"/>
          </p:nvPr>
        </p:nvSpPr>
        <p:spPr>
          <a:xfrm>
            <a:off x="576942" y="1069630"/>
            <a:ext cx="7032173" cy="9159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dirty="0">
                <a:ln>
                  <a:noFill/>
                </a:ln>
                <a:solidFill>
                  <a:schemeClr val="tx1"/>
                </a:solidFill>
                <a:effectLst/>
                <a:uLnTx/>
                <a:uFillTx/>
                <a:latin typeface="+mn-lt"/>
                <a:ea typeface="+mj-ea"/>
                <a:cs typeface="+mj-cs"/>
              </a:rPr>
              <a:t>Alkoholi ja rajoitukset</a:t>
            </a:r>
          </a:p>
        </p:txBody>
      </p:sp>
      <p:sp>
        <p:nvSpPr>
          <p:cNvPr id="7" name="Alaotsikko 2">
            <a:extLst>
              <a:ext uri="{FF2B5EF4-FFF2-40B4-BE49-F238E27FC236}">
                <a16:creationId xmlns:a16="http://schemas.microsoft.com/office/drawing/2014/main" id="{0E1F61D9-2B98-4DF5-AAC9-7BAE2E9FE87A}"/>
              </a:ext>
            </a:extLst>
          </p:cNvPr>
          <p:cNvSpPr txBox="1">
            <a:spLocks/>
          </p:cNvSpPr>
          <p:nvPr/>
        </p:nvSpPr>
        <p:spPr>
          <a:xfrm>
            <a:off x="2294267" y="2097819"/>
            <a:ext cx="6618097" cy="488952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200" i="0" u="none" strike="noStrike" kern="1200" cap="none" spc="0" normalizeH="0" baseline="0" noProof="0">
                <a:ln>
                  <a:noFill/>
                </a:ln>
                <a:solidFill>
                  <a:prstClr val="black"/>
                </a:solidFill>
                <a:effectLst/>
                <a:uLnTx/>
                <a:uFillTx/>
                <a:latin typeface="Calibri" panose="020F0502020204030204"/>
                <a:ea typeface="+mn-ea"/>
                <a:cs typeface="+mn-cs"/>
              </a:rPr>
              <a:t>Pohdi parisi kanssa:</a:t>
            </a:r>
          </a:p>
          <a:p>
            <a:pPr marL="742950" indent="-457200" algn="l">
              <a:buFont typeface="+mj-lt"/>
              <a:buAutoNum type="arabicPeriod"/>
            </a:pPr>
            <a:r>
              <a:rPr lang="en-US" b="0" err="1"/>
              <a:t>Miten</a:t>
            </a:r>
            <a:r>
              <a:rPr lang="en-US" b="0"/>
              <a:t> </a:t>
            </a:r>
            <a:r>
              <a:rPr lang="en-US" b="0" err="1"/>
              <a:t>alkoholin</a:t>
            </a:r>
            <a:r>
              <a:rPr lang="en-US" b="0"/>
              <a:t> </a:t>
            </a:r>
            <a:r>
              <a:rPr lang="en-US" b="0" err="1"/>
              <a:t>saatavuutta</a:t>
            </a:r>
            <a:r>
              <a:rPr lang="en-US" b="0"/>
              <a:t> </a:t>
            </a:r>
            <a:r>
              <a:rPr lang="en-US" b="0" err="1"/>
              <a:t>rajoitetaan</a:t>
            </a:r>
            <a:r>
              <a:rPr lang="en-US" b="0"/>
              <a:t> </a:t>
            </a:r>
            <a:r>
              <a:rPr lang="en-US" b="0" err="1"/>
              <a:t>Suomessa</a:t>
            </a:r>
            <a:r>
              <a:rPr lang="en-US" b="0"/>
              <a:t>? </a:t>
            </a:r>
          </a:p>
          <a:p>
            <a:pPr marL="742950" indent="-457200" algn="l">
              <a:buFont typeface="+mj-lt"/>
              <a:buAutoNum type="arabicPeriod"/>
            </a:pPr>
            <a:r>
              <a:rPr lang="en-US" b="0" err="1"/>
              <a:t>Miksi</a:t>
            </a:r>
            <a:r>
              <a:rPr lang="en-US" b="0"/>
              <a:t> </a:t>
            </a:r>
            <a:r>
              <a:rPr lang="en-US" b="0" err="1"/>
              <a:t>alkoholin</a:t>
            </a:r>
            <a:r>
              <a:rPr lang="en-US" b="0"/>
              <a:t> </a:t>
            </a:r>
            <a:r>
              <a:rPr lang="en-US" b="0" err="1"/>
              <a:t>saatavuutta</a:t>
            </a:r>
            <a:r>
              <a:rPr lang="en-US" b="0"/>
              <a:t> </a:t>
            </a:r>
            <a:r>
              <a:rPr lang="en-US" b="0" err="1"/>
              <a:t>rajoitetaan</a:t>
            </a:r>
            <a:r>
              <a:rPr lang="en-US" b="0"/>
              <a:t>?</a:t>
            </a:r>
          </a:p>
          <a:p>
            <a:pPr marL="742950" indent="-457200" algn="l">
              <a:buFont typeface="+mj-lt"/>
              <a:buAutoNum type="arabicPeriod"/>
            </a:pPr>
            <a:r>
              <a:rPr lang="en-US" b="0" err="1"/>
              <a:t>Toimivatko</a:t>
            </a:r>
            <a:r>
              <a:rPr lang="en-US" b="0"/>
              <a:t> </a:t>
            </a:r>
            <a:r>
              <a:rPr lang="en-US" b="0" err="1"/>
              <a:t>rajoitukset</a:t>
            </a:r>
            <a:r>
              <a:rPr lang="en-US" b="0"/>
              <a:t>? </a:t>
            </a:r>
            <a:r>
              <a:rPr lang="en-US" b="0" err="1"/>
              <a:t>Ovatko</a:t>
            </a:r>
            <a:r>
              <a:rPr lang="en-US" b="0"/>
              <a:t> ne </a:t>
            </a:r>
            <a:r>
              <a:rPr lang="en-US" b="0" err="1"/>
              <a:t>perusteltuja</a:t>
            </a:r>
            <a:r>
              <a:rPr lang="en-US" b="0"/>
              <a:t> ja </a:t>
            </a:r>
            <a:r>
              <a:rPr lang="en-US" b="0" err="1"/>
              <a:t>tarpeellisia</a:t>
            </a:r>
            <a:r>
              <a:rPr lang="en-US" b="0"/>
              <a:t>?</a:t>
            </a:r>
          </a:p>
          <a:p>
            <a:pPr marL="742950" indent="-457200" algn="l">
              <a:buFont typeface="+mj-lt"/>
              <a:buAutoNum type="arabicPeriod"/>
            </a:pPr>
            <a:r>
              <a:rPr lang="en-US" b="0"/>
              <a:t>Kuinka </a:t>
            </a:r>
            <a:r>
              <a:rPr lang="en-US" b="0" err="1"/>
              <a:t>rajoittaisitte</a:t>
            </a:r>
            <a:r>
              <a:rPr lang="en-US" b="0"/>
              <a:t> </a:t>
            </a:r>
            <a:r>
              <a:rPr lang="en-US" b="0" err="1"/>
              <a:t>alkoholin</a:t>
            </a:r>
            <a:r>
              <a:rPr lang="en-US" b="0"/>
              <a:t> </a:t>
            </a:r>
            <a:r>
              <a:rPr lang="en-US" b="0" err="1"/>
              <a:t>saatavuutta</a:t>
            </a:r>
            <a:r>
              <a:rPr lang="en-US" b="0"/>
              <a:t>? </a:t>
            </a:r>
            <a:r>
              <a:rPr lang="en-US" b="0" err="1"/>
              <a:t>Perustele</a:t>
            </a:r>
            <a:r>
              <a:rPr lang="en-US" b="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320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b="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sz="2800"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i-FI"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8" name="Ellipsi 7">
            <a:extLst>
              <a:ext uri="{FF2B5EF4-FFF2-40B4-BE49-F238E27FC236}">
                <a16:creationId xmlns:a16="http://schemas.microsoft.com/office/drawing/2014/main" id="{11CE32EA-305B-4DE5-B8B7-3B9888D1CC76}"/>
              </a:ext>
              <a:ext uri="{C183D7F6-B498-43B3-948B-1728B52AA6E4}">
                <adec:decorative xmlns:adec="http://schemas.microsoft.com/office/drawing/2017/decorative" val="1"/>
              </a:ext>
            </a:extLst>
          </p:cNvPr>
          <p:cNvSpPr/>
          <p:nvPr/>
        </p:nvSpPr>
        <p:spPr>
          <a:xfrm>
            <a:off x="576942" y="2101855"/>
            <a:ext cx="1570698" cy="15706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Kuva 1">
            <a:extLst>
              <a:ext uri="{FF2B5EF4-FFF2-40B4-BE49-F238E27FC236}">
                <a16:creationId xmlns:a16="http://schemas.microsoft.com/office/drawing/2014/main" id="{6A07FFE4-F576-4401-8960-F5CB39EB374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893" y="2256969"/>
            <a:ext cx="1224796" cy="1260470"/>
          </a:xfrm>
          <a:prstGeom prst="rect">
            <a:avLst/>
          </a:prstGeom>
        </p:spPr>
      </p:pic>
    </p:spTree>
    <p:extLst>
      <p:ext uri="{BB962C8B-B14F-4D97-AF65-F5344CB8AC3E}">
        <p14:creationId xmlns:p14="http://schemas.microsoft.com/office/powerpoint/2010/main" val="4055213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tsikko 18">
            <a:extLst>
              <a:ext uri="{FF2B5EF4-FFF2-40B4-BE49-F238E27FC236}">
                <a16:creationId xmlns:a16="http://schemas.microsoft.com/office/drawing/2014/main" id="{FFB5D082-FBF0-46AD-A6E2-6C45BC2A55B2}"/>
              </a:ext>
            </a:extLst>
          </p:cNvPr>
          <p:cNvSpPr txBox="1">
            <a:spLocks noGrp="1"/>
          </p:cNvSpPr>
          <p:nvPr>
            <p:ph type="title" idx="4294967295"/>
          </p:nvPr>
        </p:nvSpPr>
        <p:spPr>
          <a:xfrm>
            <a:off x="572818" y="427941"/>
            <a:ext cx="6391653"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4400" b="1" i="0" u="none" strike="noStrike" kern="1200" cap="none" spc="0" normalizeH="0" baseline="0" noProof="0" dirty="0">
                <a:ln>
                  <a:noFill/>
                </a:ln>
                <a:solidFill>
                  <a:schemeClr val="tx1"/>
                </a:solidFill>
                <a:effectLst/>
                <a:uLnTx/>
                <a:uFillTx/>
                <a:latin typeface="+mn-lt"/>
                <a:ea typeface="+mn-ea"/>
                <a:cs typeface="+mn-cs"/>
              </a:rPr>
              <a:t>Alkoholin käytön trendit</a:t>
            </a:r>
          </a:p>
        </p:txBody>
      </p:sp>
      <p:sp>
        <p:nvSpPr>
          <p:cNvPr id="12" name="Tekstiruutu 11">
            <a:extLst>
              <a:ext uri="{FF2B5EF4-FFF2-40B4-BE49-F238E27FC236}">
                <a16:creationId xmlns:a16="http://schemas.microsoft.com/office/drawing/2014/main" id="{7838E43A-265C-440C-814A-5B0AFFA3D602}"/>
              </a:ext>
            </a:extLst>
          </p:cNvPr>
          <p:cNvSpPr txBox="1"/>
          <p:nvPr/>
        </p:nvSpPr>
        <p:spPr>
          <a:xfrm>
            <a:off x="572818" y="1396817"/>
            <a:ext cx="4512749" cy="461665"/>
          </a:xfrm>
          <a:prstGeom prst="rect">
            <a:avLst/>
          </a:prstGeom>
          <a:noFill/>
        </p:spPr>
        <p:txBody>
          <a:bodyPr wrap="square" rtlCol="0">
            <a:spAutoFit/>
          </a:bodyPr>
          <a:lstStyle/>
          <a:p>
            <a:r>
              <a:rPr lang="fi-FI" sz="2400"/>
              <a:t>Alkoholin käyttö 1995-2019, %</a:t>
            </a:r>
          </a:p>
        </p:txBody>
      </p:sp>
      <p:pic>
        <p:nvPicPr>
          <p:cNvPr id="11" name="Kuva 10" descr="Kaavio pojat: Joskus elinaikana: 1995 noin 84%, 2019 noin 70%. Kaavio tytyöt Joskus elinaikana 1995 noin 85%, 2019 noin 63%. Luvut ovat viiteellisiä.">
            <a:extLst>
              <a:ext uri="{FF2B5EF4-FFF2-40B4-BE49-F238E27FC236}">
                <a16:creationId xmlns:a16="http://schemas.microsoft.com/office/drawing/2014/main" id="{C297364F-7EF0-4766-80F4-8ED943370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96817"/>
            <a:ext cx="9135399" cy="5455085"/>
          </a:xfrm>
          <a:prstGeom prst="rect">
            <a:avLst/>
          </a:prstGeom>
        </p:spPr>
      </p:pic>
    </p:spTree>
    <p:extLst>
      <p:ext uri="{BB962C8B-B14F-4D97-AF65-F5344CB8AC3E}">
        <p14:creationId xmlns:p14="http://schemas.microsoft.com/office/powerpoint/2010/main" val="154466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FCCAD67-D1A6-447E-81BA-0B4B332E0547}"/>
              </a:ext>
            </a:extLst>
          </p:cNvPr>
          <p:cNvSpPr txBox="1">
            <a:spLocks noGrp="1"/>
          </p:cNvSpPr>
          <p:nvPr>
            <p:ph type="title" idx="4294967295"/>
          </p:nvPr>
        </p:nvSpPr>
        <p:spPr>
          <a:xfrm>
            <a:off x="730818" y="204653"/>
            <a:ext cx="5462224" cy="143116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schemeClr val="tx1"/>
                </a:solidFill>
                <a:effectLst/>
                <a:uLnTx/>
                <a:uFillTx/>
                <a:latin typeface="+mn-lt"/>
                <a:ea typeface="+mn-ea"/>
                <a:cs typeface="+mn-cs"/>
              </a:rPr>
              <a:t>Tosi humalassa vähintään kerran kuukaudessa %</a:t>
            </a:r>
            <a:endParaRPr kumimoji="0" lang="fi-FI"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dirty="0">
                <a:ln>
                  <a:noFill/>
                </a:ln>
                <a:solidFill>
                  <a:schemeClr val="tx1"/>
                </a:solidFill>
                <a:effectLst/>
                <a:uLnTx/>
                <a:uFillTx/>
                <a:latin typeface="+mn-lt"/>
                <a:ea typeface="+mn-ea"/>
                <a:cs typeface="+mn-cs"/>
              </a:rPr>
              <a:t> </a:t>
            </a:r>
          </a:p>
        </p:txBody>
      </p:sp>
      <p:pic>
        <p:nvPicPr>
          <p:cNvPr id="3" name="Kuva 2" descr="Perusopetus 8. ja 9 lk, Lukio 1 ja 2. vuosi, Ammatillinen oppilaitos. 2006-2019 kaikki arvot ovat laskeneet. ">
            <a:extLst>
              <a:ext uri="{FF2B5EF4-FFF2-40B4-BE49-F238E27FC236}">
                <a16:creationId xmlns:a16="http://schemas.microsoft.com/office/drawing/2014/main" id="{FB27674A-441A-4888-A425-BA4E44BC46EC}"/>
              </a:ext>
            </a:extLst>
          </p:cNvPr>
          <p:cNvPicPr>
            <a:picLocks noChangeAspect="1"/>
          </p:cNvPicPr>
          <p:nvPr/>
        </p:nvPicPr>
        <p:blipFill>
          <a:blip r:embed="rId3"/>
          <a:stretch>
            <a:fillRect/>
          </a:stretch>
        </p:blipFill>
        <p:spPr>
          <a:xfrm>
            <a:off x="730818" y="1411265"/>
            <a:ext cx="7682364" cy="4305042"/>
          </a:xfrm>
          <a:prstGeom prst="rect">
            <a:avLst/>
          </a:prstGeom>
          <a:ln>
            <a:solidFill>
              <a:schemeClr val="tx1">
                <a:alpha val="99000"/>
              </a:schemeClr>
            </a:solidFill>
          </a:ln>
        </p:spPr>
      </p:pic>
      <p:sp>
        <p:nvSpPr>
          <p:cNvPr id="9" name="Suorakulmio 8">
            <a:extLst>
              <a:ext uri="{FF2B5EF4-FFF2-40B4-BE49-F238E27FC236}">
                <a16:creationId xmlns:a16="http://schemas.microsoft.com/office/drawing/2014/main" id="{89EF92C6-DB44-4564-80E2-31E0D195CEE7}"/>
              </a:ext>
            </a:extLst>
          </p:cNvPr>
          <p:cNvSpPr/>
          <p:nvPr/>
        </p:nvSpPr>
        <p:spPr>
          <a:xfrm>
            <a:off x="730818" y="5963311"/>
            <a:ext cx="4046828" cy="369332"/>
          </a:xfrm>
          <a:prstGeom prst="rect">
            <a:avLst/>
          </a:prstGeom>
        </p:spPr>
        <p:txBody>
          <a:bodyPr wrap="square">
            <a:spAutoFit/>
          </a:bodyPr>
          <a:lstStyle/>
          <a:p>
            <a:pPr defTabSz="342846">
              <a:defRPr/>
            </a:pPr>
            <a:r>
              <a:rPr lang="fi-FI" dirty="0">
                <a:solidFill>
                  <a:prstClr val="black"/>
                </a:solidFill>
              </a:rPr>
              <a:t>Lähde: Kouluterveyskysely 2019 (THL)</a:t>
            </a:r>
          </a:p>
        </p:txBody>
      </p:sp>
      <p:pic>
        <p:nvPicPr>
          <p:cNvPr id="7" name="Kuva 6">
            <a:extLst>
              <a:ext uri="{FF2B5EF4-FFF2-40B4-BE49-F238E27FC236}">
                <a16:creationId xmlns:a16="http://schemas.microsoft.com/office/drawing/2014/main" id="{DF2D232C-8178-4E0D-9DBD-6BFFFDA2222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99200" y="5831661"/>
            <a:ext cx="2292075" cy="632632"/>
          </a:xfrm>
          <a:prstGeom prst="rect">
            <a:avLst/>
          </a:prstGeom>
        </p:spPr>
      </p:pic>
    </p:spTree>
    <p:extLst>
      <p:ext uri="{BB962C8B-B14F-4D97-AF65-F5344CB8AC3E}">
        <p14:creationId xmlns:p14="http://schemas.microsoft.com/office/powerpoint/2010/main" val="81673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D05A3905-7B32-4330-849F-57AC7294B2CF}"/>
              </a:ext>
            </a:extLst>
          </p:cNvPr>
          <p:cNvSpPr txBox="1">
            <a:spLocks noGrp="1"/>
          </p:cNvSpPr>
          <p:nvPr>
            <p:ph type="title" idx="4294967295"/>
          </p:nvPr>
        </p:nvSpPr>
        <p:spPr>
          <a:xfrm>
            <a:off x="725574" y="503467"/>
            <a:ext cx="6371878" cy="8771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600" b="1" i="0" u="none" strike="noStrike" kern="1200" cap="none" spc="0" normalizeH="0" baseline="0" noProof="0" dirty="0">
                <a:ln>
                  <a:noFill/>
                </a:ln>
                <a:solidFill>
                  <a:schemeClr val="tx1"/>
                </a:solidFill>
                <a:effectLst/>
                <a:uLnTx/>
                <a:uFillTx/>
                <a:latin typeface="+mn-lt"/>
                <a:ea typeface="+mn-ea"/>
                <a:cs typeface="+mn-cs"/>
              </a:rPr>
              <a:t>Käyttää alkoholia viikoittain %</a:t>
            </a:r>
            <a:endParaRPr kumimoji="0" lang="fi-FI" sz="36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1500" b="0" i="0" u="none" strike="noStrike" kern="1200" cap="none" spc="0" normalizeH="0" baseline="0" noProof="0" dirty="0">
                <a:ln>
                  <a:noFill/>
                </a:ln>
                <a:solidFill>
                  <a:schemeClr val="tx1"/>
                </a:solidFill>
                <a:effectLst/>
                <a:uLnTx/>
                <a:uFillTx/>
                <a:latin typeface="+mn-lt"/>
                <a:ea typeface="+mn-ea"/>
                <a:cs typeface="+mn-cs"/>
              </a:rPr>
              <a:t> </a:t>
            </a:r>
          </a:p>
        </p:txBody>
      </p:sp>
      <p:sp>
        <p:nvSpPr>
          <p:cNvPr id="11" name="Suorakulmio 10">
            <a:extLst>
              <a:ext uri="{FF2B5EF4-FFF2-40B4-BE49-F238E27FC236}">
                <a16:creationId xmlns:a16="http://schemas.microsoft.com/office/drawing/2014/main" id="{1F11AD67-BB68-401B-84A8-FCBECB8920A3}"/>
              </a:ext>
            </a:extLst>
          </p:cNvPr>
          <p:cNvSpPr/>
          <p:nvPr/>
        </p:nvSpPr>
        <p:spPr>
          <a:xfrm>
            <a:off x="720200" y="5985201"/>
            <a:ext cx="4046828" cy="369332"/>
          </a:xfrm>
          <a:prstGeom prst="rect">
            <a:avLst/>
          </a:prstGeom>
        </p:spPr>
        <p:txBody>
          <a:bodyPr wrap="square">
            <a:spAutoFit/>
          </a:bodyPr>
          <a:lstStyle/>
          <a:p>
            <a:pPr defTabSz="342846">
              <a:defRPr/>
            </a:pPr>
            <a:r>
              <a:rPr lang="fi-FI" dirty="0">
                <a:solidFill>
                  <a:prstClr val="black"/>
                </a:solidFill>
              </a:rPr>
              <a:t>Lähde: Kouluterveyskysely 2020 (THL)</a:t>
            </a:r>
          </a:p>
        </p:txBody>
      </p:sp>
      <p:pic>
        <p:nvPicPr>
          <p:cNvPr id="9" name="Kuva 8">
            <a:extLst>
              <a:ext uri="{FF2B5EF4-FFF2-40B4-BE49-F238E27FC236}">
                <a16:creationId xmlns:a16="http://schemas.microsoft.com/office/drawing/2014/main" id="{A2B6C97F-0E46-4261-A46B-EBC8FCA424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31725" y="5852611"/>
            <a:ext cx="2292075" cy="632632"/>
          </a:xfrm>
          <a:prstGeom prst="rect">
            <a:avLst/>
          </a:prstGeom>
        </p:spPr>
      </p:pic>
      <p:pic>
        <p:nvPicPr>
          <p:cNvPr id="7" name="Kuva 6" descr="Perusopetus 8. ja 9 lk, Lukio 1 ja 2. vuosi, Ammatillinen oppilaitos. 2006-2019 kaikki arvot ovat laskeneet. ">
            <a:extLst>
              <a:ext uri="{FF2B5EF4-FFF2-40B4-BE49-F238E27FC236}">
                <a16:creationId xmlns:a16="http://schemas.microsoft.com/office/drawing/2014/main" id="{12A473F7-23CC-4C48-845D-CDDAFE3F9DEA}"/>
              </a:ext>
            </a:extLst>
          </p:cNvPr>
          <p:cNvPicPr>
            <a:picLocks noChangeAspect="1"/>
          </p:cNvPicPr>
          <p:nvPr/>
        </p:nvPicPr>
        <p:blipFill>
          <a:blip r:embed="rId4"/>
          <a:stretch>
            <a:fillRect/>
          </a:stretch>
        </p:blipFill>
        <p:spPr>
          <a:xfrm>
            <a:off x="730818" y="1441650"/>
            <a:ext cx="7445104" cy="4293431"/>
          </a:xfrm>
          <a:prstGeom prst="rect">
            <a:avLst/>
          </a:prstGeom>
        </p:spPr>
      </p:pic>
    </p:spTree>
    <p:extLst>
      <p:ext uri="{BB962C8B-B14F-4D97-AF65-F5344CB8AC3E}">
        <p14:creationId xmlns:p14="http://schemas.microsoft.com/office/powerpoint/2010/main" val="1150292842"/>
      </p:ext>
    </p:extLst>
  </p:cSld>
  <p:clrMapOvr>
    <a:masterClrMapping/>
  </p:clrMapOvr>
</p:sld>
</file>

<file path=ppt/theme/theme1.xml><?xml version="1.0" encoding="utf-8"?>
<a:theme xmlns:a="http://schemas.openxmlformats.org/drawingml/2006/main" name="EHYT">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EHYT">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8FE11A2623FD74290280C420C41A4A5" ma:contentTypeVersion="11" ma:contentTypeDescription="Luo uusi asiakirja." ma:contentTypeScope="" ma:versionID="2b03bccb728fb2fe70318be2b053d758">
  <xsd:schema xmlns:xsd="http://www.w3.org/2001/XMLSchema" xmlns:xs="http://www.w3.org/2001/XMLSchema" xmlns:p="http://schemas.microsoft.com/office/2006/metadata/properties" xmlns:ns2="1cb696bf-aee0-4762-a28e-5d93be9ff584" xmlns:ns3="07cba261-89fa-443c-95b3-35960b79d483" targetNamespace="http://schemas.microsoft.com/office/2006/metadata/properties" ma:root="true" ma:fieldsID="136a9ac763c2a1d4b6e00e887edd0929" ns2:_="" ns3:_="">
    <xsd:import namespace="1cb696bf-aee0-4762-a28e-5d93be9ff584"/>
    <xsd:import namespace="07cba261-89fa-443c-95b3-35960b79d4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b696bf-aee0-4762-a28e-5d93be9ff5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cba261-89fa-443c-95b3-35960b79d483" elementFormDefault="qualified">
    <xsd:import namespace="http://schemas.microsoft.com/office/2006/documentManagement/types"/>
    <xsd:import namespace="http://schemas.microsoft.com/office/infopath/2007/PartnerControls"/>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2DB920-D671-4A4E-9E03-F88752D35A60}">
  <ds:schemaRefs>
    <ds:schemaRef ds:uri="http://schemas.microsoft.com/sharepoint/v3/contenttype/forms"/>
  </ds:schemaRefs>
</ds:datastoreItem>
</file>

<file path=customXml/itemProps2.xml><?xml version="1.0" encoding="utf-8"?>
<ds:datastoreItem xmlns:ds="http://schemas.openxmlformats.org/officeDocument/2006/customXml" ds:itemID="{2B345BC0-FAD5-45C1-A758-2BCAD6883C64}">
  <ds:schemaRefs>
    <ds:schemaRef ds:uri="07cba261-89fa-443c-95b3-35960b79d483"/>
    <ds:schemaRef ds:uri="1cb696bf-aee0-4762-a28e-5d93be9ff58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15CA52-DF10-4FC5-8CF6-9E523708CC0F}">
  <ds:schemaRefs>
    <ds:schemaRef ds:uri="http://purl.org/dc/dcmitype/"/>
    <ds:schemaRef ds:uri="07cba261-89fa-443c-95b3-35960b79d483"/>
    <ds:schemaRef ds:uri="http://schemas.microsoft.com/office/2006/documentManagement/types"/>
    <ds:schemaRef ds:uri="http://www.w3.org/XML/1998/namespace"/>
    <ds:schemaRef ds:uri="1cb696bf-aee0-4762-a28e-5d93be9ff584"/>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126</TotalTime>
  <Words>3865</Words>
  <Application>Microsoft Office PowerPoint</Application>
  <PresentationFormat>Näytössä katseltava diaesitys (4:3)</PresentationFormat>
  <Paragraphs>432</Paragraphs>
  <Slides>28</Slides>
  <Notes>28</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28</vt:i4>
      </vt:variant>
    </vt:vector>
  </HeadingPairs>
  <TitlesOfParts>
    <vt:vector size="37" baseType="lpstr">
      <vt:lpstr>Arial</vt:lpstr>
      <vt:lpstr>Calibri</vt:lpstr>
      <vt:lpstr>Calibri Light</vt:lpstr>
      <vt:lpstr>Monsterrat</vt:lpstr>
      <vt:lpstr>Overpass Mono</vt:lpstr>
      <vt:lpstr>Riposte</vt:lpstr>
      <vt:lpstr>EHYT</vt:lpstr>
      <vt:lpstr>1_Office-teema</vt:lpstr>
      <vt:lpstr>1_EHYT</vt:lpstr>
      <vt:lpstr>Keskustelua alkoholista osa 2</vt:lpstr>
      <vt:lpstr>Pariporina</vt:lpstr>
      <vt:lpstr>Alkoholin kulutus</vt:lpstr>
      <vt:lpstr>Koko väestön alkoholin käyttö</vt:lpstr>
      <vt:lpstr>Alkoholin kokonaiskulutus maittain</vt:lpstr>
      <vt:lpstr>Alkoholi ja rajoitukset</vt:lpstr>
      <vt:lpstr>Alkoholin käytön trendit</vt:lpstr>
      <vt:lpstr>Tosi humalassa vähintään kerran kuukaudessa %  </vt:lpstr>
      <vt:lpstr>Käyttää alkoholia viikoittain %  </vt:lpstr>
      <vt:lpstr>Raittiiden nuorten määrä %  </vt:lpstr>
      <vt:lpstr>Alkoholin kokonaiskulutus 1/2</vt:lpstr>
      <vt:lpstr>Alkoholin kokonaiskulutus 2/2</vt:lpstr>
      <vt:lpstr>Opittu kulttuuri?</vt:lpstr>
      <vt:lpstr>Riskirajat ja annokset aikuisille</vt:lpstr>
      <vt:lpstr>Paljonko on yksi alkoholiannos?</vt:lpstr>
      <vt:lpstr>Alkoholin riskikäyttö</vt:lpstr>
      <vt:lpstr>Alkoholin käytön seuraukset</vt:lpstr>
      <vt:lpstr>Alkoholin vaikutukset yhteiskuntaan ja ympäristöön </vt:lpstr>
      <vt:lpstr>Alkoholin käyttö kuormittaa</vt:lpstr>
      <vt:lpstr>Alkoholin haitat muille kuin käyttäjälle itselleen</vt:lpstr>
      <vt:lpstr>Alkoholihaittojen lukuja</vt:lpstr>
      <vt:lpstr>2 600 000 suomalaista on kokenut haittoja muiden alkoholinkäytöstä (THL, Juomatapatutkimus 2016) </vt:lpstr>
      <vt:lpstr>1 200 000 suomalaista on kokenut humalahaittoja  (THL, Juomatapatutkimus 2016)</vt:lpstr>
      <vt:lpstr>Liikenneonnettomuudet</vt:lpstr>
      <vt:lpstr>Katsokaa video</vt:lpstr>
      <vt:lpstr>Videon jälkeen</vt:lpstr>
      <vt:lpstr>Janaharjoitus</vt:lpstr>
      <vt:lpstr>Buenotalk.fi on nuorta varten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Keskustelua alkoholista osa 2</dc:title>
  <dc:creator>Helmi Haapala</dc:creator>
  <cp:lastModifiedBy>Päivi Christensen</cp:lastModifiedBy>
  <cp:revision>8</cp:revision>
  <dcterms:created xsi:type="dcterms:W3CDTF">2020-11-16T19:55:26Z</dcterms:created>
  <dcterms:modified xsi:type="dcterms:W3CDTF">2022-03-02T08:13:36Z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0x01010088FE11A2623FD74290280C420C41A4A5</vt:lpwstr>
  </property>
</Properties>
</file>