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2"/>
  </p:notesMasterIdLst>
  <p:sldIdLst>
    <p:sldId id="342" r:id="rId5"/>
    <p:sldId id="258" r:id="rId6"/>
    <p:sldId id="260" r:id="rId7"/>
    <p:sldId id="259" r:id="rId8"/>
    <p:sldId id="261" r:id="rId9"/>
    <p:sldId id="262" r:id="rId10"/>
    <p:sldId id="263" r:id="rId11"/>
    <p:sldId id="264" r:id="rId12"/>
    <p:sldId id="266" r:id="rId13"/>
    <p:sldId id="265" r:id="rId14"/>
    <p:sldId id="267" r:id="rId15"/>
    <p:sldId id="268" r:id="rId16"/>
    <p:sldId id="271" r:id="rId17"/>
    <p:sldId id="269" r:id="rId18"/>
    <p:sldId id="270" r:id="rId19"/>
    <p:sldId id="272" r:id="rId20"/>
    <p:sldId id="274" r:id="rId21"/>
    <p:sldId id="273" r:id="rId22"/>
    <p:sldId id="275" r:id="rId23"/>
    <p:sldId id="276" r:id="rId24"/>
    <p:sldId id="277" r:id="rId25"/>
    <p:sldId id="278" r:id="rId26"/>
    <p:sldId id="279" r:id="rId27"/>
    <p:sldId id="280" r:id="rId28"/>
    <p:sldId id="281" r:id="rId29"/>
    <p:sldId id="282" r:id="rId30"/>
    <p:sldId id="311" r:id="rId31"/>
  </p:sldIdLst>
  <p:sldSz cx="12192000" cy="6858000"/>
  <p:notesSz cx="6858000" cy="1552575"/>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7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55510" autoAdjust="0"/>
  </p:normalViewPr>
  <p:slideViewPr>
    <p:cSldViewPr snapToGrid="0">
      <p:cViewPr varScale="1">
        <p:scale>
          <a:sx n="50" d="100"/>
          <a:sy n="50" d="100"/>
        </p:scale>
        <p:origin x="4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C13C46-012D-466D-BF7D-96EAF890FF6A}"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fi-FI"/>
        </a:p>
      </dgm:t>
    </dgm:pt>
    <dgm:pt modelId="{404DA3B3-6152-4548-AFB9-B1EC719F4302}">
      <dgm:prSet phldrT="[Teksti]"/>
      <dgm:spPr/>
      <dgm:t>
        <a:bodyPr/>
        <a:lstStyle/>
        <a:p>
          <a:pPr algn="ctr"/>
          <a:r>
            <a:rPr lang="en-GB" dirty="0">
              <a:solidFill>
                <a:srgbClr val="E27373"/>
              </a:solidFill>
              <a:effectLst/>
              <a:latin typeface="+mn-lt"/>
              <a:ea typeface="+mn-ea"/>
              <a:cs typeface="+mn-cs"/>
            </a:rPr>
            <a:t>What is an event concept?</a:t>
          </a:r>
          <a:endParaRPr lang="fi-FI" dirty="0">
            <a:solidFill>
              <a:srgbClr val="E27373"/>
            </a:solidFill>
          </a:endParaRPr>
        </a:p>
      </dgm:t>
    </dgm:pt>
    <dgm:pt modelId="{EA5083F6-EEA7-4C0B-9254-10D4F4C1D869}" type="parTrans" cxnId="{B66AB698-F978-416A-BEF6-01953F2E22D1}">
      <dgm:prSet/>
      <dgm:spPr/>
      <dgm:t>
        <a:bodyPr/>
        <a:lstStyle/>
        <a:p>
          <a:endParaRPr lang="fi-FI"/>
        </a:p>
      </dgm:t>
    </dgm:pt>
    <dgm:pt modelId="{ACCA518A-BBDD-452D-86B3-7C8F3BAF00D2}" type="sibTrans" cxnId="{B66AB698-F978-416A-BEF6-01953F2E22D1}">
      <dgm:prSet/>
      <dgm:spPr/>
      <dgm:t>
        <a:bodyPr/>
        <a:lstStyle/>
        <a:p>
          <a:endParaRPr lang="fi-FI"/>
        </a:p>
      </dgm:t>
    </dgm:pt>
    <dgm:pt modelId="{CBC605A7-C26E-49B0-BFFB-C5D4AFC06835}">
      <dgm:prSet phldrT="[Teksti]"/>
      <dgm:spPr/>
      <dgm:t>
        <a:bodyPr/>
        <a:lstStyle/>
        <a:p>
          <a:pPr algn="ctr"/>
          <a:r>
            <a:rPr lang="en-GB" dirty="0">
              <a:solidFill>
                <a:srgbClr val="E27373"/>
              </a:solidFill>
              <a:effectLst/>
              <a:latin typeface="+mn-lt"/>
              <a:ea typeface="+mn-ea"/>
              <a:cs typeface="+mn-cs"/>
            </a:rPr>
            <a:t>Challenges in participation</a:t>
          </a:r>
          <a:endParaRPr lang="fi-FI" dirty="0">
            <a:solidFill>
              <a:srgbClr val="E27373"/>
            </a:solidFill>
          </a:endParaRPr>
        </a:p>
      </dgm:t>
    </dgm:pt>
    <dgm:pt modelId="{A5ABDCE7-DD80-4606-B485-2BD22234535B}" type="parTrans" cxnId="{1C1B8A0A-5614-48FD-A49B-75ECB15BC152}">
      <dgm:prSet/>
      <dgm:spPr/>
      <dgm:t>
        <a:bodyPr/>
        <a:lstStyle/>
        <a:p>
          <a:endParaRPr lang="fi-FI"/>
        </a:p>
      </dgm:t>
    </dgm:pt>
    <dgm:pt modelId="{6BAE08F2-6662-4168-AA6B-0933A2A2FB1A}" type="sibTrans" cxnId="{1C1B8A0A-5614-48FD-A49B-75ECB15BC152}">
      <dgm:prSet/>
      <dgm:spPr/>
      <dgm:t>
        <a:bodyPr/>
        <a:lstStyle/>
        <a:p>
          <a:endParaRPr lang="fi-FI"/>
        </a:p>
      </dgm:t>
    </dgm:pt>
    <dgm:pt modelId="{4B9E99CA-561A-4EBC-AE2D-1BB02A122CEB}">
      <dgm:prSet phldrT="[Teksti]"/>
      <dgm:spPr/>
      <dgm:t>
        <a:bodyPr/>
        <a:lstStyle/>
        <a:p>
          <a:pPr algn="ctr"/>
          <a:r>
            <a:rPr lang="en-GB" dirty="0">
              <a:solidFill>
                <a:srgbClr val="E27373"/>
              </a:solidFill>
              <a:effectLst/>
              <a:latin typeface="+mn-lt"/>
              <a:ea typeface="+mn-ea"/>
              <a:cs typeface="+mn-cs"/>
            </a:rPr>
            <a:t>Quick ideas</a:t>
          </a:r>
          <a:endParaRPr lang="fi-FI" dirty="0">
            <a:solidFill>
              <a:srgbClr val="E27373"/>
            </a:solidFill>
          </a:endParaRPr>
        </a:p>
      </dgm:t>
    </dgm:pt>
    <dgm:pt modelId="{9B567246-1BA3-4339-A19A-CFB58D788B16}" type="parTrans" cxnId="{30581BE1-06E0-4AC8-A2FE-32EE3BA929EC}">
      <dgm:prSet/>
      <dgm:spPr/>
      <dgm:t>
        <a:bodyPr/>
        <a:lstStyle/>
        <a:p>
          <a:endParaRPr lang="fi-FI"/>
        </a:p>
      </dgm:t>
    </dgm:pt>
    <dgm:pt modelId="{605DE8B8-8695-44B8-9564-E888B432B2FA}" type="sibTrans" cxnId="{30581BE1-06E0-4AC8-A2FE-32EE3BA929EC}">
      <dgm:prSet/>
      <dgm:spPr/>
      <dgm:t>
        <a:bodyPr/>
        <a:lstStyle/>
        <a:p>
          <a:endParaRPr lang="fi-FI"/>
        </a:p>
      </dgm:t>
    </dgm:pt>
    <dgm:pt modelId="{513E4276-1374-47C5-B9E5-E093E86CD7E2}">
      <dgm:prSet phldrT="[Teksti]"/>
      <dgm:spPr/>
      <dgm:t>
        <a:bodyPr/>
        <a:lstStyle/>
        <a:p>
          <a:pPr algn="ctr"/>
          <a:r>
            <a:rPr lang="en-GB" dirty="0">
              <a:solidFill>
                <a:srgbClr val="E27373"/>
              </a:solidFill>
              <a:effectLst/>
              <a:latin typeface="+mn-lt"/>
              <a:ea typeface="+mn-ea"/>
              <a:cs typeface="+mn-cs"/>
            </a:rPr>
            <a:t>Idea refinement</a:t>
          </a:r>
          <a:endParaRPr lang="fi-FI" dirty="0">
            <a:solidFill>
              <a:srgbClr val="E27373"/>
            </a:solidFill>
          </a:endParaRPr>
        </a:p>
      </dgm:t>
    </dgm:pt>
    <dgm:pt modelId="{33E48BFB-2C13-4D24-A635-CBBF5BEF9D20}" type="parTrans" cxnId="{84FD1C9A-E52C-45BE-8F14-53CC7E49021B}">
      <dgm:prSet/>
      <dgm:spPr/>
      <dgm:t>
        <a:bodyPr/>
        <a:lstStyle/>
        <a:p>
          <a:endParaRPr lang="fi-FI"/>
        </a:p>
      </dgm:t>
    </dgm:pt>
    <dgm:pt modelId="{8B05B84B-34A1-462A-BC49-A8400C24BD6F}" type="sibTrans" cxnId="{84FD1C9A-E52C-45BE-8F14-53CC7E49021B}">
      <dgm:prSet/>
      <dgm:spPr/>
      <dgm:t>
        <a:bodyPr/>
        <a:lstStyle/>
        <a:p>
          <a:endParaRPr lang="fi-FI"/>
        </a:p>
      </dgm:t>
    </dgm:pt>
    <dgm:pt modelId="{F82ED762-1CE2-426C-A525-4E3A53B504BB}" type="pres">
      <dgm:prSet presAssocID="{BFC13C46-012D-466D-BF7D-96EAF890FF6A}" presName="linear" presStyleCnt="0">
        <dgm:presLayoutVars>
          <dgm:animLvl val="lvl"/>
          <dgm:resizeHandles val="exact"/>
        </dgm:presLayoutVars>
      </dgm:prSet>
      <dgm:spPr/>
    </dgm:pt>
    <dgm:pt modelId="{98EC919F-6665-40AC-90F0-AD8A4346F2B1}" type="pres">
      <dgm:prSet presAssocID="{404DA3B3-6152-4548-AFB9-B1EC719F4302}" presName="parentText" presStyleLbl="node1" presStyleIdx="0" presStyleCnt="4">
        <dgm:presLayoutVars>
          <dgm:chMax val="0"/>
          <dgm:bulletEnabled val="1"/>
        </dgm:presLayoutVars>
      </dgm:prSet>
      <dgm:spPr/>
    </dgm:pt>
    <dgm:pt modelId="{A310DCD3-B5B8-4719-9167-8F4249CEC0D1}" type="pres">
      <dgm:prSet presAssocID="{ACCA518A-BBDD-452D-86B3-7C8F3BAF00D2}" presName="spacer" presStyleCnt="0"/>
      <dgm:spPr/>
    </dgm:pt>
    <dgm:pt modelId="{A5A5A5F0-9F95-4D95-A540-D3BC9FF9C269}" type="pres">
      <dgm:prSet presAssocID="{CBC605A7-C26E-49B0-BFFB-C5D4AFC06835}" presName="parentText" presStyleLbl="node1" presStyleIdx="1" presStyleCnt="4">
        <dgm:presLayoutVars>
          <dgm:chMax val="0"/>
          <dgm:bulletEnabled val="1"/>
        </dgm:presLayoutVars>
      </dgm:prSet>
      <dgm:spPr/>
    </dgm:pt>
    <dgm:pt modelId="{9693D740-E1D7-4C47-BEB5-D0F6A00CF52B}" type="pres">
      <dgm:prSet presAssocID="{6BAE08F2-6662-4168-AA6B-0933A2A2FB1A}" presName="spacer" presStyleCnt="0"/>
      <dgm:spPr/>
    </dgm:pt>
    <dgm:pt modelId="{316D08E2-B209-4B6A-AB86-A7D799C33568}" type="pres">
      <dgm:prSet presAssocID="{4B9E99CA-561A-4EBC-AE2D-1BB02A122CEB}" presName="parentText" presStyleLbl="node1" presStyleIdx="2" presStyleCnt="4">
        <dgm:presLayoutVars>
          <dgm:chMax val="0"/>
          <dgm:bulletEnabled val="1"/>
        </dgm:presLayoutVars>
      </dgm:prSet>
      <dgm:spPr/>
    </dgm:pt>
    <dgm:pt modelId="{CA045C63-B3EF-4B12-8EE5-67A2AD08931E}" type="pres">
      <dgm:prSet presAssocID="{605DE8B8-8695-44B8-9564-E888B432B2FA}" presName="spacer" presStyleCnt="0"/>
      <dgm:spPr/>
    </dgm:pt>
    <dgm:pt modelId="{1890B04D-D3CB-44CB-A783-527FFA05E545}" type="pres">
      <dgm:prSet presAssocID="{513E4276-1374-47C5-B9E5-E093E86CD7E2}" presName="parentText" presStyleLbl="node1" presStyleIdx="3" presStyleCnt="4">
        <dgm:presLayoutVars>
          <dgm:chMax val="0"/>
          <dgm:bulletEnabled val="1"/>
        </dgm:presLayoutVars>
      </dgm:prSet>
      <dgm:spPr/>
    </dgm:pt>
  </dgm:ptLst>
  <dgm:cxnLst>
    <dgm:cxn modelId="{1C1B8A0A-5614-48FD-A49B-75ECB15BC152}" srcId="{BFC13C46-012D-466D-BF7D-96EAF890FF6A}" destId="{CBC605A7-C26E-49B0-BFFB-C5D4AFC06835}" srcOrd="1" destOrd="0" parTransId="{A5ABDCE7-DD80-4606-B485-2BD22234535B}" sibTransId="{6BAE08F2-6662-4168-AA6B-0933A2A2FB1A}"/>
    <dgm:cxn modelId="{6A10AA27-6C91-4205-9360-DB4B8CDD6645}" type="presOf" srcId="{4B9E99CA-561A-4EBC-AE2D-1BB02A122CEB}" destId="{316D08E2-B209-4B6A-AB86-A7D799C33568}" srcOrd="0" destOrd="0" presId="urn:microsoft.com/office/officeart/2005/8/layout/vList2"/>
    <dgm:cxn modelId="{E7BE805B-CCBB-4756-9FF9-A17BA18D1D8E}" type="presOf" srcId="{404DA3B3-6152-4548-AFB9-B1EC719F4302}" destId="{98EC919F-6665-40AC-90F0-AD8A4346F2B1}" srcOrd="0" destOrd="0" presId="urn:microsoft.com/office/officeart/2005/8/layout/vList2"/>
    <dgm:cxn modelId="{B66AB698-F978-416A-BEF6-01953F2E22D1}" srcId="{BFC13C46-012D-466D-BF7D-96EAF890FF6A}" destId="{404DA3B3-6152-4548-AFB9-B1EC719F4302}" srcOrd="0" destOrd="0" parTransId="{EA5083F6-EEA7-4C0B-9254-10D4F4C1D869}" sibTransId="{ACCA518A-BBDD-452D-86B3-7C8F3BAF00D2}"/>
    <dgm:cxn modelId="{84FD1C9A-E52C-45BE-8F14-53CC7E49021B}" srcId="{BFC13C46-012D-466D-BF7D-96EAF890FF6A}" destId="{513E4276-1374-47C5-B9E5-E093E86CD7E2}" srcOrd="3" destOrd="0" parTransId="{33E48BFB-2C13-4D24-A635-CBBF5BEF9D20}" sibTransId="{8B05B84B-34A1-462A-BC49-A8400C24BD6F}"/>
    <dgm:cxn modelId="{735454A1-02C8-4EA9-B2B4-0E894EAEEEF0}" type="presOf" srcId="{BFC13C46-012D-466D-BF7D-96EAF890FF6A}" destId="{F82ED762-1CE2-426C-A525-4E3A53B504BB}" srcOrd="0" destOrd="0" presId="urn:microsoft.com/office/officeart/2005/8/layout/vList2"/>
    <dgm:cxn modelId="{BAAF94BF-953C-4709-B07F-A35728C7EA31}" type="presOf" srcId="{CBC605A7-C26E-49B0-BFFB-C5D4AFC06835}" destId="{A5A5A5F0-9F95-4D95-A540-D3BC9FF9C269}" srcOrd="0" destOrd="0" presId="urn:microsoft.com/office/officeart/2005/8/layout/vList2"/>
    <dgm:cxn modelId="{30581BE1-06E0-4AC8-A2FE-32EE3BA929EC}" srcId="{BFC13C46-012D-466D-BF7D-96EAF890FF6A}" destId="{4B9E99CA-561A-4EBC-AE2D-1BB02A122CEB}" srcOrd="2" destOrd="0" parTransId="{9B567246-1BA3-4339-A19A-CFB58D788B16}" sibTransId="{605DE8B8-8695-44B8-9564-E888B432B2FA}"/>
    <dgm:cxn modelId="{1D8370F7-D834-4E47-ABDB-204E2EB88A56}" type="presOf" srcId="{513E4276-1374-47C5-B9E5-E093E86CD7E2}" destId="{1890B04D-D3CB-44CB-A783-527FFA05E545}" srcOrd="0" destOrd="0" presId="urn:microsoft.com/office/officeart/2005/8/layout/vList2"/>
    <dgm:cxn modelId="{DA8EF8A7-A564-41AC-89B4-40CA3C1F9D9F}" type="presParOf" srcId="{F82ED762-1CE2-426C-A525-4E3A53B504BB}" destId="{98EC919F-6665-40AC-90F0-AD8A4346F2B1}" srcOrd="0" destOrd="0" presId="urn:microsoft.com/office/officeart/2005/8/layout/vList2"/>
    <dgm:cxn modelId="{152442B4-D57C-4819-8EAC-6111519604EE}" type="presParOf" srcId="{F82ED762-1CE2-426C-A525-4E3A53B504BB}" destId="{A310DCD3-B5B8-4719-9167-8F4249CEC0D1}" srcOrd="1" destOrd="0" presId="urn:microsoft.com/office/officeart/2005/8/layout/vList2"/>
    <dgm:cxn modelId="{04F2747E-0830-4CC1-AA37-D892F45E1C53}" type="presParOf" srcId="{F82ED762-1CE2-426C-A525-4E3A53B504BB}" destId="{A5A5A5F0-9F95-4D95-A540-D3BC9FF9C269}" srcOrd="2" destOrd="0" presId="urn:microsoft.com/office/officeart/2005/8/layout/vList2"/>
    <dgm:cxn modelId="{845F429F-93EA-4D54-8AA1-A0F83E606E50}" type="presParOf" srcId="{F82ED762-1CE2-426C-A525-4E3A53B504BB}" destId="{9693D740-E1D7-4C47-BEB5-D0F6A00CF52B}" srcOrd="3" destOrd="0" presId="urn:microsoft.com/office/officeart/2005/8/layout/vList2"/>
    <dgm:cxn modelId="{7FAE3D99-E223-4900-B5E0-436AF5AB687B}" type="presParOf" srcId="{F82ED762-1CE2-426C-A525-4E3A53B504BB}" destId="{316D08E2-B209-4B6A-AB86-A7D799C33568}" srcOrd="4" destOrd="0" presId="urn:microsoft.com/office/officeart/2005/8/layout/vList2"/>
    <dgm:cxn modelId="{0EBA50D5-9C44-4268-AAB8-7763ECC20E1B}" type="presParOf" srcId="{F82ED762-1CE2-426C-A525-4E3A53B504BB}" destId="{CA045C63-B3EF-4B12-8EE5-67A2AD08931E}" srcOrd="5" destOrd="0" presId="urn:microsoft.com/office/officeart/2005/8/layout/vList2"/>
    <dgm:cxn modelId="{18B973C1-F7EC-451B-8084-830B35EE4D2D}" type="presParOf" srcId="{F82ED762-1CE2-426C-A525-4E3A53B504BB}" destId="{1890B04D-D3CB-44CB-A783-527FFA05E545}"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0349AC-5F27-49A6-8D7F-9B6F510E34F8}"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fi-FI"/>
        </a:p>
      </dgm:t>
    </dgm:pt>
    <dgm:pt modelId="{C8718247-8566-4F99-84E3-477FDE8462FC}">
      <dgm:prSet phldrT="[Teksti]"/>
      <dgm:spPr/>
      <dgm:t>
        <a:bodyPr/>
        <a:lstStyle/>
        <a:p>
          <a:pPr algn="ctr"/>
          <a:r>
            <a:rPr lang="en-GB" dirty="0">
              <a:solidFill>
                <a:schemeClr val="accent1"/>
              </a:solidFill>
            </a:rPr>
            <a:t>My organisation finds it easy/difficult to get people to attend our events</a:t>
          </a:r>
          <a:endParaRPr lang="fi-FI" dirty="0">
            <a:solidFill>
              <a:schemeClr val="accent1"/>
            </a:solidFill>
          </a:endParaRPr>
        </a:p>
      </dgm:t>
    </dgm:pt>
    <dgm:pt modelId="{6962EC83-FA6F-4AAC-ACD6-F66B00627667}" type="parTrans" cxnId="{5A815FCA-BBF0-451B-A67F-C631FD46E270}">
      <dgm:prSet/>
      <dgm:spPr/>
      <dgm:t>
        <a:bodyPr/>
        <a:lstStyle/>
        <a:p>
          <a:endParaRPr lang="fi-FI"/>
        </a:p>
      </dgm:t>
    </dgm:pt>
    <dgm:pt modelId="{4BC2AEE1-A30F-413A-AF27-58B7F34C5680}" type="sibTrans" cxnId="{5A815FCA-BBF0-451B-A67F-C631FD46E270}">
      <dgm:prSet/>
      <dgm:spPr/>
      <dgm:t>
        <a:bodyPr/>
        <a:lstStyle/>
        <a:p>
          <a:endParaRPr lang="fi-FI"/>
        </a:p>
      </dgm:t>
    </dgm:pt>
    <dgm:pt modelId="{4BD1602A-14C6-40C4-901D-0953069E211C}" type="pres">
      <dgm:prSet presAssocID="{BA0349AC-5F27-49A6-8D7F-9B6F510E34F8}" presName="linear" presStyleCnt="0">
        <dgm:presLayoutVars>
          <dgm:animLvl val="lvl"/>
          <dgm:resizeHandles val="exact"/>
        </dgm:presLayoutVars>
      </dgm:prSet>
      <dgm:spPr/>
    </dgm:pt>
    <dgm:pt modelId="{AD507DC7-E921-4515-8205-AD63822EE33E}" type="pres">
      <dgm:prSet presAssocID="{C8718247-8566-4F99-84E3-477FDE8462FC}" presName="parentText" presStyleLbl="node1" presStyleIdx="0" presStyleCnt="1">
        <dgm:presLayoutVars>
          <dgm:chMax val="0"/>
          <dgm:bulletEnabled val="1"/>
        </dgm:presLayoutVars>
      </dgm:prSet>
      <dgm:spPr/>
    </dgm:pt>
  </dgm:ptLst>
  <dgm:cxnLst>
    <dgm:cxn modelId="{959BEE8B-2252-41D0-AFC6-FB968105E2FC}" type="presOf" srcId="{C8718247-8566-4F99-84E3-477FDE8462FC}" destId="{AD507DC7-E921-4515-8205-AD63822EE33E}" srcOrd="0" destOrd="0" presId="urn:microsoft.com/office/officeart/2005/8/layout/vList2"/>
    <dgm:cxn modelId="{5A815FCA-BBF0-451B-A67F-C631FD46E270}" srcId="{BA0349AC-5F27-49A6-8D7F-9B6F510E34F8}" destId="{C8718247-8566-4F99-84E3-477FDE8462FC}" srcOrd="0" destOrd="0" parTransId="{6962EC83-FA6F-4AAC-ACD6-F66B00627667}" sibTransId="{4BC2AEE1-A30F-413A-AF27-58B7F34C5680}"/>
    <dgm:cxn modelId="{1BBEF8E1-32D9-4F72-A833-A69744515FD1}" type="presOf" srcId="{BA0349AC-5F27-49A6-8D7F-9B6F510E34F8}" destId="{4BD1602A-14C6-40C4-901D-0953069E211C}" srcOrd="0" destOrd="0" presId="urn:microsoft.com/office/officeart/2005/8/layout/vList2"/>
    <dgm:cxn modelId="{0017AB43-A174-494C-ADCA-48226CA6056E}" type="presParOf" srcId="{4BD1602A-14C6-40C4-901D-0953069E211C}" destId="{AD507DC7-E921-4515-8205-AD63822EE33E}"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BC4496-97EF-4F8F-9C86-C688EA6F9779}"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fi-FI"/>
        </a:p>
      </dgm:t>
    </dgm:pt>
    <dgm:pt modelId="{CD38EE5A-6D14-449F-AB0F-29D0011B7076}">
      <dgm:prSet phldrT="[Teksti]"/>
      <dgm:spPr/>
      <dgm:t>
        <a:bodyPr/>
        <a:lstStyle/>
        <a:p>
          <a:pPr algn="ctr"/>
          <a:r>
            <a:rPr lang="en-GB" dirty="0">
              <a:solidFill>
                <a:schemeClr val="accent1"/>
              </a:solidFill>
            </a:rPr>
            <a:t>People have wished/haven’t wished for my organisation to organise alcohol-free events</a:t>
          </a:r>
          <a:endParaRPr lang="fi-FI" dirty="0">
            <a:solidFill>
              <a:schemeClr val="accent1"/>
            </a:solidFill>
          </a:endParaRPr>
        </a:p>
      </dgm:t>
    </dgm:pt>
    <dgm:pt modelId="{10321CAC-224B-408C-BD8B-01069C7C72E0}" type="parTrans" cxnId="{7D9FAA69-BB66-4F99-BFA6-B06286361295}">
      <dgm:prSet/>
      <dgm:spPr/>
      <dgm:t>
        <a:bodyPr/>
        <a:lstStyle/>
        <a:p>
          <a:endParaRPr lang="fi-FI"/>
        </a:p>
      </dgm:t>
    </dgm:pt>
    <dgm:pt modelId="{2B0138DD-CA8C-40AE-9971-FBC77BCB7534}" type="sibTrans" cxnId="{7D9FAA69-BB66-4F99-BFA6-B06286361295}">
      <dgm:prSet/>
      <dgm:spPr/>
      <dgm:t>
        <a:bodyPr/>
        <a:lstStyle/>
        <a:p>
          <a:endParaRPr lang="fi-FI"/>
        </a:p>
      </dgm:t>
    </dgm:pt>
    <dgm:pt modelId="{DEAB55BB-13FD-4528-AEF1-52671C941820}" type="pres">
      <dgm:prSet presAssocID="{63BC4496-97EF-4F8F-9C86-C688EA6F9779}" presName="linear" presStyleCnt="0">
        <dgm:presLayoutVars>
          <dgm:animLvl val="lvl"/>
          <dgm:resizeHandles val="exact"/>
        </dgm:presLayoutVars>
      </dgm:prSet>
      <dgm:spPr/>
    </dgm:pt>
    <dgm:pt modelId="{A5FB2341-29EE-4525-AF9D-9F939A76A006}" type="pres">
      <dgm:prSet presAssocID="{CD38EE5A-6D14-449F-AB0F-29D0011B7076}" presName="parentText" presStyleLbl="node1" presStyleIdx="0" presStyleCnt="1">
        <dgm:presLayoutVars>
          <dgm:chMax val="0"/>
          <dgm:bulletEnabled val="1"/>
        </dgm:presLayoutVars>
      </dgm:prSet>
      <dgm:spPr/>
    </dgm:pt>
  </dgm:ptLst>
  <dgm:cxnLst>
    <dgm:cxn modelId="{7D9FAA69-BB66-4F99-BFA6-B06286361295}" srcId="{63BC4496-97EF-4F8F-9C86-C688EA6F9779}" destId="{CD38EE5A-6D14-449F-AB0F-29D0011B7076}" srcOrd="0" destOrd="0" parTransId="{10321CAC-224B-408C-BD8B-01069C7C72E0}" sibTransId="{2B0138DD-CA8C-40AE-9971-FBC77BCB7534}"/>
    <dgm:cxn modelId="{8C68BFCB-D828-4D65-AC0B-C15D4120B2F1}" type="presOf" srcId="{CD38EE5A-6D14-449F-AB0F-29D0011B7076}" destId="{A5FB2341-29EE-4525-AF9D-9F939A76A006}" srcOrd="0" destOrd="0" presId="urn:microsoft.com/office/officeart/2005/8/layout/vList2"/>
    <dgm:cxn modelId="{BEC6F1FF-E40F-4111-AE84-7027BD135273}" type="presOf" srcId="{63BC4496-97EF-4F8F-9C86-C688EA6F9779}" destId="{DEAB55BB-13FD-4528-AEF1-52671C941820}" srcOrd="0" destOrd="0" presId="urn:microsoft.com/office/officeart/2005/8/layout/vList2"/>
    <dgm:cxn modelId="{F205C759-CCEE-473B-82CD-460AF06F8244}" type="presParOf" srcId="{DEAB55BB-13FD-4528-AEF1-52671C941820}" destId="{A5FB2341-29EE-4525-AF9D-9F939A76A00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EC919F-6665-40AC-90F0-AD8A4346F2B1}">
      <dsp:nvSpPr>
        <dsp:cNvPr id="0" name=""/>
        <dsp:cNvSpPr/>
      </dsp:nvSpPr>
      <dsp:spPr>
        <a:xfrm>
          <a:off x="0" y="37761"/>
          <a:ext cx="8128000" cy="695565"/>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a:solidFill>
                <a:srgbClr val="E27373"/>
              </a:solidFill>
              <a:effectLst/>
              <a:latin typeface="+mn-lt"/>
              <a:ea typeface="+mn-ea"/>
              <a:cs typeface="+mn-cs"/>
            </a:rPr>
            <a:t>What is an event concept?</a:t>
          </a:r>
          <a:endParaRPr lang="fi-FI" sz="2900" kern="1200" dirty="0">
            <a:solidFill>
              <a:srgbClr val="E27373"/>
            </a:solidFill>
          </a:endParaRPr>
        </a:p>
      </dsp:txBody>
      <dsp:txXfrm>
        <a:off x="33955" y="71716"/>
        <a:ext cx="8060090" cy="627655"/>
      </dsp:txXfrm>
    </dsp:sp>
    <dsp:sp modelId="{A5A5A5F0-9F95-4D95-A540-D3BC9FF9C269}">
      <dsp:nvSpPr>
        <dsp:cNvPr id="0" name=""/>
        <dsp:cNvSpPr/>
      </dsp:nvSpPr>
      <dsp:spPr>
        <a:xfrm>
          <a:off x="0" y="816846"/>
          <a:ext cx="8128000" cy="695565"/>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a:solidFill>
                <a:srgbClr val="E27373"/>
              </a:solidFill>
              <a:effectLst/>
              <a:latin typeface="+mn-lt"/>
              <a:ea typeface="+mn-ea"/>
              <a:cs typeface="+mn-cs"/>
            </a:rPr>
            <a:t>Challenges in participation</a:t>
          </a:r>
          <a:endParaRPr lang="fi-FI" sz="2900" kern="1200" dirty="0">
            <a:solidFill>
              <a:srgbClr val="E27373"/>
            </a:solidFill>
          </a:endParaRPr>
        </a:p>
      </dsp:txBody>
      <dsp:txXfrm>
        <a:off x="33955" y="850801"/>
        <a:ext cx="8060090" cy="627655"/>
      </dsp:txXfrm>
    </dsp:sp>
    <dsp:sp modelId="{316D08E2-B209-4B6A-AB86-A7D799C33568}">
      <dsp:nvSpPr>
        <dsp:cNvPr id="0" name=""/>
        <dsp:cNvSpPr/>
      </dsp:nvSpPr>
      <dsp:spPr>
        <a:xfrm>
          <a:off x="0" y="1595932"/>
          <a:ext cx="8128000" cy="695565"/>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a:solidFill>
                <a:srgbClr val="E27373"/>
              </a:solidFill>
              <a:effectLst/>
              <a:latin typeface="+mn-lt"/>
              <a:ea typeface="+mn-ea"/>
              <a:cs typeface="+mn-cs"/>
            </a:rPr>
            <a:t>Quick ideas</a:t>
          </a:r>
          <a:endParaRPr lang="fi-FI" sz="2900" kern="1200" dirty="0">
            <a:solidFill>
              <a:srgbClr val="E27373"/>
            </a:solidFill>
          </a:endParaRPr>
        </a:p>
      </dsp:txBody>
      <dsp:txXfrm>
        <a:off x="33955" y="1629887"/>
        <a:ext cx="8060090" cy="627655"/>
      </dsp:txXfrm>
    </dsp:sp>
    <dsp:sp modelId="{1890B04D-D3CB-44CB-A783-527FFA05E545}">
      <dsp:nvSpPr>
        <dsp:cNvPr id="0" name=""/>
        <dsp:cNvSpPr/>
      </dsp:nvSpPr>
      <dsp:spPr>
        <a:xfrm>
          <a:off x="0" y="2375017"/>
          <a:ext cx="8128000" cy="695565"/>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a:solidFill>
                <a:srgbClr val="E27373"/>
              </a:solidFill>
              <a:effectLst/>
              <a:latin typeface="+mn-lt"/>
              <a:ea typeface="+mn-ea"/>
              <a:cs typeface="+mn-cs"/>
            </a:rPr>
            <a:t>Idea refinement</a:t>
          </a:r>
          <a:endParaRPr lang="fi-FI" sz="2900" kern="1200" dirty="0">
            <a:solidFill>
              <a:srgbClr val="E27373"/>
            </a:solidFill>
          </a:endParaRPr>
        </a:p>
      </dsp:txBody>
      <dsp:txXfrm>
        <a:off x="33955" y="2408972"/>
        <a:ext cx="8060090" cy="6276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507DC7-E921-4515-8205-AD63822EE33E}">
      <dsp:nvSpPr>
        <dsp:cNvPr id="0" name=""/>
        <dsp:cNvSpPr/>
      </dsp:nvSpPr>
      <dsp:spPr>
        <a:xfrm>
          <a:off x="0" y="51422"/>
          <a:ext cx="10939549" cy="210834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marL="0" lvl="0" indent="0" algn="ctr" defTabSz="2355850">
            <a:lnSpc>
              <a:spcPct val="90000"/>
            </a:lnSpc>
            <a:spcBef>
              <a:spcPct val="0"/>
            </a:spcBef>
            <a:spcAft>
              <a:spcPct val="35000"/>
            </a:spcAft>
            <a:buNone/>
          </a:pPr>
          <a:r>
            <a:rPr lang="en-GB" sz="5300" kern="1200" dirty="0">
              <a:solidFill>
                <a:schemeClr val="accent1"/>
              </a:solidFill>
            </a:rPr>
            <a:t>My organisation finds it easy/difficult to get people to attend our events</a:t>
          </a:r>
          <a:endParaRPr lang="fi-FI" sz="5300" kern="1200" dirty="0">
            <a:solidFill>
              <a:schemeClr val="accent1"/>
            </a:solidFill>
          </a:endParaRPr>
        </a:p>
      </dsp:txBody>
      <dsp:txXfrm>
        <a:off x="102921" y="154343"/>
        <a:ext cx="10733707" cy="19024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FB2341-29EE-4525-AF9D-9F939A76A006}">
      <dsp:nvSpPr>
        <dsp:cNvPr id="0" name=""/>
        <dsp:cNvSpPr/>
      </dsp:nvSpPr>
      <dsp:spPr>
        <a:xfrm>
          <a:off x="0" y="260418"/>
          <a:ext cx="10839796" cy="179010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en-GB" sz="4500" kern="1200" dirty="0">
              <a:solidFill>
                <a:schemeClr val="accent1"/>
              </a:solidFill>
            </a:rPr>
            <a:t>People have wished/haven’t wished for my organisation to organise alcohol-free events</a:t>
          </a:r>
          <a:endParaRPr lang="fi-FI" sz="4500" kern="1200" dirty="0">
            <a:solidFill>
              <a:schemeClr val="accent1"/>
            </a:solidFill>
          </a:endParaRPr>
        </a:p>
      </dsp:txBody>
      <dsp:txXfrm>
        <a:off x="87385" y="347803"/>
        <a:ext cx="10665026" cy="161533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FCCE53-B129-4819-B94D-1993571E177C}" type="datetimeFigureOut">
              <a:rPr lang="fi-FI" smtClean="0"/>
              <a:t>30.06.2021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7936A3-6660-4942-A536-301D17EA87DA}" type="slidenum">
              <a:rPr lang="fi-FI" smtClean="0"/>
              <a:t>‹#›</a:t>
            </a:fld>
            <a:endParaRPr lang="fi-FI"/>
          </a:p>
        </p:txBody>
      </p:sp>
    </p:spTree>
    <p:extLst>
      <p:ext uri="{BB962C8B-B14F-4D97-AF65-F5344CB8AC3E}">
        <p14:creationId xmlns:p14="http://schemas.microsoft.com/office/powerpoint/2010/main" val="948201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1</a:t>
            </a:fld>
            <a:endParaRPr lang="fi-FI" dirty="0"/>
          </a:p>
        </p:txBody>
      </p:sp>
    </p:spTree>
    <p:extLst>
      <p:ext uri="{BB962C8B-B14F-4D97-AF65-F5344CB8AC3E}">
        <p14:creationId xmlns:p14="http://schemas.microsoft.com/office/powerpoint/2010/main" val="2630933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What is a good event concept like?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Takes into account the organiser's resources: time, money, labour, space.</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Takes into account the needs of the target group: hanging out together, education, wellbeing, relaxation, partying.</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Safe for the organiser and the participant: no risk of injury, no risk of economic loss, participation is safe socially (no harassment or discrimination).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wow factor is an excellent extra feature designed to surprise and delight the participant.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an numeron paikkamerkki 3"/>
          <p:cNvSpPr>
            <a:spLocks noGrp="1"/>
          </p:cNvSpPr>
          <p:nvPr>
            <p:ph type="sldNum" sz="quarter" idx="5"/>
          </p:nvPr>
        </p:nvSpPr>
        <p:spPr/>
        <p:txBody>
          <a:bodyPr/>
          <a:lstStyle/>
          <a:p>
            <a:fld id="{E97936A3-6660-4942-A536-301D17EA87DA}" type="slidenum">
              <a:rPr lang="fi-FI" smtClean="0"/>
              <a:t>11</a:t>
            </a:fld>
            <a:endParaRPr lang="fi-FI"/>
          </a:p>
        </p:txBody>
      </p:sp>
    </p:spTree>
    <p:extLst>
      <p:ext uri="{BB962C8B-B14F-4D97-AF65-F5344CB8AC3E}">
        <p14:creationId xmlns:p14="http://schemas.microsoft.com/office/powerpoint/2010/main" val="999042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Next, we will talk about why sometimes a brilliant event concept doesn’t reach its potential participants.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We will use non-alcoholic events as an example because it seems to be a very common problem that the members request non-alcoholic events but don’t participate in them.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12</a:t>
            </a:fld>
            <a:endParaRPr lang="fi-FI"/>
          </a:p>
        </p:txBody>
      </p:sp>
    </p:spTree>
    <p:extLst>
      <p:ext uri="{BB962C8B-B14F-4D97-AF65-F5344CB8AC3E}">
        <p14:creationId xmlns:p14="http://schemas.microsoft.com/office/powerpoint/2010/main" val="990300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So, you organised an event that wasn't a success. Before you reject the whole concept, check the list below. </a:t>
            </a: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Communication: How early did you announce the event? Which channels did you use? What was the communication like?</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Was the event at the same time as another, more popular event?  Or was it held too close to another event? Was there competition for the participants?</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What was the price-quality ratio of the event? Were the expectations met? How was the event advertised?</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To whom was the event branded? Did you select the right target group? Who should have been interested in the event?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an numeron paikkamerkki 3"/>
          <p:cNvSpPr>
            <a:spLocks noGrp="1"/>
          </p:cNvSpPr>
          <p:nvPr>
            <p:ph type="sldNum" sz="quarter" idx="5"/>
          </p:nvPr>
        </p:nvSpPr>
        <p:spPr/>
        <p:txBody>
          <a:bodyPr/>
          <a:lstStyle/>
          <a:p>
            <a:fld id="{E97936A3-6660-4942-A536-301D17EA87DA}" type="slidenum">
              <a:rPr lang="fi-FI" smtClean="0"/>
              <a:t>13</a:t>
            </a:fld>
            <a:endParaRPr lang="fi-FI"/>
          </a:p>
        </p:txBody>
      </p:sp>
    </p:spTree>
    <p:extLst>
      <p:ext uri="{BB962C8B-B14F-4D97-AF65-F5344CB8AC3E}">
        <p14:creationId xmlns:p14="http://schemas.microsoft.com/office/powerpoint/2010/main" val="593536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Depending on the number of participants, the exercise may be carried out either as a line exercise or by asking the participants to express their opinion by raising their hand or standing up.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In a line exercise the participants stand along an imaginary yes/no line based on what they think of the statements.</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participants are asked questions which they will then answer by walking to a point on the line.</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aim of the exercise is to clarify to the workshop leader and to the participants how they feel about the questions.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14</a:t>
            </a:fld>
            <a:endParaRPr lang="fi-FI"/>
          </a:p>
        </p:txBody>
      </p:sp>
    </p:spTree>
    <p:extLst>
      <p:ext uri="{BB962C8B-B14F-4D97-AF65-F5344CB8AC3E}">
        <p14:creationId xmlns:p14="http://schemas.microsoft.com/office/powerpoint/2010/main" val="1975297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Depending on the number of participants, the exercise may be carried out either as a line exercise or by asking the participants to express their opinion by raising their hand or standing up. </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In a line exercise the participants stand along an imaginary yes/no line based on what they think of the statements.</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The participants are asked questions which they will then answer by walking to a point on the line.</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The aim of the exercise is to clarify to the workshop leader and to the participants how they feel about the questions. </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15</a:t>
            </a:fld>
            <a:endParaRPr lang="fi-FI"/>
          </a:p>
        </p:txBody>
      </p:sp>
    </p:spTree>
    <p:extLst>
      <p:ext uri="{BB962C8B-B14F-4D97-AF65-F5344CB8AC3E}">
        <p14:creationId xmlns:p14="http://schemas.microsoft.com/office/powerpoint/2010/main" val="2083452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How do you feel about this in your community?</a:t>
            </a: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problem is common throughout Finland. Non-alcoholic events are often requested, but people rarely participate in them.</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Studies show that alcohol consumption is seen as a problem in different ways:</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peer pressure to drink (KOTT 2016)</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a reason not to participate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Nyyti</a:t>
            </a:r>
            <a:r>
              <a:rPr lang="en-GB" sz="1800" dirty="0">
                <a:effectLst/>
                <a:latin typeface="Calibri" panose="020F0502020204030204" pitchFamily="34" charset="0"/>
                <a:ea typeface="Calibri" panose="020F0502020204030204" pitchFamily="34" charset="0"/>
                <a:cs typeface="Times New Roman" panose="02020603050405020304" pitchFamily="18" charset="0"/>
              </a:rPr>
              <a:t> 2015)</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not drinking is wondered about out loud</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young people drink less alcohol than before (THL 2018, KOTT 2016)</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16</a:t>
            </a:fld>
            <a:endParaRPr lang="fi-FI"/>
          </a:p>
        </p:txBody>
      </p:sp>
    </p:spTree>
    <p:extLst>
      <p:ext uri="{BB962C8B-B14F-4D97-AF65-F5344CB8AC3E}">
        <p14:creationId xmlns:p14="http://schemas.microsoft.com/office/powerpoint/2010/main" val="10557564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What do people want when they ask associations to organise non-alcoholic events? It’s worth asking this question in a member survey. You should also ask what the members would like to experience at the association's events.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You may ask the workshop participants for ideas on the first question before showing the “correct answers”. You may also ask if they have asked their target audiences why they want non-alcoholic events.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an numeron paikkamerkki 3"/>
          <p:cNvSpPr>
            <a:spLocks noGrp="1"/>
          </p:cNvSpPr>
          <p:nvPr>
            <p:ph type="sldNum" sz="quarter" idx="5"/>
          </p:nvPr>
        </p:nvSpPr>
        <p:spPr/>
        <p:txBody>
          <a:bodyPr/>
          <a:lstStyle/>
          <a:p>
            <a:fld id="{E97936A3-6660-4942-A536-301D17EA87DA}" type="slidenum">
              <a:rPr lang="fi-FI" smtClean="0"/>
              <a:t>17</a:t>
            </a:fld>
            <a:endParaRPr lang="fi-FI"/>
          </a:p>
        </p:txBody>
      </p:sp>
    </p:spTree>
    <p:extLst>
      <p:ext uri="{BB962C8B-B14F-4D97-AF65-F5344CB8AC3E}">
        <p14:creationId xmlns:p14="http://schemas.microsoft.com/office/powerpoint/2010/main" val="4040286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Put content first – think about what people will do at the event, about the thing that will bring the participants together. </a:t>
            </a: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event concept may give the participants an idea of the event that doesn’t include substance use at all, or that substance use has no significance or special status at the event.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18</a:t>
            </a:fld>
            <a:endParaRPr lang="fi-FI"/>
          </a:p>
        </p:txBody>
      </p:sp>
    </p:spTree>
    <p:extLst>
      <p:ext uri="{BB962C8B-B14F-4D97-AF65-F5344CB8AC3E}">
        <p14:creationId xmlns:p14="http://schemas.microsoft.com/office/powerpoint/2010/main" val="2952261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19</a:t>
            </a:fld>
            <a:endParaRPr lang="fi-FI"/>
          </a:p>
        </p:txBody>
      </p:sp>
    </p:spTree>
    <p:extLst>
      <p:ext uri="{BB962C8B-B14F-4D97-AF65-F5344CB8AC3E}">
        <p14:creationId xmlns:p14="http://schemas.microsoft.com/office/powerpoint/2010/main" val="27133338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An idea exercise carried out alone or in small groups. This is a warm-up exercise for the participants. </a:t>
            </a: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workshop leader will read one assignment at a time, and the participants will then develop the idea into a concept. Ideas are written on paper or on post-it notes.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collective discussion is carried out so that the leader reads the idea and asks each group/participant to share their own concept.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Duration: 1 min per idea, 10 min collective discussion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Questions to help to stir up a discussion: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Let's eat together – what food-related would you do with the association people? What kind of new twist could you bring to eating together?</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Let's get to know new things – where have you always wanted to do an excursion?  What would you like to try?</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What would you do at a public place? What's the most famous landmark in this town?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Best in town – what can you do here for free? Do you know any good student discounts?</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Can I talk about my discipline – what kind of an event would you organise that is related to studies or a certain discipline?</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Clothes – if you want to make it more challenging, you can say that sewing patches to overalls doesn’t count.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In a remote workshop, this exercise can be carried out so that the participants list their ideas on their own papers or files.  The collective discussion can be carried out so that the participants write their ideas in the platform chat, or so that you use a separate platform suitable for collaborative editing, such as Google Docs or Padlet.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an numeron paikkamerkki 3"/>
          <p:cNvSpPr>
            <a:spLocks noGrp="1"/>
          </p:cNvSpPr>
          <p:nvPr>
            <p:ph type="sldNum" sz="quarter" idx="5"/>
          </p:nvPr>
        </p:nvSpPr>
        <p:spPr/>
        <p:txBody>
          <a:bodyPr/>
          <a:lstStyle/>
          <a:p>
            <a:fld id="{E97936A3-6660-4942-A536-301D17EA87DA}" type="slidenum">
              <a:rPr lang="fi-FI" smtClean="0"/>
              <a:t>21</a:t>
            </a:fld>
            <a:endParaRPr lang="fi-FI"/>
          </a:p>
        </p:txBody>
      </p:sp>
    </p:spTree>
    <p:extLst>
      <p:ext uri="{BB962C8B-B14F-4D97-AF65-F5344CB8AC3E}">
        <p14:creationId xmlns:p14="http://schemas.microsoft.com/office/powerpoint/2010/main" val="945516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(Version </a:t>
            </a:r>
            <a:r>
              <a:rPr lang="en" sz="1800" b="0" i="0" u="none" baseline="0" dirty="0">
                <a:cs typeface="Calibri"/>
              </a:rPr>
              <a:t>2.1, </a:t>
            </a:r>
            <a:r>
              <a:rPr lang="en" sz="1800" b="0" i="0" u="none" baseline="0">
                <a:cs typeface="Calibri"/>
              </a:rPr>
              <a:t>published 30 </a:t>
            </a:r>
            <a:r>
              <a:rPr lang="en" sz="1800" b="0" i="0" u="none" baseline="0" dirty="0">
                <a:cs typeface="Calibri"/>
              </a:rPr>
              <a:t>June 2021</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This is a concept workshop. Duration: 90 minutes</a:t>
            </a: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Legend of symbols on the slides</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nut symbol indicates an exercise.</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Tips for the workshop leader</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GB" sz="1800" dirty="0">
                <a:effectLst/>
                <a:latin typeface="Calibri" panose="020F0502020204030204" pitchFamily="34" charset="0"/>
                <a:ea typeface="Calibri" panose="020F0502020204030204" pitchFamily="34" charset="0"/>
                <a:cs typeface="Times New Roman" panose="02020603050405020304" pitchFamily="18" charset="0"/>
              </a:rPr>
              <a:t>Take pens, paper and post-it notes with you to the workshop.</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GB" sz="1800" dirty="0">
                <a:effectLst/>
                <a:latin typeface="Calibri" panose="020F0502020204030204" pitchFamily="34" charset="0"/>
                <a:ea typeface="Calibri" panose="020F0502020204030204" pitchFamily="34" charset="0"/>
                <a:cs typeface="Times New Roman" panose="02020603050405020304" pitchFamily="18" charset="0"/>
              </a:rPr>
              <a:t>A clock or other timer is required for the quick idea exercise.</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GB" sz="1800" dirty="0">
                <a:effectLst/>
                <a:latin typeface="Calibri" panose="020F0502020204030204" pitchFamily="34" charset="0"/>
                <a:ea typeface="Calibri" panose="020F0502020204030204" pitchFamily="34" charset="0"/>
                <a:cs typeface="Times New Roman" panose="02020603050405020304" pitchFamily="18" charset="0"/>
              </a:rPr>
              <a:t>The workshop space should be big enough for the participants to move around and work in small groups.</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GB" sz="1800" dirty="0">
                <a:effectLst/>
                <a:latin typeface="Calibri" panose="020F0502020204030204" pitchFamily="34" charset="0"/>
                <a:ea typeface="Calibri" panose="020F0502020204030204" pitchFamily="34" charset="0"/>
                <a:cs typeface="Times New Roman" panose="02020603050405020304" pitchFamily="18" charset="0"/>
              </a:rPr>
              <a:t>The workshop should be paced so that the topics “what is an event concept” and “challenges in participation” should be gone through fairly quickly, in about half an hour, leaving most of the time available to the concept ideas.</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GB" sz="1800" dirty="0">
                <a:effectLst/>
                <a:latin typeface="Calibri" panose="020F0502020204030204" pitchFamily="34" charset="0"/>
                <a:ea typeface="Calibri" panose="020F0502020204030204" pitchFamily="34" charset="0"/>
                <a:cs typeface="Times New Roman" panose="02020603050405020304" pitchFamily="18" charset="0"/>
              </a:rPr>
              <a:t>You can arrange the workshop online so that participants write their comments in the chat on the platform. The notes in the slides provide more detailed instructions on how to arrange the more extensive idea exercises remotely.</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This workshop was developed in the joint KUPLA project 2018–2020 between Ehyt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ry</a:t>
            </a:r>
            <a:r>
              <a:rPr lang="en-GB" sz="1800" dirty="0">
                <a:effectLst/>
                <a:latin typeface="Calibri" panose="020F0502020204030204" pitchFamily="34" charset="0"/>
                <a:ea typeface="Calibri" panose="020F0502020204030204" pitchFamily="34" charset="0"/>
                <a:cs typeface="Times New Roman" panose="02020603050405020304" pitchFamily="18" charset="0"/>
              </a:rPr>
              <a:t> and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Nyyti</a:t>
            </a:r>
            <a:r>
              <a:rPr lang="en-GB" sz="1800" dirty="0">
                <a:effectLst/>
                <a:latin typeface="Calibri" panose="020F0502020204030204" pitchFamily="34" charset="0"/>
                <a:ea typeface="Calibri" panose="020F0502020204030204" pitchFamily="34" charset="0"/>
                <a:cs typeface="Times New Roman" panose="02020603050405020304" pitchFamily="18" charset="0"/>
              </a:rPr>
              <a:t> ry. One of the aims of the project was to support higher education students’ wellbeing and ability to study.</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an numeron paikkamerkki 3"/>
          <p:cNvSpPr>
            <a:spLocks noGrp="1"/>
          </p:cNvSpPr>
          <p:nvPr>
            <p:ph type="sldNum" sz="quarter" idx="5"/>
          </p:nvPr>
        </p:nvSpPr>
        <p:spPr/>
        <p:txBody>
          <a:bodyPr/>
          <a:lstStyle/>
          <a:p>
            <a:fld id="{E97936A3-6660-4942-A536-301D17EA87DA}" type="slidenum">
              <a:rPr lang="fi-FI" smtClean="0"/>
              <a:t>2</a:t>
            </a:fld>
            <a:endParaRPr lang="fi-FI"/>
          </a:p>
        </p:txBody>
      </p:sp>
    </p:spTree>
    <p:extLst>
      <p:ext uri="{BB962C8B-B14F-4D97-AF65-F5344CB8AC3E}">
        <p14:creationId xmlns:p14="http://schemas.microsoft.com/office/powerpoint/2010/main" val="13145857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Second exercise – brainstorming, stage 1.</a:t>
            </a: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If the group is on the smaller side (no more than 30 participants), the exercise will be carried out by the participants writing their ideas on paper, leaving room for comments.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In the next stage of the exercise, participants will walk around the room and write comments on the papers.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If the group is large (more than 30 participants), the exercise will be carried out by giving the participants one paper to write their ideas on. In the next stage of the exercise, they will exchange papers with another participant/group.</a:t>
            </a: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Tips you can give to the participants:</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aim is not to come up with completely alcohol-free events, but events where drinking alcohol is not at the centre nor the only activity available.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Form a pair or a group with people you don't know yet – you will get to know new people and ways of thinking.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If you don’t come up with a new idea, share one of the tried and true concepts that meets at least three conditions.</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Take pictures of your ideas.</a:t>
            </a:r>
          </a:p>
          <a:p>
            <a:pPr marL="342900" lvl="0" indent="-342900">
              <a:lnSpc>
                <a:spcPct val="107000"/>
              </a:lnSpc>
              <a:spcAft>
                <a:spcPts val="800"/>
              </a:spcAft>
              <a:buFont typeface="Arial" panose="020B0604020202020204" pitchFamily="34" charset="0"/>
              <a:buChar char="•"/>
              <a:tabLst>
                <a:tab pos="457200" algn="l"/>
              </a:tabLs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In a remote workshop, the exercise can be carried out as follows:</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If the platform enables it, divide the participants into small groups where they come up with 1</a:t>
            </a:r>
            <a:r>
              <a:rPr lang="en-GB" sz="1800" dirty="0">
                <a:effectLst/>
                <a:latin typeface="Calibri" panose="020F0502020204030204" pitchFamily="34" charset="0"/>
                <a:ea typeface="Calibri" panose="020F0502020204030204" pitchFamily="34" charset="0"/>
                <a:cs typeface="Calibri" panose="020F0502020204030204" pitchFamily="34" charset="0"/>
              </a:rPr>
              <a:t>–</a:t>
            </a:r>
            <a:r>
              <a:rPr lang="en-GB" sz="1800" dirty="0">
                <a:effectLst/>
                <a:latin typeface="Calibri" panose="020F0502020204030204" pitchFamily="34" charset="0"/>
                <a:ea typeface="Calibri" panose="020F0502020204030204" pitchFamily="34" charset="0"/>
                <a:cs typeface="Times New Roman" panose="02020603050405020304" pitchFamily="18" charset="0"/>
              </a:rPr>
              <a:t>3 different event ideas based on the assignment. The ideas are written on a platform suitable for collaborative editing and commenting, such as Google Docs or Padlet. During the collective discussion (see next slide), all participants will comment on the ideas as per the instructions.</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an numeron paikkamerkki 3"/>
          <p:cNvSpPr>
            <a:spLocks noGrp="1"/>
          </p:cNvSpPr>
          <p:nvPr>
            <p:ph type="sldNum" sz="quarter" idx="5"/>
          </p:nvPr>
        </p:nvSpPr>
        <p:spPr/>
        <p:txBody>
          <a:bodyPr/>
          <a:lstStyle/>
          <a:p>
            <a:fld id="{E97936A3-6660-4942-A536-301D17EA87DA}" type="slidenum">
              <a:rPr lang="fi-FI" smtClean="0"/>
              <a:t>23</a:t>
            </a:fld>
            <a:endParaRPr lang="fi-FI"/>
          </a:p>
        </p:txBody>
      </p:sp>
    </p:spTree>
    <p:extLst>
      <p:ext uri="{BB962C8B-B14F-4D97-AF65-F5344CB8AC3E}">
        <p14:creationId xmlns:p14="http://schemas.microsoft.com/office/powerpoint/2010/main" val="26065352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Brainstorming, stage 2.</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If the group is small, place the previous stage's idea papers on tables and ask participants to walk around them and develop the ideas as per the instructions on the slides.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If the group is large, ask the participants to exchange papers with another participant/group.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Duration: 5</a:t>
            </a:r>
            <a:r>
              <a:rPr lang="en-GB" sz="1800" dirty="0">
                <a:effectLst/>
                <a:latin typeface="Calibri" panose="020F0502020204030204" pitchFamily="34" charset="0"/>
                <a:ea typeface="Calibri" panose="020F0502020204030204" pitchFamily="34" charset="0"/>
                <a:cs typeface="Calibri" panose="020F0502020204030204" pitchFamily="34" charset="0"/>
              </a:rPr>
              <a:t>–</a:t>
            </a:r>
            <a:r>
              <a:rPr lang="en-GB" sz="1800" dirty="0">
                <a:effectLst/>
                <a:latin typeface="Calibri" panose="020F0502020204030204" pitchFamily="34" charset="0"/>
                <a:ea typeface="Calibri" panose="020F0502020204030204" pitchFamily="34" charset="0"/>
                <a:cs typeface="Times New Roman" panose="02020603050405020304" pitchFamily="18" charset="0"/>
              </a:rPr>
              <a:t>7 min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24</a:t>
            </a:fld>
            <a:endParaRPr lang="fi-FI"/>
          </a:p>
        </p:txBody>
      </p:sp>
    </p:spTree>
    <p:extLst>
      <p:ext uri="{BB962C8B-B14F-4D97-AF65-F5344CB8AC3E}">
        <p14:creationId xmlns:p14="http://schemas.microsoft.com/office/powerpoint/2010/main" val="42547221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During the collective discussion, the ideas, comments and suggestions of the participants/groups are discussed. You can spend as much time on this as you have left and go through the summary slide very briefly.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an numeron paikkamerkki 3"/>
          <p:cNvSpPr>
            <a:spLocks noGrp="1"/>
          </p:cNvSpPr>
          <p:nvPr>
            <p:ph type="sldNum" sz="quarter" idx="5"/>
          </p:nvPr>
        </p:nvSpPr>
        <p:spPr/>
        <p:txBody>
          <a:bodyPr/>
          <a:lstStyle/>
          <a:p>
            <a:fld id="{E97936A3-6660-4942-A536-301D17EA87DA}" type="slidenum">
              <a:rPr lang="fi-FI" smtClean="0"/>
              <a:t>25</a:t>
            </a:fld>
            <a:endParaRPr lang="fi-FI"/>
          </a:p>
        </p:txBody>
      </p:sp>
    </p:spTree>
    <p:extLst>
      <p:ext uri="{BB962C8B-B14F-4D97-AF65-F5344CB8AC3E}">
        <p14:creationId xmlns:p14="http://schemas.microsoft.com/office/powerpoint/2010/main" val="11282912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26</a:t>
            </a:fld>
            <a:endParaRPr lang="fi-FI"/>
          </a:p>
        </p:txBody>
      </p:sp>
    </p:spTree>
    <p:extLst>
      <p:ext uri="{BB962C8B-B14F-4D97-AF65-F5344CB8AC3E}">
        <p14:creationId xmlns:p14="http://schemas.microsoft.com/office/powerpoint/2010/main" val="5476671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This work has been licensed under a Creative Commons Attribution 4.0 International licence. You may view the license at http://creativecommons.org/licenses/by/4.0/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an numeron paikkamerkki 3"/>
          <p:cNvSpPr>
            <a:spLocks noGrp="1"/>
          </p:cNvSpPr>
          <p:nvPr>
            <p:ph type="sldNum" sz="quarter" idx="5"/>
          </p:nvPr>
        </p:nvSpPr>
        <p:spPr/>
        <p:txBody>
          <a:bodyPr/>
          <a:lstStyle/>
          <a:p>
            <a:fld id="{A96B6E28-112C-46A5-8995-530ACD48FC62}" type="slidenum">
              <a:rPr lang="fi-FI" smtClean="0"/>
              <a:t>27</a:t>
            </a:fld>
            <a:endParaRPr lang="fi-FI"/>
          </a:p>
        </p:txBody>
      </p:sp>
    </p:spTree>
    <p:extLst>
      <p:ext uri="{BB962C8B-B14F-4D97-AF65-F5344CB8AC3E}">
        <p14:creationId xmlns:p14="http://schemas.microsoft.com/office/powerpoint/2010/main" val="2764214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First, we will find out who the participants are.</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Duration: 5 min</a:t>
            </a: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Ask the participants to answer the questions by either raising their hand or standing up.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During the last two questions, you can ask more specific questions: “What does novice or experienced mean to you?”</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“What kinds of events have you organised?”</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an numeron paikkamerkki 3"/>
          <p:cNvSpPr>
            <a:spLocks noGrp="1"/>
          </p:cNvSpPr>
          <p:nvPr>
            <p:ph type="sldNum" sz="quarter" idx="5"/>
          </p:nvPr>
        </p:nvSpPr>
        <p:spPr/>
        <p:txBody>
          <a:bodyPr/>
          <a:lstStyle/>
          <a:p>
            <a:fld id="{E97936A3-6660-4942-A536-301D17EA87DA}" type="slidenum">
              <a:rPr lang="fi-FI" smtClean="0"/>
              <a:t>3</a:t>
            </a:fld>
            <a:endParaRPr lang="fi-FI"/>
          </a:p>
        </p:txBody>
      </p:sp>
    </p:spTree>
    <p:extLst>
      <p:ext uri="{BB962C8B-B14F-4D97-AF65-F5344CB8AC3E}">
        <p14:creationId xmlns:p14="http://schemas.microsoft.com/office/powerpoint/2010/main" val="2891093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4</a:t>
            </a:fld>
            <a:endParaRPr lang="fi-FI"/>
          </a:p>
        </p:txBody>
      </p:sp>
    </p:spTree>
    <p:extLst>
      <p:ext uri="{BB962C8B-B14F-4D97-AF65-F5344CB8AC3E}">
        <p14:creationId xmlns:p14="http://schemas.microsoft.com/office/powerpoint/2010/main" val="1451047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Here, we will present the themes of the workshop.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At this stage, you can explain that, before the idea exercise, you will discuss what an event concept means and why sometimes people don’t attend events.</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5</a:t>
            </a:fld>
            <a:endParaRPr lang="fi-FI"/>
          </a:p>
        </p:txBody>
      </p:sp>
    </p:spTree>
    <p:extLst>
      <p:ext uri="{BB962C8B-B14F-4D97-AF65-F5344CB8AC3E}">
        <p14:creationId xmlns:p14="http://schemas.microsoft.com/office/powerpoint/2010/main" val="1093864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planning of an event begins with questions. The first is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why</a:t>
            </a:r>
            <a:r>
              <a:rPr lang="en-GB" sz="1800" dirty="0">
                <a:effectLst/>
                <a:latin typeface="Calibri" panose="020F0502020204030204" pitchFamily="34" charset="0"/>
                <a:ea typeface="Calibri" panose="020F0502020204030204" pitchFamily="34" charset="0"/>
                <a:cs typeface="Times New Roman" panose="02020603050405020304" pitchFamily="18" charset="0"/>
              </a:rPr>
              <a:t> the event is organised, i.e. what is the purpose of the event.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Organising the event may be part of studies, the organiser may want to evolve professionally, etc.</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You can ask the participants to add to the list of reasons for organising events.</a:t>
            </a: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You can also ask if there are bad reasons for organising events.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It’s good to stop and think about why you want to organise the event. Repeating things in the name of habit and tradition is not the best reason.</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an numeron paikkamerkki 3"/>
          <p:cNvSpPr>
            <a:spLocks noGrp="1"/>
          </p:cNvSpPr>
          <p:nvPr>
            <p:ph type="sldNum" sz="quarter" idx="5"/>
          </p:nvPr>
        </p:nvSpPr>
        <p:spPr/>
        <p:txBody>
          <a:bodyPr/>
          <a:lstStyle/>
          <a:p>
            <a:fld id="{E97936A3-6660-4942-A536-301D17EA87DA}" type="slidenum">
              <a:rPr lang="fi-FI" smtClean="0"/>
              <a:t>6</a:t>
            </a:fld>
            <a:endParaRPr lang="fi-FI"/>
          </a:p>
        </p:txBody>
      </p:sp>
    </p:spTree>
    <p:extLst>
      <p:ext uri="{BB962C8B-B14F-4D97-AF65-F5344CB8AC3E}">
        <p14:creationId xmlns:p14="http://schemas.microsoft.com/office/powerpoint/2010/main" val="2330472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To whom are the events organised, i.e. which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target groups</a:t>
            </a:r>
            <a:r>
              <a:rPr lang="en-GB" sz="1800" dirty="0">
                <a:effectLst/>
                <a:latin typeface="Calibri" panose="020F0502020204030204" pitchFamily="34" charset="0"/>
                <a:ea typeface="Calibri" panose="020F0502020204030204" pitchFamily="34" charset="0"/>
                <a:cs typeface="Times New Roman" panose="02020603050405020304" pitchFamily="18" charset="0"/>
              </a:rPr>
              <a:t> can the events have?</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7</a:t>
            </a:fld>
            <a:endParaRPr lang="fi-FI"/>
          </a:p>
        </p:txBody>
      </p:sp>
    </p:spTree>
    <p:extLst>
      <p:ext uri="{BB962C8B-B14F-4D97-AF65-F5344CB8AC3E}">
        <p14:creationId xmlns:p14="http://schemas.microsoft.com/office/powerpoint/2010/main" val="3378494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Where do the ideas for events come from? How are events developed further?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Do the participants use these methods for coming up with ideas and for developing events?</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8</a:t>
            </a:fld>
            <a:endParaRPr lang="fi-FI"/>
          </a:p>
        </p:txBody>
      </p:sp>
    </p:spTree>
    <p:extLst>
      <p:ext uri="{BB962C8B-B14F-4D97-AF65-F5344CB8AC3E}">
        <p14:creationId xmlns:p14="http://schemas.microsoft.com/office/powerpoint/2010/main" val="858164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An event concept is defined here: what it is and what it isn’t.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An event concept is a clear guideline or model for organising an event.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10</a:t>
            </a:fld>
            <a:endParaRPr lang="fi-FI"/>
          </a:p>
        </p:txBody>
      </p:sp>
    </p:spTree>
    <p:extLst>
      <p:ext uri="{BB962C8B-B14F-4D97-AF65-F5344CB8AC3E}">
        <p14:creationId xmlns:p14="http://schemas.microsoft.com/office/powerpoint/2010/main" val="16424765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tsikkodia">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B323D95-BD22-471B-9737-B52DFD97CC31}"/>
              </a:ext>
            </a:extLst>
          </p:cNvPr>
          <p:cNvSpPr/>
          <p:nvPr/>
        </p:nvSpPr>
        <p:spPr>
          <a:xfrm>
            <a:off x="243348" y="221226"/>
            <a:ext cx="11710220" cy="63860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11" name="Graphic 10">
            <a:extLst>
              <a:ext uri="{FF2B5EF4-FFF2-40B4-BE49-F238E27FC236}">
                <a16:creationId xmlns:a16="http://schemas.microsoft.com/office/drawing/2014/main" id="{DF2AA9B2-296B-4EA7-89A1-18E3BBAA66A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60957" y="74974"/>
            <a:ext cx="6770258" cy="3389192"/>
          </a:xfrm>
          <a:prstGeom prst="rect">
            <a:avLst/>
          </a:prstGeom>
        </p:spPr>
      </p:pic>
      <p:sp>
        <p:nvSpPr>
          <p:cNvPr id="2" name="Otsikko 1">
            <a:extLst>
              <a:ext uri="{FF2B5EF4-FFF2-40B4-BE49-F238E27FC236}">
                <a16:creationId xmlns:a16="http://schemas.microsoft.com/office/drawing/2014/main" id="{9CD11F6C-F3F6-4118-89CE-9F0DEC3ED7D8}"/>
              </a:ext>
            </a:extLst>
          </p:cNvPr>
          <p:cNvSpPr>
            <a:spLocks noGrp="1"/>
          </p:cNvSpPr>
          <p:nvPr>
            <p:ph type="ctrTitle" hasCustomPrompt="1"/>
          </p:nvPr>
        </p:nvSpPr>
        <p:spPr>
          <a:xfrm>
            <a:off x="3073182" y="1266214"/>
            <a:ext cx="5941863" cy="1721778"/>
          </a:xfrm>
        </p:spPr>
        <p:txBody>
          <a:bodyPr anchor="ctr">
            <a:normAutofit/>
          </a:bodyPr>
          <a:lstStyle>
            <a:lvl1pPr algn="ctr">
              <a:defRPr sz="5000" b="1">
                <a:solidFill>
                  <a:srgbClr val="E27373"/>
                </a:solidFill>
                <a:latin typeface="+mn-lt"/>
              </a:defRPr>
            </a:lvl1pPr>
          </a:lstStyle>
          <a:p>
            <a:r>
              <a:rPr lang="fi-FI" dirty="0"/>
              <a:t>Muokkaa ots. perustyyl. napsautt.</a:t>
            </a:r>
          </a:p>
        </p:txBody>
      </p:sp>
      <p:pic>
        <p:nvPicPr>
          <p:cNvPr id="7" name="Picture 6" descr="A picture containing clock, drawing&#10;&#10;Description automatically generated">
            <a:extLst>
              <a:ext uri="{FF2B5EF4-FFF2-40B4-BE49-F238E27FC236}">
                <a16:creationId xmlns:a16="http://schemas.microsoft.com/office/drawing/2014/main" id="{4F79D03E-259E-4C93-887E-D35DC3ACB2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1488" y="312774"/>
            <a:ext cx="853676" cy="853676"/>
          </a:xfrm>
          <a:prstGeom prst="rect">
            <a:avLst/>
          </a:prstGeom>
        </p:spPr>
      </p:pic>
      <p:sp>
        <p:nvSpPr>
          <p:cNvPr id="8" name="Otsikko 1">
            <a:extLst>
              <a:ext uri="{FF2B5EF4-FFF2-40B4-BE49-F238E27FC236}">
                <a16:creationId xmlns:a16="http://schemas.microsoft.com/office/drawing/2014/main" id="{8B1E04D6-383D-4B93-BA9D-F06D143E1A2B}"/>
              </a:ext>
            </a:extLst>
          </p:cNvPr>
          <p:cNvSpPr txBox="1">
            <a:spLocks/>
          </p:cNvSpPr>
          <p:nvPr/>
        </p:nvSpPr>
        <p:spPr>
          <a:xfrm>
            <a:off x="4777281" y="573238"/>
            <a:ext cx="3821595" cy="419405"/>
          </a:xfrm>
          <a:prstGeom prst="rect">
            <a:avLst/>
          </a:prstGeom>
        </p:spPr>
        <p:txBody>
          <a:bodyPr vert="horz" lIns="91440" tIns="45720" rIns="91440" bIns="45720" rtlCol="0" anchor="b">
            <a:normAutofit fontScale="82500" lnSpcReduction="10000"/>
          </a:bodyPr>
          <a:lstStyle>
            <a:lvl1pPr algn="ctr" defTabSz="914400" rtl="0" eaLnBrk="1" latinLnBrk="0" hangingPunct="1">
              <a:lnSpc>
                <a:spcPct val="90000"/>
              </a:lnSpc>
              <a:spcBef>
                <a:spcPct val="0"/>
              </a:spcBef>
              <a:buNone/>
              <a:defRPr sz="5000" b="1" kern="1200">
                <a:solidFill>
                  <a:schemeClr val="accent2"/>
                </a:solidFill>
                <a:latin typeface="+mn-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fi-FI" sz="3200">
                <a:solidFill>
                  <a:srgbClr val="7ECAD5"/>
                </a:solidFill>
              </a:rPr>
              <a:t>EVENT TRAINING</a:t>
            </a:r>
          </a:p>
        </p:txBody>
      </p:sp>
    </p:spTree>
    <p:extLst>
      <p:ext uri="{BB962C8B-B14F-4D97-AF65-F5344CB8AC3E}">
        <p14:creationId xmlns:p14="http://schemas.microsoft.com/office/powerpoint/2010/main" val="3067351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tsikko ja sisältö">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7D4B7C2-160F-4C2A-8889-C4247D3665B7}"/>
              </a:ext>
            </a:extLst>
          </p:cNvPr>
          <p:cNvSpPr/>
          <p:nvPr/>
        </p:nvSpPr>
        <p:spPr>
          <a:xfrm>
            <a:off x="0" y="0"/>
            <a:ext cx="12192000" cy="6858000"/>
          </a:xfrm>
          <a:prstGeom prst="rect">
            <a:avLst/>
          </a:prstGeom>
          <a:solidFill>
            <a:schemeClr val="accent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4" name="Rectangle 13">
            <a:extLst>
              <a:ext uri="{FF2B5EF4-FFF2-40B4-BE49-F238E27FC236}">
                <a16:creationId xmlns:a16="http://schemas.microsoft.com/office/drawing/2014/main" id="{8A0A3CEB-93FA-4E33-9CC3-761E52F4C0E2}"/>
              </a:ext>
            </a:extLst>
          </p:cNvPr>
          <p:cNvSpPr/>
          <p:nvPr/>
        </p:nvSpPr>
        <p:spPr>
          <a:xfrm>
            <a:off x="243348" y="222739"/>
            <a:ext cx="11710220" cy="638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10515600" cy="958577"/>
          </a:xfrm>
        </p:spPr>
        <p:txBody>
          <a:bodyPr>
            <a:normAutofit/>
          </a:bodyPr>
          <a:lstStyle>
            <a:lvl1pPr>
              <a:defRPr sz="4500" b="1">
                <a:solidFill>
                  <a:srgbClr val="E27373"/>
                </a:solidFill>
                <a:latin typeface="+mn-lt"/>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accent2"/>
              </a:buClr>
              <a:buSzPct val="120000"/>
              <a:defRPr/>
            </a:lvl1pPr>
            <a:lvl2pPr marL="685800" indent="-288000">
              <a:buClr>
                <a:schemeClr val="accent2"/>
              </a:buClr>
              <a:buSzPct val="120000"/>
              <a:buFont typeface="Arial" panose="020B0604020202020204" pitchFamily="34" charset="0"/>
              <a:buChar char="•"/>
              <a:defRPr/>
            </a:lvl2pPr>
          </a:lstStyle>
          <a:p>
            <a:pPr lvl="0"/>
            <a:r>
              <a:rPr lang="fi-FI" dirty="0"/>
              <a:t>Muokkaa tekstin perustyylejä napsauttamalla</a:t>
            </a:r>
          </a:p>
          <a:p>
            <a:pPr lvl="1"/>
            <a:r>
              <a:rPr lang="fi-FI" dirty="0"/>
              <a:t>toinen taso</a:t>
            </a:r>
          </a:p>
        </p:txBody>
      </p:sp>
    </p:spTree>
    <p:extLst>
      <p:ext uri="{BB962C8B-B14F-4D97-AF65-F5344CB8AC3E}">
        <p14:creationId xmlns:p14="http://schemas.microsoft.com/office/powerpoint/2010/main" val="2663408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Otsikko ja sisältö">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D4D1DD-2C05-477E-B71A-CB554FB0D130}"/>
              </a:ext>
            </a:extLst>
          </p:cNvPr>
          <p:cNvSpPr/>
          <p:nvPr/>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8980404" cy="958577"/>
          </a:xfrm>
        </p:spPr>
        <p:txBody>
          <a:bodyPr>
            <a:normAutofit/>
          </a:bodyPr>
          <a:lstStyle>
            <a:lvl1pPr>
              <a:defRPr sz="4500" b="1">
                <a:solidFill>
                  <a:schemeClr val="bg1"/>
                </a:solidFill>
              </a:defRPr>
            </a:lvl1pPr>
          </a:lstStyle>
          <a:p>
            <a:r>
              <a:rPr lang="fi-FI"/>
              <a:t>Muokkaa ots. perustyyl. napsautt.</a:t>
            </a:r>
            <a:endParaRPr lang="fi-FI" dirty="0"/>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bg1"/>
              </a:buClr>
              <a:buSzPct val="120000"/>
              <a:defRPr>
                <a:solidFill>
                  <a:schemeClr val="bg1"/>
                </a:solidFill>
              </a:defRPr>
            </a:lvl1pPr>
            <a:lvl2pPr marL="685800" indent="-288000">
              <a:buClr>
                <a:schemeClr val="bg1"/>
              </a:buClr>
              <a:buSzPct val="120000"/>
              <a:buFont typeface="Arial" panose="020B0604020202020204" pitchFamily="34" charset="0"/>
              <a:buChar char="•"/>
              <a:defRPr>
                <a:solidFill>
                  <a:schemeClr val="bg1"/>
                </a:solidFill>
              </a:defRPr>
            </a:lvl2pPr>
          </a:lstStyle>
          <a:p>
            <a:pPr lvl="0"/>
            <a:r>
              <a:rPr lang="fi-FI"/>
              <a:t>Muokkaa tekstin perustyylejä napsauttamalla</a:t>
            </a:r>
          </a:p>
          <a:p>
            <a:pPr lvl="1"/>
            <a:r>
              <a:rPr lang="fi-FI"/>
              <a:t>toinen taso</a:t>
            </a:r>
          </a:p>
        </p:txBody>
      </p:sp>
      <p:pic>
        <p:nvPicPr>
          <p:cNvPr id="2" name="Graphic 1">
            <a:extLst>
              <a:ext uri="{FF2B5EF4-FFF2-40B4-BE49-F238E27FC236}">
                <a16:creationId xmlns:a16="http://schemas.microsoft.com/office/drawing/2014/main" id="{D99BEF8E-FE8B-4AE3-8AF9-8787B499A1F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Tree>
    <p:extLst>
      <p:ext uri="{BB962C8B-B14F-4D97-AF65-F5344CB8AC3E}">
        <p14:creationId xmlns:p14="http://schemas.microsoft.com/office/powerpoint/2010/main" val="2027756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Mukautettu asettelu">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792D0-DF22-4C38-A3CC-887846AAF961}"/>
              </a:ext>
            </a:extLst>
          </p:cNvPr>
          <p:cNvSpPr/>
          <p:nvPr/>
        </p:nvSpPr>
        <p:spPr>
          <a:xfrm>
            <a:off x="243348" y="221226"/>
            <a:ext cx="11710220" cy="63860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endParaRPr lang="fi-FI" dirty="0"/>
          </a:p>
        </p:txBody>
      </p:sp>
      <p:pic>
        <p:nvPicPr>
          <p:cNvPr id="4" name="Picture 3">
            <a:extLst>
              <a:ext uri="{FF2B5EF4-FFF2-40B4-BE49-F238E27FC236}">
                <a16:creationId xmlns:a16="http://schemas.microsoft.com/office/drawing/2014/main" id="{CB594F26-AEE7-4F78-8041-28B11A8439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432" y="235197"/>
            <a:ext cx="4884713" cy="1580348"/>
          </a:xfrm>
          <a:prstGeom prst="rect">
            <a:avLst/>
          </a:prstGeom>
        </p:spPr>
      </p:pic>
    </p:spTree>
    <p:extLst>
      <p:ext uri="{BB962C8B-B14F-4D97-AF65-F5344CB8AC3E}">
        <p14:creationId xmlns:p14="http://schemas.microsoft.com/office/powerpoint/2010/main" val="1858851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Mukautettu asettelu">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584551-A250-41BF-9693-0127B5FD0558}"/>
              </a:ext>
            </a:extLst>
          </p:cNvPr>
          <p:cNvSpPr/>
          <p:nvPr/>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5" name="Graphic 4">
            <a:extLst>
              <a:ext uri="{FF2B5EF4-FFF2-40B4-BE49-F238E27FC236}">
                <a16:creationId xmlns:a16="http://schemas.microsoft.com/office/drawing/2014/main" id="{1B4E1AE4-A457-43D2-8479-A720DFCE825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endParaRPr lang="fi-FI" dirty="0"/>
          </a:p>
        </p:txBody>
      </p:sp>
    </p:spTree>
    <p:extLst>
      <p:ext uri="{BB962C8B-B14F-4D97-AF65-F5344CB8AC3E}">
        <p14:creationId xmlns:p14="http://schemas.microsoft.com/office/powerpoint/2010/main" val="4288786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_Otsikko ja sisältö _F">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D4D1DD-2C05-477E-B71A-CB554FB0D130}"/>
              </a:ext>
            </a:extLst>
          </p:cNvPr>
          <p:cNvSpPr/>
          <p:nvPr/>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8980404" cy="958577"/>
          </a:xfrm>
        </p:spPr>
        <p:txBody>
          <a:bodyPr>
            <a:normAutofit/>
          </a:bodyPr>
          <a:lstStyle>
            <a:lvl1pPr>
              <a:defRPr sz="4500" b="1">
                <a:solidFill>
                  <a:schemeClr val="bg1"/>
                </a:solidFill>
              </a:defRPr>
            </a:lvl1pPr>
          </a:lstStyle>
          <a:p>
            <a:r>
              <a:rPr lang="fi-FI"/>
              <a:t>Muokkaa ots. perustyyl. napsautt.</a:t>
            </a:r>
            <a:endParaRPr lang="fi-FI" dirty="0"/>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bg1"/>
              </a:buClr>
              <a:buSzPct val="120000"/>
              <a:defRPr>
                <a:solidFill>
                  <a:schemeClr val="bg1"/>
                </a:solidFill>
              </a:defRPr>
            </a:lvl1pPr>
            <a:lvl2pPr marL="685800" indent="-288000">
              <a:buClr>
                <a:schemeClr val="bg1"/>
              </a:buClr>
              <a:buSzPct val="120000"/>
              <a:buFont typeface="Arial" panose="020B0604020202020204" pitchFamily="34" charset="0"/>
              <a:buChar char="•"/>
              <a:defRPr>
                <a:solidFill>
                  <a:schemeClr val="bg1"/>
                </a:solidFill>
              </a:defRPr>
            </a:lvl2pPr>
          </a:lstStyle>
          <a:p>
            <a:pPr lvl="0"/>
            <a:r>
              <a:rPr lang="fi-FI"/>
              <a:t>Muokkaa tekstin perustyylejä napsauttamalla</a:t>
            </a:r>
          </a:p>
          <a:p>
            <a:pPr lvl="1"/>
            <a:r>
              <a:rPr lang="fi-FI"/>
              <a:t>toinen taso</a:t>
            </a:r>
          </a:p>
        </p:txBody>
      </p:sp>
      <p:pic>
        <p:nvPicPr>
          <p:cNvPr id="2" name="Graphic 1">
            <a:extLst>
              <a:ext uri="{FF2B5EF4-FFF2-40B4-BE49-F238E27FC236}">
                <a16:creationId xmlns:a16="http://schemas.microsoft.com/office/drawing/2014/main" id="{D99BEF8E-FE8B-4AE3-8AF9-8787B499A1F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FECBAF95-F74A-4D60-8830-94608AA636F7}"/>
              </a:ext>
            </a:extLst>
          </p:cNvPr>
          <p:cNvSpPr txBox="1">
            <a:spLocks/>
          </p:cNvSpPr>
          <p:nvPr/>
        </p:nvSpPr>
        <p:spPr>
          <a:xfrm>
            <a:off x="10428481" y="993062"/>
            <a:ext cx="849119" cy="9585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500" b="1" kern="1200">
                <a:solidFill>
                  <a:schemeClr val="bg1"/>
                </a:solidFill>
                <a:latin typeface="+mn-lt"/>
                <a:ea typeface="+mj-ea"/>
                <a:cs typeface="+mj-cs"/>
              </a:defRPr>
            </a:lvl1pPr>
          </a:lstStyle>
          <a:p>
            <a:pPr algn="ctr"/>
            <a:r>
              <a:rPr lang="en-US" sz="4000" dirty="0">
                <a:solidFill>
                  <a:schemeClr val="accent1"/>
                </a:solidFill>
              </a:rPr>
              <a:t>F</a:t>
            </a:r>
            <a:endParaRPr lang="fi-FI" sz="4000" dirty="0">
              <a:solidFill>
                <a:schemeClr val="accent1"/>
              </a:solidFill>
            </a:endParaRPr>
          </a:p>
        </p:txBody>
      </p:sp>
    </p:spTree>
    <p:extLst>
      <p:ext uri="{BB962C8B-B14F-4D97-AF65-F5344CB8AC3E}">
        <p14:creationId xmlns:p14="http://schemas.microsoft.com/office/powerpoint/2010/main" val="1781042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Mukautettu asettelu_F">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584551-A250-41BF-9693-0127B5FD0558}"/>
              </a:ext>
            </a:extLst>
          </p:cNvPr>
          <p:cNvSpPr/>
          <p:nvPr/>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5" name="Graphic 4">
            <a:extLst>
              <a:ext uri="{FF2B5EF4-FFF2-40B4-BE49-F238E27FC236}">
                <a16:creationId xmlns:a16="http://schemas.microsoft.com/office/drawing/2014/main" id="{1B4E1AE4-A457-43D2-8479-A720DFCE825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endParaRPr lang="fi-FI" dirty="0"/>
          </a:p>
        </p:txBody>
      </p:sp>
      <p:sp>
        <p:nvSpPr>
          <p:cNvPr id="6" name="Otsikko 1">
            <a:extLst>
              <a:ext uri="{FF2B5EF4-FFF2-40B4-BE49-F238E27FC236}">
                <a16:creationId xmlns:a16="http://schemas.microsoft.com/office/drawing/2014/main" id="{3F9C25DC-D7DE-4BE1-8169-B62640358757}"/>
              </a:ext>
            </a:extLst>
          </p:cNvPr>
          <p:cNvSpPr txBox="1">
            <a:spLocks/>
          </p:cNvSpPr>
          <p:nvPr/>
        </p:nvSpPr>
        <p:spPr>
          <a:xfrm>
            <a:off x="10428481" y="993062"/>
            <a:ext cx="849119" cy="9585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500" b="1" kern="1200">
                <a:solidFill>
                  <a:schemeClr val="bg1"/>
                </a:solidFill>
                <a:latin typeface="+mn-lt"/>
                <a:ea typeface="+mj-ea"/>
                <a:cs typeface="+mj-cs"/>
              </a:defRPr>
            </a:lvl1pPr>
          </a:lstStyle>
          <a:p>
            <a:pPr algn="ctr"/>
            <a:r>
              <a:rPr lang="en-US" sz="4000" dirty="0">
                <a:solidFill>
                  <a:schemeClr val="accent1"/>
                </a:solidFill>
              </a:rPr>
              <a:t>F</a:t>
            </a:r>
            <a:endParaRPr lang="fi-FI" sz="4000" dirty="0">
              <a:solidFill>
                <a:schemeClr val="accent1"/>
              </a:solidFill>
            </a:endParaRPr>
          </a:p>
        </p:txBody>
      </p:sp>
    </p:spTree>
    <p:extLst>
      <p:ext uri="{BB962C8B-B14F-4D97-AF65-F5344CB8AC3E}">
        <p14:creationId xmlns:p14="http://schemas.microsoft.com/office/powerpoint/2010/main" val="2850656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E482F0F-B781-4D67-8C08-0162C72ED3DE}"/>
              </a:ext>
            </a:extLst>
          </p:cNvPr>
          <p:cNvSpPr/>
          <p:nvPr/>
        </p:nvSpPr>
        <p:spPr>
          <a:xfrm>
            <a:off x="243348" y="222739"/>
            <a:ext cx="11710220" cy="638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Otsikon paikkamerkki 1">
            <a:extLst>
              <a:ext uri="{FF2B5EF4-FFF2-40B4-BE49-F238E27FC236}">
                <a16:creationId xmlns:a16="http://schemas.microsoft.com/office/drawing/2014/main" id="{F6C6B498-3E4C-4323-8248-09F9A86D1E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AE45DEB1-B38E-44A1-B677-573B8E3404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7895112B-40C8-4D2C-88E5-96448E766C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1CF391-1AD0-409D-842C-538FEE9A5DE8}" type="datetimeFigureOut">
              <a:rPr lang="fi-FI" smtClean="0"/>
              <a:t>30.06.2021</a:t>
            </a:fld>
            <a:endParaRPr lang="fi-FI"/>
          </a:p>
        </p:txBody>
      </p:sp>
      <p:sp>
        <p:nvSpPr>
          <p:cNvPr id="5" name="Alatunnisteen paikkamerkki 4">
            <a:extLst>
              <a:ext uri="{FF2B5EF4-FFF2-40B4-BE49-F238E27FC236}">
                <a16:creationId xmlns:a16="http://schemas.microsoft.com/office/drawing/2014/main" id="{E4C2E41B-6ADA-4BA2-8BE5-F286F5E5E9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54381D9E-F160-4E60-8161-FAB3A524AA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9AF1D9-EC33-49DB-BB3A-3AFF73D059AC}" type="slidenum">
              <a:rPr lang="fi-FI" smtClean="0"/>
              <a:t>‹#›</a:t>
            </a:fld>
            <a:endParaRPr lang="fi-FI"/>
          </a:p>
        </p:txBody>
      </p:sp>
    </p:spTree>
    <p:extLst>
      <p:ext uri="{BB962C8B-B14F-4D97-AF65-F5344CB8AC3E}">
        <p14:creationId xmlns:p14="http://schemas.microsoft.com/office/powerpoint/2010/main" val="2435569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914400" rtl="0" eaLnBrk="1" latinLnBrk="0" hangingPunct="1">
        <a:lnSpc>
          <a:spcPct val="90000"/>
        </a:lnSpc>
        <a:spcBef>
          <a:spcPct val="0"/>
        </a:spcBef>
        <a:buNone/>
        <a:defRPr sz="4500" b="1" kern="1200">
          <a:solidFill>
            <a:schemeClr val="accent2"/>
          </a:solidFill>
          <a:latin typeface="+mn-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hyt.fi/universitie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ehyt.fi/kupla"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hyperlink" Target="https://creativecommons.org/licenses/by/4.0/" TargetMode="External"/><Relationship Id="rId7" Type="http://schemas.openxmlformats.org/officeDocument/2006/relationships/image" Target="../media/image14.jpe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13.jpeg"/><Relationship Id="rId11" Type="http://schemas.openxmlformats.org/officeDocument/2006/relationships/image" Target="../media/image18.jpeg"/><Relationship Id="rId5" Type="http://schemas.openxmlformats.org/officeDocument/2006/relationships/image" Target="../media/image3.png"/><Relationship Id="rId10" Type="http://schemas.openxmlformats.org/officeDocument/2006/relationships/image" Target="../media/image17.jpeg"/><Relationship Id="rId4" Type="http://schemas.openxmlformats.org/officeDocument/2006/relationships/hyperlink" Target="http://www.ehyt.fi/" TargetMode="External"/><Relationship Id="rId9" Type="http://schemas.openxmlformats.org/officeDocument/2006/relationships/image" Target="../media/image1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45E08A-BF50-4A93-A360-E5FB7A658357}"/>
              </a:ext>
            </a:extLst>
          </p:cNvPr>
          <p:cNvSpPr>
            <a:spLocks noGrp="1"/>
          </p:cNvSpPr>
          <p:nvPr>
            <p:ph type="title"/>
          </p:nvPr>
        </p:nvSpPr>
        <p:spPr/>
        <p:txBody>
          <a:bodyPr/>
          <a:lstStyle/>
          <a:p>
            <a:r>
              <a:rPr lang="en-GB" dirty="0"/>
              <a:t>Instructions for the instructor</a:t>
            </a:r>
          </a:p>
        </p:txBody>
      </p:sp>
      <p:sp>
        <p:nvSpPr>
          <p:cNvPr id="3" name="Sisällön paikkamerkki 2">
            <a:extLst>
              <a:ext uri="{FF2B5EF4-FFF2-40B4-BE49-F238E27FC236}">
                <a16:creationId xmlns:a16="http://schemas.microsoft.com/office/drawing/2014/main" id="{53272301-D81B-408E-9146-62EDE0470887}"/>
              </a:ext>
            </a:extLst>
          </p:cNvPr>
          <p:cNvSpPr>
            <a:spLocks noGrp="1"/>
          </p:cNvSpPr>
          <p:nvPr>
            <p:ph idx="1"/>
          </p:nvPr>
        </p:nvSpPr>
        <p:spPr/>
        <p:txBody>
          <a:bodyPr/>
          <a:lstStyle/>
          <a:p>
            <a:r>
              <a:rPr lang="en-GB" dirty="0"/>
              <a:t>KUPLA event training 2/4. Version 2.1, published 30.6.2021, improvements to the accessibility of the presentation. </a:t>
            </a:r>
          </a:p>
          <a:p>
            <a:r>
              <a:rPr lang="en-GB" dirty="0"/>
              <a:t>The instructions for the instructor can be found in the notes of the slides (speaker notes). You can share the presentation in PDF format with the participants in the training.</a:t>
            </a:r>
          </a:p>
          <a:p>
            <a:r>
              <a:rPr lang="en-GB"/>
              <a:t>Other KUPLA materials can be found at </a:t>
            </a:r>
            <a:r>
              <a:rPr lang="en-GB">
                <a:hlinkClick r:id="rId3"/>
              </a:rPr>
              <a:t>www.ehyt.fi/universities</a:t>
            </a:r>
            <a:endParaRPr lang="en-GB">
              <a:hlinkClick r:id="rId4"/>
            </a:endParaRPr>
          </a:p>
          <a:p>
            <a:pPr marL="0" indent="0">
              <a:buNone/>
            </a:pPr>
            <a:endParaRPr lang="fi-FI" dirty="0"/>
          </a:p>
        </p:txBody>
      </p:sp>
    </p:spTree>
    <p:extLst>
      <p:ext uri="{BB962C8B-B14F-4D97-AF65-F5344CB8AC3E}">
        <p14:creationId xmlns:p14="http://schemas.microsoft.com/office/powerpoint/2010/main" val="140647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861588-2158-4FD2-AFBE-158CAC97068D}"/>
              </a:ext>
            </a:extLst>
          </p:cNvPr>
          <p:cNvSpPr>
            <a:spLocks noGrp="1"/>
          </p:cNvSpPr>
          <p:nvPr>
            <p:ph type="title"/>
          </p:nvPr>
        </p:nvSpPr>
        <p:spPr/>
        <p:txBody>
          <a:bodyPr/>
          <a:lstStyle/>
          <a:p>
            <a:r>
              <a:rPr lang="en-GB" dirty="0"/>
              <a:t>Event concept</a:t>
            </a:r>
            <a:endParaRPr lang="fi-FI" dirty="0"/>
          </a:p>
        </p:txBody>
      </p:sp>
      <p:sp>
        <p:nvSpPr>
          <p:cNvPr id="3" name="Sisällön paikkamerkki 2">
            <a:extLst>
              <a:ext uri="{FF2B5EF4-FFF2-40B4-BE49-F238E27FC236}">
                <a16:creationId xmlns:a16="http://schemas.microsoft.com/office/drawing/2014/main" id="{53E0085C-BD67-498F-B586-C686655A3F32}"/>
              </a:ext>
            </a:extLst>
          </p:cNvPr>
          <p:cNvSpPr>
            <a:spLocks noGrp="1"/>
          </p:cNvSpPr>
          <p:nvPr>
            <p:ph idx="1"/>
          </p:nvPr>
        </p:nvSpPr>
        <p:spPr/>
        <p:txBody>
          <a:bodyPr/>
          <a:lstStyle/>
          <a:p>
            <a:pPr lvl="0"/>
            <a:r>
              <a:rPr lang="en-GB" dirty="0"/>
              <a:t>Event concept = the event’s idea, impression, structure, “we do we do here”</a:t>
            </a:r>
            <a:endParaRPr lang="fi-FI" dirty="0"/>
          </a:p>
          <a:p>
            <a:pPr lvl="0"/>
            <a:r>
              <a:rPr lang="en-GB" dirty="0"/>
              <a:t>The event concept is not the same as a plan</a:t>
            </a:r>
            <a:endParaRPr lang="fi-FI" dirty="0"/>
          </a:p>
          <a:p>
            <a:pPr lvl="0"/>
            <a:r>
              <a:rPr lang="en-GB" dirty="0"/>
              <a:t>Examples: book club, picnic, academic dinner party, appro</a:t>
            </a:r>
            <a:endParaRPr lang="fi-FI" dirty="0"/>
          </a:p>
          <a:p>
            <a:endParaRPr lang="fi-FI" dirty="0"/>
          </a:p>
        </p:txBody>
      </p:sp>
    </p:spTree>
    <p:extLst>
      <p:ext uri="{BB962C8B-B14F-4D97-AF65-F5344CB8AC3E}">
        <p14:creationId xmlns:p14="http://schemas.microsoft.com/office/powerpoint/2010/main" val="366978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31337E1-B4C4-40B0-AE04-B40ECA20AA77}"/>
              </a:ext>
            </a:extLst>
          </p:cNvPr>
          <p:cNvSpPr>
            <a:spLocks noGrp="1"/>
          </p:cNvSpPr>
          <p:nvPr>
            <p:ph type="title"/>
          </p:nvPr>
        </p:nvSpPr>
        <p:spPr/>
        <p:txBody>
          <a:bodyPr/>
          <a:lstStyle/>
          <a:p>
            <a:r>
              <a:rPr lang="en-GB" dirty="0"/>
              <a:t>A good event concept</a:t>
            </a:r>
            <a:endParaRPr lang="fi-FI" dirty="0"/>
          </a:p>
        </p:txBody>
      </p:sp>
      <p:sp>
        <p:nvSpPr>
          <p:cNvPr id="3" name="Sisällön paikkamerkki 2">
            <a:extLst>
              <a:ext uri="{FF2B5EF4-FFF2-40B4-BE49-F238E27FC236}">
                <a16:creationId xmlns:a16="http://schemas.microsoft.com/office/drawing/2014/main" id="{49E64331-B8D4-4D47-9FAE-A20814D688D7}"/>
              </a:ext>
            </a:extLst>
          </p:cNvPr>
          <p:cNvSpPr>
            <a:spLocks noGrp="1"/>
          </p:cNvSpPr>
          <p:nvPr>
            <p:ph idx="1"/>
          </p:nvPr>
        </p:nvSpPr>
        <p:spPr/>
        <p:txBody>
          <a:bodyPr/>
          <a:lstStyle/>
          <a:p>
            <a:pPr lvl="0"/>
            <a:r>
              <a:rPr lang="en-GB" dirty="0"/>
              <a:t>Takes the organisers resources into account</a:t>
            </a:r>
            <a:endParaRPr lang="fi-FI" dirty="0"/>
          </a:p>
          <a:p>
            <a:pPr lvl="0"/>
            <a:r>
              <a:rPr lang="en-GB" dirty="0"/>
              <a:t>Takes the needs of the target group into account </a:t>
            </a:r>
            <a:endParaRPr lang="fi-FI" dirty="0"/>
          </a:p>
          <a:p>
            <a:pPr lvl="0"/>
            <a:r>
              <a:rPr lang="en-GB" dirty="0"/>
              <a:t>Safe for the organiser and the participant</a:t>
            </a:r>
            <a:endParaRPr lang="fi-FI" dirty="0"/>
          </a:p>
          <a:p>
            <a:pPr lvl="0"/>
            <a:r>
              <a:rPr lang="en-GB" dirty="0"/>
              <a:t>Interesting and fun, includes a “wow” factor</a:t>
            </a:r>
            <a:endParaRPr lang="fi-FI" dirty="0"/>
          </a:p>
          <a:p>
            <a:pPr lvl="0"/>
            <a:r>
              <a:rPr lang="en-GB" dirty="0"/>
              <a:t>So good that you would attend yourself</a:t>
            </a:r>
            <a:endParaRPr lang="fi-FI" dirty="0"/>
          </a:p>
          <a:p>
            <a:endParaRPr lang="fi-FI" dirty="0"/>
          </a:p>
        </p:txBody>
      </p:sp>
      <p:pic>
        <p:nvPicPr>
          <p:cNvPr id="5" name="Kuva 4" descr="Two students and a large bouquet of balloons of different colours">
            <a:extLst>
              <a:ext uri="{FF2B5EF4-FFF2-40B4-BE49-F238E27FC236}">
                <a16:creationId xmlns:a16="http://schemas.microsoft.com/office/drawing/2014/main" id="{9C960C8D-4A95-43CC-8A09-FBB91BD44D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52022" y="1362533"/>
            <a:ext cx="2426253" cy="4598448"/>
          </a:xfrm>
          <a:prstGeom prst="rect">
            <a:avLst/>
          </a:prstGeom>
        </p:spPr>
      </p:pic>
    </p:spTree>
    <p:extLst>
      <p:ext uri="{BB962C8B-B14F-4D97-AF65-F5344CB8AC3E}">
        <p14:creationId xmlns:p14="http://schemas.microsoft.com/office/powerpoint/2010/main" val="2950883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14692E0-88AA-4D41-8FD6-2D65114837C5}"/>
              </a:ext>
            </a:extLst>
          </p:cNvPr>
          <p:cNvSpPr>
            <a:spLocks noGrp="1"/>
          </p:cNvSpPr>
          <p:nvPr>
            <p:ph type="title"/>
          </p:nvPr>
        </p:nvSpPr>
        <p:spPr/>
        <p:txBody>
          <a:bodyPr>
            <a:normAutofit/>
          </a:bodyPr>
          <a:lstStyle/>
          <a:p>
            <a:pPr lvl="0"/>
            <a:r>
              <a:rPr lang="en-GB" dirty="0"/>
              <a:t>Challenges in participation</a:t>
            </a:r>
            <a:endParaRPr lang="fi-FI" dirty="0"/>
          </a:p>
        </p:txBody>
      </p:sp>
    </p:spTree>
    <p:extLst>
      <p:ext uri="{BB962C8B-B14F-4D97-AF65-F5344CB8AC3E}">
        <p14:creationId xmlns:p14="http://schemas.microsoft.com/office/powerpoint/2010/main" val="1708326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8BE2A17-05B7-4CCA-8D05-173768A114E7}"/>
              </a:ext>
            </a:extLst>
          </p:cNvPr>
          <p:cNvSpPr>
            <a:spLocks noGrp="1"/>
          </p:cNvSpPr>
          <p:nvPr>
            <p:ph type="title"/>
          </p:nvPr>
        </p:nvSpPr>
        <p:spPr/>
        <p:txBody>
          <a:bodyPr/>
          <a:lstStyle/>
          <a:p>
            <a:r>
              <a:rPr lang="en-GB" dirty="0"/>
              <a:t>Fall in attendance?</a:t>
            </a:r>
            <a:endParaRPr lang="fi-FI" dirty="0"/>
          </a:p>
        </p:txBody>
      </p:sp>
      <p:sp>
        <p:nvSpPr>
          <p:cNvPr id="3" name="Sisällön paikkamerkki 2">
            <a:extLst>
              <a:ext uri="{FF2B5EF4-FFF2-40B4-BE49-F238E27FC236}">
                <a16:creationId xmlns:a16="http://schemas.microsoft.com/office/drawing/2014/main" id="{5A4F0EA0-17F2-4D75-A72C-C7F7FFA8B666}"/>
              </a:ext>
            </a:extLst>
          </p:cNvPr>
          <p:cNvSpPr>
            <a:spLocks noGrp="1"/>
          </p:cNvSpPr>
          <p:nvPr>
            <p:ph idx="1"/>
          </p:nvPr>
        </p:nvSpPr>
        <p:spPr/>
        <p:txBody>
          <a:bodyPr/>
          <a:lstStyle/>
          <a:p>
            <a:pPr lvl="0"/>
            <a:r>
              <a:rPr lang="en-GB" dirty="0"/>
              <a:t>Was communication successful, did everyone know about the event?</a:t>
            </a:r>
            <a:endParaRPr lang="fi-FI" dirty="0"/>
          </a:p>
          <a:p>
            <a:pPr lvl="0"/>
            <a:r>
              <a:rPr lang="en-GB" dirty="0"/>
              <a:t>Did the event compete with another event for participants?</a:t>
            </a:r>
            <a:endParaRPr lang="fi-FI" dirty="0"/>
          </a:p>
          <a:p>
            <a:pPr lvl="0"/>
            <a:r>
              <a:rPr lang="en-GB" dirty="0"/>
              <a:t>Price-quality-expectations ratio?</a:t>
            </a:r>
            <a:endParaRPr lang="fi-FI" dirty="0"/>
          </a:p>
          <a:p>
            <a:pPr lvl="0"/>
            <a:r>
              <a:rPr lang="en-GB" dirty="0"/>
              <a:t>What the event’s brand was – the intended target group and the people who actually were interested?</a:t>
            </a:r>
            <a:endParaRPr lang="fi-FI" dirty="0"/>
          </a:p>
          <a:p>
            <a:endParaRPr lang="fi-FI" dirty="0"/>
          </a:p>
        </p:txBody>
      </p:sp>
    </p:spTree>
    <p:extLst>
      <p:ext uri="{BB962C8B-B14F-4D97-AF65-F5344CB8AC3E}">
        <p14:creationId xmlns:p14="http://schemas.microsoft.com/office/powerpoint/2010/main" val="2079026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Kaaviokuva 2">
            <a:extLst>
              <a:ext uri="{FF2B5EF4-FFF2-40B4-BE49-F238E27FC236}">
                <a16:creationId xmlns:a16="http://schemas.microsoft.com/office/drawing/2014/main" id="{A7D0AD47-22E6-40EB-8B88-83F994C952C0}"/>
              </a:ext>
            </a:extLst>
          </p:cNvPr>
          <p:cNvGraphicFramePr/>
          <p:nvPr>
            <p:extLst>
              <p:ext uri="{D42A27DB-BD31-4B8C-83A1-F6EECF244321}">
                <p14:modId xmlns:p14="http://schemas.microsoft.com/office/powerpoint/2010/main" val="2616149279"/>
              </p:ext>
            </p:extLst>
          </p:nvPr>
        </p:nvGraphicFramePr>
        <p:xfrm>
          <a:off x="565265" y="2261062"/>
          <a:ext cx="10939549" cy="2211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0090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Kaaviokuva 2">
            <a:extLst>
              <a:ext uri="{FF2B5EF4-FFF2-40B4-BE49-F238E27FC236}">
                <a16:creationId xmlns:a16="http://schemas.microsoft.com/office/drawing/2014/main" id="{5C9AB957-C903-4137-9DB0-37774C5A1EE0}"/>
              </a:ext>
            </a:extLst>
          </p:cNvPr>
          <p:cNvGraphicFramePr/>
          <p:nvPr>
            <p:extLst>
              <p:ext uri="{D42A27DB-BD31-4B8C-83A1-F6EECF244321}">
                <p14:modId xmlns:p14="http://schemas.microsoft.com/office/powerpoint/2010/main" val="2834677556"/>
              </p:ext>
            </p:extLst>
          </p:nvPr>
        </p:nvGraphicFramePr>
        <p:xfrm>
          <a:off x="498764" y="2177935"/>
          <a:ext cx="10839796" cy="23109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69431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9F08907-6145-44E9-A348-477439387DCB}"/>
              </a:ext>
            </a:extLst>
          </p:cNvPr>
          <p:cNvSpPr>
            <a:spLocks noGrp="1"/>
          </p:cNvSpPr>
          <p:nvPr>
            <p:ph type="title"/>
          </p:nvPr>
        </p:nvSpPr>
        <p:spPr/>
        <p:txBody>
          <a:bodyPr/>
          <a:lstStyle/>
          <a:p>
            <a:r>
              <a:rPr lang="en-GB" dirty="0"/>
              <a:t>The problem with alcohol-free events</a:t>
            </a:r>
            <a:endParaRPr lang="fi-FI" dirty="0"/>
          </a:p>
        </p:txBody>
      </p:sp>
      <p:sp>
        <p:nvSpPr>
          <p:cNvPr id="3" name="Sisällön paikkamerkki 2">
            <a:extLst>
              <a:ext uri="{FF2B5EF4-FFF2-40B4-BE49-F238E27FC236}">
                <a16:creationId xmlns:a16="http://schemas.microsoft.com/office/drawing/2014/main" id="{AD04B9B2-A630-4E89-84A0-3A66A54C21AC}"/>
              </a:ext>
            </a:extLst>
          </p:cNvPr>
          <p:cNvSpPr>
            <a:spLocks noGrp="1"/>
          </p:cNvSpPr>
          <p:nvPr>
            <p:ph idx="1"/>
          </p:nvPr>
        </p:nvSpPr>
        <p:spPr/>
        <p:txBody>
          <a:bodyPr/>
          <a:lstStyle/>
          <a:p>
            <a:pPr lvl="0"/>
            <a:r>
              <a:rPr lang="en-GB" dirty="0"/>
              <a:t>They are requested, but rarely attended -&gt; reduces motivation to organise alcohol-free events </a:t>
            </a:r>
            <a:endParaRPr lang="fi-FI" dirty="0"/>
          </a:p>
          <a:p>
            <a:pPr lvl="0"/>
            <a:r>
              <a:rPr lang="en-GB" dirty="0"/>
              <a:t>A common problem?</a:t>
            </a:r>
            <a:endParaRPr lang="fi-FI" dirty="0"/>
          </a:p>
          <a:p>
            <a:endParaRPr lang="fi-FI" dirty="0"/>
          </a:p>
        </p:txBody>
      </p:sp>
      <p:pic>
        <p:nvPicPr>
          <p:cNvPr id="7" name="Kuva 6">
            <a:extLst>
              <a:ext uri="{FF2B5EF4-FFF2-40B4-BE49-F238E27FC236}">
                <a16:creationId xmlns:a16="http://schemas.microsoft.com/office/drawing/2014/main" id="{C06F4AE9-F7A6-4F64-A1B1-B43D77F5C065}"/>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r="47892"/>
          <a:stretch/>
        </p:blipFill>
        <p:spPr>
          <a:xfrm>
            <a:off x="8763085" y="2788951"/>
            <a:ext cx="2487674" cy="3564393"/>
          </a:xfrm>
          <a:prstGeom prst="rect">
            <a:avLst/>
          </a:prstGeom>
        </p:spPr>
      </p:pic>
    </p:spTree>
    <p:extLst>
      <p:ext uri="{BB962C8B-B14F-4D97-AF65-F5344CB8AC3E}">
        <p14:creationId xmlns:p14="http://schemas.microsoft.com/office/powerpoint/2010/main" val="2764687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376B644-70B7-4F80-A3D5-1C7A4606B651}"/>
              </a:ext>
            </a:extLst>
          </p:cNvPr>
          <p:cNvSpPr>
            <a:spLocks noGrp="1"/>
          </p:cNvSpPr>
          <p:nvPr>
            <p:ph type="title"/>
          </p:nvPr>
        </p:nvSpPr>
        <p:spPr/>
        <p:txBody>
          <a:bodyPr/>
          <a:lstStyle/>
          <a:p>
            <a:r>
              <a:rPr lang="en-GB" dirty="0"/>
              <a:t>What do people really want?</a:t>
            </a:r>
            <a:endParaRPr lang="fi-FI" dirty="0"/>
          </a:p>
        </p:txBody>
      </p:sp>
      <p:sp>
        <p:nvSpPr>
          <p:cNvPr id="3" name="Sisällön paikkamerkki 2">
            <a:extLst>
              <a:ext uri="{FF2B5EF4-FFF2-40B4-BE49-F238E27FC236}">
                <a16:creationId xmlns:a16="http://schemas.microsoft.com/office/drawing/2014/main" id="{B2DDAE21-2210-44B2-911C-A21316337800}"/>
              </a:ext>
            </a:extLst>
          </p:cNvPr>
          <p:cNvSpPr>
            <a:spLocks noGrp="1"/>
          </p:cNvSpPr>
          <p:nvPr>
            <p:ph idx="1"/>
          </p:nvPr>
        </p:nvSpPr>
        <p:spPr/>
        <p:txBody>
          <a:bodyPr>
            <a:normAutofit/>
          </a:bodyPr>
          <a:lstStyle/>
          <a:p>
            <a:r>
              <a:rPr lang="en-GB" dirty="0"/>
              <a:t>What are they asking when they ask for alcohol-free events?</a:t>
            </a:r>
          </a:p>
          <a:p>
            <a:endParaRPr lang="fi-FI" dirty="0"/>
          </a:p>
          <a:p>
            <a:pPr lvl="0"/>
            <a:r>
              <a:rPr lang="en-GB" dirty="0"/>
              <a:t>Events that end earlier than a common night out</a:t>
            </a:r>
            <a:endParaRPr lang="fi-FI" dirty="0"/>
          </a:p>
          <a:p>
            <a:pPr lvl="0"/>
            <a:r>
              <a:rPr lang="en-GB" dirty="0"/>
              <a:t>Meeting people </a:t>
            </a:r>
            <a:endParaRPr lang="fi-FI" dirty="0"/>
          </a:p>
          <a:p>
            <a:pPr lvl="0"/>
            <a:r>
              <a:rPr lang="en-GB" dirty="0"/>
              <a:t>Actually getting to know new people</a:t>
            </a:r>
            <a:endParaRPr lang="fi-FI" dirty="0"/>
          </a:p>
          <a:p>
            <a:pPr lvl="0"/>
            <a:r>
              <a:rPr lang="en-GB" dirty="0"/>
              <a:t>Activities not centred on drinking alcohol and socialising supported by alcohol</a:t>
            </a:r>
            <a:endParaRPr lang="fi-FI" dirty="0"/>
          </a:p>
          <a:p>
            <a:pPr lvl="0"/>
            <a:r>
              <a:rPr lang="en-GB" dirty="0"/>
              <a:t>A space where you don’t need to explain not drinking alcohol</a:t>
            </a:r>
            <a:endParaRPr lang="fi-FI" dirty="0"/>
          </a:p>
          <a:p>
            <a:pPr lvl="0"/>
            <a:r>
              <a:rPr lang="en-GB" dirty="0"/>
              <a:t>Safe space</a:t>
            </a:r>
            <a:endParaRPr lang="fi-FI" dirty="0"/>
          </a:p>
        </p:txBody>
      </p:sp>
    </p:spTree>
    <p:extLst>
      <p:ext uri="{BB962C8B-B14F-4D97-AF65-F5344CB8AC3E}">
        <p14:creationId xmlns:p14="http://schemas.microsoft.com/office/powerpoint/2010/main" val="245722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EE2D046-C1D4-4CB7-BF95-949BBB0F76AB}"/>
              </a:ext>
            </a:extLst>
          </p:cNvPr>
          <p:cNvSpPr>
            <a:spLocks noGrp="1"/>
          </p:cNvSpPr>
          <p:nvPr>
            <p:ph type="title"/>
          </p:nvPr>
        </p:nvSpPr>
        <p:spPr/>
        <p:txBody>
          <a:bodyPr>
            <a:normAutofit/>
          </a:bodyPr>
          <a:lstStyle/>
          <a:p>
            <a:r>
              <a:rPr lang="en-GB" dirty="0"/>
              <a:t>Is an alcohol-free event its own concept?</a:t>
            </a:r>
            <a:endParaRPr lang="fi-FI" dirty="0"/>
          </a:p>
        </p:txBody>
      </p:sp>
      <p:sp>
        <p:nvSpPr>
          <p:cNvPr id="3" name="Sisällön paikkamerkki 2">
            <a:extLst>
              <a:ext uri="{FF2B5EF4-FFF2-40B4-BE49-F238E27FC236}">
                <a16:creationId xmlns:a16="http://schemas.microsoft.com/office/drawing/2014/main" id="{2C144EB1-22FB-496D-819B-EB2217F0306C}"/>
              </a:ext>
            </a:extLst>
          </p:cNvPr>
          <p:cNvSpPr>
            <a:spLocks noGrp="1"/>
          </p:cNvSpPr>
          <p:nvPr>
            <p:ph idx="1"/>
          </p:nvPr>
        </p:nvSpPr>
        <p:spPr/>
        <p:txBody>
          <a:bodyPr/>
          <a:lstStyle/>
          <a:p>
            <a:pPr lvl="0"/>
            <a:r>
              <a:rPr lang="en-GB" dirty="0"/>
              <a:t>You shouldn’t think that an alcohol-free event is its on category of events (cf. international event)</a:t>
            </a:r>
            <a:endParaRPr lang="fi-FI" dirty="0"/>
          </a:p>
          <a:p>
            <a:pPr lvl="0"/>
            <a:r>
              <a:rPr lang="en-GB" dirty="0"/>
              <a:t>The organiser decides if the event is alcohol-free (e.g. because of the venue) or if some alcohol is allowed (e.g. events where it’s all the same if you drink or not)</a:t>
            </a:r>
            <a:endParaRPr lang="fi-FI" dirty="0"/>
          </a:p>
          <a:p>
            <a:pPr lvl="0"/>
            <a:r>
              <a:rPr lang="en-GB" dirty="0"/>
              <a:t>Organising a good alcohol-free event is the same as any other event: what matters is the content</a:t>
            </a:r>
            <a:endParaRPr lang="fi-FI" dirty="0"/>
          </a:p>
          <a:p>
            <a:endParaRPr lang="fi-FI" dirty="0"/>
          </a:p>
        </p:txBody>
      </p:sp>
    </p:spTree>
    <p:extLst>
      <p:ext uri="{BB962C8B-B14F-4D97-AF65-F5344CB8AC3E}">
        <p14:creationId xmlns:p14="http://schemas.microsoft.com/office/powerpoint/2010/main" val="3887466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FAD60D-A16C-4F8E-8FF0-67F9244485DD}"/>
              </a:ext>
            </a:extLst>
          </p:cNvPr>
          <p:cNvSpPr>
            <a:spLocks noGrp="1"/>
          </p:cNvSpPr>
          <p:nvPr>
            <p:ph type="title"/>
          </p:nvPr>
        </p:nvSpPr>
        <p:spPr/>
        <p:txBody>
          <a:bodyPr>
            <a:normAutofit/>
          </a:bodyPr>
          <a:lstStyle/>
          <a:p>
            <a:r>
              <a:rPr lang="en-GB" dirty="0"/>
              <a:t>Tips for organising an alcohol-free event</a:t>
            </a:r>
            <a:endParaRPr lang="fi-FI" dirty="0"/>
          </a:p>
        </p:txBody>
      </p:sp>
      <p:sp>
        <p:nvSpPr>
          <p:cNvPr id="3" name="Sisällön paikkamerkki 2">
            <a:extLst>
              <a:ext uri="{FF2B5EF4-FFF2-40B4-BE49-F238E27FC236}">
                <a16:creationId xmlns:a16="http://schemas.microsoft.com/office/drawing/2014/main" id="{51644388-70E9-4562-AD7E-26E592BFFB3E}"/>
              </a:ext>
            </a:extLst>
          </p:cNvPr>
          <p:cNvSpPr>
            <a:spLocks noGrp="1"/>
          </p:cNvSpPr>
          <p:nvPr>
            <p:ph idx="1"/>
          </p:nvPr>
        </p:nvSpPr>
        <p:spPr/>
        <p:txBody>
          <a:bodyPr/>
          <a:lstStyle/>
          <a:p>
            <a:pPr lvl="0"/>
            <a:r>
              <a:rPr lang="en-GB" dirty="0"/>
              <a:t>Content first – the event is fully thought through and it shows</a:t>
            </a:r>
            <a:endParaRPr lang="fi-FI" dirty="0"/>
          </a:p>
          <a:p>
            <a:pPr lvl="0"/>
            <a:r>
              <a:rPr lang="en-GB" dirty="0"/>
              <a:t>The event concept is clear</a:t>
            </a:r>
            <a:endParaRPr lang="fi-FI" dirty="0"/>
          </a:p>
          <a:p>
            <a:pPr lvl="0"/>
            <a:r>
              <a:rPr lang="en-GB" dirty="0"/>
              <a:t>Not just an event minus the alcohol</a:t>
            </a:r>
            <a:endParaRPr lang="fi-FI" dirty="0"/>
          </a:p>
          <a:p>
            <a:pPr lvl="0"/>
            <a:r>
              <a:rPr lang="en-GB" dirty="0"/>
              <a:t>Tried and tested ideas: lunch disco, boardgame/videogame nights, trying out sports, dessert appro, discussions etc.</a:t>
            </a:r>
            <a:endParaRPr lang="fi-FI" dirty="0"/>
          </a:p>
          <a:p>
            <a:pPr lvl="0"/>
            <a:r>
              <a:rPr lang="en-GB" dirty="0"/>
              <a:t>Don’t make the absence of alcohol a thing</a:t>
            </a:r>
            <a:endParaRPr lang="fi-FI" dirty="0"/>
          </a:p>
          <a:p>
            <a:endParaRPr lang="fi-FI" dirty="0"/>
          </a:p>
        </p:txBody>
      </p:sp>
    </p:spTree>
    <p:extLst>
      <p:ext uri="{BB962C8B-B14F-4D97-AF65-F5344CB8AC3E}">
        <p14:creationId xmlns:p14="http://schemas.microsoft.com/office/powerpoint/2010/main" val="923272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71C10CC-FE67-4110-B74E-0F479F6A9FF8}"/>
              </a:ext>
            </a:extLst>
          </p:cNvPr>
          <p:cNvSpPr>
            <a:spLocks noGrp="1"/>
          </p:cNvSpPr>
          <p:nvPr>
            <p:ph type="ctrTitle"/>
          </p:nvPr>
        </p:nvSpPr>
        <p:spPr/>
        <p:txBody>
          <a:bodyPr/>
          <a:lstStyle/>
          <a:p>
            <a:r>
              <a:rPr lang="fi-FI" dirty="0" err="1"/>
              <a:t>Concept</a:t>
            </a:r>
            <a:r>
              <a:rPr lang="fi-FI" dirty="0"/>
              <a:t> workshop</a:t>
            </a:r>
          </a:p>
        </p:txBody>
      </p:sp>
      <p:pic>
        <p:nvPicPr>
          <p:cNvPr id="8" name="Picture 2">
            <a:extLst>
              <a:ext uri="{FF2B5EF4-FFF2-40B4-BE49-F238E27FC236}">
                <a16:creationId xmlns:a16="http://schemas.microsoft.com/office/drawing/2014/main" id="{F6F9F419-4E92-4582-B72D-6D08BF77270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248782" y="3905362"/>
            <a:ext cx="2643473" cy="2206595"/>
          </a:xfrm>
          <a:prstGeom prst="rect">
            <a:avLst/>
          </a:prstGeom>
        </p:spPr>
      </p:pic>
      <p:pic>
        <p:nvPicPr>
          <p:cNvPr id="9" name="Picture 3" descr="A picture containing toy, cake&#10;&#10;Description automatically generated">
            <a:extLst>
              <a:ext uri="{FF2B5EF4-FFF2-40B4-BE49-F238E27FC236}">
                <a16:creationId xmlns:a16="http://schemas.microsoft.com/office/drawing/2014/main" id="{A0B341B8-699A-4939-8C91-03849DEF147F}"/>
              </a:ext>
            </a:extLst>
          </p:cNvPr>
          <p:cNvPicPr>
            <a:picLocks noChangeAspect="1"/>
          </p:cNvPicPr>
          <p:nvPr/>
        </p:nvPicPr>
        <p:blipFill rotWithShape="1">
          <a:blip r:embed="rId4">
            <a:extLst>
              <a:ext uri="{28A0092B-C50C-407E-A947-70E740481C1C}">
                <a14:useLocalDpi xmlns:a14="http://schemas.microsoft.com/office/drawing/2010/main" val="0"/>
              </a:ext>
            </a:extLst>
          </a:blip>
          <a:srcRect l="39560" r="27839" b="238"/>
          <a:stretch/>
        </p:blipFill>
        <p:spPr>
          <a:xfrm>
            <a:off x="8478048" y="3599962"/>
            <a:ext cx="2025708" cy="2810697"/>
          </a:xfrm>
          <a:prstGeom prst="rect">
            <a:avLst/>
          </a:prstGeom>
        </p:spPr>
      </p:pic>
      <p:pic>
        <p:nvPicPr>
          <p:cNvPr id="10" name="Picture 4" descr="A picture containing toy, cake&#10;&#10;Description automatically generated">
            <a:extLst>
              <a:ext uri="{FF2B5EF4-FFF2-40B4-BE49-F238E27FC236}">
                <a16:creationId xmlns:a16="http://schemas.microsoft.com/office/drawing/2014/main" id="{59F97C60-0F43-4FB2-8AEA-8370F0257AFD}"/>
              </a:ext>
            </a:extLst>
          </p:cNvPr>
          <p:cNvPicPr>
            <a:picLocks noChangeAspect="1"/>
          </p:cNvPicPr>
          <p:nvPr/>
        </p:nvPicPr>
        <p:blipFill rotWithShape="1">
          <a:blip r:embed="rId4">
            <a:extLst>
              <a:ext uri="{28A0092B-C50C-407E-A947-70E740481C1C}">
                <a14:useLocalDpi xmlns:a14="http://schemas.microsoft.com/office/drawing/2010/main" val="0"/>
              </a:ext>
            </a:extLst>
          </a:blip>
          <a:srcRect l="5967" r="59156"/>
          <a:stretch/>
        </p:blipFill>
        <p:spPr>
          <a:xfrm flipH="1">
            <a:off x="1739051" y="3299883"/>
            <a:ext cx="2389219" cy="3106102"/>
          </a:xfrm>
          <a:prstGeom prst="rect">
            <a:avLst/>
          </a:prstGeom>
        </p:spPr>
      </p:pic>
    </p:spTree>
    <p:extLst>
      <p:ext uri="{BB962C8B-B14F-4D97-AF65-F5344CB8AC3E}">
        <p14:creationId xmlns:p14="http://schemas.microsoft.com/office/powerpoint/2010/main" val="395950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697EBC9-9343-4286-8C72-01B76757791E}"/>
              </a:ext>
            </a:extLst>
          </p:cNvPr>
          <p:cNvSpPr>
            <a:spLocks noGrp="1"/>
          </p:cNvSpPr>
          <p:nvPr>
            <p:ph type="title"/>
          </p:nvPr>
        </p:nvSpPr>
        <p:spPr/>
        <p:txBody>
          <a:bodyPr/>
          <a:lstStyle/>
          <a:p>
            <a:r>
              <a:rPr lang="fi-FI" dirty="0" err="1"/>
              <a:t>Quick</a:t>
            </a:r>
            <a:r>
              <a:rPr lang="fi-FI" dirty="0"/>
              <a:t> </a:t>
            </a:r>
            <a:r>
              <a:rPr lang="fi-FI" dirty="0" err="1"/>
              <a:t>ideas</a:t>
            </a:r>
            <a:endParaRPr lang="fi-FI" dirty="0"/>
          </a:p>
        </p:txBody>
      </p:sp>
    </p:spTree>
    <p:extLst>
      <p:ext uri="{BB962C8B-B14F-4D97-AF65-F5344CB8AC3E}">
        <p14:creationId xmlns:p14="http://schemas.microsoft.com/office/powerpoint/2010/main" val="3890785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C689E23-4AF1-4C2D-B13A-B56B7389B8D4}"/>
              </a:ext>
            </a:extLst>
          </p:cNvPr>
          <p:cNvSpPr>
            <a:spLocks noGrp="1"/>
          </p:cNvSpPr>
          <p:nvPr>
            <p:ph type="title"/>
          </p:nvPr>
        </p:nvSpPr>
        <p:spPr/>
        <p:txBody>
          <a:bodyPr/>
          <a:lstStyle/>
          <a:p>
            <a:r>
              <a:rPr lang="en-GB" dirty="0"/>
              <a:t>One-minute idea refinement</a:t>
            </a:r>
            <a:endParaRPr lang="fi-FI" dirty="0"/>
          </a:p>
        </p:txBody>
      </p:sp>
      <p:sp>
        <p:nvSpPr>
          <p:cNvPr id="3" name="Sisällön paikkamerkki 2">
            <a:extLst>
              <a:ext uri="{FF2B5EF4-FFF2-40B4-BE49-F238E27FC236}">
                <a16:creationId xmlns:a16="http://schemas.microsoft.com/office/drawing/2014/main" id="{3FD9D8DC-3848-4A00-86A4-1489D2C88350}"/>
              </a:ext>
            </a:extLst>
          </p:cNvPr>
          <p:cNvSpPr>
            <a:spLocks noGrp="1"/>
          </p:cNvSpPr>
          <p:nvPr>
            <p:ph idx="1"/>
          </p:nvPr>
        </p:nvSpPr>
        <p:spPr>
          <a:xfrm>
            <a:off x="853225" y="1537072"/>
            <a:ext cx="10547465" cy="5320928"/>
          </a:xfrm>
        </p:spPr>
        <p:txBody>
          <a:bodyPr>
            <a:normAutofit/>
          </a:bodyPr>
          <a:lstStyle/>
          <a:p>
            <a:r>
              <a:rPr lang="en-GB" dirty="0"/>
              <a:t>Refine the following ideas into an event concept of </a:t>
            </a:r>
            <a:br>
              <a:rPr lang="en-GB" dirty="0"/>
            </a:br>
            <a:r>
              <a:rPr lang="en-GB" dirty="0"/>
              <a:t>max. one sentence. You have one minute per idea.</a:t>
            </a:r>
          </a:p>
          <a:p>
            <a:endParaRPr lang="fi-FI" dirty="0"/>
          </a:p>
          <a:p>
            <a:pPr lvl="0"/>
            <a:r>
              <a:rPr lang="en-GB" dirty="0"/>
              <a:t>Eating together – a dinner with a twist</a:t>
            </a:r>
            <a:endParaRPr lang="fi-FI" dirty="0"/>
          </a:p>
          <a:p>
            <a:pPr lvl="0"/>
            <a:r>
              <a:rPr lang="en-GB" dirty="0"/>
              <a:t>Get to know an organisation/a hobby/a thing X</a:t>
            </a:r>
            <a:endParaRPr lang="fi-FI" dirty="0"/>
          </a:p>
          <a:p>
            <a:pPr lvl="0"/>
            <a:r>
              <a:rPr lang="en-GB" dirty="0"/>
              <a:t>Speed dating at a museum, book club at the pool, activity X at location Y – what would you do in a public space?</a:t>
            </a:r>
            <a:endParaRPr lang="fi-FI" dirty="0"/>
          </a:p>
          <a:p>
            <a:pPr lvl="0"/>
            <a:r>
              <a:rPr lang="en-GB" dirty="0"/>
              <a:t>The best events of the city for less than 10 euros</a:t>
            </a:r>
            <a:endParaRPr lang="fi-FI" dirty="0"/>
          </a:p>
          <a:p>
            <a:pPr lvl="0"/>
            <a:r>
              <a:rPr lang="en-GB" dirty="0"/>
              <a:t>Can I talk to you about my field?</a:t>
            </a:r>
            <a:endParaRPr lang="fi-FI" dirty="0"/>
          </a:p>
          <a:p>
            <a:pPr lvl="0"/>
            <a:r>
              <a:rPr lang="en-GB" dirty="0"/>
              <a:t>Clothes, dressing up or sewing</a:t>
            </a:r>
            <a:endParaRPr lang="fi-FI" dirty="0"/>
          </a:p>
        </p:txBody>
      </p:sp>
    </p:spTree>
    <p:extLst>
      <p:ext uri="{BB962C8B-B14F-4D97-AF65-F5344CB8AC3E}">
        <p14:creationId xmlns:p14="http://schemas.microsoft.com/office/powerpoint/2010/main" val="169427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DF26569-03DA-4219-B90F-FF03AF2364E8}"/>
              </a:ext>
            </a:extLst>
          </p:cNvPr>
          <p:cNvSpPr>
            <a:spLocks noGrp="1"/>
          </p:cNvSpPr>
          <p:nvPr>
            <p:ph type="title"/>
          </p:nvPr>
        </p:nvSpPr>
        <p:spPr/>
        <p:txBody>
          <a:bodyPr/>
          <a:lstStyle/>
          <a:p>
            <a:r>
              <a:rPr lang="fi-FI" dirty="0"/>
              <a:t>Idea </a:t>
            </a:r>
            <a:r>
              <a:rPr lang="fi-FI" dirty="0" err="1"/>
              <a:t>refinement</a:t>
            </a:r>
            <a:endParaRPr lang="fi-FI" dirty="0"/>
          </a:p>
        </p:txBody>
      </p:sp>
    </p:spTree>
    <p:extLst>
      <p:ext uri="{BB962C8B-B14F-4D97-AF65-F5344CB8AC3E}">
        <p14:creationId xmlns:p14="http://schemas.microsoft.com/office/powerpoint/2010/main" val="3972918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ADDEE86-2FAC-4421-8742-B3B66B61EB59}"/>
              </a:ext>
            </a:extLst>
          </p:cNvPr>
          <p:cNvSpPr>
            <a:spLocks noGrp="1"/>
          </p:cNvSpPr>
          <p:nvPr>
            <p:ph type="title"/>
          </p:nvPr>
        </p:nvSpPr>
        <p:spPr/>
        <p:txBody>
          <a:bodyPr/>
          <a:lstStyle/>
          <a:p>
            <a:r>
              <a:rPr lang="en-GB" dirty="0"/>
              <a:t>Idea refinement: stage 1</a:t>
            </a:r>
            <a:endParaRPr lang="fi-FI" dirty="0"/>
          </a:p>
        </p:txBody>
      </p:sp>
      <p:sp>
        <p:nvSpPr>
          <p:cNvPr id="3" name="Sisällön paikkamerkki 2">
            <a:extLst>
              <a:ext uri="{FF2B5EF4-FFF2-40B4-BE49-F238E27FC236}">
                <a16:creationId xmlns:a16="http://schemas.microsoft.com/office/drawing/2014/main" id="{9688E32B-9ED6-4120-B1CA-08253E72956C}"/>
              </a:ext>
            </a:extLst>
          </p:cNvPr>
          <p:cNvSpPr>
            <a:spLocks noGrp="1"/>
          </p:cNvSpPr>
          <p:nvPr>
            <p:ph idx="1"/>
          </p:nvPr>
        </p:nvSpPr>
        <p:spPr/>
        <p:txBody>
          <a:bodyPr>
            <a:normAutofit fontScale="92500" lnSpcReduction="20000"/>
          </a:bodyPr>
          <a:lstStyle/>
          <a:p>
            <a:pPr lvl="0"/>
            <a:r>
              <a:rPr lang="en-GB" dirty="0"/>
              <a:t>Come up with 1–3 event ideas by yourself or in a small group</a:t>
            </a:r>
            <a:r>
              <a:rPr lang="fi-FI" dirty="0"/>
              <a:t> </a:t>
            </a:r>
          </a:p>
          <a:p>
            <a:pPr lvl="0"/>
            <a:r>
              <a:rPr lang="en-GB" dirty="0"/>
              <a:t>The ideas must meet at least </a:t>
            </a:r>
            <a:r>
              <a:rPr lang="en-GB" b="1" dirty="0"/>
              <a:t>three</a:t>
            </a:r>
            <a:r>
              <a:rPr lang="en-GB" dirty="0"/>
              <a:t> of these criteria:</a:t>
            </a:r>
          </a:p>
          <a:p>
            <a:pPr marL="0" indent="0">
              <a:buNone/>
            </a:pPr>
            <a:endParaRPr lang="en-GB" dirty="0"/>
          </a:p>
          <a:p>
            <a:pPr>
              <a:buFont typeface="Wingdings" panose="05000000000000000000" pitchFamily="2" charset="2"/>
              <a:buChar char="q"/>
            </a:pPr>
            <a:r>
              <a:rPr lang="en-GB" dirty="0"/>
              <a:t>The participants get to know each other</a:t>
            </a:r>
            <a:endParaRPr lang="fi-FI" dirty="0"/>
          </a:p>
          <a:p>
            <a:pPr>
              <a:buFont typeface="Wingdings" panose="05000000000000000000" pitchFamily="2" charset="2"/>
              <a:buChar char="q"/>
            </a:pPr>
            <a:r>
              <a:rPr lang="en-GB" dirty="0"/>
              <a:t>The participants actively do something, not just observe</a:t>
            </a:r>
            <a:endParaRPr lang="fi-FI" dirty="0"/>
          </a:p>
          <a:p>
            <a:pPr>
              <a:buFont typeface="Wingdings" panose="05000000000000000000" pitchFamily="2" charset="2"/>
              <a:buChar char="q"/>
            </a:pPr>
            <a:r>
              <a:rPr lang="en-GB" dirty="0"/>
              <a:t>The idea is so good you would attend yourself</a:t>
            </a:r>
            <a:endParaRPr lang="fi-FI" dirty="0"/>
          </a:p>
          <a:p>
            <a:pPr>
              <a:buFont typeface="Wingdings" panose="05000000000000000000" pitchFamily="2" charset="2"/>
              <a:buChar char="q"/>
            </a:pPr>
            <a:r>
              <a:rPr lang="en-GB" dirty="0"/>
              <a:t>Alcohol doesn’t contribute to the performance/drinking alcohol is not presupposed</a:t>
            </a:r>
            <a:endParaRPr lang="fi-FI" dirty="0"/>
          </a:p>
          <a:p>
            <a:pPr>
              <a:buFont typeface="Wingdings" panose="05000000000000000000" pitchFamily="2" charset="2"/>
              <a:buChar char="q"/>
            </a:pPr>
            <a:r>
              <a:rPr lang="en-GB" dirty="0"/>
              <a:t>The event has a clear idea for what happens/what is done</a:t>
            </a:r>
          </a:p>
          <a:p>
            <a:endParaRPr lang="fi-FI" dirty="0"/>
          </a:p>
          <a:p>
            <a:pPr lvl="0"/>
            <a:r>
              <a:rPr lang="en-GB" dirty="0"/>
              <a:t>One idea per paper</a:t>
            </a:r>
            <a:endParaRPr lang="fi-FI" dirty="0"/>
          </a:p>
          <a:p>
            <a:pPr lvl="0"/>
            <a:r>
              <a:rPr lang="en-GB" dirty="0"/>
              <a:t>Share ideas that are tried and tested!</a:t>
            </a:r>
            <a:endParaRPr lang="fi-FI" dirty="0"/>
          </a:p>
        </p:txBody>
      </p:sp>
    </p:spTree>
    <p:extLst>
      <p:ext uri="{BB962C8B-B14F-4D97-AF65-F5344CB8AC3E}">
        <p14:creationId xmlns:p14="http://schemas.microsoft.com/office/powerpoint/2010/main" val="3753823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BA78842-6246-45B8-9D3B-BE5833810171}"/>
              </a:ext>
            </a:extLst>
          </p:cNvPr>
          <p:cNvSpPr>
            <a:spLocks noGrp="1"/>
          </p:cNvSpPr>
          <p:nvPr>
            <p:ph type="title"/>
          </p:nvPr>
        </p:nvSpPr>
        <p:spPr/>
        <p:txBody>
          <a:bodyPr/>
          <a:lstStyle/>
          <a:p>
            <a:r>
              <a:rPr lang="en-GB" dirty="0"/>
              <a:t>Idea refinement: stage 2</a:t>
            </a:r>
            <a:endParaRPr lang="fi-FI" dirty="0"/>
          </a:p>
        </p:txBody>
      </p:sp>
      <p:sp>
        <p:nvSpPr>
          <p:cNvPr id="3" name="Sisällön paikkamerkki 2">
            <a:extLst>
              <a:ext uri="{FF2B5EF4-FFF2-40B4-BE49-F238E27FC236}">
                <a16:creationId xmlns:a16="http://schemas.microsoft.com/office/drawing/2014/main" id="{97E42E4D-F328-4074-B1DD-572862ED62E2}"/>
              </a:ext>
            </a:extLst>
          </p:cNvPr>
          <p:cNvSpPr>
            <a:spLocks noGrp="1"/>
          </p:cNvSpPr>
          <p:nvPr>
            <p:ph idx="1"/>
          </p:nvPr>
        </p:nvSpPr>
        <p:spPr/>
        <p:txBody>
          <a:bodyPr/>
          <a:lstStyle/>
          <a:p>
            <a:r>
              <a:rPr lang="en-GB" dirty="0"/>
              <a:t>Choose one of the following alternatives and use it with an idea you find interesting.</a:t>
            </a:r>
            <a:endParaRPr lang="fi-FI" dirty="0"/>
          </a:p>
          <a:p>
            <a:r>
              <a:rPr lang="en-GB" dirty="0"/>
              <a:t>Choose someone else’s idea, don’t concentrate on your own.</a:t>
            </a:r>
          </a:p>
          <a:p>
            <a:endParaRPr lang="fi-FI" dirty="0"/>
          </a:p>
          <a:p>
            <a:r>
              <a:rPr lang="fi-FI" dirty="0"/>
              <a:t>1. </a:t>
            </a:r>
            <a:r>
              <a:rPr lang="en-GB" dirty="0"/>
              <a:t>Refine further: improve, develop or edit the idea</a:t>
            </a:r>
            <a:endParaRPr lang="fi-FI" dirty="0"/>
          </a:p>
          <a:p>
            <a:endParaRPr lang="fi-FI" dirty="0"/>
          </a:p>
          <a:p>
            <a:r>
              <a:rPr lang="fi-FI" dirty="0"/>
              <a:t>2. </a:t>
            </a:r>
            <a:r>
              <a:rPr lang="en-GB" dirty="0"/>
              <a:t>Comment: explain what you find good, practical or fun in the idea</a:t>
            </a:r>
            <a:endParaRPr lang="fi-FI" dirty="0"/>
          </a:p>
          <a:p>
            <a:endParaRPr lang="fi-FI" dirty="0"/>
          </a:p>
        </p:txBody>
      </p:sp>
    </p:spTree>
    <p:extLst>
      <p:ext uri="{BB962C8B-B14F-4D97-AF65-F5344CB8AC3E}">
        <p14:creationId xmlns:p14="http://schemas.microsoft.com/office/powerpoint/2010/main" val="2805905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E359993-B9BD-4345-A86F-070C7AB12DAD}"/>
              </a:ext>
            </a:extLst>
          </p:cNvPr>
          <p:cNvSpPr>
            <a:spLocks noGrp="1"/>
          </p:cNvSpPr>
          <p:nvPr>
            <p:ph type="title"/>
          </p:nvPr>
        </p:nvSpPr>
        <p:spPr/>
        <p:txBody>
          <a:bodyPr/>
          <a:lstStyle/>
          <a:p>
            <a:r>
              <a:rPr lang="en-GB" dirty="0"/>
              <a:t>Reviewing the ideas</a:t>
            </a:r>
            <a:endParaRPr lang="fi-FI" dirty="0"/>
          </a:p>
        </p:txBody>
      </p:sp>
    </p:spTree>
    <p:extLst>
      <p:ext uri="{BB962C8B-B14F-4D97-AF65-F5344CB8AC3E}">
        <p14:creationId xmlns:p14="http://schemas.microsoft.com/office/powerpoint/2010/main" val="31840343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E15B911-A9C8-4B58-A029-509C7EE93031}"/>
              </a:ext>
            </a:extLst>
          </p:cNvPr>
          <p:cNvSpPr>
            <a:spLocks noGrp="1"/>
          </p:cNvSpPr>
          <p:nvPr>
            <p:ph type="title"/>
          </p:nvPr>
        </p:nvSpPr>
        <p:spPr/>
        <p:txBody>
          <a:bodyPr/>
          <a:lstStyle/>
          <a:p>
            <a:r>
              <a:rPr lang="en-GB" dirty="0"/>
              <a:t>Summary</a:t>
            </a:r>
            <a:endParaRPr lang="fi-FI" dirty="0"/>
          </a:p>
        </p:txBody>
      </p:sp>
      <p:sp>
        <p:nvSpPr>
          <p:cNvPr id="3" name="Sisällön paikkamerkki 2">
            <a:extLst>
              <a:ext uri="{FF2B5EF4-FFF2-40B4-BE49-F238E27FC236}">
                <a16:creationId xmlns:a16="http://schemas.microsoft.com/office/drawing/2014/main" id="{A0A685D7-FC0E-4557-92FF-A35A4B132C88}"/>
              </a:ext>
            </a:extLst>
          </p:cNvPr>
          <p:cNvSpPr>
            <a:spLocks noGrp="1"/>
          </p:cNvSpPr>
          <p:nvPr>
            <p:ph idx="1"/>
          </p:nvPr>
        </p:nvSpPr>
        <p:spPr/>
        <p:txBody>
          <a:bodyPr/>
          <a:lstStyle/>
          <a:p>
            <a:pPr lvl="0"/>
            <a:r>
              <a:rPr lang="en-GB" dirty="0"/>
              <a:t>You can change culture – you decide what student culture is like</a:t>
            </a:r>
            <a:endParaRPr lang="fi-FI" dirty="0"/>
          </a:p>
          <a:p>
            <a:pPr lvl="0"/>
            <a:r>
              <a:rPr lang="en-GB" dirty="0"/>
              <a:t>Peer support is nice – an inspiration night for event coordinators?</a:t>
            </a:r>
            <a:endParaRPr lang="fi-FI" dirty="0"/>
          </a:p>
          <a:p>
            <a:pPr lvl="0"/>
            <a:r>
              <a:rPr lang="en-GB" dirty="0"/>
              <a:t>Establishing new event concepts takes at least three events</a:t>
            </a:r>
            <a:endParaRPr lang="fi-FI" dirty="0"/>
          </a:p>
          <a:p>
            <a:pPr lvl="0"/>
            <a:r>
              <a:rPr lang="en-GB" dirty="0"/>
              <a:t>Ask your participants for ideas and feedback</a:t>
            </a:r>
            <a:endParaRPr lang="fi-FI" dirty="0"/>
          </a:p>
          <a:p>
            <a:endParaRPr lang="fi-FI" dirty="0"/>
          </a:p>
        </p:txBody>
      </p:sp>
    </p:spTree>
    <p:extLst>
      <p:ext uri="{BB962C8B-B14F-4D97-AF65-F5344CB8AC3E}">
        <p14:creationId xmlns:p14="http://schemas.microsoft.com/office/powerpoint/2010/main" val="21035708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3F3FF0B3-6110-4E28-81BB-F02F31D59AF1}"/>
              </a:ext>
            </a:extLst>
          </p:cNvPr>
          <p:cNvSpPr>
            <a:spLocks noGrp="1"/>
          </p:cNvSpPr>
          <p:nvPr>
            <p:ph type="title"/>
          </p:nvPr>
        </p:nvSpPr>
        <p:spPr/>
        <p:txBody>
          <a:bodyPr>
            <a:normAutofit fontScale="90000"/>
          </a:bodyPr>
          <a:lstStyle/>
          <a:p>
            <a:r>
              <a:rPr lang="fi-FI" dirty="0"/>
              <a:t>KUPLA – </a:t>
            </a:r>
            <a:r>
              <a:rPr lang="fi-FI" dirty="0" err="1"/>
              <a:t>Students</a:t>
            </a:r>
            <a:r>
              <a:rPr lang="fi-FI" dirty="0"/>
              <a:t> </a:t>
            </a:r>
            <a:r>
              <a:rPr lang="fi-FI" dirty="0" err="1"/>
              <a:t>reforming</a:t>
            </a:r>
            <a:r>
              <a:rPr lang="fi-FI" dirty="0"/>
              <a:t> </a:t>
            </a:r>
            <a:r>
              <a:rPr lang="fi-FI" dirty="0" err="1"/>
              <a:t>substance</a:t>
            </a:r>
            <a:r>
              <a:rPr lang="fi-FI" dirty="0"/>
              <a:t> </a:t>
            </a:r>
            <a:r>
              <a:rPr lang="fi-FI" dirty="0" err="1"/>
              <a:t>use</a:t>
            </a:r>
            <a:r>
              <a:rPr lang="fi-FI" dirty="0"/>
              <a:t> culture</a:t>
            </a:r>
          </a:p>
        </p:txBody>
      </p:sp>
      <p:sp>
        <p:nvSpPr>
          <p:cNvPr id="5" name="Sisällön paikkamerkki 4">
            <a:extLst>
              <a:ext uri="{FF2B5EF4-FFF2-40B4-BE49-F238E27FC236}">
                <a16:creationId xmlns:a16="http://schemas.microsoft.com/office/drawing/2014/main" id="{00B687FE-A11A-486F-B21D-F375A728AF42}"/>
              </a:ext>
            </a:extLst>
          </p:cNvPr>
          <p:cNvSpPr>
            <a:spLocks noGrp="1"/>
          </p:cNvSpPr>
          <p:nvPr>
            <p:ph idx="1"/>
          </p:nvPr>
        </p:nvSpPr>
        <p:spPr>
          <a:xfrm>
            <a:off x="853225" y="1753361"/>
            <a:ext cx="10547465" cy="3850054"/>
          </a:xfrm>
        </p:spPr>
        <p:txBody>
          <a:bodyPr vert="horz" lIns="91440" tIns="45720" rIns="91440" bIns="45720" rtlCol="0" anchor="t">
            <a:normAutofit fontScale="92500"/>
          </a:bodyPr>
          <a:lstStyle/>
          <a:p>
            <a:pPr fontAlgn="base"/>
            <a:r>
              <a:rPr lang="fi-FI" dirty="0" err="1"/>
              <a:t>This</a:t>
            </a:r>
            <a:r>
              <a:rPr lang="fi-FI" dirty="0"/>
              <a:t> </a:t>
            </a:r>
            <a:r>
              <a:rPr lang="fi-FI" dirty="0" err="1"/>
              <a:t>training</a:t>
            </a:r>
            <a:r>
              <a:rPr lang="fi-FI" dirty="0"/>
              <a:t> is </a:t>
            </a:r>
            <a:r>
              <a:rPr lang="fi-FI" dirty="0" err="1"/>
              <a:t>produced</a:t>
            </a:r>
            <a:r>
              <a:rPr lang="fi-FI" dirty="0"/>
              <a:t> </a:t>
            </a:r>
            <a:r>
              <a:rPr lang="fi-FI" dirty="0" err="1"/>
              <a:t>by</a:t>
            </a:r>
            <a:r>
              <a:rPr lang="fi-FI" dirty="0"/>
              <a:t> EHYT </a:t>
            </a:r>
            <a:r>
              <a:rPr lang="fi-FI" dirty="0" err="1"/>
              <a:t>ry’s</a:t>
            </a:r>
            <a:r>
              <a:rPr lang="fi-FI" dirty="0"/>
              <a:t> and </a:t>
            </a:r>
            <a:r>
              <a:rPr lang="fi-FI" dirty="0" err="1"/>
              <a:t>Nyyti</a:t>
            </a:r>
            <a:r>
              <a:rPr lang="fi-FI" dirty="0"/>
              <a:t> </a:t>
            </a:r>
            <a:r>
              <a:rPr lang="fi-FI" dirty="0" err="1"/>
              <a:t>ry’s</a:t>
            </a:r>
            <a:r>
              <a:rPr lang="fi-FI" dirty="0"/>
              <a:t> </a:t>
            </a:r>
            <a:r>
              <a:rPr lang="fi-FI" dirty="0" err="1"/>
              <a:t>joint</a:t>
            </a:r>
            <a:r>
              <a:rPr lang="fi-FI" dirty="0"/>
              <a:t> </a:t>
            </a:r>
            <a:r>
              <a:rPr lang="fi-FI" dirty="0" err="1"/>
              <a:t>project</a:t>
            </a:r>
            <a:r>
              <a:rPr lang="fi-FI" dirty="0"/>
              <a:t> KUPLA – </a:t>
            </a:r>
            <a:r>
              <a:rPr lang="en-US" dirty="0"/>
              <a:t>Students reforming substance use culture. The project ran in 2018-2020</a:t>
            </a:r>
            <a:r>
              <a:rPr lang="fi-FI" dirty="0"/>
              <a:t> </a:t>
            </a:r>
          </a:p>
          <a:p>
            <a:pPr fontAlgn="base"/>
            <a:r>
              <a:rPr lang="fi-FI" dirty="0" err="1"/>
              <a:t>Project’s</a:t>
            </a:r>
            <a:r>
              <a:rPr lang="fi-FI" dirty="0"/>
              <a:t> </a:t>
            </a:r>
            <a:r>
              <a:rPr lang="fi-FI" dirty="0" err="1"/>
              <a:t>partner</a:t>
            </a:r>
            <a:r>
              <a:rPr lang="fi-FI" dirty="0"/>
              <a:t> </a:t>
            </a:r>
            <a:r>
              <a:rPr lang="fi-FI" dirty="0" err="1"/>
              <a:t>organisations</a:t>
            </a:r>
            <a:r>
              <a:rPr lang="fi-FI" dirty="0"/>
              <a:t> </a:t>
            </a:r>
            <a:r>
              <a:rPr lang="fi-FI" dirty="0" err="1"/>
              <a:t>were</a:t>
            </a:r>
            <a:r>
              <a:rPr lang="fi-FI" dirty="0"/>
              <a:t> SYL, SAMOK, OLL and FSHS.</a:t>
            </a:r>
          </a:p>
          <a:p>
            <a:pPr fontAlgn="base"/>
            <a:r>
              <a:rPr lang="fi-FI" dirty="0" err="1">
                <a:cs typeface="Calibri"/>
              </a:rPr>
              <a:t>This</a:t>
            </a:r>
            <a:r>
              <a:rPr lang="fi-FI" dirty="0">
                <a:cs typeface="Calibri"/>
              </a:rPr>
              <a:t> </a:t>
            </a:r>
            <a:r>
              <a:rPr lang="fi-FI" dirty="0" err="1">
                <a:cs typeface="Calibri"/>
              </a:rPr>
              <a:t>work</a:t>
            </a:r>
            <a:r>
              <a:rPr lang="fi-FI" dirty="0">
                <a:cs typeface="Calibri"/>
              </a:rPr>
              <a:t> is </a:t>
            </a:r>
            <a:r>
              <a:rPr lang="fi-FI" dirty="0" err="1">
                <a:cs typeface="Calibri"/>
              </a:rPr>
              <a:t>licenced</a:t>
            </a:r>
            <a:r>
              <a:rPr lang="fi-FI" dirty="0">
                <a:cs typeface="Calibri"/>
              </a:rPr>
              <a:t> </a:t>
            </a:r>
            <a:r>
              <a:rPr lang="fi-FI" dirty="0" err="1">
                <a:cs typeface="Calibri"/>
              </a:rPr>
              <a:t>with</a:t>
            </a:r>
            <a:r>
              <a:rPr lang="fi-FI" dirty="0">
                <a:cs typeface="Calibri"/>
              </a:rPr>
              <a:t> Creative </a:t>
            </a:r>
            <a:r>
              <a:rPr lang="fi-FI" dirty="0" err="1">
                <a:cs typeface="Calibri"/>
              </a:rPr>
              <a:t>Commons</a:t>
            </a:r>
            <a:r>
              <a:rPr lang="fi-FI" dirty="0">
                <a:cs typeface="Calibri"/>
              </a:rPr>
              <a:t> </a:t>
            </a:r>
            <a:r>
              <a:rPr lang="fi-FI" dirty="0" err="1">
                <a:cs typeface="Calibri"/>
              </a:rPr>
              <a:t>Attribution</a:t>
            </a:r>
            <a:r>
              <a:rPr lang="fi-FI" dirty="0">
                <a:cs typeface="Calibri"/>
              </a:rPr>
              <a:t> 4.0 International –</a:t>
            </a:r>
            <a:r>
              <a:rPr lang="fi-FI" dirty="0" err="1">
                <a:cs typeface="Calibri"/>
              </a:rPr>
              <a:t>licence</a:t>
            </a:r>
            <a:r>
              <a:rPr lang="fi-FI" dirty="0">
                <a:cs typeface="Calibri"/>
              </a:rPr>
              <a:t>. </a:t>
            </a:r>
            <a:r>
              <a:rPr lang="en-US" dirty="0">
                <a:cs typeface="Calibri"/>
              </a:rPr>
              <a:t>To view a copy of this license, visit </a:t>
            </a:r>
            <a:r>
              <a:rPr lang="fi-FI" dirty="0">
                <a:hlinkClick r:id="rId3"/>
              </a:rPr>
              <a:t>Creative </a:t>
            </a:r>
            <a:r>
              <a:rPr lang="fi-FI" dirty="0" err="1">
                <a:hlinkClick r:id="rId3"/>
              </a:rPr>
              <a:t>Commons</a:t>
            </a:r>
            <a:endParaRPr lang="fi-FI" dirty="0">
              <a:cs typeface="Calibri"/>
            </a:endParaRPr>
          </a:p>
          <a:p>
            <a:pPr fontAlgn="base"/>
            <a:r>
              <a:rPr lang="fi-FI" dirty="0" err="1"/>
              <a:t>This</a:t>
            </a:r>
            <a:r>
              <a:rPr lang="fi-FI" dirty="0"/>
              <a:t> </a:t>
            </a:r>
            <a:r>
              <a:rPr lang="fi-FI" dirty="0" err="1"/>
              <a:t>training</a:t>
            </a:r>
            <a:r>
              <a:rPr lang="fi-FI" dirty="0"/>
              <a:t> </a:t>
            </a:r>
            <a:r>
              <a:rPr lang="fi-FI" dirty="0" err="1"/>
              <a:t>may</a:t>
            </a:r>
            <a:r>
              <a:rPr lang="fi-FI" dirty="0"/>
              <a:t> </a:t>
            </a:r>
            <a:r>
              <a:rPr lang="fi-FI" dirty="0" err="1"/>
              <a:t>be</a:t>
            </a:r>
            <a:r>
              <a:rPr lang="fi-FI" dirty="0"/>
              <a:t> </a:t>
            </a:r>
            <a:r>
              <a:rPr lang="fi-FI" dirty="0" err="1"/>
              <a:t>used</a:t>
            </a:r>
            <a:r>
              <a:rPr lang="fi-FI" dirty="0"/>
              <a:t>, </a:t>
            </a:r>
            <a:r>
              <a:rPr lang="fi-FI" dirty="0" err="1"/>
              <a:t>shared</a:t>
            </a:r>
            <a:r>
              <a:rPr lang="fi-FI" dirty="0"/>
              <a:t> and </a:t>
            </a:r>
            <a:r>
              <a:rPr lang="fi-FI" dirty="0" err="1"/>
              <a:t>edited</a:t>
            </a:r>
            <a:r>
              <a:rPr lang="fi-FI" dirty="0"/>
              <a:t> </a:t>
            </a:r>
            <a:r>
              <a:rPr lang="fi-FI" dirty="0" err="1"/>
              <a:t>freely</a:t>
            </a:r>
            <a:r>
              <a:rPr lang="fi-FI" dirty="0"/>
              <a:t>, as long as KUPLA is </a:t>
            </a:r>
            <a:r>
              <a:rPr lang="fi-FI" dirty="0" err="1"/>
              <a:t>mentioned</a:t>
            </a:r>
            <a:r>
              <a:rPr lang="fi-FI" dirty="0"/>
              <a:t> as </a:t>
            </a:r>
            <a:r>
              <a:rPr lang="fi-FI" dirty="0" err="1"/>
              <a:t>the</a:t>
            </a:r>
            <a:r>
              <a:rPr lang="fi-FI" dirty="0"/>
              <a:t> </a:t>
            </a:r>
            <a:r>
              <a:rPr lang="fi-FI" dirty="0" err="1"/>
              <a:t>original</a:t>
            </a:r>
            <a:r>
              <a:rPr lang="fi-FI" dirty="0"/>
              <a:t> </a:t>
            </a:r>
            <a:r>
              <a:rPr lang="fi-FI" dirty="0" err="1"/>
              <a:t>author</a:t>
            </a:r>
            <a:r>
              <a:rPr lang="fi-FI" dirty="0"/>
              <a:t>.</a:t>
            </a:r>
          </a:p>
          <a:p>
            <a:pPr fontAlgn="base"/>
            <a:r>
              <a:rPr lang="fi-FI" dirty="0" err="1"/>
              <a:t>Other</a:t>
            </a:r>
            <a:r>
              <a:rPr lang="fi-FI" dirty="0"/>
              <a:t> </a:t>
            </a:r>
            <a:r>
              <a:rPr lang="fi-FI" dirty="0" err="1"/>
              <a:t>material</a:t>
            </a:r>
            <a:r>
              <a:rPr lang="fi-FI" dirty="0"/>
              <a:t> </a:t>
            </a:r>
            <a:r>
              <a:rPr lang="fi-FI" dirty="0" err="1"/>
              <a:t>by</a:t>
            </a:r>
            <a:r>
              <a:rPr lang="fi-FI" dirty="0"/>
              <a:t> KUPLA </a:t>
            </a:r>
            <a:r>
              <a:rPr lang="fi-FI" dirty="0" err="1"/>
              <a:t>project</a:t>
            </a:r>
            <a:r>
              <a:rPr lang="fi-FI" dirty="0"/>
              <a:t> </a:t>
            </a:r>
            <a:r>
              <a:rPr lang="fi-FI" dirty="0" err="1"/>
              <a:t>can</a:t>
            </a:r>
            <a:r>
              <a:rPr lang="fi-FI" dirty="0"/>
              <a:t> </a:t>
            </a:r>
            <a:r>
              <a:rPr lang="fi-FI" dirty="0" err="1"/>
              <a:t>be</a:t>
            </a:r>
            <a:r>
              <a:rPr lang="fi-FI" dirty="0"/>
              <a:t> </a:t>
            </a:r>
            <a:r>
              <a:rPr lang="fi-FI" dirty="0" err="1"/>
              <a:t>found</a:t>
            </a:r>
            <a:r>
              <a:rPr lang="fi-FI" dirty="0"/>
              <a:t> at EHYT </a:t>
            </a:r>
            <a:r>
              <a:rPr lang="fi-FI" dirty="0" err="1"/>
              <a:t>ry’s</a:t>
            </a:r>
            <a:r>
              <a:rPr lang="fi-FI" dirty="0"/>
              <a:t> web </a:t>
            </a:r>
            <a:r>
              <a:rPr lang="fi-FI" dirty="0" err="1"/>
              <a:t>pages</a:t>
            </a:r>
            <a:r>
              <a:rPr lang="fi-FI" dirty="0"/>
              <a:t>, </a:t>
            </a:r>
            <a:r>
              <a:rPr lang="fi-FI" dirty="0">
                <a:hlinkClick r:id="rId4"/>
              </a:rPr>
              <a:t>www.ehyt.fi</a:t>
            </a:r>
            <a:endParaRPr lang="fi-FI" dirty="0"/>
          </a:p>
        </p:txBody>
      </p:sp>
      <p:pic>
        <p:nvPicPr>
          <p:cNvPr id="6" name="Picture 5" descr="A picture containing clock, drawing&#10;&#10;Description automatically generated">
            <a:extLst>
              <a:ext uri="{FF2B5EF4-FFF2-40B4-BE49-F238E27FC236}">
                <a16:creationId xmlns:a16="http://schemas.microsoft.com/office/drawing/2014/main" id="{419A59F9-C15E-444C-9520-99669E8AF77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43977" y="362207"/>
            <a:ext cx="1032493" cy="1032493"/>
          </a:xfrm>
          <a:prstGeom prst="rect">
            <a:avLst/>
          </a:prstGeom>
        </p:spPr>
      </p:pic>
      <p:pic>
        <p:nvPicPr>
          <p:cNvPr id="7" name="Picture 20" descr="FSHS’s logo">
            <a:extLst>
              <a:ext uri="{FF2B5EF4-FFF2-40B4-BE49-F238E27FC236}">
                <a16:creationId xmlns:a16="http://schemas.microsoft.com/office/drawing/2014/main" id="{978B9F9B-30B9-4766-86A3-1E15738398C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90320" y="5660061"/>
            <a:ext cx="3486150" cy="8096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6" descr="Finnish Student Sports Federation’s logo">
            <a:extLst>
              <a:ext uri="{FF2B5EF4-FFF2-40B4-BE49-F238E27FC236}">
                <a16:creationId xmlns:a16="http://schemas.microsoft.com/office/drawing/2014/main" id="{962A8CC4-F16B-4BDF-B2AC-C361D12ED1A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62040" y="5660061"/>
            <a:ext cx="952500" cy="7905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descr="SAMOK's logo">
            <a:extLst>
              <a:ext uri="{FF2B5EF4-FFF2-40B4-BE49-F238E27FC236}">
                <a16:creationId xmlns:a16="http://schemas.microsoft.com/office/drawing/2014/main" id="{A943D4DA-7DF4-491E-93A6-A2DA285F731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11925" y="5745786"/>
            <a:ext cx="2562225" cy="7239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2" descr="SYL's logo">
            <a:extLst>
              <a:ext uri="{FF2B5EF4-FFF2-40B4-BE49-F238E27FC236}">
                <a16:creationId xmlns:a16="http://schemas.microsoft.com/office/drawing/2014/main" id="{8ECAD4DD-70D0-4895-B38A-BEAD801583D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79780" y="5771062"/>
            <a:ext cx="8382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Nyyti's logo">
            <a:extLst>
              <a:ext uri="{FF2B5EF4-FFF2-40B4-BE49-F238E27FC236}">
                <a16:creationId xmlns:a16="http://schemas.microsoft.com/office/drawing/2014/main" id="{49FD2069-73BB-4CC7-A9F1-78C93D07354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96301" y="5702923"/>
            <a:ext cx="771525" cy="80962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EHYT's logo">
            <a:extLst>
              <a:ext uri="{FF2B5EF4-FFF2-40B4-BE49-F238E27FC236}">
                <a16:creationId xmlns:a16="http://schemas.microsoft.com/office/drawing/2014/main" id="{E3B9D998-775A-4357-A0FB-23A015D0C65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0643" y="5737347"/>
            <a:ext cx="104775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1208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F68833-BC68-4BC7-9F8F-D7B4A33CBFD8}"/>
              </a:ext>
            </a:extLst>
          </p:cNvPr>
          <p:cNvSpPr>
            <a:spLocks noGrp="1"/>
          </p:cNvSpPr>
          <p:nvPr>
            <p:ph type="title"/>
          </p:nvPr>
        </p:nvSpPr>
        <p:spPr/>
        <p:txBody>
          <a:bodyPr/>
          <a:lstStyle/>
          <a:p>
            <a:r>
              <a:rPr lang="fi-FI" dirty="0" err="1"/>
              <a:t>Task</a:t>
            </a:r>
            <a:endParaRPr lang="fi-FI" dirty="0"/>
          </a:p>
        </p:txBody>
      </p:sp>
      <p:sp>
        <p:nvSpPr>
          <p:cNvPr id="3" name="Sisällön paikkamerkki 2">
            <a:extLst>
              <a:ext uri="{FF2B5EF4-FFF2-40B4-BE49-F238E27FC236}">
                <a16:creationId xmlns:a16="http://schemas.microsoft.com/office/drawing/2014/main" id="{BF86A6BC-A594-4474-A14D-FB843B8CEF73}"/>
              </a:ext>
            </a:extLst>
          </p:cNvPr>
          <p:cNvSpPr>
            <a:spLocks noGrp="1"/>
          </p:cNvSpPr>
          <p:nvPr>
            <p:ph idx="1"/>
          </p:nvPr>
        </p:nvSpPr>
        <p:spPr/>
        <p:txBody>
          <a:bodyPr/>
          <a:lstStyle/>
          <a:p>
            <a:pPr lvl="0"/>
            <a:r>
              <a:rPr lang="en-GB" dirty="0"/>
              <a:t>I’m the event coordinator in my organisation.</a:t>
            </a:r>
            <a:endParaRPr lang="fi-FI" dirty="0"/>
          </a:p>
          <a:p>
            <a:pPr lvl="0"/>
            <a:r>
              <a:rPr lang="en-GB" dirty="0"/>
              <a:t>I’m not the event coordinator, but my duties include event organisation.</a:t>
            </a:r>
            <a:endParaRPr lang="fi-FI" dirty="0"/>
          </a:p>
          <a:p>
            <a:pPr lvl="0"/>
            <a:r>
              <a:rPr lang="en-US" dirty="0"/>
              <a:t> </a:t>
            </a:r>
            <a:r>
              <a:rPr lang="en-GB" dirty="0"/>
              <a:t>I’m a novice event organiser.</a:t>
            </a:r>
            <a:endParaRPr lang="fi-FI" dirty="0"/>
          </a:p>
          <a:p>
            <a:pPr lvl="0"/>
            <a:r>
              <a:rPr lang="en-GB" dirty="0"/>
              <a:t>I’m an experienced event organiser.</a:t>
            </a:r>
            <a:endParaRPr lang="fi-FI" dirty="0"/>
          </a:p>
          <a:p>
            <a:endParaRPr lang="fi-FI" dirty="0"/>
          </a:p>
        </p:txBody>
      </p:sp>
    </p:spTree>
    <p:extLst>
      <p:ext uri="{BB962C8B-B14F-4D97-AF65-F5344CB8AC3E}">
        <p14:creationId xmlns:p14="http://schemas.microsoft.com/office/powerpoint/2010/main" val="68664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87F7AEF-4792-463C-A1E1-EFDBBDB93DDE}"/>
              </a:ext>
            </a:extLst>
          </p:cNvPr>
          <p:cNvSpPr>
            <a:spLocks noGrp="1"/>
          </p:cNvSpPr>
          <p:nvPr>
            <p:ph type="title"/>
          </p:nvPr>
        </p:nvSpPr>
        <p:spPr/>
        <p:txBody>
          <a:bodyPr/>
          <a:lstStyle/>
          <a:p>
            <a:r>
              <a:rPr lang="en-GB" dirty="0"/>
              <a:t>Objectives of the workshop</a:t>
            </a:r>
            <a:endParaRPr lang="fi-FI" dirty="0"/>
          </a:p>
        </p:txBody>
      </p:sp>
      <p:sp>
        <p:nvSpPr>
          <p:cNvPr id="3" name="Sisällön paikkamerkki 2">
            <a:extLst>
              <a:ext uri="{FF2B5EF4-FFF2-40B4-BE49-F238E27FC236}">
                <a16:creationId xmlns:a16="http://schemas.microsoft.com/office/drawing/2014/main" id="{5146ADA4-8610-48E6-8874-8EC9B7088B63}"/>
              </a:ext>
            </a:extLst>
          </p:cNvPr>
          <p:cNvSpPr>
            <a:spLocks noGrp="1"/>
          </p:cNvSpPr>
          <p:nvPr>
            <p:ph idx="1"/>
          </p:nvPr>
        </p:nvSpPr>
        <p:spPr/>
        <p:txBody>
          <a:bodyPr/>
          <a:lstStyle/>
          <a:p>
            <a:pPr lvl="0"/>
            <a:r>
              <a:rPr lang="en-GB" dirty="0"/>
              <a:t>Generate new ideas</a:t>
            </a:r>
            <a:endParaRPr lang="fi-FI" dirty="0"/>
          </a:p>
          <a:p>
            <a:pPr lvl="0"/>
            <a:r>
              <a:rPr lang="en-GB" dirty="0"/>
              <a:t>Work those ideas together</a:t>
            </a:r>
            <a:endParaRPr lang="fi-FI" dirty="0"/>
          </a:p>
          <a:p>
            <a:pPr lvl="0"/>
            <a:r>
              <a:rPr lang="en-GB" dirty="0"/>
              <a:t>Don’t be jealous about your ideas – there are no two events that are the same</a:t>
            </a:r>
            <a:endParaRPr lang="fi-FI" dirty="0"/>
          </a:p>
          <a:p>
            <a:endParaRPr lang="fi-FI" dirty="0"/>
          </a:p>
        </p:txBody>
      </p:sp>
      <p:pic>
        <p:nvPicPr>
          <p:cNvPr id="5" name="Kuva 4">
            <a:extLst>
              <a:ext uri="{FF2B5EF4-FFF2-40B4-BE49-F238E27FC236}">
                <a16:creationId xmlns:a16="http://schemas.microsoft.com/office/drawing/2014/main" id="{3BDC2828-87F2-43A4-8A32-D367643368D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56626" y="3778410"/>
            <a:ext cx="2848930" cy="2501095"/>
          </a:xfrm>
          <a:prstGeom prst="rect">
            <a:avLst/>
          </a:prstGeom>
        </p:spPr>
      </p:pic>
    </p:spTree>
    <p:extLst>
      <p:ext uri="{BB962C8B-B14F-4D97-AF65-F5344CB8AC3E}">
        <p14:creationId xmlns:p14="http://schemas.microsoft.com/office/powerpoint/2010/main" val="260990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B42FD45-84BC-4D5B-A80C-AB17A233FD5F}"/>
              </a:ext>
            </a:extLst>
          </p:cNvPr>
          <p:cNvSpPr>
            <a:spLocks noGrp="1"/>
          </p:cNvSpPr>
          <p:nvPr>
            <p:ph type="title"/>
          </p:nvPr>
        </p:nvSpPr>
        <p:spPr>
          <a:xfrm>
            <a:off x="240890" y="1068454"/>
            <a:ext cx="11710220" cy="1961535"/>
          </a:xfrm>
        </p:spPr>
        <p:txBody>
          <a:bodyPr/>
          <a:lstStyle/>
          <a:p>
            <a:r>
              <a:rPr lang="en-GB" dirty="0"/>
              <a:t>Topics of the workshop</a:t>
            </a:r>
            <a:endParaRPr lang="fi-FI" dirty="0"/>
          </a:p>
        </p:txBody>
      </p:sp>
      <p:graphicFrame>
        <p:nvGraphicFramePr>
          <p:cNvPr id="3" name="Kaaviokuva 2">
            <a:extLst>
              <a:ext uri="{FF2B5EF4-FFF2-40B4-BE49-F238E27FC236}">
                <a16:creationId xmlns:a16="http://schemas.microsoft.com/office/drawing/2014/main" id="{F76F99CF-A481-4F99-935A-A1D1B96919A5}"/>
              </a:ext>
            </a:extLst>
          </p:cNvPr>
          <p:cNvGraphicFramePr/>
          <p:nvPr>
            <p:extLst>
              <p:ext uri="{D42A27DB-BD31-4B8C-83A1-F6EECF244321}">
                <p14:modId xmlns:p14="http://schemas.microsoft.com/office/powerpoint/2010/main" val="1623145948"/>
              </p:ext>
            </p:extLst>
          </p:nvPr>
        </p:nvGraphicFramePr>
        <p:xfrm>
          <a:off x="2032000" y="3029989"/>
          <a:ext cx="8128000" cy="3108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8648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1E7AFD0-E590-4994-939E-0C45518396C0}"/>
              </a:ext>
            </a:extLst>
          </p:cNvPr>
          <p:cNvSpPr>
            <a:spLocks noGrp="1"/>
          </p:cNvSpPr>
          <p:nvPr>
            <p:ph type="title"/>
          </p:nvPr>
        </p:nvSpPr>
        <p:spPr/>
        <p:txBody>
          <a:bodyPr/>
          <a:lstStyle/>
          <a:p>
            <a:r>
              <a:rPr lang="en-GB" dirty="0"/>
              <a:t>Why do we organise events?</a:t>
            </a:r>
            <a:endParaRPr lang="fi-FI" dirty="0"/>
          </a:p>
        </p:txBody>
      </p:sp>
      <p:sp>
        <p:nvSpPr>
          <p:cNvPr id="3" name="Sisällön paikkamerkki 2">
            <a:extLst>
              <a:ext uri="{FF2B5EF4-FFF2-40B4-BE49-F238E27FC236}">
                <a16:creationId xmlns:a16="http://schemas.microsoft.com/office/drawing/2014/main" id="{4DF48368-1EBD-4AE8-9F4B-B85207F9C10D}"/>
              </a:ext>
            </a:extLst>
          </p:cNvPr>
          <p:cNvSpPr>
            <a:spLocks noGrp="1"/>
          </p:cNvSpPr>
          <p:nvPr>
            <p:ph idx="1"/>
          </p:nvPr>
        </p:nvSpPr>
        <p:spPr/>
        <p:txBody>
          <a:bodyPr/>
          <a:lstStyle/>
          <a:p>
            <a:pPr lvl="0"/>
            <a:r>
              <a:rPr lang="en-GB" dirty="0"/>
              <a:t>Something nice to do together</a:t>
            </a:r>
            <a:endParaRPr lang="fi-FI" dirty="0"/>
          </a:p>
          <a:p>
            <a:pPr lvl="0"/>
            <a:r>
              <a:rPr lang="en-GB" dirty="0"/>
              <a:t>Tradition</a:t>
            </a:r>
            <a:endParaRPr lang="fi-FI" dirty="0"/>
          </a:p>
          <a:p>
            <a:pPr lvl="0"/>
            <a:r>
              <a:rPr lang="en-GB" dirty="0"/>
              <a:t>Need for a certain kind of event</a:t>
            </a:r>
            <a:endParaRPr lang="fi-FI" dirty="0"/>
          </a:p>
          <a:p>
            <a:pPr lvl="0"/>
            <a:r>
              <a:rPr lang="en-GB" dirty="0"/>
              <a:t>Other reason, which one?</a:t>
            </a:r>
            <a:endParaRPr lang="fi-FI" dirty="0"/>
          </a:p>
          <a:p>
            <a:pPr lvl="0"/>
            <a:r>
              <a:rPr lang="en-GB" dirty="0"/>
              <a:t>Is there a reason for NOT organising the event?</a:t>
            </a:r>
            <a:endParaRPr lang="fi-FI" dirty="0"/>
          </a:p>
          <a:p>
            <a:endParaRPr lang="fi-FI" dirty="0"/>
          </a:p>
        </p:txBody>
      </p:sp>
    </p:spTree>
    <p:extLst>
      <p:ext uri="{BB962C8B-B14F-4D97-AF65-F5344CB8AC3E}">
        <p14:creationId xmlns:p14="http://schemas.microsoft.com/office/powerpoint/2010/main" val="64648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E65CBB9-CB8B-43BF-916B-66670F64AA74}"/>
              </a:ext>
            </a:extLst>
          </p:cNvPr>
          <p:cNvSpPr>
            <a:spLocks noGrp="1"/>
          </p:cNvSpPr>
          <p:nvPr>
            <p:ph type="title"/>
          </p:nvPr>
        </p:nvSpPr>
        <p:spPr/>
        <p:txBody>
          <a:bodyPr/>
          <a:lstStyle/>
          <a:p>
            <a:r>
              <a:rPr lang="en-GB" dirty="0"/>
              <a:t>To whom do we organise events?</a:t>
            </a:r>
            <a:endParaRPr lang="fi-FI" dirty="0"/>
          </a:p>
        </p:txBody>
      </p:sp>
      <p:sp>
        <p:nvSpPr>
          <p:cNvPr id="3" name="Sisällön paikkamerkki 2">
            <a:extLst>
              <a:ext uri="{FF2B5EF4-FFF2-40B4-BE49-F238E27FC236}">
                <a16:creationId xmlns:a16="http://schemas.microsoft.com/office/drawing/2014/main" id="{CAD8EC8C-616D-4398-9BC7-C490BACA3672}"/>
              </a:ext>
            </a:extLst>
          </p:cNvPr>
          <p:cNvSpPr>
            <a:spLocks noGrp="1"/>
          </p:cNvSpPr>
          <p:nvPr>
            <p:ph idx="1"/>
          </p:nvPr>
        </p:nvSpPr>
        <p:spPr/>
        <p:txBody>
          <a:bodyPr/>
          <a:lstStyle/>
          <a:p>
            <a:pPr lvl="0"/>
            <a:r>
              <a:rPr lang="en-GB" dirty="0"/>
              <a:t>Members</a:t>
            </a:r>
            <a:endParaRPr lang="fi-FI" dirty="0"/>
          </a:p>
          <a:p>
            <a:pPr lvl="0"/>
            <a:r>
              <a:rPr lang="en-GB" dirty="0"/>
              <a:t>To make the organisers happy</a:t>
            </a:r>
            <a:endParaRPr lang="fi-FI" dirty="0"/>
          </a:p>
          <a:p>
            <a:pPr lvl="0"/>
            <a:r>
              <a:rPr lang="en-GB" dirty="0"/>
              <a:t>Interested people</a:t>
            </a:r>
            <a:endParaRPr lang="fi-FI" dirty="0"/>
          </a:p>
          <a:p>
            <a:pPr lvl="0"/>
            <a:r>
              <a:rPr lang="en-GB" dirty="0"/>
              <a:t>For the benefit of the organisation (e.g. fund-raising)</a:t>
            </a:r>
            <a:endParaRPr lang="fi-FI" dirty="0"/>
          </a:p>
          <a:p>
            <a:endParaRPr lang="fi-FI" dirty="0"/>
          </a:p>
        </p:txBody>
      </p:sp>
      <p:pic>
        <p:nvPicPr>
          <p:cNvPr id="5" name="Kuva 4" descr="A student whose head is surrounded by empty thought bubbles of different colours">
            <a:extLst>
              <a:ext uri="{FF2B5EF4-FFF2-40B4-BE49-F238E27FC236}">
                <a16:creationId xmlns:a16="http://schemas.microsoft.com/office/drawing/2014/main" id="{624164EE-641A-4144-8353-E4DDDC7476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1950" y="578495"/>
            <a:ext cx="2540579" cy="5462244"/>
          </a:xfrm>
          <a:prstGeom prst="rect">
            <a:avLst/>
          </a:prstGeom>
        </p:spPr>
      </p:pic>
    </p:spTree>
    <p:extLst>
      <p:ext uri="{BB962C8B-B14F-4D97-AF65-F5344CB8AC3E}">
        <p14:creationId xmlns:p14="http://schemas.microsoft.com/office/powerpoint/2010/main" val="2840476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DD864E5-277E-47D4-AF60-CB933718B4DE}"/>
              </a:ext>
            </a:extLst>
          </p:cNvPr>
          <p:cNvSpPr>
            <a:spLocks noGrp="1"/>
          </p:cNvSpPr>
          <p:nvPr>
            <p:ph type="title"/>
          </p:nvPr>
        </p:nvSpPr>
        <p:spPr/>
        <p:txBody>
          <a:bodyPr/>
          <a:lstStyle/>
          <a:p>
            <a:r>
              <a:rPr lang="en-GB" dirty="0"/>
              <a:t>With whom do we develop events?</a:t>
            </a:r>
            <a:endParaRPr lang="fi-FI" dirty="0"/>
          </a:p>
        </p:txBody>
      </p:sp>
      <p:sp>
        <p:nvSpPr>
          <p:cNvPr id="3" name="Sisällön paikkamerkki 2">
            <a:extLst>
              <a:ext uri="{FF2B5EF4-FFF2-40B4-BE49-F238E27FC236}">
                <a16:creationId xmlns:a16="http://schemas.microsoft.com/office/drawing/2014/main" id="{8F8A6DF8-EDAF-4718-848F-EEB32B78A986}"/>
              </a:ext>
            </a:extLst>
          </p:cNvPr>
          <p:cNvSpPr>
            <a:spLocks noGrp="1"/>
          </p:cNvSpPr>
          <p:nvPr>
            <p:ph idx="1"/>
          </p:nvPr>
        </p:nvSpPr>
        <p:spPr/>
        <p:txBody>
          <a:bodyPr/>
          <a:lstStyle/>
          <a:p>
            <a:pPr lvl="0"/>
            <a:r>
              <a:rPr lang="en-GB" dirty="0"/>
              <a:t>Other event coordinators</a:t>
            </a:r>
            <a:endParaRPr lang="fi-FI" dirty="0"/>
          </a:p>
          <a:p>
            <a:pPr lvl="0"/>
            <a:r>
              <a:rPr lang="en-GB" dirty="0"/>
              <a:t>Other officials or members of the board</a:t>
            </a:r>
            <a:endParaRPr lang="fi-FI" dirty="0"/>
          </a:p>
          <a:p>
            <a:pPr lvl="0"/>
            <a:r>
              <a:rPr lang="en-GB" dirty="0"/>
              <a:t>Members – draw up a member survey to collect ideas and wishes</a:t>
            </a:r>
            <a:endParaRPr lang="fi-FI" dirty="0"/>
          </a:p>
          <a:p>
            <a:pPr lvl="0"/>
            <a:r>
              <a:rPr lang="en-GB" dirty="0"/>
              <a:t>Ask for participant feedback</a:t>
            </a:r>
            <a:endParaRPr lang="fi-FI" dirty="0"/>
          </a:p>
          <a:p>
            <a:endParaRPr lang="fi-FI" dirty="0"/>
          </a:p>
        </p:txBody>
      </p:sp>
    </p:spTree>
    <p:extLst>
      <p:ext uri="{BB962C8B-B14F-4D97-AF65-F5344CB8AC3E}">
        <p14:creationId xmlns:p14="http://schemas.microsoft.com/office/powerpoint/2010/main" val="2981055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61824E9-4481-4511-BCF1-6EC328215494}"/>
              </a:ext>
            </a:extLst>
          </p:cNvPr>
          <p:cNvSpPr>
            <a:spLocks noGrp="1"/>
          </p:cNvSpPr>
          <p:nvPr>
            <p:ph type="title"/>
          </p:nvPr>
        </p:nvSpPr>
        <p:spPr/>
        <p:txBody>
          <a:bodyPr/>
          <a:lstStyle/>
          <a:p>
            <a:r>
              <a:rPr lang="fi-FI" dirty="0" err="1"/>
              <a:t>Event</a:t>
            </a:r>
            <a:r>
              <a:rPr lang="fi-FI" dirty="0"/>
              <a:t> </a:t>
            </a:r>
            <a:r>
              <a:rPr lang="fi-FI" dirty="0" err="1"/>
              <a:t>concept</a:t>
            </a:r>
            <a:endParaRPr lang="fi-FI" dirty="0"/>
          </a:p>
        </p:txBody>
      </p:sp>
    </p:spTree>
    <p:extLst>
      <p:ext uri="{BB962C8B-B14F-4D97-AF65-F5344CB8AC3E}">
        <p14:creationId xmlns:p14="http://schemas.microsoft.com/office/powerpoint/2010/main" val="1152521631"/>
      </p:ext>
    </p:extLst>
  </p:cSld>
  <p:clrMapOvr>
    <a:masterClrMapping/>
  </p:clrMapOvr>
</p:sld>
</file>

<file path=ppt/theme/theme1.xml><?xml version="1.0" encoding="utf-8"?>
<a:theme xmlns:a="http://schemas.openxmlformats.org/drawingml/2006/main" name="Tapahtumakoulutus_Kupla">
  <a:themeElements>
    <a:clrScheme name="EHYT KUPLA">
      <a:dk1>
        <a:sysClr val="windowText" lastClr="000000"/>
      </a:dk1>
      <a:lt1>
        <a:sysClr val="window" lastClr="FFFFFF"/>
      </a:lt1>
      <a:dk2>
        <a:srgbClr val="7ECAD5"/>
      </a:dk2>
      <a:lt2>
        <a:srgbClr val="F1E083"/>
      </a:lt2>
      <a:accent1>
        <a:srgbClr val="8564C8"/>
      </a:accent1>
      <a:accent2>
        <a:srgbClr val="EF807D"/>
      </a:accent2>
      <a:accent3>
        <a:srgbClr val="61D4B8"/>
      </a:accent3>
      <a:accent4>
        <a:srgbClr val="FFB671"/>
      </a:accent4>
      <a:accent5>
        <a:srgbClr val="DCCBBC"/>
      </a:accent5>
      <a:accent6>
        <a:srgbClr val="F7BFB7"/>
      </a:accent6>
      <a:hlink>
        <a:srgbClr val="9063CD"/>
      </a:hlink>
      <a:folHlink>
        <a:srgbClr val="9063C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apahtumakoulutus_saavutettavuus_MUOK_SALLA" id="{F8AAA84E-AF72-4D7D-A112-06C753948EBC}" vid="{E0705096-2136-4D20-BC70-6F8C93991D2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b25a0eb-6aee-482d-9e36-463e4a625073">
      <Value>6</Value>
      <Value>5</Value>
      <Value>122</Value>
      <Value>7</Value>
    </TaxCatchAll>
    <fa779d4ac9104465a0b35c00929a1e86 xmlns="8b25a0eb-6aee-482d-9e36-463e4a625073">
      <Terms xmlns="http://schemas.microsoft.com/office/infopath/2007/PartnerControls">
        <TermInfo xmlns="http://schemas.microsoft.com/office/infopath/2007/PartnerControls">
          <TermName xmlns="http://schemas.microsoft.com/office/infopath/2007/PartnerControls">Luonnos</TermName>
          <TermId xmlns="http://schemas.microsoft.com/office/infopath/2007/PartnerControls">5515d47d-45bc-4979-a976-cce269c3bccd</TermId>
        </TermInfo>
      </Terms>
    </fa779d4ac9104465a0b35c00929a1e86>
    <j4503adf8a2b47a6a02af0be5d44a3d3 xmlns="8b25a0eb-6aee-482d-9e36-463e4a625073">
      <Terms xmlns="http://schemas.microsoft.com/office/infopath/2007/PartnerControls">
        <TermInfo xmlns="http://schemas.microsoft.com/office/infopath/2007/PartnerControls">
          <TermName xmlns="http://schemas.microsoft.com/office/infopath/2007/PartnerControls">Sisäinen</TermName>
          <TermId xmlns="http://schemas.microsoft.com/office/infopath/2007/PartnerControls">86f88d56-d83c-4b89-95d9-544aff120100</TermId>
        </TermInfo>
      </Terms>
    </j4503adf8a2b47a6a02af0be5d44a3d3>
    <maa44b24fcb6448ebc628b460284fa99 xmlns="8b25a0eb-6aee-482d-9e36-463e4a625073">
      <Terms xmlns="http://schemas.microsoft.com/office/infopath/2007/PartnerControls"/>
    </maa44b24fcb6448ebc628b460284fa99>
    <ia1e4eaa4aaa42cf924070fd120c69a7 xmlns="8b25a0eb-6aee-482d-9e36-463e4a625073">
      <Terms xmlns="http://schemas.microsoft.com/office/infopath/2007/PartnerControls">
        <TermInfo xmlns="http://schemas.microsoft.com/office/infopath/2007/PartnerControls">
          <TermName xmlns="http://schemas.microsoft.com/office/infopath/2007/PartnerControls">Koulutus</TermName>
          <TermId xmlns="http://schemas.microsoft.com/office/infopath/2007/PartnerControls">f708e229-364a-4fb7-a728-e1d75adf0bbb</TermId>
        </TermInfo>
      </Terms>
    </ia1e4eaa4aaa42cf924070fd120c69a7>
    <la47d3aaa2a64b5b8f872218156bcd76 xmlns="8b25a0eb-6aee-482d-9e36-463e4a625073">
      <Terms xmlns="http://schemas.microsoft.com/office/infopath/2007/PartnerControls">
        <TermInfo xmlns="http://schemas.microsoft.com/office/infopath/2007/PartnerControls">
          <TermName xmlns="http://schemas.microsoft.com/office/infopath/2007/PartnerControls">Koulutyö</TermName>
          <TermId xmlns="http://schemas.microsoft.com/office/infopath/2007/PartnerControls">3a02af64-20ac-44fd-93e6-5ee59c14c5c5</TermId>
        </TermInfo>
      </Terms>
    </la47d3aaa2a64b5b8f872218156bcd76>
    <a8e037739f22464881271840dad1748a xmlns="8b25a0eb-6aee-482d-9e36-463e4a625073">
      <Terms xmlns="http://schemas.microsoft.com/office/infopath/2007/PartnerControls"/>
    </a8e037739f22464881271840dad1748a>
  </documentManagement>
</p:properties>
</file>

<file path=customXml/item2.xml><?xml version="1.0" encoding="utf-8"?>
<ct:contentTypeSchema xmlns:ct="http://schemas.microsoft.com/office/2006/metadata/contentType" xmlns:ma="http://schemas.microsoft.com/office/2006/metadata/properties/metaAttributes" ct:_="" ma:_="" ma:contentTypeName="EHYT Dokumentti" ma:contentTypeID="0x010100740B35664B4D4340B9178BE3CEE18B3201007F46677E656BC241BE7235EEAC608E29" ma:contentTypeVersion="21" ma:contentTypeDescription="" ma:contentTypeScope="" ma:versionID="18bc6dc9388d94397970f1a02bd4d7c9">
  <xsd:schema xmlns:xsd="http://www.w3.org/2001/XMLSchema" xmlns:xs="http://www.w3.org/2001/XMLSchema" xmlns:p="http://schemas.microsoft.com/office/2006/metadata/properties" xmlns:ns2="8b25a0eb-6aee-482d-9e36-463e4a625073" xmlns:ns3="4bb9e5cd-3843-49f0-a1c3-d928feda9b6b" targetNamespace="http://schemas.microsoft.com/office/2006/metadata/properties" ma:root="true" ma:fieldsID="2c3facb2f742439ddc6fb635405ceb16" ns2:_="" ns3:_="">
    <xsd:import namespace="8b25a0eb-6aee-482d-9e36-463e4a625073"/>
    <xsd:import namespace="4bb9e5cd-3843-49f0-a1c3-d928feda9b6b"/>
    <xsd:element name="properties">
      <xsd:complexType>
        <xsd:sequence>
          <xsd:element name="documentManagement">
            <xsd:complexType>
              <xsd:all>
                <xsd:element ref="ns2:TaxCatchAll" minOccurs="0"/>
                <xsd:element ref="ns2:TaxCatchAllLabel" minOccurs="0"/>
                <xsd:element ref="ns2:maa44b24fcb6448ebc628b460284fa99" minOccurs="0"/>
                <xsd:element ref="ns2:ia1e4eaa4aaa42cf924070fd120c69a7" minOccurs="0"/>
                <xsd:element ref="ns2:a8e037739f22464881271840dad1748a" minOccurs="0"/>
                <xsd:element ref="ns2:fa779d4ac9104465a0b35c00929a1e86" minOccurs="0"/>
                <xsd:element ref="ns2:la47d3aaa2a64b5b8f872218156bcd76" minOccurs="0"/>
                <xsd:element ref="ns2:j4503adf8a2b47a6a02af0be5d44a3d3" minOccurs="0"/>
                <xsd:element ref="ns3:MediaServiceMetadata" minOccurs="0"/>
                <xsd:element ref="ns3:MediaServiceFastMetadata" minOccurs="0"/>
                <xsd:element ref="ns3:MediaServiceAutoTags" minOccurs="0"/>
                <xsd:element ref="ns3:MediaServiceOCR" minOccurs="0"/>
                <xsd:element ref="ns2:SharedWithUsers" minOccurs="0"/>
                <xsd:element ref="ns2:SharedWithDetails"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25a0eb-6aee-482d-9e36-463e4a625073" elementFormDefault="qualified">
    <xsd:import namespace="http://schemas.microsoft.com/office/2006/documentManagement/types"/>
    <xsd:import namespace="http://schemas.microsoft.com/office/infopath/2007/PartnerControls"/>
    <xsd:element name="TaxCatchAll" ma:index="5" nillable="true" ma:displayName="Taxonomy Catch All Column" ma:hidden="true" ma:list="{60a3a2b8-0144-44f0-a92d-1cd16757bef9}" ma:internalName="TaxCatchAll" ma:showField="CatchAllData" ma:web="8b25a0eb-6aee-482d-9e36-463e4a625073">
      <xsd:complexType>
        <xsd:complexContent>
          <xsd:extension base="dms:MultiChoiceLookup">
            <xsd:sequence>
              <xsd:element name="Value" type="dms:Lookup" maxOccurs="unbounded" minOccurs="0" nillable="true"/>
            </xsd:sequence>
          </xsd:extension>
        </xsd:complexContent>
      </xsd:complexType>
    </xsd:element>
    <xsd:element name="TaxCatchAllLabel" ma:index="6" nillable="true" ma:displayName="Taxonomy Catch All Column1" ma:hidden="true" ma:list="{60a3a2b8-0144-44f0-a92d-1cd16757bef9}" ma:internalName="TaxCatchAllLabel" ma:readOnly="true" ma:showField="CatchAllDataLabel" ma:web="8b25a0eb-6aee-482d-9e36-463e4a625073">
      <xsd:complexType>
        <xsd:complexContent>
          <xsd:extension base="dms:MultiChoiceLookup">
            <xsd:sequence>
              <xsd:element name="Value" type="dms:Lookup" maxOccurs="unbounded" minOccurs="0" nillable="true"/>
            </xsd:sequence>
          </xsd:extension>
        </xsd:complexContent>
      </xsd:complexType>
    </xsd:element>
    <xsd:element name="maa44b24fcb6448ebc628b460284fa99" ma:index="10" nillable="true" ma:taxonomy="true" ma:internalName="maa44b24fcb6448ebc628b460284fa99" ma:taxonomyFieldName="Vapaat_x0020_avainsanat" ma:displayName="Vapaat avainsanat" ma:default="" ma:fieldId="{6aa44b24-fcb6-448e-bc62-8b460284fa99}" ma:taxonomyMulti="true" ma:sspId="b4acf277-c871-4cac-ba5b-0074ec657832" ma:termSetId="c8c6a368-f4a2-4fda-a9dd-20fff3e48ade" ma:anchorId="00000000-0000-0000-0000-000000000000" ma:open="true" ma:isKeyword="false">
      <xsd:complexType>
        <xsd:sequence>
          <xsd:element ref="pc:Terms" minOccurs="0" maxOccurs="1"/>
        </xsd:sequence>
      </xsd:complexType>
    </xsd:element>
    <xsd:element name="ia1e4eaa4aaa42cf924070fd120c69a7" ma:index="12" ma:taxonomy="true" ma:internalName="ia1e4eaa4aaa42cf924070fd120c69a7" ma:taxonomyFieldName="Dokumentin_x0020_tyyppi" ma:displayName="Dokumentin tyyppi" ma:readOnly="false" ma:default="" ma:fieldId="{2a1e4eaa-4aaa-42cf-9240-70fd120c69a7}" ma:sspId="b4acf277-c871-4cac-ba5b-0074ec657832" ma:termSetId="dd9f542b-ab43-4e9c-b9f8-ad763b8e860f" ma:anchorId="00000000-0000-0000-0000-000000000000" ma:open="true" ma:isKeyword="false">
      <xsd:complexType>
        <xsd:sequence>
          <xsd:element ref="pc:Terms" minOccurs="0" maxOccurs="1"/>
        </xsd:sequence>
      </xsd:complexType>
    </xsd:element>
    <xsd:element name="a8e037739f22464881271840dad1748a" ma:index="14" nillable="true" ma:taxonomy="true" ma:internalName="a8e037739f22464881271840dad1748a" ma:taxonomyFieldName="EHYT_x0020_Aihe" ma:displayName="EHYT Aihe" ma:readOnly="false" ma:default="" ma:fieldId="{a8e03773-9f22-4648-8127-1840dad1748a}" ma:taxonomyMulti="true" ma:sspId="b4acf277-c871-4cac-ba5b-0074ec657832" ma:termSetId="7869f83b-08b4-4911-a2e7-405e0ab3fc6a" ma:anchorId="00000000-0000-0000-0000-000000000000" ma:open="false" ma:isKeyword="false">
      <xsd:complexType>
        <xsd:sequence>
          <xsd:element ref="pc:Terms" minOccurs="0" maxOccurs="1"/>
        </xsd:sequence>
      </xsd:complexType>
    </xsd:element>
    <xsd:element name="fa779d4ac9104465a0b35c00929a1e86" ma:index="19" ma:taxonomy="true" ma:internalName="fa779d4ac9104465a0b35c00929a1e86" ma:taxonomyFieldName="Dokumentin_x0020_tila" ma:displayName="Dokumentin tila" ma:default="5;#Luonnos|5515d47d-45bc-4979-a976-cce269c3bccd" ma:fieldId="{fa779d4a-c910-4465-a0b3-5c00929a1e86}" ma:sspId="b4acf277-c871-4cac-ba5b-0074ec657832" ma:termSetId="fec175c3-b36b-4106-b923-4dba12afad04" ma:anchorId="00000000-0000-0000-0000-000000000000" ma:open="false" ma:isKeyword="false">
      <xsd:complexType>
        <xsd:sequence>
          <xsd:element ref="pc:Terms" minOccurs="0" maxOccurs="1"/>
        </xsd:sequence>
      </xsd:complexType>
    </xsd:element>
    <xsd:element name="la47d3aaa2a64b5b8f872218156bcd76" ma:index="20" ma:taxonomy="true" ma:internalName="la47d3aaa2a64b5b8f872218156bcd76" ma:taxonomyFieldName="Sijainti" ma:displayName="Sijainti" ma:default="" ma:fieldId="{5a47d3aa-a2a6-4b5b-8f87-2218156bcd76}" ma:sspId="b4acf277-c871-4cac-ba5b-0074ec657832" ma:termSetId="fd9d8364-31ef-4bf9-88a3-35022fe8c892" ma:anchorId="00000000-0000-0000-0000-000000000000" ma:open="false" ma:isKeyword="false">
      <xsd:complexType>
        <xsd:sequence>
          <xsd:element ref="pc:Terms" minOccurs="0" maxOccurs="1"/>
        </xsd:sequence>
      </xsd:complexType>
    </xsd:element>
    <xsd:element name="j4503adf8a2b47a6a02af0be5d44a3d3" ma:index="21" ma:taxonomy="true" ma:internalName="j4503adf8a2b47a6a02af0be5d44a3d3" ma:taxonomyFieldName="Kohderyhm_x00e4_" ma:displayName="Kohderyhmä" ma:default="6;#Sisäinen|86f88d56-d83c-4b89-95d9-544aff120100" ma:fieldId="{34503adf-8a2b-47a6-a02a-f0be5d44a3d3}" ma:taxonomyMulti="true" ma:sspId="b4acf277-c871-4cac-ba5b-0074ec657832" ma:termSetId="89ce306e-301d-46a4-b0a0-153fbd067a23" ma:anchorId="00000000-0000-0000-0000-000000000000" ma:open="true" ma:isKeyword="false">
      <xsd:complexType>
        <xsd:sequence>
          <xsd:element ref="pc:Terms" minOccurs="0" maxOccurs="1"/>
        </xsd:sequence>
      </xsd:complexType>
    </xsd:element>
    <xsd:element name="SharedWithUsers" ma:index="2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7" nillable="true" ma:displayName="Jakamisen tiedot"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b9e5cd-3843-49f0-a1c3-d928feda9b6b"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Tags" ma:index="24" nillable="true" ma:displayName="MediaServiceAutoTags" ma:internalName="MediaServiceAutoTags" ma:readOnly="true">
      <xsd:simpleType>
        <xsd:restriction base="dms:Text"/>
      </xsd:simpleType>
    </xsd:element>
    <xsd:element name="MediaServiceOCR" ma:index="25" nillable="true" ma:displayName="MediaServiceOCR" ma:internalName="MediaServiceOCR" ma:readOnly="true">
      <xsd:simpleType>
        <xsd:restriction base="dms:Note">
          <xsd:maxLength value="255"/>
        </xsd:restriction>
      </xsd:simpleType>
    </xsd:element>
    <xsd:element name="MediaServiceDateTaken" ma:index="28" nillable="true" ma:displayName="MediaServiceDateTaken" ma:hidden="true" ma:internalName="MediaServiceDateTaken" ma:readOnly="true">
      <xsd:simpleType>
        <xsd:restriction base="dms:Text"/>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46A57E-AA02-4709-90AA-2837C7A14A9B}">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bb9e5cd-3843-49f0-a1c3-d928feda9b6b"/>
    <ds:schemaRef ds:uri="http://purl.org/dc/elements/1.1/"/>
    <ds:schemaRef ds:uri="http://schemas.microsoft.com/office/2006/metadata/properties"/>
    <ds:schemaRef ds:uri="8b25a0eb-6aee-482d-9e36-463e4a625073"/>
    <ds:schemaRef ds:uri="http://www.w3.org/XML/1998/namespace"/>
    <ds:schemaRef ds:uri="http://purl.org/dc/dcmitype/"/>
  </ds:schemaRefs>
</ds:datastoreItem>
</file>

<file path=customXml/itemProps2.xml><?xml version="1.0" encoding="utf-8"?>
<ds:datastoreItem xmlns:ds="http://schemas.openxmlformats.org/officeDocument/2006/customXml" ds:itemID="{7B30F3D4-22AC-4771-84E2-5B166B3FED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25a0eb-6aee-482d-9e36-463e4a625073"/>
    <ds:schemaRef ds:uri="4bb9e5cd-3843-49f0-a1c3-d928feda9b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C256786-175E-4BBD-AA2E-24DF62278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Tapahtumakoulutus_template</Template>
  <TotalTime>219</TotalTime>
  <Words>2955</Words>
  <Application>Microsoft Office PowerPoint</Application>
  <PresentationFormat>Laajakuva</PresentationFormat>
  <Paragraphs>252</Paragraphs>
  <Slides>27</Slides>
  <Notes>24</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27</vt:i4>
      </vt:variant>
    </vt:vector>
  </HeadingPairs>
  <TitlesOfParts>
    <vt:vector size="31" baseType="lpstr">
      <vt:lpstr>Arial</vt:lpstr>
      <vt:lpstr>Calibri</vt:lpstr>
      <vt:lpstr>Wingdings</vt:lpstr>
      <vt:lpstr>Tapahtumakoulutus_Kupla</vt:lpstr>
      <vt:lpstr>Instructions for the instructor</vt:lpstr>
      <vt:lpstr>Concept workshop</vt:lpstr>
      <vt:lpstr>Task</vt:lpstr>
      <vt:lpstr>Objectives of the workshop</vt:lpstr>
      <vt:lpstr>Topics of the workshop</vt:lpstr>
      <vt:lpstr>Why do we organise events?</vt:lpstr>
      <vt:lpstr>To whom do we organise events?</vt:lpstr>
      <vt:lpstr>With whom do we develop events?</vt:lpstr>
      <vt:lpstr>Event concept</vt:lpstr>
      <vt:lpstr>Event concept</vt:lpstr>
      <vt:lpstr>A good event concept</vt:lpstr>
      <vt:lpstr>Challenges in participation</vt:lpstr>
      <vt:lpstr>Fall in attendance?</vt:lpstr>
      <vt:lpstr>PowerPoint-esitys</vt:lpstr>
      <vt:lpstr>PowerPoint-esitys</vt:lpstr>
      <vt:lpstr>The problem with alcohol-free events</vt:lpstr>
      <vt:lpstr>What do people really want?</vt:lpstr>
      <vt:lpstr>Is an alcohol-free event its own concept?</vt:lpstr>
      <vt:lpstr>Tips for organising an alcohol-free event</vt:lpstr>
      <vt:lpstr>Quick ideas</vt:lpstr>
      <vt:lpstr>One-minute idea refinement</vt:lpstr>
      <vt:lpstr>Idea refinement</vt:lpstr>
      <vt:lpstr>Idea refinement: stage 1</vt:lpstr>
      <vt:lpstr>Idea refinement: stage 2</vt:lpstr>
      <vt:lpstr>Reviewing the ideas</vt:lpstr>
      <vt:lpstr>Summary</vt:lpstr>
      <vt:lpstr>KUPLA – Students reforming substance use culture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Konseptipaja</dc:title>
  <dc:creator>kupla@ehyt.fi</dc:creator>
  <cp:lastModifiedBy>Emmi Lehtinen</cp:lastModifiedBy>
  <cp:revision>22</cp:revision>
  <dcterms:created xsi:type="dcterms:W3CDTF">2020-03-02T14:33:06Z</dcterms:created>
  <dcterms:modified xsi:type="dcterms:W3CDTF">2021-06-30T13:53:19Z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kumentin tila">
    <vt:lpwstr>5;#Luonnos|5515d47d-45bc-4979-a976-cce269c3bccd</vt:lpwstr>
  </property>
  <property fmtid="{D5CDD505-2E9C-101B-9397-08002B2CF9AE}" pid="3" name="ContentTypeId">
    <vt:lpwstr>0x010100740B35664B4D4340B9178BE3CEE18B3201007F46677E656BC241BE7235EEAC608E29</vt:lpwstr>
  </property>
  <property fmtid="{D5CDD505-2E9C-101B-9397-08002B2CF9AE}" pid="4" name="Kohderyhmä">
    <vt:lpwstr>6;#Sisäinen|86f88d56-d83c-4b89-95d9-544aff120100</vt:lpwstr>
  </property>
  <property fmtid="{D5CDD505-2E9C-101B-9397-08002B2CF9AE}" pid="5" name="Sijainti">
    <vt:lpwstr>7;#Koulutyö|3a02af64-20ac-44fd-93e6-5ee59c14c5c5</vt:lpwstr>
  </property>
  <property fmtid="{D5CDD505-2E9C-101B-9397-08002B2CF9AE}" pid="6" name="EHYT Aihe">
    <vt:lpwstr/>
  </property>
  <property fmtid="{D5CDD505-2E9C-101B-9397-08002B2CF9AE}" pid="7" name="Dokumentin tyyppi">
    <vt:lpwstr>122;#Koulutus|f708e229-364a-4fb7-a728-e1d75adf0bbb</vt:lpwstr>
  </property>
  <property fmtid="{D5CDD505-2E9C-101B-9397-08002B2CF9AE}" pid="8" name="Vapaat avainsanat">
    <vt:lpwstr/>
  </property>
</Properties>
</file>