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handoutMasterIdLst>
    <p:handoutMasterId r:id="rId37"/>
  </p:handoutMasterIdLst>
  <p:sldIdLst>
    <p:sldId id="342" r:id="rId5"/>
    <p:sldId id="320" r:id="rId6"/>
    <p:sldId id="719" r:id="rId7"/>
    <p:sldId id="314" r:id="rId8"/>
    <p:sldId id="721" r:id="rId9"/>
    <p:sldId id="736" r:id="rId10"/>
    <p:sldId id="591" r:id="rId11"/>
    <p:sldId id="723" r:id="rId12"/>
    <p:sldId id="733" r:id="rId13"/>
    <p:sldId id="734" r:id="rId14"/>
    <p:sldId id="735" r:id="rId15"/>
    <p:sldId id="737" r:id="rId16"/>
    <p:sldId id="743" r:id="rId17"/>
    <p:sldId id="589" r:id="rId18"/>
    <p:sldId id="608" r:id="rId19"/>
    <p:sldId id="603" r:id="rId20"/>
    <p:sldId id="651" r:id="rId21"/>
    <p:sldId id="586" r:id="rId22"/>
    <p:sldId id="739" r:id="rId23"/>
    <p:sldId id="740" r:id="rId24"/>
    <p:sldId id="741" r:id="rId25"/>
    <p:sldId id="738" r:id="rId26"/>
    <p:sldId id="742" r:id="rId27"/>
    <p:sldId id="727" r:id="rId28"/>
    <p:sldId id="744" r:id="rId29"/>
    <p:sldId id="745" r:id="rId30"/>
    <p:sldId id="746" r:id="rId31"/>
    <p:sldId id="581" r:id="rId32"/>
    <p:sldId id="747" r:id="rId33"/>
    <p:sldId id="748" r:id="rId34"/>
    <p:sldId id="310" r:id="rId35"/>
  </p:sldIdLst>
  <p:sldSz cx="12192000" cy="6858000"/>
  <p:notesSz cx="6858000" cy="12573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letusosa" id="{0DDDA124-3889-476B-8ABB-A4ED13462AA3}">
          <p14:sldIdLst>
            <p14:sldId id="342"/>
            <p14:sldId id="320"/>
            <p14:sldId id="719"/>
            <p14:sldId id="314"/>
            <p14:sldId id="721"/>
            <p14:sldId id="736"/>
            <p14:sldId id="591"/>
            <p14:sldId id="723"/>
            <p14:sldId id="733"/>
            <p14:sldId id="734"/>
            <p14:sldId id="735"/>
            <p14:sldId id="737"/>
            <p14:sldId id="743"/>
            <p14:sldId id="589"/>
            <p14:sldId id="608"/>
            <p14:sldId id="603"/>
            <p14:sldId id="651"/>
            <p14:sldId id="586"/>
            <p14:sldId id="739"/>
            <p14:sldId id="740"/>
            <p14:sldId id="741"/>
            <p14:sldId id="738"/>
            <p14:sldId id="742"/>
            <p14:sldId id="727"/>
            <p14:sldId id="744"/>
            <p14:sldId id="745"/>
            <p14:sldId id="746"/>
            <p14:sldId id="581"/>
            <p14:sldId id="747"/>
            <p14:sldId id="748"/>
            <p14:sldId id="31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A1B1"/>
    <a:srgbClr val="8564C8"/>
    <a:srgbClr val="7ECA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CF88B4-1950-1553-6553-1ECD45A87F05}" v="85" dt="2020-03-05T14:20: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71" autoAdjust="0"/>
    <p:restoredTop sz="61011" autoAdjust="0"/>
  </p:normalViewPr>
  <p:slideViewPr>
    <p:cSldViewPr snapToGrid="0">
      <p:cViewPr varScale="1">
        <p:scale>
          <a:sx n="51" d="100"/>
          <a:sy n="51" d="100"/>
        </p:scale>
        <p:origin x="53" y="178"/>
      </p:cViewPr>
      <p:guideLst/>
    </p:cSldViewPr>
  </p:slideViewPr>
  <p:outlineViewPr>
    <p:cViewPr>
      <p:scale>
        <a:sx n="33" d="100"/>
        <a:sy n="33" d="100"/>
      </p:scale>
      <p:origin x="0" y="-31086"/>
    </p:cViewPr>
  </p:outlineViewPr>
  <p:notesTextViewPr>
    <p:cViewPr>
      <p:scale>
        <a:sx n="1" d="1"/>
        <a:sy n="1" d="1"/>
      </p:scale>
      <p:origin x="0" y="0"/>
    </p:cViewPr>
  </p:notesTextViewPr>
  <p:sorterViewPr>
    <p:cViewPr>
      <p:scale>
        <a:sx n="100" d="100"/>
        <a:sy n="100" d="100"/>
      </p:scale>
      <p:origin x="0" y="-8916"/>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 Maeda" userId="S::emi.maeda@ehyt.fi::3a9da292-b3ac-4cfa-b3c0-58b8d1155121" providerId="AD" clId="Web-{EACF88B4-1950-1553-6553-1ECD45A87F05}"/>
    <pc:docChg chg="modSld">
      <pc:chgData name="Emi Maeda" userId="S::emi.maeda@ehyt.fi::3a9da292-b3ac-4cfa-b3c0-58b8d1155121" providerId="AD" clId="Web-{EACF88B4-1950-1553-6553-1ECD45A87F05}" dt="2020-03-05T14:20:17" v="95" actId="20577"/>
      <pc:docMkLst>
        <pc:docMk/>
      </pc:docMkLst>
      <pc:sldChg chg="modSp">
        <pc:chgData name="Emi Maeda" userId="S::emi.maeda@ehyt.fi::3a9da292-b3ac-4cfa-b3c0-58b8d1155121" providerId="AD" clId="Web-{EACF88B4-1950-1553-6553-1ECD45A87F05}" dt="2020-03-05T14:20:17" v="94" actId="20577"/>
        <pc:sldMkLst>
          <pc:docMk/>
          <pc:sldMk cId="2618186905" sldId="310"/>
        </pc:sldMkLst>
        <pc:spChg chg="mod">
          <ac:chgData name="Emi Maeda" userId="S::emi.maeda@ehyt.fi::3a9da292-b3ac-4cfa-b3c0-58b8d1155121" providerId="AD" clId="Web-{EACF88B4-1950-1553-6553-1ECD45A87F05}" dt="2020-03-05T14:20:17" v="94" actId="20577"/>
          <ac:spMkLst>
            <pc:docMk/>
            <pc:sldMk cId="2618186905" sldId="310"/>
            <ac:spMk id="5" creationId="{00B687FE-A11A-486F-B21D-F375A728AF42}"/>
          </ac:spMkLst>
        </pc:spChg>
      </pc:sldChg>
      <pc:sldChg chg="modNotes">
        <pc:chgData name="Emi Maeda" userId="S::emi.maeda@ehyt.fi::3a9da292-b3ac-4cfa-b3c0-58b8d1155121" providerId="AD" clId="Web-{EACF88B4-1950-1553-6553-1ECD45A87F05}" dt="2020-03-05T14:12:07.218" v="7"/>
        <pc:sldMkLst>
          <pc:docMk/>
          <pc:sldMk cId="2971615415" sldId="320"/>
        </pc:sldMkLst>
      </pc:sldChg>
      <pc:sldChg chg="modSp">
        <pc:chgData name="Emi Maeda" userId="S::emi.maeda@ehyt.fi::3a9da292-b3ac-4cfa-b3c0-58b8d1155121" providerId="AD" clId="Web-{EACF88B4-1950-1553-6553-1ECD45A87F05}" dt="2020-03-05T14:12:56.311" v="12" actId="1076"/>
        <pc:sldMkLst>
          <pc:docMk/>
          <pc:sldMk cId="3389863311" sldId="723"/>
        </pc:sldMkLst>
        <pc:picChg chg="mod modCrop">
          <ac:chgData name="Emi Maeda" userId="S::emi.maeda@ehyt.fi::3a9da292-b3ac-4cfa-b3c0-58b8d1155121" providerId="AD" clId="Web-{EACF88B4-1950-1553-6553-1ECD45A87F05}" dt="2020-03-05T14:12:56.311" v="12" actId="1076"/>
          <ac:picMkLst>
            <pc:docMk/>
            <pc:sldMk cId="3389863311" sldId="723"/>
            <ac:picMk id="8" creationId="{788D2055-A66E-400F-BA2F-93B5D4C613BD}"/>
          </ac:picMkLst>
        </pc:picChg>
      </pc:sldChg>
      <pc:sldChg chg="modSp">
        <pc:chgData name="Emi Maeda" userId="S::emi.maeda@ehyt.fi::3a9da292-b3ac-4cfa-b3c0-58b8d1155121" providerId="AD" clId="Web-{EACF88B4-1950-1553-6553-1ECD45A87F05}" dt="2020-03-05T14:17:45.562" v="19" actId="20577"/>
        <pc:sldMkLst>
          <pc:docMk/>
          <pc:sldMk cId="3374746490" sldId="730"/>
        </pc:sldMkLst>
        <pc:spChg chg="mod">
          <ac:chgData name="Emi Maeda" userId="S::emi.maeda@ehyt.fi::3a9da292-b3ac-4cfa-b3c0-58b8d1155121" providerId="AD" clId="Web-{EACF88B4-1950-1553-6553-1ECD45A87F05}" dt="2020-03-05T14:17:45.562" v="19" actId="20577"/>
          <ac:spMkLst>
            <pc:docMk/>
            <pc:sldMk cId="3374746490" sldId="730"/>
            <ac:spMk id="3" creationId="{D663D331-70E3-4889-BBDF-32F00F999807}"/>
          </ac:spMkLst>
        </pc:spChg>
      </pc:sldChg>
      <pc:sldChg chg="modSp modNotes">
        <pc:chgData name="Emi Maeda" userId="S::emi.maeda@ehyt.fi::3a9da292-b3ac-4cfa-b3c0-58b8d1155121" providerId="AD" clId="Web-{EACF88B4-1950-1553-6553-1ECD45A87F05}" dt="2020-03-05T14:19:52.953" v="66" actId="20577"/>
        <pc:sldMkLst>
          <pc:docMk/>
          <pc:sldMk cId="1149374112" sldId="732"/>
        </pc:sldMkLst>
        <pc:spChg chg="mod">
          <ac:chgData name="Emi Maeda" userId="S::emi.maeda@ehyt.fi::3a9da292-b3ac-4cfa-b3c0-58b8d1155121" providerId="AD" clId="Web-{EACF88B4-1950-1553-6553-1ECD45A87F05}" dt="2020-03-05T14:19:52.953" v="66" actId="20577"/>
          <ac:spMkLst>
            <pc:docMk/>
            <pc:sldMk cId="1149374112" sldId="732"/>
            <ac:spMk id="3" creationId="{00919E3C-F57B-423B-A089-7C2D647BE741}"/>
          </ac:spMkLst>
        </pc:spChg>
      </pc:sldChg>
      <pc:sldChg chg="modSp">
        <pc:chgData name="Emi Maeda" userId="S::emi.maeda@ehyt.fi::3a9da292-b3ac-4cfa-b3c0-58b8d1155121" providerId="AD" clId="Web-{EACF88B4-1950-1553-6553-1ECD45A87F05}" dt="2020-03-05T14:12:26.265" v="9" actId="20577"/>
        <pc:sldMkLst>
          <pc:docMk/>
          <pc:sldMk cId="4030956075" sldId="736"/>
        </pc:sldMkLst>
        <pc:graphicFrameChg chg="modGraphic">
          <ac:chgData name="Emi Maeda" userId="S::emi.maeda@ehyt.fi::3a9da292-b3ac-4cfa-b3c0-58b8d1155121" providerId="AD" clId="Web-{EACF88B4-1950-1553-6553-1ECD45A87F05}" dt="2020-03-05T14:12:26.265" v="9" actId="20577"/>
          <ac:graphicFrameMkLst>
            <pc:docMk/>
            <pc:sldMk cId="4030956075" sldId="736"/>
            <ac:graphicFrameMk id="5" creationId="{A2DD516A-E53E-4881-A287-7AF42CEF39E0}"/>
          </ac:graphicFrameMkLst>
        </pc:graphicFrameChg>
      </pc:sldChg>
    </pc:docChg>
  </pc:docChgLst>
  <pc:docChgLst>
    <pc:chgData name="Emmi Lehtinen" userId="S::emmi.lehtinen@ehyt.fi::05dc25a2-95c4-4cd0-9899-9c720945826f" providerId="AD" clId="Web-{D0D70CD7-A7EC-AE56-920A-5A3B68B8C72F}"/>
    <pc:docChg chg="modSld">
      <pc:chgData name="Emmi Lehtinen" userId="S::emmi.lehtinen@ehyt.fi::05dc25a2-95c4-4cd0-9899-9c720945826f" providerId="AD" clId="Web-{D0D70CD7-A7EC-AE56-920A-5A3B68B8C72F}" dt="2020-03-05T14:21:11.923" v="3"/>
      <pc:docMkLst>
        <pc:docMk/>
      </pc:docMkLst>
      <pc:sldChg chg="modNotes">
        <pc:chgData name="Emmi Lehtinen" userId="S::emmi.lehtinen@ehyt.fi::05dc25a2-95c4-4cd0-9899-9c720945826f" providerId="AD" clId="Web-{D0D70CD7-A7EC-AE56-920A-5A3B68B8C72F}" dt="2020-03-05T14:21:11.923" v="3"/>
        <pc:sldMkLst>
          <pc:docMk/>
          <pc:sldMk cId="3374746490" sldId="730"/>
        </pc:sldMkLst>
      </pc:sldChg>
    </pc:docChg>
  </pc:docChgLst>
  <pc:docChgLst>
    <pc:chgData name="Emmi Lehtinen" userId="S::emmi.lehtinen@ehyt.fi::05dc25a2-95c4-4cd0-9899-9c720945826f" providerId="AD" clId="Web-{950B01C8-E137-2A97-19EB-6708623C437E}"/>
    <pc:docChg chg="modSld">
      <pc:chgData name="Emmi Lehtinen" userId="S::emmi.lehtinen@ehyt.fi::05dc25a2-95c4-4cd0-9899-9c720945826f" providerId="AD" clId="Web-{950B01C8-E137-2A97-19EB-6708623C437E}" dt="2020-03-09T07:55:00.263" v="3"/>
      <pc:docMkLst>
        <pc:docMk/>
      </pc:docMkLst>
      <pc:sldChg chg="modNotes">
        <pc:chgData name="Emmi Lehtinen" userId="S::emmi.lehtinen@ehyt.fi::05dc25a2-95c4-4cd0-9899-9c720945826f" providerId="AD" clId="Web-{950B01C8-E137-2A97-19EB-6708623C437E}" dt="2020-03-09T07:55:00.263" v="3"/>
        <pc:sldMkLst>
          <pc:docMk/>
          <pc:sldMk cId="2618186905" sldId="31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0C774B-5986-464B-8641-1AF6EEAB7A81}"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
        </a:p>
      </dgm:t>
    </dgm:pt>
    <dgm:pt modelId="{72BB66EF-BE10-402F-B9A1-B4DABB9E5920}">
      <dgm:prSet custT="1"/>
      <dgm:spPr>
        <a:solidFill>
          <a:schemeClr val="bg1"/>
        </a:solidFill>
      </dgm:spPr>
      <dgm:t>
        <a:bodyPr/>
        <a:lstStyle/>
        <a:p>
          <a:pPr algn="ctr" rtl="0">
            <a:spcBef>
              <a:spcPts val="600"/>
            </a:spcBef>
            <a:spcAft>
              <a:spcPts val="0"/>
            </a:spcAft>
          </a:pPr>
          <a:r>
            <a:rPr lang="en" sz="4000" b="0" i="0" u="none" baseline="0" dirty="0">
              <a:solidFill>
                <a:schemeClr val="accent1"/>
              </a:solidFill>
              <a:latin typeface="+mn-lt"/>
            </a:rPr>
            <a:t>Think about the aspects that have affected your own attitude towards substances.</a:t>
          </a:r>
        </a:p>
      </dgm:t>
    </dgm:pt>
    <dgm:pt modelId="{AE3606CC-7E19-4DED-B46E-48746A65817D}" type="parTrans" cxnId="{D3AD380D-3026-4C81-B692-CE67702E1289}">
      <dgm:prSet/>
      <dgm:spPr/>
      <dgm:t>
        <a:bodyPr/>
        <a:lstStyle/>
        <a:p>
          <a:endParaRPr lang="en"/>
        </a:p>
      </dgm:t>
    </dgm:pt>
    <dgm:pt modelId="{756F3C51-749C-44F7-8D45-FAA9696082F9}" type="sibTrans" cxnId="{D3AD380D-3026-4C81-B692-CE67702E1289}">
      <dgm:prSet/>
      <dgm:spPr/>
      <dgm:t>
        <a:bodyPr/>
        <a:lstStyle/>
        <a:p>
          <a:endParaRPr lang="en"/>
        </a:p>
      </dgm:t>
    </dgm:pt>
    <dgm:pt modelId="{AFDE8054-0D0C-43DE-B759-C7A58AA2E793}" type="pres">
      <dgm:prSet presAssocID="{DE0C774B-5986-464B-8641-1AF6EEAB7A81}" presName="linear" presStyleCnt="0">
        <dgm:presLayoutVars>
          <dgm:animLvl val="lvl"/>
          <dgm:resizeHandles val="exact"/>
        </dgm:presLayoutVars>
      </dgm:prSet>
      <dgm:spPr/>
    </dgm:pt>
    <dgm:pt modelId="{46CA04CF-D001-4840-9323-589D1D8ADBCB}" type="pres">
      <dgm:prSet presAssocID="{72BB66EF-BE10-402F-B9A1-B4DABB9E5920}" presName="parentText" presStyleLbl="node1" presStyleIdx="0" presStyleCnt="1" custLinFactNeighborX="-1339" custLinFactNeighborY="4264">
        <dgm:presLayoutVars>
          <dgm:chMax val="0"/>
          <dgm:bulletEnabled val="1"/>
        </dgm:presLayoutVars>
      </dgm:prSet>
      <dgm:spPr/>
    </dgm:pt>
  </dgm:ptLst>
  <dgm:cxnLst>
    <dgm:cxn modelId="{69DFF100-A945-4897-B8CB-310D32C76DC3}" type="presOf" srcId="{DE0C774B-5986-464B-8641-1AF6EEAB7A81}" destId="{AFDE8054-0D0C-43DE-B759-C7A58AA2E793}" srcOrd="0" destOrd="0" presId="urn:microsoft.com/office/officeart/2005/8/layout/vList2"/>
    <dgm:cxn modelId="{D3AD380D-3026-4C81-B692-CE67702E1289}" srcId="{DE0C774B-5986-464B-8641-1AF6EEAB7A81}" destId="{72BB66EF-BE10-402F-B9A1-B4DABB9E5920}" srcOrd="0" destOrd="0" parTransId="{AE3606CC-7E19-4DED-B46E-48746A65817D}" sibTransId="{756F3C51-749C-44F7-8D45-FAA9696082F9}"/>
    <dgm:cxn modelId="{0860C087-FD15-4859-9503-9722DF596752}" type="presOf" srcId="{72BB66EF-BE10-402F-B9A1-B4DABB9E5920}" destId="{46CA04CF-D001-4840-9323-589D1D8ADBCB}" srcOrd="0" destOrd="0" presId="urn:microsoft.com/office/officeart/2005/8/layout/vList2"/>
    <dgm:cxn modelId="{10E81D60-FB0E-402F-9413-DBD0F360515E}" type="presParOf" srcId="{AFDE8054-0D0C-43DE-B759-C7A58AA2E793}" destId="{46CA04CF-D001-4840-9323-589D1D8ADBC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0C774B-5986-464B-8641-1AF6EEAB7A81}"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
        </a:p>
      </dgm:t>
    </dgm:pt>
    <dgm:pt modelId="{72BB66EF-BE10-402F-B9A1-B4DABB9E5920}">
      <dgm:prSet custT="1"/>
      <dgm:spPr>
        <a:solidFill>
          <a:schemeClr val="bg1"/>
        </a:solidFill>
      </dgm:spPr>
      <dgm:t>
        <a:bodyPr/>
        <a:lstStyle/>
        <a:p>
          <a:pPr algn="ctr" rtl="0">
            <a:spcBef>
              <a:spcPts val="600"/>
            </a:spcBef>
            <a:spcAft>
              <a:spcPts val="0"/>
            </a:spcAft>
          </a:pPr>
          <a:r>
            <a:rPr kumimoji="0" lang="en" sz="4000" b="0" i="0" u="none" strike="noStrike" cap="none" spc="0" normalizeH="0" baseline="0" dirty="0">
              <a:ln>
                <a:noFill/>
              </a:ln>
              <a:solidFill>
                <a:schemeClr val="accent1"/>
              </a:solidFill>
              <a:effectLst/>
              <a:uLnTx/>
              <a:uFillTx/>
              <a:latin typeface="+mn-lt"/>
              <a:ea typeface="+mn-ea"/>
              <a:cs typeface="Arial"/>
            </a:rPr>
            <a:t>I participate in student events </a:t>
          </a:r>
          <a:br>
            <a:rPr kumimoji="0" lang="en" sz="4000" b="0" i="0" u="none" strike="noStrike" cap="none" spc="0" normalizeH="0" baseline="0" dirty="0">
              <a:ln>
                <a:noFill/>
              </a:ln>
              <a:solidFill>
                <a:schemeClr val="accent1"/>
              </a:solidFill>
              <a:effectLst/>
              <a:uLnTx/>
              <a:uFillTx/>
              <a:latin typeface="+mn-lt"/>
              <a:ea typeface="+mn-ea"/>
              <a:cs typeface="Arial"/>
            </a:rPr>
          </a:br>
          <a:r>
            <a:rPr kumimoji="0" lang="en" sz="4000" b="0" i="0" u="none" strike="noStrike" cap="none" spc="0" normalizeH="0" baseline="0" dirty="0">
              <a:ln>
                <a:noFill/>
              </a:ln>
              <a:solidFill>
                <a:schemeClr val="accent1"/>
              </a:solidFill>
              <a:effectLst/>
              <a:uLnTx/>
              <a:uFillTx/>
              <a:latin typeface="+mn-lt"/>
              <a:ea typeface="+mn-ea"/>
              <a:cs typeface="Arial"/>
            </a:rPr>
            <a:t>with pleasure – not at all</a:t>
          </a:r>
          <a:endParaRPr lang="en" sz="4000" b="0" dirty="0">
            <a:solidFill>
              <a:schemeClr val="accent1"/>
            </a:solidFill>
            <a:latin typeface="+mn-lt"/>
          </a:endParaRPr>
        </a:p>
      </dgm:t>
    </dgm:pt>
    <dgm:pt modelId="{AE3606CC-7E19-4DED-B46E-48746A65817D}" type="parTrans" cxnId="{D3AD380D-3026-4C81-B692-CE67702E1289}">
      <dgm:prSet/>
      <dgm:spPr/>
      <dgm:t>
        <a:bodyPr/>
        <a:lstStyle/>
        <a:p>
          <a:endParaRPr lang="en"/>
        </a:p>
      </dgm:t>
    </dgm:pt>
    <dgm:pt modelId="{756F3C51-749C-44F7-8D45-FAA9696082F9}" type="sibTrans" cxnId="{D3AD380D-3026-4C81-B692-CE67702E1289}">
      <dgm:prSet/>
      <dgm:spPr/>
      <dgm:t>
        <a:bodyPr/>
        <a:lstStyle/>
        <a:p>
          <a:endParaRPr lang="en"/>
        </a:p>
      </dgm:t>
    </dgm:pt>
    <dgm:pt modelId="{AFDE8054-0D0C-43DE-B759-C7A58AA2E793}" type="pres">
      <dgm:prSet presAssocID="{DE0C774B-5986-464B-8641-1AF6EEAB7A81}" presName="linear" presStyleCnt="0">
        <dgm:presLayoutVars>
          <dgm:animLvl val="lvl"/>
          <dgm:resizeHandles val="exact"/>
        </dgm:presLayoutVars>
      </dgm:prSet>
      <dgm:spPr/>
    </dgm:pt>
    <dgm:pt modelId="{46CA04CF-D001-4840-9323-589D1D8ADBCB}" type="pres">
      <dgm:prSet presAssocID="{72BB66EF-BE10-402F-B9A1-B4DABB9E5920}" presName="parentText" presStyleLbl="node1" presStyleIdx="0" presStyleCnt="1" custLinFactNeighborX="-1339" custLinFactNeighborY="4264">
        <dgm:presLayoutVars>
          <dgm:chMax val="0"/>
          <dgm:bulletEnabled val="1"/>
        </dgm:presLayoutVars>
      </dgm:prSet>
      <dgm:spPr/>
    </dgm:pt>
  </dgm:ptLst>
  <dgm:cxnLst>
    <dgm:cxn modelId="{69DFF100-A945-4897-B8CB-310D32C76DC3}" type="presOf" srcId="{DE0C774B-5986-464B-8641-1AF6EEAB7A81}" destId="{AFDE8054-0D0C-43DE-B759-C7A58AA2E793}" srcOrd="0" destOrd="0" presId="urn:microsoft.com/office/officeart/2005/8/layout/vList2"/>
    <dgm:cxn modelId="{D3AD380D-3026-4C81-B692-CE67702E1289}" srcId="{DE0C774B-5986-464B-8641-1AF6EEAB7A81}" destId="{72BB66EF-BE10-402F-B9A1-B4DABB9E5920}" srcOrd="0" destOrd="0" parTransId="{AE3606CC-7E19-4DED-B46E-48746A65817D}" sibTransId="{756F3C51-749C-44F7-8D45-FAA9696082F9}"/>
    <dgm:cxn modelId="{0860C087-FD15-4859-9503-9722DF596752}" type="presOf" srcId="{72BB66EF-BE10-402F-B9A1-B4DABB9E5920}" destId="{46CA04CF-D001-4840-9323-589D1D8ADBCB}" srcOrd="0" destOrd="0" presId="urn:microsoft.com/office/officeart/2005/8/layout/vList2"/>
    <dgm:cxn modelId="{10E81D60-FB0E-402F-9413-DBD0F360515E}" type="presParOf" srcId="{AFDE8054-0D0C-43DE-B759-C7A58AA2E793}" destId="{46CA04CF-D001-4840-9323-589D1D8ADBC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0C774B-5986-464B-8641-1AF6EEAB7A81}"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
        </a:p>
      </dgm:t>
    </dgm:pt>
    <dgm:pt modelId="{72BB66EF-BE10-402F-B9A1-B4DABB9E5920}">
      <dgm:prSet custT="1"/>
      <dgm:spPr>
        <a:solidFill>
          <a:schemeClr val="bg1"/>
        </a:solidFill>
      </dgm:spPr>
      <dgm:t>
        <a:bodyPr/>
        <a:lstStyle/>
        <a:p>
          <a:pPr algn="ctr" rtl="0">
            <a:spcBef>
              <a:spcPts val="600"/>
            </a:spcBef>
            <a:spcAft>
              <a:spcPts val="0"/>
            </a:spcAft>
          </a:pPr>
          <a:r>
            <a:rPr lang="en" sz="4000" b="0" i="0" u="none" baseline="0" dirty="0">
              <a:solidFill>
                <a:schemeClr val="accent1"/>
              </a:solidFill>
              <a:latin typeface="Calibri" panose="020F0502020204030204" pitchFamily="34" charset="0"/>
              <a:cs typeface="Calibri" panose="020F0502020204030204" pitchFamily="34" charset="0"/>
            </a:rPr>
            <a:t>Getting heavily drunk</a:t>
          </a:r>
          <a:r>
            <a:rPr lang="en" sz="4000" b="0" i="0" u="none" baseline="0" dirty="0">
              <a:solidFill>
                <a:schemeClr val="accent1"/>
              </a:solidFill>
              <a:latin typeface="+mn-lt"/>
              <a:cs typeface="Arial"/>
            </a:rPr>
            <a:t> </a:t>
          </a:r>
          <a:br>
            <a:rPr lang="en" sz="4000" b="0" dirty="0">
              <a:solidFill>
                <a:schemeClr val="accent1"/>
              </a:solidFill>
              <a:latin typeface="+mn-lt"/>
              <a:cs typeface="Arial"/>
            </a:rPr>
          </a:br>
          <a:r>
            <a:rPr lang="en" sz="4000" b="0" i="0" u="none" baseline="0" dirty="0">
              <a:solidFill>
                <a:schemeClr val="accent1"/>
              </a:solidFill>
              <a:latin typeface="+mn-lt"/>
              <a:cs typeface="Arial"/>
            </a:rPr>
            <a:t>is part of the student culture – not part of the student culture</a:t>
          </a:r>
          <a:endParaRPr lang="en" sz="4000" b="0" dirty="0">
            <a:solidFill>
              <a:schemeClr val="accent1"/>
            </a:solidFill>
            <a:latin typeface="+mn-lt"/>
          </a:endParaRPr>
        </a:p>
      </dgm:t>
    </dgm:pt>
    <dgm:pt modelId="{AE3606CC-7E19-4DED-B46E-48746A65817D}" type="parTrans" cxnId="{D3AD380D-3026-4C81-B692-CE67702E1289}">
      <dgm:prSet/>
      <dgm:spPr/>
      <dgm:t>
        <a:bodyPr/>
        <a:lstStyle/>
        <a:p>
          <a:endParaRPr lang="en"/>
        </a:p>
      </dgm:t>
    </dgm:pt>
    <dgm:pt modelId="{756F3C51-749C-44F7-8D45-FAA9696082F9}" type="sibTrans" cxnId="{D3AD380D-3026-4C81-B692-CE67702E1289}">
      <dgm:prSet/>
      <dgm:spPr/>
      <dgm:t>
        <a:bodyPr/>
        <a:lstStyle/>
        <a:p>
          <a:endParaRPr lang="en"/>
        </a:p>
      </dgm:t>
    </dgm:pt>
    <dgm:pt modelId="{AFDE8054-0D0C-43DE-B759-C7A58AA2E793}" type="pres">
      <dgm:prSet presAssocID="{DE0C774B-5986-464B-8641-1AF6EEAB7A81}" presName="linear" presStyleCnt="0">
        <dgm:presLayoutVars>
          <dgm:animLvl val="lvl"/>
          <dgm:resizeHandles val="exact"/>
        </dgm:presLayoutVars>
      </dgm:prSet>
      <dgm:spPr/>
    </dgm:pt>
    <dgm:pt modelId="{46CA04CF-D001-4840-9323-589D1D8ADBCB}" type="pres">
      <dgm:prSet presAssocID="{72BB66EF-BE10-402F-B9A1-B4DABB9E5920}" presName="parentText" presStyleLbl="node1" presStyleIdx="0" presStyleCnt="1" custLinFactNeighborX="-1339" custLinFactNeighborY="4264">
        <dgm:presLayoutVars>
          <dgm:chMax val="0"/>
          <dgm:bulletEnabled val="1"/>
        </dgm:presLayoutVars>
      </dgm:prSet>
      <dgm:spPr/>
    </dgm:pt>
  </dgm:ptLst>
  <dgm:cxnLst>
    <dgm:cxn modelId="{69DFF100-A945-4897-B8CB-310D32C76DC3}" type="presOf" srcId="{DE0C774B-5986-464B-8641-1AF6EEAB7A81}" destId="{AFDE8054-0D0C-43DE-B759-C7A58AA2E793}" srcOrd="0" destOrd="0" presId="urn:microsoft.com/office/officeart/2005/8/layout/vList2"/>
    <dgm:cxn modelId="{D3AD380D-3026-4C81-B692-CE67702E1289}" srcId="{DE0C774B-5986-464B-8641-1AF6EEAB7A81}" destId="{72BB66EF-BE10-402F-B9A1-B4DABB9E5920}" srcOrd="0" destOrd="0" parTransId="{AE3606CC-7E19-4DED-B46E-48746A65817D}" sibTransId="{756F3C51-749C-44F7-8D45-FAA9696082F9}"/>
    <dgm:cxn modelId="{0860C087-FD15-4859-9503-9722DF596752}" type="presOf" srcId="{72BB66EF-BE10-402F-B9A1-B4DABB9E5920}" destId="{46CA04CF-D001-4840-9323-589D1D8ADBCB}" srcOrd="0" destOrd="0" presId="urn:microsoft.com/office/officeart/2005/8/layout/vList2"/>
    <dgm:cxn modelId="{10E81D60-FB0E-402F-9413-DBD0F360515E}" type="presParOf" srcId="{AFDE8054-0D0C-43DE-B759-C7A58AA2E793}" destId="{46CA04CF-D001-4840-9323-589D1D8ADBCB}"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0C774B-5986-464B-8641-1AF6EEAB7A81}"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
        </a:p>
      </dgm:t>
    </dgm:pt>
    <dgm:pt modelId="{72BB66EF-BE10-402F-B9A1-B4DABB9E5920}">
      <dgm:prSet custT="1"/>
      <dgm:spPr>
        <a:solidFill>
          <a:schemeClr val="bg1"/>
        </a:solidFill>
      </dgm:spPr>
      <dgm:t>
        <a:bodyPr/>
        <a:lstStyle/>
        <a:p>
          <a:pPr algn="ctr" rtl="0">
            <a:spcBef>
              <a:spcPts val="600"/>
            </a:spcBef>
            <a:spcAft>
              <a:spcPts val="0"/>
            </a:spcAft>
          </a:pPr>
          <a:r>
            <a:rPr lang="en-US" sz="4000" b="0" dirty="0">
              <a:solidFill>
                <a:schemeClr val="accent1"/>
              </a:solidFill>
              <a:latin typeface="+mn-lt"/>
              <a:cs typeface="Arial"/>
            </a:rPr>
            <a:t>I have been worried of a fellow student's substance use - I have not been worried</a:t>
          </a:r>
          <a:endParaRPr lang="en" sz="4000" b="0" dirty="0">
            <a:solidFill>
              <a:schemeClr val="accent1"/>
            </a:solidFill>
            <a:latin typeface="+mn-lt"/>
          </a:endParaRPr>
        </a:p>
      </dgm:t>
    </dgm:pt>
    <dgm:pt modelId="{AE3606CC-7E19-4DED-B46E-48746A65817D}" type="parTrans" cxnId="{D3AD380D-3026-4C81-B692-CE67702E1289}">
      <dgm:prSet/>
      <dgm:spPr/>
      <dgm:t>
        <a:bodyPr/>
        <a:lstStyle/>
        <a:p>
          <a:endParaRPr lang="en"/>
        </a:p>
      </dgm:t>
    </dgm:pt>
    <dgm:pt modelId="{756F3C51-749C-44F7-8D45-FAA9696082F9}" type="sibTrans" cxnId="{D3AD380D-3026-4C81-B692-CE67702E1289}">
      <dgm:prSet/>
      <dgm:spPr/>
      <dgm:t>
        <a:bodyPr/>
        <a:lstStyle/>
        <a:p>
          <a:endParaRPr lang="en"/>
        </a:p>
      </dgm:t>
    </dgm:pt>
    <dgm:pt modelId="{AFDE8054-0D0C-43DE-B759-C7A58AA2E793}" type="pres">
      <dgm:prSet presAssocID="{DE0C774B-5986-464B-8641-1AF6EEAB7A81}" presName="linear" presStyleCnt="0">
        <dgm:presLayoutVars>
          <dgm:animLvl val="lvl"/>
          <dgm:resizeHandles val="exact"/>
        </dgm:presLayoutVars>
      </dgm:prSet>
      <dgm:spPr/>
    </dgm:pt>
    <dgm:pt modelId="{46CA04CF-D001-4840-9323-589D1D8ADBCB}" type="pres">
      <dgm:prSet presAssocID="{72BB66EF-BE10-402F-B9A1-B4DABB9E5920}" presName="parentText" presStyleLbl="node1" presStyleIdx="0" presStyleCnt="1" custScaleY="125626" custLinFactNeighborX="0" custLinFactNeighborY="11652">
        <dgm:presLayoutVars>
          <dgm:chMax val="0"/>
          <dgm:bulletEnabled val="1"/>
        </dgm:presLayoutVars>
      </dgm:prSet>
      <dgm:spPr/>
    </dgm:pt>
  </dgm:ptLst>
  <dgm:cxnLst>
    <dgm:cxn modelId="{69DFF100-A945-4897-B8CB-310D32C76DC3}" type="presOf" srcId="{DE0C774B-5986-464B-8641-1AF6EEAB7A81}" destId="{AFDE8054-0D0C-43DE-B759-C7A58AA2E793}" srcOrd="0" destOrd="0" presId="urn:microsoft.com/office/officeart/2005/8/layout/vList2"/>
    <dgm:cxn modelId="{D3AD380D-3026-4C81-B692-CE67702E1289}" srcId="{DE0C774B-5986-464B-8641-1AF6EEAB7A81}" destId="{72BB66EF-BE10-402F-B9A1-B4DABB9E5920}" srcOrd="0" destOrd="0" parTransId="{AE3606CC-7E19-4DED-B46E-48746A65817D}" sibTransId="{756F3C51-749C-44F7-8D45-FAA9696082F9}"/>
    <dgm:cxn modelId="{0860C087-FD15-4859-9503-9722DF596752}" type="presOf" srcId="{72BB66EF-BE10-402F-B9A1-B4DABB9E5920}" destId="{46CA04CF-D001-4840-9323-589D1D8ADBCB}" srcOrd="0" destOrd="0" presId="urn:microsoft.com/office/officeart/2005/8/layout/vList2"/>
    <dgm:cxn modelId="{10E81D60-FB0E-402F-9413-DBD0F360515E}" type="presParOf" srcId="{AFDE8054-0D0C-43DE-B759-C7A58AA2E793}" destId="{46CA04CF-D001-4840-9323-589D1D8ADBCB}"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A04CF-D001-4840-9323-589D1D8ADBCB}">
      <dsp:nvSpPr>
        <dsp:cNvPr id="0" name=""/>
        <dsp:cNvSpPr/>
      </dsp:nvSpPr>
      <dsp:spPr>
        <a:xfrm>
          <a:off x="0" y="1261325"/>
          <a:ext cx="9907797" cy="1597050"/>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ts val="0"/>
            </a:spcAft>
            <a:buNone/>
          </a:pPr>
          <a:r>
            <a:rPr lang="en" sz="4000" b="0" i="0" u="none" kern="1200" baseline="0" dirty="0">
              <a:solidFill>
                <a:schemeClr val="accent1"/>
              </a:solidFill>
              <a:latin typeface="+mn-lt"/>
            </a:rPr>
            <a:t>Think about the aspects that have affected your own attitude towards substances.</a:t>
          </a:r>
        </a:p>
      </dsp:txBody>
      <dsp:txXfrm>
        <a:off x="77962" y="1339287"/>
        <a:ext cx="9751873" cy="14411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A04CF-D001-4840-9323-589D1D8ADBCB}">
      <dsp:nvSpPr>
        <dsp:cNvPr id="0" name=""/>
        <dsp:cNvSpPr/>
      </dsp:nvSpPr>
      <dsp:spPr>
        <a:xfrm>
          <a:off x="0" y="1261325"/>
          <a:ext cx="9907797" cy="1597050"/>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ts val="0"/>
            </a:spcAft>
            <a:buNone/>
          </a:pPr>
          <a:r>
            <a:rPr kumimoji="0" lang="en" sz="4000" b="0" i="0" u="none" strike="noStrike" kern="1200" cap="none" spc="0" normalizeH="0" baseline="0" dirty="0">
              <a:ln>
                <a:noFill/>
              </a:ln>
              <a:solidFill>
                <a:schemeClr val="accent1"/>
              </a:solidFill>
              <a:effectLst/>
              <a:uLnTx/>
              <a:uFillTx/>
              <a:latin typeface="+mn-lt"/>
              <a:ea typeface="+mn-ea"/>
              <a:cs typeface="Arial"/>
            </a:rPr>
            <a:t>I participate in student events </a:t>
          </a:r>
          <a:br>
            <a:rPr kumimoji="0" lang="en" sz="4000" b="0" i="0" u="none" strike="noStrike" kern="1200" cap="none" spc="0" normalizeH="0" baseline="0" dirty="0">
              <a:ln>
                <a:noFill/>
              </a:ln>
              <a:solidFill>
                <a:schemeClr val="accent1"/>
              </a:solidFill>
              <a:effectLst/>
              <a:uLnTx/>
              <a:uFillTx/>
              <a:latin typeface="+mn-lt"/>
              <a:ea typeface="+mn-ea"/>
              <a:cs typeface="Arial"/>
            </a:rPr>
          </a:br>
          <a:r>
            <a:rPr kumimoji="0" lang="en" sz="4000" b="0" i="0" u="none" strike="noStrike" kern="1200" cap="none" spc="0" normalizeH="0" baseline="0" dirty="0">
              <a:ln>
                <a:noFill/>
              </a:ln>
              <a:solidFill>
                <a:schemeClr val="accent1"/>
              </a:solidFill>
              <a:effectLst/>
              <a:uLnTx/>
              <a:uFillTx/>
              <a:latin typeface="+mn-lt"/>
              <a:ea typeface="+mn-ea"/>
              <a:cs typeface="Arial"/>
            </a:rPr>
            <a:t>with pleasure – not at all</a:t>
          </a:r>
          <a:endParaRPr lang="en" sz="4000" b="0" kern="1200" dirty="0">
            <a:solidFill>
              <a:schemeClr val="accent1"/>
            </a:solidFill>
            <a:latin typeface="+mn-lt"/>
          </a:endParaRPr>
        </a:p>
      </dsp:txBody>
      <dsp:txXfrm>
        <a:off x="77962" y="1339287"/>
        <a:ext cx="9751873" cy="14411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A04CF-D001-4840-9323-589D1D8ADBCB}">
      <dsp:nvSpPr>
        <dsp:cNvPr id="0" name=""/>
        <dsp:cNvSpPr/>
      </dsp:nvSpPr>
      <dsp:spPr>
        <a:xfrm>
          <a:off x="0" y="983067"/>
          <a:ext cx="9907797" cy="2205450"/>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ts val="0"/>
            </a:spcAft>
            <a:buNone/>
          </a:pPr>
          <a:r>
            <a:rPr lang="en" sz="4000" b="0" i="0" u="none" kern="1200" baseline="0" dirty="0">
              <a:solidFill>
                <a:schemeClr val="accent1"/>
              </a:solidFill>
              <a:latin typeface="Calibri" panose="020F0502020204030204" pitchFamily="34" charset="0"/>
              <a:cs typeface="Calibri" panose="020F0502020204030204" pitchFamily="34" charset="0"/>
            </a:rPr>
            <a:t>Getting heavily drunk</a:t>
          </a:r>
          <a:r>
            <a:rPr lang="en" sz="4000" b="0" i="0" u="none" kern="1200" baseline="0" dirty="0">
              <a:solidFill>
                <a:schemeClr val="accent1"/>
              </a:solidFill>
              <a:latin typeface="+mn-lt"/>
              <a:cs typeface="Arial"/>
            </a:rPr>
            <a:t> </a:t>
          </a:r>
          <a:br>
            <a:rPr lang="en" sz="4000" b="0" kern="1200" dirty="0">
              <a:solidFill>
                <a:schemeClr val="accent1"/>
              </a:solidFill>
              <a:latin typeface="+mn-lt"/>
              <a:cs typeface="Arial"/>
            </a:rPr>
          </a:br>
          <a:r>
            <a:rPr lang="en" sz="4000" b="0" i="0" u="none" kern="1200" baseline="0" dirty="0">
              <a:solidFill>
                <a:schemeClr val="accent1"/>
              </a:solidFill>
              <a:latin typeface="+mn-lt"/>
              <a:cs typeface="Arial"/>
            </a:rPr>
            <a:t>is part of the student culture – not part of the student culture</a:t>
          </a:r>
          <a:endParaRPr lang="en" sz="4000" b="0" kern="1200" dirty="0">
            <a:solidFill>
              <a:schemeClr val="accent1"/>
            </a:solidFill>
            <a:latin typeface="+mn-lt"/>
          </a:endParaRPr>
        </a:p>
      </dsp:txBody>
      <dsp:txXfrm>
        <a:off x="107661" y="1090728"/>
        <a:ext cx="9692475" cy="19901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A04CF-D001-4840-9323-589D1D8ADBCB}">
      <dsp:nvSpPr>
        <dsp:cNvPr id="0" name=""/>
        <dsp:cNvSpPr/>
      </dsp:nvSpPr>
      <dsp:spPr>
        <a:xfrm>
          <a:off x="0" y="1174685"/>
          <a:ext cx="9907797" cy="2006310"/>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ts val="0"/>
            </a:spcAft>
            <a:buNone/>
          </a:pPr>
          <a:r>
            <a:rPr lang="en-US" sz="4000" b="0" kern="1200" dirty="0">
              <a:solidFill>
                <a:schemeClr val="accent1"/>
              </a:solidFill>
              <a:latin typeface="+mn-lt"/>
              <a:cs typeface="Arial"/>
            </a:rPr>
            <a:t>I have been worried of a fellow student's substance use - I have not been worried</a:t>
          </a:r>
          <a:endParaRPr lang="en" sz="4000" b="0" kern="1200" dirty="0">
            <a:solidFill>
              <a:schemeClr val="accent1"/>
            </a:solidFill>
            <a:latin typeface="+mn-lt"/>
          </a:endParaRPr>
        </a:p>
      </dsp:txBody>
      <dsp:txXfrm>
        <a:off x="97940" y="1272625"/>
        <a:ext cx="9711917" cy="18104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C23678-42AF-489A-86AA-E4189A6A85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a:extLst>
              <a:ext uri="{FF2B5EF4-FFF2-40B4-BE49-F238E27FC236}">
                <a16:creationId xmlns:a16="http://schemas.microsoft.com/office/drawing/2014/main" id="{23847758-A8DD-4D72-82CC-16BBF4FB55D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3349E8-2A08-41B6-8EF5-90FC3685BFD6}" type="datetimeFigureOut">
              <a:rPr lang="en-FI" smtClean="0"/>
              <a:t>06/30/2021</a:t>
            </a:fld>
            <a:endParaRPr lang="en-FI"/>
          </a:p>
        </p:txBody>
      </p:sp>
      <p:sp>
        <p:nvSpPr>
          <p:cNvPr id="4" name="Footer Placeholder 3">
            <a:extLst>
              <a:ext uri="{FF2B5EF4-FFF2-40B4-BE49-F238E27FC236}">
                <a16:creationId xmlns:a16="http://schemas.microsoft.com/office/drawing/2014/main" id="{3B32E3F3-DAA3-485F-BD71-04FA07DD346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5" name="Slide Number Placeholder 4">
            <a:extLst>
              <a:ext uri="{FF2B5EF4-FFF2-40B4-BE49-F238E27FC236}">
                <a16:creationId xmlns:a16="http://schemas.microsoft.com/office/drawing/2014/main" id="{A378584B-436A-48C3-91F2-F598490556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E9A810-57AF-4D5D-B219-77387D87EE21}" type="slidenum">
              <a:rPr lang="en-FI" smtClean="0"/>
              <a:t>‹#›</a:t>
            </a:fld>
            <a:endParaRPr lang="en-FI"/>
          </a:p>
        </p:txBody>
      </p:sp>
    </p:spTree>
    <p:extLst>
      <p:ext uri="{BB962C8B-B14F-4D97-AF65-F5344CB8AC3E}">
        <p14:creationId xmlns:p14="http://schemas.microsoft.com/office/powerpoint/2010/main" val="1348247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94E390C9-0A4B-433B-95A0-771D6D8326ED}" type="datetimeFigureOut">
              <a:rPr lang="fi-FI" smtClean="0"/>
              <a:t>30.06.2021</a:t>
            </a:fld>
            <a:endParaRPr lang="fi-FI"/>
          </a:p>
        </p:txBody>
      </p:sp>
      <p:sp>
        <p:nvSpPr>
          <p:cNvPr id="4" name="Dian kuvan paikkamerkki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19B1DBEE-2529-47DF-8872-751B125E255C}" type="slidenum">
              <a:rPr lang="fi-FI" smtClean="0"/>
              <a:t>‹#›</a:t>
            </a:fld>
            <a:endParaRPr lang="fi-FI"/>
          </a:p>
        </p:txBody>
      </p:sp>
    </p:spTree>
    <p:extLst>
      <p:ext uri="{BB962C8B-B14F-4D97-AF65-F5344CB8AC3E}">
        <p14:creationId xmlns:p14="http://schemas.microsoft.com/office/powerpoint/2010/main" val="60926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humak.fi/wp-content/uploads/2016/10/preventiimi-a5-netti.pdf"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yths.fi/filebank/1500-9_Opiskelijoiden__paihdekulttuuri_Maunu.pdf"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1</a:t>
            </a:fld>
            <a:endParaRPr lang="fi-FI" dirty="0"/>
          </a:p>
        </p:txBody>
      </p:sp>
    </p:spTree>
    <p:extLst>
      <p:ext uri="{BB962C8B-B14F-4D97-AF65-F5344CB8AC3E}">
        <p14:creationId xmlns:p14="http://schemas.microsoft.com/office/powerpoint/2010/main" val="2630933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 sz="1200" b="0" i="0" u="none" baseline="0" dirty="0">
                <a:cs typeface="Calibri"/>
              </a:rPr>
              <a:t>Exercise: A discussion task (line exercise, together, in small groups or pairs)</a:t>
            </a:r>
          </a:p>
          <a:p>
            <a:pPr algn="l" rtl="0">
              <a:lnSpc>
                <a:spcPct val="90000"/>
              </a:lnSpc>
              <a:spcBef>
                <a:spcPts val="1000"/>
              </a:spcBef>
            </a:pPr>
            <a:r>
              <a:rPr lang="en" b="0" i="0" u="none" baseline="0" dirty="0">
                <a:cs typeface="Calibri"/>
              </a:rPr>
              <a:t>Duration: 1–2 minutes per question -&gt; finally a joint discussion/processing of all questions, about 3 minutes. </a:t>
            </a:r>
            <a:br>
              <a:rPr lang="en" dirty="0">
                <a:cs typeface="Calibri"/>
              </a:rPr>
            </a:br>
            <a:br>
              <a:rPr lang="en" sz="1200" dirty="0">
                <a:cs typeface="Calibri"/>
              </a:rPr>
            </a:br>
            <a:r>
              <a:rPr lang="en" sz="1200" b="0" i="0" u="none" baseline="0" dirty="0">
                <a:cs typeface="Calibri"/>
              </a:rPr>
              <a:t>Ask the tutors questions on the slide and discuss together the reflections they evoke:</a:t>
            </a:r>
          </a:p>
          <a:p>
            <a:pPr marL="285750" indent="-285750" algn="l" rtl="0">
              <a:buFont typeface="Arial"/>
              <a:buChar char="•"/>
            </a:pPr>
            <a:r>
              <a:rPr lang="en" sz="1200" b="0" i="0" u="none" baseline="0" dirty="0">
                <a:cs typeface="Calibri"/>
              </a:rPr>
              <a:t>Why and in which situations it is OK to tutor while intoxicated or with a hangover?</a:t>
            </a:r>
          </a:p>
          <a:p>
            <a:pPr marL="285750" indent="-285750" algn="l" rtl="0">
              <a:buFont typeface="Arial"/>
              <a:buChar char="•"/>
            </a:pPr>
            <a:r>
              <a:rPr lang="en" sz="1200" b="0" i="0" u="none" baseline="0" dirty="0">
                <a:cs typeface="Calibri"/>
              </a:rPr>
              <a:t>How might the freshers feel if the tutor is intoxicated or with a hangover?</a:t>
            </a:r>
          </a:p>
          <a:p>
            <a:pPr marL="285750" indent="-285750" algn="l" rtl="0">
              <a:buFont typeface="Arial"/>
              <a:buChar char="•"/>
            </a:pPr>
            <a:r>
              <a:rPr lang="en" sz="1200" b="0" i="0" u="none" baseline="0" dirty="0">
                <a:cs typeface="Calibri"/>
              </a:rPr>
              <a:t>How do university staff feel tutoring while intoxicated or with a hangover?</a:t>
            </a:r>
          </a:p>
          <a:p>
            <a:pPr marL="0" indent="0" algn="l" rtl="0">
              <a:buFont typeface="Arial"/>
              <a:buNone/>
            </a:pPr>
            <a:endParaRPr lang="en" sz="1200" dirty="0">
              <a:cs typeface="Calibri"/>
            </a:endParaRPr>
          </a:p>
          <a:p>
            <a:pPr marL="0" indent="0" algn="l" rtl="0">
              <a:buFont typeface="Arial"/>
              <a:buNone/>
            </a:pPr>
            <a:r>
              <a:rPr lang="en" sz="1200" b="0" i="0" u="none" baseline="0" dirty="0">
                <a:cs typeface="Calibri"/>
              </a:rPr>
              <a:t>Adverse effects of substance use may include:</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cs typeface="Calibri"/>
              </a:rPr>
              <a:t>Concern over a friend who often drinks until unconscious.</a:t>
            </a:r>
            <a:endParaRPr lang="en" sz="1200" dirty="0"/>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t>People (always) have to worry about their friend’s condition.</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t>A suspicion that a friend who is not doing well is trying to make themselves feel better through substance use.</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t>A friend always needs at least a day to pull themselves together after intoxication.</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t>All the money is spent on substances or gambling. </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t>Study stress can only be managed through substance use.</a:t>
            </a:r>
          </a:p>
          <a:p>
            <a:pPr algn="l" rtl="0">
              <a:lnSpc>
                <a:spcPct val="90000"/>
              </a:lnSpc>
              <a:spcBef>
                <a:spcPts val="1000"/>
              </a:spcBef>
            </a:pPr>
            <a:endParaRPr lang="en" sz="1200" b="0" i="0" kern="1200" dirty="0">
              <a:latin typeface="+mn-lt"/>
              <a:cs typeface="Calibri"/>
            </a:endParaRPr>
          </a:p>
          <a:p>
            <a:pPr algn="l" rtl="0">
              <a:lnSpc>
                <a:spcPct val="90000"/>
              </a:lnSpc>
              <a:spcBef>
                <a:spcPts val="1000"/>
              </a:spcBef>
            </a:pPr>
            <a:r>
              <a:rPr lang="en" sz="1200" b="0" i="0" u="none" baseline="0" dirty="0">
                <a:cs typeface="Calibri"/>
              </a:rPr>
              <a:t>Additional questions:</a:t>
            </a:r>
          </a:p>
          <a:p>
            <a:pPr algn="l" rtl="0">
              <a:lnSpc>
                <a:spcPct val="90000"/>
              </a:lnSpc>
              <a:spcBef>
                <a:spcPts val="1000"/>
              </a:spcBef>
            </a:pPr>
            <a:r>
              <a:rPr lang="en" sz="1200" b="0" i="0" u="none" baseline="0" dirty="0">
                <a:ea typeface="+mn-lt"/>
                <a:cs typeface="+mn-lt"/>
              </a:rPr>
              <a:t>Where is the line between studying and free time?</a:t>
            </a:r>
            <a:br>
              <a:rPr lang="en" sz="1200" dirty="0">
                <a:cs typeface="Calibri"/>
              </a:rPr>
            </a:br>
            <a:r>
              <a:rPr lang="en" sz="1200" b="0" i="0" u="none" baseline="0" dirty="0">
                <a:cs typeface="Calibri"/>
              </a:rPr>
              <a:t>- What things affect students' substance abuse attitudes?</a:t>
            </a:r>
            <a:br>
              <a:rPr lang="en" sz="1200" dirty="0">
                <a:cs typeface="Calibri"/>
              </a:rPr>
            </a:br>
            <a:r>
              <a:rPr lang="en" sz="1200" b="0" i="0" u="none" baseline="0" dirty="0">
                <a:cs typeface="Calibri"/>
              </a:rPr>
              <a:t>- What things would reduce the harm caused by substance use experienced by students?</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12</a:t>
            </a:fld>
            <a:endParaRPr lang="en"/>
          </a:p>
        </p:txBody>
      </p:sp>
    </p:spTree>
    <p:extLst>
      <p:ext uri="{BB962C8B-B14F-4D97-AF65-F5344CB8AC3E}">
        <p14:creationId xmlns:p14="http://schemas.microsoft.com/office/powerpoint/2010/main" val="2993617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 sz="1200" b="0" i="0" u="none" baseline="0" dirty="0">
                <a:cs typeface="Calibri"/>
              </a:rPr>
              <a:t>Exercise: A discussion task (line exercise, together, in small groups or pairs)</a:t>
            </a:r>
          </a:p>
          <a:p>
            <a:pPr algn="l" rtl="0">
              <a:lnSpc>
                <a:spcPct val="90000"/>
              </a:lnSpc>
              <a:spcBef>
                <a:spcPts val="1000"/>
              </a:spcBef>
            </a:pPr>
            <a:r>
              <a:rPr lang="en" b="0" i="0" u="none" baseline="0" dirty="0">
                <a:cs typeface="Calibri"/>
              </a:rPr>
              <a:t>Duration: 1–2 minutes per question -&gt; finally a joint discussion/processing of all questions, about 3 minutes. </a:t>
            </a:r>
          </a:p>
          <a:p>
            <a:pPr marL="0" indent="0" algn="l" rtl="0">
              <a:lnSpc>
                <a:spcPct val="90000"/>
              </a:lnSpc>
              <a:spcBef>
                <a:spcPts val="1000"/>
              </a:spcBef>
              <a:buFontTx/>
              <a:buNone/>
            </a:pPr>
            <a:br>
              <a:rPr lang="en" sz="1200" dirty="0">
                <a:cs typeface="Calibri"/>
              </a:rPr>
            </a:br>
            <a:r>
              <a:rPr lang="en" sz="1200" b="0" i="0" u="none" baseline="0" dirty="0">
                <a:cs typeface="Calibri"/>
              </a:rPr>
              <a:t>Ask the freshers questions on the slide and discuss together the reflections they evoke:</a:t>
            </a:r>
          </a:p>
          <a:p>
            <a:pPr marL="285750" indent="-285750" algn="l" rtl="0">
              <a:buFont typeface="Arial"/>
              <a:buChar char="•"/>
            </a:pPr>
            <a:r>
              <a:rPr lang="en" sz="1200" b="0" i="0" u="none" baseline="0" dirty="0">
                <a:cs typeface="Calibri"/>
              </a:rPr>
              <a:t>Why and in which situations it is OK to study while intoxicated or with a hangover?</a:t>
            </a:r>
          </a:p>
          <a:p>
            <a:pPr marL="285750" indent="-285750" algn="l" rtl="0">
              <a:buFont typeface="Arial"/>
              <a:buChar char="•"/>
            </a:pPr>
            <a:r>
              <a:rPr lang="en" sz="1200" b="0" i="0" u="none" baseline="0" dirty="0">
                <a:cs typeface="Calibri"/>
              </a:rPr>
              <a:t>Can the positive effects of substances be obtained by other means?</a:t>
            </a:r>
            <a:br>
              <a:rPr lang="en" sz="1200" dirty="0">
                <a:cs typeface="Calibri"/>
              </a:rPr>
            </a:br>
            <a:endParaRPr lang="en" sz="1200" dirty="0">
              <a:cs typeface="Calibri"/>
            </a:endParaRPr>
          </a:p>
          <a:p>
            <a:pPr marL="0" indent="0" algn="l" rtl="0">
              <a:buFont typeface="Arial"/>
              <a:buNone/>
            </a:pPr>
            <a:r>
              <a:rPr lang="en" sz="1200" b="0" i="0" u="none" baseline="0" dirty="0">
                <a:cs typeface="Calibri"/>
              </a:rPr>
              <a:t>Adverse effects of substance use may include:</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cs typeface="Calibri"/>
              </a:rPr>
              <a:t>An intoxicated person hurts themself or others verbally or physically</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cs typeface="Calibri"/>
              </a:rPr>
              <a:t>When intoxicated, you might do things that you will regret</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cs typeface="Calibri"/>
              </a:rPr>
              <a:t>Concern over a friend who often drinks until unconscious.</a:t>
            </a:r>
            <a:endParaRPr lang="en" sz="1200" dirty="0"/>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t>People (always) have to worry about their friend’s condition.</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t>A suspicion that a friend who is not doing well is trying to make themselves feel better through substance use.</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t>A friend always needs at least a day to pull themselves together after intoxication.</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t>All the money is spent on substances or gambling. </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t>Study stress can be managed through substance use.</a:t>
            </a:r>
          </a:p>
          <a:p>
            <a:pPr algn="l" rtl="0">
              <a:lnSpc>
                <a:spcPct val="90000"/>
              </a:lnSpc>
              <a:spcBef>
                <a:spcPts val="1000"/>
              </a:spcBef>
            </a:pPr>
            <a:endParaRPr lang="en" sz="1200" b="0" i="0" kern="1200" dirty="0">
              <a:latin typeface="+mn-lt"/>
              <a:cs typeface="Calibri"/>
            </a:endParaRPr>
          </a:p>
          <a:p>
            <a:pPr algn="l" rtl="0">
              <a:lnSpc>
                <a:spcPct val="90000"/>
              </a:lnSpc>
              <a:spcBef>
                <a:spcPts val="1000"/>
              </a:spcBef>
            </a:pPr>
            <a:r>
              <a:rPr lang="en" sz="1200" b="0" i="0" u="none" baseline="0" dirty="0">
                <a:cs typeface="Calibri"/>
              </a:rPr>
              <a:t>Additional questions:</a:t>
            </a:r>
          </a:p>
          <a:p>
            <a:pPr algn="l" rtl="0">
              <a:lnSpc>
                <a:spcPct val="90000"/>
              </a:lnSpc>
              <a:spcBef>
                <a:spcPts val="1000"/>
              </a:spcBef>
            </a:pPr>
            <a:r>
              <a:rPr lang="en" sz="1200" b="0" i="0" u="none" baseline="0" dirty="0">
                <a:ea typeface="+mn-lt"/>
                <a:cs typeface="+mn-lt"/>
              </a:rPr>
              <a:t>- How does the use of substances affect the ability to study?</a:t>
            </a:r>
            <a:br>
              <a:rPr lang="en" sz="1200" dirty="0">
                <a:cs typeface="Calibri"/>
              </a:rPr>
            </a:br>
            <a:r>
              <a:rPr lang="en" sz="1200" b="0" i="0" u="none" baseline="0" dirty="0">
                <a:cs typeface="Calibri"/>
              </a:rPr>
              <a:t>- What things affect students' substance abuse attitudes?</a:t>
            </a:r>
            <a:br>
              <a:rPr lang="en" sz="1200" dirty="0">
                <a:cs typeface="Calibri"/>
              </a:rPr>
            </a:br>
            <a:r>
              <a:rPr lang="en" sz="1200" b="0" i="0" u="none" baseline="0" dirty="0">
                <a:cs typeface="Calibri"/>
              </a:rPr>
              <a:t>- What things would reduce the harm caused by substance use experienced by students?</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13</a:t>
            </a:fld>
            <a:endParaRPr lang="en"/>
          </a:p>
        </p:txBody>
      </p:sp>
    </p:spTree>
    <p:extLst>
      <p:ext uri="{BB962C8B-B14F-4D97-AF65-F5344CB8AC3E}">
        <p14:creationId xmlns:p14="http://schemas.microsoft.com/office/powerpoint/2010/main" val="1556671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en" sz="1200" b="0" i="0" u="none" strike="noStrike" kern="1200" baseline="0" dirty="0">
                <a:solidFill>
                  <a:schemeClr val="tx1"/>
                </a:solidFill>
                <a:effectLst/>
                <a:latin typeface="+mn-lt"/>
                <a:ea typeface="+mn-ea"/>
                <a:cs typeface="+mn-cs"/>
              </a:rPr>
              <a:t>Antti Maunu, D.Sc. (Econ.), has studied (2012, 2014) the use of intoxicants by students and young adults, and especially the related social issues.</a:t>
            </a:r>
          </a:p>
          <a:p>
            <a:pPr algn="l" rtl="0" fontAlgn="base"/>
            <a:r>
              <a:rPr lang="en" sz="1200" b="0" i="0" u="none" strike="noStrike" kern="1200" baseline="0" dirty="0">
                <a:solidFill>
                  <a:schemeClr val="tx1"/>
                </a:solidFill>
                <a:effectLst/>
                <a:latin typeface="+mn-lt"/>
                <a:ea typeface="+mn-ea"/>
                <a:cs typeface="+mn-cs"/>
              </a:rPr>
              <a:t>Intoxicants are used to reinforce positive emotions and strengthen a sense of belonging.</a:t>
            </a:r>
          </a:p>
          <a:p>
            <a:pPr algn="l" rtl="0" fontAlgn="base"/>
            <a:r>
              <a:rPr lang="en" sz="1200" b="0" i="0" u="none" strike="noStrike" kern="1200" baseline="0" dirty="0">
                <a:solidFill>
                  <a:schemeClr val="tx1"/>
                </a:solidFill>
                <a:effectLst/>
                <a:latin typeface="+mn-lt"/>
                <a:ea typeface="+mn-ea"/>
                <a:cs typeface="+mn-cs"/>
              </a:rPr>
              <a:t>There is feeling that the positive effects of intoxication are caused by the substance use, but in reality, the positive effects (such as having fun, experiencing the sense of community) are created by the company and being together, not the bottle. Intoxication alone is rarely experienced as fun. </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Even when substances are used to control negative emotions, it is usually about social emotions. </a:t>
            </a:r>
          </a:p>
          <a:p>
            <a:pPr algn="l" rtl="0" fontAlgn="base"/>
            <a:r>
              <a:rPr lang="en" sz="1200" b="0" i="0" u="none" strike="noStrike" kern="1200" baseline="0" dirty="0">
                <a:solidFill>
                  <a:schemeClr val="tx1"/>
                </a:solidFill>
                <a:effectLst/>
                <a:latin typeface="+mn-lt"/>
                <a:ea typeface="+mn-ea"/>
                <a:cs typeface="+mn-cs"/>
              </a:rPr>
              <a:t>For example, loneliness, the experience of being an outsider, and boredom are all related to a lack of satisfactory social relationships.</a:t>
            </a:r>
          </a:p>
          <a:p>
            <a:pPr algn="l" rtl="0" fontAlgn="base"/>
            <a:endParaRPr lang="en" sz="1200" b="0" i="0" u="none" strike="noStrike" kern="1200" dirty="0">
              <a:solidFill>
                <a:schemeClr val="tx1"/>
              </a:solidFill>
              <a:effectLst/>
              <a:latin typeface="+mn-lt"/>
              <a:ea typeface="+mn-ea"/>
              <a:cs typeface="+mn-cs"/>
            </a:endParaRPr>
          </a:p>
          <a:p>
            <a:pPr algn="l" rtl="0" fontAlgn="base"/>
            <a:r>
              <a:rPr lang="en" sz="1200" b="0" i="0" u="none" strike="noStrike" kern="1200" baseline="0" dirty="0">
                <a:solidFill>
                  <a:schemeClr val="tx1"/>
                </a:solidFill>
                <a:effectLst/>
                <a:latin typeface="+mn-lt"/>
                <a:ea typeface="+mn-ea"/>
                <a:cs typeface="+mn-cs"/>
              </a:rPr>
              <a:t>When planning the use of substances or using substances, </a:t>
            </a:r>
            <a:r>
              <a:rPr lang="en" sz="1200" b="1" i="0" u="none" strike="noStrike" kern="1200" baseline="0" dirty="0">
                <a:solidFill>
                  <a:schemeClr val="tx1"/>
                </a:solidFill>
                <a:effectLst/>
                <a:latin typeface="+mn-lt"/>
                <a:ea typeface="+mn-ea"/>
                <a:cs typeface="+mn-cs"/>
              </a:rPr>
              <a:t>it is a good idea to stop for a moment to think about how you feel now and where the feeling might come from.</a:t>
            </a:r>
            <a:r>
              <a:rPr lang="en" sz="1200" b="0" i="0" u="none" strike="noStrike" kern="1200" baseline="0" dirty="0">
                <a:solidFill>
                  <a:schemeClr val="tx1"/>
                </a:solidFill>
                <a:effectLst/>
                <a:latin typeface="+mn-lt"/>
                <a:ea typeface="+mn-ea"/>
                <a:cs typeface="+mn-cs"/>
              </a:rPr>
              <a:t> If intoxicants are used to regulate negative emotions, it is typical that the emotions may intensify in the state of intoxication or recover more strongly after intoxication.</a:t>
            </a:r>
          </a:p>
          <a:p>
            <a:pPr algn="l" rtl="0" fontAlgn="base"/>
            <a:endParaRPr lang="en" sz="1200" b="0" i="0" u="none" strike="noStrike" kern="1200" dirty="0">
              <a:solidFill>
                <a:schemeClr val="tx1"/>
              </a:solidFill>
              <a:effectLst/>
              <a:latin typeface="+mn-lt"/>
              <a:ea typeface="+mn-ea"/>
              <a:cs typeface="+mn-cs"/>
            </a:endParaRPr>
          </a:p>
          <a:p>
            <a:pPr algn="l" rtl="0"/>
            <a:r>
              <a:rPr lang="en" sz="1200" b="0" i="0" u="none" strike="noStrike" kern="1200" baseline="0" dirty="0">
                <a:solidFill>
                  <a:schemeClr val="tx1"/>
                </a:solidFill>
                <a:effectLst/>
                <a:latin typeface="+mn-lt"/>
                <a:ea typeface="+mn-ea"/>
                <a:cs typeface="+mn-cs"/>
              </a:rPr>
              <a:t>The use of substances affects mental well-being and mental well-being often also affects the use of substances. </a:t>
            </a:r>
            <a:r>
              <a:rPr lang="en" b="0" i="0" u="none" baseline="0" dirty="0">
                <a:cs typeface="Calibri"/>
              </a:rPr>
              <a:t>Substance use can predispose mental disorders and mental disorders to substance use (often overlapping).</a:t>
            </a:r>
            <a:br>
              <a:rPr lang="en" sz="1200" b="0" i="0" u="none" strike="noStrike" kern="1200" dirty="0">
                <a:solidFill>
                  <a:schemeClr val="tx1"/>
                </a:solidFill>
                <a:effectLst/>
                <a:latin typeface="+mn-lt"/>
                <a:ea typeface="+mn-ea"/>
                <a:cs typeface="+mn-cs"/>
              </a:rPr>
            </a:br>
            <a:br>
              <a:rPr lang="en" sz="1200" b="0" i="0" u="none" strike="noStrike" kern="1200" dirty="0">
                <a:solidFill>
                  <a:schemeClr val="tx1"/>
                </a:solidFill>
                <a:effectLst/>
                <a:latin typeface="+mn-lt"/>
                <a:ea typeface="+mn-ea"/>
                <a:cs typeface="+mn-cs"/>
              </a:rPr>
            </a:br>
            <a:r>
              <a:rPr lang="en" b="0" i="0" u="none" baseline="0" dirty="0"/>
              <a:t>Postdoctoral researcher Antti Maunu has studied the drinking habits of university students and their social dimension.</a:t>
            </a:r>
          </a:p>
          <a:p>
            <a:pPr algn="l" rtl="0"/>
            <a:r>
              <a:rPr lang="en" b="0" i="0" u="none" baseline="0" dirty="0"/>
              <a:t>In the link below you will find Maunu and Heinonen's text “Substance abuse prevention and social skills” (in Finnish) </a:t>
            </a:r>
            <a:br>
              <a:rPr lang="en" dirty="0"/>
            </a:br>
            <a:r>
              <a:rPr lang="en" b="0" i="0" u="none" baseline="0" dirty="0">
                <a:hlinkClick r:id="rId3"/>
              </a:rPr>
              <a:t>https://www.humak.fi/wp-content/uploads/2016/10/preventiimi-a5-netti.pdf</a:t>
            </a:r>
            <a:endParaRPr lang="en" dirty="0">
              <a:cs typeface="Calibri"/>
            </a:endParaRPr>
          </a:p>
          <a:p>
            <a:pPr algn="l" rtl="0"/>
            <a:r>
              <a:rPr lang="en" b="0" i="0" u="none" baseline="0" dirty="0"/>
              <a:t>- Antti Maunu and the significance of influencing groups:</a:t>
            </a:r>
            <a:endParaRPr lang="en" dirty="0">
              <a:cs typeface="Calibri"/>
            </a:endParaRPr>
          </a:p>
          <a:p>
            <a:pPr algn="l" rtl="0"/>
            <a:r>
              <a:rPr lang="en" b="0" i="0" u="none" baseline="0" dirty="0">
                <a:hlinkClick r:id="rId4"/>
              </a:rPr>
              <a:t>http://www.yths.fi/filebank/1500-9_Opiskelijoiden__paihdekulttuuri_Maunu.pdf</a:t>
            </a:r>
            <a:r>
              <a:rPr lang="en" b="0" i="0" u="none" baseline="0" dirty="0"/>
              <a:t> </a:t>
            </a:r>
            <a:endParaRPr lang="en" dirty="0">
              <a:cs typeface="Calibri"/>
            </a:endParaRPr>
          </a:p>
          <a:p>
            <a:pPr algn="l" rtl="0" fontAlgn="base"/>
            <a:endParaRPr lang="en" sz="1200" b="0" i="0" kern="1200" dirty="0">
              <a:solidFill>
                <a:schemeClr val="tx1"/>
              </a:solidFill>
              <a:effectLst/>
              <a:latin typeface="+mn-lt"/>
              <a:ea typeface="+mn-ea"/>
              <a:cs typeface="+mn-cs"/>
            </a:endParaRPr>
          </a:p>
          <a:p>
            <a:endParaRPr lang="en" dirty="0"/>
          </a:p>
        </p:txBody>
      </p:sp>
      <p:sp>
        <p:nvSpPr>
          <p:cNvPr id="4" name="Dian numeron paikkamerkki 3"/>
          <p:cNvSpPr>
            <a:spLocks noGrp="1"/>
          </p:cNvSpPr>
          <p:nvPr>
            <p:ph type="sldNum" sz="quarter" idx="5"/>
          </p:nvPr>
        </p:nvSpPr>
        <p:spPr/>
        <p:txBody>
          <a:bodyPr/>
          <a:lstStyle/>
          <a:p>
            <a:pPr algn="l" rtl="0"/>
            <a:fld id="{A1B2A19A-6255-4143-B0CB-433DBAD21B55}" type="slidenum">
              <a:rPr/>
              <a:t>14</a:t>
            </a:fld>
            <a:endParaRPr lang="en"/>
          </a:p>
        </p:txBody>
      </p:sp>
    </p:spTree>
    <p:extLst>
      <p:ext uri="{BB962C8B-B14F-4D97-AF65-F5344CB8AC3E}">
        <p14:creationId xmlns:p14="http://schemas.microsoft.com/office/powerpoint/2010/main" val="2056881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 sz="1600" b="0" dirty="0"/>
          </a:p>
        </p:txBody>
      </p:sp>
      <p:sp>
        <p:nvSpPr>
          <p:cNvPr id="4" name="Dian numeron paikkamerkki 3"/>
          <p:cNvSpPr>
            <a:spLocks noGrp="1"/>
          </p:cNvSpPr>
          <p:nvPr>
            <p:ph type="sldNum" sz="quarter" idx="5"/>
          </p:nvPr>
        </p:nvSpPr>
        <p:spPr/>
        <p:txBody>
          <a:bodyPr/>
          <a:lstStyle/>
          <a:p>
            <a:pPr algn="l" rtl="0"/>
            <a:fld id="{A1B2A19A-6255-4143-B0CB-433DBAD21B55}" type="slidenum">
              <a:rPr/>
              <a:t>15</a:t>
            </a:fld>
            <a:endParaRPr lang="en"/>
          </a:p>
        </p:txBody>
      </p:sp>
    </p:spTree>
    <p:extLst>
      <p:ext uri="{BB962C8B-B14F-4D97-AF65-F5344CB8AC3E}">
        <p14:creationId xmlns:p14="http://schemas.microsoft.com/office/powerpoint/2010/main" val="1634966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en" b="0" i="0" u="none" baseline="0" dirty="0"/>
              <a:t>The tutor must ensure that group activities and pastimes do not put pressure on participants to use substances.</a:t>
            </a:r>
          </a:p>
          <a:p>
            <a:pPr algn="l" rtl="0" fontAlgn="base"/>
            <a:r>
              <a:rPr lang="en" b="0" i="0" u="none" baseline="0" dirty="0"/>
              <a:t>This is important to discuss openly with group members as well.</a:t>
            </a:r>
          </a:p>
          <a:p>
            <a:pPr algn="l" rtl="0" fontAlgn="base"/>
            <a:r>
              <a:rPr lang="en" b="0" i="0" u="none" baseline="0" dirty="0"/>
              <a:t>Meetings and events should mainly be held in places where substance use is not the default. </a:t>
            </a:r>
          </a:p>
          <a:p>
            <a:pPr algn="l" rtl="0" fontAlgn="base"/>
            <a:r>
              <a:rPr lang="en" b="0" i="0" u="none" baseline="0" dirty="0"/>
              <a:t>​</a:t>
            </a:r>
          </a:p>
          <a:p>
            <a:pPr algn="l" rtl="0" fontAlgn="base"/>
            <a:r>
              <a:rPr lang="en" b="0" i="0" u="none" baseline="0" dirty="0"/>
              <a:t>When intoxication-friendly events are organised, they should be organised in such a way that the participant has a genuine opportunity to participate without intoxication and without the need to explain it. ​</a:t>
            </a:r>
          </a:p>
          <a:p>
            <a:pPr marL="0" marR="0" lvl="0" indent="0" algn="l" defTabSz="914400" rtl="0" eaLnBrk="1" fontAlgn="base" latinLnBrk="0" hangingPunct="1">
              <a:lnSpc>
                <a:spcPct val="100000"/>
              </a:lnSpc>
              <a:spcBef>
                <a:spcPts val="0"/>
              </a:spcBef>
              <a:spcAft>
                <a:spcPts val="0"/>
              </a:spcAft>
              <a:buClrTx/>
              <a:buSzTx/>
              <a:buFontTx/>
              <a:buNone/>
              <a:tabLst/>
              <a:defRPr/>
            </a:pPr>
            <a:r>
              <a:rPr lang="en" sz="1200" b="0" i="0" u="none" kern="1200" baseline="0" dirty="0">
                <a:solidFill>
                  <a:schemeClr val="tx1"/>
                </a:solidFill>
                <a:effectLst/>
                <a:latin typeface="+mn-lt"/>
                <a:ea typeface="+mn-ea"/>
                <a:cs typeface="+mn-cs"/>
              </a:rPr>
              <a:t>It is important that the people in the fresher group get to know each other without any substance use; after all, we are sober when we study. The difference in the behaviour of an intoxicated student and a sober student can be huge.</a:t>
            </a:r>
          </a:p>
          <a:p>
            <a:pPr algn="l" rtl="0" fontAlgn="base"/>
            <a:endParaRPr lang="en" dirty="0"/>
          </a:p>
          <a:p>
            <a:endParaRPr lang="en" dirty="0"/>
          </a:p>
          <a:p>
            <a:endParaRPr lang="en" dirty="0"/>
          </a:p>
          <a:p>
            <a:endParaRPr lang="en" dirty="0"/>
          </a:p>
        </p:txBody>
      </p:sp>
      <p:sp>
        <p:nvSpPr>
          <p:cNvPr id="4" name="Dian numeron paikkamerkki 3"/>
          <p:cNvSpPr>
            <a:spLocks noGrp="1"/>
          </p:cNvSpPr>
          <p:nvPr>
            <p:ph type="sldNum" sz="quarter" idx="5"/>
          </p:nvPr>
        </p:nvSpPr>
        <p:spPr/>
        <p:txBody>
          <a:bodyPr/>
          <a:lstStyle/>
          <a:p>
            <a:pPr algn="l" rtl="0"/>
            <a:fld id="{A1B2A19A-6255-4143-B0CB-433DBAD21B55}" type="slidenum">
              <a:rPr/>
              <a:t>16</a:t>
            </a:fld>
            <a:endParaRPr lang="en"/>
          </a:p>
        </p:txBody>
      </p:sp>
    </p:spTree>
    <p:extLst>
      <p:ext uri="{BB962C8B-B14F-4D97-AF65-F5344CB8AC3E}">
        <p14:creationId xmlns:p14="http://schemas.microsoft.com/office/powerpoint/2010/main" val="1948060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r>
              <a:rPr lang="en" b="0" i="0" u="none" baseline="0" dirty="0"/>
              <a:t>For the trainer:</a:t>
            </a:r>
            <a:br>
              <a:rPr lang="en" dirty="0"/>
            </a:br>
            <a:r>
              <a:rPr lang="en" b="0" i="0" u="none" baseline="0" dirty="0"/>
              <a:t>The aim of substance abuse prevention is to strengthen the factors that protect against the use of substances and the related problems and to reduce the risk factors that expose them</a:t>
            </a:r>
          </a:p>
          <a:p>
            <a:pPr algn="l" rtl="0"/>
            <a:r>
              <a:rPr lang="en" b="0" i="0" u="none" baseline="0" dirty="0"/>
              <a:t>through </a:t>
            </a:r>
            <a:r>
              <a:rPr lang="en" b="1" i="0" u="none" baseline="0" dirty="0"/>
              <a:t>social reinforcement</a:t>
            </a:r>
            <a:r>
              <a:rPr lang="en" b="0" i="0" u="none" baseline="0" dirty="0"/>
              <a:t>, for example. In substance abuse prevention, strengthening social and group skills is called social reinforcement.</a:t>
            </a:r>
          </a:p>
          <a:p>
            <a:pPr marL="171450" indent="-171450" algn="l" rtl="0">
              <a:buFont typeface="Arial" panose="020B0604020202020204" pitchFamily="34" charset="0"/>
              <a:buChar char="•"/>
            </a:pPr>
            <a:r>
              <a:rPr lang="en" b="0" i="0" u="none" baseline="0" dirty="0"/>
              <a:t>Carefully planned and thought-out peer instruction increases the sense of community in the university and prevents the development of substance abuse. </a:t>
            </a:r>
            <a:endParaRPr lang="en" dirty="0">
              <a:cs typeface="Calibri"/>
            </a:endParaRPr>
          </a:p>
          <a:p>
            <a:pPr marL="171450" indent="-171450" algn="l" rtl="0">
              <a:buFont typeface="Arial" panose="020B0604020202020204" pitchFamily="34" charset="0"/>
              <a:buChar char="•"/>
            </a:pPr>
            <a:r>
              <a:rPr lang="en" b="0" i="0" u="none" baseline="0" dirty="0"/>
              <a:t>Substance use and the harms it causes are not a student’s private affair in the university community or in the workplaces, as the use and harms also affect other members of the community.</a:t>
            </a:r>
            <a:endParaRPr lang="en" dirty="0">
              <a:cs typeface="Calibri"/>
            </a:endParaRPr>
          </a:p>
          <a:p>
            <a:endParaRPr lang="en" dirty="0"/>
          </a:p>
        </p:txBody>
      </p:sp>
      <p:sp>
        <p:nvSpPr>
          <p:cNvPr id="4" name="Dian numeron paikkamerkki 3"/>
          <p:cNvSpPr>
            <a:spLocks noGrp="1"/>
          </p:cNvSpPr>
          <p:nvPr>
            <p:ph type="sldNum" sz="quarter" idx="5"/>
          </p:nvPr>
        </p:nvSpPr>
        <p:spPr/>
        <p:txBody>
          <a:bodyPr/>
          <a:lstStyle/>
          <a:p>
            <a:pPr algn="l" rtl="0"/>
            <a:fld id="{A1B2A19A-6255-4143-B0CB-433DBAD21B55}" type="slidenum">
              <a:rPr/>
              <a:t>17</a:t>
            </a:fld>
            <a:endParaRPr lang="en"/>
          </a:p>
        </p:txBody>
      </p:sp>
    </p:spTree>
    <p:extLst>
      <p:ext uri="{BB962C8B-B14F-4D97-AF65-F5344CB8AC3E}">
        <p14:creationId xmlns:p14="http://schemas.microsoft.com/office/powerpoint/2010/main" val="1370766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r>
              <a:rPr lang="en" sz="1200" b="0" i="0" u="none" kern="1200" baseline="0">
                <a:solidFill>
                  <a:schemeClr val="tx1"/>
                </a:solidFill>
                <a:effectLst/>
                <a:latin typeface="+mn-lt"/>
                <a:ea typeface="+mn-ea"/>
                <a:cs typeface="+mn-cs"/>
              </a:rPr>
              <a:t>The SORA legislation’s (University of Applied Sciences Act and University Act) aim is to improve safety in education and working life. The education provider has the opportunity to address incompatibility and safety issues, e.g. drug testing. The regulations promote patient and customer safety, the safety of minors, and the safety of the student themselves, and the study and work community. The regulations also ensure the legal security of the student. The student substance abuse prevention programme takes a stand on how the SORA legislation is applied. </a:t>
            </a:r>
            <a:r>
              <a:rPr lang="en" sz="1200" b="1" i="0" u="none" kern="1200" baseline="0">
                <a:solidFill>
                  <a:schemeClr val="tx1"/>
                </a:solidFill>
                <a:effectLst/>
                <a:latin typeface="+mn-lt"/>
                <a:ea typeface="+mn-ea"/>
                <a:cs typeface="+mn-cs"/>
              </a:rPr>
              <a:t>It is important that the substance abuse prevention programme controls how the substance abuse problem is addressed and where help is available before the problem has already escalated.</a:t>
            </a:r>
          </a:p>
          <a:p>
            <a:endParaRPr lang="e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a:cs typeface="Calibri"/>
              </a:rPr>
              <a:t>If a university has a student substance abuse prevention programme or similar well-being programme, it can be found on the university intranet. The tutor should browse through the programme. </a:t>
            </a:r>
          </a:p>
          <a:p>
            <a:endParaRPr lang="en" dirty="0"/>
          </a:p>
        </p:txBody>
      </p:sp>
      <p:sp>
        <p:nvSpPr>
          <p:cNvPr id="4" name="Dian numeron paikkamerkki 3"/>
          <p:cNvSpPr>
            <a:spLocks noGrp="1"/>
          </p:cNvSpPr>
          <p:nvPr>
            <p:ph type="sldNum" sz="quarter" idx="5"/>
          </p:nvPr>
        </p:nvSpPr>
        <p:spPr/>
        <p:txBody>
          <a:bodyPr/>
          <a:lstStyle/>
          <a:p>
            <a:pPr algn="l" rtl="0"/>
            <a:fld id="{A1B2A19A-6255-4143-B0CB-433DBAD21B55}" type="slidenum">
              <a:rPr/>
              <a:t>18</a:t>
            </a:fld>
            <a:endParaRPr lang="en"/>
          </a:p>
        </p:txBody>
      </p:sp>
    </p:spTree>
    <p:extLst>
      <p:ext uri="{BB962C8B-B14F-4D97-AF65-F5344CB8AC3E}">
        <p14:creationId xmlns:p14="http://schemas.microsoft.com/office/powerpoint/2010/main" val="4224243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lnSpc>
                <a:spcPct val="90000"/>
              </a:lnSpc>
              <a:spcBef>
                <a:spcPts val="1000"/>
              </a:spcBef>
            </a:pPr>
            <a:r>
              <a:rPr lang="en" b="0" i="0" u="none" baseline="0"/>
              <a:t>Exercise: </a:t>
            </a:r>
            <a:r>
              <a:rPr lang="en" sz="1200" b="0" i="0" u="none" baseline="0">
                <a:solidFill>
                  <a:prstClr val="black"/>
                </a:solidFill>
                <a:cs typeface="Calibri Light"/>
              </a:rPr>
              <a:t>A follow-up discussion task in pairs/small groups.</a:t>
            </a:r>
            <a:r>
              <a:rPr lang="en" b="0" i="0" u="none" baseline="0"/>
              <a:t> </a:t>
            </a:r>
          </a:p>
          <a:p>
            <a:pPr algn="l" rtl="0">
              <a:lnSpc>
                <a:spcPct val="90000"/>
              </a:lnSpc>
              <a:spcBef>
                <a:spcPts val="1000"/>
              </a:spcBef>
            </a:pPr>
            <a:r>
              <a:rPr lang="en" b="0" i="0" u="none" baseline="0"/>
              <a:t>Duration: 1 minute per idea</a:t>
            </a:r>
          </a:p>
          <a:p>
            <a:pPr algn="l" rtl="0">
              <a:lnSpc>
                <a:spcPct val="90000"/>
              </a:lnSpc>
              <a:spcBef>
                <a:spcPts val="1000"/>
              </a:spcBef>
            </a:pPr>
            <a:endParaRPr lang="en" dirty="0"/>
          </a:p>
          <a:p>
            <a:pPr algn="l" rtl="0">
              <a:lnSpc>
                <a:spcPct val="90000"/>
              </a:lnSpc>
              <a:spcBef>
                <a:spcPts val="1000"/>
              </a:spcBef>
            </a:pPr>
            <a:r>
              <a:rPr lang="en" b="0" i="0" u="none" baseline="0"/>
              <a:t>Distribute A4-size papers to each pair/small group and ask them to write their names and numbers at the top as shown in the image so that there is space for text. The task is to come up with four different concepts for the tutor group.</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19</a:t>
            </a:fld>
            <a:endParaRPr lang="en"/>
          </a:p>
        </p:txBody>
      </p:sp>
    </p:spTree>
    <p:extLst>
      <p:ext uri="{BB962C8B-B14F-4D97-AF65-F5344CB8AC3E}">
        <p14:creationId xmlns:p14="http://schemas.microsoft.com/office/powerpoint/2010/main" val="2501579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lnSpc>
                <a:spcPct val="90000"/>
              </a:lnSpc>
              <a:spcBef>
                <a:spcPts val="1000"/>
              </a:spcBef>
            </a:pPr>
            <a:r>
              <a:rPr lang="en" b="0" i="0" u="none" baseline="0"/>
              <a:t>Exercise continues: </a:t>
            </a:r>
            <a:r>
              <a:rPr lang="en" sz="1200" b="0" i="0" u="none" baseline="0">
                <a:solidFill>
                  <a:prstClr val="black"/>
                </a:solidFill>
                <a:cs typeface="Calibri Light"/>
              </a:rPr>
              <a:t>A follow-up discussion task in pairs/small groups.</a:t>
            </a:r>
            <a:r>
              <a:rPr lang="en" b="0" i="0" u="none" baseline="0"/>
              <a:t> </a:t>
            </a:r>
          </a:p>
          <a:p>
            <a:pPr algn="l" rtl="0">
              <a:lnSpc>
                <a:spcPct val="90000"/>
              </a:lnSpc>
              <a:spcBef>
                <a:spcPts val="1000"/>
              </a:spcBef>
            </a:pPr>
            <a:r>
              <a:rPr lang="en" b="0" i="0" u="none" baseline="0"/>
              <a:t>Duration: 1 minute per idea</a:t>
            </a:r>
          </a:p>
          <a:p>
            <a:pPr algn="l" rtl="0">
              <a:lnSpc>
                <a:spcPct val="90000"/>
              </a:lnSpc>
              <a:spcBef>
                <a:spcPts val="1000"/>
              </a:spcBef>
            </a:pPr>
            <a:br>
              <a:rPr lang="en"/>
            </a:br>
            <a:r>
              <a:rPr lang="en" b="0" i="0" u="none" baseline="0"/>
              <a:t>Reveal the first point and ask the participants to come up with a suitable tutoring concept in one minute. Time one minute. When time is up, reveal the second point, then time another minute, and so on.</a:t>
            </a:r>
          </a:p>
          <a:p>
            <a:pPr algn="l" rtl="0">
              <a:lnSpc>
                <a:spcPct val="90000"/>
              </a:lnSpc>
              <a:spcBef>
                <a:spcPts val="1000"/>
              </a:spcBef>
            </a:pPr>
            <a:r>
              <a:rPr lang="en" b="0" i="0" u="none" baseline="0"/>
              <a:t>When they have had one minute to discuss the fourth point, ask the tutors to give their papers to the next group. </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20</a:t>
            </a:fld>
            <a:endParaRPr lang="en"/>
          </a:p>
        </p:txBody>
      </p:sp>
    </p:spTree>
    <p:extLst>
      <p:ext uri="{BB962C8B-B14F-4D97-AF65-F5344CB8AC3E}">
        <p14:creationId xmlns:p14="http://schemas.microsoft.com/office/powerpoint/2010/main" val="3578333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lnSpc>
                <a:spcPct val="90000"/>
              </a:lnSpc>
              <a:spcBef>
                <a:spcPts val="1000"/>
              </a:spcBef>
            </a:pPr>
            <a:r>
              <a:rPr lang="en" b="0" i="0" u="none" baseline="0"/>
              <a:t>Exercise continues: </a:t>
            </a:r>
            <a:r>
              <a:rPr lang="en" sz="1200" b="0" i="0" u="none" baseline="0">
                <a:solidFill>
                  <a:prstClr val="black"/>
                </a:solidFill>
                <a:cs typeface="Calibri Light"/>
              </a:rPr>
              <a:t>Complete, refine, develop and edit ideas.</a:t>
            </a:r>
          </a:p>
          <a:p>
            <a:pPr algn="l" rtl="0">
              <a:lnSpc>
                <a:spcPct val="90000"/>
              </a:lnSpc>
              <a:spcBef>
                <a:spcPts val="1000"/>
              </a:spcBef>
            </a:pPr>
            <a:r>
              <a:rPr lang="en" b="0" i="0" u="none" baseline="0"/>
              <a:t>Duration of the section: 3 min</a:t>
            </a:r>
          </a:p>
          <a:p>
            <a:pPr algn="l" rtl="0">
              <a:lnSpc>
                <a:spcPct val="90000"/>
              </a:lnSpc>
              <a:spcBef>
                <a:spcPts val="1000"/>
              </a:spcBef>
            </a:pPr>
            <a:endParaRPr lang="en" dirty="0"/>
          </a:p>
          <a:p>
            <a:pPr algn="l" rtl="0">
              <a:lnSpc>
                <a:spcPct val="90000"/>
              </a:lnSpc>
              <a:spcBef>
                <a:spcPts val="1000"/>
              </a:spcBef>
            </a:pPr>
            <a:r>
              <a:rPr lang="en" b="0" i="0" u="none" baseline="0"/>
              <a:t>Once the pairs/small groups have been presented with the ideas of the other group, it is time to start editing and improving the ideas even more with the help of the following auxiliary phrases.</a:t>
            </a:r>
          </a:p>
          <a:p>
            <a:pPr algn="l" rtl="0">
              <a:lnSpc>
                <a:spcPct val="90000"/>
              </a:lnSpc>
              <a:spcBef>
                <a:spcPts val="1000"/>
              </a:spcBef>
            </a:pPr>
            <a:r>
              <a:rPr lang="en" b="0" i="0" u="none" baseline="0"/>
              <a:t>Duration is 3 minutes. Once the groups are finished, ask them to give the paper back to the first group.</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21</a:t>
            </a:fld>
            <a:endParaRPr lang="en"/>
          </a:p>
        </p:txBody>
      </p:sp>
    </p:spTree>
    <p:extLst>
      <p:ext uri="{BB962C8B-B14F-4D97-AF65-F5344CB8AC3E}">
        <p14:creationId xmlns:p14="http://schemas.microsoft.com/office/powerpoint/2010/main" val="2509576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en" sz="1200" b="0" i="0" u="none" kern="1200" baseline="0" dirty="0">
                <a:solidFill>
                  <a:schemeClr val="tx1"/>
                </a:solidFill>
                <a:effectLst/>
                <a:latin typeface="+mn-lt"/>
                <a:ea typeface="+mn-ea"/>
                <a:cs typeface="+mn-cs"/>
              </a:rPr>
              <a:t>​</a:t>
            </a:r>
            <a:r>
              <a:rPr lang="en" b="0" i="0" u="none" baseline="0" dirty="0">
                <a:cs typeface="Calibri"/>
              </a:rPr>
              <a:t>(Version 2.1, </a:t>
            </a:r>
            <a:r>
              <a:rPr lang="en" b="0" i="0" u="none" baseline="0">
                <a:cs typeface="Calibri"/>
              </a:rPr>
              <a:t>published 30 </a:t>
            </a:r>
            <a:r>
              <a:rPr lang="en" b="0" i="0" u="none" baseline="0" dirty="0">
                <a:cs typeface="Calibri"/>
              </a:rPr>
              <a:t>June 2021)</a:t>
            </a:r>
            <a:endParaRPr lang="en" dirty="0"/>
          </a:p>
          <a:p>
            <a:endParaRPr lang="en" dirty="0"/>
          </a:p>
          <a:p>
            <a:pPr algn="l" rtl="0"/>
            <a:r>
              <a:rPr lang="en" sz="1200" b="0" i="0" u="none" strike="noStrike" kern="1200" baseline="0" dirty="0">
                <a:solidFill>
                  <a:schemeClr val="tx1"/>
                </a:solidFill>
                <a:effectLst/>
                <a:latin typeface="+mn-lt"/>
                <a:ea typeface="+mn-ea"/>
                <a:cs typeface="+mn-cs"/>
              </a:rPr>
              <a:t>This is a training on </a:t>
            </a:r>
            <a:r>
              <a:rPr lang="en" b="0" i="0" u="none" baseline="0" dirty="0"/>
              <a:t>the role of substances in student communities</a:t>
            </a:r>
            <a:r>
              <a:rPr lang="en" sz="1200" b="0" i="0" u="none" strike="noStrike" kern="1200" baseline="0" dirty="0">
                <a:solidFill>
                  <a:schemeClr val="tx1"/>
                </a:solidFill>
                <a:effectLst/>
                <a:latin typeface="+mn-lt"/>
                <a:ea typeface="+mn-ea"/>
                <a:cs typeface="+mn-cs"/>
              </a:rPr>
              <a:t>. It is a live training, but with minor modifications the material can also be used in webinar training on electronic platforms where tutors can be divided into small groups for discussion. This training has been developed by the KUPLA project of EHYT ry and Nyyti ry (2018–2020). The aim of the project was to support the well-being and learning abilities of university students. </a:t>
            </a:r>
            <a:endParaRPr lang="en" dirty="0">
              <a:ea typeface="+mn-ea"/>
              <a:cs typeface="+mn-cs"/>
            </a:endParaRPr>
          </a:p>
          <a:p>
            <a:pPr algn="l" rtl="0" fontAlgn="base"/>
            <a:r>
              <a:rPr lang="en" sz="1200" b="0" i="0" u="none" strike="noStrike" kern="1200" baseline="0" dirty="0">
                <a:solidFill>
                  <a:schemeClr val="tx1"/>
                </a:solidFill>
                <a:effectLst/>
                <a:latin typeface="+mn-lt"/>
                <a:ea typeface="+mn-ea"/>
                <a:cs typeface="+mn-cs"/>
              </a:rPr>
              <a:t>​</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Duration: 75 min Times for the outline and the total duration of the training are estimated. The use of time depends on the instructor, the size of the groups and the duration of group discussions.</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 sz="1200" b="0" i="0" u="none" kern="1200" dirty="0">
              <a:solidFill>
                <a:schemeClr val="tx1"/>
              </a:solidFill>
              <a:effectLst/>
              <a:latin typeface="+mn-lt"/>
              <a:ea typeface="+mn-ea"/>
              <a:cs typeface="+mn-cs"/>
            </a:endParaRPr>
          </a:p>
          <a:p>
            <a:pPr algn="l" rtl="0" fontAlgn="base"/>
            <a:r>
              <a:rPr lang="en" sz="1200" b="0" i="0" u="none" kern="1200" baseline="0" dirty="0">
                <a:solidFill>
                  <a:schemeClr val="tx1"/>
                </a:solidFill>
                <a:effectLst/>
                <a:latin typeface="+mn-lt"/>
                <a:ea typeface="+mn-ea"/>
                <a:cs typeface="+mn-cs"/>
              </a:rPr>
              <a:t>​</a:t>
            </a:r>
            <a:endParaRPr lang="en" i="0" dirty="0"/>
          </a:p>
          <a:p>
            <a:pPr algn="l" rtl="0"/>
            <a:r>
              <a:rPr lang="en" b="0" i="0" u="none" baseline="0" dirty="0"/>
              <a:t>The training instructor makes sure that the tutors change small groups after each exercise. The instructor manages the exchange of groups and how the groups are formed.</a:t>
            </a:r>
            <a:br>
              <a:rPr lang="en" i="0" dirty="0"/>
            </a:br>
            <a:r>
              <a:rPr lang="en" b="0" i="0" u="none" baseline="0" dirty="0"/>
              <a:t>This way no one is left without a group and it is easier for tutors to get to know each other during the training. </a:t>
            </a:r>
          </a:p>
          <a:p>
            <a:endParaRPr lang="en" i="0" dirty="0"/>
          </a:p>
          <a:p>
            <a:pPr algn="l" rtl="0"/>
            <a:r>
              <a:rPr lang="en" b="0" i="0" u="none" baseline="0" dirty="0"/>
              <a:t>The contents of the training and the tutor’s exercise book overlap. If desired, the tutor can also write down the discussions held during the training in the tutor's exercise book or the tutoring plan.</a:t>
            </a:r>
          </a:p>
          <a:p>
            <a:endParaRPr lang="en" i="0" dirty="0"/>
          </a:p>
          <a:p>
            <a:pPr algn="l" rtl="0"/>
            <a:r>
              <a:rPr lang="en" b="0" i="0" u="none" baseline="0" dirty="0"/>
              <a:t>Explain that before each pair/group assignment, the tutors introduce themselves to each other by the name they want to call themselves. This way they will get to know each other.</a:t>
            </a:r>
          </a:p>
          <a:p>
            <a:endParaRPr lang="en"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 b="1" i="0" u="none" baseline="0" dirty="0"/>
              <a:t>In this section you will need</a:t>
            </a:r>
            <a:r>
              <a:rPr lang="en" b="0" i="0" u="none" baseline="0" dirty="0"/>
              <a:t>​</a:t>
            </a:r>
            <a:br>
              <a:rPr lang="en" b="1" i="0" dirty="0"/>
            </a:br>
            <a:r>
              <a:rPr lang="en" b="0" i="0" u="none" baseline="0" dirty="0"/>
              <a:t>A presentation remote control to change the slides (better flow)​</a:t>
            </a:r>
            <a:br>
              <a:rPr lang="en" i="0" u="none" dirty="0"/>
            </a:br>
            <a:r>
              <a:rPr lang="en" b="0" i="0" u="none" baseline="0" dirty="0"/>
              <a:t>Clock</a:t>
            </a:r>
            <a:endParaRPr lang="en" b="1" i="0" u="none" dirty="0"/>
          </a:p>
          <a:p>
            <a:pPr algn="l" rtl="0"/>
            <a:r>
              <a:rPr lang="en" b="0" i="0" u="none" baseline="0" dirty="0"/>
              <a:t>Pens and paper​</a:t>
            </a:r>
            <a:br>
              <a:rPr lang="en" i="0" dirty="0"/>
            </a:br>
            <a:endParaRPr lang="en" i="0" dirty="0"/>
          </a:p>
          <a:p>
            <a:pPr algn="l" rtl="0"/>
            <a:r>
              <a:rPr lang="en" b="1" i="0" u="none" baseline="0" dirty="0">
                <a:cs typeface="Calibri"/>
              </a:rPr>
              <a:t>Explanations of the symbols used in the slides</a:t>
            </a:r>
          </a:p>
          <a:p>
            <a:pPr algn="l" rtl="0"/>
            <a:r>
              <a:rPr lang="en" sz="1200" b="0" i="0" u="none" kern="1200" baseline="0" dirty="0">
                <a:solidFill>
                  <a:schemeClr val="tx1"/>
                </a:solidFill>
                <a:effectLst/>
                <a:latin typeface="+mn-lt"/>
                <a:ea typeface="+mn-ea"/>
                <a:cs typeface="+mn-cs"/>
              </a:rPr>
              <a:t>The nut symbol indicates a task.</a:t>
            </a:r>
          </a:p>
          <a:p>
            <a:pPr algn="l" rtl="0"/>
            <a:r>
              <a:rPr lang="en" sz="1200" b="0" i="0" u="none" strike="noStrike" kern="1200" baseline="0" dirty="0">
                <a:solidFill>
                  <a:schemeClr val="tx1"/>
                </a:solidFill>
                <a:effectLst/>
                <a:latin typeface="+mn-lt"/>
                <a:ea typeface="+mn-ea"/>
                <a:cs typeface="+mn-cs"/>
              </a:rPr>
              <a:t>​F = You can do this exercise with freshers.</a:t>
            </a:r>
            <a:endParaRPr lang="en" sz="1200" kern="1200" dirty="0">
              <a:solidFill>
                <a:schemeClr val="tx1"/>
              </a:solidFill>
              <a:effectLst/>
              <a:latin typeface="+mn-lt"/>
              <a:ea typeface="+mn-ea"/>
              <a:cs typeface="+mn-cs"/>
            </a:endParaRPr>
          </a:p>
          <a:p>
            <a:endParaRPr lang="en" dirty="0"/>
          </a:p>
          <a:p>
            <a:pPr marL="0" marR="0" lvl="0" indent="0" algn="l" defTabSz="914400" rtl="0" eaLnBrk="1" fontAlgn="auto" latinLnBrk="0" hangingPunct="1">
              <a:lnSpc>
                <a:spcPct val="100000"/>
              </a:lnSpc>
              <a:spcBef>
                <a:spcPts val="0"/>
              </a:spcBef>
              <a:spcAft>
                <a:spcPts val="0"/>
              </a:spcAft>
              <a:buClrTx/>
              <a:buSzTx/>
              <a:buFontTx/>
              <a:buNone/>
              <a:tabLst/>
              <a:defRPr/>
            </a:pPr>
            <a:r>
              <a:rPr lang="en" sz="1200" b="1" i="0" u="none" strike="noStrike" kern="1200" baseline="0" dirty="0">
                <a:solidFill>
                  <a:schemeClr val="tx1"/>
                </a:solidFill>
                <a:effectLst/>
                <a:latin typeface="+mn-lt"/>
                <a:ea typeface="+mn-ea"/>
                <a:cs typeface="+mn-cs"/>
              </a:rPr>
              <a:t>Training frame</a:t>
            </a:r>
          </a:p>
          <a:p>
            <a:pPr algn="l" rtl="0" fontAlgn="base"/>
            <a:r>
              <a:rPr lang="en" sz="1200" b="0" i="0" u="none" strike="noStrike" kern="1200" baseline="0" dirty="0">
                <a:solidFill>
                  <a:schemeClr val="tx1"/>
                </a:solidFill>
                <a:effectLst/>
                <a:latin typeface="+mn-lt"/>
                <a:ea typeface="+mn-ea"/>
                <a:cs typeface="+mn-cs"/>
              </a:rPr>
              <a:t>Start with independent task 5 min</a:t>
            </a:r>
            <a:br>
              <a:rPr lang="en" sz="1200" b="0" i="0" u="none" strike="noStrike" kern="1200" dirty="0">
                <a:solidFill>
                  <a:schemeClr val="tx1"/>
                </a:solidFill>
                <a:effectLst/>
                <a:latin typeface="+mn-lt"/>
                <a:ea typeface="+mn-ea"/>
                <a:cs typeface="+mn-cs"/>
              </a:rPr>
            </a:br>
            <a:r>
              <a:rPr lang="en" sz="1200" b="0" i="0" u="none" strike="noStrike" kern="1200" baseline="0" dirty="0">
                <a:solidFill>
                  <a:schemeClr val="tx1"/>
                </a:solidFill>
                <a:effectLst/>
                <a:latin typeface="+mn-lt"/>
                <a:ea typeface="+mn-ea"/>
                <a:cs typeface="+mn-cs"/>
              </a:rPr>
              <a:t>Line exercise and discussion in pairs, 20 minutes</a:t>
            </a:r>
            <a:br>
              <a:rPr lang="en" sz="1200" b="0" i="0" u="none" strike="noStrike" kern="1200" dirty="0">
                <a:solidFill>
                  <a:schemeClr val="tx1"/>
                </a:solidFill>
                <a:effectLst/>
                <a:latin typeface="+mn-lt"/>
                <a:ea typeface="+mn-ea"/>
                <a:cs typeface="+mn-cs"/>
              </a:rPr>
            </a:br>
            <a:r>
              <a:rPr lang="en" sz="1200" b="0" i="0" u="none" strike="noStrike" kern="1200" baseline="0" dirty="0">
                <a:solidFill>
                  <a:schemeClr val="tx1"/>
                </a:solidFill>
                <a:effectLst/>
                <a:latin typeface="+mn-lt"/>
                <a:ea typeface="+mn-ea"/>
                <a:cs typeface="+mn-cs"/>
              </a:rPr>
              <a:t>The role of substances, incl. brainstorming and planning exercise, 25 minutes.</a:t>
            </a:r>
          </a:p>
          <a:p>
            <a:pPr algn="l" rtl="0" fontAlgn="base"/>
            <a:r>
              <a:rPr lang="en" sz="1200" b="0" i="0" u="none" strike="noStrike" kern="1200" baseline="0" dirty="0">
                <a:solidFill>
                  <a:schemeClr val="tx1"/>
                </a:solidFill>
                <a:effectLst/>
                <a:latin typeface="+mn-lt"/>
                <a:ea typeface="+mn-ea"/>
                <a:cs typeface="+mn-cs"/>
              </a:rPr>
              <a:t>Addressing worries, incl exercise, 20 min</a:t>
            </a:r>
            <a:endParaRPr lang="en" sz="1200" b="0" i="0" kern="1200" dirty="0">
              <a:solidFill>
                <a:schemeClr val="tx1"/>
              </a:solidFill>
              <a:effectLst/>
              <a:latin typeface="+mn-lt"/>
              <a:ea typeface="+mn-ea"/>
              <a:cs typeface="+mn-cs"/>
            </a:endParaRPr>
          </a:p>
          <a:p>
            <a:pPr algn="l" rtl="0" fontAlgn="base"/>
            <a:r>
              <a:rPr lang="en" sz="1200" b="0" i="0" u="none" strike="noStrike" kern="1200" baseline="0" dirty="0">
                <a:solidFill>
                  <a:schemeClr val="tx1"/>
                </a:solidFill>
                <a:effectLst/>
                <a:latin typeface="+mn-lt"/>
                <a:ea typeface="+mn-ea"/>
                <a:cs typeface="+mn-cs"/>
              </a:rPr>
              <a:t>Summary, 5 min </a:t>
            </a:r>
            <a:endParaRPr lang="en" sz="1200" b="0" i="0" kern="1200" dirty="0">
              <a:solidFill>
                <a:schemeClr val="tx1"/>
              </a:solidFill>
              <a:effectLst/>
              <a:latin typeface="+mn-lt"/>
              <a:ea typeface="+mn-ea"/>
              <a:cs typeface="+mn-cs"/>
            </a:endParaRP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2</a:t>
            </a:fld>
            <a:endParaRPr lang="en"/>
          </a:p>
        </p:txBody>
      </p:sp>
    </p:spTree>
    <p:extLst>
      <p:ext uri="{BB962C8B-B14F-4D97-AF65-F5344CB8AC3E}">
        <p14:creationId xmlns:p14="http://schemas.microsoft.com/office/powerpoint/2010/main" val="18617755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lnSpc>
                <a:spcPct val="90000"/>
              </a:lnSpc>
              <a:spcBef>
                <a:spcPts val="1000"/>
              </a:spcBef>
            </a:pPr>
            <a:r>
              <a:rPr lang="en" b="0" i="0" u="none" baseline="0" dirty="0"/>
              <a:t>Exercise continues: Do the ideas you planned with the improvements from the other group meet at least some of the following conditions?</a:t>
            </a:r>
            <a:br>
              <a:rPr lang="en" dirty="0"/>
            </a:br>
            <a:r>
              <a:rPr lang="en" b="0" i="0" u="none" baseline="0" dirty="0"/>
              <a:t>Duration of the section: 2 min + processing</a:t>
            </a:r>
          </a:p>
          <a:p>
            <a:pPr algn="l" rtl="0">
              <a:lnSpc>
                <a:spcPct val="90000"/>
              </a:lnSpc>
              <a:spcBef>
                <a:spcPts val="1000"/>
              </a:spcBef>
            </a:pPr>
            <a:endParaRPr lang="en" dirty="0"/>
          </a:p>
          <a:p>
            <a:pPr algn="l" rtl="0">
              <a:lnSpc>
                <a:spcPct val="90000"/>
              </a:lnSpc>
              <a:spcBef>
                <a:spcPts val="1000"/>
              </a:spcBef>
            </a:pPr>
            <a:r>
              <a:rPr lang="en" b="0" i="0" u="none" baseline="0" dirty="0"/>
              <a:t>You can use this section also independently when planning fresher activities.</a:t>
            </a:r>
          </a:p>
        </p:txBody>
      </p:sp>
      <p:sp>
        <p:nvSpPr>
          <p:cNvPr id="4" name="Dian numeron paikkamerkki 3"/>
          <p:cNvSpPr>
            <a:spLocks noGrp="1"/>
          </p:cNvSpPr>
          <p:nvPr>
            <p:ph type="sldNum" sz="quarter" idx="5"/>
          </p:nvPr>
        </p:nvSpPr>
        <p:spPr/>
        <p:txBody>
          <a:bodyPr/>
          <a:lstStyle/>
          <a:p>
            <a:pPr algn="l" rtl="0"/>
            <a:fld id="{19B1DBEE-2529-47DF-8872-751B125E255C}" type="slidenum">
              <a:rPr/>
              <a:t>22</a:t>
            </a:fld>
            <a:endParaRPr lang="en"/>
          </a:p>
        </p:txBody>
      </p:sp>
    </p:spTree>
    <p:extLst>
      <p:ext uri="{BB962C8B-B14F-4D97-AF65-F5344CB8AC3E}">
        <p14:creationId xmlns:p14="http://schemas.microsoft.com/office/powerpoint/2010/main" val="19716983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 sz="1200" b="0" i="0" u="none" baseline="0" dirty="0">
                <a:solidFill>
                  <a:prstClr val="black"/>
                </a:solidFill>
                <a:cs typeface="Calibri Light"/>
              </a:rPr>
              <a:t>This exercise is to be done with the freshers. </a:t>
            </a:r>
          </a:p>
          <a:p>
            <a:pPr algn="l" rtl="0">
              <a:lnSpc>
                <a:spcPct val="90000"/>
              </a:lnSpc>
              <a:spcBef>
                <a:spcPts val="1000"/>
              </a:spcBef>
            </a:pPr>
            <a:r>
              <a:rPr lang="en" sz="1200" b="0" i="0" u="none" baseline="0" dirty="0">
                <a:solidFill>
                  <a:prstClr val="black"/>
                </a:solidFill>
                <a:cs typeface="Calibri"/>
              </a:rPr>
              <a:t>Exercise: A discussion in small groups. </a:t>
            </a:r>
            <a:r>
              <a:rPr lang="en" sz="1200" b="0" i="0" u="none" baseline="0" dirty="0">
                <a:solidFill>
                  <a:prstClr val="black"/>
                </a:solidFill>
                <a:cs typeface="Calibri Light"/>
              </a:rPr>
              <a:t>Discussing expectations in advance. </a:t>
            </a:r>
            <a:br>
              <a:rPr lang="en" sz="1200" dirty="0">
                <a:solidFill>
                  <a:prstClr val="black"/>
                </a:solidFill>
                <a:cs typeface="Calibri Light"/>
              </a:rPr>
            </a:br>
            <a:br>
              <a:rPr lang="en" dirty="0">
                <a:cs typeface="Calibri"/>
              </a:rPr>
            </a:br>
            <a:r>
              <a:rPr lang="en" b="0" i="0" u="none" baseline="0" dirty="0">
                <a:cs typeface="Calibri"/>
              </a:rPr>
              <a:t>In this discussion task, tutors can practice discussing the fresher group's first common evening event, related expectations, and thoughts. Ask the tutors to divide themselves into small groups or divide them into groups to discuss the issues seen on the slide.</a:t>
            </a:r>
          </a:p>
          <a:p>
            <a:pPr algn="l" rtl="0">
              <a:lnSpc>
                <a:spcPct val="90000"/>
              </a:lnSpc>
              <a:spcBef>
                <a:spcPts val="1000"/>
              </a:spcBef>
            </a:pPr>
            <a:r>
              <a:rPr lang="en" b="0" i="0" u="none" baseline="0" dirty="0">
                <a:cs typeface="Calibri"/>
              </a:rPr>
              <a:t>One of the tutors may act as a “tutor” and the rest as “fresher group members”. </a:t>
            </a:r>
          </a:p>
          <a:p>
            <a:pPr algn="l" rtl="0">
              <a:lnSpc>
                <a:spcPct val="90000"/>
              </a:lnSpc>
              <a:spcBef>
                <a:spcPts val="1000"/>
              </a:spcBef>
            </a:pPr>
            <a:endParaRPr lang="en" dirty="0">
              <a:cs typeface="Calibri"/>
            </a:endParaRPr>
          </a:p>
          <a:p>
            <a:pPr algn="l" rtl="0">
              <a:lnSpc>
                <a:spcPct val="90000"/>
              </a:lnSpc>
              <a:spcBef>
                <a:spcPts val="1000"/>
              </a:spcBef>
            </a:pPr>
            <a:r>
              <a:rPr lang="en" b="0" i="0" u="none" baseline="0" dirty="0">
                <a:cs typeface="Calibri"/>
              </a:rPr>
              <a:t>The goal is to give everyone a chance to share their own thoughts and hear the thoughts of others.</a:t>
            </a:r>
          </a:p>
          <a:p>
            <a:pPr marL="0" marR="0" lvl="0" indent="0" algn="l" defTabSz="914400" rtl="0" eaLnBrk="1" fontAlgn="auto" latinLnBrk="0" hangingPunct="1">
              <a:lnSpc>
                <a:spcPct val="90000"/>
              </a:lnSpc>
              <a:spcBef>
                <a:spcPts val="1000"/>
              </a:spcBef>
              <a:spcAft>
                <a:spcPts val="0"/>
              </a:spcAft>
              <a:buClrTx/>
              <a:buSzTx/>
              <a:buFontTx/>
              <a:buNone/>
              <a:tabLst/>
              <a:defRPr/>
            </a:pPr>
            <a:r>
              <a:rPr lang="en" b="0" i="0" u="none" baseline="0" dirty="0">
                <a:cs typeface="Calibri"/>
              </a:rPr>
              <a:t>The goal of the discussion task is that the group will develop a common understanding of what they want the evening to include so that it is pleasant to each participant. </a:t>
            </a:r>
            <a:r>
              <a:rPr lang="en" b="0" i="0" u="none" baseline="0" dirty="0"/>
              <a:t>Discuss with freshers, what they want from the activities and how it is ok/not ok to behave regardless of the level of intoxication.</a:t>
            </a:r>
            <a:endParaRPr lang="en" dirty="0">
              <a:cs typeface="Calibri"/>
            </a:endParaRPr>
          </a:p>
          <a:p>
            <a:pPr algn="l" rtl="0">
              <a:lnSpc>
                <a:spcPct val="90000"/>
              </a:lnSpc>
              <a:spcBef>
                <a:spcPts val="1000"/>
              </a:spcBef>
            </a:pPr>
            <a:endParaRPr lang="en" dirty="0">
              <a:cs typeface="Calibri"/>
            </a:endParaRPr>
          </a:p>
          <a:p>
            <a:pPr algn="l" rtl="0">
              <a:lnSpc>
                <a:spcPct val="90000"/>
              </a:lnSpc>
              <a:spcBef>
                <a:spcPts val="1000"/>
              </a:spcBef>
            </a:pPr>
            <a:r>
              <a:rPr lang="en" b="0" i="0" u="none" baseline="0" dirty="0">
                <a:cs typeface="Calibri"/>
              </a:rPr>
              <a:t>The purpose of the discussion task is to illustrate the importance of enabling joint discussion and creating common ground rules that all members of the group should follow. At the same time, a common understanding is formulated, for example, on what kind of substance use culture is being created in higher education. </a:t>
            </a:r>
          </a:p>
          <a:p>
            <a:pPr algn="l" rtl="0">
              <a:lnSpc>
                <a:spcPct val="90000"/>
              </a:lnSpc>
              <a:spcBef>
                <a:spcPts val="1000"/>
              </a:spcBef>
            </a:pPr>
            <a:r>
              <a:rPr lang="en" b="0" i="0" u="none" baseline="0" dirty="0">
                <a:cs typeface="Calibri"/>
              </a:rPr>
              <a:t>It is good for the tutor to be aware that the discussion is taking place from the perspective of the group in question. The intention is not to have a general substance abuse debate, but to discuss the role given to substance use in this very group. For example, does the group hope that the first hours of the meeting are substance-free or that intoxication cannot justify misbehaving?</a:t>
            </a:r>
            <a:endParaRPr lang="en" dirty="0"/>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23</a:t>
            </a:fld>
            <a:endParaRPr lang="en"/>
          </a:p>
        </p:txBody>
      </p:sp>
    </p:spTree>
    <p:extLst>
      <p:ext uri="{BB962C8B-B14F-4D97-AF65-F5344CB8AC3E}">
        <p14:creationId xmlns:p14="http://schemas.microsoft.com/office/powerpoint/2010/main" val="14876742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a:t>Content is the same as in sections </a:t>
            </a:r>
            <a:br>
              <a:rPr lang="en"/>
            </a:br>
            <a:r>
              <a:rPr lang="en" b="0" i="0" u="none" baseline="0"/>
              <a:t>5. Ability to study and mental well-being and 6. The role of substances in student communities.</a:t>
            </a:r>
            <a:br>
              <a:rPr lang="en"/>
            </a:br>
            <a:br>
              <a:rPr lang="en"/>
            </a:br>
            <a:r>
              <a:rPr lang="en" b="0" i="0" u="none" baseline="0"/>
              <a:t>That is, if you implement both parts together, remove the ”Raising the concern and where to get help” part at the end of ”Ability to study and mental well-being” section. First go through the section on the ability to study and mental well-being. Combine section summary slides.</a:t>
            </a:r>
          </a:p>
          <a:p>
            <a:endParaRPr lang="en"/>
          </a:p>
        </p:txBody>
      </p:sp>
      <p:sp>
        <p:nvSpPr>
          <p:cNvPr id="4" name="Dian numeron paikkamerkki 3"/>
          <p:cNvSpPr>
            <a:spLocks noGrp="1"/>
          </p:cNvSpPr>
          <p:nvPr>
            <p:ph type="sldNum" sz="quarter" idx="5"/>
          </p:nvPr>
        </p:nvSpPr>
        <p:spPr/>
        <p:txBody>
          <a:bodyPr/>
          <a:lstStyle/>
          <a:p>
            <a:pPr algn="l" rtl="0"/>
            <a:fld id="{19B1DBEE-2529-47DF-8872-751B125E255C}" type="slidenum">
              <a:rPr/>
              <a:t>24</a:t>
            </a:fld>
            <a:endParaRPr lang="en"/>
          </a:p>
        </p:txBody>
      </p:sp>
    </p:spTree>
    <p:extLst>
      <p:ext uri="{BB962C8B-B14F-4D97-AF65-F5344CB8AC3E}">
        <p14:creationId xmlns:p14="http://schemas.microsoft.com/office/powerpoint/2010/main" val="26368558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a:t>Instructions for the exercise: </a:t>
            </a:r>
            <a:r>
              <a:rPr lang="en" sz="1200" b="0" i="0" u="none" baseline="0">
                <a:solidFill>
                  <a:prstClr val="black"/>
                </a:solidFill>
                <a:cs typeface="Calibri Light"/>
              </a:rPr>
              <a:t>A discussion task in small groups.</a:t>
            </a:r>
          </a:p>
          <a:p>
            <a:pPr marL="0" marR="0" lvl="0" indent="0" algn="l" defTabSz="914400" rtl="0" eaLnBrk="1" fontAlgn="auto" latinLnBrk="0" hangingPunct="1">
              <a:lnSpc>
                <a:spcPct val="100000"/>
              </a:lnSpc>
              <a:spcBef>
                <a:spcPts val="0"/>
              </a:spcBef>
              <a:spcAft>
                <a:spcPts val="0"/>
              </a:spcAft>
              <a:buClrTx/>
              <a:buSzTx/>
              <a:buFontTx/>
              <a:buNone/>
              <a:tabLst/>
              <a:defRPr/>
            </a:pPr>
            <a:r>
              <a:rPr lang="en" sz="1200" b="0" i="0" u="none" baseline="0">
                <a:solidFill>
                  <a:prstClr val="black"/>
                </a:solidFill>
                <a:cs typeface="Calibri Light"/>
              </a:rPr>
              <a:t>Duration: 5 min </a:t>
            </a:r>
          </a:p>
          <a:p>
            <a:endParaRPr lang="en"/>
          </a:p>
        </p:txBody>
      </p:sp>
      <p:sp>
        <p:nvSpPr>
          <p:cNvPr id="4" name="Dian numeron paikkamerkki 3"/>
          <p:cNvSpPr>
            <a:spLocks noGrp="1"/>
          </p:cNvSpPr>
          <p:nvPr>
            <p:ph type="sldNum" sz="quarter" idx="5"/>
          </p:nvPr>
        </p:nvSpPr>
        <p:spPr/>
        <p:txBody>
          <a:bodyPr/>
          <a:lstStyle/>
          <a:p>
            <a:pPr algn="l" rtl="0"/>
            <a:fld id="{19B1DBEE-2529-47DF-8872-751B125E255C}" type="slidenum">
              <a:rPr/>
              <a:t>25</a:t>
            </a:fld>
            <a:endParaRPr lang="en"/>
          </a:p>
        </p:txBody>
      </p:sp>
    </p:spTree>
    <p:extLst>
      <p:ext uri="{BB962C8B-B14F-4D97-AF65-F5344CB8AC3E}">
        <p14:creationId xmlns:p14="http://schemas.microsoft.com/office/powerpoint/2010/main" val="23527482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sz="1200" b="0" i="0" u="none" kern="1200" baseline="0" dirty="0">
                <a:effectLst/>
                <a:latin typeface="+mn-lt"/>
                <a:ea typeface="+mn-ea"/>
                <a:cs typeface="+mn-cs"/>
              </a:rPr>
              <a:t>Exercise:</a:t>
            </a:r>
          </a:p>
          <a:p>
            <a:pPr algn="l" rtl="0"/>
            <a:r>
              <a:rPr lang="en" sz="1200" b="0" i="0" u="none" baseline="0" dirty="0"/>
              <a:t>In connection with this slide, tutors are awakened to reflect on a possible future situation with the help of a practical example. </a:t>
            </a:r>
          </a:p>
          <a:p>
            <a:endParaRPr lang="en" sz="1200" dirty="0">
              <a:cs typeface="Calibri"/>
            </a:endParaRPr>
          </a:p>
          <a:p>
            <a:pPr marL="0" indent="0" algn="l" rtl="0">
              <a:buNone/>
            </a:pPr>
            <a:r>
              <a:rPr lang="en" sz="1200" b="0" i="0" u="none" baseline="0" dirty="0">
                <a:cs typeface="Calibri"/>
              </a:rPr>
              <a:t>1. You can introduce the studying capacity model to Aati and together you can consider which areas are challenging to Aati. Refer Aati to the university's guidance services, for example, a study psychologist.</a:t>
            </a:r>
          </a:p>
          <a:p>
            <a:pPr marL="0" indent="0" algn="l" rtl="0">
              <a:buNone/>
            </a:pPr>
            <a:r>
              <a:rPr lang="en" sz="1200" b="0" i="0" u="none" baseline="0" dirty="0"/>
              <a:t>If the composition of the study group does not change much, you can have a discussion about the ground rules with the group and about how all members of the group can be included.</a:t>
            </a:r>
          </a:p>
          <a:p>
            <a:pPr marL="0" indent="0" algn="l" rtl="0">
              <a:buNone/>
            </a:pPr>
            <a:r>
              <a:rPr lang="en" sz="1200" b="0" i="0" u="none" baseline="0" dirty="0"/>
              <a:t>Ask what Aati wishes from the study group. In addition, would there be other, more interesting groups?</a:t>
            </a:r>
          </a:p>
          <a:p>
            <a:pPr marL="0" indent="0" algn="l" rtl="0">
              <a:buNone/>
            </a:pPr>
            <a:r>
              <a:rPr lang="en" sz="1200" b="0" i="0" u="none" baseline="0" dirty="0"/>
              <a:t>You can also ask Aati for permission to discuss the matter with the teacher in charge of the group’s guidance if it feels too difficult for Aati.</a:t>
            </a:r>
          </a:p>
          <a:p>
            <a:endParaRPr lang="en" sz="1200" dirty="0">
              <a:cs typeface="Calibri"/>
            </a:endParaRPr>
          </a:p>
          <a:p>
            <a:pPr algn="l" rtl="0"/>
            <a:r>
              <a:rPr lang="en" sz="1200" b="0" i="0" u="none" baseline="0" dirty="0">
                <a:cs typeface="Calibri"/>
              </a:rPr>
              <a:t>2. Ask the tutors: In what kind of situation would you raise this issue with Paju? How would you approach the situation, or what would you at least </a:t>
            </a:r>
            <a:r>
              <a:rPr lang="en" sz="1200" b="0" i="1" u="none" baseline="0" dirty="0">
                <a:cs typeface="Calibri"/>
              </a:rPr>
              <a:t>not</a:t>
            </a:r>
            <a:r>
              <a:rPr lang="en" sz="1200" b="0" i="0" u="none" baseline="0" dirty="0">
                <a:cs typeface="Calibri"/>
              </a:rPr>
              <a:t> say or do?</a:t>
            </a:r>
            <a:br>
              <a:rPr lang="en" sz="1200" dirty="0">
                <a:cs typeface="Calibri"/>
              </a:rPr>
            </a:br>
            <a:r>
              <a:rPr lang="en" sz="1200" b="0" i="0" u="none" baseline="0" dirty="0">
                <a:cs typeface="Calibri"/>
              </a:rPr>
              <a:t> It’s a good idea to start by talking about substance abuse with Paju (next slide). </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26</a:t>
            </a:fld>
            <a:endParaRPr lang="en"/>
          </a:p>
        </p:txBody>
      </p:sp>
    </p:spTree>
    <p:extLst>
      <p:ext uri="{BB962C8B-B14F-4D97-AF65-F5344CB8AC3E}">
        <p14:creationId xmlns:p14="http://schemas.microsoft.com/office/powerpoint/2010/main" val="26235265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r>
              <a:rPr lang="en" b="0" i="0" u="none" baseline="0" dirty="0"/>
              <a:t>The feeling of concern may be associated with, for example, the progress of a friend’s studies, study stress, melancholy, or substance use behaviour. You do not have to know what is going on with your friend. The most important thing is to raise the concern if needed.</a:t>
            </a:r>
          </a:p>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dirty="0"/>
              <a:t>Concern does not require proof; trust your gut feeling. The important thing is to address the concern.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 dirty="0"/>
          </a:p>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dirty="0"/>
              <a:t>You do not have to or need to talk about diagnoses.</a:t>
            </a:r>
          </a:p>
          <a:p>
            <a:pPr algn="l" rtl="0">
              <a:lnSpc>
                <a:spcPct val="90000"/>
              </a:lnSpc>
              <a:spcBef>
                <a:spcPts val="1000"/>
              </a:spcBef>
            </a:pPr>
            <a:endParaRPr lang="en" dirty="0">
              <a:cs typeface="Calibri"/>
            </a:endParaRPr>
          </a:p>
          <a:p>
            <a:pPr algn="l" rtl="0">
              <a:lnSpc>
                <a:spcPct val="90000"/>
              </a:lnSpc>
              <a:spcBef>
                <a:spcPts val="1000"/>
              </a:spcBef>
            </a:pPr>
            <a:r>
              <a:rPr lang="en" b="0" i="0" u="none" baseline="0" dirty="0">
                <a:cs typeface="Calibri"/>
              </a:rPr>
              <a:t>Tips:</a:t>
            </a:r>
            <a:endParaRPr lang="en" dirty="0"/>
          </a:p>
          <a:p>
            <a:pPr marL="228600" indent="-228600" algn="l" rtl="0">
              <a:lnSpc>
                <a:spcPct val="90000"/>
              </a:lnSpc>
              <a:spcBef>
                <a:spcPts val="1000"/>
              </a:spcBef>
              <a:buChar char="•"/>
            </a:pPr>
            <a:r>
              <a:rPr lang="en" b="0" i="0" u="none" baseline="0" dirty="0"/>
              <a:t>Trust your instinct and gut feeling about the issue. It is in everyone's interest to intervene and speak up. </a:t>
            </a:r>
            <a:endParaRPr lang="en" dirty="0"/>
          </a:p>
          <a:p>
            <a:pPr marL="228600" indent="-228600" algn="l" rtl="0">
              <a:lnSpc>
                <a:spcPct val="90000"/>
              </a:lnSpc>
              <a:spcBef>
                <a:spcPts val="1000"/>
              </a:spcBef>
              <a:buChar char="•"/>
            </a:pPr>
            <a:r>
              <a:rPr lang="en" b="0" i="0" u="none" baseline="0" dirty="0"/>
              <a:t>Think about a suitable time and place for the discussion. It is easier to have a talk while doing something: have a lunch together, a walk, a coffee, water running, playing, driving... </a:t>
            </a:r>
            <a:endParaRPr lang="en" dirty="0"/>
          </a:p>
          <a:p>
            <a:pPr marL="228600" indent="-228600" algn="l" rtl="0">
              <a:lnSpc>
                <a:spcPct val="90000"/>
              </a:lnSpc>
              <a:spcBef>
                <a:spcPts val="1000"/>
              </a:spcBef>
              <a:buChar char="•"/>
            </a:pPr>
            <a:r>
              <a:rPr lang="en" b="0" i="0" u="none" baseline="0" dirty="0"/>
              <a:t>If possible, think about ways to start the conversation and express your concern in advance:  </a:t>
            </a:r>
            <a:endParaRPr lang="en" dirty="0"/>
          </a:p>
          <a:p>
            <a:pPr marL="457200" indent="-228600" algn="l" rtl="0">
              <a:lnSpc>
                <a:spcPct val="90000"/>
              </a:lnSpc>
              <a:spcBef>
                <a:spcPts val="1000"/>
              </a:spcBef>
              <a:buChar char="•"/>
            </a:pPr>
            <a:r>
              <a:rPr lang="en" b="0" i="0" u="none" baseline="0" dirty="0"/>
              <a:t>"I haven't seen you in a while, what's up and how are you?"  </a:t>
            </a:r>
            <a:endParaRPr lang="en" dirty="0"/>
          </a:p>
          <a:p>
            <a:pPr marL="457200" indent="-228600" algn="l" rtl="0">
              <a:lnSpc>
                <a:spcPct val="90000"/>
              </a:lnSpc>
              <a:spcBef>
                <a:spcPts val="1000"/>
              </a:spcBef>
              <a:buChar char="•"/>
            </a:pPr>
            <a:r>
              <a:rPr lang="en" b="0" i="0" u="none" baseline="0" dirty="0"/>
              <a:t>“You seem to be more tired lately, how are you doing or coping?"  </a:t>
            </a:r>
            <a:endParaRPr lang="en" dirty="0"/>
          </a:p>
          <a:p>
            <a:pPr marL="457200" indent="-228600" algn="l" rtl="0">
              <a:lnSpc>
                <a:spcPct val="90000"/>
              </a:lnSpc>
              <a:spcBef>
                <a:spcPts val="1000"/>
              </a:spcBef>
              <a:buChar char="•"/>
            </a:pPr>
            <a:r>
              <a:rPr lang="en" b="0" i="0" u="none" baseline="0" dirty="0">
                <a:cs typeface="Calibri"/>
              </a:rPr>
              <a:t>"How are your studies, have you had a lot of assignments/exams?"</a:t>
            </a:r>
            <a:endParaRPr lang="en" dirty="0"/>
          </a:p>
          <a:p>
            <a:pPr marL="457200" indent="-228600" algn="l" rtl="0">
              <a:lnSpc>
                <a:spcPct val="90000"/>
              </a:lnSpc>
              <a:spcBef>
                <a:spcPts val="1000"/>
              </a:spcBef>
              <a:buChar char="•"/>
            </a:pPr>
            <a:r>
              <a:rPr lang="en" b="0" i="0" u="none" baseline="0" dirty="0"/>
              <a:t>These conversations do not directly start with issues such as substance use or mental well-being, but they also include an interest in these issues by mapping the overall situation. </a:t>
            </a:r>
            <a:endParaRPr lang="en" dirty="0"/>
          </a:p>
          <a:p>
            <a:pPr marL="228600" indent="-228600" algn="l" rtl="0">
              <a:lnSpc>
                <a:spcPct val="90000"/>
              </a:lnSpc>
              <a:spcBef>
                <a:spcPts val="1000"/>
              </a:spcBef>
              <a:buChar char="•"/>
            </a:pPr>
            <a:r>
              <a:rPr lang="en" b="0" i="0" u="none" baseline="0" dirty="0"/>
              <a:t>It is important to listen. Come up with solutions together. Think about places to seek and get help. If necessary, guide the student to support services, such as the university’s study psychologist or FSHS. </a:t>
            </a:r>
            <a:endParaRPr lang="en" dirty="0"/>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lang="en" b="0" i="0" u="none" baseline="0" dirty="0"/>
              <a:t>If the person refuses to talk about the issue, you need to accept that. Be satisfied in knowing that you at least tried to have a discussion and express your support towards the student.If the person refuses to talk about the issue, you can say: “If you ever want to come back to this, I’ll be happy to listen.” </a:t>
            </a:r>
            <a:endParaRPr lang="en" dirty="0"/>
          </a:p>
          <a:p>
            <a:pPr marL="228600" indent="-228600" algn="l" rtl="0">
              <a:lnSpc>
                <a:spcPct val="90000"/>
              </a:lnSpc>
              <a:spcBef>
                <a:spcPts val="1000"/>
              </a:spcBef>
              <a:buChar char="•"/>
            </a:pPr>
            <a:r>
              <a:rPr lang="en" b="0" i="0" u="none" baseline="0" dirty="0"/>
              <a:t>Remember to take care of your own energy levels as well. Constant worry will only deplete your own resources. Learn to establish boundaries and be strict to protect yourself as well.</a:t>
            </a:r>
            <a:endParaRPr lang="en" dirty="0">
              <a:cs typeface="Calibri"/>
            </a:endParaRPr>
          </a:p>
          <a:p>
            <a:endParaRPr lang="en" dirty="0"/>
          </a:p>
        </p:txBody>
      </p:sp>
      <p:sp>
        <p:nvSpPr>
          <p:cNvPr id="4" name="Dian numeron paikkamerkki 3"/>
          <p:cNvSpPr>
            <a:spLocks noGrp="1"/>
          </p:cNvSpPr>
          <p:nvPr>
            <p:ph type="sldNum" sz="quarter" idx="5"/>
          </p:nvPr>
        </p:nvSpPr>
        <p:spPr/>
        <p:txBody>
          <a:bodyPr/>
          <a:lstStyle/>
          <a:p>
            <a:pPr algn="l" rtl="0"/>
            <a:fld id="{A1B2A19A-6255-4143-B0CB-433DBAD21B55}" type="slidenum">
              <a:rPr/>
              <a:t>27</a:t>
            </a:fld>
            <a:endParaRPr lang="en"/>
          </a:p>
        </p:txBody>
      </p:sp>
    </p:spTree>
    <p:extLst>
      <p:ext uri="{BB962C8B-B14F-4D97-AF65-F5344CB8AC3E}">
        <p14:creationId xmlns:p14="http://schemas.microsoft.com/office/powerpoint/2010/main" val="31474853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r>
              <a:rPr lang="en" b="0" i="0" u="none" baseline="0" dirty="0"/>
              <a:t>In an emergency, always call 112</a:t>
            </a:r>
          </a:p>
          <a:p>
            <a:endParaRPr lang="en" dirty="0"/>
          </a:p>
          <a:p>
            <a:pPr algn="l" rtl="0"/>
            <a:r>
              <a:rPr lang="en" b="0" i="0" u="none" baseline="0" dirty="0"/>
              <a:t>In connection with this slide, it is important to emphasise that it would be good if the tutor is aware of the forms of support and services to which they can refer if necessary.</a:t>
            </a:r>
            <a:endParaRPr lang="en" dirty="0">
              <a:cs typeface="Calibri"/>
            </a:endParaRPr>
          </a:p>
          <a:p>
            <a:endParaRPr lang="en" dirty="0"/>
          </a:p>
        </p:txBody>
      </p:sp>
      <p:sp>
        <p:nvSpPr>
          <p:cNvPr id="4" name="Dian numeron paikkamerkki 3"/>
          <p:cNvSpPr>
            <a:spLocks noGrp="1"/>
          </p:cNvSpPr>
          <p:nvPr>
            <p:ph type="sldNum" sz="quarter" idx="5"/>
          </p:nvPr>
        </p:nvSpPr>
        <p:spPr/>
        <p:txBody>
          <a:bodyPr/>
          <a:lstStyle/>
          <a:p>
            <a:fld id="{A1B2A19A-6255-4143-B0CB-433DBAD21B55}" type="slidenum">
              <a:rPr lang="fi-FI" smtClean="0"/>
              <a:t>28</a:t>
            </a:fld>
            <a:endParaRPr lang="fi-FI"/>
          </a:p>
        </p:txBody>
      </p:sp>
    </p:spTree>
    <p:extLst>
      <p:ext uri="{BB962C8B-B14F-4D97-AF65-F5344CB8AC3E}">
        <p14:creationId xmlns:p14="http://schemas.microsoft.com/office/powerpoint/2010/main" val="21562172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A1B2A19A-6255-4143-B0CB-433DBAD21B55}" type="slidenum">
              <a:rPr lang="fi-FI" smtClean="0"/>
              <a:t>29</a:t>
            </a:fld>
            <a:endParaRPr lang="fi-FI"/>
          </a:p>
        </p:txBody>
      </p:sp>
    </p:spTree>
    <p:extLst>
      <p:ext uri="{BB962C8B-B14F-4D97-AF65-F5344CB8AC3E}">
        <p14:creationId xmlns:p14="http://schemas.microsoft.com/office/powerpoint/2010/main" val="5982604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b="0" i="0" u="none" baseline="0"/>
              <a:t>It is good to consider promoting your own well-being in advance and seek to find actions that support your mental well-being and that are right for you (the situation).</a:t>
            </a:r>
          </a:p>
          <a:p>
            <a:endParaRPr lang="en"/>
          </a:p>
        </p:txBody>
      </p:sp>
      <p:sp>
        <p:nvSpPr>
          <p:cNvPr id="4" name="Dian numeron paikkamerkki 3"/>
          <p:cNvSpPr>
            <a:spLocks noGrp="1"/>
          </p:cNvSpPr>
          <p:nvPr>
            <p:ph type="sldNum" sz="quarter" idx="5"/>
          </p:nvPr>
        </p:nvSpPr>
        <p:spPr/>
        <p:txBody>
          <a:bodyPr/>
          <a:lstStyle/>
          <a:p>
            <a:pPr algn="l" rtl="0"/>
            <a:fld id="{19B1DBEE-2529-47DF-8872-751B125E255C}" type="slidenum">
              <a:rPr/>
              <a:t>30</a:t>
            </a:fld>
            <a:endParaRPr lang="en"/>
          </a:p>
        </p:txBody>
      </p:sp>
    </p:spTree>
    <p:extLst>
      <p:ext uri="{BB962C8B-B14F-4D97-AF65-F5344CB8AC3E}">
        <p14:creationId xmlns:p14="http://schemas.microsoft.com/office/powerpoint/2010/main" val="21787689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r>
              <a:rPr lang="en" b="0" i="0" u="none" baseline="0" dirty="0"/>
              <a:t>This work is licensed under a Creative Commons Attribution 4.0 International License. See the license at http://creativecommons.org/licenses/by/4.0/ </a:t>
            </a:r>
          </a:p>
          <a:p>
            <a:endParaRPr lang="en" dirty="0">
              <a:cs typeface="Calibri"/>
            </a:endParaRPr>
          </a:p>
          <a:p>
            <a:pPr algn="l" rtl="0"/>
            <a:r>
              <a:rPr lang="en" b="0" i="0" u="none" baseline="0" dirty="0">
                <a:cs typeface="Calibri"/>
              </a:rPr>
              <a:t>The sources and inspiration for tutor training have been:</a:t>
            </a:r>
            <a:endParaRPr lang="en" dirty="0"/>
          </a:p>
          <a:p>
            <a:pPr algn="l" rtl="0"/>
            <a:r>
              <a:rPr lang="en" b="0" i="0" u="none" baseline="0" dirty="0"/>
              <a:t>Tutor training materials of Student Union COPSA of Centria University of Applied Sciences 2018</a:t>
            </a:r>
            <a:endParaRPr lang="en" dirty="0">
              <a:cs typeface="Calibri"/>
            </a:endParaRPr>
          </a:p>
          <a:p>
            <a:pPr algn="l" rtl="0"/>
            <a:r>
              <a:rPr lang="en" b="0" i="0" u="none" baseline="0" dirty="0"/>
              <a:t>Tutor training materials of Student Union OSAKO of Oulu University of Applied Sciences 2018</a:t>
            </a:r>
            <a:endParaRPr lang="en" dirty="0">
              <a:cs typeface="Calibri"/>
            </a:endParaRPr>
          </a:p>
          <a:p>
            <a:pPr algn="l" rtl="0"/>
            <a:r>
              <a:rPr lang="en" b="0" i="0" u="none" baseline="0" dirty="0"/>
              <a:t>Eeva Vissel, Elina Ylönen, 2018. Turvallinen tuutori, vertaistuutorin käsikirja, Student Union KAAKKO https://www.theseus.fi/bitstream/handle/10024/145772/VisseljaYlonen.pdf?sequence=1&amp;isAllowed=y</a:t>
            </a:r>
            <a:endParaRPr lang="en" dirty="0">
              <a:cs typeface="Calibri"/>
            </a:endParaRPr>
          </a:p>
        </p:txBody>
      </p:sp>
      <p:sp>
        <p:nvSpPr>
          <p:cNvPr id="4" name="Dian numeron paikkamerkki 3"/>
          <p:cNvSpPr>
            <a:spLocks noGrp="1"/>
          </p:cNvSpPr>
          <p:nvPr>
            <p:ph type="sldNum" sz="quarter" idx="5"/>
          </p:nvPr>
        </p:nvSpPr>
        <p:spPr/>
        <p:txBody>
          <a:bodyPr/>
          <a:lstStyle/>
          <a:p>
            <a:pPr algn="l" rtl="0"/>
            <a:fld id="{A96B6E28-112C-46A5-8995-530ACD48FC62}" type="slidenum">
              <a:rPr/>
              <a:t>31</a:t>
            </a:fld>
            <a:endParaRPr lang="en"/>
          </a:p>
        </p:txBody>
      </p:sp>
    </p:spTree>
    <p:extLst>
      <p:ext uri="{BB962C8B-B14F-4D97-AF65-F5344CB8AC3E}">
        <p14:creationId xmlns:p14="http://schemas.microsoft.com/office/powerpoint/2010/main" val="2764214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lnSpc>
                <a:spcPct val="90000"/>
              </a:lnSpc>
              <a:spcBef>
                <a:spcPts val="1000"/>
              </a:spcBef>
            </a:pPr>
            <a:r>
              <a:rPr lang="en" b="0" i="0" u="none" baseline="0" dirty="0">
                <a:cs typeface="Calibri"/>
              </a:rPr>
              <a:t>Intoxicants and the use of substances are a common, everyday issue in many student and study communities, and they receive little discussion.</a:t>
            </a:r>
          </a:p>
          <a:p>
            <a:pPr algn="l" rtl="0">
              <a:lnSpc>
                <a:spcPct val="90000"/>
              </a:lnSpc>
              <a:spcBef>
                <a:spcPts val="1000"/>
              </a:spcBef>
            </a:pPr>
            <a:r>
              <a:rPr lang="en" b="0" i="0" u="none" baseline="0" dirty="0">
                <a:cs typeface="Calibri"/>
              </a:rPr>
              <a:t>In particular, heavy alcohol use is associated with students’ free time in the media and minds of people.</a:t>
            </a:r>
          </a:p>
          <a:p>
            <a:pPr algn="l" rtl="0">
              <a:lnSpc>
                <a:spcPct val="90000"/>
              </a:lnSpc>
              <a:spcBef>
                <a:spcPts val="1000"/>
              </a:spcBef>
            </a:pPr>
            <a:r>
              <a:rPr lang="en" b="0" i="0" u="none" baseline="0" dirty="0">
                <a:cs typeface="Calibri"/>
              </a:rPr>
              <a:t>Substance use affects the ability to study and the activities of student groups.</a:t>
            </a:r>
          </a:p>
          <a:p>
            <a:pPr algn="l" rtl="0">
              <a:lnSpc>
                <a:spcPct val="90000"/>
              </a:lnSpc>
              <a:spcBef>
                <a:spcPts val="1000"/>
              </a:spcBef>
            </a:pPr>
            <a:r>
              <a:rPr lang="en" b="0" i="0" u="none" baseline="0" dirty="0">
                <a:cs typeface="Calibri"/>
              </a:rPr>
              <a:t>This section focuses not so much on the health effects of alcohol as on the social effects.</a:t>
            </a:r>
          </a:p>
          <a:p>
            <a:pPr algn="l" rtl="0">
              <a:lnSpc>
                <a:spcPct val="90000"/>
              </a:lnSpc>
              <a:spcBef>
                <a:spcPts val="1000"/>
              </a:spcBef>
            </a:pPr>
            <a:r>
              <a:rPr lang="en" b="0" i="0" u="none" baseline="0" dirty="0">
                <a:cs typeface="Calibri"/>
              </a:rPr>
              <a:t>In addition to tutoring, some student events are considered during the training, as tutors often recommend student events for freshers.</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3</a:t>
            </a:fld>
            <a:endParaRPr lang="en"/>
          </a:p>
        </p:txBody>
      </p:sp>
    </p:spTree>
    <p:extLst>
      <p:ext uri="{BB962C8B-B14F-4D97-AF65-F5344CB8AC3E}">
        <p14:creationId xmlns:p14="http://schemas.microsoft.com/office/powerpoint/2010/main" val="717642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sz="2000" b="0" i="0" u="none" baseline="0" dirty="0">
                <a:solidFill>
                  <a:prstClr val="black"/>
                </a:solidFill>
                <a:cs typeface="Calibri Light"/>
              </a:rPr>
              <a:t>Exercise: Own attitude to intoxicants, </a:t>
            </a:r>
            <a:r>
              <a:rPr lang="en" sz="1200" b="0" i="0" u="none" baseline="0" dirty="0">
                <a:solidFill>
                  <a:prstClr val="black"/>
                </a:solidFill>
                <a:cs typeface="Calibri Light"/>
              </a:rPr>
              <a:t>a reflection task.  </a:t>
            </a:r>
          </a:p>
          <a:p>
            <a:pPr algn="l" rtl="0">
              <a:lnSpc>
                <a:spcPct val="90000"/>
              </a:lnSpc>
              <a:spcBef>
                <a:spcPts val="1000"/>
              </a:spcBef>
            </a:pPr>
            <a:r>
              <a:rPr lang="en" b="0" i="0" u="none" baseline="0" dirty="0">
                <a:cs typeface="Calibri"/>
              </a:rPr>
              <a:t>Reflections are </a:t>
            </a:r>
            <a:r>
              <a:rPr lang="en" b="1" i="0" u="none" baseline="0" dirty="0">
                <a:cs typeface="Calibri"/>
              </a:rPr>
              <a:t>not shared</a:t>
            </a:r>
            <a:r>
              <a:rPr lang="en" b="0" i="0" u="none" baseline="0" dirty="0">
                <a:cs typeface="Calibri"/>
              </a:rPr>
              <a:t> with the rest of the group.</a:t>
            </a:r>
          </a:p>
          <a:p>
            <a:pPr algn="l" rtl="0">
              <a:lnSpc>
                <a:spcPct val="90000"/>
              </a:lnSpc>
              <a:spcBef>
                <a:spcPts val="1000"/>
              </a:spcBef>
            </a:pPr>
            <a:r>
              <a:rPr lang="en" b="0" i="0" u="none" baseline="0" dirty="0">
                <a:cs typeface="Calibri"/>
              </a:rPr>
              <a:t>Duration: approx. 1 min</a:t>
            </a:r>
          </a:p>
          <a:p>
            <a:pPr algn="l" rtl="0">
              <a:lnSpc>
                <a:spcPct val="90000"/>
              </a:lnSpc>
              <a:spcBef>
                <a:spcPts val="1000"/>
              </a:spcBef>
            </a:pPr>
            <a:endParaRPr lang="en" dirty="0">
              <a:cs typeface="Calibri"/>
            </a:endParaRPr>
          </a:p>
          <a:p>
            <a:pPr algn="l" rtl="0">
              <a:lnSpc>
                <a:spcPct val="90000"/>
              </a:lnSpc>
              <a:spcBef>
                <a:spcPts val="1000"/>
              </a:spcBef>
            </a:pPr>
            <a:r>
              <a:rPr lang="en" b="0" i="0" u="none" baseline="0" dirty="0">
                <a:cs typeface="Calibri"/>
              </a:rPr>
              <a:t>After a minute, say to the group:</a:t>
            </a:r>
          </a:p>
          <a:p>
            <a:pPr algn="l" rtl="0">
              <a:lnSpc>
                <a:spcPct val="90000"/>
              </a:lnSpc>
              <a:spcBef>
                <a:spcPts val="1000"/>
              </a:spcBef>
            </a:pPr>
            <a:r>
              <a:rPr lang="en" b="0" i="0" u="none" baseline="0" dirty="0"/>
              <a:t>We all have our own experiences, attitudes, emotional charges, and beliefs about substances.</a:t>
            </a:r>
          </a:p>
          <a:p>
            <a:pPr algn="l" rtl="0">
              <a:lnSpc>
                <a:spcPct val="90000"/>
              </a:lnSpc>
              <a:spcBef>
                <a:spcPts val="1000"/>
              </a:spcBef>
            </a:pPr>
            <a:r>
              <a:rPr lang="en" b="0" i="0" u="none" baseline="0" dirty="0"/>
              <a:t>It’s good to recall these issues in your mind to see how your own history and experiences affect your own perceptions of substance abuse.</a:t>
            </a:r>
          </a:p>
          <a:p>
            <a:pPr algn="l" rtl="0">
              <a:lnSpc>
                <a:spcPct val="90000"/>
              </a:lnSpc>
              <a:spcBef>
                <a:spcPts val="1000"/>
              </a:spcBef>
            </a:pPr>
            <a:endParaRPr lang="en" dirty="0"/>
          </a:p>
          <a:p>
            <a:pPr algn="l" rtl="0">
              <a:lnSpc>
                <a:spcPct val="90000"/>
              </a:lnSpc>
              <a:spcBef>
                <a:spcPts val="1000"/>
              </a:spcBef>
            </a:pPr>
            <a:r>
              <a:rPr lang="en" b="0" i="0" u="none" baseline="0" dirty="0"/>
              <a:t>We all have very different experiences with substances in the group and our opinions are also different. Now that we have a group of XX people here, we have XX different ways of dealing with substances.</a:t>
            </a:r>
            <a:endParaRPr lang="en" dirty="0">
              <a:cs typeface="Calibri"/>
            </a:endParaRP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6</a:t>
            </a:fld>
            <a:endParaRPr lang="en"/>
          </a:p>
        </p:txBody>
      </p:sp>
    </p:spTree>
    <p:extLst>
      <p:ext uri="{BB962C8B-B14F-4D97-AF65-F5344CB8AC3E}">
        <p14:creationId xmlns:p14="http://schemas.microsoft.com/office/powerpoint/2010/main" val="3259590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 sz="1200" b="0" i="0" u="none" baseline="0" dirty="0"/>
              <a:t>Additional information:</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t>About 17 per cent feel that they have to use more alcohol than they would like at least occasionally because of friends (KOTT 2016, FSHS).</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t>About 50 per cent estimate that a non-alcoholic alternative is usually not available if alcohol is served at events (KOTT 2016, FSHS).</a:t>
            </a:r>
            <a:endParaRPr lang="en" sz="1200" dirty="0"/>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sz="1200" b="0" i="0" u="none" baseline="0" dirty="0"/>
              <a:t>The alcohol-centred nature of the events is the third most common reason to stay out of student events (Nyyti ry's survey for new students 2015).</a:t>
            </a:r>
          </a:p>
          <a:p>
            <a:endParaRPr lang="en" dirty="0"/>
          </a:p>
        </p:txBody>
      </p:sp>
      <p:sp>
        <p:nvSpPr>
          <p:cNvPr id="4" name="Dian numeron paikkamerkki 3"/>
          <p:cNvSpPr>
            <a:spLocks noGrp="1"/>
          </p:cNvSpPr>
          <p:nvPr>
            <p:ph type="sldNum" sz="quarter" idx="5"/>
          </p:nvPr>
        </p:nvSpPr>
        <p:spPr/>
        <p:txBody>
          <a:bodyPr/>
          <a:lstStyle/>
          <a:p>
            <a:pPr algn="l" rtl="0"/>
            <a:fld id="{A1B2A19A-6255-4143-B0CB-433DBAD21B55}" type="slidenum">
              <a:rPr/>
              <a:t>7</a:t>
            </a:fld>
            <a:endParaRPr lang="en"/>
          </a:p>
        </p:txBody>
      </p:sp>
    </p:spTree>
    <p:extLst>
      <p:ext uri="{BB962C8B-B14F-4D97-AF65-F5344CB8AC3E}">
        <p14:creationId xmlns:p14="http://schemas.microsoft.com/office/powerpoint/2010/main" val="1951718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 b="0" i="0" u="none" baseline="0" dirty="0">
                <a:cs typeface="Calibri"/>
              </a:rPr>
              <a:t>Exercise: Line exercise</a:t>
            </a:r>
          </a:p>
          <a:p>
            <a:pPr marL="0" marR="0" lvl="0" indent="0" algn="l" defTabSz="914400" rtl="0" eaLnBrk="1" fontAlgn="auto" latinLnBrk="0" hangingPunct="1">
              <a:lnSpc>
                <a:spcPct val="90000"/>
              </a:lnSpc>
              <a:spcBef>
                <a:spcPts val="1000"/>
              </a:spcBef>
              <a:spcAft>
                <a:spcPts val="0"/>
              </a:spcAft>
              <a:buClrTx/>
              <a:buSzTx/>
              <a:buFontTx/>
              <a:buNone/>
              <a:tabLst/>
              <a:defRPr/>
            </a:pPr>
            <a:r>
              <a:rPr lang="en" b="0" i="0" u="none" baseline="0" dirty="0">
                <a:cs typeface="Calibri"/>
              </a:rPr>
              <a:t>Instruct the tutors to take a place on an imaginary line and choose their place according to what they think of the particular argument/myth. </a:t>
            </a:r>
          </a:p>
          <a:p>
            <a:pPr algn="l" rtl="0">
              <a:lnSpc>
                <a:spcPct val="90000"/>
              </a:lnSpc>
              <a:spcBef>
                <a:spcPts val="1000"/>
              </a:spcBef>
            </a:pPr>
            <a:r>
              <a:rPr lang="en" b="0" i="0" u="none" baseline="0" dirty="0">
                <a:cs typeface="Calibri"/>
              </a:rPr>
              <a:t>The line can be an imaginary line, for example, a visible line marked or taped on the classroom floor.</a:t>
            </a:r>
          </a:p>
          <a:p>
            <a:pPr algn="l" rtl="0">
              <a:lnSpc>
                <a:spcPct val="90000"/>
              </a:lnSpc>
              <a:spcBef>
                <a:spcPts val="1000"/>
              </a:spcBef>
            </a:pPr>
            <a:r>
              <a:rPr lang="en" b="0" i="0" u="none" baseline="0" dirty="0">
                <a:cs typeface="Calibri"/>
              </a:rPr>
              <a:t>It is important that each participant understands which end is "I totally agree” and which "I totally disagree".</a:t>
            </a:r>
          </a:p>
          <a:p>
            <a:pPr algn="l" rtl="0">
              <a:lnSpc>
                <a:spcPct val="90000"/>
              </a:lnSpc>
              <a:spcBef>
                <a:spcPts val="1000"/>
              </a:spcBef>
            </a:pPr>
            <a:endParaRPr lang="en" dirty="0">
              <a:cs typeface="Calibri"/>
            </a:endParaRPr>
          </a:p>
          <a:p>
            <a:pPr algn="l" rtl="0">
              <a:lnSpc>
                <a:spcPct val="90000"/>
              </a:lnSpc>
              <a:spcBef>
                <a:spcPts val="1000"/>
              </a:spcBef>
            </a:pPr>
            <a:r>
              <a:rPr lang="en" b="0" i="0" u="none" baseline="0" dirty="0">
                <a:cs typeface="Calibri"/>
              </a:rPr>
              <a:t>After telling the first myth, the tutors place themselves according to their opinion. After that, you can ask a few why they chose that particular point.</a:t>
            </a:r>
          </a:p>
          <a:p>
            <a:pPr algn="l" rtl="0">
              <a:lnSpc>
                <a:spcPct val="90000"/>
              </a:lnSpc>
              <a:spcBef>
                <a:spcPts val="1000"/>
              </a:spcBef>
            </a:pPr>
            <a:r>
              <a:rPr lang="en" b="0" i="0" u="none" baseline="0" dirty="0">
                <a:cs typeface="Calibri"/>
              </a:rPr>
              <a:t>You can take advantage of all the myths or choose some of them. </a:t>
            </a:r>
          </a:p>
          <a:p>
            <a:pPr algn="l" rtl="0">
              <a:lnSpc>
                <a:spcPct val="90000"/>
              </a:lnSpc>
              <a:spcBef>
                <a:spcPts val="1000"/>
              </a:spcBef>
            </a:pPr>
            <a:endParaRPr lang="en" dirty="0">
              <a:cs typeface="Calibri"/>
            </a:endParaRPr>
          </a:p>
          <a:p>
            <a:pPr algn="l" rtl="0">
              <a:lnSpc>
                <a:spcPct val="90000"/>
              </a:lnSpc>
              <a:spcBef>
                <a:spcPts val="1000"/>
              </a:spcBef>
            </a:pPr>
            <a:r>
              <a:rPr lang="en" b="0" i="0" u="none" baseline="0" dirty="0">
                <a:cs typeface="Calibri"/>
              </a:rPr>
              <a:t>If space is limited and it is difficult to move around, the exercise can also be done by expressing an opinion either sitting, sitting with your hand up, or standing.</a:t>
            </a:r>
          </a:p>
          <a:p>
            <a:pPr algn="l" rtl="0">
              <a:lnSpc>
                <a:spcPct val="90000"/>
              </a:lnSpc>
              <a:spcBef>
                <a:spcPts val="1000"/>
              </a:spcBef>
            </a:pPr>
            <a:endParaRPr lang="en" dirty="0">
              <a:cs typeface="Calibri"/>
            </a:endParaRPr>
          </a:p>
          <a:p>
            <a:pPr algn="l" rtl="0">
              <a:lnSpc>
                <a:spcPct val="90000"/>
              </a:lnSpc>
              <a:spcBef>
                <a:spcPts val="1000"/>
              </a:spcBef>
            </a:pPr>
            <a:r>
              <a:rPr lang="en" b="0" i="0" u="none" baseline="0" dirty="0">
                <a:cs typeface="Calibri"/>
              </a:rPr>
              <a:t>At the end, tell the tutors that they can take advantage of this exercise with freshers regardless of the topic.</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8</a:t>
            </a:fld>
            <a:endParaRPr lang="en"/>
          </a:p>
        </p:txBody>
      </p:sp>
    </p:spTree>
    <p:extLst>
      <p:ext uri="{BB962C8B-B14F-4D97-AF65-F5344CB8AC3E}">
        <p14:creationId xmlns:p14="http://schemas.microsoft.com/office/powerpoint/2010/main" val="2914617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 sz="1200" b="0" i="0" u="none" baseline="0" dirty="0">
                <a:cs typeface="Calibri"/>
              </a:rPr>
              <a:t>Line exercise</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 sz="1200" b="1" dirty="0"/>
          </a:p>
          <a:p>
            <a:pPr marL="0" marR="0" lvl="0" indent="0" algn="l" defTabSz="914400" rtl="0" eaLnBrk="1" fontAlgn="auto" latinLnBrk="0" hangingPunct="1">
              <a:lnSpc>
                <a:spcPct val="90000"/>
              </a:lnSpc>
              <a:spcBef>
                <a:spcPts val="1000"/>
              </a:spcBef>
              <a:spcAft>
                <a:spcPts val="0"/>
              </a:spcAft>
              <a:buClrTx/>
              <a:buSzTx/>
              <a:buFontTx/>
              <a:buNone/>
              <a:tabLst/>
              <a:defRPr/>
            </a:pPr>
            <a:r>
              <a:rPr lang="en" sz="1200" b="1" i="0" u="none" baseline="0" dirty="0"/>
              <a:t>I participate in student events with pleasure – not at all</a:t>
            </a:r>
            <a:endParaRPr lang="en" sz="1200" b="1" dirty="0">
              <a:cs typeface="Calibri"/>
            </a:endParaRPr>
          </a:p>
          <a:p>
            <a:pPr algn="l" rtl="0">
              <a:lnSpc>
                <a:spcPct val="90000"/>
              </a:lnSpc>
              <a:spcBef>
                <a:spcPts val="1000"/>
              </a:spcBef>
            </a:pPr>
            <a:endParaRPr lang="en" sz="1200" dirty="0">
              <a:cs typeface="Calibri"/>
            </a:endParaRPr>
          </a:p>
          <a:p>
            <a:pPr algn="l" rtl="0">
              <a:lnSpc>
                <a:spcPct val="90000"/>
              </a:lnSpc>
              <a:spcBef>
                <a:spcPts val="1000"/>
              </a:spcBef>
            </a:pPr>
            <a:r>
              <a:rPr lang="en" sz="1200" b="0" i="0" u="none" baseline="0" dirty="0">
                <a:cs typeface="Calibri"/>
              </a:rPr>
              <a:t>Additional material to support the discussion: </a:t>
            </a:r>
          </a:p>
          <a:p>
            <a:pPr marL="285750" indent="-285750" algn="l" rtl="0">
              <a:lnSpc>
                <a:spcPct val="90000"/>
              </a:lnSpc>
              <a:spcBef>
                <a:spcPts val="1000"/>
              </a:spcBef>
              <a:buFont typeface="Arial"/>
              <a:buChar char="•"/>
            </a:pPr>
            <a:r>
              <a:rPr lang="en" sz="1200" b="0" i="0" u="none" baseline="0" dirty="0">
                <a:cs typeface="Calibri"/>
              </a:rPr>
              <a:t>What sort of student events do you attend/why do you not attend? </a:t>
            </a:r>
          </a:p>
          <a:p>
            <a:pPr marL="285750" indent="-285750" algn="l" rtl="0">
              <a:lnSpc>
                <a:spcPct val="90000"/>
              </a:lnSpc>
              <a:spcBef>
                <a:spcPts val="1000"/>
              </a:spcBef>
              <a:buFont typeface="Arial"/>
              <a:buChar char="•"/>
            </a:pPr>
            <a:r>
              <a:rPr lang="en" sz="1200" b="0" i="0" u="none" baseline="0" dirty="0">
                <a:cs typeface="Calibri"/>
              </a:rPr>
              <a:t>What is pleasant/off-putting about events?</a:t>
            </a:r>
          </a:p>
          <a:p>
            <a:pPr marL="285750" indent="-285750" algn="l" rtl="0">
              <a:lnSpc>
                <a:spcPct val="90000"/>
              </a:lnSpc>
              <a:spcBef>
                <a:spcPts val="1000"/>
              </a:spcBef>
              <a:buFont typeface="Arial"/>
              <a:buChar char="•"/>
            </a:pPr>
            <a:r>
              <a:rPr lang="en" sz="1200" b="0" i="0" u="none" baseline="0" dirty="0">
                <a:cs typeface="Calibri"/>
              </a:rPr>
              <a:t>What is a good student event like? </a:t>
            </a:r>
          </a:p>
          <a:p>
            <a:pPr marL="285750" marR="0" lvl="0" indent="-285750" algn="l" defTabSz="914400" rtl="0" eaLnBrk="1" fontAlgn="auto" latinLnBrk="0" hangingPunct="1">
              <a:lnSpc>
                <a:spcPct val="90000"/>
              </a:lnSpc>
              <a:spcBef>
                <a:spcPts val="1000"/>
              </a:spcBef>
              <a:spcAft>
                <a:spcPts val="0"/>
              </a:spcAft>
              <a:buClrTx/>
              <a:buSzTx/>
              <a:buFont typeface="Arial"/>
              <a:buChar char="•"/>
              <a:tabLst/>
              <a:defRPr/>
            </a:pPr>
            <a:r>
              <a:rPr lang="en" sz="1200" b="0" i="0" u="none" baseline="0" dirty="0">
                <a:cs typeface="Calibri"/>
              </a:rPr>
              <a:t>What do student events and tutor meetings have in common?</a:t>
            </a:r>
          </a:p>
          <a:p>
            <a:endParaRPr lang="en" sz="1200" dirty="0"/>
          </a:p>
        </p:txBody>
      </p:sp>
      <p:sp>
        <p:nvSpPr>
          <p:cNvPr id="4" name="Dian numeron paikkamerkki 3"/>
          <p:cNvSpPr>
            <a:spLocks noGrp="1"/>
          </p:cNvSpPr>
          <p:nvPr>
            <p:ph type="sldNum" sz="quarter" idx="5"/>
          </p:nvPr>
        </p:nvSpPr>
        <p:spPr/>
        <p:txBody>
          <a:bodyPr/>
          <a:lstStyle/>
          <a:p>
            <a:pPr algn="l" rtl="0"/>
            <a:fld id="{19B1DBEE-2529-47DF-8872-751B125E255C}" type="slidenum">
              <a:rPr/>
              <a:t>9</a:t>
            </a:fld>
            <a:endParaRPr lang="en"/>
          </a:p>
        </p:txBody>
      </p:sp>
    </p:spTree>
    <p:extLst>
      <p:ext uri="{BB962C8B-B14F-4D97-AF65-F5344CB8AC3E}">
        <p14:creationId xmlns:p14="http://schemas.microsoft.com/office/powerpoint/2010/main" val="2029795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 sz="1200" b="0" i="0" u="none" baseline="0" dirty="0">
                <a:cs typeface="Calibri"/>
              </a:rPr>
              <a:t>Line exercise</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 sz="1200" b="1" dirty="0"/>
          </a:p>
          <a:p>
            <a:pPr marL="0" marR="0" lvl="0" indent="0" algn="l" defTabSz="914400" rtl="0" eaLnBrk="1" fontAlgn="auto" latinLnBrk="0" hangingPunct="1">
              <a:lnSpc>
                <a:spcPct val="90000"/>
              </a:lnSpc>
              <a:spcBef>
                <a:spcPts val="1000"/>
              </a:spcBef>
              <a:spcAft>
                <a:spcPts val="0"/>
              </a:spcAft>
              <a:buClrTx/>
              <a:buSzTx/>
              <a:buFontTx/>
              <a:buNone/>
              <a:tabLst/>
              <a:defRPr/>
            </a:pPr>
            <a:r>
              <a:rPr lang="en" sz="1200" b="1" i="0" u="none" baseline="0" dirty="0"/>
              <a:t>Intoxication is part of the student culture – not part of the student culture</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 sz="1200" dirty="0">
              <a:cs typeface="Calibri"/>
            </a:endParaRPr>
          </a:p>
          <a:p>
            <a:pPr algn="l" rtl="0">
              <a:lnSpc>
                <a:spcPct val="90000"/>
              </a:lnSpc>
              <a:spcBef>
                <a:spcPts val="1000"/>
              </a:spcBef>
            </a:pPr>
            <a:r>
              <a:rPr lang="en" sz="1200" b="0" i="0" u="none" baseline="0" dirty="0">
                <a:cs typeface="Calibri"/>
              </a:rPr>
              <a:t>Additional material to support the discussion: </a:t>
            </a:r>
          </a:p>
          <a:p>
            <a:pPr marL="285750" indent="-285750" algn="l" rtl="0">
              <a:lnSpc>
                <a:spcPct val="90000"/>
              </a:lnSpc>
              <a:spcBef>
                <a:spcPts val="1000"/>
              </a:spcBef>
              <a:buFont typeface="Arial"/>
              <a:buChar char="•"/>
            </a:pPr>
            <a:r>
              <a:rPr lang="en" sz="1200" b="0" i="0" u="none" baseline="0" dirty="0">
                <a:cs typeface="Calibri"/>
              </a:rPr>
              <a:t>What does student culture mean? What else does it mean besides student parties?</a:t>
            </a:r>
          </a:p>
          <a:p>
            <a:pPr marL="285750" indent="-285750" algn="l" rtl="0">
              <a:lnSpc>
                <a:spcPct val="90000"/>
              </a:lnSpc>
              <a:spcBef>
                <a:spcPts val="1000"/>
              </a:spcBef>
              <a:buFont typeface="Arial"/>
              <a:buChar char="•"/>
            </a:pPr>
            <a:r>
              <a:rPr lang="en" sz="1200" b="0" i="0" u="none" baseline="0" dirty="0">
                <a:cs typeface="Calibri"/>
              </a:rPr>
              <a:t>What kind of culture does intoxication belong to or not belong to? And whose intoxication?</a:t>
            </a:r>
            <a:endParaRPr lang="en" sz="1200" b="1" dirty="0">
              <a:cs typeface="Calibri"/>
            </a:endParaRPr>
          </a:p>
          <a:p>
            <a:pPr marL="285750" indent="-285750" algn="l" rtl="0">
              <a:lnSpc>
                <a:spcPct val="150000"/>
              </a:lnSpc>
              <a:spcBef>
                <a:spcPts val="1000"/>
              </a:spcBef>
              <a:buFont typeface="Arial"/>
              <a:buChar char="•"/>
            </a:pPr>
            <a:r>
              <a:rPr lang="en" sz="1200" b="0" i="0" u="none" baseline="0" dirty="0"/>
              <a:t>Students' alcohol consumption has decreased since 2008, especially among men.</a:t>
            </a:r>
            <a:endParaRPr lang="en" sz="1200" dirty="0">
              <a:cs typeface="Calibri"/>
            </a:endParaRPr>
          </a:p>
          <a:p>
            <a:pPr marL="285750" indent="-285750" algn="l" rtl="0">
              <a:lnSpc>
                <a:spcPct val="150000"/>
              </a:lnSpc>
              <a:spcBef>
                <a:spcPts val="1000"/>
              </a:spcBef>
              <a:buFont typeface="Arial"/>
              <a:buChar char="•"/>
            </a:pPr>
            <a:r>
              <a:rPr lang="en" sz="1200" b="0" i="0" u="none" baseline="0" dirty="0"/>
              <a:t>17 per cent of both male and female students experienced occasional pressure to drink more than they would have liked.</a:t>
            </a:r>
            <a:endParaRPr lang="en" sz="1200" dirty="0">
              <a:cs typeface="Calibri"/>
            </a:endParaRPr>
          </a:p>
          <a:p>
            <a:pPr marL="285750" indent="-285750" algn="l" rtl="0">
              <a:lnSpc>
                <a:spcPct val="150000"/>
              </a:lnSpc>
              <a:spcBef>
                <a:spcPts val="1000"/>
              </a:spcBef>
              <a:buFont typeface="Arial"/>
              <a:buChar char="•"/>
            </a:pPr>
            <a:r>
              <a:rPr lang="en" sz="1200" b="0" i="0" u="none" baseline="0" dirty="0"/>
              <a:t>Half of the respondents felt that choosing a non-alcoholic option would attract attention in the group.</a:t>
            </a:r>
            <a:endParaRPr lang="en" sz="1200" dirty="0">
              <a:cs typeface="Calibri"/>
            </a:endParaRPr>
          </a:p>
          <a:p>
            <a:endParaRPr lang="en" sz="1200" dirty="0"/>
          </a:p>
          <a:p>
            <a:pPr algn="l" rtl="0"/>
            <a:r>
              <a:rPr lang="en" sz="1200" b="0" i="0" u="none" baseline="0" dirty="0"/>
              <a:t>Sources:</a:t>
            </a:r>
            <a:br>
              <a:rPr lang="en" sz="1200" dirty="0">
                <a:cs typeface="Calibri"/>
              </a:rPr>
            </a:br>
            <a:r>
              <a:rPr lang="en" sz="1200" b="0" i="0" u="none" baseline="0" dirty="0"/>
              <a:t>FSHS: The University Student Health Survey 2016</a:t>
            </a:r>
            <a:endParaRPr lang="en" sz="1200" dirty="0">
              <a:cs typeface="Calibri"/>
            </a:endParaRPr>
          </a:p>
          <a:p>
            <a:pPr algn="l" rtl="0"/>
            <a:r>
              <a:rPr lang="en" sz="1200" b="0" i="0" u="none" baseline="0" dirty="0">
                <a:ea typeface="+mn-lt"/>
                <a:cs typeface="+mn-lt"/>
              </a:rPr>
              <a:t>THL: Drinking Habits Survey 2016</a:t>
            </a:r>
            <a:endParaRPr lang="en" dirty="0">
              <a:cs typeface="Calibri"/>
            </a:endParaRP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10</a:t>
            </a:fld>
            <a:endParaRPr lang="en"/>
          </a:p>
        </p:txBody>
      </p:sp>
    </p:spTree>
    <p:extLst>
      <p:ext uri="{BB962C8B-B14F-4D97-AF65-F5344CB8AC3E}">
        <p14:creationId xmlns:p14="http://schemas.microsoft.com/office/powerpoint/2010/main" val="3669329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 sz="1200" b="0" i="0" u="none" baseline="0" dirty="0">
                <a:cs typeface="Calibri"/>
              </a:rPr>
              <a:t>Line exercise</a:t>
            </a:r>
            <a:br>
              <a:rPr lang="en" sz="1200" dirty="0">
                <a:cs typeface="Calibri"/>
              </a:rPr>
            </a:br>
            <a:r>
              <a:rPr lang="en" sz="1200" b="0" i="0" u="none" strike="noStrike" baseline="0" dirty="0">
                <a:cs typeface="Calibri"/>
              </a:rPr>
              <a:t>Important! When you start discussing a topic, start with: "You may want to give examples of situations you have encountered, but in a way that no one can be identified from the story.“</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 sz="1200" u="none" dirty="0">
              <a:cs typeface="Calibri"/>
            </a:endParaRPr>
          </a:p>
          <a:p>
            <a:pPr lvl="0" algn="l">
              <a:spcBef>
                <a:spcPts val="600"/>
              </a:spcBef>
              <a:spcAft>
                <a:spcPts val="0"/>
              </a:spcAft>
            </a:pPr>
            <a:r>
              <a:rPr lang="en-US" sz="1200" b="1" dirty="0">
                <a:solidFill>
                  <a:schemeClr val="accent1"/>
                </a:solidFill>
                <a:latin typeface="+mn-lt"/>
                <a:cs typeface="Arial"/>
              </a:rPr>
              <a:t>I have been worried of a fellow student's substance use - I have not been worried</a:t>
            </a:r>
            <a:endParaRPr lang="fi-FI" sz="1200" b="1" dirty="0">
              <a:solidFill>
                <a:schemeClr val="accent1"/>
              </a:solidFill>
              <a:latin typeface="+mn-lt"/>
            </a:endParaRPr>
          </a:p>
          <a:p>
            <a:pPr algn="l" rtl="0">
              <a:lnSpc>
                <a:spcPct val="90000"/>
              </a:lnSpc>
              <a:spcBef>
                <a:spcPts val="1000"/>
              </a:spcBef>
            </a:pPr>
            <a:endParaRPr lang="en" sz="1200" dirty="0">
              <a:cs typeface="Calibri"/>
            </a:endParaRPr>
          </a:p>
          <a:p>
            <a:pPr algn="l" rtl="0">
              <a:lnSpc>
                <a:spcPct val="90000"/>
              </a:lnSpc>
              <a:spcBef>
                <a:spcPts val="1000"/>
              </a:spcBef>
            </a:pPr>
            <a:r>
              <a:rPr lang="en" sz="1200" b="0" i="0" u="none" baseline="0" dirty="0">
                <a:cs typeface="Calibri"/>
              </a:rPr>
              <a:t>Additional material to support the discussion: </a:t>
            </a:r>
          </a:p>
          <a:p>
            <a:pPr marL="285750" indent="-285750" algn="l" rtl="0">
              <a:buFont typeface="Arial"/>
              <a:buChar char="•"/>
            </a:pPr>
            <a:r>
              <a:rPr lang="en" sz="1200" b="0" i="0" u="none" baseline="0" dirty="0"/>
              <a:t>In 2016, 14 per cent of male students and 10 per cent of female students belonged to the group of heavy drinkers.</a:t>
            </a:r>
            <a:endParaRPr lang="en" sz="1200" dirty="0">
              <a:cs typeface="Calibri"/>
            </a:endParaRPr>
          </a:p>
          <a:p>
            <a:pPr marL="285750" indent="-285750" algn="l" rtl="0">
              <a:buFont typeface="Arial"/>
              <a:buChar char="•"/>
            </a:pPr>
            <a:r>
              <a:rPr lang="en" sz="1200" b="0" i="0" u="none" baseline="0" dirty="0">
                <a:cs typeface="Calibri"/>
              </a:rPr>
              <a:t>Is the use of substances only your own business? </a:t>
            </a:r>
            <a:r>
              <a:rPr lang="en" sz="1200" b="1" i="0" u="none" baseline="0" dirty="0">
                <a:cs typeface="Calibri"/>
              </a:rPr>
              <a:t>What effects does the use of substances have on others?</a:t>
            </a:r>
            <a:endParaRPr lang="en" sz="1200" b="1" dirty="0"/>
          </a:p>
          <a:p>
            <a:endParaRPr lang="en" sz="1200" dirty="0">
              <a:ea typeface="+mn-lt"/>
              <a:cs typeface="+mn-lt"/>
            </a:endParaRPr>
          </a:p>
          <a:p>
            <a:pPr algn="l" rtl="0"/>
            <a:r>
              <a:rPr lang="en" sz="1200" b="0" i="0" u="none" baseline="0" dirty="0">
                <a:ea typeface="+mn-lt"/>
                <a:cs typeface="+mn-lt"/>
              </a:rPr>
              <a:t>Examples of substance abuse:</a:t>
            </a:r>
            <a:br>
              <a:rPr lang="en" sz="1200" dirty="0">
                <a:ea typeface="+mn-lt"/>
                <a:cs typeface="+mn-lt"/>
              </a:rPr>
            </a:br>
            <a:r>
              <a:rPr lang="en" sz="1200" b="0" i="0" u="none" baseline="0" dirty="0">
                <a:ea typeface="+mn-lt"/>
                <a:cs typeface="+mn-lt"/>
              </a:rPr>
              <a:t>- </a:t>
            </a:r>
            <a:r>
              <a:rPr lang="en" sz="900" b="0" i="0" u="none" baseline="0" dirty="0">
                <a:cs typeface="Calibri"/>
              </a:rPr>
              <a:t>Concern over a friend who often drinks until unconscious.</a:t>
            </a:r>
            <a:endParaRPr lang="en" sz="900" dirty="0"/>
          </a:p>
          <a:p>
            <a:pPr algn="l" rtl="0"/>
            <a:r>
              <a:rPr lang="en" sz="900" b="0" i="0" u="none" baseline="0" dirty="0">
                <a:cs typeface="Calibri"/>
              </a:rPr>
              <a:t>- People (always) have to worry about their friend’s condition.</a:t>
            </a:r>
          </a:p>
          <a:p>
            <a:pPr algn="l" rtl="0"/>
            <a:r>
              <a:rPr lang="en" sz="900" b="0" i="0" u="none" baseline="0" dirty="0">
                <a:cs typeface="Calibri"/>
              </a:rPr>
              <a:t>- A suspicion that a friend who is not doing well is trying to make themselves feel better through substance use.</a:t>
            </a:r>
          </a:p>
          <a:p>
            <a:pPr algn="l" rtl="0"/>
            <a:r>
              <a:rPr lang="en" sz="900" b="0" i="0" u="none" baseline="0" dirty="0">
                <a:cs typeface="Calibri"/>
              </a:rPr>
              <a:t>- A friend always needs at least a day to pull themselves together after intoxication.</a:t>
            </a:r>
          </a:p>
          <a:p>
            <a:pPr algn="l" rtl="0"/>
            <a:r>
              <a:rPr lang="en" sz="900" b="0" i="0" u="none" baseline="0" dirty="0">
                <a:cs typeface="Calibri"/>
              </a:rPr>
              <a:t>- All the money is spent on substances or gambling. </a:t>
            </a:r>
          </a:p>
          <a:p>
            <a:pPr algn="l" rtl="0"/>
            <a:r>
              <a:rPr lang="en" sz="900" b="0" i="0" u="none" baseline="0" dirty="0">
                <a:cs typeface="Calibri"/>
              </a:rPr>
              <a:t>- Study stress can be managed through substance use.</a:t>
            </a:r>
            <a:br>
              <a:rPr lang="en" sz="900" dirty="0">
                <a:cs typeface="Calibri"/>
              </a:rPr>
            </a:br>
            <a:br>
              <a:rPr lang="en" sz="900" dirty="0">
                <a:cs typeface="Calibri"/>
              </a:rPr>
            </a:br>
            <a:r>
              <a:rPr lang="en" sz="900" b="0" i="0" u="none" baseline="0" dirty="0"/>
              <a:t>Sources:</a:t>
            </a:r>
            <a:br>
              <a:rPr lang="en" sz="900" dirty="0">
                <a:cs typeface="Calibri"/>
              </a:rPr>
            </a:br>
            <a:r>
              <a:rPr lang="en" sz="900" b="0" i="0" u="none" baseline="0" dirty="0"/>
              <a:t>FSHS: The University Student Health Survey 2016</a:t>
            </a:r>
            <a:endParaRPr lang="en" sz="900" dirty="0">
              <a:cs typeface="Calibri"/>
            </a:endParaRPr>
          </a:p>
          <a:p>
            <a:pPr algn="l" rtl="0"/>
            <a:r>
              <a:rPr lang="en" sz="900" b="0" i="0" u="none" baseline="0" dirty="0">
                <a:ea typeface="+mn-lt"/>
                <a:cs typeface="+mn-lt"/>
              </a:rPr>
              <a:t>THL: Drinking Habits Survey 2016</a:t>
            </a:r>
          </a:p>
          <a:p>
            <a:endParaRPr lang="en" sz="900" dirty="0">
              <a:cs typeface="Calibri"/>
            </a:endParaRP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11</a:t>
            </a:fld>
            <a:endParaRPr lang="en"/>
          </a:p>
        </p:txBody>
      </p:sp>
    </p:spTree>
    <p:extLst>
      <p:ext uri="{BB962C8B-B14F-4D97-AF65-F5344CB8AC3E}">
        <p14:creationId xmlns:p14="http://schemas.microsoft.com/office/powerpoint/2010/main" val="3821156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323D95-BD22-471B-9737-B52DFD97CC31}"/>
              </a:ext>
            </a:extLst>
          </p:cNvPr>
          <p:cNvSpPr/>
          <p:nvPr userDrawn="1"/>
        </p:nvSpPr>
        <p:spPr>
          <a:xfrm>
            <a:off x="243348" y="221226"/>
            <a:ext cx="11710220" cy="63860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11" name="Graphic 10">
            <a:extLst>
              <a:ext uri="{FF2B5EF4-FFF2-40B4-BE49-F238E27FC236}">
                <a16:creationId xmlns:a16="http://schemas.microsoft.com/office/drawing/2014/main" id="{DF2AA9B2-296B-4EA7-89A1-18E3BBAA66A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7433" y="7240"/>
            <a:ext cx="4040900" cy="4057822"/>
          </a:xfrm>
          <a:prstGeom prst="rect">
            <a:avLst/>
          </a:prstGeom>
        </p:spPr>
      </p:pic>
      <p:sp>
        <p:nvSpPr>
          <p:cNvPr id="2" name="Otsikko 1">
            <a:extLst>
              <a:ext uri="{FF2B5EF4-FFF2-40B4-BE49-F238E27FC236}">
                <a16:creationId xmlns:a16="http://schemas.microsoft.com/office/drawing/2014/main" id="{9CD11F6C-F3F6-4118-89CE-9F0DEC3ED7D8}"/>
              </a:ext>
            </a:extLst>
          </p:cNvPr>
          <p:cNvSpPr>
            <a:spLocks noGrp="1"/>
          </p:cNvSpPr>
          <p:nvPr>
            <p:ph type="ctrTitle" hasCustomPrompt="1"/>
          </p:nvPr>
        </p:nvSpPr>
        <p:spPr>
          <a:xfrm>
            <a:off x="810714" y="1243054"/>
            <a:ext cx="4040901" cy="2095053"/>
          </a:xfrm>
        </p:spPr>
        <p:txBody>
          <a:bodyPr anchor="ctr">
            <a:normAutofit/>
          </a:bodyPr>
          <a:lstStyle>
            <a:lvl1pPr algn="ctr">
              <a:defRPr sz="4500" b="1">
                <a:solidFill>
                  <a:srgbClr val="39A1B1"/>
                </a:solidFill>
                <a:latin typeface="+mn-lt"/>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8" name="Otsikko 1">
            <a:extLst>
              <a:ext uri="{FF2B5EF4-FFF2-40B4-BE49-F238E27FC236}">
                <a16:creationId xmlns:a16="http://schemas.microsoft.com/office/drawing/2014/main" id="{8B1E04D6-383D-4B93-BA9D-F06D143E1A2B}"/>
              </a:ext>
            </a:extLst>
          </p:cNvPr>
          <p:cNvSpPr txBox="1">
            <a:spLocks/>
          </p:cNvSpPr>
          <p:nvPr userDrawn="1"/>
        </p:nvSpPr>
        <p:spPr>
          <a:xfrm>
            <a:off x="8417954" y="840583"/>
            <a:ext cx="3821595" cy="419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5000" b="1" kern="1200">
                <a:solidFill>
                  <a:schemeClr val="accent2"/>
                </a:solidFill>
                <a:latin typeface="+mn-lt"/>
                <a:ea typeface="+mj-ea"/>
                <a:cs typeface="+mj-cs"/>
              </a:defRPr>
            </a:lvl1pPr>
          </a:lstStyle>
          <a:p>
            <a:pPr algn="l" rtl="0"/>
            <a:r>
              <a:rPr lang="en" sz="2800" b="1" i="0" u="none" baseline="0" dirty="0">
                <a:solidFill>
                  <a:schemeClr val="bg1"/>
                </a:solidFill>
              </a:rPr>
              <a:t>TUTOR TRAINING</a:t>
            </a:r>
          </a:p>
        </p:txBody>
      </p:sp>
      <p:pic>
        <p:nvPicPr>
          <p:cNvPr id="10" name="Picture 9" descr="A picture containing clock, drawing&#10;&#10;Description automatically generated">
            <a:extLst>
              <a:ext uri="{FF2B5EF4-FFF2-40B4-BE49-F238E27FC236}">
                <a16:creationId xmlns:a16="http://schemas.microsoft.com/office/drawing/2014/main" id="{AA58C10D-AAD6-472A-87AC-9919B8B543D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10130" y="564818"/>
            <a:ext cx="838717" cy="838717"/>
          </a:xfrm>
          <a:prstGeom prst="rect">
            <a:avLst/>
          </a:prstGeom>
        </p:spPr>
      </p:pic>
      <p:pic>
        <p:nvPicPr>
          <p:cNvPr id="12" name="Picture 11">
            <a:extLst>
              <a:ext uri="{FF2B5EF4-FFF2-40B4-BE49-F238E27FC236}">
                <a16:creationId xmlns:a16="http://schemas.microsoft.com/office/drawing/2014/main" id="{EC2907B0-32CA-429E-B2CD-6B53B5FE05E9}"/>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5198892" y="2844800"/>
            <a:ext cx="6283478" cy="3255661"/>
          </a:xfrm>
          <a:prstGeom prst="rect">
            <a:avLst/>
          </a:prstGeom>
        </p:spPr>
      </p:pic>
    </p:spTree>
    <p:extLst>
      <p:ext uri="{BB962C8B-B14F-4D97-AF65-F5344CB8AC3E}">
        <p14:creationId xmlns:p14="http://schemas.microsoft.com/office/powerpoint/2010/main" val="1126323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Mukautettu asettelu_F">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p>
        </p:txBody>
      </p:sp>
      <p:sp>
        <p:nvSpPr>
          <p:cNvPr id="6" name="Otsikko 1">
            <a:extLst>
              <a:ext uri="{FF2B5EF4-FFF2-40B4-BE49-F238E27FC236}">
                <a16:creationId xmlns:a16="http://schemas.microsoft.com/office/drawing/2014/main" id="{3F9C25DC-D7DE-4BE1-8169-B62640358757}"/>
              </a:ext>
            </a:extLst>
          </p:cNvPr>
          <p:cNvSpPr txBox="1">
            <a:spLocks/>
          </p:cNvSpPr>
          <p:nvPr userDrawn="1"/>
        </p:nvSpPr>
        <p:spPr>
          <a:xfrm>
            <a:off x="10428481" y="993062"/>
            <a:ext cx="849119" cy="95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500" b="1" kern="1200">
                <a:solidFill>
                  <a:schemeClr val="bg1"/>
                </a:solidFill>
                <a:latin typeface="+mn-lt"/>
                <a:ea typeface="+mj-ea"/>
                <a:cs typeface="+mj-cs"/>
              </a:defRPr>
            </a:lvl1pPr>
          </a:lstStyle>
          <a:p>
            <a:pPr algn="ctr"/>
            <a:r>
              <a:rPr lang="en-US" sz="4000">
                <a:solidFill>
                  <a:schemeClr val="accent1"/>
                </a:solidFill>
              </a:rPr>
              <a:t>F</a:t>
            </a:r>
            <a:endParaRPr lang="fi-FI" sz="4000">
              <a:solidFill>
                <a:schemeClr val="accent1"/>
              </a:solidFill>
            </a:endParaRPr>
          </a:p>
        </p:txBody>
      </p:sp>
    </p:spTree>
    <p:extLst>
      <p:ext uri="{BB962C8B-B14F-4D97-AF65-F5344CB8AC3E}">
        <p14:creationId xmlns:p14="http://schemas.microsoft.com/office/powerpoint/2010/main" val="132136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D4B7C2-160F-4C2A-8889-C4247D3665B7}"/>
              </a:ext>
            </a:extLst>
          </p:cNvPr>
          <p:cNvSpPr/>
          <p:nvPr userDrawn="1"/>
        </p:nvSpPr>
        <p:spPr>
          <a:xfrm>
            <a:off x="0" y="0"/>
            <a:ext cx="12192000" cy="6858000"/>
          </a:xfrm>
          <a:prstGeom prst="rect">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solidFill>
                <a:schemeClr val="accent4"/>
              </a:solidFill>
            </a:endParaRPr>
          </a:p>
        </p:txBody>
      </p:sp>
      <p:sp>
        <p:nvSpPr>
          <p:cNvPr id="14" name="Rectangle 13">
            <a:extLst>
              <a:ext uri="{FF2B5EF4-FFF2-40B4-BE49-F238E27FC236}">
                <a16:creationId xmlns:a16="http://schemas.microsoft.com/office/drawing/2014/main" id="{8A0A3CEB-93FA-4E33-9CC3-761E52F4C0E2}"/>
              </a:ext>
            </a:extLst>
          </p:cNvPr>
          <p:cNvSpPr/>
          <p:nvPr userDrawn="1"/>
        </p:nvSpPr>
        <p:spPr>
          <a:xfrm>
            <a:off x="243348" y="222739"/>
            <a:ext cx="11710220" cy="638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10515600" cy="958577"/>
          </a:xfrm>
        </p:spPr>
        <p:txBody>
          <a:bodyPr>
            <a:normAutofit/>
          </a:bodyPr>
          <a:lstStyle>
            <a:lvl1pPr>
              <a:defRPr sz="4500" b="1">
                <a:solidFill>
                  <a:srgbClr val="39A1B1"/>
                </a:solidFill>
                <a:latin typeface="+mn-lt"/>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tx2"/>
              </a:buClr>
              <a:buSzPct val="120000"/>
              <a:defRPr/>
            </a:lvl1pPr>
            <a:lvl2pPr marL="685800" indent="-288000">
              <a:buClr>
                <a:schemeClr val="tx2"/>
              </a:buClr>
              <a:buSzPct val="120000"/>
              <a:buFont typeface="Arial" panose="020B0604020202020204" pitchFamily="34" charset="0"/>
              <a:buChar char="•"/>
              <a:defRPr/>
            </a:lvl2pPr>
          </a:lstStyle>
          <a:p>
            <a:pPr lvl="0"/>
            <a:r>
              <a:rPr lang="fi-FI"/>
              <a:t>Muokkaa tekstin perustyylejä napsauttamalla</a:t>
            </a:r>
          </a:p>
          <a:p>
            <a:pPr lvl="1"/>
            <a:r>
              <a:rPr lang="fi-FI"/>
              <a:t>toinen taso</a:t>
            </a:r>
          </a:p>
        </p:txBody>
      </p:sp>
    </p:spTree>
    <p:extLst>
      <p:ext uri="{BB962C8B-B14F-4D97-AF65-F5344CB8AC3E}">
        <p14:creationId xmlns:p14="http://schemas.microsoft.com/office/powerpoint/2010/main" val="1974285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tsikko ja sisältö">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Tree>
    <p:extLst>
      <p:ext uri="{BB962C8B-B14F-4D97-AF65-F5344CB8AC3E}">
        <p14:creationId xmlns:p14="http://schemas.microsoft.com/office/powerpoint/2010/main" val="208504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792D0-DF22-4C38-A3CC-887846AAF961}"/>
              </a:ext>
            </a:extLst>
          </p:cNvPr>
          <p:cNvSpPr/>
          <p:nvPr userDrawn="1"/>
        </p:nvSpPr>
        <p:spPr>
          <a:xfrm>
            <a:off x="243348" y="221226"/>
            <a:ext cx="11710220" cy="63860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solidFill>
                <a:srgbClr val="7ECAD5"/>
              </a:solidFill>
            </a:endParaRPr>
          </a:p>
        </p:txBody>
      </p:sp>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p>
        </p:txBody>
      </p:sp>
      <p:pic>
        <p:nvPicPr>
          <p:cNvPr id="4" name="Picture 3">
            <a:extLst>
              <a:ext uri="{FF2B5EF4-FFF2-40B4-BE49-F238E27FC236}">
                <a16:creationId xmlns:a16="http://schemas.microsoft.com/office/drawing/2014/main" id="{CB594F26-AEE7-4F78-8041-28B11A8439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432" y="235197"/>
            <a:ext cx="4884713" cy="1580348"/>
          </a:xfrm>
          <a:prstGeom prst="rect">
            <a:avLst/>
          </a:prstGeom>
        </p:spPr>
      </p:pic>
    </p:spTree>
    <p:extLst>
      <p:ext uri="{BB962C8B-B14F-4D97-AF65-F5344CB8AC3E}">
        <p14:creationId xmlns:p14="http://schemas.microsoft.com/office/powerpoint/2010/main" val="2808983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Mukautettu asettelu">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p>
        </p:txBody>
      </p:sp>
    </p:spTree>
    <p:extLst>
      <p:ext uri="{BB962C8B-B14F-4D97-AF65-F5344CB8AC3E}">
        <p14:creationId xmlns:p14="http://schemas.microsoft.com/office/powerpoint/2010/main" val="1697656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Otsikko ja sisältö">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Tree>
    <p:extLst>
      <p:ext uri="{BB962C8B-B14F-4D97-AF65-F5344CB8AC3E}">
        <p14:creationId xmlns:p14="http://schemas.microsoft.com/office/powerpoint/2010/main" val="353341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Otsikko ja sisältö">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userDrawn="1"/>
        </p:nvSpPr>
        <p:spPr>
          <a:xfrm>
            <a:off x="240890" y="235974"/>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Sisällön paikkamerkki 2">
            <a:extLst>
              <a:ext uri="{FF2B5EF4-FFF2-40B4-BE49-F238E27FC236}">
                <a16:creationId xmlns:a16="http://schemas.microsoft.com/office/drawing/2014/main" id="{73265543-B437-4EF9-866E-373D8FD9376C}"/>
              </a:ext>
            </a:extLst>
          </p:cNvPr>
          <p:cNvSpPr>
            <a:spLocks noGrp="1"/>
          </p:cNvSpPr>
          <p:nvPr>
            <p:ph sz="half" idx="1"/>
          </p:nvPr>
        </p:nvSpPr>
        <p:spPr>
          <a:xfrm>
            <a:off x="838200" y="1825625"/>
            <a:ext cx="5181600" cy="4351338"/>
          </a:xfrm>
        </p:spPr>
        <p:txBody>
          <a:bodyPr/>
          <a:lstStyle>
            <a:lvl1pPr>
              <a:defRPr>
                <a:solidFill>
                  <a:schemeClr val="bg1"/>
                </a:solidFill>
              </a:defRPr>
            </a:lvl1pPr>
            <a:lvl2pPr>
              <a:defRPr>
                <a:solidFill>
                  <a:schemeClr val="bg1"/>
                </a:solidFill>
              </a:defRPr>
            </a:lvl2pPr>
          </a:lstStyle>
          <a:p>
            <a:pPr lvl="0"/>
            <a:r>
              <a:rPr lang="fi-FI"/>
              <a:t>Muokkaa tekstin perustyylejä</a:t>
            </a:r>
          </a:p>
          <a:p>
            <a:pPr lvl="1"/>
            <a:r>
              <a:rPr lang="fi-FI"/>
              <a:t>toinen taso</a:t>
            </a:r>
          </a:p>
        </p:txBody>
      </p:sp>
      <p:sp>
        <p:nvSpPr>
          <p:cNvPr id="8" name="Sisällön paikkamerkki 3">
            <a:extLst>
              <a:ext uri="{FF2B5EF4-FFF2-40B4-BE49-F238E27FC236}">
                <a16:creationId xmlns:a16="http://schemas.microsoft.com/office/drawing/2014/main" id="{C4818D52-8D45-4AA9-B882-5B5F4AB39600}"/>
              </a:ext>
            </a:extLst>
          </p:cNvPr>
          <p:cNvSpPr>
            <a:spLocks noGrp="1"/>
          </p:cNvSpPr>
          <p:nvPr>
            <p:ph sz="half" idx="2"/>
          </p:nvPr>
        </p:nvSpPr>
        <p:spPr>
          <a:xfrm>
            <a:off x="6172200" y="1825625"/>
            <a:ext cx="5181600" cy="4351338"/>
          </a:xfrm>
        </p:spPr>
        <p:txBody>
          <a:bodyPr/>
          <a:lstStyle>
            <a:lvl1pPr>
              <a:defRPr>
                <a:solidFill>
                  <a:schemeClr val="bg1"/>
                </a:solidFill>
              </a:defRPr>
            </a:lvl1pPr>
            <a:lvl2pPr>
              <a:defRPr>
                <a:solidFill>
                  <a:schemeClr val="bg1"/>
                </a:solidFill>
              </a:defRPr>
            </a:lvl2pPr>
          </a:lstStyle>
          <a:p>
            <a:pPr lvl="0"/>
            <a:r>
              <a:rPr lang="fi-FI"/>
              <a:t>Muokkaa tekstin perustyylejä</a:t>
            </a:r>
          </a:p>
          <a:p>
            <a:pPr lvl="1"/>
            <a:r>
              <a:rPr lang="fi-FI"/>
              <a:t>toinen taso</a:t>
            </a:r>
          </a:p>
        </p:txBody>
      </p:sp>
    </p:spTree>
    <p:extLst>
      <p:ext uri="{BB962C8B-B14F-4D97-AF65-F5344CB8AC3E}">
        <p14:creationId xmlns:p14="http://schemas.microsoft.com/office/powerpoint/2010/main" val="74255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Mukautettu asettelu">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p>
        </p:txBody>
      </p:sp>
    </p:spTree>
    <p:extLst>
      <p:ext uri="{BB962C8B-B14F-4D97-AF65-F5344CB8AC3E}">
        <p14:creationId xmlns:p14="http://schemas.microsoft.com/office/powerpoint/2010/main" val="3418491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_Otsikko ja sisältö_F">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FECBAF95-F74A-4D60-8830-94608AA636F7}"/>
              </a:ext>
            </a:extLst>
          </p:cNvPr>
          <p:cNvSpPr txBox="1">
            <a:spLocks/>
          </p:cNvSpPr>
          <p:nvPr userDrawn="1"/>
        </p:nvSpPr>
        <p:spPr>
          <a:xfrm>
            <a:off x="10428481" y="993062"/>
            <a:ext cx="849119" cy="95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500" b="1" kern="1200">
                <a:solidFill>
                  <a:schemeClr val="bg1"/>
                </a:solidFill>
                <a:latin typeface="+mn-lt"/>
                <a:ea typeface="+mj-ea"/>
                <a:cs typeface="+mj-cs"/>
              </a:defRPr>
            </a:lvl1pPr>
          </a:lstStyle>
          <a:p>
            <a:pPr algn="ctr"/>
            <a:r>
              <a:rPr lang="en-US" sz="4000">
                <a:solidFill>
                  <a:schemeClr val="accent1"/>
                </a:solidFill>
              </a:rPr>
              <a:t>F</a:t>
            </a:r>
            <a:endParaRPr lang="fi-FI" sz="4000">
              <a:solidFill>
                <a:schemeClr val="accent1"/>
              </a:solidFill>
            </a:endParaRPr>
          </a:p>
        </p:txBody>
      </p:sp>
    </p:spTree>
    <p:extLst>
      <p:ext uri="{BB962C8B-B14F-4D97-AF65-F5344CB8AC3E}">
        <p14:creationId xmlns:p14="http://schemas.microsoft.com/office/powerpoint/2010/main" val="3493473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E482F0F-B781-4D67-8C08-0162C72ED3DE}"/>
              </a:ext>
            </a:extLst>
          </p:cNvPr>
          <p:cNvSpPr/>
          <p:nvPr userDrawn="1"/>
        </p:nvSpPr>
        <p:spPr>
          <a:xfrm>
            <a:off x="243348" y="222739"/>
            <a:ext cx="11710220" cy="638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Otsikon paikkamerkki 1">
            <a:extLst>
              <a:ext uri="{FF2B5EF4-FFF2-40B4-BE49-F238E27FC236}">
                <a16:creationId xmlns:a16="http://schemas.microsoft.com/office/drawing/2014/main" id="{F6C6B498-3E4C-4323-8248-09F9A86D1E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AE45DEB1-B38E-44A1-B677-573B8E3404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895112B-40C8-4D2C-88E5-96448E766C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DCFEF-6123-43F7-A16B-E0B0950DF819}" type="datetimeFigureOut">
              <a:rPr lang="fi-FI" smtClean="0"/>
              <a:t>30.06.2021</a:t>
            </a:fld>
            <a:endParaRPr lang="fi-FI"/>
          </a:p>
        </p:txBody>
      </p:sp>
      <p:sp>
        <p:nvSpPr>
          <p:cNvPr id="5" name="Alatunnisteen paikkamerkki 4">
            <a:extLst>
              <a:ext uri="{FF2B5EF4-FFF2-40B4-BE49-F238E27FC236}">
                <a16:creationId xmlns:a16="http://schemas.microsoft.com/office/drawing/2014/main" id="{E4C2E41B-6ADA-4BA2-8BE5-F286F5E5E9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54381D9E-F160-4E60-8161-FAB3A524AA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F085E-3A8E-4055-BB30-45B5673F5341}" type="slidenum">
              <a:rPr lang="fi-FI" smtClean="0"/>
              <a:t>‹#›</a:t>
            </a:fld>
            <a:endParaRPr lang="fi-FI"/>
          </a:p>
        </p:txBody>
      </p:sp>
    </p:spTree>
    <p:extLst>
      <p:ext uri="{BB962C8B-B14F-4D97-AF65-F5344CB8AC3E}">
        <p14:creationId xmlns:p14="http://schemas.microsoft.com/office/powerpoint/2010/main" val="2082238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3" r:id="rId5"/>
    <p:sldLayoutId id="2147483664" r:id="rId6"/>
    <p:sldLayoutId id="2147483669" r:id="rId7"/>
    <p:sldLayoutId id="2147483665" r:id="rId8"/>
    <p:sldLayoutId id="2147483666" r:id="rId9"/>
    <p:sldLayoutId id="2147483667" r:id="rId10"/>
  </p:sldLayoutIdLst>
  <p:txStyles>
    <p:titleStyle>
      <a:lvl1pPr algn="l" defTabSz="914400" rtl="0" eaLnBrk="1" latinLnBrk="0" hangingPunct="1">
        <a:lnSpc>
          <a:spcPct val="90000"/>
        </a:lnSpc>
        <a:spcBef>
          <a:spcPct val="0"/>
        </a:spcBef>
        <a:buNone/>
        <a:defRPr sz="4500" b="1" kern="1200">
          <a:solidFill>
            <a:srgbClr val="7ECAD5"/>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tx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hyt.fi/en/product/the-skillful-tutor-exercise-book-for-student-tutor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ehyt.fi/kupla" TargetMode="External"/><Relationship Id="rId4" Type="http://schemas.openxmlformats.org/officeDocument/2006/relationships/hyperlink" Target="http://www.ehyt.fi/universities" TargetMode="Externa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0.png"/><Relationship Id="rId7" Type="http://schemas.openxmlformats.org/officeDocument/2006/relationships/diagramQuickStyle" Target="../diagrams/quickStyle3.xml"/><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11.svg"/><Relationship Id="rId9" Type="http://schemas.microsoft.com/office/2007/relationships/diagramDrawing" Target="../diagrams/drawing3.xml"/></Relationships>
</file>

<file path=ppt/slides/_rels/slide1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2.png"/><Relationship Id="rId7" Type="http://schemas.openxmlformats.org/officeDocument/2006/relationships/diagramColors" Target="../diagrams/colors4.xml"/><Relationship Id="rId2" Type="http://schemas.openxmlformats.org/officeDocument/2006/relationships/notesSlide" Target="../notesSlides/notesSlide9.xml"/><Relationship Id="rId1" Type="http://schemas.openxmlformats.org/officeDocument/2006/relationships/slideLayout" Target="../slideLayouts/slideLayout10.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mielenterveysseura.fi/en/support-and-help/support-and-help-foreigner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www.infofinland.fi/" TargetMode="External"/><Relationship Id="rId5" Type="http://schemas.openxmlformats.org/officeDocument/2006/relationships/hyperlink" Target="http://julkaisut.valtioneuvosto.fi/bitstream/handle/10024/161193/MEAEguide_18_2018_TervetuloaSuomeen_Eng_PDFUA.pdf?sequence=1&amp;isAllowed=y" TargetMode="External"/><Relationship Id="rId4" Type="http://schemas.openxmlformats.org/officeDocument/2006/relationships/hyperlink" Target="http://www.nyyti.fi/en"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addictionlink.fi/"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digipelirajaton.fi/tietoa/tietoa-meista/in-english/" TargetMode="External"/><Relationship Id="rId4" Type="http://schemas.openxmlformats.org/officeDocument/2006/relationships/hyperlink" Target="http://www.peluuri.fi/e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6.png"/><Relationship Id="rId7" Type="http://schemas.openxmlformats.org/officeDocument/2006/relationships/image" Target="../media/image19.jpe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10" Type="http://schemas.openxmlformats.org/officeDocument/2006/relationships/image" Target="../media/image22.jpeg"/><Relationship Id="rId4" Type="http://schemas.openxmlformats.org/officeDocument/2006/relationships/hyperlink" Target="http://creativecommons.org/licenses/by/4.0/" TargetMode="External"/><Relationship Id="rId9" Type="http://schemas.openxmlformats.org/officeDocument/2006/relationships/image" Target="../media/image2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45E08A-BF50-4A93-A360-E5FB7A658357}"/>
              </a:ext>
            </a:extLst>
          </p:cNvPr>
          <p:cNvSpPr>
            <a:spLocks noGrp="1"/>
          </p:cNvSpPr>
          <p:nvPr>
            <p:ph type="title"/>
          </p:nvPr>
        </p:nvSpPr>
        <p:spPr/>
        <p:txBody>
          <a:bodyPr/>
          <a:lstStyle/>
          <a:p>
            <a:r>
              <a:rPr lang="en-GB" dirty="0"/>
              <a:t>Instructions for the instructor</a:t>
            </a:r>
          </a:p>
        </p:txBody>
      </p:sp>
      <p:sp>
        <p:nvSpPr>
          <p:cNvPr id="3" name="Sisällön paikkamerkki 2">
            <a:extLst>
              <a:ext uri="{FF2B5EF4-FFF2-40B4-BE49-F238E27FC236}">
                <a16:creationId xmlns:a16="http://schemas.microsoft.com/office/drawing/2014/main" id="{53272301-D81B-408E-9146-62EDE0470887}"/>
              </a:ext>
            </a:extLst>
          </p:cNvPr>
          <p:cNvSpPr>
            <a:spLocks noGrp="1"/>
          </p:cNvSpPr>
          <p:nvPr>
            <p:ph idx="1"/>
          </p:nvPr>
        </p:nvSpPr>
        <p:spPr/>
        <p:txBody>
          <a:bodyPr/>
          <a:lstStyle/>
          <a:p>
            <a:r>
              <a:rPr lang="en-GB" dirty="0"/>
              <a:t>KUPLA tutor training 6/6. Version 2.1, published 30.6.2021, improvements to the accessibility of the presentation. </a:t>
            </a:r>
          </a:p>
          <a:p>
            <a:r>
              <a:rPr lang="en-GB" dirty="0"/>
              <a:t>The instructions for the instructor can be found in the notes of the slides (speaker notes). You can share the presentation in PDF format with the tutors in the training.</a:t>
            </a:r>
          </a:p>
          <a:p>
            <a:r>
              <a:rPr lang="en-GB" dirty="0"/>
              <a:t>The material is not intended as self-learning material for tutors, although as a tutor you can certainly browse and find inspiration from the material. The exercise book for student tutors can be found </a:t>
            </a:r>
            <a:r>
              <a:rPr lang="en-GB" dirty="0">
                <a:hlinkClick r:id="rId3"/>
              </a:rPr>
              <a:t>here</a:t>
            </a:r>
            <a:r>
              <a:rPr lang="en-GB" dirty="0"/>
              <a:t>.</a:t>
            </a:r>
          </a:p>
          <a:p>
            <a:r>
              <a:rPr lang="en-GB"/>
              <a:t>Other KUPLA materials can be found at </a:t>
            </a:r>
            <a:r>
              <a:rPr lang="en-GB">
                <a:hlinkClick r:id="rId4"/>
              </a:rPr>
              <a:t>www.ehyt.fi/universities</a:t>
            </a:r>
            <a:endParaRPr lang="en-GB">
              <a:hlinkClick r:id="rId5"/>
            </a:endParaRPr>
          </a:p>
          <a:p>
            <a:pPr marL="0" indent="0">
              <a:buNone/>
            </a:pPr>
            <a:endParaRPr lang="fi-FI" dirty="0"/>
          </a:p>
        </p:txBody>
      </p:sp>
    </p:spTree>
    <p:extLst>
      <p:ext uri="{BB962C8B-B14F-4D97-AF65-F5344CB8AC3E}">
        <p14:creationId xmlns:p14="http://schemas.microsoft.com/office/powerpoint/2010/main" val="140647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775D3E3-2DDE-43D6-9FCA-55AC86E62F20}"/>
              </a:ext>
            </a:extLst>
          </p:cNvPr>
          <p:cNvSpPr>
            <a:spLocks noGrp="1"/>
          </p:cNvSpPr>
          <p:nvPr>
            <p:ph type="title"/>
          </p:nvPr>
        </p:nvSpPr>
        <p:spPr>
          <a:xfrm>
            <a:off x="134645" y="4744204"/>
            <a:ext cx="11710220" cy="1961535"/>
          </a:xfrm>
        </p:spPr>
        <p:txBody>
          <a:bodyPr/>
          <a:lstStyle/>
          <a:p>
            <a:pPr rtl="0"/>
            <a:r>
              <a:rPr lang="en" b="1" i="0" u="none" baseline="0">
                <a:solidFill>
                  <a:schemeClr val="accent1"/>
                </a:solidFill>
              </a:rPr>
              <a:t>Exercise</a:t>
            </a:r>
          </a:p>
        </p:txBody>
      </p:sp>
      <p:pic>
        <p:nvPicPr>
          <p:cNvPr id="3" name="Graphic 3" descr="Three students with drinks.">
            <a:extLst>
              <a:ext uri="{FF2B5EF4-FFF2-40B4-BE49-F238E27FC236}">
                <a16:creationId xmlns:a16="http://schemas.microsoft.com/office/drawing/2014/main" id="{A669EBC1-2E3F-4155-8EE1-E22E4034BD5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2779935" y="674342"/>
            <a:ext cx="3860013" cy="3058878"/>
          </a:xfrm>
          <a:prstGeom prst="rect">
            <a:avLst/>
          </a:prstGeom>
        </p:spPr>
      </p:pic>
      <p:graphicFrame>
        <p:nvGraphicFramePr>
          <p:cNvPr id="5" name="Sisällön paikkamerkki 3" descr="Getting heavily drunk &#10;is part of the student culture – not part of the student culture.">
            <a:extLst>
              <a:ext uri="{FF2B5EF4-FFF2-40B4-BE49-F238E27FC236}">
                <a16:creationId xmlns:a16="http://schemas.microsoft.com/office/drawing/2014/main" id="{A2DD516A-E53E-4881-A287-7AF42CEF39E0}"/>
              </a:ext>
              <a:ext uri="{C183D7F6-B498-43B3-948B-1728B52AA6E4}">
                <adec:decorative xmlns:adec="http://schemas.microsoft.com/office/drawing/2017/decorative" val="0"/>
              </a:ext>
            </a:extLst>
          </p:cNvPr>
          <p:cNvGraphicFramePr>
            <a:graphicFrameLocks noGrp="1"/>
          </p:cNvGraphicFramePr>
          <p:nvPr>
            <p:ph sz="half" idx="2"/>
            <p:extLst>
              <p:ext uri="{D42A27DB-BD31-4B8C-83A1-F6EECF244321}">
                <p14:modId xmlns:p14="http://schemas.microsoft.com/office/powerpoint/2010/main" val="220052265"/>
              </p:ext>
            </p:extLst>
          </p:nvPr>
        </p:nvGraphicFramePr>
        <p:xfrm>
          <a:off x="1333944" y="1741468"/>
          <a:ext cx="9907797" cy="398350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179995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A student thinking">
            <a:extLst>
              <a:ext uri="{FF2B5EF4-FFF2-40B4-BE49-F238E27FC236}">
                <a16:creationId xmlns:a16="http://schemas.microsoft.com/office/drawing/2014/main" id="{49086E18-B615-42AF-AC2A-560EF955D5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0790" y="251679"/>
            <a:ext cx="2160710" cy="4670788"/>
          </a:xfrm>
          <a:prstGeom prst="rect">
            <a:avLst/>
          </a:prstGeom>
        </p:spPr>
      </p:pic>
      <p:sp>
        <p:nvSpPr>
          <p:cNvPr id="2" name="Otsikko 1">
            <a:extLst>
              <a:ext uri="{FF2B5EF4-FFF2-40B4-BE49-F238E27FC236}">
                <a16:creationId xmlns:a16="http://schemas.microsoft.com/office/drawing/2014/main" id="{BB4C488D-206E-4468-9031-23F72D6FDEC9}"/>
              </a:ext>
            </a:extLst>
          </p:cNvPr>
          <p:cNvSpPr>
            <a:spLocks noGrp="1"/>
          </p:cNvSpPr>
          <p:nvPr>
            <p:ph type="title"/>
          </p:nvPr>
        </p:nvSpPr>
        <p:spPr>
          <a:xfrm>
            <a:off x="432732" y="251679"/>
            <a:ext cx="11710220" cy="1961535"/>
          </a:xfrm>
        </p:spPr>
        <p:txBody>
          <a:bodyPr>
            <a:normAutofit/>
          </a:bodyPr>
          <a:lstStyle/>
          <a:p>
            <a:pPr rtl="0"/>
            <a:r>
              <a:rPr lang="en" sz="4800" b="1" i="0" u="none" baseline="0" dirty="0">
                <a:solidFill>
                  <a:schemeClr val="accent1"/>
                </a:solidFill>
              </a:rPr>
              <a:t>Exercise</a:t>
            </a:r>
          </a:p>
        </p:txBody>
      </p:sp>
      <p:graphicFrame>
        <p:nvGraphicFramePr>
          <p:cNvPr id="5" name="Sisällön paikkamerkki 3" descr="I have been worried of a fellow student's substance use - I have not been worried.">
            <a:extLst>
              <a:ext uri="{FF2B5EF4-FFF2-40B4-BE49-F238E27FC236}">
                <a16:creationId xmlns:a16="http://schemas.microsoft.com/office/drawing/2014/main" id="{A2DD516A-E53E-4881-A287-7AF42CEF39E0}"/>
              </a:ext>
              <a:ext uri="{C183D7F6-B498-43B3-948B-1728B52AA6E4}">
                <adec:decorative xmlns:adec="http://schemas.microsoft.com/office/drawing/2017/decorative" val="0"/>
              </a:ext>
            </a:extLst>
          </p:cNvPr>
          <p:cNvGraphicFramePr>
            <a:graphicFrameLocks noGrp="1"/>
          </p:cNvGraphicFramePr>
          <p:nvPr>
            <p:ph sz="half" idx="2"/>
            <p:extLst>
              <p:ext uri="{D42A27DB-BD31-4B8C-83A1-F6EECF244321}">
                <p14:modId xmlns:p14="http://schemas.microsoft.com/office/powerpoint/2010/main" val="1232788529"/>
              </p:ext>
            </p:extLst>
          </p:nvPr>
        </p:nvGraphicFramePr>
        <p:xfrm>
          <a:off x="1333944" y="1741468"/>
          <a:ext cx="9907797" cy="3983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03921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ruutu 5">
            <a:extLst>
              <a:ext uri="{FF2B5EF4-FFF2-40B4-BE49-F238E27FC236}">
                <a16:creationId xmlns:a16="http://schemas.microsoft.com/office/drawing/2014/main" id="{BE4207C0-85AD-4000-814C-3DA330D8417A}"/>
              </a:ext>
            </a:extLst>
          </p:cNvPr>
          <p:cNvSpPr txBox="1"/>
          <p:nvPr/>
        </p:nvSpPr>
        <p:spPr>
          <a:xfrm>
            <a:off x="501805" y="390293"/>
            <a:ext cx="2520175" cy="379141"/>
          </a:xfrm>
          <a:prstGeom prst="rect">
            <a:avLst/>
          </a:prstGeom>
          <a:noFill/>
        </p:spPr>
        <p:txBody>
          <a:bodyPr wrap="square" rtlCol="0">
            <a:spAutoFit/>
          </a:bodyPr>
          <a:lstStyle/>
          <a:p>
            <a:pPr algn="l" rtl="0"/>
            <a:r>
              <a:rPr lang="en" b="0" i="0" u="none" baseline="0">
                <a:solidFill>
                  <a:schemeClr val="accent1"/>
                </a:solidFill>
              </a:rPr>
              <a:t>Exercise</a:t>
            </a:r>
          </a:p>
        </p:txBody>
      </p:sp>
      <p:sp>
        <p:nvSpPr>
          <p:cNvPr id="3" name="Otsikko 2">
            <a:extLst>
              <a:ext uri="{FF2B5EF4-FFF2-40B4-BE49-F238E27FC236}">
                <a16:creationId xmlns:a16="http://schemas.microsoft.com/office/drawing/2014/main" id="{4C1B5A7B-CCBE-4AA7-93ED-9922B3706E1C}"/>
              </a:ext>
            </a:extLst>
          </p:cNvPr>
          <p:cNvSpPr>
            <a:spLocks noGrp="1"/>
          </p:cNvSpPr>
          <p:nvPr>
            <p:ph type="title"/>
          </p:nvPr>
        </p:nvSpPr>
        <p:spPr/>
        <p:txBody>
          <a:bodyPr/>
          <a:lstStyle/>
          <a:p>
            <a:pPr algn="l" rtl="0"/>
            <a:r>
              <a:rPr lang="en" b="1" i="0" u="none" baseline="0"/>
              <a:t>Discuss with your pair</a:t>
            </a:r>
          </a:p>
        </p:txBody>
      </p:sp>
      <p:sp>
        <p:nvSpPr>
          <p:cNvPr id="4" name="Sisällön paikkamerkki 3">
            <a:extLst>
              <a:ext uri="{FF2B5EF4-FFF2-40B4-BE49-F238E27FC236}">
                <a16:creationId xmlns:a16="http://schemas.microsoft.com/office/drawing/2014/main" id="{1D72F01C-9492-4F65-9FA1-80D64B22AB51}"/>
              </a:ext>
            </a:extLst>
          </p:cNvPr>
          <p:cNvSpPr>
            <a:spLocks noGrp="1"/>
          </p:cNvSpPr>
          <p:nvPr>
            <p:ph idx="1"/>
          </p:nvPr>
        </p:nvSpPr>
        <p:spPr/>
        <p:txBody>
          <a:bodyPr/>
          <a:lstStyle/>
          <a:p>
            <a:pPr algn="l" rtl="0"/>
            <a:r>
              <a:rPr lang="en" b="0" i="0" u="none" baseline="0" dirty="0"/>
              <a:t>Does studying while intoxicated or with a hangover </a:t>
            </a:r>
            <a:br>
              <a:rPr lang="en" b="0" i="0" u="none" baseline="0" dirty="0"/>
            </a:br>
            <a:r>
              <a:rPr lang="en" b="0" i="0" u="none" baseline="0" dirty="0"/>
              <a:t>affect the ability to study?​ </a:t>
            </a:r>
          </a:p>
          <a:p>
            <a:pPr algn="l" rtl="0"/>
            <a:r>
              <a:rPr lang="en" b="0" i="0" u="none" baseline="0" dirty="0"/>
              <a:t>Is it OK to tutor while intoxicated or with a hangover?</a:t>
            </a:r>
            <a:br>
              <a:rPr lang="en" dirty="0"/>
            </a:br>
            <a:r>
              <a:rPr lang="en" b="0" i="0" u="none" baseline="0" dirty="0"/>
              <a:t>Why and why not?</a:t>
            </a:r>
            <a:r>
              <a:rPr lang="en" b="0" i="0" u="none" baseline="0" dirty="0">
                <a:highlight>
                  <a:srgbClr val="FF0000"/>
                </a:highlight>
              </a:rPr>
              <a:t>​</a:t>
            </a:r>
          </a:p>
          <a:p>
            <a:pPr algn="l" rtl="0"/>
            <a:r>
              <a:rPr lang="en" b="0" i="0" u="none" baseline="0" dirty="0"/>
              <a:t>What are the negative effects of substance </a:t>
            </a:r>
            <a:br>
              <a:rPr lang="en" b="0" i="0" u="none" baseline="0" dirty="0"/>
            </a:br>
            <a:r>
              <a:rPr lang="en" b="0" i="0" u="none" baseline="0" dirty="0"/>
              <a:t>use during studies in a fresher group?</a:t>
            </a:r>
          </a:p>
          <a:p>
            <a:pPr marL="0" indent="0" algn="l" rtl="0">
              <a:buNone/>
            </a:pPr>
            <a:endParaRPr lang="en" dirty="0"/>
          </a:p>
        </p:txBody>
      </p:sp>
      <p:pic>
        <p:nvPicPr>
          <p:cNvPr id="5" name="Picture 7" descr="Three people hanging out.">
            <a:extLst>
              <a:ext uri="{FF2B5EF4-FFF2-40B4-BE49-F238E27FC236}">
                <a16:creationId xmlns:a16="http://schemas.microsoft.com/office/drawing/2014/main" id="{1DBEEC55-394D-4B44-8FCB-5B45AC5A9940}"/>
              </a:ext>
            </a:extLst>
          </p:cNvPr>
          <p:cNvPicPr>
            <a:picLocks noChangeAspect="1"/>
          </p:cNvPicPr>
          <p:nvPr/>
        </p:nvPicPr>
        <p:blipFill rotWithShape="1">
          <a:blip r:embed="rId3">
            <a:extLst>
              <a:ext uri="{28A0092B-C50C-407E-A947-70E740481C1C}">
                <a14:useLocalDpi xmlns:a14="http://schemas.microsoft.com/office/drawing/2010/main" val="0"/>
              </a:ext>
            </a:extLst>
          </a:blip>
          <a:srcRect r="49833"/>
          <a:stretch/>
        </p:blipFill>
        <p:spPr>
          <a:xfrm>
            <a:off x="7809792" y="3103849"/>
            <a:ext cx="4017624" cy="3450778"/>
          </a:xfrm>
          <a:prstGeom prst="rect">
            <a:avLst/>
          </a:prstGeom>
        </p:spPr>
      </p:pic>
    </p:spTree>
    <p:extLst>
      <p:ext uri="{BB962C8B-B14F-4D97-AF65-F5344CB8AC3E}">
        <p14:creationId xmlns:p14="http://schemas.microsoft.com/office/powerpoint/2010/main" val="394205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ruutu 5">
            <a:extLst>
              <a:ext uri="{FF2B5EF4-FFF2-40B4-BE49-F238E27FC236}">
                <a16:creationId xmlns:a16="http://schemas.microsoft.com/office/drawing/2014/main" id="{83E1EC73-88FC-45C1-B81D-6760DC4E6EB9}"/>
              </a:ext>
            </a:extLst>
          </p:cNvPr>
          <p:cNvSpPr txBox="1"/>
          <p:nvPr/>
        </p:nvSpPr>
        <p:spPr>
          <a:xfrm>
            <a:off x="501805" y="390293"/>
            <a:ext cx="2520175" cy="379141"/>
          </a:xfrm>
          <a:prstGeom prst="rect">
            <a:avLst/>
          </a:prstGeom>
          <a:noFill/>
        </p:spPr>
        <p:txBody>
          <a:bodyPr wrap="square" rtlCol="0">
            <a:spAutoFit/>
          </a:bodyPr>
          <a:lstStyle/>
          <a:p>
            <a:pPr algn="l" rtl="0"/>
            <a:r>
              <a:rPr lang="en" b="0" i="0" u="none" baseline="0">
                <a:solidFill>
                  <a:schemeClr val="accent1"/>
                </a:solidFill>
              </a:rPr>
              <a:t>Exercise</a:t>
            </a:r>
          </a:p>
        </p:txBody>
      </p:sp>
      <p:sp>
        <p:nvSpPr>
          <p:cNvPr id="3" name="Otsikko 2">
            <a:extLst>
              <a:ext uri="{FF2B5EF4-FFF2-40B4-BE49-F238E27FC236}">
                <a16:creationId xmlns:a16="http://schemas.microsoft.com/office/drawing/2014/main" id="{4C1B5A7B-CCBE-4AA7-93ED-9922B3706E1C}"/>
              </a:ext>
            </a:extLst>
          </p:cNvPr>
          <p:cNvSpPr>
            <a:spLocks noGrp="1"/>
          </p:cNvSpPr>
          <p:nvPr>
            <p:ph type="title"/>
          </p:nvPr>
        </p:nvSpPr>
        <p:spPr>
          <a:xfrm>
            <a:off x="838199" y="578495"/>
            <a:ext cx="9623157" cy="958577"/>
          </a:xfrm>
        </p:spPr>
        <p:txBody>
          <a:bodyPr>
            <a:normAutofit fontScale="90000"/>
          </a:bodyPr>
          <a:lstStyle/>
          <a:p>
            <a:pPr algn="l" rtl="0"/>
            <a:r>
              <a:rPr lang="en" b="1" i="0" u="none" baseline="0" dirty="0"/>
              <a:t>Talk about the situation with another fresher</a:t>
            </a:r>
          </a:p>
        </p:txBody>
      </p:sp>
      <p:sp>
        <p:nvSpPr>
          <p:cNvPr id="4" name="Sisällön paikkamerkki 3">
            <a:extLst>
              <a:ext uri="{FF2B5EF4-FFF2-40B4-BE49-F238E27FC236}">
                <a16:creationId xmlns:a16="http://schemas.microsoft.com/office/drawing/2014/main" id="{1D72F01C-9492-4F65-9FA1-80D64B22AB51}"/>
              </a:ext>
            </a:extLst>
          </p:cNvPr>
          <p:cNvSpPr>
            <a:spLocks noGrp="1"/>
          </p:cNvSpPr>
          <p:nvPr>
            <p:ph idx="1"/>
          </p:nvPr>
        </p:nvSpPr>
        <p:spPr/>
        <p:txBody>
          <a:bodyPr/>
          <a:lstStyle/>
          <a:p>
            <a:pPr algn="l" rtl="0"/>
            <a:r>
              <a:rPr lang="en" b="0" i="0" u="none" baseline="0" dirty="0"/>
              <a:t>Is it OK to study while intoxicated or with a hangover? </a:t>
            </a:r>
            <a:br>
              <a:rPr lang="en" dirty="0"/>
            </a:br>
            <a:r>
              <a:rPr lang="en" b="0" i="0" u="none" baseline="0" dirty="0"/>
              <a:t>Why and why not?​</a:t>
            </a:r>
          </a:p>
          <a:p>
            <a:pPr algn="l" rtl="0"/>
            <a:r>
              <a:rPr lang="en" b="0" i="0" u="none" baseline="0" dirty="0"/>
              <a:t>What are the positive effects sought with the use of substances?​</a:t>
            </a:r>
          </a:p>
          <a:p>
            <a:pPr algn="l" rtl="0"/>
            <a:r>
              <a:rPr lang="en" b="0" i="0" u="none" baseline="0" dirty="0"/>
              <a:t>What are the negative effects of substance </a:t>
            </a:r>
            <a:br>
              <a:rPr lang="en" b="0" i="0" u="none" baseline="0" dirty="0"/>
            </a:br>
            <a:r>
              <a:rPr lang="en" b="0" i="0" u="none" baseline="0" dirty="0"/>
              <a:t>use during studies in a fresher group?</a:t>
            </a:r>
          </a:p>
        </p:txBody>
      </p:sp>
      <p:pic>
        <p:nvPicPr>
          <p:cNvPr id="5" name="Picture 7" descr="Three people hanging out.">
            <a:extLst>
              <a:ext uri="{FF2B5EF4-FFF2-40B4-BE49-F238E27FC236}">
                <a16:creationId xmlns:a16="http://schemas.microsoft.com/office/drawing/2014/main" id="{1DBEEC55-394D-4B44-8FCB-5B45AC5A9940}"/>
              </a:ext>
            </a:extLst>
          </p:cNvPr>
          <p:cNvPicPr>
            <a:picLocks noChangeAspect="1"/>
          </p:cNvPicPr>
          <p:nvPr/>
        </p:nvPicPr>
        <p:blipFill rotWithShape="1">
          <a:blip r:embed="rId3">
            <a:extLst>
              <a:ext uri="{28A0092B-C50C-407E-A947-70E740481C1C}">
                <a14:useLocalDpi xmlns:a14="http://schemas.microsoft.com/office/drawing/2010/main" val="0"/>
              </a:ext>
            </a:extLst>
          </a:blip>
          <a:srcRect r="49833"/>
          <a:stretch/>
        </p:blipFill>
        <p:spPr>
          <a:xfrm>
            <a:off x="7809792" y="3103849"/>
            <a:ext cx="4017624" cy="3450778"/>
          </a:xfrm>
          <a:prstGeom prst="rect">
            <a:avLst/>
          </a:prstGeom>
        </p:spPr>
      </p:pic>
    </p:spTree>
    <p:extLst>
      <p:ext uri="{BB962C8B-B14F-4D97-AF65-F5344CB8AC3E}">
        <p14:creationId xmlns:p14="http://schemas.microsoft.com/office/powerpoint/2010/main" val="220502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AEEBF5-645A-4448-9CE4-329EFDCE0A58}"/>
              </a:ext>
            </a:extLst>
          </p:cNvPr>
          <p:cNvSpPr>
            <a:spLocks noGrp="1"/>
          </p:cNvSpPr>
          <p:nvPr>
            <p:ph type="title"/>
          </p:nvPr>
        </p:nvSpPr>
        <p:spPr/>
        <p:txBody>
          <a:bodyPr>
            <a:normAutofit fontScale="90000"/>
          </a:bodyPr>
          <a:lstStyle/>
          <a:p>
            <a:pPr algn="l" rtl="0"/>
            <a:r>
              <a:rPr lang="en-US" dirty="0">
                <a:cs typeface="Calibri Light"/>
              </a:rPr>
              <a:t>Substances are used to boost or silence our feelings</a:t>
            </a:r>
            <a:endParaRPr lang="en" dirty="0">
              <a:latin typeface="+mn-lt"/>
            </a:endParaRPr>
          </a:p>
        </p:txBody>
      </p:sp>
      <p:sp>
        <p:nvSpPr>
          <p:cNvPr id="3" name="Sisällön paikkamerkki 2">
            <a:extLst>
              <a:ext uri="{FF2B5EF4-FFF2-40B4-BE49-F238E27FC236}">
                <a16:creationId xmlns:a16="http://schemas.microsoft.com/office/drawing/2014/main" id="{26496496-246A-4592-966B-6C61198C0155}"/>
              </a:ext>
            </a:extLst>
          </p:cNvPr>
          <p:cNvSpPr>
            <a:spLocks noGrp="1"/>
          </p:cNvSpPr>
          <p:nvPr>
            <p:ph idx="1"/>
          </p:nvPr>
        </p:nvSpPr>
        <p:spPr>
          <a:xfrm>
            <a:off x="838200" y="1812175"/>
            <a:ext cx="10515600" cy="4364788"/>
          </a:xfrm>
        </p:spPr>
        <p:txBody>
          <a:bodyPr>
            <a:normAutofit lnSpcReduction="10000"/>
          </a:bodyPr>
          <a:lstStyle/>
          <a:p>
            <a:pPr marL="0" indent="0" algn="l" rtl="0" fontAlgn="base">
              <a:buNone/>
            </a:pPr>
            <a:r>
              <a:rPr lang="en" b="1" i="0" u="none" baseline="0" dirty="0">
                <a:cs typeface="Calibri Light"/>
              </a:rPr>
              <a:t>Reinforcing positive feelings</a:t>
            </a:r>
            <a:endParaRPr lang="en" dirty="0">
              <a:cs typeface="Calibri Light"/>
            </a:endParaRPr>
          </a:p>
          <a:p>
            <a:pPr algn="l" rtl="0" fontAlgn="base">
              <a:buFont typeface="Wingdings,Sans-Serif" panose="020B0604020202020204" pitchFamily="34" charset="0"/>
              <a:buChar char="à"/>
            </a:pPr>
            <a:r>
              <a:rPr lang="en" b="0" i="0" u="none" baseline="0" dirty="0">
                <a:cs typeface="Calibri Light"/>
              </a:rPr>
              <a:t> “It’s </a:t>
            </a:r>
            <a:r>
              <a:rPr lang="en" dirty="0">
                <a:cs typeface="Calibri Light"/>
              </a:rPr>
              <a:t>fun</a:t>
            </a:r>
            <a:r>
              <a:rPr lang="en" b="0" i="0" u="none" baseline="0" dirty="0">
                <a:cs typeface="Calibri Light"/>
              </a:rPr>
              <a:t> to be drunk” </a:t>
            </a:r>
            <a:endParaRPr lang="en" dirty="0">
              <a:cs typeface="Calibri Light"/>
            </a:endParaRPr>
          </a:p>
          <a:p>
            <a:pPr algn="l" rtl="0" fontAlgn="base">
              <a:buFont typeface="Wingdings,Sans-Serif" panose="020B0604020202020204" pitchFamily="34" charset="0"/>
              <a:buChar char="à"/>
            </a:pPr>
            <a:r>
              <a:rPr lang="en" b="0" i="0" u="none" baseline="0" dirty="0">
                <a:cs typeface="Calibri Light"/>
              </a:rPr>
              <a:t> Strong feeling of togetherness, rewarding time together</a:t>
            </a:r>
            <a:endParaRPr lang="en" dirty="0">
              <a:cs typeface="Calibri Light"/>
            </a:endParaRPr>
          </a:p>
          <a:p>
            <a:pPr algn="l" rtl="0" fontAlgn="base"/>
            <a:endParaRPr lang="en" dirty="0">
              <a:cs typeface="Calibri Light"/>
            </a:endParaRPr>
          </a:p>
          <a:p>
            <a:pPr marL="0" indent="0" algn="l" rtl="0" fontAlgn="base">
              <a:buNone/>
            </a:pPr>
            <a:r>
              <a:rPr lang="en" b="1" i="0" u="none" baseline="0" dirty="0">
                <a:cs typeface="Calibri Light"/>
              </a:rPr>
              <a:t>Controlling negative feelings </a:t>
            </a:r>
            <a:endParaRPr lang="en" dirty="0">
              <a:cs typeface="Calibri Light"/>
            </a:endParaRPr>
          </a:p>
          <a:p>
            <a:pPr algn="l" rtl="0" fontAlgn="base">
              <a:buFont typeface="Wingdings,Sans-Serif" panose="020B0604020202020204" pitchFamily="34" charset="0"/>
              <a:buChar char="à"/>
            </a:pPr>
            <a:r>
              <a:rPr lang="en" b="1" i="0" u="none" baseline="0" dirty="0">
                <a:cs typeface="Calibri Light"/>
              </a:rPr>
              <a:t> </a:t>
            </a:r>
            <a:r>
              <a:rPr lang="en" b="0" i="0" u="none" baseline="0" dirty="0">
                <a:cs typeface="Calibri Light"/>
              </a:rPr>
              <a:t>Stress, tension related to social situations, melancholy, anxiety, loneliness, feeling of being outsider, boredom</a:t>
            </a:r>
          </a:p>
          <a:p>
            <a:pPr marL="0" indent="0" algn="l" rtl="0" fontAlgn="base">
              <a:buNone/>
            </a:pPr>
            <a:endParaRPr lang="en" dirty="0">
              <a:cs typeface="Calibri Light"/>
            </a:endParaRPr>
          </a:p>
          <a:p>
            <a:pPr lvl="0" algn="l" rtl="0" fontAlgn="base">
              <a:buClr>
                <a:srgbClr val="7ECAD5"/>
              </a:buClr>
              <a:buFont typeface="Wingdings,Sans-Serif" panose="020B0604020202020204" pitchFamily="34" charset="0"/>
              <a:buChar char="à"/>
            </a:pPr>
            <a:r>
              <a:rPr lang="en" b="0" i="0" u="none" baseline="0" dirty="0">
                <a:solidFill>
                  <a:prstClr val="black"/>
                </a:solidFill>
                <a:cs typeface="Calibri Light"/>
              </a:rPr>
              <a:t> Link between substance abuse and mental well-being</a:t>
            </a:r>
            <a:endParaRPr lang="en" dirty="0">
              <a:solidFill>
                <a:prstClr val="black"/>
              </a:solidFill>
              <a:cs typeface="Calibri Light"/>
            </a:endParaRPr>
          </a:p>
          <a:p>
            <a:pPr marL="0" indent="0" algn="l" rtl="0" fontAlgn="base">
              <a:buNone/>
            </a:pPr>
            <a:endParaRPr lang="en" dirty="0">
              <a:cs typeface="Calibri Light"/>
            </a:endParaRPr>
          </a:p>
        </p:txBody>
      </p:sp>
      <p:sp>
        <p:nvSpPr>
          <p:cNvPr id="4" name="Tekstiruutu 3">
            <a:extLst>
              <a:ext uri="{FF2B5EF4-FFF2-40B4-BE49-F238E27FC236}">
                <a16:creationId xmlns:a16="http://schemas.microsoft.com/office/drawing/2014/main" id="{09FC7A29-0219-45DC-982F-45BFAD0AA63A}"/>
              </a:ext>
            </a:extLst>
          </p:cNvPr>
          <p:cNvSpPr txBox="1"/>
          <p:nvPr/>
        </p:nvSpPr>
        <p:spPr>
          <a:xfrm>
            <a:off x="8942522" y="5997844"/>
            <a:ext cx="2276463" cy="369332"/>
          </a:xfrm>
          <a:prstGeom prst="rect">
            <a:avLst/>
          </a:prstGeom>
          <a:noFill/>
        </p:spPr>
        <p:txBody>
          <a:bodyPr wrap="square" rtlCol="0">
            <a:spAutoFit/>
          </a:bodyPr>
          <a:lstStyle/>
          <a:p>
            <a:pPr algn="l" rtl="0"/>
            <a:r>
              <a:rPr lang="en" b="0" i="0" u="none" baseline="0" dirty="0"/>
              <a:t>Source: Antti Maunu </a:t>
            </a:r>
          </a:p>
        </p:txBody>
      </p:sp>
    </p:spTree>
    <p:extLst>
      <p:ext uri="{BB962C8B-B14F-4D97-AF65-F5344CB8AC3E}">
        <p14:creationId xmlns:p14="http://schemas.microsoft.com/office/powerpoint/2010/main" val="2444955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F5D1C87-6C59-434F-A2C4-61B1FDA2D9A0}"/>
              </a:ext>
            </a:extLst>
          </p:cNvPr>
          <p:cNvSpPr>
            <a:spLocks noGrp="1"/>
          </p:cNvSpPr>
          <p:nvPr>
            <p:ph type="title"/>
          </p:nvPr>
        </p:nvSpPr>
        <p:spPr/>
        <p:txBody>
          <a:bodyPr>
            <a:normAutofit fontScale="90000"/>
          </a:bodyPr>
          <a:lstStyle/>
          <a:p>
            <a:pPr algn="l" rtl="0"/>
            <a:r>
              <a:rPr lang="en" b="1" i="0" u="none" baseline="0" dirty="0">
                <a:latin typeface="+mn-lt"/>
                <a:cs typeface="Calibri Light"/>
              </a:rPr>
              <a:t>How can students prevent harms caused by substance use in their communities?</a:t>
            </a:r>
            <a:endParaRPr lang="en" dirty="0">
              <a:latin typeface="+mn-lt"/>
            </a:endParaRPr>
          </a:p>
        </p:txBody>
      </p:sp>
      <p:sp>
        <p:nvSpPr>
          <p:cNvPr id="3" name="Sisällön paikkamerkki 2">
            <a:extLst>
              <a:ext uri="{FF2B5EF4-FFF2-40B4-BE49-F238E27FC236}">
                <a16:creationId xmlns:a16="http://schemas.microsoft.com/office/drawing/2014/main" id="{CA3B166E-A376-4B95-B9DD-5DB1ED2AF059}"/>
              </a:ext>
            </a:extLst>
          </p:cNvPr>
          <p:cNvSpPr>
            <a:spLocks noGrp="1"/>
          </p:cNvSpPr>
          <p:nvPr>
            <p:ph idx="1"/>
          </p:nvPr>
        </p:nvSpPr>
        <p:spPr/>
        <p:txBody>
          <a:bodyPr>
            <a:normAutofit/>
          </a:bodyPr>
          <a:lstStyle/>
          <a:p>
            <a:pPr marL="457200" indent="-457200" algn="l" rtl="0">
              <a:buFont typeface="Arial" panose="020B0604020202020204" pitchFamily="34" charset="0"/>
              <a:buChar char="•"/>
            </a:pPr>
            <a:r>
              <a:rPr lang="en" b="0" i="0" u="none" baseline="0" dirty="0"/>
              <a:t>Explore and promote your own ability to study</a:t>
            </a:r>
          </a:p>
          <a:p>
            <a:pPr marL="457200" indent="-457200" algn="l" rtl="0">
              <a:buFont typeface="Arial" panose="020B0604020202020204" pitchFamily="34" charset="0"/>
              <a:buChar char="•"/>
            </a:pPr>
            <a:r>
              <a:rPr lang="en" b="0" i="0" u="none" baseline="0" dirty="0"/>
              <a:t>Search for help from peer tutors, teachers, other guidance services of the university and student health care</a:t>
            </a:r>
            <a:r>
              <a:rPr lang="en" b="0" i="0" u="none" dirty="0"/>
              <a:t> (</a:t>
            </a:r>
            <a:r>
              <a:rPr lang="en" b="0" i="0" u="none" baseline="0" dirty="0"/>
              <a:t>FSHS).</a:t>
            </a:r>
          </a:p>
          <a:p>
            <a:pPr marL="457200" indent="-457200" algn="l" rtl="0">
              <a:buFont typeface="Arial" panose="020B0604020202020204" pitchFamily="34" charset="0"/>
              <a:buChar char="•"/>
            </a:pPr>
            <a:r>
              <a:rPr lang="en" b="0" i="0" u="none" baseline="0" dirty="0"/>
              <a:t>Avoid using substances so that it will cause harm to you or others. </a:t>
            </a:r>
          </a:p>
          <a:p>
            <a:pPr marL="457200" indent="-457200" algn="l" rtl="0">
              <a:buFont typeface="Arial" panose="020B0604020202020204" pitchFamily="34" charset="0"/>
              <a:buChar char="•"/>
            </a:pPr>
            <a:r>
              <a:rPr lang="en" b="0" i="0" u="none" baseline="0" dirty="0"/>
              <a:t>Participate in the activities of the university community.</a:t>
            </a:r>
          </a:p>
          <a:p>
            <a:pPr marL="457200" indent="-457200" algn="l" rtl="0">
              <a:buFont typeface="Arial" panose="020B0604020202020204" pitchFamily="34" charset="0"/>
              <a:buChar char="•"/>
            </a:pPr>
            <a:r>
              <a:rPr lang="en" b="0" i="0" u="none" baseline="0" dirty="0"/>
              <a:t>Maintain a culture in which social support is given and received and nobody is left outside the community.</a:t>
            </a:r>
          </a:p>
          <a:p>
            <a:pPr marL="457200" indent="-457200" algn="l" rtl="0">
              <a:buFont typeface="Arial" panose="020B0604020202020204" pitchFamily="34" charset="0"/>
              <a:buChar char="•"/>
            </a:pPr>
            <a:r>
              <a:rPr lang="en" b="0" i="0" u="none" baseline="0" dirty="0"/>
              <a:t>Discuss concerns related to you or a fellow student.</a:t>
            </a:r>
          </a:p>
          <a:p>
            <a:pPr marL="457200" indent="-457200" algn="l" rtl="0">
              <a:buFont typeface="Arial" panose="020B0604020202020204" pitchFamily="34" charset="0"/>
              <a:buChar char="•"/>
            </a:pPr>
            <a:r>
              <a:rPr lang="en" b="0" i="0" u="none" baseline="0" dirty="0"/>
              <a:t>Put no pressure on others on substance use.</a:t>
            </a:r>
          </a:p>
        </p:txBody>
      </p:sp>
    </p:spTree>
    <p:extLst>
      <p:ext uri="{BB962C8B-B14F-4D97-AF65-F5344CB8AC3E}">
        <p14:creationId xmlns:p14="http://schemas.microsoft.com/office/powerpoint/2010/main" val="412296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CF7CA95-3EF3-4279-9EB9-27966649D161}"/>
              </a:ext>
            </a:extLst>
          </p:cNvPr>
          <p:cNvSpPr>
            <a:spLocks noGrp="1"/>
          </p:cNvSpPr>
          <p:nvPr>
            <p:ph type="title"/>
          </p:nvPr>
        </p:nvSpPr>
        <p:spPr/>
        <p:txBody>
          <a:bodyPr/>
          <a:lstStyle/>
          <a:p>
            <a:pPr algn="l" rtl="0"/>
            <a:r>
              <a:rPr lang="en" b="1" i="0" u="none" baseline="0" dirty="0">
                <a:latin typeface="+mn-lt"/>
                <a:cs typeface="Calibri"/>
              </a:rPr>
              <a:t>What can </a:t>
            </a:r>
            <a:r>
              <a:rPr lang="en" b="1" i="0" u="none" baseline="0" dirty="0">
                <a:cs typeface="Calibri"/>
              </a:rPr>
              <a:t>you</a:t>
            </a:r>
            <a:r>
              <a:rPr lang="en" b="1" i="0" u="none" baseline="0" dirty="0">
                <a:latin typeface="+mn-lt"/>
                <a:cs typeface="Calibri"/>
              </a:rPr>
              <a:t> do as a tutor?</a:t>
            </a:r>
            <a:endParaRPr lang="en" dirty="0">
              <a:latin typeface="+mn-lt"/>
            </a:endParaRPr>
          </a:p>
        </p:txBody>
      </p:sp>
      <p:sp>
        <p:nvSpPr>
          <p:cNvPr id="3" name="Sisällön paikkamerkki 2">
            <a:extLst>
              <a:ext uri="{FF2B5EF4-FFF2-40B4-BE49-F238E27FC236}">
                <a16:creationId xmlns:a16="http://schemas.microsoft.com/office/drawing/2014/main" id="{7CE44ED1-0EBA-499D-845A-31BF39129008}"/>
              </a:ext>
            </a:extLst>
          </p:cNvPr>
          <p:cNvSpPr>
            <a:spLocks noGrp="1"/>
          </p:cNvSpPr>
          <p:nvPr>
            <p:ph idx="1"/>
          </p:nvPr>
        </p:nvSpPr>
        <p:spPr>
          <a:xfrm>
            <a:off x="838200" y="1690688"/>
            <a:ext cx="10547465" cy="4364788"/>
          </a:xfrm>
        </p:spPr>
        <p:txBody>
          <a:bodyPr>
            <a:normAutofit fontScale="92500" lnSpcReduction="10000"/>
          </a:bodyPr>
          <a:lstStyle/>
          <a:p>
            <a:pPr marL="457200" indent="-457200"/>
            <a:r>
              <a:rPr lang="en-US" dirty="0"/>
              <a:t>Plan ahead what you are doing and why. What is the objective of your activities?</a:t>
            </a:r>
            <a:endParaRPr lang="en" b="0" i="0" u="none" baseline="0" dirty="0"/>
          </a:p>
          <a:p>
            <a:pPr marL="457200" indent="-457200" algn="l" rtl="0">
              <a:buFont typeface="Arial" panose="020B0604020202020204" pitchFamily="34" charset="0"/>
              <a:buChar char="•"/>
            </a:pPr>
            <a:r>
              <a:rPr lang="en" b="0" i="0" u="none" baseline="0" dirty="0"/>
              <a:t>Treat the new student as an equal; do not abuse your position.</a:t>
            </a:r>
          </a:p>
          <a:p>
            <a:pPr marL="457200" indent="-457200" algn="l" rtl="0">
              <a:buFont typeface="Arial" panose="020B0604020202020204" pitchFamily="34" charset="0"/>
              <a:buChar char="•"/>
            </a:pPr>
            <a:r>
              <a:rPr lang="en" b="0" i="0" u="none" baseline="0" dirty="0"/>
              <a:t>Arrange events/meetings taking into account the wishes of all the participants (not just the majority).</a:t>
            </a:r>
          </a:p>
          <a:p>
            <a:pPr marL="457200" indent="-457200" algn="l" rtl="0">
              <a:buFont typeface="Arial" panose="020B0604020202020204" pitchFamily="34" charset="0"/>
              <a:buChar char="•"/>
            </a:pPr>
            <a:r>
              <a:rPr lang="en" b="0" i="0" u="none" baseline="0" dirty="0"/>
              <a:t>Support and encourage to participate. Do not force, hurt, or pressure</a:t>
            </a:r>
          </a:p>
          <a:p>
            <a:pPr marL="457200" indent="-457200" algn="l" rtl="0">
              <a:buFont typeface="Arial" panose="020B0604020202020204" pitchFamily="34" charset="0"/>
              <a:buChar char="•"/>
            </a:pPr>
            <a:r>
              <a:rPr lang="en" b="0" i="0" u="none" baseline="0" dirty="0"/>
              <a:t>Communicate in channels that are open and accessible to all participants.</a:t>
            </a:r>
          </a:p>
          <a:p>
            <a:pPr marL="457200" indent="-457200" algn="l" rtl="0">
              <a:buFont typeface="Arial" panose="020B0604020202020204" pitchFamily="34" charset="0"/>
              <a:buChar char="•"/>
            </a:pPr>
            <a:r>
              <a:rPr lang="en" b="0" i="0" u="none" baseline="0" dirty="0"/>
              <a:t>Discuss together the rules of the new student group as well as the role of substances in studying and group meetings.</a:t>
            </a:r>
          </a:p>
          <a:p>
            <a:pPr marL="457200" indent="-457200" algn="l" rtl="0">
              <a:buFont typeface="Arial" panose="020B0604020202020204" pitchFamily="34" charset="0"/>
              <a:buChar char="•"/>
            </a:pPr>
            <a:r>
              <a:rPr lang="en" b="0" i="0" u="none" baseline="0" dirty="0"/>
              <a:t>Raise your concerns related to a fellow student and encourage others to do the same. </a:t>
            </a:r>
          </a:p>
          <a:p>
            <a:endParaRPr lang="en" dirty="0"/>
          </a:p>
        </p:txBody>
      </p:sp>
    </p:spTree>
    <p:extLst>
      <p:ext uri="{BB962C8B-B14F-4D97-AF65-F5344CB8AC3E}">
        <p14:creationId xmlns:p14="http://schemas.microsoft.com/office/powerpoint/2010/main" val="4166984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38D5D5A-425F-4DC2-AA89-DCB41291B429}"/>
              </a:ext>
            </a:extLst>
          </p:cNvPr>
          <p:cNvSpPr>
            <a:spLocks noGrp="1"/>
          </p:cNvSpPr>
          <p:nvPr>
            <p:ph type="title"/>
          </p:nvPr>
        </p:nvSpPr>
        <p:spPr/>
        <p:txBody>
          <a:bodyPr/>
          <a:lstStyle/>
          <a:p>
            <a:pPr algn="l" rtl="0"/>
            <a:r>
              <a:rPr lang="en" b="1" i="0" u="none" baseline="0">
                <a:latin typeface="+mn-lt"/>
              </a:rPr>
              <a:t>Consider in advance</a:t>
            </a:r>
          </a:p>
        </p:txBody>
      </p:sp>
      <p:sp>
        <p:nvSpPr>
          <p:cNvPr id="3" name="Sisällön paikkamerkki 2">
            <a:extLst>
              <a:ext uri="{FF2B5EF4-FFF2-40B4-BE49-F238E27FC236}">
                <a16:creationId xmlns:a16="http://schemas.microsoft.com/office/drawing/2014/main" id="{05CA11ED-346C-4F9F-99D5-DEF173E4B0DB}"/>
              </a:ext>
            </a:extLst>
          </p:cNvPr>
          <p:cNvSpPr>
            <a:spLocks noGrp="1"/>
          </p:cNvSpPr>
          <p:nvPr>
            <p:ph idx="1"/>
          </p:nvPr>
        </p:nvSpPr>
        <p:spPr/>
        <p:txBody>
          <a:bodyPr>
            <a:normAutofit fontScale="92500"/>
          </a:bodyPr>
          <a:lstStyle/>
          <a:p>
            <a:pPr marL="457200" indent="-457200"/>
            <a:r>
              <a:rPr lang="en-US" dirty="0"/>
              <a:t>Can students participate without alcohol or other substances and without having to explain it?</a:t>
            </a:r>
          </a:p>
          <a:p>
            <a:pPr marL="457200" indent="-457200"/>
            <a:r>
              <a:rPr lang="en-US" dirty="0"/>
              <a:t>Is there pressure to use alcohol or other substances while being part of the group or events?</a:t>
            </a:r>
          </a:p>
          <a:p>
            <a:pPr marL="457200" indent="-457200"/>
            <a:r>
              <a:rPr lang="en-US" dirty="0"/>
              <a:t>Is the main way to get to know each other by getting drunk?</a:t>
            </a:r>
          </a:p>
          <a:p>
            <a:pPr marL="457200" indent="-457200" algn="l" rtl="0">
              <a:buFont typeface="Arial" panose="020B0604020202020204" pitchFamily="34" charset="0"/>
              <a:buChar char="•"/>
            </a:pPr>
            <a:r>
              <a:rPr lang="en" b="0" i="0" u="none" baseline="0" dirty="0"/>
              <a:t>Be concerned about substance use that impairs the ability to study, </a:t>
            </a:r>
            <a:br>
              <a:rPr lang="en" dirty="0"/>
            </a:br>
            <a:r>
              <a:rPr lang="en" b="0" i="0" u="none" baseline="0" dirty="0"/>
              <a:t>not if someone is not using substances.</a:t>
            </a:r>
            <a:br>
              <a:rPr lang="en" dirty="0"/>
            </a:br>
            <a:endParaRPr lang="en" dirty="0"/>
          </a:p>
          <a:p>
            <a:pPr marL="457200" indent="-457200" algn="l" rtl="0">
              <a:buFont typeface="Arial" panose="020B0604020202020204" pitchFamily="34" charset="0"/>
              <a:buChar char="•"/>
            </a:pPr>
            <a:r>
              <a:rPr lang="en" b="0" i="0" u="none" baseline="0" dirty="0"/>
              <a:t>Group ground rules</a:t>
            </a:r>
          </a:p>
          <a:p>
            <a:pPr lvl="0" algn="l" rtl="0" fontAlgn="base">
              <a:buClr>
                <a:srgbClr val="7ECAD5"/>
              </a:buClr>
              <a:buFont typeface="Wingdings,Sans-Serif" panose="020B0604020202020204" pitchFamily="34" charset="0"/>
              <a:buChar char="à"/>
            </a:pPr>
            <a:r>
              <a:rPr lang="en" b="0" i="0" u="none" baseline="0" dirty="0">
                <a:solidFill>
                  <a:prstClr val="black"/>
                </a:solidFill>
                <a:cs typeface="Calibri Light"/>
              </a:rPr>
              <a:t> </a:t>
            </a:r>
            <a:r>
              <a:rPr lang="en-US" dirty="0">
                <a:solidFill>
                  <a:prstClr val="black"/>
                </a:solidFill>
                <a:cs typeface="Calibri Light"/>
              </a:rPr>
              <a:t>Let's make everyone have such a great meeting and a feeling of being welcome, that they want to participate in the group in the future.</a:t>
            </a:r>
            <a:endParaRPr lang="en" b="0" i="0" u="none" baseline="0" dirty="0">
              <a:solidFill>
                <a:prstClr val="black"/>
              </a:solidFill>
              <a:cs typeface="Calibri Light"/>
            </a:endParaRPr>
          </a:p>
        </p:txBody>
      </p:sp>
    </p:spTree>
    <p:extLst>
      <p:ext uri="{BB962C8B-B14F-4D97-AF65-F5344CB8AC3E}">
        <p14:creationId xmlns:p14="http://schemas.microsoft.com/office/powerpoint/2010/main" val="407176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F01215DF-C568-4010-B02E-E465CECE8E2E}"/>
              </a:ext>
            </a:extLst>
          </p:cNvPr>
          <p:cNvSpPr>
            <a:spLocks noGrp="1"/>
          </p:cNvSpPr>
          <p:nvPr>
            <p:ph type="title"/>
          </p:nvPr>
        </p:nvSpPr>
        <p:spPr>
          <a:xfrm>
            <a:off x="838199" y="578495"/>
            <a:ext cx="10878519" cy="958577"/>
          </a:xfrm>
        </p:spPr>
        <p:txBody>
          <a:bodyPr>
            <a:normAutofit fontScale="90000"/>
          </a:bodyPr>
          <a:lstStyle/>
          <a:p>
            <a:pPr algn="l" rtl="0"/>
            <a:r>
              <a:rPr lang="en" b="1" i="0" u="none" baseline="0" dirty="0">
                <a:latin typeface="+mn-lt"/>
                <a:cs typeface="Calibri Light"/>
              </a:rPr>
              <a:t>Student substance abuse prevention programme</a:t>
            </a:r>
            <a:endParaRPr lang="en" dirty="0">
              <a:latin typeface="+mn-lt"/>
            </a:endParaRPr>
          </a:p>
        </p:txBody>
      </p:sp>
      <p:sp>
        <p:nvSpPr>
          <p:cNvPr id="6" name="Sisällön paikkamerkki 5">
            <a:extLst>
              <a:ext uri="{FF2B5EF4-FFF2-40B4-BE49-F238E27FC236}">
                <a16:creationId xmlns:a16="http://schemas.microsoft.com/office/drawing/2014/main" id="{540AD885-AFBB-4ED9-8881-B3C57518B506}"/>
              </a:ext>
            </a:extLst>
          </p:cNvPr>
          <p:cNvSpPr>
            <a:spLocks noGrp="1"/>
          </p:cNvSpPr>
          <p:nvPr>
            <p:ph idx="1"/>
          </p:nvPr>
        </p:nvSpPr>
        <p:spPr/>
        <p:txBody>
          <a:bodyPr/>
          <a:lstStyle/>
          <a:p>
            <a:pPr marL="457200" indent="-457200" algn="l" rtl="0">
              <a:buFont typeface="Arial" panose="020B0604020202020204" pitchFamily="34" charset="0"/>
              <a:buChar char="•"/>
            </a:pPr>
            <a:r>
              <a:rPr lang="en" b="0" i="0" u="none" baseline="0" dirty="0"/>
              <a:t>University/UAS-specific, defines for example:</a:t>
            </a:r>
          </a:p>
          <a:p>
            <a:pPr marL="1143000" lvl="1" indent="-457200" algn="l" rtl="0">
              <a:buFont typeface="Wingdings" panose="05000000000000000000" pitchFamily="2" charset="2"/>
              <a:buChar char="ü"/>
            </a:pPr>
            <a:r>
              <a:rPr lang="en" sz="2400" b="0" i="0" u="none" baseline="0" dirty="0"/>
              <a:t>substances and attitudes towards them during studies</a:t>
            </a:r>
          </a:p>
          <a:p>
            <a:pPr marL="1143000" lvl="1" indent="-457200" algn="l" rtl="0">
              <a:buFont typeface="Wingdings" panose="05000000000000000000" pitchFamily="2" charset="2"/>
              <a:buChar char="ü"/>
            </a:pPr>
            <a:r>
              <a:rPr lang="en" sz="2400" b="0" i="0" u="none" baseline="0" dirty="0"/>
              <a:t>prevention of harms caused by substance use, student guidance and responsibilities</a:t>
            </a:r>
          </a:p>
          <a:p>
            <a:pPr marL="1143000" lvl="1" indent="-457200" algn="l" rtl="0">
              <a:buFont typeface="Wingdings" panose="05000000000000000000" pitchFamily="2" charset="2"/>
              <a:buChar char="ü"/>
            </a:pPr>
            <a:r>
              <a:rPr lang="en" sz="2400" b="0" i="0" u="none" baseline="0" dirty="0"/>
              <a:t>drug tests, right to study and suitability to work in the field</a:t>
            </a:r>
          </a:p>
          <a:p>
            <a:pPr marL="1143000" lvl="1" indent="-457200" algn="l" rtl="0">
              <a:buFont typeface="Wingdings" panose="05000000000000000000" pitchFamily="2" charset="2"/>
              <a:buChar char="ü"/>
            </a:pPr>
            <a:r>
              <a:rPr lang="en" sz="2400" b="0" i="0" u="none" baseline="0" dirty="0"/>
              <a:t>seeking help and studying after treatment.</a:t>
            </a:r>
          </a:p>
          <a:p>
            <a:pPr marL="457200" lvl="0" indent="-457200" algn="l" rtl="0">
              <a:buClr>
                <a:srgbClr val="7BCBD4"/>
              </a:buClr>
              <a:buFont typeface="Arial" panose="020B0604020202020204" pitchFamily="34" charset="0"/>
              <a:buChar char="•"/>
            </a:pPr>
            <a:r>
              <a:rPr lang="en" b="0" i="0" u="none" baseline="0" dirty="0">
                <a:solidFill>
                  <a:prstClr val="black"/>
                </a:solidFill>
              </a:rPr>
              <a:t>Defines also the responsibilities</a:t>
            </a:r>
          </a:p>
          <a:p>
            <a:pPr marL="457200" indent="-457200"/>
            <a:r>
              <a:rPr lang="fi-FI" dirty="0" err="1"/>
              <a:t>Your</a:t>
            </a:r>
            <a:r>
              <a:rPr lang="fi-FI" dirty="0"/>
              <a:t> </a:t>
            </a:r>
            <a:r>
              <a:rPr lang="fi-FI" dirty="0" err="1"/>
              <a:t>own</a:t>
            </a:r>
            <a:r>
              <a:rPr lang="fi-FI" dirty="0"/>
              <a:t> </a:t>
            </a:r>
            <a:r>
              <a:rPr lang="fi-FI" dirty="0" err="1"/>
              <a:t>university’s</a:t>
            </a:r>
            <a:r>
              <a:rPr lang="fi-FI" dirty="0"/>
              <a:t> </a:t>
            </a:r>
            <a:r>
              <a:rPr lang="fi-FI" dirty="0" err="1"/>
              <a:t>program</a:t>
            </a:r>
            <a:r>
              <a:rPr lang="fi-FI" dirty="0"/>
              <a:t> </a:t>
            </a:r>
            <a:r>
              <a:rPr lang="fi-FI" dirty="0" err="1"/>
              <a:t>should</a:t>
            </a:r>
            <a:r>
              <a:rPr lang="fi-FI" dirty="0"/>
              <a:t> </a:t>
            </a:r>
            <a:r>
              <a:rPr lang="fi-FI" dirty="0" err="1"/>
              <a:t>be</a:t>
            </a:r>
            <a:r>
              <a:rPr lang="fi-FI" dirty="0"/>
              <a:t> </a:t>
            </a:r>
            <a:r>
              <a:rPr lang="fi-FI" dirty="0" err="1"/>
              <a:t>available</a:t>
            </a:r>
            <a:r>
              <a:rPr lang="fi-FI" dirty="0"/>
              <a:t> </a:t>
            </a:r>
            <a:br>
              <a:rPr lang="fi-FI" dirty="0"/>
            </a:br>
            <a:r>
              <a:rPr lang="fi-FI" dirty="0"/>
              <a:t>for </a:t>
            </a:r>
            <a:r>
              <a:rPr lang="fi-FI" dirty="0" err="1"/>
              <a:t>you</a:t>
            </a:r>
            <a:r>
              <a:rPr lang="fi-FI" dirty="0"/>
              <a:t> in </a:t>
            </a:r>
            <a:r>
              <a:rPr lang="fi-FI" dirty="0" err="1"/>
              <a:t>your</a:t>
            </a:r>
            <a:r>
              <a:rPr lang="fi-FI" dirty="0"/>
              <a:t> </a:t>
            </a:r>
            <a:r>
              <a:rPr lang="fi-FI" dirty="0" err="1"/>
              <a:t>university’s</a:t>
            </a:r>
            <a:r>
              <a:rPr lang="fi-FI" dirty="0"/>
              <a:t> intranet. </a:t>
            </a:r>
          </a:p>
        </p:txBody>
      </p:sp>
      <p:pic>
        <p:nvPicPr>
          <p:cNvPr id="4" name="Graphic 3">
            <a:extLst>
              <a:ext uri="{FF2B5EF4-FFF2-40B4-BE49-F238E27FC236}">
                <a16:creationId xmlns:a16="http://schemas.microsoft.com/office/drawing/2014/main" id="{72ABB30F-EA46-4680-857F-A942E66750DE}"/>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59240" y="4789487"/>
            <a:ext cx="1543080" cy="1293813"/>
          </a:xfrm>
          <a:prstGeom prst="rect">
            <a:avLst/>
          </a:prstGeom>
        </p:spPr>
      </p:pic>
    </p:spTree>
    <p:extLst>
      <p:ext uri="{BB962C8B-B14F-4D97-AF65-F5344CB8AC3E}">
        <p14:creationId xmlns:p14="http://schemas.microsoft.com/office/powerpoint/2010/main" val="2346119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56E506FB-3A8A-4EAD-9AC1-405EE593B0FE}"/>
              </a:ext>
            </a:extLst>
          </p:cNvPr>
          <p:cNvSpPr txBox="1"/>
          <p:nvPr/>
        </p:nvSpPr>
        <p:spPr>
          <a:xfrm>
            <a:off x="501805" y="390293"/>
            <a:ext cx="2520175" cy="379141"/>
          </a:xfrm>
          <a:prstGeom prst="rect">
            <a:avLst/>
          </a:prstGeom>
          <a:noFill/>
        </p:spPr>
        <p:txBody>
          <a:bodyPr wrap="square" rtlCol="0">
            <a:spAutoFit/>
          </a:bodyPr>
          <a:lstStyle/>
          <a:p>
            <a:pPr algn="l" rtl="0"/>
            <a:r>
              <a:rPr lang="en" b="0" i="0" u="none" baseline="0">
                <a:solidFill>
                  <a:schemeClr val="accent1"/>
                </a:solidFill>
              </a:rPr>
              <a:t>Exercise</a:t>
            </a:r>
          </a:p>
        </p:txBody>
      </p:sp>
      <p:sp>
        <p:nvSpPr>
          <p:cNvPr id="4" name="Otsikko 3">
            <a:extLst>
              <a:ext uri="{FF2B5EF4-FFF2-40B4-BE49-F238E27FC236}">
                <a16:creationId xmlns:a16="http://schemas.microsoft.com/office/drawing/2014/main" id="{E740E5BF-49D4-4C7D-B6BF-ECB1D0B8D29A}"/>
              </a:ext>
            </a:extLst>
          </p:cNvPr>
          <p:cNvSpPr>
            <a:spLocks noGrp="1"/>
          </p:cNvSpPr>
          <p:nvPr>
            <p:ph type="title"/>
          </p:nvPr>
        </p:nvSpPr>
        <p:spPr/>
        <p:txBody>
          <a:bodyPr/>
          <a:lstStyle/>
          <a:p>
            <a:pPr algn="l" rtl="0"/>
            <a:r>
              <a:rPr lang="en" b="1" i="0" u="none" baseline="0"/>
              <a:t>Plan and brainstorm 1/4</a:t>
            </a:r>
          </a:p>
        </p:txBody>
      </p:sp>
      <p:sp>
        <p:nvSpPr>
          <p:cNvPr id="6" name="Sisällön paikkamerkki 5">
            <a:extLst>
              <a:ext uri="{FF2B5EF4-FFF2-40B4-BE49-F238E27FC236}">
                <a16:creationId xmlns:a16="http://schemas.microsoft.com/office/drawing/2014/main" id="{2D6C3E07-A55D-4CFD-A6FB-2DB9AFCA4EE9}"/>
              </a:ext>
            </a:extLst>
          </p:cNvPr>
          <p:cNvSpPr>
            <a:spLocks noGrp="1"/>
          </p:cNvSpPr>
          <p:nvPr>
            <p:ph sz="half" idx="2"/>
          </p:nvPr>
        </p:nvSpPr>
        <p:spPr>
          <a:xfrm>
            <a:off x="6096000" y="2159305"/>
            <a:ext cx="5257800" cy="4017657"/>
          </a:xfrm>
        </p:spPr>
        <p:txBody>
          <a:bodyPr/>
          <a:lstStyle/>
          <a:p>
            <a:pPr algn="l" rtl="0">
              <a:buClr>
                <a:schemeClr val="bg1"/>
              </a:buClr>
            </a:pPr>
            <a:r>
              <a:rPr lang="en" b="0" i="0" u="none" baseline="0"/>
              <a:t>Fill the paper as seen in the image</a:t>
            </a:r>
          </a:p>
        </p:txBody>
      </p:sp>
      <p:sp>
        <p:nvSpPr>
          <p:cNvPr id="9" name="Sisällön paikkamerkki 1">
            <a:extLst>
              <a:ext uri="{FF2B5EF4-FFF2-40B4-BE49-F238E27FC236}">
                <a16:creationId xmlns:a16="http://schemas.microsoft.com/office/drawing/2014/main" id="{7F828E67-90A7-4EFE-B50D-0243E1BF2429}"/>
              </a:ext>
            </a:extLst>
          </p:cNvPr>
          <p:cNvSpPr>
            <a:spLocks noGrp="1"/>
          </p:cNvSpPr>
          <p:nvPr>
            <p:ph sz="half" idx="1"/>
          </p:nvPr>
        </p:nvSpPr>
        <p:spPr>
          <a:xfrm>
            <a:off x="838199" y="1537072"/>
            <a:ext cx="4725319" cy="4841694"/>
          </a:xfrm>
          <a:ln/>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marL="0" lvl="0" indent="0" algn="l" rtl="0" fontAlgn="base">
              <a:buClr>
                <a:srgbClr val="7ECAD5"/>
              </a:buClr>
              <a:buNone/>
            </a:pPr>
            <a:r>
              <a:rPr lang="en" sz="3200" b="0" i="0" u="none" baseline="0">
                <a:solidFill>
                  <a:prstClr val="black"/>
                </a:solidFill>
              </a:rPr>
              <a:t>Group/pair names:​</a:t>
            </a:r>
          </a:p>
          <a:p>
            <a:pPr marL="0" indent="0" algn="l" rtl="0" fontAlgn="base">
              <a:buNone/>
            </a:pPr>
            <a:endParaRPr lang="en"/>
          </a:p>
          <a:p>
            <a:pPr marL="514350" indent="-514350" algn="l" rtl="0" fontAlgn="base">
              <a:buClrTx/>
              <a:buFont typeface="+mj-lt"/>
              <a:buAutoNum type="arabicPeriod"/>
            </a:pPr>
            <a:r>
              <a:rPr lang="en" b="0" i="0" u="none" baseline="0">
                <a:solidFill>
                  <a:schemeClr val="tx1"/>
                </a:solidFill>
              </a:rPr>
              <a:t>​</a:t>
            </a:r>
          </a:p>
          <a:p>
            <a:pPr marL="514350" indent="-514350" algn="l" rtl="0" fontAlgn="base">
              <a:buFont typeface="+mj-lt"/>
              <a:buAutoNum type="arabicPeriod"/>
            </a:pPr>
            <a:endParaRPr lang="en">
              <a:solidFill>
                <a:schemeClr val="tx1"/>
              </a:solidFill>
            </a:endParaRPr>
          </a:p>
          <a:p>
            <a:pPr marL="514350" indent="-514350" algn="l" rtl="0" fontAlgn="base">
              <a:buFont typeface="+mj-lt"/>
              <a:buAutoNum type="arabicPeriod"/>
            </a:pPr>
            <a:endParaRPr lang="en" sz="2900">
              <a:solidFill>
                <a:schemeClr val="tx1"/>
              </a:solidFill>
            </a:endParaRPr>
          </a:p>
          <a:p>
            <a:pPr marL="514350" indent="-514350" algn="l" rtl="0" fontAlgn="base">
              <a:buClrTx/>
              <a:buFont typeface="+mj-lt"/>
              <a:buAutoNum type="arabicPeriod"/>
            </a:pPr>
            <a:r>
              <a:rPr lang="en" b="0" i="0" u="none" baseline="0">
                <a:solidFill>
                  <a:schemeClr val="tx1"/>
                </a:solidFill>
              </a:rPr>
              <a:t>​</a:t>
            </a:r>
            <a:br>
              <a:rPr lang="en">
                <a:solidFill>
                  <a:schemeClr val="tx1"/>
                </a:solidFill>
              </a:rPr>
            </a:br>
            <a:endParaRPr lang="en">
              <a:solidFill>
                <a:schemeClr val="tx1"/>
              </a:solidFill>
            </a:endParaRPr>
          </a:p>
          <a:p>
            <a:pPr marL="514350" indent="-514350" algn="l" rtl="0" fontAlgn="base">
              <a:buFont typeface="+mj-lt"/>
              <a:buAutoNum type="arabicPeriod"/>
            </a:pPr>
            <a:endParaRPr lang="en">
              <a:solidFill>
                <a:schemeClr val="tx1"/>
              </a:solidFill>
            </a:endParaRPr>
          </a:p>
          <a:p>
            <a:pPr marL="514350" indent="-514350" algn="l" rtl="0" fontAlgn="base">
              <a:buFont typeface="+mj-lt"/>
              <a:buAutoNum type="arabicPeriod"/>
            </a:pPr>
            <a:endParaRPr lang="en">
              <a:solidFill>
                <a:schemeClr val="tx1"/>
              </a:solidFill>
            </a:endParaRPr>
          </a:p>
          <a:p>
            <a:pPr marL="514350" indent="-514350" algn="l" rtl="0" fontAlgn="base">
              <a:buClrTx/>
              <a:buFont typeface="+mj-lt"/>
              <a:buAutoNum type="arabicPeriod"/>
            </a:pPr>
            <a:r>
              <a:rPr lang="en" b="0" i="0" u="none" baseline="0">
                <a:solidFill>
                  <a:schemeClr val="tx1"/>
                </a:solidFill>
              </a:rPr>
              <a:t>​</a:t>
            </a:r>
          </a:p>
          <a:p>
            <a:pPr marL="514350" indent="-514350" algn="l" rtl="0" fontAlgn="base">
              <a:buFont typeface="+mj-lt"/>
              <a:buAutoNum type="arabicPeriod"/>
            </a:pPr>
            <a:endParaRPr lang="en">
              <a:solidFill>
                <a:schemeClr val="tx1"/>
              </a:solidFill>
            </a:endParaRPr>
          </a:p>
          <a:p>
            <a:pPr marL="514350" indent="-514350" algn="l" rtl="0" fontAlgn="base">
              <a:buFont typeface="+mj-lt"/>
              <a:buAutoNum type="arabicPeriod"/>
            </a:pPr>
            <a:endParaRPr lang="en">
              <a:solidFill>
                <a:schemeClr val="tx1"/>
              </a:solidFill>
            </a:endParaRPr>
          </a:p>
          <a:p>
            <a:pPr marL="514350" indent="-514350" algn="l" rtl="0" fontAlgn="base">
              <a:buClr>
                <a:schemeClr val="tx1"/>
              </a:buClr>
              <a:buFont typeface="+mj-lt"/>
              <a:buAutoNum type="arabicPeriod"/>
            </a:pPr>
            <a:r>
              <a:rPr lang="en" b="0" i="0" u="none" baseline="0"/>
              <a:t> </a:t>
            </a:r>
          </a:p>
        </p:txBody>
      </p:sp>
    </p:spTree>
    <p:extLst>
      <p:ext uri="{BB962C8B-B14F-4D97-AF65-F5344CB8AC3E}">
        <p14:creationId xmlns:p14="http://schemas.microsoft.com/office/powerpoint/2010/main" val="1622127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9" descr="Kupla project´s tutor training.&#10;">
            <a:extLst>
              <a:ext uri="{FF2B5EF4-FFF2-40B4-BE49-F238E27FC236}">
                <a16:creationId xmlns:a16="http://schemas.microsoft.com/office/drawing/2014/main" id="{BD35000B-2E7A-4971-A6A9-21396F8F12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0130" y="564818"/>
            <a:ext cx="838717" cy="838717"/>
          </a:xfrm>
          <a:prstGeom prst="rect">
            <a:avLst/>
          </a:prstGeom>
        </p:spPr>
      </p:pic>
      <p:sp>
        <p:nvSpPr>
          <p:cNvPr id="2" name="Title 1">
            <a:extLst>
              <a:ext uri="{FF2B5EF4-FFF2-40B4-BE49-F238E27FC236}">
                <a16:creationId xmlns:a16="http://schemas.microsoft.com/office/drawing/2014/main" id="{5F93761A-0ACA-443D-A1D3-203B89D2770B}"/>
              </a:ext>
            </a:extLst>
          </p:cNvPr>
          <p:cNvSpPr>
            <a:spLocks noGrp="1"/>
          </p:cNvSpPr>
          <p:nvPr>
            <p:ph type="ctrTitle"/>
          </p:nvPr>
        </p:nvSpPr>
        <p:spPr/>
        <p:txBody>
          <a:bodyPr>
            <a:normAutofit fontScale="90000"/>
          </a:bodyPr>
          <a:lstStyle/>
          <a:p>
            <a:pPr rtl="0"/>
            <a:r>
              <a:rPr lang="en" b="1" i="0" u="none" baseline="0" dirty="0"/>
              <a:t>The role of substances in </a:t>
            </a:r>
            <a:r>
              <a:rPr lang="fi-FI" dirty="0"/>
              <a:t>study community</a:t>
            </a:r>
            <a:endParaRPr lang="en" b="1" i="0" u="none" baseline="0" dirty="0"/>
          </a:p>
        </p:txBody>
      </p:sp>
    </p:spTree>
    <p:extLst>
      <p:ext uri="{BB962C8B-B14F-4D97-AF65-F5344CB8AC3E}">
        <p14:creationId xmlns:p14="http://schemas.microsoft.com/office/powerpoint/2010/main" val="2971615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7A2535C2-3BB4-4938-8254-BE4FD2207AD0}"/>
              </a:ext>
            </a:extLst>
          </p:cNvPr>
          <p:cNvSpPr txBox="1"/>
          <p:nvPr/>
        </p:nvSpPr>
        <p:spPr>
          <a:xfrm>
            <a:off x="501805" y="390293"/>
            <a:ext cx="2520175" cy="379141"/>
          </a:xfrm>
          <a:prstGeom prst="rect">
            <a:avLst/>
          </a:prstGeom>
          <a:noFill/>
        </p:spPr>
        <p:txBody>
          <a:bodyPr wrap="square" rtlCol="0">
            <a:spAutoFit/>
          </a:bodyPr>
          <a:lstStyle/>
          <a:p>
            <a:pPr algn="l" rtl="0"/>
            <a:r>
              <a:rPr lang="en" b="0" i="0" u="none" baseline="0">
                <a:solidFill>
                  <a:schemeClr val="accent1"/>
                </a:solidFill>
              </a:rPr>
              <a:t>Exercise</a:t>
            </a:r>
          </a:p>
        </p:txBody>
      </p:sp>
      <p:sp>
        <p:nvSpPr>
          <p:cNvPr id="4" name="Otsikko 3">
            <a:extLst>
              <a:ext uri="{FF2B5EF4-FFF2-40B4-BE49-F238E27FC236}">
                <a16:creationId xmlns:a16="http://schemas.microsoft.com/office/drawing/2014/main" id="{E740E5BF-49D4-4C7D-B6BF-ECB1D0B8D29A}"/>
              </a:ext>
            </a:extLst>
          </p:cNvPr>
          <p:cNvSpPr>
            <a:spLocks noGrp="1"/>
          </p:cNvSpPr>
          <p:nvPr>
            <p:ph type="title"/>
          </p:nvPr>
        </p:nvSpPr>
        <p:spPr/>
        <p:txBody>
          <a:bodyPr/>
          <a:lstStyle/>
          <a:p>
            <a:pPr algn="l" rtl="0"/>
            <a:r>
              <a:rPr lang="en" b="1" i="0" u="none" baseline="0"/>
              <a:t>Plan and brainstorm 2/4</a:t>
            </a:r>
          </a:p>
        </p:txBody>
      </p:sp>
      <p:sp>
        <p:nvSpPr>
          <p:cNvPr id="6" name="Sisällön paikkamerkki 5">
            <a:extLst>
              <a:ext uri="{FF2B5EF4-FFF2-40B4-BE49-F238E27FC236}">
                <a16:creationId xmlns:a16="http://schemas.microsoft.com/office/drawing/2014/main" id="{2D6C3E07-A55D-4CFD-A6FB-2DB9AFCA4EE9}"/>
              </a:ext>
            </a:extLst>
          </p:cNvPr>
          <p:cNvSpPr>
            <a:spLocks noGrp="1"/>
          </p:cNvSpPr>
          <p:nvPr>
            <p:ph sz="half" idx="2"/>
          </p:nvPr>
        </p:nvSpPr>
        <p:spPr>
          <a:xfrm>
            <a:off x="6096000" y="2159305"/>
            <a:ext cx="5257800" cy="4017657"/>
          </a:xfrm>
        </p:spPr>
        <p:txBody>
          <a:bodyPr/>
          <a:lstStyle/>
          <a:p>
            <a:pPr algn="l" rtl="0">
              <a:buClr>
                <a:schemeClr val="bg1"/>
              </a:buClr>
            </a:pPr>
            <a:r>
              <a:rPr lang="en" b="0" i="0" u="none" baseline="0"/>
              <a:t>1 minute per idea</a:t>
            </a:r>
          </a:p>
        </p:txBody>
      </p:sp>
      <p:sp>
        <p:nvSpPr>
          <p:cNvPr id="9" name="Sisällön paikkamerkki 1">
            <a:extLst>
              <a:ext uri="{FF2B5EF4-FFF2-40B4-BE49-F238E27FC236}">
                <a16:creationId xmlns:a16="http://schemas.microsoft.com/office/drawing/2014/main" id="{7F828E67-90A7-4EFE-B50D-0243E1BF2429}"/>
              </a:ext>
            </a:extLst>
          </p:cNvPr>
          <p:cNvSpPr>
            <a:spLocks noGrp="1"/>
          </p:cNvSpPr>
          <p:nvPr>
            <p:ph sz="half" idx="1"/>
          </p:nvPr>
        </p:nvSpPr>
        <p:spPr>
          <a:xfrm>
            <a:off x="838199" y="1537072"/>
            <a:ext cx="4725319" cy="4841694"/>
          </a:xfrm>
          <a:ln/>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lvl="0" indent="0" algn="l" rtl="0" fontAlgn="base">
              <a:buClr>
                <a:srgbClr val="7ECAD5"/>
              </a:buClr>
              <a:buNone/>
            </a:pPr>
            <a:r>
              <a:rPr lang="en" sz="3200" b="0" i="0" u="none" baseline="0">
                <a:solidFill>
                  <a:prstClr val="black"/>
                </a:solidFill>
              </a:rPr>
              <a:t>Group/pair names:​</a:t>
            </a:r>
          </a:p>
          <a:p>
            <a:pPr marL="0" indent="0" algn="l" rtl="0" fontAlgn="base">
              <a:buNone/>
            </a:pPr>
            <a:endParaRPr lang="en"/>
          </a:p>
          <a:p>
            <a:pPr marL="514350" indent="-514350" algn="l" rtl="0" fontAlgn="base">
              <a:buClrTx/>
              <a:buFont typeface="+mj-lt"/>
              <a:buAutoNum type="arabicPeriod"/>
            </a:pPr>
            <a:r>
              <a:rPr lang="en" b="0" i="0" u="none" baseline="0">
                <a:solidFill>
                  <a:schemeClr val="tx1"/>
                </a:solidFill>
              </a:rPr>
              <a:t>Activity experiment</a:t>
            </a:r>
            <a:r>
              <a:rPr lang="en" b="0" i="0" u="none" baseline="0">
                <a:solidFill>
                  <a:prstClr val="black"/>
                </a:solidFill>
              </a:rPr>
              <a:t>–</a:t>
            </a:r>
            <a:r>
              <a:rPr lang="en" b="0" i="0" u="none" baseline="0">
                <a:solidFill>
                  <a:schemeClr val="tx1"/>
                </a:solidFill>
              </a:rPr>
              <a:t> not a sport but…</a:t>
            </a:r>
          </a:p>
          <a:p>
            <a:pPr marL="514350" indent="-514350" algn="l" rtl="0" fontAlgn="base">
              <a:buFont typeface="+mj-lt"/>
              <a:buAutoNum type="arabicPeriod"/>
            </a:pPr>
            <a:endParaRPr lang="en">
              <a:solidFill>
                <a:schemeClr val="tx1"/>
              </a:solidFill>
            </a:endParaRPr>
          </a:p>
          <a:p>
            <a:pPr marL="514350" indent="-514350" algn="l" rtl="0" fontAlgn="base">
              <a:buFont typeface="+mj-lt"/>
              <a:buAutoNum type="arabicPeriod"/>
            </a:pPr>
            <a:endParaRPr lang="en" sz="2900">
              <a:solidFill>
                <a:schemeClr val="tx1"/>
              </a:solidFill>
            </a:endParaRPr>
          </a:p>
          <a:p>
            <a:pPr marL="514350" indent="-514350" algn="l" rtl="0" fontAlgn="base">
              <a:buClrTx/>
              <a:buFont typeface="+mj-lt"/>
              <a:buAutoNum type="arabicPeriod"/>
            </a:pPr>
            <a:r>
              <a:rPr lang="en" b="0" i="0" u="none" baseline="0">
                <a:solidFill>
                  <a:schemeClr val="tx1"/>
                </a:solidFill>
              </a:rPr>
              <a:t>​Let's get acquainted with the association/hobby/issue X</a:t>
            </a:r>
          </a:p>
          <a:p>
            <a:pPr marL="514350" indent="-514350" algn="l" rtl="0" fontAlgn="base">
              <a:buFont typeface="+mj-lt"/>
              <a:buAutoNum type="arabicPeriod"/>
            </a:pPr>
            <a:endParaRPr lang="en">
              <a:solidFill>
                <a:schemeClr val="tx1"/>
              </a:solidFill>
            </a:endParaRPr>
          </a:p>
          <a:p>
            <a:pPr marL="514350" indent="-514350" algn="l" rtl="0" fontAlgn="base">
              <a:buFont typeface="+mj-lt"/>
              <a:buAutoNum type="arabicPeriod"/>
            </a:pPr>
            <a:endParaRPr lang="en">
              <a:solidFill>
                <a:schemeClr val="tx1"/>
              </a:solidFill>
            </a:endParaRPr>
          </a:p>
          <a:p>
            <a:pPr marL="514350" indent="-514350" algn="l" rtl="0" fontAlgn="base">
              <a:buClrTx/>
              <a:buFont typeface="+mj-lt"/>
              <a:buAutoNum type="arabicPeriod"/>
            </a:pPr>
            <a:r>
              <a:rPr lang="en" b="0" i="0" u="none" baseline="0">
                <a:solidFill>
                  <a:schemeClr val="tx1"/>
                </a:solidFill>
              </a:rPr>
              <a:t>​The best events in the city for under 10 euros</a:t>
            </a:r>
          </a:p>
          <a:p>
            <a:pPr marL="514350" indent="-514350" algn="l" rtl="0" fontAlgn="base">
              <a:buFont typeface="+mj-lt"/>
              <a:buAutoNum type="arabicPeriod"/>
            </a:pPr>
            <a:endParaRPr lang="en">
              <a:solidFill>
                <a:schemeClr val="tx1"/>
              </a:solidFill>
            </a:endParaRPr>
          </a:p>
          <a:p>
            <a:pPr marL="514350" indent="-514350" algn="l" rtl="0" fontAlgn="base">
              <a:buFont typeface="+mj-lt"/>
              <a:buAutoNum type="arabicPeriod"/>
            </a:pPr>
            <a:endParaRPr lang="en">
              <a:solidFill>
                <a:schemeClr val="tx1"/>
              </a:solidFill>
            </a:endParaRPr>
          </a:p>
          <a:p>
            <a:pPr marL="514350" indent="-514350" algn="l" rtl="0" fontAlgn="base">
              <a:buClr>
                <a:schemeClr val="tx1"/>
              </a:buClr>
              <a:buFont typeface="+mj-lt"/>
              <a:buAutoNum type="arabicPeriod"/>
            </a:pPr>
            <a:r>
              <a:rPr lang="en" b="0" i="0" u="none" baseline="0">
                <a:solidFill>
                  <a:schemeClr val="tx1"/>
                </a:solidFill>
              </a:rPr>
              <a:t> Let’s eat together </a:t>
            </a:r>
            <a:r>
              <a:rPr lang="en" b="0" i="0" u="none" baseline="0">
                <a:solidFill>
                  <a:prstClr val="black"/>
                </a:solidFill>
              </a:rPr>
              <a:t>– a dinner with a twist</a:t>
            </a:r>
            <a:endParaRPr lang="en">
              <a:solidFill>
                <a:schemeClr val="tx1"/>
              </a:solidFill>
            </a:endParaRPr>
          </a:p>
        </p:txBody>
      </p:sp>
    </p:spTree>
    <p:extLst>
      <p:ext uri="{BB962C8B-B14F-4D97-AF65-F5344CB8AC3E}">
        <p14:creationId xmlns:p14="http://schemas.microsoft.com/office/powerpoint/2010/main" val="6765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CAE45645-2DFE-4F6E-8DE0-5376D32461DB}"/>
              </a:ext>
            </a:extLst>
          </p:cNvPr>
          <p:cNvSpPr txBox="1"/>
          <p:nvPr/>
        </p:nvSpPr>
        <p:spPr>
          <a:xfrm>
            <a:off x="501805" y="390293"/>
            <a:ext cx="2520175" cy="379141"/>
          </a:xfrm>
          <a:prstGeom prst="rect">
            <a:avLst/>
          </a:prstGeom>
          <a:noFill/>
        </p:spPr>
        <p:txBody>
          <a:bodyPr wrap="square" rtlCol="0">
            <a:spAutoFit/>
          </a:bodyPr>
          <a:lstStyle/>
          <a:p>
            <a:pPr algn="l" rtl="0"/>
            <a:r>
              <a:rPr lang="en" b="0" i="0" u="none" baseline="0">
                <a:solidFill>
                  <a:schemeClr val="accent1"/>
                </a:solidFill>
              </a:rPr>
              <a:t>Exercise</a:t>
            </a:r>
          </a:p>
        </p:txBody>
      </p:sp>
      <p:sp>
        <p:nvSpPr>
          <p:cNvPr id="4" name="Otsikko 3">
            <a:extLst>
              <a:ext uri="{FF2B5EF4-FFF2-40B4-BE49-F238E27FC236}">
                <a16:creationId xmlns:a16="http://schemas.microsoft.com/office/drawing/2014/main" id="{E740E5BF-49D4-4C7D-B6BF-ECB1D0B8D29A}"/>
              </a:ext>
            </a:extLst>
          </p:cNvPr>
          <p:cNvSpPr>
            <a:spLocks noGrp="1"/>
          </p:cNvSpPr>
          <p:nvPr>
            <p:ph type="title"/>
          </p:nvPr>
        </p:nvSpPr>
        <p:spPr/>
        <p:txBody>
          <a:bodyPr/>
          <a:lstStyle/>
          <a:p>
            <a:pPr algn="l" rtl="0"/>
            <a:r>
              <a:rPr lang="en" b="1" i="0" u="none" baseline="0"/>
              <a:t>Plan and brainstorm 3/4</a:t>
            </a:r>
          </a:p>
        </p:txBody>
      </p:sp>
      <p:sp>
        <p:nvSpPr>
          <p:cNvPr id="6" name="Sisällön paikkamerkki 5">
            <a:extLst>
              <a:ext uri="{FF2B5EF4-FFF2-40B4-BE49-F238E27FC236}">
                <a16:creationId xmlns:a16="http://schemas.microsoft.com/office/drawing/2014/main" id="{2D6C3E07-A55D-4CFD-A6FB-2DB9AFCA4EE9}"/>
              </a:ext>
            </a:extLst>
          </p:cNvPr>
          <p:cNvSpPr>
            <a:spLocks noGrp="1"/>
          </p:cNvSpPr>
          <p:nvPr>
            <p:ph sz="half" idx="2"/>
          </p:nvPr>
        </p:nvSpPr>
        <p:spPr>
          <a:xfrm>
            <a:off x="6096000" y="2159305"/>
            <a:ext cx="5257800" cy="4017657"/>
          </a:xfrm>
        </p:spPr>
        <p:txBody>
          <a:bodyPr>
            <a:normAutofit fontScale="77500" lnSpcReduction="20000"/>
          </a:bodyPr>
          <a:lstStyle/>
          <a:p>
            <a:pPr algn="l" rtl="0" fontAlgn="base">
              <a:buClr>
                <a:schemeClr val="bg1"/>
              </a:buClr>
            </a:pPr>
            <a:r>
              <a:rPr lang="en" b="0" i="0" u="none" baseline="0"/>
              <a:t>Give your paper to the group next to you</a:t>
            </a:r>
          </a:p>
          <a:p>
            <a:pPr algn="l" rtl="0" fontAlgn="base">
              <a:buClr>
                <a:schemeClr val="bg1"/>
              </a:buClr>
            </a:pPr>
            <a:r>
              <a:rPr lang="en" b="0" i="0" u="none" baseline="0"/>
              <a:t>Improve the other group’s ideas:</a:t>
            </a:r>
            <a:br>
              <a:rPr lang="en"/>
            </a:br>
            <a:r>
              <a:rPr lang="en" b="0" i="0" u="none" baseline="0"/>
              <a:t>You can use, for example, the following sentences/ideas:​</a:t>
            </a:r>
          </a:p>
          <a:p>
            <a:pPr lvl="1" algn="l" rtl="0" fontAlgn="base">
              <a:buClr>
                <a:schemeClr val="bg1"/>
              </a:buClr>
            </a:pPr>
            <a:r>
              <a:rPr lang="en" b="0" i="0" u="none" baseline="0"/>
              <a:t>Yes, and in addition...​</a:t>
            </a:r>
          </a:p>
          <a:p>
            <a:pPr lvl="1" algn="l" rtl="0" fontAlgn="base">
              <a:buClr>
                <a:schemeClr val="bg1"/>
              </a:buClr>
            </a:pPr>
            <a:r>
              <a:rPr lang="en" b="0" i="0" u="none" baseline="0"/>
              <a:t>Half of this and half of that​</a:t>
            </a:r>
          </a:p>
          <a:p>
            <a:pPr lvl="1" algn="l" rtl="0" fontAlgn="base">
              <a:buClr>
                <a:schemeClr val="bg1"/>
              </a:buClr>
            </a:pPr>
            <a:r>
              <a:rPr lang="en" b="0" i="0" u="none" baseline="0"/>
              <a:t>Let’s do this in cooperation with...</a:t>
            </a:r>
            <a:endParaRPr lang="en"/>
          </a:p>
          <a:p>
            <a:pPr lvl="1" algn="l" rtl="0" fontAlgn="base">
              <a:buClr>
                <a:schemeClr val="bg1"/>
              </a:buClr>
            </a:pPr>
            <a:r>
              <a:rPr lang="en" b="0" i="0" u="none" baseline="0"/>
              <a:t>How my field of study would do this​</a:t>
            </a:r>
            <a:br>
              <a:rPr lang="en"/>
            </a:br>
            <a:endParaRPr lang="en"/>
          </a:p>
          <a:p>
            <a:pPr algn="l" rtl="0" fontAlgn="base">
              <a:buClr>
                <a:schemeClr val="bg1"/>
              </a:buClr>
            </a:pPr>
            <a:r>
              <a:rPr lang="en" b="1" i="0" u="none" baseline="0"/>
              <a:t>Do not</a:t>
            </a:r>
            <a:r>
              <a:rPr lang="en" b="0" i="0" u="none" baseline="0"/>
              <a:t> comment with “a good idea” but give concrete comments, like “remember breaks” and “fireworks at the end”.</a:t>
            </a:r>
          </a:p>
          <a:p>
            <a:pPr algn="l" rtl="0" fontAlgn="base">
              <a:buClr>
                <a:schemeClr val="bg1"/>
              </a:buClr>
            </a:pPr>
            <a:r>
              <a:rPr lang="en" b="0" i="0" u="none" baseline="0"/>
              <a:t>Take a photo of the paper and give it back to the other group. </a:t>
            </a:r>
          </a:p>
        </p:txBody>
      </p:sp>
      <p:sp>
        <p:nvSpPr>
          <p:cNvPr id="9" name="Sisällön paikkamerkki 1">
            <a:extLst>
              <a:ext uri="{FF2B5EF4-FFF2-40B4-BE49-F238E27FC236}">
                <a16:creationId xmlns:a16="http://schemas.microsoft.com/office/drawing/2014/main" id="{7F828E67-90A7-4EFE-B50D-0243E1BF2429}"/>
              </a:ext>
            </a:extLst>
          </p:cNvPr>
          <p:cNvSpPr>
            <a:spLocks noGrp="1"/>
          </p:cNvSpPr>
          <p:nvPr>
            <p:ph sz="half" idx="1"/>
          </p:nvPr>
        </p:nvSpPr>
        <p:spPr>
          <a:xfrm>
            <a:off x="838199" y="1537072"/>
            <a:ext cx="4725319" cy="4841694"/>
          </a:xfrm>
          <a:ln/>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lvl="0" indent="0" algn="l" rtl="0" fontAlgn="base">
              <a:buClr>
                <a:srgbClr val="7ECAD5"/>
              </a:buClr>
              <a:buNone/>
            </a:pPr>
            <a:r>
              <a:rPr lang="en" sz="3200" b="0" i="0" u="none" baseline="0">
                <a:solidFill>
                  <a:prstClr val="black"/>
                </a:solidFill>
              </a:rPr>
              <a:t>Group/pair names:​</a:t>
            </a:r>
          </a:p>
          <a:p>
            <a:pPr marL="0" indent="0" algn="l" rtl="0" fontAlgn="base">
              <a:buNone/>
            </a:pPr>
            <a:endParaRPr lang="en"/>
          </a:p>
          <a:p>
            <a:pPr marL="514350" indent="-514350" algn="l" rtl="0" fontAlgn="base">
              <a:buClrTx/>
              <a:buFont typeface="+mj-lt"/>
              <a:buAutoNum type="arabicPeriod"/>
            </a:pPr>
            <a:r>
              <a:rPr lang="en" b="0" i="0" u="none" baseline="0">
                <a:solidFill>
                  <a:schemeClr val="tx1"/>
                </a:solidFill>
              </a:rPr>
              <a:t>Activity experiment</a:t>
            </a:r>
            <a:r>
              <a:rPr lang="en" b="0" i="0" u="none" baseline="0">
                <a:solidFill>
                  <a:prstClr val="black"/>
                </a:solidFill>
              </a:rPr>
              <a:t>–</a:t>
            </a:r>
            <a:r>
              <a:rPr lang="en" b="0" i="0" u="none" baseline="0">
                <a:solidFill>
                  <a:schemeClr val="tx1"/>
                </a:solidFill>
              </a:rPr>
              <a:t> not a sport but…</a:t>
            </a:r>
          </a:p>
          <a:p>
            <a:pPr marL="514350" indent="-514350" algn="l" rtl="0" fontAlgn="base">
              <a:buFont typeface="+mj-lt"/>
              <a:buAutoNum type="arabicPeriod"/>
            </a:pPr>
            <a:endParaRPr lang="en">
              <a:solidFill>
                <a:schemeClr val="tx1"/>
              </a:solidFill>
            </a:endParaRPr>
          </a:p>
          <a:p>
            <a:pPr marL="514350" indent="-514350" algn="l" rtl="0" fontAlgn="base">
              <a:buFont typeface="+mj-lt"/>
              <a:buAutoNum type="arabicPeriod"/>
            </a:pPr>
            <a:endParaRPr lang="en" sz="2900">
              <a:solidFill>
                <a:schemeClr val="tx1"/>
              </a:solidFill>
            </a:endParaRPr>
          </a:p>
          <a:p>
            <a:pPr marL="514350" indent="-514350" algn="l" rtl="0" fontAlgn="base">
              <a:buClrTx/>
              <a:buFont typeface="+mj-lt"/>
              <a:buAutoNum type="arabicPeriod"/>
            </a:pPr>
            <a:r>
              <a:rPr lang="en" b="0" i="0" u="none" baseline="0">
                <a:solidFill>
                  <a:schemeClr val="tx1"/>
                </a:solidFill>
              </a:rPr>
              <a:t>​Let's get acquainted with the association/hobby/issue X</a:t>
            </a:r>
          </a:p>
          <a:p>
            <a:pPr marL="514350" indent="-514350" algn="l" rtl="0" fontAlgn="base">
              <a:buFont typeface="+mj-lt"/>
              <a:buAutoNum type="arabicPeriod"/>
            </a:pPr>
            <a:endParaRPr lang="en">
              <a:solidFill>
                <a:schemeClr val="tx1"/>
              </a:solidFill>
            </a:endParaRPr>
          </a:p>
          <a:p>
            <a:pPr marL="514350" indent="-514350" algn="l" rtl="0" fontAlgn="base">
              <a:buFont typeface="+mj-lt"/>
              <a:buAutoNum type="arabicPeriod"/>
            </a:pPr>
            <a:endParaRPr lang="en">
              <a:solidFill>
                <a:schemeClr val="tx1"/>
              </a:solidFill>
            </a:endParaRPr>
          </a:p>
          <a:p>
            <a:pPr marL="514350" indent="-514350" algn="l" rtl="0" fontAlgn="base">
              <a:buClrTx/>
              <a:buFont typeface="+mj-lt"/>
              <a:buAutoNum type="arabicPeriod"/>
            </a:pPr>
            <a:r>
              <a:rPr lang="en" b="0" i="0" u="none" baseline="0">
                <a:solidFill>
                  <a:schemeClr val="tx1"/>
                </a:solidFill>
              </a:rPr>
              <a:t>​The best events in the city for under 10 euros</a:t>
            </a:r>
          </a:p>
          <a:p>
            <a:pPr marL="514350" indent="-514350" algn="l" rtl="0" fontAlgn="base">
              <a:buFont typeface="+mj-lt"/>
              <a:buAutoNum type="arabicPeriod"/>
            </a:pPr>
            <a:endParaRPr lang="en">
              <a:solidFill>
                <a:schemeClr val="tx1"/>
              </a:solidFill>
            </a:endParaRPr>
          </a:p>
          <a:p>
            <a:pPr marL="514350" indent="-514350" algn="l" rtl="0" fontAlgn="base">
              <a:buFont typeface="+mj-lt"/>
              <a:buAutoNum type="arabicPeriod"/>
            </a:pPr>
            <a:endParaRPr lang="en">
              <a:solidFill>
                <a:schemeClr val="tx1"/>
              </a:solidFill>
            </a:endParaRPr>
          </a:p>
          <a:p>
            <a:pPr marL="514350" indent="-514350" algn="l" rtl="0" fontAlgn="base">
              <a:buClr>
                <a:schemeClr val="tx1"/>
              </a:buClr>
              <a:buFont typeface="+mj-lt"/>
              <a:buAutoNum type="arabicPeriod"/>
            </a:pPr>
            <a:r>
              <a:rPr lang="en" b="0" i="0" u="none" baseline="0">
                <a:solidFill>
                  <a:schemeClr val="tx1"/>
                </a:solidFill>
              </a:rPr>
              <a:t> Let’s eat together </a:t>
            </a:r>
            <a:r>
              <a:rPr lang="en" b="0" i="0" u="none" baseline="0">
                <a:solidFill>
                  <a:prstClr val="black"/>
                </a:solidFill>
              </a:rPr>
              <a:t>– a dinner with a twist</a:t>
            </a:r>
            <a:endParaRPr lang="en">
              <a:solidFill>
                <a:schemeClr val="tx1"/>
              </a:solidFill>
            </a:endParaRPr>
          </a:p>
        </p:txBody>
      </p:sp>
    </p:spTree>
    <p:extLst>
      <p:ext uri="{BB962C8B-B14F-4D97-AF65-F5344CB8AC3E}">
        <p14:creationId xmlns:p14="http://schemas.microsoft.com/office/powerpoint/2010/main" val="1638319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a:extLst>
              <a:ext uri="{FF2B5EF4-FFF2-40B4-BE49-F238E27FC236}">
                <a16:creationId xmlns:a16="http://schemas.microsoft.com/office/drawing/2014/main" id="{C8F84F82-E195-45FF-9994-CD893A77C71B}"/>
              </a:ext>
            </a:extLst>
          </p:cNvPr>
          <p:cNvSpPr txBox="1"/>
          <p:nvPr/>
        </p:nvSpPr>
        <p:spPr>
          <a:xfrm>
            <a:off x="501805" y="390293"/>
            <a:ext cx="2520175" cy="379141"/>
          </a:xfrm>
          <a:prstGeom prst="rect">
            <a:avLst/>
          </a:prstGeom>
          <a:noFill/>
        </p:spPr>
        <p:txBody>
          <a:bodyPr wrap="square" rtlCol="0">
            <a:spAutoFit/>
          </a:bodyPr>
          <a:lstStyle/>
          <a:p>
            <a:pPr algn="l" rtl="0"/>
            <a:r>
              <a:rPr lang="en" b="0" i="0" u="none" baseline="0">
                <a:solidFill>
                  <a:schemeClr val="accent1"/>
                </a:solidFill>
              </a:rPr>
              <a:t>Exercise</a:t>
            </a:r>
          </a:p>
        </p:txBody>
      </p:sp>
      <p:sp>
        <p:nvSpPr>
          <p:cNvPr id="2" name="Otsikko 1">
            <a:extLst>
              <a:ext uri="{FF2B5EF4-FFF2-40B4-BE49-F238E27FC236}">
                <a16:creationId xmlns:a16="http://schemas.microsoft.com/office/drawing/2014/main" id="{C7A9A91C-2249-4DAD-A1F9-FE67181B1752}"/>
              </a:ext>
            </a:extLst>
          </p:cNvPr>
          <p:cNvSpPr>
            <a:spLocks noGrp="1"/>
          </p:cNvSpPr>
          <p:nvPr>
            <p:ph type="title"/>
          </p:nvPr>
        </p:nvSpPr>
        <p:spPr/>
        <p:txBody>
          <a:bodyPr>
            <a:normAutofit/>
          </a:bodyPr>
          <a:lstStyle/>
          <a:p>
            <a:pPr algn="l" rtl="0"/>
            <a:r>
              <a:rPr lang="en" b="1" i="0" u="none" baseline="0"/>
              <a:t>Plan and brainstorm 4/4 – checklist</a:t>
            </a:r>
            <a:endParaRPr lang="en" dirty="0"/>
          </a:p>
        </p:txBody>
      </p:sp>
      <p:sp>
        <p:nvSpPr>
          <p:cNvPr id="3" name="Sisällön paikkamerkki 2">
            <a:extLst>
              <a:ext uri="{FF2B5EF4-FFF2-40B4-BE49-F238E27FC236}">
                <a16:creationId xmlns:a16="http://schemas.microsoft.com/office/drawing/2014/main" id="{0918DF01-8DE3-4997-9B85-C7F093F8FBB7}"/>
              </a:ext>
            </a:extLst>
          </p:cNvPr>
          <p:cNvSpPr>
            <a:spLocks noGrp="1"/>
          </p:cNvSpPr>
          <p:nvPr>
            <p:ph idx="1"/>
          </p:nvPr>
        </p:nvSpPr>
        <p:spPr>
          <a:xfrm>
            <a:off x="853225" y="1861851"/>
            <a:ext cx="10547465" cy="4692776"/>
          </a:xfrm>
        </p:spPr>
        <p:txBody>
          <a:bodyPr>
            <a:normAutofit/>
          </a:bodyPr>
          <a:lstStyle/>
          <a:p>
            <a:pPr marL="0" indent="0" algn="l" rtl="0" fontAlgn="base">
              <a:buNone/>
            </a:pPr>
            <a:r>
              <a:rPr lang="en" sz="2500" b="1" i="0" u="none" baseline="0" dirty="0"/>
              <a:t>Do the ideas fulfil at least some of the following conditions? </a:t>
            </a:r>
            <a:br>
              <a:rPr lang="en" sz="2500" b="1" dirty="0"/>
            </a:br>
            <a:r>
              <a:rPr lang="en" sz="2500" b="1" i="0" u="none" baseline="0" dirty="0"/>
              <a:t>Edit your ideas so that these conditions are met:</a:t>
            </a:r>
            <a:br>
              <a:rPr lang="en" sz="2500" b="1" dirty="0"/>
            </a:br>
            <a:br>
              <a:rPr lang="en" sz="2500" b="1" dirty="0"/>
            </a:br>
            <a:r>
              <a:rPr lang="en" sz="2500" b="0" i="0" u="none" baseline="0" dirty="0"/>
              <a:t>[ ] People get to know each other​</a:t>
            </a:r>
          </a:p>
          <a:p>
            <a:pPr marL="0" indent="0" algn="l" rtl="0" fontAlgn="base">
              <a:buNone/>
            </a:pPr>
            <a:r>
              <a:rPr lang="en" sz="2500" b="0" i="0" u="none" baseline="0" dirty="0"/>
              <a:t>[ ] You would participate yourself</a:t>
            </a:r>
            <a:endParaRPr lang="en" sz="2500" dirty="0"/>
          </a:p>
          <a:p>
            <a:pPr marL="0" indent="0" algn="l" rtl="0" fontAlgn="base">
              <a:buNone/>
            </a:pPr>
            <a:r>
              <a:rPr lang="en" sz="2500" b="0" i="0" u="none" baseline="0" dirty="0"/>
              <a:t>[ ] Everyone feels welcome as they are</a:t>
            </a:r>
            <a:endParaRPr lang="en" sz="2500" dirty="0"/>
          </a:p>
          <a:p>
            <a:pPr marL="0" indent="0" algn="l" rtl="0" fontAlgn="base">
              <a:buNone/>
            </a:pPr>
            <a:r>
              <a:rPr lang="en" sz="2500" b="0" i="0" u="none" baseline="0" dirty="0"/>
              <a:t>[ ] Alcohol does not further participation/drinking alcohol is not assumed​</a:t>
            </a:r>
          </a:p>
          <a:p>
            <a:pPr marL="0" indent="0" algn="l" rtl="0" fontAlgn="base">
              <a:buNone/>
            </a:pPr>
            <a:r>
              <a:rPr lang="en" sz="2500" b="0" i="0" u="none" baseline="0" dirty="0"/>
              <a:t>[ ] Touching other people is not assumed</a:t>
            </a:r>
          </a:p>
          <a:p>
            <a:pPr marL="0" indent="0" algn="l" rtl="0" fontAlgn="base">
              <a:buNone/>
            </a:pPr>
            <a:r>
              <a:rPr lang="en" sz="2500" b="0" i="0" u="none" baseline="0" dirty="0"/>
              <a:t>[ ] There is a clear idea of what the activity includes and what its goal is – why exactly this is being done.</a:t>
            </a:r>
          </a:p>
        </p:txBody>
      </p:sp>
    </p:spTree>
    <p:extLst>
      <p:ext uri="{BB962C8B-B14F-4D97-AF65-F5344CB8AC3E}">
        <p14:creationId xmlns:p14="http://schemas.microsoft.com/office/powerpoint/2010/main" val="54382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iruutu 6">
            <a:extLst>
              <a:ext uri="{FF2B5EF4-FFF2-40B4-BE49-F238E27FC236}">
                <a16:creationId xmlns:a16="http://schemas.microsoft.com/office/drawing/2014/main" id="{1DCA5E98-5CEE-4019-B5C7-D9A9D7312EE1}"/>
              </a:ext>
            </a:extLst>
          </p:cNvPr>
          <p:cNvSpPr txBox="1"/>
          <p:nvPr/>
        </p:nvSpPr>
        <p:spPr>
          <a:xfrm>
            <a:off x="501805" y="390293"/>
            <a:ext cx="2520175" cy="379141"/>
          </a:xfrm>
          <a:prstGeom prst="rect">
            <a:avLst/>
          </a:prstGeom>
          <a:noFill/>
        </p:spPr>
        <p:txBody>
          <a:bodyPr wrap="square" rtlCol="0">
            <a:spAutoFit/>
          </a:bodyPr>
          <a:lstStyle/>
          <a:p>
            <a:pPr algn="l" rtl="0"/>
            <a:r>
              <a:rPr lang="en" b="0" i="0" u="none" baseline="0">
                <a:solidFill>
                  <a:schemeClr val="accent1"/>
                </a:solidFill>
              </a:rPr>
              <a:t>Exercise</a:t>
            </a:r>
          </a:p>
        </p:txBody>
      </p:sp>
      <p:sp>
        <p:nvSpPr>
          <p:cNvPr id="4" name="Otsikko 3">
            <a:extLst>
              <a:ext uri="{FF2B5EF4-FFF2-40B4-BE49-F238E27FC236}">
                <a16:creationId xmlns:a16="http://schemas.microsoft.com/office/drawing/2014/main" id="{FD166811-0FB8-4A24-A614-793EA3D10859}"/>
              </a:ext>
            </a:extLst>
          </p:cNvPr>
          <p:cNvSpPr>
            <a:spLocks noGrp="1"/>
          </p:cNvSpPr>
          <p:nvPr>
            <p:ph type="title"/>
          </p:nvPr>
        </p:nvSpPr>
        <p:spPr/>
        <p:txBody>
          <a:bodyPr/>
          <a:lstStyle/>
          <a:p>
            <a:pPr algn="l" rtl="0"/>
            <a:r>
              <a:rPr lang="en" b="1" i="0" u="none" baseline="0"/>
              <a:t>Before the first evening get-together</a:t>
            </a:r>
          </a:p>
        </p:txBody>
      </p:sp>
      <p:sp>
        <p:nvSpPr>
          <p:cNvPr id="5" name="Sisällön paikkamerkki 4">
            <a:extLst>
              <a:ext uri="{FF2B5EF4-FFF2-40B4-BE49-F238E27FC236}">
                <a16:creationId xmlns:a16="http://schemas.microsoft.com/office/drawing/2014/main" id="{6319ABFE-F589-4B2C-8CC0-32EFAC4890B5}"/>
              </a:ext>
            </a:extLst>
          </p:cNvPr>
          <p:cNvSpPr>
            <a:spLocks noGrp="1"/>
          </p:cNvSpPr>
          <p:nvPr>
            <p:ph idx="1"/>
          </p:nvPr>
        </p:nvSpPr>
        <p:spPr/>
        <p:txBody>
          <a:bodyPr/>
          <a:lstStyle/>
          <a:p>
            <a:pPr marL="0" indent="0" algn="l" rtl="0">
              <a:buNone/>
            </a:pPr>
            <a:r>
              <a:rPr lang="en" b="1" i="0" u="none" baseline="0" dirty="0"/>
              <a:t>Ask the freshers:</a:t>
            </a:r>
          </a:p>
          <a:p>
            <a:pPr marL="0" indent="0" algn="l" rtl="0">
              <a:buNone/>
            </a:pPr>
            <a:br>
              <a:rPr lang="en" dirty="0"/>
            </a:br>
            <a:r>
              <a:rPr lang="en" b="0" i="0" u="none" baseline="0" dirty="0"/>
              <a:t>1. What do you expect from this evening?</a:t>
            </a:r>
            <a:br>
              <a:rPr lang="en" dirty="0"/>
            </a:br>
            <a:endParaRPr lang="en" dirty="0"/>
          </a:p>
          <a:p>
            <a:pPr marL="0" indent="0" algn="l" rtl="0">
              <a:buNone/>
            </a:pPr>
            <a:r>
              <a:rPr lang="en" b="0" i="0" u="none" baseline="0" dirty="0"/>
              <a:t>2. What would you expect from the other members </a:t>
            </a:r>
            <a:br>
              <a:rPr lang="en" b="0" i="0" u="none" baseline="0" dirty="0"/>
            </a:br>
            <a:r>
              <a:rPr lang="en" b="0" i="0" u="none" baseline="0" dirty="0"/>
              <a:t>of the group from this evening?</a:t>
            </a:r>
            <a:br>
              <a:rPr lang="en" dirty="0"/>
            </a:br>
            <a:endParaRPr lang="en" dirty="0"/>
          </a:p>
          <a:p>
            <a:pPr marL="0" indent="0" algn="l" rtl="0">
              <a:buNone/>
            </a:pPr>
            <a:r>
              <a:rPr lang="en" b="0" i="0" u="none" baseline="0" dirty="0"/>
              <a:t>3. Do you have concerns about this evening?</a:t>
            </a:r>
            <a:br>
              <a:rPr lang="en" dirty="0"/>
            </a:br>
            <a:endParaRPr lang="en" dirty="0"/>
          </a:p>
          <a:p>
            <a:pPr marL="0" indent="0">
              <a:buNone/>
            </a:pPr>
            <a:r>
              <a:rPr lang="en" b="0" i="0" u="none" baseline="0" dirty="0"/>
              <a:t>4. </a:t>
            </a:r>
            <a:r>
              <a:rPr lang="fi-FI" dirty="0"/>
              <a:t>How can we make it a nice evening together for everyone?</a:t>
            </a:r>
          </a:p>
          <a:p>
            <a:pPr marL="0" indent="0" algn="l" rtl="0">
              <a:buNone/>
            </a:pPr>
            <a:endParaRPr lang="en" dirty="0"/>
          </a:p>
        </p:txBody>
      </p:sp>
      <p:pic>
        <p:nvPicPr>
          <p:cNvPr id="6" name="Picture 11">
            <a:extLst>
              <a:ext uri="{FF2B5EF4-FFF2-40B4-BE49-F238E27FC236}">
                <a16:creationId xmlns:a16="http://schemas.microsoft.com/office/drawing/2014/main" id="{2EBAA943-16B0-4D3A-B52A-B956A3F91416}"/>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5967" r="59156"/>
          <a:stretch/>
        </p:blipFill>
        <p:spPr>
          <a:xfrm flipH="1">
            <a:off x="9329017" y="2739451"/>
            <a:ext cx="2389219" cy="3106102"/>
          </a:xfrm>
          <a:prstGeom prst="rect">
            <a:avLst/>
          </a:prstGeom>
        </p:spPr>
      </p:pic>
    </p:spTree>
    <p:extLst>
      <p:ext uri="{BB962C8B-B14F-4D97-AF65-F5344CB8AC3E}">
        <p14:creationId xmlns:p14="http://schemas.microsoft.com/office/powerpoint/2010/main" val="1187715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EE4DB92B-9920-4C6F-971F-F4265FA2A19A}"/>
              </a:ext>
            </a:extLst>
          </p:cNvPr>
          <p:cNvSpPr>
            <a:spLocks noGrp="1"/>
          </p:cNvSpPr>
          <p:nvPr>
            <p:ph type="title"/>
          </p:nvPr>
        </p:nvSpPr>
        <p:spPr/>
        <p:txBody>
          <a:bodyPr/>
          <a:lstStyle/>
          <a:p>
            <a:pPr rtl="0"/>
            <a:r>
              <a:rPr lang="en" b="1" i="0" u="none" baseline="0"/>
              <a:t>Raising the concern </a:t>
            </a:r>
            <a:br>
              <a:rPr lang="en"/>
            </a:br>
            <a:r>
              <a:rPr lang="en" b="1" i="0" u="none" baseline="0"/>
              <a:t>and where to get help</a:t>
            </a:r>
          </a:p>
        </p:txBody>
      </p:sp>
    </p:spTree>
    <p:extLst>
      <p:ext uri="{BB962C8B-B14F-4D97-AF65-F5344CB8AC3E}">
        <p14:creationId xmlns:p14="http://schemas.microsoft.com/office/powerpoint/2010/main" val="2804516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65D06025-2847-4288-B512-A2DA83AC642F}"/>
              </a:ext>
            </a:extLst>
          </p:cNvPr>
          <p:cNvSpPr txBox="1"/>
          <p:nvPr/>
        </p:nvSpPr>
        <p:spPr>
          <a:xfrm>
            <a:off x="501805" y="390293"/>
            <a:ext cx="2520175" cy="379141"/>
          </a:xfrm>
          <a:prstGeom prst="rect">
            <a:avLst/>
          </a:prstGeom>
          <a:noFill/>
        </p:spPr>
        <p:txBody>
          <a:bodyPr wrap="square" rtlCol="0">
            <a:spAutoFit/>
          </a:bodyPr>
          <a:lstStyle/>
          <a:p>
            <a:pPr algn="l" rtl="0"/>
            <a:r>
              <a:rPr lang="en" b="0" i="0" u="none" baseline="0">
                <a:solidFill>
                  <a:schemeClr val="accent1"/>
                </a:solidFill>
              </a:rPr>
              <a:t>Exercise</a:t>
            </a:r>
          </a:p>
        </p:txBody>
      </p:sp>
      <p:sp>
        <p:nvSpPr>
          <p:cNvPr id="3" name="Otsikko 2">
            <a:extLst>
              <a:ext uri="{FF2B5EF4-FFF2-40B4-BE49-F238E27FC236}">
                <a16:creationId xmlns:a16="http://schemas.microsoft.com/office/drawing/2014/main" id="{E815905E-FE57-40F5-BE95-DAD0ACA1CB00}"/>
              </a:ext>
            </a:extLst>
          </p:cNvPr>
          <p:cNvSpPr>
            <a:spLocks noGrp="1"/>
          </p:cNvSpPr>
          <p:nvPr>
            <p:ph type="title"/>
          </p:nvPr>
        </p:nvSpPr>
        <p:spPr/>
        <p:txBody>
          <a:bodyPr/>
          <a:lstStyle/>
          <a:p>
            <a:pPr algn="l" rtl="0"/>
            <a:r>
              <a:rPr lang="en" b="1" i="0" u="none" baseline="0"/>
              <a:t>Case Aati and case Paju</a:t>
            </a:r>
          </a:p>
        </p:txBody>
      </p:sp>
      <p:sp>
        <p:nvSpPr>
          <p:cNvPr id="4" name="Sisällön paikkamerkki 3">
            <a:extLst>
              <a:ext uri="{FF2B5EF4-FFF2-40B4-BE49-F238E27FC236}">
                <a16:creationId xmlns:a16="http://schemas.microsoft.com/office/drawing/2014/main" id="{29715863-1F1F-4660-95A6-D3398CED3730}"/>
              </a:ext>
            </a:extLst>
          </p:cNvPr>
          <p:cNvSpPr>
            <a:spLocks noGrp="1"/>
          </p:cNvSpPr>
          <p:nvPr>
            <p:ph idx="1"/>
          </p:nvPr>
        </p:nvSpPr>
        <p:spPr/>
        <p:txBody>
          <a:bodyPr/>
          <a:lstStyle/>
          <a:p>
            <a:pPr algn="l" rtl="0"/>
            <a:r>
              <a:rPr lang="en" b="0" i="0" u="none" baseline="0" dirty="0"/>
              <a:t>Let’s divide into groups of three </a:t>
            </a:r>
          </a:p>
          <a:p>
            <a:pPr algn="l" rtl="0"/>
            <a:r>
              <a:rPr lang="en" b="0" i="0" u="none" baseline="0" dirty="0"/>
              <a:t>Half of the groups will discuss </a:t>
            </a:r>
            <a:r>
              <a:rPr lang="en" dirty="0"/>
              <a:t>case</a:t>
            </a:r>
            <a:r>
              <a:rPr lang="en" b="0" i="0" u="none" baseline="0" dirty="0"/>
              <a:t> 1 and another half </a:t>
            </a:r>
            <a:r>
              <a:rPr lang="en" dirty="0"/>
              <a:t>case</a:t>
            </a:r>
            <a:r>
              <a:rPr lang="en" b="0" i="0" u="none" baseline="0" dirty="0"/>
              <a:t> 2, </a:t>
            </a:r>
            <a:br>
              <a:rPr lang="en" dirty="0"/>
            </a:br>
            <a:r>
              <a:rPr lang="en" b="0" i="0" u="none" baseline="0" dirty="0"/>
              <a:t>when you are ready, move on to the </a:t>
            </a:r>
            <a:r>
              <a:rPr lang="en-US" dirty="0"/>
              <a:t>other case.</a:t>
            </a:r>
            <a:endParaRPr lang="en" b="0" i="0" u="none" baseline="0" dirty="0"/>
          </a:p>
          <a:p>
            <a:pPr algn="l" rtl="0"/>
            <a:r>
              <a:rPr lang="en" b="0" i="0" u="none" baseline="0" dirty="0"/>
              <a:t>Write down your answers</a:t>
            </a:r>
          </a:p>
          <a:p>
            <a:pPr algn="l" rtl="0"/>
            <a:r>
              <a:rPr lang="en" b="0" i="0" u="none" baseline="0" dirty="0"/>
              <a:t>Duration 5 min</a:t>
            </a:r>
          </a:p>
          <a:p>
            <a:pPr marL="0" indent="0" algn="l" rtl="0">
              <a:buNone/>
            </a:pPr>
            <a:endParaRPr lang="en" dirty="0"/>
          </a:p>
        </p:txBody>
      </p:sp>
    </p:spTree>
    <p:extLst>
      <p:ext uri="{BB962C8B-B14F-4D97-AF65-F5344CB8AC3E}">
        <p14:creationId xmlns:p14="http://schemas.microsoft.com/office/powerpoint/2010/main" val="788503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a:extLst>
              <a:ext uri="{FF2B5EF4-FFF2-40B4-BE49-F238E27FC236}">
                <a16:creationId xmlns:a16="http://schemas.microsoft.com/office/drawing/2014/main" id="{83AC96EA-AE9C-4A44-A5F4-804E26118E73}"/>
              </a:ext>
            </a:extLst>
          </p:cNvPr>
          <p:cNvSpPr txBox="1"/>
          <p:nvPr/>
        </p:nvSpPr>
        <p:spPr>
          <a:xfrm>
            <a:off x="390595" y="337825"/>
            <a:ext cx="2206226" cy="261610"/>
          </a:xfrm>
          <a:prstGeom prst="rect">
            <a:avLst/>
          </a:prstGeom>
          <a:noFill/>
        </p:spPr>
        <p:txBody>
          <a:bodyPr wrap="square" rtlCol="0">
            <a:spAutoFit/>
          </a:bodyPr>
          <a:lstStyle/>
          <a:p>
            <a:pPr algn="l" rtl="0"/>
            <a:r>
              <a:rPr lang="en" sz="1100" b="0" i="0" u="none" baseline="0">
                <a:solidFill>
                  <a:schemeClr val="accent1"/>
                </a:solidFill>
              </a:rPr>
              <a:t>Exercise continues</a:t>
            </a:r>
          </a:p>
        </p:txBody>
      </p:sp>
      <p:sp>
        <p:nvSpPr>
          <p:cNvPr id="5" name="Otsikko 4">
            <a:extLst>
              <a:ext uri="{FF2B5EF4-FFF2-40B4-BE49-F238E27FC236}">
                <a16:creationId xmlns:a16="http://schemas.microsoft.com/office/drawing/2014/main" id="{ACA6DE8F-77A1-4377-8733-8E59EDA109DE}"/>
              </a:ext>
            </a:extLst>
          </p:cNvPr>
          <p:cNvSpPr>
            <a:spLocks noGrp="1"/>
          </p:cNvSpPr>
          <p:nvPr>
            <p:ph type="title"/>
          </p:nvPr>
        </p:nvSpPr>
        <p:spPr/>
        <p:txBody>
          <a:bodyPr>
            <a:normAutofit/>
          </a:bodyPr>
          <a:lstStyle/>
          <a:p>
            <a:r>
              <a:rPr lang="fi-FI" sz="1000" dirty="0">
                <a:solidFill>
                  <a:schemeClr val="accent1"/>
                </a:solidFill>
              </a:rPr>
              <a:t>Exercise</a:t>
            </a:r>
          </a:p>
        </p:txBody>
      </p:sp>
      <p:sp>
        <p:nvSpPr>
          <p:cNvPr id="3" name="Sisällön paikkamerkki 2">
            <a:extLst>
              <a:ext uri="{FF2B5EF4-FFF2-40B4-BE49-F238E27FC236}">
                <a16:creationId xmlns:a16="http://schemas.microsoft.com/office/drawing/2014/main" id="{E4D7A3E6-7210-4B33-98D6-5CB923A43EA1}"/>
              </a:ext>
            </a:extLst>
          </p:cNvPr>
          <p:cNvSpPr>
            <a:spLocks noGrp="1"/>
          </p:cNvSpPr>
          <p:nvPr>
            <p:ph idx="1"/>
          </p:nvPr>
        </p:nvSpPr>
        <p:spPr>
          <a:xfrm>
            <a:off x="738131" y="578496"/>
            <a:ext cx="10662560" cy="5976132"/>
          </a:xfrm>
        </p:spPr>
        <p:txBody>
          <a:bodyPr>
            <a:normAutofit fontScale="92500" lnSpcReduction="20000"/>
          </a:bodyPr>
          <a:lstStyle/>
          <a:p>
            <a:pPr marL="0" indent="0">
              <a:lnSpc>
                <a:spcPct val="100000"/>
              </a:lnSpc>
              <a:spcBef>
                <a:spcPts val="0"/>
              </a:spcBef>
              <a:buNone/>
            </a:pPr>
            <a:r>
              <a:rPr lang="en" sz="3200" b="1" i="0" u="none" baseline="0" dirty="0"/>
              <a:t>1.</a:t>
            </a:r>
            <a:r>
              <a:rPr lang="en" sz="2400" b="0" i="0" u="none" baseline="0" dirty="0"/>
              <a:t> </a:t>
            </a:r>
            <a:r>
              <a:rPr lang="en" sz="2600" b="0" i="0" u="none" baseline="0" dirty="0"/>
              <a:t>New student Aati says that they are really stressed about the </a:t>
            </a:r>
            <a:r>
              <a:rPr lang="en" sz="2600" dirty="0"/>
              <a:t>beginning</a:t>
            </a:r>
            <a:r>
              <a:rPr lang="en" sz="2600" b="0" i="0" u="none" baseline="0" dirty="0"/>
              <a:t> </a:t>
            </a:r>
            <a:br>
              <a:rPr lang="en" sz="2600" b="0" i="0" u="none" baseline="0" dirty="0"/>
            </a:br>
            <a:r>
              <a:rPr lang="en" sz="2600" b="0" i="0" u="none" baseline="0" dirty="0"/>
              <a:t>of the studies and cannot sleep well. </a:t>
            </a:r>
            <a:r>
              <a:rPr lang="en-US" sz="2600" dirty="0"/>
              <a:t>They feel like they are not good enough </a:t>
            </a:r>
            <a:br>
              <a:rPr lang="en-US" sz="2600" dirty="0"/>
            </a:br>
            <a:r>
              <a:rPr lang="en-US" sz="2600" dirty="0"/>
              <a:t>to study on their own field. </a:t>
            </a:r>
          </a:p>
          <a:p>
            <a:pPr marL="397800" lvl="1" indent="0" algn="l" rtl="0">
              <a:lnSpc>
                <a:spcPct val="100000"/>
              </a:lnSpc>
              <a:spcBef>
                <a:spcPts val="0"/>
              </a:spcBef>
              <a:buNone/>
            </a:pPr>
            <a:endParaRPr lang="en" sz="2600" dirty="0">
              <a:solidFill>
                <a:srgbClr val="000000"/>
              </a:solidFill>
            </a:endParaRPr>
          </a:p>
          <a:p>
            <a:pPr algn="l" rtl="0">
              <a:lnSpc>
                <a:spcPct val="100000"/>
              </a:lnSpc>
              <a:spcBef>
                <a:spcPts val="0"/>
              </a:spcBef>
            </a:pPr>
            <a:r>
              <a:rPr lang="en" sz="2600" b="1" i="0" u="none" baseline="0" dirty="0"/>
              <a:t>What kind of specifying questions would you ask? </a:t>
            </a:r>
          </a:p>
          <a:p>
            <a:pPr algn="l" rtl="0">
              <a:lnSpc>
                <a:spcPct val="100000"/>
              </a:lnSpc>
              <a:spcBef>
                <a:spcPts val="0"/>
              </a:spcBef>
            </a:pPr>
            <a:r>
              <a:rPr lang="en" sz="2600" b="1" i="0" u="none" baseline="0" dirty="0"/>
              <a:t>How do you support/guide Aati?</a:t>
            </a:r>
          </a:p>
          <a:p>
            <a:pPr marL="0" indent="0" algn="l" rtl="0">
              <a:lnSpc>
                <a:spcPct val="100000"/>
              </a:lnSpc>
              <a:spcBef>
                <a:spcPts val="0"/>
              </a:spcBef>
              <a:buNone/>
            </a:pPr>
            <a:r>
              <a:rPr lang="en" b="1" i="0" u="none" baseline="0" dirty="0"/>
              <a:t>______________________________________________________________</a:t>
            </a:r>
          </a:p>
          <a:p>
            <a:pPr marL="0" indent="0" algn="l" rtl="0">
              <a:lnSpc>
                <a:spcPct val="100000"/>
              </a:lnSpc>
              <a:spcBef>
                <a:spcPts val="0"/>
              </a:spcBef>
              <a:buNone/>
            </a:pPr>
            <a:endParaRPr lang="en" b="1" dirty="0"/>
          </a:p>
          <a:p>
            <a:pPr marL="0" indent="0">
              <a:lnSpc>
                <a:spcPct val="100000"/>
              </a:lnSpc>
              <a:spcBef>
                <a:spcPts val="0"/>
              </a:spcBef>
              <a:buNone/>
            </a:pPr>
            <a:r>
              <a:rPr lang="en" sz="3600" b="1" i="0" u="none" baseline="0" dirty="0"/>
              <a:t>2. </a:t>
            </a:r>
            <a:r>
              <a:rPr lang="en-US" sz="2600" dirty="0"/>
              <a:t>New student Paju has spent most of their first study year in student parties and group meetings. Paju is nice and social person but cannot control their alcohol consumption and always passes out during the night.</a:t>
            </a:r>
          </a:p>
          <a:p>
            <a:pPr marL="0" indent="0">
              <a:lnSpc>
                <a:spcPct val="100000"/>
              </a:lnSpc>
              <a:spcBef>
                <a:spcPts val="0"/>
              </a:spcBef>
              <a:buNone/>
            </a:pPr>
            <a:endParaRPr lang="fi-FI" sz="2600" dirty="0"/>
          </a:p>
          <a:p>
            <a:pPr marL="0" indent="0">
              <a:lnSpc>
                <a:spcPct val="100000"/>
              </a:lnSpc>
              <a:spcBef>
                <a:spcPts val="0"/>
              </a:spcBef>
              <a:buNone/>
            </a:pPr>
            <a:r>
              <a:rPr lang="en-US" sz="2600" dirty="0"/>
              <a:t>Paju has become a burden for the rest of the new student group, since others are worried about Paju already at the beginning of the evening. Paju is not fit to get in bars, and taxis won’t accept them as a passenger. Paju is not violent and is ashamed of their </a:t>
            </a:r>
            <a:r>
              <a:rPr lang="en-US" sz="2600" dirty="0" err="1"/>
              <a:t>behaviour</a:t>
            </a:r>
            <a:r>
              <a:rPr lang="en-US" sz="2600" dirty="0"/>
              <a:t> the next day.</a:t>
            </a:r>
          </a:p>
          <a:p>
            <a:pPr marL="0" indent="0" algn="l" rtl="0">
              <a:lnSpc>
                <a:spcPct val="100000"/>
              </a:lnSpc>
              <a:spcBef>
                <a:spcPts val="0"/>
              </a:spcBef>
              <a:buNone/>
            </a:pPr>
            <a:endParaRPr lang="en" sz="2600" dirty="0"/>
          </a:p>
          <a:p>
            <a:pPr algn="l" rtl="0">
              <a:lnSpc>
                <a:spcPct val="100000"/>
              </a:lnSpc>
              <a:spcBef>
                <a:spcPts val="0"/>
              </a:spcBef>
            </a:pPr>
            <a:r>
              <a:rPr lang="en" sz="2600" b="1" i="0" u="none" baseline="0" dirty="0"/>
              <a:t>How to raise this issue with Paju?</a:t>
            </a:r>
          </a:p>
          <a:p>
            <a:pPr marL="0" indent="0" algn="l" rtl="0">
              <a:buNone/>
            </a:pPr>
            <a:endParaRPr lang="en" dirty="0"/>
          </a:p>
        </p:txBody>
      </p:sp>
    </p:spTree>
    <p:extLst>
      <p:ext uri="{BB962C8B-B14F-4D97-AF65-F5344CB8AC3E}">
        <p14:creationId xmlns:p14="http://schemas.microsoft.com/office/powerpoint/2010/main" val="3309983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9B3AFB3-9B26-4E5F-8A2D-E28B42E0E9A6}"/>
              </a:ext>
            </a:extLst>
          </p:cNvPr>
          <p:cNvSpPr>
            <a:spLocks noGrp="1"/>
          </p:cNvSpPr>
          <p:nvPr>
            <p:ph type="title"/>
          </p:nvPr>
        </p:nvSpPr>
        <p:spPr/>
        <p:txBody>
          <a:bodyPr/>
          <a:lstStyle/>
          <a:p>
            <a:pPr algn="l" rtl="0"/>
            <a:r>
              <a:rPr lang="en" b="1" i="0" u="none" baseline="0">
                <a:latin typeface="+mn-lt"/>
              </a:rPr>
              <a:t>Help your fellow student, raise the concern</a:t>
            </a:r>
          </a:p>
        </p:txBody>
      </p:sp>
      <p:sp>
        <p:nvSpPr>
          <p:cNvPr id="3" name="Sisällön paikkamerkki 2">
            <a:extLst>
              <a:ext uri="{FF2B5EF4-FFF2-40B4-BE49-F238E27FC236}">
                <a16:creationId xmlns:a16="http://schemas.microsoft.com/office/drawing/2014/main" id="{FFD19032-80A8-40D8-A549-C5017EDD6F8C}"/>
              </a:ext>
            </a:extLst>
          </p:cNvPr>
          <p:cNvSpPr>
            <a:spLocks noGrp="1"/>
          </p:cNvSpPr>
          <p:nvPr>
            <p:ph idx="1"/>
          </p:nvPr>
        </p:nvSpPr>
        <p:spPr>
          <a:xfrm>
            <a:off x="822267" y="1568694"/>
            <a:ext cx="10547465" cy="4801267"/>
          </a:xfrm>
        </p:spPr>
        <p:txBody>
          <a:bodyPr>
            <a:normAutofit lnSpcReduction="10000"/>
          </a:bodyPr>
          <a:lstStyle/>
          <a:p>
            <a:pPr marL="360000" lvl="1" algn="l" rtl="0">
              <a:spcBef>
                <a:spcPts val="1200"/>
              </a:spcBef>
              <a:buFont typeface="Arial" panose="020B0604020202020204" pitchFamily="34" charset="0"/>
              <a:buChar char="•"/>
            </a:pPr>
            <a:r>
              <a:rPr lang="en" sz="2400" b="0" i="0" u="none" baseline="0" dirty="0"/>
              <a:t>Tutors and students play a key role in recognising issues related to the mental well-being and substance use of their fellow students.</a:t>
            </a:r>
          </a:p>
          <a:p>
            <a:pPr marL="360000" lvl="1" algn="l" rtl="0">
              <a:spcBef>
                <a:spcPts val="1200"/>
              </a:spcBef>
              <a:buFont typeface="Arial" panose="020B0604020202020204" pitchFamily="34" charset="0"/>
              <a:buChar char="•"/>
            </a:pPr>
            <a:r>
              <a:rPr lang="en" sz="2400" b="0" i="0" u="none" baseline="0" dirty="0"/>
              <a:t>Raise your concerns openly, for example, by asking “How are you doing?” and “I’m worried about you...”.</a:t>
            </a:r>
          </a:p>
          <a:p>
            <a:pPr marL="360000" lvl="1" algn="l" rtl="0">
              <a:spcBef>
                <a:spcPts val="1200"/>
              </a:spcBef>
              <a:buFont typeface="Arial" panose="020B0604020202020204" pitchFamily="34" charset="0"/>
              <a:buChar char="•"/>
            </a:pPr>
            <a:r>
              <a:rPr lang="en" sz="2400" b="0" i="0" u="none" baseline="0" dirty="0"/>
              <a:t>Talk about your concerns and observations.</a:t>
            </a:r>
          </a:p>
          <a:p>
            <a:pPr marL="360000" lvl="1" algn="l" rtl="0">
              <a:spcBef>
                <a:spcPts val="1200"/>
              </a:spcBef>
              <a:buFont typeface="Arial" panose="020B0604020202020204" pitchFamily="34" charset="0"/>
              <a:buChar char="•"/>
            </a:pPr>
            <a:r>
              <a:rPr lang="en" sz="2400" b="0" i="0" u="none" baseline="0" dirty="0"/>
              <a:t>Concentrate on listening to others and ask more questions, if necessary (ensure that you have really understood the issue)</a:t>
            </a:r>
            <a:r>
              <a:rPr lang="en" sz="2400" b="0" i="0" u="none" baseline="0" dirty="0">
                <a:solidFill>
                  <a:srgbClr val="FF0000"/>
                </a:solidFill>
              </a:rPr>
              <a:t> </a:t>
            </a:r>
            <a:r>
              <a:rPr lang="en-US" dirty="0"/>
              <a:t>"What do you wish from me right now?" </a:t>
            </a:r>
          </a:p>
          <a:p>
            <a:pPr marL="360000" lvl="1" algn="l" rtl="0">
              <a:spcBef>
                <a:spcPts val="1200"/>
              </a:spcBef>
              <a:buFont typeface="Arial" panose="020B0604020202020204" pitchFamily="34" charset="0"/>
              <a:buChar char="•"/>
            </a:pPr>
            <a:r>
              <a:rPr lang="en" sz="2400" b="0" i="0" u="none" baseline="0" dirty="0"/>
              <a:t>Remember that you don’t have to solve the problem.</a:t>
            </a:r>
          </a:p>
          <a:p>
            <a:pPr marL="360000" lvl="1" algn="l" rtl="0">
              <a:spcBef>
                <a:spcPts val="1200"/>
              </a:spcBef>
              <a:buFont typeface="Arial" panose="020B0604020202020204" pitchFamily="34" charset="0"/>
              <a:buChar char="•"/>
            </a:pPr>
            <a:r>
              <a:rPr lang="en" sz="2400" b="0" i="0" u="none" baseline="0" dirty="0"/>
              <a:t>Discuss together how you could get help for the problem – problems should always be solved in cooperation.</a:t>
            </a:r>
          </a:p>
          <a:p>
            <a:pPr marL="360000" lvl="1" algn="l" rtl="0">
              <a:spcBef>
                <a:spcPts val="1200"/>
              </a:spcBef>
              <a:buFont typeface="Arial" panose="020B0604020202020204" pitchFamily="34" charset="0"/>
              <a:buChar char="•"/>
            </a:pPr>
            <a:r>
              <a:rPr lang="en" sz="2400" b="0" i="0" u="none" baseline="0" dirty="0"/>
              <a:t>All you need to do is to ask and listen. </a:t>
            </a:r>
          </a:p>
        </p:txBody>
      </p:sp>
      <p:sp>
        <p:nvSpPr>
          <p:cNvPr id="4" name="Tekstiruutu 3">
            <a:extLst>
              <a:ext uri="{FF2B5EF4-FFF2-40B4-BE49-F238E27FC236}">
                <a16:creationId xmlns:a16="http://schemas.microsoft.com/office/drawing/2014/main" id="{9D8DFEC5-D04E-4880-82D0-F0C0E283AFB1}"/>
              </a:ext>
            </a:extLst>
          </p:cNvPr>
          <p:cNvSpPr txBox="1"/>
          <p:nvPr/>
        </p:nvSpPr>
        <p:spPr>
          <a:xfrm flipH="1">
            <a:off x="5053264" y="6185295"/>
            <a:ext cx="6907329" cy="369332"/>
          </a:xfrm>
          <a:prstGeom prst="rect">
            <a:avLst/>
          </a:prstGeom>
          <a:noFill/>
        </p:spPr>
        <p:txBody>
          <a:bodyPr wrap="square" rtlCol="0">
            <a:spAutoFit/>
          </a:bodyPr>
          <a:lstStyle/>
          <a:p>
            <a:pPr algn="l" rtl="0"/>
            <a:r>
              <a:rPr lang="en" b="0" i="0" u="none" baseline="0" dirty="0"/>
              <a:t>Source: KUPLA, Talking about substances at universities –guide booklet </a:t>
            </a:r>
          </a:p>
        </p:txBody>
      </p:sp>
    </p:spTree>
    <p:extLst>
      <p:ext uri="{BB962C8B-B14F-4D97-AF65-F5344CB8AC3E}">
        <p14:creationId xmlns:p14="http://schemas.microsoft.com/office/powerpoint/2010/main" val="3009022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FCAF776-3CC4-4BC0-8010-EAFE436ABCBF}"/>
              </a:ext>
            </a:extLst>
          </p:cNvPr>
          <p:cNvSpPr>
            <a:spLocks noGrp="1"/>
          </p:cNvSpPr>
          <p:nvPr>
            <p:ph type="title"/>
          </p:nvPr>
        </p:nvSpPr>
        <p:spPr/>
        <p:txBody>
          <a:bodyPr/>
          <a:lstStyle/>
          <a:p>
            <a:r>
              <a:rPr lang="fi-FI" dirty="0">
                <a:latin typeface="+mn-lt"/>
                <a:cs typeface="Calibri Light"/>
              </a:rPr>
              <a:t>More info and </a:t>
            </a:r>
            <a:r>
              <a:rPr lang="fi-FI" dirty="0">
                <a:cs typeface="Calibri Light"/>
              </a:rPr>
              <a:t>w</a:t>
            </a:r>
            <a:r>
              <a:rPr lang="fi-FI" dirty="0">
                <a:latin typeface="+mn-lt"/>
                <a:cs typeface="Calibri Light"/>
              </a:rPr>
              <a:t>here to seek help 1/2</a:t>
            </a:r>
            <a:endParaRPr lang="fi-FI" dirty="0">
              <a:latin typeface="+mn-lt"/>
            </a:endParaRPr>
          </a:p>
        </p:txBody>
      </p:sp>
      <p:sp>
        <p:nvSpPr>
          <p:cNvPr id="3" name="Sisällön paikkamerkki 2">
            <a:extLst>
              <a:ext uri="{FF2B5EF4-FFF2-40B4-BE49-F238E27FC236}">
                <a16:creationId xmlns:a16="http://schemas.microsoft.com/office/drawing/2014/main" id="{62B89EAF-C7E1-448C-8B42-29CA0D5EF9C6}"/>
              </a:ext>
            </a:extLst>
          </p:cNvPr>
          <p:cNvSpPr>
            <a:spLocks noGrp="1"/>
          </p:cNvSpPr>
          <p:nvPr>
            <p:ph idx="1"/>
          </p:nvPr>
        </p:nvSpPr>
        <p:spPr>
          <a:xfrm>
            <a:off x="806335" y="1812175"/>
            <a:ext cx="10888360" cy="4364788"/>
          </a:xfrm>
        </p:spPr>
        <p:txBody>
          <a:bodyPr>
            <a:normAutofit lnSpcReduction="10000"/>
          </a:bodyPr>
          <a:lstStyle/>
          <a:p>
            <a:pPr marL="457200" indent="-457200">
              <a:buFont typeface="Arial" panose="020B0604020202020204" pitchFamily="34" charset="0"/>
              <a:buChar char="•"/>
            </a:pPr>
            <a:r>
              <a:rPr lang="fi-FI" sz="2800" dirty="0">
                <a:cs typeface="Calibri Light"/>
              </a:rPr>
              <a:t>University’s/UAS´s guidance services (e.g. Study psychologists, University chaplains)</a:t>
            </a:r>
          </a:p>
          <a:p>
            <a:pPr marL="457200" indent="-457200">
              <a:buFont typeface="Arial" panose="020B0604020202020204" pitchFamily="34" charset="0"/>
              <a:buChar char="•"/>
            </a:pPr>
            <a:r>
              <a:rPr lang="fi-FI" sz="2800" dirty="0">
                <a:cs typeface="Calibri Light"/>
              </a:rPr>
              <a:t>Student health care / The Finnish Student Health Service (FSHS)</a:t>
            </a:r>
          </a:p>
          <a:p>
            <a:pPr marL="457200" indent="-457200">
              <a:buFont typeface="Arial" panose="020B0604020202020204" pitchFamily="34" charset="0"/>
              <a:buChar char="•"/>
            </a:pPr>
            <a:r>
              <a:rPr lang="fi-FI" sz="2800" dirty="0">
                <a:cs typeface="Calibri Light"/>
              </a:rPr>
              <a:t>The Finnish Association for Mental Health </a:t>
            </a:r>
            <a:r>
              <a:rPr lang="en-US" sz="2800" dirty="0"/>
              <a:t>provides crisis assistance and support</a:t>
            </a:r>
            <a:r>
              <a:rPr lang="fi-FI" sz="2800" dirty="0">
                <a:cs typeface="Calibri Light"/>
              </a:rPr>
              <a:t> </a:t>
            </a:r>
            <a:r>
              <a:rPr lang="fi-FI" sz="2800" dirty="0">
                <a:hlinkClick r:id="rId3"/>
              </a:rPr>
              <a:t>www.mielenterveysseura.fi/en/support-and-help/support-and-help-foreigners</a:t>
            </a:r>
            <a:endParaRPr lang="en-US" sz="2800" dirty="0">
              <a:cs typeface="Calibri Light"/>
            </a:endParaRPr>
          </a:p>
          <a:p>
            <a:pPr marL="457200" indent="-457200">
              <a:buFont typeface="Arial" panose="020B0604020202020204" pitchFamily="34" charset="0"/>
              <a:buChar char="•"/>
            </a:pPr>
            <a:r>
              <a:rPr lang="en-US" sz="2800" dirty="0"/>
              <a:t>Nyyti promotes and supports students’ mental health, life management and study skills, </a:t>
            </a:r>
            <a:r>
              <a:rPr lang="en-US" sz="2800" dirty="0">
                <a:hlinkClick r:id="rId4"/>
              </a:rPr>
              <a:t>www.nyyti.fi</a:t>
            </a:r>
            <a:r>
              <a:rPr lang="en-US" dirty="0">
                <a:hlinkClick r:id="rId4"/>
              </a:rPr>
              <a:t>/en</a:t>
            </a:r>
            <a:endParaRPr lang="en-US" dirty="0"/>
          </a:p>
          <a:p>
            <a:pPr marL="457200" indent="-457200"/>
            <a:r>
              <a:rPr lang="fi-FI" dirty="0">
                <a:cs typeface="Calibri Light"/>
              </a:rPr>
              <a:t>Information about living and working in Finland </a:t>
            </a:r>
            <a:r>
              <a:rPr lang="fi-FI" dirty="0" err="1">
                <a:cs typeface="Calibri Light"/>
                <a:hlinkClick r:id="rId5"/>
              </a:rPr>
              <a:t>Welcome</a:t>
            </a:r>
            <a:r>
              <a:rPr lang="fi-FI" dirty="0">
                <a:cs typeface="Calibri Light"/>
                <a:hlinkClick r:id="rId5"/>
              </a:rPr>
              <a:t> to Finland</a:t>
            </a:r>
            <a:r>
              <a:rPr lang="fi-FI" dirty="0">
                <a:cs typeface="Calibri Light"/>
              </a:rPr>
              <a:t> and </a:t>
            </a:r>
            <a:r>
              <a:rPr lang="fi-FI" dirty="0">
                <a:cs typeface="Calibri Light"/>
                <a:hlinkClick r:id="rId6"/>
              </a:rPr>
              <a:t>www.infofinland.fi</a:t>
            </a:r>
            <a:r>
              <a:rPr lang="fi-FI" dirty="0">
                <a:cs typeface="Calibri Light"/>
              </a:rPr>
              <a:t> </a:t>
            </a:r>
          </a:p>
        </p:txBody>
      </p:sp>
    </p:spTree>
    <p:extLst>
      <p:ext uri="{BB962C8B-B14F-4D97-AF65-F5344CB8AC3E}">
        <p14:creationId xmlns:p14="http://schemas.microsoft.com/office/powerpoint/2010/main" val="1754563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FCAF776-3CC4-4BC0-8010-EAFE436ABCBF}"/>
              </a:ext>
            </a:extLst>
          </p:cNvPr>
          <p:cNvSpPr>
            <a:spLocks noGrp="1"/>
          </p:cNvSpPr>
          <p:nvPr>
            <p:ph type="title"/>
          </p:nvPr>
        </p:nvSpPr>
        <p:spPr/>
        <p:txBody>
          <a:bodyPr/>
          <a:lstStyle/>
          <a:p>
            <a:r>
              <a:rPr lang="fi-FI" dirty="0">
                <a:latin typeface="+mn-lt"/>
                <a:cs typeface="Calibri Light"/>
              </a:rPr>
              <a:t>More info and </a:t>
            </a:r>
            <a:r>
              <a:rPr lang="fi-FI" dirty="0">
                <a:cs typeface="Calibri Light"/>
              </a:rPr>
              <a:t>w</a:t>
            </a:r>
            <a:r>
              <a:rPr lang="fi-FI" dirty="0">
                <a:latin typeface="+mn-lt"/>
                <a:cs typeface="Calibri Light"/>
              </a:rPr>
              <a:t>here to seek help 2/2</a:t>
            </a:r>
            <a:endParaRPr lang="fi-FI" dirty="0">
              <a:latin typeface="+mn-lt"/>
            </a:endParaRPr>
          </a:p>
        </p:txBody>
      </p:sp>
      <p:sp>
        <p:nvSpPr>
          <p:cNvPr id="3" name="Sisällön paikkamerkki 2">
            <a:extLst>
              <a:ext uri="{FF2B5EF4-FFF2-40B4-BE49-F238E27FC236}">
                <a16:creationId xmlns:a16="http://schemas.microsoft.com/office/drawing/2014/main" id="{62B89EAF-C7E1-448C-8B42-29CA0D5EF9C6}"/>
              </a:ext>
            </a:extLst>
          </p:cNvPr>
          <p:cNvSpPr>
            <a:spLocks noGrp="1"/>
          </p:cNvSpPr>
          <p:nvPr>
            <p:ph idx="1"/>
          </p:nvPr>
        </p:nvSpPr>
        <p:spPr>
          <a:xfrm>
            <a:off x="806335" y="1812175"/>
            <a:ext cx="10888360" cy="4364788"/>
          </a:xfrm>
        </p:spPr>
        <p:txBody>
          <a:bodyPr>
            <a:normAutofit fontScale="92500" lnSpcReduction="10000"/>
          </a:bodyPr>
          <a:lstStyle/>
          <a:p>
            <a:pPr marL="457200" indent="-457200"/>
            <a:r>
              <a:rPr lang="en-US" dirty="0"/>
              <a:t>AddictionLink website is intended for substance abusers, their families and friends and all those interested in objective information on substances and addiction. Within AddictionLink you can read up on the latest topics within the addiction scene and test your situation with self assessment tests and self-help tools. </a:t>
            </a:r>
            <a:r>
              <a:rPr lang="en-US" dirty="0">
                <a:hlinkClick r:id="rId3"/>
              </a:rPr>
              <a:t>www.addictionlink.fi</a:t>
            </a:r>
            <a:endParaRPr lang="en-US" dirty="0"/>
          </a:p>
          <a:p>
            <a:pPr marL="457200" indent="-457200"/>
            <a:r>
              <a:rPr lang="fi-FI" dirty="0">
                <a:cs typeface="Calibri Light"/>
              </a:rPr>
              <a:t>Substance abuse counseling helpline: help and support for those who are concerned about their own or someone´s substance abuse. Ask if service in english is possible p. 0800 90045, 24/7 free of charge</a:t>
            </a:r>
            <a:endParaRPr lang="en-US" dirty="0"/>
          </a:p>
          <a:p>
            <a:pPr marL="457200" indent="-457200"/>
            <a:r>
              <a:rPr lang="en-US" dirty="0"/>
              <a:t>Peluuri provides support and information for gamblers and their families and friends, </a:t>
            </a:r>
            <a:r>
              <a:rPr lang="en-US" dirty="0">
                <a:hlinkClick r:id="rId4"/>
              </a:rPr>
              <a:t>www.peluuri.fi/en</a:t>
            </a:r>
            <a:r>
              <a:rPr lang="en-US" dirty="0"/>
              <a:t> </a:t>
            </a:r>
            <a:endParaRPr lang="fi-FI" dirty="0">
              <a:cs typeface="Calibri Light"/>
            </a:endParaRPr>
          </a:p>
          <a:p>
            <a:pPr marL="457200" indent="-457200"/>
            <a:r>
              <a:rPr lang="en-US" dirty="0">
                <a:cs typeface="Calibri Light"/>
              </a:rPr>
              <a:t>Low-threshold interventions for excessive gamers </a:t>
            </a:r>
            <a:r>
              <a:rPr lang="en-US" dirty="0" err="1">
                <a:cs typeface="Calibri Light"/>
                <a:hlinkClick r:id="rId5"/>
              </a:rPr>
              <a:t>Digipelirajat’on</a:t>
            </a:r>
            <a:br>
              <a:rPr lang="fi-FI" dirty="0">
                <a:cs typeface="Calibri Light"/>
              </a:rPr>
            </a:br>
            <a:endParaRPr lang="fi-FI" sz="2800" dirty="0">
              <a:cs typeface="Calibri Light"/>
            </a:endParaRPr>
          </a:p>
        </p:txBody>
      </p:sp>
    </p:spTree>
    <p:extLst>
      <p:ext uri="{BB962C8B-B14F-4D97-AF65-F5344CB8AC3E}">
        <p14:creationId xmlns:p14="http://schemas.microsoft.com/office/powerpoint/2010/main" val="363658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39F3CDC-C669-4981-9F4B-49E0E52F13FE}"/>
              </a:ext>
            </a:extLst>
          </p:cNvPr>
          <p:cNvSpPr>
            <a:spLocks noGrp="1"/>
          </p:cNvSpPr>
          <p:nvPr>
            <p:ph type="title"/>
          </p:nvPr>
        </p:nvSpPr>
        <p:spPr/>
        <p:txBody>
          <a:bodyPr/>
          <a:lstStyle/>
          <a:p>
            <a:pPr algn="l" rtl="0"/>
            <a:r>
              <a:rPr lang="en" b="1" i="0" u="none" baseline="0"/>
              <a:t>Training objectives</a:t>
            </a:r>
          </a:p>
        </p:txBody>
      </p:sp>
      <p:sp>
        <p:nvSpPr>
          <p:cNvPr id="3" name="Sisällön paikkamerkki 2">
            <a:extLst>
              <a:ext uri="{FF2B5EF4-FFF2-40B4-BE49-F238E27FC236}">
                <a16:creationId xmlns:a16="http://schemas.microsoft.com/office/drawing/2014/main" id="{4ECD7EC8-A870-4053-A100-B26B0355B79E}"/>
              </a:ext>
            </a:extLst>
          </p:cNvPr>
          <p:cNvSpPr>
            <a:spLocks noGrp="1"/>
          </p:cNvSpPr>
          <p:nvPr>
            <p:ph idx="1"/>
          </p:nvPr>
        </p:nvSpPr>
        <p:spPr/>
        <p:txBody>
          <a:bodyPr/>
          <a:lstStyle/>
          <a:p>
            <a:pPr algn="l" rtl="0"/>
            <a:r>
              <a:rPr lang="en" b="0" i="0" u="none" baseline="0" dirty="0"/>
              <a:t>Consider what role </a:t>
            </a:r>
            <a:r>
              <a:rPr lang="en-US" dirty="0"/>
              <a:t>substances</a:t>
            </a:r>
            <a:r>
              <a:rPr lang="en" b="0" i="0" u="none" baseline="0" dirty="0"/>
              <a:t> play in your own study community.</a:t>
            </a:r>
          </a:p>
          <a:p>
            <a:r>
              <a:rPr lang="en-US" dirty="0"/>
              <a:t>Understand why it is essential in tutoring activities to discuss substances.</a:t>
            </a:r>
          </a:p>
          <a:p>
            <a:r>
              <a:rPr lang="en-US" dirty="0"/>
              <a:t>Learn ways to take substances-related matters into account when tutoring.</a:t>
            </a:r>
          </a:p>
          <a:p>
            <a:pPr algn="l" rtl="0"/>
            <a:r>
              <a:rPr lang="en" b="0" i="0" u="none" baseline="0" dirty="0"/>
              <a:t>Know how to </a:t>
            </a:r>
            <a:r>
              <a:rPr lang="en-US" dirty="0"/>
              <a:t>raise your concern </a:t>
            </a:r>
            <a:r>
              <a:rPr lang="en" b="0" i="0" u="none" baseline="0" dirty="0"/>
              <a:t>related to observed substance abuse and to guide the </a:t>
            </a:r>
            <a:r>
              <a:rPr lang="en-US" dirty="0"/>
              <a:t>fresher </a:t>
            </a:r>
            <a:r>
              <a:rPr lang="en" b="0" i="0" u="none" baseline="0" dirty="0"/>
              <a:t>to </a:t>
            </a:r>
            <a:r>
              <a:rPr lang="en-US" dirty="0"/>
              <a:t>get help.</a:t>
            </a:r>
            <a:endParaRPr lang="en" dirty="0"/>
          </a:p>
        </p:txBody>
      </p:sp>
    </p:spTree>
    <p:extLst>
      <p:ext uri="{BB962C8B-B14F-4D97-AF65-F5344CB8AC3E}">
        <p14:creationId xmlns:p14="http://schemas.microsoft.com/office/powerpoint/2010/main" val="7825738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C613923-3C9C-425B-8B9B-6B010C308BFC}"/>
              </a:ext>
            </a:extLst>
          </p:cNvPr>
          <p:cNvSpPr>
            <a:spLocks noGrp="1"/>
          </p:cNvSpPr>
          <p:nvPr>
            <p:ph type="title"/>
          </p:nvPr>
        </p:nvSpPr>
        <p:spPr/>
        <p:txBody>
          <a:bodyPr/>
          <a:lstStyle/>
          <a:p>
            <a:pPr algn="l" rtl="0"/>
            <a:r>
              <a:rPr lang="en" b="1" i="0" u="none" baseline="0"/>
              <a:t>Summary</a:t>
            </a:r>
          </a:p>
        </p:txBody>
      </p:sp>
      <p:sp>
        <p:nvSpPr>
          <p:cNvPr id="3" name="Sisällön paikkamerkki 2">
            <a:extLst>
              <a:ext uri="{FF2B5EF4-FFF2-40B4-BE49-F238E27FC236}">
                <a16:creationId xmlns:a16="http://schemas.microsoft.com/office/drawing/2014/main" id="{00919E3C-F57B-423B-A089-7C2D647BE741}"/>
              </a:ext>
            </a:extLst>
          </p:cNvPr>
          <p:cNvSpPr>
            <a:spLocks noGrp="1"/>
          </p:cNvSpPr>
          <p:nvPr>
            <p:ph idx="1"/>
          </p:nvPr>
        </p:nvSpPr>
        <p:spPr/>
        <p:txBody>
          <a:bodyPr>
            <a:normAutofit/>
          </a:bodyPr>
          <a:lstStyle/>
          <a:p>
            <a:pPr algn="l" rtl="0"/>
            <a:r>
              <a:rPr lang="en" b="0" i="0" u="none" baseline="0" dirty="0"/>
              <a:t>In order to promote the well-being of others, you must first take care of your own study ability and your mental well-being.</a:t>
            </a:r>
          </a:p>
          <a:p>
            <a:pPr algn="l" rtl="0"/>
            <a:r>
              <a:rPr lang="en" b="0" i="0" u="none" baseline="0" dirty="0"/>
              <a:t>It is good to consider </a:t>
            </a:r>
            <a:r>
              <a:rPr lang="en" dirty="0"/>
              <a:t>fostering</a:t>
            </a:r>
            <a:r>
              <a:rPr lang="en" b="0" i="0" u="none" baseline="0" dirty="0"/>
              <a:t> your own well-being in advance. </a:t>
            </a:r>
          </a:p>
          <a:p>
            <a:pPr algn="l" rtl="0"/>
            <a:r>
              <a:rPr lang="en" b="0" i="0" u="none" baseline="0" dirty="0"/>
              <a:t>Everyone has moments that strain their mental well-being during their studies.</a:t>
            </a:r>
          </a:p>
          <a:p>
            <a:pPr algn="l" rtl="0"/>
            <a:r>
              <a:rPr lang="en" b="0" i="0" u="none" baseline="0" dirty="0"/>
              <a:t>Discuss your situation with a person close to you and/or professional.</a:t>
            </a:r>
          </a:p>
          <a:p>
            <a:pPr algn="l" rtl="0"/>
            <a:r>
              <a:rPr lang="en" b="0" i="0" u="none" baseline="0" dirty="0"/>
              <a:t>Talk to a fresher or classmate about your concerns.</a:t>
            </a:r>
          </a:p>
          <a:p>
            <a:pPr algn="l" rtl="0"/>
            <a:r>
              <a:rPr lang="en" b="0" i="0" u="none" baseline="0" dirty="0"/>
              <a:t>The tutor is not anyone’s therapist.</a:t>
            </a:r>
          </a:p>
          <a:p>
            <a:pPr algn="l" rtl="0"/>
            <a:r>
              <a:rPr lang="en" b="0" i="0" u="none" baseline="0" dirty="0"/>
              <a:t>As a tutor, the most important thing is active listening, casual encounters, and guiding forward.</a:t>
            </a:r>
          </a:p>
        </p:txBody>
      </p:sp>
    </p:spTree>
    <p:extLst>
      <p:ext uri="{BB962C8B-B14F-4D97-AF65-F5344CB8AC3E}">
        <p14:creationId xmlns:p14="http://schemas.microsoft.com/office/powerpoint/2010/main" val="14974473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3F3FF0B3-6110-4E28-81BB-F02F31D59AF1}"/>
              </a:ext>
            </a:extLst>
          </p:cNvPr>
          <p:cNvSpPr>
            <a:spLocks noGrp="1"/>
          </p:cNvSpPr>
          <p:nvPr>
            <p:ph type="title"/>
          </p:nvPr>
        </p:nvSpPr>
        <p:spPr/>
        <p:txBody>
          <a:bodyPr>
            <a:normAutofit fontScale="90000"/>
          </a:bodyPr>
          <a:lstStyle/>
          <a:p>
            <a:pPr algn="l" rtl="0"/>
            <a:r>
              <a:rPr lang="en" b="1" i="0" u="none" baseline="0" dirty="0"/>
              <a:t>KUPLA – Students reforming </a:t>
            </a:r>
            <a:br>
              <a:rPr lang="en" dirty="0"/>
            </a:br>
            <a:r>
              <a:rPr lang="en" b="1" i="0" u="none" baseline="0" dirty="0"/>
              <a:t>substance use culture</a:t>
            </a:r>
          </a:p>
        </p:txBody>
      </p:sp>
      <p:pic>
        <p:nvPicPr>
          <p:cNvPr id="6" name="Picture 5" descr="Kupla project´s logo">
            <a:extLst>
              <a:ext uri="{FF2B5EF4-FFF2-40B4-BE49-F238E27FC236}">
                <a16:creationId xmlns:a16="http://schemas.microsoft.com/office/drawing/2014/main" id="{419A59F9-C15E-444C-9520-99669E8AF7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3977" y="362207"/>
            <a:ext cx="1032493" cy="1032493"/>
          </a:xfrm>
          <a:prstGeom prst="rect">
            <a:avLst/>
          </a:prstGeom>
        </p:spPr>
      </p:pic>
      <p:sp>
        <p:nvSpPr>
          <p:cNvPr id="5" name="Sisällön paikkamerkki 4">
            <a:extLst>
              <a:ext uri="{FF2B5EF4-FFF2-40B4-BE49-F238E27FC236}">
                <a16:creationId xmlns:a16="http://schemas.microsoft.com/office/drawing/2014/main" id="{00B687FE-A11A-486F-B21D-F375A728AF42}"/>
              </a:ext>
            </a:extLst>
          </p:cNvPr>
          <p:cNvSpPr>
            <a:spLocks noGrp="1"/>
          </p:cNvSpPr>
          <p:nvPr>
            <p:ph idx="1"/>
          </p:nvPr>
        </p:nvSpPr>
        <p:spPr>
          <a:xfrm>
            <a:off x="853225" y="1753361"/>
            <a:ext cx="10547465" cy="3850054"/>
          </a:xfrm>
        </p:spPr>
        <p:txBody>
          <a:bodyPr vert="horz" lIns="91440" tIns="45720" rIns="91440" bIns="45720" rtlCol="0" anchor="t">
            <a:noAutofit/>
          </a:bodyPr>
          <a:lstStyle/>
          <a:p>
            <a:pPr algn="l" rtl="0" fontAlgn="base"/>
            <a:r>
              <a:rPr lang="en" sz="2200" b="0" i="0" u="none" baseline="0" dirty="0"/>
              <a:t>The training has been developed by KUPLA – “Students reforming substance use culture”, a joint project by EHYT ry and Nyyti ry. The project was ongoing from 2018 to 2020. </a:t>
            </a:r>
          </a:p>
          <a:p>
            <a:pPr algn="l" rtl="0" fontAlgn="base"/>
            <a:r>
              <a:rPr lang="en" sz="2200" b="0" i="0" u="none" baseline="0" dirty="0"/>
              <a:t>National partners in the programme included the National Union of University Students in Finland (SYL), University of Applied Sciences Students in Finland (SAMOK), Finnish Student Sports Federation (OLL) and the Finnish Student Health Service (FSHS). </a:t>
            </a:r>
          </a:p>
          <a:p>
            <a:pPr algn="l" rtl="0" fontAlgn="base"/>
            <a:r>
              <a:rPr lang="en" sz="2200" b="0" i="0" u="none" baseline="0" dirty="0"/>
              <a:t>This work is licensed under a Creative Commons Attribution 4.0 International License. Read more about the license on </a:t>
            </a:r>
            <a:r>
              <a:rPr lang="en" sz="2200" b="0" i="0" u="none" baseline="0" dirty="0">
                <a:hlinkClick r:id="rId4"/>
              </a:rPr>
              <a:t>Creative Commons website</a:t>
            </a:r>
            <a:r>
              <a:rPr lang="en" sz="2200" b="0" i="0" u="none" baseline="0" dirty="0"/>
              <a:t>.  </a:t>
            </a:r>
            <a:endParaRPr lang="en" sz="2200" dirty="0">
              <a:cs typeface="Calibri"/>
            </a:endParaRPr>
          </a:p>
          <a:p>
            <a:pPr algn="l" rtl="0" fontAlgn="base"/>
            <a:r>
              <a:rPr lang="en" sz="2200" b="0" i="0" u="none" baseline="0" dirty="0"/>
              <a:t>This training may be used, shared and modified freely with a reference to KUPLA as the original author. </a:t>
            </a:r>
          </a:p>
          <a:p>
            <a:pPr algn="l" rtl="0" fontAlgn="base"/>
            <a:r>
              <a:rPr lang="en" sz="2200" b="0" i="0" u="none" baseline="0" dirty="0"/>
              <a:t>Other materials for the KUPLA project can be found on EHYT's website, www.ehyt.fi</a:t>
            </a:r>
          </a:p>
          <a:p>
            <a:endParaRPr lang="en" sz="2000" dirty="0"/>
          </a:p>
        </p:txBody>
      </p:sp>
      <p:pic>
        <p:nvPicPr>
          <p:cNvPr id="12" name="Picture 2" descr="EHYT's logo">
            <a:extLst>
              <a:ext uri="{FF2B5EF4-FFF2-40B4-BE49-F238E27FC236}">
                <a16:creationId xmlns:a16="http://schemas.microsoft.com/office/drawing/2014/main" id="{E3B9D998-775A-4357-A0FB-23A015D0C65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43" y="5737347"/>
            <a:ext cx="1047750" cy="7048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Nyyti's logo">
            <a:extLst>
              <a:ext uri="{FF2B5EF4-FFF2-40B4-BE49-F238E27FC236}">
                <a16:creationId xmlns:a16="http://schemas.microsoft.com/office/drawing/2014/main" id="{49FD2069-73BB-4CC7-A9F1-78C93D07354A}"/>
              </a:ext>
              <a:ext uri="{C183D7F6-B498-43B3-948B-1728B52AA6E4}">
                <adec:decorative xmlns:adec="http://schemas.microsoft.com/office/drawing/2017/decorative" val="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6301" y="5702923"/>
            <a:ext cx="771525" cy="8096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SYL's logo">
            <a:extLst>
              <a:ext uri="{FF2B5EF4-FFF2-40B4-BE49-F238E27FC236}">
                <a16:creationId xmlns:a16="http://schemas.microsoft.com/office/drawing/2014/main" id="{8ECAD4DD-70D0-4895-B38A-BEAD801583DD}"/>
              </a:ext>
              <a:ext uri="{C183D7F6-B498-43B3-948B-1728B52AA6E4}">
                <adec:decorative xmlns:adec="http://schemas.microsoft.com/office/drawing/2017/decorative" val="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9780" y="5771062"/>
            <a:ext cx="8382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descr="SAMOK's logo">
            <a:extLst>
              <a:ext uri="{FF2B5EF4-FFF2-40B4-BE49-F238E27FC236}">
                <a16:creationId xmlns:a16="http://schemas.microsoft.com/office/drawing/2014/main" id="{A943D4DA-7DF4-491E-93A6-A2DA285F7319}"/>
              </a:ext>
              <a:ext uri="{C183D7F6-B498-43B3-948B-1728B52AA6E4}">
                <adec:decorative xmlns:adec="http://schemas.microsoft.com/office/drawing/2017/decorative" val="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11925" y="5745786"/>
            <a:ext cx="2562225" cy="7239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6" descr="Finnish Student Sports Federation’s logo">
            <a:extLst>
              <a:ext uri="{FF2B5EF4-FFF2-40B4-BE49-F238E27FC236}">
                <a16:creationId xmlns:a16="http://schemas.microsoft.com/office/drawing/2014/main" id="{962A8CC4-F16B-4BDF-B2AC-C361D12ED1A6}"/>
              </a:ext>
              <a:ext uri="{C183D7F6-B498-43B3-948B-1728B52AA6E4}">
                <adec:decorative xmlns:adec="http://schemas.microsoft.com/office/drawing/2017/decorative" val="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62040" y="5660061"/>
            <a:ext cx="952500" cy="7905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0" descr="FSHS’s logo">
            <a:extLst>
              <a:ext uri="{FF2B5EF4-FFF2-40B4-BE49-F238E27FC236}">
                <a16:creationId xmlns:a16="http://schemas.microsoft.com/office/drawing/2014/main" id="{978B9F9B-30B9-4766-86A3-1E15738398CD}"/>
              </a:ext>
              <a:ext uri="{C183D7F6-B498-43B3-948B-1728B52AA6E4}">
                <adec:decorative xmlns:adec="http://schemas.microsoft.com/office/drawing/2017/decorative" val="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90320" y="5660061"/>
            <a:ext cx="3486150" cy="8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8186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1F7C-3D99-4CD2-8816-4963898A5D96}"/>
              </a:ext>
            </a:extLst>
          </p:cNvPr>
          <p:cNvSpPr>
            <a:spLocks noGrp="1"/>
          </p:cNvSpPr>
          <p:nvPr>
            <p:ph type="title"/>
          </p:nvPr>
        </p:nvSpPr>
        <p:spPr>
          <a:xfrm>
            <a:off x="238432" y="1403965"/>
            <a:ext cx="11710220" cy="907435"/>
          </a:xfrm>
        </p:spPr>
        <p:txBody>
          <a:bodyPr>
            <a:normAutofit/>
          </a:bodyPr>
          <a:lstStyle/>
          <a:p>
            <a:pPr rtl="0"/>
            <a:r>
              <a:rPr lang="en" sz="4500" b="1" i="0" u="none" baseline="0"/>
              <a:t>Training topics</a:t>
            </a:r>
            <a:endParaRPr lang="en" sz="4500" dirty="0"/>
          </a:p>
        </p:txBody>
      </p:sp>
      <p:grpSp>
        <p:nvGrpSpPr>
          <p:cNvPr id="3" name="Group 2" descr="The role of substances in study community.">
            <a:extLst>
              <a:ext uri="{FF2B5EF4-FFF2-40B4-BE49-F238E27FC236}">
                <a16:creationId xmlns:a16="http://schemas.microsoft.com/office/drawing/2014/main" id="{662B627E-2A85-4556-8F4E-157C5847893F}"/>
              </a:ext>
              <a:ext uri="{C183D7F6-B498-43B3-948B-1728B52AA6E4}">
                <adec:decorative xmlns:adec="http://schemas.microsoft.com/office/drawing/2017/decorative" val="0"/>
              </a:ext>
            </a:extLst>
          </p:cNvPr>
          <p:cNvGrpSpPr/>
          <p:nvPr/>
        </p:nvGrpSpPr>
        <p:grpSpPr>
          <a:xfrm>
            <a:off x="1821542" y="2487874"/>
            <a:ext cx="8561676" cy="801426"/>
            <a:chOff x="0" y="2548862"/>
            <a:chExt cx="4746173" cy="1113840"/>
          </a:xfrm>
        </p:grpSpPr>
        <p:sp>
          <p:nvSpPr>
            <p:cNvPr id="4" name="Rectangle: Rounded Corners 3">
              <a:extLst>
                <a:ext uri="{FF2B5EF4-FFF2-40B4-BE49-F238E27FC236}">
                  <a16:creationId xmlns:a16="http://schemas.microsoft.com/office/drawing/2014/main" id="{C9BF6518-4D42-4E8F-BB0B-7597CB7C774A}"/>
                </a:ext>
              </a:extLst>
            </p:cNvPr>
            <p:cNvSpPr/>
            <p:nvPr/>
          </p:nvSpPr>
          <p:spPr>
            <a:xfrm>
              <a:off x="0" y="2548862"/>
              <a:ext cx="4746173" cy="1113840"/>
            </a:xfrm>
            <a:prstGeom prst="roundRect">
              <a:avLst/>
            </a:prstGeom>
            <a:solidFill>
              <a:schemeClr val="bg1"/>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5" name="Rectangle: Rounded Corners 4">
              <a:extLst>
                <a:ext uri="{FF2B5EF4-FFF2-40B4-BE49-F238E27FC236}">
                  <a16:creationId xmlns:a16="http://schemas.microsoft.com/office/drawing/2014/main" id="{EE07DBF7-EF3C-4E91-BC3A-CE6B0299CB5A}"/>
                </a:ext>
              </a:extLst>
            </p:cNvPr>
            <p:cNvSpPr txBox="1"/>
            <p:nvPr/>
          </p:nvSpPr>
          <p:spPr>
            <a:xfrm>
              <a:off x="54373" y="2603235"/>
              <a:ext cx="4637427" cy="10050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 sz="3000" b="1" i="0" u="none" baseline="0" dirty="0">
                  <a:solidFill>
                    <a:srgbClr val="39A1B1"/>
                  </a:solidFill>
                </a:rPr>
                <a:t>The role of substances in study community</a:t>
              </a:r>
              <a:endParaRPr lang="en" sz="3000" b="1" kern="1200" dirty="0">
                <a:solidFill>
                  <a:srgbClr val="39A1B1"/>
                </a:solidFill>
              </a:endParaRPr>
            </a:p>
          </p:txBody>
        </p:sp>
      </p:grpSp>
      <p:grpSp>
        <p:nvGrpSpPr>
          <p:cNvPr id="6" name="Group 5" descr="Raising the concern and where to get help.">
            <a:extLst>
              <a:ext uri="{FF2B5EF4-FFF2-40B4-BE49-F238E27FC236}">
                <a16:creationId xmlns:a16="http://schemas.microsoft.com/office/drawing/2014/main" id="{2F424F7D-A90D-45E3-81BA-D655D39DB0BD}"/>
              </a:ext>
              <a:ext uri="{C183D7F6-B498-43B3-948B-1728B52AA6E4}">
                <adec:decorative xmlns:adec="http://schemas.microsoft.com/office/drawing/2017/decorative" val="0"/>
              </a:ext>
            </a:extLst>
          </p:cNvPr>
          <p:cNvGrpSpPr/>
          <p:nvPr/>
        </p:nvGrpSpPr>
        <p:grpSpPr>
          <a:xfrm>
            <a:off x="1821542" y="3502549"/>
            <a:ext cx="8561676" cy="801426"/>
            <a:chOff x="0" y="2548862"/>
            <a:chExt cx="4746173" cy="1113840"/>
          </a:xfrm>
        </p:grpSpPr>
        <p:sp>
          <p:nvSpPr>
            <p:cNvPr id="7" name="Rectangle: Rounded Corners 6">
              <a:extLst>
                <a:ext uri="{FF2B5EF4-FFF2-40B4-BE49-F238E27FC236}">
                  <a16:creationId xmlns:a16="http://schemas.microsoft.com/office/drawing/2014/main" id="{934F6020-59A7-4142-80DF-BA0FB01B03A8}"/>
                </a:ext>
              </a:extLst>
            </p:cNvPr>
            <p:cNvSpPr/>
            <p:nvPr/>
          </p:nvSpPr>
          <p:spPr>
            <a:xfrm>
              <a:off x="0" y="2548862"/>
              <a:ext cx="4746173" cy="1113840"/>
            </a:xfrm>
            <a:prstGeom prst="roundRect">
              <a:avLst/>
            </a:prstGeom>
            <a:solidFill>
              <a:schemeClr val="bg1"/>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8" name="Rectangle: Rounded Corners 4">
              <a:extLst>
                <a:ext uri="{FF2B5EF4-FFF2-40B4-BE49-F238E27FC236}">
                  <a16:creationId xmlns:a16="http://schemas.microsoft.com/office/drawing/2014/main" id="{FB3AB5CF-81BB-48FA-AA91-6729C208EBCF}"/>
                </a:ext>
              </a:extLst>
            </p:cNvPr>
            <p:cNvSpPr txBox="1"/>
            <p:nvPr/>
          </p:nvSpPr>
          <p:spPr>
            <a:xfrm>
              <a:off x="54373" y="2603235"/>
              <a:ext cx="4637427" cy="10050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 sz="3000" b="1" i="0" u="none" baseline="0" dirty="0">
                  <a:solidFill>
                    <a:srgbClr val="39A1B1"/>
                  </a:solidFill>
                </a:rPr>
                <a:t>Raising the concern and where to get help</a:t>
              </a:r>
              <a:endParaRPr lang="en" sz="3000" b="1" kern="1200" dirty="0">
                <a:solidFill>
                  <a:srgbClr val="39A1B1"/>
                </a:solidFill>
              </a:endParaRPr>
            </a:p>
          </p:txBody>
        </p:sp>
      </p:grpSp>
    </p:spTree>
    <p:extLst>
      <p:ext uri="{BB962C8B-B14F-4D97-AF65-F5344CB8AC3E}">
        <p14:creationId xmlns:p14="http://schemas.microsoft.com/office/powerpoint/2010/main" val="3698588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475A881E-AAD3-4813-B09C-6540B5371A76}"/>
              </a:ext>
            </a:extLst>
          </p:cNvPr>
          <p:cNvSpPr>
            <a:spLocks noGrp="1"/>
          </p:cNvSpPr>
          <p:nvPr>
            <p:ph type="title"/>
          </p:nvPr>
        </p:nvSpPr>
        <p:spPr/>
        <p:txBody>
          <a:bodyPr/>
          <a:lstStyle/>
          <a:p>
            <a:pPr rtl="0"/>
            <a:r>
              <a:rPr lang="en" b="1" i="0" u="none" baseline="0" dirty="0"/>
              <a:t>The role of substances in study community</a:t>
            </a:r>
          </a:p>
        </p:txBody>
      </p:sp>
    </p:spTree>
    <p:extLst>
      <p:ext uri="{BB962C8B-B14F-4D97-AF65-F5344CB8AC3E}">
        <p14:creationId xmlns:p14="http://schemas.microsoft.com/office/powerpoint/2010/main" val="3190520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B4A6B6C-07A6-4BF2-8741-EC7634010E6A}"/>
              </a:ext>
            </a:extLst>
          </p:cNvPr>
          <p:cNvSpPr>
            <a:spLocks noGrp="1"/>
          </p:cNvSpPr>
          <p:nvPr>
            <p:ph type="title"/>
          </p:nvPr>
        </p:nvSpPr>
        <p:spPr>
          <a:xfrm>
            <a:off x="240890" y="152260"/>
            <a:ext cx="11710220" cy="1961535"/>
          </a:xfrm>
        </p:spPr>
        <p:txBody>
          <a:bodyPr/>
          <a:lstStyle/>
          <a:p>
            <a:pPr rtl="0"/>
            <a:r>
              <a:rPr lang="en" b="1" i="0" u="none" baseline="0">
                <a:solidFill>
                  <a:schemeClr val="accent1"/>
                </a:solidFill>
              </a:rPr>
              <a:t>Exercise</a:t>
            </a:r>
          </a:p>
        </p:txBody>
      </p:sp>
      <p:graphicFrame>
        <p:nvGraphicFramePr>
          <p:cNvPr id="5" name="Sisällön paikkamerkki 3" descr="Think about the aspects that have affected your own attitude towards substances.">
            <a:extLst>
              <a:ext uri="{FF2B5EF4-FFF2-40B4-BE49-F238E27FC236}">
                <a16:creationId xmlns:a16="http://schemas.microsoft.com/office/drawing/2014/main" id="{A2DD516A-E53E-4881-A287-7AF42CEF39E0}"/>
              </a:ext>
              <a:ext uri="{C183D7F6-B498-43B3-948B-1728B52AA6E4}">
                <adec:decorative xmlns:adec="http://schemas.microsoft.com/office/drawing/2017/decorative" val="0"/>
              </a:ext>
            </a:extLst>
          </p:cNvPr>
          <p:cNvGraphicFramePr>
            <a:graphicFrameLocks noGrp="1"/>
          </p:cNvGraphicFramePr>
          <p:nvPr>
            <p:ph sz="half" idx="2"/>
            <p:extLst>
              <p:ext uri="{D42A27DB-BD31-4B8C-83A1-F6EECF244321}">
                <p14:modId xmlns:p14="http://schemas.microsoft.com/office/powerpoint/2010/main" val="1922503118"/>
              </p:ext>
            </p:extLst>
          </p:nvPr>
        </p:nvGraphicFramePr>
        <p:xfrm>
          <a:off x="1333944" y="1741468"/>
          <a:ext cx="9907797" cy="3983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0956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D97B2BE-0FCF-4E01-B61B-2BCB4228196A}"/>
              </a:ext>
            </a:extLst>
          </p:cNvPr>
          <p:cNvSpPr>
            <a:spLocks noGrp="1"/>
          </p:cNvSpPr>
          <p:nvPr>
            <p:ph type="title"/>
          </p:nvPr>
        </p:nvSpPr>
        <p:spPr>
          <a:xfrm>
            <a:off x="838200" y="365125"/>
            <a:ext cx="10393392" cy="1325563"/>
          </a:xfrm>
        </p:spPr>
        <p:txBody>
          <a:bodyPr>
            <a:normAutofit/>
          </a:bodyPr>
          <a:lstStyle/>
          <a:p>
            <a:pPr algn="l" rtl="0"/>
            <a:r>
              <a:rPr lang="en" b="1" i="0" u="none" baseline="0" dirty="0">
                <a:latin typeface="+mn-lt"/>
                <a:cs typeface="Calibri Light"/>
              </a:rPr>
              <a:t>Which aspects should you </a:t>
            </a:r>
            <a:r>
              <a:rPr lang="en" dirty="0">
                <a:cs typeface="Calibri Light"/>
              </a:rPr>
              <a:t>note</a:t>
            </a:r>
            <a:r>
              <a:rPr lang="en" b="1" i="0" u="none" baseline="0" dirty="0">
                <a:latin typeface="+mn-lt"/>
                <a:cs typeface="Calibri Light"/>
              </a:rPr>
              <a:t> as a tutor?</a:t>
            </a:r>
            <a:endParaRPr lang="en" dirty="0">
              <a:latin typeface="+mn-lt"/>
            </a:endParaRPr>
          </a:p>
        </p:txBody>
      </p:sp>
      <p:sp>
        <p:nvSpPr>
          <p:cNvPr id="3" name="Sisällön paikkamerkki 2">
            <a:extLst>
              <a:ext uri="{FF2B5EF4-FFF2-40B4-BE49-F238E27FC236}">
                <a16:creationId xmlns:a16="http://schemas.microsoft.com/office/drawing/2014/main" id="{D0D27BB8-0FD5-44B8-9240-71B44531DAA6}"/>
              </a:ext>
            </a:extLst>
          </p:cNvPr>
          <p:cNvSpPr>
            <a:spLocks noGrp="1"/>
          </p:cNvSpPr>
          <p:nvPr>
            <p:ph idx="1"/>
          </p:nvPr>
        </p:nvSpPr>
        <p:spPr>
          <a:xfrm>
            <a:off x="838200" y="1456841"/>
            <a:ext cx="10515600" cy="5036034"/>
          </a:xfrm>
        </p:spPr>
        <p:txBody>
          <a:bodyPr>
            <a:normAutofit fontScale="40000" lnSpcReduction="20000"/>
          </a:bodyPr>
          <a:lstStyle/>
          <a:p>
            <a:pPr marL="0" lvl="1" algn="l" rtl="0">
              <a:spcBef>
                <a:spcPts val="1200"/>
              </a:spcBef>
              <a:buFont typeface="Arial" panose="020B0604020202020204" pitchFamily="34" charset="0"/>
              <a:buChar char="•"/>
            </a:pPr>
            <a:endParaRPr lang="en" sz="3400" dirty="0">
              <a:cs typeface="Calibri"/>
            </a:endParaRPr>
          </a:p>
          <a:p>
            <a:pPr marL="457200" lvl="1" indent="-457200" algn="l" rtl="0">
              <a:lnSpc>
                <a:spcPct val="120000"/>
              </a:lnSpc>
              <a:spcBef>
                <a:spcPts val="1200"/>
              </a:spcBef>
              <a:buFont typeface="Arial" panose="020B0604020202020204" pitchFamily="34" charset="0"/>
              <a:buChar char="•"/>
            </a:pPr>
            <a:r>
              <a:rPr lang="en" sz="5500" b="0" i="0" u="none" baseline="0" dirty="0">
                <a:cs typeface="Calibri"/>
              </a:rPr>
              <a:t>17% of new students do not participate in student events at all. The third most common reason not to participate in events is the feeling that the events are too alcohol-oriented. </a:t>
            </a:r>
          </a:p>
          <a:p>
            <a:pPr marL="457200" lvl="1" indent="-457200" algn="l" rtl="0">
              <a:lnSpc>
                <a:spcPct val="120000"/>
              </a:lnSpc>
              <a:spcBef>
                <a:spcPts val="1200"/>
              </a:spcBef>
              <a:buFont typeface="Arial" panose="020B0604020202020204" pitchFamily="34" charset="0"/>
              <a:buChar char="•"/>
            </a:pPr>
            <a:r>
              <a:rPr lang="en" sz="5500" b="0" i="0" u="none" baseline="0" dirty="0">
                <a:cs typeface="Calibri"/>
              </a:rPr>
              <a:t>As a tutor, you influence the perception of new students about the new study community: What you say and how you act symbolise the general attitudes towards substance use.</a:t>
            </a:r>
          </a:p>
          <a:p>
            <a:pPr marL="457200" lvl="1" indent="-457200">
              <a:lnSpc>
                <a:spcPct val="120000"/>
              </a:lnSpc>
              <a:spcBef>
                <a:spcPts val="1200"/>
              </a:spcBef>
            </a:pPr>
            <a:r>
              <a:rPr lang="en-US" sz="5500" dirty="0">
                <a:cs typeface="Calibri"/>
              </a:rPr>
              <a:t>If you are concerned about a new students' substance use or well-being, it is good to know how to raise your concern and where to guide the new student if needed.</a:t>
            </a:r>
            <a:endParaRPr lang="en" sz="5500" b="0" i="0" u="none" baseline="0" dirty="0">
              <a:cs typeface="Calibri"/>
            </a:endParaRPr>
          </a:p>
          <a:p>
            <a:pPr marL="457200" lvl="1" indent="-457200" algn="l" rtl="0">
              <a:lnSpc>
                <a:spcPct val="120000"/>
              </a:lnSpc>
              <a:spcBef>
                <a:spcPts val="1200"/>
              </a:spcBef>
              <a:buFont typeface="Arial" panose="020B0604020202020204" pitchFamily="34" charset="0"/>
              <a:buChar char="•"/>
            </a:pPr>
            <a:r>
              <a:rPr lang="en" sz="5500" b="0" i="0" u="none" baseline="0" dirty="0">
                <a:cs typeface="Calibri"/>
              </a:rPr>
              <a:t>University/UAS usually have rules (Student substance abuse prevention programme) for </a:t>
            </a:r>
            <a:r>
              <a:rPr lang="en-US" sz="5500" dirty="0">
                <a:cs typeface="Calibri"/>
              </a:rPr>
              <a:t>substances and harms of substance use </a:t>
            </a:r>
            <a:r>
              <a:rPr lang="en" sz="5500" b="0" i="0" u="none" baseline="0" dirty="0">
                <a:cs typeface="Calibri"/>
              </a:rPr>
              <a:t>– </a:t>
            </a:r>
            <a:r>
              <a:rPr lang="en-US" sz="5500" dirty="0">
                <a:cs typeface="Calibri"/>
              </a:rPr>
              <a:t>it is useful for a tutor to know where you can find these rules. </a:t>
            </a:r>
            <a:endParaRPr lang="en" sz="5500" b="0" i="0" u="none" baseline="0" dirty="0">
              <a:cs typeface="Calibri"/>
            </a:endParaRPr>
          </a:p>
        </p:txBody>
      </p:sp>
    </p:spTree>
    <p:extLst>
      <p:ext uri="{BB962C8B-B14F-4D97-AF65-F5344CB8AC3E}">
        <p14:creationId xmlns:p14="http://schemas.microsoft.com/office/powerpoint/2010/main" val="2557684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kstiruutu 8">
            <a:extLst>
              <a:ext uri="{FF2B5EF4-FFF2-40B4-BE49-F238E27FC236}">
                <a16:creationId xmlns:a16="http://schemas.microsoft.com/office/drawing/2014/main" id="{9FF01EE6-F8FD-4667-B301-AEE46877550F}"/>
              </a:ext>
            </a:extLst>
          </p:cNvPr>
          <p:cNvSpPr txBox="1"/>
          <p:nvPr/>
        </p:nvSpPr>
        <p:spPr>
          <a:xfrm>
            <a:off x="501805" y="390293"/>
            <a:ext cx="2520175" cy="379141"/>
          </a:xfrm>
          <a:prstGeom prst="rect">
            <a:avLst/>
          </a:prstGeom>
          <a:noFill/>
        </p:spPr>
        <p:txBody>
          <a:bodyPr wrap="square" rtlCol="0">
            <a:spAutoFit/>
          </a:bodyPr>
          <a:lstStyle/>
          <a:p>
            <a:pPr algn="l" rtl="0"/>
            <a:r>
              <a:rPr lang="en" b="0" i="0" u="none" baseline="0">
                <a:solidFill>
                  <a:schemeClr val="accent1"/>
                </a:solidFill>
              </a:rPr>
              <a:t>Exercise</a:t>
            </a:r>
          </a:p>
        </p:txBody>
      </p:sp>
      <p:sp>
        <p:nvSpPr>
          <p:cNvPr id="4" name="Otsikko 3">
            <a:extLst>
              <a:ext uri="{FF2B5EF4-FFF2-40B4-BE49-F238E27FC236}">
                <a16:creationId xmlns:a16="http://schemas.microsoft.com/office/drawing/2014/main" id="{E4A75C67-0F52-4D9C-9D49-4A59860E68E9}"/>
              </a:ext>
            </a:extLst>
          </p:cNvPr>
          <p:cNvSpPr>
            <a:spLocks noGrp="1"/>
          </p:cNvSpPr>
          <p:nvPr>
            <p:ph type="title"/>
          </p:nvPr>
        </p:nvSpPr>
        <p:spPr/>
        <p:txBody>
          <a:bodyPr/>
          <a:lstStyle/>
          <a:p>
            <a:pPr algn="l" rtl="0"/>
            <a:r>
              <a:rPr lang="en" b="1" i="0" u="none" baseline="0"/>
              <a:t>Line exercise</a:t>
            </a:r>
          </a:p>
        </p:txBody>
      </p:sp>
      <p:sp>
        <p:nvSpPr>
          <p:cNvPr id="5" name="Sisällön paikkamerkki 4">
            <a:extLst>
              <a:ext uri="{FF2B5EF4-FFF2-40B4-BE49-F238E27FC236}">
                <a16:creationId xmlns:a16="http://schemas.microsoft.com/office/drawing/2014/main" id="{80E6F95C-5CD0-4F12-983B-DAD8A3D2D64A}"/>
              </a:ext>
            </a:extLst>
          </p:cNvPr>
          <p:cNvSpPr>
            <a:spLocks noGrp="1"/>
          </p:cNvSpPr>
          <p:nvPr>
            <p:ph idx="1"/>
          </p:nvPr>
        </p:nvSpPr>
        <p:spPr>
          <a:xfrm>
            <a:off x="853225" y="2038119"/>
            <a:ext cx="10547465" cy="4516507"/>
          </a:xfrm>
        </p:spPr>
        <p:txBody>
          <a:bodyPr/>
          <a:lstStyle/>
          <a:p>
            <a:pPr marL="0" indent="0" algn="l" rtl="0">
              <a:buNone/>
            </a:pPr>
            <a:r>
              <a:rPr lang="en" b="0" i="0" u="none" baseline="0" dirty="0"/>
              <a:t>Place yourself on the line according to your opinion. You can agree with the statement/question, disagree or place yourself somewhere in between these two. </a:t>
            </a:r>
            <a:r>
              <a:rPr lang="en-US" dirty="0"/>
              <a:t>There are no right or wrong answers.</a:t>
            </a:r>
            <a:endParaRPr lang="en" dirty="0"/>
          </a:p>
        </p:txBody>
      </p:sp>
      <p:pic>
        <p:nvPicPr>
          <p:cNvPr id="6" name="Picture 11">
            <a:extLst>
              <a:ext uri="{FF2B5EF4-FFF2-40B4-BE49-F238E27FC236}">
                <a16:creationId xmlns:a16="http://schemas.microsoft.com/office/drawing/2014/main" id="{2412D64A-547E-4145-8B04-0A29C9700AD5}"/>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5967" r="59156"/>
          <a:stretch/>
        </p:blipFill>
        <p:spPr>
          <a:xfrm flipH="1">
            <a:off x="1311812" y="3299883"/>
            <a:ext cx="2389219" cy="3106102"/>
          </a:xfrm>
          <a:prstGeom prst="rect">
            <a:avLst/>
          </a:prstGeom>
        </p:spPr>
      </p:pic>
      <p:pic>
        <p:nvPicPr>
          <p:cNvPr id="7" name="Picture 6">
            <a:extLst>
              <a:ext uri="{FF2B5EF4-FFF2-40B4-BE49-F238E27FC236}">
                <a16:creationId xmlns:a16="http://schemas.microsoft.com/office/drawing/2014/main" id="{45F751BD-9B7F-4FE6-BF13-4BB1E086F18B}"/>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225200" y="3893989"/>
            <a:ext cx="2643473" cy="2206595"/>
          </a:xfrm>
          <a:prstGeom prst="rect">
            <a:avLst/>
          </a:prstGeom>
        </p:spPr>
      </p:pic>
      <p:pic>
        <p:nvPicPr>
          <p:cNvPr id="8" name="Picture 10">
            <a:extLst>
              <a:ext uri="{FF2B5EF4-FFF2-40B4-BE49-F238E27FC236}">
                <a16:creationId xmlns:a16="http://schemas.microsoft.com/office/drawing/2014/main" id="{788D2055-A66E-400F-BA2F-93B5D4C613BD}"/>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39583" r="28009"/>
          <a:stretch/>
        </p:blipFill>
        <p:spPr>
          <a:xfrm>
            <a:off x="7714117" y="3588589"/>
            <a:ext cx="2013697" cy="2817396"/>
          </a:xfrm>
          <a:prstGeom prst="rect">
            <a:avLst/>
          </a:prstGeom>
        </p:spPr>
      </p:pic>
    </p:spTree>
    <p:extLst>
      <p:ext uri="{BB962C8B-B14F-4D97-AF65-F5344CB8AC3E}">
        <p14:creationId xmlns:p14="http://schemas.microsoft.com/office/powerpoint/2010/main" val="3389863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F0A6A3B-6B43-47DC-B8A1-F660CFD3C7A4}"/>
              </a:ext>
            </a:extLst>
          </p:cNvPr>
          <p:cNvSpPr>
            <a:spLocks noGrp="1"/>
          </p:cNvSpPr>
          <p:nvPr>
            <p:ph type="title"/>
          </p:nvPr>
        </p:nvSpPr>
        <p:spPr>
          <a:xfrm>
            <a:off x="240890" y="152260"/>
            <a:ext cx="11710220" cy="1961535"/>
          </a:xfrm>
        </p:spPr>
        <p:txBody>
          <a:bodyPr/>
          <a:lstStyle/>
          <a:p>
            <a:pPr rtl="0"/>
            <a:r>
              <a:rPr lang="en" b="1" i="0" u="none" baseline="0">
                <a:solidFill>
                  <a:schemeClr val="accent1"/>
                </a:solidFill>
              </a:rPr>
              <a:t>Exercise</a:t>
            </a:r>
          </a:p>
        </p:txBody>
      </p:sp>
      <p:graphicFrame>
        <p:nvGraphicFramePr>
          <p:cNvPr id="5" name="Sisällön paikkamerkki 3" descr="I participate in student events &#10;with pleasure – not at all.">
            <a:extLst>
              <a:ext uri="{FF2B5EF4-FFF2-40B4-BE49-F238E27FC236}">
                <a16:creationId xmlns:a16="http://schemas.microsoft.com/office/drawing/2014/main" id="{A2DD516A-E53E-4881-A287-7AF42CEF39E0}"/>
              </a:ext>
              <a:ext uri="{C183D7F6-B498-43B3-948B-1728B52AA6E4}">
                <adec:decorative xmlns:adec="http://schemas.microsoft.com/office/drawing/2017/decorative" val="0"/>
              </a:ext>
            </a:extLst>
          </p:cNvPr>
          <p:cNvGraphicFramePr>
            <a:graphicFrameLocks noGrp="1"/>
          </p:cNvGraphicFramePr>
          <p:nvPr>
            <p:ph sz="half" idx="2"/>
            <p:extLst>
              <p:ext uri="{D42A27DB-BD31-4B8C-83A1-F6EECF244321}">
                <p14:modId xmlns:p14="http://schemas.microsoft.com/office/powerpoint/2010/main" val="1201106735"/>
              </p:ext>
            </p:extLst>
          </p:nvPr>
        </p:nvGraphicFramePr>
        <p:xfrm>
          <a:off x="1333944" y="1741468"/>
          <a:ext cx="9907797" cy="3983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6" descr="Two people dancing.">
            <a:extLst>
              <a:ext uri="{FF2B5EF4-FFF2-40B4-BE49-F238E27FC236}">
                <a16:creationId xmlns:a16="http://schemas.microsoft.com/office/drawing/2014/main" id="{43EE292F-4795-41C9-922A-8D0C296208A0}"/>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2506569" y="4389748"/>
            <a:ext cx="2643473" cy="2206595"/>
          </a:xfrm>
          <a:prstGeom prst="rect">
            <a:avLst/>
          </a:prstGeom>
        </p:spPr>
      </p:pic>
    </p:spTree>
    <p:extLst>
      <p:ext uri="{BB962C8B-B14F-4D97-AF65-F5344CB8AC3E}">
        <p14:creationId xmlns:p14="http://schemas.microsoft.com/office/powerpoint/2010/main" val="1710285015"/>
      </p:ext>
    </p:extLst>
  </p:cSld>
  <p:clrMapOvr>
    <a:masterClrMapping/>
  </p:clrMapOvr>
</p:sld>
</file>

<file path=ppt/theme/theme1.xml><?xml version="1.0" encoding="utf-8"?>
<a:theme xmlns:a="http://schemas.openxmlformats.org/drawingml/2006/main" name="kuplateema">
  <a:themeElements>
    <a:clrScheme name="Custom 2">
      <a:dk1>
        <a:sysClr val="windowText" lastClr="000000"/>
      </a:dk1>
      <a:lt1>
        <a:sysClr val="window" lastClr="FFFFFF"/>
      </a:lt1>
      <a:dk2>
        <a:srgbClr val="7ECAD5"/>
      </a:dk2>
      <a:lt2>
        <a:srgbClr val="F7E07E"/>
      </a:lt2>
      <a:accent1>
        <a:srgbClr val="8564C8"/>
      </a:accent1>
      <a:accent2>
        <a:srgbClr val="EF807D"/>
      </a:accent2>
      <a:accent3>
        <a:srgbClr val="61D4B8"/>
      </a:accent3>
      <a:accent4>
        <a:srgbClr val="FFB671"/>
      </a:accent4>
      <a:accent5>
        <a:srgbClr val="DCCBBC"/>
      </a:accent5>
      <a:accent6>
        <a:srgbClr val="F7BFB7"/>
      </a:accent6>
      <a:hlink>
        <a:srgbClr val="9063CD"/>
      </a:hlink>
      <a:folHlink>
        <a:srgbClr val="9063C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Tuutorin rooli_MUOK_SALLA" id="{269FA201-3CED-4318-9C7E-1CC1369377FF}" vid="{A8A35058-B8C9-4D4B-B3EA-7D9FA1B91A35}"/>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b25a0eb-6aee-482d-9e36-463e4a625073">
      <Value>6</Value>
      <Value>5</Value>
      <Value>162</Value>
      <Value>7</Value>
    </TaxCatchAll>
    <fa779d4ac9104465a0b35c00929a1e86 xmlns="8b25a0eb-6aee-482d-9e36-463e4a625073">
      <Terms xmlns="http://schemas.microsoft.com/office/infopath/2007/PartnerControls">
        <TermInfo xmlns="http://schemas.microsoft.com/office/infopath/2007/PartnerControls">
          <TermName xmlns="http://schemas.microsoft.com/office/infopath/2007/PartnerControls">Luonnos</TermName>
          <TermId xmlns="http://schemas.microsoft.com/office/infopath/2007/PartnerControls">5515d47d-45bc-4979-a976-cce269c3bccd</TermId>
        </TermInfo>
      </Terms>
    </fa779d4ac9104465a0b35c00929a1e86>
    <j4503adf8a2b47a6a02af0be5d44a3d3 xmlns="8b25a0eb-6aee-482d-9e36-463e4a625073">
      <Terms xmlns="http://schemas.microsoft.com/office/infopath/2007/PartnerControls">
        <TermInfo xmlns="http://schemas.microsoft.com/office/infopath/2007/PartnerControls">
          <TermName xmlns="http://schemas.microsoft.com/office/infopath/2007/PartnerControls">Sisäinen</TermName>
          <TermId xmlns="http://schemas.microsoft.com/office/infopath/2007/PartnerControls">86f88d56-d83c-4b89-95d9-544aff120100</TermId>
        </TermInfo>
      </Terms>
    </j4503adf8a2b47a6a02af0be5d44a3d3>
    <maa44b24fcb6448ebc628b460284fa99 xmlns="8b25a0eb-6aee-482d-9e36-463e4a625073">
      <Terms xmlns="http://schemas.microsoft.com/office/infopath/2007/PartnerControls"/>
    </maa44b24fcb6448ebc628b460284fa99>
    <ia1e4eaa4aaa42cf924070fd120c69a7 xmlns="8b25a0eb-6aee-482d-9e36-463e4a625073">
      <Terms xmlns="http://schemas.microsoft.com/office/infopath/2007/PartnerControls">
        <TermInfo xmlns="http://schemas.microsoft.com/office/infopath/2007/PartnerControls">
          <TermName xmlns="http://schemas.microsoft.com/office/infopath/2007/PartnerControls">Diaesitys</TermName>
          <TermId xmlns="http://schemas.microsoft.com/office/infopath/2007/PartnerControls">a316c037-4c47-4567-8dbb-830f4690f5dd</TermId>
        </TermInfo>
      </Terms>
    </ia1e4eaa4aaa42cf924070fd120c69a7>
    <la47d3aaa2a64b5b8f872218156bcd76 xmlns="8b25a0eb-6aee-482d-9e36-463e4a625073">
      <Terms xmlns="http://schemas.microsoft.com/office/infopath/2007/PartnerControls">
        <TermInfo xmlns="http://schemas.microsoft.com/office/infopath/2007/PartnerControls">
          <TermName xmlns="http://schemas.microsoft.com/office/infopath/2007/PartnerControls">Koulutyö</TermName>
          <TermId xmlns="http://schemas.microsoft.com/office/infopath/2007/PartnerControls">3a02af64-20ac-44fd-93e6-5ee59c14c5c5</TermId>
        </TermInfo>
      </Terms>
    </la47d3aaa2a64b5b8f872218156bcd76>
    <a8e037739f22464881271840dad1748a xmlns="8b25a0eb-6aee-482d-9e36-463e4a625073">
      <Terms xmlns="http://schemas.microsoft.com/office/infopath/2007/PartnerControls"/>
    </a8e037739f22464881271840dad1748a>
  </documentManagement>
</p:properties>
</file>

<file path=customXml/item2.xml><?xml version="1.0" encoding="utf-8"?>
<ct:contentTypeSchema xmlns:ct="http://schemas.microsoft.com/office/2006/metadata/contentType" xmlns:ma="http://schemas.microsoft.com/office/2006/metadata/properties/metaAttributes" ct:_="" ma:_="" ma:contentTypeName="EHYT Dokumentti" ma:contentTypeID="0x010100740B35664B4D4340B9178BE3CEE18B3201007F46677E656BC241BE7235EEAC608E29" ma:contentTypeVersion="23" ma:contentTypeDescription="" ma:contentTypeScope="" ma:versionID="fd2e558a3359445cc8d12d9570b0c54f">
  <xsd:schema xmlns:xsd="http://www.w3.org/2001/XMLSchema" xmlns:xs="http://www.w3.org/2001/XMLSchema" xmlns:p="http://schemas.microsoft.com/office/2006/metadata/properties" xmlns:ns2="8b25a0eb-6aee-482d-9e36-463e4a625073" xmlns:ns3="4bb9e5cd-3843-49f0-a1c3-d928feda9b6b" targetNamespace="http://schemas.microsoft.com/office/2006/metadata/properties" ma:root="true" ma:fieldsID="2516d05da777c38298111529042a22e9" ns2:_="" ns3:_="">
    <xsd:import namespace="8b25a0eb-6aee-482d-9e36-463e4a625073"/>
    <xsd:import namespace="4bb9e5cd-3843-49f0-a1c3-d928feda9b6b"/>
    <xsd:element name="properties">
      <xsd:complexType>
        <xsd:sequence>
          <xsd:element name="documentManagement">
            <xsd:complexType>
              <xsd:all>
                <xsd:element ref="ns2:TaxCatchAll" minOccurs="0"/>
                <xsd:element ref="ns2:TaxCatchAllLabel" minOccurs="0"/>
                <xsd:element ref="ns2:maa44b24fcb6448ebc628b460284fa99" minOccurs="0"/>
                <xsd:element ref="ns2:ia1e4eaa4aaa42cf924070fd120c69a7" minOccurs="0"/>
                <xsd:element ref="ns2:a8e037739f22464881271840dad1748a" minOccurs="0"/>
                <xsd:element ref="ns2:fa779d4ac9104465a0b35c00929a1e86" minOccurs="0"/>
                <xsd:element ref="ns2:la47d3aaa2a64b5b8f872218156bcd76" minOccurs="0"/>
                <xsd:element ref="ns2:j4503adf8a2b47a6a02af0be5d44a3d3" minOccurs="0"/>
                <xsd:element ref="ns3:MediaServiceMetadata" minOccurs="0"/>
                <xsd:element ref="ns3:MediaServiceFastMetadata" minOccurs="0"/>
                <xsd:element ref="ns3:MediaServiceAutoTags" minOccurs="0"/>
                <xsd:element ref="ns3:MediaServiceOCR" minOccurs="0"/>
                <xsd:element ref="ns2:SharedWithUsers" minOccurs="0"/>
                <xsd:element ref="ns2:SharedWithDetails"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25a0eb-6aee-482d-9e36-463e4a625073" elementFormDefault="qualified">
    <xsd:import namespace="http://schemas.microsoft.com/office/2006/documentManagement/types"/>
    <xsd:import namespace="http://schemas.microsoft.com/office/infopath/2007/PartnerControls"/>
    <xsd:element name="TaxCatchAll" ma:index="5" nillable="true" ma:displayName="Taxonomy Catch All Column" ma:hidden="true" ma:list="{60a3a2b8-0144-44f0-a92d-1cd16757bef9}" ma:internalName="TaxCatchAll" ma:showField="CatchAllData" ma:web="8b25a0eb-6aee-482d-9e36-463e4a625073">
      <xsd:complexType>
        <xsd:complexContent>
          <xsd:extension base="dms:MultiChoiceLookup">
            <xsd:sequence>
              <xsd:element name="Value" type="dms:Lookup" maxOccurs="unbounded" minOccurs="0" nillable="true"/>
            </xsd:sequence>
          </xsd:extension>
        </xsd:complexContent>
      </xsd:complexType>
    </xsd:element>
    <xsd:element name="TaxCatchAllLabel" ma:index="6" nillable="true" ma:displayName="Taxonomy Catch All Column1" ma:hidden="true" ma:list="{60a3a2b8-0144-44f0-a92d-1cd16757bef9}" ma:internalName="TaxCatchAllLabel" ma:readOnly="true" ma:showField="CatchAllDataLabel" ma:web="8b25a0eb-6aee-482d-9e36-463e4a625073">
      <xsd:complexType>
        <xsd:complexContent>
          <xsd:extension base="dms:MultiChoiceLookup">
            <xsd:sequence>
              <xsd:element name="Value" type="dms:Lookup" maxOccurs="unbounded" minOccurs="0" nillable="true"/>
            </xsd:sequence>
          </xsd:extension>
        </xsd:complexContent>
      </xsd:complexType>
    </xsd:element>
    <xsd:element name="maa44b24fcb6448ebc628b460284fa99" ma:index="10" nillable="true" ma:taxonomy="true" ma:internalName="maa44b24fcb6448ebc628b460284fa99" ma:taxonomyFieldName="Vapaat_x0020_avainsanat" ma:displayName="Vapaat avainsanat" ma:default="" ma:fieldId="{6aa44b24-fcb6-448e-bc62-8b460284fa99}" ma:taxonomyMulti="true" ma:sspId="b4acf277-c871-4cac-ba5b-0074ec657832" ma:termSetId="c8c6a368-f4a2-4fda-a9dd-20fff3e48ade" ma:anchorId="00000000-0000-0000-0000-000000000000" ma:open="true" ma:isKeyword="false">
      <xsd:complexType>
        <xsd:sequence>
          <xsd:element ref="pc:Terms" minOccurs="0" maxOccurs="1"/>
        </xsd:sequence>
      </xsd:complexType>
    </xsd:element>
    <xsd:element name="ia1e4eaa4aaa42cf924070fd120c69a7" ma:index="12" ma:taxonomy="true" ma:internalName="ia1e4eaa4aaa42cf924070fd120c69a7" ma:taxonomyFieldName="Dokumentin_x0020_tyyppi" ma:displayName="Dokumentin tyyppi" ma:readOnly="false" ma:default="" ma:fieldId="{2a1e4eaa-4aaa-42cf-9240-70fd120c69a7}" ma:sspId="b4acf277-c871-4cac-ba5b-0074ec657832" ma:termSetId="dd9f542b-ab43-4e9c-b9f8-ad763b8e860f" ma:anchorId="00000000-0000-0000-0000-000000000000" ma:open="true" ma:isKeyword="false">
      <xsd:complexType>
        <xsd:sequence>
          <xsd:element ref="pc:Terms" minOccurs="0" maxOccurs="1"/>
        </xsd:sequence>
      </xsd:complexType>
    </xsd:element>
    <xsd:element name="a8e037739f22464881271840dad1748a" ma:index="14" nillable="true" ma:taxonomy="true" ma:internalName="a8e037739f22464881271840dad1748a" ma:taxonomyFieldName="EHYT_x0020_Aihe" ma:displayName="EHYT Aihe" ma:readOnly="false" ma:default="" ma:fieldId="{a8e03773-9f22-4648-8127-1840dad1748a}" ma:taxonomyMulti="true" ma:sspId="b4acf277-c871-4cac-ba5b-0074ec657832" ma:termSetId="7869f83b-08b4-4911-a2e7-405e0ab3fc6a" ma:anchorId="00000000-0000-0000-0000-000000000000" ma:open="false" ma:isKeyword="false">
      <xsd:complexType>
        <xsd:sequence>
          <xsd:element ref="pc:Terms" minOccurs="0" maxOccurs="1"/>
        </xsd:sequence>
      </xsd:complexType>
    </xsd:element>
    <xsd:element name="fa779d4ac9104465a0b35c00929a1e86" ma:index="19" ma:taxonomy="true" ma:internalName="fa779d4ac9104465a0b35c00929a1e86" ma:taxonomyFieldName="Dokumentin_x0020_tila" ma:displayName="Dokumentin tila" ma:default="5;#Luonnos|5515d47d-45bc-4979-a976-cce269c3bccd" ma:fieldId="{fa779d4a-c910-4465-a0b3-5c00929a1e86}" ma:sspId="b4acf277-c871-4cac-ba5b-0074ec657832" ma:termSetId="fec175c3-b36b-4106-b923-4dba12afad04" ma:anchorId="00000000-0000-0000-0000-000000000000" ma:open="false" ma:isKeyword="false">
      <xsd:complexType>
        <xsd:sequence>
          <xsd:element ref="pc:Terms" minOccurs="0" maxOccurs="1"/>
        </xsd:sequence>
      </xsd:complexType>
    </xsd:element>
    <xsd:element name="la47d3aaa2a64b5b8f872218156bcd76" ma:index="20" ma:taxonomy="true" ma:internalName="la47d3aaa2a64b5b8f872218156bcd76" ma:taxonomyFieldName="Sijainti" ma:displayName="Sijainti" ma:default="" ma:fieldId="{5a47d3aa-a2a6-4b5b-8f87-2218156bcd76}" ma:sspId="b4acf277-c871-4cac-ba5b-0074ec657832" ma:termSetId="fd9d8364-31ef-4bf9-88a3-35022fe8c892" ma:anchorId="00000000-0000-0000-0000-000000000000" ma:open="false" ma:isKeyword="false">
      <xsd:complexType>
        <xsd:sequence>
          <xsd:element ref="pc:Terms" minOccurs="0" maxOccurs="1"/>
        </xsd:sequence>
      </xsd:complexType>
    </xsd:element>
    <xsd:element name="j4503adf8a2b47a6a02af0be5d44a3d3" ma:index="21" ma:taxonomy="true" ma:internalName="j4503adf8a2b47a6a02af0be5d44a3d3" ma:taxonomyFieldName="Kohderyhm_x00e4_" ma:displayName="Kohderyhmä" ma:default="6;#Sisäinen|86f88d56-d83c-4b89-95d9-544aff120100" ma:fieldId="{34503adf-8a2b-47a6-a02a-f0be5d44a3d3}" ma:taxonomyMulti="true" ma:sspId="b4acf277-c871-4cac-ba5b-0074ec657832" ma:termSetId="89ce306e-301d-46a4-b0a0-153fbd067a23" ma:anchorId="00000000-0000-0000-0000-000000000000" ma:open="true" ma:isKeyword="false">
      <xsd:complexType>
        <xsd:sequence>
          <xsd:element ref="pc:Terms" minOccurs="0" maxOccurs="1"/>
        </xsd:sequence>
      </xsd:complexType>
    </xsd:element>
    <xsd:element name="SharedWithUsers" ma:index="2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Jakamisen tiedot"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b9e5cd-3843-49f0-a1c3-d928feda9b6b"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MediaServiceAutoTags" ma:internalName="MediaServiceAutoTags" ma:readOnly="true">
      <xsd:simpleType>
        <xsd:restriction base="dms:Text"/>
      </xsd:simpleType>
    </xsd:element>
    <xsd:element name="MediaServiceOCR" ma:index="25" nillable="true" ma:displayName="MediaServiceOCR" ma:internalName="MediaServiceOCR" ma:readOnly="true">
      <xsd:simpleType>
        <xsd:restriction base="dms:Note">
          <xsd:maxLength value="255"/>
        </xsd:restriction>
      </xsd:simpleType>
    </xsd:element>
    <xsd:element name="MediaServiceDateTaken" ma:index="28" nillable="true" ma:displayName="MediaServiceDateTaken" ma:hidden="true" ma:internalName="MediaServiceDateTaken" ma:readOnly="true">
      <xsd:simpleType>
        <xsd:restriction base="dms:Text"/>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ServiceAutoKeyPoints" ma:index="31" nillable="true" ma:displayName="MediaServiceAutoKeyPoints" ma:hidden="true" ma:internalName="MediaServiceAutoKeyPoints" ma:readOnly="true">
      <xsd:simpleType>
        <xsd:restriction base="dms:Note"/>
      </xsd:simpleType>
    </xsd:element>
    <xsd:element name="MediaServiceKeyPoints" ma:index="3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C13285-47B9-478D-8F4D-254C43DBF316}">
  <ds:schemaRefs>
    <ds:schemaRef ds:uri="http://schemas.microsoft.com/office/infopath/2007/PartnerControls"/>
    <ds:schemaRef ds:uri="4bb9e5cd-3843-49f0-a1c3-d928feda9b6b"/>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8b25a0eb-6aee-482d-9e36-463e4a625073"/>
    <ds:schemaRef ds:uri="http://www.w3.org/XML/1998/namespace"/>
    <ds:schemaRef ds:uri="http://purl.org/dc/dcmitype/"/>
  </ds:schemaRefs>
</ds:datastoreItem>
</file>

<file path=customXml/itemProps2.xml><?xml version="1.0" encoding="utf-8"?>
<ds:datastoreItem xmlns:ds="http://schemas.openxmlformats.org/officeDocument/2006/customXml" ds:itemID="{FA5213DE-BD40-44C8-8B0F-52D1A51BDD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25a0eb-6aee-482d-9e36-463e4a625073"/>
    <ds:schemaRef ds:uri="4bb9e5cd-3843-49f0-a1c3-d928feda9b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FA5123-275F-49F6-8F8B-8398C23DF6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Tuutori_template – kopio</Template>
  <TotalTime>199</TotalTime>
  <Words>6186</Words>
  <Application>Microsoft Office PowerPoint</Application>
  <PresentationFormat>Laajakuva</PresentationFormat>
  <Paragraphs>446</Paragraphs>
  <Slides>31</Slides>
  <Notes>29</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31</vt:i4>
      </vt:variant>
    </vt:vector>
  </HeadingPairs>
  <TitlesOfParts>
    <vt:vector size="36" baseType="lpstr">
      <vt:lpstr>Arial</vt:lpstr>
      <vt:lpstr>Calibri</vt:lpstr>
      <vt:lpstr>Wingdings</vt:lpstr>
      <vt:lpstr>Wingdings,Sans-Serif</vt:lpstr>
      <vt:lpstr>kuplateema</vt:lpstr>
      <vt:lpstr>Instructions for the instructor</vt:lpstr>
      <vt:lpstr>The role of substances in study community</vt:lpstr>
      <vt:lpstr>Training objectives</vt:lpstr>
      <vt:lpstr>Training topics</vt:lpstr>
      <vt:lpstr>The role of substances in study community</vt:lpstr>
      <vt:lpstr>Exercise</vt:lpstr>
      <vt:lpstr>Which aspects should you note as a tutor?</vt:lpstr>
      <vt:lpstr>Line exercise</vt:lpstr>
      <vt:lpstr>Exercise</vt:lpstr>
      <vt:lpstr>Exercise</vt:lpstr>
      <vt:lpstr>Exercise</vt:lpstr>
      <vt:lpstr>Discuss with your pair</vt:lpstr>
      <vt:lpstr>Talk about the situation with another fresher</vt:lpstr>
      <vt:lpstr>Substances are used to boost or silence our feelings</vt:lpstr>
      <vt:lpstr>How can students prevent harms caused by substance use in their communities?</vt:lpstr>
      <vt:lpstr>What can you do as a tutor?</vt:lpstr>
      <vt:lpstr>Consider in advance</vt:lpstr>
      <vt:lpstr>Student substance abuse prevention programme</vt:lpstr>
      <vt:lpstr>Plan and brainstorm 1/4</vt:lpstr>
      <vt:lpstr>Plan and brainstorm 2/4</vt:lpstr>
      <vt:lpstr>Plan and brainstorm 3/4</vt:lpstr>
      <vt:lpstr>Plan and brainstorm 4/4 – checklist</vt:lpstr>
      <vt:lpstr>Before the first evening get-together</vt:lpstr>
      <vt:lpstr>Raising the concern  and where to get help</vt:lpstr>
      <vt:lpstr>Case Aati and case Paju</vt:lpstr>
      <vt:lpstr>Exercise</vt:lpstr>
      <vt:lpstr>Help your fellow student, raise the concern</vt:lpstr>
      <vt:lpstr>More info and where to seek help 1/2</vt:lpstr>
      <vt:lpstr>More info and where to seek help 2/2</vt:lpstr>
      <vt:lpstr>Summary</vt:lpstr>
      <vt:lpstr>KUPLA – Students reforming  substance use culture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Päihteiden rooli opiskelu-yhteisössä</dc:title>
  <dc:creator>kupla@ehyt.fi</dc:creator>
  <cp:lastModifiedBy>Emmi Lehtinen</cp:lastModifiedBy>
  <cp:revision>61</cp:revision>
  <cp:lastPrinted>2018-11-12T09:45:11Z</cp:lastPrinted>
  <dcterms:created xsi:type="dcterms:W3CDTF">2020-03-04T13:27:38Z</dcterms:created>
  <dcterms:modified xsi:type="dcterms:W3CDTF">2021-06-30T13:52:34Z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kumentin tila">
    <vt:lpwstr>5;#Luonnos|5515d47d-45bc-4979-a976-cce269c3bccd</vt:lpwstr>
  </property>
  <property fmtid="{D5CDD505-2E9C-101B-9397-08002B2CF9AE}" pid="3" name="ContentTypeId">
    <vt:lpwstr>0x010100740B35664B4D4340B9178BE3CEE18B3201007F46677E656BC241BE7235EEAC608E29</vt:lpwstr>
  </property>
  <property fmtid="{D5CDD505-2E9C-101B-9397-08002B2CF9AE}" pid="4" name="Kohderyhmä">
    <vt:lpwstr>6;#Sisäinen|86f88d56-d83c-4b89-95d9-544aff120100</vt:lpwstr>
  </property>
  <property fmtid="{D5CDD505-2E9C-101B-9397-08002B2CF9AE}" pid="5" name="Vapaat avainsanat">
    <vt:lpwstr/>
  </property>
  <property fmtid="{D5CDD505-2E9C-101B-9397-08002B2CF9AE}" pid="6" name="Sijainti">
    <vt:lpwstr>7;#Koulutyö|3a02af64-20ac-44fd-93e6-5ee59c14c5c5</vt:lpwstr>
  </property>
  <property fmtid="{D5CDD505-2E9C-101B-9397-08002B2CF9AE}" pid="7" name="EHYT Aihe">
    <vt:lpwstr/>
  </property>
  <property fmtid="{D5CDD505-2E9C-101B-9397-08002B2CF9AE}" pid="8" name="Dokumentin tyyppi">
    <vt:lpwstr>162;#Diaesitys|a316c037-4c47-4567-8dbb-830f4690f5dd</vt:lpwstr>
  </property>
</Properties>
</file>