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342" r:id="rId5"/>
    <p:sldId id="320" r:id="rId6"/>
    <p:sldId id="321" r:id="rId7"/>
    <p:sldId id="314" r:id="rId8"/>
    <p:sldId id="323" r:id="rId9"/>
    <p:sldId id="324" r:id="rId10"/>
    <p:sldId id="276" r:id="rId11"/>
    <p:sldId id="325" r:id="rId12"/>
    <p:sldId id="336" r:id="rId13"/>
    <p:sldId id="327" r:id="rId14"/>
    <p:sldId id="328" r:id="rId15"/>
    <p:sldId id="329" r:id="rId16"/>
    <p:sldId id="330" r:id="rId17"/>
    <p:sldId id="338" r:id="rId18"/>
    <p:sldId id="331" r:id="rId19"/>
    <p:sldId id="335" r:id="rId20"/>
    <p:sldId id="333" r:id="rId21"/>
    <p:sldId id="334" r:id="rId22"/>
    <p:sldId id="310" r:id="rId2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0DDDA124-3889-476B-8ABB-A4ED13462AA3}">
          <p14:sldIdLst>
            <p14:sldId id="342"/>
            <p14:sldId id="320"/>
            <p14:sldId id="321"/>
            <p14:sldId id="314"/>
            <p14:sldId id="323"/>
            <p14:sldId id="324"/>
            <p14:sldId id="276"/>
            <p14:sldId id="325"/>
            <p14:sldId id="336"/>
            <p14:sldId id="327"/>
            <p14:sldId id="328"/>
            <p14:sldId id="329"/>
            <p14:sldId id="330"/>
            <p14:sldId id="338"/>
            <p14:sldId id="331"/>
            <p14:sldId id="335"/>
            <p14:sldId id="333"/>
            <p14:sldId id="334"/>
            <p14:sldId id="31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A1B1"/>
    <a:srgbClr val="8564C8"/>
    <a:srgbClr val="7ECA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6D6150-2EF8-F99B-7579-B5B4775CD1B2}" v="70" dt="2020-03-05T13:35:38.1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89" autoAdjust="0"/>
    <p:restoredTop sz="69888" autoAdjust="0"/>
  </p:normalViewPr>
  <p:slideViewPr>
    <p:cSldViewPr snapToGrid="0">
      <p:cViewPr varScale="1">
        <p:scale>
          <a:sx n="48" d="100"/>
          <a:sy n="48" d="100"/>
        </p:scale>
        <p:origin x="82" y="437"/>
      </p:cViewPr>
      <p:guideLst/>
    </p:cSldViewPr>
  </p:slideViewPr>
  <p:outlineViewPr>
    <p:cViewPr>
      <p:scale>
        <a:sx n="33" d="100"/>
        <a:sy n="33" d="100"/>
      </p:scale>
      <p:origin x="0" y="-10506"/>
    </p:cViewPr>
  </p:outlineViewPr>
  <p:notesTextViewPr>
    <p:cViewPr>
      <p:scale>
        <a:sx n="3" d="2"/>
        <a:sy n="3" d="2"/>
      </p:scale>
      <p:origin x="0" y="0"/>
    </p:cViewPr>
  </p:notesTextViewPr>
  <p:sorterViewPr>
    <p:cViewPr>
      <p:scale>
        <a:sx n="100" d="100"/>
        <a:sy n="100" d="100"/>
      </p:scale>
      <p:origin x="0" y="-1758"/>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i Lehtinen" userId="S::emmi.lehtinen@ehyt.fi::05dc25a2-95c4-4cd0-9899-9c720945826f" providerId="AD" clId="Web-{C79E605F-BEA2-FD83-7CD8-A17E17A0EFEE}"/>
    <pc:docChg chg="modSld">
      <pc:chgData name="Emmi Lehtinen" userId="S::emmi.lehtinen@ehyt.fi::05dc25a2-95c4-4cd0-9899-9c720945826f" providerId="AD" clId="Web-{C79E605F-BEA2-FD83-7CD8-A17E17A0EFEE}" dt="2020-03-09T07:52:11.591" v="3"/>
      <pc:docMkLst>
        <pc:docMk/>
      </pc:docMkLst>
      <pc:sldChg chg="modNotes">
        <pc:chgData name="Emmi Lehtinen" userId="S::emmi.lehtinen@ehyt.fi::05dc25a2-95c4-4cd0-9899-9c720945826f" providerId="AD" clId="Web-{C79E605F-BEA2-FD83-7CD8-A17E17A0EFEE}" dt="2020-03-09T07:52:11.591" v="3"/>
        <pc:sldMkLst>
          <pc:docMk/>
          <pc:sldMk cId="2618186905" sldId="310"/>
        </pc:sldMkLst>
      </pc:sldChg>
    </pc:docChg>
  </pc:docChgLst>
  <pc:docChgLst>
    <pc:chgData name="Emmi Lehtinen" userId="S::emmi.lehtinen@ehyt.fi::05dc25a2-95c4-4cd0-9899-9c720945826f" providerId="AD" clId="Web-{E7B697A4-A225-FFE0-E191-98E0C4478BA6}"/>
    <pc:docChg chg="modSld">
      <pc:chgData name="Emmi Lehtinen" userId="S::emmi.lehtinen@ehyt.fi::05dc25a2-95c4-4cd0-9899-9c720945826f" providerId="AD" clId="Web-{E7B697A4-A225-FFE0-E191-98E0C4478BA6}" dt="2020-03-12T14:37:08.545" v="1"/>
      <pc:docMkLst>
        <pc:docMk/>
      </pc:docMkLst>
      <pc:sldChg chg="modNotes">
        <pc:chgData name="Emmi Lehtinen" userId="S::emmi.lehtinen@ehyt.fi::05dc25a2-95c4-4cd0-9899-9c720945826f" providerId="AD" clId="Web-{E7B697A4-A225-FFE0-E191-98E0C4478BA6}" dt="2020-03-12T14:37:08.545" v="1"/>
        <pc:sldMkLst>
          <pc:docMk/>
          <pc:sldMk cId="2270998880" sldId="326"/>
        </pc:sldMkLst>
      </pc:sldChg>
    </pc:docChg>
  </pc:docChgLst>
  <pc:docChgLst>
    <pc:chgData name="Emi Maeda" userId="S::emi.maeda@ehyt.fi::3a9da292-b3ac-4cfa-b3c0-58b8d1155121" providerId="AD" clId="Web-{996D6150-2EF8-F99B-7579-B5B4775CD1B2}"/>
    <pc:docChg chg="modSld">
      <pc:chgData name="Emi Maeda" userId="S::emi.maeda@ehyt.fi::3a9da292-b3ac-4cfa-b3c0-58b8d1155121" providerId="AD" clId="Web-{996D6150-2EF8-F99B-7579-B5B4775CD1B2}" dt="2020-03-05T13:35:38.190" v="80" actId="20577"/>
      <pc:docMkLst>
        <pc:docMk/>
      </pc:docMkLst>
      <pc:sldChg chg="modSp">
        <pc:chgData name="Emi Maeda" userId="S::emi.maeda@ehyt.fi::3a9da292-b3ac-4cfa-b3c0-58b8d1155121" providerId="AD" clId="Web-{996D6150-2EF8-F99B-7579-B5B4775CD1B2}" dt="2020-03-05T13:35:38.190" v="79" actId="20577"/>
        <pc:sldMkLst>
          <pc:docMk/>
          <pc:sldMk cId="2618186905" sldId="310"/>
        </pc:sldMkLst>
        <pc:spChg chg="mod">
          <ac:chgData name="Emi Maeda" userId="S::emi.maeda@ehyt.fi::3a9da292-b3ac-4cfa-b3c0-58b8d1155121" providerId="AD" clId="Web-{996D6150-2EF8-F99B-7579-B5B4775CD1B2}" dt="2020-03-05T13:35:38.190" v="79" actId="20577"/>
          <ac:spMkLst>
            <pc:docMk/>
            <pc:sldMk cId="2618186905" sldId="310"/>
            <ac:spMk id="5" creationId="{00B687FE-A11A-486F-B21D-F375A728AF42}"/>
          </ac:spMkLst>
        </pc:spChg>
      </pc:sldChg>
      <pc:sldChg chg="modNotes">
        <pc:chgData name="Emi Maeda" userId="S::emi.maeda@ehyt.fi::3a9da292-b3ac-4cfa-b3c0-58b8d1155121" providerId="AD" clId="Web-{996D6150-2EF8-F99B-7579-B5B4775CD1B2}" dt="2020-03-05T13:29:08.972" v="15"/>
        <pc:sldMkLst>
          <pc:docMk/>
          <pc:sldMk cId="2971615415" sldId="320"/>
        </pc:sldMkLst>
      </pc:sldChg>
      <pc:sldChg chg="modSp">
        <pc:chgData name="Emi Maeda" userId="S::emi.maeda@ehyt.fi::3a9da292-b3ac-4cfa-b3c0-58b8d1155121" providerId="AD" clId="Web-{996D6150-2EF8-F99B-7579-B5B4775CD1B2}" dt="2020-03-05T13:29:41.300" v="16" actId="20577"/>
        <pc:sldMkLst>
          <pc:docMk/>
          <pc:sldMk cId="2131587401" sldId="324"/>
        </pc:sldMkLst>
        <pc:spChg chg="mod">
          <ac:chgData name="Emi Maeda" userId="S::emi.maeda@ehyt.fi::3a9da292-b3ac-4cfa-b3c0-58b8d1155121" providerId="AD" clId="Web-{996D6150-2EF8-F99B-7579-B5B4775CD1B2}" dt="2020-03-05T13:29:41.300" v="16" actId="20577"/>
          <ac:spMkLst>
            <pc:docMk/>
            <pc:sldMk cId="2131587401" sldId="324"/>
            <ac:spMk id="3" creationId="{08C18251-B8CF-4DD1-B33F-D7BFBC9235B5}"/>
          </ac:spMkLst>
        </pc:spChg>
      </pc:sldChg>
      <pc:sldChg chg="delSp modSp">
        <pc:chgData name="Emi Maeda" userId="S::emi.maeda@ehyt.fi::3a9da292-b3ac-4cfa-b3c0-58b8d1155121" providerId="AD" clId="Web-{996D6150-2EF8-F99B-7579-B5B4775CD1B2}" dt="2020-03-05T13:35:01.331" v="22" actId="20577"/>
        <pc:sldMkLst>
          <pc:docMk/>
          <pc:sldMk cId="4293523483" sldId="333"/>
        </pc:sldMkLst>
        <pc:spChg chg="mod">
          <ac:chgData name="Emi Maeda" userId="S::emi.maeda@ehyt.fi::3a9da292-b3ac-4cfa-b3c0-58b8d1155121" providerId="AD" clId="Web-{996D6150-2EF8-F99B-7579-B5B4775CD1B2}" dt="2020-03-05T13:35:01.331" v="22" actId="20577"/>
          <ac:spMkLst>
            <pc:docMk/>
            <pc:sldMk cId="4293523483" sldId="333"/>
            <ac:spMk id="3" creationId="{1BE75123-F1AD-4885-BC0D-0F1DF39A7E24}"/>
          </ac:spMkLst>
        </pc:spChg>
        <pc:picChg chg="del">
          <ac:chgData name="Emi Maeda" userId="S::emi.maeda@ehyt.fi::3a9da292-b3ac-4cfa-b3c0-58b8d1155121" providerId="AD" clId="Web-{996D6150-2EF8-F99B-7579-B5B4775CD1B2}" dt="2020-03-05T13:34:51.175" v="19"/>
          <ac:picMkLst>
            <pc:docMk/>
            <pc:sldMk cId="4293523483" sldId="333"/>
            <ac:picMk id="4" creationId="{E713FE47-93E8-43A0-AC1B-1BB7779F39F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C23678-42AF-489A-86AA-E4189A6A85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a:extLst>
              <a:ext uri="{FF2B5EF4-FFF2-40B4-BE49-F238E27FC236}">
                <a16:creationId xmlns:a16="http://schemas.microsoft.com/office/drawing/2014/main" id="{23847758-A8DD-4D72-82CC-16BBF4FB55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3349E8-2A08-41B6-8EF5-90FC3685BFD6}" type="datetimeFigureOut">
              <a:rPr lang="en-FI" smtClean="0"/>
              <a:t>06/30/2021</a:t>
            </a:fld>
            <a:endParaRPr lang="en-FI"/>
          </a:p>
        </p:txBody>
      </p:sp>
      <p:sp>
        <p:nvSpPr>
          <p:cNvPr id="4" name="Footer Placeholder 3">
            <a:extLst>
              <a:ext uri="{FF2B5EF4-FFF2-40B4-BE49-F238E27FC236}">
                <a16:creationId xmlns:a16="http://schemas.microsoft.com/office/drawing/2014/main" id="{3B32E3F3-DAA3-485F-BD71-04FA07DD34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5" name="Slide Number Placeholder 4">
            <a:extLst>
              <a:ext uri="{FF2B5EF4-FFF2-40B4-BE49-F238E27FC236}">
                <a16:creationId xmlns:a16="http://schemas.microsoft.com/office/drawing/2014/main" id="{A378584B-436A-48C3-91F2-F598490556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9A810-57AF-4D5D-B219-77387D87EE21}" type="slidenum">
              <a:rPr lang="en-FI" smtClean="0"/>
              <a:t>‹#›</a:t>
            </a:fld>
            <a:endParaRPr lang="en-FI"/>
          </a:p>
        </p:txBody>
      </p:sp>
    </p:spTree>
    <p:extLst>
      <p:ext uri="{BB962C8B-B14F-4D97-AF65-F5344CB8AC3E}">
        <p14:creationId xmlns:p14="http://schemas.microsoft.com/office/powerpoint/2010/main" val="1348247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94E390C9-0A4B-433B-95A0-771D6D8326ED}" type="datetimeFigureOut">
              <a:rPr lang="fi-FI" smtClean="0"/>
              <a:t>30.06.2021</a:t>
            </a:fld>
            <a:endParaRPr lang="fi-FI"/>
          </a:p>
        </p:txBody>
      </p:sp>
      <p:sp>
        <p:nvSpPr>
          <p:cNvPr id="4" name="Dian kuvan paikkamerkki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19B1DBEE-2529-47DF-8872-751B125E255C}" type="slidenum">
              <a:rPr lang="fi-FI" smtClean="0"/>
              <a:t>‹#›</a:t>
            </a:fld>
            <a:endParaRPr lang="fi-FI"/>
          </a:p>
        </p:txBody>
      </p:sp>
    </p:spTree>
    <p:extLst>
      <p:ext uri="{BB962C8B-B14F-4D97-AF65-F5344CB8AC3E}">
        <p14:creationId xmlns:p14="http://schemas.microsoft.com/office/powerpoint/2010/main" val="60926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eda.net/hankkeet/eejn/km/2km2/2oveoojnkm/2oveoojnkml/lp2ov2:file/download/f32a620030a4b23f82b052959e2587f450f29ce4/270418_Leena_Penttinen_Osallisuutta_vertaisuudesta.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http/"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julkaisut.valtioneuvosto.fi/bitstream/handle/10024/80533/okm36.pdf?sequence=1&amp;isAllowed=y"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a:t>
            </a:fld>
            <a:endParaRPr lang="fi-FI" dirty="0"/>
          </a:p>
        </p:txBody>
      </p:sp>
    </p:spTree>
    <p:extLst>
      <p:ext uri="{BB962C8B-B14F-4D97-AF65-F5344CB8AC3E}">
        <p14:creationId xmlns:p14="http://schemas.microsoft.com/office/powerpoint/2010/main" val="2630933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dirty="0">
                <a:solidFill>
                  <a:schemeClr val="tx1"/>
                </a:solidFill>
                <a:effectLst/>
                <a:latin typeface="+mn-lt"/>
                <a:ea typeface="+mn-ea"/>
                <a:cs typeface="+mn-cs"/>
              </a:rPr>
              <a:t>Exercise: A discussion in pairs/small groups. In this exercise, the tutors plan their first meeting with a fresher group.</a:t>
            </a:r>
            <a:r>
              <a:rPr lang="en" sz="1200" b="0" i="0" u="none" kern="1200" baseline="0" dirty="0">
                <a:solidFill>
                  <a:schemeClr val="tx1"/>
                </a:solidFill>
                <a:effectLst/>
                <a:latin typeface="+mn-lt"/>
                <a:ea typeface="+mn-ea"/>
                <a:cs typeface="+mn-cs"/>
              </a:rPr>
              <a:t>​</a:t>
            </a:r>
            <a:br>
              <a:rPr lang="en" sz="1200" b="0" i="0" kern="1200" dirty="0">
                <a:solidFill>
                  <a:schemeClr val="tx1"/>
                </a:solidFill>
                <a:effectLst/>
                <a:latin typeface="+mn-lt"/>
                <a:ea typeface="+mn-ea"/>
                <a:cs typeface="+mn-cs"/>
              </a:rPr>
            </a:br>
            <a:r>
              <a:rPr lang="en" sz="1200" b="0" i="0" u="none" strike="noStrike" kern="1200" baseline="0" dirty="0">
                <a:solidFill>
                  <a:schemeClr val="tx1"/>
                </a:solidFill>
                <a:effectLst/>
                <a:latin typeface="+mn-lt"/>
                <a:ea typeface="+mn-ea"/>
                <a:cs typeface="+mn-cs"/>
              </a:rPr>
              <a:t>Duration: exercise and processing 10 minutes.</a:t>
            </a:r>
            <a:r>
              <a:rPr lang="en" sz="1200" b="0" i="0" u="none" kern="1200" baseline="0" dirty="0">
                <a:solidFill>
                  <a:schemeClr val="tx1"/>
                </a:solidFill>
                <a:effectLst/>
                <a:latin typeface="+mn-lt"/>
                <a:ea typeface="+mn-ea"/>
                <a:cs typeface="+mn-cs"/>
              </a:rPr>
              <a:t>​</a:t>
            </a:r>
            <a:br>
              <a:rPr lang="en" sz="1200" b="0" i="0" kern="1200" dirty="0">
                <a:solidFill>
                  <a:schemeClr val="tx1"/>
                </a:solidFill>
                <a:effectLst/>
                <a:latin typeface="+mn-lt"/>
                <a:ea typeface="+mn-ea"/>
                <a:cs typeface="+mn-cs"/>
              </a:rPr>
            </a:b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Encourage them to consider, for example: </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 Where do you meet so that everyone has the opportunity to participate? Have the studies already started? How do freshers get information about the first meeting?</a:t>
            </a:r>
            <a:r>
              <a:rPr lang="en" sz="1200" b="0" i="0" u="none" kern="1200" baseline="0" dirty="0">
                <a:solidFill>
                  <a:schemeClr val="tx1"/>
                </a:solidFill>
                <a:effectLst/>
                <a:latin typeface="+mn-lt"/>
                <a:ea typeface="+mn-ea"/>
                <a:cs typeface="+mn-cs"/>
              </a:rPr>
              <a:t>​</a:t>
            </a:r>
            <a:br>
              <a:rPr lang="en" sz="1200" b="0" i="0" kern="1200" dirty="0">
                <a:solidFill>
                  <a:schemeClr val="tx1"/>
                </a:solidFill>
                <a:effectLst/>
                <a:latin typeface="+mn-lt"/>
                <a:ea typeface="+mn-ea"/>
                <a:cs typeface="+mn-cs"/>
              </a:rPr>
            </a:br>
            <a:r>
              <a:rPr lang="en" sz="1200" b="0" i="0" u="none" strike="noStrike" kern="1200" baseline="0" dirty="0">
                <a:solidFill>
                  <a:schemeClr val="tx1"/>
                </a:solidFill>
                <a:effectLst/>
                <a:latin typeface="+mn-lt"/>
                <a:ea typeface="+mn-ea"/>
                <a:cs typeface="+mn-cs"/>
              </a:rPr>
              <a:t>- What information do freshers already have? What information would they need right at the beginning of their studies?</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 The goal is to safely familiarise them.</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 Gathering the ground rules for the group and tutoring with the group, i.e. how the group works.</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12</a:t>
            </a:fld>
            <a:endParaRPr lang="en"/>
          </a:p>
        </p:txBody>
      </p:sp>
    </p:spTree>
    <p:extLst>
      <p:ext uri="{BB962C8B-B14F-4D97-AF65-F5344CB8AC3E}">
        <p14:creationId xmlns:p14="http://schemas.microsoft.com/office/powerpoint/2010/main" val="11208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dirty="0">
                <a:solidFill>
                  <a:schemeClr val="tx1"/>
                </a:solidFill>
                <a:effectLst/>
                <a:latin typeface="+mn-lt"/>
                <a:ea typeface="+mn-ea"/>
                <a:cs typeface="+mn-cs"/>
              </a:rPr>
              <a:t>Different universities and other forms of education have various requirements and schedules for tutoring.</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This example includes various goals/meetings for the year.</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Look back on your first year of studying. What were the topics for which you needed support or practical information?</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What type of an annual schedule would you prepare for your tutoring activities?</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Write down the content of your annual schedule in your notes.</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Before starting the tutoring, we recommend </a:t>
            </a:r>
            <a:r>
              <a:rPr lang="en" sz="1200" b="0" i="0" u="none" strike="noStrike" kern="1200" baseline="0" dirty="0" err="1">
                <a:solidFill>
                  <a:schemeClr val="tx1"/>
                </a:solidFill>
                <a:effectLst/>
                <a:latin typeface="+mn-lt"/>
                <a:ea typeface="+mn-ea"/>
                <a:cs typeface="+mn-cs"/>
              </a:rPr>
              <a:t>familiarising</a:t>
            </a:r>
            <a:r>
              <a:rPr lang="en" sz="1200" b="0" i="0" u="none" strike="noStrike" kern="1200" baseline="0" dirty="0">
                <a:solidFill>
                  <a:schemeClr val="tx1"/>
                </a:solidFill>
                <a:effectLst/>
                <a:latin typeface="+mn-lt"/>
                <a:ea typeface="+mn-ea"/>
                <a:cs typeface="+mn-cs"/>
              </a:rPr>
              <a:t> yourself with the instructions handed out to new students so that you know what kind of information the freshers have received before starting their studies.</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Tutoring should be planned well in advance, preferably with the tutoring teacher (or similar) and other tutors.</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Discuss together:</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 Who does tutoring with you?</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 How often do you meet with a larger group of tutors? </a:t>
            </a:r>
            <a:r>
              <a:rPr lang="en" sz="1200" b="0" i="0" u="none" kern="1200" baseline="0" dirty="0">
                <a:solidFill>
                  <a:schemeClr val="tx1"/>
                </a:solidFill>
                <a:effectLst/>
                <a:latin typeface="+mn-lt"/>
                <a:ea typeface="+mn-ea"/>
                <a:cs typeface="+mn-cs"/>
              </a:rPr>
              <a:t>What kind of conversations can take place with tutors?</a:t>
            </a:r>
          </a:p>
          <a:p>
            <a:pPr algn="l" rtl="0" fontAlgn="base"/>
            <a:r>
              <a:rPr lang="en" sz="1200" b="0" i="0" u="none" strike="noStrike" kern="1200" baseline="0" dirty="0">
                <a:solidFill>
                  <a:schemeClr val="tx1"/>
                </a:solidFill>
                <a:effectLst/>
                <a:latin typeface="+mn-lt"/>
                <a:ea typeface="+mn-ea"/>
                <a:cs typeface="+mn-cs"/>
              </a:rPr>
              <a:t>- What kind of a connection do you have with teacher tutors and other guidance staff?</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You can also review the tutoring goals.</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p:txBody>
      </p:sp>
      <p:sp>
        <p:nvSpPr>
          <p:cNvPr id="4" name="Dian numeron paikkamerkki 3"/>
          <p:cNvSpPr>
            <a:spLocks noGrp="1"/>
          </p:cNvSpPr>
          <p:nvPr>
            <p:ph type="sldNum" sz="quarter" idx="5"/>
          </p:nvPr>
        </p:nvSpPr>
        <p:spPr/>
        <p:txBody>
          <a:bodyPr/>
          <a:lstStyle/>
          <a:p>
            <a:pPr algn="l" rtl="0"/>
            <a:fld id="{19B1DBEE-2529-47DF-8872-751B125E255C}" type="slidenum">
              <a:rPr/>
              <a:t>14</a:t>
            </a:fld>
            <a:endParaRPr lang="en"/>
          </a:p>
        </p:txBody>
      </p:sp>
    </p:spTree>
    <p:extLst>
      <p:ext uri="{BB962C8B-B14F-4D97-AF65-F5344CB8AC3E}">
        <p14:creationId xmlns:p14="http://schemas.microsoft.com/office/powerpoint/2010/main" val="1803886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a:solidFill>
                  <a:schemeClr val="tx1"/>
                </a:solidFill>
                <a:effectLst/>
                <a:latin typeface="+mn-lt"/>
                <a:ea typeface="+mn-ea"/>
                <a:cs typeface="+mn-cs"/>
              </a:rPr>
              <a:t>This slide tells tutors about the importance of the group ground rules. They serve as a basis for jointly agreed things. </a:t>
            </a:r>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When forming the group ground rules, it is important to listen to the wishes of all group members about the ways of doing things. It is good to take into account the fact that the life situation of each group member affects their opportunities to participate in the activities.</a:t>
            </a:r>
            <a:r>
              <a:rPr lang="en" sz="1200" b="0" i="0" u="none" kern="1200" baseline="0">
                <a:solidFill>
                  <a:schemeClr val="tx1"/>
                </a:solidFill>
                <a:effectLst/>
                <a:latin typeface="+mn-lt"/>
                <a:ea typeface="+mn-ea"/>
                <a:cs typeface="+mn-cs"/>
              </a:rPr>
              <a:t>​</a:t>
            </a:r>
          </a:p>
          <a:p>
            <a:pPr algn="l" rtl="0" fontAlgn="base"/>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When forming the group ground rules, it is also good to acknowledge that everyone in the group is respected and any kind of bullying or bad behaviour towards others is unacceptable. You can also discuss together what kind of humour is accepted in this particular group. </a:t>
            </a:r>
            <a:r>
              <a:rPr lang="en" sz="1200" b="0" i="0" u="none" kern="1200" baseline="0">
                <a:solidFill>
                  <a:schemeClr val="tx1"/>
                </a:solidFill>
                <a:effectLst/>
                <a:latin typeface="+mn-lt"/>
                <a:ea typeface="+mn-ea"/>
                <a:cs typeface="+mn-cs"/>
              </a:rPr>
              <a:t>​</a:t>
            </a:r>
          </a:p>
          <a:p>
            <a:pPr algn="l" rtl="0" fontAlgn="base"/>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The group ground rules are substantially affected by how long the group works together. In a group that meets a few times, the rules are perhaps just an outline, while in a group that works together a longer time, it is good to consider things more broadly. </a:t>
            </a:r>
            <a:r>
              <a:rPr lang="en" sz="1200" b="0" i="0" u="none" kern="1200" baseline="0">
                <a:solidFill>
                  <a:schemeClr val="tx1"/>
                </a:solidFill>
                <a:effectLst/>
                <a:latin typeface="+mn-lt"/>
                <a:ea typeface="+mn-ea"/>
                <a:cs typeface="+mn-cs"/>
              </a:rPr>
              <a:t>​</a:t>
            </a:r>
          </a:p>
          <a:p>
            <a:pPr algn="l" rtl="0" fontAlgn="base"/>
            <a:r>
              <a:rPr lang="en" sz="1200" b="0" i="0" u="none" kern="1200" baseline="0">
                <a:solidFill>
                  <a:schemeClr val="tx1"/>
                </a:solidFill>
                <a:effectLst/>
                <a:latin typeface="+mn-lt"/>
                <a:ea typeface="+mn-ea"/>
                <a:cs typeface="+mn-cs"/>
              </a:rPr>
              <a:t>​</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15</a:t>
            </a:fld>
            <a:endParaRPr lang="en"/>
          </a:p>
        </p:txBody>
      </p:sp>
    </p:spTree>
    <p:extLst>
      <p:ext uri="{BB962C8B-B14F-4D97-AF65-F5344CB8AC3E}">
        <p14:creationId xmlns:p14="http://schemas.microsoft.com/office/powerpoint/2010/main" val="3413945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sz="1200" b="0" i="0" u="none" strike="noStrike" kern="1200" baseline="0" dirty="0">
                <a:solidFill>
                  <a:schemeClr val="tx1"/>
                </a:solidFill>
                <a:effectLst/>
                <a:latin typeface="+mn-lt"/>
                <a:ea typeface="+mn-ea"/>
                <a:cs typeface="+mn-cs"/>
              </a:rPr>
              <a:t>This slide summarises some ideas on group ground rules. Ask the tutors to write these down to help them in planning. </a:t>
            </a:r>
            <a:r>
              <a:rPr lang="en" sz="1200" b="0" i="0" u="none" kern="1200" baseline="0" dirty="0">
                <a:solidFill>
                  <a:schemeClr val="tx1"/>
                </a:solidFill>
                <a:effectLst/>
                <a:latin typeface="+mn-lt"/>
                <a:ea typeface="+mn-ea"/>
                <a:cs typeface="+mn-cs"/>
              </a:rPr>
              <a:t>​</a:t>
            </a:r>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16</a:t>
            </a:fld>
            <a:endParaRPr lang="en"/>
          </a:p>
        </p:txBody>
      </p:sp>
    </p:spTree>
    <p:extLst>
      <p:ext uri="{BB962C8B-B14F-4D97-AF65-F5344CB8AC3E}">
        <p14:creationId xmlns:p14="http://schemas.microsoft.com/office/powerpoint/2010/main" val="3410377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a:solidFill>
                  <a:schemeClr val="tx1"/>
                </a:solidFill>
                <a:effectLst/>
                <a:latin typeface="+mn-lt"/>
                <a:ea typeface="+mn-ea"/>
                <a:cs typeface="+mn-cs"/>
              </a:rPr>
              <a:t>Reporting is an important aspect of tutoring. Planning activities helps with reporting. </a:t>
            </a:r>
            <a:r>
              <a:rPr lang="en" sz="1200" b="0" i="0" u="none" kern="1200" baseline="0">
                <a:solidFill>
                  <a:schemeClr val="tx1"/>
                </a:solidFill>
                <a:effectLst/>
                <a:latin typeface="+mn-lt"/>
                <a:ea typeface="+mn-ea"/>
                <a:cs typeface="+mn-cs"/>
              </a:rPr>
              <a:t>​</a:t>
            </a:r>
          </a:p>
          <a:p>
            <a:pPr algn="l" rtl="0" fontAlgn="base"/>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Tutors may have a predefined reporting method. They can complement it with independent reporting by choosing a meaningful reporting method for themselves, such as a learning diary, a video diary, or a closed blog. Here you can ask if anyone knows any good tips for a working reporting method.</a:t>
            </a:r>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You can also give practical examples yourself. Good reporting should include self-reflection, that is, reflection on what I have learned.</a:t>
            </a:r>
            <a:r>
              <a:rPr lang="en" sz="1200" b="0" i="0" u="none" kern="1200" baseline="0">
                <a:solidFill>
                  <a:schemeClr val="tx1"/>
                </a:solidFill>
                <a:effectLst/>
                <a:latin typeface="+mn-lt"/>
                <a:ea typeface="+mn-ea"/>
                <a:cs typeface="+mn-cs"/>
              </a:rPr>
              <a:t>​</a:t>
            </a:r>
          </a:p>
          <a:p>
            <a:pPr algn="l" rtl="0" fontAlgn="base"/>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In this context, it is worth recalling that tutoring is part of the studies and the same laws apply to it, such as</a:t>
            </a:r>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obligations on reporting.</a:t>
            </a:r>
            <a:r>
              <a:rPr lang="en" sz="1200" b="0" i="0" u="none" kern="1200" baseline="0">
                <a:solidFill>
                  <a:schemeClr val="tx1"/>
                </a:solidFill>
                <a:effectLst/>
                <a:latin typeface="+mn-lt"/>
                <a:ea typeface="+mn-ea"/>
                <a:cs typeface="+mn-cs"/>
              </a:rPr>
              <a:t>​</a:t>
            </a:r>
          </a:p>
          <a:p>
            <a:pPr algn="l" rtl="0" fontAlgn="base"/>
            <a:r>
              <a:rPr lang="en" sz="1200" b="0" i="0" u="none" kern="1200" baseline="0">
                <a:solidFill>
                  <a:schemeClr val="tx1"/>
                </a:solidFill>
                <a:effectLst/>
                <a:latin typeface="+mn-lt"/>
                <a:ea typeface="+mn-ea"/>
                <a:cs typeface="+mn-cs"/>
              </a:rPr>
              <a:t>​</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17</a:t>
            </a:fld>
            <a:endParaRPr lang="en"/>
          </a:p>
        </p:txBody>
      </p:sp>
    </p:spTree>
    <p:extLst>
      <p:ext uri="{BB962C8B-B14F-4D97-AF65-F5344CB8AC3E}">
        <p14:creationId xmlns:p14="http://schemas.microsoft.com/office/powerpoint/2010/main" val="4124063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dirty="0">
                <a:solidFill>
                  <a:schemeClr val="tx1"/>
                </a:solidFill>
                <a:effectLst/>
                <a:latin typeface="+mn-lt"/>
                <a:ea typeface="+mn-ea"/>
                <a:cs typeface="+mn-cs"/>
              </a:rPr>
              <a:t>This slide emphasises the importance of planning: planning starts already in tutor training.</a:t>
            </a:r>
            <a:r>
              <a:rPr lang="en" sz="1200" b="0" i="0" u="none" kern="1200" baseline="0" dirty="0">
                <a:solidFill>
                  <a:schemeClr val="tx1"/>
                </a:solidFill>
                <a:effectLst/>
                <a:latin typeface="+mn-lt"/>
                <a:ea typeface="+mn-ea"/>
                <a:cs typeface="+mn-cs"/>
              </a:rPr>
              <a:t>​</a:t>
            </a:r>
          </a:p>
          <a:p>
            <a:pPr algn="l" rtl="0" fontAlgn="base"/>
            <a:endParaRPr lang="en" sz="1200" b="0" i="0" kern="1200" dirty="0">
              <a:solidFill>
                <a:schemeClr val="tx1"/>
              </a:solidFill>
              <a:effectLst/>
              <a:latin typeface="+mn-lt"/>
              <a:ea typeface="+mn-ea"/>
              <a:cs typeface="+mn-cs"/>
            </a:endParaRPr>
          </a:p>
          <a:p>
            <a:pPr algn="l" rtl="0" fontAlgn="base"/>
            <a:r>
              <a:rPr lang="en" sz="1200" b="0" i="0" u="none" strike="noStrike" kern="1200" baseline="0" dirty="0">
                <a:solidFill>
                  <a:schemeClr val="tx1"/>
                </a:solidFill>
                <a:effectLst/>
                <a:latin typeface="+mn-lt"/>
                <a:ea typeface="+mn-ea"/>
                <a:cs typeface="+mn-cs"/>
              </a:rPr>
              <a:t>Planning is guided especially by the goals assigned to tutoring and the goals set by the tutor themselves.</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Planning takes place together with other tutors as well as with guidance staff and freshers.</a:t>
            </a:r>
            <a:r>
              <a:rPr lang="en" sz="1200" b="0" i="0" u="none" kern="1200" baseline="0" dirty="0">
                <a:solidFill>
                  <a:schemeClr val="tx1"/>
                </a:solidFill>
                <a:effectLst/>
                <a:latin typeface="+mn-lt"/>
                <a:ea typeface="+mn-ea"/>
                <a:cs typeface="+mn-cs"/>
              </a:rPr>
              <a:t>​</a:t>
            </a:r>
          </a:p>
          <a:p>
            <a:pPr algn="l" rtl="0" fontAlgn="base"/>
            <a:endParaRPr lang="en" sz="1200" b="0" i="0" kern="1200" dirty="0">
              <a:solidFill>
                <a:schemeClr val="tx1"/>
              </a:solidFill>
              <a:effectLst/>
              <a:latin typeface="+mn-lt"/>
              <a:ea typeface="+mn-ea"/>
              <a:cs typeface="+mn-cs"/>
            </a:endParaRPr>
          </a:p>
          <a:p>
            <a:pPr algn="l" rtl="0" fontAlgn="base"/>
            <a:r>
              <a:rPr lang="en" sz="1200" b="0" i="0" u="none" strike="noStrike" kern="1200" baseline="0" dirty="0">
                <a:solidFill>
                  <a:schemeClr val="tx1"/>
                </a:solidFill>
                <a:effectLst/>
                <a:latin typeface="+mn-lt"/>
                <a:ea typeface="+mn-ea"/>
                <a:cs typeface="+mn-cs"/>
              </a:rPr>
              <a:t>A time management plan is an important part of activity planning.</a:t>
            </a:r>
            <a:r>
              <a:rPr lang="en" sz="1200" b="0" i="0" u="none" kern="1200" baseline="0" dirty="0">
                <a:solidFill>
                  <a:schemeClr val="tx1"/>
                </a:solidFill>
                <a:effectLst/>
                <a:latin typeface="+mn-lt"/>
                <a:ea typeface="+mn-ea"/>
                <a:cs typeface="+mn-cs"/>
              </a:rPr>
              <a:t>​</a:t>
            </a:r>
          </a:p>
          <a:p>
            <a:pPr algn="l" rtl="0" fontAlgn="base"/>
            <a:endParaRPr lang="en" sz="1200" b="0" i="0" kern="1200" dirty="0">
              <a:solidFill>
                <a:schemeClr val="tx1"/>
              </a:solidFill>
              <a:effectLst/>
              <a:latin typeface="+mn-lt"/>
              <a:ea typeface="+mn-ea"/>
              <a:cs typeface="+mn-cs"/>
            </a:endParaRPr>
          </a:p>
          <a:p>
            <a:pPr algn="l" rtl="0" fontAlgn="base"/>
            <a:r>
              <a:rPr lang="en" sz="1200" b="0" i="0" u="none" strike="noStrike" kern="1200" baseline="0" dirty="0">
                <a:solidFill>
                  <a:schemeClr val="tx1"/>
                </a:solidFill>
                <a:effectLst/>
                <a:latin typeface="+mn-lt"/>
                <a:ea typeface="+mn-ea"/>
                <a:cs typeface="+mn-cs"/>
              </a:rPr>
              <a:t>Keep in mind that the plan and goals may differ from the final implementation.</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It is therefore more important to report on what has been learned from implementation, even if it does not fully correspond to the original plan or goals.</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18</a:t>
            </a:fld>
            <a:endParaRPr lang="en"/>
          </a:p>
        </p:txBody>
      </p:sp>
    </p:spTree>
    <p:extLst>
      <p:ext uri="{BB962C8B-B14F-4D97-AF65-F5344CB8AC3E}">
        <p14:creationId xmlns:p14="http://schemas.microsoft.com/office/powerpoint/2010/main" val="1838667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en" b="0" i="0" u="none" baseline="0"/>
              <a:t>This work is licensed under a Creative Commons Attribution 4.0 International License. See the license at http://creativecommons.org/licenses/by/4.0/ </a:t>
            </a:r>
          </a:p>
          <a:p>
            <a:endParaRPr lang="en" dirty="0">
              <a:cs typeface="Calibri"/>
            </a:endParaRPr>
          </a:p>
          <a:p>
            <a:pPr algn="l" rtl="0"/>
            <a:r>
              <a:rPr lang="en" b="0" i="0" u="none" baseline="0">
                <a:cs typeface="Calibri"/>
              </a:rPr>
              <a:t>The sources and inspiration for tutor training have been:</a:t>
            </a:r>
            <a:endParaRPr lang="en" dirty="0"/>
          </a:p>
          <a:p>
            <a:pPr algn="l" rtl="0"/>
            <a:r>
              <a:rPr lang="en" b="0" i="0" u="none" baseline="0"/>
              <a:t>Tutor training materials of Student Union COPSA of Centria University of Applied Sciences 2018</a:t>
            </a:r>
            <a:endParaRPr lang="en" dirty="0">
              <a:cs typeface="Calibri"/>
            </a:endParaRPr>
          </a:p>
          <a:p>
            <a:pPr algn="l" rtl="0"/>
            <a:r>
              <a:rPr lang="en" b="0" i="0" u="none" baseline="0"/>
              <a:t>Tutor training materials of Student Union OSAKO of Oulu University of Applied Sciences 2018</a:t>
            </a:r>
            <a:endParaRPr lang="en" dirty="0">
              <a:cs typeface="Calibri"/>
            </a:endParaRPr>
          </a:p>
          <a:p>
            <a:pPr algn="l" rtl="0"/>
            <a:r>
              <a:rPr lang="en" b="0" i="0" u="none" baseline="0"/>
              <a:t>Eeva Vissel, Elina Ylönen, 2018. Turvallinen tuutori, vertaistuutorin käsikirja, Student Union KAAKKO https://www.theseus.fi/bitstream/handle/10024/145772/VisseljaYlonen.pdf?sequence=1&amp;isAllowed=y</a:t>
            </a:r>
            <a:endParaRPr lang="en" dirty="0">
              <a:cs typeface="Calibri"/>
            </a:endParaRPr>
          </a:p>
        </p:txBody>
      </p:sp>
      <p:sp>
        <p:nvSpPr>
          <p:cNvPr id="4" name="Dian numeron paikkamerkki 3"/>
          <p:cNvSpPr>
            <a:spLocks noGrp="1"/>
          </p:cNvSpPr>
          <p:nvPr>
            <p:ph type="sldNum" sz="quarter" idx="5"/>
          </p:nvPr>
        </p:nvSpPr>
        <p:spPr/>
        <p:txBody>
          <a:bodyPr/>
          <a:lstStyle/>
          <a:p>
            <a:pPr algn="l" rtl="0"/>
            <a:fld id="{A96B6E28-112C-46A5-8995-530ACD48FC62}" type="slidenum">
              <a:rPr/>
              <a:t>19</a:t>
            </a:fld>
            <a:endParaRPr lang="en"/>
          </a:p>
        </p:txBody>
      </p:sp>
    </p:spTree>
    <p:extLst>
      <p:ext uri="{BB962C8B-B14F-4D97-AF65-F5344CB8AC3E}">
        <p14:creationId xmlns:p14="http://schemas.microsoft.com/office/powerpoint/2010/main" val="2764214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 b="0" i="0" u="none" baseline="0" dirty="0">
                <a:cs typeface="Calibri"/>
              </a:rPr>
              <a:t>(Version 2.1, </a:t>
            </a:r>
            <a:r>
              <a:rPr lang="en" b="0" i="0" u="none" baseline="0">
                <a:cs typeface="Calibri"/>
              </a:rPr>
              <a:t>published 30 </a:t>
            </a:r>
            <a:r>
              <a:rPr lang="en" b="0" i="0" u="none" baseline="0" dirty="0">
                <a:cs typeface="Calibri"/>
              </a:rPr>
              <a:t>June 2021)</a:t>
            </a:r>
            <a:endParaRPr lang="en" dirty="0"/>
          </a:p>
          <a:p>
            <a:endParaRPr lang="en" dirty="0"/>
          </a:p>
          <a:p>
            <a:pPr algn="l" rtl="0"/>
            <a:r>
              <a:rPr lang="en" sz="1200" b="0" i="0" u="none" strike="noStrike" kern="1200" baseline="0" dirty="0">
                <a:solidFill>
                  <a:schemeClr val="tx1"/>
                </a:solidFill>
                <a:effectLst/>
                <a:latin typeface="+mn-lt"/>
                <a:ea typeface="+mn-ea"/>
                <a:cs typeface="+mn-cs"/>
              </a:rPr>
              <a:t>This is a training on planning tutoring activities. It is a live training, but with minor modifications the material can also be used in webinar training on electronic platforms where tutors can be divided into small groups for discussion. This training has been developed by the KUPLA project of EHYT </a:t>
            </a:r>
            <a:r>
              <a:rPr lang="en" sz="1200" b="0" i="0" u="none" strike="noStrike" kern="1200" baseline="0" dirty="0" err="1">
                <a:solidFill>
                  <a:schemeClr val="tx1"/>
                </a:solidFill>
                <a:effectLst/>
                <a:latin typeface="+mn-lt"/>
                <a:ea typeface="+mn-ea"/>
                <a:cs typeface="+mn-cs"/>
              </a:rPr>
              <a:t>ry</a:t>
            </a:r>
            <a:r>
              <a:rPr lang="en" sz="1200" b="0" i="0" u="none" strike="noStrike" kern="1200" baseline="0" dirty="0">
                <a:solidFill>
                  <a:schemeClr val="tx1"/>
                </a:solidFill>
                <a:effectLst/>
                <a:latin typeface="+mn-lt"/>
                <a:ea typeface="+mn-ea"/>
                <a:cs typeface="+mn-cs"/>
              </a:rPr>
              <a:t> and </a:t>
            </a:r>
            <a:r>
              <a:rPr lang="en" sz="1200" b="0" i="0" u="none" strike="noStrike" kern="1200" baseline="0" dirty="0" err="1">
                <a:solidFill>
                  <a:schemeClr val="tx1"/>
                </a:solidFill>
                <a:effectLst/>
                <a:latin typeface="+mn-lt"/>
                <a:ea typeface="+mn-ea"/>
                <a:cs typeface="+mn-cs"/>
              </a:rPr>
              <a:t>Nyyti</a:t>
            </a:r>
            <a:r>
              <a:rPr lang="en" sz="1200" b="0" i="0" u="none" strike="noStrike" kern="1200" baseline="0" dirty="0">
                <a:solidFill>
                  <a:schemeClr val="tx1"/>
                </a:solidFill>
                <a:effectLst/>
                <a:latin typeface="+mn-lt"/>
                <a:ea typeface="+mn-ea"/>
                <a:cs typeface="+mn-cs"/>
              </a:rPr>
              <a:t> </a:t>
            </a:r>
            <a:r>
              <a:rPr lang="en" sz="1200" b="0" i="0" u="none" strike="noStrike" kern="1200" baseline="0" dirty="0" err="1">
                <a:solidFill>
                  <a:schemeClr val="tx1"/>
                </a:solidFill>
                <a:effectLst/>
                <a:latin typeface="+mn-lt"/>
                <a:ea typeface="+mn-ea"/>
                <a:cs typeface="+mn-cs"/>
              </a:rPr>
              <a:t>ry</a:t>
            </a:r>
            <a:r>
              <a:rPr lang="en" sz="1200" b="0" i="0" u="none" strike="noStrike" kern="1200" baseline="0" dirty="0">
                <a:solidFill>
                  <a:schemeClr val="tx1"/>
                </a:solidFill>
                <a:effectLst/>
                <a:latin typeface="+mn-lt"/>
                <a:ea typeface="+mn-ea"/>
                <a:cs typeface="+mn-cs"/>
              </a:rPr>
              <a:t> (2018–2020). The aim of the project was to support the well-being and learning abilities of university students. </a:t>
            </a:r>
            <a:r>
              <a:rPr lang="en" sz="1200" b="0" i="0" u="none" kern="1200" baseline="0" dirty="0">
                <a:solidFill>
                  <a:schemeClr val="tx1"/>
                </a:solidFill>
                <a:effectLst/>
                <a:latin typeface="+mn-lt"/>
                <a:ea typeface="+mn-ea"/>
                <a:cs typeface="+mn-cs"/>
              </a:rPr>
              <a:t>​</a:t>
            </a:r>
            <a:endParaRPr lang="en" dirty="0">
              <a:ea typeface="+mn-ea"/>
              <a:cs typeface="+mn-cs"/>
            </a:endParaRPr>
          </a:p>
          <a:p>
            <a:pPr algn="l" rtl="0" fontAlgn="base"/>
            <a:r>
              <a:rPr lang="en" sz="1200" b="0" i="0" u="none" strike="noStrike" kern="1200" baseline="0" dirty="0">
                <a:solidFill>
                  <a:schemeClr val="tx1"/>
                </a:solidFill>
                <a:effectLst/>
                <a:latin typeface="+mn-lt"/>
                <a:ea typeface="+mn-ea"/>
                <a:cs typeface="+mn-cs"/>
              </a:rPr>
              <a:t>​</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Duration: 60 min Times for the outline and the total duration of the training are estimated. The use of time depends on the instructor, the size of the groups and the duration of group discussions.</a:t>
            </a:r>
            <a:br>
              <a:rPr lang="en" sz="1200" b="0" i="0" u="none" strike="noStrike" kern="1200" dirty="0">
                <a:solidFill>
                  <a:schemeClr val="tx1"/>
                </a:solidFill>
                <a:effectLst/>
                <a:latin typeface="+mn-lt"/>
                <a:ea typeface="+mn-ea"/>
                <a:cs typeface="+mn-cs"/>
              </a:rPr>
            </a:b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The training instructor makes sure that the tutors change small groups after each exercise. The instructor manages the exchange of groups and how the groups are formed.</a:t>
            </a:r>
            <a:r>
              <a:rPr lang="en" sz="1200" b="0" i="0" u="none" kern="1200" baseline="0" dirty="0">
                <a:solidFill>
                  <a:schemeClr val="tx1"/>
                </a:solidFill>
                <a:effectLst/>
                <a:latin typeface="+mn-lt"/>
                <a:ea typeface="+mn-ea"/>
                <a:cs typeface="+mn-cs"/>
              </a:rPr>
              <a:t>​ </a:t>
            </a:r>
            <a:r>
              <a:rPr lang="en" sz="1200" b="0" i="0" u="none" strike="noStrike" kern="1200" baseline="0" dirty="0">
                <a:solidFill>
                  <a:schemeClr val="tx1"/>
                </a:solidFill>
                <a:effectLst/>
                <a:latin typeface="+mn-lt"/>
                <a:ea typeface="+mn-ea"/>
                <a:cs typeface="+mn-cs"/>
              </a:rPr>
              <a:t>This way no one is left without a group and it is easier for tutors to get to know each other during the training. </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The contents of the training and the tutor’s exercise book overlap. If desired, the tutor can also write down the discussions held during the training in the tutor's exercise book or the tutoring plan.</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Explain that before each pair/group assignment, the tutors introduce themselves to each other by the name they want to call themselves. This way they will get to know each other.</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1" i="0" u="none" strike="noStrike" kern="1200" baseline="0" dirty="0">
                <a:solidFill>
                  <a:schemeClr val="tx1"/>
                </a:solidFill>
                <a:effectLst/>
                <a:latin typeface="+mn-lt"/>
                <a:ea typeface="+mn-ea"/>
                <a:cs typeface="+mn-cs"/>
              </a:rPr>
              <a:t>In this section you will need</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r>
              <a:rPr lang="en" sz="1200" b="0" i="0" u="none" strike="noStrike" kern="1200" baseline="0" dirty="0">
                <a:solidFill>
                  <a:schemeClr val="tx1"/>
                </a:solidFill>
                <a:effectLst/>
                <a:latin typeface="+mn-lt"/>
                <a:ea typeface="+mn-ea"/>
                <a:cs typeface="+mn-cs"/>
              </a:rPr>
              <a:t>A presentation remote control (better flow)</a:t>
            </a:r>
            <a:r>
              <a:rPr lang="en" sz="1200" b="0" i="0" u="none" kern="1200" baseline="0" dirty="0">
                <a:solidFill>
                  <a:schemeClr val="tx1"/>
                </a:solidFill>
                <a:effectLst/>
                <a:latin typeface="+mn-lt"/>
                <a:ea typeface="+mn-ea"/>
                <a:cs typeface="+mn-cs"/>
              </a:rPr>
              <a:t>​</a:t>
            </a:r>
            <a:br>
              <a:rPr lang="en" sz="1200" b="0" i="0" kern="1200" dirty="0">
                <a:solidFill>
                  <a:schemeClr val="tx1"/>
                </a:solidFill>
                <a:effectLst/>
                <a:latin typeface="+mn-lt"/>
                <a:ea typeface="+mn-ea"/>
                <a:cs typeface="+mn-cs"/>
              </a:rPr>
            </a:br>
            <a:r>
              <a:rPr lang="en" sz="1200" b="0" i="0" u="none" strike="noStrike" kern="1200" baseline="0" dirty="0">
                <a:solidFill>
                  <a:schemeClr val="tx1"/>
                </a:solidFill>
                <a:effectLst/>
                <a:latin typeface="+mn-lt"/>
                <a:ea typeface="+mn-ea"/>
                <a:cs typeface="+mn-cs"/>
              </a:rPr>
              <a:t>Clock</a:t>
            </a:r>
            <a:r>
              <a:rPr lang="en" sz="1200" b="0" i="0" u="none" kern="1200" baseline="0" dirty="0">
                <a:solidFill>
                  <a:schemeClr val="tx1"/>
                </a:solidFill>
                <a:effectLst/>
                <a:latin typeface="+mn-lt"/>
                <a:ea typeface="+mn-ea"/>
                <a:cs typeface="+mn-cs"/>
              </a:rPr>
              <a:t>​</a:t>
            </a:r>
            <a:br>
              <a:rPr lang="en" sz="1200" b="0" i="0" kern="1200" dirty="0">
                <a:solidFill>
                  <a:schemeClr val="tx1"/>
                </a:solidFill>
                <a:effectLst/>
                <a:latin typeface="+mn-lt"/>
                <a:ea typeface="+mn-ea"/>
                <a:cs typeface="+mn-cs"/>
              </a:rPr>
            </a:br>
            <a:r>
              <a:rPr lang="en" sz="1200" b="0" i="0" u="none" strike="noStrike" kern="1200" baseline="0" dirty="0">
                <a:solidFill>
                  <a:schemeClr val="tx1"/>
                </a:solidFill>
                <a:effectLst/>
                <a:latin typeface="+mn-lt"/>
                <a:ea typeface="+mn-ea"/>
                <a:cs typeface="+mn-cs"/>
              </a:rPr>
              <a:t>Pens and paper</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1" i="0" u="none" strike="noStrike" kern="1200" baseline="0" dirty="0">
                <a:solidFill>
                  <a:schemeClr val="tx1"/>
                </a:solidFill>
                <a:effectLst/>
                <a:latin typeface="+mn-lt"/>
                <a:ea typeface="+mn-ea"/>
                <a:cs typeface="+mn-cs"/>
              </a:rPr>
              <a:t>Explanations of the symbols used in the slides</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The nut symbol indicates a task.</a:t>
            </a:r>
            <a:r>
              <a:rPr lang="en" sz="1200" b="0" i="0" u="none" kern="1200" baseline="0" dirty="0">
                <a:solidFill>
                  <a:schemeClr val="tx1"/>
                </a:solidFill>
                <a:effectLst/>
                <a:latin typeface="+mn-lt"/>
                <a:ea typeface="+mn-ea"/>
                <a:cs typeface="+mn-cs"/>
              </a:rPr>
              <a:t>​</a:t>
            </a:r>
            <a:br>
              <a:rPr lang="en" sz="1200" b="0" i="0" kern="1200" dirty="0">
                <a:solidFill>
                  <a:schemeClr val="tx1"/>
                </a:solidFill>
                <a:effectLst/>
                <a:latin typeface="+mn-lt"/>
                <a:ea typeface="+mn-ea"/>
                <a:cs typeface="+mn-cs"/>
              </a:rPr>
            </a:br>
            <a:r>
              <a:rPr lang="en" sz="1200" b="0" i="0" u="none" strike="noStrike" kern="1200" baseline="0" dirty="0">
                <a:solidFill>
                  <a:schemeClr val="tx1"/>
                </a:solidFill>
                <a:effectLst/>
                <a:latin typeface="+mn-lt"/>
                <a:ea typeface="+mn-ea"/>
                <a:cs typeface="+mn-cs"/>
              </a:rPr>
              <a:t>F = You can do this exercise with a fresher.</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1" i="0" u="none" strike="noStrike" kern="1200" baseline="0" dirty="0">
                <a:solidFill>
                  <a:schemeClr val="tx1"/>
                </a:solidFill>
                <a:effectLst/>
                <a:latin typeface="+mn-lt"/>
                <a:ea typeface="+mn-ea"/>
                <a:cs typeface="+mn-cs"/>
              </a:rPr>
              <a:t>Training frame</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Starting and training goals 5 min​</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The goals of tutoring (incl. three reflection tasks), 35 min</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Planning tutoring activities and the ground rules of tutoring (incl. two reflection tasks), 15 min</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Summary, 5 min</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Additional materials: See Leena </a:t>
            </a:r>
            <a:r>
              <a:rPr lang="en" sz="1200" b="0" i="0" u="none" strike="noStrike" kern="1200" baseline="0" dirty="0" err="1">
                <a:solidFill>
                  <a:schemeClr val="tx1"/>
                </a:solidFill>
                <a:effectLst/>
                <a:latin typeface="+mn-lt"/>
                <a:ea typeface="+mn-ea"/>
                <a:cs typeface="+mn-cs"/>
              </a:rPr>
              <a:t>Penttinen’s</a:t>
            </a:r>
            <a:r>
              <a:rPr lang="en" sz="1200" b="0" i="0" u="none" strike="noStrike" kern="1200" baseline="0" dirty="0">
                <a:solidFill>
                  <a:schemeClr val="tx1"/>
                </a:solidFill>
                <a:effectLst/>
                <a:latin typeface="+mn-lt"/>
                <a:ea typeface="+mn-ea"/>
                <a:cs typeface="+mn-cs"/>
              </a:rPr>
              <a:t> presentation on inclusion and peer activities (in Finnish), </a:t>
            </a:r>
            <a:r>
              <a:rPr lang="en" sz="1200" b="0" i="0" u="none" strike="noStrike" kern="1200" baseline="0" dirty="0" err="1">
                <a:solidFill>
                  <a:schemeClr val="tx1"/>
                </a:solidFill>
                <a:effectLst/>
                <a:latin typeface="+mn-lt"/>
                <a:ea typeface="+mn-ea"/>
                <a:cs typeface="+mn-cs"/>
              </a:rPr>
              <a:t>Osallisuutta</a:t>
            </a:r>
            <a:r>
              <a:rPr lang="en" sz="1200" b="0" i="0" u="none" strike="noStrike" kern="1200" baseline="0" dirty="0">
                <a:solidFill>
                  <a:schemeClr val="tx1"/>
                </a:solidFill>
                <a:effectLst/>
                <a:latin typeface="+mn-lt"/>
                <a:ea typeface="+mn-ea"/>
                <a:cs typeface="+mn-cs"/>
              </a:rPr>
              <a:t> </a:t>
            </a:r>
            <a:r>
              <a:rPr lang="en" sz="1200" b="0" i="0" u="none" strike="noStrike" kern="1200" baseline="0" dirty="0" err="1">
                <a:solidFill>
                  <a:schemeClr val="tx1"/>
                </a:solidFill>
                <a:effectLst/>
                <a:latin typeface="+mn-lt"/>
                <a:ea typeface="+mn-ea"/>
                <a:cs typeface="+mn-cs"/>
              </a:rPr>
              <a:t>vertaisuudesta</a:t>
            </a:r>
            <a:r>
              <a:rPr lang="en" sz="1200" b="0" i="0" u="none" strike="noStrike" kern="1200" baseline="0" dirty="0">
                <a:solidFill>
                  <a:schemeClr val="tx1"/>
                </a:solidFill>
                <a:effectLst/>
                <a:latin typeface="+mn-lt"/>
                <a:ea typeface="+mn-ea"/>
                <a:cs typeface="+mn-cs"/>
              </a:rPr>
              <a:t>: </a:t>
            </a:r>
            <a:r>
              <a:rPr lang="en" sz="1200" b="0" i="0" u="sng" strike="noStrike" kern="1200" baseline="0" dirty="0">
                <a:solidFill>
                  <a:schemeClr val="tx1"/>
                </a:solidFill>
                <a:effectLst/>
                <a:latin typeface="+mn-lt"/>
                <a:ea typeface="+mn-ea"/>
                <a:cs typeface="+mn-cs"/>
                <a:hlinkClick r:id="rId3"/>
              </a:rPr>
              <a:t>https://peda.net/hankkeet/eejn/km/2km2/2oveoojnkm/2oveoojnkml/lp2ov2:file/download/f32a620030a4b23f82b052959e2587f450f29ce4/270418_Leena_Penttinen_Osallisuutta_vertaisuudesta.pdf</a:t>
            </a:r>
            <a:r>
              <a:rPr lang="en" sz="1200" b="0" i="0" u="none" strike="noStrike" kern="1200" baseline="0" dirty="0">
                <a:solidFill>
                  <a:schemeClr val="tx1"/>
                </a:solidFill>
                <a:effectLst/>
                <a:latin typeface="+mn-lt"/>
                <a:ea typeface="+mn-ea"/>
                <a:cs typeface="+mn-cs"/>
              </a:rPr>
              <a:t> </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2</a:t>
            </a:fld>
            <a:endParaRPr lang="en"/>
          </a:p>
        </p:txBody>
      </p:sp>
    </p:spTree>
    <p:extLst>
      <p:ext uri="{BB962C8B-B14F-4D97-AF65-F5344CB8AC3E}">
        <p14:creationId xmlns:p14="http://schemas.microsoft.com/office/powerpoint/2010/main" val="1341217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4</a:t>
            </a:fld>
            <a:endParaRPr lang="fi-FI"/>
          </a:p>
        </p:txBody>
      </p:sp>
    </p:spTree>
    <p:extLst>
      <p:ext uri="{BB962C8B-B14F-4D97-AF65-F5344CB8AC3E}">
        <p14:creationId xmlns:p14="http://schemas.microsoft.com/office/powerpoint/2010/main" val="2680963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dirty="0">
                <a:solidFill>
                  <a:schemeClr val="tx1"/>
                </a:solidFill>
                <a:effectLst/>
                <a:latin typeface="+mn-lt"/>
                <a:ea typeface="+mn-ea"/>
                <a:cs typeface="+mn-cs"/>
              </a:rPr>
              <a:t>Exercise: Discuss with your pair. Things that might be exciting and puzzling to a fresher.</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Duration: 3 min + processing a few answers</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Processing: After a couple of answers, you can continue processing the question with the next slide.</a:t>
            </a:r>
            <a:r>
              <a:rPr lang="en" sz="1200" b="0" i="0" u="none" kern="1200" baseline="0" dirty="0">
                <a:solidFill>
                  <a:schemeClr val="tx1"/>
                </a:solidFill>
                <a:effectLst/>
                <a:latin typeface="+mn-lt"/>
                <a:ea typeface="+mn-ea"/>
                <a:cs typeface="+mn-cs"/>
              </a:rPr>
              <a:t>​</a:t>
            </a:r>
            <a:br>
              <a:rPr lang="en" sz="1200" b="0" i="0" kern="1200" dirty="0">
                <a:solidFill>
                  <a:schemeClr val="tx1"/>
                </a:solidFill>
                <a:effectLst/>
                <a:latin typeface="+mn-lt"/>
                <a:ea typeface="+mn-ea"/>
                <a:cs typeface="+mn-cs"/>
              </a:rPr>
            </a:b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6</a:t>
            </a:fld>
            <a:endParaRPr lang="en"/>
          </a:p>
        </p:txBody>
      </p:sp>
    </p:spTree>
    <p:extLst>
      <p:ext uri="{BB962C8B-B14F-4D97-AF65-F5344CB8AC3E}">
        <p14:creationId xmlns:p14="http://schemas.microsoft.com/office/powerpoint/2010/main" val="1851180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dirty="0">
                <a:solidFill>
                  <a:schemeClr val="tx1"/>
                </a:solidFill>
                <a:effectLst/>
                <a:latin typeface="+mn-lt"/>
                <a:ea typeface="+mn-ea"/>
                <a:cs typeface="+mn-cs"/>
              </a:rPr>
              <a:t>What might a fresher be thinking in the beginning of their studies? Here are some examples. How would you address the concerns and fears of freshers in the beginning of their studies?</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p:txBody>
      </p:sp>
      <p:sp>
        <p:nvSpPr>
          <p:cNvPr id="4" name="Dian numeron paikkamerkki 3"/>
          <p:cNvSpPr>
            <a:spLocks noGrp="1"/>
          </p:cNvSpPr>
          <p:nvPr>
            <p:ph type="sldNum" sz="quarter" idx="5"/>
          </p:nvPr>
        </p:nvSpPr>
        <p:spPr/>
        <p:txBody>
          <a:bodyPr/>
          <a:lstStyle/>
          <a:p>
            <a:pPr algn="l" rtl="0"/>
            <a:fld id="{19B1DBEE-2529-47DF-8872-751B125E255C}" type="slidenum">
              <a:rPr/>
              <a:t>7</a:t>
            </a:fld>
            <a:endParaRPr lang="en"/>
          </a:p>
        </p:txBody>
      </p:sp>
    </p:spTree>
    <p:extLst>
      <p:ext uri="{BB962C8B-B14F-4D97-AF65-F5344CB8AC3E}">
        <p14:creationId xmlns:p14="http://schemas.microsoft.com/office/powerpoint/2010/main" val="133264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dirty="0">
                <a:solidFill>
                  <a:schemeClr val="tx1"/>
                </a:solidFill>
                <a:effectLst/>
                <a:latin typeface="+mn-lt"/>
                <a:ea typeface="+mn-ea"/>
                <a:cs typeface="+mn-cs"/>
              </a:rPr>
              <a:t>Have a discussion about the issues on the slide. If you as an instructor know the answers, you can share them.</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8</a:t>
            </a:fld>
            <a:endParaRPr lang="en"/>
          </a:p>
        </p:txBody>
      </p:sp>
    </p:spTree>
    <p:extLst>
      <p:ext uri="{BB962C8B-B14F-4D97-AF65-F5344CB8AC3E}">
        <p14:creationId xmlns:p14="http://schemas.microsoft.com/office/powerpoint/2010/main" val="1920102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b="0" i="0" u="none" baseline="0" dirty="0"/>
              <a:t>Exercise</a:t>
            </a:r>
            <a:r>
              <a:rPr lang="en" sz="1200" b="0" i="0" u="none" strike="noStrike" kern="1200" baseline="0" dirty="0">
                <a:solidFill>
                  <a:schemeClr val="tx1"/>
                </a:solidFill>
                <a:effectLst/>
                <a:latin typeface="+mn-lt"/>
                <a:ea typeface="+mn-ea"/>
                <a:cs typeface="+mn-cs"/>
              </a:rPr>
              <a:t>: A discussion task in pairs/small groups. Small groups/pairs think about the questions one at a time.</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Duration: 1 min per question + processing</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Processing:</a:t>
            </a:r>
            <a:r>
              <a:rPr lang="en" sz="1200" b="0" i="0" u="none" kern="1200" baseline="0" dirty="0">
                <a:solidFill>
                  <a:schemeClr val="tx1"/>
                </a:solidFill>
                <a:effectLst/>
                <a:latin typeface="+mn-lt"/>
                <a:ea typeface="+mn-ea"/>
                <a:cs typeface="+mn-cs"/>
              </a:rPr>
              <a:t>​</a:t>
            </a:r>
            <a:br>
              <a:rPr lang="en" sz="1200" b="0" i="0" kern="1200" dirty="0">
                <a:solidFill>
                  <a:schemeClr val="tx1"/>
                </a:solidFill>
                <a:effectLst/>
                <a:latin typeface="+mn-lt"/>
                <a:ea typeface="+mn-ea"/>
                <a:cs typeface="+mn-cs"/>
              </a:rPr>
            </a:br>
            <a:r>
              <a:rPr lang="en" sz="1200" b="0" i="0" u="none" strike="noStrike" kern="1200" baseline="0" dirty="0">
                <a:solidFill>
                  <a:schemeClr val="tx1"/>
                </a:solidFill>
                <a:effectLst/>
                <a:latin typeface="+mn-lt"/>
                <a:ea typeface="+mn-ea"/>
                <a:cs typeface="+mn-cs"/>
              </a:rPr>
              <a:t>You can ask the groups to write down their thoughts. After that you can have a discussion on the issues raised by the groups.</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The purposefulness of an activity means that the activity is not carried out in “the heat of the moment”, but goals have been defined for it.</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Goals can be used to define a plan to achieve goals and based on that, activities can also be evaluated.</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Each tutor/group formulates and defines their three main goals of the activities. Discussions are likely to mention, for example:</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 Introducing freshers to each other</a:t>
            </a:r>
            <a:r>
              <a:rPr lang="en" sz="1200" b="0" i="0" u="none" kern="1200" baseline="0" dirty="0">
                <a:solidFill>
                  <a:schemeClr val="tx1"/>
                </a:solidFill>
                <a:effectLst/>
                <a:latin typeface="+mn-lt"/>
                <a:ea typeface="+mn-ea"/>
                <a:cs typeface="+mn-cs"/>
              </a:rPr>
              <a:t>​</a:t>
            </a:r>
            <a:br>
              <a:rPr lang="en" sz="1200" b="0" i="0" kern="1200" dirty="0">
                <a:solidFill>
                  <a:schemeClr val="tx1"/>
                </a:solidFill>
                <a:effectLst/>
                <a:latin typeface="+mn-lt"/>
                <a:ea typeface="+mn-ea"/>
                <a:cs typeface="+mn-cs"/>
              </a:rPr>
            </a:br>
            <a:r>
              <a:rPr lang="en" sz="1200" b="0" i="0" u="none" strike="noStrike" kern="1200" baseline="0" dirty="0">
                <a:solidFill>
                  <a:schemeClr val="tx1"/>
                </a:solidFill>
                <a:effectLst/>
                <a:latin typeface="+mn-lt"/>
                <a:ea typeface="+mn-ea"/>
                <a:cs typeface="+mn-cs"/>
              </a:rPr>
              <a:t>- Introducing freshers to campus, practices, and operating environments</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 Having fun</a:t>
            </a:r>
            <a:r>
              <a:rPr lang="en" sz="1200" b="0" i="0" u="none" kern="1200" baseline="0" dirty="0">
                <a:solidFill>
                  <a:schemeClr val="tx1"/>
                </a:solidFill>
                <a:effectLst/>
                <a:latin typeface="+mn-lt"/>
                <a:ea typeface="+mn-ea"/>
                <a:cs typeface="+mn-cs"/>
              </a:rPr>
              <a:t>​</a:t>
            </a:r>
            <a:br>
              <a:rPr lang="en" sz="1200" b="0" i="0" kern="1200" dirty="0">
                <a:solidFill>
                  <a:schemeClr val="tx1"/>
                </a:solidFill>
                <a:effectLst/>
                <a:latin typeface="+mn-lt"/>
                <a:ea typeface="+mn-ea"/>
                <a:cs typeface="+mn-cs"/>
              </a:rPr>
            </a:br>
            <a:r>
              <a:rPr lang="en" sz="1200" b="0" i="0" u="none" strike="noStrike" kern="1200" baseline="0" dirty="0">
                <a:solidFill>
                  <a:schemeClr val="tx1"/>
                </a:solidFill>
                <a:effectLst/>
                <a:latin typeface="+mn-lt"/>
                <a:ea typeface="+mn-ea"/>
                <a:cs typeface="+mn-cs"/>
              </a:rPr>
              <a:t>- Tutors getting to know the freshers</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 Involving everyone</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 Supporting grouping</a:t>
            </a:r>
            <a:r>
              <a:rPr lang="en" sz="1200" b="0" i="0" u="none" kern="1200" baseline="0" dirty="0">
                <a:solidFill>
                  <a:schemeClr val="tx1"/>
                </a:solidFill>
                <a:effectLst/>
                <a:latin typeface="+mn-lt"/>
                <a:ea typeface="+mn-ea"/>
                <a:cs typeface="+mn-cs"/>
              </a:rPr>
              <a:t>​</a:t>
            </a:r>
          </a:p>
          <a:p>
            <a:pPr algn="l" rtl="0" fontAlgn="base"/>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-&gt; These themes can be used as an umbrella concept for community engagement.</a:t>
            </a:r>
            <a:r>
              <a:rPr lang="en" sz="1200" b="0" i="0" u="none" kern="1200" baseline="0" dirty="0">
                <a:solidFill>
                  <a:schemeClr val="tx1"/>
                </a:solidFill>
                <a:effectLst/>
                <a:latin typeface="+mn-lt"/>
                <a:ea typeface="+mn-ea"/>
                <a:cs typeface="+mn-cs"/>
              </a:rPr>
              <a:t>​</a:t>
            </a:r>
          </a:p>
          <a:p>
            <a:pPr algn="l" rtl="0" fontAlgn="base"/>
            <a:r>
              <a:rPr lang="fi-FI" sz="1200" b="0" i="0" kern="1200" dirty="0">
                <a:solidFill>
                  <a:schemeClr val="tx1"/>
                </a:solidFill>
                <a:effectLst/>
                <a:latin typeface="+mn-lt"/>
                <a:ea typeface="+mn-ea"/>
                <a:cs typeface="+mn-cs"/>
              </a:rPr>
              <a:t>​</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9</a:t>
            </a:fld>
            <a:endParaRPr lang="fi-FI"/>
          </a:p>
        </p:txBody>
      </p:sp>
    </p:spTree>
    <p:extLst>
      <p:ext uri="{BB962C8B-B14F-4D97-AF65-F5344CB8AC3E}">
        <p14:creationId xmlns:p14="http://schemas.microsoft.com/office/powerpoint/2010/main" val="1869881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dirty="0">
                <a:solidFill>
                  <a:schemeClr val="tx1"/>
                </a:solidFill>
                <a:effectLst/>
                <a:latin typeface="+mn-lt"/>
                <a:ea typeface="+mn-ea"/>
                <a:cs typeface="+mn-cs"/>
              </a:rPr>
              <a:t>Freshers are a diverse group with different aspirations for tutoring.</a:t>
            </a:r>
            <a:r>
              <a:rPr lang="en" sz="1200" b="0" i="0" u="none" kern="1200" baseline="0" dirty="0">
                <a:solidFill>
                  <a:schemeClr val="tx1"/>
                </a:solidFill>
                <a:effectLst/>
                <a:latin typeface="+mn-lt"/>
                <a:ea typeface="+mn-ea"/>
                <a:cs typeface="+mn-cs"/>
              </a:rPr>
              <a:t>​</a:t>
            </a:r>
          </a:p>
          <a:p>
            <a:pPr algn="l" rtl="0" fontAlgn="base"/>
            <a:r>
              <a:rPr lang="en" sz="1200" b="0" i="0" u="none" strike="noStrike" kern="1200" baseline="0" dirty="0">
                <a:solidFill>
                  <a:schemeClr val="tx1"/>
                </a:solidFill>
                <a:effectLst/>
                <a:latin typeface="+mn-lt"/>
                <a:ea typeface="+mn-ea"/>
                <a:cs typeface="+mn-cs"/>
              </a:rPr>
              <a:t>You know the things on the list in advance. Use the list when planning tutoring.</a:t>
            </a:r>
            <a:r>
              <a:rPr lang="en" sz="1200" b="0" i="0" u="none" kern="1200" baseline="0" dirty="0">
                <a:solidFill>
                  <a:schemeClr val="tx1"/>
                </a:solidFill>
                <a:effectLst/>
                <a:latin typeface="+mn-lt"/>
                <a:ea typeface="+mn-ea"/>
                <a:cs typeface="+mn-cs"/>
              </a:rPr>
              <a:t>​</a:t>
            </a:r>
          </a:p>
          <a:p>
            <a:endParaRPr lang="en" dirty="0"/>
          </a:p>
        </p:txBody>
      </p:sp>
      <p:sp>
        <p:nvSpPr>
          <p:cNvPr id="4" name="Dian numeron paikkamerkki 3"/>
          <p:cNvSpPr>
            <a:spLocks noGrp="1"/>
          </p:cNvSpPr>
          <p:nvPr>
            <p:ph type="sldNum" sz="quarter" idx="5"/>
          </p:nvPr>
        </p:nvSpPr>
        <p:spPr/>
        <p:txBody>
          <a:bodyPr/>
          <a:lstStyle/>
          <a:p>
            <a:pPr algn="l" rtl="0"/>
            <a:fld id="{19B1DBEE-2529-47DF-8872-751B125E255C}" type="slidenum">
              <a:rPr/>
              <a:t>10</a:t>
            </a:fld>
            <a:endParaRPr lang="en"/>
          </a:p>
        </p:txBody>
      </p:sp>
    </p:spTree>
    <p:extLst>
      <p:ext uri="{BB962C8B-B14F-4D97-AF65-F5344CB8AC3E}">
        <p14:creationId xmlns:p14="http://schemas.microsoft.com/office/powerpoint/2010/main" val="3823598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en" sz="1200" b="0" i="0" u="none" strike="noStrike" kern="1200" baseline="0">
                <a:solidFill>
                  <a:schemeClr val="tx1"/>
                </a:solidFill>
                <a:effectLst/>
                <a:latin typeface="+mn-lt"/>
                <a:ea typeface="+mn-ea"/>
                <a:cs typeface="+mn-cs"/>
              </a:rPr>
              <a:t>According to research, integration to studies and the university community is promoted by these factors (sources:)</a:t>
            </a:r>
            <a:r>
              <a:rPr lang="en" sz="1200" b="0" i="0" u="none" kern="1200" baseline="0">
                <a:solidFill>
                  <a:schemeClr val="tx1"/>
                </a:solidFill>
                <a:effectLst/>
                <a:latin typeface="+mn-lt"/>
                <a:ea typeface="+mn-ea"/>
                <a:cs typeface="+mn-cs"/>
              </a:rPr>
              <a:t>​</a:t>
            </a:r>
          </a:p>
          <a:p>
            <a:pPr algn="l" rtl="0" fontAlgn="base"/>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Vertaisuus voimavarana ohjauksessa, Penttinen et al., pages 5 and 6</a:t>
            </a:r>
            <a:r>
              <a:rPr lang="en" sz="1200" b="0" i="0" u="none" kern="1200" baseline="0">
                <a:solidFill>
                  <a:schemeClr val="tx1"/>
                </a:solidFill>
                <a:effectLst/>
                <a:latin typeface="+mn-lt"/>
                <a:ea typeface="+mn-ea"/>
                <a:cs typeface="+mn-cs"/>
              </a:rPr>
              <a:t>​</a:t>
            </a:r>
          </a:p>
          <a:p>
            <a:pPr algn="l" rtl="0" fontAlgn="base"/>
            <a:r>
              <a:rPr lang="en" sz="1200" b="0" i="0" u="sng" strike="noStrike" kern="1200" baseline="0">
                <a:solidFill>
                  <a:schemeClr val="tx1"/>
                </a:solidFill>
                <a:effectLst/>
                <a:latin typeface="+mn-lt"/>
                <a:ea typeface="+mn-ea"/>
                <a:cs typeface="+mn-cs"/>
                <a:hlinkClick r:id="rId3"/>
              </a:rPr>
              <a:t>https://jyx.jyu.fi/bitstream/handle/123456789/47643/978-951-39-4497-1.pdf?sequence=1</a:t>
            </a:r>
            <a:r>
              <a:rPr lang="en" sz="1200" b="0" i="0" u="none" kern="1200" baseline="0">
                <a:solidFill>
                  <a:schemeClr val="tx1"/>
                </a:solidFill>
                <a:effectLst/>
                <a:latin typeface="+mn-lt"/>
                <a:ea typeface="+mn-ea"/>
                <a:cs typeface="+mn-cs"/>
              </a:rPr>
              <a:t>​</a:t>
            </a:r>
          </a:p>
          <a:p>
            <a:pPr algn="l" rtl="0" fontAlgn="base"/>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Ohjaus ja opintojen eteneminen. Series of articles in the Eurostudent VI study Publications of the Ministry of Education and Culture 2017:36, Penttinen et al. </a:t>
            </a:r>
            <a:r>
              <a:rPr lang="en" sz="1200" b="0" i="0" u="sng" strike="noStrike" kern="1200" baseline="0">
                <a:solidFill>
                  <a:schemeClr val="tx1"/>
                </a:solidFill>
                <a:effectLst/>
                <a:latin typeface="+mn-lt"/>
                <a:ea typeface="+mn-ea"/>
                <a:cs typeface="+mn-cs"/>
                <a:hlinkClick r:id="rId4"/>
              </a:rPr>
              <a:t>https://julkaisut.valtioneuvosto.fi/bitstream/handle/10024/80533/okm36.pdf?sequence=1&amp;isAllowed=y</a:t>
            </a:r>
            <a:r>
              <a:rPr lang="en" sz="1200" b="0" i="0" u="none" strike="noStrike" kern="1200" baseline="0">
                <a:solidFill>
                  <a:schemeClr val="tx1"/>
                </a:solidFill>
                <a:effectLst/>
                <a:latin typeface="+mn-lt"/>
                <a:ea typeface="+mn-ea"/>
                <a:cs typeface="+mn-cs"/>
              </a:rPr>
              <a:t> s. 13-&gt;</a:t>
            </a:r>
            <a:r>
              <a:rPr lang="en" sz="1200" b="0" i="0" u="none" kern="1200" baseline="0">
                <a:solidFill>
                  <a:schemeClr val="tx1"/>
                </a:solidFill>
                <a:effectLst/>
                <a:latin typeface="+mn-lt"/>
                <a:ea typeface="+mn-ea"/>
                <a:cs typeface="+mn-cs"/>
              </a:rPr>
              <a:t>​</a:t>
            </a:r>
          </a:p>
          <a:p>
            <a:pPr algn="l" rtl="0" fontAlgn="base"/>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Students' experience of common social activity as one-sided is linked to the feeling of loneliness.</a:t>
            </a:r>
            <a:r>
              <a:rPr lang="en" sz="1200" b="0" i="0" u="none" kern="1200" baseline="0">
                <a:solidFill>
                  <a:schemeClr val="tx1"/>
                </a:solidFill>
                <a:effectLst/>
                <a:latin typeface="+mn-lt"/>
                <a:ea typeface="+mn-ea"/>
                <a:cs typeface="+mn-cs"/>
              </a:rPr>
              <a:t>​</a:t>
            </a:r>
          </a:p>
          <a:p>
            <a:pPr algn="l" rtl="0" fontAlgn="base"/>
            <a:r>
              <a:rPr lang="en" sz="1200" b="0" i="0" u="none" strike="noStrike" kern="1200" baseline="0">
                <a:solidFill>
                  <a:schemeClr val="tx1"/>
                </a:solidFill>
                <a:effectLst/>
                <a:latin typeface="+mn-lt"/>
                <a:ea typeface="+mn-ea"/>
                <a:cs typeface="+mn-cs"/>
              </a:rPr>
              <a:t>Source: Välimäki et al. Yksin yliopistokaupungissa, Nuorisotutkimus 36 (2018):3</a:t>
            </a:r>
            <a:r>
              <a:rPr lang="en" sz="1200" b="0" i="0" u="none" kern="1200" baseline="0">
                <a:solidFill>
                  <a:schemeClr val="tx1"/>
                </a:solidFill>
                <a:effectLst/>
                <a:latin typeface="+mn-lt"/>
                <a:ea typeface="+mn-ea"/>
                <a:cs typeface="+mn-cs"/>
              </a:rPr>
              <a:t>​</a:t>
            </a:r>
          </a:p>
          <a:p>
            <a:pPr algn="l" rtl="0" fontAlgn="base"/>
            <a:r>
              <a:rPr lang="en" sz="1200" b="0" i="0" u="none" kern="1200" baseline="0">
                <a:solidFill>
                  <a:schemeClr val="tx1"/>
                </a:solidFill>
                <a:effectLst/>
                <a:latin typeface="+mn-lt"/>
                <a:ea typeface="+mn-ea"/>
                <a:cs typeface="+mn-cs"/>
              </a:rPr>
              <a:t>​</a:t>
            </a:r>
          </a:p>
          <a:p>
            <a:endParaRPr lang="en"/>
          </a:p>
        </p:txBody>
      </p:sp>
      <p:sp>
        <p:nvSpPr>
          <p:cNvPr id="4" name="Dian numeron paikkamerkki 3"/>
          <p:cNvSpPr>
            <a:spLocks noGrp="1"/>
          </p:cNvSpPr>
          <p:nvPr>
            <p:ph type="sldNum" sz="quarter" idx="5"/>
          </p:nvPr>
        </p:nvSpPr>
        <p:spPr/>
        <p:txBody>
          <a:bodyPr/>
          <a:lstStyle/>
          <a:p>
            <a:pPr algn="l" rtl="0"/>
            <a:fld id="{19B1DBEE-2529-47DF-8872-751B125E255C}" type="slidenum">
              <a:rPr/>
              <a:t>11</a:t>
            </a:fld>
            <a:endParaRPr lang="en"/>
          </a:p>
        </p:txBody>
      </p:sp>
    </p:spTree>
    <p:extLst>
      <p:ext uri="{BB962C8B-B14F-4D97-AF65-F5344CB8AC3E}">
        <p14:creationId xmlns:p14="http://schemas.microsoft.com/office/powerpoint/2010/main" val="18324379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323D95-BD22-471B-9737-B52DFD97CC3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11" name="Graphic 10">
            <a:extLst>
              <a:ext uri="{FF2B5EF4-FFF2-40B4-BE49-F238E27FC236}">
                <a16:creationId xmlns:a16="http://schemas.microsoft.com/office/drawing/2014/main" id="{DF2AA9B2-296B-4EA7-89A1-18E3BBAA66A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7433" y="7240"/>
            <a:ext cx="4040900" cy="4057822"/>
          </a:xfrm>
          <a:prstGeom prst="rect">
            <a:avLst/>
          </a:prstGeom>
        </p:spPr>
      </p:pic>
      <p:sp>
        <p:nvSpPr>
          <p:cNvPr id="2" name="Otsikko 1">
            <a:extLst>
              <a:ext uri="{FF2B5EF4-FFF2-40B4-BE49-F238E27FC236}">
                <a16:creationId xmlns:a16="http://schemas.microsoft.com/office/drawing/2014/main" id="{9CD11F6C-F3F6-4118-89CE-9F0DEC3ED7D8}"/>
              </a:ext>
            </a:extLst>
          </p:cNvPr>
          <p:cNvSpPr>
            <a:spLocks noGrp="1"/>
          </p:cNvSpPr>
          <p:nvPr>
            <p:ph type="ctrTitle" hasCustomPrompt="1"/>
          </p:nvPr>
        </p:nvSpPr>
        <p:spPr>
          <a:xfrm>
            <a:off x="810714" y="1243054"/>
            <a:ext cx="4040901" cy="2095053"/>
          </a:xfrm>
        </p:spPr>
        <p:txBody>
          <a:bodyPr anchor="ctr">
            <a:normAutofit/>
          </a:bodyPr>
          <a:lstStyle>
            <a:lvl1pPr algn="ctr">
              <a:defRPr sz="4500" b="1">
                <a:solidFill>
                  <a:srgbClr val="39A1B1"/>
                </a:solidFill>
                <a:latin typeface="+mn-lt"/>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8" name="Otsikko 1">
            <a:extLst>
              <a:ext uri="{FF2B5EF4-FFF2-40B4-BE49-F238E27FC236}">
                <a16:creationId xmlns:a16="http://schemas.microsoft.com/office/drawing/2014/main" id="{8B1E04D6-383D-4B93-BA9D-F06D143E1A2B}"/>
              </a:ext>
            </a:extLst>
          </p:cNvPr>
          <p:cNvSpPr txBox="1">
            <a:spLocks/>
          </p:cNvSpPr>
          <p:nvPr userDrawn="1"/>
        </p:nvSpPr>
        <p:spPr>
          <a:xfrm>
            <a:off x="8417954" y="840583"/>
            <a:ext cx="3821595" cy="419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000" b="1" kern="1200">
                <a:solidFill>
                  <a:schemeClr val="accent2"/>
                </a:solidFill>
                <a:latin typeface="+mn-lt"/>
                <a:ea typeface="+mj-ea"/>
                <a:cs typeface="+mj-cs"/>
              </a:defRPr>
            </a:lvl1pPr>
          </a:lstStyle>
          <a:p>
            <a:pPr algn="l" rtl="0"/>
            <a:r>
              <a:rPr lang="en" sz="2800" b="1" i="0" u="none" baseline="0" dirty="0">
                <a:solidFill>
                  <a:schemeClr val="bg1"/>
                </a:solidFill>
              </a:rPr>
              <a:t>TUTOR TRAINING</a:t>
            </a:r>
          </a:p>
        </p:txBody>
      </p:sp>
      <p:pic>
        <p:nvPicPr>
          <p:cNvPr id="10" name="Picture 9" descr="A picture containing clock, drawing&#10;&#10;Description automatically generated">
            <a:extLst>
              <a:ext uri="{FF2B5EF4-FFF2-40B4-BE49-F238E27FC236}">
                <a16:creationId xmlns:a16="http://schemas.microsoft.com/office/drawing/2014/main" id="{AA58C10D-AAD6-472A-87AC-9919B8B543D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pic>
        <p:nvPicPr>
          <p:cNvPr id="12" name="Picture 11">
            <a:extLst>
              <a:ext uri="{FF2B5EF4-FFF2-40B4-BE49-F238E27FC236}">
                <a16:creationId xmlns:a16="http://schemas.microsoft.com/office/drawing/2014/main" id="{EC2907B0-32CA-429E-B2CD-6B53B5FE05E9}"/>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5198892" y="2844800"/>
            <a:ext cx="6283478" cy="3255661"/>
          </a:xfrm>
          <a:prstGeom prst="rect">
            <a:avLst/>
          </a:prstGeom>
        </p:spPr>
      </p:pic>
    </p:spTree>
    <p:extLst>
      <p:ext uri="{BB962C8B-B14F-4D97-AF65-F5344CB8AC3E}">
        <p14:creationId xmlns:p14="http://schemas.microsoft.com/office/powerpoint/2010/main" val="112632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D4B7C2-160F-4C2A-8889-C4247D3665B7}"/>
              </a:ext>
            </a:extLst>
          </p:cNvPr>
          <p:cNvSpPr/>
          <p:nvPr userDrawn="1"/>
        </p:nvSpPr>
        <p:spPr>
          <a:xfrm>
            <a:off x="0" y="0"/>
            <a:ext cx="12192000" cy="6858000"/>
          </a:xfrm>
          <a:prstGeom prst="rect">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chemeClr val="accent4"/>
              </a:solidFill>
            </a:endParaRPr>
          </a:p>
        </p:txBody>
      </p:sp>
      <p:sp>
        <p:nvSpPr>
          <p:cNvPr id="14" name="Rectangle 13">
            <a:extLst>
              <a:ext uri="{FF2B5EF4-FFF2-40B4-BE49-F238E27FC236}">
                <a16:creationId xmlns:a16="http://schemas.microsoft.com/office/drawing/2014/main" id="{8A0A3CEB-93FA-4E33-9CC3-761E52F4C0E2}"/>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10515600" cy="958577"/>
          </a:xfrm>
        </p:spPr>
        <p:txBody>
          <a:bodyPr>
            <a:normAutofit/>
          </a:bodyPr>
          <a:lstStyle>
            <a:lvl1pPr>
              <a:defRPr sz="4500" b="1">
                <a:solidFill>
                  <a:srgbClr val="39A1B1"/>
                </a:solidFill>
                <a:latin typeface="+mn-lt"/>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tx2"/>
              </a:buClr>
              <a:buSzPct val="120000"/>
              <a:defRPr/>
            </a:lvl1pPr>
            <a:lvl2pPr marL="685800" indent="-288000">
              <a:buClr>
                <a:schemeClr val="tx2"/>
              </a:buClr>
              <a:buSzPct val="120000"/>
              <a:buFont typeface="Arial" panose="020B0604020202020204" pitchFamily="34" charset="0"/>
              <a:buChar char="•"/>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197428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20850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792D0-DF22-4C38-A3CC-887846AAF96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rgbClr val="7ECAD5"/>
              </a:solidFill>
            </a:endParaRPr>
          </a:p>
        </p:txBody>
      </p:sp>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pic>
        <p:nvPicPr>
          <p:cNvPr id="4" name="Picture 3">
            <a:extLst>
              <a:ext uri="{FF2B5EF4-FFF2-40B4-BE49-F238E27FC236}">
                <a16:creationId xmlns:a16="http://schemas.microsoft.com/office/drawing/2014/main" id="{CB594F26-AEE7-4F78-8041-28B11A8439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432" y="235197"/>
            <a:ext cx="4884713" cy="1580348"/>
          </a:xfrm>
          <a:prstGeom prst="rect">
            <a:avLst/>
          </a:prstGeom>
        </p:spPr>
      </p:pic>
    </p:spTree>
    <p:extLst>
      <p:ext uri="{BB962C8B-B14F-4D97-AF65-F5344CB8AC3E}">
        <p14:creationId xmlns:p14="http://schemas.microsoft.com/office/powerpoint/2010/main" val="280898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Tree>
    <p:extLst>
      <p:ext uri="{BB962C8B-B14F-4D97-AF65-F5344CB8AC3E}">
        <p14:creationId xmlns:p14="http://schemas.microsoft.com/office/powerpoint/2010/main" val="169765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353341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Tree>
    <p:extLst>
      <p:ext uri="{BB962C8B-B14F-4D97-AF65-F5344CB8AC3E}">
        <p14:creationId xmlns:p14="http://schemas.microsoft.com/office/powerpoint/2010/main" val="341849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_Otsikko ja sisältö_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FECBAF95-F74A-4D60-8830-94608AA636F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a:solidFill>
                  <a:schemeClr val="accent1"/>
                </a:solidFill>
              </a:rPr>
              <a:t>F</a:t>
            </a:r>
            <a:endParaRPr lang="fi-FI" sz="4000">
              <a:solidFill>
                <a:schemeClr val="accent1"/>
              </a:solidFill>
            </a:endParaRPr>
          </a:p>
        </p:txBody>
      </p:sp>
    </p:spTree>
    <p:extLst>
      <p:ext uri="{BB962C8B-B14F-4D97-AF65-F5344CB8AC3E}">
        <p14:creationId xmlns:p14="http://schemas.microsoft.com/office/powerpoint/2010/main" val="349347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Mukautettu asettelu_F">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
        <p:nvSpPr>
          <p:cNvPr id="6" name="Otsikko 1">
            <a:extLst>
              <a:ext uri="{FF2B5EF4-FFF2-40B4-BE49-F238E27FC236}">
                <a16:creationId xmlns:a16="http://schemas.microsoft.com/office/drawing/2014/main" id="{3F9C25DC-D7DE-4BE1-8169-B6264035875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a:solidFill>
                  <a:schemeClr val="accent1"/>
                </a:solidFill>
              </a:rPr>
              <a:t>F</a:t>
            </a:r>
            <a:endParaRPr lang="fi-FI" sz="4000">
              <a:solidFill>
                <a:schemeClr val="accent1"/>
              </a:solidFill>
            </a:endParaRPr>
          </a:p>
        </p:txBody>
      </p:sp>
    </p:spTree>
    <p:extLst>
      <p:ext uri="{BB962C8B-B14F-4D97-AF65-F5344CB8AC3E}">
        <p14:creationId xmlns:p14="http://schemas.microsoft.com/office/powerpoint/2010/main" val="132136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E482F0F-B781-4D67-8C08-0162C72ED3DE}"/>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Otsikon paikkamerkki 1">
            <a:extLst>
              <a:ext uri="{FF2B5EF4-FFF2-40B4-BE49-F238E27FC236}">
                <a16:creationId xmlns:a16="http://schemas.microsoft.com/office/drawing/2014/main" id="{F6C6B498-3E4C-4323-8248-09F9A86D1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AE45DEB1-B38E-44A1-B677-573B8E340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895112B-40C8-4D2C-88E5-96448E766C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DCFEF-6123-43F7-A16B-E0B0950DF819}" type="datetimeFigureOut">
              <a:rPr lang="fi-FI" smtClean="0"/>
              <a:t>30.06.2021</a:t>
            </a:fld>
            <a:endParaRPr lang="fi-FI"/>
          </a:p>
        </p:txBody>
      </p:sp>
      <p:sp>
        <p:nvSpPr>
          <p:cNvPr id="5" name="Alatunnisteen paikkamerkki 4">
            <a:extLst>
              <a:ext uri="{FF2B5EF4-FFF2-40B4-BE49-F238E27FC236}">
                <a16:creationId xmlns:a16="http://schemas.microsoft.com/office/drawing/2014/main" id="{E4C2E41B-6ADA-4BA2-8BE5-F286F5E5E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4381D9E-F160-4E60-8161-FAB3A524A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F085E-3A8E-4055-BB30-45B5673F5341}" type="slidenum">
              <a:rPr lang="fi-FI" smtClean="0"/>
              <a:t>‹#›</a:t>
            </a:fld>
            <a:endParaRPr lang="fi-FI"/>
          </a:p>
        </p:txBody>
      </p:sp>
    </p:spTree>
    <p:extLst>
      <p:ext uri="{BB962C8B-B14F-4D97-AF65-F5344CB8AC3E}">
        <p14:creationId xmlns:p14="http://schemas.microsoft.com/office/powerpoint/2010/main" val="2082238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64" r:id="rId6"/>
    <p:sldLayoutId id="2147483665" r:id="rId7"/>
    <p:sldLayoutId id="2147483666" r:id="rId8"/>
    <p:sldLayoutId id="2147483667" r:id="rId9"/>
  </p:sldLayoutIdLst>
  <p:txStyles>
    <p:titleStyle>
      <a:lvl1pPr algn="l" defTabSz="914400" rtl="0" eaLnBrk="1" latinLnBrk="0" hangingPunct="1">
        <a:lnSpc>
          <a:spcPct val="90000"/>
        </a:lnSpc>
        <a:spcBef>
          <a:spcPct val="0"/>
        </a:spcBef>
        <a:buNone/>
        <a:defRPr sz="4500" b="1" kern="1200">
          <a:solidFill>
            <a:srgbClr val="7ECAD5"/>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hyt.fi/en/product/the-skillful-tutor-exercise-book-for-student-tutor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ehyt.fi/kupla" TargetMode="External"/><Relationship Id="rId4" Type="http://schemas.openxmlformats.org/officeDocument/2006/relationships/hyperlink" Target="http://www.ehyt.fi/universiti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4.png"/><Relationship Id="rId7"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10" Type="http://schemas.openxmlformats.org/officeDocument/2006/relationships/image" Target="../media/image20.jpeg"/><Relationship Id="rId4" Type="http://schemas.openxmlformats.org/officeDocument/2006/relationships/hyperlink" Target="http://creativecommons.org/licenses/by/4.0/" TargetMode="External"/><Relationship Id="rId9"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45E08A-BF50-4A93-A360-E5FB7A658357}"/>
              </a:ext>
            </a:extLst>
          </p:cNvPr>
          <p:cNvSpPr>
            <a:spLocks noGrp="1"/>
          </p:cNvSpPr>
          <p:nvPr>
            <p:ph type="title"/>
          </p:nvPr>
        </p:nvSpPr>
        <p:spPr/>
        <p:txBody>
          <a:bodyPr/>
          <a:lstStyle/>
          <a:p>
            <a:r>
              <a:rPr lang="en-GB" dirty="0"/>
              <a:t>Instructions for the instructor</a:t>
            </a:r>
          </a:p>
        </p:txBody>
      </p:sp>
      <p:sp>
        <p:nvSpPr>
          <p:cNvPr id="3" name="Sisällön paikkamerkki 2">
            <a:extLst>
              <a:ext uri="{FF2B5EF4-FFF2-40B4-BE49-F238E27FC236}">
                <a16:creationId xmlns:a16="http://schemas.microsoft.com/office/drawing/2014/main" id="{53272301-D81B-408E-9146-62EDE0470887}"/>
              </a:ext>
            </a:extLst>
          </p:cNvPr>
          <p:cNvSpPr>
            <a:spLocks noGrp="1"/>
          </p:cNvSpPr>
          <p:nvPr>
            <p:ph idx="1"/>
          </p:nvPr>
        </p:nvSpPr>
        <p:spPr/>
        <p:txBody>
          <a:bodyPr/>
          <a:lstStyle/>
          <a:p>
            <a:r>
              <a:rPr lang="en-GB" dirty="0"/>
              <a:t>KUPLA tutor training 2/6. Version 2.1, published </a:t>
            </a:r>
            <a:r>
              <a:rPr lang="en" b="0" i="0" u="none" baseline="0" dirty="0">
                <a:cs typeface="Calibri"/>
              </a:rPr>
              <a:t>30</a:t>
            </a:r>
            <a:r>
              <a:rPr lang="en-GB" dirty="0"/>
              <a:t>.6.2021, improvements to the accessibility of the presentation. </a:t>
            </a:r>
          </a:p>
          <a:p>
            <a:r>
              <a:rPr lang="en-GB" dirty="0"/>
              <a:t>The instructions for the instructor can be found in the notes of the slides (speaker notes). You can share the presentation in PDF format with the tutors in the training.</a:t>
            </a:r>
          </a:p>
          <a:p>
            <a:r>
              <a:rPr lang="en-GB" dirty="0"/>
              <a:t>The material is not intended as self-learning material for tutors, although as a tutor you can certainly browse and find inspiration from the material. The exercise book for student tutors can be found </a:t>
            </a:r>
            <a:r>
              <a:rPr lang="en-GB" dirty="0">
                <a:hlinkClick r:id="rId3"/>
              </a:rPr>
              <a:t>here</a:t>
            </a:r>
            <a:r>
              <a:rPr lang="en-GB" dirty="0"/>
              <a:t>.</a:t>
            </a:r>
          </a:p>
          <a:p>
            <a:r>
              <a:rPr lang="en-GB"/>
              <a:t>Other KUPLA materials can be found at </a:t>
            </a:r>
            <a:r>
              <a:rPr lang="en-GB">
                <a:hlinkClick r:id="rId4"/>
              </a:rPr>
              <a:t>www.ehyt.fi/universities</a:t>
            </a:r>
            <a:endParaRPr lang="en-GB">
              <a:hlinkClick r:id="rId5"/>
            </a:endParaRPr>
          </a:p>
          <a:p>
            <a:pPr marL="0" indent="0">
              <a:buNone/>
            </a:pPr>
            <a:endParaRPr lang="fi-FI" dirty="0"/>
          </a:p>
        </p:txBody>
      </p:sp>
    </p:spTree>
    <p:extLst>
      <p:ext uri="{BB962C8B-B14F-4D97-AF65-F5344CB8AC3E}">
        <p14:creationId xmlns:p14="http://schemas.microsoft.com/office/powerpoint/2010/main" val="140647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95C0A4-DB46-4B8F-81BF-E1E92D1DBD8C}"/>
              </a:ext>
            </a:extLst>
          </p:cNvPr>
          <p:cNvSpPr>
            <a:spLocks noGrp="1"/>
          </p:cNvSpPr>
          <p:nvPr>
            <p:ph type="title"/>
          </p:nvPr>
        </p:nvSpPr>
        <p:spPr/>
        <p:txBody>
          <a:bodyPr>
            <a:normAutofit fontScale="90000"/>
          </a:bodyPr>
          <a:lstStyle/>
          <a:p>
            <a:pPr algn="l" rtl="0"/>
            <a:r>
              <a:rPr lang="en" b="1" i="0" u="none" baseline="0" dirty="0"/>
              <a:t>Target group – what do you know about them beforehand?​</a:t>
            </a:r>
          </a:p>
        </p:txBody>
      </p:sp>
      <p:sp>
        <p:nvSpPr>
          <p:cNvPr id="3" name="Sisällön paikkamerkki 2">
            <a:extLst>
              <a:ext uri="{FF2B5EF4-FFF2-40B4-BE49-F238E27FC236}">
                <a16:creationId xmlns:a16="http://schemas.microsoft.com/office/drawing/2014/main" id="{84BA45AA-E7BC-4BFE-8502-BAAC4387C9A3}"/>
              </a:ext>
            </a:extLst>
          </p:cNvPr>
          <p:cNvSpPr>
            <a:spLocks noGrp="1"/>
          </p:cNvSpPr>
          <p:nvPr>
            <p:ph idx="1"/>
          </p:nvPr>
        </p:nvSpPr>
        <p:spPr>
          <a:xfrm>
            <a:off x="853226" y="1823195"/>
            <a:ext cx="7099927" cy="4289570"/>
          </a:xfrm>
        </p:spPr>
        <p:txBody>
          <a:bodyPr>
            <a:noAutofit/>
          </a:bodyPr>
          <a:lstStyle/>
          <a:p>
            <a:pPr algn="l" rtl="0">
              <a:lnSpc>
                <a:spcPct val="100000"/>
              </a:lnSpc>
            </a:pPr>
            <a:r>
              <a:rPr lang="en" b="0" i="0" u="none" baseline="0" dirty="0"/>
              <a:t>Area of studies​</a:t>
            </a:r>
          </a:p>
          <a:p>
            <a:pPr algn="l" rtl="0">
              <a:lnSpc>
                <a:spcPct val="100000"/>
              </a:lnSpc>
            </a:pPr>
            <a:r>
              <a:rPr lang="en" b="0" i="0" u="none" baseline="0" dirty="0"/>
              <a:t>Desire to study​</a:t>
            </a:r>
          </a:p>
          <a:p>
            <a:pPr algn="l" rtl="0">
              <a:lnSpc>
                <a:spcPct val="100000"/>
              </a:lnSpc>
            </a:pPr>
            <a:r>
              <a:rPr lang="en" b="0" i="0" u="none" baseline="0" dirty="0"/>
              <a:t>Bachelor/masters, exchange student, </a:t>
            </a:r>
            <a:br>
              <a:rPr lang="en" dirty="0"/>
            </a:br>
            <a:r>
              <a:rPr lang="en" b="0" i="0" u="none" baseline="0" dirty="0"/>
              <a:t>other tutoring group​</a:t>
            </a:r>
          </a:p>
          <a:p>
            <a:pPr algn="l" rtl="0">
              <a:lnSpc>
                <a:spcPct val="100000"/>
              </a:lnSpc>
            </a:pPr>
            <a:r>
              <a:rPr lang="en" b="0" i="0" u="none" baseline="0" dirty="0"/>
              <a:t>A desire to get to know other people as friends/acquaintances/future colleagues​</a:t>
            </a:r>
          </a:p>
          <a:p>
            <a:pPr algn="l" rtl="0">
              <a:lnSpc>
                <a:spcPct val="100000"/>
              </a:lnSpc>
            </a:pPr>
            <a:r>
              <a:rPr lang="en" b="0" i="0" u="none" baseline="0" dirty="0"/>
              <a:t>Adults​</a:t>
            </a:r>
          </a:p>
          <a:p>
            <a:pPr lvl="1" algn="l" rtl="0">
              <a:lnSpc>
                <a:spcPct val="100000"/>
              </a:lnSpc>
            </a:pPr>
            <a:r>
              <a:rPr lang="en" sz="2800" b="0" i="0" u="none" baseline="0" dirty="0"/>
              <a:t>No need to be an authority – equality​</a:t>
            </a:r>
          </a:p>
          <a:p>
            <a:pPr lvl="1" algn="l" rtl="0">
              <a:lnSpc>
                <a:spcPct val="100000"/>
              </a:lnSpc>
            </a:pPr>
            <a:r>
              <a:rPr lang="en" sz="2800" b="0" i="0" u="none" baseline="0" dirty="0"/>
              <a:t>Utilise skills of the group’s members​</a:t>
            </a:r>
          </a:p>
        </p:txBody>
      </p:sp>
      <p:pic>
        <p:nvPicPr>
          <p:cNvPr id="6" name="Picture 4" descr="A student thinking">
            <a:extLst>
              <a:ext uri="{FF2B5EF4-FFF2-40B4-BE49-F238E27FC236}">
                <a16:creationId xmlns:a16="http://schemas.microsoft.com/office/drawing/2014/main" id="{B805D36F-D7D9-4D98-A764-2943B9EC20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4825" y="1486264"/>
            <a:ext cx="2140223" cy="4626501"/>
          </a:xfrm>
          <a:prstGeom prst="rect">
            <a:avLst/>
          </a:prstGeom>
        </p:spPr>
      </p:pic>
    </p:spTree>
    <p:extLst>
      <p:ext uri="{BB962C8B-B14F-4D97-AF65-F5344CB8AC3E}">
        <p14:creationId xmlns:p14="http://schemas.microsoft.com/office/powerpoint/2010/main" val="250853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BEA927-4494-48E6-BD69-215C7A35AEFA}"/>
              </a:ext>
            </a:extLst>
          </p:cNvPr>
          <p:cNvSpPr>
            <a:spLocks noGrp="1"/>
          </p:cNvSpPr>
          <p:nvPr>
            <p:ph type="title"/>
          </p:nvPr>
        </p:nvSpPr>
        <p:spPr/>
        <p:txBody>
          <a:bodyPr>
            <a:normAutofit fontScale="90000"/>
          </a:bodyPr>
          <a:lstStyle/>
          <a:p>
            <a:pPr algn="l" rtl="0"/>
            <a:r>
              <a:rPr lang="en" b="1" i="0" u="none" baseline="0"/>
              <a:t>Goal: make everyone part of the community​</a:t>
            </a:r>
          </a:p>
        </p:txBody>
      </p:sp>
      <p:sp>
        <p:nvSpPr>
          <p:cNvPr id="3" name="Sisällön paikkamerkki 2">
            <a:extLst>
              <a:ext uri="{FF2B5EF4-FFF2-40B4-BE49-F238E27FC236}">
                <a16:creationId xmlns:a16="http://schemas.microsoft.com/office/drawing/2014/main" id="{B335C18A-77AA-4C8E-90A5-F73B327704F2}"/>
              </a:ext>
            </a:extLst>
          </p:cNvPr>
          <p:cNvSpPr>
            <a:spLocks noGrp="1"/>
          </p:cNvSpPr>
          <p:nvPr>
            <p:ph idx="1"/>
          </p:nvPr>
        </p:nvSpPr>
        <p:spPr>
          <a:xfrm>
            <a:off x="853225" y="1537072"/>
            <a:ext cx="10167701" cy="5017555"/>
          </a:xfrm>
        </p:spPr>
        <p:txBody>
          <a:bodyPr>
            <a:normAutofit fontScale="85000" lnSpcReduction="20000"/>
          </a:bodyPr>
          <a:lstStyle/>
          <a:p>
            <a:pPr marL="0" indent="0" algn="l" rtl="0" fontAlgn="base">
              <a:lnSpc>
                <a:spcPct val="110000"/>
              </a:lnSpc>
              <a:buNone/>
            </a:pPr>
            <a:r>
              <a:rPr lang="en" b="0" i="0" u="none" baseline="0"/>
              <a:t>Integration in the university community is promoted by:​</a:t>
            </a:r>
          </a:p>
          <a:p>
            <a:pPr algn="l" rtl="0" fontAlgn="base">
              <a:lnSpc>
                <a:spcPct val="110000"/>
              </a:lnSpc>
            </a:pPr>
            <a:r>
              <a:rPr lang="en" b="0" i="0" u="none" baseline="0"/>
              <a:t>Interaction and friendships between students.​</a:t>
            </a:r>
          </a:p>
          <a:p>
            <a:pPr algn="l" rtl="0" fontAlgn="base">
              <a:lnSpc>
                <a:spcPct val="110000"/>
              </a:lnSpc>
            </a:pPr>
            <a:r>
              <a:rPr lang="en" b="0" i="0" u="none" baseline="0"/>
              <a:t>Understanding being a peer, feeling of similarity, noticing common interests.​</a:t>
            </a:r>
          </a:p>
          <a:p>
            <a:pPr algn="l" rtl="0" fontAlgn="base">
              <a:lnSpc>
                <a:spcPct val="110000"/>
              </a:lnSpc>
            </a:pPr>
            <a:r>
              <a:rPr lang="en" b="0" i="0" u="none" baseline="0"/>
              <a:t>Peer support that avoids faulty conceptions and pessimistic prospects.​</a:t>
            </a:r>
          </a:p>
          <a:p>
            <a:pPr marL="0" indent="0" algn="l" rtl="0" fontAlgn="base">
              <a:lnSpc>
                <a:spcPct val="110000"/>
              </a:lnSpc>
              <a:buNone/>
            </a:pPr>
            <a:endParaRPr lang="en" dirty="0"/>
          </a:p>
          <a:p>
            <a:pPr marL="0" indent="0" algn="l" rtl="0" fontAlgn="base">
              <a:lnSpc>
                <a:spcPct val="110000"/>
              </a:lnSpc>
              <a:buNone/>
            </a:pPr>
            <a:r>
              <a:rPr lang="en" b="0" i="0" u="none" baseline="0"/>
              <a:t>Integration to studies is promoted by:​</a:t>
            </a:r>
          </a:p>
          <a:p>
            <a:pPr algn="l" rtl="0" fontAlgn="base">
              <a:lnSpc>
                <a:spcPct val="110000"/>
              </a:lnSpc>
            </a:pPr>
            <a:r>
              <a:rPr lang="en" b="0" i="0" u="none" baseline="0"/>
              <a:t>Directing time and energy towards studies and activities relevant to studies.​</a:t>
            </a:r>
          </a:p>
          <a:p>
            <a:pPr algn="l" rtl="0" fontAlgn="base">
              <a:lnSpc>
                <a:spcPct val="110000"/>
              </a:lnSpc>
            </a:pPr>
            <a:r>
              <a:rPr lang="en" b="0" i="0" u="none" baseline="0"/>
              <a:t>Realistic expectations, professional motivations, maintaining motivation</a:t>
            </a:r>
            <a:br>
              <a:rPr lang="en"/>
            </a:br>
            <a:r>
              <a:rPr lang="en" b="0" i="0" u="none" baseline="0"/>
              <a:t>and learning study skills.​</a:t>
            </a:r>
          </a:p>
          <a:p>
            <a:pPr algn="l" rtl="0" fontAlgn="base">
              <a:lnSpc>
                <a:spcPct val="110000"/>
              </a:lnSpc>
            </a:pPr>
            <a:r>
              <a:rPr lang="en" b="0" i="0" u="none" baseline="0"/>
              <a:t>Working in the area of study during studies (4-6 h per week), good working life skills and social support.​</a:t>
            </a:r>
            <a:endParaRPr lang="en" dirty="0"/>
          </a:p>
        </p:txBody>
      </p:sp>
    </p:spTree>
    <p:extLst>
      <p:ext uri="{BB962C8B-B14F-4D97-AF65-F5344CB8AC3E}">
        <p14:creationId xmlns:p14="http://schemas.microsoft.com/office/powerpoint/2010/main" val="397038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7D90F64B-1FE0-4A5D-A9D9-CFFFCB8D4935}"/>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2" name="Otsikko 1">
            <a:extLst>
              <a:ext uri="{FF2B5EF4-FFF2-40B4-BE49-F238E27FC236}">
                <a16:creationId xmlns:a16="http://schemas.microsoft.com/office/drawing/2014/main" id="{AF98DF88-7C5A-4D0C-8FCD-EA7CB7723461}"/>
              </a:ext>
            </a:extLst>
          </p:cNvPr>
          <p:cNvSpPr>
            <a:spLocks noGrp="1"/>
          </p:cNvSpPr>
          <p:nvPr>
            <p:ph type="title"/>
          </p:nvPr>
        </p:nvSpPr>
        <p:spPr/>
        <p:txBody>
          <a:bodyPr/>
          <a:lstStyle/>
          <a:p>
            <a:pPr algn="l" rtl="0"/>
            <a:r>
              <a:rPr lang="en" b="1" i="0" u="none" baseline="0"/>
              <a:t>First meeting</a:t>
            </a:r>
          </a:p>
        </p:txBody>
      </p:sp>
      <p:sp>
        <p:nvSpPr>
          <p:cNvPr id="3" name="Sisällön paikkamerkki 2">
            <a:extLst>
              <a:ext uri="{FF2B5EF4-FFF2-40B4-BE49-F238E27FC236}">
                <a16:creationId xmlns:a16="http://schemas.microsoft.com/office/drawing/2014/main" id="{F386091B-BA14-4FE3-AC16-F52E1AD05033}"/>
              </a:ext>
            </a:extLst>
          </p:cNvPr>
          <p:cNvSpPr>
            <a:spLocks noGrp="1"/>
          </p:cNvSpPr>
          <p:nvPr>
            <p:ph idx="1"/>
          </p:nvPr>
        </p:nvSpPr>
        <p:spPr>
          <a:xfrm>
            <a:off x="853226" y="1753360"/>
            <a:ext cx="9451918" cy="4801267"/>
          </a:xfrm>
        </p:spPr>
        <p:txBody>
          <a:bodyPr>
            <a:normAutofit/>
          </a:bodyPr>
          <a:lstStyle/>
          <a:p>
            <a:pPr marL="0" indent="0" algn="l" rtl="0">
              <a:buNone/>
            </a:pPr>
            <a:r>
              <a:rPr lang="en" b="0" i="0" u="none" baseline="0"/>
              <a:t>Plan your first meeting with a group of new students.​</a:t>
            </a:r>
          </a:p>
          <a:p>
            <a:pPr marL="0" indent="0" algn="l" rtl="0">
              <a:buNone/>
            </a:pPr>
            <a:endParaRPr lang="en" dirty="0"/>
          </a:p>
          <a:p>
            <a:pPr marL="0" indent="0" algn="l" rtl="0">
              <a:buNone/>
            </a:pPr>
            <a:r>
              <a:rPr lang="en" b="0" i="0" u="none" baseline="0"/>
              <a:t>Make as concrete a plan as possible for how the meeting should proceed:​</a:t>
            </a:r>
          </a:p>
          <a:p>
            <a:pPr algn="l" rtl="0"/>
            <a:r>
              <a:rPr lang="en" b="0" i="0" u="none" baseline="0"/>
              <a:t>The goals of the activities​</a:t>
            </a:r>
          </a:p>
          <a:p>
            <a:pPr algn="l" rtl="0"/>
            <a:r>
              <a:rPr lang="en" b="0" i="0" u="none" baseline="0"/>
              <a:t>What is going to happen and why? What is plan B?</a:t>
            </a:r>
          </a:p>
          <a:p>
            <a:pPr algn="l" rtl="0"/>
            <a:r>
              <a:rPr lang="en" b="0" i="0" u="none" baseline="0"/>
              <a:t>Which topics should be discussed?</a:t>
            </a:r>
          </a:p>
          <a:p>
            <a:pPr marL="0" indent="0" algn="l" rtl="0">
              <a:buNone/>
            </a:pPr>
            <a:endParaRPr lang="en" dirty="0"/>
          </a:p>
          <a:p>
            <a:pPr marL="0" indent="0" algn="l" rtl="0">
              <a:buNone/>
            </a:pPr>
            <a:r>
              <a:rPr lang="en" b="0" i="0" u="none" baseline="0"/>
              <a:t>After the discussion, share your tips with other groups.​</a:t>
            </a:r>
          </a:p>
        </p:txBody>
      </p:sp>
    </p:spTree>
    <p:extLst>
      <p:ext uri="{BB962C8B-B14F-4D97-AF65-F5344CB8AC3E}">
        <p14:creationId xmlns:p14="http://schemas.microsoft.com/office/powerpoint/2010/main" val="2287171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3967AD-5E09-4279-A08F-C3F87E514DCC}"/>
              </a:ext>
            </a:extLst>
          </p:cNvPr>
          <p:cNvSpPr>
            <a:spLocks noGrp="1"/>
          </p:cNvSpPr>
          <p:nvPr>
            <p:ph type="title"/>
          </p:nvPr>
        </p:nvSpPr>
        <p:spPr>
          <a:xfrm>
            <a:off x="238432" y="2381865"/>
            <a:ext cx="11710220" cy="1961535"/>
          </a:xfrm>
        </p:spPr>
        <p:txBody>
          <a:bodyPr/>
          <a:lstStyle/>
          <a:p>
            <a:pPr rtl="0"/>
            <a:r>
              <a:rPr lang="en" b="1" i="0" u="none" baseline="0"/>
              <a:t>Planning tutoring activities </a:t>
            </a:r>
            <a:br>
              <a:rPr lang="en"/>
            </a:br>
            <a:r>
              <a:rPr lang="en" b="1" i="0" u="none" baseline="0"/>
              <a:t>and ground rules​</a:t>
            </a:r>
          </a:p>
        </p:txBody>
      </p:sp>
    </p:spTree>
    <p:extLst>
      <p:ext uri="{BB962C8B-B14F-4D97-AF65-F5344CB8AC3E}">
        <p14:creationId xmlns:p14="http://schemas.microsoft.com/office/powerpoint/2010/main" val="14347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C7F6CF94-D950-48CB-8A28-B4159BD4E43A}"/>
              </a:ext>
            </a:extLst>
          </p:cNvPr>
          <p:cNvSpPr>
            <a:spLocks noGrp="1"/>
          </p:cNvSpPr>
          <p:nvPr>
            <p:ph type="title"/>
          </p:nvPr>
        </p:nvSpPr>
        <p:spPr>
          <a:xfrm>
            <a:off x="838200" y="578495"/>
            <a:ext cx="10515600" cy="958577"/>
          </a:xfrm>
        </p:spPr>
        <p:txBody>
          <a:bodyPr>
            <a:normAutofit/>
          </a:bodyPr>
          <a:lstStyle/>
          <a:p>
            <a:r>
              <a:rPr lang="fi-FI" sz="1800" dirty="0">
                <a:solidFill>
                  <a:schemeClr val="bg1"/>
                </a:solidFill>
              </a:rPr>
              <a:t>Tutor`s </a:t>
            </a:r>
            <a:r>
              <a:rPr lang="en" sz="1800" b="0" i="0" u="none" strike="noStrike" kern="1200" baseline="0" dirty="0">
                <a:solidFill>
                  <a:schemeClr val="bg1"/>
                </a:solidFill>
                <a:effectLst/>
                <a:latin typeface="+mn-lt"/>
                <a:ea typeface="+mn-ea"/>
                <a:cs typeface="+mn-cs"/>
              </a:rPr>
              <a:t>annual schedule </a:t>
            </a:r>
            <a:endParaRPr lang="fi-FI" sz="1800" dirty="0">
              <a:solidFill>
                <a:schemeClr val="bg1"/>
              </a:solidFill>
            </a:endParaRPr>
          </a:p>
        </p:txBody>
      </p:sp>
      <p:pic>
        <p:nvPicPr>
          <p:cNvPr id="7" name="Kuva 6" descr="Spring:&#10;- Application or motivation letter for a tutor&#10;- Tutor training(s)&#10;- Planning meetings with a pair (or group) of tutors and a tutor in charge&#10;Summer:&#10;- A plan for the progress of the tutoring and the contents, themes and activities of the meetings&#10;- Tutor training or meeting with a pair of tutors (or a teacher tutor)&#10;Autumn:&#10;- The freshers arrive. Tutoring plan in place. Meetings often, with focus on getting to know each other. The tutor writes a learning diary.&#10;- Meetings with a tutoring pair or other tutors.&#10;Winter:&#10;- Meetings with freshers are less frequent. The themes change from practical to sectoral and supportive. The tutor writes a learning diary.&#10;- Tutoring can continue for the next year as well. At the end of the tutoring, the lessons learned are recorded in the tutoring report.">
            <a:extLst>
              <a:ext uri="{FF2B5EF4-FFF2-40B4-BE49-F238E27FC236}">
                <a16:creationId xmlns:a16="http://schemas.microsoft.com/office/drawing/2014/main" id="{F1645B7C-B4B2-4914-891F-1CE4390E15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182" y="198990"/>
            <a:ext cx="9987257" cy="6354646"/>
          </a:xfrm>
          <a:prstGeom prst="rect">
            <a:avLst/>
          </a:prstGeom>
        </p:spPr>
      </p:pic>
    </p:spTree>
    <p:extLst>
      <p:ext uri="{BB962C8B-B14F-4D97-AF65-F5344CB8AC3E}">
        <p14:creationId xmlns:p14="http://schemas.microsoft.com/office/powerpoint/2010/main" val="623619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DDEB94-D59B-4BE3-89E4-BFF89C0865A3}"/>
              </a:ext>
            </a:extLst>
          </p:cNvPr>
          <p:cNvSpPr>
            <a:spLocks noGrp="1"/>
          </p:cNvSpPr>
          <p:nvPr>
            <p:ph type="title"/>
          </p:nvPr>
        </p:nvSpPr>
        <p:spPr/>
        <p:txBody>
          <a:bodyPr>
            <a:normAutofit fontScale="90000"/>
          </a:bodyPr>
          <a:lstStyle/>
          <a:p>
            <a:pPr algn="l" rtl="0"/>
            <a:r>
              <a:rPr lang="en" b="1" i="0" u="none" baseline="0" dirty="0"/>
              <a:t>​Group ground rules</a:t>
            </a:r>
            <a:br>
              <a:rPr lang="en" dirty="0"/>
            </a:br>
            <a:r>
              <a:rPr lang="en" b="1" i="0" u="none" baseline="0" dirty="0"/>
              <a:t>​</a:t>
            </a:r>
          </a:p>
        </p:txBody>
      </p:sp>
      <p:sp>
        <p:nvSpPr>
          <p:cNvPr id="3" name="Sisällön paikkamerkki 2">
            <a:extLst>
              <a:ext uri="{FF2B5EF4-FFF2-40B4-BE49-F238E27FC236}">
                <a16:creationId xmlns:a16="http://schemas.microsoft.com/office/drawing/2014/main" id="{FE780BB2-ABE8-4092-B0A8-013F4172AFEA}"/>
              </a:ext>
            </a:extLst>
          </p:cNvPr>
          <p:cNvSpPr>
            <a:spLocks noGrp="1"/>
          </p:cNvSpPr>
          <p:nvPr>
            <p:ph idx="1"/>
          </p:nvPr>
        </p:nvSpPr>
        <p:spPr/>
        <p:txBody>
          <a:bodyPr>
            <a:normAutofit/>
          </a:bodyPr>
          <a:lstStyle/>
          <a:p>
            <a:pPr algn="l" rtl="0"/>
            <a:r>
              <a:rPr lang="en" b="0" i="0" u="none" baseline="0" dirty="0"/>
              <a:t>Explain the reason the group exists.​</a:t>
            </a:r>
          </a:p>
          <a:p>
            <a:endParaRPr lang="en" dirty="0"/>
          </a:p>
          <a:p>
            <a:pPr algn="l" rtl="0"/>
            <a:r>
              <a:rPr lang="en" b="0" i="0" u="none" baseline="0" dirty="0"/>
              <a:t>Discuss the ground rules together with the group to enable the creation of a safe environment.​</a:t>
            </a:r>
          </a:p>
          <a:p>
            <a:endParaRPr lang="en" dirty="0"/>
          </a:p>
          <a:p>
            <a:pPr algn="l" rtl="0"/>
            <a:r>
              <a:rPr lang="en" b="0" i="0" u="none" baseline="0" dirty="0"/>
              <a:t>Can be produced in writing or discussions within the group.​</a:t>
            </a:r>
          </a:p>
          <a:p>
            <a:endParaRPr lang="en" dirty="0"/>
          </a:p>
          <a:p>
            <a:pPr algn="l" rtl="0"/>
            <a:r>
              <a:rPr lang="en" b="0" i="0" u="none" baseline="0" dirty="0"/>
              <a:t>As a member of the group, the tutor also commits to </a:t>
            </a:r>
            <a:br>
              <a:rPr lang="en" b="0" i="0" u="none" baseline="0" dirty="0"/>
            </a:br>
            <a:r>
              <a:rPr lang="en" b="0" i="0" u="none" baseline="0" dirty="0"/>
              <a:t>the ground rules.​</a:t>
            </a:r>
          </a:p>
        </p:txBody>
      </p:sp>
      <p:pic>
        <p:nvPicPr>
          <p:cNvPr id="4" name="Graphic 3">
            <a:extLst>
              <a:ext uri="{FF2B5EF4-FFF2-40B4-BE49-F238E27FC236}">
                <a16:creationId xmlns:a16="http://schemas.microsoft.com/office/drawing/2014/main" id="{C03C8B13-8EEF-4F74-ADE4-74B853E9283D}"/>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59240" y="4789487"/>
            <a:ext cx="1543080" cy="1293813"/>
          </a:xfrm>
          <a:prstGeom prst="rect">
            <a:avLst/>
          </a:prstGeom>
        </p:spPr>
      </p:pic>
    </p:spTree>
    <p:extLst>
      <p:ext uri="{BB962C8B-B14F-4D97-AF65-F5344CB8AC3E}">
        <p14:creationId xmlns:p14="http://schemas.microsoft.com/office/powerpoint/2010/main" val="341594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E71A0C-F9E5-4B2A-83A2-844C01D799A6}"/>
              </a:ext>
            </a:extLst>
          </p:cNvPr>
          <p:cNvSpPr>
            <a:spLocks noGrp="1"/>
          </p:cNvSpPr>
          <p:nvPr>
            <p:ph type="title"/>
          </p:nvPr>
        </p:nvSpPr>
        <p:spPr/>
        <p:txBody>
          <a:bodyPr>
            <a:noAutofit/>
          </a:bodyPr>
          <a:lstStyle/>
          <a:p>
            <a:pPr algn="l" rtl="0"/>
            <a:r>
              <a:rPr lang="en" sz="4000" b="1" i="0" u="none" baseline="0"/>
              <a:t>Ideas for content of shared ground rules​</a:t>
            </a:r>
          </a:p>
        </p:txBody>
      </p:sp>
      <p:sp>
        <p:nvSpPr>
          <p:cNvPr id="3" name="Sisällön paikkamerkki 2">
            <a:extLst>
              <a:ext uri="{FF2B5EF4-FFF2-40B4-BE49-F238E27FC236}">
                <a16:creationId xmlns:a16="http://schemas.microsoft.com/office/drawing/2014/main" id="{1EA79CFA-28B0-47AB-BBAC-D641DFF47087}"/>
              </a:ext>
            </a:extLst>
          </p:cNvPr>
          <p:cNvSpPr>
            <a:spLocks noGrp="1"/>
          </p:cNvSpPr>
          <p:nvPr>
            <p:ph idx="1"/>
          </p:nvPr>
        </p:nvSpPr>
        <p:spPr>
          <a:xfrm>
            <a:off x="853225" y="1634092"/>
            <a:ext cx="2817627" cy="446277"/>
          </a:xfrm>
        </p:spPr>
        <p:txBody>
          <a:bodyPr>
            <a:normAutofit lnSpcReduction="10000"/>
          </a:bodyPr>
          <a:lstStyle/>
          <a:p>
            <a:pPr marL="0" indent="0" algn="ctr" rtl="0">
              <a:buNone/>
            </a:pPr>
            <a:r>
              <a:rPr lang="en" b="1" i="0" u="none" baseline="0"/>
              <a:t>Principles</a:t>
            </a:r>
          </a:p>
        </p:txBody>
      </p:sp>
      <p:sp>
        <p:nvSpPr>
          <p:cNvPr id="4" name="Suorakulmio 3">
            <a:extLst>
              <a:ext uri="{FF2B5EF4-FFF2-40B4-BE49-F238E27FC236}">
                <a16:creationId xmlns:a16="http://schemas.microsoft.com/office/drawing/2014/main" id="{542F362A-DD75-4657-8F3C-8FDD7DDA4174}"/>
              </a:ext>
            </a:extLst>
          </p:cNvPr>
          <p:cNvSpPr/>
          <p:nvPr/>
        </p:nvSpPr>
        <p:spPr>
          <a:xfrm>
            <a:off x="699940" y="2175034"/>
            <a:ext cx="3168040" cy="2677656"/>
          </a:xfrm>
          <a:prstGeom prst="rect">
            <a:avLst/>
          </a:prstGeom>
        </p:spPr>
        <p:txBody>
          <a:bodyPr wrap="square">
            <a:spAutoFit/>
          </a:bodyPr>
          <a:lstStyle/>
          <a:p>
            <a:pPr lvl="0" algn="ctr" rtl="0"/>
            <a:r>
              <a:rPr lang="en" sz="2400" b="0" i="0" u="none" baseline="0" dirty="0"/>
              <a:t>Everyone participates from their own basis, everyone intervenes in bad behaviour, together we will succeed, concern for others is brought up.​</a:t>
            </a:r>
          </a:p>
        </p:txBody>
      </p:sp>
      <p:cxnSp>
        <p:nvCxnSpPr>
          <p:cNvPr id="12" name="Suora yhdysviiva 11">
            <a:extLst>
              <a:ext uri="{FF2B5EF4-FFF2-40B4-BE49-F238E27FC236}">
                <a16:creationId xmlns:a16="http://schemas.microsoft.com/office/drawing/2014/main" id="{B7039CA9-5541-418F-A44E-55DDB975A6F6}"/>
              </a:ext>
              <a:ext uri="{C183D7F6-B498-43B3-948B-1728B52AA6E4}">
                <adec:decorative xmlns:adec="http://schemas.microsoft.com/office/drawing/2017/decorative" val="1"/>
              </a:ext>
            </a:extLst>
          </p:cNvPr>
          <p:cNvCxnSpPr>
            <a:cxnSpLocks/>
          </p:cNvCxnSpPr>
          <p:nvPr/>
        </p:nvCxnSpPr>
        <p:spPr>
          <a:xfrm>
            <a:off x="4200939" y="1607587"/>
            <a:ext cx="0" cy="375954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isällön paikkamerkki 2">
            <a:extLst>
              <a:ext uri="{FF2B5EF4-FFF2-40B4-BE49-F238E27FC236}">
                <a16:creationId xmlns:a16="http://schemas.microsoft.com/office/drawing/2014/main" id="{FBB18D6D-9DE8-4525-A637-9925D0A934A1}"/>
              </a:ext>
            </a:extLst>
          </p:cNvPr>
          <p:cNvSpPr txBox="1">
            <a:spLocks/>
          </p:cNvSpPr>
          <p:nvPr/>
        </p:nvSpPr>
        <p:spPr>
          <a:xfrm>
            <a:off x="4687186" y="1634092"/>
            <a:ext cx="2817627" cy="44627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chemeClr val="tx2"/>
              </a:buClr>
              <a:buSzPct val="120000"/>
              <a:buFont typeface="Arial" panose="020B0604020202020204" pitchFamily="34" charset="0"/>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tx2"/>
              </a:buClr>
              <a:buSzPct val="120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 b="1" i="0" u="none" baseline="0"/>
              <a:t>Methods</a:t>
            </a:r>
          </a:p>
        </p:txBody>
      </p:sp>
      <p:sp>
        <p:nvSpPr>
          <p:cNvPr id="10" name="Suorakulmio 9">
            <a:extLst>
              <a:ext uri="{FF2B5EF4-FFF2-40B4-BE49-F238E27FC236}">
                <a16:creationId xmlns:a16="http://schemas.microsoft.com/office/drawing/2014/main" id="{B37C1589-367F-4999-BB31-564EB68D26BC}"/>
              </a:ext>
            </a:extLst>
          </p:cNvPr>
          <p:cNvSpPr/>
          <p:nvPr/>
        </p:nvSpPr>
        <p:spPr>
          <a:xfrm>
            <a:off x="4533899" y="2138499"/>
            <a:ext cx="3124200" cy="3416320"/>
          </a:xfrm>
          <a:prstGeom prst="rect">
            <a:avLst/>
          </a:prstGeom>
        </p:spPr>
        <p:txBody>
          <a:bodyPr wrap="square">
            <a:spAutoFit/>
          </a:bodyPr>
          <a:lstStyle/>
          <a:p>
            <a:pPr lvl="0" algn="ctr" rtl="0"/>
            <a:r>
              <a:rPr lang="en" sz="2400" b="0" i="0" u="none" baseline="0"/>
              <a:t>In what types of environments does the group meet? How is tutoring scheduled to fit into the group’s studies and other life? Agreeing on schedules and holding on to them.​</a:t>
            </a:r>
          </a:p>
        </p:txBody>
      </p:sp>
      <p:cxnSp>
        <p:nvCxnSpPr>
          <p:cNvPr id="14" name="Suora yhdysviiva 13">
            <a:extLst>
              <a:ext uri="{FF2B5EF4-FFF2-40B4-BE49-F238E27FC236}">
                <a16:creationId xmlns:a16="http://schemas.microsoft.com/office/drawing/2014/main" id="{C2772AA6-791A-44DC-BB34-B07284B8BE71}"/>
              </a:ext>
              <a:ext uri="{C183D7F6-B498-43B3-948B-1728B52AA6E4}">
                <adec:decorative xmlns:adec="http://schemas.microsoft.com/office/drawing/2017/decorative" val="1"/>
              </a:ext>
            </a:extLst>
          </p:cNvPr>
          <p:cNvCxnSpPr>
            <a:cxnSpLocks/>
          </p:cNvCxnSpPr>
          <p:nvPr/>
        </p:nvCxnSpPr>
        <p:spPr>
          <a:xfrm>
            <a:off x="7952961" y="1607586"/>
            <a:ext cx="0" cy="3759545"/>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isällön paikkamerkki 2">
            <a:extLst>
              <a:ext uri="{FF2B5EF4-FFF2-40B4-BE49-F238E27FC236}">
                <a16:creationId xmlns:a16="http://schemas.microsoft.com/office/drawing/2014/main" id="{EE8766D3-ED4B-4520-98E8-23E89E33D00C}"/>
              </a:ext>
            </a:extLst>
          </p:cNvPr>
          <p:cNvSpPr txBox="1">
            <a:spLocks/>
          </p:cNvSpPr>
          <p:nvPr/>
        </p:nvSpPr>
        <p:spPr>
          <a:xfrm>
            <a:off x="8106248" y="1634091"/>
            <a:ext cx="2817627" cy="44627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chemeClr val="tx2"/>
              </a:buClr>
              <a:buSzPct val="120000"/>
              <a:buFont typeface="Arial" panose="020B0604020202020204" pitchFamily="34" charset="0"/>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tx2"/>
              </a:buClr>
              <a:buSzPct val="120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 b="1" i="0" u="none" baseline="0"/>
              <a:t>Communicating</a:t>
            </a:r>
          </a:p>
        </p:txBody>
      </p:sp>
      <p:sp>
        <p:nvSpPr>
          <p:cNvPr id="11" name="Suorakulmio 10">
            <a:extLst>
              <a:ext uri="{FF2B5EF4-FFF2-40B4-BE49-F238E27FC236}">
                <a16:creationId xmlns:a16="http://schemas.microsoft.com/office/drawing/2014/main" id="{0DA2927A-E7F3-418D-BF2B-099D012973C3}"/>
              </a:ext>
            </a:extLst>
          </p:cNvPr>
          <p:cNvSpPr/>
          <p:nvPr/>
        </p:nvSpPr>
        <p:spPr>
          <a:xfrm>
            <a:off x="8247823" y="2123912"/>
            <a:ext cx="3244233" cy="3416320"/>
          </a:xfrm>
          <a:prstGeom prst="rect">
            <a:avLst/>
          </a:prstGeom>
        </p:spPr>
        <p:txBody>
          <a:bodyPr wrap="square">
            <a:spAutoFit/>
          </a:bodyPr>
          <a:lstStyle/>
          <a:p>
            <a:pPr lvl="0" algn="ctr" rtl="0"/>
            <a:r>
              <a:rPr lang="en" sz="2400" b="0" i="0" u="none" baseline="0" dirty="0"/>
              <a:t>How and when does the group keep in touch? How often should everyone follow</a:t>
            </a:r>
            <a:br>
              <a:rPr lang="en" sz="2400" dirty="0"/>
            </a:br>
            <a:r>
              <a:rPr lang="en" sz="2400" b="0" i="0" u="none" baseline="0" dirty="0"/>
              <a:t>the communication channel(s)? A conversational culture that is respectful of others.​</a:t>
            </a:r>
          </a:p>
        </p:txBody>
      </p:sp>
      <p:sp>
        <p:nvSpPr>
          <p:cNvPr id="15" name="Suorakulmio: Pyöristetyt kulmat 14">
            <a:extLst>
              <a:ext uri="{FF2B5EF4-FFF2-40B4-BE49-F238E27FC236}">
                <a16:creationId xmlns:a16="http://schemas.microsoft.com/office/drawing/2014/main" id="{A0A433AB-0567-4082-B43B-9928A0E8E251}"/>
              </a:ext>
              <a:ext uri="{C183D7F6-B498-43B3-948B-1728B52AA6E4}">
                <adec:decorative xmlns:adec="http://schemas.microsoft.com/office/drawing/2017/decorative" val="1"/>
              </a:ext>
            </a:extLst>
          </p:cNvPr>
          <p:cNvSpPr/>
          <p:nvPr/>
        </p:nvSpPr>
        <p:spPr>
          <a:xfrm>
            <a:off x="1785422" y="5649484"/>
            <a:ext cx="8294216" cy="815111"/>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
          </a:p>
        </p:txBody>
      </p:sp>
      <p:sp>
        <p:nvSpPr>
          <p:cNvPr id="7" name="Suorakulmio 6">
            <a:extLst>
              <a:ext uri="{FF2B5EF4-FFF2-40B4-BE49-F238E27FC236}">
                <a16:creationId xmlns:a16="http://schemas.microsoft.com/office/drawing/2014/main" id="{57D651A0-39E0-4786-ABAC-CFEF79781736}"/>
              </a:ext>
            </a:extLst>
          </p:cNvPr>
          <p:cNvSpPr/>
          <p:nvPr/>
        </p:nvSpPr>
        <p:spPr>
          <a:xfrm>
            <a:off x="1820864" y="5843361"/>
            <a:ext cx="8144540" cy="492443"/>
          </a:xfrm>
          <a:prstGeom prst="rect">
            <a:avLst/>
          </a:prstGeom>
        </p:spPr>
        <p:txBody>
          <a:bodyPr wrap="square">
            <a:spAutoFit/>
          </a:bodyPr>
          <a:lstStyle/>
          <a:p>
            <a:pPr algn="ctr" rtl="0"/>
            <a:r>
              <a:rPr lang="en" sz="2600" b="1" i="0" u="none" baseline="0" dirty="0">
                <a:solidFill>
                  <a:schemeClr val="bg1"/>
                </a:solidFill>
              </a:rPr>
              <a:t>How do the members of the group wish to participate?</a:t>
            </a:r>
            <a:r>
              <a:rPr lang="en" sz="2400" b="0" i="0" u="none" baseline="0" dirty="0">
                <a:solidFill>
                  <a:schemeClr val="bg1"/>
                </a:solidFill>
              </a:rPr>
              <a:t>​</a:t>
            </a:r>
          </a:p>
        </p:txBody>
      </p:sp>
    </p:spTree>
    <p:extLst>
      <p:ext uri="{BB962C8B-B14F-4D97-AF65-F5344CB8AC3E}">
        <p14:creationId xmlns:p14="http://schemas.microsoft.com/office/powerpoint/2010/main" val="3705368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2DD6B0-E270-4D64-9BD8-9F0D7A97B18D}"/>
              </a:ext>
            </a:extLst>
          </p:cNvPr>
          <p:cNvSpPr>
            <a:spLocks noGrp="1"/>
          </p:cNvSpPr>
          <p:nvPr>
            <p:ph type="title"/>
          </p:nvPr>
        </p:nvSpPr>
        <p:spPr/>
        <p:txBody>
          <a:bodyPr/>
          <a:lstStyle/>
          <a:p>
            <a:pPr algn="l" rtl="0"/>
            <a:r>
              <a:rPr lang="en" b="1" i="0" u="none" baseline="0"/>
              <a:t>Reporting​</a:t>
            </a:r>
          </a:p>
        </p:txBody>
      </p:sp>
      <p:sp>
        <p:nvSpPr>
          <p:cNvPr id="3" name="Sisällön paikkamerkki 2">
            <a:extLst>
              <a:ext uri="{FF2B5EF4-FFF2-40B4-BE49-F238E27FC236}">
                <a16:creationId xmlns:a16="http://schemas.microsoft.com/office/drawing/2014/main" id="{1BE75123-F1AD-4885-BC0D-0F1DF39A7E24}"/>
              </a:ext>
            </a:extLst>
          </p:cNvPr>
          <p:cNvSpPr>
            <a:spLocks noGrp="1"/>
          </p:cNvSpPr>
          <p:nvPr>
            <p:ph idx="1"/>
          </p:nvPr>
        </p:nvSpPr>
        <p:spPr>
          <a:xfrm>
            <a:off x="853225" y="1649368"/>
            <a:ext cx="10729175" cy="4863728"/>
          </a:xfrm>
        </p:spPr>
        <p:txBody>
          <a:bodyPr vert="horz" lIns="91440" tIns="45720" rIns="91440" bIns="45720" rtlCol="0" anchor="t">
            <a:normAutofit/>
          </a:bodyPr>
          <a:lstStyle/>
          <a:p>
            <a:pPr algn="l" rtl="0">
              <a:lnSpc>
                <a:spcPct val="100000"/>
              </a:lnSpc>
            </a:pPr>
            <a:r>
              <a:rPr lang="en" b="0" i="0" u="none" baseline="0" dirty="0"/>
              <a:t>The importance of planning, “well planned is half done”​</a:t>
            </a:r>
          </a:p>
          <a:p>
            <a:pPr lvl="0" algn="l" rtl="0" fontAlgn="base">
              <a:buClr>
                <a:srgbClr val="7ECAD5"/>
              </a:buClr>
              <a:buFont typeface="Wingdings,Sans-Serif" panose="020B0604020202020204" pitchFamily="34" charset="0"/>
              <a:buChar char="à"/>
            </a:pPr>
            <a:r>
              <a:rPr lang="en" b="0" i="0" u="none" baseline="0" dirty="0">
                <a:solidFill>
                  <a:prstClr val="black"/>
                </a:solidFill>
                <a:cs typeface="Calibri Light"/>
              </a:rPr>
              <a:t>Planning supports reporting</a:t>
            </a:r>
            <a:endParaRPr lang="en" dirty="0"/>
          </a:p>
          <a:p>
            <a:pPr algn="l" rtl="0">
              <a:lnSpc>
                <a:spcPct val="100000"/>
              </a:lnSpc>
            </a:pPr>
            <a:r>
              <a:rPr lang="en" b="0" i="0" u="none" baseline="0" dirty="0"/>
              <a:t>Keeping a learning diary, documenting in a way that feels sensible​</a:t>
            </a:r>
            <a:endParaRPr lang="en" dirty="0"/>
          </a:p>
          <a:p>
            <a:pPr algn="l" rtl="0">
              <a:lnSpc>
                <a:spcPct val="100000"/>
              </a:lnSpc>
            </a:pPr>
            <a:r>
              <a:rPr lang="en" b="0" i="0" u="none" baseline="0" dirty="0"/>
              <a:t>Before each meeting, write down actions and goals and after the meeting reflect on the meeting in relation to the goals you set: what succeeded, what was challenging, what could have been done differently, </a:t>
            </a:r>
            <a:r>
              <a:rPr lang="en" b="1" i="0" u="none" baseline="0" dirty="0"/>
              <a:t>what did I learn</a:t>
            </a:r>
            <a:r>
              <a:rPr lang="en" b="0" i="0" u="none" baseline="0" dirty="0"/>
              <a:t>?​</a:t>
            </a:r>
            <a:endParaRPr lang="en" dirty="0"/>
          </a:p>
          <a:p>
            <a:pPr algn="l" rtl="0">
              <a:lnSpc>
                <a:spcPct val="100000"/>
              </a:lnSpc>
            </a:pPr>
            <a:r>
              <a:rPr lang="en" b="0" i="0" u="none" baseline="0" dirty="0"/>
              <a:t>If tutoring is a part of your studies, it is governed by the same rules as all other study units.​</a:t>
            </a:r>
            <a:endParaRPr lang="en" dirty="0">
              <a:cs typeface="Calibri"/>
            </a:endParaRPr>
          </a:p>
        </p:txBody>
      </p:sp>
    </p:spTree>
    <p:extLst>
      <p:ext uri="{BB962C8B-B14F-4D97-AF65-F5344CB8AC3E}">
        <p14:creationId xmlns:p14="http://schemas.microsoft.com/office/powerpoint/2010/main" val="4293523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45ECC9-99B6-446B-A427-B8BFA8465C81}"/>
              </a:ext>
            </a:extLst>
          </p:cNvPr>
          <p:cNvSpPr>
            <a:spLocks noGrp="1"/>
          </p:cNvSpPr>
          <p:nvPr>
            <p:ph type="title"/>
          </p:nvPr>
        </p:nvSpPr>
        <p:spPr/>
        <p:txBody>
          <a:bodyPr>
            <a:normAutofit fontScale="90000"/>
          </a:bodyPr>
          <a:lstStyle/>
          <a:p>
            <a:pPr algn="l" rtl="0"/>
            <a:r>
              <a:rPr lang="en" b="1" i="0" u="none" baseline="0"/>
              <a:t>​</a:t>
            </a:r>
            <a:br>
              <a:rPr lang="en"/>
            </a:br>
            <a:r>
              <a:rPr lang="en" b="1" i="0" u="none" baseline="0"/>
              <a:t>​</a:t>
            </a:r>
            <a:br>
              <a:rPr lang="en"/>
            </a:br>
            <a:r>
              <a:rPr lang="en" b="1" i="0" u="none" baseline="0"/>
              <a:t>Summary</a:t>
            </a:r>
            <a:br>
              <a:rPr lang="en"/>
            </a:br>
            <a:r>
              <a:rPr lang="en" b="1" i="0" u="none" baseline="0"/>
              <a:t>​</a:t>
            </a:r>
            <a:br>
              <a:rPr lang="en"/>
            </a:br>
            <a:r>
              <a:rPr lang="en" b="1" i="0" u="none" baseline="0"/>
              <a:t>​</a:t>
            </a:r>
          </a:p>
        </p:txBody>
      </p:sp>
      <p:sp>
        <p:nvSpPr>
          <p:cNvPr id="3" name="Sisällön paikkamerkki 2">
            <a:extLst>
              <a:ext uri="{FF2B5EF4-FFF2-40B4-BE49-F238E27FC236}">
                <a16:creationId xmlns:a16="http://schemas.microsoft.com/office/drawing/2014/main" id="{34FE7E1F-165A-45B0-880C-F1A51098C688}"/>
              </a:ext>
            </a:extLst>
          </p:cNvPr>
          <p:cNvSpPr>
            <a:spLocks noGrp="1"/>
          </p:cNvSpPr>
          <p:nvPr>
            <p:ph idx="1"/>
          </p:nvPr>
        </p:nvSpPr>
        <p:spPr>
          <a:xfrm>
            <a:off x="853226" y="1537072"/>
            <a:ext cx="10360206" cy="4742433"/>
          </a:xfrm>
        </p:spPr>
        <p:txBody>
          <a:bodyPr>
            <a:normAutofit/>
          </a:bodyPr>
          <a:lstStyle/>
          <a:p>
            <a:pPr algn="l" rtl="0" fontAlgn="base"/>
            <a:r>
              <a:rPr lang="en" b="0" i="0" u="none" baseline="0" dirty="0"/>
              <a:t>Define goals for tutoring, meetings, and activities </a:t>
            </a:r>
            <a:br>
              <a:rPr lang="en" dirty="0"/>
            </a:br>
            <a:r>
              <a:rPr lang="en" b="0" i="0" u="none" baseline="0" dirty="0"/>
              <a:t>that support the fresher’s integration to the community. ​</a:t>
            </a:r>
            <a:endParaRPr lang="en" dirty="0"/>
          </a:p>
          <a:p>
            <a:pPr algn="l" rtl="0" fontAlgn="base"/>
            <a:r>
              <a:rPr lang="en" b="0" i="0" u="none" baseline="0" dirty="0"/>
              <a:t>Also write down what you yourself hope to learn.​</a:t>
            </a:r>
            <a:endParaRPr lang="en" dirty="0"/>
          </a:p>
          <a:p>
            <a:pPr algn="l" rtl="0" fontAlgn="base"/>
            <a:r>
              <a:rPr lang="en" b="0" i="0" u="none" baseline="0" dirty="0"/>
              <a:t>The activities are planned together with other tutors, the guidance staff, and the freshers.​</a:t>
            </a:r>
            <a:endParaRPr lang="en" dirty="0"/>
          </a:p>
          <a:p>
            <a:pPr algn="l" rtl="0" fontAlgn="base"/>
            <a:r>
              <a:rPr lang="en" b="0" i="0" u="none" baseline="0" dirty="0"/>
              <a:t>Remember the time management plan/year clock.​</a:t>
            </a:r>
            <a:endParaRPr lang="en" dirty="0"/>
          </a:p>
          <a:p>
            <a:pPr algn="l" rtl="0" fontAlgn="base"/>
            <a:r>
              <a:rPr lang="en" b="0" i="0" u="none" baseline="0" dirty="0"/>
              <a:t>Remember to set boundaries for tutoring “work”: when you are tutoring and when you are not tutoring.​</a:t>
            </a:r>
          </a:p>
        </p:txBody>
      </p:sp>
    </p:spTree>
    <p:extLst>
      <p:ext uri="{BB962C8B-B14F-4D97-AF65-F5344CB8AC3E}">
        <p14:creationId xmlns:p14="http://schemas.microsoft.com/office/powerpoint/2010/main" val="4291491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3F3FF0B3-6110-4E28-81BB-F02F31D59AF1}"/>
              </a:ext>
            </a:extLst>
          </p:cNvPr>
          <p:cNvSpPr>
            <a:spLocks noGrp="1"/>
          </p:cNvSpPr>
          <p:nvPr>
            <p:ph type="title"/>
          </p:nvPr>
        </p:nvSpPr>
        <p:spPr/>
        <p:txBody>
          <a:bodyPr>
            <a:normAutofit fontScale="90000"/>
          </a:bodyPr>
          <a:lstStyle/>
          <a:p>
            <a:pPr algn="l" rtl="0"/>
            <a:r>
              <a:rPr lang="en" b="1" i="0" u="none" baseline="0" dirty="0"/>
              <a:t>KUPLA – Students reforming </a:t>
            </a:r>
            <a:br>
              <a:rPr lang="en" dirty="0"/>
            </a:br>
            <a:r>
              <a:rPr lang="en" b="1" i="0" u="none" baseline="0" dirty="0"/>
              <a:t>substance use culture</a:t>
            </a:r>
          </a:p>
        </p:txBody>
      </p:sp>
      <p:pic>
        <p:nvPicPr>
          <p:cNvPr id="6" name="Picture 5" descr="Kupla project´s logo">
            <a:extLst>
              <a:ext uri="{FF2B5EF4-FFF2-40B4-BE49-F238E27FC236}">
                <a16:creationId xmlns:a16="http://schemas.microsoft.com/office/drawing/2014/main" id="{419A59F9-C15E-444C-9520-99669E8AF7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3977" y="362207"/>
            <a:ext cx="1032493" cy="1032493"/>
          </a:xfrm>
          <a:prstGeom prst="rect">
            <a:avLst/>
          </a:prstGeom>
        </p:spPr>
      </p:pic>
      <p:sp>
        <p:nvSpPr>
          <p:cNvPr id="5" name="Sisällön paikkamerkki 4">
            <a:extLst>
              <a:ext uri="{FF2B5EF4-FFF2-40B4-BE49-F238E27FC236}">
                <a16:creationId xmlns:a16="http://schemas.microsoft.com/office/drawing/2014/main" id="{00B687FE-A11A-486F-B21D-F375A728AF42}"/>
              </a:ext>
            </a:extLst>
          </p:cNvPr>
          <p:cNvSpPr>
            <a:spLocks noGrp="1"/>
          </p:cNvSpPr>
          <p:nvPr>
            <p:ph idx="1"/>
          </p:nvPr>
        </p:nvSpPr>
        <p:spPr>
          <a:xfrm>
            <a:off x="853225" y="1753361"/>
            <a:ext cx="10547465" cy="3850054"/>
          </a:xfrm>
        </p:spPr>
        <p:txBody>
          <a:bodyPr vert="horz" lIns="91440" tIns="45720" rIns="91440" bIns="45720" rtlCol="0" anchor="t">
            <a:noAutofit/>
          </a:bodyPr>
          <a:lstStyle/>
          <a:p>
            <a:pPr algn="l" rtl="0" fontAlgn="base"/>
            <a:r>
              <a:rPr lang="en" sz="2200" b="0" i="0" u="none" baseline="0" dirty="0"/>
              <a:t>The training has been developed by KUPLA – “Students reforming substance use culture”, a joint project by EHYT ry and Nyyti ry. The project was ongoing from 2018 to 2020. </a:t>
            </a:r>
          </a:p>
          <a:p>
            <a:pPr algn="l" rtl="0" fontAlgn="base"/>
            <a:r>
              <a:rPr lang="en" sz="2200" b="0" i="0" u="none" baseline="0" dirty="0"/>
              <a:t>National partners in the programme included the National Union of University Students in Finland (SYL), University of Applied Sciences Students in Finland (SAMOK), Finnish Student Sports Federation (OLL) and the Finnish Student Health Service (FSHS). </a:t>
            </a:r>
          </a:p>
          <a:p>
            <a:pPr algn="l" rtl="0" fontAlgn="base"/>
            <a:r>
              <a:rPr lang="en" sz="2200" b="0" i="0" u="none" baseline="0" dirty="0"/>
              <a:t>This work is licensed under a Creative Commons Attribution 4.0 International License. Read more about the license on </a:t>
            </a:r>
            <a:r>
              <a:rPr lang="en" sz="2200" b="0" i="0" u="none" baseline="0" dirty="0">
                <a:hlinkClick r:id="rId4"/>
              </a:rPr>
              <a:t>Creative Commons website</a:t>
            </a:r>
            <a:r>
              <a:rPr lang="en" sz="2200" b="0" i="0" u="none" baseline="0" dirty="0"/>
              <a:t>.  </a:t>
            </a:r>
            <a:endParaRPr lang="en" sz="2200" dirty="0">
              <a:cs typeface="Calibri"/>
            </a:endParaRPr>
          </a:p>
          <a:p>
            <a:pPr algn="l" rtl="0" fontAlgn="base"/>
            <a:r>
              <a:rPr lang="en" sz="2200" b="0" i="0" u="none" baseline="0" dirty="0"/>
              <a:t>This training may be used, shared and modified freely with a reference to KUPLA as the original author. </a:t>
            </a:r>
          </a:p>
          <a:p>
            <a:pPr algn="l" rtl="0" fontAlgn="base"/>
            <a:r>
              <a:rPr lang="en" sz="2200" b="0" i="0" u="none" baseline="0" dirty="0"/>
              <a:t>Other materials for the KUPLA project can be found on EHYT's website, www.ehyt.fi</a:t>
            </a:r>
          </a:p>
          <a:p>
            <a:endParaRPr lang="en" sz="2000" dirty="0"/>
          </a:p>
        </p:txBody>
      </p:sp>
      <p:pic>
        <p:nvPicPr>
          <p:cNvPr id="12" name="Picture 2" descr="EHYT's logo">
            <a:extLst>
              <a:ext uri="{FF2B5EF4-FFF2-40B4-BE49-F238E27FC236}">
                <a16:creationId xmlns:a16="http://schemas.microsoft.com/office/drawing/2014/main" id="{E3B9D998-775A-4357-A0FB-23A015D0C6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43" y="5737347"/>
            <a:ext cx="1047750" cy="7048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Nyyti's logo">
            <a:extLst>
              <a:ext uri="{FF2B5EF4-FFF2-40B4-BE49-F238E27FC236}">
                <a16:creationId xmlns:a16="http://schemas.microsoft.com/office/drawing/2014/main" id="{49FD2069-73BB-4CC7-A9F1-78C93D07354A}"/>
              </a:ext>
              <a:ext uri="{C183D7F6-B498-43B3-948B-1728B52AA6E4}">
                <adec:decorative xmlns:adec="http://schemas.microsoft.com/office/drawing/2017/decorative" val="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6301" y="5702923"/>
            <a:ext cx="771525" cy="8096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SYL's logo">
            <a:extLst>
              <a:ext uri="{FF2B5EF4-FFF2-40B4-BE49-F238E27FC236}">
                <a16:creationId xmlns:a16="http://schemas.microsoft.com/office/drawing/2014/main" id="{8ECAD4DD-70D0-4895-B38A-BEAD801583DD}"/>
              </a:ext>
              <a:ext uri="{C183D7F6-B498-43B3-948B-1728B52AA6E4}">
                <adec:decorative xmlns:adec="http://schemas.microsoft.com/office/drawing/2017/decorative" val="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9780" y="5771062"/>
            <a:ext cx="8382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SAMOK's logo">
            <a:extLst>
              <a:ext uri="{FF2B5EF4-FFF2-40B4-BE49-F238E27FC236}">
                <a16:creationId xmlns:a16="http://schemas.microsoft.com/office/drawing/2014/main" id="{A943D4DA-7DF4-491E-93A6-A2DA285F7319}"/>
              </a:ext>
              <a:ext uri="{C183D7F6-B498-43B3-948B-1728B52AA6E4}">
                <adec:decorative xmlns:adec="http://schemas.microsoft.com/office/drawing/2017/decorative" val="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1925" y="5745786"/>
            <a:ext cx="2562225" cy="7239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Finnish Student Sports Federation’s logo">
            <a:extLst>
              <a:ext uri="{FF2B5EF4-FFF2-40B4-BE49-F238E27FC236}">
                <a16:creationId xmlns:a16="http://schemas.microsoft.com/office/drawing/2014/main" id="{962A8CC4-F16B-4BDF-B2AC-C361D12ED1A6}"/>
              </a:ext>
              <a:ext uri="{C183D7F6-B498-43B3-948B-1728B52AA6E4}">
                <adec:decorative xmlns:adec="http://schemas.microsoft.com/office/drawing/2017/decorative" val="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62040" y="5660061"/>
            <a:ext cx="9525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descr="FSHS’s logo">
            <a:extLst>
              <a:ext uri="{FF2B5EF4-FFF2-40B4-BE49-F238E27FC236}">
                <a16:creationId xmlns:a16="http://schemas.microsoft.com/office/drawing/2014/main" id="{978B9F9B-30B9-4766-86A3-1E15738398CD}"/>
              </a:ext>
              <a:ext uri="{C183D7F6-B498-43B3-948B-1728B52AA6E4}">
                <adec:decorative xmlns:adec="http://schemas.microsoft.com/office/drawing/2017/decorative" val="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90320" y="5660061"/>
            <a:ext cx="348615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18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9" descr="Kupla project´s tutor training.&#10;">
            <a:extLst>
              <a:ext uri="{FF2B5EF4-FFF2-40B4-BE49-F238E27FC236}">
                <a16:creationId xmlns:a16="http://schemas.microsoft.com/office/drawing/2014/main" id="{C67D48D8-E1AE-4CB7-91FC-744B112BD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sp>
        <p:nvSpPr>
          <p:cNvPr id="2" name="Title 1">
            <a:extLst>
              <a:ext uri="{FF2B5EF4-FFF2-40B4-BE49-F238E27FC236}">
                <a16:creationId xmlns:a16="http://schemas.microsoft.com/office/drawing/2014/main" id="{5F93761A-0ACA-443D-A1D3-203B89D2770B}"/>
              </a:ext>
            </a:extLst>
          </p:cNvPr>
          <p:cNvSpPr>
            <a:spLocks noGrp="1"/>
          </p:cNvSpPr>
          <p:nvPr>
            <p:ph type="ctrTitle"/>
          </p:nvPr>
        </p:nvSpPr>
        <p:spPr/>
        <p:txBody>
          <a:bodyPr>
            <a:normAutofit/>
          </a:bodyPr>
          <a:lstStyle/>
          <a:p>
            <a:pPr rtl="0"/>
            <a:r>
              <a:rPr lang="en" sz="4000" b="1" i="0" u="none" baseline="0" dirty="0"/>
              <a:t>Planning tutoring activities</a:t>
            </a:r>
          </a:p>
        </p:txBody>
      </p:sp>
    </p:spTree>
    <p:extLst>
      <p:ext uri="{BB962C8B-B14F-4D97-AF65-F5344CB8AC3E}">
        <p14:creationId xmlns:p14="http://schemas.microsoft.com/office/powerpoint/2010/main" val="297161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1F6696-5C5D-433D-AA2C-88DE2B8B512E}"/>
              </a:ext>
            </a:extLst>
          </p:cNvPr>
          <p:cNvSpPr>
            <a:spLocks noGrp="1"/>
          </p:cNvSpPr>
          <p:nvPr>
            <p:ph type="title"/>
          </p:nvPr>
        </p:nvSpPr>
        <p:spPr/>
        <p:txBody>
          <a:bodyPr/>
          <a:lstStyle/>
          <a:p>
            <a:pPr algn="l" rtl="0"/>
            <a:r>
              <a:rPr lang="en" b="1" i="0" u="none" baseline="0"/>
              <a:t>Training objectives​</a:t>
            </a:r>
          </a:p>
        </p:txBody>
      </p:sp>
      <p:sp>
        <p:nvSpPr>
          <p:cNvPr id="3" name="Sisällön paikkamerkki 2">
            <a:extLst>
              <a:ext uri="{FF2B5EF4-FFF2-40B4-BE49-F238E27FC236}">
                <a16:creationId xmlns:a16="http://schemas.microsoft.com/office/drawing/2014/main" id="{55B11F0E-487D-4997-BBA1-D11DE326549D}"/>
              </a:ext>
            </a:extLst>
          </p:cNvPr>
          <p:cNvSpPr>
            <a:spLocks noGrp="1"/>
          </p:cNvSpPr>
          <p:nvPr>
            <p:ph idx="1"/>
          </p:nvPr>
        </p:nvSpPr>
        <p:spPr/>
        <p:txBody>
          <a:bodyPr>
            <a:normAutofit/>
          </a:bodyPr>
          <a:lstStyle/>
          <a:p>
            <a:pPr algn="l" rtl="0">
              <a:lnSpc>
                <a:spcPct val="150000"/>
              </a:lnSpc>
            </a:pPr>
            <a:r>
              <a:rPr lang="en" b="0" i="0" u="none" baseline="0"/>
              <a:t>Understand that tutoring is goal-oriented.​</a:t>
            </a:r>
          </a:p>
          <a:p>
            <a:pPr algn="l" rtl="0">
              <a:lnSpc>
                <a:spcPct val="150000"/>
              </a:lnSpc>
            </a:pPr>
            <a:r>
              <a:rPr lang="en" b="0" i="0" u="none" baseline="0"/>
              <a:t>Acquire tools for planning goal-oriented tutoring activities.​</a:t>
            </a:r>
          </a:p>
          <a:p>
            <a:pPr algn="l" rtl="0">
              <a:lnSpc>
                <a:spcPct val="150000"/>
              </a:lnSpc>
            </a:pPr>
            <a:r>
              <a:rPr lang="en" b="0" i="0" u="none" baseline="0"/>
              <a:t>Understand the importance of shared ground rules and methods. ​</a:t>
            </a:r>
          </a:p>
          <a:p>
            <a:pPr algn="l" rtl="0">
              <a:lnSpc>
                <a:spcPct val="150000"/>
              </a:lnSpc>
            </a:pPr>
            <a:r>
              <a:rPr lang="en" b="0" i="0" u="none" baseline="0"/>
              <a:t>Acknowledge that reporting is a process and understand its importance for oneself as well as for others.​</a:t>
            </a:r>
          </a:p>
        </p:txBody>
      </p:sp>
    </p:spTree>
    <p:extLst>
      <p:ext uri="{BB962C8B-B14F-4D97-AF65-F5344CB8AC3E}">
        <p14:creationId xmlns:p14="http://schemas.microsoft.com/office/powerpoint/2010/main" val="395393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1F7C-3D99-4CD2-8816-4963898A5D96}"/>
              </a:ext>
            </a:extLst>
          </p:cNvPr>
          <p:cNvSpPr>
            <a:spLocks noGrp="1"/>
          </p:cNvSpPr>
          <p:nvPr>
            <p:ph type="title"/>
          </p:nvPr>
        </p:nvSpPr>
        <p:spPr>
          <a:xfrm>
            <a:off x="238432" y="1403965"/>
            <a:ext cx="11710220" cy="907435"/>
          </a:xfrm>
        </p:spPr>
        <p:txBody>
          <a:bodyPr>
            <a:normAutofit/>
          </a:bodyPr>
          <a:lstStyle/>
          <a:p>
            <a:pPr rtl="0"/>
            <a:r>
              <a:rPr lang="en" sz="4500" b="1" i="0" u="none" baseline="0"/>
              <a:t>Training topics</a:t>
            </a:r>
            <a:endParaRPr lang="en" sz="4500" dirty="0"/>
          </a:p>
        </p:txBody>
      </p:sp>
      <p:grpSp>
        <p:nvGrpSpPr>
          <p:cNvPr id="3" name="Group 2" descr="The goals of tutoring.">
            <a:extLst>
              <a:ext uri="{FF2B5EF4-FFF2-40B4-BE49-F238E27FC236}">
                <a16:creationId xmlns:a16="http://schemas.microsoft.com/office/drawing/2014/main" id="{662B627E-2A85-4556-8F4E-157C5847893F}"/>
              </a:ext>
              <a:ext uri="{C183D7F6-B498-43B3-948B-1728B52AA6E4}">
                <adec:decorative xmlns:adec="http://schemas.microsoft.com/office/drawing/2017/decorative" val="0"/>
              </a:ext>
            </a:extLst>
          </p:cNvPr>
          <p:cNvGrpSpPr/>
          <p:nvPr/>
        </p:nvGrpSpPr>
        <p:grpSpPr>
          <a:xfrm>
            <a:off x="1821542" y="2487874"/>
            <a:ext cx="8561676" cy="801426"/>
            <a:chOff x="0" y="2548862"/>
            <a:chExt cx="4746173" cy="1113840"/>
          </a:xfrm>
        </p:grpSpPr>
        <p:sp>
          <p:nvSpPr>
            <p:cNvPr id="4" name="Rectangle: Rounded Corners 3">
              <a:extLst>
                <a:ext uri="{FF2B5EF4-FFF2-40B4-BE49-F238E27FC236}">
                  <a16:creationId xmlns:a16="http://schemas.microsoft.com/office/drawing/2014/main" id="{C9BF6518-4D42-4E8F-BB0B-7597CB7C774A}"/>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a:lstStyle/>
            <a:p>
              <a:endParaRPr lang="en" dirty="0"/>
            </a:p>
          </p:txBody>
        </p:sp>
        <p:sp>
          <p:nvSpPr>
            <p:cNvPr id="5" name="Rectangle: Rounded Corners 4">
              <a:extLst>
                <a:ext uri="{FF2B5EF4-FFF2-40B4-BE49-F238E27FC236}">
                  <a16:creationId xmlns:a16="http://schemas.microsoft.com/office/drawing/2014/main" id="{EE07DBF7-EF3C-4E91-BC3A-CE6B0299CB5A}"/>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 sz="3000" b="1" i="0" u="none" baseline="0" dirty="0">
                  <a:solidFill>
                    <a:srgbClr val="39A1B1"/>
                  </a:solidFill>
                </a:rPr>
                <a:t>The goals of tutoring</a:t>
              </a:r>
              <a:endParaRPr lang="en" sz="3000" b="1" kern="1200" dirty="0">
                <a:solidFill>
                  <a:srgbClr val="39A1B1"/>
                </a:solidFill>
              </a:endParaRPr>
            </a:p>
          </p:txBody>
        </p:sp>
      </p:grpSp>
      <p:grpSp>
        <p:nvGrpSpPr>
          <p:cNvPr id="6" name="Group 5" descr="Planning tutoring activities and ground rules.">
            <a:extLst>
              <a:ext uri="{FF2B5EF4-FFF2-40B4-BE49-F238E27FC236}">
                <a16:creationId xmlns:a16="http://schemas.microsoft.com/office/drawing/2014/main" id="{2F424F7D-A90D-45E3-81BA-D655D39DB0BD}"/>
              </a:ext>
              <a:ext uri="{C183D7F6-B498-43B3-948B-1728B52AA6E4}">
                <adec:decorative xmlns:adec="http://schemas.microsoft.com/office/drawing/2017/decorative" val="0"/>
              </a:ext>
            </a:extLst>
          </p:cNvPr>
          <p:cNvGrpSpPr/>
          <p:nvPr/>
        </p:nvGrpSpPr>
        <p:grpSpPr>
          <a:xfrm>
            <a:off x="1821542" y="3502549"/>
            <a:ext cx="8561676" cy="801426"/>
            <a:chOff x="0" y="2548862"/>
            <a:chExt cx="4746173" cy="1113840"/>
          </a:xfrm>
        </p:grpSpPr>
        <p:sp>
          <p:nvSpPr>
            <p:cNvPr id="7" name="Rectangle: Rounded Corners 6">
              <a:extLst>
                <a:ext uri="{FF2B5EF4-FFF2-40B4-BE49-F238E27FC236}">
                  <a16:creationId xmlns:a16="http://schemas.microsoft.com/office/drawing/2014/main" id="{934F6020-59A7-4142-80DF-BA0FB01B03A8}"/>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8" name="Rectangle: Rounded Corners 4">
              <a:extLst>
                <a:ext uri="{FF2B5EF4-FFF2-40B4-BE49-F238E27FC236}">
                  <a16:creationId xmlns:a16="http://schemas.microsoft.com/office/drawing/2014/main" id="{FB3AB5CF-81BB-48FA-AA91-6729C208EBCF}"/>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 sz="3000" b="1" i="0" u="none" baseline="0" dirty="0">
                  <a:solidFill>
                    <a:srgbClr val="39A1B1"/>
                  </a:solidFill>
                </a:rPr>
                <a:t>Planning tutoring activities and ground rules</a:t>
              </a:r>
              <a:endParaRPr lang="en" sz="3000" b="1" kern="1200" dirty="0">
                <a:solidFill>
                  <a:srgbClr val="39A1B1"/>
                </a:solidFill>
              </a:endParaRPr>
            </a:p>
          </p:txBody>
        </p:sp>
      </p:grpSp>
    </p:spTree>
    <p:extLst>
      <p:ext uri="{BB962C8B-B14F-4D97-AF65-F5344CB8AC3E}">
        <p14:creationId xmlns:p14="http://schemas.microsoft.com/office/powerpoint/2010/main" val="369858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B404D4-2F5F-4C4C-A4B7-9D05DB9F39E4}"/>
              </a:ext>
            </a:extLst>
          </p:cNvPr>
          <p:cNvSpPr>
            <a:spLocks noGrp="1"/>
          </p:cNvSpPr>
          <p:nvPr>
            <p:ph type="title"/>
          </p:nvPr>
        </p:nvSpPr>
        <p:spPr/>
        <p:txBody>
          <a:bodyPr/>
          <a:lstStyle/>
          <a:p>
            <a:pPr rtl="0"/>
            <a:r>
              <a:rPr lang="en" b="1" i="0" u="none" baseline="0"/>
              <a:t>The goals of tutoring​</a:t>
            </a:r>
          </a:p>
        </p:txBody>
      </p:sp>
    </p:spTree>
    <p:extLst>
      <p:ext uri="{BB962C8B-B14F-4D97-AF65-F5344CB8AC3E}">
        <p14:creationId xmlns:p14="http://schemas.microsoft.com/office/powerpoint/2010/main" val="234219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DC5D92FC-1368-460E-B67D-E76DD27161EA}"/>
              </a:ext>
            </a:extLst>
          </p:cNvPr>
          <p:cNvSpPr txBox="1"/>
          <p:nvPr/>
        </p:nvSpPr>
        <p:spPr>
          <a:xfrm>
            <a:off x="501805" y="390293"/>
            <a:ext cx="2520175" cy="379141"/>
          </a:xfrm>
          <a:prstGeom prst="rect">
            <a:avLst/>
          </a:prstGeom>
          <a:noFill/>
        </p:spPr>
        <p:txBody>
          <a:bodyPr wrap="square" rtlCol="0">
            <a:spAutoFit/>
          </a:bodyPr>
          <a:lstStyle/>
          <a:p>
            <a:pPr algn="l" rtl="0"/>
            <a:r>
              <a:rPr lang="en" b="0" i="0" u="none" baseline="0">
                <a:solidFill>
                  <a:schemeClr val="accent1"/>
                </a:solidFill>
              </a:rPr>
              <a:t>Exercise</a:t>
            </a:r>
          </a:p>
        </p:txBody>
      </p:sp>
      <p:sp>
        <p:nvSpPr>
          <p:cNvPr id="2" name="Otsikko 1">
            <a:extLst>
              <a:ext uri="{FF2B5EF4-FFF2-40B4-BE49-F238E27FC236}">
                <a16:creationId xmlns:a16="http://schemas.microsoft.com/office/drawing/2014/main" id="{CB8B62AA-0E93-48BA-BD5B-1A2138E2C0F5}"/>
              </a:ext>
            </a:extLst>
          </p:cNvPr>
          <p:cNvSpPr>
            <a:spLocks noGrp="1"/>
          </p:cNvSpPr>
          <p:nvPr>
            <p:ph type="title"/>
          </p:nvPr>
        </p:nvSpPr>
        <p:spPr>
          <a:xfrm>
            <a:off x="838200" y="578495"/>
            <a:ext cx="8980404" cy="1539064"/>
          </a:xfrm>
        </p:spPr>
        <p:txBody>
          <a:bodyPr>
            <a:normAutofit/>
          </a:bodyPr>
          <a:lstStyle/>
          <a:p>
            <a:pPr algn="l" rtl="0"/>
            <a:r>
              <a:rPr lang="fi-FI" sz="4400" dirty="0"/>
              <a:t>In</a:t>
            </a:r>
            <a:r>
              <a:rPr lang="en" sz="4400" dirty="0"/>
              <a:t> pa</a:t>
            </a:r>
            <a:r>
              <a:rPr lang="fi-FI" sz="4400" dirty="0" err="1"/>
              <a:t>irs</a:t>
            </a:r>
            <a:r>
              <a:rPr lang="en" b="1" i="0" u="none" baseline="0" dirty="0"/>
              <a:t>, put yourselves in the shoes of a new student.</a:t>
            </a:r>
          </a:p>
        </p:txBody>
      </p:sp>
      <p:sp>
        <p:nvSpPr>
          <p:cNvPr id="3" name="Sisällön paikkamerkki 2">
            <a:extLst>
              <a:ext uri="{FF2B5EF4-FFF2-40B4-BE49-F238E27FC236}">
                <a16:creationId xmlns:a16="http://schemas.microsoft.com/office/drawing/2014/main" id="{08C18251-B8CF-4DD1-B33F-D7BFBC9235B5}"/>
              </a:ext>
            </a:extLst>
          </p:cNvPr>
          <p:cNvSpPr>
            <a:spLocks noGrp="1"/>
          </p:cNvSpPr>
          <p:nvPr>
            <p:ph idx="1"/>
          </p:nvPr>
        </p:nvSpPr>
        <p:spPr>
          <a:xfrm>
            <a:off x="838201" y="2326106"/>
            <a:ext cx="10562490" cy="3641558"/>
          </a:xfrm>
        </p:spPr>
        <p:txBody>
          <a:bodyPr vert="horz" lIns="91440" tIns="45720" rIns="91440" bIns="45720" rtlCol="0" anchor="t">
            <a:normAutofit fontScale="92500" lnSpcReduction="20000"/>
          </a:bodyPr>
          <a:lstStyle/>
          <a:p>
            <a:pPr marL="0" indent="0" algn="l" rtl="0">
              <a:lnSpc>
                <a:spcPct val="120000"/>
              </a:lnSpc>
              <a:buNone/>
            </a:pPr>
            <a:r>
              <a:rPr lang="en" sz="3600" b="0" i="0" u="none" baseline="0"/>
              <a:t>Consider what things might cause anxiety</a:t>
            </a:r>
            <a:br>
              <a:rPr lang="en" sz="3600"/>
            </a:br>
            <a:r>
              <a:rPr lang="en" sz="3600" b="0" i="0" u="none" baseline="0"/>
              <a:t>before beginning studies regarding   ​</a:t>
            </a:r>
            <a:br>
              <a:rPr lang="en" sz="3600"/>
            </a:br>
            <a:endParaRPr lang="en" sz="3600" dirty="0"/>
          </a:p>
          <a:p>
            <a:pPr algn="l" rtl="0">
              <a:lnSpc>
                <a:spcPct val="120000"/>
              </a:lnSpc>
            </a:pPr>
            <a:r>
              <a:rPr lang="en" sz="3600" b="0" i="0" u="none" baseline="0"/>
              <a:t>studies and learning ​</a:t>
            </a:r>
          </a:p>
          <a:p>
            <a:pPr algn="l" rtl="0">
              <a:lnSpc>
                <a:spcPct val="120000"/>
              </a:lnSpc>
            </a:pPr>
            <a:r>
              <a:rPr lang="en" sz="3600" b="0" i="0" u="none" baseline="0"/>
              <a:t>study premises​</a:t>
            </a:r>
          </a:p>
          <a:p>
            <a:pPr algn="l" rtl="0">
              <a:lnSpc>
                <a:spcPct val="120000"/>
              </a:lnSpc>
            </a:pPr>
            <a:r>
              <a:rPr lang="en" sz="3600" b="0" i="0" u="none" baseline="0">
                <a:cs typeface="Calibri"/>
              </a:rPr>
              <a:t>other people</a:t>
            </a:r>
          </a:p>
        </p:txBody>
      </p:sp>
      <p:pic>
        <p:nvPicPr>
          <p:cNvPr id="4" name="Picture 5" descr="Three people working at a table.">
            <a:extLst>
              <a:ext uri="{FF2B5EF4-FFF2-40B4-BE49-F238E27FC236}">
                <a16:creationId xmlns:a16="http://schemas.microsoft.com/office/drawing/2014/main" id="{7A2ED7FC-4DED-4F27-B37E-821CED78B9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9323" y="3181773"/>
            <a:ext cx="4221368" cy="2994438"/>
          </a:xfrm>
          <a:prstGeom prst="rect">
            <a:avLst/>
          </a:prstGeom>
        </p:spPr>
      </p:pic>
    </p:spTree>
    <p:extLst>
      <p:ext uri="{BB962C8B-B14F-4D97-AF65-F5344CB8AC3E}">
        <p14:creationId xmlns:p14="http://schemas.microsoft.com/office/powerpoint/2010/main" val="2131587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descr="What might a fresher be thinking in the beginning of their studies?">
            <a:extLst>
              <a:ext uri="{FF2B5EF4-FFF2-40B4-BE49-F238E27FC236}">
                <a16:creationId xmlns:a16="http://schemas.microsoft.com/office/drawing/2014/main" id="{B0985A9B-F62F-49C3-A098-7735E2038B7E}"/>
              </a:ext>
            </a:extLst>
          </p:cNvPr>
          <p:cNvSpPr>
            <a:spLocks noGrp="1"/>
          </p:cNvSpPr>
          <p:nvPr>
            <p:ph type="title"/>
          </p:nvPr>
        </p:nvSpPr>
        <p:spPr>
          <a:xfrm>
            <a:off x="426855" y="132007"/>
            <a:ext cx="10515600" cy="958577"/>
          </a:xfrm>
        </p:spPr>
        <p:txBody>
          <a:bodyPr/>
          <a:lstStyle/>
          <a:p>
            <a:pPr algn="l" rtl="0" eaLnBrk="1" latinLnBrk="0" hangingPunct="1"/>
            <a:r>
              <a:rPr lang="en-US" sz="1800" b="0" i="0" u="none" kern="1200" baseline="0" dirty="0">
                <a:solidFill>
                  <a:schemeClr val="bg1"/>
                </a:solidFill>
                <a:effectLst/>
                <a:latin typeface="Calibri" panose="020F0502020204030204" pitchFamily="34" charset="0"/>
                <a:ea typeface="+mn-ea"/>
                <a:cs typeface="+mn-cs"/>
              </a:rPr>
              <a:t>What might a fresher be thinking in the beginning of their studies?</a:t>
            </a:r>
            <a:endParaRPr lang="en" dirty="0">
              <a:solidFill>
                <a:schemeClr val="bg1"/>
              </a:solidFill>
              <a:effectLst/>
            </a:endParaRPr>
          </a:p>
        </p:txBody>
      </p:sp>
      <p:pic>
        <p:nvPicPr>
          <p:cNvPr id="9" name="Picture 8" descr="Two students">
            <a:extLst>
              <a:ext uri="{FF2B5EF4-FFF2-40B4-BE49-F238E27FC236}">
                <a16:creationId xmlns:a16="http://schemas.microsoft.com/office/drawing/2014/main" id="{B4AE0812-A868-44F2-AA94-926ACF0CA6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9026" y="2313346"/>
            <a:ext cx="3525352" cy="2140105"/>
          </a:xfrm>
          <a:prstGeom prst="rect">
            <a:avLst/>
          </a:prstGeom>
        </p:spPr>
      </p:pic>
      <p:sp>
        <p:nvSpPr>
          <p:cNvPr id="20" name="Ajatuskupla: Pilvi 7">
            <a:extLst>
              <a:ext uri="{FF2B5EF4-FFF2-40B4-BE49-F238E27FC236}">
                <a16:creationId xmlns:a16="http://schemas.microsoft.com/office/drawing/2014/main" id="{511BC7E0-230C-472F-A940-42427DD9CAE3}"/>
              </a:ext>
            </a:extLst>
          </p:cNvPr>
          <p:cNvSpPr/>
          <p:nvPr/>
        </p:nvSpPr>
        <p:spPr>
          <a:xfrm>
            <a:off x="5961806" y="510458"/>
            <a:ext cx="2612277" cy="1301717"/>
          </a:xfrm>
          <a:prstGeom prst="cloudCallout">
            <a:avLst>
              <a:gd name="adj1" fmla="val -37108"/>
              <a:gd name="adj2" fmla="val 11019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a:ln>
                  <a:noFill/>
                </a:ln>
                <a:solidFill>
                  <a:prstClr val="black"/>
                </a:solidFill>
                <a:effectLst/>
                <a:uLnTx/>
                <a:uFillTx/>
                <a:latin typeface="Calibri" panose="020F0502020204030204"/>
                <a:ea typeface="+mn-ea"/>
                <a:cs typeface="+mn-cs"/>
              </a:rPr>
              <a:t>The activity is likely not for me</a:t>
            </a:r>
          </a:p>
        </p:txBody>
      </p:sp>
      <p:sp>
        <p:nvSpPr>
          <p:cNvPr id="19" name="Ajatuskupla: Pilvi 6">
            <a:extLst>
              <a:ext uri="{FF2B5EF4-FFF2-40B4-BE49-F238E27FC236}">
                <a16:creationId xmlns:a16="http://schemas.microsoft.com/office/drawing/2014/main" id="{0FC89E77-F0B5-4619-8F90-6C13AE12BCBC}"/>
              </a:ext>
            </a:extLst>
          </p:cNvPr>
          <p:cNvSpPr/>
          <p:nvPr/>
        </p:nvSpPr>
        <p:spPr>
          <a:xfrm>
            <a:off x="2038483" y="4717182"/>
            <a:ext cx="3251915" cy="1541700"/>
          </a:xfrm>
          <a:prstGeom prst="cloudCallout">
            <a:avLst>
              <a:gd name="adj1" fmla="val 56378"/>
              <a:gd name="adj2" fmla="val -8058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a:ln>
                  <a:noFill/>
                </a:ln>
                <a:solidFill>
                  <a:prstClr val="black"/>
                </a:solidFill>
                <a:effectLst/>
                <a:uLnTx/>
                <a:uFillTx/>
                <a:latin typeface="Calibri" panose="020F0502020204030204"/>
                <a:ea typeface="+mn-ea"/>
                <a:cs typeface="+mn-cs"/>
              </a:rPr>
              <a:t>I don’t dare say no, even though I don’t want to participate.</a:t>
            </a:r>
          </a:p>
        </p:txBody>
      </p:sp>
      <p:sp>
        <p:nvSpPr>
          <p:cNvPr id="23" name="Ajatuskupla: Pilvi 10">
            <a:extLst>
              <a:ext uri="{FF2B5EF4-FFF2-40B4-BE49-F238E27FC236}">
                <a16:creationId xmlns:a16="http://schemas.microsoft.com/office/drawing/2014/main" id="{019F2096-8C89-4B0D-9715-BE210A3A430C}"/>
              </a:ext>
            </a:extLst>
          </p:cNvPr>
          <p:cNvSpPr/>
          <p:nvPr/>
        </p:nvSpPr>
        <p:spPr>
          <a:xfrm>
            <a:off x="8812370" y="3160444"/>
            <a:ext cx="2856428" cy="1556737"/>
          </a:xfrm>
          <a:prstGeom prst="cloudCallout">
            <a:avLst>
              <a:gd name="adj1" fmla="val -92403"/>
              <a:gd name="adj2" fmla="val -1410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a:ln>
                  <a:noFill/>
                </a:ln>
                <a:solidFill>
                  <a:prstClr val="black"/>
                </a:solidFill>
                <a:effectLst/>
                <a:uLnTx/>
                <a:uFillTx/>
                <a:latin typeface="Calibri" panose="020F0502020204030204"/>
                <a:ea typeface="+mn-ea"/>
                <a:cs typeface="+mn-cs"/>
              </a:rPr>
              <a:t>Everyone will always remember if I make a fool of myself</a:t>
            </a:r>
          </a:p>
        </p:txBody>
      </p:sp>
      <p:sp>
        <p:nvSpPr>
          <p:cNvPr id="17" name="Ajatuskupla: Pilvi 4">
            <a:extLst>
              <a:ext uri="{FF2B5EF4-FFF2-40B4-BE49-F238E27FC236}">
                <a16:creationId xmlns:a16="http://schemas.microsoft.com/office/drawing/2014/main" id="{E1F5FEA9-1BBE-4B88-B3E0-CC358EDE5B15}"/>
              </a:ext>
            </a:extLst>
          </p:cNvPr>
          <p:cNvSpPr/>
          <p:nvPr/>
        </p:nvSpPr>
        <p:spPr>
          <a:xfrm>
            <a:off x="771104" y="1161316"/>
            <a:ext cx="2312963" cy="1225827"/>
          </a:xfrm>
          <a:prstGeom prst="cloudCallout">
            <a:avLst>
              <a:gd name="adj1" fmla="val 94064"/>
              <a:gd name="adj2" fmla="val 7021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a:ln>
                  <a:noFill/>
                </a:ln>
                <a:solidFill>
                  <a:prstClr val="black"/>
                </a:solidFill>
                <a:effectLst/>
                <a:uLnTx/>
                <a:uFillTx/>
                <a:latin typeface="Calibri" panose="020F0502020204030204"/>
                <a:ea typeface="+mn-ea"/>
                <a:cs typeface="+mn-cs"/>
              </a:rPr>
              <a:t>How can I participate?</a:t>
            </a:r>
          </a:p>
        </p:txBody>
      </p:sp>
      <p:sp>
        <p:nvSpPr>
          <p:cNvPr id="22" name="Ajatuskupla: Pilvi 9">
            <a:extLst>
              <a:ext uri="{FF2B5EF4-FFF2-40B4-BE49-F238E27FC236}">
                <a16:creationId xmlns:a16="http://schemas.microsoft.com/office/drawing/2014/main" id="{CA61A633-040E-4560-940D-CBF9C2959FF5}"/>
              </a:ext>
            </a:extLst>
          </p:cNvPr>
          <p:cNvSpPr/>
          <p:nvPr/>
        </p:nvSpPr>
        <p:spPr>
          <a:xfrm>
            <a:off x="7581898" y="1701738"/>
            <a:ext cx="2856428" cy="1296887"/>
          </a:xfrm>
          <a:prstGeom prst="cloudCallout">
            <a:avLst>
              <a:gd name="adj1" fmla="val -50307"/>
              <a:gd name="adj2" fmla="val 6269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a:ln>
                  <a:noFill/>
                </a:ln>
                <a:solidFill>
                  <a:prstClr val="black"/>
                </a:solidFill>
                <a:effectLst/>
                <a:uLnTx/>
                <a:uFillTx/>
                <a:latin typeface="Calibri" panose="020F0502020204030204"/>
                <a:ea typeface="+mn-ea"/>
                <a:cs typeface="+mn-cs"/>
              </a:rPr>
              <a:t>Can I be myself?</a:t>
            </a:r>
          </a:p>
        </p:txBody>
      </p:sp>
      <p:sp>
        <p:nvSpPr>
          <p:cNvPr id="21" name="Ajatuskupla: Pilvi 8">
            <a:extLst>
              <a:ext uri="{FF2B5EF4-FFF2-40B4-BE49-F238E27FC236}">
                <a16:creationId xmlns:a16="http://schemas.microsoft.com/office/drawing/2014/main" id="{3D2478DE-1B2A-4469-A55B-4232F5E72CAF}"/>
              </a:ext>
            </a:extLst>
          </p:cNvPr>
          <p:cNvSpPr/>
          <p:nvPr/>
        </p:nvSpPr>
        <p:spPr>
          <a:xfrm>
            <a:off x="6264191" y="4845437"/>
            <a:ext cx="3251915" cy="1541700"/>
          </a:xfrm>
          <a:prstGeom prst="cloudCallout">
            <a:avLst>
              <a:gd name="adj1" fmla="val -25292"/>
              <a:gd name="adj2" fmla="val -87523"/>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a:ln>
                  <a:noFill/>
                </a:ln>
                <a:solidFill>
                  <a:prstClr val="black"/>
                </a:solidFill>
                <a:effectLst/>
                <a:uLnTx/>
                <a:uFillTx/>
                <a:latin typeface="Calibri" panose="020F0502020204030204"/>
                <a:ea typeface="+mn-ea"/>
                <a:cs typeface="+mn-cs"/>
              </a:rPr>
              <a:t>How should I act here?</a:t>
            </a:r>
          </a:p>
        </p:txBody>
      </p:sp>
      <p:sp>
        <p:nvSpPr>
          <p:cNvPr id="18" name="Ajatuskupla: Pilvi 5">
            <a:extLst>
              <a:ext uri="{FF2B5EF4-FFF2-40B4-BE49-F238E27FC236}">
                <a16:creationId xmlns:a16="http://schemas.microsoft.com/office/drawing/2014/main" id="{B9EFB9F7-F4AC-47C3-8954-C9A465C45BEC}"/>
              </a:ext>
            </a:extLst>
          </p:cNvPr>
          <p:cNvSpPr/>
          <p:nvPr/>
        </p:nvSpPr>
        <p:spPr>
          <a:xfrm>
            <a:off x="3222643" y="760850"/>
            <a:ext cx="2462012" cy="1094495"/>
          </a:xfrm>
          <a:prstGeom prst="cloudCallout">
            <a:avLst>
              <a:gd name="adj1" fmla="val 19059"/>
              <a:gd name="adj2" fmla="val 10745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dirty="0">
                <a:ln>
                  <a:noFill/>
                </a:ln>
                <a:solidFill>
                  <a:prstClr val="black"/>
                </a:solidFill>
                <a:effectLst/>
                <a:uLnTx/>
                <a:uFillTx/>
                <a:latin typeface="Calibri" panose="020F0502020204030204"/>
                <a:ea typeface="+mn-ea"/>
                <a:cs typeface="+mn-cs"/>
              </a:rPr>
              <a:t>Where should I go next?</a:t>
            </a:r>
          </a:p>
        </p:txBody>
      </p:sp>
      <p:sp>
        <p:nvSpPr>
          <p:cNvPr id="24" name="Ajatuskupla: Pilvi 11">
            <a:extLst>
              <a:ext uri="{FF2B5EF4-FFF2-40B4-BE49-F238E27FC236}">
                <a16:creationId xmlns:a16="http://schemas.microsoft.com/office/drawing/2014/main" id="{6C4861C3-03C2-4321-A5AB-69AE01EFC772}"/>
              </a:ext>
            </a:extLst>
          </p:cNvPr>
          <p:cNvSpPr/>
          <p:nvPr/>
        </p:nvSpPr>
        <p:spPr>
          <a:xfrm>
            <a:off x="655613" y="2814616"/>
            <a:ext cx="3008828" cy="1541700"/>
          </a:xfrm>
          <a:prstGeom prst="cloudCallout">
            <a:avLst>
              <a:gd name="adj1" fmla="val 81395"/>
              <a:gd name="adj2" fmla="val 40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 sz="1800" b="0" i="0" u="none" strike="noStrike" kern="1200" cap="none" spc="0" normalizeH="0" baseline="0">
                <a:ln>
                  <a:noFill/>
                </a:ln>
                <a:solidFill>
                  <a:prstClr val="black"/>
                </a:solidFill>
                <a:effectLst/>
                <a:uLnTx/>
                <a:uFillTx/>
                <a:latin typeface="Calibri" panose="020F0502020204030204"/>
                <a:ea typeface="+mn-ea"/>
                <a:cs typeface="+mn-cs"/>
              </a:rPr>
              <a:t>No-one cares how I am doing</a:t>
            </a:r>
          </a:p>
        </p:txBody>
      </p:sp>
    </p:spTree>
    <p:extLst>
      <p:ext uri="{BB962C8B-B14F-4D97-AF65-F5344CB8AC3E}">
        <p14:creationId xmlns:p14="http://schemas.microsoft.com/office/powerpoint/2010/main" val="287085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23" grpId="0" animBg="1"/>
      <p:bldP spid="17" grpId="0" animBg="1"/>
      <p:bldP spid="22" grpId="0" animBg="1"/>
      <p:bldP spid="21" grpId="0" animBg="1"/>
      <p:bldP spid="18"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9883B7-478C-42FC-966A-AD43CCC24EAF}"/>
              </a:ext>
            </a:extLst>
          </p:cNvPr>
          <p:cNvSpPr>
            <a:spLocks noGrp="1"/>
          </p:cNvSpPr>
          <p:nvPr>
            <p:ph type="title"/>
          </p:nvPr>
        </p:nvSpPr>
        <p:spPr/>
        <p:txBody>
          <a:bodyPr/>
          <a:lstStyle/>
          <a:p>
            <a:pPr algn="l" rtl="0"/>
            <a:r>
              <a:rPr lang="en" b="1" i="0" u="none" baseline="0"/>
              <a:t>Make the basics clear​</a:t>
            </a:r>
          </a:p>
        </p:txBody>
      </p:sp>
      <p:sp>
        <p:nvSpPr>
          <p:cNvPr id="3" name="Sisällön paikkamerkki 2">
            <a:extLst>
              <a:ext uri="{FF2B5EF4-FFF2-40B4-BE49-F238E27FC236}">
                <a16:creationId xmlns:a16="http://schemas.microsoft.com/office/drawing/2014/main" id="{DB73F4DD-AB55-42E7-A76E-DF0AF456DFF2}"/>
              </a:ext>
            </a:extLst>
          </p:cNvPr>
          <p:cNvSpPr>
            <a:spLocks noGrp="1"/>
          </p:cNvSpPr>
          <p:nvPr>
            <p:ph idx="1"/>
          </p:nvPr>
        </p:nvSpPr>
        <p:spPr/>
        <p:txBody>
          <a:bodyPr>
            <a:normAutofit/>
          </a:bodyPr>
          <a:lstStyle/>
          <a:p>
            <a:pPr algn="l" rtl="0">
              <a:lnSpc>
                <a:spcPct val="100000"/>
              </a:lnSpc>
            </a:pPr>
            <a:r>
              <a:rPr lang="en" b="0" i="0" u="none" baseline="0" dirty="0"/>
              <a:t>When does tutoring start and when does it end?​</a:t>
            </a:r>
          </a:p>
          <a:p>
            <a:pPr algn="l" rtl="0">
              <a:lnSpc>
                <a:spcPct val="100000"/>
              </a:lnSpc>
            </a:pPr>
            <a:r>
              <a:rPr lang="en" b="0" i="0" u="none" baseline="0" dirty="0"/>
              <a:t>Do I tutor alone/with a pair? What are other groups or meetings where you can talk about tutoring?​</a:t>
            </a:r>
          </a:p>
          <a:p>
            <a:pPr algn="l" rtl="0">
              <a:lnSpc>
                <a:spcPct val="100000"/>
              </a:lnSpc>
            </a:pPr>
            <a:r>
              <a:rPr lang="en" b="0" i="0" u="none" baseline="0" dirty="0"/>
              <a:t>How many freshers do you tutor?​</a:t>
            </a:r>
          </a:p>
          <a:p>
            <a:pPr algn="l" rtl="0">
              <a:lnSpc>
                <a:spcPct val="100000"/>
              </a:lnSpc>
            </a:pPr>
            <a:r>
              <a:rPr lang="en" b="0" i="0" u="none" baseline="0" dirty="0"/>
              <a:t>How many times (at a minimum) do you meet with a group of freshers?​</a:t>
            </a:r>
          </a:p>
          <a:p>
            <a:pPr algn="l" rtl="0">
              <a:lnSpc>
                <a:spcPct val="100000"/>
              </a:lnSpc>
            </a:pPr>
            <a:r>
              <a:rPr lang="en" b="0" i="0" u="none" baseline="0" dirty="0"/>
              <a:t>Who offers support for tutoring, where do I get help?​</a:t>
            </a:r>
          </a:p>
          <a:p>
            <a:pPr algn="l" rtl="0">
              <a:lnSpc>
                <a:spcPct val="100000"/>
              </a:lnSpc>
            </a:pPr>
            <a:r>
              <a:rPr lang="en" b="0" i="0" u="none" baseline="0" dirty="0"/>
              <a:t>What does the description of the study unit require, if tutoring is a part of your studies?</a:t>
            </a:r>
          </a:p>
        </p:txBody>
      </p:sp>
    </p:spTree>
    <p:extLst>
      <p:ext uri="{BB962C8B-B14F-4D97-AF65-F5344CB8AC3E}">
        <p14:creationId xmlns:p14="http://schemas.microsoft.com/office/powerpoint/2010/main" val="111800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20785E-7419-4355-90B1-EEC56BE76F28}"/>
              </a:ext>
            </a:extLst>
          </p:cNvPr>
          <p:cNvSpPr>
            <a:spLocks noGrp="1"/>
          </p:cNvSpPr>
          <p:nvPr>
            <p:ph type="title"/>
          </p:nvPr>
        </p:nvSpPr>
        <p:spPr>
          <a:xfrm>
            <a:off x="234777" y="578495"/>
            <a:ext cx="11738919" cy="958577"/>
          </a:xfrm>
        </p:spPr>
        <p:txBody>
          <a:bodyPr/>
          <a:lstStyle/>
          <a:p>
            <a:pPr algn="ctr"/>
            <a:r>
              <a:rPr lang="en" sz="4800" dirty="0">
                <a:cs typeface="Calibri Light"/>
              </a:rPr>
              <a:t>Being goal-oriented</a:t>
            </a:r>
            <a:endParaRPr lang="fi-FI" dirty="0"/>
          </a:p>
        </p:txBody>
      </p:sp>
      <p:grpSp>
        <p:nvGrpSpPr>
          <p:cNvPr id="7" name="Ryhmä 6" descr="What does goal-oriented tutoring mean?&#10;Why is it good to have goals for the activities?&#10;What are the three most important goals of the activities?">
            <a:extLst>
              <a:ext uri="{FF2B5EF4-FFF2-40B4-BE49-F238E27FC236}">
                <a16:creationId xmlns:a16="http://schemas.microsoft.com/office/drawing/2014/main" id="{C96CAF07-B8EB-4680-A5E6-1FFAA9374C6F}"/>
              </a:ext>
              <a:ext uri="{C183D7F6-B498-43B3-948B-1728B52AA6E4}">
                <adec:decorative xmlns:adec="http://schemas.microsoft.com/office/drawing/2017/decorative" val="0"/>
              </a:ext>
            </a:extLst>
          </p:cNvPr>
          <p:cNvGrpSpPr/>
          <p:nvPr/>
        </p:nvGrpSpPr>
        <p:grpSpPr>
          <a:xfrm>
            <a:off x="852488" y="2209404"/>
            <a:ext cx="10548936" cy="3396965"/>
            <a:chOff x="852488" y="2209404"/>
            <a:chExt cx="10548936" cy="3396965"/>
          </a:xfrm>
        </p:grpSpPr>
        <p:sp>
          <p:nvSpPr>
            <p:cNvPr id="8" name="Vapaamuotoinen: Muoto 7">
              <a:extLst>
                <a:ext uri="{FF2B5EF4-FFF2-40B4-BE49-F238E27FC236}">
                  <a16:creationId xmlns:a16="http://schemas.microsoft.com/office/drawing/2014/main" id="{AC44FBA4-6125-4A32-8DC6-C5D76BDEEA9D}"/>
                </a:ext>
              </a:extLst>
            </p:cNvPr>
            <p:cNvSpPr/>
            <p:nvPr/>
          </p:nvSpPr>
          <p:spPr>
            <a:xfrm>
              <a:off x="852488" y="2209404"/>
              <a:ext cx="10548936" cy="958577"/>
            </a:xfrm>
            <a:custGeom>
              <a:avLst/>
              <a:gdLst>
                <a:gd name="connsiteX0" fmla="*/ 0 w 10548936"/>
                <a:gd name="connsiteY0" fmla="*/ 121697 h 730170"/>
                <a:gd name="connsiteX1" fmla="*/ 121697 w 10548936"/>
                <a:gd name="connsiteY1" fmla="*/ 0 h 730170"/>
                <a:gd name="connsiteX2" fmla="*/ 10427239 w 10548936"/>
                <a:gd name="connsiteY2" fmla="*/ 0 h 730170"/>
                <a:gd name="connsiteX3" fmla="*/ 10548936 w 10548936"/>
                <a:gd name="connsiteY3" fmla="*/ 121697 h 730170"/>
                <a:gd name="connsiteX4" fmla="*/ 10548936 w 10548936"/>
                <a:gd name="connsiteY4" fmla="*/ 608473 h 730170"/>
                <a:gd name="connsiteX5" fmla="*/ 10427239 w 10548936"/>
                <a:gd name="connsiteY5" fmla="*/ 730170 h 730170"/>
                <a:gd name="connsiteX6" fmla="*/ 121697 w 10548936"/>
                <a:gd name="connsiteY6" fmla="*/ 730170 h 730170"/>
                <a:gd name="connsiteX7" fmla="*/ 0 w 10548936"/>
                <a:gd name="connsiteY7" fmla="*/ 608473 h 730170"/>
                <a:gd name="connsiteX8" fmla="*/ 0 w 10548936"/>
                <a:gd name="connsiteY8" fmla="*/ 121697 h 730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8936" h="730170">
                  <a:moveTo>
                    <a:pt x="0" y="121697"/>
                  </a:moveTo>
                  <a:cubicBezTo>
                    <a:pt x="0" y="54486"/>
                    <a:pt x="54486" y="0"/>
                    <a:pt x="121697" y="0"/>
                  </a:cubicBezTo>
                  <a:lnTo>
                    <a:pt x="10427239" y="0"/>
                  </a:lnTo>
                  <a:cubicBezTo>
                    <a:pt x="10494450" y="0"/>
                    <a:pt x="10548936" y="54486"/>
                    <a:pt x="10548936" y="121697"/>
                  </a:cubicBezTo>
                  <a:lnTo>
                    <a:pt x="10548936" y="608473"/>
                  </a:lnTo>
                  <a:cubicBezTo>
                    <a:pt x="10548936" y="675684"/>
                    <a:pt x="10494450" y="730170"/>
                    <a:pt x="10427239" y="730170"/>
                  </a:cubicBezTo>
                  <a:lnTo>
                    <a:pt x="121697" y="730170"/>
                  </a:lnTo>
                  <a:cubicBezTo>
                    <a:pt x="54486" y="730170"/>
                    <a:pt x="0" y="675684"/>
                    <a:pt x="0" y="608473"/>
                  </a:cubicBezTo>
                  <a:lnTo>
                    <a:pt x="0" y="12169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57564" tIns="157564" rIns="157564" bIns="157564" numCol="1" spcCol="1270" anchor="ctr" anchorCtr="0">
              <a:noAutofit/>
            </a:bodyPr>
            <a:lstStyle/>
            <a:p>
              <a:pPr marL="0" lvl="0" indent="0" algn="ctr" defTabSz="1422400">
                <a:lnSpc>
                  <a:spcPct val="90000"/>
                </a:lnSpc>
                <a:spcBef>
                  <a:spcPct val="0"/>
                </a:spcBef>
                <a:spcAft>
                  <a:spcPct val="35000"/>
                </a:spcAft>
                <a:buFont typeface="Arial" panose="020B0604020202020204" pitchFamily="34" charset="0"/>
                <a:buNone/>
              </a:pPr>
              <a:r>
                <a:rPr lang="en" sz="3200" i="0" u="none" kern="1200" baseline="0" dirty="0">
                  <a:solidFill>
                    <a:schemeClr val="accent1"/>
                  </a:solidFill>
                </a:rPr>
                <a:t>What does goal-oriented tutoring mean?</a:t>
              </a:r>
              <a:endParaRPr lang="fi-FI" sz="3200" kern="1200" dirty="0">
                <a:solidFill>
                  <a:schemeClr val="accent1"/>
                </a:solidFill>
              </a:endParaRPr>
            </a:p>
          </p:txBody>
        </p:sp>
        <p:sp>
          <p:nvSpPr>
            <p:cNvPr id="9" name="Vapaamuotoinen: Muoto 8">
              <a:extLst>
                <a:ext uri="{FF2B5EF4-FFF2-40B4-BE49-F238E27FC236}">
                  <a16:creationId xmlns:a16="http://schemas.microsoft.com/office/drawing/2014/main" id="{37B729FF-804B-4684-9E37-47907C9D3C7D}"/>
                </a:ext>
              </a:extLst>
            </p:cNvPr>
            <p:cNvSpPr/>
            <p:nvPr/>
          </p:nvSpPr>
          <p:spPr>
            <a:xfrm>
              <a:off x="852488" y="3339267"/>
              <a:ext cx="10548936" cy="1023964"/>
            </a:xfrm>
            <a:custGeom>
              <a:avLst/>
              <a:gdLst>
                <a:gd name="connsiteX0" fmla="*/ 0 w 10548936"/>
                <a:gd name="connsiteY0" fmla="*/ 127721 h 766313"/>
                <a:gd name="connsiteX1" fmla="*/ 127721 w 10548936"/>
                <a:gd name="connsiteY1" fmla="*/ 0 h 766313"/>
                <a:gd name="connsiteX2" fmla="*/ 10421215 w 10548936"/>
                <a:gd name="connsiteY2" fmla="*/ 0 h 766313"/>
                <a:gd name="connsiteX3" fmla="*/ 10548936 w 10548936"/>
                <a:gd name="connsiteY3" fmla="*/ 127721 h 766313"/>
                <a:gd name="connsiteX4" fmla="*/ 10548936 w 10548936"/>
                <a:gd name="connsiteY4" fmla="*/ 638592 h 766313"/>
                <a:gd name="connsiteX5" fmla="*/ 10421215 w 10548936"/>
                <a:gd name="connsiteY5" fmla="*/ 766313 h 766313"/>
                <a:gd name="connsiteX6" fmla="*/ 127721 w 10548936"/>
                <a:gd name="connsiteY6" fmla="*/ 766313 h 766313"/>
                <a:gd name="connsiteX7" fmla="*/ 0 w 10548936"/>
                <a:gd name="connsiteY7" fmla="*/ 638592 h 766313"/>
                <a:gd name="connsiteX8" fmla="*/ 0 w 10548936"/>
                <a:gd name="connsiteY8" fmla="*/ 127721 h 76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8936" h="766313">
                  <a:moveTo>
                    <a:pt x="0" y="127721"/>
                  </a:moveTo>
                  <a:cubicBezTo>
                    <a:pt x="0" y="57183"/>
                    <a:pt x="57183" y="0"/>
                    <a:pt x="127721" y="0"/>
                  </a:cubicBezTo>
                  <a:lnTo>
                    <a:pt x="10421215" y="0"/>
                  </a:lnTo>
                  <a:cubicBezTo>
                    <a:pt x="10491753" y="0"/>
                    <a:pt x="10548936" y="57183"/>
                    <a:pt x="10548936" y="127721"/>
                  </a:cubicBezTo>
                  <a:lnTo>
                    <a:pt x="10548936" y="638592"/>
                  </a:lnTo>
                  <a:cubicBezTo>
                    <a:pt x="10548936" y="709130"/>
                    <a:pt x="10491753" y="766313"/>
                    <a:pt x="10421215" y="766313"/>
                  </a:cubicBezTo>
                  <a:lnTo>
                    <a:pt x="127721" y="766313"/>
                  </a:lnTo>
                  <a:cubicBezTo>
                    <a:pt x="57183" y="766313"/>
                    <a:pt x="0" y="709130"/>
                    <a:pt x="0" y="638592"/>
                  </a:cubicBezTo>
                  <a:lnTo>
                    <a:pt x="0" y="127721"/>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59328" tIns="159328" rIns="159328" bIns="159328" numCol="1" spcCol="1270" anchor="ctr" anchorCtr="0">
              <a:noAutofit/>
            </a:bodyPr>
            <a:lstStyle/>
            <a:p>
              <a:pPr marL="0" lvl="0" indent="0" algn="ctr" defTabSz="1422400">
                <a:lnSpc>
                  <a:spcPct val="90000"/>
                </a:lnSpc>
                <a:spcBef>
                  <a:spcPct val="0"/>
                </a:spcBef>
                <a:spcAft>
                  <a:spcPct val="35000"/>
                </a:spcAft>
                <a:buFont typeface="Arial" panose="020B0604020202020204" pitchFamily="34" charset="0"/>
                <a:buNone/>
              </a:pPr>
              <a:r>
                <a:rPr lang="en" sz="3200" i="0" u="none" kern="1200" baseline="0" dirty="0">
                  <a:solidFill>
                    <a:schemeClr val="accent1"/>
                  </a:solidFill>
                </a:rPr>
                <a:t>Why is it good to have goals for the activities?</a:t>
              </a:r>
              <a:endParaRPr lang="en-US" sz="3200" i="0" kern="1200" dirty="0">
                <a:solidFill>
                  <a:schemeClr val="accent1"/>
                </a:solidFill>
              </a:endParaRPr>
            </a:p>
          </p:txBody>
        </p:sp>
        <p:sp>
          <p:nvSpPr>
            <p:cNvPr id="10" name="Vapaamuotoinen: Muoto 9">
              <a:extLst>
                <a:ext uri="{FF2B5EF4-FFF2-40B4-BE49-F238E27FC236}">
                  <a16:creationId xmlns:a16="http://schemas.microsoft.com/office/drawing/2014/main" id="{B1C99F92-6F0E-4862-912D-AF6B55E05868}"/>
                </a:ext>
              </a:extLst>
            </p:cNvPr>
            <p:cNvSpPr/>
            <p:nvPr/>
          </p:nvSpPr>
          <p:spPr>
            <a:xfrm>
              <a:off x="852488" y="4582406"/>
              <a:ext cx="10548936" cy="1023963"/>
            </a:xfrm>
            <a:custGeom>
              <a:avLst/>
              <a:gdLst>
                <a:gd name="connsiteX0" fmla="*/ 0 w 10548936"/>
                <a:gd name="connsiteY0" fmla="*/ 121697 h 730170"/>
                <a:gd name="connsiteX1" fmla="*/ 121697 w 10548936"/>
                <a:gd name="connsiteY1" fmla="*/ 0 h 730170"/>
                <a:gd name="connsiteX2" fmla="*/ 10427239 w 10548936"/>
                <a:gd name="connsiteY2" fmla="*/ 0 h 730170"/>
                <a:gd name="connsiteX3" fmla="*/ 10548936 w 10548936"/>
                <a:gd name="connsiteY3" fmla="*/ 121697 h 730170"/>
                <a:gd name="connsiteX4" fmla="*/ 10548936 w 10548936"/>
                <a:gd name="connsiteY4" fmla="*/ 608473 h 730170"/>
                <a:gd name="connsiteX5" fmla="*/ 10427239 w 10548936"/>
                <a:gd name="connsiteY5" fmla="*/ 730170 h 730170"/>
                <a:gd name="connsiteX6" fmla="*/ 121697 w 10548936"/>
                <a:gd name="connsiteY6" fmla="*/ 730170 h 730170"/>
                <a:gd name="connsiteX7" fmla="*/ 0 w 10548936"/>
                <a:gd name="connsiteY7" fmla="*/ 608473 h 730170"/>
                <a:gd name="connsiteX8" fmla="*/ 0 w 10548936"/>
                <a:gd name="connsiteY8" fmla="*/ 121697 h 730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48936" h="730170">
                  <a:moveTo>
                    <a:pt x="0" y="121697"/>
                  </a:moveTo>
                  <a:cubicBezTo>
                    <a:pt x="0" y="54486"/>
                    <a:pt x="54486" y="0"/>
                    <a:pt x="121697" y="0"/>
                  </a:cubicBezTo>
                  <a:lnTo>
                    <a:pt x="10427239" y="0"/>
                  </a:lnTo>
                  <a:cubicBezTo>
                    <a:pt x="10494450" y="0"/>
                    <a:pt x="10548936" y="54486"/>
                    <a:pt x="10548936" y="121697"/>
                  </a:cubicBezTo>
                  <a:lnTo>
                    <a:pt x="10548936" y="608473"/>
                  </a:lnTo>
                  <a:cubicBezTo>
                    <a:pt x="10548936" y="675684"/>
                    <a:pt x="10494450" y="730170"/>
                    <a:pt x="10427239" y="730170"/>
                  </a:cubicBezTo>
                  <a:lnTo>
                    <a:pt x="121697" y="730170"/>
                  </a:lnTo>
                  <a:cubicBezTo>
                    <a:pt x="54486" y="730170"/>
                    <a:pt x="0" y="675684"/>
                    <a:pt x="0" y="608473"/>
                  </a:cubicBezTo>
                  <a:lnTo>
                    <a:pt x="0" y="12169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57564" tIns="157564" rIns="157564" bIns="157564" numCol="1" spcCol="1270" anchor="ctr" anchorCtr="0">
              <a:noAutofit/>
            </a:bodyPr>
            <a:lstStyle/>
            <a:p>
              <a:pPr marL="0" lvl="0" indent="0" algn="ctr" defTabSz="1422400">
                <a:lnSpc>
                  <a:spcPct val="90000"/>
                </a:lnSpc>
                <a:spcBef>
                  <a:spcPct val="0"/>
                </a:spcBef>
                <a:spcAft>
                  <a:spcPct val="35000"/>
                </a:spcAft>
                <a:buFont typeface="Arial" panose="020B0604020202020204" pitchFamily="34" charset="0"/>
                <a:buNone/>
              </a:pPr>
              <a:r>
                <a:rPr lang="en" sz="3200" i="0" u="none" kern="1200" baseline="0" dirty="0">
                  <a:solidFill>
                    <a:schemeClr val="accent1"/>
                  </a:solidFill>
                </a:rPr>
                <a:t>What are the three most important goals of the activities?</a:t>
              </a:r>
              <a:endParaRPr lang="en-US" sz="3200" i="0" kern="1200" dirty="0">
                <a:solidFill>
                  <a:schemeClr val="accent1"/>
                </a:solidFill>
              </a:endParaRPr>
            </a:p>
          </p:txBody>
        </p:sp>
      </p:grpSp>
    </p:spTree>
    <p:extLst>
      <p:ext uri="{BB962C8B-B14F-4D97-AF65-F5344CB8AC3E}">
        <p14:creationId xmlns:p14="http://schemas.microsoft.com/office/powerpoint/2010/main" val="3426704040"/>
      </p:ext>
    </p:extLst>
  </p:cSld>
  <p:clrMapOvr>
    <a:masterClrMapping/>
  </p:clrMapOvr>
</p:sld>
</file>

<file path=ppt/theme/theme1.xml><?xml version="1.0" encoding="utf-8"?>
<a:theme xmlns:a="http://schemas.openxmlformats.org/drawingml/2006/main" name="kuplateema">
  <a:themeElements>
    <a:clrScheme name="Custom 2">
      <a:dk1>
        <a:sysClr val="windowText" lastClr="000000"/>
      </a:dk1>
      <a:lt1>
        <a:sysClr val="window" lastClr="FFFFFF"/>
      </a:lt1>
      <a:dk2>
        <a:srgbClr val="7ECAD5"/>
      </a:dk2>
      <a:lt2>
        <a:srgbClr val="F7E07E"/>
      </a:lt2>
      <a:accent1>
        <a:srgbClr val="8564C8"/>
      </a:accent1>
      <a:accent2>
        <a:srgbClr val="EF807D"/>
      </a:accent2>
      <a:accent3>
        <a:srgbClr val="61D4B8"/>
      </a:accent3>
      <a:accent4>
        <a:srgbClr val="FFB671"/>
      </a:accent4>
      <a:accent5>
        <a:srgbClr val="DCCBBC"/>
      </a:accent5>
      <a:accent6>
        <a:srgbClr val="F7BFB7"/>
      </a:accent6>
      <a:hlink>
        <a:srgbClr val="9063CD"/>
      </a:hlink>
      <a:folHlink>
        <a:srgbClr val="9063C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Tuutorin rooli_MUOK_SALLA" id="{269FA201-3CED-4318-9C7E-1CC1369377FF}" vid="{A8A35058-B8C9-4D4B-B3EA-7D9FA1B91A35}"/>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EHYT Dokumentti" ma:contentTypeID="0x010100740B35664B4D4340B9178BE3CEE18B3201007F46677E656BC241BE7235EEAC608E29" ma:contentTypeVersion="23" ma:contentTypeDescription="" ma:contentTypeScope="" ma:versionID="fd2e558a3359445cc8d12d9570b0c54f">
  <xsd:schema xmlns:xsd="http://www.w3.org/2001/XMLSchema" xmlns:xs="http://www.w3.org/2001/XMLSchema" xmlns:p="http://schemas.microsoft.com/office/2006/metadata/properties" xmlns:ns2="8b25a0eb-6aee-482d-9e36-463e4a625073" xmlns:ns3="4bb9e5cd-3843-49f0-a1c3-d928feda9b6b" targetNamespace="http://schemas.microsoft.com/office/2006/metadata/properties" ma:root="true" ma:fieldsID="2516d05da777c38298111529042a22e9" ns2:_="" ns3:_="">
    <xsd:import namespace="8b25a0eb-6aee-482d-9e36-463e4a625073"/>
    <xsd:import namespace="4bb9e5cd-3843-49f0-a1c3-d928feda9b6b"/>
    <xsd:element name="properties">
      <xsd:complexType>
        <xsd:sequence>
          <xsd:element name="documentManagement">
            <xsd:complexType>
              <xsd:all>
                <xsd:element ref="ns2:TaxCatchAll" minOccurs="0"/>
                <xsd:element ref="ns2:TaxCatchAllLabel" minOccurs="0"/>
                <xsd:element ref="ns2:maa44b24fcb6448ebc628b460284fa99" minOccurs="0"/>
                <xsd:element ref="ns2:ia1e4eaa4aaa42cf924070fd120c69a7" minOccurs="0"/>
                <xsd:element ref="ns2:a8e037739f22464881271840dad1748a" minOccurs="0"/>
                <xsd:element ref="ns2:fa779d4ac9104465a0b35c00929a1e86" minOccurs="0"/>
                <xsd:element ref="ns2:la47d3aaa2a64b5b8f872218156bcd76" minOccurs="0"/>
                <xsd:element ref="ns2:j4503adf8a2b47a6a02af0be5d44a3d3" minOccurs="0"/>
                <xsd:element ref="ns3:MediaServiceMetadata" minOccurs="0"/>
                <xsd:element ref="ns3:MediaServiceFastMetadata" minOccurs="0"/>
                <xsd:element ref="ns3:MediaServiceAutoTags" minOccurs="0"/>
                <xsd:element ref="ns3:MediaServiceOCR" minOccurs="0"/>
                <xsd:element ref="ns2:SharedWithUsers" minOccurs="0"/>
                <xsd:element ref="ns2:SharedWithDetails"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25a0eb-6aee-482d-9e36-463e4a625073" elementFormDefault="qualified">
    <xsd:import namespace="http://schemas.microsoft.com/office/2006/documentManagement/types"/>
    <xsd:import namespace="http://schemas.microsoft.com/office/infopath/2007/PartnerControls"/>
    <xsd:element name="TaxCatchAll" ma:index="5" nillable="true" ma:displayName="Taxonomy Catch All Column" ma:hidden="true" ma:list="{60a3a2b8-0144-44f0-a92d-1cd16757bef9}" ma:internalName="TaxCatchAll" ma:showField="CatchAllData"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hidden="true" ma:list="{60a3a2b8-0144-44f0-a92d-1cd16757bef9}" ma:internalName="TaxCatchAllLabel" ma:readOnly="true" ma:showField="CatchAllDataLabel"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maa44b24fcb6448ebc628b460284fa99" ma:index="10" nillable="true" ma:taxonomy="true" ma:internalName="maa44b24fcb6448ebc628b460284fa99" ma:taxonomyFieldName="Vapaat_x0020_avainsanat" ma:displayName="Vapaat avainsanat" ma:default="" ma:fieldId="{6aa44b24-fcb6-448e-bc62-8b460284fa99}" ma:taxonomyMulti="true" ma:sspId="b4acf277-c871-4cac-ba5b-0074ec657832" ma:termSetId="c8c6a368-f4a2-4fda-a9dd-20fff3e48ade" ma:anchorId="00000000-0000-0000-0000-000000000000" ma:open="true" ma:isKeyword="false">
      <xsd:complexType>
        <xsd:sequence>
          <xsd:element ref="pc:Terms" minOccurs="0" maxOccurs="1"/>
        </xsd:sequence>
      </xsd:complexType>
    </xsd:element>
    <xsd:element name="ia1e4eaa4aaa42cf924070fd120c69a7" ma:index="12" ma:taxonomy="true" ma:internalName="ia1e4eaa4aaa42cf924070fd120c69a7" ma:taxonomyFieldName="Dokumentin_x0020_tyyppi" ma:displayName="Dokumentin tyyppi" ma:readOnly="false" ma:default="" ma:fieldId="{2a1e4eaa-4aaa-42cf-9240-70fd120c69a7}" ma:sspId="b4acf277-c871-4cac-ba5b-0074ec657832" ma:termSetId="dd9f542b-ab43-4e9c-b9f8-ad763b8e860f" ma:anchorId="00000000-0000-0000-0000-000000000000" ma:open="true" ma:isKeyword="false">
      <xsd:complexType>
        <xsd:sequence>
          <xsd:element ref="pc:Terms" minOccurs="0" maxOccurs="1"/>
        </xsd:sequence>
      </xsd:complexType>
    </xsd:element>
    <xsd:element name="a8e037739f22464881271840dad1748a" ma:index="14" nillable="true" ma:taxonomy="true" ma:internalName="a8e037739f22464881271840dad1748a" ma:taxonomyFieldName="EHYT_x0020_Aihe" ma:displayName="EHYT Aihe" ma:readOnly="false" ma:default="" ma:fieldId="{a8e03773-9f22-4648-8127-1840dad1748a}" ma:taxonomyMulti="true" ma:sspId="b4acf277-c871-4cac-ba5b-0074ec657832" ma:termSetId="7869f83b-08b4-4911-a2e7-405e0ab3fc6a" ma:anchorId="00000000-0000-0000-0000-000000000000" ma:open="false" ma:isKeyword="false">
      <xsd:complexType>
        <xsd:sequence>
          <xsd:element ref="pc:Terms" minOccurs="0" maxOccurs="1"/>
        </xsd:sequence>
      </xsd:complexType>
    </xsd:element>
    <xsd:element name="fa779d4ac9104465a0b35c00929a1e86" ma:index="19" ma:taxonomy="true" ma:internalName="fa779d4ac9104465a0b35c00929a1e86" ma:taxonomyFieldName="Dokumentin_x0020_tila" ma:displayName="Dokumentin tila" ma:default="5;#Luonnos|5515d47d-45bc-4979-a976-cce269c3bccd" ma:fieldId="{fa779d4a-c910-4465-a0b3-5c00929a1e86}" ma:sspId="b4acf277-c871-4cac-ba5b-0074ec657832" ma:termSetId="fec175c3-b36b-4106-b923-4dba12afad04" ma:anchorId="00000000-0000-0000-0000-000000000000" ma:open="false" ma:isKeyword="false">
      <xsd:complexType>
        <xsd:sequence>
          <xsd:element ref="pc:Terms" minOccurs="0" maxOccurs="1"/>
        </xsd:sequence>
      </xsd:complexType>
    </xsd:element>
    <xsd:element name="la47d3aaa2a64b5b8f872218156bcd76" ma:index="20" ma:taxonomy="true" ma:internalName="la47d3aaa2a64b5b8f872218156bcd76" ma:taxonomyFieldName="Sijainti" ma:displayName="Sijainti" ma:default="" ma:fieldId="{5a47d3aa-a2a6-4b5b-8f87-2218156bcd76}" ma:sspId="b4acf277-c871-4cac-ba5b-0074ec657832" ma:termSetId="fd9d8364-31ef-4bf9-88a3-35022fe8c892" ma:anchorId="00000000-0000-0000-0000-000000000000" ma:open="false" ma:isKeyword="false">
      <xsd:complexType>
        <xsd:sequence>
          <xsd:element ref="pc:Terms" minOccurs="0" maxOccurs="1"/>
        </xsd:sequence>
      </xsd:complexType>
    </xsd:element>
    <xsd:element name="j4503adf8a2b47a6a02af0be5d44a3d3" ma:index="21" ma:taxonomy="true" ma:internalName="j4503adf8a2b47a6a02af0be5d44a3d3" ma:taxonomyFieldName="Kohderyhm_x00e4_" ma:displayName="Kohderyhmä" ma:default="6;#Sisäinen|86f88d56-d83c-4b89-95d9-544aff120100" ma:fieldId="{34503adf-8a2b-47a6-a02a-f0be5d44a3d3}" ma:taxonomyMulti="true" ma:sspId="b4acf277-c871-4cac-ba5b-0074ec657832" ma:termSetId="89ce306e-301d-46a4-b0a0-153fbd067a23" ma:anchorId="00000000-0000-0000-0000-000000000000" ma:open="true" ma:isKeyword="false">
      <xsd:complexType>
        <xsd:sequence>
          <xsd:element ref="pc:Terms" minOccurs="0" maxOccurs="1"/>
        </xsd:sequence>
      </xsd:complexType>
    </xsd:element>
    <xsd:element name="SharedWithUsers" ma:index="2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b9e5cd-3843-49f0-a1c3-d928feda9b6b"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MediaServiceAutoTags"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element name="MediaServiceDateTaken" ma:index="28" nillable="true" ma:displayName="MediaServiceDateTaken" ma:hidden="true" ma:internalName="MediaServiceDateTake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b25a0eb-6aee-482d-9e36-463e4a625073">
      <Value>6</Value>
      <Value>5</Value>
      <Value>162</Value>
      <Value>7</Value>
    </TaxCatchAll>
    <fa779d4ac9104465a0b35c00929a1e86 xmlns="8b25a0eb-6aee-482d-9e36-463e4a625073">
      <Terms xmlns="http://schemas.microsoft.com/office/infopath/2007/PartnerControls">
        <TermInfo xmlns="http://schemas.microsoft.com/office/infopath/2007/PartnerControls">
          <TermName xmlns="http://schemas.microsoft.com/office/infopath/2007/PartnerControls">Luonnos</TermName>
          <TermId xmlns="http://schemas.microsoft.com/office/infopath/2007/PartnerControls">5515d47d-45bc-4979-a976-cce269c3bccd</TermId>
        </TermInfo>
      </Terms>
    </fa779d4ac9104465a0b35c00929a1e86>
    <j4503adf8a2b47a6a02af0be5d44a3d3 xmlns="8b25a0eb-6aee-482d-9e36-463e4a625073">
      <Terms xmlns="http://schemas.microsoft.com/office/infopath/2007/PartnerControls">
        <TermInfo xmlns="http://schemas.microsoft.com/office/infopath/2007/PartnerControls">
          <TermName xmlns="http://schemas.microsoft.com/office/infopath/2007/PartnerControls">Sisäinen</TermName>
          <TermId xmlns="http://schemas.microsoft.com/office/infopath/2007/PartnerControls">86f88d56-d83c-4b89-95d9-544aff120100</TermId>
        </TermInfo>
      </Terms>
    </j4503adf8a2b47a6a02af0be5d44a3d3>
    <maa44b24fcb6448ebc628b460284fa99 xmlns="8b25a0eb-6aee-482d-9e36-463e4a625073">
      <Terms xmlns="http://schemas.microsoft.com/office/infopath/2007/PartnerControls"/>
    </maa44b24fcb6448ebc628b460284fa99>
    <ia1e4eaa4aaa42cf924070fd120c69a7 xmlns="8b25a0eb-6aee-482d-9e36-463e4a625073">
      <Terms xmlns="http://schemas.microsoft.com/office/infopath/2007/PartnerControls">
        <TermInfo xmlns="http://schemas.microsoft.com/office/infopath/2007/PartnerControls">
          <TermName xmlns="http://schemas.microsoft.com/office/infopath/2007/PartnerControls">Diaesitys</TermName>
          <TermId xmlns="http://schemas.microsoft.com/office/infopath/2007/PartnerControls">a316c037-4c47-4567-8dbb-830f4690f5dd</TermId>
        </TermInfo>
      </Terms>
    </ia1e4eaa4aaa42cf924070fd120c69a7>
    <la47d3aaa2a64b5b8f872218156bcd76 xmlns="8b25a0eb-6aee-482d-9e36-463e4a625073">
      <Terms xmlns="http://schemas.microsoft.com/office/infopath/2007/PartnerControls">
        <TermInfo xmlns="http://schemas.microsoft.com/office/infopath/2007/PartnerControls">
          <TermName xmlns="http://schemas.microsoft.com/office/infopath/2007/PartnerControls">Koulutyö</TermName>
          <TermId xmlns="http://schemas.microsoft.com/office/infopath/2007/PartnerControls">3a02af64-20ac-44fd-93e6-5ee59c14c5c5</TermId>
        </TermInfo>
      </Terms>
    </la47d3aaa2a64b5b8f872218156bcd76>
    <a8e037739f22464881271840dad1748a xmlns="8b25a0eb-6aee-482d-9e36-463e4a625073">
      <Terms xmlns="http://schemas.microsoft.com/office/infopath/2007/PartnerControls"/>
    </a8e037739f22464881271840dad1748a>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46A96D-0C47-4E69-939F-DC53FE4630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25a0eb-6aee-482d-9e36-463e4a625073"/>
    <ds:schemaRef ds:uri="4bb9e5cd-3843-49f0-a1c3-d928feda9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C13285-47B9-478D-8F4D-254C43DBF31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bb9e5cd-3843-49f0-a1c3-d928feda9b6b"/>
    <ds:schemaRef ds:uri="http://purl.org/dc/elements/1.1/"/>
    <ds:schemaRef ds:uri="8b25a0eb-6aee-482d-9e36-463e4a625073"/>
    <ds:schemaRef ds:uri="http://www.w3.org/XML/1998/namespace"/>
    <ds:schemaRef ds:uri="http://purl.org/dc/dcmitype/"/>
  </ds:schemaRefs>
</ds:datastoreItem>
</file>

<file path=customXml/itemProps3.xml><?xml version="1.0" encoding="utf-8"?>
<ds:datastoreItem xmlns:ds="http://schemas.openxmlformats.org/officeDocument/2006/customXml" ds:itemID="{7DFA5123-275F-49F6-8F8B-8398C23DF6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Tuutori_template</Template>
  <TotalTime>784</TotalTime>
  <Words>3019</Words>
  <Application>Microsoft Office PowerPoint</Application>
  <PresentationFormat>Laajakuva</PresentationFormat>
  <Paragraphs>242</Paragraphs>
  <Slides>19</Slides>
  <Notes>16</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19</vt:i4>
      </vt:variant>
    </vt:vector>
  </HeadingPairs>
  <TitlesOfParts>
    <vt:vector size="23" baseType="lpstr">
      <vt:lpstr>Arial</vt:lpstr>
      <vt:lpstr>Calibri</vt:lpstr>
      <vt:lpstr>Wingdings,Sans-Serif</vt:lpstr>
      <vt:lpstr>kuplateema</vt:lpstr>
      <vt:lpstr>Instructions for the instructor</vt:lpstr>
      <vt:lpstr>Planning tutoring activities</vt:lpstr>
      <vt:lpstr>Training objectives​</vt:lpstr>
      <vt:lpstr>Training topics</vt:lpstr>
      <vt:lpstr>The goals of tutoring​</vt:lpstr>
      <vt:lpstr>In pairs, put yourselves in the shoes of a new student.</vt:lpstr>
      <vt:lpstr>What might a fresher be thinking in the beginning of their studies?</vt:lpstr>
      <vt:lpstr>Make the basics clear​</vt:lpstr>
      <vt:lpstr>Being goal-oriented</vt:lpstr>
      <vt:lpstr>Target group – what do you know about them beforehand?​</vt:lpstr>
      <vt:lpstr>Goal: make everyone part of the community​</vt:lpstr>
      <vt:lpstr>First meeting</vt:lpstr>
      <vt:lpstr>Planning tutoring activities  and ground rules​</vt:lpstr>
      <vt:lpstr>Tutor`s annual schedule </vt:lpstr>
      <vt:lpstr>​Group ground rules ​</vt:lpstr>
      <vt:lpstr>Ideas for content of shared ground rules​</vt:lpstr>
      <vt:lpstr>Reporting​</vt:lpstr>
      <vt:lpstr>​ ​ Summary ​ ​</vt:lpstr>
      <vt:lpstr>KUPLA – Students reforming  substance use culture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kupla@ehyt.fi</dc:creator>
  <cp:lastModifiedBy>Emmi Lehtinen</cp:lastModifiedBy>
  <cp:revision>59</cp:revision>
  <cp:lastPrinted>2018-11-12T09:45:11Z</cp:lastPrinted>
  <dcterms:created xsi:type="dcterms:W3CDTF">2020-03-03T15:02:05Z</dcterms:created>
  <dcterms:modified xsi:type="dcterms:W3CDTF">2021-06-30T13:51:33Z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kumentin tila">
    <vt:lpwstr>5;#Luonnos|5515d47d-45bc-4979-a976-cce269c3bccd</vt:lpwstr>
  </property>
  <property fmtid="{D5CDD505-2E9C-101B-9397-08002B2CF9AE}" pid="3" name="ContentTypeId">
    <vt:lpwstr>0x010100740B35664B4D4340B9178BE3CEE18B3201007F46677E656BC241BE7235EEAC608E29</vt:lpwstr>
  </property>
  <property fmtid="{D5CDD505-2E9C-101B-9397-08002B2CF9AE}" pid="4" name="Kohderyhmä">
    <vt:lpwstr>6;#Sisäinen|86f88d56-d83c-4b89-95d9-544aff120100</vt:lpwstr>
  </property>
  <property fmtid="{D5CDD505-2E9C-101B-9397-08002B2CF9AE}" pid="5" name="Vapaat avainsanat">
    <vt:lpwstr/>
  </property>
  <property fmtid="{D5CDD505-2E9C-101B-9397-08002B2CF9AE}" pid="6" name="Sijainti">
    <vt:lpwstr>7;#Koulutyö|3a02af64-20ac-44fd-93e6-5ee59c14c5c5</vt:lpwstr>
  </property>
  <property fmtid="{D5CDD505-2E9C-101B-9397-08002B2CF9AE}" pid="7" name="EHYT Aihe">
    <vt:lpwstr/>
  </property>
  <property fmtid="{D5CDD505-2E9C-101B-9397-08002B2CF9AE}" pid="8" name="Dokumentin tyyppi">
    <vt:lpwstr>162;#Diaesitys|a316c037-4c47-4567-8dbb-830f4690f5dd</vt:lpwstr>
  </property>
</Properties>
</file>