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4"/>
  </p:notesMasterIdLst>
  <p:handoutMasterIdLst>
    <p:handoutMasterId r:id="rId25"/>
  </p:handoutMasterIdLst>
  <p:sldIdLst>
    <p:sldId id="342" r:id="rId5"/>
    <p:sldId id="320" r:id="rId6"/>
    <p:sldId id="321" r:id="rId7"/>
    <p:sldId id="314" r:id="rId8"/>
    <p:sldId id="323" r:id="rId9"/>
    <p:sldId id="324" r:id="rId10"/>
    <p:sldId id="276" r:id="rId11"/>
    <p:sldId id="325" r:id="rId12"/>
    <p:sldId id="326" r:id="rId13"/>
    <p:sldId id="327" r:id="rId14"/>
    <p:sldId id="328" r:id="rId15"/>
    <p:sldId id="329" r:id="rId16"/>
    <p:sldId id="330" r:id="rId17"/>
    <p:sldId id="337" r:id="rId18"/>
    <p:sldId id="331" r:id="rId19"/>
    <p:sldId id="335" r:id="rId20"/>
    <p:sldId id="333" r:id="rId21"/>
    <p:sldId id="334" r:id="rId22"/>
    <p:sldId id="310" r:id="rId23"/>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Oletusosa" id="{0DDDA124-3889-476B-8ABB-A4ED13462AA3}">
          <p14:sldIdLst>
            <p14:sldId id="342"/>
            <p14:sldId id="320"/>
            <p14:sldId id="321"/>
            <p14:sldId id="314"/>
            <p14:sldId id="323"/>
            <p14:sldId id="324"/>
            <p14:sldId id="276"/>
            <p14:sldId id="325"/>
            <p14:sldId id="326"/>
            <p14:sldId id="327"/>
            <p14:sldId id="328"/>
            <p14:sldId id="329"/>
            <p14:sldId id="330"/>
            <p14:sldId id="337"/>
            <p14:sldId id="331"/>
            <p14:sldId id="335"/>
            <p14:sldId id="333"/>
            <p14:sldId id="334"/>
            <p14:sldId id="31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A1B1"/>
    <a:srgbClr val="8564C8"/>
    <a:srgbClr val="7ECAD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6D6150-2EF8-F99B-7579-B5B4775CD1B2}" v="70" dt="2020-03-05T13:35:38.1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145" autoAdjust="0"/>
    <p:restoredTop sz="69759" autoAdjust="0"/>
  </p:normalViewPr>
  <p:slideViewPr>
    <p:cSldViewPr snapToGrid="0">
      <p:cViewPr varScale="1">
        <p:scale>
          <a:sx n="48" d="100"/>
          <a:sy n="48" d="100"/>
        </p:scale>
        <p:origin x="67" y="432"/>
      </p:cViewPr>
      <p:guideLst/>
    </p:cSldViewPr>
  </p:slideViewPr>
  <p:outlineViewPr>
    <p:cViewPr>
      <p:scale>
        <a:sx n="33" d="100"/>
        <a:sy n="33" d="100"/>
      </p:scale>
      <p:origin x="0" y="-2802"/>
    </p:cViewPr>
  </p:outlineViewPr>
  <p:notesTextViewPr>
    <p:cViewPr>
      <p:scale>
        <a:sx n="1" d="1"/>
        <a:sy n="1" d="1"/>
      </p:scale>
      <p:origin x="0" y="-936"/>
    </p:cViewPr>
  </p:notesTextViewPr>
  <p:sorterViewPr>
    <p:cViewPr>
      <p:scale>
        <a:sx n="100" d="100"/>
        <a:sy n="100" d="100"/>
      </p:scale>
      <p:origin x="0" y="-14952"/>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mmi Lehtinen" userId="S::emmi.lehtinen@ehyt.fi::05dc25a2-95c4-4cd0-9899-9c720945826f" providerId="AD" clId="Web-{C79E605F-BEA2-FD83-7CD8-A17E17A0EFEE}"/>
    <pc:docChg chg="modSld">
      <pc:chgData name="Emmi Lehtinen" userId="S::emmi.lehtinen@ehyt.fi::05dc25a2-95c4-4cd0-9899-9c720945826f" providerId="AD" clId="Web-{C79E605F-BEA2-FD83-7CD8-A17E17A0EFEE}" dt="2020-03-09T07:52:11.591" v="3"/>
      <pc:docMkLst>
        <pc:docMk/>
      </pc:docMkLst>
      <pc:sldChg chg="modNotes">
        <pc:chgData name="Emmi Lehtinen" userId="S::emmi.lehtinen@ehyt.fi::05dc25a2-95c4-4cd0-9899-9c720945826f" providerId="AD" clId="Web-{C79E605F-BEA2-FD83-7CD8-A17E17A0EFEE}" dt="2020-03-09T07:52:11.591" v="3"/>
        <pc:sldMkLst>
          <pc:docMk/>
          <pc:sldMk cId="2618186905" sldId="310"/>
        </pc:sldMkLst>
      </pc:sldChg>
    </pc:docChg>
  </pc:docChgLst>
  <pc:docChgLst>
    <pc:chgData name="Emmi Lehtinen" userId="S::emmi.lehtinen@ehyt.fi::05dc25a2-95c4-4cd0-9899-9c720945826f" providerId="AD" clId="Web-{E7B697A4-A225-FFE0-E191-98E0C4478BA6}"/>
    <pc:docChg chg="modSld">
      <pc:chgData name="Emmi Lehtinen" userId="S::emmi.lehtinen@ehyt.fi::05dc25a2-95c4-4cd0-9899-9c720945826f" providerId="AD" clId="Web-{E7B697A4-A225-FFE0-E191-98E0C4478BA6}" dt="2020-03-12T14:37:08.545" v="1"/>
      <pc:docMkLst>
        <pc:docMk/>
      </pc:docMkLst>
      <pc:sldChg chg="modNotes">
        <pc:chgData name="Emmi Lehtinen" userId="S::emmi.lehtinen@ehyt.fi::05dc25a2-95c4-4cd0-9899-9c720945826f" providerId="AD" clId="Web-{E7B697A4-A225-FFE0-E191-98E0C4478BA6}" dt="2020-03-12T14:37:08.545" v="1"/>
        <pc:sldMkLst>
          <pc:docMk/>
          <pc:sldMk cId="2270998880" sldId="326"/>
        </pc:sldMkLst>
      </pc:sldChg>
    </pc:docChg>
  </pc:docChgLst>
  <pc:docChgLst>
    <pc:chgData name="Emi Maeda" userId="S::emi.maeda@ehyt.fi::3a9da292-b3ac-4cfa-b3c0-58b8d1155121" providerId="AD" clId="Web-{996D6150-2EF8-F99B-7579-B5B4775CD1B2}"/>
    <pc:docChg chg="modSld">
      <pc:chgData name="Emi Maeda" userId="S::emi.maeda@ehyt.fi::3a9da292-b3ac-4cfa-b3c0-58b8d1155121" providerId="AD" clId="Web-{996D6150-2EF8-F99B-7579-B5B4775CD1B2}" dt="2020-03-05T13:35:38.190" v="80" actId="20577"/>
      <pc:docMkLst>
        <pc:docMk/>
      </pc:docMkLst>
      <pc:sldChg chg="modSp">
        <pc:chgData name="Emi Maeda" userId="S::emi.maeda@ehyt.fi::3a9da292-b3ac-4cfa-b3c0-58b8d1155121" providerId="AD" clId="Web-{996D6150-2EF8-F99B-7579-B5B4775CD1B2}" dt="2020-03-05T13:35:38.190" v="79" actId="20577"/>
        <pc:sldMkLst>
          <pc:docMk/>
          <pc:sldMk cId="2618186905" sldId="310"/>
        </pc:sldMkLst>
        <pc:spChg chg="mod">
          <ac:chgData name="Emi Maeda" userId="S::emi.maeda@ehyt.fi::3a9da292-b3ac-4cfa-b3c0-58b8d1155121" providerId="AD" clId="Web-{996D6150-2EF8-F99B-7579-B5B4775CD1B2}" dt="2020-03-05T13:35:38.190" v="79" actId="20577"/>
          <ac:spMkLst>
            <pc:docMk/>
            <pc:sldMk cId="2618186905" sldId="310"/>
            <ac:spMk id="5" creationId="{00B687FE-A11A-486F-B21D-F375A728AF42}"/>
          </ac:spMkLst>
        </pc:spChg>
      </pc:sldChg>
      <pc:sldChg chg="modNotes">
        <pc:chgData name="Emi Maeda" userId="S::emi.maeda@ehyt.fi::3a9da292-b3ac-4cfa-b3c0-58b8d1155121" providerId="AD" clId="Web-{996D6150-2EF8-F99B-7579-B5B4775CD1B2}" dt="2020-03-05T13:29:08.972" v="15"/>
        <pc:sldMkLst>
          <pc:docMk/>
          <pc:sldMk cId="2971615415" sldId="320"/>
        </pc:sldMkLst>
      </pc:sldChg>
      <pc:sldChg chg="modSp">
        <pc:chgData name="Emi Maeda" userId="S::emi.maeda@ehyt.fi::3a9da292-b3ac-4cfa-b3c0-58b8d1155121" providerId="AD" clId="Web-{996D6150-2EF8-F99B-7579-B5B4775CD1B2}" dt="2020-03-05T13:29:41.300" v="16" actId="20577"/>
        <pc:sldMkLst>
          <pc:docMk/>
          <pc:sldMk cId="2131587401" sldId="324"/>
        </pc:sldMkLst>
        <pc:spChg chg="mod">
          <ac:chgData name="Emi Maeda" userId="S::emi.maeda@ehyt.fi::3a9da292-b3ac-4cfa-b3c0-58b8d1155121" providerId="AD" clId="Web-{996D6150-2EF8-F99B-7579-B5B4775CD1B2}" dt="2020-03-05T13:29:41.300" v="16" actId="20577"/>
          <ac:spMkLst>
            <pc:docMk/>
            <pc:sldMk cId="2131587401" sldId="324"/>
            <ac:spMk id="3" creationId="{08C18251-B8CF-4DD1-B33F-D7BFBC9235B5}"/>
          </ac:spMkLst>
        </pc:spChg>
      </pc:sldChg>
      <pc:sldChg chg="delSp modSp">
        <pc:chgData name="Emi Maeda" userId="S::emi.maeda@ehyt.fi::3a9da292-b3ac-4cfa-b3c0-58b8d1155121" providerId="AD" clId="Web-{996D6150-2EF8-F99B-7579-B5B4775CD1B2}" dt="2020-03-05T13:35:01.331" v="22" actId="20577"/>
        <pc:sldMkLst>
          <pc:docMk/>
          <pc:sldMk cId="4293523483" sldId="333"/>
        </pc:sldMkLst>
        <pc:spChg chg="mod">
          <ac:chgData name="Emi Maeda" userId="S::emi.maeda@ehyt.fi::3a9da292-b3ac-4cfa-b3c0-58b8d1155121" providerId="AD" clId="Web-{996D6150-2EF8-F99B-7579-B5B4775CD1B2}" dt="2020-03-05T13:35:01.331" v="22" actId="20577"/>
          <ac:spMkLst>
            <pc:docMk/>
            <pc:sldMk cId="4293523483" sldId="333"/>
            <ac:spMk id="3" creationId="{1BE75123-F1AD-4885-BC0D-0F1DF39A7E24}"/>
          </ac:spMkLst>
        </pc:spChg>
        <pc:picChg chg="del">
          <ac:chgData name="Emi Maeda" userId="S::emi.maeda@ehyt.fi::3a9da292-b3ac-4cfa-b3c0-58b8d1155121" providerId="AD" clId="Web-{996D6150-2EF8-F99B-7579-B5B4775CD1B2}" dt="2020-03-05T13:34:51.175" v="19"/>
          <ac:picMkLst>
            <pc:docMk/>
            <pc:sldMk cId="4293523483" sldId="333"/>
            <ac:picMk id="4" creationId="{E713FE47-93E8-43A0-AC1B-1BB7779F39FF}"/>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D8C6FE-11FA-447D-A3DA-8EDC6A77FF2A}"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sv"/>
        </a:p>
      </dgm:t>
    </dgm:pt>
    <dgm:pt modelId="{8C067200-2C00-4ED5-8141-8AD9F4766CEF}">
      <dgm:prSet phldrT="[Teksti]" custT="1"/>
      <dgm:spPr>
        <a:solidFill>
          <a:schemeClr val="bg1"/>
        </a:solidFill>
      </dgm:spPr>
      <dgm:t>
        <a:bodyPr/>
        <a:lstStyle/>
        <a:p>
          <a:pPr algn="ctr" rtl="0">
            <a:buFont typeface="Arial" panose="020B0604020202020204" pitchFamily="34" charset="0"/>
            <a:buChar char="•"/>
          </a:pPr>
          <a:r>
            <a:rPr lang="sv" sz="3600" b="0" i="0" u="none" baseline="0" dirty="0">
              <a:solidFill>
                <a:srgbClr val="8564C8"/>
              </a:solidFill>
            </a:rPr>
            <a:t>Vad innebär målinriktad tutorverksamhet?​</a:t>
          </a:r>
          <a:endParaRPr lang="sv" sz="3600" dirty="0">
            <a:solidFill>
              <a:srgbClr val="8564C8"/>
            </a:solidFill>
          </a:endParaRPr>
        </a:p>
      </dgm:t>
    </dgm:pt>
    <dgm:pt modelId="{379C01FC-17ED-4DFB-A53C-057FDD7D598C}" type="parTrans" cxnId="{5D013BF0-BC7D-4208-8494-7372E8EADF97}">
      <dgm:prSet/>
      <dgm:spPr/>
      <dgm:t>
        <a:bodyPr/>
        <a:lstStyle/>
        <a:p>
          <a:endParaRPr lang="sv">
            <a:solidFill>
              <a:srgbClr val="8564C8"/>
            </a:solidFill>
          </a:endParaRPr>
        </a:p>
      </dgm:t>
    </dgm:pt>
    <dgm:pt modelId="{58928E91-5FE1-427D-80D3-FCD0DA2CF501}" type="sibTrans" cxnId="{5D013BF0-BC7D-4208-8494-7372E8EADF97}">
      <dgm:prSet/>
      <dgm:spPr/>
      <dgm:t>
        <a:bodyPr/>
        <a:lstStyle/>
        <a:p>
          <a:endParaRPr lang="sv">
            <a:solidFill>
              <a:srgbClr val="8564C8"/>
            </a:solidFill>
          </a:endParaRPr>
        </a:p>
      </dgm:t>
    </dgm:pt>
    <dgm:pt modelId="{844E9DEB-EBCC-43A1-B7CE-99D14061A6B2}">
      <dgm:prSet custT="1"/>
      <dgm:spPr>
        <a:solidFill>
          <a:schemeClr val="bg1"/>
        </a:solidFill>
      </dgm:spPr>
      <dgm:t>
        <a:bodyPr/>
        <a:lstStyle/>
        <a:p>
          <a:pPr algn="ctr" rtl="0">
            <a:buFont typeface="Arial" panose="020B0604020202020204" pitchFamily="34" charset="0"/>
            <a:buChar char="•"/>
          </a:pPr>
          <a:r>
            <a:rPr lang="sv" sz="3600" b="0" i="0" u="none" baseline="0" dirty="0">
              <a:solidFill>
                <a:srgbClr val="8564C8"/>
              </a:solidFill>
            </a:rPr>
            <a:t>Varför bör verksamheten vara målinriktad?​</a:t>
          </a:r>
        </a:p>
      </dgm:t>
    </dgm:pt>
    <dgm:pt modelId="{7266E691-7AFD-4804-B79E-BE7B21B5A313}" type="parTrans" cxnId="{72606341-CD1F-40DF-9F7D-1D4B7A164880}">
      <dgm:prSet/>
      <dgm:spPr/>
      <dgm:t>
        <a:bodyPr/>
        <a:lstStyle/>
        <a:p>
          <a:endParaRPr lang="sv">
            <a:solidFill>
              <a:srgbClr val="8564C8"/>
            </a:solidFill>
          </a:endParaRPr>
        </a:p>
      </dgm:t>
    </dgm:pt>
    <dgm:pt modelId="{87722467-A77C-4413-8222-6AA8E3D9AB42}" type="sibTrans" cxnId="{72606341-CD1F-40DF-9F7D-1D4B7A164880}">
      <dgm:prSet/>
      <dgm:spPr/>
      <dgm:t>
        <a:bodyPr/>
        <a:lstStyle/>
        <a:p>
          <a:endParaRPr lang="sv">
            <a:solidFill>
              <a:srgbClr val="8564C8"/>
            </a:solidFill>
          </a:endParaRPr>
        </a:p>
      </dgm:t>
    </dgm:pt>
    <dgm:pt modelId="{3747E1D0-BC3E-4AF5-8807-922101D73992}">
      <dgm:prSet custT="1"/>
      <dgm:spPr>
        <a:solidFill>
          <a:schemeClr val="bg1"/>
        </a:solidFill>
      </dgm:spPr>
      <dgm:t>
        <a:bodyPr/>
        <a:lstStyle/>
        <a:p>
          <a:pPr algn="ctr" rtl="0">
            <a:buFont typeface="Arial" panose="020B0604020202020204" pitchFamily="34" charset="0"/>
            <a:buChar char="•"/>
          </a:pPr>
          <a:r>
            <a:rPr lang="sv" sz="3600" b="0" i="0" u="none" baseline="0" dirty="0">
              <a:solidFill>
                <a:srgbClr val="8564C8"/>
              </a:solidFill>
            </a:rPr>
            <a:t>Vilka är de tre viktigaste målen med verksamheten?​</a:t>
          </a:r>
        </a:p>
      </dgm:t>
    </dgm:pt>
    <dgm:pt modelId="{0DC7F598-6C73-4B25-9BDF-E5DADC3EFF87}" type="parTrans" cxnId="{EE3E5D0F-D500-486F-81B2-4CB492D2D761}">
      <dgm:prSet/>
      <dgm:spPr/>
      <dgm:t>
        <a:bodyPr/>
        <a:lstStyle/>
        <a:p>
          <a:endParaRPr lang="sv">
            <a:solidFill>
              <a:srgbClr val="8564C8"/>
            </a:solidFill>
          </a:endParaRPr>
        </a:p>
      </dgm:t>
    </dgm:pt>
    <dgm:pt modelId="{1891DBA0-1974-42BA-A1EC-522EB815F517}" type="sibTrans" cxnId="{EE3E5D0F-D500-486F-81B2-4CB492D2D761}">
      <dgm:prSet/>
      <dgm:spPr/>
      <dgm:t>
        <a:bodyPr/>
        <a:lstStyle/>
        <a:p>
          <a:endParaRPr lang="sv">
            <a:solidFill>
              <a:srgbClr val="8564C8"/>
            </a:solidFill>
          </a:endParaRPr>
        </a:p>
      </dgm:t>
    </dgm:pt>
    <dgm:pt modelId="{49939639-D54A-4AF3-A60F-1D5299042AD6}" type="pres">
      <dgm:prSet presAssocID="{AAD8C6FE-11FA-447D-A3DA-8EDC6A77FF2A}" presName="linear" presStyleCnt="0">
        <dgm:presLayoutVars>
          <dgm:animLvl val="lvl"/>
          <dgm:resizeHandles val="exact"/>
        </dgm:presLayoutVars>
      </dgm:prSet>
      <dgm:spPr/>
    </dgm:pt>
    <dgm:pt modelId="{057FC2BE-97FE-42AE-AD45-18FF7914C05E}" type="pres">
      <dgm:prSet presAssocID="{8C067200-2C00-4ED5-8141-8AD9F4766CEF}" presName="parentText" presStyleLbl="node1" presStyleIdx="0" presStyleCnt="3" custScaleX="72897">
        <dgm:presLayoutVars>
          <dgm:chMax val="0"/>
          <dgm:bulletEnabled val="1"/>
        </dgm:presLayoutVars>
      </dgm:prSet>
      <dgm:spPr/>
    </dgm:pt>
    <dgm:pt modelId="{23187ABC-547C-4AAA-BACF-E53F55C041B7}" type="pres">
      <dgm:prSet presAssocID="{58928E91-5FE1-427D-80D3-FCD0DA2CF501}" presName="spacer" presStyleCnt="0"/>
      <dgm:spPr/>
    </dgm:pt>
    <dgm:pt modelId="{7340A9F5-B987-4296-A6A9-EA5EAFABCA48}" type="pres">
      <dgm:prSet presAssocID="{844E9DEB-EBCC-43A1-B7CE-99D14061A6B2}" presName="parentText" presStyleLbl="node1" presStyleIdx="1" presStyleCnt="3" custScaleX="72897">
        <dgm:presLayoutVars>
          <dgm:chMax val="0"/>
          <dgm:bulletEnabled val="1"/>
        </dgm:presLayoutVars>
      </dgm:prSet>
      <dgm:spPr/>
    </dgm:pt>
    <dgm:pt modelId="{1EB170E1-1E61-460D-A040-7E200D7906F2}" type="pres">
      <dgm:prSet presAssocID="{87722467-A77C-4413-8222-6AA8E3D9AB42}" presName="spacer" presStyleCnt="0"/>
      <dgm:spPr/>
    </dgm:pt>
    <dgm:pt modelId="{BF88D163-AFAA-466B-A64F-F32D5C4B8EF1}" type="pres">
      <dgm:prSet presAssocID="{3747E1D0-BC3E-4AF5-8807-922101D73992}" presName="parentText" presStyleLbl="node1" presStyleIdx="2" presStyleCnt="3" custScaleX="72897">
        <dgm:presLayoutVars>
          <dgm:chMax val="0"/>
          <dgm:bulletEnabled val="1"/>
        </dgm:presLayoutVars>
      </dgm:prSet>
      <dgm:spPr/>
    </dgm:pt>
  </dgm:ptLst>
  <dgm:cxnLst>
    <dgm:cxn modelId="{EE3E5D0F-D500-486F-81B2-4CB492D2D761}" srcId="{AAD8C6FE-11FA-447D-A3DA-8EDC6A77FF2A}" destId="{3747E1D0-BC3E-4AF5-8807-922101D73992}" srcOrd="2" destOrd="0" parTransId="{0DC7F598-6C73-4B25-9BDF-E5DADC3EFF87}" sibTransId="{1891DBA0-1974-42BA-A1EC-522EB815F517}"/>
    <dgm:cxn modelId="{1D54703D-B40F-47AE-9ED3-5FD9E96629B3}" type="presOf" srcId="{844E9DEB-EBCC-43A1-B7CE-99D14061A6B2}" destId="{7340A9F5-B987-4296-A6A9-EA5EAFABCA48}" srcOrd="0" destOrd="0" presId="urn:microsoft.com/office/officeart/2005/8/layout/vList2"/>
    <dgm:cxn modelId="{72606341-CD1F-40DF-9F7D-1D4B7A164880}" srcId="{AAD8C6FE-11FA-447D-A3DA-8EDC6A77FF2A}" destId="{844E9DEB-EBCC-43A1-B7CE-99D14061A6B2}" srcOrd="1" destOrd="0" parTransId="{7266E691-7AFD-4804-B79E-BE7B21B5A313}" sibTransId="{87722467-A77C-4413-8222-6AA8E3D9AB42}"/>
    <dgm:cxn modelId="{999E7F88-9D8E-4883-AC52-2B078C15C2BC}" type="presOf" srcId="{AAD8C6FE-11FA-447D-A3DA-8EDC6A77FF2A}" destId="{49939639-D54A-4AF3-A60F-1D5299042AD6}" srcOrd="0" destOrd="0" presId="urn:microsoft.com/office/officeart/2005/8/layout/vList2"/>
    <dgm:cxn modelId="{3146F7B4-EFA8-4FBC-90CC-50693524BD3E}" type="presOf" srcId="{3747E1D0-BC3E-4AF5-8807-922101D73992}" destId="{BF88D163-AFAA-466B-A64F-F32D5C4B8EF1}" srcOrd="0" destOrd="0" presId="urn:microsoft.com/office/officeart/2005/8/layout/vList2"/>
    <dgm:cxn modelId="{3EBDF9C6-AEA8-4B08-9F51-7B754B243968}" type="presOf" srcId="{8C067200-2C00-4ED5-8141-8AD9F4766CEF}" destId="{057FC2BE-97FE-42AE-AD45-18FF7914C05E}" srcOrd="0" destOrd="0" presId="urn:microsoft.com/office/officeart/2005/8/layout/vList2"/>
    <dgm:cxn modelId="{5D013BF0-BC7D-4208-8494-7372E8EADF97}" srcId="{AAD8C6FE-11FA-447D-A3DA-8EDC6A77FF2A}" destId="{8C067200-2C00-4ED5-8141-8AD9F4766CEF}" srcOrd="0" destOrd="0" parTransId="{379C01FC-17ED-4DFB-A53C-057FDD7D598C}" sibTransId="{58928E91-5FE1-427D-80D3-FCD0DA2CF501}"/>
    <dgm:cxn modelId="{DEAEF295-1F36-4B12-A69B-574A7B5FFFFF}" type="presParOf" srcId="{49939639-D54A-4AF3-A60F-1D5299042AD6}" destId="{057FC2BE-97FE-42AE-AD45-18FF7914C05E}" srcOrd="0" destOrd="0" presId="urn:microsoft.com/office/officeart/2005/8/layout/vList2"/>
    <dgm:cxn modelId="{7969914B-0107-4484-BB49-FA94EFBD57B7}" type="presParOf" srcId="{49939639-D54A-4AF3-A60F-1D5299042AD6}" destId="{23187ABC-547C-4AAA-BACF-E53F55C041B7}" srcOrd="1" destOrd="0" presId="urn:microsoft.com/office/officeart/2005/8/layout/vList2"/>
    <dgm:cxn modelId="{A8AA663E-7059-493E-8B97-385852FB815D}" type="presParOf" srcId="{49939639-D54A-4AF3-A60F-1D5299042AD6}" destId="{7340A9F5-B987-4296-A6A9-EA5EAFABCA48}" srcOrd="2" destOrd="0" presId="urn:microsoft.com/office/officeart/2005/8/layout/vList2"/>
    <dgm:cxn modelId="{CAA38010-645F-4726-BF2D-1C7341F3626E}" type="presParOf" srcId="{49939639-D54A-4AF3-A60F-1D5299042AD6}" destId="{1EB170E1-1E61-460D-A040-7E200D7906F2}" srcOrd="3" destOrd="0" presId="urn:microsoft.com/office/officeart/2005/8/layout/vList2"/>
    <dgm:cxn modelId="{B97F6EF2-E66A-4987-8527-9769D0C6313D}" type="presParOf" srcId="{49939639-D54A-4AF3-A60F-1D5299042AD6}" destId="{BF88D163-AFAA-466B-A64F-F32D5C4B8EF1}" srcOrd="4" destOrd="0" presId="urn:microsoft.com/office/officeart/2005/8/layout/vList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7FC2BE-97FE-42AE-AD45-18FF7914C05E}">
      <dsp:nvSpPr>
        <dsp:cNvPr id="0" name=""/>
        <dsp:cNvSpPr/>
      </dsp:nvSpPr>
      <dsp:spPr>
        <a:xfrm>
          <a:off x="1429539" y="114059"/>
          <a:ext cx="7689858" cy="1198080"/>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Font typeface="Arial" panose="020B0604020202020204" pitchFamily="34" charset="0"/>
            <a:buNone/>
          </a:pPr>
          <a:r>
            <a:rPr lang="sv" sz="3600" b="0" i="0" u="none" kern="1200" baseline="0" dirty="0">
              <a:solidFill>
                <a:srgbClr val="8564C8"/>
              </a:solidFill>
            </a:rPr>
            <a:t>Vad innebär målinriktad tutorverksamhet?​</a:t>
          </a:r>
          <a:endParaRPr lang="sv" sz="3600" kern="1200" dirty="0">
            <a:solidFill>
              <a:srgbClr val="8564C8"/>
            </a:solidFill>
          </a:endParaRPr>
        </a:p>
      </dsp:txBody>
      <dsp:txXfrm>
        <a:off x="1488024" y="172544"/>
        <a:ext cx="7572888" cy="1081110"/>
      </dsp:txXfrm>
    </dsp:sp>
    <dsp:sp modelId="{7340A9F5-B987-4296-A6A9-EA5EAFABCA48}">
      <dsp:nvSpPr>
        <dsp:cNvPr id="0" name=""/>
        <dsp:cNvSpPr/>
      </dsp:nvSpPr>
      <dsp:spPr>
        <a:xfrm>
          <a:off x="1429539" y="1496460"/>
          <a:ext cx="7689858" cy="1198080"/>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Font typeface="Arial" panose="020B0604020202020204" pitchFamily="34" charset="0"/>
            <a:buNone/>
          </a:pPr>
          <a:r>
            <a:rPr lang="sv" sz="3600" b="0" i="0" u="none" kern="1200" baseline="0" dirty="0">
              <a:solidFill>
                <a:srgbClr val="8564C8"/>
              </a:solidFill>
            </a:rPr>
            <a:t>Varför bör verksamheten vara målinriktad?​</a:t>
          </a:r>
        </a:p>
      </dsp:txBody>
      <dsp:txXfrm>
        <a:off x="1488024" y="1554945"/>
        <a:ext cx="7572888" cy="1081110"/>
      </dsp:txXfrm>
    </dsp:sp>
    <dsp:sp modelId="{BF88D163-AFAA-466B-A64F-F32D5C4B8EF1}">
      <dsp:nvSpPr>
        <dsp:cNvPr id="0" name=""/>
        <dsp:cNvSpPr/>
      </dsp:nvSpPr>
      <dsp:spPr>
        <a:xfrm>
          <a:off x="1429539" y="2878860"/>
          <a:ext cx="7689858" cy="1198080"/>
        </a:xfrm>
        <a:prstGeom prst="roundRect">
          <a:avLst/>
        </a:prstGeom>
        <a:solidFill>
          <a:schemeClr val="bg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ctr" defTabSz="1600200" rtl="0">
            <a:lnSpc>
              <a:spcPct val="90000"/>
            </a:lnSpc>
            <a:spcBef>
              <a:spcPct val="0"/>
            </a:spcBef>
            <a:spcAft>
              <a:spcPct val="35000"/>
            </a:spcAft>
            <a:buFont typeface="Arial" panose="020B0604020202020204" pitchFamily="34" charset="0"/>
            <a:buNone/>
          </a:pPr>
          <a:r>
            <a:rPr lang="sv" sz="3600" b="0" i="0" u="none" kern="1200" baseline="0" dirty="0">
              <a:solidFill>
                <a:srgbClr val="8564C8"/>
              </a:solidFill>
            </a:rPr>
            <a:t>Vilka är de tre viktigaste målen med verksamheten?​</a:t>
          </a:r>
        </a:p>
      </dsp:txBody>
      <dsp:txXfrm>
        <a:off x="1488024" y="2937345"/>
        <a:ext cx="7572888" cy="108111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5C23678-42AF-489A-86AA-E4189A6A853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I"/>
          </a:p>
        </p:txBody>
      </p:sp>
      <p:sp>
        <p:nvSpPr>
          <p:cNvPr id="3" name="Date Placeholder 2">
            <a:extLst>
              <a:ext uri="{FF2B5EF4-FFF2-40B4-BE49-F238E27FC236}">
                <a16:creationId xmlns:a16="http://schemas.microsoft.com/office/drawing/2014/main" id="{23847758-A8DD-4D72-82CC-16BBF4FB55DB}"/>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F3349E8-2A08-41B6-8EF5-90FC3685BFD6}" type="datetimeFigureOut">
              <a:rPr lang="en-FI" smtClean="0"/>
              <a:t>06/30/2021</a:t>
            </a:fld>
            <a:endParaRPr lang="en-FI"/>
          </a:p>
        </p:txBody>
      </p:sp>
      <p:sp>
        <p:nvSpPr>
          <p:cNvPr id="4" name="Footer Placeholder 3">
            <a:extLst>
              <a:ext uri="{FF2B5EF4-FFF2-40B4-BE49-F238E27FC236}">
                <a16:creationId xmlns:a16="http://schemas.microsoft.com/office/drawing/2014/main" id="{3B32E3F3-DAA3-485F-BD71-04FA07DD346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FI"/>
          </a:p>
        </p:txBody>
      </p:sp>
      <p:sp>
        <p:nvSpPr>
          <p:cNvPr id="5" name="Slide Number Placeholder 4">
            <a:extLst>
              <a:ext uri="{FF2B5EF4-FFF2-40B4-BE49-F238E27FC236}">
                <a16:creationId xmlns:a16="http://schemas.microsoft.com/office/drawing/2014/main" id="{A378584B-436A-48C3-91F2-F598490556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E9A810-57AF-4D5D-B219-77387D87EE21}" type="slidenum">
              <a:rPr lang="en-FI" smtClean="0"/>
              <a:t>‹#›</a:t>
            </a:fld>
            <a:endParaRPr lang="en-FI"/>
          </a:p>
        </p:txBody>
      </p:sp>
    </p:spTree>
    <p:extLst>
      <p:ext uri="{BB962C8B-B14F-4D97-AF65-F5344CB8AC3E}">
        <p14:creationId xmlns:p14="http://schemas.microsoft.com/office/powerpoint/2010/main" val="13482471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94E390C9-0A4B-433B-95A0-771D6D8326ED}" type="datetimeFigureOut">
              <a:rPr lang="fi-FI" smtClean="0"/>
              <a:t>30.06.2021</a:t>
            </a:fld>
            <a:endParaRPr lang="fi-FI"/>
          </a:p>
        </p:txBody>
      </p:sp>
      <p:sp>
        <p:nvSpPr>
          <p:cNvPr id="4" name="Dian kuvan paikkamerkki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19B1DBEE-2529-47DF-8872-751B125E255C}" type="slidenum">
              <a:rPr lang="fi-FI" smtClean="0"/>
              <a:t>‹#›</a:t>
            </a:fld>
            <a:endParaRPr lang="fi-FI"/>
          </a:p>
        </p:txBody>
      </p:sp>
    </p:spTree>
    <p:extLst>
      <p:ext uri="{BB962C8B-B14F-4D97-AF65-F5344CB8AC3E}">
        <p14:creationId xmlns:p14="http://schemas.microsoft.com/office/powerpoint/2010/main" val="6092622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peda.net/hankkeet/eejn/km/2km2/2oveoojnkm/2oveoojnkml/lp2ov2:file/download/f32a620030a4b23f82b052959e2587f450f29ce4/270418_Leena_Penttinen_Osallisuutta_vertaisuudesta.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http/"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julkaisut.valtioneuvosto.fi/bitstream/handle/10024/80533/okm36.pdf?sequence=1&amp;isAllowed=y"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sv" b="0" i="0" u="none" baseline="0" dirty="0">
                <a:cs typeface="Calibri"/>
              </a:rPr>
              <a:t>(Version 2.1, publicerad 30.6.2021)</a:t>
            </a:r>
            <a:endParaRPr lang="sv" dirty="0"/>
          </a:p>
          <a:p>
            <a:endParaRPr lang="sv" dirty="0"/>
          </a:p>
          <a:p>
            <a:pPr algn="l" rtl="0"/>
            <a:r>
              <a:rPr lang="sv" sz="1200" b="0" i="0" u="none" strike="noStrike" kern="1200" baseline="0" dirty="0">
                <a:solidFill>
                  <a:schemeClr val="tx1"/>
                </a:solidFill>
                <a:effectLst/>
                <a:latin typeface="+mn-lt"/>
                <a:ea typeface="+mn-ea"/>
                <a:cs typeface="+mn-cs"/>
              </a:rPr>
              <a:t>Detta är utbildningen Planering av tutorverksamhet. Det är fråga om en liveutbildning, men med några små ändringar kan materialet även användas i webbinarieutbildningar på elektroniska plattformar, där tutorerna kan delas in i smågrupper för diskussionerna. Utbildningen utvecklades 2018–2020 inom Ehyt rf:s och Nyyti ry:s gemensamma projekt KUPLA. Målet med projektet var bland annat att stödja högskolestuderandes välbefinnande och studieförmåga. ​</a:t>
            </a:r>
            <a:r>
              <a:rPr lang="sv" sz="1200" b="0" i="0" u="none" kern="1200" baseline="0" dirty="0">
                <a:solidFill>
                  <a:schemeClr val="tx1"/>
                </a:solidFill>
                <a:effectLst/>
                <a:latin typeface="+mn-lt"/>
                <a:ea typeface="+mn-ea"/>
                <a:cs typeface="+mn-cs"/>
              </a:rPr>
              <a:t>​</a:t>
            </a:r>
            <a:endParaRPr lang="sv" dirty="0">
              <a:ea typeface="+mn-ea"/>
              <a:cs typeface="+mn-cs"/>
            </a:endParaRPr>
          </a:p>
          <a:p>
            <a:pPr algn="l" rtl="0" fontAlgn="base"/>
            <a:r>
              <a:rPr lang="sv" sz="1200" b="0" i="0" u="none" strike="noStrike" kern="1200" baseline="0" dirty="0">
                <a:solidFill>
                  <a:schemeClr val="tx1"/>
                </a:solidFill>
                <a:effectLst/>
                <a:latin typeface="+mn-lt"/>
                <a:ea typeface="+mn-ea"/>
                <a:cs typeface="+mn-cs"/>
              </a:rPr>
              <a:t>​</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Längd: 60 min. Utbildningens stomme och totala längd är uppskattade tider. Tidsåtgången beror på utbildaren, gruppens diskussionsvilja och storlek.</a:t>
            </a:r>
            <a:br>
              <a:rPr lang="sv" sz="1200" b="0" i="0" u="none" strike="noStrike" kern="1200" dirty="0">
                <a:solidFill>
                  <a:schemeClr val="tx1"/>
                </a:solidFill>
                <a:effectLst/>
                <a:latin typeface="+mn-lt"/>
                <a:ea typeface="+mn-ea"/>
                <a:cs typeface="+mn-cs"/>
              </a:rPr>
            </a:br>
            <a:r>
              <a:rPr lang="sv" sz="1200" b="0" i="0" u="none" kern="1200" baseline="0" dirty="0">
                <a:solidFill>
                  <a:schemeClr val="tx1"/>
                </a:solidFill>
                <a:effectLst/>
                <a:latin typeface="+mn-lt"/>
                <a:ea typeface="+mn-ea"/>
                <a:cs typeface="+mn-cs"/>
              </a:rPr>
              <a:t>​</a:t>
            </a:r>
          </a:p>
          <a:p>
            <a:pPr algn="l" rtl="0" fontAlgn="base"/>
            <a:r>
              <a:rPr lang="sv" b="0" i="0" u="none" baseline="0" dirty="0"/>
              <a:t>U</a:t>
            </a:r>
            <a:r>
              <a:rPr lang="fi-FI" dirty="0" err="1"/>
              <a:t>tbildaren</a:t>
            </a:r>
            <a:r>
              <a:rPr lang="sv" sz="1200" b="0" i="0" u="none" strike="noStrike" kern="1200" baseline="0" dirty="0">
                <a:solidFill>
                  <a:schemeClr val="tx1"/>
                </a:solidFill>
                <a:effectLst/>
                <a:latin typeface="+mn-lt"/>
                <a:ea typeface="+mn-ea"/>
                <a:cs typeface="+mn-cs"/>
              </a:rPr>
              <a:t> för utbildningen ser till att tutorerna byter smågrupper efter varje övning. </a:t>
            </a:r>
            <a:r>
              <a:rPr lang="sv" b="0" i="0" u="none" baseline="0" dirty="0"/>
              <a:t>U</a:t>
            </a:r>
            <a:r>
              <a:rPr lang="fi-FI"/>
              <a:t>tbildaren</a:t>
            </a:r>
            <a:r>
              <a:rPr lang="sv" sz="1200" b="0" i="0" u="none" strike="noStrike" kern="1200" baseline="0">
                <a:solidFill>
                  <a:schemeClr val="tx1"/>
                </a:solidFill>
                <a:effectLst/>
                <a:latin typeface="+mn-lt"/>
                <a:ea typeface="+mn-ea"/>
                <a:cs typeface="+mn-cs"/>
              </a:rPr>
              <a:t> </a:t>
            </a:r>
            <a:r>
              <a:rPr lang="sv" sz="1200" b="0" i="0" u="none" strike="noStrike" kern="1200" baseline="0" dirty="0">
                <a:solidFill>
                  <a:schemeClr val="tx1"/>
                </a:solidFill>
                <a:effectLst/>
                <a:latin typeface="+mn-lt"/>
                <a:ea typeface="+mn-ea"/>
                <a:cs typeface="+mn-cs"/>
              </a:rPr>
              <a:t>leder gruppbytena och hur grupperna bildas.</a:t>
            </a:r>
            <a:r>
              <a:rPr lang="sv" sz="1200" b="0" i="0" u="none" kern="1200" baseline="0" dirty="0">
                <a:solidFill>
                  <a:schemeClr val="tx1"/>
                </a:solidFill>
                <a:effectLst/>
                <a:latin typeface="+mn-lt"/>
                <a:ea typeface="+mn-ea"/>
                <a:cs typeface="+mn-cs"/>
              </a:rPr>
              <a:t>​ </a:t>
            </a:r>
            <a:r>
              <a:rPr lang="sv" sz="1200" b="0" i="0" u="none" strike="noStrike" kern="1200" baseline="0" dirty="0">
                <a:solidFill>
                  <a:schemeClr val="tx1"/>
                </a:solidFill>
                <a:effectLst/>
                <a:latin typeface="+mn-lt"/>
                <a:ea typeface="+mn-ea"/>
                <a:cs typeface="+mn-cs"/>
              </a:rPr>
              <a:t>På det här sättet blir ingen utan grupp och på så sätt blir det enklare för tutorerna att lära känna varandra under utbildningen. </a:t>
            </a:r>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Tutorns arbetsbok och utbildningens innehåll överlappar varandra delvis. Tutorn kan välja att göra anteckningar om diskussioner som hållits under utbildningen även i tutorns arbetsbok eller i tutorplanen.</a:t>
            </a:r>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Berätta att tutorerna före varje par-/gruppuppgift presenterar sig för varandra med det namn man vill bli kallad för. På det här sättet lär man känna varandra.</a:t>
            </a:r>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a:p>
            <a:pPr algn="l" rtl="0" fontAlgn="base"/>
            <a:r>
              <a:rPr lang="sv" sz="1200" b="1" i="0" u="none" strike="noStrike" kern="1200" baseline="0" dirty="0">
                <a:solidFill>
                  <a:schemeClr val="tx1"/>
                </a:solidFill>
                <a:effectLst/>
                <a:latin typeface="+mn-lt"/>
                <a:ea typeface="+mn-ea"/>
                <a:cs typeface="+mn-cs"/>
              </a:rPr>
              <a:t>I den här delen behöver du</a:t>
            </a:r>
            <a:r>
              <a:rPr lang="sv" sz="1200" b="1" i="0" u="none" kern="1200" baseline="0" dirty="0">
                <a:solidFill>
                  <a:schemeClr val="tx1"/>
                </a:solidFill>
                <a:effectLst/>
                <a:latin typeface="+mn-lt"/>
                <a:ea typeface="+mn-ea"/>
                <a:cs typeface="+mn-cs"/>
              </a:rPr>
              <a:t>​</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En fjärrkontroll till att byta diabilder med (smidigare)</a:t>
            </a:r>
            <a:r>
              <a:rPr lang="sv" sz="1200" b="0" i="0" u="none" kern="1200" baseline="0" dirty="0">
                <a:solidFill>
                  <a:schemeClr val="tx1"/>
                </a:solidFill>
                <a:effectLst/>
                <a:latin typeface="+mn-lt"/>
                <a:ea typeface="+mn-ea"/>
                <a:cs typeface="+mn-cs"/>
              </a:rPr>
              <a:t>​</a:t>
            </a:r>
            <a:br>
              <a:rPr lang="sv" sz="1200" b="0" i="0" kern="1200" dirty="0">
                <a:solidFill>
                  <a:schemeClr val="tx1"/>
                </a:solidFill>
                <a:effectLst/>
                <a:latin typeface="+mn-lt"/>
                <a:ea typeface="+mn-ea"/>
                <a:cs typeface="+mn-cs"/>
              </a:rPr>
            </a:br>
            <a:r>
              <a:rPr lang="sv" sz="1200" b="0" i="0" u="none" strike="noStrike" kern="1200" baseline="0" dirty="0">
                <a:solidFill>
                  <a:schemeClr val="tx1"/>
                </a:solidFill>
                <a:effectLst/>
                <a:latin typeface="+mn-lt"/>
                <a:ea typeface="+mn-ea"/>
                <a:cs typeface="+mn-cs"/>
              </a:rPr>
              <a:t>En klocka</a:t>
            </a:r>
            <a:r>
              <a:rPr lang="sv" sz="1200" b="0" i="0" u="none" kern="1200" baseline="0" dirty="0">
                <a:solidFill>
                  <a:schemeClr val="tx1"/>
                </a:solidFill>
                <a:effectLst/>
                <a:latin typeface="+mn-lt"/>
                <a:ea typeface="+mn-ea"/>
                <a:cs typeface="+mn-cs"/>
              </a:rPr>
              <a:t>​</a:t>
            </a:r>
            <a:br>
              <a:rPr lang="sv" sz="1200" b="0" i="0" kern="1200" dirty="0">
                <a:solidFill>
                  <a:schemeClr val="tx1"/>
                </a:solidFill>
                <a:effectLst/>
                <a:latin typeface="+mn-lt"/>
                <a:ea typeface="+mn-ea"/>
                <a:cs typeface="+mn-cs"/>
              </a:rPr>
            </a:br>
            <a:r>
              <a:rPr lang="sv" sz="1200" b="0" i="0" u="none" strike="noStrike" kern="1200" baseline="0" dirty="0">
                <a:solidFill>
                  <a:schemeClr val="tx1"/>
                </a:solidFill>
                <a:effectLst/>
                <a:latin typeface="+mn-lt"/>
                <a:ea typeface="+mn-ea"/>
                <a:cs typeface="+mn-cs"/>
              </a:rPr>
              <a:t>Pennor och papper</a:t>
            </a:r>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a:p>
            <a:pPr algn="l" rtl="0" fontAlgn="base"/>
            <a:r>
              <a:rPr lang="sv" sz="1200" b="1" i="0" u="none" strike="noStrike" kern="1200" baseline="0" dirty="0">
                <a:solidFill>
                  <a:schemeClr val="tx1"/>
                </a:solidFill>
                <a:effectLst/>
                <a:latin typeface="+mn-lt"/>
                <a:ea typeface="+mn-ea"/>
                <a:cs typeface="+mn-cs"/>
              </a:rPr>
              <a:t>Förklaringar av symbolerna på diabilderna</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Nötsymbolen anger en uppgift.</a:t>
            </a:r>
            <a:r>
              <a:rPr lang="sv" sz="1200" b="0" i="0" u="none" kern="1200" baseline="0" dirty="0">
                <a:solidFill>
                  <a:schemeClr val="tx1"/>
                </a:solidFill>
                <a:effectLst/>
                <a:latin typeface="+mn-lt"/>
                <a:ea typeface="+mn-ea"/>
                <a:cs typeface="+mn-cs"/>
              </a:rPr>
              <a:t>​</a:t>
            </a:r>
            <a:br>
              <a:rPr lang="sv" sz="1200" b="0" i="0" kern="1200" dirty="0">
                <a:solidFill>
                  <a:schemeClr val="tx1"/>
                </a:solidFill>
                <a:effectLst/>
                <a:latin typeface="+mn-lt"/>
                <a:ea typeface="+mn-ea"/>
                <a:cs typeface="+mn-cs"/>
              </a:rPr>
            </a:br>
            <a:r>
              <a:rPr lang="sv" sz="1200" b="0" i="0" u="none" strike="noStrike" kern="1200" baseline="0" dirty="0">
                <a:solidFill>
                  <a:schemeClr val="tx1"/>
                </a:solidFill>
                <a:effectLst/>
                <a:latin typeface="+mn-lt"/>
                <a:ea typeface="+mn-ea"/>
                <a:cs typeface="+mn-cs"/>
              </a:rPr>
              <a:t>G = övningen är lämplig att genomföra med gulisarna.</a:t>
            </a:r>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a:p>
            <a:pPr algn="l" rtl="0" fontAlgn="base"/>
            <a:r>
              <a:rPr lang="sv" sz="1200" b="1" i="0" u="none" strike="noStrike" kern="1200" baseline="0" dirty="0">
                <a:solidFill>
                  <a:schemeClr val="tx1"/>
                </a:solidFill>
                <a:effectLst/>
                <a:latin typeface="+mn-lt"/>
                <a:ea typeface="+mn-ea"/>
                <a:cs typeface="+mn-cs"/>
              </a:rPr>
              <a:t>Utbildningens stomme</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Inledning och utbildningens mål 5 min​.</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Tutorverksamhetens mål (inkl. tre reflektionsuppgifter) 35 min.</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Planering av och spelregler för tutorverksamheten (inkl. två reflektionsuppgifter) 15 min​.</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Sammanfattning 5 min. </a:t>
            </a:r>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Ytterligare material: Bekanta dig med Leena Penttinens föredragning Osallisuutta vertaisuudesta (Delaktighet genom kamratstöd, på finska): </a:t>
            </a:r>
            <a:r>
              <a:rPr lang="sv" sz="1200" b="0" i="0" u="sng" strike="noStrike" kern="1200" baseline="0" dirty="0">
                <a:solidFill>
                  <a:schemeClr val="tx1"/>
                </a:solidFill>
                <a:effectLst/>
                <a:latin typeface="+mn-lt"/>
                <a:ea typeface="+mn-ea"/>
                <a:cs typeface="+mn-cs"/>
                <a:hlinkClick r:id="rId3"/>
              </a:rPr>
              <a:t>https://peda.net/hankkeet/eejn/km/2km2/2oveoojnkm/2oveoojnkml/lp2ov2:file/download/f32a620030a4b23f82b052959e2587f450f29ce4/270418_Leena_Penttinen_Osallisuutta_vertaisuudesta.pdf</a:t>
            </a:r>
            <a:r>
              <a:rPr lang="sv" sz="1200" b="0" i="0" u="none" strike="noStrike" kern="1200" baseline="0" dirty="0">
                <a:solidFill>
                  <a:schemeClr val="tx1"/>
                </a:solidFill>
                <a:effectLst/>
                <a:latin typeface="+mn-lt"/>
                <a:ea typeface="+mn-ea"/>
                <a:cs typeface="+mn-cs"/>
              </a:rPr>
              <a:t> </a:t>
            </a:r>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a:p>
            <a:endParaRPr lang="sv" dirty="0"/>
          </a:p>
        </p:txBody>
      </p:sp>
      <p:sp>
        <p:nvSpPr>
          <p:cNvPr id="4" name="Dian numeron paikkamerkki 3"/>
          <p:cNvSpPr>
            <a:spLocks noGrp="1"/>
          </p:cNvSpPr>
          <p:nvPr>
            <p:ph type="sldNum" sz="quarter" idx="5"/>
          </p:nvPr>
        </p:nvSpPr>
        <p:spPr/>
        <p:txBody>
          <a:bodyPr/>
          <a:lstStyle/>
          <a:p>
            <a:pPr algn="l" rtl="0"/>
            <a:fld id="{19B1DBEE-2529-47DF-8872-751B125E255C}" type="slidenum">
              <a:rPr/>
              <a:t>2</a:t>
            </a:fld>
            <a:endParaRPr lang="sv"/>
          </a:p>
        </p:txBody>
      </p:sp>
    </p:spTree>
    <p:extLst>
      <p:ext uri="{BB962C8B-B14F-4D97-AF65-F5344CB8AC3E}">
        <p14:creationId xmlns:p14="http://schemas.microsoft.com/office/powerpoint/2010/main" val="13412173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sv" sz="1200" b="0" i="0" u="none" strike="noStrike" kern="1200" baseline="0">
                <a:solidFill>
                  <a:schemeClr val="tx1"/>
                </a:solidFill>
                <a:effectLst/>
                <a:latin typeface="+mn-lt"/>
                <a:ea typeface="+mn-ea"/>
                <a:cs typeface="+mn-cs"/>
              </a:rPr>
              <a:t>I den här diabilden beskriver man för tutorerna om vikten av spelreglerna för gruppen. De utgör grunden för gemensamt överenskomna saker. </a:t>
            </a:r>
            <a:r>
              <a:rPr lang="sv" sz="1200" b="0" i="0" u="none" kern="1200" baseline="0">
                <a:solidFill>
                  <a:schemeClr val="tx1"/>
                </a:solidFill>
                <a:effectLst/>
                <a:latin typeface="+mn-lt"/>
                <a:ea typeface="+mn-ea"/>
                <a:cs typeface="+mn-cs"/>
              </a:rPr>
              <a:t>​</a:t>
            </a:r>
          </a:p>
          <a:p>
            <a:pPr algn="l" rtl="0" fontAlgn="base"/>
            <a:r>
              <a:rPr lang="sv" sz="1200" b="0" i="0" u="none" strike="noStrike" kern="1200" baseline="0">
                <a:solidFill>
                  <a:schemeClr val="tx1"/>
                </a:solidFill>
                <a:effectLst/>
                <a:latin typeface="+mn-lt"/>
                <a:ea typeface="+mn-ea"/>
                <a:cs typeface="+mn-cs"/>
              </a:rPr>
              <a:t>När spelreglerna utarbetas är det viktigt att lyssna på önskemålen från alla i gruppen. Det är bra att uppmärksamma bland annat att varje gruppmedlems livssituation påverkar deras möjligheter att delta i verksamheten.</a:t>
            </a:r>
            <a:r>
              <a:rPr lang="sv" sz="1200" b="0" i="0" u="none" kern="1200" baseline="0">
                <a:solidFill>
                  <a:schemeClr val="tx1"/>
                </a:solidFill>
                <a:effectLst/>
                <a:latin typeface="+mn-lt"/>
                <a:ea typeface="+mn-ea"/>
                <a:cs typeface="+mn-cs"/>
              </a:rPr>
              <a:t>​</a:t>
            </a:r>
          </a:p>
          <a:p>
            <a:pPr algn="l" rtl="0" fontAlgn="base"/>
            <a:r>
              <a:rPr lang="sv" sz="1200" b="0" i="0" u="none" kern="1200" baseline="0">
                <a:solidFill>
                  <a:schemeClr val="tx1"/>
                </a:solidFill>
                <a:effectLst/>
                <a:latin typeface="+mn-lt"/>
                <a:ea typeface="+mn-ea"/>
                <a:cs typeface="+mn-cs"/>
              </a:rPr>
              <a:t>​</a:t>
            </a:r>
          </a:p>
          <a:p>
            <a:pPr algn="l" rtl="0" fontAlgn="base"/>
            <a:r>
              <a:rPr lang="sv" sz="1200" b="0" i="0" u="none" strike="noStrike" kern="1200" baseline="0">
                <a:solidFill>
                  <a:schemeClr val="tx1"/>
                </a:solidFill>
                <a:effectLst/>
                <a:latin typeface="+mn-lt"/>
                <a:ea typeface="+mn-ea"/>
                <a:cs typeface="+mn-cs"/>
              </a:rPr>
              <a:t>När spelreglerna utarbetas, är det bra att sätta ord på att alla respekteras i gruppen och att ingen som helst mobbning eller dåligt beteende mot andra accepteras. Ni kan tillsammans även diskutera hurdan humor som är lämplig för just den här gruppen. </a:t>
            </a:r>
            <a:r>
              <a:rPr lang="sv" sz="1200" b="0" i="0" u="none" kern="1200" baseline="0">
                <a:solidFill>
                  <a:schemeClr val="tx1"/>
                </a:solidFill>
                <a:effectLst/>
                <a:latin typeface="+mn-lt"/>
                <a:ea typeface="+mn-ea"/>
                <a:cs typeface="+mn-cs"/>
              </a:rPr>
              <a:t>​</a:t>
            </a:r>
          </a:p>
          <a:p>
            <a:pPr algn="l" rtl="0" fontAlgn="base"/>
            <a:r>
              <a:rPr lang="sv" sz="1200" b="0" i="0" u="none" kern="1200" baseline="0">
                <a:solidFill>
                  <a:schemeClr val="tx1"/>
                </a:solidFill>
                <a:effectLst/>
                <a:latin typeface="+mn-lt"/>
                <a:ea typeface="+mn-ea"/>
                <a:cs typeface="+mn-cs"/>
              </a:rPr>
              <a:t>​</a:t>
            </a:r>
          </a:p>
          <a:p>
            <a:pPr algn="l" rtl="0" fontAlgn="base"/>
            <a:r>
              <a:rPr lang="sv" sz="1200" b="0" i="0" u="none" strike="noStrike" kern="1200" baseline="0">
                <a:solidFill>
                  <a:schemeClr val="tx1"/>
                </a:solidFill>
                <a:effectLst/>
                <a:latin typeface="+mn-lt"/>
                <a:ea typeface="+mn-ea"/>
                <a:cs typeface="+mn-cs"/>
              </a:rPr>
              <a:t>Den totala längden på gruppträffarna har en väsentlig inverkan på spelreglerna. Reglerna för en grupp som endast träffas några gånger är kanske bara en skrapning på ytan, medan det i en mer långvarig grupp finns skäl att uppmärksamma saker på bredare basis. </a:t>
            </a:r>
            <a:r>
              <a:rPr lang="sv" sz="1200" b="0" i="0" u="none" kern="1200" baseline="0">
                <a:solidFill>
                  <a:schemeClr val="tx1"/>
                </a:solidFill>
                <a:effectLst/>
                <a:latin typeface="+mn-lt"/>
                <a:ea typeface="+mn-ea"/>
                <a:cs typeface="+mn-cs"/>
              </a:rPr>
              <a:t>​</a:t>
            </a:r>
          </a:p>
          <a:p>
            <a:pPr algn="l" rtl="0" fontAlgn="base"/>
            <a:r>
              <a:rPr lang="sv" sz="1200" b="0" i="0" u="none" kern="1200" baseline="0">
                <a:solidFill>
                  <a:schemeClr val="tx1"/>
                </a:solidFill>
                <a:effectLst/>
                <a:latin typeface="+mn-lt"/>
                <a:ea typeface="+mn-ea"/>
                <a:cs typeface="+mn-cs"/>
              </a:rPr>
              <a:t>​</a:t>
            </a:r>
          </a:p>
          <a:p>
            <a:endParaRPr lang="sv" dirty="0"/>
          </a:p>
        </p:txBody>
      </p:sp>
      <p:sp>
        <p:nvSpPr>
          <p:cNvPr id="4" name="Dian numeron paikkamerkki 3"/>
          <p:cNvSpPr>
            <a:spLocks noGrp="1"/>
          </p:cNvSpPr>
          <p:nvPr>
            <p:ph type="sldNum" sz="quarter" idx="5"/>
          </p:nvPr>
        </p:nvSpPr>
        <p:spPr/>
        <p:txBody>
          <a:bodyPr/>
          <a:lstStyle/>
          <a:p>
            <a:pPr algn="l" rtl="0"/>
            <a:fld id="{19B1DBEE-2529-47DF-8872-751B125E255C}" type="slidenum">
              <a:rPr/>
              <a:t>15</a:t>
            </a:fld>
            <a:endParaRPr lang="sv"/>
          </a:p>
        </p:txBody>
      </p:sp>
    </p:spTree>
    <p:extLst>
      <p:ext uri="{BB962C8B-B14F-4D97-AF65-F5344CB8AC3E}">
        <p14:creationId xmlns:p14="http://schemas.microsoft.com/office/powerpoint/2010/main" val="34139452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a:r>
              <a:rPr lang="sv" sz="1200" b="0" i="0" u="none" strike="noStrike" kern="1200" baseline="0" dirty="0">
                <a:solidFill>
                  <a:schemeClr val="tx1"/>
                </a:solidFill>
                <a:effectLst/>
                <a:latin typeface="+mn-lt"/>
                <a:ea typeface="+mn-ea"/>
                <a:cs typeface="+mn-cs"/>
              </a:rPr>
              <a:t>I den här diabilden har vi samlat några idéer med anknytning till spelregler. Be tutorerna att skriva ned dessa i anteckningarna inför planeringsarbetet. </a:t>
            </a:r>
            <a:r>
              <a:rPr lang="sv" sz="1200" b="0" i="0" u="none" kern="1200" baseline="0" dirty="0">
                <a:solidFill>
                  <a:schemeClr val="tx1"/>
                </a:solidFill>
                <a:effectLst/>
                <a:latin typeface="+mn-lt"/>
                <a:ea typeface="+mn-ea"/>
                <a:cs typeface="+mn-cs"/>
              </a:rPr>
              <a:t>​</a:t>
            </a:r>
            <a:endParaRPr lang="sv" dirty="0"/>
          </a:p>
        </p:txBody>
      </p:sp>
      <p:sp>
        <p:nvSpPr>
          <p:cNvPr id="4" name="Dian numeron paikkamerkki 3"/>
          <p:cNvSpPr>
            <a:spLocks noGrp="1"/>
          </p:cNvSpPr>
          <p:nvPr>
            <p:ph type="sldNum" sz="quarter" idx="5"/>
          </p:nvPr>
        </p:nvSpPr>
        <p:spPr/>
        <p:txBody>
          <a:bodyPr/>
          <a:lstStyle/>
          <a:p>
            <a:pPr algn="l" rtl="0"/>
            <a:fld id="{19B1DBEE-2529-47DF-8872-751B125E255C}" type="slidenum">
              <a:rPr/>
              <a:t>16</a:t>
            </a:fld>
            <a:endParaRPr lang="sv"/>
          </a:p>
        </p:txBody>
      </p:sp>
    </p:spTree>
    <p:extLst>
      <p:ext uri="{BB962C8B-B14F-4D97-AF65-F5344CB8AC3E}">
        <p14:creationId xmlns:p14="http://schemas.microsoft.com/office/powerpoint/2010/main" val="34103776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sv" sz="1200" b="0" i="0" u="none" strike="noStrike" kern="1200" baseline="0">
                <a:solidFill>
                  <a:schemeClr val="tx1"/>
                </a:solidFill>
                <a:effectLst/>
                <a:latin typeface="+mn-lt"/>
                <a:ea typeface="+mn-ea"/>
                <a:cs typeface="+mn-cs"/>
              </a:rPr>
              <a:t>En viktig del av tutorverksamheten är rapportering. Planering av verksamheten underlättar rapporteringen. </a:t>
            </a:r>
            <a:r>
              <a:rPr lang="sv" sz="1200" b="0" i="0" u="none" kern="1200" baseline="0">
                <a:solidFill>
                  <a:schemeClr val="tx1"/>
                </a:solidFill>
                <a:effectLst/>
                <a:latin typeface="+mn-lt"/>
                <a:ea typeface="+mn-ea"/>
                <a:cs typeface="+mn-cs"/>
              </a:rPr>
              <a:t>​</a:t>
            </a:r>
          </a:p>
          <a:p>
            <a:pPr algn="l" rtl="0" fontAlgn="base"/>
            <a:r>
              <a:rPr lang="sv" sz="1200" b="0" i="0" u="none" kern="1200" baseline="0">
                <a:solidFill>
                  <a:schemeClr val="tx1"/>
                </a:solidFill>
                <a:effectLst/>
                <a:latin typeface="+mn-lt"/>
                <a:ea typeface="+mn-ea"/>
                <a:cs typeface="+mn-cs"/>
              </a:rPr>
              <a:t>​</a:t>
            </a:r>
          </a:p>
          <a:p>
            <a:pPr algn="l" rtl="0" fontAlgn="base"/>
            <a:r>
              <a:rPr lang="sv" sz="1200" b="0" i="0" u="none" strike="noStrike" kern="1200" baseline="0">
                <a:solidFill>
                  <a:schemeClr val="tx1"/>
                </a:solidFill>
                <a:effectLst/>
                <a:latin typeface="+mn-lt"/>
                <a:ea typeface="+mn-ea"/>
                <a:cs typeface="+mn-cs"/>
              </a:rPr>
              <a:t>Tutorerna kan ha en färdigt fastställd rapporteringsmetod. Den kan kompletteras med självständig rapportering under resans gång och du kan välja en rapporteringsmetod som känns meningsfull för dig, såsom en inlärningsdagbok, en videodagbok eller en sluten blogg. Här kan du ställa en fråga om huruvida någon har tips på en bra rapporteringsmetod.</a:t>
            </a:r>
            <a:r>
              <a:rPr lang="sv" sz="1200" b="0" i="0" u="none" kern="1200" baseline="0">
                <a:solidFill>
                  <a:schemeClr val="tx1"/>
                </a:solidFill>
                <a:effectLst/>
                <a:latin typeface="+mn-lt"/>
                <a:ea typeface="+mn-ea"/>
                <a:cs typeface="+mn-cs"/>
              </a:rPr>
              <a:t>​</a:t>
            </a:r>
          </a:p>
          <a:p>
            <a:pPr algn="l" rtl="0" fontAlgn="base"/>
            <a:r>
              <a:rPr lang="sv" sz="1200" b="0" i="0" u="none" strike="noStrike" kern="1200" baseline="0">
                <a:solidFill>
                  <a:schemeClr val="tx1"/>
                </a:solidFill>
                <a:effectLst/>
                <a:latin typeface="+mn-lt"/>
                <a:ea typeface="+mn-ea"/>
                <a:cs typeface="+mn-cs"/>
              </a:rPr>
              <a:t>Du kan även själv ge praktiska exempel. Det är bra om rapporteringen innehåller självreflektion, det vill säga reflektion över vad du lär dig.</a:t>
            </a:r>
            <a:r>
              <a:rPr lang="sv" sz="1200" b="0" i="0" u="none" kern="1200" baseline="0">
                <a:solidFill>
                  <a:schemeClr val="tx1"/>
                </a:solidFill>
                <a:effectLst/>
                <a:latin typeface="+mn-lt"/>
                <a:ea typeface="+mn-ea"/>
                <a:cs typeface="+mn-cs"/>
              </a:rPr>
              <a:t>​</a:t>
            </a:r>
          </a:p>
          <a:p>
            <a:pPr algn="l" rtl="0" fontAlgn="base"/>
            <a:r>
              <a:rPr lang="sv" sz="1200" b="0" i="0" u="none" kern="1200" baseline="0">
                <a:solidFill>
                  <a:schemeClr val="tx1"/>
                </a:solidFill>
                <a:effectLst/>
                <a:latin typeface="+mn-lt"/>
                <a:ea typeface="+mn-ea"/>
                <a:cs typeface="+mn-cs"/>
              </a:rPr>
              <a:t>​</a:t>
            </a:r>
          </a:p>
          <a:p>
            <a:pPr algn="l" rtl="0" fontAlgn="base"/>
            <a:r>
              <a:rPr lang="sv" sz="1200" b="0" i="0" u="none" strike="noStrike" kern="1200" baseline="0">
                <a:solidFill>
                  <a:schemeClr val="tx1"/>
                </a:solidFill>
                <a:effectLst/>
                <a:latin typeface="+mn-lt"/>
                <a:ea typeface="+mn-ea"/>
                <a:cs typeface="+mn-cs"/>
              </a:rPr>
              <a:t>I samband med detta är det bra att komma ihåg att tutorskapet är en del av studierna och att samma lagbundenhet gäller det: kraven gällande till exempel rapportering måste uppfyllas</a:t>
            </a:r>
            <a:r>
              <a:rPr lang="sv" sz="1200" b="0" i="0" u="none" kern="1200" baseline="0">
                <a:solidFill>
                  <a:schemeClr val="tx1"/>
                </a:solidFill>
                <a:effectLst/>
                <a:latin typeface="+mn-lt"/>
                <a:ea typeface="+mn-ea"/>
                <a:cs typeface="+mn-cs"/>
              </a:rPr>
              <a:t>​</a:t>
            </a:r>
          </a:p>
          <a:p>
            <a:pPr algn="l" rtl="0" fontAlgn="base"/>
            <a:r>
              <a:rPr lang="sv" sz="1200" b="0" i="0" u="none" strike="noStrike" kern="1200" baseline="0">
                <a:solidFill>
                  <a:schemeClr val="tx1"/>
                </a:solidFill>
                <a:effectLst/>
                <a:latin typeface="+mn-lt"/>
                <a:ea typeface="+mn-ea"/>
                <a:cs typeface="+mn-cs"/>
              </a:rPr>
              <a:t>för studieprestationen.</a:t>
            </a:r>
            <a:r>
              <a:rPr lang="sv" sz="1200" b="0" i="0" u="none" kern="1200" baseline="0">
                <a:solidFill>
                  <a:schemeClr val="tx1"/>
                </a:solidFill>
                <a:effectLst/>
                <a:latin typeface="+mn-lt"/>
                <a:ea typeface="+mn-ea"/>
                <a:cs typeface="+mn-cs"/>
              </a:rPr>
              <a:t>​</a:t>
            </a:r>
          </a:p>
          <a:p>
            <a:pPr algn="l" rtl="0" fontAlgn="base"/>
            <a:r>
              <a:rPr lang="sv" sz="1200" b="0" i="0" u="none" kern="1200" baseline="0">
                <a:solidFill>
                  <a:schemeClr val="tx1"/>
                </a:solidFill>
                <a:effectLst/>
                <a:latin typeface="+mn-lt"/>
                <a:ea typeface="+mn-ea"/>
                <a:cs typeface="+mn-cs"/>
              </a:rPr>
              <a:t>​</a:t>
            </a:r>
          </a:p>
          <a:p>
            <a:endParaRPr lang="sv" dirty="0"/>
          </a:p>
        </p:txBody>
      </p:sp>
      <p:sp>
        <p:nvSpPr>
          <p:cNvPr id="4" name="Dian numeron paikkamerkki 3"/>
          <p:cNvSpPr>
            <a:spLocks noGrp="1"/>
          </p:cNvSpPr>
          <p:nvPr>
            <p:ph type="sldNum" sz="quarter" idx="5"/>
          </p:nvPr>
        </p:nvSpPr>
        <p:spPr/>
        <p:txBody>
          <a:bodyPr/>
          <a:lstStyle/>
          <a:p>
            <a:pPr algn="l" rtl="0"/>
            <a:fld id="{19B1DBEE-2529-47DF-8872-751B125E255C}" type="slidenum">
              <a:rPr/>
              <a:t>17</a:t>
            </a:fld>
            <a:endParaRPr lang="sv"/>
          </a:p>
        </p:txBody>
      </p:sp>
    </p:spTree>
    <p:extLst>
      <p:ext uri="{BB962C8B-B14F-4D97-AF65-F5344CB8AC3E}">
        <p14:creationId xmlns:p14="http://schemas.microsoft.com/office/powerpoint/2010/main" val="4124063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sv" sz="1200" b="0" i="0" u="none" strike="noStrike" kern="1200" baseline="0" dirty="0">
                <a:solidFill>
                  <a:schemeClr val="tx1"/>
                </a:solidFill>
                <a:effectLst/>
                <a:latin typeface="+mn-lt"/>
                <a:ea typeface="+mn-ea"/>
                <a:cs typeface="+mn-cs"/>
              </a:rPr>
              <a:t>I den här diabilden betonas vikten av att planera tutorverksamheten: planeringen inleds redan under tutorutbildningen. </a:t>
            </a:r>
            <a:r>
              <a:rPr lang="sv" sz="1200" b="0" i="0" u="none" kern="1200" baseline="0" dirty="0">
                <a:solidFill>
                  <a:schemeClr val="tx1"/>
                </a:solidFill>
                <a:effectLst/>
                <a:latin typeface="+mn-lt"/>
                <a:ea typeface="+mn-ea"/>
                <a:cs typeface="+mn-cs"/>
              </a:rPr>
              <a:t>​</a:t>
            </a:r>
          </a:p>
          <a:p>
            <a:pPr algn="l" rtl="0" fontAlgn="base"/>
            <a:endParaRPr lang="sv" sz="1200" b="0" i="0" kern="1200" dirty="0">
              <a:solidFill>
                <a:schemeClr val="tx1"/>
              </a:solidFill>
              <a:effectLst/>
              <a:latin typeface="+mn-lt"/>
              <a:ea typeface="+mn-ea"/>
              <a:cs typeface="+mn-cs"/>
            </a:endParaRPr>
          </a:p>
          <a:p>
            <a:pPr algn="l" rtl="0" fontAlgn="base"/>
            <a:r>
              <a:rPr lang="sv" sz="1200" b="0" i="0" u="none" strike="noStrike" kern="1200" baseline="0" dirty="0">
                <a:solidFill>
                  <a:schemeClr val="tx1"/>
                </a:solidFill>
                <a:effectLst/>
                <a:latin typeface="+mn-lt"/>
                <a:ea typeface="+mn-ea"/>
                <a:cs typeface="+mn-cs"/>
              </a:rPr>
              <a:t>Planeringen styrs av målen som särskilt satts upp för tutorverksamheten samt de mål som tutorn har satt upp för sig själv.</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Planeringen sker tutorerna emellan samt med handledningspersonalen och gulisarna.</a:t>
            </a:r>
            <a:r>
              <a:rPr lang="sv" sz="1200" b="0" i="0" u="none" kern="1200" baseline="0" dirty="0">
                <a:solidFill>
                  <a:schemeClr val="tx1"/>
                </a:solidFill>
                <a:effectLst/>
                <a:latin typeface="+mn-lt"/>
                <a:ea typeface="+mn-ea"/>
                <a:cs typeface="+mn-cs"/>
              </a:rPr>
              <a:t>​</a:t>
            </a:r>
          </a:p>
          <a:p>
            <a:pPr algn="l" rtl="0" fontAlgn="base"/>
            <a:endParaRPr lang="sv" sz="1200" b="0" i="0" kern="1200" dirty="0">
              <a:solidFill>
                <a:schemeClr val="tx1"/>
              </a:solidFill>
              <a:effectLst/>
              <a:latin typeface="+mn-lt"/>
              <a:ea typeface="+mn-ea"/>
              <a:cs typeface="+mn-cs"/>
            </a:endParaRPr>
          </a:p>
          <a:p>
            <a:pPr algn="l" rtl="0" fontAlgn="base"/>
            <a:r>
              <a:rPr lang="sv" sz="1200" b="0" i="0" u="none" strike="noStrike" kern="1200" baseline="0" dirty="0">
                <a:solidFill>
                  <a:schemeClr val="tx1"/>
                </a:solidFill>
                <a:effectLst/>
                <a:latin typeface="+mn-lt"/>
                <a:ea typeface="+mn-ea"/>
                <a:cs typeface="+mn-cs"/>
              </a:rPr>
              <a:t>Planen för tidsanvändningen är en viktig del av verksamhetsplaneringen. </a:t>
            </a:r>
            <a:r>
              <a:rPr lang="sv" sz="1200" b="0" i="0" u="none" kern="1200" baseline="0" dirty="0">
                <a:solidFill>
                  <a:schemeClr val="tx1"/>
                </a:solidFill>
                <a:effectLst/>
                <a:latin typeface="+mn-lt"/>
                <a:ea typeface="+mn-ea"/>
                <a:cs typeface="+mn-cs"/>
              </a:rPr>
              <a:t>​</a:t>
            </a:r>
          </a:p>
          <a:p>
            <a:pPr algn="l" rtl="0" fontAlgn="base"/>
            <a:endParaRPr lang="sv" sz="1200" b="0" i="0" kern="1200" dirty="0">
              <a:solidFill>
                <a:schemeClr val="tx1"/>
              </a:solidFill>
              <a:effectLst/>
              <a:latin typeface="+mn-lt"/>
              <a:ea typeface="+mn-ea"/>
              <a:cs typeface="+mn-cs"/>
            </a:endParaRPr>
          </a:p>
          <a:p>
            <a:pPr algn="l" rtl="0" fontAlgn="base"/>
            <a:r>
              <a:rPr lang="sv" sz="1200" b="0" i="0" u="none" strike="noStrike" kern="1200" baseline="0" dirty="0">
                <a:solidFill>
                  <a:schemeClr val="tx1"/>
                </a:solidFill>
                <a:effectLst/>
                <a:latin typeface="+mn-lt"/>
                <a:ea typeface="+mn-ea"/>
                <a:cs typeface="+mn-cs"/>
              </a:rPr>
              <a:t>Kom ihåg att planen och målen kan avvika från det slutliga genomförandet. </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Det är också viktigare att rapportera det man lärt sig från genomförandet, även om det inte till fullo motsvarar den ursprungliga planen eller de ursprungliga målen. </a:t>
            </a:r>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a:p>
            <a:endParaRPr lang="sv" dirty="0"/>
          </a:p>
        </p:txBody>
      </p:sp>
      <p:sp>
        <p:nvSpPr>
          <p:cNvPr id="4" name="Dian numeron paikkamerkki 3"/>
          <p:cNvSpPr>
            <a:spLocks noGrp="1"/>
          </p:cNvSpPr>
          <p:nvPr>
            <p:ph type="sldNum" sz="quarter" idx="5"/>
          </p:nvPr>
        </p:nvSpPr>
        <p:spPr/>
        <p:txBody>
          <a:bodyPr/>
          <a:lstStyle/>
          <a:p>
            <a:pPr algn="l" rtl="0"/>
            <a:fld id="{19B1DBEE-2529-47DF-8872-751B125E255C}" type="slidenum">
              <a:rPr/>
              <a:t>18</a:t>
            </a:fld>
            <a:endParaRPr lang="sv"/>
          </a:p>
        </p:txBody>
      </p:sp>
    </p:spTree>
    <p:extLst>
      <p:ext uri="{BB962C8B-B14F-4D97-AF65-F5344CB8AC3E}">
        <p14:creationId xmlns:p14="http://schemas.microsoft.com/office/powerpoint/2010/main" val="18386679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a:r>
              <a:rPr lang="sv" b="0" i="0" u="none" baseline="0" dirty="0"/>
              <a:t>Detta verk har beviljats licensen Creative Commons Erkännande 4.0 Internationellt. Kontrollera licensen på webbplatsen http://creativecommons.org/licenses/by/4.0/ </a:t>
            </a:r>
          </a:p>
          <a:p>
            <a:endParaRPr lang="sv" dirty="0">
              <a:cs typeface="Calibri"/>
            </a:endParaRPr>
          </a:p>
          <a:p>
            <a:pPr algn="l" rtl="0"/>
            <a:r>
              <a:rPr lang="sv" b="0" i="0" u="none" baseline="0" dirty="0">
                <a:cs typeface="Calibri"/>
              </a:rPr>
              <a:t>Källorna och inspiration till tutorutbildningen har utgjorts av:</a:t>
            </a:r>
            <a:endParaRPr lang="sv" dirty="0"/>
          </a:p>
          <a:p>
            <a:pPr algn="l" rtl="0"/>
            <a:r>
              <a:rPr lang="sv" b="0" i="0" u="none" baseline="0" dirty="0"/>
              <a:t>Yrkeshögskolan Centrias </a:t>
            </a:r>
            <a:r>
              <a:rPr lang="fi-FI" sz="1800" dirty="0" err="1">
                <a:effectLst/>
                <a:latin typeface="Calibri" panose="020F0502020204030204" pitchFamily="34" charset="0"/>
                <a:ea typeface="Calibri" panose="020F0502020204030204" pitchFamily="34" charset="0"/>
                <a:cs typeface="Times New Roman" panose="02020603050405020304" pitchFamily="18" charset="0"/>
              </a:rPr>
              <a:t>studerandekår</a:t>
            </a:r>
            <a:r>
              <a:rPr lang="sv" b="0" i="0" u="none" baseline="0" dirty="0"/>
              <a:t> Copsas tutorutbildningsmaterial 2018.</a:t>
            </a:r>
            <a:endParaRPr lang="sv" dirty="0">
              <a:cs typeface="Calibri"/>
            </a:endParaRPr>
          </a:p>
          <a:p>
            <a:pPr algn="l" rtl="0"/>
            <a:r>
              <a:rPr lang="sv" b="0" i="0" u="none" baseline="0" dirty="0"/>
              <a:t>Uleåborgs yrkeshögskolas </a:t>
            </a:r>
            <a:r>
              <a:rPr lang="fi-FI" sz="1200" dirty="0" err="1">
                <a:effectLst/>
                <a:latin typeface="Calibri" panose="020F0502020204030204" pitchFamily="34" charset="0"/>
                <a:ea typeface="Calibri" panose="020F0502020204030204" pitchFamily="34" charset="0"/>
                <a:cs typeface="Times New Roman" panose="02020603050405020304" pitchFamily="18" charset="0"/>
              </a:rPr>
              <a:t>studerandekår</a:t>
            </a:r>
            <a:r>
              <a:rPr lang="sv" b="0" i="0" u="none" baseline="0" dirty="0"/>
              <a:t> OSAKO:s tutorutbildningsmaterial 2018</a:t>
            </a:r>
            <a:endParaRPr lang="sv" dirty="0">
              <a:cs typeface="Calibri"/>
            </a:endParaRPr>
          </a:p>
          <a:p>
            <a:pPr algn="l" rtl="0"/>
            <a:r>
              <a:rPr lang="sv" b="0" i="0" u="none" baseline="0" dirty="0"/>
              <a:t>Eeva Vissel, Elina Ylönen, 2018. Turvallinen tuutori, vertaistuutorin käsikirja, opiskelijakunta KAAKKO (Trygg tutor, handbok för kamrattutor, </a:t>
            </a:r>
            <a:r>
              <a:rPr lang="fi-FI" sz="1200" dirty="0" err="1">
                <a:effectLst/>
                <a:latin typeface="Calibri" panose="020F0502020204030204" pitchFamily="34" charset="0"/>
                <a:ea typeface="Calibri" panose="020F0502020204030204" pitchFamily="34" charset="0"/>
                <a:cs typeface="Times New Roman" panose="02020603050405020304" pitchFamily="18" charset="0"/>
              </a:rPr>
              <a:t>studerandekår</a:t>
            </a:r>
            <a:r>
              <a:rPr lang="sv" b="0" i="0" u="none" baseline="0" dirty="0"/>
              <a:t> KAAKKO, på finska) https://www.theseus.fi/bitstream/handle/10024/145772/VisseljaYlonen.pdf?sequence=1&amp;isAllowed=y</a:t>
            </a:r>
            <a:endParaRPr lang="sv" dirty="0">
              <a:cs typeface="Calibri"/>
            </a:endParaRPr>
          </a:p>
        </p:txBody>
      </p:sp>
      <p:sp>
        <p:nvSpPr>
          <p:cNvPr id="4" name="Dian numeron paikkamerkki 3"/>
          <p:cNvSpPr>
            <a:spLocks noGrp="1"/>
          </p:cNvSpPr>
          <p:nvPr>
            <p:ph type="sldNum" sz="quarter" idx="5"/>
          </p:nvPr>
        </p:nvSpPr>
        <p:spPr/>
        <p:txBody>
          <a:bodyPr/>
          <a:lstStyle/>
          <a:p>
            <a:pPr algn="l" rtl="0"/>
            <a:fld id="{A96B6E28-112C-46A5-8995-530ACD48FC62}" type="slidenum">
              <a:rPr/>
              <a:t>19</a:t>
            </a:fld>
            <a:endParaRPr lang="sv"/>
          </a:p>
        </p:txBody>
      </p:sp>
    </p:spTree>
    <p:extLst>
      <p:ext uri="{BB962C8B-B14F-4D97-AF65-F5344CB8AC3E}">
        <p14:creationId xmlns:p14="http://schemas.microsoft.com/office/powerpoint/2010/main" val="2764214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sv" sz="1200" b="0" i="0" u="none" strike="noStrike" kern="1200" baseline="0" dirty="0">
                <a:solidFill>
                  <a:schemeClr val="tx1"/>
                </a:solidFill>
                <a:effectLst/>
                <a:latin typeface="+mn-lt"/>
                <a:ea typeface="+mn-ea"/>
                <a:cs typeface="+mn-cs"/>
              </a:rPr>
              <a:t>Uppgift: Reflektionsuppgift i par. Saker som gulisarna är nervösa för och funderar på.</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Längd: 3 min. + genomgång av några svar</a:t>
            </a:r>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Genomgång: Efter genomgång av några svar, kan du fortsätta genomgången vid nästa diabild.</a:t>
            </a:r>
            <a:r>
              <a:rPr lang="sv" sz="1200" b="0" i="0" u="none" kern="1200" baseline="0" dirty="0">
                <a:solidFill>
                  <a:schemeClr val="tx1"/>
                </a:solidFill>
                <a:effectLst/>
                <a:latin typeface="+mn-lt"/>
                <a:ea typeface="+mn-ea"/>
                <a:cs typeface="+mn-cs"/>
              </a:rPr>
              <a:t>​</a:t>
            </a:r>
            <a:br>
              <a:rPr lang="sv" sz="1200" b="0" i="0" kern="1200" dirty="0">
                <a:solidFill>
                  <a:schemeClr val="tx1"/>
                </a:solidFill>
                <a:effectLst/>
                <a:latin typeface="+mn-lt"/>
                <a:ea typeface="+mn-ea"/>
                <a:cs typeface="+mn-cs"/>
              </a:rPr>
            </a:br>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a:p>
            <a:endParaRPr lang="sv" dirty="0"/>
          </a:p>
        </p:txBody>
      </p:sp>
      <p:sp>
        <p:nvSpPr>
          <p:cNvPr id="4" name="Dian numeron paikkamerkki 3"/>
          <p:cNvSpPr>
            <a:spLocks noGrp="1"/>
          </p:cNvSpPr>
          <p:nvPr>
            <p:ph type="sldNum" sz="quarter" idx="5"/>
          </p:nvPr>
        </p:nvSpPr>
        <p:spPr/>
        <p:txBody>
          <a:bodyPr/>
          <a:lstStyle/>
          <a:p>
            <a:pPr algn="l" rtl="0"/>
            <a:fld id="{19B1DBEE-2529-47DF-8872-751B125E255C}" type="slidenum">
              <a:rPr/>
              <a:t>6</a:t>
            </a:fld>
            <a:endParaRPr lang="sv"/>
          </a:p>
        </p:txBody>
      </p:sp>
    </p:spTree>
    <p:extLst>
      <p:ext uri="{BB962C8B-B14F-4D97-AF65-F5344CB8AC3E}">
        <p14:creationId xmlns:p14="http://schemas.microsoft.com/office/powerpoint/2010/main" val="1851180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sv" sz="1200" b="0" i="0" u="none" strike="noStrike" kern="1200" baseline="0" dirty="0">
                <a:solidFill>
                  <a:schemeClr val="tx1"/>
                </a:solidFill>
                <a:effectLst/>
                <a:latin typeface="+mn-lt"/>
                <a:ea typeface="+mn-ea"/>
                <a:cs typeface="+mn-cs"/>
              </a:rPr>
              <a:t>Vad kan guliseen ha för funderingar i början av studierna? Härnäst följer några exempel. Hur skulle du observera och bemöta gulisarnas orosmoment och rädslor i början av studierna?</a:t>
            </a:r>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p:txBody>
      </p:sp>
      <p:sp>
        <p:nvSpPr>
          <p:cNvPr id="4" name="Dian numeron paikkamerkki 3"/>
          <p:cNvSpPr>
            <a:spLocks noGrp="1"/>
          </p:cNvSpPr>
          <p:nvPr>
            <p:ph type="sldNum" sz="quarter" idx="5"/>
          </p:nvPr>
        </p:nvSpPr>
        <p:spPr/>
        <p:txBody>
          <a:bodyPr/>
          <a:lstStyle/>
          <a:p>
            <a:pPr algn="l" rtl="0"/>
            <a:fld id="{19B1DBEE-2529-47DF-8872-751B125E255C}" type="slidenum">
              <a:rPr/>
              <a:t>7</a:t>
            </a:fld>
            <a:endParaRPr lang="sv"/>
          </a:p>
        </p:txBody>
      </p:sp>
    </p:spTree>
    <p:extLst>
      <p:ext uri="{BB962C8B-B14F-4D97-AF65-F5344CB8AC3E}">
        <p14:creationId xmlns:p14="http://schemas.microsoft.com/office/powerpoint/2010/main" val="1332644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sv" sz="1200" b="0" i="0" u="none" strike="noStrike" kern="1200" baseline="0">
                <a:solidFill>
                  <a:schemeClr val="tx1"/>
                </a:solidFill>
                <a:effectLst/>
                <a:latin typeface="+mn-lt"/>
                <a:ea typeface="+mn-ea"/>
                <a:cs typeface="+mn-cs"/>
              </a:rPr>
              <a:t>Gå igenom diabilden genom att diskutera. Om du som utbildare känner till svaren på frågorna, kan du berätta dem.</a:t>
            </a:r>
            <a:r>
              <a:rPr lang="sv" sz="1200" b="0" i="0" u="none" kern="1200" baseline="0">
                <a:solidFill>
                  <a:schemeClr val="tx1"/>
                </a:solidFill>
                <a:effectLst/>
                <a:latin typeface="+mn-lt"/>
                <a:ea typeface="+mn-ea"/>
                <a:cs typeface="+mn-cs"/>
              </a:rPr>
              <a:t>​</a:t>
            </a:r>
          </a:p>
          <a:p>
            <a:pPr algn="l" rtl="0" fontAlgn="base"/>
            <a:r>
              <a:rPr lang="sv" sz="1200" b="0" i="0" u="none" kern="1200" baseline="0">
                <a:solidFill>
                  <a:schemeClr val="tx1"/>
                </a:solidFill>
                <a:effectLst/>
                <a:latin typeface="+mn-lt"/>
                <a:ea typeface="+mn-ea"/>
                <a:cs typeface="+mn-cs"/>
              </a:rPr>
              <a:t>​</a:t>
            </a:r>
          </a:p>
          <a:p>
            <a:endParaRPr lang="sv"/>
          </a:p>
        </p:txBody>
      </p:sp>
      <p:sp>
        <p:nvSpPr>
          <p:cNvPr id="4" name="Dian numeron paikkamerkki 3"/>
          <p:cNvSpPr>
            <a:spLocks noGrp="1"/>
          </p:cNvSpPr>
          <p:nvPr>
            <p:ph type="sldNum" sz="quarter" idx="5"/>
          </p:nvPr>
        </p:nvSpPr>
        <p:spPr/>
        <p:txBody>
          <a:bodyPr/>
          <a:lstStyle/>
          <a:p>
            <a:pPr algn="l" rtl="0"/>
            <a:fld id="{19B1DBEE-2529-47DF-8872-751B125E255C}" type="slidenum">
              <a:rPr/>
              <a:t>8</a:t>
            </a:fld>
            <a:endParaRPr lang="sv"/>
          </a:p>
        </p:txBody>
      </p:sp>
    </p:spTree>
    <p:extLst>
      <p:ext uri="{BB962C8B-B14F-4D97-AF65-F5344CB8AC3E}">
        <p14:creationId xmlns:p14="http://schemas.microsoft.com/office/powerpoint/2010/main" val="1920102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sv" b="0" i="0" u="none" baseline="0" dirty="0"/>
              <a:t>Uppgift</a:t>
            </a:r>
            <a:r>
              <a:rPr lang="sv" sz="1200" b="0" i="0" u="none" strike="noStrike" kern="1200" baseline="0" dirty="0">
                <a:solidFill>
                  <a:schemeClr val="tx1"/>
                </a:solidFill>
                <a:effectLst/>
                <a:latin typeface="+mn-lt"/>
                <a:ea typeface="+mn-ea"/>
                <a:cs typeface="+mn-cs"/>
              </a:rPr>
              <a:t>: Diskussionsuppgift i par/smågrupper. Smågrupperna/paren funderar på svaren på frågorna en fråga åt gången.</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Längd: 1 min./fråga + genomgång</a:t>
            </a:r>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Genomgång av uppgiften:</a:t>
            </a:r>
            <a:r>
              <a:rPr lang="sv" sz="1200" b="0" i="0" u="none" kern="1200" baseline="0" dirty="0">
                <a:solidFill>
                  <a:schemeClr val="tx1"/>
                </a:solidFill>
                <a:effectLst/>
                <a:latin typeface="+mn-lt"/>
                <a:ea typeface="+mn-ea"/>
                <a:cs typeface="+mn-cs"/>
              </a:rPr>
              <a:t>​</a:t>
            </a:r>
            <a:br>
              <a:rPr lang="sv" sz="1200" b="0" i="0" kern="1200" dirty="0">
                <a:solidFill>
                  <a:schemeClr val="tx1"/>
                </a:solidFill>
                <a:effectLst/>
                <a:latin typeface="+mn-lt"/>
                <a:ea typeface="+mn-ea"/>
                <a:cs typeface="+mn-cs"/>
              </a:rPr>
            </a:br>
            <a:r>
              <a:rPr lang="sv" sz="1200" b="0" i="0" u="none" strike="noStrike" kern="1200" baseline="0" dirty="0">
                <a:solidFill>
                  <a:schemeClr val="tx1"/>
                </a:solidFill>
                <a:effectLst/>
                <a:latin typeface="+mn-lt"/>
                <a:ea typeface="+mn-ea"/>
                <a:cs typeface="+mn-cs"/>
              </a:rPr>
              <a:t>Du kan be grupperna att skriva ned sina tankar. Slutligen kan ni föra en diskussion om hurdana saker som togs upp i gruppernas diskussioner.</a:t>
            </a:r>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Verksamhetens målinriktning innebär att verksamheten inte genomförs ”i stundens hetta”, utan att mål har fastställts för den.</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Med hjälp av målen kan även en plan för att uppnå målen fastställas och slutligen kan verksamheten även utvärderas.</a:t>
            </a:r>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Varje tutor/grupp sätter ord på och fastställer verksamhetens tre viktigaste mål själv. Det är sannolikt att till exempel följande nämns i diskussionerna:</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 Att gulisarna lär känna varandra</a:t>
            </a:r>
            <a:r>
              <a:rPr lang="sv" sz="1200" b="0" i="0" u="none" kern="1200" baseline="0" dirty="0">
                <a:solidFill>
                  <a:schemeClr val="tx1"/>
                </a:solidFill>
                <a:effectLst/>
                <a:latin typeface="+mn-lt"/>
                <a:ea typeface="+mn-ea"/>
                <a:cs typeface="+mn-cs"/>
              </a:rPr>
              <a:t>​</a:t>
            </a:r>
            <a:br>
              <a:rPr lang="sv" sz="1200" b="0" i="0" kern="1200" dirty="0">
                <a:solidFill>
                  <a:schemeClr val="tx1"/>
                </a:solidFill>
                <a:effectLst/>
                <a:latin typeface="+mn-lt"/>
                <a:ea typeface="+mn-ea"/>
                <a:cs typeface="+mn-cs"/>
              </a:rPr>
            </a:br>
            <a:r>
              <a:rPr lang="sv" sz="1200" b="0" i="0" u="none" strike="noStrike" kern="1200" baseline="0" dirty="0">
                <a:solidFill>
                  <a:schemeClr val="tx1"/>
                </a:solidFill>
                <a:effectLst/>
                <a:latin typeface="+mn-lt"/>
                <a:ea typeface="+mn-ea"/>
                <a:cs typeface="+mn-cs"/>
              </a:rPr>
              <a:t>- Att gulisarna får lära känna campusområdet, praxis och verksamhetsmiljöerna</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 Att ha roligt</a:t>
            </a:r>
            <a:r>
              <a:rPr lang="sv" sz="1200" b="0" i="0" u="none" kern="1200" baseline="0" dirty="0">
                <a:solidFill>
                  <a:schemeClr val="tx1"/>
                </a:solidFill>
                <a:effectLst/>
                <a:latin typeface="+mn-lt"/>
                <a:ea typeface="+mn-ea"/>
                <a:cs typeface="+mn-cs"/>
              </a:rPr>
              <a:t>​</a:t>
            </a:r>
            <a:br>
              <a:rPr lang="sv" sz="1200" b="0" i="0" kern="1200" dirty="0">
                <a:solidFill>
                  <a:schemeClr val="tx1"/>
                </a:solidFill>
                <a:effectLst/>
                <a:latin typeface="+mn-lt"/>
                <a:ea typeface="+mn-ea"/>
                <a:cs typeface="+mn-cs"/>
              </a:rPr>
            </a:br>
            <a:r>
              <a:rPr lang="sv" sz="1200" b="0" i="0" u="none" strike="noStrike" kern="1200" baseline="0" dirty="0">
                <a:solidFill>
                  <a:schemeClr val="tx1"/>
                </a:solidFill>
                <a:effectLst/>
                <a:latin typeface="+mn-lt"/>
                <a:ea typeface="+mn-ea"/>
                <a:cs typeface="+mn-cs"/>
              </a:rPr>
              <a:t>- Att tutorerna lär känna</a:t>
            </a:r>
            <a:r>
              <a:rPr lang="sv" sz="1200" b="0" i="0" u="none" kern="1200" baseline="0" dirty="0">
                <a:solidFill>
                  <a:schemeClr val="tx1"/>
                </a:solidFill>
                <a:effectLst/>
                <a:latin typeface="+mn-lt"/>
                <a:ea typeface="+mn-ea"/>
                <a:cs typeface="+mn-cs"/>
              </a:rPr>
              <a:t>​ </a:t>
            </a:r>
            <a:r>
              <a:rPr lang="sv" sz="1200" b="0" i="0" u="none" strike="noStrike" kern="1200" baseline="0" dirty="0">
                <a:solidFill>
                  <a:schemeClr val="tx1"/>
                </a:solidFill>
                <a:effectLst/>
                <a:latin typeface="+mn-lt"/>
                <a:ea typeface="+mn-ea"/>
                <a:cs typeface="+mn-cs"/>
              </a:rPr>
              <a:t>gulisarna</a:t>
            </a:r>
            <a:endParaRPr lang="sv" sz="1200" b="0" i="0" u="none" kern="1200" baseline="0" dirty="0">
              <a:solidFill>
                <a:schemeClr val="tx1"/>
              </a:solidFill>
              <a:effectLst/>
              <a:latin typeface="+mn-lt"/>
              <a:ea typeface="+mn-ea"/>
              <a:cs typeface="+mn-cs"/>
            </a:endParaRPr>
          </a:p>
          <a:p>
            <a:pPr algn="l" rtl="0" fontAlgn="base"/>
            <a:r>
              <a:rPr lang="sv" sz="1200" b="0" i="0" u="none" strike="noStrike" kern="1200" baseline="0" dirty="0">
                <a:solidFill>
                  <a:schemeClr val="tx1"/>
                </a:solidFill>
                <a:effectLst/>
                <a:latin typeface="+mn-lt"/>
                <a:ea typeface="+mn-ea"/>
                <a:cs typeface="+mn-cs"/>
              </a:rPr>
              <a:t>- Att alla får vara med</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 Att stödja grupperingar</a:t>
            </a:r>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-&gt;Om dessa teman kan man använda paraplytermen att bli en del av gemenskapen.</a:t>
            </a:r>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a:p>
            <a:endParaRPr lang="sv" dirty="0"/>
          </a:p>
        </p:txBody>
      </p:sp>
      <p:sp>
        <p:nvSpPr>
          <p:cNvPr id="4" name="Dian numeron paikkamerkki 3"/>
          <p:cNvSpPr>
            <a:spLocks noGrp="1"/>
          </p:cNvSpPr>
          <p:nvPr>
            <p:ph type="sldNum" sz="quarter" idx="5"/>
          </p:nvPr>
        </p:nvSpPr>
        <p:spPr/>
        <p:txBody>
          <a:bodyPr/>
          <a:lstStyle/>
          <a:p>
            <a:pPr algn="l" rtl="0"/>
            <a:fld id="{19B1DBEE-2529-47DF-8872-751B125E255C}" type="slidenum">
              <a:rPr/>
              <a:t>9</a:t>
            </a:fld>
            <a:endParaRPr lang="sv"/>
          </a:p>
        </p:txBody>
      </p:sp>
    </p:spTree>
    <p:extLst>
      <p:ext uri="{BB962C8B-B14F-4D97-AF65-F5344CB8AC3E}">
        <p14:creationId xmlns:p14="http://schemas.microsoft.com/office/powerpoint/2010/main" val="1869881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sv" sz="1200" b="0" i="0" u="none" strike="noStrike" kern="1200" baseline="0" dirty="0">
                <a:solidFill>
                  <a:schemeClr val="tx1"/>
                </a:solidFill>
                <a:effectLst/>
                <a:latin typeface="+mn-lt"/>
                <a:ea typeface="+mn-ea"/>
                <a:cs typeface="+mn-cs"/>
              </a:rPr>
              <a:t>Gulisarna är en mångsidig grupp, som har olika önskemål vad gäller tutorskapet.</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De saker som finns på listan känner du till på förhand. Utnyttja den vidstående listan när du planerar tutorverksamheten.</a:t>
            </a:r>
            <a:r>
              <a:rPr lang="sv" sz="1200" b="0" i="0" u="none" kern="1200" baseline="0" dirty="0">
                <a:solidFill>
                  <a:schemeClr val="tx1"/>
                </a:solidFill>
                <a:effectLst/>
                <a:latin typeface="+mn-lt"/>
                <a:ea typeface="+mn-ea"/>
                <a:cs typeface="+mn-cs"/>
              </a:rPr>
              <a:t>​</a:t>
            </a:r>
          </a:p>
          <a:p>
            <a:endParaRPr lang="sv" dirty="0"/>
          </a:p>
        </p:txBody>
      </p:sp>
      <p:sp>
        <p:nvSpPr>
          <p:cNvPr id="4" name="Dian numeron paikkamerkki 3"/>
          <p:cNvSpPr>
            <a:spLocks noGrp="1"/>
          </p:cNvSpPr>
          <p:nvPr>
            <p:ph type="sldNum" sz="quarter" idx="5"/>
          </p:nvPr>
        </p:nvSpPr>
        <p:spPr/>
        <p:txBody>
          <a:bodyPr/>
          <a:lstStyle/>
          <a:p>
            <a:pPr algn="l" rtl="0"/>
            <a:fld id="{19B1DBEE-2529-47DF-8872-751B125E255C}" type="slidenum">
              <a:rPr/>
              <a:t>10</a:t>
            </a:fld>
            <a:endParaRPr lang="sv"/>
          </a:p>
        </p:txBody>
      </p:sp>
    </p:spTree>
    <p:extLst>
      <p:ext uri="{BB962C8B-B14F-4D97-AF65-F5344CB8AC3E}">
        <p14:creationId xmlns:p14="http://schemas.microsoft.com/office/powerpoint/2010/main" val="38235983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sv" sz="1200" b="0" i="0" u="none" strike="noStrike" kern="1200" baseline="0">
                <a:solidFill>
                  <a:schemeClr val="tx1"/>
                </a:solidFill>
                <a:effectLst/>
                <a:latin typeface="+mn-lt"/>
                <a:ea typeface="+mn-ea"/>
                <a:cs typeface="+mn-cs"/>
              </a:rPr>
              <a:t>Enligt studier främjas förmågan att komma in i studierna och högskolegemenskapen av dessa saker (källor nedan).</a:t>
            </a:r>
            <a:r>
              <a:rPr lang="sv" sz="1200" b="0" i="0" u="none" kern="1200" baseline="0">
                <a:solidFill>
                  <a:schemeClr val="tx1"/>
                </a:solidFill>
                <a:effectLst/>
                <a:latin typeface="+mn-lt"/>
                <a:ea typeface="+mn-ea"/>
                <a:cs typeface="+mn-cs"/>
              </a:rPr>
              <a:t>​</a:t>
            </a:r>
          </a:p>
          <a:p>
            <a:pPr algn="l" rtl="0" fontAlgn="base"/>
            <a:r>
              <a:rPr lang="sv" sz="1200" b="0" i="0" u="none" kern="1200" baseline="0">
                <a:solidFill>
                  <a:schemeClr val="tx1"/>
                </a:solidFill>
                <a:effectLst/>
                <a:latin typeface="+mn-lt"/>
                <a:ea typeface="+mn-ea"/>
                <a:cs typeface="+mn-cs"/>
              </a:rPr>
              <a:t>​</a:t>
            </a:r>
          </a:p>
          <a:p>
            <a:pPr algn="l" rtl="0" fontAlgn="base"/>
            <a:r>
              <a:rPr lang="sv" sz="1200" b="0" i="0" u="none" strike="noStrike" kern="1200" baseline="0">
                <a:solidFill>
                  <a:schemeClr val="tx1"/>
                </a:solidFill>
                <a:effectLst/>
                <a:latin typeface="+mn-lt"/>
                <a:ea typeface="+mn-ea"/>
                <a:cs typeface="+mn-cs"/>
              </a:rPr>
              <a:t>Vertaisuus voimavarana ohjauksessa, Penttinen et al. s. 5 och 6</a:t>
            </a:r>
            <a:r>
              <a:rPr lang="sv" sz="1200" b="0" i="0" u="none" kern="1200" baseline="0">
                <a:solidFill>
                  <a:schemeClr val="tx1"/>
                </a:solidFill>
                <a:effectLst/>
                <a:latin typeface="+mn-lt"/>
                <a:ea typeface="+mn-ea"/>
                <a:cs typeface="+mn-cs"/>
              </a:rPr>
              <a:t>​</a:t>
            </a:r>
          </a:p>
          <a:p>
            <a:pPr algn="l" rtl="0" fontAlgn="base"/>
            <a:r>
              <a:rPr lang="sv" sz="1200" b="0" i="0" u="sng" strike="noStrike" kern="1200" baseline="0">
                <a:solidFill>
                  <a:schemeClr val="tx1"/>
                </a:solidFill>
                <a:effectLst/>
                <a:latin typeface="+mn-lt"/>
                <a:ea typeface="+mn-ea"/>
                <a:cs typeface="+mn-cs"/>
                <a:hlinkClick r:id="rId3"/>
              </a:rPr>
              <a:t>https://jyx.jyu.fi/bitstream/handle/123456789/47643/978-951-39-4497-1.pdf?sequence=1</a:t>
            </a:r>
            <a:r>
              <a:rPr lang="sv" sz="1200" b="0" i="0" u="none" kern="1200" baseline="0">
                <a:solidFill>
                  <a:schemeClr val="tx1"/>
                </a:solidFill>
                <a:effectLst/>
                <a:latin typeface="+mn-lt"/>
                <a:ea typeface="+mn-ea"/>
                <a:cs typeface="+mn-cs"/>
              </a:rPr>
              <a:t>​</a:t>
            </a:r>
          </a:p>
          <a:p>
            <a:pPr algn="l" rtl="0" fontAlgn="base"/>
            <a:r>
              <a:rPr lang="sv" sz="1200" b="0" i="0" u="none" kern="1200" baseline="0">
                <a:solidFill>
                  <a:schemeClr val="tx1"/>
                </a:solidFill>
                <a:effectLst/>
                <a:latin typeface="+mn-lt"/>
                <a:ea typeface="+mn-ea"/>
                <a:cs typeface="+mn-cs"/>
              </a:rPr>
              <a:t>​</a:t>
            </a:r>
          </a:p>
          <a:p>
            <a:pPr algn="l" rtl="0" fontAlgn="base"/>
            <a:r>
              <a:rPr lang="sv" sz="1200" b="0" i="0" u="none" strike="noStrike" kern="1200" baseline="0">
                <a:solidFill>
                  <a:schemeClr val="tx1"/>
                </a:solidFill>
                <a:effectLst/>
                <a:latin typeface="+mn-lt"/>
                <a:ea typeface="+mn-ea"/>
                <a:cs typeface="+mn-cs"/>
              </a:rPr>
              <a:t>Ohjaus ja opintojen eteneminen Artikelserie i forskningen Eurostudent VI Undervisnings- och kulturministeriets publikationer 2017:36, Penttinen et al. </a:t>
            </a:r>
            <a:r>
              <a:rPr lang="sv" sz="1200" b="0" i="0" u="sng" strike="noStrike" kern="1200" baseline="0">
                <a:solidFill>
                  <a:schemeClr val="tx1"/>
                </a:solidFill>
                <a:effectLst/>
                <a:latin typeface="+mn-lt"/>
                <a:ea typeface="+mn-ea"/>
                <a:cs typeface="+mn-cs"/>
                <a:hlinkClick r:id="rId4"/>
              </a:rPr>
              <a:t>https://julkaisut.valtioneuvosto.fi/bitstream/handle/10024/80533/okm36.pdf?sequence=1&amp;isAllowed=y</a:t>
            </a:r>
            <a:r>
              <a:rPr lang="sv" sz="1200" b="0" i="0" u="none" strike="noStrike" kern="1200" baseline="0">
                <a:solidFill>
                  <a:schemeClr val="tx1"/>
                </a:solidFill>
                <a:effectLst/>
                <a:latin typeface="+mn-lt"/>
                <a:ea typeface="+mn-ea"/>
                <a:cs typeface="+mn-cs"/>
              </a:rPr>
              <a:t> s. 13-&gt;</a:t>
            </a:r>
            <a:r>
              <a:rPr lang="sv" sz="1200" b="0" i="0" u="none" kern="1200" baseline="0">
                <a:solidFill>
                  <a:schemeClr val="tx1"/>
                </a:solidFill>
                <a:effectLst/>
                <a:latin typeface="+mn-lt"/>
                <a:ea typeface="+mn-ea"/>
                <a:cs typeface="+mn-cs"/>
              </a:rPr>
              <a:t>​</a:t>
            </a:r>
          </a:p>
          <a:p>
            <a:pPr algn="l" rtl="0" fontAlgn="base"/>
            <a:r>
              <a:rPr lang="sv" sz="1200" b="0" i="0" u="none" kern="1200" baseline="0">
                <a:solidFill>
                  <a:schemeClr val="tx1"/>
                </a:solidFill>
                <a:effectLst/>
                <a:latin typeface="+mn-lt"/>
                <a:ea typeface="+mn-ea"/>
                <a:cs typeface="+mn-cs"/>
              </a:rPr>
              <a:t>​</a:t>
            </a:r>
          </a:p>
          <a:p>
            <a:pPr algn="l" rtl="0" fontAlgn="base"/>
            <a:r>
              <a:rPr lang="sv" sz="1200" b="0" i="0" u="none" strike="noStrike" kern="1200" baseline="0">
                <a:solidFill>
                  <a:schemeClr val="tx1"/>
                </a:solidFill>
                <a:effectLst/>
                <a:latin typeface="+mn-lt"/>
                <a:ea typeface="+mn-ea"/>
                <a:cs typeface="+mn-cs"/>
              </a:rPr>
              <a:t>De studerandes upplevelse av den gemensamma sociala verksamheten som ensidig och ensamhet har en koppling till varandra.</a:t>
            </a:r>
            <a:r>
              <a:rPr lang="sv" sz="1200" b="0" i="0" u="none" kern="1200" baseline="0">
                <a:solidFill>
                  <a:schemeClr val="tx1"/>
                </a:solidFill>
                <a:effectLst/>
                <a:latin typeface="+mn-lt"/>
                <a:ea typeface="+mn-ea"/>
                <a:cs typeface="+mn-cs"/>
              </a:rPr>
              <a:t>​</a:t>
            </a:r>
          </a:p>
          <a:p>
            <a:pPr algn="l" rtl="0" fontAlgn="base"/>
            <a:r>
              <a:rPr lang="sv" sz="1200" b="0" i="0" u="none" strike="noStrike" kern="1200" baseline="0">
                <a:solidFill>
                  <a:schemeClr val="tx1"/>
                </a:solidFill>
                <a:effectLst/>
                <a:latin typeface="+mn-lt"/>
                <a:ea typeface="+mn-ea"/>
                <a:cs typeface="+mn-cs"/>
              </a:rPr>
              <a:t>Källa: Välimäki et al. Yksin yliopistokaupungissa, Nuorisotutkimus 36 (2018):3</a:t>
            </a:r>
            <a:r>
              <a:rPr lang="sv" sz="1200" b="0" i="0" u="none" kern="1200" baseline="0">
                <a:solidFill>
                  <a:schemeClr val="tx1"/>
                </a:solidFill>
                <a:effectLst/>
                <a:latin typeface="+mn-lt"/>
                <a:ea typeface="+mn-ea"/>
                <a:cs typeface="+mn-cs"/>
              </a:rPr>
              <a:t>​</a:t>
            </a:r>
          </a:p>
          <a:p>
            <a:pPr algn="l" rtl="0" fontAlgn="base"/>
            <a:r>
              <a:rPr lang="sv" sz="1200" b="0" i="0" u="none" kern="1200" baseline="0">
                <a:solidFill>
                  <a:schemeClr val="tx1"/>
                </a:solidFill>
                <a:effectLst/>
                <a:latin typeface="+mn-lt"/>
                <a:ea typeface="+mn-ea"/>
                <a:cs typeface="+mn-cs"/>
              </a:rPr>
              <a:t>​</a:t>
            </a:r>
          </a:p>
          <a:p>
            <a:endParaRPr lang="sv"/>
          </a:p>
        </p:txBody>
      </p:sp>
      <p:sp>
        <p:nvSpPr>
          <p:cNvPr id="4" name="Dian numeron paikkamerkki 3"/>
          <p:cNvSpPr>
            <a:spLocks noGrp="1"/>
          </p:cNvSpPr>
          <p:nvPr>
            <p:ph type="sldNum" sz="quarter" idx="5"/>
          </p:nvPr>
        </p:nvSpPr>
        <p:spPr/>
        <p:txBody>
          <a:bodyPr/>
          <a:lstStyle/>
          <a:p>
            <a:pPr algn="l" rtl="0"/>
            <a:fld id="{19B1DBEE-2529-47DF-8872-751B125E255C}" type="slidenum">
              <a:rPr/>
              <a:t>11</a:t>
            </a:fld>
            <a:endParaRPr lang="sv"/>
          </a:p>
        </p:txBody>
      </p:sp>
    </p:spTree>
    <p:extLst>
      <p:ext uri="{BB962C8B-B14F-4D97-AF65-F5344CB8AC3E}">
        <p14:creationId xmlns:p14="http://schemas.microsoft.com/office/powerpoint/2010/main" val="18324379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sv" sz="1200" b="0" i="0" u="none" strike="noStrike" kern="1200" baseline="0" dirty="0">
                <a:solidFill>
                  <a:schemeClr val="tx1"/>
                </a:solidFill>
                <a:effectLst/>
                <a:latin typeface="+mn-lt"/>
                <a:ea typeface="+mn-ea"/>
                <a:cs typeface="+mn-cs"/>
              </a:rPr>
              <a:t>Uppgift: Diskussion i par/smågrupper. I övningen planerar tutorerna den första träffen med gruppen av nya studerande.</a:t>
            </a:r>
            <a:r>
              <a:rPr lang="sv" sz="1200" b="0" i="0" u="none" kern="1200" baseline="0" dirty="0">
                <a:solidFill>
                  <a:schemeClr val="tx1"/>
                </a:solidFill>
                <a:effectLst/>
                <a:latin typeface="+mn-lt"/>
                <a:ea typeface="+mn-ea"/>
                <a:cs typeface="+mn-cs"/>
              </a:rPr>
              <a:t>​</a:t>
            </a:r>
            <a:br>
              <a:rPr lang="sv" sz="1200" b="0" i="0" kern="1200" dirty="0">
                <a:solidFill>
                  <a:schemeClr val="tx1"/>
                </a:solidFill>
                <a:effectLst/>
                <a:latin typeface="+mn-lt"/>
                <a:ea typeface="+mn-ea"/>
                <a:cs typeface="+mn-cs"/>
              </a:rPr>
            </a:br>
            <a:r>
              <a:rPr lang="sv" sz="1200" b="0" i="0" u="none" strike="noStrike" kern="1200" baseline="0" dirty="0">
                <a:solidFill>
                  <a:schemeClr val="tx1"/>
                </a:solidFill>
                <a:effectLst/>
                <a:latin typeface="+mn-lt"/>
                <a:ea typeface="+mn-ea"/>
                <a:cs typeface="+mn-cs"/>
              </a:rPr>
              <a:t>Längd: uppgift och genomgång 10 min.</a:t>
            </a:r>
            <a:r>
              <a:rPr lang="sv" sz="1200" b="0" i="0" u="none" kern="1200" baseline="0" dirty="0">
                <a:solidFill>
                  <a:schemeClr val="tx1"/>
                </a:solidFill>
                <a:effectLst/>
                <a:latin typeface="+mn-lt"/>
                <a:ea typeface="+mn-ea"/>
                <a:cs typeface="+mn-cs"/>
              </a:rPr>
              <a:t>​</a:t>
            </a:r>
            <a:br>
              <a:rPr lang="sv" sz="1200" b="0" i="0" kern="1200" dirty="0">
                <a:solidFill>
                  <a:schemeClr val="tx1"/>
                </a:solidFill>
                <a:effectLst/>
                <a:latin typeface="+mn-lt"/>
                <a:ea typeface="+mn-ea"/>
                <a:cs typeface="+mn-cs"/>
              </a:rPr>
            </a:b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Uppmuntra dem att reflektera till exempel över följande saker: </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 Var ska ni träffas så att alla har möjlighet att delta? Har studierna redan inletts? Hur får gulisarna vetskap om den första träffen? </a:t>
            </a:r>
            <a:r>
              <a:rPr lang="sv" sz="1200" b="0" i="0" u="none" kern="1200" baseline="0" dirty="0">
                <a:solidFill>
                  <a:schemeClr val="tx1"/>
                </a:solidFill>
                <a:effectLst/>
                <a:latin typeface="+mn-lt"/>
                <a:ea typeface="+mn-ea"/>
                <a:cs typeface="+mn-cs"/>
              </a:rPr>
              <a:t>​</a:t>
            </a:r>
            <a:br>
              <a:rPr lang="sv" sz="1200" b="0" i="0" kern="1200" dirty="0">
                <a:solidFill>
                  <a:schemeClr val="tx1"/>
                </a:solidFill>
                <a:effectLst/>
                <a:latin typeface="+mn-lt"/>
                <a:ea typeface="+mn-ea"/>
                <a:cs typeface="+mn-cs"/>
              </a:rPr>
            </a:br>
            <a:r>
              <a:rPr lang="sv" sz="1200" b="0" i="0" u="none" strike="noStrike" kern="1200" baseline="0" dirty="0">
                <a:solidFill>
                  <a:schemeClr val="tx1"/>
                </a:solidFill>
                <a:effectLst/>
                <a:latin typeface="+mn-lt"/>
                <a:ea typeface="+mn-ea"/>
                <a:cs typeface="+mn-cs"/>
              </a:rPr>
              <a:t>- Vilken information har gulisarna redan? Vilken information behöver de genast i början av studierna?</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 Målet är att introducera dem på ett tryggt sätt.</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 Sammanställning av spelreglerna för gruppen och tutorverksamheten, det vill säga hur vi agerar i den här gruppen.</a:t>
            </a:r>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a:p>
            <a:endParaRPr lang="sv" dirty="0"/>
          </a:p>
        </p:txBody>
      </p:sp>
      <p:sp>
        <p:nvSpPr>
          <p:cNvPr id="4" name="Dian numeron paikkamerkki 3"/>
          <p:cNvSpPr>
            <a:spLocks noGrp="1"/>
          </p:cNvSpPr>
          <p:nvPr>
            <p:ph type="sldNum" sz="quarter" idx="5"/>
          </p:nvPr>
        </p:nvSpPr>
        <p:spPr/>
        <p:txBody>
          <a:bodyPr/>
          <a:lstStyle/>
          <a:p>
            <a:pPr algn="l" rtl="0"/>
            <a:fld id="{19B1DBEE-2529-47DF-8872-751B125E255C}" type="slidenum">
              <a:rPr/>
              <a:t>12</a:t>
            </a:fld>
            <a:endParaRPr lang="sv"/>
          </a:p>
        </p:txBody>
      </p:sp>
    </p:spTree>
    <p:extLst>
      <p:ext uri="{BB962C8B-B14F-4D97-AF65-F5344CB8AC3E}">
        <p14:creationId xmlns:p14="http://schemas.microsoft.com/office/powerpoint/2010/main" val="112086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algn="l" rtl="0" fontAlgn="base"/>
            <a:r>
              <a:rPr lang="sv" sz="1200" b="0" i="0" u="none" strike="noStrike" kern="1200" baseline="0" dirty="0">
                <a:solidFill>
                  <a:schemeClr val="tx1"/>
                </a:solidFill>
                <a:effectLst/>
                <a:latin typeface="+mn-lt"/>
                <a:ea typeface="+mn-ea"/>
                <a:cs typeface="+mn-cs"/>
              </a:rPr>
              <a:t>Olika högskolor och utbildningar ställer olika krav på tutorverksamheten och dess schemaläggning.</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I det här exemplet beskrivs olika mål/träffar som ni kan genomföra under året.</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Du kan tänka tillbaka på ditt första studieår. Vilken typ av stöd eller praktisk information behövde du själv då?</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Hur skulle årsklockan/planen för tidsanvändningen för din egen tutorverksamhet se ut?</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Skriv ned innehållet i årsklockan i dina anteckningar.</a:t>
            </a:r>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Innan tutorverksamheten börjar gör du klokt i att läsa igenom anvisningarna för nya studerande, så att du vet var du hittar mer information och vilken information som gulisarna fått redan innan studierna inleddes.</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Tutorskapet bör med andra ord planeras i god tid, i mån av möjlighet tillsammans med tutorläraren (eller motsvarande) och de andra tutorerna.</a:t>
            </a:r>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Diskutera tillsammans:</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 Vem idkar tutorskap med dig?</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 Hur ofta träffas ni med ett större tutorgäng?</a:t>
            </a:r>
            <a:r>
              <a:rPr lang="sv" sz="1200" b="0" i="0" u="none" kern="1200" baseline="0" dirty="0">
                <a:solidFill>
                  <a:schemeClr val="tx1"/>
                </a:solidFill>
                <a:effectLst/>
                <a:latin typeface="+mn-lt"/>
                <a:ea typeface="+mn-ea"/>
                <a:cs typeface="+mn-cs"/>
              </a:rPr>
              <a:t>​ Vad kan man gå igenom i tutorernas gruppdiskussioner?</a:t>
            </a:r>
          </a:p>
          <a:p>
            <a:pPr algn="l" rtl="0" fontAlgn="base"/>
            <a:r>
              <a:rPr lang="sv" sz="1200" b="0" i="0" u="none" strike="noStrike" kern="1200" baseline="0" dirty="0">
                <a:solidFill>
                  <a:schemeClr val="tx1"/>
                </a:solidFill>
                <a:effectLst/>
                <a:latin typeface="+mn-lt"/>
                <a:ea typeface="+mn-ea"/>
                <a:cs typeface="+mn-cs"/>
              </a:rPr>
              <a:t>- Hur fungerar kontakten med lärartutorerna och den övriga handledningspersonalen?</a:t>
            </a:r>
            <a:r>
              <a:rPr lang="sv" sz="1200" b="0" i="0" u="none" kern="1200" baseline="0" dirty="0">
                <a:solidFill>
                  <a:schemeClr val="tx1"/>
                </a:solidFill>
                <a:effectLst/>
                <a:latin typeface="+mn-lt"/>
                <a:ea typeface="+mn-ea"/>
                <a:cs typeface="+mn-cs"/>
              </a:rPr>
              <a:t>​</a:t>
            </a:r>
          </a:p>
          <a:p>
            <a:pPr algn="l" rtl="0" fontAlgn="base"/>
            <a:r>
              <a:rPr lang="sv" sz="1200" b="0" i="0" u="none" strike="noStrike" kern="1200" baseline="0" dirty="0">
                <a:solidFill>
                  <a:schemeClr val="tx1"/>
                </a:solidFill>
                <a:effectLst/>
                <a:latin typeface="+mn-lt"/>
                <a:ea typeface="+mn-ea"/>
                <a:cs typeface="+mn-cs"/>
              </a:rPr>
              <a:t>Här kan ni även på nytt gå igenom målen som satts upp för tutorverksamheten. </a:t>
            </a:r>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a:p>
            <a:pPr algn="l" rtl="0" fontAlgn="base"/>
            <a:r>
              <a:rPr lang="sv" sz="1200" b="0" i="0" u="none" kern="1200" baseline="0" dirty="0">
                <a:solidFill>
                  <a:schemeClr val="tx1"/>
                </a:solidFill>
                <a:effectLst/>
                <a:latin typeface="+mn-lt"/>
                <a:ea typeface="+mn-ea"/>
                <a:cs typeface="+mn-cs"/>
              </a:rPr>
              <a:t>​</a:t>
            </a:r>
          </a:p>
        </p:txBody>
      </p:sp>
      <p:sp>
        <p:nvSpPr>
          <p:cNvPr id="4" name="Dian numeron paikkamerkki 3"/>
          <p:cNvSpPr>
            <a:spLocks noGrp="1"/>
          </p:cNvSpPr>
          <p:nvPr>
            <p:ph type="sldNum" sz="quarter" idx="5"/>
          </p:nvPr>
        </p:nvSpPr>
        <p:spPr/>
        <p:txBody>
          <a:bodyPr/>
          <a:lstStyle/>
          <a:p>
            <a:pPr algn="l" rtl="0"/>
            <a:fld id="{19B1DBEE-2529-47DF-8872-751B125E255C}" type="slidenum">
              <a:rPr/>
              <a:t>14</a:t>
            </a:fld>
            <a:endParaRPr lang="sv"/>
          </a:p>
        </p:txBody>
      </p:sp>
    </p:spTree>
    <p:extLst>
      <p:ext uri="{BB962C8B-B14F-4D97-AF65-F5344CB8AC3E}">
        <p14:creationId xmlns:p14="http://schemas.microsoft.com/office/powerpoint/2010/main" val="3565775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B323D95-BD22-471B-9737-B52DFD97CC31}"/>
              </a:ext>
            </a:extLst>
          </p:cNvPr>
          <p:cNvSpPr/>
          <p:nvPr userDrawn="1"/>
        </p:nvSpPr>
        <p:spPr>
          <a:xfrm>
            <a:off x="243348" y="221226"/>
            <a:ext cx="11710220" cy="63860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11" name="Graphic 10">
            <a:extLst>
              <a:ext uri="{FF2B5EF4-FFF2-40B4-BE49-F238E27FC236}">
                <a16:creationId xmlns:a16="http://schemas.microsoft.com/office/drawing/2014/main" id="{DF2AA9B2-296B-4EA7-89A1-18E3BBAA66A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27433" y="7240"/>
            <a:ext cx="4040900" cy="4057822"/>
          </a:xfrm>
          <a:prstGeom prst="rect">
            <a:avLst/>
          </a:prstGeom>
        </p:spPr>
      </p:pic>
      <p:sp>
        <p:nvSpPr>
          <p:cNvPr id="2" name="Otsikko 1">
            <a:extLst>
              <a:ext uri="{FF2B5EF4-FFF2-40B4-BE49-F238E27FC236}">
                <a16:creationId xmlns:a16="http://schemas.microsoft.com/office/drawing/2014/main" id="{9CD11F6C-F3F6-4118-89CE-9F0DEC3ED7D8}"/>
              </a:ext>
            </a:extLst>
          </p:cNvPr>
          <p:cNvSpPr>
            <a:spLocks noGrp="1"/>
          </p:cNvSpPr>
          <p:nvPr>
            <p:ph type="ctrTitle" hasCustomPrompt="1"/>
          </p:nvPr>
        </p:nvSpPr>
        <p:spPr>
          <a:xfrm>
            <a:off x="810714" y="1243054"/>
            <a:ext cx="4040901" cy="2095053"/>
          </a:xfrm>
        </p:spPr>
        <p:txBody>
          <a:bodyPr anchor="ctr">
            <a:normAutofit/>
          </a:bodyPr>
          <a:lstStyle>
            <a:lvl1pPr algn="ctr">
              <a:defRPr sz="4500" b="1">
                <a:solidFill>
                  <a:srgbClr val="39A1B1"/>
                </a:solidFill>
                <a:latin typeface="+mn-lt"/>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8" name="Otsikko 1">
            <a:extLst>
              <a:ext uri="{FF2B5EF4-FFF2-40B4-BE49-F238E27FC236}">
                <a16:creationId xmlns:a16="http://schemas.microsoft.com/office/drawing/2014/main" id="{8B1E04D6-383D-4B93-BA9D-F06D143E1A2B}"/>
              </a:ext>
            </a:extLst>
          </p:cNvPr>
          <p:cNvSpPr txBox="1">
            <a:spLocks/>
          </p:cNvSpPr>
          <p:nvPr userDrawn="1"/>
        </p:nvSpPr>
        <p:spPr>
          <a:xfrm>
            <a:off x="8417954" y="840583"/>
            <a:ext cx="3821595" cy="41940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5000" b="1" kern="1200">
                <a:solidFill>
                  <a:schemeClr val="accent2"/>
                </a:solidFill>
                <a:latin typeface="+mn-lt"/>
                <a:ea typeface="+mj-ea"/>
                <a:cs typeface="+mj-cs"/>
              </a:defRPr>
            </a:lvl1pPr>
          </a:lstStyle>
          <a:p>
            <a:pPr algn="l" rtl="0"/>
            <a:r>
              <a:rPr lang="sv" sz="2800" b="1" i="0" u="none" baseline="0" dirty="0">
                <a:solidFill>
                  <a:schemeClr val="bg1"/>
                </a:solidFill>
              </a:rPr>
              <a:t>TUTORUTBILDNING</a:t>
            </a:r>
          </a:p>
        </p:txBody>
      </p:sp>
      <p:pic>
        <p:nvPicPr>
          <p:cNvPr id="10" name="Picture 9" descr="A picture containing clock, drawing&#10;&#10;Description automatically generated">
            <a:extLst>
              <a:ext uri="{FF2B5EF4-FFF2-40B4-BE49-F238E27FC236}">
                <a16:creationId xmlns:a16="http://schemas.microsoft.com/office/drawing/2014/main" id="{AA58C10D-AAD6-472A-87AC-9919B8B543D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10130" y="564818"/>
            <a:ext cx="838717" cy="838717"/>
          </a:xfrm>
          <a:prstGeom prst="rect">
            <a:avLst/>
          </a:prstGeom>
        </p:spPr>
      </p:pic>
      <p:pic>
        <p:nvPicPr>
          <p:cNvPr id="12" name="Picture 11">
            <a:extLst>
              <a:ext uri="{FF2B5EF4-FFF2-40B4-BE49-F238E27FC236}">
                <a16:creationId xmlns:a16="http://schemas.microsoft.com/office/drawing/2014/main" id="{EC2907B0-32CA-429E-B2CD-6B53B5FE05E9}"/>
              </a:ext>
            </a:extLst>
          </p:cNvPr>
          <p:cNvPicPr>
            <a:picLocks noChangeAspect="1"/>
          </p:cNvPicPr>
          <p:nvPr userDrawn="1"/>
        </p:nvPicPr>
        <p:blipFill>
          <a:blip r:embed="rId5">
            <a:extLst>
              <a:ext uri="{28A0092B-C50C-407E-A947-70E740481C1C}">
                <a14:useLocalDpi xmlns:a14="http://schemas.microsoft.com/office/drawing/2010/main" val="0"/>
              </a:ext>
            </a:extLst>
          </a:blip>
          <a:srcRect/>
          <a:stretch/>
        </p:blipFill>
        <p:spPr>
          <a:xfrm>
            <a:off x="5198892" y="2844800"/>
            <a:ext cx="6283478" cy="3255661"/>
          </a:xfrm>
          <a:prstGeom prst="rect">
            <a:avLst/>
          </a:prstGeom>
        </p:spPr>
      </p:pic>
    </p:spTree>
    <p:extLst>
      <p:ext uri="{BB962C8B-B14F-4D97-AF65-F5344CB8AC3E}">
        <p14:creationId xmlns:p14="http://schemas.microsoft.com/office/powerpoint/2010/main" val="1126323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F7D4B7C2-160F-4C2A-8889-C4247D3665B7}"/>
              </a:ext>
            </a:extLst>
          </p:cNvPr>
          <p:cNvSpPr/>
          <p:nvPr userDrawn="1"/>
        </p:nvSpPr>
        <p:spPr>
          <a:xfrm>
            <a:off x="0" y="0"/>
            <a:ext cx="12192000" cy="6858000"/>
          </a:xfrm>
          <a:prstGeom prst="rect">
            <a:avLst/>
          </a:prstGeom>
          <a:solidFill>
            <a:schemeClr val="tx2">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solidFill>
                <a:schemeClr val="accent4"/>
              </a:solidFill>
            </a:endParaRPr>
          </a:p>
        </p:txBody>
      </p:sp>
      <p:sp>
        <p:nvSpPr>
          <p:cNvPr id="14" name="Rectangle 13">
            <a:extLst>
              <a:ext uri="{FF2B5EF4-FFF2-40B4-BE49-F238E27FC236}">
                <a16:creationId xmlns:a16="http://schemas.microsoft.com/office/drawing/2014/main" id="{8A0A3CEB-93FA-4E33-9CC3-761E52F4C0E2}"/>
              </a:ext>
            </a:extLst>
          </p:cNvPr>
          <p:cNvSpPr/>
          <p:nvPr userDrawn="1"/>
        </p:nvSpPr>
        <p:spPr>
          <a:xfrm>
            <a:off x="243348" y="222739"/>
            <a:ext cx="11710220" cy="638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10515600" cy="958577"/>
          </a:xfrm>
        </p:spPr>
        <p:txBody>
          <a:bodyPr>
            <a:normAutofit/>
          </a:bodyPr>
          <a:lstStyle>
            <a:lvl1pPr>
              <a:defRPr sz="4500" b="1">
                <a:solidFill>
                  <a:srgbClr val="39A1B1"/>
                </a:solidFill>
                <a:latin typeface="+mn-lt"/>
              </a:defRPr>
            </a:lvl1p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tx2"/>
              </a:buClr>
              <a:buSzPct val="120000"/>
              <a:defRPr/>
            </a:lvl1pPr>
            <a:lvl2pPr marL="685800" indent="-288000">
              <a:buClr>
                <a:schemeClr val="tx2"/>
              </a:buClr>
              <a:buSzPct val="120000"/>
              <a:buFont typeface="Arial" panose="020B0604020202020204" pitchFamily="34" charset="0"/>
              <a:buChar char="•"/>
              <a:defRPr/>
            </a:lvl2pPr>
          </a:lstStyle>
          <a:p>
            <a:pPr lvl="0"/>
            <a:r>
              <a:rPr lang="fi-FI" dirty="0"/>
              <a:t>Muokkaa tekstin perustyylejä napsauttamalla</a:t>
            </a:r>
          </a:p>
          <a:p>
            <a:pPr lvl="1"/>
            <a:r>
              <a:rPr lang="fi-FI" dirty="0"/>
              <a:t>toinen taso</a:t>
            </a:r>
          </a:p>
        </p:txBody>
      </p:sp>
    </p:spTree>
    <p:extLst>
      <p:ext uri="{BB962C8B-B14F-4D97-AF65-F5344CB8AC3E}">
        <p14:creationId xmlns:p14="http://schemas.microsoft.com/office/powerpoint/2010/main" val="1974285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tsikko ja sisältö">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D4D1DD-2C05-477E-B71A-CB554FB0D130}"/>
              </a:ext>
            </a:extLst>
          </p:cNvPr>
          <p:cNvSpPr/>
          <p:nvPr userDrawn="1"/>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8980404" cy="958577"/>
          </a:xfrm>
        </p:spPr>
        <p:txBody>
          <a:bodyPr>
            <a:normAutofit/>
          </a:bodyPr>
          <a:lstStyle>
            <a:lvl1pPr>
              <a:defRPr sz="4500" b="1">
                <a:solidFill>
                  <a:schemeClr val="bg1"/>
                </a:solidFill>
              </a:defRPr>
            </a:lvl1pPr>
          </a:lstStyle>
          <a:p>
            <a:r>
              <a:rPr lang="fi-FI"/>
              <a:t>Muokkaa ots. perustyyl. napsautt.</a:t>
            </a:r>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bg1"/>
              </a:buClr>
              <a:buSzPct val="120000"/>
              <a:defRPr>
                <a:solidFill>
                  <a:schemeClr val="bg1"/>
                </a:solidFill>
              </a:defRPr>
            </a:lvl1pPr>
            <a:lvl2pPr marL="685800" indent="-288000">
              <a:buClr>
                <a:schemeClr val="bg1"/>
              </a:buClr>
              <a:buSzPct val="120000"/>
              <a:buFont typeface="Arial" panose="020B0604020202020204" pitchFamily="34" charset="0"/>
              <a:buChar char="•"/>
              <a:defRPr>
                <a:solidFill>
                  <a:schemeClr val="bg1"/>
                </a:solidFill>
              </a:defRPr>
            </a:lvl2pPr>
          </a:lstStyle>
          <a:p>
            <a:pPr lvl="0"/>
            <a:r>
              <a:rPr lang="fi-FI"/>
              <a:t>Muokkaa tekstin perustyylejä napsauttamalla</a:t>
            </a:r>
          </a:p>
          <a:p>
            <a:pPr lvl="1"/>
            <a:r>
              <a:rPr lang="fi-FI"/>
              <a:t>toinen taso</a:t>
            </a:r>
          </a:p>
        </p:txBody>
      </p:sp>
      <p:pic>
        <p:nvPicPr>
          <p:cNvPr id="2" name="Graphic 1">
            <a:extLst>
              <a:ext uri="{FF2B5EF4-FFF2-40B4-BE49-F238E27FC236}">
                <a16:creationId xmlns:a16="http://schemas.microsoft.com/office/drawing/2014/main" id="{D99BEF8E-FE8B-4AE3-8AF9-8787B499A1F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Tree>
    <p:extLst>
      <p:ext uri="{BB962C8B-B14F-4D97-AF65-F5344CB8AC3E}">
        <p14:creationId xmlns:p14="http://schemas.microsoft.com/office/powerpoint/2010/main" val="2085048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ukautettu asettelu">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792D0-DF22-4C38-A3CC-887846AAF961}"/>
              </a:ext>
            </a:extLst>
          </p:cNvPr>
          <p:cNvSpPr/>
          <p:nvPr userDrawn="1"/>
        </p:nvSpPr>
        <p:spPr>
          <a:xfrm>
            <a:off x="243348" y="221226"/>
            <a:ext cx="11710220" cy="638605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solidFill>
                <a:srgbClr val="7ECAD5"/>
              </a:solidFill>
            </a:endParaRPr>
          </a:p>
        </p:txBody>
      </p:sp>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p>
        </p:txBody>
      </p:sp>
      <p:pic>
        <p:nvPicPr>
          <p:cNvPr id="4" name="Picture 3">
            <a:extLst>
              <a:ext uri="{FF2B5EF4-FFF2-40B4-BE49-F238E27FC236}">
                <a16:creationId xmlns:a16="http://schemas.microsoft.com/office/drawing/2014/main" id="{CB594F26-AEE7-4F78-8041-28B11A8439B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8432" y="235197"/>
            <a:ext cx="4884713" cy="1580348"/>
          </a:xfrm>
          <a:prstGeom prst="rect">
            <a:avLst/>
          </a:prstGeom>
        </p:spPr>
      </p:pic>
    </p:spTree>
    <p:extLst>
      <p:ext uri="{BB962C8B-B14F-4D97-AF65-F5344CB8AC3E}">
        <p14:creationId xmlns:p14="http://schemas.microsoft.com/office/powerpoint/2010/main" val="2808983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Mukautettu asettelu">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584551-A250-41BF-9693-0127B5FD0558}"/>
              </a:ext>
            </a:extLst>
          </p:cNvPr>
          <p:cNvSpPr/>
          <p:nvPr userDrawn="1"/>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5" name="Graphic 4">
            <a:extLst>
              <a:ext uri="{FF2B5EF4-FFF2-40B4-BE49-F238E27FC236}">
                <a16:creationId xmlns:a16="http://schemas.microsoft.com/office/drawing/2014/main" id="{1B4E1AE4-A457-43D2-8479-A720DFCE825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p>
        </p:txBody>
      </p:sp>
    </p:spTree>
    <p:extLst>
      <p:ext uri="{BB962C8B-B14F-4D97-AF65-F5344CB8AC3E}">
        <p14:creationId xmlns:p14="http://schemas.microsoft.com/office/powerpoint/2010/main" val="1697656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_Otsikko ja sisältö">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D4D1DD-2C05-477E-B71A-CB554FB0D130}"/>
              </a:ext>
            </a:extLst>
          </p:cNvPr>
          <p:cNvSpPr/>
          <p:nvPr userDrawn="1"/>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8980404" cy="958577"/>
          </a:xfrm>
        </p:spPr>
        <p:txBody>
          <a:bodyPr>
            <a:normAutofit/>
          </a:bodyPr>
          <a:lstStyle>
            <a:lvl1pPr>
              <a:defRPr sz="4500" b="1">
                <a:solidFill>
                  <a:schemeClr val="bg1"/>
                </a:solidFill>
              </a:defRPr>
            </a:lvl1pPr>
          </a:lstStyle>
          <a:p>
            <a:r>
              <a:rPr lang="fi-FI"/>
              <a:t>Muokkaa ots. perustyyl. napsautt.</a:t>
            </a:r>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bg1"/>
              </a:buClr>
              <a:buSzPct val="120000"/>
              <a:defRPr>
                <a:solidFill>
                  <a:schemeClr val="bg1"/>
                </a:solidFill>
              </a:defRPr>
            </a:lvl1pPr>
            <a:lvl2pPr marL="685800" indent="-288000">
              <a:buClr>
                <a:schemeClr val="bg1"/>
              </a:buClr>
              <a:buSzPct val="120000"/>
              <a:buFont typeface="Arial" panose="020B0604020202020204" pitchFamily="34" charset="0"/>
              <a:buChar char="•"/>
              <a:defRPr>
                <a:solidFill>
                  <a:schemeClr val="bg1"/>
                </a:solidFill>
              </a:defRPr>
            </a:lvl2pPr>
          </a:lstStyle>
          <a:p>
            <a:pPr lvl="0"/>
            <a:r>
              <a:rPr lang="fi-FI"/>
              <a:t>Muokkaa tekstin perustyylejä napsauttamalla</a:t>
            </a:r>
          </a:p>
          <a:p>
            <a:pPr lvl="1"/>
            <a:r>
              <a:rPr lang="fi-FI"/>
              <a:t>toinen taso</a:t>
            </a:r>
          </a:p>
        </p:txBody>
      </p:sp>
      <p:pic>
        <p:nvPicPr>
          <p:cNvPr id="2" name="Graphic 1">
            <a:extLst>
              <a:ext uri="{FF2B5EF4-FFF2-40B4-BE49-F238E27FC236}">
                <a16:creationId xmlns:a16="http://schemas.microsoft.com/office/drawing/2014/main" id="{D99BEF8E-FE8B-4AE3-8AF9-8787B499A1F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Tree>
    <p:extLst>
      <p:ext uri="{BB962C8B-B14F-4D97-AF65-F5344CB8AC3E}">
        <p14:creationId xmlns:p14="http://schemas.microsoft.com/office/powerpoint/2010/main" val="3533417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Mukautettu asettelu">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584551-A250-41BF-9693-0127B5FD0558}"/>
              </a:ext>
            </a:extLst>
          </p:cNvPr>
          <p:cNvSpPr/>
          <p:nvPr userDrawn="1"/>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5" name="Graphic 4">
            <a:extLst>
              <a:ext uri="{FF2B5EF4-FFF2-40B4-BE49-F238E27FC236}">
                <a16:creationId xmlns:a16="http://schemas.microsoft.com/office/drawing/2014/main" id="{1B4E1AE4-A457-43D2-8479-A720DFCE825E}"/>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p>
        </p:txBody>
      </p:sp>
    </p:spTree>
    <p:extLst>
      <p:ext uri="{BB962C8B-B14F-4D97-AF65-F5344CB8AC3E}">
        <p14:creationId xmlns:p14="http://schemas.microsoft.com/office/powerpoint/2010/main" val="3418491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_Otsikko ja sisältö_F">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CD4D1DD-2C05-477E-B71A-CB554FB0D130}"/>
              </a:ext>
            </a:extLst>
          </p:cNvPr>
          <p:cNvSpPr/>
          <p:nvPr/>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11" name="Otsikko 1">
            <a:extLst>
              <a:ext uri="{FF2B5EF4-FFF2-40B4-BE49-F238E27FC236}">
                <a16:creationId xmlns:a16="http://schemas.microsoft.com/office/drawing/2014/main" id="{3D695610-6D03-4F9A-A141-FD9E9E3B4B18}"/>
              </a:ext>
            </a:extLst>
          </p:cNvPr>
          <p:cNvSpPr>
            <a:spLocks noGrp="1"/>
          </p:cNvSpPr>
          <p:nvPr>
            <p:ph type="title"/>
          </p:nvPr>
        </p:nvSpPr>
        <p:spPr>
          <a:xfrm>
            <a:off x="838200" y="578495"/>
            <a:ext cx="8980404" cy="958577"/>
          </a:xfrm>
        </p:spPr>
        <p:txBody>
          <a:bodyPr>
            <a:normAutofit/>
          </a:bodyPr>
          <a:lstStyle>
            <a:lvl1pPr>
              <a:defRPr sz="4500" b="1">
                <a:solidFill>
                  <a:schemeClr val="bg1"/>
                </a:solidFill>
              </a:defRPr>
            </a:lvl1pPr>
          </a:lstStyle>
          <a:p>
            <a:r>
              <a:rPr lang="fi-FI"/>
              <a:t>Muokkaa ots. perustyyl. napsautt.</a:t>
            </a:r>
          </a:p>
        </p:txBody>
      </p:sp>
      <p:sp>
        <p:nvSpPr>
          <p:cNvPr id="12" name="Sisällön paikkamerkki 2">
            <a:extLst>
              <a:ext uri="{FF2B5EF4-FFF2-40B4-BE49-F238E27FC236}">
                <a16:creationId xmlns:a16="http://schemas.microsoft.com/office/drawing/2014/main" id="{C1A0EE6B-9E72-4DE7-968B-D0585BA6D29C}"/>
              </a:ext>
            </a:extLst>
          </p:cNvPr>
          <p:cNvSpPr>
            <a:spLocks noGrp="1"/>
          </p:cNvSpPr>
          <p:nvPr>
            <p:ph idx="1"/>
          </p:nvPr>
        </p:nvSpPr>
        <p:spPr>
          <a:xfrm>
            <a:off x="853225" y="1753360"/>
            <a:ext cx="10547465" cy="4801267"/>
          </a:xfrm>
        </p:spPr>
        <p:txBody>
          <a:bodyPr/>
          <a:lstStyle>
            <a:lvl1pPr>
              <a:buClr>
                <a:schemeClr val="bg1"/>
              </a:buClr>
              <a:buSzPct val="120000"/>
              <a:defRPr>
                <a:solidFill>
                  <a:schemeClr val="bg1"/>
                </a:solidFill>
              </a:defRPr>
            </a:lvl1pPr>
            <a:lvl2pPr marL="685800" indent="-288000">
              <a:buClr>
                <a:schemeClr val="bg1"/>
              </a:buClr>
              <a:buSzPct val="120000"/>
              <a:buFont typeface="Arial" panose="020B0604020202020204" pitchFamily="34" charset="0"/>
              <a:buChar char="•"/>
              <a:defRPr>
                <a:solidFill>
                  <a:schemeClr val="bg1"/>
                </a:solidFill>
              </a:defRPr>
            </a:lvl2pPr>
          </a:lstStyle>
          <a:p>
            <a:pPr lvl="0"/>
            <a:r>
              <a:rPr lang="fi-FI"/>
              <a:t>Muokkaa tekstin perustyylejä napsauttamalla</a:t>
            </a:r>
          </a:p>
          <a:p>
            <a:pPr lvl="1"/>
            <a:r>
              <a:rPr lang="fi-FI"/>
              <a:t>toinen taso</a:t>
            </a:r>
          </a:p>
        </p:txBody>
      </p:sp>
      <p:pic>
        <p:nvPicPr>
          <p:cNvPr id="2" name="Graphic 1">
            <a:extLst>
              <a:ext uri="{FF2B5EF4-FFF2-40B4-BE49-F238E27FC236}">
                <a16:creationId xmlns:a16="http://schemas.microsoft.com/office/drawing/2014/main" id="{D99BEF8E-FE8B-4AE3-8AF9-8787B499A1F5}"/>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FECBAF95-F74A-4D60-8830-94608AA636F7}"/>
              </a:ext>
            </a:extLst>
          </p:cNvPr>
          <p:cNvSpPr txBox="1">
            <a:spLocks/>
          </p:cNvSpPr>
          <p:nvPr userDrawn="1"/>
        </p:nvSpPr>
        <p:spPr>
          <a:xfrm>
            <a:off x="10428481" y="993062"/>
            <a:ext cx="849119" cy="9585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500" b="1" kern="1200">
                <a:solidFill>
                  <a:schemeClr val="bg1"/>
                </a:solidFill>
                <a:latin typeface="+mn-lt"/>
                <a:ea typeface="+mj-ea"/>
                <a:cs typeface="+mj-cs"/>
              </a:defRPr>
            </a:lvl1pPr>
          </a:lstStyle>
          <a:p>
            <a:pPr algn="ctr"/>
            <a:r>
              <a:rPr lang="en-US" sz="4000" dirty="0">
                <a:solidFill>
                  <a:schemeClr val="accent1"/>
                </a:solidFill>
              </a:rPr>
              <a:t>G</a:t>
            </a:r>
            <a:endParaRPr lang="fi-FI" sz="4000" dirty="0">
              <a:solidFill>
                <a:schemeClr val="accent1"/>
              </a:solidFill>
            </a:endParaRPr>
          </a:p>
        </p:txBody>
      </p:sp>
    </p:spTree>
    <p:extLst>
      <p:ext uri="{BB962C8B-B14F-4D97-AF65-F5344CB8AC3E}">
        <p14:creationId xmlns:p14="http://schemas.microsoft.com/office/powerpoint/2010/main" val="3493473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_Mukautettu asettelu_F">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C584551-A250-41BF-9693-0127B5FD0558}"/>
              </a:ext>
            </a:extLst>
          </p:cNvPr>
          <p:cNvSpPr/>
          <p:nvPr/>
        </p:nvSpPr>
        <p:spPr>
          <a:xfrm>
            <a:off x="243348" y="221226"/>
            <a:ext cx="11710220" cy="6386051"/>
          </a:xfrm>
          <a:prstGeom prst="rect">
            <a:avLst/>
          </a:prstGeom>
          <a:solidFill>
            <a:srgbClr val="8564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pic>
        <p:nvPicPr>
          <p:cNvPr id="5" name="Graphic 4">
            <a:extLst>
              <a:ext uri="{FF2B5EF4-FFF2-40B4-BE49-F238E27FC236}">
                <a16:creationId xmlns:a16="http://schemas.microsoft.com/office/drawing/2014/main" id="{1B4E1AE4-A457-43D2-8479-A720DFCE825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rot="1800000">
            <a:off x="10441157" y="605179"/>
            <a:ext cx="1009878" cy="1307662"/>
          </a:xfrm>
          <a:prstGeom prst="rect">
            <a:avLst/>
          </a:prstGeom>
        </p:spPr>
      </p:pic>
      <p:sp>
        <p:nvSpPr>
          <p:cNvPr id="7" name="Otsikko 1">
            <a:extLst>
              <a:ext uri="{FF2B5EF4-FFF2-40B4-BE49-F238E27FC236}">
                <a16:creationId xmlns:a16="http://schemas.microsoft.com/office/drawing/2014/main" id="{2990069F-1EFC-436A-8709-AF0947EA718E}"/>
              </a:ext>
            </a:extLst>
          </p:cNvPr>
          <p:cNvSpPr>
            <a:spLocks noGrp="1"/>
          </p:cNvSpPr>
          <p:nvPr>
            <p:ph type="title"/>
          </p:nvPr>
        </p:nvSpPr>
        <p:spPr>
          <a:xfrm>
            <a:off x="238432" y="2381865"/>
            <a:ext cx="11710220" cy="1961535"/>
          </a:xfrm>
        </p:spPr>
        <p:txBody>
          <a:bodyPr>
            <a:normAutofit/>
          </a:bodyPr>
          <a:lstStyle>
            <a:lvl1pPr algn="ctr">
              <a:defRPr sz="6000" b="1">
                <a:solidFill>
                  <a:schemeClr val="bg1"/>
                </a:solidFill>
                <a:latin typeface="+mn-lt"/>
              </a:defRPr>
            </a:lvl1pPr>
          </a:lstStyle>
          <a:p>
            <a:r>
              <a:rPr lang="fi-FI"/>
              <a:t>Muokkaa ots. perustyyl. napsautt.</a:t>
            </a:r>
          </a:p>
        </p:txBody>
      </p:sp>
      <p:sp>
        <p:nvSpPr>
          <p:cNvPr id="6" name="Otsikko 1">
            <a:extLst>
              <a:ext uri="{FF2B5EF4-FFF2-40B4-BE49-F238E27FC236}">
                <a16:creationId xmlns:a16="http://schemas.microsoft.com/office/drawing/2014/main" id="{3F9C25DC-D7DE-4BE1-8169-B62640358757}"/>
              </a:ext>
            </a:extLst>
          </p:cNvPr>
          <p:cNvSpPr txBox="1">
            <a:spLocks/>
          </p:cNvSpPr>
          <p:nvPr userDrawn="1"/>
        </p:nvSpPr>
        <p:spPr>
          <a:xfrm>
            <a:off x="10428481" y="993062"/>
            <a:ext cx="849119" cy="9585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500" b="1" kern="1200">
                <a:solidFill>
                  <a:schemeClr val="bg1"/>
                </a:solidFill>
                <a:latin typeface="+mn-lt"/>
                <a:ea typeface="+mj-ea"/>
                <a:cs typeface="+mj-cs"/>
              </a:defRPr>
            </a:lvl1pPr>
          </a:lstStyle>
          <a:p>
            <a:pPr algn="ctr"/>
            <a:r>
              <a:rPr lang="en-US" sz="4000" dirty="0">
                <a:solidFill>
                  <a:schemeClr val="accent1"/>
                </a:solidFill>
              </a:rPr>
              <a:t>G</a:t>
            </a:r>
            <a:endParaRPr lang="fi-FI" sz="4000" dirty="0">
              <a:solidFill>
                <a:schemeClr val="accent1"/>
              </a:solidFill>
            </a:endParaRPr>
          </a:p>
        </p:txBody>
      </p:sp>
    </p:spTree>
    <p:extLst>
      <p:ext uri="{BB962C8B-B14F-4D97-AF65-F5344CB8AC3E}">
        <p14:creationId xmlns:p14="http://schemas.microsoft.com/office/powerpoint/2010/main" val="1321363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E482F0F-B781-4D67-8C08-0162C72ED3DE}"/>
              </a:ext>
            </a:extLst>
          </p:cNvPr>
          <p:cNvSpPr/>
          <p:nvPr userDrawn="1"/>
        </p:nvSpPr>
        <p:spPr>
          <a:xfrm>
            <a:off x="243348" y="222739"/>
            <a:ext cx="11710220" cy="638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FI"/>
          </a:p>
        </p:txBody>
      </p:sp>
      <p:sp>
        <p:nvSpPr>
          <p:cNvPr id="2" name="Otsikon paikkamerkki 1">
            <a:extLst>
              <a:ext uri="{FF2B5EF4-FFF2-40B4-BE49-F238E27FC236}">
                <a16:creationId xmlns:a16="http://schemas.microsoft.com/office/drawing/2014/main" id="{F6C6B498-3E4C-4323-8248-09F9A86D1E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AE45DEB1-B38E-44A1-B677-573B8E3404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a:extLst>
              <a:ext uri="{FF2B5EF4-FFF2-40B4-BE49-F238E27FC236}">
                <a16:creationId xmlns:a16="http://schemas.microsoft.com/office/drawing/2014/main" id="{7895112B-40C8-4D2C-88E5-96448E766C3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8DCFEF-6123-43F7-A16B-E0B0950DF819}" type="datetimeFigureOut">
              <a:rPr lang="fi-FI" smtClean="0"/>
              <a:t>30.06.2021</a:t>
            </a:fld>
            <a:endParaRPr lang="fi-FI"/>
          </a:p>
        </p:txBody>
      </p:sp>
      <p:sp>
        <p:nvSpPr>
          <p:cNvPr id="5" name="Alatunnisteen paikkamerkki 4">
            <a:extLst>
              <a:ext uri="{FF2B5EF4-FFF2-40B4-BE49-F238E27FC236}">
                <a16:creationId xmlns:a16="http://schemas.microsoft.com/office/drawing/2014/main" id="{E4C2E41B-6ADA-4BA2-8BE5-F286F5E5E9B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54381D9E-F160-4E60-8161-FAB3A524AA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F085E-3A8E-4055-BB30-45B5673F5341}" type="slidenum">
              <a:rPr lang="fi-FI" smtClean="0"/>
              <a:t>‹#›</a:t>
            </a:fld>
            <a:endParaRPr lang="fi-FI"/>
          </a:p>
        </p:txBody>
      </p:sp>
    </p:spTree>
    <p:extLst>
      <p:ext uri="{BB962C8B-B14F-4D97-AF65-F5344CB8AC3E}">
        <p14:creationId xmlns:p14="http://schemas.microsoft.com/office/powerpoint/2010/main" val="2082238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1" r:id="rId4"/>
    <p:sldLayoutId id="2147483663" r:id="rId5"/>
    <p:sldLayoutId id="2147483664" r:id="rId6"/>
    <p:sldLayoutId id="2147483665" r:id="rId7"/>
    <p:sldLayoutId id="2147483666" r:id="rId8"/>
    <p:sldLayoutId id="2147483667" r:id="rId9"/>
  </p:sldLayoutIdLst>
  <p:txStyles>
    <p:titleStyle>
      <a:lvl1pPr algn="l" defTabSz="914400" rtl="0" eaLnBrk="1" latinLnBrk="0" hangingPunct="1">
        <a:lnSpc>
          <a:spcPct val="90000"/>
        </a:lnSpc>
        <a:spcBef>
          <a:spcPct val="0"/>
        </a:spcBef>
        <a:buNone/>
        <a:defRPr sz="4500" b="1" kern="1200">
          <a:solidFill>
            <a:srgbClr val="39A1B1"/>
          </a:solidFill>
          <a:latin typeface="+mn-lt"/>
          <a:ea typeface="+mj-ea"/>
          <a:cs typeface="+mj-cs"/>
        </a:defRPr>
      </a:lvl1pPr>
    </p:titleStyle>
    <p:bodyStyle>
      <a:lvl1pPr marL="228600" indent="-228600" algn="l" defTabSz="914400" rtl="0" eaLnBrk="1" latinLnBrk="0" hangingPunct="1">
        <a:lnSpc>
          <a:spcPct val="90000"/>
        </a:lnSpc>
        <a:spcBef>
          <a:spcPts val="1000"/>
        </a:spcBef>
        <a:buClr>
          <a:schemeClr val="tx2"/>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2"/>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ehyt.fi/hogskolor" TargetMode="External"/><Relationship Id="rId2" Type="http://schemas.openxmlformats.org/officeDocument/2006/relationships/hyperlink" Target="https://ehyt.fi/sv/produkt/en-kunnig-tutor-tutorns-verktygslada-arbetsbok/"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18.jpeg"/><Relationship Id="rId3" Type="http://schemas.openxmlformats.org/officeDocument/2006/relationships/image" Target="../media/image14.png"/><Relationship Id="rId7" Type="http://schemas.openxmlformats.org/officeDocument/2006/relationships/image" Target="../media/image17.jpe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6.jpeg"/><Relationship Id="rId5" Type="http://schemas.openxmlformats.org/officeDocument/2006/relationships/image" Target="../media/image15.jpeg"/><Relationship Id="rId10" Type="http://schemas.openxmlformats.org/officeDocument/2006/relationships/image" Target="../media/image20.jpeg"/><Relationship Id="rId4" Type="http://schemas.openxmlformats.org/officeDocument/2006/relationships/hyperlink" Target="http://creativecommons.org/licenses/by/4.0/" TargetMode="External"/><Relationship Id="rId9" Type="http://schemas.openxmlformats.org/officeDocument/2006/relationships/image" Target="../media/image19.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FC65498-F732-4956-BB69-F9AD43D46812}"/>
              </a:ext>
            </a:extLst>
          </p:cNvPr>
          <p:cNvSpPr>
            <a:spLocks noGrp="1"/>
          </p:cNvSpPr>
          <p:nvPr>
            <p:ph type="title"/>
          </p:nvPr>
        </p:nvSpPr>
        <p:spPr/>
        <p:txBody>
          <a:bodyPr/>
          <a:lstStyle/>
          <a:p>
            <a:r>
              <a:rPr lang="fi-FI" dirty="0" err="1"/>
              <a:t>Anvisningar</a:t>
            </a:r>
            <a:r>
              <a:rPr lang="fi-FI" dirty="0"/>
              <a:t> för </a:t>
            </a:r>
            <a:r>
              <a:rPr lang="fi-FI" dirty="0" err="1"/>
              <a:t>utbildaren</a:t>
            </a:r>
            <a:endParaRPr lang="fi-FI" dirty="0"/>
          </a:p>
        </p:txBody>
      </p:sp>
      <p:sp>
        <p:nvSpPr>
          <p:cNvPr id="3" name="Sisällön paikkamerkki 2">
            <a:extLst>
              <a:ext uri="{FF2B5EF4-FFF2-40B4-BE49-F238E27FC236}">
                <a16:creationId xmlns:a16="http://schemas.microsoft.com/office/drawing/2014/main" id="{36E6520D-E957-43D0-8536-925CBE47BA15}"/>
              </a:ext>
            </a:extLst>
          </p:cNvPr>
          <p:cNvSpPr>
            <a:spLocks noGrp="1"/>
          </p:cNvSpPr>
          <p:nvPr>
            <p:ph idx="1"/>
          </p:nvPr>
        </p:nvSpPr>
        <p:spPr/>
        <p:txBody>
          <a:bodyPr/>
          <a:lstStyle/>
          <a:p>
            <a:r>
              <a:rPr lang="sv-SE" dirty="0"/>
              <a:t>KUPLA-tutorutbildning 2/6. Version 2.1, publicerad 30.6.2021, förbättrad tillgänglighet. </a:t>
            </a:r>
          </a:p>
          <a:p>
            <a:r>
              <a:rPr lang="sv-SE" dirty="0"/>
              <a:t>Anvisningar för utbildaren finns i anteckningarna under diabilderna (speaker </a:t>
            </a:r>
            <a:r>
              <a:rPr lang="sv-SE" dirty="0" err="1"/>
              <a:t>notes</a:t>
            </a:r>
            <a:r>
              <a:rPr lang="sv-SE" dirty="0"/>
              <a:t>). Presentationerna kan delas ut </a:t>
            </a:r>
            <a:r>
              <a:rPr lang="sv-SE"/>
              <a:t>till tutorerna </a:t>
            </a:r>
            <a:r>
              <a:rPr lang="sv-SE" dirty="0"/>
              <a:t>i PDF-format.</a:t>
            </a:r>
          </a:p>
          <a:p>
            <a:r>
              <a:rPr lang="sv-SE" dirty="0"/>
              <a:t>Presentationerna är inte avsedda som självstudiematerial för tutorer, men som tutor kan du med fördel se igenom materialet för att få tips. Arbetsboken för tutorer vid högskolor hittar du </a:t>
            </a:r>
            <a:r>
              <a:rPr lang="sv-SE" dirty="0">
                <a:hlinkClick r:id="rId2"/>
              </a:rPr>
              <a:t>här</a:t>
            </a:r>
            <a:r>
              <a:rPr lang="sv-SE" dirty="0"/>
              <a:t>.</a:t>
            </a:r>
          </a:p>
          <a:p>
            <a:r>
              <a:rPr lang="sv-SE" dirty="0"/>
              <a:t>Mer KUPLA-material hittar du på </a:t>
            </a:r>
            <a:r>
              <a:rPr lang="sv-SE" dirty="0">
                <a:hlinkClick r:id="rId3"/>
              </a:rPr>
              <a:t>www.ehyt.fi/hogskolor</a:t>
            </a:r>
            <a:endParaRPr lang="sv-SE" dirty="0"/>
          </a:p>
          <a:p>
            <a:pPr marL="0" indent="0">
              <a:buNone/>
            </a:pPr>
            <a:endParaRPr lang="sv-SE" dirty="0"/>
          </a:p>
        </p:txBody>
      </p:sp>
    </p:spTree>
    <p:extLst>
      <p:ext uri="{BB962C8B-B14F-4D97-AF65-F5344CB8AC3E}">
        <p14:creationId xmlns:p14="http://schemas.microsoft.com/office/powerpoint/2010/main" val="2712375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F95C0A4-DB46-4B8F-81BF-E1E92D1DBD8C}"/>
              </a:ext>
            </a:extLst>
          </p:cNvPr>
          <p:cNvSpPr>
            <a:spLocks noGrp="1"/>
          </p:cNvSpPr>
          <p:nvPr>
            <p:ph type="title"/>
          </p:nvPr>
        </p:nvSpPr>
        <p:spPr/>
        <p:txBody>
          <a:bodyPr>
            <a:normAutofit fontScale="90000"/>
          </a:bodyPr>
          <a:lstStyle/>
          <a:p>
            <a:pPr algn="l" rtl="0"/>
            <a:r>
              <a:rPr lang="sv" b="1" i="0" u="none" baseline="0"/>
              <a:t>Målgruppen – vad vet du om den på förhand?​</a:t>
            </a:r>
          </a:p>
        </p:txBody>
      </p:sp>
      <p:sp>
        <p:nvSpPr>
          <p:cNvPr id="3" name="Sisällön paikkamerkki 2">
            <a:extLst>
              <a:ext uri="{FF2B5EF4-FFF2-40B4-BE49-F238E27FC236}">
                <a16:creationId xmlns:a16="http://schemas.microsoft.com/office/drawing/2014/main" id="{84BA45AA-E7BC-4BFE-8502-BAAC4387C9A3}"/>
              </a:ext>
            </a:extLst>
          </p:cNvPr>
          <p:cNvSpPr>
            <a:spLocks noGrp="1"/>
          </p:cNvSpPr>
          <p:nvPr>
            <p:ph idx="1"/>
          </p:nvPr>
        </p:nvSpPr>
        <p:spPr>
          <a:xfrm>
            <a:off x="853226" y="1823195"/>
            <a:ext cx="7099927" cy="4289570"/>
          </a:xfrm>
        </p:spPr>
        <p:txBody>
          <a:bodyPr>
            <a:normAutofit/>
          </a:bodyPr>
          <a:lstStyle/>
          <a:p>
            <a:pPr algn="l" rtl="0">
              <a:lnSpc>
                <a:spcPct val="100000"/>
              </a:lnSpc>
            </a:pPr>
            <a:r>
              <a:rPr lang="sv" sz="2300" b="0" i="0" u="none" baseline="0" dirty="0"/>
              <a:t>Studieområde​</a:t>
            </a:r>
          </a:p>
          <a:p>
            <a:pPr>
              <a:lnSpc>
                <a:spcPct val="100000"/>
              </a:lnSpc>
            </a:pPr>
            <a:r>
              <a:rPr lang="sv" sz="2300" dirty="0"/>
              <a:t>Intresse för studier​</a:t>
            </a:r>
            <a:endParaRPr lang="sv" sz="2300" b="0" i="0" u="none" baseline="0" dirty="0"/>
          </a:p>
          <a:p>
            <a:pPr algn="l" rtl="0">
              <a:lnSpc>
                <a:spcPct val="100000"/>
              </a:lnSpc>
            </a:pPr>
            <a:r>
              <a:rPr lang="sv" sz="2300" b="0" i="0" u="none" baseline="0" dirty="0"/>
              <a:t>Kandidat-/magisterstudier, utbytesstuderande, </a:t>
            </a:r>
            <a:br>
              <a:rPr lang="sv" sz="2300" dirty="0"/>
            </a:br>
            <a:r>
              <a:rPr lang="sv" sz="2300" b="0" i="0" u="none" baseline="0" dirty="0"/>
              <a:t>annan grupp​</a:t>
            </a:r>
          </a:p>
          <a:p>
            <a:pPr algn="l" rtl="0">
              <a:lnSpc>
                <a:spcPct val="100000"/>
              </a:lnSpc>
            </a:pPr>
            <a:r>
              <a:rPr lang="sv" sz="2300" b="0" i="0" u="none" baseline="0" dirty="0"/>
              <a:t>Vilja att bekanta sig med andra människor som kompisar/bekanta/blivande kolleger​</a:t>
            </a:r>
          </a:p>
          <a:p>
            <a:pPr algn="l" rtl="0">
              <a:lnSpc>
                <a:spcPct val="100000"/>
              </a:lnSpc>
            </a:pPr>
            <a:r>
              <a:rPr lang="sv" sz="2300" b="0" i="0" u="none" baseline="0" dirty="0"/>
              <a:t>Vuxna​</a:t>
            </a:r>
          </a:p>
          <a:p>
            <a:pPr lvl="1" algn="l" rtl="0">
              <a:lnSpc>
                <a:spcPct val="100000"/>
              </a:lnSpc>
            </a:pPr>
            <a:r>
              <a:rPr lang="sv" sz="2300" b="0" i="0" u="none" baseline="0" dirty="0"/>
              <a:t>Behöver inte vara en auktoritet – jämlikhet​</a:t>
            </a:r>
          </a:p>
          <a:p>
            <a:pPr lvl="1" algn="l" rtl="0">
              <a:lnSpc>
                <a:spcPct val="100000"/>
              </a:lnSpc>
            </a:pPr>
            <a:r>
              <a:rPr lang="sv" sz="2300" b="0" i="0" u="none" baseline="0" dirty="0"/>
              <a:t>Utnyttja kompetensen inom gruppen​</a:t>
            </a:r>
          </a:p>
        </p:txBody>
      </p:sp>
      <p:pic>
        <p:nvPicPr>
          <p:cNvPr id="6" name="Picture 4" descr="En studerande som funderar">
            <a:extLst>
              <a:ext uri="{FF2B5EF4-FFF2-40B4-BE49-F238E27FC236}">
                <a16:creationId xmlns:a16="http://schemas.microsoft.com/office/drawing/2014/main" id="{B805D36F-D7D9-4D98-A764-2943B9EC20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94825" y="1486264"/>
            <a:ext cx="2140223" cy="4626501"/>
          </a:xfrm>
          <a:prstGeom prst="rect">
            <a:avLst/>
          </a:prstGeom>
        </p:spPr>
      </p:pic>
    </p:spTree>
    <p:extLst>
      <p:ext uri="{BB962C8B-B14F-4D97-AF65-F5344CB8AC3E}">
        <p14:creationId xmlns:p14="http://schemas.microsoft.com/office/powerpoint/2010/main" val="2508536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DBEA927-4494-48E6-BD69-215C7A35AEFA}"/>
              </a:ext>
            </a:extLst>
          </p:cNvPr>
          <p:cNvSpPr>
            <a:spLocks noGrp="1"/>
          </p:cNvSpPr>
          <p:nvPr>
            <p:ph type="title"/>
          </p:nvPr>
        </p:nvSpPr>
        <p:spPr/>
        <p:txBody>
          <a:bodyPr/>
          <a:lstStyle/>
          <a:p>
            <a:pPr algn="l" rtl="0"/>
            <a:r>
              <a:rPr lang="sv" b="1" i="0" u="none" baseline="0"/>
              <a:t>Mål: alla blir en del av gemenskapen​</a:t>
            </a:r>
          </a:p>
        </p:txBody>
      </p:sp>
      <p:sp>
        <p:nvSpPr>
          <p:cNvPr id="3" name="Sisällön paikkamerkki 2">
            <a:extLst>
              <a:ext uri="{FF2B5EF4-FFF2-40B4-BE49-F238E27FC236}">
                <a16:creationId xmlns:a16="http://schemas.microsoft.com/office/drawing/2014/main" id="{B335C18A-77AA-4C8E-90A5-F73B327704F2}"/>
              </a:ext>
            </a:extLst>
          </p:cNvPr>
          <p:cNvSpPr>
            <a:spLocks noGrp="1"/>
          </p:cNvSpPr>
          <p:nvPr>
            <p:ph idx="1"/>
          </p:nvPr>
        </p:nvSpPr>
        <p:spPr>
          <a:xfrm>
            <a:off x="838200" y="1537072"/>
            <a:ext cx="10874949" cy="5017555"/>
          </a:xfrm>
        </p:spPr>
        <p:txBody>
          <a:bodyPr>
            <a:noAutofit/>
          </a:bodyPr>
          <a:lstStyle/>
          <a:p>
            <a:pPr marL="0" indent="0" algn="l" rtl="0" fontAlgn="base">
              <a:lnSpc>
                <a:spcPct val="110000"/>
              </a:lnSpc>
              <a:buNone/>
            </a:pPr>
            <a:r>
              <a:rPr lang="sv" sz="2000" b="0" i="0" u="none" baseline="0" dirty="0"/>
              <a:t>Faktorer som främjar en förankring i högskolegemenskapen:​</a:t>
            </a:r>
          </a:p>
          <a:p>
            <a:pPr algn="l" rtl="0" fontAlgn="base">
              <a:lnSpc>
                <a:spcPct val="110000"/>
              </a:lnSpc>
            </a:pPr>
            <a:r>
              <a:rPr lang="sv" sz="2000" b="0" i="0" u="none" baseline="0" dirty="0"/>
              <a:t>Interaktion och vänskap mellan de studerande​</a:t>
            </a:r>
          </a:p>
          <a:p>
            <a:pPr algn="l" rtl="0" fontAlgn="base">
              <a:lnSpc>
                <a:spcPct val="110000"/>
              </a:lnSpc>
            </a:pPr>
            <a:r>
              <a:rPr lang="sv" sz="2000" b="0" i="0" u="none" baseline="0" dirty="0"/>
              <a:t>Medvetenhet om att alla är jämlika, identitet och tillhörighet, gemensamma intressen identifieras​</a:t>
            </a:r>
          </a:p>
          <a:p>
            <a:pPr algn="l" rtl="0" fontAlgn="base">
              <a:lnSpc>
                <a:spcPct val="110000"/>
              </a:lnSpc>
            </a:pPr>
            <a:r>
              <a:rPr lang="sv" sz="2000" b="0" i="0" u="none" baseline="0" dirty="0"/>
              <a:t>Handledning genom kamratstöd som undviker felaktiga uppfattningar och pessimistiska framtidsscenarier​</a:t>
            </a:r>
            <a:br>
              <a:rPr lang="sv" sz="2000" b="0" i="0" u="none" baseline="0" dirty="0"/>
            </a:br>
            <a:endParaRPr lang="sv" sz="2000" dirty="0"/>
          </a:p>
          <a:p>
            <a:pPr marL="0" indent="0" algn="l" rtl="0" fontAlgn="base">
              <a:lnSpc>
                <a:spcPct val="110000"/>
              </a:lnSpc>
              <a:buNone/>
            </a:pPr>
            <a:r>
              <a:rPr lang="sv" sz="2000" b="0" i="0" u="none" baseline="0" dirty="0"/>
              <a:t>Faktorer som främjar en förankring i studierna:​</a:t>
            </a:r>
          </a:p>
          <a:p>
            <a:pPr algn="l" rtl="0" fontAlgn="base">
              <a:lnSpc>
                <a:spcPct val="110000"/>
              </a:lnSpc>
            </a:pPr>
            <a:r>
              <a:rPr lang="sv" sz="2000" b="0" i="0" u="none" baseline="0" dirty="0"/>
              <a:t>Studerandens tid och energi riktas in på aktiviteter som är relevanta för studierna och lärandet​</a:t>
            </a:r>
          </a:p>
          <a:p>
            <a:pPr algn="l" rtl="0" fontAlgn="base">
              <a:lnSpc>
                <a:spcPct val="110000"/>
              </a:lnSpc>
            </a:pPr>
            <a:r>
              <a:rPr lang="sv" sz="2000" b="0" i="0" u="none" baseline="0" dirty="0"/>
              <a:t>Realistiska förväntningar, yrkesmässiga motiv, hög motivation</a:t>
            </a:r>
            <a:r>
              <a:rPr lang="sv" sz="2000" dirty="0"/>
              <a:t> </a:t>
            </a:r>
            <a:r>
              <a:rPr lang="sv" sz="2000" b="0" i="0" u="none" baseline="0" dirty="0"/>
              <a:t>och goda studiefärdigheter​</a:t>
            </a:r>
          </a:p>
          <a:p>
            <a:pPr algn="l" rtl="0" fontAlgn="base">
              <a:lnSpc>
                <a:spcPct val="110000"/>
              </a:lnSpc>
            </a:pPr>
            <a:r>
              <a:rPr lang="sv" sz="2000" b="0" i="0" u="none" baseline="0" dirty="0"/>
              <a:t>Arbete inom den egna branschen parallellt med studierna (4–6 h i veckan), goda arbetslivsfärdigheter och socialt stöd.​</a:t>
            </a:r>
            <a:endParaRPr lang="sv" sz="2000" dirty="0"/>
          </a:p>
        </p:txBody>
      </p:sp>
    </p:spTree>
    <p:extLst>
      <p:ext uri="{BB962C8B-B14F-4D97-AF65-F5344CB8AC3E}">
        <p14:creationId xmlns:p14="http://schemas.microsoft.com/office/powerpoint/2010/main" val="3970382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iruutu 3">
            <a:extLst>
              <a:ext uri="{FF2B5EF4-FFF2-40B4-BE49-F238E27FC236}">
                <a16:creationId xmlns:a16="http://schemas.microsoft.com/office/drawing/2014/main" id="{7D90F64B-1FE0-4A5D-A9D9-CFFFCB8D4935}"/>
              </a:ext>
            </a:extLst>
          </p:cNvPr>
          <p:cNvSpPr txBox="1"/>
          <p:nvPr/>
        </p:nvSpPr>
        <p:spPr>
          <a:xfrm>
            <a:off x="501805" y="390293"/>
            <a:ext cx="2520175" cy="379141"/>
          </a:xfrm>
          <a:prstGeom prst="rect">
            <a:avLst/>
          </a:prstGeom>
          <a:noFill/>
        </p:spPr>
        <p:txBody>
          <a:bodyPr wrap="square" rtlCol="0">
            <a:spAutoFit/>
          </a:bodyPr>
          <a:lstStyle/>
          <a:p>
            <a:pPr algn="l" rtl="0"/>
            <a:r>
              <a:rPr lang="sv" b="0" i="0" u="none" baseline="0">
                <a:solidFill>
                  <a:schemeClr val="accent1"/>
                </a:solidFill>
              </a:rPr>
              <a:t>Uppgift</a:t>
            </a:r>
          </a:p>
        </p:txBody>
      </p:sp>
      <p:sp>
        <p:nvSpPr>
          <p:cNvPr id="2" name="Otsikko 1">
            <a:extLst>
              <a:ext uri="{FF2B5EF4-FFF2-40B4-BE49-F238E27FC236}">
                <a16:creationId xmlns:a16="http://schemas.microsoft.com/office/drawing/2014/main" id="{AF98DF88-7C5A-4D0C-8FCD-EA7CB7723461}"/>
              </a:ext>
            </a:extLst>
          </p:cNvPr>
          <p:cNvSpPr>
            <a:spLocks noGrp="1"/>
          </p:cNvSpPr>
          <p:nvPr>
            <p:ph type="title"/>
          </p:nvPr>
        </p:nvSpPr>
        <p:spPr/>
        <p:txBody>
          <a:bodyPr/>
          <a:lstStyle/>
          <a:p>
            <a:pPr algn="l" rtl="0"/>
            <a:r>
              <a:rPr lang="sv" b="1" i="0" u="none" baseline="0"/>
              <a:t>Den första träffen</a:t>
            </a:r>
          </a:p>
        </p:txBody>
      </p:sp>
      <p:sp>
        <p:nvSpPr>
          <p:cNvPr id="3" name="Sisällön paikkamerkki 2">
            <a:extLst>
              <a:ext uri="{FF2B5EF4-FFF2-40B4-BE49-F238E27FC236}">
                <a16:creationId xmlns:a16="http://schemas.microsoft.com/office/drawing/2014/main" id="{F386091B-BA14-4FE3-AC16-F52E1AD05033}"/>
              </a:ext>
            </a:extLst>
          </p:cNvPr>
          <p:cNvSpPr>
            <a:spLocks noGrp="1"/>
          </p:cNvSpPr>
          <p:nvPr>
            <p:ph idx="1"/>
          </p:nvPr>
        </p:nvSpPr>
        <p:spPr>
          <a:xfrm>
            <a:off x="853226" y="1753360"/>
            <a:ext cx="9451918" cy="4801267"/>
          </a:xfrm>
        </p:spPr>
        <p:txBody>
          <a:bodyPr>
            <a:normAutofit/>
          </a:bodyPr>
          <a:lstStyle/>
          <a:p>
            <a:pPr marL="0" indent="0" algn="l" rtl="0">
              <a:buNone/>
            </a:pPr>
            <a:r>
              <a:rPr lang="sv" b="0" i="0" u="none" baseline="0" dirty="0"/>
              <a:t>Planera er första träff med gruppen av nya studerande.​</a:t>
            </a:r>
          </a:p>
          <a:p>
            <a:pPr marL="0" indent="0" algn="l" rtl="0">
              <a:buNone/>
            </a:pPr>
            <a:endParaRPr lang="sv" dirty="0"/>
          </a:p>
          <a:p>
            <a:pPr marL="0" indent="0" algn="l" rtl="0">
              <a:buNone/>
            </a:pPr>
            <a:r>
              <a:rPr lang="sv" b="0" i="0" u="none" baseline="0" dirty="0"/>
              <a:t>Gör upp en konkret plan för hur träffen ska löpa:​</a:t>
            </a:r>
          </a:p>
          <a:p>
            <a:pPr algn="l" rtl="0"/>
            <a:r>
              <a:rPr lang="sv" b="0" i="0" u="none" baseline="0" dirty="0"/>
              <a:t>Målsättningar för verksamheten​</a:t>
            </a:r>
          </a:p>
          <a:p>
            <a:pPr algn="l" rtl="0"/>
            <a:r>
              <a:rPr lang="sv" b="0" i="0" u="none" baseline="0" dirty="0"/>
              <a:t>Vad ska göras och hur? Vad är plan B?</a:t>
            </a:r>
          </a:p>
          <a:p>
            <a:pPr algn="l" rtl="0"/>
            <a:r>
              <a:rPr lang="sv" b="0" i="0" u="none" baseline="0" dirty="0"/>
              <a:t>Vilka ämnen är det viktigt att diskutera?</a:t>
            </a:r>
          </a:p>
          <a:p>
            <a:pPr marL="0" indent="0" algn="l" rtl="0">
              <a:buNone/>
            </a:pPr>
            <a:endParaRPr lang="sv" dirty="0"/>
          </a:p>
          <a:p>
            <a:pPr marL="0" indent="0" algn="l" rtl="0">
              <a:buNone/>
            </a:pPr>
            <a:r>
              <a:rPr lang="sv" b="0" i="0" u="none" baseline="0" dirty="0"/>
              <a:t>Diskutera till sist med de andra grupperna och dela med er av era bästa tips.​</a:t>
            </a:r>
          </a:p>
        </p:txBody>
      </p:sp>
    </p:spTree>
    <p:extLst>
      <p:ext uri="{BB962C8B-B14F-4D97-AF65-F5344CB8AC3E}">
        <p14:creationId xmlns:p14="http://schemas.microsoft.com/office/powerpoint/2010/main" val="2287171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23967AD-5E09-4279-A08F-C3F87E514DCC}"/>
              </a:ext>
            </a:extLst>
          </p:cNvPr>
          <p:cNvSpPr>
            <a:spLocks noGrp="1"/>
          </p:cNvSpPr>
          <p:nvPr>
            <p:ph type="title"/>
          </p:nvPr>
        </p:nvSpPr>
        <p:spPr>
          <a:xfrm>
            <a:off x="238432" y="2381865"/>
            <a:ext cx="11710220" cy="1961535"/>
          </a:xfrm>
        </p:spPr>
        <p:txBody>
          <a:bodyPr/>
          <a:lstStyle/>
          <a:p>
            <a:pPr rtl="0"/>
            <a:r>
              <a:rPr lang="sv" b="1" i="0" u="none" baseline="0"/>
              <a:t>Planering av och spelregler för </a:t>
            </a:r>
            <a:br>
              <a:rPr lang="sv"/>
            </a:br>
            <a:r>
              <a:rPr lang="sv" b="1" i="0" u="none" baseline="0"/>
              <a:t>tutorverksamheten​</a:t>
            </a:r>
          </a:p>
        </p:txBody>
      </p:sp>
    </p:spTree>
    <p:extLst>
      <p:ext uri="{BB962C8B-B14F-4D97-AF65-F5344CB8AC3E}">
        <p14:creationId xmlns:p14="http://schemas.microsoft.com/office/powerpoint/2010/main" val="14347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D29B1ED4-6C8E-4032-96D2-87CFEED9319D}"/>
              </a:ext>
            </a:extLst>
          </p:cNvPr>
          <p:cNvSpPr>
            <a:spLocks noGrp="1"/>
          </p:cNvSpPr>
          <p:nvPr>
            <p:ph type="title"/>
          </p:nvPr>
        </p:nvSpPr>
        <p:spPr>
          <a:xfrm>
            <a:off x="1335702" y="578495"/>
            <a:ext cx="10018097" cy="958577"/>
          </a:xfrm>
        </p:spPr>
        <p:txBody>
          <a:bodyPr>
            <a:normAutofit/>
          </a:bodyPr>
          <a:lstStyle/>
          <a:p>
            <a:r>
              <a:rPr lang="fi-FI" sz="3200" dirty="0" err="1">
                <a:solidFill>
                  <a:schemeClr val="bg1"/>
                </a:solidFill>
              </a:rPr>
              <a:t>Tutorns</a:t>
            </a:r>
            <a:r>
              <a:rPr lang="fi-FI" sz="3200" dirty="0">
                <a:solidFill>
                  <a:schemeClr val="bg1"/>
                </a:solidFill>
              </a:rPr>
              <a:t> </a:t>
            </a:r>
            <a:r>
              <a:rPr lang="fi-FI" sz="3200" dirty="0" err="1">
                <a:solidFill>
                  <a:schemeClr val="bg1"/>
                </a:solidFill>
              </a:rPr>
              <a:t>årsklocka</a:t>
            </a:r>
            <a:endParaRPr lang="fi-FI" sz="3200" dirty="0">
              <a:solidFill>
                <a:schemeClr val="bg1"/>
              </a:solidFill>
            </a:endParaRPr>
          </a:p>
        </p:txBody>
      </p:sp>
      <p:pic>
        <p:nvPicPr>
          <p:cNvPr id="2" name="Kuva 1" descr="Vår: &#10;- Ansökan eller motivationsbrev till tutor&#10;- Tutorutbildning/-utbildningar&#10;- Planeringsevenemang med tutorpartnern (eller -gruppen) och den ansvariga tutorn&#10;&#10;Sommar:&#10;- Plan för tutorskapets framskridande och träffarnas innehåll, teman och aktiviteter&#10;- Tutorutbildning eller träff med tutorpartnern (eller lärartutorn)&#10;&#10;Höst:&#10;- Gulisarna anländer. Tutorskapsplanen i bruk. Träffar ofta, temat särskilt att lära känna varandra. Tutorerna för inlärningsdagbok.&#10;- Träffar med tutorpartnern eller andra tutorer.&#10;&#10;Vinter:&#10;- Träffar med gulisar sker allt mer sällan. Temana skiftar från praktiska teman till teman som är specifika för studieområdet och som stöder studieförmågan. Tutorn för inlärningsdagbok.&#10;- Tutorskapet kan fortsätta även nästa år. När tutorskapet upphör, antecknar tutorn i tutorskapsrapporten vad man lärt sig i verksamheten.">
            <a:extLst>
              <a:ext uri="{FF2B5EF4-FFF2-40B4-BE49-F238E27FC236}">
                <a16:creationId xmlns:a16="http://schemas.microsoft.com/office/drawing/2014/main" id="{F4591DB1-7C88-4017-BA54-4D695E3949E0}"/>
              </a:ext>
            </a:extLst>
          </p:cNvPr>
          <p:cNvPicPr>
            <a:picLocks noChangeAspect="1"/>
          </p:cNvPicPr>
          <p:nvPr/>
        </p:nvPicPr>
        <p:blipFill rotWithShape="1">
          <a:blip r:embed="rId3">
            <a:extLst>
              <a:ext uri="{28A0092B-C50C-407E-A947-70E740481C1C}">
                <a14:useLocalDpi xmlns:a14="http://schemas.microsoft.com/office/drawing/2010/main" val="0"/>
              </a:ext>
            </a:extLst>
          </a:blip>
          <a:srcRect t="4638" b="6232"/>
          <a:stretch/>
        </p:blipFill>
        <p:spPr>
          <a:xfrm>
            <a:off x="1315845" y="213361"/>
            <a:ext cx="9540452" cy="6388161"/>
          </a:xfrm>
          <a:prstGeom prst="rect">
            <a:avLst/>
          </a:prstGeom>
        </p:spPr>
      </p:pic>
    </p:spTree>
    <p:extLst>
      <p:ext uri="{BB962C8B-B14F-4D97-AF65-F5344CB8AC3E}">
        <p14:creationId xmlns:p14="http://schemas.microsoft.com/office/powerpoint/2010/main" val="1384593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9DDEB94-D59B-4BE3-89E4-BFF89C0865A3}"/>
              </a:ext>
            </a:extLst>
          </p:cNvPr>
          <p:cNvSpPr>
            <a:spLocks noGrp="1"/>
          </p:cNvSpPr>
          <p:nvPr>
            <p:ph type="title"/>
          </p:nvPr>
        </p:nvSpPr>
        <p:spPr/>
        <p:txBody>
          <a:bodyPr>
            <a:normAutofit fontScale="90000"/>
          </a:bodyPr>
          <a:lstStyle/>
          <a:p>
            <a:pPr algn="l" rtl="0"/>
            <a:r>
              <a:rPr lang="sv" b="1" i="0" u="none" baseline="0"/>
              <a:t>​</a:t>
            </a:r>
            <a:br>
              <a:rPr lang="sv"/>
            </a:br>
            <a:r>
              <a:rPr lang="sv" b="1" i="0" u="none" baseline="0"/>
              <a:t>Gruppens spelregler​</a:t>
            </a:r>
            <a:br>
              <a:rPr lang="sv"/>
            </a:br>
            <a:r>
              <a:rPr lang="sv" b="1" i="0" u="none" baseline="0"/>
              <a:t>​</a:t>
            </a:r>
          </a:p>
        </p:txBody>
      </p:sp>
      <p:sp>
        <p:nvSpPr>
          <p:cNvPr id="3" name="Sisällön paikkamerkki 2">
            <a:extLst>
              <a:ext uri="{FF2B5EF4-FFF2-40B4-BE49-F238E27FC236}">
                <a16:creationId xmlns:a16="http://schemas.microsoft.com/office/drawing/2014/main" id="{FE780BB2-ABE8-4092-B0A8-013F4172AFEA}"/>
              </a:ext>
            </a:extLst>
          </p:cNvPr>
          <p:cNvSpPr>
            <a:spLocks noGrp="1"/>
          </p:cNvSpPr>
          <p:nvPr>
            <p:ph idx="1"/>
          </p:nvPr>
        </p:nvSpPr>
        <p:spPr/>
        <p:txBody>
          <a:bodyPr>
            <a:normAutofit/>
          </a:bodyPr>
          <a:lstStyle/>
          <a:p>
            <a:pPr algn="l" rtl="0"/>
            <a:r>
              <a:rPr lang="sv" b="0" i="0" u="none" baseline="0"/>
              <a:t>Anger målet för gruppens existens.​</a:t>
            </a:r>
          </a:p>
          <a:p>
            <a:endParaRPr lang="sv" dirty="0"/>
          </a:p>
          <a:p>
            <a:pPr algn="l" rtl="0"/>
            <a:r>
              <a:rPr lang="sv" b="0" i="0" u="none" baseline="0"/>
              <a:t>En gemensam diskussion om spelreglerna inom gruppen möjliggör en trygg atmosfär.​</a:t>
            </a:r>
          </a:p>
          <a:p>
            <a:endParaRPr lang="sv" dirty="0"/>
          </a:p>
          <a:p>
            <a:pPr algn="l" rtl="0"/>
            <a:r>
              <a:rPr lang="sv" b="0" i="0" u="none" baseline="0"/>
              <a:t>Spelreglerna kan skrivas ner eller diskuteras.​</a:t>
            </a:r>
          </a:p>
          <a:p>
            <a:endParaRPr lang="sv" dirty="0"/>
          </a:p>
          <a:p>
            <a:pPr algn="l" rtl="0"/>
            <a:r>
              <a:rPr lang="sv" b="0" i="0" u="none" baseline="0"/>
              <a:t>Även tutorn förbinder sig att följa spelreglerna.​</a:t>
            </a:r>
          </a:p>
        </p:txBody>
      </p:sp>
      <p:pic>
        <p:nvPicPr>
          <p:cNvPr id="4" name="Graphic 3">
            <a:extLst>
              <a:ext uri="{FF2B5EF4-FFF2-40B4-BE49-F238E27FC236}">
                <a16:creationId xmlns:a16="http://schemas.microsoft.com/office/drawing/2014/main" id="{C03C8B13-8EEF-4F74-ADE4-74B853E9283D}"/>
              </a:ext>
              <a:ext uri="{C183D7F6-B498-43B3-948B-1728B52AA6E4}">
                <adec:decorative xmlns:adec="http://schemas.microsoft.com/office/drawing/2017/decorative" val="1"/>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959240" y="4789487"/>
            <a:ext cx="1543080" cy="1293813"/>
          </a:xfrm>
          <a:prstGeom prst="rect">
            <a:avLst/>
          </a:prstGeom>
        </p:spPr>
      </p:pic>
    </p:spTree>
    <p:extLst>
      <p:ext uri="{BB962C8B-B14F-4D97-AF65-F5344CB8AC3E}">
        <p14:creationId xmlns:p14="http://schemas.microsoft.com/office/powerpoint/2010/main" val="3415940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AE71A0C-F9E5-4B2A-83A2-844C01D799A6}"/>
              </a:ext>
            </a:extLst>
          </p:cNvPr>
          <p:cNvSpPr>
            <a:spLocks noGrp="1"/>
          </p:cNvSpPr>
          <p:nvPr>
            <p:ph type="title"/>
          </p:nvPr>
        </p:nvSpPr>
        <p:spPr>
          <a:xfrm>
            <a:off x="838199" y="578495"/>
            <a:ext cx="11093595" cy="958577"/>
          </a:xfrm>
        </p:spPr>
        <p:txBody>
          <a:bodyPr>
            <a:noAutofit/>
          </a:bodyPr>
          <a:lstStyle/>
          <a:p>
            <a:pPr algn="l" rtl="0"/>
            <a:r>
              <a:rPr lang="sv" sz="3400" b="1" i="0" u="none" baseline="0" dirty="0"/>
              <a:t>Förslag till vad de gemensamma spelreglerna kan innehålla​</a:t>
            </a:r>
          </a:p>
        </p:txBody>
      </p:sp>
      <p:sp>
        <p:nvSpPr>
          <p:cNvPr id="3" name="Sisällön paikkamerkki 2">
            <a:extLst>
              <a:ext uri="{FF2B5EF4-FFF2-40B4-BE49-F238E27FC236}">
                <a16:creationId xmlns:a16="http://schemas.microsoft.com/office/drawing/2014/main" id="{1EA79CFA-28B0-47AB-BBAC-D641DFF47087}"/>
              </a:ext>
            </a:extLst>
          </p:cNvPr>
          <p:cNvSpPr>
            <a:spLocks noGrp="1"/>
          </p:cNvSpPr>
          <p:nvPr>
            <p:ph idx="1"/>
          </p:nvPr>
        </p:nvSpPr>
        <p:spPr>
          <a:xfrm>
            <a:off x="853225" y="1634092"/>
            <a:ext cx="2817627" cy="446277"/>
          </a:xfrm>
        </p:spPr>
        <p:txBody>
          <a:bodyPr>
            <a:normAutofit lnSpcReduction="10000"/>
          </a:bodyPr>
          <a:lstStyle/>
          <a:p>
            <a:pPr marL="0" indent="0" algn="ctr" rtl="0">
              <a:buNone/>
            </a:pPr>
            <a:r>
              <a:rPr lang="sv" b="1" i="0" u="none" baseline="0" dirty="0"/>
              <a:t>Principer</a:t>
            </a:r>
          </a:p>
        </p:txBody>
      </p:sp>
      <p:sp>
        <p:nvSpPr>
          <p:cNvPr id="4" name="Suorakulmio 3">
            <a:extLst>
              <a:ext uri="{FF2B5EF4-FFF2-40B4-BE49-F238E27FC236}">
                <a16:creationId xmlns:a16="http://schemas.microsoft.com/office/drawing/2014/main" id="{542F362A-DD75-4657-8F3C-8FDD7DDA4174}"/>
              </a:ext>
            </a:extLst>
          </p:cNvPr>
          <p:cNvSpPr/>
          <p:nvPr/>
        </p:nvSpPr>
        <p:spPr>
          <a:xfrm>
            <a:off x="699940" y="2175034"/>
            <a:ext cx="3168040" cy="2677656"/>
          </a:xfrm>
          <a:prstGeom prst="rect">
            <a:avLst/>
          </a:prstGeom>
        </p:spPr>
        <p:txBody>
          <a:bodyPr wrap="square">
            <a:spAutoFit/>
          </a:bodyPr>
          <a:lstStyle/>
          <a:p>
            <a:pPr lvl="0" algn="ctr" rtl="0"/>
            <a:r>
              <a:rPr lang="sv" sz="2400" b="0" i="0" u="none" baseline="0" dirty="0"/>
              <a:t>Var och en deltar utifrån sitt eget utgångsläge, alla ingriper i dåligt beteende, tillsammans lyckas vi, oro över en annan tas upp till diskussion​</a:t>
            </a:r>
          </a:p>
        </p:txBody>
      </p:sp>
      <p:cxnSp>
        <p:nvCxnSpPr>
          <p:cNvPr id="12" name="Suora yhdysviiva 11">
            <a:extLst>
              <a:ext uri="{FF2B5EF4-FFF2-40B4-BE49-F238E27FC236}">
                <a16:creationId xmlns:a16="http://schemas.microsoft.com/office/drawing/2014/main" id="{B7039CA9-5541-418F-A44E-55DDB975A6F6}"/>
              </a:ext>
              <a:ext uri="{C183D7F6-B498-43B3-948B-1728B52AA6E4}">
                <adec:decorative xmlns:adec="http://schemas.microsoft.com/office/drawing/2017/decorative" val="1"/>
              </a:ext>
            </a:extLst>
          </p:cNvPr>
          <p:cNvCxnSpPr>
            <a:cxnSpLocks/>
          </p:cNvCxnSpPr>
          <p:nvPr/>
        </p:nvCxnSpPr>
        <p:spPr>
          <a:xfrm>
            <a:off x="4200939" y="1607587"/>
            <a:ext cx="0" cy="3759544"/>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isällön paikkamerkki 2">
            <a:extLst>
              <a:ext uri="{FF2B5EF4-FFF2-40B4-BE49-F238E27FC236}">
                <a16:creationId xmlns:a16="http://schemas.microsoft.com/office/drawing/2014/main" id="{FBB18D6D-9DE8-4525-A637-9925D0A934A1}"/>
              </a:ext>
            </a:extLst>
          </p:cNvPr>
          <p:cNvSpPr txBox="1">
            <a:spLocks/>
          </p:cNvSpPr>
          <p:nvPr/>
        </p:nvSpPr>
        <p:spPr>
          <a:xfrm>
            <a:off x="4687186" y="1634092"/>
            <a:ext cx="2817627" cy="44627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Clr>
                <a:schemeClr val="tx2"/>
              </a:buClr>
              <a:buSzPct val="120000"/>
              <a:buFont typeface="Arial" panose="020B0604020202020204" pitchFamily="34" charset="0"/>
              <a:buChar char="•"/>
              <a:defRPr sz="2800" kern="1200">
                <a:solidFill>
                  <a:schemeClr val="tx1"/>
                </a:solidFill>
                <a:latin typeface="+mn-lt"/>
                <a:ea typeface="+mn-ea"/>
                <a:cs typeface="+mn-cs"/>
              </a:defRPr>
            </a:lvl1pPr>
            <a:lvl2pPr marL="685800" indent="-288000" algn="l" defTabSz="914400" rtl="0" eaLnBrk="1" latinLnBrk="0" hangingPunct="1">
              <a:lnSpc>
                <a:spcPct val="90000"/>
              </a:lnSpc>
              <a:spcBef>
                <a:spcPts val="500"/>
              </a:spcBef>
              <a:buClr>
                <a:schemeClr val="tx2"/>
              </a:buClr>
              <a:buSzPct val="120000"/>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sv" b="1" i="0" u="none" baseline="0"/>
              <a:t>Verksamhetssätt</a:t>
            </a:r>
          </a:p>
        </p:txBody>
      </p:sp>
      <p:sp>
        <p:nvSpPr>
          <p:cNvPr id="10" name="Suorakulmio 9">
            <a:extLst>
              <a:ext uri="{FF2B5EF4-FFF2-40B4-BE49-F238E27FC236}">
                <a16:creationId xmlns:a16="http://schemas.microsoft.com/office/drawing/2014/main" id="{B37C1589-367F-4999-BB31-564EB68D26BC}"/>
              </a:ext>
            </a:extLst>
          </p:cNvPr>
          <p:cNvSpPr/>
          <p:nvPr/>
        </p:nvSpPr>
        <p:spPr>
          <a:xfrm>
            <a:off x="4457704" y="2168185"/>
            <a:ext cx="3341971" cy="3416320"/>
          </a:xfrm>
          <a:prstGeom prst="rect">
            <a:avLst/>
          </a:prstGeom>
        </p:spPr>
        <p:txBody>
          <a:bodyPr wrap="square">
            <a:spAutoFit/>
          </a:bodyPr>
          <a:lstStyle/>
          <a:p>
            <a:pPr lvl="0" algn="ctr" rtl="0"/>
            <a:r>
              <a:rPr lang="sv" sz="2400" b="0" i="0" u="none" baseline="0" dirty="0"/>
              <a:t>I hurdana miljöer samlas gruppen? Hur passar tutorverksamheten tidsmässigt in i gruppens studier och övriga liv? Deltagarna kommer tillsammans överens om tidtabeller och håller fast vid dem.​</a:t>
            </a:r>
          </a:p>
        </p:txBody>
      </p:sp>
      <p:cxnSp>
        <p:nvCxnSpPr>
          <p:cNvPr id="14" name="Suora yhdysviiva 13">
            <a:extLst>
              <a:ext uri="{FF2B5EF4-FFF2-40B4-BE49-F238E27FC236}">
                <a16:creationId xmlns:a16="http://schemas.microsoft.com/office/drawing/2014/main" id="{C2772AA6-791A-44DC-BB34-B07284B8BE71}"/>
              </a:ext>
              <a:ext uri="{C183D7F6-B498-43B3-948B-1728B52AA6E4}">
                <adec:decorative xmlns:adec="http://schemas.microsoft.com/office/drawing/2017/decorative" val="1"/>
              </a:ext>
            </a:extLst>
          </p:cNvPr>
          <p:cNvCxnSpPr>
            <a:cxnSpLocks/>
          </p:cNvCxnSpPr>
          <p:nvPr/>
        </p:nvCxnSpPr>
        <p:spPr>
          <a:xfrm>
            <a:off x="7952961" y="1607586"/>
            <a:ext cx="0" cy="3759545"/>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isällön paikkamerkki 2">
            <a:extLst>
              <a:ext uri="{FF2B5EF4-FFF2-40B4-BE49-F238E27FC236}">
                <a16:creationId xmlns:a16="http://schemas.microsoft.com/office/drawing/2014/main" id="{EE8766D3-ED4B-4520-98E8-23E89E33D00C}"/>
              </a:ext>
            </a:extLst>
          </p:cNvPr>
          <p:cNvSpPr txBox="1">
            <a:spLocks/>
          </p:cNvSpPr>
          <p:nvPr/>
        </p:nvSpPr>
        <p:spPr>
          <a:xfrm>
            <a:off x="8106248" y="1634091"/>
            <a:ext cx="2817627" cy="446277"/>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Clr>
                <a:schemeClr val="tx2"/>
              </a:buClr>
              <a:buSzPct val="120000"/>
              <a:buFont typeface="Arial" panose="020B0604020202020204" pitchFamily="34" charset="0"/>
              <a:buChar char="•"/>
              <a:defRPr sz="2800" kern="1200">
                <a:solidFill>
                  <a:schemeClr val="tx1"/>
                </a:solidFill>
                <a:latin typeface="+mn-lt"/>
                <a:ea typeface="+mn-ea"/>
                <a:cs typeface="+mn-cs"/>
              </a:defRPr>
            </a:lvl1pPr>
            <a:lvl2pPr marL="685800" indent="-288000" algn="l" defTabSz="914400" rtl="0" eaLnBrk="1" latinLnBrk="0" hangingPunct="1">
              <a:lnSpc>
                <a:spcPct val="90000"/>
              </a:lnSpc>
              <a:spcBef>
                <a:spcPts val="500"/>
              </a:spcBef>
              <a:buClr>
                <a:schemeClr val="tx2"/>
              </a:buClr>
              <a:buSzPct val="120000"/>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2"/>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rtl="0">
              <a:buNone/>
            </a:pPr>
            <a:r>
              <a:rPr lang="sv" b="1" i="0" u="none" baseline="0"/>
              <a:t>Kommunikation</a:t>
            </a:r>
          </a:p>
        </p:txBody>
      </p:sp>
      <p:sp>
        <p:nvSpPr>
          <p:cNvPr id="11" name="Suorakulmio 10">
            <a:extLst>
              <a:ext uri="{FF2B5EF4-FFF2-40B4-BE49-F238E27FC236}">
                <a16:creationId xmlns:a16="http://schemas.microsoft.com/office/drawing/2014/main" id="{0DA2927A-E7F3-418D-BF2B-099D012973C3}"/>
              </a:ext>
            </a:extLst>
          </p:cNvPr>
          <p:cNvSpPr/>
          <p:nvPr/>
        </p:nvSpPr>
        <p:spPr>
          <a:xfrm>
            <a:off x="8247823" y="2123912"/>
            <a:ext cx="3457153" cy="3416320"/>
          </a:xfrm>
          <a:prstGeom prst="rect">
            <a:avLst/>
          </a:prstGeom>
        </p:spPr>
        <p:txBody>
          <a:bodyPr wrap="square">
            <a:spAutoFit/>
          </a:bodyPr>
          <a:lstStyle/>
          <a:p>
            <a:pPr lvl="0" algn="ctr" rtl="0"/>
            <a:r>
              <a:rPr lang="sv" sz="2400" b="0" i="0" u="none" baseline="0" dirty="0"/>
              <a:t>Hur och var håller gruppmedlemmarna kontakt med varandra? Hur intensivt bör man följa kommunikationskanalen/</a:t>
            </a:r>
            <a:br>
              <a:rPr lang="sv" sz="2400" dirty="0"/>
            </a:br>
            <a:r>
              <a:rPr lang="sv" sz="2400" b="0" i="0" u="none" baseline="0" dirty="0"/>
              <a:t>kanalerna? En diskussionskultur där alla respekterar varandra​</a:t>
            </a:r>
          </a:p>
        </p:txBody>
      </p:sp>
      <p:sp>
        <p:nvSpPr>
          <p:cNvPr id="15" name="Suorakulmio: Pyöristetyt kulmat 14">
            <a:extLst>
              <a:ext uri="{FF2B5EF4-FFF2-40B4-BE49-F238E27FC236}">
                <a16:creationId xmlns:a16="http://schemas.microsoft.com/office/drawing/2014/main" id="{A0A433AB-0567-4082-B43B-9928A0E8E251}"/>
              </a:ext>
              <a:ext uri="{C183D7F6-B498-43B3-948B-1728B52AA6E4}">
                <adec:decorative xmlns:adec="http://schemas.microsoft.com/office/drawing/2017/decorative" val="1"/>
              </a:ext>
            </a:extLst>
          </p:cNvPr>
          <p:cNvSpPr/>
          <p:nvPr/>
        </p:nvSpPr>
        <p:spPr>
          <a:xfrm>
            <a:off x="2327791" y="5740233"/>
            <a:ext cx="7536417" cy="575152"/>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
          </a:p>
        </p:txBody>
      </p:sp>
      <p:sp>
        <p:nvSpPr>
          <p:cNvPr id="7" name="Suorakulmio 6">
            <a:extLst>
              <a:ext uri="{FF2B5EF4-FFF2-40B4-BE49-F238E27FC236}">
                <a16:creationId xmlns:a16="http://schemas.microsoft.com/office/drawing/2014/main" id="{57D651A0-39E0-4786-ABAC-CFEF79781736}"/>
              </a:ext>
            </a:extLst>
          </p:cNvPr>
          <p:cNvSpPr/>
          <p:nvPr/>
        </p:nvSpPr>
        <p:spPr>
          <a:xfrm>
            <a:off x="2327791" y="5814229"/>
            <a:ext cx="7569135" cy="465276"/>
          </a:xfrm>
          <a:prstGeom prst="rect">
            <a:avLst/>
          </a:prstGeom>
        </p:spPr>
        <p:txBody>
          <a:bodyPr wrap="square">
            <a:spAutoFit/>
          </a:bodyPr>
          <a:lstStyle/>
          <a:p>
            <a:pPr algn="ctr" rtl="0"/>
            <a:r>
              <a:rPr lang="sv" sz="2400" b="1" i="0" u="none" baseline="0" dirty="0">
                <a:solidFill>
                  <a:schemeClr val="bg1"/>
                </a:solidFill>
              </a:rPr>
              <a:t>Hur vill gruppmedlemmarna delta i verksamheten?</a:t>
            </a:r>
            <a:r>
              <a:rPr lang="sv" sz="2400" b="0" i="0" u="none" baseline="0" dirty="0">
                <a:solidFill>
                  <a:schemeClr val="bg1"/>
                </a:solidFill>
              </a:rPr>
              <a:t>​</a:t>
            </a:r>
          </a:p>
        </p:txBody>
      </p:sp>
    </p:spTree>
    <p:extLst>
      <p:ext uri="{BB962C8B-B14F-4D97-AF65-F5344CB8AC3E}">
        <p14:creationId xmlns:p14="http://schemas.microsoft.com/office/powerpoint/2010/main" val="3705368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D2DD6B0-E270-4D64-9BD8-9F0D7A97B18D}"/>
              </a:ext>
            </a:extLst>
          </p:cNvPr>
          <p:cNvSpPr>
            <a:spLocks noGrp="1"/>
          </p:cNvSpPr>
          <p:nvPr>
            <p:ph type="title"/>
          </p:nvPr>
        </p:nvSpPr>
        <p:spPr/>
        <p:txBody>
          <a:bodyPr/>
          <a:lstStyle/>
          <a:p>
            <a:pPr algn="l" rtl="0"/>
            <a:r>
              <a:rPr lang="sv" b="1" i="0" u="none" baseline="0"/>
              <a:t>Rapportering​</a:t>
            </a:r>
          </a:p>
        </p:txBody>
      </p:sp>
      <p:sp>
        <p:nvSpPr>
          <p:cNvPr id="3" name="Sisällön paikkamerkki 2">
            <a:extLst>
              <a:ext uri="{FF2B5EF4-FFF2-40B4-BE49-F238E27FC236}">
                <a16:creationId xmlns:a16="http://schemas.microsoft.com/office/drawing/2014/main" id="{1BE75123-F1AD-4885-BC0D-0F1DF39A7E24}"/>
              </a:ext>
            </a:extLst>
          </p:cNvPr>
          <p:cNvSpPr>
            <a:spLocks noGrp="1"/>
          </p:cNvSpPr>
          <p:nvPr>
            <p:ph idx="1"/>
          </p:nvPr>
        </p:nvSpPr>
        <p:spPr>
          <a:xfrm>
            <a:off x="853225" y="1649368"/>
            <a:ext cx="10729175" cy="4863728"/>
          </a:xfrm>
        </p:spPr>
        <p:txBody>
          <a:bodyPr vert="horz" lIns="91440" tIns="45720" rIns="91440" bIns="45720" rtlCol="0" anchor="t">
            <a:normAutofit fontScale="92500" lnSpcReduction="20000"/>
          </a:bodyPr>
          <a:lstStyle/>
          <a:p>
            <a:pPr algn="l" rtl="0">
              <a:lnSpc>
                <a:spcPct val="100000"/>
              </a:lnSpc>
            </a:pPr>
            <a:r>
              <a:rPr lang="sv" b="0" i="0" u="none" baseline="0"/>
              <a:t>Planering är A och O: ”väl planerat är hälften gjort”​</a:t>
            </a:r>
          </a:p>
          <a:p>
            <a:pPr lvl="0" algn="l" rtl="0" fontAlgn="base">
              <a:buClr>
                <a:srgbClr val="7ECAD5"/>
              </a:buClr>
              <a:buFont typeface="Wingdings,Sans-Serif" panose="020B0604020202020204" pitchFamily="34" charset="0"/>
              <a:buChar char="à"/>
            </a:pPr>
            <a:r>
              <a:rPr lang="sv" b="0" i="0" u="none" baseline="0">
                <a:solidFill>
                  <a:prstClr val="black"/>
                </a:solidFill>
                <a:cs typeface="Calibri Light"/>
              </a:rPr>
              <a:t>Planeringen stöder rapporteringen</a:t>
            </a:r>
          </a:p>
          <a:p>
            <a:pPr marL="0" lvl="0" indent="0" algn="l" rtl="0" fontAlgn="base">
              <a:buClr>
                <a:srgbClr val="7ECAD5"/>
              </a:buClr>
              <a:buNone/>
            </a:pPr>
            <a:endParaRPr lang="sv" dirty="0"/>
          </a:p>
          <a:p>
            <a:pPr algn="l" rtl="0">
              <a:lnSpc>
                <a:spcPct val="100000"/>
              </a:lnSpc>
            </a:pPr>
            <a:r>
              <a:rPr lang="sv" b="0" i="0" u="none" baseline="0"/>
              <a:t>Inlärningsdagbok, dokumentering på ett sätt som känns meningsfullt​</a:t>
            </a:r>
            <a:br>
              <a:rPr lang="sv"/>
            </a:br>
            <a:endParaRPr lang="sv" dirty="0"/>
          </a:p>
          <a:p>
            <a:pPr algn="l" rtl="0">
              <a:lnSpc>
                <a:spcPct val="100000"/>
              </a:lnSpc>
            </a:pPr>
            <a:r>
              <a:rPr lang="sv" b="0" i="0" u="none" baseline="0"/>
              <a:t>Anteckna före varje träff vad ni ska göra och vad målet med träffen är, fundera efter träffen på hur träffen utföll i förhållande till de mål du satt upp: vad lyckades, vad kändes utmanande, vad kunde ni ha gjort på ett annat sätt, </a:t>
            </a:r>
            <a:r>
              <a:rPr lang="sv" b="1" i="0" u="none" baseline="0"/>
              <a:t>vad lärde du dig</a:t>
            </a:r>
            <a:r>
              <a:rPr lang="sv" b="0" i="0" u="none" baseline="0"/>
              <a:t>?​</a:t>
            </a:r>
            <a:br>
              <a:rPr lang="sv"/>
            </a:br>
            <a:endParaRPr lang="sv" dirty="0"/>
          </a:p>
          <a:p>
            <a:pPr algn="l" rtl="0">
              <a:lnSpc>
                <a:spcPct val="100000"/>
              </a:lnSpc>
            </a:pPr>
            <a:r>
              <a:rPr lang="sv" b="0" i="0" u="none" baseline="0"/>
              <a:t>Om tutorverksamheten är en del av studierna gäller samma lagbundenheter för den som för de övriga studiehelheterna.​</a:t>
            </a:r>
            <a:endParaRPr lang="sv" dirty="0">
              <a:cs typeface="Calibri"/>
            </a:endParaRPr>
          </a:p>
        </p:txBody>
      </p:sp>
    </p:spTree>
    <p:extLst>
      <p:ext uri="{BB962C8B-B14F-4D97-AF65-F5344CB8AC3E}">
        <p14:creationId xmlns:p14="http://schemas.microsoft.com/office/powerpoint/2010/main" val="42935234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A45ECC9-99B6-446B-A427-B8BFA8465C81}"/>
              </a:ext>
            </a:extLst>
          </p:cNvPr>
          <p:cNvSpPr>
            <a:spLocks noGrp="1"/>
          </p:cNvSpPr>
          <p:nvPr>
            <p:ph type="title"/>
          </p:nvPr>
        </p:nvSpPr>
        <p:spPr/>
        <p:txBody>
          <a:bodyPr>
            <a:normAutofit fontScale="90000"/>
          </a:bodyPr>
          <a:lstStyle/>
          <a:p>
            <a:pPr algn="l" rtl="0"/>
            <a:r>
              <a:rPr lang="sv" b="1" i="0" u="none" baseline="0"/>
              <a:t>​</a:t>
            </a:r>
            <a:br>
              <a:rPr lang="sv"/>
            </a:br>
            <a:r>
              <a:rPr lang="sv" b="1" i="0" u="none" baseline="0"/>
              <a:t>​</a:t>
            </a:r>
            <a:br>
              <a:rPr lang="sv"/>
            </a:br>
            <a:r>
              <a:rPr lang="sv" b="1" i="0" u="none" baseline="0"/>
              <a:t>Sammanfattning</a:t>
            </a:r>
            <a:br>
              <a:rPr lang="sv"/>
            </a:br>
            <a:r>
              <a:rPr lang="sv" b="1" i="0" u="none" baseline="0"/>
              <a:t>​</a:t>
            </a:r>
            <a:br>
              <a:rPr lang="sv"/>
            </a:br>
            <a:r>
              <a:rPr lang="sv" b="1" i="0" u="none" baseline="0"/>
              <a:t>​</a:t>
            </a:r>
          </a:p>
        </p:txBody>
      </p:sp>
      <p:sp>
        <p:nvSpPr>
          <p:cNvPr id="3" name="Sisällön paikkamerkki 2">
            <a:extLst>
              <a:ext uri="{FF2B5EF4-FFF2-40B4-BE49-F238E27FC236}">
                <a16:creationId xmlns:a16="http://schemas.microsoft.com/office/drawing/2014/main" id="{34FE7E1F-165A-45B0-880C-F1A51098C688}"/>
              </a:ext>
            </a:extLst>
          </p:cNvPr>
          <p:cNvSpPr>
            <a:spLocks noGrp="1"/>
          </p:cNvSpPr>
          <p:nvPr>
            <p:ph idx="1"/>
          </p:nvPr>
        </p:nvSpPr>
        <p:spPr>
          <a:xfrm>
            <a:off x="853226" y="1537072"/>
            <a:ext cx="10360206" cy="4742433"/>
          </a:xfrm>
        </p:spPr>
        <p:txBody>
          <a:bodyPr>
            <a:normAutofit fontScale="92500" lnSpcReduction="10000"/>
          </a:bodyPr>
          <a:lstStyle/>
          <a:p>
            <a:pPr algn="l" rtl="0" fontAlgn="base"/>
            <a:r>
              <a:rPr lang="sv" b="0" i="0" u="none" baseline="0" dirty="0"/>
              <a:t>Sätt upp sådana mål för tutorverksamheten, träffarna och övningarna </a:t>
            </a:r>
            <a:br>
              <a:rPr lang="sv" dirty="0"/>
            </a:br>
            <a:r>
              <a:rPr lang="sv" b="0" i="0" u="none" baseline="0" dirty="0"/>
              <a:t>som hjälper gul</a:t>
            </a:r>
            <a:r>
              <a:rPr lang="fi-FI" b="0" i="0" u="none" baseline="0" dirty="0"/>
              <a:t>is</a:t>
            </a:r>
            <a:r>
              <a:rPr lang="sv" b="0" i="0" u="none" baseline="0" dirty="0"/>
              <a:t>arna att bli en del av gemenskapen. ​</a:t>
            </a:r>
            <a:br>
              <a:rPr lang="sv" dirty="0"/>
            </a:br>
            <a:endParaRPr lang="sv" dirty="0"/>
          </a:p>
          <a:p>
            <a:pPr algn="l" rtl="0" fontAlgn="base"/>
            <a:r>
              <a:rPr lang="sv" b="0" i="0" u="none" baseline="0" dirty="0"/>
              <a:t>Anteckna också vad du själv hoppas att du ska lära dig genom verksamheten.​</a:t>
            </a:r>
            <a:br>
              <a:rPr lang="sv" dirty="0"/>
            </a:br>
            <a:endParaRPr lang="sv" dirty="0"/>
          </a:p>
          <a:p>
            <a:pPr algn="l" rtl="0" fontAlgn="base"/>
            <a:r>
              <a:rPr lang="sv" b="0" i="0" u="none" baseline="0" dirty="0"/>
              <a:t>Verksamheten bör planeras i samarbete mellan tutorerna, den handledande personalen och gul</a:t>
            </a:r>
            <a:r>
              <a:rPr lang="fi-FI" b="0" i="0" u="none" baseline="0" dirty="0"/>
              <a:t>is</a:t>
            </a:r>
            <a:r>
              <a:rPr lang="sv" b="0" i="0" u="none" baseline="0" dirty="0"/>
              <a:t>arna.​</a:t>
            </a:r>
            <a:br>
              <a:rPr lang="sv" dirty="0"/>
            </a:br>
            <a:endParaRPr lang="sv" dirty="0"/>
          </a:p>
          <a:p>
            <a:pPr algn="l" rtl="0" fontAlgn="base"/>
            <a:r>
              <a:rPr lang="sv" b="0" i="0" u="none" baseline="0" dirty="0"/>
              <a:t>Kom ihåg att planera tidsanvändningen/årsklockan.​</a:t>
            </a:r>
            <a:br>
              <a:rPr lang="sv" dirty="0"/>
            </a:br>
            <a:endParaRPr lang="sv" dirty="0"/>
          </a:p>
          <a:p>
            <a:pPr algn="l" rtl="0" fontAlgn="base"/>
            <a:r>
              <a:rPr lang="sv" b="0" i="0" u="none" baseline="0" dirty="0"/>
              <a:t>Kom ihåg att avgränsa ditt ”arbete” som tutor: när är du tutor och när är du inte tutor.​</a:t>
            </a:r>
          </a:p>
        </p:txBody>
      </p:sp>
    </p:spTree>
    <p:extLst>
      <p:ext uri="{BB962C8B-B14F-4D97-AF65-F5344CB8AC3E}">
        <p14:creationId xmlns:p14="http://schemas.microsoft.com/office/powerpoint/2010/main" val="42914917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3F3FF0B3-6110-4E28-81BB-F02F31D59AF1}"/>
              </a:ext>
            </a:extLst>
          </p:cNvPr>
          <p:cNvSpPr>
            <a:spLocks noGrp="1"/>
          </p:cNvSpPr>
          <p:nvPr>
            <p:ph type="title"/>
          </p:nvPr>
        </p:nvSpPr>
        <p:spPr/>
        <p:txBody>
          <a:bodyPr>
            <a:normAutofit fontScale="90000"/>
          </a:bodyPr>
          <a:lstStyle/>
          <a:p>
            <a:pPr algn="l" rtl="0"/>
            <a:r>
              <a:rPr lang="sv" b="1" i="0" u="none" baseline="0" dirty="0"/>
              <a:t>Projektet KUPLA - Studerande som </a:t>
            </a:r>
            <a:br>
              <a:rPr lang="sv" b="1" i="0" u="none" baseline="0" dirty="0"/>
            </a:br>
            <a:r>
              <a:rPr lang="sv" b="1" i="0" u="none" baseline="0" dirty="0"/>
              <a:t>förnyare av rusmedelskulturen</a:t>
            </a:r>
          </a:p>
        </p:txBody>
      </p:sp>
      <p:pic>
        <p:nvPicPr>
          <p:cNvPr id="6" name="Picture 5" descr="KUPLA projekts logotyp ">
            <a:extLst>
              <a:ext uri="{FF2B5EF4-FFF2-40B4-BE49-F238E27FC236}">
                <a16:creationId xmlns:a16="http://schemas.microsoft.com/office/drawing/2014/main" id="{419A59F9-C15E-444C-9520-99669E8AF7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3977" y="362207"/>
            <a:ext cx="1032493" cy="1032493"/>
          </a:xfrm>
          <a:prstGeom prst="rect">
            <a:avLst/>
          </a:prstGeom>
        </p:spPr>
      </p:pic>
      <p:sp>
        <p:nvSpPr>
          <p:cNvPr id="5" name="Sisällön paikkamerkki 4">
            <a:extLst>
              <a:ext uri="{FF2B5EF4-FFF2-40B4-BE49-F238E27FC236}">
                <a16:creationId xmlns:a16="http://schemas.microsoft.com/office/drawing/2014/main" id="{00B687FE-A11A-486F-B21D-F375A728AF42}"/>
              </a:ext>
            </a:extLst>
          </p:cNvPr>
          <p:cNvSpPr>
            <a:spLocks noGrp="1"/>
          </p:cNvSpPr>
          <p:nvPr>
            <p:ph idx="1"/>
          </p:nvPr>
        </p:nvSpPr>
        <p:spPr>
          <a:xfrm>
            <a:off x="853225" y="1753361"/>
            <a:ext cx="10547465" cy="3850054"/>
          </a:xfrm>
        </p:spPr>
        <p:txBody>
          <a:bodyPr vert="horz" lIns="91440" tIns="45720" rIns="91440" bIns="45720" rtlCol="0" anchor="t">
            <a:normAutofit fontScale="92500" lnSpcReduction="10000"/>
          </a:bodyPr>
          <a:lstStyle/>
          <a:p>
            <a:pPr algn="l" rtl="0" fontAlgn="base"/>
            <a:r>
              <a:rPr lang="sv" sz="2600" b="0" i="0" u="none" baseline="0" dirty="0"/>
              <a:t>Utbildningen har producerats av EHYT rf:s och Nyyti ry:s gemensamma projekt KUPLA – Studerande som förnyare av rusmedelskulturen. Projektet genomförs under åren 2018–2020. </a:t>
            </a:r>
          </a:p>
          <a:p>
            <a:pPr algn="l" rtl="0" fontAlgn="base"/>
            <a:r>
              <a:rPr lang="sv" sz="2600" b="0" i="0" u="none" baseline="0" dirty="0"/>
              <a:t>Samarbetspartner i projektet är FSF, SAMOK, OLL och SHVS. </a:t>
            </a:r>
          </a:p>
          <a:p>
            <a:pPr algn="l" rtl="0" fontAlgn="base"/>
            <a:r>
              <a:rPr lang="sv" sz="2600" b="0" i="0" u="none" baseline="0" dirty="0"/>
              <a:t>Detta verk har beviljats licensen Creative Commons Erkännande 4.0 Internationellt. Du kan kontrollera licensen på </a:t>
            </a:r>
            <a:r>
              <a:rPr lang="sv" sz="2600" b="0" i="0" u="none" baseline="0" dirty="0">
                <a:hlinkClick r:id="rId4"/>
              </a:rPr>
              <a:t>webbplatsen för Creative Commons</a:t>
            </a:r>
            <a:r>
              <a:rPr lang="sv" sz="2600" b="0" i="0" u="none" baseline="0" dirty="0"/>
              <a:t>.  </a:t>
            </a:r>
            <a:endParaRPr lang="sv" sz="2600" dirty="0">
              <a:cs typeface="Calibri"/>
            </a:endParaRPr>
          </a:p>
          <a:p>
            <a:pPr algn="l" rtl="0" fontAlgn="base"/>
            <a:r>
              <a:rPr lang="sv" sz="2600" b="0" i="0" u="none" baseline="0" dirty="0"/>
              <a:t>Denna utbildning får användas, distribueras och bearbetas fritt förutsatt att KUPLA uppges som ursprunglig upphovsman. </a:t>
            </a:r>
          </a:p>
          <a:p>
            <a:pPr algn="l" rtl="0" fontAlgn="base"/>
            <a:r>
              <a:rPr lang="sv" sz="2600" b="0" i="0" u="none" baseline="0" dirty="0"/>
              <a:t>Övrigt material som tagits fram inom ramen för KUPLA-projektet finns på EHYT rf:s webbplats, www.ehyt.fi</a:t>
            </a:r>
          </a:p>
          <a:p>
            <a:endParaRPr lang="sv" dirty="0"/>
          </a:p>
        </p:txBody>
      </p:sp>
      <p:pic>
        <p:nvPicPr>
          <p:cNvPr id="12" name="Picture 2" descr="Ehyt rf:s logotyp">
            <a:extLst>
              <a:ext uri="{FF2B5EF4-FFF2-40B4-BE49-F238E27FC236}">
                <a16:creationId xmlns:a16="http://schemas.microsoft.com/office/drawing/2014/main" id="{E3B9D998-775A-4357-A0FB-23A015D0C65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43" y="5737347"/>
            <a:ext cx="1047750" cy="70485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Nyyti ry:s logotyp">
            <a:extLst>
              <a:ext uri="{FF2B5EF4-FFF2-40B4-BE49-F238E27FC236}">
                <a16:creationId xmlns:a16="http://schemas.microsoft.com/office/drawing/2014/main" id="{49FD2069-73BB-4CC7-A9F1-78C93D07354A}"/>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96301" y="5702923"/>
            <a:ext cx="771525" cy="80962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2" descr="Finlands Studentkårers Förbunds logotyp">
            <a:extLst>
              <a:ext uri="{FF2B5EF4-FFF2-40B4-BE49-F238E27FC236}">
                <a16:creationId xmlns:a16="http://schemas.microsoft.com/office/drawing/2014/main" id="{8ECAD4DD-70D0-4895-B38A-BEAD801583D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279780" y="5771062"/>
            <a:ext cx="8382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descr="Finlands studerandekårers förbunds logotyp">
            <a:extLst>
              <a:ext uri="{FF2B5EF4-FFF2-40B4-BE49-F238E27FC236}">
                <a16:creationId xmlns:a16="http://schemas.microsoft.com/office/drawing/2014/main" id="{A943D4DA-7DF4-491E-93A6-A2DA285F7319}"/>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11925" y="5745786"/>
            <a:ext cx="2562225" cy="7239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6" descr="Studerandenas idrottsförbunds logotyp">
            <a:extLst>
              <a:ext uri="{FF2B5EF4-FFF2-40B4-BE49-F238E27FC236}">
                <a16:creationId xmlns:a16="http://schemas.microsoft.com/office/drawing/2014/main" id="{962A8CC4-F16B-4BDF-B2AC-C361D12ED1A6}"/>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962040" y="5660061"/>
            <a:ext cx="952500" cy="79057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0" descr="Studenternas hälsovårdsstiftelses logotyp">
            <a:extLst>
              <a:ext uri="{FF2B5EF4-FFF2-40B4-BE49-F238E27FC236}">
                <a16:creationId xmlns:a16="http://schemas.microsoft.com/office/drawing/2014/main" id="{978B9F9B-30B9-4766-86A3-1E15738398C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90320" y="5660061"/>
            <a:ext cx="3486150" cy="80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8186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9" descr="Kupla projektets tutorutbildnig">
            <a:extLst>
              <a:ext uri="{FF2B5EF4-FFF2-40B4-BE49-F238E27FC236}">
                <a16:creationId xmlns:a16="http://schemas.microsoft.com/office/drawing/2014/main" id="{C67D48D8-E1AE-4CB7-91FC-744B112BD0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0130" y="564818"/>
            <a:ext cx="838717" cy="838717"/>
          </a:xfrm>
          <a:prstGeom prst="rect">
            <a:avLst/>
          </a:prstGeom>
        </p:spPr>
      </p:pic>
      <p:sp>
        <p:nvSpPr>
          <p:cNvPr id="2" name="Title 1">
            <a:extLst>
              <a:ext uri="{FF2B5EF4-FFF2-40B4-BE49-F238E27FC236}">
                <a16:creationId xmlns:a16="http://schemas.microsoft.com/office/drawing/2014/main" id="{5F93761A-0ACA-443D-A1D3-203B89D2770B}"/>
              </a:ext>
            </a:extLst>
          </p:cNvPr>
          <p:cNvSpPr>
            <a:spLocks noGrp="1"/>
          </p:cNvSpPr>
          <p:nvPr>
            <p:ph type="ctrTitle"/>
          </p:nvPr>
        </p:nvSpPr>
        <p:spPr>
          <a:xfrm>
            <a:off x="721504" y="1333947"/>
            <a:ext cx="4207335" cy="2095053"/>
          </a:xfrm>
        </p:spPr>
        <p:txBody>
          <a:bodyPr>
            <a:normAutofit/>
          </a:bodyPr>
          <a:lstStyle/>
          <a:p>
            <a:pPr rtl="0"/>
            <a:r>
              <a:rPr lang="sv" sz="4000" b="1" i="0" u="none" baseline="0" dirty="0"/>
              <a:t>Planering av </a:t>
            </a:r>
            <a:br>
              <a:rPr lang="sv" sz="4000" b="1" i="0" u="none" baseline="0" dirty="0"/>
            </a:br>
            <a:r>
              <a:rPr lang="sv" sz="4000" b="1" i="0" u="none" baseline="0" dirty="0"/>
              <a:t>tutor-verksamheten</a:t>
            </a:r>
          </a:p>
        </p:txBody>
      </p:sp>
    </p:spTree>
    <p:extLst>
      <p:ext uri="{BB962C8B-B14F-4D97-AF65-F5344CB8AC3E}">
        <p14:creationId xmlns:p14="http://schemas.microsoft.com/office/powerpoint/2010/main" val="2971615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31F6696-5C5D-433D-AA2C-88DE2B8B512E}"/>
              </a:ext>
            </a:extLst>
          </p:cNvPr>
          <p:cNvSpPr>
            <a:spLocks noGrp="1"/>
          </p:cNvSpPr>
          <p:nvPr>
            <p:ph type="title"/>
          </p:nvPr>
        </p:nvSpPr>
        <p:spPr/>
        <p:txBody>
          <a:bodyPr/>
          <a:lstStyle/>
          <a:p>
            <a:pPr algn="l" rtl="0"/>
            <a:r>
              <a:rPr lang="sv" b="1" i="0" u="none" baseline="0"/>
              <a:t>Utbildningens syfte​</a:t>
            </a:r>
          </a:p>
        </p:txBody>
      </p:sp>
      <p:sp>
        <p:nvSpPr>
          <p:cNvPr id="3" name="Sisällön paikkamerkki 2">
            <a:extLst>
              <a:ext uri="{FF2B5EF4-FFF2-40B4-BE49-F238E27FC236}">
                <a16:creationId xmlns:a16="http://schemas.microsoft.com/office/drawing/2014/main" id="{55B11F0E-487D-4997-BBA1-D11DE326549D}"/>
              </a:ext>
            </a:extLst>
          </p:cNvPr>
          <p:cNvSpPr>
            <a:spLocks noGrp="1"/>
          </p:cNvSpPr>
          <p:nvPr>
            <p:ph idx="1"/>
          </p:nvPr>
        </p:nvSpPr>
        <p:spPr/>
        <p:txBody>
          <a:bodyPr>
            <a:normAutofit/>
          </a:bodyPr>
          <a:lstStyle/>
          <a:p>
            <a:pPr algn="l" rtl="0">
              <a:lnSpc>
                <a:spcPct val="150000"/>
              </a:lnSpc>
            </a:pPr>
            <a:r>
              <a:rPr lang="sv" b="0" i="0" u="none" baseline="0"/>
              <a:t>Förstå att tutorverksamheten är målinriktad​</a:t>
            </a:r>
          </a:p>
          <a:p>
            <a:pPr algn="l" rtl="0">
              <a:lnSpc>
                <a:spcPct val="150000"/>
              </a:lnSpc>
            </a:pPr>
            <a:r>
              <a:rPr lang="sv" b="0" i="0" u="none" baseline="0"/>
              <a:t>Få verktyg för att planera en målinriktad tutorverksamhet​</a:t>
            </a:r>
          </a:p>
          <a:p>
            <a:pPr algn="l" rtl="0">
              <a:lnSpc>
                <a:spcPct val="150000"/>
              </a:lnSpc>
            </a:pPr>
            <a:r>
              <a:rPr lang="sv" b="0" i="0" u="none" baseline="0"/>
              <a:t>Få insikt om att det är viktigt med gemensamma spelregler och överenskomna förfaranden ​</a:t>
            </a:r>
          </a:p>
          <a:p>
            <a:pPr algn="l" rtl="0">
              <a:lnSpc>
                <a:spcPct val="150000"/>
              </a:lnSpc>
            </a:pPr>
            <a:r>
              <a:rPr lang="sv" b="0" i="0" u="none" baseline="0"/>
              <a:t>Förstå att rapporteringen är en process som är viktig både för tutorn själv och för andra​</a:t>
            </a:r>
          </a:p>
        </p:txBody>
      </p:sp>
    </p:spTree>
    <p:extLst>
      <p:ext uri="{BB962C8B-B14F-4D97-AF65-F5344CB8AC3E}">
        <p14:creationId xmlns:p14="http://schemas.microsoft.com/office/powerpoint/2010/main" val="3953931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81F7C-3D99-4CD2-8816-4963898A5D96}"/>
              </a:ext>
            </a:extLst>
          </p:cNvPr>
          <p:cNvSpPr>
            <a:spLocks noGrp="1"/>
          </p:cNvSpPr>
          <p:nvPr>
            <p:ph type="title"/>
          </p:nvPr>
        </p:nvSpPr>
        <p:spPr>
          <a:xfrm>
            <a:off x="238432" y="1403965"/>
            <a:ext cx="11710220" cy="907435"/>
          </a:xfrm>
        </p:spPr>
        <p:txBody>
          <a:bodyPr>
            <a:normAutofit/>
          </a:bodyPr>
          <a:lstStyle/>
          <a:p>
            <a:pPr rtl="0"/>
            <a:r>
              <a:rPr lang="sv" sz="4500" b="1" i="0" u="none" baseline="0"/>
              <a:t>Ämnesområden</a:t>
            </a:r>
            <a:endParaRPr lang="sv" sz="4500" dirty="0"/>
          </a:p>
        </p:txBody>
      </p:sp>
      <p:grpSp>
        <p:nvGrpSpPr>
          <p:cNvPr id="3" name="Group 2" descr="Tutorverksamhetens mål">
            <a:extLst>
              <a:ext uri="{FF2B5EF4-FFF2-40B4-BE49-F238E27FC236}">
                <a16:creationId xmlns:a16="http://schemas.microsoft.com/office/drawing/2014/main" id="{662B627E-2A85-4556-8F4E-157C5847893F}"/>
              </a:ext>
              <a:ext uri="{C183D7F6-B498-43B3-948B-1728B52AA6E4}">
                <adec:decorative xmlns:adec="http://schemas.microsoft.com/office/drawing/2017/decorative" val="0"/>
              </a:ext>
            </a:extLst>
          </p:cNvPr>
          <p:cNvGrpSpPr/>
          <p:nvPr/>
        </p:nvGrpSpPr>
        <p:grpSpPr>
          <a:xfrm>
            <a:off x="1821542" y="2487874"/>
            <a:ext cx="8561676" cy="801426"/>
            <a:chOff x="0" y="2548862"/>
            <a:chExt cx="4746173" cy="1113840"/>
          </a:xfrm>
        </p:grpSpPr>
        <p:sp>
          <p:nvSpPr>
            <p:cNvPr id="4" name="Rectangle: Rounded Corners 3">
              <a:extLst>
                <a:ext uri="{FF2B5EF4-FFF2-40B4-BE49-F238E27FC236}">
                  <a16:creationId xmlns:a16="http://schemas.microsoft.com/office/drawing/2014/main" id="{C9BF6518-4D42-4E8F-BB0B-7597CB7C774A}"/>
                </a:ext>
              </a:extLst>
            </p:cNvPr>
            <p:cNvSpPr/>
            <p:nvPr/>
          </p:nvSpPr>
          <p:spPr>
            <a:xfrm>
              <a:off x="0" y="2548862"/>
              <a:ext cx="4746173" cy="1113840"/>
            </a:xfrm>
            <a:prstGeom prst="roundRect">
              <a:avLst/>
            </a:prstGeom>
            <a:solidFill>
              <a:schemeClr val="bg1"/>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a:lstStyle/>
            <a:p>
              <a:endParaRPr lang="sv" dirty="0"/>
            </a:p>
          </p:txBody>
        </p:sp>
        <p:sp>
          <p:nvSpPr>
            <p:cNvPr id="5" name="Rectangle: Rounded Corners 4">
              <a:extLst>
                <a:ext uri="{FF2B5EF4-FFF2-40B4-BE49-F238E27FC236}">
                  <a16:creationId xmlns:a16="http://schemas.microsoft.com/office/drawing/2014/main" id="{EE07DBF7-EF3C-4E91-BC3A-CE6B0299CB5A}"/>
                </a:ext>
              </a:extLst>
            </p:cNvPr>
            <p:cNvSpPr txBox="1"/>
            <p:nvPr/>
          </p:nvSpPr>
          <p:spPr>
            <a:xfrm>
              <a:off x="54373" y="2603235"/>
              <a:ext cx="4637427" cy="10050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sv" sz="3000" b="1" i="0" u="none" baseline="0" dirty="0">
                  <a:solidFill>
                    <a:srgbClr val="39A1B1"/>
                  </a:solidFill>
                </a:rPr>
                <a:t>Tutorverksamhetens mål</a:t>
              </a:r>
              <a:endParaRPr lang="sv" sz="3000" b="1" kern="1200" dirty="0">
                <a:solidFill>
                  <a:srgbClr val="39A1B1"/>
                </a:solidFill>
              </a:endParaRPr>
            </a:p>
          </p:txBody>
        </p:sp>
      </p:grpSp>
      <p:grpSp>
        <p:nvGrpSpPr>
          <p:cNvPr id="6" name="Group 5" descr="Planering och spelregler">
            <a:extLst>
              <a:ext uri="{FF2B5EF4-FFF2-40B4-BE49-F238E27FC236}">
                <a16:creationId xmlns:a16="http://schemas.microsoft.com/office/drawing/2014/main" id="{2F424F7D-A90D-45E3-81BA-D655D39DB0BD}"/>
              </a:ext>
              <a:ext uri="{C183D7F6-B498-43B3-948B-1728B52AA6E4}">
                <adec:decorative xmlns:adec="http://schemas.microsoft.com/office/drawing/2017/decorative" val="0"/>
              </a:ext>
            </a:extLst>
          </p:cNvPr>
          <p:cNvGrpSpPr/>
          <p:nvPr/>
        </p:nvGrpSpPr>
        <p:grpSpPr>
          <a:xfrm>
            <a:off x="1821542" y="3502549"/>
            <a:ext cx="8561676" cy="801426"/>
            <a:chOff x="0" y="2548862"/>
            <a:chExt cx="4746173" cy="1113840"/>
          </a:xfrm>
        </p:grpSpPr>
        <p:sp>
          <p:nvSpPr>
            <p:cNvPr id="7" name="Rectangle: Rounded Corners 6">
              <a:extLst>
                <a:ext uri="{FF2B5EF4-FFF2-40B4-BE49-F238E27FC236}">
                  <a16:creationId xmlns:a16="http://schemas.microsoft.com/office/drawing/2014/main" id="{934F6020-59A7-4142-80DF-BA0FB01B03A8}"/>
                </a:ext>
              </a:extLst>
            </p:cNvPr>
            <p:cNvSpPr/>
            <p:nvPr/>
          </p:nvSpPr>
          <p:spPr>
            <a:xfrm>
              <a:off x="0" y="2548862"/>
              <a:ext cx="4746173" cy="1113840"/>
            </a:xfrm>
            <a:prstGeom prst="roundRect">
              <a:avLst/>
            </a:prstGeom>
            <a:solidFill>
              <a:schemeClr val="bg1"/>
            </a:solidFill>
          </p:spPr>
          <p:style>
            <a:lnRef idx="2">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sp>
        <p:sp>
          <p:nvSpPr>
            <p:cNvPr id="8" name="Rectangle: Rounded Corners 4">
              <a:extLst>
                <a:ext uri="{FF2B5EF4-FFF2-40B4-BE49-F238E27FC236}">
                  <a16:creationId xmlns:a16="http://schemas.microsoft.com/office/drawing/2014/main" id="{FB3AB5CF-81BB-48FA-AA91-6729C208EBCF}"/>
                </a:ext>
              </a:extLst>
            </p:cNvPr>
            <p:cNvSpPr txBox="1"/>
            <p:nvPr/>
          </p:nvSpPr>
          <p:spPr>
            <a:xfrm>
              <a:off x="54373" y="2603235"/>
              <a:ext cx="4637427" cy="10050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ctr" defTabSz="1244600" rtl="0">
                <a:lnSpc>
                  <a:spcPct val="90000"/>
                </a:lnSpc>
                <a:spcBef>
                  <a:spcPct val="0"/>
                </a:spcBef>
                <a:spcAft>
                  <a:spcPct val="35000"/>
                </a:spcAft>
              </a:pPr>
              <a:r>
                <a:rPr lang="sv" sz="3000" b="1" i="0" u="none" baseline="0" dirty="0">
                  <a:solidFill>
                    <a:srgbClr val="39A1B1"/>
                  </a:solidFill>
                </a:rPr>
                <a:t>Planering och spelregler</a:t>
              </a:r>
              <a:endParaRPr lang="sv" sz="3000" b="1" kern="1200" dirty="0">
                <a:solidFill>
                  <a:srgbClr val="39A1B1"/>
                </a:solidFill>
              </a:endParaRPr>
            </a:p>
          </p:txBody>
        </p:sp>
      </p:grpSp>
    </p:spTree>
    <p:extLst>
      <p:ext uri="{BB962C8B-B14F-4D97-AF65-F5344CB8AC3E}">
        <p14:creationId xmlns:p14="http://schemas.microsoft.com/office/powerpoint/2010/main" val="3698588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2B404D4-2F5F-4C4C-A4B7-9D05DB9F39E4}"/>
              </a:ext>
            </a:extLst>
          </p:cNvPr>
          <p:cNvSpPr>
            <a:spLocks noGrp="1"/>
          </p:cNvSpPr>
          <p:nvPr>
            <p:ph type="title"/>
          </p:nvPr>
        </p:nvSpPr>
        <p:spPr/>
        <p:txBody>
          <a:bodyPr/>
          <a:lstStyle/>
          <a:p>
            <a:pPr rtl="0"/>
            <a:r>
              <a:rPr lang="sv" b="1" i="0" u="none" baseline="0"/>
              <a:t>Tutorverksamhetens mål​</a:t>
            </a:r>
          </a:p>
        </p:txBody>
      </p:sp>
    </p:spTree>
    <p:extLst>
      <p:ext uri="{BB962C8B-B14F-4D97-AF65-F5344CB8AC3E}">
        <p14:creationId xmlns:p14="http://schemas.microsoft.com/office/powerpoint/2010/main" val="23421912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a:extLst>
              <a:ext uri="{FF2B5EF4-FFF2-40B4-BE49-F238E27FC236}">
                <a16:creationId xmlns:a16="http://schemas.microsoft.com/office/drawing/2014/main" id="{DC5D92FC-1368-460E-B67D-E76DD27161EA}"/>
              </a:ext>
            </a:extLst>
          </p:cNvPr>
          <p:cNvSpPr txBox="1"/>
          <p:nvPr/>
        </p:nvSpPr>
        <p:spPr>
          <a:xfrm>
            <a:off x="501805" y="390293"/>
            <a:ext cx="2520175" cy="379141"/>
          </a:xfrm>
          <a:prstGeom prst="rect">
            <a:avLst/>
          </a:prstGeom>
          <a:noFill/>
        </p:spPr>
        <p:txBody>
          <a:bodyPr wrap="square" rtlCol="0">
            <a:spAutoFit/>
          </a:bodyPr>
          <a:lstStyle/>
          <a:p>
            <a:pPr algn="l" rtl="0"/>
            <a:r>
              <a:rPr lang="sv" b="0" i="0" u="none" baseline="0">
                <a:solidFill>
                  <a:schemeClr val="accent1"/>
                </a:solidFill>
              </a:rPr>
              <a:t>Uppgift</a:t>
            </a:r>
          </a:p>
        </p:txBody>
      </p:sp>
      <p:sp>
        <p:nvSpPr>
          <p:cNvPr id="2" name="Otsikko 1">
            <a:extLst>
              <a:ext uri="{FF2B5EF4-FFF2-40B4-BE49-F238E27FC236}">
                <a16:creationId xmlns:a16="http://schemas.microsoft.com/office/drawing/2014/main" id="{CB8B62AA-0E93-48BA-BD5B-1A2138E2C0F5}"/>
              </a:ext>
            </a:extLst>
          </p:cNvPr>
          <p:cNvSpPr>
            <a:spLocks noGrp="1"/>
          </p:cNvSpPr>
          <p:nvPr>
            <p:ph type="title"/>
          </p:nvPr>
        </p:nvSpPr>
        <p:spPr>
          <a:xfrm>
            <a:off x="838200" y="578495"/>
            <a:ext cx="8980404" cy="1539064"/>
          </a:xfrm>
        </p:spPr>
        <p:txBody>
          <a:bodyPr>
            <a:normAutofit/>
          </a:bodyPr>
          <a:lstStyle/>
          <a:p>
            <a:pPr algn="l" rtl="0"/>
            <a:r>
              <a:rPr lang="sv" b="1" i="0" u="none" baseline="0"/>
              <a:t>Arbeta i par och lev er in i rollen som ny studerande.</a:t>
            </a:r>
          </a:p>
        </p:txBody>
      </p:sp>
      <p:sp>
        <p:nvSpPr>
          <p:cNvPr id="3" name="Sisällön paikkamerkki 2">
            <a:extLst>
              <a:ext uri="{FF2B5EF4-FFF2-40B4-BE49-F238E27FC236}">
                <a16:creationId xmlns:a16="http://schemas.microsoft.com/office/drawing/2014/main" id="{08C18251-B8CF-4DD1-B33F-D7BFBC9235B5}"/>
              </a:ext>
            </a:extLst>
          </p:cNvPr>
          <p:cNvSpPr>
            <a:spLocks noGrp="1"/>
          </p:cNvSpPr>
          <p:nvPr>
            <p:ph idx="1"/>
          </p:nvPr>
        </p:nvSpPr>
        <p:spPr>
          <a:xfrm>
            <a:off x="838201" y="2326106"/>
            <a:ext cx="10562490" cy="3641558"/>
          </a:xfrm>
        </p:spPr>
        <p:txBody>
          <a:bodyPr vert="horz" lIns="91440" tIns="45720" rIns="91440" bIns="45720" rtlCol="0" anchor="t">
            <a:normAutofit fontScale="92500" lnSpcReduction="20000"/>
          </a:bodyPr>
          <a:lstStyle/>
          <a:p>
            <a:pPr marL="0" indent="0" algn="l" rtl="0">
              <a:lnSpc>
                <a:spcPct val="120000"/>
              </a:lnSpc>
              <a:buNone/>
            </a:pPr>
            <a:r>
              <a:rPr lang="sv" sz="3600" b="0" i="0" u="none" baseline="0" dirty="0"/>
              <a:t>Fundera på vilka frågor och spänningsmoment som kan uppkomma inför studiestarten i anslutning till   ​</a:t>
            </a:r>
            <a:br>
              <a:rPr lang="sv" sz="3600" dirty="0"/>
            </a:br>
            <a:endParaRPr lang="sv" sz="3600" dirty="0"/>
          </a:p>
          <a:p>
            <a:pPr algn="l" rtl="0">
              <a:lnSpc>
                <a:spcPct val="120000"/>
              </a:lnSpc>
            </a:pPr>
            <a:r>
              <a:rPr lang="sv" sz="3600" b="0" i="0" u="none" baseline="0" dirty="0"/>
              <a:t>studierna och lärandet ​</a:t>
            </a:r>
          </a:p>
          <a:p>
            <a:pPr algn="l" rtl="0">
              <a:lnSpc>
                <a:spcPct val="120000"/>
              </a:lnSpc>
            </a:pPr>
            <a:r>
              <a:rPr lang="sv" sz="3600" b="0" i="0" u="none" baseline="0" dirty="0"/>
              <a:t>studielokalerna​</a:t>
            </a:r>
          </a:p>
          <a:p>
            <a:pPr>
              <a:lnSpc>
                <a:spcPct val="120000"/>
              </a:lnSpc>
            </a:pPr>
            <a:r>
              <a:rPr lang="sv" sz="3600" b="0" i="0" u="none" baseline="0" dirty="0">
                <a:cs typeface="Calibri"/>
              </a:rPr>
              <a:t>andra människor</a:t>
            </a:r>
            <a:endParaRPr lang="sv" sz="3600" dirty="0">
              <a:solidFill>
                <a:srgbClr val="FFFF00"/>
              </a:solidFill>
              <a:cs typeface="Calibri"/>
            </a:endParaRPr>
          </a:p>
          <a:p>
            <a:pPr algn="l" rtl="0">
              <a:lnSpc>
                <a:spcPct val="120000"/>
              </a:lnSpc>
            </a:pPr>
            <a:endParaRPr lang="sv" sz="3600" b="0" i="0" u="none" baseline="0" dirty="0">
              <a:cs typeface="Calibri"/>
            </a:endParaRPr>
          </a:p>
        </p:txBody>
      </p:sp>
      <p:pic>
        <p:nvPicPr>
          <p:cNvPr id="4" name="Picture 5" descr="Tre figurer arbetar vid ett bord.">
            <a:extLst>
              <a:ext uri="{FF2B5EF4-FFF2-40B4-BE49-F238E27FC236}">
                <a16:creationId xmlns:a16="http://schemas.microsoft.com/office/drawing/2014/main" id="{7A2ED7FC-4DED-4F27-B37E-821CED78B9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79323" y="3181773"/>
            <a:ext cx="4221368" cy="2994438"/>
          </a:xfrm>
          <a:prstGeom prst="rect">
            <a:avLst/>
          </a:prstGeom>
        </p:spPr>
      </p:pic>
    </p:spTree>
    <p:extLst>
      <p:ext uri="{BB962C8B-B14F-4D97-AF65-F5344CB8AC3E}">
        <p14:creationId xmlns:p14="http://schemas.microsoft.com/office/powerpoint/2010/main" val="2131587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tsikko 2">
            <a:extLst>
              <a:ext uri="{FF2B5EF4-FFF2-40B4-BE49-F238E27FC236}">
                <a16:creationId xmlns:a16="http://schemas.microsoft.com/office/drawing/2014/main" id="{B0985A9B-F62F-49C3-A098-7735E2038B7E}"/>
              </a:ext>
            </a:extLst>
          </p:cNvPr>
          <p:cNvSpPr>
            <a:spLocks noGrp="1"/>
          </p:cNvSpPr>
          <p:nvPr>
            <p:ph type="title"/>
          </p:nvPr>
        </p:nvSpPr>
        <p:spPr/>
        <p:txBody>
          <a:bodyPr>
            <a:normAutofit/>
          </a:bodyPr>
          <a:lstStyle/>
          <a:p>
            <a:pPr algn="l" rtl="0"/>
            <a:r>
              <a:rPr lang="sv" sz="2000" b="0" i="0" u="none" baseline="0" dirty="0">
                <a:solidFill>
                  <a:schemeClr val="bg1"/>
                </a:solidFill>
              </a:rPr>
              <a:t>Vad kan gulisen ha för funderingar i början av studierna? </a:t>
            </a:r>
          </a:p>
        </p:txBody>
      </p:sp>
      <p:pic>
        <p:nvPicPr>
          <p:cNvPr id="9" name="Picture 8" descr="två studerande">
            <a:extLst>
              <a:ext uri="{FF2B5EF4-FFF2-40B4-BE49-F238E27FC236}">
                <a16:creationId xmlns:a16="http://schemas.microsoft.com/office/drawing/2014/main" id="{B4AE0812-A868-44F2-AA94-926ACF0CA61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9026" y="2313346"/>
            <a:ext cx="3525352" cy="2140105"/>
          </a:xfrm>
          <a:prstGeom prst="rect">
            <a:avLst/>
          </a:prstGeom>
        </p:spPr>
      </p:pic>
      <p:sp>
        <p:nvSpPr>
          <p:cNvPr id="20" name="Ajatuskupla: Pilvi 7">
            <a:extLst>
              <a:ext uri="{FF2B5EF4-FFF2-40B4-BE49-F238E27FC236}">
                <a16:creationId xmlns:a16="http://schemas.microsoft.com/office/drawing/2014/main" id="{511BC7E0-230C-472F-A940-42427DD9CAE3}"/>
              </a:ext>
            </a:extLst>
          </p:cNvPr>
          <p:cNvSpPr/>
          <p:nvPr/>
        </p:nvSpPr>
        <p:spPr>
          <a:xfrm>
            <a:off x="5961806" y="510458"/>
            <a:ext cx="2612277" cy="1301717"/>
          </a:xfrm>
          <a:prstGeom prst="cloudCallout">
            <a:avLst>
              <a:gd name="adj1" fmla="val -37108"/>
              <a:gd name="adj2" fmla="val 110196"/>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 sz="1800" b="0" i="0" u="none" strike="noStrike" kern="1200" cap="none" spc="0" normalizeH="0" baseline="0">
                <a:ln>
                  <a:noFill/>
                </a:ln>
                <a:solidFill>
                  <a:prstClr val="black"/>
                </a:solidFill>
                <a:effectLst/>
                <a:uLnTx/>
                <a:uFillTx/>
                <a:latin typeface="Calibri" panose="020F0502020204030204"/>
                <a:ea typeface="+mn-ea"/>
                <a:cs typeface="+mn-cs"/>
              </a:rPr>
              <a:t>Det här är säkert ingenting för mig</a:t>
            </a:r>
          </a:p>
        </p:txBody>
      </p:sp>
      <p:sp>
        <p:nvSpPr>
          <p:cNvPr id="19" name="Ajatuskupla: Pilvi 6">
            <a:extLst>
              <a:ext uri="{FF2B5EF4-FFF2-40B4-BE49-F238E27FC236}">
                <a16:creationId xmlns:a16="http://schemas.microsoft.com/office/drawing/2014/main" id="{0FC89E77-F0B5-4619-8F90-6C13AE12BCBC}"/>
              </a:ext>
            </a:extLst>
          </p:cNvPr>
          <p:cNvSpPr/>
          <p:nvPr/>
        </p:nvSpPr>
        <p:spPr>
          <a:xfrm>
            <a:off x="2038483" y="4717182"/>
            <a:ext cx="3251915" cy="1541700"/>
          </a:xfrm>
          <a:prstGeom prst="cloudCallout">
            <a:avLst>
              <a:gd name="adj1" fmla="val 56378"/>
              <a:gd name="adj2" fmla="val -80589"/>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 sz="1800" b="0" i="0" u="none" strike="noStrike" kern="1200" cap="none" spc="0" normalizeH="0" baseline="0">
                <a:ln>
                  <a:noFill/>
                </a:ln>
                <a:solidFill>
                  <a:prstClr val="black"/>
                </a:solidFill>
                <a:effectLst/>
                <a:uLnTx/>
                <a:uFillTx/>
                <a:latin typeface="Calibri" panose="020F0502020204030204"/>
                <a:ea typeface="+mn-ea"/>
                <a:cs typeface="+mn-cs"/>
              </a:rPr>
              <a:t>Jag vill inte delta, men jag vågar inte säga nej.</a:t>
            </a:r>
          </a:p>
        </p:txBody>
      </p:sp>
      <p:sp>
        <p:nvSpPr>
          <p:cNvPr id="23" name="Ajatuskupla: Pilvi 10">
            <a:extLst>
              <a:ext uri="{FF2B5EF4-FFF2-40B4-BE49-F238E27FC236}">
                <a16:creationId xmlns:a16="http://schemas.microsoft.com/office/drawing/2014/main" id="{019F2096-8C89-4B0D-9715-BE210A3A430C}"/>
              </a:ext>
            </a:extLst>
          </p:cNvPr>
          <p:cNvSpPr/>
          <p:nvPr/>
        </p:nvSpPr>
        <p:spPr>
          <a:xfrm>
            <a:off x="8812370" y="3160444"/>
            <a:ext cx="2856428" cy="1556737"/>
          </a:xfrm>
          <a:prstGeom prst="cloudCallout">
            <a:avLst>
              <a:gd name="adj1" fmla="val -92403"/>
              <a:gd name="adj2" fmla="val -1410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 sz="1800" b="0" i="0" u="none" strike="noStrike" kern="1200" cap="none" spc="0" normalizeH="0" baseline="0" dirty="0">
                <a:ln>
                  <a:noFill/>
                </a:ln>
                <a:solidFill>
                  <a:prstClr val="black"/>
                </a:solidFill>
                <a:effectLst/>
                <a:uLnTx/>
                <a:uFillTx/>
                <a:latin typeface="Calibri" panose="020F0502020204030204"/>
                <a:ea typeface="+mn-ea"/>
                <a:cs typeface="+mn-cs"/>
              </a:rPr>
              <a:t>Om jag gör bort mig kommer alla att komma ihåg det för evigt.</a:t>
            </a:r>
          </a:p>
        </p:txBody>
      </p:sp>
      <p:sp>
        <p:nvSpPr>
          <p:cNvPr id="17" name="Ajatuskupla: Pilvi 4">
            <a:extLst>
              <a:ext uri="{FF2B5EF4-FFF2-40B4-BE49-F238E27FC236}">
                <a16:creationId xmlns:a16="http://schemas.microsoft.com/office/drawing/2014/main" id="{E1F5FEA9-1BBE-4B88-B3E0-CC358EDE5B15}"/>
              </a:ext>
            </a:extLst>
          </p:cNvPr>
          <p:cNvSpPr/>
          <p:nvPr/>
        </p:nvSpPr>
        <p:spPr>
          <a:xfrm>
            <a:off x="771104" y="1161316"/>
            <a:ext cx="2312963" cy="1225827"/>
          </a:xfrm>
          <a:prstGeom prst="cloudCallout">
            <a:avLst>
              <a:gd name="adj1" fmla="val 94064"/>
              <a:gd name="adj2" fmla="val 70219"/>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 sz="1800" b="0" i="0" u="none" strike="noStrike" kern="1200" cap="none" spc="0" normalizeH="0" baseline="0">
                <a:ln>
                  <a:noFill/>
                </a:ln>
                <a:solidFill>
                  <a:prstClr val="black"/>
                </a:solidFill>
                <a:effectLst/>
                <a:uLnTx/>
                <a:uFillTx/>
                <a:latin typeface="Calibri" panose="020F0502020204030204"/>
                <a:ea typeface="+mn-ea"/>
                <a:cs typeface="+mn-cs"/>
              </a:rPr>
              <a:t>Hur kommer jag med?</a:t>
            </a:r>
          </a:p>
        </p:txBody>
      </p:sp>
      <p:sp>
        <p:nvSpPr>
          <p:cNvPr id="22" name="Ajatuskupla: Pilvi 9">
            <a:extLst>
              <a:ext uri="{FF2B5EF4-FFF2-40B4-BE49-F238E27FC236}">
                <a16:creationId xmlns:a16="http://schemas.microsoft.com/office/drawing/2014/main" id="{CA61A633-040E-4560-940D-CBF9C2959FF5}"/>
              </a:ext>
            </a:extLst>
          </p:cNvPr>
          <p:cNvSpPr/>
          <p:nvPr/>
        </p:nvSpPr>
        <p:spPr>
          <a:xfrm>
            <a:off x="7581898" y="1701738"/>
            <a:ext cx="2856428" cy="1296887"/>
          </a:xfrm>
          <a:prstGeom prst="cloudCallout">
            <a:avLst>
              <a:gd name="adj1" fmla="val -50307"/>
              <a:gd name="adj2" fmla="val 62690"/>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 sz="1800" b="0" i="0" u="none" strike="noStrike" kern="1200" cap="none" spc="0" normalizeH="0" baseline="0">
                <a:ln>
                  <a:noFill/>
                </a:ln>
                <a:solidFill>
                  <a:prstClr val="black"/>
                </a:solidFill>
                <a:effectLst/>
                <a:uLnTx/>
                <a:uFillTx/>
                <a:latin typeface="Calibri" panose="020F0502020204030204"/>
                <a:ea typeface="+mn-ea"/>
                <a:cs typeface="+mn-cs"/>
              </a:rPr>
              <a:t>Vågar jag vara mig själv?</a:t>
            </a:r>
          </a:p>
        </p:txBody>
      </p:sp>
      <p:sp>
        <p:nvSpPr>
          <p:cNvPr id="21" name="Ajatuskupla: Pilvi 8">
            <a:extLst>
              <a:ext uri="{FF2B5EF4-FFF2-40B4-BE49-F238E27FC236}">
                <a16:creationId xmlns:a16="http://schemas.microsoft.com/office/drawing/2014/main" id="{3D2478DE-1B2A-4469-A55B-4232F5E72CAF}"/>
              </a:ext>
            </a:extLst>
          </p:cNvPr>
          <p:cNvSpPr/>
          <p:nvPr/>
        </p:nvSpPr>
        <p:spPr>
          <a:xfrm>
            <a:off x="6264191" y="4845437"/>
            <a:ext cx="3251915" cy="1541700"/>
          </a:xfrm>
          <a:prstGeom prst="cloudCallout">
            <a:avLst>
              <a:gd name="adj1" fmla="val -25292"/>
              <a:gd name="adj2" fmla="val -87523"/>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 sz="1800" b="0" i="0" u="none" strike="noStrike" kern="1200" cap="none" spc="0" normalizeH="0" baseline="0">
                <a:ln>
                  <a:noFill/>
                </a:ln>
                <a:solidFill>
                  <a:prstClr val="black"/>
                </a:solidFill>
                <a:effectLst/>
                <a:uLnTx/>
                <a:uFillTx/>
                <a:latin typeface="Calibri" panose="020F0502020204030204"/>
                <a:ea typeface="+mn-ea"/>
                <a:cs typeface="+mn-cs"/>
              </a:rPr>
              <a:t>Hur ska man bete sig här?</a:t>
            </a:r>
          </a:p>
        </p:txBody>
      </p:sp>
      <p:sp>
        <p:nvSpPr>
          <p:cNvPr id="18" name="Ajatuskupla: Pilvi 5">
            <a:extLst>
              <a:ext uri="{FF2B5EF4-FFF2-40B4-BE49-F238E27FC236}">
                <a16:creationId xmlns:a16="http://schemas.microsoft.com/office/drawing/2014/main" id="{B9EFB9F7-F4AC-47C3-8954-C9A465C45BEC}"/>
              </a:ext>
            </a:extLst>
          </p:cNvPr>
          <p:cNvSpPr/>
          <p:nvPr/>
        </p:nvSpPr>
        <p:spPr>
          <a:xfrm>
            <a:off x="3222643" y="760850"/>
            <a:ext cx="2462012" cy="1094495"/>
          </a:xfrm>
          <a:prstGeom prst="cloudCallout">
            <a:avLst>
              <a:gd name="adj1" fmla="val 19059"/>
              <a:gd name="adj2" fmla="val 107456"/>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 sz="1800" b="0" i="0" u="none" strike="noStrike" kern="1200" cap="none" spc="0" normalizeH="0" baseline="0" dirty="0">
                <a:ln>
                  <a:noFill/>
                </a:ln>
                <a:solidFill>
                  <a:prstClr val="black"/>
                </a:solidFill>
                <a:effectLst/>
                <a:uLnTx/>
                <a:uFillTx/>
                <a:latin typeface="Calibri" panose="020F0502020204030204"/>
                <a:ea typeface="+mn-ea"/>
                <a:cs typeface="+mn-cs"/>
              </a:rPr>
              <a:t>Vart ska man gå?</a:t>
            </a:r>
          </a:p>
        </p:txBody>
      </p:sp>
      <p:sp>
        <p:nvSpPr>
          <p:cNvPr id="24" name="Ajatuskupla: Pilvi 11">
            <a:extLst>
              <a:ext uri="{FF2B5EF4-FFF2-40B4-BE49-F238E27FC236}">
                <a16:creationId xmlns:a16="http://schemas.microsoft.com/office/drawing/2014/main" id="{6C4861C3-03C2-4321-A5AB-69AE01EFC772}"/>
              </a:ext>
            </a:extLst>
          </p:cNvPr>
          <p:cNvSpPr/>
          <p:nvPr/>
        </p:nvSpPr>
        <p:spPr>
          <a:xfrm>
            <a:off x="655613" y="2814616"/>
            <a:ext cx="3008828" cy="1541700"/>
          </a:xfrm>
          <a:prstGeom prst="cloudCallout">
            <a:avLst>
              <a:gd name="adj1" fmla="val 81395"/>
              <a:gd name="adj2" fmla="val 40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 sz="1800" b="0" i="0" u="none" strike="noStrike" kern="1200" cap="none" spc="0" normalizeH="0" baseline="0">
                <a:ln>
                  <a:noFill/>
                </a:ln>
                <a:solidFill>
                  <a:prstClr val="black"/>
                </a:solidFill>
                <a:effectLst/>
                <a:uLnTx/>
                <a:uFillTx/>
                <a:latin typeface="Calibri" panose="020F0502020204030204"/>
                <a:ea typeface="+mn-ea"/>
                <a:cs typeface="+mn-cs"/>
              </a:rPr>
              <a:t>Varför skulle det intressera någon annan hur jag har det?</a:t>
            </a:r>
          </a:p>
        </p:txBody>
      </p:sp>
    </p:spTree>
    <p:extLst>
      <p:ext uri="{BB962C8B-B14F-4D97-AF65-F5344CB8AC3E}">
        <p14:creationId xmlns:p14="http://schemas.microsoft.com/office/powerpoint/2010/main" val="287085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9" grpId="0" animBg="1"/>
      <p:bldP spid="23" grpId="0" animBg="1"/>
      <p:bldP spid="17" grpId="0" animBg="1"/>
      <p:bldP spid="22" grpId="0" animBg="1"/>
      <p:bldP spid="21" grpId="0" animBg="1"/>
      <p:bldP spid="18" grpId="0" animBg="1"/>
      <p:bldP spid="2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E9883B7-478C-42FC-966A-AD43CCC24EAF}"/>
              </a:ext>
            </a:extLst>
          </p:cNvPr>
          <p:cNvSpPr>
            <a:spLocks noGrp="1"/>
          </p:cNvSpPr>
          <p:nvPr>
            <p:ph type="title"/>
          </p:nvPr>
        </p:nvSpPr>
        <p:spPr/>
        <p:txBody>
          <a:bodyPr>
            <a:normAutofit fontScale="90000"/>
          </a:bodyPr>
          <a:lstStyle/>
          <a:p>
            <a:pPr algn="l" rtl="0"/>
            <a:r>
              <a:rPr lang="sv" b="1" i="0" u="none" baseline="0"/>
              <a:t>Ta reda på följande grundläggande uppgifter:​</a:t>
            </a:r>
          </a:p>
        </p:txBody>
      </p:sp>
      <p:sp>
        <p:nvSpPr>
          <p:cNvPr id="3" name="Sisällön paikkamerkki 2">
            <a:extLst>
              <a:ext uri="{FF2B5EF4-FFF2-40B4-BE49-F238E27FC236}">
                <a16:creationId xmlns:a16="http://schemas.microsoft.com/office/drawing/2014/main" id="{DB73F4DD-AB55-42E7-A76E-DF0AF456DFF2}"/>
              </a:ext>
            </a:extLst>
          </p:cNvPr>
          <p:cNvSpPr>
            <a:spLocks noGrp="1"/>
          </p:cNvSpPr>
          <p:nvPr>
            <p:ph idx="1"/>
          </p:nvPr>
        </p:nvSpPr>
        <p:spPr/>
        <p:txBody>
          <a:bodyPr>
            <a:normAutofit/>
          </a:bodyPr>
          <a:lstStyle/>
          <a:p>
            <a:pPr algn="l" rtl="0">
              <a:lnSpc>
                <a:spcPct val="100000"/>
              </a:lnSpc>
            </a:pPr>
            <a:r>
              <a:rPr lang="sv" b="0" i="0" u="none" baseline="0" dirty="0"/>
              <a:t>När börjar tutorverksamheten och när slutar den?​</a:t>
            </a:r>
          </a:p>
          <a:p>
            <a:pPr algn="l" rtl="0">
              <a:lnSpc>
                <a:spcPct val="100000"/>
              </a:lnSpc>
            </a:pPr>
            <a:r>
              <a:rPr lang="sv" b="0" i="0" u="none" baseline="0" dirty="0"/>
              <a:t>Är jag den enda tutorn eller är vi två? I vilka andra grupper eller sammanhang är det möjligt att diskutera tutorverksamheten?​</a:t>
            </a:r>
          </a:p>
          <a:p>
            <a:pPr algn="l" rtl="0">
              <a:lnSpc>
                <a:spcPct val="100000"/>
              </a:lnSpc>
            </a:pPr>
            <a:r>
              <a:rPr lang="sv" b="0" i="0" u="none" baseline="0" dirty="0"/>
              <a:t>Hur många gul</a:t>
            </a:r>
            <a:r>
              <a:rPr lang="fi-FI" b="0" i="0" u="none" baseline="0" dirty="0" err="1"/>
              <a:t>isar</a:t>
            </a:r>
            <a:r>
              <a:rPr lang="sv" b="0" i="0" u="none" baseline="0" dirty="0"/>
              <a:t> är jag tutor för?​</a:t>
            </a:r>
          </a:p>
          <a:p>
            <a:pPr algn="l" rtl="0">
              <a:lnSpc>
                <a:spcPct val="100000"/>
              </a:lnSpc>
            </a:pPr>
            <a:r>
              <a:rPr lang="sv" b="0" i="0" u="none" baseline="0" dirty="0"/>
              <a:t>Hur många gånger (minst) ska vi träffas med gul</a:t>
            </a:r>
            <a:r>
              <a:rPr lang="fi-FI" b="0" i="0" u="none" baseline="0" dirty="0"/>
              <a:t>is</a:t>
            </a:r>
            <a:r>
              <a:rPr lang="sv" b="0" i="0" u="none" baseline="0" dirty="0"/>
              <a:t>arna?​</a:t>
            </a:r>
          </a:p>
          <a:p>
            <a:pPr algn="l" rtl="0">
              <a:lnSpc>
                <a:spcPct val="100000"/>
              </a:lnSpc>
            </a:pPr>
            <a:r>
              <a:rPr lang="sv" b="0" i="0" u="none" baseline="0" dirty="0"/>
              <a:t>Vart kan jag vända mig för att få stöd och hjälp i tutorverksamheten?​</a:t>
            </a:r>
          </a:p>
          <a:p>
            <a:pPr algn="l" rtl="0">
              <a:lnSpc>
                <a:spcPct val="100000"/>
              </a:lnSpc>
            </a:pPr>
            <a:r>
              <a:rPr lang="sv" b="0" i="0" u="none" baseline="0" dirty="0"/>
              <a:t>Om tutorverksamheten är en del av studierna, vad krävs i beskrivningen av studieperioden?</a:t>
            </a:r>
          </a:p>
        </p:txBody>
      </p:sp>
    </p:spTree>
    <p:extLst>
      <p:ext uri="{BB962C8B-B14F-4D97-AF65-F5344CB8AC3E}">
        <p14:creationId xmlns:p14="http://schemas.microsoft.com/office/powerpoint/2010/main" val="1118005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iruutu 4">
            <a:extLst>
              <a:ext uri="{FF2B5EF4-FFF2-40B4-BE49-F238E27FC236}">
                <a16:creationId xmlns:a16="http://schemas.microsoft.com/office/drawing/2014/main" id="{C21046AA-02A8-4143-B2A5-B5DF613A5D41}"/>
              </a:ext>
            </a:extLst>
          </p:cNvPr>
          <p:cNvSpPr txBox="1"/>
          <p:nvPr/>
        </p:nvSpPr>
        <p:spPr>
          <a:xfrm>
            <a:off x="501805" y="390293"/>
            <a:ext cx="2520175" cy="379141"/>
          </a:xfrm>
          <a:prstGeom prst="rect">
            <a:avLst/>
          </a:prstGeom>
          <a:noFill/>
        </p:spPr>
        <p:txBody>
          <a:bodyPr wrap="square" rtlCol="0">
            <a:spAutoFit/>
          </a:bodyPr>
          <a:lstStyle/>
          <a:p>
            <a:pPr algn="l" rtl="0"/>
            <a:r>
              <a:rPr lang="sv" b="0" i="0" u="none" baseline="0">
                <a:solidFill>
                  <a:schemeClr val="accent1"/>
                </a:solidFill>
              </a:rPr>
              <a:t>Uppgift</a:t>
            </a:r>
          </a:p>
        </p:txBody>
      </p:sp>
      <p:sp>
        <p:nvSpPr>
          <p:cNvPr id="2" name="Otsikko 1">
            <a:extLst>
              <a:ext uri="{FF2B5EF4-FFF2-40B4-BE49-F238E27FC236}">
                <a16:creationId xmlns:a16="http://schemas.microsoft.com/office/drawing/2014/main" id="{9F20785E-7419-4355-90B1-EEC56BE76F28}"/>
              </a:ext>
            </a:extLst>
          </p:cNvPr>
          <p:cNvSpPr>
            <a:spLocks noGrp="1"/>
          </p:cNvSpPr>
          <p:nvPr>
            <p:ph type="title"/>
          </p:nvPr>
        </p:nvSpPr>
        <p:spPr>
          <a:xfrm>
            <a:off x="234777" y="578495"/>
            <a:ext cx="11738919" cy="958577"/>
          </a:xfrm>
        </p:spPr>
        <p:txBody>
          <a:bodyPr/>
          <a:lstStyle/>
          <a:p>
            <a:pPr algn="ctr" rtl="0"/>
            <a:r>
              <a:rPr lang="sv" b="1" i="0" u="none" baseline="0"/>
              <a:t>Målinriktning</a:t>
            </a:r>
          </a:p>
        </p:txBody>
      </p:sp>
      <p:graphicFrame>
        <p:nvGraphicFramePr>
          <p:cNvPr id="4" name="Sisällön paikkamerkki 3" descr="Vad innebär målinriktad tutorverksamhet?​&#10;&#10;Varför bör verksamheten vara målinriktad?​&#10;&#10;Vilka är de tre viktigaste målen med verksamheten?">
            <a:extLst>
              <a:ext uri="{FF2B5EF4-FFF2-40B4-BE49-F238E27FC236}">
                <a16:creationId xmlns:a16="http://schemas.microsoft.com/office/drawing/2014/main" id="{A3347B40-3EBA-4A5A-A0DC-DBD95D12203F}"/>
              </a:ext>
              <a:ext uri="{C183D7F6-B498-43B3-948B-1728B52AA6E4}">
                <adec:decorative xmlns:adec="http://schemas.microsoft.com/office/drawing/2017/decorative" val="0"/>
              </a:ext>
            </a:extLst>
          </p:cNvPr>
          <p:cNvGraphicFramePr>
            <a:graphicFrameLocks noGrp="1"/>
          </p:cNvGraphicFramePr>
          <p:nvPr>
            <p:ph idx="1"/>
            <p:extLst>
              <p:ext uri="{D42A27DB-BD31-4B8C-83A1-F6EECF244321}">
                <p14:modId xmlns:p14="http://schemas.microsoft.com/office/powerpoint/2010/main" val="282741026"/>
              </p:ext>
            </p:extLst>
          </p:nvPr>
        </p:nvGraphicFramePr>
        <p:xfrm>
          <a:off x="852488" y="1752600"/>
          <a:ext cx="10548937"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7099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057FC2BE-97FE-42AE-AD45-18FF7914C05E}"/>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7340A9F5-B987-4296-A6A9-EA5EAFABCA48}"/>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BF88D163-AFAA-466B-A64F-F32D5C4B8EF1}"/>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theme1.xml><?xml version="1.0" encoding="utf-8"?>
<a:theme xmlns:a="http://schemas.openxmlformats.org/drawingml/2006/main" name="kuplateema">
  <a:themeElements>
    <a:clrScheme name="Custom 2">
      <a:dk1>
        <a:sysClr val="windowText" lastClr="000000"/>
      </a:dk1>
      <a:lt1>
        <a:sysClr val="window" lastClr="FFFFFF"/>
      </a:lt1>
      <a:dk2>
        <a:srgbClr val="7ECAD5"/>
      </a:dk2>
      <a:lt2>
        <a:srgbClr val="F7E07E"/>
      </a:lt2>
      <a:accent1>
        <a:srgbClr val="8564C8"/>
      </a:accent1>
      <a:accent2>
        <a:srgbClr val="EF807D"/>
      </a:accent2>
      <a:accent3>
        <a:srgbClr val="61D4B8"/>
      </a:accent3>
      <a:accent4>
        <a:srgbClr val="FFB671"/>
      </a:accent4>
      <a:accent5>
        <a:srgbClr val="DCCBBC"/>
      </a:accent5>
      <a:accent6>
        <a:srgbClr val="F7BFB7"/>
      </a:accent6>
      <a:hlink>
        <a:srgbClr val="9063CD"/>
      </a:hlink>
      <a:folHlink>
        <a:srgbClr val="9063C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1.Tuutorin rooli_MUOK_SALLA" id="{269FA201-3CED-4318-9C7E-1CC1369377FF}" vid="{A8A35058-B8C9-4D4B-B3EA-7D9FA1B91A35}"/>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8b25a0eb-6aee-482d-9e36-463e4a625073">
      <Value>6</Value>
      <Value>5</Value>
      <Value>162</Value>
      <Value>7</Value>
    </TaxCatchAll>
    <fa779d4ac9104465a0b35c00929a1e86 xmlns="8b25a0eb-6aee-482d-9e36-463e4a625073">
      <Terms xmlns="http://schemas.microsoft.com/office/infopath/2007/PartnerControls">
        <TermInfo xmlns="http://schemas.microsoft.com/office/infopath/2007/PartnerControls">
          <TermName xmlns="http://schemas.microsoft.com/office/infopath/2007/PartnerControls">Luonnos</TermName>
          <TermId xmlns="http://schemas.microsoft.com/office/infopath/2007/PartnerControls">5515d47d-45bc-4979-a976-cce269c3bccd</TermId>
        </TermInfo>
      </Terms>
    </fa779d4ac9104465a0b35c00929a1e86>
    <j4503adf8a2b47a6a02af0be5d44a3d3 xmlns="8b25a0eb-6aee-482d-9e36-463e4a625073">
      <Terms xmlns="http://schemas.microsoft.com/office/infopath/2007/PartnerControls">
        <TermInfo xmlns="http://schemas.microsoft.com/office/infopath/2007/PartnerControls">
          <TermName xmlns="http://schemas.microsoft.com/office/infopath/2007/PartnerControls">Sisäinen</TermName>
          <TermId xmlns="http://schemas.microsoft.com/office/infopath/2007/PartnerControls">86f88d56-d83c-4b89-95d9-544aff120100</TermId>
        </TermInfo>
      </Terms>
    </j4503adf8a2b47a6a02af0be5d44a3d3>
    <maa44b24fcb6448ebc628b460284fa99 xmlns="8b25a0eb-6aee-482d-9e36-463e4a625073">
      <Terms xmlns="http://schemas.microsoft.com/office/infopath/2007/PartnerControls"/>
    </maa44b24fcb6448ebc628b460284fa99>
    <ia1e4eaa4aaa42cf924070fd120c69a7 xmlns="8b25a0eb-6aee-482d-9e36-463e4a625073">
      <Terms xmlns="http://schemas.microsoft.com/office/infopath/2007/PartnerControls">
        <TermInfo xmlns="http://schemas.microsoft.com/office/infopath/2007/PartnerControls">
          <TermName xmlns="http://schemas.microsoft.com/office/infopath/2007/PartnerControls">Diaesitys</TermName>
          <TermId xmlns="http://schemas.microsoft.com/office/infopath/2007/PartnerControls">a316c037-4c47-4567-8dbb-830f4690f5dd</TermId>
        </TermInfo>
      </Terms>
    </ia1e4eaa4aaa42cf924070fd120c69a7>
    <la47d3aaa2a64b5b8f872218156bcd76 xmlns="8b25a0eb-6aee-482d-9e36-463e4a625073">
      <Terms xmlns="http://schemas.microsoft.com/office/infopath/2007/PartnerControls">
        <TermInfo xmlns="http://schemas.microsoft.com/office/infopath/2007/PartnerControls">
          <TermName xmlns="http://schemas.microsoft.com/office/infopath/2007/PartnerControls">Koulutyö</TermName>
          <TermId xmlns="http://schemas.microsoft.com/office/infopath/2007/PartnerControls">3a02af64-20ac-44fd-93e6-5ee59c14c5c5</TermId>
        </TermInfo>
      </Terms>
    </la47d3aaa2a64b5b8f872218156bcd76>
    <a8e037739f22464881271840dad1748a xmlns="8b25a0eb-6aee-482d-9e36-463e4a625073">
      <Terms xmlns="http://schemas.microsoft.com/office/infopath/2007/PartnerControls"/>
    </a8e037739f22464881271840dad1748a>
  </documentManagement>
</p:properties>
</file>

<file path=customXml/item3.xml><?xml version="1.0" encoding="utf-8"?>
<ct:contentTypeSchema xmlns:ct="http://schemas.microsoft.com/office/2006/metadata/contentType" xmlns:ma="http://schemas.microsoft.com/office/2006/metadata/properties/metaAttributes" ct:_="" ma:_="" ma:contentTypeName="EHYT Dokumentti" ma:contentTypeID="0x010100740B35664B4D4340B9178BE3CEE18B3201007F46677E656BC241BE7235EEAC608E29" ma:contentTypeVersion="23" ma:contentTypeDescription="" ma:contentTypeScope="" ma:versionID="fd2e558a3359445cc8d12d9570b0c54f">
  <xsd:schema xmlns:xsd="http://www.w3.org/2001/XMLSchema" xmlns:xs="http://www.w3.org/2001/XMLSchema" xmlns:p="http://schemas.microsoft.com/office/2006/metadata/properties" xmlns:ns2="8b25a0eb-6aee-482d-9e36-463e4a625073" xmlns:ns3="4bb9e5cd-3843-49f0-a1c3-d928feda9b6b" targetNamespace="http://schemas.microsoft.com/office/2006/metadata/properties" ma:root="true" ma:fieldsID="2516d05da777c38298111529042a22e9" ns2:_="" ns3:_="">
    <xsd:import namespace="8b25a0eb-6aee-482d-9e36-463e4a625073"/>
    <xsd:import namespace="4bb9e5cd-3843-49f0-a1c3-d928feda9b6b"/>
    <xsd:element name="properties">
      <xsd:complexType>
        <xsd:sequence>
          <xsd:element name="documentManagement">
            <xsd:complexType>
              <xsd:all>
                <xsd:element ref="ns2:TaxCatchAll" minOccurs="0"/>
                <xsd:element ref="ns2:TaxCatchAllLabel" minOccurs="0"/>
                <xsd:element ref="ns2:maa44b24fcb6448ebc628b460284fa99" minOccurs="0"/>
                <xsd:element ref="ns2:ia1e4eaa4aaa42cf924070fd120c69a7" minOccurs="0"/>
                <xsd:element ref="ns2:a8e037739f22464881271840dad1748a" minOccurs="0"/>
                <xsd:element ref="ns2:fa779d4ac9104465a0b35c00929a1e86" minOccurs="0"/>
                <xsd:element ref="ns2:la47d3aaa2a64b5b8f872218156bcd76" minOccurs="0"/>
                <xsd:element ref="ns2:j4503adf8a2b47a6a02af0be5d44a3d3" minOccurs="0"/>
                <xsd:element ref="ns3:MediaServiceMetadata" minOccurs="0"/>
                <xsd:element ref="ns3:MediaServiceFastMetadata" minOccurs="0"/>
                <xsd:element ref="ns3:MediaServiceAutoTags" minOccurs="0"/>
                <xsd:element ref="ns3:MediaServiceOCR" minOccurs="0"/>
                <xsd:element ref="ns2:SharedWithUsers" minOccurs="0"/>
                <xsd:element ref="ns2:SharedWithDetails" minOccurs="0"/>
                <xsd:element ref="ns3:MediaServiceDateTake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25a0eb-6aee-482d-9e36-463e4a625073" elementFormDefault="qualified">
    <xsd:import namespace="http://schemas.microsoft.com/office/2006/documentManagement/types"/>
    <xsd:import namespace="http://schemas.microsoft.com/office/infopath/2007/PartnerControls"/>
    <xsd:element name="TaxCatchAll" ma:index="5" nillable="true" ma:displayName="Taxonomy Catch All Column" ma:hidden="true" ma:list="{60a3a2b8-0144-44f0-a92d-1cd16757bef9}" ma:internalName="TaxCatchAll" ma:showField="CatchAllData" ma:web="8b25a0eb-6aee-482d-9e36-463e4a625073">
      <xsd:complexType>
        <xsd:complexContent>
          <xsd:extension base="dms:MultiChoiceLookup">
            <xsd:sequence>
              <xsd:element name="Value" type="dms:Lookup" maxOccurs="unbounded" minOccurs="0" nillable="true"/>
            </xsd:sequence>
          </xsd:extension>
        </xsd:complexContent>
      </xsd:complexType>
    </xsd:element>
    <xsd:element name="TaxCatchAllLabel" ma:index="6" nillable="true" ma:displayName="Taxonomy Catch All Column1" ma:hidden="true" ma:list="{60a3a2b8-0144-44f0-a92d-1cd16757bef9}" ma:internalName="TaxCatchAllLabel" ma:readOnly="true" ma:showField="CatchAllDataLabel" ma:web="8b25a0eb-6aee-482d-9e36-463e4a625073">
      <xsd:complexType>
        <xsd:complexContent>
          <xsd:extension base="dms:MultiChoiceLookup">
            <xsd:sequence>
              <xsd:element name="Value" type="dms:Lookup" maxOccurs="unbounded" minOccurs="0" nillable="true"/>
            </xsd:sequence>
          </xsd:extension>
        </xsd:complexContent>
      </xsd:complexType>
    </xsd:element>
    <xsd:element name="maa44b24fcb6448ebc628b460284fa99" ma:index="10" nillable="true" ma:taxonomy="true" ma:internalName="maa44b24fcb6448ebc628b460284fa99" ma:taxonomyFieldName="Vapaat_x0020_avainsanat" ma:displayName="Vapaat avainsanat" ma:default="" ma:fieldId="{6aa44b24-fcb6-448e-bc62-8b460284fa99}" ma:taxonomyMulti="true" ma:sspId="b4acf277-c871-4cac-ba5b-0074ec657832" ma:termSetId="c8c6a368-f4a2-4fda-a9dd-20fff3e48ade" ma:anchorId="00000000-0000-0000-0000-000000000000" ma:open="true" ma:isKeyword="false">
      <xsd:complexType>
        <xsd:sequence>
          <xsd:element ref="pc:Terms" minOccurs="0" maxOccurs="1"/>
        </xsd:sequence>
      </xsd:complexType>
    </xsd:element>
    <xsd:element name="ia1e4eaa4aaa42cf924070fd120c69a7" ma:index="12" ma:taxonomy="true" ma:internalName="ia1e4eaa4aaa42cf924070fd120c69a7" ma:taxonomyFieldName="Dokumentin_x0020_tyyppi" ma:displayName="Dokumentin tyyppi" ma:readOnly="false" ma:default="" ma:fieldId="{2a1e4eaa-4aaa-42cf-9240-70fd120c69a7}" ma:sspId="b4acf277-c871-4cac-ba5b-0074ec657832" ma:termSetId="dd9f542b-ab43-4e9c-b9f8-ad763b8e860f" ma:anchorId="00000000-0000-0000-0000-000000000000" ma:open="true" ma:isKeyword="false">
      <xsd:complexType>
        <xsd:sequence>
          <xsd:element ref="pc:Terms" minOccurs="0" maxOccurs="1"/>
        </xsd:sequence>
      </xsd:complexType>
    </xsd:element>
    <xsd:element name="a8e037739f22464881271840dad1748a" ma:index="14" nillable="true" ma:taxonomy="true" ma:internalName="a8e037739f22464881271840dad1748a" ma:taxonomyFieldName="EHYT_x0020_Aihe" ma:displayName="EHYT Aihe" ma:readOnly="false" ma:default="" ma:fieldId="{a8e03773-9f22-4648-8127-1840dad1748a}" ma:taxonomyMulti="true" ma:sspId="b4acf277-c871-4cac-ba5b-0074ec657832" ma:termSetId="7869f83b-08b4-4911-a2e7-405e0ab3fc6a" ma:anchorId="00000000-0000-0000-0000-000000000000" ma:open="false" ma:isKeyword="false">
      <xsd:complexType>
        <xsd:sequence>
          <xsd:element ref="pc:Terms" minOccurs="0" maxOccurs="1"/>
        </xsd:sequence>
      </xsd:complexType>
    </xsd:element>
    <xsd:element name="fa779d4ac9104465a0b35c00929a1e86" ma:index="19" ma:taxonomy="true" ma:internalName="fa779d4ac9104465a0b35c00929a1e86" ma:taxonomyFieldName="Dokumentin_x0020_tila" ma:displayName="Dokumentin tila" ma:default="5;#Luonnos|5515d47d-45bc-4979-a976-cce269c3bccd" ma:fieldId="{fa779d4a-c910-4465-a0b3-5c00929a1e86}" ma:sspId="b4acf277-c871-4cac-ba5b-0074ec657832" ma:termSetId="fec175c3-b36b-4106-b923-4dba12afad04" ma:anchorId="00000000-0000-0000-0000-000000000000" ma:open="false" ma:isKeyword="false">
      <xsd:complexType>
        <xsd:sequence>
          <xsd:element ref="pc:Terms" minOccurs="0" maxOccurs="1"/>
        </xsd:sequence>
      </xsd:complexType>
    </xsd:element>
    <xsd:element name="la47d3aaa2a64b5b8f872218156bcd76" ma:index="20" ma:taxonomy="true" ma:internalName="la47d3aaa2a64b5b8f872218156bcd76" ma:taxonomyFieldName="Sijainti" ma:displayName="Sijainti" ma:default="" ma:fieldId="{5a47d3aa-a2a6-4b5b-8f87-2218156bcd76}" ma:sspId="b4acf277-c871-4cac-ba5b-0074ec657832" ma:termSetId="fd9d8364-31ef-4bf9-88a3-35022fe8c892" ma:anchorId="00000000-0000-0000-0000-000000000000" ma:open="false" ma:isKeyword="false">
      <xsd:complexType>
        <xsd:sequence>
          <xsd:element ref="pc:Terms" minOccurs="0" maxOccurs="1"/>
        </xsd:sequence>
      </xsd:complexType>
    </xsd:element>
    <xsd:element name="j4503adf8a2b47a6a02af0be5d44a3d3" ma:index="21" ma:taxonomy="true" ma:internalName="j4503adf8a2b47a6a02af0be5d44a3d3" ma:taxonomyFieldName="Kohderyhm_x00e4_" ma:displayName="Kohderyhmä" ma:default="6;#Sisäinen|86f88d56-d83c-4b89-95d9-544aff120100" ma:fieldId="{34503adf-8a2b-47a6-a02a-f0be5d44a3d3}" ma:taxonomyMulti="true" ma:sspId="b4acf277-c871-4cac-ba5b-0074ec657832" ma:termSetId="89ce306e-301d-46a4-b0a0-153fbd067a23" ma:anchorId="00000000-0000-0000-0000-000000000000" ma:open="true" ma:isKeyword="false">
      <xsd:complexType>
        <xsd:sequence>
          <xsd:element ref="pc:Terms" minOccurs="0" maxOccurs="1"/>
        </xsd:sequence>
      </xsd:complexType>
    </xsd:element>
    <xsd:element name="SharedWithUsers" ma:index="26"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7" nillable="true" ma:displayName="Jakamisen tiedot"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b9e5cd-3843-49f0-a1c3-d928feda9b6b"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Tags" ma:index="24" nillable="true" ma:displayName="MediaServiceAutoTags" ma:internalName="MediaServiceAutoTags" ma:readOnly="true">
      <xsd:simpleType>
        <xsd:restriction base="dms:Text"/>
      </xsd:simpleType>
    </xsd:element>
    <xsd:element name="MediaServiceOCR" ma:index="25" nillable="true" ma:displayName="MediaServiceOCR" ma:internalName="MediaServiceOCR" ma:readOnly="true">
      <xsd:simpleType>
        <xsd:restriction base="dms:Note">
          <xsd:maxLength value="255"/>
        </xsd:restriction>
      </xsd:simpleType>
    </xsd:element>
    <xsd:element name="MediaServiceDateTaken" ma:index="28" nillable="true" ma:displayName="MediaServiceDateTaken" ma:hidden="true" ma:internalName="MediaServiceDateTaken" ma:readOnly="true">
      <xsd:simpleType>
        <xsd:restriction base="dms:Text"/>
      </xsd:simpleType>
    </xsd:element>
    <xsd:element name="MediaServiceGenerationTime" ma:index="29" nillable="true" ma:displayName="MediaServiceGenerationTime" ma:hidden="true" ma:internalName="MediaServiceGenerationTime" ma:readOnly="true">
      <xsd:simpleType>
        <xsd:restriction base="dms:Text"/>
      </xsd:simpleType>
    </xsd:element>
    <xsd:element name="MediaServiceEventHashCode" ma:index="30" nillable="true" ma:displayName="MediaServiceEventHashCode" ma:hidden="true" ma:internalName="MediaServiceEventHashCode" ma:readOnly="true">
      <xsd:simpleType>
        <xsd:restriction base="dms:Text"/>
      </xsd:simpleType>
    </xsd:element>
    <xsd:element name="MediaServiceAutoKeyPoints" ma:index="31" nillable="true" ma:displayName="MediaServiceAutoKeyPoints" ma:hidden="true" ma:internalName="MediaServiceAutoKeyPoints" ma:readOnly="true">
      <xsd:simpleType>
        <xsd:restriction base="dms:Note"/>
      </xsd:simpleType>
    </xsd:element>
    <xsd:element name="MediaServiceKeyPoints" ma:index="32"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Sisältölaji"/>
        <xsd:element ref="dc:title" minOccurs="0" maxOccurs="1" ma:index="1"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DFA5123-275F-49F6-8F8B-8398C23DF6AE}">
  <ds:schemaRefs>
    <ds:schemaRef ds:uri="http://schemas.microsoft.com/sharepoint/v3/contenttype/forms"/>
  </ds:schemaRefs>
</ds:datastoreItem>
</file>

<file path=customXml/itemProps2.xml><?xml version="1.0" encoding="utf-8"?>
<ds:datastoreItem xmlns:ds="http://schemas.openxmlformats.org/officeDocument/2006/customXml" ds:itemID="{2EC13285-47B9-478D-8F4D-254C43DBF31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bb9e5cd-3843-49f0-a1c3-d928feda9b6b"/>
    <ds:schemaRef ds:uri="http://purl.org/dc/elements/1.1/"/>
    <ds:schemaRef ds:uri="http://schemas.microsoft.com/office/2006/metadata/properties"/>
    <ds:schemaRef ds:uri="8b25a0eb-6aee-482d-9e36-463e4a625073"/>
    <ds:schemaRef ds:uri="http://www.w3.org/XML/1998/namespace"/>
    <ds:schemaRef ds:uri="http://purl.org/dc/dcmitype/"/>
  </ds:schemaRefs>
</ds:datastoreItem>
</file>

<file path=customXml/itemProps3.xml><?xml version="1.0" encoding="utf-8"?>
<ds:datastoreItem xmlns:ds="http://schemas.openxmlformats.org/officeDocument/2006/customXml" ds:itemID="{2346A96D-0C47-4E69-939F-DC53FE4630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25a0eb-6aee-482d-9e36-463e4a625073"/>
    <ds:schemaRef ds:uri="4bb9e5cd-3843-49f0-a1c3-d928feda9b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Tuutori_template</Template>
  <TotalTime>766</TotalTime>
  <Words>2823</Words>
  <Application>Microsoft Office PowerPoint</Application>
  <PresentationFormat>Laajakuva</PresentationFormat>
  <Paragraphs>241</Paragraphs>
  <Slides>19</Slides>
  <Notes>14</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19</vt:i4>
      </vt:variant>
    </vt:vector>
  </HeadingPairs>
  <TitlesOfParts>
    <vt:vector size="23" baseType="lpstr">
      <vt:lpstr>Arial</vt:lpstr>
      <vt:lpstr>Calibri</vt:lpstr>
      <vt:lpstr>Wingdings,Sans-Serif</vt:lpstr>
      <vt:lpstr>kuplateema</vt:lpstr>
      <vt:lpstr>Anvisningar för utbildaren</vt:lpstr>
      <vt:lpstr>Planering av  tutor-verksamheten</vt:lpstr>
      <vt:lpstr>Utbildningens syfte​</vt:lpstr>
      <vt:lpstr>Ämnesområden</vt:lpstr>
      <vt:lpstr>Tutorverksamhetens mål​</vt:lpstr>
      <vt:lpstr>Arbeta i par och lev er in i rollen som ny studerande.</vt:lpstr>
      <vt:lpstr>Vad kan gulisen ha för funderingar i början av studierna? </vt:lpstr>
      <vt:lpstr>Ta reda på följande grundläggande uppgifter:​</vt:lpstr>
      <vt:lpstr>Målinriktning</vt:lpstr>
      <vt:lpstr>Målgruppen – vad vet du om den på förhand?​</vt:lpstr>
      <vt:lpstr>Mål: alla blir en del av gemenskapen​</vt:lpstr>
      <vt:lpstr>Den första träffen</vt:lpstr>
      <vt:lpstr>Planering av och spelregler för  tutorverksamheten​</vt:lpstr>
      <vt:lpstr>Tutorns årsklocka</vt:lpstr>
      <vt:lpstr>​ Gruppens spelregler​ ​</vt:lpstr>
      <vt:lpstr>Förslag till vad de gemensamma spelreglerna kan innehålla​</vt:lpstr>
      <vt:lpstr>Rapportering​</vt:lpstr>
      <vt:lpstr>​ ​ Sammanfattning ​ ​</vt:lpstr>
      <vt:lpstr>Projektet KUPLA - Studerande som  förnyare av rusmedelskulturen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kupla@ehyt.fi</dc:creator>
  <cp:lastModifiedBy>Emmi Lehtinen</cp:lastModifiedBy>
  <cp:revision>62</cp:revision>
  <cp:lastPrinted>2018-11-12T09:45:11Z</cp:lastPrinted>
  <dcterms:created xsi:type="dcterms:W3CDTF">2020-03-03T15:02:05Z</dcterms:created>
  <dcterms:modified xsi:type="dcterms:W3CDTF">2021-06-30T13:11:03Z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kumentin tila">
    <vt:lpwstr>5;#Luonnos|5515d47d-45bc-4979-a976-cce269c3bccd</vt:lpwstr>
  </property>
  <property fmtid="{D5CDD505-2E9C-101B-9397-08002B2CF9AE}" pid="3" name="ContentTypeId">
    <vt:lpwstr>0x010100740B35664B4D4340B9178BE3CEE18B3201007F46677E656BC241BE7235EEAC608E29</vt:lpwstr>
  </property>
  <property fmtid="{D5CDD505-2E9C-101B-9397-08002B2CF9AE}" pid="4" name="Kohderyhmä">
    <vt:lpwstr>6;#Sisäinen|86f88d56-d83c-4b89-95d9-544aff120100</vt:lpwstr>
  </property>
  <property fmtid="{D5CDD505-2E9C-101B-9397-08002B2CF9AE}" pid="5" name="Vapaat avainsanat">
    <vt:lpwstr/>
  </property>
  <property fmtid="{D5CDD505-2E9C-101B-9397-08002B2CF9AE}" pid="6" name="Sijainti">
    <vt:lpwstr>7;#Koulutyö|3a02af64-20ac-44fd-93e6-5ee59c14c5c5</vt:lpwstr>
  </property>
  <property fmtid="{D5CDD505-2E9C-101B-9397-08002B2CF9AE}" pid="7" name="EHYT Aihe">
    <vt:lpwstr/>
  </property>
  <property fmtid="{D5CDD505-2E9C-101B-9397-08002B2CF9AE}" pid="8" name="Dokumentin tyyppi">
    <vt:lpwstr>162;#Diaesitys|a316c037-4c47-4567-8dbb-830f4690f5dd</vt:lpwstr>
  </property>
</Properties>
</file>