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84" r:id="rId5"/>
  </p:sldMasterIdLst>
  <p:notesMasterIdLst>
    <p:notesMasterId r:id="rId31"/>
  </p:notesMasterIdLst>
  <p:sldIdLst>
    <p:sldId id="257" r:id="rId6"/>
    <p:sldId id="296" r:id="rId7"/>
    <p:sldId id="408" r:id="rId8"/>
    <p:sldId id="425" r:id="rId9"/>
    <p:sldId id="434" r:id="rId10"/>
    <p:sldId id="312" r:id="rId11"/>
    <p:sldId id="409" r:id="rId12"/>
    <p:sldId id="410" r:id="rId13"/>
    <p:sldId id="419" r:id="rId14"/>
    <p:sldId id="427" r:id="rId15"/>
    <p:sldId id="428" r:id="rId16"/>
    <p:sldId id="433" r:id="rId17"/>
    <p:sldId id="432" r:id="rId18"/>
    <p:sldId id="429" r:id="rId19"/>
    <p:sldId id="424" r:id="rId20"/>
    <p:sldId id="422" r:id="rId21"/>
    <p:sldId id="414" r:id="rId22"/>
    <p:sldId id="268" r:id="rId23"/>
    <p:sldId id="412" r:id="rId24"/>
    <p:sldId id="415" r:id="rId25"/>
    <p:sldId id="416" r:id="rId26"/>
    <p:sldId id="423" r:id="rId27"/>
    <p:sldId id="430" r:id="rId28"/>
    <p:sldId id="267" r:id="rId29"/>
    <p:sldId id="435" r:id="rId30"/>
  </p:sldIdLst>
  <p:sldSz cx="9144000" cy="6858000" type="screen4x3"/>
  <p:notesSz cx="6858000" cy="1590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 Munter" initials="HM" lastIdx="9" clrIdx="0">
    <p:extLst>
      <p:ext uri="{19B8F6BF-5375-455C-9EA6-DF929625EA0E}">
        <p15:presenceInfo xmlns:p15="http://schemas.microsoft.com/office/powerpoint/2012/main" userId="S::hanne.munter@ehyt.fi::59393fba-4344-4859-9da7-51e86e5eaf92" providerId="AD"/>
      </p:ext>
    </p:extLst>
  </p:cmAuthor>
  <p:cmAuthor id="2" name="Melissa Sukanen" initials="MS" lastIdx="4" clrIdx="1">
    <p:extLst>
      <p:ext uri="{19B8F6BF-5375-455C-9EA6-DF929625EA0E}">
        <p15:presenceInfo xmlns:p15="http://schemas.microsoft.com/office/powerpoint/2012/main" userId="S::melissa.sukanen@ehyt.fi::de2c0078-cc4a-46d5-89dc-c6497b6172a5" providerId="AD"/>
      </p:ext>
    </p:extLst>
  </p:cmAuthor>
  <p:cmAuthor id="3" name="Katri Saarela" initials="KS" lastIdx="4" clrIdx="2">
    <p:extLst>
      <p:ext uri="{19B8F6BF-5375-455C-9EA6-DF929625EA0E}">
        <p15:presenceInfo xmlns:p15="http://schemas.microsoft.com/office/powerpoint/2012/main" userId="S::katri.saarela@ehyt.fi::d86de0d8-6688-4d80-8614-903a6e73ae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480"/>
    <a:srgbClr val="7ECAC5"/>
    <a:srgbClr val="D94457"/>
    <a:srgbClr val="A1DDE3"/>
    <a:srgbClr val="2D61AC"/>
    <a:srgbClr val="6C2F6E"/>
    <a:srgbClr val="F7AC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9694" autoAdjust="0"/>
  </p:normalViewPr>
  <p:slideViewPr>
    <p:cSldViewPr snapToGrid="0">
      <p:cViewPr varScale="1">
        <p:scale>
          <a:sx n="68" d="100"/>
          <a:sy n="68" d="100"/>
        </p:scale>
        <p:origin x="284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144C3-583E-4BAE-85EC-5C898227D6A4}" type="datetimeFigureOut">
              <a:rPr lang="fi-FI" smtClean="0"/>
              <a:t>17.08.2020</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2DCA2-CC7F-4DC4-B7AA-B1F79F228B4D}" type="slidenum">
              <a:rPr lang="fi-FI" smtClean="0"/>
              <a:t>‹#›</a:t>
            </a:fld>
            <a:endParaRPr lang="fi-FI"/>
          </a:p>
        </p:txBody>
      </p:sp>
    </p:spTree>
    <p:extLst>
      <p:ext uri="{BB962C8B-B14F-4D97-AF65-F5344CB8AC3E}">
        <p14:creationId xmlns:p14="http://schemas.microsoft.com/office/powerpoint/2010/main" val="396427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vutonsuomi.fi/s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aihdelinkki.fi/sv/databank/snabbinfo/snu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hl.fi/fi/web/alkoholi-tupakka-ja-riippuvuudet/tupakka/tupakkatuotteet-ja-sahkosavuke/nikotiini"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aihdelinkki.fi/sv/databank/snabbinfo/snu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thl.fi/fi/web/alkoholi-tupakka-ja-riippuvuudet/tupakka/tupakkatuotteet-ja-sahkosavuke/nikotiini"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savuk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savuk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hyt.fi/tuote/tositietoa-nuuska-esite/" TargetMode="External"/><Relationship Id="rId3" Type="http://schemas.openxmlformats.org/officeDocument/2006/relationships/hyperlink" Target="http://smokefree.fi/nuuskakoukku/" TargetMode="External"/><Relationship Id="rId7" Type="http://schemas.openxmlformats.org/officeDocument/2006/relationships/hyperlink" Target="https://thl.fi/fi/web/alkoholi-tupakka-ja-riippuvuudet/tupakka/tupakkatuotteet-ja-sahkosavuke/nikotiini"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paihdelinkki.fi/sv/databank/snabbinfo/e-cigarett" TargetMode="External"/><Relationship Id="rId5" Type="http://schemas.openxmlformats.org/officeDocument/2006/relationships/hyperlink" Target="https://paihdelinkki.fi/sv/databank/snabbinfo/snus" TargetMode="External"/><Relationship Id="rId4" Type="http://schemas.openxmlformats.org/officeDocument/2006/relationships/hyperlink" Target="https://paihdelinkki.fi/sv/databank/informationssnuttar/tobak" TargetMode="External"/><Relationship Id="rId9" Type="http://schemas.openxmlformats.org/officeDocument/2006/relationships/hyperlink" Target="https://ehyt.fi/tuote/tositietoa-tupakka-ja-sahkosavuke-esit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nikotiini"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aihdelinkki.fi/sv/databank/informationssnuttar/toba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nikotiin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nuuska"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suomenash.fi/wp-content/uploads/2019/05/WHO_FCTC_raportti-FINAL.pdf" TargetMode="External"/><Relationship Id="rId4" Type="http://schemas.openxmlformats.org/officeDocument/2006/relationships/hyperlink" Target="https://www.terveyskirjasto.fi/terveyskirjasto/tk.koti?p_artikkeli=dlk01164%2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avutonsuomi.fi/sv/"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hyt.fi/sv/produkt/fobudsskyltar-mot-anvandning-av-nikotinprodukter/" TargetMode="External"/><Relationship Id="rId4" Type="http://schemas.openxmlformats.org/officeDocument/2006/relationships/hyperlink" Target="https://www.finlex.fi/sv/laki/alkup/2016/2016054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avutonsuomi.fi/sv/"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inlex.fi/sv/laki/alkup/2016/2016054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vutonsuomi.fi/s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Syftet med det här paketet är att diskutera med ungdomar om nikotinprodukter, dess olika aspekter och dess skadliga verkningar. Materialet har producerats av Föreningen för förebyggande rusmedelsarbete EHYT rf. Meningen är att gå igenom viktiga frågor med hjälp av diskussion och reflektion. Målet är att förmå ungdomarna att kritiskt dryfta de frågor som behandlas och reflektera över sin egen relation och inställning till rusmedel. </a:t>
            </a:r>
            <a:r>
              <a:rPr lang="fi-FI" sz="1200" b="0" i="0" kern="1200" dirty="0" err="1">
                <a:solidFill>
                  <a:schemeClr val="tx1"/>
                </a:solidFill>
                <a:effectLst/>
                <a:latin typeface="+mn-lt"/>
                <a:ea typeface="+mn-ea"/>
                <a:cs typeface="+mn-cs"/>
              </a:rPr>
              <a:t>Till</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paketet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hör</a:t>
            </a:r>
            <a:r>
              <a:rPr lang="fi-FI" sz="1200" b="0" i="0" kern="1200" dirty="0">
                <a:solidFill>
                  <a:schemeClr val="tx1"/>
                </a:solidFill>
                <a:effectLst/>
                <a:latin typeface="+mn-lt"/>
                <a:ea typeface="+mn-ea"/>
                <a:cs typeface="+mn-cs"/>
              </a:rPr>
              <a:t> en </a:t>
            </a:r>
            <a:r>
              <a:rPr lang="fi-FI" sz="1200" b="0" i="0" kern="1200" dirty="0" err="1">
                <a:solidFill>
                  <a:schemeClr val="tx1"/>
                </a:solidFill>
                <a:effectLst/>
                <a:latin typeface="+mn-lt"/>
                <a:ea typeface="+mn-ea"/>
                <a:cs typeface="+mn-cs"/>
              </a:rPr>
              <a:t>handbok</a:t>
            </a:r>
            <a:r>
              <a:rPr lang="fi-FI" sz="1200" b="0" i="0" kern="1200" dirty="0">
                <a:solidFill>
                  <a:schemeClr val="tx1"/>
                </a:solidFill>
                <a:effectLst/>
                <a:latin typeface="+mn-lt"/>
                <a:ea typeface="+mn-ea"/>
                <a:cs typeface="+mn-cs"/>
              </a:rPr>
              <a:t> för </a:t>
            </a:r>
            <a:r>
              <a:rPr lang="fi-FI" sz="1200" b="0" i="0" kern="1200" dirty="0" err="1">
                <a:solidFill>
                  <a:schemeClr val="tx1"/>
                </a:solidFill>
                <a:effectLst/>
                <a:latin typeface="+mn-lt"/>
                <a:ea typeface="+mn-ea"/>
                <a:cs typeface="+mn-cs"/>
              </a:rPr>
              <a:t>handledaren</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som</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det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lönar</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sig</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att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bekanta</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sig</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med</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på</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förhand</a:t>
            </a:r>
            <a:r>
              <a:rPr lang="fi-FI"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Paketet riktar sig till högstadieelever men kan gott användas också i t.ex. gymnasier och yrkesskolor.</a:t>
            </a:r>
          </a:p>
          <a:p>
            <a:endParaRPr lang="fi-FI" dirty="0"/>
          </a:p>
          <a:p>
            <a:r>
              <a:rPr lang="sv-FI" sz="1200" kern="1200" dirty="0">
                <a:solidFill>
                  <a:schemeClr val="tx1"/>
                </a:solidFill>
                <a:effectLst/>
                <a:latin typeface="+mn-lt"/>
                <a:ea typeface="+mn-ea"/>
                <a:cs typeface="+mn-cs"/>
              </a:rPr>
              <a:t>Etiken är särskilt viktigt i all information och upplysning kring rusmedel. Det är viktigt att minnas att ungdomarnas erfarenheter av nikotinprodukter kan vara väldigt varierande. Informationen kan kännas obekväm och skrämmande av olika orsaker, exempelvis personliga hotbilder eller en akut situation inom den närmaste kretsen. Frågan ska behandlas så att den inte väcker rädsla eller ångest. Utbildaren ska respektera ungdomarnas åsikter och synpunkter även då de avviker från de egna. Syftet är att erbjuda nya perspektiv och mer information om de ämnen som diskuteras.</a:t>
            </a:r>
          </a:p>
          <a:p>
            <a:endParaRPr lang="sv-FI" sz="1200" kern="1200" dirty="0">
              <a:solidFill>
                <a:schemeClr val="tx1"/>
              </a:solidFill>
              <a:effectLst/>
              <a:latin typeface="+mn-lt"/>
              <a:ea typeface="+mn-ea"/>
              <a:cs typeface="+mn-cs"/>
            </a:endParaRPr>
          </a:p>
          <a:p>
            <a:pPr rtl="0" fontAlgn="base"/>
            <a:r>
              <a:rPr lang="fi-FI" sz="1200" b="1" i="0" kern="1200" dirty="0" err="1">
                <a:solidFill>
                  <a:schemeClr val="tx1"/>
                </a:solidFill>
                <a:effectLst/>
                <a:latin typeface="+mn-lt"/>
                <a:ea typeface="+mn-ea"/>
                <a:cs typeface="+mn-cs"/>
              </a:rPr>
              <a:t>Observationer</a:t>
            </a:r>
            <a:r>
              <a:rPr lang="fi-FI" sz="1200" b="1" i="0" kern="1200" dirty="0">
                <a:solidFill>
                  <a:schemeClr val="tx1"/>
                </a:solidFill>
                <a:effectLst/>
                <a:latin typeface="+mn-lt"/>
                <a:ea typeface="+mn-ea"/>
                <a:cs typeface="+mn-cs"/>
              </a:rPr>
              <a:t> </a:t>
            </a:r>
            <a:r>
              <a:rPr lang="fi-FI" sz="1200" b="1" i="0" kern="1200" dirty="0" err="1">
                <a:solidFill>
                  <a:schemeClr val="tx1"/>
                </a:solidFill>
                <a:effectLst/>
                <a:latin typeface="+mn-lt"/>
                <a:ea typeface="+mn-ea"/>
                <a:cs typeface="+mn-cs"/>
              </a:rPr>
              <a:t>om</a:t>
            </a:r>
            <a:r>
              <a:rPr lang="fi-FI" sz="1200" b="1" i="0" kern="1200" dirty="0">
                <a:solidFill>
                  <a:schemeClr val="tx1"/>
                </a:solidFill>
                <a:effectLst/>
                <a:latin typeface="+mn-lt"/>
                <a:ea typeface="+mn-ea"/>
                <a:cs typeface="+mn-cs"/>
              </a:rPr>
              <a:t> </a:t>
            </a:r>
            <a:r>
              <a:rPr lang="fi-FI" sz="1200" b="1" i="0" kern="1200" dirty="0" err="1">
                <a:solidFill>
                  <a:schemeClr val="tx1"/>
                </a:solidFill>
                <a:effectLst/>
                <a:latin typeface="+mn-lt"/>
                <a:ea typeface="+mn-ea"/>
                <a:cs typeface="+mn-cs"/>
              </a:rPr>
              <a:t>arbetssättet</a:t>
            </a:r>
            <a:r>
              <a:rPr lang="fi-FI" sz="1200" b="1"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I bildernas kommentarfält finns tilläggsfrågor som stöd för diskussionen. Också de använda källorna anges. Ungdomarna får först parvis eller i små grupper diskutera frågorna, varefter svaren gås igenom tillsammans. Vid behov kan frågorna också dryftas individuellt.</a:t>
            </a:r>
          </a:p>
          <a:p>
            <a:r>
              <a:rPr lang="fi-FI"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I </a:t>
            </a:r>
            <a:r>
              <a:rPr lang="fi-FI" sz="1200" kern="1200" dirty="0" err="1">
                <a:solidFill>
                  <a:schemeClr val="tx1"/>
                </a:solidFill>
                <a:effectLst/>
                <a:latin typeface="+mn-lt"/>
                <a:ea typeface="+mn-ea"/>
                <a:cs typeface="+mn-cs"/>
              </a:rPr>
              <a:t>dessa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bilder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finns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information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skall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gås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igenom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gruppen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Informationen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stöder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ungdomarnas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svar</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kommentarfältet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står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vilken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fråga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syftar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till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vilket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svar</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handboken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svaren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grundligt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beskrivna</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länkarna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finns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information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ämnet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Meningen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att</a:t>
            </a:r>
            <a:r>
              <a:rPr lang="fi-FI" sz="1200" kern="1200" dirty="0">
                <a:solidFill>
                  <a:schemeClr val="tx1"/>
                </a:solidFill>
                <a:effectLst/>
                <a:latin typeface="+mn-lt"/>
                <a:ea typeface="+mn-ea"/>
                <a:cs typeface="+mn-cs"/>
              </a:rPr>
              <a:t> delta </a:t>
            </a:r>
            <a:r>
              <a:rPr lang="fi-FI" sz="1200" kern="1200" dirty="0" err="1">
                <a:solidFill>
                  <a:schemeClr val="tx1"/>
                </a:solidFill>
                <a:effectLst/>
                <a:latin typeface="+mn-lt"/>
                <a:ea typeface="+mn-ea"/>
                <a:cs typeface="+mn-cs"/>
              </a:rPr>
              <a:t>ungdomarna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hjälp</a:t>
            </a:r>
            <a:r>
              <a:rPr lang="fi-FI" sz="1200" kern="1200" dirty="0">
                <a:solidFill>
                  <a:schemeClr val="tx1"/>
                </a:solidFill>
                <a:effectLst/>
                <a:latin typeface="+mn-lt"/>
                <a:ea typeface="+mn-ea"/>
                <a:cs typeface="+mn-cs"/>
              </a:rPr>
              <a:t> av </a:t>
            </a:r>
            <a:r>
              <a:rPr lang="fi-FI" sz="1200" kern="1200" dirty="0" err="1">
                <a:solidFill>
                  <a:schemeClr val="tx1"/>
                </a:solidFill>
                <a:effectLst/>
                <a:latin typeface="+mn-lt"/>
                <a:ea typeface="+mn-ea"/>
                <a:cs typeface="+mn-cs"/>
              </a:rPr>
              <a:t>frågor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diskutera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samt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rätta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till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missuppfattningar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och</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erbjuda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perspektiv</a:t>
            </a:r>
            <a:r>
              <a:rPr lang="fi-FI" sz="1200" kern="1200" dirty="0">
                <a:solidFill>
                  <a:schemeClr val="tx1"/>
                </a:solidFill>
                <a:effectLst/>
                <a:latin typeface="+mn-lt"/>
                <a:ea typeface="+mn-ea"/>
                <a:cs typeface="+mn-cs"/>
              </a:rPr>
              <a:t>.</a:t>
            </a:r>
            <a:endParaRPr lang="fi-FI" sz="1200" b="0" i="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a:t>
            </a:fld>
            <a:endParaRPr lang="fi-FI"/>
          </a:p>
        </p:txBody>
      </p:sp>
    </p:spTree>
    <p:extLst>
      <p:ext uri="{BB962C8B-B14F-4D97-AF65-F5344CB8AC3E}">
        <p14:creationId xmlns:p14="http://schemas.microsoft.com/office/powerpoint/2010/main" val="339960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r>
              <a:rPr lang="fi-FI" sz="1200" b="0" i="0" kern="1200" dirty="0" err="1">
                <a:solidFill>
                  <a:schemeClr val="tx1"/>
                </a:solidFill>
                <a:effectLst/>
                <a:latin typeface="+mn-lt"/>
                <a:ea typeface="+mn-ea"/>
                <a:cs typeface="+mn-cs"/>
              </a:rPr>
              <a:t>Reflektionsuppgift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Funkar</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begränsningarna</a:t>
            </a:r>
            <a:r>
              <a:rPr lang="fi-FI" sz="1200" b="0" i="0" kern="1200" dirty="0">
                <a:solidFill>
                  <a:schemeClr val="tx1"/>
                </a:solidFill>
                <a:effectLst/>
                <a:latin typeface="+mn-lt"/>
                <a:ea typeface="+mn-ea"/>
                <a:cs typeface="+mn-cs"/>
              </a:rPr>
              <a:t>? </a:t>
            </a:r>
            <a:r>
              <a:rPr lang="sv-FI" sz="1200" kern="1200" dirty="0">
                <a:solidFill>
                  <a:schemeClr val="tx1"/>
                </a:solidFill>
                <a:effectLst/>
                <a:latin typeface="+mn-lt"/>
                <a:ea typeface="+mn-ea"/>
                <a:cs typeface="+mn-cs"/>
              </a:rPr>
              <a:t>Är de motiverade och nödvändiga?</a:t>
            </a:r>
          </a:p>
          <a:p>
            <a:pPr marL="0" indent="0">
              <a:buFontTx/>
              <a:buNone/>
            </a:pPr>
            <a:endParaRPr lang="sv-FI" sz="1200" kern="1200" dirty="0">
              <a:solidFill>
                <a:schemeClr val="tx1"/>
              </a:solidFill>
              <a:effectLst/>
              <a:latin typeface="+mn-lt"/>
              <a:ea typeface="+mn-ea"/>
              <a:cs typeface="+mn-cs"/>
            </a:endParaRPr>
          </a:p>
          <a:p>
            <a:r>
              <a:rPr lang="sv-FI" sz="1200" b="0" kern="1200" dirty="0">
                <a:solidFill>
                  <a:schemeClr val="tx1"/>
                </a:solidFill>
                <a:effectLst/>
                <a:latin typeface="+mn-lt"/>
                <a:ea typeface="+mn-ea"/>
                <a:cs typeface="+mn-cs"/>
              </a:rPr>
              <a:t>Källa: </a:t>
            </a:r>
          </a:p>
          <a:p>
            <a:r>
              <a:rPr lang="sv-FI" sz="1200" kern="1200" dirty="0">
                <a:solidFill>
                  <a:schemeClr val="tx1"/>
                </a:solidFill>
                <a:effectLst/>
                <a:latin typeface="+mn-lt"/>
                <a:ea typeface="+mn-ea"/>
                <a:cs typeface="+mn-cs"/>
              </a:rPr>
              <a:t>Ett rökfritt Finland 2030. </a:t>
            </a:r>
            <a:r>
              <a:rPr lang="fi-FI" sz="1200" u="sng" kern="1200" dirty="0">
                <a:solidFill>
                  <a:schemeClr val="tx1"/>
                </a:solidFill>
                <a:effectLst/>
                <a:latin typeface="+mn-lt"/>
                <a:ea typeface="+mn-ea"/>
                <a:cs typeface="+mn-cs"/>
                <a:hlinkClick r:id="rId3"/>
              </a:rPr>
              <a:t>https://savutonsuomi.fi/sv/</a:t>
            </a:r>
            <a:endParaRPr lang="sv-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10</a:t>
            </a:fld>
            <a:endParaRPr lang="fi-FI"/>
          </a:p>
        </p:txBody>
      </p:sp>
    </p:spTree>
    <p:extLst>
      <p:ext uri="{BB962C8B-B14F-4D97-AF65-F5344CB8AC3E}">
        <p14:creationId xmlns:p14="http://schemas.microsoft.com/office/powerpoint/2010/main" val="40467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Reflektionsuppgift</a:t>
            </a:r>
            <a:r>
              <a:rPr lang="fi-FI" dirty="0"/>
              <a:t>: </a:t>
            </a:r>
            <a:r>
              <a:rPr lang="fi-FI" dirty="0" err="1"/>
              <a:t>Vad</a:t>
            </a:r>
            <a:r>
              <a:rPr lang="fi-FI" dirty="0"/>
              <a:t> </a:t>
            </a:r>
            <a:r>
              <a:rPr lang="fi-FI" dirty="0" err="1"/>
              <a:t>säger</a:t>
            </a:r>
            <a:r>
              <a:rPr lang="fi-FI" dirty="0"/>
              <a:t> </a:t>
            </a:r>
            <a:r>
              <a:rPr lang="fi-FI" dirty="0" err="1"/>
              <a:t>lagen</a:t>
            </a:r>
            <a:r>
              <a:rPr lang="fi-FI" dirty="0"/>
              <a:t> </a:t>
            </a:r>
            <a:r>
              <a:rPr lang="fi-FI" dirty="0" err="1"/>
              <a:t>om</a:t>
            </a:r>
            <a:r>
              <a:rPr lang="fi-FI" dirty="0"/>
              <a:t> </a:t>
            </a:r>
            <a:r>
              <a:rPr lang="fi-FI" dirty="0" err="1"/>
              <a:t>snus</a:t>
            </a:r>
            <a:r>
              <a:rPr lang="fi-FI" dirty="0"/>
              <a:t>?</a:t>
            </a:r>
          </a:p>
          <a:p>
            <a:endParaRPr lang="en-US" dirty="0"/>
          </a:p>
          <a:p>
            <a:endParaRPr lang="en-US"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11</a:t>
            </a:fld>
            <a:endParaRPr lang="fi-FI"/>
          </a:p>
        </p:txBody>
      </p:sp>
    </p:spTree>
    <p:extLst>
      <p:ext uri="{BB962C8B-B14F-4D97-AF65-F5344CB8AC3E}">
        <p14:creationId xmlns:p14="http://schemas.microsoft.com/office/powerpoint/2010/main" val="252870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Reflektionsuppgift</a:t>
            </a:r>
            <a:r>
              <a:rPr lang="fi-FI" dirty="0"/>
              <a:t>: </a:t>
            </a:r>
            <a:r>
              <a:rPr lang="fi-FI" dirty="0" err="1"/>
              <a:t>Hur</a:t>
            </a:r>
            <a:r>
              <a:rPr lang="fi-FI" dirty="0"/>
              <a:t> </a:t>
            </a:r>
            <a:r>
              <a:rPr lang="fi-FI" dirty="0" err="1"/>
              <a:t>ni</a:t>
            </a:r>
            <a:r>
              <a:rPr lang="fi-FI" dirty="0"/>
              <a:t> </a:t>
            </a:r>
            <a:r>
              <a:rPr lang="fi-FI" dirty="0" err="1"/>
              <a:t>skulle</a:t>
            </a:r>
            <a:r>
              <a:rPr lang="fi-FI" dirty="0"/>
              <a:t> </a:t>
            </a:r>
            <a:r>
              <a:rPr lang="fi-FI" dirty="0" err="1"/>
              <a:t>begränsa</a:t>
            </a:r>
            <a:r>
              <a:rPr lang="fi-FI" dirty="0"/>
              <a:t> </a:t>
            </a:r>
            <a:r>
              <a:rPr lang="fi-FI" dirty="0" err="1"/>
              <a:t>tillgängligheten</a:t>
            </a:r>
            <a:r>
              <a:rPr lang="fi-FI" dirty="0"/>
              <a:t> </a:t>
            </a:r>
            <a:r>
              <a:rPr lang="fi-FI" dirty="0" err="1"/>
              <a:t>på</a:t>
            </a:r>
            <a:r>
              <a:rPr lang="fi-FI" dirty="0"/>
              <a:t> </a:t>
            </a:r>
            <a:r>
              <a:rPr lang="fi-FI" dirty="0" err="1"/>
              <a:t>snus</a:t>
            </a:r>
            <a:r>
              <a:rPr lang="fi-FI" dirty="0"/>
              <a:t>? </a:t>
            </a:r>
          </a:p>
          <a:p>
            <a:r>
              <a:rPr lang="fi-FI" dirty="0" err="1"/>
              <a:t>Det</a:t>
            </a:r>
            <a:r>
              <a:rPr lang="fi-FI" dirty="0"/>
              <a:t> </a:t>
            </a:r>
            <a:r>
              <a:rPr lang="fi-FI" dirty="0" err="1"/>
              <a:t>finns</a:t>
            </a:r>
            <a:r>
              <a:rPr lang="fi-FI" dirty="0"/>
              <a:t> </a:t>
            </a:r>
            <a:r>
              <a:rPr lang="fi-FI" dirty="0" err="1"/>
              <a:t>inga</a:t>
            </a:r>
            <a:r>
              <a:rPr lang="fi-FI" dirty="0"/>
              <a:t> </a:t>
            </a:r>
            <a:r>
              <a:rPr lang="fi-FI" dirty="0" err="1"/>
              <a:t>rätt</a:t>
            </a:r>
            <a:r>
              <a:rPr lang="fi-FI" dirty="0"/>
              <a:t> </a:t>
            </a:r>
            <a:r>
              <a:rPr lang="fi-FI" dirty="0" err="1"/>
              <a:t>eller</a:t>
            </a:r>
            <a:r>
              <a:rPr lang="fi-FI" dirty="0"/>
              <a:t> </a:t>
            </a:r>
            <a:r>
              <a:rPr lang="fi-FI" dirty="0" err="1"/>
              <a:t>fel</a:t>
            </a:r>
            <a:r>
              <a:rPr lang="fi-FI" dirty="0"/>
              <a:t> </a:t>
            </a:r>
            <a:r>
              <a:rPr lang="fi-FI" dirty="0" err="1"/>
              <a:t>svar</a:t>
            </a:r>
            <a:r>
              <a:rPr lang="fi-FI" dirty="0"/>
              <a:t>, </a:t>
            </a:r>
            <a:r>
              <a:rPr lang="fi-FI" dirty="0" err="1"/>
              <a:t>endast</a:t>
            </a:r>
            <a:r>
              <a:rPr lang="fi-FI" dirty="0"/>
              <a:t> </a:t>
            </a:r>
            <a:r>
              <a:rPr lang="fi-FI" dirty="0" err="1"/>
              <a:t>åsikter</a:t>
            </a:r>
            <a:r>
              <a:rPr lang="fi-FI" dirty="0"/>
              <a:t>.</a:t>
            </a:r>
          </a:p>
        </p:txBody>
      </p:sp>
      <p:sp>
        <p:nvSpPr>
          <p:cNvPr id="4" name="Dian numeron paikkamerkki 3"/>
          <p:cNvSpPr>
            <a:spLocks noGrp="1"/>
          </p:cNvSpPr>
          <p:nvPr>
            <p:ph type="sldNum" sz="quarter" idx="5"/>
          </p:nvPr>
        </p:nvSpPr>
        <p:spPr/>
        <p:txBody>
          <a:bodyPr/>
          <a:lstStyle/>
          <a:p>
            <a:fld id="{56B2DCA2-CC7F-4DC4-B7AA-B1F79F228B4D}" type="slidenum">
              <a:rPr lang="fi-FI" smtClean="0"/>
              <a:t>13</a:t>
            </a:fld>
            <a:endParaRPr lang="fi-FI"/>
          </a:p>
        </p:txBody>
      </p:sp>
    </p:spTree>
    <p:extLst>
      <p:ext uri="{BB962C8B-B14F-4D97-AF65-F5344CB8AC3E}">
        <p14:creationId xmlns:p14="http://schemas.microsoft.com/office/powerpoint/2010/main" val="383543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Gå tillsammans igenom elevernas svar på fråga 5. Hur påverkar nikotinprodukter människan? Bilderna 15–17 ger svar och mer information. </a:t>
            </a:r>
          </a:p>
          <a:p>
            <a:endParaRPr lang="fi-FI" dirty="0"/>
          </a:p>
          <a:p>
            <a:r>
              <a:rPr lang="sv-FI" sz="1200" b="1" kern="1200" dirty="0">
                <a:solidFill>
                  <a:schemeClr val="tx1"/>
                </a:solidFill>
                <a:effectLst/>
                <a:latin typeface="+mn-lt"/>
                <a:ea typeface="+mn-ea"/>
                <a:cs typeface="+mn-cs"/>
              </a:rPr>
              <a:t>Källor:</a:t>
            </a:r>
          </a:p>
          <a:p>
            <a:endParaRPr lang="sv-FI" sz="1200" b="1"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Droglänken. </a:t>
            </a:r>
            <a:r>
              <a:rPr lang="sv-FI" sz="1200" kern="1200" dirty="0" err="1">
                <a:solidFill>
                  <a:schemeClr val="tx1"/>
                </a:solidFill>
                <a:effectLst/>
                <a:latin typeface="+mn-lt"/>
                <a:ea typeface="+mn-ea"/>
                <a:cs typeface="+mn-cs"/>
              </a:rPr>
              <a:t>Snabbinfo</a:t>
            </a:r>
            <a:r>
              <a:rPr lang="sv-FI" sz="1200" kern="1200" dirty="0">
                <a:solidFill>
                  <a:schemeClr val="tx1"/>
                </a:solidFill>
                <a:effectLst/>
                <a:latin typeface="+mn-lt"/>
                <a:ea typeface="+mn-ea"/>
                <a:cs typeface="+mn-cs"/>
              </a:rPr>
              <a:t> om snus. </a:t>
            </a:r>
            <a:r>
              <a:rPr lang="fi-FI" sz="1200" u="sng" kern="1200" dirty="0">
                <a:solidFill>
                  <a:schemeClr val="tx1"/>
                </a:solidFill>
                <a:effectLst/>
                <a:latin typeface="+mn-lt"/>
                <a:ea typeface="+mn-ea"/>
                <a:cs typeface="+mn-cs"/>
                <a:hlinkClick r:id="rId3"/>
              </a:rPr>
              <a:t>https://paihdelinkki.fi/sv/databank/snabbinfo/snus</a:t>
            </a:r>
            <a:endParaRPr lang="sv-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Institutet för hälsa och välfärd. Nätsidans info om nikotin (på finska) </a:t>
            </a:r>
          </a:p>
          <a:p>
            <a:r>
              <a:rPr lang="fi-FI" sz="1200" u="sng" kern="1200" dirty="0">
                <a:solidFill>
                  <a:schemeClr val="tx1"/>
                </a:solidFill>
                <a:effectLst/>
                <a:latin typeface="+mn-lt"/>
                <a:ea typeface="+mn-ea"/>
                <a:cs typeface="+mn-cs"/>
                <a:hlinkClick r:id="rId4"/>
              </a:rPr>
              <a:t>https://thl.fi/fi/web/alkoholi-tupakka-ja-riippuvuudet/tupakka/tupakkatuotteet-ja-sahkosavuke/nikotiini</a:t>
            </a:r>
            <a:br>
              <a:rPr lang="sv-FI" sz="1200" kern="1200" dirty="0">
                <a:solidFill>
                  <a:schemeClr val="tx1"/>
                </a:solidFill>
                <a:effectLst/>
                <a:latin typeface="+mn-lt"/>
                <a:ea typeface="+mn-ea"/>
                <a:cs typeface="+mn-cs"/>
              </a:rPr>
            </a:br>
            <a:endParaRPr lang="en-US"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14</a:t>
            </a:fld>
            <a:endParaRPr lang="fi-FI"/>
          </a:p>
        </p:txBody>
      </p:sp>
    </p:spTree>
    <p:extLst>
      <p:ext uri="{BB962C8B-B14F-4D97-AF65-F5344CB8AC3E}">
        <p14:creationId xmlns:p14="http://schemas.microsoft.com/office/powerpoint/2010/main" val="133808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cs typeface="Calibri"/>
              </a:rPr>
              <a:t>Svar</a:t>
            </a:r>
            <a:r>
              <a:rPr lang="fi-FI" dirty="0">
                <a:cs typeface="Calibri"/>
              </a:rPr>
              <a:t> </a:t>
            </a:r>
            <a:r>
              <a:rPr lang="fi-FI" dirty="0" err="1">
                <a:cs typeface="Calibri"/>
              </a:rPr>
              <a:t>på</a:t>
            </a:r>
            <a:r>
              <a:rPr lang="fi-FI" dirty="0">
                <a:cs typeface="Calibri"/>
              </a:rPr>
              <a:t> </a:t>
            </a:r>
            <a:r>
              <a:rPr lang="fi-FI" dirty="0" err="1">
                <a:cs typeface="Calibri"/>
              </a:rPr>
              <a:t>frågan</a:t>
            </a:r>
            <a:r>
              <a:rPr lang="fi-FI" dirty="0">
                <a:cs typeface="Calibri"/>
              </a:rPr>
              <a:t> ”</a:t>
            </a:r>
            <a:r>
              <a:rPr lang="fi-FI" dirty="0" err="1">
                <a:cs typeface="Calibri"/>
              </a:rPr>
              <a:t>hur</a:t>
            </a:r>
            <a:r>
              <a:rPr lang="fi-FI" dirty="0">
                <a:cs typeface="Calibri"/>
              </a:rPr>
              <a:t> </a:t>
            </a:r>
            <a:r>
              <a:rPr lang="fi-FI" dirty="0" err="1">
                <a:cs typeface="Calibri"/>
              </a:rPr>
              <a:t>nikotinprodukter</a:t>
            </a:r>
            <a:r>
              <a:rPr lang="fi-FI" dirty="0">
                <a:cs typeface="Calibri"/>
              </a:rPr>
              <a:t> </a:t>
            </a:r>
            <a:r>
              <a:rPr lang="fi-FI" dirty="0" err="1">
                <a:cs typeface="Calibri"/>
              </a:rPr>
              <a:t>påverkar</a:t>
            </a:r>
            <a:r>
              <a:rPr lang="fi-FI" dirty="0">
                <a:cs typeface="Calibri"/>
              </a:rPr>
              <a:t> </a:t>
            </a:r>
            <a:r>
              <a:rPr lang="fi-FI" dirty="0" err="1">
                <a:cs typeface="Calibri"/>
              </a:rPr>
              <a:t>människan</a:t>
            </a:r>
            <a:r>
              <a:rPr lang="fi-FI" dirty="0">
                <a:cs typeface="Calibri"/>
              </a:rPr>
              <a:t>?”</a:t>
            </a:r>
          </a:p>
          <a:p>
            <a:endParaRPr lang="fi-FI" dirty="0">
              <a:cs typeface="Calibri"/>
            </a:endParaRPr>
          </a:p>
          <a:p>
            <a:r>
              <a:rPr lang="sv-FI" sz="1200" b="1" kern="1200" dirty="0">
                <a:solidFill>
                  <a:schemeClr val="tx1"/>
                </a:solidFill>
                <a:effectLst/>
                <a:latin typeface="+mn-lt"/>
                <a:ea typeface="+mn-ea"/>
                <a:cs typeface="+mn-cs"/>
              </a:rPr>
              <a:t>Källor:</a:t>
            </a:r>
          </a:p>
          <a:p>
            <a:r>
              <a:rPr lang="sv-FI" sz="1200" kern="1200" dirty="0">
                <a:solidFill>
                  <a:schemeClr val="tx1"/>
                </a:solidFill>
                <a:effectLst/>
                <a:latin typeface="+mn-lt"/>
                <a:ea typeface="+mn-ea"/>
                <a:cs typeface="+mn-cs"/>
              </a:rPr>
              <a:t>Droglänken. </a:t>
            </a:r>
            <a:r>
              <a:rPr lang="sv-FI" sz="1200" kern="1200" dirty="0" err="1">
                <a:solidFill>
                  <a:schemeClr val="tx1"/>
                </a:solidFill>
                <a:effectLst/>
                <a:latin typeface="+mn-lt"/>
                <a:ea typeface="+mn-ea"/>
                <a:cs typeface="+mn-cs"/>
              </a:rPr>
              <a:t>Snabbinfo</a:t>
            </a:r>
            <a:r>
              <a:rPr lang="sv-FI" sz="1200" kern="1200" dirty="0">
                <a:solidFill>
                  <a:schemeClr val="tx1"/>
                </a:solidFill>
                <a:effectLst/>
                <a:latin typeface="+mn-lt"/>
                <a:ea typeface="+mn-ea"/>
                <a:cs typeface="+mn-cs"/>
              </a:rPr>
              <a:t> om snus. </a:t>
            </a:r>
            <a:r>
              <a:rPr lang="fi-FI" sz="1200" u="sng" kern="1200" dirty="0">
                <a:solidFill>
                  <a:schemeClr val="tx1"/>
                </a:solidFill>
                <a:effectLst/>
                <a:latin typeface="+mn-lt"/>
                <a:ea typeface="+mn-ea"/>
                <a:cs typeface="+mn-cs"/>
                <a:hlinkClick r:id="rId3"/>
              </a:rPr>
              <a:t>https://paihdelinkki.fi/sv/databank/snabbinfo/snus</a:t>
            </a:r>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Institutet för hälsa och välfärd. Nätsidans info om nikotin (på finska) </a:t>
            </a:r>
          </a:p>
          <a:p>
            <a:r>
              <a:rPr lang="fi-FI" sz="1200" u="sng" kern="1200" dirty="0">
                <a:solidFill>
                  <a:schemeClr val="tx1"/>
                </a:solidFill>
                <a:effectLst/>
                <a:latin typeface="+mn-lt"/>
                <a:ea typeface="+mn-ea"/>
                <a:cs typeface="+mn-cs"/>
                <a:hlinkClick r:id="rId4"/>
              </a:rPr>
              <a:t>https://thl.fi/fi/web/alkoholi-tupakka-ja-riippuvuudet/tupakka/tupakkatuotteet-ja-sahkosavuke/nikotiini</a:t>
            </a:r>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15</a:t>
            </a:fld>
            <a:endParaRPr lang="fi-FI"/>
          </a:p>
        </p:txBody>
      </p:sp>
    </p:spTree>
    <p:extLst>
      <p:ext uri="{BB962C8B-B14F-4D97-AF65-F5344CB8AC3E}">
        <p14:creationId xmlns:p14="http://schemas.microsoft.com/office/powerpoint/2010/main" val="217300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err="1">
                <a:solidFill>
                  <a:schemeClr val="tx1"/>
                </a:solidFill>
                <a:effectLst/>
                <a:latin typeface="+mn-lt"/>
                <a:ea typeface="+mn-ea"/>
                <a:cs typeface="+mn-cs"/>
              </a:rPr>
              <a:t>Fortsättning</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på</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fråga</a:t>
            </a:r>
            <a:r>
              <a:rPr lang="fi-FI" sz="1200" b="0" i="0" kern="1200" dirty="0">
                <a:solidFill>
                  <a:schemeClr val="tx1"/>
                </a:solidFill>
                <a:effectLst/>
                <a:latin typeface="+mn-lt"/>
                <a:ea typeface="+mn-ea"/>
                <a:cs typeface="+mn-cs"/>
              </a:rPr>
              <a:t> 5. </a:t>
            </a:r>
            <a:r>
              <a:rPr lang="sv-FI" sz="1200" kern="1200" dirty="0">
                <a:solidFill>
                  <a:schemeClr val="tx1"/>
                </a:solidFill>
                <a:effectLst/>
                <a:latin typeface="+mn-lt"/>
                <a:ea typeface="+mn-ea"/>
                <a:cs typeface="+mn-cs"/>
              </a:rPr>
              <a:t>Hur påverkar nikotinprodukter människan? Negativa hälsoeffekter</a:t>
            </a:r>
            <a:endParaRPr lang="fi-FI" sz="1200" b="0" i="0" kern="1200" dirty="0">
              <a:solidFill>
                <a:schemeClr val="tx1"/>
              </a:solidFill>
              <a:effectLst/>
              <a:latin typeface="+mn-lt"/>
              <a:ea typeface="+mn-ea"/>
              <a:cs typeface="+mn-cs"/>
            </a:endParaRPr>
          </a:p>
          <a:p>
            <a:endParaRPr lang="fi-FI" sz="1200" b="0" i="0"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Källor:</a:t>
            </a:r>
          </a:p>
          <a:p>
            <a:r>
              <a:rPr lang="sv-FI" sz="1200" kern="1200" dirty="0">
                <a:solidFill>
                  <a:schemeClr val="tx1"/>
                </a:solidFill>
                <a:effectLst/>
                <a:latin typeface="+mn-lt"/>
                <a:ea typeface="+mn-ea"/>
                <a:cs typeface="+mn-cs"/>
              </a:rPr>
              <a:t>Institutet för hälsa och välfärd. Tobakens påverkan på hälsan (på finska).  </a:t>
            </a:r>
            <a:r>
              <a:rPr lang="fi-FI" sz="1200" u="sng" kern="1200" dirty="0">
                <a:solidFill>
                  <a:schemeClr val="tx1"/>
                </a:solidFill>
                <a:effectLst/>
                <a:latin typeface="+mn-lt"/>
                <a:ea typeface="+mn-ea"/>
                <a:cs typeface="+mn-cs"/>
                <a:hlinkClick r:id="rId3"/>
              </a:rPr>
              <a:t>https://thl.fi/fi/web/alkoholi-tupakka-ja-riippuvuudet/tupakka/tupakkatuotteet-ja-sahkosavuke/savuke</a:t>
            </a:r>
            <a:endParaRPr lang="sv-FI" sz="12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16</a:t>
            </a:fld>
            <a:endParaRPr lang="fi-FI"/>
          </a:p>
        </p:txBody>
      </p:sp>
    </p:spTree>
    <p:extLst>
      <p:ext uri="{BB962C8B-B14F-4D97-AF65-F5344CB8AC3E}">
        <p14:creationId xmlns:p14="http://schemas.microsoft.com/office/powerpoint/2010/main" val="2668564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err="1">
                <a:solidFill>
                  <a:schemeClr val="tx1"/>
                </a:solidFill>
                <a:effectLst/>
                <a:latin typeface="+mn-lt"/>
                <a:ea typeface="+mn-ea"/>
                <a:cs typeface="+mn-cs"/>
              </a:rPr>
              <a:t>Fortsättning</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på</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fråga</a:t>
            </a:r>
            <a:r>
              <a:rPr lang="fi-FI" sz="1200" b="0" i="0" kern="1200" dirty="0">
                <a:solidFill>
                  <a:schemeClr val="tx1"/>
                </a:solidFill>
                <a:effectLst/>
                <a:latin typeface="+mn-lt"/>
                <a:ea typeface="+mn-ea"/>
                <a:cs typeface="+mn-cs"/>
              </a:rPr>
              <a:t> 5. </a:t>
            </a:r>
            <a:r>
              <a:rPr lang="sv-FI" sz="1200" kern="1200" dirty="0">
                <a:solidFill>
                  <a:schemeClr val="tx1"/>
                </a:solidFill>
                <a:effectLst/>
                <a:latin typeface="+mn-lt"/>
                <a:ea typeface="+mn-ea"/>
                <a:cs typeface="+mn-cs"/>
              </a:rPr>
              <a:t>Hur påverkar nikotinprodukter människan? Negativa hälsoeffekter</a:t>
            </a:r>
            <a:endParaRPr lang="fi-FI" sz="1200" b="0" i="0" kern="1200" dirty="0">
              <a:solidFill>
                <a:schemeClr val="tx1"/>
              </a:solidFill>
              <a:effectLst/>
              <a:latin typeface="+mn-lt"/>
              <a:ea typeface="+mn-ea"/>
              <a:cs typeface="+mn-cs"/>
            </a:endParaRPr>
          </a:p>
          <a:p>
            <a:endParaRPr lang="fi-FI" sz="1200" b="0" i="0"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Källor:</a:t>
            </a:r>
          </a:p>
          <a:p>
            <a:r>
              <a:rPr lang="sv-FI" sz="1200" kern="1200" dirty="0">
                <a:solidFill>
                  <a:schemeClr val="tx1"/>
                </a:solidFill>
                <a:effectLst/>
                <a:latin typeface="+mn-lt"/>
                <a:ea typeface="+mn-ea"/>
                <a:cs typeface="+mn-cs"/>
              </a:rPr>
              <a:t>Institutet för hälsa och välfärd. Tobakens påverkan på hälsan (på finska).  </a:t>
            </a:r>
            <a:r>
              <a:rPr lang="fi-FI" sz="1200" u="sng" kern="1200" dirty="0">
                <a:solidFill>
                  <a:schemeClr val="tx1"/>
                </a:solidFill>
                <a:effectLst/>
                <a:latin typeface="+mn-lt"/>
                <a:ea typeface="+mn-ea"/>
                <a:cs typeface="+mn-cs"/>
                <a:hlinkClick r:id="rId3"/>
              </a:rPr>
              <a:t>https://thl.fi/fi/web/alkoholi-tupakka-ja-riippuvuudet/tupakka/tupakkatuotteet-ja-sahkosavuke/savuke</a:t>
            </a:r>
            <a:endParaRPr lang="sv-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17</a:t>
            </a:fld>
            <a:endParaRPr lang="fi-FI"/>
          </a:p>
        </p:txBody>
      </p:sp>
    </p:spTree>
    <p:extLst>
      <p:ext uri="{BB962C8B-B14F-4D97-AF65-F5344CB8AC3E}">
        <p14:creationId xmlns:p14="http://schemas.microsoft.com/office/powerpoint/2010/main" val="324647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Åsiktsfrågor</a:t>
            </a:r>
            <a:r>
              <a:rPr lang="fi-FI" dirty="0"/>
              <a:t> </a:t>
            </a:r>
            <a:r>
              <a:rPr lang="fi-FI" dirty="0" err="1"/>
              <a:t>som</a:t>
            </a:r>
            <a:r>
              <a:rPr lang="fi-FI" dirty="0"/>
              <a:t> </a:t>
            </a:r>
            <a:r>
              <a:rPr lang="fi-FI" dirty="0" err="1"/>
              <a:t>inte</a:t>
            </a:r>
            <a:r>
              <a:rPr lang="fi-FI" dirty="0"/>
              <a:t> </a:t>
            </a:r>
            <a:r>
              <a:rPr lang="fi-FI" dirty="0" err="1"/>
              <a:t>har</a:t>
            </a:r>
            <a:r>
              <a:rPr lang="fi-FI" dirty="0"/>
              <a:t> </a:t>
            </a:r>
            <a:r>
              <a:rPr lang="fi-FI" dirty="0" err="1"/>
              <a:t>några</a:t>
            </a:r>
            <a:r>
              <a:rPr lang="fi-FI" dirty="0"/>
              <a:t> </a:t>
            </a:r>
            <a:r>
              <a:rPr lang="fi-FI" dirty="0" err="1"/>
              <a:t>rätta</a:t>
            </a:r>
            <a:r>
              <a:rPr lang="fi-FI" dirty="0"/>
              <a:t> </a:t>
            </a:r>
            <a:r>
              <a:rPr lang="fi-FI" dirty="0" err="1"/>
              <a:t>svar</a:t>
            </a:r>
            <a:r>
              <a:rPr lang="fi-FI" dirty="0"/>
              <a:t>.</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18</a:t>
            </a:fld>
            <a:endParaRPr lang="fi-FI"/>
          </a:p>
        </p:txBody>
      </p:sp>
    </p:spTree>
    <p:extLst>
      <p:ext uri="{BB962C8B-B14F-4D97-AF65-F5344CB8AC3E}">
        <p14:creationId xmlns:p14="http://schemas.microsoft.com/office/powerpoint/2010/main" val="1060615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Gå tillsammans igenom bilderna 20–21. Då bilderna visas kan ni fundera över varför statistiken har utvecklats som den gjort.</a:t>
            </a:r>
          </a:p>
          <a:p>
            <a:r>
              <a:rPr lang="sv-FI" sz="1200" kern="1200" dirty="0">
                <a:solidFill>
                  <a:schemeClr val="tx1"/>
                </a:solidFill>
                <a:effectLst/>
                <a:latin typeface="+mn-lt"/>
                <a:ea typeface="+mn-ea"/>
                <a:cs typeface="+mn-cs"/>
              </a:rPr>
              <a:t> </a:t>
            </a:r>
          </a:p>
          <a:p>
            <a:r>
              <a:rPr lang="sv-FI" sz="1200" kern="1200" dirty="0">
                <a:solidFill>
                  <a:schemeClr val="tx1"/>
                </a:solidFill>
                <a:effectLst/>
                <a:latin typeface="+mn-lt"/>
                <a:ea typeface="+mn-ea"/>
                <a:cs typeface="+mn-cs"/>
              </a:rPr>
              <a:t>Stödfrågor hittar du i kommentarfältet.</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19</a:t>
            </a:fld>
            <a:endParaRPr lang="fi-FI"/>
          </a:p>
        </p:txBody>
      </p:sp>
    </p:spTree>
    <p:extLst>
      <p:ext uri="{BB962C8B-B14F-4D97-AF65-F5344CB8AC3E}">
        <p14:creationId xmlns:p14="http://schemas.microsoft.com/office/powerpoint/2010/main" val="2618303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0" kern="1200" dirty="0">
                <a:solidFill>
                  <a:schemeClr val="tx1"/>
                </a:solidFill>
                <a:effectLst/>
                <a:latin typeface="+mn-lt"/>
                <a:ea typeface="+mn-ea"/>
                <a:cs typeface="+mn-cs"/>
              </a:rPr>
              <a:t>Varför har rökning minskat bland unga under de senaste åren?</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20</a:t>
            </a:fld>
            <a:endParaRPr lang="fi-FI"/>
          </a:p>
        </p:txBody>
      </p:sp>
    </p:spTree>
    <p:extLst>
      <p:ext uri="{BB962C8B-B14F-4D97-AF65-F5344CB8AC3E}">
        <p14:creationId xmlns:p14="http://schemas.microsoft.com/office/powerpoint/2010/main" val="420726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Innan ni tar itu med den första uppgiften, berätta för ungdomarna att syftet med diskussionen är att utbyta åsikter och tillsammans dryfta ämnet. Det förutsätter att allas svar respekteras. Understryk att diskussionen förs på ett allmänt plan och att ingen behöver berätta om sina personliga erfarenheter. På så vis skyddas alla debattörer. Om någon ställer personliga frågor behöver de inte besvaras.</a:t>
            </a:r>
          </a:p>
          <a:p>
            <a:pPr rtl="0" fontAlgn="base"/>
            <a:r>
              <a:rPr lang="fi-FI" sz="1200" b="0" i="0" kern="1200" dirty="0">
                <a:solidFill>
                  <a:schemeClr val="tx1"/>
                </a:solidFill>
                <a:effectLst/>
                <a:latin typeface="+mn-lt"/>
                <a:ea typeface="+mn-ea"/>
                <a:cs typeface="+mn-cs"/>
              </a:rPr>
              <a:t> </a:t>
            </a:r>
          </a:p>
          <a:p>
            <a:r>
              <a:rPr lang="sv-FI" sz="1200" kern="1200" dirty="0">
                <a:solidFill>
                  <a:schemeClr val="tx1"/>
                </a:solidFill>
                <a:effectLst/>
                <a:latin typeface="+mn-lt"/>
                <a:ea typeface="+mn-ea"/>
                <a:cs typeface="+mn-cs"/>
              </a:rPr>
              <a:t>Berätta att vi alla kommer från olika familjer och har olika bakgrund, vilket påverkar våra erfarenheter av och uppfattningar om ämnet. Därför finns det inte någon ”rätt” åsikt, utan meningen är att diskutera ämnet ur olika synvinklar.</a:t>
            </a:r>
          </a:p>
          <a:p>
            <a:pPr rtl="0" fontAlgn="base"/>
            <a:r>
              <a:rPr lang="fi-FI" sz="1200" b="0" i="0" kern="1200" dirty="0">
                <a:solidFill>
                  <a:schemeClr val="tx1"/>
                </a:solidFill>
                <a:effectLst/>
                <a:latin typeface="+mn-lt"/>
                <a:ea typeface="+mn-ea"/>
                <a:cs typeface="+mn-cs"/>
              </a:rPr>
              <a:t> </a:t>
            </a:r>
          </a:p>
          <a:p>
            <a:r>
              <a:rPr lang="sv-FI" sz="1200" kern="1200" dirty="0">
                <a:solidFill>
                  <a:schemeClr val="tx1"/>
                </a:solidFill>
                <a:effectLst/>
                <a:latin typeface="+mn-lt"/>
                <a:ea typeface="+mn-ea"/>
                <a:cs typeface="+mn-cs"/>
              </a:rPr>
              <a:t>Berätta också att frågorna först diskuteras i par, varefter följer allmän diskussion i hela gruppen. Vid behov kan frågorna också dryftas individuellt.</a:t>
            </a: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CF68FFDB-AF42-474A-99F8-897168F14D93}" type="slidenum">
              <a:rPr lang="fi-FI" smtClean="0"/>
              <a:t>2</a:t>
            </a:fld>
            <a:endParaRPr lang="fi-FI"/>
          </a:p>
        </p:txBody>
      </p:sp>
    </p:spTree>
    <p:extLst>
      <p:ext uri="{BB962C8B-B14F-4D97-AF65-F5344CB8AC3E}">
        <p14:creationId xmlns:p14="http://schemas.microsoft.com/office/powerpoint/2010/main" val="4097698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cs typeface="Calibri"/>
            </a:endParaRPr>
          </a:p>
          <a:p>
            <a:r>
              <a:rPr lang="sv-FI" sz="1200" b="0" kern="1200" dirty="0">
                <a:solidFill>
                  <a:schemeClr val="tx1"/>
                </a:solidFill>
                <a:effectLst/>
                <a:latin typeface="+mn-lt"/>
                <a:ea typeface="+mn-ea"/>
                <a:cs typeface="+mn-cs"/>
              </a:rPr>
              <a:t>Varför har snusning ökat bland unga?</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21</a:t>
            </a:fld>
            <a:endParaRPr lang="fi-FI"/>
          </a:p>
        </p:txBody>
      </p:sp>
    </p:spTree>
    <p:extLst>
      <p:ext uri="{BB962C8B-B14F-4D97-AF65-F5344CB8AC3E}">
        <p14:creationId xmlns:p14="http://schemas.microsoft.com/office/powerpoint/2010/main" val="3303491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Repetition</a:t>
            </a:r>
            <a:r>
              <a:rPr lang="fi-FI" dirty="0"/>
              <a:t>: </a:t>
            </a:r>
            <a:r>
              <a:rPr lang="fi-FI" dirty="0" err="1"/>
              <a:t>Eleverna</a:t>
            </a:r>
            <a:r>
              <a:rPr lang="fi-FI" dirty="0"/>
              <a:t> </a:t>
            </a:r>
            <a:r>
              <a:rPr lang="fi-FI" dirty="0" err="1"/>
              <a:t>uppskattar</a:t>
            </a:r>
            <a:r>
              <a:rPr lang="fi-FI" dirty="0"/>
              <a:t> </a:t>
            </a:r>
            <a:r>
              <a:rPr lang="fi-FI" dirty="0" err="1"/>
              <a:t>hur</a:t>
            </a:r>
            <a:r>
              <a:rPr lang="fi-FI" dirty="0"/>
              <a:t> </a:t>
            </a:r>
            <a:r>
              <a:rPr lang="fi-FI" dirty="0" err="1"/>
              <a:t>stor</a:t>
            </a:r>
            <a:r>
              <a:rPr lang="fi-FI" dirty="0"/>
              <a:t> </a:t>
            </a:r>
            <a:r>
              <a:rPr lang="fi-FI" dirty="0" err="1"/>
              <a:t>andel</a:t>
            </a:r>
            <a:r>
              <a:rPr lang="fi-FI" dirty="0"/>
              <a:t> (i </a:t>
            </a:r>
            <a:r>
              <a:rPr lang="fi-FI" dirty="0" err="1"/>
              <a:t>procent</a:t>
            </a:r>
            <a:r>
              <a:rPr lang="fi-FI" dirty="0"/>
              <a:t>) av </a:t>
            </a:r>
            <a:r>
              <a:rPr lang="fi-FI" dirty="0" err="1"/>
              <a:t>grundskoleeleverna</a:t>
            </a:r>
            <a:r>
              <a:rPr lang="fi-FI" dirty="0"/>
              <a:t> i </a:t>
            </a:r>
            <a:r>
              <a:rPr lang="fi-FI" dirty="0" err="1"/>
              <a:t>åk</a:t>
            </a:r>
            <a:r>
              <a:rPr lang="fi-FI" dirty="0"/>
              <a:t> 8 </a:t>
            </a:r>
            <a:r>
              <a:rPr lang="fi-FI" dirty="0" err="1"/>
              <a:t>och</a:t>
            </a:r>
            <a:r>
              <a:rPr lang="fi-FI" dirty="0"/>
              <a:t> </a:t>
            </a:r>
            <a:r>
              <a:rPr lang="fi-FI" dirty="0" err="1"/>
              <a:t>åk</a:t>
            </a:r>
            <a:r>
              <a:rPr lang="fi-FI" dirty="0"/>
              <a:t> 9 </a:t>
            </a:r>
            <a:r>
              <a:rPr lang="fi-FI" dirty="0" err="1"/>
              <a:t>använder</a:t>
            </a:r>
            <a:r>
              <a:rPr lang="fi-FI" dirty="0"/>
              <a:t> </a:t>
            </a:r>
            <a:r>
              <a:rPr lang="fi-FI" dirty="0" err="1"/>
              <a:t>någon</a:t>
            </a:r>
            <a:r>
              <a:rPr lang="fi-FI" dirty="0"/>
              <a:t> </a:t>
            </a:r>
            <a:r>
              <a:rPr lang="fi-FI" dirty="0" err="1"/>
              <a:t>nikotinprodukt</a:t>
            </a:r>
            <a:r>
              <a:rPr lang="fi-FI" dirty="0"/>
              <a:t> </a:t>
            </a:r>
            <a:r>
              <a:rPr lang="fi-FI" dirty="0" err="1"/>
              <a:t>dagligen</a:t>
            </a:r>
            <a:r>
              <a:rPr lang="fi-FI" dirty="0"/>
              <a:t>. </a:t>
            </a:r>
          </a:p>
          <a:p>
            <a:r>
              <a:rPr lang="fi-FI" dirty="0" err="1"/>
              <a:t>Svaren</a:t>
            </a:r>
            <a:r>
              <a:rPr lang="fi-FI" dirty="0"/>
              <a:t> </a:t>
            </a:r>
            <a:r>
              <a:rPr lang="fi-FI" dirty="0" err="1"/>
              <a:t>hittas</a:t>
            </a:r>
            <a:r>
              <a:rPr lang="fi-FI" dirty="0"/>
              <a:t> i bild 23. </a:t>
            </a:r>
          </a:p>
        </p:txBody>
      </p:sp>
      <p:sp>
        <p:nvSpPr>
          <p:cNvPr id="4" name="Dian numeron paikkamerkki 3"/>
          <p:cNvSpPr>
            <a:spLocks noGrp="1"/>
          </p:cNvSpPr>
          <p:nvPr>
            <p:ph type="sldNum" sz="quarter" idx="5"/>
          </p:nvPr>
        </p:nvSpPr>
        <p:spPr/>
        <p:txBody>
          <a:bodyPr/>
          <a:lstStyle/>
          <a:p>
            <a:fld id="{56B2DCA2-CC7F-4DC4-B7AA-B1F79F228B4D}" type="slidenum">
              <a:rPr lang="fi-FI" smtClean="0"/>
              <a:t>22</a:t>
            </a:fld>
            <a:endParaRPr lang="fi-FI"/>
          </a:p>
        </p:txBody>
      </p:sp>
    </p:spTree>
    <p:extLst>
      <p:ext uri="{BB962C8B-B14F-4D97-AF65-F5344CB8AC3E}">
        <p14:creationId xmlns:p14="http://schemas.microsoft.com/office/powerpoint/2010/main" val="1899230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t>Reflektionsuppgift</a:t>
            </a:r>
            <a:r>
              <a:rPr lang="en-US" dirty="0"/>
              <a:t>: </a:t>
            </a:r>
            <a:r>
              <a:rPr lang="en-US" dirty="0" err="1"/>
              <a:t>Hur</a:t>
            </a:r>
            <a:r>
              <a:rPr lang="en-US" dirty="0"/>
              <a:t> </a:t>
            </a:r>
            <a:r>
              <a:rPr lang="en-US" dirty="0" err="1"/>
              <a:t>stor</a:t>
            </a:r>
            <a:r>
              <a:rPr lang="en-US" dirty="0"/>
              <a:t> </a:t>
            </a:r>
            <a:r>
              <a:rPr lang="en-US" dirty="0" err="1"/>
              <a:t>andel</a:t>
            </a:r>
            <a:r>
              <a:rPr lang="en-US" dirty="0"/>
              <a:t> av </a:t>
            </a:r>
            <a:r>
              <a:rPr lang="en-US" dirty="0" err="1"/>
              <a:t>unga</a:t>
            </a:r>
            <a:r>
              <a:rPr lang="en-US" dirty="0"/>
              <a:t> </a:t>
            </a:r>
            <a:r>
              <a:rPr lang="en-US" dirty="0" err="1"/>
              <a:t>använder</a:t>
            </a:r>
            <a:r>
              <a:rPr lang="en-US" dirty="0"/>
              <a:t> </a:t>
            </a:r>
            <a:r>
              <a:rPr lang="en-US" dirty="0" err="1"/>
              <a:t>nikotinprodukter</a:t>
            </a:r>
            <a:r>
              <a:rPr lang="en-US" dirty="0"/>
              <a:t> </a:t>
            </a:r>
            <a:r>
              <a:rPr lang="en-US" dirty="0" err="1"/>
              <a:t>dagligen</a:t>
            </a:r>
            <a:r>
              <a:rPr lang="en-US" dirty="0"/>
              <a:t>? </a:t>
            </a:r>
            <a:endParaRPr lang="fi-FI" dirty="0"/>
          </a:p>
          <a:p>
            <a:endParaRPr lang="en-US" dirty="0">
              <a:cs typeface="Calibri"/>
            </a:endParaRPr>
          </a:p>
          <a:p>
            <a:r>
              <a:rPr lang="fi-FI" dirty="0" err="1"/>
              <a:t>Största</a:t>
            </a:r>
            <a:r>
              <a:rPr lang="fi-FI" dirty="0"/>
              <a:t> </a:t>
            </a:r>
            <a:r>
              <a:rPr lang="fi-FI" dirty="0" err="1"/>
              <a:t>delen</a:t>
            </a:r>
            <a:r>
              <a:rPr lang="fi-FI" dirty="0"/>
              <a:t> av </a:t>
            </a:r>
            <a:r>
              <a:rPr lang="fi-FI" dirty="0" err="1"/>
              <a:t>unga</a:t>
            </a:r>
            <a:r>
              <a:rPr lang="fi-FI" dirty="0"/>
              <a:t> </a:t>
            </a:r>
            <a:r>
              <a:rPr lang="fi-FI" dirty="0" err="1"/>
              <a:t>använder</a:t>
            </a:r>
            <a:r>
              <a:rPr lang="fi-FI" dirty="0"/>
              <a:t> INTE </a:t>
            </a:r>
            <a:r>
              <a:rPr lang="fi-FI" dirty="0" err="1"/>
              <a:t>nikotinprodukter</a:t>
            </a:r>
            <a:r>
              <a:rPr lang="fi-FI" dirty="0"/>
              <a:t> </a:t>
            </a:r>
            <a:r>
              <a:rPr lang="fi-FI" dirty="0" err="1"/>
              <a:t>dagligen</a:t>
            </a:r>
            <a:r>
              <a:rPr lang="fi-FI" dirty="0"/>
              <a:t>.</a:t>
            </a:r>
          </a:p>
          <a:p>
            <a:endParaRPr lang="en-US"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23</a:t>
            </a:fld>
            <a:endParaRPr lang="fi-FI"/>
          </a:p>
        </p:txBody>
      </p:sp>
    </p:spTree>
    <p:extLst>
      <p:ext uri="{BB962C8B-B14F-4D97-AF65-F5344CB8AC3E}">
        <p14:creationId xmlns:p14="http://schemas.microsoft.com/office/powerpoint/2010/main" val="3089732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Lektionsledaren</a:t>
            </a:r>
            <a:r>
              <a:rPr lang="fi-FI" dirty="0"/>
              <a:t> </a:t>
            </a:r>
            <a:r>
              <a:rPr lang="fi-FI" dirty="0" err="1"/>
              <a:t>läser</a:t>
            </a:r>
            <a:r>
              <a:rPr lang="fi-FI" dirty="0"/>
              <a:t> </a:t>
            </a:r>
            <a:r>
              <a:rPr lang="fi-FI" dirty="0" err="1"/>
              <a:t>upp</a:t>
            </a:r>
            <a:r>
              <a:rPr lang="fi-FI" dirty="0"/>
              <a:t> </a:t>
            </a:r>
            <a:r>
              <a:rPr lang="fi-FI" dirty="0" err="1"/>
              <a:t>påståendena</a:t>
            </a:r>
            <a:r>
              <a:rPr lang="fi-FI" dirty="0"/>
              <a:t>:</a:t>
            </a:r>
          </a:p>
          <a:p>
            <a:endParaRPr lang="fi-FI" dirty="0"/>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Användning av nikotinprodukter skadar inte andra.</a:t>
            </a: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Restriktionerna för användning av nikotinprodukter fungerar bra.</a:t>
            </a: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Rökning bland minderåriga hindras tillräckligt effektivt.</a:t>
            </a: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Jag är ibland orolig över hur en bekant använder nikotinprodukter.</a:t>
            </a: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Det är lätt att när som helst sluta använda nikotinprodukter.</a:t>
            </a: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Största delen av de unga använder någon nikotinprodukt dagligen.</a:t>
            </a: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Idag lärde jag mig någonting nytt.</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24</a:t>
            </a:fld>
            <a:endParaRPr lang="fi-FI"/>
          </a:p>
        </p:txBody>
      </p:sp>
    </p:spTree>
    <p:extLst>
      <p:ext uri="{BB962C8B-B14F-4D97-AF65-F5344CB8AC3E}">
        <p14:creationId xmlns:p14="http://schemas.microsoft.com/office/powerpoint/2010/main" val="381854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ts val="1900"/>
              </a:lnSpc>
              <a:spcAft>
                <a:spcPts val="6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Webbsajten buenotalk.fi är en kanal för unga som det lönar sig att uppmana ungdomarna att besöka. Största delen av innehållet är på finska men i frågespalten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kysy</a:t>
            </a:r>
            <a:r>
              <a:rPr lang="sv-FI" sz="1800" kern="1200" dirty="0">
                <a:effectLst/>
                <a:latin typeface="Calibri" panose="020F0502020204030204" pitchFamily="34" charset="0"/>
                <a:ea typeface="Calibri" panose="020F0502020204030204" pitchFamily="34" charset="0"/>
                <a:cs typeface="Calibri" panose="020F0502020204030204" pitchFamily="34" charset="0"/>
              </a:rPr>
              <a:t>-fråga kan man ställa frågor på svenska och läsa tidigare svar på svenska. Sajten drivs av EHYT rf. Där ges mer information om rusmedel och spelande och även om andra ämnen av intresse för högstadieelever och studerande på andra stadiet.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Bueno</a:t>
            </a:r>
            <a:r>
              <a:rPr lang="sv-FI" sz="1800" kern="1200" dirty="0">
                <a:effectLst/>
                <a:latin typeface="Calibri" panose="020F0502020204030204" pitchFamily="34" charset="0"/>
                <a:ea typeface="Calibri" panose="020F0502020204030204" pitchFamily="34" charset="0"/>
                <a:cs typeface="Calibri" panose="020F0502020204030204" pitchFamily="34" charset="0"/>
              </a:rPr>
              <a:t>-relaterat material finns också på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Instagram</a:t>
            </a:r>
            <a:r>
              <a:rPr lang="sv-FI" sz="1800" kern="1200" dirty="0">
                <a:effectLst/>
                <a:latin typeface="Calibri" panose="020F0502020204030204" pitchFamily="34" charset="0"/>
                <a:ea typeface="Calibri" panose="020F0502020204030204" pitchFamily="34" charset="0"/>
                <a:cs typeface="Calibri" panose="020F0502020204030204" pitchFamily="34" charset="0"/>
              </a:rPr>
              <a:t> och YouTube.</a:t>
            </a:r>
            <a:endParaRPr lang="sv-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6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6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På buenotalk.fi finns det också små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quiz</a:t>
            </a:r>
            <a:r>
              <a:rPr lang="sv-FI" sz="1800" kern="1200" dirty="0">
                <a:effectLst/>
                <a:latin typeface="Calibri" panose="020F0502020204030204" pitchFamily="34" charset="0"/>
                <a:ea typeface="Calibri" panose="020F0502020204030204" pitchFamily="34" charset="0"/>
                <a:cs typeface="Calibri" panose="020F0502020204030204" pitchFamily="34" charset="0"/>
              </a:rPr>
              <a:t> där ungdomar kan testa sina kunskaper om alkohol och droger. </a:t>
            </a:r>
            <a:endParaRPr lang="sv-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6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6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Buenotalk.fi har också en frågespalt där man anonymt kan ställa frågor kring rusmedel och spelande. I spalten visas också andras frågor och svaren på dem. Frågorna besvaras inom tre dagar. Inkomna frågor redigeras till videor på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Buenotalks</a:t>
            </a:r>
            <a:r>
              <a:rPr lang="sv-FI" sz="1800" kern="1200" dirty="0">
                <a:effectLst/>
                <a:latin typeface="Calibri" panose="020F0502020204030204" pitchFamily="34" charset="0"/>
                <a:ea typeface="Calibri" panose="020F0502020204030204" pitchFamily="34" charset="0"/>
                <a:cs typeface="Calibri" panose="020F0502020204030204" pitchFamily="34" charset="0"/>
              </a:rPr>
              <a:t> YouTube-kanal som behandlar ungdomsproblematik i lättsammare ton.</a:t>
            </a:r>
            <a:endParaRPr lang="sv-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25</a:t>
            </a:fld>
            <a:endParaRPr lang="fi-FI"/>
          </a:p>
        </p:txBody>
      </p:sp>
    </p:spTree>
    <p:extLst>
      <p:ext uri="{BB962C8B-B14F-4D97-AF65-F5344CB8AC3E}">
        <p14:creationId xmlns:p14="http://schemas.microsoft.com/office/powerpoint/2010/main" val="310418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Följande bilder ger bakgrundsmaterial till frågorna. Gå igenom svaren tillsammans med bilderna. </a:t>
            </a:r>
            <a:r>
              <a:rPr lang="fi-FI" sz="1200" kern="1200" dirty="0">
                <a:solidFill>
                  <a:schemeClr val="tx1"/>
                </a:solidFill>
                <a:effectLst/>
                <a:latin typeface="+mn-lt"/>
                <a:ea typeface="+mn-ea"/>
                <a:cs typeface="+mn-cs"/>
              </a:rPr>
              <a:t>I </a:t>
            </a:r>
            <a:r>
              <a:rPr lang="fi-FI" sz="1200" kern="1200" dirty="0" err="1">
                <a:solidFill>
                  <a:schemeClr val="tx1"/>
                </a:solidFill>
                <a:effectLst/>
                <a:latin typeface="+mn-lt"/>
                <a:ea typeface="+mn-ea"/>
                <a:cs typeface="+mn-cs"/>
              </a:rPr>
              <a:t>kommentarfältet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finns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tilläggsfrågor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stöd</a:t>
            </a:r>
            <a:r>
              <a:rPr lang="fi-FI" sz="1200" kern="1200" dirty="0">
                <a:solidFill>
                  <a:schemeClr val="tx1"/>
                </a:solidFill>
                <a:effectLst/>
                <a:latin typeface="+mn-lt"/>
                <a:ea typeface="+mn-ea"/>
                <a:cs typeface="+mn-cs"/>
              </a:rPr>
              <a:t> för </a:t>
            </a:r>
            <a:r>
              <a:rPr lang="fi-FI" sz="1200" kern="1200" dirty="0" err="1">
                <a:solidFill>
                  <a:schemeClr val="tx1"/>
                </a:solidFill>
                <a:effectLst/>
                <a:latin typeface="+mn-lt"/>
                <a:ea typeface="+mn-ea"/>
                <a:cs typeface="+mn-cs"/>
              </a:rPr>
              <a:t>diskussionen</a:t>
            </a:r>
            <a:r>
              <a:rPr lang="fi-FI" sz="1200" kern="1200" dirty="0">
                <a:solidFill>
                  <a:schemeClr val="tx1"/>
                </a:solidFill>
                <a:effectLst/>
                <a:latin typeface="+mn-lt"/>
                <a:ea typeface="+mn-ea"/>
                <a:cs typeface="+mn-cs"/>
              </a:rPr>
              <a:t>.</a:t>
            </a:r>
            <a:endParaRPr lang="sv-FI" sz="1200" kern="1200" dirty="0">
              <a:solidFill>
                <a:schemeClr val="tx1"/>
              </a:solidFill>
              <a:effectLst/>
              <a:latin typeface="+mn-lt"/>
              <a:ea typeface="+mn-ea"/>
              <a:cs typeface="+mn-cs"/>
            </a:endParaRPr>
          </a:p>
          <a:p>
            <a:endParaRPr lang="fi-FI" dirty="0"/>
          </a:p>
          <a:p>
            <a:r>
              <a:rPr lang="fi-FI" dirty="0" err="1"/>
              <a:t>Källor</a:t>
            </a:r>
            <a:r>
              <a:rPr lang="fi-FI" dirty="0"/>
              <a:t>:</a:t>
            </a:r>
            <a:endParaRPr lang="fi-FI" dirty="0">
              <a:cs typeface="Calibri"/>
            </a:endParaRPr>
          </a:p>
          <a:p>
            <a:r>
              <a:rPr lang="sv-FI" sz="1200" kern="1200" dirty="0" err="1">
                <a:solidFill>
                  <a:schemeClr val="tx1"/>
                </a:solidFill>
                <a:effectLst/>
                <a:latin typeface="+mn-lt"/>
                <a:ea typeface="+mn-ea"/>
                <a:cs typeface="+mn-cs"/>
              </a:rPr>
              <a:t>Nuuskakoukku</a:t>
            </a:r>
            <a:r>
              <a:rPr lang="sv-FI" sz="1200" kern="1200" dirty="0">
                <a:solidFill>
                  <a:schemeClr val="tx1"/>
                </a:solidFill>
                <a:effectLst/>
                <a:latin typeface="+mn-lt"/>
                <a:ea typeface="+mn-ea"/>
                <a:cs typeface="+mn-cs"/>
              </a:rPr>
              <a:t>-kampanjens nätsida </a:t>
            </a:r>
            <a:br>
              <a:rPr lang="sv-FI" sz="1200" kern="1200" dirty="0">
                <a:solidFill>
                  <a:schemeClr val="tx1"/>
                </a:solidFill>
                <a:effectLst/>
                <a:latin typeface="+mn-lt"/>
                <a:ea typeface="+mn-ea"/>
                <a:cs typeface="+mn-cs"/>
              </a:rPr>
            </a:br>
            <a:r>
              <a:rPr lang="sv-FI" sz="1200" u="sng" kern="1200" dirty="0">
                <a:solidFill>
                  <a:schemeClr val="tx1"/>
                </a:solidFill>
                <a:effectLst/>
                <a:latin typeface="+mn-lt"/>
                <a:ea typeface="+mn-ea"/>
                <a:cs typeface="+mn-cs"/>
                <a:hlinkClick r:id="rId3"/>
              </a:rPr>
              <a:t>http://smokefree.fi/nuuskakoukku/</a:t>
            </a:r>
            <a:r>
              <a:rPr lang="sv-FI" sz="1200" kern="1200" dirty="0">
                <a:solidFill>
                  <a:schemeClr val="tx1"/>
                </a:solidFill>
                <a:effectLst/>
                <a:latin typeface="+mn-lt"/>
                <a:ea typeface="+mn-ea"/>
                <a:cs typeface="+mn-cs"/>
              </a:rPr>
              <a:t>  (på finska)</a:t>
            </a: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Droglänken.fi. Om tobak, snus och e-cigaretter</a:t>
            </a:r>
          </a:p>
          <a:p>
            <a:r>
              <a:rPr lang="sv-FI" sz="1200" u="sng" kern="1200" dirty="0">
                <a:solidFill>
                  <a:schemeClr val="tx1"/>
                </a:solidFill>
                <a:effectLst/>
                <a:latin typeface="+mn-lt"/>
                <a:ea typeface="+mn-ea"/>
                <a:cs typeface="+mn-cs"/>
                <a:hlinkClick r:id="rId4"/>
              </a:rPr>
              <a:t>https://paihdelinkki.fi/sv/databank/informationssnuttar/tobak</a:t>
            </a:r>
            <a:r>
              <a:rPr lang="fi-FI" sz="1200" kern="1200" dirty="0">
                <a:solidFill>
                  <a:schemeClr val="tx1"/>
                </a:solidFill>
                <a:effectLst/>
                <a:latin typeface="+mn-lt"/>
                <a:ea typeface="+mn-ea"/>
                <a:cs typeface="+mn-cs"/>
              </a:rPr>
              <a:t> </a:t>
            </a:r>
            <a:endParaRPr lang="sv-FI" sz="1200" kern="1200" dirty="0">
              <a:solidFill>
                <a:schemeClr val="tx1"/>
              </a:solidFill>
              <a:effectLst/>
              <a:latin typeface="+mn-lt"/>
              <a:ea typeface="+mn-ea"/>
              <a:cs typeface="+mn-cs"/>
            </a:endParaRPr>
          </a:p>
          <a:p>
            <a:r>
              <a:rPr lang="sv-FI" sz="1200" u="sng" kern="1200" dirty="0">
                <a:solidFill>
                  <a:schemeClr val="tx1"/>
                </a:solidFill>
                <a:effectLst/>
                <a:latin typeface="+mn-lt"/>
                <a:ea typeface="+mn-ea"/>
                <a:cs typeface="+mn-cs"/>
                <a:hlinkClick r:id="rId5"/>
              </a:rPr>
              <a:t>https://paihdelinkki.fi/sv/databank/snabbinfo/snus</a:t>
            </a:r>
            <a:endParaRPr lang="sv-FI" sz="1200" kern="1200" dirty="0">
              <a:solidFill>
                <a:schemeClr val="tx1"/>
              </a:solidFill>
              <a:effectLst/>
              <a:latin typeface="+mn-lt"/>
              <a:ea typeface="+mn-ea"/>
              <a:cs typeface="+mn-cs"/>
            </a:endParaRPr>
          </a:p>
          <a:p>
            <a:r>
              <a:rPr lang="sv-FI" sz="1200" u="sng" kern="1200" dirty="0">
                <a:solidFill>
                  <a:schemeClr val="tx1"/>
                </a:solidFill>
                <a:effectLst/>
                <a:latin typeface="+mn-lt"/>
                <a:ea typeface="+mn-ea"/>
                <a:cs typeface="+mn-cs"/>
                <a:hlinkClick r:id="rId6"/>
              </a:rPr>
              <a:t>https://paihdelinkki.fi/sv/databank/snabbinfo/e-cigarett</a:t>
            </a:r>
            <a:endParaRPr lang="sv-FI" sz="1200" u="sng" kern="1200" dirty="0">
              <a:solidFill>
                <a:schemeClr val="tx1"/>
              </a:solidFill>
              <a:effectLst/>
              <a:latin typeface="+mn-lt"/>
              <a:ea typeface="+mn-ea"/>
              <a:cs typeface="+mn-cs"/>
            </a:endParaRPr>
          </a:p>
          <a:p>
            <a:br>
              <a:rPr lang="sv-FI" sz="1200" kern="1200" dirty="0">
                <a:solidFill>
                  <a:schemeClr val="tx1"/>
                </a:solidFill>
                <a:effectLst/>
                <a:latin typeface="+mn-lt"/>
                <a:ea typeface="+mn-ea"/>
                <a:cs typeface="+mn-cs"/>
              </a:rPr>
            </a:br>
            <a:r>
              <a:rPr lang="sv-FI" sz="1200" kern="1200" dirty="0">
                <a:solidFill>
                  <a:schemeClr val="tx1"/>
                </a:solidFill>
                <a:effectLst/>
                <a:latin typeface="+mn-lt"/>
                <a:ea typeface="+mn-ea"/>
                <a:cs typeface="+mn-cs"/>
              </a:rPr>
              <a:t>Institutet för hälsa och välfärd. Nätsidan om nikotin</a:t>
            </a:r>
          </a:p>
          <a:p>
            <a:r>
              <a:rPr lang="sv-FI" sz="1200" u="sng" kern="1200" dirty="0">
                <a:solidFill>
                  <a:schemeClr val="tx1"/>
                </a:solidFill>
                <a:effectLst/>
                <a:latin typeface="+mn-lt"/>
                <a:ea typeface="+mn-ea"/>
                <a:cs typeface="+mn-cs"/>
                <a:hlinkClick r:id="rId7"/>
              </a:rPr>
              <a:t>https://thl.fi/fi/web/alkoholi-tupakka-ja-riippuvuudet/tupakka/tupakkatuotteet-ja-sahkosavuke/nikotiini</a:t>
            </a:r>
            <a:r>
              <a:rPr lang="sv-FI" sz="1200" kern="1200" dirty="0">
                <a:solidFill>
                  <a:schemeClr val="tx1"/>
                </a:solidFill>
                <a:effectLst/>
                <a:latin typeface="+mn-lt"/>
                <a:ea typeface="+mn-ea"/>
                <a:cs typeface="+mn-cs"/>
              </a:rPr>
              <a:t> (på finska)</a:t>
            </a: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EHYT </a:t>
            </a:r>
            <a:r>
              <a:rPr lang="sv-FI" sz="1200" kern="1200" dirty="0" err="1">
                <a:solidFill>
                  <a:schemeClr val="tx1"/>
                </a:solidFill>
                <a:effectLst/>
                <a:latin typeface="+mn-lt"/>
                <a:ea typeface="+mn-ea"/>
                <a:cs typeface="+mn-cs"/>
              </a:rPr>
              <a:t>rf:s</a:t>
            </a:r>
            <a:r>
              <a:rPr lang="sv-FI" sz="1200" kern="1200" dirty="0">
                <a:solidFill>
                  <a:schemeClr val="tx1"/>
                </a:solidFill>
                <a:effectLst/>
                <a:latin typeface="+mn-lt"/>
                <a:ea typeface="+mn-ea"/>
                <a:cs typeface="+mn-cs"/>
              </a:rPr>
              <a:t> PDF-broschyr, Fakta om snus (fri översättning)</a:t>
            </a:r>
          </a:p>
          <a:p>
            <a:r>
              <a:rPr lang="sv-FI" sz="1200" u="sng" kern="1200" dirty="0">
                <a:solidFill>
                  <a:schemeClr val="tx1"/>
                </a:solidFill>
                <a:effectLst/>
                <a:latin typeface="+mn-lt"/>
                <a:ea typeface="+mn-ea"/>
                <a:cs typeface="+mn-cs"/>
                <a:hlinkClick r:id="rId8"/>
              </a:rPr>
              <a:t>https://ehyt.fi/tuote/tositietoa-nuuska-esite/</a:t>
            </a:r>
            <a:r>
              <a:rPr lang="sv-FI" sz="1200" kern="1200" dirty="0">
                <a:solidFill>
                  <a:schemeClr val="tx1"/>
                </a:solidFill>
                <a:effectLst/>
                <a:latin typeface="+mn-lt"/>
                <a:ea typeface="+mn-ea"/>
                <a:cs typeface="+mn-cs"/>
              </a:rPr>
              <a:t> (på finska)</a:t>
            </a: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EHYT </a:t>
            </a:r>
            <a:r>
              <a:rPr lang="sv-FI" sz="1200" kern="1200" dirty="0" err="1">
                <a:solidFill>
                  <a:schemeClr val="tx1"/>
                </a:solidFill>
                <a:effectLst/>
                <a:latin typeface="+mn-lt"/>
                <a:ea typeface="+mn-ea"/>
                <a:cs typeface="+mn-cs"/>
              </a:rPr>
              <a:t>rf:s</a:t>
            </a:r>
            <a:r>
              <a:rPr lang="sv-FI" sz="1200" kern="1200" dirty="0">
                <a:solidFill>
                  <a:schemeClr val="tx1"/>
                </a:solidFill>
                <a:effectLst/>
                <a:latin typeface="+mn-lt"/>
                <a:ea typeface="+mn-ea"/>
                <a:cs typeface="+mn-cs"/>
              </a:rPr>
              <a:t> PDF-broschyr, Fakta om tobak och e-cigaretter (fri översättning)</a:t>
            </a:r>
          </a:p>
          <a:p>
            <a:r>
              <a:rPr lang="sv-FI" sz="1200" u="sng" kern="1200" dirty="0">
                <a:solidFill>
                  <a:schemeClr val="tx1"/>
                </a:solidFill>
                <a:effectLst/>
                <a:latin typeface="+mn-lt"/>
                <a:ea typeface="+mn-ea"/>
                <a:cs typeface="+mn-cs"/>
                <a:hlinkClick r:id="rId9"/>
              </a:rPr>
              <a:t>https://ehyt.fi/tuote/tositietoa-tupakka-ja-sahkosavuke-esite/</a:t>
            </a:r>
            <a:r>
              <a:rPr lang="sv-FI" sz="1200" kern="1200" dirty="0">
                <a:solidFill>
                  <a:schemeClr val="tx1"/>
                </a:solidFill>
                <a:effectLst/>
                <a:latin typeface="+mn-lt"/>
                <a:ea typeface="+mn-ea"/>
                <a:cs typeface="+mn-cs"/>
              </a:rPr>
              <a:t> (på finska)</a:t>
            </a:r>
          </a:p>
          <a:p>
            <a:endParaRPr lang="fi-FI" dirty="0"/>
          </a:p>
          <a:p>
            <a:endParaRPr lang="fi-FI" dirty="0">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3</a:t>
            </a:fld>
            <a:endParaRPr lang="fi-FI"/>
          </a:p>
        </p:txBody>
      </p:sp>
    </p:spTree>
    <p:extLst>
      <p:ext uri="{BB962C8B-B14F-4D97-AF65-F5344CB8AC3E}">
        <p14:creationId xmlns:p14="http://schemas.microsoft.com/office/powerpoint/2010/main" val="488942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Gå tillsammans igenom elevernas svar på frågorna 1–3. Vad är nikotin? Vilka nikotinprodukter känner ni till? Var och av vad tillverkas nikotin?</a:t>
            </a:r>
          </a:p>
          <a:p>
            <a:r>
              <a:rPr lang="sv-FI" sz="1200" kern="1200" dirty="0">
                <a:solidFill>
                  <a:schemeClr val="tx1"/>
                </a:solidFill>
                <a:effectLst/>
                <a:latin typeface="+mn-lt"/>
                <a:ea typeface="+mn-ea"/>
                <a:cs typeface="+mn-cs"/>
              </a:rPr>
              <a:t>Bilderna 4–5 ger svar och mer information om vad nikotin är. Vilka nikotinprodukter känner ni till?</a:t>
            </a:r>
          </a:p>
          <a:p>
            <a:r>
              <a:rPr lang="sv-FI" sz="1200" kern="1200" dirty="0">
                <a:solidFill>
                  <a:schemeClr val="tx1"/>
                </a:solidFill>
                <a:effectLst/>
                <a:latin typeface="+mn-lt"/>
                <a:ea typeface="+mn-ea"/>
                <a:cs typeface="+mn-cs"/>
              </a:rPr>
              <a:t>Bild 6 ger svar och mer information om var och av vad nikotinprodukter tillverkas.</a:t>
            </a:r>
          </a:p>
          <a:p>
            <a:endParaRPr lang="en-US" dirty="0"/>
          </a:p>
          <a:p>
            <a:r>
              <a:rPr lang="fi-FI" dirty="0" err="1"/>
              <a:t>Källor</a:t>
            </a:r>
            <a:r>
              <a:rPr lang="fi-FI" dirty="0"/>
              <a:t>:</a:t>
            </a:r>
          </a:p>
          <a:p>
            <a:endParaRPr lang="en-US" dirty="0"/>
          </a:p>
          <a:p>
            <a:r>
              <a:rPr lang="sv-FI" sz="1200" kern="1200" dirty="0">
                <a:solidFill>
                  <a:schemeClr val="tx1"/>
                </a:solidFill>
                <a:effectLst/>
                <a:latin typeface="+mn-lt"/>
                <a:ea typeface="+mn-ea"/>
                <a:cs typeface="+mn-cs"/>
              </a:rPr>
              <a:t>Institutet för hälsa och välfärd. Om nikotin</a:t>
            </a:r>
          </a:p>
          <a:p>
            <a:r>
              <a:rPr lang="sv-FI" sz="1200" u="sng" kern="1200" dirty="0">
                <a:solidFill>
                  <a:schemeClr val="tx1"/>
                </a:solidFill>
                <a:effectLst/>
                <a:latin typeface="+mn-lt"/>
                <a:ea typeface="+mn-ea"/>
                <a:cs typeface="+mn-cs"/>
                <a:hlinkClick r:id="rId3"/>
              </a:rPr>
              <a:t>https://thl.fi/fi/web/alkoholi-tupakka-ja-riippuvuudet/tupakka/tupakkatuotteet-ja-sahkosavuke/nikotiini</a:t>
            </a:r>
            <a:r>
              <a:rPr lang="sv-FI" sz="1200" kern="1200" dirty="0">
                <a:solidFill>
                  <a:schemeClr val="tx1"/>
                </a:solidFill>
                <a:effectLst/>
                <a:latin typeface="+mn-lt"/>
                <a:ea typeface="+mn-ea"/>
                <a:cs typeface="+mn-cs"/>
              </a:rPr>
              <a:t> (på finska)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Droglänken.fi. Om tobak</a:t>
            </a:r>
            <a:r>
              <a:rPr lang="en-US" dirty="0"/>
              <a:t>. </a:t>
            </a:r>
            <a:r>
              <a:rPr lang="sv-FI" sz="1200" u="sng" kern="1200" dirty="0">
                <a:solidFill>
                  <a:schemeClr val="tx1"/>
                </a:solidFill>
                <a:effectLst/>
                <a:latin typeface="+mn-lt"/>
                <a:ea typeface="+mn-ea"/>
                <a:cs typeface="+mn-cs"/>
                <a:hlinkClick r:id="rId4"/>
              </a:rPr>
              <a:t>https://paihdelinkki.fi/sv/databank/informationssnuttar/tobak</a:t>
            </a:r>
            <a:r>
              <a:rPr lang="fi-FI" sz="1200" kern="1200" dirty="0">
                <a:solidFill>
                  <a:schemeClr val="tx1"/>
                </a:solidFill>
                <a:effectLst/>
                <a:latin typeface="+mn-lt"/>
                <a:ea typeface="+mn-ea"/>
                <a:cs typeface="+mn-cs"/>
              </a:rPr>
              <a:t> </a:t>
            </a:r>
            <a:endParaRPr lang="sv-FI" sz="1200" kern="1200" dirty="0">
              <a:solidFill>
                <a:schemeClr val="tx1"/>
              </a:solidFill>
              <a:effectLst/>
              <a:latin typeface="+mn-lt"/>
              <a:ea typeface="+mn-ea"/>
              <a:cs typeface="+mn-cs"/>
            </a:endParaRPr>
          </a:p>
          <a:p>
            <a:endParaRPr lang="fi-FI" dirty="0"/>
          </a:p>
          <a:p>
            <a:endParaRPr lang="en-US" dirty="0"/>
          </a:p>
          <a:p>
            <a:endParaRPr lang="en-US"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4</a:t>
            </a:fld>
            <a:endParaRPr lang="fi-FI"/>
          </a:p>
        </p:txBody>
      </p:sp>
    </p:spTree>
    <p:extLst>
      <p:ext uri="{BB962C8B-B14F-4D97-AF65-F5344CB8AC3E}">
        <p14:creationId xmlns:p14="http://schemas.microsoft.com/office/powerpoint/2010/main" val="82267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De </a:t>
            </a:r>
            <a:r>
              <a:rPr lang="fi-FI" dirty="0" err="1"/>
              <a:t>vanligaste</a:t>
            </a:r>
            <a:r>
              <a:rPr lang="fi-FI" dirty="0"/>
              <a:t> </a:t>
            </a:r>
            <a:r>
              <a:rPr lang="fi-FI" dirty="0" err="1"/>
              <a:t>nikotinprodukterna</a:t>
            </a:r>
            <a:r>
              <a:rPr lang="fi-FI" dirty="0"/>
              <a:t> </a:t>
            </a:r>
            <a:r>
              <a:rPr lang="fi-FI" dirty="0" err="1"/>
              <a:t>är</a:t>
            </a:r>
            <a:r>
              <a:rPr lang="fi-FI" dirty="0"/>
              <a:t>:</a:t>
            </a:r>
          </a:p>
          <a:p>
            <a:endParaRPr lang="en-US" dirty="0"/>
          </a:p>
          <a:p>
            <a:r>
              <a:rPr lang="sv-FI" sz="1200" b="1" kern="1200" dirty="0">
                <a:solidFill>
                  <a:schemeClr val="tx1"/>
                </a:solidFill>
                <a:effectLst/>
                <a:latin typeface="+mn-lt"/>
                <a:ea typeface="+mn-ea"/>
                <a:cs typeface="+mn-cs"/>
              </a:rPr>
              <a:t>Cigarretter: </a:t>
            </a:r>
            <a:r>
              <a:rPr lang="sv-FI" sz="1200" b="0" kern="1200" dirty="0">
                <a:solidFill>
                  <a:schemeClr val="tx1"/>
                </a:solidFill>
                <a:effectLst/>
                <a:latin typeface="+mn-lt"/>
                <a:ea typeface="+mn-ea"/>
                <a:cs typeface="+mn-cs"/>
              </a:rPr>
              <a:t>Cigarretter är den mest använda tobaksprodukten i världen. De kan vara fabrikstillverkade eller självrullade. Röken från cigarretter innehåller över 4 000 kemiska föreningar varav omkring 70 är cancerogena, dvs. cancerframkallande.</a:t>
            </a:r>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 </a:t>
            </a:r>
          </a:p>
          <a:p>
            <a:r>
              <a:rPr lang="sv-FI" sz="1200" b="1" kern="1200" dirty="0">
                <a:solidFill>
                  <a:schemeClr val="tx1"/>
                </a:solidFill>
                <a:effectLst/>
                <a:latin typeface="+mn-lt"/>
                <a:ea typeface="+mn-ea"/>
                <a:cs typeface="+mn-cs"/>
              </a:rPr>
              <a:t>Snus: </a:t>
            </a:r>
            <a:r>
              <a:rPr lang="sv-FI" sz="1200" b="0" kern="1200" dirty="0">
                <a:solidFill>
                  <a:schemeClr val="tx1"/>
                </a:solidFill>
                <a:effectLst/>
                <a:latin typeface="+mn-lt"/>
                <a:ea typeface="+mn-ea"/>
                <a:cs typeface="+mn-cs"/>
              </a:rPr>
              <a:t>Fuktigt snus av svensk typ hålls i munnen mellan tandköttet och överläppen antingen i portionspåsar eller som </a:t>
            </a:r>
            <a:r>
              <a:rPr lang="sv-FI" sz="1200" b="0" kern="1200" dirty="0" err="1">
                <a:solidFill>
                  <a:schemeClr val="tx1"/>
                </a:solidFill>
                <a:effectLst/>
                <a:latin typeface="+mn-lt"/>
                <a:ea typeface="+mn-ea"/>
                <a:cs typeface="+mn-cs"/>
              </a:rPr>
              <a:t>lössnus</a:t>
            </a:r>
            <a:r>
              <a:rPr lang="sv-FI" sz="1200" b="0" kern="1200" dirty="0">
                <a:solidFill>
                  <a:schemeClr val="tx1"/>
                </a:solidFill>
                <a:effectLst/>
                <a:latin typeface="+mn-lt"/>
                <a:ea typeface="+mn-ea"/>
                <a:cs typeface="+mn-cs"/>
              </a:rPr>
              <a:t> i form av en pris (”prilla”). Snus tillverkas av mald tobak med tillsatta smakämnen och konserveringsmedel samt andra tillsatsämnen.</a:t>
            </a:r>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 </a:t>
            </a:r>
          </a:p>
          <a:p>
            <a:r>
              <a:rPr lang="sv-FI" sz="1200" b="1" kern="1200" dirty="0">
                <a:solidFill>
                  <a:schemeClr val="tx1"/>
                </a:solidFill>
                <a:effectLst/>
                <a:latin typeface="+mn-lt"/>
                <a:ea typeface="+mn-ea"/>
                <a:cs typeface="+mn-cs"/>
              </a:rPr>
              <a:t>E-cigarrett: </a:t>
            </a:r>
            <a:r>
              <a:rPr lang="sv-FI" sz="1200" b="0" kern="1200" dirty="0">
                <a:solidFill>
                  <a:schemeClr val="tx1"/>
                </a:solidFill>
                <a:effectLst/>
                <a:latin typeface="+mn-lt"/>
                <a:ea typeface="+mn-ea"/>
                <a:cs typeface="+mn-cs"/>
              </a:rPr>
              <a:t>En e-cigarrett är en batteridriven apparat med en vätskebehållare vars innehåll förångas. Vätskans huvudingrediens är glycerol eller </a:t>
            </a:r>
            <a:r>
              <a:rPr lang="sv-FI" sz="1200" b="0" kern="1200" dirty="0" err="1">
                <a:solidFill>
                  <a:schemeClr val="tx1"/>
                </a:solidFill>
                <a:effectLst/>
                <a:latin typeface="+mn-lt"/>
                <a:ea typeface="+mn-ea"/>
                <a:cs typeface="+mn-cs"/>
              </a:rPr>
              <a:t>propylenglykol</a:t>
            </a:r>
            <a:r>
              <a:rPr lang="sv-FI" sz="1200" b="0" kern="1200" dirty="0">
                <a:solidFill>
                  <a:schemeClr val="tx1"/>
                </a:solidFill>
                <a:effectLst/>
                <a:latin typeface="+mn-lt"/>
                <a:ea typeface="+mn-ea"/>
                <a:cs typeface="+mn-cs"/>
              </a:rPr>
              <a:t> och den kan innehålla nikotin eller vara nikotinfri. En e-cigarrett innehåller inte tobak och i den sker ingen förbränningsreaktion såsom vid rökning av vanliga cigarretter. Utseendemässigt varierar apparaterna för e-cigarretter stort, men alla fungerar enligt samma princip.</a:t>
            </a:r>
            <a:endParaRPr lang="sv-FI" sz="1200" b="1" kern="1200" dirty="0">
              <a:solidFill>
                <a:schemeClr val="tx1"/>
              </a:solidFill>
              <a:effectLst/>
              <a:latin typeface="+mn-lt"/>
              <a:ea typeface="+mn-ea"/>
              <a:cs typeface="+mn-cs"/>
            </a:endParaRPr>
          </a:p>
          <a:p>
            <a:r>
              <a:rPr lang="sv-FI" sz="1200" b="0" kern="1200" dirty="0">
                <a:solidFill>
                  <a:schemeClr val="tx1"/>
                </a:solidFill>
                <a:effectLst/>
                <a:latin typeface="+mn-lt"/>
                <a:ea typeface="+mn-ea"/>
                <a:cs typeface="+mn-cs"/>
              </a:rPr>
              <a:t> </a:t>
            </a:r>
            <a:endParaRPr lang="sv-FI" sz="1200" b="1" kern="1200" dirty="0">
              <a:solidFill>
                <a:schemeClr val="tx1"/>
              </a:solidFill>
              <a:effectLst/>
              <a:latin typeface="+mn-lt"/>
              <a:ea typeface="+mn-ea"/>
              <a:cs typeface="+mn-cs"/>
            </a:endParaRPr>
          </a:p>
          <a:p>
            <a:r>
              <a:rPr lang="sv-FI" sz="1200" b="0" kern="1200" dirty="0">
                <a:solidFill>
                  <a:schemeClr val="tx1"/>
                </a:solidFill>
                <a:effectLst/>
                <a:latin typeface="+mn-lt"/>
                <a:ea typeface="+mn-ea"/>
                <a:cs typeface="+mn-cs"/>
              </a:rPr>
              <a:t>På marknaden introduceras ständigt nya nikotinprodukter, varav somliga inte alls innehåller tobaksplanta. Dock har även de bieffekter och är bland annat beroendeframkallande.</a:t>
            </a:r>
            <a:endParaRPr lang="sv-FI" sz="1200" b="1" kern="1200" dirty="0">
              <a:solidFill>
                <a:schemeClr val="tx1"/>
              </a:solidFill>
              <a:effectLst/>
              <a:latin typeface="+mn-lt"/>
              <a:ea typeface="+mn-ea"/>
              <a:cs typeface="+mn-cs"/>
            </a:endParaRPr>
          </a:p>
          <a:p>
            <a:endParaRPr lang="en-US" dirty="0"/>
          </a:p>
          <a:p>
            <a:r>
              <a:rPr lang="en-US" dirty="0" err="1">
                <a:cs typeface="Calibri"/>
              </a:rPr>
              <a:t>Källor</a:t>
            </a:r>
            <a:r>
              <a:rPr lang="en-US" dirty="0">
                <a:cs typeface="Calibri"/>
              </a:rPr>
              <a:t>:</a:t>
            </a:r>
          </a:p>
          <a:p>
            <a:r>
              <a:rPr lang="sv-FI" sz="1200" kern="1200" dirty="0">
                <a:solidFill>
                  <a:schemeClr val="tx1"/>
                </a:solidFill>
                <a:effectLst/>
                <a:latin typeface="+mn-lt"/>
                <a:ea typeface="+mn-ea"/>
                <a:cs typeface="+mn-cs"/>
              </a:rPr>
              <a:t>Institutet för hälsa och välfärd. Nätsidan om nikotin</a:t>
            </a:r>
          </a:p>
          <a:p>
            <a:r>
              <a:rPr lang="sv-FI" sz="1200" u="sng" kern="1200" dirty="0">
                <a:solidFill>
                  <a:schemeClr val="tx1"/>
                </a:solidFill>
                <a:effectLst/>
                <a:latin typeface="+mn-lt"/>
                <a:ea typeface="+mn-ea"/>
                <a:cs typeface="+mn-cs"/>
                <a:hlinkClick r:id="rId3"/>
              </a:rPr>
              <a:t>https://thl.fi/fi/web/alkoholi-tupakka-ja-riippuvuudet/tupakka/tupakkatuotteet-ja-sahkosavuke/nikotiini</a:t>
            </a:r>
            <a:r>
              <a:rPr lang="sv-FI" sz="1200" kern="1200" dirty="0">
                <a:solidFill>
                  <a:schemeClr val="tx1"/>
                </a:solidFill>
                <a:effectLst/>
                <a:latin typeface="+mn-lt"/>
                <a:ea typeface="+mn-ea"/>
                <a:cs typeface="+mn-cs"/>
              </a:rPr>
              <a:t> (på finska)</a:t>
            </a:r>
          </a:p>
          <a:p>
            <a:endParaRPr lang="en-US"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5</a:t>
            </a:fld>
            <a:endParaRPr lang="fi-FI"/>
          </a:p>
        </p:txBody>
      </p:sp>
    </p:spTree>
    <p:extLst>
      <p:ext uri="{BB962C8B-B14F-4D97-AF65-F5344CB8AC3E}">
        <p14:creationId xmlns:p14="http://schemas.microsoft.com/office/powerpoint/2010/main" val="57507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Gå tillsammans igenom fråga 3: Var och av vad tillverkas nikotinprodukter?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cs typeface="Calibri"/>
            </a:endParaRPr>
          </a:p>
          <a:p>
            <a:r>
              <a:rPr lang="fi-FI" dirty="0" err="1">
                <a:cs typeface="Calibri"/>
              </a:rPr>
              <a:t>Källor</a:t>
            </a:r>
            <a:r>
              <a:rPr lang="fi-FI" dirty="0">
                <a:cs typeface="Calibri"/>
              </a:rPr>
              <a:t>:</a:t>
            </a:r>
          </a:p>
          <a:p>
            <a:r>
              <a:rPr lang="sv-FI" sz="1200" kern="1200" dirty="0">
                <a:solidFill>
                  <a:schemeClr val="tx1"/>
                </a:solidFill>
                <a:effectLst/>
                <a:latin typeface="+mn-lt"/>
                <a:ea typeface="+mn-ea"/>
                <a:cs typeface="+mn-cs"/>
              </a:rPr>
              <a:t>Institutet för hälsa och välfärd. Nätsida om snus</a:t>
            </a:r>
            <a:br>
              <a:rPr lang="sv-FI" sz="1200" kern="1200" dirty="0">
                <a:solidFill>
                  <a:schemeClr val="tx1"/>
                </a:solidFill>
                <a:effectLst/>
                <a:latin typeface="+mn-lt"/>
                <a:ea typeface="+mn-ea"/>
                <a:cs typeface="+mn-cs"/>
              </a:rPr>
            </a:br>
            <a:r>
              <a:rPr lang="sv-FI" sz="1200" u="sng" kern="1200" dirty="0">
                <a:solidFill>
                  <a:schemeClr val="tx1"/>
                </a:solidFill>
                <a:effectLst/>
                <a:latin typeface="+mn-lt"/>
                <a:ea typeface="+mn-ea"/>
                <a:cs typeface="+mn-cs"/>
                <a:hlinkClick r:id="rId3"/>
              </a:rPr>
              <a:t>https://thl.fi/fi/web/alkoholi-tupakka-ja-riippuvuudet/tupakka/tupakkatuotteet-ja-sahkosavuke/nuuska </a:t>
            </a:r>
            <a:r>
              <a:rPr lang="sv-FI" sz="1200" u="none" strike="noStrike" kern="1200" dirty="0">
                <a:solidFill>
                  <a:schemeClr val="tx1"/>
                </a:solidFill>
                <a:effectLst/>
                <a:latin typeface="+mn-lt"/>
                <a:ea typeface="+mn-ea"/>
                <a:cs typeface="+mn-cs"/>
                <a:hlinkClick r:id="rId3"/>
              </a:rPr>
              <a:t>(på finska)</a:t>
            </a:r>
          </a:p>
          <a:p>
            <a:br>
              <a:rPr lang="sv-FI" sz="1200" u="sng" kern="1200" dirty="0">
                <a:solidFill>
                  <a:schemeClr val="tx1"/>
                </a:solidFill>
                <a:effectLst/>
                <a:latin typeface="+mn-lt"/>
                <a:ea typeface="+mn-ea"/>
                <a:cs typeface="+mn-cs"/>
                <a:hlinkClick r:id="rId3"/>
              </a:rPr>
            </a:br>
            <a:r>
              <a:rPr lang="sv-FI" sz="1200" kern="1200" dirty="0">
                <a:solidFill>
                  <a:schemeClr val="tx1"/>
                </a:solidFill>
                <a:effectLst/>
                <a:latin typeface="+mn-lt"/>
                <a:ea typeface="+mn-ea"/>
                <a:cs typeface="+mn-cs"/>
              </a:rPr>
              <a:t>Läkarsällskapet </a:t>
            </a:r>
            <a:r>
              <a:rPr lang="sv-FI" sz="1200" kern="1200" dirty="0" err="1">
                <a:solidFill>
                  <a:schemeClr val="tx1"/>
                </a:solidFill>
                <a:effectLst/>
                <a:latin typeface="+mn-lt"/>
                <a:ea typeface="+mn-ea"/>
                <a:cs typeface="+mn-cs"/>
              </a:rPr>
              <a:t>Duodecim</a:t>
            </a:r>
            <a:r>
              <a:rPr lang="sv-FI" sz="1200" kern="1200" dirty="0">
                <a:solidFill>
                  <a:schemeClr val="tx1"/>
                </a:solidFill>
                <a:effectLst/>
                <a:latin typeface="+mn-lt"/>
                <a:ea typeface="+mn-ea"/>
                <a:cs typeface="+mn-cs"/>
              </a:rPr>
              <a:t>. Elektriska cigaretter (fri översättning). </a:t>
            </a:r>
            <a:r>
              <a:rPr lang="fi-FI" sz="1200" kern="1200" dirty="0">
                <a:solidFill>
                  <a:schemeClr val="tx1"/>
                </a:solidFill>
                <a:effectLst/>
                <a:latin typeface="+mn-lt"/>
                <a:ea typeface="+mn-ea"/>
                <a:cs typeface="+mn-cs"/>
              </a:rPr>
              <a:t>14.12.2016. </a:t>
            </a:r>
            <a:r>
              <a:rPr lang="sv-FI" sz="1200" u="sng" kern="1200" dirty="0">
                <a:solidFill>
                  <a:schemeClr val="tx1"/>
                </a:solidFill>
                <a:effectLst/>
                <a:latin typeface="+mn-lt"/>
                <a:ea typeface="+mn-ea"/>
                <a:cs typeface="+mn-cs"/>
                <a:hlinkClick r:id="rId4"/>
              </a:rPr>
              <a:t>https://www.terveyskirjasto.fi/terveyskirjasto/tk.koti?p_artikkeli=dlk01164 </a:t>
            </a:r>
            <a:r>
              <a:rPr lang="sv-FI" sz="1200" u="none" strike="noStrike" kern="1200" dirty="0">
                <a:solidFill>
                  <a:schemeClr val="tx1"/>
                </a:solidFill>
                <a:effectLst/>
                <a:latin typeface="+mn-lt"/>
                <a:ea typeface="+mn-ea"/>
                <a:cs typeface="+mn-cs"/>
                <a:hlinkClick r:id="rId4"/>
              </a:rPr>
              <a:t>(på finska)</a:t>
            </a:r>
          </a:p>
          <a:p>
            <a:br>
              <a:rPr lang="sv-FI" sz="1200" u="sng" kern="1200" dirty="0">
                <a:solidFill>
                  <a:schemeClr val="tx1"/>
                </a:solidFill>
                <a:effectLst/>
                <a:latin typeface="+mn-lt"/>
                <a:ea typeface="+mn-ea"/>
                <a:cs typeface="+mn-cs"/>
                <a:hlinkClick r:id="rId4"/>
              </a:rPr>
            </a:br>
            <a:r>
              <a:rPr lang="sv-FI" sz="1200" kern="1200" dirty="0">
                <a:solidFill>
                  <a:schemeClr val="tx1"/>
                </a:solidFill>
                <a:effectLst/>
                <a:latin typeface="+mn-lt"/>
                <a:ea typeface="+mn-ea"/>
                <a:cs typeface="+mn-cs"/>
              </a:rPr>
              <a:t>PDF-dokument: Utvärdering om tobakdistributionskedjans globala miljöpåverkan och strategi för att minska på den. </a:t>
            </a:r>
            <a:r>
              <a:rPr lang="fi-FI" sz="1200" kern="1200" dirty="0">
                <a:solidFill>
                  <a:schemeClr val="tx1"/>
                </a:solidFill>
                <a:effectLst/>
                <a:latin typeface="+mn-lt"/>
                <a:ea typeface="+mn-ea"/>
                <a:cs typeface="+mn-cs"/>
              </a:rPr>
              <a:t>(</a:t>
            </a:r>
            <a:r>
              <a:rPr lang="fi-FI" sz="1200" kern="1200" dirty="0" err="1">
                <a:solidFill>
                  <a:schemeClr val="tx1"/>
                </a:solidFill>
                <a:effectLst/>
                <a:latin typeface="+mn-lt"/>
                <a:ea typeface="+mn-ea"/>
                <a:cs typeface="+mn-cs"/>
              </a:rPr>
              <a:t>fri</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översättning</a:t>
            </a:r>
            <a:r>
              <a:rPr lang="fi-FI" sz="1200" kern="1200" dirty="0">
                <a:solidFill>
                  <a:schemeClr val="tx1"/>
                </a:solidFill>
                <a:effectLst/>
                <a:latin typeface="+mn-lt"/>
                <a:ea typeface="+mn-ea"/>
                <a:cs typeface="+mn-cs"/>
              </a:rPr>
              <a:t>) </a:t>
            </a:r>
            <a:r>
              <a:rPr lang="sv-FI" sz="1200" kern="1200" dirty="0">
                <a:solidFill>
                  <a:schemeClr val="tx1"/>
                </a:solidFill>
                <a:effectLst/>
                <a:latin typeface="+mn-lt"/>
                <a:ea typeface="+mn-ea"/>
                <a:cs typeface="+mn-cs"/>
              </a:rPr>
              <a:t>Världshälsoorganisationen WHO; 2018. </a:t>
            </a:r>
            <a:r>
              <a:rPr lang="sv-FI" sz="1200" u="sng" kern="1200" dirty="0">
                <a:solidFill>
                  <a:schemeClr val="tx1"/>
                </a:solidFill>
                <a:effectLst/>
                <a:latin typeface="+mn-lt"/>
                <a:ea typeface="+mn-ea"/>
                <a:cs typeface="+mn-cs"/>
                <a:hlinkClick r:id="rId5"/>
              </a:rPr>
              <a:t>https://suomenash.fi/wp-content/uploads/2019/05/WHO_FCTC_raportti-FINAL.pdf</a:t>
            </a:r>
            <a:r>
              <a:rPr lang="fi-FI" sz="1200" u="sng" kern="1200" dirty="0">
                <a:solidFill>
                  <a:schemeClr val="tx1"/>
                </a:solidFill>
                <a:effectLst/>
                <a:latin typeface="+mn-lt"/>
                <a:ea typeface="+mn-ea"/>
                <a:cs typeface="+mn-cs"/>
              </a:rPr>
              <a:t> </a:t>
            </a:r>
            <a:r>
              <a:rPr lang="sv-FI" sz="1200" kern="1200" dirty="0">
                <a:solidFill>
                  <a:schemeClr val="tx1"/>
                </a:solidFill>
                <a:effectLst/>
                <a:latin typeface="+mn-lt"/>
                <a:ea typeface="+mn-ea"/>
                <a:cs typeface="+mn-cs"/>
              </a:rPr>
              <a:t>(på finska) </a:t>
            </a:r>
            <a:endParaRPr lang="fi-FI"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6</a:t>
            </a:fld>
            <a:endParaRPr lang="fi-FI"/>
          </a:p>
        </p:txBody>
      </p:sp>
    </p:spTree>
    <p:extLst>
      <p:ext uri="{BB962C8B-B14F-4D97-AF65-F5344CB8AC3E}">
        <p14:creationId xmlns:p14="http://schemas.microsoft.com/office/powerpoint/2010/main" val="182047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Gå tillsammans igenom elevernas svar på frågorna 4. Vem får använda nikotinprodukter i Finland? Varför finns det åldersgränser? Bild 7 ger svar och mer information.</a:t>
            </a:r>
            <a:endParaRPr lang="sv-FI" sz="1200" b="1" kern="1200" dirty="0">
              <a:solidFill>
                <a:schemeClr val="tx1"/>
              </a:solidFill>
              <a:effectLst/>
              <a:latin typeface="+mn-lt"/>
              <a:ea typeface="+mn-ea"/>
              <a:cs typeface="+mn-cs"/>
            </a:endParaRPr>
          </a:p>
          <a:p>
            <a:endParaRPr lang="fi-FI" b="1" dirty="0">
              <a:cs typeface="Calibri" panose="020F0502020204030204"/>
            </a:endParaRPr>
          </a:p>
          <a:p>
            <a:r>
              <a:rPr lang="sv-FI" sz="1200" b="0" kern="1200" dirty="0">
                <a:solidFill>
                  <a:schemeClr val="tx1"/>
                </a:solidFill>
                <a:effectLst/>
                <a:latin typeface="+mn-lt"/>
                <a:ea typeface="+mn-ea"/>
                <a:cs typeface="+mn-cs"/>
              </a:rPr>
              <a:t>Källor: </a:t>
            </a:r>
          </a:p>
          <a:p>
            <a:r>
              <a:rPr lang="sv-FI" sz="1200" kern="1200" dirty="0">
                <a:solidFill>
                  <a:schemeClr val="tx1"/>
                </a:solidFill>
                <a:effectLst/>
                <a:latin typeface="+mn-lt"/>
                <a:ea typeface="+mn-ea"/>
                <a:cs typeface="+mn-cs"/>
              </a:rPr>
              <a:t>Ett rökfritt Finland 2030. </a:t>
            </a:r>
            <a:r>
              <a:rPr lang="fi-FI" sz="1200" u="sng" kern="1200" dirty="0">
                <a:solidFill>
                  <a:schemeClr val="tx1"/>
                </a:solidFill>
                <a:effectLst/>
                <a:latin typeface="+mn-lt"/>
                <a:ea typeface="+mn-ea"/>
                <a:cs typeface="+mn-cs"/>
                <a:hlinkClick r:id="rId3"/>
              </a:rPr>
              <a:t>https://savutonsuomi.fi/sv/</a:t>
            </a:r>
            <a:endParaRPr lang="sv-FI" sz="1200" kern="1200" dirty="0">
              <a:solidFill>
                <a:schemeClr val="tx1"/>
              </a:solidFill>
              <a:effectLst/>
              <a:latin typeface="+mn-lt"/>
              <a:ea typeface="+mn-ea"/>
              <a:cs typeface="+mn-cs"/>
            </a:endParaRPr>
          </a:p>
          <a:p>
            <a:r>
              <a:rPr lang="sv-FI" sz="1200" kern="1200" dirty="0" err="1">
                <a:solidFill>
                  <a:schemeClr val="tx1"/>
                </a:solidFill>
                <a:effectLst/>
                <a:latin typeface="+mn-lt"/>
                <a:ea typeface="+mn-ea"/>
                <a:cs typeface="+mn-cs"/>
              </a:rPr>
              <a:t>Finlex</a:t>
            </a:r>
            <a:r>
              <a:rPr lang="sv-FI" sz="1200" kern="1200" dirty="0">
                <a:solidFill>
                  <a:schemeClr val="tx1"/>
                </a:solidFill>
                <a:effectLst/>
                <a:latin typeface="+mn-lt"/>
                <a:ea typeface="+mn-ea"/>
                <a:cs typeface="+mn-cs"/>
              </a:rPr>
              <a:t> Tobakslagen 549/2016. </a:t>
            </a:r>
            <a:r>
              <a:rPr lang="fi-FI" sz="1200" u="sng" kern="1200" dirty="0">
                <a:solidFill>
                  <a:schemeClr val="tx1"/>
                </a:solidFill>
                <a:effectLst/>
                <a:latin typeface="+mn-lt"/>
                <a:ea typeface="+mn-ea"/>
                <a:cs typeface="+mn-cs"/>
                <a:hlinkClick r:id="rId4"/>
              </a:rPr>
              <a:t>https://www.finlex.fi/sv/laki/alkup/2016/20160549</a:t>
            </a:r>
            <a:endParaRPr lang="sv-FI" sz="1200" kern="1200" dirty="0">
              <a:solidFill>
                <a:schemeClr val="tx1"/>
              </a:solidFill>
              <a:effectLst/>
              <a:latin typeface="+mn-lt"/>
              <a:ea typeface="+mn-ea"/>
              <a:cs typeface="+mn-cs"/>
            </a:endParaRPr>
          </a:p>
          <a:p>
            <a:pPr>
              <a:lnSpc>
                <a:spcPct val="150000"/>
              </a:lnSpc>
              <a:spcAft>
                <a:spcPts val="600"/>
              </a:spcAft>
            </a:pPr>
            <a:r>
              <a:rPr lang="sv-FI"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EHYT rf, Förbudsskyltar mot användning av nikotinprodukter</a:t>
            </a:r>
            <a:endParaRPr lang="sv-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600"/>
              </a:spcAft>
            </a:pPr>
            <a:r>
              <a:rPr lang="sv-F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https://ehyt.fi/sv/produkt/fobudsskyltar-mot-anvandning-av-nikotinprodukter/</a:t>
            </a:r>
            <a:endParaRPr lang="sv-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7</a:t>
            </a:fld>
            <a:endParaRPr lang="fi-FI"/>
          </a:p>
        </p:txBody>
      </p:sp>
    </p:spTree>
    <p:extLst>
      <p:ext uri="{BB962C8B-B14F-4D97-AF65-F5344CB8AC3E}">
        <p14:creationId xmlns:p14="http://schemas.microsoft.com/office/powerpoint/2010/main" val="219448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r>
              <a:rPr lang="fi-FI" dirty="0" err="1"/>
              <a:t>Efter</a:t>
            </a:r>
            <a:r>
              <a:rPr lang="fi-FI" dirty="0"/>
              <a:t> </a:t>
            </a:r>
            <a:r>
              <a:rPr lang="fi-FI" dirty="0" err="1"/>
              <a:t>uppgiften</a:t>
            </a:r>
            <a:r>
              <a:rPr lang="fi-FI" dirty="0"/>
              <a:t> </a:t>
            </a:r>
            <a:r>
              <a:rPr lang="fi-FI" dirty="0" err="1"/>
              <a:t>diskuteras</a:t>
            </a:r>
            <a:r>
              <a:rPr lang="fi-FI" dirty="0"/>
              <a:t> </a:t>
            </a:r>
            <a:r>
              <a:rPr lang="fi-FI" dirty="0" err="1"/>
              <a:t>bilderna</a:t>
            </a:r>
            <a:r>
              <a:rPr lang="fi-FI" dirty="0"/>
              <a:t> 9-13.</a:t>
            </a:r>
          </a:p>
          <a:p>
            <a:pPr fontAlgn="base"/>
            <a:endParaRPr lang="fi-FI" sz="1200" b="0" i="0" kern="1200" dirty="0">
              <a:solidFill>
                <a:schemeClr val="tx1"/>
              </a:solidFill>
              <a:effectLst/>
              <a:latin typeface="+mn-lt"/>
              <a:ea typeface="+mn-ea"/>
              <a:cs typeface="+mn-cs"/>
            </a:endParaRPr>
          </a:p>
          <a:p>
            <a:r>
              <a:rPr lang="sv-FI" sz="1200" b="0" kern="1200" dirty="0">
                <a:solidFill>
                  <a:schemeClr val="tx1"/>
                </a:solidFill>
                <a:effectLst/>
                <a:latin typeface="+mn-lt"/>
                <a:ea typeface="+mn-ea"/>
                <a:cs typeface="+mn-cs"/>
              </a:rPr>
              <a:t>Källor: </a:t>
            </a:r>
          </a:p>
          <a:p>
            <a:r>
              <a:rPr lang="sv-FI" sz="1200" kern="1200" dirty="0">
                <a:solidFill>
                  <a:schemeClr val="tx1"/>
                </a:solidFill>
                <a:effectLst/>
                <a:latin typeface="+mn-lt"/>
                <a:ea typeface="+mn-ea"/>
                <a:cs typeface="+mn-cs"/>
              </a:rPr>
              <a:t>Ett rökfritt Finland 2030. </a:t>
            </a:r>
            <a:r>
              <a:rPr lang="fi-FI" sz="1200" u="sng" kern="1200" dirty="0">
                <a:solidFill>
                  <a:schemeClr val="tx1"/>
                </a:solidFill>
                <a:effectLst/>
                <a:latin typeface="+mn-lt"/>
                <a:ea typeface="+mn-ea"/>
                <a:cs typeface="+mn-cs"/>
                <a:hlinkClick r:id="rId3"/>
              </a:rPr>
              <a:t>https://savutonsuomi.fi/sv/</a:t>
            </a:r>
            <a:endParaRPr lang="sv-FI" sz="1200" kern="1200" dirty="0">
              <a:solidFill>
                <a:schemeClr val="tx1"/>
              </a:solidFill>
              <a:effectLst/>
              <a:latin typeface="+mn-lt"/>
              <a:ea typeface="+mn-ea"/>
              <a:cs typeface="+mn-cs"/>
            </a:endParaRPr>
          </a:p>
          <a:p>
            <a:r>
              <a:rPr lang="sv-FI" sz="1200" kern="1200" dirty="0" err="1">
                <a:solidFill>
                  <a:schemeClr val="tx1"/>
                </a:solidFill>
                <a:effectLst/>
                <a:latin typeface="+mn-lt"/>
                <a:ea typeface="+mn-ea"/>
                <a:cs typeface="+mn-cs"/>
              </a:rPr>
              <a:t>Finlex</a:t>
            </a:r>
            <a:r>
              <a:rPr lang="sv-FI" sz="1200" kern="1200" dirty="0">
                <a:solidFill>
                  <a:schemeClr val="tx1"/>
                </a:solidFill>
                <a:effectLst/>
                <a:latin typeface="+mn-lt"/>
                <a:ea typeface="+mn-ea"/>
                <a:cs typeface="+mn-cs"/>
              </a:rPr>
              <a:t> Tobakslagen 549/2016. </a:t>
            </a:r>
            <a:r>
              <a:rPr lang="fi-FI" sz="1200" u="sng" kern="1200" dirty="0">
                <a:solidFill>
                  <a:schemeClr val="tx1"/>
                </a:solidFill>
                <a:effectLst/>
                <a:latin typeface="+mn-lt"/>
                <a:ea typeface="+mn-ea"/>
                <a:cs typeface="+mn-cs"/>
                <a:hlinkClick r:id="rId4"/>
              </a:rPr>
              <a:t>https://www.finlex.fi/sv/laki/alkup/2016/20160549</a:t>
            </a:r>
            <a:endParaRPr lang="sv-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8</a:t>
            </a:fld>
            <a:endParaRPr lang="fi-FI"/>
          </a:p>
        </p:txBody>
      </p:sp>
    </p:spTree>
    <p:extLst>
      <p:ext uri="{BB962C8B-B14F-4D97-AF65-F5344CB8AC3E}">
        <p14:creationId xmlns:p14="http://schemas.microsoft.com/office/powerpoint/2010/main" val="135876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r>
              <a:rPr lang="fi-FI" sz="1200" b="0" i="0" kern="1200" dirty="0" err="1">
                <a:solidFill>
                  <a:schemeClr val="tx1"/>
                </a:solidFill>
                <a:effectLst/>
                <a:latin typeface="+mn-lt"/>
                <a:ea typeface="+mn-ea"/>
                <a:cs typeface="+mn-cs"/>
              </a:rPr>
              <a:t>Reflektionsuppgift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Funkar</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begränsningarna</a:t>
            </a:r>
            <a:r>
              <a:rPr lang="fi-FI" sz="1200" b="0" i="0" kern="1200" dirty="0">
                <a:solidFill>
                  <a:schemeClr val="tx1"/>
                </a:solidFill>
                <a:effectLst/>
                <a:latin typeface="+mn-lt"/>
                <a:ea typeface="+mn-ea"/>
                <a:cs typeface="+mn-cs"/>
              </a:rPr>
              <a:t>? </a:t>
            </a:r>
            <a:r>
              <a:rPr lang="sv-FI" sz="1200" kern="1200" dirty="0">
                <a:solidFill>
                  <a:schemeClr val="tx1"/>
                </a:solidFill>
                <a:effectLst/>
                <a:latin typeface="+mn-lt"/>
                <a:ea typeface="+mn-ea"/>
                <a:cs typeface="+mn-cs"/>
              </a:rPr>
              <a:t>Är de motiverade och nödvändiga?</a:t>
            </a:r>
          </a:p>
          <a:p>
            <a:pPr marL="0" indent="0">
              <a:buFontTx/>
              <a:buNone/>
            </a:pPr>
            <a:endParaRPr lang="sv-FI" sz="1200" kern="1200" dirty="0">
              <a:solidFill>
                <a:schemeClr val="tx1"/>
              </a:solidFill>
              <a:effectLst/>
              <a:latin typeface="+mn-lt"/>
              <a:ea typeface="+mn-ea"/>
              <a:cs typeface="+mn-cs"/>
            </a:endParaRPr>
          </a:p>
          <a:p>
            <a:r>
              <a:rPr lang="sv-FI" sz="1200" b="0" kern="1200" dirty="0">
                <a:solidFill>
                  <a:schemeClr val="tx1"/>
                </a:solidFill>
                <a:effectLst/>
                <a:latin typeface="+mn-lt"/>
                <a:ea typeface="+mn-ea"/>
                <a:cs typeface="+mn-cs"/>
              </a:rPr>
              <a:t>Källa: </a:t>
            </a:r>
          </a:p>
          <a:p>
            <a:r>
              <a:rPr lang="sv-FI" sz="1200" kern="1200" dirty="0">
                <a:solidFill>
                  <a:schemeClr val="tx1"/>
                </a:solidFill>
                <a:effectLst/>
                <a:latin typeface="+mn-lt"/>
                <a:ea typeface="+mn-ea"/>
                <a:cs typeface="+mn-cs"/>
              </a:rPr>
              <a:t>Ett rökfritt Finland 2030. </a:t>
            </a:r>
            <a:r>
              <a:rPr lang="fi-FI" sz="1200" u="sng" kern="1200" dirty="0">
                <a:solidFill>
                  <a:schemeClr val="tx1"/>
                </a:solidFill>
                <a:effectLst/>
                <a:latin typeface="+mn-lt"/>
                <a:ea typeface="+mn-ea"/>
                <a:cs typeface="+mn-cs"/>
                <a:hlinkClick r:id="rId3"/>
              </a:rPr>
              <a:t>https://savutonsuomi.fi/sv/</a:t>
            </a:r>
            <a:endParaRPr lang="sv-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9</a:t>
            </a:fld>
            <a:endParaRPr lang="fi-FI"/>
          </a:p>
        </p:txBody>
      </p:sp>
    </p:spTree>
    <p:extLst>
      <p:ext uri="{BB962C8B-B14F-4D97-AF65-F5344CB8AC3E}">
        <p14:creationId xmlns:p14="http://schemas.microsoft.com/office/powerpoint/2010/main" val="3457262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Kuva, joka sisältää kohteen lintu&#10;&#10;Kuvaus luotu automaattisesti">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58836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4F9118-FEAC-4FC5-9D98-C7D82E23BD82}"/>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2DC209F-9535-4D7F-B1BF-9134E4D270FE}"/>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D285B8-20DB-4787-BD4E-F70B38DDD0F4}"/>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17.08.2020</a:t>
            </a:fld>
            <a:endParaRPr lang="fi-FI"/>
          </a:p>
        </p:txBody>
      </p:sp>
      <p:sp>
        <p:nvSpPr>
          <p:cNvPr id="5" name="Alatunnisteen paikkamerkki 4">
            <a:extLst>
              <a:ext uri="{FF2B5EF4-FFF2-40B4-BE49-F238E27FC236}">
                <a16:creationId xmlns:a16="http://schemas.microsoft.com/office/drawing/2014/main" id="{180FC757-0F2F-4766-A618-26FB88C296E1}"/>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2ABCF7-675E-4C2A-8CAA-41D583FDA8AD}"/>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35970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DD19B38-D8F7-4270-AD34-E7D08C21AAB6}"/>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1B60B4D-3562-4803-80FF-27CD2471CD71}"/>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F85E9B-4BF4-47F5-8642-E298FBAEAA4A}"/>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17.08.2020</a:t>
            </a:fld>
            <a:endParaRPr lang="fi-FI"/>
          </a:p>
        </p:txBody>
      </p:sp>
      <p:sp>
        <p:nvSpPr>
          <p:cNvPr id="5" name="Alatunnisteen paikkamerkki 4">
            <a:extLst>
              <a:ext uri="{FF2B5EF4-FFF2-40B4-BE49-F238E27FC236}">
                <a16:creationId xmlns:a16="http://schemas.microsoft.com/office/drawing/2014/main" id="{3794E456-17E5-4C7C-80AC-AE7017A7A7BF}"/>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D661282-8633-41C0-920B-4D1AAA19D317}"/>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253684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i-FI"/>
              <a:t>Muokkaa ots. perustyyl. napsautt.</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51CB1D94-CA05-47D9-A9DA-E10D79CA6E9D}" type="datetimeFigureOut">
              <a:rPr lang="fi-FI" smtClean="0"/>
              <a:t>17.08.2020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27A0A5-C873-4DF7-96A2-87F8F5F35BC2}" type="slidenum">
              <a:rPr lang="fi-FI" smtClean="0"/>
              <a:t>‹#›</a:t>
            </a:fld>
            <a:endParaRPr lang="fi-FI"/>
          </a:p>
        </p:txBody>
      </p:sp>
    </p:spTree>
    <p:extLst>
      <p:ext uri="{BB962C8B-B14F-4D97-AF65-F5344CB8AC3E}">
        <p14:creationId xmlns:p14="http://schemas.microsoft.com/office/powerpoint/2010/main" val="369681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C444A23-9D1C-433A-A6DC-01BFAEAC9A5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589010" cy="915954"/>
          </a:xfrm>
          <a:prstGeom prst="rect">
            <a:avLst/>
          </a:prstGeom>
        </p:spPr>
        <p:txBody>
          <a:bodyPr anchor="b"/>
          <a:lstStyle>
            <a:lvl1pPr algn="l">
              <a:defRPr sz="4000" b="1">
                <a:solidFill>
                  <a:schemeClr val="tx1"/>
                </a:solidFill>
                <a:latin typeface="+mn-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7" name="Kuva 6">
            <a:extLst>
              <a:ext uri="{FF2B5EF4-FFF2-40B4-BE49-F238E27FC236}">
                <a16:creationId xmlns:a16="http://schemas.microsoft.com/office/drawing/2014/main" id="{78B7B48F-19F7-4F66-8777-00962C2933FC}"/>
              </a:ext>
            </a:extLst>
          </p:cNvPr>
          <p:cNvPicPr>
            <a:picLocks noChangeAspect="1"/>
          </p:cNvPicPr>
          <p:nvPr userDrawn="1"/>
        </p:nvPicPr>
        <p:blipFill>
          <a:blip r:embed="rId2"/>
          <a:stretch>
            <a:fillRect/>
          </a:stretch>
        </p:blipFill>
        <p:spPr>
          <a:xfrm>
            <a:off x="7300124" y="296597"/>
            <a:ext cx="1554615" cy="743776"/>
          </a:xfrm>
          <a:prstGeom prst="rect">
            <a:avLst/>
          </a:prstGeom>
        </p:spPr>
      </p:pic>
    </p:spTree>
    <p:extLst>
      <p:ext uri="{BB962C8B-B14F-4D97-AF65-F5344CB8AC3E}">
        <p14:creationId xmlns:p14="http://schemas.microsoft.com/office/powerpoint/2010/main" val="1088980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HYT 1 blanco">
    <p:spTree>
      <p:nvGrpSpPr>
        <p:cNvPr id="1" name=""/>
        <p:cNvGrpSpPr/>
        <p:nvPr/>
      </p:nvGrpSpPr>
      <p:grpSpPr>
        <a:xfrm>
          <a:off x="0" y="0"/>
          <a:ext cx="0" cy="0"/>
          <a:chOff x="0" y="0"/>
          <a:chExt cx="0" cy="0"/>
        </a:xfrm>
      </p:grpSpPr>
      <p:pic>
        <p:nvPicPr>
          <p:cNvPr id="3" name="Kuva 2" descr="EHYT Bueno">
            <a:extLst>
              <a:ext uri="{FF2B5EF4-FFF2-40B4-BE49-F238E27FC236}">
                <a16:creationId xmlns:a16="http://schemas.microsoft.com/office/drawing/2014/main" id="{897B942A-B370-40C2-805A-7DF8CCC04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367186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786CDA-4636-40FD-9716-4D6FA27E417F}"/>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2FDA1C3-F8E2-4A52-865D-3B186F2CFAC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9718BFC-B3FF-48DC-804D-44D78D37AFB9}"/>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5" name="Alatunnisteen paikkamerkki 4">
            <a:extLst>
              <a:ext uri="{FF2B5EF4-FFF2-40B4-BE49-F238E27FC236}">
                <a16:creationId xmlns:a16="http://schemas.microsoft.com/office/drawing/2014/main" id="{F758B780-EDD7-4CFD-B6E6-06772CEA50D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D27771F-DFAD-4257-AD49-0536244952E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96275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9CAAE7-353F-4C0C-B88C-E146D2746956}"/>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268ADD2C-DE6F-4FA1-BA7F-3C6E0429B324}"/>
              </a:ext>
            </a:extLst>
          </p:cNvPr>
          <p:cNvSpPr>
            <a:spLocks noGrp="1"/>
          </p:cNvSpPr>
          <p:nvPr>
            <p:ph idx="1"/>
          </p:nvPr>
        </p:nvSpPr>
        <p:spPr>
          <a:xfrm>
            <a:off x="628650" y="1825625"/>
            <a:ext cx="78867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D04A534-6042-43D2-ADE2-C6AE8B9035DC}"/>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5" name="Alatunnisteen paikkamerkki 4">
            <a:extLst>
              <a:ext uri="{FF2B5EF4-FFF2-40B4-BE49-F238E27FC236}">
                <a16:creationId xmlns:a16="http://schemas.microsoft.com/office/drawing/2014/main" id="{18199898-F340-4730-9B2C-3A0D1BAF520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6158B20-3E16-4579-953C-CA8955183AA8}"/>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85655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B8008-2466-4A24-9D48-B85F772A7B3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2D8381-055E-446E-920C-284ECF0C6397}"/>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620EF52-CD8D-46F4-96FE-DFF2DC860BB1}"/>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5" name="Alatunnisteen paikkamerkki 4">
            <a:extLst>
              <a:ext uri="{FF2B5EF4-FFF2-40B4-BE49-F238E27FC236}">
                <a16:creationId xmlns:a16="http://schemas.microsoft.com/office/drawing/2014/main" id="{215BF400-5CC4-41FD-A46E-48A3AC84798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EDE410-43AC-4984-8A7A-2583AC3D0DCE}"/>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777917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82FE97-43A2-4B3C-994D-171A8313FC45}"/>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1B9E098-48E8-40CA-9759-AFAC136F117A}"/>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D575E34-5F2C-4428-8550-17A56C90FD24}"/>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5750F00-C822-41FA-8A15-1734139B5811}"/>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6" name="Alatunnisteen paikkamerkki 5">
            <a:extLst>
              <a:ext uri="{FF2B5EF4-FFF2-40B4-BE49-F238E27FC236}">
                <a16:creationId xmlns:a16="http://schemas.microsoft.com/office/drawing/2014/main" id="{5D09F6FB-8F61-460B-855F-C7F47F2D71D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C95E386-2934-4315-9BAB-26246A9660F0}"/>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268874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1C1514-3E67-447C-A2A0-AF230FD8B2A2}"/>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4402D07C-8D60-4118-A769-1D8C3F342428}"/>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C0C9F62-FDE5-4319-97C6-83DF0F1AA5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3BF431F-22C7-414C-B2C8-23242CB2483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B6CAA9-BB2A-4282-95BB-F4AB23F8FD0B}"/>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B8B9919-22F3-4A55-80C2-1027B85E8F6E}"/>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8" name="Alatunnisteen paikkamerkki 7">
            <a:extLst>
              <a:ext uri="{FF2B5EF4-FFF2-40B4-BE49-F238E27FC236}">
                <a16:creationId xmlns:a16="http://schemas.microsoft.com/office/drawing/2014/main" id="{E4E3BEE5-534F-4758-A94C-1EE4EC35EC4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FAA9F1C-292B-4BDE-8A15-A5690C2B257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363999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36AE5AD-25D7-4FDA-847A-DB2A35E15757}"/>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61794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C2A520-BD36-438F-9C22-323A9A38B513}"/>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4221295-0274-47AD-919F-D532F8307D42}"/>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4" name="Alatunnisteen paikkamerkki 3">
            <a:extLst>
              <a:ext uri="{FF2B5EF4-FFF2-40B4-BE49-F238E27FC236}">
                <a16:creationId xmlns:a16="http://schemas.microsoft.com/office/drawing/2014/main" id="{1416A75C-C372-47E2-A399-CB8D49F34B3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0739787-F8AC-4ABD-A282-B1FC0E6BDC1B}"/>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3397544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B60AF2A-32AB-46E1-AAAA-0A17271C6BC2}"/>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3" name="Alatunnisteen paikkamerkki 2">
            <a:extLst>
              <a:ext uri="{FF2B5EF4-FFF2-40B4-BE49-F238E27FC236}">
                <a16:creationId xmlns:a16="http://schemas.microsoft.com/office/drawing/2014/main" id="{BEE72140-C4D9-4AD5-9CA4-AFC7A409DB4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E873A0E-ED6C-4A06-B3FB-0E222DFD0C5C}"/>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194470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4D631B-71B1-46C6-9E7F-F6DDC488D7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28122D7-DA84-4609-94C4-2B1667889C0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0A1E7C1-0341-4D37-8FEA-88E0C293D3C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C8BB376-0C0A-4761-A542-BFA7ED9623A1}"/>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6" name="Alatunnisteen paikkamerkki 5">
            <a:extLst>
              <a:ext uri="{FF2B5EF4-FFF2-40B4-BE49-F238E27FC236}">
                <a16:creationId xmlns:a16="http://schemas.microsoft.com/office/drawing/2014/main" id="{16073ECA-11F5-4B53-9BCD-ADE571D566F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D507082-0505-4C42-9575-C9EA1E578D5B}"/>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93524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20FB19-B100-4226-8194-08F172109E4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6AD1A0B-C139-42F7-A061-3B4078D38F1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47917DE-1AC8-4C72-A036-4ED5DFFE2EC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4EF7875-1E46-42E4-9948-A69DBF96D4F5}"/>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6" name="Alatunnisteen paikkamerkki 5">
            <a:extLst>
              <a:ext uri="{FF2B5EF4-FFF2-40B4-BE49-F238E27FC236}">
                <a16:creationId xmlns:a16="http://schemas.microsoft.com/office/drawing/2014/main" id="{45639450-3BD9-4D01-B51D-1B86292835B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40AAC2-4358-46D6-8E9B-8FCED1270A19}"/>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600255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A1117B-C8FC-449C-880E-1E4C53BABCA7}"/>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24FBE49-99A9-40D6-A08D-792DBE75E94A}"/>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4442B6A-B35C-4232-9E3D-72EA35006ADC}"/>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5" name="Alatunnisteen paikkamerkki 4">
            <a:extLst>
              <a:ext uri="{FF2B5EF4-FFF2-40B4-BE49-F238E27FC236}">
                <a16:creationId xmlns:a16="http://schemas.microsoft.com/office/drawing/2014/main" id="{D5BAA5C7-4F94-489A-B121-8C30EBC082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740331-3A01-4BEE-8945-C7D166D0BC62}"/>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019672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37CF4CC-D635-4AF1-82C7-DE3AAC70CB2A}"/>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0D71A83-59AD-48A6-8A67-AD70F91FF9B9}"/>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A020BFB-8862-4A86-A0C4-8D9144D2A0B1}"/>
              </a:ext>
            </a:extLst>
          </p:cNvPr>
          <p:cNvSpPr>
            <a:spLocks noGrp="1"/>
          </p:cNvSpPr>
          <p:nvPr>
            <p:ph type="dt" sz="half" idx="10"/>
          </p:nvPr>
        </p:nvSpPr>
        <p:spPr/>
        <p:txBody>
          <a:bodyPr/>
          <a:lstStyle/>
          <a:p>
            <a:fld id="{43FD93F8-C804-4B3C-9798-A01F3DDA7188}" type="datetimeFigureOut">
              <a:rPr lang="fi-FI" smtClean="0"/>
              <a:t>17.08.2020</a:t>
            </a:fld>
            <a:endParaRPr lang="fi-FI"/>
          </a:p>
        </p:txBody>
      </p:sp>
      <p:sp>
        <p:nvSpPr>
          <p:cNvPr id="5" name="Alatunnisteen paikkamerkki 4">
            <a:extLst>
              <a:ext uri="{FF2B5EF4-FFF2-40B4-BE49-F238E27FC236}">
                <a16:creationId xmlns:a16="http://schemas.microsoft.com/office/drawing/2014/main" id="{874CC550-9331-4875-9FF6-B6E3E165B2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66D626-5DE0-407C-9EDF-B330BBFCB26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119351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368701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C30D16-AFBB-4F86-AFD5-E6C33885B8CF}"/>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A726002-2D9E-4E42-9E3B-F3F7A053A9D3}"/>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C4E8E71-1129-4D12-AF56-351B1521D72A}"/>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F9F001D-3113-4A16-AA95-D6B1A627651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17.08.2020</a:t>
            </a:fld>
            <a:endParaRPr lang="fi-FI"/>
          </a:p>
        </p:txBody>
      </p:sp>
      <p:sp>
        <p:nvSpPr>
          <p:cNvPr id="6" name="Alatunnisteen paikkamerkki 5">
            <a:extLst>
              <a:ext uri="{FF2B5EF4-FFF2-40B4-BE49-F238E27FC236}">
                <a16:creationId xmlns:a16="http://schemas.microsoft.com/office/drawing/2014/main" id="{AAE28707-1B7A-4345-B881-8868D2A1D612}"/>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E8AAEB3C-3E98-40E2-959A-6EDD152BF3B3}"/>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31907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93B30-804A-4EA9-B2C9-7A592C4C43E3}"/>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F714BB83-934D-4776-8EB0-FDA3C4D06ECB}"/>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FD98046-2F08-4A27-AF66-081D16F419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EFD8701-331D-4E04-99B2-5AEA580C4BB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F16C39A-079D-4C83-9E77-853D465BF2A5}"/>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EEB4710-5B7E-48CE-BB12-F0E2D7D0D1E0}"/>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17.08.2020</a:t>
            </a:fld>
            <a:endParaRPr lang="fi-FI"/>
          </a:p>
        </p:txBody>
      </p:sp>
      <p:sp>
        <p:nvSpPr>
          <p:cNvPr id="8" name="Alatunnisteen paikkamerkki 7">
            <a:extLst>
              <a:ext uri="{FF2B5EF4-FFF2-40B4-BE49-F238E27FC236}">
                <a16:creationId xmlns:a16="http://schemas.microsoft.com/office/drawing/2014/main" id="{96271004-5490-48F7-859C-16BA2BE69327}"/>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4A18CE93-E3C5-472B-9171-67F6FEDF76EE}"/>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07857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3371B-64D9-4192-87F9-29E69192FBE9}"/>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199F85-5C62-4399-B5D3-D96C64D0F84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17.08.2020</a:t>
            </a:fld>
            <a:endParaRPr lang="fi-FI"/>
          </a:p>
        </p:txBody>
      </p:sp>
      <p:sp>
        <p:nvSpPr>
          <p:cNvPr id="4" name="Alatunnisteen paikkamerkki 3">
            <a:extLst>
              <a:ext uri="{FF2B5EF4-FFF2-40B4-BE49-F238E27FC236}">
                <a16:creationId xmlns:a16="http://schemas.microsoft.com/office/drawing/2014/main" id="{D85DBE20-D50D-403F-A095-DB8540D9B340}"/>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41AC4458-21F9-472E-AD92-AAA110DFBB02}"/>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77896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BBC33DC-D152-4397-8982-F872317A53A6}"/>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17.08.2020</a:t>
            </a:fld>
            <a:endParaRPr lang="fi-FI"/>
          </a:p>
        </p:txBody>
      </p:sp>
      <p:sp>
        <p:nvSpPr>
          <p:cNvPr id="3" name="Alatunnisteen paikkamerkki 2">
            <a:extLst>
              <a:ext uri="{FF2B5EF4-FFF2-40B4-BE49-F238E27FC236}">
                <a16:creationId xmlns:a16="http://schemas.microsoft.com/office/drawing/2014/main" id="{41D0661D-0499-4923-90C2-98ECFADAEE9E}"/>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EDCD1A68-80C1-490C-9EE6-ACCE85582AB1}"/>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4893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C20293-57D0-49B3-8F8C-473C6CBC7A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8A59DAC-846E-4D14-BFE9-5D9F16DFEFE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25F5935-F3E4-4D34-B89F-A9CF79D328A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105D3B1-1907-4EC2-99CA-80EFC736B9B9}"/>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17.08.2020</a:t>
            </a:fld>
            <a:endParaRPr lang="fi-FI"/>
          </a:p>
        </p:txBody>
      </p:sp>
      <p:sp>
        <p:nvSpPr>
          <p:cNvPr id="6" name="Alatunnisteen paikkamerkki 5">
            <a:extLst>
              <a:ext uri="{FF2B5EF4-FFF2-40B4-BE49-F238E27FC236}">
                <a16:creationId xmlns:a16="http://schemas.microsoft.com/office/drawing/2014/main" id="{EE2B02F3-ED5A-449D-9F40-01771F5CBA35}"/>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5D686F1-FCB4-46B1-9605-3A7C27FF03F0}"/>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49671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DFFC6A-4457-40E7-9ADD-CE25C79BC82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F73D78-75A4-42D5-860E-8CAD55EBB2C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18F609-7337-4CD6-BC47-78A11387FC6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84AFC03-41D9-4E42-A89D-984F0E907C7E}"/>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17.08.2020</a:t>
            </a:fld>
            <a:endParaRPr lang="fi-FI"/>
          </a:p>
        </p:txBody>
      </p:sp>
      <p:sp>
        <p:nvSpPr>
          <p:cNvPr id="6" name="Alatunnisteen paikkamerkki 5">
            <a:extLst>
              <a:ext uri="{FF2B5EF4-FFF2-40B4-BE49-F238E27FC236}">
                <a16:creationId xmlns:a16="http://schemas.microsoft.com/office/drawing/2014/main" id="{2E5901B7-4FAA-4A56-94A5-46E377F39FA8}"/>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72DE6571-2647-4C23-B1D5-B82F609C7736}"/>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85973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0803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AD9AFF-9126-4154-A313-01CA5AFF9A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D93F8-C804-4B3C-9798-A01F3DDA7188}" type="datetimeFigureOut">
              <a:rPr lang="fi-FI" smtClean="0"/>
              <a:t>17.08.2020</a:t>
            </a:fld>
            <a:endParaRPr lang="fi-FI"/>
          </a:p>
        </p:txBody>
      </p:sp>
      <p:sp>
        <p:nvSpPr>
          <p:cNvPr id="5" name="Alatunnisteen paikkamerkki 4">
            <a:extLst>
              <a:ext uri="{FF2B5EF4-FFF2-40B4-BE49-F238E27FC236}">
                <a16:creationId xmlns:a16="http://schemas.microsoft.com/office/drawing/2014/main" id="{B2D35477-3403-40A9-837E-0B1F2219899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3F0204C-92E0-4449-9D90-F7FE36C8113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CAA88-D0E1-4509-93D8-592EDC147D17}" type="slidenum">
              <a:rPr lang="fi-FI" smtClean="0"/>
              <a:t>‹#›</a:t>
            </a:fld>
            <a:endParaRPr lang="fi-FI"/>
          </a:p>
        </p:txBody>
      </p:sp>
    </p:spTree>
    <p:extLst>
      <p:ext uri="{BB962C8B-B14F-4D97-AF65-F5344CB8AC3E}">
        <p14:creationId xmlns:p14="http://schemas.microsoft.com/office/powerpoint/2010/main" val="111692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75C559A-A335-4E4D-A893-9C914D992A0A}"/>
              </a:ext>
            </a:extLst>
          </p:cNvPr>
          <p:cNvSpPr>
            <a:spLocks noGrp="1"/>
          </p:cNvSpPr>
          <p:nvPr>
            <p:ph type="title" idx="4294967295"/>
          </p:nvPr>
        </p:nvSpPr>
        <p:spPr>
          <a:xfrm>
            <a:off x="2969686" y="2082025"/>
            <a:ext cx="5868081" cy="1531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ts val="5600"/>
              </a:lnSpc>
              <a:spcBef>
                <a:spcPts val="0"/>
              </a:spcBef>
              <a:spcAft>
                <a:spcPts val="0"/>
              </a:spcAft>
              <a:buClrTx/>
              <a:buSzTx/>
              <a:buFontTx/>
              <a:buNone/>
              <a:tabLst/>
              <a:defRPr/>
            </a:pPr>
            <a:r>
              <a:rPr kumimoji="0" lang="en-US" b="1"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Diskussion</a:t>
            </a:r>
            <a:r>
              <a:rPr kumimoji="0" 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om </a:t>
            </a:r>
            <a:r>
              <a:rPr kumimoji="0" lang="en-US" b="1"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nikotinprodukter</a:t>
            </a:r>
            <a:endParaRPr kumimoji="0" lang="fi-FI" b="1" i="0" u="none" strike="noStrike" kern="1200" cap="none" spc="0" normalizeH="0" baseline="0" noProof="0" dirty="0">
              <a:ln>
                <a:noFill/>
              </a:ln>
              <a:solidFill>
                <a:schemeClr val="tx1"/>
              </a:solidFill>
              <a:effectLst/>
              <a:uLnTx/>
              <a:uFillTx/>
              <a:latin typeface="+mn-lt"/>
              <a:ea typeface="+mn-ea"/>
              <a:cs typeface="+mn-cs"/>
            </a:endParaRPr>
          </a:p>
        </p:txBody>
      </p:sp>
      <p:pic>
        <p:nvPicPr>
          <p:cNvPr id="8" name="Kuva 7" descr="Bild på snusburk i bakfickan ">
            <a:extLst>
              <a:ext uri="{FF2B5EF4-FFF2-40B4-BE49-F238E27FC236}">
                <a16:creationId xmlns:a16="http://schemas.microsoft.com/office/drawing/2014/main" id="{30F9D04C-BE9E-4FAE-8FF4-7C6081917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5459336" cy="7096831"/>
          </a:xfrm>
          <a:prstGeom prst="rect">
            <a:avLst/>
          </a:prstGeom>
        </p:spPr>
      </p:pic>
      <p:sp>
        <p:nvSpPr>
          <p:cNvPr id="5" name="Alaotsikko 2">
            <a:extLst>
              <a:ext uri="{FF2B5EF4-FFF2-40B4-BE49-F238E27FC236}">
                <a16:creationId xmlns:a16="http://schemas.microsoft.com/office/drawing/2014/main" id="{718FAE06-C9EA-4C57-A7B0-CF9E366DB2B9}"/>
              </a:ext>
            </a:extLst>
          </p:cNvPr>
          <p:cNvSpPr txBox="1">
            <a:spLocks/>
          </p:cNvSpPr>
          <p:nvPr/>
        </p:nvSpPr>
        <p:spPr>
          <a:xfrm>
            <a:off x="2635623" y="4205790"/>
            <a:ext cx="6202143" cy="42734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onsterra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fi-FI" sz="2000" dirty="0">
              <a:latin typeface="Calibri"/>
              <a:cs typeface="Calibri"/>
            </a:endParaRPr>
          </a:p>
          <a:p>
            <a:pPr algn="r"/>
            <a:r>
              <a:rPr lang="fi-FI" sz="2000" dirty="0" err="1">
                <a:latin typeface="Calibri"/>
                <a:cs typeface="Calibri"/>
              </a:rPr>
              <a:t>Vad</a:t>
            </a:r>
            <a:r>
              <a:rPr lang="fi-FI" sz="2000" dirty="0">
                <a:latin typeface="Calibri"/>
                <a:cs typeface="Calibri"/>
              </a:rPr>
              <a:t> </a:t>
            </a:r>
            <a:r>
              <a:rPr lang="fi-FI" sz="2000" dirty="0" err="1">
                <a:latin typeface="Calibri"/>
                <a:cs typeface="Calibri"/>
              </a:rPr>
              <a:t>är</a:t>
            </a:r>
            <a:r>
              <a:rPr lang="fi-FI" sz="2000" dirty="0">
                <a:latin typeface="Calibri"/>
                <a:cs typeface="Calibri"/>
              </a:rPr>
              <a:t> </a:t>
            </a:r>
            <a:r>
              <a:rPr lang="fi-FI" sz="2000" dirty="0" err="1">
                <a:latin typeface="Calibri"/>
                <a:cs typeface="Calibri"/>
              </a:rPr>
              <a:t>nikotinprodukter</a:t>
            </a:r>
            <a:r>
              <a:rPr lang="fi-FI" sz="2000" dirty="0">
                <a:latin typeface="Calibri"/>
                <a:cs typeface="Calibri"/>
              </a:rPr>
              <a:t>?</a:t>
            </a:r>
            <a:endParaRPr lang="fi-FI" dirty="0"/>
          </a:p>
          <a:p>
            <a:pPr algn="r"/>
            <a:r>
              <a:rPr lang="fi-FI" sz="2000" dirty="0" err="1">
                <a:latin typeface="Calibri"/>
                <a:cs typeface="Calibri"/>
              </a:rPr>
              <a:t>Varför</a:t>
            </a:r>
            <a:r>
              <a:rPr lang="fi-FI" sz="2000" dirty="0">
                <a:latin typeface="Calibri"/>
                <a:cs typeface="Calibri"/>
              </a:rPr>
              <a:t> </a:t>
            </a:r>
            <a:r>
              <a:rPr lang="fi-FI" sz="2000" dirty="0" err="1">
                <a:latin typeface="Calibri"/>
                <a:cs typeface="Calibri"/>
              </a:rPr>
              <a:t>begränsas</a:t>
            </a:r>
            <a:r>
              <a:rPr lang="fi-FI" sz="2000" dirty="0">
                <a:latin typeface="Calibri"/>
                <a:cs typeface="Calibri"/>
              </a:rPr>
              <a:t> </a:t>
            </a:r>
            <a:r>
              <a:rPr lang="fi-FI" sz="2000" dirty="0" err="1">
                <a:latin typeface="Calibri"/>
                <a:cs typeface="Calibri"/>
              </a:rPr>
              <a:t>användningen</a:t>
            </a:r>
            <a:r>
              <a:rPr lang="fi-FI" sz="2000" dirty="0">
                <a:latin typeface="Calibri"/>
                <a:cs typeface="Calibri"/>
              </a:rPr>
              <a:t> av </a:t>
            </a:r>
            <a:r>
              <a:rPr lang="fi-FI" sz="2000" dirty="0" err="1">
                <a:latin typeface="Calibri"/>
                <a:cs typeface="Calibri"/>
              </a:rPr>
              <a:t>nikotinprodukter</a:t>
            </a:r>
            <a:r>
              <a:rPr lang="fi-FI" sz="2000" dirty="0">
                <a:latin typeface="Calibri"/>
                <a:cs typeface="Calibri"/>
              </a:rPr>
              <a:t>?</a:t>
            </a:r>
          </a:p>
          <a:p>
            <a:pPr algn="r"/>
            <a:r>
              <a:rPr lang="fi-FI" sz="2000" dirty="0" err="1">
                <a:cs typeface="Calibri"/>
              </a:rPr>
              <a:t>Hur</a:t>
            </a:r>
            <a:r>
              <a:rPr lang="fi-FI" sz="2000" dirty="0">
                <a:cs typeface="Calibri"/>
              </a:rPr>
              <a:t> </a:t>
            </a:r>
            <a:r>
              <a:rPr lang="fi-FI" sz="2000" dirty="0" err="1">
                <a:cs typeface="Calibri"/>
              </a:rPr>
              <a:t>påverkar</a:t>
            </a:r>
            <a:r>
              <a:rPr lang="fi-FI" sz="2000" dirty="0">
                <a:cs typeface="Calibri"/>
              </a:rPr>
              <a:t> </a:t>
            </a:r>
            <a:r>
              <a:rPr lang="fi-FI" sz="2000" dirty="0" err="1">
                <a:cs typeface="Calibri"/>
              </a:rPr>
              <a:t>nikotinprodukter</a:t>
            </a:r>
            <a:r>
              <a:rPr lang="fi-FI" sz="2000" dirty="0">
                <a:cs typeface="Calibri"/>
              </a:rPr>
              <a:t> </a:t>
            </a:r>
            <a:r>
              <a:rPr lang="fi-FI" sz="2000" dirty="0" err="1">
                <a:cs typeface="Calibri"/>
              </a:rPr>
              <a:t>människan</a:t>
            </a:r>
            <a:r>
              <a:rPr lang="fi-FI" sz="2000" dirty="0">
                <a:cs typeface="Calibri"/>
              </a:rPr>
              <a:t>? </a:t>
            </a:r>
          </a:p>
          <a:p>
            <a:pPr algn="r"/>
            <a:r>
              <a:rPr lang="sv-FI" sz="2000" dirty="0">
                <a:latin typeface="Calibri"/>
                <a:cs typeface="Calibri"/>
              </a:rPr>
              <a:t>Vad berättar statistiken om användning av nikotinprodukter bland unga</a:t>
            </a:r>
            <a:r>
              <a:rPr lang="fi-FI" sz="2000" dirty="0">
                <a:latin typeface="Calibri"/>
                <a:cs typeface="Calibri"/>
              </a:rPr>
              <a:t>?</a:t>
            </a:r>
          </a:p>
          <a:p>
            <a:pPr algn="r"/>
            <a:endParaRPr lang="en-US" sz="1400" dirty="0">
              <a:latin typeface="+mj-lt"/>
            </a:endParaRPr>
          </a:p>
        </p:txBody>
      </p:sp>
    </p:spTree>
    <p:extLst>
      <p:ext uri="{BB962C8B-B14F-4D97-AF65-F5344CB8AC3E}">
        <p14:creationId xmlns:p14="http://schemas.microsoft.com/office/powerpoint/2010/main" val="142351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D22E657-7AA2-4E1D-BCE7-B32574742B0E}"/>
              </a:ext>
            </a:extLst>
          </p:cNvPr>
          <p:cNvSpPr txBox="1">
            <a:spLocks noGrp="1"/>
          </p:cNvSpPr>
          <p:nvPr>
            <p:ph type="title" idx="4294967295"/>
          </p:nvPr>
        </p:nvSpPr>
        <p:spPr>
          <a:xfrm>
            <a:off x="609600" y="838200"/>
            <a:ext cx="67818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457200">
              <a:lnSpc>
                <a:spcPct val="100000"/>
              </a:lnSpc>
              <a:spcBef>
                <a:spcPts val="0"/>
              </a:spcBef>
              <a:defRPr/>
            </a:pPr>
            <a:r>
              <a:rPr lang="fi-FI" sz="4000" b="1" dirty="0" err="1">
                <a:latin typeface="+mn-lt"/>
                <a:ea typeface="+mn-ea"/>
                <a:cs typeface="+mn-cs"/>
              </a:rPr>
              <a:t>Tobakslagens</a:t>
            </a:r>
            <a:r>
              <a:rPr lang="fi-FI" sz="4000" b="1" dirty="0">
                <a:latin typeface="+mn-lt"/>
                <a:ea typeface="+mn-ea"/>
                <a:cs typeface="+mn-cs"/>
              </a:rPr>
              <a:t> </a:t>
            </a:r>
            <a:r>
              <a:rPr lang="fi-FI" sz="4000" b="1" dirty="0" err="1">
                <a:latin typeface="+mn-lt"/>
                <a:ea typeface="+mn-ea"/>
                <a:cs typeface="+mn-cs"/>
              </a:rPr>
              <a:t>tidslinje</a:t>
            </a:r>
            <a:r>
              <a:rPr lang="fi-FI" sz="4000" b="1" dirty="0">
                <a:latin typeface="+mn-lt"/>
                <a:ea typeface="+mn-ea"/>
                <a:cs typeface="+mn-cs"/>
              </a:rPr>
              <a:t> </a:t>
            </a:r>
            <a:r>
              <a:rPr kumimoji="0" lang="fi-FI" sz="1800" b="1" i="0" u="none" strike="noStrike" kern="1200" cap="none" spc="0" normalizeH="0" baseline="0" noProof="0" dirty="0">
                <a:ln>
                  <a:noFill/>
                </a:ln>
                <a:solidFill>
                  <a:schemeClr val="tx1"/>
                </a:solidFill>
                <a:effectLst/>
                <a:uLnTx/>
                <a:uFillTx/>
                <a:latin typeface="+mn-lt"/>
                <a:ea typeface="+mn-ea"/>
                <a:cs typeface="+mn-cs"/>
              </a:rPr>
              <a:t>2/2</a:t>
            </a:r>
          </a:p>
        </p:txBody>
      </p:sp>
      <p:sp>
        <p:nvSpPr>
          <p:cNvPr id="2" name="Sisällön paikkamerkki 1">
            <a:extLst>
              <a:ext uri="{FF2B5EF4-FFF2-40B4-BE49-F238E27FC236}">
                <a16:creationId xmlns:a16="http://schemas.microsoft.com/office/drawing/2014/main" id="{F6D6AFEA-018F-498C-9882-CE7B97A2EB96}"/>
              </a:ext>
            </a:extLst>
          </p:cNvPr>
          <p:cNvSpPr>
            <a:spLocks noGrp="1"/>
          </p:cNvSpPr>
          <p:nvPr>
            <p:ph idx="4294967295"/>
          </p:nvPr>
        </p:nvSpPr>
        <p:spPr>
          <a:xfrm>
            <a:off x="609600" y="1546086"/>
            <a:ext cx="7974676" cy="4770120"/>
          </a:xfrm>
          <a:prstGeom prst="rect">
            <a:avLst/>
          </a:prstGeom>
        </p:spPr>
        <p:txBody>
          <a:bodyPr anchor="t"/>
          <a:lstStyle/>
          <a:p>
            <a:pPr marL="0" indent="0">
              <a:lnSpc>
                <a:spcPts val="1900"/>
              </a:lnSpc>
              <a:buNone/>
            </a:pPr>
            <a:endParaRPr lang="fi-FI" sz="2000" b="1" dirty="0"/>
          </a:p>
          <a:p>
            <a:pPr marL="0" indent="0">
              <a:lnSpc>
                <a:spcPts val="1900"/>
              </a:lnSpc>
              <a:buNone/>
            </a:pPr>
            <a:r>
              <a:rPr lang="fi-FI" sz="2000" b="1" dirty="0"/>
              <a:t>2007</a:t>
            </a:r>
            <a:r>
              <a:rPr lang="fi-FI" sz="2000" dirty="0"/>
              <a:t> </a:t>
            </a:r>
            <a:r>
              <a:rPr lang="sv-FI" sz="2000" dirty="0"/>
              <a:t>Restaurangerna i Finland blir rökfria, med en övergångsperiod till 2009.</a:t>
            </a:r>
          </a:p>
          <a:p>
            <a:pPr marL="0" indent="0">
              <a:lnSpc>
                <a:spcPts val="1900"/>
              </a:lnSpc>
              <a:buNone/>
            </a:pPr>
            <a:endParaRPr lang="fi-FI" sz="2000" b="1" dirty="0"/>
          </a:p>
          <a:p>
            <a:pPr marL="0" indent="0">
              <a:lnSpc>
                <a:spcPts val="1900"/>
              </a:lnSpc>
              <a:buNone/>
            </a:pPr>
            <a:r>
              <a:rPr lang="fi-FI" sz="2000" b="1" dirty="0"/>
              <a:t>2012</a:t>
            </a:r>
            <a:r>
              <a:rPr lang="fi-FI" sz="2000" dirty="0"/>
              <a:t> </a:t>
            </a:r>
            <a:r>
              <a:rPr lang="sv-FI" sz="2000" dirty="0"/>
              <a:t>I Finland träder förbud mot att hålla tobaksprodukter synliga på försäljningsställen i kraft.</a:t>
            </a:r>
          </a:p>
          <a:p>
            <a:pPr marL="0" indent="0">
              <a:lnSpc>
                <a:spcPts val="1900"/>
              </a:lnSpc>
              <a:buNone/>
            </a:pPr>
            <a:endParaRPr lang="fi-FI" sz="2000" b="1" dirty="0"/>
          </a:p>
          <a:p>
            <a:pPr marL="0" indent="0">
              <a:lnSpc>
                <a:spcPts val="1900"/>
              </a:lnSpc>
              <a:buNone/>
            </a:pPr>
            <a:r>
              <a:rPr lang="fi-FI" sz="2000" b="1" dirty="0"/>
              <a:t>2014</a:t>
            </a:r>
            <a:r>
              <a:rPr lang="fi-FI" sz="2000" dirty="0"/>
              <a:t> </a:t>
            </a:r>
            <a:r>
              <a:rPr lang="sv-FI" sz="2000" dirty="0"/>
              <a:t>Europeiska unionen godkänner ett uppdaterat tobaksdirektiv (2014/40/EU) som innebär att tobaksförpackningar ska ha hälsovarningar i form av bild och text.</a:t>
            </a:r>
          </a:p>
          <a:p>
            <a:pPr marL="0" indent="0">
              <a:lnSpc>
                <a:spcPts val="1900"/>
              </a:lnSpc>
              <a:buNone/>
            </a:pPr>
            <a:endParaRPr lang="fi-FI" sz="2000" dirty="0">
              <a:cs typeface="Calibri"/>
            </a:endParaRPr>
          </a:p>
          <a:p>
            <a:pPr marL="0" indent="0">
              <a:lnSpc>
                <a:spcPts val="1900"/>
              </a:lnSpc>
              <a:buNone/>
            </a:pPr>
            <a:r>
              <a:rPr lang="fi-FI" sz="2000" b="1" dirty="0"/>
              <a:t>2016 </a:t>
            </a:r>
            <a:r>
              <a:rPr lang="sv-FI" sz="2000" dirty="0"/>
              <a:t>En total reform av tobakslagen träder i kraft. Målsättningen är att bruket av tobaks- och nikotinprodukter i Finland ska upphöra till 2030. </a:t>
            </a:r>
            <a:endParaRPr lang="fi-FI" sz="2000" dirty="0">
              <a:cs typeface="Calibri" panose="020F0502020204030204"/>
            </a:endParaRPr>
          </a:p>
        </p:txBody>
      </p:sp>
    </p:spTree>
    <p:extLst>
      <p:ext uri="{BB962C8B-B14F-4D97-AF65-F5344CB8AC3E}">
        <p14:creationId xmlns:p14="http://schemas.microsoft.com/office/powerpoint/2010/main" val="345447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36DB-C479-417D-8809-EB0A3FABA2A7}"/>
              </a:ext>
            </a:extLst>
          </p:cNvPr>
          <p:cNvSpPr txBox="1">
            <a:spLocks noGrp="1"/>
          </p:cNvSpPr>
          <p:nvPr>
            <p:ph type="title" idx="4294967295"/>
          </p:nvPr>
        </p:nvSpPr>
        <p:spPr>
          <a:xfrm>
            <a:off x="478578" y="734535"/>
            <a:ext cx="544197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altLang="en-US" sz="4800" b="1" i="0" u="none" strike="noStrike" kern="1200" cap="none" spc="0" normalizeH="0" baseline="0" noProof="0" dirty="0" err="1">
                <a:ln>
                  <a:noFill/>
                </a:ln>
                <a:solidFill>
                  <a:schemeClr val="tx1"/>
                </a:solidFill>
                <a:effectLst/>
                <a:uLnTx/>
                <a:uFillTx/>
                <a:latin typeface="+mn-lt"/>
                <a:ea typeface="+mj-ea"/>
                <a:cs typeface="+mj-cs"/>
              </a:rPr>
              <a:t>Snus</a:t>
            </a:r>
            <a:r>
              <a:rPr kumimoji="0" lang="fi-FI" altLang="en-US" sz="4800" b="1" i="0" u="none" strike="noStrike" kern="1200" cap="none" spc="0" normalizeH="0" baseline="0" noProof="0" dirty="0">
                <a:ln>
                  <a:noFill/>
                </a:ln>
                <a:solidFill>
                  <a:schemeClr val="tx1"/>
                </a:solidFill>
                <a:effectLst/>
                <a:uLnTx/>
                <a:uFillTx/>
                <a:latin typeface="+mn-lt"/>
                <a:ea typeface="+mj-ea"/>
                <a:cs typeface="+mj-cs"/>
              </a:rPr>
              <a:t> </a:t>
            </a:r>
            <a:r>
              <a:rPr kumimoji="0" lang="fi-FI" altLang="en-US" sz="4800" b="1" i="0" u="none" strike="noStrike" kern="1200" cap="none" spc="0" normalizeH="0" baseline="0" noProof="0" dirty="0" err="1">
                <a:ln>
                  <a:noFill/>
                </a:ln>
                <a:solidFill>
                  <a:schemeClr val="tx1"/>
                </a:solidFill>
                <a:effectLst/>
                <a:uLnTx/>
                <a:uFillTx/>
                <a:latin typeface="+mn-lt"/>
                <a:ea typeface="+mj-ea"/>
                <a:cs typeface="+mj-cs"/>
              </a:rPr>
              <a:t>och</a:t>
            </a:r>
            <a:r>
              <a:rPr kumimoji="0" lang="fi-FI" altLang="en-US" sz="4800" b="1" i="0" u="none" strike="noStrike" kern="1200" cap="none" spc="0" normalizeH="0" baseline="0" noProof="0" dirty="0">
                <a:ln>
                  <a:noFill/>
                </a:ln>
                <a:solidFill>
                  <a:schemeClr val="tx1"/>
                </a:solidFill>
                <a:effectLst/>
                <a:uLnTx/>
                <a:uFillTx/>
                <a:latin typeface="+mn-lt"/>
                <a:ea typeface="+mj-ea"/>
                <a:cs typeface="+mj-cs"/>
              </a:rPr>
              <a:t> </a:t>
            </a:r>
            <a:r>
              <a:rPr kumimoji="0" lang="fi-FI" altLang="en-US" sz="4800" b="1" i="0" u="none" strike="noStrike" kern="1200" cap="none" spc="0" normalizeH="0" baseline="0" noProof="0" dirty="0" err="1">
                <a:ln>
                  <a:noFill/>
                </a:ln>
                <a:solidFill>
                  <a:schemeClr val="tx1"/>
                </a:solidFill>
                <a:effectLst/>
                <a:uLnTx/>
                <a:uFillTx/>
                <a:latin typeface="+mn-lt"/>
                <a:ea typeface="+mj-ea"/>
                <a:cs typeface="+mj-cs"/>
              </a:rPr>
              <a:t>lagen</a:t>
            </a:r>
            <a:r>
              <a:rPr kumimoji="0" lang="fi-FI" altLang="en-US" sz="4800" b="1" i="0" u="none" strike="noStrike" kern="1200" cap="none" spc="0" normalizeH="0" baseline="0" noProof="0" dirty="0">
                <a:ln>
                  <a:noFill/>
                </a:ln>
                <a:solidFill>
                  <a:schemeClr val="tx1"/>
                </a:solidFill>
                <a:effectLst/>
                <a:uLnTx/>
                <a:uFillTx/>
                <a:latin typeface="+mn-lt"/>
                <a:ea typeface="+mj-ea"/>
                <a:cs typeface="+mj-cs"/>
              </a:rPr>
              <a:t> </a:t>
            </a:r>
            <a:r>
              <a:rPr kumimoji="0" lang="fi-FI" altLang="en-US" sz="1800" b="1" i="0" u="none" strike="noStrike" kern="1200" cap="none" spc="0" normalizeH="0" baseline="0" noProof="0" dirty="0">
                <a:ln>
                  <a:noFill/>
                </a:ln>
                <a:solidFill>
                  <a:schemeClr val="tx1"/>
                </a:solidFill>
                <a:effectLst/>
                <a:uLnTx/>
                <a:uFillTx/>
                <a:latin typeface="+mn-lt"/>
                <a:ea typeface="+mj-ea"/>
                <a:cs typeface="+mj-cs"/>
              </a:rPr>
              <a:t>1/3</a:t>
            </a:r>
          </a:p>
        </p:txBody>
      </p:sp>
      <p:sp>
        <p:nvSpPr>
          <p:cNvPr id="14" name="Ellipsi 13">
            <a:extLst>
              <a:ext uri="{FF2B5EF4-FFF2-40B4-BE49-F238E27FC236}">
                <a16:creationId xmlns:a16="http://schemas.microsoft.com/office/drawing/2014/main" id="{6C94E7C8-D54C-4CB5-909F-7FFBC35D70C6}"/>
              </a:ext>
              <a:ext uri="{C183D7F6-B498-43B3-948B-1728B52AA6E4}">
                <adec:decorative xmlns:adec="http://schemas.microsoft.com/office/drawing/2017/decorative" val="1"/>
              </a:ext>
            </a:extLst>
          </p:cNvPr>
          <p:cNvSpPr/>
          <p:nvPr/>
        </p:nvSpPr>
        <p:spPr>
          <a:xfrm>
            <a:off x="552880" y="3973213"/>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74D7E6AA-7C75-4FCC-AE0D-0FBC9F7962E8}"/>
              </a:ext>
            </a:extLst>
          </p:cNvPr>
          <p:cNvSpPr txBox="1"/>
          <p:nvPr/>
        </p:nvSpPr>
        <p:spPr>
          <a:xfrm>
            <a:off x="2327364" y="2100387"/>
            <a:ext cx="5441975" cy="1231106"/>
          </a:xfrm>
          <a:prstGeom prst="rect">
            <a:avLst/>
          </a:prstGeom>
          <a:noFill/>
        </p:spPr>
        <p:txBody>
          <a:bodyPr wrap="square" rtlCol="0">
            <a:spAutoFit/>
          </a:bodyPr>
          <a:lstStyle/>
          <a:p>
            <a:r>
              <a:rPr lang="fi-FI" sz="2000" b="1" dirty="0" err="1"/>
              <a:t>Snusförsäljning</a:t>
            </a:r>
            <a:endParaRPr lang="fi-FI" sz="2000" b="1" dirty="0"/>
          </a:p>
          <a:p>
            <a:r>
              <a:rPr lang="fi-FI" dirty="0" err="1"/>
              <a:t>Snusförsäljningen</a:t>
            </a:r>
            <a:r>
              <a:rPr lang="fi-FI" dirty="0"/>
              <a:t> </a:t>
            </a:r>
            <a:r>
              <a:rPr lang="fi-FI" dirty="0" err="1"/>
              <a:t>förbjöds</a:t>
            </a:r>
            <a:r>
              <a:rPr lang="fi-FI" dirty="0"/>
              <a:t> i Finland </a:t>
            </a:r>
            <a:r>
              <a:rPr lang="fi-FI" dirty="0" err="1"/>
              <a:t>år</a:t>
            </a:r>
            <a:r>
              <a:rPr lang="fi-FI" dirty="0"/>
              <a:t> 1995. </a:t>
            </a:r>
            <a:r>
              <a:rPr lang="fi-FI" dirty="0" err="1"/>
              <a:t>Snusförsäljningen</a:t>
            </a:r>
            <a:r>
              <a:rPr lang="fi-FI" dirty="0"/>
              <a:t> </a:t>
            </a:r>
            <a:r>
              <a:rPr lang="fi-FI" dirty="0" err="1"/>
              <a:t>är</a:t>
            </a:r>
            <a:r>
              <a:rPr lang="fi-FI" dirty="0"/>
              <a:t> </a:t>
            </a:r>
            <a:r>
              <a:rPr lang="fi-FI" dirty="0" err="1"/>
              <a:t>förbjudet</a:t>
            </a:r>
            <a:r>
              <a:rPr lang="fi-FI" dirty="0"/>
              <a:t> i </a:t>
            </a:r>
            <a:r>
              <a:rPr lang="fi-FI" dirty="0" err="1"/>
              <a:t>samtliga</a:t>
            </a:r>
            <a:r>
              <a:rPr lang="fi-FI" dirty="0"/>
              <a:t> </a:t>
            </a:r>
            <a:r>
              <a:rPr lang="fi-FI" dirty="0" err="1"/>
              <a:t>EU:s</a:t>
            </a:r>
            <a:r>
              <a:rPr lang="fi-FI" dirty="0"/>
              <a:t> </a:t>
            </a:r>
            <a:r>
              <a:rPr lang="fi-FI" dirty="0" err="1"/>
              <a:t>medlemsländer</a:t>
            </a:r>
            <a:r>
              <a:rPr lang="fi-FI" dirty="0"/>
              <a:t> </a:t>
            </a:r>
            <a:r>
              <a:rPr lang="fi-FI" dirty="0" err="1"/>
              <a:t>förutom</a:t>
            </a:r>
            <a:r>
              <a:rPr lang="fi-FI" dirty="0"/>
              <a:t> i Sverige.</a:t>
            </a:r>
          </a:p>
        </p:txBody>
      </p:sp>
      <p:sp>
        <p:nvSpPr>
          <p:cNvPr id="20" name="Tekstiruutu 19">
            <a:extLst>
              <a:ext uri="{FF2B5EF4-FFF2-40B4-BE49-F238E27FC236}">
                <a16:creationId xmlns:a16="http://schemas.microsoft.com/office/drawing/2014/main" id="{639CD96C-535E-4AD4-A150-92C9BF130249}"/>
              </a:ext>
            </a:extLst>
          </p:cNvPr>
          <p:cNvSpPr txBox="1"/>
          <p:nvPr/>
        </p:nvSpPr>
        <p:spPr>
          <a:xfrm>
            <a:off x="2355641" y="3973213"/>
            <a:ext cx="5441975" cy="1785104"/>
          </a:xfrm>
          <a:prstGeom prst="rect">
            <a:avLst/>
          </a:prstGeom>
          <a:noFill/>
        </p:spPr>
        <p:txBody>
          <a:bodyPr wrap="square" rtlCol="0">
            <a:spAutoFit/>
          </a:bodyPr>
          <a:lstStyle/>
          <a:p>
            <a:r>
              <a:rPr lang="fi-FI" sz="2000" b="1" dirty="0" err="1"/>
              <a:t>Användning</a:t>
            </a:r>
            <a:r>
              <a:rPr lang="fi-FI" sz="2000" b="1" dirty="0"/>
              <a:t> av </a:t>
            </a:r>
            <a:r>
              <a:rPr lang="fi-FI" sz="2000" b="1" dirty="0" err="1"/>
              <a:t>snus</a:t>
            </a:r>
            <a:r>
              <a:rPr lang="fi-FI" sz="2000" b="1" dirty="0"/>
              <a:t> i </a:t>
            </a:r>
            <a:r>
              <a:rPr lang="fi-FI" sz="2000" b="1" dirty="0" err="1"/>
              <a:t>skolor</a:t>
            </a:r>
            <a:r>
              <a:rPr lang="fi-FI" sz="2000" b="1" dirty="0"/>
              <a:t> </a:t>
            </a:r>
          </a:p>
          <a:p>
            <a:r>
              <a:rPr lang="sv-FI" dirty="0"/>
              <a:t>Användning av snus och övriga tobaksprodukter är förbjudna i daghem, i läroanstalter som erbjuder för- och grundskoleundervisning samt i yrkes- och gymnasieutbildning. Förbudet gäller inuti och utomhusområden.</a:t>
            </a:r>
            <a:endParaRPr lang="fi-FI" dirty="0"/>
          </a:p>
        </p:txBody>
      </p:sp>
      <p:pic>
        <p:nvPicPr>
          <p:cNvPr id="21" name="Kuva 20">
            <a:extLst>
              <a:ext uri="{FF2B5EF4-FFF2-40B4-BE49-F238E27FC236}">
                <a16:creationId xmlns:a16="http://schemas.microsoft.com/office/drawing/2014/main" id="{A15306CD-38C3-4D51-8969-AC8E01787B2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119" y="4144948"/>
            <a:ext cx="1030857" cy="1030857"/>
          </a:xfrm>
          <a:prstGeom prst="rect">
            <a:avLst/>
          </a:prstGeom>
        </p:spPr>
      </p:pic>
      <p:sp>
        <p:nvSpPr>
          <p:cNvPr id="12" name="Ellipsi 11">
            <a:extLst>
              <a:ext uri="{FF2B5EF4-FFF2-40B4-BE49-F238E27FC236}">
                <a16:creationId xmlns:a16="http://schemas.microsoft.com/office/drawing/2014/main" id="{ECA48714-8DC9-41A3-B843-5F1C3FFE8BEE}"/>
              </a:ext>
              <a:ext uri="{C183D7F6-B498-43B3-948B-1728B52AA6E4}">
                <adec:decorative xmlns:adec="http://schemas.microsoft.com/office/drawing/2017/decorative" val="1"/>
              </a:ext>
            </a:extLst>
          </p:cNvPr>
          <p:cNvSpPr/>
          <p:nvPr/>
        </p:nvSpPr>
        <p:spPr>
          <a:xfrm>
            <a:off x="552880" y="2098301"/>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8" name="Kuva 17">
            <a:extLst>
              <a:ext uri="{FF2B5EF4-FFF2-40B4-BE49-F238E27FC236}">
                <a16:creationId xmlns:a16="http://schemas.microsoft.com/office/drawing/2014/main" id="{E81EBB0F-8C45-447B-BB30-77FA5F3A85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016" y="2342428"/>
            <a:ext cx="977290" cy="916209"/>
          </a:xfrm>
          <a:prstGeom prst="rect">
            <a:avLst/>
          </a:prstGeom>
        </p:spPr>
      </p:pic>
    </p:spTree>
    <p:extLst>
      <p:ext uri="{BB962C8B-B14F-4D97-AF65-F5344CB8AC3E}">
        <p14:creationId xmlns:p14="http://schemas.microsoft.com/office/powerpoint/2010/main" val="325669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36DB-C479-417D-8809-EB0A3FABA2A7}"/>
              </a:ext>
            </a:extLst>
          </p:cNvPr>
          <p:cNvSpPr txBox="1">
            <a:spLocks noGrp="1"/>
          </p:cNvSpPr>
          <p:nvPr>
            <p:ph type="title" idx="4294967295"/>
          </p:nvPr>
        </p:nvSpPr>
        <p:spPr>
          <a:xfrm>
            <a:off x="488561" y="758952"/>
            <a:ext cx="544197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altLang="en-US" sz="4800" b="1" dirty="0" err="1">
                <a:latin typeface="+mn-lt"/>
              </a:rPr>
              <a:t>Snus</a:t>
            </a:r>
            <a:r>
              <a:rPr lang="fi-FI" altLang="en-US" sz="4800" b="1" dirty="0">
                <a:latin typeface="+mn-lt"/>
              </a:rPr>
              <a:t> </a:t>
            </a:r>
            <a:r>
              <a:rPr lang="fi-FI" altLang="en-US" sz="4800" b="1" dirty="0" err="1">
                <a:latin typeface="+mn-lt"/>
              </a:rPr>
              <a:t>och</a:t>
            </a:r>
            <a:r>
              <a:rPr lang="fi-FI" altLang="en-US" sz="4800" b="1" dirty="0">
                <a:latin typeface="+mn-lt"/>
              </a:rPr>
              <a:t> </a:t>
            </a:r>
            <a:r>
              <a:rPr lang="fi-FI" altLang="en-US" sz="4800" b="1" dirty="0" err="1">
                <a:latin typeface="+mn-lt"/>
              </a:rPr>
              <a:t>lagen</a:t>
            </a:r>
            <a:r>
              <a:rPr lang="fi-FI" altLang="en-US" sz="4800" b="1" dirty="0">
                <a:latin typeface="+mn-lt"/>
              </a:rPr>
              <a:t> </a:t>
            </a:r>
            <a:r>
              <a:rPr kumimoji="0" lang="fi-FI" altLang="en-US" sz="1800" b="1" i="0" u="none" strike="noStrike" kern="1200" cap="none" spc="0" normalizeH="0" baseline="0" noProof="0" dirty="0">
                <a:ln>
                  <a:noFill/>
                </a:ln>
                <a:solidFill>
                  <a:schemeClr val="tx1"/>
                </a:solidFill>
                <a:effectLst/>
                <a:uLnTx/>
                <a:uFillTx/>
                <a:latin typeface="+mn-lt"/>
                <a:ea typeface="+mj-ea"/>
                <a:cs typeface="+mj-cs"/>
              </a:rPr>
              <a:t>2/3</a:t>
            </a:r>
          </a:p>
        </p:txBody>
      </p:sp>
      <p:sp>
        <p:nvSpPr>
          <p:cNvPr id="12" name="Ellipsi 11">
            <a:extLst>
              <a:ext uri="{FF2B5EF4-FFF2-40B4-BE49-F238E27FC236}">
                <a16:creationId xmlns:a16="http://schemas.microsoft.com/office/drawing/2014/main" id="{ECA48714-8DC9-41A3-B843-5F1C3FFE8BEE}"/>
              </a:ext>
              <a:ext uri="{C183D7F6-B498-43B3-948B-1728B52AA6E4}">
                <adec:decorative xmlns:adec="http://schemas.microsoft.com/office/drawing/2017/decorative" val="1"/>
              </a:ext>
            </a:extLst>
          </p:cNvPr>
          <p:cNvSpPr/>
          <p:nvPr/>
        </p:nvSpPr>
        <p:spPr>
          <a:xfrm>
            <a:off x="552880" y="1863172"/>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6C94E7C8-D54C-4CB5-909F-7FFBC35D70C6}"/>
              </a:ext>
              <a:ext uri="{C183D7F6-B498-43B3-948B-1728B52AA6E4}">
                <adec:decorative xmlns:adec="http://schemas.microsoft.com/office/drawing/2017/decorative" val="1"/>
              </a:ext>
            </a:extLst>
          </p:cNvPr>
          <p:cNvSpPr/>
          <p:nvPr/>
        </p:nvSpPr>
        <p:spPr>
          <a:xfrm>
            <a:off x="552880" y="4008051"/>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ruutu 18">
            <a:extLst>
              <a:ext uri="{FF2B5EF4-FFF2-40B4-BE49-F238E27FC236}">
                <a16:creationId xmlns:a16="http://schemas.microsoft.com/office/drawing/2014/main" id="{183F078F-ED0B-4FF7-A660-926B39CBF31C}"/>
              </a:ext>
            </a:extLst>
          </p:cNvPr>
          <p:cNvSpPr txBox="1"/>
          <p:nvPr/>
        </p:nvSpPr>
        <p:spPr>
          <a:xfrm>
            <a:off x="2279788" y="1863172"/>
            <a:ext cx="5441975" cy="2062103"/>
          </a:xfrm>
          <a:prstGeom prst="rect">
            <a:avLst/>
          </a:prstGeom>
          <a:noFill/>
        </p:spPr>
        <p:txBody>
          <a:bodyPr wrap="square" rtlCol="0">
            <a:spAutoFit/>
          </a:bodyPr>
          <a:lstStyle/>
          <a:p>
            <a:r>
              <a:rPr lang="fi-FI" sz="2000" b="1" dirty="0" err="1"/>
              <a:t>Införsel</a:t>
            </a:r>
            <a:r>
              <a:rPr lang="fi-FI" sz="2000" b="1" dirty="0"/>
              <a:t> av </a:t>
            </a:r>
            <a:r>
              <a:rPr lang="fi-FI" sz="2000" b="1" dirty="0" err="1"/>
              <a:t>snus</a:t>
            </a:r>
            <a:endParaRPr lang="fi-FI" sz="2000" b="1" dirty="0"/>
          </a:p>
          <a:p>
            <a:r>
              <a:rPr lang="fi-FI" dirty="0" err="1"/>
              <a:t>Försäljning</a:t>
            </a:r>
            <a:r>
              <a:rPr lang="fi-FI" dirty="0"/>
              <a:t> </a:t>
            </a:r>
            <a:r>
              <a:rPr lang="fi-FI" dirty="0" err="1"/>
              <a:t>eller</a:t>
            </a:r>
            <a:r>
              <a:rPr lang="fi-FI" dirty="0"/>
              <a:t> </a:t>
            </a:r>
            <a:r>
              <a:rPr lang="fi-FI" dirty="0" err="1"/>
              <a:t>överlåtning</a:t>
            </a:r>
            <a:r>
              <a:rPr lang="fi-FI" dirty="0"/>
              <a:t> av </a:t>
            </a:r>
            <a:r>
              <a:rPr lang="fi-FI" dirty="0" err="1"/>
              <a:t>snus</a:t>
            </a:r>
            <a:r>
              <a:rPr lang="fi-FI" dirty="0"/>
              <a:t> </a:t>
            </a:r>
            <a:r>
              <a:rPr lang="fi-FI" dirty="0" err="1"/>
              <a:t>är</a:t>
            </a:r>
            <a:r>
              <a:rPr lang="fi-FI" dirty="0"/>
              <a:t> </a:t>
            </a:r>
            <a:r>
              <a:rPr lang="fi-FI" dirty="0" err="1"/>
              <a:t>förbjudet</a:t>
            </a:r>
            <a:r>
              <a:rPr lang="fi-FI" dirty="0"/>
              <a:t> i Finland. </a:t>
            </a:r>
            <a:r>
              <a:rPr lang="sv-FI" dirty="0"/>
              <a:t>En 18-årig privatperson som anländer till Finland får för eget personligt bruk medföra sammanlagt högst 1 kg snus i dygnet. Snus får inte hämtas som gåva, inte ens till en familjemedlem. Minderåriga får inte hämta, inneha eller använda snus.</a:t>
            </a:r>
            <a:endParaRPr lang="fi-FI" dirty="0"/>
          </a:p>
        </p:txBody>
      </p:sp>
      <p:sp>
        <p:nvSpPr>
          <p:cNvPr id="16" name="Tekstiruutu 15">
            <a:extLst>
              <a:ext uri="{FF2B5EF4-FFF2-40B4-BE49-F238E27FC236}">
                <a16:creationId xmlns:a16="http://schemas.microsoft.com/office/drawing/2014/main" id="{F5C46659-C23A-47E4-811C-55F23D8097A2}"/>
              </a:ext>
            </a:extLst>
          </p:cNvPr>
          <p:cNvSpPr txBox="1"/>
          <p:nvPr/>
        </p:nvSpPr>
        <p:spPr>
          <a:xfrm>
            <a:off x="2279789" y="3933017"/>
            <a:ext cx="5441975" cy="2062103"/>
          </a:xfrm>
          <a:prstGeom prst="rect">
            <a:avLst/>
          </a:prstGeom>
          <a:noFill/>
        </p:spPr>
        <p:txBody>
          <a:bodyPr wrap="square" rtlCol="0">
            <a:spAutoFit/>
          </a:bodyPr>
          <a:lstStyle/>
          <a:p>
            <a:r>
              <a:rPr lang="fi-FI" sz="2000" b="1" dirty="0" err="1"/>
              <a:t>Straff</a:t>
            </a:r>
            <a:endParaRPr lang="fi-FI" sz="2000" b="1" dirty="0"/>
          </a:p>
          <a:p>
            <a:r>
              <a:rPr lang="sv-FI" dirty="0"/>
              <a:t>Den som för in större mängder än de tillåtna gör sig skyldig till smuggling. Maximistraffet för smuggling är fängelse i två år.  Snuslangaren kan hamna betala tobaksskatten. Förutom smugglaren och förmedlaren av snus gör sig även köparen skyldig till brott. I detta fall är maximistraffet fängelse i ett år och sex månader.</a:t>
            </a:r>
            <a:endParaRPr lang="fi-FI" dirty="0"/>
          </a:p>
        </p:txBody>
      </p:sp>
      <p:pic>
        <p:nvPicPr>
          <p:cNvPr id="18" name="Kuva 17">
            <a:extLst>
              <a:ext uri="{FF2B5EF4-FFF2-40B4-BE49-F238E27FC236}">
                <a16:creationId xmlns:a16="http://schemas.microsoft.com/office/drawing/2014/main" id="{A8ED093C-C598-4E1F-B2BB-F6DB575DEFC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1337" y="4310720"/>
            <a:ext cx="977290" cy="916209"/>
          </a:xfrm>
          <a:prstGeom prst="rect">
            <a:avLst/>
          </a:prstGeom>
        </p:spPr>
      </p:pic>
      <p:pic>
        <p:nvPicPr>
          <p:cNvPr id="20" name="Kuva 19">
            <a:extLst>
              <a:ext uri="{FF2B5EF4-FFF2-40B4-BE49-F238E27FC236}">
                <a16:creationId xmlns:a16="http://schemas.microsoft.com/office/drawing/2014/main" id="{BEB1EF90-44FC-426B-8C99-5FF2A515717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572" y="2219218"/>
            <a:ext cx="1064820" cy="809455"/>
          </a:xfrm>
          <a:prstGeom prst="rect">
            <a:avLst/>
          </a:prstGeom>
        </p:spPr>
      </p:pic>
    </p:spTree>
    <p:extLst>
      <p:ext uri="{BB962C8B-B14F-4D97-AF65-F5344CB8AC3E}">
        <p14:creationId xmlns:p14="http://schemas.microsoft.com/office/powerpoint/2010/main" val="153245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A53FD6-A787-4769-8B01-AF6D54FCB45D}"/>
              </a:ext>
            </a:extLst>
          </p:cNvPr>
          <p:cNvSpPr txBox="1">
            <a:spLocks noGrp="1"/>
          </p:cNvSpPr>
          <p:nvPr>
            <p:ph type="title" idx="4294967295"/>
          </p:nvPr>
        </p:nvSpPr>
        <p:spPr>
          <a:xfrm>
            <a:off x="621483" y="716284"/>
            <a:ext cx="544197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altLang="en-US" sz="4800" b="1" i="0" u="none" strike="noStrike" kern="1200" cap="none" spc="0" normalizeH="0" baseline="0" noProof="0" dirty="0" err="1">
                <a:ln>
                  <a:noFill/>
                </a:ln>
                <a:solidFill>
                  <a:schemeClr val="tx1"/>
                </a:solidFill>
                <a:effectLst/>
                <a:uLnTx/>
                <a:uFillTx/>
                <a:latin typeface="+mn-lt"/>
                <a:ea typeface="+mj-ea"/>
                <a:cs typeface="+mj-cs"/>
              </a:rPr>
              <a:t>Snus</a:t>
            </a:r>
            <a:r>
              <a:rPr kumimoji="0" lang="fi-FI" altLang="en-US" sz="4800" b="1" i="0" u="none" strike="noStrike" kern="1200" cap="none" spc="0" normalizeH="0" baseline="0" noProof="0" dirty="0">
                <a:ln>
                  <a:noFill/>
                </a:ln>
                <a:solidFill>
                  <a:schemeClr val="tx1"/>
                </a:solidFill>
                <a:effectLst/>
                <a:uLnTx/>
                <a:uFillTx/>
                <a:latin typeface="+mn-lt"/>
                <a:ea typeface="+mj-ea"/>
                <a:cs typeface="+mj-cs"/>
              </a:rPr>
              <a:t> </a:t>
            </a:r>
            <a:r>
              <a:rPr kumimoji="0" lang="fi-FI" altLang="en-US" sz="4800" b="1" i="0" u="none" strike="noStrike" kern="1200" cap="none" spc="0" normalizeH="0" baseline="0" noProof="0" dirty="0" err="1">
                <a:ln>
                  <a:noFill/>
                </a:ln>
                <a:solidFill>
                  <a:schemeClr val="tx1"/>
                </a:solidFill>
                <a:effectLst/>
                <a:uLnTx/>
                <a:uFillTx/>
                <a:latin typeface="+mn-lt"/>
                <a:ea typeface="+mj-ea"/>
                <a:cs typeface="+mj-cs"/>
              </a:rPr>
              <a:t>och</a:t>
            </a:r>
            <a:r>
              <a:rPr kumimoji="0" lang="fi-FI" altLang="en-US" sz="4800" b="1" i="0" u="none" strike="noStrike" kern="1200" cap="none" spc="0" normalizeH="0" baseline="0" noProof="0" dirty="0">
                <a:ln>
                  <a:noFill/>
                </a:ln>
                <a:solidFill>
                  <a:schemeClr val="tx1"/>
                </a:solidFill>
                <a:effectLst/>
                <a:uLnTx/>
                <a:uFillTx/>
                <a:latin typeface="+mn-lt"/>
                <a:ea typeface="+mj-ea"/>
                <a:cs typeface="+mj-cs"/>
              </a:rPr>
              <a:t> </a:t>
            </a:r>
            <a:r>
              <a:rPr kumimoji="0" lang="fi-FI" altLang="en-US" sz="4800" b="1" i="0" u="none" strike="noStrike" kern="1200" cap="none" spc="0" normalizeH="0" baseline="0" noProof="0" dirty="0" err="1">
                <a:ln>
                  <a:noFill/>
                </a:ln>
                <a:solidFill>
                  <a:schemeClr val="tx1"/>
                </a:solidFill>
                <a:effectLst/>
                <a:uLnTx/>
                <a:uFillTx/>
                <a:latin typeface="+mn-lt"/>
                <a:ea typeface="+mj-ea"/>
                <a:cs typeface="+mj-cs"/>
              </a:rPr>
              <a:t>lagen</a:t>
            </a:r>
            <a:r>
              <a:rPr kumimoji="0" lang="fi-FI" altLang="en-US" sz="4800" b="1" i="0" u="none" strike="noStrike" kern="1200" cap="none" spc="0" normalizeH="0" baseline="0" noProof="0" dirty="0">
                <a:ln>
                  <a:noFill/>
                </a:ln>
                <a:solidFill>
                  <a:schemeClr val="tx1"/>
                </a:solidFill>
                <a:effectLst/>
                <a:uLnTx/>
                <a:uFillTx/>
                <a:latin typeface="+mn-lt"/>
                <a:ea typeface="+mj-ea"/>
                <a:cs typeface="+mj-cs"/>
              </a:rPr>
              <a:t> </a:t>
            </a:r>
            <a:r>
              <a:rPr kumimoji="0" lang="fi-FI" altLang="en-US" sz="1800" b="1" i="0" u="none" strike="noStrike" kern="1200" cap="none" spc="0" normalizeH="0" baseline="0" noProof="0" dirty="0">
                <a:ln>
                  <a:noFill/>
                </a:ln>
                <a:solidFill>
                  <a:schemeClr val="tx1"/>
                </a:solidFill>
                <a:effectLst/>
                <a:uLnTx/>
                <a:uFillTx/>
                <a:latin typeface="+mn-lt"/>
                <a:ea typeface="+mj-ea"/>
                <a:cs typeface="+mj-cs"/>
              </a:rPr>
              <a:t>3/3</a:t>
            </a:r>
          </a:p>
        </p:txBody>
      </p:sp>
      <p:sp>
        <p:nvSpPr>
          <p:cNvPr id="2" name="Tekstiruutu 1">
            <a:extLst>
              <a:ext uri="{FF2B5EF4-FFF2-40B4-BE49-F238E27FC236}">
                <a16:creationId xmlns:a16="http://schemas.microsoft.com/office/drawing/2014/main" id="{0BCA10F3-D156-4EE2-AB23-7E31EDC4B623}"/>
              </a:ext>
            </a:extLst>
          </p:cNvPr>
          <p:cNvSpPr txBox="1"/>
          <p:nvPr/>
        </p:nvSpPr>
        <p:spPr>
          <a:xfrm>
            <a:off x="2496483" y="2344357"/>
            <a:ext cx="6396505" cy="3293209"/>
          </a:xfrm>
          <a:prstGeom prst="rect">
            <a:avLst/>
          </a:prstGeom>
          <a:noFill/>
        </p:spPr>
        <p:txBody>
          <a:bodyPr wrap="square" rtlCol="0" anchor="t">
            <a:spAutoFit/>
          </a:bodyPr>
          <a:lstStyle/>
          <a:p>
            <a:pPr marL="342900" indent="-342900">
              <a:buFont typeface="Arial" panose="020B0604020202020204" pitchFamily="34" charset="0"/>
              <a:buChar char="•"/>
            </a:pPr>
            <a:r>
              <a:rPr lang="fi-FI" sz="2400" dirty="0"/>
              <a:t>Sverige </a:t>
            </a:r>
            <a:r>
              <a:rPr lang="fi-FI" sz="2400" dirty="0" err="1"/>
              <a:t>är</a:t>
            </a:r>
            <a:r>
              <a:rPr lang="fi-FI" sz="2400" dirty="0"/>
              <a:t> </a:t>
            </a:r>
            <a:r>
              <a:rPr lang="fi-FI" sz="2400" dirty="0" err="1"/>
              <a:t>det</a:t>
            </a:r>
            <a:r>
              <a:rPr lang="fi-FI" sz="2400" dirty="0"/>
              <a:t> </a:t>
            </a:r>
            <a:r>
              <a:rPr lang="fi-FI" sz="2400" dirty="0" err="1"/>
              <a:t>enda</a:t>
            </a:r>
            <a:r>
              <a:rPr lang="fi-FI" sz="2400" dirty="0"/>
              <a:t> EU-</a:t>
            </a:r>
            <a:r>
              <a:rPr lang="fi-FI" sz="2400" dirty="0" err="1"/>
              <a:t>land</a:t>
            </a:r>
            <a:r>
              <a:rPr lang="fi-FI" sz="2400" dirty="0"/>
              <a:t> </a:t>
            </a:r>
            <a:r>
              <a:rPr lang="fi-FI" sz="2400" dirty="0" err="1"/>
              <a:t>med</a:t>
            </a:r>
            <a:r>
              <a:rPr lang="fi-FI" sz="2400" dirty="0"/>
              <a:t> </a:t>
            </a:r>
            <a:r>
              <a:rPr lang="fi-FI" sz="2400" dirty="0" err="1"/>
              <a:t>specialtillstånd</a:t>
            </a:r>
            <a:r>
              <a:rPr lang="fi-FI" sz="2400" dirty="0"/>
              <a:t> </a:t>
            </a:r>
            <a:r>
              <a:rPr lang="fi-FI" sz="2400" dirty="0" err="1"/>
              <a:t>att</a:t>
            </a:r>
            <a:r>
              <a:rPr lang="fi-FI" sz="2400" dirty="0"/>
              <a:t> </a:t>
            </a:r>
            <a:r>
              <a:rPr lang="fi-FI" sz="2400" dirty="0" err="1"/>
              <a:t>sälja</a:t>
            </a:r>
            <a:r>
              <a:rPr lang="fi-FI" sz="2400" dirty="0"/>
              <a:t> </a:t>
            </a:r>
            <a:r>
              <a:rPr lang="fi-FI" sz="2400" dirty="0" err="1"/>
              <a:t>snus</a:t>
            </a:r>
            <a:r>
              <a:rPr lang="fi-FI" sz="2400" dirty="0"/>
              <a:t>.</a:t>
            </a:r>
            <a:endParaRPr lang="fi-FI" dirty="0">
              <a:cs typeface="Calibri" panose="020F0502020204030204"/>
            </a:endParaRPr>
          </a:p>
          <a:p>
            <a:endParaRPr lang="fi-FI" sz="2400" dirty="0">
              <a:cs typeface="Calibri" panose="020F0502020204030204"/>
            </a:endParaRPr>
          </a:p>
          <a:p>
            <a:pPr marL="342900" indent="-342900">
              <a:buFont typeface="Arial" panose="020B0604020202020204" pitchFamily="34" charset="0"/>
              <a:buChar char="•"/>
            </a:pPr>
            <a:r>
              <a:rPr lang="fi-FI" sz="2400" dirty="0" err="1"/>
              <a:t>Snus</a:t>
            </a:r>
            <a:r>
              <a:rPr lang="fi-FI" sz="2400" dirty="0"/>
              <a:t> </a:t>
            </a:r>
            <a:r>
              <a:rPr lang="fi-FI" sz="2400" dirty="0" err="1"/>
              <a:t>får</a:t>
            </a:r>
            <a:r>
              <a:rPr lang="fi-FI" sz="2400" dirty="0"/>
              <a:t> </a:t>
            </a:r>
            <a:r>
              <a:rPr lang="fi-FI" sz="2400" dirty="0" err="1"/>
              <a:t>inte</a:t>
            </a:r>
            <a:r>
              <a:rPr lang="fi-FI" sz="2400" dirty="0"/>
              <a:t> </a:t>
            </a:r>
            <a:r>
              <a:rPr lang="fi-FI" sz="2400" dirty="0" err="1"/>
              <a:t>säljas</a:t>
            </a:r>
            <a:r>
              <a:rPr lang="fi-FI" sz="2400" dirty="0"/>
              <a:t>, </a:t>
            </a:r>
            <a:r>
              <a:rPr lang="fi-FI" sz="2400" dirty="0" err="1"/>
              <a:t>förmedlas</a:t>
            </a:r>
            <a:r>
              <a:rPr lang="fi-FI" sz="2400" dirty="0"/>
              <a:t> </a:t>
            </a:r>
            <a:r>
              <a:rPr lang="fi-FI" sz="2400" dirty="0" err="1"/>
              <a:t>eller</a:t>
            </a:r>
            <a:r>
              <a:rPr lang="fi-FI" sz="2400" dirty="0"/>
              <a:t> </a:t>
            </a:r>
            <a:r>
              <a:rPr lang="fi-FI" sz="2400" dirty="0" err="1"/>
              <a:t>köpas</a:t>
            </a:r>
            <a:r>
              <a:rPr lang="fi-FI" sz="2400" dirty="0"/>
              <a:t> i Finland.</a:t>
            </a:r>
          </a:p>
          <a:p>
            <a:endParaRPr lang="fi-FI" sz="2400" dirty="0"/>
          </a:p>
          <a:p>
            <a:pPr marL="342900" indent="-342900">
              <a:buFont typeface="Arial" panose="020B0604020202020204" pitchFamily="34" charset="0"/>
              <a:buChar char="•"/>
            </a:pPr>
            <a:r>
              <a:rPr lang="fi-FI" sz="2400" dirty="0" err="1">
                <a:cs typeface="Calibri" panose="020F0502020204030204"/>
              </a:rPr>
              <a:t>Åldersgränsen</a:t>
            </a:r>
            <a:r>
              <a:rPr lang="fi-FI" sz="2400" dirty="0">
                <a:cs typeface="Calibri" panose="020F0502020204030204"/>
              </a:rPr>
              <a:t> för </a:t>
            </a:r>
            <a:r>
              <a:rPr lang="fi-FI" sz="2400" dirty="0" err="1">
                <a:cs typeface="Calibri" panose="020F0502020204030204"/>
              </a:rPr>
              <a:t>användning</a:t>
            </a:r>
            <a:r>
              <a:rPr lang="fi-FI" sz="2400" dirty="0">
                <a:cs typeface="Calibri" panose="020F0502020204030204"/>
              </a:rPr>
              <a:t> av </a:t>
            </a:r>
            <a:r>
              <a:rPr lang="fi-FI" sz="2400" dirty="0" err="1">
                <a:cs typeface="Calibri" panose="020F0502020204030204"/>
              </a:rPr>
              <a:t>snus</a:t>
            </a:r>
            <a:r>
              <a:rPr lang="fi-FI" sz="2400" dirty="0">
                <a:cs typeface="Calibri" panose="020F0502020204030204"/>
              </a:rPr>
              <a:t> </a:t>
            </a:r>
            <a:r>
              <a:rPr lang="fi-FI" sz="2400" dirty="0" err="1">
                <a:cs typeface="Calibri" panose="020F0502020204030204"/>
              </a:rPr>
              <a:t>är</a:t>
            </a:r>
            <a:r>
              <a:rPr lang="fi-FI" sz="2400" dirty="0">
                <a:cs typeface="Calibri" panose="020F0502020204030204"/>
              </a:rPr>
              <a:t> 18-år.</a:t>
            </a:r>
          </a:p>
          <a:p>
            <a:endParaRPr lang="fi-FI" sz="2000" dirty="0">
              <a:cs typeface="Calibri" panose="020F0502020204030204"/>
            </a:endParaRPr>
          </a:p>
          <a:p>
            <a:pPr marL="342900" indent="-342900">
              <a:buFont typeface="Arial" panose="020B0604020202020204" pitchFamily="34" charset="0"/>
              <a:buChar char="•"/>
            </a:pPr>
            <a:endParaRPr lang="fi-FI" sz="2000" dirty="0"/>
          </a:p>
        </p:txBody>
      </p:sp>
      <p:sp>
        <p:nvSpPr>
          <p:cNvPr id="3" name="Ellipsi 2">
            <a:extLst>
              <a:ext uri="{FF2B5EF4-FFF2-40B4-BE49-F238E27FC236}">
                <a16:creationId xmlns:a16="http://schemas.microsoft.com/office/drawing/2014/main" id="{C2C3C13B-D6A4-4AA6-A61E-0BA53F011452}"/>
              </a:ext>
              <a:ext uri="{C183D7F6-B498-43B3-948B-1728B52AA6E4}">
                <adec:decorative xmlns:adec="http://schemas.microsoft.com/office/drawing/2017/decorative" val="1"/>
              </a:ext>
            </a:extLst>
          </p:cNvPr>
          <p:cNvSpPr/>
          <p:nvPr/>
        </p:nvSpPr>
        <p:spPr>
          <a:xfrm>
            <a:off x="561588" y="2790607"/>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83D27F33-6078-4086-832D-BCC19AC30563}"/>
              </a:ext>
              <a:ext uri="{C183D7F6-B498-43B3-948B-1728B52AA6E4}">
                <adec:decorative xmlns:adec="http://schemas.microsoft.com/office/drawing/2017/decorative" val="1"/>
              </a:ext>
            </a:extLst>
          </p:cNvPr>
          <p:cNvSpPr txBox="1"/>
          <p:nvPr/>
        </p:nvSpPr>
        <p:spPr>
          <a:xfrm>
            <a:off x="962603" y="2640575"/>
            <a:ext cx="1124000" cy="1908215"/>
          </a:xfrm>
          <a:prstGeom prst="rect">
            <a:avLst/>
          </a:prstGeom>
          <a:noFill/>
        </p:spPr>
        <p:txBody>
          <a:bodyPr wrap="square" rtlCol="0">
            <a:spAutoFit/>
          </a:bodyPr>
          <a:lstStyle/>
          <a:p>
            <a:r>
              <a:rPr lang="fi-FI" sz="10000" b="1">
                <a:latin typeface="Acumin Pro Condensed Black" panose="020B0906020202020204" pitchFamily="34" charset="0"/>
              </a:rPr>
              <a:t>§</a:t>
            </a:r>
          </a:p>
          <a:p>
            <a:endParaRPr lang="fi-FI"/>
          </a:p>
        </p:txBody>
      </p:sp>
    </p:spTree>
    <p:extLst>
      <p:ext uri="{BB962C8B-B14F-4D97-AF65-F5344CB8AC3E}">
        <p14:creationId xmlns:p14="http://schemas.microsoft.com/office/powerpoint/2010/main" val="346033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A1CE00A-950F-48F5-BE72-6455D698FFB0}"/>
              </a:ext>
            </a:extLst>
          </p:cNvPr>
          <p:cNvSpPr>
            <a:spLocks noGrp="1"/>
          </p:cNvSpPr>
          <p:nvPr>
            <p:ph type="title" idx="4294967295"/>
          </p:nvPr>
        </p:nvSpPr>
        <p:spPr>
          <a:xfrm>
            <a:off x="3761875" y="3429000"/>
            <a:ext cx="4918392" cy="24263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lvl="0" algn="r">
              <a:spcAft>
                <a:spcPts val="600"/>
              </a:spcAft>
              <a:defRPr/>
            </a:pPr>
            <a:r>
              <a:rPr lang="sv-FI" b="1" dirty="0">
                <a:solidFill>
                  <a:schemeClr val="bg1"/>
                </a:solidFill>
                <a:latin typeface="+mn-lt"/>
              </a:rPr>
              <a:t>Hur påverkar nikotinprodukter människan?</a:t>
            </a:r>
            <a:endParaRPr kumimoji="0" lang="en-US" sz="3800" b="1" i="0" u="none" strike="noStrike" kern="1200" cap="none" spc="0" normalizeH="0" baseline="0" noProof="0" dirty="0">
              <a:ln>
                <a:noFill/>
              </a:ln>
              <a:solidFill>
                <a:schemeClr val="bg1"/>
              </a:solidFill>
              <a:effectLst/>
              <a:uLnTx/>
              <a:uFillTx/>
              <a:latin typeface="+mn-lt"/>
              <a:cs typeface="Calibri" panose="020F0502020204030204"/>
            </a:endParaRP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Kuva 2" descr="Valokuva naisesta, jolla miettivä ilme.">
            <a:extLst>
              <a:ext uri="{FF2B5EF4-FFF2-40B4-BE49-F238E27FC236}">
                <a16:creationId xmlns:a16="http://schemas.microsoft.com/office/drawing/2014/main" id="{A0D02BF1-64F9-4A11-AC38-37C107CF6330}"/>
              </a:ext>
            </a:extLst>
          </p:cNvPr>
          <p:cNvPicPr>
            <a:picLocks noChangeAspect="1"/>
          </p:cNvPicPr>
          <p:nvPr/>
        </p:nvPicPr>
        <p:blipFill rotWithShape="1">
          <a:blip r:embed="rId3"/>
          <a:srcRect l="8459" r="9702"/>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537662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CBBE4A-08E1-413F-BC95-30ECC0309EBC}"/>
              </a:ext>
            </a:extLst>
          </p:cNvPr>
          <p:cNvSpPr>
            <a:spLocks noGrp="1"/>
          </p:cNvSpPr>
          <p:nvPr>
            <p:ph type="title" idx="4294967295"/>
          </p:nvPr>
        </p:nvSpPr>
        <p:spPr>
          <a:xfrm>
            <a:off x="426719" y="844141"/>
            <a:ext cx="8717281" cy="1325562"/>
          </a:xfrm>
          <a:prstGeom prst="rect">
            <a:avLst/>
          </a:prstGeom>
        </p:spPr>
        <p:txBody>
          <a:bodyPr/>
          <a:lstStyle/>
          <a:p>
            <a:r>
              <a:rPr lang="fi-FI" b="1" dirty="0" err="1">
                <a:latin typeface="+mn-lt"/>
              </a:rPr>
              <a:t>Nikotinprodukter</a:t>
            </a:r>
            <a:r>
              <a:rPr lang="fi-FI" b="1" dirty="0">
                <a:latin typeface="+mn-lt"/>
              </a:rPr>
              <a:t> </a:t>
            </a:r>
            <a:r>
              <a:rPr lang="fi-FI" b="1" dirty="0" err="1">
                <a:latin typeface="+mn-lt"/>
              </a:rPr>
              <a:t>orsakar</a:t>
            </a:r>
            <a:r>
              <a:rPr lang="fi-FI" b="1" dirty="0">
                <a:latin typeface="+mn-lt"/>
              </a:rPr>
              <a:t> </a:t>
            </a:r>
            <a:r>
              <a:rPr lang="fi-FI" b="1" dirty="0" err="1">
                <a:latin typeface="+mn-lt"/>
              </a:rPr>
              <a:t>nikotinberoende</a:t>
            </a:r>
            <a:endParaRPr lang="fi-FI" b="1" dirty="0">
              <a:latin typeface="+mn-lt"/>
            </a:endParaRPr>
          </a:p>
        </p:txBody>
      </p:sp>
      <p:sp>
        <p:nvSpPr>
          <p:cNvPr id="3" name="Sisällön paikkamerkki 2">
            <a:extLst>
              <a:ext uri="{FF2B5EF4-FFF2-40B4-BE49-F238E27FC236}">
                <a16:creationId xmlns:a16="http://schemas.microsoft.com/office/drawing/2014/main" id="{CAC8D3D3-6CC5-4B90-935D-3D2287C7D17C}"/>
              </a:ext>
            </a:extLst>
          </p:cNvPr>
          <p:cNvSpPr>
            <a:spLocks noGrp="1"/>
          </p:cNvSpPr>
          <p:nvPr>
            <p:ph idx="4294967295"/>
          </p:nvPr>
        </p:nvSpPr>
        <p:spPr>
          <a:xfrm>
            <a:off x="842009" y="2343158"/>
            <a:ext cx="7886700" cy="4351337"/>
          </a:xfrm>
          <a:prstGeom prst="rect">
            <a:avLst/>
          </a:prstGeom>
        </p:spPr>
        <p:txBody>
          <a:bodyPr/>
          <a:lstStyle/>
          <a:p>
            <a:r>
              <a:rPr lang="sv-FI" sz="2000" dirty="0"/>
              <a:t>Vid upprepad användning vänjer sig kroppen vid nikotinet och anpassar sig därefter. Risken för att bli beroende är då hög.</a:t>
            </a:r>
          </a:p>
          <a:p>
            <a:r>
              <a:rPr lang="sv-FI" sz="2000" dirty="0"/>
              <a:t>Nikotin påverkar nervbanorna, och förändringarna i </a:t>
            </a:r>
            <a:r>
              <a:rPr lang="sv-FI" sz="2000" dirty="0" err="1"/>
              <a:t>transmittor</a:t>
            </a:r>
            <a:r>
              <a:rPr lang="sv-FI" sz="2000" dirty="0"/>
              <a:t> och hur mycket av dem som frigörs stärker nikotinberoendet.</a:t>
            </a:r>
          </a:p>
          <a:p>
            <a:r>
              <a:rPr lang="sv-FI" sz="2000" dirty="0"/>
              <a:t>Regelbundet bruk leder dels till större tolerans, dels till att de välbehagskänslor som nikotinet stimulerar blir starkare.</a:t>
            </a:r>
          </a:p>
          <a:p>
            <a:r>
              <a:rPr lang="sv-FI" sz="2000" dirty="0"/>
              <a:t>Unga är särskilt känsliga för nikotinberoende, eftersom nervsystemet fortfarande utvecklas vid unga år. Unga är således känsliga för de förändringar som nikotinet orsakar.</a:t>
            </a:r>
          </a:p>
          <a:p>
            <a:r>
              <a:rPr lang="sv-FI" sz="2000" dirty="0"/>
              <a:t>Hur beroendet utvecklas varierar individuellt beroende på ärftliga faktorer och miljön.</a:t>
            </a:r>
            <a:endParaRPr lang="fi-FI" sz="2000" dirty="0"/>
          </a:p>
          <a:p>
            <a:pPr marL="0" indent="0">
              <a:buNone/>
            </a:pPr>
            <a:endParaRPr lang="fi-FI" dirty="0">
              <a:latin typeface="+mj-lt"/>
            </a:endParaRPr>
          </a:p>
        </p:txBody>
      </p:sp>
    </p:spTree>
    <p:extLst>
      <p:ext uri="{BB962C8B-B14F-4D97-AF65-F5344CB8AC3E}">
        <p14:creationId xmlns:p14="http://schemas.microsoft.com/office/powerpoint/2010/main" val="67554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descr="Bild på människokropp och lista på sjukdomar och cancer som rökning kan orsaka&#10;">
            <a:extLst>
              <a:ext uri="{FF2B5EF4-FFF2-40B4-BE49-F238E27FC236}">
                <a16:creationId xmlns:a16="http://schemas.microsoft.com/office/drawing/2014/main" id="{675A2D1B-E52E-44BE-A480-21E8E0F09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2304"/>
            <a:ext cx="9144000" cy="6073391"/>
          </a:xfrm>
          <a:prstGeom prst="rect">
            <a:avLst/>
          </a:prstGeom>
        </p:spPr>
      </p:pic>
      <p:sp>
        <p:nvSpPr>
          <p:cNvPr id="2" name="Otsikko 1" descr="Bild på hur rökning påverkar hela kroppen">
            <a:extLst>
              <a:ext uri="{FF2B5EF4-FFF2-40B4-BE49-F238E27FC236}">
                <a16:creationId xmlns:a16="http://schemas.microsoft.com/office/drawing/2014/main" id="{8C25D956-82BD-4507-99FD-3077B8224D84}"/>
              </a:ext>
            </a:extLst>
          </p:cNvPr>
          <p:cNvSpPr>
            <a:spLocks noGrp="1"/>
          </p:cNvSpPr>
          <p:nvPr>
            <p:ph type="title" idx="4294967295"/>
          </p:nvPr>
        </p:nvSpPr>
        <p:spPr>
          <a:xfrm>
            <a:off x="628650" y="-1325563"/>
            <a:ext cx="7886700" cy="1325563"/>
          </a:xfrm>
          <a:prstGeom prst="rect">
            <a:avLst/>
          </a:prstGeom>
        </p:spPr>
        <p:txBody>
          <a:bodyPr anchor="b"/>
          <a:lstStyle/>
          <a:p>
            <a:endParaRPr lang="sv-FI" dirty="0"/>
          </a:p>
        </p:txBody>
      </p:sp>
    </p:spTree>
    <p:extLst>
      <p:ext uri="{BB962C8B-B14F-4D97-AF65-F5344CB8AC3E}">
        <p14:creationId xmlns:p14="http://schemas.microsoft.com/office/powerpoint/2010/main" val="67845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7056E70-2C6E-42A4-A4D5-F34C9BBA4B8C}"/>
              </a:ext>
            </a:extLst>
          </p:cNvPr>
          <p:cNvSpPr>
            <a:spLocks noGrp="1"/>
          </p:cNvSpPr>
          <p:nvPr>
            <p:ph type="title" idx="4294967295"/>
          </p:nvPr>
        </p:nvSpPr>
        <p:spPr>
          <a:xfrm>
            <a:off x="435428" y="484324"/>
            <a:ext cx="8075526" cy="1325563"/>
          </a:xfrm>
          <a:prstGeom prst="rect">
            <a:avLst/>
          </a:prstGeom>
        </p:spPr>
        <p:txBody>
          <a:bodyPr anchor="t"/>
          <a:lstStyle/>
          <a:p>
            <a:r>
              <a:rPr lang="fi-FI" sz="1400" dirty="0">
                <a:cs typeface="Calibri Light"/>
              </a:rPr>
              <a:t> </a:t>
            </a:r>
            <a:br>
              <a:rPr lang="fi-FI" sz="2000" dirty="0">
                <a:cs typeface="Calibri Light"/>
              </a:rPr>
            </a:br>
            <a:r>
              <a:rPr lang="fi-FI" sz="3600" b="1" dirty="0" err="1">
                <a:latin typeface="+mn-lt"/>
                <a:cs typeface="Calibri Light"/>
              </a:rPr>
              <a:t>Snusanvändningens</a:t>
            </a:r>
            <a:r>
              <a:rPr lang="fi-FI" sz="3600" b="1" dirty="0">
                <a:latin typeface="+mn-lt"/>
                <a:cs typeface="Calibri Light"/>
              </a:rPr>
              <a:t> </a:t>
            </a:r>
            <a:r>
              <a:rPr lang="fi-FI" sz="3600" b="1" dirty="0" err="1">
                <a:latin typeface="+mn-lt"/>
                <a:cs typeface="Calibri Light"/>
              </a:rPr>
              <a:t>effekter</a:t>
            </a:r>
            <a:r>
              <a:rPr lang="fi-FI" sz="3600" b="1" dirty="0">
                <a:latin typeface="+mn-lt"/>
                <a:cs typeface="Calibri Light"/>
              </a:rPr>
              <a:t> </a:t>
            </a:r>
            <a:r>
              <a:rPr lang="fi-FI" sz="3600" b="1" dirty="0" err="1">
                <a:latin typeface="+mn-lt"/>
                <a:cs typeface="Calibri Light"/>
              </a:rPr>
              <a:t>på</a:t>
            </a:r>
            <a:r>
              <a:rPr lang="fi-FI" sz="3600" b="1" dirty="0">
                <a:latin typeface="+mn-lt"/>
                <a:cs typeface="Calibri Light"/>
              </a:rPr>
              <a:t> </a:t>
            </a:r>
            <a:r>
              <a:rPr lang="fi-FI" sz="3600" b="1" dirty="0" err="1">
                <a:latin typeface="+mn-lt"/>
                <a:cs typeface="Calibri Light"/>
              </a:rPr>
              <a:t>hälsan</a:t>
            </a:r>
            <a:br>
              <a:rPr lang="fi-FI" sz="2000" u="sng" dirty="0">
                <a:cs typeface="Calibri Light"/>
              </a:rPr>
            </a:br>
            <a:br>
              <a:rPr lang="fi-FI" sz="2400" dirty="0">
                <a:cs typeface="Calibri Light"/>
              </a:rPr>
            </a:br>
            <a:br>
              <a:rPr lang="fi-FI" sz="3200" dirty="0">
                <a:cs typeface="Calibri Light"/>
              </a:rPr>
            </a:br>
            <a:endParaRPr lang="fi-FI" sz="3200" dirty="0"/>
          </a:p>
        </p:txBody>
      </p:sp>
      <p:sp>
        <p:nvSpPr>
          <p:cNvPr id="3" name="Sisällön paikkamerkki 2">
            <a:extLst>
              <a:ext uri="{FF2B5EF4-FFF2-40B4-BE49-F238E27FC236}">
                <a16:creationId xmlns:a16="http://schemas.microsoft.com/office/drawing/2014/main" id="{93910B41-8C49-4D85-8751-CCDC64DF1687}"/>
              </a:ext>
            </a:extLst>
          </p:cNvPr>
          <p:cNvSpPr>
            <a:spLocks noGrp="1"/>
          </p:cNvSpPr>
          <p:nvPr>
            <p:ph idx="4294967295"/>
          </p:nvPr>
        </p:nvSpPr>
        <p:spPr>
          <a:xfrm>
            <a:off x="435428" y="1642511"/>
            <a:ext cx="8471842" cy="4351337"/>
          </a:xfrm>
          <a:prstGeom prst="rect">
            <a:avLst/>
          </a:prstGeom>
        </p:spPr>
        <p:txBody>
          <a:bodyPr anchor="t"/>
          <a:lstStyle/>
          <a:p>
            <a:r>
              <a:rPr lang="fi-FI" sz="2400" dirty="0" err="1">
                <a:cs typeface="Calibri Light"/>
              </a:rPr>
              <a:t>Nikotinberoende</a:t>
            </a:r>
            <a:r>
              <a:rPr lang="fi-FI" sz="2400" dirty="0">
                <a:cs typeface="Calibri Light"/>
              </a:rPr>
              <a:t>.</a:t>
            </a:r>
          </a:p>
          <a:p>
            <a:r>
              <a:rPr lang="fi-FI" sz="2400" dirty="0" err="1">
                <a:cs typeface="Calibri Light"/>
              </a:rPr>
              <a:t>Mun</a:t>
            </a:r>
            <a:r>
              <a:rPr lang="fi-FI" sz="2400" dirty="0">
                <a:cs typeface="Calibri Light"/>
              </a:rPr>
              <a:t>: </a:t>
            </a:r>
            <a:r>
              <a:rPr lang="sv-FI" sz="2400" dirty="0"/>
              <a:t>slemhinnorna skadas</a:t>
            </a:r>
            <a:r>
              <a:rPr lang="fi-FI" sz="2400" dirty="0">
                <a:cs typeface="Calibri Light"/>
              </a:rPr>
              <a:t>, </a:t>
            </a:r>
            <a:r>
              <a:rPr lang="sv-FI" sz="2400" dirty="0">
                <a:cs typeface="Calibri Light"/>
              </a:rPr>
              <a:t>tänder färgas och slits lätt</a:t>
            </a:r>
            <a:r>
              <a:rPr lang="fi-FI" sz="2400" dirty="0">
                <a:cs typeface="Calibri Light"/>
              </a:rPr>
              <a:t>, </a:t>
            </a:r>
            <a:r>
              <a:rPr lang="sv-FI" sz="2400" dirty="0">
                <a:cs typeface="Calibri Light"/>
              </a:rPr>
              <a:t>tandköttet dras uppåt och blir anfrätt</a:t>
            </a:r>
            <a:r>
              <a:rPr lang="fi-FI" sz="2400" dirty="0">
                <a:cs typeface="Calibri Light"/>
              </a:rPr>
              <a:t>.</a:t>
            </a:r>
          </a:p>
          <a:p>
            <a:r>
              <a:rPr lang="fi-FI" sz="2400" dirty="0" err="1">
                <a:cs typeface="Calibri Light"/>
              </a:rPr>
              <a:t>Hjärt</a:t>
            </a:r>
            <a:r>
              <a:rPr lang="fi-FI" sz="2400" dirty="0">
                <a:cs typeface="Calibri Light"/>
              </a:rPr>
              <a:t>- </a:t>
            </a:r>
            <a:r>
              <a:rPr lang="fi-FI" sz="2400" dirty="0" err="1">
                <a:cs typeface="Calibri Light"/>
              </a:rPr>
              <a:t>och</a:t>
            </a:r>
            <a:r>
              <a:rPr lang="fi-FI" sz="2400" dirty="0">
                <a:cs typeface="Calibri Light"/>
              </a:rPr>
              <a:t> </a:t>
            </a:r>
            <a:r>
              <a:rPr lang="fi-FI" sz="2400" dirty="0" err="1">
                <a:cs typeface="Calibri Light"/>
              </a:rPr>
              <a:t>kärlsystemet</a:t>
            </a:r>
            <a:r>
              <a:rPr lang="fi-FI" sz="2400" dirty="0">
                <a:cs typeface="Calibri Light"/>
              </a:rPr>
              <a:t>: </a:t>
            </a:r>
            <a:r>
              <a:rPr lang="fi-FI" sz="2400" dirty="0" err="1">
                <a:cs typeface="Calibri Light"/>
              </a:rPr>
              <a:t>pulsen</a:t>
            </a:r>
            <a:r>
              <a:rPr lang="fi-FI" sz="2400" dirty="0">
                <a:cs typeface="Calibri Light"/>
              </a:rPr>
              <a:t> </a:t>
            </a:r>
            <a:r>
              <a:rPr lang="fi-FI" sz="2400" dirty="0" err="1">
                <a:cs typeface="Calibri Light"/>
              </a:rPr>
              <a:t>och</a:t>
            </a:r>
            <a:r>
              <a:rPr lang="fi-FI" sz="2400" dirty="0">
                <a:cs typeface="Calibri Light"/>
              </a:rPr>
              <a:t> </a:t>
            </a:r>
            <a:r>
              <a:rPr lang="fi-FI" sz="2400" dirty="0" err="1">
                <a:cs typeface="Calibri Light"/>
              </a:rPr>
              <a:t>blodtrycket</a:t>
            </a:r>
            <a:r>
              <a:rPr lang="fi-FI" sz="2400" dirty="0">
                <a:cs typeface="Calibri Light"/>
              </a:rPr>
              <a:t> </a:t>
            </a:r>
            <a:r>
              <a:rPr lang="fi-FI" sz="2400" dirty="0" err="1">
                <a:cs typeface="Calibri Light"/>
              </a:rPr>
              <a:t>höjs</a:t>
            </a:r>
            <a:r>
              <a:rPr lang="fi-FI" sz="2400" dirty="0">
                <a:cs typeface="Calibri Light"/>
              </a:rPr>
              <a:t>, </a:t>
            </a:r>
            <a:r>
              <a:rPr lang="fi-FI" sz="2400" dirty="0" err="1">
                <a:cs typeface="Calibri Light"/>
              </a:rPr>
              <a:t>hjärtats</a:t>
            </a:r>
            <a:r>
              <a:rPr lang="fi-FI" sz="2400" dirty="0">
                <a:cs typeface="Calibri Light"/>
              </a:rPr>
              <a:t> </a:t>
            </a:r>
            <a:r>
              <a:rPr lang="fi-FI" sz="2400" dirty="0" err="1">
                <a:cs typeface="Calibri Light"/>
              </a:rPr>
              <a:t>vilofas</a:t>
            </a:r>
            <a:r>
              <a:rPr lang="fi-FI" sz="2400" dirty="0">
                <a:cs typeface="Calibri Light"/>
              </a:rPr>
              <a:t> </a:t>
            </a:r>
            <a:r>
              <a:rPr lang="fi-FI" sz="2400" dirty="0" err="1">
                <a:cs typeface="Calibri Light"/>
              </a:rPr>
              <a:t>förkortas</a:t>
            </a:r>
            <a:r>
              <a:rPr lang="fi-FI" sz="2400" dirty="0">
                <a:cs typeface="Calibri Light"/>
              </a:rPr>
              <a:t>.</a:t>
            </a:r>
          </a:p>
          <a:p>
            <a:r>
              <a:rPr lang="sv-FI" sz="2400" dirty="0">
                <a:cs typeface="Calibri Light"/>
              </a:rPr>
              <a:t>Rikligt snusande ökar risken för diabetes typ 2.</a:t>
            </a:r>
          </a:p>
          <a:p>
            <a:r>
              <a:rPr lang="sv-FI" sz="2400" dirty="0">
                <a:cs typeface="Calibri Light"/>
              </a:rPr>
              <a:t>Snusanvändning tycks öka risken för cancer i ändtarmen, magen, matstrupen och bukspottskörteln.</a:t>
            </a:r>
          </a:p>
          <a:p>
            <a:r>
              <a:rPr lang="sv-FI" sz="2400" dirty="0">
                <a:cs typeface="Calibri Light"/>
              </a:rPr>
              <a:t>En kvinna som använder snus under graviditeten löper risk för förtidsbörd. Det finns också en risk för att barnet är ovanligt litet eller dödfött.</a:t>
            </a:r>
            <a:br>
              <a:rPr lang="fi-FI" sz="2400" dirty="0">
                <a:latin typeface="+mj-lt"/>
                <a:cs typeface="Calibri Light"/>
              </a:rPr>
            </a:br>
            <a:endParaRPr lang="fi-FI" sz="2400" dirty="0">
              <a:latin typeface="+mj-lt"/>
              <a:cs typeface="Calibri"/>
            </a:endParaRPr>
          </a:p>
        </p:txBody>
      </p:sp>
    </p:spTree>
    <p:extLst>
      <p:ext uri="{BB962C8B-B14F-4D97-AF65-F5344CB8AC3E}">
        <p14:creationId xmlns:p14="http://schemas.microsoft.com/office/powerpoint/2010/main" val="399814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68E1D1C-9E39-4972-AFC4-20415250609D}"/>
              </a:ext>
            </a:extLst>
          </p:cNvPr>
          <p:cNvSpPr txBox="1">
            <a:spLocks noGrp="1"/>
          </p:cNvSpPr>
          <p:nvPr>
            <p:ph type="title" idx="4294967295"/>
          </p:nvPr>
        </p:nvSpPr>
        <p:spPr>
          <a:xfrm>
            <a:off x="581060" y="572990"/>
            <a:ext cx="8287023" cy="1559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sz="4800" b="1" dirty="0" err="1">
                <a:latin typeface="+mn-lt"/>
              </a:rPr>
              <a:t>Varför</a:t>
            </a:r>
            <a:r>
              <a:rPr lang="fi-FI" sz="4800" b="1" dirty="0">
                <a:latin typeface="+mn-lt"/>
              </a:rPr>
              <a:t> </a:t>
            </a:r>
            <a:r>
              <a:rPr lang="fi-FI" sz="4800" b="1" dirty="0" err="1">
                <a:latin typeface="+mn-lt"/>
              </a:rPr>
              <a:t>används</a:t>
            </a:r>
            <a:r>
              <a:rPr lang="fi-FI" sz="4800" b="1" dirty="0">
                <a:latin typeface="+mn-lt"/>
              </a:rPr>
              <a:t> </a:t>
            </a:r>
            <a:r>
              <a:rPr lang="fi-FI" sz="4800" b="1" dirty="0" err="1">
                <a:latin typeface="+mn-lt"/>
              </a:rPr>
              <a:t>nikotinprodukter</a:t>
            </a:r>
            <a:r>
              <a:rPr lang="fi-FI" sz="4800" b="1" dirty="0">
                <a:latin typeface="+mn-lt"/>
              </a:rPr>
              <a:t>?</a:t>
            </a:r>
            <a:endParaRPr kumimoji="0" lang="fi-FI" sz="4800" b="1" i="0" u="none" strike="noStrike" kern="1200" cap="none" spc="0" normalizeH="0" baseline="0" noProof="0" dirty="0">
              <a:ln>
                <a:noFill/>
              </a:ln>
              <a:solidFill>
                <a:schemeClr val="tx1"/>
              </a:solidFill>
              <a:effectLst/>
              <a:uLnTx/>
              <a:uFillTx/>
              <a:latin typeface="+mn-lt"/>
              <a:ea typeface="+mj-ea"/>
              <a:cs typeface="+mj-cs"/>
            </a:endParaRPr>
          </a:p>
        </p:txBody>
      </p:sp>
      <p:sp>
        <p:nvSpPr>
          <p:cNvPr id="5" name="Alaotsikko 2">
            <a:extLst>
              <a:ext uri="{FF2B5EF4-FFF2-40B4-BE49-F238E27FC236}">
                <a16:creationId xmlns:a16="http://schemas.microsoft.com/office/drawing/2014/main" id="{B8970EA8-300A-4350-9B14-C3550682B003}"/>
              </a:ext>
            </a:extLst>
          </p:cNvPr>
          <p:cNvSpPr txBox="1">
            <a:spLocks/>
          </p:cNvSpPr>
          <p:nvPr/>
        </p:nvSpPr>
        <p:spPr>
          <a:xfrm>
            <a:off x="2550677" y="2419545"/>
            <a:ext cx="5510887" cy="38654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FI" b="1" dirty="0"/>
              <a:t>Fundera på följande frågor med ditt par:</a:t>
            </a:r>
          </a:p>
          <a:p>
            <a:pPr marL="514350" lvl="0" indent="-514350">
              <a:buFont typeface="+mj-lt"/>
              <a:buAutoNum type="arabicPeriod"/>
            </a:pPr>
            <a:r>
              <a:rPr lang="fi-FI" sz="2000" dirty="0" err="1">
                <a:solidFill>
                  <a:prstClr val="black"/>
                </a:solidFill>
              </a:rPr>
              <a:t>Varför</a:t>
            </a:r>
            <a:r>
              <a:rPr lang="fi-FI" sz="2000" dirty="0">
                <a:solidFill>
                  <a:prstClr val="black"/>
                </a:solidFill>
              </a:rPr>
              <a:t> </a:t>
            </a:r>
            <a:r>
              <a:rPr lang="fi-FI" sz="2000" dirty="0" err="1">
                <a:solidFill>
                  <a:prstClr val="black"/>
                </a:solidFill>
              </a:rPr>
              <a:t>använder</a:t>
            </a:r>
            <a:r>
              <a:rPr lang="fi-FI" sz="2000" dirty="0">
                <a:solidFill>
                  <a:prstClr val="black"/>
                </a:solidFill>
              </a:rPr>
              <a:t> folk </a:t>
            </a:r>
            <a:r>
              <a:rPr lang="fi-FI" sz="2000" dirty="0" err="1">
                <a:solidFill>
                  <a:prstClr val="black"/>
                </a:solidFill>
              </a:rPr>
              <a:t>nikotinprodukter</a:t>
            </a:r>
            <a:r>
              <a:rPr lang="fi-FI" sz="2000" dirty="0">
                <a:solidFill>
                  <a:prstClr val="black"/>
                </a:solidFill>
              </a:rPr>
              <a:t>? </a:t>
            </a:r>
            <a:r>
              <a:rPr lang="fi-FI" sz="2000" dirty="0" err="1">
                <a:solidFill>
                  <a:prstClr val="black"/>
                </a:solidFill>
              </a:rPr>
              <a:t>Varför</a:t>
            </a:r>
            <a:r>
              <a:rPr lang="fi-FI" sz="2000" dirty="0">
                <a:solidFill>
                  <a:prstClr val="black"/>
                </a:solidFill>
              </a:rPr>
              <a:t> </a:t>
            </a:r>
            <a:r>
              <a:rPr lang="fi-FI" sz="2000" dirty="0" err="1">
                <a:solidFill>
                  <a:prstClr val="black"/>
                </a:solidFill>
              </a:rPr>
              <a:t>använder</a:t>
            </a:r>
            <a:r>
              <a:rPr lang="fi-FI" sz="2000" dirty="0">
                <a:solidFill>
                  <a:prstClr val="black"/>
                </a:solidFill>
              </a:rPr>
              <a:t> en del </a:t>
            </a:r>
            <a:r>
              <a:rPr lang="fi-FI" sz="2000" dirty="0" err="1">
                <a:solidFill>
                  <a:prstClr val="black"/>
                </a:solidFill>
              </a:rPr>
              <a:t>inte</a:t>
            </a:r>
            <a:r>
              <a:rPr lang="fi-FI" sz="2000" dirty="0">
                <a:solidFill>
                  <a:prstClr val="black"/>
                </a:solidFill>
              </a:rPr>
              <a:t>?</a:t>
            </a:r>
          </a:p>
          <a:p>
            <a:pPr marL="514350" lvl="0" indent="-514350">
              <a:buFont typeface="+mj-lt"/>
              <a:buAutoNum type="arabicPeriod"/>
            </a:pPr>
            <a:r>
              <a:rPr lang="fi-FI" sz="2000" dirty="0" err="1">
                <a:solidFill>
                  <a:prstClr val="black"/>
                </a:solidFill>
              </a:rPr>
              <a:t>Har</a:t>
            </a:r>
            <a:r>
              <a:rPr lang="fi-FI" sz="2000" dirty="0">
                <a:solidFill>
                  <a:prstClr val="black"/>
                </a:solidFill>
              </a:rPr>
              <a:t> </a:t>
            </a:r>
            <a:r>
              <a:rPr lang="fi-FI" sz="2000" dirty="0" err="1">
                <a:solidFill>
                  <a:prstClr val="black"/>
                </a:solidFill>
              </a:rPr>
              <a:t>unga</a:t>
            </a:r>
            <a:r>
              <a:rPr lang="fi-FI" sz="2000" dirty="0">
                <a:solidFill>
                  <a:prstClr val="black"/>
                </a:solidFill>
              </a:rPr>
              <a:t> </a:t>
            </a:r>
            <a:r>
              <a:rPr lang="fi-FI" sz="2000" dirty="0" err="1">
                <a:solidFill>
                  <a:prstClr val="black"/>
                </a:solidFill>
              </a:rPr>
              <a:t>andra</a:t>
            </a:r>
            <a:r>
              <a:rPr lang="fi-FI" sz="2000" dirty="0">
                <a:solidFill>
                  <a:prstClr val="black"/>
                </a:solidFill>
              </a:rPr>
              <a:t> </a:t>
            </a:r>
            <a:r>
              <a:rPr lang="fi-FI" sz="2000" dirty="0" err="1">
                <a:solidFill>
                  <a:prstClr val="black"/>
                </a:solidFill>
              </a:rPr>
              <a:t>orsaker</a:t>
            </a:r>
            <a:r>
              <a:rPr lang="fi-FI" sz="2000" dirty="0">
                <a:solidFill>
                  <a:prstClr val="black"/>
                </a:solidFill>
              </a:rPr>
              <a:t> </a:t>
            </a:r>
            <a:r>
              <a:rPr lang="fi-FI" sz="2000" dirty="0" err="1">
                <a:solidFill>
                  <a:prstClr val="black"/>
                </a:solidFill>
              </a:rPr>
              <a:t>till</a:t>
            </a:r>
            <a:r>
              <a:rPr lang="fi-FI" sz="2000" dirty="0">
                <a:solidFill>
                  <a:prstClr val="black"/>
                </a:solidFill>
              </a:rPr>
              <a:t> </a:t>
            </a:r>
            <a:r>
              <a:rPr lang="fi-FI" sz="2000" dirty="0" err="1">
                <a:solidFill>
                  <a:prstClr val="black"/>
                </a:solidFill>
              </a:rPr>
              <a:t>att</a:t>
            </a:r>
            <a:r>
              <a:rPr lang="fi-FI" sz="2000" dirty="0">
                <a:solidFill>
                  <a:prstClr val="black"/>
                </a:solidFill>
              </a:rPr>
              <a:t> </a:t>
            </a:r>
            <a:r>
              <a:rPr lang="fi-FI" sz="2000" dirty="0" err="1">
                <a:solidFill>
                  <a:prstClr val="black"/>
                </a:solidFill>
              </a:rPr>
              <a:t>använda</a:t>
            </a:r>
            <a:r>
              <a:rPr lang="fi-FI" sz="2000" dirty="0">
                <a:solidFill>
                  <a:prstClr val="black"/>
                </a:solidFill>
              </a:rPr>
              <a:t> </a:t>
            </a:r>
            <a:r>
              <a:rPr lang="fi-FI" sz="2000" dirty="0" err="1">
                <a:solidFill>
                  <a:prstClr val="black"/>
                </a:solidFill>
              </a:rPr>
              <a:t>nikotinprodukter</a:t>
            </a:r>
            <a:r>
              <a:rPr lang="fi-FI" sz="2000" dirty="0">
                <a:solidFill>
                  <a:prstClr val="black"/>
                </a:solidFill>
              </a:rPr>
              <a:t> </a:t>
            </a:r>
            <a:r>
              <a:rPr lang="fi-FI" sz="2000" dirty="0" err="1">
                <a:solidFill>
                  <a:prstClr val="black"/>
                </a:solidFill>
              </a:rPr>
              <a:t>än</a:t>
            </a:r>
            <a:r>
              <a:rPr lang="fi-FI" sz="2000" dirty="0">
                <a:solidFill>
                  <a:prstClr val="black"/>
                </a:solidFill>
              </a:rPr>
              <a:t> </a:t>
            </a:r>
            <a:r>
              <a:rPr lang="fi-FI" sz="2000" dirty="0" err="1">
                <a:solidFill>
                  <a:prstClr val="black"/>
                </a:solidFill>
              </a:rPr>
              <a:t>vuxna</a:t>
            </a:r>
            <a:r>
              <a:rPr lang="fi-FI" sz="2000" dirty="0">
                <a:solidFill>
                  <a:prstClr val="black"/>
                </a:solidFill>
              </a:rPr>
              <a:t>? </a:t>
            </a:r>
            <a:r>
              <a:rPr lang="fi-FI" sz="2000" dirty="0" err="1">
                <a:solidFill>
                  <a:prstClr val="black"/>
                </a:solidFill>
              </a:rPr>
              <a:t>Motivera</a:t>
            </a:r>
            <a:r>
              <a:rPr lang="fi-FI" sz="2000" dirty="0">
                <a:solidFill>
                  <a:prstClr val="black"/>
                </a:solidFill>
              </a:rPr>
              <a:t>.</a:t>
            </a:r>
          </a:p>
          <a:p>
            <a:pPr marL="514350" lvl="0" indent="-514350">
              <a:buFont typeface="+mj-lt"/>
              <a:buAutoNum type="arabicPeriod"/>
            </a:pPr>
            <a:r>
              <a:rPr lang="fi-FI" sz="2000" dirty="0" err="1">
                <a:solidFill>
                  <a:prstClr val="black"/>
                </a:solidFill>
              </a:rPr>
              <a:t>Vilka</a:t>
            </a:r>
            <a:r>
              <a:rPr lang="fi-FI" sz="2000" dirty="0">
                <a:solidFill>
                  <a:prstClr val="black"/>
                </a:solidFill>
              </a:rPr>
              <a:t> </a:t>
            </a:r>
            <a:r>
              <a:rPr lang="fi-FI" sz="2000" dirty="0" err="1">
                <a:solidFill>
                  <a:prstClr val="black"/>
                </a:solidFill>
              </a:rPr>
              <a:t>saker</a:t>
            </a:r>
            <a:r>
              <a:rPr lang="fi-FI" sz="2000" dirty="0">
                <a:solidFill>
                  <a:prstClr val="black"/>
                </a:solidFill>
              </a:rPr>
              <a:t> </a:t>
            </a:r>
            <a:r>
              <a:rPr lang="fi-FI" sz="2000" dirty="0" err="1">
                <a:solidFill>
                  <a:prstClr val="black"/>
                </a:solidFill>
              </a:rPr>
              <a:t>påverkar</a:t>
            </a:r>
            <a:r>
              <a:rPr lang="fi-FI" sz="2000" dirty="0">
                <a:solidFill>
                  <a:prstClr val="black"/>
                </a:solidFill>
              </a:rPr>
              <a:t> </a:t>
            </a:r>
            <a:r>
              <a:rPr lang="fi-FI" sz="2000" dirty="0" err="1">
                <a:solidFill>
                  <a:prstClr val="black"/>
                </a:solidFill>
              </a:rPr>
              <a:t>ditt</a:t>
            </a:r>
            <a:r>
              <a:rPr lang="fi-FI" sz="2000" dirty="0">
                <a:solidFill>
                  <a:prstClr val="black"/>
                </a:solidFill>
              </a:rPr>
              <a:t> </a:t>
            </a:r>
            <a:r>
              <a:rPr lang="fi-FI" sz="2000" dirty="0" err="1">
                <a:solidFill>
                  <a:prstClr val="black"/>
                </a:solidFill>
              </a:rPr>
              <a:t>förhållande</a:t>
            </a:r>
            <a:r>
              <a:rPr lang="fi-FI" sz="2000" dirty="0">
                <a:solidFill>
                  <a:prstClr val="black"/>
                </a:solidFill>
              </a:rPr>
              <a:t> </a:t>
            </a:r>
            <a:r>
              <a:rPr lang="fi-FI" sz="2000" dirty="0" err="1">
                <a:solidFill>
                  <a:prstClr val="black"/>
                </a:solidFill>
              </a:rPr>
              <a:t>till</a:t>
            </a:r>
            <a:r>
              <a:rPr lang="fi-FI" sz="2000" dirty="0">
                <a:solidFill>
                  <a:prstClr val="black"/>
                </a:solidFill>
              </a:rPr>
              <a:t> </a:t>
            </a:r>
            <a:r>
              <a:rPr lang="fi-FI" sz="2000" dirty="0" err="1">
                <a:solidFill>
                  <a:prstClr val="black"/>
                </a:solidFill>
              </a:rPr>
              <a:t>nikotinprodukter</a:t>
            </a:r>
            <a:r>
              <a:rPr lang="fi-FI" sz="2000" dirty="0">
                <a:solidFill>
                  <a:prstClr val="black"/>
                </a:solidFill>
              </a:rPr>
              <a:t>? </a:t>
            </a:r>
          </a:p>
          <a:p>
            <a:pPr marL="514350" lvl="0" indent="-514350">
              <a:buFont typeface="+mj-lt"/>
              <a:buAutoNum type="arabicPeriod"/>
            </a:pPr>
            <a:r>
              <a:rPr lang="fi-FI" sz="2000" dirty="0" err="1">
                <a:solidFill>
                  <a:prstClr val="black"/>
                </a:solidFill>
              </a:rPr>
              <a:t>Hur</a:t>
            </a:r>
            <a:r>
              <a:rPr lang="fi-FI" sz="2000" dirty="0">
                <a:solidFill>
                  <a:prstClr val="black"/>
                </a:solidFill>
              </a:rPr>
              <a:t> </a:t>
            </a:r>
            <a:r>
              <a:rPr lang="fi-FI" sz="2000" dirty="0" err="1">
                <a:solidFill>
                  <a:prstClr val="black"/>
                </a:solidFill>
              </a:rPr>
              <a:t>påverkar</a:t>
            </a:r>
            <a:r>
              <a:rPr lang="fi-FI" sz="2000" dirty="0">
                <a:solidFill>
                  <a:prstClr val="black"/>
                </a:solidFill>
              </a:rPr>
              <a:t> </a:t>
            </a:r>
            <a:r>
              <a:rPr lang="fi-FI" sz="2000" dirty="0" err="1">
                <a:solidFill>
                  <a:prstClr val="black"/>
                </a:solidFill>
              </a:rPr>
              <a:t>andras</a:t>
            </a:r>
            <a:r>
              <a:rPr lang="fi-FI" sz="2000" dirty="0">
                <a:solidFill>
                  <a:prstClr val="black"/>
                </a:solidFill>
              </a:rPr>
              <a:t> </a:t>
            </a:r>
            <a:r>
              <a:rPr lang="fi-FI" sz="2000" dirty="0" err="1">
                <a:solidFill>
                  <a:prstClr val="black"/>
                </a:solidFill>
              </a:rPr>
              <a:t>exempel</a:t>
            </a:r>
            <a:r>
              <a:rPr lang="fi-FI" sz="2000" dirty="0">
                <a:solidFill>
                  <a:prstClr val="black"/>
                </a:solidFill>
              </a:rPr>
              <a:t> </a:t>
            </a:r>
            <a:r>
              <a:rPr lang="fi-FI" sz="2000" dirty="0" err="1">
                <a:solidFill>
                  <a:prstClr val="black"/>
                </a:solidFill>
              </a:rPr>
              <a:t>ungas</a:t>
            </a:r>
            <a:r>
              <a:rPr lang="fi-FI" sz="2000" dirty="0">
                <a:solidFill>
                  <a:prstClr val="black"/>
                </a:solidFill>
              </a:rPr>
              <a:t> </a:t>
            </a:r>
            <a:r>
              <a:rPr lang="fi-FI" sz="2000" dirty="0" err="1">
                <a:solidFill>
                  <a:prstClr val="black"/>
                </a:solidFill>
              </a:rPr>
              <a:t>förhållande</a:t>
            </a:r>
            <a:r>
              <a:rPr lang="fi-FI" sz="2000" dirty="0">
                <a:solidFill>
                  <a:prstClr val="black"/>
                </a:solidFill>
              </a:rPr>
              <a:t> </a:t>
            </a:r>
            <a:r>
              <a:rPr lang="fi-FI" sz="2000" dirty="0" err="1">
                <a:solidFill>
                  <a:prstClr val="black"/>
                </a:solidFill>
              </a:rPr>
              <a:t>till</a:t>
            </a:r>
            <a:r>
              <a:rPr lang="fi-FI" sz="2000" dirty="0">
                <a:solidFill>
                  <a:prstClr val="black"/>
                </a:solidFill>
              </a:rPr>
              <a:t> </a:t>
            </a:r>
            <a:r>
              <a:rPr lang="fi-FI" sz="2000" dirty="0" err="1">
                <a:solidFill>
                  <a:prstClr val="black"/>
                </a:solidFill>
              </a:rPr>
              <a:t>nikotinprodukter</a:t>
            </a:r>
            <a:r>
              <a:rPr lang="fi-FI" sz="2000" dirty="0">
                <a:solidFill>
                  <a:prstClr val="black"/>
                </a:solidFill>
              </a:rPr>
              <a:t>? </a:t>
            </a:r>
            <a:r>
              <a:rPr lang="fi-FI" sz="2000" dirty="0" err="1">
                <a:solidFill>
                  <a:prstClr val="black"/>
                </a:solidFill>
              </a:rPr>
              <a:t>Varifrån</a:t>
            </a:r>
            <a:r>
              <a:rPr lang="fi-FI" sz="2000" dirty="0">
                <a:solidFill>
                  <a:prstClr val="black"/>
                </a:solidFill>
              </a:rPr>
              <a:t> </a:t>
            </a:r>
            <a:r>
              <a:rPr lang="fi-FI" sz="2000" dirty="0" err="1">
                <a:solidFill>
                  <a:prstClr val="black"/>
                </a:solidFill>
              </a:rPr>
              <a:t>tar</a:t>
            </a:r>
            <a:r>
              <a:rPr lang="fi-FI" sz="2000" dirty="0">
                <a:solidFill>
                  <a:prstClr val="black"/>
                </a:solidFill>
              </a:rPr>
              <a:t> </a:t>
            </a:r>
            <a:r>
              <a:rPr lang="fi-FI" sz="2000" dirty="0" err="1">
                <a:solidFill>
                  <a:prstClr val="black"/>
                </a:solidFill>
              </a:rPr>
              <a:t>unga</a:t>
            </a:r>
            <a:r>
              <a:rPr lang="fi-FI" sz="2000" dirty="0">
                <a:solidFill>
                  <a:prstClr val="black"/>
                </a:solidFill>
              </a:rPr>
              <a:t> </a:t>
            </a:r>
            <a:r>
              <a:rPr lang="fi-FI" sz="2000" dirty="0" err="1">
                <a:solidFill>
                  <a:prstClr val="black"/>
                </a:solidFill>
              </a:rPr>
              <a:t>exempel</a:t>
            </a:r>
            <a:r>
              <a:rPr lang="fi-FI" sz="2000" dirty="0">
                <a:solidFill>
                  <a:prstClr val="black"/>
                </a:solidFill>
              </a:rPr>
              <a:t>? </a:t>
            </a:r>
            <a:endParaRPr lang="fi-FI" dirty="0">
              <a:latin typeface="+mj-lt"/>
            </a:endParaRPr>
          </a:p>
          <a:p>
            <a:endParaRPr lang="fi-FI" dirty="0">
              <a:latin typeface="+mj-lt"/>
            </a:endParaRPr>
          </a:p>
        </p:txBody>
      </p:sp>
      <p:sp>
        <p:nvSpPr>
          <p:cNvPr id="6" name="Ellipsi 5">
            <a:extLst>
              <a:ext uri="{FF2B5EF4-FFF2-40B4-BE49-F238E27FC236}">
                <a16:creationId xmlns:a16="http://schemas.microsoft.com/office/drawing/2014/main" id="{517062C3-99C5-40BB-86C6-92EED014AA21}"/>
              </a:ext>
              <a:ext uri="{C183D7F6-B498-43B3-948B-1728B52AA6E4}">
                <adec:decorative xmlns:adec="http://schemas.microsoft.com/office/drawing/2017/decorative" val="1"/>
              </a:ext>
            </a:extLst>
          </p:cNvPr>
          <p:cNvSpPr/>
          <p:nvPr/>
        </p:nvSpPr>
        <p:spPr>
          <a:xfrm>
            <a:off x="576941" y="2694251"/>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7" name="Kuva 6">
            <a:extLst>
              <a:ext uri="{FF2B5EF4-FFF2-40B4-BE49-F238E27FC236}">
                <a16:creationId xmlns:a16="http://schemas.microsoft.com/office/drawing/2014/main" id="{4DF35AFF-A27D-47A7-8CEA-60C06FAADB9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151" y="2790874"/>
            <a:ext cx="1412279" cy="1412279"/>
          </a:xfrm>
          <a:prstGeom prst="rect">
            <a:avLst/>
          </a:prstGeom>
        </p:spPr>
      </p:pic>
    </p:spTree>
    <p:extLst>
      <p:ext uri="{BB962C8B-B14F-4D97-AF65-F5344CB8AC3E}">
        <p14:creationId xmlns:p14="http://schemas.microsoft.com/office/powerpoint/2010/main" val="45555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4CC19D-F4E7-4BF1-A118-ABA609CF5528}"/>
              </a:ext>
            </a:extLst>
          </p:cNvPr>
          <p:cNvSpPr>
            <a:spLocks noGrp="1"/>
          </p:cNvSpPr>
          <p:nvPr>
            <p:ph type="ctrTitle" idx="4294967295"/>
          </p:nvPr>
        </p:nvSpPr>
        <p:spPr>
          <a:xfrm>
            <a:off x="670588" y="1551256"/>
            <a:ext cx="7791126" cy="1254715"/>
          </a:xfrm>
          <a:prstGeom prst="rect">
            <a:avLst/>
          </a:prstGeom>
        </p:spPr>
        <p:txBody>
          <a:bodyPr>
            <a:noAutofit/>
          </a:bodyPr>
          <a:lstStyle/>
          <a:p>
            <a:pPr algn="ctr"/>
            <a:r>
              <a:rPr lang="sv-FI" altLang="en-US" b="1" dirty="0">
                <a:latin typeface="+mn-lt"/>
              </a:rPr>
              <a:t>Användning av nikotinprodukter bland unga</a:t>
            </a:r>
            <a:endParaRPr lang="fi-FI" altLang="en-US" sz="4400" b="1" dirty="0">
              <a:latin typeface="+mn-lt"/>
            </a:endParaRPr>
          </a:p>
        </p:txBody>
      </p:sp>
      <p:sp>
        <p:nvSpPr>
          <p:cNvPr id="6" name="Ellipsi 5">
            <a:extLst>
              <a:ext uri="{FF2B5EF4-FFF2-40B4-BE49-F238E27FC236}">
                <a16:creationId xmlns:a16="http://schemas.microsoft.com/office/drawing/2014/main" id="{C9870CAD-C7BF-467D-A6A1-3D5756A8AD8D}"/>
              </a:ext>
              <a:ext uri="{C183D7F6-B498-43B3-948B-1728B52AA6E4}">
                <adec:decorative xmlns:adec="http://schemas.microsoft.com/office/drawing/2017/decorative" val="1"/>
              </a:ext>
            </a:extLst>
          </p:cNvPr>
          <p:cNvSpPr/>
          <p:nvPr/>
        </p:nvSpPr>
        <p:spPr>
          <a:xfrm>
            <a:off x="3348444" y="3045824"/>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82FA6972-ED40-44B3-8D87-EBFE1E556284}"/>
              </a:ext>
              <a:ext uri="{C183D7F6-B498-43B3-948B-1728B52AA6E4}">
                <adec:decorative xmlns:adec="http://schemas.microsoft.com/office/drawing/2017/decorative" val="1"/>
              </a:ext>
            </a:extLst>
          </p:cNvPr>
          <p:cNvSpPr/>
          <p:nvPr/>
        </p:nvSpPr>
        <p:spPr>
          <a:xfrm>
            <a:off x="670589" y="3074127"/>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5EC60214-036F-4F69-AB63-CE2AC95E3866}"/>
              </a:ext>
              <a:ext uri="{C183D7F6-B498-43B3-948B-1728B52AA6E4}">
                <adec:decorative xmlns:adec="http://schemas.microsoft.com/office/drawing/2017/decorative" val="1"/>
              </a:ext>
            </a:extLst>
          </p:cNvPr>
          <p:cNvSpPr/>
          <p:nvPr/>
        </p:nvSpPr>
        <p:spPr>
          <a:xfrm>
            <a:off x="6012232" y="2983880"/>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C45587A6-F776-43F3-B70D-5F3F1CF80C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8887" y="3387636"/>
            <a:ext cx="1879352" cy="1824078"/>
          </a:xfrm>
          <a:prstGeom prst="rect">
            <a:avLst/>
          </a:prstGeom>
        </p:spPr>
      </p:pic>
      <p:pic>
        <p:nvPicPr>
          <p:cNvPr id="10" name="Kuva 9">
            <a:extLst>
              <a:ext uri="{FF2B5EF4-FFF2-40B4-BE49-F238E27FC236}">
                <a16:creationId xmlns:a16="http://schemas.microsoft.com/office/drawing/2014/main" id="{0DA69597-6E0B-4FFD-BE87-44C9204155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06348" y="3305692"/>
            <a:ext cx="1966036" cy="1914310"/>
          </a:xfrm>
          <a:prstGeom prst="rect">
            <a:avLst/>
          </a:prstGeom>
        </p:spPr>
      </p:pic>
      <p:pic>
        <p:nvPicPr>
          <p:cNvPr id="11" name="Kuva 10">
            <a:extLst>
              <a:ext uri="{FF2B5EF4-FFF2-40B4-BE49-F238E27FC236}">
                <a16:creationId xmlns:a16="http://schemas.microsoft.com/office/drawing/2014/main" id="{D8E914FB-73E5-496B-AA7F-4327267B5E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42557" y="3204755"/>
            <a:ext cx="1988449" cy="1929967"/>
          </a:xfrm>
          <a:prstGeom prst="rect">
            <a:avLst/>
          </a:prstGeom>
        </p:spPr>
      </p:pic>
    </p:spTree>
    <p:extLst>
      <p:ext uri="{BB962C8B-B14F-4D97-AF65-F5344CB8AC3E}">
        <p14:creationId xmlns:p14="http://schemas.microsoft.com/office/powerpoint/2010/main" val="107188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792160-AD6B-4320-A33E-EF3CBE9589F2}"/>
              </a:ext>
            </a:extLst>
          </p:cNvPr>
          <p:cNvSpPr txBox="1">
            <a:spLocks noGrp="1"/>
          </p:cNvSpPr>
          <p:nvPr>
            <p:ph type="title" idx="4294967295"/>
          </p:nvPr>
        </p:nvSpPr>
        <p:spPr>
          <a:xfrm>
            <a:off x="0" y="7922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err="1">
                <a:ln>
                  <a:noFill/>
                </a:ln>
                <a:effectLst/>
                <a:uLnTx/>
                <a:uFillTx/>
                <a:latin typeface="+mn-lt"/>
                <a:ea typeface="+mj-ea"/>
                <a:cs typeface="+mj-cs"/>
              </a:rPr>
              <a:t>Diskussion</a:t>
            </a:r>
            <a:r>
              <a:rPr kumimoji="0" lang="fi-FI" sz="5400" b="1" i="0" u="none" strike="noStrike" kern="1200" cap="none" spc="0" normalizeH="0" baseline="0" noProof="0" dirty="0">
                <a:ln>
                  <a:noFill/>
                </a:ln>
                <a:effectLst/>
                <a:uLnTx/>
                <a:uFillTx/>
                <a:latin typeface="+mn-lt"/>
                <a:ea typeface="+mj-ea"/>
                <a:cs typeface="+mj-cs"/>
              </a:rPr>
              <a:t> i par</a:t>
            </a:r>
          </a:p>
        </p:txBody>
      </p:sp>
      <p:pic>
        <p:nvPicPr>
          <p:cNvPr id="3" name="Sisällön paikkamerkki 4">
            <a:extLst>
              <a:ext uri="{FF2B5EF4-FFF2-40B4-BE49-F238E27FC236}">
                <a16:creationId xmlns:a16="http://schemas.microsoft.com/office/drawing/2014/main" id="{06B7E4F4-591C-495B-88C9-2F136388F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4356" y="1995838"/>
            <a:ext cx="2866323" cy="2866323"/>
          </a:xfrm>
          <a:prstGeom prst="rect">
            <a:avLst/>
          </a:prstGeom>
        </p:spPr>
      </p:pic>
      <p:pic>
        <p:nvPicPr>
          <p:cNvPr id="4" name="Sisällön paikkamerkki 4">
            <a:extLst>
              <a:ext uri="{FF2B5EF4-FFF2-40B4-BE49-F238E27FC236}">
                <a16:creationId xmlns:a16="http://schemas.microsoft.com/office/drawing/2014/main" id="{FFDC8B9F-7DFB-4DB5-891F-2ADE83D0E9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383321" y="1995838"/>
            <a:ext cx="2866323" cy="2866323"/>
          </a:xfrm>
          <a:prstGeom prst="rect">
            <a:avLst/>
          </a:prstGeom>
        </p:spPr>
      </p:pic>
      <p:sp>
        <p:nvSpPr>
          <p:cNvPr id="5" name="Tekstiruutu 4">
            <a:extLst>
              <a:ext uri="{FF2B5EF4-FFF2-40B4-BE49-F238E27FC236}">
                <a16:creationId xmlns:a16="http://schemas.microsoft.com/office/drawing/2014/main" id="{C039EA84-1146-4363-B58E-FA547580BB2D}"/>
              </a:ext>
            </a:extLst>
          </p:cNvPr>
          <p:cNvSpPr txBox="1"/>
          <p:nvPr/>
        </p:nvSpPr>
        <p:spPr>
          <a:xfrm>
            <a:off x="1174416" y="4988551"/>
            <a:ext cx="7172526" cy="1077218"/>
          </a:xfrm>
          <a:prstGeom prst="rect">
            <a:avLst/>
          </a:prstGeom>
          <a:noFill/>
        </p:spPr>
        <p:txBody>
          <a:bodyPr wrap="square" rtlCol="0">
            <a:spAutoFit/>
          </a:bodyPr>
          <a:lstStyle/>
          <a:p>
            <a:pPr algn="ctr"/>
            <a:r>
              <a:rPr lang="sv-FI" sz="3200" dirty="0"/>
              <a:t>Dela in er i par eller i smågrupper. </a:t>
            </a:r>
          </a:p>
          <a:p>
            <a:pPr algn="ctr"/>
            <a:r>
              <a:rPr lang="sv-FI" sz="3200" dirty="0"/>
              <a:t>Skriv ner svaren på papper.</a:t>
            </a:r>
          </a:p>
        </p:txBody>
      </p:sp>
    </p:spTree>
    <p:extLst>
      <p:ext uri="{BB962C8B-B14F-4D97-AF65-F5344CB8AC3E}">
        <p14:creationId xmlns:p14="http://schemas.microsoft.com/office/powerpoint/2010/main" val="3906144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4CC19D-F4E7-4BF1-A118-ABA609CF5528}"/>
              </a:ext>
            </a:extLst>
          </p:cNvPr>
          <p:cNvSpPr>
            <a:spLocks noGrp="1"/>
          </p:cNvSpPr>
          <p:nvPr>
            <p:ph type="ctrTitle" idx="4294967295"/>
          </p:nvPr>
        </p:nvSpPr>
        <p:spPr>
          <a:xfrm>
            <a:off x="392113" y="592138"/>
            <a:ext cx="8751887" cy="969962"/>
          </a:xfrm>
          <a:prstGeom prst="rect">
            <a:avLst/>
          </a:prstGeom>
        </p:spPr>
        <p:txBody>
          <a:bodyPr>
            <a:noAutofit/>
          </a:bodyPr>
          <a:lstStyle/>
          <a:p>
            <a:pPr algn="l"/>
            <a:r>
              <a:rPr lang="fi-FI" altLang="en-US" sz="3200" b="1" dirty="0" err="1">
                <a:latin typeface="+mn-lt"/>
              </a:rPr>
              <a:t>Daglig</a:t>
            </a:r>
            <a:r>
              <a:rPr lang="fi-FI" altLang="en-US" sz="3200" b="1" dirty="0">
                <a:latin typeface="+mn-lt"/>
              </a:rPr>
              <a:t> </a:t>
            </a:r>
            <a:r>
              <a:rPr lang="fi-FI" altLang="en-US" sz="3200" b="1" dirty="0" err="1">
                <a:latin typeface="+mn-lt"/>
              </a:rPr>
              <a:t>rökning</a:t>
            </a:r>
            <a:r>
              <a:rPr lang="fi-FI" altLang="en-US" sz="3200" b="1" dirty="0">
                <a:latin typeface="+mn-lt"/>
              </a:rPr>
              <a:t> </a:t>
            </a:r>
            <a:r>
              <a:rPr lang="fi-FI" altLang="en-US" sz="3200" b="1" dirty="0" err="1">
                <a:latin typeface="+mn-lt"/>
              </a:rPr>
              <a:t>bland</a:t>
            </a:r>
            <a:r>
              <a:rPr lang="fi-FI" altLang="en-US" sz="3200" b="1" dirty="0">
                <a:latin typeface="+mn-lt"/>
              </a:rPr>
              <a:t> </a:t>
            </a:r>
            <a:r>
              <a:rPr lang="fi-FI" altLang="en-US" sz="3200" b="1" dirty="0" err="1">
                <a:latin typeface="+mn-lt"/>
              </a:rPr>
              <a:t>ungdomar</a:t>
            </a:r>
            <a:br>
              <a:rPr lang="fi-FI" altLang="en-US" sz="3200" b="1" dirty="0">
                <a:latin typeface="+mn-lt"/>
              </a:rPr>
            </a:br>
            <a:r>
              <a:rPr lang="fi-FI" altLang="en-US" sz="3200" b="1" dirty="0">
                <a:latin typeface="+mn-lt"/>
              </a:rPr>
              <a:t>2006-2019</a:t>
            </a:r>
          </a:p>
        </p:txBody>
      </p:sp>
      <p:pic>
        <p:nvPicPr>
          <p:cNvPr id="6" name="Kuva 6" descr="Ammatillinen oppilaitos: 2008-2009 n. 40%.&#10;2019 alle 20%.&#10;Luko 1. ja 2. vuosi: 2006-2007 n. 12%. 2019 alle 5%.  Perusopetus 8. ja 9. lk 2006-2007 n. 15%. 2019 n. 6%.">
            <a:extLst>
              <a:ext uri="{FF2B5EF4-FFF2-40B4-BE49-F238E27FC236}">
                <a16:creationId xmlns:a16="http://schemas.microsoft.com/office/drawing/2014/main" id="{7B072AC2-CC6E-448A-A086-BD454107A4D8}"/>
              </a:ext>
            </a:extLst>
          </p:cNvPr>
          <p:cNvPicPr>
            <a:picLocks noChangeAspect="1"/>
          </p:cNvPicPr>
          <p:nvPr/>
        </p:nvPicPr>
        <p:blipFill rotWithShape="1">
          <a:blip r:embed="rId3"/>
          <a:srcRect b="11083"/>
          <a:stretch/>
        </p:blipFill>
        <p:spPr>
          <a:xfrm>
            <a:off x="275695" y="1562242"/>
            <a:ext cx="8389032" cy="4324750"/>
          </a:xfrm>
          <a:prstGeom prst="rect">
            <a:avLst/>
          </a:prstGeom>
        </p:spPr>
      </p:pic>
      <p:sp>
        <p:nvSpPr>
          <p:cNvPr id="3" name="Suorakulmio 2">
            <a:extLst>
              <a:ext uri="{FF2B5EF4-FFF2-40B4-BE49-F238E27FC236}">
                <a16:creationId xmlns:a16="http://schemas.microsoft.com/office/drawing/2014/main" id="{51F475BF-B291-411E-A24F-A3E720D68BF2}"/>
              </a:ext>
              <a:ext uri="{C183D7F6-B498-43B3-948B-1728B52AA6E4}">
                <adec:decorative xmlns:adec="http://schemas.microsoft.com/office/drawing/2017/decorative" val="1"/>
              </a:ext>
            </a:extLst>
          </p:cNvPr>
          <p:cNvSpPr/>
          <p:nvPr/>
        </p:nvSpPr>
        <p:spPr>
          <a:xfrm>
            <a:off x="6134506" y="6118544"/>
            <a:ext cx="407447" cy="367501"/>
          </a:xfrm>
          <a:prstGeom prst="rect">
            <a:avLst/>
          </a:prstGeom>
          <a:solidFill>
            <a:srgbClr val="6C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E5B244CF-9441-433B-89C9-5F658A1F659B}"/>
              </a:ext>
              <a:ext uri="{C183D7F6-B498-43B3-948B-1728B52AA6E4}">
                <adec:decorative xmlns:adec="http://schemas.microsoft.com/office/drawing/2017/decorative" val="1"/>
              </a:ext>
            </a:extLst>
          </p:cNvPr>
          <p:cNvSpPr/>
          <p:nvPr/>
        </p:nvSpPr>
        <p:spPr>
          <a:xfrm>
            <a:off x="575845" y="6177784"/>
            <a:ext cx="379736" cy="342507"/>
          </a:xfrm>
          <a:prstGeom prst="rect">
            <a:avLst/>
          </a:prstGeom>
          <a:solidFill>
            <a:srgbClr val="2D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6FE39B17-242F-4717-90A4-187270D18ADB}"/>
              </a:ext>
              <a:ext uri="{C183D7F6-B498-43B3-948B-1728B52AA6E4}">
                <adec:decorative xmlns:adec="http://schemas.microsoft.com/office/drawing/2017/decorative" val="1"/>
              </a:ext>
            </a:extLst>
          </p:cNvPr>
          <p:cNvSpPr/>
          <p:nvPr/>
        </p:nvSpPr>
        <p:spPr>
          <a:xfrm>
            <a:off x="3335053" y="6161311"/>
            <a:ext cx="379736" cy="342507"/>
          </a:xfrm>
          <a:prstGeom prst="rect">
            <a:avLst/>
          </a:prstGeom>
          <a:solidFill>
            <a:srgbClr val="A1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0DB5A826-D2FC-4FEA-ABF6-A448C740545F}"/>
              </a:ext>
              <a:ext uri="{C183D7F6-B498-43B3-948B-1728B52AA6E4}">
                <adec:decorative xmlns:adec="http://schemas.microsoft.com/office/drawing/2017/decorative" val="1"/>
              </a:ext>
            </a:extLst>
          </p:cNvPr>
          <p:cNvSpPr txBox="1"/>
          <p:nvPr/>
        </p:nvSpPr>
        <p:spPr>
          <a:xfrm>
            <a:off x="1027120" y="6116713"/>
            <a:ext cx="2411586" cy="369332"/>
          </a:xfrm>
          <a:prstGeom prst="rect">
            <a:avLst/>
          </a:prstGeom>
          <a:noFill/>
        </p:spPr>
        <p:txBody>
          <a:bodyPr wrap="square" rtlCol="0">
            <a:spAutoFit/>
          </a:bodyPr>
          <a:lstStyle/>
          <a:p>
            <a:r>
              <a:rPr lang="fi-FI" dirty="0" err="1"/>
              <a:t>Grundskolan</a:t>
            </a:r>
            <a:r>
              <a:rPr lang="fi-FI" dirty="0"/>
              <a:t> </a:t>
            </a:r>
            <a:r>
              <a:rPr lang="fi-FI" dirty="0" err="1"/>
              <a:t>åk</a:t>
            </a:r>
            <a:r>
              <a:rPr lang="fi-FI" dirty="0"/>
              <a:t> 8 </a:t>
            </a:r>
            <a:r>
              <a:rPr lang="fi-FI" dirty="0" err="1"/>
              <a:t>och</a:t>
            </a:r>
            <a:r>
              <a:rPr lang="fi-FI" dirty="0"/>
              <a:t> 9</a:t>
            </a:r>
          </a:p>
        </p:txBody>
      </p:sp>
      <p:sp>
        <p:nvSpPr>
          <p:cNvPr id="10" name="Tekstiruutu 9">
            <a:extLst>
              <a:ext uri="{FF2B5EF4-FFF2-40B4-BE49-F238E27FC236}">
                <a16:creationId xmlns:a16="http://schemas.microsoft.com/office/drawing/2014/main" id="{4FB585EA-0870-4DD5-B77B-CDE06B47221A}"/>
              </a:ext>
              <a:ext uri="{C183D7F6-B498-43B3-948B-1728B52AA6E4}">
                <adec:decorative xmlns:adec="http://schemas.microsoft.com/office/drawing/2017/decorative" val="1"/>
              </a:ext>
            </a:extLst>
          </p:cNvPr>
          <p:cNvSpPr txBox="1"/>
          <p:nvPr/>
        </p:nvSpPr>
        <p:spPr>
          <a:xfrm>
            <a:off x="3682675" y="6134486"/>
            <a:ext cx="2411586" cy="369332"/>
          </a:xfrm>
          <a:prstGeom prst="rect">
            <a:avLst/>
          </a:prstGeom>
          <a:noFill/>
        </p:spPr>
        <p:txBody>
          <a:bodyPr wrap="square" rtlCol="0">
            <a:spAutoFit/>
          </a:bodyPr>
          <a:lstStyle/>
          <a:p>
            <a:r>
              <a:rPr lang="fi-FI" dirty="0" err="1"/>
              <a:t>Gymnasie</a:t>
            </a:r>
            <a:r>
              <a:rPr lang="fi-FI" dirty="0"/>
              <a:t> 1. </a:t>
            </a:r>
            <a:r>
              <a:rPr lang="fi-FI" dirty="0" err="1"/>
              <a:t>och</a:t>
            </a:r>
            <a:r>
              <a:rPr lang="fi-FI" dirty="0"/>
              <a:t> 2. </a:t>
            </a:r>
            <a:r>
              <a:rPr lang="fi-FI" dirty="0" err="1"/>
              <a:t>året</a:t>
            </a:r>
            <a:endParaRPr lang="fi-FI" dirty="0"/>
          </a:p>
        </p:txBody>
      </p:sp>
      <p:sp>
        <p:nvSpPr>
          <p:cNvPr id="11" name="Tekstiruutu 10">
            <a:extLst>
              <a:ext uri="{FF2B5EF4-FFF2-40B4-BE49-F238E27FC236}">
                <a16:creationId xmlns:a16="http://schemas.microsoft.com/office/drawing/2014/main" id="{E43F2235-2697-42F4-88F7-73886CCE3FBA}"/>
              </a:ext>
              <a:ext uri="{C183D7F6-B498-43B3-948B-1728B52AA6E4}">
                <adec:decorative xmlns:adec="http://schemas.microsoft.com/office/drawing/2017/decorative" val="1"/>
              </a:ext>
            </a:extLst>
          </p:cNvPr>
          <p:cNvSpPr txBox="1"/>
          <p:nvPr/>
        </p:nvSpPr>
        <p:spPr>
          <a:xfrm>
            <a:off x="6517390" y="6118789"/>
            <a:ext cx="2411586" cy="369332"/>
          </a:xfrm>
          <a:prstGeom prst="rect">
            <a:avLst/>
          </a:prstGeom>
          <a:noFill/>
        </p:spPr>
        <p:txBody>
          <a:bodyPr wrap="square" rtlCol="0">
            <a:spAutoFit/>
          </a:bodyPr>
          <a:lstStyle/>
          <a:p>
            <a:r>
              <a:rPr lang="fi-FI" dirty="0" err="1"/>
              <a:t>Yrkesläroanstalt</a:t>
            </a:r>
            <a:endParaRPr lang="fi-FI" dirty="0"/>
          </a:p>
        </p:txBody>
      </p:sp>
      <p:pic>
        <p:nvPicPr>
          <p:cNvPr id="2" name="Picture 2" descr="Institutet för hälsa och välfärd">
            <a:extLst>
              <a:ext uri="{FF2B5EF4-FFF2-40B4-BE49-F238E27FC236}">
                <a16:creationId xmlns:a16="http://schemas.microsoft.com/office/drawing/2014/main" id="{CA8749D8-5850-46F0-8872-6E5DB5E40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353" y="261210"/>
            <a:ext cx="2388623" cy="48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23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4CC19D-F4E7-4BF1-A118-ABA609CF5528}"/>
              </a:ext>
            </a:extLst>
          </p:cNvPr>
          <p:cNvSpPr>
            <a:spLocks noGrp="1"/>
          </p:cNvSpPr>
          <p:nvPr>
            <p:ph type="ctrTitle" idx="4294967295"/>
          </p:nvPr>
        </p:nvSpPr>
        <p:spPr>
          <a:xfrm>
            <a:off x="330938" y="299336"/>
            <a:ext cx="7567613" cy="747712"/>
          </a:xfrm>
          <a:prstGeom prst="rect">
            <a:avLst/>
          </a:prstGeom>
        </p:spPr>
        <p:txBody>
          <a:bodyPr>
            <a:noAutofit/>
          </a:bodyPr>
          <a:lstStyle/>
          <a:p>
            <a:pPr algn="l"/>
            <a:r>
              <a:rPr lang="fi-FI" altLang="en-US" sz="3200" b="1" dirty="0" err="1">
                <a:latin typeface="+mn-lt"/>
              </a:rPr>
              <a:t>Daglig</a:t>
            </a:r>
            <a:r>
              <a:rPr lang="fi-FI" altLang="en-US" sz="3200" b="1" dirty="0">
                <a:latin typeface="+mn-lt"/>
              </a:rPr>
              <a:t> </a:t>
            </a:r>
            <a:r>
              <a:rPr lang="fi-FI" altLang="en-US" sz="3200" b="1" dirty="0" err="1">
                <a:latin typeface="+mn-lt"/>
              </a:rPr>
              <a:t>snusanvändning</a:t>
            </a:r>
            <a:r>
              <a:rPr lang="fi-FI" altLang="en-US" sz="3200" b="1" dirty="0">
                <a:latin typeface="+mn-lt"/>
              </a:rPr>
              <a:t> </a:t>
            </a:r>
            <a:r>
              <a:rPr lang="fi-FI" altLang="en-US" sz="3200" b="1" dirty="0" err="1">
                <a:latin typeface="+mn-lt"/>
              </a:rPr>
              <a:t>bland</a:t>
            </a:r>
            <a:r>
              <a:rPr lang="fi-FI" altLang="en-US" sz="3200" b="1" dirty="0">
                <a:latin typeface="+mn-lt"/>
              </a:rPr>
              <a:t> </a:t>
            </a:r>
            <a:br>
              <a:rPr lang="fi-FI" altLang="en-US" sz="3200" b="1" dirty="0">
                <a:latin typeface="+mn-lt"/>
              </a:rPr>
            </a:br>
            <a:r>
              <a:rPr lang="fi-FI" altLang="en-US" sz="3200" b="1" dirty="0" err="1">
                <a:latin typeface="+mn-lt"/>
              </a:rPr>
              <a:t>ungdomar</a:t>
            </a:r>
            <a:r>
              <a:rPr lang="fi-FI" altLang="en-US" sz="3200" b="1" dirty="0">
                <a:latin typeface="+mn-lt"/>
              </a:rPr>
              <a:t> 2006-2019</a:t>
            </a:r>
          </a:p>
        </p:txBody>
      </p:sp>
      <p:pic>
        <p:nvPicPr>
          <p:cNvPr id="2" name="Kuva 2" descr="Perusopetus 8. ja 9. lk 2006-2007 alle 2%. 2019 n. 5%.&#10;Lukio 1. ja 2. vuosi 2006-2007 alle 2%. 2019 n. 4%.&#10;Ammatillinen oppilaitos 2008-2009 n. 3%. 2019 yli 14%.">
            <a:extLst>
              <a:ext uri="{FF2B5EF4-FFF2-40B4-BE49-F238E27FC236}">
                <a16:creationId xmlns:a16="http://schemas.microsoft.com/office/drawing/2014/main" id="{23A59B69-6897-4CED-BBCF-71FFA801E06E}"/>
              </a:ext>
            </a:extLst>
          </p:cNvPr>
          <p:cNvPicPr>
            <a:picLocks noChangeAspect="1"/>
          </p:cNvPicPr>
          <p:nvPr/>
        </p:nvPicPr>
        <p:blipFill rotWithShape="1">
          <a:blip r:embed="rId3"/>
          <a:srcRect b="12088"/>
          <a:stretch/>
        </p:blipFill>
        <p:spPr>
          <a:xfrm>
            <a:off x="109617" y="1529072"/>
            <a:ext cx="8750593" cy="4415902"/>
          </a:xfrm>
          <a:prstGeom prst="rect">
            <a:avLst/>
          </a:prstGeom>
        </p:spPr>
      </p:pic>
      <p:sp>
        <p:nvSpPr>
          <p:cNvPr id="6" name="Suorakulmio 5">
            <a:extLst>
              <a:ext uri="{FF2B5EF4-FFF2-40B4-BE49-F238E27FC236}">
                <a16:creationId xmlns:a16="http://schemas.microsoft.com/office/drawing/2014/main" id="{51E2C9BE-5BE5-4F5A-97BE-A110892929ED}"/>
              </a:ext>
              <a:ext uri="{C183D7F6-B498-43B3-948B-1728B52AA6E4}">
                <adec:decorative xmlns:adec="http://schemas.microsoft.com/office/drawing/2017/decorative" val="1"/>
              </a:ext>
            </a:extLst>
          </p:cNvPr>
          <p:cNvSpPr/>
          <p:nvPr/>
        </p:nvSpPr>
        <p:spPr>
          <a:xfrm>
            <a:off x="6140615" y="6136317"/>
            <a:ext cx="407447" cy="367501"/>
          </a:xfrm>
          <a:prstGeom prst="rect">
            <a:avLst/>
          </a:prstGeom>
          <a:solidFill>
            <a:srgbClr val="6C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1E1A519A-36E6-46A7-8639-1625FDB03DCD}"/>
              </a:ext>
              <a:ext uri="{C183D7F6-B498-43B3-948B-1728B52AA6E4}">
                <adec:decorative xmlns:adec="http://schemas.microsoft.com/office/drawing/2017/decorative" val="1"/>
              </a:ext>
            </a:extLst>
          </p:cNvPr>
          <p:cNvSpPr/>
          <p:nvPr/>
        </p:nvSpPr>
        <p:spPr>
          <a:xfrm>
            <a:off x="575845" y="6177784"/>
            <a:ext cx="379736" cy="342507"/>
          </a:xfrm>
          <a:prstGeom prst="rect">
            <a:avLst/>
          </a:prstGeom>
          <a:solidFill>
            <a:srgbClr val="2D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EFF7EC45-5E91-4BB4-AC30-70E3AE3A7DB4}"/>
              </a:ext>
              <a:ext uri="{C183D7F6-B498-43B3-948B-1728B52AA6E4}">
                <adec:decorative xmlns:adec="http://schemas.microsoft.com/office/drawing/2017/decorative" val="1"/>
              </a:ext>
            </a:extLst>
          </p:cNvPr>
          <p:cNvSpPr/>
          <p:nvPr/>
        </p:nvSpPr>
        <p:spPr>
          <a:xfrm>
            <a:off x="3320377" y="6147898"/>
            <a:ext cx="379736" cy="342507"/>
          </a:xfrm>
          <a:prstGeom prst="rect">
            <a:avLst/>
          </a:prstGeom>
          <a:solidFill>
            <a:srgbClr val="A1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51107025-902E-4FA6-B831-7495B5EE5833}"/>
              </a:ext>
              <a:ext uri="{C183D7F6-B498-43B3-948B-1728B52AA6E4}">
                <adec:decorative xmlns:adec="http://schemas.microsoft.com/office/drawing/2017/decorative" val="1"/>
              </a:ext>
            </a:extLst>
          </p:cNvPr>
          <p:cNvSpPr txBox="1"/>
          <p:nvPr/>
        </p:nvSpPr>
        <p:spPr>
          <a:xfrm>
            <a:off x="1027120" y="6116713"/>
            <a:ext cx="2411586" cy="369332"/>
          </a:xfrm>
          <a:prstGeom prst="rect">
            <a:avLst/>
          </a:prstGeom>
          <a:noFill/>
        </p:spPr>
        <p:txBody>
          <a:bodyPr wrap="square" rtlCol="0">
            <a:spAutoFit/>
          </a:bodyPr>
          <a:lstStyle/>
          <a:p>
            <a:r>
              <a:rPr lang="fi-FI" dirty="0" err="1"/>
              <a:t>Grundskolan</a:t>
            </a:r>
            <a:r>
              <a:rPr lang="fi-FI" dirty="0"/>
              <a:t> </a:t>
            </a:r>
            <a:r>
              <a:rPr lang="fi-FI" dirty="0" err="1"/>
              <a:t>åk</a:t>
            </a:r>
            <a:r>
              <a:rPr lang="fi-FI" dirty="0"/>
              <a:t> 8 </a:t>
            </a:r>
            <a:r>
              <a:rPr lang="fi-FI" dirty="0" err="1"/>
              <a:t>och</a:t>
            </a:r>
            <a:r>
              <a:rPr lang="fi-FI" dirty="0"/>
              <a:t> 9</a:t>
            </a:r>
          </a:p>
        </p:txBody>
      </p:sp>
      <p:sp>
        <p:nvSpPr>
          <p:cNvPr id="11" name="Tekstiruutu 10">
            <a:extLst>
              <a:ext uri="{FF2B5EF4-FFF2-40B4-BE49-F238E27FC236}">
                <a16:creationId xmlns:a16="http://schemas.microsoft.com/office/drawing/2014/main" id="{26F8CD88-80B5-4423-9645-E25BD5CF0A7F}"/>
              </a:ext>
              <a:ext uri="{C183D7F6-B498-43B3-948B-1728B52AA6E4}">
                <adec:decorative xmlns:adec="http://schemas.microsoft.com/office/drawing/2017/decorative" val="1"/>
              </a:ext>
            </a:extLst>
          </p:cNvPr>
          <p:cNvSpPr txBox="1"/>
          <p:nvPr/>
        </p:nvSpPr>
        <p:spPr>
          <a:xfrm>
            <a:off x="6517390" y="6118789"/>
            <a:ext cx="2411586" cy="369332"/>
          </a:xfrm>
          <a:prstGeom prst="rect">
            <a:avLst/>
          </a:prstGeom>
          <a:noFill/>
        </p:spPr>
        <p:txBody>
          <a:bodyPr wrap="square" rtlCol="0">
            <a:spAutoFit/>
          </a:bodyPr>
          <a:lstStyle/>
          <a:p>
            <a:r>
              <a:rPr lang="fi-FI" dirty="0" err="1"/>
              <a:t>Yrkesläroanstalt</a:t>
            </a:r>
            <a:endParaRPr lang="fi-FI" dirty="0"/>
          </a:p>
        </p:txBody>
      </p:sp>
      <p:sp>
        <p:nvSpPr>
          <p:cNvPr id="3" name="Tekstiruutu 2">
            <a:extLst>
              <a:ext uri="{FF2B5EF4-FFF2-40B4-BE49-F238E27FC236}">
                <a16:creationId xmlns:a16="http://schemas.microsoft.com/office/drawing/2014/main" id="{AD98AEEB-143F-488F-BEE3-E82C95535834}"/>
              </a:ext>
              <a:ext uri="{C183D7F6-B498-43B3-948B-1728B52AA6E4}">
                <adec:decorative xmlns:adec="http://schemas.microsoft.com/office/drawing/2017/decorative" val="1"/>
              </a:ext>
            </a:extLst>
          </p:cNvPr>
          <p:cNvSpPr txBox="1"/>
          <p:nvPr/>
        </p:nvSpPr>
        <p:spPr>
          <a:xfrm>
            <a:off x="3682675" y="6134486"/>
            <a:ext cx="2411586" cy="369332"/>
          </a:xfrm>
          <a:prstGeom prst="rect">
            <a:avLst/>
          </a:prstGeom>
          <a:noFill/>
        </p:spPr>
        <p:txBody>
          <a:bodyPr wrap="square" rtlCol="0">
            <a:spAutoFit/>
          </a:bodyPr>
          <a:lstStyle/>
          <a:p>
            <a:r>
              <a:rPr lang="fi-FI" dirty="0" err="1"/>
              <a:t>Gymnasie</a:t>
            </a:r>
            <a:r>
              <a:rPr lang="fi-FI" dirty="0"/>
              <a:t> 1. </a:t>
            </a:r>
            <a:r>
              <a:rPr lang="fi-FI" dirty="0" err="1"/>
              <a:t>och</a:t>
            </a:r>
            <a:r>
              <a:rPr lang="fi-FI" dirty="0"/>
              <a:t> 2. </a:t>
            </a:r>
            <a:r>
              <a:rPr lang="fi-FI" dirty="0" err="1"/>
              <a:t>året</a:t>
            </a:r>
            <a:endParaRPr lang="fi-FI" dirty="0"/>
          </a:p>
        </p:txBody>
      </p:sp>
      <p:pic>
        <p:nvPicPr>
          <p:cNvPr id="5" name="Picture 2" descr="Institutet för hälsa och välfärd">
            <a:extLst>
              <a:ext uri="{FF2B5EF4-FFF2-40B4-BE49-F238E27FC236}">
                <a16:creationId xmlns:a16="http://schemas.microsoft.com/office/drawing/2014/main" id="{3AF0B7AB-17F4-4069-9D53-0C5587D2A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353" y="261210"/>
            <a:ext cx="2388623" cy="48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9EAD9D-363A-43A4-AEC4-BD319620706F}"/>
              </a:ext>
            </a:extLst>
          </p:cNvPr>
          <p:cNvSpPr>
            <a:spLocks noGrp="1"/>
          </p:cNvSpPr>
          <p:nvPr>
            <p:ph type="title" idx="4294967295"/>
          </p:nvPr>
        </p:nvSpPr>
        <p:spPr>
          <a:xfrm>
            <a:off x="769394" y="1746223"/>
            <a:ext cx="7886700" cy="1325562"/>
          </a:xfrm>
          <a:prstGeom prst="rect">
            <a:avLst/>
          </a:prstGeom>
        </p:spPr>
        <p:txBody>
          <a:bodyPr/>
          <a:lstStyle/>
          <a:p>
            <a:r>
              <a:rPr lang="fi-FI" sz="4800" b="1" dirty="0" err="1">
                <a:latin typeface="+mn-lt"/>
              </a:rPr>
              <a:t>Reflektionsuppgift</a:t>
            </a:r>
            <a:endParaRPr lang="fi-FI" sz="5100" b="1" dirty="0">
              <a:latin typeface="+mn-lt"/>
            </a:endParaRPr>
          </a:p>
        </p:txBody>
      </p:sp>
      <p:sp>
        <p:nvSpPr>
          <p:cNvPr id="3" name="Sisällön paikkamerkki 2">
            <a:extLst>
              <a:ext uri="{FF2B5EF4-FFF2-40B4-BE49-F238E27FC236}">
                <a16:creationId xmlns:a16="http://schemas.microsoft.com/office/drawing/2014/main" id="{EF2B6435-7EEE-4DA3-8EB5-743A12747022}"/>
              </a:ext>
            </a:extLst>
          </p:cNvPr>
          <p:cNvSpPr>
            <a:spLocks noGrp="1"/>
          </p:cNvSpPr>
          <p:nvPr>
            <p:ph idx="4294967295"/>
          </p:nvPr>
        </p:nvSpPr>
        <p:spPr>
          <a:xfrm>
            <a:off x="2625746" y="3071785"/>
            <a:ext cx="5748860" cy="1949541"/>
          </a:xfrm>
          <a:prstGeom prst="rect">
            <a:avLst/>
          </a:prstGeom>
        </p:spPr>
        <p:txBody>
          <a:bodyPr anchor="t"/>
          <a:lstStyle/>
          <a:p>
            <a:pPr marL="0" indent="0">
              <a:buNone/>
            </a:pPr>
            <a:r>
              <a:rPr lang="en-US" sz="3600" dirty="0" err="1"/>
              <a:t>Hur</a:t>
            </a:r>
            <a:r>
              <a:rPr lang="en-US" sz="3600" dirty="0"/>
              <a:t> </a:t>
            </a:r>
            <a:r>
              <a:rPr lang="en-US" sz="3600" dirty="0" err="1"/>
              <a:t>stor</a:t>
            </a:r>
            <a:r>
              <a:rPr lang="en-US" sz="3600" dirty="0"/>
              <a:t> </a:t>
            </a:r>
            <a:r>
              <a:rPr lang="en-US" sz="3600" dirty="0" err="1"/>
              <a:t>andel</a:t>
            </a:r>
            <a:r>
              <a:rPr lang="en-US" sz="3600" dirty="0"/>
              <a:t> av </a:t>
            </a:r>
            <a:r>
              <a:rPr lang="en-US" sz="3600" dirty="0" err="1"/>
              <a:t>unga</a:t>
            </a:r>
            <a:r>
              <a:rPr lang="en-US" sz="3600" dirty="0"/>
              <a:t> </a:t>
            </a:r>
            <a:r>
              <a:rPr lang="en-US" sz="3600" dirty="0" err="1"/>
              <a:t>använder</a:t>
            </a:r>
            <a:r>
              <a:rPr lang="en-US" sz="3600" dirty="0"/>
              <a:t> </a:t>
            </a:r>
            <a:r>
              <a:rPr lang="en-US" sz="3600" dirty="0" err="1"/>
              <a:t>nikotinprodukter</a:t>
            </a:r>
            <a:r>
              <a:rPr lang="en-US" sz="3600" dirty="0"/>
              <a:t> </a:t>
            </a:r>
            <a:r>
              <a:rPr lang="en-US" sz="3600" dirty="0" err="1"/>
              <a:t>dagligen</a:t>
            </a:r>
            <a:r>
              <a:rPr lang="en-US" sz="3600" dirty="0"/>
              <a:t>? </a:t>
            </a:r>
            <a:endParaRPr lang="fi-FI" sz="3600" dirty="0"/>
          </a:p>
          <a:p>
            <a:pPr marL="0" indent="0">
              <a:buNone/>
            </a:pPr>
            <a:endParaRPr lang="fi-FI" dirty="0"/>
          </a:p>
        </p:txBody>
      </p:sp>
      <p:sp>
        <p:nvSpPr>
          <p:cNvPr id="5" name="Ellipsi 4">
            <a:extLst>
              <a:ext uri="{FF2B5EF4-FFF2-40B4-BE49-F238E27FC236}">
                <a16:creationId xmlns:a16="http://schemas.microsoft.com/office/drawing/2014/main" id="{E4A06235-961B-43AC-8036-C7944F4CEE95}"/>
              </a:ext>
              <a:ext uri="{C183D7F6-B498-43B3-948B-1728B52AA6E4}">
                <adec:decorative xmlns:adec="http://schemas.microsoft.com/office/drawing/2017/decorative" val="1"/>
              </a:ext>
            </a:extLst>
          </p:cNvPr>
          <p:cNvSpPr/>
          <p:nvPr/>
        </p:nvSpPr>
        <p:spPr>
          <a:xfrm>
            <a:off x="769394" y="3071785"/>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6" name="Kuva 5">
            <a:extLst>
              <a:ext uri="{FF2B5EF4-FFF2-40B4-BE49-F238E27FC236}">
                <a16:creationId xmlns:a16="http://schemas.microsoft.com/office/drawing/2014/main" id="{B8A39418-A2F0-403D-B63B-3EE1CA5136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603" y="3071785"/>
            <a:ext cx="1412279" cy="1412279"/>
          </a:xfrm>
          <a:prstGeom prst="rect">
            <a:avLst/>
          </a:prstGeom>
        </p:spPr>
      </p:pic>
    </p:spTree>
    <p:extLst>
      <p:ext uri="{BB962C8B-B14F-4D97-AF65-F5344CB8AC3E}">
        <p14:creationId xmlns:p14="http://schemas.microsoft.com/office/powerpoint/2010/main" val="2032222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Statistik på daglig användning av cigaretter och snus bland åk 8 och åk 9. Källa Enkäten Hälsa i skolan">
            <a:extLst>
              <a:ext uri="{FF2B5EF4-FFF2-40B4-BE49-F238E27FC236}">
                <a16:creationId xmlns:a16="http://schemas.microsoft.com/office/drawing/2014/main" id="{5FD15710-7AFD-4133-9347-795DC2D44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descr="Statistik på åk 8 och 9 daglig användning av cigaretter och snus">
            <a:extLst>
              <a:ext uri="{FF2B5EF4-FFF2-40B4-BE49-F238E27FC236}">
                <a16:creationId xmlns:a16="http://schemas.microsoft.com/office/drawing/2014/main" id="{97DBAA82-D6E9-4CF8-A75D-A10C177C5529}"/>
              </a:ext>
            </a:extLst>
          </p:cNvPr>
          <p:cNvSpPr>
            <a:spLocks noGrp="1"/>
          </p:cNvSpPr>
          <p:nvPr>
            <p:ph type="title" idx="4294967295"/>
          </p:nvPr>
        </p:nvSpPr>
        <p:spPr>
          <a:xfrm>
            <a:off x="628650" y="-1325563"/>
            <a:ext cx="7886700" cy="1325563"/>
          </a:xfrm>
          <a:prstGeom prst="rect">
            <a:avLst/>
          </a:prstGeom>
        </p:spPr>
        <p:txBody>
          <a:bodyPr anchor="b"/>
          <a:lstStyle/>
          <a:p>
            <a:endParaRPr lang="sv-FI" dirty="0"/>
          </a:p>
        </p:txBody>
      </p:sp>
    </p:spTree>
    <p:extLst>
      <p:ext uri="{BB962C8B-B14F-4D97-AF65-F5344CB8AC3E}">
        <p14:creationId xmlns:p14="http://schemas.microsoft.com/office/powerpoint/2010/main" val="238586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9822530-BDCF-4369-9E21-9BD970564A6E}"/>
              </a:ext>
              <a:ext uri="{C183D7F6-B498-43B3-948B-1728B52AA6E4}">
                <adec:decorative xmlns:adec="http://schemas.microsoft.com/office/drawing/2017/decorative" val="1"/>
              </a:ext>
            </a:extLst>
          </p:cNvPr>
          <p:cNvSpPr/>
          <p:nvPr/>
        </p:nvSpPr>
        <p:spPr>
          <a:xfrm>
            <a:off x="0" y="3520057"/>
            <a:ext cx="9144000" cy="227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35B92C-B5F3-4F4F-96B8-B5ED0E8B7CCC}"/>
              </a:ext>
            </a:extLst>
          </p:cNvPr>
          <p:cNvSpPr>
            <a:spLocks noGrp="1"/>
          </p:cNvSpPr>
          <p:nvPr>
            <p:ph type="title" idx="4294967295"/>
          </p:nvPr>
        </p:nvSpPr>
        <p:spPr>
          <a:xfrm>
            <a:off x="383175" y="1415148"/>
            <a:ext cx="7886700" cy="1325562"/>
          </a:xfrm>
          <a:prstGeom prst="rect">
            <a:avLst/>
          </a:prstGeom>
        </p:spPr>
        <p:txBody>
          <a:bodyPr/>
          <a:lstStyle/>
          <a:p>
            <a:pPr algn="ctr"/>
            <a:r>
              <a:rPr lang="fi-FI" b="1" dirty="0" err="1">
                <a:latin typeface="+mn-lt"/>
              </a:rPr>
              <a:t>Värderingsövning</a:t>
            </a:r>
            <a:endParaRPr lang="fi-FI" b="1" dirty="0">
              <a:latin typeface="+mn-lt"/>
            </a:endParaRPr>
          </a:p>
        </p:txBody>
      </p:sp>
      <p:sp>
        <p:nvSpPr>
          <p:cNvPr id="3" name="Sisällön paikkamerkki 2">
            <a:extLst>
              <a:ext uri="{FF2B5EF4-FFF2-40B4-BE49-F238E27FC236}">
                <a16:creationId xmlns:a16="http://schemas.microsoft.com/office/drawing/2014/main" id="{EC190E95-7B5F-4B3D-AB89-A692E5804D17}"/>
              </a:ext>
            </a:extLst>
          </p:cNvPr>
          <p:cNvSpPr>
            <a:spLocks noGrp="1"/>
          </p:cNvSpPr>
          <p:nvPr>
            <p:ph idx="4294967295"/>
          </p:nvPr>
        </p:nvSpPr>
        <p:spPr>
          <a:xfrm>
            <a:off x="383175" y="2182076"/>
            <a:ext cx="8673739" cy="1035203"/>
          </a:xfrm>
          <a:prstGeom prst="rect">
            <a:avLst/>
          </a:prstGeom>
        </p:spPr>
        <p:txBody>
          <a:bodyPr anchor="t"/>
          <a:lstStyle/>
          <a:p>
            <a:pPr marL="0" indent="0" algn="ctr">
              <a:buNone/>
            </a:pPr>
            <a:r>
              <a:rPr lang="fi-FI" dirty="0" err="1">
                <a:solidFill>
                  <a:prstClr val="black"/>
                </a:solidFill>
              </a:rPr>
              <a:t>Ställ</a:t>
            </a:r>
            <a:r>
              <a:rPr lang="fi-FI" dirty="0">
                <a:solidFill>
                  <a:prstClr val="black"/>
                </a:solidFill>
              </a:rPr>
              <a:t> </a:t>
            </a:r>
            <a:r>
              <a:rPr lang="fi-FI" dirty="0" err="1">
                <a:solidFill>
                  <a:prstClr val="black"/>
                </a:solidFill>
              </a:rPr>
              <a:t>dig</a:t>
            </a:r>
            <a:r>
              <a:rPr lang="fi-FI" dirty="0">
                <a:solidFill>
                  <a:prstClr val="black"/>
                </a:solidFill>
              </a:rPr>
              <a:t> </a:t>
            </a:r>
            <a:r>
              <a:rPr lang="fi-FI" dirty="0" err="1">
                <a:solidFill>
                  <a:prstClr val="black"/>
                </a:solidFill>
              </a:rPr>
              <a:t>på</a:t>
            </a:r>
            <a:r>
              <a:rPr lang="fi-FI" dirty="0">
                <a:solidFill>
                  <a:prstClr val="black"/>
                </a:solidFill>
              </a:rPr>
              <a:t> </a:t>
            </a:r>
            <a:r>
              <a:rPr lang="fi-FI" dirty="0" err="1">
                <a:solidFill>
                  <a:prstClr val="black"/>
                </a:solidFill>
              </a:rPr>
              <a:t>sträckan</a:t>
            </a:r>
            <a:r>
              <a:rPr lang="fi-FI" dirty="0">
                <a:solidFill>
                  <a:prstClr val="black"/>
                </a:solidFill>
              </a:rPr>
              <a:t> i </a:t>
            </a:r>
            <a:r>
              <a:rPr lang="fi-FI" dirty="0" err="1">
                <a:solidFill>
                  <a:prstClr val="black"/>
                </a:solidFill>
              </a:rPr>
              <a:t>någondera</a:t>
            </a:r>
            <a:r>
              <a:rPr lang="fi-FI" dirty="0">
                <a:solidFill>
                  <a:prstClr val="black"/>
                </a:solidFill>
              </a:rPr>
              <a:t> </a:t>
            </a:r>
            <a:r>
              <a:rPr lang="fi-FI" dirty="0" err="1">
                <a:solidFill>
                  <a:prstClr val="black"/>
                </a:solidFill>
              </a:rPr>
              <a:t>ända</a:t>
            </a:r>
            <a:r>
              <a:rPr lang="fi-FI" dirty="0">
                <a:solidFill>
                  <a:prstClr val="black"/>
                </a:solidFill>
              </a:rPr>
              <a:t> (</a:t>
            </a:r>
            <a:r>
              <a:rPr lang="fi-FI" dirty="0" err="1">
                <a:solidFill>
                  <a:prstClr val="black"/>
                </a:solidFill>
              </a:rPr>
              <a:t>samma</a:t>
            </a:r>
            <a:r>
              <a:rPr lang="fi-FI" dirty="0">
                <a:solidFill>
                  <a:prstClr val="black"/>
                </a:solidFill>
              </a:rPr>
              <a:t> </a:t>
            </a:r>
            <a:r>
              <a:rPr lang="fi-FI" dirty="0" err="1">
                <a:solidFill>
                  <a:prstClr val="black"/>
                </a:solidFill>
              </a:rPr>
              <a:t>åsikt</a:t>
            </a:r>
            <a:r>
              <a:rPr lang="fi-FI" dirty="0">
                <a:solidFill>
                  <a:prstClr val="black"/>
                </a:solidFill>
              </a:rPr>
              <a:t> – annan </a:t>
            </a:r>
            <a:r>
              <a:rPr lang="fi-FI" dirty="0" err="1">
                <a:solidFill>
                  <a:prstClr val="black"/>
                </a:solidFill>
              </a:rPr>
              <a:t>åsikt</a:t>
            </a:r>
            <a:r>
              <a:rPr lang="fi-FI" dirty="0">
                <a:solidFill>
                  <a:prstClr val="black"/>
                </a:solidFill>
              </a:rPr>
              <a:t>) </a:t>
            </a:r>
            <a:r>
              <a:rPr lang="fi-FI" dirty="0" err="1">
                <a:solidFill>
                  <a:prstClr val="black"/>
                </a:solidFill>
              </a:rPr>
              <a:t>eller</a:t>
            </a:r>
            <a:r>
              <a:rPr lang="fi-FI" dirty="0">
                <a:solidFill>
                  <a:prstClr val="black"/>
                </a:solidFill>
              </a:rPr>
              <a:t> i </a:t>
            </a:r>
            <a:r>
              <a:rPr lang="fi-FI" dirty="0" err="1">
                <a:solidFill>
                  <a:prstClr val="black"/>
                </a:solidFill>
              </a:rPr>
              <a:t>mitten</a:t>
            </a:r>
            <a:r>
              <a:rPr lang="fi-FI" dirty="0">
                <a:solidFill>
                  <a:prstClr val="black"/>
                </a:solidFill>
              </a:rPr>
              <a:t> </a:t>
            </a:r>
            <a:r>
              <a:rPr lang="fi-FI" dirty="0" err="1">
                <a:solidFill>
                  <a:prstClr val="black"/>
                </a:solidFill>
              </a:rPr>
              <a:t>enligt</a:t>
            </a:r>
            <a:r>
              <a:rPr lang="fi-FI" dirty="0">
                <a:solidFill>
                  <a:prstClr val="black"/>
                </a:solidFill>
              </a:rPr>
              <a:t> </a:t>
            </a:r>
            <a:r>
              <a:rPr lang="fi-FI" dirty="0" err="1">
                <a:solidFill>
                  <a:prstClr val="black"/>
                </a:solidFill>
              </a:rPr>
              <a:t>din</a:t>
            </a:r>
            <a:r>
              <a:rPr lang="fi-FI" dirty="0">
                <a:solidFill>
                  <a:prstClr val="black"/>
                </a:solidFill>
              </a:rPr>
              <a:t> </a:t>
            </a:r>
            <a:r>
              <a:rPr lang="fi-FI" dirty="0" err="1">
                <a:solidFill>
                  <a:prstClr val="black"/>
                </a:solidFill>
              </a:rPr>
              <a:t>åsikt</a:t>
            </a:r>
            <a:r>
              <a:rPr lang="fi-FI" dirty="0">
                <a:solidFill>
                  <a:prstClr val="black"/>
                </a:solidFill>
              </a:rPr>
              <a:t>. </a:t>
            </a:r>
            <a:endParaRPr lang="fi-FI" sz="3200" dirty="0"/>
          </a:p>
          <a:p>
            <a:endParaRPr lang="fi-FI" dirty="0"/>
          </a:p>
        </p:txBody>
      </p:sp>
      <p:pic>
        <p:nvPicPr>
          <p:cNvPr id="4" name="Kuva 3">
            <a:extLst>
              <a:ext uri="{FF2B5EF4-FFF2-40B4-BE49-F238E27FC236}">
                <a16:creationId xmlns:a16="http://schemas.microsoft.com/office/drawing/2014/main" id="{8B448100-ADA5-41F0-9A40-9746C146EB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48749" y="3147635"/>
            <a:ext cx="3017782" cy="3017782"/>
          </a:xfrm>
          <a:prstGeom prst="rect">
            <a:avLst/>
          </a:prstGeom>
        </p:spPr>
      </p:pic>
      <p:pic>
        <p:nvPicPr>
          <p:cNvPr id="5" name="Kuva 4">
            <a:extLst>
              <a:ext uri="{FF2B5EF4-FFF2-40B4-BE49-F238E27FC236}">
                <a16:creationId xmlns:a16="http://schemas.microsoft.com/office/drawing/2014/main" id="{19C254C6-9524-438F-8597-8CC7345ED1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0" y="3147635"/>
            <a:ext cx="3017782" cy="3017782"/>
          </a:xfrm>
          <a:prstGeom prst="rect">
            <a:avLst/>
          </a:prstGeom>
        </p:spPr>
      </p:pic>
    </p:spTree>
    <p:extLst>
      <p:ext uri="{BB962C8B-B14F-4D97-AF65-F5344CB8AC3E}">
        <p14:creationId xmlns:p14="http://schemas.microsoft.com/office/powerpoint/2010/main" val="32125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Reklam Buenotalk.fi">
            <a:extLst>
              <a:ext uri="{FF2B5EF4-FFF2-40B4-BE49-F238E27FC236}">
                <a16:creationId xmlns:a16="http://schemas.microsoft.com/office/drawing/2014/main" id="{32564432-DD41-4F96-B63E-DB16F434D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1" y="0"/>
            <a:ext cx="9203604" cy="6858000"/>
          </a:xfrm>
          <a:prstGeom prst="rect">
            <a:avLst/>
          </a:prstGeom>
        </p:spPr>
      </p:pic>
      <p:sp>
        <p:nvSpPr>
          <p:cNvPr id="2" name="Otsikko 1" descr="Reklam Buenotalk.fi">
            <a:extLst>
              <a:ext uri="{FF2B5EF4-FFF2-40B4-BE49-F238E27FC236}">
                <a16:creationId xmlns:a16="http://schemas.microsoft.com/office/drawing/2014/main" id="{9C8D1D45-DA1E-433C-A781-493A1AACD4FD}"/>
              </a:ext>
            </a:extLst>
          </p:cNvPr>
          <p:cNvSpPr>
            <a:spLocks noGrp="1"/>
          </p:cNvSpPr>
          <p:nvPr>
            <p:ph type="title" idx="4294967295"/>
          </p:nvPr>
        </p:nvSpPr>
        <p:spPr>
          <a:xfrm>
            <a:off x="628650" y="-1325563"/>
            <a:ext cx="7886700" cy="1325563"/>
          </a:xfrm>
          <a:prstGeom prst="rect">
            <a:avLst/>
          </a:prstGeom>
        </p:spPr>
        <p:txBody>
          <a:bodyPr anchor="b"/>
          <a:lstStyle/>
          <a:p>
            <a:endParaRPr lang="sv-FI" dirty="0"/>
          </a:p>
        </p:txBody>
      </p:sp>
    </p:spTree>
    <p:extLst>
      <p:ext uri="{BB962C8B-B14F-4D97-AF65-F5344CB8AC3E}">
        <p14:creationId xmlns:p14="http://schemas.microsoft.com/office/powerpoint/2010/main" val="88191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6D919B07-118C-4759-9AA9-078A7FE75D65}"/>
              </a:ext>
            </a:extLst>
          </p:cNvPr>
          <p:cNvSpPr txBox="1">
            <a:spLocks noGrp="1"/>
          </p:cNvSpPr>
          <p:nvPr>
            <p:ph type="title" idx="4294967295"/>
          </p:nvPr>
        </p:nvSpPr>
        <p:spPr>
          <a:xfrm>
            <a:off x="576942" y="882092"/>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err="1">
                <a:ln>
                  <a:noFill/>
                </a:ln>
                <a:solidFill>
                  <a:schemeClr val="tx1"/>
                </a:solidFill>
                <a:effectLst/>
                <a:uLnTx/>
                <a:uFillTx/>
                <a:latin typeface="+mn-lt"/>
                <a:ea typeface="+mj-ea"/>
                <a:cs typeface="+mj-cs"/>
              </a:rPr>
              <a:t>Nikotinprodukter</a:t>
            </a:r>
            <a:endParaRPr kumimoji="0" lang="fi-FI" sz="5400" b="1" i="0" u="none" strike="noStrike" kern="1200" cap="none" spc="0" normalizeH="0" baseline="0" noProof="0" dirty="0">
              <a:ln>
                <a:noFill/>
              </a:ln>
              <a:solidFill>
                <a:schemeClr val="tx1"/>
              </a:solidFill>
              <a:effectLst/>
              <a:uLnTx/>
              <a:uFillTx/>
              <a:latin typeface="+mn-lt"/>
              <a:ea typeface="+mj-ea"/>
              <a:cs typeface="+mj-cs"/>
            </a:endParaRPr>
          </a:p>
        </p:txBody>
      </p:sp>
      <p:sp>
        <p:nvSpPr>
          <p:cNvPr id="6" name="Alaotsikko 2">
            <a:extLst>
              <a:ext uri="{FF2B5EF4-FFF2-40B4-BE49-F238E27FC236}">
                <a16:creationId xmlns:a16="http://schemas.microsoft.com/office/drawing/2014/main" id="{7C15E142-60B8-46C1-B570-C75A7B578202}"/>
              </a:ext>
            </a:extLst>
          </p:cNvPr>
          <p:cNvSpPr txBox="1">
            <a:spLocks/>
          </p:cNvSpPr>
          <p:nvPr/>
        </p:nvSpPr>
        <p:spPr>
          <a:xfrm>
            <a:off x="2454387" y="2418767"/>
            <a:ext cx="5849728" cy="28282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FI" sz="3200" b="1" dirty="0"/>
              <a:t>Fundera på följande frågor med ditt par:</a:t>
            </a:r>
          </a:p>
          <a:p>
            <a:pPr marL="514350" indent="-514350">
              <a:buFont typeface="Arial" panose="020B0604020202020204" pitchFamily="34" charset="0"/>
              <a:buAutoNum type="arabicPeriod"/>
            </a:pPr>
            <a:r>
              <a:rPr lang="fi-FI" sz="2000" dirty="0" err="1">
                <a:cs typeface="Calibri"/>
              </a:rPr>
              <a:t>Vad</a:t>
            </a:r>
            <a:r>
              <a:rPr lang="fi-FI" sz="2000" dirty="0">
                <a:cs typeface="Calibri"/>
              </a:rPr>
              <a:t> </a:t>
            </a:r>
            <a:r>
              <a:rPr lang="fi-FI" sz="2000" dirty="0" err="1">
                <a:cs typeface="Calibri"/>
              </a:rPr>
              <a:t>är</a:t>
            </a:r>
            <a:r>
              <a:rPr lang="fi-FI" sz="2000" dirty="0">
                <a:cs typeface="Calibri"/>
              </a:rPr>
              <a:t> nikotin?</a:t>
            </a:r>
          </a:p>
          <a:p>
            <a:pPr marL="514350" indent="-514350">
              <a:buAutoNum type="arabicPeriod"/>
            </a:pPr>
            <a:r>
              <a:rPr lang="fi-FI" sz="2000" dirty="0" err="1"/>
              <a:t>Vilka</a:t>
            </a:r>
            <a:r>
              <a:rPr lang="fi-FI" sz="2000" dirty="0"/>
              <a:t> </a:t>
            </a:r>
            <a:r>
              <a:rPr lang="fi-FI" sz="2000" dirty="0" err="1"/>
              <a:t>nikotinprodukter</a:t>
            </a:r>
            <a:r>
              <a:rPr lang="fi-FI" sz="2000" dirty="0"/>
              <a:t> </a:t>
            </a:r>
            <a:r>
              <a:rPr lang="fi-FI" sz="2000" dirty="0" err="1"/>
              <a:t>känner</a:t>
            </a:r>
            <a:r>
              <a:rPr lang="fi-FI" sz="2000" dirty="0"/>
              <a:t> </a:t>
            </a:r>
            <a:r>
              <a:rPr lang="fi-FI" sz="2000" dirty="0" err="1"/>
              <a:t>ni</a:t>
            </a:r>
            <a:r>
              <a:rPr lang="fi-FI" sz="2000" dirty="0"/>
              <a:t> </a:t>
            </a:r>
            <a:r>
              <a:rPr lang="fi-FI" sz="2000" dirty="0" err="1"/>
              <a:t>till</a:t>
            </a:r>
            <a:r>
              <a:rPr lang="fi-FI" sz="2000" dirty="0"/>
              <a:t>?</a:t>
            </a:r>
            <a:endParaRPr lang="fi-FI" sz="2000" dirty="0">
              <a:cs typeface="Calibri Light"/>
            </a:endParaRPr>
          </a:p>
          <a:p>
            <a:pPr marL="514350" indent="-514350">
              <a:buFont typeface="Arial" panose="020B0604020202020204" pitchFamily="34" charset="0"/>
              <a:buAutoNum type="arabicPeriod"/>
            </a:pPr>
            <a:r>
              <a:rPr lang="sv-FI" sz="2000" dirty="0"/>
              <a:t>Var och av vad tillverkas nikotin?</a:t>
            </a:r>
          </a:p>
          <a:p>
            <a:pPr marL="514350" indent="-514350">
              <a:buFont typeface="Arial" panose="020B0604020202020204" pitchFamily="34" charset="0"/>
              <a:buAutoNum type="arabicPeriod"/>
            </a:pPr>
            <a:r>
              <a:rPr lang="sv-FI" sz="2000" dirty="0"/>
              <a:t>Vem får använda nikotinprodukter i Finland? Varför finns det åldersgränser? </a:t>
            </a:r>
          </a:p>
          <a:p>
            <a:pPr marL="514350" indent="-514350">
              <a:buFont typeface="Arial" panose="020B0604020202020204" pitchFamily="34" charset="0"/>
              <a:buAutoNum type="arabicPeriod"/>
            </a:pPr>
            <a:r>
              <a:rPr lang="sv-FI" sz="2000" dirty="0"/>
              <a:t>Hur påverkar nikotinprodukter människan? </a:t>
            </a:r>
            <a:endParaRPr lang="fi-FI" sz="2000" dirty="0"/>
          </a:p>
          <a:p>
            <a:endParaRPr lang="fi-FI" dirty="0">
              <a:latin typeface="+mj-lt"/>
            </a:endParaRP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1"/>
              </a:ext>
            </a:extLst>
          </p:cNvPr>
          <p:cNvSpPr/>
          <p:nvPr/>
        </p:nvSpPr>
        <p:spPr>
          <a:xfrm>
            <a:off x="576942" y="2710829"/>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12" name="Kuva 11">
            <a:extLst>
              <a:ext uri="{FF2B5EF4-FFF2-40B4-BE49-F238E27FC236}">
                <a16:creationId xmlns:a16="http://schemas.microsoft.com/office/drawing/2014/main" id="{1B88B9B8-477E-47D6-8BF5-0E0805BB08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151" y="2790038"/>
            <a:ext cx="1412279" cy="1412279"/>
          </a:xfrm>
          <a:prstGeom prst="rect">
            <a:avLst/>
          </a:prstGeom>
        </p:spPr>
      </p:pic>
    </p:spTree>
    <p:extLst>
      <p:ext uri="{BB962C8B-B14F-4D97-AF65-F5344CB8AC3E}">
        <p14:creationId xmlns:p14="http://schemas.microsoft.com/office/powerpoint/2010/main" val="279078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72839D-CC91-4F22-8B6A-3205EF8001E0}"/>
              </a:ext>
            </a:extLst>
          </p:cNvPr>
          <p:cNvSpPr txBox="1">
            <a:spLocks noGrp="1"/>
          </p:cNvSpPr>
          <p:nvPr>
            <p:ph type="title" idx="4294967295"/>
          </p:nvPr>
        </p:nvSpPr>
        <p:spPr>
          <a:xfrm>
            <a:off x="328863" y="750677"/>
            <a:ext cx="7886700" cy="1325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dirty="0" err="1">
                <a:ln>
                  <a:noFill/>
                </a:ln>
                <a:solidFill>
                  <a:schemeClr val="tx1"/>
                </a:solidFill>
                <a:effectLst/>
                <a:uLnTx/>
                <a:uFillTx/>
                <a:latin typeface="+mn-lt"/>
                <a:ea typeface="+mj-ea"/>
                <a:cs typeface="+mj-cs"/>
              </a:rPr>
              <a:t>Vad</a:t>
            </a:r>
            <a:r>
              <a:rPr kumimoji="0" lang="fi-FI" sz="3600" b="1" i="0" u="none" strike="noStrike" kern="1200" cap="none" spc="0" normalizeH="0" baseline="0" noProof="0" dirty="0">
                <a:ln>
                  <a:noFill/>
                </a:ln>
                <a:solidFill>
                  <a:schemeClr val="tx1"/>
                </a:solidFill>
                <a:effectLst/>
                <a:uLnTx/>
                <a:uFillTx/>
                <a:latin typeface="+mn-lt"/>
                <a:ea typeface="+mj-ea"/>
                <a:cs typeface="+mj-cs"/>
              </a:rPr>
              <a:t> </a:t>
            </a:r>
            <a:r>
              <a:rPr kumimoji="0" lang="fi-FI" sz="3600" b="1" i="0" u="none" strike="noStrike" kern="1200" cap="none" spc="0" normalizeH="0" baseline="0" noProof="0" dirty="0" err="1">
                <a:ln>
                  <a:noFill/>
                </a:ln>
                <a:solidFill>
                  <a:schemeClr val="tx1"/>
                </a:solidFill>
                <a:effectLst/>
                <a:uLnTx/>
                <a:uFillTx/>
                <a:latin typeface="+mn-lt"/>
                <a:ea typeface="+mj-ea"/>
                <a:cs typeface="+mj-cs"/>
              </a:rPr>
              <a:t>är</a:t>
            </a:r>
            <a:r>
              <a:rPr kumimoji="0" lang="fi-FI" sz="3600" b="1" i="0" u="none" strike="noStrike" kern="1200" cap="none" spc="0" normalizeH="0" baseline="0" noProof="0" dirty="0">
                <a:ln>
                  <a:noFill/>
                </a:ln>
                <a:solidFill>
                  <a:schemeClr val="tx1"/>
                </a:solidFill>
                <a:effectLst/>
                <a:uLnTx/>
                <a:uFillTx/>
                <a:latin typeface="+mn-lt"/>
                <a:ea typeface="+mj-ea"/>
                <a:cs typeface="+mj-cs"/>
              </a:rPr>
              <a:t> nikotin </a:t>
            </a:r>
            <a:r>
              <a:rPr kumimoji="0" lang="fi-FI" sz="3600" b="1" i="0" u="none" strike="noStrike" kern="1200" cap="none" spc="0" normalizeH="0" baseline="0" noProof="0" dirty="0" err="1">
                <a:ln>
                  <a:noFill/>
                </a:ln>
                <a:solidFill>
                  <a:schemeClr val="tx1"/>
                </a:solidFill>
                <a:effectLst/>
                <a:uLnTx/>
                <a:uFillTx/>
                <a:latin typeface="+mn-lt"/>
                <a:ea typeface="+mj-ea"/>
                <a:cs typeface="+mj-cs"/>
              </a:rPr>
              <a:t>och</a:t>
            </a:r>
            <a:r>
              <a:rPr kumimoji="0" lang="fi-FI" sz="3600" b="1" i="0" u="none" strike="noStrike" kern="1200" cap="none" spc="0" normalizeH="0" baseline="0" noProof="0" dirty="0">
                <a:ln>
                  <a:noFill/>
                </a:ln>
                <a:solidFill>
                  <a:schemeClr val="tx1"/>
                </a:solidFill>
                <a:effectLst/>
                <a:uLnTx/>
                <a:uFillTx/>
                <a:latin typeface="+mn-lt"/>
                <a:ea typeface="+mj-ea"/>
                <a:cs typeface="+mj-cs"/>
              </a:rPr>
              <a:t> </a:t>
            </a:r>
            <a:r>
              <a:rPr kumimoji="0" lang="fi-FI" sz="3600" b="1" i="0" u="none" strike="noStrike" kern="1200" cap="none" spc="0" normalizeH="0" baseline="0" noProof="0" dirty="0" err="1">
                <a:ln>
                  <a:noFill/>
                </a:ln>
                <a:solidFill>
                  <a:schemeClr val="tx1"/>
                </a:solidFill>
                <a:effectLst/>
                <a:uLnTx/>
                <a:uFillTx/>
                <a:latin typeface="+mn-lt"/>
                <a:ea typeface="+mj-ea"/>
                <a:cs typeface="+mj-cs"/>
              </a:rPr>
              <a:t>var</a:t>
            </a:r>
            <a:r>
              <a:rPr kumimoji="0" lang="fi-FI" sz="3600" b="1" i="0" u="none" strike="noStrike" kern="1200" cap="none" spc="0" normalizeH="0" baseline="0" noProof="0" dirty="0">
                <a:ln>
                  <a:noFill/>
                </a:ln>
                <a:solidFill>
                  <a:schemeClr val="tx1"/>
                </a:solidFill>
                <a:effectLst/>
                <a:uLnTx/>
                <a:uFillTx/>
                <a:latin typeface="+mn-lt"/>
                <a:ea typeface="+mj-ea"/>
                <a:cs typeface="+mj-cs"/>
              </a:rPr>
              <a:t> </a:t>
            </a:r>
            <a:r>
              <a:rPr kumimoji="0" lang="fi-FI" sz="3600" b="1" i="0" u="none" strike="noStrike" kern="1200" cap="none" spc="0" normalizeH="0" baseline="0" noProof="0" dirty="0" err="1">
                <a:ln>
                  <a:noFill/>
                </a:ln>
                <a:solidFill>
                  <a:schemeClr val="tx1"/>
                </a:solidFill>
                <a:effectLst/>
                <a:uLnTx/>
                <a:uFillTx/>
                <a:latin typeface="+mn-lt"/>
                <a:ea typeface="+mj-ea"/>
                <a:cs typeface="+mj-cs"/>
              </a:rPr>
              <a:t>finns</a:t>
            </a:r>
            <a:r>
              <a:rPr kumimoji="0" lang="fi-FI" sz="3600" b="1" i="0" u="none" strike="noStrike" kern="1200" cap="none" spc="0" normalizeH="0" baseline="0" noProof="0" dirty="0">
                <a:ln>
                  <a:noFill/>
                </a:ln>
                <a:solidFill>
                  <a:schemeClr val="tx1"/>
                </a:solidFill>
                <a:effectLst/>
                <a:uLnTx/>
                <a:uFillTx/>
                <a:latin typeface="+mn-lt"/>
                <a:ea typeface="+mj-ea"/>
                <a:cs typeface="+mj-cs"/>
              </a:rPr>
              <a:t> </a:t>
            </a:r>
            <a:r>
              <a:rPr kumimoji="0" lang="fi-FI" sz="3600" b="1" i="0" u="none" strike="noStrike" kern="1200" cap="none" spc="0" normalizeH="0" baseline="0" noProof="0" dirty="0" err="1">
                <a:ln>
                  <a:noFill/>
                </a:ln>
                <a:solidFill>
                  <a:schemeClr val="tx1"/>
                </a:solidFill>
                <a:effectLst/>
                <a:uLnTx/>
                <a:uFillTx/>
                <a:latin typeface="+mn-lt"/>
                <a:ea typeface="+mj-ea"/>
                <a:cs typeface="+mj-cs"/>
              </a:rPr>
              <a:t>det</a:t>
            </a:r>
            <a:r>
              <a:rPr kumimoji="0" lang="fi-FI" sz="3600" b="1" i="0" u="none" strike="noStrike" kern="1200" cap="none" spc="0" normalizeH="0" baseline="0" noProof="0" dirty="0">
                <a:ln>
                  <a:noFill/>
                </a:ln>
                <a:solidFill>
                  <a:schemeClr val="tx1"/>
                </a:solidFill>
                <a:effectLst/>
                <a:uLnTx/>
                <a:uFillTx/>
                <a:latin typeface="+mn-lt"/>
                <a:ea typeface="+mj-ea"/>
                <a:cs typeface="+mj-cs"/>
              </a:rPr>
              <a:t> av nikotin?</a:t>
            </a:r>
          </a:p>
        </p:txBody>
      </p:sp>
      <p:sp>
        <p:nvSpPr>
          <p:cNvPr id="3" name="Sisällön paikkamerkki 2">
            <a:extLst>
              <a:ext uri="{FF2B5EF4-FFF2-40B4-BE49-F238E27FC236}">
                <a16:creationId xmlns:a16="http://schemas.microsoft.com/office/drawing/2014/main" id="{76922AC6-358A-4561-8A1B-E43C91B5791D}"/>
              </a:ext>
            </a:extLst>
          </p:cNvPr>
          <p:cNvSpPr txBox="1">
            <a:spLocks/>
          </p:cNvSpPr>
          <p:nvPr/>
        </p:nvSpPr>
        <p:spPr>
          <a:xfrm>
            <a:off x="328863" y="1891006"/>
            <a:ext cx="7542213" cy="435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FI" sz="2000" i="1" dirty="0"/>
              <a:t>Nikotin är en stimulerande, starkt beroendeframkallande substans. Nikotin utvinns ur tobaksplantan och är den viktigaste beroendeframkallande substansen i cigarretter, snus och andra tobaksprodukter. I e-cigaretter används nikotinhaltig vätska.</a:t>
            </a:r>
            <a:r>
              <a:rPr lang="fi-FI" sz="2000" i="1" dirty="0"/>
              <a:t> </a:t>
            </a:r>
          </a:p>
          <a:p>
            <a:pPr marL="0" indent="0">
              <a:buFont typeface="Arial" panose="020B0604020202020204" pitchFamily="34" charset="0"/>
              <a:buNone/>
            </a:pPr>
            <a:r>
              <a:rPr lang="fi-FI" sz="1600" dirty="0">
                <a:latin typeface="+mj-lt"/>
              </a:rPr>
              <a:t>(Institutet för </a:t>
            </a:r>
            <a:r>
              <a:rPr lang="fi-FI" sz="1600" dirty="0" err="1">
                <a:latin typeface="+mj-lt"/>
              </a:rPr>
              <a:t>hälsa</a:t>
            </a:r>
            <a:r>
              <a:rPr lang="fi-FI" sz="1600" dirty="0">
                <a:latin typeface="+mj-lt"/>
              </a:rPr>
              <a:t> </a:t>
            </a:r>
            <a:r>
              <a:rPr lang="fi-FI" sz="1600" dirty="0" err="1">
                <a:latin typeface="+mj-lt"/>
              </a:rPr>
              <a:t>och</a:t>
            </a:r>
            <a:r>
              <a:rPr lang="fi-FI" sz="1600" dirty="0">
                <a:latin typeface="+mj-lt"/>
              </a:rPr>
              <a:t> </a:t>
            </a:r>
            <a:r>
              <a:rPr lang="fi-FI" sz="1600" dirty="0" err="1">
                <a:latin typeface="+mj-lt"/>
              </a:rPr>
              <a:t>välfärd</a:t>
            </a:r>
            <a:r>
              <a:rPr lang="fi-FI" sz="1600" dirty="0">
                <a:latin typeface="+mj-lt"/>
              </a:rPr>
              <a:t>)</a:t>
            </a:r>
          </a:p>
        </p:txBody>
      </p:sp>
      <p:pic>
        <p:nvPicPr>
          <p:cNvPr id="4" name="Kuva 3" descr="Valokuva Tupakka viljelmästä. ">
            <a:extLst>
              <a:ext uri="{FF2B5EF4-FFF2-40B4-BE49-F238E27FC236}">
                <a16:creationId xmlns:a16="http://schemas.microsoft.com/office/drawing/2014/main" id="{6D213D41-2825-4A96-A367-BCBD5B774CBD}"/>
              </a:ext>
            </a:extLst>
          </p:cNvPr>
          <p:cNvPicPr>
            <a:picLocks noChangeAspect="1"/>
          </p:cNvPicPr>
          <p:nvPr/>
        </p:nvPicPr>
        <p:blipFill rotWithShape="1">
          <a:blip r:embed="rId3">
            <a:extLst>
              <a:ext uri="{28A0092B-C50C-407E-A947-70E740481C1C}">
                <a14:useLocalDpi xmlns:a14="http://schemas.microsoft.com/office/drawing/2010/main" val="0"/>
              </a:ext>
            </a:extLst>
          </a:blip>
          <a:srcRect l="-614" t="37202" r="614" b="16900"/>
          <a:stretch/>
        </p:blipFill>
        <p:spPr>
          <a:xfrm>
            <a:off x="-48127" y="4066675"/>
            <a:ext cx="9184105" cy="2791326"/>
          </a:xfrm>
          <a:prstGeom prst="rect">
            <a:avLst/>
          </a:prstGeom>
        </p:spPr>
      </p:pic>
    </p:spTree>
    <p:extLst>
      <p:ext uri="{BB962C8B-B14F-4D97-AF65-F5344CB8AC3E}">
        <p14:creationId xmlns:p14="http://schemas.microsoft.com/office/powerpoint/2010/main" val="12228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i 11">
            <a:extLst>
              <a:ext uri="{FF2B5EF4-FFF2-40B4-BE49-F238E27FC236}">
                <a16:creationId xmlns:a16="http://schemas.microsoft.com/office/drawing/2014/main" id="{25D6DCFC-1397-476A-83FF-EB18EB85731C}"/>
              </a:ext>
              <a:ext uri="{C183D7F6-B498-43B3-948B-1728B52AA6E4}">
                <adec:decorative xmlns:adec="http://schemas.microsoft.com/office/drawing/2017/decorative" val="1"/>
              </a:ext>
            </a:extLst>
          </p:cNvPr>
          <p:cNvSpPr/>
          <p:nvPr/>
        </p:nvSpPr>
        <p:spPr>
          <a:xfrm>
            <a:off x="399182" y="4816431"/>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60CCFFB8-1CEC-4F9E-BC43-E21592A93912}"/>
              </a:ext>
              <a:ext uri="{C183D7F6-B498-43B3-948B-1728B52AA6E4}">
                <adec:decorative xmlns:adec="http://schemas.microsoft.com/office/drawing/2017/decorative" val="1"/>
              </a:ext>
            </a:extLst>
          </p:cNvPr>
          <p:cNvSpPr/>
          <p:nvPr/>
        </p:nvSpPr>
        <p:spPr>
          <a:xfrm>
            <a:off x="418815" y="3273303"/>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2D18BC94-4513-4F30-BA0B-814C1B3B567D}"/>
              </a:ext>
              <a:ext uri="{C183D7F6-B498-43B3-948B-1728B52AA6E4}">
                <adec:decorative xmlns:adec="http://schemas.microsoft.com/office/drawing/2017/decorative" val="1"/>
              </a:ext>
            </a:extLst>
          </p:cNvPr>
          <p:cNvSpPr/>
          <p:nvPr/>
        </p:nvSpPr>
        <p:spPr>
          <a:xfrm>
            <a:off x="410379" y="1747838"/>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38F0BED-2961-4CB6-98BE-AAFD4F1D9E5D}"/>
              </a:ext>
            </a:extLst>
          </p:cNvPr>
          <p:cNvSpPr txBox="1">
            <a:spLocks noGrp="1"/>
          </p:cNvSpPr>
          <p:nvPr>
            <p:ph type="title" idx="4294967295"/>
          </p:nvPr>
        </p:nvSpPr>
        <p:spPr>
          <a:xfrm>
            <a:off x="418815" y="816121"/>
            <a:ext cx="8314806" cy="119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b="1" dirty="0">
                <a:latin typeface="+mn-lt"/>
              </a:rPr>
              <a:t>De </a:t>
            </a:r>
            <a:r>
              <a:rPr lang="fi-FI" b="1" dirty="0" err="1">
                <a:latin typeface="+mn-lt"/>
              </a:rPr>
              <a:t>vanligaste</a:t>
            </a:r>
            <a:r>
              <a:rPr lang="fi-FI" b="1" dirty="0">
                <a:latin typeface="+mn-lt"/>
              </a:rPr>
              <a:t> </a:t>
            </a:r>
            <a:r>
              <a:rPr lang="fi-FI" b="1" dirty="0" err="1">
                <a:latin typeface="+mn-lt"/>
              </a:rPr>
              <a:t>nikotinprodukterna</a:t>
            </a:r>
            <a:endParaRPr kumimoji="0" lang="fi-FI" sz="4400" b="1" i="0" u="none" strike="noStrike" kern="1200" cap="none" spc="0" normalizeH="0" baseline="0" noProof="0" dirty="0">
              <a:ln>
                <a:noFill/>
              </a:ln>
              <a:solidFill>
                <a:schemeClr val="tx1"/>
              </a:solidFill>
              <a:effectLst/>
              <a:uLnTx/>
              <a:uFillTx/>
              <a:latin typeface="+mn-lt"/>
              <a:ea typeface="+mj-ea"/>
              <a:cs typeface="Calibri Light"/>
            </a:endParaRPr>
          </a:p>
        </p:txBody>
      </p:sp>
      <p:sp>
        <p:nvSpPr>
          <p:cNvPr id="3" name="Sisällön paikkamerkki 2">
            <a:extLst>
              <a:ext uri="{FF2B5EF4-FFF2-40B4-BE49-F238E27FC236}">
                <a16:creationId xmlns:a16="http://schemas.microsoft.com/office/drawing/2014/main" id="{8FC1CC9F-A93E-4D91-A538-36F6E363D0BE}"/>
              </a:ext>
            </a:extLst>
          </p:cNvPr>
          <p:cNvSpPr txBox="1">
            <a:spLocks/>
          </p:cNvSpPr>
          <p:nvPr/>
        </p:nvSpPr>
        <p:spPr>
          <a:xfrm>
            <a:off x="2178050" y="1747838"/>
            <a:ext cx="6965950" cy="492567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b="1" dirty="0" err="1">
                <a:cs typeface="Calibri Light"/>
              </a:rPr>
              <a:t>Cigaretter</a:t>
            </a:r>
            <a:r>
              <a:rPr lang="fi-FI" sz="2600" b="1" dirty="0">
                <a:cs typeface="Calibri Light"/>
              </a:rPr>
              <a:t>: </a:t>
            </a:r>
            <a:r>
              <a:rPr lang="fi-FI" sz="2600" dirty="0" err="1">
                <a:cs typeface="Calibri Light"/>
              </a:rPr>
              <a:t>Nikotinet</a:t>
            </a:r>
            <a:r>
              <a:rPr lang="fi-FI" sz="2600" dirty="0">
                <a:cs typeface="Calibri Light"/>
              </a:rPr>
              <a:t> </a:t>
            </a:r>
            <a:r>
              <a:rPr lang="fi-FI" sz="2600" dirty="0" err="1">
                <a:cs typeface="Calibri Light"/>
              </a:rPr>
              <a:t>och</a:t>
            </a:r>
            <a:r>
              <a:rPr lang="fi-FI" sz="2600" dirty="0">
                <a:cs typeface="Calibri Light"/>
              </a:rPr>
              <a:t> </a:t>
            </a:r>
            <a:r>
              <a:rPr lang="fi-FI" sz="2600" dirty="0" err="1">
                <a:cs typeface="Calibri Light"/>
              </a:rPr>
              <a:t>övriga</a:t>
            </a:r>
            <a:r>
              <a:rPr lang="fi-FI" sz="2600" dirty="0">
                <a:cs typeface="Calibri Light"/>
              </a:rPr>
              <a:t> </a:t>
            </a:r>
            <a:r>
              <a:rPr lang="fi-FI" sz="2600" dirty="0" err="1">
                <a:cs typeface="Calibri Light"/>
              </a:rPr>
              <a:t>ämnen</a:t>
            </a:r>
            <a:r>
              <a:rPr lang="fi-FI" sz="2600" dirty="0">
                <a:cs typeface="Calibri Light"/>
              </a:rPr>
              <a:t> </a:t>
            </a:r>
            <a:r>
              <a:rPr lang="fi-FI" sz="2600" dirty="0" err="1">
                <a:cs typeface="Calibri Light"/>
              </a:rPr>
              <a:t>från</a:t>
            </a:r>
            <a:r>
              <a:rPr lang="fi-FI" sz="2600" dirty="0">
                <a:cs typeface="Calibri Light"/>
              </a:rPr>
              <a:t> </a:t>
            </a:r>
            <a:r>
              <a:rPr lang="fi-FI" sz="2600" dirty="0" err="1">
                <a:cs typeface="Calibri Light"/>
              </a:rPr>
              <a:t>cigarrettröken</a:t>
            </a:r>
            <a:r>
              <a:rPr lang="fi-FI" sz="2600" dirty="0">
                <a:cs typeface="Calibri Light"/>
              </a:rPr>
              <a:t> </a:t>
            </a:r>
            <a:r>
              <a:rPr lang="fi-FI" sz="2600" dirty="0" err="1">
                <a:cs typeface="Calibri Light"/>
              </a:rPr>
              <a:t>transporteras</a:t>
            </a:r>
            <a:r>
              <a:rPr lang="fi-FI" sz="2600" dirty="0">
                <a:cs typeface="Calibri Light"/>
              </a:rPr>
              <a:t> </a:t>
            </a:r>
            <a:r>
              <a:rPr lang="fi-FI" sz="2600" dirty="0" err="1">
                <a:cs typeface="Calibri Light"/>
              </a:rPr>
              <a:t>till</a:t>
            </a:r>
            <a:r>
              <a:rPr lang="fi-FI" sz="2600" dirty="0">
                <a:cs typeface="Calibri Light"/>
              </a:rPr>
              <a:t> </a:t>
            </a:r>
            <a:r>
              <a:rPr lang="fi-FI" sz="2600" dirty="0" err="1">
                <a:cs typeface="Calibri Light"/>
              </a:rPr>
              <a:t>lungorna</a:t>
            </a:r>
            <a:r>
              <a:rPr lang="fi-FI" sz="2600" dirty="0">
                <a:cs typeface="Calibri Light"/>
              </a:rPr>
              <a:t> </a:t>
            </a:r>
            <a:r>
              <a:rPr lang="fi-FI" sz="2600" dirty="0" err="1">
                <a:cs typeface="Calibri Light"/>
              </a:rPr>
              <a:t>varifrån</a:t>
            </a:r>
            <a:r>
              <a:rPr lang="fi-FI" sz="2600" dirty="0">
                <a:cs typeface="Calibri Light"/>
              </a:rPr>
              <a:t> </a:t>
            </a:r>
            <a:r>
              <a:rPr lang="fi-FI" sz="2600" dirty="0" err="1">
                <a:cs typeface="Calibri Light"/>
              </a:rPr>
              <a:t>ämnena</a:t>
            </a:r>
            <a:r>
              <a:rPr lang="fi-FI" sz="2600" dirty="0">
                <a:cs typeface="Calibri Light"/>
              </a:rPr>
              <a:t> </a:t>
            </a:r>
            <a:r>
              <a:rPr lang="fi-FI" sz="2600" dirty="0" err="1">
                <a:cs typeface="Calibri Light"/>
              </a:rPr>
              <a:t>hastigt</a:t>
            </a:r>
            <a:r>
              <a:rPr lang="fi-FI" sz="2600" dirty="0">
                <a:cs typeface="Calibri Light"/>
              </a:rPr>
              <a:t> </a:t>
            </a:r>
            <a:r>
              <a:rPr lang="fi-FI" sz="2600" dirty="0" err="1">
                <a:cs typeface="Calibri Light"/>
              </a:rPr>
              <a:t>sugs</a:t>
            </a:r>
            <a:r>
              <a:rPr lang="fi-FI" sz="2600" dirty="0">
                <a:cs typeface="Calibri Light"/>
              </a:rPr>
              <a:t> in i </a:t>
            </a:r>
            <a:r>
              <a:rPr lang="fi-FI" sz="2600" dirty="0" err="1">
                <a:cs typeface="Calibri Light"/>
              </a:rPr>
              <a:t>blodomloppet</a:t>
            </a:r>
            <a:r>
              <a:rPr lang="fi-FI" sz="2600" dirty="0">
                <a:cs typeface="Calibri Light"/>
              </a:rPr>
              <a:t> </a:t>
            </a:r>
            <a:r>
              <a:rPr lang="fi-FI" sz="2600" dirty="0" err="1">
                <a:cs typeface="Calibri Light"/>
              </a:rPr>
              <a:t>och</a:t>
            </a:r>
            <a:r>
              <a:rPr lang="fi-FI" sz="2600" dirty="0">
                <a:cs typeface="Calibri Light"/>
              </a:rPr>
              <a:t> </a:t>
            </a:r>
            <a:r>
              <a:rPr lang="fi-FI" sz="2600" dirty="0" err="1">
                <a:cs typeface="Calibri Light"/>
              </a:rPr>
              <a:t>når</a:t>
            </a:r>
            <a:r>
              <a:rPr lang="fi-FI" sz="2600" dirty="0">
                <a:cs typeface="Calibri Light"/>
              </a:rPr>
              <a:t> </a:t>
            </a:r>
            <a:r>
              <a:rPr lang="fi-FI" sz="2600" dirty="0" err="1">
                <a:cs typeface="Calibri Light"/>
              </a:rPr>
              <a:t>hjärnan</a:t>
            </a:r>
            <a:r>
              <a:rPr lang="fi-FI" sz="2600" dirty="0">
                <a:cs typeface="Calibri Light"/>
              </a:rPr>
              <a:t> </a:t>
            </a:r>
            <a:r>
              <a:rPr lang="fi-FI" sz="2600" dirty="0" err="1">
                <a:cs typeface="Calibri Light"/>
              </a:rPr>
              <a:t>på</a:t>
            </a:r>
            <a:r>
              <a:rPr lang="fi-FI" sz="2600" dirty="0">
                <a:cs typeface="Calibri Light"/>
              </a:rPr>
              <a:t> </a:t>
            </a:r>
            <a:r>
              <a:rPr lang="fi-FI" sz="2600" dirty="0" err="1">
                <a:cs typeface="Calibri Light"/>
              </a:rPr>
              <a:t>ca</a:t>
            </a:r>
            <a:r>
              <a:rPr lang="fi-FI" sz="2600" dirty="0">
                <a:cs typeface="Calibri Light"/>
              </a:rPr>
              <a:t> </a:t>
            </a:r>
            <a:r>
              <a:rPr lang="fi-FI" sz="2600" dirty="0" err="1">
                <a:cs typeface="Calibri Light"/>
              </a:rPr>
              <a:t>två</a:t>
            </a:r>
            <a:r>
              <a:rPr lang="fi-FI" sz="2600" dirty="0">
                <a:cs typeface="Calibri Light"/>
              </a:rPr>
              <a:t> </a:t>
            </a:r>
            <a:r>
              <a:rPr lang="fi-FI" sz="2600" dirty="0" err="1">
                <a:cs typeface="Calibri Light"/>
              </a:rPr>
              <a:t>sekunder</a:t>
            </a:r>
            <a:r>
              <a:rPr lang="fi-FI" sz="2600" dirty="0">
                <a:cs typeface="Calibri Light"/>
              </a:rPr>
              <a:t>.</a:t>
            </a:r>
            <a:endParaRPr lang="fi-FI" sz="2400" dirty="0">
              <a:cs typeface="Calibri"/>
            </a:endParaRPr>
          </a:p>
          <a:p>
            <a:pPr marL="0" indent="0">
              <a:buNone/>
            </a:pPr>
            <a:r>
              <a:rPr lang="fi-FI" sz="2600" b="1" dirty="0" err="1">
                <a:cs typeface="Calibri Light"/>
              </a:rPr>
              <a:t>Snus</a:t>
            </a:r>
            <a:r>
              <a:rPr lang="fi-FI" sz="2600" b="1" dirty="0">
                <a:cs typeface="Calibri Light"/>
              </a:rPr>
              <a:t>: </a:t>
            </a:r>
            <a:r>
              <a:rPr lang="fi-FI" sz="2600" dirty="0" err="1">
                <a:cs typeface="Calibri Light"/>
              </a:rPr>
              <a:t>Rökfri</a:t>
            </a:r>
            <a:r>
              <a:rPr lang="fi-FI" sz="2600" dirty="0">
                <a:cs typeface="Calibri Light"/>
              </a:rPr>
              <a:t> </a:t>
            </a:r>
            <a:r>
              <a:rPr lang="fi-FI" sz="2600" dirty="0" err="1">
                <a:cs typeface="Calibri Light"/>
              </a:rPr>
              <a:t>tobaksprodukt</a:t>
            </a:r>
            <a:r>
              <a:rPr lang="fi-FI" sz="2600" dirty="0">
                <a:cs typeface="Calibri Light"/>
              </a:rPr>
              <a:t> </a:t>
            </a:r>
            <a:r>
              <a:rPr lang="fi-FI" sz="2600" dirty="0" err="1">
                <a:cs typeface="Calibri Light"/>
              </a:rPr>
              <a:t>som</a:t>
            </a:r>
            <a:r>
              <a:rPr lang="fi-FI" sz="2600" dirty="0">
                <a:cs typeface="Calibri Light"/>
              </a:rPr>
              <a:t> </a:t>
            </a:r>
            <a:r>
              <a:rPr lang="fi-FI" sz="2600" dirty="0" err="1">
                <a:cs typeface="Calibri Light"/>
              </a:rPr>
              <a:t>dospåse</a:t>
            </a:r>
            <a:r>
              <a:rPr lang="fi-FI" sz="2600" dirty="0">
                <a:cs typeface="Calibri Light"/>
              </a:rPr>
              <a:t> </a:t>
            </a:r>
            <a:r>
              <a:rPr lang="fi-FI" sz="2600" dirty="0" err="1">
                <a:cs typeface="Calibri Light"/>
              </a:rPr>
              <a:t>eller</a:t>
            </a:r>
            <a:r>
              <a:rPr lang="fi-FI" sz="2600" dirty="0">
                <a:cs typeface="Calibri Light"/>
              </a:rPr>
              <a:t> </a:t>
            </a:r>
            <a:r>
              <a:rPr lang="fi-FI" sz="2600" dirty="0" err="1">
                <a:cs typeface="Calibri Light"/>
              </a:rPr>
              <a:t>lösprilla</a:t>
            </a:r>
            <a:r>
              <a:rPr lang="fi-FI" sz="2600" dirty="0">
                <a:cs typeface="Calibri Light"/>
              </a:rPr>
              <a:t>. </a:t>
            </a:r>
            <a:r>
              <a:rPr lang="fi-FI" sz="2600" dirty="0" err="1">
                <a:cs typeface="Calibri Light"/>
              </a:rPr>
              <a:t>Stoppas</a:t>
            </a:r>
            <a:r>
              <a:rPr lang="fi-FI" sz="2600" dirty="0">
                <a:cs typeface="Calibri Light"/>
              </a:rPr>
              <a:t> i </a:t>
            </a:r>
            <a:r>
              <a:rPr lang="fi-FI" sz="2600" dirty="0" err="1">
                <a:cs typeface="Calibri Light"/>
              </a:rPr>
              <a:t>munnen</a:t>
            </a:r>
            <a:r>
              <a:rPr lang="fi-FI" sz="2600" dirty="0">
                <a:cs typeface="Calibri Light"/>
              </a:rPr>
              <a:t> </a:t>
            </a:r>
            <a:r>
              <a:rPr lang="fi-FI" sz="2600" dirty="0" err="1">
                <a:cs typeface="Calibri Light"/>
              </a:rPr>
              <a:t>mellan</a:t>
            </a:r>
            <a:r>
              <a:rPr lang="fi-FI" sz="2600" dirty="0">
                <a:cs typeface="Calibri Light"/>
              </a:rPr>
              <a:t> </a:t>
            </a:r>
            <a:r>
              <a:rPr lang="fi-FI" sz="2600" dirty="0" err="1">
                <a:cs typeface="Calibri Light"/>
              </a:rPr>
              <a:t>tandköttet</a:t>
            </a:r>
            <a:r>
              <a:rPr lang="fi-FI" sz="2600" dirty="0">
                <a:cs typeface="Calibri Light"/>
              </a:rPr>
              <a:t> </a:t>
            </a:r>
            <a:r>
              <a:rPr lang="fi-FI" sz="2600" dirty="0" err="1">
                <a:cs typeface="Calibri Light"/>
              </a:rPr>
              <a:t>och</a:t>
            </a:r>
            <a:r>
              <a:rPr lang="fi-FI" sz="2600" dirty="0">
                <a:cs typeface="Calibri Light"/>
              </a:rPr>
              <a:t> </a:t>
            </a:r>
            <a:r>
              <a:rPr lang="fi-FI" sz="2600" dirty="0" err="1">
                <a:cs typeface="Calibri Light"/>
              </a:rPr>
              <a:t>övreläppen</a:t>
            </a:r>
            <a:r>
              <a:rPr lang="fi-FI" sz="2600" dirty="0">
                <a:cs typeface="Calibri Light"/>
              </a:rPr>
              <a:t>. </a:t>
            </a:r>
            <a:r>
              <a:rPr lang="fi-FI" sz="2600" dirty="0" err="1">
                <a:cs typeface="Calibri Light"/>
              </a:rPr>
              <a:t>Nikotinet</a:t>
            </a:r>
            <a:r>
              <a:rPr lang="fi-FI" sz="2600" dirty="0">
                <a:cs typeface="Calibri Light"/>
              </a:rPr>
              <a:t> </a:t>
            </a:r>
            <a:r>
              <a:rPr lang="fi-FI" sz="2600" dirty="0" err="1">
                <a:cs typeface="Calibri Light"/>
              </a:rPr>
              <a:t>och</a:t>
            </a:r>
            <a:r>
              <a:rPr lang="fi-FI" sz="2600" dirty="0">
                <a:cs typeface="Calibri Light"/>
              </a:rPr>
              <a:t> </a:t>
            </a:r>
            <a:r>
              <a:rPr lang="fi-FI" sz="2600" dirty="0" err="1">
                <a:cs typeface="Calibri Light"/>
              </a:rPr>
              <a:t>snusets</a:t>
            </a:r>
            <a:r>
              <a:rPr lang="fi-FI" sz="2600" dirty="0">
                <a:cs typeface="Calibri Light"/>
              </a:rPr>
              <a:t> </a:t>
            </a:r>
            <a:r>
              <a:rPr lang="fi-FI" sz="2600" dirty="0" err="1">
                <a:cs typeface="Calibri Light"/>
              </a:rPr>
              <a:t>övriga</a:t>
            </a:r>
            <a:r>
              <a:rPr lang="fi-FI" sz="2600" dirty="0">
                <a:cs typeface="Calibri Light"/>
              </a:rPr>
              <a:t> </a:t>
            </a:r>
            <a:r>
              <a:rPr lang="fi-FI" sz="2600" dirty="0" err="1">
                <a:cs typeface="Calibri Light"/>
              </a:rPr>
              <a:t>substanser</a:t>
            </a:r>
            <a:r>
              <a:rPr lang="fi-FI" sz="2600" dirty="0">
                <a:cs typeface="Calibri Light"/>
              </a:rPr>
              <a:t> </a:t>
            </a:r>
            <a:r>
              <a:rPr lang="fi-FI" sz="2600" dirty="0" err="1">
                <a:cs typeface="Calibri Light"/>
              </a:rPr>
              <a:t>sugs</a:t>
            </a:r>
            <a:r>
              <a:rPr lang="fi-FI" sz="2600" dirty="0">
                <a:cs typeface="Calibri Light"/>
              </a:rPr>
              <a:t> in </a:t>
            </a:r>
            <a:r>
              <a:rPr lang="fi-FI" sz="2600" dirty="0" err="1">
                <a:cs typeface="Calibri Light"/>
              </a:rPr>
              <a:t>genom</a:t>
            </a:r>
            <a:r>
              <a:rPr lang="fi-FI" sz="2600" dirty="0">
                <a:cs typeface="Calibri Light"/>
              </a:rPr>
              <a:t> </a:t>
            </a:r>
            <a:r>
              <a:rPr lang="fi-FI" sz="2600" dirty="0" err="1">
                <a:cs typeface="Calibri Light"/>
              </a:rPr>
              <a:t>munnens</a:t>
            </a:r>
            <a:r>
              <a:rPr lang="fi-FI" sz="2600" dirty="0">
                <a:cs typeface="Calibri Light"/>
              </a:rPr>
              <a:t> </a:t>
            </a:r>
            <a:r>
              <a:rPr lang="fi-FI" sz="2600" dirty="0" err="1">
                <a:cs typeface="Calibri Light"/>
              </a:rPr>
              <a:t>slemhinnor</a:t>
            </a:r>
            <a:r>
              <a:rPr lang="fi-FI" sz="2600" dirty="0">
                <a:cs typeface="Calibri Light"/>
              </a:rPr>
              <a:t> i </a:t>
            </a:r>
            <a:r>
              <a:rPr lang="fi-FI" sz="2600" dirty="0" err="1">
                <a:cs typeface="Calibri Light"/>
              </a:rPr>
              <a:t>blodomloppet</a:t>
            </a:r>
            <a:r>
              <a:rPr lang="fi-FI" sz="2600" dirty="0">
                <a:cs typeface="Calibri Light"/>
              </a:rPr>
              <a:t>.</a:t>
            </a:r>
            <a:endParaRPr lang="fi-FI" sz="2400" dirty="0">
              <a:cs typeface="Calibri Light"/>
            </a:endParaRPr>
          </a:p>
          <a:p>
            <a:pPr marL="0" indent="0">
              <a:buNone/>
            </a:pPr>
            <a:r>
              <a:rPr lang="fi-FI" sz="2600" b="1" dirty="0">
                <a:cs typeface="Calibri Light"/>
              </a:rPr>
              <a:t>E-</a:t>
            </a:r>
            <a:r>
              <a:rPr lang="fi-FI" sz="2600" b="1" dirty="0" err="1">
                <a:cs typeface="Calibri Light"/>
              </a:rPr>
              <a:t>cigarrett</a:t>
            </a:r>
            <a:r>
              <a:rPr lang="fi-FI" sz="2600" b="1" dirty="0">
                <a:cs typeface="Calibri Light"/>
              </a:rPr>
              <a:t>: </a:t>
            </a:r>
            <a:r>
              <a:rPr lang="fi-FI" sz="2600" dirty="0">
                <a:cs typeface="Calibri Light"/>
              </a:rPr>
              <a:t>E-</a:t>
            </a:r>
            <a:r>
              <a:rPr lang="fi-FI" sz="2600" dirty="0" err="1">
                <a:cs typeface="Calibri Light"/>
              </a:rPr>
              <a:t>cigaretternas</a:t>
            </a:r>
            <a:r>
              <a:rPr lang="fi-FI" sz="2600" dirty="0">
                <a:cs typeface="Calibri Light"/>
              </a:rPr>
              <a:t> </a:t>
            </a:r>
            <a:r>
              <a:rPr lang="fi-FI" sz="2600" dirty="0" err="1">
                <a:cs typeface="Calibri Light"/>
              </a:rPr>
              <a:t>nikotinhaltiga</a:t>
            </a:r>
            <a:r>
              <a:rPr lang="fi-FI" sz="2600" dirty="0">
                <a:cs typeface="Calibri Light"/>
              </a:rPr>
              <a:t> </a:t>
            </a:r>
            <a:r>
              <a:rPr lang="fi-FI" sz="2600" dirty="0" err="1">
                <a:cs typeface="Calibri Light"/>
              </a:rPr>
              <a:t>vätska</a:t>
            </a:r>
            <a:r>
              <a:rPr lang="fi-FI" sz="2600" dirty="0">
                <a:cs typeface="Calibri Light"/>
              </a:rPr>
              <a:t> </a:t>
            </a:r>
            <a:r>
              <a:rPr lang="fi-FI" sz="2600" dirty="0" err="1">
                <a:cs typeface="Calibri Light"/>
              </a:rPr>
              <a:t>förångas</a:t>
            </a:r>
            <a:r>
              <a:rPr lang="fi-FI" sz="2600" dirty="0">
                <a:cs typeface="Calibri Light"/>
              </a:rPr>
              <a:t> </a:t>
            </a:r>
            <a:r>
              <a:rPr lang="fi-FI" sz="2600" dirty="0" err="1">
                <a:cs typeface="Calibri Light"/>
              </a:rPr>
              <a:t>och</a:t>
            </a:r>
            <a:r>
              <a:rPr lang="fi-FI" sz="2600" dirty="0">
                <a:cs typeface="Calibri Light"/>
              </a:rPr>
              <a:t> </a:t>
            </a:r>
            <a:r>
              <a:rPr lang="fi-FI" sz="2600" dirty="0" err="1">
                <a:cs typeface="Calibri Light"/>
              </a:rPr>
              <a:t>sugs</a:t>
            </a:r>
            <a:r>
              <a:rPr lang="fi-FI" sz="2600" dirty="0">
                <a:cs typeface="Calibri Light"/>
              </a:rPr>
              <a:t> in </a:t>
            </a:r>
            <a:r>
              <a:rPr lang="fi-FI" sz="2600" dirty="0" err="1">
                <a:cs typeface="Calibri Light"/>
              </a:rPr>
              <a:t>genom</a:t>
            </a:r>
            <a:r>
              <a:rPr lang="fi-FI" sz="2600" dirty="0">
                <a:cs typeface="Calibri Light"/>
              </a:rPr>
              <a:t> </a:t>
            </a:r>
            <a:r>
              <a:rPr lang="fi-FI" sz="2600" dirty="0" err="1">
                <a:cs typeface="Calibri Light"/>
              </a:rPr>
              <a:t>lungorna</a:t>
            </a:r>
            <a:r>
              <a:rPr lang="fi-FI" sz="2600" dirty="0">
                <a:cs typeface="Calibri Light"/>
              </a:rPr>
              <a:t> i </a:t>
            </a:r>
            <a:r>
              <a:rPr lang="fi-FI" sz="2600" dirty="0" err="1">
                <a:cs typeface="Calibri Light"/>
              </a:rPr>
              <a:t>blodomloppet</a:t>
            </a:r>
            <a:r>
              <a:rPr lang="fi-FI" sz="2600" dirty="0">
                <a:cs typeface="Calibri Light"/>
              </a:rPr>
              <a:t>. </a:t>
            </a:r>
            <a:endParaRPr lang="fi-FI" dirty="0">
              <a:latin typeface="+mj-lt"/>
              <a:cs typeface="Calibri Light"/>
            </a:endParaRPr>
          </a:p>
        </p:txBody>
      </p:sp>
      <p:pic>
        <p:nvPicPr>
          <p:cNvPr id="7" name="Kuva 6">
            <a:extLst>
              <a:ext uri="{FF2B5EF4-FFF2-40B4-BE49-F238E27FC236}">
                <a16:creationId xmlns:a16="http://schemas.microsoft.com/office/drawing/2014/main" id="{70433AB6-C8B0-4127-90E0-413481C1A3D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82967">
            <a:off x="928536" y="4987321"/>
            <a:ext cx="277214" cy="1027974"/>
          </a:xfrm>
          <a:prstGeom prst="rect">
            <a:avLst/>
          </a:prstGeom>
        </p:spPr>
      </p:pic>
      <p:pic>
        <p:nvPicPr>
          <p:cNvPr id="13" name="Kuva 12">
            <a:extLst>
              <a:ext uri="{FF2B5EF4-FFF2-40B4-BE49-F238E27FC236}">
                <a16:creationId xmlns:a16="http://schemas.microsoft.com/office/drawing/2014/main" id="{975DBB21-8280-4E48-925F-FBEA706EFCC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90" y="3576387"/>
            <a:ext cx="1362075" cy="762000"/>
          </a:xfrm>
          <a:prstGeom prst="rect">
            <a:avLst/>
          </a:prstGeom>
        </p:spPr>
      </p:pic>
      <p:pic>
        <p:nvPicPr>
          <p:cNvPr id="14" name="Kuva 13">
            <a:extLst>
              <a:ext uri="{FF2B5EF4-FFF2-40B4-BE49-F238E27FC236}">
                <a16:creationId xmlns:a16="http://schemas.microsoft.com/office/drawing/2014/main" id="{87875AA0-79F4-4DE4-9200-EEF776A4A85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857" y="1969557"/>
            <a:ext cx="978374" cy="694019"/>
          </a:xfrm>
          <a:prstGeom prst="rect">
            <a:avLst/>
          </a:prstGeom>
        </p:spPr>
      </p:pic>
    </p:spTree>
    <p:extLst>
      <p:ext uri="{BB962C8B-B14F-4D97-AF65-F5344CB8AC3E}">
        <p14:creationId xmlns:p14="http://schemas.microsoft.com/office/powerpoint/2010/main" val="332880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5D856-7C6E-4C18-90FC-B286487E48EF}"/>
              </a:ext>
            </a:extLst>
          </p:cNvPr>
          <p:cNvSpPr>
            <a:spLocks noGrp="1"/>
          </p:cNvSpPr>
          <p:nvPr>
            <p:ph type="title" idx="4294967295"/>
          </p:nvPr>
        </p:nvSpPr>
        <p:spPr>
          <a:xfrm>
            <a:off x="294992" y="758166"/>
            <a:ext cx="7886700" cy="1325562"/>
          </a:xfrm>
          <a:prstGeom prst="rect">
            <a:avLst/>
          </a:prstGeom>
        </p:spPr>
        <p:txBody>
          <a:bodyPr/>
          <a:lstStyle/>
          <a:p>
            <a:r>
              <a:rPr lang="fi-FI" b="1" dirty="0" err="1">
                <a:latin typeface="+mn-lt"/>
              </a:rPr>
              <a:t>Tillverkning</a:t>
            </a:r>
            <a:r>
              <a:rPr lang="fi-FI" b="1" dirty="0">
                <a:latin typeface="+mn-lt"/>
              </a:rPr>
              <a:t> av </a:t>
            </a:r>
            <a:r>
              <a:rPr lang="fi-FI" b="1" dirty="0" err="1">
                <a:latin typeface="+mn-lt"/>
              </a:rPr>
              <a:t>nikotinprodukter</a:t>
            </a:r>
            <a:endParaRPr lang="fi-FI" b="1" dirty="0">
              <a:latin typeface="+mn-lt"/>
            </a:endParaRPr>
          </a:p>
        </p:txBody>
      </p:sp>
      <p:sp>
        <p:nvSpPr>
          <p:cNvPr id="3" name="Sisällön paikkamerkki 2">
            <a:extLst>
              <a:ext uri="{FF2B5EF4-FFF2-40B4-BE49-F238E27FC236}">
                <a16:creationId xmlns:a16="http://schemas.microsoft.com/office/drawing/2014/main" id="{93910B41-8C49-4D85-8751-CCDC64DF1687}"/>
              </a:ext>
            </a:extLst>
          </p:cNvPr>
          <p:cNvSpPr>
            <a:spLocks noGrp="1"/>
          </p:cNvSpPr>
          <p:nvPr>
            <p:ph idx="4294967295"/>
          </p:nvPr>
        </p:nvSpPr>
        <p:spPr>
          <a:xfrm>
            <a:off x="628650" y="2083728"/>
            <a:ext cx="7886700" cy="4351337"/>
          </a:xfrm>
          <a:prstGeom prst="rect">
            <a:avLst/>
          </a:prstGeom>
        </p:spPr>
        <p:txBody>
          <a:bodyPr anchor="t"/>
          <a:lstStyle/>
          <a:p>
            <a:r>
              <a:rPr lang="sv-FI" sz="2400" dirty="0">
                <a:ea typeface="+mn-lt"/>
                <a:cs typeface="+mn-lt"/>
              </a:rPr>
              <a:t>Tobak tillverkas genom torkning av blad från växter som hör till tobaksväxternas släkte </a:t>
            </a:r>
            <a:r>
              <a:rPr lang="sv-FI" sz="2400" dirty="0" err="1">
                <a:ea typeface="+mn-lt"/>
                <a:cs typeface="+mn-lt"/>
              </a:rPr>
              <a:t>Nicotiana</a:t>
            </a:r>
            <a:r>
              <a:rPr lang="sv-FI" sz="2400" dirty="0">
                <a:ea typeface="+mn-lt"/>
                <a:cs typeface="+mn-lt"/>
              </a:rPr>
              <a:t>. </a:t>
            </a:r>
          </a:p>
          <a:p>
            <a:r>
              <a:rPr lang="sv-FI" sz="2400" dirty="0">
                <a:ea typeface="+mn-lt"/>
                <a:cs typeface="+mn-lt"/>
              </a:rPr>
              <a:t>I odlingen ingår fröproduktion, jordbearbetning, bevattning, användning av jordbrukskemikalier (bekämpningsmedel och gödningsmedel), skörd och bränning av restskörden.</a:t>
            </a:r>
          </a:p>
          <a:p>
            <a:r>
              <a:rPr lang="sv-FI" sz="2400" dirty="0">
                <a:ea typeface="+mn-lt"/>
                <a:cs typeface="+mn-lt"/>
              </a:rPr>
              <a:t>Tobaksplanta odlas i cirka 125 länder. Kina, Indien och Brasilien hör till de största producentländerna.</a:t>
            </a:r>
          </a:p>
          <a:p>
            <a:r>
              <a:rPr lang="sv-FI" sz="2400" dirty="0"/>
              <a:t>E-cigarretter tillverkas huvudsakligen i Kina</a:t>
            </a:r>
            <a:endParaRPr lang="fi-FI" sz="2400" dirty="0">
              <a:cs typeface="Calibri"/>
            </a:endParaRPr>
          </a:p>
        </p:txBody>
      </p:sp>
    </p:spTree>
    <p:extLst>
      <p:ext uri="{BB962C8B-B14F-4D97-AF65-F5344CB8AC3E}">
        <p14:creationId xmlns:p14="http://schemas.microsoft.com/office/powerpoint/2010/main" val="365338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73953C-22DB-4CBD-9EA0-0F5C9DAED309}"/>
              </a:ext>
            </a:extLst>
          </p:cNvPr>
          <p:cNvSpPr>
            <a:spLocks noGrp="1"/>
          </p:cNvSpPr>
          <p:nvPr>
            <p:ph type="title"/>
          </p:nvPr>
        </p:nvSpPr>
        <p:spPr>
          <a:xfrm>
            <a:off x="396150" y="514356"/>
            <a:ext cx="8747850" cy="1676603"/>
          </a:xfrm>
        </p:spPr>
        <p:txBody>
          <a:bodyPr>
            <a:noAutofit/>
          </a:bodyPr>
          <a:lstStyle/>
          <a:p>
            <a:r>
              <a:rPr lang="fi-FI" sz="3200" b="1" dirty="0" err="1">
                <a:latin typeface="+mn-lt"/>
                <a:ea typeface="+mj-lt"/>
                <a:cs typeface="+mj-lt"/>
              </a:rPr>
              <a:t>Lagen</a:t>
            </a:r>
            <a:r>
              <a:rPr lang="fi-FI" sz="3200" b="1" dirty="0">
                <a:latin typeface="+mn-lt"/>
                <a:ea typeface="+mj-lt"/>
                <a:cs typeface="+mj-lt"/>
              </a:rPr>
              <a:t> </a:t>
            </a:r>
            <a:r>
              <a:rPr lang="fi-FI" sz="3200" b="1" dirty="0" err="1">
                <a:latin typeface="+mn-lt"/>
                <a:ea typeface="+mj-lt"/>
                <a:cs typeface="+mj-lt"/>
              </a:rPr>
              <a:t>skyddar</a:t>
            </a:r>
            <a:r>
              <a:rPr lang="fi-FI" sz="3200" b="1" dirty="0">
                <a:latin typeface="+mn-lt"/>
                <a:ea typeface="+mj-lt"/>
                <a:cs typeface="+mj-lt"/>
              </a:rPr>
              <a:t> </a:t>
            </a:r>
            <a:r>
              <a:rPr lang="fi-FI" sz="3200" b="1" dirty="0" err="1">
                <a:latin typeface="+mn-lt"/>
                <a:ea typeface="+mj-lt"/>
                <a:cs typeface="+mj-lt"/>
              </a:rPr>
              <a:t>barn</a:t>
            </a:r>
            <a:r>
              <a:rPr lang="fi-FI" sz="3200" b="1" dirty="0">
                <a:latin typeface="+mn-lt"/>
                <a:ea typeface="+mj-lt"/>
                <a:cs typeface="+mj-lt"/>
              </a:rPr>
              <a:t> </a:t>
            </a:r>
            <a:r>
              <a:rPr lang="fi-FI" sz="3200" b="1" dirty="0" err="1">
                <a:latin typeface="+mn-lt"/>
                <a:ea typeface="+mj-lt"/>
                <a:cs typeface="+mj-lt"/>
              </a:rPr>
              <a:t>och</a:t>
            </a:r>
            <a:r>
              <a:rPr lang="fi-FI" sz="3200" b="1" dirty="0">
                <a:latin typeface="+mn-lt"/>
                <a:ea typeface="+mj-lt"/>
                <a:cs typeface="+mj-lt"/>
              </a:rPr>
              <a:t> </a:t>
            </a:r>
            <a:r>
              <a:rPr lang="fi-FI" sz="3200" b="1" dirty="0" err="1">
                <a:latin typeface="+mn-lt"/>
                <a:ea typeface="+mj-lt"/>
                <a:cs typeface="+mj-lt"/>
              </a:rPr>
              <a:t>unga</a:t>
            </a:r>
            <a:r>
              <a:rPr lang="fi-FI" sz="3200" b="1" dirty="0">
                <a:latin typeface="+mn-lt"/>
                <a:ea typeface="+mj-lt"/>
                <a:cs typeface="+mj-lt"/>
              </a:rPr>
              <a:t> </a:t>
            </a:r>
            <a:r>
              <a:rPr lang="fi-FI" sz="3200" b="1" dirty="0" err="1">
                <a:latin typeface="+mn-lt"/>
                <a:ea typeface="+mj-lt"/>
                <a:cs typeface="+mj-lt"/>
              </a:rPr>
              <a:t>mot</a:t>
            </a:r>
            <a:r>
              <a:rPr lang="fi-FI" sz="3200" b="1" dirty="0">
                <a:latin typeface="+mn-lt"/>
                <a:ea typeface="+mj-lt"/>
                <a:cs typeface="+mj-lt"/>
              </a:rPr>
              <a:t> </a:t>
            </a:r>
            <a:r>
              <a:rPr lang="fi-FI" sz="3200" b="1" dirty="0" err="1">
                <a:latin typeface="+mn-lt"/>
                <a:ea typeface="+mj-lt"/>
                <a:cs typeface="+mj-lt"/>
              </a:rPr>
              <a:t>skador</a:t>
            </a:r>
            <a:r>
              <a:rPr lang="fi-FI" sz="3200" b="1" dirty="0">
                <a:latin typeface="+mn-lt"/>
                <a:ea typeface="+mj-lt"/>
                <a:cs typeface="+mj-lt"/>
              </a:rPr>
              <a:t> </a:t>
            </a:r>
            <a:r>
              <a:rPr lang="fi-FI" sz="3200" b="1" dirty="0" err="1">
                <a:latin typeface="+mn-lt"/>
                <a:ea typeface="+mj-lt"/>
                <a:cs typeface="+mj-lt"/>
              </a:rPr>
              <a:t>orsakader</a:t>
            </a:r>
            <a:r>
              <a:rPr lang="fi-FI" sz="3200" b="1" dirty="0">
                <a:latin typeface="+mn-lt"/>
                <a:ea typeface="+mj-lt"/>
                <a:cs typeface="+mj-lt"/>
              </a:rPr>
              <a:t> av </a:t>
            </a:r>
            <a:r>
              <a:rPr lang="fi-FI" sz="3200" b="1" dirty="0" err="1">
                <a:latin typeface="+mn-lt"/>
                <a:ea typeface="+mj-lt"/>
                <a:cs typeface="+mj-lt"/>
              </a:rPr>
              <a:t>nikotinprodukter</a:t>
            </a:r>
            <a:endParaRPr lang="fi-FI" sz="3200" b="1" dirty="0">
              <a:latin typeface="+mn-lt"/>
            </a:endParaRPr>
          </a:p>
        </p:txBody>
      </p:sp>
      <p:sp>
        <p:nvSpPr>
          <p:cNvPr id="3" name="Sisällön paikkamerkki 2">
            <a:extLst>
              <a:ext uri="{FF2B5EF4-FFF2-40B4-BE49-F238E27FC236}">
                <a16:creationId xmlns:a16="http://schemas.microsoft.com/office/drawing/2014/main" id="{97C382C4-4DE3-4554-A924-6825C645B22C}"/>
              </a:ext>
            </a:extLst>
          </p:cNvPr>
          <p:cNvSpPr>
            <a:spLocks noGrp="1"/>
          </p:cNvSpPr>
          <p:nvPr>
            <p:ph idx="1"/>
          </p:nvPr>
        </p:nvSpPr>
        <p:spPr>
          <a:xfrm>
            <a:off x="3535590" y="1551118"/>
            <a:ext cx="5565817" cy="5211550"/>
          </a:xfrm>
        </p:spPr>
        <p:txBody>
          <a:bodyPr anchor="t">
            <a:normAutofit fontScale="25000" lnSpcReduction="20000"/>
          </a:bodyPr>
          <a:lstStyle/>
          <a:p>
            <a:pPr marL="0" indent="0">
              <a:buNone/>
            </a:pPr>
            <a:r>
              <a:rPr lang="fi-FI" sz="8400" b="1" dirty="0" err="1">
                <a:cs typeface="Calibri" panose="020F0502020204030204"/>
              </a:rPr>
              <a:t>Enligt</a:t>
            </a:r>
            <a:r>
              <a:rPr lang="fi-FI" sz="8400" b="1" dirty="0">
                <a:cs typeface="Calibri" panose="020F0502020204030204"/>
              </a:rPr>
              <a:t> </a:t>
            </a:r>
            <a:r>
              <a:rPr lang="fi-FI" sz="8400" b="1" dirty="0" err="1">
                <a:cs typeface="Calibri" panose="020F0502020204030204"/>
              </a:rPr>
              <a:t>Finlands</a:t>
            </a:r>
            <a:r>
              <a:rPr lang="fi-FI" sz="8400" b="1" dirty="0">
                <a:cs typeface="Calibri" panose="020F0502020204030204"/>
              </a:rPr>
              <a:t> </a:t>
            </a:r>
            <a:r>
              <a:rPr lang="fi-FI" sz="8400" b="1" dirty="0" err="1">
                <a:cs typeface="Calibri" panose="020F0502020204030204"/>
              </a:rPr>
              <a:t>tobakslag</a:t>
            </a:r>
            <a:endParaRPr lang="fi-FI" sz="8400" b="1" dirty="0">
              <a:cs typeface="Calibri" panose="020F0502020204030204"/>
            </a:endParaRPr>
          </a:p>
          <a:p>
            <a:pPr>
              <a:lnSpc>
                <a:spcPts val="2000"/>
              </a:lnSpc>
            </a:pPr>
            <a:r>
              <a:rPr lang="sv-FI" sz="7200" dirty="0">
                <a:ea typeface="+mn-lt"/>
                <a:cs typeface="+mn-lt"/>
              </a:rPr>
              <a:t>Tobaksprodukter och nikotinvätskor får inte säljas eller på annat sätt överlåtas eller förmedlas till den som inte har fyllt 18 år.</a:t>
            </a:r>
          </a:p>
          <a:p>
            <a:pPr>
              <a:lnSpc>
                <a:spcPts val="2000"/>
              </a:lnSpc>
            </a:pPr>
            <a:r>
              <a:rPr lang="sv-FI" sz="7200" dirty="0">
                <a:ea typeface="+mn-lt"/>
                <a:cs typeface="+mn-lt"/>
              </a:rPr>
              <a:t>Den som inte har fyllt 18 år får inte föra in tobaksprodukter eller nikotinvätska i landet.</a:t>
            </a:r>
          </a:p>
          <a:p>
            <a:pPr>
              <a:lnSpc>
                <a:spcPts val="2000"/>
              </a:lnSpc>
            </a:pPr>
            <a:r>
              <a:rPr lang="sv-FI" sz="7200" dirty="0">
                <a:ea typeface="+mn-lt"/>
                <a:cs typeface="+mn-lt"/>
              </a:rPr>
              <a:t>Den som inte har fyllt 18 år får inte inneha tobaksprodukter eller nikotinvätska.</a:t>
            </a:r>
          </a:p>
          <a:p>
            <a:pPr>
              <a:lnSpc>
                <a:spcPts val="2000"/>
              </a:lnSpc>
            </a:pPr>
            <a:r>
              <a:rPr lang="sv-FI" sz="7200" dirty="0">
                <a:cs typeface="Calibri" panose="020F0502020204030204"/>
              </a:rPr>
              <a:t>Rökning samt användning av snus och e-cigarrett är förbjudna i läroanstalter och på deras utomhusområden </a:t>
            </a:r>
          </a:p>
          <a:p>
            <a:pPr>
              <a:lnSpc>
                <a:spcPts val="2000"/>
              </a:lnSpc>
            </a:pPr>
            <a:r>
              <a:rPr lang="sv-FI" sz="7200" dirty="0">
                <a:ea typeface="+mn-lt"/>
                <a:cs typeface="+mn-lt"/>
              </a:rPr>
              <a:t>Tobaksprodukter, tobakssurrogat, röktillbehör, tobaksimitation, e-cigarrett eller nikotinvätska får inte marknadsföras.</a:t>
            </a:r>
          </a:p>
          <a:p>
            <a:pPr>
              <a:lnSpc>
                <a:spcPts val="2000"/>
              </a:lnSpc>
            </a:pPr>
            <a:r>
              <a:rPr lang="sv-FI" sz="7200" dirty="0"/>
              <a:t>Rökning är också förbjuden inne i ett kommunikationsmedel som är i privat bruk, när en person som inte fyllt 15 år vistas i det.</a:t>
            </a:r>
            <a:endParaRPr lang="fi-FI" sz="2100" dirty="0">
              <a:cs typeface="Calibri" panose="020F0502020204030204"/>
            </a:endParaRPr>
          </a:p>
        </p:txBody>
      </p:sp>
      <p:pic>
        <p:nvPicPr>
          <p:cNvPr id="1026" name="Picture 2" descr="Bild på nikotinprodukt förbudsskylt">
            <a:extLst>
              <a:ext uri="{FF2B5EF4-FFF2-40B4-BE49-F238E27FC236}">
                <a16:creationId xmlns:a16="http://schemas.microsoft.com/office/drawing/2014/main" id="{15A05C03-41CA-4068-A359-4822291E2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50" y="1693769"/>
            <a:ext cx="3095625"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04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D2104E50-E179-4FFB-ABE4-C66866640615}"/>
              </a:ext>
            </a:extLst>
          </p:cNvPr>
          <p:cNvSpPr txBox="1">
            <a:spLocks noGrp="1"/>
          </p:cNvSpPr>
          <p:nvPr>
            <p:ph type="title" idx="4294967295"/>
          </p:nvPr>
        </p:nvSpPr>
        <p:spPr>
          <a:xfrm>
            <a:off x="491217" y="581486"/>
            <a:ext cx="8287023" cy="1559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altLang="en-US" sz="5000" b="1" i="0" u="none" strike="noStrike" kern="1200" cap="none" spc="0" normalizeH="0" baseline="0" noProof="0" dirty="0" err="1">
                <a:ln>
                  <a:noFill/>
                </a:ln>
                <a:solidFill>
                  <a:schemeClr val="tx1"/>
                </a:solidFill>
                <a:effectLst/>
                <a:uLnTx/>
                <a:uFillTx/>
                <a:latin typeface="+mn-lt"/>
                <a:ea typeface="+mj-ea"/>
                <a:cs typeface="+mj-cs"/>
              </a:rPr>
              <a:t>Nikotinprodukter</a:t>
            </a:r>
            <a:r>
              <a:rPr kumimoji="0" lang="fi-FI" altLang="en-US" sz="5000" b="1" i="0" u="none" strike="noStrike" kern="1200" cap="none" spc="0" normalizeH="0" baseline="0" noProof="0" dirty="0">
                <a:ln>
                  <a:noFill/>
                </a:ln>
                <a:solidFill>
                  <a:schemeClr val="tx1"/>
                </a:solidFill>
                <a:effectLst/>
                <a:uLnTx/>
                <a:uFillTx/>
                <a:latin typeface="+mn-lt"/>
                <a:ea typeface="+mj-ea"/>
                <a:cs typeface="+mj-cs"/>
              </a:rPr>
              <a:t> </a:t>
            </a:r>
            <a:r>
              <a:rPr kumimoji="0" lang="fi-FI" altLang="en-US" sz="5000" b="1" i="0" u="none" strike="noStrike" kern="1200" cap="none" spc="0" normalizeH="0" baseline="0" noProof="0" dirty="0" err="1">
                <a:ln>
                  <a:noFill/>
                </a:ln>
                <a:solidFill>
                  <a:schemeClr val="tx1"/>
                </a:solidFill>
                <a:effectLst/>
                <a:uLnTx/>
                <a:uFillTx/>
                <a:latin typeface="+mn-lt"/>
                <a:ea typeface="+mj-ea"/>
                <a:cs typeface="+mj-cs"/>
              </a:rPr>
              <a:t>och</a:t>
            </a:r>
            <a:r>
              <a:rPr kumimoji="0" lang="fi-FI" altLang="en-US" sz="5000" b="1" i="0" u="none" strike="noStrike" kern="1200" cap="none" spc="0" normalizeH="0" baseline="0" noProof="0" dirty="0">
                <a:ln>
                  <a:noFill/>
                </a:ln>
                <a:solidFill>
                  <a:schemeClr val="tx1"/>
                </a:solidFill>
                <a:effectLst/>
                <a:uLnTx/>
                <a:uFillTx/>
                <a:latin typeface="+mn-lt"/>
                <a:ea typeface="+mj-ea"/>
                <a:cs typeface="+mj-cs"/>
              </a:rPr>
              <a:t> </a:t>
            </a:r>
            <a:r>
              <a:rPr kumimoji="0" lang="fi-FI" altLang="en-US" sz="5000" b="1" i="0" u="none" strike="noStrike" kern="1200" cap="none" spc="0" normalizeH="0" baseline="0" noProof="0" dirty="0" err="1">
                <a:ln>
                  <a:noFill/>
                </a:ln>
                <a:solidFill>
                  <a:schemeClr val="tx1"/>
                </a:solidFill>
                <a:effectLst/>
                <a:uLnTx/>
                <a:uFillTx/>
                <a:latin typeface="+mn-lt"/>
                <a:ea typeface="+mj-ea"/>
                <a:cs typeface="+mj-cs"/>
              </a:rPr>
              <a:t>lagstiftning</a:t>
            </a:r>
            <a:endParaRPr kumimoji="0" lang="fi-FI" sz="5000" b="1" i="0" u="none" strike="noStrike" kern="1200" cap="none" spc="0" normalizeH="0" baseline="0" noProof="0" dirty="0">
              <a:ln>
                <a:noFill/>
              </a:ln>
              <a:solidFill>
                <a:schemeClr val="tx1"/>
              </a:solidFill>
              <a:effectLst/>
              <a:uLnTx/>
              <a:uFillTx/>
              <a:latin typeface="+mn-lt"/>
              <a:ea typeface="+mj-ea"/>
              <a:cs typeface="+mj-cs"/>
            </a:endParaRPr>
          </a:p>
        </p:txBody>
      </p:sp>
      <p:sp>
        <p:nvSpPr>
          <p:cNvPr id="6" name="Alaotsikko 2">
            <a:extLst>
              <a:ext uri="{FF2B5EF4-FFF2-40B4-BE49-F238E27FC236}">
                <a16:creationId xmlns:a16="http://schemas.microsoft.com/office/drawing/2014/main" id="{4FC11E42-FD43-4FEF-819A-A5977ECE7E37}"/>
              </a:ext>
            </a:extLst>
          </p:cNvPr>
          <p:cNvSpPr txBox="1">
            <a:spLocks/>
          </p:cNvSpPr>
          <p:nvPr/>
        </p:nvSpPr>
        <p:spPr>
          <a:xfrm>
            <a:off x="2638121" y="2627910"/>
            <a:ext cx="5849728" cy="3307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FI" b="1" dirty="0"/>
              <a:t>Fundera på följande frågor med ditt par:</a:t>
            </a:r>
          </a:p>
          <a:p>
            <a:r>
              <a:rPr lang="sv-FI" sz="2000" dirty="0">
                <a:latin typeface="Calibri" panose="020F0502020204030204" pitchFamily="34" charset="0"/>
                <a:cs typeface="Calibri" panose="020F0502020204030204" pitchFamily="34" charset="0"/>
              </a:rPr>
              <a:t>Varför och hur begränsas tillgången på nikotinprodukter?</a:t>
            </a:r>
          </a:p>
          <a:p>
            <a:r>
              <a:rPr lang="sv-FI" sz="2000" dirty="0">
                <a:latin typeface="Calibri" panose="020F0502020204030204" pitchFamily="34" charset="0"/>
                <a:cs typeface="Calibri" panose="020F0502020204030204" pitchFamily="34" charset="0"/>
              </a:rPr>
              <a:t>Funkar begränsningarna? Är de motiverade och nödvändiga?</a:t>
            </a:r>
          </a:p>
          <a:p>
            <a:r>
              <a:rPr lang="sv-FI" sz="2000" dirty="0">
                <a:latin typeface="Calibri" panose="020F0502020204030204" pitchFamily="34" charset="0"/>
                <a:cs typeface="Calibri" panose="020F0502020204030204" pitchFamily="34" charset="0"/>
              </a:rPr>
              <a:t>Hur skulle ni begränsa tillgången på nikotinprodukter? Motivera. </a:t>
            </a:r>
            <a:endParaRPr lang="fi-FI" dirty="0">
              <a:latin typeface="+mj-lt"/>
            </a:endParaRPr>
          </a:p>
          <a:p>
            <a:endParaRPr lang="fi-FI" dirty="0">
              <a:latin typeface="+mj-lt"/>
            </a:endParaRPr>
          </a:p>
        </p:txBody>
      </p:sp>
      <p:sp>
        <p:nvSpPr>
          <p:cNvPr id="7" name="Ellipsi 6">
            <a:extLst>
              <a:ext uri="{FF2B5EF4-FFF2-40B4-BE49-F238E27FC236}">
                <a16:creationId xmlns:a16="http://schemas.microsoft.com/office/drawing/2014/main" id="{A4A2AD00-49AB-42FB-909B-A00329543CA2}"/>
              </a:ext>
              <a:ext uri="{C183D7F6-B498-43B3-948B-1728B52AA6E4}">
                <adec:decorative xmlns:adec="http://schemas.microsoft.com/office/drawing/2017/decorative" val="1"/>
              </a:ext>
            </a:extLst>
          </p:cNvPr>
          <p:cNvSpPr/>
          <p:nvPr/>
        </p:nvSpPr>
        <p:spPr>
          <a:xfrm>
            <a:off x="576941" y="2772625"/>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8" name="Kuva 7">
            <a:extLst>
              <a:ext uri="{FF2B5EF4-FFF2-40B4-BE49-F238E27FC236}">
                <a16:creationId xmlns:a16="http://schemas.microsoft.com/office/drawing/2014/main" id="{9B1ACE60-CC6C-4662-B4ED-46CA05C1E7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151" y="2869248"/>
            <a:ext cx="1412279" cy="1412279"/>
          </a:xfrm>
          <a:prstGeom prst="rect">
            <a:avLst/>
          </a:prstGeom>
        </p:spPr>
      </p:pic>
    </p:spTree>
    <p:extLst>
      <p:ext uri="{BB962C8B-B14F-4D97-AF65-F5344CB8AC3E}">
        <p14:creationId xmlns:p14="http://schemas.microsoft.com/office/powerpoint/2010/main" val="160116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D22E657-7AA2-4E1D-BCE7-B32574742B0E}"/>
              </a:ext>
            </a:extLst>
          </p:cNvPr>
          <p:cNvSpPr txBox="1">
            <a:spLocks noGrp="1"/>
          </p:cNvSpPr>
          <p:nvPr>
            <p:ph type="title" idx="4294967295"/>
          </p:nvPr>
        </p:nvSpPr>
        <p:spPr>
          <a:xfrm>
            <a:off x="609600" y="838200"/>
            <a:ext cx="67818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457200">
              <a:lnSpc>
                <a:spcPct val="100000"/>
              </a:lnSpc>
              <a:spcBef>
                <a:spcPts val="0"/>
              </a:spcBef>
              <a:defRPr/>
            </a:pPr>
            <a:r>
              <a:rPr lang="fi-FI" sz="4000" b="1" dirty="0" err="1">
                <a:latin typeface="+mn-lt"/>
                <a:ea typeface="+mn-ea"/>
                <a:cs typeface="+mn-cs"/>
              </a:rPr>
              <a:t>Tobakslagens</a:t>
            </a:r>
            <a:r>
              <a:rPr lang="fi-FI" sz="4000" b="1" dirty="0">
                <a:latin typeface="+mn-lt"/>
                <a:ea typeface="+mn-ea"/>
                <a:cs typeface="+mn-cs"/>
              </a:rPr>
              <a:t> </a:t>
            </a:r>
            <a:r>
              <a:rPr lang="fi-FI" sz="4000" b="1" dirty="0" err="1">
                <a:latin typeface="+mn-lt"/>
                <a:ea typeface="+mn-ea"/>
                <a:cs typeface="+mn-cs"/>
              </a:rPr>
              <a:t>tidslinje</a:t>
            </a:r>
            <a:r>
              <a:rPr lang="fi-FI" sz="4000" b="1" dirty="0">
                <a:latin typeface="+mn-lt"/>
                <a:ea typeface="+mn-ea"/>
                <a:cs typeface="+mn-cs"/>
              </a:rPr>
              <a:t> </a:t>
            </a:r>
            <a:r>
              <a:rPr kumimoji="0" lang="fi-FI" sz="1800" b="1" i="0" u="none" strike="noStrike" kern="1200" cap="none" spc="0" normalizeH="0" baseline="0" noProof="0" dirty="0">
                <a:ln>
                  <a:noFill/>
                </a:ln>
                <a:solidFill>
                  <a:schemeClr val="tx1"/>
                </a:solidFill>
                <a:effectLst/>
                <a:uLnTx/>
                <a:uFillTx/>
                <a:latin typeface="+mn-lt"/>
                <a:ea typeface="+mn-ea"/>
                <a:cs typeface="+mn-cs"/>
              </a:rPr>
              <a:t>1/2</a:t>
            </a:r>
          </a:p>
        </p:txBody>
      </p:sp>
      <p:sp>
        <p:nvSpPr>
          <p:cNvPr id="2" name="Sisällön paikkamerkki 1">
            <a:extLst>
              <a:ext uri="{FF2B5EF4-FFF2-40B4-BE49-F238E27FC236}">
                <a16:creationId xmlns:a16="http://schemas.microsoft.com/office/drawing/2014/main" id="{F6D6AFEA-018F-498C-9882-CE7B97A2EB96}"/>
              </a:ext>
            </a:extLst>
          </p:cNvPr>
          <p:cNvSpPr>
            <a:spLocks noGrp="1"/>
          </p:cNvSpPr>
          <p:nvPr>
            <p:ph idx="4294967295"/>
          </p:nvPr>
        </p:nvSpPr>
        <p:spPr>
          <a:xfrm>
            <a:off x="609600" y="1713967"/>
            <a:ext cx="8449448" cy="4862093"/>
          </a:xfrm>
          <a:prstGeom prst="rect">
            <a:avLst/>
          </a:prstGeom>
        </p:spPr>
        <p:txBody>
          <a:bodyPr anchor="t"/>
          <a:lstStyle/>
          <a:p>
            <a:pPr marL="0" indent="0">
              <a:lnSpc>
                <a:spcPts val="1900"/>
              </a:lnSpc>
              <a:buNone/>
            </a:pPr>
            <a:r>
              <a:rPr lang="fi-FI" sz="2000" b="1" dirty="0"/>
              <a:t>1971</a:t>
            </a:r>
            <a:r>
              <a:rPr lang="fi-FI" sz="2000" dirty="0"/>
              <a:t> </a:t>
            </a:r>
            <a:r>
              <a:rPr lang="fi-FI" sz="2000" dirty="0" err="1"/>
              <a:t>Tobaksreklam</a:t>
            </a:r>
            <a:r>
              <a:rPr lang="fi-FI" sz="2000" dirty="0"/>
              <a:t> i tv </a:t>
            </a:r>
            <a:r>
              <a:rPr lang="fi-FI" sz="2000" dirty="0" err="1"/>
              <a:t>förbjuds</a:t>
            </a:r>
            <a:r>
              <a:rPr lang="fi-FI" sz="2000" dirty="0"/>
              <a:t>.</a:t>
            </a:r>
          </a:p>
          <a:p>
            <a:pPr marL="0" indent="0">
              <a:lnSpc>
                <a:spcPts val="1900"/>
              </a:lnSpc>
              <a:buNone/>
            </a:pPr>
            <a:br>
              <a:rPr lang="fi-FI" sz="2000" b="1" dirty="0"/>
            </a:br>
            <a:r>
              <a:rPr lang="fi-FI" sz="2000" b="1" dirty="0"/>
              <a:t>1977</a:t>
            </a:r>
            <a:r>
              <a:rPr lang="fi-FI" sz="2000" dirty="0"/>
              <a:t> </a:t>
            </a:r>
            <a:r>
              <a:rPr lang="sv-FI" sz="2000" dirty="0"/>
              <a:t>Lagen om inskränkande av tobaksrökning träder i kraft 1.3.1977.</a:t>
            </a:r>
            <a:endParaRPr lang="fi-FI" sz="2000" dirty="0">
              <a:cs typeface="Calibri"/>
            </a:endParaRPr>
          </a:p>
          <a:p>
            <a:pPr marL="0" indent="0">
              <a:lnSpc>
                <a:spcPts val="1900"/>
              </a:lnSpc>
              <a:buNone/>
            </a:pPr>
            <a:br>
              <a:rPr lang="fi-FI" sz="2000" b="1" dirty="0"/>
            </a:br>
            <a:r>
              <a:rPr lang="fi-FI" sz="2000" b="1" dirty="0"/>
              <a:t>1978 </a:t>
            </a:r>
            <a:r>
              <a:rPr lang="sv-FI" sz="2000" dirty="0"/>
              <a:t>Förbudet mot reklam för tobaksprodukter träder i kraft.</a:t>
            </a:r>
          </a:p>
          <a:p>
            <a:pPr marL="0" indent="0">
              <a:lnSpc>
                <a:spcPts val="1900"/>
              </a:lnSpc>
              <a:buNone/>
            </a:pPr>
            <a:br>
              <a:rPr lang="fi-FI" sz="2000" b="1" dirty="0"/>
            </a:br>
            <a:r>
              <a:rPr lang="fi-FI" sz="2000" b="1" dirty="0"/>
              <a:t>1992</a:t>
            </a:r>
            <a:r>
              <a:rPr lang="fi-FI" sz="2000" dirty="0"/>
              <a:t> </a:t>
            </a:r>
            <a:r>
              <a:rPr lang="sv-FI" sz="2000" dirty="0"/>
              <a:t>Rökning förbjuds på alla internationella flyg från 1996.</a:t>
            </a:r>
          </a:p>
          <a:p>
            <a:pPr marL="0" indent="0">
              <a:lnSpc>
                <a:spcPts val="1900"/>
              </a:lnSpc>
              <a:buNone/>
            </a:pPr>
            <a:br>
              <a:rPr lang="fi-FI" sz="2000" b="1" dirty="0"/>
            </a:br>
            <a:r>
              <a:rPr lang="fi-FI" sz="2000" b="1" dirty="0"/>
              <a:t>1995</a:t>
            </a:r>
            <a:r>
              <a:rPr lang="fi-FI" sz="2000" dirty="0"/>
              <a:t> </a:t>
            </a:r>
            <a:r>
              <a:rPr lang="sv-FI" sz="2000" dirty="0"/>
              <a:t>Rökning på arbetsplatser förbjuds genom lagstiftning. Åldersgränsen för inköp av tobak höjs från 16 till 18 år. Försäljning av snus förbjuds</a:t>
            </a:r>
            <a:r>
              <a:rPr lang="fi-FI" sz="2000" dirty="0"/>
              <a:t>. </a:t>
            </a:r>
            <a:endParaRPr lang="fi-FI" sz="2000" dirty="0">
              <a:cs typeface="Calibri"/>
            </a:endParaRPr>
          </a:p>
          <a:p>
            <a:pPr marL="0" indent="0">
              <a:lnSpc>
                <a:spcPts val="1900"/>
              </a:lnSpc>
              <a:buNone/>
            </a:pPr>
            <a:endParaRPr lang="fi-FI" sz="2000" dirty="0"/>
          </a:p>
          <a:p>
            <a:pPr marL="0" indent="0">
              <a:lnSpc>
                <a:spcPts val="1900"/>
              </a:lnSpc>
              <a:buNone/>
            </a:pPr>
            <a:r>
              <a:rPr lang="fi-FI" sz="2000" b="1" dirty="0"/>
              <a:t>2001</a:t>
            </a:r>
            <a:r>
              <a:rPr lang="fi-FI" sz="2000" dirty="0"/>
              <a:t> </a:t>
            </a:r>
            <a:r>
              <a:rPr lang="sv-FI" sz="2000" dirty="0"/>
              <a:t>Tobaksdirektivet (2001/37/EG) godkänns i EU. Med det får tobaksförpackningar hälsovarningar.</a:t>
            </a:r>
            <a:endParaRPr lang="fi-FI" sz="2000" dirty="0"/>
          </a:p>
        </p:txBody>
      </p:sp>
    </p:spTree>
    <p:extLst>
      <p:ext uri="{BB962C8B-B14F-4D97-AF65-F5344CB8AC3E}">
        <p14:creationId xmlns:p14="http://schemas.microsoft.com/office/powerpoint/2010/main" val="1776114514"/>
      </p:ext>
    </p:extLst>
  </p:cSld>
  <p:clrMapOvr>
    <a:masterClrMapping/>
  </p:clrMapOvr>
</p:sld>
</file>

<file path=ppt/theme/theme1.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8FE11A2623FD74290280C420C41A4A5" ma:contentTypeVersion="7" ma:contentTypeDescription="Luo uusi asiakirja." ma:contentTypeScope="" ma:versionID="898af6d80ab8aaf3b20426f4abe163e2">
  <xsd:schema xmlns:xsd="http://www.w3.org/2001/XMLSchema" xmlns:xs="http://www.w3.org/2001/XMLSchema" xmlns:p="http://schemas.microsoft.com/office/2006/metadata/properties" xmlns:ns2="1cb696bf-aee0-4762-a28e-5d93be9ff584" targetNamespace="http://schemas.microsoft.com/office/2006/metadata/properties" ma:root="true" ma:fieldsID="bdaa69cc30560b005a87f8f40f16650a" ns2:_="">
    <xsd:import namespace="1cb696bf-aee0-4762-a28e-5d93be9ff5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696bf-aee0-4762-a28e-5d93be9ff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0EB993-6ABF-4208-8B30-5ACBA003405E}">
  <ds:schemaRefs>
    <ds:schemaRef ds:uri="http://schemas.microsoft.com/sharepoint/v3/contenttype/forms"/>
  </ds:schemaRefs>
</ds:datastoreItem>
</file>

<file path=customXml/itemProps2.xml><?xml version="1.0" encoding="utf-8"?>
<ds:datastoreItem xmlns:ds="http://schemas.openxmlformats.org/officeDocument/2006/customXml" ds:itemID="{6C793A68-0AF8-4020-B255-E84F660B8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696bf-aee0-4762-a28e-5d93be9ff5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532934-166B-4DE3-BFE2-177F91352CAB}">
  <ds:schemaRefs>
    <ds:schemaRef ds:uri="1cb696bf-aee0-4762-a28e-5d93be9ff58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687</TotalTime>
  <Words>2989</Words>
  <Application>Microsoft Office PowerPoint</Application>
  <PresentationFormat>Näytössä katseltava diaesitys (4:3)</PresentationFormat>
  <Paragraphs>265</Paragraphs>
  <Slides>25</Slides>
  <Notes>24</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25</vt:i4>
      </vt:variant>
    </vt:vector>
  </HeadingPairs>
  <TitlesOfParts>
    <vt:vector size="32" baseType="lpstr">
      <vt:lpstr>Acumin Pro Condensed Black</vt:lpstr>
      <vt:lpstr>Arial</vt:lpstr>
      <vt:lpstr>Calibri</vt:lpstr>
      <vt:lpstr>Calibri Light</vt:lpstr>
      <vt:lpstr>Monsterrat</vt:lpstr>
      <vt:lpstr>3_Mukautettu suunnittelumalli</vt:lpstr>
      <vt:lpstr>1_Mukautettu suunnittelumalli</vt:lpstr>
      <vt:lpstr>Diskussion om nikotinprodukter</vt:lpstr>
      <vt:lpstr>Diskussion i par</vt:lpstr>
      <vt:lpstr>Nikotinprodukter</vt:lpstr>
      <vt:lpstr>Vad är nikotin och var finns det av nikotin?</vt:lpstr>
      <vt:lpstr>De vanligaste nikotinprodukterna</vt:lpstr>
      <vt:lpstr>Tillverkning av nikotinprodukter</vt:lpstr>
      <vt:lpstr>Lagen skyddar barn och unga mot skador orsakader av nikotinprodukter</vt:lpstr>
      <vt:lpstr>Nikotinprodukter och lagstiftning</vt:lpstr>
      <vt:lpstr>Tobakslagens tidslinje 1/2</vt:lpstr>
      <vt:lpstr>Tobakslagens tidslinje 2/2</vt:lpstr>
      <vt:lpstr>Snus och lagen 1/3</vt:lpstr>
      <vt:lpstr>Snus och lagen 2/3</vt:lpstr>
      <vt:lpstr>Snus och lagen 3/3</vt:lpstr>
      <vt:lpstr>Hur påverkar nikotinprodukter människan?</vt:lpstr>
      <vt:lpstr>Nikotinprodukter orsakar nikotinberoende</vt:lpstr>
      <vt:lpstr>PowerPoint-esitys</vt:lpstr>
      <vt:lpstr>  Snusanvändningens effekter på hälsan   </vt:lpstr>
      <vt:lpstr>Varför används nikotinprodukter?</vt:lpstr>
      <vt:lpstr>Användning av nikotinprodukter bland unga</vt:lpstr>
      <vt:lpstr>Daglig rökning bland ungdomar 2006-2019</vt:lpstr>
      <vt:lpstr>Daglig snusanvändning bland  ungdomar 2006-2019</vt:lpstr>
      <vt:lpstr>Reflektionsuppgift</vt:lpstr>
      <vt:lpstr>PowerPoint-esitys</vt:lpstr>
      <vt:lpstr>Värderingsövning</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Melissa Sukanen</dc:creator>
  <cp:lastModifiedBy>Katarina Rehnstrom</cp:lastModifiedBy>
  <cp:revision>144</cp:revision>
  <dcterms:created xsi:type="dcterms:W3CDTF">2018-06-25T13:26:11Z</dcterms:created>
  <dcterms:modified xsi:type="dcterms:W3CDTF">2020-08-17T11:40:48Z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0x01010088FE11A2623FD74290280C420C41A4A5</vt:lpwstr>
  </property>
</Properties>
</file>