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6" r:id="rId5"/>
  </p:sldMasterIdLst>
  <p:notesMasterIdLst>
    <p:notesMasterId r:id="rId33"/>
  </p:notesMasterIdLst>
  <p:sldIdLst>
    <p:sldId id="353" r:id="rId6"/>
    <p:sldId id="364" r:id="rId7"/>
    <p:sldId id="327" r:id="rId8"/>
    <p:sldId id="354" r:id="rId9"/>
    <p:sldId id="355" r:id="rId10"/>
    <p:sldId id="332" r:id="rId11"/>
    <p:sldId id="356" r:id="rId12"/>
    <p:sldId id="357" r:id="rId13"/>
    <p:sldId id="331" r:id="rId14"/>
    <p:sldId id="359" r:id="rId15"/>
    <p:sldId id="337" r:id="rId16"/>
    <p:sldId id="339" r:id="rId17"/>
    <p:sldId id="338" r:id="rId18"/>
    <p:sldId id="342" r:id="rId19"/>
    <p:sldId id="361" r:id="rId20"/>
    <p:sldId id="343" r:id="rId21"/>
    <p:sldId id="344" r:id="rId22"/>
    <p:sldId id="345" r:id="rId23"/>
    <p:sldId id="346" r:id="rId24"/>
    <p:sldId id="347" r:id="rId25"/>
    <p:sldId id="350" r:id="rId26"/>
    <p:sldId id="269" r:id="rId27"/>
    <p:sldId id="351" r:id="rId28"/>
    <p:sldId id="335" r:id="rId29"/>
    <p:sldId id="336" r:id="rId30"/>
    <p:sldId id="363" r:id="rId31"/>
    <p:sldId id="362" r:id="rId32"/>
  </p:sldIdLst>
  <p:sldSz cx="9144000" cy="6858000" type="screen4x3"/>
  <p:notesSz cx="6858000" cy="3276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a Piipponen" initials="MP" lastIdx="8" clrIdx="0">
    <p:extLst>
      <p:ext uri="{19B8F6BF-5375-455C-9EA6-DF929625EA0E}">
        <p15:presenceInfo xmlns:p15="http://schemas.microsoft.com/office/powerpoint/2012/main" userId="S::Mika.Piipponen@ehyt.fi::6400a194-2eb9-46a5-9c8c-9056931c579f" providerId="AD"/>
      </p:ext>
    </p:extLst>
  </p:cmAuthor>
  <p:cmAuthor id="2" name="Melissa Sukanen" initials="MS" lastIdx="1" clrIdx="1">
    <p:extLst>
      <p:ext uri="{19B8F6BF-5375-455C-9EA6-DF929625EA0E}">
        <p15:presenceInfo xmlns:p15="http://schemas.microsoft.com/office/powerpoint/2012/main" userId="S::melissa.sukanen@ehyt.fi::de2c0078-cc4a-46d5-89dc-c6497b6172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A38E"/>
    <a:srgbClr val="599287"/>
    <a:srgbClr val="80C9C6"/>
    <a:srgbClr val="3EB49C"/>
    <a:srgbClr val="9CA6A4"/>
    <a:srgbClr val="AFE5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A89A9A-4CEF-47C3-B27A-0B1E7318CA39}" v="4" dt="2020-08-14T08:35:19.597"/>
    <p1510:client id="{BEE19E64-2565-42E9-AF4D-68D8F1DB9BF2}" v="801" dt="2020-08-13T15:00:23.978"/>
    <p1510:client id="{DFE073DB-D5E0-4942-A902-832F27A9C187}" v="9" dt="2020-08-13T15:25:21.2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563" autoAdjust="0"/>
  </p:normalViewPr>
  <p:slideViewPr>
    <p:cSldViewPr snapToGrid="0">
      <p:cViewPr varScale="1">
        <p:scale>
          <a:sx n="81" d="100"/>
          <a:sy n="81" d="100"/>
        </p:scale>
        <p:origin x="24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Sukanen" userId="S::melissa.sukanen@ehyt.fi::de2c0078-cc4a-46d5-89dc-c6497b6172a5" providerId="AD" clId="Web-{BEE19E64-2565-42E9-AF4D-68D8F1DB9BF2}"/>
    <pc:docChg chg="modSld">
      <pc:chgData name="Melissa Sukanen" userId="S::melissa.sukanen@ehyt.fi::de2c0078-cc4a-46d5-89dc-c6497b6172a5" providerId="AD" clId="Web-{BEE19E64-2565-42E9-AF4D-68D8F1DB9BF2}" dt="2020-08-13T15:00:23.853" v="799" actId="14100"/>
      <pc:docMkLst>
        <pc:docMk/>
      </pc:docMkLst>
      <pc:sldChg chg="modSp">
        <pc:chgData name="Melissa Sukanen" userId="S::melissa.sukanen@ehyt.fi::de2c0078-cc4a-46d5-89dc-c6497b6172a5" providerId="AD" clId="Web-{BEE19E64-2565-42E9-AF4D-68D8F1DB9BF2}" dt="2020-08-13T14:39:26.342" v="460" actId="20577"/>
        <pc:sldMkLst>
          <pc:docMk/>
          <pc:sldMk cId="50453100" sldId="269"/>
        </pc:sldMkLst>
        <pc:spChg chg="mod">
          <ac:chgData name="Melissa Sukanen" userId="S::melissa.sukanen@ehyt.fi::de2c0078-cc4a-46d5-89dc-c6497b6172a5" providerId="AD" clId="Web-{BEE19E64-2565-42E9-AF4D-68D8F1DB9BF2}" dt="2020-08-13T14:39:26.342" v="460" actId="20577"/>
          <ac:spMkLst>
            <pc:docMk/>
            <pc:sldMk cId="50453100" sldId="269"/>
            <ac:spMk id="2" creationId="{D7C60BA3-A12E-4866-9794-B2320936E469}"/>
          </ac:spMkLst>
        </pc:spChg>
      </pc:sldChg>
      <pc:sldChg chg="modSp">
        <pc:chgData name="Melissa Sukanen" userId="S::melissa.sukanen@ehyt.fi::de2c0078-cc4a-46d5-89dc-c6497b6172a5" providerId="AD" clId="Web-{BEE19E64-2565-42E9-AF4D-68D8F1DB9BF2}" dt="2020-08-13T15:00:23.853" v="799" actId="14100"/>
        <pc:sldMkLst>
          <pc:docMk/>
          <pc:sldMk cId="960024437" sldId="335"/>
        </pc:sldMkLst>
        <pc:spChg chg="mod">
          <ac:chgData name="Melissa Sukanen" userId="S::melissa.sukanen@ehyt.fi::de2c0078-cc4a-46d5-89dc-c6497b6172a5" providerId="AD" clId="Web-{BEE19E64-2565-42E9-AF4D-68D8F1DB9BF2}" dt="2020-08-13T14:07:46.451" v="113" actId="1076"/>
          <ac:spMkLst>
            <pc:docMk/>
            <pc:sldMk cId="960024437" sldId="335"/>
            <ac:spMk id="2" creationId="{DB16DBC5-9E39-4270-B1D1-2EC92AF04CBD}"/>
          </ac:spMkLst>
        </pc:spChg>
        <pc:spChg chg="mod">
          <ac:chgData name="Melissa Sukanen" userId="S::melissa.sukanen@ehyt.fi::de2c0078-cc4a-46d5-89dc-c6497b6172a5" providerId="AD" clId="Web-{BEE19E64-2565-42E9-AF4D-68D8F1DB9BF2}" dt="2020-08-13T15:00:23.853" v="799" actId="14100"/>
          <ac:spMkLst>
            <pc:docMk/>
            <pc:sldMk cId="960024437" sldId="335"/>
            <ac:spMk id="3" creationId="{96BD11DA-7104-4A3C-871D-F43CCEEFDF45}"/>
          </ac:spMkLst>
        </pc:spChg>
      </pc:sldChg>
      <pc:sldChg chg="modSp">
        <pc:chgData name="Melissa Sukanen" userId="S::melissa.sukanen@ehyt.fi::de2c0078-cc4a-46d5-89dc-c6497b6172a5" providerId="AD" clId="Web-{BEE19E64-2565-42E9-AF4D-68D8F1DB9BF2}" dt="2020-08-13T14:49:45.098" v="631" actId="20577"/>
        <pc:sldMkLst>
          <pc:docMk/>
          <pc:sldMk cId="2910848586" sldId="336"/>
        </pc:sldMkLst>
        <pc:spChg chg="mod">
          <ac:chgData name="Melissa Sukanen" userId="S::melissa.sukanen@ehyt.fi::de2c0078-cc4a-46d5-89dc-c6497b6172a5" providerId="AD" clId="Web-{BEE19E64-2565-42E9-AF4D-68D8F1DB9BF2}" dt="2020-08-13T14:49:45.098" v="631" actId="20577"/>
          <ac:spMkLst>
            <pc:docMk/>
            <pc:sldMk cId="2910848586" sldId="336"/>
            <ac:spMk id="3" creationId="{291F984D-7ADA-4178-9AFA-BC69FE2D0821}"/>
          </ac:spMkLst>
        </pc:spChg>
      </pc:sldChg>
      <pc:sldChg chg="modNotes">
        <pc:chgData name="Melissa Sukanen" userId="S::melissa.sukanen@ehyt.fi::de2c0078-cc4a-46d5-89dc-c6497b6172a5" providerId="AD" clId="Web-{BEE19E64-2565-42E9-AF4D-68D8F1DB9BF2}" dt="2020-08-13T13:56:26.711" v="11"/>
        <pc:sldMkLst>
          <pc:docMk/>
          <pc:sldMk cId="2653274984" sldId="345"/>
        </pc:sldMkLst>
      </pc:sldChg>
      <pc:sldChg chg="modSp">
        <pc:chgData name="Melissa Sukanen" userId="S::melissa.sukanen@ehyt.fi::de2c0078-cc4a-46d5-89dc-c6497b6172a5" providerId="AD" clId="Web-{BEE19E64-2565-42E9-AF4D-68D8F1DB9BF2}" dt="2020-08-13T14:32:29.839" v="375" actId="20577"/>
        <pc:sldMkLst>
          <pc:docMk/>
          <pc:sldMk cId="1120931787" sldId="347"/>
        </pc:sldMkLst>
        <pc:spChg chg="mod">
          <ac:chgData name="Melissa Sukanen" userId="S::melissa.sukanen@ehyt.fi::de2c0078-cc4a-46d5-89dc-c6497b6172a5" providerId="AD" clId="Web-{BEE19E64-2565-42E9-AF4D-68D8F1DB9BF2}" dt="2020-08-13T14:32:29.839" v="375" actId="20577"/>
          <ac:spMkLst>
            <pc:docMk/>
            <pc:sldMk cId="1120931787" sldId="347"/>
            <ac:spMk id="2" creationId="{570D3832-E24A-4801-9B44-7F12456D288C}"/>
          </ac:spMkLst>
        </pc:spChg>
      </pc:sldChg>
      <pc:sldChg chg="modSp">
        <pc:chgData name="Melissa Sukanen" userId="S::melissa.sukanen@ehyt.fi::de2c0078-cc4a-46d5-89dc-c6497b6172a5" providerId="AD" clId="Web-{BEE19E64-2565-42E9-AF4D-68D8F1DB9BF2}" dt="2020-08-13T14:38:40.514" v="444" actId="1076"/>
        <pc:sldMkLst>
          <pc:docMk/>
          <pc:sldMk cId="1950016793" sldId="350"/>
        </pc:sldMkLst>
        <pc:spChg chg="mod">
          <ac:chgData name="Melissa Sukanen" userId="S::melissa.sukanen@ehyt.fi::de2c0078-cc4a-46d5-89dc-c6497b6172a5" providerId="AD" clId="Web-{BEE19E64-2565-42E9-AF4D-68D8F1DB9BF2}" dt="2020-08-13T14:38:36.795" v="443" actId="1076"/>
          <ac:spMkLst>
            <pc:docMk/>
            <pc:sldMk cId="1950016793" sldId="350"/>
            <ac:spMk id="2" creationId="{570D3832-E24A-4801-9B44-7F12456D288C}"/>
          </ac:spMkLst>
        </pc:spChg>
        <pc:spChg chg="mod">
          <ac:chgData name="Melissa Sukanen" userId="S::melissa.sukanen@ehyt.fi::de2c0078-cc4a-46d5-89dc-c6497b6172a5" providerId="AD" clId="Web-{BEE19E64-2565-42E9-AF4D-68D8F1DB9BF2}" dt="2020-08-13T14:38:40.514" v="444" actId="1076"/>
          <ac:spMkLst>
            <pc:docMk/>
            <pc:sldMk cId="1950016793" sldId="350"/>
            <ac:spMk id="7" creationId="{A4127DFC-8B3D-40AA-B81A-593575CBD5E5}"/>
          </ac:spMkLst>
        </pc:spChg>
      </pc:sldChg>
      <pc:sldChg chg="modSp">
        <pc:chgData name="Melissa Sukanen" userId="S::melissa.sukanen@ehyt.fi::de2c0078-cc4a-46d5-89dc-c6497b6172a5" providerId="AD" clId="Web-{BEE19E64-2565-42E9-AF4D-68D8F1DB9BF2}" dt="2020-08-13T14:34:51.996" v="408" actId="20577"/>
        <pc:sldMkLst>
          <pc:docMk/>
          <pc:sldMk cId="1240833832" sldId="351"/>
        </pc:sldMkLst>
        <pc:spChg chg="mod">
          <ac:chgData name="Melissa Sukanen" userId="S::melissa.sukanen@ehyt.fi::de2c0078-cc4a-46d5-89dc-c6497b6172a5" providerId="AD" clId="Web-{BEE19E64-2565-42E9-AF4D-68D8F1DB9BF2}" dt="2020-08-13T14:34:51.996" v="408" actId="20577"/>
          <ac:spMkLst>
            <pc:docMk/>
            <pc:sldMk cId="1240833832" sldId="351"/>
            <ac:spMk id="2" creationId="{D7C60BA3-A12E-4866-9794-B2320936E469}"/>
          </ac:spMkLst>
        </pc:spChg>
      </pc:sldChg>
    </pc:docChg>
  </pc:docChgLst>
  <pc:docChgLst>
    <pc:chgData name="Melissa Sukanen" userId="S::melissa.sukanen@ehyt.fi::de2c0078-cc4a-46d5-89dc-c6497b6172a5" providerId="AD" clId="Web-{DFE073DB-D5E0-4942-A902-832F27A9C187}"/>
    <pc:docChg chg="modSld">
      <pc:chgData name="Melissa Sukanen" userId="S::melissa.sukanen@ehyt.fi::de2c0078-cc4a-46d5-89dc-c6497b6172a5" providerId="AD" clId="Web-{DFE073DB-D5E0-4942-A902-832F27A9C187}" dt="2020-08-13T15:25:18.640" v="6" actId="20577"/>
      <pc:docMkLst>
        <pc:docMk/>
      </pc:docMkLst>
      <pc:sldChg chg="modSp">
        <pc:chgData name="Melissa Sukanen" userId="S::melissa.sukanen@ehyt.fi::de2c0078-cc4a-46d5-89dc-c6497b6172a5" providerId="AD" clId="Web-{DFE073DB-D5E0-4942-A902-832F27A9C187}" dt="2020-08-13T15:25:18.640" v="6" actId="20577"/>
        <pc:sldMkLst>
          <pc:docMk/>
          <pc:sldMk cId="2910848586" sldId="336"/>
        </pc:sldMkLst>
        <pc:spChg chg="mod">
          <ac:chgData name="Melissa Sukanen" userId="S::melissa.sukanen@ehyt.fi::de2c0078-cc4a-46d5-89dc-c6497b6172a5" providerId="AD" clId="Web-{DFE073DB-D5E0-4942-A902-832F27A9C187}" dt="2020-08-13T15:24:24.545" v="1" actId="20577"/>
          <ac:spMkLst>
            <pc:docMk/>
            <pc:sldMk cId="2910848586" sldId="336"/>
            <ac:spMk id="2" creationId="{18ED0BA1-C7F6-48BE-967B-6B8B7C360D55}"/>
          </ac:spMkLst>
        </pc:spChg>
        <pc:spChg chg="mod">
          <ac:chgData name="Melissa Sukanen" userId="S::melissa.sukanen@ehyt.fi::de2c0078-cc4a-46d5-89dc-c6497b6172a5" providerId="AD" clId="Web-{DFE073DB-D5E0-4942-A902-832F27A9C187}" dt="2020-08-13T15:25:18.640" v="6" actId="20577"/>
          <ac:spMkLst>
            <pc:docMk/>
            <pc:sldMk cId="2910848586" sldId="336"/>
            <ac:spMk id="3" creationId="{291F984D-7ADA-4178-9AFA-BC69FE2D0821}"/>
          </ac:spMkLst>
        </pc:spChg>
      </pc:sldChg>
    </pc:docChg>
  </pc:docChgLst>
  <pc:docChgLst>
    <pc:chgData name="Melissa Sukanen" userId="S::melissa.sukanen@ehyt.fi::de2c0078-cc4a-46d5-89dc-c6497b6172a5" providerId="AD" clId="Web-{5040FC1E-7718-42DD-A59E-CCED4717889E}"/>
    <pc:docChg chg="modSld">
      <pc:chgData name="Melissa Sukanen" userId="S::melissa.sukanen@ehyt.fi::de2c0078-cc4a-46d5-89dc-c6497b6172a5" providerId="AD" clId="Web-{5040FC1E-7718-42DD-A59E-CCED4717889E}" dt="2020-08-14T14:12:50.329" v="17"/>
      <pc:docMkLst>
        <pc:docMk/>
      </pc:docMkLst>
      <pc:sldChg chg="modNotes">
        <pc:chgData name="Melissa Sukanen" userId="S::melissa.sukanen@ehyt.fi::de2c0078-cc4a-46d5-89dc-c6497b6172a5" providerId="AD" clId="Web-{5040FC1E-7718-42DD-A59E-CCED4717889E}" dt="2020-08-14T14:12:50.329" v="17"/>
        <pc:sldMkLst>
          <pc:docMk/>
          <pc:sldMk cId="4255830352" sldId="354"/>
        </pc:sldMkLst>
      </pc:sldChg>
    </pc:docChg>
  </pc:docChgLst>
  <pc:docChgLst>
    <pc:chgData name="Melissa Sukanen" userId="de2c0078-cc4a-46d5-89dc-c6497b6172a5" providerId="ADAL" clId="{51A89A9A-4CEF-47C3-B27A-0B1E7318CA39}"/>
    <pc:docChg chg="undo custSel modSld">
      <pc:chgData name="Melissa Sukanen" userId="de2c0078-cc4a-46d5-89dc-c6497b6172a5" providerId="ADAL" clId="{51A89A9A-4CEF-47C3-B27A-0B1E7318CA39}" dt="2020-08-14T10:09:36.643" v="1021" actId="1076"/>
      <pc:docMkLst>
        <pc:docMk/>
      </pc:docMkLst>
      <pc:sldChg chg="delSp modSp mod">
        <pc:chgData name="Melissa Sukanen" userId="de2c0078-cc4a-46d5-89dc-c6497b6172a5" providerId="ADAL" clId="{51A89A9A-4CEF-47C3-B27A-0B1E7318CA39}" dt="2020-08-14T09:40:13.635" v="906" actId="1076"/>
        <pc:sldMkLst>
          <pc:docMk/>
          <pc:sldMk cId="50453100" sldId="269"/>
        </pc:sldMkLst>
        <pc:spChg chg="mod">
          <ac:chgData name="Melissa Sukanen" userId="de2c0078-cc4a-46d5-89dc-c6497b6172a5" providerId="ADAL" clId="{51A89A9A-4CEF-47C3-B27A-0B1E7318CA39}" dt="2020-08-14T09:39:58.322" v="904" actId="1076"/>
          <ac:spMkLst>
            <pc:docMk/>
            <pc:sldMk cId="50453100" sldId="269"/>
            <ac:spMk id="2" creationId="{D7C60BA3-A12E-4866-9794-B2320936E469}"/>
          </ac:spMkLst>
        </pc:spChg>
        <pc:spChg chg="mod">
          <ac:chgData name="Melissa Sukanen" userId="de2c0078-cc4a-46d5-89dc-c6497b6172a5" providerId="ADAL" clId="{51A89A9A-4CEF-47C3-B27A-0B1E7318CA39}" dt="2020-08-14T09:39:45.707" v="902" actId="1076"/>
          <ac:spMkLst>
            <pc:docMk/>
            <pc:sldMk cId="50453100" sldId="269"/>
            <ac:spMk id="3" creationId="{798477F9-FADE-4791-AABD-62B99F84081A}"/>
          </ac:spMkLst>
        </pc:spChg>
        <pc:spChg chg="mod">
          <ac:chgData name="Melissa Sukanen" userId="de2c0078-cc4a-46d5-89dc-c6497b6172a5" providerId="ADAL" clId="{51A89A9A-4CEF-47C3-B27A-0B1E7318CA39}" dt="2020-08-14T09:40:13.635" v="906" actId="1076"/>
          <ac:spMkLst>
            <pc:docMk/>
            <pc:sldMk cId="50453100" sldId="269"/>
            <ac:spMk id="4" creationId="{70B2BD69-1F58-49ED-90F9-4F3D6949AD2D}"/>
          </ac:spMkLst>
        </pc:spChg>
        <pc:spChg chg="del mod">
          <ac:chgData name="Melissa Sukanen" userId="de2c0078-cc4a-46d5-89dc-c6497b6172a5" providerId="ADAL" clId="{51A89A9A-4CEF-47C3-B27A-0B1E7318CA39}" dt="2020-08-14T09:38:44.814" v="896"/>
          <ac:spMkLst>
            <pc:docMk/>
            <pc:sldMk cId="50453100" sldId="269"/>
            <ac:spMk id="5" creationId="{999EF51F-EA50-45C5-AB70-1F1EE13B43CE}"/>
          </ac:spMkLst>
        </pc:spChg>
      </pc:sldChg>
      <pc:sldChg chg="modSp mod">
        <pc:chgData name="Melissa Sukanen" userId="de2c0078-cc4a-46d5-89dc-c6497b6172a5" providerId="ADAL" clId="{51A89A9A-4CEF-47C3-B27A-0B1E7318CA39}" dt="2020-08-14T09:43:11.829" v="943" actId="20577"/>
        <pc:sldMkLst>
          <pc:docMk/>
          <pc:sldMk cId="903622639" sldId="327"/>
        </pc:sldMkLst>
        <pc:spChg chg="mod">
          <ac:chgData name="Melissa Sukanen" userId="de2c0078-cc4a-46d5-89dc-c6497b6172a5" providerId="ADAL" clId="{51A89A9A-4CEF-47C3-B27A-0B1E7318CA39}" dt="2020-08-14T09:43:11.829" v="943" actId="20577"/>
          <ac:spMkLst>
            <pc:docMk/>
            <pc:sldMk cId="903622639" sldId="327"/>
            <ac:spMk id="3" creationId="{7846D1D0-ECCE-4175-85E0-BB7A39859B03}"/>
          </ac:spMkLst>
        </pc:spChg>
      </pc:sldChg>
      <pc:sldChg chg="modSp mod">
        <pc:chgData name="Melissa Sukanen" userId="de2c0078-cc4a-46d5-89dc-c6497b6172a5" providerId="ADAL" clId="{51A89A9A-4CEF-47C3-B27A-0B1E7318CA39}" dt="2020-08-14T09:45:42.875" v="961" actId="20577"/>
        <pc:sldMkLst>
          <pc:docMk/>
          <pc:sldMk cId="1807249184" sldId="331"/>
        </pc:sldMkLst>
        <pc:spChg chg="mod">
          <ac:chgData name="Melissa Sukanen" userId="de2c0078-cc4a-46d5-89dc-c6497b6172a5" providerId="ADAL" clId="{51A89A9A-4CEF-47C3-B27A-0B1E7318CA39}" dt="2020-08-14T09:45:42.875" v="961" actId="20577"/>
          <ac:spMkLst>
            <pc:docMk/>
            <pc:sldMk cId="1807249184" sldId="331"/>
            <ac:spMk id="3" creationId="{E5EEAE04-7F22-4F0D-AB46-1411D05C0117}"/>
          </ac:spMkLst>
        </pc:spChg>
      </pc:sldChg>
      <pc:sldChg chg="modSp mod">
        <pc:chgData name="Melissa Sukanen" userId="de2c0078-cc4a-46d5-89dc-c6497b6172a5" providerId="ADAL" clId="{51A89A9A-4CEF-47C3-B27A-0B1E7318CA39}" dt="2020-08-14T09:42:37.082" v="942" actId="1076"/>
        <pc:sldMkLst>
          <pc:docMk/>
          <pc:sldMk cId="4006430896" sldId="332"/>
        </pc:sldMkLst>
        <pc:spChg chg="mod">
          <ac:chgData name="Melissa Sukanen" userId="de2c0078-cc4a-46d5-89dc-c6497b6172a5" providerId="ADAL" clId="{51A89A9A-4CEF-47C3-B27A-0B1E7318CA39}" dt="2020-08-14T09:42:37.082" v="942" actId="1076"/>
          <ac:spMkLst>
            <pc:docMk/>
            <pc:sldMk cId="4006430896" sldId="332"/>
            <ac:spMk id="3" creationId="{0E5029EE-B0BC-4DC5-AFCF-CE1342DAC359}"/>
          </ac:spMkLst>
        </pc:spChg>
        <pc:spChg chg="mod">
          <ac:chgData name="Melissa Sukanen" userId="de2c0078-cc4a-46d5-89dc-c6497b6172a5" providerId="ADAL" clId="{51A89A9A-4CEF-47C3-B27A-0B1E7318CA39}" dt="2020-08-14T09:42:32.491" v="940" actId="1076"/>
          <ac:spMkLst>
            <pc:docMk/>
            <pc:sldMk cId="4006430896" sldId="332"/>
            <ac:spMk id="8" creationId="{D871ED90-5A24-4E66-94D9-53C6D08DEA22}"/>
          </ac:spMkLst>
        </pc:spChg>
      </pc:sldChg>
      <pc:sldChg chg="modSp mod modNotesTx">
        <pc:chgData name="Melissa Sukanen" userId="de2c0078-cc4a-46d5-89dc-c6497b6172a5" providerId="ADAL" clId="{51A89A9A-4CEF-47C3-B27A-0B1E7318CA39}" dt="2020-08-14T09:41:48.210" v="938" actId="1076"/>
        <pc:sldMkLst>
          <pc:docMk/>
          <pc:sldMk cId="960024437" sldId="335"/>
        </pc:sldMkLst>
        <pc:spChg chg="mod">
          <ac:chgData name="Melissa Sukanen" userId="de2c0078-cc4a-46d5-89dc-c6497b6172a5" providerId="ADAL" clId="{51A89A9A-4CEF-47C3-B27A-0B1E7318CA39}" dt="2020-08-14T09:41:48.210" v="938" actId="1076"/>
          <ac:spMkLst>
            <pc:docMk/>
            <pc:sldMk cId="960024437" sldId="335"/>
            <ac:spMk id="2" creationId="{DB16DBC5-9E39-4270-B1D1-2EC92AF04CBD}"/>
          </ac:spMkLst>
        </pc:spChg>
        <pc:spChg chg="mod">
          <ac:chgData name="Melissa Sukanen" userId="de2c0078-cc4a-46d5-89dc-c6497b6172a5" providerId="ADAL" clId="{51A89A9A-4CEF-47C3-B27A-0B1E7318CA39}" dt="2020-08-14T09:41:44.252" v="937" actId="1076"/>
          <ac:spMkLst>
            <pc:docMk/>
            <pc:sldMk cId="960024437" sldId="335"/>
            <ac:spMk id="3" creationId="{96BD11DA-7104-4A3C-871D-F43CCEEFDF45}"/>
          </ac:spMkLst>
        </pc:spChg>
      </pc:sldChg>
      <pc:sldChg chg="modSp mod">
        <pc:chgData name="Melissa Sukanen" userId="de2c0078-cc4a-46d5-89dc-c6497b6172a5" providerId="ADAL" clId="{51A89A9A-4CEF-47C3-B27A-0B1E7318CA39}" dt="2020-08-14T09:56:05.764" v="1015" actId="20577"/>
        <pc:sldMkLst>
          <pc:docMk/>
          <pc:sldMk cId="2910848586" sldId="336"/>
        </pc:sldMkLst>
        <pc:spChg chg="mod">
          <ac:chgData name="Melissa Sukanen" userId="de2c0078-cc4a-46d5-89dc-c6497b6172a5" providerId="ADAL" clId="{51A89A9A-4CEF-47C3-B27A-0B1E7318CA39}" dt="2020-08-13T15:10:27.083" v="350" actId="1076"/>
          <ac:spMkLst>
            <pc:docMk/>
            <pc:sldMk cId="2910848586" sldId="336"/>
            <ac:spMk id="2" creationId="{18ED0BA1-C7F6-48BE-967B-6B8B7C360D55}"/>
          </ac:spMkLst>
        </pc:spChg>
        <pc:spChg chg="mod">
          <ac:chgData name="Melissa Sukanen" userId="de2c0078-cc4a-46d5-89dc-c6497b6172a5" providerId="ADAL" clId="{51A89A9A-4CEF-47C3-B27A-0B1E7318CA39}" dt="2020-08-14T09:56:05.764" v="1015" actId="20577"/>
          <ac:spMkLst>
            <pc:docMk/>
            <pc:sldMk cId="2910848586" sldId="336"/>
            <ac:spMk id="3" creationId="{291F984D-7ADA-4178-9AFA-BC69FE2D0821}"/>
          </ac:spMkLst>
        </pc:spChg>
      </pc:sldChg>
      <pc:sldChg chg="modSp mod">
        <pc:chgData name="Melissa Sukanen" userId="de2c0078-cc4a-46d5-89dc-c6497b6172a5" providerId="ADAL" clId="{51A89A9A-4CEF-47C3-B27A-0B1E7318CA39}" dt="2020-08-14T10:09:36.643" v="1021" actId="1076"/>
        <pc:sldMkLst>
          <pc:docMk/>
          <pc:sldMk cId="3889496788" sldId="337"/>
        </pc:sldMkLst>
        <pc:spChg chg="mod">
          <ac:chgData name="Melissa Sukanen" userId="de2c0078-cc4a-46d5-89dc-c6497b6172a5" providerId="ADAL" clId="{51A89A9A-4CEF-47C3-B27A-0B1E7318CA39}" dt="2020-08-14T10:09:36.643" v="1021" actId="1076"/>
          <ac:spMkLst>
            <pc:docMk/>
            <pc:sldMk cId="3889496788" sldId="337"/>
            <ac:spMk id="3" creationId="{03009DE1-E7D5-4DE8-8A69-94B6186AE83A}"/>
          </ac:spMkLst>
        </pc:spChg>
      </pc:sldChg>
      <pc:sldChg chg="modSp mod">
        <pc:chgData name="Melissa Sukanen" userId="de2c0078-cc4a-46d5-89dc-c6497b6172a5" providerId="ADAL" clId="{51A89A9A-4CEF-47C3-B27A-0B1E7318CA39}" dt="2020-08-14T09:29:28.353" v="812" actId="313"/>
        <pc:sldMkLst>
          <pc:docMk/>
          <pc:sldMk cId="2593966127" sldId="338"/>
        </pc:sldMkLst>
        <pc:spChg chg="mod">
          <ac:chgData name="Melissa Sukanen" userId="de2c0078-cc4a-46d5-89dc-c6497b6172a5" providerId="ADAL" clId="{51A89A9A-4CEF-47C3-B27A-0B1E7318CA39}" dt="2020-08-14T09:29:13.731" v="808" actId="404"/>
          <ac:spMkLst>
            <pc:docMk/>
            <pc:sldMk cId="2593966127" sldId="338"/>
            <ac:spMk id="2" creationId="{BAF752D0-1357-4E0F-BCDC-D0FF085FB632}"/>
          </ac:spMkLst>
        </pc:spChg>
        <pc:spChg chg="mod">
          <ac:chgData name="Melissa Sukanen" userId="de2c0078-cc4a-46d5-89dc-c6497b6172a5" providerId="ADAL" clId="{51A89A9A-4CEF-47C3-B27A-0B1E7318CA39}" dt="2020-08-14T09:29:21.499" v="809" actId="1076"/>
          <ac:spMkLst>
            <pc:docMk/>
            <pc:sldMk cId="2593966127" sldId="338"/>
            <ac:spMk id="3" creationId="{03009DE1-E7D5-4DE8-8A69-94B6186AE83A}"/>
          </ac:spMkLst>
        </pc:spChg>
        <pc:spChg chg="mod">
          <ac:chgData name="Melissa Sukanen" userId="de2c0078-cc4a-46d5-89dc-c6497b6172a5" providerId="ADAL" clId="{51A89A9A-4CEF-47C3-B27A-0B1E7318CA39}" dt="2020-08-14T09:29:28.353" v="812" actId="313"/>
          <ac:spMkLst>
            <pc:docMk/>
            <pc:sldMk cId="2593966127" sldId="338"/>
            <ac:spMk id="4" creationId="{1F3E3054-2C3A-4FE8-BB3D-5C90187BC75C}"/>
          </ac:spMkLst>
        </pc:spChg>
      </pc:sldChg>
      <pc:sldChg chg="modSp mod">
        <pc:chgData name="Melissa Sukanen" userId="de2c0078-cc4a-46d5-89dc-c6497b6172a5" providerId="ADAL" clId="{51A89A9A-4CEF-47C3-B27A-0B1E7318CA39}" dt="2020-08-14T10:09:26.619" v="1020" actId="1076"/>
        <pc:sldMkLst>
          <pc:docMk/>
          <pc:sldMk cId="3630455173" sldId="339"/>
        </pc:sldMkLst>
        <pc:spChg chg="mod">
          <ac:chgData name="Melissa Sukanen" userId="de2c0078-cc4a-46d5-89dc-c6497b6172a5" providerId="ADAL" clId="{51A89A9A-4CEF-47C3-B27A-0B1E7318CA39}" dt="2020-08-14T10:09:26.619" v="1020" actId="1076"/>
          <ac:spMkLst>
            <pc:docMk/>
            <pc:sldMk cId="3630455173" sldId="339"/>
            <ac:spMk id="3" creationId="{03009DE1-E7D5-4DE8-8A69-94B6186AE83A}"/>
          </ac:spMkLst>
        </pc:spChg>
      </pc:sldChg>
      <pc:sldChg chg="modSp mod">
        <pc:chgData name="Melissa Sukanen" userId="de2c0078-cc4a-46d5-89dc-c6497b6172a5" providerId="ADAL" clId="{51A89A9A-4CEF-47C3-B27A-0B1E7318CA39}" dt="2020-08-14T09:30:42.287" v="826" actId="20577"/>
        <pc:sldMkLst>
          <pc:docMk/>
          <pc:sldMk cId="4165742996" sldId="342"/>
        </pc:sldMkLst>
        <pc:spChg chg="mod">
          <ac:chgData name="Melissa Sukanen" userId="de2c0078-cc4a-46d5-89dc-c6497b6172a5" providerId="ADAL" clId="{51A89A9A-4CEF-47C3-B27A-0B1E7318CA39}" dt="2020-08-14T09:30:42.287" v="826" actId="20577"/>
          <ac:spMkLst>
            <pc:docMk/>
            <pc:sldMk cId="4165742996" sldId="342"/>
            <ac:spMk id="2" creationId="{035F13F4-7BB9-454F-BAA6-4D40154F07CC}"/>
          </ac:spMkLst>
        </pc:spChg>
      </pc:sldChg>
      <pc:sldChg chg="modSp mod">
        <pc:chgData name="Melissa Sukanen" userId="de2c0078-cc4a-46d5-89dc-c6497b6172a5" providerId="ADAL" clId="{51A89A9A-4CEF-47C3-B27A-0B1E7318CA39}" dt="2020-08-14T09:32:34.403" v="857" actId="1076"/>
        <pc:sldMkLst>
          <pc:docMk/>
          <pc:sldMk cId="2989293505" sldId="343"/>
        </pc:sldMkLst>
        <pc:spChg chg="mod">
          <ac:chgData name="Melissa Sukanen" userId="de2c0078-cc4a-46d5-89dc-c6497b6172a5" providerId="ADAL" clId="{51A89A9A-4CEF-47C3-B27A-0B1E7318CA39}" dt="2020-08-14T09:32:34.403" v="857" actId="1076"/>
          <ac:spMkLst>
            <pc:docMk/>
            <pc:sldMk cId="2989293505" sldId="343"/>
            <ac:spMk id="2" creationId="{49E1959E-A95B-4674-B105-AA6101130A43}"/>
          </ac:spMkLst>
        </pc:spChg>
      </pc:sldChg>
      <pc:sldChg chg="modSp mod">
        <pc:chgData name="Melissa Sukanen" userId="de2c0078-cc4a-46d5-89dc-c6497b6172a5" providerId="ADAL" clId="{51A89A9A-4CEF-47C3-B27A-0B1E7318CA39}" dt="2020-08-14T09:33:26.827" v="862" actId="732"/>
        <pc:sldMkLst>
          <pc:docMk/>
          <pc:sldMk cId="1794163968" sldId="344"/>
        </pc:sldMkLst>
        <pc:picChg chg="mod modCrop">
          <ac:chgData name="Melissa Sukanen" userId="de2c0078-cc4a-46d5-89dc-c6497b6172a5" providerId="ADAL" clId="{51A89A9A-4CEF-47C3-B27A-0B1E7318CA39}" dt="2020-08-14T09:33:26.827" v="862" actId="732"/>
          <ac:picMkLst>
            <pc:docMk/>
            <pc:sldMk cId="1794163968" sldId="344"/>
            <ac:picMk id="5" creationId="{112A8862-A9DF-4183-AAE4-A0700EACB7AD}"/>
          </ac:picMkLst>
        </pc:picChg>
      </pc:sldChg>
      <pc:sldChg chg="modSp mod">
        <pc:chgData name="Melissa Sukanen" userId="de2c0078-cc4a-46d5-89dc-c6497b6172a5" providerId="ADAL" clId="{51A89A9A-4CEF-47C3-B27A-0B1E7318CA39}" dt="2020-08-14T09:33:53.666" v="863" actId="1076"/>
        <pc:sldMkLst>
          <pc:docMk/>
          <pc:sldMk cId="2653274984" sldId="345"/>
        </pc:sldMkLst>
        <pc:picChg chg="mod">
          <ac:chgData name="Melissa Sukanen" userId="de2c0078-cc4a-46d5-89dc-c6497b6172a5" providerId="ADAL" clId="{51A89A9A-4CEF-47C3-B27A-0B1E7318CA39}" dt="2020-08-14T09:33:53.666" v="863" actId="1076"/>
          <ac:picMkLst>
            <pc:docMk/>
            <pc:sldMk cId="2653274984" sldId="345"/>
            <ac:picMk id="10" creationId="{D7AA9CAD-7698-4872-9DE1-57FC5EF991A8}"/>
          </ac:picMkLst>
        </pc:picChg>
      </pc:sldChg>
      <pc:sldChg chg="modSp mod">
        <pc:chgData name="Melissa Sukanen" userId="de2c0078-cc4a-46d5-89dc-c6497b6172a5" providerId="ADAL" clId="{51A89A9A-4CEF-47C3-B27A-0B1E7318CA39}" dt="2020-08-14T09:35:35.531" v="872" actId="1076"/>
        <pc:sldMkLst>
          <pc:docMk/>
          <pc:sldMk cId="1805173707" sldId="346"/>
        </pc:sldMkLst>
        <pc:spChg chg="mod">
          <ac:chgData name="Melissa Sukanen" userId="de2c0078-cc4a-46d5-89dc-c6497b6172a5" providerId="ADAL" clId="{51A89A9A-4CEF-47C3-B27A-0B1E7318CA39}" dt="2020-08-14T09:35:28.843" v="871" actId="1076"/>
          <ac:spMkLst>
            <pc:docMk/>
            <pc:sldMk cId="1805173707" sldId="346"/>
            <ac:spMk id="2" creationId="{49E1959E-A95B-4674-B105-AA6101130A43}"/>
          </ac:spMkLst>
        </pc:spChg>
        <pc:spChg chg="mod">
          <ac:chgData name="Melissa Sukanen" userId="de2c0078-cc4a-46d5-89dc-c6497b6172a5" providerId="ADAL" clId="{51A89A9A-4CEF-47C3-B27A-0B1E7318CA39}" dt="2020-08-14T09:35:35.531" v="872" actId="1076"/>
          <ac:spMkLst>
            <pc:docMk/>
            <pc:sldMk cId="1805173707" sldId="346"/>
            <ac:spMk id="3" creationId="{0E5029EE-B0BC-4DC5-AFCF-CE1342DAC359}"/>
          </ac:spMkLst>
        </pc:spChg>
        <pc:spChg chg="mod">
          <ac:chgData name="Melissa Sukanen" userId="de2c0078-cc4a-46d5-89dc-c6497b6172a5" providerId="ADAL" clId="{51A89A9A-4CEF-47C3-B27A-0B1E7318CA39}" dt="2020-08-14T09:34:29.898" v="867" actId="1076"/>
          <ac:spMkLst>
            <pc:docMk/>
            <pc:sldMk cId="1805173707" sldId="346"/>
            <ac:spMk id="5" creationId="{63E87F48-D5DF-40BF-A920-E97725E37097}"/>
          </ac:spMkLst>
        </pc:spChg>
        <pc:spChg chg="mod">
          <ac:chgData name="Melissa Sukanen" userId="de2c0078-cc4a-46d5-89dc-c6497b6172a5" providerId="ADAL" clId="{51A89A9A-4CEF-47C3-B27A-0B1E7318CA39}" dt="2020-08-14T09:35:22.763" v="869" actId="1076"/>
          <ac:spMkLst>
            <pc:docMk/>
            <pc:sldMk cId="1805173707" sldId="346"/>
            <ac:spMk id="7" creationId="{17AA1743-AD45-43F7-9A23-AF156509FEF6}"/>
          </ac:spMkLst>
        </pc:spChg>
        <pc:picChg chg="mod">
          <ac:chgData name="Melissa Sukanen" userId="de2c0078-cc4a-46d5-89dc-c6497b6172a5" providerId="ADAL" clId="{51A89A9A-4CEF-47C3-B27A-0B1E7318CA39}" dt="2020-08-14T09:34:31.805" v="868" actId="1076"/>
          <ac:picMkLst>
            <pc:docMk/>
            <pc:sldMk cId="1805173707" sldId="346"/>
            <ac:picMk id="6" creationId="{07D42FC1-9CE6-40DC-A7D5-D9ED97941A53}"/>
          </ac:picMkLst>
        </pc:picChg>
      </pc:sldChg>
      <pc:sldChg chg="modSp mod">
        <pc:chgData name="Melissa Sukanen" userId="de2c0078-cc4a-46d5-89dc-c6497b6172a5" providerId="ADAL" clId="{51A89A9A-4CEF-47C3-B27A-0B1E7318CA39}" dt="2020-08-14T09:50:16.431" v="976" actId="20577"/>
        <pc:sldMkLst>
          <pc:docMk/>
          <pc:sldMk cId="1120931787" sldId="347"/>
        </pc:sldMkLst>
        <pc:spChg chg="mod">
          <ac:chgData name="Melissa Sukanen" userId="de2c0078-cc4a-46d5-89dc-c6497b6172a5" providerId="ADAL" clId="{51A89A9A-4CEF-47C3-B27A-0B1E7318CA39}" dt="2020-08-14T09:50:16.431" v="976" actId="20577"/>
          <ac:spMkLst>
            <pc:docMk/>
            <pc:sldMk cId="1120931787" sldId="347"/>
            <ac:spMk id="2" creationId="{570D3832-E24A-4801-9B44-7F12456D288C}"/>
          </ac:spMkLst>
        </pc:spChg>
        <pc:spChg chg="mod">
          <ac:chgData name="Melissa Sukanen" userId="de2c0078-cc4a-46d5-89dc-c6497b6172a5" providerId="ADAL" clId="{51A89A9A-4CEF-47C3-B27A-0B1E7318CA39}" dt="2020-08-14T09:39:00.679" v="897" actId="20577"/>
          <ac:spMkLst>
            <pc:docMk/>
            <pc:sldMk cId="1120931787" sldId="347"/>
            <ac:spMk id="3" creationId="{D961C504-A9D3-47E3-A3C2-B38AFC0F73C8}"/>
          </ac:spMkLst>
        </pc:spChg>
        <pc:spChg chg="mod">
          <ac:chgData name="Melissa Sukanen" userId="de2c0078-cc4a-46d5-89dc-c6497b6172a5" providerId="ADAL" clId="{51A89A9A-4CEF-47C3-B27A-0B1E7318CA39}" dt="2020-08-14T09:36:03.627" v="875" actId="1076"/>
          <ac:spMkLst>
            <pc:docMk/>
            <pc:sldMk cId="1120931787" sldId="347"/>
            <ac:spMk id="7" creationId="{CC8E274D-3F9C-4931-B9DA-441C069663A1}"/>
          </ac:spMkLst>
        </pc:spChg>
        <pc:grpChg chg="mod">
          <ac:chgData name="Melissa Sukanen" userId="de2c0078-cc4a-46d5-89dc-c6497b6172a5" providerId="ADAL" clId="{51A89A9A-4CEF-47C3-B27A-0B1E7318CA39}" dt="2020-08-14T09:36:41.339" v="881" actId="1076"/>
          <ac:grpSpMkLst>
            <pc:docMk/>
            <pc:sldMk cId="1120931787" sldId="347"/>
            <ac:grpSpMk id="13" creationId="{BD00EB76-CA0A-46CF-9F95-40BF38FED49F}"/>
          </ac:grpSpMkLst>
        </pc:grpChg>
        <pc:picChg chg="mod">
          <ac:chgData name="Melissa Sukanen" userId="de2c0078-cc4a-46d5-89dc-c6497b6172a5" providerId="ADAL" clId="{51A89A9A-4CEF-47C3-B27A-0B1E7318CA39}" dt="2020-08-14T09:36:27.675" v="880" actId="1076"/>
          <ac:picMkLst>
            <pc:docMk/>
            <pc:sldMk cId="1120931787" sldId="347"/>
            <ac:picMk id="14" creationId="{0B36C89D-B5FE-498B-B1E2-A22479D82111}"/>
          </ac:picMkLst>
        </pc:picChg>
      </pc:sldChg>
      <pc:sldChg chg="modSp mod">
        <pc:chgData name="Melissa Sukanen" userId="de2c0078-cc4a-46d5-89dc-c6497b6172a5" providerId="ADAL" clId="{51A89A9A-4CEF-47C3-B27A-0B1E7318CA39}" dt="2020-08-14T09:40:07.675" v="905" actId="1076"/>
        <pc:sldMkLst>
          <pc:docMk/>
          <pc:sldMk cId="1950016793" sldId="350"/>
        </pc:sldMkLst>
        <pc:spChg chg="mod">
          <ac:chgData name="Melissa Sukanen" userId="de2c0078-cc4a-46d5-89dc-c6497b6172a5" providerId="ADAL" clId="{51A89A9A-4CEF-47C3-B27A-0B1E7318CA39}" dt="2020-08-14T09:37:31.395" v="882" actId="1076"/>
          <ac:spMkLst>
            <pc:docMk/>
            <pc:sldMk cId="1950016793" sldId="350"/>
            <ac:spMk id="2" creationId="{570D3832-E24A-4801-9B44-7F12456D288C}"/>
          </ac:spMkLst>
        </pc:spChg>
        <pc:spChg chg="mod">
          <ac:chgData name="Melissa Sukanen" userId="de2c0078-cc4a-46d5-89dc-c6497b6172a5" providerId="ADAL" clId="{51A89A9A-4CEF-47C3-B27A-0B1E7318CA39}" dt="2020-08-14T09:40:07.675" v="905" actId="1076"/>
          <ac:spMkLst>
            <pc:docMk/>
            <pc:sldMk cId="1950016793" sldId="350"/>
            <ac:spMk id="7" creationId="{A4127DFC-8B3D-40AA-B81A-593575CBD5E5}"/>
          </ac:spMkLst>
        </pc:spChg>
      </pc:sldChg>
      <pc:sldChg chg="delSp modSp mod">
        <pc:chgData name="Melissa Sukanen" userId="de2c0078-cc4a-46d5-89dc-c6497b6172a5" providerId="ADAL" clId="{51A89A9A-4CEF-47C3-B27A-0B1E7318CA39}" dt="2020-08-14T09:54:09.328" v="1005" actId="20577"/>
        <pc:sldMkLst>
          <pc:docMk/>
          <pc:sldMk cId="1240833832" sldId="351"/>
        </pc:sldMkLst>
        <pc:spChg chg="mod">
          <ac:chgData name="Melissa Sukanen" userId="de2c0078-cc4a-46d5-89dc-c6497b6172a5" providerId="ADAL" clId="{51A89A9A-4CEF-47C3-B27A-0B1E7318CA39}" dt="2020-08-14T09:54:09.328" v="1005" actId="20577"/>
          <ac:spMkLst>
            <pc:docMk/>
            <pc:sldMk cId="1240833832" sldId="351"/>
            <ac:spMk id="2" creationId="{D7C60BA3-A12E-4866-9794-B2320936E469}"/>
          </ac:spMkLst>
        </pc:spChg>
        <pc:spChg chg="mod">
          <ac:chgData name="Melissa Sukanen" userId="de2c0078-cc4a-46d5-89dc-c6497b6172a5" providerId="ADAL" clId="{51A89A9A-4CEF-47C3-B27A-0B1E7318CA39}" dt="2020-08-14T09:41:22.475" v="935" actId="1076"/>
          <ac:spMkLst>
            <pc:docMk/>
            <pc:sldMk cId="1240833832" sldId="351"/>
            <ac:spMk id="3" creationId="{798477F9-FADE-4791-AABD-62B99F84081A}"/>
          </ac:spMkLst>
        </pc:spChg>
        <pc:spChg chg="del mod">
          <ac:chgData name="Melissa Sukanen" userId="de2c0078-cc4a-46d5-89dc-c6497b6172a5" providerId="ADAL" clId="{51A89A9A-4CEF-47C3-B27A-0B1E7318CA39}" dt="2020-08-14T09:40:58.527" v="926"/>
          <ac:spMkLst>
            <pc:docMk/>
            <pc:sldMk cId="1240833832" sldId="351"/>
            <ac:spMk id="4" creationId="{A15BB4EC-ECA3-4F8D-A965-1B0774C90531}"/>
          </ac:spMkLst>
        </pc:spChg>
      </pc:sldChg>
      <pc:sldChg chg="modNotesTx">
        <pc:chgData name="Melissa Sukanen" userId="de2c0078-cc4a-46d5-89dc-c6497b6172a5" providerId="ADAL" clId="{51A89A9A-4CEF-47C3-B27A-0B1E7318CA39}" dt="2020-08-14T08:58:43.539" v="605" actId="20577"/>
        <pc:sldMkLst>
          <pc:docMk/>
          <pc:sldMk cId="4023616124" sldId="353"/>
        </pc:sldMkLst>
      </pc:sldChg>
      <pc:sldChg chg="modNotesTx">
        <pc:chgData name="Melissa Sukanen" userId="de2c0078-cc4a-46d5-89dc-c6497b6172a5" providerId="ADAL" clId="{51A89A9A-4CEF-47C3-B27A-0B1E7318CA39}" dt="2020-08-14T09:03:01.519" v="606" actId="20577"/>
        <pc:sldMkLst>
          <pc:docMk/>
          <pc:sldMk cId="4255830352" sldId="354"/>
        </pc:sldMkLst>
      </pc:sldChg>
      <pc:sldChg chg="modSp mod">
        <pc:chgData name="Melissa Sukanen" userId="de2c0078-cc4a-46d5-89dc-c6497b6172a5" providerId="ADAL" clId="{51A89A9A-4CEF-47C3-B27A-0B1E7318CA39}" dt="2020-08-14T09:05:26.506" v="617" actId="20577"/>
        <pc:sldMkLst>
          <pc:docMk/>
          <pc:sldMk cId="1653988034" sldId="356"/>
        </pc:sldMkLst>
        <pc:spChg chg="mod">
          <ac:chgData name="Melissa Sukanen" userId="de2c0078-cc4a-46d5-89dc-c6497b6172a5" providerId="ADAL" clId="{51A89A9A-4CEF-47C3-B27A-0B1E7318CA39}" dt="2020-08-14T09:05:26.506" v="617" actId="20577"/>
          <ac:spMkLst>
            <pc:docMk/>
            <pc:sldMk cId="1653988034" sldId="356"/>
            <ac:spMk id="4" creationId="{9745FE1F-39A1-43BF-B76A-A6E5686A6A0E}"/>
          </ac:spMkLst>
        </pc:spChg>
      </pc:sldChg>
      <pc:sldChg chg="modSp mod">
        <pc:chgData name="Melissa Sukanen" userId="de2c0078-cc4a-46d5-89dc-c6497b6172a5" providerId="ADAL" clId="{51A89A9A-4CEF-47C3-B27A-0B1E7318CA39}" dt="2020-08-14T09:44:11.590" v="946" actId="20577"/>
        <pc:sldMkLst>
          <pc:docMk/>
          <pc:sldMk cId="3129086945" sldId="357"/>
        </pc:sldMkLst>
        <pc:spChg chg="mod">
          <ac:chgData name="Melissa Sukanen" userId="de2c0078-cc4a-46d5-89dc-c6497b6172a5" providerId="ADAL" clId="{51A89A9A-4CEF-47C3-B27A-0B1E7318CA39}" dt="2020-08-14T09:44:11.590" v="946" actId="20577"/>
          <ac:spMkLst>
            <pc:docMk/>
            <pc:sldMk cId="3129086945" sldId="357"/>
            <ac:spMk id="3" creationId="{17207745-AED1-4065-9295-453C2C0A5022}"/>
          </ac:spMkLst>
        </pc:spChg>
      </pc:sldChg>
      <pc:sldChg chg="modSp mod">
        <pc:chgData name="Melissa Sukanen" userId="de2c0078-cc4a-46d5-89dc-c6497b6172a5" providerId="ADAL" clId="{51A89A9A-4CEF-47C3-B27A-0B1E7318CA39}" dt="2020-08-14T10:09:07.760" v="1019" actId="20577"/>
        <pc:sldMkLst>
          <pc:docMk/>
          <pc:sldMk cId="2337826779" sldId="359"/>
        </pc:sldMkLst>
        <pc:spChg chg="mod">
          <ac:chgData name="Melissa Sukanen" userId="de2c0078-cc4a-46d5-89dc-c6497b6172a5" providerId="ADAL" clId="{51A89A9A-4CEF-47C3-B27A-0B1E7318CA39}" dt="2020-08-14T09:08:24.188" v="651" actId="1076"/>
          <ac:spMkLst>
            <pc:docMk/>
            <pc:sldMk cId="2337826779" sldId="359"/>
            <ac:spMk id="6" creationId="{98F1FB8B-D287-422D-A7FC-12EB79DE0634}"/>
          </ac:spMkLst>
        </pc:spChg>
        <pc:spChg chg="mod">
          <ac:chgData name="Melissa Sukanen" userId="de2c0078-cc4a-46d5-89dc-c6497b6172a5" providerId="ADAL" clId="{51A89A9A-4CEF-47C3-B27A-0B1E7318CA39}" dt="2020-08-14T10:09:07.760" v="1019" actId="20577"/>
          <ac:spMkLst>
            <pc:docMk/>
            <pc:sldMk cId="2337826779" sldId="359"/>
            <ac:spMk id="7" creationId="{2C1452A7-591C-4B87-B2B8-A7A38A7B3617}"/>
          </ac:spMkLst>
        </pc:spChg>
      </pc:sldChg>
      <pc:sldChg chg="modSp mod">
        <pc:chgData name="Melissa Sukanen" userId="de2c0078-cc4a-46d5-89dc-c6497b6172a5" providerId="ADAL" clId="{51A89A9A-4CEF-47C3-B27A-0B1E7318CA39}" dt="2020-08-14T09:49:01.919" v="972" actId="20577"/>
        <pc:sldMkLst>
          <pc:docMk/>
          <pc:sldMk cId="3069860626" sldId="361"/>
        </pc:sldMkLst>
        <pc:spChg chg="mod">
          <ac:chgData name="Melissa Sukanen" userId="de2c0078-cc4a-46d5-89dc-c6497b6172a5" providerId="ADAL" clId="{51A89A9A-4CEF-47C3-B27A-0B1E7318CA39}" dt="2020-08-14T09:31:06.606" v="829" actId="1076"/>
          <ac:spMkLst>
            <pc:docMk/>
            <pc:sldMk cId="3069860626" sldId="361"/>
            <ac:spMk id="3" creationId="{6E568267-6190-4D00-AFA7-B80DAF9CE07D}"/>
          </ac:spMkLst>
        </pc:spChg>
        <pc:spChg chg="mod">
          <ac:chgData name="Melissa Sukanen" userId="de2c0078-cc4a-46d5-89dc-c6497b6172a5" providerId="ADAL" clId="{51A89A9A-4CEF-47C3-B27A-0B1E7318CA39}" dt="2020-08-14T09:49:01.919" v="972" actId="20577"/>
          <ac:spMkLst>
            <pc:docMk/>
            <pc:sldMk cId="3069860626" sldId="361"/>
            <ac:spMk id="4" creationId="{9B3ED412-6AB3-4157-A92F-79BC55A7018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FI" sz="2000" b="0" i="0" dirty="0">
                <a:effectLst/>
              </a:rPr>
              <a:t>Godkänner rökning av marijuana bland jämnåriga %</a:t>
            </a:r>
          </a:p>
          <a:p>
            <a:pPr>
              <a:defRPr/>
            </a:pPr>
            <a:r>
              <a:rPr lang="fi-FI" sz="2000" dirty="0">
                <a:solidFill>
                  <a:schemeClr val="tx1"/>
                </a:solidFill>
                <a:latin typeface="+mj-lt"/>
              </a:rPr>
              <a:t> 2017 vs. 2019</a:t>
            </a:r>
          </a:p>
        </c:rich>
      </c:tx>
      <c:layout>
        <c:manualLayout>
          <c:xMode val="edge"/>
          <c:yMode val="edge"/>
          <c:x val="0.10350793650793649"/>
          <c:y val="9.9865280164376687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'Kouluterveyskyselyn aikasarjat '!$A$3</c:f>
              <c:strCache>
                <c:ptCount val="1"/>
                <c:pt idx="0">
                  <c:v>2017</c:v>
                </c:pt>
              </c:strCache>
            </c:strRef>
          </c:tx>
          <c:spPr>
            <a:solidFill>
              <a:srgbClr val="AFE5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'Kouluterveyskyselyn aikasarjat '!$B$1:$D$2</c:f>
              <c:multiLvlStrCache>
                <c:ptCount val="3"/>
                <c:lvl>
                  <c:pt idx="0">
                    <c:v>Godkänner rökning av marijuana (cannabis) bland jämnåriga, %</c:v>
                  </c:pt>
                  <c:pt idx="1">
                    <c:v>Godkänner rökning av marijuana (cannabis) bland jämnåriga, %</c:v>
                  </c:pt>
                  <c:pt idx="2">
                    <c:v>Godkänner rökning av marijuana (cannabis) bland jämnåriga, %</c:v>
                  </c:pt>
                </c:lvl>
                <c:lvl>
                  <c:pt idx="0">
                    <c:v>Åk 8–9 i grundl. utb.</c:v>
                  </c:pt>
                  <c:pt idx="1">
                    <c:v>Gymnasiet</c:v>
                  </c:pt>
                  <c:pt idx="2">
                    <c:v>Yrkesläroanstalterna</c:v>
                  </c:pt>
                </c:lvl>
              </c:multiLvlStrCache>
            </c:multiLvlStrRef>
          </c:cat>
          <c:val>
            <c:numRef>
              <c:f>'Kouluterveyskyselyn aikasarjat '!$B$3:$D$3</c:f>
              <c:numCache>
                <c:formatCode>#,##0.0</c:formatCode>
                <c:ptCount val="3"/>
                <c:pt idx="0">
                  <c:v>10.8</c:v>
                </c:pt>
                <c:pt idx="1">
                  <c:v>16.899999999999999</c:v>
                </c:pt>
                <c:pt idx="2">
                  <c:v>19.399999999999999</c:v>
                </c:pt>
              </c:numCache>
            </c:numRef>
          </c:val>
          <c:extLst>
            <c:ext xmlns:c16="http://schemas.microsoft.com/office/drawing/2014/chart" uri="{C3380CC4-5D6E-409C-BE32-E72D297353CC}">
              <c16:uniqueId val="{00000000-47B2-4AE8-B2AD-73B69FCB5D24}"/>
            </c:ext>
          </c:extLst>
        </c:ser>
        <c:ser>
          <c:idx val="1"/>
          <c:order val="1"/>
          <c:tx>
            <c:strRef>
              <c:f>'Kouluterveyskyselyn aikasarjat '!$A$4</c:f>
              <c:strCache>
                <c:ptCount val="1"/>
                <c:pt idx="0">
                  <c:v>2019</c:v>
                </c:pt>
              </c:strCache>
            </c:strRef>
          </c:tx>
          <c:spPr>
            <a:solidFill>
              <a:srgbClr val="B21E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'Kouluterveyskyselyn aikasarjat '!$B$1:$D$2</c:f>
              <c:multiLvlStrCache>
                <c:ptCount val="3"/>
                <c:lvl>
                  <c:pt idx="0">
                    <c:v>Godkänner rökning av marijuana (cannabis) bland jämnåriga, %</c:v>
                  </c:pt>
                  <c:pt idx="1">
                    <c:v>Godkänner rökning av marijuana (cannabis) bland jämnåriga, %</c:v>
                  </c:pt>
                  <c:pt idx="2">
                    <c:v>Godkänner rökning av marijuana (cannabis) bland jämnåriga, %</c:v>
                  </c:pt>
                </c:lvl>
                <c:lvl>
                  <c:pt idx="0">
                    <c:v>Åk 8–9 i grundl. utb.</c:v>
                  </c:pt>
                  <c:pt idx="1">
                    <c:v>Gymnasiet</c:v>
                  </c:pt>
                  <c:pt idx="2">
                    <c:v>Yrkesläroanstalterna</c:v>
                  </c:pt>
                </c:lvl>
              </c:multiLvlStrCache>
            </c:multiLvlStrRef>
          </c:cat>
          <c:val>
            <c:numRef>
              <c:f>'Kouluterveyskyselyn aikasarjat '!$B$4:$D$4</c:f>
              <c:numCache>
                <c:formatCode>#,##0.0</c:formatCode>
                <c:ptCount val="3"/>
                <c:pt idx="0">
                  <c:v>12.4</c:v>
                </c:pt>
                <c:pt idx="1">
                  <c:v>20.2</c:v>
                </c:pt>
                <c:pt idx="2">
                  <c:v>21.6</c:v>
                </c:pt>
              </c:numCache>
            </c:numRef>
          </c:val>
          <c:extLst>
            <c:ext xmlns:c16="http://schemas.microsoft.com/office/drawing/2014/chart" uri="{C3380CC4-5D6E-409C-BE32-E72D297353CC}">
              <c16:uniqueId val="{00000001-47B2-4AE8-B2AD-73B69FCB5D24}"/>
            </c:ext>
          </c:extLst>
        </c:ser>
        <c:dLbls>
          <c:showLegendKey val="0"/>
          <c:showVal val="0"/>
          <c:showCatName val="0"/>
          <c:showSerName val="0"/>
          <c:showPercent val="0"/>
          <c:showBubbleSize val="0"/>
        </c:dLbls>
        <c:gapWidth val="219"/>
        <c:overlap val="-27"/>
        <c:axId val="337260360"/>
        <c:axId val="337260688"/>
      </c:barChart>
      <c:catAx>
        <c:axId val="337260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337260688"/>
        <c:crosses val="autoZero"/>
        <c:auto val="1"/>
        <c:lblAlgn val="ctr"/>
        <c:lblOffset val="100"/>
        <c:noMultiLvlLbl val="0"/>
      </c:catAx>
      <c:valAx>
        <c:axId val="337260688"/>
        <c:scaling>
          <c:orientation val="minMax"/>
          <c:max val="100"/>
        </c:scaling>
        <c:delete val="0"/>
        <c:axPos val="l"/>
        <c:majorGridlines>
          <c:spPr>
            <a:ln w="9525" cap="flat" cmpd="sng" algn="ctr">
              <a:solidFill>
                <a:sysClr val="window" lastClr="FFFFFF">
                  <a:lumMod val="95000"/>
                </a:sys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337260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4E0E21-94E9-44CD-85A2-8212522ECE64}" type="datetimeFigureOut">
              <a:rPr lang="fi-FI" smtClean="0"/>
              <a:t>14.8.2020</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E43CC-2F14-435C-BA1C-2549DB1DD0A1}" type="slidenum">
              <a:rPr lang="fi-FI" smtClean="0"/>
              <a:t>‹#›</a:t>
            </a:fld>
            <a:endParaRPr lang="fi-FI"/>
          </a:p>
        </p:txBody>
      </p:sp>
    </p:spTree>
    <p:extLst>
      <p:ext uri="{BB962C8B-B14F-4D97-AF65-F5344CB8AC3E}">
        <p14:creationId xmlns:p14="http://schemas.microsoft.com/office/powerpoint/2010/main" val="211858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heseus.fi/handle/10024/10410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ailycbd.com/sv/hampa-vs-marijuana/"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ehyt.fi/sites/default/files/tiedostot/tositietoa_kannabis_verkko.pdf" TargetMode="External"/><Relationship Id="rId5" Type="http://schemas.openxmlformats.org/officeDocument/2006/relationships/hyperlink" Target="https://www.epilepsia.fi/documents/20181/80717/tio+fr%C3%A5gor+om+cannabis.pdf/e147f4c3-6510-4e24-9099-76d6664dda14" TargetMode="External"/><Relationship Id="rId4" Type="http://schemas.openxmlformats.org/officeDocument/2006/relationships/hyperlink" Target="https://forte.se/app/uploads/2019/09/fik_cannabis_ta-1.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hs.fi/kotimaa/art-2000006280267.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le.fi/uutiset/3-11140970"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dailycbd.com/sv/hampa-vs-marijuana/" TargetMode="External"/><Relationship Id="rId4" Type="http://schemas.openxmlformats.org/officeDocument/2006/relationships/hyperlink" Target="https://yle.fi/uutiset/3-10769723"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8AU7YdQVf_c&amp;feature=youtu.be"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yle.fi/uutiset/3-11048377"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julkari.fi/bitstream/handle/10024/138928/ESPAD_tilastoraportti_p%c3%a5%20svenska.pdf?sequence=1&amp;isAllowed=y"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www.julkari.fi/bitvstream/handle/10024/137660/Suomalaisten_huumeiden_k%c3%a4ytt%c3%b6_ja_huumeasenteet_2018_tilastoraportti.pdf?sequence=3&amp;isAllowed=y" TargetMode="External"/><Relationship Id="rId4" Type="http://schemas.openxmlformats.org/officeDocument/2006/relationships/hyperlink" Target="http://www.julkari.fi/bitstream/handle/10024/136800/THL_TEE029_2018.pdf?sequence=1&amp;isAllowed=y"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ampo.thl.fi/pivot/prod/sv/ktk/ktk1/summary_trendi?alue_0=87869&amp;mittarit_0=200537&amp;mittarit_1=199990&amp;mittarit_2=200055&amp;sukupuoli_0=14399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ampo.thl.fi/pivot/prod/sv/ktk/ktk1/summary_trendi?alue_0=87869&amp;mittarit_0=200537&amp;mittarit_1=199990&amp;mittarit_2=200288&amp;sukupuoli_0=14399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nuortenlinkki.fi/tietopiste/tietoartikkelit/huumeet-ja-laakkeet/kannabismyyti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youtu.be/dvPFLuUwRy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aihdelinkki.fi/sv/databank/snabbinfo/cannabis"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forte.se/app/uploads/2019/09/fik_cannabis_ta-1.pdf"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kaypahoito.fi/nix01881"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theseus.fi/handle/10024/104106" TargetMode="External"/><Relationship Id="rId4" Type="http://schemas.openxmlformats.org/officeDocument/2006/relationships/hyperlink" Target="https://paihdelinkki.fi/sv/databank/snabbinfo/cannabis"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kaypahoito.fi/nix01881"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www.theseus.fi/handle/10024/104106" TargetMode="External"/><Relationship Id="rId4" Type="http://schemas.openxmlformats.org/officeDocument/2006/relationships/hyperlink" Target="https://paihdelinkki.fi/sv/databank/snabbinfo/cannabis"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nuortenlinkki.fi/tietopiste/pikatieto/kannabis"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forte.se/app/uploads/2019/09/fik_cannabis_ta-1.pdf" TargetMode="External"/><Relationship Id="rId4" Type="http://schemas.openxmlformats.org/officeDocument/2006/relationships/hyperlink" Target="https://paihdelinkki.fi/sv/databank/snabbinfo/cannabis"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laakarilehti.fi/tieteessa/uutiset/nuori-on-herkka-kannabiksen-haitoille/?public=92f4c8caad2ed611731733248e1e01e6"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youtu.be/dvPFLuUwRys"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youtube.com/watch?v=E_a73SyFm9g&amp;feature=youtu.be" TargetMode="External"/><Relationship Id="rId3" Type="http://schemas.openxmlformats.org/officeDocument/2006/relationships/hyperlink" Target="https://ehyt.fi/sv/fakta-om-rusmedel-och-spelande/droger/cannabis/" TargetMode="External"/><Relationship Id="rId7" Type="http://schemas.openxmlformats.org/officeDocument/2006/relationships/hyperlink" Target="https://dailycbd.com/sv/hampa-vs-marijuana/"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kannabishanke.fi/wp-content/uploads/2019/02/Kannabis-faktaflyer_03_MV_SWE.pdf" TargetMode="External"/><Relationship Id="rId5" Type="http://schemas.openxmlformats.org/officeDocument/2006/relationships/hyperlink" Target="https://ehyt.fi/paihde-peli-info/huumeet/kannabis/" TargetMode="External"/><Relationship Id="rId4" Type="http://schemas.openxmlformats.org/officeDocument/2006/relationships/hyperlink" Target="http://www.ehyt.fi/sites/default/files/tiedostot/tositietoa_kannabis_verkko.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aihdelinkki.fi/sv/databank/snabbinfo/cannabi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nuortenlinkki.fi/tietopiste/pikatieto/kannabis"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theseus.fi/handle/10024/104106" TargetMode="External"/><Relationship Id="rId3" Type="http://schemas.openxmlformats.org/officeDocument/2006/relationships/hyperlink" Target="https://paihdelinkki.fi/sv/databank/snabbinfo/cannabis" TargetMode="External"/><Relationship Id="rId7" Type="http://schemas.openxmlformats.org/officeDocument/2006/relationships/hyperlink" Target="https://www.theseus.fi/bitstream/handle/10024/158663/EF%20.pdf?sequence=1&amp;isAllowed=y"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yle.fi/uutiset/3-10357326" TargetMode="External"/><Relationship Id="rId5" Type="http://schemas.openxmlformats.org/officeDocument/2006/relationships/hyperlink" Target="https://thl.fi/sv/web/alkohol-tobak-och-beroenden/narkotika/cannabis-och-halsa/hur-paverkar-cannabis-halsan-" TargetMode="External"/><Relationship Id="rId4" Type="http://schemas.openxmlformats.org/officeDocument/2006/relationships/hyperlink" Target="https://nuortenlinkki.fi/tietopiste/pikatieto/kannabi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heseus.fi/handle/10024/10410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kern="1200" dirty="0">
                <a:solidFill>
                  <a:schemeClr val="tx1"/>
                </a:solidFill>
                <a:effectLst/>
                <a:latin typeface="+mn-lt"/>
                <a:ea typeface="+mn-ea"/>
                <a:cs typeface="+mn-cs"/>
              </a:rPr>
              <a:t>Syftet med det här paketet är att diskutera med ungdomar om cannabis, dess olika aspekter och dess skadliga verkningar. Materialet har producerats av Föreningen för förebyggande rusmedelsarbete EHYT rf. Meningen är att gå igenom viktiga frågor med hjälp av diskussion och reflektion. Målet är att förmå ungdomarna att kritiskt dryfta de frågor som behandlas och reflektera över sin egen relation och inställning till rusmedel. </a:t>
            </a:r>
            <a:r>
              <a:rPr lang="fi-FI" sz="1200" b="0" i="0" kern="1200" dirty="0" err="1">
                <a:solidFill>
                  <a:schemeClr val="tx1"/>
                </a:solidFill>
                <a:effectLst/>
                <a:latin typeface="+mn-lt"/>
                <a:ea typeface="+mn-ea"/>
                <a:cs typeface="+mn-cs"/>
              </a:rPr>
              <a:t>Till</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paketet</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hör</a:t>
            </a:r>
            <a:r>
              <a:rPr lang="fi-FI" sz="1200" b="0" i="0" kern="1200" dirty="0">
                <a:solidFill>
                  <a:schemeClr val="tx1"/>
                </a:solidFill>
                <a:effectLst/>
                <a:latin typeface="+mn-lt"/>
                <a:ea typeface="+mn-ea"/>
                <a:cs typeface="+mn-cs"/>
              </a:rPr>
              <a:t> en </a:t>
            </a:r>
            <a:r>
              <a:rPr lang="fi-FI" sz="1200" b="0" i="0" kern="1200" dirty="0" err="1">
                <a:solidFill>
                  <a:schemeClr val="tx1"/>
                </a:solidFill>
                <a:effectLst/>
                <a:latin typeface="+mn-lt"/>
                <a:ea typeface="+mn-ea"/>
                <a:cs typeface="+mn-cs"/>
              </a:rPr>
              <a:t>handbok</a:t>
            </a:r>
            <a:r>
              <a:rPr lang="fi-FI" sz="1200" b="0" i="0" kern="1200" dirty="0">
                <a:solidFill>
                  <a:schemeClr val="tx1"/>
                </a:solidFill>
                <a:effectLst/>
                <a:latin typeface="+mn-lt"/>
                <a:ea typeface="+mn-ea"/>
                <a:cs typeface="+mn-cs"/>
              </a:rPr>
              <a:t> för </a:t>
            </a:r>
            <a:r>
              <a:rPr lang="fi-FI" sz="1200" b="0" i="0" kern="1200" dirty="0" err="1">
                <a:solidFill>
                  <a:schemeClr val="tx1"/>
                </a:solidFill>
                <a:effectLst/>
                <a:latin typeface="+mn-lt"/>
                <a:ea typeface="+mn-ea"/>
                <a:cs typeface="+mn-cs"/>
              </a:rPr>
              <a:t>handledaren</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som</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det</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lönar</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sig</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att</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bekanta</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sig</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med</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på</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förhand</a:t>
            </a:r>
            <a:r>
              <a:rPr lang="fi-FI" sz="1200" b="0" i="0" kern="1200" dirty="0">
                <a:solidFill>
                  <a:schemeClr val="tx1"/>
                </a:solidFill>
                <a:effectLst/>
                <a:latin typeface="+mn-lt"/>
                <a:ea typeface="+mn-ea"/>
                <a:cs typeface="+mn-cs"/>
              </a:rPr>
              <a:t>.  </a:t>
            </a:r>
            <a:r>
              <a:rPr lang="sv-FI" sz="1200" kern="1200" dirty="0">
                <a:solidFill>
                  <a:schemeClr val="tx1"/>
                </a:solidFill>
                <a:effectLst/>
                <a:latin typeface="+mn-lt"/>
                <a:ea typeface="+mn-ea"/>
                <a:cs typeface="+mn-cs"/>
              </a:rPr>
              <a:t>Paketet riktar sig till högstadieelever men kan gott användas också i t.ex. gymnasier och yrkesskolor.</a:t>
            </a:r>
          </a:p>
          <a:p>
            <a:endParaRPr lang="fi-FI" dirty="0"/>
          </a:p>
          <a:p>
            <a:r>
              <a:rPr lang="sv-FI" sz="1200" kern="1200" dirty="0">
                <a:solidFill>
                  <a:schemeClr val="tx1"/>
                </a:solidFill>
                <a:effectLst/>
                <a:latin typeface="+mn-lt"/>
                <a:ea typeface="+mn-ea"/>
                <a:cs typeface="+mn-cs"/>
              </a:rPr>
              <a:t>Etiken är särskilt viktigt i all information och upplysning kring rusmedel. Det är viktigt att minnas att ungdomarnas erfarenheter av cannabis kan vara väldigt varierande. Informationen kan kännas obekväm och skrämmande av olika orsaker, exempelvis personliga hotbilder eller en akut situation inom den närmaste kretsen. Frågorna och ämnet ska behandlas så att den inte väcker rädsla eller ångest. Utbildaren ska respektera ungdomarnas åsikter och synpunkter även då de avviker från de egna. Syftet är att erbjuda nya perspektiv och mer information om de ämnen som diskuteras.</a:t>
            </a:r>
          </a:p>
          <a:p>
            <a:endParaRPr lang="sv-FI" sz="1200" kern="1200" dirty="0">
              <a:solidFill>
                <a:schemeClr val="tx1"/>
              </a:solidFill>
              <a:effectLst/>
              <a:latin typeface="+mn-lt"/>
              <a:ea typeface="+mn-ea"/>
              <a:cs typeface="+mn-cs"/>
            </a:endParaRPr>
          </a:p>
          <a:p>
            <a:pPr rtl="0" fontAlgn="base"/>
            <a:r>
              <a:rPr lang="fi-FI" sz="1200" b="1" i="0" kern="1200" dirty="0" err="1">
                <a:solidFill>
                  <a:schemeClr val="tx1"/>
                </a:solidFill>
                <a:effectLst/>
                <a:latin typeface="+mn-lt"/>
                <a:ea typeface="+mn-ea"/>
                <a:cs typeface="+mn-cs"/>
              </a:rPr>
              <a:t>Observationer</a:t>
            </a:r>
            <a:r>
              <a:rPr lang="fi-FI" sz="1200" b="1" i="0" kern="1200" dirty="0">
                <a:solidFill>
                  <a:schemeClr val="tx1"/>
                </a:solidFill>
                <a:effectLst/>
                <a:latin typeface="+mn-lt"/>
                <a:ea typeface="+mn-ea"/>
                <a:cs typeface="+mn-cs"/>
              </a:rPr>
              <a:t> </a:t>
            </a:r>
            <a:r>
              <a:rPr lang="fi-FI" sz="1200" b="1" i="0" kern="1200" dirty="0" err="1">
                <a:solidFill>
                  <a:schemeClr val="tx1"/>
                </a:solidFill>
                <a:effectLst/>
                <a:latin typeface="+mn-lt"/>
                <a:ea typeface="+mn-ea"/>
                <a:cs typeface="+mn-cs"/>
              </a:rPr>
              <a:t>om</a:t>
            </a:r>
            <a:r>
              <a:rPr lang="fi-FI" sz="1200" b="1" i="0" kern="1200" dirty="0">
                <a:solidFill>
                  <a:schemeClr val="tx1"/>
                </a:solidFill>
                <a:effectLst/>
                <a:latin typeface="+mn-lt"/>
                <a:ea typeface="+mn-ea"/>
                <a:cs typeface="+mn-cs"/>
              </a:rPr>
              <a:t> </a:t>
            </a:r>
            <a:r>
              <a:rPr lang="fi-FI" sz="1200" b="1" i="0" kern="1200" dirty="0" err="1">
                <a:solidFill>
                  <a:schemeClr val="tx1"/>
                </a:solidFill>
                <a:effectLst/>
                <a:latin typeface="+mn-lt"/>
                <a:ea typeface="+mn-ea"/>
                <a:cs typeface="+mn-cs"/>
              </a:rPr>
              <a:t>arbetssättet</a:t>
            </a:r>
            <a:r>
              <a:rPr lang="fi-FI" sz="1200" b="1"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kern="1200" dirty="0">
                <a:solidFill>
                  <a:schemeClr val="tx1"/>
                </a:solidFill>
                <a:effectLst/>
                <a:latin typeface="+mn-lt"/>
                <a:ea typeface="+mn-ea"/>
                <a:cs typeface="+mn-cs"/>
              </a:rPr>
              <a:t>I bildernas kommentarfält finns tilläggsfrågor som stöd för diskussionen. Också de använda källorna anges. Ungdomarna får först parvis eller i små grupper diskutera frågorna, varefter svaren gås igenom tillsammans. Vid behov kan frågorna också dryftas individuellt.</a:t>
            </a:r>
          </a:p>
          <a:p>
            <a:r>
              <a:rPr lang="fi-FI"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I </a:t>
            </a:r>
            <a:r>
              <a:rPr lang="fi-FI" sz="1200" kern="1200" dirty="0" err="1">
                <a:solidFill>
                  <a:schemeClr val="tx1"/>
                </a:solidFill>
                <a:effectLst/>
                <a:latin typeface="+mn-lt"/>
                <a:ea typeface="+mn-ea"/>
                <a:cs typeface="+mn-cs"/>
              </a:rPr>
              <a:t>dessa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bilder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finns</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information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som</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skall</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gås</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igenom</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med</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gruppen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Informationen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stöder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ungdomarnas</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svar</a:t>
            </a:r>
            <a:r>
              <a:rPr lang="fi-FI" sz="1200" kern="1200" dirty="0">
                <a:solidFill>
                  <a:schemeClr val="tx1"/>
                </a:solidFill>
                <a:effectLst/>
                <a:latin typeface="+mn-lt"/>
                <a:ea typeface="+mn-ea"/>
                <a:cs typeface="+mn-cs"/>
              </a:rPr>
              <a:t>. I </a:t>
            </a:r>
            <a:r>
              <a:rPr lang="fi-FI" sz="1200" kern="1200" dirty="0" err="1">
                <a:solidFill>
                  <a:schemeClr val="tx1"/>
                </a:solidFill>
                <a:effectLst/>
                <a:latin typeface="+mn-lt"/>
                <a:ea typeface="+mn-ea"/>
                <a:cs typeface="+mn-cs"/>
              </a:rPr>
              <a:t>kommentarfältet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står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det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vilken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fråga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som</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syftar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till</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vilket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svar</a:t>
            </a:r>
            <a:r>
              <a:rPr lang="fi-FI" sz="1200" kern="1200" dirty="0">
                <a:solidFill>
                  <a:schemeClr val="tx1"/>
                </a:solidFill>
                <a:effectLst/>
                <a:latin typeface="+mn-lt"/>
                <a:ea typeface="+mn-ea"/>
                <a:cs typeface="+mn-cs"/>
              </a:rPr>
              <a:t>. I </a:t>
            </a:r>
            <a:r>
              <a:rPr lang="fi-FI" sz="1200" kern="1200" dirty="0" err="1">
                <a:solidFill>
                  <a:schemeClr val="tx1"/>
                </a:solidFill>
                <a:effectLst/>
                <a:latin typeface="+mn-lt"/>
                <a:ea typeface="+mn-ea"/>
                <a:cs typeface="+mn-cs"/>
              </a:rPr>
              <a:t>handboken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är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svaren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grundligt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beskrivna</a:t>
            </a:r>
            <a:r>
              <a:rPr lang="fi-FI" sz="1200" kern="1200" dirty="0">
                <a:solidFill>
                  <a:schemeClr val="tx1"/>
                </a:solidFill>
                <a:effectLst/>
                <a:latin typeface="+mn-lt"/>
                <a:ea typeface="+mn-ea"/>
                <a:cs typeface="+mn-cs"/>
              </a:rPr>
              <a:t>. I </a:t>
            </a:r>
            <a:r>
              <a:rPr lang="fi-FI" sz="1200" kern="1200" dirty="0" err="1">
                <a:solidFill>
                  <a:schemeClr val="tx1"/>
                </a:solidFill>
                <a:effectLst/>
                <a:latin typeface="+mn-lt"/>
                <a:ea typeface="+mn-ea"/>
                <a:cs typeface="+mn-cs"/>
              </a:rPr>
              <a:t>länkarna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finns</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mer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information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om</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ämnet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Meningen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är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att</a:t>
            </a:r>
            <a:r>
              <a:rPr lang="fi-FI" sz="1200" kern="1200" dirty="0">
                <a:solidFill>
                  <a:schemeClr val="tx1"/>
                </a:solidFill>
                <a:effectLst/>
                <a:latin typeface="+mn-lt"/>
                <a:ea typeface="+mn-ea"/>
                <a:cs typeface="+mn-cs"/>
              </a:rPr>
              <a:t> delta </a:t>
            </a:r>
            <a:r>
              <a:rPr lang="fi-FI" sz="1200" kern="1200" dirty="0" err="1">
                <a:solidFill>
                  <a:schemeClr val="tx1"/>
                </a:solidFill>
                <a:effectLst/>
                <a:latin typeface="+mn-lt"/>
                <a:ea typeface="+mn-ea"/>
                <a:cs typeface="+mn-cs"/>
              </a:rPr>
              <a:t>ungdomarna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med</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hjälp</a:t>
            </a:r>
            <a:r>
              <a:rPr lang="fi-FI" sz="1200" kern="1200" dirty="0">
                <a:solidFill>
                  <a:schemeClr val="tx1"/>
                </a:solidFill>
                <a:effectLst/>
                <a:latin typeface="+mn-lt"/>
                <a:ea typeface="+mn-ea"/>
                <a:cs typeface="+mn-cs"/>
              </a:rPr>
              <a:t> av </a:t>
            </a:r>
            <a:r>
              <a:rPr lang="fi-FI" sz="1200" kern="1200" dirty="0" err="1">
                <a:solidFill>
                  <a:schemeClr val="tx1"/>
                </a:solidFill>
                <a:effectLst/>
                <a:latin typeface="+mn-lt"/>
                <a:ea typeface="+mn-ea"/>
                <a:cs typeface="+mn-cs"/>
              </a:rPr>
              <a:t>frågor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diskutera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samt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rätta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till</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missuppfattningar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och</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erbjuda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perspektiv</a:t>
            </a:r>
            <a:r>
              <a:rPr lang="fi-FI" sz="1200" kern="1200" dirty="0">
                <a:solidFill>
                  <a:schemeClr val="tx1"/>
                </a:solidFill>
                <a:effectLst/>
                <a:latin typeface="+mn-lt"/>
                <a:ea typeface="+mn-ea"/>
                <a:cs typeface="+mn-cs"/>
              </a:rPr>
              <a:t>.</a:t>
            </a:r>
            <a:endParaRPr lang="fi-FI" sz="1200" b="0" i="0" kern="1200" dirty="0">
              <a:solidFill>
                <a:schemeClr val="tx1"/>
              </a:solidFill>
              <a:effectLst/>
              <a:latin typeface="+mn-lt"/>
              <a:ea typeface="+mn-ea"/>
              <a:cs typeface="+mn-cs"/>
            </a:endParaRPr>
          </a:p>
          <a:p>
            <a:pPr rtl="0" fontAlgn="base"/>
            <a:r>
              <a:rPr lang="fi-FI" sz="1200" b="0" i="0" kern="1200" dirty="0">
                <a:solidFill>
                  <a:schemeClr val="tx1"/>
                </a:solidFill>
                <a:effectLst/>
                <a:latin typeface="+mn-lt"/>
                <a:ea typeface="+mn-ea"/>
                <a:cs typeface="+mn-cs"/>
              </a:rPr>
              <a:t>​</a:t>
            </a:r>
          </a:p>
          <a:p>
            <a:endParaRPr lang="fi-FI" dirty="0"/>
          </a:p>
        </p:txBody>
      </p:sp>
      <p:sp>
        <p:nvSpPr>
          <p:cNvPr id="4" name="Dian numeron paikkamerkki 3"/>
          <p:cNvSpPr>
            <a:spLocks noGrp="1"/>
          </p:cNvSpPr>
          <p:nvPr>
            <p:ph type="sldNum" sz="quarter" idx="5"/>
          </p:nvPr>
        </p:nvSpPr>
        <p:spPr/>
        <p:txBody>
          <a:bodyPr/>
          <a:lstStyle/>
          <a:p>
            <a:fld id="{7B0E43CC-2F14-435C-BA1C-2549DB1DD0A1}" type="slidenum">
              <a:rPr lang="fi-FI" smtClean="0"/>
              <a:t>1</a:t>
            </a:fld>
            <a:endParaRPr lang="fi-FI"/>
          </a:p>
        </p:txBody>
      </p:sp>
    </p:spTree>
    <p:extLst>
      <p:ext uri="{BB962C8B-B14F-4D97-AF65-F5344CB8AC3E}">
        <p14:creationId xmlns:p14="http://schemas.microsoft.com/office/powerpoint/2010/main" val="3960486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ts val="1900"/>
              </a:lnSpc>
              <a:spcBef>
                <a:spcPts val="600"/>
              </a:spcBef>
              <a:spcAft>
                <a:spcPts val="0"/>
              </a:spcAft>
            </a:pPr>
            <a:r>
              <a:rPr lang="sv-FI" sz="1200" dirty="0">
                <a:effectLst/>
                <a:latin typeface="Calibri" panose="020F0502020204030204" pitchFamily="34" charset="0"/>
                <a:ea typeface="Calibri" panose="020F0502020204030204" pitchFamily="34" charset="0"/>
              </a:rPr>
              <a:t>Svar på fråga 2 i bild 7. </a:t>
            </a:r>
            <a:r>
              <a:rPr lang="sv-FI" sz="1200" dirty="0">
                <a:effectLst/>
                <a:latin typeface="Calibri" panose="020F0502020204030204" pitchFamily="34" charset="0"/>
                <a:ea typeface="Calibri" panose="020F0502020204030204" pitchFamily="34" charset="0"/>
                <a:cs typeface="Calibri" panose="020F0502020204030204" pitchFamily="34" charset="0"/>
              </a:rPr>
              <a:t>Bilden lyfter fram omedelbara effekter av cannabisbruk. Riskerna och effekterna vid långvarigt bruk tas upp i slutet av lektionen i bilderna 20–25.</a:t>
            </a:r>
          </a:p>
          <a:p>
            <a:pPr>
              <a:lnSpc>
                <a:spcPct val="107000"/>
              </a:lnSpc>
              <a:spcBef>
                <a:spcPts val="200"/>
              </a:spcBef>
              <a:spcAft>
                <a:spcPts val="1200"/>
              </a:spcAft>
            </a:pPr>
            <a:endParaRPr lang="fi-FI"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200"/>
              </a:spcBef>
              <a:spcAft>
                <a:spcPts val="1200"/>
              </a:spcAft>
            </a:pPr>
            <a:r>
              <a:rPr lang="fi-FI" sz="18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Källor</a:t>
            </a:r>
            <a:r>
              <a:rPr lang="fi-FI"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sv-FI"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600"/>
              </a:spcBef>
              <a:spcAft>
                <a:spcPts val="1200"/>
              </a:spcAft>
            </a:pPr>
            <a:r>
              <a:rPr lang="fi-FI"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Turun ammattikorkeakoulu, Opinnäytetyö.</a:t>
            </a:r>
            <a:r>
              <a:rPr lang="fi-FI"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Vainio, Susanna; Laaksonen, Tanja (2015). </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fi-FI"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Minkälaista tietoa nuoret saavat kannabiksesta internetin välityksellä: tietoa terveydenhuollon ammattihenkilöille. </a:t>
            </a:r>
            <a:r>
              <a:rPr lang="sv-FI"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[Hurdan information får ungdomar om cannabis via nätet: info till vårdpersonalen] </a:t>
            </a:r>
            <a:r>
              <a:rPr lang="sv-FI"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(på finska)</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800" u="sng" kern="12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https://www.theseus.fi/handle/10024/104106</a:t>
            </a:r>
            <a:r>
              <a:rPr lang="fi-FI" sz="1800" u="sng" dirty="0">
                <a:effectLst/>
                <a:latin typeface="Calibri" panose="020F0502020204030204" pitchFamily="34" charset="0"/>
                <a:ea typeface="Calibri" panose="020F0502020204030204" pitchFamily="34" charset="0"/>
                <a:cs typeface="Calibri" panose="020F0502020204030204" pitchFamily="34" charset="0"/>
              </a:rPr>
              <a:t> </a:t>
            </a:r>
            <a:r>
              <a:rPr lang="fi-FI" sz="1800" dirty="0">
                <a:effectLst/>
                <a:latin typeface="Calibri" panose="020F0502020204030204" pitchFamily="34" charset="0"/>
                <a:ea typeface="Calibri" panose="020F0502020204030204" pitchFamily="34" charset="0"/>
                <a:cs typeface="Calibri" panose="020F0502020204030204" pitchFamily="34" charset="0"/>
              </a:rPr>
              <a:t> </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endParaRPr lang="fi-FI" dirty="0"/>
          </a:p>
        </p:txBody>
      </p:sp>
      <p:sp>
        <p:nvSpPr>
          <p:cNvPr id="4" name="Dian numeron paikkamerkki 3"/>
          <p:cNvSpPr>
            <a:spLocks noGrp="1"/>
          </p:cNvSpPr>
          <p:nvPr>
            <p:ph type="sldNum" sz="quarter" idx="5"/>
          </p:nvPr>
        </p:nvSpPr>
        <p:spPr/>
        <p:txBody>
          <a:bodyPr/>
          <a:lstStyle/>
          <a:p>
            <a:fld id="{7B0E43CC-2F14-435C-BA1C-2549DB1DD0A1}" type="slidenum">
              <a:rPr lang="fi-FI" smtClean="0"/>
              <a:t>10</a:t>
            </a:fld>
            <a:endParaRPr lang="fi-FI"/>
          </a:p>
        </p:txBody>
      </p:sp>
    </p:spTree>
    <p:extLst>
      <p:ext uri="{BB962C8B-B14F-4D97-AF65-F5344CB8AC3E}">
        <p14:creationId xmlns:p14="http://schemas.microsoft.com/office/powerpoint/2010/main" val="2537838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 typeface="+mj-lt"/>
              <a:buNone/>
            </a:pPr>
            <a:r>
              <a:rPr lang="sv-FI" sz="1800" dirty="0">
                <a:effectLst/>
                <a:latin typeface="Calibri" panose="020F0502020204030204" pitchFamily="34" charset="0"/>
                <a:ea typeface="Calibri" panose="020F0502020204030204" pitchFamily="34" charset="0"/>
              </a:rPr>
              <a:t>Svar på fråga 3 i bild 7. </a:t>
            </a:r>
            <a:r>
              <a:rPr lang="sv-FI" dirty="0">
                <a:latin typeface="+mn-lt"/>
              </a:rPr>
              <a:t>Hur avviker medicinsk cannabis från den cannabis som används som drog?</a:t>
            </a:r>
          </a:p>
          <a:p>
            <a:endParaRPr lang="fi-FI" sz="1200" b="1" kern="1200" dirty="0">
              <a:solidFill>
                <a:schemeClr val="tx1"/>
              </a:solidFill>
              <a:effectLst/>
              <a:latin typeface="+mn-lt"/>
              <a:ea typeface="+mn-ea"/>
              <a:cs typeface="+mn-cs"/>
            </a:endParaRPr>
          </a:p>
          <a:p>
            <a:pPr>
              <a:lnSpc>
                <a:spcPct val="107000"/>
              </a:lnSpc>
              <a:spcBef>
                <a:spcPts val="200"/>
              </a:spcBef>
              <a:spcAft>
                <a:spcPts val="1200"/>
              </a:spcAft>
            </a:pPr>
            <a:r>
              <a:rPr lang="sv-FI"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Tilläggsinfo och källor:</a:t>
            </a:r>
          </a:p>
          <a:p>
            <a:pPr>
              <a:lnSpc>
                <a:spcPct val="107000"/>
              </a:lnSpc>
              <a:spcBef>
                <a:spcPts val="600"/>
              </a:spcBef>
              <a:spcAft>
                <a:spcPts val="1200"/>
              </a:spcAft>
            </a:pPr>
            <a:r>
              <a:rPr lang="sv-FI" sz="1800" b="1" dirty="0">
                <a:effectLst/>
                <a:latin typeface="Calibri" panose="020F0502020204030204" pitchFamily="34" charset="0"/>
                <a:ea typeface="Calibri" panose="020F0502020204030204" pitchFamily="34" charset="0"/>
                <a:cs typeface="Calibri" panose="020F0502020204030204" pitchFamily="34" charset="0"/>
              </a:rPr>
              <a:t>Daily CBD, Skillnaden mellan marijuana och hampa </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Bef>
                <a:spcPts val="600"/>
              </a:spcBef>
              <a:spcAft>
                <a:spcPts val="1200"/>
              </a:spcAft>
            </a:pPr>
            <a:r>
              <a:rPr lang="sv-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https://dailycbd.com/sv/hampa-vs-marijuana/</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Bef>
                <a:spcPts val="600"/>
              </a:spcBef>
              <a:spcAft>
                <a:spcPts val="12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Research Brief: Cannabis: </a:t>
            </a:r>
            <a:r>
              <a:rPr lang="en-US" sz="1800" b="1" dirty="0" err="1">
                <a:effectLst/>
                <a:latin typeface="Calibri" panose="020F0502020204030204" pitchFamily="34" charset="0"/>
                <a:ea typeface="Calibri" panose="020F0502020204030204" pitchFamily="34" charset="0"/>
                <a:cs typeface="Calibri" panose="020F0502020204030204" pitchFamily="34" charset="0"/>
              </a:rPr>
              <a:t>Harmlös</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rekreation</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eller</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farlig</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drog</a:t>
            </a:r>
            <a:r>
              <a:rPr lang="en-US" sz="1800" b="1" dirty="0">
                <a:effectLst/>
                <a:latin typeface="Calibri" panose="020F0502020204030204" pitchFamily="34" charset="0"/>
                <a:ea typeface="Calibri" panose="020F0502020204030204" pitchFamily="34" charset="0"/>
                <a:cs typeface="Calibri" panose="020F0502020204030204" pitchFamily="34" charset="0"/>
              </a:rPr>
              <a:t>? (2019)</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a:effectLst/>
                <a:latin typeface="Calibri" panose="020F0502020204030204" pitchFamily="34" charset="0"/>
                <a:ea typeface="Calibri" panose="020F0502020204030204" pitchFamily="34" charset="0"/>
                <a:cs typeface="Calibri" panose="020F0502020204030204" pitchFamily="34" charset="0"/>
              </a:rPr>
              <a:t>Forte - </a:t>
            </a:r>
            <a:r>
              <a:rPr lang="en-US" sz="1800" dirty="0" err="1">
                <a:effectLst/>
                <a:latin typeface="Calibri" panose="020F0502020204030204" pitchFamily="34" charset="0"/>
                <a:ea typeface="Calibri" panose="020F0502020204030204" pitchFamily="34" charset="0"/>
                <a:cs typeface="Calibri" panose="020F0502020204030204" pitchFamily="34" charset="0"/>
              </a:rPr>
              <a:t>Forskningsrådet</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för</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arbetsliv</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hälsa</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och</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välfärd</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Forskningsrådet</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för</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hälsa</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arbetsliv</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och</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välfärd</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Bef>
                <a:spcPts val="600"/>
              </a:spcBef>
              <a:spcAft>
                <a:spcPts val="1200"/>
              </a:spcAft>
            </a:pPr>
            <a:r>
              <a:rPr lang="en-US" sz="1800" dirty="0" err="1">
                <a:effectLst/>
                <a:latin typeface="Calibri" panose="020F0502020204030204" pitchFamily="34" charset="0"/>
                <a:ea typeface="Calibri" panose="020F0502020204030204" pitchFamily="34" charset="0"/>
                <a:cs typeface="Calibri" panose="020F0502020204030204" pitchFamily="34" charset="0"/>
              </a:rPr>
              <a:t>Sveriges</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forskningsrådets</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sammanställning</a:t>
            </a:r>
            <a:r>
              <a:rPr lang="en-US" sz="1800" dirty="0">
                <a:effectLst/>
                <a:latin typeface="Calibri" panose="020F0502020204030204" pitchFamily="34" charset="0"/>
                <a:ea typeface="Calibri" panose="020F0502020204030204" pitchFamily="34" charset="0"/>
                <a:cs typeface="Calibri" panose="020F0502020204030204" pitchFamily="34" charset="0"/>
              </a:rPr>
              <a:t> av </a:t>
            </a:r>
            <a:r>
              <a:rPr lang="en-US" sz="1800" dirty="0" err="1">
                <a:effectLst/>
                <a:latin typeface="Calibri" panose="020F0502020204030204" pitchFamily="34" charset="0"/>
                <a:ea typeface="Calibri" panose="020F0502020204030204" pitchFamily="34" charset="0"/>
                <a:cs typeface="Calibri" panose="020F0502020204030204" pitchFamily="34" charset="0"/>
              </a:rPr>
              <a:t>globala</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aktuella</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resultat</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kring</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cannabisforskning</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från</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år</a:t>
            </a:r>
            <a:r>
              <a:rPr lang="en-US" sz="1800" dirty="0">
                <a:effectLst/>
                <a:latin typeface="Calibri" panose="020F0502020204030204" pitchFamily="34" charset="0"/>
                <a:ea typeface="Calibri" panose="020F0502020204030204" pitchFamily="34" charset="0"/>
                <a:cs typeface="Calibri" panose="020F0502020204030204" pitchFamily="34" charset="0"/>
              </a:rPr>
              <a:t> 2019. </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Bef>
                <a:spcPts val="600"/>
              </a:spcBef>
              <a:spcAft>
                <a:spcPts val="1200"/>
              </a:spcAft>
            </a:pP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https://forte.se/app/uploads/2019/09/fik_cannabis_ta-1.pdf</a:t>
            </a:r>
            <a:r>
              <a:rPr lang="en-US" sz="1800" b="1" kern="1200" dirty="0">
                <a:effectLst/>
                <a:latin typeface="Calibri" panose="020F0502020204030204" pitchFamily="34" charset="0"/>
                <a:ea typeface="Calibri" panose="020F0502020204030204" pitchFamily="34" charset="0"/>
                <a:cs typeface="Calibri" panose="020F0502020204030204" pitchFamily="34" charset="0"/>
              </a:rPr>
              <a:t> </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Bef>
                <a:spcPts val="600"/>
              </a:spcBef>
              <a:spcAft>
                <a:spcPts val="1200"/>
              </a:spcAft>
            </a:pPr>
            <a:r>
              <a:rPr lang="en-US" sz="1800" b="1" kern="1200" dirty="0">
                <a:effectLst/>
                <a:latin typeface="Calibri" panose="020F0502020204030204" pitchFamily="34" charset="0"/>
                <a:ea typeface="Calibri" panose="020F0502020204030204" pitchFamily="34" charset="0"/>
                <a:cs typeface="Calibri" panose="020F0502020204030204" pitchFamily="34" charset="0"/>
              </a:rPr>
              <a:t>10 </a:t>
            </a:r>
            <a:r>
              <a:rPr lang="en-US" sz="1800" b="1" kern="1200" dirty="0" err="1">
                <a:effectLst/>
                <a:latin typeface="Calibri" panose="020F0502020204030204" pitchFamily="34" charset="0"/>
                <a:ea typeface="Calibri" panose="020F0502020204030204" pitchFamily="34" charset="0"/>
                <a:cs typeface="Calibri" panose="020F0502020204030204" pitchFamily="34" charset="0"/>
              </a:rPr>
              <a:t>frågor</a:t>
            </a:r>
            <a:r>
              <a:rPr lang="en-US" sz="1800" b="1" kern="1200" dirty="0">
                <a:effectLst/>
                <a:latin typeface="Calibri" panose="020F0502020204030204" pitchFamily="34" charset="0"/>
                <a:ea typeface="Calibri" panose="020F0502020204030204" pitchFamily="34" charset="0"/>
                <a:cs typeface="Calibri" panose="020F0502020204030204" pitchFamily="34" charset="0"/>
              </a:rPr>
              <a:t> om </a:t>
            </a:r>
            <a:r>
              <a:rPr lang="en-US" sz="1800" b="1" kern="1200" dirty="0" err="1">
                <a:effectLst/>
                <a:latin typeface="Calibri" panose="020F0502020204030204" pitchFamily="34" charset="0"/>
                <a:ea typeface="Calibri" panose="020F0502020204030204" pitchFamily="34" charset="0"/>
                <a:cs typeface="Calibri" panose="020F0502020204030204" pitchFamily="34" charset="0"/>
              </a:rPr>
              <a:t>medicinsk</a:t>
            </a:r>
            <a:r>
              <a:rPr lang="en-US" sz="1800" b="1" kern="1200" dirty="0">
                <a:effectLst/>
                <a:latin typeface="Calibri" panose="020F0502020204030204" pitchFamily="34" charset="0"/>
                <a:ea typeface="Calibri" panose="020F0502020204030204" pitchFamily="34" charset="0"/>
                <a:cs typeface="Calibri" panose="020F0502020204030204" pitchFamily="34" charset="0"/>
              </a:rPr>
              <a:t> cannabis, </a:t>
            </a:r>
            <a:r>
              <a:rPr lang="en-US" sz="1800" b="1" kern="1200" dirty="0" err="1">
                <a:effectLst/>
                <a:latin typeface="Calibri" panose="020F0502020204030204" pitchFamily="34" charset="0"/>
                <a:ea typeface="Calibri" panose="020F0502020204030204" pitchFamily="34" charset="0"/>
                <a:cs typeface="Calibri" panose="020F0502020204030204" pitchFamily="34" charset="0"/>
              </a:rPr>
              <a:t>Epilepsialiitto</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sv-FI" sz="1800" dirty="0" err="1">
                <a:effectLst/>
                <a:latin typeface="Calibri" panose="020F0502020204030204" pitchFamily="34" charset="0"/>
                <a:ea typeface="Calibri" panose="020F0502020204030204" pitchFamily="34" charset="0"/>
                <a:cs typeface="Calibri" panose="020F0502020204030204" pitchFamily="34" charset="0"/>
              </a:rPr>
              <a:t>Dosent</a:t>
            </a:r>
            <a:r>
              <a:rPr lang="sv-FI" sz="1800" dirty="0">
                <a:effectLst/>
                <a:latin typeface="Calibri" panose="020F0502020204030204" pitchFamily="34" charset="0"/>
                <a:ea typeface="Calibri" panose="020F0502020204030204" pitchFamily="34" charset="0"/>
                <a:cs typeface="Calibri" panose="020F0502020204030204" pitchFamily="34" charset="0"/>
              </a:rPr>
              <a:t>, </a:t>
            </a:r>
            <a:r>
              <a:rPr lang="sv-FI" sz="1800" dirty="0" err="1">
                <a:effectLst/>
                <a:latin typeface="Calibri" panose="020F0502020204030204" pitchFamily="34" charset="0"/>
                <a:ea typeface="Calibri" panose="020F0502020204030204" pitchFamily="34" charset="0"/>
                <a:cs typeface="Calibri" panose="020F0502020204030204" pitchFamily="34" charset="0"/>
              </a:rPr>
              <a:t>specialläkare</a:t>
            </a:r>
            <a:r>
              <a:rPr lang="sv-FI" sz="1800" dirty="0">
                <a:effectLst/>
                <a:latin typeface="Calibri" panose="020F0502020204030204" pitchFamily="34" charset="0"/>
                <a:ea typeface="Calibri" panose="020F0502020204030204" pitchFamily="34" charset="0"/>
                <a:cs typeface="Calibri" panose="020F0502020204030204" pitchFamily="34" charset="0"/>
              </a:rPr>
              <a:t> i barnneurologi Liisa </a:t>
            </a:r>
            <a:r>
              <a:rPr lang="sv-FI" sz="1800" dirty="0" err="1">
                <a:effectLst/>
                <a:latin typeface="Calibri" panose="020F0502020204030204" pitchFamily="34" charset="0"/>
                <a:ea typeface="Calibri" panose="020F0502020204030204" pitchFamily="34" charset="0"/>
                <a:cs typeface="Calibri" panose="020F0502020204030204" pitchFamily="34" charset="0"/>
              </a:rPr>
              <a:t>Metsähonkala</a:t>
            </a:r>
            <a:r>
              <a:rPr lang="sv-FI" sz="1800" dirty="0">
                <a:effectLst/>
                <a:latin typeface="Calibri" panose="020F0502020204030204" pitchFamily="34" charset="0"/>
                <a:ea typeface="Calibri" panose="020F0502020204030204" pitchFamily="34" charset="0"/>
                <a:cs typeface="Calibri" panose="020F0502020204030204" pitchFamily="34" charset="0"/>
              </a:rPr>
              <a:t> har sammanställt svaren om medicinska vetenskapens nuvarande uppfattningar om läkemedelscannabisens användning: </a:t>
            </a:r>
          </a:p>
          <a:p>
            <a:pPr>
              <a:lnSpc>
                <a:spcPct val="107000"/>
              </a:lnSpc>
              <a:spcBef>
                <a:spcPts val="600"/>
              </a:spcBef>
              <a:spcAft>
                <a:spcPts val="1200"/>
              </a:spcAft>
            </a:pP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https://www.epilepsia.fi/documents/20181/80717/tio+fr%C3%A5gor+om+cannabis.pdf/e147f4c3-6510-4e24-9099-76d6664dda14</a:t>
            </a:r>
            <a:r>
              <a:rPr lang="en-US" sz="1800" b="1" dirty="0">
                <a:effectLst/>
                <a:latin typeface="Calibri" panose="020F0502020204030204" pitchFamily="34" charset="0"/>
                <a:ea typeface="Calibri" panose="020F0502020204030204" pitchFamily="34" charset="0"/>
                <a:cs typeface="Calibri" panose="020F0502020204030204" pitchFamily="34" charset="0"/>
              </a:rPr>
              <a:t> </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en-US" sz="1800" b="1" dirty="0" err="1">
                <a:effectLst/>
                <a:latin typeface="Calibri" panose="020F0502020204030204" pitchFamily="34" charset="0"/>
                <a:ea typeface="Calibri" panose="020F0502020204030204" pitchFamily="34" charset="0"/>
                <a:cs typeface="Calibri" panose="020F0502020204030204" pitchFamily="34" charset="0"/>
              </a:rPr>
              <a:t>Tositietoa-esite</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Kannabis</a:t>
            </a:r>
            <a:r>
              <a:rPr lang="en-US" sz="1800" b="1" dirty="0">
                <a:effectLst/>
                <a:latin typeface="Calibri" panose="020F0502020204030204" pitchFamily="34" charset="0"/>
                <a:ea typeface="Calibri" panose="020F0502020204030204" pitchFamily="34" charset="0"/>
                <a:cs typeface="Calibri" panose="020F0502020204030204" pitchFamily="34" charset="0"/>
              </a:rPr>
              <a:t> [Fakta om cannabis], EHYT ry (</a:t>
            </a:r>
            <a:r>
              <a:rPr lang="en-US" sz="1800" b="1" dirty="0" err="1">
                <a:effectLst/>
                <a:latin typeface="Calibri" panose="020F0502020204030204" pitchFamily="34" charset="0"/>
                <a:ea typeface="Calibri" panose="020F0502020204030204" pitchFamily="34" charset="0"/>
                <a:cs typeface="Calibri" panose="020F0502020204030204" pitchFamily="34" charset="0"/>
              </a:rPr>
              <a:t>på</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finska</a:t>
            </a:r>
            <a:r>
              <a:rPr lang="en-US" sz="1800" b="1" dirty="0">
                <a:effectLst/>
                <a:latin typeface="Calibri" panose="020F0502020204030204" pitchFamily="34" charset="0"/>
                <a:ea typeface="Calibri" panose="020F0502020204030204" pitchFamily="34" charset="0"/>
                <a:cs typeface="Calibri" panose="020F0502020204030204" pitchFamily="34" charset="0"/>
              </a:rPr>
              <a:t>)</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fi-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http://www.ehyt.fi/sites/default/files/tiedostot/tositietoa_kannabis_verkko.pdf</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endParaRPr lang="fi-FI" sz="1200" b="1"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7B0E43CC-2F14-435C-BA1C-2549DB1DD0A1}" type="slidenum">
              <a:rPr lang="fi-FI" smtClean="0"/>
              <a:t>11</a:t>
            </a:fld>
            <a:endParaRPr lang="fi-FI"/>
          </a:p>
        </p:txBody>
      </p:sp>
    </p:spTree>
    <p:extLst>
      <p:ext uri="{BB962C8B-B14F-4D97-AF65-F5344CB8AC3E}">
        <p14:creationId xmlns:p14="http://schemas.microsoft.com/office/powerpoint/2010/main" val="2929086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err="1">
                <a:solidFill>
                  <a:schemeClr val="tx1"/>
                </a:solidFill>
                <a:effectLst/>
                <a:latin typeface="+mn-lt"/>
                <a:ea typeface="+mn-ea"/>
                <a:cs typeface="+mn-cs"/>
              </a:rPr>
              <a:t>Källor</a:t>
            </a:r>
            <a:r>
              <a:rPr lang="fi-FI" sz="1200" b="1" kern="1200" dirty="0">
                <a:solidFill>
                  <a:schemeClr val="tx1"/>
                </a:solidFill>
                <a:effectLst/>
                <a:latin typeface="+mn-lt"/>
                <a:ea typeface="+mn-ea"/>
                <a:cs typeface="+mn-cs"/>
              </a:rPr>
              <a:t>:</a:t>
            </a:r>
          </a:p>
          <a:p>
            <a:r>
              <a:rPr lang="fi-FI" sz="1200" kern="1200" dirty="0">
                <a:solidFill>
                  <a:schemeClr val="tx1"/>
                </a:solidFill>
                <a:effectLst/>
                <a:latin typeface="+mn-lt"/>
                <a:ea typeface="+mn-ea"/>
                <a:cs typeface="+mn-cs"/>
              </a:rPr>
              <a:t>Helsingin Sanomat, 21.10.2019</a:t>
            </a:r>
          </a:p>
          <a:p>
            <a:r>
              <a:rPr lang="fi-FI" sz="1200" u="sng" kern="1200" dirty="0">
                <a:solidFill>
                  <a:schemeClr val="tx1"/>
                </a:solidFill>
                <a:effectLst/>
                <a:latin typeface="+mn-lt"/>
                <a:ea typeface="+mn-ea"/>
                <a:cs typeface="+mn-cs"/>
                <a:hlinkClick r:id="rId3"/>
              </a:rPr>
              <a:t>https://www.hs.fi/kotimaa/art-2000006280267.html</a:t>
            </a:r>
            <a:endParaRPr lang="fi-FI" sz="1200" kern="1200" dirty="0">
              <a:solidFill>
                <a:schemeClr val="tx1"/>
              </a:solidFill>
              <a:effectLst/>
              <a:latin typeface="+mn-lt"/>
              <a:ea typeface="+mn-ea"/>
              <a:cs typeface="+mn-cs"/>
            </a:endParaRPr>
          </a:p>
          <a:p>
            <a:endParaRPr lang="fi-FI" dirty="0"/>
          </a:p>
        </p:txBody>
      </p:sp>
      <p:sp>
        <p:nvSpPr>
          <p:cNvPr id="4" name="Dian numeron paikkamerkki 3"/>
          <p:cNvSpPr>
            <a:spLocks noGrp="1"/>
          </p:cNvSpPr>
          <p:nvPr>
            <p:ph type="sldNum" sz="quarter" idx="5"/>
          </p:nvPr>
        </p:nvSpPr>
        <p:spPr/>
        <p:txBody>
          <a:bodyPr/>
          <a:lstStyle/>
          <a:p>
            <a:fld id="{7B0E43CC-2F14-435C-BA1C-2549DB1DD0A1}" type="slidenum">
              <a:rPr lang="fi-FI" smtClean="0"/>
              <a:t>12</a:t>
            </a:fld>
            <a:endParaRPr lang="fi-FI"/>
          </a:p>
        </p:txBody>
      </p:sp>
    </p:spTree>
    <p:extLst>
      <p:ext uri="{BB962C8B-B14F-4D97-AF65-F5344CB8AC3E}">
        <p14:creationId xmlns:p14="http://schemas.microsoft.com/office/powerpoint/2010/main" val="1316499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6000"/>
              </a:lnSpc>
              <a:spcBef>
                <a:spcPts val="600"/>
              </a:spcBef>
              <a:spcAft>
                <a:spcPts val="12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Tilläggsinfo och källor:</a:t>
            </a:r>
          </a:p>
          <a:p>
            <a:pPr>
              <a:lnSpc>
                <a:spcPct val="107000"/>
              </a:lnSpc>
              <a:spcBef>
                <a:spcPts val="600"/>
              </a:spcBef>
              <a:spcAft>
                <a:spcPts val="1200"/>
              </a:spcAft>
            </a:pPr>
            <a:r>
              <a:rPr lang="fi-FI" sz="1800" b="1" dirty="0">
                <a:effectLst/>
                <a:latin typeface="Calibri" panose="020F0502020204030204" pitchFamily="34" charset="0"/>
                <a:ea typeface="Calibri" panose="020F0502020204030204" pitchFamily="34" charset="0"/>
                <a:cs typeface="Calibri" panose="020F0502020204030204" pitchFamily="34" charset="0"/>
              </a:rPr>
              <a:t>YLE Uutiset 4.2.2020, Lääkekannabis [</a:t>
            </a:r>
            <a:r>
              <a:rPr lang="fi-FI" sz="1800" b="1" dirty="0" err="1">
                <a:effectLst/>
                <a:latin typeface="Calibri" panose="020F0502020204030204" pitchFamily="34" charset="0"/>
                <a:ea typeface="Calibri" panose="020F0502020204030204" pitchFamily="34" charset="0"/>
                <a:cs typeface="Calibri" panose="020F0502020204030204" pitchFamily="34" charset="0"/>
              </a:rPr>
              <a:t>Medicinsk</a:t>
            </a:r>
            <a:r>
              <a:rPr lang="fi-FI" sz="1800" b="1" dirty="0">
                <a:effectLst/>
                <a:latin typeface="Calibri" panose="020F0502020204030204" pitchFamily="34" charset="0"/>
                <a:ea typeface="Calibri" panose="020F0502020204030204" pitchFamily="34" charset="0"/>
                <a:cs typeface="Calibri" panose="020F0502020204030204" pitchFamily="34" charset="0"/>
              </a:rPr>
              <a:t> </a:t>
            </a:r>
            <a:r>
              <a:rPr lang="fi-FI" sz="1800" b="1" dirty="0" err="1">
                <a:effectLst/>
                <a:latin typeface="Calibri" panose="020F0502020204030204" pitchFamily="34" charset="0"/>
                <a:ea typeface="Calibri" panose="020F0502020204030204" pitchFamily="34" charset="0"/>
                <a:cs typeface="Calibri" panose="020F0502020204030204" pitchFamily="34" charset="0"/>
              </a:rPr>
              <a:t>cannabis</a:t>
            </a:r>
            <a:r>
              <a:rPr lang="fi-FI" sz="1800" b="1" dirty="0">
                <a:effectLst/>
                <a:latin typeface="Calibri" panose="020F0502020204030204" pitchFamily="34" charset="0"/>
                <a:ea typeface="Calibri" panose="020F0502020204030204" pitchFamily="34" charset="0"/>
                <a:cs typeface="Calibri" panose="020F0502020204030204" pitchFamily="34" charset="0"/>
              </a:rPr>
              <a:t>]: </a:t>
            </a:r>
            <a:r>
              <a:rPr lang="fi-FI" sz="1800" dirty="0">
                <a:effectLst/>
                <a:latin typeface="Calibri" panose="020F0502020204030204" pitchFamily="34" charset="0"/>
                <a:ea typeface="Calibri" panose="020F0502020204030204" pitchFamily="34" charset="0"/>
                <a:cs typeface="Calibri" panose="020F0502020204030204" pitchFamily="34" charset="0"/>
              </a:rPr>
              <a:t>Tanskaan nousee jättimäisiä halleja, jotka täytetään kannabiksella – Kanadalaisfirmat valtaavat nyt Euroopan markkinoita ja tähtäimessä on myös Suomi (</a:t>
            </a:r>
            <a:r>
              <a:rPr lang="fi-FI" sz="1800" dirty="0" err="1">
                <a:effectLst/>
                <a:latin typeface="Calibri" panose="020F0502020204030204" pitchFamily="34" charset="0"/>
                <a:ea typeface="Calibri" panose="020F0502020204030204" pitchFamily="34" charset="0"/>
                <a:cs typeface="Calibri" panose="020F0502020204030204" pitchFamily="34" charset="0"/>
              </a:rPr>
              <a:t>på</a:t>
            </a:r>
            <a:r>
              <a:rPr lang="fi-FI" sz="1800" dirty="0">
                <a:effectLst/>
                <a:latin typeface="Calibri" panose="020F0502020204030204" pitchFamily="34" charset="0"/>
                <a:ea typeface="Calibri" panose="020F0502020204030204" pitchFamily="34" charset="0"/>
                <a:cs typeface="Calibri" panose="020F0502020204030204" pitchFamily="34" charset="0"/>
              </a:rPr>
              <a:t> </a:t>
            </a:r>
            <a:r>
              <a:rPr lang="fi-FI" sz="1800" dirty="0" err="1">
                <a:effectLst/>
                <a:latin typeface="Calibri" panose="020F0502020204030204" pitchFamily="34" charset="0"/>
                <a:ea typeface="Calibri" panose="020F0502020204030204" pitchFamily="34" charset="0"/>
                <a:cs typeface="Calibri" panose="020F0502020204030204" pitchFamily="34" charset="0"/>
              </a:rPr>
              <a:t>finska</a:t>
            </a:r>
            <a:r>
              <a:rPr lang="fi-FI" sz="1800" dirty="0">
                <a:effectLst/>
                <a:latin typeface="Calibri" panose="020F0502020204030204" pitchFamily="34" charset="0"/>
                <a:ea typeface="Calibri" panose="020F0502020204030204" pitchFamily="34" charset="0"/>
                <a:cs typeface="Calibri" panose="020F0502020204030204" pitchFamily="34" charset="0"/>
              </a:rPr>
              <a:t>)</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https://yle.fi/uutiset/3-11140970</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6000"/>
              </a:lnSpc>
              <a:spcBef>
                <a:spcPts val="600"/>
              </a:spcBef>
              <a:spcAft>
                <a:spcPts val="1200"/>
              </a:spcAft>
            </a:pPr>
            <a:r>
              <a:rPr lang="fi-FI" sz="1800" b="1" dirty="0" err="1">
                <a:effectLst/>
                <a:latin typeface="Calibri" panose="020F0502020204030204" pitchFamily="34" charset="0"/>
                <a:ea typeface="Calibri" panose="020F0502020204030204" pitchFamily="34" charset="0"/>
                <a:cs typeface="Times New Roman" panose="02020603050405020304" pitchFamily="18" charset="0"/>
              </a:rPr>
              <a:t>Tilläggsinfo</a:t>
            </a:r>
            <a:r>
              <a:rPr lang="fi-FI" sz="1800" b="1" dirty="0">
                <a:effectLst/>
                <a:latin typeface="Calibri" panose="020F0502020204030204" pitchFamily="34" charset="0"/>
                <a:ea typeface="Calibri" panose="020F0502020204030204" pitchFamily="34" charset="0"/>
                <a:cs typeface="Times New Roman" panose="02020603050405020304" pitchFamily="18" charset="0"/>
              </a:rPr>
              <a:t> </a:t>
            </a:r>
            <a:r>
              <a:rPr lang="fi-FI" sz="1800" b="1" dirty="0" err="1">
                <a:effectLst/>
                <a:latin typeface="Calibri" panose="020F0502020204030204" pitchFamily="34" charset="0"/>
                <a:ea typeface="Calibri" panose="020F0502020204030204" pitchFamily="34" charset="0"/>
                <a:cs typeface="Times New Roman" panose="02020603050405020304" pitchFamily="18" charset="0"/>
              </a:rPr>
              <a:t>om</a:t>
            </a:r>
            <a:r>
              <a:rPr lang="fi-FI" sz="1800" b="1" dirty="0">
                <a:effectLst/>
                <a:latin typeface="Calibri" panose="020F0502020204030204" pitchFamily="34" charset="0"/>
                <a:ea typeface="Calibri" panose="020F0502020204030204" pitchFamily="34" charset="0"/>
                <a:cs typeface="Times New Roman" panose="02020603050405020304" pitchFamily="18" charset="0"/>
              </a:rPr>
              <a:t> CBD </a:t>
            </a:r>
            <a:r>
              <a:rPr lang="fi-FI" sz="1800" b="1" dirty="0" err="1">
                <a:effectLst/>
                <a:latin typeface="Calibri" panose="020F0502020204030204" pitchFamily="34" charset="0"/>
                <a:ea typeface="Calibri" panose="020F0502020204030204" pitchFamily="34" charset="0"/>
                <a:cs typeface="Times New Roman" panose="02020603050405020304" pitchFamily="18" charset="0"/>
              </a:rPr>
              <a:t>modet</a:t>
            </a:r>
            <a:r>
              <a:rPr lang="fi-FI" sz="1800" b="1" dirty="0">
                <a:effectLst/>
                <a:latin typeface="Calibri" panose="020F0502020204030204" pitchFamily="34" charset="0"/>
                <a:ea typeface="Calibri" panose="020F0502020204030204" pitchFamily="34" charset="0"/>
                <a:cs typeface="Times New Roman" panose="02020603050405020304" pitchFamily="18" charset="0"/>
              </a:rPr>
              <a:t>:</a:t>
            </a:r>
            <a:endParaRPr lang="sv-FI"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fi-FI" sz="1800" dirty="0">
                <a:effectLst/>
                <a:latin typeface="Calibri" panose="020F0502020204030204" pitchFamily="34" charset="0"/>
                <a:ea typeface="Calibri" panose="020F0502020204030204" pitchFamily="34" charset="0"/>
                <a:cs typeface="Calibri" panose="020F0502020204030204" pitchFamily="34" charset="0"/>
              </a:rPr>
              <a:t>YLE Uutiset 9.6.2019, Hamppu: Ihmerohdoksi hehkutetun CBD-hamppuöljyn suosio kasvaa Euroopassa, mutta pullossa voi piillä terveysriski – Suomeen tuotteita tulee porsaanreiän kautta (</a:t>
            </a:r>
            <a:r>
              <a:rPr lang="fi-FI" sz="1800" dirty="0" err="1">
                <a:effectLst/>
                <a:latin typeface="Calibri" panose="020F0502020204030204" pitchFamily="34" charset="0"/>
                <a:ea typeface="Calibri" panose="020F0502020204030204" pitchFamily="34" charset="0"/>
                <a:cs typeface="Calibri" panose="020F0502020204030204" pitchFamily="34" charset="0"/>
              </a:rPr>
              <a:t>på</a:t>
            </a:r>
            <a:r>
              <a:rPr lang="fi-FI" sz="1800" dirty="0">
                <a:effectLst/>
                <a:latin typeface="Calibri" panose="020F0502020204030204" pitchFamily="34" charset="0"/>
                <a:ea typeface="Calibri" panose="020F0502020204030204" pitchFamily="34" charset="0"/>
                <a:cs typeface="Calibri" panose="020F0502020204030204" pitchFamily="34" charset="0"/>
              </a:rPr>
              <a:t> </a:t>
            </a:r>
            <a:r>
              <a:rPr lang="fi-FI" sz="1800" dirty="0" err="1">
                <a:effectLst/>
                <a:latin typeface="Calibri" panose="020F0502020204030204" pitchFamily="34" charset="0"/>
                <a:ea typeface="Calibri" panose="020F0502020204030204" pitchFamily="34" charset="0"/>
                <a:cs typeface="Calibri" panose="020F0502020204030204" pitchFamily="34" charset="0"/>
              </a:rPr>
              <a:t>finska</a:t>
            </a:r>
            <a:r>
              <a:rPr lang="fi-FI" sz="1800" dirty="0">
                <a:effectLst/>
                <a:latin typeface="Calibri" panose="020F0502020204030204" pitchFamily="34" charset="0"/>
                <a:ea typeface="Calibri" panose="020F0502020204030204" pitchFamily="34" charset="0"/>
                <a:cs typeface="Calibri" panose="020F0502020204030204" pitchFamily="34" charset="0"/>
              </a:rPr>
              <a:t>)</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800" u="sng" kern="12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https://yle.fi/uutiset/3-10769723</a:t>
            </a:r>
            <a:r>
              <a:rPr lang="sv-FI" sz="1800" u="sng" kern="1200" dirty="0">
                <a:effectLst/>
                <a:latin typeface="Calibri" panose="020F0502020204030204" pitchFamily="34" charset="0"/>
                <a:ea typeface="Calibri" panose="020F0502020204030204" pitchFamily="34" charset="0"/>
                <a:cs typeface="Calibri" panose="020F0502020204030204" pitchFamily="34" charset="0"/>
              </a:rPr>
              <a:t> </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800" b="1" dirty="0">
                <a:effectLst/>
                <a:latin typeface="Calibri" panose="020F0502020204030204" pitchFamily="34" charset="0"/>
                <a:ea typeface="Calibri" panose="020F0502020204030204" pitchFamily="34" charset="0"/>
                <a:cs typeface="Calibri" panose="020F0502020204030204" pitchFamily="34" charset="0"/>
              </a:rPr>
              <a:t>Daily CBD, Skillnaden mellan marijuana och hampa </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Bef>
                <a:spcPts val="600"/>
              </a:spcBef>
              <a:spcAft>
                <a:spcPts val="1200"/>
              </a:spcAft>
            </a:pPr>
            <a:r>
              <a:rPr lang="sv-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https://dailycbd.com/sv/hampa-vs-marijuana/</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Dian numeron paikkamerkki 3"/>
          <p:cNvSpPr>
            <a:spLocks noGrp="1"/>
          </p:cNvSpPr>
          <p:nvPr>
            <p:ph type="sldNum" sz="quarter" idx="5"/>
          </p:nvPr>
        </p:nvSpPr>
        <p:spPr/>
        <p:txBody>
          <a:bodyPr/>
          <a:lstStyle/>
          <a:p>
            <a:fld id="{7B0E43CC-2F14-435C-BA1C-2549DB1DD0A1}" type="slidenum">
              <a:rPr lang="fi-FI" smtClean="0"/>
              <a:t>13</a:t>
            </a:fld>
            <a:endParaRPr lang="fi-FI"/>
          </a:p>
        </p:txBody>
      </p:sp>
    </p:spTree>
    <p:extLst>
      <p:ext uri="{BB962C8B-B14F-4D97-AF65-F5344CB8AC3E}">
        <p14:creationId xmlns:p14="http://schemas.microsoft.com/office/powerpoint/2010/main" val="2628302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0"/>
            <a:r>
              <a:rPr lang="fi-FI" sz="1200" b="0" kern="1200" dirty="0" err="1">
                <a:solidFill>
                  <a:schemeClr val="tx1"/>
                </a:solidFill>
                <a:effectLst/>
                <a:latin typeface="+mn-lt"/>
                <a:ea typeface="+mn-ea"/>
                <a:cs typeface="+mn-cs"/>
              </a:rPr>
              <a:t>Tilläggsfrågor</a:t>
            </a:r>
            <a:r>
              <a:rPr lang="fi-FI" sz="1200" b="0" kern="1200" dirty="0">
                <a:solidFill>
                  <a:schemeClr val="tx1"/>
                </a:solidFill>
                <a:effectLst/>
                <a:latin typeface="+mn-lt"/>
                <a:ea typeface="+mn-ea"/>
                <a:cs typeface="+mn-cs"/>
              </a:rPr>
              <a:t>:</a:t>
            </a:r>
          </a:p>
          <a:p>
            <a:pPr marL="0" lvl="0" indent="0">
              <a:buFont typeface="Arial" panose="020B0604020202020204" pitchFamily="34" charset="0"/>
              <a:buNone/>
            </a:pPr>
            <a:r>
              <a:rPr lang="sv-FI" sz="1800" dirty="0">
                <a:effectLst/>
                <a:latin typeface="Calibri" panose="020F0502020204030204" pitchFamily="34" charset="0"/>
                <a:ea typeface="Calibri" panose="020F0502020204030204" pitchFamily="34" charset="0"/>
              </a:rPr>
              <a:t>Hur definieras narkotika? Är läkemedel narkotika?</a:t>
            </a:r>
            <a:endParaRPr lang="fi-FI" sz="1200" b="1" kern="1200" dirty="0">
              <a:solidFill>
                <a:schemeClr val="tx1"/>
              </a:solidFill>
              <a:effectLst/>
              <a:latin typeface="+mn-lt"/>
              <a:ea typeface="+mn-ea"/>
              <a:cs typeface="+mn-cs"/>
            </a:endParaRPr>
          </a:p>
          <a:p>
            <a:pPr lvl="0"/>
            <a:r>
              <a:rPr lang="fi-FI" sz="1200" b="0" kern="1200" dirty="0" err="1">
                <a:solidFill>
                  <a:schemeClr val="tx1"/>
                </a:solidFill>
                <a:effectLst/>
                <a:latin typeface="+mn-lt"/>
                <a:ea typeface="+mn-ea"/>
                <a:cs typeface="+mn-cs"/>
              </a:rPr>
              <a:t>Svaren</a:t>
            </a:r>
            <a:r>
              <a:rPr lang="fi-FI" sz="1200" b="0" kern="1200" dirty="0">
                <a:solidFill>
                  <a:schemeClr val="tx1"/>
                </a:solidFill>
                <a:effectLst/>
                <a:latin typeface="+mn-lt"/>
                <a:ea typeface="+mn-ea"/>
                <a:cs typeface="+mn-cs"/>
              </a:rPr>
              <a:t> </a:t>
            </a:r>
            <a:r>
              <a:rPr lang="fi-FI" sz="1200" b="0" kern="1200" dirty="0" err="1">
                <a:solidFill>
                  <a:schemeClr val="tx1"/>
                </a:solidFill>
                <a:effectLst/>
                <a:latin typeface="+mn-lt"/>
                <a:ea typeface="+mn-ea"/>
                <a:cs typeface="+mn-cs"/>
              </a:rPr>
              <a:t>finns</a:t>
            </a:r>
            <a:r>
              <a:rPr lang="fi-FI" sz="1200" b="0" kern="1200" dirty="0">
                <a:solidFill>
                  <a:schemeClr val="tx1"/>
                </a:solidFill>
                <a:effectLst/>
                <a:latin typeface="+mn-lt"/>
                <a:ea typeface="+mn-ea"/>
                <a:cs typeface="+mn-cs"/>
              </a:rPr>
              <a:t> i </a:t>
            </a:r>
            <a:r>
              <a:rPr lang="fi-FI" sz="1200" b="0" kern="1200" dirty="0" err="1">
                <a:solidFill>
                  <a:schemeClr val="tx1"/>
                </a:solidFill>
                <a:effectLst/>
                <a:latin typeface="+mn-lt"/>
                <a:ea typeface="+mn-ea"/>
                <a:cs typeface="+mn-cs"/>
              </a:rPr>
              <a:t>handboken</a:t>
            </a:r>
            <a:endParaRPr lang="fi-FI" sz="1200" b="0" kern="1200" dirty="0">
              <a:solidFill>
                <a:schemeClr val="tx1"/>
              </a:solidFill>
              <a:effectLst/>
              <a:latin typeface="+mn-lt"/>
              <a:ea typeface="+mn-ea"/>
              <a:cs typeface="+mn-cs"/>
            </a:endParaRPr>
          </a:p>
          <a:p>
            <a:pPr lvl="0"/>
            <a:endParaRPr lang="fi-FI" sz="1200" b="1" kern="1200" dirty="0">
              <a:solidFill>
                <a:schemeClr val="tx1"/>
              </a:solidFill>
              <a:effectLst/>
              <a:latin typeface="+mn-lt"/>
              <a:ea typeface="+mn-ea"/>
              <a:cs typeface="+mn-cs"/>
            </a:endParaRPr>
          </a:p>
          <a:p>
            <a:pPr marL="342900" lvl="0" indent="-342900">
              <a:lnSpc>
                <a:spcPts val="1900"/>
              </a:lnSpc>
              <a:spcBef>
                <a:spcPts val="600"/>
              </a:spcBef>
              <a:spcAft>
                <a:spcPts val="0"/>
              </a:spcAft>
              <a:buFont typeface="Symbol" panose="05050102010706020507" pitchFamily="18" charset="2"/>
              <a:buChar char=""/>
            </a:pPr>
            <a:r>
              <a:rPr lang="sv-FI" sz="1800" b="1" dirty="0" err="1">
                <a:effectLst/>
                <a:latin typeface="Calibri" panose="020F0502020204030204" pitchFamily="34" charset="0"/>
                <a:ea typeface="Calibri" panose="020F0502020204030204" pitchFamily="34" charset="0"/>
                <a:cs typeface="Symbol" panose="05050102010706020507" pitchFamily="18" charset="2"/>
              </a:rPr>
              <a:t>Depenalisering</a:t>
            </a:r>
            <a:r>
              <a:rPr lang="sv-FI" sz="1800" dirty="0">
                <a:effectLst/>
                <a:latin typeface="Calibri" panose="020F0502020204030204" pitchFamily="34" charset="0"/>
                <a:ea typeface="Calibri" panose="020F0502020204030204" pitchFamily="34" charset="0"/>
                <a:cs typeface="Symbol" panose="05050102010706020507" pitchFamily="18" charset="2"/>
              </a:rPr>
              <a:t>: bruk är fortfarande illegalt men bestraffas inte (jfr cykelhjälm).</a:t>
            </a:r>
          </a:p>
          <a:p>
            <a:pPr marL="342900" lvl="0" indent="-342900">
              <a:lnSpc>
                <a:spcPts val="1900"/>
              </a:lnSpc>
              <a:spcAft>
                <a:spcPts val="0"/>
              </a:spcAft>
              <a:buFont typeface="Symbol" panose="05050102010706020507" pitchFamily="18" charset="2"/>
              <a:buChar char=""/>
            </a:pPr>
            <a:r>
              <a:rPr lang="sv-FI" sz="1800" b="1" dirty="0">
                <a:effectLst/>
                <a:latin typeface="Calibri" panose="020F0502020204030204" pitchFamily="34" charset="0"/>
                <a:ea typeface="Calibri" panose="020F0502020204030204" pitchFamily="34" charset="0"/>
                <a:cs typeface="Symbol" panose="05050102010706020507" pitchFamily="18" charset="2"/>
              </a:rPr>
              <a:t>Avkriminalisering</a:t>
            </a:r>
            <a:r>
              <a:rPr lang="sv-FI" sz="1800" dirty="0">
                <a:effectLst/>
                <a:latin typeface="Calibri" panose="020F0502020204030204" pitchFamily="34" charset="0"/>
                <a:ea typeface="Calibri" panose="020F0502020204030204" pitchFamily="34" charset="0"/>
                <a:cs typeface="Symbol" panose="05050102010706020507" pitchFamily="18" charset="2"/>
              </a:rPr>
              <a:t>: bruk och innehav tillåts och bestraffas inte.</a:t>
            </a:r>
          </a:p>
          <a:p>
            <a:pPr marL="342900" lvl="0" indent="-342900">
              <a:lnSpc>
                <a:spcPts val="1900"/>
              </a:lnSpc>
              <a:spcAft>
                <a:spcPts val="0"/>
              </a:spcAft>
              <a:buFont typeface="Symbol" panose="05050102010706020507" pitchFamily="18" charset="2"/>
              <a:buChar char=""/>
            </a:pPr>
            <a:r>
              <a:rPr lang="sv-FI" sz="1800" b="1" dirty="0">
                <a:effectLst/>
                <a:latin typeface="Calibri" panose="020F0502020204030204" pitchFamily="34" charset="0"/>
                <a:ea typeface="Calibri" panose="020F0502020204030204" pitchFamily="34" charset="0"/>
                <a:cs typeface="Symbol" panose="05050102010706020507" pitchFamily="18" charset="2"/>
              </a:rPr>
              <a:t>Reglering</a:t>
            </a:r>
            <a:r>
              <a:rPr lang="sv-FI" sz="1800" dirty="0">
                <a:effectLst/>
                <a:latin typeface="Calibri" panose="020F0502020204030204" pitchFamily="34" charset="0"/>
                <a:ea typeface="Calibri" panose="020F0502020204030204" pitchFamily="34" charset="0"/>
                <a:cs typeface="Symbol" panose="05050102010706020507" pitchFamily="18" charset="2"/>
              </a:rPr>
              <a:t>: en produkt är föremål för samhällelig reglering (jfr alkohol). Tillgången och tillverkningen begränsas.</a:t>
            </a:r>
          </a:p>
          <a:p>
            <a:pPr marL="342900" lvl="0" indent="-342900">
              <a:lnSpc>
                <a:spcPts val="1900"/>
              </a:lnSpc>
              <a:spcAft>
                <a:spcPts val="0"/>
              </a:spcAft>
              <a:buFont typeface="Symbol" panose="05050102010706020507" pitchFamily="18" charset="2"/>
              <a:buChar char=""/>
            </a:pPr>
            <a:r>
              <a:rPr lang="sv-FI" sz="1800" b="1" dirty="0">
                <a:effectLst/>
                <a:latin typeface="Calibri" panose="020F0502020204030204" pitchFamily="34" charset="0"/>
                <a:ea typeface="Calibri" panose="020F0502020204030204" pitchFamily="34" charset="0"/>
                <a:cs typeface="Symbol" panose="05050102010706020507" pitchFamily="18" charset="2"/>
              </a:rPr>
              <a:t>Legalisering</a:t>
            </a:r>
            <a:r>
              <a:rPr lang="sv-FI" sz="1800" dirty="0">
                <a:effectLst/>
                <a:latin typeface="Calibri" panose="020F0502020204030204" pitchFamily="34" charset="0"/>
                <a:ea typeface="Calibri" panose="020F0502020204030204" pitchFamily="34" charset="0"/>
                <a:cs typeface="Symbol" panose="05050102010706020507" pitchFamily="18" charset="2"/>
              </a:rPr>
              <a:t>: bruk, innehav samt produktion och försäljning är fria. Produktionen och handeln regleras då med stöd av andra lagar än strafflagen.</a:t>
            </a:r>
          </a:p>
          <a:p>
            <a:endParaRPr lang="fi-FI" dirty="0"/>
          </a:p>
        </p:txBody>
      </p:sp>
      <p:sp>
        <p:nvSpPr>
          <p:cNvPr id="4" name="Dian numeron paikkamerkki 3"/>
          <p:cNvSpPr>
            <a:spLocks noGrp="1"/>
          </p:cNvSpPr>
          <p:nvPr>
            <p:ph type="sldNum" sz="quarter" idx="5"/>
          </p:nvPr>
        </p:nvSpPr>
        <p:spPr/>
        <p:txBody>
          <a:bodyPr/>
          <a:lstStyle/>
          <a:p>
            <a:fld id="{7B0E43CC-2F14-435C-BA1C-2549DB1DD0A1}" type="slidenum">
              <a:rPr lang="fi-FI" smtClean="0"/>
              <a:t>14</a:t>
            </a:fld>
            <a:endParaRPr lang="fi-FI"/>
          </a:p>
        </p:txBody>
      </p:sp>
    </p:spTree>
    <p:extLst>
      <p:ext uri="{BB962C8B-B14F-4D97-AF65-F5344CB8AC3E}">
        <p14:creationId xmlns:p14="http://schemas.microsoft.com/office/powerpoint/2010/main" val="2934699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6000"/>
              </a:lnSpc>
              <a:spcBef>
                <a:spcPts val="600"/>
              </a:spcBef>
              <a:spcAft>
                <a:spcPts val="12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Tilläggsinfo och källor:</a:t>
            </a:r>
          </a:p>
          <a:p>
            <a:pPr>
              <a:lnSpc>
                <a:spcPct val="107000"/>
              </a:lnSpc>
              <a:spcBef>
                <a:spcPts val="600"/>
              </a:spcBef>
              <a:spcAft>
                <a:spcPts val="1200"/>
              </a:spcAft>
            </a:pPr>
            <a:r>
              <a:rPr lang="fi-FI" sz="1800" b="1" dirty="0" err="1">
                <a:effectLst/>
                <a:latin typeface="Calibri" panose="020F0502020204030204" pitchFamily="34" charset="0"/>
                <a:ea typeface="Calibri" panose="020F0502020204030204" pitchFamily="34" charset="0"/>
                <a:cs typeface="Calibri" panose="020F0502020204030204" pitchFamily="34" charset="0"/>
              </a:rPr>
              <a:t>Kannabispaku</a:t>
            </a:r>
            <a:r>
              <a:rPr lang="fi-FI" sz="1800" b="1" dirty="0">
                <a:effectLst/>
                <a:latin typeface="Calibri" panose="020F0502020204030204" pitchFamily="34" charset="0"/>
                <a:ea typeface="Calibri" panose="020F0502020204030204" pitchFamily="34" charset="0"/>
                <a:cs typeface="Calibri" panose="020F0502020204030204" pitchFamily="34" charset="0"/>
              </a:rPr>
              <a:t> 3, Haastattelussa poliisi, [</a:t>
            </a:r>
            <a:r>
              <a:rPr lang="fi-FI" sz="1800" b="1" dirty="0" err="1">
                <a:effectLst/>
                <a:latin typeface="Calibri" panose="020F0502020204030204" pitchFamily="34" charset="0"/>
                <a:ea typeface="Calibri" panose="020F0502020204030204" pitchFamily="34" charset="0"/>
                <a:cs typeface="Calibri" panose="020F0502020204030204" pitchFamily="34" charset="0"/>
              </a:rPr>
              <a:t>Intervju</a:t>
            </a:r>
            <a:r>
              <a:rPr lang="fi-FI" sz="1800" b="1" dirty="0">
                <a:effectLst/>
                <a:latin typeface="Calibri" panose="020F0502020204030204" pitchFamily="34" charset="0"/>
                <a:ea typeface="Calibri" panose="020F0502020204030204" pitchFamily="34" charset="0"/>
                <a:cs typeface="Calibri" panose="020F0502020204030204" pitchFamily="34" charset="0"/>
              </a:rPr>
              <a:t> </a:t>
            </a:r>
            <a:r>
              <a:rPr lang="fi-FI" sz="1800" b="1" dirty="0" err="1">
                <a:effectLst/>
                <a:latin typeface="Calibri" panose="020F0502020204030204" pitchFamily="34" charset="0"/>
                <a:ea typeface="Calibri" panose="020F0502020204030204" pitchFamily="34" charset="0"/>
                <a:cs typeface="Calibri" panose="020F0502020204030204" pitchFamily="34" charset="0"/>
              </a:rPr>
              <a:t>med</a:t>
            </a:r>
            <a:r>
              <a:rPr lang="fi-FI" sz="1800" b="1" dirty="0">
                <a:effectLst/>
                <a:latin typeface="Calibri" panose="020F0502020204030204" pitchFamily="34" charset="0"/>
                <a:ea typeface="Calibri" panose="020F0502020204030204" pitchFamily="34" charset="0"/>
                <a:cs typeface="Calibri" panose="020F0502020204030204" pitchFamily="34" charset="0"/>
              </a:rPr>
              <a:t> </a:t>
            </a:r>
            <a:r>
              <a:rPr lang="fi-FI" sz="1800" b="1" dirty="0" err="1">
                <a:effectLst/>
                <a:latin typeface="Calibri" panose="020F0502020204030204" pitchFamily="34" charset="0"/>
                <a:ea typeface="Calibri" panose="020F0502020204030204" pitchFamily="34" charset="0"/>
                <a:cs typeface="Calibri" panose="020F0502020204030204" pitchFamily="34" charset="0"/>
              </a:rPr>
              <a:t>polis</a:t>
            </a:r>
            <a:r>
              <a:rPr lang="fi-FI" sz="1800" b="1" dirty="0">
                <a:effectLst/>
                <a:latin typeface="Calibri" panose="020F0502020204030204" pitchFamily="34" charset="0"/>
                <a:ea typeface="Calibri" panose="020F0502020204030204" pitchFamily="34" charset="0"/>
                <a:cs typeface="Calibri" panose="020F0502020204030204" pitchFamily="34" charset="0"/>
              </a:rPr>
              <a:t>] </a:t>
            </a:r>
            <a:r>
              <a:rPr lang="fi-FI" sz="1800" b="1" dirty="0" err="1">
                <a:effectLst/>
                <a:latin typeface="Calibri" panose="020F0502020204030204" pitchFamily="34" charset="0"/>
                <a:ea typeface="Calibri" panose="020F0502020204030204" pitchFamily="34" charset="0"/>
                <a:cs typeface="Calibri" panose="020F0502020204030204" pitchFamily="34" charset="0"/>
              </a:rPr>
              <a:t>på</a:t>
            </a:r>
            <a:r>
              <a:rPr lang="fi-FI" sz="1800" b="1" dirty="0">
                <a:effectLst/>
                <a:latin typeface="Calibri" panose="020F0502020204030204" pitchFamily="34" charset="0"/>
                <a:ea typeface="Calibri" panose="020F0502020204030204" pitchFamily="34" charset="0"/>
                <a:cs typeface="Calibri" panose="020F0502020204030204" pitchFamily="34" charset="0"/>
              </a:rPr>
              <a:t> YouTube, YAD rf &amp; EHYT rf</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fi-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https://www.youtube.com/watch?v=8AU7YdQVf_c&amp;feature=youtu.be</a:t>
            </a:r>
            <a:r>
              <a:rPr lang="fi-FI" sz="1800" dirty="0">
                <a:effectLst/>
                <a:latin typeface="Calibri" panose="020F0502020204030204" pitchFamily="34" charset="0"/>
                <a:ea typeface="Calibri" panose="020F0502020204030204" pitchFamily="34" charset="0"/>
                <a:cs typeface="Calibri" panose="020F0502020204030204" pitchFamily="34" charset="0"/>
              </a:rPr>
              <a:t> </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fi-FI" sz="1800" b="1" kern="1200" dirty="0">
                <a:effectLst/>
                <a:latin typeface="Calibri" panose="020F0502020204030204" pitchFamily="34" charset="0"/>
                <a:ea typeface="Calibri" panose="020F0502020204030204" pitchFamily="34" charset="0"/>
                <a:cs typeface="Calibri" panose="020F0502020204030204" pitchFamily="34" charset="0"/>
              </a:rPr>
              <a:t>Yle Uutiset </a:t>
            </a:r>
            <a:r>
              <a:rPr lang="fi-FI" sz="1800" b="1" dirty="0">
                <a:effectLst/>
                <a:latin typeface="Calibri" panose="020F0502020204030204" pitchFamily="34" charset="0"/>
                <a:ea typeface="Calibri" panose="020F0502020204030204" pitchFamily="34" charset="0"/>
                <a:cs typeface="Calibri" panose="020F0502020204030204" pitchFamily="34" charset="0"/>
              </a:rPr>
              <a:t>6.11.2019</a:t>
            </a:r>
            <a:r>
              <a:rPr lang="fi-FI" sz="1800" dirty="0">
                <a:effectLst/>
                <a:latin typeface="Calibri" panose="020F0502020204030204" pitchFamily="34" charset="0"/>
                <a:ea typeface="Calibri" panose="020F0502020204030204" pitchFamily="34" charset="0"/>
                <a:cs typeface="Calibri" panose="020F0502020204030204" pitchFamily="34" charset="0"/>
              </a:rPr>
              <a:t> / päivitetty 3.1.2020:</a:t>
            </a:r>
            <a:r>
              <a:rPr lang="fi-FI" sz="1800" kern="1200" dirty="0">
                <a:effectLst/>
                <a:latin typeface="Calibri" panose="020F0502020204030204" pitchFamily="34" charset="0"/>
                <a:ea typeface="Calibri" panose="020F0502020204030204" pitchFamily="34" charset="0"/>
                <a:cs typeface="Calibri" panose="020F0502020204030204" pitchFamily="34" charset="0"/>
              </a:rPr>
              <a:t> Jäitkö kiinni kannabiksen poltosta? </a:t>
            </a:r>
            <a:r>
              <a:rPr lang="sv-FI" sz="1800" kern="1200" dirty="0" err="1">
                <a:effectLst/>
                <a:latin typeface="Calibri" panose="020F0502020204030204" pitchFamily="34" charset="0"/>
                <a:ea typeface="Calibri" panose="020F0502020204030204" pitchFamily="34" charset="0"/>
                <a:cs typeface="Calibri" panose="020F0502020204030204" pitchFamily="34" charset="0"/>
              </a:rPr>
              <a:t>Nämä</a:t>
            </a:r>
            <a:r>
              <a:rPr lang="sv-FI" sz="1800" kern="1200" dirty="0">
                <a:effectLst/>
                <a:latin typeface="Calibri" panose="020F0502020204030204" pitchFamily="34" charset="0"/>
                <a:ea typeface="Calibri" panose="020F0502020204030204" pitchFamily="34" charset="0"/>
                <a:cs typeface="Calibri" panose="020F0502020204030204" pitchFamily="34" charset="0"/>
              </a:rPr>
              <a:t> 7 </a:t>
            </a:r>
            <a:r>
              <a:rPr lang="sv-FI" sz="1800" kern="1200" dirty="0" err="1">
                <a:effectLst/>
                <a:latin typeface="Calibri" panose="020F0502020204030204" pitchFamily="34" charset="0"/>
                <a:ea typeface="Calibri" panose="020F0502020204030204" pitchFamily="34" charset="0"/>
                <a:cs typeface="Calibri" panose="020F0502020204030204" pitchFamily="34" charset="0"/>
              </a:rPr>
              <a:t>asiaa</a:t>
            </a:r>
            <a:r>
              <a:rPr lang="sv-FI" sz="1800" kern="1200" dirty="0">
                <a:effectLst/>
                <a:latin typeface="Calibri" panose="020F0502020204030204" pitchFamily="34" charset="0"/>
                <a:ea typeface="Calibri" panose="020F0502020204030204" pitchFamily="34" charset="0"/>
                <a:cs typeface="Calibri" panose="020F0502020204030204" pitchFamily="34" charset="0"/>
              </a:rPr>
              <a:t> </a:t>
            </a:r>
            <a:r>
              <a:rPr lang="sv-FI" sz="1800" kern="1200" dirty="0" err="1">
                <a:effectLst/>
                <a:latin typeface="Calibri" panose="020F0502020204030204" pitchFamily="34" charset="0"/>
                <a:ea typeface="Calibri" panose="020F0502020204030204" pitchFamily="34" charset="0"/>
                <a:cs typeface="Calibri" panose="020F0502020204030204" pitchFamily="34" charset="0"/>
              </a:rPr>
              <a:t>siitä</a:t>
            </a:r>
            <a:r>
              <a:rPr lang="sv-FI" sz="1800" kern="1200" dirty="0">
                <a:effectLst/>
                <a:latin typeface="Calibri" panose="020F0502020204030204" pitchFamily="34" charset="0"/>
                <a:ea typeface="Calibri" panose="020F0502020204030204" pitchFamily="34" charset="0"/>
                <a:cs typeface="Calibri" panose="020F0502020204030204" pitchFamily="34" charset="0"/>
              </a:rPr>
              <a:t> </a:t>
            </a:r>
            <a:r>
              <a:rPr lang="sv-FI" sz="1800" kern="1200" dirty="0" err="1">
                <a:effectLst/>
                <a:latin typeface="Calibri" panose="020F0502020204030204" pitchFamily="34" charset="0"/>
                <a:ea typeface="Calibri" panose="020F0502020204030204" pitchFamily="34" charset="0"/>
                <a:cs typeface="Calibri" panose="020F0502020204030204" pitchFamily="34" charset="0"/>
              </a:rPr>
              <a:t>voi</a:t>
            </a:r>
            <a:r>
              <a:rPr lang="sv-FI" sz="1800" kern="1200" dirty="0">
                <a:effectLst/>
                <a:latin typeface="Calibri" panose="020F0502020204030204" pitchFamily="34" charset="0"/>
                <a:ea typeface="Calibri" panose="020F0502020204030204" pitchFamily="34" charset="0"/>
                <a:cs typeface="Calibri" panose="020F0502020204030204" pitchFamily="34" charset="0"/>
              </a:rPr>
              <a:t> </a:t>
            </a:r>
            <a:r>
              <a:rPr lang="sv-FI" sz="1800" kern="1200" dirty="0" err="1">
                <a:effectLst/>
                <a:latin typeface="Calibri" panose="020F0502020204030204" pitchFamily="34" charset="0"/>
                <a:ea typeface="Calibri" panose="020F0502020204030204" pitchFamily="34" charset="0"/>
                <a:cs typeface="Calibri" panose="020F0502020204030204" pitchFamily="34" charset="0"/>
              </a:rPr>
              <a:t>seurata</a:t>
            </a:r>
            <a:r>
              <a:rPr lang="sv-FI" sz="1800" kern="1200" dirty="0">
                <a:effectLst/>
                <a:latin typeface="Calibri" panose="020F0502020204030204" pitchFamily="34" charset="0"/>
                <a:ea typeface="Calibri" panose="020F0502020204030204" pitchFamily="34" charset="0"/>
                <a:cs typeface="Calibri" panose="020F0502020204030204" pitchFamily="34" charset="0"/>
              </a:rPr>
              <a:t> [Blev du fast för cannabisbruk? Dessa 7 saker kan </a:t>
            </a:r>
            <a:r>
              <a:rPr lang="sv-FI" sz="1800" kern="1200" dirty="0" err="1">
                <a:effectLst/>
                <a:latin typeface="Calibri" panose="020F0502020204030204" pitchFamily="34" charset="0"/>
                <a:ea typeface="Calibri" panose="020F0502020204030204" pitchFamily="34" charset="0"/>
                <a:cs typeface="Calibri" panose="020F0502020204030204" pitchFamily="34" charset="0"/>
              </a:rPr>
              <a:t>påfölja</a:t>
            </a:r>
            <a:r>
              <a:rPr lang="sv-FI" sz="1800" kern="1200" dirty="0">
                <a:effectLst/>
                <a:latin typeface="Calibri" panose="020F0502020204030204" pitchFamily="34" charset="0"/>
                <a:ea typeface="Calibri" panose="020F0502020204030204" pitchFamily="34" charset="0"/>
                <a:cs typeface="Calibri" panose="020F0502020204030204" pitchFamily="34" charset="0"/>
              </a:rPr>
              <a:t>] (på finska)</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fi-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https://yle.fi/uutiset/3-11048377</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endParaRPr lang="fi-FI" dirty="0"/>
          </a:p>
        </p:txBody>
      </p:sp>
      <p:sp>
        <p:nvSpPr>
          <p:cNvPr id="4" name="Dian numeron paikkamerkki 3"/>
          <p:cNvSpPr>
            <a:spLocks noGrp="1"/>
          </p:cNvSpPr>
          <p:nvPr>
            <p:ph type="sldNum" sz="quarter" idx="5"/>
          </p:nvPr>
        </p:nvSpPr>
        <p:spPr/>
        <p:txBody>
          <a:bodyPr/>
          <a:lstStyle/>
          <a:p>
            <a:fld id="{7B0E43CC-2F14-435C-BA1C-2549DB1DD0A1}" type="slidenum">
              <a:rPr lang="fi-FI" smtClean="0"/>
              <a:t>15</a:t>
            </a:fld>
            <a:endParaRPr lang="fi-FI"/>
          </a:p>
        </p:txBody>
      </p:sp>
    </p:spTree>
    <p:extLst>
      <p:ext uri="{BB962C8B-B14F-4D97-AF65-F5344CB8AC3E}">
        <p14:creationId xmlns:p14="http://schemas.microsoft.com/office/powerpoint/2010/main" val="1423650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6000"/>
              </a:lnSpc>
              <a:spcBef>
                <a:spcPts val="600"/>
              </a:spcBef>
              <a:spcAft>
                <a:spcPts val="12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Källor:</a:t>
            </a:r>
          </a:p>
          <a:p>
            <a:pPr>
              <a:lnSpc>
                <a:spcPct val="107000"/>
              </a:lnSpc>
              <a:spcBef>
                <a:spcPts val="600"/>
              </a:spcBef>
              <a:spcAft>
                <a:spcPts val="1200"/>
              </a:spcAft>
            </a:pPr>
            <a:r>
              <a:rPr lang="sv-FI" sz="1800" b="1" dirty="0">
                <a:effectLst/>
                <a:latin typeface="Calibri" panose="020F0502020204030204" pitchFamily="34" charset="0"/>
                <a:ea typeface="Calibri" panose="020F0502020204030204" pitchFamily="34" charset="0"/>
                <a:cs typeface="Calibri" panose="020F0502020204030204" pitchFamily="34" charset="0"/>
              </a:rPr>
              <a:t>ESPAD-undersökningen (2019) </a:t>
            </a:r>
            <a:r>
              <a:rPr lang="sv-FI" sz="1800" dirty="0">
                <a:effectLst/>
                <a:latin typeface="Calibri" panose="020F0502020204030204" pitchFamily="34" charset="0"/>
                <a:ea typeface="Calibri" panose="020F0502020204030204" pitchFamily="34" charset="0"/>
                <a:cs typeface="Calibri" panose="020F0502020204030204" pitchFamily="34" charset="0"/>
              </a:rPr>
              <a:t>Användning av alkohol och droger samt spel om pengar bland ungdomar</a:t>
            </a:r>
            <a:r>
              <a:rPr lang="sv-FI" sz="1800" b="1" dirty="0">
                <a:effectLst/>
                <a:latin typeface="Calibri" panose="020F0502020204030204" pitchFamily="34" charset="0"/>
                <a:ea typeface="Calibri" panose="020F0502020204030204" pitchFamily="34" charset="0"/>
                <a:cs typeface="Calibri" panose="020F0502020204030204" pitchFamily="34" charset="0"/>
              </a:rPr>
              <a:t> </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http://www.julkari.fi/bitstream/handle/10024/138928/ESPAD_tilastoraportti_p%c3%a5%20svenska.pdf?sequence=1&amp;isAllowed=y</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800" b="1" dirty="0">
                <a:effectLst/>
                <a:latin typeface="Calibri" panose="020F0502020204030204" pitchFamily="34" charset="0"/>
                <a:ea typeface="Calibri" panose="020F0502020204030204" pitchFamily="34" charset="0"/>
                <a:cs typeface="Calibri" panose="020F0502020204030204" pitchFamily="34" charset="0"/>
              </a:rPr>
              <a:t>Institutet för hälsa och välfärd, </a:t>
            </a:r>
            <a:r>
              <a:rPr lang="sv-FI" sz="1800" b="1" dirty="0" err="1">
                <a:effectLst/>
                <a:latin typeface="Calibri" panose="020F0502020204030204" pitchFamily="34" charset="0"/>
                <a:ea typeface="Calibri" panose="020F0502020204030204" pitchFamily="34" charset="0"/>
                <a:cs typeface="Calibri" panose="020F0502020204030204" pitchFamily="34" charset="0"/>
              </a:rPr>
              <a:t>Näin</a:t>
            </a:r>
            <a:r>
              <a:rPr lang="sv-FI" sz="1800" b="1" dirty="0">
                <a:effectLst/>
                <a:latin typeface="Calibri" panose="020F0502020204030204" pitchFamily="34" charset="0"/>
                <a:ea typeface="Calibri" panose="020F0502020204030204" pitchFamily="34" charset="0"/>
                <a:cs typeface="Calibri" panose="020F0502020204030204" pitchFamily="34" charset="0"/>
              </a:rPr>
              <a:t> Suomi </a:t>
            </a:r>
            <a:r>
              <a:rPr lang="sv-FI" sz="1800" b="1" dirty="0" err="1">
                <a:effectLst/>
                <a:latin typeface="Calibri" panose="020F0502020204030204" pitchFamily="34" charset="0"/>
                <a:ea typeface="Calibri" panose="020F0502020204030204" pitchFamily="34" charset="0"/>
                <a:cs typeface="Calibri" panose="020F0502020204030204" pitchFamily="34" charset="0"/>
              </a:rPr>
              <a:t>juo</a:t>
            </a:r>
            <a:r>
              <a:rPr lang="sv-FI" sz="1800" b="1" dirty="0">
                <a:effectLst/>
                <a:latin typeface="Calibri" panose="020F0502020204030204" pitchFamily="34" charset="0"/>
                <a:ea typeface="Calibri" panose="020F0502020204030204" pitchFamily="34" charset="0"/>
                <a:cs typeface="Calibri" panose="020F0502020204030204" pitchFamily="34" charset="0"/>
              </a:rPr>
              <a:t> (2018) </a:t>
            </a:r>
            <a:r>
              <a:rPr lang="sv-FI" sz="1800" b="1" dirty="0" err="1">
                <a:effectLst/>
                <a:latin typeface="Calibri" panose="020F0502020204030204" pitchFamily="34" charset="0"/>
                <a:ea typeface="Calibri" panose="020F0502020204030204" pitchFamily="34" charset="0"/>
                <a:cs typeface="Calibri" panose="020F0502020204030204" pitchFamily="34" charset="0"/>
              </a:rPr>
              <a:t>Suomalaisten</a:t>
            </a:r>
            <a:r>
              <a:rPr lang="sv-FI" sz="1800" b="1" dirty="0">
                <a:effectLst/>
                <a:latin typeface="Calibri" panose="020F0502020204030204" pitchFamily="34" charset="0"/>
                <a:ea typeface="Calibri" panose="020F0502020204030204" pitchFamily="34" charset="0"/>
                <a:cs typeface="Calibri" panose="020F0502020204030204" pitchFamily="34" charset="0"/>
              </a:rPr>
              <a:t> </a:t>
            </a:r>
            <a:r>
              <a:rPr lang="sv-FI" sz="1800" b="1" dirty="0" err="1">
                <a:effectLst/>
                <a:latin typeface="Calibri" panose="020F0502020204030204" pitchFamily="34" charset="0"/>
                <a:ea typeface="Calibri" panose="020F0502020204030204" pitchFamily="34" charset="0"/>
                <a:cs typeface="Calibri" panose="020F0502020204030204" pitchFamily="34" charset="0"/>
              </a:rPr>
              <a:t>muuttuvat</a:t>
            </a:r>
            <a:r>
              <a:rPr lang="sv-FI" sz="1800" b="1" dirty="0">
                <a:effectLst/>
                <a:latin typeface="Calibri" panose="020F0502020204030204" pitchFamily="34" charset="0"/>
                <a:ea typeface="Calibri" panose="020F0502020204030204" pitchFamily="34" charset="0"/>
                <a:cs typeface="Calibri" panose="020F0502020204030204" pitchFamily="34" charset="0"/>
              </a:rPr>
              <a:t> </a:t>
            </a:r>
            <a:r>
              <a:rPr lang="sv-FI" sz="1800" b="1" dirty="0" err="1">
                <a:effectLst/>
                <a:latin typeface="Calibri" panose="020F0502020204030204" pitchFamily="34" charset="0"/>
                <a:ea typeface="Calibri" panose="020F0502020204030204" pitchFamily="34" charset="0"/>
                <a:cs typeface="Calibri" panose="020F0502020204030204" pitchFamily="34" charset="0"/>
              </a:rPr>
              <a:t>alkoholinkäyttötavat</a:t>
            </a:r>
            <a:r>
              <a:rPr lang="sv-FI" sz="1800" b="1" dirty="0">
                <a:effectLst/>
                <a:latin typeface="Calibri" panose="020F0502020204030204" pitchFamily="34" charset="0"/>
                <a:ea typeface="Calibri" panose="020F0502020204030204" pitchFamily="34" charset="0"/>
                <a:cs typeface="Calibri" panose="020F0502020204030204" pitchFamily="34" charset="0"/>
              </a:rPr>
              <a:t> [Så här dricker Finland (2018) Finländarnas förändringar i alkoholbruket]</a:t>
            </a:r>
            <a:r>
              <a:rPr lang="sv-FI" sz="1800" dirty="0">
                <a:effectLst/>
                <a:latin typeface="Calibri" panose="020F0502020204030204" pitchFamily="34" charset="0"/>
                <a:ea typeface="Calibri" panose="020F0502020204030204" pitchFamily="34" charset="0"/>
                <a:cs typeface="Calibri" panose="020F0502020204030204" pitchFamily="34" charset="0"/>
              </a:rPr>
              <a:t>. </a:t>
            </a:r>
            <a:r>
              <a:rPr lang="fi-FI" sz="1800" dirty="0">
                <a:effectLst/>
                <a:latin typeface="Calibri" panose="020F0502020204030204" pitchFamily="34" charset="0"/>
                <a:ea typeface="Calibri" panose="020F0502020204030204" pitchFamily="34" charset="0"/>
                <a:cs typeface="Calibri" panose="020F0502020204030204" pitchFamily="34" charset="0"/>
              </a:rPr>
              <a:t>Luku 15 (s.158) </a:t>
            </a:r>
            <a:r>
              <a:rPr lang="fi-FI" sz="1800" i="1" dirty="0">
                <a:effectLst/>
                <a:latin typeface="Calibri" panose="020F0502020204030204" pitchFamily="34" charset="0"/>
                <a:ea typeface="Calibri" panose="020F0502020204030204" pitchFamily="34" charset="0"/>
                <a:cs typeface="Calibri" panose="020F0502020204030204" pitchFamily="34" charset="0"/>
              </a:rPr>
              <a:t>Miksi nuoret juovat vähemmän? (</a:t>
            </a:r>
            <a:r>
              <a:rPr lang="fi-FI" sz="1800" i="1" dirty="0" err="1">
                <a:effectLst/>
                <a:latin typeface="Calibri" panose="020F0502020204030204" pitchFamily="34" charset="0"/>
                <a:ea typeface="Calibri" panose="020F0502020204030204" pitchFamily="34" charset="0"/>
                <a:cs typeface="Calibri" panose="020F0502020204030204" pitchFamily="34" charset="0"/>
              </a:rPr>
              <a:t>på</a:t>
            </a:r>
            <a:r>
              <a:rPr lang="fi-FI" sz="1800" i="1" dirty="0">
                <a:effectLst/>
                <a:latin typeface="Calibri" panose="020F0502020204030204" pitchFamily="34" charset="0"/>
                <a:ea typeface="Calibri" panose="020F0502020204030204" pitchFamily="34" charset="0"/>
                <a:cs typeface="Calibri" panose="020F0502020204030204" pitchFamily="34" charset="0"/>
              </a:rPr>
              <a:t> </a:t>
            </a:r>
            <a:r>
              <a:rPr lang="fi-FI" sz="1800" i="1" dirty="0" err="1">
                <a:effectLst/>
                <a:latin typeface="Calibri" panose="020F0502020204030204" pitchFamily="34" charset="0"/>
                <a:ea typeface="Calibri" panose="020F0502020204030204" pitchFamily="34" charset="0"/>
                <a:cs typeface="Calibri" panose="020F0502020204030204" pitchFamily="34" charset="0"/>
              </a:rPr>
              <a:t>finska</a:t>
            </a:r>
            <a:r>
              <a:rPr lang="fi-FI" sz="1800" i="1" dirty="0">
                <a:effectLst/>
                <a:latin typeface="Calibri" panose="020F0502020204030204" pitchFamily="34" charset="0"/>
                <a:ea typeface="Calibri" panose="020F0502020204030204" pitchFamily="34" charset="0"/>
                <a:cs typeface="Calibri" panose="020F0502020204030204" pitchFamily="34" charset="0"/>
              </a:rPr>
              <a:t>)</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fi-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http://www.julkari.fi/bitstream/handle/10024/136800/THL_TEE029_2018.pdf?sequence=1&amp;isAllowed=y</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200"/>
              </a:spcBef>
              <a:spcAft>
                <a:spcPts val="1200"/>
              </a:spcAft>
            </a:pPr>
            <a:r>
              <a:rPr lang="fi-FI" sz="18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Tilläggsinfo</a:t>
            </a:r>
            <a:r>
              <a:rPr lang="fi-FI"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sv-FI"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fi-FI" sz="1800" b="1" dirty="0">
                <a:effectLst/>
                <a:latin typeface="Calibri" panose="020F0502020204030204" pitchFamily="34" charset="0"/>
                <a:ea typeface="Calibri" panose="020F0502020204030204" pitchFamily="34" charset="0"/>
              </a:rPr>
              <a:t>THL, Tilastoraportti 25.2.2019, Suomalaisten huumeiden käyttö ja huumeasenteet 2018</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på</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finska</a:t>
            </a:r>
            <a:r>
              <a:rPr lang="fi-FI" sz="1800" dirty="0">
                <a:effectLst/>
                <a:latin typeface="Calibri" panose="020F0502020204030204" pitchFamily="34" charset="0"/>
                <a:ea typeface="Calibri" panose="020F0502020204030204" pitchFamily="34" charset="0"/>
              </a:rPr>
              <a:t>) </a:t>
            </a:r>
            <a:r>
              <a:rPr lang="fi-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http://www.julkari.fi/bitvstream/handle/10024/137660/Suomalaisten_huumeiden_k%c3%a4ytt%c3%b6_ja_huumeasenteet_2018_tilastoraportti.pdf?sequence=3&amp;isAllowed=y</a:t>
            </a:r>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0E43CC-2F14-435C-BA1C-2549DB1DD0A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7567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ts val="1900"/>
              </a:lnSpc>
              <a:spcBef>
                <a:spcPts val="600"/>
              </a:spcBef>
              <a:spcAft>
                <a:spcPts val="1200"/>
              </a:spcAft>
            </a:pPr>
            <a:r>
              <a:rPr lang="sv-FI" sz="1800" b="1" dirty="0">
                <a:effectLst/>
                <a:latin typeface="Calibri" panose="020F0502020204030204" pitchFamily="34" charset="0"/>
                <a:ea typeface="Calibri" panose="020F0502020204030204" pitchFamily="34" charset="0"/>
                <a:cs typeface="Calibri" panose="020F0502020204030204" pitchFamily="34" charset="0"/>
              </a:rPr>
              <a:t>Enligt den nationella enkäten Hälsa i skolan (2019) har illegala droger testats åtminstone en gång av</a:t>
            </a:r>
            <a:endParaRPr lang="sv-FI"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900"/>
              </a:lnSpc>
              <a:spcBef>
                <a:spcPts val="600"/>
              </a:spcBef>
              <a:buFont typeface="Symbol" panose="05050102010706020507" pitchFamily="18" charset="2"/>
              <a:buChar char=""/>
            </a:pPr>
            <a:r>
              <a:rPr lang="sv-FI" sz="1800" dirty="0">
                <a:effectLst/>
                <a:latin typeface="Calibri" panose="020F0502020204030204" pitchFamily="34" charset="0"/>
                <a:ea typeface="Calibri" panose="020F0502020204030204" pitchFamily="34" charset="0"/>
                <a:cs typeface="Symbol" panose="05050102010706020507" pitchFamily="18" charset="2"/>
              </a:rPr>
              <a:t>8,9 procent av eleverna i grundskolans årskurser 8–9</a:t>
            </a:r>
          </a:p>
          <a:p>
            <a:pPr marL="342900" lvl="0" indent="-342900">
              <a:lnSpc>
                <a:spcPts val="1900"/>
              </a:lnSpc>
              <a:buFont typeface="Symbol" panose="05050102010706020507" pitchFamily="18" charset="2"/>
              <a:buChar char=""/>
            </a:pPr>
            <a:r>
              <a:rPr lang="sv-FI" sz="1800" dirty="0">
                <a:effectLst/>
                <a:latin typeface="Calibri" panose="020F0502020204030204" pitchFamily="34" charset="0"/>
                <a:ea typeface="Calibri" panose="020F0502020204030204" pitchFamily="34" charset="0"/>
                <a:cs typeface="Symbol" panose="05050102010706020507" pitchFamily="18" charset="2"/>
              </a:rPr>
              <a:t>14 procent av första och andra årets gymnasieelever</a:t>
            </a:r>
          </a:p>
          <a:p>
            <a:pPr marL="342900" lvl="0" indent="-342900">
              <a:lnSpc>
                <a:spcPts val="1900"/>
              </a:lnSpc>
              <a:spcAft>
                <a:spcPts val="1200"/>
              </a:spcAft>
              <a:buFont typeface="Symbol" panose="05050102010706020507" pitchFamily="18" charset="2"/>
              <a:buChar char=""/>
            </a:pPr>
            <a:r>
              <a:rPr lang="sv-FI" sz="1800" dirty="0">
                <a:effectLst/>
                <a:latin typeface="Calibri" panose="020F0502020204030204" pitchFamily="34" charset="0"/>
                <a:ea typeface="Calibri" panose="020F0502020204030204" pitchFamily="34" charset="0"/>
                <a:cs typeface="Symbol" panose="05050102010706020507" pitchFamily="18" charset="2"/>
              </a:rPr>
              <a:t>20,1 procent av första och andra årets elever i yrkesläroanstalterna.</a:t>
            </a:r>
          </a:p>
          <a:p>
            <a:pPr marL="0" marR="0" lvl="0" indent="0" algn="l" defTabSz="449263" rtl="0" eaLnBrk="1" fontAlgn="base" latinLnBrk="0" hangingPunct="1">
              <a:lnSpc>
                <a:spcPct val="115000"/>
              </a:lnSpc>
              <a:spcBef>
                <a:spcPct val="0"/>
              </a:spcBef>
              <a:spcAft>
                <a:spcPts val="1000"/>
              </a:spcAft>
              <a:buClr>
                <a:srgbClr val="000000"/>
              </a:buClr>
              <a:buSzTx/>
              <a:buFont typeface="Arial" panose="020B0604020202020204" pitchFamily="34" charset="0"/>
              <a:buNone/>
              <a:tabLst/>
              <a:defRPr/>
            </a:pPr>
            <a:endParaRPr kumimoji="0" lang="fi-FI" altLang="fi-FI" sz="1200" b="0" i="1" u="none" strike="noStrike" kern="1200" cap="none" spc="0" normalizeH="0" baseline="0" noProof="0" dirty="0">
              <a:ln>
                <a:noFill/>
              </a:ln>
              <a:solidFill>
                <a:srgbClr val="FFFFFF"/>
              </a:solidFill>
              <a:effectLst/>
              <a:uLnTx/>
              <a:uFillTx/>
              <a:latin typeface="+mn-lt"/>
              <a:ea typeface="Calibri" panose="020F0502020204030204" pitchFamily="34" charset="0"/>
              <a:cs typeface="Calibri"/>
            </a:endParaRPr>
          </a:p>
          <a:p>
            <a:pPr marL="0" marR="0" lvl="0" indent="0" algn="l" defTabSz="449263" rtl="0" eaLnBrk="1" fontAlgn="base" latinLnBrk="0" hangingPunct="1">
              <a:lnSpc>
                <a:spcPct val="115000"/>
              </a:lnSpc>
              <a:spcBef>
                <a:spcPct val="0"/>
              </a:spcBef>
              <a:spcAft>
                <a:spcPts val="1000"/>
              </a:spcAft>
              <a:buClr>
                <a:srgbClr val="000000"/>
              </a:buClr>
              <a:buSzTx/>
              <a:buFont typeface="Arial" panose="020B0604020202020204" pitchFamily="34" charset="0"/>
              <a:buNone/>
              <a:tabLst/>
              <a:defRPr/>
            </a:pPr>
            <a:r>
              <a:rPr lang="sv-FI" sz="1200" dirty="0">
                <a:effectLst/>
                <a:latin typeface="Calibri" panose="020F0502020204030204" pitchFamily="34" charset="0"/>
                <a:ea typeface="Calibri" panose="020F0502020204030204" pitchFamily="34" charset="0"/>
                <a:cs typeface="Calibri" panose="020F0502020204030204" pitchFamily="34" charset="0"/>
              </a:rPr>
              <a:t>De tillfrågade besvarade följande fråga: ”Har du nånsin prövat eller använt följande ämnen?” 1) marijuana eller hasch (cannabis). Svarsalternativ: 1)aldrig 2 )en gång 3) 2-4 gången 4) 5 gånger eller fler. </a:t>
            </a:r>
            <a:endParaRPr lang="fi-FI"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effectLst/>
            </a:endParaRPr>
          </a:p>
          <a:p>
            <a:pPr>
              <a:lnSpc>
                <a:spcPct val="107000"/>
              </a:lnSpc>
              <a:spcBef>
                <a:spcPts val="200"/>
              </a:spcBef>
              <a:spcAft>
                <a:spcPts val="1200"/>
              </a:spcAft>
            </a:pPr>
            <a:r>
              <a:rPr lang="sv-FI"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Källa: </a:t>
            </a:r>
          </a:p>
          <a:p>
            <a:pPr>
              <a:lnSpc>
                <a:spcPct val="107000"/>
              </a:lnSpc>
              <a:spcBef>
                <a:spcPts val="600"/>
              </a:spcBef>
              <a:spcAft>
                <a:spcPts val="1200"/>
              </a:spcAft>
            </a:pPr>
            <a:r>
              <a:rPr lang="sv-FI" sz="1800" b="1" dirty="0">
                <a:effectLst/>
                <a:latin typeface="Calibri" panose="020F0502020204030204" pitchFamily="34" charset="0"/>
                <a:ea typeface="Calibri" panose="020F0502020204030204" pitchFamily="34" charset="0"/>
                <a:cs typeface="Calibri" panose="020F0502020204030204" pitchFamily="34" charset="0"/>
              </a:rPr>
              <a:t>Institutet för hälsa och välfärd, </a:t>
            </a:r>
            <a:r>
              <a:rPr lang="sv-FI" sz="1800" dirty="0">
                <a:effectLst/>
                <a:latin typeface="Calibri" panose="020F0502020204030204" pitchFamily="34" charset="0"/>
                <a:ea typeface="Calibri" panose="020F0502020204030204" pitchFamily="34" charset="0"/>
                <a:cs typeface="Calibri" panose="020F0502020204030204" pitchFamily="34" charset="0"/>
              </a:rPr>
              <a:t>Enkäten hälsa i skolan (2019) Indikatorn: Har prövat cannabis åtminstone en gång, Tidsserier 2006-2019 åk 8–9 i </a:t>
            </a:r>
            <a:r>
              <a:rPr lang="sv-FI" sz="1800" dirty="0" err="1">
                <a:effectLst/>
                <a:latin typeface="Calibri" panose="020F0502020204030204" pitchFamily="34" charset="0"/>
                <a:ea typeface="Calibri" panose="020F0502020204030204" pitchFamily="34" charset="0"/>
                <a:cs typeface="Calibri" panose="020F0502020204030204" pitchFamily="34" charset="0"/>
              </a:rPr>
              <a:t>grundl</a:t>
            </a:r>
            <a:r>
              <a:rPr lang="sv-FI" sz="1800" dirty="0">
                <a:effectLst/>
                <a:latin typeface="Calibri" panose="020F0502020204030204" pitchFamily="34" charset="0"/>
                <a:ea typeface="Calibri" panose="020F0502020204030204" pitchFamily="34" charset="0"/>
                <a:cs typeface="Calibri" panose="020F0502020204030204" pitchFamily="34" charset="0"/>
              </a:rPr>
              <a:t>. utb., gymnasiet, yrkesläroanstalterna: </a:t>
            </a:r>
            <a:r>
              <a:rPr lang="sv-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https://sampo.thl.fi/pivot/prod/sv/ktk/ktk1/summary_trendi?alue_0=87869&amp;mittarit_0=200537&amp;mittarit_1=199990&amp;mittarit_2=200055&amp;sukupuoli_0=143993#</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endParaRPr lang="fi-FI" dirty="0"/>
          </a:p>
        </p:txBody>
      </p:sp>
      <p:sp>
        <p:nvSpPr>
          <p:cNvPr id="4" name="Dian numeron paikkamerkki 3"/>
          <p:cNvSpPr>
            <a:spLocks noGrp="1"/>
          </p:cNvSpPr>
          <p:nvPr>
            <p:ph type="sldNum" sz="quarter" idx="5"/>
          </p:nvPr>
        </p:nvSpPr>
        <p:spPr/>
        <p:txBody>
          <a:bodyPr/>
          <a:lstStyle/>
          <a:p>
            <a:fld id="{7B0E43CC-2F14-435C-BA1C-2549DB1DD0A1}" type="slidenum">
              <a:rPr lang="fi-FI" smtClean="0"/>
              <a:t>17</a:t>
            </a:fld>
            <a:endParaRPr lang="fi-FI"/>
          </a:p>
        </p:txBody>
      </p:sp>
    </p:spTree>
    <p:extLst>
      <p:ext uri="{BB962C8B-B14F-4D97-AF65-F5344CB8AC3E}">
        <p14:creationId xmlns:p14="http://schemas.microsoft.com/office/powerpoint/2010/main" val="1810762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ts val="1900"/>
              </a:lnSpc>
              <a:spcBef>
                <a:spcPts val="600"/>
              </a:spcBef>
              <a:spcAft>
                <a:spcPts val="1200"/>
              </a:spcAft>
            </a:pPr>
            <a:r>
              <a:rPr lang="sv-FI" sz="1800" dirty="0">
                <a:effectLst/>
                <a:latin typeface="Calibri" panose="020F0502020204030204" pitchFamily="34" charset="0"/>
                <a:ea typeface="Calibri" panose="020F0502020204030204" pitchFamily="34" charset="0"/>
                <a:cs typeface="Calibri" panose="020F0502020204030204" pitchFamily="34" charset="0"/>
              </a:rPr>
              <a:t>Statistiken visar hur cannabisbruk bland jämnåriga accepteras på olika klasstadier. Källmaterial är enkäten Hälsa i skolan 2017–2019. Studera statistiken tillsammans. Frågorna ställs i nästa bild, nummer 19.</a:t>
            </a:r>
          </a:p>
          <a:p>
            <a:pPr>
              <a:lnSpc>
                <a:spcPts val="1900"/>
              </a:lnSpc>
              <a:spcBef>
                <a:spcPts val="600"/>
              </a:spcBef>
              <a:spcAft>
                <a:spcPts val="1200"/>
              </a:spcAft>
            </a:pPr>
            <a:r>
              <a:rPr lang="sv-FI" sz="1800" dirty="0">
                <a:effectLst/>
                <a:latin typeface="Calibri" panose="020F0502020204030204" pitchFamily="34" charset="0"/>
                <a:ea typeface="Calibri" panose="020F0502020204030204" pitchFamily="34" charset="0"/>
                <a:cs typeface="Calibri" panose="020F0502020204030204" pitchFamily="34" charset="0"/>
              </a:rPr>
              <a:t> </a:t>
            </a:r>
          </a:p>
          <a:p>
            <a:pPr>
              <a:lnSpc>
                <a:spcPts val="1900"/>
              </a:lnSpc>
              <a:spcBef>
                <a:spcPts val="600"/>
              </a:spcBef>
              <a:spcAft>
                <a:spcPts val="1200"/>
              </a:spcAft>
            </a:pPr>
            <a:r>
              <a:rPr lang="sv-FI" sz="1800" dirty="0">
                <a:effectLst/>
                <a:latin typeface="Calibri" panose="020F0502020204030204" pitchFamily="34" charset="0"/>
                <a:ea typeface="Calibri" panose="020F0502020204030204" pitchFamily="34" charset="0"/>
                <a:cs typeface="Calibri" panose="020F0502020204030204" pitchFamily="34" charset="0"/>
              </a:rPr>
              <a:t>De tillfrågade besvarade följande fråga: ”Folk har olika uppfattningar om vad som är acceptabelt, vad inte. Accepterar du följande bland dina jämnåriga?” Delfråga 6: att röka marijuana (cannabis). Svarsalternativ: 1) ja, 2) nej, 3) vet ej. Trenden har bedömts utifrån de svar där alternativ 1 hade valts.</a:t>
            </a:r>
          </a:p>
          <a:p>
            <a:pPr>
              <a:lnSpc>
                <a:spcPct val="106000"/>
              </a:lnSpc>
              <a:spcBef>
                <a:spcPts val="600"/>
              </a:spcBef>
              <a:spcAft>
                <a:spcPts val="12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Bef>
                <a:spcPts val="600"/>
              </a:spcBef>
              <a:spcAft>
                <a:spcPts val="1200"/>
              </a:spcAft>
            </a:pPr>
            <a:r>
              <a:rPr lang="sv-FI" sz="1800" b="1" dirty="0">
                <a:latin typeface="Calibri"/>
                <a:ea typeface="Calibri" panose="020F0502020204030204" pitchFamily="34" charset="0"/>
                <a:cs typeface="Calibri"/>
              </a:rPr>
              <a:t>Källor</a:t>
            </a:r>
            <a:r>
              <a:rPr lang="sv-FI" sz="1800" b="1" dirty="0">
                <a:effectLst/>
                <a:latin typeface="Calibri"/>
                <a:ea typeface="Calibri" panose="020F0502020204030204" pitchFamily="34" charset="0"/>
                <a:cs typeface="Calibri"/>
              </a:rPr>
              <a:t>:</a:t>
            </a:r>
          </a:p>
          <a:p>
            <a:pPr>
              <a:lnSpc>
                <a:spcPct val="107000"/>
              </a:lnSpc>
              <a:spcBef>
                <a:spcPts val="600"/>
              </a:spcBef>
              <a:spcAft>
                <a:spcPts val="1200"/>
              </a:spcAft>
            </a:pPr>
            <a:r>
              <a:rPr lang="sv-FI" sz="1800" b="1" dirty="0">
                <a:effectLst/>
                <a:latin typeface="Calibri" panose="020F0502020204030204" pitchFamily="34" charset="0"/>
                <a:ea typeface="Calibri" panose="020F0502020204030204" pitchFamily="34" charset="0"/>
                <a:cs typeface="Calibri" panose="020F0502020204030204" pitchFamily="34" charset="0"/>
              </a:rPr>
              <a:t>Institutet för hälsa och välfärd, </a:t>
            </a:r>
            <a:r>
              <a:rPr lang="sv-FI" sz="1800" dirty="0">
                <a:effectLst/>
                <a:latin typeface="Calibri" panose="020F0502020204030204" pitchFamily="34" charset="0"/>
                <a:ea typeface="Calibri" panose="020F0502020204030204" pitchFamily="34" charset="0"/>
                <a:cs typeface="Calibri" panose="020F0502020204030204" pitchFamily="34" charset="0"/>
              </a:rPr>
              <a:t>Enkäten hälsa i skolan</a:t>
            </a:r>
            <a:r>
              <a:rPr lang="sv-FI" sz="1800" b="1" dirty="0">
                <a:effectLst/>
                <a:latin typeface="Calibri" panose="020F0502020204030204" pitchFamily="34" charset="0"/>
                <a:ea typeface="Calibri" panose="020F0502020204030204" pitchFamily="34" charset="0"/>
                <a:cs typeface="Calibri" panose="020F0502020204030204" pitchFamily="34" charset="0"/>
              </a:rPr>
              <a:t> </a:t>
            </a:r>
            <a:r>
              <a:rPr lang="sv-FI" sz="1800" dirty="0">
                <a:effectLst/>
                <a:latin typeface="Calibri" panose="020F0502020204030204" pitchFamily="34" charset="0"/>
                <a:ea typeface="Calibri" panose="020F0502020204030204" pitchFamily="34" charset="0"/>
                <a:cs typeface="Calibri" panose="020F0502020204030204" pitchFamily="34" charset="0"/>
              </a:rPr>
              <a:t>2019</a:t>
            </a:r>
            <a:r>
              <a:rPr lang="sv-FI" sz="1800" b="1" dirty="0">
                <a:effectLst/>
                <a:latin typeface="Calibri" panose="020F0502020204030204" pitchFamily="34" charset="0"/>
                <a:ea typeface="Calibri" panose="020F0502020204030204" pitchFamily="34" charset="0"/>
                <a:cs typeface="Calibri" panose="020F0502020204030204" pitchFamily="34" charset="0"/>
              </a:rPr>
              <a:t>, </a:t>
            </a:r>
            <a:r>
              <a:rPr lang="sv-FI" sz="1800" dirty="0">
                <a:effectLst/>
                <a:latin typeface="Calibri" panose="020F0502020204030204" pitchFamily="34" charset="0"/>
                <a:ea typeface="Calibri" panose="020F0502020204030204" pitchFamily="34" charset="0"/>
                <a:cs typeface="Calibri" panose="020F0502020204030204" pitchFamily="34" charset="0"/>
              </a:rPr>
              <a:t>Indikatorn: Godkänner rökning av marijuana (cannabis) bland jämnåriga, Tidsserier 2006-2019 åk 8–9 i </a:t>
            </a:r>
            <a:r>
              <a:rPr lang="sv-FI" sz="1800" dirty="0" err="1">
                <a:effectLst/>
                <a:latin typeface="Calibri" panose="020F0502020204030204" pitchFamily="34" charset="0"/>
                <a:ea typeface="Calibri" panose="020F0502020204030204" pitchFamily="34" charset="0"/>
                <a:cs typeface="Calibri" panose="020F0502020204030204" pitchFamily="34" charset="0"/>
              </a:rPr>
              <a:t>grundl</a:t>
            </a:r>
            <a:r>
              <a:rPr lang="sv-FI" sz="1800" dirty="0">
                <a:effectLst/>
                <a:latin typeface="Calibri" panose="020F0502020204030204" pitchFamily="34" charset="0"/>
                <a:ea typeface="Calibri" panose="020F0502020204030204" pitchFamily="34" charset="0"/>
                <a:cs typeface="Calibri" panose="020F0502020204030204" pitchFamily="34" charset="0"/>
              </a:rPr>
              <a:t>. utb., gymnasiet, yrkesläroanstalterna</a:t>
            </a:r>
          </a:p>
          <a:p>
            <a:pPr>
              <a:lnSpc>
                <a:spcPct val="107000"/>
              </a:lnSpc>
              <a:spcBef>
                <a:spcPts val="600"/>
              </a:spcBef>
              <a:spcAft>
                <a:spcPts val="1200"/>
              </a:spcAft>
            </a:pPr>
            <a:r>
              <a:rPr lang="sv-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https://sampo.thl.fi/pivot/prod/sv/ktk/ktk1/summary_trendi?alue_0=87869&amp;mittarit_0=200537&amp;mittarit_1=199990&amp;mittarit_2=200288&amp;sukupuoli_0=143993#</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Dian numeron paikkamerkki 3"/>
          <p:cNvSpPr>
            <a:spLocks noGrp="1"/>
          </p:cNvSpPr>
          <p:nvPr>
            <p:ph type="sldNum" sz="quarter" idx="5"/>
          </p:nvPr>
        </p:nvSpPr>
        <p:spPr/>
        <p:txBody>
          <a:bodyPr/>
          <a:lstStyle/>
          <a:p>
            <a:fld id="{7B0E43CC-2F14-435C-BA1C-2549DB1DD0A1}" type="slidenum">
              <a:rPr lang="fi-FI" smtClean="0"/>
              <a:t>18</a:t>
            </a:fld>
            <a:endParaRPr lang="fi-FI"/>
          </a:p>
        </p:txBody>
      </p:sp>
    </p:spTree>
    <p:extLst>
      <p:ext uri="{BB962C8B-B14F-4D97-AF65-F5344CB8AC3E}">
        <p14:creationId xmlns:p14="http://schemas.microsoft.com/office/powerpoint/2010/main" val="2326070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Bef>
                <a:spcPts val="600"/>
              </a:spcBef>
              <a:spcAft>
                <a:spcPts val="1200"/>
              </a:spcAft>
            </a:pPr>
            <a:r>
              <a:rPr lang="sv-FI" sz="1800" b="1" dirty="0">
                <a:effectLst/>
                <a:latin typeface="Calibri" panose="020F0502020204030204" pitchFamily="34" charset="0"/>
                <a:ea typeface="Calibri" panose="020F0502020204030204" pitchFamily="34" charset="0"/>
                <a:cs typeface="Calibri" panose="020F0502020204030204" pitchFamily="34" charset="0"/>
              </a:rPr>
              <a:t>Tilläggsinfo:</a:t>
            </a:r>
          </a:p>
          <a:p>
            <a:pPr>
              <a:lnSpc>
                <a:spcPct val="107000"/>
              </a:lnSpc>
              <a:spcBef>
                <a:spcPts val="600"/>
              </a:spcBef>
              <a:spcAft>
                <a:spcPts val="1200"/>
              </a:spcAft>
            </a:pPr>
            <a:r>
              <a:rPr lang="sv-FI" sz="1800" b="1" dirty="0" err="1">
                <a:effectLst/>
                <a:latin typeface="Calibri" panose="020F0502020204030204" pitchFamily="34" charset="0"/>
                <a:ea typeface="Calibri" panose="020F0502020204030204" pitchFamily="34" charset="0"/>
                <a:cs typeface="Calibri" panose="020F0502020204030204" pitchFamily="34" charset="0"/>
              </a:rPr>
              <a:t>Nuortenlinkki</a:t>
            </a:r>
            <a:r>
              <a:rPr lang="sv-FI" sz="1800" b="1" dirty="0">
                <a:effectLst/>
                <a:latin typeface="Calibri" panose="020F0502020204030204" pitchFamily="34" charset="0"/>
                <a:ea typeface="Calibri" panose="020F0502020204030204" pitchFamily="34" charset="0"/>
                <a:cs typeface="Calibri" panose="020F0502020204030204" pitchFamily="34" charset="0"/>
              </a:rPr>
              <a:t> – </a:t>
            </a:r>
            <a:r>
              <a:rPr lang="sv-FI" sz="1800" b="1" dirty="0" err="1">
                <a:effectLst/>
                <a:latin typeface="Calibri" panose="020F0502020204030204" pitchFamily="34" charset="0"/>
                <a:ea typeface="Calibri" panose="020F0502020204030204" pitchFamily="34" charset="0"/>
                <a:cs typeface="Calibri" panose="020F0502020204030204" pitchFamily="34" charset="0"/>
              </a:rPr>
              <a:t>Kannabismyytit</a:t>
            </a:r>
            <a:r>
              <a:rPr lang="sv-FI" sz="1800" b="1" dirty="0">
                <a:effectLst/>
                <a:latin typeface="Calibri" panose="020F0502020204030204" pitchFamily="34" charset="0"/>
                <a:ea typeface="Calibri" panose="020F0502020204030204" pitchFamily="34" charset="0"/>
                <a:cs typeface="Calibri" panose="020F0502020204030204" pitchFamily="34" charset="0"/>
              </a:rPr>
              <a:t> [</a:t>
            </a:r>
            <a:r>
              <a:rPr lang="sv-FI" sz="1800" b="1" dirty="0" err="1">
                <a:effectLst/>
                <a:latin typeface="Calibri" panose="020F0502020204030204" pitchFamily="34" charset="0"/>
                <a:ea typeface="Calibri" panose="020F0502020204030204" pitchFamily="34" charset="0"/>
                <a:cs typeface="Calibri" panose="020F0502020204030204" pitchFamily="34" charset="0"/>
              </a:rPr>
              <a:t>Kannabismyter</a:t>
            </a:r>
            <a:r>
              <a:rPr lang="sv-FI" sz="1800" b="1" dirty="0">
                <a:effectLst/>
                <a:latin typeface="Calibri" panose="020F0502020204030204" pitchFamily="34" charset="0"/>
                <a:ea typeface="Calibri" panose="020F0502020204030204" pitchFamily="34" charset="0"/>
                <a:cs typeface="Calibri" panose="020F0502020204030204" pitchFamily="34" charset="0"/>
              </a:rPr>
              <a:t>] </a:t>
            </a:r>
            <a:r>
              <a:rPr lang="sv-FI" sz="1800" dirty="0">
                <a:effectLst/>
                <a:latin typeface="Calibri" panose="020F0502020204030204" pitchFamily="34" charset="0"/>
                <a:ea typeface="Calibri" panose="020F0502020204030204" pitchFamily="34" charset="0"/>
                <a:cs typeface="Calibri" panose="020F0502020204030204" pitchFamily="34" charset="0"/>
              </a:rPr>
              <a:t>(på finska)</a:t>
            </a:r>
          </a:p>
          <a:p>
            <a:pPr>
              <a:lnSpc>
                <a:spcPct val="107000"/>
              </a:lnSpc>
              <a:spcBef>
                <a:spcPts val="600"/>
              </a:spcBef>
              <a:spcAft>
                <a:spcPts val="1200"/>
              </a:spcAft>
            </a:pPr>
            <a:r>
              <a:rPr lang="fi-FI" sz="1800" u="sng" kern="12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https://nuortenlinkki.fi/tietopiste/tietoartikkelit/huumeet-ja-laakkeet/kannabismyytit</a:t>
            </a:r>
            <a:r>
              <a:rPr lang="fi-FI" sz="1800" u="sng" kern="1200" dirty="0">
                <a:effectLst/>
                <a:latin typeface="Calibri" panose="020F0502020204030204" pitchFamily="34" charset="0"/>
                <a:ea typeface="Calibri" panose="020F0502020204030204" pitchFamily="34" charset="0"/>
                <a:cs typeface="Calibri" panose="020F0502020204030204" pitchFamily="34" charset="0"/>
              </a:rPr>
              <a:t> </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0E43CC-2F14-435C-BA1C-2549DB1DD0A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05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kern="1200" dirty="0">
                <a:solidFill>
                  <a:schemeClr val="tx1"/>
                </a:solidFill>
                <a:effectLst/>
                <a:latin typeface="+mn-lt"/>
                <a:ea typeface="+mn-ea"/>
                <a:cs typeface="+mn-cs"/>
              </a:rPr>
              <a:t>Innan ni tar itu med den första uppgiften, berätta för ungdomarna att syftet med diskussionen är att utbyta åsikter och tillsammans dryfta ämnet. Det förutsätter att allas svar respekteras. Understryk att diskussionen förs på ett allmänt plan och att ingen behöver berätta om sina personliga erfarenheter. På så vis skyddas alla debattörer. Om någon ställer personliga frågor behöver de inte besvaras.</a:t>
            </a:r>
          </a:p>
          <a:p>
            <a:pPr rtl="0" fontAlgn="base"/>
            <a:r>
              <a:rPr lang="fi-FI" sz="1200" b="0" i="0" kern="1200" dirty="0">
                <a:solidFill>
                  <a:schemeClr val="tx1"/>
                </a:solidFill>
                <a:effectLst/>
                <a:latin typeface="+mn-lt"/>
                <a:ea typeface="+mn-ea"/>
                <a:cs typeface="+mn-cs"/>
              </a:rPr>
              <a:t> </a:t>
            </a:r>
          </a:p>
          <a:p>
            <a:r>
              <a:rPr lang="sv-FI" sz="1200" kern="1200" dirty="0">
                <a:solidFill>
                  <a:schemeClr val="tx1"/>
                </a:solidFill>
                <a:effectLst/>
                <a:latin typeface="+mn-lt"/>
                <a:ea typeface="+mn-ea"/>
                <a:cs typeface="+mn-cs"/>
              </a:rPr>
              <a:t>Berätta att vi alla kommer från olika familjer och har olika bakgrund, vilket påverkar våra erfarenheter av och uppfattningar om ämnet. Därför finns det inte någon ”rätt” åsikt, utan meningen är att diskutera ämnet ur olika synvinklar.</a:t>
            </a:r>
          </a:p>
          <a:p>
            <a:pPr rtl="0" fontAlgn="base"/>
            <a:r>
              <a:rPr lang="fi-FI" sz="1200" b="0" i="0" kern="1200" dirty="0">
                <a:solidFill>
                  <a:schemeClr val="tx1"/>
                </a:solidFill>
                <a:effectLst/>
                <a:latin typeface="+mn-lt"/>
                <a:ea typeface="+mn-ea"/>
                <a:cs typeface="+mn-cs"/>
              </a:rPr>
              <a:t> </a:t>
            </a:r>
          </a:p>
          <a:p>
            <a:r>
              <a:rPr lang="sv-FI" sz="1200" kern="1200" dirty="0">
                <a:solidFill>
                  <a:schemeClr val="tx1"/>
                </a:solidFill>
                <a:effectLst/>
                <a:latin typeface="+mn-lt"/>
                <a:ea typeface="+mn-ea"/>
                <a:cs typeface="+mn-cs"/>
              </a:rPr>
              <a:t>Berätta också att frågorna först diskuteras i par, varefter följer allmän diskussion i hela gruppen. Vid behov kan frågorna också dryftas individuellt.</a:t>
            </a:r>
          </a:p>
          <a:p>
            <a:endParaRPr lang="fi-FI" dirty="0"/>
          </a:p>
          <a:p>
            <a:endParaRPr lang="fi-FI" dirty="0"/>
          </a:p>
          <a:p>
            <a:endParaRPr lang="fi-FI" dirty="0"/>
          </a:p>
        </p:txBody>
      </p:sp>
      <p:sp>
        <p:nvSpPr>
          <p:cNvPr id="4" name="Dian numeron paikkamerkki 3"/>
          <p:cNvSpPr>
            <a:spLocks noGrp="1"/>
          </p:cNvSpPr>
          <p:nvPr>
            <p:ph type="sldNum" sz="quarter" idx="5"/>
          </p:nvPr>
        </p:nvSpPr>
        <p:spPr/>
        <p:txBody>
          <a:bodyPr/>
          <a:lstStyle/>
          <a:p>
            <a:fld id="{CF68FFDB-AF42-474A-99F8-897168F14D93}" type="slidenum">
              <a:rPr lang="fi-FI" smtClean="0"/>
              <a:t>2</a:t>
            </a:fld>
            <a:endParaRPr lang="fi-FI"/>
          </a:p>
        </p:txBody>
      </p:sp>
    </p:spTree>
    <p:extLst>
      <p:ext uri="{BB962C8B-B14F-4D97-AF65-F5344CB8AC3E}">
        <p14:creationId xmlns:p14="http://schemas.microsoft.com/office/powerpoint/2010/main" val="4097698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6000"/>
              </a:lnSpc>
              <a:spcBef>
                <a:spcPts val="600"/>
              </a:spcBef>
              <a:spcAft>
                <a:spcPts val="1200"/>
              </a:spcAft>
            </a:pPr>
            <a:r>
              <a:rPr lang="fi-FI" sz="1800" b="1" dirty="0" err="1">
                <a:effectLst/>
                <a:latin typeface="Calibri" panose="020F0502020204030204" pitchFamily="34" charset="0"/>
                <a:ea typeface="Calibri" panose="020F0502020204030204" pitchFamily="34" charset="0"/>
                <a:cs typeface="Times New Roman" panose="02020603050405020304" pitchFamily="18" charset="0"/>
              </a:rPr>
              <a:t>Tilläggsinfo</a:t>
            </a:r>
            <a:r>
              <a:rPr lang="fi-FI"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sv-FI"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fi-FI" sz="1800" b="1" dirty="0" err="1">
                <a:effectLst/>
                <a:latin typeface="Calibri" panose="020F0502020204030204" pitchFamily="34" charset="0"/>
                <a:ea typeface="Calibri" panose="020F0502020204030204" pitchFamily="34" charset="0"/>
                <a:cs typeface="Calibri" panose="020F0502020204030204" pitchFamily="34" charset="0"/>
              </a:rPr>
              <a:t>Kannabispaku</a:t>
            </a:r>
            <a:r>
              <a:rPr lang="fi-FI" sz="1800" b="1" dirty="0">
                <a:effectLst/>
                <a:latin typeface="Calibri" panose="020F0502020204030204" pitchFamily="34" charset="0"/>
                <a:ea typeface="Calibri" panose="020F0502020204030204" pitchFamily="34" charset="0"/>
                <a:cs typeface="Calibri" panose="020F0502020204030204" pitchFamily="34" charset="0"/>
              </a:rPr>
              <a:t> 4, Vieraana päihdelääkäri, [</a:t>
            </a:r>
            <a:r>
              <a:rPr lang="fi-FI" sz="1800" b="1" dirty="0" err="1">
                <a:effectLst/>
                <a:latin typeface="Calibri" panose="020F0502020204030204" pitchFamily="34" charset="0"/>
                <a:ea typeface="Calibri" panose="020F0502020204030204" pitchFamily="34" charset="0"/>
                <a:cs typeface="Calibri" panose="020F0502020204030204" pitchFamily="34" charset="0"/>
              </a:rPr>
              <a:t>rusmedelsläkare</a:t>
            </a:r>
            <a:r>
              <a:rPr lang="fi-FI" sz="1800" b="1" dirty="0">
                <a:effectLst/>
                <a:latin typeface="Calibri" panose="020F0502020204030204" pitchFamily="34" charset="0"/>
                <a:ea typeface="Calibri" panose="020F0502020204030204" pitchFamily="34" charset="0"/>
                <a:cs typeface="Calibri" panose="020F0502020204030204" pitchFamily="34" charset="0"/>
              </a:rPr>
              <a:t> </a:t>
            </a:r>
            <a:r>
              <a:rPr lang="fi-FI" sz="1800" b="1" dirty="0" err="1">
                <a:effectLst/>
                <a:latin typeface="Calibri" panose="020F0502020204030204" pitchFamily="34" charset="0"/>
                <a:ea typeface="Calibri" panose="020F0502020204030204" pitchFamily="34" charset="0"/>
                <a:cs typeface="Calibri" panose="020F0502020204030204" pitchFamily="34" charset="0"/>
              </a:rPr>
              <a:t>som</a:t>
            </a:r>
            <a:r>
              <a:rPr lang="fi-FI" sz="1800" b="1" dirty="0">
                <a:effectLst/>
                <a:latin typeface="Calibri" panose="020F0502020204030204" pitchFamily="34" charset="0"/>
                <a:ea typeface="Calibri" panose="020F0502020204030204" pitchFamily="34" charset="0"/>
                <a:cs typeface="Calibri" panose="020F0502020204030204" pitchFamily="34" charset="0"/>
              </a:rPr>
              <a:t> </a:t>
            </a:r>
            <a:r>
              <a:rPr lang="fi-FI" sz="1800" b="1" dirty="0" err="1">
                <a:effectLst/>
                <a:latin typeface="Calibri" panose="020F0502020204030204" pitchFamily="34" charset="0"/>
                <a:ea typeface="Calibri" panose="020F0502020204030204" pitchFamily="34" charset="0"/>
                <a:cs typeface="Calibri" panose="020F0502020204030204" pitchFamily="34" charset="0"/>
              </a:rPr>
              <a:t>gäst</a:t>
            </a:r>
            <a:r>
              <a:rPr lang="fi-FI" sz="1800" b="1" dirty="0">
                <a:effectLst/>
                <a:latin typeface="Calibri" panose="020F0502020204030204" pitchFamily="34" charset="0"/>
                <a:ea typeface="Calibri" panose="020F0502020204030204" pitchFamily="34" charset="0"/>
                <a:cs typeface="Calibri" panose="020F0502020204030204" pitchFamily="34" charset="0"/>
              </a:rPr>
              <a:t>], YouTube video, YAD rf &amp; EHYT rf </a:t>
            </a:r>
            <a:r>
              <a:rPr lang="fi-FI" sz="1800" dirty="0">
                <a:effectLst/>
                <a:latin typeface="Calibri" panose="020F0502020204030204" pitchFamily="34" charset="0"/>
                <a:ea typeface="Calibri" panose="020F0502020204030204" pitchFamily="34" charset="0"/>
                <a:cs typeface="Calibri" panose="020F0502020204030204" pitchFamily="34" charset="0"/>
              </a:rPr>
              <a:t>(</a:t>
            </a:r>
            <a:r>
              <a:rPr lang="fi-FI" sz="1800" dirty="0" err="1">
                <a:effectLst/>
                <a:latin typeface="Calibri" panose="020F0502020204030204" pitchFamily="34" charset="0"/>
                <a:ea typeface="Calibri" panose="020F0502020204030204" pitchFamily="34" charset="0"/>
                <a:cs typeface="Calibri" panose="020F0502020204030204" pitchFamily="34" charset="0"/>
              </a:rPr>
              <a:t>på</a:t>
            </a:r>
            <a:r>
              <a:rPr lang="fi-FI" sz="1800" dirty="0">
                <a:effectLst/>
                <a:latin typeface="Calibri" panose="020F0502020204030204" pitchFamily="34" charset="0"/>
                <a:ea typeface="Calibri" panose="020F0502020204030204" pitchFamily="34" charset="0"/>
                <a:cs typeface="Calibri" panose="020F0502020204030204" pitchFamily="34" charset="0"/>
              </a:rPr>
              <a:t> </a:t>
            </a:r>
            <a:r>
              <a:rPr lang="fi-FI" sz="1800" dirty="0" err="1">
                <a:effectLst/>
                <a:latin typeface="Calibri" panose="020F0502020204030204" pitchFamily="34" charset="0"/>
                <a:ea typeface="Calibri" panose="020F0502020204030204" pitchFamily="34" charset="0"/>
                <a:cs typeface="Calibri" panose="020F0502020204030204" pitchFamily="34" charset="0"/>
              </a:rPr>
              <a:t>finska</a:t>
            </a:r>
            <a:r>
              <a:rPr lang="fi-FI" sz="1800" dirty="0">
                <a:effectLst/>
                <a:latin typeface="Calibri" panose="020F0502020204030204" pitchFamily="34" charset="0"/>
                <a:ea typeface="Calibri" panose="020F0502020204030204" pitchFamily="34" charset="0"/>
                <a:cs typeface="Calibri" panose="020F0502020204030204" pitchFamily="34" charset="0"/>
              </a:rPr>
              <a:t>)</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fi-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https://youtu.be/dvPFLuUwRys</a:t>
            </a:r>
            <a:r>
              <a:rPr lang="sv-FI"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endParaRPr lang="fi-FI" dirty="0"/>
          </a:p>
        </p:txBody>
      </p:sp>
      <p:sp>
        <p:nvSpPr>
          <p:cNvPr id="4" name="Dian numeron paikkamerkki 3"/>
          <p:cNvSpPr>
            <a:spLocks noGrp="1"/>
          </p:cNvSpPr>
          <p:nvPr>
            <p:ph type="sldNum" sz="quarter" idx="5"/>
          </p:nvPr>
        </p:nvSpPr>
        <p:spPr/>
        <p:txBody>
          <a:bodyPr/>
          <a:lstStyle/>
          <a:p>
            <a:fld id="{7B0E43CC-2F14-435C-BA1C-2549DB1DD0A1}" type="slidenum">
              <a:rPr lang="fi-FI" smtClean="0"/>
              <a:t>20</a:t>
            </a:fld>
            <a:endParaRPr lang="fi-FI"/>
          </a:p>
        </p:txBody>
      </p:sp>
    </p:spTree>
    <p:extLst>
      <p:ext uri="{BB962C8B-B14F-4D97-AF65-F5344CB8AC3E}">
        <p14:creationId xmlns:p14="http://schemas.microsoft.com/office/powerpoint/2010/main" val="1546422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6000"/>
              </a:lnSpc>
              <a:spcBef>
                <a:spcPts val="600"/>
              </a:spcBef>
              <a:spcAft>
                <a:spcPts val="12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Källor:</a:t>
            </a:r>
          </a:p>
          <a:p>
            <a:pPr>
              <a:lnSpc>
                <a:spcPct val="107000"/>
              </a:lnSpc>
              <a:spcBef>
                <a:spcPts val="600"/>
              </a:spcBef>
              <a:spcAft>
                <a:spcPts val="1200"/>
              </a:spcAft>
            </a:pPr>
            <a:r>
              <a:rPr lang="sv-FI" sz="1800" b="1" dirty="0">
                <a:effectLst/>
                <a:latin typeface="Calibri" panose="020F0502020204030204" pitchFamily="34" charset="0"/>
                <a:ea typeface="Calibri" panose="020F0502020204030204" pitchFamily="34" charset="0"/>
                <a:cs typeface="Calibri" panose="020F0502020204030204" pitchFamily="34" charset="0"/>
              </a:rPr>
              <a:t>Droglänken – Cannabis</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https://paihdelinkki.fi/sv/databank/snabbinfo/cannabis</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Bef>
                <a:spcPts val="600"/>
              </a:spcBef>
              <a:spcAft>
                <a:spcPts val="12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Research Brief: Cannabis: </a:t>
            </a:r>
            <a:r>
              <a:rPr lang="en-US" sz="1800" b="1" dirty="0" err="1">
                <a:effectLst/>
                <a:latin typeface="Calibri" panose="020F0502020204030204" pitchFamily="34" charset="0"/>
                <a:ea typeface="Calibri" panose="020F0502020204030204" pitchFamily="34" charset="0"/>
                <a:cs typeface="Calibri" panose="020F0502020204030204" pitchFamily="34" charset="0"/>
              </a:rPr>
              <a:t>Harmlös</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rekreation</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eller</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farlig</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drog</a:t>
            </a:r>
            <a:r>
              <a:rPr lang="en-US" sz="1800" b="1" dirty="0">
                <a:effectLst/>
                <a:latin typeface="Calibri" panose="020F0502020204030204" pitchFamily="34" charset="0"/>
                <a:ea typeface="Calibri" panose="020F0502020204030204" pitchFamily="34" charset="0"/>
                <a:cs typeface="Calibri" panose="020F0502020204030204" pitchFamily="34" charset="0"/>
              </a:rPr>
              <a:t>? (2019)</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kern="1200" dirty="0">
                <a:effectLst/>
                <a:latin typeface="Calibri" panose="020F0502020204030204" pitchFamily="34" charset="0"/>
                <a:ea typeface="Calibri" panose="020F0502020204030204" pitchFamily="34" charset="0"/>
                <a:cs typeface="Calibri" panose="020F0502020204030204" pitchFamily="34" charset="0"/>
              </a:rPr>
              <a:t>Forte - </a:t>
            </a:r>
            <a:r>
              <a:rPr lang="en-US" sz="1800" dirty="0" err="1">
                <a:effectLst/>
                <a:latin typeface="Calibri" panose="020F0502020204030204" pitchFamily="34" charset="0"/>
                <a:ea typeface="Calibri" panose="020F0502020204030204" pitchFamily="34" charset="0"/>
                <a:cs typeface="Calibri" panose="020F0502020204030204" pitchFamily="34" charset="0"/>
              </a:rPr>
              <a:t>Forskningsrådet</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för</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arbetsliv</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hälsa</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och</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välfärd</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Forskningsrådet</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för</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hälsa</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arbetsliv</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och</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välfärd</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Bef>
                <a:spcPts val="600"/>
              </a:spcBef>
              <a:spcAft>
                <a:spcPts val="1200"/>
              </a:spcAft>
            </a:pP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https://forte.se/app/uploads/2019/09/fik_cannabis_ta-1.pdf</a:t>
            </a:r>
            <a:r>
              <a:rPr lang="en-US" sz="1800" b="1" kern="1200" dirty="0">
                <a:effectLst/>
                <a:latin typeface="Calibri" panose="020F0502020204030204" pitchFamily="34" charset="0"/>
                <a:ea typeface="Calibri" panose="020F0502020204030204" pitchFamily="34" charset="0"/>
                <a:cs typeface="Calibri" panose="020F0502020204030204" pitchFamily="34" charset="0"/>
              </a:rPr>
              <a:t> </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endParaRPr lang="fi-FI" dirty="0"/>
          </a:p>
        </p:txBody>
      </p:sp>
      <p:sp>
        <p:nvSpPr>
          <p:cNvPr id="4" name="Dian numeron paikkamerkki 3"/>
          <p:cNvSpPr>
            <a:spLocks noGrp="1"/>
          </p:cNvSpPr>
          <p:nvPr>
            <p:ph type="sldNum" sz="quarter" idx="5"/>
          </p:nvPr>
        </p:nvSpPr>
        <p:spPr/>
        <p:txBody>
          <a:bodyPr/>
          <a:lstStyle/>
          <a:p>
            <a:fld id="{7B0E43CC-2F14-435C-BA1C-2549DB1DD0A1}" type="slidenum">
              <a:rPr lang="fi-FI" smtClean="0"/>
              <a:t>21</a:t>
            </a:fld>
            <a:endParaRPr lang="fi-FI"/>
          </a:p>
        </p:txBody>
      </p:sp>
    </p:spTree>
    <p:extLst>
      <p:ext uri="{BB962C8B-B14F-4D97-AF65-F5344CB8AC3E}">
        <p14:creationId xmlns:p14="http://schemas.microsoft.com/office/powerpoint/2010/main" val="491986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6000"/>
              </a:lnSpc>
              <a:spcBef>
                <a:spcPts val="600"/>
              </a:spcBef>
              <a:spcAft>
                <a:spcPts val="1200"/>
              </a:spcAft>
            </a:pPr>
            <a:r>
              <a:rPr lang="fi-FI" sz="1800" b="1" dirty="0" err="1">
                <a:effectLst/>
                <a:latin typeface="Calibri" panose="020F0502020204030204" pitchFamily="34" charset="0"/>
                <a:ea typeface="Calibri" panose="020F0502020204030204" pitchFamily="34" charset="0"/>
                <a:cs typeface="Times New Roman" panose="02020603050405020304" pitchFamily="18" charset="0"/>
              </a:rPr>
              <a:t>Källor</a:t>
            </a:r>
            <a:r>
              <a:rPr lang="fi-FI"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sv-FI"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sv-FI" sz="1800" b="1" dirty="0">
                <a:effectLst/>
                <a:latin typeface="Calibri" panose="020F0502020204030204" pitchFamily="34" charset="0"/>
                <a:ea typeface="Calibri" panose="020F0502020204030204" pitchFamily="34" charset="0"/>
                <a:cs typeface="Calibri" panose="020F0502020204030204" pitchFamily="34" charset="0"/>
              </a:rPr>
              <a:t>Finska </a:t>
            </a:r>
            <a:r>
              <a:rPr lang="sv-FI" sz="1800" b="1" dirty="0" err="1">
                <a:effectLst/>
                <a:latin typeface="Calibri" panose="020F0502020204030204" pitchFamily="34" charset="0"/>
                <a:ea typeface="Calibri" panose="020F0502020204030204" pitchFamily="34" charset="0"/>
                <a:cs typeface="Calibri" panose="020F0502020204030204" pitchFamily="34" charset="0"/>
              </a:rPr>
              <a:t>läkarsälskapet</a:t>
            </a:r>
            <a:r>
              <a:rPr lang="sv-FI" sz="1800" b="1" dirty="0">
                <a:effectLst/>
                <a:latin typeface="Calibri" panose="020F0502020204030204" pitchFamily="34" charset="0"/>
                <a:ea typeface="Calibri" panose="020F0502020204030204" pitchFamily="34" charset="0"/>
                <a:cs typeface="Calibri" panose="020F0502020204030204" pitchFamily="34" charset="0"/>
              </a:rPr>
              <a:t> </a:t>
            </a:r>
            <a:r>
              <a:rPr lang="sv-FI" sz="1800" b="1" dirty="0" err="1">
                <a:effectLst/>
                <a:latin typeface="Calibri" panose="020F0502020204030204" pitchFamily="34" charset="0"/>
                <a:ea typeface="Calibri" panose="020F0502020204030204" pitchFamily="34" charset="0"/>
                <a:cs typeface="Calibri" panose="020F0502020204030204" pitchFamily="34" charset="0"/>
              </a:rPr>
              <a:t>Duodecim</a:t>
            </a:r>
            <a:r>
              <a:rPr lang="sv-FI" sz="1800" b="1" dirty="0">
                <a:effectLst/>
                <a:latin typeface="Calibri" panose="020F0502020204030204" pitchFamily="34" charset="0"/>
                <a:ea typeface="Calibri" panose="020F0502020204030204" pitchFamily="34" charset="0"/>
                <a:cs typeface="Calibri" panose="020F0502020204030204" pitchFamily="34" charset="0"/>
              </a:rPr>
              <a:t>, God medicinsk praxis - </a:t>
            </a:r>
            <a:r>
              <a:rPr lang="sv-FI" sz="1800" b="1" dirty="0" err="1">
                <a:effectLst/>
                <a:latin typeface="Calibri" panose="020F0502020204030204" pitchFamily="34" charset="0"/>
                <a:ea typeface="Calibri" panose="020F0502020204030204" pitchFamily="34" charset="0"/>
                <a:cs typeface="Calibri" panose="020F0502020204030204" pitchFamily="34" charset="0"/>
              </a:rPr>
              <a:t>Kannabiksen</a:t>
            </a:r>
            <a:r>
              <a:rPr lang="sv-FI" sz="1800" b="1" dirty="0">
                <a:effectLst/>
                <a:latin typeface="Calibri" panose="020F0502020204030204" pitchFamily="34" charset="0"/>
                <a:ea typeface="Calibri" panose="020F0502020204030204" pitchFamily="34" charset="0"/>
                <a:cs typeface="Calibri" panose="020F0502020204030204" pitchFamily="34" charset="0"/>
              </a:rPr>
              <a:t> </a:t>
            </a:r>
            <a:r>
              <a:rPr lang="sv-FI" sz="1800" b="1" dirty="0" err="1">
                <a:effectLst/>
                <a:latin typeface="Calibri" panose="020F0502020204030204" pitchFamily="34" charset="0"/>
                <a:ea typeface="Calibri" panose="020F0502020204030204" pitchFamily="34" charset="0"/>
                <a:cs typeface="Calibri" panose="020F0502020204030204" pitchFamily="34" charset="0"/>
              </a:rPr>
              <a:t>aiheuttamat</a:t>
            </a:r>
            <a:r>
              <a:rPr lang="sv-FI" sz="1800" b="1" dirty="0">
                <a:effectLst/>
                <a:latin typeface="Calibri" panose="020F0502020204030204" pitchFamily="34" charset="0"/>
                <a:ea typeface="Calibri" panose="020F0502020204030204" pitchFamily="34" charset="0"/>
                <a:cs typeface="Calibri" panose="020F0502020204030204" pitchFamily="34" charset="0"/>
              </a:rPr>
              <a:t> </a:t>
            </a:r>
            <a:r>
              <a:rPr lang="sv-FI" sz="1800" b="1" dirty="0" err="1">
                <a:effectLst/>
                <a:latin typeface="Calibri" panose="020F0502020204030204" pitchFamily="34" charset="0"/>
                <a:ea typeface="Calibri" panose="020F0502020204030204" pitchFamily="34" charset="0"/>
                <a:cs typeface="Calibri" panose="020F0502020204030204" pitchFamily="34" charset="0"/>
              </a:rPr>
              <a:t>terveyshaitat</a:t>
            </a:r>
            <a:r>
              <a:rPr lang="sv-FI" sz="1800" b="1" dirty="0">
                <a:effectLst/>
                <a:latin typeface="Calibri" panose="020F0502020204030204" pitchFamily="34" charset="0"/>
                <a:ea typeface="Calibri" panose="020F0502020204030204" pitchFamily="34" charset="0"/>
                <a:cs typeface="Calibri" panose="020F0502020204030204" pitchFamily="34" charset="0"/>
              </a:rPr>
              <a:t> [Hälsorisker orsakade av cannabis] </a:t>
            </a:r>
            <a:r>
              <a:rPr lang="sv-FI" sz="1800" dirty="0">
                <a:effectLst/>
                <a:latin typeface="Calibri" panose="020F0502020204030204" pitchFamily="34" charset="0"/>
                <a:ea typeface="Calibri" panose="020F0502020204030204" pitchFamily="34" charset="0"/>
                <a:cs typeface="Calibri" panose="020F0502020204030204" pitchFamily="34" charset="0"/>
              </a:rPr>
              <a:t>(på finska)</a:t>
            </a:r>
          </a:p>
          <a:p>
            <a:pPr>
              <a:lnSpc>
                <a:spcPct val="107000"/>
              </a:lnSpc>
              <a:spcBef>
                <a:spcPts val="600"/>
              </a:spcBef>
              <a:spcAft>
                <a:spcPts val="1200"/>
              </a:spcAft>
            </a:pPr>
            <a:r>
              <a:rPr lang="sv-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https://www.kaypahoito.fi/nix01881</a:t>
            </a:r>
            <a:r>
              <a:rPr lang="sv-FI" sz="18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Bef>
                <a:spcPts val="600"/>
              </a:spcBef>
              <a:spcAft>
                <a:spcPts val="1200"/>
              </a:spcAft>
            </a:pPr>
            <a:r>
              <a:rPr lang="sv-FI" sz="1800" b="1" dirty="0">
                <a:effectLst/>
                <a:latin typeface="Calibri" panose="020F0502020204030204" pitchFamily="34" charset="0"/>
                <a:ea typeface="Calibri" panose="020F0502020204030204" pitchFamily="34" charset="0"/>
                <a:cs typeface="Calibri" panose="020F0502020204030204" pitchFamily="34" charset="0"/>
              </a:rPr>
              <a:t>Droglänken – Cannabis</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https://paihdelinkki.fi/sv/databank/snabbinfo/cannabis</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fi-FI"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Turun ammattikorkeakoulu, Opinnäytetyö.</a:t>
            </a:r>
            <a:r>
              <a:rPr lang="fi-FI"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Vainio, Susanna; Laaksonen, Tanja (2015). </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fi-FI"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Minkälaista tietoa nuoret saavat kannabiksesta internetin välityksellä: tietoa terveydenhuollon ammattihenkilöille. </a:t>
            </a:r>
            <a:r>
              <a:rPr lang="sv-FI"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[Hurdan information får ungdomar om cannabis via nätet: info till vårdpersonalen] </a:t>
            </a:r>
            <a:r>
              <a:rPr lang="sv-FI"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(på finska)</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800" u="sng" kern="12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https://www.theseus.fi/handle/10024/104106</a:t>
            </a:r>
            <a:r>
              <a:rPr lang="fi-FI" sz="1800" u="sng" dirty="0">
                <a:effectLst/>
                <a:latin typeface="Calibri" panose="020F0502020204030204" pitchFamily="34" charset="0"/>
                <a:ea typeface="Calibri" panose="020F0502020204030204" pitchFamily="34" charset="0"/>
                <a:cs typeface="Calibri" panose="020F0502020204030204" pitchFamily="34" charset="0"/>
              </a:rPr>
              <a:t> </a:t>
            </a:r>
            <a:r>
              <a:rPr lang="fi-FI" sz="1800" dirty="0">
                <a:effectLst/>
                <a:latin typeface="Calibri" panose="020F0502020204030204" pitchFamily="34" charset="0"/>
                <a:ea typeface="Calibri" panose="020F0502020204030204" pitchFamily="34" charset="0"/>
                <a:cs typeface="Calibri" panose="020F0502020204030204" pitchFamily="34" charset="0"/>
              </a:rPr>
              <a:t> </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Dian numeron paikkamerkki 3"/>
          <p:cNvSpPr>
            <a:spLocks noGrp="1"/>
          </p:cNvSpPr>
          <p:nvPr>
            <p:ph type="sldNum" sz="quarter" idx="5"/>
          </p:nvPr>
        </p:nvSpPr>
        <p:spPr/>
        <p:txBody>
          <a:bodyPr/>
          <a:lstStyle/>
          <a:p>
            <a:fld id="{7B0E43CC-2F14-435C-BA1C-2549DB1DD0A1}" type="slidenum">
              <a:rPr lang="fi-FI" smtClean="0"/>
              <a:t>22</a:t>
            </a:fld>
            <a:endParaRPr lang="fi-FI"/>
          </a:p>
        </p:txBody>
      </p:sp>
    </p:spTree>
    <p:extLst>
      <p:ext uri="{BB962C8B-B14F-4D97-AF65-F5344CB8AC3E}">
        <p14:creationId xmlns:p14="http://schemas.microsoft.com/office/powerpoint/2010/main" val="3241198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6000"/>
              </a:lnSpc>
              <a:spcBef>
                <a:spcPts val="600"/>
              </a:spcBef>
              <a:spcAft>
                <a:spcPts val="1200"/>
              </a:spcAft>
            </a:pPr>
            <a:r>
              <a:rPr lang="fi-FI" sz="1800" b="1" dirty="0" err="1">
                <a:effectLst/>
                <a:latin typeface="Calibri" panose="020F0502020204030204" pitchFamily="34" charset="0"/>
                <a:ea typeface="Calibri" panose="020F0502020204030204" pitchFamily="34" charset="0"/>
                <a:cs typeface="Times New Roman" panose="02020603050405020304" pitchFamily="18" charset="0"/>
              </a:rPr>
              <a:t>Källor</a:t>
            </a:r>
            <a:r>
              <a:rPr lang="fi-FI"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sv-FI"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sv-FI" sz="1800" b="1" dirty="0">
                <a:effectLst/>
                <a:latin typeface="Calibri" panose="020F0502020204030204" pitchFamily="34" charset="0"/>
                <a:ea typeface="Calibri" panose="020F0502020204030204" pitchFamily="34" charset="0"/>
                <a:cs typeface="Calibri" panose="020F0502020204030204" pitchFamily="34" charset="0"/>
              </a:rPr>
              <a:t>Finska </a:t>
            </a:r>
            <a:r>
              <a:rPr lang="sv-FI" sz="1800" b="1" dirty="0" err="1">
                <a:effectLst/>
                <a:latin typeface="Calibri" panose="020F0502020204030204" pitchFamily="34" charset="0"/>
                <a:ea typeface="Calibri" panose="020F0502020204030204" pitchFamily="34" charset="0"/>
                <a:cs typeface="Calibri" panose="020F0502020204030204" pitchFamily="34" charset="0"/>
              </a:rPr>
              <a:t>läkarsälskapet</a:t>
            </a:r>
            <a:r>
              <a:rPr lang="sv-FI" sz="1800" b="1" dirty="0">
                <a:effectLst/>
                <a:latin typeface="Calibri" panose="020F0502020204030204" pitchFamily="34" charset="0"/>
                <a:ea typeface="Calibri" panose="020F0502020204030204" pitchFamily="34" charset="0"/>
                <a:cs typeface="Calibri" panose="020F0502020204030204" pitchFamily="34" charset="0"/>
              </a:rPr>
              <a:t> </a:t>
            </a:r>
            <a:r>
              <a:rPr lang="sv-FI" sz="1800" b="1" dirty="0" err="1">
                <a:effectLst/>
                <a:latin typeface="Calibri" panose="020F0502020204030204" pitchFamily="34" charset="0"/>
                <a:ea typeface="Calibri" panose="020F0502020204030204" pitchFamily="34" charset="0"/>
                <a:cs typeface="Calibri" panose="020F0502020204030204" pitchFamily="34" charset="0"/>
              </a:rPr>
              <a:t>Duodecim</a:t>
            </a:r>
            <a:r>
              <a:rPr lang="sv-FI" sz="1800" b="1" dirty="0">
                <a:effectLst/>
                <a:latin typeface="Calibri" panose="020F0502020204030204" pitchFamily="34" charset="0"/>
                <a:ea typeface="Calibri" panose="020F0502020204030204" pitchFamily="34" charset="0"/>
                <a:cs typeface="Calibri" panose="020F0502020204030204" pitchFamily="34" charset="0"/>
              </a:rPr>
              <a:t>, God medicinsk praxis - </a:t>
            </a:r>
            <a:r>
              <a:rPr lang="sv-FI" sz="1800" b="1" dirty="0" err="1">
                <a:effectLst/>
                <a:latin typeface="Calibri" panose="020F0502020204030204" pitchFamily="34" charset="0"/>
                <a:ea typeface="Calibri" panose="020F0502020204030204" pitchFamily="34" charset="0"/>
                <a:cs typeface="Calibri" panose="020F0502020204030204" pitchFamily="34" charset="0"/>
              </a:rPr>
              <a:t>Kannabiksen</a:t>
            </a:r>
            <a:r>
              <a:rPr lang="sv-FI" sz="1800" b="1" dirty="0">
                <a:effectLst/>
                <a:latin typeface="Calibri" panose="020F0502020204030204" pitchFamily="34" charset="0"/>
                <a:ea typeface="Calibri" panose="020F0502020204030204" pitchFamily="34" charset="0"/>
                <a:cs typeface="Calibri" panose="020F0502020204030204" pitchFamily="34" charset="0"/>
              </a:rPr>
              <a:t> </a:t>
            </a:r>
            <a:r>
              <a:rPr lang="sv-FI" sz="1800" b="1" dirty="0" err="1">
                <a:effectLst/>
                <a:latin typeface="Calibri" panose="020F0502020204030204" pitchFamily="34" charset="0"/>
                <a:ea typeface="Calibri" panose="020F0502020204030204" pitchFamily="34" charset="0"/>
                <a:cs typeface="Calibri" panose="020F0502020204030204" pitchFamily="34" charset="0"/>
              </a:rPr>
              <a:t>aiheuttamat</a:t>
            </a:r>
            <a:r>
              <a:rPr lang="sv-FI" sz="1800" b="1" dirty="0">
                <a:effectLst/>
                <a:latin typeface="Calibri" panose="020F0502020204030204" pitchFamily="34" charset="0"/>
                <a:ea typeface="Calibri" panose="020F0502020204030204" pitchFamily="34" charset="0"/>
                <a:cs typeface="Calibri" panose="020F0502020204030204" pitchFamily="34" charset="0"/>
              </a:rPr>
              <a:t> </a:t>
            </a:r>
            <a:r>
              <a:rPr lang="sv-FI" sz="1800" b="1" dirty="0" err="1">
                <a:effectLst/>
                <a:latin typeface="Calibri" panose="020F0502020204030204" pitchFamily="34" charset="0"/>
                <a:ea typeface="Calibri" panose="020F0502020204030204" pitchFamily="34" charset="0"/>
                <a:cs typeface="Calibri" panose="020F0502020204030204" pitchFamily="34" charset="0"/>
              </a:rPr>
              <a:t>terveyshaitat</a:t>
            </a:r>
            <a:r>
              <a:rPr lang="sv-FI" sz="1800" b="1" dirty="0">
                <a:effectLst/>
                <a:latin typeface="Calibri" panose="020F0502020204030204" pitchFamily="34" charset="0"/>
                <a:ea typeface="Calibri" panose="020F0502020204030204" pitchFamily="34" charset="0"/>
                <a:cs typeface="Calibri" panose="020F0502020204030204" pitchFamily="34" charset="0"/>
              </a:rPr>
              <a:t> [Hälsorisker orsakade av cannabis] </a:t>
            </a:r>
            <a:r>
              <a:rPr lang="sv-FI" sz="1800" dirty="0">
                <a:effectLst/>
                <a:latin typeface="Calibri" panose="020F0502020204030204" pitchFamily="34" charset="0"/>
                <a:ea typeface="Calibri" panose="020F0502020204030204" pitchFamily="34" charset="0"/>
                <a:cs typeface="Calibri" panose="020F0502020204030204" pitchFamily="34" charset="0"/>
              </a:rPr>
              <a:t>(på finska)</a:t>
            </a:r>
          </a:p>
          <a:p>
            <a:pPr>
              <a:lnSpc>
                <a:spcPct val="107000"/>
              </a:lnSpc>
              <a:spcBef>
                <a:spcPts val="600"/>
              </a:spcBef>
              <a:spcAft>
                <a:spcPts val="1200"/>
              </a:spcAft>
            </a:pPr>
            <a:r>
              <a:rPr lang="sv-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https://www.kaypahoito.fi/nix01881</a:t>
            </a:r>
            <a:r>
              <a:rPr lang="sv-FI" sz="18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Bef>
                <a:spcPts val="600"/>
              </a:spcBef>
              <a:spcAft>
                <a:spcPts val="1200"/>
              </a:spcAft>
            </a:pPr>
            <a:r>
              <a:rPr lang="sv-FI" sz="1800" b="1" dirty="0">
                <a:effectLst/>
                <a:latin typeface="Calibri" panose="020F0502020204030204" pitchFamily="34" charset="0"/>
                <a:ea typeface="Calibri" panose="020F0502020204030204" pitchFamily="34" charset="0"/>
                <a:cs typeface="Calibri" panose="020F0502020204030204" pitchFamily="34" charset="0"/>
              </a:rPr>
              <a:t>Droglänken – Cannabis</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https://paihdelinkki.fi/sv/databank/snabbinfo/cannabis</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fi-FI"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Turun ammattikorkeakoulu, Opinnäytetyö.</a:t>
            </a:r>
            <a:r>
              <a:rPr lang="fi-FI"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Vainio, Susanna; Laaksonen, Tanja (2015). </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fi-FI"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Minkälaista tietoa nuoret saavat kannabiksesta internetin välityksellä: tietoa terveydenhuollon ammattihenkilöille. </a:t>
            </a:r>
            <a:r>
              <a:rPr lang="sv-FI"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[Hurdan information får ungdomar om cannabis via nätet: info till vårdpersonalen] </a:t>
            </a:r>
            <a:r>
              <a:rPr lang="sv-FI"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(på finska)</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800" u="sng" kern="12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https://www.theseus.fi/handle/10024/104106</a:t>
            </a:r>
            <a:r>
              <a:rPr lang="fi-FI" sz="1800" u="sng" dirty="0">
                <a:effectLst/>
                <a:latin typeface="Calibri" panose="020F0502020204030204" pitchFamily="34" charset="0"/>
                <a:ea typeface="Calibri" panose="020F0502020204030204" pitchFamily="34" charset="0"/>
                <a:cs typeface="Calibri" panose="020F0502020204030204" pitchFamily="34" charset="0"/>
              </a:rPr>
              <a:t> </a:t>
            </a:r>
            <a:r>
              <a:rPr lang="fi-FI" sz="1800" dirty="0">
                <a:effectLst/>
                <a:latin typeface="Calibri" panose="020F0502020204030204" pitchFamily="34" charset="0"/>
                <a:ea typeface="Calibri" panose="020F0502020204030204" pitchFamily="34" charset="0"/>
                <a:cs typeface="Calibri" panose="020F0502020204030204" pitchFamily="34" charset="0"/>
              </a:rPr>
              <a:t> </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Dian numeron paikkamerkki 3"/>
          <p:cNvSpPr>
            <a:spLocks noGrp="1"/>
          </p:cNvSpPr>
          <p:nvPr>
            <p:ph type="sldNum" sz="quarter" idx="5"/>
          </p:nvPr>
        </p:nvSpPr>
        <p:spPr/>
        <p:txBody>
          <a:bodyPr/>
          <a:lstStyle/>
          <a:p>
            <a:fld id="{7B0E43CC-2F14-435C-BA1C-2549DB1DD0A1}" type="slidenum">
              <a:rPr lang="fi-FI" smtClean="0"/>
              <a:t>23</a:t>
            </a:fld>
            <a:endParaRPr lang="fi-FI"/>
          </a:p>
        </p:txBody>
      </p:sp>
    </p:spTree>
    <p:extLst>
      <p:ext uri="{BB962C8B-B14F-4D97-AF65-F5344CB8AC3E}">
        <p14:creationId xmlns:p14="http://schemas.microsoft.com/office/powerpoint/2010/main" val="1022260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6000"/>
              </a:lnSpc>
              <a:spcBef>
                <a:spcPts val="600"/>
              </a:spcBef>
              <a:spcAft>
                <a:spcPts val="12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Källor:</a:t>
            </a:r>
          </a:p>
          <a:p>
            <a:pPr>
              <a:lnSpc>
                <a:spcPct val="107000"/>
              </a:lnSpc>
              <a:spcBef>
                <a:spcPts val="600"/>
              </a:spcBef>
              <a:spcAft>
                <a:spcPts val="1200"/>
              </a:spcAft>
            </a:pPr>
            <a:r>
              <a:rPr lang="sv-FI" sz="1800" b="1" dirty="0" err="1">
                <a:effectLst/>
                <a:latin typeface="Calibri" panose="020F0502020204030204" pitchFamily="34" charset="0"/>
                <a:ea typeface="Calibri" panose="020F0502020204030204" pitchFamily="34" charset="0"/>
                <a:cs typeface="Calibri" panose="020F0502020204030204" pitchFamily="34" charset="0"/>
              </a:rPr>
              <a:t>Nuortenlinkki</a:t>
            </a:r>
            <a:r>
              <a:rPr lang="sv-FI" sz="1800" b="1" dirty="0">
                <a:effectLst/>
                <a:latin typeface="Calibri" panose="020F0502020204030204" pitchFamily="34" charset="0"/>
                <a:ea typeface="Calibri" panose="020F0502020204030204" pitchFamily="34" charset="0"/>
                <a:cs typeface="Calibri" panose="020F0502020204030204" pitchFamily="34" charset="0"/>
              </a:rPr>
              <a:t>, </a:t>
            </a:r>
            <a:r>
              <a:rPr lang="sv-FI" sz="1800" b="1" dirty="0" err="1">
                <a:effectLst/>
                <a:latin typeface="Calibri" panose="020F0502020204030204" pitchFamily="34" charset="0"/>
                <a:ea typeface="Calibri" panose="020F0502020204030204" pitchFamily="34" charset="0"/>
                <a:cs typeface="Calibri" panose="020F0502020204030204" pitchFamily="34" charset="0"/>
              </a:rPr>
              <a:t>Pikatietoa</a:t>
            </a:r>
            <a:r>
              <a:rPr lang="sv-FI" sz="1800" b="1" dirty="0">
                <a:effectLst/>
                <a:latin typeface="Calibri" panose="020F0502020204030204" pitchFamily="34" charset="0"/>
                <a:ea typeface="Calibri" panose="020F0502020204030204" pitchFamily="34" charset="0"/>
                <a:cs typeface="Calibri" panose="020F0502020204030204" pitchFamily="34" charset="0"/>
              </a:rPr>
              <a:t> – </a:t>
            </a:r>
            <a:r>
              <a:rPr lang="sv-FI" sz="1800" b="1" dirty="0" err="1">
                <a:effectLst/>
                <a:latin typeface="Calibri" panose="020F0502020204030204" pitchFamily="34" charset="0"/>
                <a:ea typeface="Calibri" panose="020F0502020204030204" pitchFamily="34" charset="0"/>
                <a:cs typeface="Calibri" panose="020F0502020204030204" pitchFamily="34" charset="0"/>
              </a:rPr>
              <a:t>Kannabis</a:t>
            </a:r>
            <a:r>
              <a:rPr lang="sv-FI" sz="1800" b="1" dirty="0">
                <a:effectLst/>
                <a:latin typeface="Calibri" panose="020F0502020204030204" pitchFamily="34" charset="0"/>
                <a:ea typeface="Calibri" panose="020F0502020204030204" pitchFamily="34" charset="0"/>
                <a:cs typeface="Calibri" panose="020F0502020204030204" pitchFamily="34" charset="0"/>
              </a:rPr>
              <a:t> [</a:t>
            </a:r>
            <a:r>
              <a:rPr lang="sv-FI" sz="1800" b="1" dirty="0" err="1">
                <a:effectLst/>
                <a:latin typeface="Calibri" panose="020F0502020204030204" pitchFamily="34" charset="0"/>
                <a:ea typeface="Calibri" panose="020F0502020204030204" pitchFamily="34" charset="0"/>
                <a:cs typeface="Calibri" panose="020F0502020204030204" pitchFamily="34" charset="0"/>
              </a:rPr>
              <a:t>Snabbinfo</a:t>
            </a:r>
            <a:r>
              <a:rPr lang="sv-FI" sz="1800" b="1" dirty="0">
                <a:effectLst/>
                <a:latin typeface="Calibri" panose="020F0502020204030204" pitchFamily="34" charset="0"/>
                <a:ea typeface="Calibri" panose="020F0502020204030204" pitchFamily="34" charset="0"/>
                <a:cs typeface="Calibri" panose="020F0502020204030204" pitchFamily="34" charset="0"/>
              </a:rPr>
              <a:t> – Cannabis] </a:t>
            </a:r>
            <a:r>
              <a:rPr lang="sv-FI" sz="1800" dirty="0">
                <a:effectLst/>
                <a:latin typeface="Calibri" panose="020F0502020204030204" pitchFamily="34" charset="0"/>
                <a:ea typeface="Calibri" panose="020F0502020204030204" pitchFamily="34" charset="0"/>
                <a:cs typeface="Calibri" panose="020F0502020204030204" pitchFamily="34" charset="0"/>
              </a:rPr>
              <a:t>(på finska)</a:t>
            </a:r>
          </a:p>
          <a:p>
            <a:pPr>
              <a:lnSpc>
                <a:spcPct val="107000"/>
              </a:lnSpc>
              <a:spcBef>
                <a:spcPts val="600"/>
              </a:spcBef>
              <a:spcAft>
                <a:spcPts val="1200"/>
              </a:spcAft>
            </a:pPr>
            <a:r>
              <a:rPr lang="fi-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https://nuortenlinkki.fi/tietopiste/pikatieto/kannabis</a:t>
            </a:r>
            <a:r>
              <a:rPr lang="fi-FI" sz="1800" u="sng" dirty="0">
                <a:effectLst/>
                <a:latin typeface="Calibri" panose="020F0502020204030204" pitchFamily="34" charset="0"/>
                <a:ea typeface="Calibri" panose="020F0502020204030204" pitchFamily="34" charset="0"/>
                <a:cs typeface="Calibri" panose="020F0502020204030204" pitchFamily="34" charset="0"/>
              </a:rPr>
              <a:t> </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800" b="1" dirty="0">
                <a:effectLst/>
                <a:latin typeface="Calibri" panose="020F0502020204030204" pitchFamily="34" charset="0"/>
                <a:ea typeface="Calibri" panose="020F0502020204030204" pitchFamily="34" charset="0"/>
                <a:cs typeface="Calibri" panose="020F0502020204030204" pitchFamily="34" charset="0"/>
              </a:rPr>
              <a:t>Droglänken – Cannabis</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https://paihdelinkki.fi/sv/databank/snabbinfo/cannabis</a:t>
            </a:r>
            <a:endParaRPr lang="sv-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endParaRPr lang="sv-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800" b="1" u="none"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Forte: Cannabis – harmlös rekreation eller farlig drog?</a:t>
            </a:r>
            <a:endParaRPr lang="sv-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fi-FI" sz="2800" dirty="0">
                <a:hlinkClick r:id="rId5"/>
              </a:rPr>
              <a:t>https://forte.se/app/uploads/2019/09/fik_cannabis_ta-1.pdf</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Dian numeron paikkamerkki 3"/>
          <p:cNvSpPr>
            <a:spLocks noGrp="1"/>
          </p:cNvSpPr>
          <p:nvPr>
            <p:ph type="sldNum" sz="quarter" idx="5"/>
          </p:nvPr>
        </p:nvSpPr>
        <p:spPr/>
        <p:txBody>
          <a:bodyPr/>
          <a:lstStyle/>
          <a:p>
            <a:fld id="{7B0E43CC-2F14-435C-BA1C-2549DB1DD0A1}" type="slidenum">
              <a:rPr lang="fi-FI" smtClean="0"/>
              <a:t>24</a:t>
            </a:fld>
            <a:endParaRPr lang="fi-FI"/>
          </a:p>
        </p:txBody>
      </p:sp>
    </p:spTree>
    <p:extLst>
      <p:ext uri="{BB962C8B-B14F-4D97-AF65-F5344CB8AC3E}">
        <p14:creationId xmlns:p14="http://schemas.microsoft.com/office/powerpoint/2010/main" val="1474941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6000"/>
              </a:lnSpc>
              <a:spcBef>
                <a:spcPts val="600"/>
              </a:spcBef>
              <a:spcAft>
                <a:spcPts val="1200"/>
              </a:spcAft>
            </a:pPr>
            <a:r>
              <a:rPr lang="fi-FI" sz="1800" b="1" dirty="0" err="1">
                <a:effectLst/>
                <a:latin typeface="Calibri" panose="020F0502020204030204" pitchFamily="34" charset="0"/>
                <a:ea typeface="Calibri" panose="020F0502020204030204" pitchFamily="34" charset="0"/>
                <a:cs typeface="Times New Roman" panose="02020603050405020304" pitchFamily="18" charset="0"/>
              </a:rPr>
              <a:t>Källor</a:t>
            </a:r>
            <a:r>
              <a:rPr lang="fi-FI" sz="1800" b="1" dirty="0">
                <a:effectLst/>
                <a:latin typeface="Calibri" panose="020F0502020204030204" pitchFamily="34" charset="0"/>
                <a:ea typeface="Calibri" panose="020F0502020204030204" pitchFamily="34" charset="0"/>
                <a:cs typeface="Times New Roman" panose="02020603050405020304" pitchFamily="18" charset="0"/>
              </a:rPr>
              <a:t>:</a:t>
            </a:r>
            <a:endParaRPr lang="sv-FI"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sv-FI" sz="1800" b="1" dirty="0" err="1">
                <a:effectLst/>
                <a:latin typeface="Calibri" panose="020F0502020204030204" pitchFamily="34" charset="0"/>
                <a:ea typeface="Calibri" panose="020F0502020204030204" pitchFamily="34" charset="0"/>
                <a:cs typeface="Calibri" panose="020F0502020204030204" pitchFamily="34" charset="0"/>
              </a:rPr>
              <a:t>Lääkärilehti</a:t>
            </a:r>
            <a:r>
              <a:rPr lang="sv-FI" sz="1800" b="1" dirty="0">
                <a:effectLst/>
                <a:latin typeface="Calibri" panose="020F0502020204030204" pitchFamily="34" charset="0"/>
                <a:ea typeface="Calibri" panose="020F0502020204030204" pitchFamily="34" charset="0"/>
                <a:cs typeface="Calibri" panose="020F0502020204030204" pitchFamily="34" charset="0"/>
              </a:rPr>
              <a:t> 14.8.2019, </a:t>
            </a:r>
            <a:r>
              <a:rPr lang="sv-FI" sz="1800" b="1" dirty="0" err="1">
                <a:effectLst/>
                <a:latin typeface="Calibri" panose="020F0502020204030204" pitchFamily="34" charset="0"/>
                <a:ea typeface="Calibri" panose="020F0502020204030204" pitchFamily="34" charset="0"/>
                <a:cs typeface="Calibri" panose="020F0502020204030204" pitchFamily="34" charset="0"/>
              </a:rPr>
              <a:t>Nuori</a:t>
            </a:r>
            <a:r>
              <a:rPr lang="sv-FI" sz="1800" b="1" dirty="0">
                <a:effectLst/>
                <a:latin typeface="Calibri" panose="020F0502020204030204" pitchFamily="34" charset="0"/>
                <a:ea typeface="Calibri" panose="020F0502020204030204" pitchFamily="34" charset="0"/>
                <a:cs typeface="Calibri" panose="020F0502020204030204" pitchFamily="34" charset="0"/>
              </a:rPr>
              <a:t> on </a:t>
            </a:r>
            <a:r>
              <a:rPr lang="sv-FI" sz="1800" b="1" dirty="0" err="1">
                <a:effectLst/>
                <a:latin typeface="Calibri" panose="020F0502020204030204" pitchFamily="34" charset="0"/>
                <a:ea typeface="Calibri" panose="020F0502020204030204" pitchFamily="34" charset="0"/>
                <a:cs typeface="Calibri" panose="020F0502020204030204" pitchFamily="34" charset="0"/>
              </a:rPr>
              <a:t>herkkä</a:t>
            </a:r>
            <a:r>
              <a:rPr lang="sv-FI" sz="1800" b="1" dirty="0">
                <a:effectLst/>
                <a:latin typeface="Calibri" panose="020F0502020204030204" pitchFamily="34" charset="0"/>
                <a:ea typeface="Calibri" panose="020F0502020204030204" pitchFamily="34" charset="0"/>
                <a:cs typeface="Calibri" panose="020F0502020204030204" pitchFamily="34" charset="0"/>
              </a:rPr>
              <a:t> </a:t>
            </a:r>
            <a:r>
              <a:rPr lang="sv-FI" sz="1800" b="1" dirty="0" err="1">
                <a:effectLst/>
                <a:latin typeface="Calibri" panose="020F0502020204030204" pitchFamily="34" charset="0"/>
                <a:ea typeface="Calibri" panose="020F0502020204030204" pitchFamily="34" charset="0"/>
                <a:cs typeface="Calibri" panose="020F0502020204030204" pitchFamily="34" charset="0"/>
              </a:rPr>
              <a:t>kannabiksen</a:t>
            </a:r>
            <a:r>
              <a:rPr lang="sv-FI" sz="1800" b="1" dirty="0">
                <a:effectLst/>
                <a:latin typeface="Calibri" panose="020F0502020204030204" pitchFamily="34" charset="0"/>
                <a:ea typeface="Calibri" panose="020F0502020204030204" pitchFamily="34" charset="0"/>
                <a:cs typeface="Calibri" panose="020F0502020204030204" pitchFamily="34" charset="0"/>
              </a:rPr>
              <a:t> </a:t>
            </a:r>
            <a:r>
              <a:rPr lang="sv-FI" sz="1800" b="1" dirty="0" err="1">
                <a:effectLst/>
                <a:latin typeface="Calibri" panose="020F0502020204030204" pitchFamily="34" charset="0"/>
                <a:ea typeface="Calibri" panose="020F0502020204030204" pitchFamily="34" charset="0"/>
                <a:cs typeface="Calibri" panose="020F0502020204030204" pitchFamily="34" charset="0"/>
              </a:rPr>
              <a:t>haitoille</a:t>
            </a:r>
            <a:r>
              <a:rPr lang="sv-FI" sz="1800" b="1" dirty="0">
                <a:effectLst/>
                <a:latin typeface="Calibri" panose="020F0502020204030204" pitchFamily="34" charset="0"/>
                <a:ea typeface="Calibri" panose="020F0502020204030204" pitchFamily="34" charset="0"/>
                <a:cs typeface="Calibri" panose="020F0502020204030204" pitchFamily="34" charset="0"/>
              </a:rPr>
              <a:t> [Läkartidningen, Unga är känsliga för cannabisskador] </a:t>
            </a:r>
            <a:r>
              <a:rPr lang="sv-FI" sz="1800" dirty="0">
                <a:effectLst/>
                <a:latin typeface="Calibri" panose="020F0502020204030204" pitchFamily="34" charset="0"/>
                <a:ea typeface="Calibri" panose="020F0502020204030204" pitchFamily="34" charset="0"/>
                <a:cs typeface="Calibri" panose="020F0502020204030204" pitchFamily="34" charset="0"/>
              </a:rPr>
              <a:t>(på finska).</a:t>
            </a:r>
          </a:p>
          <a:p>
            <a:pPr>
              <a:lnSpc>
                <a:spcPct val="107000"/>
              </a:lnSpc>
              <a:spcBef>
                <a:spcPts val="600"/>
              </a:spcBef>
              <a:spcAft>
                <a:spcPts val="1200"/>
              </a:spcAft>
            </a:pPr>
            <a:r>
              <a:rPr lang="sv-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https://www.laakarilehti.fi/tieteessa/uutiset/nuori-on-herkka-kannabiksen-haitoille/?public=92f4c8caad2ed611731733248e1e01e6</a:t>
            </a:r>
            <a:r>
              <a:rPr lang="fi-FI" sz="1800" u="sng"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Bef>
                <a:spcPts val="600"/>
              </a:spcBef>
              <a:spcAft>
                <a:spcPts val="1200"/>
              </a:spcAft>
            </a:pP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800" b="1" dirty="0" err="1">
                <a:effectLst/>
                <a:latin typeface="Calibri" panose="020F0502020204030204" pitchFamily="34" charset="0"/>
                <a:ea typeface="Calibri" panose="020F0502020204030204" pitchFamily="34" charset="0"/>
                <a:cs typeface="Calibri" panose="020F0502020204030204" pitchFamily="34" charset="0"/>
              </a:rPr>
              <a:t>Kannabispaku</a:t>
            </a:r>
            <a:r>
              <a:rPr lang="sv-FI" sz="1800" b="1" dirty="0">
                <a:effectLst/>
                <a:latin typeface="Calibri" panose="020F0502020204030204" pitchFamily="34" charset="0"/>
                <a:ea typeface="Calibri" panose="020F0502020204030204" pitchFamily="34" charset="0"/>
                <a:cs typeface="Calibri" panose="020F0502020204030204" pitchFamily="34" charset="0"/>
              </a:rPr>
              <a:t> 4, Vieraana </a:t>
            </a:r>
            <a:r>
              <a:rPr lang="sv-FI" sz="1800" b="1" dirty="0" err="1">
                <a:effectLst/>
                <a:latin typeface="Calibri" panose="020F0502020204030204" pitchFamily="34" charset="0"/>
                <a:ea typeface="Calibri" panose="020F0502020204030204" pitchFamily="34" charset="0"/>
                <a:cs typeface="Calibri" panose="020F0502020204030204" pitchFamily="34" charset="0"/>
              </a:rPr>
              <a:t>päihdelääkäri</a:t>
            </a:r>
            <a:r>
              <a:rPr lang="sv-FI" sz="1800" b="1" dirty="0">
                <a:effectLst/>
                <a:latin typeface="Calibri" panose="020F0502020204030204" pitchFamily="34" charset="0"/>
                <a:ea typeface="Calibri" panose="020F0502020204030204" pitchFamily="34" charset="0"/>
                <a:cs typeface="Calibri" panose="020F0502020204030204" pitchFamily="34" charset="0"/>
              </a:rPr>
              <a:t>, [rusmedelsläkare som gäst], YouTube video, YAD rf &amp; EHYT rf </a:t>
            </a:r>
            <a:r>
              <a:rPr lang="sv-FI" sz="1800" dirty="0">
                <a:effectLst/>
                <a:latin typeface="Calibri" panose="020F0502020204030204" pitchFamily="34" charset="0"/>
                <a:ea typeface="Calibri" panose="020F0502020204030204" pitchFamily="34" charset="0"/>
                <a:cs typeface="Calibri" panose="020F0502020204030204" pitchFamily="34" charset="0"/>
              </a:rPr>
              <a:t>(på finska)</a:t>
            </a:r>
          </a:p>
          <a:p>
            <a:pPr>
              <a:lnSpc>
                <a:spcPct val="107000"/>
              </a:lnSpc>
              <a:spcBef>
                <a:spcPts val="600"/>
              </a:spcBef>
              <a:spcAft>
                <a:spcPts val="1200"/>
              </a:spcAft>
            </a:pPr>
            <a:r>
              <a:rPr lang="fi-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https://youtu.be/dvPFLuUwRys</a:t>
            </a:r>
            <a:r>
              <a:rPr lang="sv-FI"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endParaRPr lang="fi-FI" dirty="0"/>
          </a:p>
        </p:txBody>
      </p:sp>
      <p:sp>
        <p:nvSpPr>
          <p:cNvPr id="4" name="Dian numeron paikkamerkki 3"/>
          <p:cNvSpPr>
            <a:spLocks noGrp="1"/>
          </p:cNvSpPr>
          <p:nvPr>
            <p:ph type="sldNum" sz="quarter" idx="5"/>
          </p:nvPr>
        </p:nvSpPr>
        <p:spPr/>
        <p:txBody>
          <a:bodyPr/>
          <a:lstStyle/>
          <a:p>
            <a:fld id="{7B0E43CC-2F14-435C-BA1C-2549DB1DD0A1}" type="slidenum">
              <a:rPr lang="fi-FI" smtClean="0"/>
              <a:t>25</a:t>
            </a:fld>
            <a:endParaRPr lang="fi-FI"/>
          </a:p>
        </p:txBody>
      </p:sp>
    </p:spTree>
    <p:extLst>
      <p:ext uri="{BB962C8B-B14F-4D97-AF65-F5344CB8AC3E}">
        <p14:creationId xmlns:p14="http://schemas.microsoft.com/office/powerpoint/2010/main" val="2102691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just">
              <a:lnSpc>
                <a:spcPts val="1900"/>
              </a:lnSpc>
              <a:spcBef>
                <a:spcPts val="600"/>
              </a:spcBef>
              <a:spcAft>
                <a:spcPts val="1200"/>
              </a:spcAft>
            </a:pPr>
            <a:r>
              <a:rPr lang="sv-FI" sz="1800" dirty="0">
                <a:effectLst/>
                <a:latin typeface="Calibri" panose="020F0502020204030204" pitchFamily="34" charset="0"/>
                <a:ea typeface="Calibri" panose="020F0502020204030204" pitchFamily="34" charset="0"/>
                <a:cs typeface="Calibri" panose="020F0502020204030204" pitchFamily="34" charset="0"/>
              </a:rPr>
              <a:t>Här kan du välja ett par påståenden eller gå igenom hela listan, om tiden räcker till.</a:t>
            </a:r>
          </a:p>
          <a:p>
            <a:pPr algn="just">
              <a:lnSpc>
                <a:spcPts val="1900"/>
              </a:lnSpc>
              <a:spcBef>
                <a:spcPts val="600"/>
              </a:spcBef>
              <a:spcAft>
                <a:spcPts val="1200"/>
              </a:spcAft>
            </a:pPr>
            <a:r>
              <a:rPr lang="sv-FI" sz="1800" dirty="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gn="just">
              <a:lnSpc>
                <a:spcPts val="1900"/>
              </a:lnSpc>
              <a:spcBef>
                <a:spcPts val="600"/>
              </a:spcBef>
              <a:buFont typeface="Symbol" panose="05050102010706020507" pitchFamily="18" charset="2"/>
              <a:buChar char=""/>
            </a:pPr>
            <a:r>
              <a:rPr lang="sv-FI" sz="1800" kern="1200" dirty="0">
                <a:effectLst/>
                <a:latin typeface="Calibri" panose="020F0502020204030204" pitchFamily="34" charset="0"/>
                <a:ea typeface="Calibri" panose="020F0502020204030204" pitchFamily="34" charset="0"/>
                <a:cs typeface="Symbol" panose="05050102010706020507" pitchFamily="18" charset="2"/>
              </a:rPr>
              <a:t>Det är lätt att prata om cannabis med vuxna.</a:t>
            </a:r>
            <a:endParaRPr lang="sv-FI" sz="18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ts val="1900"/>
              </a:lnSpc>
              <a:buFont typeface="Symbol" panose="05050102010706020507" pitchFamily="18" charset="2"/>
              <a:buChar char=""/>
            </a:pPr>
            <a:r>
              <a:rPr lang="sv-FI" sz="1800" kern="1200" dirty="0">
                <a:effectLst/>
                <a:latin typeface="Calibri" panose="020F0502020204030204" pitchFamily="34" charset="0"/>
                <a:ea typeface="Calibri" panose="020F0502020204030204" pitchFamily="34" charset="0"/>
                <a:cs typeface="Symbol" panose="05050102010706020507" pitchFamily="18" charset="2"/>
              </a:rPr>
              <a:t>Jag vill gärna få mer information om cannabis.</a:t>
            </a:r>
            <a:endParaRPr lang="sv-FI" sz="18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ts val="1900"/>
              </a:lnSpc>
              <a:buFont typeface="Symbol" panose="05050102010706020507" pitchFamily="18" charset="2"/>
              <a:buChar char=""/>
            </a:pPr>
            <a:r>
              <a:rPr lang="sv-FI" sz="1800" kern="1200" dirty="0">
                <a:effectLst/>
                <a:latin typeface="Calibri" panose="020F0502020204030204" pitchFamily="34" charset="0"/>
                <a:ea typeface="Calibri" panose="020F0502020204030204" pitchFamily="34" charset="0"/>
                <a:cs typeface="Symbol" panose="05050102010706020507" pitchFamily="18" charset="2"/>
              </a:rPr>
              <a:t>Cannabisbruk är vars och ens egen sak.</a:t>
            </a:r>
            <a:endParaRPr lang="sv-FI" sz="18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ts val="1900"/>
              </a:lnSpc>
              <a:buFont typeface="Symbol" panose="05050102010706020507" pitchFamily="18" charset="2"/>
              <a:buChar char=""/>
            </a:pPr>
            <a:r>
              <a:rPr lang="sv-FI" sz="1800" kern="1200" dirty="0">
                <a:effectLst/>
                <a:latin typeface="Calibri" panose="020F0502020204030204" pitchFamily="34" charset="0"/>
                <a:ea typeface="Calibri" panose="020F0502020204030204" pitchFamily="34" charset="0"/>
                <a:cs typeface="Symbol" panose="05050102010706020507" pitchFamily="18" charset="2"/>
              </a:rPr>
              <a:t>Cannabisbruk påverkar inte andra människor i den närmaste omgivningen.</a:t>
            </a:r>
            <a:endParaRPr lang="sv-FI" sz="18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ts val="1900"/>
              </a:lnSpc>
              <a:buFont typeface="Symbol" panose="05050102010706020507" pitchFamily="18" charset="2"/>
              <a:buChar char=""/>
            </a:pPr>
            <a:r>
              <a:rPr lang="sv-FI" sz="1800" kern="1200" dirty="0">
                <a:effectLst/>
                <a:latin typeface="Calibri" panose="020F0502020204030204" pitchFamily="34" charset="0"/>
                <a:ea typeface="Calibri" panose="020F0502020204030204" pitchFamily="34" charset="0"/>
                <a:cs typeface="Symbol" panose="05050102010706020507" pitchFamily="18" charset="2"/>
              </a:rPr>
              <a:t>Begränsningen av cannabisbruket fungerar bra i samhället.</a:t>
            </a:r>
            <a:endParaRPr lang="sv-FI" sz="18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ts val="1900"/>
              </a:lnSpc>
              <a:buFont typeface="Symbol" panose="05050102010706020507" pitchFamily="18" charset="2"/>
              <a:buChar char=""/>
            </a:pPr>
            <a:r>
              <a:rPr lang="sv-FI" sz="1800" kern="1200" dirty="0">
                <a:effectLst/>
                <a:latin typeface="Calibri" panose="020F0502020204030204" pitchFamily="34" charset="0"/>
                <a:ea typeface="Calibri" panose="020F0502020204030204" pitchFamily="34" charset="0"/>
                <a:cs typeface="Symbol" panose="05050102010706020507" pitchFamily="18" charset="2"/>
              </a:rPr>
              <a:t>Jag tycker att man ingriper tillräckligt mycket i minderårigas cannabisbruk.</a:t>
            </a:r>
            <a:endParaRPr lang="sv-FI" sz="18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ts val="1900"/>
              </a:lnSpc>
              <a:buFont typeface="Symbol" panose="05050102010706020507" pitchFamily="18" charset="2"/>
              <a:buChar char=""/>
            </a:pPr>
            <a:r>
              <a:rPr lang="sv-FI" sz="1800" kern="1200" dirty="0">
                <a:effectLst/>
                <a:latin typeface="Calibri" panose="020F0502020204030204" pitchFamily="34" charset="0"/>
                <a:ea typeface="Calibri" panose="020F0502020204030204" pitchFamily="34" charset="0"/>
                <a:cs typeface="Symbol" panose="05050102010706020507" pitchFamily="18" charset="2"/>
              </a:rPr>
              <a:t>Det angår inte föräldrarna vad ungdomar sysslar med på sin fritid.</a:t>
            </a:r>
            <a:endParaRPr lang="sv-FI" sz="18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ts val="1900"/>
              </a:lnSpc>
              <a:buFont typeface="Symbol" panose="05050102010706020507" pitchFamily="18" charset="2"/>
              <a:buChar char=""/>
            </a:pPr>
            <a:r>
              <a:rPr lang="sv-FI" sz="1800" kern="1200" dirty="0">
                <a:effectLst/>
                <a:latin typeface="Calibri" panose="020F0502020204030204" pitchFamily="34" charset="0"/>
                <a:ea typeface="Calibri" panose="020F0502020204030204" pitchFamily="34" charset="0"/>
                <a:cs typeface="Symbol" panose="05050102010706020507" pitchFamily="18" charset="2"/>
              </a:rPr>
              <a:t>I skolan talas det tillräckligt mycket om rusmedel/droger och psykisk hälsa.</a:t>
            </a:r>
            <a:endParaRPr lang="sv-FI" sz="18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ts val="1900"/>
              </a:lnSpc>
              <a:buFont typeface="Symbol" panose="05050102010706020507" pitchFamily="18" charset="2"/>
              <a:buChar char=""/>
            </a:pPr>
            <a:r>
              <a:rPr lang="sv-FI" sz="1800" kern="1200" dirty="0">
                <a:effectLst/>
                <a:latin typeface="Calibri" panose="020F0502020204030204" pitchFamily="34" charset="0"/>
                <a:ea typeface="Calibri" panose="020F0502020204030204" pitchFamily="34" charset="0"/>
                <a:cs typeface="Symbol" panose="05050102010706020507" pitchFamily="18" charset="2"/>
              </a:rPr>
              <a:t>Om jag är orolig för någons alkohol- och drogvanor vet jag vem jag ska vända mig till.</a:t>
            </a:r>
            <a:endParaRPr lang="sv-FI" sz="18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ts val="1900"/>
              </a:lnSpc>
              <a:spcAft>
                <a:spcPts val="1200"/>
              </a:spcAft>
              <a:buFont typeface="Symbol" panose="05050102010706020507" pitchFamily="18" charset="2"/>
              <a:buChar char=""/>
            </a:pPr>
            <a:r>
              <a:rPr lang="sv-FI" sz="1800" kern="1200" dirty="0">
                <a:effectLst/>
                <a:latin typeface="Calibri" panose="020F0502020204030204" pitchFamily="34" charset="0"/>
                <a:ea typeface="Calibri" panose="020F0502020204030204" pitchFamily="34" charset="0"/>
                <a:cs typeface="Symbol" panose="05050102010706020507" pitchFamily="18" charset="2"/>
              </a:rPr>
              <a:t>Idag lärde jag mig någonting nytt.</a:t>
            </a:r>
            <a:endParaRPr lang="sv-FI" sz="1800" dirty="0">
              <a:effectLst/>
              <a:latin typeface="Calibri" panose="020F0502020204030204" pitchFamily="34" charset="0"/>
              <a:ea typeface="Calibri" panose="020F0502020204030204" pitchFamily="34" charset="0"/>
              <a:cs typeface="Symbol" panose="05050102010706020507" pitchFamily="18" charset="2"/>
            </a:endParaRPr>
          </a:p>
          <a:p>
            <a:endParaRPr lang="en-US" dirty="0">
              <a:cs typeface="Calibri"/>
            </a:endParaRPr>
          </a:p>
        </p:txBody>
      </p:sp>
      <p:sp>
        <p:nvSpPr>
          <p:cNvPr id="4" name="Dian numeron paikkamerkki 3"/>
          <p:cNvSpPr>
            <a:spLocks noGrp="1"/>
          </p:cNvSpPr>
          <p:nvPr>
            <p:ph type="sldNum" sz="quarter" idx="5"/>
          </p:nvPr>
        </p:nvSpPr>
        <p:spPr/>
        <p:txBody>
          <a:bodyPr/>
          <a:lstStyle/>
          <a:p>
            <a:fld id="{7B0E43CC-2F14-435C-BA1C-2549DB1DD0A1}" type="slidenum">
              <a:rPr lang="fi-FI" smtClean="0"/>
              <a:t>26</a:t>
            </a:fld>
            <a:endParaRPr lang="fi-FI"/>
          </a:p>
        </p:txBody>
      </p:sp>
    </p:spTree>
    <p:extLst>
      <p:ext uri="{BB962C8B-B14F-4D97-AF65-F5344CB8AC3E}">
        <p14:creationId xmlns:p14="http://schemas.microsoft.com/office/powerpoint/2010/main" val="2647563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ts val="1900"/>
              </a:lnSpc>
              <a:spcBef>
                <a:spcPts val="600"/>
              </a:spcBef>
              <a:spcAft>
                <a:spcPts val="1200"/>
              </a:spcAft>
            </a:pPr>
            <a:r>
              <a:rPr lang="sv-FI" sz="1800" kern="1200" dirty="0">
                <a:effectLst/>
                <a:latin typeface="Calibri" panose="020F0502020204030204" pitchFamily="34" charset="0"/>
                <a:ea typeface="Calibri" panose="020F0502020204030204" pitchFamily="34" charset="0"/>
                <a:cs typeface="Calibri" panose="020F0502020204030204" pitchFamily="34" charset="0"/>
              </a:rPr>
              <a:t>Webbsajten buenotalk.fi är en kanal för unga som det lönar sig att uppmana ungdomarna att besöka. Största delen av innehållet är på finska men i frågespalten </a:t>
            </a:r>
            <a:r>
              <a:rPr lang="sv-FI" sz="1800" kern="1200" dirty="0" err="1">
                <a:effectLst/>
                <a:latin typeface="Calibri" panose="020F0502020204030204" pitchFamily="34" charset="0"/>
                <a:ea typeface="Calibri" panose="020F0502020204030204" pitchFamily="34" charset="0"/>
                <a:cs typeface="Calibri" panose="020F0502020204030204" pitchFamily="34" charset="0"/>
              </a:rPr>
              <a:t>kysy</a:t>
            </a:r>
            <a:r>
              <a:rPr lang="sv-FI" sz="1800" kern="1200" dirty="0">
                <a:effectLst/>
                <a:latin typeface="Calibri" panose="020F0502020204030204" pitchFamily="34" charset="0"/>
                <a:ea typeface="Calibri" panose="020F0502020204030204" pitchFamily="34" charset="0"/>
                <a:cs typeface="Calibri" panose="020F0502020204030204" pitchFamily="34" charset="0"/>
              </a:rPr>
              <a:t>-fråga kan man ställa frågor på svenska och läsa tidigare svar på svenska. Sajten drivs av EHYT rf. Där ges mer information om rusmedel och spelande och även om andra ämnen av intresse för högstadieelever och studerande på andra stadiet. </a:t>
            </a:r>
            <a:r>
              <a:rPr lang="sv-FI" sz="1800" kern="1200" dirty="0" err="1">
                <a:effectLst/>
                <a:latin typeface="Calibri" panose="020F0502020204030204" pitchFamily="34" charset="0"/>
                <a:ea typeface="Calibri" panose="020F0502020204030204" pitchFamily="34" charset="0"/>
                <a:cs typeface="Calibri" panose="020F0502020204030204" pitchFamily="34" charset="0"/>
              </a:rPr>
              <a:t>Bueno</a:t>
            </a:r>
            <a:r>
              <a:rPr lang="sv-FI" sz="1800" kern="1200" dirty="0">
                <a:effectLst/>
                <a:latin typeface="Calibri" panose="020F0502020204030204" pitchFamily="34" charset="0"/>
                <a:ea typeface="Calibri" panose="020F0502020204030204" pitchFamily="34" charset="0"/>
                <a:cs typeface="Calibri" panose="020F0502020204030204" pitchFamily="34" charset="0"/>
              </a:rPr>
              <a:t>-relaterat material finns också på </a:t>
            </a:r>
            <a:r>
              <a:rPr lang="sv-FI" sz="1800" kern="1200" dirty="0" err="1">
                <a:effectLst/>
                <a:latin typeface="Calibri" panose="020F0502020204030204" pitchFamily="34" charset="0"/>
                <a:ea typeface="Calibri" panose="020F0502020204030204" pitchFamily="34" charset="0"/>
                <a:cs typeface="Calibri" panose="020F0502020204030204" pitchFamily="34" charset="0"/>
              </a:rPr>
              <a:t>Instagram</a:t>
            </a:r>
            <a:r>
              <a:rPr lang="sv-FI" sz="1800" kern="1200" dirty="0">
                <a:effectLst/>
                <a:latin typeface="Calibri" panose="020F0502020204030204" pitchFamily="34" charset="0"/>
                <a:ea typeface="Calibri" panose="020F0502020204030204" pitchFamily="34" charset="0"/>
                <a:cs typeface="Calibri" panose="020F0502020204030204" pitchFamily="34" charset="0"/>
              </a:rPr>
              <a:t> och YouTube.</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ts val="1900"/>
              </a:lnSpc>
              <a:spcBef>
                <a:spcPts val="600"/>
              </a:spcBef>
              <a:spcAft>
                <a:spcPts val="1200"/>
              </a:spcAft>
            </a:pPr>
            <a:r>
              <a:rPr lang="sv-FI" sz="1800" kern="1200" dirty="0">
                <a:effectLst/>
                <a:latin typeface="Calibri" panose="020F0502020204030204" pitchFamily="34" charset="0"/>
                <a:ea typeface="Calibri" panose="020F0502020204030204" pitchFamily="34" charset="0"/>
                <a:cs typeface="Calibri" panose="020F0502020204030204" pitchFamily="34" charset="0"/>
              </a:rPr>
              <a:t> </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ts val="1900"/>
              </a:lnSpc>
              <a:spcBef>
                <a:spcPts val="600"/>
              </a:spcBef>
              <a:spcAft>
                <a:spcPts val="1200"/>
              </a:spcAft>
            </a:pPr>
            <a:r>
              <a:rPr lang="sv-FI" sz="1800" kern="1200" dirty="0">
                <a:effectLst/>
                <a:latin typeface="Calibri" panose="020F0502020204030204" pitchFamily="34" charset="0"/>
                <a:ea typeface="Calibri" panose="020F0502020204030204" pitchFamily="34" charset="0"/>
                <a:cs typeface="Calibri" panose="020F0502020204030204" pitchFamily="34" charset="0"/>
              </a:rPr>
              <a:t>På buenotalk.fi finns det också små </a:t>
            </a:r>
            <a:r>
              <a:rPr lang="sv-FI" sz="1800" kern="1200" dirty="0" err="1">
                <a:effectLst/>
                <a:latin typeface="Calibri" panose="020F0502020204030204" pitchFamily="34" charset="0"/>
                <a:ea typeface="Calibri" panose="020F0502020204030204" pitchFamily="34" charset="0"/>
                <a:cs typeface="Calibri" panose="020F0502020204030204" pitchFamily="34" charset="0"/>
              </a:rPr>
              <a:t>quiz</a:t>
            </a:r>
            <a:r>
              <a:rPr lang="sv-FI" sz="1800" kern="1200" dirty="0">
                <a:effectLst/>
                <a:latin typeface="Calibri" panose="020F0502020204030204" pitchFamily="34" charset="0"/>
                <a:ea typeface="Calibri" panose="020F0502020204030204" pitchFamily="34" charset="0"/>
                <a:cs typeface="Calibri" panose="020F0502020204030204" pitchFamily="34" charset="0"/>
              </a:rPr>
              <a:t> där ungdomar kan testa sina kunskaper om alkohol och droger. </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ts val="1900"/>
              </a:lnSpc>
              <a:spcBef>
                <a:spcPts val="600"/>
              </a:spcBef>
              <a:spcAft>
                <a:spcPts val="1200"/>
              </a:spcAft>
            </a:pPr>
            <a:r>
              <a:rPr lang="sv-FI" sz="1800" kern="1200" dirty="0">
                <a:effectLst/>
                <a:latin typeface="Calibri" panose="020F0502020204030204" pitchFamily="34" charset="0"/>
                <a:ea typeface="Calibri" panose="020F0502020204030204" pitchFamily="34" charset="0"/>
                <a:cs typeface="Calibri" panose="020F0502020204030204" pitchFamily="34" charset="0"/>
              </a:rPr>
              <a:t> </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ts val="1900"/>
              </a:lnSpc>
              <a:spcBef>
                <a:spcPts val="600"/>
              </a:spcBef>
              <a:spcAft>
                <a:spcPts val="1200"/>
              </a:spcAft>
            </a:pPr>
            <a:r>
              <a:rPr lang="sv-FI" sz="1800" kern="1200" dirty="0">
                <a:effectLst/>
                <a:latin typeface="Calibri" panose="020F0502020204030204" pitchFamily="34" charset="0"/>
                <a:ea typeface="Calibri" panose="020F0502020204030204" pitchFamily="34" charset="0"/>
                <a:cs typeface="Calibri" panose="020F0502020204030204" pitchFamily="34" charset="0"/>
              </a:rPr>
              <a:t>Buenotalk.fi har också en frågespalt där man anonymt kan ställa frågor kring rusmedel och spelande. I spalten visas också andras frågor och svaren på dem. Frågorna besvaras inom tre dagar. Inkomna frågor redigeras till videor på </a:t>
            </a:r>
            <a:r>
              <a:rPr lang="sv-FI" sz="1800" kern="1200" dirty="0" err="1">
                <a:effectLst/>
                <a:latin typeface="Calibri" panose="020F0502020204030204" pitchFamily="34" charset="0"/>
                <a:ea typeface="Calibri" panose="020F0502020204030204" pitchFamily="34" charset="0"/>
                <a:cs typeface="Calibri" panose="020F0502020204030204" pitchFamily="34" charset="0"/>
              </a:rPr>
              <a:t>Buenotalks</a:t>
            </a:r>
            <a:r>
              <a:rPr lang="sv-FI" sz="1800" kern="1200" dirty="0">
                <a:effectLst/>
                <a:latin typeface="Calibri" panose="020F0502020204030204" pitchFamily="34" charset="0"/>
                <a:ea typeface="Calibri" panose="020F0502020204030204" pitchFamily="34" charset="0"/>
                <a:cs typeface="Calibri" panose="020F0502020204030204" pitchFamily="34" charset="0"/>
              </a:rPr>
              <a:t> YouTube-kanal som behandlar ungdomsproblematik i lättsammare ton.</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endParaRPr lang="fi-FI" dirty="0"/>
          </a:p>
        </p:txBody>
      </p:sp>
      <p:sp>
        <p:nvSpPr>
          <p:cNvPr id="4" name="Dian numeron paikkamerkki 3"/>
          <p:cNvSpPr>
            <a:spLocks noGrp="1"/>
          </p:cNvSpPr>
          <p:nvPr>
            <p:ph type="sldNum" sz="quarter" idx="5"/>
          </p:nvPr>
        </p:nvSpPr>
        <p:spPr/>
        <p:txBody>
          <a:bodyPr/>
          <a:lstStyle/>
          <a:p>
            <a:fld id="{7B0E43CC-2F14-435C-BA1C-2549DB1DD0A1}" type="slidenum">
              <a:rPr lang="fi-FI" smtClean="0"/>
              <a:t>27</a:t>
            </a:fld>
            <a:endParaRPr lang="fi-FI"/>
          </a:p>
        </p:txBody>
      </p:sp>
    </p:spTree>
    <p:extLst>
      <p:ext uri="{BB962C8B-B14F-4D97-AF65-F5344CB8AC3E}">
        <p14:creationId xmlns:p14="http://schemas.microsoft.com/office/powerpoint/2010/main" val="1619831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a:p>
            <a:endParaRPr lang="fi-FI" dirty="0"/>
          </a:p>
        </p:txBody>
      </p:sp>
      <p:sp>
        <p:nvSpPr>
          <p:cNvPr id="4" name="Dian numeron paikkamerkki 3"/>
          <p:cNvSpPr>
            <a:spLocks noGrp="1"/>
          </p:cNvSpPr>
          <p:nvPr>
            <p:ph type="sldNum" sz="quarter" idx="5"/>
          </p:nvPr>
        </p:nvSpPr>
        <p:spPr/>
        <p:txBody>
          <a:bodyPr/>
          <a:lstStyle/>
          <a:p>
            <a:fld id="{7B0E43CC-2F14-435C-BA1C-2549DB1DD0A1}" type="slidenum">
              <a:rPr lang="fi-FI" smtClean="0"/>
              <a:t>3</a:t>
            </a:fld>
            <a:endParaRPr lang="fi-FI"/>
          </a:p>
        </p:txBody>
      </p:sp>
    </p:spTree>
    <p:extLst>
      <p:ext uri="{BB962C8B-B14F-4D97-AF65-F5344CB8AC3E}">
        <p14:creationId xmlns:p14="http://schemas.microsoft.com/office/powerpoint/2010/main" val="78474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Bef>
                <a:spcPts val="200"/>
              </a:spcBef>
              <a:spcAft>
                <a:spcPts val="1200"/>
              </a:spcAft>
            </a:pPr>
            <a:r>
              <a:rPr lang="sv-FI"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Tilläggsinformation och källor: </a:t>
            </a:r>
          </a:p>
          <a:p>
            <a:pPr>
              <a:lnSpc>
                <a:spcPct val="107000"/>
              </a:lnSpc>
              <a:spcBef>
                <a:spcPts val="200"/>
              </a:spcBef>
              <a:spcAft>
                <a:spcPts val="1200"/>
              </a:spcAft>
            </a:pPr>
            <a:r>
              <a:rPr lang="sv-FI" sz="1800" b="1" dirty="0">
                <a:solidFill>
                  <a:srgbClr val="000000"/>
                </a:solidFill>
                <a:latin typeface="Calibri"/>
                <a:ea typeface="Times New Roman" panose="02020603050405020304" pitchFamily="18" charset="0"/>
                <a:cs typeface="Calibri"/>
              </a:rPr>
              <a:t>Om cannabis på svenska, EHYT </a:t>
            </a:r>
            <a:r>
              <a:rPr lang="sv-FI" sz="1800" b="1" dirty="0" err="1">
                <a:solidFill>
                  <a:srgbClr val="000000"/>
                </a:solidFill>
                <a:latin typeface="Calibri"/>
                <a:ea typeface="Times New Roman" panose="02020603050405020304" pitchFamily="18" charset="0"/>
                <a:cs typeface="Calibri"/>
              </a:rPr>
              <a:t>rf</a:t>
            </a:r>
            <a:endParaRPr lang="sv-FI" sz="1800" b="1" dirty="0" err="1">
              <a:solidFill>
                <a:srgbClr val="000000"/>
              </a:solidFill>
              <a:effectLst/>
              <a:latin typeface="Calibri" panose="020F0502020204030204" pitchFamily="34" charset="0"/>
              <a:ea typeface="Times New Roman" panose="02020603050405020304" pitchFamily="18" charset="0"/>
              <a:cs typeface="Calibri"/>
            </a:endParaRPr>
          </a:p>
          <a:p>
            <a:pPr>
              <a:lnSpc>
                <a:spcPct val="107000"/>
              </a:lnSpc>
              <a:spcBef>
                <a:spcPts val="200"/>
              </a:spcBef>
              <a:spcAft>
                <a:spcPts val="1200"/>
              </a:spcAft>
            </a:pPr>
            <a:r>
              <a:rPr lang="sv-FI" dirty="0">
                <a:hlinkClick r:id="rId3"/>
              </a:rPr>
              <a:t>https://ehyt.fi/sv/fakta-om-rusmedel-och-spelande/droger/cannabis/</a:t>
            </a:r>
            <a:endParaRPr lang="sv-FI"/>
          </a:p>
          <a:p>
            <a:pPr>
              <a:lnSpc>
                <a:spcPct val="107000"/>
              </a:lnSpc>
              <a:spcBef>
                <a:spcPts val="600"/>
              </a:spcBef>
              <a:spcAft>
                <a:spcPts val="1200"/>
              </a:spcAft>
            </a:pPr>
            <a:r>
              <a:rPr lang="sv-FI" sz="1800" b="1" dirty="0" err="1">
                <a:effectLst/>
                <a:latin typeface="Calibri" panose="020F0502020204030204" pitchFamily="34" charset="0"/>
                <a:ea typeface="Calibri" panose="020F0502020204030204" pitchFamily="34" charset="0"/>
                <a:cs typeface="Calibri" panose="020F0502020204030204" pitchFamily="34" charset="0"/>
              </a:rPr>
              <a:t>Tositietoa-esite</a:t>
            </a:r>
            <a:r>
              <a:rPr lang="sv-FI" sz="1800" b="1" dirty="0">
                <a:effectLst/>
                <a:latin typeface="Calibri" panose="020F0502020204030204" pitchFamily="34" charset="0"/>
                <a:ea typeface="Calibri" panose="020F0502020204030204" pitchFamily="34" charset="0"/>
                <a:cs typeface="Calibri" panose="020F0502020204030204" pitchFamily="34" charset="0"/>
              </a:rPr>
              <a:t> </a:t>
            </a:r>
            <a:r>
              <a:rPr lang="sv-FI" sz="1800" b="1" dirty="0" err="1">
                <a:effectLst/>
                <a:latin typeface="Calibri" panose="020F0502020204030204" pitchFamily="34" charset="0"/>
                <a:ea typeface="Calibri" panose="020F0502020204030204" pitchFamily="34" charset="0"/>
                <a:cs typeface="Calibri" panose="020F0502020204030204" pitchFamily="34" charset="0"/>
              </a:rPr>
              <a:t>Kannabis</a:t>
            </a:r>
            <a:r>
              <a:rPr lang="sv-FI" sz="1800" b="1" dirty="0">
                <a:effectLst/>
                <a:latin typeface="Calibri" panose="020F0502020204030204" pitchFamily="34" charset="0"/>
                <a:ea typeface="Calibri" panose="020F0502020204030204" pitchFamily="34" charset="0"/>
                <a:cs typeface="Calibri" panose="020F0502020204030204" pitchFamily="34" charset="0"/>
              </a:rPr>
              <a:t> [Fakta om cannabis], EHYT rf </a:t>
            </a:r>
            <a:r>
              <a:rPr lang="sv-FI" sz="1800" dirty="0">
                <a:effectLst/>
                <a:latin typeface="Calibri" panose="020F0502020204030204" pitchFamily="34" charset="0"/>
                <a:ea typeface="Calibri" panose="020F0502020204030204" pitchFamily="34" charset="0"/>
                <a:cs typeface="Calibri" panose="020F0502020204030204" pitchFamily="34" charset="0"/>
              </a:rPr>
              <a:t>(på finska)</a:t>
            </a:r>
            <a:r>
              <a:rPr lang="sv-FI" sz="1800" b="1" dirty="0">
                <a:effectLst/>
                <a:latin typeface="Calibri" panose="020F0502020204030204" pitchFamily="34" charset="0"/>
                <a:ea typeface="Calibri" panose="020F0502020204030204" pitchFamily="34" charset="0"/>
                <a:cs typeface="Calibri" panose="020F0502020204030204" pitchFamily="34" charset="0"/>
              </a:rPr>
              <a:t> </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http://www.ehyt.fi/sites/default/files/tiedostot/tositietoa_kannabis_verkko.pdf</a:t>
            </a:r>
            <a:r>
              <a:rPr lang="sv-FI" sz="18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Bef>
                <a:spcPts val="600"/>
              </a:spcBef>
              <a:spcAft>
                <a:spcPts val="1200"/>
              </a:spcAft>
            </a:pPr>
            <a:r>
              <a:rPr lang="sv-FI" sz="1800" b="1" dirty="0" err="1">
                <a:effectLst/>
                <a:latin typeface="Calibri" panose="020F0502020204030204" pitchFamily="34" charset="0"/>
                <a:ea typeface="Calibri" panose="020F0502020204030204" pitchFamily="34" charset="0"/>
                <a:cs typeface="Calibri" panose="020F0502020204030204" pitchFamily="34" charset="0"/>
              </a:rPr>
              <a:t>Kannabis</a:t>
            </a:r>
            <a:r>
              <a:rPr lang="sv-FI" sz="1800" b="1" dirty="0">
                <a:effectLst/>
                <a:latin typeface="Calibri" panose="020F0502020204030204" pitchFamily="34" charset="0"/>
                <a:ea typeface="Calibri" panose="020F0502020204030204" pitchFamily="34" charset="0"/>
                <a:cs typeface="Calibri" panose="020F0502020204030204" pitchFamily="34" charset="0"/>
              </a:rPr>
              <a:t> [om cannabis] EHYT rf </a:t>
            </a:r>
            <a:r>
              <a:rPr lang="sv-FI" sz="1800" dirty="0">
                <a:effectLst/>
                <a:latin typeface="Calibri" panose="020F0502020204030204" pitchFamily="34" charset="0"/>
                <a:ea typeface="Calibri" panose="020F0502020204030204" pitchFamily="34" charset="0"/>
                <a:cs typeface="Calibri" panose="020F0502020204030204" pitchFamily="34" charset="0"/>
              </a:rPr>
              <a:t>(på finska)</a:t>
            </a:r>
          </a:p>
          <a:p>
            <a:pPr>
              <a:lnSpc>
                <a:spcPct val="107000"/>
              </a:lnSpc>
              <a:spcBef>
                <a:spcPts val="600"/>
              </a:spcBef>
              <a:spcAft>
                <a:spcPts val="1200"/>
              </a:spcAft>
            </a:pPr>
            <a:r>
              <a:rPr lang="sv-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https://ehyt.fi/paihde-peli-info/huumeet/kannabis/</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800" b="1" dirty="0">
                <a:effectLst/>
                <a:latin typeface="Calibri" panose="020F0502020204030204" pitchFamily="34" charset="0"/>
                <a:ea typeface="Calibri" panose="020F0502020204030204" pitchFamily="34" charset="0"/>
                <a:cs typeface="Calibri" panose="020F0502020204030204" pitchFamily="34" charset="0"/>
              </a:rPr>
              <a:t>Faktablad om cannabis, Intervention för unga cannabisanvändare</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https://kannabishanke.fi/wp-content/uploads/2019/02/Kannabis-faktaflyer_03_MV_SWE.pdf</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800" b="1" dirty="0">
                <a:effectLst/>
                <a:latin typeface="Calibri" panose="020F0502020204030204" pitchFamily="34" charset="0"/>
                <a:ea typeface="Calibri" panose="020F0502020204030204" pitchFamily="34" charset="0"/>
                <a:cs typeface="Calibri" panose="020F0502020204030204" pitchFamily="34" charset="0"/>
              </a:rPr>
              <a:t>Daily CBD, Skillnaden mellan marijuana och hampa </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Bef>
                <a:spcPts val="600"/>
              </a:spcBef>
              <a:spcAft>
                <a:spcPts val="1200"/>
              </a:spcAft>
            </a:pPr>
            <a:r>
              <a:rPr lang="sv-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https://dailycbd.com/sv/hampa-vs-marijuana/</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800" b="1" u="none" strike="noStrike"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Kannabisfaktavideo</a:t>
            </a:r>
            <a:r>
              <a:rPr lang="sv-FI" sz="1800" b="1" u="none" strike="noStrike"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[Faktavideo om cannabis] på YouTube, YAD rf och EHYT rf</a:t>
            </a:r>
            <a:r>
              <a:rPr lang="sv-FI" sz="1800" dirty="0">
                <a:effectLst/>
                <a:latin typeface="Calibri" panose="020F0502020204030204" pitchFamily="34" charset="0"/>
                <a:ea typeface="Calibri" panose="020F0502020204030204" pitchFamily="34" charset="0"/>
                <a:cs typeface="Calibri" panose="020F0502020204030204" pitchFamily="34" charset="0"/>
              </a:rPr>
              <a:t> (på finska)</a:t>
            </a:r>
          </a:p>
          <a:p>
            <a:r>
              <a:rPr lang="sv-FI" sz="1800" u="sng" dirty="0">
                <a:solidFill>
                  <a:srgbClr val="0000FF"/>
                </a:solidFill>
                <a:effectLst/>
                <a:latin typeface="Calibri" panose="020F0502020204030204" pitchFamily="34" charset="0"/>
                <a:ea typeface="Calibri" panose="020F0502020204030204" pitchFamily="34" charset="0"/>
                <a:hlinkClick r:id="rId8"/>
              </a:rPr>
              <a:t>https://www.youtube.com/watch?v=E_a73SyFm9g&amp;feature=youtu.be</a:t>
            </a:r>
            <a:endParaRPr lang="fi-FI" sz="1200" kern="1200" dirty="0">
              <a:solidFill>
                <a:schemeClr val="tx1"/>
              </a:solidFill>
              <a:effectLst/>
              <a:latin typeface="+mn-lt"/>
              <a:ea typeface="+mn-ea"/>
              <a:cs typeface="+mn-cs"/>
            </a:endParaRPr>
          </a:p>
          <a:p>
            <a:endParaRPr lang="fi-FI" sz="1200" kern="1200" dirty="0">
              <a:solidFill>
                <a:schemeClr val="tx1"/>
              </a:solidFill>
              <a:effectLst/>
              <a:latin typeface="+mn-lt"/>
              <a:ea typeface="+mn-ea"/>
              <a:cs typeface="+mn-cs"/>
            </a:endParaRPr>
          </a:p>
          <a:p>
            <a:endParaRPr lang="fi-FI" sz="1200" kern="1200" dirty="0">
              <a:solidFill>
                <a:schemeClr val="tx1"/>
              </a:solidFill>
              <a:effectLst/>
              <a:latin typeface="+mn-lt"/>
              <a:ea typeface="+mn-ea"/>
              <a:cs typeface="+mn-cs"/>
            </a:endParaRPr>
          </a:p>
          <a:p>
            <a:endParaRPr lang="fi-FI" dirty="0"/>
          </a:p>
          <a:p>
            <a:endParaRPr lang="fi-FI" dirty="0"/>
          </a:p>
        </p:txBody>
      </p:sp>
      <p:sp>
        <p:nvSpPr>
          <p:cNvPr id="4" name="Dian numeron paikkamerkki 3"/>
          <p:cNvSpPr>
            <a:spLocks noGrp="1"/>
          </p:cNvSpPr>
          <p:nvPr>
            <p:ph type="sldNum" sz="quarter" idx="5"/>
          </p:nvPr>
        </p:nvSpPr>
        <p:spPr/>
        <p:txBody>
          <a:bodyPr/>
          <a:lstStyle/>
          <a:p>
            <a:fld id="{7B0E43CC-2F14-435C-BA1C-2549DB1DD0A1}" type="slidenum">
              <a:rPr lang="fi-FI" smtClean="0"/>
              <a:t>4</a:t>
            </a:fld>
            <a:endParaRPr lang="fi-FI"/>
          </a:p>
        </p:txBody>
      </p:sp>
    </p:spTree>
    <p:extLst>
      <p:ext uri="{BB962C8B-B14F-4D97-AF65-F5344CB8AC3E}">
        <p14:creationId xmlns:p14="http://schemas.microsoft.com/office/powerpoint/2010/main" val="1682213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dirty="0"/>
          </a:p>
        </p:txBody>
      </p:sp>
      <p:sp>
        <p:nvSpPr>
          <p:cNvPr id="4" name="Dian numeron paikkamerkki 3"/>
          <p:cNvSpPr>
            <a:spLocks noGrp="1"/>
          </p:cNvSpPr>
          <p:nvPr>
            <p:ph type="sldNum" sz="quarter" idx="5"/>
          </p:nvPr>
        </p:nvSpPr>
        <p:spPr/>
        <p:txBody>
          <a:bodyPr/>
          <a:lstStyle/>
          <a:p>
            <a:fld id="{7B0E43CC-2F14-435C-BA1C-2549DB1DD0A1}" type="slidenum">
              <a:rPr lang="fi-FI" smtClean="0"/>
              <a:t>5</a:t>
            </a:fld>
            <a:endParaRPr lang="fi-FI"/>
          </a:p>
        </p:txBody>
      </p:sp>
    </p:spTree>
    <p:extLst>
      <p:ext uri="{BB962C8B-B14F-4D97-AF65-F5344CB8AC3E}">
        <p14:creationId xmlns:p14="http://schemas.microsoft.com/office/powerpoint/2010/main" val="4067412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7B0E43CC-2F14-435C-BA1C-2549DB1DD0A1}" type="slidenum">
              <a:rPr lang="fi-FI" smtClean="0"/>
              <a:t>6</a:t>
            </a:fld>
            <a:endParaRPr lang="fi-FI"/>
          </a:p>
        </p:txBody>
      </p:sp>
    </p:spTree>
    <p:extLst>
      <p:ext uri="{BB962C8B-B14F-4D97-AF65-F5344CB8AC3E}">
        <p14:creationId xmlns:p14="http://schemas.microsoft.com/office/powerpoint/2010/main" val="1763974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7000"/>
              </a:lnSpc>
              <a:spcBef>
                <a:spcPts val="200"/>
              </a:spcBef>
              <a:spcAft>
                <a:spcPts val="1200"/>
              </a:spcAft>
              <a:buClrTx/>
              <a:buSzTx/>
              <a:buFontTx/>
              <a:buNone/>
              <a:tabLst/>
              <a:defRPr/>
            </a:pPr>
            <a:r>
              <a:rPr lang="sv-FI"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Varför använder människor cannabis? Hur påverkar substansen?</a:t>
            </a:r>
            <a:endParaRPr lang="sv-FI"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200"/>
              </a:spcBef>
              <a:spcAft>
                <a:spcPts val="1200"/>
              </a:spcAft>
              <a:buClrTx/>
              <a:buSzTx/>
              <a:buFontTx/>
              <a:buNone/>
              <a:tabLst/>
              <a:defRPr/>
            </a:pPr>
            <a:r>
              <a:rPr lang="fi-FI" sz="1200" b="0" kern="1200" dirty="0" err="1">
                <a:solidFill>
                  <a:schemeClr val="tx1"/>
                </a:solidFill>
                <a:effectLst/>
                <a:latin typeface="+mn-lt"/>
                <a:ea typeface="+mn-ea"/>
                <a:cs typeface="+mn-cs"/>
              </a:rPr>
              <a:t>Svaren</a:t>
            </a:r>
            <a:r>
              <a:rPr lang="fi-FI" sz="1200" b="0" kern="1200" dirty="0">
                <a:solidFill>
                  <a:schemeClr val="tx1"/>
                </a:solidFill>
                <a:effectLst/>
                <a:latin typeface="+mn-lt"/>
                <a:ea typeface="+mn-ea"/>
                <a:cs typeface="+mn-cs"/>
              </a:rPr>
              <a:t> </a:t>
            </a:r>
            <a:r>
              <a:rPr lang="fi-FI" sz="1200" b="0" kern="1200" dirty="0" err="1">
                <a:solidFill>
                  <a:schemeClr val="tx1"/>
                </a:solidFill>
                <a:effectLst/>
                <a:latin typeface="+mn-lt"/>
                <a:ea typeface="+mn-ea"/>
                <a:cs typeface="+mn-cs"/>
              </a:rPr>
              <a:t>finns</a:t>
            </a:r>
            <a:r>
              <a:rPr lang="fi-FI" sz="1200" b="0" kern="1200" dirty="0">
                <a:solidFill>
                  <a:schemeClr val="tx1"/>
                </a:solidFill>
                <a:effectLst/>
                <a:latin typeface="+mn-lt"/>
                <a:ea typeface="+mn-ea"/>
                <a:cs typeface="+mn-cs"/>
              </a:rPr>
              <a:t> i </a:t>
            </a:r>
            <a:r>
              <a:rPr lang="fi-FI" sz="1200" b="0" kern="1200" dirty="0" err="1">
                <a:solidFill>
                  <a:schemeClr val="tx1"/>
                </a:solidFill>
                <a:effectLst/>
                <a:latin typeface="+mn-lt"/>
                <a:ea typeface="+mn-ea"/>
                <a:cs typeface="+mn-cs"/>
              </a:rPr>
              <a:t>handboken</a:t>
            </a:r>
            <a:r>
              <a:rPr lang="fi-FI" sz="1200" b="0" kern="1200" dirty="0">
                <a:solidFill>
                  <a:schemeClr val="tx1"/>
                </a:solidFill>
                <a:effectLst/>
                <a:latin typeface="+mn-lt"/>
                <a:ea typeface="+mn-ea"/>
                <a:cs typeface="+mn-cs"/>
              </a:rPr>
              <a:t> för </a:t>
            </a:r>
            <a:r>
              <a:rPr lang="fi-FI" sz="1200" b="0" kern="1200" dirty="0" err="1">
                <a:solidFill>
                  <a:schemeClr val="tx1"/>
                </a:solidFill>
                <a:effectLst/>
                <a:latin typeface="+mn-lt"/>
                <a:ea typeface="+mn-ea"/>
                <a:cs typeface="+mn-cs"/>
              </a:rPr>
              <a:t>läraren</a:t>
            </a:r>
            <a:r>
              <a:rPr lang="fi-FI" sz="1200" b="0" kern="1200" dirty="0">
                <a:solidFill>
                  <a:schemeClr val="tx1"/>
                </a:solidFill>
                <a:effectLst/>
                <a:latin typeface="+mn-lt"/>
                <a:ea typeface="+mn-ea"/>
                <a:cs typeface="+mn-cs"/>
              </a:rPr>
              <a:t>. </a:t>
            </a:r>
            <a:endParaRPr lang="fi-FI"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200"/>
              </a:spcBef>
              <a:spcAft>
                <a:spcPts val="1200"/>
              </a:spcAft>
            </a:pPr>
            <a:endParaRPr lang="fi-FI"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200"/>
              </a:spcBef>
              <a:spcAft>
                <a:spcPts val="1200"/>
              </a:spcAft>
            </a:pPr>
            <a:r>
              <a:rPr lang="sv-FI"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Källor:</a:t>
            </a:r>
          </a:p>
          <a:p>
            <a:pPr>
              <a:lnSpc>
                <a:spcPct val="107000"/>
              </a:lnSpc>
              <a:spcBef>
                <a:spcPts val="600"/>
              </a:spcBef>
              <a:spcAft>
                <a:spcPts val="1200"/>
              </a:spcAft>
            </a:pPr>
            <a:r>
              <a:rPr lang="sv-FI" sz="1800" b="1" dirty="0">
                <a:effectLst/>
                <a:latin typeface="Calibri" panose="020F0502020204030204" pitchFamily="34" charset="0"/>
                <a:ea typeface="Calibri" panose="020F0502020204030204" pitchFamily="34" charset="0"/>
                <a:cs typeface="Calibri" panose="020F0502020204030204" pitchFamily="34" charset="0"/>
              </a:rPr>
              <a:t>Droglänken – Cannabis</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https://paihdelinkki.fi/sv/databank/snabbinfo/cannabis</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800" b="1" kern="1200" dirty="0" err="1">
                <a:effectLst/>
                <a:latin typeface="Calibri" panose="020F0502020204030204" pitchFamily="34" charset="0"/>
                <a:ea typeface="Calibri" panose="020F0502020204030204" pitchFamily="34" charset="0"/>
                <a:cs typeface="Calibri" panose="020F0502020204030204" pitchFamily="34" charset="0"/>
              </a:rPr>
              <a:t>Nuortenlinkki</a:t>
            </a:r>
            <a:r>
              <a:rPr lang="sv-FI" sz="1800" b="1" kern="1200" dirty="0">
                <a:effectLst/>
                <a:latin typeface="Calibri" panose="020F0502020204030204" pitchFamily="34" charset="0"/>
                <a:ea typeface="Calibri" panose="020F0502020204030204" pitchFamily="34" charset="0"/>
                <a:cs typeface="Calibri" panose="020F0502020204030204" pitchFamily="34" charset="0"/>
              </a:rPr>
              <a:t> – </a:t>
            </a:r>
            <a:r>
              <a:rPr lang="sv-FI" sz="1800" b="1" kern="1200" dirty="0" err="1">
                <a:effectLst/>
                <a:latin typeface="Calibri" panose="020F0502020204030204" pitchFamily="34" charset="0"/>
                <a:ea typeface="Calibri" panose="020F0502020204030204" pitchFamily="34" charset="0"/>
                <a:cs typeface="Calibri" panose="020F0502020204030204" pitchFamily="34" charset="0"/>
              </a:rPr>
              <a:t>Kannabis</a:t>
            </a:r>
            <a:r>
              <a:rPr lang="sv-FI" sz="1800" b="1" kern="1200" dirty="0">
                <a:effectLst/>
                <a:latin typeface="Calibri" panose="020F0502020204030204" pitchFamily="34" charset="0"/>
                <a:ea typeface="Calibri" panose="020F0502020204030204" pitchFamily="34" charset="0"/>
                <a:cs typeface="Calibri" panose="020F0502020204030204" pitchFamily="34" charset="0"/>
              </a:rPr>
              <a:t> [om cannabis] </a:t>
            </a:r>
            <a:r>
              <a:rPr lang="sv-FI" sz="1800" kern="1200" dirty="0">
                <a:effectLst/>
                <a:latin typeface="Calibri" panose="020F0502020204030204" pitchFamily="34" charset="0"/>
                <a:ea typeface="Calibri" panose="020F0502020204030204" pitchFamily="34" charset="0"/>
                <a:cs typeface="Calibri" panose="020F0502020204030204" pitchFamily="34" charset="0"/>
              </a:rPr>
              <a:t>(på finska)</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r>
              <a:rPr lang="fi-FI" sz="1800" u="sng" kern="12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https://nuortenlinkki.fi/tietopiste/pikatieto/kannabis</a:t>
            </a:r>
            <a:endParaRPr lang="fi-FI" dirty="0"/>
          </a:p>
        </p:txBody>
      </p:sp>
      <p:sp>
        <p:nvSpPr>
          <p:cNvPr id="4" name="Dian numeron paikkamerkki 3"/>
          <p:cNvSpPr>
            <a:spLocks noGrp="1"/>
          </p:cNvSpPr>
          <p:nvPr>
            <p:ph type="sldNum" sz="quarter" idx="5"/>
          </p:nvPr>
        </p:nvSpPr>
        <p:spPr/>
        <p:txBody>
          <a:bodyPr/>
          <a:lstStyle/>
          <a:p>
            <a:fld id="{7B0E43CC-2F14-435C-BA1C-2549DB1DD0A1}" type="slidenum">
              <a:rPr lang="fi-FI" smtClean="0"/>
              <a:t>7</a:t>
            </a:fld>
            <a:endParaRPr lang="fi-FI"/>
          </a:p>
        </p:txBody>
      </p:sp>
    </p:spTree>
    <p:extLst>
      <p:ext uri="{BB962C8B-B14F-4D97-AF65-F5344CB8AC3E}">
        <p14:creationId xmlns:p14="http://schemas.microsoft.com/office/powerpoint/2010/main" val="2369655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Bef>
                <a:spcPts val="200"/>
              </a:spcBef>
              <a:spcAft>
                <a:spcPts val="1200"/>
              </a:spcAft>
            </a:pPr>
            <a:r>
              <a:rPr lang="fi-FI" sz="1800" dirty="0" err="1">
                <a:effectLst/>
                <a:latin typeface="Calibri" panose="020F0502020204030204" pitchFamily="34" charset="0"/>
                <a:ea typeface="Calibri" panose="020F0502020204030204" pitchFamily="34" charset="0"/>
              </a:rPr>
              <a:t>Hur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påverkar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cannabis</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Svar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på</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fråga</a:t>
            </a:r>
            <a:r>
              <a:rPr lang="fi-FI" sz="1800" dirty="0">
                <a:effectLst/>
                <a:latin typeface="Calibri" panose="020F0502020204030204" pitchFamily="34" charset="0"/>
                <a:ea typeface="Calibri" panose="020F0502020204030204" pitchFamily="34" charset="0"/>
              </a:rPr>
              <a:t> 1 i bild 7.</a:t>
            </a:r>
          </a:p>
          <a:p>
            <a:pPr>
              <a:lnSpc>
                <a:spcPct val="107000"/>
              </a:lnSpc>
              <a:spcBef>
                <a:spcPts val="200"/>
              </a:spcBef>
              <a:spcAft>
                <a:spcPts val="1200"/>
              </a:spcAft>
            </a:pPr>
            <a:endParaRPr lang="fi-FI"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200"/>
              </a:spcBef>
              <a:spcAft>
                <a:spcPts val="1200"/>
              </a:spcAft>
            </a:pPr>
            <a:r>
              <a:rPr lang="sv-FI"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Tilläggsinfo och källor:</a:t>
            </a:r>
          </a:p>
          <a:p>
            <a:pPr>
              <a:lnSpc>
                <a:spcPct val="107000"/>
              </a:lnSpc>
              <a:spcBef>
                <a:spcPts val="600"/>
              </a:spcBef>
              <a:spcAft>
                <a:spcPts val="1200"/>
              </a:spcAft>
            </a:pPr>
            <a:r>
              <a:rPr lang="sv-FI" sz="1800" b="1" dirty="0">
                <a:effectLst/>
                <a:latin typeface="Calibri" panose="020F0502020204030204" pitchFamily="34" charset="0"/>
                <a:ea typeface="Calibri" panose="020F0502020204030204" pitchFamily="34" charset="0"/>
                <a:cs typeface="Calibri" panose="020F0502020204030204" pitchFamily="34" charset="0"/>
              </a:rPr>
              <a:t>Droglänken – Cannabis</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https://paihdelinkki.fi/sv/databank/snabbinfo/cannabis</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800" b="1" kern="1200" dirty="0" err="1">
                <a:effectLst/>
                <a:latin typeface="Calibri" panose="020F0502020204030204" pitchFamily="34" charset="0"/>
                <a:ea typeface="Calibri" panose="020F0502020204030204" pitchFamily="34" charset="0"/>
                <a:cs typeface="Calibri" panose="020F0502020204030204" pitchFamily="34" charset="0"/>
              </a:rPr>
              <a:t>Nuortenlinkki</a:t>
            </a:r>
            <a:r>
              <a:rPr lang="sv-FI" sz="1800" b="1" kern="1200" dirty="0">
                <a:effectLst/>
                <a:latin typeface="Calibri" panose="020F0502020204030204" pitchFamily="34" charset="0"/>
                <a:ea typeface="Calibri" panose="020F0502020204030204" pitchFamily="34" charset="0"/>
                <a:cs typeface="Calibri" panose="020F0502020204030204" pitchFamily="34" charset="0"/>
              </a:rPr>
              <a:t> – </a:t>
            </a:r>
            <a:r>
              <a:rPr lang="sv-FI" sz="1800" b="1" kern="1200" dirty="0" err="1">
                <a:effectLst/>
                <a:latin typeface="Calibri" panose="020F0502020204030204" pitchFamily="34" charset="0"/>
                <a:ea typeface="Calibri" panose="020F0502020204030204" pitchFamily="34" charset="0"/>
                <a:cs typeface="Calibri" panose="020F0502020204030204" pitchFamily="34" charset="0"/>
              </a:rPr>
              <a:t>Kannabis</a:t>
            </a:r>
            <a:r>
              <a:rPr lang="sv-FI" sz="1800" b="1" kern="1200" dirty="0">
                <a:effectLst/>
                <a:latin typeface="Calibri" panose="020F0502020204030204" pitchFamily="34" charset="0"/>
                <a:ea typeface="Calibri" panose="020F0502020204030204" pitchFamily="34" charset="0"/>
                <a:cs typeface="Calibri" panose="020F0502020204030204" pitchFamily="34" charset="0"/>
              </a:rPr>
              <a:t> [om cannabis] </a:t>
            </a:r>
            <a:r>
              <a:rPr lang="sv-FI" sz="1800" kern="1200" dirty="0">
                <a:effectLst/>
                <a:latin typeface="Calibri" panose="020F0502020204030204" pitchFamily="34" charset="0"/>
                <a:ea typeface="Calibri" panose="020F0502020204030204" pitchFamily="34" charset="0"/>
                <a:cs typeface="Calibri" panose="020F0502020204030204" pitchFamily="34" charset="0"/>
              </a:rPr>
              <a:t>(på finska)</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800" u="sng" kern="12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https://nuortenlinkki.fi/tietopiste/pikatieto/kannabis</a:t>
            </a:r>
            <a:r>
              <a:rPr lang="fi-FI" sz="1800" u="sng" kern="1200" dirty="0">
                <a:effectLst/>
                <a:latin typeface="Calibri" panose="020F0502020204030204" pitchFamily="34" charset="0"/>
                <a:ea typeface="Calibri" panose="020F0502020204030204" pitchFamily="34" charset="0"/>
                <a:cs typeface="Calibri" panose="020F0502020204030204" pitchFamily="34" charset="0"/>
              </a:rPr>
              <a:t> </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800" b="1" dirty="0">
                <a:effectLst/>
                <a:latin typeface="Calibri" panose="020F0502020204030204" pitchFamily="34" charset="0"/>
                <a:ea typeface="Calibri" panose="020F0502020204030204" pitchFamily="34" charset="0"/>
                <a:cs typeface="Calibri" panose="020F0502020204030204" pitchFamily="34" charset="0"/>
              </a:rPr>
              <a:t>Institutet för hälsa och välfärd, Hur påverkar cannabis hälsan?</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https://thl.fi/sv/web/alkohol-tobak-och-beroenden/narkotika/cannabis-och-halsa/hur-paverkar-cannabis-halsan-</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800" b="1" dirty="0">
                <a:effectLst/>
                <a:latin typeface="Calibri" panose="020F0502020204030204" pitchFamily="34" charset="0"/>
                <a:ea typeface="Calibri" panose="020F0502020204030204" pitchFamily="34" charset="0"/>
                <a:cs typeface="Calibri" panose="020F0502020204030204" pitchFamily="34" charset="0"/>
              </a:rPr>
              <a:t>YLE </a:t>
            </a:r>
            <a:r>
              <a:rPr lang="sv-FI" sz="1800" b="1" dirty="0" err="1">
                <a:effectLst/>
                <a:latin typeface="Calibri" panose="020F0502020204030204" pitchFamily="34" charset="0"/>
                <a:ea typeface="Calibri" panose="020F0502020204030204" pitchFamily="34" charset="0"/>
                <a:cs typeface="Calibri" panose="020F0502020204030204" pitchFamily="34" charset="0"/>
              </a:rPr>
              <a:t>uutiset</a:t>
            </a:r>
            <a:r>
              <a:rPr lang="sv-FI" sz="1800" b="1" dirty="0">
                <a:effectLst/>
                <a:latin typeface="Calibri" panose="020F0502020204030204" pitchFamily="34" charset="0"/>
                <a:ea typeface="Calibri" panose="020F0502020204030204" pitchFamily="34" charset="0"/>
                <a:cs typeface="Calibri" panose="020F0502020204030204" pitchFamily="34" charset="0"/>
              </a:rPr>
              <a:t> 26.8.2018</a:t>
            </a:r>
            <a:r>
              <a:rPr lang="sv-FI" sz="1800" dirty="0">
                <a:effectLst/>
                <a:latin typeface="Calibri" panose="020F0502020204030204" pitchFamily="34" charset="0"/>
                <a:ea typeface="Calibri" panose="020F0502020204030204" pitchFamily="34" charset="0"/>
                <a:cs typeface="Calibri" panose="020F0502020204030204" pitchFamily="34" charset="0"/>
              </a:rPr>
              <a:t>: </a:t>
            </a:r>
            <a:r>
              <a:rPr lang="sv-FI" sz="1800" dirty="0" err="1">
                <a:effectLst/>
                <a:latin typeface="Calibri" panose="020F0502020204030204" pitchFamily="34" charset="0"/>
                <a:ea typeface="Calibri" panose="020F0502020204030204" pitchFamily="34" charset="0"/>
                <a:cs typeface="Calibri" panose="020F0502020204030204" pitchFamily="34" charset="0"/>
              </a:rPr>
              <a:t>Entistä</a:t>
            </a:r>
            <a:r>
              <a:rPr lang="sv-FI" sz="1800" dirty="0">
                <a:effectLst/>
                <a:latin typeface="Calibri" panose="020F0502020204030204" pitchFamily="34" charset="0"/>
                <a:ea typeface="Calibri" panose="020F0502020204030204" pitchFamily="34" charset="0"/>
                <a:cs typeface="Calibri" panose="020F0502020204030204" pitchFamily="34" charset="0"/>
              </a:rPr>
              <a:t> </a:t>
            </a:r>
            <a:r>
              <a:rPr lang="sv-FI" sz="1800" dirty="0" err="1">
                <a:effectLst/>
                <a:latin typeface="Calibri" panose="020F0502020204030204" pitchFamily="34" charset="0"/>
                <a:ea typeface="Calibri" panose="020F0502020204030204" pitchFamily="34" charset="0"/>
                <a:cs typeface="Calibri" panose="020F0502020204030204" pitchFamily="34" charset="0"/>
              </a:rPr>
              <a:t>vahvempaa</a:t>
            </a:r>
            <a:r>
              <a:rPr lang="sv-FI" sz="1800" dirty="0">
                <a:effectLst/>
                <a:latin typeface="Calibri" panose="020F0502020204030204" pitchFamily="34" charset="0"/>
                <a:ea typeface="Calibri" panose="020F0502020204030204" pitchFamily="34" charset="0"/>
                <a:cs typeface="Calibri" panose="020F0502020204030204" pitchFamily="34" charset="0"/>
              </a:rPr>
              <a:t> </a:t>
            </a:r>
            <a:r>
              <a:rPr lang="sv-FI" sz="1800" dirty="0" err="1">
                <a:effectLst/>
                <a:latin typeface="Calibri" panose="020F0502020204030204" pitchFamily="34" charset="0"/>
                <a:ea typeface="Calibri" panose="020F0502020204030204" pitchFamily="34" charset="0"/>
                <a:cs typeface="Calibri" panose="020F0502020204030204" pitchFamily="34" charset="0"/>
              </a:rPr>
              <a:t>kannabista</a:t>
            </a:r>
            <a:r>
              <a:rPr lang="sv-FI" sz="1800" dirty="0">
                <a:effectLst/>
                <a:latin typeface="Calibri" panose="020F0502020204030204" pitchFamily="34" charset="0"/>
                <a:ea typeface="Calibri" panose="020F0502020204030204" pitchFamily="34" charset="0"/>
                <a:cs typeface="Calibri" panose="020F0502020204030204" pitchFamily="34" charset="0"/>
              </a:rPr>
              <a:t> </a:t>
            </a:r>
            <a:r>
              <a:rPr lang="sv-FI" sz="1800" dirty="0" err="1">
                <a:effectLst/>
                <a:latin typeface="Calibri" panose="020F0502020204030204" pitchFamily="34" charset="0"/>
                <a:ea typeface="Calibri" panose="020F0502020204030204" pitchFamily="34" charset="0"/>
                <a:cs typeface="Calibri" panose="020F0502020204030204" pitchFamily="34" charset="0"/>
              </a:rPr>
              <a:t>viljellään</a:t>
            </a:r>
            <a:r>
              <a:rPr lang="sv-FI" sz="1800" dirty="0">
                <a:effectLst/>
                <a:latin typeface="Calibri" panose="020F0502020204030204" pitchFamily="34" charset="0"/>
                <a:ea typeface="Calibri" panose="020F0502020204030204" pitchFamily="34" charset="0"/>
                <a:cs typeface="Calibri" panose="020F0502020204030204" pitchFamily="34" charset="0"/>
              </a:rPr>
              <a:t> </a:t>
            </a:r>
            <a:r>
              <a:rPr lang="sv-FI" sz="1800" dirty="0" err="1">
                <a:effectLst/>
                <a:latin typeface="Calibri" panose="020F0502020204030204" pitchFamily="34" charset="0"/>
                <a:ea typeface="Calibri" panose="020F0502020204030204" pitchFamily="34" charset="0"/>
                <a:cs typeface="Calibri" panose="020F0502020204030204" pitchFamily="34" charset="0"/>
              </a:rPr>
              <a:t>ammattimaisesti</a:t>
            </a:r>
            <a:r>
              <a:rPr lang="sv-FI" sz="1800" dirty="0">
                <a:effectLst/>
                <a:latin typeface="Calibri" panose="020F0502020204030204" pitchFamily="34" charset="0"/>
                <a:ea typeface="Calibri" panose="020F0502020204030204" pitchFamily="34" charset="0"/>
                <a:cs typeface="Calibri" panose="020F0502020204030204" pitchFamily="34" charset="0"/>
              </a:rPr>
              <a:t> </a:t>
            </a:r>
            <a:r>
              <a:rPr lang="sv-FI" sz="1800" dirty="0" err="1">
                <a:effectLst/>
                <a:latin typeface="Calibri" panose="020F0502020204030204" pitchFamily="34" charset="0"/>
                <a:ea typeface="Calibri" panose="020F0502020204030204" pitchFamily="34" charset="0"/>
                <a:cs typeface="Calibri" panose="020F0502020204030204" pitchFamily="34" charset="0"/>
              </a:rPr>
              <a:t>Suomessa</a:t>
            </a:r>
            <a:r>
              <a:rPr lang="sv-FI" sz="1800" dirty="0">
                <a:effectLst/>
                <a:latin typeface="Calibri" panose="020F0502020204030204" pitchFamily="34" charset="0"/>
                <a:ea typeface="Calibri" panose="020F0502020204030204" pitchFamily="34" charset="0"/>
                <a:cs typeface="Calibri" panose="020F0502020204030204" pitchFamily="34" charset="0"/>
              </a:rPr>
              <a:t> – KRP: </a:t>
            </a:r>
            <a:r>
              <a:rPr lang="sv-FI" sz="1800" dirty="0" err="1">
                <a:effectLst/>
                <a:latin typeface="Calibri" panose="020F0502020204030204" pitchFamily="34" charset="0"/>
                <a:ea typeface="Calibri" panose="020F0502020204030204" pitchFamily="34" charset="0"/>
                <a:cs typeface="Calibri" panose="020F0502020204030204" pitchFamily="34" charset="0"/>
              </a:rPr>
              <a:t>Kannabiskontteja</a:t>
            </a:r>
            <a:r>
              <a:rPr lang="sv-FI" sz="1800" dirty="0">
                <a:effectLst/>
                <a:latin typeface="Calibri" panose="020F0502020204030204" pitchFamily="34" charset="0"/>
                <a:ea typeface="Calibri" panose="020F0502020204030204" pitchFamily="34" charset="0"/>
                <a:cs typeface="Calibri" panose="020F0502020204030204" pitchFamily="34" charset="0"/>
              </a:rPr>
              <a:t> on </a:t>
            </a:r>
            <a:r>
              <a:rPr lang="sv-FI" sz="1800" dirty="0" err="1">
                <a:effectLst/>
                <a:latin typeface="Calibri" panose="020F0502020204030204" pitchFamily="34" charset="0"/>
                <a:ea typeface="Calibri" panose="020F0502020204030204" pitchFamily="34" charset="0"/>
                <a:cs typeface="Calibri" panose="020F0502020204030204" pitchFamily="34" charset="0"/>
              </a:rPr>
              <a:t>löydetty</a:t>
            </a:r>
            <a:r>
              <a:rPr lang="sv-FI" sz="1800" dirty="0">
                <a:effectLst/>
                <a:latin typeface="Calibri" panose="020F0502020204030204" pitchFamily="34" charset="0"/>
                <a:ea typeface="Calibri" panose="020F0502020204030204" pitchFamily="34" charset="0"/>
                <a:cs typeface="Calibri" panose="020F0502020204030204" pitchFamily="34" charset="0"/>
              </a:rPr>
              <a:t> jo </a:t>
            </a:r>
            <a:r>
              <a:rPr lang="sv-FI" sz="1800" dirty="0" err="1">
                <a:effectLst/>
                <a:latin typeface="Calibri" panose="020F0502020204030204" pitchFamily="34" charset="0"/>
                <a:ea typeface="Calibri" panose="020F0502020204030204" pitchFamily="34" charset="0"/>
                <a:cs typeface="Calibri" panose="020F0502020204030204" pitchFamily="34" charset="0"/>
              </a:rPr>
              <a:t>kaksi</a:t>
            </a:r>
            <a:r>
              <a:rPr lang="sv-FI" sz="1800" dirty="0">
                <a:effectLst/>
                <a:latin typeface="Calibri" panose="020F0502020204030204" pitchFamily="34" charset="0"/>
                <a:ea typeface="Calibri" panose="020F0502020204030204" pitchFamily="34" charset="0"/>
                <a:cs typeface="Calibri" panose="020F0502020204030204" pitchFamily="34" charset="0"/>
              </a:rPr>
              <a:t> [Starkare cannabis odlas professionellt i Finland säger kriminalpolisen – två </a:t>
            </a:r>
            <a:r>
              <a:rPr lang="sv-FI" sz="1800" dirty="0" err="1">
                <a:effectLst/>
                <a:latin typeface="Calibri" panose="020F0502020204030204" pitchFamily="34" charset="0"/>
                <a:ea typeface="Calibri" panose="020F0502020204030204" pitchFamily="34" charset="0"/>
                <a:cs typeface="Calibri" panose="020F0502020204030204" pitchFamily="34" charset="0"/>
              </a:rPr>
              <a:t>kontainers</a:t>
            </a:r>
            <a:r>
              <a:rPr lang="sv-FI" sz="1800" dirty="0">
                <a:effectLst/>
                <a:latin typeface="Calibri" panose="020F0502020204030204" pitchFamily="34" charset="0"/>
                <a:ea typeface="Calibri" panose="020F0502020204030204" pitchFamily="34" charset="0"/>
                <a:cs typeface="Calibri" panose="020F0502020204030204" pitchFamily="34" charset="0"/>
              </a:rPr>
              <a:t> har redan hittats] (på finska)</a:t>
            </a:r>
          </a:p>
          <a:p>
            <a:pPr>
              <a:lnSpc>
                <a:spcPct val="107000"/>
              </a:lnSpc>
              <a:spcBef>
                <a:spcPts val="600"/>
              </a:spcBef>
              <a:spcAft>
                <a:spcPts val="1200"/>
              </a:spcAft>
            </a:pPr>
            <a:r>
              <a:rPr lang="sv-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https://yle.fi/uutiset/3-10357326</a:t>
            </a:r>
            <a:r>
              <a:rPr lang="sv-FI" sz="1800" u="sng" dirty="0">
                <a:effectLst/>
                <a:latin typeface="Calibri" panose="020F0502020204030204" pitchFamily="34" charset="0"/>
                <a:ea typeface="Calibri" panose="020F0502020204030204" pitchFamily="34" charset="0"/>
                <a:cs typeface="Calibri" panose="020F0502020204030204" pitchFamily="34" charset="0"/>
              </a:rPr>
              <a:t> </a:t>
            </a:r>
            <a:r>
              <a:rPr lang="sv-FI" sz="18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Bef>
                <a:spcPts val="600"/>
              </a:spcBef>
              <a:spcAft>
                <a:spcPts val="1200"/>
              </a:spcAft>
            </a:pPr>
            <a:r>
              <a:rPr lang="sv-FI" sz="1800" b="1" dirty="0">
                <a:effectLst/>
                <a:latin typeface="Calibri" panose="020F0502020204030204" pitchFamily="34" charset="0"/>
                <a:ea typeface="Calibri" panose="020F0502020204030204" pitchFamily="34" charset="0"/>
                <a:cs typeface="Calibri" panose="020F0502020204030204" pitchFamily="34" charset="0"/>
              </a:rPr>
              <a:t>Yrkeshögskolan </a:t>
            </a:r>
            <a:r>
              <a:rPr lang="sv-FI" sz="1800" b="1" dirty="0" err="1">
                <a:effectLst/>
                <a:latin typeface="Calibri" panose="020F0502020204030204" pitchFamily="34" charset="0"/>
                <a:ea typeface="Calibri" panose="020F0502020204030204" pitchFamily="34" charset="0"/>
                <a:cs typeface="Calibri" panose="020F0502020204030204" pitchFamily="34" charset="0"/>
              </a:rPr>
              <a:t>Novia</a:t>
            </a:r>
            <a:r>
              <a:rPr lang="sv-FI" sz="1800" b="1" dirty="0">
                <a:effectLst/>
                <a:latin typeface="Calibri" panose="020F0502020204030204" pitchFamily="34" charset="0"/>
                <a:ea typeface="Calibri" panose="020F0502020204030204" pitchFamily="34" charset="0"/>
                <a:cs typeface="Calibri" panose="020F0502020204030204" pitchFamily="34" charset="0"/>
              </a:rPr>
              <a:t>, Examensarbete. Fagerström, Ellinor (2018) ”Cannabis ger ingen krapula”.</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https://www.theseus.fi/bitstream/handle/10024/158663/EF%20.pdf?sequence=1&amp;isAllowed=y</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fi-FI"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Turun ammattikorkeakoulu, Opinnäytetyö.</a:t>
            </a:r>
            <a:r>
              <a:rPr lang="fi-FI"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Vainio, Susanna; Laaksonen, Tanja (2015). </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fi-FI"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Minkälaista tietoa nuoret saavat kannabiksesta internetin välityksellä: tietoa terveydenhuollon ammattihenkilöille. </a:t>
            </a:r>
            <a:r>
              <a:rPr lang="sv-FI"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[Hurdan information får ungdomar om cannabis via nätet: info till vårdpersonalen] </a:t>
            </a:r>
            <a:r>
              <a:rPr lang="sv-FI"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(på finska)</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fi-FI" sz="1800" u="sng" kern="12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8"/>
              </a:rPr>
              <a:t>https://www.theseus.fi/handle/10024/104106</a:t>
            </a:r>
            <a:r>
              <a:rPr lang="fi-FI" sz="1800" u="sng" dirty="0">
                <a:effectLst/>
                <a:latin typeface="Calibri" panose="020F0502020204030204" pitchFamily="34" charset="0"/>
                <a:ea typeface="Calibri" panose="020F0502020204030204" pitchFamily="34" charset="0"/>
                <a:cs typeface="Calibri" panose="020F0502020204030204" pitchFamily="34" charset="0"/>
              </a:rPr>
              <a:t> </a:t>
            </a:r>
            <a:r>
              <a:rPr lang="fi-FI" sz="1800" dirty="0">
                <a:effectLst/>
                <a:latin typeface="Calibri" panose="020F0502020204030204" pitchFamily="34" charset="0"/>
                <a:ea typeface="Calibri" panose="020F0502020204030204" pitchFamily="34" charset="0"/>
                <a:cs typeface="Calibri" panose="020F0502020204030204" pitchFamily="34" charset="0"/>
              </a:rPr>
              <a:t> </a:t>
            </a:r>
            <a:endParaRPr lang="sv-FI"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Dian numeron paikkamerkki 3"/>
          <p:cNvSpPr>
            <a:spLocks noGrp="1"/>
          </p:cNvSpPr>
          <p:nvPr>
            <p:ph type="sldNum" sz="quarter" idx="5"/>
          </p:nvPr>
        </p:nvSpPr>
        <p:spPr/>
        <p:txBody>
          <a:bodyPr/>
          <a:lstStyle/>
          <a:p>
            <a:fld id="{7B0E43CC-2F14-435C-BA1C-2549DB1DD0A1}" type="slidenum">
              <a:rPr lang="fi-FI" smtClean="0"/>
              <a:t>8</a:t>
            </a:fld>
            <a:endParaRPr lang="fi-FI"/>
          </a:p>
        </p:txBody>
      </p:sp>
    </p:spTree>
    <p:extLst>
      <p:ext uri="{BB962C8B-B14F-4D97-AF65-F5344CB8AC3E}">
        <p14:creationId xmlns:p14="http://schemas.microsoft.com/office/powerpoint/2010/main" val="2375234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ts val="1900"/>
              </a:lnSpc>
              <a:spcBef>
                <a:spcPts val="600"/>
              </a:spcBef>
              <a:spcAft>
                <a:spcPts val="0"/>
              </a:spcAft>
            </a:pPr>
            <a:r>
              <a:rPr lang="sv-FI" sz="1800" dirty="0">
                <a:effectLst/>
                <a:latin typeface="Calibri" panose="020F0502020204030204" pitchFamily="34" charset="0"/>
                <a:ea typeface="Calibri" panose="020F0502020204030204" pitchFamily="34" charset="0"/>
              </a:rPr>
              <a:t>Svar på fråga 2 i bild 7. </a:t>
            </a:r>
            <a:r>
              <a:rPr lang="sv-FI" sz="1800" dirty="0">
                <a:effectLst/>
                <a:latin typeface="Calibri" panose="020F0502020204030204" pitchFamily="34" charset="0"/>
                <a:ea typeface="Calibri" panose="020F0502020204030204" pitchFamily="34" charset="0"/>
                <a:cs typeface="Calibri" panose="020F0502020204030204" pitchFamily="34" charset="0"/>
              </a:rPr>
              <a:t>Bilden lyfter fram omedelbara effekter av cannabisbruk. Riskerna och effekterna vid långvarigt bruk tas upp i slutet av lektionen i bilderna 20–25.</a:t>
            </a:r>
          </a:p>
          <a:p>
            <a:pPr>
              <a:lnSpc>
                <a:spcPct val="107000"/>
              </a:lnSpc>
              <a:spcBef>
                <a:spcPts val="200"/>
              </a:spcBef>
              <a:spcAft>
                <a:spcPts val="1200"/>
              </a:spcAft>
            </a:pPr>
            <a:endParaRPr lang="fi-FI"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200"/>
              </a:spcBef>
              <a:spcAft>
                <a:spcPts val="1200"/>
              </a:spcAft>
            </a:pPr>
            <a:r>
              <a:rPr lang="fi-FI" sz="12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Källor</a:t>
            </a:r>
            <a:r>
              <a:rPr lang="fi-FI"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sv-FI"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600"/>
              </a:spcBef>
              <a:spcAft>
                <a:spcPts val="1200"/>
              </a:spcAft>
            </a:pPr>
            <a:r>
              <a:rPr lang="fi-FI"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Turun ammattikorkeakoulu, Opinnäytetyö.</a:t>
            </a:r>
            <a:r>
              <a:rPr lang="fi-FI"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Vainio, Susanna; Laaksonen, Tanja (2015). </a:t>
            </a:r>
            <a:endParaRPr lang="sv-FI"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fi-FI"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Minkälaista tietoa nuoret saavat kannabiksesta internetin välityksellä: tietoa terveydenhuollon ammattihenkilöille. </a:t>
            </a:r>
            <a:r>
              <a:rPr lang="sv-FI"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[Hurdan information får ungdomar om cannabis via nätet: info till vårdpersonalen] </a:t>
            </a:r>
            <a:r>
              <a:rPr lang="sv-FI"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(på finska)</a:t>
            </a:r>
            <a:endParaRPr lang="sv-FI"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600"/>
              </a:spcBef>
              <a:spcAft>
                <a:spcPts val="1200"/>
              </a:spcAft>
            </a:pPr>
            <a:r>
              <a:rPr lang="sv-FI" sz="1200" u="sng" kern="12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https://www.theseus.fi/handle/10024/104106</a:t>
            </a:r>
            <a:r>
              <a:rPr lang="fi-FI" sz="1200" u="sng" dirty="0">
                <a:effectLst/>
                <a:latin typeface="Calibri" panose="020F0502020204030204" pitchFamily="34" charset="0"/>
                <a:ea typeface="Calibri" panose="020F0502020204030204" pitchFamily="34" charset="0"/>
                <a:cs typeface="Calibri" panose="020F0502020204030204" pitchFamily="34" charset="0"/>
              </a:rPr>
              <a:t> </a:t>
            </a:r>
            <a:r>
              <a:rPr lang="fi-FI" sz="1200" dirty="0">
                <a:effectLst/>
                <a:latin typeface="Calibri" panose="020F0502020204030204" pitchFamily="34" charset="0"/>
                <a:ea typeface="Calibri" panose="020F0502020204030204" pitchFamily="34" charset="0"/>
                <a:cs typeface="Calibri" panose="020F0502020204030204" pitchFamily="34" charset="0"/>
              </a:rPr>
              <a:t> </a:t>
            </a:r>
            <a:endParaRPr lang="sv-FI" sz="1200" dirty="0">
              <a:effectLst/>
              <a:latin typeface="Calibri" panose="020F0502020204030204" pitchFamily="34" charset="0"/>
              <a:ea typeface="Calibri" panose="020F0502020204030204" pitchFamily="34" charset="0"/>
              <a:cs typeface="Calibri" panose="020F0502020204030204" pitchFamily="34" charset="0"/>
            </a:endParaRPr>
          </a:p>
          <a:p>
            <a:endParaRPr lang="fi-FI" dirty="0"/>
          </a:p>
        </p:txBody>
      </p:sp>
      <p:sp>
        <p:nvSpPr>
          <p:cNvPr id="4" name="Dian numeron paikkamerkki 3"/>
          <p:cNvSpPr>
            <a:spLocks noGrp="1"/>
          </p:cNvSpPr>
          <p:nvPr>
            <p:ph type="sldNum" sz="quarter" idx="5"/>
          </p:nvPr>
        </p:nvSpPr>
        <p:spPr/>
        <p:txBody>
          <a:bodyPr/>
          <a:lstStyle/>
          <a:p>
            <a:fld id="{7B0E43CC-2F14-435C-BA1C-2549DB1DD0A1}" type="slidenum">
              <a:rPr lang="fi-FI" smtClean="0"/>
              <a:t>9</a:t>
            </a:fld>
            <a:endParaRPr lang="fi-FI"/>
          </a:p>
        </p:txBody>
      </p:sp>
    </p:spTree>
    <p:extLst>
      <p:ext uri="{BB962C8B-B14F-4D97-AF65-F5344CB8AC3E}">
        <p14:creationId xmlns:p14="http://schemas.microsoft.com/office/powerpoint/2010/main" val="1524804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HYT 1">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E46B08C9-05C4-49EA-8F43-70363792140A}"/>
              </a:ext>
            </a:extLst>
          </p:cNvPr>
          <p:cNvSpPr>
            <a:spLocks noGrp="1"/>
          </p:cNvSpPr>
          <p:nvPr>
            <p:ph type="subTitle" idx="13" hasCustomPrompt="1"/>
          </p:nvPr>
        </p:nvSpPr>
        <p:spPr>
          <a:xfrm>
            <a:off x="236169" y="1808975"/>
            <a:ext cx="8635328" cy="4683899"/>
          </a:xfrm>
          <a:prstGeom prst="rect">
            <a:avLst/>
          </a:prstGeom>
        </p:spPr>
        <p:txBody>
          <a:bodyPr/>
          <a:lstStyle>
            <a:lvl1pPr marL="0" indent="0" algn="l">
              <a:buNone/>
              <a:defRPr sz="2400">
                <a:latin typeface="Monsterra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pic>
        <p:nvPicPr>
          <p:cNvPr id="6" name="Kuva 5" descr="EHYT Bueno">
            <a:extLst>
              <a:ext uri="{FF2B5EF4-FFF2-40B4-BE49-F238E27FC236}">
                <a16:creationId xmlns:a16="http://schemas.microsoft.com/office/drawing/2014/main" id="{EA785458-2DBA-4BD4-9322-3EDC210C30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7570" y="281469"/>
            <a:ext cx="1556502" cy="743359"/>
          </a:xfrm>
          <a:prstGeom prst="rect">
            <a:avLst/>
          </a:prstGeom>
        </p:spPr>
      </p:pic>
    </p:spTree>
    <p:extLst>
      <p:ext uri="{BB962C8B-B14F-4D97-AF65-F5344CB8AC3E}">
        <p14:creationId xmlns:p14="http://schemas.microsoft.com/office/powerpoint/2010/main" val="160930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HYT 5">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A54CA59E-D2B4-4892-87B3-827C6196A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4716107" cy="915954"/>
          </a:xfrm>
          <a:prstGeom prst="rect">
            <a:avLst/>
          </a:prstGeom>
        </p:spPr>
        <p:txBody>
          <a:bodyPr anchor="b"/>
          <a:lstStyle>
            <a:lvl1pPr algn="l">
              <a:defRPr sz="4000" b="1">
                <a:solidFill>
                  <a:schemeClr val="tx1"/>
                </a:solidFill>
                <a:latin typeface="Monsterra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4716107" cy="3069772"/>
          </a:xfrm>
          <a:prstGeom prst="rect">
            <a:avLst/>
          </a:prstGeom>
        </p:spPr>
        <p:txBody>
          <a:bodyPr/>
          <a:lstStyle>
            <a:lvl1pPr marL="0" indent="0" algn="l">
              <a:buNone/>
              <a:defRPr sz="2000">
                <a:latin typeface="Overpass Mono" panose="00000509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1718044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HYT 6">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3AF1904-CDAF-46E1-A2DB-0165C69083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4716107" cy="915954"/>
          </a:xfrm>
          <a:prstGeom prst="rect">
            <a:avLst/>
          </a:prstGeom>
        </p:spPr>
        <p:txBody>
          <a:bodyPr anchor="b"/>
          <a:lstStyle>
            <a:lvl1pPr algn="ctr">
              <a:defRPr sz="4000" b="1">
                <a:latin typeface="Monsterra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4716107" cy="3069772"/>
          </a:xfrm>
          <a:prstGeom prst="rect">
            <a:avLst/>
          </a:prstGeom>
        </p:spPr>
        <p:txBody>
          <a:bodyPr/>
          <a:lstStyle>
            <a:lvl1pPr marL="0" indent="0" algn="ctr">
              <a:buNone/>
              <a:defRPr sz="2000">
                <a:latin typeface="Overpass Mono" panose="00000509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2797746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HYT 7">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8A957BCC-8C58-49D9-851E-E3A2AB1FE2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6903126" cy="915954"/>
          </a:xfrm>
          <a:prstGeom prst="rect">
            <a:avLst/>
          </a:prstGeom>
        </p:spPr>
        <p:txBody>
          <a:bodyPr anchor="b"/>
          <a:lstStyle>
            <a:lvl1pPr algn="l">
              <a:defRPr sz="4000" b="1">
                <a:latin typeface="Monsterra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7949501" cy="4617114"/>
          </a:xfrm>
          <a:prstGeom prst="rect">
            <a:avLst/>
          </a:prstGeom>
        </p:spPr>
        <p:txBody>
          <a:bodyPr/>
          <a:lstStyle>
            <a:lvl1pPr marL="0" indent="0" algn="l">
              <a:buNone/>
              <a:defRPr sz="2400">
                <a:latin typeface="Monsterra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3468817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HYT 8">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DF382DF-67CE-4F96-8ACF-4C324C007DC3}"/>
              </a:ext>
            </a:extLst>
          </p:cNvPr>
          <p:cNvSpPr/>
          <p:nvPr userDrawn="1"/>
        </p:nvSpPr>
        <p:spPr>
          <a:xfrm>
            <a:off x="0" y="0"/>
            <a:ext cx="9144000" cy="6858000"/>
          </a:xfrm>
          <a:prstGeom prst="rect">
            <a:avLst/>
          </a:prstGeom>
          <a:solidFill>
            <a:srgbClr val="80C9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5987187" cy="915954"/>
          </a:xfrm>
          <a:prstGeom prst="rect">
            <a:avLst/>
          </a:prstGeom>
        </p:spPr>
        <p:txBody>
          <a:bodyPr anchor="b"/>
          <a:lstStyle>
            <a:lvl1pPr algn="l">
              <a:defRPr sz="5400" b="1">
                <a:solidFill>
                  <a:schemeClr val="tx1"/>
                </a:solidFill>
                <a:latin typeface="Monsterra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7949501" cy="4617114"/>
          </a:xfrm>
          <a:prstGeom prst="rect">
            <a:avLst/>
          </a:prstGeom>
        </p:spPr>
        <p:txBody>
          <a:bodyPr/>
          <a:lstStyle>
            <a:lvl1pPr marL="0" indent="0" algn="l">
              <a:buNone/>
              <a:defRPr sz="3600">
                <a:latin typeface="Monsterra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pic>
        <p:nvPicPr>
          <p:cNvPr id="8" name="Kuva 7" descr="EHYT Bueno&#10;">
            <a:extLst>
              <a:ext uri="{FF2B5EF4-FFF2-40B4-BE49-F238E27FC236}">
                <a16:creationId xmlns:a16="http://schemas.microsoft.com/office/drawing/2014/main" id="{5D902F54-6E09-4909-BCBD-170691B089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7570" y="281469"/>
            <a:ext cx="1556502" cy="743359"/>
          </a:xfrm>
          <a:prstGeom prst="rect">
            <a:avLst/>
          </a:prstGeom>
        </p:spPr>
      </p:pic>
    </p:spTree>
    <p:extLst>
      <p:ext uri="{BB962C8B-B14F-4D97-AF65-F5344CB8AC3E}">
        <p14:creationId xmlns:p14="http://schemas.microsoft.com/office/powerpoint/2010/main" val="1397900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HYT 9">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B1C810F3-C332-44D2-9EAE-9ACA11023E98}"/>
              </a:ext>
            </a:extLst>
          </p:cNvPr>
          <p:cNvSpPr/>
          <p:nvPr userDrawn="1"/>
        </p:nvSpPr>
        <p:spPr>
          <a:xfrm>
            <a:off x="0" y="0"/>
            <a:ext cx="9144000" cy="6858000"/>
          </a:xfrm>
          <a:prstGeom prst="rect">
            <a:avLst/>
          </a:prstGeom>
          <a:solidFill>
            <a:srgbClr val="3EB4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7949501" cy="4617114"/>
          </a:xfrm>
          <a:prstGeom prst="rect">
            <a:avLst/>
          </a:prstGeom>
        </p:spPr>
        <p:txBody>
          <a:bodyPr/>
          <a:lstStyle>
            <a:lvl1pPr marL="0" indent="0" algn="l">
              <a:buNone/>
              <a:defRPr sz="2400">
                <a:latin typeface="Monsterra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pic>
        <p:nvPicPr>
          <p:cNvPr id="8" name="Kuva 7" descr="EHYT Bueno&#10;">
            <a:extLst>
              <a:ext uri="{FF2B5EF4-FFF2-40B4-BE49-F238E27FC236}">
                <a16:creationId xmlns:a16="http://schemas.microsoft.com/office/drawing/2014/main" id="{23C456EB-C502-4F2D-A1D1-8ABD622D1F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7570" y="281469"/>
            <a:ext cx="1556502" cy="743359"/>
          </a:xfrm>
          <a:prstGeom prst="rect">
            <a:avLst/>
          </a:prstGeom>
        </p:spPr>
      </p:pic>
    </p:spTree>
    <p:extLst>
      <p:ext uri="{BB962C8B-B14F-4D97-AF65-F5344CB8AC3E}">
        <p14:creationId xmlns:p14="http://schemas.microsoft.com/office/powerpoint/2010/main" val="1967753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54995A0F-3548-416E-B780-F22765A906B5}"/>
              </a:ext>
            </a:extLst>
          </p:cNvPr>
          <p:cNvSpPr/>
          <p:nvPr userDrawn="1"/>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3" descr="EHYT Bueno">
            <a:extLst>
              <a:ext uri="{FF2B5EF4-FFF2-40B4-BE49-F238E27FC236}">
                <a16:creationId xmlns:a16="http://schemas.microsoft.com/office/drawing/2014/main" id="{4243C31C-ACF1-43CB-8BAB-DFAB0423CB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7570" y="281469"/>
            <a:ext cx="1556502" cy="743359"/>
          </a:xfrm>
          <a:prstGeom prst="rect">
            <a:avLst/>
          </a:prstGeom>
        </p:spPr>
      </p:pic>
    </p:spTree>
    <p:extLst>
      <p:ext uri="{BB962C8B-B14F-4D97-AF65-F5344CB8AC3E}">
        <p14:creationId xmlns:p14="http://schemas.microsoft.com/office/powerpoint/2010/main" val="1500709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54995A0F-3548-416E-B780-F22765A906B5}"/>
              </a:ext>
            </a:extLst>
          </p:cNvPr>
          <p:cNvSpPr/>
          <p:nvPr userDrawn="1"/>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662073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DE7D2184-7F56-4C49-AD4B-C964AE4A36C0}"/>
              </a:ext>
            </a:extLst>
          </p:cNvPr>
          <p:cNvSpPr/>
          <p:nvPr userDrawn="1"/>
        </p:nvSpPr>
        <p:spPr>
          <a:xfrm>
            <a:off x="0" y="0"/>
            <a:ext cx="9144000" cy="6858000"/>
          </a:xfrm>
          <a:prstGeom prst="rect">
            <a:avLst/>
          </a:prstGeom>
          <a:solidFill>
            <a:srgbClr val="3EB4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3" descr="EHYT Bueno&#10;">
            <a:extLst>
              <a:ext uri="{FF2B5EF4-FFF2-40B4-BE49-F238E27FC236}">
                <a16:creationId xmlns:a16="http://schemas.microsoft.com/office/drawing/2014/main" id="{F0AD96A3-C2C9-4570-A3E6-E183088D91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4220" y="5872644"/>
            <a:ext cx="1556502" cy="743359"/>
          </a:xfrm>
          <a:prstGeom prst="rect">
            <a:avLst/>
          </a:prstGeom>
        </p:spPr>
      </p:pic>
    </p:spTree>
    <p:extLst>
      <p:ext uri="{BB962C8B-B14F-4D97-AF65-F5344CB8AC3E}">
        <p14:creationId xmlns:p14="http://schemas.microsoft.com/office/powerpoint/2010/main" val="2948292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DE7D2184-7F56-4C49-AD4B-C964AE4A36C0}"/>
              </a:ext>
            </a:extLst>
          </p:cNvPr>
          <p:cNvSpPr/>
          <p:nvPr userDrawn="1"/>
        </p:nvSpPr>
        <p:spPr>
          <a:xfrm>
            <a:off x="0" y="0"/>
            <a:ext cx="9144000" cy="6858000"/>
          </a:xfrm>
          <a:prstGeom prst="rect">
            <a:avLst/>
          </a:prstGeom>
          <a:solidFill>
            <a:srgbClr val="3EB4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608819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HYT 1">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E46B08C9-05C4-49EA-8F43-70363792140A}"/>
              </a:ext>
            </a:extLst>
          </p:cNvPr>
          <p:cNvSpPr>
            <a:spLocks noGrp="1"/>
          </p:cNvSpPr>
          <p:nvPr>
            <p:ph type="subTitle" idx="13" hasCustomPrompt="1"/>
          </p:nvPr>
        </p:nvSpPr>
        <p:spPr>
          <a:xfrm>
            <a:off x="236169" y="1808975"/>
            <a:ext cx="8635328" cy="4683899"/>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
        <p:nvSpPr>
          <p:cNvPr id="5" name="Title 1">
            <a:extLst>
              <a:ext uri="{FF2B5EF4-FFF2-40B4-BE49-F238E27FC236}">
                <a16:creationId xmlns:a16="http://schemas.microsoft.com/office/drawing/2014/main" id="{3A2785F1-1436-439B-9EF3-0485A822136A}"/>
              </a:ext>
            </a:extLst>
          </p:cNvPr>
          <p:cNvSpPr>
            <a:spLocks noGrp="1"/>
          </p:cNvSpPr>
          <p:nvPr>
            <p:ph type="ctrTitle" hasCustomPrompt="1"/>
          </p:nvPr>
        </p:nvSpPr>
        <p:spPr>
          <a:xfrm>
            <a:off x="236169" y="482493"/>
            <a:ext cx="6140407" cy="915954"/>
          </a:xfrm>
          <a:prstGeom prst="rect">
            <a:avLst/>
          </a:prstGeom>
        </p:spPr>
        <p:txBody>
          <a:bodyPr anchor="b"/>
          <a:lstStyle>
            <a:lvl1pPr algn="l">
              <a:defRPr sz="4800" b="1">
                <a:solidFill>
                  <a:srgbClr val="3EB19B"/>
                </a:solidFill>
                <a:latin typeface="+mj-lt"/>
              </a:defRPr>
            </a:lvl1pPr>
          </a:lstStyle>
          <a:p>
            <a:r>
              <a:rPr lang="fi-FI"/>
              <a:t>Otsikko</a:t>
            </a:r>
            <a:endParaRPr lang="en-US"/>
          </a:p>
        </p:txBody>
      </p:sp>
      <p:pic>
        <p:nvPicPr>
          <p:cNvPr id="6" name="Kuva 5" descr="EHYT Bueno">
            <a:extLst>
              <a:ext uri="{FF2B5EF4-FFF2-40B4-BE49-F238E27FC236}">
                <a16:creationId xmlns:a16="http://schemas.microsoft.com/office/drawing/2014/main" id="{0857D5FE-92CB-4639-917E-B077F35730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7570" y="281469"/>
            <a:ext cx="1556502" cy="743359"/>
          </a:xfrm>
          <a:prstGeom prst="rect">
            <a:avLst/>
          </a:prstGeom>
        </p:spPr>
      </p:pic>
    </p:spTree>
    <p:extLst>
      <p:ext uri="{BB962C8B-B14F-4D97-AF65-F5344CB8AC3E}">
        <p14:creationId xmlns:p14="http://schemas.microsoft.com/office/powerpoint/2010/main" val="276409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HYT 1 -kaksi palstaa">
    <p:spTree>
      <p:nvGrpSpPr>
        <p:cNvPr id="1" name=""/>
        <p:cNvGrpSpPr/>
        <p:nvPr/>
      </p:nvGrpSpPr>
      <p:grpSpPr>
        <a:xfrm>
          <a:off x="0" y="0"/>
          <a:ext cx="0" cy="0"/>
          <a:chOff x="0" y="0"/>
          <a:chExt cx="0" cy="0"/>
        </a:xfrm>
      </p:grpSpPr>
      <p:sp>
        <p:nvSpPr>
          <p:cNvPr id="7" name="Sisällön paikkamerkki 2">
            <a:extLst>
              <a:ext uri="{FF2B5EF4-FFF2-40B4-BE49-F238E27FC236}">
                <a16:creationId xmlns:a16="http://schemas.microsoft.com/office/drawing/2014/main" id="{E67AA64B-9B76-4D58-A5DC-0EAACFDEB4F8}"/>
              </a:ext>
            </a:extLst>
          </p:cNvPr>
          <p:cNvSpPr>
            <a:spLocks noGrp="1"/>
          </p:cNvSpPr>
          <p:nvPr>
            <p:ph sz="half" idx="1"/>
          </p:nvPr>
        </p:nvSpPr>
        <p:spPr>
          <a:xfrm>
            <a:off x="236169" y="1825625"/>
            <a:ext cx="4083470" cy="4351338"/>
          </a:xfrm>
          <a:prstGeom prst="rect">
            <a:avLst/>
          </a:prstGeom>
        </p:spPr>
        <p:txBody>
          <a:bodyPr/>
          <a:lstStyle>
            <a:lvl1pPr>
              <a:defRPr>
                <a:latin typeface="Monsterrat"/>
              </a:defRPr>
            </a:lvl1pPr>
            <a:lvl2pPr>
              <a:defRPr>
                <a:latin typeface="Monsterrat"/>
              </a:defRPr>
            </a:lvl2pPr>
            <a:lvl3pPr>
              <a:defRPr>
                <a:latin typeface="Monsterrat"/>
              </a:defRPr>
            </a:lvl3pPr>
            <a:lvl4pPr>
              <a:defRPr>
                <a:latin typeface="Monsterrat"/>
              </a:defRPr>
            </a:lvl4pPr>
            <a:lvl5pPr>
              <a:defRPr>
                <a:latin typeface="Monsterrat"/>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Sisällön paikkamerkki 2">
            <a:extLst>
              <a:ext uri="{FF2B5EF4-FFF2-40B4-BE49-F238E27FC236}">
                <a16:creationId xmlns:a16="http://schemas.microsoft.com/office/drawing/2014/main" id="{A0A6A236-4F3A-4E06-8349-D7AE5AD4EAFD}"/>
              </a:ext>
            </a:extLst>
          </p:cNvPr>
          <p:cNvSpPr>
            <a:spLocks noGrp="1"/>
          </p:cNvSpPr>
          <p:nvPr>
            <p:ph sz="half" idx="10"/>
          </p:nvPr>
        </p:nvSpPr>
        <p:spPr>
          <a:xfrm>
            <a:off x="4824362" y="1825625"/>
            <a:ext cx="3867150" cy="4351338"/>
          </a:xfrm>
          <a:prstGeom prst="rect">
            <a:avLst/>
          </a:prstGeom>
        </p:spPr>
        <p:txBody>
          <a:bodyPr/>
          <a:lstStyle>
            <a:lvl1pPr>
              <a:defRPr>
                <a:latin typeface="Monsterrat"/>
              </a:defRPr>
            </a:lvl1pPr>
            <a:lvl2pPr>
              <a:defRPr>
                <a:latin typeface="Monsterrat"/>
              </a:defRPr>
            </a:lvl2pPr>
            <a:lvl3pPr>
              <a:defRPr>
                <a:latin typeface="Monsterrat"/>
              </a:defRPr>
            </a:lvl3pPr>
            <a:lvl4pPr>
              <a:defRPr>
                <a:latin typeface="Monsterrat"/>
              </a:defRPr>
            </a:lvl4pPr>
            <a:lvl5pPr>
              <a:defRPr>
                <a:latin typeface="Monsterrat"/>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6" name="Kuva 5" descr="EHYT Bueno">
            <a:extLst>
              <a:ext uri="{FF2B5EF4-FFF2-40B4-BE49-F238E27FC236}">
                <a16:creationId xmlns:a16="http://schemas.microsoft.com/office/drawing/2014/main" id="{48826F2A-4D35-4C41-88A1-CEA9609A5C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7570" y="281469"/>
            <a:ext cx="1556502" cy="743359"/>
          </a:xfrm>
          <a:prstGeom prst="rect">
            <a:avLst/>
          </a:prstGeom>
        </p:spPr>
      </p:pic>
    </p:spTree>
    <p:extLst>
      <p:ext uri="{BB962C8B-B14F-4D97-AF65-F5344CB8AC3E}">
        <p14:creationId xmlns:p14="http://schemas.microsoft.com/office/powerpoint/2010/main" val="516307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HYT 1 -kaksi palsta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2785F1-1436-439B-9EF3-0485A822136A}"/>
              </a:ext>
            </a:extLst>
          </p:cNvPr>
          <p:cNvSpPr>
            <a:spLocks noGrp="1"/>
          </p:cNvSpPr>
          <p:nvPr>
            <p:ph type="ctrTitle" hasCustomPrompt="1"/>
          </p:nvPr>
        </p:nvSpPr>
        <p:spPr>
          <a:xfrm>
            <a:off x="236169" y="482493"/>
            <a:ext cx="6140407" cy="915954"/>
          </a:xfrm>
          <a:prstGeom prst="rect">
            <a:avLst/>
          </a:prstGeom>
        </p:spPr>
        <p:txBody>
          <a:bodyPr anchor="b"/>
          <a:lstStyle>
            <a:lvl1pPr algn="l">
              <a:defRPr sz="4800" b="1">
                <a:solidFill>
                  <a:srgbClr val="3EB19B"/>
                </a:solidFill>
                <a:latin typeface="+mj-lt"/>
              </a:defRPr>
            </a:lvl1pPr>
          </a:lstStyle>
          <a:p>
            <a:r>
              <a:rPr lang="fi-FI"/>
              <a:t>Otsikko</a:t>
            </a:r>
            <a:endParaRPr lang="en-US"/>
          </a:p>
        </p:txBody>
      </p:sp>
      <p:sp>
        <p:nvSpPr>
          <p:cNvPr id="7" name="Sisällön paikkamerkki 2">
            <a:extLst>
              <a:ext uri="{FF2B5EF4-FFF2-40B4-BE49-F238E27FC236}">
                <a16:creationId xmlns:a16="http://schemas.microsoft.com/office/drawing/2014/main" id="{E67AA64B-9B76-4D58-A5DC-0EAACFDEB4F8}"/>
              </a:ext>
            </a:extLst>
          </p:cNvPr>
          <p:cNvSpPr>
            <a:spLocks noGrp="1"/>
          </p:cNvSpPr>
          <p:nvPr>
            <p:ph sz="half" idx="1"/>
          </p:nvPr>
        </p:nvSpPr>
        <p:spPr>
          <a:xfrm>
            <a:off x="236169" y="1825625"/>
            <a:ext cx="4083470" cy="4351338"/>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Sisällön paikkamerkki 2">
            <a:extLst>
              <a:ext uri="{FF2B5EF4-FFF2-40B4-BE49-F238E27FC236}">
                <a16:creationId xmlns:a16="http://schemas.microsoft.com/office/drawing/2014/main" id="{A0A6A236-4F3A-4E06-8349-D7AE5AD4EAFD}"/>
              </a:ext>
            </a:extLst>
          </p:cNvPr>
          <p:cNvSpPr>
            <a:spLocks noGrp="1"/>
          </p:cNvSpPr>
          <p:nvPr>
            <p:ph sz="half" idx="10"/>
          </p:nvPr>
        </p:nvSpPr>
        <p:spPr>
          <a:xfrm>
            <a:off x="4824362" y="1825625"/>
            <a:ext cx="3867150" cy="4351338"/>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6" name="Kuva 5" descr="EHYT Bueno">
            <a:extLst>
              <a:ext uri="{FF2B5EF4-FFF2-40B4-BE49-F238E27FC236}">
                <a16:creationId xmlns:a16="http://schemas.microsoft.com/office/drawing/2014/main" id="{D0D59574-E746-4A57-9B39-E10154F8D0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7570" y="281469"/>
            <a:ext cx="1556502" cy="743359"/>
          </a:xfrm>
          <a:prstGeom prst="rect">
            <a:avLst/>
          </a:prstGeom>
        </p:spPr>
      </p:pic>
    </p:spTree>
    <p:extLst>
      <p:ext uri="{BB962C8B-B14F-4D97-AF65-F5344CB8AC3E}">
        <p14:creationId xmlns:p14="http://schemas.microsoft.com/office/powerpoint/2010/main" val="3398517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HYT 1 otsikolla">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38B19B1-409D-4F4C-B989-E8992163334A}"/>
              </a:ext>
            </a:extLst>
          </p:cNvPr>
          <p:cNvSpPr>
            <a:spLocks noGrp="1"/>
          </p:cNvSpPr>
          <p:nvPr>
            <p:ph type="ctrTitle" hasCustomPrompt="1"/>
          </p:nvPr>
        </p:nvSpPr>
        <p:spPr>
          <a:xfrm>
            <a:off x="1374503" y="1994053"/>
            <a:ext cx="6140407" cy="915954"/>
          </a:xfrm>
          <a:prstGeom prst="rect">
            <a:avLst/>
          </a:prstGeom>
        </p:spPr>
        <p:txBody>
          <a:bodyPr anchor="b"/>
          <a:lstStyle>
            <a:lvl1pPr algn="ctr">
              <a:defRPr sz="4800" b="1">
                <a:solidFill>
                  <a:srgbClr val="3EB19B"/>
                </a:solidFill>
                <a:latin typeface="+mj-lt"/>
              </a:defRPr>
            </a:lvl1pPr>
          </a:lstStyle>
          <a:p>
            <a:r>
              <a:rPr lang="fi-FI"/>
              <a:t>Otsikko tekstiä</a:t>
            </a:r>
            <a:endParaRPr lang="en-US"/>
          </a:p>
        </p:txBody>
      </p:sp>
      <p:pic>
        <p:nvPicPr>
          <p:cNvPr id="4" name="Kuva 3" descr="EHYT Bueno">
            <a:extLst>
              <a:ext uri="{FF2B5EF4-FFF2-40B4-BE49-F238E27FC236}">
                <a16:creationId xmlns:a16="http://schemas.microsoft.com/office/drawing/2014/main" id="{C1B27999-7AD2-400F-9EFD-5A4276B013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7570" y="281469"/>
            <a:ext cx="1556502" cy="743359"/>
          </a:xfrm>
          <a:prstGeom prst="rect">
            <a:avLst/>
          </a:prstGeom>
        </p:spPr>
      </p:pic>
    </p:spTree>
    <p:extLst>
      <p:ext uri="{BB962C8B-B14F-4D97-AF65-F5344CB8AC3E}">
        <p14:creationId xmlns:p14="http://schemas.microsoft.com/office/powerpoint/2010/main" val="1068299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EHYT 1 blanco">
    <p:spTree>
      <p:nvGrpSpPr>
        <p:cNvPr id="1" name=""/>
        <p:cNvGrpSpPr/>
        <p:nvPr/>
      </p:nvGrpSpPr>
      <p:grpSpPr>
        <a:xfrm>
          <a:off x="0" y="0"/>
          <a:ext cx="0" cy="0"/>
          <a:chOff x="0" y="0"/>
          <a:chExt cx="0" cy="0"/>
        </a:xfrm>
      </p:grpSpPr>
      <p:pic>
        <p:nvPicPr>
          <p:cNvPr id="3" name="Kuva 2" descr="EHYT Bueno">
            <a:extLst>
              <a:ext uri="{FF2B5EF4-FFF2-40B4-BE49-F238E27FC236}">
                <a16:creationId xmlns:a16="http://schemas.microsoft.com/office/drawing/2014/main" id="{930351D2-D720-4174-9331-3EE81DC650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7570" y="281469"/>
            <a:ext cx="1556502" cy="743359"/>
          </a:xfrm>
          <a:prstGeom prst="rect">
            <a:avLst/>
          </a:prstGeom>
        </p:spPr>
      </p:pic>
    </p:spTree>
    <p:extLst>
      <p:ext uri="{BB962C8B-B14F-4D97-AF65-F5344CB8AC3E}">
        <p14:creationId xmlns:p14="http://schemas.microsoft.com/office/powerpoint/2010/main" val="260972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HYT 2">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06A0BC4A-C9EC-4D35-81CD-48315BD2F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1">
            <a:extLst>
              <a:ext uri="{FF2B5EF4-FFF2-40B4-BE49-F238E27FC236}">
                <a16:creationId xmlns:a16="http://schemas.microsoft.com/office/drawing/2014/main" id="{BE306033-CD61-4DE3-80A2-3D4B58F8EBAF}"/>
              </a:ext>
            </a:extLst>
          </p:cNvPr>
          <p:cNvSpPr>
            <a:spLocks noGrp="1"/>
          </p:cNvSpPr>
          <p:nvPr>
            <p:ph type="ctrTitle" hasCustomPrompt="1"/>
          </p:nvPr>
        </p:nvSpPr>
        <p:spPr>
          <a:xfrm>
            <a:off x="562903" y="482493"/>
            <a:ext cx="4706681" cy="915954"/>
          </a:xfrm>
          <a:prstGeom prst="rect">
            <a:avLst/>
          </a:prstGeom>
        </p:spPr>
        <p:txBody>
          <a:bodyPr anchor="b"/>
          <a:lstStyle>
            <a:lvl1pPr algn="ctr">
              <a:defRPr sz="4000" b="1">
                <a:latin typeface="+mj-lt"/>
              </a:defRPr>
            </a:lvl1pPr>
          </a:lstStyle>
          <a:p>
            <a:r>
              <a:rPr lang="fi-FI"/>
              <a:t>Otsikko</a:t>
            </a:r>
            <a:endParaRPr lang="en-US"/>
          </a:p>
        </p:txBody>
      </p:sp>
      <p:sp>
        <p:nvSpPr>
          <p:cNvPr id="11" name="Subtitle 2">
            <a:extLst>
              <a:ext uri="{FF2B5EF4-FFF2-40B4-BE49-F238E27FC236}">
                <a16:creationId xmlns:a16="http://schemas.microsoft.com/office/drawing/2014/main" id="{1AF7A9FF-1F1E-449B-A457-29B8433EE742}"/>
              </a:ext>
            </a:extLst>
          </p:cNvPr>
          <p:cNvSpPr>
            <a:spLocks noGrp="1"/>
          </p:cNvSpPr>
          <p:nvPr>
            <p:ph type="subTitle" idx="1" hasCustomPrompt="1"/>
          </p:nvPr>
        </p:nvSpPr>
        <p:spPr>
          <a:xfrm>
            <a:off x="562903" y="1632857"/>
            <a:ext cx="4706681" cy="3069772"/>
          </a:xfrm>
          <a:prstGeom prst="rect">
            <a:avLst/>
          </a:prstGeo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2861887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HYT 3">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BCA57590-4170-41A7-8525-FF4CBD8520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4716107" cy="915954"/>
          </a:xfrm>
          <a:prstGeom prst="rect">
            <a:avLst/>
          </a:prstGeom>
        </p:spPr>
        <p:txBody>
          <a:bodyPr anchor="b"/>
          <a:lstStyle>
            <a:lvl1pPr algn="ctr">
              <a:defRPr sz="4000" b="1">
                <a:latin typeface="+mj-l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4716107" cy="306977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2936164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HYT 4">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ED8F5D76-7BAB-4A3A-8A80-94266568A8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4716107" cy="915954"/>
          </a:xfrm>
          <a:prstGeom prst="rect">
            <a:avLst/>
          </a:prstGeom>
        </p:spPr>
        <p:txBody>
          <a:bodyPr anchor="b"/>
          <a:lstStyle>
            <a:lvl1pPr algn="l">
              <a:defRPr sz="4000" b="1">
                <a:latin typeface="+mj-l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4716107" cy="306977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1537874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HYT 5">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A54CA59E-D2B4-4892-87B3-827C6196A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4716107" cy="915954"/>
          </a:xfrm>
          <a:prstGeom prst="rect">
            <a:avLst/>
          </a:prstGeom>
        </p:spPr>
        <p:txBody>
          <a:bodyPr anchor="b"/>
          <a:lstStyle>
            <a:lvl1pPr algn="l">
              <a:defRPr sz="4000" b="1">
                <a:solidFill>
                  <a:schemeClr val="tx1"/>
                </a:solidFill>
                <a:latin typeface="+mj-l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4716107" cy="306977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627670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HYT 6">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3AF1904-CDAF-46E1-A2DB-0165C69083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4716107" cy="915954"/>
          </a:xfrm>
          <a:prstGeom prst="rect">
            <a:avLst/>
          </a:prstGeom>
        </p:spPr>
        <p:txBody>
          <a:bodyPr anchor="b"/>
          <a:lstStyle>
            <a:lvl1pPr algn="ctr">
              <a:defRPr sz="4000" b="1">
                <a:latin typeface="+mj-l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4716107" cy="306977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673391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HYT 7">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8A957BCC-8C58-49D9-851E-E3A2AB1FE2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6903126" cy="915954"/>
          </a:xfrm>
          <a:prstGeom prst="rect">
            <a:avLst/>
          </a:prstGeom>
        </p:spPr>
        <p:txBody>
          <a:bodyPr anchor="b"/>
          <a:lstStyle>
            <a:lvl1pPr algn="l">
              <a:defRPr sz="4000" b="1">
                <a:latin typeface="+mj-l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7949501" cy="4617114"/>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2629197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HYT 8">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A852341-D261-457A-9DA9-4FD5DA3387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6903126" cy="915954"/>
          </a:xfrm>
          <a:prstGeom prst="rect">
            <a:avLst/>
          </a:prstGeom>
        </p:spPr>
        <p:txBody>
          <a:bodyPr anchor="b"/>
          <a:lstStyle>
            <a:lvl1pPr algn="l">
              <a:defRPr sz="4000" b="1">
                <a:solidFill>
                  <a:schemeClr val="bg1"/>
                </a:solidFill>
                <a:latin typeface="+mj-l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7949501" cy="4617114"/>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2679156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HYT 1 otsikolla">
    <p:spTree>
      <p:nvGrpSpPr>
        <p:cNvPr id="1" name=""/>
        <p:cNvGrpSpPr/>
        <p:nvPr/>
      </p:nvGrpSpPr>
      <p:grpSpPr>
        <a:xfrm>
          <a:off x="0" y="0"/>
          <a:ext cx="0" cy="0"/>
          <a:chOff x="0" y="0"/>
          <a:chExt cx="0" cy="0"/>
        </a:xfrm>
      </p:grpSpPr>
      <p:pic>
        <p:nvPicPr>
          <p:cNvPr id="4" name="Kuva 3" descr="EHYT Bueno">
            <a:extLst>
              <a:ext uri="{FF2B5EF4-FFF2-40B4-BE49-F238E27FC236}">
                <a16:creationId xmlns:a16="http://schemas.microsoft.com/office/drawing/2014/main" id="{DB41EB6C-5643-4430-8D32-27BD6E2A6F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7570" y="281469"/>
            <a:ext cx="1556502" cy="743359"/>
          </a:xfrm>
          <a:prstGeom prst="rect">
            <a:avLst/>
          </a:prstGeom>
        </p:spPr>
      </p:pic>
    </p:spTree>
    <p:extLst>
      <p:ext uri="{BB962C8B-B14F-4D97-AF65-F5344CB8AC3E}">
        <p14:creationId xmlns:p14="http://schemas.microsoft.com/office/powerpoint/2010/main" val="16393201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HYT 9">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460185D-0439-4583-8B7F-FA95ED3A8E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6903126" cy="915954"/>
          </a:xfrm>
          <a:prstGeom prst="rect">
            <a:avLst/>
          </a:prstGeom>
        </p:spPr>
        <p:txBody>
          <a:bodyPr anchor="b"/>
          <a:lstStyle>
            <a:lvl1pPr algn="l">
              <a:defRPr sz="4000" b="1">
                <a:solidFill>
                  <a:schemeClr val="bg1"/>
                </a:solidFill>
                <a:latin typeface="+mj-l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7949501" cy="4617114"/>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3676391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HYT 1 blanco">
    <p:spTree>
      <p:nvGrpSpPr>
        <p:cNvPr id="1" name=""/>
        <p:cNvGrpSpPr/>
        <p:nvPr/>
      </p:nvGrpSpPr>
      <p:grpSpPr>
        <a:xfrm>
          <a:off x="0" y="0"/>
          <a:ext cx="0" cy="0"/>
          <a:chOff x="0" y="0"/>
          <a:chExt cx="0" cy="0"/>
        </a:xfrm>
      </p:grpSpPr>
      <p:pic>
        <p:nvPicPr>
          <p:cNvPr id="3" name="Kuva 2" descr="EHYT Bueno">
            <a:extLst>
              <a:ext uri="{FF2B5EF4-FFF2-40B4-BE49-F238E27FC236}">
                <a16:creationId xmlns:a16="http://schemas.microsoft.com/office/drawing/2014/main" id="{7333DC13-B0A7-4A3E-AA0F-B1AB558B88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7570" y="281469"/>
            <a:ext cx="1556502" cy="743359"/>
          </a:xfrm>
          <a:prstGeom prst="rect">
            <a:avLst/>
          </a:prstGeom>
        </p:spPr>
      </p:pic>
    </p:spTree>
    <p:extLst>
      <p:ext uri="{BB962C8B-B14F-4D97-AF65-F5344CB8AC3E}">
        <p14:creationId xmlns:p14="http://schemas.microsoft.com/office/powerpoint/2010/main" val="1918049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HYT 1 blanco">
    <p:spTree>
      <p:nvGrpSpPr>
        <p:cNvPr id="1" name=""/>
        <p:cNvGrpSpPr/>
        <p:nvPr/>
      </p:nvGrpSpPr>
      <p:grpSpPr>
        <a:xfrm>
          <a:off x="0" y="0"/>
          <a:ext cx="0" cy="0"/>
          <a:chOff x="0" y="0"/>
          <a:chExt cx="0" cy="0"/>
        </a:xfrm>
      </p:grpSpPr>
      <p:pic>
        <p:nvPicPr>
          <p:cNvPr id="3" name="Kuva 2" descr="EHYT Bueno">
            <a:extLst>
              <a:ext uri="{FF2B5EF4-FFF2-40B4-BE49-F238E27FC236}">
                <a16:creationId xmlns:a16="http://schemas.microsoft.com/office/drawing/2014/main" id="{7333DC13-B0A7-4A3E-AA0F-B1AB558B88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0420" y="5910744"/>
            <a:ext cx="1556502" cy="743359"/>
          </a:xfrm>
          <a:prstGeom prst="rect">
            <a:avLst/>
          </a:prstGeom>
        </p:spPr>
      </p:pic>
    </p:spTree>
    <p:extLst>
      <p:ext uri="{BB962C8B-B14F-4D97-AF65-F5344CB8AC3E}">
        <p14:creationId xmlns:p14="http://schemas.microsoft.com/office/powerpoint/2010/main" val="317869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585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HYT 2">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06A0BC4A-C9EC-4D35-81CD-48315BD2F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1">
            <a:extLst>
              <a:ext uri="{FF2B5EF4-FFF2-40B4-BE49-F238E27FC236}">
                <a16:creationId xmlns:a16="http://schemas.microsoft.com/office/drawing/2014/main" id="{BE306033-CD61-4DE3-80A2-3D4B58F8EBAF}"/>
              </a:ext>
            </a:extLst>
          </p:cNvPr>
          <p:cNvSpPr>
            <a:spLocks noGrp="1"/>
          </p:cNvSpPr>
          <p:nvPr>
            <p:ph type="ctrTitle" hasCustomPrompt="1"/>
          </p:nvPr>
        </p:nvSpPr>
        <p:spPr>
          <a:xfrm>
            <a:off x="562903" y="482493"/>
            <a:ext cx="4706681" cy="915954"/>
          </a:xfrm>
          <a:prstGeom prst="rect">
            <a:avLst/>
          </a:prstGeom>
        </p:spPr>
        <p:txBody>
          <a:bodyPr anchor="b"/>
          <a:lstStyle>
            <a:lvl1pPr algn="ctr">
              <a:defRPr sz="4000" b="1">
                <a:latin typeface="Monsterrat"/>
              </a:defRPr>
            </a:lvl1pPr>
          </a:lstStyle>
          <a:p>
            <a:r>
              <a:rPr lang="fi-FI"/>
              <a:t>Otsikko</a:t>
            </a:r>
            <a:endParaRPr lang="en-US"/>
          </a:p>
        </p:txBody>
      </p:sp>
      <p:sp>
        <p:nvSpPr>
          <p:cNvPr id="11" name="Subtitle 2">
            <a:extLst>
              <a:ext uri="{FF2B5EF4-FFF2-40B4-BE49-F238E27FC236}">
                <a16:creationId xmlns:a16="http://schemas.microsoft.com/office/drawing/2014/main" id="{1AF7A9FF-1F1E-449B-A457-29B8433EE742}"/>
              </a:ext>
            </a:extLst>
          </p:cNvPr>
          <p:cNvSpPr>
            <a:spLocks noGrp="1"/>
          </p:cNvSpPr>
          <p:nvPr>
            <p:ph type="subTitle" idx="1" hasCustomPrompt="1"/>
          </p:nvPr>
        </p:nvSpPr>
        <p:spPr>
          <a:xfrm>
            <a:off x="562903" y="1632857"/>
            <a:ext cx="4706681" cy="3069772"/>
          </a:xfrm>
          <a:prstGeom prst="rect">
            <a:avLst/>
          </a:prstGeom>
        </p:spPr>
        <p:txBody>
          <a:bodyPr/>
          <a:lstStyle>
            <a:lvl1pPr marL="0" indent="0" algn="ctr">
              <a:buNone/>
              <a:defRPr sz="2000">
                <a:latin typeface="Overpass Mono" panose="00000509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325493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HYT 3">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BCA57590-4170-41A7-8525-FF4CBD8520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4716107" cy="915954"/>
          </a:xfrm>
          <a:prstGeom prst="rect">
            <a:avLst/>
          </a:prstGeom>
        </p:spPr>
        <p:txBody>
          <a:bodyPr anchor="b"/>
          <a:lstStyle>
            <a:lvl1pPr algn="ctr">
              <a:defRPr sz="4000" b="1">
                <a:latin typeface="Monsterra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4716107" cy="3069772"/>
          </a:xfrm>
          <a:prstGeom prst="rect">
            <a:avLst/>
          </a:prstGeom>
        </p:spPr>
        <p:txBody>
          <a:bodyPr/>
          <a:lstStyle>
            <a:lvl1pPr marL="0" indent="0" algn="ctr">
              <a:buNone/>
              <a:defRPr sz="2400">
                <a:latin typeface="Overpass Mono" panose="00000509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373852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HYT 4">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ED8F5D76-7BAB-4A3A-8A80-94266568A8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4716107" cy="915954"/>
          </a:xfrm>
          <a:prstGeom prst="rect">
            <a:avLst/>
          </a:prstGeom>
        </p:spPr>
        <p:txBody>
          <a:bodyPr anchor="b"/>
          <a:lstStyle>
            <a:lvl1pPr algn="l">
              <a:defRPr sz="4000" b="1">
                <a:latin typeface="Monsterra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4716107" cy="3069772"/>
          </a:xfrm>
          <a:prstGeom prst="rect">
            <a:avLst/>
          </a:prstGeom>
        </p:spPr>
        <p:txBody>
          <a:bodyPr/>
          <a:lstStyle>
            <a:lvl1pPr marL="0" indent="0" algn="l">
              <a:buNone/>
              <a:defRPr sz="2000">
                <a:latin typeface="Overpass Mono" panose="00000509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120448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3887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703" r:id="rId5"/>
    <p:sldLayoutId id="2147483704"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99" r:id="rId15"/>
    <p:sldLayoutId id="2147483705" r:id="rId16"/>
    <p:sldLayoutId id="2147483700" r:id="rId17"/>
    <p:sldLayoutId id="2147483702" r:id="rId18"/>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07608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40.svg"/></Relationships>
</file>

<file path=ppt/slides/_rels/slide2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49.sv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8D6BC94-CD7C-4A30-AF4F-6FA8534ED3EC}"/>
              </a:ext>
            </a:extLst>
          </p:cNvPr>
          <p:cNvSpPr>
            <a:spLocks noGrp="1"/>
          </p:cNvSpPr>
          <p:nvPr>
            <p:ph type="title" idx="4294967295"/>
          </p:nvPr>
        </p:nvSpPr>
        <p:spPr>
          <a:xfrm>
            <a:off x="5043359" y="2740535"/>
            <a:ext cx="3817925" cy="13769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ts val="5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Diskussion</a:t>
            </a:r>
            <a:r>
              <a:rPr kumimoji="0" lang="en-US" sz="4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om cannabis</a:t>
            </a:r>
            <a:endParaRPr kumimoji="0" lang="fi-FI" sz="48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Alaotsikko 2">
            <a:extLst>
              <a:ext uri="{FF2B5EF4-FFF2-40B4-BE49-F238E27FC236}">
                <a16:creationId xmlns:a16="http://schemas.microsoft.com/office/drawing/2014/main" id="{905F8EE6-07F6-411A-BC4B-21A6FE785429}"/>
              </a:ext>
            </a:extLst>
          </p:cNvPr>
          <p:cNvSpPr txBox="1">
            <a:spLocks/>
          </p:cNvSpPr>
          <p:nvPr/>
        </p:nvSpPr>
        <p:spPr>
          <a:xfrm>
            <a:off x="1470941" y="4208775"/>
            <a:ext cx="7387060" cy="427342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onsterra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ts val="2200"/>
              </a:lnSpc>
              <a:spcBef>
                <a:spcPts val="600"/>
              </a:spcBef>
            </a:pPr>
            <a:r>
              <a:rPr lang="en-US" sz="2000" dirty="0" err="1">
                <a:latin typeface="+mn-lt"/>
              </a:rPr>
              <a:t>Vad</a:t>
            </a:r>
            <a:r>
              <a:rPr lang="en-US" sz="2000" dirty="0">
                <a:latin typeface="+mn-lt"/>
              </a:rPr>
              <a:t> </a:t>
            </a:r>
            <a:r>
              <a:rPr lang="en-US" sz="2000" dirty="0" err="1">
                <a:latin typeface="+mn-lt"/>
              </a:rPr>
              <a:t>är</a:t>
            </a:r>
            <a:r>
              <a:rPr lang="en-US" sz="2000" dirty="0">
                <a:latin typeface="+mn-lt"/>
              </a:rPr>
              <a:t> cannabis? </a:t>
            </a:r>
          </a:p>
          <a:p>
            <a:pPr algn="r">
              <a:lnSpc>
                <a:spcPts val="2200"/>
              </a:lnSpc>
              <a:spcBef>
                <a:spcPts val="600"/>
              </a:spcBef>
            </a:pPr>
            <a:r>
              <a:rPr lang="en-US" sz="2000" dirty="0" err="1">
                <a:latin typeface="+mn-lt"/>
              </a:rPr>
              <a:t>Hur</a:t>
            </a:r>
            <a:r>
              <a:rPr lang="en-US" sz="2000" dirty="0">
                <a:latin typeface="+mn-lt"/>
              </a:rPr>
              <a:t> </a:t>
            </a:r>
            <a:r>
              <a:rPr lang="en-US" sz="2000" dirty="0" err="1">
                <a:latin typeface="+mn-lt"/>
              </a:rPr>
              <a:t>påverkar</a:t>
            </a:r>
            <a:r>
              <a:rPr lang="en-US" sz="2000" dirty="0">
                <a:latin typeface="+mn-lt"/>
              </a:rPr>
              <a:t> den?</a:t>
            </a:r>
          </a:p>
          <a:p>
            <a:pPr algn="r">
              <a:lnSpc>
                <a:spcPts val="2200"/>
              </a:lnSpc>
              <a:spcBef>
                <a:spcPts val="600"/>
              </a:spcBef>
            </a:pPr>
            <a:r>
              <a:rPr lang="sv-FI" sz="2000" dirty="0">
                <a:latin typeface="Calibri"/>
                <a:cs typeface="Calibri"/>
              </a:rPr>
              <a:t> </a:t>
            </a:r>
            <a:r>
              <a:rPr lang="sv-FI" sz="2000" dirty="0">
                <a:latin typeface="+mn-lt"/>
                <a:cs typeface="Calibri"/>
              </a:rPr>
              <a:t>Hur avviker medicinsk cannabis </a:t>
            </a:r>
          </a:p>
          <a:p>
            <a:pPr algn="r">
              <a:lnSpc>
                <a:spcPts val="2200"/>
              </a:lnSpc>
              <a:spcBef>
                <a:spcPts val="600"/>
              </a:spcBef>
            </a:pPr>
            <a:r>
              <a:rPr lang="sv-FI" sz="2000" dirty="0">
                <a:latin typeface="+mn-lt"/>
                <a:cs typeface="Calibri"/>
              </a:rPr>
              <a:t>från den cannabis som används som drog?</a:t>
            </a:r>
          </a:p>
          <a:p>
            <a:pPr algn="r">
              <a:lnSpc>
                <a:spcPts val="2200"/>
              </a:lnSpc>
              <a:spcBef>
                <a:spcPts val="600"/>
              </a:spcBef>
            </a:pPr>
            <a:r>
              <a:rPr lang="en-US" sz="2000" dirty="0" err="1">
                <a:latin typeface="+mn-lt"/>
                <a:cs typeface="Calibri" panose="020F0502020204030204"/>
              </a:rPr>
              <a:t>Vad</a:t>
            </a:r>
            <a:r>
              <a:rPr lang="en-US" sz="2000" dirty="0">
                <a:latin typeface="+mn-lt"/>
                <a:cs typeface="Calibri" panose="020F0502020204030204"/>
              </a:rPr>
              <a:t> </a:t>
            </a:r>
            <a:r>
              <a:rPr lang="en-US" sz="2000" dirty="0" err="1">
                <a:latin typeface="+mn-lt"/>
                <a:cs typeface="Calibri" panose="020F0502020204030204"/>
              </a:rPr>
              <a:t>säger</a:t>
            </a:r>
            <a:r>
              <a:rPr lang="en-US" sz="2000" dirty="0">
                <a:latin typeface="+mn-lt"/>
                <a:cs typeface="Calibri" panose="020F0502020204030204"/>
              </a:rPr>
              <a:t> </a:t>
            </a:r>
            <a:r>
              <a:rPr lang="en-US" sz="2000" dirty="0" err="1">
                <a:latin typeface="+mn-lt"/>
                <a:cs typeface="Calibri" panose="020F0502020204030204"/>
              </a:rPr>
              <a:t>statistiken</a:t>
            </a:r>
            <a:r>
              <a:rPr lang="en-US" sz="2000" dirty="0">
                <a:latin typeface="+mn-lt"/>
                <a:cs typeface="Calibri" panose="020F0502020204030204"/>
              </a:rPr>
              <a:t> om </a:t>
            </a:r>
            <a:r>
              <a:rPr lang="en-US" sz="2000" dirty="0" err="1">
                <a:latin typeface="+mn-lt"/>
                <a:cs typeface="Calibri" panose="020F0502020204030204"/>
              </a:rPr>
              <a:t>ungas</a:t>
            </a:r>
            <a:r>
              <a:rPr lang="en-US" sz="2000" dirty="0">
                <a:latin typeface="+mn-lt"/>
                <a:cs typeface="Calibri" panose="020F0502020204030204"/>
              </a:rPr>
              <a:t> </a:t>
            </a:r>
            <a:r>
              <a:rPr lang="en-US" sz="2000" dirty="0" err="1">
                <a:latin typeface="+mn-lt"/>
                <a:cs typeface="Calibri" panose="020F0502020204030204"/>
              </a:rPr>
              <a:t>cannabisbruk</a:t>
            </a:r>
            <a:r>
              <a:rPr lang="en-US" sz="2000" dirty="0">
                <a:latin typeface="+mn-lt"/>
                <a:cs typeface="Calibri" panose="020F0502020204030204"/>
              </a:rPr>
              <a:t>?</a:t>
            </a:r>
          </a:p>
          <a:p>
            <a:pPr algn="r">
              <a:lnSpc>
                <a:spcPts val="2200"/>
              </a:lnSpc>
              <a:spcBef>
                <a:spcPts val="600"/>
              </a:spcBef>
            </a:pPr>
            <a:r>
              <a:rPr lang="en-US" sz="2000" dirty="0" err="1">
                <a:latin typeface="+mn-lt"/>
              </a:rPr>
              <a:t>Vad</a:t>
            </a:r>
            <a:r>
              <a:rPr lang="en-US" sz="2000" dirty="0">
                <a:latin typeface="+mn-lt"/>
              </a:rPr>
              <a:t> </a:t>
            </a:r>
            <a:r>
              <a:rPr lang="en-US" sz="2000" dirty="0" err="1">
                <a:latin typeface="+mn-lt"/>
              </a:rPr>
              <a:t>är</a:t>
            </a:r>
            <a:r>
              <a:rPr lang="en-US" sz="2000" dirty="0">
                <a:latin typeface="+mn-lt"/>
              </a:rPr>
              <a:t> </a:t>
            </a:r>
            <a:r>
              <a:rPr lang="en-US" sz="2000" dirty="0" err="1">
                <a:latin typeface="+mn-lt"/>
              </a:rPr>
              <a:t>riskerna</a:t>
            </a:r>
            <a:r>
              <a:rPr lang="en-US" sz="2000" dirty="0">
                <a:latin typeface="+mn-lt"/>
              </a:rPr>
              <a:t> vid </a:t>
            </a:r>
            <a:r>
              <a:rPr lang="en-US" sz="2000" dirty="0" err="1">
                <a:latin typeface="+mn-lt"/>
              </a:rPr>
              <a:t>cannabisbruk</a:t>
            </a:r>
            <a:r>
              <a:rPr lang="en-US" sz="2000" dirty="0">
                <a:latin typeface="+mn-lt"/>
              </a:rPr>
              <a:t>?</a:t>
            </a:r>
            <a:endParaRPr lang="en-US" sz="2000" dirty="0">
              <a:latin typeface="+mn-lt"/>
              <a:cs typeface="Calibri" panose="020F0502020204030204"/>
            </a:endParaRPr>
          </a:p>
          <a:p>
            <a:endParaRPr lang="en-US" sz="1600" dirty="0">
              <a:latin typeface="+mj-lt"/>
            </a:endParaRPr>
          </a:p>
        </p:txBody>
      </p:sp>
      <p:pic>
        <p:nvPicPr>
          <p:cNvPr id="5" name="Kuva 4" descr="Valokuva kahden henkilön jaloista, kun istuvat ulkona. Toisella henkilöllä kädessä itsekääritty sätkä. &#10;">
            <a:extLst>
              <a:ext uri="{FF2B5EF4-FFF2-40B4-BE49-F238E27FC236}">
                <a16:creationId xmlns:a16="http://schemas.microsoft.com/office/drawing/2014/main" id="{E6B8E8D2-CE06-4B77-A4DB-DFEB1086C835}"/>
              </a:ext>
            </a:extLst>
          </p:cNvPr>
          <p:cNvPicPr>
            <a:picLocks noChangeAspect="1"/>
          </p:cNvPicPr>
          <p:nvPr/>
        </p:nvPicPr>
        <p:blipFill rotWithShape="1">
          <a:blip r:embed="rId3">
            <a:extLst>
              <a:ext uri="{28A0092B-C50C-407E-A947-70E740481C1C}">
                <a14:useLocalDpi xmlns:a14="http://schemas.microsoft.com/office/drawing/2010/main" val="0"/>
              </a:ext>
            </a:extLst>
          </a:blip>
          <a:srcRect l="15163" r="38924"/>
          <a:stretch/>
        </p:blipFill>
        <p:spPr>
          <a:xfrm flipH="1">
            <a:off x="-2" y="0"/>
            <a:ext cx="5334001"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023616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98F1FB8B-D287-422D-A7FC-12EB79DE0634}"/>
              </a:ext>
            </a:extLst>
          </p:cNvPr>
          <p:cNvSpPr txBox="1">
            <a:spLocks noGrp="1"/>
          </p:cNvSpPr>
          <p:nvPr>
            <p:ph type="title" idx="4294967295"/>
          </p:nvPr>
        </p:nvSpPr>
        <p:spPr>
          <a:xfrm>
            <a:off x="496032" y="427785"/>
            <a:ext cx="553122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err="1">
                <a:ln>
                  <a:noFill/>
                </a:ln>
                <a:solidFill>
                  <a:srgbClr val="37A38E"/>
                </a:solidFill>
                <a:effectLst/>
                <a:uLnTx/>
                <a:uFillTx/>
                <a:latin typeface="+mn-lt"/>
                <a:ea typeface="+mn-ea"/>
                <a:cs typeface="+mn-cs"/>
              </a:rPr>
              <a:t>Omedelbara</a:t>
            </a:r>
            <a:r>
              <a:rPr kumimoji="0" lang="fi-FI" sz="3600" b="1" i="0" u="none" strike="noStrike" kern="1200" cap="none" spc="0" normalizeH="0" baseline="0" noProof="0" dirty="0">
                <a:ln>
                  <a:noFill/>
                </a:ln>
                <a:solidFill>
                  <a:srgbClr val="37A38E"/>
                </a:solidFill>
                <a:effectLst/>
                <a:uLnTx/>
                <a:uFillTx/>
                <a:latin typeface="+mn-lt"/>
                <a:ea typeface="+mn-ea"/>
                <a:cs typeface="+mn-cs"/>
              </a:rPr>
              <a:t> </a:t>
            </a:r>
            <a:r>
              <a:rPr kumimoji="0" lang="fi-FI" sz="3600" b="1" i="0" u="none" strike="noStrike" kern="1200" cap="none" spc="0" normalizeH="0" baseline="0" noProof="0" dirty="0" err="1">
                <a:ln>
                  <a:noFill/>
                </a:ln>
                <a:solidFill>
                  <a:srgbClr val="37A38E"/>
                </a:solidFill>
                <a:effectLst/>
                <a:uLnTx/>
                <a:uFillTx/>
                <a:latin typeface="+mn-lt"/>
                <a:ea typeface="+mn-ea"/>
                <a:cs typeface="+mn-cs"/>
              </a:rPr>
              <a:t>effekter</a:t>
            </a:r>
            <a:r>
              <a:rPr kumimoji="0" lang="fi-FI" sz="3600" b="1" i="0" u="none" strike="noStrike" kern="1200" cap="none" spc="0" normalizeH="0" baseline="0" noProof="0" dirty="0">
                <a:ln>
                  <a:noFill/>
                </a:ln>
                <a:solidFill>
                  <a:srgbClr val="37A38E"/>
                </a:solidFill>
                <a:effectLst/>
                <a:uLnTx/>
                <a:uFillTx/>
                <a:latin typeface="+mn-lt"/>
                <a:ea typeface="+mn-ea"/>
                <a:cs typeface="+mn-cs"/>
              </a:rPr>
              <a:t> </a:t>
            </a:r>
            <a:r>
              <a:rPr kumimoji="0" lang="fi-FI" sz="1800" b="1" i="0" u="none" strike="noStrike" kern="1200" cap="none" spc="0" normalizeH="0" baseline="0" noProof="0" dirty="0">
                <a:ln>
                  <a:noFill/>
                </a:ln>
                <a:solidFill>
                  <a:schemeClr val="tx1"/>
                </a:solidFill>
                <a:effectLst/>
                <a:uLnTx/>
                <a:uFillTx/>
                <a:latin typeface="+mn-lt"/>
                <a:ea typeface="+mn-ea"/>
                <a:cs typeface="+mn-cs"/>
              </a:rPr>
              <a:t>2/2</a:t>
            </a:r>
            <a:r>
              <a:rPr kumimoji="0" lang="fi-FI" sz="3600" b="1" i="0" u="none" strike="noStrike" kern="1200" cap="none" spc="0" normalizeH="0" baseline="0" noProof="0" dirty="0">
                <a:ln>
                  <a:noFill/>
                </a:ln>
                <a:solidFill>
                  <a:schemeClr val="tx1"/>
                </a:solidFill>
                <a:effectLst/>
                <a:uLnTx/>
                <a:uFillTx/>
                <a:latin typeface="+mn-lt"/>
                <a:ea typeface="+mn-ea"/>
                <a:cs typeface="+mn-cs"/>
              </a:rPr>
              <a:t> </a:t>
            </a:r>
          </a:p>
        </p:txBody>
      </p:sp>
      <p:sp>
        <p:nvSpPr>
          <p:cNvPr id="7" name="Sisällön paikkamerkki 3">
            <a:extLst>
              <a:ext uri="{FF2B5EF4-FFF2-40B4-BE49-F238E27FC236}">
                <a16:creationId xmlns:a16="http://schemas.microsoft.com/office/drawing/2014/main" id="{2C1452A7-591C-4B87-B2B8-A7A38A7B3617}"/>
              </a:ext>
            </a:extLst>
          </p:cNvPr>
          <p:cNvSpPr>
            <a:spLocks noGrp="1"/>
          </p:cNvSpPr>
          <p:nvPr>
            <p:ph sz="half" idx="10"/>
          </p:nvPr>
        </p:nvSpPr>
        <p:spPr>
          <a:xfrm>
            <a:off x="496032" y="1220552"/>
            <a:ext cx="7936553" cy="5209663"/>
          </a:xfrm>
        </p:spPr>
        <p:txBody>
          <a:bodyPr/>
          <a:lstStyle/>
          <a:p>
            <a:pPr marL="0" indent="0">
              <a:buNone/>
            </a:pPr>
            <a:r>
              <a:rPr lang="fi-FI" sz="2400" b="1" dirty="0" err="1">
                <a:latin typeface="+mn-lt"/>
              </a:rPr>
              <a:t>Oönskade</a:t>
            </a:r>
            <a:r>
              <a:rPr lang="fi-FI" sz="2400" b="1" dirty="0">
                <a:latin typeface="+mn-lt"/>
              </a:rPr>
              <a:t> </a:t>
            </a:r>
            <a:r>
              <a:rPr lang="fi-FI" sz="2400" b="1" dirty="0" err="1">
                <a:latin typeface="+mn-lt"/>
              </a:rPr>
              <a:t>effekter</a:t>
            </a:r>
            <a:endParaRPr lang="fi-FI" sz="2400" b="1" dirty="0">
              <a:latin typeface="+mn-lt"/>
            </a:endParaRPr>
          </a:p>
          <a:p>
            <a:r>
              <a:rPr lang="sv-FI" sz="2000" dirty="0">
                <a:effectLst/>
                <a:latin typeface="Calibri" panose="020F0502020204030204" pitchFamily="34" charset="0"/>
                <a:ea typeface="Calibri" panose="020F0502020204030204" pitchFamily="34" charset="0"/>
              </a:rPr>
              <a:t>Obehagliga </a:t>
            </a:r>
            <a:r>
              <a:rPr lang="sv-FI" sz="2000" dirty="0">
                <a:latin typeface="Calibri" panose="020F0502020204030204" pitchFamily="34" charset="0"/>
                <a:ea typeface="Calibri" panose="020F0502020204030204" pitchFamily="34" charset="0"/>
              </a:rPr>
              <a:t>upplevelser av t.ex.</a:t>
            </a:r>
            <a:r>
              <a:rPr lang="sv-FI" sz="2000" dirty="0">
                <a:effectLst/>
                <a:latin typeface="Calibri" panose="020F0502020204030204" pitchFamily="34" charset="0"/>
                <a:ea typeface="Calibri" panose="020F0502020204030204" pitchFamily="34" charset="0"/>
              </a:rPr>
              <a:t> ångest, paranoia och panik.</a:t>
            </a:r>
          </a:p>
          <a:p>
            <a:r>
              <a:rPr lang="sv-FI" sz="2000" dirty="0">
                <a:effectLst/>
                <a:latin typeface="Calibri" panose="020F0502020204030204" pitchFamily="34" charset="0"/>
                <a:ea typeface="Calibri" panose="020F0502020204030204" pitchFamily="34" charset="0"/>
              </a:rPr>
              <a:t>Oro, dödsskräck eller oro för att tappa kontrollen.</a:t>
            </a:r>
          </a:p>
          <a:p>
            <a:r>
              <a:rPr lang="sv-FI" sz="2000" dirty="0">
                <a:latin typeface="Calibri" panose="020F0502020204030204" pitchFamily="34" charset="0"/>
                <a:ea typeface="Calibri" panose="020F0502020204030204" pitchFamily="34" charset="0"/>
              </a:rPr>
              <a:t>Olyckor.</a:t>
            </a:r>
          </a:p>
          <a:p>
            <a:r>
              <a:rPr lang="sv-FI" sz="2000" dirty="0">
                <a:effectLst/>
                <a:latin typeface="Calibri" panose="020F0502020204030204" pitchFamily="34" charset="0"/>
                <a:ea typeface="Calibri" panose="020F0502020204030204" pitchFamily="34" charset="0"/>
              </a:rPr>
              <a:t>Svårt att minnas, ändrad uppfattning om tid och rum.</a:t>
            </a:r>
          </a:p>
          <a:p>
            <a:r>
              <a:rPr lang="sv-FI" sz="2000" dirty="0">
                <a:latin typeface="Calibri" panose="020F0502020204030204" pitchFamily="34" charset="0"/>
                <a:ea typeface="Calibri" panose="020F0502020204030204" pitchFamily="34" charset="0"/>
              </a:rPr>
              <a:t>To</a:t>
            </a:r>
            <a:r>
              <a:rPr lang="sv-FI" sz="2000" dirty="0">
                <a:effectLst/>
                <a:latin typeface="Calibri" panose="020F0502020204030204" pitchFamily="34" charset="0"/>
                <a:ea typeface="Calibri" panose="020F0502020204030204" pitchFamily="34" charset="0"/>
              </a:rPr>
              <a:t>rr mun.</a:t>
            </a:r>
          </a:p>
          <a:p>
            <a:r>
              <a:rPr lang="sv-FI" sz="2000" dirty="0">
                <a:latin typeface="Calibri" panose="020F0502020204030204" pitchFamily="34" charset="0"/>
                <a:ea typeface="Calibri" panose="020F0502020204030204" pitchFamily="34" charset="0"/>
              </a:rPr>
              <a:t>Störningar i motoriken.</a:t>
            </a:r>
          </a:p>
          <a:p>
            <a:r>
              <a:rPr lang="sv-FI" sz="2000" dirty="0">
                <a:effectLst/>
                <a:latin typeface="Calibri" panose="020F0502020204030204" pitchFamily="34" charset="0"/>
                <a:ea typeface="Calibri" panose="020F0502020204030204" pitchFamily="34" charset="0"/>
              </a:rPr>
              <a:t>Förhöjd puls.</a:t>
            </a:r>
          </a:p>
          <a:p>
            <a:r>
              <a:rPr lang="sv-FI" sz="2000" dirty="0">
                <a:latin typeface="Calibri" panose="020F0502020204030204" pitchFamily="34" charset="0"/>
                <a:ea typeface="Calibri" panose="020F0502020204030204" pitchFamily="34" charset="0"/>
              </a:rPr>
              <a:t>Illamående.</a:t>
            </a:r>
          </a:p>
          <a:p>
            <a:r>
              <a:rPr lang="sv-FI" sz="2000" dirty="0">
                <a:effectLst/>
                <a:latin typeface="Calibri" panose="020F0502020204030204" pitchFamily="34" charset="0"/>
                <a:ea typeface="Calibri" panose="020F0502020204030204" pitchFamily="34" charset="0"/>
              </a:rPr>
              <a:t>Försämrad sömn, trötthet.</a:t>
            </a:r>
          </a:p>
          <a:p>
            <a:r>
              <a:rPr lang="sv-FI" sz="2000" dirty="0">
                <a:latin typeface="Calibri" panose="020F0502020204030204" pitchFamily="34" charset="0"/>
                <a:ea typeface="Calibri" panose="020F0502020204030204" pitchFamily="34" charset="0"/>
              </a:rPr>
              <a:t>Inåtvändhet, känslan av att ”sitta fast”, kan inte röra på sig.</a:t>
            </a:r>
            <a:endParaRPr lang="sv-FI" sz="2000" dirty="0">
              <a:effectLst/>
              <a:latin typeface="Calibri" panose="020F0502020204030204" pitchFamily="34" charset="0"/>
              <a:ea typeface="Calibri" panose="020F0502020204030204" pitchFamily="34" charset="0"/>
            </a:endParaRPr>
          </a:p>
          <a:p>
            <a:r>
              <a:rPr lang="fi-FI" sz="2000" dirty="0" err="1">
                <a:latin typeface="+mn-lt"/>
              </a:rPr>
              <a:t>Cannabisen</a:t>
            </a:r>
            <a:r>
              <a:rPr lang="fi-FI" sz="2000" dirty="0">
                <a:latin typeface="+mn-lt"/>
              </a:rPr>
              <a:t> </a:t>
            </a:r>
            <a:r>
              <a:rPr lang="fi-FI" sz="2000" dirty="0" err="1">
                <a:latin typeface="+mn-lt"/>
              </a:rPr>
              <a:t>förstärker</a:t>
            </a:r>
            <a:r>
              <a:rPr lang="fi-FI" sz="2000" dirty="0">
                <a:latin typeface="+mn-lt"/>
              </a:rPr>
              <a:t> </a:t>
            </a:r>
            <a:r>
              <a:rPr lang="fi-FI" sz="2000" dirty="0" err="1">
                <a:latin typeface="+mn-lt"/>
              </a:rPr>
              <a:t>det</a:t>
            </a:r>
            <a:r>
              <a:rPr lang="fi-FI" sz="2000" dirty="0">
                <a:latin typeface="+mn-lt"/>
              </a:rPr>
              <a:t> </a:t>
            </a:r>
            <a:r>
              <a:rPr lang="fi-FI" sz="2000" dirty="0" err="1">
                <a:latin typeface="+mn-lt"/>
              </a:rPr>
              <a:t>rådande</a:t>
            </a:r>
            <a:r>
              <a:rPr lang="fi-FI" sz="2000" dirty="0">
                <a:latin typeface="+mn-lt"/>
              </a:rPr>
              <a:t> </a:t>
            </a:r>
            <a:r>
              <a:rPr lang="fi-FI" sz="2000" dirty="0" err="1">
                <a:latin typeface="+mn-lt"/>
              </a:rPr>
              <a:t>humöret</a:t>
            </a:r>
            <a:r>
              <a:rPr lang="fi-FI" sz="2000" dirty="0">
                <a:latin typeface="+mn-lt"/>
              </a:rPr>
              <a:t>, </a:t>
            </a:r>
            <a:r>
              <a:rPr lang="fi-FI" sz="2000" dirty="0" err="1">
                <a:latin typeface="+mn-lt"/>
              </a:rPr>
              <a:t>sinnena</a:t>
            </a:r>
            <a:r>
              <a:rPr lang="fi-FI" sz="2000" dirty="0">
                <a:latin typeface="+mn-lt"/>
              </a:rPr>
              <a:t> </a:t>
            </a:r>
            <a:r>
              <a:rPr lang="fi-FI" sz="2000" dirty="0" err="1">
                <a:latin typeface="+mn-lt"/>
              </a:rPr>
              <a:t>förstärks</a:t>
            </a:r>
            <a:r>
              <a:rPr lang="fi-FI" sz="2000" dirty="0">
                <a:latin typeface="+mn-lt"/>
              </a:rPr>
              <a:t>.</a:t>
            </a:r>
            <a:br>
              <a:rPr lang="fi-FI" sz="2000" dirty="0">
                <a:latin typeface="+mn-lt"/>
              </a:rPr>
            </a:br>
            <a:r>
              <a:rPr lang="fi-FI" sz="1800" dirty="0">
                <a:latin typeface="+mn-lt"/>
                <a:sym typeface="Wingdings" panose="05000000000000000000" pitchFamily="2" charset="2"/>
              </a:rPr>
              <a:t>  </a:t>
            </a:r>
            <a:r>
              <a:rPr lang="fi-FI" sz="1800" dirty="0" err="1">
                <a:latin typeface="+mn-lt"/>
                <a:sym typeface="Wingdings" panose="05000000000000000000" pitchFamily="2" charset="2"/>
              </a:rPr>
              <a:t>Kan</a:t>
            </a:r>
            <a:r>
              <a:rPr lang="fi-FI" sz="1800" dirty="0">
                <a:latin typeface="+mn-lt"/>
                <a:sym typeface="Wingdings" panose="05000000000000000000" pitchFamily="2" charset="2"/>
              </a:rPr>
              <a:t> </a:t>
            </a:r>
            <a:r>
              <a:rPr lang="fi-FI" sz="1800" dirty="0" err="1">
                <a:latin typeface="+mn-lt"/>
                <a:sym typeface="Wingdings" panose="05000000000000000000" pitchFamily="2" charset="2"/>
              </a:rPr>
              <a:t>förvärra</a:t>
            </a:r>
            <a:r>
              <a:rPr lang="fi-FI" sz="1800" dirty="0">
                <a:latin typeface="+mn-lt"/>
                <a:sym typeface="Wingdings" panose="05000000000000000000" pitchFamily="2" charset="2"/>
              </a:rPr>
              <a:t> </a:t>
            </a:r>
            <a:r>
              <a:rPr lang="fi-FI" sz="1800" dirty="0" err="1">
                <a:latin typeface="+mn-lt"/>
                <a:sym typeface="Wingdings" panose="05000000000000000000" pitchFamily="2" charset="2"/>
              </a:rPr>
              <a:t>uppfattningen</a:t>
            </a:r>
            <a:r>
              <a:rPr lang="fi-FI" sz="1800" dirty="0">
                <a:latin typeface="+mn-lt"/>
                <a:sym typeface="Wingdings" panose="05000000000000000000" pitchFamily="2" charset="2"/>
              </a:rPr>
              <a:t> </a:t>
            </a:r>
            <a:r>
              <a:rPr lang="fi-FI" sz="1800" dirty="0" err="1">
                <a:latin typeface="+mn-lt"/>
                <a:sym typeface="Wingdings" panose="05000000000000000000" pitchFamily="2" charset="2"/>
              </a:rPr>
              <a:t>om</a:t>
            </a:r>
            <a:r>
              <a:rPr lang="fi-FI" sz="1800" dirty="0">
                <a:latin typeface="+mn-lt"/>
                <a:sym typeface="Wingdings" panose="05000000000000000000" pitchFamily="2" charset="2"/>
              </a:rPr>
              <a:t> ett </a:t>
            </a:r>
            <a:r>
              <a:rPr lang="fi-FI" sz="1800" dirty="0" err="1">
                <a:latin typeface="+mn-lt"/>
                <a:sym typeface="Wingdings" panose="05000000000000000000" pitchFamily="2" charset="2"/>
              </a:rPr>
              <a:t>rådande</a:t>
            </a:r>
            <a:r>
              <a:rPr lang="fi-FI" sz="1800" dirty="0">
                <a:latin typeface="+mn-lt"/>
                <a:sym typeface="Wingdings" panose="05000000000000000000" pitchFamily="2" charset="2"/>
              </a:rPr>
              <a:t> </a:t>
            </a:r>
            <a:r>
              <a:rPr lang="fi-FI" sz="1800" dirty="0" err="1">
                <a:latin typeface="+mn-lt"/>
                <a:sym typeface="Wingdings" panose="05000000000000000000" pitchFamily="2" charset="2"/>
              </a:rPr>
              <a:t>problem</a:t>
            </a:r>
            <a:r>
              <a:rPr lang="fi-FI" sz="1800" dirty="0">
                <a:latin typeface="+mn-lt"/>
                <a:sym typeface="Wingdings" panose="05000000000000000000" pitchFamily="2" charset="2"/>
              </a:rPr>
              <a:t> </a:t>
            </a:r>
            <a:r>
              <a:rPr lang="fi-FI" sz="1800" dirty="0" err="1">
                <a:latin typeface="+mn-lt"/>
                <a:sym typeface="Wingdings" panose="05000000000000000000" pitchFamily="2" charset="2"/>
              </a:rPr>
              <a:t>som</a:t>
            </a:r>
            <a:r>
              <a:rPr lang="fi-FI" sz="1800" dirty="0">
                <a:latin typeface="+mn-lt"/>
                <a:sym typeface="Wingdings" panose="05000000000000000000" pitchFamily="2" charset="2"/>
              </a:rPr>
              <a:t> </a:t>
            </a:r>
            <a:r>
              <a:rPr lang="fi-FI" sz="1800" dirty="0" err="1">
                <a:latin typeface="+mn-lt"/>
                <a:sym typeface="Wingdings" panose="05000000000000000000" pitchFamily="2" charset="2"/>
              </a:rPr>
              <a:t>personen</a:t>
            </a:r>
            <a:r>
              <a:rPr lang="fi-FI" sz="1800" dirty="0">
                <a:latin typeface="+mn-lt"/>
                <a:sym typeface="Wingdings" panose="05000000000000000000" pitchFamily="2" charset="2"/>
              </a:rPr>
              <a:t> </a:t>
            </a:r>
            <a:r>
              <a:rPr lang="fi-FI" sz="1800" dirty="0" err="1">
                <a:latin typeface="+mn-lt"/>
                <a:sym typeface="Wingdings" panose="05000000000000000000" pitchFamily="2" charset="2"/>
              </a:rPr>
              <a:t>lider</a:t>
            </a:r>
            <a:r>
              <a:rPr lang="fi-FI" sz="1800" dirty="0">
                <a:latin typeface="+mn-lt"/>
                <a:sym typeface="Wingdings" panose="05000000000000000000" pitchFamily="2" charset="2"/>
              </a:rPr>
              <a:t> av.</a:t>
            </a:r>
            <a:endParaRPr lang="fi-FI" sz="1800" dirty="0">
              <a:latin typeface="+mn-lt"/>
            </a:endParaRPr>
          </a:p>
          <a:p>
            <a:endParaRPr lang="fi-FI" sz="2000" dirty="0">
              <a:latin typeface="+mn-lt"/>
            </a:endParaRPr>
          </a:p>
          <a:p>
            <a:pPr marL="0" indent="0">
              <a:buNone/>
            </a:pPr>
            <a:endParaRPr lang="fi-FI" sz="1600" dirty="0">
              <a:latin typeface="+mj-lt"/>
            </a:endParaRPr>
          </a:p>
          <a:p>
            <a:pPr marL="0" indent="0">
              <a:buNone/>
            </a:pPr>
            <a:endParaRPr lang="fi-FI" sz="1400" dirty="0">
              <a:latin typeface="+mj-lt"/>
            </a:endParaRPr>
          </a:p>
        </p:txBody>
      </p:sp>
    </p:spTree>
    <p:extLst>
      <p:ext uri="{BB962C8B-B14F-4D97-AF65-F5344CB8AC3E}">
        <p14:creationId xmlns:p14="http://schemas.microsoft.com/office/powerpoint/2010/main" val="2337826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F752D0-1357-4E0F-BCDC-D0FF085FB632}"/>
              </a:ext>
            </a:extLst>
          </p:cNvPr>
          <p:cNvSpPr>
            <a:spLocks noGrp="1"/>
          </p:cNvSpPr>
          <p:nvPr>
            <p:ph type="ctrTitle" idx="4294967295"/>
          </p:nvPr>
        </p:nvSpPr>
        <p:spPr>
          <a:xfrm>
            <a:off x="570059" y="1373322"/>
            <a:ext cx="6903126" cy="915954"/>
          </a:xfrm>
          <a:prstGeom prst="rect">
            <a:avLst/>
          </a:prstGeom>
        </p:spPr>
        <p:txBody>
          <a:bodyPr/>
          <a:lstStyle/>
          <a:p>
            <a:r>
              <a:rPr lang="fi-FI" dirty="0" err="1">
                <a:latin typeface="+mn-lt"/>
              </a:rPr>
              <a:t>Medicinsk</a:t>
            </a:r>
            <a:r>
              <a:rPr lang="fi-FI" dirty="0">
                <a:latin typeface="+mn-lt"/>
              </a:rPr>
              <a:t> </a:t>
            </a:r>
            <a:r>
              <a:rPr lang="fi-FI" dirty="0" err="1">
                <a:latin typeface="+mn-lt"/>
              </a:rPr>
              <a:t>cannabis</a:t>
            </a:r>
            <a:endParaRPr lang="fi-FI" dirty="0">
              <a:latin typeface="+mn-lt"/>
            </a:endParaRPr>
          </a:p>
        </p:txBody>
      </p:sp>
      <p:sp>
        <p:nvSpPr>
          <p:cNvPr id="3" name="Alaotsikko 2">
            <a:extLst>
              <a:ext uri="{FF2B5EF4-FFF2-40B4-BE49-F238E27FC236}">
                <a16:creationId xmlns:a16="http://schemas.microsoft.com/office/drawing/2014/main" id="{03009DE1-E7D5-4DE8-8A69-94B6186AE83A}"/>
              </a:ext>
            </a:extLst>
          </p:cNvPr>
          <p:cNvSpPr>
            <a:spLocks noGrp="1"/>
          </p:cNvSpPr>
          <p:nvPr>
            <p:ph type="subTitle" idx="1"/>
          </p:nvPr>
        </p:nvSpPr>
        <p:spPr>
          <a:xfrm>
            <a:off x="1877879" y="2375722"/>
            <a:ext cx="6708148" cy="4617114"/>
          </a:xfrm>
        </p:spPr>
        <p:txBody>
          <a:bodyPr anchor="t"/>
          <a:lstStyle/>
          <a:p>
            <a:pPr marL="342900" indent="-342900">
              <a:buFont typeface="Arial" panose="020B0604020202020204" pitchFamily="34" charset="0"/>
              <a:buChar char="•"/>
            </a:pPr>
            <a:r>
              <a:rPr lang="sv-FI" sz="2000" dirty="0">
                <a:latin typeface="+mn-lt"/>
              </a:rPr>
              <a:t>Självodlad cannabis eller cannabis köpt i gatuhandeln är av annan kvalitet och har annorlunda verkningar än medicinsk cannabis. Cannabis som fås i gatuhandeln lämpar sig inte som egenvårdsläkemedel. </a:t>
            </a:r>
          </a:p>
          <a:p>
            <a:pPr marL="342900" indent="-342900">
              <a:buFont typeface="Arial" panose="020B0604020202020204" pitchFamily="34" charset="0"/>
              <a:buChar char="•"/>
            </a:pPr>
            <a:r>
              <a:rPr lang="fi-FI" sz="2000" dirty="0" err="1">
                <a:latin typeface="+mn-lt"/>
              </a:rPr>
              <a:t>Forskare</a:t>
            </a:r>
            <a:r>
              <a:rPr lang="fi-FI" sz="2000" dirty="0">
                <a:latin typeface="+mn-lt"/>
              </a:rPr>
              <a:t> </a:t>
            </a:r>
            <a:r>
              <a:rPr lang="fi-FI" sz="2000" dirty="0" err="1">
                <a:latin typeface="+mn-lt"/>
              </a:rPr>
              <a:t>har</a:t>
            </a:r>
            <a:r>
              <a:rPr lang="fi-FI" sz="2000" dirty="0">
                <a:latin typeface="+mn-lt"/>
              </a:rPr>
              <a:t> </a:t>
            </a:r>
            <a:r>
              <a:rPr lang="fi-FI" sz="2000" dirty="0" err="1">
                <a:latin typeface="+mn-lt"/>
              </a:rPr>
              <a:t>hittat</a:t>
            </a:r>
            <a:r>
              <a:rPr lang="fi-FI" sz="2000" dirty="0">
                <a:latin typeface="+mn-lt"/>
              </a:rPr>
              <a:t> </a:t>
            </a:r>
            <a:r>
              <a:rPr lang="fi-FI" sz="2000" dirty="0" err="1">
                <a:latin typeface="+mn-lt"/>
              </a:rPr>
              <a:t>bevis</a:t>
            </a:r>
            <a:r>
              <a:rPr lang="fi-FI" sz="2000" dirty="0">
                <a:latin typeface="+mn-lt"/>
              </a:rPr>
              <a:t> </a:t>
            </a:r>
            <a:r>
              <a:rPr lang="fi-FI" sz="2000" dirty="0" err="1">
                <a:latin typeface="+mn-lt"/>
              </a:rPr>
              <a:t>på</a:t>
            </a:r>
            <a:r>
              <a:rPr lang="fi-FI" sz="2000" dirty="0">
                <a:latin typeface="+mn-lt"/>
              </a:rPr>
              <a:t> </a:t>
            </a:r>
            <a:r>
              <a:rPr lang="fi-FI" sz="2000" dirty="0" err="1">
                <a:latin typeface="+mn-lt"/>
              </a:rPr>
              <a:t>att</a:t>
            </a:r>
            <a:r>
              <a:rPr lang="fi-FI" sz="2000" dirty="0">
                <a:latin typeface="+mn-lt"/>
              </a:rPr>
              <a:t> en del av </a:t>
            </a:r>
            <a:r>
              <a:rPr lang="fi-FI" sz="2000" dirty="0" err="1">
                <a:latin typeface="+mn-lt"/>
              </a:rPr>
              <a:t>cannabisväxtens</a:t>
            </a:r>
            <a:r>
              <a:rPr lang="fi-FI" sz="2000" dirty="0">
                <a:latin typeface="+mn-lt"/>
              </a:rPr>
              <a:t> </a:t>
            </a:r>
            <a:r>
              <a:rPr lang="fi-FI" sz="2000" dirty="0" err="1">
                <a:latin typeface="+mn-lt"/>
              </a:rPr>
              <a:t>substanser</a:t>
            </a:r>
            <a:r>
              <a:rPr lang="fi-FI" sz="2000" dirty="0">
                <a:latin typeface="+mn-lt"/>
              </a:rPr>
              <a:t> </a:t>
            </a:r>
            <a:r>
              <a:rPr lang="fi-FI" sz="2000" dirty="0" err="1">
                <a:latin typeface="+mn-lt"/>
              </a:rPr>
              <a:t>kan</a:t>
            </a:r>
            <a:r>
              <a:rPr lang="fi-FI" sz="2000" dirty="0">
                <a:latin typeface="+mn-lt"/>
              </a:rPr>
              <a:t> </a:t>
            </a:r>
            <a:r>
              <a:rPr lang="fi-FI" sz="2000" dirty="0" err="1">
                <a:latin typeface="+mn-lt"/>
              </a:rPr>
              <a:t>lindra</a:t>
            </a:r>
            <a:r>
              <a:rPr lang="fi-FI" sz="2000" dirty="0">
                <a:latin typeface="+mn-lt"/>
              </a:rPr>
              <a:t> </a:t>
            </a:r>
            <a:r>
              <a:rPr lang="fi-FI" sz="2000" dirty="0" err="1">
                <a:latin typeface="+mn-lt"/>
              </a:rPr>
              <a:t>bland</a:t>
            </a:r>
            <a:r>
              <a:rPr lang="fi-FI" sz="2000" dirty="0">
                <a:latin typeface="+mn-lt"/>
              </a:rPr>
              <a:t> annat </a:t>
            </a:r>
            <a:r>
              <a:rPr lang="fi-FI" sz="2000" dirty="0" err="1">
                <a:latin typeface="+mn-lt"/>
              </a:rPr>
              <a:t>epileptiska</a:t>
            </a:r>
            <a:r>
              <a:rPr lang="fi-FI" sz="2000" dirty="0">
                <a:latin typeface="+mn-lt"/>
              </a:rPr>
              <a:t> </a:t>
            </a:r>
            <a:r>
              <a:rPr lang="fi-FI" sz="2000" dirty="0" err="1">
                <a:latin typeface="+mn-lt"/>
              </a:rPr>
              <a:t>symptom</a:t>
            </a:r>
            <a:r>
              <a:rPr lang="fi-FI" sz="2000" dirty="0">
                <a:latin typeface="+mn-lt"/>
              </a:rPr>
              <a:t> </a:t>
            </a:r>
            <a:r>
              <a:rPr lang="fi-FI" sz="2000" dirty="0" err="1">
                <a:latin typeface="+mn-lt"/>
              </a:rPr>
              <a:t>samt</a:t>
            </a:r>
            <a:r>
              <a:rPr lang="fi-FI" sz="2000" dirty="0">
                <a:latin typeface="+mn-lt"/>
              </a:rPr>
              <a:t> </a:t>
            </a:r>
            <a:r>
              <a:rPr lang="fi-FI" sz="2000" dirty="0" err="1">
                <a:latin typeface="+mn-lt"/>
              </a:rPr>
              <a:t>hjälpa</a:t>
            </a:r>
            <a:r>
              <a:rPr lang="fi-FI" sz="2000" dirty="0">
                <a:latin typeface="+mn-lt"/>
              </a:rPr>
              <a:t> i </a:t>
            </a:r>
            <a:r>
              <a:rPr lang="fi-FI" sz="2000" dirty="0" err="1">
                <a:latin typeface="+mn-lt"/>
              </a:rPr>
              <a:t>vården</a:t>
            </a:r>
            <a:r>
              <a:rPr lang="fi-FI" sz="2000" dirty="0">
                <a:latin typeface="+mn-lt"/>
              </a:rPr>
              <a:t> av MS-</a:t>
            </a:r>
            <a:r>
              <a:rPr lang="fi-FI" sz="2000" dirty="0" err="1">
                <a:latin typeface="+mn-lt"/>
              </a:rPr>
              <a:t>sjukdomens</a:t>
            </a:r>
            <a:r>
              <a:rPr lang="fi-FI" sz="2000" dirty="0">
                <a:latin typeface="+mn-lt"/>
              </a:rPr>
              <a:t> </a:t>
            </a:r>
            <a:r>
              <a:rPr lang="fi-FI" sz="2000" dirty="0" err="1">
                <a:latin typeface="+mn-lt"/>
              </a:rPr>
              <a:t>muskelstyvheter</a:t>
            </a:r>
            <a:r>
              <a:rPr lang="fi-FI" sz="2000" dirty="0">
                <a:latin typeface="+mn-lt"/>
              </a:rPr>
              <a:t>.</a:t>
            </a:r>
          </a:p>
          <a:p>
            <a:pPr marL="342900" indent="-342900">
              <a:buFont typeface="Arial" panose="020B0604020202020204" pitchFamily="34" charset="0"/>
              <a:buChar char="•"/>
            </a:pPr>
            <a:r>
              <a:rPr lang="fi-FI" sz="2000" dirty="0" err="1">
                <a:latin typeface="+mn-lt"/>
              </a:rPr>
              <a:t>Cannabisens</a:t>
            </a:r>
            <a:r>
              <a:rPr lang="fi-FI" sz="2000" dirty="0">
                <a:latin typeface="+mn-lt"/>
              </a:rPr>
              <a:t> </a:t>
            </a:r>
            <a:r>
              <a:rPr lang="fi-FI" sz="2000" dirty="0" err="1">
                <a:latin typeface="+mn-lt"/>
              </a:rPr>
              <a:t>medicinska</a:t>
            </a:r>
            <a:r>
              <a:rPr lang="fi-FI" sz="2000" dirty="0">
                <a:latin typeface="+mn-lt"/>
              </a:rPr>
              <a:t> </a:t>
            </a:r>
            <a:r>
              <a:rPr lang="fi-FI" sz="2000" dirty="0" err="1">
                <a:latin typeface="+mn-lt"/>
              </a:rPr>
              <a:t>effekter</a:t>
            </a:r>
            <a:r>
              <a:rPr lang="fi-FI" sz="2000" dirty="0">
                <a:latin typeface="+mn-lt"/>
              </a:rPr>
              <a:t> </a:t>
            </a:r>
            <a:r>
              <a:rPr lang="fi-FI" sz="2000" dirty="0" err="1">
                <a:latin typeface="+mn-lt"/>
              </a:rPr>
              <a:t>forskas</a:t>
            </a:r>
            <a:r>
              <a:rPr lang="fi-FI" sz="2000" dirty="0">
                <a:latin typeface="+mn-lt"/>
              </a:rPr>
              <a:t> </a:t>
            </a:r>
            <a:r>
              <a:rPr lang="fi-FI" sz="2000" dirty="0" err="1">
                <a:latin typeface="+mn-lt"/>
              </a:rPr>
              <a:t>det</a:t>
            </a:r>
            <a:r>
              <a:rPr lang="fi-FI" sz="2000" dirty="0">
                <a:latin typeface="+mn-lt"/>
              </a:rPr>
              <a:t> </a:t>
            </a:r>
            <a:r>
              <a:rPr lang="fi-FI" sz="2000" dirty="0" err="1">
                <a:latin typeface="+mn-lt"/>
              </a:rPr>
              <a:t>fortfarande</a:t>
            </a:r>
            <a:r>
              <a:rPr lang="fi-FI" sz="2000" dirty="0">
                <a:latin typeface="+mn-lt"/>
              </a:rPr>
              <a:t> i. </a:t>
            </a:r>
            <a:endParaRPr lang="fi-FI" dirty="0"/>
          </a:p>
        </p:txBody>
      </p:sp>
      <p:sp>
        <p:nvSpPr>
          <p:cNvPr id="6" name="Ellipsi 5">
            <a:extLst>
              <a:ext uri="{FF2B5EF4-FFF2-40B4-BE49-F238E27FC236}">
                <a16:creationId xmlns:a16="http://schemas.microsoft.com/office/drawing/2014/main" id="{83669BFD-CC77-4D4B-A208-DD93591E07CC}"/>
              </a:ext>
              <a:ext uri="{C183D7F6-B498-43B3-948B-1728B52AA6E4}">
                <adec:decorative xmlns:adec="http://schemas.microsoft.com/office/drawing/2017/decorative" val="1"/>
              </a:ext>
            </a:extLst>
          </p:cNvPr>
          <p:cNvSpPr/>
          <p:nvPr/>
        </p:nvSpPr>
        <p:spPr>
          <a:xfrm>
            <a:off x="625767" y="2347868"/>
            <a:ext cx="1156464" cy="11564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descr="Lääketiede">
            <a:extLst>
              <a:ext uri="{FF2B5EF4-FFF2-40B4-BE49-F238E27FC236}">
                <a16:creationId xmlns:a16="http://schemas.microsoft.com/office/drawing/2014/main" id="{D3C8EB93-617F-485F-AD32-F072E3C373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3621" y="2375722"/>
            <a:ext cx="1100756" cy="1100756"/>
          </a:xfrm>
          <a:prstGeom prst="rect">
            <a:avLst/>
          </a:prstGeom>
        </p:spPr>
      </p:pic>
      <p:sp>
        <p:nvSpPr>
          <p:cNvPr id="10" name="Ellipsi 9">
            <a:extLst>
              <a:ext uri="{FF2B5EF4-FFF2-40B4-BE49-F238E27FC236}">
                <a16:creationId xmlns:a16="http://schemas.microsoft.com/office/drawing/2014/main" id="{529D5626-64FA-4FC1-826A-64513048D27C}"/>
              </a:ext>
              <a:ext uri="{C183D7F6-B498-43B3-948B-1728B52AA6E4}">
                <adec:decorative xmlns:adec="http://schemas.microsoft.com/office/drawing/2017/decorative" val="1"/>
              </a:ext>
            </a:extLst>
          </p:cNvPr>
          <p:cNvSpPr/>
          <p:nvPr/>
        </p:nvSpPr>
        <p:spPr>
          <a:xfrm>
            <a:off x="625767" y="3632677"/>
            <a:ext cx="1156464" cy="11564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Pipetti">
            <a:extLst>
              <a:ext uri="{FF2B5EF4-FFF2-40B4-BE49-F238E27FC236}">
                <a16:creationId xmlns:a16="http://schemas.microsoft.com/office/drawing/2014/main" id="{040F949D-9C4B-46E1-A221-08AA2D4EA5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415" y="3731401"/>
            <a:ext cx="952253" cy="952253"/>
          </a:xfrm>
          <a:prstGeom prst="rect">
            <a:avLst/>
          </a:prstGeom>
        </p:spPr>
      </p:pic>
    </p:spTree>
    <p:extLst>
      <p:ext uri="{BB962C8B-B14F-4D97-AF65-F5344CB8AC3E}">
        <p14:creationId xmlns:p14="http://schemas.microsoft.com/office/powerpoint/2010/main" val="3889496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F752D0-1357-4E0F-BCDC-D0FF085FB632}"/>
              </a:ext>
            </a:extLst>
          </p:cNvPr>
          <p:cNvSpPr>
            <a:spLocks noGrp="1"/>
          </p:cNvSpPr>
          <p:nvPr>
            <p:ph type="ctrTitle" idx="4294967295"/>
          </p:nvPr>
        </p:nvSpPr>
        <p:spPr>
          <a:xfrm>
            <a:off x="420911" y="745107"/>
            <a:ext cx="6903126" cy="915954"/>
          </a:xfrm>
          <a:prstGeom prst="rect">
            <a:avLst/>
          </a:prstGeom>
        </p:spPr>
        <p:txBody>
          <a:bodyPr/>
          <a:lstStyle/>
          <a:p>
            <a:r>
              <a:rPr lang="fi-FI" dirty="0" err="1">
                <a:latin typeface="+mn-lt"/>
              </a:rPr>
              <a:t>Medicinsk</a:t>
            </a:r>
            <a:r>
              <a:rPr lang="fi-FI" dirty="0">
                <a:latin typeface="+mn-lt"/>
              </a:rPr>
              <a:t> </a:t>
            </a:r>
            <a:r>
              <a:rPr lang="fi-FI" dirty="0" err="1">
                <a:latin typeface="+mn-lt"/>
              </a:rPr>
              <a:t>cannabis</a:t>
            </a:r>
            <a:r>
              <a:rPr lang="fi-FI" dirty="0">
                <a:latin typeface="+mn-lt"/>
              </a:rPr>
              <a:t> i Finland</a:t>
            </a:r>
          </a:p>
        </p:txBody>
      </p:sp>
      <p:sp>
        <p:nvSpPr>
          <p:cNvPr id="3" name="Alaotsikko 2">
            <a:extLst>
              <a:ext uri="{FF2B5EF4-FFF2-40B4-BE49-F238E27FC236}">
                <a16:creationId xmlns:a16="http://schemas.microsoft.com/office/drawing/2014/main" id="{03009DE1-E7D5-4DE8-8A69-94B6186AE83A}"/>
              </a:ext>
            </a:extLst>
          </p:cNvPr>
          <p:cNvSpPr>
            <a:spLocks noGrp="1"/>
          </p:cNvSpPr>
          <p:nvPr>
            <p:ph type="subTitle" idx="1"/>
          </p:nvPr>
        </p:nvSpPr>
        <p:spPr>
          <a:xfrm>
            <a:off x="2040831" y="1788373"/>
            <a:ext cx="6613368" cy="4802130"/>
          </a:xfrm>
        </p:spPr>
        <p:txBody>
          <a:bodyPr/>
          <a:lstStyle/>
          <a:p>
            <a:pPr marL="342900" indent="-342900">
              <a:buFont typeface="Arial" panose="020B0604020202020204" pitchFamily="34" charset="0"/>
              <a:buChar char="•"/>
            </a:pPr>
            <a:r>
              <a:rPr lang="sv-FI" sz="2000" dirty="0">
                <a:latin typeface="+mn-lt"/>
              </a:rPr>
              <a:t>Liksom för alla nya läkemedel och behandlingar vill man också för cannabisens del säkerställa att substansen faktiskt har önskad verkan. Samtidigt fås kunskap om vem den kan ordineras och hur den ska doseras.</a:t>
            </a:r>
          </a:p>
          <a:p>
            <a:pPr marL="342900" indent="-342900">
              <a:buFont typeface="Arial" panose="020B0604020202020204" pitchFamily="34" charset="0"/>
              <a:buChar char="•"/>
            </a:pPr>
            <a:r>
              <a:rPr lang="fi-FI" sz="2000" dirty="0">
                <a:latin typeface="+mn-lt"/>
              </a:rPr>
              <a:t>För </a:t>
            </a:r>
            <a:r>
              <a:rPr lang="fi-FI" sz="2000" dirty="0" err="1">
                <a:latin typeface="+mn-lt"/>
              </a:rPr>
              <a:t>tillfället</a:t>
            </a:r>
            <a:r>
              <a:rPr lang="fi-FI" sz="2000" dirty="0">
                <a:latin typeface="+mn-lt"/>
              </a:rPr>
              <a:t> </a:t>
            </a:r>
            <a:r>
              <a:rPr lang="fi-FI" sz="2000" dirty="0" err="1">
                <a:latin typeface="+mn-lt"/>
              </a:rPr>
              <a:t>finns</a:t>
            </a:r>
            <a:r>
              <a:rPr lang="fi-FI" sz="2000" dirty="0">
                <a:latin typeface="+mn-lt"/>
              </a:rPr>
              <a:t> </a:t>
            </a:r>
            <a:r>
              <a:rPr lang="fi-FI" sz="2000" dirty="0" err="1">
                <a:latin typeface="+mn-lt"/>
              </a:rPr>
              <a:t>det</a:t>
            </a:r>
            <a:r>
              <a:rPr lang="fi-FI" sz="2000" dirty="0">
                <a:latin typeface="+mn-lt"/>
              </a:rPr>
              <a:t> </a:t>
            </a:r>
            <a:r>
              <a:rPr lang="fi-FI" sz="2000" dirty="0" err="1">
                <a:latin typeface="+mn-lt"/>
              </a:rPr>
              <a:t>fem</a:t>
            </a:r>
            <a:r>
              <a:rPr lang="fi-FI" sz="2000" dirty="0">
                <a:latin typeface="+mn-lt"/>
              </a:rPr>
              <a:t> </a:t>
            </a:r>
            <a:r>
              <a:rPr lang="fi-FI" sz="2000" dirty="0" err="1">
                <a:latin typeface="+mn-lt"/>
              </a:rPr>
              <a:t>olika</a:t>
            </a:r>
            <a:r>
              <a:rPr lang="fi-FI" sz="2000" dirty="0">
                <a:latin typeface="+mn-lt"/>
              </a:rPr>
              <a:t> </a:t>
            </a:r>
            <a:r>
              <a:rPr lang="fi-FI" sz="2000" dirty="0" err="1">
                <a:latin typeface="+mn-lt"/>
              </a:rPr>
              <a:t>läkemedelscannabispreparat</a:t>
            </a:r>
            <a:r>
              <a:rPr lang="fi-FI" sz="2000" dirty="0">
                <a:latin typeface="+mn-lt"/>
              </a:rPr>
              <a:t> i Finland.</a:t>
            </a:r>
          </a:p>
          <a:p>
            <a:pPr marL="342900" indent="-342900">
              <a:buFont typeface="Arial" panose="020B0604020202020204" pitchFamily="34" charset="0"/>
              <a:buChar char="•"/>
            </a:pPr>
            <a:r>
              <a:rPr lang="fi-FI" sz="2000" dirty="0" err="1">
                <a:latin typeface="+mn-lt"/>
              </a:rPr>
              <a:t>Preparaten</a:t>
            </a:r>
            <a:r>
              <a:rPr lang="fi-FI" sz="2000" dirty="0">
                <a:latin typeface="+mn-lt"/>
              </a:rPr>
              <a:t> </a:t>
            </a:r>
            <a:r>
              <a:rPr lang="fi-FI" sz="2000" dirty="0" err="1">
                <a:latin typeface="+mn-lt"/>
              </a:rPr>
              <a:t>ordnieras</a:t>
            </a:r>
            <a:r>
              <a:rPr lang="fi-FI" sz="2000" dirty="0">
                <a:latin typeface="+mn-lt"/>
              </a:rPr>
              <a:t> </a:t>
            </a:r>
            <a:r>
              <a:rPr lang="fi-FI" sz="2000" dirty="0" err="1">
                <a:latin typeface="+mn-lt"/>
              </a:rPr>
              <a:t>sällan</a:t>
            </a:r>
            <a:r>
              <a:rPr lang="fi-FI" sz="2000" dirty="0">
                <a:latin typeface="+mn-lt"/>
              </a:rPr>
              <a:t>, </a:t>
            </a:r>
            <a:r>
              <a:rPr lang="fi-FI" sz="2000" dirty="0" err="1">
                <a:latin typeface="+mn-lt"/>
              </a:rPr>
              <a:t>först</a:t>
            </a:r>
            <a:r>
              <a:rPr lang="fi-FI" sz="2000" dirty="0">
                <a:latin typeface="+mn-lt"/>
              </a:rPr>
              <a:t> </a:t>
            </a:r>
            <a:r>
              <a:rPr lang="fi-FI" sz="2000" dirty="0" err="1">
                <a:latin typeface="+mn-lt"/>
              </a:rPr>
              <a:t>efter</a:t>
            </a:r>
            <a:r>
              <a:rPr lang="fi-FI" sz="2000" dirty="0">
                <a:latin typeface="+mn-lt"/>
              </a:rPr>
              <a:t> </a:t>
            </a:r>
            <a:r>
              <a:rPr lang="fi-FI" sz="2000" dirty="0" err="1">
                <a:latin typeface="+mn-lt"/>
              </a:rPr>
              <a:t>att</a:t>
            </a:r>
            <a:r>
              <a:rPr lang="fi-FI" sz="2000" dirty="0">
                <a:latin typeface="+mn-lt"/>
              </a:rPr>
              <a:t> alla </a:t>
            </a:r>
            <a:r>
              <a:rPr lang="fi-FI" sz="2000" dirty="0" err="1">
                <a:latin typeface="+mn-lt"/>
              </a:rPr>
              <a:t>övriga</a:t>
            </a:r>
            <a:r>
              <a:rPr lang="fi-FI" sz="2000" dirty="0">
                <a:latin typeface="+mn-lt"/>
              </a:rPr>
              <a:t> </a:t>
            </a:r>
            <a:r>
              <a:rPr lang="fi-FI" sz="2000" dirty="0" err="1">
                <a:latin typeface="+mn-lt"/>
              </a:rPr>
              <a:t>behandlingsformer</a:t>
            </a:r>
            <a:r>
              <a:rPr lang="fi-FI" sz="2000" dirty="0">
                <a:latin typeface="+mn-lt"/>
              </a:rPr>
              <a:t> </a:t>
            </a:r>
            <a:r>
              <a:rPr lang="fi-FI" sz="2000" dirty="0" err="1">
                <a:latin typeface="+mn-lt"/>
              </a:rPr>
              <a:t>prövats</a:t>
            </a:r>
            <a:r>
              <a:rPr lang="fi-FI" sz="2000" dirty="0">
                <a:latin typeface="+mn-lt"/>
              </a:rPr>
              <a:t> </a:t>
            </a:r>
            <a:r>
              <a:rPr lang="fi-FI" sz="2000" dirty="0" err="1">
                <a:latin typeface="+mn-lt"/>
              </a:rPr>
              <a:t>och</a:t>
            </a:r>
            <a:r>
              <a:rPr lang="fi-FI" sz="2000" dirty="0">
                <a:latin typeface="+mn-lt"/>
              </a:rPr>
              <a:t> </a:t>
            </a:r>
            <a:r>
              <a:rPr lang="fi-FI" sz="2000" dirty="0" err="1">
                <a:latin typeface="+mn-lt"/>
              </a:rPr>
              <a:t>konstaterats</a:t>
            </a:r>
            <a:r>
              <a:rPr lang="fi-FI" sz="2000" dirty="0">
                <a:latin typeface="+mn-lt"/>
              </a:rPr>
              <a:t> </a:t>
            </a:r>
            <a:r>
              <a:rPr lang="fi-FI" sz="2000" dirty="0" err="1">
                <a:latin typeface="+mn-lt"/>
              </a:rPr>
              <a:t>ineffektiva</a:t>
            </a:r>
            <a:r>
              <a:rPr lang="fi-FI" sz="2000" dirty="0">
                <a:latin typeface="+mn-lt"/>
              </a:rPr>
              <a:t>. </a:t>
            </a:r>
            <a:r>
              <a:rPr lang="fi-FI" sz="2000" dirty="0" err="1">
                <a:latin typeface="+mn-lt"/>
              </a:rPr>
              <a:t>Recept</a:t>
            </a:r>
            <a:r>
              <a:rPr lang="fi-FI" sz="2000" dirty="0">
                <a:latin typeface="+mn-lt"/>
              </a:rPr>
              <a:t> </a:t>
            </a:r>
            <a:r>
              <a:rPr lang="fi-FI" sz="2000" dirty="0" err="1">
                <a:latin typeface="+mn-lt"/>
              </a:rPr>
              <a:t>på</a:t>
            </a:r>
            <a:r>
              <a:rPr lang="fi-FI" sz="2000" dirty="0">
                <a:latin typeface="+mn-lt"/>
              </a:rPr>
              <a:t> </a:t>
            </a:r>
            <a:r>
              <a:rPr lang="fi-FI" sz="2000" dirty="0" err="1">
                <a:latin typeface="+mn-lt"/>
              </a:rPr>
              <a:t>medicinsk</a:t>
            </a:r>
            <a:r>
              <a:rPr lang="fi-FI" sz="2000" dirty="0">
                <a:latin typeface="+mn-lt"/>
              </a:rPr>
              <a:t> </a:t>
            </a:r>
            <a:r>
              <a:rPr lang="fi-FI" sz="2000" dirty="0" err="1">
                <a:latin typeface="+mn-lt"/>
              </a:rPr>
              <a:t>cannabis</a:t>
            </a:r>
            <a:r>
              <a:rPr lang="fi-FI" sz="2000" dirty="0">
                <a:latin typeface="+mn-lt"/>
              </a:rPr>
              <a:t> </a:t>
            </a:r>
            <a:r>
              <a:rPr lang="fi-FI" sz="2000" dirty="0" err="1">
                <a:latin typeface="+mn-lt"/>
              </a:rPr>
              <a:t>är</a:t>
            </a:r>
            <a:r>
              <a:rPr lang="fi-FI" sz="2000" dirty="0">
                <a:latin typeface="+mn-lt"/>
              </a:rPr>
              <a:t> </a:t>
            </a:r>
            <a:r>
              <a:rPr lang="fi-FI" sz="2000" dirty="0" err="1">
                <a:latin typeface="+mn-lt"/>
              </a:rPr>
              <a:t>således</a:t>
            </a:r>
            <a:r>
              <a:rPr lang="fi-FI" sz="2000" dirty="0">
                <a:latin typeface="+mn-lt"/>
              </a:rPr>
              <a:t> </a:t>
            </a:r>
            <a:r>
              <a:rPr lang="fi-FI" sz="2000" dirty="0" err="1">
                <a:latin typeface="+mn-lt"/>
              </a:rPr>
              <a:t>svårt</a:t>
            </a:r>
            <a:r>
              <a:rPr lang="fi-FI" sz="2000" dirty="0">
                <a:latin typeface="+mn-lt"/>
              </a:rPr>
              <a:t> </a:t>
            </a:r>
            <a:r>
              <a:rPr lang="fi-FI" sz="2000" dirty="0" err="1">
                <a:latin typeface="+mn-lt"/>
              </a:rPr>
              <a:t>att</a:t>
            </a:r>
            <a:r>
              <a:rPr lang="fi-FI" sz="2000" dirty="0">
                <a:latin typeface="+mn-lt"/>
              </a:rPr>
              <a:t> </a:t>
            </a:r>
            <a:r>
              <a:rPr lang="fi-FI" sz="2000" dirty="0" err="1">
                <a:latin typeface="+mn-lt"/>
              </a:rPr>
              <a:t>få</a:t>
            </a:r>
            <a:r>
              <a:rPr lang="fi-FI" sz="2000" dirty="0">
                <a:latin typeface="+mn-lt"/>
              </a:rPr>
              <a:t>. </a:t>
            </a:r>
          </a:p>
          <a:p>
            <a:pPr marL="342900" indent="-342900">
              <a:buFont typeface="Arial" panose="020B0604020202020204" pitchFamily="34" charset="0"/>
              <a:buChar char="•"/>
            </a:pPr>
            <a:r>
              <a:rPr lang="fi-FI" sz="2000" dirty="0" err="1">
                <a:latin typeface="+mn-lt"/>
              </a:rPr>
              <a:t>Patienter</a:t>
            </a:r>
            <a:r>
              <a:rPr lang="fi-FI" sz="2000" dirty="0">
                <a:latin typeface="+mn-lt"/>
              </a:rPr>
              <a:t> </a:t>
            </a:r>
            <a:r>
              <a:rPr lang="fi-FI" sz="2000" dirty="0" err="1">
                <a:latin typeface="+mn-lt"/>
              </a:rPr>
              <a:t>som</a:t>
            </a:r>
            <a:r>
              <a:rPr lang="fi-FI" sz="2000" dirty="0">
                <a:latin typeface="+mn-lt"/>
              </a:rPr>
              <a:t> </a:t>
            </a:r>
            <a:r>
              <a:rPr lang="fi-FI" sz="2000" dirty="0" err="1">
                <a:latin typeface="+mn-lt"/>
              </a:rPr>
              <a:t>behandlas</a:t>
            </a:r>
            <a:r>
              <a:rPr lang="fi-FI" sz="2000" dirty="0">
                <a:latin typeface="+mn-lt"/>
              </a:rPr>
              <a:t> </a:t>
            </a:r>
            <a:r>
              <a:rPr lang="fi-FI" sz="2000" dirty="0" err="1">
                <a:latin typeface="+mn-lt"/>
              </a:rPr>
              <a:t>med</a:t>
            </a:r>
            <a:r>
              <a:rPr lang="fi-FI" sz="2000" dirty="0">
                <a:latin typeface="+mn-lt"/>
              </a:rPr>
              <a:t> </a:t>
            </a:r>
            <a:r>
              <a:rPr lang="fi-FI" sz="2000" dirty="0" err="1">
                <a:latin typeface="+mn-lt"/>
              </a:rPr>
              <a:t>medicinsk</a:t>
            </a:r>
            <a:r>
              <a:rPr lang="fi-FI" sz="2000" dirty="0">
                <a:latin typeface="+mn-lt"/>
              </a:rPr>
              <a:t> </a:t>
            </a:r>
            <a:r>
              <a:rPr lang="fi-FI" sz="2000" dirty="0" err="1">
                <a:latin typeface="+mn-lt"/>
              </a:rPr>
              <a:t>cannabis</a:t>
            </a:r>
            <a:r>
              <a:rPr lang="fi-FI" sz="2000" dirty="0">
                <a:latin typeface="+mn-lt"/>
              </a:rPr>
              <a:t> </a:t>
            </a:r>
            <a:r>
              <a:rPr lang="fi-FI" sz="2000" dirty="0" err="1">
                <a:latin typeface="+mn-lt"/>
              </a:rPr>
              <a:t>är</a:t>
            </a:r>
            <a:r>
              <a:rPr lang="fi-FI" sz="2000" dirty="0">
                <a:latin typeface="+mn-lt"/>
              </a:rPr>
              <a:t> </a:t>
            </a:r>
            <a:r>
              <a:rPr lang="fi-FI" sz="2000" dirty="0" err="1">
                <a:latin typeface="+mn-lt"/>
              </a:rPr>
              <a:t>några</a:t>
            </a:r>
            <a:r>
              <a:rPr lang="fi-FI" sz="2000" dirty="0">
                <a:latin typeface="+mn-lt"/>
              </a:rPr>
              <a:t> </a:t>
            </a:r>
            <a:r>
              <a:rPr lang="fi-FI" sz="2000" dirty="0" err="1">
                <a:latin typeface="+mn-lt"/>
              </a:rPr>
              <a:t>hundra</a:t>
            </a:r>
            <a:r>
              <a:rPr lang="fi-FI" sz="2000" dirty="0">
                <a:latin typeface="+mn-lt"/>
              </a:rPr>
              <a:t> </a:t>
            </a:r>
            <a:r>
              <a:rPr lang="fi-FI" sz="2000" dirty="0" err="1">
                <a:latin typeface="+mn-lt"/>
              </a:rPr>
              <a:t>stycken</a:t>
            </a:r>
            <a:r>
              <a:rPr lang="fi-FI" sz="2000" dirty="0">
                <a:latin typeface="+mn-lt"/>
              </a:rPr>
              <a:t>. </a:t>
            </a:r>
            <a:r>
              <a:rPr lang="fi-FI" sz="2000" dirty="0" err="1">
                <a:latin typeface="+mn-lt"/>
              </a:rPr>
              <a:t>Medicinsk</a:t>
            </a:r>
            <a:r>
              <a:rPr lang="fi-FI" sz="2000" dirty="0">
                <a:latin typeface="+mn-lt"/>
              </a:rPr>
              <a:t> </a:t>
            </a:r>
            <a:r>
              <a:rPr lang="fi-FI" sz="2000" dirty="0" err="1">
                <a:latin typeface="+mn-lt"/>
              </a:rPr>
              <a:t>cannabis</a:t>
            </a:r>
            <a:r>
              <a:rPr lang="fi-FI" sz="2000" dirty="0">
                <a:latin typeface="+mn-lt"/>
              </a:rPr>
              <a:t> </a:t>
            </a:r>
            <a:r>
              <a:rPr lang="fi-FI" sz="2000" dirty="0" err="1">
                <a:latin typeface="+mn-lt"/>
              </a:rPr>
              <a:t>fås</a:t>
            </a:r>
            <a:r>
              <a:rPr lang="fi-FI" sz="2000" dirty="0">
                <a:latin typeface="+mn-lt"/>
              </a:rPr>
              <a:t> i </a:t>
            </a:r>
            <a:r>
              <a:rPr lang="fi-FI" sz="2000" dirty="0" err="1">
                <a:latin typeface="+mn-lt"/>
              </a:rPr>
              <a:t>form</a:t>
            </a:r>
            <a:r>
              <a:rPr lang="fi-FI" sz="2000" dirty="0">
                <a:latin typeface="+mn-lt"/>
              </a:rPr>
              <a:t> av </a:t>
            </a:r>
            <a:r>
              <a:rPr lang="fi-FI" sz="2000" dirty="0" err="1">
                <a:latin typeface="+mn-lt"/>
              </a:rPr>
              <a:t>munspray</a:t>
            </a:r>
            <a:r>
              <a:rPr lang="fi-FI" sz="2000" dirty="0">
                <a:latin typeface="+mn-lt"/>
              </a:rPr>
              <a:t>, </a:t>
            </a:r>
            <a:r>
              <a:rPr lang="fi-FI" sz="2000" dirty="0" err="1">
                <a:latin typeface="+mn-lt"/>
              </a:rPr>
              <a:t>tablett</a:t>
            </a:r>
            <a:r>
              <a:rPr lang="fi-FI" sz="2000" dirty="0">
                <a:latin typeface="+mn-lt"/>
              </a:rPr>
              <a:t>, </a:t>
            </a:r>
            <a:r>
              <a:rPr lang="fi-FI" sz="2000" dirty="0" err="1">
                <a:latin typeface="+mn-lt"/>
              </a:rPr>
              <a:t>kross</a:t>
            </a:r>
            <a:r>
              <a:rPr lang="fi-FI" sz="2000" dirty="0">
                <a:latin typeface="+mn-lt"/>
              </a:rPr>
              <a:t> </a:t>
            </a:r>
            <a:r>
              <a:rPr lang="fi-FI" sz="2000" dirty="0" err="1">
                <a:latin typeface="+mn-lt"/>
              </a:rPr>
              <a:t>eller</a:t>
            </a:r>
            <a:r>
              <a:rPr lang="fi-FI" sz="2000" dirty="0">
                <a:latin typeface="+mn-lt"/>
              </a:rPr>
              <a:t> </a:t>
            </a:r>
            <a:r>
              <a:rPr lang="fi-FI" sz="2000" dirty="0" err="1">
                <a:latin typeface="+mn-lt"/>
              </a:rPr>
              <a:t>ögondroppar</a:t>
            </a:r>
            <a:r>
              <a:rPr lang="fi-FI" sz="2000" dirty="0">
                <a:latin typeface="+mn-lt"/>
              </a:rPr>
              <a:t>. </a:t>
            </a:r>
            <a:r>
              <a:rPr lang="fi-FI" sz="2000" dirty="0" err="1">
                <a:latin typeface="+mn-lt"/>
              </a:rPr>
              <a:t>Medicinen</a:t>
            </a:r>
            <a:r>
              <a:rPr lang="fi-FI" sz="2000" dirty="0">
                <a:latin typeface="+mn-lt"/>
              </a:rPr>
              <a:t> </a:t>
            </a:r>
            <a:r>
              <a:rPr lang="fi-FI" sz="2000" dirty="0" err="1">
                <a:latin typeface="+mn-lt"/>
              </a:rPr>
              <a:t>kan</a:t>
            </a:r>
            <a:r>
              <a:rPr lang="fi-FI" sz="2000" dirty="0">
                <a:latin typeface="+mn-lt"/>
              </a:rPr>
              <a:t> </a:t>
            </a:r>
            <a:r>
              <a:rPr lang="fi-FI" sz="2000" dirty="0" err="1">
                <a:latin typeface="+mn-lt"/>
              </a:rPr>
              <a:t>ordineras</a:t>
            </a:r>
            <a:r>
              <a:rPr lang="fi-FI" sz="2000" dirty="0">
                <a:latin typeface="+mn-lt"/>
              </a:rPr>
              <a:t> i </a:t>
            </a:r>
            <a:r>
              <a:rPr lang="fi-FI" sz="2000" dirty="0" err="1">
                <a:latin typeface="+mn-lt"/>
              </a:rPr>
              <a:t>högst</a:t>
            </a:r>
            <a:r>
              <a:rPr lang="fi-FI" sz="2000" dirty="0">
                <a:latin typeface="+mn-lt"/>
              </a:rPr>
              <a:t> ett </a:t>
            </a:r>
            <a:r>
              <a:rPr lang="fi-FI" sz="2000" dirty="0" err="1">
                <a:latin typeface="+mn-lt"/>
              </a:rPr>
              <a:t>år</a:t>
            </a:r>
            <a:r>
              <a:rPr lang="fi-FI" sz="2000" dirty="0">
                <a:latin typeface="+mn-lt"/>
              </a:rPr>
              <a:t> i </a:t>
            </a:r>
            <a:r>
              <a:rPr lang="fi-FI" sz="2000" dirty="0" err="1">
                <a:latin typeface="+mn-lt"/>
              </a:rPr>
              <a:t>taget</a:t>
            </a:r>
            <a:r>
              <a:rPr lang="fi-FI" sz="2000" dirty="0">
                <a:latin typeface="+mn-lt"/>
              </a:rPr>
              <a:t>. </a:t>
            </a:r>
          </a:p>
          <a:p>
            <a:pPr marL="342900" indent="-342900">
              <a:buFont typeface="Arial" panose="020B0604020202020204" pitchFamily="34" charset="0"/>
              <a:buChar char="•"/>
            </a:pPr>
            <a:endParaRPr lang="fi-FI" sz="1800" dirty="0">
              <a:latin typeface="+mj-lt"/>
            </a:endParaRPr>
          </a:p>
          <a:p>
            <a:endParaRPr lang="fi-FI" sz="1800" dirty="0">
              <a:latin typeface="+mj-lt"/>
            </a:endParaRPr>
          </a:p>
          <a:p>
            <a:endParaRPr lang="fi-FI" sz="1800" dirty="0">
              <a:latin typeface="+mj-lt"/>
            </a:endParaRPr>
          </a:p>
        </p:txBody>
      </p:sp>
      <p:sp>
        <p:nvSpPr>
          <p:cNvPr id="8" name="Ellipsi 7">
            <a:extLst>
              <a:ext uri="{FF2B5EF4-FFF2-40B4-BE49-F238E27FC236}">
                <a16:creationId xmlns:a16="http://schemas.microsoft.com/office/drawing/2014/main" id="{78E391E3-3E01-4C80-87EC-035691521851}"/>
              </a:ext>
              <a:ext uri="{C183D7F6-B498-43B3-948B-1728B52AA6E4}">
                <adec:decorative xmlns:adec="http://schemas.microsoft.com/office/drawing/2017/decorative" val="1"/>
              </a:ext>
            </a:extLst>
          </p:cNvPr>
          <p:cNvSpPr/>
          <p:nvPr/>
        </p:nvSpPr>
        <p:spPr>
          <a:xfrm>
            <a:off x="420911" y="1730643"/>
            <a:ext cx="1429687" cy="1429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Ellipsi 9">
            <a:extLst>
              <a:ext uri="{FF2B5EF4-FFF2-40B4-BE49-F238E27FC236}">
                <a16:creationId xmlns:a16="http://schemas.microsoft.com/office/drawing/2014/main" id="{FE57F771-8E5E-456D-A237-4CB06BE18EB9}"/>
              </a:ext>
              <a:ext uri="{C183D7F6-B498-43B3-948B-1728B52AA6E4}">
                <adec:decorative xmlns:adec="http://schemas.microsoft.com/office/drawing/2017/decorative" val="1"/>
              </a:ext>
            </a:extLst>
          </p:cNvPr>
          <p:cNvSpPr/>
          <p:nvPr/>
        </p:nvSpPr>
        <p:spPr>
          <a:xfrm>
            <a:off x="400050" y="3474595"/>
            <a:ext cx="1429687" cy="1429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1" name="Ryhmä 10">
            <a:extLst>
              <a:ext uri="{FF2B5EF4-FFF2-40B4-BE49-F238E27FC236}">
                <a16:creationId xmlns:a16="http://schemas.microsoft.com/office/drawing/2014/main" id="{510B711C-D615-4E9C-A5A6-C0F38ED3F3E1}"/>
              </a:ext>
              <a:ext uri="{C183D7F6-B498-43B3-948B-1728B52AA6E4}">
                <adec:decorative xmlns:adec="http://schemas.microsoft.com/office/drawing/2017/decorative" val="1"/>
              </a:ext>
            </a:extLst>
          </p:cNvPr>
          <p:cNvGrpSpPr/>
          <p:nvPr/>
        </p:nvGrpSpPr>
        <p:grpSpPr>
          <a:xfrm>
            <a:off x="540042" y="1864768"/>
            <a:ext cx="1265738" cy="2981783"/>
            <a:chOff x="487990" y="2339463"/>
            <a:chExt cx="1265738" cy="2981783"/>
          </a:xfrm>
        </p:grpSpPr>
        <p:pic>
          <p:nvPicPr>
            <p:cNvPr id="12" name="Kuva 11" descr="Ambulanssi">
              <a:extLst>
                <a:ext uri="{FF2B5EF4-FFF2-40B4-BE49-F238E27FC236}">
                  <a16:creationId xmlns:a16="http://schemas.microsoft.com/office/drawing/2014/main" id="{F8E736B3-96FB-428B-B110-1770270FC3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990" y="4055508"/>
              <a:ext cx="1265738" cy="1265738"/>
            </a:xfrm>
            <a:prstGeom prst="rect">
              <a:avLst/>
            </a:prstGeom>
          </p:spPr>
        </p:pic>
        <p:pic>
          <p:nvPicPr>
            <p:cNvPr id="13" name="Kuva 12" descr="Lääke">
              <a:extLst>
                <a:ext uri="{FF2B5EF4-FFF2-40B4-BE49-F238E27FC236}">
                  <a16:creationId xmlns:a16="http://schemas.microsoft.com/office/drawing/2014/main" id="{FFE04D06-5DE0-419C-81DD-2B4A97CE07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9092" y="2339463"/>
              <a:ext cx="1123534" cy="1123534"/>
            </a:xfrm>
            <a:prstGeom prst="rect">
              <a:avLst/>
            </a:prstGeom>
          </p:spPr>
        </p:pic>
      </p:grpSp>
    </p:spTree>
    <p:extLst>
      <p:ext uri="{BB962C8B-B14F-4D97-AF65-F5344CB8AC3E}">
        <p14:creationId xmlns:p14="http://schemas.microsoft.com/office/powerpoint/2010/main" val="3630455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F752D0-1357-4E0F-BCDC-D0FF085FB632}"/>
              </a:ext>
            </a:extLst>
          </p:cNvPr>
          <p:cNvSpPr>
            <a:spLocks noGrp="1"/>
          </p:cNvSpPr>
          <p:nvPr>
            <p:ph type="ctrTitle" idx="4294967295"/>
          </p:nvPr>
        </p:nvSpPr>
        <p:spPr>
          <a:xfrm>
            <a:off x="502000" y="892788"/>
            <a:ext cx="9219272" cy="1727307"/>
          </a:xfrm>
          <a:prstGeom prst="rect">
            <a:avLst/>
          </a:prstGeom>
        </p:spPr>
        <p:txBody>
          <a:bodyPr/>
          <a:lstStyle/>
          <a:p>
            <a:r>
              <a:rPr lang="sv-FI" dirty="0">
                <a:latin typeface="+mn-lt"/>
              </a:rPr>
              <a:t>Den medicinska cannabisens berusande effekt</a:t>
            </a:r>
            <a:endParaRPr lang="fi-FI" dirty="0">
              <a:latin typeface="+mn-lt"/>
            </a:endParaRPr>
          </a:p>
        </p:txBody>
      </p:sp>
      <p:sp>
        <p:nvSpPr>
          <p:cNvPr id="3" name="Alaotsikko 2">
            <a:extLst>
              <a:ext uri="{FF2B5EF4-FFF2-40B4-BE49-F238E27FC236}">
                <a16:creationId xmlns:a16="http://schemas.microsoft.com/office/drawing/2014/main" id="{03009DE1-E7D5-4DE8-8A69-94B6186AE83A}"/>
              </a:ext>
            </a:extLst>
          </p:cNvPr>
          <p:cNvSpPr>
            <a:spLocks noGrp="1"/>
          </p:cNvSpPr>
          <p:nvPr>
            <p:ph type="subTitle" idx="1"/>
          </p:nvPr>
        </p:nvSpPr>
        <p:spPr>
          <a:xfrm>
            <a:off x="502000" y="2282741"/>
            <a:ext cx="7032276" cy="1835814"/>
          </a:xfrm>
        </p:spPr>
        <p:txBody>
          <a:bodyPr/>
          <a:lstStyle/>
          <a:p>
            <a:pPr fontAlgn="base"/>
            <a:r>
              <a:rPr lang="fi-FI" i="1" dirty="0">
                <a:latin typeface="+mn-lt"/>
              </a:rPr>
              <a:t>”I </a:t>
            </a:r>
            <a:r>
              <a:rPr lang="fi-FI" i="1" dirty="0" err="1">
                <a:latin typeface="+mn-lt"/>
              </a:rPr>
              <a:t>hampaväxten</a:t>
            </a:r>
            <a:r>
              <a:rPr lang="fi-FI" i="1" dirty="0">
                <a:latin typeface="+mn-lt"/>
              </a:rPr>
              <a:t> </a:t>
            </a:r>
            <a:r>
              <a:rPr lang="fi-FI" i="1" dirty="0" err="1">
                <a:latin typeface="+mn-lt"/>
              </a:rPr>
              <a:t>finns</a:t>
            </a:r>
            <a:r>
              <a:rPr lang="fi-FI" i="1" dirty="0">
                <a:latin typeface="+mn-lt"/>
              </a:rPr>
              <a:t> </a:t>
            </a:r>
            <a:r>
              <a:rPr lang="fi-FI" i="1" dirty="0" err="1">
                <a:latin typeface="+mn-lt"/>
              </a:rPr>
              <a:t>över</a:t>
            </a:r>
            <a:r>
              <a:rPr lang="fi-FI" i="1" dirty="0">
                <a:latin typeface="+mn-lt"/>
              </a:rPr>
              <a:t> </a:t>
            </a:r>
            <a:r>
              <a:rPr lang="fi-FI" i="1" dirty="0" err="1">
                <a:latin typeface="+mn-lt"/>
              </a:rPr>
              <a:t>hundra</a:t>
            </a:r>
            <a:r>
              <a:rPr lang="fi-FI" i="1" dirty="0">
                <a:latin typeface="+mn-lt"/>
              </a:rPr>
              <a:t> </a:t>
            </a:r>
            <a:r>
              <a:rPr lang="fi-FI" i="1" dirty="0" err="1">
                <a:latin typeface="+mn-lt"/>
              </a:rPr>
              <a:t>olika</a:t>
            </a:r>
            <a:r>
              <a:rPr lang="fi-FI" i="1" dirty="0">
                <a:latin typeface="+mn-lt"/>
              </a:rPr>
              <a:t> </a:t>
            </a:r>
            <a:r>
              <a:rPr lang="fi-FI" i="1" dirty="0" err="1">
                <a:latin typeface="+mn-lt"/>
              </a:rPr>
              <a:t>cannabinoidsubstanser</a:t>
            </a:r>
            <a:r>
              <a:rPr lang="fi-FI" i="1" dirty="0">
                <a:latin typeface="+mn-lt"/>
              </a:rPr>
              <a:t> </a:t>
            </a:r>
            <a:r>
              <a:rPr lang="fi-FI" i="1" dirty="0" err="1">
                <a:latin typeface="+mn-lt"/>
              </a:rPr>
              <a:t>förutom</a:t>
            </a:r>
            <a:r>
              <a:rPr lang="fi-FI" i="1" dirty="0">
                <a:latin typeface="+mn-lt"/>
              </a:rPr>
              <a:t> THC </a:t>
            </a:r>
            <a:r>
              <a:rPr lang="fi-FI" i="1" dirty="0" err="1">
                <a:latin typeface="+mn-lt"/>
              </a:rPr>
              <a:t>och</a:t>
            </a:r>
            <a:r>
              <a:rPr lang="fi-FI" i="1" dirty="0">
                <a:latin typeface="+mn-lt"/>
              </a:rPr>
              <a:t> CBD </a:t>
            </a:r>
            <a:r>
              <a:rPr lang="fi-FI" i="1" dirty="0" err="1">
                <a:latin typeface="+mn-lt"/>
              </a:rPr>
              <a:t>som</a:t>
            </a:r>
            <a:r>
              <a:rPr lang="fi-FI" i="1" dirty="0">
                <a:latin typeface="+mn-lt"/>
              </a:rPr>
              <a:t> </a:t>
            </a:r>
            <a:r>
              <a:rPr lang="fi-FI" i="1" dirty="0" err="1">
                <a:latin typeface="+mn-lt"/>
              </a:rPr>
              <a:t>kan</a:t>
            </a:r>
            <a:r>
              <a:rPr lang="fi-FI" i="1" dirty="0">
                <a:latin typeface="+mn-lt"/>
              </a:rPr>
              <a:t> ha </a:t>
            </a:r>
            <a:r>
              <a:rPr lang="fi-FI" i="1" dirty="0" err="1">
                <a:latin typeface="+mn-lt"/>
              </a:rPr>
              <a:t>medicinska</a:t>
            </a:r>
            <a:r>
              <a:rPr lang="fi-FI" i="1" dirty="0">
                <a:latin typeface="+mn-lt"/>
              </a:rPr>
              <a:t> </a:t>
            </a:r>
            <a:r>
              <a:rPr lang="fi-FI" i="1" dirty="0" err="1">
                <a:latin typeface="+mn-lt"/>
              </a:rPr>
              <a:t>effekter</a:t>
            </a:r>
            <a:r>
              <a:rPr lang="fi-FI" i="1" dirty="0">
                <a:latin typeface="+mn-lt"/>
              </a:rPr>
              <a:t>. </a:t>
            </a:r>
            <a:r>
              <a:rPr lang="fi-FI" i="1" dirty="0" err="1">
                <a:latin typeface="+mn-lt"/>
              </a:rPr>
              <a:t>Dessa</a:t>
            </a:r>
            <a:r>
              <a:rPr lang="fi-FI" i="1" dirty="0">
                <a:latin typeface="+mn-lt"/>
              </a:rPr>
              <a:t> </a:t>
            </a:r>
            <a:r>
              <a:rPr lang="fi-FI" i="1" dirty="0" err="1">
                <a:latin typeface="+mn-lt"/>
              </a:rPr>
              <a:t>substanser</a:t>
            </a:r>
            <a:r>
              <a:rPr lang="fi-FI" i="1" dirty="0">
                <a:latin typeface="+mn-lt"/>
              </a:rPr>
              <a:t> </a:t>
            </a:r>
            <a:r>
              <a:rPr lang="fi-FI" i="1" dirty="0" err="1">
                <a:latin typeface="+mn-lt"/>
              </a:rPr>
              <a:t>har</a:t>
            </a:r>
            <a:r>
              <a:rPr lang="fi-FI" i="1" dirty="0">
                <a:latin typeface="+mn-lt"/>
              </a:rPr>
              <a:t> </a:t>
            </a:r>
            <a:r>
              <a:rPr lang="fi-FI" i="1" dirty="0" err="1">
                <a:latin typeface="+mn-lt"/>
              </a:rPr>
              <a:t>det</a:t>
            </a:r>
            <a:r>
              <a:rPr lang="fi-FI" i="1" dirty="0">
                <a:latin typeface="+mn-lt"/>
              </a:rPr>
              <a:t> </a:t>
            </a:r>
            <a:r>
              <a:rPr lang="fi-FI" i="1" dirty="0" err="1">
                <a:latin typeface="+mn-lt"/>
              </a:rPr>
              <a:t>forskats</a:t>
            </a:r>
            <a:r>
              <a:rPr lang="fi-FI" i="1" dirty="0">
                <a:latin typeface="+mn-lt"/>
              </a:rPr>
              <a:t> </a:t>
            </a:r>
            <a:r>
              <a:rPr lang="fi-FI" i="1" dirty="0" err="1">
                <a:latin typeface="+mn-lt"/>
              </a:rPr>
              <a:t>lite</a:t>
            </a:r>
            <a:r>
              <a:rPr lang="fi-FI" i="1" dirty="0">
                <a:latin typeface="+mn-lt"/>
              </a:rPr>
              <a:t> om.</a:t>
            </a:r>
            <a:endParaRPr lang="fi-FI" i="1" dirty="0">
              <a:latin typeface="+mj-lt"/>
            </a:endParaRPr>
          </a:p>
        </p:txBody>
      </p:sp>
      <p:sp>
        <p:nvSpPr>
          <p:cNvPr id="4" name="Suorakulmio 3">
            <a:extLst>
              <a:ext uri="{FF2B5EF4-FFF2-40B4-BE49-F238E27FC236}">
                <a16:creationId xmlns:a16="http://schemas.microsoft.com/office/drawing/2014/main" id="{1F3E3054-2C3A-4FE8-BB3D-5C90187BC75C}"/>
              </a:ext>
            </a:extLst>
          </p:cNvPr>
          <p:cNvSpPr/>
          <p:nvPr/>
        </p:nvSpPr>
        <p:spPr>
          <a:xfrm>
            <a:off x="502000" y="3819301"/>
            <a:ext cx="6813200" cy="1569660"/>
          </a:xfrm>
          <a:prstGeom prst="rect">
            <a:avLst/>
          </a:prstGeom>
        </p:spPr>
        <p:txBody>
          <a:bodyPr wrap="square">
            <a:spAutoFit/>
          </a:bodyPr>
          <a:lstStyle/>
          <a:p>
            <a:pPr fontAlgn="base"/>
            <a:r>
              <a:rPr lang="fi-FI" sz="2400" i="1" dirty="0" err="1"/>
              <a:t>Fastän</a:t>
            </a:r>
            <a:r>
              <a:rPr lang="fi-FI" sz="2400" i="1" dirty="0"/>
              <a:t> </a:t>
            </a:r>
            <a:r>
              <a:rPr lang="fi-FI" sz="2400" i="1" dirty="0" err="1"/>
              <a:t>medicinsk</a:t>
            </a:r>
            <a:r>
              <a:rPr lang="fi-FI" sz="2400" i="1" dirty="0"/>
              <a:t> </a:t>
            </a:r>
            <a:r>
              <a:rPr lang="fi-FI" sz="2400" i="1" dirty="0" err="1"/>
              <a:t>cannabis</a:t>
            </a:r>
            <a:r>
              <a:rPr lang="fi-FI" sz="2400" i="1" dirty="0"/>
              <a:t> </a:t>
            </a:r>
            <a:r>
              <a:rPr lang="fi-FI" sz="2400" i="1" dirty="0" err="1"/>
              <a:t>kan</a:t>
            </a:r>
            <a:r>
              <a:rPr lang="fi-FI" sz="2400" i="1" dirty="0"/>
              <a:t> </a:t>
            </a:r>
            <a:r>
              <a:rPr lang="fi-FI" sz="2400" i="1" dirty="0" err="1"/>
              <a:t>innehålla</a:t>
            </a:r>
            <a:r>
              <a:rPr lang="fi-FI" sz="2400" i="1" dirty="0"/>
              <a:t> </a:t>
            </a:r>
            <a:r>
              <a:rPr lang="fi-FI" sz="2400" i="1" dirty="0" err="1"/>
              <a:t>rikligt</a:t>
            </a:r>
            <a:r>
              <a:rPr lang="fi-FI" sz="2400" i="1" dirty="0"/>
              <a:t> </a:t>
            </a:r>
            <a:r>
              <a:rPr lang="fi-FI" sz="2400" i="1" dirty="0" err="1"/>
              <a:t>med</a:t>
            </a:r>
            <a:r>
              <a:rPr lang="fi-FI" sz="2400" i="1" dirty="0"/>
              <a:t> THC, </a:t>
            </a:r>
            <a:r>
              <a:rPr lang="fi-FI" sz="2400" i="1" dirty="0" err="1"/>
              <a:t>är</a:t>
            </a:r>
            <a:r>
              <a:rPr lang="fi-FI" sz="2400" i="1" dirty="0"/>
              <a:t> </a:t>
            </a:r>
            <a:r>
              <a:rPr lang="fi-FI" sz="2400" i="1" dirty="0" err="1"/>
              <a:t>den</a:t>
            </a:r>
            <a:r>
              <a:rPr lang="fi-FI" sz="2400" i="1" dirty="0"/>
              <a:t> </a:t>
            </a:r>
            <a:r>
              <a:rPr lang="fi-FI" sz="2400" i="1" dirty="0" err="1"/>
              <a:t>inte</a:t>
            </a:r>
            <a:r>
              <a:rPr lang="fi-FI" sz="2400" i="1" dirty="0"/>
              <a:t> </a:t>
            </a:r>
            <a:r>
              <a:rPr lang="fi-FI" sz="2400" i="1" dirty="0" err="1"/>
              <a:t>till</a:t>
            </a:r>
            <a:r>
              <a:rPr lang="fi-FI" sz="2400" i="1" dirty="0"/>
              <a:t> för </a:t>
            </a:r>
            <a:r>
              <a:rPr lang="fi-FI" sz="2400" i="1" dirty="0" err="1"/>
              <a:t>berusningssyfte</a:t>
            </a:r>
            <a:r>
              <a:rPr lang="fi-FI" sz="2400" i="1" dirty="0"/>
              <a:t>. </a:t>
            </a:r>
            <a:r>
              <a:rPr lang="fi-FI" sz="2400" i="1" dirty="0" err="1"/>
              <a:t>När</a:t>
            </a:r>
            <a:r>
              <a:rPr lang="fi-FI" sz="2400" i="1" dirty="0"/>
              <a:t> </a:t>
            </a:r>
            <a:r>
              <a:rPr lang="fi-FI" sz="2400" i="1" dirty="0" err="1"/>
              <a:t>patienten</a:t>
            </a:r>
            <a:r>
              <a:rPr lang="fi-FI" sz="2400" i="1" dirty="0"/>
              <a:t> </a:t>
            </a:r>
            <a:r>
              <a:rPr lang="fi-FI" sz="2400" i="1" dirty="0" err="1"/>
              <a:t>följer</a:t>
            </a:r>
            <a:r>
              <a:rPr lang="fi-FI" sz="2400" i="1" dirty="0"/>
              <a:t> </a:t>
            </a:r>
            <a:r>
              <a:rPr lang="fi-FI" sz="2400" i="1" dirty="0" err="1"/>
              <a:t>läkarens</a:t>
            </a:r>
            <a:r>
              <a:rPr lang="fi-FI" sz="2400" i="1" dirty="0"/>
              <a:t> </a:t>
            </a:r>
            <a:r>
              <a:rPr lang="fi-FI" sz="2400" i="1" dirty="0" err="1"/>
              <a:t>ordinerade</a:t>
            </a:r>
            <a:r>
              <a:rPr lang="fi-FI" sz="2400" i="1" dirty="0"/>
              <a:t> </a:t>
            </a:r>
            <a:r>
              <a:rPr lang="fi-FI" sz="2400" i="1" dirty="0" err="1"/>
              <a:t>doser</a:t>
            </a:r>
            <a:r>
              <a:rPr lang="fi-FI" sz="2400" i="1" dirty="0"/>
              <a:t> </a:t>
            </a:r>
            <a:r>
              <a:rPr lang="fi-FI" sz="2400" i="1" dirty="0" err="1"/>
              <a:t>har</a:t>
            </a:r>
            <a:r>
              <a:rPr lang="fi-FI" sz="2400" i="1" dirty="0"/>
              <a:t> </a:t>
            </a:r>
            <a:r>
              <a:rPr lang="fi-FI" sz="2400" i="1" dirty="0" err="1"/>
              <a:t>inte</a:t>
            </a:r>
            <a:r>
              <a:rPr lang="fi-FI" sz="2400" i="1" dirty="0"/>
              <a:t> </a:t>
            </a:r>
            <a:r>
              <a:rPr lang="fi-FI" sz="2400" i="1" dirty="0" err="1"/>
              <a:t>substansen</a:t>
            </a:r>
            <a:r>
              <a:rPr lang="fi-FI" sz="2400" i="1" dirty="0"/>
              <a:t> en </a:t>
            </a:r>
            <a:r>
              <a:rPr lang="fi-FI" sz="2400" i="1" dirty="0" err="1"/>
              <a:t>betydande</a:t>
            </a:r>
            <a:r>
              <a:rPr lang="fi-FI" sz="2400" i="1" dirty="0"/>
              <a:t> </a:t>
            </a:r>
            <a:r>
              <a:rPr lang="fi-FI" sz="2400" i="1" dirty="0" err="1"/>
              <a:t>berusande</a:t>
            </a:r>
            <a:r>
              <a:rPr lang="fi-FI" sz="2400" i="1" dirty="0"/>
              <a:t> </a:t>
            </a:r>
            <a:r>
              <a:rPr lang="fi-FI" sz="2400" i="1" dirty="0" err="1"/>
              <a:t>effekt</a:t>
            </a:r>
            <a:r>
              <a:rPr lang="fi-FI" sz="2400" i="1" dirty="0"/>
              <a:t>.” </a:t>
            </a:r>
            <a:r>
              <a:rPr lang="fi-FI" sz="2000" dirty="0"/>
              <a:t>(YLE)</a:t>
            </a:r>
          </a:p>
        </p:txBody>
      </p:sp>
    </p:spTree>
    <p:extLst>
      <p:ext uri="{BB962C8B-B14F-4D97-AF65-F5344CB8AC3E}">
        <p14:creationId xmlns:p14="http://schemas.microsoft.com/office/powerpoint/2010/main" val="2593966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035F13F4-7BB9-454F-BAA6-4D40154F07CC}"/>
              </a:ext>
            </a:extLst>
          </p:cNvPr>
          <p:cNvSpPr>
            <a:spLocks noGrp="1"/>
          </p:cNvSpPr>
          <p:nvPr>
            <p:ph type="subTitle" idx="13"/>
          </p:nvPr>
        </p:nvSpPr>
        <p:spPr>
          <a:xfrm>
            <a:off x="2107477" y="1583603"/>
            <a:ext cx="6140407" cy="4683899"/>
          </a:xfrm>
        </p:spPr>
        <p:txBody>
          <a:bodyPr anchor="t"/>
          <a:lstStyle/>
          <a:p>
            <a:pPr marL="342900" indent="-342900">
              <a:buFont typeface="Arial" panose="020B0604020202020204" pitchFamily="34" charset="0"/>
              <a:buChar char="•"/>
            </a:pPr>
            <a:r>
              <a:rPr lang="sv-FI" sz="2200" dirty="0">
                <a:latin typeface="+mn-lt"/>
              </a:rPr>
              <a:t>I Finland förbjuder narkotikalagen produktion, tillverkning, import, export, transport, transitering, distribution, behandling, innehav och användning av samt handel med narkotika.</a:t>
            </a:r>
          </a:p>
          <a:p>
            <a:pPr marL="342900" indent="-342900">
              <a:buFont typeface="Arial" panose="020B0604020202020204" pitchFamily="34" charset="0"/>
              <a:buChar char="•"/>
            </a:pPr>
            <a:r>
              <a:rPr lang="sv-FI" sz="2200" dirty="0">
                <a:latin typeface="+mn-lt"/>
              </a:rPr>
              <a:t>Cannabisen är således klassad som en olaglig drog.</a:t>
            </a:r>
            <a:endParaRPr lang="fi-FI" sz="2200" dirty="0">
              <a:latin typeface="+mn-lt"/>
              <a:cs typeface="Calibri"/>
            </a:endParaRPr>
          </a:p>
          <a:p>
            <a:pPr marL="342900" indent="-342900">
              <a:buFont typeface="Arial" panose="020B0604020202020204" pitchFamily="34" charset="0"/>
              <a:buChar char="•"/>
            </a:pPr>
            <a:r>
              <a:rPr lang="sv-FI" sz="2200" dirty="0">
                <a:latin typeface="+mn-lt"/>
              </a:rPr>
              <a:t>Påföljden av exempelvis straffbart bruk av narkotika är normalt böter, maximalt 6 månaders fängelse, för innehav av en liten andel cannabis eller användning.</a:t>
            </a:r>
            <a:endParaRPr lang="fi-FI" sz="2200" dirty="0">
              <a:latin typeface="+mn-lt"/>
              <a:cs typeface="Calibri"/>
            </a:endParaRPr>
          </a:p>
          <a:p>
            <a:pPr marL="342900" indent="-342900">
              <a:buFont typeface="Arial" panose="020B0604020202020204" pitchFamily="34" charset="0"/>
              <a:buChar char="•"/>
            </a:pPr>
            <a:r>
              <a:rPr lang="fi-FI" sz="2200" dirty="0" err="1">
                <a:latin typeface="+mn-lt"/>
              </a:rPr>
              <a:t>Påföljden</a:t>
            </a:r>
            <a:r>
              <a:rPr lang="fi-FI" sz="2200" dirty="0">
                <a:latin typeface="+mn-lt"/>
              </a:rPr>
              <a:t> av </a:t>
            </a:r>
            <a:r>
              <a:rPr lang="fi-FI" sz="2200" dirty="0" err="1">
                <a:latin typeface="+mn-lt"/>
              </a:rPr>
              <a:t>narkotikabrott</a:t>
            </a:r>
            <a:r>
              <a:rPr lang="fi-FI" sz="2200" dirty="0">
                <a:latin typeface="+mn-lt"/>
              </a:rPr>
              <a:t> </a:t>
            </a:r>
            <a:r>
              <a:rPr lang="fi-FI" sz="2200" dirty="0" err="1">
                <a:latin typeface="+mn-lt"/>
              </a:rPr>
              <a:t>är</a:t>
            </a:r>
            <a:r>
              <a:rPr lang="fi-FI" sz="2200" dirty="0">
                <a:latin typeface="+mn-lt"/>
              </a:rPr>
              <a:t> </a:t>
            </a:r>
            <a:r>
              <a:rPr lang="fi-FI" sz="2200" dirty="0" err="1">
                <a:latin typeface="+mn-lt"/>
              </a:rPr>
              <a:t>maximalt</a:t>
            </a:r>
            <a:r>
              <a:rPr lang="fi-FI" sz="2200" dirty="0">
                <a:latin typeface="+mn-lt"/>
              </a:rPr>
              <a:t> </a:t>
            </a:r>
            <a:r>
              <a:rPr lang="fi-FI" sz="2200" dirty="0" err="1">
                <a:latin typeface="+mn-lt"/>
              </a:rPr>
              <a:t>två</a:t>
            </a:r>
            <a:r>
              <a:rPr lang="fi-FI" sz="2200" dirty="0">
                <a:latin typeface="+mn-lt"/>
              </a:rPr>
              <a:t> </a:t>
            </a:r>
            <a:r>
              <a:rPr lang="fi-FI" sz="2200" dirty="0" err="1">
                <a:latin typeface="+mn-lt"/>
              </a:rPr>
              <a:t>års</a:t>
            </a:r>
            <a:r>
              <a:rPr lang="fi-FI" sz="2200" dirty="0">
                <a:latin typeface="+mn-lt"/>
              </a:rPr>
              <a:t> </a:t>
            </a:r>
            <a:r>
              <a:rPr lang="fi-FI" sz="2200" dirty="0" err="1">
                <a:latin typeface="+mn-lt"/>
              </a:rPr>
              <a:t>fängelse</a:t>
            </a:r>
            <a:r>
              <a:rPr lang="fi-FI" sz="2200" dirty="0">
                <a:latin typeface="+mn-lt"/>
              </a:rPr>
              <a:t> för </a:t>
            </a:r>
            <a:r>
              <a:rPr lang="fi-FI" sz="2200" dirty="0" err="1">
                <a:latin typeface="+mn-lt"/>
              </a:rPr>
              <a:t>odling</a:t>
            </a:r>
            <a:r>
              <a:rPr lang="fi-FI" sz="2200" dirty="0">
                <a:latin typeface="+mn-lt"/>
              </a:rPr>
              <a:t>, </a:t>
            </a:r>
            <a:r>
              <a:rPr lang="fi-FI" sz="2200" dirty="0" err="1">
                <a:latin typeface="+mn-lt"/>
              </a:rPr>
              <a:t>smuggling</a:t>
            </a:r>
            <a:r>
              <a:rPr lang="fi-FI" sz="2200" dirty="0">
                <a:latin typeface="+mn-lt"/>
              </a:rPr>
              <a:t> </a:t>
            </a:r>
            <a:r>
              <a:rPr lang="fi-FI" sz="2200" dirty="0" err="1">
                <a:latin typeface="+mn-lt"/>
              </a:rPr>
              <a:t>eller</a:t>
            </a:r>
            <a:r>
              <a:rPr lang="fi-FI" sz="2200" dirty="0">
                <a:latin typeface="+mn-lt"/>
              </a:rPr>
              <a:t> </a:t>
            </a:r>
            <a:r>
              <a:rPr lang="fi-FI" sz="2200" dirty="0" err="1">
                <a:latin typeface="+mn-lt"/>
              </a:rPr>
              <a:t>att</a:t>
            </a:r>
            <a:r>
              <a:rPr lang="fi-FI" sz="2200" dirty="0">
                <a:latin typeface="+mn-lt"/>
              </a:rPr>
              <a:t> </a:t>
            </a:r>
            <a:r>
              <a:rPr lang="fi-FI" sz="2200" dirty="0" err="1">
                <a:latin typeface="+mn-lt"/>
              </a:rPr>
              <a:t>man</a:t>
            </a:r>
            <a:r>
              <a:rPr lang="fi-FI" sz="2200" dirty="0">
                <a:latin typeface="+mn-lt"/>
              </a:rPr>
              <a:t> </a:t>
            </a:r>
            <a:r>
              <a:rPr lang="fi-FI" sz="2200" dirty="0" err="1">
                <a:latin typeface="+mn-lt"/>
              </a:rPr>
              <a:t>skänkt</a:t>
            </a:r>
            <a:r>
              <a:rPr lang="fi-FI" sz="2200" dirty="0">
                <a:latin typeface="+mn-lt"/>
              </a:rPr>
              <a:t> </a:t>
            </a:r>
            <a:r>
              <a:rPr lang="fi-FI" sz="2200" dirty="0" err="1">
                <a:latin typeface="+mn-lt"/>
              </a:rPr>
              <a:t>cannabis</a:t>
            </a:r>
            <a:r>
              <a:rPr lang="fi-FI" sz="2200" dirty="0">
                <a:latin typeface="+mn-lt"/>
              </a:rPr>
              <a:t> </a:t>
            </a:r>
            <a:r>
              <a:rPr lang="fi-FI" sz="2200" dirty="0" err="1">
                <a:latin typeface="+mn-lt"/>
              </a:rPr>
              <a:t>gratis</a:t>
            </a:r>
            <a:r>
              <a:rPr lang="fi-FI" sz="2200" dirty="0">
                <a:latin typeface="+mn-lt"/>
              </a:rPr>
              <a:t> </a:t>
            </a:r>
            <a:r>
              <a:rPr lang="fi-FI" sz="2200" dirty="0" err="1">
                <a:latin typeface="+mn-lt"/>
              </a:rPr>
              <a:t>till</a:t>
            </a:r>
            <a:r>
              <a:rPr lang="fi-FI" sz="2200" dirty="0">
                <a:latin typeface="+mn-lt"/>
              </a:rPr>
              <a:t> en </a:t>
            </a:r>
            <a:r>
              <a:rPr lang="fi-FI" sz="2200" dirty="0" err="1">
                <a:latin typeface="+mn-lt"/>
              </a:rPr>
              <a:t>vän</a:t>
            </a:r>
            <a:r>
              <a:rPr lang="fi-FI" sz="2200" dirty="0">
                <a:latin typeface="+mn-lt"/>
              </a:rPr>
              <a:t> </a:t>
            </a:r>
            <a:r>
              <a:rPr lang="fi-FI" sz="2200" dirty="0" err="1">
                <a:latin typeface="+mn-lt"/>
              </a:rPr>
              <a:t>eller</a:t>
            </a:r>
            <a:r>
              <a:rPr lang="fi-FI" sz="2200" dirty="0">
                <a:latin typeface="+mn-lt"/>
              </a:rPr>
              <a:t> </a:t>
            </a:r>
            <a:r>
              <a:rPr lang="fi-FI" sz="2200" dirty="0" err="1">
                <a:latin typeface="+mn-lt"/>
              </a:rPr>
              <a:t>bekant</a:t>
            </a:r>
            <a:r>
              <a:rPr lang="fi-FI" sz="2200" dirty="0">
                <a:latin typeface="+mn-lt"/>
              </a:rPr>
              <a:t>. </a:t>
            </a:r>
            <a:endParaRPr lang="fi-FI" sz="2200" dirty="0">
              <a:latin typeface="+mn-lt"/>
              <a:cs typeface="Calibri"/>
            </a:endParaRPr>
          </a:p>
          <a:p>
            <a:endParaRPr lang="fi-FI" dirty="0"/>
          </a:p>
        </p:txBody>
      </p:sp>
      <p:sp>
        <p:nvSpPr>
          <p:cNvPr id="3" name="Otsikko 2">
            <a:extLst>
              <a:ext uri="{FF2B5EF4-FFF2-40B4-BE49-F238E27FC236}">
                <a16:creationId xmlns:a16="http://schemas.microsoft.com/office/drawing/2014/main" id="{0B269451-C7EB-4A3D-BA71-5EA78F721B90}"/>
              </a:ext>
            </a:extLst>
          </p:cNvPr>
          <p:cNvSpPr>
            <a:spLocks noGrp="1"/>
          </p:cNvSpPr>
          <p:nvPr>
            <p:ph type="ctrTitle" idx="4294967295"/>
          </p:nvPr>
        </p:nvSpPr>
        <p:spPr>
          <a:xfrm>
            <a:off x="467492" y="744704"/>
            <a:ext cx="6140407" cy="915954"/>
          </a:xfrm>
          <a:prstGeom prst="rect">
            <a:avLst/>
          </a:prstGeom>
        </p:spPr>
        <p:txBody>
          <a:bodyPr/>
          <a:lstStyle/>
          <a:p>
            <a:r>
              <a:rPr lang="fi-FI" sz="3600" dirty="0" err="1">
                <a:latin typeface="+mn-lt"/>
              </a:rPr>
              <a:t>Narkotikalagen</a:t>
            </a:r>
            <a:r>
              <a:rPr lang="fi-FI" sz="3600" dirty="0">
                <a:latin typeface="+mn-lt"/>
              </a:rPr>
              <a:t>  373/2008</a:t>
            </a:r>
          </a:p>
        </p:txBody>
      </p:sp>
      <p:sp>
        <p:nvSpPr>
          <p:cNvPr id="4" name="Ellipsi 3">
            <a:extLst>
              <a:ext uri="{FF2B5EF4-FFF2-40B4-BE49-F238E27FC236}">
                <a16:creationId xmlns:a16="http://schemas.microsoft.com/office/drawing/2014/main" id="{21C5E476-3CE1-499B-A1B9-3A23E72CEA71}"/>
              </a:ext>
              <a:ext uri="{C183D7F6-B498-43B3-948B-1728B52AA6E4}">
                <adec:decorative xmlns:adec="http://schemas.microsoft.com/office/drawing/2017/decorative" val="1"/>
              </a:ext>
            </a:extLst>
          </p:cNvPr>
          <p:cNvSpPr/>
          <p:nvPr/>
        </p:nvSpPr>
        <p:spPr>
          <a:xfrm>
            <a:off x="591317" y="1583603"/>
            <a:ext cx="1521548" cy="1521548"/>
          </a:xfrm>
          <a:prstGeom prst="ellipse">
            <a:avLst/>
          </a:prstGeom>
          <a:solidFill>
            <a:srgbClr val="37A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a:extLst>
              <a:ext uri="{FF2B5EF4-FFF2-40B4-BE49-F238E27FC236}">
                <a16:creationId xmlns:a16="http://schemas.microsoft.com/office/drawing/2014/main" id="{3C8C13FF-E4C1-4A48-AB91-69D6418FAF10}"/>
              </a:ext>
            </a:extLst>
          </p:cNvPr>
          <p:cNvSpPr txBox="1"/>
          <p:nvPr/>
        </p:nvSpPr>
        <p:spPr>
          <a:xfrm>
            <a:off x="899157" y="1473797"/>
            <a:ext cx="1552575" cy="1908215"/>
          </a:xfrm>
          <a:prstGeom prst="rect">
            <a:avLst/>
          </a:prstGeom>
          <a:noFill/>
        </p:spPr>
        <p:txBody>
          <a:bodyPr wrap="square" rtlCol="0">
            <a:spAutoFit/>
          </a:bodyPr>
          <a:lstStyle/>
          <a:p>
            <a:r>
              <a:rPr lang="fi-FI" sz="10000" b="1">
                <a:solidFill>
                  <a:schemeClr val="bg1"/>
                </a:solidFill>
                <a:latin typeface="Acumin Pro Condensed Black" panose="020B0906020202020204" pitchFamily="34" charset="0"/>
              </a:rPr>
              <a:t>§</a:t>
            </a:r>
          </a:p>
          <a:p>
            <a:endParaRPr lang="fi-FI"/>
          </a:p>
        </p:txBody>
      </p:sp>
    </p:spTree>
    <p:extLst>
      <p:ext uri="{BB962C8B-B14F-4D97-AF65-F5344CB8AC3E}">
        <p14:creationId xmlns:p14="http://schemas.microsoft.com/office/powerpoint/2010/main" val="4165742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1">
            <a:extLst>
              <a:ext uri="{FF2B5EF4-FFF2-40B4-BE49-F238E27FC236}">
                <a16:creationId xmlns:a16="http://schemas.microsoft.com/office/drawing/2014/main" id="{6E568267-6190-4D00-AFA7-B80DAF9CE07D}"/>
              </a:ext>
            </a:extLst>
          </p:cNvPr>
          <p:cNvSpPr txBox="1">
            <a:spLocks noGrp="1"/>
          </p:cNvSpPr>
          <p:nvPr>
            <p:ph type="title" idx="4294967295"/>
          </p:nvPr>
        </p:nvSpPr>
        <p:spPr>
          <a:xfrm>
            <a:off x="3746998" y="709725"/>
            <a:ext cx="5082677" cy="9159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200" b="1" i="0" u="none" strike="noStrike" kern="1200" cap="none" spc="0" normalizeH="0" baseline="0" noProof="0" dirty="0" err="1">
                <a:ln>
                  <a:noFill/>
                </a:ln>
                <a:solidFill>
                  <a:schemeClr val="tx1"/>
                </a:solidFill>
                <a:effectLst/>
                <a:uLnTx/>
                <a:uFillTx/>
                <a:latin typeface="+mn-lt"/>
                <a:ea typeface="+mj-ea"/>
                <a:cs typeface="+mj-cs"/>
              </a:rPr>
              <a:t>Bruk</a:t>
            </a:r>
            <a:r>
              <a:rPr kumimoji="0" lang="fi-FI" sz="3200" b="1" i="0" u="none" strike="noStrike" kern="1200" cap="none" spc="0" normalizeH="0" baseline="0" noProof="0" dirty="0">
                <a:ln>
                  <a:noFill/>
                </a:ln>
                <a:solidFill>
                  <a:schemeClr val="tx1"/>
                </a:solidFill>
                <a:effectLst/>
                <a:uLnTx/>
                <a:uFillTx/>
                <a:latin typeface="+mn-lt"/>
                <a:ea typeface="+mj-ea"/>
                <a:cs typeface="+mj-cs"/>
              </a:rPr>
              <a:t>, </a:t>
            </a:r>
            <a:r>
              <a:rPr kumimoji="0" lang="fi-FI" sz="3200" b="1" i="0" u="none" strike="noStrike" kern="1200" cap="none" spc="0" normalizeH="0" baseline="0" noProof="0" dirty="0" err="1">
                <a:ln>
                  <a:noFill/>
                </a:ln>
                <a:solidFill>
                  <a:schemeClr val="tx1"/>
                </a:solidFill>
                <a:effectLst/>
                <a:uLnTx/>
                <a:uFillTx/>
                <a:latin typeface="+mn-lt"/>
                <a:ea typeface="+mj-ea"/>
                <a:cs typeface="+mj-cs"/>
              </a:rPr>
              <a:t>odling</a:t>
            </a:r>
            <a:r>
              <a:rPr lang="fi-FI" sz="3200" dirty="0">
                <a:latin typeface="+mn-lt"/>
              </a:rPr>
              <a:t> </a:t>
            </a:r>
            <a:r>
              <a:rPr lang="fi-FI" sz="3200" dirty="0" err="1">
                <a:latin typeface="+mn-lt"/>
              </a:rPr>
              <a:t>och</a:t>
            </a:r>
            <a:r>
              <a:rPr kumimoji="0" lang="fi-FI" sz="3200" b="1" i="0" u="none" strike="noStrike" kern="1200" cap="none" spc="0" normalizeH="0" baseline="0" noProof="0" dirty="0">
                <a:ln>
                  <a:noFill/>
                </a:ln>
                <a:solidFill>
                  <a:schemeClr val="tx1"/>
                </a:solidFill>
                <a:effectLst/>
                <a:uLnTx/>
                <a:uFillTx/>
                <a:latin typeface="+mn-lt"/>
                <a:ea typeface="+mj-ea"/>
                <a:cs typeface="+mj-cs"/>
              </a:rPr>
              <a:t> </a:t>
            </a:r>
            <a:r>
              <a:rPr kumimoji="0" lang="fi-FI" sz="3200" b="1" i="0" u="none" strike="noStrike" kern="1200" cap="none" spc="0" normalizeH="0" baseline="0" noProof="0" dirty="0" err="1">
                <a:ln>
                  <a:noFill/>
                </a:ln>
                <a:solidFill>
                  <a:schemeClr val="tx1"/>
                </a:solidFill>
                <a:effectLst/>
                <a:uLnTx/>
                <a:uFillTx/>
                <a:latin typeface="+mn-lt"/>
                <a:ea typeface="+mj-ea"/>
                <a:cs typeface="+mj-cs"/>
              </a:rPr>
              <a:t>försäljning</a:t>
            </a:r>
            <a:r>
              <a:rPr kumimoji="0" lang="fi-FI" sz="3200" b="1" i="0" u="none" strike="noStrike" kern="1200" cap="none" spc="0" normalizeH="0" baseline="0" noProof="0" dirty="0">
                <a:ln>
                  <a:noFill/>
                </a:ln>
                <a:solidFill>
                  <a:schemeClr val="tx1"/>
                </a:solidFill>
                <a:effectLst/>
                <a:uLnTx/>
                <a:uFillTx/>
                <a:latin typeface="+mn-lt"/>
                <a:ea typeface="+mj-ea"/>
                <a:cs typeface="+mj-cs"/>
              </a:rPr>
              <a:t> av </a:t>
            </a:r>
            <a:r>
              <a:rPr kumimoji="0" lang="fi-FI" sz="3200" b="1" i="0" u="none" strike="noStrike" kern="1200" cap="none" spc="0" normalizeH="0" baseline="0" noProof="0" dirty="0" err="1">
                <a:ln>
                  <a:noFill/>
                </a:ln>
                <a:solidFill>
                  <a:schemeClr val="tx1"/>
                </a:solidFill>
                <a:effectLst/>
                <a:uLnTx/>
                <a:uFillTx/>
                <a:latin typeface="+mn-lt"/>
                <a:ea typeface="+mj-ea"/>
                <a:cs typeface="+mj-cs"/>
              </a:rPr>
              <a:t>cannabis</a:t>
            </a:r>
            <a:r>
              <a:rPr kumimoji="0" lang="fi-FI" sz="3200" b="1" i="0" u="none" strike="noStrike" kern="1200" cap="none" spc="0" normalizeH="0" baseline="0" noProof="0" dirty="0">
                <a:ln>
                  <a:noFill/>
                </a:ln>
                <a:solidFill>
                  <a:schemeClr val="tx1"/>
                </a:solidFill>
                <a:effectLst/>
                <a:uLnTx/>
                <a:uFillTx/>
                <a:latin typeface="+mn-lt"/>
                <a:ea typeface="+mj-ea"/>
                <a:cs typeface="+mj-cs"/>
              </a:rPr>
              <a:t> </a:t>
            </a:r>
            <a:r>
              <a:rPr kumimoji="0" lang="fi-FI" sz="3200" b="1" i="0" u="none" strike="noStrike" kern="1200" cap="none" spc="0" normalizeH="0" baseline="0" noProof="0" dirty="0" err="1">
                <a:ln>
                  <a:noFill/>
                </a:ln>
                <a:solidFill>
                  <a:schemeClr val="tx1"/>
                </a:solidFill>
                <a:effectLst/>
                <a:uLnTx/>
                <a:uFillTx/>
                <a:latin typeface="+mn-lt"/>
                <a:ea typeface="+mj-ea"/>
                <a:cs typeface="+mj-cs"/>
              </a:rPr>
              <a:t>är</a:t>
            </a:r>
            <a:r>
              <a:rPr kumimoji="0" lang="fi-FI" sz="3200" b="1" i="0" u="none" strike="noStrike" kern="1200" cap="none" spc="0" normalizeH="0" baseline="0" noProof="0" dirty="0">
                <a:ln>
                  <a:noFill/>
                </a:ln>
                <a:solidFill>
                  <a:schemeClr val="tx1"/>
                </a:solidFill>
                <a:effectLst/>
                <a:uLnTx/>
                <a:uFillTx/>
                <a:latin typeface="+mn-lt"/>
                <a:ea typeface="+mj-ea"/>
                <a:cs typeface="+mj-cs"/>
              </a:rPr>
              <a:t> </a:t>
            </a:r>
            <a:r>
              <a:rPr kumimoji="0" lang="fi-FI" sz="3200" b="1" i="0" u="none" strike="noStrike" kern="1200" cap="none" spc="0" normalizeH="0" baseline="0" noProof="0" dirty="0" err="1">
                <a:ln>
                  <a:noFill/>
                </a:ln>
                <a:solidFill>
                  <a:schemeClr val="tx1"/>
                </a:solidFill>
                <a:effectLst/>
                <a:uLnTx/>
                <a:uFillTx/>
                <a:latin typeface="+mn-lt"/>
                <a:ea typeface="+mj-ea"/>
                <a:cs typeface="+mj-cs"/>
              </a:rPr>
              <a:t>förbjuden</a:t>
            </a:r>
            <a:endParaRPr kumimoji="0" lang="fi-FI" sz="3200" b="1" i="0" u="none" strike="noStrike" kern="1200" cap="none" spc="0" normalizeH="0" baseline="0" noProof="0" dirty="0">
              <a:ln>
                <a:noFill/>
              </a:ln>
              <a:solidFill>
                <a:schemeClr val="tx1"/>
              </a:solidFill>
              <a:effectLst/>
              <a:uLnTx/>
              <a:uFillTx/>
              <a:latin typeface="+mn-lt"/>
              <a:ea typeface="+mj-ea"/>
              <a:cs typeface="+mj-cs"/>
            </a:endParaRPr>
          </a:p>
        </p:txBody>
      </p:sp>
      <p:sp>
        <p:nvSpPr>
          <p:cNvPr id="4" name="Alaotsikko 2">
            <a:extLst>
              <a:ext uri="{FF2B5EF4-FFF2-40B4-BE49-F238E27FC236}">
                <a16:creationId xmlns:a16="http://schemas.microsoft.com/office/drawing/2014/main" id="{9B3ED412-6AB3-4157-A92F-79BC55A7018B}"/>
              </a:ext>
            </a:extLst>
          </p:cNvPr>
          <p:cNvSpPr txBox="1">
            <a:spLocks/>
          </p:cNvSpPr>
          <p:nvPr/>
        </p:nvSpPr>
        <p:spPr>
          <a:xfrm>
            <a:off x="3746998" y="1964118"/>
            <a:ext cx="5168402" cy="4893882"/>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800" dirty="0" err="1"/>
              <a:t>Första</a:t>
            </a:r>
            <a:r>
              <a:rPr lang="fi-FI" sz="1800" dirty="0"/>
              <a:t> </a:t>
            </a:r>
            <a:r>
              <a:rPr lang="fi-FI" sz="1800" dirty="0" err="1"/>
              <a:t>gången</a:t>
            </a:r>
            <a:r>
              <a:rPr lang="fi-FI" sz="1800" dirty="0"/>
              <a:t> </a:t>
            </a:r>
            <a:r>
              <a:rPr lang="fi-FI" sz="1800" dirty="0" err="1"/>
              <a:t>straffas</a:t>
            </a:r>
            <a:r>
              <a:rPr lang="fi-FI" sz="1800" dirty="0"/>
              <a:t> </a:t>
            </a:r>
            <a:r>
              <a:rPr lang="fi-FI" sz="1800" dirty="0" err="1"/>
              <a:t>bruket</a:t>
            </a:r>
            <a:r>
              <a:rPr lang="fi-FI" sz="1800" dirty="0"/>
              <a:t> </a:t>
            </a:r>
            <a:r>
              <a:rPr lang="fi-FI" sz="1800" dirty="0" err="1"/>
              <a:t>oftast</a:t>
            </a:r>
            <a:r>
              <a:rPr lang="fi-FI" sz="1800" dirty="0"/>
              <a:t> </a:t>
            </a:r>
            <a:r>
              <a:rPr lang="fi-FI" sz="1800" dirty="0" err="1"/>
              <a:t>med</a:t>
            </a:r>
            <a:r>
              <a:rPr lang="fi-FI" sz="1800" dirty="0"/>
              <a:t> </a:t>
            </a:r>
            <a:r>
              <a:rPr lang="fi-FI" sz="1800" dirty="0" err="1"/>
              <a:t>böter</a:t>
            </a:r>
            <a:r>
              <a:rPr lang="fi-FI" sz="1800" dirty="0"/>
              <a:t> </a:t>
            </a:r>
            <a:r>
              <a:rPr lang="fi-FI" sz="1800" dirty="0" err="1"/>
              <a:t>och</a:t>
            </a:r>
            <a:r>
              <a:rPr lang="fi-FI" sz="1800" dirty="0"/>
              <a:t> </a:t>
            </a:r>
            <a:r>
              <a:rPr lang="fi-FI" sz="1800" dirty="0" err="1"/>
              <a:t>införs</a:t>
            </a:r>
            <a:r>
              <a:rPr lang="fi-FI" sz="1800" dirty="0"/>
              <a:t> i </a:t>
            </a:r>
            <a:r>
              <a:rPr lang="fi-FI" sz="1800" dirty="0" err="1"/>
              <a:t>polisens</a:t>
            </a:r>
            <a:r>
              <a:rPr lang="fi-FI" sz="1800" dirty="0"/>
              <a:t> </a:t>
            </a:r>
            <a:r>
              <a:rPr lang="fi-FI" sz="1800" dirty="0" err="1"/>
              <a:t>datasystem</a:t>
            </a:r>
            <a:r>
              <a:rPr lang="fi-FI" sz="1800" dirty="0"/>
              <a:t>. I </a:t>
            </a:r>
            <a:r>
              <a:rPr lang="fi-FI" sz="1800" dirty="0" err="1"/>
              <a:t>olika</a:t>
            </a:r>
            <a:r>
              <a:rPr lang="fi-FI" sz="1800" dirty="0"/>
              <a:t> </a:t>
            </a:r>
            <a:r>
              <a:rPr lang="fi-FI" sz="1800" dirty="0" err="1"/>
              <a:t>områden</a:t>
            </a:r>
            <a:r>
              <a:rPr lang="fi-FI" sz="1800" dirty="0"/>
              <a:t> i landet </a:t>
            </a:r>
            <a:r>
              <a:rPr lang="fi-FI" sz="1800" dirty="0" err="1"/>
              <a:t>kan</a:t>
            </a:r>
            <a:r>
              <a:rPr lang="fi-FI" sz="1800" dirty="0"/>
              <a:t> </a:t>
            </a:r>
            <a:r>
              <a:rPr lang="fi-FI" sz="1800" dirty="0" err="1"/>
              <a:t>tillvägagångssätten</a:t>
            </a:r>
            <a:r>
              <a:rPr lang="fi-FI" sz="1800" dirty="0"/>
              <a:t> </a:t>
            </a:r>
            <a:r>
              <a:rPr lang="fi-FI" sz="1800" dirty="0" err="1"/>
              <a:t>variera</a:t>
            </a:r>
            <a:r>
              <a:rPr lang="fi-FI" sz="1800" dirty="0"/>
              <a:t>.</a:t>
            </a:r>
          </a:p>
          <a:p>
            <a:r>
              <a:rPr lang="sv-FI" sz="1800" dirty="0">
                <a:effectLst/>
                <a:latin typeface="Calibri" panose="020F0502020204030204" pitchFamily="34" charset="0"/>
                <a:ea typeface="Calibri" panose="020F0502020204030204" pitchFamily="34" charset="0"/>
              </a:rPr>
              <a:t>Idag rekommenderas att man åt ungdomar i åldern 15–17 år som åkt fast för drogbruk ordnar ett tillrättavisande samtal. Första gången ordnas samtalet av polisen, andra gången av åklagaren.</a:t>
            </a:r>
            <a:r>
              <a:rPr lang="sv-FI" sz="1800" kern="1200" dirty="0">
                <a:effectLst/>
                <a:latin typeface="Calibri" panose="020F0502020204030204" pitchFamily="34" charset="0"/>
                <a:ea typeface="Calibri" panose="020F0502020204030204" pitchFamily="34" charset="0"/>
              </a:rPr>
              <a:t> </a:t>
            </a:r>
            <a:r>
              <a:rPr lang="fi-FI" sz="1800" dirty="0" err="1">
                <a:latin typeface="Calibri" panose="020F0502020204030204" pitchFamily="34" charset="0"/>
                <a:ea typeface="Calibri" panose="020F0502020204030204" pitchFamily="34" charset="0"/>
              </a:rPr>
              <a:t>Situationen</a:t>
            </a:r>
            <a:r>
              <a:rPr lang="fi-FI" sz="1800" dirty="0">
                <a:latin typeface="Calibri" panose="020F0502020204030204" pitchFamily="34" charset="0"/>
                <a:ea typeface="Calibri" panose="020F0502020204030204" pitchFamily="34" charset="0"/>
              </a:rPr>
              <a:t> </a:t>
            </a:r>
            <a:r>
              <a:rPr lang="fi-FI" sz="1800" dirty="0" err="1">
                <a:latin typeface="Calibri" panose="020F0502020204030204" pitchFamily="34" charset="0"/>
                <a:ea typeface="Calibri" panose="020F0502020204030204" pitchFamily="34" charset="0"/>
              </a:rPr>
              <a:t>utvärderas</a:t>
            </a:r>
            <a:r>
              <a:rPr lang="fi-FI" sz="1800" kern="1200" dirty="0">
                <a:effectLst/>
                <a:latin typeface="Calibri" panose="020F0502020204030204" pitchFamily="34" charset="0"/>
                <a:ea typeface="Calibri" panose="020F0502020204030204" pitchFamily="34" charset="0"/>
              </a:rPr>
              <a:t> </a:t>
            </a:r>
            <a:r>
              <a:rPr lang="fi-FI" sz="1800" kern="1200" dirty="0" err="1">
                <a:effectLst/>
                <a:latin typeface="Calibri" panose="020F0502020204030204" pitchFamily="34" charset="0"/>
                <a:ea typeface="Calibri" panose="020F0502020204030204" pitchFamily="34" charset="0"/>
              </a:rPr>
              <a:t>enligt</a:t>
            </a:r>
            <a:r>
              <a:rPr lang="fi-FI" sz="1800" kern="1200" dirty="0">
                <a:effectLst/>
                <a:latin typeface="Calibri" panose="020F0502020204030204" pitchFamily="34" charset="0"/>
                <a:ea typeface="Calibri" panose="020F0502020204030204" pitchFamily="34" charset="0"/>
              </a:rPr>
              <a:t> </a:t>
            </a:r>
            <a:r>
              <a:rPr lang="fi-FI" sz="1800" kern="1200" dirty="0" err="1">
                <a:effectLst/>
                <a:latin typeface="Calibri" panose="020F0502020204030204" pitchFamily="34" charset="0"/>
                <a:ea typeface="Calibri" panose="020F0502020204030204" pitchFamily="34" charset="0"/>
              </a:rPr>
              <a:t>fall</a:t>
            </a:r>
            <a:r>
              <a:rPr lang="fi-FI" sz="1800" kern="1200" dirty="0">
                <a:effectLst/>
                <a:latin typeface="Calibri" panose="020F0502020204030204" pitchFamily="34" charset="0"/>
                <a:ea typeface="Calibri" panose="020F0502020204030204" pitchFamily="34" charset="0"/>
              </a:rPr>
              <a:t>.</a:t>
            </a:r>
            <a:endParaRPr lang="fi-FI" sz="1800" dirty="0"/>
          </a:p>
          <a:p>
            <a:r>
              <a:rPr lang="sv-FI" sz="1800" dirty="0"/>
              <a:t>I polisens datasystem (PATJA) införs alltid en anteckning vars uppgifter raderas inom 1–20 år, beroende på hur allvarligt brottet är.</a:t>
            </a:r>
          </a:p>
          <a:p>
            <a:pPr marL="0" indent="0">
              <a:buNone/>
            </a:pPr>
            <a:r>
              <a:rPr lang="fi-FI" sz="1800" dirty="0">
                <a:sym typeface="Wingdings" panose="05000000000000000000" pitchFamily="2" charset="2"/>
              </a:rPr>
              <a:t></a:t>
            </a:r>
            <a:r>
              <a:rPr lang="sv-FI" sz="1800" dirty="0">
                <a:effectLst/>
                <a:latin typeface="Calibri" panose="020F0502020204030204" pitchFamily="34" charset="0"/>
                <a:ea typeface="Calibri" panose="020F0502020204030204" pitchFamily="34" charset="0"/>
              </a:rPr>
              <a:t>Dessa anteckningar kan påverka möjligheterna att få en studie-, praktikant- eller arbetsplats.</a:t>
            </a:r>
          </a:p>
          <a:p>
            <a:pPr marL="0" indent="0">
              <a:buNone/>
            </a:pPr>
            <a:r>
              <a:rPr lang="sv-FI" sz="1800" dirty="0">
                <a:effectLst/>
                <a:latin typeface="Calibri" panose="020F0502020204030204" pitchFamily="34" charset="0"/>
                <a:ea typeface="Calibri" panose="020F0502020204030204" pitchFamily="34" charset="0"/>
              </a:rPr>
              <a:t>I </a:t>
            </a:r>
            <a:r>
              <a:rPr lang="sv-FI" sz="1800" b="1" dirty="0">
                <a:effectLst/>
                <a:latin typeface="Calibri" panose="020F0502020204030204" pitchFamily="34" charset="0"/>
                <a:ea typeface="Calibri" panose="020F0502020204030204" pitchFamily="34" charset="0"/>
              </a:rPr>
              <a:t>straffregistret</a:t>
            </a:r>
            <a:r>
              <a:rPr lang="sv-FI" sz="1800" dirty="0">
                <a:effectLst/>
                <a:latin typeface="Calibri" panose="020F0502020204030204" pitchFamily="34" charset="0"/>
                <a:ea typeface="Calibri" panose="020F0502020204030204" pitchFamily="34" charset="0"/>
              </a:rPr>
              <a:t> införs en anteckning då domen är någonting annat än böter. </a:t>
            </a:r>
            <a:endParaRPr lang="fi-FI" sz="1800" dirty="0">
              <a:cs typeface="Calibri"/>
            </a:endParaRPr>
          </a:p>
        </p:txBody>
      </p:sp>
      <p:pic>
        <p:nvPicPr>
          <p:cNvPr id="2" name="Kuva 1" descr="Valokuva kahdesta Lego-ukosta. Toinen vetää toista ketjulla rotkosta.">
            <a:extLst>
              <a:ext uri="{FF2B5EF4-FFF2-40B4-BE49-F238E27FC236}">
                <a16:creationId xmlns:a16="http://schemas.microsoft.com/office/drawing/2014/main" id="{284D070F-2134-4F3F-B1BC-964CFB9F535A}"/>
              </a:ext>
            </a:extLst>
          </p:cNvPr>
          <p:cNvPicPr>
            <a:picLocks noChangeAspect="1"/>
          </p:cNvPicPr>
          <p:nvPr/>
        </p:nvPicPr>
        <p:blipFill rotWithShape="1">
          <a:blip r:embed="rId3">
            <a:extLst>
              <a:ext uri="{28A0092B-C50C-407E-A947-70E740481C1C}">
                <a14:useLocalDpi xmlns:a14="http://schemas.microsoft.com/office/drawing/2010/main" val="0"/>
              </a:ext>
            </a:extLst>
          </a:blip>
          <a:srcRect l="15728" r="9649"/>
          <a:stretch/>
        </p:blipFill>
        <p:spPr>
          <a:xfrm>
            <a:off x="-22187" y="0"/>
            <a:ext cx="3402696" cy="6858000"/>
          </a:xfrm>
          <a:prstGeom prst="rect">
            <a:avLst/>
          </a:prstGeom>
        </p:spPr>
      </p:pic>
      <p:pic>
        <p:nvPicPr>
          <p:cNvPr id="7" name="Kuva 6" descr="EHYT Bueno&#10;">
            <a:extLst>
              <a:ext uri="{FF2B5EF4-FFF2-40B4-BE49-F238E27FC236}">
                <a16:creationId xmlns:a16="http://schemas.microsoft.com/office/drawing/2014/main" id="{68ECEF4C-6B69-4396-A637-272F89C1E2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920" y="119544"/>
            <a:ext cx="1556502" cy="743359"/>
          </a:xfrm>
          <a:prstGeom prst="rect">
            <a:avLst/>
          </a:prstGeom>
        </p:spPr>
      </p:pic>
    </p:spTree>
    <p:extLst>
      <p:ext uri="{BB962C8B-B14F-4D97-AF65-F5344CB8AC3E}">
        <p14:creationId xmlns:p14="http://schemas.microsoft.com/office/powerpoint/2010/main" val="3069860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E1959E-A95B-4674-B105-AA6101130A43}"/>
              </a:ext>
            </a:extLst>
          </p:cNvPr>
          <p:cNvSpPr>
            <a:spLocks noGrp="1"/>
          </p:cNvSpPr>
          <p:nvPr>
            <p:ph type="ctrTitle" idx="4294967295"/>
          </p:nvPr>
        </p:nvSpPr>
        <p:spPr>
          <a:xfrm>
            <a:off x="466162" y="845042"/>
            <a:ext cx="8472098" cy="915954"/>
          </a:xfrm>
          <a:prstGeom prst="rect">
            <a:avLst/>
          </a:prstGeom>
        </p:spPr>
        <p:txBody>
          <a:bodyPr/>
          <a:lstStyle/>
          <a:p>
            <a:r>
              <a:rPr lang="fi-FI" dirty="0" err="1">
                <a:latin typeface="+mn-lt"/>
              </a:rPr>
              <a:t>Tankar</a:t>
            </a:r>
            <a:r>
              <a:rPr lang="fi-FI" dirty="0">
                <a:latin typeface="+mn-lt"/>
              </a:rPr>
              <a:t> </a:t>
            </a:r>
            <a:r>
              <a:rPr lang="fi-FI" dirty="0" err="1">
                <a:latin typeface="+mn-lt"/>
              </a:rPr>
              <a:t>om</a:t>
            </a:r>
            <a:r>
              <a:rPr lang="fi-FI" dirty="0">
                <a:latin typeface="+mn-lt"/>
              </a:rPr>
              <a:t> </a:t>
            </a:r>
            <a:r>
              <a:rPr lang="fi-FI" dirty="0" err="1">
                <a:latin typeface="+mn-lt"/>
              </a:rPr>
              <a:t>cannabis</a:t>
            </a:r>
            <a:endParaRPr lang="fi-FI" dirty="0">
              <a:latin typeface="+mn-lt"/>
            </a:endParaRPr>
          </a:p>
        </p:txBody>
      </p:sp>
      <p:sp>
        <p:nvSpPr>
          <p:cNvPr id="3" name="Alaotsikko 2">
            <a:extLst>
              <a:ext uri="{FF2B5EF4-FFF2-40B4-BE49-F238E27FC236}">
                <a16:creationId xmlns:a16="http://schemas.microsoft.com/office/drawing/2014/main" id="{0E5029EE-B0BC-4DC5-AFCF-CE1342DAC359}"/>
              </a:ext>
            </a:extLst>
          </p:cNvPr>
          <p:cNvSpPr>
            <a:spLocks noGrp="1"/>
          </p:cNvSpPr>
          <p:nvPr>
            <p:ph type="subTitle" idx="1"/>
          </p:nvPr>
        </p:nvSpPr>
        <p:spPr>
          <a:xfrm>
            <a:off x="2315503" y="2584607"/>
            <a:ext cx="6257559" cy="4617114"/>
          </a:xfrm>
        </p:spPr>
        <p:txBody>
          <a:bodyPr anchor="t"/>
          <a:lstStyle/>
          <a:p>
            <a:pPr marL="457200" indent="-457200">
              <a:buFont typeface="+mj-lt"/>
              <a:buAutoNum type="arabicPeriod"/>
            </a:pPr>
            <a:r>
              <a:rPr lang="fi-FI" sz="2200" dirty="0" err="1">
                <a:latin typeface="+mn-lt"/>
              </a:rPr>
              <a:t>Varifrån</a:t>
            </a:r>
            <a:r>
              <a:rPr lang="fi-FI" sz="2200" dirty="0">
                <a:latin typeface="+mn-lt"/>
              </a:rPr>
              <a:t> </a:t>
            </a:r>
            <a:r>
              <a:rPr lang="fi-FI" sz="2200" dirty="0" err="1">
                <a:latin typeface="+mn-lt"/>
              </a:rPr>
              <a:t>får</a:t>
            </a:r>
            <a:r>
              <a:rPr lang="fi-FI" sz="2200" dirty="0">
                <a:latin typeface="+mn-lt"/>
              </a:rPr>
              <a:t> </a:t>
            </a:r>
            <a:r>
              <a:rPr lang="fi-FI" sz="2200" dirty="0" err="1">
                <a:latin typeface="+mn-lt"/>
              </a:rPr>
              <a:t>ungdomar</a:t>
            </a:r>
            <a:r>
              <a:rPr lang="fi-FI" sz="2200" dirty="0">
                <a:latin typeface="+mn-lt"/>
              </a:rPr>
              <a:t> </a:t>
            </a:r>
            <a:r>
              <a:rPr lang="fi-FI" sz="2200" dirty="0" err="1">
                <a:latin typeface="+mn-lt"/>
              </a:rPr>
              <a:t>information</a:t>
            </a:r>
            <a:r>
              <a:rPr lang="fi-FI" sz="2200" dirty="0">
                <a:latin typeface="+mn-lt"/>
              </a:rPr>
              <a:t> </a:t>
            </a:r>
            <a:r>
              <a:rPr lang="fi-FI" sz="2200" dirty="0" err="1">
                <a:latin typeface="+mn-lt"/>
              </a:rPr>
              <a:t>om</a:t>
            </a:r>
            <a:r>
              <a:rPr lang="fi-FI" sz="2200" dirty="0">
                <a:latin typeface="+mn-lt"/>
              </a:rPr>
              <a:t> </a:t>
            </a:r>
            <a:r>
              <a:rPr lang="fi-FI" sz="2200" dirty="0" err="1">
                <a:latin typeface="+mn-lt"/>
              </a:rPr>
              <a:t>cannabis</a:t>
            </a:r>
            <a:r>
              <a:rPr lang="fi-FI" sz="2200" dirty="0">
                <a:latin typeface="+mn-lt"/>
              </a:rPr>
              <a:t> </a:t>
            </a:r>
            <a:r>
              <a:rPr lang="fi-FI" sz="2200" dirty="0" err="1">
                <a:latin typeface="+mn-lt"/>
              </a:rPr>
              <a:t>och</a:t>
            </a:r>
            <a:r>
              <a:rPr lang="fi-FI" sz="2200" dirty="0">
                <a:latin typeface="+mn-lt"/>
              </a:rPr>
              <a:t> </a:t>
            </a:r>
            <a:r>
              <a:rPr lang="fi-FI" sz="2200" dirty="0" err="1">
                <a:latin typeface="+mn-lt"/>
              </a:rPr>
              <a:t>var</a:t>
            </a:r>
            <a:r>
              <a:rPr lang="fi-FI" sz="2200" dirty="0">
                <a:latin typeface="+mn-lt"/>
              </a:rPr>
              <a:t> </a:t>
            </a:r>
            <a:r>
              <a:rPr lang="fi-FI" sz="2200" dirty="0" err="1">
                <a:latin typeface="+mn-lt"/>
              </a:rPr>
              <a:t>kan</a:t>
            </a:r>
            <a:r>
              <a:rPr lang="fi-FI" sz="2200" dirty="0">
                <a:latin typeface="+mn-lt"/>
              </a:rPr>
              <a:t> </a:t>
            </a:r>
            <a:r>
              <a:rPr lang="fi-FI" sz="2200" dirty="0" err="1">
                <a:latin typeface="+mn-lt"/>
              </a:rPr>
              <a:t>man</a:t>
            </a:r>
            <a:r>
              <a:rPr lang="fi-FI" sz="2200" dirty="0">
                <a:latin typeface="+mn-lt"/>
              </a:rPr>
              <a:t> se </a:t>
            </a:r>
            <a:r>
              <a:rPr lang="fi-FI" sz="2200" dirty="0" err="1">
                <a:latin typeface="+mn-lt"/>
              </a:rPr>
              <a:t>cannabisbruk</a:t>
            </a:r>
            <a:r>
              <a:rPr lang="fi-FI" sz="2200" dirty="0">
                <a:latin typeface="+mn-lt"/>
              </a:rPr>
              <a:t>?</a:t>
            </a:r>
            <a:endParaRPr lang="fi-FI" sz="2200" dirty="0">
              <a:latin typeface="+mn-lt"/>
              <a:cs typeface="Calibri"/>
            </a:endParaRPr>
          </a:p>
          <a:p>
            <a:pPr marL="457200" indent="-457200">
              <a:buFont typeface="+mj-lt"/>
              <a:buAutoNum type="arabicPeriod"/>
            </a:pPr>
            <a:r>
              <a:rPr lang="fi-FI" sz="2200" dirty="0" err="1">
                <a:latin typeface="+mn-lt"/>
              </a:rPr>
              <a:t>Hurdan</a:t>
            </a:r>
            <a:r>
              <a:rPr lang="fi-FI" sz="2200" dirty="0">
                <a:latin typeface="+mn-lt"/>
              </a:rPr>
              <a:t> bild </a:t>
            </a:r>
            <a:r>
              <a:rPr lang="fi-FI" sz="2200" dirty="0" err="1">
                <a:latin typeface="+mn-lt"/>
              </a:rPr>
              <a:t>eller</a:t>
            </a:r>
            <a:r>
              <a:rPr lang="fi-FI" sz="2200" dirty="0">
                <a:latin typeface="+mn-lt"/>
              </a:rPr>
              <a:t> </a:t>
            </a:r>
            <a:r>
              <a:rPr lang="fi-FI" sz="2200" dirty="0" err="1">
                <a:latin typeface="+mn-lt"/>
              </a:rPr>
              <a:t>vilka</a:t>
            </a:r>
            <a:r>
              <a:rPr lang="fi-FI" sz="2200" dirty="0">
                <a:latin typeface="+mn-lt"/>
              </a:rPr>
              <a:t> </a:t>
            </a:r>
            <a:r>
              <a:rPr lang="fi-FI" sz="2200" dirty="0" err="1">
                <a:latin typeface="+mn-lt"/>
              </a:rPr>
              <a:t>signaler</a:t>
            </a:r>
            <a:r>
              <a:rPr lang="fi-FI" sz="2200" dirty="0">
                <a:latin typeface="+mn-lt"/>
              </a:rPr>
              <a:t> </a:t>
            </a:r>
            <a:r>
              <a:rPr lang="fi-FI" sz="2200" dirty="0" err="1">
                <a:latin typeface="+mn-lt"/>
              </a:rPr>
              <a:t>ger</a:t>
            </a:r>
            <a:r>
              <a:rPr lang="fi-FI" sz="2200" dirty="0">
                <a:latin typeface="+mn-lt"/>
              </a:rPr>
              <a:t> media </a:t>
            </a:r>
            <a:r>
              <a:rPr lang="fi-FI" sz="2200" dirty="0" err="1">
                <a:latin typeface="+mn-lt"/>
              </a:rPr>
              <a:t>ungdomar</a:t>
            </a:r>
            <a:r>
              <a:rPr lang="fi-FI" sz="2200" dirty="0">
                <a:latin typeface="+mn-lt"/>
              </a:rPr>
              <a:t> </a:t>
            </a:r>
            <a:r>
              <a:rPr lang="fi-FI" sz="2200" dirty="0" err="1">
                <a:latin typeface="+mn-lt"/>
              </a:rPr>
              <a:t>om</a:t>
            </a:r>
            <a:r>
              <a:rPr lang="fi-FI" sz="2200" dirty="0">
                <a:latin typeface="+mn-lt"/>
              </a:rPr>
              <a:t> </a:t>
            </a:r>
            <a:r>
              <a:rPr lang="fi-FI" sz="2200" dirty="0" err="1">
                <a:latin typeface="+mn-lt"/>
              </a:rPr>
              <a:t>cannabis</a:t>
            </a:r>
            <a:r>
              <a:rPr lang="fi-FI" sz="2200" dirty="0">
                <a:latin typeface="+mn-lt"/>
              </a:rPr>
              <a:t>?</a:t>
            </a:r>
            <a:endParaRPr lang="fi-FI" sz="2200" dirty="0">
              <a:latin typeface="+mn-lt"/>
              <a:cs typeface="Calibri"/>
            </a:endParaRPr>
          </a:p>
          <a:p>
            <a:pPr marL="457200" indent="-457200">
              <a:buFont typeface="+mj-lt"/>
              <a:buAutoNum type="arabicPeriod"/>
            </a:pPr>
            <a:r>
              <a:rPr lang="fi-FI" sz="2200" dirty="0" err="1">
                <a:latin typeface="+mn-lt"/>
              </a:rPr>
              <a:t>Hur</a:t>
            </a:r>
            <a:r>
              <a:rPr lang="fi-FI" sz="2200" dirty="0">
                <a:latin typeface="+mn-lt"/>
              </a:rPr>
              <a:t> </a:t>
            </a:r>
            <a:r>
              <a:rPr lang="fi-FI" sz="2200" dirty="0" err="1">
                <a:latin typeface="+mn-lt"/>
              </a:rPr>
              <a:t>påverkar</a:t>
            </a:r>
            <a:r>
              <a:rPr lang="fi-FI" sz="2200" dirty="0">
                <a:latin typeface="+mn-lt"/>
              </a:rPr>
              <a:t> </a:t>
            </a:r>
            <a:r>
              <a:rPr lang="fi-FI" sz="2200" dirty="0" err="1">
                <a:latin typeface="+mn-lt"/>
              </a:rPr>
              <a:t>cannabisdiskussionen</a:t>
            </a:r>
            <a:r>
              <a:rPr lang="fi-FI" sz="2200" dirty="0">
                <a:latin typeface="+mn-lt"/>
              </a:rPr>
              <a:t> </a:t>
            </a:r>
            <a:r>
              <a:rPr lang="fi-FI" sz="2200" dirty="0" err="1">
                <a:latin typeface="+mn-lt"/>
              </a:rPr>
              <a:t>på</a:t>
            </a:r>
            <a:r>
              <a:rPr lang="fi-FI" sz="2200" dirty="0">
                <a:latin typeface="+mn-lt"/>
              </a:rPr>
              <a:t> </a:t>
            </a:r>
            <a:r>
              <a:rPr lang="fi-FI" sz="2200" dirty="0" err="1">
                <a:latin typeface="+mn-lt"/>
              </a:rPr>
              <a:t>sociala</a:t>
            </a:r>
            <a:r>
              <a:rPr lang="fi-FI" sz="2200" dirty="0">
                <a:latin typeface="+mn-lt"/>
              </a:rPr>
              <a:t> </a:t>
            </a:r>
            <a:r>
              <a:rPr lang="fi-FI" sz="2200" dirty="0" err="1">
                <a:latin typeface="+mn-lt"/>
              </a:rPr>
              <a:t>medier</a:t>
            </a:r>
            <a:r>
              <a:rPr lang="fi-FI" sz="2200" dirty="0">
                <a:latin typeface="+mn-lt"/>
              </a:rPr>
              <a:t> </a:t>
            </a:r>
            <a:r>
              <a:rPr lang="fi-FI" sz="2200" dirty="0" err="1">
                <a:latin typeface="+mn-lt"/>
              </a:rPr>
              <a:t>ungdomar</a:t>
            </a:r>
            <a:r>
              <a:rPr lang="fi-FI" sz="2200" dirty="0">
                <a:latin typeface="+mn-lt"/>
              </a:rPr>
              <a:t>? </a:t>
            </a:r>
            <a:r>
              <a:rPr lang="fi-FI" sz="2200" dirty="0" err="1">
                <a:latin typeface="+mn-lt"/>
              </a:rPr>
              <a:t>Eller</a:t>
            </a:r>
            <a:r>
              <a:rPr lang="fi-FI" sz="2200" dirty="0">
                <a:latin typeface="+mn-lt"/>
              </a:rPr>
              <a:t> </a:t>
            </a:r>
            <a:r>
              <a:rPr lang="fi-FI" sz="2200" dirty="0" err="1">
                <a:latin typeface="+mn-lt"/>
              </a:rPr>
              <a:t>påverkar</a:t>
            </a:r>
            <a:r>
              <a:rPr lang="fi-FI" sz="2200" dirty="0">
                <a:latin typeface="+mn-lt"/>
              </a:rPr>
              <a:t> </a:t>
            </a:r>
            <a:r>
              <a:rPr lang="fi-FI" sz="2200" dirty="0" err="1">
                <a:latin typeface="+mn-lt"/>
              </a:rPr>
              <a:t>den</a:t>
            </a:r>
            <a:r>
              <a:rPr lang="fi-FI" sz="2200" dirty="0">
                <a:latin typeface="+mn-lt"/>
              </a:rPr>
              <a:t>?</a:t>
            </a:r>
            <a:endParaRPr lang="fi-FI" sz="2200" dirty="0">
              <a:latin typeface="+mn-lt"/>
              <a:cs typeface="Calibri"/>
            </a:endParaRPr>
          </a:p>
          <a:p>
            <a:pPr marL="457200" indent="-457200">
              <a:buFont typeface="+mj-lt"/>
              <a:buAutoNum type="arabicPeriod"/>
            </a:pPr>
            <a:r>
              <a:rPr lang="fi-FI" sz="2200" dirty="0" err="1">
                <a:latin typeface="+mn-lt"/>
              </a:rPr>
              <a:t>Vilka</a:t>
            </a:r>
            <a:r>
              <a:rPr lang="fi-FI" sz="2200" dirty="0">
                <a:latin typeface="+mn-lt"/>
              </a:rPr>
              <a:t> </a:t>
            </a:r>
            <a:r>
              <a:rPr lang="fi-FI" sz="2200" dirty="0" err="1">
                <a:latin typeface="+mn-lt"/>
              </a:rPr>
              <a:t>saker</a:t>
            </a:r>
            <a:r>
              <a:rPr lang="fi-FI" sz="2200" dirty="0">
                <a:latin typeface="+mn-lt"/>
              </a:rPr>
              <a:t> </a:t>
            </a:r>
            <a:r>
              <a:rPr lang="fi-FI" sz="2200" dirty="0" err="1">
                <a:latin typeface="+mn-lt"/>
              </a:rPr>
              <a:t>påverkar</a:t>
            </a:r>
            <a:r>
              <a:rPr lang="fi-FI" sz="2200" dirty="0">
                <a:latin typeface="+mn-lt"/>
              </a:rPr>
              <a:t> </a:t>
            </a:r>
            <a:r>
              <a:rPr lang="fi-FI" sz="2200" dirty="0" err="1">
                <a:latin typeface="+mn-lt"/>
              </a:rPr>
              <a:t>din</a:t>
            </a:r>
            <a:r>
              <a:rPr lang="fi-FI" sz="2200" dirty="0">
                <a:latin typeface="+mn-lt"/>
              </a:rPr>
              <a:t> </a:t>
            </a:r>
            <a:r>
              <a:rPr lang="fi-FI" sz="2200" dirty="0" err="1">
                <a:latin typeface="+mn-lt"/>
              </a:rPr>
              <a:t>inställning</a:t>
            </a:r>
            <a:r>
              <a:rPr lang="fi-FI" sz="2200" dirty="0">
                <a:latin typeface="+mn-lt"/>
              </a:rPr>
              <a:t> </a:t>
            </a:r>
            <a:r>
              <a:rPr lang="fi-FI" sz="2200" dirty="0" err="1">
                <a:latin typeface="+mn-lt"/>
              </a:rPr>
              <a:t>till</a:t>
            </a:r>
            <a:r>
              <a:rPr lang="fi-FI" sz="2200" dirty="0">
                <a:latin typeface="+mn-lt"/>
              </a:rPr>
              <a:t> </a:t>
            </a:r>
            <a:r>
              <a:rPr lang="fi-FI" sz="2200" dirty="0" err="1">
                <a:latin typeface="+mn-lt"/>
              </a:rPr>
              <a:t>cannabis</a:t>
            </a:r>
            <a:r>
              <a:rPr lang="fi-FI" sz="2200" dirty="0">
                <a:latin typeface="+mn-lt"/>
              </a:rPr>
              <a:t>?</a:t>
            </a:r>
            <a:endParaRPr lang="fi-FI" sz="2200" dirty="0">
              <a:latin typeface="+mn-lt"/>
              <a:cs typeface="Calibri"/>
            </a:endParaRPr>
          </a:p>
          <a:p>
            <a:pPr marL="457200" indent="-457200">
              <a:buFont typeface="+mj-lt"/>
              <a:buAutoNum type="arabicPeriod"/>
            </a:pPr>
            <a:r>
              <a:rPr lang="fi-FI" sz="2200" dirty="0" err="1">
                <a:latin typeface="+mn-lt"/>
              </a:rPr>
              <a:t>Hur</a:t>
            </a:r>
            <a:r>
              <a:rPr lang="fi-FI" sz="2200" dirty="0">
                <a:latin typeface="+mn-lt"/>
              </a:rPr>
              <a:t> </a:t>
            </a:r>
            <a:r>
              <a:rPr lang="fi-FI" sz="2200" dirty="0" err="1">
                <a:latin typeface="+mn-lt"/>
              </a:rPr>
              <a:t>allmänt</a:t>
            </a:r>
            <a:r>
              <a:rPr lang="fi-FI" sz="2200" dirty="0">
                <a:latin typeface="+mn-lt"/>
              </a:rPr>
              <a:t> </a:t>
            </a:r>
            <a:r>
              <a:rPr lang="fi-FI" sz="2200" dirty="0" err="1">
                <a:latin typeface="+mn-lt"/>
              </a:rPr>
              <a:t>är</a:t>
            </a:r>
            <a:r>
              <a:rPr lang="fi-FI" sz="2200" dirty="0">
                <a:latin typeface="+mn-lt"/>
              </a:rPr>
              <a:t> </a:t>
            </a:r>
            <a:r>
              <a:rPr lang="fi-FI" sz="2200" dirty="0" err="1">
                <a:latin typeface="+mn-lt"/>
              </a:rPr>
              <a:t>cannabisbruket</a:t>
            </a:r>
            <a:r>
              <a:rPr lang="fi-FI" sz="2200" dirty="0">
                <a:latin typeface="+mn-lt"/>
              </a:rPr>
              <a:t> i Finland? </a:t>
            </a:r>
            <a:endParaRPr lang="fi-FI" sz="2200" dirty="0">
              <a:latin typeface="+mn-lt"/>
              <a:cs typeface="Calibri"/>
            </a:endParaRPr>
          </a:p>
          <a:p>
            <a:endParaRPr lang="fi-FI" dirty="0">
              <a:latin typeface="+mj-lt"/>
            </a:endParaRPr>
          </a:p>
          <a:p>
            <a:endParaRPr lang="fi-FI" dirty="0">
              <a:latin typeface="+mj-lt"/>
            </a:endParaRPr>
          </a:p>
          <a:p>
            <a:endParaRPr lang="fi-FI" dirty="0"/>
          </a:p>
        </p:txBody>
      </p:sp>
      <p:sp>
        <p:nvSpPr>
          <p:cNvPr id="5" name="Ellipsi 4">
            <a:extLst>
              <a:ext uri="{FF2B5EF4-FFF2-40B4-BE49-F238E27FC236}">
                <a16:creationId xmlns:a16="http://schemas.microsoft.com/office/drawing/2014/main" id="{71823825-C13C-4066-AF42-003CC0584F9C}"/>
              </a:ext>
              <a:ext uri="{C183D7F6-B498-43B3-948B-1728B52AA6E4}">
                <adec:decorative xmlns:adec="http://schemas.microsoft.com/office/drawing/2017/decorative" val="1"/>
              </a:ext>
            </a:extLst>
          </p:cNvPr>
          <p:cNvSpPr/>
          <p:nvPr/>
        </p:nvSpPr>
        <p:spPr>
          <a:xfrm>
            <a:off x="570938" y="1927547"/>
            <a:ext cx="1570698" cy="15706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pic>
        <p:nvPicPr>
          <p:cNvPr id="7" name="Kuva 6">
            <a:extLst>
              <a:ext uri="{FF2B5EF4-FFF2-40B4-BE49-F238E27FC236}">
                <a16:creationId xmlns:a16="http://schemas.microsoft.com/office/drawing/2014/main" id="{5D5ADDD4-53CF-44AF-9144-932B8EEF36F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9988" y="1982754"/>
            <a:ext cx="1452562" cy="1466137"/>
          </a:xfrm>
          <a:prstGeom prst="rect">
            <a:avLst/>
          </a:prstGeom>
        </p:spPr>
      </p:pic>
      <p:sp>
        <p:nvSpPr>
          <p:cNvPr id="8" name="Suorakulmio 7">
            <a:extLst>
              <a:ext uri="{FF2B5EF4-FFF2-40B4-BE49-F238E27FC236}">
                <a16:creationId xmlns:a16="http://schemas.microsoft.com/office/drawing/2014/main" id="{58E34AF5-A41D-46D5-9201-5A7D468D322C}"/>
              </a:ext>
            </a:extLst>
          </p:cNvPr>
          <p:cNvSpPr/>
          <p:nvPr/>
        </p:nvSpPr>
        <p:spPr>
          <a:xfrm>
            <a:off x="2315503" y="1571599"/>
            <a:ext cx="5552701" cy="1077218"/>
          </a:xfrm>
          <a:prstGeom prst="rect">
            <a:avLst/>
          </a:prstGeom>
        </p:spPr>
        <p:txBody>
          <a:bodyPr wrap="square">
            <a:spAutoFit/>
          </a:bodyPr>
          <a:lstStyle/>
          <a:p>
            <a:pPr marL="0" indent="0">
              <a:buNone/>
            </a:pPr>
            <a:r>
              <a:rPr lang="sv-FI" sz="3200" b="1" dirty="0"/>
              <a:t>Fundera på följande frågor med ditt par:</a:t>
            </a:r>
          </a:p>
        </p:txBody>
      </p:sp>
    </p:spTree>
    <p:extLst>
      <p:ext uri="{BB962C8B-B14F-4D97-AF65-F5344CB8AC3E}">
        <p14:creationId xmlns:p14="http://schemas.microsoft.com/office/powerpoint/2010/main" val="2989293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2E15721-A43C-4CBC-BBDC-3CC2679633AA}"/>
              </a:ext>
            </a:extLst>
          </p:cNvPr>
          <p:cNvSpPr txBox="1">
            <a:spLocks noGrp="1"/>
          </p:cNvSpPr>
          <p:nvPr>
            <p:ph type="title" idx="4294967295"/>
          </p:nvPr>
        </p:nvSpPr>
        <p:spPr>
          <a:xfrm>
            <a:off x="0" y="316551"/>
            <a:ext cx="9144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err="1">
                <a:ln>
                  <a:noFill/>
                </a:ln>
                <a:solidFill>
                  <a:schemeClr val="tx1"/>
                </a:solidFill>
                <a:effectLst/>
                <a:uLnTx/>
                <a:uFillTx/>
                <a:latin typeface="+mn-lt"/>
                <a:ea typeface="+mn-ea"/>
                <a:cs typeface="+mn-cs"/>
              </a:rPr>
              <a:t>Statistik</a:t>
            </a:r>
            <a:r>
              <a:rPr kumimoji="0" lang="fi-FI" sz="3600" b="1" i="0" u="none" strike="noStrike" kern="1200" cap="none" spc="0" normalizeH="0" baseline="0" noProof="0" dirty="0">
                <a:ln>
                  <a:noFill/>
                </a:ln>
                <a:solidFill>
                  <a:schemeClr val="tx1"/>
                </a:solidFill>
                <a:effectLst/>
                <a:uLnTx/>
                <a:uFillTx/>
                <a:latin typeface="+mn-lt"/>
                <a:ea typeface="+mn-ea"/>
                <a:cs typeface="+mn-cs"/>
              </a:rPr>
              <a:t>: </a:t>
            </a:r>
            <a:r>
              <a:rPr kumimoji="0" lang="sv-FI" sz="3600" b="1" i="0" u="none" strike="noStrike" kern="1200" cap="none" spc="0" normalizeH="0" baseline="0" noProof="0" dirty="0">
                <a:ln>
                  <a:noFill/>
                </a:ln>
                <a:solidFill>
                  <a:schemeClr val="tx1"/>
                </a:solidFill>
                <a:effectLst/>
                <a:uLnTx/>
                <a:uFillTx/>
                <a:latin typeface="+mn-lt"/>
                <a:ea typeface="+mn-ea"/>
                <a:cs typeface="+mn-cs"/>
              </a:rPr>
              <a:t>Att testa och använda bland unga</a:t>
            </a:r>
            <a:endParaRPr kumimoji="0" lang="fi-FI" sz="3600" b="1" i="0" u="none" strike="noStrike" kern="1200" cap="none" spc="0" normalizeH="0" baseline="0" noProof="0" dirty="0">
              <a:ln>
                <a:noFill/>
              </a:ln>
              <a:solidFill>
                <a:schemeClr val="tx1"/>
              </a:solidFill>
              <a:effectLst/>
              <a:uLnTx/>
              <a:uFillTx/>
              <a:latin typeface="+mn-lt"/>
              <a:ea typeface="+mn-ea"/>
              <a:cs typeface="+mn-cs"/>
            </a:endParaRPr>
          </a:p>
        </p:txBody>
      </p:sp>
      <p:pic>
        <p:nvPicPr>
          <p:cNvPr id="2" name="Kuva 1" descr="Kokeillut marihuanaa tai kannabista ainakin kerran (%)&#10;Kouluterveyskysely, valtakunnalliset tulokset.&#10;Peruskoulu 8. ja 9. lk &#10;2000/2001 n. 10%.&#10;2019 alle 10%.&#10;&#10;Lukio 1. ja 2. vuosi &#10;2000/2001 n. 12%.&#10;2019 alle 12%.&#10;&#10;Ammattioppilaitokset &#10;2008/2009 n. 15%&#10;2019 n. 20%&#10;&#10;Valtaosa nuorista ei ole kokeillut tai käyttänyt kannabista. &#10;&#10;">
            <a:extLst>
              <a:ext uri="{FF2B5EF4-FFF2-40B4-BE49-F238E27FC236}">
                <a16:creationId xmlns:a16="http://schemas.microsoft.com/office/drawing/2014/main" id="{A02C171B-60A2-4BA5-A5CB-EBB3D086F2E3}"/>
              </a:ext>
            </a:extLst>
          </p:cNvPr>
          <p:cNvPicPr>
            <a:picLocks noChangeAspect="1"/>
          </p:cNvPicPr>
          <p:nvPr/>
        </p:nvPicPr>
        <p:blipFill rotWithShape="1">
          <a:blip r:embed="rId3"/>
          <a:srcRect t="13508"/>
          <a:stretch/>
        </p:blipFill>
        <p:spPr>
          <a:xfrm>
            <a:off x="0" y="1115534"/>
            <a:ext cx="9144000" cy="4760281"/>
          </a:xfrm>
          <a:prstGeom prst="rect">
            <a:avLst/>
          </a:prstGeom>
        </p:spPr>
      </p:pic>
      <p:sp>
        <p:nvSpPr>
          <p:cNvPr id="4" name="Tekstiruutu 3">
            <a:extLst>
              <a:ext uri="{FF2B5EF4-FFF2-40B4-BE49-F238E27FC236}">
                <a16:creationId xmlns:a16="http://schemas.microsoft.com/office/drawing/2014/main" id="{8DC47F6D-AC48-4429-A209-0B91A66D11A5}"/>
              </a:ext>
            </a:extLst>
          </p:cNvPr>
          <p:cNvSpPr txBox="1"/>
          <p:nvPr/>
        </p:nvSpPr>
        <p:spPr>
          <a:xfrm>
            <a:off x="156482" y="6406910"/>
            <a:ext cx="6562370" cy="338554"/>
          </a:xfrm>
          <a:prstGeom prst="rect">
            <a:avLst/>
          </a:prstGeom>
          <a:noFill/>
        </p:spPr>
        <p:txBody>
          <a:bodyPr wrap="square" rtlCol="0">
            <a:spAutoFit/>
          </a:bodyPr>
          <a:lstStyle/>
          <a:p>
            <a:r>
              <a:rPr lang="fi-FI" sz="1600" i="1" dirty="0" err="1"/>
              <a:t>Källa</a:t>
            </a:r>
            <a:r>
              <a:rPr lang="fi-FI" sz="1600" i="1" dirty="0"/>
              <a:t>: Institutet för </a:t>
            </a:r>
            <a:r>
              <a:rPr lang="fi-FI" sz="1600" i="1" dirty="0" err="1"/>
              <a:t>hälsa</a:t>
            </a:r>
            <a:r>
              <a:rPr lang="fi-FI" sz="1600" i="1" dirty="0"/>
              <a:t> </a:t>
            </a:r>
            <a:r>
              <a:rPr lang="fi-FI" sz="1600" i="1" dirty="0" err="1"/>
              <a:t>och</a:t>
            </a:r>
            <a:r>
              <a:rPr lang="fi-FI" sz="1600" i="1" dirty="0"/>
              <a:t> </a:t>
            </a:r>
            <a:r>
              <a:rPr lang="fi-FI" sz="1600" i="1" dirty="0" err="1"/>
              <a:t>välfärd</a:t>
            </a:r>
            <a:r>
              <a:rPr lang="fi-FI" sz="1600" i="1" dirty="0"/>
              <a:t>, </a:t>
            </a:r>
            <a:r>
              <a:rPr lang="fi-FI" sz="1600" i="1" dirty="0" err="1"/>
              <a:t>Enkätern</a:t>
            </a:r>
            <a:r>
              <a:rPr lang="fi-FI" sz="1600" i="1" dirty="0"/>
              <a:t> </a:t>
            </a:r>
            <a:r>
              <a:rPr lang="fi-FI" sz="1600" i="1" dirty="0" err="1"/>
              <a:t>hälsa</a:t>
            </a:r>
            <a:r>
              <a:rPr lang="fi-FI" sz="1600" i="1" dirty="0"/>
              <a:t> i </a:t>
            </a:r>
            <a:r>
              <a:rPr lang="fi-FI" sz="1600" i="1" dirty="0" err="1"/>
              <a:t>skolan</a:t>
            </a:r>
            <a:r>
              <a:rPr lang="fi-FI" sz="1600" i="1" dirty="0"/>
              <a:t> (2019)</a:t>
            </a:r>
          </a:p>
        </p:txBody>
      </p:sp>
      <p:pic>
        <p:nvPicPr>
          <p:cNvPr id="5" name="Kuva 4">
            <a:extLst>
              <a:ext uri="{FF2B5EF4-FFF2-40B4-BE49-F238E27FC236}">
                <a16:creationId xmlns:a16="http://schemas.microsoft.com/office/drawing/2014/main" id="{112A8862-A9DF-4183-AAE4-A0700EACB7AD}"/>
              </a:ext>
            </a:extLst>
          </p:cNvPr>
          <p:cNvPicPr>
            <a:picLocks noChangeAspect="1"/>
          </p:cNvPicPr>
          <p:nvPr/>
        </p:nvPicPr>
        <p:blipFill rotWithShape="1">
          <a:blip r:embed="rId4"/>
          <a:srcRect l="2813" r="1906"/>
          <a:stretch/>
        </p:blipFill>
        <p:spPr>
          <a:xfrm>
            <a:off x="0" y="982185"/>
            <a:ext cx="9039225" cy="5332745"/>
          </a:xfrm>
          <a:prstGeom prst="rect">
            <a:avLst/>
          </a:prstGeom>
        </p:spPr>
      </p:pic>
    </p:spTree>
    <p:extLst>
      <p:ext uri="{BB962C8B-B14F-4D97-AF65-F5344CB8AC3E}">
        <p14:creationId xmlns:p14="http://schemas.microsoft.com/office/powerpoint/2010/main" val="1794163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C35FB4B-4345-42FA-92C3-E60CE89098CF}"/>
              </a:ext>
            </a:extLst>
          </p:cNvPr>
          <p:cNvSpPr txBox="1">
            <a:spLocks noGrp="1"/>
          </p:cNvSpPr>
          <p:nvPr>
            <p:ph type="title" idx="4294967295"/>
          </p:nvPr>
        </p:nvSpPr>
        <p:spPr>
          <a:xfrm>
            <a:off x="0" y="371482"/>
            <a:ext cx="9144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err="1">
                <a:ln>
                  <a:noFill/>
                </a:ln>
                <a:solidFill>
                  <a:schemeClr val="tx1"/>
                </a:solidFill>
                <a:effectLst/>
                <a:uLnTx/>
                <a:uFillTx/>
                <a:latin typeface="+mn-lt"/>
                <a:ea typeface="+mn-ea"/>
                <a:cs typeface="+mn-cs"/>
              </a:rPr>
              <a:t>Godkänner</a:t>
            </a:r>
            <a:r>
              <a:rPr kumimoji="0" lang="fi-FI" sz="3600" b="1" i="0" u="none" strike="noStrike" kern="1200" cap="none" spc="0" normalizeH="0" baseline="0" noProof="0" dirty="0">
                <a:ln>
                  <a:noFill/>
                </a:ln>
                <a:solidFill>
                  <a:schemeClr val="tx1"/>
                </a:solidFill>
                <a:effectLst/>
                <a:uLnTx/>
                <a:uFillTx/>
                <a:latin typeface="+mn-lt"/>
                <a:ea typeface="+mn-ea"/>
                <a:cs typeface="+mn-cs"/>
              </a:rPr>
              <a:t> </a:t>
            </a:r>
            <a:r>
              <a:rPr kumimoji="0" lang="fi-FI" sz="3600" b="1" i="0" u="none" strike="noStrike" kern="1200" cap="none" spc="0" normalizeH="0" baseline="0" noProof="0" dirty="0" err="1">
                <a:ln>
                  <a:noFill/>
                </a:ln>
                <a:solidFill>
                  <a:schemeClr val="tx1"/>
                </a:solidFill>
                <a:effectLst/>
                <a:uLnTx/>
                <a:uFillTx/>
                <a:latin typeface="+mn-lt"/>
                <a:ea typeface="+mn-ea"/>
                <a:cs typeface="+mn-cs"/>
              </a:rPr>
              <a:t>användning</a:t>
            </a:r>
            <a:endParaRPr kumimoji="0" lang="fi-FI" sz="3600" b="1"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2" name="Kaavio 1" descr="Hyväksyy ikäisillään marihuanan polttamisen %&#10;2017 vs. 2019&#10;&#10;Peursopetus 8. ja 9. lk &#10;2017 10,8% &#10;2019 12,4%&#10;Hyväksyy ikäisillään marihuanan (kannabiksen) polttamisen.&#10;&#10;Lukio 1. ja 2. vuosi&#10;2017 16,9% &#10;2019 20,2%&#10;Hyväksyy ikäisillään marihuanan (kannabiksen) polttamisen.&#10;&#10;Ammatillinen oppilaitos&#10;2017 19,4% &#10;2019 21,6%&#10;Hyväksyy ikäisillään marihuanan (kannabiksen) polttamisen.&#10;&#10;">
            <a:extLst>
              <a:ext uri="{FF2B5EF4-FFF2-40B4-BE49-F238E27FC236}">
                <a16:creationId xmlns:a16="http://schemas.microsoft.com/office/drawing/2014/main" id="{4C84CF52-E98D-4185-9F10-42AC3CCD0CB5}"/>
              </a:ext>
            </a:extLst>
          </p:cNvPr>
          <p:cNvGraphicFramePr>
            <a:graphicFrameLocks noGrp="1"/>
          </p:cNvGraphicFramePr>
          <p:nvPr>
            <p:extLst>
              <p:ext uri="{D42A27DB-BD31-4B8C-83A1-F6EECF244321}">
                <p14:modId xmlns:p14="http://schemas.microsoft.com/office/powerpoint/2010/main" val="2380613879"/>
              </p:ext>
            </p:extLst>
          </p:nvPr>
        </p:nvGraphicFramePr>
        <p:xfrm>
          <a:off x="571500" y="1170639"/>
          <a:ext cx="8001000" cy="5086853"/>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iruutu 5">
            <a:extLst>
              <a:ext uri="{FF2B5EF4-FFF2-40B4-BE49-F238E27FC236}">
                <a16:creationId xmlns:a16="http://schemas.microsoft.com/office/drawing/2014/main" id="{A14F592D-0912-4DD0-87A5-0DAB6D98D442}"/>
              </a:ext>
            </a:extLst>
          </p:cNvPr>
          <p:cNvSpPr txBox="1"/>
          <p:nvPr/>
        </p:nvSpPr>
        <p:spPr>
          <a:xfrm>
            <a:off x="156482" y="6406910"/>
            <a:ext cx="6562370" cy="338554"/>
          </a:xfrm>
          <a:prstGeom prst="rect">
            <a:avLst/>
          </a:prstGeom>
          <a:noFill/>
        </p:spPr>
        <p:txBody>
          <a:bodyPr wrap="square" rtlCol="0">
            <a:spAutoFit/>
          </a:bodyPr>
          <a:lstStyle/>
          <a:p>
            <a:r>
              <a:rPr lang="fi-FI" sz="1600" i="1" dirty="0" err="1"/>
              <a:t>Källa</a:t>
            </a:r>
            <a:r>
              <a:rPr lang="fi-FI" sz="1600" i="1" dirty="0"/>
              <a:t>: Institutet för </a:t>
            </a:r>
            <a:r>
              <a:rPr lang="fi-FI" sz="1600" i="1" dirty="0" err="1"/>
              <a:t>hälsa</a:t>
            </a:r>
            <a:r>
              <a:rPr lang="fi-FI" sz="1600" i="1" dirty="0"/>
              <a:t> </a:t>
            </a:r>
            <a:r>
              <a:rPr lang="fi-FI" sz="1600" i="1" dirty="0" err="1"/>
              <a:t>och</a:t>
            </a:r>
            <a:r>
              <a:rPr lang="fi-FI" sz="1600" i="1" dirty="0"/>
              <a:t> </a:t>
            </a:r>
            <a:r>
              <a:rPr lang="fi-FI" sz="1600" i="1" dirty="0" err="1"/>
              <a:t>välfärd</a:t>
            </a:r>
            <a:r>
              <a:rPr lang="fi-FI" sz="1600" i="1" dirty="0"/>
              <a:t>, </a:t>
            </a:r>
            <a:r>
              <a:rPr lang="fi-FI" sz="1600" i="1" dirty="0" err="1"/>
              <a:t>Enkätern</a:t>
            </a:r>
            <a:r>
              <a:rPr lang="fi-FI" sz="1600" i="1" dirty="0"/>
              <a:t> </a:t>
            </a:r>
            <a:r>
              <a:rPr lang="fi-FI" sz="1600" i="1" dirty="0" err="1"/>
              <a:t>hälsa</a:t>
            </a:r>
            <a:r>
              <a:rPr lang="fi-FI" sz="1600" i="1" dirty="0"/>
              <a:t> i </a:t>
            </a:r>
            <a:r>
              <a:rPr lang="fi-FI" sz="1600" i="1" dirty="0" err="1"/>
              <a:t>skolan</a:t>
            </a:r>
            <a:r>
              <a:rPr lang="fi-FI" sz="1600" i="1" dirty="0"/>
              <a:t> (2019)</a:t>
            </a:r>
          </a:p>
        </p:txBody>
      </p:sp>
      <p:pic>
        <p:nvPicPr>
          <p:cNvPr id="10" name="Kuva 9" descr="Kuva, joka sisältää kohteen näyttökuva&#10;&#10;Kuvaus luotu automaattisesti">
            <a:extLst>
              <a:ext uri="{FF2B5EF4-FFF2-40B4-BE49-F238E27FC236}">
                <a16:creationId xmlns:a16="http://schemas.microsoft.com/office/drawing/2014/main" id="{D7AA9CAD-7698-4872-9DE1-57FC5EF991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9" y="0"/>
            <a:ext cx="9080751" cy="6858000"/>
          </a:xfrm>
          <a:prstGeom prst="rect">
            <a:avLst/>
          </a:prstGeom>
        </p:spPr>
      </p:pic>
    </p:spTree>
    <p:extLst>
      <p:ext uri="{BB962C8B-B14F-4D97-AF65-F5344CB8AC3E}">
        <p14:creationId xmlns:p14="http://schemas.microsoft.com/office/powerpoint/2010/main" val="2653274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E1959E-A95B-4674-B105-AA6101130A43}"/>
              </a:ext>
            </a:extLst>
          </p:cNvPr>
          <p:cNvSpPr>
            <a:spLocks noGrp="1"/>
          </p:cNvSpPr>
          <p:nvPr>
            <p:ph type="ctrTitle" idx="4294967295"/>
          </p:nvPr>
        </p:nvSpPr>
        <p:spPr>
          <a:xfrm>
            <a:off x="502289" y="623306"/>
            <a:ext cx="8809697" cy="915954"/>
          </a:xfrm>
          <a:prstGeom prst="rect">
            <a:avLst/>
          </a:prstGeom>
        </p:spPr>
        <p:txBody>
          <a:bodyPr/>
          <a:lstStyle/>
          <a:p>
            <a:r>
              <a:rPr lang="fi-FI" dirty="0" err="1">
                <a:latin typeface="+mn-lt"/>
              </a:rPr>
              <a:t>Inställningen</a:t>
            </a:r>
            <a:r>
              <a:rPr lang="fi-FI" dirty="0">
                <a:latin typeface="+mn-lt"/>
              </a:rPr>
              <a:t> </a:t>
            </a:r>
            <a:r>
              <a:rPr lang="fi-FI" dirty="0" err="1">
                <a:latin typeface="+mn-lt"/>
              </a:rPr>
              <a:t>till</a:t>
            </a:r>
            <a:r>
              <a:rPr lang="fi-FI" dirty="0">
                <a:latin typeface="+mn-lt"/>
              </a:rPr>
              <a:t> </a:t>
            </a:r>
            <a:r>
              <a:rPr lang="fi-FI" dirty="0" err="1">
                <a:latin typeface="+mn-lt"/>
              </a:rPr>
              <a:t>cannabis</a:t>
            </a:r>
            <a:endParaRPr lang="fi-FI" dirty="0">
              <a:latin typeface="+mn-lt"/>
            </a:endParaRPr>
          </a:p>
        </p:txBody>
      </p:sp>
      <p:sp>
        <p:nvSpPr>
          <p:cNvPr id="3" name="Alaotsikko 2">
            <a:extLst>
              <a:ext uri="{FF2B5EF4-FFF2-40B4-BE49-F238E27FC236}">
                <a16:creationId xmlns:a16="http://schemas.microsoft.com/office/drawing/2014/main" id="{0E5029EE-B0BC-4DC5-AFCF-CE1342DAC359}"/>
              </a:ext>
            </a:extLst>
          </p:cNvPr>
          <p:cNvSpPr>
            <a:spLocks noGrp="1"/>
          </p:cNvSpPr>
          <p:nvPr>
            <p:ph type="subTitle" idx="1"/>
          </p:nvPr>
        </p:nvSpPr>
        <p:spPr>
          <a:xfrm>
            <a:off x="2324101" y="2769752"/>
            <a:ext cx="6209372" cy="4617114"/>
          </a:xfrm>
        </p:spPr>
        <p:txBody>
          <a:bodyPr anchor="t"/>
          <a:lstStyle/>
          <a:p>
            <a:pPr marL="457200" indent="-457200">
              <a:buFont typeface="+mj-lt"/>
              <a:buAutoNum type="arabicPeriod"/>
            </a:pPr>
            <a:r>
              <a:rPr lang="sv-FI" sz="2200" dirty="0">
                <a:latin typeface="+mn-lt"/>
              </a:rPr>
              <a:t>Varför har inställningen mot cannabis blivit något mer accepterande bland unga?</a:t>
            </a:r>
            <a:endParaRPr lang="fi-FI" sz="2200" dirty="0">
              <a:latin typeface="+mn-lt"/>
              <a:cs typeface="Calibri"/>
            </a:endParaRPr>
          </a:p>
          <a:p>
            <a:pPr marL="457200" indent="-457200">
              <a:buFont typeface="+mj-lt"/>
              <a:buAutoNum type="arabicPeriod"/>
            </a:pPr>
            <a:r>
              <a:rPr lang="fi-FI" sz="2200" dirty="0" err="1">
                <a:latin typeface="+mn-lt"/>
              </a:rPr>
              <a:t>Varför</a:t>
            </a:r>
            <a:r>
              <a:rPr lang="fi-FI" sz="2200" dirty="0">
                <a:latin typeface="+mn-lt"/>
              </a:rPr>
              <a:t> </a:t>
            </a:r>
            <a:r>
              <a:rPr lang="fi-FI" sz="2200" dirty="0" err="1">
                <a:latin typeface="+mn-lt"/>
              </a:rPr>
              <a:t>har</a:t>
            </a:r>
            <a:r>
              <a:rPr lang="fi-FI" sz="2200" dirty="0">
                <a:latin typeface="+mn-lt"/>
              </a:rPr>
              <a:t> </a:t>
            </a:r>
            <a:r>
              <a:rPr lang="fi-FI" sz="2200" dirty="0" err="1">
                <a:latin typeface="+mn-lt"/>
              </a:rPr>
              <a:t>testandet</a:t>
            </a:r>
            <a:r>
              <a:rPr lang="fi-FI" sz="2200" dirty="0">
                <a:latin typeface="+mn-lt"/>
              </a:rPr>
              <a:t> av </a:t>
            </a:r>
            <a:r>
              <a:rPr lang="fi-FI" sz="2200" dirty="0" err="1">
                <a:latin typeface="+mn-lt"/>
              </a:rPr>
              <a:t>cannabis</a:t>
            </a:r>
            <a:r>
              <a:rPr lang="fi-FI" sz="2200" dirty="0">
                <a:latin typeface="+mn-lt"/>
              </a:rPr>
              <a:t> </a:t>
            </a:r>
            <a:r>
              <a:rPr lang="fi-FI" sz="2200" dirty="0" err="1">
                <a:latin typeface="+mn-lt"/>
              </a:rPr>
              <a:t>inte</a:t>
            </a:r>
            <a:r>
              <a:rPr lang="fi-FI" sz="2200" dirty="0">
                <a:latin typeface="+mn-lt"/>
              </a:rPr>
              <a:t> </a:t>
            </a:r>
            <a:r>
              <a:rPr lang="fi-FI" sz="2200" dirty="0" err="1">
                <a:latin typeface="+mn-lt"/>
              </a:rPr>
              <a:t>ökat</a:t>
            </a:r>
            <a:r>
              <a:rPr lang="fi-FI" sz="2200" dirty="0">
                <a:latin typeface="+mn-lt"/>
              </a:rPr>
              <a:t> </a:t>
            </a:r>
            <a:r>
              <a:rPr lang="fi-FI" sz="2200" dirty="0" err="1">
                <a:latin typeface="+mn-lt"/>
              </a:rPr>
              <a:t>avsevärt</a:t>
            </a:r>
            <a:r>
              <a:rPr lang="fi-FI" sz="2200" dirty="0">
                <a:latin typeface="+mn-lt"/>
              </a:rPr>
              <a:t> </a:t>
            </a:r>
            <a:r>
              <a:rPr lang="fi-FI" sz="2200" dirty="0" err="1">
                <a:latin typeface="+mn-lt"/>
              </a:rPr>
              <a:t>mellan</a:t>
            </a:r>
            <a:r>
              <a:rPr lang="fi-FI" sz="2200" dirty="0">
                <a:latin typeface="+mn-lt"/>
              </a:rPr>
              <a:t> 2000-2019?</a:t>
            </a:r>
            <a:endParaRPr lang="fi-FI" sz="2200" dirty="0">
              <a:latin typeface="+mn-lt"/>
              <a:cs typeface="Calibri"/>
            </a:endParaRPr>
          </a:p>
          <a:p>
            <a:pPr marL="457200" indent="-457200">
              <a:buFont typeface="+mj-lt"/>
              <a:buAutoNum type="arabicPeriod"/>
            </a:pPr>
            <a:r>
              <a:rPr lang="fi-FI" sz="2200" dirty="0" err="1">
                <a:latin typeface="+mn-lt"/>
              </a:rPr>
              <a:t>Vad</a:t>
            </a:r>
            <a:r>
              <a:rPr lang="fi-FI" sz="2200" dirty="0">
                <a:latin typeface="+mn-lt"/>
              </a:rPr>
              <a:t> </a:t>
            </a:r>
            <a:r>
              <a:rPr lang="fi-FI" sz="2200" dirty="0" err="1">
                <a:latin typeface="+mn-lt"/>
              </a:rPr>
              <a:t>kan</a:t>
            </a:r>
            <a:r>
              <a:rPr lang="fi-FI" sz="2200" dirty="0">
                <a:latin typeface="+mn-lt"/>
              </a:rPr>
              <a:t> </a:t>
            </a:r>
            <a:r>
              <a:rPr lang="fi-FI" sz="2200" dirty="0" err="1">
                <a:latin typeface="+mn-lt"/>
              </a:rPr>
              <a:t>påverka</a:t>
            </a:r>
            <a:r>
              <a:rPr lang="fi-FI" sz="2200" dirty="0">
                <a:latin typeface="+mn-lt"/>
              </a:rPr>
              <a:t> </a:t>
            </a:r>
            <a:r>
              <a:rPr lang="fi-FI" sz="2200" dirty="0" err="1">
                <a:latin typeface="+mn-lt"/>
              </a:rPr>
              <a:t>ökad</a:t>
            </a:r>
            <a:r>
              <a:rPr lang="fi-FI" sz="2200" dirty="0">
                <a:latin typeface="+mn-lt"/>
              </a:rPr>
              <a:t> </a:t>
            </a:r>
            <a:r>
              <a:rPr lang="fi-FI" sz="2200" dirty="0" err="1">
                <a:latin typeface="+mn-lt"/>
              </a:rPr>
              <a:t>användning</a:t>
            </a:r>
            <a:r>
              <a:rPr lang="fi-FI" sz="2200" dirty="0">
                <a:latin typeface="+mn-lt"/>
              </a:rPr>
              <a:t>?</a:t>
            </a:r>
            <a:endParaRPr lang="fi-FI" sz="2200" dirty="0">
              <a:latin typeface="+mn-lt"/>
              <a:cs typeface="Calibri"/>
            </a:endParaRPr>
          </a:p>
          <a:p>
            <a:pPr marL="457200" indent="-457200">
              <a:buFont typeface="+mj-lt"/>
              <a:buAutoNum type="arabicPeriod"/>
            </a:pPr>
            <a:r>
              <a:rPr lang="fi-FI" sz="2200" dirty="0" err="1">
                <a:latin typeface="+mn-lt"/>
              </a:rPr>
              <a:t>Hur</a:t>
            </a:r>
            <a:r>
              <a:rPr lang="fi-FI" sz="2200" dirty="0">
                <a:latin typeface="+mn-lt"/>
              </a:rPr>
              <a:t> </a:t>
            </a:r>
            <a:r>
              <a:rPr lang="fi-FI" sz="2200" dirty="0" err="1">
                <a:latin typeface="+mn-lt"/>
              </a:rPr>
              <a:t>ser</a:t>
            </a:r>
            <a:r>
              <a:rPr lang="fi-FI" sz="2200" dirty="0">
                <a:latin typeface="+mn-lt"/>
              </a:rPr>
              <a:t> </a:t>
            </a:r>
            <a:r>
              <a:rPr lang="fi-FI" sz="2200" dirty="0" err="1">
                <a:latin typeface="+mn-lt"/>
              </a:rPr>
              <a:t>statistiken</a:t>
            </a:r>
            <a:r>
              <a:rPr lang="fi-FI" sz="2200" dirty="0">
                <a:latin typeface="+mn-lt"/>
              </a:rPr>
              <a:t> </a:t>
            </a:r>
            <a:r>
              <a:rPr lang="fi-FI" sz="2200" dirty="0" err="1">
                <a:latin typeface="+mn-lt"/>
              </a:rPr>
              <a:t>ut</a:t>
            </a:r>
            <a:r>
              <a:rPr lang="fi-FI" sz="2200" dirty="0">
                <a:latin typeface="+mn-lt"/>
              </a:rPr>
              <a:t> </a:t>
            </a:r>
            <a:r>
              <a:rPr lang="fi-FI" sz="2200" dirty="0" err="1">
                <a:latin typeface="+mn-lt"/>
              </a:rPr>
              <a:t>om</a:t>
            </a:r>
            <a:r>
              <a:rPr lang="fi-FI" sz="2200" dirty="0">
                <a:latin typeface="+mn-lt"/>
              </a:rPr>
              <a:t> </a:t>
            </a:r>
            <a:r>
              <a:rPr lang="fi-FI" sz="2200" dirty="0" err="1">
                <a:latin typeface="+mn-lt"/>
              </a:rPr>
              <a:t>fem</a:t>
            </a:r>
            <a:r>
              <a:rPr lang="fi-FI" sz="2200" dirty="0">
                <a:latin typeface="+mn-lt"/>
              </a:rPr>
              <a:t> </a:t>
            </a:r>
            <a:r>
              <a:rPr lang="fi-FI" sz="2200" dirty="0" err="1">
                <a:latin typeface="+mn-lt"/>
              </a:rPr>
              <a:t>eller</a:t>
            </a:r>
            <a:r>
              <a:rPr lang="fi-FI" sz="2200" dirty="0">
                <a:latin typeface="+mn-lt"/>
              </a:rPr>
              <a:t> </a:t>
            </a:r>
            <a:r>
              <a:rPr lang="fi-FI" sz="2200" dirty="0" err="1">
                <a:latin typeface="+mn-lt"/>
              </a:rPr>
              <a:t>tio</a:t>
            </a:r>
            <a:r>
              <a:rPr lang="fi-FI" sz="2200" dirty="0">
                <a:latin typeface="+mn-lt"/>
              </a:rPr>
              <a:t> </a:t>
            </a:r>
            <a:r>
              <a:rPr lang="fi-FI" sz="2200" dirty="0" err="1">
                <a:latin typeface="+mn-lt"/>
              </a:rPr>
              <a:t>år</a:t>
            </a:r>
            <a:r>
              <a:rPr lang="fi-FI" sz="2200" dirty="0">
                <a:latin typeface="+mn-lt"/>
              </a:rPr>
              <a:t>? </a:t>
            </a:r>
            <a:r>
              <a:rPr lang="fi-FI" sz="2200" dirty="0" err="1">
                <a:latin typeface="+mn-lt"/>
              </a:rPr>
              <a:t>Motivera</a:t>
            </a:r>
            <a:r>
              <a:rPr lang="fi-FI" sz="2200" dirty="0">
                <a:latin typeface="+mn-lt"/>
              </a:rPr>
              <a:t>.</a:t>
            </a:r>
            <a:endParaRPr lang="fi-FI" sz="2200" dirty="0">
              <a:latin typeface="+mn-lt"/>
              <a:cs typeface="Calibri"/>
            </a:endParaRPr>
          </a:p>
          <a:p>
            <a:pPr marL="457200" indent="-457200">
              <a:buFont typeface="+mj-lt"/>
              <a:buAutoNum type="arabicPeriod"/>
            </a:pPr>
            <a:r>
              <a:rPr lang="fi-FI" sz="2200" dirty="0" err="1">
                <a:latin typeface="+mn-lt"/>
              </a:rPr>
              <a:t>Vilka</a:t>
            </a:r>
            <a:r>
              <a:rPr lang="fi-FI" sz="2200" dirty="0">
                <a:latin typeface="+mn-lt"/>
              </a:rPr>
              <a:t> </a:t>
            </a:r>
            <a:r>
              <a:rPr lang="fi-FI" sz="2200" dirty="0" err="1">
                <a:latin typeface="+mn-lt"/>
              </a:rPr>
              <a:t>risker</a:t>
            </a:r>
            <a:r>
              <a:rPr lang="fi-FI" sz="2200" dirty="0">
                <a:latin typeface="+mn-lt"/>
              </a:rPr>
              <a:t> </a:t>
            </a:r>
            <a:r>
              <a:rPr lang="fi-FI" sz="2200" dirty="0" err="1">
                <a:latin typeface="+mn-lt"/>
              </a:rPr>
              <a:t>kan</a:t>
            </a:r>
            <a:r>
              <a:rPr lang="fi-FI" sz="2200" dirty="0">
                <a:latin typeface="+mn-lt"/>
              </a:rPr>
              <a:t> </a:t>
            </a:r>
            <a:r>
              <a:rPr lang="fi-FI" sz="2200" dirty="0" err="1">
                <a:latin typeface="+mn-lt"/>
              </a:rPr>
              <a:t>cannabisbruket</a:t>
            </a:r>
            <a:r>
              <a:rPr lang="fi-FI" sz="2200" dirty="0">
                <a:latin typeface="+mn-lt"/>
              </a:rPr>
              <a:t> </a:t>
            </a:r>
            <a:r>
              <a:rPr lang="fi-FI" sz="2200" dirty="0" err="1">
                <a:latin typeface="+mn-lt"/>
              </a:rPr>
              <a:t>medföra</a:t>
            </a:r>
            <a:r>
              <a:rPr lang="fi-FI" sz="2200" dirty="0">
                <a:latin typeface="+mn-lt"/>
              </a:rPr>
              <a:t>? </a:t>
            </a:r>
            <a:br>
              <a:rPr lang="fi-FI" sz="2200" dirty="0">
                <a:latin typeface="+mn-lt"/>
              </a:rPr>
            </a:br>
            <a:r>
              <a:rPr lang="fi-FI" sz="2200" dirty="0" err="1">
                <a:latin typeface="+mn-lt"/>
              </a:rPr>
              <a:t>Vilka</a:t>
            </a:r>
            <a:r>
              <a:rPr lang="fi-FI" sz="2200" dirty="0">
                <a:latin typeface="+mn-lt"/>
              </a:rPr>
              <a:t> </a:t>
            </a:r>
            <a:r>
              <a:rPr lang="fi-FI" sz="2200" dirty="0" err="1">
                <a:latin typeface="+mn-lt"/>
              </a:rPr>
              <a:t>problem</a:t>
            </a:r>
            <a:r>
              <a:rPr lang="fi-FI" sz="2200" dirty="0">
                <a:latin typeface="+mn-lt"/>
              </a:rPr>
              <a:t> </a:t>
            </a:r>
            <a:r>
              <a:rPr lang="fi-FI" sz="2200" dirty="0" err="1">
                <a:latin typeface="+mn-lt"/>
              </a:rPr>
              <a:t>förknippas</a:t>
            </a:r>
            <a:r>
              <a:rPr lang="fi-FI" sz="2200" dirty="0">
                <a:latin typeface="+mn-lt"/>
              </a:rPr>
              <a:t> </a:t>
            </a:r>
            <a:r>
              <a:rPr lang="fi-FI" sz="2200" dirty="0" err="1">
                <a:latin typeface="+mn-lt"/>
              </a:rPr>
              <a:t>med</a:t>
            </a:r>
            <a:r>
              <a:rPr lang="fi-FI" sz="2200" dirty="0">
                <a:latin typeface="+mn-lt"/>
              </a:rPr>
              <a:t> </a:t>
            </a:r>
            <a:r>
              <a:rPr lang="fi-FI" sz="2200" dirty="0" err="1">
                <a:latin typeface="+mn-lt"/>
              </a:rPr>
              <a:t>cannabis</a:t>
            </a:r>
            <a:r>
              <a:rPr lang="fi-FI" sz="2200" dirty="0">
                <a:latin typeface="+mn-lt"/>
              </a:rPr>
              <a:t>?</a:t>
            </a:r>
            <a:endParaRPr lang="fi-FI" sz="2200" dirty="0">
              <a:latin typeface="+mn-lt"/>
              <a:cs typeface="Calibri"/>
            </a:endParaRPr>
          </a:p>
          <a:p>
            <a:endParaRPr lang="fi-FI" dirty="0">
              <a:latin typeface="+mj-lt"/>
            </a:endParaRPr>
          </a:p>
          <a:p>
            <a:endParaRPr lang="fi-FI" dirty="0">
              <a:latin typeface="+mj-lt"/>
            </a:endParaRPr>
          </a:p>
          <a:p>
            <a:endParaRPr lang="fi-FI" dirty="0">
              <a:latin typeface="+mj-lt"/>
            </a:endParaRPr>
          </a:p>
          <a:p>
            <a:endParaRPr lang="fi-FI" dirty="0"/>
          </a:p>
        </p:txBody>
      </p:sp>
      <p:sp>
        <p:nvSpPr>
          <p:cNvPr id="5" name="Ellipsi 4">
            <a:extLst>
              <a:ext uri="{FF2B5EF4-FFF2-40B4-BE49-F238E27FC236}">
                <a16:creationId xmlns:a16="http://schemas.microsoft.com/office/drawing/2014/main" id="{63E87F48-D5DF-40BF-A920-E97725E37097}"/>
              </a:ext>
              <a:ext uri="{C183D7F6-B498-43B3-948B-1728B52AA6E4}">
                <adec:decorative xmlns:adec="http://schemas.microsoft.com/office/drawing/2017/decorative" val="1"/>
              </a:ext>
            </a:extLst>
          </p:cNvPr>
          <p:cNvSpPr/>
          <p:nvPr/>
        </p:nvSpPr>
        <p:spPr>
          <a:xfrm>
            <a:off x="502289" y="1724667"/>
            <a:ext cx="1570698" cy="15706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pic>
        <p:nvPicPr>
          <p:cNvPr id="6" name="Kuva 5">
            <a:extLst>
              <a:ext uri="{FF2B5EF4-FFF2-40B4-BE49-F238E27FC236}">
                <a16:creationId xmlns:a16="http://schemas.microsoft.com/office/drawing/2014/main" id="{07D42FC1-9CE6-40DC-A7D5-D9ED97941A5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289" y="1781567"/>
            <a:ext cx="1452562" cy="1466137"/>
          </a:xfrm>
          <a:prstGeom prst="rect">
            <a:avLst/>
          </a:prstGeom>
        </p:spPr>
      </p:pic>
      <p:sp>
        <p:nvSpPr>
          <p:cNvPr id="7" name="Suorakulmio 6">
            <a:extLst>
              <a:ext uri="{FF2B5EF4-FFF2-40B4-BE49-F238E27FC236}">
                <a16:creationId xmlns:a16="http://schemas.microsoft.com/office/drawing/2014/main" id="{17AA1743-AD45-43F7-9A23-AF156509FEF6}"/>
              </a:ext>
            </a:extLst>
          </p:cNvPr>
          <p:cNvSpPr/>
          <p:nvPr/>
        </p:nvSpPr>
        <p:spPr>
          <a:xfrm>
            <a:off x="2324101" y="1619892"/>
            <a:ext cx="5552701" cy="1077218"/>
          </a:xfrm>
          <a:prstGeom prst="rect">
            <a:avLst/>
          </a:prstGeom>
        </p:spPr>
        <p:txBody>
          <a:bodyPr wrap="square">
            <a:spAutoFit/>
          </a:bodyPr>
          <a:lstStyle/>
          <a:p>
            <a:pPr marL="0" indent="0">
              <a:buNone/>
            </a:pPr>
            <a:r>
              <a:rPr lang="sv-FI" sz="3200" b="1" dirty="0"/>
              <a:t>Fundera på följande frågor med ditt par:</a:t>
            </a:r>
          </a:p>
        </p:txBody>
      </p:sp>
    </p:spTree>
    <p:extLst>
      <p:ext uri="{BB962C8B-B14F-4D97-AF65-F5344CB8AC3E}">
        <p14:creationId xmlns:p14="http://schemas.microsoft.com/office/powerpoint/2010/main" val="1805173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792160-AD6B-4320-A33E-EF3CBE9589F2}"/>
              </a:ext>
            </a:extLst>
          </p:cNvPr>
          <p:cNvSpPr txBox="1">
            <a:spLocks noGrp="1"/>
          </p:cNvSpPr>
          <p:nvPr>
            <p:ph type="title" idx="4294967295"/>
          </p:nvPr>
        </p:nvSpPr>
        <p:spPr>
          <a:xfrm>
            <a:off x="0" y="792231"/>
            <a:ext cx="91440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5400" b="1" i="0" u="none" strike="noStrike" kern="1200" cap="none" spc="0" normalizeH="0" baseline="0" noProof="0" dirty="0" err="1">
                <a:ln>
                  <a:noFill/>
                </a:ln>
                <a:effectLst/>
                <a:uLnTx/>
                <a:uFillTx/>
                <a:latin typeface="+mn-lt"/>
                <a:ea typeface="+mj-ea"/>
                <a:cs typeface="+mj-cs"/>
              </a:rPr>
              <a:t>Diskussion</a:t>
            </a:r>
            <a:r>
              <a:rPr kumimoji="0" lang="fi-FI" sz="5400" b="1" i="0" u="none" strike="noStrike" kern="1200" cap="none" spc="0" normalizeH="0" baseline="0" noProof="0" dirty="0">
                <a:ln>
                  <a:noFill/>
                </a:ln>
                <a:effectLst/>
                <a:uLnTx/>
                <a:uFillTx/>
                <a:latin typeface="+mn-lt"/>
                <a:ea typeface="+mj-ea"/>
                <a:cs typeface="+mj-cs"/>
              </a:rPr>
              <a:t> i par</a:t>
            </a:r>
          </a:p>
        </p:txBody>
      </p:sp>
      <p:pic>
        <p:nvPicPr>
          <p:cNvPr id="3" name="Sisällön paikkamerkki 4">
            <a:extLst>
              <a:ext uri="{FF2B5EF4-FFF2-40B4-BE49-F238E27FC236}">
                <a16:creationId xmlns:a16="http://schemas.microsoft.com/office/drawing/2014/main" id="{06B7E4F4-591C-495B-88C9-2F136388F9D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94356" y="1995838"/>
            <a:ext cx="2866323" cy="2866323"/>
          </a:xfrm>
          <a:prstGeom prst="rect">
            <a:avLst/>
          </a:prstGeom>
        </p:spPr>
      </p:pic>
      <p:pic>
        <p:nvPicPr>
          <p:cNvPr id="4" name="Sisällön paikkamerkki 4">
            <a:extLst>
              <a:ext uri="{FF2B5EF4-FFF2-40B4-BE49-F238E27FC236}">
                <a16:creationId xmlns:a16="http://schemas.microsoft.com/office/drawing/2014/main" id="{FFDC8B9F-7DFB-4DB5-891F-2ADE83D0E9D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383321" y="1995838"/>
            <a:ext cx="2866323" cy="2866323"/>
          </a:xfrm>
          <a:prstGeom prst="rect">
            <a:avLst/>
          </a:prstGeom>
        </p:spPr>
      </p:pic>
      <p:sp>
        <p:nvSpPr>
          <p:cNvPr id="5" name="Tekstiruutu 4">
            <a:extLst>
              <a:ext uri="{FF2B5EF4-FFF2-40B4-BE49-F238E27FC236}">
                <a16:creationId xmlns:a16="http://schemas.microsoft.com/office/drawing/2014/main" id="{C039EA84-1146-4363-B58E-FA547580BB2D}"/>
              </a:ext>
            </a:extLst>
          </p:cNvPr>
          <p:cNvSpPr txBox="1"/>
          <p:nvPr/>
        </p:nvSpPr>
        <p:spPr>
          <a:xfrm>
            <a:off x="1174416" y="4988551"/>
            <a:ext cx="7172526" cy="1077218"/>
          </a:xfrm>
          <a:prstGeom prst="rect">
            <a:avLst/>
          </a:prstGeom>
          <a:noFill/>
        </p:spPr>
        <p:txBody>
          <a:bodyPr wrap="square" rtlCol="0">
            <a:spAutoFit/>
          </a:bodyPr>
          <a:lstStyle/>
          <a:p>
            <a:pPr algn="ctr"/>
            <a:r>
              <a:rPr lang="sv-FI" sz="3200" dirty="0"/>
              <a:t>Dela in er i par eller i smågrupper. </a:t>
            </a:r>
          </a:p>
          <a:p>
            <a:pPr algn="ctr"/>
            <a:r>
              <a:rPr lang="sv-FI" sz="3200" dirty="0"/>
              <a:t>Skriv ner svaren på papper.</a:t>
            </a:r>
          </a:p>
        </p:txBody>
      </p:sp>
    </p:spTree>
    <p:extLst>
      <p:ext uri="{BB962C8B-B14F-4D97-AF65-F5344CB8AC3E}">
        <p14:creationId xmlns:p14="http://schemas.microsoft.com/office/powerpoint/2010/main" val="3788846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D961C504-A9D3-47E3-A3C2-B38AFC0F73C8}"/>
              </a:ext>
            </a:extLst>
          </p:cNvPr>
          <p:cNvSpPr>
            <a:spLocks noGrp="1"/>
          </p:cNvSpPr>
          <p:nvPr>
            <p:ph type="ctrTitle" idx="4294967295"/>
          </p:nvPr>
        </p:nvSpPr>
        <p:spPr>
          <a:xfrm>
            <a:off x="600407" y="644957"/>
            <a:ext cx="6140407" cy="915954"/>
          </a:xfrm>
          <a:prstGeom prst="rect">
            <a:avLst/>
          </a:prstGeom>
        </p:spPr>
        <p:txBody>
          <a:bodyPr/>
          <a:lstStyle/>
          <a:p>
            <a:r>
              <a:rPr lang="fi-FI" sz="4400" dirty="0" err="1">
                <a:solidFill>
                  <a:srgbClr val="37A38E"/>
                </a:solidFill>
                <a:latin typeface="+mn-lt"/>
              </a:rPr>
              <a:t>Användningens</a:t>
            </a:r>
            <a:r>
              <a:rPr lang="fi-FI" sz="4400" dirty="0">
                <a:solidFill>
                  <a:srgbClr val="37A38E"/>
                </a:solidFill>
                <a:latin typeface="+mn-lt"/>
              </a:rPr>
              <a:t> </a:t>
            </a:r>
            <a:r>
              <a:rPr lang="fi-FI" sz="4400" dirty="0" err="1">
                <a:solidFill>
                  <a:srgbClr val="37A38E"/>
                </a:solidFill>
                <a:latin typeface="+mn-lt"/>
              </a:rPr>
              <a:t>risker</a:t>
            </a:r>
            <a:r>
              <a:rPr lang="fi-FI" sz="4400" dirty="0">
                <a:solidFill>
                  <a:srgbClr val="37A38E"/>
                </a:solidFill>
                <a:latin typeface="+mn-lt"/>
              </a:rPr>
              <a:t> </a:t>
            </a:r>
            <a:r>
              <a:rPr lang="fi-FI" sz="1800" dirty="0">
                <a:latin typeface="+mn-lt"/>
              </a:rPr>
              <a:t>1/2</a:t>
            </a:r>
            <a:endParaRPr lang="fi-FI" sz="1800" dirty="0">
              <a:solidFill>
                <a:srgbClr val="37A38E"/>
              </a:solidFill>
              <a:latin typeface="+mn-lt"/>
            </a:endParaRPr>
          </a:p>
        </p:txBody>
      </p:sp>
      <p:sp>
        <p:nvSpPr>
          <p:cNvPr id="2" name="Alaotsikko 1">
            <a:extLst>
              <a:ext uri="{FF2B5EF4-FFF2-40B4-BE49-F238E27FC236}">
                <a16:creationId xmlns:a16="http://schemas.microsoft.com/office/drawing/2014/main" id="{570D3832-E24A-4801-9B44-7F12456D288C}"/>
              </a:ext>
            </a:extLst>
          </p:cNvPr>
          <p:cNvSpPr>
            <a:spLocks noGrp="1"/>
          </p:cNvSpPr>
          <p:nvPr>
            <p:ph type="subTitle" idx="13"/>
          </p:nvPr>
        </p:nvSpPr>
        <p:spPr>
          <a:xfrm>
            <a:off x="1985267" y="1483407"/>
            <a:ext cx="6738884" cy="5144362"/>
          </a:xfrm>
        </p:spPr>
        <p:txBody>
          <a:bodyPr lIns="91440" tIns="45720" rIns="91440" bIns="45720" anchor="t"/>
          <a:lstStyle/>
          <a:p>
            <a:pPr marL="285750" indent="-285750">
              <a:buFont typeface="Arial" panose="020B0604020202020204" pitchFamily="34" charset="0"/>
              <a:buChar char="•"/>
            </a:pPr>
            <a:r>
              <a:rPr lang="fi-FI" sz="2000" dirty="0" err="1">
                <a:latin typeface="+mn-lt"/>
              </a:rPr>
              <a:t>Regelbundet</a:t>
            </a:r>
            <a:r>
              <a:rPr lang="fi-FI" sz="2000" dirty="0">
                <a:latin typeface="+mn-lt"/>
              </a:rPr>
              <a:t> </a:t>
            </a:r>
            <a:r>
              <a:rPr lang="fi-FI" sz="2000" dirty="0" err="1">
                <a:latin typeface="+mn-lt"/>
              </a:rPr>
              <a:t>bruk</a:t>
            </a:r>
            <a:r>
              <a:rPr lang="fi-FI" sz="2000" dirty="0">
                <a:latin typeface="+mn-lt"/>
              </a:rPr>
              <a:t> av </a:t>
            </a:r>
            <a:r>
              <a:rPr lang="fi-FI" sz="2000" dirty="0" err="1">
                <a:latin typeface="+mn-lt"/>
              </a:rPr>
              <a:t>cannabis</a:t>
            </a:r>
            <a:r>
              <a:rPr lang="fi-FI" sz="2000" dirty="0">
                <a:latin typeface="+mn-lt"/>
              </a:rPr>
              <a:t> </a:t>
            </a:r>
            <a:r>
              <a:rPr lang="fi-FI" sz="2000" dirty="0" err="1">
                <a:latin typeface="+mn-lt"/>
              </a:rPr>
              <a:t>försvagar</a:t>
            </a:r>
            <a:r>
              <a:rPr lang="fi-FI" sz="2000" dirty="0">
                <a:latin typeface="+mn-lt"/>
              </a:rPr>
              <a:t> </a:t>
            </a:r>
            <a:r>
              <a:rPr lang="fi-FI" sz="2000" dirty="0" err="1">
                <a:latin typeface="+mn-lt"/>
              </a:rPr>
              <a:t>koncentrationsförmågan</a:t>
            </a:r>
            <a:r>
              <a:rPr lang="fi-FI" sz="2000" dirty="0">
                <a:latin typeface="+mn-lt"/>
              </a:rPr>
              <a:t> </a:t>
            </a:r>
            <a:r>
              <a:rPr lang="fi-FI" sz="2000" dirty="0" err="1">
                <a:latin typeface="+mn-lt"/>
              </a:rPr>
              <a:t>och</a:t>
            </a:r>
            <a:r>
              <a:rPr lang="fi-FI" sz="2000" dirty="0">
                <a:latin typeface="+mn-lt"/>
              </a:rPr>
              <a:t> </a:t>
            </a:r>
            <a:r>
              <a:rPr lang="fi-FI" sz="2000" dirty="0" err="1">
                <a:latin typeface="+mn-lt"/>
              </a:rPr>
              <a:t>minnet</a:t>
            </a:r>
            <a:r>
              <a:rPr lang="fi-FI" sz="2000" dirty="0">
                <a:latin typeface="+mn-lt"/>
              </a:rPr>
              <a:t>, </a:t>
            </a:r>
            <a:r>
              <a:rPr lang="fi-FI" sz="2000" dirty="0" err="1">
                <a:latin typeface="+mn-lt"/>
              </a:rPr>
              <a:t>vilket</a:t>
            </a:r>
            <a:r>
              <a:rPr lang="fi-FI" sz="2000" dirty="0">
                <a:latin typeface="+mn-lt"/>
              </a:rPr>
              <a:t> </a:t>
            </a:r>
            <a:r>
              <a:rPr lang="fi-FI" sz="2000" dirty="0" err="1">
                <a:latin typeface="+mn-lt"/>
              </a:rPr>
              <a:t>försämrar</a:t>
            </a:r>
            <a:r>
              <a:rPr lang="fi-FI" sz="2000" dirty="0">
                <a:latin typeface="+mn-lt"/>
              </a:rPr>
              <a:t> </a:t>
            </a:r>
            <a:r>
              <a:rPr lang="fi-FI" sz="2000" dirty="0" err="1">
                <a:latin typeface="+mn-lt"/>
              </a:rPr>
              <a:t>inlärningsförmågan</a:t>
            </a:r>
            <a:r>
              <a:rPr lang="fi-FI" sz="2000" dirty="0">
                <a:latin typeface="+mn-lt"/>
              </a:rPr>
              <a:t>.</a:t>
            </a:r>
            <a:endParaRPr lang="fi-FI" sz="2000" dirty="0">
              <a:latin typeface="+mn-lt"/>
              <a:cs typeface="Calibri"/>
            </a:endParaRPr>
          </a:p>
          <a:p>
            <a:pPr marL="285750" indent="-285750">
              <a:buFont typeface="Arial" panose="020B0604020202020204" pitchFamily="34" charset="0"/>
              <a:buChar char="•"/>
            </a:pPr>
            <a:r>
              <a:rPr lang="fi-FI" sz="2000" dirty="0">
                <a:latin typeface="+mn-lt"/>
              </a:rPr>
              <a:t>Man </a:t>
            </a:r>
            <a:r>
              <a:rPr lang="fi-FI" sz="2000" dirty="0" err="1">
                <a:latin typeface="+mn-lt"/>
              </a:rPr>
              <a:t>kan</a:t>
            </a:r>
            <a:r>
              <a:rPr lang="fi-FI" sz="2000" dirty="0">
                <a:latin typeface="+mn-lt"/>
              </a:rPr>
              <a:t> </a:t>
            </a:r>
            <a:r>
              <a:rPr lang="fi-FI" sz="2000" dirty="0" err="1">
                <a:latin typeface="+mn-lt"/>
              </a:rPr>
              <a:t>utveckla</a:t>
            </a:r>
            <a:r>
              <a:rPr lang="fi-FI" sz="2000" dirty="0">
                <a:latin typeface="+mn-lt"/>
              </a:rPr>
              <a:t> ett </a:t>
            </a:r>
            <a:r>
              <a:rPr lang="fi-FI" sz="2000" dirty="0" err="1">
                <a:latin typeface="+mn-lt"/>
              </a:rPr>
              <a:t>beroende</a:t>
            </a:r>
            <a:r>
              <a:rPr lang="fi-FI" sz="2000" dirty="0">
                <a:latin typeface="+mn-lt"/>
              </a:rPr>
              <a:t> </a:t>
            </a:r>
            <a:r>
              <a:rPr lang="fi-FI" sz="2000" dirty="0" err="1">
                <a:latin typeface="+mn-lt"/>
              </a:rPr>
              <a:t>till</a:t>
            </a:r>
            <a:r>
              <a:rPr lang="fi-FI" sz="2000" dirty="0">
                <a:latin typeface="+mn-lt"/>
              </a:rPr>
              <a:t> </a:t>
            </a:r>
            <a:r>
              <a:rPr lang="fi-FI" sz="2000" dirty="0" err="1">
                <a:latin typeface="+mn-lt"/>
              </a:rPr>
              <a:t>cannabis</a:t>
            </a:r>
            <a:r>
              <a:rPr lang="fi-FI" sz="2000" dirty="0">
                <a:latin typeface="+mn-lt"/>
              </a:rPr>
              <a:t>. </a:t>
            </a:r>
            <a:r>
              <a:rPr lang="sv-FI" sz="2000" dirty="0">
                <a:latin typeface="+mn-lt"/>
              </a:rPr>
              <a:t>Med upprepat och långvarigt bruk växer toleransen mot substansens verkningar, dvs. för att uppnå samma effekt krävs en större dos. </a:t>
            </a:r>
            <a:endParaRPr lang="sv-FI" sz="2000" dirty="0">
              <a:latin typeface="+mn-lt"/>
              <a:cs typeface="Calibri"/>
            </a:endParaRPr>
          </a:p>
          <a:p>
            <a:pPr marL="285750" indent="-285750">
              <a:buFont typeface="Arial" panose="020B0604020202020204" pitchFamily="34" charset="0"/>
              <a:buChar char="•"/>
            </a:pPr>
            <a:r>
              <a:rPr lang="fi-FI" sz="2000" dirty="0">
                <a:latin typeface="+mn-lt"/>
              </a:rPr>
              <a:t>I Finland </a:t>
            </a:r>
            <a:r>
              <a:rPr lang="fi-FI" sz="2000" dirty="0" err="1">
                <a:latin typeface="+mn-lt"/>
              </a:rPr>
              <a:t>är</a:t>
            </a:r>
            <a:r>
              <a:rPr lang="fi-FI" sz="2000" dirty="0">
                <a:latin typeface="+mn-lt"/>
              </a:rPr>
              <a:t> </a:t>
            </a:r>
            <a:r>
              <a:rPr lang="fi-FI" sz="2000" dirty="0" err="1">
                <a:latin typeface="+mn-lt"/>
              </a:rPr>
              <a:t>största</a:t>
            </a:r>
            <a:r>
              <a:rPr lang="fi-FI" sz="2000" dirty="0">
                <a:latin typeface="+mn-lt"/>
              </a:rPr>
              <a:t> </a:t>
            </a:r>
            <a:r>
              <a:rPr lang="fi-FI" sz="2000" dirty="0" err="1">
                <a:latin typeface="+mn-lt"/>
              </a:rPr>
              <a:t>delen</a:t>
            </a:r>
            <a:r>
              <a:rPr lang="fi-FI" sz="2000" dirty="0">
                <a:latin typeface="+mn-lt"/>
              </a:rPr>
              <a:t> av </a:t>
            </a:r>
            <a:r>
              <a:rPr lang="fi-FI" sz="2000" dirty="0" err="1">
                <a:latin typeface="+mn-lt"/>
              </a:rPr>
              <a:t>bruket</a:t>
            </a:r>
            <a:r>
              <a:rPr lang="fi-FI" sz="2000" dirty="0">
                <a:latin typeface="+mn-lt"/>
              </a:rPr>
              <a:t> </a:t>
            </a:r>
            <a:r>
              <a:rPr lang="fi-FI" sz="2000" dirty="0" err="1">
                <a:latin typeface="+mn-lt"/>
              </a:rPr>
              <a:t>sporadiskt</a:t>
            </a:r>
            <a:r>
              <a:rPr lang="fi-FI" sz="2000" dirty="0">
                <a:latin typeface="+mn-lt"/>
              </a:rPr>
              <a:t> </a:t>
            </a:r>
            <a:r>
              <a:rPr lang="fi-FI" sz="2000" dirty="0" err="1">
                <a:latin typeface="+mn-lt"/>
              </a:rPr>
              <a:t>och</a:t>
            </a:r>
            <a:r>
              <a:rPr lang="fi-FI" sz="2000" dirty="0">
                <a:latin typeface="+mn-lt"/>
              </a:rPr>
              <a:t> </a:t>
            </a:r>
            <a:r>
              <a:rPr lang="fi-FI" sz="2000" dirty="0" err="1">
                <a:latin typeface="+mn-lt"/>
              </a:rPr>
              <a:t>sker</a:t>
            </a:r>
            <a:r>
              <a:rPr lang="fi-FI" sz="2000" dirty="0">
                <a:latin typeface="+mn-lt"/>
              </a:rPr>
              <a:t> </a:t>
            </a:r>
            <a:r>
              <a:rPr lang="fi-FI" sz="2000" dirty="0" err="1">
                <a:latin typeface="+mn-lt"/>
              </a:rPr>
              <a:t>sällan</a:t>
            </a:r>
            <a:r>
              <a:rPr lang="fi-FI" sz="2000" dirty="0">
                <a:latin typeface="+mn-lt"/>
              </a:rPr>
              <a:t>.</a:t>
            </a:r>
            <a:endParaRPr lang="fi-FI" sz="2000" dirty="0">
              <a:latin typeface="+mn-lt"/>
              <a:cs typeface="Calibri"/>
            </a:endParaRPr>
          </a:p>
          <a:p>
            <a:pPr marL="285750" indent="-285750">
              <a:buFont typeface="Arial" panose="020B0604020202020204" pitchFamily="34" charset="0"/>
              <a:buChar char="•"/>
            </a:pPr>
            <a:r>
              <a:rPr lang="fi-FI" sz="2000" dirty="0" err="1">
                <a:latin typeface="Calibri"/>
                <a:cs typeface="Calibri"/>
              </a:rPr>
              <a:t>Eftersom</a:t>
            </a:r>
            <a:r>
              <a:rPr lang="fi-FI" sz="2000" dirty="0">
                <a:latin typeface="Calibri"/>
                <a:cs typeface="Calibri"/>
              </a:rPr>
              <a:t> </a:t>
            </a:r>
            <a:r>
              <a:rPr lang="fi-FI" sz="2000" dirty="0" err="1">
                <a:latin typeface="Calibri"/>
                <a:cs typeface="Calibri"/>
              </a:rPr>
              <a:t>cannabis</a:t>
            </a:r>
            <a:r>
              <a:rPr lang="fi-FI" sz="2000" dirty="0">
                <a:latin typeface="Calibri"/>
                <a:cs typeface="Calibri"/>
              </a:rPr>
              <a:t> </a:t>
            </a:r>
            <a:r>
              <a:rPr lang="fi-FI" sz="2000" dirty="0" err="1">
                <a:latin typeface="Calibri"/>
                <a:cs typeface="Calibri"/>
              </a:rPr>
              <a:t>ofta</a:t>
            </a:r>
            <a:r>
              <a:rPr lang="fi-FI" sz="2000" dirty="0">
                <a:latin typeface="Calibri"/>
                <a:cs typeface="Calibri"/>
              </a:rPr>
              <a:t> </a:t>
            </a:r>
            <a:r>
              <a:rPr lang="fi-FI" sz="2000" dirty="0" err="1">
                <a:latin typeface="Calibri"/>
                <a:cs typeface="Calibri"/>
              </a:rPr>
              <a:t>intas</a:t>
            </a:r>
            <a:r>
              <a:rPr lang="fi-FI" sz="2000" dirty="0">
                <a:latin typeface="Calibri"/>
                <a:cs typeface="Calibri"/>
              </a:rPr>
              <a:t> </a:t>
            </a:r>
            <a:r>
              <a:rPr lang="fi-FI" sz="2000" dirty="0" err="1">
                <a:latin typeface="Calibri"/>
                <a:cs typeface="Calibri"/>
              </a:rPr>
              <a:t>genom</a:t>
            </a:r>
            <a:r>
              <a:rPr lang="fi-FI" sz="2000" dirty="0">
                <a:latin typeface="Calibri"/>
                <a:cs typeface="Calibri"/>
              </a:rPr>
              <a:t> </a:t>
            </a:r>
            <a:r>
              <a:rPr lang="fi-FI" sz="2000" dirty="0" err="1">
                <a:latin typeface="Calibri"/>
                <a:cs typeface="Calibri"/>
              </a:rPr>
              <a:t>rökning</a:t>
            </a:r>
            <a:r>
              <a:rPr lang="fi-FI" sz="2000" dirty="0">
                <a:latin typeface="Calibri"/>
                <a:cs typeface="Calibri"/>
              </a:rPr>
              <a:t>, </a:t>
            </a:r>
            <a:r>
              <a:rPr lang="fi-FI" sz="2000" dirty="0" err="1">
                <a:latin typeface="Calibri"/>
                <a:cs typeface="Calibri"/>
              </a:rPr>
              <a:t>är</a:t>
            </a:r>
            <a:r>
              <a:rPr lang="fi-FI" sz="2000" dirty="0">
                <a:latin typeface="Calibri"/>
                <a:cs typeface="Calibri"/>
              </a:rPr>
              <a:t> </a:t>
            </a:r>
            <a:r>
              <a:rPr lang="fi-FI" sz="2000" dirty="0" err="1">
                <a:latin typeface="Calibri"/>
                <a:cs typeface="Calibri"/>
              </a:rPr>
              <a:t>många</a:t>
            </a:r>
            <a:r>
              <a:rPr lang="fi-FI" sz="2000" dirty="0">
                <a:latin typeface="Calibri"/>
                <a:cs typeface="Calibri"/>
              </a:rPr>
              <a:t> av </a:t>
            </a:r>
            <a:r>
              <a:rPr lang="fi-FI" sz="2000" dirty="0" err="1">
                <a:latin typeface="Calibri"/>
                <a:cs typeface="Calibri"/>
              </a:rPr>
              <a:t>riskerna</a:t>
            </a:r>
            <a:r>
              <a:rPr lang="fi-FI" sz="2000" dirty="0">
                <a:latin typeface="Calibri"/>
                <a:cs typeface="Calibri"/>
              </a:rPr>
              <a:t> </a:t>
            </a:r>
            <a:r>
              <a:rPr lang="fi-FI" sz="2000" dirty="0" err="1">
                <a:latin typeface="Calibri"/>
                <a:cs typeface="Calibri"/>
              </a:rPr>
              <a:t>samma</a:t>
            </a:r>
            <a:r>
              <a:rPr lang="fi-FI" sz="2000" dirty="0">
                <a:latin typeface="Calibri"/>
                <a:cs typeface="Calibri"/>
              </a:rPr>
              <a:t> </a:t>
            </a:r>
            <a:r>
              <a:rPr lang="fi-FI" sz="2000" dirty="0" err="1">
                <a:latin typeface="Calibri"/>
                <a:cs typeface="Calibri"/>
              </a:rPr>
              <a:t>som</a:t>
            </a:r>
            <a:r>
              <a:rPr lang="fi-FI" sz="2000" dirty="0">
                <a:latin typeface="Calibri"/>
                <a:cs typeface="Calibri"/>
              </a:rPr>
              <a:t> </a:t>
            </a:r>
            <a:r>
              <a:rPr lang="fi-FI" sz="2000" dirty="0" err="1">
                <a:latin typeface="Calibri"/>
                <a:cs typeface="Calibri"/>
              </a:rPr>
              <a:t>med</a:t>
            </a:r>
            <a:r>
              <a:rPr lang="fi-FI" sz="2000" dirty="0">
                <a:latin typeface="Calibri"/>
                <a:cs typeface="Calibri"/>
              </a:rPr>
              <a:t> </a:t>
            </a:r>
            <a:r>
              <a:rPr lang="fi-FI" sz="2000" dirty="0" err="1">
                <a:latin typeface="Calibri"/>
                <a:cs typeface="Calibri"/>
              </a:rPr>
              <a:t>tobak</a:t>
            </a:r>
            <a:r>
              <a:rPr lang="fi-FI" sz="2000" dirty="0">
                <a:latin typeface="Calibri"/>
                <a:cs typeface="Calibri"/>
              </a:rPr>
              <a:t>. </a:t>
            </a:r>
            <a:r>
              <a:rPr lang="fi-FI" sz="2000" dirty="0" err="1">
                <a:latin typeface="Calibri"/>
                <a:cs typeface="Calibri"/>
              </a:rPr>
              <a:t>Cannabis</a:t>
            </a:r>
            <a:r>
              <a:rPr lang="fi-FI" sz="2000" dirty="0">
                <a:latin typeface="Calibri"/>
                <a:cs typeface="Calibri"/>
              </a:rPr>
              <a:t> </a:t>
            </a:r>
            <a:r>
              <a:rPr lang="fi-FI" sz="2000" dirty="0" err="1">
                <a:latin typeface="Calibri"/>
                <a:cs typeface="Calibri"/>
              </a:rPr>
              <a:t>ökar</a:t>
            </a:r>
            <a:r>
              <a:rPr lang="fi-FI" sz="2000" dirty="0">
                <a:latin typeface="Calibri"/>
                <a:cs typeface="Calibri"/>
              </a:rPr>
              <a:t> </a:t>
            </a:r>
            <a:r>
              <a:rPr lang="fi-FI" sz="2000" dirty="0" err="1">
                <a:latin typeface="Calibri"/>
                <a:cs typeface="Calibri"/>
              </a:rPr>
              <a:t>bla.a</a:t>
            </a:r>
            <a:r>
              <a:rPr lang="fi-FI" sz="2000" dirty="0">
                <a:latin typeface="Calibri"/>
                <a:cs typeface="Calibri"/>
              </a:rPr>
              <a:t> </a:t>
            </a:r>
            <a:r>
              <a:rPr lang="fi-FI" sz="2000" dirty="0" err="1">
                <a:latin typeface="Calibri"/>
                <a:cs typeface="Calibri"/>
              </a:rPr>
              <a:t>risken</a:t>
            </a:r>
            <a:r>
              <a:rPr lang="fi-FI" sz="2000" dirty="0">
                <a:latin typeface="Calibri"/>
                <a:cs typeface="Calibri"/>
              </a:rPr>
              <a:t> för </a:t>
            </a:r>
            <a:r>
              <a:rPr lang="fi-FI" sz="2000" dirty="0" err="1">
                <a:latin typeface="Calibri"/>
                <a:cs typeface="Calibri"/>
              </a:rPr>
              <a:t>kroniska</a:t>
            </a:r>
            <a:r>
              <a:rPr lang="fi-FI" sz="2000" dirty="0">
                <a:latin typeface="Calibri"/>
                <a:cs typeface="Calibri"/>
              </a:rPr>
              <a:t> </a:t>
            </a:r>
            <a:r>
              <a:rPr lang="fi-FI" sz="2000" dirty="0" err="1">
                <a:latin typeface="Calibri"/>
                <a:cs typeface="Calibri"/>
              </a:rPr>
              <a:t>luftvägsinfektioner</a:t>
            </a:r>
            <a:r>
              <a:rPr lang="fi-FI" sz="2000" dirty="0">
                <a:latin typeface="+mn-lt"/>
              </a:rPr>
              <a:t>.</a:t>
            </a:r>
            <a:endParaRPr lang="sv-FI" sz="2000" dirty="0">
              <a:latin typeface="+mn-lt"/>
            </a:endParaRPr>
          </a:p>
          <a:p>
            <a:pPr marL="285750" indent="-285750">
              <a:buFont typeface="Arial" panose="020B0604020202020204" pitchFamily="34" charset="0"/>
              <a:buChar char="•"/>
            </a:pPr>
            <a:r>
              <a:rPr lang="sv-FI" sz="2000" dirty="0">
                <a:latin typeface="+mn-lt"/>
              </a:rPr>
              <a:t>Cannabisbruk under graviditeten utsätter fostret för lägre födelsevikt och ökar risken för tidig födsel.</a:t>
            </a:r>
            <a:endParaRPr lang="sv-FI" sz="2000" dirty="0">
              <a:latin typeface="Calibri"/>
              <a:cs typeface="Calibri"/>
            </a:endParaRPr>
          </a:p>
        </p:txBody>
      </p:sp>
      <p:sp>
        <p:nvSpPr>
          <p:cNvPr id="7" name="Ellipsi 6">
            <a:extLst>
              <a:ext uri="{FF2B5EF4-FFF2-40B4-BE49-F238E27FC236}">
                <a16:creationId xmlns:a16="http://schemas.microsoft.com/office/drawing/2014/main" id="{CC8E274D-3F9C-4931-B9DA-441C069663A1}"/>
              </a:ext>
              <a:ext uri="{C183D7F6-B498-43B3-948B-1728B52AA6E4}">
                <adec:decorative xmlns:adec="http://schemas.microsoft.com/office/drawing/2017/decorative" val="1"/>
              </a:ext>
            </a:extLst>
          </p:cNvPr>
          <p:cNvSpPr/>
          <p:nvPr/>
        </p:nvSpPr>
        <p:spPr>
          <a:xfrm>
            <a:off x="639254" y="1649711"/>
            <a:ext cx="1242116" cy="1215017"/>
          </a:xfrm>
          <a:prstGeom prst="ellipse">
            <a:avLst/>
          </a:prstGeom>
          <a:solidFill>
            <a:srgbClr val="37A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Ellipsi 11">
            <a:extLst>
              <a:ext uri="{FF2B5EF4-FFF2-40B4-BE49-F238E27FC236}">
                <a16:creationId xmlns:a16="http://schemas.microsoft.com/office/drawing/2014/main" id="{2925B2BD-4839-4D1F-A93F-0899DC04940B}"/>
              </a:ext>
              <a:ext uri="{C183D7F6-B498-43B3-948B-1728B52AA6E4}">
                <adec:decorative xmlns:adec="http://schemas.microsoft.com/office/drawing/2017/decorative" val="1"/>
              </a:ext>
            </a:extLst>
          </p:cNvPr>
          <p:cNvSpPr/>
          <p:nvPr/>
        </p:nvSpPr>
        <p:spPr>
          <a:xfrm>
            <a:off x="600407" y="3448080"/>
            <a:ext cx="1242116" cy="1215017"/>
          </a:xfrm>
          <a:prstGeom prst="ellipse">
            <a:avLst/>
          </a:prstGeom>
          <a:solidFill>
            <a:srgbClr val="37A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3" name="Ryhmä 12">
            <a:extLst>
              <a:ext uri="{FF2B5EF4-FFF2-40B4-BE49-F238E27FC236}">
                <a16:creationId xmlns:a16="http://schemas.microsoft.com/office/drawing/2014/main" id="{BD00EB76-CA0A-46CF-9F95-40BF38FED49F}"/>
              </a:ext>
              <a:ext uri="{C183D7F6-B498-43B3-948B-1728B52AA6E4}">
                <adec:decorative xmlns:adec="http://schemas.microsoft.com/office/drawing/2017/decorative" val="1"/>
              </a:ext>
            </a:extLst>
          </p:cNvPr>
          <p:cNvGrpSpPr/>
          <p:nvPr/>
        </p:nvGrpSpPr>
        <p:grpSpPr>
          <a:xfrm>
            <a:off x="563887" y="1719581"/>
            <a:ext cx="1369431" cy="3020722"/>
            <a:chOff x="7560203" y="2295823"/>
            <a:chExt cx="1369431" cy="3020722"/>
          </a:xfrm>
        </p:grpSpPr>
        <p:pic>
          <p:nvPicPr>
            <p:cNvPr id="14" name="Kuva 13" descr="Raskaana oleva nainen">
              <a:extLst>
                <a:ext uri="{FF2B5EF4-FFF2-40B4-BE49-F238E27FC236}">
                  <a16:creationId xmlns:a16="http://schemas.microsoft.com/office/drawing/2014/main" id="{0B36C89D-B5FE-498B-B1E2-A22479D821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60203" y="3947114"/>
              <a:ext cx="1369431" cy="1369431"/>
            </a:xfrm>
            <a:prstGeom prst="rect">
              <a:avLst/>
            </a:prstGeom>
          </p:spPr>
        </p:pic>
        <p:pic>
          <p:nvPicPr>
            <p:cNvPr id="15" name="Kuva 14" descr="Aivot päässä">
              <a:extLst>
                <a:ext uri="{FF2B5EF4-FFF2-40B4-BE49-F238E27FC236}">
                  <a16:creationId xmlns:a16="http://schemas.microsoft.com/office/drawing/2014/main" id="{209074F8-FA44-4CEE-B912-96112547D8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66605" y="2295823"/>
              <a:ext cx="1034323" cy="1034323"/>
            </a:xfrm>
            <a:prstGeom prst="rect">
              <a:avLst/>
            </a:prstGeom>
          </p:spPr>
        </p:pic>
      </p:grpSp>
    </p:spTree>
    <p:extLst>
      <p:ext uri="{BB962C8B-B14F-4D97-AF65-F5344CB8AC3E}">
        <p14:creationId xmlns:p14="http://schemas.microsoft.com/office/powerpoint/2010/main" val="1120931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D961C504-A9D3-47E3-A3C2-B38AFC0F73C8}"/>
              </a:ext>
            </a:extLst>
          </p:cNvPr>
          <p:cNvSpPr>
            <a:spLocks noGrp="1"/>
          </p:cNvSpPr>
          <p:nvPr>
            <p:ph type="ctrTitle" idx="4294967295"/>
          </p:nvPr>
        </p:nvSpPr>
        <p:spPr>
          <a:xfrm>
            <a:off x="565131" y="743781"/>
            <a:ext cx="6140407" cy="915954"/>
          </a:xfrm>
          <a:prstGeom prst="rect">
            <a:avLst/>
          </a:prstGeom>
        </p:spPr>
        <p:txBody>
          <a:bodyPr anchor="t"/>
          <a:lstStyle/>
          <a:p>
            <a:r>
              <a:rPr lang="fi-FI" sz="4400" dirty="0" err="1">
                <a:solidFill>
                  <a:srgbClr val="37A38E"/>
                </a:solidFill>
                <a:latin typeface="+mn-lt"/>
              </a:rPr>
              <a:t>Användningens</a:t>
            </a:r>
            <a:r>
              <a:rPr lang="fi-FI" sz="4400" dirty="0">
                <a:solidFill>
                  <a:srgbClr val="37A38E"/>
                </a:solidFill>
                <a:latin typeface="+mn-lt"/>
              </a:rPr>
              <a:t> </a:t>
            </a:r>
            <a:r>
              <a:rPr lang="fi-FI" sz="4400" dirty="0" err="1">
                <a:solidFill>
                  <a:srgbClr val="37A38E"/>
                </a:solidFill>
                <a:latin typeface="+mn-lt"/>
              </a:rPr>
              <a:t>risker</a:t>
            </a:r>
            <a:r>
              <a:rPr lang="fi-FI" sz="4400" dirty="0">
                <a:solidFill>
                  <a:srgbClr val="37A38E"/>
                </a:solidFill>
                <a:latin typeface="+mn-lt"/>
              </a:rPr>
              <a:t> </a:t>
            </a:r>
            <a:r>
              <a:rPr lang="fi-FI" sz="1800" dirty="0">
                <a:latin typeface="+mn-lt"/>
              </a:rPr>
              <a:t>2/2</a:t>
            </a:r>
            <a:endParaRPr lang="fi-FI" sz="1800" dirty="0">
              <a:solidFill>
                <a:srgbClr val="37A38E"/>
              </a:solidFill>
              <a:latin typeface="+mn-lt"/>
            </a:endParaRPr>
          </a:p>
        </p:txBody>
      </p:sp>
      <p:sp>
        <p:nvSpPr>
          <p:cNvPr id="2" name="Alaotsikko 1">
            <a:extLst>
              <a:ext uri="{FF2B5EF4-FFF2-40B4-BE49-F238E27FC236}">
                <a16:creationId xmlns:a16="http://schemas.microsoft.com/office/drawing/2014/main" id="{570D3832-E24A-4801-9B44-7F12456D288C}"/>
              </a:ext>
            </a:extLst>
          </p:cNvPr>
          <p:cNvSpPr>
            <a:spLocks noGrp="1"/>
          </p:cNvSpPr>
          <p:nvPr>
            <p:ph type="subTitle" idx="13"/>
          </p:nvPr>
        </p:nvSpPr>
        <p:spPr>
          <a:xfrm>
            <a:off x="2075899" y="1693291"/>
            <a:ext cx="6472497" cy="3080049"/>
          </a:xfrm>
        </p:spPr>
        <p:txBody>
          <a:bodyPr lIns="91440" tIns="45720" rIns="91440" bIns="45720" anchor="t"/>
          <a:lstStyle/>
          <a:p>
            <a:pPr marL="285750" indent="-285750">
              <a:buFont typeface="Arial" panose="020B0604020202020204" pitchFamily="34" charset="0"/>
              <a:buChar char="•"/>
            </a:pPr>
            <a:r>
              <a:rPr lang="fi-FI" sz="2000" dirty="0" err="1">
                <a:latin typeface="+mn-lt"/>
              </a:rPr>
              <a:t>Användningen</a:t>
            </a:r>
            <a:r>
              <a:rPr lang="fi-FI" sz="2000" dirty="0">
                <a:latin typeface="+mn-lt"/>
              </a:rPr>
              <a:t> </a:t>
            </a:r>
            <a:r>
              <a:rPr lang="fi-FI" sz="2000" dirty="0" err="1">
                <a:latin typeface="+mn-lt"/>
              </a:rPr>
              <a:t>kan</a:t>
            </a:r>
            <a:r>
              <a:rPr lang="fi-FI" sz="2000" dirty="0">
                <a:latin typeface="+mn-lt"/>
              </a:rPr>
              <a:t> </a:t>
            </a:r>
            <a:r>
              <a:rPr lang="fi-FI" sz="2000" dirty="0" err="1">
                <a:latin typeface="+mn-lt"/>
              </a:rPr>
              <a:t>orsaka</a:t>
            </a:r>
            <a:r>
              <a:rPr lang="fi-FI" sz="2000" dirty="0">
                <a:latin typeface="+mn-lt"/>
              </a:rPr>
              <a:t> </a:t>
            </a:r>
            <a:r>
              <a:rPr lang="fi-FI" sz="2000" dirty="0" err="1">
                <a:latin typeface="+mn-lt"/>
              </a:rPr>
              <a:t>sociala</a:t>
            </a:r>
            <a:r>
              <a:rPr lang="fi-FI" sz="2000" dirty="0">
                <a:latin typeface="+mn-lt"/>
              </a:rPr>
              <a:t> </a:t>
            </a:r>
            <a:r>
              <a:rPr lang="fi-FI" sz="2000" dirty="0" err="1">
                <a:latin typeface="+mn-lt"/>
              </a:rPr>
              <a:t>och</a:t>
            </a:r>
            <a:r>
              <a:rPr lang="fi-FI" sz="2000" dirty="0">
                <a:latin typeface="+mn-lt"/>
              </a:rPr>
              <a:t> </a:t>
            </a:r>
            <a:r>
              <a:rPr lang="fi-FI" sz="2000" dirty="0" err="1">
                <a:latin typeface="+mn-lt"/>
              </a:rPr>
              <a:t>ekonomiska</a:t>
            </a:r>
            <a:r>
              <a:rPr lang="fi-FI" sz="2000" dirty="0">
                <a:latin typeface="+mn-lt"/>
              </a:rPr>
              <a:t> </a:t>
            </a:r>
            <a:r>
              <a:rPr lang="fi-FI" sz="2000" dirty="0" err="1">
                <a:latin typeface="+mn-lt"/>
              </a:rPr>
              <a:t>problem</a:t>
            </a:r>
            <a:r>
              <a:rPr lang="fi-FI" sz="2000" dirty="0">
                <a:latin typeface="+mn-lt"/>
              </a:rPr>
              <a:t> </a:t>
            </a:r>
            <a:r>
              <a:rPr lang="fi-FI" sz="2000" dirty="0" err="1">
                <a:latin typeface="+mn-lt"/>
              </a:rPr>
              <a:t>som</a:t>
            </a:r>
            <a:r>
              <a:rPr lang="fi-FI" sz="2000" dirty="0">
                <a:latin typeface="+mn-lt"/>
              </a:rPr>
              <a:t> </a:t>
            </a:r>
            <a:r>
              <a:rPr lang="fi-FI" sz="2000" dirty="0" err="1">
                <a:latin typeface="+mn-lt"/>
              </a:rPr>
              <a:t>påverkar</a:t>
            </a:r>
            <a:r>
              <a:rPr lang="fi-FI" sz="2000" dirty="0">
                <a:latin typeface="+mn-lt"/>
              </a:rPr>
              <a:t> b.la. </a:t>
            </a:r>
            <a:r>
              <a:rPr lang="fi-FI" sz="2000" dirty="0" err="1">
                <a:latin typeface="+mn-lt"/>
              </a:rPr>
              <a:t>familj</a:t>
            </a:r>
            <a:r>
              <a:rPr lang="fi-FI" sz="2000" dirty="0">
                <a:latin typeface="+mn-lt"/>
              </a:rPr>
              <a:t> </a:t>
            </a:r>
            <a:r>
              <a:rPr lang="fi-FI" sz="2000" dirty="0" err="1">
                <a:latin typeface="+mn-lt"/>
              </a:rPr>
              <a:t>och</a:t>
            </a:r>
            <a:r>
              <a:rPr lang="fi-FI" sz="2000" dirty="0">
                <a:latin typeface="+mn-lt"/>
              </a:rPr>
              <a:t> </a:t>
            </a:r>
            <a:r>
              <a:rPr lang="fi-FI" sz="2000" dirty="0" err="1">
                <a:latin typeface="+mn-lt"/>
              </a:rPr>
              <a:t>vänkrets</a:t>
            </a:r>
            <a:r>
              <a:rPr lang="fi-FI" sz="2000" dirty="0">
                <a:latin typeface="+mn-lt"/>
              </a:rPr>
              <a:t>.</a:t>
            </a:r>
            <a:endParaRPr lang="fi-FI" sz="2000" dirty="0">
              <a:latin typeface="+mn-lt"/>
              <a:cs typeface="Calibri"/>
            </a:endParaRPr>
          </a:p>
          <a:p>
            <a:pPr marL="285750" indent="-285750">
              <a:buFont typeface="Arial" panose="020B0604020202020204" pitchFamily="34" charset="0"/>
              <a:buChar char="•"/>
            </a:pPr>
            <a:r>
              <a:rPr lang="fi-FI" sz="2000" dirty="0" err="1">
                <a:latin typeface="+mn-lt"/>
              </a:rPr>
              <a:t>Långvarigt</a:t>
            </a:r>
            <a:r>
              <a:rPr lang="fi-FI" sz="2000" dirty="0">
                <a:latin typeface="+mn-lt"/>
              </a:rPr>
              <a:t> </a:t>
            </a:r>
            <a:r>
              <a:rPr lang="fi-FI" sz="2000" dirty="0" err="1">
                <a:latin typeface="+mn-lt"/>
              </a:rPr>
              <a:t>bruk</a:t>
            </a:r>
            <a:r>
              <a:rPr lang="fi-FI" sz="2000" dirty="0">
                <a:latin typeface="+mn-lt"/>
              </a:rPr>
              <a:t> </a:t>
            </a:r>
            <a:r>
              <a:rPr lang="fi-FI" sz="2000" dirty="0" err="1">
                <a:latin typeface="+mn-lt"/>
              </a:rPr>
              <a:t>kan</a:t>
            </a:r>
            <a:r>
              <a:rPr lang="fi-FI" sz="2000" dirty="0">
                <a:latin typeface="+mn-lt"/>
              </a:rPr>
              <a:t> </a:t>
            </a:r>
            <a:r>
              <a:rPr lang="fi-FI" sz="2000" dirty="0" err="1">
                <a:latin typeface="+mn-lt"/>
              </a:rPr>
              <a:t>öka</a:t>
            </a:r>
            <a:r>
              <a:rPr lang="fi-FI" sz="2000" dirty="0">
                <a:latin typeface="+mn-lt"/>
              </a:rPr>
              <a:t> </a:t>
            </a:r>
            <a:r>
              <a:rPr lang="fi-FI" sz="2000" dirty="0" err="1">
                <a:latin typeface="+mn-lt"/>
              </a:rPr>
              <a:t>på</a:t>
            </a:r>
            <a:r>
              <a:rPr lang="fi-FI" sz="2000" dirty="0">
                <a:latin typeface="+mn-lt"/>
              </a:rPr>
              <a:t> </a:t>
            </a:r>
            <a:r>
              <a:rPr lang="fi-FI" sz="2000" dirty="0" err="1">
                <a:latin typeface="+mn-lt"/>
              </a:rPr>
              <a:t>sannolikheten</a:t>
            </a:r>
            <a:r>
              <a:rPr lang="fi-FI" sz="2000" dirty="0">
                <a:latin typeface="+mn-lt"/>
              </a:rPr>
              <a:t> </a:t>
            </a:r>
            <a:r>
              <a:rPr lang="fi-FI" sz="2000" dirty="0" err="1">
                <a:latin typeface="+mn-lt"/>
              </a:rPr>
              <a:t>att</a:t>
            </a:r>
            <a:r>
              <a:rPr lang="fi-FI" sz="2000" dirty="0">
                <a:latin typeface="+mn-lt"/>
              </a:rPr>
              <a:t> </a:t>
            </a:r>
            <a:r>
              <a:rPr lang="fi-FI" sz="2000" dirty="0" err="1">
                <a:latin typeface="+mn-lt"/>
              </a:rPr>
              <a:t>drabbas</a:t>
            </a:r>
            <a:r>
              <a:rPr lang="fi-FI" sz="2000" dirty="0">
                <a:latin typeface="+mn-lt"/>
              </a:rPr>
              <a:t> av </a:t>
            </a:r>
            <a:r>
              <a:rPr lang="fi-FI" sz="2000" dirty="0" err="1">
                <a:latin typeface="+mn-lt"/>
              </a:rPr>
              <a:t>psykiska</a:t>
            </a:r>
            <a:r>
              <a:rPr lang="fi-FI" sz="2000" dirty="0">
                <a:latin typeface="+mn-lt"/>
              </a:rPr>
              <a:t> </a:t>
            </a:r>
            <a:r>
              <a:rPr lang="fi-FI" sz="2000" dirty="0" err="1">
                <a:latin typeface="+mn-lt"/>
              </a:rPr>
              <a:t>problem</a:t>
            </a:r>
            <a:r>
              <a:rPr lang="fi-FI" sz="2000" dirty="0">
                <a:latin typeface="+mn-lt"/>
              </a:rPr>
              <a:t>. </a:t>
            </a:r>
            <a:r>
              <a:rPr lang="fi-FI" sz="2000" dirty="0" err="1">
                <a:latin typeface="+mn-lt"/>
              </a:rPr>
              <a:t>Självmedicinering</a:t>
            </a:r>
            <a:r>
              <a:rPr lang="fi-FI" sz="2000" dirty="0">
                <a:latin typeface="+mn-lt"/>
              </a:rPr>
              <a:t> </a:t>
            </a:r>
            <a:r>
              <a:rPr lang="fi-FI" sz="2000" dirty="0" err="1">
                <a:latin typeface="+mn-lt"/>
              </a:rPr>
              <a:t>har</a:t>
            </a:r>
            <a:r>
              <a:rPr lang="fi-FI" sz="2000" dirty="0">
                <a:latin typeface="+mn-lt"/>
              </a:rPr>
              <a:t> </a:t>
            </a:r>
            <a:r>
              <a:rPr lang="fi-FI" sz="2000" dirty="0" err="1">
                <a:latin typeface="+mn-lt"/>
              </a:rPr>
              <a:t>alltid</a:t>
            </a:r>
            <a:r>
              <a:rPr lang="fi-FI" sz="2000" dirty="0">
                <a:latin typeface="+mn-lt"/>
              </a:rPr>
              <a:t> </a:t>
            </a:r>
            <a:r>
              <a:rPr lang="fi-FI" sz="2000" dirty="0" err="1">
                <a:latin typeface="+mn-lt"/>
              </a:rPr>
              <a:t>sina</a:t>
            </a:r>
            <a:r>
              <a:rPr lang="fi-FI" sz="2000" dirty="0">
                <a:latin typeface="+mn-lt"/>
              </a:rPr>
              <a:t> </a:t>
            </a:r>
            <a:r>
              <a:rPr lang="fi-FI" sz="2000" dirty="0" err="1">
                <a:latin typeface="+mn-lt"/>
              </a:rPr>
              <a:t>risker</a:t>
            </a:r>
            <a:r>
              <a:rPr lang="fi-FI" sz="2000" dirty="0">
                <a:latin typeface="+mn-lt"/>
              </a:rPr>
              <a:t>.</a:t>
            </a:r>
            <a:endParaRPr lang="fi-FI" sz="2000" dirty="0">
              <a:latin typeface="+mn-lt"/>
              <a:cs typeface="Calibri"/>
            </a:endParaRPr>
          </a:p>
          <a:p>
            <a:pPr marL="285750" indent="-285750">
              <a:buFont typeface="Arial" panose="020B0604020202020204" pitchFamily="34" charset="0"/>
              <a:buChar char="•"/>
            </a:pPr>
            <a:r>
              <a:rPr lang="fi-FI" sz="2000" dirty="0" err="1">
                <a:latin typeface="+mn-lt"/>
              </a:rPr>
              <a:t>Cannabisens</a:t>
            </a:r>
            <a:r>
              <a:rPr lang="fi-FI" sz="2000" dirty="0">
                <a:latin typeface="+mn-lt"/>
              </a:rPr>
              <a:t> </a:t>
            </a:r>
            <a:r>
              <a:rPr lang="fi-FI" sz="2000" dirty="0" err="1">
                <a:latin typeface="+mn-lt"/>
              </a:rPr>
              <a:t>psykiska</a:t>
            </a:r>
            <a:r>
              <a:rPr lang="fi-FI" sz="2000" dirty="0">
                <a:latin typeface="+mn-lt"/>
              </a:rPr>
              <a:t> </a:t>
            </a:r>
            <a:r>
              <a:rPr lang="fi-FI" sz="2000" dirty="0" err="1">
                <a:latin typeface="+mn-lt"/>
              </a:rPr>
              <a:t>effekter</a:t>
            </a:r>
            <a:r>
              <a:rPr lang="fi-FI" sz="2000" dirty="0">
                <a:latin typeface="+mn-lt"/>
              </a:rPr>
              <a:t> </a:t>
            </a:r>
            <a:r>
              <a:rPr lang="fi-FI" sz="2000" dirty="0" err="1">
                <a:latin typeface="+mn-lt"/>
              </a:rPr>
              <a:t>kan</a:t>
            </a:r>
            <a:r>
              <a:rPr lang="fi-FI" sz="2000" dirty="0">
                <a:latin typeface="+mn-lt"/>
              </a:rPr>
              <a:t> </a:t>
            </a:r>
            <a:r>
              <a:rPr lang="fi-FI" sz="2000" dirty="0" err="1">
                <a:latin typeface="+mn-lt"/>
              </a:rPr>
              <a:t>delas</a:t>
            </a:r>
            <a:r>
              <a:rPr lang="fi-FI" sz="2000" dirty="0">
                <a:latin typeface="+mn-lt"/>
              </a:rPr>
              <a:t> in i </a:t>
            </a:r>
            <a:r>
              <a:rPr lang="fi-FI" sz="2000" dirty="0" err="1">
                <a:latin typeface="+mn-lt"/>
              </a:rPr>
              <a:t>omedelbara</a:t>
            </a:r>
            <a:r>
              <a:rPr lang="fi-FI" sz="2000" dirty="0">
                <a:latin typeface="+mn-lt"/>
              </a:rPr>
              <a:t> </a:t>
            </a:r>
            <a:r>
              <a:rPr lang="fi-FI" sz="2000" dirty="0" err="1">
                <a:latin typeface="+mn-lt"/>
              </a:rPr>
              <a:t>och</a:t>
            </a:r>
            <a:r>
              <a:rPr lang="fi-FI" sz="2000" dirty="0">
                <a:latin typeface="+mn-lt"/>
              </a:rPr>
              <a:t> </a:t>
            </a:r>
            <a:r>
              <a:rPr lang="fi-FI" sz="2000" dirty="0" err="1">
                <a:latin typeface="+mn-lt"/>
              </a:rPr>
              <a:t>långvariga</a:t>
            </a:r>
            <a:r>
              <a:rPr lang="fi-FI" sz="2000" dirty="0">
                <a:latin typeface="+mn-lt"/>
              </a:rPr>
              <a:t> </a:t>
            </a:r>
            <a:r>
              <a:rPr lang="fi-FI" sz="2000" dirty="0" err="1">
                <a:latin typeface="+mn-lt"/>
              </a:rPr>
              <a:t>effekter</a:t>
            </a:r>
            <a:r>
              <a:rPr lang="fi-FI" sz="2000" dirty="0">
                <a:latin typeface="+mn-lt"/>
              </a:rPr>
              <a:t>: </a:t>
            </a:r>
            <a:endParaRPr lang="fi-FI" sz="2000" dirty="0">
              <a:latin typeface="+mn-lt"/>
              <a:cs typeface="Calibri"/>
            </a:endParaRPr>
          </a:p>
          <a:p>
            <a:pPr algn="r"/>
            <a:endParaRPr lang="fi-FI" sz="1600" dirty="0">
              <a:latin typeface="+mj-lt"/>
            </a:endParaRPr>
          </a:p>
          <a:p>
            <a:pPr algn="r"/>
            <a:r>
              <a:rPr lang="en-US" sz="2000" dirty="0"/>
              <a:t> </a:t>
            </a:r>
            <a:endParaRPr lang="fi-FI" sz="2000" dirty="0">
              <a:latin typeface="+mj-lt"/>
            </a:endParaRPr>
          </a:p>
        </p:txBody>
      </p:sp>
      <p:sp>
        <p:nvSpPr>
          <p:cNvPr id="7" name="Suorakulmio 6">
            <a:extLst>
              <a:ext uri="{FF2B5EF4-FFF2-40B4-BE49-F238E27FC236}">
                <a16:creationId xmlns:a16="http://schemas.microsoft.com/office/drawing/2014/main" id="{A4127DFC-8B3D-40AA-B81A-593575CBD5E5}"/>
              </a:ext>
            </a:extLst>
          </p:cNvPr>
          <p:cNvSpPr/>
          <p:nvPr/>
        </p:nvSpPr>
        <p:spPr>
          <a:xfrm>
            <a:off x="2392379" y="3817971"/>
            <a:ext cx="5839535" cy="1977849"/>
          </a:xfrm>
          <a:prstGeom prst="rect">
            <a:avLst/>
          </a:prstGeom>
        </p:spPr>
        <p:txBody>
          <a:bodyPr wrap="square" lIns="91440" tIns="45720" rIns="91440" bIns="45720" anchor="t">
            <a:spAutoFit/>
          </a:bodyPr>
          <a:lstStyle/>
          <a:p>
            <a:pPr marL="800100" lvl="1" indent="-342900">
              <a:lnSpc>
                <a:spcPts val="2100"/>
              </a:lnSpc>
              <a:buFont typeface="Courier New" panose="02070309020205020404" pitchFamily="49" charset="0"/>
              <a:buChar char="o"/>
            </a:pPr>
            <a:r>
              <a:rPr lang="fi-FI" sz="2000" dirty="0" err="1"/>
              <a:t>Omedelbara</a:t>
            </a:r>
            <a:r>
              <a:rPr lang="fi-FI" sz="2000" dirty="0"/>
              <a:t> </a:t>
            </a:r>
            <a:r>
              <a:rPr lang="fi-FI" sz="2000" dirty="0" err="1"/>
              <a:t>negativa</a:t>
            </a:r>
            <a:r>
              <a:rPr lang="fi-FI" sz="2000" dirty="0"/>
              <a:t> </a:t>
            </a:r>
            <a:r>
              <a:rPr lang="fi-FI" sz="2000" dirty="0" err="1"/>
              <a:t>effekter</a:t>
            </a:r>
            <a:r>
              <a:rPr lang="fi-FI" sz="2000" dirty="0"/>
              <a:t> </a:t>
            </a:r>
            <a:r>
              <a:rPr lang="fi-FI" sz="2000" dirty="0" err="1"/>
              <a:t>kan</a:t>
            </a:r>
            <a:r>
              <a:rPr lang="fi-FI" sz="2000" dirty="0"/>
              <a:t> </a:t>
            </a:r>
            <a:r>
              <a:rPr lang="fi-FI" sz="2000" dirty="0" err="1"/>
              <a:t>uppstå</a:t>
            </a:r>
            <a:r>
              <a:rPr lang="fi-FI" sz="2000" dirty="0"/>
              <a:t> </a:t>
            </a:r>
            <a:r>
              <a:rPr lang="fi-FI" sz="2000" dirty="0" err="1"/>
              <a:t>under</a:t>
            </a:r>
            <a:r>
              <a:rPr lang="fi-FI" sz="2000" dirty="0"/>
              <a:t> </a:t>
            </a:r>
            <a:r>
              <a:rPr lang="fi-FI" sz="2000" dirty="0" err="1"/>
              <a:t>användningen</a:t>
            </a:r>
            <a:r>
              <a:rPr lang="fi-FI" sz="2000" dirty="0"/>
              <a:t>, </a:t>
            </a:r>
            <a:r>
              <a:rPr lang="fi-FI" sz="2000" dirty="0" err="1"/>
              <a:t>efter</a:t>
            </a:r>
            <a:r>
              <a:rPr lang="fi-FI" sz="2000" dirty="0"/>
              <a:t> </a:t>
            </a:r>
            <a:r>
              <a:rPr lang="fi-FI" sz="2000" dirty="0" err="1"/>
              <a:t>några</a:t>
            </a:r>
            <a:r>
              <a:rPr lang="fi-FI" sz="2000" dirty="0"/>
              <a:t> </a:t>
            </a:r>
            <a:r>
              <a:rPr lang="fi-FI" sz="2000" dirty="0" err="1"/>
              <a:t>timmar</a:t>
            </a:r>
            <a:r>
              <a:rPr lang="fi-FI" sz="2000" dirty="0"/>
              <a:t>, </a:t>
            </a:r>
            <a:r>
              <a:rPr lang="fi-FI" sz="2000" dirty="0" err="1"/>
              <a:t>om</a:t>
            </a:r>
            <a:r>
              <a:rPr lang="fi-FI" sz="2000" dirty="0"/>
              <a:t> en </a:t>
            </a:r>
            <a:r>
              <a:rPr lang="fi-FI" sz="2000" dirty="0" err="1"/>
              <a:t>dag</a:t>
            </a:r>
            <a:r>
              <a:rPr lang="fi-FI" sz="2000" dirty="0"/>
              <a:t> </a:t>
            </a:r>
            <a:r>
              <a:rPr lang="fi-FI" sz="2000" dirty="0" err="1"/>
              <a:t>eller</a:t>
            </a:r>
            <a:r>
              <a:rPr lang="fi-FI" sz="2000" dirty="0"/>
              <a:t> </a:t>
            </a:r>
            <a:r>
              <a:rPr lang="fi-FI" sz="2000" dirty="0" err="1"/>
              <a:t>inom</a:t>
            </a:r>
            <a:r>
              <a:rPr lang="fi-FI" sz="2000" dirty="0"/>
              <a:t> </a:t>
            </a:r>
            <a:r>
              <a:rPr lang="fi-FI" sz="2000" dirty="0" err="1"/>
              <a:t>några</a:t>
            </a:r>
            <a:r>
              <a:rPr lang="fi-FI" sz="2000" dirty="0"/>
              <a:t> </a:t>
            </a:r>
            <a:r>
              <a:rPr lang="fi-FI" sz="2000" dirty="0" err="1"/>
              <a:t>veckor</a:t>
            </a:r>
            <a:r>
              <a:rPr lang="fi-FI" sz="2000" dirty="0"/>
              <a:t>.</a:t>
            </a:r>
          </a:p>
          <a:p>
            <a:pPr lvl="1">
              <a:lnSpc>
                <a:spcPts val="2100"/>
              </a:lnSpc>
            </a:pPr>
            <a:endParaRPr lang="fi-FI" sz="2000" dirty="0">
              <a:cs typeface="Calibri" panose="020F0502020204030204"/>
            </a:endParaRPr>
          </a:p>
          <a:p>
            <a:pPr marL="800100" lvl="1" indent="-342900">
              <a:lnSpc>
                <a:spcPts val="2100"/>
              </a:lnSpc>
              <a:buFont typeface="Courier New" panose="02070309020205020404" pitchFamily="49" charset="0"/>
              <a:buChar char="o"/>
            </a:pPr>
            <a:r>
              <a:rPr lang="fi-FI" sz="2000" dirty="0" err="1"/>
              <a:t>Långvariga</a:t>
            </a:r>
            <a:r>
              <a:rPr lang="fi-FI" sz="2000" dirty="0"/>
              <a:t> </a:t>
            </a:r>
            <a:r>
              <a:rPr lang="fi-FI" sz="2000" dirty="0" err="1"/>
              <a:t>negativa</a:t>
            </a:r>
            <a:r>
              <a:rPr lang="fi-FI" sz="2000" dirty="0"/>
              <a:t> </a:t>
            </a:r>
            <a:r>
              <a:rPr lang="fi-FI" sz="2000" dirty="0" err="1"/>
              <a:t>effekter</a:t>
            </a:r>
            <a:r>
              <a:rPr lang="fi-FI" sz="2000" dirty="0"/>
              <a:t> </a:t>
            </a:r>
            <a:r>
              <a:rPr lang="fi-FI" sz="2000" dirty="0" err="1"/>
              <a:t>är</a:t>
            </a:r>
            <a:r>
              <a:rPr lang="fi-FI" sz="2000" dirty="0"/>
              <a:t> i </a:t>
            </a:r>
            <a:r>
              <a:rPr lang="fi-FI" sz="2000" dirty="0" err="1"/>
              <a:t>sin</a:t>
            </a:r>
            <a:r>
              <a:rPr lang="fi-FI" sz="2000" dirty="0"/>
              <a:t> del </a:t>
            </a:r>
            <a:r>
              <a:rPr lang="fi-FI" sz="2000" dirty="0" err="1"/>
              <a:t>sådana</a:t>
            </a:r>
            <a:r>
              <a:rPr lang="fi-FI" sz="2000" dirty="0"/>
              <a:t> </a:t>
            </a:r>
            <a:r>
              <a:rPr lang="fi-FI" sz="2000" dirty="0" err="1"/>
              <a:t>som</a:t>
            </a:r>
            <a:r>
              <a:rPr lang="fi-FI" sz="2000" dirty="0"/>
              <a:t> </a:t>
            </a:r>
            <a:r>
              <a:rPr lang="fi-FI" sz="2000" dirty="0" err="1"/>
              <a:t>kan</a:t>
            </a:r>
            <a:r>
              <a:rPr lang="fi-FI" sz="2000" dirty="0"/>
              <a:t> </a:t>
            </a:r>
            <a:r>
              <a:rPr lang="fi-FI" sz="2000" dirty="0" err="1"/>
              <a:t>uppkomma</a:t>
            </a:r>
            <a:r>
              <a:rPr lang="fi-FI" sz="2000" dirty="0"/>
              <a:t> </a:t>
            </a:r>
            <a:r>
              <a:rPr lang="fi-FI" sz="2000" dirty="0" err="1"/>
              <a:t>om</a:t>
            </a:r>
            <a:r>
              <a:rPr lang="fi-FI" sz="2000" dirty="0"/>
              <a:t> </a:t>
            </a:r>
            <a:r>
              <a:rPr lang="fi-FI" sz="2000" dirty="0" err="1"/>
              <a:t>några</a:t>
            </a:r>
            <a:r>
              <a:rPr lang="fi-FI" sz="2000" dirty="0"/>
              <a:t> </a:t>
            </a:r>
            <a:r>
              <a:rPr lang="fi-FI" sz="2000" dirty="0" err="1"/>
              <a:t>månader</a:t>
            </a:r>
            <a:r>
              <a:rPr lang="fi-FI" sz="2000" dirty="0"/>
              <a:t> </a:t>
            </a:r>
            <a:r>
              <a:rPr lang="fi-FI" sz="2000" dirty="0" err="1"/>
              <a:t>eller</a:t>
            </a:r>
            <a:r>
              <a:rPr lang="fi-FI" sz="2000" dirty="0"/>
              <a:t> </a:t>
            </a:r>
            <a:r>
              <a:rPr lang="fi-FI" sz="2000" dirty="0" err="1"/>
              <a:t>år</a:t>
            </a:r>
            <a:r>
              <a:rPr lang="fi-FI" sz="2000" dirty="0"/>
              <a:t>, </a:t>
            </a:r>
            <a:r>
              <a:rPr lang="fi-FI" sz="2000" dirty="0" err="1"/>
              <a:t>även</a:t>
            </a:r>
            <a:r>
              <a:rPr lang="fi-FI" sz="2000" dirty="0"/>
              <a:t> </a:t>
            </a:r>
            <a:r>
              <a:rPr lang="fi-FI" sz="2000" dirty="0" err="1"/>
              <a:t>efter</a:t>
            </a:r>
            <a:r>
              <a:rPr lang="fi-FI" sz="2000" dirty="0"/>
              <a:t> </a:t>
            </a:r>
            <a:r>
              <a:rPr lang="fi-FI" sz="2000" dirty="0" err="1"/>
              <a:t>att</a:t>
            </a:r>
            <a:r>
              <a:rPr lang="fi-FI" sz="2000" dirty="0"/>
              <a:t> </a:t>
            </a:r>
            <a:r>
              <a:rPr lang="fi-FI" sz="2000" dirty="0" err="1"/>
              <a:t>användningen</a:t>
            </a:r>
            <a:r>
              <a:rPr lang="fi-FI" sz="2000" dirty="0"/>
              <a:t> </a:t>
            </a:r>
            <a:r>
              <a:rPr lang="fi-FI" sz="2000" dirty="0" err="1"/>
              <a:t>avslutats</a:t>
            </a:r>
            <a:r>
              <a:rPr lang="fi-FI" sz="2000" dirty="0"/>
              <a:t>.</a:t>
            </a:r>
            <a:endParaRPr lang="fi-FI" sz="2000" dirty="0">
              <a:cs typeface="Calibri"/>
            </a:endParaRPr>
          </a:p>
        </p:txBody>
      </p:sp>
      <p:sp>
        <p:nvSpPr>
          <p:cNvPr id="12" name="Ellipsi 11">
            <a:extLst>
              <a:ext uri="{FF2B5EF4-FFF2-40B4-BE49-F238E27FC236}">
                <a16:creationId xmlns:a16="http://schemas.microsoft.com/office/drawing/2014/main" id="{355AEE84-BAF2-4400-AE87-184D613F7C34}"/>
              </a:ext>
              <a:ext uri="{C183D7F6-B498-43B3-948B-1728B52AA6E4}">
                <adec:decorative xmlns:adec="http://schemas.microsoft.com/office/drawing/2017/decorative" val="1"/>
              </a:ext>
            </a:extLst>
          </p:cNvPr>
          <p:cNvSpPr/>
          <p:nvPr/>
        </p:nvSpPr>
        <p:spPr>
          <a:xfrm>
            <a:off x="568382" y="4490983"/>
            <a:ext cx="1242116" cy="1215017"/>
          </a:xfrm>
          <a:prstGeom prst="ellipse">
            <a:avLst/>
          </a:prstGeom>
          <a:solidFill>
            <a:srgbClr val="37A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Ellipsi 9">
            <a:extLst>
              <a:ext uri="{FF2B5EF4-FFF2-40B4-BE49-F238E27FC236}">
                <a16:creationId xmlns:a16="http://schemas.microsoft.com/office/drawing/2014/main" id="{A6388B25-B139-4D10-B8CD-508E87E89317}"/>
              </a:ext>
              <a:ext uri="{C183D7F6-B498-43B3-948B-1728B52AA6E4}">
                <adec:decorative xmlns:adec="http://schemas.microsoft.com/office/drawing/2017/decorative" val="1"/>
              </a:ext>
            </a:extLst>
          </p:cNvPr>
          <p:cNvSpPr/>
          <p:nvPr/>
        </p:nvSpPr>
        <p:spPr>
          <a:xfrm>
            <a:off x="546081" y="1781237"/>
            <a:ext cx="1242116" cy="1215017"/>
          </a:xfrm>
          <a:prstGeom prst="ellipse">
            <a:avLst/>
          </a:prstGeom>
          <a:solidFill>
            <a:srgbClr val="37A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Ellipsi 14">
            <a:extLst>
              <a:ext uri="{FF2B5EF4-FFF2-40B4-BE49-F238E27FC236}">
                <a16:creationId xmlns:a16="http://schemas.microsoft.com/office/drawing/2014/main" id="{0917C52F-3BF4-43D6-BDE0-23E468F48683}"/>
              </a:ext>
              <a:ext uri="{C183D7F6-B498-43B3-948B-1728B52AA6E4}">
                <adec:decorative xmlns:adec="http://schemas.microsoft.com/office/drawing/2017/decorative" val="1"/>
              </a:ext>
            </a:extLst>
          </p:cNvPr>
          <p:cNvSpPr/>
          <p:nvPr/>
        </p:nvSpPr>
        <p:spPr>
          <a:xfrm>
            <a:off x="595604" y="3188335"/>
            <a:ext cx="1131917" cy="1120076"/>
          </a:xfrm>
          <a:prstGeom prst="ellipse">
            <a:avLst/>
          </a:prstGeom>
          <a:solidFill>
            <a:srgbClr val="37A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4" name="Ryhmä 3">
            <a:extLst>
              <a:ext uri="{FF2B5EF4-FFF2-40B4-BE49-F238E27FC236}">
                <a16:creationId xmlns:a16="http://schemas.microsoft.com/office/drawing/2014/main" id="{B00AB577-9EAB-450B-9BAB-B89327D94FFA}"/>
              </a:ext>
              <a:ext uri="{C183D7F6-B498-43B3-948B-1728B52AA6E4}">
                <adec:decorative xmlns:adec="http://schemas.microsoft.com/office/drawing/2017/decorative" val="1"/>
              </a:ext>
            </a:extLst>
          </p:cNvPr>
          <p:cNvGrpSpPr/>
          <p:nvPr/>
        </p:nvGrpSpPr>
        <p:grpSpPr>
          <a:xfrm>
            <a:off x="757365" y="1900456"/>
            <a:ext cx="914400" cy="3599650"/>
            <a:chOff x="757365" y="1900456"/>
            <a:chExt cx="914400" cy="3599650"/>
          </a:xfrm>
        </p:grpSpPr>
        <p:pic>
          <p:nvPicPr>
            <p:cNvPr id="27" name="Kuva 26" descr="Virnistävät kasvot ilman täytettä">
              <a:extLst>
                <a:ext uri="{FF2B5EF4-FFF2-40B4-BE49-F238E27FC236}">
                  <a16:creationId xmlns:a16="http://schemas.microsoft.com/office/drawing/2014/main" id="{6D4A3D94-5FEA-4906-947D-AFDAC37931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365" y="4687511"/>
              <a:ext cx="812595" cy="812595"/>
            </a:xfrm>
            <a:prstGeom prst="rect">
              <a:avLst/>
            </a:prstGeom>
          </p:spPr>
        </p:pic>
        <p:pic>
          <p:nvPicPr>
            <p:cNvPr id="28" name="Kuva 27" descr="Huolestuneet kasvot ilman täytettä">
              <a:extLst>
                <a:ext uri="{FF2B5EF4-FFF2-40B4-BE49-F238E27FC236}">
                  <a16:creationId xmlns:a16="http://schemas.microsoft.com/office/drawing/2014/main" id="{F047F02E-6BC6-4BE2-80A8-2F89A32A35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7365" y="3333734"/>
              <a:ext cx="812596" cy="812596"/>
            </a:xfrm>
            <a:prstGeom prst="rect">
              <a:avLst/>
            </a:prstGeom>
          </p:spPr>
        </p:pic>
        <p:pic>
          <p:nvPicPr>
            <p:cNvPr id="29" name="Kuva 28" descr="Perhe ja poika">
              <a:extLst>
                <a:ext uri="{FF2B5EF4-FFF2-40B4-BE49-F238E27FC236}">
                  <a16:creationId xmlns:a16="http://schemas.microsoft.com/office/drawing/2014/main" id="{B4E87574-E9A4-4589-B42F-ACF600DE75D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7365" y="1900456"/>
              <a:ext cx="914400" cy="914400"/>
            </a:xfrm>
            <a:prstGeom prst="rect">
              <a:avLst/>
            </a:prstGeom>
          </p:spPr>
        </p:pic>
      </p:grpSp>
    </p:spTree>
    <p:extLst>
      <p:ext uri="{BB962C8B-B14F-4D97-AF65-F5344CB8AC3E}">
        <p14:creationId xmlns:p14="http://schemas.microsoft.com/office/powerpoint/2010/main" val="1950016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98477F9-FADE-4791-AABD-62B99F84081A}"/>
              </a:ext>
            </a:extLst>
          </p:cNvPr>
          <p:cNvSpPr>
            <a:spLocks noGrp="1"/>
          </p:cNvSpPr>
          <p:nvPr>
            <p:ph type="ctrTitle"/>
          </p:nvPr>
        </p:nvSpPr>
        <p:spPr>
          <a:xfrm>
            <a:off x="497674" y="637262"/>
            <a:ext cx="5855406" cy="1700214"/>
          </a:xfrm>
        </p:spPr>
        <p:txBody>
          <a:bodyPr/>
          <a:lstStyle/>
          <a:p>
            <a:r>
              <a:rPr lang="sv-FI" sz="4000" dirty="0">
                <a:solidFill>
                  <a:srgbClr val="37A38E"/>
                </a:solidFill>
                <a:latin typeface="+mn-lt"/>
              </a:rPr>
              <a:t>Riskerna vid långvarigt, </a:t>
            </a:r>
            <a:br>
              <a:rPr lang="sv-FI" sz="4000" dirty="0">
                <a:solidFill>
                  <a:srgbClr val="37A38E"/>
                </a:solidFill>
                <a:latin typeface="+mn-lt"/>
              </a:rPr>
            </a:br>
            <a:r>
              <a:rPr lang="sv-FI" sz="4000" dirty="0">
                <a:solidFill>
                  <a:srgbClr val="37A38E"/>
                </a:solidFill>
                <a:latin typeface="+mn-lt"/>
              </a:rPr>
              <a:t>regelbundet bruk </a:t>
            </a:r>
            <a:r>
              <a:rPr lang="fi-FI" sz="2000" dirty="0">
                <a:solidFill>
                  <a:schemeClr val="tx1"/>
                </a:solidFill>
                <a:latin typeface="+mn-lt"/>
              </a:rPr>
              <a:t>1/2</a:t>
            </a:r>
            <a:br>
              <a:rPr lang="fi-FI" sz="1200" dirty="0"/>
            </a:br>
            <a:endParaRPr lang="fi-FI" sz="3600" dirty="0">
              <a:solidFill>
                <a:srgbClr val="37A38E"/>
              </a:solidFill>
              <a:latin typeface="+mn-lt"/>
            </a:endParaRPr>
          </a:p>
        </p:txBody>
      </p:sp>
      <p:sp>
        <p:nvSpPr>
          <p:cNvPr id="2" name="Alaotsikko 1">
            <a:extLst>
              <a:ext uri="{FF2B5EF4-FFF2-40B4-BE49-F238E27FC236}">
                <a16:creationId xmlns:a16="http://schemas.microsoft.com/office/drawing/2014/main" id="{D7C60BA3-A12E-4866-9794-B2320936E469}"/>
              </a:ext>
            </a:extLst>
          </p:cNvPr>
          <p:cNvSpPr>
            <a:spLocks noGrp="1"/>
          </p:cNvSpPr>
          <p:nvPr>
            <p:ph type="subTitle" idx="13"/>
          </p:nvPr>
        </p:nvSpPr>
        <p:spPr>
          <a:xfrm>
            <a:off x="483434" y="2110657"/>
            <a:ext cx="8177132" cy="2636686"/>
          </a:xfrm>
        </p:spPr>
        <p:txBody>
          <a:bodyPr lIns="91440" tIns="45720" rIns="91440" bIns="45720" anchor="t"/>
          <a:lstStyle/>
          <a:p>
            <a:pPr marL="342900" indent="-342900" defTabSz="457200">
              <a:lnSpc>
                <a:spcPct val="100000"/>
              </a:lnSpc>
              <a:spcBef>
                <a:spcPct val="20000"/>
              </a:spcBef>
              <a:buFont typeface="Arial"/>
              <a:buChar char="•"/>
            </a:pPr>
            <a:r>
              <a:rPr lang="fi-FI" dirty="0" err="1">
                <a:ea typeface="+mn-lt"/>
                <a:cs typeface="+mn-lt"/>
              </a:rPr>
              <a:t>Vid</a:t>
            </a:r>
            <a:r>
              <a:rPr lang="fi-FI" dirty="0">
                <a:ea typeface="+mn-lt"/>
                <a:cs typeface="+mn-lt"/>
              </a:rPr>
              <a:t> </a:t>
            </a:r>
            <a:r>
              <a:rPr lang="fi-FI" dirty="0" err="1">
                <a:ea typeface="+mn-lt"/>
                <a:cs typeface="+mn-lt"/>
              </a:rPr>
              <a:t>långvarig</a:t>
            </a:r>
            <a:r>
              <a:rPr lang="fi-FI" dirty="0">
                <a:ea typeface="+mn-lt"/>
                <a:cs typeface="+mn-lt"/>
              </a:rPr>
              <a:t> </a:t>
            </a:r>
            <a:r>
              <a:rPr lang="fi-FI" dirty="0" err="1">
                <a:ea typeface="+mn-lt"/>
                <a:cs typeface="+mn-lt"/>
              </a:rPr>
              <a:t>användning</a:t>
            </a:r>
            <a:r>
              <a:rPr lang="fi-FI" dirty="0">
                <a:ea typeface="+mn-lt"/>
                <a:cs typeface="+mn-lt"/>
              </a:rPr>
              <a:t> </a:t>
            </a:r>
            <a:r>
              <a:rPr lang="fi-FI" dirty="0" err="1">
                <a:ea typeface="+mn-lt"/>
                <a:cs typeface="+mn-lt"/>
              </a:rPr>
              <a:t>försvagas</a:t>
            </a:r>
            <a:r>
              <a:rPr lang="fi-FI" dirty="0">
                <a:ea typeface="+mn-lt"/>
                <a:cs typeface="+mn-lt"/>
              </a:rPr>
              <a:t> </a:t>
            </a:r>
            <a:r>
              <a:rPr lang="fi-FI" dirty="0" err="1">
                <a:ea typeface="+mn-lt"/>
                <a:cs typeface="+mn-lt"/>
              </a:rPr>
              <a:t>kognitiva</a:t>
            </a:r>
            <a:r>
              <a:rPr lang="fi-FI" dirty="0">
                <a:ea typeface="+mn-lt"/>
                <a:cs typeface="+mn-lt"/>
              </a:rPr>
              <a:t> </a:t>
            </a:r>
            <a:r>
              <a:rPr lang="fi-FI" dirty="0" err="1">
                <a:ea typeface="+mn-lt"/>
                <a:cs typeface="+mn-lt"/>
              </a:rPr>
              <a:t>förmågor</a:t>
            </a:r>
            <a:r>
              <a:rPr lang="fi-FI" dirty="0">
                <a:ea typeface="+mn-lt"/>
                <a:cs typeface="+mn-lt"/>
              </a:rPr>
              <a:t> </a:t>
            </a:r>
            <a:r>
              <a:rPr lang="fi-FI" dirty="0" err="1">
                <a:ea typeface="+mn-lt"/>
                <a:cs typeface="+mn-lt"/>
              </a:rPr>
              <a:t>så</a:t>
            </a:r>
            <a:r>
              <a:rPr lang="fi-FI" dirty="0">
                <a:ea typeface="+mn-lt"/>
                <a:cs typeface="+mn-lt"/>
              </a:rPr>
              <a:t> </a:t>
            </a:r>
            <a:r>
              <a:rPr lang="fi-FI" dirty="0" err="1">
                <a:ea typeface="+mn-lt"/>
                <a:cs typeface="+mn-lt"/>
              </a:rPr>
              <a:t>som</a:t>
            </a:r>
            <a:r>
              <a:rPr lang="fi-FI" dirty="0">
                <a:ea typeface="+mn-lt"/>
                <a:cs typeface="+mn-lt"/>
              </a:rPr>
              <a:t> </a:t>
            </a:r>
            <a:r>
              <a:rPr lang="fi-FI" dirty="0" err="1">
                <a:ea typeface="+mn-lt"/>
                <a:cs typeface="+mn-lt"/>
              </a:rPr>
              <a:t>uppmärksamhet</a:t>
            </a:r>
            <a:r>
              <a:rPr lang="fi-FI" dirty="0">
                <a:ea typeface="+mn-lt"/>
                <a:cs typeface="+mn-lt"/>
              </a:rPr>
              <a:t> </a:t>
            </a:r>
            <a:r>
              <a:rPr lang="fi-FI" dirty="0" err="1">
                <a:ea typeface="+mn-lt"/>
                <a:cs typeface="+mn-lt"/>
              </a:rPr>
              <a:t>och</a:t>
            </a:r>
            <a:r>
              <a:rPr lang="fi-FI" dirty="0">
                <a:ea typeface="+mn-lt"/>
                <a:cs typeface="+mn-lt"/>
              </a:rPr>
              <a:t> </a:t>
            </a:r>
            <a:r>
              <a:rPr lang="fi-FI" dirty="0" err="1">
                <a:ea typeface="+mn-lt"/>
                <a:cs typeface="+mn-lt"/>
              </a:rPr>
              <a:t>minnesfunktioner</a:t>
            </a:r>
            <a:endParaRPr lang="fi-FI" dirty="0">
              <a:cs typeface="Calibri"/>
            </a:endParaRPr>
          </a:p>
          <a:p>
            <a:pPr marL="342900" indent="-342900" defTabSz="457200">
              <a:lnSpc>
                <a:spcPct val="100000"/>
              </a:lnSpc>
              <a:spcBef>
                <a:spcPct val="20000"/>
              </a:spcBef>
              <a:buFont typeface="Arial"/>
              <a:buChar char="•"/>
            </a:pPr>
            <a:r>
              <a:rPr lang="fi-FI" dirty="0" err="1"/>
              <a:t>Cannabis</a:t>
            </a:r>
            <a:r>
              <a:rPr lang="fi-FI" dirty="0"/>
              <a:t> </a:t>
            </a:r>
            <a:r>
              <a:rPr lang="fi-FI" dirty="0" err="1"/>
              <a:t>har</a:t>
            </a:r>
            <a:r>
              <a:rPr lang="fi-FI" dirty="0"/>
              <a:t> </a:t>
            </a:r>
            <a:r>
              <a:rPr lang="fi-FI" dirty="0" err="1"/>
              <a:t>inte</a:t>
            </a:r>
            <a:r>
              <a:rPr lang="fi-FI" dirty="0"/>
              <a:t> </a:t>
            </a:r>
            <a:r>
              <a:rPr lang="fi-FI" dirty="0" err="1"/>
              <a:t>än</a:t>
            </a:r>
            <a:r>
              <a:rPr lang="fi-FI" dirty="0"/>
              <a:t> </a:t>
            </a:r>
            <a:r>
              <a:rPr lang="fi-FI" dirty="0" err="1"/>
              <a:t>orsakat</a:t>
            </a:r>
            <a:r>
              <a:rPr lang="fi-FI" dirty="0"/>
              <a:t> </a:t>
            </a:r>
            <a:r>
              <a:rPr lang="fi-FI" dirty="0" err="1"/>
              <a:t>dödsfall</a:t>
            </a:r>
            <a:r>
              <a:rPr lang="fi-FI" dirty="0"/>
              <a:t> </a:t>
            </a:r>
            <a:r>
              <a:rPr lang="fi-FI" dirty="0" err="1"/>
              <a:t>så</a:t>
            </a:r>
            <a:r>
              <a:rPr lang="fi-FI" dirty="0"/>
              <a:t> </a:t>
            </a:r>
            <a:r>
              <a:rPr lang="fi-FI" dirty="0" err="1"/>
              <a:t>som</a:t>
            </a:r>
            <a:r>
              <a:rPr lang="fi-FI" dirty="0"/>
              <a:t> </a:t>
            </a:r>
            <a:r>
              <a:rPr lang="fi-FI" dirty="0" err="1"/>
              <a:t>överdos</a:t>
            </a:r>
            <a:r>
              <a:rPr lang="fi-FI" dirty="0"/>
              <a:t> </a:t>
            </a:r>
            <a:r>
              <a:rPr lang="fi-FI" dirty="0" err="1"/>
              <a:t>eller</a:t>
            </a:r>
            <a:r>
              <a:rPr lang="fi-FI" dirty="0"/>
              <a:t> </a:t>
            </a:r>
            <a:r>
              <a:rPr lang="fi-FI" dirty="0" err="1"/>
              <a:t>förgiftning</a:t>
            </a:r>
            <a:r>
              <a:rPr lang="fi-FI" dirty="0"/>
              <a:t>, </a:t>
            </a:r>
            <a:r>
              <a:rPr lang="fi-FI" dirty="0" err="1"/>
              <a:t>men</a:t>
            </a:r>
            <a:r>
              <a:rPr lang="fi-FI" dirty="0"/>
              <a:t> </a:t>
            </a:r>
            <a:r>
              <a:rPr lang="fi-FI" dirty="0" err="1"/>
              <a:t>användningen</a:t>
            </a:r>
            <a:r>
              <a:rPr lang="fi-FI" dirty="0"/>
              <a:t> </a:t>
            </a:r>
            <a:r>
              <a:rPr lang="fi-FI" dirty="0" err="1"/>
              <a:t>kan</a:t>
            </a:r>
            <a:r>
              <a:rPr lang="fi-FI" dirty="0"/>
              <a:t> </a:t>
            </a:r>
            <a:r>
              <a:rPr lang="fi-FI" dirty="0" err="1"/>
              <a:t>ge</a:t>
            </a:r>
            <a:r>
              <a:rPr lang="fi-FI" dirty="0"/>
              <a:t> </a:t>
            </a:r>
            <a:r>
              <a:rPr lang="fi-FI" dirty="0" err="1"/>
              <a:t>upphov</a:t>
            </a:r>
            <a:r>
              <a:rPr lang="fi-FI" dirty="0"/>
              <a:t> </a:t>
            </a:r>
            <a:r>
              <a:rPr lang="fi-FI" dirty="0" err="1"/>
              <a:t>till</a:t>
            </a:r>
            <a:r>
              <a:rPr lang="fi-FI" dirty="0"/>
              <a:t> akut </a:t>
            </a:r>
            <a:r>
              <a:rPr lang="fi-FI" dirty="0" err="1"/>
              <a:t>psykos</a:t>
            </a:r>
            <a:r>
              <a:rPr lang="fi-FI" dirty="0"/>
              <a:t>.</a:t>
            </a:r>
            <a:endParaRPr lang="fi-FI" dirty="0">
              <a:solidFill>
                <a:prstClr val="black"/>
              </a:solidFill>
            </a:endParaRPr>
          </a:p>
          <a:p>
            <a:pPr marL="342900" indent="-342900" defTabSz="457200">
              <a:lnSpc>
                <a:spcPct val="100000"/>
              </a:lnSpc>
              <a:spcBef>
                <a:spcPct val="20000"/>
              </a:spcBef>
              <a:buFont typeface="Arial"/>
              <a:buChar char="•"/>
            </a:pPr>
            <a:r>
              <a:rPr lang="fi-FI" dirty="0" err="1"/>
              <a:t>Risken</a:t>
            </a:r>
            <a:r>
              <a:rPr lang="fi-FI" dirty="0"/>
              <a:t> för </a:t>
            </a:r>
            <a:r>
              <a:rPr lang="fi-FI" dirty="0" err="1"/>
              <a:t>psykos</a:t>
            </a:r>
            <a:r>
              <a:rPr lang="fi-FI" dirty="0"/>
              <a:t> </a:t>
            </a:r>
            <a:r>
              <a:rPr lang="fi-FI" dirty="0" err="1"/>
              <a:t>ökar</a:t>
            </a:r>
            <a:r>
              <a:rPr lang="fi-FI" dirty="0"/>
              <a:t> </a:t>
            </a:r>
            <a:r>
              <a:rPr lang="fi-FI" dirty="0" err="1"/>
              <a:t>när</a:t>
            </a:r>
            <a:endParaRPr lang="fi-FI" dirty="0">
              <a:solidFill>
                <a:prstClr val="black"/>
              </a:solidFill>
            </a:endParaRPr>
          </a:p>
        </p:txBody>
      </p:sp>
      <p:sp>
        <p:nvSpPr>
          <p:cNvPr id="4" name="Suorakulmio 3">
            <a:extLst>
              <a:ext uri="{FF2B5EF4-FFF2-40B4-BE49-F238E27FC236}">
                <a16:creationId xmlns:a16="http://schemas.microsoft.com/office/drawing/2014/main" id="{70B2BD69-1F58-49ED-90F9-4F3D6949AD2D}"/>
              </a:ext>
            </a:extLst>
          </p:cNvPr>
          <p:cNvSpPr/>
          <p:nvPr/>
        </p:nvSpPr>
        <p:spPr>
          <a:xfrm>
            <a:off x="936171" y="4322225"/>
            <a:ext cx="6753225" cy="1210331"/>
          </a:xfrm>
          <a:prstGeom prst="rect">
            <a:avLst/>
          </a:prstGeom>
        </p:spPr>
        <p:txBody>
          <a:bodyPr wrap="square">
            <a:spAutoFit/>
          </a:bodyPr>
          <a:lstStyle/>
          <a:p>
            <a:pPr marL="800100" lvl="1" indent="-342900">
              <a:lnSpc>
                <a:spcPts val="1800"/>
              </a:lnSpc>
              <a:spcBef>
                <a:spcPct val="20000"/>
              </a:spcBef>
              <a:buFont typeface="Courier New" panose="02070309020205020404" pitchFamily="49" charset="0"/>
              <a:buChar char="o"/>
            </a:pPr>
            <a:r>
              <a:rPr lang="fi-FI" sz="2000" dirty="0" err="1"/>
              <a:t>cannabisbruket</a:t>
            </a:r>
            <a:r>
              <a:rPr lang="fi-FI" sz="2000" dirty="0"/>
              <a:t> </a:t>
            </a:r>
            <a:r>
              <a:rPr lang="fi-FI" sz="2000" dirty="0" err="1"/>
              <a:t>har</a:t>
            </a:r>
            <a:r>
              <a:rPr lang="fi-FI" sz="2000" dirty="0"/>
              <a:t> </a:t>
            </a:r>
            <a:r>
              <a:rPr lang="fi-FI" sz="2000" dirty="0" err="1"/>
              <a:t>börjat</a:t>
            </a:r>
            <a:r>
              <a:rPr lang="fi-FI" sz="2000" dirty="0"/>
              <a:t> </a:t>
            </a:r>
            <a:r>
              <a:rPr lang="fi-FI" sz="2000" dirty="0" err="1"/>
              <a:t>vid</a:t>
            </a:r>
            <a:r>
              <a:rPr lang="fi-FI" sz="2000" dirty="0"/>
              <a:t> en </a:t>
            </a:r>
            <a:r>
              <a:rPr lang="fi-FI" sz="2000" dirty="0" err="1"/>
              <a:t>tidig</a:t>
            </a:r>
            <a:r>
              <a:rPr lang="fi-FI" sz="2000" dirty="0"/>
              <a:t> </a:t>
            </a:r>
            <a:r>
              <a:rPr lang="fi-FI" sz="2000" dirty="0" err="1"/>
              <a:t>ålder</a:t>
            </a:r>
            <a:endParaRPr lang="fi-FI" sz="2000" dirty="0"/>
          </a:p>
          <a:p>
            <a:pPr marL="800100" lvl="1" indent="-342900">
              <a:lnSpc>
                <a:spcPts val="1800"/>
              </a:lnSpc>
              <a:spcBef>
                <a:spcPct val="20000"/>
              </a:spcBef>
              <a:buFont typeface="Courier New" panose="02070309020205020404" pitchFamily="49" charset="0"/>
              <a:buChar char="o"/>
            </a:pPr>
            <a:r>
              <a:rPr lang="fi-FI" sz="2000" dirty="0" err="1"/>
              <a:t>substansen</a:t>
            </a:r>
            <a:r>
              <a:rPr lang="fi-FI" sz="2000" dirty="0"/>
              <a:t> </a:t>
            </a:r>
            <a:r>
              <a:rPr lang="fi-FI" sz="2000" dirty="0" err="1"/>
              <a:t>har</a:t>
            </a:r>
            <a:r>
              <a:rPr lang="fi-FI" sz="2000" dirty="0"/>
              <a:t> </a:t>
            </a:r>
            <a:r>
              <a:rPr lang="fi-FI" sz="2000" dirty="0" err="1"/>
              <a:t>hög</a:t>
            </a:r>
            <a:r>
              <a:rPr lang="fi-FI" sz="2000" dirty="0"/>
              <a:t> THC-</a:t>
            </a:r>
            <a:r>
              <a:rPr lang="fi-FI" sz="2000" dirty="0" err="1"/>
              <a:t>halt</a:t>
            </a:r>
            <a:endParaRPr lang="fi-FI" sz="2000" dirty="0"/>
          </a:p>
          <a:p>
            <a:pPr marL="800100" lvl="1" indent="-342900">
              <a:lnSpc>
                <a:spcPts val="1800"/>
              </a:lnSpc>
              <a:spcBef>
                <a:spcPct val="20000"/>
              </a:spcBef>
              <a:buFont typeface="Courier New" panose="02070309020205020404" pitchFamily="49" charset="0"/>
              <a:buChar char="o"/>
            </a:pPr>
            <a:r>
              <a:rPr lang="fi-FI" sz="2000" dirty="0" err="1"/>
              <a:t>man</a:t>
            </a:r>
            <a:r>
              <a:rPr lang="fi-FI" sz="2000" dirty="0"/>
              <a:t> </a:t>
            </a:r>
            <a:r>
              <a:rPr lang="fi-FI" sz="2000" dirty="0" err="1"/>
              <a:t>har</a:t>
            </a:r>
            <a:r>
              <a:rPr lang="fi-FI" sz="2000" dirty="0"/>
              <a:t> en </a:t>
            </a:r>
            <a:r>
              <a:rPr lang="fi-FI" sz="2000" dirty="0" err="1"/>
              <a:t>genetisk</a:t>
            </a:r>
            <a:r>
              <a:rPr lang="fi-FI" sz="2000" dirty="0"/>
              <a:t> </a:t>
            </a:r>
            <a:r>
              <a:rPr lang="fi-FI" sz="2000" dirty="0" err="1"/>
              <a:t>känslighet</a:t>
            </a:r>
            <a:r>
              <a:rPr lang="fi-FI" sz="2000" dirty="0"/>
              <a:t> </a:t>
            </a:r>
          </a:p>
          <a:p>
            <a:pPr marL="800100" lvl="1" indent="-342900">
              <a:lnSpc>
                <a:spcPts val="1800"/>
              </a:lnSpc>
              <a:spcBef>
                <a:spcPct val="20000"/>
              </a:spcBef>
              <a:buFont typeface="Courier New" panose="02070309020205020404" pitchFamily="49" charset="0"/>
              <a:buChar char="o"/>
            </a:pPr>
            <a:r>
              <a:rPr lang="fi-FI" sz="2000" dirty="0" err="1"/>
              <a:t>man</a:t>
            </a:r>
            <a:r>
              <a:rPr lang="fi-FI" sz="2000" dirty="0"/>
              <a:t> </a:t>
            </a:r>
            <a:r>
              <a:rPr lang="fi-FI" sz="2000" dirty="0" err="1"/>
              <a:t>lider</a:t>
            </a:r>
            <a:r>
              <a:rPr lang="fi-FI" sz="2000" dirty="0"/>
              <a:t> av trauman </a:t>
            </a:r>
            <a:endParaRPr lang="fi-FI" sz="2000" dirty="0">
              <a:solidFill>
                <a:prstClr val="black"/>
              </a:solidFill>
            </a:endParaRPr>
          </a:p>
        </p:txBody>
      </p:sp>
    </p:spTree>
    <p:extLst>
      <p:ext uri="{BB962C8B-B14F-4D97-AF65-F5344CB8AC3E}">
        <p14:creationId xmlns:p14="http://schemas.microsoft.com/office/powerpoint/2010/main" val="50453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98477F9-FADE-4791-AABD-62B99F84081A}"/>
              </a:ext>
            </a:extLst>
          </p:cNvPr>
          <p:cNvSpPr>
            <a:spLocks noGrp="1"/>
          </p:cNvSpPr>
          <p:nvPr>
            <p:ph type="ctrTitle"/>
          </p:nvPr>
        </p:nvSpPr>
        <p:spPr>
          <a:xfrm>
            <a:off x="553145" y="695841"/>
            <a:ext cx="6535896" cy="1735435"/>
          </a:xfrm>
        </p:spPr>
        <p:txBody>
          <a:bodyPr/>
          <a:lstStyle/>
          <a:p>
            <a:r>
              <a:rPr lang="sv-FI" sz="4000" dirty="0">
                <a:solidFill>
                  <a:srgbClr val="37A38E"/>
                </a:solidFill>
                <a:latin typeface="+mn-lt"/>
              </a:rPr>
              <a:t>Riskerna vid långvarigt, </a:t>
            </a:r>
            <a:br>
              <a:rPr lang="sv-FI" sz="4000" dirty="0">
                <a:solidFill>
                  <a:srgbClr val="37A38E"/>
                </a:solidFill>
                <a:latin typeface="+mn-lt"/>
              </a:rPr>
            </a:br>
            <a:r>
              <a:rPr lang="sv-FI" sz="4000" dirty="0">
                <a:solidFill>
                  <a:srgbClr val="37A38E"/>
                </a:solidFill>
                <a:latin typeface="+mn-lt"/>
              </a:rPr>
              <a:t>regelbundet bruk </a:t>
            </a:r>
            <a:r>
              <a:rPr lang="fi-FI" sz="1800" b="1" dirty="0">
                <a:solidFill>
                  <a:schemeClr val="tx1"/>
                </a:solidFill>
                <a:latin typeface="+mn-lt"/>
              </a:rPr>
              <a:t>2/2</a:t>
            </a:r>
            <a:br>
              <a:rPr lang="fi-FI" sz="4000" dirty="0"/>
            </a:br>
            <a:endParaRPr lang="fi-FI" sz="4000" dirty="0">
              <a:solidFill>
                <a:srgbClr val="37A38E"/>
              </a:solidFill>
              <a:latin typeface="+mn-lt"/>
            </a:endParaRPr>
          </a:p>
        </p:txBody>
      </p:sp>
      <p:sp>
        <p:nvSpPr>
          <p:cNvPr id="2" name="Alaotsikko 1">
            <a:extLst>
              <a:ext uri="{FF2B5EF4-FFF2-40B4-BE49-F238E27FC236}">
                <a16:creationId xmlns:a16="http://schemas.microsoft.com/office/drawing/2014/main" id="{D7C60BA3-A12E-4866-9794-B2320936E469}"/>
              </a:ext>
            </a:extLst>
          </p:cNvPr>
          <p:cNvSpPr>
            <a:spLocks noGrp="1"/>
          </p:cNvSpPr>
          <p:nvPr>
            <p:ph type="subTitle" idx="13"/>
          </p:nvPr>
        </p:nvSpPr>
        <p:spPr>
          <a:xfrm>
            <a:off x="553145" y="2058253"/>
            <a:ext cx="7866560" cy="3578999"/>
          </a:xfrm>
        </p:spPr>
        <p:txBody>
          <a:bodyPr lIns="91440" tIns="45720" rIns="91440" bIns="45720" anchor="t"/>
          <a:lstStyle/>
          <a:p>
            <a:pPr marL="342900" indent="-342900" defTabSz="457200">
              <a:lnSpc>
                <a:spcPct val="100000"/>
              </a:lnSpc>
              <a:spcBef>
                <a:spcPct val="20000"/>
              </a:spcBef>
              <a:buFont typeface="Arial"/>
              <a:buChar char="•"/>
            </a:pPr>
            <a:r>
              <a:rPr lang="fi-FI" dirty="0" err="1"/>
              <a:t>Samband</a:t>
            </a:r>
            <a:r>
              <a:rPr lang="fi-FI" dirty="0"/>
              <a:t> </a:t>
            </a:r>
            <a:r>
              <a:rPr lang="fi-FI" dirty="0" err="1"/>
              <a:t>med</a:t>
            </a:r>
            <a:r>
              <a:rPr lang="fi-FI" dirty="0"/>
              <a:t> </a:t>
            </a:r>
            <a:r>
              <a:rPr lang="fi-FI" dirty="0" err="1"/>
              <a:t>schizofreni</a:t>
            </a:r>
            <a:endParaRPr lang="fi-FI" dirty="0">
              <a:cs typeface="Calibri"/>
            </a:endParaRPr>
          </a:p>
          <a:p>
            <a:pPr marL="342900" lvl="0" indent="-342900" defTabSz="457200">
              <a:lnSpc>
                <a:spcPct val="100000"/>
              </a:lnSpc>
              <a:spcBef>
                <a:spcPct val="20000"/>
              </a:spcBef>
              <a:buFont typeface="Arial"/>
              <a:buChar char="•"/>
            </a:pPr>
            <a:r>
              <a:rPr lang="fi-FI" dirty="0">
                <a:solidFill>
                  <a:prstClr val="black"/>
                </a:solidFill>
              </a:rPr>
              <a:t>Depression, </a:t>
            </a:r>
            <a:r>
              <a:rPr lang="fi-FI" dirty="0" err="1">
                <a:solidFill>
                  <a:prstClr val="black"/>
                </a:solidFill>
              </a:rPr>
              <a:t>ångest</a:t>
            </a:r>
            <a:r>
              <a:rPr lang="fi-FI" dirty="0">
                <a:solidFill>
                  <a:prstClr val="black"/>
                </a:solidFill>
              </a:rPr>
              <a:t> </a:t>
            </a:r>
            <a:r>
              <a:rPr lang="fi-FI" dirty="0" err="1">
                <a:solidFill>
                  <a:prstClr val="black"/>
                </a:solidFill>
              </a:rPr>
              <a:t>och</a:t>
            </a:r>
            <a:r>
              <a:rPr lang="fi-FI" dirty="0">
                <a:solidFill>
                  <a:prstClr val="black"/>
                </a:solidFill>
              </a:rPr>
              <a:t> </a:t>
            </a:r>
            <a:r>
              <a:rPr lang="fi-FI" dirty="0" err="1">
                <a:solidFill>
                  <a:prstClr val="black"/>
                </a:solidFill>
              </a:rPr>
              <a:t>risken</a:t>
            </a:r>
            <a:r>
              <a:rPr lang="fi-FI" dirty="0">
                <a:solidFill>
                  <a:prstClr val="black"/>
                </a:solidFill>
              </a:rPr>
              <a:t> för </a:t>
            </a:r>
            <a:r>
              <a:rPr lang="fi-FI" dirty="0" err="1">
                <a:solidFill>
                  <a:prstClr val="black"/>
                </a:solidFill>
              </a:rPr>
              <a:t>psykiska</a:t>
            </a:r>
            <a:r>
              <a:rPr lang="fi-FI" dirty="0">
                <a:solidFill>
                  <a:prstClr val="black"/>
                </a:solidFill>
              </a:rPr>
              <a:t> </a:t>
            </a:r>
            <a:r>
              <a:rPr lang="fi-FI" dirty="0" err="1">
                <a:solidFill>
                  <a:prstClr val="black"/>
                </a:solidFill>
              </a:rPr>
              <a:t>störningar</a:t>
            </a:r>
            <a:r>
              <a:rPr lang="fi-FI" dirty="0">
                <a:solidFill>
                  <a:prstClr val="black"/>
                </a:solidFill>
              </a:rPr>
              <a:t> </a:t>
            </a:r>
            <a:r>
              <a:rPr lang="fi-FI" dirty="0" err="1">
                <a:solidFill>
                  <a:prstClr val="black"/>
                </a:solidFill>
              </a:rPr>
              <a:t>ökar</a:t>
            </a:r>
            <a:r>
              <a:rPr lang="fi-FI" dirty="0">
                <a:solidFill>
                  <a:prstClr val="black"/>
                </a:solidFill>
              </a:rPr>
              <a:t> </a:t>
            </a:r>
          </a:p>
          <a:p>
            <a:pPr marL="342900" lvl="0" indent="-342900" defTabSz="457200">
              <a:lnSpc>
                <a:spcPct val="100000"/>
              </a:lnSpc>
              <a:spcBef>
                <a:spcPct val="20000"/>
              </a:spcBef>
              <a:buFont typeface="Arial"/>
              <a:buChar char="•"/>
            </a:pPr>
            <a:r>
              <a:rPr lang="fi-FI" dirty="0" err="1">
                <a:solidFill>
                  <a:prstClr val="black"/>
                </a:solidFill>
              </a:rPr>
              <a:t>Fertiliteten</a:t>
            </a:r>
            <a:r>
              <a:rPr lang="fi-FI" dirty="0">
                <a:solidFill>
                  <a:prstClr val="black"/>
                </a:solidFill>
              </a:rPr>
              <a:t> </a:t>
            </a:r>
            <a:r>
              <a:rPr lang="fi-FI" dirty="0" err="1">
                <a:solidFill>
                  <a:prstClr val="black"/>
                </a:solidFill>
              </a:rPr>
              <a:t>minskar</a:t>
            </a:r>
            <a:endParaRPr lang="fi-FI" dirty="0">
              <a:solidFill>
                <a:prstClr val="black"/>
              </a:solidFill>
            </a:endParaRPr>
          </a:p>
          <a:p>
            <a:pPr marL="342900" lvl="0" indent="-342900" defTabSz="457200">
              <a:lnSpc>
                <a:spcPct val="100000"/>
              </a:lnSpc>
              <a:spcBef>
                <a:spcPct val="20000"/>
              </a:spcBef>
              <a:buFont typeface="Arial"/>
              <a:buChar char="•"/>
            </a:pPr>
            <a:r>
              <a:rPr lang="fi-FI" dirty="0" err="1">
                <a:solidFill>
                  <a:prstClr val="black"/>
                </a:solidFill>
              </a:rPr>
              <a:t>Intresse</a:t>
            </a:r>
            <a:r>
              <a:rPr lang="fi-FI" dirty="0">
                <a:solidFill>
                  <a:prstClr val="black"/>
                </a:solidFill>
              </a:rPr>
              <a:t> för </a:t>
            </a:r>
            <a:r>
              <a:rPr lang="fi-FI" dirty="0" err="1">
                <a:solidFill>
                  <a:prstClr val="black"/>
                </a:solidFill>
              </a:rPr>
              <a:t>sex</a:t>
            </a:r>
            <a:r>
              <a:rPr lang="fi-FI" dirty="0">
                <a:solidFill>
                  <a:prstClr val="black"/>
                </a:solidFill>
              </a:rPr>
              <a:t> </a:t>
            </a:r>
            <a:r>
              <a:rPr lang="fi-FI" dirty="0" err="1">
                <a:solidFill>
                  <a:prstClr val="black"/>
                </a:solidFill>
              </a:rPr>
              <a:t>minskar</a:t>
            </a:r>
            <a:r>
              <a:rPr lang="fi-FI" dirty="0">
                <a:solidFill>
                  <a:prstClr val="black"/>
                </a:solidFill>
              </a:rPr>
              <a:t> (</a:t>
            </a:r>
            <a:r>
              <a:rPr lang="fi-FI" dirty="0" err="1">
                <a:solidFill>
                  <a:prstClr val="black"/>
                </a:solidFill>
              </a:rPr>
              <a:t>speciellt</a:t>
            </a:r>
            <a:r>
              <a:rPr lang="fi-FI" dirty="0">
                <a:solidFill>
                  <a:prstClr val="black"/>
                </a:solidFill>
              </a:rPr>
              <a:t> </a:t>
            </a:r>
            <a:r>
              <a:rPr lang="fi-FI" dirty="0" err="1">
                <a:solidFill>
                  <a:prstClr val="black"/>
                </a:solidFill>
              </a:rPr>
              <a:t>hos</a:t>
            </a:r>
            <a:r>
              <a:rPr lang="fi-FI" dirty="0">
                <a:solidFill>
                  <a:prstClr val="black"/>
                </a:solidFill>
              </a:rPr>
              <a:t> </a:t>
            </a:r>
            <a:r>
              <a:rPr lang="fi-FI" dirty="0" err="1">
                <a:solidFill>
                  <a:prstClr val="black"/>
                </a:solidFill>
              </a:rPr>
              <a:t>män</a:t>
            </a:r>
            <a:r>
              <a:rPr lang="fi-FI" dirty="0">
                <a:solidFill>
                  <a:prstClr val="black"/>
                </a:solidFill>
              </a:rPr>
              <a:t>)</a:t>
            </a:r>
          </a:p>
          <a:p>
            <a:pPr marL="342900" lvl="0" indent="-342900" defTabSz="457200">
              <a:lnSpc>
                <a:spcPct val="100000"/>
              </a:lnSpc>
              <a:spcBef>
                <a:spcPct val="20000"/>
              </a:spcBef>
              <a:buFont typeface="Arial"/>
              <a:buChar char="•"/>
            </a:pPr>
            <a:r>
              <a:rPr lang="fi-FI" dirty="0" err="1">
                <a:solidFill>
                  <a:prstClr val="black"/>
                </a:solidFill>
              </a:rPr>
              <a:t>Beroende</a:t>
            </a:r>
            <a:r>
              <a:rPr lang="fi-FI" dirty="0">
                <a:solidFill>
                  <a:prstClr val="black"/>
                </a:solidFill>
              </a:rPr>
              <a:t> </a:t>
            </a:r>
            <a:r>
              <a:rPr lang="fi-FI" dirty="0" err="1">
                <a:solidFill>
                  <a:prstClr val="black"/>
                </a:solidFill>
              </a:rPr>
              <a:t>uppstår</a:t>
            </a:r>
            <a:r>
              <a:rPr lang="fi-FI" dirty="0">
                <a:solidFill>
                  <a:prstClr val="black"/>
                </a:solidFill>
              </a:rPr>
              <a:t>, </a:t>
            </a:r>
            <a:r>
              <a:rPr lang="fi-FI" dirty="0" err="1">
                <a:solidFill>
                  <a:prstClr val="black"/>
                </a:solidFill>
              </a:rPr>
              <a:t>främst</a:t>
            </a:r>
            <a:r>
              <a:rPr lang="fi-FI" dirty="0">
                <a:solidFill>
                  <a:prstClr val="black"/>
                </a:solidFill>
              </a:rPr>
              <a:t> </a:t>
            </a:r>
            <a:r>
              <a:rPr lang="fi-FI" dirty="0" err="1">
                <a:solidFill>
                  <a:prstClr val="black"/>
                </a:solidFill>
              </a:rPr>
              <a:t>psykiskt</a:t>
            </a:r>
            <a:endParaRPr lang="fi-FI" dirty="0">
              <a:cs typeface="Calibri"/>
            </a:endParaRPr>
          </a:p>
          <a:p>
            <a:pPr marL="342900" indent="-342900" defTabSz="457200">
              <a:lnSpc>
                <a:spcPct val="100000"/>
              </a:lnSpc>
              <a:spcBef>
                <a:spcPct val="20000"/>
              </a:spcBef>
              <a:buFont typeface="Arial"/>
              <a:buChar char="•"/>
            </a:pPr>
            <a:r>
              <a:rPr lang="fi-FI" dirty="0" err="1">
                <a:cs typeface="Calibri"/>
              </a:rPr>
              <a:t>Kan</a:t>
            </a:r>
            <a:r>
              <a:rPr lang="fi-FI" dirty="0">
                <a:cs typeface="Calibri"/>
              </a:rPr>
              <a:t> </a:t>
            </a:r>
            <a:r>
              <a:rPr lang="fi-FI" dirty="0" err="1">
                <a:cs typeface="Calibri"/>
              </a:rPr>
              <a:t>leda</a:t>
            </a:r>
            <a:r>
              <a:rPr lang="fi-FI" dirty="0">
                <a:cs typeface="Calibri"/>
              </a:rPr>
              <a:t> </a:t>
            </a:r>
            <a:r>
              <a:rPr lang="fi-FI" dirty="0" err="1">
                <a:cs typeface="Calibri"/>
              </a:rPr>
              <a:t>till</a:t>
            </a:r>
            <a:r>
              <a:rPr lang="fi-FI" dirty="0">
                <a:cs typeface="Calibri"/>
              </a:rPr>
              <a:t> </a:t>
            </a:r>
            <a:r>
              <a:rPr lang="fi-FI" dirty="0" err="1">
                <a:cs typeface="Calibri"/>
              </a:rPr>
              <a:t>att</a:t>
            </a:r>
            <a:r>
              <a:rPr lang="fi-FI" dirty="0">
                <a:cs typeface="Calibri"/>
              </a:rPr>
              <a:t> </a:t>
            </a:r>
            <a:r>
              <a:rPr lang="fi-FI" dirty="0" err="1">
                <a:cs typeface="Calibri"/>
              </a:rPr>
              <a:t>ungdomar</a:t>
            </a:r>
            <a:r>
              <a:rPr lang="fi-FI" dirty="0">
                <a:cs typeface="Calibri"/>
              </a:rPr>
              <a:t> </a:t>
            </a:r>
            <a:r>
              <a:rPr lang="fi-FI" dirty="0" err="1">
                <a:cs typeface="Calibri"/>
              </a:rPr>
              <a:t>klarar</a:t>
            </a:r>
            <a:r>
              <a:rPr lang="fi-FI" dirty="0">
                <a:cs typeface="Calibri"/>
              </a:rPr>
              <a:t> </a:t>
            </a:r>
            <a:r>
              <a:rPr lang="fi-FI" dirty="0" err="1">
                <a:cs typeface="Calibri"/>
              </a:rPr>
              <a:t>sig</a:t>
            </a:r>
            <a:r>
              <a:rPr lang="fi-FI" dirty="0">
                <a:cs typeface="Calibri"/>
              </a:rPr>
              <a:t> </a:t>
            </a:r>
            <a:r>
              <a:rPr lang="fi-FI" dirty="0" err="1">
                <a:cs typeface="Calibri"/>
              </a:rPr>
              <a:t>sämre</a:t>
            </a:r>
            <a:r>
              <a:rPr lang="fi-FI" dirty="0">
                <a:cs typeface="Calibri"/>
              </a:rPr>
              <a:t> i </a:t>
            </a:r>
            <a:r>
              <a:rPr lang="fi-FI" dirty="0" err="1">
                <a:cs typeface="Calibri"/>
              </a:rPr>
              <a:t>skolan</a:t>
            </a:r>
            <a:r>
              <a:rPr lang="fi-FI" dirty="0">
                <a:cs typeface="Calibri"/>
              </a:rPr>
              <a:t> </a:t>
            </a:r>
            <a:r>
              <a:rPr lang="fi-FI" dirty="0" err="1">
                <a:cs typeface="Calibri"/>
              </a:rPr>
              <a:t>och</a:t>
            </a:r>
            <a:r>
              <a:rPr lang="fi-FI" dirty="0">
                <a:cs typeface="Calibri"/>
              </a:rPr>
              <a:t> </a:t>
            </a:r>
            <a:r>
              <a:rPr lang="fi-FI" dirty="0" err="1">
                <a:cs typeface="Calibri"/>
              </a:rPr>
              <a:t>vuxna</a:t>
            </a:r>
            <a:r>
              <a:rPr lang="fi-FI" dirty="0">
                <a:cs typeface="Calibri"/>
              </a:rPr>
              <a:t> i </a:t>
            </a:r>
            <a:r>
              <a:rPr lang="fi-FI" dirty="0" err="1">
                <a:cs typeface="Calibri"/>
              </a:rPr>
              <a:t>arbetsuppgifter</a:t>
            </a:r>
            <a:r>
              <a:rPr lang="fi-FI" dirty="0">
                <a:cs typeface="Calibri"/>
              </a:rPr>
              <a:t> </a:t>
            </a:r>
            <a:r>
              <a:rPr lang="fi-FI" dirty="0" err="1">
                <a:cs typeface="Calibri"/>
              </a:rPr>
              <a:t>som</a:t>
            </a:r>
            <a:r>
              <a:rPr lang="fi-FI" dirty="0">
                <a:cs typeface="Calibri"/>
              </a:rPr>
              <a:t> </a:t>
            </a:r>
            <a:r>
              <a:rPr lang="fi-FI" dirty="0" err="1">
                <a:cs typeface="Calibri"/>
              </a:rPr>
              <a:t>kräver</a:t>
            </a:r>
            <a:r>
              <a:rPr lang="fi-FI" dirty="0">
                <a:cs typeface="Calibri"/>
              </a:rPr>
              <a:t> </a:t>
            </a:r>
            <a:r>
              <a:rPr lang="fi-FI" dirty="0" err="1">
                <a:cs typeface="Calibri"/>
              </a:rPr>
              <a:t>god</a:t>
            </a:r>
            <a:r>
              <a:rPr lang="fi-FI" dirty="0">
                <a:cs typeface="Calibri"/>
              </a:rPr>
              <a:t> </a:t>
            </a:r>
            <a:r>
              <a:rPr lang="fi-FI" dirty="0" err="1">
                <a:cs typeface="Calibri"/>
              </a:rPr>
              <a:t>intellektuell</a:t>
            </a:r>
            <a:r>
              <a:rPr lang="fi-FI" dirty="0">
                <a:cs typeface="Calibri"/>
              </a:rPr>
              <a:t> </a:t>
            </a:r>
            <a:r>
              <a:rPr lang="fi-FI" dirty="0" err="1">
                <a:cs typeface="Calibri"/>
              </a:rPr>
              <a:t>prestationsnivå</a:t>
            </a:r>
            <a:r>
              <a:rPr lang="fi-FI" dirty="0">
                <a:cs typeface="Calibri"/>
              </a:rPr>
              <a:t>.</a:t>
            </a:r>
          </a:p>
        </p:txBody>
      </p:sp>
    </p:spTree>
    <p:extLst>
      <p:ext uri="{BB962C8B-B14F-4D97-AF65-F5344CB8AC3E}">
        <p14:creationId xmlns:p14="http://schemas.microsoft.com/office/powerpoint/2010/main" val="1240833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16DBC5-9E39-4270-B1D1-2EC92AF04CBD}"/>
              </a:ext>
            </a:extLst>
          </p:cNvPr>
          <p:cNvSpPr>
            <a:spLocks noGrp="1"/>
          </p:cNvSpPr>
          <p:nvPr>
            <p:ph type="ctrTitle" idx="4294967295"/>
          </p:nvPr>
        </p:nvSpPr>
        <p:spPr>
          <a:xfrm>
            <a:off x="3701537" y="691105"/>
            <a:ext cx="5031011" cy="915987"/>
          </a:xfrm>
          <a:prstGeom prst="rect">
            <a:avLst/>
          </a:prstGeom>
        </p:spPr>
        <p:txBody>
          <a:bodyPr lIns="91440" tIns="45720" rIns="91440" bIns="45720" anchor="t"/>
          <a:lstStyle/>
          <a:p>
            <a:r>
              <a:rPr lang="sv-FI" sz="3200" dirty="0">
                <a:latin typeface="+mn-lt"/>
              </a:rPr>
              <a:t>Tidig debutålder ökar risken för problem hos unga</a:t>
            </a:r>
            <a:endParaRPr lang="fi-FI" sz="3200" dirty="0">
              <a:cs typeface="Calibri Light"/>
            </a:endParaRPr>
          </a:p>
        </p:txBody>
      </p:sp>
      <p:sp>
        <p:nvSpPr>
          <p:cNvPr id="3" name="Alaotsikko 2">
            <a:extLst>
              <a:ext uri="{FF2B5EF4-FFF2-40B4-BE49-F238E27FC236}">
                <a16:creationId xmlns:a16="http://schemas.microsoft.com/office/drawing/2014/main" id="{96BD11DA-7104-4A3C-871D-F43CCEEFDF45}"/>
              </a:ext>
            </a:extLst>
          </p:cNvPr>
          <p:cNvSpPr>
            <a:spLocks noGrp="1"/>
          </p:cNvSpPr>
          <p:nvPr>
            <p:ph type="subTitle" idx="4294967295"/>
          </p:nvPr>
        </p:nvSpPr>
        <p:spPr>
          <a:xfrm>
            <a:off x="3544167" y="1880403"/>
            <a:ext cx="5345753" cy="4768850"/>
          </a:xfrm>
          <a:prstGeom prst="rect">
            <a:avLst/>
          </a:prstGeom>
        </p:spPr>
        <p:txBody>
          <a:bodyPr lIns="91440" tIns="45720" rIns="91440" bIns="45720" anchor="t"/>
          <a:lstStyle/>
          <a:p>
            <a:pPr marL="285750" indent="-285750"/>
            <a:r>
              <a:rPr lang="fi-FI" sz="1800" dirty="0" err="1"/>
              <a:t>Cannabis</a:t>
            </a:r>
            <a:r>
              <a:rPr lang="fi-FI" sz="1800" dirty="0"/>
              <a:t> </a:t>
            </a:r>
            <a:r>
              <a:rPr lang="fi-FI" sz="1800" dirty="0" err="1"/>
              <a:t>har</a:t>
            </a:r>
            <a:r>
              <a:rPr lang="fi-FI" sz="1800" dirty="0"/>
              <a:t> </a:t>
            </a:r>
            <a:r>
              <a:rPr lang="fi-FI" sz="1800" dirty="0" err="1"/>
              <a:t>inte</a:t>
            </a:r>
            <a:r>
              <a:rPr lang="fi-FI" sz="1800" dirty="0"/>
              <a:t> i </a:t>
            </a:r>
            <a:r>
              <a:rPr lang="fi-FI" sz="1800" dirty="0" err="1"/>
              <a:t>sig</a:t>
            </a:r>
            <a:r>
              <a:rPr lang="fi-FI" sz="1800" dirty="0"/>
              <a:t> </a:t>
            </a:r>
            <a:r>
              <a:rPr lang="fi-FI" sz="1800" dirty="0" err="1"/>
              <a:t>än</a:t>
            </a:r>
            <a:r>
              <a:rPr lang="fi-FI" sz="1800" dirty="0"/>
              <a:t> </a:t>
            </a:r>
            <a:r>
              <a:rPr lang="fi-FI" sz="1800" dirty="0" err="1"/>
              <a:t>så</a:t>
            </a:r>
            <a:r>
              <a:rPr lang="fi-FI" sz="1800" dirty="0"/>
              <a:t> </a:t>
            </a:r>
            <a:r>
              <a:rPr lang="fi-FI" sz="1800" dirty="0" err="1"/>
              <a:t>länge</a:t>
            </a:r>
            <a:r>
              <a:rPr lang="fi-FI" sz="1800" dirty="0"/>
              <a:t> </a:t>
            </a:r>
            <a:r>
              <a:rPr lang="fi-FI" sz="1800" dirty="0" err="1"/>
              <a:t>orsakat</a:t>
            </a:r>
            <a:r>
              <a:rPr lang="fi-FI" sz="1800" dirty="0"/>
              <a:t> en </a:t>
            </a:r>
            <a:r>
              <a:rPr lang="fi-FI" sz="1800" dirty="0" err="1"/>
              <a:t>betydlig</a:t>
            </a:r>
            <a:r>
              <a:rPr lang="fi-FI" sz="1800" dirty="0"/>
              <a:t> </a:t>
            </a:r>
            <a:r>
              <a:rPr lang="fi-FI" sz="1800" dirty="0" err="1"/>
              <a:t>skada</a:t>
            </a:r>
            <a:r>
              <a:rPr lang="fi-FI" sz="1800" dirty="0"/>
              <a:t> för </a:t>
            </a:r>
            <a:r>
              <a:rPr lang="fi-FI" sz="1800" dirty="0" err="1"/>
              <a:t>folkhälsan</a:t>
            </a:r>
            <a:r>
              <a:rPr lang="fi-FI" sz="1800" dirty="0"/>
              <a:t>, </a:t>
            </a:r>
            <a:r>
              <a:rPr lang="fi-FI" sz="1800" b="1" dirty="0" err="1"/>
              <a:t>men</a:t>
            </a:r>
            <a:r>
              <a:rPr lang="fi-FI" sz="1800" b="1" dirty="0"/>
              <a:t> </a:t>
            </a:r>
            <a:r>
              <a:rPr lang="fi-FI" sz="1800" b="1" dirty="0" err="1"/>
              <a:t>är</a:t>
            </a:r>
            <a:r>
              <a:rPr lang="fi-FI" sz="1800" b="1" dirty="0"/>
              <a:t> </a:t>
            </a:r>
            <a:r>
              <a:rPr lang="fi-FI" sz="1800" b="1" dirty="0" err="1"/>
              <a:t>det</a:t>
            </a:r>
            <a:r>
              <a:rPr lang="fi-FI" sz="1800" b="1" dirty="0"/>
              <a:t> </a:t>
            </a:r>
            <a:r>
              <a:rPr lang="fi-FI" sz="1800" b="1" dirty="0" err="1"/>
              <a:t>vanligaste</a:t>
            </a:r>
            <a:r>
              <a:rPr lang="fi-FI" sz="1800" b="1" dirty="0"/>
              <a:t> </a:t>
            </a:r>
            <a:r>
              <a:rPr lang="fi-FI" sz="1800" b="1" dirty="0" err="1"/>
              <a:t>rusmedlet</a:t>
            </a:r>
            <a:r>
              <a:rPr lang="fi-FI" sz="1800" b="1" dirty="0"/>
              <a:t> </a:t>
            </a:r>
            <a:r>
              <a:rPr lang="fi-FI" sz="1800" b="1" dirty="0" err="1"/>
              <a:t>som</a:t>
            </a:r>
            <a:r>
              <a:rPr lang="fi-FI" sz="1800" b="1" dirty="0"/>
              <a:t> </a:t>
            </a:r>
            <a:r>
              <a:rPr lang="fi-FI" sz="1800" b="1" dirty="0" err="1"/>
              <a:t>under</a:t>
            </a:r>
            <a:r>
              <a:rPr lang="fi-FI" sz="1800" b="1" dirty="0"/>
              <a:t> 20 </a:t>
            </a:r>
            <a:r>
              <a:rPr lang="fi-FI" sz="1800" b="1" dirty="0" err="1"/>
              <a:t>åringar</a:t>
            </a:r>
            <a:r>
              <a:rPr lang="fi-FI" sz="1800" b="1" dirty="0"/>
              <a:t> </a:t>
            </a:r>
            <a:r>
              <a:rPr lang="fi-FI" sz="1800" b="1" dirty="0" err="1"/>
              <a:t>söker</a:t>
            </a:r>
            <a:r>
              <a:rPr lang="fi-FI" sz="1800" b="1" dirty="0"/>
              <a:t> </a:t>
            </a:r>
            <a:r>
              <a:rPr lang="fi-FI" sz="1800" b="1" dirty="0" err="1"/>
              <a:t>vård</a:t>
            </a:r>
            <a:r>
              <a:rPr lang="fi-FI" sz="1800" b="1" dirty="0"/>
              <a:t> för.</a:t>
            </a:r>
            <a:endParaRPr lang="fi-FI" sz="1800" b="1" dirty="0">
              <a:cs typeface="Calibri"/>
            </a:endParaRPr>
          </a:p>
          <a:p>
            <a:pPr marL="285750" indent="-285750">
              <a:buFont typeface="Arial" panose="020B0604020202020204" pitchFamily="34" charset="0"/>
              <a:buChar char="•"/>
            </a:pPr>
            <a:r>
              <a:rPr lang="fi-FI" sz="1800" dirty="0" err="1"/>
              <a:t>Påbörjad</a:t>
            </a:r>
            <a:r>
              <a:rPr lang="fi-FI" sz="1800" dirty="0"/>
              <a:t> </a:t>
            </a:r>
            <a:r>
              <a:rPr lang="fi-FI" sz="1800" dirty="0" err="1"/>
              <a:t>användning</a:t>
            </a:r>
            <a:r>
              <a:rPr lang="fi-FI" sz="1800" dirty="0"/>
              <a:t> i </a:t>
            </a:r>
            <a:r>
              <a:rPr lang="fi-FI" sz="1800" dirty="0" err="1"/>
              <a:t>tidig</a:t>
            </a:r>
            <a:r>
              <a:rPr lang="fi-FI" sz="1800" dirty="0"/>
              <a:t> </a:t>
            </a:r>
            <a:r>
              <a:rPr lang="fi-FI" sz="1800" dirty="0" err="1"/>
              <a:t>ålder</a:t>
            </a:r>
            <a:r>
              <a:rPr lang="fi-FI" sz="1800" dirty="0"/>
              <a:t> </a:t>
            </a:r>
            <a:r>
              <a:rPr lang="fi-FI" sz="1800" dirty="0" err="1"/>
              <a:t>ökar</a:t>
            </a:r>
            <a:r>
              <a:rPr lang="fi-FI" sz="1800" dirty="0"/>
              <a:t> </a:t>
            </a:r>
            <a:r>
              <a:rPr lang="fi-FI" sz="1800" dirty="0" err="1"/>
              <a:t>risken</a:t>
            </a:r>
            <a:r>
              <a:rPr lang="fi-FI" sz="1800" dirty="0"/>
              <a:t> för </a:t>
            </a:r>
            <a:r>
              <a:rPr lang="fi-FI" sz="1800" dirty="0" err="1"/>
              <a:t>problem</a:t>
            </a:r>
            <a:r>
              <a:rPr lang="fi-FI" sz="1800" dirty="0"/>
              <a:t>.   </a:t>
            </a:r>
            <a:endParaRPr lang="fi-FI" sz="1800" dirty="0">
              <a:cs typeface="Calibri"/>
            </a:endParaRPr>
          </a:p>
          <a:p>
            <a:pPr marL="285750" indent="-285750"/>
            <a:r>
              <a:rPr lang="fi-FI" sz="1800" dirty="0"/>
              <a:t>För </a:t>
            </a:r>
            <a:r>
              <a:rPr lang="fi-FI" sz="1800" dirty="0" err="1"/>
              <a:t>att</a:t>
            </a:r>
            <a:r>
              <a:rPr lang="fi-FI" sz="1800" dirty="0"/>
              <a:t> </a:t>
            </a:r>
            <a:r>
              <a:rPr lang="fi-FI" sz="1800" dirty="0" err="1"/>
              <a:t>minimera</a:t>
            </a:r>
            <a:r>
              <a:rPr lang="fi-FI" sz="1800" dirty="0"/>
              <a:t> de </a:t>
            </a:r>
            <a:r>
              <a:rPr lang="fi-FI" sz="1800" dirty="0" err="1"/>
              <a:t>negativa</a:t>
            </a:r>
            <a:r>
              <a:rPr lang="fi-FI" sz="1800" dirty="0"/>
              <a:t> </a:t>
            </a:r>
            <a:r>
              <a:rPr lang="fi-FI" sz="1800" dirty="0" err="1"/>
              <a:t>skadeverkningarna</a:t>
            </a:r>
            <a:r>
              <a:rPr lang="fi-FI" sz="1800" dirty="0"/>
              <a:t>, </a:t>
            </a:r>
            <a:r>
              <a:rPr lang="fi-FI" sz="1800" dirty="0" err="1"/>
              <a:t>är</a:t>
            </a:r>
            <a:r>
              <a:rPr lang="fi-FI" sz="1800" dirty="0"/>
              <a:t> </a:t>
            </a:r>
            <a:r>
              <a:rPr lang="fi-FI" sz="1800" dirty="0" err="1"/>
              <a:t>det</a:t>
            </a:r>
            <a:r>
              <a:rPr lang="fi-FI" sz="1800" dirty="0"/>
              <a:t> </a:t>
            </a:r>
            <a:r>
              <a:rPr lang="fi-FI" sz="1800" dirty="0" err="1"/>
              <a:t>vettigast</a:t>
            </a:r>
            <a:r>
              <a:rPr lang="fi-FI" sz="1800" dirty="0"/>
              <a:t> </a:t>
            </a:r>
            <a:r>
              <a:rPr lang="fi-FI" sz="1800" dirty="0" err="1"/>
              <a:t>att</a:t>
            </a:r>
            <a:r>
              <a:rPr lang="fi-FI" sz="1800" dirty="0"/>
              <a:t> </a:t>
            </a:r>
            <a:r>
              <a:rPr lang="fi-FI" sz="1800" dirty="0" err="1"/>
              <a:t>uppskjuta</a:t>
            </a:r>
            <a:r>
              <a:rPr lang="fi-FI" sz="1800" dirty="0"/>
              <a:t> </a:t>
            </a:r>
            <a:r>
              <a:rPr lang="fi-FI" sz="1800" dirty="0" err="1"/>
              <a:t>provandet</a:t>
            </a:r>
            <a:r>
              <a:rPr lang="fi-FI" sz="1800" dirty="0"/>
              <a:t> </a:t>
            </a:r>
            <a:r>
              <a:rPr lang="fi-FI" sz="1800" dirty="0" err="1"/>
              <a:t>till</a:t>
            </a:r>
            <a:r>
              <a:rPr lang="fi-FI" sz="1800" dirty="0"/>
              <a:t> en </a:t>
            </a:r>
            <a:r>
              <a:rPr lang="fi-FI" sz="1800" dirty="0" err="1"/>
              <a:t>ålder</a:t>
            </a:r>
            <a:r>
              <a:rPr lang="fi-FI" sz="1800" dirty="0"/>
              <a:t> </a:t>
            </a:r>
            <a:r>
              <a:rPr lang="fi-FI" sz="1800" dirty="0" err="1"/>
              <a:t>då</a:t>
            </a:r>
            <a:r>
              <a:rPr lang="fi-FI" sz="1800" dirty="0"/>
              <a:t> </a:t>
            </a:r>
            <a:r>
              <a:rPr lang="fi-FI" sz="1800" dirty="0" err="1"/>
              <a:t>hjärnan</a:t>
            </a:r>
            <a:r>
              <a:rPr lang="fi-FI" sz="1800" dirty="0"/>
              <a:t> </a:t>
            </a:r>
            <a:r>
              <a:rPr lang="fi-FI" sz="1800" dirty="0" err="1"/>
              <a:t>utvecklats</a:t>
            </a:r>
            <a:r>
              <a:rPr lang="fi-FI" sz="1800" dirty="0"/>
              <a:t> </a:t>
            </a:r>
            <a:r>
              <a:rPr lang="fi-FI" sz="1800" dirty="0" err="1"/>
              <a:t>färdigt</a:t>
            </a:r>
            <a:r>
              <a:rPr lang="fi-FI" sz="1800" dirty="0"/>
              <a:t>.</a:t>
            </a:r>
            <a:endParaRPr lang="fi-FI" sz="1800" dirty="0">
              <a:cs typeface="Calibri"/>
            </a:endParaRPr>
          </a:p>
          <a:p>
            <a:r>
              <a:rPr lang="fi-FI" sz="1800" dirty="0" err="1">
                <a:cs typeface="Calibri"/>
              </a:rPr>
              <a:t>Flera</a:t>
            </a:r>
            <a:r>
              <a:rPr lang="fi-FI" sz="1800" dirty="0">
                <a:cs typeface="Calibri"/>
              </a:rPr>
              <a:t> </a:t>
            </a:r>
            <a:r>
              <a:rPr lang="fi-FI" sz="1800" dirty="0" err="1">
                <a:cs typeface="Calibri"/>
              </a:rPr>
              <a:t>studier</a:t>
            </a:r>
            <a:r>
              <a:rPr lang="fi-FI" sz="1800" dirty="0">
                <a:cs typeface="Calibri"/>
              </a:rPr>
              <a:t> </a:t>
            </a:r>
            <a:r>
              <a:rPr lang="fi-FI" sz="1800" dirty="0" err="1">
                <a:cs typeface="Calibri"/>
              </a:rPr>
              <a:t>har</a:t>
            </a:r>
            <a:r>
              <a:rPr lang="fi-FI" sz="1800" dirty="0">
                <a:cs typeface="Calibri"/>
              </a:rPr>
              <a:t> visat </a:t>
            </a:r>
            <a:r>
              <a:rPr lang="fi-FI" sz="1800" dirty="0" err="1">
                <a:cs typeface="Calibri"/>
              </a:rPr>
              <a:t>samband</a:t>
            </a:r>
            <a:r>
              <a:rPr lang="fi-FI" sz="1800" dirty="0">
                <a:cs typeface="Calibri"/>
              </a:rPr>
              <a:t> </a:t>
            </a:r>
            <a:r>
              <a:rPr lang="fi-FI" sz="1800" dirty="0" err="1">
                <a:cs typeface="Calibri"/>
              </a:rPr>
              <a:t>mellan</a:t>
            </a:r>
            <a:r>
              <a:rPr lang="fi-FI" sz="1800" dirty="0">
                <a:cs typeface="Calibri"/>
              </a:rPr>
              <a:t> </a:t>
            </a:r>
            <a:r>
              <a:rPr lang="fi-FI" sz="1800" dirty="0" err="1">
                <a:cs typeface="Calibri"/>
              </a:rPr>
              <a:t>omfattande</a:t>
            </a:r>
            <a:r>
              <a:rPr lang="fi-FI" sz="1800" dirty="0">
                <a:cs typeface="Calibri"/>
              </a:rPr>
              <a:t> </a:t>
            </a:r>
            <a:r>
              <a:rPr lang="fi-FI" sz="1800" dirty="0" err="1">
                <a:cs typeface="Calibri"/>
              </a:rPr>
              <a:t>cannabisbruk</a:t>
            </a:r>
            <a:r>
              <a:rPr lang="fi-FI" sz="1800" dirty="0">
                <a:cs typeface="Calibri"/>
              </a:rPr>
              <a:t> i </a:t>
            </a:r>
            <a:r>
              <a:rPr lang="fi-FI" sz="1800" dirty="0" err="1">
                <a:cs typeface="Calibri"/>
              </a:rPr>
              <a:t>sena</a:t>
            </a:r>
            <a:r>
              <a:rPr lang="fi-FI" sz="1800" dirty="0">
                <a:cs typeface="Calibri"/>
              </a:rPr>
              <a:t> </a:t>
            </a:r>
            <a:r>
              <a:rPr lang="fi-FI" sz="1800" dirty="0" err="1">
                <a:cs typeface="Calibri"/>
              </a:rPr>
              <a:t>tonåren</a:t>
            </a:r>
            <a:r>
              <a:rPr lang="fi-FI" sz="1800" dirty="0">
                <a:cs typeface="Calibri"/>
              </a:rPr>
              <a:t> </a:t>
            </a:r>
            <a:r>
              <a:rPr lang="fi-FI" sz="1800" dirty="0" err="1">
                <a:cs typeface="Calibri"/>
              </a:rPr>
              <a:t>och</a:t>
            </a:r>
            <a:r>
              <a:rPr lang="fi-FI" sz="1800" dirty="0">
                <a:cs typeface="Calibri"/>
              </a:rPr>
              <a:t> </a:t>
            </a:r>
            <a:r>
              <a:rPr lang="fi-FI" sz="1800" dirty="0" err="1">
                <a:cs typeface="Calibri"/>
              </a:rPr>
              <a:t>allmän</a:t>
            </a:r>
            <a:r>
              <a:rPr lang="fi-FI" sz="1800" dirty="0">
                <a:cs typeface="Calibri"/>
              </a:rPr>
              <a:t> </a:t>
            </a:r>
            <a:r>
              <a:rPr lang="fi-FI" sz="1800" dirty="0" err="1">
                <a:cs typeface="Calibri"/>
              </a:rPr>
              <a:t>apatiskhet</a:t>
            </a:r>
            <a:r>
              <a:rPr lang="fi-FI" sz="1800" dirty="0">
                <a:cs typeface="Calibri"/>
              </a:rPr>
              <a:t> (</a:t>
            </a:r>
            <a:r>
              <a:rPr lang="fi-FI" sz="1800" dirty="0" err="1">
                <a:cs typeface="Calibri"/>
              </a:rPr>
              <a:t>svårt</a:t>
            </a:r>
            <a:r>
              <a:rPr lang="fi-FI" sz="1800" dirty="0">
                <a:cs typeface="Calibri"/>
              </a:rPr>
              <a:t> </a:t>
            </a:r>
            <a:r>
              <a:rPr lang="fi-FI" sz="1800" dirty="0" err="1">
                <a:cs typeface="Calibri"/>
              </a:rPr>
              <a:t>att</a:t>
            </a:r>
            <a:r>
              <a:rPr lang="fi-FI" sz="1800" dirty="0">
                <a:cs typeface="Calibri"/>
              </a:rPr>
              <a:t> </a:t>
            </a:r>
            <a:r>
              <a:rPr lang="fi-FI" sz="1800" dirty="0" err="1">
                <a:cs typeface="Calibri"/>
              </a:rPr>
              <a:t>få</a:t>
            </a:r>
            <a:r>
              <a:rPr lang="fi-FI" sz="1800" dirty="0">
                <a:cs typeface="Calibri"/>
              </a:rPr>
              <a:t> </a:t>
            </a:r>
            <a:r>
              <a:rPr lang="fi-FI" sz="1800" dirty="0" err="1">
                <a:cs typeface="Calibri"/>
              </a:rPr>
              <a:t>saker</a:t>
            </a:r>
            <a:r>
              <a:rPr lang="fi-FI" sz="1800" dirty="0">
                <a:cs typeface="Calibri"/>
              </a:rPr>
              <a:t> </a:t>
            </a:r>
            <a:r>
              <a:rPr lang="fi-FI" sz="1800" dirty="0" err="1">
                <a:cs typeface="Calibri"/>
              </a:rPr>
              <a:t>gjorda</a:t>
            </a:r>
            <a:r>
              <a:rPr lang="fi-FI" sz="1800" dirty="0">
                <a:cs typeface="Calibri"/>
              </a:rPr>
              <a:t>), </a:t>
            </a:r>
            <a:r>
              <a:rPr lang="fi-FI" sz="1800" dirty="0" err="1">
                <a:cs typeface="Calibri"/>
              </a:rPr>
              <a:t>lägre</a:t>
            </a:r>
            <a:r>
              <a:rPr lang="fi-FI" sz="1800" dirty="0">
                <a:cs typeface="Calibri"/>
              </a:rPr>
              <a:t> </a:t>
            </a:r>
            <a:r>
              <a:rPr lang="fi-FI" sz="1800" dirty="0" err="1">
                <a:cs typeface="Calibri"/>
              </a:rPr>
              <a:t>motivation</a:t>
            </a:r>
            <a:r>
              <a:rPr lang="fi-FI" sz="1800" dirty="0">
                <a:cs typeface="Calibri"/>
              </a:rPr>
              <a:t> </a:t>
            </a:r>
            <a:r>
              <a:rPr lang="fi-FI" sz="1800" dirty="0" err="1">
                <a:cs typeface="Calibri"/>
              </a:rPr>
              <a:t>och</a:t>
            </a:r>
            <a:r>
              <a:rPr lang="fi-FI" sz="1800" dirty="0">
                <a:cs typeface="Calibri"/>
              </a:rPr>
              <a:t> </a:t>
            </a:r>
            <a:r>
              <a:rPr lang="fi-FI" sz="1800" dirty="0" err="1">
                <a:cs typeface="Calibri"/>
              </a:rPr>
              <a:t>bristande</a:t>
            </a:r>
            <a:r>
              <a:rPr lang="fi-FI" sz="1800" dirty="0">
                <a:cs typeface="Calibri"/>
              </a:rPr>
              <a:t> </a:t>
            </a:r>
            <a:r>
              <a:rPr lang="fi-FI" sz="1800" dirty="0" err="1">
                <a:cs typeface="Calibri"/>
              </a:rPr>
              <a:t>prestation</a:t>
            </a:r>
            <a:r>
              <a:rPr lang="fi-FI" sz="1800" dirty="0">
                <a:cs typeface="Calibri"/>
              </a:rPr>
              <a:t> i </a:t>
            </a:r>
            <a:r>
              <a:rPr lang="fi-FI" sz="1800" dirty="0" err="1">
                <a:cs typeface="Calibri"/>
              </a:rPr>
              <a:t>studier</a:t>
            </a:r>
            <a:r>
              <a:rPr lang="fi-FI" sz="1800" dirty="0">
                <a:cs typeface="Calibri"/>
              </a:rPr>
              <a:t> </a:t>
            </a:r>
            <a:r>
              <a:rPr lang="fi-FI" sz="1800" dirty="0" err="1">
                <a:cs typeface="Calibri"/>
              </a:rPr>
              <a:t>och</a:t>
            </a:r>
            <a:r>
              <a:rPr lang="fi-FI" sz="1800" dirty="0">
                <a:cs typeface="Calibri"/>
              </a:rPr>
              <a:t> </a:t>
            </a:r>
            <a:r>
              <a:rPr lang="fi-FI" sz="1800" dirty="0" err="1">
                <a:cs typeface="Calibri"/>
              </a:rPr>
              <a:t>arbetsliv</a:t>
            </a:r>
            <a:r>
              <a:rPr lang="fi-FI" sz="1800" dirty="0">
                <a:cs typeface="Calibri"/>
              </a:rPr>
              <a:t>. </a:t>
            </a:r>
          </a:p>
          <a:p>
            <a:r>
              <a:rPr lang="fi-FI" sz="1800" dirty="0" err="1"/>
              <a:t>Olagligheten</a:t>
            </a:r>
            <a:r>
              <a:rPr lang="fi-FI" sz="1800" dirty="0"/>
              <a:t> </a:t>
            </a:r>
            <a:r>
              <a:rPr lang="fi-FI" sz="1800" dirty="0" err="1"/>
              <a:t>bildar</a:t>
            </a:r>
            <a:r>
              <a:rPr lang="fi-FI" sz="1800" dirty="0"/>
              <a:t> en </a:t>
            </a:r>
            <a:r>
              <a:rPr lang="fi-FI" sz="1800" dirty="0" err="1"/>
              <a:t>egen</a:t>
            </a:r>
            <a:r>
              <a:rPr lang="fi-FI" sz="1800" dirty="0"/>
              <a:t> </a:t>
            </a:r>
            <a:r>
              <a:rPr lang="fi-FI" sz="1800" dirty="0" err="1"/>
              <a:t>risk</a:t>
            </a:r>
            <a:r>
              <a:rPr lang="fi-FI" sz="1800" dirty="0"/>
              <a:t>: </a:t>
            </a:r>
            <a:r>
              <a:rPr lang="fi-FI" sz="1800" dirty="0" err="1"/>
              <a:t>bruket</a:t>
            </a:r>
            <a:r>
              <a:rPr lang="fi-FI" sz="1800" dirty="0"/>
              <a:t> </a:t>
            </a:r>
            <a:r>
              <a:rPr lang="fi-FI" sz="1800" dirty="0" err="1"/>
              <a:t>kan</a:t>
            </a:r>
            <a:r>
              <a:rPr lang="fi-FI" sz="1800" dirty="0"/>
              <a:t> </a:t>
            </a:r>
            <a:r>
              <a:rPr lang="fi-FI" sz="1800" dirty="0" err="1"/>
              <a:t>leda</a:t>
            </a:r>
            <a:r>
              <a:rPr lang="fi-FI" sz="1800" dirty="0"/>
              <a:t> </a:t>
            </a:r>
            <a:r>
              <a:rPr lang="fi-FI" sz="1800" dirty="0" err="1"/>
              <a:t>till</a:t>
            </a:r>
            <a:r>
              <a:rPr lang="fi-FI" sz="1800" dirty="0"/>
              <a:t> </a:t>
            </a:r>
            <a:r>
              <a:rPr lang="fi-FI" sz="1800" dirty="0" err="1"/>
              <a:t>problem</a:t>
            </a:r>
            <a:r>
              <a:rPr lang="fi-FI" sz="1800" dirty="0"/>
              <a:t> i </a:t>
            </a:r>
            <a:r>
              <a:rPr lang="fi-FI" sz="1800" dirty="0" err="1"/>
              <a:t>skolan</a:t>
            </a:r>
            <a:r>
              <a:rPr lang="fi-FI" sz="1800" dirty="0"/>
              <a:t> </a:t>
            </a:r>
            <a:r>
              <a:rPr lang="fi-FI" sz="1800" dirty="0" err="1"/>
              <a:t>och</a:t>
            </a:r>
            <a:r>
              <a:rPr lang="fi-FI" sz="1800" dirty="0"/>
              <a:t> </a:t>
            </a:r>
            <a:r>
              <a:rPr lang="fi-FI" sz="1800" dirty="0" err="1"/>
              <a:t>på</a:t>
            </a:r>
            <a:r>
              <a:rPr lang="fi-FI" sz="1800" dirty="0"/>
              <a:t> </a:t>
            </a:r>
            <a:r>
              <a:rPr lang="fi-FI" sz="1800" dirty="0" err="1"/>
              <a:t>jobbet</a:t>
            </a:r>
            <a:r>
              <a:rPr lang="fi-FI" sz="1800" dirty="0"/>
              <a:t>.</a:t>
            </a:r>
            <a:endParaRPr lang="fi-FI" sz="1800" dirty="0">
              <a:cs typeface="Calibri"/>
            </a:endParaRPr>
          </a:p>
        </p:txBody>
      </p:sp>
      <p:pic>
        <p:nvPicPr>
          <p:cNvPr id="6" name="Kuva 5" descr="Kuva, joka sisältää kohteen rakennus, ulko, katu, suuri&#10;&#10;Kuvaus luotu automaattisesti">
            <a:extLst>
              <a:ext uri="{FF2B5EF4-FFF2-40B4-BE49-F238E27FC236}">
                <a16:creationId xmlns:a16="http://schemas.microsoft.com/office/drawing/2014/main" id="{1E08E59A-1BA5-43F5-AF8D-3AC6FCD657B4}"/>
              </a:ext>
            </a:extLst>
          </p:cNvPr>
          <p:cNvPicPr>
            <a:picLocks noChangeAspect="1"/>
          </p:cNvPicPr>
          <p:nvPr/>
        </p:nvPicPr>
        <p:blipFill rotWithShape="1">
          <a:blip r:embed="rId3">
            <a:extLst>
              <a:ext uri="{28A0092B-C50C-407E-A947-70E740481C1C}">
                <a14:useLocalDpi xmlns:a14="http://schemas.microsoft.com/office/drawing/2010/main" val="0"/>
              </a:ext>
            </a:extLst>
          </a:blip>
          <a:srcRect l="4836" r="13811"/>
          <a:stretch/>
        </p:blipFill>
        <p:spPr>
          <a:xfrm>
            <a:off x="0" y="0"/>
            <a:ext cx="3336966" cy="6858000"/>
          </a:xfrm>
          <a:prstGeom prst="rect">
            <a:avLst/>
          </a:prstGeom>
        </p:spPr>
      </p:pic>
      <p:pic>
        <p:nvPicPr>
          <p:cNvPr id="5" name="Kuva 4" descr="EHYT Bueno&#10;">
            <a:extLst>
              <a:ext uri="{FF2B5EF4-FFF2-40B4-BE49-F238E27FC236}">
                <a16:creationId xmlns:a16="http://schemas.microsoft.com/office/drawing/2014/main" id="{D9DFBB2F-13C6-4ADD-B24B-F477933712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920" y="119544"/>
            <a:ext cx="1556502" cy="743359"/>
          </a:xfrm>
          <a:prstGeom prst="rect">
            <a:avLst/>
          </a:prstGeom>
        </p:spPr>
      </p:pic>
    </p:spTree>
    <p:extLst>
      <p:ext uri="{BB962C8B-B14F-4D97-AF65-F5344CB8AC3E}">
        <p14:creationId xmlns:p14="http://schemas.microsoft.com/office/powerpoint/2010/main" val="960024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ED0BA1-C7F6-48BE-967B-6B8B7C360D55}"/>
              </a:ext>
            </a:extLst>
          </p:cNvPr>
          <p:cNvSpPr>
            <a:spLocks noGrp="1"/>
          </p:cNvSpPr>
          <p:nvPr>
            <p:ph type="ctrTitle" idx="4294967295"/>
          </p:nvPr>
        </p:nvSpPr>
        <p:spPr>
          <a:xfrm>
            <a:off x="731730" y="609099"/>
            <a:ext cx="6903126" cy="915954"/>
          </a:xfrm>
          <a:prstGeom prst="rect">
            <a:avLst/>
          </a:prstGeom>
        </p:spPr>
        <p:txBody>
          <a:bodyPr lIns="91440" tIns="45720" rIns="91440" bIns="45720" anchor="t"/>
          <a:lstStyle/>
          <a:p>
            <a:r>
              <a:rPr lang="fi-FI" dirty="0" err="1">
                <a:latin typeface="+mn-lt"/>
              </a:rPr>
              <a:t>Beroende</a:t>
            </a:r>
            <a:endParaRPr lang="fi-FI" dirty="0">
              <a:latin typeface="+mn-lt"/>
            </a:endParaRPr>
          </a:p>
        </p:txBody>
      </p:sp>
      <p:sp>
        <p:nvSpPr>
          <p:cNvPr id="3" name="Alaotsikko 2">
            <a:extLst>
              <a:ext uri="{FF2B5EF4-FFF2-40B4-BE49-F238E27FC236}">
                <a16:creationId xmlns:a16="http://schemas.microsoft.com/office/drawing/2014/main" id="{291F984D-7ADA-4178-9AFA-BC69FE2D0821}"/>
              </a:ext>
            </a:extLst>
          </p:cNvPr>
          <p:cNvSpPr>
            <a:spLocks noGrp="1"/>
          </p:cNvSpPr>
          <p:nvPr>
            <p:ph type="subTitle" idx="1"/>
          </p:nvPr>
        </p:nvSpPr>
        <p:spPr>
          <a:xfrm>
            <a:off x="510057" y="1120443"/>
            <a:ext cx="8123886" cy="4617114"/>
          </a:xfrm>
        </p:spPr>
        <p:txBody>
          <a:bodyPr lIns="91440" tIns="45720" rIns="91440" bIns="45720" anchor="t"/>
          <a:lstStyle/>
          <a:p>
            <a:endParaRPr lang="fi-FI" sz="1800" dirty="0">
              <a:latin typeface="+mn-lt"/>
              <a:cs typeface="Calibri"/>
            </a:endParaRPr>
          </a:p>
          <a:p>
            <a:pPr marL="285750" indent="-285750">
              <a:buFont typeface="Arial" panose="020B0604020202020204" pitchFamily="34" charset="0"/>
              <a:buChar char="•"/>
            </a:pPr>
            <a:r>
              <a:rPr lang="fi-FI" sz="1800" dirty="0">
                <a:latin typeface="+mn-lt"/>
                <a:cs typeface="Calibri"/>
              </a:rPr>
              <a:t>En </a:t>
            </a:r>
            <a:r>
              <a:rPr lang="fi-FI" sz="1800" dirty="0" err="1">
                <a:latin typeface="+mn-lt"/>
                <a:cs typeface="Calibri"/>
              </a:rPr>
              <a:t>viss</a:t>
            </a:r>
            <a:r>
              <a:rPr lang="fi-FI" sz="1800" dirty="0">
                <a:latin typeface="+mn-lt"/>
                <a:cs typeface="Calibri"/>
              </a:rPr>
              <a:t> </a:t>
            </a:r>
            <a:r>
              <a:rPr lang="fi-FI" sz="1800" dirty="0" err="1">
                <a:latin typeface="+mn-lt"/>
                <a:cs typeface="Calibri"/>
              </a:rPr>
              <a:t>andel</a:t>
            </a:r>
            <a:r>
              <a:rPr lang="fi-FI" sz="1800" dirty="0">
                <a:latin typeface="+mn-lt"/>
                <a:cs typeface="Calibri"/>
              </a:rPr>
              <a:t> av de </a:t>
            </a:r>
            <a:r>
              <a:rPr lang="fi-FI" sz="1800" dirty="0" err="1">
                <a:latin typeface="+mn-lt"/>
                <a:cs typeface="Calibri"/>
              </a:rPr>
              <a:t>som</a:t>
            </a:r>
            <a:r>
              <a:rPr lang="fi-FI" sz="1800" dirty="0">
                <a:latin typeface="+mn-lt"/>
                <a:cs typeface="Calibri"/>
              </a:rPr>
              <a:t> </a:t>
            </a:r>
            <a:r>
              <a:rPr lang="fi-FI" sz="1800" dirty="0" err="1">
                <a:latin typeface="+mn-lt"/>
                <a:cs typeface="Calibri"/>
              </a:rPr>
              <a:t>använder</a:t>
            </a:r>
            <a:r>
              <a:rPr lang="fi-FI" sz="1800" dirty="0">
                <a:latin typeface="+mn-lt"/>
                <a:cs typeface="Calibri"/>
              </a:rPr>
              <a:t> </a:t>
            </a:r>
            <a:r>
              <a:rPr lang="fi-FI" sz="1800" dirty="0" err="1">
                <a:latin typeface="+mn-lt"/>
                <a:cs typeface="Calibri"/>
              </a:rPr>
              <a:t>cannabis</a:t>
            </a:r>
            <a:r>
              <a:rPr lang="fi-FI" sz="1800" dirty="0">
                <a:latin typeface="+mn-lt"/>
                <a:cs typeface="Calibri"/>
              </a:rPr>
              <a:t> </a:t>
            </a:r>
            <a:r>
              <a:rPr lang="fi-FI" sz="1800" dirty="0" err="1">
                <a:latin typeface="+mn-lt"/>
                <a:cs typeface="Calibri"/>
              </a:rPr>
              <a:t>regelbundet</a:t>
            </a:r>
            <a:r>
              <a:rPr lang="fi-FI" sz="1800" dirty="0">
                <a:latin typeface="+mn-lt"/>
                <a:cs typeface="Calibri"/>
              </a:rPr>
              <a:t> </a:t>
            </a:r>
            <a:r>
              <a:rPr lang="fi-FI" sz="1800" dirty="0" err="1">
                <a:latin typeface="+mn-lt"/>
                <a:cs typeface="Calibri"/>
              </a:rPr>
              <a:t>utvecklar</a:t>
            </a:r>
            <a:r>
              <a:rPr lang="fi-FI" sz="1800" dirty="0">
                <a:latin typeface="+mn-lt"/>
                <a:cs typeface="Calibri"/>
              </a:rPr>
              <a:t> ett </a:t>
            </a:r>
            <a:r>
              <a:rPr lang="fi-FI" sz="1800" dirty="0" err="1">
                <a:latin typeface="+mn-lt"/>
                <a:cs typeface="Calibri"/>
              </a:rPr>
              <a:t>beroende</a:t>
            </a:r>
            <a:r>
              <a:rPr lang="fi-FI" sz="1800" dirty="0">
                <a:latin typeface="+mn-lt"/>
                <a:cs typeface="Calibri"/>
              </a:rPr>
              <a:t>. </a:t>
            </a:r>
            <a:r>
              <a:rPr lang="fi-FI" sz="1800" dirty="0" err="1">
                <a:latin typeface="+mn-lt"/>
                <a:cs typeface="Calibri"/>
              </a:rPr>
              <a:t>Cannabisberoende</a:t>
            </a:r>
            <a:r>
              <a:rPr lang="fi-FI" sz="1800" dirty="0">
                <a:latin typeface="+mn-lt"/>
                <a:cs typeface="Calibri"/>
              </a:rPr>
              <a:t> </a:t>
            </a:r>
            <a:r>
              <a:rPr lang="fi-FI" sz="1800" dirty="0" err="1">
                <a:latin typeface="+mn-lt"/>
                <a:cs typeface="Calibri"/>
              </a:rPr>
              <a:t>framkommer</a:t>
            </a:r>
            <a:r>
              <a:rPr lang="fi-FI" sz="1800" dirty="0">
                <a:latin typeface="+mn-lt"/>
                <a:cs typeface="Calibri"/>
              </a:rPr>
              <a:t> </a:t>
            </a:r>
            <a:r>
              <a:rPr lang="fi-FI" sz="1800" dirty="0" err="1">
                <a:latin typeface="+mn-lt"/>
                <a:cs typeface="Calibri"/>
              </a:rPr>
              <a:t>mest</a:t>
            </a:r>
            <a:r>
              <a:rPr lang="fi-FI" sz="1800" dirty="0">
                <a:latin typeface="+mn-lt"/>
                <a:cs typeface="Calibri"/>
              </a:rPr>
              <a:t> i </a:t>
            </a:r>
            <a:r>
              <a:rPr lang="fi-FI" sz="1800" dirty="0" err="1">
                <a:latin typeface="+mn-lt"/>
                <a:cs typeface="Calibri"/>
              </a:rPr>
              <a:t>form</a:t>
            </a:r>
            <a:r>
              <a:rPr lang="fi-FI" sz="1800" dirty="0">
                <a:latin typeface="+mn-lt"/>
                <a:cs typeface="Calibri"/>
              </a:rPr>
              <a:t> av </a:t>
            </a:r>
            <a:r>
              <a:rPr lang="fi-FI" sz="1800" dirty="0" err="1">
                <a:latin typeface="+mn-lt"/>
                <a:cs typeface="Calibri"/>
              </a:rPr>
              <a:t>psykist</a:t>
            </a:r>
            <a:r>
              <a:rPr lang="fi-FI" sz="1800" dirty="0">
                <a:latin typeface="+mn-lt"/>
                <a:cs typeface="Calibri"/>
              </a:rPr>
              <a:t> </a:t>
            </a:r>
            <a:r>
              <a:rPr lang="fi-FI" sz="1800" dirty="0" err="1">
                <a:latin typeface="+mn-lt"/>
                <a:cs typeface="Calibri"/>
              </a:rPr>
              <a:t>beroende</a:t>
            </a:r>
            <a:r>
              <a:rPr lang="fi-FI" sz="1800" dirty="0">
                <a:latin typeface="+mn-lt"/>
                <a:cs typeface="Calibri"/>
              </a:rPr>
              <a:t>.</a:t>
            </a:r>
          </a:p>
          <a:p>
            <a:pPr marL="285750" indent="-285750">
              <a:buFont typeface="Arial" panose="020B0604020202020204" pitchFamily="34" charset="0"/>
              <a:buChar char="•"/>
            </a:pPr>
            <a:r>
              <a:rPr lang="fi-FI" sz="1800" dirty="0" err="1">
                <a:latin typeface="+mn-lt"/>
                <a:cs typeface="Calibri"/>
              </a:rPr>
              <a:t>Med</a:t>
            </a:r>
            <a:r>
              <a:rPr lang="fi-FI" sz="1800" dirty="0">
                <a:latin typeface="+mn-lt"/>
                <a:cs typeface="Calibri"/>
              </a:rPr>
              <a:t> </a:t>
            </a:r>
            <a:r>
              <a:rPr lang="fi-FI" sz="1800" dirty="0" err="1">
                <a:latin typeface="+mn-lt"/>
                <a:cs typeface="Calibri"/>
              </a:rPr>
              <a:t>beroende</a:t>
            </a:r>
            <a:r>
              <a:rPr lang="fi-FI" sz="1800" dirty="0">
                <a:latin typeface="+mn-lt"/>
                <a:cs typeface="Calibri"/>
              </a:rPr>
              <a:t> </a:t>
            </a:r>
            <a:r>
              <a:rPr lang="fi-FI" sz="1800" dirty="0" err="1">
                <a:latin typeface="+mn-lt"/>
                <a:cs typeface="Calibri"/>
              </a:rPr>
              <a:t>menas</a:t>
            </a:r>
            <a:r>
              <a:rPr lang="fi-FI" sz="1800" dirty="0">
                <a:latin typeface="+mn-lt"/>
                <a:cs typeface="Calibri"/>
              </a:rPr>
              <a:t> </a:t>
            </a:r>
            <a:r>
              <a:rPr lang="fi-FI" sz="1800" dirty="0" err="1">
                <a:latin typeface="+mn-lt"/>
                <a:cs typeface="Calibri"/>
              </a:rPr>
              <a:t>att</a:t>
            </a:r>
            <a:r>
              <a:rPr lang="fi-FI" sz="1800" dirty="0">
                <a:latin typeface="+mn-lt"/>
                <a:cs typeface="Calibri"/>
              </a:rPr>
              <a:t> </a:t>
            </a:r>
            <a:r>
              <a:rPr lang="fi-FI" sz="1800" dirty="0" err="1">
                <a:latin typeface="+mn-lt"/>
                <a:cs typeface="Calibri"/>
              </a:rPr>
              <a:t>personen</a:t>
            </a:r>
            <a:r>
              <a:rPr lang="fi-FI" sz="1800" dirty="0">
                <a:latin typeface="+mn-lt"/>
                <a:cs typeface="Calibri"/>
              </a:rPr>
              <a:t> </a:t>
            </a:r>
            <a:r>
              <a:rPr lang="fi-FI" sz="1800" dirty="0" err="1">
                <a:latin typeface="+mn-lt"/>
                <a:cs typeface="Calibri"/>
              </a:rPr>
              <a:t>inte</a:t>
            </a:r>
            <a:r>
              <a:rPr lang="fi-FI" sz="1800" dirty="0">
                <a:latin typeface="+mn-lt"/>
                <a:cs typeface="Calibri"/>
              </a:rPr>
              <a:t> </a:t>
            </a:r>
            <a:r>
              <a:rPr lang="fi-FI" sz="1800" dirty="0" err="1">
                <a:latin typeface="+mn-lt"/>
                <a:cs typeface="Calibri"/>
              </a:rPr>
              <a:t>kan</a:t>
            </a:r>
            <a:r>
              <a:rPr lang="fi-FI" sz="1800" dirty="0">
                <a:latin typeface="+mn-lt"/>
                <a:cs typeface="Calibri"/>
              </a:rPr>
              <a:t> </a:t>
            </a:r>
            <a:r>
              <a:rPr lang="fi-FI" sz="1800" dirty="0" err="1">
                <a:latin typeface="+mn-lt"/>
                <a:cs typeface="Calibri"/>
              </a:rPr>
              <a:t>kontrollera</a:t>
            </a:r>
            <a:r>
              <a:rPr lang="fi-FI" sz="1800" dirty="0">
                <a:latin typeface="+mn-lt"/>
                <a:cs typeface="Calibri"/>
              </a:rPr>
              <a:t> </a:t>
            </a:r>
            <a:r>
              <a:rPr lang="fi-FI" sz="1800" dirty="0" err="1">
                <a:latin typeface="+mn-lt"/>
                <a:cs typeface="Calibri"/>
              </a:rPr>
              <a:t>sitt</a:t>
            </a:r>
            <a:r>
              <a:rPr lang="fi-FI" sz="1800" dirty="0">
                <a:latin typeface="+mn-lt"/>
                <a:cs typeface="Calibri"/>
              </a:rPr>
              <a:t> </a:t>
            </a:r>
            <a:r>
              <a:rPr lang="fi-FI" sz="1800" dirty="0" err="1">
                <a:latin typeface="+mn-lt"/>
                <a:cs typeface="Calibri"/>
              </a:rPr>
              <a:t>intag</a:t>
            </a:r>
            <a:r>
              <a:rPr lang="fi-FI" sz="1800" dirty="0">
                <a:latin typeface="+mn-lt"/>
                <a:cs typeface="Calibri"/>
              </a:rPr>
              <a:t>, </a:t>
            </a:r>
            <a:r>
              <a:rPr lang="fi-FI" sz="1800" dirty="0" err="1">
                <a:latin typeface="+mn-lt"/>
                <a:cs typeface="Calibri"/>
              </a:rPr>
              <a:t>behöver</a:t>
            </a:r>
            <a:r>
              <a:rPr lang="fi-FI" sz="1800" dirty="0">
                <a:latin typeface="+mn-lt"/>
                <a:cs typeface="Calibri"/>
              </a:rPr>
              <a:t> </a:t>
            </a:r>
            <a:r>
              <a:rPr lang="fi-FI" sz="1800" dirty="0" err="1">
                <a:latin typeface="+mn-lt"/>
                <a:cs typeface="Calibri"/>
              </a:rPr>
              <a:t>mer</a:t>
            </a:r>
            <a:r>
              <a:rPr lang="fi-FI" sz="1800" dirty="0">
                <a:latin typeface="+mn-lt"/>
                <a:cs typeface="Calibri"/>
              </a:rPr>
              <a:t> för </a:t>
            </a:r>
            <a:r>
              <a:rPr lang="fi-FI" sz="1800" dirty="0" err="1">
                <a:latin typeface="+mn-lt"/>
                <a:cs typeface="Calibri"/>
              </a:rPr>
              <a:t>att</a:t>
            </a:r>
            <a:r>
              <a:rPr lang="fi-FI" sz="1800" dirty="0">
                <a:latin typeface="+mn-lt"/>
                <a:cs typeface="Calibri"/>
              </a:rPr>
              <a:t> </a:t>
            </a:r>
            <a:r>
              <a:rPr lang="fi-FI" sz="1800" dirty="0" err="1">
                <a:latin typeface="+mn-lt"/>
                <a:cs typeface="Calibri"/>
              </a:rPr>
              <a:t>uppnå</a:t>
            </a:r>
            <a:r>
              <a:rPr lang="fi-FI" sz="1800" dirty="0">
                <a:latin typeface="+mn-lt"/>
                <a:cs typeface="Calibri"/>
              </a:rPr>
              <a:t> </a:t>
            </a:r>
            <a:r>
              <a:rPr lang="fi-FI" sz="1800" dirty="0" err="1">
                <a:latin typeface="+mn-lt"/>
                <a:cs typeface="Calibri"/>
              </a:rPr>
              <a:t>samma</a:t>
            </a:r>
            <a:r>
              <a:rPr lang="fi-FI" sz="1800" dirty="0">
                <a:latin typeface="+mn-lt"/>
                <a:cs typeface="Calibri"/>
              </a:rPr>
              <a:t> </a:t>
            </a:r>
            <a:r>
              <a:rPr lang="fi-FI" sz="1800" dirty="0" err="1">
                <a:latin typeface="+mn-lt"/>
                <a:cs typeface="Calibri"/>
              </a:rPr>
              <a:t>tillstånd</a:t>
            </a:r>
            <a:r>
              <a:rPr lang="fi-FI" sz="1800" dirty="0">
                <a:latin typeface="+mn-lt"/>
                <a:cs typeface="Calibri"/>
              </a:rPr>
              <a:t> </a:t>
            </a:r>
            <a:r>
              <a:rPr lang="fi-FI" sz="1800" dirty="0" err="1">
                <a:latin typeface="+mn-lt"/>
                <a:cs typeface="Calibri"/>
              </a:rPr>
              <a:t>och</a:t>
            </a:r>
            <a:r>
              <a:rPr lang="fi-FI" sz="1800" dirty="0">
                <a:latin typeface="+mn-lt"/>
                <a:cs typeface="Calibri"/>
              </a:rPr>
              <a:t> </a:t>
            </a:r>
            <a:r>
              <a:rPr lang="fi-FI" sz="1800" dirty="0" err="1">
                <a:latin typeface="+mn-lt"/>
                <a:cs typeface="Calibri"/>
              </a:rPr>
              <a:t>får</a:t>
            </a:r>
            <a:r>
              <a:rPr lang="fi-FI" sz="1800" dirty="0">
                <a:latin typeface="+mn-lt"/>
                <a:cs typeface="Calibri"/>
              </a:rPr>
              <a:t> </a:t>
            </a:r>
            <a:r>
              <a:rPr lang="fi-FI" sz="1800" dirty="0" err="1">
                <a:latin typeface="+mn-lt"/>
                <a:cs typeface="Calibri"/>
              </a:rPr>
              <a:t>abstinensbehov</a:t>
            </a:r>
            <a:r>
              <a:rPr lang="fi-FI" sz="1800" dirty="0">
                <a:latin typeface="+mn-lt"/>
                <a:cs typeface="Calibri"/>
              </a:rPr>
              <a:t> </a:t>
            </a:r>
            <a:r>
              <a:rPr lang="fi-FI" sz="1800" dirty="0" err="1">
                <a:latin typeface="+mn-lt"/>
                <a:cs typeface="Calibri"/>
              </a:rPr>
              <a:t>om</a:t>
            </a:r>
            <a:r>
              <a:rPr lang="fi-FI" sz="1800" dirty="0">
                <a:latin typeface="+mn-lt"/>
                <a:cs typeface="Calibri"/>
              </a:rPr>
              <a:t> </a:t>
            </a:r>
            <a:r>
              <a:rPr lang="fi-FI" sz="1800" dirty="0" err="1">
                <a:latin typeface="+mn-lt"/>
                <a:cs typeface="Calibri"/>
              </a:rPr>
              <a:t>tillförsel</a:t>
            </a:r>
            <a:r>
              <a:rPr lang="fi-FI" sz="1800" dirty="0">
                <a:latin typeface="+mn-lt"/>
                <a:cs typeface="Calibri"/>
              </a:rPr>
              <a:t> av </a:t>
            </a:r>
            <a:r>
              <a:rPr lang="fi-FI" sz="1800" dirty="0" err="1">
                <a:latin typeface="+mn-lt"/>
                <a:cs typeface="Calibri"/>
              </a:rPr>
              <a:t>drogen</a:t>
            </a:r>
            <a:r>
              <a:rPr lang="fi-FI" sz="1800" dirty="0">
                <a:latin typeface="+mn-lt"/>
                <a:cs typeface="Calibri"/>
              </a:rPr>
              <a:t> </a:t>
            </a:r>
            <a:r>
              <a:rPr lang="fi-FI" sz="1800" dirty="0" err="1">
                <a:latin typeface="+mn-lt"/>
                <a:cs typeface="Calibri"/>
              </a:rPr>
              <a:t>upphör</a:t>
            </a:r>
            <a:r>
              <a:rPr lang="fi-FI" sz="1800" dirty="0">
                <a:latin typeface="+mn-lt"/>
                <a:cs typeface="Calibri"/>
              </a:rPr>
              <a:t>. </a:t>
            </a:r>
          </a:p>
          <a:p>
            <a:pPr marL="285750" indent="-285750">
              <a:buFont typeface="Arial" panose="020B0604020202020204" pitchFamily="34" charset="0"/>
              <a:buChar char="•"/>
            </a:pPr>
            <a:r>
              <a:rPr lang="fi-FI" sz="1800" dirty="0" err="1">
                <a:latin typeface="+mn-lt"/>
              </a:rPr>
              <a:t>Desto</a:t>
            </a:r>
            <a:r>
              <a:rPr lang="fi-FI" sz="1800" dirty="0">
                <a:latin typeface="+mn-lt"/>
              </a:rPr>
              <a:t> </a:t>
            </a:r>
            <a:r>
              <a:rPr lang="fi-FI" sz="1800" dirty="0" err="1">
                <a:latin typeface="+mn-lt"/>
              </a:rPr>
              <a:t>sannolikare</a:t>
            </a:r>
            <a:r>
              <a:rPr lang="fi-FI" sz="1800" dirty="0">
                <a:latin typeface="+mn-lt"/>
              </a:rPr>
              <a:t> </a:t>
            </a:r>
            <a:r>
              <a:rPr lang="fi-FI" sz="1800" dirty="0" err="1">
                <a:latin typeface="+mn-lt"/>
              </a:rPr>
              <a:t>bildas</a:t>
            </a:r>
            <a:r>
              <a:rPr lang="fi-FI" sz="1800" dirty="0">
                <a:latin typeface="+mn-lt"/>
              </a:rPr>
              <a:t> ett </a:t>
            </a:r>
            <a:r>
              <a:rPr lang="fi-FI" sz="1800" dirty="0" err="1">
                <a:latin typeface="+mn-lt"/>
              </a:rPr>
              <a:t>beroende</a:t>
            </a:r>
            <a:r>
              <a:rPr lang="fi-FI" sz="1800" dirty="0">
                <a:latin typeface="+mn-lt"/>
              </a:rPr>
              <a:t>, </a:t>
            </a:r>
            <a:r>
              <a:rPr lang="fi-FI" sz="1800" dirty="0" err="1">
                <a:latin typeface="+mn-lt"/>
              </a:rPr>
              <a:t>ju</a:t>
            </a:r>
            <a:r>
              <a:rPr lang="fi-FI" sz="1800" dirty="0">
                <a:latin typeface="+mn-lt"/>
              </a:rPr>
              <a:t> </a:t>
            </a:r>
            <a:r>
              <a:rPr lang="fi-FI" sz="1800" dirty="0" err="1">
                <a:latin typeface="+mn-lt"/>
              </a:rPr>
              <a:t>yngre</a:t>
            </a:r>
            <a:r>
              <a:rPr lang="fi-FI" sz="1800" dirty="0">
                <a:latin typeface="+mn-lt"/>
              </a:rPr>
              <a:t> </a:t>
            </a:r>
            <a:r>
              <a:rPr lang="fi-FI" sz="1800" dirty="0" err="1">
                <a:latin typeface="+mn-lt"/>
              </a:rPr>
              <a:t>personen</a:t>
            </a:r>
            <a:r>
              <a:rPr lang="fi-FI" sz="1800" dirty="0">
                <a:latin typeface="+mn-lt"/>
              </a:rPr>
              <a:t> </a:t>
            </a:r>
            <a:r>
              <a:rPr lang="fi-FI" sz="1800" dirty="0" err="1">
                <a:latin typeface="+mn-lt"/>
              </a:rPr>
              <a:t>är</a:t>
            </a:r>
            <a:r>
              <a:rPr lang="fi-FI" sz="1800" dirty="0">
                <a:latin typeface="+mn-lt"/>
              </a:rPr>
              <a:t> </a:t>
            </a:r>
            <a:r>
              <a:rPr lang="fi-FI" sz="1800" dirty="0" err="1">
                <a:latin typeface="+mn-lt"/>
              </a:rPr>
              <a:t>som</a:t>
            </a:r>
            <a:r>
              <a:rPr lang="fi-FI" sz="1800" dirty="0">
                <a:latin typeface="+mn-lt"/>
              </a:rPr>
              <a:t> </a:t>
            </a:r>
            <a:r>
              <a:rPr lang="fi-FI" sz="1800" dirty="0" err="1">
                <a:latin typeface="+mn-lt"/>
              </a:rPr>
              <a:t>inleder</a:t>
            </a:r>
            <a:r>
              <a:rPr lang="fi-FI" sz="1800" dirty="0">
                <a:latin typeface="+mn-lt"/>
              </a:rPr>
              <a:t> </a:t>
            </a:r>
            <a:r>
              <a:rPr lang="fi-FI" sz="1800" dirty="0" err="1">
                <a:latin typeface="+mn-lt"/>
              </a:rPr>
              <a:t>bruket</a:t>
            </a:r>
            <a:r>
              <a:rPr lang="fi-FI" sz="1800" dirty="0">
                <a:latin typeface="+mn-lt"/>
              </a:rPr>
              <a:t> av </a:t>
            </a:r>
            <a:r>
              <a:rPr lang="fi-FI" sz="1800" dirty="0" err="1">
                <a:latin typeface="+mn-lt"/>
              </a:rPr>
              <a:t>cannabis</a:t>
            </a:r>
            <a:r>
              <a:rPr lang="fi-FI" sz="1800" dirty="0">
                <a:latin typeface="+mn-lt"/>
              </a:rPr>
              <a:t> </a:t>
            </a:r>
            <a:r>
              <a:rPr lang="fi-FI" sz="1800" dirty="0" err="1">
                <a:latin typeface="+mn-lt"/>
              </a:rPr>
              <a:t>och</a:t>
            </a:r>
            <a:r>
              <a:rPr lang="fi-FI" sz="1800" dirty="0">
                <a:latin typeface="+mn-lt"/>
              </a:rPr>
              <a:t> </a:t>
            </a:r>
            <a:r>
              <a:rPr lang="fi-FI" sz="1800" dirty="0" err="1">
                <a:latin typeface="+mn-lt"/>
              </a:rPr>
              <a:t>ju</a:t>
            </a:r>
            <a:r>
              <a:rPr lang="fi-FI" sz="1800" dirty="0">
                <a:latin typeface="+mn-lt"/>
              </a:rPr>
              <a:t> </a:t>
            </a:r>
            <a:r>
              <a:rPr lang="fi-FI" sz="1800" dirty="0" err="1">
                <a:latin typeface="+mn-lt"/>
              </a:rPr>
              <a:t>rikligare</a:t>
            </a:r>
            <a:r>
              <a:rPr lang="fi-FI" sz="1800" dirty="0">
                <a:latin typeface="+mn-lt"/>
              </a:rPr>
              <a:t> </a:t>
            </a:r>
            <a:r>
              <a:rPr lang="fi-FI" sz="1800" dirty="0" err="1">
                <a:latin typeface="+mn-lt"/>
              </a:rPr>
              <a:t>användningen</a:t>
            </a:r>
            <a:r>
              <a:rPr lang="fi-FI" sz="1800" dirty="0">
                <a:latin typeface="+mn-lt"/>
              </a:rPr>
              <a:t> </a:t>
            </a:r>
            <a:r>
              <a:rPr lang="fi-FI" sz="1800" dirty="0" err="1">
                <a:latin typeface="+mn-lt"/>
              </a:rPr>
              <a:t>är</a:t>
            </a:r>
            <a:r>
              <a:rPr lang="fi-FI" sz="1800" dirty="0">
                <a:latin typeface="+mn-lt"/>
              </a:rPr>
              <a:t>. I </a:t>
            </a:r>
            <a:r>
              <a:rPr lang="fi-FI" sz="1800" dirty="0" err="1">
                <a:latin typeface="+mn-lt"/>
              </a:rPr>
              <a:t>hälsovården</a:t>
            </a:r>
            <a:r>
              <a:rPr lang="fi-FI" sz="1800" dirty="0">
                <a:latin typeface="+mn-lt"/>
              </a:rPr>
              <a:t> </a:t>
            </a:r>
            <a:r>
              <a:rPr lang="fi-FI" sz="1800" dirty="0" err="1">
                <a:latin typeface="+mn-lt"/>
              </a:rPr>
              <a:t>kan</a:t>
            </a:r>
            <a:r>
              <a:rPr lang="fi-FI" sz="1800" dirty="0">
                <a:latin typeface="+mn-lt"/>
              </a:rPr>
              <a:t> </a:t>
            </a:r>
            <a:r>
              <a:rPr lang="fi-FI" sz="1800" dirty="0" err="1">
                <a:latin typeface="+mn-lt"/>
              </a:rPr>
              <a:t>man</a:t>
            </a:r>
            <a:r>
              <a:rPr lang="fi-FI" sz="1800" dirty="0">
                <a:latin typeface="+mn-lt"/>
              </a:rPr>
              <a:t> </a:t>
            </a:r>
            <a:r>
              <a:rPr lang="fi-FI" sz="1800" dirty="0" err="1">
                <a:latin typeface="+mn-lt"/>
              </a:rPr>
              <a:t>få</a:t>
            </a:r>
            <a:r>
              <a:rPr lang="fi-FI" sz="1800" dirty="0">
                <a:latin typeface="+mn-lt"/>
              </a:rPr>
              <a:t> </a:t>
            </a:r>
            <a:r>
              <a:rPr lang="fi-FI" sz="1800" dirty="0" err="1">
                <a:latin typeface="+mn-lt"/>
              </a:rPr>
              <a:t>hjälp</a:t>
            </a:r>
            <a:r>
              <a:rPr lang="fi-FI" sz="1800" dirty="0">
                <a:latin typeface="+mn-lt"/>
              </a:rPr>
              <a:t> </a:t>
            </a:r>
            <a:r>
              <a:rPr lang="fi-FI" sz="1800" dirty="0" err="1">
                <a:latin typeface="+mn-lt"/>
              </a:rPr>
              <a:t>till</a:t>
            </a:r>
            <a:r>
              <a:rPr lang="fi-FI" sz="1800" dirty="0">
                <a:latin typeface="+mn-lt"/>
              </a:rPr>
              <a:t> </a:t>
            </a:r>
            <a:r>
              <a:rPr lang="fi-FI" sz="1800" dirty="0" err="1">
                <a:latin typeface="+mn-lt"/>
              </a:rPr>
              <a:t>cannabisberoende</a:t>
            </a:r>
            <a:r>
              <a:rPr lang="fi-FI" sz="1800" dirty="0">
                <a:latin typeface="+mn-lt"/>
              </a:rPr>
              <a:t>.</a:t>
            </a:r>
          </a:p>
          <a:p>
            <a:pPr marL="285750" indent="-285750">
              <a:buFont typeface="Arial" panose="020B0604020202020204" pitchFamily="34" charset="0"/>
              <a:buChar char="•"/>
            </a:pPr>
            <a:r>
              <a:rPr lang="fi-FI" sz="1800" dirty="0" err="1">
                <a:latin typeface="+mn-lt"/>
              </a:rPr>
              <a:t>Endast</a:t>
            </a:r>
            <a:r>
              <a:rPr lang="fi-FI" sz="1800" dirty="0">
                <a:latin typeface="+mn-lt"/>
              </a:rPr>
              <a:t> en </a:t>
            </a:r>
            <a:r>
              <a:rPr lang="fi-FI" sz="1800" dirty="0" err="1">
                <a:latin typeface="+mn-lt"/>
              </a:rPr>
              <a:t>liten</a:t>
            </a:r>
            <a:r>
              <a:rPr lang="fi-FI" sz="1800" dirty="0">
                <a:latin typeface="+mn-lt"/>
              </a:rPr>
              <a:t> del av de </a:t>
            </a:r>
            <a:r>
              <a:rPr lang="fi-FI" sz="1800" dirty="0" err="1">
                <a:latin typeface="+mn-lt"/>
              </a:rPr>
              <a:t>som</a:t>
            </a:r>
            <a:r>
              <a:rPr lang="fi-FI" sz="1800" dirty="0">
                <a:latin typeface="+mn-lt"/>
              </a:rPr>
              <a:t> </a:t>
            </a:r>
            <a:r>
              <a:rPr lang="fi-FI" sz="1800" dirty="0" err="1">
                <a:latin typeface="+mn-lt"/>
              </a:rPr>
              <a:t>testat</a:t>
            </a:r>
            <a:r>
              <a:rPr lang="fi-FI" sz="1800" dirty="0">
                <a:latin typeface="+mn-lt"/>
              </a:rPr>
              <a:t> </a:t>
            </a:r>
            <a:r>
              <a:rPr lang="fi-FI" sz="1800" dirty="0" err="1">
                <a:latin typeface="+mn-lt"/>
              </a:rPr>
              <a:t>eller</a:t>
            </a:r>
            <a:r>
              <a:rPr lang="fi-FI" sz="1800" dirty="0">
                <a:latin typeface="+mn-lt"/>
              </a:rPr>
              <a:t> </a:t>
            </a:r>
            <a:r>
              <a:rPr lang="fi-FI" sz="1800" dirty="0" err="1">
                <a:latin typeface="+mn-lt"/>
              </a:rPr>
              <a:t>bland</a:t>
            </a:r>
            <a:r>
              <a:rPr lang="fi-FI" sz="1800" dirty="0">
                <a:latin typeface="+mn-lt"/>
              </a:rPr>
              <a:t> </a:t>
            </a:r>
            <a:r>
              <a:rPr lang="fi-FI" sz="1800" dirty="0" err="1">
                <a:latin typeface="+mn-lt"/>
              </a:rPr>
              <a:t>dem</a:t>
            </a:r>
            <a:r>
              <a:rPr lang="fi-FI" sz="1800" dirty="0">
                <a:latin typeface="+mn-lt"/>
              </a:rPr>
              <a:t> </a:t>
            </a:r>
            <a:r>
              <a:rPr lang="fi-FI" sz="1800" dirty="0" err="1">
                <a:latin typeface="+mn-lt"/>
              </a:rPr>
              <a:t>som</a:t>
            </a:r>
            <a:r>
              <a:rPr lang="fi-FI" sz="1800" dirty="0">
                <a:latin typeface="+mn-lt"/>
              </a:rPr>
              <a:t> </a:t>
            </a:r>
            <a:r>
              <a:rPr lang="fi-FI" sz="1800" dirty="0" err="1">
                <a:latin typeface="+mn-lt"/>
              </a:rPr>
              <a:t>använder</a:t>
            </a:r>
            <a:r>
              <a:rPr lang="fi-FI" sz="1800" dirty="0">
                <a:latin typeface="+mn-lt"/>
              </a:rPr>
              <a:t> </a:t>
            </a:r>
            <a:r>
              <a:rPr lang="fi-FI" sz="1800" dirty="0" err="1">
                <a:latin typeface="+mn-lt"/>
              </a:rPr>
              <a:t>sporadiskt</a:t>
            </a:r>
            <a:r>
              <a:rPr lang="fi-FI" sz="1800" dirty="0">
                <a:latin typeface="+mn-lt"/>
              </a:rPr>
              <a:t> </a:t>
            </a:r>
            <a:r>
              <a:rPr lang="fi-FI" sz="1800" dirty="0" err="1">
                <a:latin typeface="+mn-lt"/>
              </a:rPr>
              <a:t>cannabis</a:t>
            </a:r>
            <a:r>
              <a:rPr lang="fi-FI" sz="1800" dirty="0">
                <a:latin typeface="+mn-lt"/>
              </a:rPr>
              <a:t> </a:t>
            </a:r>
            <a:r>
              <a:rPr lang="fi-FI" sz="1800" dirty="0" err="1">
                <a:latin typeface="+mn-lt"/>
              </a:rPr>
              <a:t>skapar</a:t>
            </a:r>
            <a:r>
              <a:rPr lang="fi-FI" sz="1800" dirty="0">
                <a:latin typeface="+mn-lt"/>
              </a:rPr>
              <a:t> en vana, ett </a:t>
            </a:r>
            <a:r>
              <a:rPr lang="fi-FI" sz="1800" dirty="0" err="1">
                <a:latin typeface="+mn-lt"/>
              </a:rPr>
              <a:t>problem</a:t>
            </a:r>
            <a:r>
              <a:rPr lang="fi-FI" sz="1800" dirty="0">
                <a:latin typeface="+mn-lt"/>
              </a:rPr>
              <a:t> </a:t>
            </a:r>
            <a:r>
              <a:rPr lang="fi-FI" sz="1800" dirty="0" err="1">
                <a:latin typeface="+mn-lt"/>
              </a:rPr>
              <a:t>eller</a:t>
            </a:r>
            <a:r>
              <a:rPr lang="fi-FI" sz="1800" dirty="0">
                <a:latin typeface="+mn-lt"/>
              </a:rPr>
              <a:t> ett </a:t>
            </a:r>
            <a:r>
              <a:rPr lang="fi-FI" sz="1800" dirty="0" err="1">
                <a:latin typeface="+mn-lt"/>
              </a:rPr>
              <a:t>beroende</a:t>
            </a:r>
            <a:r>
              <a:rPr lang="fi-FI" sz="1800" dirty="0">
                <a:latin typeface="+mn-lt"/>
              </a:rPr>
              <a:t> </a:t>
            </a:r>
            <a:r>
              <a:rPr lang="fi-FI" sz="1800" dirty="0" err="1">
                <a:latin typeface="+mn-lt"/>
              </a:rPr>
              <a:t>till</a:t>
            </a:r>
            <a:r>
              <a:rPr lang="fi-FI" sz="1800" dirty="0">
                <a:latin typeface="+mn-lt"/>
              </a:rPr>
              <a:t> </a:t>
            </a:r>
            <a:r>
              <a:rPr lang="fi-FI" sz="1800" dirty="0" err="1">
                <a:latin typeface="+mn-lt"/>
              </a:rPr>
              <a:t>cannabis</a:t>
            </a:r>
            <a:r>
              <a:rPr lang="fi-FI" sz="1800" dirty="0">
                <a:latin typeface="+mn-lt"/>
              </a:rPr>
              <a:t>. </a:t>
            </a:r>
          </a:p>
          <a:p>
            <a:pPr marL="285750" lvl="0" indent="-285750">
              <a:buFont typeface="Arial" panose="020B0604020202020204" pitchFamily="34" charset="0"/>
              <a:buChar char="•"/>
            </a:pPr>
            <a:r>
              <a:rPr lang="fi-FI" sz="1800" dirty="0" err="1">
                <a:latin typeface="+mn-lt"/>
              </a:rPr>
              <a:t>Största</a:t>
            </a:r>
            <a:r>
              <a:rPr lang="fi-FI" sz="1800" dirty="0">
                <a:latin typeface="+mn-lt"/>
              </a:rPr>
              <a:t> </a:t>
            </a:r>
            <a:r>
              <a:rPr lang="fi-FI" sz="1800" dirty="0" err="1">
                <a:latin typeface="+mn-lt"/>
              </a:rPr>
              <a:t>delen</a:t>
            </a:r>
            <a:r>
              <a:rPr lang="fi-FI" sz="1800" dirty="0">
                <a:latin typeface="+mn-lt"/>
              </a:rPr>
              <a:t> av </a:t>
            </a:r>
            <a:r>
              <a:rPr lang="fi-FI" sz="1800" dirty="0" err="1">
                <a:latin typeface="+mn-lt"/>
              </a:rPr>
              <a:t>ungdomar</a:t>
            </a:r>
            <a:r>
              <a:rPr lang="fi-FI" sz="1800" dirty="0">
                <a:latin typeface="+mn-lt"/>
              </a:rPr>
              <a:t> </a:t>
            </a:r>
            <a:r>
              <a:rPr lang="fi-FI" sz="1800" dirty="0" err="1">
                <a:latin typeface="+mn-lt"/>
              </a:rPr>
              <a:t>testar</a:t>
            </a:r>
            <a:r>
              <a:rPr lang="fi-FI" sz="1800" dirty="0">
                <a:latin typeface="+mn-lt"/>
              </a:rPr>
              <a:t> </a:t>
            </a:r>
            <a:r>
              <a:rPr lang="fi-FI" sz="1800" dirty="0" err="1">
                <a:latin typeface="+mn-lt"/>
              </a:rPr>
              <a:t>inte</a:t>
            </a:r>
            <a:r>
              <a:rPr lang="fi-FI" sz="1800" dirty="0">
                <a:latin typeface="+mn-lt"/>
              </a:rPr>
              <a:t> </a:t>
            </a:r>
            <a:r>
              <a:rPr lang="fi-FI" sz="1800" dirty="0" err="1">
                <a:latin typeface="+mn-lt"/>
              </a:rPr>
              <a:t>på</a:t>
            </a:r>
            <a:r>
              <a:rPr lang="fi-FI" sz="1800" dirty="0">
                <a:latin typeface="+mn-lt"/>
              </a:rPr>
              <a:t> </a:t>
            </a:r>
            <a:r>
              <a:rPr lang="fi-FI" sz="1800" dirty="0" err="1">
                <a:latin typeface="+mn-lt"/>
              </a:rPr>
              <a:t>cannabis</a:t>
            </a:r>
            <a:r>
              <a:rPr lang="fi-FI" sz="1800" dirty="0">
                <a:latin typeface="+mn-lt"/>
              </a:rPr>
              <a:t> </a:t>
            </a:r>
            <a:r>
              <a:rPr lang="fi-FI" sz="1800" dirty="0" err="1">
                <a:latin typeface="+mn-lt"/>
              </a:rPr>
              <a:t>överhuvudtaget</a:t>
            </a:r>
            <a:r>
              <a:rPr lang="fi-FI" sz="1800" dirty="0">
                <a:latin typeface="+mn-lt"/>
              </a:rPr>
              <a:t>.</a:t>
            </a:r>
            <a:endParaRPr lang="fi-FI" dirty="0"/>
          </a:p>
          <a:p>
            <a:pPr marL="285750" indent="-285750">
              <a:buFont typeface="Arial" panose="020B0604020202020204" pitchFamily="34" charset="0"/>
              <a:buChar char="•"/>
            </a:pPr>
            <a:r>
              <a:rPr lang="fi-FI" sz="1800" dirty="0" err="1">
                <a:latin typeface="+mn-lt"/>
                <a:ea typeface="Source Sans Pro"/>
              </a:rPr>
              <a:t>Vissa</a:t>
            </a:r>
            <a:r>
              <a:rPr lang="fi-FI" sz="1800" dirty="0">
                <a:latin typeface="+mn-lt"/>
                <a:ea typeface="Source Sans Pro"/>
              </a:rPr>
              <a:t> </a:t>
            </a:r>
            <a:r>
              <a:rPr lang="fi-FI" sz="1800" dirty="0" err="1">
                <a:latin typeface="+mn-lt"/>
                <a:ea typeface="Source Sans Pro"/>
              </a:rPr>
              <a:t>grupper</a:t>
            </a:r>
            <a:r>
              <a:rPr lang="fi-FI" sz="1800" dirty="0">
                <a:latin typeface="+mn-lt"/>
                <a:ea typeface="Source Sans Pro"/>
              </a:rPr>
              <a:t> </a:t>
            </a:r>
            <a:r>
              <a:rPr lang="fi-FI" sz="1800" dirty="0" err="1">
                <a:latin typeface="+mn-lt"/>
                <a:ea typeface="Source Sans Pro"/>
              </a:rPr>
              <a:t>bör</a:t>
            </a:r>
            <a:r>
              <a:rPr lang="fi-FI" sz="1800" dirty="0">
                <a:latin typeface="+mn-lt"/>
                <a:ea typeface="Source Sans Pro"/>
              </a:rPr>
              <a:t> </a:t>
            </a:r>
            <a:r>
              <a:rPr lang="fi-FI" sz="1800" dirty="0" err="1">
                <a:latin typeface="+mn-lt"/>
                <a:ea typeface="Source Sans Pro"/>
              </a:rPr>
              <a:t>helt</a:t>
            </a:r>
            <a:r>
              <a:rPr lang="fi-FI" sz="1800" dirty="0">
                <a:latin typeface="+mn-lt"/>
                <a:ea typeface="Source Sans Pro"/>
              </a:rPr>
              <a:t> </a:t>
            </a:r>
            <a:r>
              <a:rPr lang="fi-FI" sz="1800" dirty="0" err="1">
                <a:latin typeface="+mn-lt"/>
                <a:ea typeface="Source Sans Pro"/>
              </a:rPr>
              <a:t>och</a:t>
            </a:r>
            <a:r>
              <a:rPr lang="fi-FI" sz="1800" dirty="0">
                <a:latin typeface="+mn-lt"/>
                <a:ea typeface="Source Sans Pro"/>
              </a:rPr>
              <a:t> </a:t>
            </a:r>
            <a:r>
              <a:rPr lang="fi-FI" sz="1800" dirty="0" err="1">
                <a:latin typeface="+mn-lt"/>
                <a:ea typeface="Source Sans Pro"/>
              </a:rPr>
              <a:t>hållet</a:t>
            </a:r>
            <a:r>
              <a:rPr lang="fi-FI" sz="1800" dirty="0">
                <a:latin typeface="+mn-lt"/>
                <a:ea typeface="Source Sans Pro"/>
              </a:rPr>
              <a:t> </a:t>
            </a:r>
            <a:r>
              <a:rPr lang="fi-FI" sz="1800" dirty="0" err="1">
                <a:latin typeface="+mn-lt"/>
                <a:ea typeface="Source Sans Pro"/>
              </a:rPr>
              <a:t>undvika</a:t>
            </a:r>
            <a:r>
              <a:rPr lang="fi-FI" sz="1800" dirty="0">
                <a:latin typeface="+mn-lt"/>
                <a:ea typeface="Source Sans Pro"/>
              </a:rPr>
              <a:t> </a:t>
            </a:r>
            <a:r>
              <a:rPr lang="fi-FI" sz="1800" dirty="0" err="1">
                <a:latin typeface="+mn-lt"/>
                <a:ea typeface="Source Sans Pro"/>
              </a:rPr>
              <a:t>cannabisbruk</a:t>
            </a:r>
            <a:r>
              <a:rPr lang="fi-FI" sz="1800" dirty="0">
                <a:latin typeface="+mn-lt"/>
                <a:ea typeface="Source Sans Pro"/>
              </a:rPr>
              <a:t> </a:t>
            </a:r>
            <a:r>
              <a:rPr lang="fi-FI" sz="1800" dirty="0" err="1">
                <a:latin typeface="+mn-lt"/>
                <a:ea typeface="Source Sans Pro"/>
              </a:rPr>
              <a:t>på</a:t>
            </a:r>
            <a:r>
              <a:rPr lang="fi-FI" sz="1800" dirty="0">
                <a:latin typeface="+mn-lt"/>
                <a:ea typeface="Source Sans Pro"/>
              </a:rPr>
              <a:t> </a:t>
            </a:r>
            <a:r>
              <a:rPr lang="fi-FI" sz="1800" dirty="0" err="1">
                <a:latin typeface="+mn-lt"/>
                <a:ea typeface="Source Sans Pro"/>
              </a:rPr>
              <a:t>grund</a:t>
            </a:r>
            <a:r>
              <a:rPr lang="fi-FI" sz="1800" dirty="0">
                <a:latin typeface="+mn-lt"/>
                <a:ea typeface="Source Sans Pro"/>
              </a:rPr>
              <a:t> av de </a:t>
            </a:r>
            <a:r>
              <a:rPr lang="fi-FI" sz="1800" dirty="0" err="1">
                <a:latin typeface="+mn-lt"/>
                <a:ea typeface="Source Sans Pro"/>
              </a:rPr>
              <a:t>största</a:t>
            </a:r>
            <a:r>
              <a:rPr lang="fi-FI" sz="1800" dirty="0">
                <a:latin typeface="+mn-lt"/>
                <a:ea typeface="Source Sans Pro"/>
              </a:rPr>
              <a:t> </a:t>
            </a:r>
            <a:r>
              <a:rPr lang="fi-FI" sz="1800" dirty="0" err="1">
                <a:latin typeface="+mn-lt"/>
                <a:ea typeface="Source Sans Pro"/>
              </a:rPr>
              <a:t>riskerna</a:t>
            </a:r>
            <a:r>
              <a:rPr lang="fi-FI" sz="1800" dirty="0">
                <a:latin typeface="+mn-lt"/>
                <a:ea typeface="Source Sans Pro"/>
              </a:rPr>
              <a:t> </a:t>
            </a:r>
            <a:r>
              <a:rPr lang="fi-FI" sz="1800" dirty="0" err="1">
                <a:latin typeface="+mn-lt"/>
                <a:ea typeface="Source Sans Pro"/>
              </a:rPr>
              <a:t>bruket</a:t>
            </a:r>
            <a:r>
              <a:rPr lang="fi-FI" sz="1800" dirty="0">
                <a:latin typeface="+mn-lt"/>
                <a:ea typeface="Source Sans Pro"/>
              </a:rPr>
              <a:t> </a:t>
            </a:r>
            <a:r>
              <a:rPr lang="fi-FI" sz="1800" dirty="0" err="1">
                <a:latin typeface="+mn-lt"/>
                <a:ea typeface="Source Sans Pro"/>
              </a:rPr>
              <a:t>kan</a:t>
            </a:r>
            <a:r>
              <a:rPr lang="fi-FI" sz="1800" dirty="0">
                <a:latin typeface="+mn-lt"/>
                <a:ea typeface="Source Sans Pro"/>
              </a:rPr>
              <a:t> </a:t>
            </a:r>
            <a:r>
              <a:rPr lang="fi-FI" sz="1800" dirty="0" err="1">
                <a:latin typeface="+mn-lt"/>
                <a:ea typeface="Source Sans Pro"/>
              </a:rPr>
              <a:t>ge</a:t>
            </a:r>
            <a:r>
              <a:rPr lang="fi-FI" sz="1800" dirty="0">
                <a:latin typeface="+mn-lt"/>
                <a:ea typeface="Source Sans Pro"/>
              </a:rPr>
              <a:t> </a:t>
            </a:r>
            <a:r>
              <a:rPr lang="fi-FI" sz="1800" dirty="0" err="1">
                <a:latin typeface="+mn-lt"/>
                <a:ea typeface="Source Sans Pro"/>
              </a:rPr>
              <a:t>upphov</a:t>
            </a:r>
            <a:r>
              <a:rPr lang="fi-FI" sz="1800" dirty="0">
                <a:latin typeface="+mn-lt"/>
                <a:ea typeface="Source Sans Pro"/>
              </a:rPr>
              <a:t> </a:t>
            </a:r>
            <a:r>
              <a:rPr lang="fi-FI" sz="1800" dirty="0" err="1">
                <a:latin typeface="+mn-lt"/>
                <a:ea typeface="Source Sans Pro"/>
              </a:rPr>
              <a:t>till</a:t>
            </a:r>
            <a:r>
              <a:rPr lang="fi-FI" sz="1800" dirty="0">
                <a:latin typeface="+mn-lt"/>
                <a:ea typeface="Source Sans Pro"/>
              </a:rPr>
              <a:t>:</a:t>
            </a:r>
            <a:endParaRPr lang="fi-FI" sz="1800" dirty="0">
              <a:latin typeface="+mn-lt"/>
              <a:ea typeface="Source Sans Pro"/>
              <a:cs typeface="Calibri"/>
            </a:endParaRPr>
          </a:p>
          <a:p>
            <a:pPr marL="800100" lvl="1" indent="-342900" algn="l">
              <a:buFont typeface="Courier New" panose="02070309020205020404" pitchFamily="49" charset="0"/>
              <a:buChar char="o"/>
            </a:pPr>
            <a:r>
              <a:rPr lang="fi-FI" sz="1800" dirty="0" err="1">
                <a:ea typeface="Source Sans Pro"/>
              </a:rPr>
              <a:t>Riskerna</a:t>
            </a:r>
            <a:r>
              <a:rPr lang="fi-FI" sz="1800" dirty="0">
                <a:ea typeface="Source Sans Pro"/>
              </a:rPr>
              <a:t> </a:t>
            </a:r>
            <a:r>
              <a:rPr lang="fi-FI" sz="1800" dirty="0" err="1">
                <a:ea typeface="Source Sans Pro"/>
              </a:rPr>
              <a:t>p</a:t>
            </a:r>
            <a:r>
              <a:rPr lang="fi-FI" sz="1800" dirty="0" err="1">
                <a:latin typeface="+mn-lt"/>
                <a:ea typeface="Source Sans Pro"/>
              </a:rPr>
              <a:t>åverkas</a:t>
            </a:r>
            <a:r>
              <a:rPr lang="fi-FI" sz="1800" dirty="0">
                <a:latin typeface="+mn-lt"/>
                <a:ea typeface="Source Sans Pro"/>
              </a:rPr>
              <a:t> av </a:t>
            </a:r>
            <a:r>
              <a:rPr lang="fi-FI" sz="1800" dirty="0" err="1">
                <a:latin typeface="+mn-lt"/>
                <a:ea typeface="Source Sans Pro"/>
              </a:rPr>
              <a:t>t.ex</a:t>
            </a:r>
            <a:r>
              <a:rPr lang="fi-FI" sz="1800" dirty="0">
                <a:latin typeface="+mn-lt"/>
                <a:ea typeface="Source Sans Pro"/>
              </a:rPr>
              <a:t>. </a:t>
            </a:r>
            <a:r>
              <a:rPr lang="fi-FI" sz="1800" dirty="0" err="1">
                <a:latin typeface="+mn-lt"/>
                <a:ea typeface="Source Sans Pro"/>
              </a:rPr>
              <a:t>ärftliga</a:t>
            </a:r>
            <a:r>
              <a:rPr lang="fi-FI" sz="1800" dirty="0">
                <a:latin typeface="+mn-lt"/>
                <a:ea typeface="Source Sans Pro"/>
              </a:rPr>
              <a:t> </a:t>
            </a:r>
            <a:r>
              <a:rPr lang="fi-FI" sz="1800" dirty="0" err="1">
                <a:latin typeface="+mn-lt"/>
                <a:ea typeface="Source Sans Pro"/>
              </a:rPr>
              <a:t>faktorer</a:t>
            </a:r>
            <a:r>
              <a:rPr lang="fi-FI" sz="1800" dirty="0">
                <a:latin typeface="+mn-lt"/>
                <a:ea typeface="Source Sans Pro"/>
              </a:rPr>
              <a:t> </a:t>
            </a:r>
            <a:r>
              <a:rPr lang="fi-FI" sz="1800" dirty="0" err="1">
                <a:latin typeface="+mn-lt"/>
                <a:ea typeface="Source Sans Pro"/>
              </a:rPr>
              <a:t>som</a:t>
            </a:r>
            <a:r>
              <a:rPr lang="fi-FI" sz="1800" dirty="0">
                <a:latin typeface="+mn-lt"/>
                <a:ea typeface="Source Sans Pro"/>
              </a:rPr>
              <a:t> </a:t>
            </a:r>
            <a:r>
              <a:rPr lang="fi-FI" sz="1800" dirty="0" err="1">
                <a:latin typeface="+mn-lt"/>
                <a:ea typeface="Source Sans Pro"/>
              </a:rPr>
              <a:t>anlag</a:t>
            </a:r>
            <a:r>
              <a:rPr lang="fi-FI" sz="1800" dirty="0">
                <a:latin typeface="+mn-lt"/>
                <a:ea typeface="Source Sans Pro"/>
              </a:rPr>
              <a:t> för </a:t>
            </a:r>
            <a:r>
              <a:rPr lang="fi-FI" sz="1800" dirty="0" err="1">
                <a:latin typeface="+mn-lt"/>
                <a:ea typeface="Source Sans Pro"/>
              </a:rPr>
              <a:t>psykiska</a:t>
            </a:r>
            <a:r>
              <a:rPr lang="fi-FI" sz="1800" dirty="0">
                <a:latin typeface="+mn-lt"/>
                <a:ea typeface="Source Sans Pro"/>
              </a:rPr>
              <a:t> </a:t>
            </a:r>
            <a:r>
              <a:rPr lang="fi-FI" sz="1800" dirty="0" err="1">
                <a:latin typeface="+mn-lt"/>
                <a:ea typeface="Source Sans Pro"/>
              </a:rPr>
              <a:t>störningar</a:t>
            </a:r>
            <a:r>
              <a:rPr lang="fi-FI" sz="1800" dirty="0">
                <a:latin typeface="+mn-lt"/>
                <a:ea typeface="Source Sans Pro"/>
              </a:rPr>
              <a:t> </a:t>
            </a:r>
            <a:r>
              <a:rPr lang="fi-FI" sz="1800" dirty="0" err="1">
                <a:latin typeface="+mn-lt"/>
                <a:ea typeface="Source Sans Pro"/>
              </a:rPr>
              <a:t>eller</a:t>
            </a:r>
            <a:r>
              <a:rPr lang="fi-FI" sz="1800" dirty="0">
                <a:latin typeface="+mn-lt"/>
                <a:ea typeface="Source Sans Pro"/>
              </a:rPr>
              <a:t> </a:t>
            </a:r>
            <a:r>
              <a:rPr lang="fi-FI" sz="1800" dirty="0" err="1">
                <a:latin typeface="+mn-lt"/>
                <a:ea typeface="Source Sans Pro"/>
              </a:rPr>
              <a:t>rusmedelsproblem</a:t>
            </a:r>
            <a:endParaRPr lang="fi-FI" sz="1800" dirty="0">
              <a:latin typeface="+mn-lt"/>
              <a:ea typeface="Source Sans Pro"/>
              <a:cs typeface="Calibri"/>
            </a:endParaRPr>
          </a:p>
        </p:txBody>
      </p:sp>
    </p:spTree>
    <p:extLst>
      <p:ext uri="{BB962C8B-B14F-4D97-AF65-F5344CB8AC3E}">
        <p14:creationId xmlns:p14="http://schemas.microsoft.com/office/powerpoint/2010/main" val="2910848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88CD9844-152C-45AE-8554-ABF722026D3D}"/>
              </a:ext>
              <a:ext uri="{C183D7F6-B498-43B3-948B-1728B52AA6E4}">
                <adec:decorative xmlns:adec="http://schemas.microsoft.com/office/drawing/2017/decorative" val="1"/>
              </a:ext>
            </a:extLst>
          </p:cNvPr>
          <p:cNvSpPr/>
          <p:nvPr/>
        </p:nvSpPr>
        <p:spPr>
          <a:xfrm>
            <a:off x="1" y="2973254"/>
            <a:ext cx="9144000" cy="22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i-FI"/>
          </a:p>
        </p:txBody>
      </p:sp>
      <p:sp>
        <p:nvSpPr>
          <p:cNvPr id="4" name="Otsikko 1">
            <a:extLst>
              <a:ext uri="{FF2B5EF4-FFF2-40B4-BE49-F238E27FC236}">
                <a16:creationId xmlns:a16="http://schemas.microsoft.com/office/drawing/2014/main" id="{9A351492-9249-40E0-BF4D-A9E7F3CC6EE9}"/>
              </a:ext>
            </a:extLst>
          </p:cNvPr>
          <p:cNvSpPr>
            <a:spLocks noGrp="1"/>
          </p:cNvSpPr>
          <p:nvPr/>
        </p:nvSpPr>
        <p:spPr>
          <a:xfrm>
            <a:off x="0" y="791632"/>
            <a:ext cx="9144000" cy="915954"/>
          </a:xfrm>
          <a:prstGeom prst="rect">
            <a:avLst/>
          </a:prstGeom>
        </p:spPr>
        <p:txBody>
          <a:bodyPr anchor="b"/>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pPr algn="ctr"/>
            <a:r>
              <a:rPr lang="fi-FI" sz="6000" b="1" dirty="0" err="1">
                <a:latin typeface="+mn-lt"/>
              </a:rPr>
              <a:t>Värderingsövning</a:t>
            </a:r>
            <a:endParaRPr lang="fi-FI" sz="5400" dirty="0"/>
          </a:p>
        </p:txBody>
      </p:sp>
      <p:sp>
        <p:nvSpPr>
          <p:cNvPr id="5" name="Alaotsikko 2">
            <a:extLst>
              <a:ext uri="{FF2B5EF4-FFF2-40B4-BE49-F238E27FC236}">
                <a16:creationId xmlns:a16="http://schemas.microsoft.com/office/drawing/2014/main" id="{68E1CB90-A7E1-4E9C-8839-174548324708}"/>
              </a:ext>
            </a:extLst>
          </p:cNvPr>
          <p:cNvSpPr>
            <a:spLocks noGrp="1"/>
          </p:cNvSpPr>
          <p:nvPr/>
        </p:nvSpPr>
        <p:spPr>
          <a:xfrm>
            <a:off x="562903" y="1915020"/>
            <a:ext cx="7949501" cy="415134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sv-FI" b="0" dirty="0">
                <a:solidFill>
                  <a:prstClr val="black"/>
                </a:solidFill>
              </a:rPr>
              <a:t>Ställ dig på sträckan i någondera ända (samma åsikt – annan åsikt) eller i mitten enligt din åsikt. </a:t>
            </a:r>
          </a:p>
          <a:p>
            <a:endParaRPr lang="fi-FI" dirty="0">
              <a:latin typeface="+mj-lt"/>
            </a:endParaRPr>
          </a:p>
        </p:txBody>
      </p:sp>
      <p:pic>
        <p:nvPicPr>
          <p:cNvPr id="6" name="Kuva 5" descr="Ryhmittely">
            <a:extLst>
              <a:ext uri="{FF2B5EF4-FFF2-40B4-BE49-F238E27FC236}">
                <a16:creationId xmlns:a16="http://schemas.microsoft.com/office/drawing/2014/main" id="{62E00960-BBD7-4845-BDAC-28183CD8A3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5999" y="2544712"/>
            <a:ext cx="3020518" cy="3020518"/>
          </a:xfrm>
          <a:prstGeom prst="rect">
            <a:avLst/>
          </a:prstGeom>
        </p:spPr>
      </p:pic>
      <p:pic>
        <p:nvPicPr>
          <p:cNvPr id="7" name="Kuva 6" descr="Ryhmittely">
            <a:extLst>
              <a:ext uri="{FF2B5EF4-FFF2-40B4-BE49-F238E27FC236}">
                <a16:creationId xmlns:a16="http://schemas.microsoft.com/office/drawing/2014/main" id="{752B8F80-095D-480F-B60A-CF20A45AFA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9189" y="2545109"/>
            <a:ext cx="3020518" cy="3020518"/>
          </a:xfrm>
          <a:prstGeom prst="rect">
            <a:avLst/>
          </a:prstGeom>
        </p:spPr>
      </p:pic>
    </p:spTree>
    <p:extLst>
      <p:ext uri="{BB962C8B-B14F-4D97-AF65-F5344CB8AC3E}">
        <p14:creationId xmlns:p14="http://schemas.microsoft.com/office/powerpoint/2010/main" val="4247855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puhelin&#10;&#10;Kuvaus luotu automaattisesti">
            <a:extLst>
              <a:ext uri="{FF2B5EF4-FFF2-40B4-BE49-F238E27FC236}">
                <a16:creationId xmlns:a16="http://schemas.microsoft.com/office/drawing/2014/main" id="{0CC258C2-6D89-49A4-853D-C7DC427F7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01" y="0"/>
            <a:ext cx="9203604" cy="6858000"/>
          </a:xfrm>
          <a:prstGeom prst="rect">
            <a:avLst/>
          </a:prstGeom>
        </p:spPr>
      </p:pic>
    </p:spTree>
    <p:extLst>
      <p:ext uri="{BB962C8B-B14F-4D97-AF65-F5344CB8AC3E}">
        <p14:creationId xmlns:p14="http://schemas.microsoft.com/office/powerpoint/2010/main" val="2332079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B17E09-9710-4C1D-8E2E-4B6EFEC882A5}"/>
              </a:ext>
            </a:extLst>
          </p:cNvPr>
          <p:cNvSpPr>
            <a:spLocks noGrp="1"/>
          </p:cNvSpPr>
          <p:nvPr>
            <p:ph type="ctrTitle" idx="4294967295"/>
          </p:nvPr>
        </p:nvSpPr>
        <p:spPr>
          <a:xfrm>
            <a:off x="477149" y="1383002"/>
            <a:ext cx="7032173" cy="915954"/>
          </a:xfrm>
          <a:prstGeom prst="rect">
            <a:avLst/>
          </a:prstGeom>
        </p:spPr>
        <p:txBody>
          <a:bodyPr/>
          <a:lstStyle/>
          <a:p>
            <a:r>
              <a:rPr lang="fi-FI" sz="5400" dirty="0" err="1">
                <a:latin typeface="+mn-lt"/>
              </a:rPr>
              <a:t>Cannabis</a:t>
            </a:r>
            <a:endParaRPr lang="fi-FI" sz="5400" dirty="0">
              <a:latin typeface="+mn-lt"/>
            </a:endParaRPr>
          </a:p>
        </p:txBody>
      </p:sp>
      <p:sp>
        <p:nvSpPr>
          <p:cNvPr id="3" name="Alaotsikko 2">
            <a:extLst>
              <a:ext uri="{FF2B5EF4-FFF2-40B4-BE49-F238E27FC236}">
                <a16:creationId xmlns:a16="http://schemas.microsoft.com/office/drawing/2014/main" id="{7846D1D0-ECCE-4175-85E0-BB7A39859B03}"/>
              </a:ext>
            </a:extLst>
          </p:cNvPr>
          <p:cNvSpPr>
            <a:spLocks noGrp="1"/>
          </p:cNvSpPr>
          <p:nvPr>
            <p:ph type="subTitle" idx="1"/>
          </p:nvPr>
        </p:nvSpPr>
        <p:spPr>
          <a:xfrm>
            <a:off x="2440959" y="2679092"/>
            <a:ext cx="5246364" cy="2492829"/>
          </a:xfrm>
        </p:spPr>
        <p:txBody>
          <a:bodyPr anchor="t"/>
          <a:lstStyle/>
          <a:p>
            <a:pPr marL="0" indent="0">
              <a:buNone/>
            </a:pPr>
            <a:r>
              <a:rPr lang="sv-FI" sz="3200" b="1" dirty="0"/>
              <a:t>Fundera på följande frågor med ditt par:</a:t>
            </a:r>
          </a:p>
          <a:p>
            <a:pPr marL="457200" indent="-457200">
              <a:buFont typeface="+mj-lt"/>
              <a:buAutoNum type="arabicPeriod"/>
            </a:pPr>
            <a:r>
              <a:rPr lang="fi-FI" dirty="0" err="1">
                <a:latin typeface="+mn-lt"/>
              </a:rPr>
              <a:t>Vilka</a:t>
            </a:r>
            <a:r>
              <a:rPr lang="fi-FI" dirty="0">
                <a:latin typeface="+mn-lt"/>
              </a:rPr>
              <a:t> </a:t>
            </a:r>
            <a:r>
              <a:rPr lang="fi-FI" dirty="0" err="1">
                <a:latin typeface="+mn-lt"/>
              </a:rPr>
              <a:t>tankar</a:t>
            </a:r>
            <a:r>
              <a:rPr lang="fi-FI" dirty="0">
                <a:latin typeface="+mn-lt"/>
              </a:rPr>
              <a:t> </a:t>
            </a:r>
            <a:r>
              <a:rPr lang="fi-FI" dirty="0" err="1">
                <a:latin typeface="+mn-lt"/>
              </a:rPr>
              <a:t>väcker</a:t>
            </a:r>
            <a:r>
              <a:rPr lang="fi-FI" dirty="0">
                <a:latin typeface="+mn-lt"/>
              </a:rPr>
              <a:t> </a:t>
            </a:r>
            <a:r>
              <a:rPr lang="fi-FI" dirty="0" err="1">
                <a:latin typeface="+mn-lt"/>
              </a:rPr>
              <a:t>cannabis</a:t>
            </a:r>
            <a:r>
              <a:rPr lang="fi-FI" dirty="0">
                <a:latin typeface="+mn-lt"/>
              </a:rPr>
              <a:t>?</a:t>
            </a:r>
            <a:endParaRPr lang="fi-FI" dirty="0">
              <a:latin typeface="+mn-lt"/>
              <a:cs typeface="Calibri"/>
            </a:endParaRPr>
          </a:p>
          <a:p>
            <a:pPr marL="457200" indent="-457200">
              <a:buFont typeface="+mj-lt"/>
              <a:buAutoNum type="arabicPeriod"/>
            </a:pPr>
            <a:r>
              <a:rPr lang="fi-FI" dirty="0" err="1">
                <a:latin typeface="+mn-lt"/>
              </a:rPr>
              <a:t>Vad</a:t>
            </a:r>
            <a:r>
              <a:rPr lang="fi-FI" dirty="0">
                <a:latin typeface="+mn-lt"/>
              </a:rPr>
              <a:t> </a:t>
            </a:r>
            <a:r>
              <a:rPr lang="fi-FI" dirty="0" err="1">
                <a:latin typeface="+mn-lt"/>
              </a:rPr>
              <a:t>vet</a:t>
            </a:r>
            <a:r>
              <a:rPr lang="fi-FI" dirty="0">
                <a:latin typeface="+mn-lt"/>
              </a:rPr>
              <a:t> </a:t>
            </a:r>
            <a:r>
              <a:rPr lang="fi-FI" dirty="0" err="1">
                <a:latin typeface="+mn-lt"/>
              </a:rPr>
              <a:t>ni</a:t>
            </a:r>
            <a:r>
              <a:rPr lang="fi-FI" dirty="0">
                <a:latin typeface="+mn-lt"/>
              </a:rPr>
              <a:t> </a:t>
            </a:r>
            <a:r>
              <a:rPr lang="fi-FI" dirty="0" err="1">
                <a:latin typeface="+mn-lt"/>
              </a:rPr>
              <a:t>om</a:t>
            </a:r>
            <a:r>
              <a:rPr lang="fi-FI" dirty="0">
                <a:latin typeface="+mn-lt"/>
              </a:rPr>
              <a:t> </a:t>
            </a:r>
            <a:r>
              <a:rPr lang="fi-FI" dirty="0" err="1">
                <a:latin typeface="+mn-lt"/>
              </a:rPr>
              <a:t>cannabis</a:t>
            </a:r>
            <a:r>
              <a:rPr lang="fi-FI" dirty="0">
                <a:latin typeface="+mn-lt"/>
              </a:rPr>
              <a:t>?</a:t>
            </a:r>
            <a:endParaRPr lang="fi-FI" dirty="0">
              <a:latin typeface="+mn-lt"/>
              <a:cs typeface="Calibri"/>
            </a:endParaRPr>
          </a:p>
          <a:p>
            <a:endParaRPr lang="fi-FI" sz="2800" dirty="0">
              <a:latin typeface="+mj-lt"/>
            </a:endParaRPr>
          </a:p>
          <a:p>
            <a:endParaRPr lang="fi-FI" dirty="0">
              <a:latin typeface="+mj-lt"/>
            </a:endParaRPr>
          </a:p>
        </p:txBody>
      </p:sp>
      <p:sp>
        <p:nvSpPr>
          <p:cNvPr id="9" name="Ellipsi 8">
            <a:extLst>
              <a:ext uri="{FF2B5EF4-FFF2-40B4-BE49-F238E27FC236}">
                <a16:creationId xmlns:a16="http://schemas.microsoft.com/office/drawing/2014/main" id="{AAB28628-A630-4425-9DCA-CAAC086649A4}"/>
              </a:ext>
              <a:ext uri="{C183D7F6-B498-43B3-948B-1728B52AA6E4}">
                <adec:decorative xmlns:adec="http://schemas.microsoft.com/office/drawing/2017/decorative" val="1"/>
              </a:ext>
            </a:extLst>
          </p:cNvPr>
          <p:cNvSpPr/>
          <p:nvPr/>
        </p:nvSpPr>
        <p:spPr>
          <a:xfrm>
            <a:off x="576942" y="2967501"/>
            <a:ext cx="1570698" cy="15706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pic>
        <p:nvPicPr>
          <p:cNvPr id="10" name="Kuva 9">
            <a:extLst>
              <a:ext uri="{FF2B5EF4-FFF2-40B4-BE49-F238E27FC236}">
                <a16:creationId xmlns:a16="http://schemas.microsoft.com/office/drawing/2014/main" id="{F195AFFE-3960-4B98-B0A2-EC0C6C08D10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7435" y="3019781"/>
            <a:ext cx="1452562" cy="1466137"/>
          </a:xfrm>
          <a:prstGeom prst="rect">
            <a:avLst/>
          </a:prstGeom>
        </p:spPr>
      </p:pic>
    </p:spTree>
    <p:extLst>
      <p:ext uri="{BB962C8B-B14F-4D97-AF65-F5344CB8AC3E}">
        <p14:creationId xmlns:p14="http://schemas.microsoft.com/office/powerpoint/2010/main" val="903622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69E0009D-F1E2-4F59-8F15-6250D68B56B5}"/>
              </a:ext>
            </a:extLst>
          </p:cNvPr>
          <p:cNvSpPr txBox="1">
            <a:spLocks noGrp="1"/>
          </p:cNvSpPr>
          <p:nvPr>
            <p:ph type="title" idx="4294967295"/>
          </p:nvPr>
        </p:nvSpPr>
        <p:spPr>
          <a:xfrm>
            <a:off x="3813484" y="1451345"/>
            <a:ext cx="4629150" cy="9243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err="1">
                <a:ln>
                  <a:noFill/>
                </a:ln>
                <a:effectLst/>
                <a:uLnTx/>
                <a:uFillTx/>
                <a:latin typeface="+mn-lt"/>
                <a:ea typeface="+mj-ea"/>
                <a:cs typeface="+mj-cs"/>
              </a:rPr>
              <a:t>Vad</a:t>
            </a:r>
            <a:r>
              <a:rPr kumimoji="0" lang="en-US" sz="4000" b="1" i="0" u="none" strike="noStrike" kern="1200" cap="none" spc="0" normalizeH="0" baseline="0" noProof="0" dirty="0">
                <a:ln>
                  <a:noFill/>
                </a:ln>
                <a:effectLst/>
                <a:uLnTx/>
                <a:uFillTx/>
                <a:latin typeface="+mn-lt"/>
                <a:ea typeface="+mj-ea"/>
                <a:cs typeface="+mj-cs"/>
              </a:rPr>
              <a:t> </a:t>
            </a:r>
            <a:r>
              <a:rPr kumimoji="0" lang="en-US" sz="4000" b="1" i="0" u="none" strike="noStrike" kern="1200" cap="none" spc="0" normalizeH="0" baseline="0" noProof="0" dirty="0" err="1">
                <a:ln>
                  <a:noFill/>
                </a:ln>
                <a:effectLst/>
                <a:uLnTx/>
                <a:uFillTx/>
                <a:latin typeface="+mn-lt"/>
                <a:ea typeface="+mj-ea"/>
                <a:cs typeface="+mj-cs"/>
              </a:rPr>
              <a:t>är</a:t>
            </a:r>
            <a:r>
              <a:rPr kumimoji="0" lang="en-US" sz="4000" b="1" i="0" u="none" strike="noStrike" kern="1200" cap="none" spc="0" normalizeH="0" baseline="0" noProof="0" dirty="0">
                <a:ln>
                  <a:noFill/>
                </a:ln>
                <a:effectLst/>
                <a:uLnTx/>
                <a:uFillTx/>
                <a:latin typeface="+mn-lt"/>
                <a:ea typeface="+mj-ea"/>
                <a:cs typeface="+mj-cs"/>
              </a:rPr>
              <a:t> cannabis?</a:t>
            </a:r>
            <a:r>
              <a:rPr kumimoji="0" lang="en-US" sz="4000" i="0" u="none" strike="noStrike" kern="1200" cap="none" spc="0" normalizeH="0" baseline="0" noProof="0" dirty="0">
                <a:ln>
                  <a:noFill/>
                </a:ln>
                <a:effectLst/>
                <a:uLnTx/>
                <a:uFillTx/>
                <a:latin typeface="+mn-lt"/>
                <a:ea typeface="+mj-ea"/>
                <a:cs typeface="+mj-cs"/>
              </a:rPr>
              <a:t> </a:t>
            </a:r>
            <a:r>
              <a:rPr kumimoji="0" lang="en-US" sz="1800" i="0" u="none" strike="noStrike" kern="1200" cap="none" spc="0" normalizeH="0" baseline="0" noProof="0" dirty="0">
                <a:ln>
                  <a:noFill/>
                </a:ln>
                <a:effectLst/>
                <a:uLnTx/>
                <a:uFillTx/>
                <a:latin typeface="+mn-lt"/>
                <a:ea typeface="+mj-ea"/>
                <a:cs typeface="+mj-cs"/>
              </a:rPr>
              <a:t>1/2</a:t>
            </a:r>
          </a:p>
        </p:txBody>
      </p:sp>
      <p:sp>
        <p:nvSpPr>
          <p:cNvPr id="5" name="Alaotsikko 1">
            <a:extLst>
              <a:ext uri="{FF2B5EF4-FFF2-40B4-BE49-F238E27FC236}">
                <a16:creationId xmlns:a16="http://schemas.microsoft.com/office/drawing/2014/main" id="{695B2635-BD46-4FC5-BB7E-CE2BA839A5C9}"/>
              </a:ext>
              <a:ext uri="{C183D7F6-B498-43B3-948B-1728B52AA6E4}">
                <adec:decorative xmlns:adec="http://schemas.microsoft.com/office/drawing/2017/decorative" val="0"/>
              </a:ext>
            </a:extLst>
          </p:cNvPr>
          <p:cNvSpPr txBox="1">
            <a:spLocks/>
          </p:cNvSpPr>
          <p:nvPr/>
        </p:nvSpPr>
        <p:spPr>
          <a:xfrm>
            <a:off x="3594409" y="2375647"/>
            <a:ext cx="5296843" cy="39870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onsterra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228600" fontAlgn="auto">
              <a:spcBef>
                <a:spcPts val="1000"/>
              </a:spcBef>
              <a:spcAft>
                <a:spcPts val="0"/>
              </a:spcAft>
              <a:buClrTx/>
              <a:buSzTx/>
              <a:buFont typeface="Arial" panose="020B0604020202020204" pitchFamily="34" charset="0"/>
              <a:buChar char="•"/>
              <a:tabLst/>
              <a:defRPr/>
            </a:pPr>
            <a:r>
              <a:rPr lang="sv-FI" sz="1800" dirty="0">
                <a:effectLst/>
                <a:latin typeface="Calibri" panose="020F0502020204030204" pitchFamily="34" charset="0"/>
                <a:ea typeface="Calibri" panose="020F0502020204030204" pitchFamily="34" charset="0"/>
              </a:rPr>
              <a:t>Cannabis är ett övergripande begrepp för olika preparat tillverkade av växten hampa (cannabis </a:t>
            </a:r>
            <a:r>
              <a:rPr lang="sv-FI" sz="1800" dirty="0" err="1">
                <a:effectLst/>
                <a:latin typeface="Calibri" panose="020F0502020204030204" pitchFamily="34" charset="0"/>
                <a:ea typeface="Calibri" panose="020F0502020204030204" pitchFamily="34" charset="0"/>
              </a:rPr>
              <a:t>sativa</a:t>
            </a:r>
            <a:r>
              <a:rPr lang="sv-FI" sz="1800" dirty="0">
                <a:effectLst/>
                <a:latin typeface="Calibri" panose="020F0502020204030204" pitchFamily="34" charset="0"/>
                <a:ea typeface="Calibri" panose="020F0502020204030204" pitchFamily="34" charset="0"/>
              </a:rPr>
              <a:t>). </a:t>
            </a:r>
          </a:p>
          <a:p>
            <a:pPr marL="342900" marR="0" lvl="0" indent="-228600" fontAlgn="auto">
              <a:spcBef>
                <a:spcPts val="1000"/>
              </a:spcBef>
              <a:spcAft>
                <a:spcPts val="0"/>
              </a:spcAft>
              <a:buClrTx/>
              <a:buSzTx/>
              <a:buFont typeface="Arial" panose="020B0604020202020204" pitchFamily="34" charset="0"/>
              <a:buChar char="•"/>
              <a:tabLst/>
              <a:defRPr/>
            </a:pPr>
            <a:r>
              <a:rPr lang="sv-FI" sz="1800" dirty="0">
                <a:effectLst/>
                <a:latin typeface="Calibri" panose="020F0502020204030204" pitchFamily="34" charset="0"/>
                <a:ea typeface="Calibri" panose="020F0502020204030204" pitchFamily="34" charset="0"/>
              </a:rPr>
              <a:t>Hampa används som näring och läkemedel och som råvara för många industriella produkter. </a:t>
            </a:r>
          </a:p>
          <a:p>
            <a:pPr marL="342900" marR="0" lvl="0" indent="-228600" fontAlgn="auto">
              <a:spcBef>
                <a:spcPts val="1000"/>
              </a:spcBef>
              <a:spcAft>
                <a:spcPts val="0"/>
              </a:spcAft>
              <a:buClrTx/>
              <a:buSzTx/>
              <a:buFont typeface="Arial" panose="020B0604020202020204" pitchFamily="34" charset="0"/>
              <a:buChar char="•"/>
              <a:tabLst/>
              <a:defRPr/>
            </a:pPr>
            <a:r>
              <a:rPr lang="fi-FI" sz="1800" dirty="0" err="1">
                <a:latin typeface="+mn-lt"/>
              </a:rPr>
              <a:t>Växten</a:t>
            </a:r>
            <a:r>
              <a:rPr lang="fi-FI" sz="1800" dirty="0">
                <a:latin typeface="+mn-lt"/>
              </a:rPr>
              <a:t> </a:t>
            </a:r>
            <a:r>
              <a:rPr lang="fi-FI" sz="1800" dirty="0" err="1">
                <a:latin typeface="+mn-lt"/>
              </a:rPr>
              <a:t>innehåller</a:t>
            </a:r>
            <a:r>
              <a:rPr lang="fi-FI" sz="1800" dirty="0">
                <a:latin typeface="+mn-lt"/>
              </a:rPr>
              <a:t> </a:t>
            </a:r>
            <a:r>
              <a:rPr lang="fi-FI" sz="1800" dirty="0" err="1">
                <a:latin typeface="+mn-lt"/>
              </a:rPr>
              <a:t>tiotals</a:t>
            </a:r>
            <a:r>
              <a:rPr lang="fi-FI" sz="1800" dirty="0">
                <a:latin typeface="+mn-lt"/>
              </a:rPr>
              <a:t> </a:t>
            </a:r>
            <a:r>
              <a:rPr lang="fi-FI" sz="1800" dirty="0" err="1">
                <a:latin typeface="+mn-lt"/>
              </a:rPr>
              <a:t>cannabinoider</a:t>
            </a:r>
            <a:r>
              <a:rPr lang="fi-FI" sz="1800" dirty="0">
                <a:latin typeface="+mn-lt"/>
              </a:rPr>
              <a:t>.</a:t>
            </a:r>
          </a:p>
          <a:p>
            <a:pPr marL="742950" lvl="1" indent="-285750" algn="l">
              <a:buFont typeface="Courier New" panose="02070309020205020404" pitchFamily="49" charset="0"/>
              <a:buChar char="o"/>
            </a:pPr>
            <a:r>
              <a:rPr lang="fi-FI" sz="1800" dirty="0" err="1"/>
              <a:t>Tetrahydrocannabinol</a:t>
            </a:r>
            <a:r>
              <a:rPr lang="fi-FI" sz="1800" dirty="0"/>
              <a:t> (</a:t>
            </a:r>
            <a:r>
              <a:rPr lang="sv-FI" sz="1800" dirty="0">
                <a:effectLst/>
                <a:latin typeface="Calibri" panose="020F0502020204030204" pitchFamily="34" charset="0"/>
                <a:ea typeface="Calibri" panose="020F0502020204030204" pitchFamily="34" charset="0"/>
              </a:rPr>
              <a:t>THC) är den dominerande </a:t>
            </a:r>
            <a:r>
              <a:rPr lang="sv-FI" sz="1800" dirty="0" err="1">
                <a:effectLst/>
                <a:latin typeface="Calibri" panose="020F0502020204030204" pitchFamily="34" charset="0"/>
                <a:ea typeface="Calibri" panose="020F0502020204030204" pitchFamily="34" charset="0"/>
              </a:rPr>
              <a:t>psykoaktiva</a:t>
            </a:r>
            <a:r>
              <a:rPr lang="sv-FI" sz="1800" dirty="0">
                <a:effectLst/>
                <a:latin typeface="Calibri" panose="020F0502020204030204" pitchFamily="34" charset="0"/>
                <a:ea typeface="Calibri" panose="020F0502020204030204" pitchFamily="34" charset="0"/>
              </a:rPr>
              <a:t> komponenten i cannabis och har en berusande effekt.</a:t>
            </a:r>
            <a:endParaRPr lang="fi-FI" sz="1800" dirty="0"/>
          </a:p>
          <a:p>
            <a:pPr marL="742950" lvl="1" indent="-285750" algn="l">
              <a:buFont typeface="Courier New" panose="02070309020205020404" pitchFamily="49" charset="0"/>
              <a:buChar char="o"/>
            </a:pPr>
            <a:r>
              <a:rPr lang="sv-FI" sz="1800" dirty="0">
                <a:effectLst/>
                <a:latin typeface="Calibri" panose="020F0502020204030204" pitchFamily="34" charset="0"/>
                <a:ea typeface="Calibri" panose="020F0502020204030204" pitchFamily="34" charset="0"/>
              </a:rPr>
              <a:t>Cannabisplantan producerar THC för att skydda sig mot solen. </a:t>
            </a:r>
          </a:p>
          <a:p>
            <a:pPr marL="742950" lvl="1" indent="-285750" algn="l">
              <a:buFont typeface="Courier New" panose="02070309020205020404" pitchFamily="49" charset="0"/>
              <a:buChar char="o"/>
            </a:pPr>
            <a:r>
              <a:rPr lang="sv-FI" sz="1800" dirty="0" err="1">
                <a:effectLst/>
                <a:latin typeface="Calibri" panose="020F0502020204030204" pitchFamily="34" charset="0"/>
                <a:ea typeface="Calibri" panose="020F0502020204030204" pitchFamily="34" charset="0"/>
              </a:rPr>
              <a:t>Cannabidiol</a:t>
            </a:r>
            <a:r>
              <a:rPr lang="sv-FI" sz="1800" dirty="0">
                <a:effectLst/>
                <a:latin typeface="Calibri" panose="020F0502020204030204" pitchFamily="34" charset="0"/>
                <a:ea typeface="Calibri" panose="020F0502020204030204" pitchFamily="34" charset="0"/>
              </a:rPr>
              <a:t> (CBD) åter står för växtens medicinala effekter.</a:t>
            </a:r>
            <a:endParaRPr kumimoji="0" lang="en-US" sz="1800" i="0" u="none" strike="noStrike" cap="none" spc="0" normalizeH="0" baseline="0" noProof="0" dirty="0">
              <a:ln>
                <a:noFill/>
              </a:ln>
              <a:effectLst/>
              <a:uLnTx/>
              <a:uFillTx/>
            </a:endParaRPr>
          </a:p>
        </p:txBody>
      </p:sp>
      <p:pic>
        <p:nvPicPr>
          <p:cNvPr id="3" name="Kuva 2" descr="Valokuva kannabis-kasvista">
            <a:extLst>
              <a:ext uri="{FF2B5EF4-FFF2-40B4-BE49-F238E27FC236}">
                <a16:creationId xmlns:a16="http://schemas.microsoft.com/office/drawing/2014/main" id="{6933C52E-27EC-4CFC-9EBA-D9AF7D2C51EC}"/>
              </a:ext>
            </a:extLst>
          </p:cNvPr>
          <p:cNvPicPr>
            <a:picLocks noChangeAspect="1"/>
          </p:cNvPicPr>
          <p:nvPr/>
        </p:nvPicPr>
        <p:blipFill rotWithShape="1">
          <a:blip r:embed="rId3">
            <a:extLst>
              <a:ext uri="{28A0092B-C50C-407E-A947-70E740481C1C}">
                <a14:useLocalDpi xmlns:a14="http://schemas.microsoft.com/office/drawing/2010/main" val="0"/>
              </a:ext>
            </a:extLst>
          </a:blip>
          <a:srcRect l="16114" r="7870"/>
          <a:stretch/>
        </p:blipFill>
        <p:spPr>
          <a:xfrm>
            <a:off x="0" y="10"/>
            <a:ext cx="3479779" cy="6857990"/>
          </a:xfrm>
          <a:prstGeom prst="rect">
            <a:avLst/>
          </a:prstGeom>
        </p:spPr>
      </p:pic>
    </p:spTree>
    <p:extLst>
      <p:ext uri="{BB962C8B-B14F-4D97-AF65-F5344CB8AC3E}">
        <p14:creationId xmlns:p14="http://schemas.microsoft.com/office/powerpoint/2010/main" val="4255830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69E0009D-F1E2-4F59-8F15-6250D68B56B5}"/>
              </a:ext>
            </a:extLst>
          </p:cNvPr>
          <p:cNvSpPr txBox="1">
            <a:spLocks noGrp="1"/>
          </p:cNvSpPr>
          <p:nvPr>
            <p:ph type="title" idx="4294967295"/>
          </p:nvPr>
        </p:nvSpPr>
        <p:spPr>
          <a:xfrm>
            <a:off x="3832533" y="1832345"/>
            <a:ext cx="5136297" cy="9243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err="1">
                <a:ln>
                  <a:noFill/>
                </a:ln>
                <a:effectLst/>
                <a:uLnTx/>
                <a:uFillTx/>
                <a:latin typeface="+mn-lt"/>
                <a:ea typeface="+mj-ea"/>
                <a:cs typeface="+mj-cs"/>
              </a:rPr>
              <a:t>Vad</a:t>
            </a:r>
            <a:r>
              <a:rPr kumimoji="0" lang="en-US" sz="4000" b="1" i="0" u="none" strike="noStrike" kern="1200" cap="none" spc="0" normalizeH="0" baseline="0" noProof="0" dirty="0">
                <a:ln>
                  <a:noFill/>
                </a:ln>
                <a:effectLst/>
                <a:uLnTx/>
                <a:uFillTx/>
                <a:latin typeface="+mn-lt"/>
                <a:ea typeface="+mj-ea"/>
                <a:cs typeface="+mj-cs"/>
              </a:rPr>
              <a:t> </a:t>
            </a:r>
            <a:r>
              <a:rPr kumimoji="0" lang="en-US" sz="4000" b="1" i="0" u="none" strike="noStrike" kern="1200" cap="none" spc="0" normalizeH="0" baseline="0" noProof="0" dirty="0" err="1">
                <a:ln>
                  <a:noFill/>
                </a:ln>
                <a:effectLst/>
                <a:uLnTx/>
                <a:uFillTx/>
                <a:latin typeface="+mn-lt"/>
                <a:ea typeface="+mj-ea"/>
                <a:cs typeface="+mj-cs"/>
              </a:rPr>
              <a:t>är</a:t>
            </a:r>
            <a:r>
              <a:rPr kumimoji="0" lang="en-US" sz="4000" b="1" i="0" u="none" strike="noStrike" kern="1200" cap="none" spc="0" normalizeH="0" baseline="0" noProof="0" dirty="0">
                <a:ln>
                  <a:noFill/>
                </a:ln>
                <a:effectLst/>
                <a:uLnTx/>
                <a:uFillTx/>
                <a:latin typeface="+mn-lt"/>
                <a:ea typeface="+mj-ea"/>
                <a:cs typeface="+mj-cs"/>
              </a:rPr>
              <a:t> cannabis? </a:t>
            </a:r>
            <a:r>
              <a:rPr kumimoji="0" lang="en-US" sz="1800" i="0" u="none" strike="noStrike" kern="1200" cap="none" spc="0" normalizeH="0" baseline="0" noProof="0" dirty="0">
                <a:ln>
                  <a:noFill/>
                </a:ln>
                <a:effectLst/>
                <a:uLnTx/>
                <a:uFillTx/>
                <a:latin typeface="+mn-lt"/>
                <a:ea typeface="+mn-ea"/>
                <a:cs typeface="+mn-cs"/>
              </a:rPr>
              <a:t>2/2</a:t>
            </a:r>
            <a:endParaRPr kumimoji="0" lang="en-US" sz="1800" i="0" u="none" strike="noStrike" kern="1200" cap="none" spc="0" normalizeH="0" baseline="0" noProof="0" dirty="0">
              <a:ln>
                <a:noFill/>
              </a:ln>
              <a:effectLst/>
              <a:uLnTx/>
              <a:uFillTx/>
              <a:latin typeface="+mj-lt"/>
              <a:ea typeface="+mj-ea"/>
              <a:cs typeface="+mj-cs"/>
            </a:endParaRPr>
          </a:p>
        </p:txBody>
      </p:sp>
      <p:sp>
        <p:nvSpPr>
          <p:cNvPr id="7" name="Alaotsikko 1" descr="&#10;">
            <a:extLst>
              <a:ext uri="{FF2B5EF4-FFF2-40B4-BE49-F238E27FC236}">
                <a16:creationId xmlns:a16="http://schemas.microsoft.com/office/drawing/2014/main" id="{939DAECD-F334-4D43-809F-0A8E29E4EF7C}"/>
              </a:ext>
            </a:extLst>
          </p:cNvPr>
          <p:cNvSpPr txBox="1">
            <a:spLocks/>
          </p:cNvSpPr>
          <p:nvPr/>
        </p:nvSpPr>
        <p:spPr>
          <a:xfrm>
            <a:off x="3702910" y="2756647"/>
            <a:ext cx="5042790" cy="38587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onsterra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FI" sz="1800" dirty="0">
                <a:effectLst/>
                <a:latin typeface="Calibri" panose="020F0502020204030204" pitchFamily="34" charset="0"/>
                <a:ea typeface="Calibri" panose="020F0502020204030204" pitchFamily="34" charset="0"/>
              </a:rPr>
              <a:t>Marijuana består av hampans blomställningar och översta skott som torkats och smulats.</a:t>
            </a:r>
          </a:p>
          <a:p>
            <a:pPr marL="3429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FI" sz="1800" dirty="0">
                <a:latin typeface="Calibri" panose="020F0502020204030204" pitchFamily="34" charset="0"/>
                <a:ea typeface="Calibri" panose="020F0502020204030204" pitchFamily="34" charset="0"/>
              </a:rPr>
              <a:t>H</a:t>
            </a:r>
            <a:r>
              <a:rPr lang="sv-FI" sz="1800" dirty="0">
                <a:effectLst/>
                <a:latin typeface="Calibri" panose="020F0502020204030204" pitchFamily="34" charset="0"/>
                <a:ea typeface="Calibri" panose="020F0502020204030204" pitchFamily="34" charset="0"/>
              </a:rPr>
              <a:t>asch är en blandning av cannabisväxtens torkade kåda och pressade blommor, ofta i form av bruna plattor.</a:t>
            </a:r>
            <a:r>
              <a:rPr lang="sv-FI" sz="1800" kern="1200" dirty="0">
                <a:effectLst/>
                <a:latin typeface="Calibri" panose="020F0502020204030204" pitchFamily="34" charset="0"/>
                <a:ea typeface="Calibri" panose="020F0502020204030204" pitchFamily="34" charset="0"/>
              </a:rPr>
              <a:t> </a:t>
            </a:r>
          </a:p>
          <a:p>
            <a:pPr marL="3429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FI" sz="1800" dirty="0">
                <a:effectLst/>
                <a:latin typeface="Calibri" panose="020F0502020204030204" pitchFamily="34" charset="0"/>
                <a:ea typeface="Calibri" panose="020F0502020204030204" pitchFamily="34" charset="0"/>
              </a:rPr>
              <a:t>Cannabis är det mest använda olagliga rusmedlet i Finland.</a:t>
            </a:r>
            <a:r>
              <a:rPr kumimoji="0" lang="en-US" sz="1800" i="0" u="none" strike="noStrike" kern="1200" cap="none" spc="0" normalizeH="0" baseline="0" noProof="0" dirty="0">
                <a:ln>
                  <a:noFill/>
                </a:ln>
                <a:solidFill>
                  <a:prstClr val="black"/>
                </a:solidFill>
                <a:effectLst/>
                <a:uLnTx/>
                <a:uFillTx/>
                <a:latin typeface="+mn-lt"/>
                <a:ea typeface="+mn-ea"/>
                <a:cs typeface="+mn-cs"/>
              </a:rPr>
              <a:t> </a:t>
            </a:r>
          </a:p>
          <a:p>
            <a:pPr marL="857250" lvl="1" indent="-285750" algn="l">
              <a:spcBef>
                <a:spcPts val="1000"/>
              </a:spcBef>
              <a:buFont typeface="Courier New" panose="02070309020205020404" pitchFamily="49" charset="0"/>
              <a:buChar char="o"/>
              <a:defRPr/>
            </a:pPr>
            <a:r>
              <a:rPr lang="sv-FI" sz="1800" dirty="0">
                <a:effectLst/>
                <a:latin typeface="Calibri" panose="020F0502020204030204" pitchFamily="34" charset="0"/>
                <a:ea typeface="Calibri" panose="020F0502020204030204" pitchFamily="34" charset="0"/>
              </a:rPr>
              <a:t>Användning, köp, försäljning och innehav av cannabis är förbjuden.</a:t>
            </a:r>
            <a:endParaRPr kumimoji="0" lang="en-US" sz="1800" i="0" u="none" strike="noStrike" kern="1200" cap="none" spc="0" normalizeH="0" baseline="0" noProof="0" dirty="0">
              <a:ln>
                <a:noFill/>
              </a:ln>
              <a:solidFill>
                <a:prstClr val="black"/>
              </a:solidFill>
              <a:effectLst/>
              <a:uLnTx/>
              <a:uFillTx/>
              <a:ea typeface="+mn-ea"/>
              <a:cs typeface="+mn-cs"/>
            </a:endParaRPr>
          </a:p>
        </p:txBody>
      </p:sp>
      <p:pic>
        <p:nvPicPr>
          <p:cNvPr id="3" name="Kuva 2" descr="Valokuva kannabis-kasvista">
            <a:extLst>
              <a:ext uri="{FF2B5EF4-FFF2-40B4-BE49-F238E27FC236}">
                <a16:creationId xmlns:a16="http://schemas.microsoft.com/office/drawing/2014/main" id="{6933C52E-27EC-4CFC-9EBA-D9AF7D2C51EC}"/>
              </a:ext>
            </a:extLst>
          </p:cNvPr>
          <p:cNvPicPr>
            <a:picLocks noChangeAspect="1"/>
          </p:cNvPicPr>
          <p:nvPr/>
        </p:nvPicPr>
        <p:blipFill rotWithShape="1">
          <a:blip r:embed="rId3">
            <a:extLst>
              <a:ext uri="{28A0092B-C50C-407E-A947-70E740481C1C}">
                <a14:useLocalDpi xmlns:a14="http://schemas.microsoft.com/office/drawing/2010/main" val="0"/>
              </a:ext>
            </a:extLst>
          </a:blip>
          <a:srcRect l="16114" r="7870"/>
          <a:stretch/>
        </p:blipFill>
        <p:spPr>
          <a:xfrm>
            <a:off x="0" y="10"/>
            <a:ext cx="3479779" cy="6857990"/>
          </a:xfrm>
          <a:prstGeom prst="rect">
            <a:avLst/>
          </a:prstGeom>
        </p:spPr>
      </p:pic>
    </p:spTree>
    <p:extLst>
      <p:ext uri="{BB962C8B-B14F-4D97-AF65-F5344CB8AC3E}">
        <p14:creationId xmlns:p14="http://schemas.microsoft.com/office/powerpoint/2010/main" val="4130356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E1959E-A95B-4674-B105-AA6101130A43}"/>
              </a:ext>
            </a:extLst>
          </p:cNvPr>
          <p:cNvSpPr>
            <a:spLocks noGrp="1"/>
          </p:cNvSpPr>
          <p:nvPr>
            <p:ph type="ctrTitle" idx="4294967295"/>
          </p:nvPr>
        </p:nvSpPr>
        <p:spPr>
          <a:xfrm>
            <a:off x="553378" y="611540"/>
            <a:ext cx="6903126" cy="915954"/>
          </a:xfrm>
          <a:prstGeom prst="rect">
            <a:avLst/>
          </a:prstGeom>
        </p:spPr>
        <p:txBody>
          <a:bodyPr/>
          <a:lstStyle/>
          <a:p>
            <a:r>
              <a:rPr lang="fi-FI" dirty="0" err="1">
                <a:latin typeface="+mn-lt"/>
              </a:rPr>
              <a:t>Cannabis</a:t>
            </a:r>
            <a:endParaRPr lang="fi-FI" dirty="0">
              <a:latin typeface="+mn-lt"/>
            </a:endParaRPr>
          </a:p>
        </p:txBody>
      </p:sp>
      <p:sp>
        <p:nvSpPr>
          <p:cNvPr id="3" name="Alaotsikko 2">
            <a:extLst>
              <a:ext uri="{FF2B5EF4-FFF2-40B4-BE49-F238E27FC236}">
                <a16:creationId xmlns:a16="http://schemas.microsoft.com/office/drawing/2014/main" id="{0E5029EE-B0BC-4DC5-AFCF-CE1342DAC359}"/>
              </a:ext>
            </a:extLst>
          </p:cNvPr>
          <p:cNvSpPr>
            <a:spLocks noGrp="1"/>
          </p:cNvSpPr>
          <p:nvPr>
            <p:ph type="subTitle" idx="1"/>
          </p:nvPr>
        </p:nvSpPr>
        <p:spPr>
          <a:xfrm>
            <a:off x="2395183" y="2418704"/>
            <a:ext cx="5731117" cy="3994946"/>
          </a:xfrm>
        </p:spPr>
        <p:txBody>
          <a:bodyPr/>
          <a:lstStyle/>
          <a:p>
            <a:pPr marL="457200" indent="-457200">
              <a:buFont typeface="+mj-lt"/>
              <a:buAutoNum type="arabicPeriod"/>
            </a:pPr>
            <a:r>
              <a:rPr lang="sv-FI" dirty="0">
                <a:latin typeface="+mn-lt"/>
              </a:rPr>
              <a:t>Varför använder människor cannabis? Hur påverkar substansen?</a:t>
            </a:r>
          </a:p>
          <a:p>
            <a:pPr marL="457200" indent="-457200">
              <a:buFont typeface="+mj-lt"/>
              <a:buAutoNum type="arabicPeriod"/>
            </a:pPr>
            <a:r>
              <a:rPr lang="sv-FI" dirty="0">
                <a:latin typeface="+mn-lt"/>
              </a:rPr>
              <a:t>Vilka effekter vill man ha av cannabis?  Vilka oönskade verkningar vill man inte ha? </a:t>
            </a:r>
          </a:p>
          <a:p>
            <a:pPr marL="457200" indent="-457200">
              <a:buFont typeface="+mj-lt"/>
              <a:buAutoNum type="arabicPeriod"/>
            </a:pPr>
            <a:r>
              <a:rPr lang="sv-FI" dirty="0">
                <a:latin typeface="+mn-lt"/>
              </a:rPr>
              <a:t>Hur avviker medicinsk cannabis från den cannabis som används som drog?</a:t>
            </a:r>
          </a:p>
          <a:p>
            <a:pPr marL="457200" indent="-457200">
              <a:buFont typeface="+mj-lt"/>
              <a:buAutoNum type="arabicPeriod"/>
            </a:pPr>
            <a:r>
              <a:rPr lang="sv-FI" dirty="0">
                <a:latin typeface="+mn-lt"/>
              </a:rPr>
              <a:t>Vilka är påföljderna av att åka fast för cannabisbruk? Vilken betydelse kan det ha för en minderårig?</a:t>
            </a:r>
            <a:endParaRPr lang="fi-FI" dirty="0">
              <a:latin typeface="+mj-lt"/>
            </a:endParaRPr>
          </a:p>
          <a:p>
            <a:endParaRPr lang="fi-FI" dirty="0">
              <a:latin typeface="+mj-lt"/>
            </a:endParaRPr>
          </a:p>
          <a:p>
            <a:endParaRPr lang="fi-FI" dirty="0">
              <a:latin typeface="+mj-lt"/>
            </a:endParaRPr>
          </a:p>
        </p:txBody>
      </p:sp>
      <p:sp>
        <p:nvSpPr>
          <p:cNvPr id="6" name="Ellipsi 5">
            <a:extLst>
              <a:ext uri="{FF2B5EF4-FFF2-40B4-BE49-F238E27FC236}">
                <a16:creationId xmlns:a16="http://schemas.microsoft.com/office/drawing/2014/main" id="{4E832E30-EDDB-43C9-9CAA-6DC92F240D43}"/>
              </a:ext>
              <a:ext uri="{C183D7F6-B498-43B3-948B-1728B52AA6E4}">
                <adec:decorative xmlns:adec="http://schemas.microsoft.com/office/drawing/2017/decorative" val="1"/>
              </a:ext>
            </a:extLst>
          </p:cNvPr>
          <p:cNvSpPr/>
          <p:nvPr/>
        </p:nvSpPr>
        <p:spPr>
          <a:xfrm>
            <a:off x="553378" y="1880095"/>
            <a:ext cx="1570698" cy="15706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sp>
        <p:nvSpPr>
          <p:cNvPr id="8" name="Suorakulmio 7">
            <a:extLst>
              <a:ext uri="{FF2B5EF4-FFF2-40B4-BE49-F238E27FC236}">
                <a16:creationId xmlns:a16="http://schemas.microsoft.com/office/drawing/2014/main" id="{D871ED90-5A24-4E66-94D9-53C6D08DEA22}"/>
              </a:ext>
            </a:extLst>
          </p:cNvPr>
          <p:cNvSpPr/>
          <p:nvPr/>
        </p:nvSpPr>
        <p:spPr>
          <a:xfrm>
            <a:off x="2395183" y="1341486"/>
            <a:ext cx="5552701" cy="1077218"/>
          </a:xfrm>
          <a:prstGeom prst="rect">
            <a:avLst/>
          </a:prstGeom>
        </p:spPr>
        <p:txBody>
          <a:bodyPr wrap="square">
            <a:spAutoFit/>
          </a:bodyPr>
          <a:lstStyle/>
          <a:p>
            <a:pPr marL="0" indent="0">
              <a:buNone/>
            </a:pPr>
            <a:r>
              <a:rPr lang="sv-FI" sz="3200" b="1" dirty="0"/>
              <a:t>Fundera på följande frågor med ditt par:</a:t>
            </a:r>
          </a:p>
        </p:txBody>
      </p:sp>
      <p:pic>
        <p:nvPicPr>
          <p:cNvPr id="9" name="Kuva 8">
            <a:extLst>
              <a:ext uri="{FF2B5EF4-FFF2-40B4-BE49-F238E27FC236}">
                <a16:creationId xmlns:a16="http://schemas.microsoft.com/office/drawing/2014/main" id="{87E97DAE-9E7B-4BED-B3E7-4F789E33D15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4821" y="1975131"/>
            <a:ext cx="1452562" cy="1466137"/>
          </a:xfrm>
          <a:prstGeom prst="rect">
            <a:avLst/>
          </a:prstGeom>
        </p:spPr>
      </p:pic>
    </p:spTree>
    <p:extLst>
      <p:ext uri="{BB962C8B-B14F-4D97-AF65-F5344CB8AC3E}">
        <p14:creationId xmlns:p14="http://schemas.microsoft.com/office/powerpoint/2010/main" val="4006430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1">
            <a:extLst>
              <a:ext uri="{FF2B5EF4-FFF2-40B4-BE49-F238E27FC236}">
                <a16:creationId xmlns:a16="http://schemas.microsoft.com/office/drawing/2014/main" id="{C26EEE19-C77B-48F2-A45F-A32FB30CBE3D}"/>
              </a:ext>
            </a:extLst>
          </p:cNvPr>
          <p:cNvSpPr txBox="1">
            <a:spLocks noGrp="1"/>
          </p:cNvSpPr>
          <p:nvPr>
            <p:ph type="title" idx="4294967295"/>
          </p:nvPr>
        </p:nvSpPr>
        <p:spPr>
          <a:xfrm>
            <a:off x="4025533" y="971963"/>
            <a:ext cx="6348467" cy="11478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100" b="1" i="0" u="none" strike="noStrike" kern="1200" cap="none" spc="0" normalizeH="0" baseline="0" noProof="0" dirty="0" err="1">
                <a:ln>
                  <a:noFill/>
                </a:ln>
                <a:solidFill>
                  <a:schemeClr val="tx1"/>
                </a:solidFill>
                <a:effectLst/>
                <a:uLnTx/>
                <a:uFillTx/>
                <a:ea typeface="+mn-ea"/>
                <a:cs typeface="+mn-cs"/>
              </a:rPr>
              <a:t>Hur</a:t>
            </a:r>
            <a:r>
              <a:rPr kumimoji="0" lang="en-US" sz="3100" b="1" i="0" u="none" strike="noStrike" kern="1200" cap="none" spc="0" normalizeH="0" baseline="0" noProof="0" dirty="0">
                <a:ln>
                  <a:noFill/>
                </a:ln>
                <a:solidFill>
                  <a:schemeClr val="tx1"/>
                </a:solidFill>
                <a:effectLst/>
                <a:uLnTx/>
                <a:uFillTx/>
                <a:ea typeface="+mn-ea"/>
                <a:cs typeface="+mn-cs"/>
              </a:rPr>
              <a:t> </a:t>
            </a:r>
            <a:r>
              <a:rPr kumimoji="0" lang="en-US" sz="3100" b="1" i="0" u="none" strike="noStrike" kern="1200" cap="none" spc="0" normalizeH="0" baseline="0" noProof="0" dirty="0" err="1">
                <a:ln>
                  <a:noFill/>
                </a:ln>
                <a:solidFill>
                  <a:schemeClr val="tx1"/>
                </a:solidFill>
                <a:effectLst/>
                <a:uLnTx/>
                <a:uFillTx/>
                <a:ea typeface="+mn-ea"/>
                <a:cs typeface="+mn-cs"/>
              </a:rPr>
              <a:t>påverkar</a:t>
            </a:r>
            <a:r>
              <a:rPr kumimoji="0" lang="en-US" sz="3100" b="1" i="0" u="none" strike="noStrike" kern="1200" cap="none" spc="0" normalizeH="0" baseline="0" noProof="0" dirty="0">
                <a:ln>
                  <a:noFill/>
                </a:ln>
                <a:solidFill>
                  <a:schemeClr val="tx1"/>
                </a:solidFill>
                <a:effectLst/>
                <a:uLnTx/>
                <a:uFillTx/>
                <a:ea typeface="+mn-ea"/>
                <a:cs typeface="+mn-cs"/>
              </a:rPr>
              <a:t> cannabis? </a:t>
            </a:r>
            <a:r>
              <a:rPr kumimoji="0" lang="en-US" sz="1800" b="1" i="0" u="none" strike="noStrike" kern="1200" cap="none" spc="0" normalizeH="0" baseline="0" noProof="0" dirty="0">
                <a:ln>
                  <a:noFill/>
                </a:ln>
                <a:solidFill>
                  <a:schemeClr val="tx1"/>
                </a:solidFill>
                <a:effectLst/>
                <a:uLnTx/>
                <a:uFillTx/>
                <a:latin typeface="+mn-lt"/>
                <a:ea typeface="+mn-ea"/>
                <a:cs typeface="+mn-cs"/>
              </a:rPr>
              <a:t>1/2</a:t>
            </a:r>
          </a:p>
        </p:txBody>
      </p:sp>
      <p:sp>
        <p:nvSpPr>
          <p:cNvPr id="4" name="Tekstiruutu 3">
            <a:extLst>
              <a:ext uri="{FF2B5EF4-FFF2-40B4-BE49-F238E27FC236}">
                <a16:creationId xmlns:a16="http://schemas.microsoft.com/office/drawing/2014/main" id="{9745FE1F-39A1-43BF-B76A-A6E5686A6A0E}"/>
              </a:ext>
            </a:extLst>
          </p:cNvPr>
          <p:cNvSpPr txBox="1"/>
          <p:nvPr/>
        </p:nvSpPr>
        <p:spPr>
          <a:xfrm>
            <a:off x="4025533" y="1762025"/>
            <a:ext cx="4925016" cy="4247317"/>
          </a:xfrm>
          <a:prstGeom prst="rect">
            <a:avLst/>
          </a:prstGeom>
          <a:noFill/>
        </p:spPr>
        <p:txBody>
          <a:bodyPr wrap="square" rtlCol="0" anchor="t">
            <a:spAutoFit/>
          </a:bodyPr>
          <a:lstStyle/>
          <a:p>
            <a:pPr marL="285750" indent="-285750">
              <a:buFont typeface="Arial" panose="020B0604020202020204" pitchFamily="34" charset="0"/>
              <a:buChar char="•"/>
            </a:pPr>
            <a:r>
              <a:rPr lang="sv-FI" sz="1800" dirty="0">
                <a:effectLst/>
                <a:latin typeface="Calibri" panose="020F0502020204030204" pitchFamily="34" charset="0"/>
                <a:ea typeface="Calibri" panose="020F0502020204030204" pitchFamily="34" charset="0"/>
              </a:rPr>
              <a:t>Den dominerande </a:t>
            </a:r>
            <a:r>
              <a:rPr lang="sv-FI" sz="1800" dirty="0" err="1">
                <a:effectLst/>
                <a:latin typeface="Calibri" panose="020F0502020204030204" pitchFamily="34" charset="0"/>
                <a:ea typeface="Calibri" panose="020F0502020204030204" pitchFamily="34" charset="0"/>
              </a:rPr>
              <a:t>psykoaktiva</a:t>
            </a:r>
            <a:r>
              <a:rPr lang="sv-FI" sz="1800" dirty="0">
                <a:effectLst/>
                <a:latin typeface="Calibri" panose="020F0502020204030204" pitchFamily="34" charset="0"/>
                <a:ea typeface="Calibri" panose="020F0502020204030204" pitchFamily="34" charset="0"/>
              </a:rPr>
              <a:t> komponenten i cannabis, THC, binds i hjärnans och i det perifera nervsystemets </a:t>
            </a:r>
            <a:r>
              <a:rPr lang="sv-FI" sz="1800" dirty="0" err="1">
                <a:effectLst/>
                <a:latin typeface="Calibri" panose="020F0502020204030204" pitchFamily="34" charset="0"/>
                <a:ea typeface="Calibri" panose="020F0502020204030204" pitchFamily="34" charset="0"/>
              </a:rPr>
              <a:t>cannabinoidreceptorer</a:t>
            </a:r>
            <a:r>
              <a:rPr lang="sv-FI" sz="1800" dirty="0">
                <a:effectLst/>
                <a:latin typeface="Calibri" panose="020F0502020204030204" pitchFamily="34" charset="0"/>
                <a:ea typeface="Calibri" panose="020F0502020204030204" pitchFamily="34" charset="0"/>
              </a:rPr>
              <a:t>.</a:t>
            </a:r>
          </a:p>
          <a:p>
            <a:endParaRPr lang="fi-FI" dirty="0">
              <a:cs typeface="Calibri"/>
            </a:endParaRPr>
          </a:p>
          <a:p>
            <a:pPr marL="285750" indent="-285750">
              <a:buFont typeface="Arial" panose="020B0604020202020204" pitchFamily="34" charset="0"/>
              <a:buChar char="•"/>
            </a:pPr>
            <a:r>
              <a:rPr lang="sv-FI" sz="1800" dirty="0">
                <a:effectLst/>
                <a:latin typeface="Calibri" panose="020F0502020204030204" pitchFamily="34" charset="0"/>
                <a:ea typeface="Calibri" panose="020F0502020204030204" pitchFamily="34" charset="0"/>
              </a:rPr>
              <a:t>Cannabisens effekter är omedelbara och varar i några timmar efter intaget genom rökning eller genom förångning. </a:t>
            </a:r>
          </a:p>
          <a:p>
            <a:pPr marL="285750" indent="-285750">
              <a:buFont typeface="Arial" panose="020B0604020202020204" pitchFamily="34" charset="0"/>
              <a:buChar char="•"/>
            </a:pPr>
            <a:endParaRPr lang="sv-FI"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sv-FI" dirty="0">
                <a:latin typeface="Calibri" panose="020F0502020204030204" pitchFamily="34" charset="0"/>
                <a:ea typeface="Calibri" panose="020F0502020204030204" pitchFamily="34" charset="0"/>
              </a:rPr>
              <a:t>Om man äter</a:t>
            </a:r>
            <a:r>
              <a:rPr lang="sv-FI" sz="1800" dirty="0">
                <a:effectLst/>
                <a:latin typeface="Calibri" panose="020F0502020204030204" pitchFamily="34" charset="0"/>
                <a:ea typeface="Calibri" panose="020F0502020204030204" pitchFamily="34" charset="0"/>
              </a:rPr>
              <a:t> cannabis har substansen en långsammare och längre effekt vars önskade </a:t>
            </a:r>
            <a:r>
              <a:rPr lang="sv-FI" dirty="0">
                <a:latin typeface="Calibri" panose="020F0502020204030204" pitchFamily="34" charset="0"/>
                <a:ea typeface="Calibri" panose="020F0502020204030204" pitchFamily="34" charset="0"/>
              </a:rPr>
              <a:t>verkan</a:t>
            </a:r>
            <a:r>
              <a:rPr lang="sv-FI" sz="1800" dirty="0">
                <a:effectLst/>
                <a:latin typeface="Calibri" panose="020F0502020204030204" pitchFamily="34" charset="0"/>
                <a:ea typeface="Calibri" panose="020F0502020204030204" pitchFamily="34" charset="0"/>
              </a:rPr>
              <a:t> är svårare att reglera. </a:t>
            </a:r>
          </a:p>
          <a:p>
            <a:endParaRPr lang="fi-FI" dirty="0">
              <a:cs typeface="Calibri"/>
            </a:endParaRPr>
          </a:p>
          <a:p>
            <a:pPr marL="285750" indent="-285750">
              <a:buFont typeface="Arial" panose="020B0604020202020204" pitchFamily="34" charset="0"/>
              <a:buChar char="•"/>
            </a:pPr>
            <a:r>
              <a:rPr lang="sv-FI" sz="1800" dirty="0">
                <a:effectLst/>
                <a:latin typeface="Calibri" panose="020F0502020204030204" pitchFamily="34" charset="0"/>
                <a:ea typeface="Calibri" panose="020F0502020204030204" pitchFamily="34" charset="0"/>
              </a:rPr>
              <a:t>Effekterna är beroende av i vilken form och i hur stora mängder cannabis intas. Också individuell erfarenhet och humör spelar roll. </a:t>
            </a:r>
            <a:endParaRPr lang="fi-FI" dirty="0">
              <a:solidFill>
                <a:schemeClr val="bg1"/>
              </a:solidFill>
              <a:latin typeface="+mj-lt"/>
            </a:endParaRPr>
          </a:p>
        </p:txBody>
      </p:sp>
      <p:pic>
        <p:nvPicPr>
          <p:cNvPr id="2" name="Kuva 1" descr="Valokuvassa sätkä sormissa">
            <a:extLst>
              <a:ext uri="{FF2B5EF4-FFF2-40B4-BE49-F238E27FC236}">
                <a16:creationId xmlns:a16="http://schemas.microsoft.com/office/drawing/2014/main" id="{088C269D-5611-4FC8-9270-451F5B3E8F55}"/>
              </a:ext>
            </a:extLst>
          </p:cNvPr>
          <p:cNvPicPr>
            <a:picLocks noChangeAspect="1"/>
          </p:cNvPicPr>
          <p:nvPr/>
        </p:nvPicPr>
        <p:blipFill rotWithShape="1">
          <a:blip r:embed="rId3">
            <a:extLst>
              <a:ext uri="{28A0092B-C50C-407E-A947-70E740481C1C}">
                <a14:useLocalDpi xmlns:a14="http://schemas.microsoft.com/office/drawing/2010/main" val="0"/>
              </a:ext>
            </a:extLst>
          </a:blip>
          <a:srcRect r="31209"/>
          <a:stretch/>
        </p:blipFill>
        <p:spPr>
          <a:xfrm>
            <a:off x="0" y="0"/>
            <a:ext cx="3774141" cy="6858000"/>
          </a:xfrm>
          <a:prstGeom prst="rect">
            <a:avLst/>
          </a:prstGeom>
        </p:spPr>
      </p:pic>
      <p:pic>
        <p:nvPicPr>
          <p:cNvPr id="6" name="Kuva 5" descr="EHYT Bueno">
            <a:extLst>
              <a:ext uri="{FF2B5EF4-FFF2-40B4-BE49-F238E27FC236}">
                <a16:creationId xmlns:a16="http://schemas.microsoft.com/office/drawing/2014/main" id="{5B2E1C05-079E-49EC-890F-9281A27C92D4}"/>
              </a:ext>
            </a:extLst>
          </p:cNvPr>
          <p:cNvPicPr>
            <a:picLocks noChangeAspect="1"/>
          </p:cNvPicPr>
          <p:nvPr/>
        </p:nvPicPr>
        <p:blipFill>
          <a:blip r:embed="rId4"/>
          <a:stretch>
            <a:fillRect/>
          </a:stretch>
        </p:blipFill>
        <p:spPr>
          <a:xfrm>
            <a:off x="251392" y="228187"/>
            <a:ext cx="1554615" cy="743776"/>
          </a:xfrm>
          <a:prstGeom prst="rect">
            <a:avLst/>
          </a:prstGeom>
        </p:spPr>
      </p:pic>
    </p:spTree>
    <p:extLst>
      <p:ext uri="{BB962C8B-B14F-4D97-AF65-F5344CB8AC3E}">
        <p14:creationId xmlns:p14="http://schemas.microsoft.com/office/powerpoint/2010/main" val="1653988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FD3A6512-6432-467C-B145-D5120AD8C0C3}"/>
              </a:ext>
            </a:extLst>
          </p:cNvPr>
          <p:cNvSpPr txBox="1">
            <a:spLocks noGrp="1"/>
          </p:cNvSpPr>
          <p:nvPr>
            <p:ph type="title" idx="4294967295"/>
          </p:nvPr>
        </p:nvSpPr>
        <p:spPr>
          <a:xfrm>
            <a:off x="536239" y="582152"/>
            <a:ext cx="6578935" cy="11478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schemeClr val="tx1"/>
                </a:solidFill>
                <a:effectLst/>
                <a:uLnTx/>
                <a:uFillTx/>
                <a:ea typeface="+mn-ea"/>
                <a:cs typeface="+mn-cs"/>
              </a:rPr>
              <a:t>Hur</a:t>
            </a:r>
            <a:r>
              <a:rPr kumimoji="0" lang="en-US" sz="3600" b="1" i="0" u="none" strike="noStrike" kern="1200" cap="none" spc="0" normalizeH="0" baseline="0" noProof="0" dirty="0">
                <a:ln>
                  <a:noFill/>
                </a:ln>
                <a:solidFill>
                  <a:schemeClr val="tx1"/>
                </a:solidFill>
                <a:effectLst/>
                <a:uLnTx/>
                <a:uFillTx/>
                <a:ea typeface="+mn-ea"/>
                <a:cs typeface="+mn-cs"/>
              </a:rPr>
              <a:t> </a:t>
            </a:r>
            <a:r>
              <a:rPr kumimoji="0" lang="en-US" sz="3600" b="1" i="0" u="none" strike="noStrike" kern="1200" cap="none" spc="0" normalizeH="0" baseline="0" noProof="0" dirty="0" err="1">
                <a:ln>
                  <a:noFill/>
                </a:ln>
                <a:solidFill>
                  <a:schemeClr val="tx1"/>
                </a:solidFill>
                <a:effectLst/>
                <a:uLnTx/>
                <a:uFillTx/>
                <a:ea typeface="+mn-ea"/>
                <a:cs typeface="+mn-cs"/>
              </a:rPr>
              <a:t>påverkar</a:t>
            </a:r>
            <a:r>
              <a:rPr kumimoji="0" lang="en-US" sz="3600" b="1" i="0" u="none" strike="noStrike" kern="1200" cap="none" spc="0" normalizeH="0" baseline="0" noProof="0" dirty="0">
                <a:ln>
                  <a:noFill/>
                </a:ln>
                <a:solidFill>
                  <a:schemeClr val="tx1"/>
                </a:solidFill>
                <a:effectLst/>
                <a:uLnTx/>
                <a:uFillTx/>
                <a:ea typeface="+mn-ea"/>
                <a:cs typeface="+mn-cs"/>
              </a:rPr>
              <a:t> cannabis? </a:t>
            </a:r>
            <a:r>
              <a:rPr kumimoji="0" lang="en-US" sz="1800" b="1" i="0" u="none" strike="noStrike" kern="1200" cap="none" spc="0" normalizeH="0" baseline="0" noProof="0" dirty="0">
                <a:ln>
                  <a:noFill/>
                </a:ln>
                <a:solidFill>
                  <a:schemeClr val="tx1"/>
                </a:solidFill>
                <a:effectLst/>
                <a:uLnTx/>
                <a:uFillTx/>
                <a:latin typeface="+mn-lt"/>
                <a:ea typeface="+mn-ea"/>
                <a:cs typeface="+mn-cs"/>
              </a:rPr>
              <a:t>2/2</a:t>
            </a:r>
          </a:p>
        </p:txBody>
      </p:sp>
      <p:sp>
        <p:nvSpPr>
          <p:cNvPr id="3" name="Tekstiruutu 2">
            <a:extLst>
              <a:ext uri="{FF2B5EF4-FFF2-40B4-BE49-F238E27FC236}">
                <a16:creationId xmlns:a16="http://schemas.microsoft.com/office/drawing/2014/main" id="{17207745-AED1-4065-9295-453C2C0A5022}"/>
              </a:ext>
            </a:extLst>
          </p:cNvPr>
          <p:cNvSpPr txBox="1"/>
          <p:nvPr/>
        </p:nvSpPr>
        <p:spPr>
          <a:xfrm>
            <a:off x="1643804" y="1356701"/>
            <a:ext cx="7002056" cy="5078313"/>
          </a:xfrm>
          <a:prstGeom prst="rect">
            <a:avLst/>
          </a:prstGeom>
          <a:noFill/>
        </p:spPr>
        <p:txBody>
          <a:bodyPr wrap="square" rtlCol="0">
            <a:spAutoFit/>
          </a:bodyPr>
          <a:lstStyle/>
          <a:p>
            <a:pPr marL="285750" indent="-285750">
              <a:buFont typeface="Arial" panose="020B0604020202020204" pitchFamily="34" charset="0"/>
              <a:buChar char="•"/>
            </a:pPr>
            <a:r>
              <a:rPr lang="sv-FI" sz="1800" kern="1200" dirty="0">
                <a:effectLst/>
                <a:latin typeface="Calibri" panose="020F0502020204030204" pitchFamily="34" charset="0"/>
                <a:ea typeface="Calibri" panose="020F0502020204030204" pitchFamily="34" charset="0"/>
              </a:rPr>
              <a:t>Sammansättningen av </a:t>
            </a:r>
            <a:r>
              <a:rPr lang="sv-FI" dirty="0" err="1">
                <a:latin typeface="Calibri" panose="020F0502020204030204" pitchFamily="34" charset="0"/>
                <a:ea typeface="Calibri" panose="020F0502020204030204" pitchFamily="34" charset="0"/>
              </a:rPr>
              <a:t>cannabinoid</a:t>
            </a:r>
            <a:r>
              <a:rPr lang="sv-FI" dirty="0">
                <a:latin typeface="Calibri" panose="020F0502020204030204" pitchFamily="34" charset="0"/>
                <a:ea typeface="Calibri" panose="020F0502020204030204" pitchFamily="34" charset="0"/>
              </a:rPr>
              <a:t> andelar och proportioner varierar i olika cannabissorter. Effekterna kan vara väldigt olika beroende på sort. Genetiska faktorer, erfarenhet och ovana påverkar hur hjärnan reagerar på substansen.</a:t>
            </a:r>
          </a:p>
          <a:p>
            <a:endParaRPr lang="fi-FI" b="1" dirty="0"/>
          </a:p>
          <a:p>
            <a:pPr marL="285750" indent="-285750">
              <a:buFont typeface="Arial" panose="020B0604020202020204" pitchFamily="34" charset="0"/>
              <a:buChar char="•"/>
            </a:pPr>
            <a:r>
              <a:rPr lang="fi-FI" dirty="0" err="1"/>
              <a:t>Enligt</a:t>
            </a:r>
            <a:r>
              <a:rPr lang="fi-FI" dirty="0"/>
              <a:t> </a:t>
            </a:r>
            <a:r>
              <a:rPr lang="fi-FI" dirty="0" err="1"/>
              <a:t>centralkriminalpolisen</a:t>
            </a:r>
            <a:r>
              <a:rPr lang="fi-FI" dirty="0"/>
              <a:t> </a:t>
            </a:r>
            <a:r>
              <a:rPr lang="fi-FI" dirty="0" err="1"/>
              <a:t>är</a:t>
            </a:r>
            <a:r>
              <a:rPr lang="fi-FI" dirty="0"/>
              <a:t> </a:t>
            </a:r>
            <a:r>
              <a:rPr lang="fi-FI" dirty="0" err="1"/>
              <a:t>den</a:t>
            </a:r>
            <a:r>
              <a:rPr lang="fi-FI" dirty="0"/>
              <a:t> </a:t>
            </a:r>
            <a:r>
              <a:rPr lang="fi-FI" dirty="0" err="1"/>
              <a:t>oladligt</a:t>
            </a:r>
            <a:r>
              <a:rPr lang="fi-FI" dirty="0"/>
              <a:t> </a:t>
            </a:r>
            <a:r>
              <a:rPr lang="fi-FI" dirty="0" err="1"/>
              <a:t>odlade</a:t>
            </a:r>
            <a:r>
              <a:rPr lang="fi-FI" dirty="0"/>
              <a:t> </a:t>
            </a:r>
            <a:r>
              <a:rPr lang="fi-FI" dirty="0" err="1"/>
              <a:t>cannabisen</a:t>
            </a:r>
            <a:r>
              <a:rPr lang="fi-FI" dirty="0"/>
              <a:t> </a:t>
            </a:r>
            <a:r>
              <a:rPr lang="fi-FI" dirty="0" err="1"/>
              <a:t>som</a:t>
            </a:r>
            <a:r>
              <a:rPr lang="fi-FI" dirty="0"/>
              <a:t> </a:t>
            </a:r>
            <a:r>
              <a:rPr lang="fi-FI" dirty="0" err="1"/>
              <a:t>syns</a:t>
            </a:r>
            <a:r>
              <a:rPr lang="fi-FI" dirty="0"/>
              <a:t> i </a:t>
            </a:r>
            <a:r>
              <a:rPr lang="fi-FI" dirty="0" err="1"/>
              <a:t>gatuhandeln</a:t>
            </a:r>
            <a:r>
              <a:rPr lang="fi-FI" dirty="0"/>
              <a:t> i Finland </a:t>
            </a:r>
            <a:r>
              <a:rPr lang="fi-FI" dirty="0" err="1"/>
              <a:t>väldigt</a:t>
            </a:r>
            <a:r>
              <a:rPr lang="fi-FI" dirty="0"/>
              <a:t> </a:t>
            </a:r>
            <a:r>
              <a:rPr lang="fi-FI" dirty="0" err="1"/>
              <a:t>stark</a:t>
            </a:r>
            <a:r>
              <a:rPr lang="fi-FI" dirty="0"/>
              <a:t> (</a:t>
            </a:r>
            <a:r>
              <a:rPr lang="fi-FI" dirty="0" err="1"/>
              <a:t>innehåller</a:t>
            </a:r>
            <a:r>
              <a:rPr lang="fi-FI" dirty="0"/>
              <a:t> en </a:t>
            </a:r>
            <a:r>
              <a:rPr lang="fi-FI" dirty="0" err="1"/>
              <a:t>hög</a:t>
            </a:r>
            <a:r>
              <a:rPr lang="fi-FI" dirty="0"/>
              <a:t> THC-</a:t>
            </a:r>
            <a:r>
              <a:rPr lang="fi-FI" dirty="0" err="1"/>
              <a:t>halt</a:t>
            </a:r>
            <a:r>
              <a:rPr lang="fi-FI" dirty="0"/>
              <a:t>).</a:t>
            </a:r>
          </a:p>
          <a:p>
            <a:endParaRPr lang="fi-FI" dirty="0"/>
          </a:p>
          <a:p>
            <a:pPr marL="285750" indent="-285750">
              <a:buFont typeface="Arial" panose="020B0604020202020204" pitchFamily="34" charset="0"/>
              <a:buChar char="•"/>
            </a:pPr>
            <a:r>
              <a:rPr lang="fi-FI" dirty="0" err="1"/>
              <a:t>Under</a:t>
            </a:r>
            <a:r>
              <a:rPr lang="fi-FI" dirty="0"/>
              <a:t> </a:t>
            </a:r>
            <a:r>
              <a:rPr lang="fi-FI" dirty="0" err="1"/>
              <a:t>cannabispåverkan</a:t>
            </a:r>
            <a:r>
              <a:rPr lang="fi-FI" dirty="0"/>
              <a:t> </a:t>
            </a:r>
            <a:r>
              <a:rPr lang="fi-FI" dirty="0" err="1"/>
              <a:t>försvagas</a:t>
            </a:r>
            <a:r>
              <a:rPr lang="fi-FI" dirty="0"/>
              <a:t> </a:t>
            </a:r>
            <a:r>
              <a:rPr lang="fi-FI" dirty="0" err="1"/>
              <a:t>förmågan</a:t>
            </a:r>
            <a:r>
              <a:rPr lang="fi-FI" dirty="0"/>
              <a:t> </a:t>
            </a:r>
            <a:r>
              <a:rPr lang="fi-FI" dirty="0" err="1"/>
              <a:t>att</a:t>
            </a:r>
            <a:r>
              <a:rPr lang="fi-FI" dirty="0"/>
              <a:t> </a:t>
            </a:r>
            <a:r>
              <a:rPr lang="fi-FI" dirty="0" err="1"/>
              <a:t>reagera</a:t>
            </a:r>
            <a:r>
              <a:rPr lang="fi-FI" dirty="0"/>
              <a:t> </a:t>
            </a:r>
            <a:r>
              <a:rPr lang="fi-FI" dirty="0" err="1"/>
              <a:t>på</a:t>
            </a:r>
            <a:r>
              <a:rPr lang="fi-FI" dirty="0"/>
              <a:t> </a:t>
            </a:r>
            <a:r>
              <a:rPr lang="fi-FI" dirty="0" err="1"/>
              <a:t>saker</a:t>
            </a:r>
            <a:r>
              <a:rPr lang="fi-FI" dirty="0"/>
              <a:t> i </a:t>
            </a:r>
            <a:r>
              <a:rPr lang="fi-FI" dirty="0" err="1"/>
              <a:t>ens</a:t>
            </a:r>
            <a:r>
              <a:rPr lang="fi-FI" dirty="0"/>
              <a:t> </a:t>
            </a:r>
            <a:r>
              <a:rPr lang="fi-FI" dirty="0" err="1"/>
              <a:t>omgivning</a:t>
            </a:r>
            <a:r>
              <a:rPr lang="fi-FI" dirty="0"/>
              <a:t>. </a:t>
            </a:r>
            <a:r>
              <a:rPr lang="fi-FI" dirty="0" err="1"/>
              <a:t>Speciellt</a:t>
            </a:r>
            <a:r>
              <a:rPr lang="fi-FI" dirty="0"/>
              <a:t> </a:t>
            </a:r>
            <a:r>
              <a:rPr lang="fi-FI" dirty="0" err="1"/>
              <a:t>farosituationer</a:t>
            </a:r>
            <a:r>
              <a:rPr lang="fi-FI" dirty="0"/>
              <a:t> </a:t>
            </a:r>
            <a:r>
              <a:rPr lang="fi-FI" dirty="0" err="1"/>
              <a:t>kan</a:t>
            </a:r>
            <a:r>
              <a:rPr lang="fi-FI" dirty="0"/>
              <a:t> </a:t>
            </a:r>
            <a:r>
              <a:rPr lang="fi-FI" dirty="0" err="1"/>
              <a:t>uppstå</a:t>
            </a:r>
            <a:r>
              <a:rPr lang="fi-FI" dirty="0"/>
              <a:t> i </a:t>
            </a:r>
            <a:r>
              <a:rPr lang="fi-FI" dirty="0" err="1"/>
              <a:t>trafiken</a:t>
            </a:r>
            <a:r>
              <a:rPr lang="fi-FI" dirty="0"/>
              <a:t>. En person </a:t>
            </a:r>
            <a:r>
              <a:rPr lang="fi-FI" dirty="0" err="1"/>
              <a:t>som</a:t>
            </a:r>
            <a:r>
              <a:rPr lang="fi-FI" dirty="0"/>
              <a:t> </a:t>
            </a:r>
            <a:r>
              <a:rPr lang="fi-FI" dirty="0" err="1"/>
              <a:t>använt</a:t>
            </a:r>
            <a:r>
              <a:rPr lang="fi-FI" dirty="0"/>
              <a:t> </a:t>
            </a:r>
            <a:r>
              <a:rPr lang="fi-FI" dirty="0" err="1"/>
              <a:t>cannabis</a:t>
            </a:r>
            <a:r>
              <a:rPr lang="fi-FI" dirty="0"/>
              <a:t> </a:t>
            </a:r>
            <a:r>
              <a:rPr lang="fi-FI" dirty="0" err="1"/>
              <a:t>får</a:t>
            </a:r>
            <a:r>
              <a:rPr lang="fi-FI" dirty="0"/>
              <a:t> </a:t>
            </a:r>
            <a:r>
              <a:rPr lang="fi-FI" dirty="0" err="1"/>
              <a:t>inte</a:t>
            </a:r>
            <a:r>
              <a:rPr lang="fi-FI" dirty="0"/>
              <a:t> </a:t>
            </a:r>
            <a:r>
              <a:rPr lang="fi-FI" dirty="0" err="1"/>
              <a:t>köra</a:t>
            </a:r>
            <a:r>
              <a:rPr lang="fi-FI" dirty="0"/>
              <a:t> ett </a:t>
            </a:r>
            <a:r>
              <a:rPr lang="fi-FI" dirty="0" err="1"/>
              <a:t>fordon</a:t>
            </a:r>
            <a:r>
              <a:rPr lang="fi-FI" dirty="0"/>
              <a:t>.</a:t>
            </a:r>
          </a:p>
          <a:p>
            <a:endParaRPr lang="fi-FI" dirty="0"/>
          </a:p>
          <a:p>
            <a:pPr marL="285750" indent="-285750">
              <a:buFont typeface="Arial" panose="020B0604020202020204" pitchFamily="34" charset="0"/>
              <a:buChar char="•"/>
            </a:pPr>
            <a:r>
              <a:rPr lang="sv-FI" sz="1800" kern="1200" dirty="0">
                <a:effectLst/>
                <a:latin typeface="Calibri" panose="020F0502020204030204" pitchFamily="34" charset="0"/>
                <a:ea typeface="Calibri" panose="020F0502020204030204" pitchFamily="34" charset="0"/>
              </a:rPr>
              <a:t>Cannabis är ett fettlösligt ämne och förblir länge i kroppen. Det lagras i kroppens fettvävnader</a:t>
            </a:r>
            <a:r>
              <a:rPr lang="sv-FI" dirty="0">
                <a:latin typeface="Calibri" panose="020F0502020204030204" pitchFamily="34" charset="0"/>
                <a:ea typeface="Calibri" panose="020F0502020204030204" pitchFamily="34" charset="0"/>
              </a:rPr>
              <a:t>.</a:t>
            </a:r>
            <a:r>
              <a:rPr lang="sv-FI" sz="1800" kern="1200" dirty="0">
                <a:effectLst/>
                <a:latin typeface="Calibri" panose="020F0502020204030204" pitchFamily="34" charset="0"/>
                <a:ea typeface="Calibri" panose="020F0502020204030204" pitchFamily="34" charset="0"/>
              </a:rPr>
              <a:t> </a:t>
            </a:r>
          </a:p>
          <a:p>
            <a:pPr marL="285750" indent="-285750">
              <a:buFont typeface="Arial" panose="020B0604020202020204" pitchFamily="34" charset="0"/>
              <a:buChar char="•"/>
            </a:pPr>
            <a:endParaRPr lang="sv-FI"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sv-FI" sz="1800" kern="1200" dirty="0">
                <a:effectLst/>
                <a:latin typeface="Calibri" panose="020F0502020204030204" pitchFamily="34" charset="0"/>
                <a:ea typeface="Calibri" panose="020F0502020204030204" pitchFamily="34" charset="0"/>
              </a:rPr>
              <a:t>Cannabisens metaboliter (ämnesomsättningsprodukter) stannar kvar i kroppen i veckor trots att det egentliga berusningstillståndet varar kortare tid.</a:t>
            </a:r>
            <a:endParaRPr lang="fi-FI" dirty="0"/>
          </a:p>
        </p:txBody>
      </p:sp>
      <p:grpSp>
        <p:nvGrpSpPr>
          <p:cNvPr id="4" name="Ryhmä 3">
            <a:extLst>
              <a:ext uri="{FF2B5EF4-FFF2-40B4-BE49-F238E27FC236}">
                <a16:creationId xmlns:a16="http://schemas.microsoft.com/office/drawing/2014/main" id="{595BCF30-2C8F-4A88-A4E8-1BA538883873}"/>
              </a:ext>
              <a:ext uri="{C183D7F6-B498-43B3-948B-1728B52AA6E4}">
                <adec:decorative xmlns:adec="http://schemas.microsoft.com/office/drawing/2017/decorative" val="1"/>
              </a:ext>
            </a:extLst>
          </p:cNvPr>
          <p:cNvGrpSpPr/>
          <p:nvPr/>
        </p:nvGrpSpPr>
        <p:grpSpPr>
          <a:xfrm>
            <a:off x="367459" y="1413171"/>
            <a:ext cx="1200145" cy="5080795"/>
            <a:chOff x="405559" y="1348490"/>
            <a:chExt cx="1200145" cy="5080795"/>
          </a:xfrm>
        </p:grpSpPr>
        <p:grpSp>
          <p:nvGrpSpPr>
            <p:cNvPr id="5" name="Ryhmä 4">
              <a:extLst>
                <a:ext uri="{FF2B5EF4-FFF2-40B4-BE49-F238E27FC236}">
                  <a16:creationId xmlns:a16="http://schemas.microsoft.com/office/drawing/2014/main" id="{04CD26DD-E1A7-448F-A517-0E3A92825F57}"/>
                </a:ext>
              </a:extLst>
            </p:cNvPr>
            <p:cNvGrpSpPr/>
            <p:nvPr/>
          </p:nvGrpSpPr>
          <p:grpSpPr>
            <a:xfrm>
              <a:off x="536240" y="1348490"/>
              <a:ext cx="1069464" cy="3704333"/>
              <a:chOff x="7438330" y="1664992"/>
              <a:chExt cx="1069464" cy="3704333"/>
            </a:xfrm>
          </p:grpSpPr>
          <p:grpSp>
            <p:nvGrpSpPr>
              <p:cNvPr id="7" name="Ryhmä 6">
                <a:extLst>
                  <a:ext uri="{FF2B5EF4-FFF2-40B4-BE49-F238E27FC236}">
                    <a16:creationId xmlns:a16="http://schemas.microsoft.com/office/drawing/2014/main" id="{BD4F51B0-EB15-4679-A880-A6939F367010}"/>
                  </a:ext>
                </a:extLst>
              </p:cNvPr>
              <p:cNvGrpSpPr/>
              <p:nvPr/>
            </p:nvGrpSpPr>
            <p:grpSpPr>
              <a:xfrm>
                <a:off x="7438330" y="1664992"/>
                <a:ext cx="1069464" cy="2482687"/>
                <a:chOff x="7438330" y="1664992"/>
                <a:chExt cx="1069464" cy="2482687"/>
              </a:xfrm>
            </p:grpSpPr>
            <p:pic>
              <p:nvPicPr>
                <p:cNvPr id="9" name="Kuva 8" descr="Aivot päässä">
                  <a:extLst>
                    <a:ext uri="{FF2B5EF4-FFF2-40B4-BE49-F238E27FC236}">
                      <a16:creationId xmlns:a16="http://schemas.microsoft.com/office/drawing/2014/main" id="{DFA0EE3F-EB18-4DB6-BB4A-DCE6B91CE5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2464" y="1664992"/>
                  <a:ext cx="1045330" cy="1045330"/>
                </a:xfrm>
                <a:prstGeom prst="rect">
                  <a:avLst/>
                </a:prstGeom>
              </p:spPr>
            </p:pic>
            <p:pic>
              <p:nvPicPr>
                <p:cNvPr id="10" name="Kuva 9" descr="Sydän ja syke">
                  <a:extLst>
                    <a:ext uri="{FF2B5EF4-FFF2-40B4-BE49-F238E27FC236}">
                      <a16:creationId xmlns:a16="http://schemas.microsoft.com/office/drawing/2014/main" id="{12DD52F4-D8C9-4C1D-9D06-3F0D1A76B4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38330" y="3102349"/>
                  <a:ext cx="1045330" cy="1045330"/>
                </a:xfrm>
                <a:prstGeom prst="rect">
                  <a:avLst/>
                </a:prstGeom>
              </p:spPr>
            </p:pic>
          </p:grpSp>
          <p:pic>
            <p:nvPicPr>
              <p:cNvPr id="8" name="Kuva 7" descr="Taksi">
                <a:extLst>
                  <a:ext uri="{FF2B5EF4-FFF2-40B4-BE49-F238E27FC236}">
                    <a16:creationId xmlns:a16="http://schemas.microsoft.com/office/drawing/2014/main" id="{EEEBF51B-C3E3-4C6C-9AC8-FD778C6468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62465" y="4323996"/>
                <a:ext cx="1045329" cy="1045329"/>
              </a:xfrm>
              <a:prstGeom prst="rect">
                <a:avLst/>
              </a:prstGeom>
            </p:spPr>
          </p:pic>
        </p:grpSp>
        <p:pic>
          <p:nvPicPr>
            <p:cNvPr id="6" name="Kuva 5" descr="Potkulauta">
              <a:extLst>
                <a:ext uri="{FF2B5EF4-FFF2-40B4-BE49-F238E27FC236}">
                  <a16:creationId xmlns:a16="http://schemas.microsoft.com/office/drawing/2014/main" id="{3D50940A-EEEA-4DF2-87FC-CD7D6803B5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5559" y="5229140"/>
              <a:ext cx="1200145" cy="1200145"/>
            </a:xfrm>
            <a:prstGeom prst="rect">
              <a:avLst/>
            </a:prstGeom>
          </p:spPr>
        </p:pic>
      </p:grpSp>
    </p:spTree>
    <p:extLst>
      <p:ext uri="{BB962C8B-B14F-4D97-AF65-F5344CB8AC3E}">
        <p14:creationId xmlns:p14="http://schemas.microsoft.com/office/powerpoint/2010/main" val="3129086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98F1FB8B-D287-422D-A7FC-12EB79DE0634}"/>
              </a:ext>
            </a:extLst>
          </p:cNvPr>
          <p:cNvSpPr txBox="1">
            <a:spLocks noGrp="1"/>
          </p:cNvSpPr>
          <p:nvPr>
            <p:ph type="title" idx="4294967295"/>
          </p:nvPr>
        </p:nvSpPr>
        <p:spPr>
          <a:xfrm>
            <a:off x="491217" y="1305437"/>
            <a:ext cx="553122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err="1">
                <a:ln>
                  <a:noFill/>
                </a:ln>
                <a:solidFill>
                  <a:srgbClr val="37A38E"/>
                </a:solidFill>
                <a:effectLst/>
                <a:uLnTx/>
                <a:uFillTx/>
                <a:latin typeface="+mn-lt"/>
                <a:ea typeface="+mn-ea"/>
                <a:cs typeface="+mn-cs"/>
              </a:rPr>
              <a:t>Omedelbara</a:t>
            </a:r>
            <a:r>
              <a:rPr kumimoji="0" lang="fi-FI" sz="3600" b="1" i="0" u="none" strike="noStrike" kern="1200" cap="none" spc="0" normalizeH="0" baseline="0" noProof="0" dirty="0">
                <a:ln>
                  <a:noFill/>
                </a:ln>
                <a:solidFill>
                  <a:srgbClr val="37A38E"/>
                </a:solidFill>
                <a:effectLst/>
                <a:uLnTx/>
                <a:uFillTx/>
                <a:latin typeface="+mn-lt"/>
                <a:ea typeface="+mn-ea"/>
                <a:cs typeface="+mn-cs"/>
              </a:rPr>
              <a:t> </a:t>
            </a:r>
            <a:r>
              <a:rPr kumimoji="0" lang="fi-FI" sz="3600" b="1" i="0" u="none" strike="noStrike" kern="1200" cap="none" spc="0" normalizeH="0" baseline="0" noProof="0" dirty="0" err="1">
                <a:ln>
                  <a:noFill/>
                </a:ln>
                <a:solidFill>
                  <a:srgbClr val="37A38E"/>
                </a:solidFill>
                <a:effectLst/>
                <a:uLnTx/>
                <a:uFillTx/>
                <a:latin typeface="+mn-lt"/>
                <a:ea typeface="+mn-ea"/>
                <a:cs typeface="+mn-cs"/>
              </a:rPr>
              <a:t>effekter</a:t>
            </a:r>
            <a:r>
              <a:rPr kumimoji="0" lang="fi-FI" sz="3600" b="1" i="0" u="none" strike="noStrike" kern="1200" cap="none" spc="0" normalizeH="0" baseline="0" noProof="0" dirty="0">
                <a:ln>
                  <a:noFill/>
                </a:ln>
                <a:solidFill>
                  <a:srgbClr val="37A38E"/>
                </a:solidFill>
                <a:effectLst/>
                <a:uLnTx/>
                <a:uFillTx/>
                <a:latin typeface="+mn-lt"/>
                <a:ea typeface="+mn-ea"/>
                <a:cs typeface="+mn-cs"/>
              </a:rPr>
              <a:t> </a:t>
            </a:r>
            <a:r>
              <a:rPr kumimoji="0" lang="fi-FI" sz="1800" b="1" i="0" u="none" strike="noStrike" kern="1200" cap="none" spc="0" normalizeH="0" baseline="0" noProof="0" dirty="0">
                <a:ln>
                  <a:noFill/>
                </a:ln>
                <a:solidFill>
                  <a:schemeClr val="tx1"/>
                </a:solidFill>
                <a:effectLst/>
                <a:uLnTx/>
                <a:uFillTx/>
                <a:latin typeface="+mn-lt"/>
                <a:ea typeface="+mn-ea"/>
                <a:cs typeface="+mn-cs"/>
              </a:rPr>
              <a:t>1/2</a:t>
            </a:r>
            <a:r>
              <a:rPr kumimoji="0" lang="fi-FI" sz="3600" b="1" i="0" u="none" strike="noStrike" kern="1200" cap="none" spc="0" normalizeH="0" baseline="0" noProof="0" dirty="0">
                <a:ln>
                  <a:noFill/>
                </a:ln>
                <a:solidFill>
                  <a:schemeClr val="tx1"/>
                </a:solidFill>
                <a:effectLst/>
                <a:uLnTx/>
                <a:uFillTx/>
                <a:latin typeface="+mn-lt"/>
                <a:ea typeface="+mn-ea"/>
                <a:cs typeface="+mn-cs"/>
              </a:rPr>
              <a:t> </a:t>
            </a:r>
          </a:p>
        </p:txBody>
      </p:sp>
      <p:sp>
        <p:nvSpPr>
          <p:cNvPr id="3" name="Sisällön paikkamerkki 2">
            <a:extLst>
              <a:ext uri="{FF2B5EF4-FFF2-40B4-BE49-F238E27FC236}">
                <a16:creationId xmlns:a16="http://schemas.microsoft.com/office/drawing/2014/main" id="{E5EEAE04-7F22-4F0D-AB46-1411D05C0117}"/>
              </a:ext>
            </a:extLst>
          </p:cNvPr>
          <p:cNvSpPr>
            <a:spLocks noGrp="1"/>
          </p:cNvSpPr>
          <p:nvPr>
            <p:ph sz="half" idx="1"/>
          </p:nvPr>
        </p:nvSpPr>
        <p:spPr>
          <a:xfrm>
            <a:off x="576942" y="2160806"/>
            <a:ext cx="8425543" cy="4820507"/>
          </a:xfrm>
        </p:spPr>
        <p:txBody>
          <a:bodyPr/>
          <a:lstStyle/>
          <a:p>
            <a:pPr marL="0" indent="0">
              <a:buNone/>
            </a:pPr>
            <a:r>
              <a:rPr lang="fi-FI" sz="2400" b="1" dirty="0" err="1">
                <a:latin typeface="+mn-lt"/>
              </a:rPr>
              <a:t>Önskade</a:t>
            </a:r>
            <a:r>
              <a:rPr lang="fi-FI" sz="2400" b="1" dirty="0">
                <a:latin typeface="+mn-lt"/>
              </a:rPr>
              <a:t> </a:t>
            </a:r>
            <a:r>
              <a:rPr lang="fi-FI" sz="2400" b="1" dirty="0" err="1">
                <a:latin typeface="+mn-lt"/>
              </a:rPr>
              <a:t>effekter</a:t>
            </a:r>
            <a:endParaRPr lang="fi-FI" sz="1800" b="1" dirty="0">
              <a:latin typeface="+mn-lt"/>
            </a:endParaRPr>
          </a:p>
          <a:p>
            <a:r>
              <a:rPr lang="fi-FI" sz="2000" dirty="0" err="1">
                <a:latin typeface="+mn-lt"/>
              </a:rPr>
              <a:t>Att</a:t>
            </a:r>
            <a:r>
              <a:rPr lang="fi-FI" sz="2000" dirty="0">
                <a:latin typeface="+mn-lt"/>
              </a:rPr>
              <a:t> </a:t>
            </a:r>
            <a:r>
              <a:rPr lang="fi-FI" sz="2000" dirty="0" err="1">
                <a:latin typeface="+mn-lt"/>
              </a:rPr>
              <a:t>berusa</a:t>
            </a:r>
            <a:r>
              <a:rPr lang="fi-FI" sz="2000" dirty="0">
                <a:latin typeface="+mn-lt"/>
              </a:rPr>
              <a:t> </a:t>
            </a:r>
            <a:r>
              <a:rPr lang="fi-FI" sz="2000" dirty="0" err="1">
                <a:latin typeface="+mn-lt"/>
              </a:rPr>
              <a:t>sig</a:t>
            </a:r>
            <a:r>
              <a:rPr lang="fi-FI" sz="2000" dirty="0">
                <a:latin typeface="+mn-lt"/>
              </a:rPr>
              <a:t>, </a:t>
            </a:r>
            <a:r>
              <a:rPr lang="fi-FI" sz="2000" dirty="0" err="1">
                <a:latin typeface="+mn-lt"/>
              </a:rPr>
              <a:t>antingen</a:t>
            </a:r>
            <a:r>
              <a:rPr lang="fi-FI" sz="2000" dirty="0">
                <a:latin typeface="+mn-lt"/>
              </a:rPr>
              <a:t> för </a:t>
            </a:r>
            <a:r>
              <a:rPr lang="fi-FI" sz="2000" dirty="0" err="1">
                <a:latin typeface="+mn-lt"/>
              </a:rPr>
              <a:t>att</a:t>
            </a:r>
            <a:r>
              <a:rPr lang="fi-FI" sz="2000" dirty="0">
                <a:latin typeface="+mn-lt"/>
              </a:rPr>
              <a:t> </a:t>
            </a:r>
            <a:r>
              <a:rPr lang="fi-FI" sz="2000" dirty="0" err="1">
                <a:latin typeface="+mn-lt"/>
              </a:rPr>
              <a:t>slappna</a:t>
            </a:r>
            <a:r>
              <a:rPr lang="fi-FI" sz="2000" dirty="0">
                <a:latin typeface="+mn-lt"/>
              </a:rPr>
              <a:t> av </a:t>
            </a:r>
            <a:r>
              <a:rPr lang="fi-FI" sz="2000" dirty="0" err="1">
                <a:latin typeface="+mn-lt"/>
              </a:rPr>
              <a:t>eller</a:t>
            </a:r>
            <a:r>
              <a:rPr lang="fi-FI" sz="2000" dirty="0">
                <a:latin typeface="+mn-lt"/>
              </a:rPr>
              <a:t> </a:t>
            </a:r>
            <a:r>
              <a:rPr lang="fi-FI" sz="2000" dirty="0" err="1">
                <a:latin typeface="+mn-lt"/>
              </a:rPr>
              <a:t>piggas</a:t>
            </a:r>
            <a:r>
              <a:rPr lang="fi-FI" sz="2000" dirty="0">
                <a:latin typeface="+mn-lt"/>
              </a:rPr>
              <a:t> </a:t>
            </a:r>
            <a:r>
              <a:rPr lang="fi-FI" sz="2000" dirty="0" err="1">
                <a:latin typeface="+mn-lt"/>
              </a:rPr>
              <a:t>upp</a:t>
            </a:r>
            <a:r>
              <a:rPr lang="fi-FI" sz="2000" dirty="0">
                <a:latin typeface="+mn-lt"/>
              </a:rPr>
              <a:t>.</a:t>
            </a:r>
          </a:p>
          <a:p>
            <a:r>
              <a:rPr lang="fi-FI" sz="2000" dirty="0" err="1">
                <a:latin typeface="+mn-lt"/>
              </a:rPr>
              <a:t>Gott</a:t>
            </a:r>
            <a:r>
              <a:rPr lang="fi-FI" sz="2000" dirty="0">
                <a:latin typeface="+mn-lt"/>
              </a:rPr>
              <a:t> </a:t>
            </a:r>
            <a:r>
              <a:rPr lang="fi-FI" sz="2000" dirty="0" err="1">
                <a:latin typeface="+mn-lt"/>
              </a:rPr>
              <a:t>humör</a:t>
            </a:r>
            <a:r>
              <a:rPr lang="fi-FI" sz="2000" dirty="0">
                <a:latin typeface="+mn-lt"/>
              </a:rPr>
              <a:t>, </a:t>
            </a:r>
            <a:r>
              <a:rPr lang="fi-FI" sz="2000" dirty="0" err="1">
                <a:latin typeface="+mn-lt"/>
              </a:rPr>
              <a:t>känslan</a:t>
            </a:r>
            <a:r>
              <a:rPr lang="fi-FI" sz="2000" dirty="0">
                <a:latin typeface="+mn-lt"/>
              </a:rPr>
              <a:t> av </a:t>
            </a:r>
            <a:r>
              <a:rPr lang="fi-FI" sz="2000" dirty="0" err="1">
                <a:latin typeface="+mn-lt"/>
              </a:rPr>
              <a:t>att</a:t>
            </a:r>
            <a:r>
              <a:rPr lang="fi-FI" sz="2000" dirty="0">
                <a:latin typeface="+mn-lt"/>
              </a:rPr>
              <a:t> </a:t>
            </a:r>
            <a:r>
              <a:rPr lang="fi-FI" sz="2000" dirty="0" err="1">
                <a:latin typeface="+mn-lt"/>
              </a:rPr>
              <a:t>må</a:t>
            </a:r>
            <a:r>
              <a:rPr lang="fi-FI" sz="2000" dirty="0">
                <a:latin typeface="+mn-lt"/>
              </a:rPr>
              <a:t> </a:t>
            </a:r>
            <a:r>
              <a:rPr lang="fi-FI" sz="2000" dirty="0" err="1">
                <a:latin typeface="+mn-lt"/>
              </a:rPr>
              <a:t>bra</a:t>
            </a:r>
            <a:r>
              <a:rPr lang="fi-FI" sz="2000" dirty="0">
                <a:latin typeface="+mn-lt"/>
              </a:rPr>
              <a:t>. </a:t>
            </a:r>
          </a:p>
          <a:p>
            <a:r>
              <a:rPr lang="fi-FI" sz="2000" dirty="0" err="1">
                <a:latin typeface="+mn-lt"/>
              </a:rPr>
              <a:t>Stimulera</a:t>
            </a:r>
            <a:r>
              <a:rPr lang="fi-FI" sz="2000" dirty="0">
                <a:latin typeface="+mn-lt"/>
              </a:rPr>
              <a:t> </a:t>
            </a:r>
            <a:r>
              <a:rPr lang="fi-FI" sz="2000" dirty="0" err="1">
                <a:latin typeface="+mn-lt"/>
              </a:rPr>
              <a:t>socialiteten</a:t>
            </a:r>
            <a:r>
              <a:rPr lang="fi-FI" sz="2000" dirty="0">
                <a:latin typeface="+mn-lt"/>
              </a:rPr>
              <a:t> (</a:t>
            </a:r>
            <a:r>
              <a:rPr lang="fi-FI" sz="2000" dirty="0" err="1">
                <a:latin typeface="+mn-lt"/>
              </a:rPr>
              <a:t>beroende</a:t>
            </a:r>
            <a:r>
              <a:rPr lang="fi-FI" sz="2000" dirty="0">
                <a:latin typeface="+mn-lt"/>
              </a:rPr>
              <a:t> </a:t>
            </a:r>
            <a:r>
              <a:rPr lang="fi-FI" sz="2000" dirty="0" err="1">
                <a:latin typeface="+mn-lt"/>
              </a:rPr>
              <a:t>på</a:t>
            </a:r>
            <a:r>
              <a:rPr lang="fi-FI" sz="2000" dirty="0">
                <a:latin typeface="+mn-lt"/>
              </a:rPr>
              <a:t> </a:t>
            </a:r>
            <a:r>
              <a:rPr lang="fi-FI" sz="2000" dirty="0" err="1">
                <a:latin typeface="+mn-lt"/>
              </a:rPr>
              <a:t>cannabissort</a:t>
            </a:r>
            <a:r>
              <a:rPr lang="fi-FI" sz="2000" dirty="0">
                <a:latin typeface="+mn-lt"/>
              </a:rPr>
              <a:t>).</a:t>
            </a:r>
          </a:p>
          <a:p>
            <a:r>
              <a:rPr lang="fi-FI" sz="2000" dirty="0" err="1">
                <a:latin typeface="+mn-lt"/>
              </a:rPr>
              <a:t>Sinnesfunktionerna</a:t>
            </a:r>
            <a:r>
              <a:rPr lang="fi-FI" sz="2000" dirty="0">
                <a:latin typeface="+mn-lt"/>
              </a:rPr>
              <a:t> </a:t>
            </a:r>
            <a:r>
              <a:rPr lang="fi-FI" sz="2000" dirty="0" err="1">
                <a:latin typeface="+mn-lt"/>
              </a:rPr>
              <a:t>blir</a:t>
            </a:r>
            <a:r>
              <a:rPr lang="fi-FI" sz="2000" dirty="0">
                <a:latin typeface="+mn-lt"/>
              </a:rPr>
              <a:t> </a:t>
            </a:r>
            <a:r>
              <a:rPr lang="fi-FI" sz="2000" dirty="0" err="1">
                <a:latin typeface="+mn-lt"/>
              </a:rPr>
              <a:t>sensitiva</a:t>
            </a:r>
            <a:r>
              <a:rPr lang="fi-FI" sz="2000" dirty="0">
                <a:latin typeface="+mn-lt"/>
              </a:rPr>
              <a:t> </a:t>
            </a:r>
            <a:r>
              <a:rPr lang="fi-FI" sz="2000" dirty="0" err="1">
                <a:latin typeface="+mn-lt"/>
              </a:rPr>
              <a:t>och</a:t>
            </a:r>
            <a:r>
              <a:rPr lang="fi-FI" sz="2000" dirty="0">
                <a:latin typeface="+mn-lt"/>
              </a:rPr>
              <a:t> </a:t>
            </a:r>
            <a:r>
              <a:rPr lang="fi-FI" sz="2000" dirty="0" err="1">
                <a:latin typeface="+mn-lt"/>
              </a:rPr>
              <a:t>hungerskänslan</a:t>
            </a:r>
            <a:r>
              <a:rPr lang="fi-FI" sz="2000" dirty="0">
                <a:latin typeface="+mn-lt"/>
              </a:rPr>
              <a:t> </a:t>
            </a:r>
            <a:r>
              <a:rPr lang="fi-FI" sz="2000" dirty="0" err="1">
                <a:latin typeface="+mn-lt"/>
              </a:rPr>
              <a:t>förstärks</a:t>
            </a:r>
            <a:r>
              <a:rPr lang="fi-FI" sz="2000" dirty="0">
                <a:latin typeface="+mn-lt"/>
              </a:rPr>
              <a:t>.</a:t>
            </a:r>
          </a:p>
          <a:p>
            <a:r>
              <a:rPr lang="fi-FI" sz="2000" dirty="0" err="1">
                <a:latin typeface="+mn-lt"/>
              </a:rPr>
              <a:t>Samhörighet</a:t>
            </a:r>
            <a:r>
              <a:rPr lang="fi-FI" sz="2000" dirty="0">
                <a:latin typeface="+mn-lt"/>
              </a:rPr>
              <a:t> </a:t>
            </a:r>
            <a:r>
              <a:rPr lang="fi-FI" sz="2000" dirty="0" err="1">
                <a:latin typeface="+mn-lt"/>
              </a:rPr>
              <a:t>och</a:t>
            </a:r>
            <a:r>
              <a:rPr lang="fi-FI" sz="2000" dirty="0">
                <a:latin typeface="+mn-lt"/>
              </a:rPr>
              <a:t> </a:t>
            </a:r>
            <a:r>
              <a:rPr lang="fi-FI" sz="2000" dirty="0" err="1">
                <a:latin typeface="+mn-lt"/>
              </a:rPr>
              <a:t>empatikänslorna</a:t>
            </a:r>
            <a:r>
              <a:rPr lang="fi-FI" sz="2000" dirty="0">
                <a:latin typeface="+mn-lt"/>
              </a:rPr>
              <a:t> </a:t>
            </a:r>
            <a:r>
              <a:rPr lang="fi-FI" sz="2000" dirty="0" err="1">
                <a:latin typeface="+mn-lt"/>
              </a:rPr>
              <a:t>ökar</a:t>
            </a:r>
            <a:r>
              <a:rPr lang="fi-FI" sz="2000" dirty="0">
                <a:latin typeface="+mn-lt"/>
              </a:rPr>
              <a:t>. </a:t>
            </a:r>
          </a:p>
          <a:p>
            <a:r>
              <a:rPr lang="fi-FI" sz="2000" dirty="0" err="1">
                <a:latin typeface="+mn-lt"/>
              </a:rPr>
              <a:t>Associationsförmågan</a:t>
            </a:r>
            <a:r>
              <a:rPr lang="fi-FI" sz="2000" dirty="0">
                <a:latin typeface="+mn-lt"/>
              </a:rPr>
              <a:t> </a:t>
            </a:r>
            <a:r>
              <a:rPr lang="fi-FI" sz="2000" dirty="0" err="1">
                <a:latin typeface="+mn-lt"/>
              </a:rPr>
              <a:t>och</a:t>
            </a:r>
            <a:r>
              <a:rPr lang="fi-FI" sz="2000" dirty="0">
                <a:latin typeface="+mn-lt"/>
              </a:rPr>
              <a:t> </a:t>
            </a:r>
            <a:r>
              <a:rPr lang="fi-FI" sz="2000" dirty="0" err="1">
                <a:latin typeface="+mn-lt"/>
              </a:rPr>
              <a:t>sinnesförnimmelserna</a:t>
            </a:r>
            <a:r>
              <a:rPr lang="fi-FI" sz="2000" dirty="0">
                <a:latin typeface="+mn-lt"/>
              </a:rPr>
              <a:t> </a:t>
            </a:r>
            <a:r>
              <a:rPr lang="fi-FI" sz="2000" dirty="0" err="1">
                <a:latin typeface="+mn-lt"/>
              </a:rPr>
              <a:t>förstärks</a:t>
            </a:r>
            <a:r>
              <a:rPr lang="fi-FI" sz="2000" dirty="0">
                <a:latin typeface="+mn-lt"/>
              </a:rPr>
              <a:t>.</a:t>
            </a:r>
          </a:p>
          <a:p>
            <a:r>
              <a:rPr lang="fi-FI" sz="2000" dirty="0" err="1">
                <a:latin typeface="+mn-lt"/>
              </a:rPr>
              <a:t>Milda</a:t>
            </a:r>
            <a:r>
              <a:rPr lang="fi-FI" sz="2000" dirty="0">
                <a:latin typeface="+mn-lt"/>
              </a:rPr>
              <a:t> </a:t>
            </a:r>
            <a:r>
              <a:rPr lang="fi-FI" sz="2000" dirty="0" err="1">
                <a:latin typeface="+mn-lt"/>
              </a:rPr>
              <a:t>hallucinationer</a:t>
            </a:r>
            <a:r>
              <a:rPr lang="fi-FI" sz="2000" dirty="0">
                <a:latin typeface="+mn-lt"/>
              </a:rPr>
              <a:t>, </a:t>
            </a:r>
            <a:r>
              <a:rPr lang="fi-FI" sz="2000" dirty="0" err="1">
                <a:latin typeface="+mn-lt"/>
              </a:rPr>
              <a:t>omvandlar</a:t>
            </a:r>
            <a:r>
              <a:rPr lang="fi-FI" sz="2000" dirty="0">
                <a:latin typeface="+mn-lt"/>
              </a:rPr>
              <a:t> </a:t>
            </a:r>
            <a:r>
              <a:rPr lang="fi-FI" sz="2000" dirty="0" err="1">
                <a:latin typeface="+mn-lt"/>
              </a:rPr>
              <a:t>uppfattningen</a:t>
            </a:r>
            <a:r>
              <a:rPr lang="fi-FI" sz="2000" dirty="0">
                <a:latin typeface="+mn-lt"/>
              </a:rPr>
              <a:t> </a:t>
            </a:r>
            <a:r>
              <a:rPr lang="fi-FI" sz="2000" dirty="0" err="1">
                <a:latin typeface="+mn-lt"/>
              </a:rPr>
              <a:t>om</a:t>
            </a:r>
            <a:r>
              <a:rPr lang="fi-FI" sz="2000" dirty="0">
                <a:latin typeface="+mn-lt"/>
              </a:rPr>
              <a:t> </a:t>
            </a:r>
            <a:r>
              <a:rPr lang="fi-FI" sz="2000" dirty="0" err="1">
                <a:latin typeface="+mn-lt"/>
              </a:rPr>
              <a:t>tid</a:t>
            </a:r>
            <a:r>
              <a:rPr lang="fi-FI" sz="2000" dirty="0">
                <a:latin typeface="+mn-lt"/>
              </a:rPr>
              <a:t> </a:t>
            </a:r>
            <a:r>
              <a:rPr lang="fi-FI" sz="2000" dirty="0" err="1">
                <a:latin typeface="+mn-lt"/>
              </a:rPr>
              <a:t>och</a:t>
            </a:r>
            <a:r>
              <a:rPr lang="fi-FI" sz="2000" dirty="0">
                <a:latin typeface="+mn-lt"/>
              </a:rPr>
              <a:t> </a:t>
            </a:r>
            <a:r>
              <a:rPr lang="fi-FI" sz="2000" dirty="0" err="1">
                <a:latin typeface="+mn-lt"/>
              </a:rPr>
              <a:t>rum</a:t>
            </a:r>
            <a:r>
              <a:rPr lang="fi-FI" sz="2000" dirty="0">
                <a:latin typeface="+mn-lt"/>
              </a:rPr>
              <a:t>.</a:t>
            </a:r>
          </a:p>
        </p:txBody>
      </p:sp>
    </p:spTree>
    <p:extLst>
      <p:ext uri="{BB962C8B-B14F-4D97-AF65-F5344CB8AC3E}">
        <p14:creationId xmlns:p14="http://schemas.microsoft.com/office/powerpoint/2010/main" val="1807249184"/>
      </p:ext>
    </p:extLst>
  </p:cSld>
  <p:clrMapOvr>
    <a:masterClrMapping/>
  </p:clrMapOvr>
</p:sld>
</file>

<file path=ppt/theme/theme1.xml><?xml version="1.0" encoding="utf-8"?>
<a:theme xmlns:a="http://schemas.openxmlformats.org/drawingml/2006/main" name="EHYT">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marL="342900" marR="0" indent="-228600" algn="l" fontAlgn="auto">
          <a:spcBef>
            <a:spcPts val="1000"/>
          </a:spcBef>
          <a:spcAft>
            <a:spcPts val="0"/>
          </a:spcAft>
          <a:buClrTx/>
          <a:buSzTx/>
          <a:buFont typeface="Arial" panose="020B0604020202020204" pitchFamily="34" charset="0"/>
          <a:buChar char="•"/>
          <a:tabLst/>
          <a:defRPr kumimoji="0" sz="1800" i="0" u="none" strike="noStrike" cap="none" spc="0" normalizeH="0" baseline="0" noProof="0" dirty="0" err="1">
            <a:ln>
              <a:noFill/>
            </a:ln>
            <a:effectLst/>
            <a:uLnTx/>
            <a:uFillTx/>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HYT">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8FE11A2623FD74290280C420C41A4A5" ma:contentTypeVersion="7" ma:contentTypeDescription="Luo uusi asiakirja." ma:contentTypeScope="" ma:versionID="898af6d80ab8aaf3b20426f4abe163e2">
  <xsd:schema xmlns:xsd="http://www.w3.org/2001/XMLSchema" xmlns:xs="http://www.w3.org/2001/XMLSchema" xmlns:p="http://schemas.microsoft.com/office/2006/metadata/properties" xmlns:ns2="1cb696bf-aee0-4762-a28e-5d93be9ff584" targetNamespace="http://schemas.microsoft.com/office/2006/metadata/properties" ma:root="true" ma:fieldsID="bdaa69cc30560b005a87f8f40f16650a" ns2:_="">
    <xsd:import namespace="1cb696bf-aee0-4762-a28e-5d93be9ff58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b696bf-aee0-4762-a28e-5d93be9ff5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0AF39E-3376-454E-9343-DDCB5EB723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b696bf-aee0-4762-a28e-5d93be9ff5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0039D1-D6AF-49F6-9C63-83B46E7649F0}">
  <ds:schemaRefs>
    <ds:schemaRef ds:uri="http://schemas.microsoft.com/sharepoint/v3/contenttype/forms"/>
  </ds:schemaRefs>
</ds:datastoreItem>
</file>

<file path=customXml/itemProps3.xml><?xml version="1.0" encoding="utf-8"?>
<ds:datastoreItem xmlns:ds="http://schemas.openxmlformats.org/officeDocument/2006/customXml" ds:itemID="{547E130B-3421-4CCB-AE3E-4208D665E927}">
  <ds:schemaRefs>
    <ds:schemaRef ds:uri="http://schemas.microsoft.com/office/2006/documentManagement/types"/>
    <ds:schemaRef ds:uri="http://purl.org/dc/terms/"/>
    <ds:schemaRef ds:uri="1cb696bf-aee0-4762-a28e-5d93be9ff584"/>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1254</TotalTime>
  <Words>4735</Words>
  <Application>Microsoft Office PowerPoint</Application>
  <PresentationFormat>Näytössä katseltava diaesitys (4:3)</PresentationFormat>
  <Paragraphs>377</Paragraphs>
  <Slides>27</Slides>
  <Notes>27</Notes>
  <HiddenSlides>0</HiddenSlides>
  <MMClips>0</MMClips>
  <ScaleCrop>false</ScaleCrop>
  <HeadingPairs>
    <vt:vector size="4" baseType="variant">
      <vt:variant>
        <vt:lpstr>Teema</vt:lpstr>
      </vt:variant>
      <vt:variant>
        <vt:i4>2</vt:i4>
      </vt:variant>
      <vt:variant>
        <vt:lpstr>Dian otsikot</vt:lpstr>
      </vt:variant>
      <vt:variant>
        <vt:i4>27</vt:i4>
      </vt:variant>
    </vt:vector>
  </HeadingPairs>
  <TitlesOfParts>
    <vt:vector size="29" baseType="lpstr">
      <vt:lpstr>EHYT</vt:lpstr>
      <vt:lpstr>1_EHYT</vt:lpstr>
      <vt:lpstr>Diskussion om cannabis</vt:lpstr>
      <vt:lpstr>Diskussion i par</vt:lpstr>
      <vt:lpstr>Cannabis</vt:lpstr>
      <vt:lpstr>Vad är cannabis? 1/2</vt:lpstr>
      <vt:lpstr>Vad är cannabis? 2/2</vt:lpstr>
      <vt:lpstr>Cannabis</vt:lpstr>
      <vt:lpstr>Hur påverkar cannabis? 1/2</vt:lpstr>
      <vt:lpstr>Hur påverkar cannabis? 2/2</vt:lpstr>
      <vt:lpstr>Omedelbara effekter 1/2 </vt:lpstr>
      <vt:lpstr>Omedelbara effekter 2/2 </vt:lpstr>
      <vt:lpstr>Medicinsk cannabis</vt:lpstr>
      <vt:lpstr>Medicinsk cannabis i Finland</vt:lpstr>
      <vt:lpstr>Den medicinska cannabisens berusande effekt</vt:lpstr>
      <vt:lpstr>Narkotikalagen  373/2008</vt:lpstr>
      <vt:lpstr>Bruk, odling och försäljning av cannabis är förbjuden</vt:lpstr>
      <vt:lpstr>Tankar om cannabis</vt:lpstr>
      <vt:lpstr>Statistik: Att testa och använda bland unga</vt:lpstr>
      <vt:lpstr>Godkänner användning</vt:lpstr>
      <vt:lpstr>Inställningen till cannabis</vt:lpstr>
      <vt:lpstr>Användningens risker 1/2</vt:lpstr>
      <vt:lpstr>Användningens risker 2/2</vt:lpstr>
      <vt:lpstr>Riskerna vid långvarigt,  regelbundet bruk 1/2 </vt:lpstr>
      <vt:lpstr>Riskerna vid långvarigt,  regelbundet bruk 2/2 </vt:lpstr>
      <vt:lpstr>Tidig debutålder ökar risken för problem hos unga</vt:lpstr>
      <vt:lpstr>Beroende</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Keskustelua kannabiksesta</dc:title>
  <dc:creator>Melissa Sukanen</dc:creator>
  <cp:lastModifiedBy>Melissa Sukanen</cp:lastModifiedBy>
  <cp:revision>439</cp:revision>
  <dcterms:created xsi:type="dcterms:W3CDTF">2020-02-06T13:44:04Z</dcterms:created>
  <dcterms:modified xsi:type="dcterms:W3CDTF">2020-08-14T14:12:54Z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0x01010088FE11A2623FD74290280C420C41A4A5</vt:lpwstr>
  </property>
</Properties>
</file>