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8" r:id="rId3"/>
    <p:sldId id="259" r:id="rId5"/>
    <p:sldId id="260" r:id="rId6"/>
    <p:sldId id="261" r:id="rId7"/>
    <p:sldId id="289" r:id="rId8"/>
    <p:sldId id="265" r:id="rId9"/>
    <p:sldId id="263" r:id="rId10"/>
    <p:sldId id="267" r:id="rId11"/>
    <p:sldId id="268" r:id="rId12"/>
    <p:sldId id="281" r:id="rId13"/>
    <p:sldId id="270" r:id="rId14"/>
    <p:sldId id="282" r:id="rId15"/>
    <p:sldId id="274" r:id="rId16"/>
    <p:sldId id="285" r:id="rId17"/>
    <p:sldId id="283" r:id="rId18"/>
    <p:sldId id="286" r:id="rId19"/>
    <p:sldId id="276" r:id="rId20"/>
    <p:sldId id="277" r:id="rId21"/>
    <p:sldId id="278" r:id="rId22"/>
    <p:sldId id="279" r:id="rId23"/>
    <p:sldId id="280" r:id="rId24"/>
  </p:sldIdLst>
  <p:sldSz cx="9144000" cy="5143500" type="screen16x9"/>
  <p:notesSz cx="6798945" cy="99294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80"/>
    <a:srgbClr val="95C11E"/>
    <a:srgbClr val="958B1E"/>
    <a:srgbClr val="8DC63F"/>
    <a:srgbClr val="71A230"/>
    <a:srgbClr val="A6D36B"/>
    <a:srgbClr val="425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80" autoAdjust="0"/>
  </p:normalViewPr>
  <p:slideViewPr>
    <p:cSldViewPr>
      <p:cViewPr varScale="1">
        <p:scale>
          <a:sx n="84" d="100"/>
          <a:sy n="84" d="100"/>
        </p:scale>
        <p:origin x="111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1290" y="-1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1504D-FF1A-4CF2-98E0-79B2D7707F3A}" type="datetimeFigureOut">
              <a:rPr lang="fi-FI" smtClean="0"/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75EB-D6E5-45B2-89D9-9ABFE7F6F5B1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4D2A9-D2F5-46E3-B6FD-72E6389ED251}" type="datetimeFigureOut">
              <a:rPr lang="fi-FI" smtClean="0"/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pt-materiaalitietokanta.fi/?i=127480&amp;v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Уважаемый учитель</a:t>
            </a:r>
            <a:r>
              <a:rPr lang="fi-FI" dirty="0"/>
              <a:t>!</a:t>
            </a:r>
            <a:endParaRPr lang="fi-FI" dirty="0"/>
          </a:p>
          <a:p>
            <a:endParaRPr lang="fi-FI" dirty="0"/>
          </a:p>
          <a:p>
            <a:r>
              <a:rPr lang="ru-RU" dirty="0"/>
              <a:t>Предлагаем к вашему вниманию презентацию, описывающую метод «Поговорим</a:t>
            </a:r>
            <a:r>
              <a:rPr lang="fi-FI" dirty="0"/>
              <a:t>?</a:t>
            </a:r>
            <a:r>
              <a:rPr lang="ru-RU" dirty="0"/>
              <a:t>». Презентация может быть ипользована в качестве методического материала для ваших уроков</a:t>
            </a:r>
            <a:r>
              <a:rPr lang="fi-FI" dirty="0"/>
              <a:t>.</a:t>
            </a:r>
            <a:endParaRPr lang="fi-FI" dirty="0"/>
          </a:p>
          <a:p>
            <a:r>
              <a:rPr lang="ru-RU" dirty="0"/>
              <a:t>Более детальное описание организации уроков вы можете найти в пособии «Поговорим</a:t>
            </a:r>
            <a:r>
              <a:rPr lang="fi-FI" dirty="0"/>
              <a:t>?</a:t>
            </a:r>
            <a:r>
              <a:rPr lang="ru-RU" dirty="0"/>
              <a:t>»</a:t>
            </a:r>
            <a:endParaRPr lang="fi-FI" dirty="0"/>
          </a:p>
          <a:p>
            <a:r>
              <a:rPr lang="ru-RU" dirty="0"/>
              <a:t>Интерактивные уроки и родительское собрание для просвещения по вопросам употребления алкоголя и курения в </a:t>
            </a:r>
            <a:r>
              <a:rPr lang="fi-FI" dirty="0"/>
              <a:t>5.-6.-</a:t>
            </a:r>
            <a:r>
              <a:rPr lang="ru-RU" dirty="0"/>
              <a:t>классах</a:t>
            </a:r>
            <a:r>
              <a:rPr lang="fi-FI" dirty="0"/>
              <a:t>.</a:t>
            </a:r>
            <a:endParaRPr lang="fi-FI" dirty="0"/>
          </a:p>
          <a:p>
            <a:r>
              <a:rPr lang="fi-FI" dirty="0"/>
              <a:t>(</a:t>
            </a:r>
            <a:r>
              <a:rPr lang="ru-RU" dirty="0"/>
              <a:t>материал для модели урока</a:t>
            </a:r>
            <a:r>
              <a:rPr lang="fi-FI" dirty="0"/>
              <a:t>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на ваш взгляд понимается под словом «трезвость»</a:t>
            </a:r>
            <a:r>
              <a:rPr lang="fi-FI" baseline="0" dirty="0"/>
              <a:t>? </a:t>
            </a:r>
            <a:r>
              <a:rPr lang="ru-RU" baseline="0" dirty="0"/>
              <a:t>Что хорошего в полном</a:t>
            </a:r>
            <a:r>
              <a:rPr lang="ru-RU" dirty="0"/>
              <a:t> отказе от употребления алкоголя</a:t>
            </a:r>
            <a:r>
              <a:rPr lang="fi-FI" baseline="0" dirty="0"/>
              <a:t>? </a:t>
            </a:r>
            <a:r>
              <a:rPr lang="ru-RU" baseline="0" dirty="0"/>
              <a:t>Вы знаете людей, которые</a:t>
            </a:r>
            <a:r>
              <a:rPr lang="ru-RU" dirty="0"/>
              <a:t> утрерждают, что они не употребляют алкоголь?</a:t>
            </a:r>
            <a:r>
              <a:rPr lang="fi-FI" baseline="0" dirty="0"/>
              <a:t> </a:t>
            </a:r>
            <a:r>
              <a:rPr lang="ru-RU" baseline="0" dirty="0"/>
              <a:t>Вы слышали</a:t>
            </a:r>
            <a:r>
              <a:rPr lang="fi-FI" baseline="0" dirty="0"/>
              <a:t>,</a:t>
            </a:r>
            <a:r>
              <a:rPr lang="ru-RU" baseline="0" dirty="0"/>
              <a:t> что послужило для них причиной для полного отказа от употребления алкоголя и табачных изделий</a:t>
            </a:r>
            <a:r>
              <a:rPr lang="fi-FI" baseline="0" dirty="0"/>
              <a:t>?</a:t>
            </a:r>
            <a:endParaRPr lang="fi-FI" baseline="0" dirty="0"/>
          </a:p>
          <a:p>
            <a:endParaRPr lang="fi-FI" baseline="0" dirty="0"/>
          </a:p>
          <a:p>
            <a:r>
              <a:rPr lang="ru-RU" baseline="0" dirty="0"/>
              <a:t>Полный отказ от употребления алкоголя означает</a:t>
            </a:r>
            <a:r>
              <a:rPr lang="fi-FI" baseline="0" dirty="0"/>
              <a:t>, </a:t>
            </a:r>
            <a:r>
              <a:rPr lang="ru-RU" baseline="0" dirty="0"/>
              <a:t>что человек не употребляет опьяняющих веществ</a:t>
            </a:r>
            <a:r>
              <a:rPr lang="fi-FI" baseline="0" dirty="0"/>
              <a:t>. </a:t>
            </a:r>
            <a:r>
              <a:rPr lang="ru-RU" baseline="0" dirty="0"/>
              <a:t>Для этого явления может также использоваться термин абсолютизм. </a:t>
            </a:r>
            <a:endParaRPr lang="fi-FI" baseline="0" dirty="0"/>
          </a:p>
          <a:p>
            <a:endParaRPr lang="fi-FI" baseline="0" dirty="0"/>
          </a:p>
          <a:p>
            <a:r>
              <a:rPr lang="ru-RU" baseline="0" dirty="0"/>
              <a:t>Трезвость – это естественное состояние, большинство людей не употребляют алкоголь</a:t>
            </a:r>
            <a:r>
              <a:rPr lang="fi-FI" baseline="0" dirty="0"/>
              <a:t>. </a:t>
            </a:r>
            <a:r>
              <a:rPr lang="ru-RU" baseline="0" dirty="0"/>
              <a:t>Не все начинают употреблять алкогольные напитки</a:t>
            </a:r>
            <a:r>
              <a:rPr lang="fi-FI" baseline="0" dirty="0"/>
              <a:t>, </a:t>
            </a:r>
            <a:r>
              <a:rPr lang="ru-RU" baseline="0" dirty="0"/>
              <a:t>даже попробовав их</a:t>
            </a:r>
            <a:r>
              <a:rPr lang="fi-FI" baseline="0" dirty="0"/>
              <a:t>, </a:t>
            </a:r>
            <a:r>
              <a:rPr lang="ru-RU" baseline="0" dirty="0"/>
              <a:t>не все начинают принимать их регулярно</a:t>
            </a:r>
            <a:r>
              <a:rPr lang="fi-FI" baseline="0" dirty="0"/>
              <a:t>.</a:t>
            </a:r>
            <a:endParaRPr lang="fi-FI" baseline="0" dirty="0"/>
          </a:p>
          <a:p>
            <a:endParaRPr lang="fi-FI" baseline="0" dirty="0"/>
          </a:p>
          <a:p>
            <a:r>
              <a:rPr lang="ru-RU" baseline="0" dirty="0"/>
              <a:t>Многие не потребляют алкоголь и психоактивные вещества</a:t>
            </a:r>
            <a:r>
              <a:rPr lang="fi-FI" baseline="0" dirty="0"/>
              <a:t>, </a:t>
            </a:r>
            <a:r>
              <a:rPr lang="ru-RU" baseline="0" dirty="0"/>
              <a:t>поскольку не считают это необходимым</a:t>
            </a:r>
            <a:r>
              <a:rPr lang="fi-FI" baseline="0" dirty="0"/>
              <a:t>. </a:t>
            </a:r>
            <a:r>
              <a:rPr lang="ru-RU" baseline="0" dirty="0"/>
              <a:t>Одни</a:t>
            </a:r>
            <a:r>
              <a:rPr lang="ru-RU" dirty="0"/>
              <a:t> заботятся о своем здоровье</a:t>
            </a:r>
            <a:r>
              <a:rPr lang="fi-FI" baseline="0" dirty="0"/>
              <a:t>. </a:t>
            </a:r>
            <a:r>
              <a:rPr lang="ru-RU" baseline="0" dirty="0"/>
              <a:t>Другие отмечают негативное воздействие алкоголя на</a:t>
            </a:r>
            <a:r>
              <a:rPr lang="ru-RU" dirty="0"/>
              <a:t> их личную жизнь, например, проявляемого в виде насилия,</a:t>
            </a:r>
            <a:r>
              <a:rPr lang="fi-FI" baseline="0" dirty="0"/>
              <a:t> </a:t>
            </a:r>
            <a:r>
              <a:rPr lang="ru-RU" baseline="0" dirty="0"/>
              <a:t>траты денежных средств</a:t>
            </a:r>
            <a:r>
              <a:rPr lang="fi-FI" baseline="0" dirty="0"/>
              <a:t>, </a:t>
            </a:r>
            <a:r>
              <a:rPr lang="ru-RU" baseline="0" dirty="0"/>
              <a:t>постоянного нарушения данных обещаний либо появления чувства беспокойства</a:t>
            </a:r>
            <a:r>
              <a:rPr lang="fi-FI" baseline="0" dirty="0"/>
              <a:t>. </a:t>
            </a:r>
            <a:r>
              <a:rPr lang="ru-RU" baseline="0" dirty="0"/>
              <a:t>Перечисленные выше симптомы являются вескими причинами для прекращения употребления алкоголя и других психоактивных веществ</a:t>
            </a:r>
            <a:r>
              <a:rPr lang="fi-FI" dirty="0"/>
              <a:t>. </a:t>
            </a:r>
            <a:r>
              <a:rPr lang="ru-RU" dirty="0"/>
              <a:t>Какие еще причины вы можете отметить</a:t>
            </a:r>
            <a:r>
              <a:rPr lang="fi-FI" dirty="0"/>
              <a:t>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Откуда или от кого ты получил информацию об алкоголе</a:t>
            </a:r>
            <a:r>
              <a:rPr lang="fi-FI" dirty="0"/>
              <a:t>?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А о табачных изделиях</a:t>
            </a:r>
            <a:r>
              <a:rPr lang="fi-FI" dirty="0"/>
              <a:t>?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источники являются на твой взгляд наиболее надежными</a:t>
            </a:r>
            <a:r>
              <a:rPr lang="fi-FI" dirty="0"/>
              <a:t>?</a:t>
            </a:r>
            <a:endParaRPr lang="fi-FI" dirty="0"/>
          </a:p>
          <a:p>
            <a:r>
              <a:rPr lang="fi-FI" dirty="0"/>
              <a:t>	(</a:t>
            </a:r>
            <a:r>
              <a:rPr lang="ru-RU" dirty="0"/>
              <a:t>например,</a:t>
            </a:r>
            <a:r>
              <a:rPr lang="fi-FI" dirty="0"/>
              <a:t> </a:t>
            </a:r>
            <a:r>
              <a:rPr lang="ru-RU" dirty="0"/>
              <a:t>свои родетели</a:t>
            </a:r>
            <a:r>
              <a:rPr lang="fi-FI" dirty="0"/>
              <a:t>, </a:t>
            </a:r>
            <a:r>
              <a:rPr lang="ru-RU" dirty="0"/>
              <a:t>учитель</a:t>
            </a:r>
            <a:r>
              <a:rPr lang="fi-FI" dirty="0"/>
              <a:t>, </a:t>
            </a:r>
            <a:r>
              <a:rPr lang="ru-RU" dirty="0"/>
              <a:t>учебники</a:t>
            </a:r>
            <a:r>
              <a:rPr lang="fi-FI" dirty="0"/>
              <a:t>, </a:t>
            </a:r>
            <a:r>
              <a:rPr lang="ru-RU" dirty="0"/>
              <a:t>материалы 	организаций</a:t>
            </a:r>
            <a:r>
              <a:rPr lang="fi-FI" dirty="0"/>
              <a:t>,</a:t>
            </a:r>
            <a:r>
              <a:rPr lang="ru-RU" dirty="0"/>
              <a:t> занимающихся вопросами по злоупотреблению 	алкоголем и наркотическими средствами</a:t>
            </a:r>
            <a:r>
              <a:rPr lang="fi-FI" dirty="0"/>
              <a:t>)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Почему информацию, полученную из телепрограмм либо Интернет-страниц следует проверять и из других источников информации</a:t>
            </a:r>
            <a:r>
              <a:rPr lang="fi-FI" dirty="0"/>
              <a:t>?</a:t>
            </a:r>
            <a:endParaRPr lang="fi-FI" dirty="0"/>
          </a:p>
          <a:p>
            <a:pPr lvl="2"/>
            <a:r>
              <a:rPr lang="fi-FI" dirty="0"/>
              <a:t>(</a:t>
            </a:r>
            <a:r>
              <a:rPr lang="ru-RU" dirty="0"/>
              <a:t>в Интернет-чатах кто-то может намеренно с восхищением обсуждать тему опьяняющих веществ</a:t>
            </a:r>
            <a:r>
              <a:rPr lang="fi-FI" dirty="0"/>
              <a:t>.  </a:t>
            </a:r>
            <a:r>
              <a:rPr lang="ru-RU" dirty="0"/>
              <a:t>Кто-то же публикует якобы смешные и остроумные комментарии, которые могут быть полны преувеличений, иронии и искаженных фактов</a:t>
            </a:r>
            <a:r>
              <a:rPr lang="fi-FI" dirty="0"/>
              <a:t>.</a:t>
            </a:r>
            <a:endParaRPr lang="fi-FI" dirty="0"/>
          </a:p>
          <a:p>
            <a:pPr lvl="2"/>
            <a:endParaRPr lang="fi-FI" dirty="0"/>
          </a:p>
          <a:p>
            <a:pPr lvl="2"/>
            <a:r>
              <a:rPr lang="ru-RU" dirty="0"/>
              <a:t>Истории в телепередачах захватывающие и интересные</a:t>
            </a:r>
            <a:r>
              <a:rPr lang="fi-FI" dirty="0"/>
              <a:t>,</a:t>
            </a:r>
            <a:r>
              <a:rPr lang="ru-RU" dirty="0"/>
              <a:t> но в них не говорится о причинах и последствиях экспериментов с употреблением опьяняющих веществ</a:t>
            </a:r>
            <a:r>
              <a:rPr lang="fi-FI" dirty="0"/>
              <a:t>.. </a:t>
            </a:r>
            <a:r>
              <a:rPr lang="ru-RU" dirty="0"/>
              <a:t>Бывают, конечно, и хорошо сделанные истории, в которых вопросы рассматриваются с разных точек зрения</a:t>
            </a:r>
            <a:r>
              <a:rPr lang="fi-FI" dirty="0"/>
              <a:t>. </a:t>
            </a:r>
            <a:r>
              <a:rPr lang="ru-RU" dirty="0"/>
              <a:t>Если после просмотра какой-либо телепередачи возникают сомнения касательно ее содержания либо информации</a:t>
            </a:r>
            <a:r>
              <a:rPr lang="fi-FI" dirty="0"/>
              <a:t>, </a:t>
            </a:r>
            <a:r>
              <a:rPr lang="ru-RU" dirty="0"/>
              <a:t>об этом стоит поговорить с родителями или учителем</a:t>
            </a:r>
            <a:r>
              <a:rPr lang="fi-FI" dirty="0"/>
              <a:t>)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Можете ли вы вспомнить какую-то информацию, услышанную из телепередачи либо прочитанную в Интернете</a:t>
            </a:r>
            <a:r>
              <a:rPr lang="fi-FI" dirty="0"/>
              <a:t>, </a:t>
            </a:r>
            <a:r>
              <a:rPr lang="ru-RU" dirty="0"/>
              <a:t>после которой у вас возникли вопросы</a:t>
            </a:r>
            <a:r>
              <a:rPr lang="fi-FI" dirty="0"/>
              <a:t>? </a:t>
            </a:r>
            <a:r>
              <a:rPr lang="ru-RU" dirty="0"/>
              <a:t>Что вас обеспокоило/заинтересовало</a:t>
            </a:r>
            <a:r>
              <a:rPr lang="fi-FI" dirty="0"/>
              <a:t>? </a:t>
            </a:r>
            <a:r>
              <a:rPr lang="ru-RU" dirty="0"/>
              <a:t>Что вы подумали об этом</a:t>
            </a:r>
            <a:r>
              <a:rPr lang="fi-FI" dirty="0"/>
              <a:t>? </a:t>
            </a:r>
            <a:r>
              <a:rPr lang="ru-RU" dirty="0"/>
              <a:t>Вы обсудили эту тему с кем-то</a:t>
            </a:r>
            <a:r>
              <a:rPr lang="fi-FI" dirty="0"/>
              <a:t>? </a:t>
            </a:r>
            <a:r>
              <a:rPr lang="ru-RU" dirty="0"/>
              <a:t>Какого мнения об этом был собеседник</a:t>
            </a:r>
            <a:r>
              <a:rPr lang="fi-FI" dirty="0"/>
              <a:t>?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Возрастной ценз для покупки некрепких алкогольных напитков и табачных изделий - </a:t>
            </a:r>
            <a:r>
              <a:rPr lang="fi-FI" dirty="0"/>
              <a:t>18 </a:t>
            </a:r>
            <a:r>
              <a:rPr lang="ru-RU" dirty="0"/>
              <a:t>лет</a:t>
            </a:r>
            <a:r>
              <a:rPr lang="fi-FI" baseline="0" dirty="0"/>
              <a:t>. </a:t>
            </a:r>
            <a:r>
              <a:rPr lang="ru-RU" baseline="0" dirty="0"/>
              <a:t>В магазинах</a:t>
            </a:r>
            <a:r>
              <a:rPr lang="ru-RU" dirty="0"/>
              <a:t> к возрастному цензу относятся очень серьезно</a:t>
            </a:r>
            <a:r>
              <a:rPr lang="fi-FI" baseline="0" dirty="0"/>
              <a:t>: </a:t>
            </a:r>
            <a:r>
              <a:rPr lang="ru-RU" baseline="0" dirty="0"/>
              <a:t>работники магазинов просят</a:t>
            </a:r>
            <a:r>
              <a:rPr lang="ru-RU" dirty="0"/>
              <a:t> всех клиентов, выглядящих моложе 30 лет, показать документ, удостоверяющий личность </a:t>
            </a:r>
            <a:r>
              <a:rPr lang="fi-FI" baseline="0" dirty="0"/>
              <a:t>(</a:t>
            </a:r>
            <a:r>
              <a:rPr lang="ru-RU" baseline="0" dirty="0"/>
              <a:t>права</a:t>
            </a:r>
            <a:r>
              <a:rPr lang="fi-FI" baseline="0" dirty="0"/>
              <a:t>, </a:t>
            </a:r>
            <a:r>
              <a:rPr lang="ru-RU" baseline="0" dirty="0"/>
              <a:t>паспорт и т.д</a:t>
            </a:r>
            <a:r>
              <a:rPr lang="fi-FI" baseline="0" dirty="0"/>
              <a:t>.). </a:t>
            </a:r>
            <a:endParaRPr lang="fi-FI" baseline="0" dirty="0"/>
          </a:p>
          <a:p>
            <a:endParaRPr lang="fi-FI" dirty="0"/>
          </a:p>
          <a:p>
            <a:r>
              <a:rPr lang="ru-RU" dirty="0"/>
              <a:t>Возрастной ценз для покупки алкогольных напитков - </a:t>
            </a:r>
            <a:r>
              <a:rPr lang="fi-FI" dirty="0"/>
              <a:t>18 </a:t>
            </a:r>
            <a:r>
              <a:rPr lang="ru-RU" dirty="0"/>
              <a:t>лет</a:t>
            </a:r>
            <a:r>
              <a:rPr lang="fi-FI" dirty="0"/>
              <a:t>, </a:t>
            </a:r>
            <a:r>
              <a:rPr lang="ru-RU" dirty="0"/>
              <a:t>потому что</a:t>
            </a:r>
            <a:r>
              <a:rPr lang="fi-FI" dirty="0"/>
              <a:t>:</a:t>
            </a:r>
            <a:endParaRPr lang="fi-FI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dirty="0"/>
              <a:t>Зависимость от веществ, вызывающих зависимость, зарождается у подростков намного быстрее, чем у взрослых</a:t>
            </a:r>
            <a:r>
              <a:rPr lang="fi-FI" dirty="0"/>
              <a:t>,</a:t>
            </a:r>
            <a:endParaRPr lang="fi-FI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dirty="0"/>
              <a:t>Рост мозга продолжается</a:t>
            </a:r>
            <a:r>
              <a:rPr lang="fi-FI" dirty="0"/>
              <a:t>: </a:t>
            </a:r>
            <a:r>
              <a:rPr lang="ru-RU" dirty="0"/>
              <a:t>опьяняющие вещества могут иметь необратимые последствия для развития</a:t>
            </a:r>
            <a:r>
              <a:rPr lang="fi-FI" dirty="0"/>
              <a:t> </a:t>
            </a:r>
            <a:r>
              <a:rPr lang="ru-RU" dirty="0"/>
              <a:t>центральной нервной системы подростков</a:t>
            </a:r>
            <a:r>
              <a:rPr lang="fi-FI" dirty="0"/>
              <a:t> – </a:t>
            </a:r>
            <a:r>
              <a:rPr lang="ru-RU" dirty="0"/>
              <a:t>могут нанести вред обучаемости и здоровью </a:t>
            </a:r>
            <a:endParaRPr lang="ru-RU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dirty="0"/>
              <a:t>По сравнению со взрослыми, у подростков более высокий риск получить, например, алкогольное отравление</a:t>
            </a:r>
            <a:r>
              <a:rPr lang="fi-FI" dirty="0"/>
              <a:t>. </a:t>
            </a:r>
            <a:r>
              <a:rPr lang="ru-RU" dirty="0"/>
              <a:t>Алкоголь особенно опасен для людей с небольшой комплекцией</a:t>
            </a:r>
            <a:endParaRPr lang="fi-FI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dirty="0"/>
              <a:t>С употреблением алкоголя молодежью часто связана опасность применения к ним насилия</a:t>
            </a:r>
            <a:r>
              <a:rPr lang="fi-FI" dirty="0"/>
              <a:t>, </a:t>
            </a:r>
            <a:r>
              <a:rPr lang="ru-RU" dirty="0"/>
              <a:t>потери личных вещей и т.д.</a:t>
            </a:r>
            <a:endParaRPr lang="fi-FI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dirty="0"/>
              <a:t>Родители и общество несут ответственность за несовершеннолетних, которых мы стремимся защитить от различных угроз и опасных ситуаций, являющихся последствием употребления алкоголя</a:t>
            </a:r>
            <a:r>
              <a:rPr lang="fi-FI" dirty="0"/>
              <a:t>.</a:t>
            </a:r>
            <a:endParaRPr lang="fi-FI" dirty="0"/>
          </a:p>
          <a:p>
            <a:endParaRPr lang="fi-FI" dirty="0"/>
          </a:p>
          <a:p>
            <a:r>
              <a:rPr lang="ru-RU" dirty="0"/>
              <a:t>С курением также связано множество различных рисков для здоровья, которые представляют серьезную угрозу для здоровья подростков</a:t>
            </a:r>
            <a:r>
              <a:rPr lang="fi-FI" dirty="0"/>
              <a:t>.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Содержащийся в табачных изделиях никотин вызывает сильную зависимость.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Прочие токсичные вещества, содержащиеся в табачных изделиях, могут провоцировать развитие рака легких и хроническое обструктивное заболевание легких</a:t>
            </a:r>
            <a:r>
              <a:rPr lang="fi-FI" dirty="0"/>
              <a:t>. 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результате курения нарушаются также функции поглащения кислорода, что оказывает непосредственное влияние на физическую способность</a:t>
            </a:r>
            <a:r>
              <a:rPr lang="fi-FI" dirty="0"/>
              <a:t>.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Табак оказывает также отрицательное воздействие на состояние кожи, вызывая ее преждевременное старение </a:t>
            </a:r>
            <a:r>
              <a:rPr lang="fi-FI" dirty="0"/>
              <a:t>(</a:t>
            </a:r>
            <a:r>
              <a:rPr lang="ru-RU" dirty="0"/>
              <a:t>бледная</a:t>
            </a:r>
            <a:r>
              <a:rPr lang="fi-FI" dirty="0"/>
              <a:t>, </a:t>
            </a:r>
            <a:r>
              <a:rPr lang="ru-RU" dirty="0"/>
              <a:t>менее эластичная, появление преждевременных морщин</a:t>
            </a:r>
            <a:r>
              <a:rPr lang="fi-FI" dirty="0"/>
              <a:t>). 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Кроме того, выращивание табака оказывает негативное влияние на окружающую среду.</a:t>
            </a:r>
            <a:endParaRPr lang="fi-FI" dirty="0"/>
          </a:p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ru-RU" dirty="0"/>
              <a:t>Использование алкоголя разрешается по достижении </a:t>
            </a:r>
            <a:r>
              <a:rPr lang="fi-FI" dirty="0"/>
              <a:t>18</a:t>
            </a:r>
            <a:r>
              <a:rPr lang="ru-RU" dirty="0"/>
              <a:t>-летия</a:t>
            </a:r>
            <a:r>
              <a:rPr lang="fi-FI" dirty="0"/>
              <a:t>. </a:t>
            </a:r>
            <a:endParaRPr lang="fi-FI" dirty="0"/>
          </a:p>
          <a:p>
            <a:r>
              <a:rPr lang="ru-RU" dirty="0"/>
              <a:t>Однако далеко не все взрослые употребляют алкоголь. </a:t>
            </a:r>
            <a:endParaRPr lang="fi-FI" dirty="0"/>
          </a:p>
          <a:p>
            <a:r>
              <a:rPr lang="ru-RU" dirty="0"/>
              <a:t>Некоторые употребляют его малыми дозами</a:t>
            </a:r>
            <a:r>
              <a:rPr lang="fi-FI" dirty="0"/>
              <a:t>, </a:t>
            </a:r>
            <a:r>
              <a:rPr lang="ru-RU" dirty="0"/>
              <a:t>например, не более одного бокала</a:t>
            </a:r>
            <a:r>
              <a:rPr lang="fi-FI" dirty="0"/>
              <a:t>.</a:t>
            </a:r>
            <a:endParaRPr lang="fi-FI" dirty="0"/>
          </a:p>
          <a:p>
            <a:endParaRPr lang="fi-FI" dirty="0"/>
          </a:p>
          <a:p>
            <a:r>
              <a:rPr lang="ru-RU" dirty="0"/>
              <a:t>Некоторые наоборот принимают алкоголь в таких больших количествах, что наносят этим значительный вред своему здоровью.</a:t>
            </a:r>
            <a:r>
              <a:rPr lang="fi-FI" dirty="0"/>
              <a:t> </a:t>
            </a:r>
            <a:endParaRPr lang="fi-FI" dirty="0"/>
          </a:p>
          <a:p>
            <a:r>
              <a:rPr lang="ru-RU" dirty="0"/>
              <a:t>Остальные члены семьи могут стать свидетелями негативного воздействия употребления алкоголя. </a:t>
            </a:r>
            <a:endParaRPr lang="fi-FI" dirty="0"/>
          </a:p>
          <a:p>
            <a:r>
              <a:rPr lang="ru-RU" dirty="0"/>
              <a:t>Каждый пятый ребенок или подросток отмечает</a:t>
            </a:r>
            <a:r>
              <a:rPr lang="fi-FI" baseline="0" dirty="0"/>
              <a:t>, </a:t>
            </a:r>
            <a:r>
              <a:rPr lang="ru-RU" baseline="0" dirty="0"/>
              <a:t>что употребление алкоголя родителями представляет для него угрозу либо беспокоит его </a:t>
            </a:r>
            <a:r>
              <a:rPr lang="fi-FI" dirty="0"/>
              <a:t>(</a:t>
            </a:r>
            <a:r>
              <a:rPr lang="fi-FI" dirty="0" err="1"/>
              <a:t>Takala&amp;Ilva</a:t>
            </a:r>
            <a:r>
              <a:rPr lang="fi-FI" dirty="0"/>
              <a:t> 2011)</a:t>
            </a:r>
            <a:r>
              <a:rPr lang="ru-RU" dirty="0"/>
              <a:t>.</a:t>
            </a:r>
            <a:endParaRPr lang="fi-FI" dirty="0"/>
          </a:p>
          <a:p>
            <a:endParaRPr lang="fi-FI" dirty="0"/>
          </a:p>
          <a:p>
            <a:r>
              <a:rPr lang="ru-RU" dirty="0"/>
              <a:t>Как уже было сказано</a:t>
            </a:r>
            <a:r>
              <a:rPr lang="fi-FI" dirty="0"/>
              <a:t>, </a:t>
            </a:r>
            <a:r>
              <a:rPr lang="ru-RU" dirty="0"/>
              <a:t>особую опасность алкоголь представляет для несовершеннолетних подростков</a:t>
            </a:r>
            <a:r>
              <a:rPr lang="fi-FI" dirty="0"/>
              <a:t>. </a:t>
            </a:r>
            <a:r>
              <a:rPr lang="ru-RU" dirty="0"/>
              <a:t>Поэтому имеется возрастной ценз, который также контролируется</a:t>
            </a:r>
            <a:r>
              <a:rPr lang="fi-FI" dirty="0"/>
              <a:t>.</a:t>
            </a:r>
            <a:endParaRPr lang="fi-FI" dirty="0"/>
          </a:p>
          <a:p>
            <a:endParaRPr lang="fi-FI" dirty="0"/>
          </a:p>
          <a:p>
            <a:r>
              <a:rPr lang="ru-RU" dirty="0"/>
              <a:t>Лица в возрасте менее 18 лет не могут согласно закону употреблять алкогольные напитки</a:t>
            </a:r>
            <a:r>
              <a:rPr lang="fi-FI" dirty="0"/>
              <a:t>. </a:t>
            </a:r>
            <a:r>
              <a:rPr lang="ru-RU" dirty="0"/>
              <a:t>Несовершеннолетний может получить штраф в размере </a:t>
            </a:r>
            <a:r>
              <a:rPr lang="fi-FI" dirty="0"/>
              <a:t>20 </a:t>
            </a:r>
            <a:r>
              <a:rPr lang="ru-RU" dirty="0"/>
              <a:t>евро за употребление алкогольных напитков</a:t>
            </a:r>
            <a:r>
              <a:rPr lang="fi-FI" dirty="0"/>
              <a:t>.</a:t>
            </a:r>
            <a:endParaRPr lang="fi-FI" dirty="0"/>
          </a:p>
          <a:p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 точки зрения потребления алкогольных напитков и табачных изделий</a:t>
            </a:r>
            <a:r>
              <a:rPr lang="fi-FI" dirty="0"/>
              <a:t>, </a:t>
            </a:r>
            <a:r>
              <a:rPr lang="ru-RU" dirty="0"/>
              <a:t> чему могут научиться дети и подростки из примеров взрослых</a:t>
            </a:r>
            <a:r>
              <a:rPr lang="fi-FI" dirty="0"/>
              <a:t>?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Дети могут также рассудить самостоятельно</a:t>
            </a:r>
            <a:r>
              <a:rPr lang="fi-FI" dirty="0"/>
              <a:t>: </a:t>
            </a:r>
            <a:r>
              <a:rPr lang="ru-RU" dirty="0"/>
              <a:t>даже если родители курят</a:t>
            </a:r>
            <a:r>
              <a:rPr lang="fi-FI" dirty="0"/>
              <a:t>, </a:t>
            </a:r>
            <a:r>
              <a:rPr lang="ru-RU" dirty="0"/>
              <a:t> ребенок не должен начинать курить во взрослом возрасте</a:t>
            </a:r>
            <a:r>
              <a:rPr lang="fi-FI" dirty="0"/>
              <a:t>.</a:t>
            </a:r>
            <a:endParaRPr lang="fi-FI" dirty="0"/>
          </a:p>
          <a:p>
            <a:endParaRPr lang="fi-FI" dirty="0"/>
          </a:p>
          <a:p>
            <a:r>
              <a:rPr lang="ru-RU" dirty="0"/>
              <a:t>Источник</a:t>
            </a:r>
            <a:r>
              <a:rPr lang="fi-FI" dirty="0"/>
              <a:t>:</a:t>
            </a:r>
            <a:endParaRPr lang="fi-FI" dirty="0"/>
          </a:p>
          <a:p>
            <a:r>
              <a:rPr lang="fi-FI" dirty="0"/>
              <a:t>http://www.finlex.fi/fi/uutiset/162</a:t>
            </a:r>
            <a:endParaRPr lang="fi-FI" dirty="0"/>
          </a:p>
          <a:p>
            <a:r>
              <a:rPr lang="fi-FI" dirty="0"/>
              <a:t>http://www.finlex.fi/fi/laki/ajantasa/1994/19941143?search%5Btype%5D=pika&amp;search%5Bpika%5D=alkoholi%20hallussapito#L6P34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79927" y="4716660"/>
            <a:ext cx="5439410" cy="492876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Количество различных токсичных веществ, содержащихся в табаке </a:t>
            </a:r>
            <a:r>
              <a:rPr lang="fi-FI" baseline="0" dirty="0"/>
              <a:t>(</a:t>
            </a:r>
            <a:r>
              <a:rPr lang="ru-RU" baseline="0" dirty="0"/>
              <a:t>Источник</a:t>
            </a:r>
            <a:r>
              <a:rPr lang="fi-FI" baseline="0" dirty="0"/>
              <a:t>: Tupakkaverkko). </a:t>
            </a:r>
            <a:r>
              <a:rPr lang="ru-RU" baseline="0" dirty="0"/>
              <a:t>В числе прочих в табачных изделиях содержатся такие вредные вещества, как никотин</a:t>
            </a:r>
            <a:r>
              <a:rPr lang="fi-FI" baseline="0" dirty="0"/>
              <a:t>, </a:t>
            </a:r>
            <a:r>
              <a:rPr lang="ru-RU" baseline="0" dirty="0"/>
              <a:t>деготь и моноксид углерода. Всего насчитывается до </a:t>
            </a:r>
            <a:r>
              <a:rPr lang="fi-FI" baseline="0" dirty="0"/>
              <a:t>4000 </a:t>
            </a:r>
            <a:r>
              <a:rPr lang="ru-RU" baseline="0" dirty="0"/>
              <a:t>различных веществ</a:t>
            </a:r>
            <a:r>
              <a:rPr lang="fi-FI" baseline="0" dirty="0"/>
              <a:t>.</a:t>
            </a:r>
            <a:endParaRPr lang="fi-FI" baseline="0" dirty="0"/>
          </a:p>
          <a:p>
            <a:endParaRPr lang="fi-FI" dirty="0"/>
          </a:p>
          <a:p>
            <a:r>
              <a:rPr lang="ru-RU" baseline="0" dirty="0"/>
              <a:t>В табачных</a:t>
            </a:r>
            <a:r>
              <a:rPr lang="ru-RU" dirty="0"/>
              <a:t> изделиях</a:t>
            </a:r>
            <a:r>
              <a:rPr lang="ru-RU" baseline="0" dirty="0"/>
              <a:t> содержатся также различные дополнительные вещества</a:t>
            </a:r>
            <a:r>
              <a:rPr lang="fi-FI" baseline="0" dirty="0"/>
              <a:t>, </a:t>
            </a:r>
            <a:r>
              <a:rPr lang="ru-RU" baseline="0" dirty="0"/>
              <a:t>улучшающие вкус сигареты либо смягчающие дым</a:t>
            </a:r>
            <a:r>
              <a:rPr lang="fi-FI" baseline="0" dirty="0"/>
              <a:t> / </a:t>
            </a:r>
            <a:r>
              <a:rPr lang="ru-RU" baseline="0" dirty="0"/>
              <a:t>уменьшающие раздражение дыхательных путей</a:t>
            </a:r>
            <a:r>
              <a:rPr lang="fi-FI" baseline="0" dirty="0"/>
              <a:t>. </a:t>
            </a:r>
            <a:r>
              <a:rPr lang="ru-RU" baseline="0" dirty="0"/>
              <a:t>Во время горения из них образуются сложные вещества</a:t>
            </a:r>
            <a:r>
              <a:rPr lang="fi-FI" baseline="0" dirty="0"/>
              <a:t>. (</a:t>
            </a:r>
            <a:r>
              <a:rPr lang="ru-RU" baseline="0" dirty="0"/>
              <a:t>Источник</a:t>
            </a:r>
            <a:r>
              <a:rPr lang="fi-FI" baseline="0" dirty="0"/>
              <a:t>: </a:t>
            </a:r>
            <a:r>
              <a:rPr lang="ru-RU" baseline="0" dirty="0"/>
              <a:t>Организации раковых заболеваний</a:t>
            </a:r>
            <a:r>
              <a:rPr lang="fi-FI" baseline="0" dirty="0"/>
              <a:t>).</a:t>
            </a:r>
            <a:r>
              <a:rPr lang="ru-RU" baseline="0" dirty="0"/>
              <a:t> Количество вредных веществ, входящих в состав табачных изделий, продаваемых в Финляндии, отслеживается.</a:t>
            </a:r>
            <a:r>
              <a:rPr lang="ru-RU" dirty="0"/>
              <a:t> Результаты исследований </a:t>
            </a:r>
            <a:r>
              <a:rPr lang="fi-FI" baseline="0" dirty="0"/>
              <a:t> </a:t>
            </a:r>
            <a:r>
              <a:rPr lang="ru-RU" baseline="0" dirty="0"/>
              <a:t>доступны для потребителей и покупателей</a:t>
            </a:r>
            <a:r>
              <a:rPr lang="fi-FI" baseline="0" dirty="0"/>
              <a:t>. (</a:t>
            </a:r>
            <a:r>
              <a:rPr lang="ru-RU" baseline="0" dirty="0"/>
              <a:t>Источник</a:t>
            </a:r>
            <a:r>
              <a:rPr lang="fi-FI" baseline="0" dirty="0"/>
              <a:t>: </a:t>
            </a:r>
            <a:r>
              <a:rPr lang="ru-RU" baseline="0" dirty="0"/>
              <a:t>Надзорная инстанция Финляндии по вопросам благосостояния и здравоохранения</a:t>
            </a:r>
            <a:r>
              <a:rPr lang="ru-RU" dirty="0"/>
              <a:t> </a:t>
            </a:r>
            <a:r>
              <a:rPr lang="fi-FI" baseline="0" dirty="0"/>
              <a:t>Valvira)</a:t>
            </a:r>
            <a:endParaRPr lang="fi-FI" baseline="0" dirty="0"/>
          </a:p>
          <a:p>
            <a:endParaRPr lang="fi-FI" dirty="0"/>
          </a:p>
          <a:p>
            <a:r>
              <a:rPr lang="ru-RU" baseline="0" dirty="0"/>
              <a:t>На ваше усмотрение на данном этапе можно ознакомиться с</a:t>
            </a:r>
            <a:r>
              <a:rPr lang="ru-RU" dirty="0"/>
              <a:t> плакатом «Схема питания курящих» на Интернет-страницах Финской ассоциации по борьбе с употреблением психоактивных веществ </a:t>
            </a:r>
            <a:r>
              <a:rPr lang="fi-FI" dirty="0"/>
              <a:t>EHYT ry.</a:t>
            </a:r>
            <a:endParaRPr lang="fi-FI" dirty="0"/>
          </a:p>
          <a:p>
            <a:r>
              <a:rPr lang="fi-FI" dirty="0">
                <a:hlinkClick r:id="rId3"/>
              </a:rPr>
              <a:t>http://ept-materiaalitietokanta.fi/?i=127480&amp;v</a:t>
            </a:r>
            <a:r>
              <a:rPr lang="fi-FI" dirty="0"/>
              <a:t>=</a:t>
            </a:r>
            <a:endParaRPr lang="fi-FI" baseline="0" dirty="0"/>
          </a:p>
          <a:p>
            <a:endParaRPr lang="fi-FI" baseline="0" dirty="0"/>
          </a:p>
          <a:p>
            <a:r>
              <a:rPr lang="ru-RU" baseline="0" dirty="0"/>
              <a:t>Ссылки</a:t>
            </a:r>
            <a:r>
              <a:rPr lang="fi-FI" baseline="0" dirty="0"/>
              <a:t>:</a:t>
            </a:r>
            <a:endParaRPr lang="fi-FI" baseline="0" dirty="0"/>
          </a:p>
          <a:p>
            <a:r>
              <a:rPr lang="fi-FI" baseline="0" dirty="0"/>
              <a:t>http://tupakkaverkko.fi/tupakointi-ja-terveys/</a:t>
            </a:r>
            <a:endParaRPr lang="fi-FI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i-FI" baseline="0" dirty="0"/>
              <a:t>http://www.cancer.fi/syovanehkaisy/tupakka/tupakan-lisaaineet/</a:t>
            </a:r>
            <a:endParaRPr lang="fi-FI" baseline="0" dirty="0"/>
          </a:p>
          <a:p>
            <a:endParaRPr lang="fi-FI" baseline="0" dirty="0"/>
          </a:p>
          <a:p>
            <a:r>
              <a:rPr lang="fi-FI" baseline="0" dirty="0"/>
              <a:t>http://www.valvira.fi/ohjaus_ja_valvonta/tupakka/tuotevalvonta/haitta-aineet</a:t>
            </a:r>
            <a:endParaRPr lang="fi-FI" baseline="0" dirty="0"/>
          </a:p>
          <a:p>
            <a:endParaRPr lang="fi-FI" baseline="0" dirty="0"/>
          </a:p>
          <a:p>
            <a:r>
              <a:rPr lang="ru-RU" b="1" dirty="0"/>
              <a:t>Для педагога</a:t>
            </a:r>
            <a:r>
              <a:rPr lang="fi-FI" b="1" dirty="0"/>
              <a:t>: </a:t>
            </a:r>
            <a:r>
              <a:rPr lang="ru-RU" b="1" dirty="0"/>
              <a:t>Не стоит в ходе беседы углубляться в детали</a:t>
            </a:r>
            <a:r>
              <a:rPr lang="fi-FI" b="1" dirty="0"/>
              <a:t>, </a:t>
            </a:r>
            <a:r>
              <a:rPr lang="ru-RU" b="1" dirty="0"/>
              <a:t>акцент следует делать на социальных ситуациях, связанных с употреблением опьяняющих веществ. </a:t>
            </a:r>
            <a:endParaRPr lang="ru-RU" b="1" dirty="0"/>
          </a:p>
          <a:p>
            <a:endParaRPr lang="fi-FI" dirty="0"/>
          </a:p>
          <a:p>
            <a:r>
              <a:rPr lang="ru-RU" dirty="0"/>
              <a:t>С курением связано множество рисков для здоровья</a:t>
            </a:r>
            <a:r>
              <a:rPr lang="fi-FI" dirty="0"/>
              <a:t>. </a:t>
            </a:r>
            <a:r>
              <a:rPr lang="ru-RU" dirty="0"/>
              <a:t>Особый вред курение наносит растущему организму подростка</a:t>
            </a:r>
            <a:r>
              <a:rPr lang="fi-FI" dirty="0"/>
              <a:t>.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Содержащийся в табачных изделиях никотин вызывает сильную зависимоть</a:t>
            </a:r>
            <a:r>
              <a:rPr lang="fi-FI" dirty="0"/>
              <a:t>.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Содержащиеся в табаке хим.вещества способствуют развитию раковых заболеваний и хронических обструктивных заболеваний легких</a:t>
            </a:r>
            <a:r>
              <a:rPr lang="fi-FI" dirty="0"/>
              <a:t>. 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результате курения нарушаются также функции поглащения кислорода, что оказывает непосредственное влияние на физическую способность</a:t>
            </a:r>
            <a:r>
              <a:rPr lang="fi-FI" dirty="0"/>
              <a:t>.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Табак оказывает также отрицательное воздействие на состояние кожи, вызывая ее преждевременное старение </a:t>
            </a:r>
            <a:r>
              <a:rPr lang="fi-FI" dirty="0"/>
              <a:t>(</a:t>
            </a:r>
            <a:r>
              <a:rPr lang="ru-RU" dirty="0"/>
              <a:t>бледная</a:t>
            </a:r>
            <a:r>
              <a:rPr lang="fi-FI" dirty="0"/>
              <a:t>, </a:t>
            </a:r>
            <a:r>
              <a:rPr lang="ru-RU" dirty="0"/>
              <a:t>менее эластичная, появление преждевременных морщин</a:t>
            </a:r>
            <a:r>
              <a:rPr lang="fi-FI" dirty="0"/>
              <a:t>). 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Кроме того, выращивание табака оказывает негативное влияние на окружающую среду.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C24C-6A88-4A0A-82B5-36E542F6F5E9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6A1-3C2B-47D4-B44D-2659144BAEFB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pic>
        <p:nvPicPr>
          <p:cNvPr id="9" name="Picture 8" descr="C:\Users\Elo\Desktop\pallot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48569" y="-1612870"/>
            <a:ext cx="1346260" cy="4572000"/>
          </a:xfrm>
          <a:prstGeom prst="rect">
            <a:avLst/>
          </a:prstGeom>
          <a:noFill/>
        </p:spPr>
      </p:pic>
      <p:pic>
        <p:nvPicPr>
          <p:cNvPr id="11" name="Picture 8" descr="C:\Users\Elo\Desktop\pallot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92582" y="-1612870"/>
            <a:ext cx="134626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CA9039-8885-46DC-B10E-D4B86004F56A}" type="datetimeFigureOut">
              <a:rPr lang="fi-FI" smtClean="0"/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51E-783C-42B7-AF44-9F2CE214B736}" type="slidenum">
              <a:rPr lang="fi-FI" smtClean="0"/>
            </a:fld>
            <a:endParaRPr lang="fi-FI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png"/><Relationship Id="rId18" Type="http://schemas.openxmlformats.org/officeDocument/2006/relationships/image" Target="../media/image4.png"/><Relationship Id="rId17" Type="http://schemas.openxmlformats.org/officeDocument/2006/relationships/hyperlink" Target="http://www.youtube.com/" TargetMode="External"/><Relationship Id="rId16" Type="http://schemas.openxmlformats.org/officeDocument/2006/relationships/image" Target="../media/image3.png"/><Relationship Id="rId15" Type="http://schemas.openxmlformats.org/officeDocument/2006/relationships/hyperlink" Target="http://www.twitter.com/" TargetMode="External"/><Relationship Id="rId14" Type="http://schemas.openxmlformats.org/officeDocument/2006/relationships/image" Target="../media/image2.png"/><Relationship Id="rId13" Type="http://schemas.openxmlformats.org/officeDocument/2006/relationships/hyperlink" Target="http://www.facebook.com/" TargetMode="Externa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162000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8" name="Tekstikehys 7"/>
          <p:cNvSpPr txBox="1"/>
          <p:nvPr userDrawn="1"/>
        </p:nvSpPr>
        <p:spPr>
          <a:xfrm>
            <a:off x="0" y="191003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aihe</a:t>
            </a:r>
            <a:endParaRPr lang="fi-FI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A51E-783C-42B7-AF44-9F2CE214B736}" type="slidenum">
              <a:rPr lang="fi-FI" smtClean="0"/>
            </a:fld>
            <a:endParaRPr lang="fi-FI" dirty="0"/>
          </a:p>
        </p:txBody>
      </p:sp>
      <p:pic>
        <p:nvPicPr>
          <p:cNvPr id="12" name="Picture 3" descr="C:\Users\Elo\AppData\Local\Temp\Rar$DR29.232\Circle Icons Pack\256x256\fb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944" y="4731990"/>
            <a:ext cx="288032" cy="288032"/>
          </a:xfrm>
          <a:prstGeom prst="rect">
            <a:avLst/>
          </a:prstGeom>
          <a:noFill/>
        </p:spPr>
      </p:pic>
      <p:pic>
        <p:nvPicPr>
          <p:cNvPr id="13" name="Picture 5" descr="C:\Users\Elo\AppData\Local\Temp\Rar$DR14.936\Circle Icons Pack\256x256\twitter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984" y="4731990"/>
            <a:ext cx="288032" cy="288032"/>
          </a:xfrm>
          <a:prstGeom prst="rect">
            <a:avLst/>
          </a:prstGeom>
          <a:noFill/>
        </p:spPr>
      </p:pic>
      <p:pic>
        <p:nvPicPr>
          <p:cNvPr id="14" name="Picture 4" descr="C:\Users\Elo\AppData\Local\Temp\Rar$DR80.232\Circle Icons Pack\256x256\youtube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4" y="4731990"/>
            <a:ext cx="288032" cy="288032"/>
          </a:xfrm>
          <a:prstGeom prst="rect">
            <a:avLst/>
          </a:prstGeom>
          <a:noFill/>
        </p:spPr>
      </p:pic>
      <p:pic>
        <p:nvPicPr>
          <p:cNvPr id="5" name="Picture 4" descr="logo_pink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26720" y="4652010"/>
            <a:ext cx="1012825" cy="389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EA008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A0080"/>
        </a:buClr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A0080"/>
        </a:buClr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A0080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A0080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A0080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043996"/>
            <a:ext cx="6858000" cy="1790700"/>
          </a:xfrm>
        </p:spPr>
        <p:txBody>
          <a:bodyPr>
            <a:normAutofit fontScale="90000"/>
          </a:bodyPr>
          <a:lstStyle/>
          <a:p>
            <a:br>
              <a:rPr lang="fi-FI" sz="5400" b="1" dirty="0"/>
            </a:br>
            <a:br>
              <a:rPr lang="fi-FI" sz="5400" b="1" dirty="0"/>
            </a:br>
            <a:r>
              <a:rPr lang="fi-FI" sz="5400" b="1" dirty="0"/>
              <a:t>Juteltaisko?</a:t>
            </a:r>
            <a:endParaRPr lang="fi-FI" sz="5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193897"/>
            <a:ext cx="6858000" cy="1241822"/>
          </a:xfrm>
        </p:spPr>
        <p:txBody>
          <a:bodyPr>
            <a:normAutofit/>
          </a:bodyPr>
          <a:lstStyle/>
          <a:p>
            <a:r>
              <a:rPr lang="fi-FI" dirty="0"/>
              <a:t>Diasarja 5.-6.-luokkalaisten oppitunneille </a:t>
            </a:r>
            <a:endParaRPr lang="fi-FI" dirty="0"/>
          </a:p>
          <a:p>
            <a:endParaRPr lang="fi-FI" sz="1400" dirty="0"/>
          </a:p>
        </p:txBody>
      </p:sp>
      <p:sp>
        <p:nvSpPr>
          <p:cNvPr id="5" name="Text Box 4"/>
          <p:cNvSpPr txBox="1"/>
          <p:nvPr/>
        </p:nvSpPr>
        <p:spPr>
          <a:xfrm>
            <a:off x="8286750" y="4800600"/>
            <a:ext cx="800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en-US" sz="1200"/>
              <a:t>Dia 1 </a:t>
            </a:r>
            <a:endParaRPr lang="fi-FI" altLang="en-US" sz="1200"/>
          </a:p>
        </p:txBody>
      </p:sp>
      <p:pic>
        <p:nvPicPr>
          <p:cNvPr id="8" name="Picture 7" descr="juteltaisko_kansi_venäj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31115"/>
            <a:ext cx="9124315" cy="46126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478"/>
            <a:ext cx="6084911" cy="4303113"/>
          </a:xfrm>
          <a:prstGeom prst="rect">
            <a:avLst/>
          </a:prstGeom>
        </p:spPr>
      </p:pic>
      <p:sp>
        <p:nvSpPr>
          <p:cNvPr id="4" name="Kuvaselite-ellipsi 3"/>
          <p:cNvSpPr/>
          <p:nvPr/>
        </p:nvSpPr>
        <p:spPr>
          <a:xfrm>
            <a:off x="3131840" y="267494"/>
            <a:ext cx="2506435" cy="979715"/>
          </a:xfrm>
          <a:prstGeom prst="wedgeEllipseCallout">
            <a:avLst>
              <a:gd name="adj1" fmla="val 25044"/>
              <a:gd name="adj2" fmla="val 8046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А что, курить – это круто</a:t>
            </a:r>
            <a:r>
              <a:rPr lang="fi-FI" sz="1350" dirty="0"/>
              <a:t>…?</a:t>
            </a:r>
            <a:endParaRPr lang="fi-FI" sz="1350" dirty="0"/>
          </a:p>
        </p:txBody>
      </p:sp>
      <p:sp>
        <p:nvSpPr>
          <p:cNvPr id="2" name="Text Box 1"/>
          <p:cNvSpPr txBox="1"/>
          <p:nvPr/>
        </p:nvSpPr>
        <p:spPr>
          <a:xfrm>
            <a:off x="8281670" y="471614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10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486"/>
            <a:ext cx="6114016" cy="4323696"/>
          </a:xfrm>
        </p:spPr>
      </p:pic>
      <p:sp>
        <p:nvSpPr>
          <p:cNvPr id="2" name="Text Box 1"/>
          <p:cNvSpPr txBox="1"/>
          <p:nvPr/>
        </p:nvSpPr>
        <p:spPr>
          <a:xfrm>
            <a:off x="817562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11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486"/>
            <a:ext cx="6114016" cy="4323696"/>
          </a:xfrm>
        </p:spPr>
      </p:pic>
      <p:sp>
        <p:nvSpPr>
          <p:cNvPr id="4" name="Kuvaselite-ellipsi 3"/>
          <p:cNvSpPr/>
          <p:nvPr/>
        </p:nvSpPr>
        <p:spPr>
          <a:xfrm>
            <a:off x="3347357" y="375558"/>
            <a:ext cx="4310743" cy="1216478"/>
          </a:xfrm>
          <a:prstGeom prst="wedgeEllipseCallout">
            <a:avLst>
              <a:gd name="adj1" fmla="val -43434"/>
              <a:gd name="adj2" fmla="val 584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Друг от друга ни на шаг</a:t>
            </a:r>
            <a:r>
              <a:rPr lang="fi-FI" sz="1350" dirty="0"/>
              <a:t>. </a:t>
            </a:r>
            <a:r>
              <a:rPr lang="ru-RU" sz="1350" dirty="0"/>
              <a:t>Не отключай телефон, чтобы я могла знать, где ты находишься</a:t>
            </a:r>
            <a:r>
              <a:rPr lang="fi-FI" sz="1350" dirty="0"/>
              <a:t>. </a:t>
            </a:r>
            <a:r>
              <a:rPr lang="ru-RU" sz="1350" dirty="0"/>
              <a:t>Если у друзей будет алкоголь</a:t>
            </a:r>
            <a:r>
              <a:rPr lang="fi-FI" sz="1350" dirty="0"/>
              <a:t>, </a:t>
            </a:r>
            <a:r>
              <a:rPr lang="ru-RU" sz="1350" dirty="0"/>
              <a:t>я запрещаю тебе его пить</a:t>
            </a:r>
            <a:r>
              <a:rPr lang="fi-FI" sz="1350" dirty="0"/>
              <a:t>. </a:t>
            </a:r>
            <a:r>
              <a:rPr lang="ru-RU" sz="1350" dirty="0"/>
              <a:t>Ты должна прийти домой в </a:t>
            </a:r>
            <a:r>
              <a:rPr lang="fi-FI" sz="1350" dirty="0"/>
              <a:t>20.30.</a:t>
            </a:r>
            <a:endParaRPr lang="fi-FI" sz="1350" dirty="0"/>
          </a:p>
        </p:txBody>
      </p:sp>
      <p:sp>
        <p:nvSpPr>
          <p:cNvPr id="2" name="Text Box 1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12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7920" y="-872843"/>
            <a:ext cx="4464496" cy="631311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13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7920" y="-872843"/>
            <a:ext cx="4464496" cy="6313119"/>
          </a:xfrm>
          <a:prstGeom prst="rect">
            <a:avLst/>
          </a:prstGeom>
        </p:spPr>
      </p:pic>
      <p:sp>
        <p:nvSpPr>
          <p:cNvPr id="2" name="Kuvaselitepilvi 1"/>
          <p:cNvSpPr/>
          <p:nvPr/>
        </p:nvSpPr>
        <p:spPr>
          <a:xfrm>
            <a:off x="6300192" y="195486"/>
            <a:ext cx="2232248" cy="1440160"/>
          </a:xfrm>
          <a:prstGeom prst="cloudCallout">
            <a:avLst>
              <a:gd name="adj1" fmla="val -40227"/>
              <a:gd name="adj2" fmla="val 54804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Хм, это вкусно</a:t>
            </a:r>
            <a:r>
              <a:rPr lang="fi-FI" sz="1350" dirty="0"/>
              <a:t>?</a:t>
            </a:r>
            <a:endParaRPr lang="fi-FI" sz="1350" dirty="0"/>
          </a:p>
        </p:txBody>
      </p:sp>
      <p:sp>
        <p:nvSpPr>
          <p:cNvPr id="4" name="Text Box 3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14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5102" y="-647936"/>
            <a:ext cx="4073796" cy="57606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15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5102" y="-647936"/>
            <a:ext cx="4073796" cy="5760640"/>
          </a:xfrm>
          <a:prstGeom prst="rect">
            <a:avLst/>
          </a:prstGeom>
        </p:spPr>
      </p:pic>
      <p:sp>
        <p:nvSpPr>
          <p:cNvPr id="3" name="Kuvaselite-ellipsi 2"/>
          <p:cNvSpPr/>
          <p:nvPr/>
        </p:nvSpPr>
        <p:spPr>
          <a:xfrm>
            <a:off x="1403648" y="411510"/>
            <a:ext cx="2506435" cy="979715"/>
          </a:xfrm>
          <a:prstGeom prst="wedgeEllipseCallout">
            <a:avLst>
              <a:gd name="adj1" fmla="val 51245"/>
              <a:gd name="adj2" fmla="val 8979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/>
              <a:t>Ого</a:t>
            </a:r>
            <a:r>
              <a:rPr lang="fi-FI" sz="1350" dirty="0"/>
              <a:t>… </a:t>
            </a:r>
            <a:r>
              <a:rPr lang="ru-RU" sz="1350" dirty="0"/>
              <a:t>если выпить так много за такое короткое время</a:t>
            </a:r>
            <a:r>
              <a:rPr lang="fi-FI" sz="1350" dirty="0"/>
              <a:t>, </a:t>
            </a:r>
            <a:r>
              <a:rPr lang="ru-RU" sz="1350" dirty="0"/>
              <a:t>что будет после этого</a:t>
            </a:r>
            <a:r>
              <a:rPr lang="fi-FI" sz="1350" dirty="0"/>
              <a:t>…?</a:t>
            </a:r>
            <a:endParaRPr lang="fi-FI" sz="1350" dirty="0"/>
          </a:p>
        </p:txBody>
      </p:sp>
      <p:sp>
        <p:nvSpPr>
          <p:cNvPr id="4" name="Text Box 3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16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7230" y="187404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libri" panose="020F0502020204030204" charset="0"/>
              </a:rPr>
              <a:t>Идеи для родительского собрания</a:t>
            </a:r>
            <a:endParaRPr lang="fi-FI" sz="5400" b="1" dirty="0">
              <a:latin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17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890" y="-22225"/>
            <a:ext cx="9162415" cy="4606925"/>
          </a:xfrm>
          <a:prstGeom prst="rect">
            <a:avLst/>
          </a:prstGeom>
          <a:solidFill>
            <a:srgbClr val="EA00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4845" y="1783874"/>
            <a:ext cx="7886700" cy="994172"/>
          </a:xfrm>
        </p:spPr>
        <p:txBody>
          <a:bodyPr>
            <a:noAutofit/>
          </a:bodyPr>
          <a:lstStyle/>
          <a:p>
            <a:pPr lvl="0"/>
            <a:r>
              <a:rPr lang="ru-RU" sz="4400" b="1" dirty="0">
                <a:solidFill>
                  <a:schemeClr val="bg1"/>
                </a:solidFill>
                <a:latin typeface="Calibri" panose="020F0502020204030204" charset="0"/>
              </a:rPr>
              <a:t>Что должны знать родители о свободном времяпрепровождении ваших сверстников</a:t>
            </a:r>
            <a:r>
              <a:rPr lang="fi-FI" sz="4400" b="1" dirty="0">
                <a:solidFill>
                  <a:schemeClr val="bg1"/>
                </a:solidFill>
                <a:latin typeface="Calibri" panose="020F0502020204030204" charset="0"/>
              </a:rPr>
              <a:t>?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endParaRPr lang="fi-FI" sz="44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pic>
        <p:nvPicPr>
          <p:cNvPr id="4" name="Picture 3" descr="palloj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218440"/>
            <a:ext cx="1188720" cy="11791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18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635" y="1349375"/>
            <a:ext cx="8702675" cy="16675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Calibri" panose="020F0502020204030204" charset="0"/>
              </a:rPr>
              <a:t>Что вы думаете о курении и употреблении алкоголя подростками вашего района</a:t>
            </a:r>
            <a:r>
              <a:rPr lang="fi-FI" sz="4800" b="1" dirty="0">
                <a:latin typeface="Calibri" panose="020F0502020204030204" charset="0"/>
              </a:rPr>
              <a:t>?</a:t>
            </a:r>
            <a:endParaRPr lang="fi-FI" sz="4800" b="1" dirty="0">
              <a:latin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19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175855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atin typeface="Calibri" panose="020F0502020204030204" charset="0"/>
              </a:rPr>
              <a:t>Слова и цифры</a:t>
            </a:r>
            <a:r>
              <a:rPr lang="fi-FI" sz="6000" b="1" dirty="0">
                <a:latin typeface="Calibri" panose="020F0502020204030204" charset="0"/>
              </a:rPr>
              <a:t>…</a:t>
            </a:r>
            <a:endParaRPr lang="fi-FI" sz="6000" b="1" dirty="0">
              <a:latin typeface="Calibri" panose="020F050202020403020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316416" y="480399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Dia 2</a:t>
            </a:r>
            <a:endParaRPr lang="fi-FI" sz="1400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890" y="-29845"/>
            <a:ext cx="9162415" cy="4606925"/>
          </a:xfrm>
          <a:prstGeom prst="rect">
            <a:avLst/>
          </a:prstGeom>
          <a:solidFill>
            <a:srgbClr val="EA00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0245" y="1839119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charset="0"/>
              </a:rPr>
              <a:t>Кто на ваш взгляд должен принимать участие в дискуссии касательно употребления несовершеннолетними опьяняющих веществ</a:t>
            </a:r>
            <a:r>
              <a:rPr lang="fi-FI" sz="4000" b="1" dirty="0">
                <a:solidFill>
                  <a:schemeClr val="bg1"/>
                </a:solidFill>
                <a:latin typeface="Calibri" panose="020F0502020204030204" charset="0"/>
              </a:rPr>
              <a:t>?</a:t>
            </a:r>
            <a:endParaRPr lang="fi-FI" sz="40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pic>
        <p:nvPicPr>
          <p:cNvPr id="4" name="Picture 3" descr="palloj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" y="24130"/>
            <a:ext cx="1188720" cy="11791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20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559560"/>
            <a:ext cx="7886700" cy="148018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Calibri" panose="020F0502020204030204" charset="0"/>
              </a:rPr>
              <a:t>Какие вопросы, связанные с употреблением алкоголя и курением, вы бы хотели обсудить с учителем</a:t>
            </a:r>
            <a:r>
              <a:rPr lang="fi-FI" sz="4800" b="1" dirty="0">
                <a:latin typeface="Calibri" panose="020F0502020204030204" charset="0"/>
              </a:rPr>
              <a:t>?</a:t>
            </a:r>
            <a:endParaRPr lang="fi-FI" sz="4800" b="1" dirty="0">
              <a:latin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189595" y="4694555"/>
            <a:ext cx="767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21</a:t>
            </a:r>
            <a:endParaRPr lang="fi-FI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255" y="-24130"/>
            <a:ext cx="9162415" cy="4606925"/>
          </a:xfrm>
          <a:prstGeom prst="rect">
            <a:avLst/>
          </a:prstGeom>
          <a:solidFill>
            <a:srgbClr val="EA00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/>
          <p:cNvSpPr txBox="1"/>
          <p:nvPr/>
        </p:nvSpPr>
        <p:spPr>
          <a:xfrm>
            <a:off x="-8890" y="1762125"/>
            <a:ext cx="9163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uFillTx/>
              </a:rPr>
              <a:t>Трезвость</a:t>
            </a:r>
            <a:endParaRPr lang="fi-FI" sz="5400" b="1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100392" y="480399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Dia 3</a:t>
            </a:r>
            <a:endParaRPr lang="fi-FI" sz="1400" dirty="0"/>
          </a:p>
        </p:txBody>
      </p:sp>
      <p:pic>
        <p:nvPicPr>
          <p:cNvPr id="4" name="Picture 3" descr="palloj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" y="60960"/>
            <a:ext cx="1209675" cy="1200150"/>
          </a:xfrm>
          <a:prstGeom prst="rect">
            <a:avLst/>
          </a:prstGeom>
        </p:spPr>
      </p:pic>
      <p:pic>
        <p:nvPicPr>
          <p:cNvPr id="6" name="Picture 5" descr="palloj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4760000">
            <a:off x="7443470" y="2918460"/>
            <a:ext cx="1703705" cy="16903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58925" y="789077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EA0080"/>
                </a:solidFill>
              </a:rPr>
              <a:t>Откуда школьники получают информацию об опьяняющих веществах</a:t>
            </a:r>
            <a:r>
              <a:rPr lang="fi-FI" sz="4800" b="1" dirty="0">
                <a:solidFill>
                  <a:srgbClr val="EA0080"/>
                </a:solidFill>
              </a:rPr>
              <a:t>?</a:t>
            </a:r>
            <a:endParaRPr lang="fi-FI" sz="4800" b="1" dirty="0">
              <a:solidFill>
                <a:srgbClr val="EA008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956376" y="47319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Dia 4</a:t>
            </a:r>
            <a:endParaRPr lang="fi-FI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-23495"/>
            <a:ext cx="9162415" cy="4606925"/>
          </a:xfrm>
          <a:prstGeom prst="rect">
            <a:avLst/>
          </a:prstGeom>
          <a:solidFill>
            <a:srgbClr val="EA00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/>
          <p:cNvSpPr txBox="1"/>
          <p:nvPr/>
        </p:nvSpPr>
        <p:spPr>
          <a:xfrm>
            <a:off x="1222797" y="55287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chemeClr val="bg1"/>
                </a:solidFill>
              </a:rPr>
              <a:t>18 </a:t>
            </a:r>
            <a:r>
              <a:rPr lang="ru-RU" sz="4800" b="1" dirty="0">
                <a:solidFill>
                  <a:schemeClr val="bg1"/>
                </a:solidFill>
              </a:rPr>
              <a:t>лет</a:t>
            </a:r>
            <a:endParaRPr lang="fi-FI" sz="4800" b="1" dirty="0">
              <a:solidFill>
                <a:schemeClr val="bg1"/>
              </a:solidFill>
            </a:endParaRPr>
          </a:p>
          <a:p>
            <a:pPr algn="ctr"/>
            <a:r>
              <a:rPr lang="fi-FI" sz="4800" b="1" dirty="0">
                <a:solidFill>
                  <a:schemeClr val="bg1"/>
                </a:solidFill>
              </a:rPr>
              <a:t>- </a:t>
            </a:r>
            <a:r>
              <a:rPr lang="ru-RU" sz="4800" b="1" dirty="0">
                <a:solidFill>
                  <a:schemeClr val="bg1"/>
                </a:solidFill>
              </a:rPr>
              <a:t>возрастной ценз для покупки</a:t>
            </a:r>
            <a:r>
              <a:rPr lang="fi-FI" sz="4800" b="1" dirty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некрепких алкогольных напитков и табачных изделий</a:t>
            </a:r>
            <a:endParaRPr lang="fi-FI" sz="48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028384" y="480399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Dia 5</a:t>
            </a:r>
            <a:endParaRPr lang="fi-FI" sz="1400" dirty="0"/>
          </a:p>
        </p:txBody>
      </p:sp>
      <p:pic>
        <p:nvPicPr>
          <p:cNvPr id="4" name="Picture 3" descr="palloj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60000">
            <a:off x="-9525" y="-135890"/>
            <a:ext cx="1703705" cy="16903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475656" y="915566"/>
            <a:ext cx="6127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EA0080"/>
                </a:solidFill>
              </a:rPr>
              <a:t>Стремление уберечь детей от разрушительного воздействия алкоголя</a:t>
            </a:r>
            <a:endParaRPr lang="ru-RU" sz="4800" b="1" dirty="0">
              <a:solidFill>
                <a:srgbClr val="EA008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956376" y="473199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Dia 6</a:t>
            </a:r>
            <a:endParaRPr lang="fi-FI" sz="140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-23495"/>
            <a:ext cx="9162415" cy="4606925"/>
          </a:xfrm>
          <a:prstGeom prst="rect">
            <a:avLst/>
          </a:prstGeom>
          <a:solidFill>
            <a:srgbClr val="EA00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/>
          <p:cNvSpPr txBox="1"/>
          <p:nvPr/>
        </p:nvSpPr>
        <p:spPr>
          <a:xfrm>
            <a:off x="1979712" y="1203598"/>
            <a:ext cx="5012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В состав табака входит свыше </a:t>
            </a:r>
            <a:r>
              <a:rPr lang="fi-FI" sz="4800" b="1" dirty="0">
                <a:solidFill>
                  <a:schemeClr val="bg1"/>
                </a:solidFill>
              </a:rPr>
              <a:t>4000 </a:t>
            </a:r>
            <a:r>
              <a:rPr lang="ru-RU" sz="4800" b="1" dirty="0">
                <a:solidFill>
                  <a:schemeClr val="bg1"/>
                </a:solidFill>
              </a:rPr>
              <a:t>таксичных веществ</a:t>
            </a:r>
            <a:endParaRPr lang="fi-FI" sz="4800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100392" y="473199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Dia 7</a:t>
            </a:r>
            <a:endParaRPr lang="fi-FI" sz="1400" dirty="0"/>
          </a:p>
        </p:txBody>
      </p:sp>
      <p:pic>
        <p:nvPicPr>
          <p:cNvPr id="4" name="Picture 3" descr="palloj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" y="24130"/>
            <a:ext cx="1188720" cy="11791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Напишите историю</a:t>
            </a:r>
            <a:endParaRPr lang="fi-FI" sz="5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altLang="ru-RU" sz="2000" dirty="0"/>
              <a:t> </a:t>
            </a:r>
            <a:r>
              <a:rPr lang="ru-RU" sz="2000" dirty="0"/>
              <a:t>Расскажите</a:t>
            </a:r>
            <a:r>
              <a:rPr lang="fi-FI" sz="2000" dirty="0"/>
              <a:t>, </a:t>
            </a:r>
            <a:r>
              <a:rPr lang="ru-RU" sz="2000" dirty="0"/>
              <a:t>что происходит на картинке</a:t>
            </a:r>
            <a:r>
              <a:rPr lang="fi-FI" sz="2000" dirty="0"/>
              <a:t>?</a:t>
            </a:r>
            <a:endParaRPr lang="fi-FI" sz="2000" dirty="0"/>
          </a:p>
          <a:p>
            <a:r>
              <a:rPr lang="ru-RU" sz="2000" dirty="0"/>
              <a:t> Что чувствуют герои на картинке</a:t>
            </a:r>
            <a:r>
              <a:rPr lang="fi-FI" sz="2000" dirty="0"/>
              <a:t>?</a:t>
            </a:r>
            <a:endParaRPr lang="fi-FI" sz="2000" dirty="0"/>
          </a:p>
          <a:p>
            <a:r>
              <a:rPr lang="ru-RU" sz="2000" dirty="0"/>
              <a:t> Что может произойти потом</a:t>
            </a:r>
            <a:r>
              <a:rPr lang="fi-FI" sz="2000" dirty="0"/>
              <a:t>?</a:t>
            </a:r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r>
              <a:rPr lang="ru-RU" sz="2000" dirty="0"/>
              <a:t>Напишите историю</a:t>
            </a:r>
            <a:r>
              <a:rPr lang="fi-FI" sz="2000" dirty="0"/>
              <a:t>, </a:t>
            </a:r>
            <a:r>
              <a:rPr lang="ru-RU" sz="2000" dirty="0"/>
              <a:t>которая могла бы на ваш взгляд произойти</a:t>
            </a:r>
            <a:r>
              <a:rPr lang="fi-FI" sz="2000" dirty="0"/>
              <a:t>. </a:t>
            </a:r>
            <a:r>
              <a:rPr lang="ru-RU" sz="2000" dirty="0"/>
              <a:t>Запишите историю на бумаге</a:t>
            </a:r>
            <a:r>
              <a:rPr lang="fi-FI" sz="2000" dirty="0"/>
              <a:t>. </a:t>
            </a:r>
            <a:r>
              <a:rPr lang="ru-RU" sz="2000" dirty="0"/>
              <a:t>История будет зачитана вслух другим слушателям</a:t>
            </a:r>
            <a:r>
              <a:rPr lang="fi-FI" sz="2000" dirty="0"/>
              <a:t>.</a:t>
            </a:r>
            <a:endParaRPr lang="fi-FI" sz="2000" dirty="0"/>
          </a:p>
          <a:p>
            <a:pPr marL="0" indent="0">
              <a:buNone/>
            </a:pPr>
            <a:r>
              <a:rPr lang="ru-RU" sz="2000" dirty="0"/>
              <a:t>Истории будут анонимно представлены на родительском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собрании</a:t>
            </a:r>
            <a:r>
              <a:rPr lang="fi-FI" sz="2400" dirty="0"/>
              <a:t>. </a:t>
            </a:r>
            <a:endParaRPr 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8028384" y="480399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Dia 8</a:t>
            </a:r>
            <a:endParaRPr lang="fi-FI" sz="1400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478"/>
            <a:ext cx="6084911" cy="4303113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365490" y="4687570"/>
            <a:ext cx="6521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dirty="0">
                <a:sym typeface="+mn-ea"/>
              </a:rPr>
              <a:t>Dia 9</a:t>
            </a:r>
            <a:endParaRPr lang="en-US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eema">
  <a:themeElements>
    <a:clrScheme name="Mukautettu 27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WPS Presentation</Application>
  <PresentationFormat>Näytössä katseltava esitys (16:9)</PresentationFormat>
  <Paragraphs>88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Arial Rounded MT Bold</vt:lpstr>
      <vt:lpstr>Calibri</vt:lpstr>
      <vt:lpstr>Microsoft YaHei</vt:lpstr>
      <vt:lpstr/>
      <vt:lpstr>Arial Unicode MS</vt:lpstr>
      <vt:lpstr>Top Secret Stamp</vt:lpstr>
      <vt:lpstr>Office-teema</vt:lpstr>
      <vt:lpstr>  Juteltaisko?</vt:lpstr>
      <vt:lpstr>Слова и цифры…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Напишите историю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Идеи для родительского собрания</vt:lpstr>
      <vt:lpstr>Что должны знать родители о свободном времяпрепровождении ваших сверстников? </vt:lpstr>
      <vt:lpstr>Что вы думаете о курении и употреблении алкоголя подростками вашего района?</vt:lpstr>
      <vt:lpstr>Кто на ваш взгляд должен принимать участие в дискуссии касательно употребления несовершеннолетними опьяняющих веществ?</vt:lpstr>
      <vt:lpstr>Какие вопросы, связанные с употреблением алкоголя и курением, вы бы хотели обсудить с учителем?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Sensei</dc:creator>
  <cp:lastModifiedBy>kaisi</cp:lastModifiedBy>
  <cp:revision>143</cp:revision>
  <cp:lastPrinted>2018-02-14T08:47:00Z</cp:lastPrinted>
  <dcterms:created xsi:type="dcterms:W3CDTF">2014-10-06T08:27:00Z</dcterms:created>
  <dcterms:modified xsi:type="dcterms:W3CDTF">2018-03-29T11:18:00Z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0x010100740B35664B4D4340B9178BE3CEE18B32010300D4743EDF425C604586D181B2CC64C04D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Sijainti">
    <vt:lpwstr>47;#Monikultt. päihdekasvatus|bbedc3b6-bb12-4fb6-bfe4-eba9da6811d3</vt:lpwstr>
  </property>
  <property fmtid="{D5CDD505-2E9C-101B-9397-08002B2CF9AE}" pid="8" name="Dokumentin tyyppi">
    <vt:lpwstr/>
  </property>
  <property fmtid="{D5CDD505-2E9C-101B-9397-08002B2CF9AE}" pid="9" name="la47d3aaa2a64b5b8f872218156bcd76">
    <vt:lpwstr>Monikultt. päihdekasvatus|bbedc3b6-bb12-4fb6-bfe4-eba9da6811d3</vt:lpwstr>
  </property>
  <property fmtid="{D5CDD505-2E9C-101B-9397-08002B2CF9AE}" pid="10" name="Kohderyhmä">
    <vt:lpwstr>6;#Sisäinen|86f88d56-d83c-4b89-95d9-544aff120100</vt:lpwstr>
  </property>
  <property fmtid="{D5CDD505-2E9C-101B-9397-08002B2CF9AE}" pid="11" name="EHYT Aihe">
    <vt:lpwstr/>
  </property>
  <property fmtid="{D5CDD505-2E9C-101B-9397-08002B2CF9AE}" pid="12" name="KSOProductBuildVer">
    <vt:lpwstr>1033-10.2.0.5978</vt:lpwstr>
  </property>
</Properties>
</file>