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handoutMasterIdLst>
    <p:handoutMasterId r:id="rId49"/>
  </p:handoutMasterIdLst>
  <p:sldIdLst>
    <p:sldId id="266" r:id="rId2"/>
    <p:sldId id="360" r:id="rId3"/>
    <p:sldId id="267" r:id="rId4"/>
    <p:sldId id="268" r:id="rId5"/>
    <p:sldId id="334" r:id="rId6"/>
    <p:sldId id="277" r:id="rId7"/>
    <p:sldId id="395" r:id="rId8"/>
    <p:sldId id="418" r:id="rId9"/>
    <p:sldId id="397" r:id="rId10"/>
    <p:sldId id="419" r:id="rId11"/>
    <p:sldId id="279" r:id="rId12"/>
    <p:sldId id="420" r:id="rId13"/>
    <p:sldId id="404" r:id="rId14"/>
    <p:sldId id="421" r:id="rId15"/>
    <p:sldId id="402" r:id="rId16"/>
    <p:sldId id="422" r:id="rId17"/>
    <p:sldId id="407" r:id="rId18"/>
    <p:sldId id="423" r:id="rId19"/>
    <p:sldId id="409" r:id="rId20"/>
    <p:sldId id="424" r:id="rId21"/>
    <p:sldId id="312" r:id="rId22"/>
    <p:sldId id="298" r:id="rId23"/>
    <p:sldId id="299" r:id="rId24"/>
    <p:sldId id="328" r:id="rId25"/>
    <p:sldId id="300" r:id="rId26"/>
    <p:sldId id="301" r:id="rId27"/>
    <p:sldId id="362" r:id="rId28"/>
    <p:sldId id="411" r:id="rId29"/>
    <p:sldId id="315" r:id="rId30"/>
    <p:sldId id="393" r:id="rId31"/>
    <p:sldId id="394" r:id="rId32"/>
    <p:sldId id="412" r:id="rId33"/>
    <p:sldId id="396" r:id="rId34"/>
    <p:sldId id="399" r:id="rId35"/>
    <p:sldId id="413" r:id="rId36"/>
    <p:sldId id="400" r:id="rId37"/>
    <p:sldId id="401" r:id="rId38"/>
    <p:sldId id="414" r:id="rId39"/>
    <p:sldId id="405" r:id="rId40"/>
    <p:sldId id="406" r:id="rId41"/>
    <p:sldId id="415" r:id="rId42"/>
    <p:sldId id="403" r:id="rId43"/>
    <p:sldId id="416" r:id="rId44"/>
    <p:sldId id="408" r:id="rId45"/>
    <p:sldId id="417" r:id="rId46"/>
    <p:sldId id="410" r:id="rId47"/>
  </p:sldIdLst>
  <p:sldSz cx="9144000" cy="5143500" type="screen16x9"/>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61">
          <p15:clr>
            <a:srgbClr val="A4A3A4"/>
          </p15:clr>
        </p15:guide>
        <p15:guide id="2" pos="2880">
          <p15:clr>
            <a:srgbClr val="A4A3A4"/>
          </p15:clr>
        </p15:guide>
      </p15:sldGuideLst>
    </p:ext>
    <p:ext uri="{2D200454-40CA-4A62-9FC3-DE9A4176ACB9}">
      <p15:notesGuideLst xmlns:p15="http://schemas.microsoft.com/office/powerpoint/2012/main">
        <p15:guide id="1" orient="horz" pos="320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207"/>
    <a:srgbClr val="A6D36B"/>
    <a:srgbClr val="461F49"/>
    <a:srgbClr val="95C11E"/>
    <a:srgbClr val="425E1C"/>
    <a:srgbClr val="8DC63F"/>
    <a:srgbClr val="71A2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86" autoAdjust="0"/>
    <p:restoredTop sz="99462" autoAdjust="0"/>
  </p:normalViewPr>
  <p:slideViewPr>
    <p:cSldViewPr>
      <p:cViewPr varScale="1">
        <p:scale>
          <a:sx n="150" d="100"/>
          <a:sy n="150" d="100"/>
        </p:scale>
        <p:origin x="318" y="108"/>
      </p:cViewPr>
      <p:guideLst>
        <p:guide orient="horz" pos="1661"/>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200" d="100"/>
          <a:sy n="200" d="100"/>
        </p:scale>
        <p:origin x="1424" y="-748"/>
      </p:cViewPr>
      <p:guideLst>
        <p:guide orient="horz" pos="320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sz="quarter" idx="1"/>
          </p:nvPr>
        </p:nvSpPr>
        <p:spPr>
          <a:xfrm>
            <a:off x="3851342" y="0"/>
            <a:ext cx="2946347" cy="496491"/>
          </a:xfrm>
          <a:prstGeom prst="rect">
            <a:avLst/>
          </a:prstGeom>
        </p:spPr>
        <p:txBody>
          <a:bodyPr vert="horz" lIns="91440" tIns="45720" rIns="91440" bIns="45720" rtlCol="0"/>
          <a:lstStyle>
            <a:lvl1pPr algn="r">
              <a:defRPr sz="1200"/>
            </a:lvl1pPr>
          </a:lstStyle>
          <a:p>
            <a:fld id="{62A1504D-FF1A-4CF2-98E0-79B2D7707F3A}" type="datetimeFigureOut">
              <a:rPr lang="fi-FI" smtClean="0"/>
              <a:t>07.09.2020</a:t>
            </a:fld>
            <a:endParaRPr lang="fi-FI"/>
          </a:p>
        </p:txBody>
      </p:sp>
      <p:sp>
        <p:nvSpPr>
          <p:cNvPr id="4" name="Alatunnisteen paikkamerkki 3"/>
          <p:cNvSpPr>
            <a:spLocks noGrp="1"/>
          </p:cNvSpPr>
          <p:nvPr>
            <p:ph type="ftr" sz="quarter" idx="2"/>
          </p:nvPr>
        </p:nvSpPr>
        <p:spPr>
          <a:xfrm>
            <a:off x="0" y="9431599"/>
            <a:ext cx="2946347" cy="496491"/>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p:cNvSpPr>
            <a:spLocks noGrp="1"/>
          </p:cNvSpPr>
          <p:nvPr>
            <p:ph type="sldNum" sz="quarter" idx="3"/>
          </p:nvPr>
        </p:nvSpPr>
        <p:spPr>
          <a:xfrm>
            <a:off x="3851342" y="9431599"/>
            <a:ext cx="2946347" cy="496491"/>
          </a:xfrm>
          <a:prstGeom prst="rect">
            <a:avLst/>
          </a:prstGeom>
        </p:spPr>
        <p:txBody>
          <a:bodyPr vert="horz" lIns="91440" tIns="45720" rIns="91440" bIns="45720" rtlCol="0" anchor="b"/>
          <a:lstStyle>
            <a:lvl1pPr algn="r">
              <a:defRPr sz="1200"/>
            </a:lvl1pPr>
          </a:lstStyle>
          <a:p>
            <a:fld id="{99E175EB-D6E5-45B2-89D9-9ABFE7F6F5B1}" type="slidenum">
              <a:rPr lang="fi-FI" smtClean="0"/>
              <a:t>‹#›</a:t>
            </a:fld>
            <a:endParaRPr lang="fi-FI"/>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1614D2A9-D2F5-46E3-B6FD-72E6389ED251}" type="datetimeFigureOut">
              <a:rPr lang="fi-FI" smtClean="0"/>
              <a:t>07.09.2020</a:t>
            </a:fld>
            <a:endParaRPr lang="fi-FI"/>
          </a:p>
        </p:txBody>
      </p:sp>
      <p:sp>
        <p:nvSpPr>
          <p:cNvPr id="4" name="Dian kuvan paikkamerkki 3"/>
          <p:cNvSpPr>
            <a:spLocks noGrp="1" noRot="1" noChangeAspect="1"/>
          </p:cNvSpPr>
          <p:nvPr>
            <p:ph type="sldImg" idx="2"/>
          </p:nvPr>
        </p:nvSpPr>
        <p:spPr>
          <a:xfrm>
            <a:off x="90488" y="744538"/>
            <a:ext cx="6618287" cy="3724275"/>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927" y="4716661"/>
            <a:ext cx="5439410" cy="4468416"/>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6" name="Alatunnisteen paikkamerkki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7D3BB6A1-3C2B-47D4-B44D-2659144BAEFB}" type="slidenum">
              <a:rPr lang="fi-FI" smtClean="0"/>
              <a:t>‹#›</a:t>
            </a:fld>
            <a:endParaRPr lang="fi-FI"/>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a:t>Hei opettaja! </a:t>
            </a:r>
          </a:p>
          <a:p>
            <a:endParaRPr lang="fi-FI" dirty="0"/>
          </a:p>
          <a:p>
            <a:r>
              <a:rPr lang="fi-FI" dirty="0"/>
              <a:t>Tässä käyttöösi Juteltaisko?-menetelmän diapohjat vanhempainillan vetämiseksi. Tarkempi ohjeistus tilaisuuden kulkuun löytyy ohjekirjasta </a:t>
            </a:r>
            <a:r>
              <a:rPr lang="fi-FI" i="1" dirty="0"/>
              <a:t>”Juteltaisko? Keskustelevat oppitunnit ja vanhempainilta 5.-6.-luokkien päihdekasvatukseen” </a:t>
            </a:r>
            <a:r>
              <a:rPr lang="fi-FI" dirty="0"/>
              <a:t>(vanhempainiltamateriaali). </a:t>
            </a:r>
          </a:p>
        </p:txBody>
      </p:sp>
      <p:sp>
        <p:nvSpPr>
          <p:cNvPr id="4" name="Dian numeron paikkamerkki 3"/>
          <p:cNvSpPr>
            <a:spLocks noGrp="1"/>
          </p:cNvSpPr>
          <p:nvPr>
            <p:ph type="sldNum" sz="quarter" idx="10"/>
          </p:nvPr>
        </p:nvSpPr>
        <p:spPr/>
        <p:txBody>
          <a:bodyPr/>
          <a:lstStyle/>
          <a:p>
            <a:fld id="{7D3BB6A1-3C2B-47D4-B44D-2659144BAEFB}" type="slidenum">
              <a:rPr lang="fi-FI" smtClean="0"/>
              <a:t>1</a:t>
            </a:fld>
            <a:endParaRPr lang="fi-FI"/>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lvl="0"/>
            <a:r>
              <a:rPr lang="fi-FI" dirty="0"/>
              <a:t>Mitä arvelette, mikä on se asuinalue, jota lapset tässä ajattelevat?</a:t>
            </a:r>
          </a:p>
          <a:p>
            <a:pPr lvl="0"/>
            <a:r>
              <a:rPr lang="fi-FI" dirty="0"/>
              <a:t>Missä alueellanne näkee nuoria polttamassa tai juomassa?</a:t>
            </a:r>
          </a:p>
          <a:p>
            <a:pPr lvl="0"/>
            <a:r>
              <a:rPr lang="fi-FI" dirty="0"/>
              <a:t>(Kulkeeko alueellanne juttuja siitä, missä päin liikkuisi esimerkiksi huumeita?)</a:t>
            </a:r>
          </a:p>
          <a:p>
            <a:pPr lvl="0"/>
            <a:r>
              <a:rPr lang="fi-FI" dirty="0"/>
              <a:t>Miksi olisi tärkeää keskustella lasten kanssa myös siitä, missä alueilla/minkälaisissa tilanteissa olette huomanneet nuorten käyttävän päihteitä?</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lvl="0"/>
            <a:r>
              <a:rPr lang="fi-FI" dirty="0"/>
              <a:t>Onko lasten kommenteissa jotakin yllättävää?</a:t>
            </a:r>
          </a:p>
          <a:p>
            <a:pPr lvl="0"/>
            <a:r>
              <a:rPr lang="fi-FI" dirty="0"/>
              <a:t>Mitä arvelette, miksi kommentit ovat tämän suuntaisia?</a:t>
            </a:r>
          </a:p>
          <a:p>
            <a:pPr lvl="0"/>
            <a:r>
              <a:rPr lang="fi-FI" dirty="0"/>
              <a:t>Ottaisitteko yhteyttä lapsen kaverin vanhempiin, jos näkisitte lapsen kaverin humalassa tai tupakalla? Miksi?</a:t>
            </a:r>
          </a:p>
          <a:p>
            <a:endParaRPr lang="fi-FI"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0488" y="744538"/>
            <a:ext cx="6618287" cy="3724275"/>
          </a:xfrm>
        </p:spPr>
      </p:sp>
      <p:sp>
        <p:nvSpPr>
          <p:cNvPr id="3" name="Huomautusten paikkamerkki 2"/>
          <p:cNvSpPr>
            <a:spLocks noGrp="1"/>
          </p:cNvSpPr>
          <p:nvPr>
            <p:ph type="body" idx="1"/>
          </p:nvPr>
        </p:nvSpPr>
        <p:spPr/>
        <p:txBody>
          <a:bodyPr/>
          <a:lstStyle/>
          <a:p>
            <a:pPr lvl="0"/>
            <a:r>
              <a:rPr lang="fi-FI" dirty="0"/>
              <a:t>Onko lasten kommenteissa jotakin yllättävää?</a:t>
            </a:r>
          </a:p>
          <a:p>
            <a:pPr lvl="0"/>
            <a:r>
              <a:rPr lang="fi-FI" dirty="0"/>
              <a:t>Kuinka voisitte keskustella lapsenne kanssa omasta alkoholin käytöstänne? Miten perustelisitte lapsellenne omaa suhtautumistanne alkoholiin?</a:t>
            </a:r>
          </a:p>
          <a:p>
            <a:pPr lvl="0"/>
            <a:r>
              <a:rPr lang="fi-FI" dirty="0"/>
              <a:t>Minkälaisia arvoja haluaisitte välittää lapsellenne silloin, kun keskustelette heidän kanssaan päihteistä? Esimerkiksi miksi mielestänne on tärkeää, ettei ihmiselle tule päihdeongelmaa?</a:t>
            </a:r>
          </a:p>
          <a:p>
            <a:pPr lvl="0"/>
            <a:endParaRPr lang="fi-FI"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400" dirty="0">
                <a:solidFill>
                  <a:srgbClr val="8DC63F"/>
                </a:solidFill>
                <a:latin typeface="Arial Black" panose="020B0A04020102020204" pitchFamily="34" charset="0"/>
              </a:rPr>
              <a:t>5</a:t>
            </a:r>
            <a:r>
              <a:rPr lang="fi-FI" sz="1400" kern="1200" dirty="0">
                <a:solidFill>
                  <a:srgbClr val="8DC63F"/>
                </a:solidFill>
                <a:effectLst/>
                <a:latin typeface="Arial Black" panose="020B0A04020102020204" pitchFamily="34" charset="0"/>
              </a:rPr>
              <a:t> LOPUKSI </a:t>
            </a:r>
            <a:br>
              <a:rPr lang="fi-FI" sz="1400" kern="1200" dirty="0">
                <a:solidFill>
                  <a:schemeClr val="tx1"/>
                </a:solidFill>
                <a:effectLst/>
                <a:latin typeface="Arial Black" panose="020B0A04020102020204" pitchFamily="34" charset="0"/>
              </a:rPr>
            </a:br>
            <a:r>
              <a:rPr lang="fi-FI" sz="1400" kern="1200" dirty="0">
                <a:solidFill>
                  <a:srgbClr val="8DC63F"/>
                </a:solidFill>
                <a:effectLst/>
                <a:latin typeface="Arial" panose="020B0604020202020204" pitchFamily="34" charset="0"/>
                <a:cs typeface="Arial" panose="020B0604020202020204" pitchFamily="34" charset="0"/>
              </a:rPr>
              <a:t>(dia 19 / noin 5-10 min.)</a:t>
            </a:r>
          </a:p>
          <a:p>
            <a:endParaRPr lang="fi-FI" dirty="0"/>
          </a:p>
          <a:p>
            <a:r>
              <a:rPr lang="fi-FI" sz="1200" kern="1200" dirty="0">
                <a:solidFill>
                  <a:schemeClr val="tx1"/>
                </a:solidFill>
                <a:effectLst/>
                <a:latin typeface="+mn-lt"/>
                <a:ea typeface="+mn-ea"/>
                <a:cs typeface="+mn-cs"/>
              </a:rPr>
              <a:t>5.-6.luokkalaisten kanssa kannattaa keskustella päihteistä, vaikka he eivät olisikaan aikeissa käyttää niitä tai vaikuta edes erityisen kiinnostuneilta aiheesta. On hyvä kertoa yleisellä tasolla, erään 8.-luokkalaisen sanoin jo ”yleissivistyksen vuoksi”, miksi jotkut käyttävät päihteitä ja mitä riskejä päihteiden käyttöön liittyy. On myös hyvä jutella tilanteista, joissa lapsi näkee päihteidenkäyttöä: Mitä tilanteessa tapahtui? Miksi arvelette ihmisten toimineen, kuten he tilanteessa toimivat? </a:t>
            </a:r>
          </a:p>
          <a:p>
            <a:endParaRPr lang="fi-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fi-FI" dirty="0"/>
              <a:t>K</a:t>
            </a:r>
            <a:r>
              <a:rPr lang="fi-FI" sz="1200" kern="1200" dirty="0">
                <a:solidFill>
                  <a:schemeClr val="tx1"/>
                </a:solidFill>
                <a:effectLst/>
                <a:latin typeface="+mn-lt"/>
                <a:ea typeface="+mn-ea"/>
                <a:cs typeface="+mn-cs"/>
              </a:rPr>
              <a:t>uinka moni teistä aikoo keskustella lapsen kanssa siitä, mitä vanhempainillassa on puhuttu? </a:t>
            </a:r>
          </a:p>
          <a:p>
            <a:pPr marL="171450" indent="-171450">
              <a:buFont typeface="Arial" panose="020B0604020202020204" pitchFamily="34" charset="0"/>
              <a:buChar char="•"/>
            </a:pPr>
            <a:r>
              <a:rPr lang="fi-FI" sz="1200" kern="1200" dirty="0">
                <a:solidFill>
                  <a:schemeClr val="tx1"/>
                </a:solidFill>
                <a:effectLst/>
                <a:latin typeface="+mn-lt"/>
                <a:ea typeface="+mn-ea"/>
                <a:cs typeface="+mn-cs"/>
              </a:rPr>
              <a:t>Heittäkää loppuun vielä ”kolme pointtia” eli mitkä ovat mielestänne päihdekasvatuksessa tärkeimmät teemat, joista aiotte jutella lapsenne kanssa?</a:t>
            </a:r>
          </a:p>
          <a:p>
            <a:pPr marL="171450" indent="-171450">
              <a:buFont typeface="Arial" panose="020B0604020202020204" pitchFamily="34" charset="0"/>
              <a:buChar char="•"/>
            </a:pPr>
            <a:r>
              <a:rPr lang="fi-FI" sz="1200" kern="1200" dirty="0">
                <a:solidFill>
                  <a:schemeClr val="tx1"/>
                </a:solidFill>
                <a:effectLst/>
                <a:latin typeface="+mn-lt"/>
                <a:ea typeface="+mn-ea"/>
                <a:cs typeface="+mn-cs"/>
              </a:rPr>
              <a:t>Mitä terveisiä haluatte, että vien oppilaille tästä vanhempainillasta?</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Kiitos mielenkiintoisesta illasta! </a:t>
            </a:r>
            <a:endParaRPr lang="fi-FI"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0488" y="744538"/>
            <a:ext cx="6618287" cy="3724275"/>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fi-FI" sz="1400" b="1" dirty="0">
                <a:solidFill>
                  <a:srgbClr val="8DC63F"/>
                </a:solidFill>
                <a:latin typeface="Arial Black" panose="020B0A04020102020204" pitchFamily="34" charset="0"/>
              </a:rPr>
              <a:t>1.1 ALUKSI: Esittäytyminen </a:t>
            </a:r>
            <a:br>
              <a:rPr lang="fi-FI" sz="1400" b="1" dirty="0">
                <a:solidFill>
                  <a:srgbClr val="8DC63F"/>
                </a:solidFill>
                <a:latin typeface="Arial Black" panose="020B0A04020102020204" pitchFamily="34" charset="0"/>
              </a:rPr>
            </a:br>
            <a:r>
              <a:rPr lang="fi-FI" sz="1100" dirty="0">
                <a:solidFill>
                  <a:srgbClr val="8DC63F"/>
                </a:solidFill>
                <a:latin typeface="Arial" panose="020B0604020202020204" pitchFamily="34" charset="0"/>
                <a:cs typeface="Arial" panose="020B0604020202020204" pitchFamily="34" charset="0"/>
              </a:rPr>
              <a:t>(dia 2, noin 5 min.)</a:t>
            </a:r>
          </a:p>
          <a:p>
            <a:pPr marL="0" marR="0" lvl="0" indent="0" algn="l" defTabSz="914400" rtl="0" eaLnBrk="1" fontAlgn="auto" latinLnBrk="0" hangingPunct="1">
              <a:lnSpc>
                <a:spcPct val="100000"/>
              </a:lnSpc>
              <a:spcBef>
                <a:spcPts val="0"/>
              </a:spcBef>
              <a:spcAft>
                <a:spcPts val="0"/>
              </a:spcAft>
              <a:buClrTx/>
              <a:buSzTx/>
              <a:buFontTx/>
              <a:buNone/>
              <a:defRPr/>
            </a:pPr>
            <a:endParaRPr lang="fi-FI" sz="1100" b="1" dirty="0">
              <a:solidFill>
                <a:srgbClr val="8DC63F"/>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fi-FI" sz="1200" kern="1200" dirty="0">
                <a:solidFill>
                  <a:schemeClr val="tx1"/>
                </a:solidFill>
                <a:effectLst/>
                <a:latin typeface="+mn-lt"/>
                <a:ea typeface="+mn-ea"/>
                <a:cs typeface="+mn-cs"/>
              </a:rPr>
              <a:t>Jokainen kertoo vuoron perään nimensä tai esittäytyminen adjektiivilistan avulla. </a:t>
            </a:r>
          </a:p>
          <a:p>
            <a:pPr marL="0" marR="0" lvl="0" indent="0" algn="l" defTabSz="914400" rtl="0" eaLnBrk="1" fontAlgn="auto" latinLnBrk="0" hangingPunct="1">
              <a:lnSpc>
                <a:spcPct val="100000"/>
              </a:lnSpc>
              <a:spcBef>
                <a:spcPts val="0"/>
              </a:spcBef>
              <a:spcAft>
                <a:spcPts val="0"/>
              </a:spcAft>
              <a:buClrTx/>
              <a:buSzTx/>
              <a:buFontTx/>
              <a:buNone/>
              <a:defRPr/>
            </a:pPr>
            <a:endParaRPr lang="fi-FI" dirty="0"/>
          </a:p>
          <a:p>
            <a:pPr marL="0" marR="0" lvl="0" indent="0" algn="l" defTabSz="914400" rtl="0" eaLnBrk="1" fontAlgn="auto" latinLnBrk="0" hangingPunct="1">
              <a:lnSpc>
                <a:spcPct val="100000"/>
              </a:lnSpc>
              <a:spcBef>
                <a:spcPts val="0"/>
              </a:spcBef>
              <a:spcAft>
                <a:spcPts val="0"/>
              </a:spcAft>
              <a:buClrTx/>
              <a:buSzTx/>
              <a:buFontTx/>
              <a:buNone/>
              <a:defRPr/>
            </a:pPr>
            <a:endParaRPr lang="fi-FI" sz="1200" kern="1200" dirty="0">
              <a:solidFill>
                <a:schemeClr val="tx1"/>
              </a:solidFill>
              <a:effectLst/>
              <a:latin typeface="+mn-lt"/>
              <a:ea typeface="+mn-ea"/>
              <a:cs typeface="+mn-cs"/>
            </a:endParaRPr>
          </a:p>
          <a:p>
            <a:endParaRPr lang="fi-FI" dirty="0"/>
          </a:p>
          <a:p>
            <a:endParaRPr lang="fi-FI" b="1"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fi-FI" sz="1200" kern="1200" dirty="0">
              <a:solidFill>
                <a:schemeClr val="tx1"/>
              </a:solidFill>
              <a:effectLst/>
              <a:latin typeface="+mn-lt"/>
              <a:ea typeface="+mn-ea"/>
              <a:cs typeface="+mn-cs"/>
            </a:endParaRPr>
          </a:p>
          <a:p>
            <a:endParaRPr lang="fi-FI"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0488" y="744538"/>
            <a:ext cx="6618287" cy="3724275"/>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fi-FI" sz="1400" b="1" dirty="0">
                <a:solidFill>
                  <a:srgbClr val="8DC63F"/>
                </a:solidFill>
                <a:latin typeface="Arial Black" panose="020B0A04020102020204" pitchFamily="34" charset="0"/>
              </a:rPr>
              <a:t>I.2 ALUKSI: Tavoitteet ja teemaan virittäytyminen </a:t>
            </a:r>
            <a:br>
              <a:rPr lang="fi-FI" sz="1400" b="1" dirty="0">
                <a:solidFill>
                  <a:srgbClr val="8DC63F"/>
                </a:solidFill>
                <a:latin typeface="Arial Black" panose="020B0A04020102020204" pitchFamily="34" charset="0"/>
              </a:rPr>
            </a:br>
            <a:r>
              <a:rPr lang="fi-FI" sz="1100" dirty="0">
                <a:solidFill>
                  <a:srgbClr val="8DC63F"/>
                </a:solidFill>
                <a:latin typeface="Arial" panose="020B0604020202020204" pitchFamily="34" charset="0"/>
                <a:cs typeface="Arial" panose="020B0604020202020204" pitchFamily="34" charset="0"/>
              </a:rPr>
              <a:t>(diat 3-5 / aikavaraus noin 20 min.)</a:t>
            </a:r>
          </a:p>
          <a:p>
            <a:pPr marL="0" marR="0" lvl="0" indent="0" algn="l" defTabSz="914400" rtl="0" eaLnBrk="1" fontAlgn="auto" latinLnBrk="0" hangingPunct="1">
              <a:lnSpc>
                <a:spcPct val="100000"/>
              </a:lnSpc>
              <a:spcBef>
                <a:spcPts val="0"/>
              </a:spcBef>
              <a:spcAft>
                <a:spcPts val="0"/>
              </a:spcAft>
              <a:buClrTx/>
              <a:buSzTx/>
              <a:buFontTx/>
              <a:buNone/>
              <a:defRPr/>
            </a:pPr>
            <a:endParaRPr lang="fi-FI" sz="1100" b="1" dirty="0">
              <a:solidFill>
                <a:srgbClr val="8DC63F"/>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fi-FI" b="1" dirty="0"/>
              <a:t>Taustaa:</a:t>
            </a:r>
            <a:r>
              <a:rPr lang="fi-FI" dirty="0"/>
              <a:t> </a:t>
            </a:r>
            <a:r>
              <a:rPr lang="fi-FI" sz="1200" kern="1200" dirty="0">
                <a:solidFill>
                  <a:schemeClr val="tx1"/>
                </a:solidFill>
                <a:effectLst/>
                <a:latin typeface="+mn-lt"/>
                <a:ea typeface="+mn-ea"/>
                <a:cs typeface="+mn-cs"/>
              </a:rPr>
              <a:t>Missä kaikkialla lapsi näkee päihteiden käyttöä? Vaikka kotona ei alkoholia käytettäisikään, lapset joutuvat kohtaamaan alkoholiin liittyviä ilmiöitä vaikkapa television ja netin kautta, liikkuessaan kaupungilla tai sitten osallistuessaan erilaisiin tapahtumiin ja juhliin. Tilanteet saattavat hämmentää ja herättää kysymyksiä. Lasta ei pidä jättää yksin pohtimaan näkemäänsä. Olisi tärkeää keskustella hänen kanssaan arjessa myös päihteisiin liittyvistä asioista. </a:t>
            </a:r>
          </a:p>
          <a:p>
            <a:pPr marL="0" marR="0" lvl="0" indent="0" algn="l" defTabSz="914400" rtl="0" eaLnBrk="1" fontAlgn="auto" latinLnBrk="0" hangingPunct="1">
              <a:lnSpc>
                <a:spcPct val="100000"/>
              </a:lnSpc>
              <a:spcBef>
                <a:spcPts val="0"/>
              </a:spcBef>
              <a:spcAft>
                <a:spcPts val="0"/>
              </a:spcAft>
              <a:buClrTx/>
              <a:buSzTx/>
              <a:buFontTx/>
              <a:buNone/>
              <a:defRPr/>
            </a:pPr>
            <a:endParaRPr lang="fi-FI" dirty="0"/>
          </a:p>
          <a:p>
            <a:pPr marL="0" marR="0" lvl="0" indent="0" algn="l" defTabSz="914400" rtl="0" eaLnBrk="1" fontAlgn="auto" latinLnBrk="0" hangingPunct="1">
              <a:lnSpc>
                <a:spcPct val="100000"/>
              </a:lnSpc>
              <a:spcBef>
                <a:spcPts val="0"/>
              </a:spcBef>
              <a:spcAft>
                <a:spcPts val="0"/>
              </a:spcAft>
              <a:buClrTx/>
              <a:buSzTx/>
              <a:buFontTx/>
              <a:buNone/>
              <a:defRPr/>
            </a:pPr>
            <a:endParaRPr lang="fi-FI" sz="1200" kern="1200" dirty="0">
              <a:solidFill>
                <a:schemeClr val="tx1"/>
              </a:solidFill>
              <a:effectLst/>
              <a:latin typeface="+mn-lt"/>
              <a:ea typeface="+mn-ea"/>
              <a:cs typeface="+mn-cs"/>
            </a:endParaRPr>
          </a:p>
          <a:p>
            <a:endParaRPr lang="fi-FI" dirty="0"/>
          </a:p>
          <a:p>
            <a:endParaRPr lang="fi-FI" b="1"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fontScale="85000" lnSpcReduction="20000"/>
          </a:bodyPr>
          <a:lstStyle/>
          <a:p>
            <a:endParaRPr lang="fi-FI" b="1" dirty="0"/>
          </a:p>
          <a:p>
            <a:r>
              <a:rPr lang="fi-FI" b="1" dirty="0"/>
              <a:t>Kodin merkitys</a:t>
            </a:r>
            <a:r>
              <a:rPr lang="fi-FI" b="1" baseline="0" dirty="0"/>
              <a:t> </a:t>
            </a:r>
            <a:r>
              <a:rPr lang="fi-FI" baseline="0" dirty="0"/>
              <a:t>on keskeinen: Minkälaisen </a:t>
            </a:r>
            <a:r>
              <a:rPr lang="fi-FI" dirty="0"/>
              <a:t>esimerkin vanhemmat itse antavat? O</a:t>
            </a:r>
            <a:r>
              <a:rPr lang="fi-FI" baseline="0" dirty="0"/>
              <a:t>vatko vanhemmat keskenään samoilla linjoilla päihdekasvatukse</a:t>
            </a:r>
            <a:r>
              <a:rPr lang="fi-FI" dirty="0"/>
              <a:t>n suhteen</a:t>
            </a:r>
            <a:r>
              <a:rPr lang="fi-FI" baseline="0" dirty="0"/>
              <a:t>? Mikä on tilanne uusperheissä? </a:t>
            </a:r>
          </a:p>
          <a:p>
            <a:endParaRPr lang="fi-FI" baseline="0" dirty="0"/>
          </a:p>
          <a:p>
            <a:r>
              <a:rPr lang="fi-FI" baseline="0" dirty="0"/>
              <a:t>Vanhemmat </a:t>
            </a:r>
            <a:r>
              <a:rPr lang="fi-FI" b="1" baseline="0" dirty="0"/>
              <a:t>sisarukset</a:t>
            </a:r>
            <a:r>
              <a:rPr lang="fi-FI" baseline="0" dirty="0"/>
              <a:t> voivat </a:t>
            </a:r>
            <a:r>
              <a:rPr lang="fi-FI" dirty="0"/>
              <a:t>päihteettöminä esimerkkeinä tukea vanhempien päihdekasvatusta. Joskus he kuitenkin saattavat  </a:t>
            </a:r>
            <a:r>
              <a:rPr lang="fi-FI" baseline="0" dirty="0"/>
              <a:t>välittää päihteitä alaikäisille. Täysi-ikäistyviä sisaruksia on hyvä muistuttaa heidän vastuustaan ja välittämisen vahingollisuudesta.</a:t>
            </a:r>
          </a:p>
          <a:p>
            <a:endParaRPr lang="fi-FI" baseline="0" dirty="0"/>
          </a:p>
          <a:p>
            <a:r>
              <a:rPr lang="fi-FI" b="1" baseline="0" dirty="0"/>
              <a:t>Kavereiden</a:t>
            </a:r>
            <a:r>
              <a:rPr lang="fi-FI" baseline="0" dirty="0"/>
              <a:t> yhdessäolo on tärkeää. Yleensä kaveripiiri jakaa saman ajattelumallin suhteessa </a:t>
            </a:r>
            <a:r>
              <a:rPr lang="fi-FI" dirty="0"/>
              <a:t>päihteisiin. Jos eroja esiintyy, niin lapsi joutuu pohtimaan omaa suhtautumistaan – miten ajatukseni näyttäytyvät kavereille? Minkä vaikutelman mielipiteeni antaa minusta? Toisaalta suhtautuminen päihteisiin on vain yksi asia, jossa lapsi joutuu peilaamaan itseään suhteessa kavereihin. Hän joutuu käymään samaa pohdintaa myös esimerkiksi pukeutumisen, median ja rahan käytön, sosiaalisen aloitteellisuutensa sekä monen muun asian kanssa.</a:t>
            </a:r>
          </a:p>
          <a:p>
            <a:endParaRPr lang="fi-FI" baseline="0" dirty="0"/>
          </a:p>
          <a:p>
            <a:r>
              <a:rPr lang="fi-FI" baseline="0" dirty="0"/>
              <a:t>Nuoret kuluttavat paljon </a:t>
            </a:r>
            <a:r>
              <a:rPr lang="fi-FI" b="1" baseline="0" dirty="0"/>
              <a:t>mediaa ja </a:t>
            </a:r>
            <a:r>
              <a:rPr lang="fi-FI" baseline="0" dirty="0"/>
              <a:t>media tarjoaa monenlaisia mielikuvia päihteistä. Esimerkiksi viime aikoina on tullut esille </a:t>
            </a:r>
            <a:r>
              <a:rPr lang="fi-FI" baseline="0" dirty="0" err="1"/>
              <a:t>Vlogeja</a:t>
            </a:r>
            <a:r>
              <a:rPr lang="fi-FI" baseline="0" dirty="0"/>
              <a:t>, jotka ovat eräänlaisia videopäiväkirjoja tai –oppitunteja. Niissä saatetaan antaa hyvin kyseenalaista tietoa päihteistä. </a:t>
            </a:r>
            <a:r>
              <a:rPr lang="fi-FI" dirty="0"/>
              <a:t>Lapsia kasvatetaan koulussa mediakriittisiksi, mutta myös kotona asia kannattaa ottaa puheeksi. </a:t>
            </a:r>
            <a:endParaRPr lang="fi-FI" baseline="0" dirty="0"/>
          </a:p>
          <a:p>
            <a:endParaRPr lang="fi-FI" baseline="0" dirty="0"/>
          </a:p>
          <a:p>
            <a:r>
              <a:rPr lang="fi-FI" b="1" baseline="0" dirty="0"/>
              <a:t>Alkoholimainonta</a:t>
            </a:r>
            <a:r>
              <a:rPr lang="fi-FI" baseline="0" dirty="0"/>
              <a:t> vaikuttaa nuorten alkoholinkäyttöön. Jos mainoksissa annetaan mielikuva, että humalassa on hauskaa tai että alkoholia ”kuuluu olla”, nuoret saattavat kiinnostua kokeilemisesta. Vaikka nuorella olisi hyvät mediakriittiset valmiudet, niin mielikuviin vaikuttavat mainokset</a:t>
            </a:r>
            <a:r>
              <a:rPr lang="fi-FI" dirty="0"/>
              <a:t> saattavat toistuessaan muokata vähitellen nuoren ajattelua päihdemyönteisemmäksi.</a:t>
            </a:r>
            <a:endParaRPr lang="fi-FI" baseline="0" dirty="0"/>
          </a:p>
          <a:p>
            <a:endParaRPr lang="fi-FI" baseline="0" dirty="0"/>
          </a:p>
          <a:p>
            <a:r>
              <a:rPr lang="fi-FI" b="1" baseline="0" dirty="0"/>
              <a:t>Koulun päihdekasvatus ja valistusmateriaalit</a:t>
            </a:r>
            <a:r>
              <a:rPr lang="fi-FI" baseline="0" dirty="0"/>
              <a:t> tarjoavat nuorelle asiatietoa päihteiden terveysvaikutuksista. Nykyään mietitään yhä enemmän myös tilanteita, joissa päihteitä käytetään ja keskustellaan laajemmin siitä, miksi niitä käytetään</a:t>
            </a:r>
            <a:r>
              <a:rPr lang="fi-FI" dirty="0"/>
              <a:t> - </a:t>
            </a:r>
            <a:r>
              <a:rPr lang="fi-FI" baseline="0" dirty="0"/>
              <a:t>ja toisaalta miksi päihteitä</a:t>
            </a:r>
            <a:r>
              <a:rPr lang="fi-FI" dirty="0"/>
              <a:t> </a:t>
            </a:r>
            <a:r>
              <a:rPr lang="fi-FI" baseline="0" dirty="0"/>
              <a:t>ei tarvita,</a:t>
            </a:r>
            <a:r>
              <a:rPr lang="fi-FI" dirty="0"/>
              <a:t> tai miksi niiden käyttämisen asemaa kulttuurissa kannattaa kyseenalaistaa.</a:t>
            </a:r>
            <a:endParaRPr lang="fi-FI" baseline="0" dirty="0"/>
          </a:p>
          <a:p>
            <a:endParaRPr lang="fi-FI" baseline="0" dirty="0"/>
          </a:p>
          <a:p>
            <a:r>
              <a:rPr lang="fi-FI" b="1" baseline="0" dirty="0"/>
              <a:t>Eri uskonnoissa </a:t>
            </a:r>
            <a:r>
              <a:rPr lang="fi-FI" baseline="0" dirty="0"/>
              <a:t>suhtaudutaan eri tavoin päihteisiin, joten lapsia kasvatetaan erilaisilla asenteilla ja arvoilla perheiden taustoista ja vakaumuksesta riippuen. Perinteet ja juhlakulttuuri voivat erota huomattavasti eri kulttuurisissa ja  uskonnollisissa yhteisöissä. Toisaalla alkoholi ei kuulu lainkaan asiaan, toisaalla sillä on asema juhlatraditioissa. On hyvä huomata, että päihteisiin liittyviä ongelmia löytyy osalla väestöstä taustasta riippumatta.</a:t>
            </a:r>
          </a:p>
          <a:p>
            <a:endParaRPr lang="fi-FI"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7D3BB6A1-3C2B-47D4-B44D-2659144BAEFB}" type="slidenum">
              <a:rPr lang="fi-FI" smtClean="0"/>
              <a:t>5</a:t>
            </a:fld>
            <a:endParaRPr lang="fi-FI"/>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400" b="1" dirty="0">
                <a:solidFill>
                  <a:srgbClr val="8DC63F"/>
                </a:solidFill>
                <a:latin typeface="Arial Black" panose="020B0A04020102020204" pitchFamily="34" charset="0"/>
              </a:rPr>
              <a:t>2 TARINAT</a:t>
            </a:r>
            <a:r>
              <a:rPr lang="fi-FI" sz="1400" dirty="0">
                <a:solidFill>
                  <a:srgbClr val="8DC63F"/>
                </a:solidFill>
                <a:latin typeface="Arial Black" panose="020B0A04020102020204" pitchFamily="34" charset="0"/>
              </a:rPr>
              <a:t> </a:t>
            </a:r>
            <a:br>
              <a:rPr lang="fi-FI" sz="1400" dirty="0">
                <a:solidFill>
                  <a:srgbClr val="8DC63F"/>
                </a:solidFill>
                <a:latin typeface="Arial Black" panose="020B0A04020102020204" pitchFamily="34" charset="0"/>
              </a:rPr>
            </a:br>
            <a:r>
              <a:rPr lang="fi-FI" dirty="0">
                <a:solidFill>
                  <a:srgbClr val="8DC63F"/>
                </a:solidFill>
                <a:latin typeface="Arial" panose="020B0604020202020204" pitchFamily="34" charset="0"/>
                <a:cs typeface="Arial" panose="020B0604020202020204" pitchFamily="34" charset="0"/>
              </a:rPr>
              <a:t>(diat 6-13, noin 45-65 min.)</a:t>
            </a:r>
          </a:p>
          <a:p>
            <a:endParaRPr lang="fi-FI" dirty="0">
              <a:solidFill>
                <a:srgbClr val="8DC63F"/>
              </a:solidFill>
              <a:latin typeface="Arial" panose="020B0604020202020204" pitchFamily="34" charset="0"/>
              <a:cs typeface="Arial" panose="020B0604020202020204" pitchFamily="34" charset="0"/>
            </a:endParaRPr>
          </a:p>
          <a:p>
            <a:r>
              <a:rPr lang="fi-FI" dirty="0">
                <a:solidFill>
                  <a:srgbClr val="8DC63F"/>
                </a:solidFill>
                <a:latin typeface="Arial" panose="020B0604020202020204" pitchFamily="34" charset="0"/>
                <a:cs typeface="Arial" panose="020B0604020202020204" pitchFamily="34" charset="0"/>
              </a:rPr>
              <a:t>Toteutustavasta riippuen ideana lasten ja aikuisten tuottamien tarinoiden yhteen tuominen ja vertailu (tapa 1) tai lasten näkemysten tuominen vanhempien tietoon (tapa 2).  </a:t>
            </a:r>
          </a:p>
          <a:p>
            <a:endParaRPr lang="fi-FI" dirty="0"/>
          </a:p>
          <a:p>
            <a:r>
              <a:rPr lang="fi-FI" b="1" dirty="0"/>
              <a:t>A-diat:</a:t>
            </a:r>
            <a:r>
              <a:rPr lang="fi-FI" dirty="0"/>
              <a:t> Kuvat tarinoiden pohjaksi. Apukysymykset ja ohjeet toteutustapa 1:een ja 2:een löydät ohjekirjasta. </a:t>
            </a:r>
          </a:p>
          <a:p>
            <a:endParaRPr lang="fi-FI" dirty="0"/>
          </a:p>
          <a:p>
            <a:r>
              <a:rPr lang="fi-FI" b="1" dirty="0"/>
              <a:t>B-diat:</a:t>
            </a:r>
            <a:r>
              <a:rPr lang="fi-FI" dirty="0"/>
              <a:t> Tyhjiä diapohjia, joille lisätään ennen vanhempainillan alkua oppilaiden Juteltaisko?-oppitunnilla kirjoittamia ko. kuvaan liittyviä tarinoita. </a:t>
            </a:r>
          </a:p>
        </p:txBody>
      </p:sp>
      <p:sp>
        <p:nvSpPr>
          <p:cNvPr id="4" name="Dian numeron paikkamerkki 3"/>
          <p:cNvSpPr>
            <a:spLocks noGrp="1"/>
          </p:cNvSpPr>
          <p:nvPr>
            <p:ph type="sldNum" sz="quarter" idx="10"/>
          </p:nvPr>
        </p:nvSpPr>
        <p:spPr/>
        <p:txBody>
          <a:bodyPr/>
          <a:lstStyle/>
          <a:p>
            <a:fld id="{7D3BB6A1-3C2B-47D4-B44D-2659144BAEFB}" type="slidenum">
              <a:rPr lang="fi-FI" smtClean="0"/>
              <a:t>6</a:t>
            </a:fld>
            <a:endParaRPr lang="fi-FI"/>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fi-FI" sz="1200" kern="1200" dirty="0">
              <a:solidFill>
                <a:schemeClr val="tx1"/>
              </a:solidFill>
              <a:effectLst/>
              <a:latin typeface="+mn-lt"/>
              <a:ea typeface="+mn-ea"/>
              <a:cs typeface="+mn-cs"/>
            </a:endParaRPr>
          </a:p>
          <a:p>
            <a:endParaRPr lang="fi-FI"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400" b="1" dirty="0">
                <a:solidFill>
                  <a:srgbClr val="8DC63F"/>
                </a:solidFill>
                <a:latin typeface="Arial Black" panose="020B0A04020102020204" pitchFamily="34" charset="0"/>
                <a:cs typeface="Arial" panose="020B0604020202020204" pitchFamily="34" charset="0"/>
              </a:rPr>
              <a:t>3 OPPILAIDEN AJATUKSIA </a:t>
            </a:r>
            <a:br>
              <a:rPr lang="fi-FI" b="1" dirty="0">
                <a:solidFill>
                  <a:srgbClr val="8DC63F"/>
                </a:solidFill>
                <a:latin typeface="Arial Black" panose="020B0A04020102020204" pitchFamily="34" charset="0"/>
                <a:cs typeface="Arial" panose="020B0604020202020204" pitchFamily="34" charset="0"/>
              </a:rPr>
            </a:br>
            <a:r>
              <a:rPr lang="fi-FI" dirty="0">
                <a:solidFill>
                  <a:srgbClr val="8DC63F"/>
                </a:solidFill>
                <a:latin typeface="Arial" panose="020B0604020202020204" pitchFamily="34" charset="0"/>
                <a:cs typeface="Arial" panose="020B0604020202020204" pitchFamily="34" charset="0"/>
              </a:rPr>
              <a:t>(diat 14-18, noin 10-15 min.)</a:t>
            </a:r>
          </a:p>
          <a:p>
            <a:endParaRPr lang="fi-FI" b="1" dirty="0">
              <a:solidFill>
                <a:srgbClr val="8DC63F"/>
              </a:solidFill>
              <a:latin typeface="Arial" panose="020B0604020202020204" pitchFamily="34" charset="0"/>
              <a:cs typeface="Arial" panose="020B0604020202020204" pitchFamily="34" charset="0"/>
            </a:endParaRPr>
          </a:p>
          <a:p>
            <a:r>
              <a:rPr lang="fi-FI" b="1" dirty="0"/>
              <a:t>DIA 14: </a:t>
            </a:r>
            <a:r>
              <a:rPr lang="fi-FI" dirty="0"/>
              <a:t>Pohjustus osioon nro 3. ”Seuraavaksi käydään läpi keskustellen oppilaiden vastauksia neljään oppitunnilla esitettyyn kysymykseen. Aihealueina vapaa-ajan viettotavat ja keskustelu kotona, oman asuinalueen tilanne, puuttuminen ja oppilaiden omat kysymykset.”</a:t>
            </a:r>
          </a:p>
          <a:p>
            <a:endParaRPr lang="fi-FI" dirty="0"/>
          </a:p>
          <a:p>
            <a:r>
              <a:rPr lang="fi-FI" b="1" dirty="0"/>
              <a:t>DIAT 15-18: </a:t>
            </a:r>
            <a:r>
              <a:rPr lang="fi-FI" dirty="0"/>
              <a:t>Oppilaiden vastaukset. Diat ovat otsikkokysymyksillä varustettuja tyhjiä pohjia, joihin opettaja lisää vanhempainiltaa varten oppilaita Juteltaisko?-oppitunnilla </a:t>
            </a:r>
            <a:r>
              <a:rPr lang="fi-FI" dirty="0" err="1"/>
              <a:t>post</a:t>
            </a:r>
            <a:r>
              <a:rPr lang="fi-FI" dirty="0"/>
              <a:t> it –lapuilla kerättyjä ajatuksia.</a:t>
            </a:r>
          </a:p>
          <a:p>
            <a:endParaRPr lang="fi-FI" dirty="0"/>
          </a:p>
          <a:p>
            <a:endParaRPr lang="fi-FI"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lvl="0"/>
            <a:r>
              <a:rPr lang="fi-FI" sz="1200" kern="1200" dirty="0">
                <a:solidFill>
                  <a:schemeClr val="tx1"/>
                </a:solidFill>
                <a:effectLst/>
                <a:latin typeface="+mn-lt"/>
                <a:ea typeface="+mn-ea"/>
                <a:cs typeface="+mn-cs"/>
              </a:rPr>
              <a:t>Onko lasten kommenteissa jotakin yllättävää?</a:t>
            </a:r>
          </a:p>
          <a:p>
            <a:pPr lvl="0"/>
            <a:r>
              <a:rPr lang="fi-FI" sz="1200" kern="1200" dirty="0">
                <a:solidFill>
                  <a:schemeClr val="tx1"/>
                </a:solidFill>
                <a:effectLst/>
                <a:latin typeface="+mn-lt"/>
                <a:ea typeface="+mn-ea"/>
                <a:cs typeface="+mn-cs"/>
              </a:rPr>
              <a:t>Oletteko keskustelleet lastenne kanssa näistä asioista?</a:t>
            </a:r>
          </a:p>
          <a:p>
            <a:pPr lvl="0"/>
            <a:r>
              <a:rPr lang="fi-FI" sz="1200" kern="1200" dirty="0">
                <a:solidFill>
                  <a:schemeClr val="tx1"/>
                </a:solidFill>
                <a:effectLst/>
                <a:latin typeface="+mn-lt"/>
                <a:ea typeface="+mn-ea"/>
                <a:cs typeface="+mn-cs"/>
              </a:rPr>
              <a:t>Miksi arvelette lasten maininneen juuri näitä asioita?</a:t>
            </a:r>
          </a:p>
          <a:p>
            <a:pPr lvl="0"/>
            <a:r>
              <a:rPr lang="fi-FI" dirty="0"/>
              <a:t>Miksi lasten mielestä mahtaa olla tärkeää, että vanhemmat eivät ”ihan koko ajan” tiedä missä he ovat?</a:t>
            </a:r>
            <a:endParaRPr lang="fi-FI" sz="1200" kern="1200" dirty="0">
              <a:solidFill>
                <a:schemeClr val="tx1"/>
              </a:solidFill>
              <a:effectLst/>
              <a:latin typeface="+mn-lt"/>
              <a:ea typeface="+mn-ea"/>
              <a:cs typeface="+mn-cs"/>
            </a:endParaRPr>
          </a:p>
          <a:p>
            <a:pPr lvl="0"/>
            <a:endParaRPr lang="fi-FI" sz="1200" kern="1200" dirty="0">
              <a:solidFill>
                <a:schemeClr val="tx1"/>
              </a:solidFill>
              <a:effectLst/>
              <a:latin typeface="+mn-lt"/>
              <a:ea typeface="+mn-ea"/>
              <a:cs typeface="+mn-cs"/>
            </a:endParaRPr>
          </a:p>
          <a:p>
            <a:endParaRPr lang="fi-FI"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685800" y="1597823"/>
            <a:ext cx="7772400" cy="1102519"/>
          </a:xfrm>
        </p:spPr>
        <p:txBody>
          <a:bodyPr/>
          <a:lstStyle/>
          <a:p>
            <a:r>
              <a:rPr lang="fi-FI"/>
              <a:t>Muokkaa perustyyl. napsautt.</a:t>
            </a:r>
          </a:p>
        </p:txBody>
      </p:sp>
      <p:sp>
        <p:nvSpPr>
          <p:cNvPr id="3" name="Alaotsikko 2"/>
          <p:cNvSpPr>
            <a:spLocks noGrp="1"/>
          </p:cNvSpPr>
          <p:nvPr>
            <p:ph type="subTitle" idx="1" hasCustomPrompt="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6" name="Dian numeron paikkamerkki 5"/>
          <p:cNvSpPr>
            <a:spLocks noGrp="1"/>
          </p:cNvSpPr>
          <p:nvPr>
            <p:ph type="sldNum" sz="quarter" idx="12"/>
          </p:nvPr>
        </p:nvSpPr>
        <p:spPr/>
        <p:txBody>
          <a:bodyPr/>
          <a:lstStyle/>
          <a:p>
            <a:fld id="{EA7C8D44-3667-46F6-9772-CC52308E2A7F}" type="slidenum">
              <a:rPr kumimoji="0" lang="en-US" smtClean="0"/>
              <a:t>‹#›</a:t>
            </a:fld>
            <a:endParaRPr kumimoji="0" lang="en-US" dirty="0"/>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solidFill>
                  <a:srgbClr val="F39207"/>
                </a:solidFill>
              </a:defRPr>
            </a:lvl1pPr>
          </a:lstStyle>
          <a:p>
            <a:r>
              <a:rPr lang="fi-FI" dirty="0"/>
              <a:t>Muokkaa </a:t>
            </a:r>
            <a:r>
              <a:rPr lang="fi-FI" dirty="0" err="1"/>
              <a:t>perustyyl</a:t>
            </a:r>
            <a:r>
              <a:rPr lang="fi-FI" dirty="0"/>
              <a:t>. </a:t>
            </a:r>
            <a:r>
              <a:rPr lang="fi-FI" dirty="0" err="1"/>
              <a:t>napsautt</a:t>
            </a:r>
            <a:r>
              <a:rPr lang="fi-FI" dirty="0"/>
              <a:t>.</a:t>
            </a:r>
          </a:p>
        </p:txBody>
      </p:sp>
      <p:sp>
        <p:nvSpPr>
          <p:cNvPr id="3" name="Pystysuoran tekstin paikkamerkki 2"/>
          <p:cNvSpPr>
            <a:spLocks noGrp="1"/>
          </p:cNvSpPr>
          <p:nvPr>
            <p:ph type="body" orient="vert" idx="1" hasCustomPrompt="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a:xfrm>
            <a:off x="457200" y="4767264"/>
            <a:ext cx="2133600" cy="273844"/>
          </a:xfrm>
          <a:prstGeom prst="rect">
            <a:avLst/>
          </a:prstGeom>
        </p:spPr>
        <p:txBody>
          <a:bodyPr/>
          <a:lstStyle/>
          <a:p>
            <a:fld id="{F7CA9039-8885-46DC-B10E-D4B86004F56A}" type="datetimeFigureOut">
              <a:rPr lang="fi-FI" smtClean="0"/>
              <a:t>07.09.2020</a:t>
            </a:fld>
            <a:endParaRPr lang="fi-FI"/>
          </a:p>
        </p:txBody>
      </p:sp>
      <p:sp>
        <p:nvSpPr>
          <p:cNvPr id="5" name="Alatunnisteen paikkamerkki 4"/>
          <p:cNvSpPr>
            <a:spLocks noGrp="1"/>
          </p:cNvSpPr>
          <p:nvPr>
            <p:ph type="ftr" sz="quarter" idx="11"/>
          </p:nvPr>
        </p:nvSpPr>
        <p:spPr>
          <a:xfrm>
            <a:off x="3124200" y="4767264"/>
            <a:ext cx="2895600" cy="273844"/>
          </a:xfrm>
          <a:prstGeom prst="rect">
            <a:avLst/>
          </a:prstGeom>
        </p:spPr>
        <p:txBody>
          <a:bodyPr/>
          <a:lstStyle/>
          <a:p>
            <a:endParaRPr lang="fi-FI"/>
          </a:p>
        </p:txBody>
      </p:sp>
      <p:sp>
        <p:nvSpPr>
          <p:cNvPr id="6" name="Dian numeron paikkamerkki 5"/>
          <p:cNvSpPr>
            <a:spLocks noGrp="1"/>
          </p:cNvSpPr>
          <p:nvPr>
            <p:ph type="sldNum" sz="quarter" idx="12"/>
          </p:nvPr>
        </p:nvSpPr>
        <p:spPr/>
        <p:txBody>
          <a:bodyPr/>
          <a:lstStyle/>
          <a:p>
            <a:fld id="{6DB0A51E-783C-42B7-AF44-9F2CE214B736}" type="slidenum">
              <a:rPr lang="fi-FI" smtClean="0"/>
              <a:t>‹#›</a:t>
            </a:fld>
            <a:endParaRPr lang="fi-FI"/>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hasCustomPrompt="1"/>
          </p:nvPr>
        </p:nvSpPr>
        <p:spPr>
          <a:xfrm>
            <a:off x="6629400" y="205980"/>
            <a:ext cx="2057400" cy="4388644"/>
          </a:xfrm>
        </p:spPr>
        <p:txBody>
          <a:bodyPr vert="eaVert"/>
          <a:lstStyle/>
          <a:p>
            <a:r>
              <a:rPr lang="fi-FI"/>
              <a:t>Muokkaa perustyyl. napsautt.</a:t>
            </a:r>
          </a:p>
        </p:txBody>
      </p:sp>
      <p:sp>
        <p:nvSpPr>
          <p:cNvPr id="3" name="Pystysuoran tekstin paikkamerkki 2"/>
          <p:cNvSpPr>
            <a:spLocks noGrp="1"/>
          </p:cNvSpPr>
          <p:nvPr>
            <p:ph type="body" orient="vert" idx="1" hasCustomPrompt="1"/>
          </p:nvPr>
        </p:nvSpPr>
        <p:spPr>
          <a:xfrm>
            <a:off x="457200" y="205980"/>
            <a:ext cx="6019800" cy="4388644"/>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a:xfrm>
            <a:off x="457200" y="4767264"/>
            <a:ext cx="2133600" cy="273844"/>
          </a:xfrm>
          <a:prstGeom prst="rect">
            <a:avLst/>
          </a:prstGeom>
        </p:spPr>
        <p:txBody>
          <a:bodyPr/>
          <a:lstStyle/>
          <a:p>
            <a:fld id="{F7CA9039-8885-46DC-B10E-D4B86004F56A}" type="datetimeFigureOut">
              <a:rPr lang="fi-FI" smtClean="0"/>
              <a:t>07.09.2020</a:t>
            </a:fld>
            <a:endParaRPr lang="fi-FI"/>
          </a:p>
        </p:txBody>
      </p:sp>
      <p:sp>
        <p:nvSpPr>
          <p:cNvPr id="5" name="Alatunnisteen paikkamerkki 4"/>
          <p:cNvSpPr>
            <a:spLocks noGrp="1"/>
          </p:cNvSpPr>
          <p:nvPr>
            <p:ph type="ftr" sz="quarter" idx="11"/>
          </p:nvPr>
        </p:nvSpPr>
        <p:spPr>
          <a:xfrm>
            <a:off x="3124200" y="4767264"/>
            <a:ext cx="2895600" cy="273844"/>
          </a:xfrm>
          <a:prstGeom prst="rect">
            <a:avLst/>
          </a:prstGeom>
        </p:spPr>
        <p:txBody>
          <a:bodyPr/>
          <a:lstStyle/>
          <a:p>
            <a:endParaRPr lang="fi-FI"/>
          </a:p>
        </p:txBody>
      </p:sp>
      <p:sp>
        <p:nvSpPr>
          <p:cNvPr id="6" name="Dian numeron paikkamerkki 5"/>
          <p:cNvSpPr>
            <a:spLocks noGrp="1"/>
          </p:cNvSpPr>
          <p:nvPr>
            <p:ph type="sldNum" sz="quarter" idx="12"/>
          </p:nvPr>
        </p:nvSpPr>
        <p:spPr/>
        <p:txBody>
          <a:bodyPr/>
          <a:lstStyle/>
          <a:p>
            <a:fld id="{6DB0A51E-783C-42B7-AF44-9F2CE214B736}" type="slidenum">
              <a:rPr lang="fi-FI" smtClean="0"/>
              <a:t>‹#›</a:t>
            </a:fld>
            <a:endParaRPr lang="fi-FI"/>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8" name="Otsikko 1"/>
          <p:cNvSpPr>
            <a:spLocks noGrp="1"/>
          </p:cNvSpPr>
          <p:nvPr>
            <p:ph type="title" hasCustomPrompt="1"/>
          </p:nvPr>
        </p:nvSpPr>
        <p:spPr>
          <a:xfrm>
            <a:off x="0" y="0"/>
            <a:ext cx="9144000" cy="5143500"/>
          </a:xfrm>
        </p:spPr>
        <p:txBody>
          <a:bodyPr>
            <a:noAutofit/>
          </a:bodyPr>
          <a:lstStyle>
            <a:lvl1pPr algn="ctr">
              <a:defRPr sz="8800">
                <a:solidFill>
                  <a:schemeClr val="bg1"/>
                </a:solidFill>
              </a:defRPr>
            </a:lvl1pPr>
          </a:lstStyle>
          <a:p>
            <a:r>
              <a:rPr lang="fi-FI" dirty="0"/>
              <a:t>Muokkaa </a:t>
            </a:r>
            <a:r>
              <a:rPr lang="fi-FI" dirty="0" err="1"/>
              <a:t>perustyyl</a:t>
            </a:r>
            <a:r>
              <a:rPr lang="fi-FI" dirty="0"/>
              <a:t>. </a:t>
            </a:r>
            <a:r>
              <a:rPr lang="fi-FI" dirty="0" err="1"/>
              <a:t>napsautt</a:t>
            </a:r>
            <a:r>
              <a:rPr lang="fi-FI" dirty="0"/>
              <a:t>.</a:t>
            </a:r>
          </a:p>
        </p:txBody>
      </p:sp>
      <p:pic>
        <p:nvPicPr>
          <p:cNvPr id="9" name="Picture 8" descr="C:\Users\Elo\Desktop\pallot 2.png"/>
          <p:cNvPicPr>
            <a:picLocks noChangeAspect="1" noChangeArrowheads="1"/>
          </p:cNvPicPr>
          <p:nvPr userDrawn="1"/>
        </p:nvPicPr>
        <p:blipFill>
          <a:blip r:embed="rId2" cstate="print"/>
          <a:srcRect/>
          <a:stretch>
            <a:fillRect/>
          </a:stretch>
        </p:blipFill>
        <p:spPr bwMode="auto">
          <a:xfrm rot="16200000">
            <a:off x="3448569" y="-1612870"/>
            <a:ext cx="1346260" cy="4572000"/>
          </a:xfrm>
          <a:prstGeom prst="rect">
            <a:avLst/>
          </a:prstGeom>
          <a:noFill/>
        </p:spPr>
      </p:pic>
      <p:pic>
        <p:nvPicPr>
          <p:cNvPr id="11" name="Picture 8" descr="C:\Users\Elo\Desktop\pallot 2.png"/>
          <p:cNvPicPr>
            <a:picLocks noChangeAspect="1" noChangeArrowheads="1"/>
          </p:cNvPicPr>
          <p:nvPr userDrawn="1"/>
        </p:nvPicPr>
        <p:blipFill>
          <a:blip r:embed="rId2" cstate="print"/>
          <a:srcRect/>
          <a:stretch>
            <a:fillRect/>
          </a:stretch>
        </p:blipFill>
        <p:spPr bwMode="auto">
          <a:xfrm rot="16200000">
            <a:off x="3592582" y="-1612870"/>
            <a:ext cx="1346260" cy="4572000"/>
          </a:xfrm>
          <a:prstGeom prst="rect">
            <a:avLst/>
          </a:prstGeo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solidFill>
                  <a:srgbClr val="F39207"/>
                </a:solidFill>
              </a:defRPr>
            </a:lvl1pPr>
          </a:lstStyle>
          <a:p>
            <a:r>
              <a:rPr lang="fi-FI"/>
              <a:t>Muokkaa perustyyl. napsautt.</a:t>
            </a:r>
          </a:p>
        </p:txBody>
      </p:sp>
      <p:sp>
        <p:nvSpPr>
          <p:cNvPr id="3" name="Sisällön paikkamerkki 2"/>
          <p:cNvSpPr>
            <a:spLocks noGrp="1"/>
          </p:cNvSpPr>
          <p:nvPr>
            <p:ph idx="1" hasCustomPrompt="1"/>
          </p:nvPr>
        </p:nvSpPr>
        <p:spPr/>
        <p:txBody>
          <a:bodyPr/>
          <a:lstStyle>
            <a:lvl1pPr marL="0" indent="0">
              <a:buNone/>
              <a:defRPr>
                <a:solidFill>
                  <a:schemeClr val="bg1">
                    <a:lumMod val="50000"/>
                  </a:schemeClr>
                </a:solidFill>
                <a:latin typeface="Arial" panose="020B0604020202020204" pitchFamily="34" charset="0"/>
                <a:cs typeface="Arial" panose="020B0604020202020204" pitchFamily="34" charset="0"/>
              </a:defRPr>
            </a:lvl1pPr>
            <a:lvl2pPr marL="457200" indent="0">
              <a:buNone/>
              <a:defRPr>
                <a:solidFill>
                  <a:schemeClr val="bg1">
                    <a:lumMod val="50000"/>
                  </a:schemeClr>
                </a:solidFill>
              </a:defRPr>
            </a:lvl2pPr>
            <a:lvl3pPr>
              <a:buClr>
                <a:srgbClr val="F39207"/>
              </a:buClr>
              <a:defRPr>
                <a:solidFill>
                  <a:schemeClr val="bg1">
                    <a:lumMod val="50000"/>
                  </a:schemeClr>
                </a:solidFill>
              </a:defRPr>
            </a:lvl3pPr>
            <a:lvl4pPr>
              <a:buClr>
                <a:srgbClr val="F39207"/>
              </a:buClr>
              <a:buFont typeface="Arial" panose="020B0604020202020204" pitchFamily="34" charset="0"/>
              <a:buChar char="•"/>
              <a:defRPr>
                <a:solidFill>
                  <a:schemeClr val="bg1">
                    <a:lumMod val="50000"/>
                  </a:schemeClr>
                </a:solidFill>
              </a:defRPr>
            </a:lvl4pPr>
            <a:lvl5pPr marL="2114550" indent="-285750">
              <a:buClr>
                <a:srgbClr val="F39207"/>
              </a:buClr>
              <a:buFont typeface="Arial" panose="020B0604020202020204" pitchFamily="34" charset="0"/>
              <a:buChar char="•"/>
              <a:defRPr>
                <a:solidFill>
                  <a:schemeClr val="bg1">
                    <a:lumMod val="50000"/>
                  </a:schemeClr>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10"/>
          </p:nvPr>
        </p:nvSpPr>
        <p:spPr>
          <a:xfrm>
            <a:off x="457200" y="4767264"/>
            <a:ext cx="2133600" cy="273844"/>
          </a:xfrm>
          <a:prstGeom prst="rect">
            <a:avLst/>
          </a:prstGeom>
        </p:spPr>
        <p:txBody>
          <a:bodyPr/>
          <a:lstStyle/>
          <a:p>
            <a:fld id="{ACDF6120-F1F0-4C60-9FE9-39AC71A9C79D}" type="datetimeFigureOut">
              <a:rPr lang="en-US" smtClean="0"/>
              <a:t>9/7/2020</a:t>
            </a:fld>
            <a:endParaRPr lang="en-US" dirty="0"/>
          </a:p>
        </p:txBody>
      </p:sp>
      <p:sp>
        <p:nvSpPr>
          <p:cNvPr id="5" name="Alatunnisteen paikkamerkki 4"/>
          <p:cNvSpPr>
            <a:spLocks noGrp="1"/>
          </p:cNvSpPr>
          <p:nvPr>
            <p:ph type="ftr" sz="quarter" idx="11"/>
          </p:nvPr>
        </p:nvSpPr>
        <p:spPr>
          <a:xfrm>
            <a:off x="3124200" y="4767264"/>
            <a:ext cx="2895600" cy="273844"/>
          </a:xfrm>
          <a:prstGeom prst="rect">
            <a:avLst/>
          </a:prstGeom>
        </p:spPr>
        <p:txBody>
          <a:bodyPr/>
          <a:lstStyle/>
          <a:p>
            <a:endParaRPr kumimoji="0" lang="en-US"/>
          </a:p>
        </p:txBody>
      </p:sp>
      <p:sp>
        <p:nvSpPr>
          <p:cNvPr id="6" name="Dian numeron paikkamerkki 5"/>
          <p:cNvSpPr>
            <a:spLocks noGrp="1"/>
          </p:cNvSpPr>
          <p:nvPr>
            <p:ph type="sldNum" sz="quarter" idx="12"/>
          </p:nvPr>
        </p:nvSpPr>
        <p:spPr/>
        <p:txBody>
          <a:bodyPr/>
          <a:lstStyle/>
          <a:p>
            <a:fld id="{EA7C8D44-3667-46F6-9772-CC52308E2A7F}" type="slidenum">
              <a:rPr kumimoji="0" lang="en-US" smtClean="0"/>
              <a:t>‹#›</a:t>
            </a:fld>
            <a:endParaRPr kumimoji="0" lang="en-US" dirty="0"/>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722313" y="3305176"/>
            <a:ext cx="7772400" cy="1021556"/>
          </a:xfrm>
        </p:spPr>
        <p:txBody>
          <a:bodyPr anchor="t"/>
          <a:lstStyle>
            <a:lvl1pPr algn="l">
              <a:defRPr sz="4000" b="1" cap="all">
                <a:solidFill>
                  <a:srgbClr val="F39207"/>
                </a:solidFill>
              </a:defRPr>
            </a:lvl1p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hasCustomPrompt="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a:xfrm>
            <a:off x="457200" y="4767264"/>
            <a:ext cx="2133600" cy="273844"/>
          </a:xfrm>
          <a:prstGeom prst="rect">
            <a:avLst/>
          </a:prstGeom>
        </p:spPr>
        <p:txBody>
          <a:bodyPr/>
          <a:lstStyle/>
          <a:p>
            <a:fld id="{F7CA9039-8885-46DC-B10E-D4B86004F56A}" type="datetimeFigureOut">
              <a:rPr lang="fi-FI" smtClean="0"/>
              <a:t>07.09.2020</a:t>
            </a:fld>
            <a:endParaRPr lang="fi-FI"/>
          </a:p>
        </p:txBody>
      </p:sp>
      <p:sp>
        <p:nvSpPr>
          <p:cNvPr id="5" name="Alatunnisteen paikkamerkki 4"/>
          <p:cNvSpPr>
            <a:spLocks noGrp="1"/>
          </p:cNvSpPr>
          <p:nvPr>
            <p:ph type="ftr" sz="quarter" idx="11"/>
          </p:nvPr>
        </p:nvSpPr>
        <p:spPr>
          <a:xfrm>
            <a:off x="3124200" y="4767264"/>
            <a:ext cx="2895600" cy="273844"/>
          </a:xfrm>
          <a:prstGeom prst="rect">
            <a:avLst/>
          </a:prstGeom>
        </p:spPr>
        <p:txBody>
          <a:bodyPr/>
          <a:lstStyle/>
          <a:p>
            <a:endParaRPr lang="fi-FI"/>
          </a:p>
        </p:txBody>
      </p:sp>
      <p:sp>
        <p:nvSpPr>
          <p:cNvPr id="6" name="Dian numeron paikkamerkki 5"/>
          <p:cNvSpPr>
            <a:spLocks noGrp="1"/>
          </p:cNvSpPr>
          <p:nvPr>
            <p:ph type="sldNum" sz="quarter" idx="12"/>
          </p:nvPr>
        </p:nvSpPr>
        <p:spPr/>
        <p:txBody>
          <a:bodyPr/>
          <a:lstStyle/>
          <a:p>
            <a:fld id="{6DB0A51E-783C-42B7-AF44-9F2CE214B736}" type="slidenum">
              <a:rPr lang="fi-FI" smtClean="0"/>
              <a:t>‹#›</a:t>
            </a:fld>
            <a:endParaRPr lang="fi-FI"/>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p>
            <a:r>
              <a:rPr lang="fi-FI"/>
              <a:t>Muokkaa perustyyl. napsautt.</a:t>
            </a:r>
          </a:p>
        </p:txBody>
      </p:sp>
      <p:sp>
        <p:nvSpPr>
          <p:cNvPr id="3" name="Sisällön paikkamerkki 2"/>
          <p:cNvSpPr>
            <a:spLocks noGrp="1"/>
          </p:cNvSpPr>
          <p:nvPr>
            <p:ph sz="half" idx="1" hasCustomPrompt="1"/>
          </p:nvPr>
        </p:nvSpPr>
        <p:spPr>
          <a:xfrm>
            <a:off x="457200" y="1200151"/>
            <a:ext cx="4038600" cy="3394472"/>
          </a:xfrm>
        </p:spPr>
        <p:txBody>
          <a:bodyPr/>
          <a:lstStyle>
            <a:lvl1pPr>
              <a:buClr>
                <a:srgbClr val="F39207"/>
              </a:buCl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hasCustomPrompt="1"/>
          </p:nvPr>
        </p:nvSpPr>
        <p:spPr>
          <a:xfrm>
            <a:off x="4648200" y="1200151"/>
            <a:ext cx="4038600" cy="3394472"/>
          </a:xfrm>
        </p:spPr>
        <p:txBody>
          <a:bodyPr/>
          <a:lstStyle>
            <a:lvl1pPr>
              <a:buClr>
                <a:srgbClr val="F39207"/>
              </a:buCl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a:xfrm>
            <a:off x="457200" y="4767264"/>
            <a:ext cx="2133600" cy="273844"/>
          </a:xfrm>
          <a:prstGeom prst="rect">
            <a:avLst/>
          </a:prstGeom>
        </p:spPr>
        <p:txBody>
          <a:bodyPr/>
          <a:lstStyle/>
          <a:p>
            <a:fld id="{F7CA9039-8885-46DC-B10E-D4B86004F56A}" type="datetimeFigureOut">
              <a:rPr lang="fi-FI" smtClean="0"/>
              <a:t>07.09.2020</a:t>
            </a:fld>
            <a:endParaRPr lang="fi-FI"/>
          </a:p>
        </p:txBody>
      </p:sp>
      <p:sp>
        <p:nvSpPr>
          <p:cNvPr id="6" name="Alatunnisteen paikkamerkki 5"/>
          <p:cNvSpPr>
            <a:spLocks noGrp="1"/>
          </p:cNvSpPr>
          <p:nvPr>
            <p:ph type="ftr" sz="quarter" idx="11"/>
          </p:nvPr>
        </p:nvSpPr>
        <p:spPr>
          <a:xfrm>
            <a:off x="3124200" y="4767264"/>
            <a:ext cx="2895600" cy="273844"/>
          </a:xfrm>
          <a:prstGeom prst="rect">
            <a:avLst/>
          </a:prstGeom>
        </p:spPr>
        <p:txBody>
          <a:bodyPr/>
          <a:lstStyle/>
          <a:p>
            <a:endParaRPr lang="fi-FI"/>
          </a:p>
        </p:txBody>
      </p:sp>
      <p:sp>
        <p:nvSpPr>
          <p:cNvPr id="7" name="Dian numeron paikkamerkki 6"/>
          <p:cNvSpPr>
            <a:spLocks noGrp="1"/>
          </p:cNvSpPr>
          <p:nvPr>
            <p:ph type="sldNum" sz="quarter" idx="12"/>
          </p:nvPr>
        </p:nvSpPr>
        <p:spPr/>
        <p:txBody>
          <a:bodyPr/>
          <a:lstStyle/>
          <a:p>
            <a:fld id="{6DB0A51E-783C-42B7-AF44-9F2CE214B736}" type="slidenum">
              <a:rPr lang="fi-FI" smtClean="0"/>
              <a:t>‹#›</a:t>
            </a:fld>
            <a:endParaRPr lang="fi-FI"/>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Muokkaa perustyyl. napsautt.</a:t>
            </a:r>
          </a:p>
        </p:txBody>
      </p:sp>
      <p:sp>
        <p:nvSpPr>
          <p:cNvPr id="3" name="Tekstin paikkamerkki 2"/>
          <p:cNvSpPr>
            <a:spLocks noGrp="1"/>
          </p:cNvSpPr>
          <p:nvPr>
            <p:ph type="body" idx="1" hasCustomPrompt="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hasCustomPrompt="1"/>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hasCustomPrompt="1"/>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hasCustomPrompt="1"/>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a:xfrm>
            <a:off x="457200" y="4767264"/>
            <a:ext cx="2133600" cy="273844"/>
          </a:xfrm>
          <a:prstGeom prst="rect">
            <a:avLst/>
          </a:prstGeom>
        </p:spPr>
        <p:txBody>
          <a:bodyPr/>
          <a:lstStyle/>
          <a:p>
            <a:fld id="{F7CA9039-8885-46DC-B10E-D4B86004F56A}" type="datetimeFigureOut">
              <a:rPr lang="fi-FI" smtClean="0"/>
              <a:t>07.09.2020</a:t>
            </a:fld>
            <a:endParaRPr lang="fi-FI"/>
          </a:p>
        </p:txBody>
      </p:sp>
      <p:sp>
        <p:nvSpPr>
          <p:cNvPr id="8" name="Alatunnisteen paikkamerkki 7"/>
          <p:cNvSpPr>
            <a:spLocks noGrp="1"/>
          </p:cNvSpPr>
          <p:nvPr>
            <p:ph type="ftr" sz="quarter" idx="11"/>
          </p:nvPr>
        </p:nvSpPr>
        <p:spPr>
          <a:xfrm>
            <a:off x="3124200" y="4767264"/>
            <a:ext cx="2895600" cy="273844"/>
          </a:xfrm>
          <a:prstGeom prst="rect">
            <a:avLst/>
          </a:prstGeom>
        </p:spPr>
        <p:txBody>
          <a:bodyPr/>
          <a:lstStyle/>
          <a:p>
            <a:endParaRPr lang="fi-FI"/>
          </a:p>
        </p:txBody>
      </p:sp>
      <p:sp>
        <p:nvSpPr>
          <p:cNvPr id="9" name="Dian numeron paikkamerkki 8"/>
          <p:cNvSpPr>
            <a:spLocks noGrp="1"/>
          </p:cNvSpPr>
          <p:nvPr>
            <p:ph type="sldNum" sz="quarter" idx="12"/>
          </p:nvPr>
        </p:nvSpPr>
        <p:spPr/>
        <p:txBody>
          <a:bodyPr/>
          <a:lstStyle/>
          <a:p>
            <a:fld id="{6DB0A51E-783C-42B7-AF44-9F2CE214B736}" type="slidenum">
              <a:rPr lang="fi-FI" smtClean="0"/>
              <a:t>‹#›</a:t>
            </a:fld>
            <a:endParaRPr lang="fi-FI"/>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solidFill>
                  <a:srgbClr val="F39207"/>
                </a:solidFill>
              </a:defRPr>
            </a:lvl1pPr>
          </a:lstStyle>
          <a:p>
            <a:r>
              <a:rPr lang="fi-FI"/>
              <a:t>Muokkaa perustyyl. napsautt.</a:t>
            </a:r>
          </a:p>
        </p:txBody>
      </p:sp>
      <p:sp>
        <p:nvSpPr>
          <p:cNvPr id="3" name="Päivämäärän paikkamerkki 2"/>
          <p:cNvSpPr>
            <a:spLocks noGrp="1"/>
          </p:cNvSpPr>
          <p:nvPr>
            <p:ph type="dt" sz="half" idx="10"/>
          </p:nvPr>
        </p:nvSpPr>
        <p:spPr>
          <a:xfrm>
            <a:off x="457200" y="4767264"/>
            <a:ext cx="2133600" cy="273844"/>
          </a:xfrm>
          <a:prstGeom prst="rect">
            <a:avLst/>
          </a:prstGeom>
        </p:spPr>
        <p:txBody>
          <a:bodyPr/>
          <a:lstStyle/>
          <a:p>
            <a:fld id="{F7CA9039-8885-46DC-B10E-D4B86004F56A}" type="datetimeFigureOut">
              <a:rPr lang="fi-FI" smtClean="0"/>
              <a:t>07.09.2020</a:t>
            </a:fld>
            <a:endParaRPr lang="fi-FI"/>
          </a:p>
        </p:txBody>
      </p:sp>
      <p:sp>
        <p:nvSpPr>
          <p:cNvPr id="4" name="Alatunnisteen paikkamerkki 3"/>
          <p:cNvSpPr>
            <a:spLocks noGrp="1"/>
          </p:cNvSpPr>
          <p:nvPr>
            <p:ph type="ftr" sz="quarter" idx="11"/>
          </p:nvPr>
        </p:nvSpPr>
        <p:spPr>
          <a:xfrm>
            <a:off x="3124200" y="4767264"/>
            <a:ext cx="2895600" cy="273844"/>
          </a:xfrm>
          <a:prstGeom prst="rect">
            <a:avLst/>
          </a:prstGeom>
        </p:spPr>
        <p:txBody>
          <a:bodyPr/>
          <a:lstStyle/>
          <a:p>
            <a:endParaRPr lang="fi-FI"/>
          </a:p>
        </p:txBody>
      </p:sp>
      <p:sp>
        <p:nvSpPr>
          <p:cNvPr id="5" name="Dian numeron paikkamerkki 4"/>
          <p:cNvSpPr>
            <a:spLocks noGrp="1"/>
          </p:cNvSpPr>
          <p:nvPr>
            <p:ph type="sldNum" sz="quarter" idx="12"/>
          </p:nvPr>
        </p:nvSpPr>
        <p:spPr/>
        <p:txBody>
          <a:bodyPr/>
          <a:lstStyle/>
          <a:p>
            <a:fld id="{6DB0A51E-783C-42B7-AF44-9F2CE214B736}" type="slidenum">
              <a:rPr lang="fi-FI" smtClean="0"/>
              <a:t>‹#›</a:t>
            </a:fld>
            <a:endParaRPr lang="fi-FI"/>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a:xfrm>
            <a:off x="457200" y="4767264"/>
            <a:ext cx="2133600" cy="273844"/>
          </a:xfrm>
          <a:prstGeom prst="rect">
            <a:avLst/>
          </a:prstGeom>
        </p:spPr>
        <p:txBody>
          <a:bodyPr/>
          <a:lstStyle/>
          <a:p>
            <a:fld id="{ACDF6120-F1F0-4C60-9FE9-39AC71A9C79D}" type="datetimeFigureOut">
              <a:rPr lang="en-US" smtClean="0"/>
              <a:t>9/7/2020</a:t>
            </a:fld>
            <a:endParaRPr lang="en-US"/>
          </a:p>
        </p:txBody>
      </p:sp>
      <p:sp>
        <p:nvSpPr>
          <p:cNvPr id="3" name="Alatunnisteen paikkamerkki 2"/>
          <p:cNvSpPr>
            <a:spLocks noGrp="1"/>
          </p:cNvSpPr>
          <p:nvPr>
            <p:ph type="ftr" sz="quarter" idx="11"/>
          </p:nvPr>
        </p:nvSpPr>
        <p:spPr>
          <a:xfrm>
            <a:off x="3124200" y="4767264"/>
            <a:ext cx="2895600" cy="273844"/>
          </a:xfrm>
          <a:prstGeom prst="rect">
            <a:avLst/>
          </a:prstGeom>
        </p:spPr>
        <p:txBody>
          <a:bodyPr/>
          <a:lstStyle/>
          <a:p>
            <a:endParaRPr kumimoji="0" lang="en-US"/>
          </a:p>
        </p:txBody>
      </p:sp>
      <p:sp>
        <p:nvSpPr>
          <p:cNvPr id="4" name="Dian numeron paikkamerkki 3"/>
          <p:cNvSpPr>
            <a:spLocks noGrp="1"/>
          </p:cNvSpPr>
          <p:nvPr>
            <p:ph type="sldNum" sz="quarter" idx="12"/>
          </p:nvPr>
        </p:nvSpPr>
        <p:spPr/>
        <p:txBody>
          <a:bodyPr/>
          <a:lstStyle/>
          <a:p>
            <a:fld id="{EA7C8D44-3667-46F6-9772-CC52308E2A7F}" type="slidenum">
              <a:rPr kumimoji="0" lang="en-US" smtClean="0"/>
              <a:t>‹#›</a:t>
            </a:fld>
            <a:endParaRPr kumimoji="0"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457209" y="204787"/>
            <a:ext cx="3008313" cy="871538"/>
          </a:xfrm>
        </p:spPr>
        <p:txBody>
          <a:bodyPr anchor="b"/>
          <a:lstStyle>
            <a:lvl1pPr algn="l">
              <a:defRPr sz="2000" b="1">
                <a:solidFill>
                  <a:srgbClr val="F39207"/>
                </a:solidFill>
              </a:defRPr>
            </a:lvl1pPr>
          </a:lstStyle>
          <a:p>
            <a:r>
              <a:rPr lang="fi-FI"/>
              <a:t>Muokkaa perustyyl. napsautt.</a:t>
            </a:r>
          </a:p>
        </p:txBody>
      </p:sp>
      <p:sp>
        <p:nvSpPr>
          <p:cNvPr id="3" name="Sisällön paikkamerkki 2"/>
          <p:cNvSpPr>
            <a:spLocks noGrp="1"/>
          </p:cNvSpPr>
          <p:nvPr>
            <p:ph idx="1" hasCustomPrompt="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hasCustomPrompt="1"/>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4"/>
          <p:cNvSpPr>
            <a:spLocks noGrp="1"/>
          </p:cNvSpPr>
          <p:nvPr>
            <p:ph type="dt" sz="half" idx="10"/>
          </p:nvPr>
        </p:nvSpPr>
        <p:spPr>
          <a:xfrm>
            <a:off x="457200" y="4767264"/>
            <a:ext cx="2133600" cy="273844"/>
          </a:xfrm>
          <a:prstGeom prst="rect">
            <a:avLst/>
          </a:prstGeom>
        </p:spPr>
        <p:txBody>
          <a:bodyPr/>
          <a:lstStyle/>
          <a:p>
            <a:fld id="{F7CA9039-8885-46DC-B10E-D4B86004F56A}" type="datetimeFigureOut">
              <a:rPr lang="fi-FI" smtClean="0"/>
              <a:t>07.09.2020</a:t>
            </a:fld>
            <a:endParaRPr lang="fi-FI"/>
          </a:p>
        </p:txBody>
      </p:sp>
      <p:sp>
        <p:nvSpPr>
          <p:cNvPr id="6" name="Alatunnisteen paikkamerkki 5"/>
          <p:cNvSpPr>
            <a:spLocks noGrp="1"/>
          </p:cNvSpPr>
          <p:nvPr>
            <p:ph type="ftr" sz="quarter" idx="11"/>
          </p:nvPr>
        </p:nvSpPr>
        <p:spPr>
          <a:xfrm>
            <a:off x="3124200" y="4767264"/>
            <a:ext cx="2895600" cy="273844"/>
          </a:xfrm>
          <a:prstGeom prst="rect">
            <a:avLst/>
          </a:prstGeom>
        </p:spPr>
        <p:txBody>
          <a:bodyPr/>
          <a:lstStyle/>
          <a:p>
            <a:endParaRPr lang="fi-FI"/>
          </a:p>
        </p:txBody>
      </p:sp>
      <p:sp>
        <p:nvSpPr>
          <p:cNvPr id="7" name="Dian numeron paikkamerkki 6"/>
          <p:cNvSpPr>
            <a:spLocks noGrp="1"/>
          </p:cNvSpPr>
          <p:nvPr>
            <p:ph type="sldNum" sz="quarter" idx="12"/>
          </p:nvPr>
        </p:nvSpPr>
        <p:spPr/>
        <p:txBody>
          <a:bodyPr/>
          <a:lstStyle/>
          <a:p>
            <a:fld id="{6DB0A51E-783C-42B7-AF44-9F2CE214B736}" type="slidenum">
              <a:rPr lang="fi-FI" smtClean="0"/>
              <a:t>‹#›</a:t>
            </a:fld>
            <a:endParaRPr lang="fi-FI"/>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1792288" y="3600451"/>
            <a:ext cx="5486400" cy="425054"/>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hasCustomPrompt="1"/>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4"/>
          <p:cNvSpPr>
            <a:spLocks noGrp="1"/>
          </p:cNvSpPr>
          <p:nvPr>
            <p:ph type="dt" sz="half" idx="10"/>
          </p:nvPr>
        </p:nvSpPr>
        <p:spPr>
          <a:xfrm>
            <a:off x="457200" y="4767264"/>
            <a:ext cx="2133600" cy="273844"/>
          </a:xfrm>
          <a:prstGeom prst="rect">
            <a:avLst/>
          </a:prstGeom>
        </p:spPr>
        <p:txBody>
          <a:bodyPr/>
          <a:lstStyle/>
          <a:p>
            <a:fld id="{F7CA9039-8885-46DC-B10E-D4B86004F56A}" type="datetimeFigureOut">
              <a:rPr lang="fi-FI" smtClean="0"/>
              <a:t>07.09.2020</a:t>
            </a:fld>
            <a:endParaRPr lang="fi-FI"/>
          </a:p>
        </p:txBody>
      </p:sp>
      <p:sp>
        <p:nvSpPr>
          <p:cNvPr id="6" name="Alatunnisteen paikkamerkki 5"/>
          <p:cNvSpPr>
            <a:spLocks noGrp="1"/>
          </p:cNvSpPr>
          <p:nvPr>
            <p:ph type="ftr" sz="quarter" idx="11"/>
          </p:nvPr>
        </p:nvSpPr>
        <p:spPr>
          <a:xfrm>
            <a:off x="3124200" y="4767264"/>
            <a:ext cx="2895600" cy="273844"/>
          </a:xfrm>
          <a:prstGeom prst="rect">
            <a:avLst/>
          </a:prstGeom>
        </p:spPr>
        <p:txBody>
          <a:bodyPr/>
          <a:lstStyle/>
          <a:p>
            <a:endParaRPr lang="fi-FI"/>
          </a:p>
        </p:txBody>
      </p:sp>
      <p:sp>
        <p:nvSpPr>
          <p:cNvPr id="7" name="Dian numeron paikkamerkki 6"/>
          <p:cNvSpPr>
            <a:spLocks noGrp="1"/>
          </p:cNvSpPr>
          <p:nvPr>
            <p:ph type="sldNum" sz="quarter" idx="12"/>
          </p:nvPr>
        </p:nvSpPr>
        <p:spPr/>
        <p:txBody>
          <a:bodyPr/>
          <a:lstStyle/>
          <a:p>
            <a:fld id="{6DB0A51E-783C-42B7-AF44-9F2CE214B736}" type="slidenum">
              <a:rPr lang="fi-FI" smtClean="0"/>
              <a:t>‹#›</a:t>
            </a:fld>
            <a:endParaRPr lang="fi-FI"/>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hyperlink" Target="http://www.youtube.com/"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hyperlink" Target="http://www.twitter.com/" TargetMode="External"/><Relationship Id="rId20"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www.facebook.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Suorakulmio 10"/>
          <p:cNvSpPr/>
          <p:nvPr userDrawn="1"/>
        </p:nvSpPr>
        <p:spPr>
          <a:xfrm>
            <a:off x="0" y="4587974"/>
            <a:ext cx="9144000" cy="555526"/>
          </a:xfrm>
          <a:prstGeom prst="rect">
            <a:avLst/>
          </a:prstGeom>
          <a:solidFill>
            <a:schemeClr val="bg1"/>
          </a:solidFill>
          <a:ln>
            <a:noFill/>
          </a:ln>
          <a:effectLst>
            <a:outerShdw blurRad="215900" dir="16200000"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on paikkamerkki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8" name="Tekstikehys 7"/>
          <p:cNvSpPr txBox="1"/>
          <p:nvPr userDrawn="1"/>
        </p:nvSpPr>
        <p:spPr>
          <a:xfrm>
            <a:off x="0" y="1910034"/>
            <a:ext cx="9144000" cy="1323439"/>
          </a:xfrm>
          <a:prstGeom prst="rect">
            <a:avLst/>
          </a:prstGeom>
          <a:noFill/>
        </p:spPr>
        <p:txBody>
          <a:bodyPr wrap="square" rtlCol="0">
            <a:spAutoFit/>
          </a:bodyPr>
          <a:lstStyle/>
          <a:p>
            <a:pPr algn="ctr"/>
            <a:r>
              <a:rPr lang="fi-FI" sz="8000" dirty="0">
                <a:solidFill>
                  <a:schemeClr val="bg1"/>
                </a:solidFill>
                <a:latin typeface="Arial Rounded MT Bold" panose="020F0704030504030204" pitchFamily="34" charset="0"/>
              </a:rPr>
              <a:t>aihe</a:t>
            </a:r>
          </a:p>
        </p:txBody>
      </p:sp>
      <p:sp>
        <p:nvSpPr>
          <p:cNvPr id="6" name="Dian numeron paikkamerkki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DB0A51E-783C-42B7-AF44-9F2CE214B736}" type="slidenum">
              <a:rPr lang="fi-FI" smtClean="0"/>
              <a:t>‹#›</a:t>
            </a:fld>
            <a:endParaRPr lang="fi-FI" dirty="0"/>
          </a:p>
        </p:txBody>
      </p:sp>
      <p:pic>
        <p:nvPicPr>
          <p:cNvPr id="12" name="Picture 3" descr="C:\Users\Elo\AppData\Local\Temp\Rar$DR29.232\Circle Icons Pack\256x256\fb.png">
            <a:hlinkClick r:id="rId14"/>
          </p:cNvPr>
          <p:cNvPicPr>
            <a:picLocks noChangeAspect="1" noChangeArrowheads="1"/>
          </p:cNvPicPr>
          <p:nvPr userDrawn="1"/>
        </p:nvPicPr>
        <p:blipFill>
          <a:blip r:embed="rId15" cstate="print"/>
          <a:srcRect/>
          <a:stretch>
            <a:fillRect/>
          </a:stretch>
        </p:blipFill>
        <p:spPr bwMode="auto">
          <a:xfrm>
            <a:off x="4067944" y="4731990"/>
            <a:ext cx="288032" cy="288032"/>
          </a:xfrm>
          <a:prstGeom prst="rect">
            <a:avLst/>
          </a:prstGeom>
          <a:noFill/>
        </p:spPr>
      </p:pic>
      <p:pic>
        <p:nvPicPr>
          <p:cNvPr id="13" name="Picture 5" descr="C:\Users\Elo\AppData\Local\Temp\Rar$DR14.936\Circle Icons Pack\256x256\twitter.png">
            <a:hlinkClick r:id="rId16"/>
          </p:cNvPr>
          <p:cNvPicPr>
            <a:picLocks noChangeAspect="1" noChangeArrowheads="1"/>
          </p:cNvPicPr>
          <p:nvPr userDrawn="1"/>
        </p:nvPicPr>
        <p:blipFill>
          <a:blip r:embed="rId17" cstate="print"/>
          <a:srcRect/>
          <a:stretch>
            <a:fillRect/>
          </a:stretch>
        </p:blipFill>
        <p:spPr bwMode="auto">
          <a:xfrm>
            <a:off x="4427984" y="4731990"/>
            <a:ext cx="288032" cy="288032"/>
          </a:xfrm>
          <a:prstGeom prst="rect">
            <a:avLst/>
          </a:prstGeom>
          <a:noFill/>
        </p:spPr>
      </p:pic>
      <p:pic>
        <p:nvPicPr>
          <p:cNvPr id="14" name="Picture 4" descr="C:\Users\Elo\AppData\Local\Temp\Rar$DR80.232\Circle Icons Pack\256x256\youtube.png">
            <a:hlinkClick r:id="rId18"/>
          </p:cNvPr>
          <p:cNvPicPr>
            <a:picLocks noChangeAspect="1" noChangeArrowheads="1"/>
          </p:cNvPicPr>
          <p:nvPr userDrawn="1"/>
        </p:nvPicPr>
        <p:blipFill>
          <a:blip r:embed="rId19" cstate="print"/>
          <a:srcRect/>
          <a:stretch>
            <a:fillRect/>
          </a:stretch>
        </p:blipFill>
        <p:spPr bwMode="auto">
          <a:xfrm>
            <a:off x="4788024" y="4731990"/>
            <a:ext cx="288032" cy="288032"/>
          </a:xfrm>
          <a:prstGeom prst="rect">
            <a:avLst/>
          </a:prstGeom>
          <a:noFill/>
        </p:spPr>
      </p:pic>
      <p:pic>
        <p:nvPicPr>
          <p:cNvPr id="4" name="Picture 3" descr="logo"/>
          <p:cNvPicPr>
            <a:picLocks noChangeAspect="1"/>
          </p:cNvPicPr>
          <p:nvPr userDrawn="1"/>
        </p:nvPicPr>
        <p:blipFill>
          <a:blip r:embed="rId20"/>
          <a:stretch>
            <a:fillRect/>
          </a:stretch>
        </p:blipFill>
        <p:spPr>
          <a:xfrm>
            <a:off x="457200" y="4668520"/>
            <a:ext cx="930275" cy="35179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fade/>
  </p:transition>
  <p:hf hdr="0" ftr="0" dt="0"/>
  <p:txStyles>
    <p:titleStyle>
      <a:lvl1pPr algn="ctr" defTabSz="914400" rtl="0" eaLnBrk="1" latinLnBrk="0" hangingPunct="1">
        <a:spcBef>
          <a:spcPct val="0"/>
        </a:spcBef>
        <a:buNone/>
        <a:defRPr sz="3600" kern="1200">
          <a:solidFill>
            <a:srgbClr val="8DC63F"/>
          </a:solidFill>
          <a:latin typeface="Arial Rounded MT Bold" panose="020F0704030504030204" pitchFamily="34" charset="0"/>
          <a:ea typeface="+mj-ea"/>
          <a:cs typeface="+mj-cs"/>
        </a:defRPr>
      </a:lvl1pPr>
    </p:titleStyle>
    <p:bodyStyle>
      <a:lvl1pPr marL="342900" indent="-342900" algn="l" defTabSz="914400" rtl="0" eaLnBrk="1" latinLnBrk="0" hangingPunct="1">
        <a:spcBef>
          <a:spcPct val="20000"/>
        </a:spcBef>
        <a:buClr>
          <a:srgbClr val="8DC63F"/>
        </a:buClr>
        <a:buFont typeface="Arial" panose="020B0604020202020204" pitchFamily="34" charset="0"/>
        <a:buChar char="•"/>
        <a:defRPr sz="2800" kern="120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8DC63F"/>
        </a:buClr>
        <a:buFont typeface="Arial" panose="020B0604020202020204" pitchFamily="34" charset="0"/>
        <a:buChar char="•"/>
        <a:defRPr sz="2400" kern="120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8DC63F"/>
        </a:buClr>
        <a:buFont typeface="Arial" panose="020B0604020202020204" pitchFamily="34" charset="0"/>
        <a:buChar char="•"/>
        <a:defRPr sz="200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8DC63F"/>
        </a:buClr>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8DC63F"/>
        </a:buClr>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215515"/>
            <a:ext cx="3630930" cy="76200"/>
          </a:xfrm>
        </p:spPr>
        <p:txBody>
          <a:bodyPr>
            <a:normAutofit fontScale="90000"/>
          </a:bodyPr>
          <a:lstStyle/>
          <a:p>
            <a:endParaRPr lang="fi-FI" sz="5400" dirty="0"/>
          </a:p>
        </p:txBody>
      </p:sp>
      <p:sp>
        <p:nvSpPr>
          <p:cNvPr id="3" name="Alaotsikko 2"/>
          <p:cNvSpPr>
            <a:spLocks noGrp="1"/>
          </p:cNvSpPr>
          <p:nvPr>
            <p:ph type="subTitle" idx="1"/>
          </p:nvPr>
        </p:nvSpPr>
        <p:spPr>
          <a:xfrm>
            <a:off x="1371599" y="4048883"/>
            <a:ext cx="6400800" cy="1818005"/>
          </a:xfrm>
        </p:spPr>
        <p:txBody>
          <a:bodyPr>
            <a:normAutofit/>
          </a:bodyPr>
          <a:lstStyle/>
          <a:p>
            <a:r>
              <a:rPr lang="fi-FI" sz="2400" dirty="0" err="1">
                <a:solidFill>
                  <a:srgbClr val="F39207"/>
                </a:solidFill>
              </a:rPr>
              <a:t>Föräldrakväll</a:t>
            </a:r>
            <a:endParaRPr lang="fi-FI" sz="2400" dirty="0">
              <a:solidFill>
                <a:srgbClr val="F39207"/>
              </a:solidFill>
            </a:endParaRPr>
          </a:p>
        </p:txBody>
      </p:sp>
      <p:sp>
        <p:nvSpPr>
          <p:cNvPr id="4" name="Tekstiruutu 3"/>
          <p:cNvSpPr txBox="1"/>
          <p:nvPr/>
        </p:nvSpPr>
        <p:spPr>
          <a:xfrm>
            <a:off x="8100392" y="4803998"/>
            <a:ext cx="864096" cy="307777"/>
          </a:xfrm>
          <a:prstGeom prst="rect">
            <a:avLst/>
          </a:prstGeom>
          <a:noFill/>
        </p:spPr>
        <p:txBody>
          <a:bodyPr wrap="square" rtlCol="0">
            <a:spAutoFit/>
          </a:bodyPr>
          <a:lstStyle/>
          <a:p>
            <a:r>
              <a:rPr lang="fi-FI" sz="1400" dirty="0"/>
              <a:t>Dia 1</a:t>
            </a:r>
          </a:p>
        </p:txBody>
      </p:sp>
      <p:pic>
        <p:nvPicPr>
          <p:cNvPr id="5" name="Picture 4" descr="kansi2"/>
          <p:cNvPicPr>
            <a:picLocks noChangeAspect="1"/>
          </p:cNvPicPr>
          <p:nvPr/>
        </p:nvPicPr>
        <p:blipFill>
          <a:blip r:embed="rId3"/>
          <a:stretch>
            <a:fillRect/>
          </a:stretch>
        </p:blipFill>
        <p:spPr>
          <a:xfrm>
            <a:off x="-3493" y="-1172666"/>
            <a:ext cx="9150985" cy="5146675"/>
          </a:xfrm>
          <a:prstGeom prst="rect">
            <a:avLst/>
          </a:prstGeom>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altLang="en-US" b="1" dirty="0" err="1">
                <a:solidFill>
                  <a:srgbClr val="F39207"/>
                </a:solidFill>
                <a:latin typeface="Calibri" panose="020F0502020204030204" charset="0"/>
              </a:rPr>
              <a:t>Elevernas</a:t>
            </a:r>
            <a:r>
              <a:rPr lang="fi-FI" altLang="en-US" b="1" dirty="0">
                <a:solidFill>
                  <a:srgbClr val="F39207"/>
                </a:solidFill>
                <a:latin typeface="Calibri" panose="020F0502020204030204" charset="0"/>
              </a:rPr>
              <a:t> </a:t>
            </a:r>
            <a:r>
              <a:rPr lang="fi-FI" altLang="en-US" b="1" dirty="0" err="1">
                <a:solidFill>
                  <a:srgbClr val="F39207"/>
                </a:solidFill>
                <a:latin typeface="Calibri" panose="020F0502020204030204" charset="0"/>
              </a:rPr>
              <a:t>berättelser</a:t>
            </a:r>
            <a:r>
              <a:rPr lang="fi-FI" altLang="en-US" b="1" dirty="0">
                <a:solidFill>
                  <a:srgbClr val="F39207"/>
                </a:solidFill>
                <a:latin typeface="Calibri" panose="020F0502020204030204" charset="0"/>
              </a:rPr>
              <a:t>.</a:t>
            </a:r>
            <a:br>
              <a:rPr lang="fi-FI" altLang="en-US" b="1" dirty="0">
                <a:solidFill>
                  <a:srgbClr val="F39207"/>
                </a:solidFill>
                <a:latin typeface="Calibri" panose="020F0502020204030204" charset="0"/>
              </a:rPr>
            </a:br>
            <a:r>
              <a:rPr lang="fi-FI" altLang="en-US" b="1" dirty="0" err="1">
                <a:solidFill>
                  <a:srgbClr val="F39207"/>
                </a:solidFill>
                <a:latin typeface="Calibri" panose="020F0502020204030204" charset="0"/>
              </a:rPr>
              <a:t>Vad</a:t>
            </a:r>
            <a:r>
              <a:rPr lang="fi-FI" altLang="en-US" b="1" dirty="0">
                <a:solidFill>
                  <a:srgbClr val="F39207"/>
                </a:solidFill>
                <a:latin typeface="Calibri" panose="020F0502020204030204" charset="0"/>
              </a:rPr>
              <a:t> </a:t>
            </a:r>
            <a:r>
              <a:rPr lang="fi-FI" altLang="en-US" b="1" dirty="0" err="1">
                <a:solidFill>
                  <a:srgbClr val="F39207"/>
                </a:solidFill>
                <a:latin typeface="Calibri" panose="020F0502020204030204" charset="0"/>
              </a:rPr>
              <a:t>händer</a:t>
            </a:r>
            <a:r>
              <a:rPr lang="fi-FI" altLang="en-US" b="1" dirty="0">
                <a:solidFill>
                  <a:srgbClr val="F39207"/>
                </a:solidFill>
                <a:latin typeface="Calibri" panose="020F0502020204030204" charset="0"/>
              </a:rPr>
              <a:t> i </a:t>
            </a:r>
            <a:r>
              <a:rPr lang="fi-FI" altLang="en-US" b="1" dirty="0" err="1">
                <a:solidFill>
                  <a:srgbClr val="F39207"/>
                </a:solidFill>
                <a:latin typeface="Calibri" panose="020F0502020204030204" charset="0"/>
              </a:rPr>
              <a:t>bilden</a:t>
            </a:r>
            <a:r>
              <a:rPr lang="fi-FI" altLang="en-US" b="1" dirty="0">
                <a:solidFill>
                  <a:srgbClr val="F39207"/>
                </a:solidFill>
                <a:latin typeface="Calibri" panose="020F0502020204030204" charset="0"/>
              </a:rPr>
              <a:t>?</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r>
              <a:rPr kumimoji="0" lang="fi-FI" altLang="en-US"/>
              <a:t>Dia 8b</a:t>
            </a:r>
            <a:endParaRPr kumimoji="0" lang="fi-FI" altLang="en-US" dirty="0"/>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p:cNvSpPr txBox="1"/>
          <p:nvPr/>
        </p:nvSpPr>
        <p:spPr>
          <a:xfrm>
            <a:off x="8388424" y="4876006"/>
            <a:ext cx="648072" cy="275590"/>
          </a:xfrm>
          <a:prstGeom prst="rect">
            <a:avLst/>
          </a:prstGeom>
          <a:noFill/>
        </p:spPr>
        <p:txBody>
          <a:bodyPr wrap="square" rtlCol="0">
            <a:spAutoFit/>
          </a:bodyPr>
          <a:lstStyle/>
          <a:p>
            <a:r>
              <a:rPr lang="fi-FI" sz="1200" dirty="0"/>
              <a:t>DIA 9a</a:t>
            </a:r>
          </a:p>
        </p:txBody>
      </p:sp>
      <p:pic>
        <p:nvPicPr>
          <p:cNvPr id="5" name="Content Placeholder 4" descr="aiti"/>
          <p:cNvPicPr>
            <a:picLocks noGrp="1" noChangeAspect="1"/>
          </p:cNvPicPr>
          <p:nvPr>
            <p:ph idx="1"/>
          </p:nvPr>
        </p:nvPicPr>
        <p:blipFill>
          <a:blip r:embed="rId3"/>
          <a:stretch>
            <a:fillRect/>
          </a:stretch>
        </p:blipFill>
        <p:spPr>
          <a:xfrm>
            <a:off x="1156970" y="196850"/>
            <a:ext cx="6983095" cy="4213225"/>
          </a:xfrm>
          <a:prstGeom prst="rect">
            <a:avLst/>
          </a:prstGeom>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altLang="en-US" b="1" dirty="0" err="1">
                <a:solidFill>
                  <a:srgbClr val="F39207"/>
                </a:solidFill>
                <a:latin typeface="Calibri" panose="020F0502020204030204" charset="0"/>
              </a:rPr>
              <a:t>Elevernas</a:t>
            </a:r>
            <a:r>
              <a:rPr lang="fi-FI" altLang="en-US" b="1" dirty="0">
                <a:solidFill>
                  <a:srgbClr val="F39207"/>
                </a:solidFill>
                <a:latin typeface="Calibri" panose="020F0502020204030204" charset="0"/>
              </a:rPr>
              <a:t> </a:t>
            </a:r>
            <a:r>
              <a:rPr lang="fi-FI" altLang="en-US" b="1" dirty="0" err="1">
                <a:solidFill>
                  <a:srgbClr val="F39207"/>
                </a:solidFill>
                <a:latin typeface="Calibri" panose="020F0502020204030204" charset="0"/>
              </a:rPr>
              <a:t>berättelser</a:t>
            </a:r>
            <a:r>
              <a:rPr lang="fi-FI" altLang="en-US" b="1" dirty="0">
                <a:latin typeface="Calibri" panose="020F0502020204030204" charset="0"/>
              </a:rPr>
              <a:t>:</a:t>
            </a:r>
            <a:br>
              <a:rPr lang="fi-FI" altLang="en-US" b="1" dirty="0">
                <a:solidFill>
                  <a:srgbClr val="F39207"/>
                </a:solidFill>
                <a:latin typeface="Calibri" panose="020F0502020204030204" charset="0"/>
              </a:rPr>
            </a:br>
            <a:r>
              <a:rPr lang="fi-FI" altLang="en-US" b="1" dirty="0" err="1">
                <a:solidFill>
                  <a:srgbClr val="F39207"/>
                </a:solidFill>
                <a:latin typeface="Calibri" panose="020F0502020204030204" charset="0"/>
              </a:rPr>
              <a:t>Vad</a:t>
            </a:r>
            <a:r>
              <a:rPr lang="fi-FI" altLang="en-US" b="1" dirty="0">
                <a:solidFill>
                  <a:srgbClr val="F39207"/>
                </a:solidFill>
                <a:latin typeface="Calibri" panose="020F0502020204030204" charset="0"/>
              </a:rPr>
              <a:t> </a:t>
            </a:r>
            <a:r>
              <a:rPr lang="fi-FI" altLang="en-US" b="1" dirty="0" err="1">
                <a:solidFill>
                  <a:srgbClr val="F39207"/>
                </a:solidFill>
                <a:latin typeface="Calibri" panose="020F0502020204030204" charset="0"/>
              </a:rPr>
              <a:t>händer</a:t>
            </a:r>
            <a:r>
              <a:rPr lang="fi-FI" altLang="en-US" b="1" dirty="0">
                <a:solidFill>
                  <a:srgbClr val="F39207"/>
                </a:solidFill>
                <a:latin typeface="Calibri" panose="020F0502020204030204" charset="0"/>
              </a:rPr>
              <a:t> i </a:t>
            </a:r>
            <a:r>
              <a:rPr lang="fi-FI" altLang="en-US" b="1" dirty="0" err="1">
                <a:solidFill>
                  <a:srgbClr val="F39207"/>
                </a:solidFill>
                <a:latin typeface="Calibri" panose="020F0502020204030204" charset="0"/>
              </a:rPr>
              <a:t>bilden</a:t>
            </a:r>
            <a:r>
              <a:rPr lang="fi-FI" altLang="en-US" b="1" dirty="0">
                <a:solidFill>
                  <a:srgbClr val="F39207"/>
                </a:solidFill>
                <a:latin typeface="Calibri" panose="020F0502020204030204" charset="0"/>
              </a:rPr>
              <a:t>?</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r>
              <a:rPr kumimoji="0" lang="fi-FI" altLang="en-US"/>
              <a:t>Dia 9b</a:t>
            </a:r>
            <a:endParaRPr kumimoji="0" lang="fi-FI" altLang="en-US" dirty="0"/>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10a</a:t>
            </a:r>
          </a:p>
        </p:txBody>
      </p:sp>
      <p:pic>
        <p:nvPicPr>
          <p:cNvPr id="3" name="Picture 2" descr="isa_huutaa"/>
          <p:cNvPicPr>
            <a:picLocks noChangeAspect="1"/>
          </p:cNvPicPr>
          <p:nvPr/>
        </p:nvPicPr>
        <p:blipFill>
          <a:blip r:embed="rId2"/>
          <a:stretch>
            <a:fillRect/>
          </a:stretch>
        </p:blipFill>
        <p:spPr>
          <a:xfrm>
            <a:off x="1358265" y="76200"/>
            <a:ext cx="6428105" cy="4379595"/>
          </a:xfrm>
          <a:prstGeom prst="rect">
            <a:avLst/>
          </a:prstGeom>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altLang="en-US" b="1" dirty="0" err="1">
                <a:solidFill>
                  <a:srgbClr val="F39207"/>
                </a:solidFill>
                <a:latin typeface="Calibri" panose="020F0502020204030204" charset="0"/>
              </a:rPr>
              <a:t>Elevernas</a:t>
            </a:r>
            <a:r>
              <a:rPr lang="fi-FI" altLang="en-US" b="1" dirty="0">
                <a:solidFill>
                  <a:srgbClr val="F39207"/>
                </a:solidFill>
                <a:latin typeface="Calibri" panose="020F0502020204030204" charset="0"/>
              </a:rPr>
              <a:t> </a:t>
            </a:r>
            <a:r>
              <a:rPr lang="fi-FI" altLang="en-US" b="1" dirty="0" err="1">
                <a:solidFill>
                  <a:srgbClr val="F39207"/>
                </a:solidFill>
                <a:latin typeface="Calibri" panose="020F0502020204030204" charset="0"/>
              </a:rPr>
              <a:t>berättelser</a:t>
            </a:r>
            <a:r>
              <a:rPr lang="fi-FI" altLang="en-US" b="1" dirty="0">
                <a:latin typeface="Calibri" panose="020F0502020204030204" charset="0"/>
              </a:rPr>
              <a:t>:</a:t>
            </a:r>
            <a:br>
              <a:rPr lang="fi-FI" altLang="en-US" b="1" dirty="0">
                <a:solidFill>
                  <a:srgbClr val="F39207"/>
                </a:solidFill>
                <a:latin typeface="Calibri" panose="020F0502020204030204" charset="0"/>
              </a:rPr>
            </a:br>
            <a:r>
              <a:rPr lang="fi-FI" altLang="en-US" b="1" dirty="0" err="1">
                <a:solidFill>
                  <a:srgbClr val="F39207"/>
                </a:solidFill>
                <a:latin typeface="Calibri" panose="020F0502020204030204" charset="0"/>
              </a:rPr>
              <a:t>Vad</a:t>
            </a:r>
            <a:r>
              <a:rPr lang="fi-FI" altLang="en-US" b="1" dirty="0">
                <a:solidFill>
                  <a:srgbClr val="F39207"/>
                </a:solidFill>
                <a:latin typeface="Calibri" panose="020F0502020204030204" charset="0"/>
              </a:rPr>
              <a:t> </a:t>
            </a:r>
            <a:r>
              <a:rPr lang="fi-FI" altLang="en-US" b="1" dirty="0" err="1">
                <a:solidFill>
                  <a:srgbClr val="F39207"/>
                </a:solidFill>
                <a:latin typeface="Calibri" panose="020F0502020204030204" charset="0"/>
              </a:rPr>
              <a:t>händer</a:t>
            </a:r>
            <a:r>
              <a:rPr lang="fi-FI" altLang="en-US" b="1" dirty="0">
                <a:solidFill>
                  <a:srgbClr val="F39207"/>
                </a:solidFill>
                <a:latin typeface="Calibri" panose="020F0502020204030204" charset="0"/>
              </a:rPr>
              <a:t> i </a:t>
            </a:r>
            <a:r>
              <a:rPr lang="fi-FI" altLang="en-US" b="1" dirty="0" err="1">
                <a:solidFill>
                  <a:srgbClr val="F39207"/>
                </a:solidFill>
                <a:latin typeface="Calibri" panose="020F0502020204030204" charset="0"/>
              </a:rPr>
              <a:t>bilden</a:t>
            </a:r>
            <a:r>
              <a:rPr lang="fi-FI" altLang="en-US" b="1" dirty="0">
                <a:solidFill>
                  <a:srgbClr val="F39207"/>
                </a:solidFill>
                <a:latin typeface="Calibri" panose="020F0502020204030204" charset="0"/>
              </a:rPr>
              <a:t>?</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r>
              <a:rPr kumimoji="0" lang="fi-FI" altLang="en-US"/>
              <a:t>Dia 10b</a:t>
            </a:r>
            <a:endParaRPr kumimoji="0" lang="fi-FI" altLang="en-US" dirty="0"/>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11a</a:t>
            </a:r>
          </a:p>
        </p:txBody>
      </p:sp>
      <p:pic>
        <p:nvPicPr>
          <p:cNvPr id="3" name="Picture 2" descr="ruokkis"/>
          <p:cNvPicPr>
            <a:picLocks noChangeAspect="1"/>
          </p:cNvPicPr>
          <p:nvPr/>
        </p:nvPicPr>
        <p:blipFill>
          <a:blip r:embed="rId2"/>
          <a:stretch>
            <a:fillRect/>
          </a:stretch>
        </p:blipFill>
        <p:spPr>
          <a:xfrm>
            <a:off x="802005" y="187325"/>
            <a:ext cx="6852285" cy="4060825"/>
          </a:xfrm>
          <a:prstGeom prst="rect">
            <a:avLst/>
          </a:prstGeom>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altLang="en-US" b="1" dirty="0" err="1">
                <a:solidFill>
                  <a:srgbClr val="F39207"/>
                </a:solidFill>
                <a:latin typeface="Calibri" panose="020F0502020204030204" charset="0"/>
              </a:rPr>
              <a:t>Elevernas</a:t>
            </a:r>
            <a:r>
              <a:rPr lang="fi-FI" altLang="en-US" b="1" dirty="0">
                <a:solidFill>
                  <a:srgbClr val="F39207"/>
                </a:solidFill>
                <a:latin typeface="Calibri" panose="020F0502020204030204" charset="0"/>
              </a:rPr>
              <a:t> </a:t>
            </a:r>
            <a:r>
              <a:rPr lang="fi-FI" altLang="en-US" b="1" dirty="0" err="1">
                <a:solidFill>
                  <a:srgbClr val="F39207"/>
                </a:solidFill>
                <a:latin typeface="Calibri" panose="020F0502020204030204" charset="0"/>
              </a:rPr>
              <a:t>berättelser</a:t>
            </a:r>
            <a:r>
              <a:rPr lang="fi-FI" altLang="en-US" b="1" dirty="0">
                <a:latin typeface="Calibri" panose="020F0502020204030204" charset="0"/>
              </a:rPr>
              <a:t>:</a:t>
            </a:r>
            <a:br>
              <a:rPr lang="fi-FI" altLang="en-US" b="1" dirty="0">
                <a:solidFill>
                  <a:srgbClr val="F39207"/>
                </a:solidFill>
                <a:latin typeface="Calibri" panose="020F0502020204030204" charset="0"/>
              </a:rPr>
            </a:br>
            <a:r>
              <a:rPr lang="fi-FI" altLang="en-US" b="1" dirty="0" err="1">
                <a:solidFill>
                  <a:srgbClr val="F39207"/>
                </a:solidFill>
                <a:latin typeface="Calibri" panose="020F0502020204030204" charset="0"/>
              </a:rPr>
              <a:t>Vad</a:t>
            </a:r>
            <a:r>
              <a:rPr lang="fi-FI" altLang="en-US" b="1" dirty="0">
                <a:solidFill>
                  <a:srgbClr val="F39207"/>
                </a:solidFill>
                <a:latin typeface="Calibri" panose="020F0502020204030204" charset="0"/>
              </a:rPr>
              <a:t> </a:t>
            </a:r>
            <a:r>
              <a:rPr lang="fi-FI" altLang="en-US" b="1" dirty="0" err="1">
                <a:solidFill>
                  <a:srgbClr val="F39207"/>
                </a:solidFill>
                <a:latin typeface="Calibri" panose="020F0502020204030204" charset="0"/>
              </a:rPr>
              <a:t>händer</a:t>
            </a:r>
            <a:r>
              <a:rPr lang="fi-FI" altLang="en-US" b="1" dirty="0">
                <a:solidFill>
                  <a:srgbClr val="F39207"/>
                </a:solidFill>
                <a:latin typeface="Calibri" panose="020F0502020204030204" charset="0"/>
              </a:rPr>
              <a:t> i </a:t>
            </a:r>
            <a:r>
              <a:rPr lang="fi-FI" altLang="en-US" b="1" dirty="0" err="1">
                <a:solidFill>
                  <a:srgbClr val="F39207"/>
                </a:solidFill>
                <a:latin typeface="Calibri" panose="020F0502020204030204" charset="0"/>
              </a:rPr>
              <a:t>bilden</a:t>
            </a:r>
            <a:r>
              <a:rPr lang="fi-FI" altLang="en-US" b="1" dirty="0">
                <a:solidFill>
                  <a:srgbClr val="F39207"/>
                </a:solidFill>
                <a:latin typeface="Calibri" panose="020F0502020204030204" charset="0"/>
              </a:rPr>
              <a:t>?</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r>
              <a:rPr kumimoji="0" lang="fi-FI" altLang="en-US"/>
              <a:t>Dia 11b</a:t>
            </a:r>
            <a:endParaRPr kumimoji="0" lang="fi-FI" altLang="en-US" dirty="0"/>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12a</a:t>
            </a:r>
          </a:p>
        </p:txBody>
      </p:sp>
      <p:pic>
        <p:nvPicPr>
          <p:cNvPr id="3" name="Picture 2" descr="netti"/>
          <p:cNvPicPr>
            <a:picLocks noChangeAspect="1"/>
          </p:cNvPicPr>
          <p:nvPr/>
        </p:nvPicPr>
        <p:blipFill>
          <a:blip r:embed="rId2"/>
          <a:stretch>
            <a:fillRect/>
          </a:stretch>
        </p:blipFill>
        <p:spPr>
          <a:xfrm>
            <a:off x="1825625" y="182245"/>
            <a:ext cx="5883910" cy="4098290"/>
          </a:xfrm>
          <a:prstGeom prst="rect">
            <a:avLst/>
          </a:prstGeom>
        </p:spPr>
      </p:pic>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altLang="en-US" b="1" dirty="0" err="1">
                <a:solidFill>
                  <a:srgbClr val="F39207"/>
                </a:solidFill>
                <a:latin typeface="Calibri" panose="020F0502020204030204" charset="0"/>
              </a:rPr>
              <a:t>Elevernas</a:t>
            </a:r>
            <a:r>
              <a:rPr lang="fi-FI" altLang="en-US" b="1" dirty="0">
                <a:solidFill>
                  <a:srgbClr val="F39207"/>
                </a:solidFill>
                <a:latin typeface="Calibri" panose="020F0502020204030204" charset="0"/>
              </a:rPr>
              <a:t> </a:t>
            </a:r>
            <a:r>
              <a:rPr lang="fi-FI" altLang="en-US" b="1" dirty="0" err="1">
                <a:solidFill>
                  <a:srgbClr val="F39207"/>
                </a:solidFill>
                <a:latin typeface="Calibri" panose="020F0502020204030204" charset="0"/>
              </a:rPr>
              <a:t>berättelser</a:t>
            </a:r>
            <a:r>
              <a:rPr lang="fi-FI" altLang="en-US" b="1" dirty="0">
                <a:latin typeface="Calibri" panose="020F0502020204030204" charset="0"/>
              </a:rPr>
              <a:t>:</a:t>
            </a:r>
            <a:br>
              <a:rPr lang="fi-FI" altLang="en-US" b="1" dirty="0">
                <a:solidFill>
                  <a:srgbClr val="F39207"/>
                </a:solidFill>
                <a:latin typeface="Calibri" panose="020F0502020204030204" charset="0"/>
              </a:rPr>
            </a:br>
            <a:r>
              <a:rPr lang="fi-FI" altLang="en-US" b="1" dirty="0" err="1">
                <a:solidFill>
                  <a:srgbClr val="F39207"/>
                </a:solidFill>
                <a:latin typeface="Calibri" panose="020F0502020204030204" charset="0"/>
              </a:rPr>
              <a:t>Vad</a:t>
            </a:r>
            <a:r>
              <a:rPr lang="fi-FI" altLang="en-US" b="1" dirty="0">
                <a:solidFill>
                  <a:srgbClr val="F39207"/>
                </a:solidFill>
                <a:latin typeface="Calibri" panose="020F0502020204030204" charset="0"/>
              </a:rPr>
              <a:t> </a:t>
            </a:r>
            <a:r>
              <a:rPr lang="fi-FI" altLang="en-US" b="1" dirty="0" err="1">
                <a:solidFill>
                  <a:srgbClr val="F39207"/>
                </a:solidFill>
                <a:latin typeface="Calibri" panose="020F0502020204030204" charset="0"/>
              </a:rPr>
              <a:t>händer</a:t>
            </a:r>
            <a:r>
              <a:rPr lang="fi-FI" altLang="en-US" b="1" dirty="0">
                <a:solidFill>
                  <a:srgbClr val="F39207"/>
                </a:solidFill>
                <a:latin typeface="Calibri" panose="020F0502020204030204" charset="0"/>
              </a:rPr>
              <a:t> i </a:t>
            </a:r>
            <a:r>
              <a:rPr lang="fi-FI" altLang="en-US" b="1" dirty="0" err="1">
                <a:solidFill>
                  <a:srgbClr val="F39207"/>
                </a:solidFill>
                <a:latin typeface="Calibri" panose="020F0502020204030204" charset="0"/>
              </a:rPr>
              <a:t>bilden</a:t>
            </a:r>
            <a:r>
              <a:rPr lang="fi-FI" altLang="en-US" b="1" dirty="0">
                <a:solidFill>
                  <a:srgbClr val="F39207"/>
                </a:solidFill>
                <a:latin typeface="Calibri" panose="020F0502020204030204" charset="0"/>
              </a:rPr>
              <a:t>?</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r>
              <a:rPr kumimoji="0" lang="fi-FI" altLang="en-US"/>
              <a:t>Dia 12 b</a:t>
            </a:r>
            <a:endParaRPr kumimoji="0" lang="fi-FI" altLang="en-US" dirty="0"/>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13a</a:t>
            </a:r>
          </a:p>
        </p:txBody>
      </p:sp>
      <p:pic>
        <p:nvPicPr>
          <p:cNvPr id="3" name="Picture 2" descr="bussipysakki"/>
          <p:cNvPicPr>
            <a:picLocks noChangeAspect="1"/>
          </p:cNvPicPr>
          <p:nvPr/>
        </p:nvPicPr>
        <p:blipFill>
          <a:blip r:embed="rId2"/>
          <a:stretch>
            <a:fillRect/>
          </a:stretch>
        </p:blipFill>
        <p:spPr>
          <a:xfrm>
            <a:off x="1351915" y="187960"/>
            <a:ext cx="6440170" cy="4291330"/>
          </a:xfrm>
          <a:prstGeom prst="rect">
            <a:avLst/>
          </a:prstGeom>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4" name="Rectangle 3"/>
          <p:cNvSpPr/>
          <p:nvPr/>
        </p:nvSpPr>
        <p:spPr>
          <a:xfrm>
            <a:off x="-9525" y="-9525"/>
            <a:ext cx="9162415" cy="4606925"/>
          </a:xfrm>
          <a:prstGeom prst="rect">
            <a:avLst/>
          </a:prstGeom>
          <a:solidFill>
            <a:srgbClr val="F39207"/>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isällön paikkamerkki 2"/>
          <p:cNvSpPr>
            <a:spLocks noGrp="1"/>
          </p:cNvSpPr>
          <p:nvPr>
            <p:ph sz="half" idx="1"/>
          </p:nvPr>
        </p:nvSpPr>
        <p:spPr>
          <a:xfrm>
            <a:off x="-9525" y="1645920"/>
            <a:ext cx="9252585" cy="3086100"/>
          </a:xfrm>
        </p:spPr>
        <p:txBody>
          <a:bodyPr>
            <a:normAutofit/>
          </a:bodyPr>
          <a:lstStyle/>
          <a:p>
            <a:pPr marL="0" indent="0" algn="ctr">
              <a:buNone/>
            </a:pPr>
            <a:r>
              <a:rPr lang="fi-FI" sz="4800" b="1" dirty="0">
                <a:solidFill>
                  <a:schemeClr val="bg1"/>
                </a:solidFill>
                <a:latin typeface="+mj-lt"/>
              </a:rPr>
              <a:t>Presentation</a:t>
            </a:r>
          </a:p>
          <a:p>
            <a:endParaRPr lang="fi-FI" sz="4800" b="1" dirty="0">
              <a:solidFill>
                <a:schemeClr val="bg1"/>
              </a:solidFill>
              <a:latin typeface="+mj-lt"/>
            </a:endParaRPr>
          </a:p>
        </p:txBody>
      </p:sp>
      <p:sp>
        <p:nvSpPr>
          <p:cNvPr id="5" name="Tekstiruutu 4"/>
          <p:cNvSpPr txBox="1"/>
          <p:nvPr/>
        </p:nvSpPr>
        <p:spPr>
          <a:xfrm>
            <a:off x="8398768" y="4731990"/>
            <a:ext cx="576064" cy="307777"/>
          </a:xfrm>
          <a:prstGeom prst="rect">
            <a:avLst/>
          </a:prstGeom>
          <a:noFill/>
        </p:spPr>
        <p:txBody>
          <a:bodyPr wrap="square" rtlCol="0">
            <a:spAutoFit/>
          </a:bodyPr>
          <a:lstStyle/>
          <a:p>
            <a:r>
              <a:rPr lang="fi-FI" sz="1400" dirty="0"/>
              <a:t>Dia 2</a:t>
            </a:r>
          </a:p>
        </p:txBody>
      </p:sp>
      <p:pic>
        <p:nvPicPr>
          <p:cNvPr id="7" name="Content Placeholder 6" descr="palloja"/>
          <p:cNvPicPr>
            <a:picLocks noGrp="1" noChangeAspect="1"/>
          </p:cNvPicPr>
          <p:nvPr>
            <p:ph sz="half" idx="2"/>
          </p:nvPr>
        </p:nvPicPr>
        <p:blipFill>
          <a:blip r:embed="rId3"/>
          <a:stretch>
            <a:fillRect/>
          </a:stretch>
        </p:blipFill>
        <p:spPr>
          <a:xfrm>
            <a:off x="7062470" y="2536190"/>
            <a:ext cx="1911985" cy="1896745"/>
          </a:xfrm>
          <a:prstGeom prst="rect">
            <a:avLst/>
          </a:prstGeom>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altLang="en-US" b="1" dirty="0" err="1">
                <a:solidFill>
                  <a:srgbClr val="F39207"/>
                </a:solidFill>
                <a:latin typeface="Calibri" panose="020F0502020204030204" charset="0"/>
              </a:rPr>
              <a:t>Elevernas</a:t>
            </a:r>
            <a:r>
              <a:rPr lang="fi-FI" altLang="en-US" b="1" dirty="0">
                <a:solidFill>
                  <a:srgbClr val="F39207"/>
                </a:solidFill>
                <a:latin typeface="Calibri" panose="020F0502020204030204" charset="0"/>
              </a:rPr>
              <a:t> </a:t>
            </a:r>
            <a:r>
              <a:rPr lang="fi-FI" altLang="en-US" b="1" dirty="0" err="1">
                <a:solidFill>
                  <a:srgbClr val="F39207"/>
                </a:solidFill>
                <a:latin typeface="Calibri" panose="020F0502020204030204" charset="0"/>
              </a:rPr>
              <a:t>berättelser</a:t>
            </a:r>
            <a:r>
              <a:rPr lang="fi-FI" altLang="en-US" b="1" dirty="0">
                <a:latin typeface="Calibri" panose="020F0502020204030204" charset="0"/>
              </a:rPr>
              <a:t>:</a:t>
            </a:r>
            <a:br>
              <a:rPr lang="fi-FI" altLang="en-US" b="1" dirty="0">
                <a:solidFill>
                  <a:srgbClr val="F39207"/>
                </a:solidFill>
                <a:latin typeface="Calibri" panose="020F0502020204030204" charset="0"/>
              </a:rPr>
            </a:br>
            <a:r>
              <a:rPr lang="fi-FI" altLang="en-US" b="1" dirty="0" err="1">
                <a:solidFill>
                  <a:srgbClr val="F39207"/>
                </a:solidFill>
                <a:latin typeface="Calibri" panose="020F0502020204030204" charset="0"/>
              </a:rPr>
              <a:t>Vad</a:t>
            </a:r>
            <a:r>
              <a:rPr lang="fi-FI" altLang="en-US" b="1" dirty="0">
                <a:solidFill>
                  <a:srgbClr val="F39207"/>
                </a:solidFill>
                <a:latin typeface="Calibri" panose="020F0502020204030204" charset="0"/>
              </a:rPr>
              <a:t> </a:t>
            </a:r>
            <a:r>
              <a:rPr lang="fi-FI" altLang="en-US" b="1" dirty="0" err="1">
                <a:solidFill>
                  <a:srgbClr val="F39207"/>
                </a:solidFill>
                <a:latin typeface="Calibri" panose="020F0502020204030204" charset="0"/>
              </a:rPr>
              <a:t>händer</a:t>
            </a:r>
            <a:r>
              <a:rPr lang="fi-FI" altLang="en-US" b="1" dirty="0">
                <a:solidFill>
                  <a:srgbClr val="F39207"/>
                </a:solidFill>
                <a:latin typeface="Calibri" panose="020F0502020204030204" charset="0"/>
              </a:rPr>
              <a:t> i </a:t>
            </a:r>
            <a:r>
              <a:rPr lang="fi-FI" altLang="en-US" b="1" dirty="0" err="1">
                <a:solidFill>
                  <a:srgbClr val="F39207"/>
                </a:solidFill>
                <a:latin typeface="Calibri" panose="020F0502020204030204" charset="0"/>
              </a:rPr>
              <a:t>bilden</a:t>
            </a:r>
            <a:r>
              <a:rPr lang="fi-FI" altLang="en-US" b="1" dirty="0">
                <a:solidFill>
                  <a:srgbClr val="F39207"/>
                </a:solidFill>
                <a:latin typeface="Calibri" panose="020F0502020204030204" charset="0"/>
              </a:rPr>
              <a:t>?</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r>
              <a:rPr kumimoji="0" lang="fi-FI" altLang="en-US"/>
              <a:t>Dia 13 b</a:t>
            </a:r>
            <a:endParaRPr kumimoji="0" lang="fi-FI" altLang="en-US" dirty="0"/>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b="1" dirty="0" err="1">
                <a:solidFill>
                  <a:srgbClr val="F39207"/>
                </a:solidFill>
                <a:latin typeface="Calibri" panose="020F0502020204030204" charset="0"/>
              </a:rPr>
              <a:t>Elevernas</a:t>
            </a:r>
            <a:r>
              <a:rPr lang="fi-FI" b="1" dirty="0">
                <a:solidFill>
                  <a:srgbClr val="F39207"/>
                </a:solidFill>
                <a:latin typeface="Calibri" panose="020F0502020204030204" charset="0"/>
              </a:rPr>
              <a:t> </a:t>
            </a:r>
            <a:r>
              <a:rPr lang="fi-FI" b="1" dirty="0" err="1">
                <a:solidFill>
                  <a:srgbClr val="F39207"/>
                </a:solidFill>
                <a:latin typeface="Calibri" panose="020F0502020204030204" charset="0"/>
              </a:rPr>
              <a:t>tankar</a:t>
            </a:r>
            <a:r>
              <a:rPr lang="fi-FI" b="1" dirty="0">
                <a:solidFill>
                  <a:srgbClr val="F39207"/>
                </a:solidFill>
                <a:latin typeface="Calibri" panose="020F0502020204030204" charset="0"/>
              </a:rPr>
              <a:t> </a:t>
            </a:r>
            <a:r>
              <a:rPr lang="fi-FI" b="1" dirty="0" err="1">
                <a:solidFill>
                  <a:srgbClr val="F39207"/>
                </a:solidFill>
                <a:latin typeface="Calibri" panose="020F0502020204030204" charset="0"/>
              </a:rPr>
              <a:t>om</a:t>
            </a:r>
            <a:endParaRPr lang="fi-FI" b="1" dirty="0">
              <a:solidFill>
                <a:srgbClr val="F39207"/>
              </a:solidFill>
              <a:latin typeface="Calibri" panose="020F0502020204030204" charset="0"/>
            </a:endParaRPr>
          </a:p>
        </p:txBody>
      </p:sp>
      <p:sp>
        <p:nvSpPr>
          <p:cNvPr id="3" name="Sisällön paikkamerkki 2"/>
          <p:cNvSpPr>
            <a:spLocks noGrp="1"/>
          </p:cNvSpPr>
          <p:nvPr>
            <p:ph idx="1"/>
          </p:nvPr>
        </p:nvSpPr>
        <p:spPr>
          <a:xfrm>
            <a:off x="457200" y="1062990"/>
            <a:ext cx="8229600" cy="3531870"/>
          </a:xfrm>
        </p:spPr>
        <p:txBody>
          <a:bodyPr>
            <a:normAutofit/>
          </a:bodyPr>
          <a:lstStyle/>
          <a:p>
            <a:pPr marL="457200" indent="-457200">
              <a:buFont typeface="Arial" panose="020B0604020202020204" pitchFamily="34" charset="0"/>
              <a:buChar char="•"/>
            </a:pPr>
            <a:r>
              <a:rPr lang="fi-FI" dirty="0" err="1"/>
              <a:t>Fritiden</a:t>
            </a:r>
            <a:endParaRPr lang="fi-FI" dirty="0"/>
          </a:p>
          <a:p>
            <a:pPr marL="457200" indent="-457200">
              <a:buFont typeface="Arial" panose="020B0604020202020204" pitchFamily="34" charset="0"/>
              <a:buChar char="•"/>
            </a:pPr>
            <a:r>
              <a:rPr lang="sv-FI" dirty="0"/>
              <a:t>Hur ungas rusmedelsanvändning upplevs på det egna bostadsområdet</a:t>
            </a:r>
          </a:p>
          <a:p>
            <a:pPr marL="457200" indent="-457200">
              <a:buFont typeface="Arial" panose="020B0604020202020204" pitchFamily="34" charset="0"/>
              <a:buChar char="•"/>
            </a:pPr>
            <a:r>
              <a:rPr lang="sv-FI" dirty="0"/>
              <a:t>Vem borde ingripa i minderårigas rusmedelsanvändning</a:t>
            </a:r>
          </a:p>
          <a:p>
            <a:pPr marL="457200" indent="-457200">
              <a:buFont typeface="Arial" panose="020B0604020202020204" pitchFamily="34" charset="0"/>
              <a:buChar char="•"/>
            </a:pPr>
            <a:r>
              <a:rPr lang="sv-FI" dirty="0"/>
              <a:t>Vad eleverna skulle vilja fråga vuxna</a:t>
            </a:r>
          </a:p>
          <a:p>
            <a:pPr marL="0" indent="0">
              <a:buNone/>
            </a:pPr>
            <a:endParaRPr lang="fi-FI" dirty="0"/>
          </a:p>
        </p:txBody>
      </p:sp>
      <p:sp>
        <p:nvSpPr>
          <p:cNvPr id="5" name="Tekstiruutu 4"/>
          <p:cNvSpPr txBox="1"/>
          <p:nvPr/>
        </p:nvSpPr>
        <p:spPr>
          <a:xfrm>
            <a:off x="8100392" y="4803998"/>
            <a:ext cx="646331" cy="307777"/>
          </a:xfrm>
          <a:prstGeom prst="rect">
            <a:avLst/>
          </a:prstGeom>
          <a:noFill/>
        </p:spPr>
        <p:txBody>
          <a:bodyPr wrap="none" rtlCol="0">
            <a:spAutoFit/>
          </a:bodyPr>
          <a:lstStyle/>
          <a:p>
            <a:r>
              <a:rPr lang="fi-FI" sz="1400" dirty="0"/>
              <a:t>Dia 14</a:t>
            </a:r>
          </a:p>
        </p:txBody>
      </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pPr lvl="0"/>
            <a:r>
              <a:rPr lang="sv-FI" b="1" dirty="0">
                <a:latin typeface="Calibri" panose="020F0502020204030204" charset="0"/>
              </a:rPr>
              <a:t>Vad borde föräldrarna veta om vad barn i din ålder gör på fritiden? </a:t>
            </a:r>
            <a:endParaRPr lang="fi-FI" b="1" dirty="0">
              <a:latin typeface="Calibri" panose="020F0502020204030204" charset="0"/>
            </a:endParaRPr>
          </a:p>
        </p:txBody>
      </p:sp>
      <p:sp>
        <p:nvSpPr>
          <p:cNvPr id="3" name="Sisällön paikkamerkki 2"/>
          <p:cNvSpPr>
            <a:spLocks noGrp="1"/>
          </p:cNvSpPr>
          <p:nvPr>
            <p:ph idx="1"/>
          </p:nvPr>
        </p:nvSpPr>
        <p:spPr>
          <a:xfrm>
            <a:off x="457200" y="1419622"/>
            <a:ext cx="8229600" cy="3240360"/>
          </a:xfrm>
        </p:spPr>
        <p:txBody>
          <a:bodyPr>
            <a:normAutofit/>
          </a:bodyPr>
          <a:lstStyle/>
          <a:p>
            <a:pPr marL="0" lvl="0" indent="0">
              <a:buNone/>
            </a:pPr>
            <a:endParaRPr lang="fi-FI" dirty="0"/>
          </a:p>
        </p:txBody>
      </p:sp>
      <p:sp>
        <p:nvSpPr>
          <p:cNvPr id="4" name="Tekstiruutu 3"/>
          <p:cNvSpPr txBox="1"/>
          <p:nvPr/>
        </p:nvSpPr>
        <p:spPr>
          <a:xfrm>
            <a:off x="7668344" y="4731990"/>
            <a:ext cx="1152128" cy="307777"/>
          </a:xfrm>
          <a:prstGeom prst="rect">
            <a:avLst/>
          </a:prstGeom>
          <a:noFill/>
        </p:spPr>
        <p:txBody>
          <a:bodyPr wrap="square" rtlCol="0">
            <a:spAutoFit/>
          </a:bodyPr>
          <a:lstStyle/>
          <a:p>
            <a:r>
              <a:rPr lang="fi-FI" sz="1400" dirty="0"/>
              <a:t>Dia 15</a:t>
            </a:r>
          </a:p>
        </p:txBody>
      </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6964" y="272827"/>
            <a:ext cx="8229600" cy="857250"/>
          </a:xfrm>
        </p:spPr>
        <p:txBody>
          <a:bodyPr>
            <a:noAutofit/>
          </a:bodyPr>
          <a:lstStyle/>
          <a:p>
            <a:pPr lvl="0"/>
            <a:r>
              <a:rPr lang="sv-FI" sz="2800" b="1" dirty="0">
                <a:latin typeface="Calibri" panose="020F0502020204030204" charset="0"/>
              </a:rPr>
              <a:t>Vad tänker du om ungdomars rökning och alkoholanvändning på ditt bostadsområde?</a:t>
            </a:r>
            <a:endParaRPr lang="fi-FI" sz="2800" b="1" dirty="0">
              <a:latin typeface="Calibri" panose="020F0502020204030204" charset="0"/>
            </a:endParaRPr>
          </a:p>
        </p:txBody>
      </p:sp>
      <p:sp>
        <p:nvSpPr>
          <p:cNvPr id="3" name="Sisällön paikkamerkki 2"/>
          <p:cNvSpPr>
            <a:spLocks noGrp="1"/>
          </p:cNvSpPr>
          <p:nvPr>
            <p:ph idx="1"/>
          </p:nvPr>
        </p:nvSpPr>
        <p:spPr>
          <a:xfrm>
            <a:off x="827583" y="1203598"/>
            <a:ext cx="7776865" cy="3240360"/>
          </a:xfrm>
        </p:spPr>
        <p:txBody>
          <a:bodyPr>
            <a:noAutofit/>
          </a:bodyPr>
          <a:lstStyle/>
          <a:p>
            <a:endParaRPr lang="fi-FI" sz="1600" dirty="0"/>
          </a:p>
        </p:txBody>
      </p:sp>
      <p:sp>
        <p:nvSpPr>
          <p:cNvPr id="6" name="Tekstiruutu 5"/>
          <p:cNvSpPr txBox="1"/>
          <p:nvPr/>
        </p:nvSpPr>
        <p:spPr>
          <a:xfrm>
            <a:off x="8028384" y="4731990"/>
            <a:ext cx="864096" cy="307777"/>
          </a:xfrm>
          <a:prstGeom prst="rect">
            <a:avLst/>
          </a:prstGeom>
          <a:noFill/>
        </p:spPr>
        <p:txBody>
          <a:bodyPr wrap="square" rtlCol="0">
            <a:spAutoFit/>
          </a:bodyPr>
          <a:lstStyle/>
          <a:p>
            <a:r>
              <a:rPr lang="fi-FI" sz="1400" dirty="0"/>
              <a:t>Dia 16</a:t>
            </a: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sv-FI" b="1" dirty="0">
                <a:latin typeface="Calibri" panose="020F0502020204030204" charset="0"/>
              </a:rPr>
              <a:t>Vem borde ingripa om minderåriga använder rusmedel?</a:t>
            </a:r>
            <a:endParaRPr lang="fi-FI" b="1" dirty="0">
              <a:latin typeface="Calibri" panose="020F0502020204030204" charset="0"/>
            </a:endParaRPr>
          </a:p>
        </p:txBody>
      </p:sp>
      <p:sp>
        <p:nvSpPr>
          <p:cNvPr id="3" name="Sisällön paikkamerkki 2"/>
          <p:cNvSpPr>
            <a:spLocks noGrp="1"/>
          </p:cNvSpPr>
          <p:nvPr>
            <p:ph idx="1"/>
          </p:nvPr>
        </p:nvSpPr>
        <p:spPr>
          <a:xfrm>
            <a:off x="611560" y="1419622"/>
            <a:ext cx="8712968" cy="3263504"/>
          </a:xfrm>
        </p:spPr>
        <p:txBody>
          <a:bodyPr>
            <a:normAutofit/>
          </a:bodyPr>
          <a:lstStyle/>
          <a:p>
            <a:pPr marL="0" indent="0">
              <a:buNone/>
            </a:pPr>
            <a:endParaRPr lang="fi-FI" sz="2200" dirty="0"/>
          </a:p>
        </p:txBody>
      </p:sp>
      <p:sp>
        <p:nvSpPr>
          <p:cNvPr id="4" name="Tekstiruutu 3"/>
          <p:cNvSpPr txBox="1"/>
          <p:nvPr/>
        </p:nvSpPr>
        <p:spPr>
          <a:xfrm>
            <a:off x="8028384" y="4803998"/>
            <a:ext cx="936104" cy="306705"/>
          </a:xfrm>
          <a:prstGeom prst="rect">
            <a:avLst/>
          </a:prstGeom>
          <a:noFill/>
        </p:spPr>
        <p:txBody>
          <a:bodyPr wrap="square" rtlCol="0">
            <a:spAutoFit/>
          </a:bodyPr>
          <a:lstStyle/>
          <a:p>
            <a:r>
              <a:rPr lang="fi-FI" sz="1400" dirty="0"/>
              <a:t>Dia 17</a:t>
            </a: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12487"/>
            <a:ext cx="8229600" cy="2221755"/>
          </a:xfrm>
        </p:spPr>
        <p:txBody>
          <a:bodyPr>
            <a:normAutofit/>
          </a:bodyPr>
          <a:lstStyle/>
          <a:p>
            <a:r>
              <a:rPr lang="sv-FI" b="1" dirty="0">
                <a:latin typeface="Calibri" panose="020F0502020204030204" charset="0"/>
              </a:rPr>
              <a:t>Vad skulle du vilja fråga en vuxen om alkoholanvändning eller rökning?</a:t>
            </a:r>
            <a:br>
              <a:rPr lang="fi-FI" dirty="0"/>
            </a:br>
            <a:endParaRPr lang="fi-FI" dirty="0"/>
          </a:p>
        </p:txBody>
      </p:sp>
      <p:sp>
        <p:nvSpPr>
          <p:cNvPr id="3" name="Sisällön paikkamerkki 2"/>
          <p:cNvSpPr>
            <a:spLocks noGrp="1"/>
          </p:cNvSpPr>
          <p:nvPr>
            <p:ph idx="1"/>
          </p:nvPr>
        </p:nvSpPr>
        <p:spPr>
          <a:xfrm>
            <a:off x="457200" y="1347614"/>
            <a:ext cx="7859216" cy="2736304"/>
          </a:xfrm>
        </p:spPr>
        <p:txBody>
          <a:bodyPr>
            <a:noAutofit/>
          </a:bodyPr>
          <a:lstStyle/>
          <a:p>
            <a:pPr marL="0" indent="0">
              <a:buNone/>
            </a:pPr>
            <a:endParaRPr lang="fi-FI" sz="1800" dirty="0"/>
          </a:p>
        </p:txBody>
      </p:sp>
      <p:sp>
        <p:nvSpPr>
          <p:cNvPr id="4" name="Tekstiruutu 3"/>
          <p:cNvSpPr txBox="1"/>
          <p:nvPr/>
        </p:nvSpPr>
        <p:spPr>
          <a:xfrm>
            <a:off x="7668344" y="4731990"/>
            <a:ext cx="1296144" cy="306705"/>
          </a:xfrm>
          <a:prstGeom prst="rect">
            <a:avLst/>
          </a:prstGeom>
          <a:noFill/>
        </p:spPr>
        <p:txBody>
          <a:bodyPr wrap="square" rtlCol="0">
            <a:spAutoFit/>
          </a:bodyPr>
          <a:lstStyle/>
          <a:p>
            <a:r>
              <a:rPr lang="fi-FI" sz="1400" dirty="0"/>
              <a:t>Dia 18</a:t>
            </a:r>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25" y="-15240"/>
            <a:ext cx="9162415" cy="4606925"/>
          </a:xfrm>
          <a:prstGeom prst="rect">
            <a:avLst/>
          </a:prstGeom>
          <a:solidFill>
            <a:srgbClr val="F39207"/>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F39207"/>
              </a:solidFill>
            </a:endParaRPr>
          </a:p>
        </p:txBody>
      </p:sp>
      <p:sp>
        <p:nvSpPr>
          <p:cNvPr id="2" name="Otsikko 1"/>
          <p:cNvSpPr>
            <a:spLocks noGrp="1"/>
          </p:cNvSpPr>
          <p:nvPr>
            <p:ph type="title"/>
          </p:nvPr>
        </p:nvSpPr>
        <p:spPr>
          <a:xfrm>
            <a:off x="-8890" y="1700530"/>
            <a:ext cx="9161145" cy="1289685"/>
          </a:xfrm>
        </p:spPr>
        <p:txBody>
          <a:bodyPr>
            <a:normAutofit fontScale="90000"/>
          </a:bodyPr>
          <a:lstStyle/>
          <a:p>
            <a:r>
              <a:rPr lang="fi-FI" b="1" dirty="0">
                <a:solidFill>
                  <a:schemeClr val="bg1"/>
                </a:solidFill>
                <a:latin typeface="Calibri" panose="020F0502020204030204" charset="0"/>
              </a:rPr>
              <a:t>TACK!</a:t>
            </a:r>
            <a:br>
              <a:rPr lang="fi-FI" b="1" dirty="0">
                <a:solidFill>
                  <a:schemeClr val="bg1"/>
                </a:solidFill>
                <a:latin typeface="Calibri" panose="020F0502020204030204" charset="0"/>
              </a:rPr>
            </a:br>
            <a:r>
              <a:rPr lang="fi-FI" b="1" dirty="0">
                <a:solidFill>
                  <a:schemeClr val="bg1"/>
                </a:solidFill>
                <a:latin typeface="Calibri" panose="020F0502020204030204" charset="0"/>
              </a:rPr>
              <a:t>LÅT OSS DISKUTERA MED BARNEN</a:t>
            </a:r>
            <a:br>
              <a:rPr lang="fi-FI" b="1" dirty="0">
                <a:solidFill>
                  <a:schemeClr val="bg1"/>
                </a:solidFill>
                <a:latin typeface="Calibri" panose="020F0502020204030204" charset="0"/>
              </a:rPr>
            </a:br>
            <a:r>
              <a:rPr lang="fi-FI" b="1" dirty="0" err="1">
                <a:solidFill>
                  <a:schemeClr val="bg1"/>
                </a:solidFill>
                <a:latin typeface="Calibri" panose="020F0502020204030204" charset="0"/>
              </a:rPr>
              <a:t>även</a:t>
            </a:r>
            <a:r>
              <a:rPr lang="fi-FI" b="1" dirty="0">
                <a:solidFill>
                  <a:schemeClr val="bg1"/>
                </a:solidFill>
                <a:latin typeface="Calibri" panose="020F0502020204030204" charset="0"/>
              </a:rPr>
              <a:t> </a:t>
            </a:r>
            <a:r>
              <a:rPr lang="fi-FI" b="1" dirty="0" err="1">
                <a:solidFill>
                  <a:schemeClr val="bg1"/>
                </a:solidFill>
                <a:latin typeface="Calibri" panose="020F0502020204030204" charset="0"/>
              </a:rPr>
              <a:t>om</a:t>
            </a:r>
            <a:r>
              <a:rPr lang="fi-FI" b="1" dirty="0">
                <a:solidFill>
                  <a:schemeClr val="bg1"/>
                </a:solidFill>
                <a:latin typeface="Calibri" panose="020F0502020204030204" charset="0"/>
              </a:rPr>
              <a:t> </a:t>
            </a:r>
            <a:r>
              <a:rPr lang="fi-FI" b="1" dirty="0" err="1">
                <a:solidFill>
                  <a:schemeClr val="bg1"/>
                </a:solidFill>
                <a:latin typeface="Calibri" panose="020F0502020204030204" charset="0"/>
              </a:rPr>
              <a:t>rusmedel</a:t>
            </a:r>
            <a:br>
              <a:rPr lang="fi-FI" b="1" dirty="0">
                <a:latin typeface="Calibri" panose="020F0502020204030204" charset="0"/>
              </a:rPr>
            </a:br>
            <a:endParaRPr lang="fi-FI" b="1" dirty="0">
              <a:latin typeface="Calibri" panose="020F0502020204030204" charset="0"/>
            </a:endParaRPr>
          </a:p>
        </p:txBody>
      </p:sp>
      <p:sp>
        <p:nvSpPr>
          <p:cNvPr id="3" name="Otsikko 1"/>
          <p:cNvSpPr txBox="1"/>
          <p:nvPr/>
        </p:nvSpPr>
        <p:spPr>
          <a:xfrm>
            <a:off x="737235" y="38306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i-FI" sz="3300" dirty="0">
              <a:solidFill>
                <a:schemeClr val="accent6"/>
              </a:solidFill>
            </a:endParaRPr>
          </a:p>
        </p:txBody>
      </p:sp>
      <p:sp>
        <p:nvSpPr>
          <p:cNvPr id="4" name="Tekstiruutu 3"/>
          <p:cNvSpPr txBox="1"/>
          <p:nvPr/>
        </p:nvSpPr>
        <p:spPr>
          <a:xfrm>
            <a:off x="8282236" y="4731990"/>
            <a:ext cx="754260" cy="307777"/>
          </a:xfrm>
          <a:prstGeom prst="rect">
            <a:avLst/>
          </a:prstGeom>
          <a:noFill/>
        </p:spPr>
        <p:txBody>
          <a:bodyPr wrap="square" rtlCol="0">
            <a:spAutoFit/>
          </a:bodyPr>
          <a:lstStyle/>
          <a:p>
            <a:r>
              <a:rPr lang="fi-FI" sz="1400" dirty="0"/>
              <a:t>Dia 19 </a:t>
            </a:r>
          </a:p>
        </p:txBody>
      </p:sp>
      <p:pic>
        <p:nvPicPr>
          <p:cNvPr id="7" name="Content Placeholder 6" descr="palloja"/>
          <p:cNvPicPr>
            <a:picLocks noGrp="1" noChangeAspect="1"/>
          </p:cNvPicPr>
          <p:nvPr>
            <p:ph sz="half" idx="2"/>
          </p:nvPr>
        </p:nvPicPr>
        <p:blipFill>
          <a:blip r:embed="rId3"/>
          <a:stretch>
            <a:fillRect/>
          </a:stretch>
        </p:blipFill>
        <p:spPr>
          <a:xfrm>
            <a:off x="7686040" y="3155315"/>
            <a:ext cx="1383665" cy="1372870"/>
          </a:xfrm>
          <a:prstGeom prst="rect">
            <a:avLst/>
          </a:prstGeom>
        </p:spPr>
      </p:pic>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4605" y="2005330"/>
            <a:ext cx="9114790" cy="994410"/>
          </a:xfrm>
        </p:spPr>
        <p:txBody>
          <a:bodyPr>
            <a:normAutofit fontScale="90000"/>
          </a:bodyPr>
          <a:lstStyle/>
          <a:p>
            <a:r>
              <a:rPr lang="fi-FI" b="1" dirty="0" err="1">
                <a:solidFill>
                  <a:schemeClr val="bg2">
                    <a:lumMod val="10000"/>
                  </a:schemeClr>
                </a:solidFill>
                <a:latin typeface="Calibri" panose="020F0502020204030204" charset="0"/>
              </a:rPr>
              <a:t>Berättelser</a:t>
            </a:r>
            <a:r>
              <a:rPr lang="fi-FI" b="1" dirty="0">
                <a:solidFill>
                  <a:schemeClr val="bg2">
                    <a:lumMod val="10000"/>
                  </a:schemeClr>
                </a:solidFill>
                <a:latin typeface="Calibri" panose="020F0502020204030204" charset="0"/>
              </a:rPr>
              <a:t> </a:t>
            </a:r>
            <a:r>
              <a:rPr lang="fi-FI" b="1" dirty="0" err="1">
                <a:solidFill>
                  <a:schemeClr val="bg2">
                    <a:lumMod val="10000"/>
                  </a:schemeClr>
                </a:solidFill>
                <a:latin typeface="Calibri" panose="020F0502020204030204" charset="0"/>
              </a:rPr>
              <a:t>skrivna</a:t>
            </a:r>
            <a:r>
              <a:rPr lang="fi-FI" b="1" dirty="0">
                <a:solidFill>
                  <a:schemeClr val="bg2">
                    <a:lumMod val="10000"/>
                  </a:schemeClr>
                </a:solidFill>
                <a:latin typeface="Calibri" panose="020F0502020204030204" charset="0"/>
              </a:rPr>
              <a:t> av </a:t>
            </a:r>
            <a:r>
              <a:rPr lang="fi-FI" b="1" dirty="0" err="1">
                <a:solidFill>
                  <a:schemeClr val="bg2">
                    <a:lumMod val="10000"/>
                  </a:schemeClr>
                </a:solidFill>
                <a:latin typeface="Calibri" panose="020F0502020204030204" charset="0"/>
              </a:rPr>
              <a:t>elever</a:t>
            </a:r>
            <a:r>
              <a:rPr lang="fi-FI" b="1" dirty="0">
                <a:solidFill>
                  <a:schemeClr val="bg2">
                    <a:lumMod val="10000"/>
                  </a:schemeClr>
                </a:solidFill>
                <a:latin typeface="Calibri" panose="020F0502020204030204" charset="0"/>
              </a:rPr>
              <a:t> (</a:t>
            </a:r>
            <a:r>
              <a:rPr lang="fi-FI" b="1" dirty="0" err="1">
                <a:solidFill>
                  <a:schemeClr val="bg2">
                    <a:lumMod val="10000"/>
                  </a:schemeClr>
                </a:solidFill>
                <a:latin typeface="Calibri" panose="020F0502020204030204" charset="0"/>
              </a:rPr>
              <a:t>använd</a:t>
            </a:r>
            <a:r>
              <a:rPr lang="fi-FI" b="1" dirty="0">
                <a:solidFill>
                  <a:schemeClr val="bg2">
                    <a:lumMod val="10000"/>
                  </a:schemeClr>
                </a:solidFill>
                <a:latin typeface="Calibri" panose="020F0502020204030204" charset="0"/>
              </a:rPr>
              <a:t> i </a:t>
            </a:r>
            <a:r>
              <a:rPr lang="fi-FI" b="1" dirty="0" err="1">
                <a:solidFill>
                  <a:schemeClr val="bg2">
                    <a:lumMod val="10000"/>
                  </a:schemeClr>
                </a:solidFill>
                <a:latin typeface="Calibri" panose="020F0502020204030204" charset="0"/>
              </a:rPr>
              <a:t>situationer</a:t>
            </a:r>
            <a:r>
              <a:rPr lang="fi-FI" b="1" dirty="0">
                <a:solidFill>
                  <a:schemeClr val="bg2">
                    <a:lumMod val="10000"/>
                  </a:schemeClr>
                </a:solidFill>
                <a:latin typeface="Calibri" panose="020F0502020204030204" charset="0"/>
              </a:rPr>
              <a:t> </a:t>
            </a:r>
            <a:r>
              <a:rPr lang="fi-FI" b="1" dirty="0" err="1">
                <a:solidFill>
                  <a:schemeClr val="bg2">
                    <a:lumMod val="10000"/>
                  </a:schemeClr>
                </a:solidFill>
                <a:latin typeface="Calibri" panose="020F0502020204030204" charset="0"/>
              </a:rPr>
              <a:t>där</a:t>
            </a:r>
            <a:r>
              <a:rPr lang="fi-FI" b="1" dirty="0">
                <a:solidFill>
                  <a:schemeClr val="bg2">
                    <a:lumMod val="10000"/>
                  </a:schemeClr>
                </a:solidFill>
                <a:latin typeface="Calibri" panose="020F0502020204030204" charset="0"/>
              </a:rPr>
              <a:t> </a:t>
            </a:r>
            <a:r>
              <a:rPr lang="fi-FI" b="1" dirty="0" err="1">
                <a:solidFill>
                  <a:schemeClr val="bg2">
                    <a:lumMod val="10000"/>
                  </a:schemeClr>
                </a:solidFill>
                <a:latin typeface="Calibri" panose="020F0502020204030204" charset="0"/>
              </a:rPr>
              <a:t>inga</a:t>
            </a:r>
            <a:r>
              <a:rPr lang="fi-FI" b="1" dirty="0">
                <a:solidFill>
                  <a:schemeClr val="bg2">
                    <a:lumMod val="10000"/>
                  </a:schemeClr>
                </a:solidFill>
                <a:latin typeface="Calibri" panose="020F0502020204030204" charset="0"/>
              </a:rPr>
              <a:t> </a:t>
            </a:r>
            <a:r>
              <a:rPr lang="fi-FI" b="1" dirty="0" err="1">
                <a:solidFill>
                  <a:schemeClr val="bg2">
                    <a:lumMod val="10000"/>
                  </a:schemeClr>
                </a:solidFill>
                <a:latin typeface="Calibri" panose="020F0502020204030204" charset="0"/>
              </a:rPr>
              <a:t>lektioner</a:t>
            </a:r>
            <a:r>
              <a:rPr lang="fi-FI" b="1" dirty="0">
                <a:solidFill>
                  <a:schemeClr val="bg2">
                    <a:lumMod val="10000"/>
                  </a:schemeClr>
                </a:solidFill>
                <a:latin typeface="Calibri" panose="020F0502020204030204" charset="0"/>
              </a:rPr>
              <a:t> </a:t>
            </a:r>
            <a:r>
              <a:rPr lang="fi-FI" b="1" dirty="0" err="1">
                <a:solidFill>
                  <a:schemeClr val="bg2">
                    <a:lumMod val="10000"/>
                  </a:schemeClr>
                </a:solidFill>
                <a:latin typeface="Calibri" panose="020F0502020204030204" charset="0"/>
              </a:rPr>
              <a:t>har</a:t>
            </a:r>
            <a:r>
              <a:rPr lang="fi-FI" b="1" dirty="0">
                <a:solidFill>
                  <a:schemeClr val="bg2">
                    <a:lumMod val="10000"/>
                  </a:schemeClr>
                </a:solidFill>
                <a:latin typeface="Calibri" panose="020F0502020204030204" charset="0"/>
              </a:rPr>
              <a:t> </a:t>
            </a:r>
            <a:r>
              <a:rPr lang="fi-FI" b="1" dirty="0" err="1">
                <a:solidFill>
                  <a:schemeClr val="bg2">
                    <a:lumMod val="10000"/>
                  </a:schemeClr>
                </a:solidFill>
                <a:latin typeface="Calibri" panose="020F0502020204030204" charset="0"/>
              </a:rPr>
              <a:t>hållits</a:t>
            </a:r>
            <a:r>
              <a:rPr lang="fi-FI" b="1">
                <a:solidFill>
                  <a:schemeClr val="bg2">
                    <a:lumMod val="10000"/>
                  </a:schemeClr>
                </a:solidFill>
                <a:latin typeface="Calibri" panose="020F0502020204030204" charset="0"/>
              </a:rPr>
              <a:t>) </a:t>
            </a:r>
            <a:br>
              <a:rPr lang="fi-FI" b="1" dirty="0">
                <a:solidFill>
                  <a:schemeClr val="bg2">
                    <a:lumMod val="10000"/>
                  </a:schemeClr>
                </a:solidFill>
                <a:latin typeface="Calibri" panose="020F0502020204030204" charset="0"/>
              </a:rPr>
            </a:br>
            <a:endParaRPr lang="fi-FI" b="1" dirty="0">
              <a:solidFill>
                <a:schemeClr val="bg2">
                  <a:lumMod val="10000"/>
                </a:schemeClr>
              </a:solidFill>
              <a:latin typeface="Calibri" panose="020F0502020204030204" charset="0"/>
            </a:endParaRPr>
          </a:p>
        </p:txBody>
      </p:sp>
      <p:sp>
        <p:nvSpPr>
          <p:cNvPr id="3" name="Otsikko 1"/>
          <p:cNvSpPr txBox="1"/>
          <p:nvPr/>
        </p:nvSpPr>
        <p:spPr>
          <a:xfrm>
            <a:off x="742950" y="38814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i-FI" sz="3300" dirty="0"/>
          </a:p>
        </p:txBody>
      </p:sp>
      <p:sp>
        <p:nvSpPr>
          <p:cNvPr id="4" name="Tekstiruutu 3"/>
          <p:cNvSpPr txBox="1"/>
          <p:nvPr/>
        </p:nvSpPr>
        <p:spPr>
          <a:xfrm>
            <a:off x="8282236" y="4731990"/>
            <a:ext cx="754260" cy="307777"/>
          </a:xfrm>
          <a:prstGeom prst="rect">
            <a:avLst/>
          </a:prstGeom>
          <a:noFill/>
        </p:spPr>
        <p:txBody>
          <a:bodyPr wrap="square" rtlCol="0">
            <a:spAutoFit/>
          </a:bodyPr>
          <a:lstStyle/>
          <a:p>
            <a:r>
              <a:rPr lang="fi-FI" sz="1400" dirty="0"/>
              <a:t>Dia 20 </a:t>
            </a:r>
          </a:p>
        </p:txBody>
      </p:sp>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r>
              <a:rPr lang="fi-FI"/>
              <a:t>Dia 21a</a:t>
            </a:r>
          </a:p>
        </p:txBody>
      </p:sp>
      <p:pic>
        <p:nvPicPr>
          <p:cNvPr id="4" name="Kuva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86217" y="195486"/>
            <a:ext cx="6171565" cy="4364355"/>
          </a:xfrm>
          <a:prstGeom prst="rect">
            <a:avLst/>
          </a:prstGeom>
        </p:spPr>
      </p:pic>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62000"/>
            <a:ext cx="4686300" cy="4714240"/>
          </a:xfrm>
          <a:prstGeom prst="ellipse">
            <a:avLst/>
          </a:prstGeom>
          <a:solidFill>
            <a:schemeClr val="bg1"/>
          </a:solidFill>
          <a:ln w="158750" cmpd="sng">
            <a:solidFill>
              <a:srgbClr val="F392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Kuv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8665" y="1122680"/>
            <a:ext cx="3032760" cy="2145030"/>
          </a:xfrm>
          <a:prstGeom prst="rect">
            <a:avLst/>
          </a:prstGeom>
        </p:spPr>
      </p:pic>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21b</a:t>
            </a:r>
          </a:p>
        </p:txBody>
      </p:sp>
      <p:sp>
        <p:nvSpPr>
          <p:cNvPr id="4" name="Text Box 3"/>
          <p:cNvSpPr txBox="1"/>
          <p:nvPr/>
        </p:nvSpPr>
        <p:spPr>
          <a:xfrm>
            <a:off x="124450" y="195486"/>
            <a:ext cx="4877445" cy="4524315"/>
          </a:xfrm>
          <a:prstGeom prst="rect">
            <a:avLst/>
          </a:prstGeom>
          <a:noFill/>
        </p:spPr>
        <p:txBody>
          <a:bodyPr wrap="square" rtlCol="0">
            <a:spAutoFit/>
          </a:bodyPr>
          <a:lstStyle/>
          <a:p>
            <a:r>
              <a:rPr lang="en-US" dirty="0" err="1"/>
              <a:t>Klocka</a:t>
            </a:r>
            <a:r>
              <a:rPr lang="en-US" dirty="0"/>
              <a:t> </a:t>
            </a:r>
            <a:r>
              <a:rPr lang="en-US" dirty="0" err="1"/>
              <a:t>är</a:t>
            </a:r>
            <a:r>
              <a:rPr lang="en-US" dirty="0"/>
              <a:t> 5 </a:t>
            </a:r>
            <a:r>
              <a:rPr lang="en-US" dirty="0" err="1"/>
              <a:t>över</a:t>
            </a:r>
            <a:r>
              <a:rPr lang="en-US" dirty="0"/>
              <a:t> 2 </a:t>
            </a:r>
            <a:r>
              <a:rPr lang="en-US" dirty="0" err="1"/>
              <a:t>och</a:t>
            </a:r>
            <a:r>
              <a:rPr lang="en-US" dirty="0"/>
              <a:t> </a:t>
            </a:r>
            <a:r>
              <a:rPr lang="en-US" dirty="0" err="1"/>
              <a:t>eleverna</a:t>
            </a:r>
            <a:r>
              <a:rPr lang="en-US" dirty="0"/>
              <a:t> </a:t>
            </a:r>
            <a:r>
              <a:rPr lang="en-US" dirty="0" err="1"/>
              <a:t>är</a:t>
            </a:r>
            <a:r>
              <a:rPr lang="en-US" dirty="0"/>
              <a:t> </a:t>
            </a:r>
            <a:r>
              <a:rPr lang="en-US" dirty="0" err="1"/>
              <a:t>på</a:t>
            </a:r>
            <a:r>
              <a:rPr lang="en-US" dirty="0"/>
              <a:t> </a:t>
            </a:r>
            <a:r>
              <a:rPr lang="en-US" dirty="0" err="1"/>
              <a:t>rast</a:t>
            </a:r>
            <a:r>
              <a:rPr lang="en-US" dirty="0"/>
              <a:t>. 4 </a:t>
            </a:r>
            <a:r>
              <a:rPr lang="en-US" dirty="0" err="1"/>
              <a:t>tuffingar</a:t>
            </a:r>
            <a:r>
              <a:rPr lang="en-US" dirty="0"/>
              <a:t> </a:t>
            </a:r>
            <a:r>
              <a:rPr lang="en-US" dirty="0" err="1"/>
              <a:t>är</a:t>
            </a:r>
            <a:r>
              <a:rPr lang="en-US" dirty="0"/>
              <a:t> </a:t>
            </a:r>
            <a:r>
              <a:rPr lang="en-US" dirty="0" err="1"/>
              <a:t>på</a:t>
            </a:r>
            <a:r>
              <a:rPr lang="en-US" dirty="0"/>
              <a:t> </a:t>
            </a:r>
            <a:r>
              <a:rPr lang="en-US" dirty="0" err="1"/>
              <a:t>rööki</a:t>
            </a:r>
            <a:r>
              <a:rPr lang="en-US" dirty="0"/>
              <a:t> </a:t>
            </a:r>
            <a:r>
              <a:rPr lang="en-US" dirty="0" err="1"/>
              <a:t>på</a:t>
            </a:r>
            <a:r>
              <a:rPr lang="en-US" dirty="0"/>
              <a:t> </a:t>
            </a:r>
            <a:r>
              <a:rPr lang="en-US" dirty="0" err="1"/>
              <a:t>andra</a:t>
            </a:r>
            <a:r>
              <a:rPr lang="en-US" dirty="0"/>
              <a:t> </a:t>
            </a:r>
            <a:r>
              <a:rPr lang="en-US" dirty="0" err="1"/>
              <a:t>sidan</a:t>
            </a:r>
            <a:r>
              <a:rPr lang="en-US" dirty="0"/>
              <a:t> </a:t>
            </a:r>
            <a:r>
              <a:rPr lang="en-US" dirty="0" err="1"/>
              <a:t>gatan</a:t>
            </a:r>
            <a:r>
              <a:rPr lang="en-US" dirty="0"/>
              <a:t>. 3 </a:t>
            </a:r>
            <a:r>
              <a:rPr lang="en-US" dirty="0" err="1"/>
              <a:t>elever</a:t>
            </a:r>
            <a:r>
              <a:rPr lang="en-US" dirty="0"/>
              <a:t> </a:t>
            </a:r>
            <a:r>
              <a:rPr lang="en-US" dirty="0" err="1"/>
              <a:t>ser</a:t>
            </a:r>
            <a:r>
              <a:rPr lang="en-US" dirty="0"/>
              <a:t> </a:t>
            </a:r>
            <a:r>
              <a:rPr lang="en-US" dirty="0" err="1"/>
              <a:t>på</a:t>
            </a:r>
            <a:r>
              <a:rPr lang="en-US" dirty="0"/>
              <a:t> </a:t>
            </a:r>
            <a:r>
              <a:rPr lang="en-US" dirty="0" err="1"/>
              <a:t>dom</a:t>
            </a:r>
            <a:r>
              <a:rPr lang="en-US" dirty="0"/>
              <a:t> med </a:t>
            </a:r>
            <a:r>
              <a:rPr lang="en-US" dirty="0" err="1"/>
              <a:t>främmande</a:t>
            </a:r>
            <a:r>
              <a:rPr lang="en-US" dirty="0"/>
              <a:t> </a:t>
            </a:r>
            <a:r>
              <a:rPr lang="en-US" dirty="0" err="1"/>
              <a:t>blick</a:t>
            </a:r>
            <a:r>
              <a:rPr lang="en-US" dirty="0"/>
              <a:t>. Max </a:t>
            </a:r>
            <a:r>
              <a:rPr lang="en-US" dirty="0" err="1"/>
              <a:t>och</a:t>
            </a:r>
            <a:r>
              <a:rPr lang="en-US" dirty="0"/>
              <a:t> </a:t>
            </a:r>
            <a:r>
              <a:rPr lang="en-US" dirty="0" err="1"/>
              <a:t>dom</a:t>
            </a:r>
            <a:r>
              <a:rPr lang="en-US" dirty="0"/>
              <a:t> I </a:t>
            </a:r>
            <a:r>
              <a:rPr lang="en-US" dirty="0" err="1"/>
              <a:t>hans</a:t>
            </a:r>
            <a:r>
              <a:rPr lang="en-US" dirty="0"/>
              <a:t> </a:t>
            </a:r>
            <a:r>
              <a:rPr lang="en-US" dirty="0" err="1"/>
              <a:t>gäng</a:t>
            </a:r>
            <a:r>
              <a:rPr lang="en-US" dirty="0"/>
              <a:t> </a:t>
            </a:r>
            <a:r>
              <a:rPr lang="en-US" dirty="0" err="1"/>
              <a:t>tycker</a:t>
            </a:r>
            <a:r>
              <a:rPr lang="en-US" dirty="0"/>
              <a:t> </a:t>
            </a:r>
            <a:r>
              <a:rPr lang="en-US" dirty="0" err="1"/>
              <a:t>att</a:t>
            </a:r>
            <a:r>
              <a:rPr lang="en-US" dirty="0"/>
              <a:t> de </a:t>
            </a:r>
            <a:r>
              <a:rPr lang="en-US" dirty="0" err="1"/>
              <a:t>är</a:t>
            </a:r>
            <a:r>
              <a:rPr lang="en-US" dirty="0"/>
              <a:t> </a:t>
            </a:r>
            <a:r>
              <a:rPr lang="en-US" dirty="0" err="1"/>
              <a:t>tuffa</a:t>
            </a:r>
            <a:r>
              <a:rPr lang="en-US" dirty="0"/>
              <a:t>. 3 </a:t>
            </a:r>
            <a:r>
              <a:rPr lang="en-US" dirty="0" err="1"/>
              <a:t>elever</a:t>
            </a:r>
            <a:r>
              <a:rPr lang="en-US" dirty="0"/>
              <a:t>, </a:t>
            </a:r>
            <a:r>
              <a:rPr lang="en-US" dirty="0" err="1"/>
              <a:t>Annikki</a:t>
            </a:r>
            <a:r>
              <a:rPr lang="en-US" dirty="0"/>
              <a:t>, </a:t>
            </a:r>
            <a:r>
              <a:rPr lang="en-US" dirty="0" err="1"/>
              <a:t>Kullervo</a:t>
            </a:r>
            <a:r>
              <a:rPr lang="en-US" dirty="0"/>
              <a:t> </a:t>
            </a:r>
            <a:r>
              <a:rPr lang="en-US" dirty="0" err="1"/>
              <a:t>och</a:t>
            </a:r>
            <a:r>
              <a:rPr lang="en-US" dirty="0"/>
              <a:t> </a:t>
            </a:r>
            <a:r>
              <a:rPr lang="en-US" dirty="0" err="1"/>
              <a:t>Aliisa</a:t>
            </a:r>
            <a:r>
              <a:rPr lang="en-US" dirty="0"/>
              <a:t> </a:t>
            </a:r>
            <a:r>
              <a:rPr lang="en-US" dirty="0" err="1"/>
              <a:t>ser</a:t>
            </a:r>
            <a:r>
              <a:rPr lang="en-US" dirty="0"/>
              <a:t> </a:t>
            </a:r>
            <a:r>
              <a:rPr lang="en-US" dirty="0" err="1"/>
              <a:t>på</a:t>
            </a:r>
            <a:r>
              <a:rPr lang="en-US" dirty="0"/>
              <a:t> </a:t>
            </a:r>
            <a:r>
              <a:rPr lang="en-US" dirty="0" err="1"/>
              <a:t>förskräckta</a:t>
            </a:r>
            <a:r>
              <a:rPr lang="en-US" dirty="0"/>
              <a:t>, </a:t>
            </a:r>
            <a:r>
              <a:rPr lang="en-US" dirty="0" err="1"/>
              <a:t>och</a:t>
            </a:r>
            <a:r>
              <a:rPr lang="en-US" dirty="0"/>
              <a:t> vet </a:t>
            </a:r>
            <a:r>
              <a:rPr lang="en-US" dirty="0" err="1"/>
              <a:t>inte</a:t>
            </a:r>
            <a:r>
              <a:rPr lang="en-US" dirty="0"/>
              <a:t> </a:t>
            </a:r>
            <a:r>
              <a:rPr lang="en-US" dirty="0" err="1"/>
              <a:t>vad</a:t>
            </a:r>
            <a:r>
              <a:rPr lang="en-US" dirty="0"/>
              <a:t> de </a:t>
            </a:r>
            <a:r>
              <a:rPr lang="en-US" dirty="0" err="1"/>
              <a:t>ska</a:t>
            </a:r>
            <a:r>
              <a:rPr lang="en-US" dirty="0"/>
              <a:t> </a:t>
            </a:r>
            <a:r>
              <a:rPr lang="en-US" dirty="0" err="1"/>
              <a:t>tänka</a:t>
            </a:r>
            <a:r>
              <a:rPr lang="en-US" dirty="0"/>
              <a:t>. </a:t>
            </a:r>
          </a:p>
          <a:p>
            <a:endParaRPr lang="en-US" dirty="0"/>
          </a:p>
          <a:p>
            <a:r>
              <a:rPr lang="en-US" dirty="0" err="1"/>
              <a:t>Barnen</a:t>
            </a:r>
            <a:r>
              <a:rPr lang="en-US" dirty="0"/>
              <a:t> </a:t>
            </a:r>
            <a:r>
              <a:rPr lang="en-US" dirty="0" err="1"/>
              <a:t>är</a:t>
            </a:r>
            <a:r>
              <a:rPr lang="en-US" dirty="0"/>
              <a:t> </a:t>
            </a:r>
            <a:r>
              <a:rPr lang="en-US" dirty="0" err="1"/>
              <a:t>på</a:t>
            </a:r>
            <a:r>
              <a:rPr lang="en-US" dirty="0"/>
              <a:t> </a:t>
            </a:r>
            <a:r>
              <a:rPr lang="en-US" dirty="0" err="1"/>
              <a:t>väg</a:t>
            </a:r>
            <a:r>
              <a:rPr lang="en-US" dirty="0"/>
              <a:t> hem </a:t>
            </a:r>
            <a:r>
              <a:rPr lang="en-US" dirty="0" err="1"/>
              <a:t>från</a:t>
            </a:r>
            <a:r>
              <a:rPr lang="en-US" dirty="0"/>
              <a:t> </a:t>
            </a:r>
            <a:r>
              <a:rPr lang="en-US" dirty="0" err="1"/>
              <a:t>skolan</a:t>
            </a:r>
            <a:r>
              <a:rPr lang="en-US" dirty="0"/>
              <a:t>. De </a:t>
            </a:r>
            <a:r>
              <a:rPr lang="en-US" dirty="0" err="1"/>
              <a:t>ser</a:t>
            </a:r>
            <a:r>
              <a:rPr lang="en-US" dirty="0"/>
              <a:t> </a:t>
            </a:r>
            <a:r>
              <a:rPr lang="en-US" dirty="0" err="1"/>
              <a:t>högstadieelever</a:t>
            </a:r>
            <a:r>
              <a:rPr lang="en-US" dirty="0"/>
              <a:t> </a:t>
            </a:r>
            <a:r>
              <a:rPr lang="en-US" dirty="0" err="1"/>
              <a:t>röka</a:t>
            </a:r>
            <a:r>
              <a:rPr lang="en-US" dirty="0"/>
              <a:t>. </a:t>
            </a:r>
            <a:r>
              <a:rPr lang="en-US" dirty="0" err="1"/>
              <a:t>Ett</a:t>
            </a:r>
            <a:r>
              <a:rPr lang="en-US" dirty="0"/>
              <a:t> av </a:t>
            </a:r>
            <a:r>
              <a:rPr lang="en-US" dirty="0" err="1"/>
              <a:t>barnen</a:t>
            </a:r>
            <a:r>
              <a:rPr lang="en-US" dirty="0"/>
              <a:t> </a:t>
            </a:r>
            <a:r>
              <a:rPr lang="en-US" dirty="0" err="1"/>
              <a:t>säger</a:t>
            </a:r>
            <a:r>
              <a:rPr lang="en-US" dirty="0"/>
              <a:t>: “</a:t>
            </a:r>
            <a:r>
              <a:rPr lang="en-US" dirty="0" err="1"/>
              <a:t>verkligen</a:t>
            </a:r>
            <a:r>
              <a:rPr lang="en-US" dirty="0"/>
              <a:t> </a:t>
            </a:r>
            <a:r>
              <a:rPr lang="en-US" dirty="0" err="1"/>
              <a:t>dumt</a:t>
            </a:r>
            <a:r>
              <a:rPr lang="en-US" dirty="0"/>
              <a:t> </a:t>
            </a:r>
            <a:r>
              <a:rPr lang="en-US" dirty="0" err="1"/>
              <a:t>att</a:t>
            </a:r>
            <a:r>
              <a:rPr lang="en-US" dirty="0"/>
              <a:t> </a:t>
            </a:r>
            <a:r>
              <a:rPr lang="en-US" dirty="0" err="1"/>
              <a:t>röka</a:t>
            </a:r>
            <a:r>
              <a:rPr lang="en-US" dirty="0"/>
              <a:t> </a:t>
            </a:r>
            <a:r>
              <a:rPr lang="en-US" dirty="0" err="1"/>
              <a:t>tobak</a:t>
            </a:r>
            <a:r>
              <a:rPr lang="en-US" dirty="0"/>
              <a:t>!” </a:t>
            </a:r>
            <a:r>
              <a:rPr lang="en-US" dirty="0" err="1"/>
              <a:t>Högstadieeleverna</a:t>
            </a:r>
            <a:r>
              <a:rPr lang="en-US" dirty="0"/>
              <a:t> </a:t>
            </a:r>
            <a:r>
              <a:rPr lang="en-US" dirty="0" err="1"/>
              <a:t>skrattar</a:t>
            </a:r>
            <a:r>
              <a:rPr lang="en-US" dirty="0"/>
              <a:t> </a:t>
            </a:r>
            <a:r>
              <a:rPr lang="en-US" dirty="0" err="1"/>
              <a:t>åt</a:t>
            </a:r>
            <a:r>
              <a:rPr lang="en-US" dirty="0"/>
              <a:t> </a:t>
            </a:r>
            <a:r>
              <a:rPr lang="en-US" dirty="0" err="1"/>
              <a:t>barnen</a:t>
            </a:r>
            <a:r>
              <a:rPr lang="en-US" dirty="0"/>
              <a:t>. </a:t>
            </a:r>
          </a:p>
          <a:p>
            <a:r>
              <a:rPr lang="en-US" dirty="0"/>
              <a:t>“Ni </a:t>
            </a:r>
            <a:r>
              <a:rPr lang="en-US" dirty="0" err="1"/>
              <a:t>bestämmer</a:t>
            </a:r>
            <a:r>
              <a:rPr lang="en-US" dirty="0"/>
              <a:t> </a:t>
            </a:r>
            <a:r>
              <a:rPr lang="en-US" dirty="0" err="1"/>
              <a:t>inte</a:t>
            </a:r>
            <a:r>
              <a:rPr lang="en-US" dirty="0"/>
              <a:t> </a:t>
            </a:r>
            <a:r>
              <a:rPr lang="en-US" dirty="0" err="1"/>
              <a:t>över</a:t>
            </a:r>
            <a:r>
              <a:rPr lang="en-US" dirty="0"/>
              <a:t> </a:t>
            </a:r>
            <a:r>
              <a:rPr lang="en-US" dirty="0" err="1"/>
              <a:t>oss</a:t>
            </a:r>
            <a:r>
              <a:rPr lang="en-US" dirty="0"/>
              <a:t>” </a:t>
            </a:r>
            <a:r>
              <a:rPr lang="en-US" dirty="0" err="1"/>
              <a:t>skriker</a:t>
            </a:r>
            <a:r>
              <a:rPr lang="en-US" dirty="0"/>
              <a:t> </a:t>
            </a:r>
            <a:r>
              <a:rPr lang="en-US" dirty="0" err="1"/>
              <a:t>en</a:t>
            </a:r>
            <a:r>
              <a:rPr lang="en-US" dirty="0"/>
              <a:t> av </a:t>
            </a:r>
            <a:r>
              <a:rPr lang="en-US" dirty="0" err="1"/>
              <a:t>eleverna</a:t>
            </a:r>
            <a:r>
              <a:rPr lang="en-US" dirty="0"/>
              <a:t>. “</a:t>
            </a:r>
            <a:r>
              <a:rPr lang="en-US" dirty="0" err="1"/>
              <a:t>Gå</a:t>
            </a:r>
            <a:r>
              <a:rPr lang="en-US" dirty="0"/>
              <a:t> </a:t>
            </a:r>
            <a:r>
              <a:rPr lang="en-US" dirty="0" err="1"/>
              <a:t>bort</a:t>
            </a:r>
            <a:r>
              <a:rPr lang="en-US" dirty="0"/>
              <a:t>!” </a:t>
            </a:r>
            <a:r>
              <a:rPr lang="en-US" dirty="0" err="1"/>
              <a:t>skriker</a:t>
            </a:r>
            <a:r>
              <a:rPr lang="en-US" dirty="0"/>
              <a:t> </a:t>
            </a:r>
            <a:r>
              <a:rPr lang="en-US" dirty="0" err="1"/>
              <a:t>en</a:t>
            </a:r>
            <a:r>
              <a:rPr lang="en-US" dirty="0"/>
              <a:t> </a:t>
            </a:r>
            <a:r>
              <a:rPr lang="en-US" dirty="0" err="1"/>
              <a:t>annan</a:t>
            </a:r>
            <a:r>
              <a:rPr lang="en-US" dirty="0"/>
              <a:t>. </a:t>
            </a:r>
            <a:r>
              <a:rPr lang="en-US" dirty="0" err="1"/>
              <a:t>Barnen</a:t>
            </a:r>
            <a:r>
              <a:rPr lang="en-US" dirty="0"/>
              <a:t> springer </a:t>
            </a:r>
            <a:r>
              <a:rPr lang="en-US" dirty="0" err="1"/>
              <a:t>bort</a:t>
            </a:r>
            <a:r>
              <a:rPr lang="en-US" dirty="0"/>
              <a:t> </a:t>
            </a:r>
            <a:r>
              <a:rPr lang="en-US" dirty="0" err="1"/>
              <a:t>och</a:t>
            </a:r>
            <a:r>
              <a:rPr lang="en-US" dirty="0"/>
              <a:t> </a:t>
            </a:r>
            <a:r>
              <a:rPr lang="en-US" dirty="0" err="1"/>
              <a:t>berättar</a:t>
            </a:r>
            <a:r>
              <a:rPr lang="en-US" dirty="0"/>
              <a:t> </a:t>
            </a:r>
            <a:r>
              <a:rPr lang="en-US" dirty="0" err="1"/>
              <a:t>hemma</a:t>
            </a:r>
            <a:r>
              <a:rPr lang="en-US" dirty="0"/>
              <a:t> </a:t>
            </a:r>
            <a:r>
              <a:rPr lang="en-US" dirty="0" err="1"/>
              <a:t>för</a:t>
            </a:r>
            <a:r>
              <a:rPr lang="en-US" dirty="0"/>
              <a:t> </a:t>
            </a:r>
            <a:r>
              <a:rPr lang="en-US" dirty="0" err="1"/>
              <a:t>sina</a:t>
            </a:r>
            <a:r>
              <a:rPr lang="en-US" dirty="0"/>
              <a:t> </a:t>
            </a:r>
            <a:r>
              <a:rPr lang="en-US" dirty="0" err="1"/>
              <a:t>föräldrar</a:t>
            </a:r>
            <a:r>
              <a:rPr lang="en-US" dirty="0"/>
              <a:t>. </a:t>
            </a:r>
            <a:r>
              <a:rPr lang="en-US" dirty="0" err="1"/>
              <a:t>Följande</a:t>
            </a:r>
            <a:r>
              <a:rPr lang="en-US" dirty="0"/>
              <a:t> dag </a:t>
            </a:r>
            <a:r>
              <a:rPr lang="en-US" dirty="0" err="1"/>
              <a:t>röker</a:t>
            </a:r>
            <a:r>
              <a:rPr lang="en-US" dirty="0"/>
              <a:t> </a:t>
            </a:r>
            <a:r>
              <a:rPr lang="en-US" dirty="0" err="1"/>
              <a:t>inte</a:t>
            </a:r>
            <a:r>
              <a:rPr lang="en-US" dirty="0"/>
              <a:t> </a:t>
            </a:r>
            <a:r>
              <a:rPr lang="en-US" dirty="0" err="1"/>
              <a:t>längre</a:t>
            </a:r>
            <a:r>
              <a:rPr lang="en-US" dirty="0"/>
              <a:t> </a:t>
            </a:r>
            <a:r>
              <a:rPr lang="en-US" dirty="0" err="1"/>
              <a:t>högstadieeleverna</a:t>
            </a:r>
            <a:r>
              <a:rPr lang="en-US" dirty="0"/>
              <a:t> </a:t>
            </a:r>
            <a:r>
              <a:rPr lang="en-US" dirty="0" err="1"/>
              <a:t>tobak</a:t>
            </a:r>
            <a:r>
              <a:rPr lang="en-US" dirty="0"/>
              <a:t> </a:t>
            </a:r>
            <a:r>
              <a:rPr lang="en-US" dirty="0" err="1"/>
              <a:t>där</a:t>
            </a:r>
            <a:r>
              <a:rPr lang="en-US" dirty="0"/>
              <a:t>.</a:t>
            </a:r>
          </a:p>
        </p:txBody>
      </p:sp>
      <p:sp>
        <p:nvSpPr>
          <p:cNvPr id="6" name="Text Box 5"/>
          <p:cNvSpPr txBox="1"/>
          <p:nvPr/>
        </p:nvSpPr>
        <p:spPr>
          <a:xfrm>
            <a:off x="5292080" y="292735"/>
            <a:ext cx="3569345" cy="830997"/>
          </a:xfrm>
          <a:prstGeom prst="rect">
            <a:avLst/>
          </a:prstGeom>
          <a:noFill/>
        </p:spPr>
        <p:txBody>
          <a:bodyPr wrap="square" rtlCol="0" anchor="t">
            <a:spAutoFit/>
          </a:bodyPr>
          <a:lstStyle/>
          <a:p>
            <a:pPr algn="ctr"/>
            <a:r>
              <a:rPr lang="fi-FI" sz="2400" b="1" dirty="0" err="1">
                <a:solidFill>
                  <a:schemeClr val="accent6"/>
                </a:solidFill>
                <a:latin typeface="Calibri" panose="020F0502020204030204" charset="0"/>
                <a:sym typeface="+mn-ea"/>
              </a:rPr>
              <a:t>Elevernas</a:t>
            </a:r>
            <a:r>
              <a:rPr lang="fi-FI" sz="2400" b="1" dirty="0">
                <a:solidFill>
                  <a:schemeClr val="accent6"/>
                </a:solidFill>
                <a:latin typeface="Calibri" panose="020F0502020204030204" charset="0"/>
                <a:sym typeface="+mn-ea"/>
              </a:rPr>
              <a:t> </a:t>
            </a:r>
            <a:r>
              <a:rPr lang="fi-FI" sz="2400" b="1" dirty="0" err="1">
                <a:solidFill>
                  <a:schemeClr val="accent6"/>
                </a:solidFill>
                <a:latin typeface="Calibri" panose="020F0502020204030204" charset="0"/>
                <a:sym typeface="+mn-ea"/>
              </a:rPr>
              <a:t>berättelser</a:t>
            </a:r>
            <a:r>
              <a:rPr lang="fi-FI" sz="2400" b="1" dirty="0">
                <a:solidFill>
                  <a:schemeClr val="accent6"/>
                </a:solidFill>
                <a:latin typeface="Calibri" panose="020F0502020204030204" charset="0"/>
                <a:sym typeface="+mn-ea"/>
              </a:rPr>
              <a:t>: </a:t>
            </a:r>
            <a:br>
              <a:rPr lang="fi-FI" sz="2400" b="1" dirty="0">
                <a:solidFill>
                  <a:schemeClr val="accent6"/>
                </a:solidFill>
                <a:latin typeface="Calibri" panose="020F0502020204030204" charset="0"/>
                <a:sym typeface="+mn-ea"/>
              </a:rPr>
            </a:br>
            <a:r>
              <a:rPr lang="fi-FI" sz="2400" b="1" dirty="0" err="1">
                <a:solidFill>
                  <a:schemeClr val="accent6"/>
                </a:solidFill>
                <a:latin typeface="Calibri" panose="020F0502020204030204" charset="0"/>
                <a:sym typeface="+mn-ea"/>
              </a:rPr>
              <a:t>Vad</a:t>
            </a:r>
            <a:r>
              <a:rPr lang="fi-FI" sz="2400" b="1" dirty="0">
                <a:solidFill>
                  <a:schemeClr val="accent6"/>
                </a:solidFill>
                <a:latin typeface="Calibri" panose="020F0502020204030204" charset="0"/>
                <a:sym typeface="+mn-ea"/>
              </a:rPr>
              <a:t> </a:t>
            </a:r>
            <a:r>
              <a:rPr lang="fi-FI" sz="2400" b="1" dirty="0" err="1">
                <a:solidFill>
                  <a:schemeClr val="accent6"/>
                </a:solidFill>
                <a:latin typeface="Calibri" panose="020F0502020204030204" charset="0"/>
                <a:sym typeface="+mn-ea"/>
              </a:rPr>
              <a:t>händer</a:t>
            </a:r>
            <a:r>
              <a:rPr lang="fi-FI" sz="2400" b="1" dirty="0">
                <a:solidFill>
                  <a:schemeClr val="accent6"/>
                </a:solidFill>
                <a:latin typeface="Calibri" panose="020F0502020204030204" charset="0"/>
                <a:sym typeface="+mn-ea"/>
              </a:rPr>
              <a:t> i </a:t>
            </a:r>
            <a:r>
              <a:rPr lang="fi-FI" sz="2400" b="1" dirty="0" err="1">
                <a:solidFill>
                  <a:schemeClr val="accent6"/>
                </a:solidFill>
                <a:latin typeface="Calibri" panose="020F0502020204030204" charset="0"/>
                <a:sym typeface="+mn-ea"/>
              </a:rPr>
              <a:t>bilden</a:t>
            </a:r>
            <a:r>
              <a:rPr lang="fi-FI" sz="2400" b="1" dirty="0">
                <a:solidFill>
                  <a:schemeClr val="accent6"/>
                </a:solidFill>
                <a:latin typeface="Calibri" panose="020F0502020204030204" charset="0"/>
                <a:sym typeface="+mn-ea"/>
              </a:rPr>
              <a:t>?</a:t>
            </a: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9050" y="411480"/>
            <a:ext cx="9144000" cy="857250"/>
          </a:xfrm>
        </p:spPr>
        <p:txBody>
          <a:bodyPr>
            <a:normAutofit/>
          </a:bodyPr>
          <a:lstStyle/>
          <a:p>
            <a:pPr algn="ctr"/>
            <a:r>
              <a:rPr lang="fi-FI" b="1" dirty="0" err="1">
                <a:latin typeface="Calibri" panose="020F0502020204030204" charset="0"/>
              </a:rPr>
              <a:t>Föräldrakvällens</a:t>
            </a:r>
            <a:r>
              <a:rPr lang="fi-FI" b="1" dirty="0">
                <a:latin typeface="Calibri" panose="020F0502020204030204" charset="0"/>
              </a:rPr>
              <a:t> </a:t>
            </a:r>
            <a:r>
              <a:rPr lang="fi-FI" b="1" dirty="0" err="1">
                <a:latin typeface="Calibri" panose="020F0502020204030204" charset="0"/>
              </a:rPr>
              <a:t>målsättningar</a:t>
            </a:r>
            <a:endParaRPr lang="fi-FI" b="1" dirty="0">
              <a:solidFill>
                <a:srgbClr val="F39207"/>
              </a:solidFill>
              <a:latin typeface="Calibri" panose="020F0502020204030204" charset="0"/>
            </a:endParaRPr>
          </a:p>
        </p:txBody>
      </p:sp>
      <p:sp>
        <p:nvSpPr>
          <p:cNvPr id="3" name="Sisällön paikkamerkki 2"/>
          <p:cNvSpPr>
            <a:spLocks noGrp="1"/>
          </p:cNvSpPr>
          <p:nvPr>
            <p:ph idx="1"/>
          </p:nvPr>
        </p:nvSpPr>
        <p:spPr>
          <a:xfrm>
            <a:off x="457200" y="1200151"/>
            <a:ext cx="8003232" cy="3171799"/>
          </a:xfrm>
        </p:spPr>
        <p:txBody>
          <a:bodyPr>
            <a:normAutofit lnSpcReduction="10000"/>
          </a:bodyPr>
          <a:lstStyle/>
          <a:p>
            <a:pPr marL="0" indent="0">
              <a:buNone/>
            </a:pPr>
            <a:endParaRPr lang="fi-FI" sz="1600" dirty="0"/>
          </a:p>
          <a:p>
            <a:r>
              <a:rPr lang="fi-FI" sz="2400" dirty="0" err="1"/>
              <a:t>Att</a:t>
            </a:r>
            <a:r>
              <a:rPr lang="fi-FI" sz="2400" dirty="0"/>
              <a:t> </a:t>
            </a:r>
            <a:r>
              <a:rPr lang="fi-FI" sz="2400" dirty="0" err="1"/>
              <a:t>tillsammans</a:t>
            </a:r>
            <a:r>
              <a:rPr lang="fi-FI" sz="2400" dirty="0"/>
              <a:t> </a:t>
            </a:r>
            <a:r>
              <a:rPr lang="fi-FI" sz="2400" dirty="0" err="1"/>
              <a:t>begrunda</a:t>
            </a:r>
            <a:endParaRPr lang="fi-FI" sz="2400" dirty="0"/>
          </a:p>
          <a:p>
            <a:pPr marL="342900" indent="-342900">
              <a:buFont typeface="Arial" panose="020B0604020202020204" pitchFamily="34" charset="0"/>
              <a:buChar char="•"/>
            </a:pPr>
            <a:r>
              <a:rPr lang="fi-FI" sz="2400" dirty="0" err="1"/>
              <a:t>hur</a:t>
            </a:r>
            <a:r>
              <a:rPr lang="fi-FI" sz="2400" dirty="0"/>
              <a:t> </a:t>
            </a:r>
            <a:r>
              <a:rPr lang="fi-FI" sz="2400" dirty="0" err="1"/>
              <a:t>föräldrar</a:t>
            </a:r>
            <a:r>
              <a:rPr lang="fi-FI" sz="2400" dirty="0"/>
              <a:t> </a:t>
            </a:r>
            <a:r>
              <a:rPr lang="fi-FI" sz="2400" dirty="0" err="1"/>
              <a:t>kunde</a:t>
            </a:r>
            <a:r>
              <a:rPr lang="fi-FI" sz="2400" dirty="0"/>
              <a:t> </a:t>
            </a:r>
            <a:r>
              <a:rPr lang="fi-FI" sz="2400" dirty="0" err="1"/>
              <a:t>diskutera</a:t>
            </a:r>
            <a:r>
              <a:rPr lang="fi-FI" sz="2400" dirty="0"/>
              <a:t> </a:t>
            </a:r>
            <a:r>
              <a:rPr lang="fi-FI" sz="2400" dirty="0" err="1"/>
              <a:t>med</a:t>
            </a:r>
            <a:r>
              <a:rPr lang="fi-FI" sz="2400" dirty="0"/>
              <a:t> </a:t>
            </a:r>
            <a:r>
              <a:rPr lang="fi-FI" sz="2400" dirty="0" err="1"/>
              <a:t>sina</a:t>
            </a:r>
            <a:r>
              <a:rPr lang="fi-FI" sz="2400" dirty="0"/>
              <a:t> </a:t>
            </a:r>
            <a:r>
              <a:rPr lang="fi-FI" sz="2400" dirty="0" err="1"/>
              <a:t>barn</a:t>
            </a:r>
            <a:r>
              <a:rPr lang="fi-FI" sz="2400" dirty="0"/>
              <a:t> </a:t>
            </a:r>
            <a:r>
              <a:rPr lang="fi-FI" sz="2400" dirty="0" err="1"/>
              <a:t>om</a:t>
            </a:r>
            <a:r>
              <a:rPr lang="fi-FI" sz="2400" dirty="0"/>
              <a:t> </a:t>
            </a:r>
            <a:r>
              <a:rPr lang="fi-FI" sz="2400" dirty="0" err="1"/>
              <a:t>alkohol</a:t>
            </a:r>
            <a:r>
              <a:rPr lang="fi-FI" sz="2400" dirty="0"/>
              <a:t> </a:t>
            </a:r>
            <a:r>
              <a:rPr lang="fi-FI" sz="2400" dirty="0" err="1"/>
              <a:t>och</a:t>
            </a:r>
            <a:r>
              <a:rPr lang="fi-FI" sz="2400" dirty="0"/>
              <a:t> </a:t>
            </a:r>
            <a:r>
              <a:rPr lang="fi-FI" sz="2400" dirty="0" err="1"/>
              <a:t>tobak</a:t>
            </a:r>
            <a:endParaRPr lang="fi-FI" sz="2400" dirty="0"/>
          </a:p>
          <a:p>
            <a:pPr marL="342900" indent="-342900">
              <a:buFont typeface="Arial" panose="020B0604020202020204" pitchFamily="34" charset="0"/>
              <a:buChar char="•"/>
            </a:pPr>
            <a:r>
              <a:rPr lang="fi-FI" sz="2400" dirty="0" err="1"/>
              <a:t>hur</a:t>
            </a:r>
            <a:r>
              <a:rPr lang="fi-FI" sz="2400" dirty="0"/>
              <a:t> de </a:t>
            </a:r>
            <a:r>
              <a:rPr lang="fi-FI" sz="2400" dirty="0" err="1"/>
              <a:t>sociala</a:t>
            </a:r>
            <a:r>
              <a:rPr lang="fi-FI" sz="2400" dirty="0"/>
              <a:t> </a:t>
            </a:r>
            <a:r>
              <a:rPr lang="fi-FI" sz="2400" dirty="0" err="1"/>
              <a:t>situationerna</a:t>
            </a:r>
            <a:r>
              <a:rPr lang="fi-FI" sz="2400" dirty="0"/>
              <a:t> </a:t>
            </a:r>
            <a:r>
              <a:rPr lang="fi-FI" sz="2400" dirty="0" err="1"/>
              <a:t>som</a:t>
            </a:r>
            <a:r>
              <a:rPr lang="fi-FI" sz="2400" dirty="0"/>
              <a:t> </a:t>
            </a:r>
            <a:r>
              <a:rPr lang="fi-FI" sz="2400" dirty="0" err="1"/>
              <a:t>uppstår</a:t>
            </a:r>
            <a:r>
              <a:rPr lang="fi-FI" sz="2400" dirty="0"/>
              <a:t> </a:t>
            </a:r>
            <a:r>
              <a:rPr lang="fi-FI" sz="2400" dirty="0" err="1"/>
              <a:t>vid</a:t>
            </a:r>
            <a:r>
              <a:rPr lang="fi-FI" sz="2400" dirty="0"/>
              <a:t> </a:t>
            </a:r>
            <a:r>
              <a:rPr lang="fi-FI" sz="2400" dirty="0" err="1"/>
              <a:t>användning</a:t>
            </a:r>
            <a:r>
              <a:rPr lang="fi-FI" sz="2400" dirty="0"/>
              <a:t> av </a:t>
            </a:r>
            <a:r>
              <a:rPr lang="fi-FI" sz="2400" dirty="0" err="1"/>
              <a:t>rusmedel</a:t>
            </a:r>
            <a:r>
              <a:rPr lang="fi-FI" sz="2400" dirty="0"/>
              <a:t> </a:t>
            </a:r>
            <a:r>
              <a:rPr lang="fi-FI" sz="2400" dirty="0" err="1"/>
              <a:t>visar</a:t>
            </a:r>
            <a:r>
              <a:rPr lang="fi-FI" sz="2400" dirty="0"/>
              <a:t> </a:t>
            </a:r>
            <a:r>
              <a:rPr lang="fi-FI" sz="2400" dirty="0" err="1"/>
              <a:t>sig</a:t>
            </a:r>
            <a:r>
              <a:rPr lang="fi-FI" sz="2400" dirty="0"/>
              <a:t> för </a:t>
            </a:r>
            <a:r>
              <a:rPr lang="fi-FI" sz="2400" dirty="0" err="1"/>
              <a:t>barnen</a:t>
            </a:r>
            <a:endParaRPr lang="fi-FI" sz="2400" dirty="0"/>
          </a:p>
          <a:p>
            <a:pPr marL="342900" indent="-342900">
              <a:buFont typeface="Arial" panose="020B0604020202020204" pitchFamily="34" charset="0"/>
              <a:buChar char="•"/>
            </a:pPr>
            <a:r>
              <a:rPr lang="fi-FI" sz="2400" dirty="0" err="1"/>
              <a:t>hur</a:t>
            </a:r>
            <a:r>
              <a:rPr lang="fi-FI" sz="2400" dirty="0"/>
              <a:t> </a:t>
            </a:r>
            <a:r>
              <a:rPr lang="fi-FI" sz="2400" dirty="0" err="1"/>
              <a:t>barnens</a:t>
            </a:r>
            <a:r>
              <a:rPr lang="fi-FI" sz="2400" dirty="0"/>
              <a:t> </a:t>
            </a:r>
            <a:r>
              <a:rPr lang="fi-FI" sz="2400" dirty="0" err="1"/>
              <a:t>fritid</a:t>
            </a:r>
            <a:r>
              <a:rPr lang="fi-FI" sz="2400" dirty="0"/>
              <a:t> </a:t>
            </a:r>
            <a:r>
              <a:rPr lang="fi-FI" sz="2400" dirty="0" err="1"/>
              <a:t>kunde</a:t>
            </a:r>
            <a:r>
              <a:rPr lang="fi-FI" sz="2400" dirty="0"/>
              <a:t> vara </a:t>
            </a:r>
            <a:r>
              <a:rPr lang="fi-FI" sz="2400" dirty="0" err="1"/>
              <a:t>tryggare</a:t>
            </a:r>
            <a:r>
              <a:rPr lang="fi-FI" sz="2400" dirty="0"/>
              <a:t> </a:t>
            </a:r>
            <a:r>
              <a:rPr lang="fi-FI" sz="2400" dirty="0" err="1"/>
              <a:t>och</a:t>
            </a:r>
            <a:r>
              <a:rPr lang="fi-FI" sz="2400" dirty="0"/>
              <a:t> </a:t>
            </a:r>
            <a:r>
              <a:rPr lang="fi-FI" sz="2400" dirty="0" err="1"/>
              <a:t>inspirerande</a:t>
            </a:r>
            <a:r>
              <a:rPr lang="fi-FI" sz="2400" dirty="0"/>
              <a:t> </a:t>
            </a:r>
            <a:r>
              <a:rPr lang="fi-FI" sz="2400" dirty="0" err="1"/>
              <a:t>så</a:t>
            </a:r>
            <a:r>
              <a:rPr lang="fi-FI" sz="2400" dirty="0"/>
              <a:t> </a:t>
            </a:r>
            <a:r>
              <a:rPr lang="fi-FI" sz="2400" dirty="0" err="1"/>
              <a:t>att</a:t>
            </a:r>
            <a:r>
              <a:rPr lang="fi-FI" sz="2400" dirty="0"/>
              <a:t> de </a:t>
            </a:r>
            <a:r>
              <a:rPr lang="fi-FI" sz="2400" dirty="0" err="1"/>
              <a:t>inte</a:t>
            </a:r>
            <a:r>
              <a:rPr lang="fi-FI" sz="2400" dirty="0"/>
              <a:t> </a:t>
            </a:r>
            <a:r>
              <a:rPr lang="fi-FI" sz="2400" dirty="0" err="1"/>
              <a:t>skulle</a:t>
            </a:r>
            <a:r>
              <a:rPr lang="fi-FI" sz="2400" dirty="0"/>
              <a:t> </a:t>
            </a:r>
            <a:r>
              <a:rPr lang="fi-FI" sz="2400" dirty="0" err="1"/>
              <a:t>finna</a:t>
            </a:r>
            <a:r>
              <a:rPr lang="fi-FI" sz="2400" dirty="0"/>
              <a:t> </a:t>
            </a:r>
            <a:r>
              <a:rPr lang="fi-FI" sz="2400" dirty="0" err="1"/>
              <a:t>rusmedel</a:t>
            </a:r>
            <a:r>
              <a:rPr lang="fi-FI" sz="2400" dirty="0"/>
              <a:t> </a:t>
            </a:r>
            <a:r>
              <a:rPr lang="fi-FI" sz="2400" dirty="0" err="1"/>
              <a:t>lockande</a:t>
            </a:r>
            <a:endParaRPr lang="fi-FI" sz="2400" dirty="0"/>
          </a:p>
        </p:txBody>
      </p:sp>
      <p:sp>
        <p:nvSpPr>
          <p:cNvPr id="5" name="Tekstiruutu 4"/>
          <p:cNvSpPr txBox="1"/>
          <p:nvPr/>
        </p:nvSpPr>
        <p:spPr>
          <a:xfrm>
            <a:off x="8398768" y="4731990"/>
            <a:ext cx="576064" cy="307777"/>
          </a:xfrm>
          <a:prstGeom prst="rect">
            <a:avLst/>
          </a:prstGeom>
          <a:noFill/>
        </p:spPr>
        <p:txBody>
          <a:bodyPr wrap="square" rtlCol="0">
            <a:spAutoFit/>
          </a:bodyPr>
          <a:lstStyle/>
          <a:p>
            <a:r>
              <a:rPr lang="fi-FI" sz="1400" dirty="0"/>
              <a:t>Dia 3</a:t>
            </a: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62000"/>
            <a:ext cx="4686300" cy="4714240"/>
          </a:xfrm>
          <a:prstGeom prst="ellipse">
            <a:avLst/>
          </a:prstGeom>
          <a:solidFill>
            <a:schemeClr val="bg1"/>
          </a:solidFill>
          <a:ln w="158750" cmpd="sng">
            <a:solidFill>
              <a:srgbClr val="F392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Kuv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8665" y="1122680"/>
            <a:ext cx="3032760" cy="2145030"/>
          </a:xfrm>
          <a:prstGeom prst="rect">
            <a:avLst/>
          </a:prstGeom>
        </p:spPr>
      </p:pic>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21b</a:t>
            </a:r>
          </a:p>
        </p:txBody>
      </p:sp>
      <p:sp>
        <p:nvSpPr>
          <p:cNvPr id="4" name="Text Box 3"/>
          <p:cNvSpPr txBox="1"/>
          <p:nvPr/>
        </p:nvSpPr>
        <p:spPr>
          <a:xfrm>
            <a:off x="247650" y="292735"/>
            <a:ext cx="4848225" cy="4031873"/>
          </a:xfrm>
          <a:prstGeom prst="rect">
            <a:avLst/>
          </a:prstGeom>
          <a:noFill/>
        </p:spPr>
        <p:txBody>
          <a:bodyPr wrap="square" rtlCol="0">
            <a:spAutoFit/>
          </a:bodyPr>
          <a:lstStyle/>
          <a:p>
            <a:r>
              <a:rPr lang="en-US" sz="1600" dirty="0" err="1"/>
              <a:t>Skoldagen</a:t>
            </a:r>
            <a:r>
              <a:rPr lang="en-US" sz="1600" dirty="0"/>
              <a:t> </a:t>
            </a:r>
            <a:r>
              <a:rPr lang="en-US" sz="1600" dirty="0" err="1"/>
              <a:t>är</a:t>
            </a:r>
            <a:r>
              <a:rPr lang="en-US" sz="1600" dirty="0"/>
              <a:t> slut. </a:t>
            </a:r>
            <a:r>
              <a:rPr lang="en-US" sz="1600" dirty="0" err="1"/>
              <a:t>Större</a:t>
            </a:r>
            <a:r>
              <a:rPr lang="en-US" sz="1600" dirty="0"/>
              <a:t> </a:t>
            </a:r>
            <a:r>
              <a:rPr lang="en-US" sz="1600" dirty="0" err="1"/>
              <a:t>tonåringar</a:t>
            </a:r>
            <a:r>
              <a:rPr lang="en-US" sz="1600" dirty="0"/>
              <a:t> </a:t>
            </a:r>
            <a:r>
              <a:rPr lang="en-US" sz="1600" dirty="0" err="1"/>
              <a:t>rökte</a:t>
            </a:r>
            <a:r>
              <a:rPr lang="en-US" sz="1600" dirty="0"/>
              <a:t> </a:t>
            </a:r>
            <a:r>
              <a:rPr lang="en-US" sz="1600" dirty="0" err="1"/>
              <a:t>på</a:t>
            </a:r>
            <a:r>
              <a:rPr lang="en-US" sz="1600" dirty="0"/>
              <a:t> </a:t>
            </a:r>
            <a:r>
              <a:rPr lang="en-US" sz="1600" dirty="0" err="1"/>
              <a:t>skolans</a:t>
            </a:r>
            <a:r>
              <a:rPr lang="en-US" sz="1600" dirty="0"/>
              <a:t> </a:t>
            </a:r>
            <a:r>
              <a:rPr lang="en-US" sz="1600" dirty="0" err="1"/>
              <a:t>gård</a:t>
            </a:r>
            <a:r>
              <a:rPr lang="en-US" sz="1600" dirty="0"/>
              <a:t>. </a:t>
            </a:r>
            <a:r>
              <a:rPr lang="en-US" sz="1600" dirty="0" err="1"/>
              <a:t>Två</a:t>
            </a:r>
            <a:r>
              <a:rPr lang="en-US" sz="1600" dirty="0"/>
              <a:t> </a:t>
            </a:r>
            <a:r>
              <a:rPr lang="en-US" sz="1600" dirty="0" err="1"/>
              <a:t>flickor</a:t>
            </a:r>
            <a:r>
              <a:rPr lang="en-US" sz="1600" dirty="0"/>
              <a:t> </a:t>
            </a:r>
            <a:r>
              <a:rPr lang="en-US" sz="1600" dirty="0" err="1"/>
              <a:t>och</a:t>
            </a:r>
            <a:r>
              <a:rPr lang="en-US" sz="1600" dirty="0"/>
              <a:t> </a:t>
            </a:r>
            <a:r>
              <a:rPr lang="en-US" sz="1600" dirty="0" err="1"/>
              <a:t>en</a:t>
            </a:r>
            <a:r>
              <a:rPr lang="en-US" sz="1600" dirty="0"/>
              <a:t> </a:t>
            </a:r>
            <a:r>
              <a:rPr lang="en-US" sz="1600" dirty="0" err="1"/>
              <a:t>pojke</a:t>
            </a:r>
            <a:r>
              <a:rPr lang="en-US" sz="1600" dirty="0"/>
              <a:t> </a:t>
            </a:r>
            <a:r>
              <a:rPr lang="en-US" sz="1600" dirty="0" err="1"/>
              <a:t>gick</a:t>
            </a:r>
            <a:r>
              <a:rPr lang="en-US" sz="1600" dirty="0"/>
              <a:t> </a:t>
            </a:r>
            <a:r>
              <a:rPr lang="en-US" sz="1600" dirty="0" err="1"/>
              <a:t>och</a:t>
            </a:r>
            <a:r>
              <a:rPr lang="en-US" sz="1600" dirty="0"/>
              <a:t> </a:t>
            </a:r>
            <a:r>
              <a:rPr lang="en-US" sz="1600" dirty="0" err="1"/>
              <a:t>såg</a:t>
            </a:r>
            <a:r>
              <a:rPr lang="en-US" sz="1600" dirty="0"/>
              <a:t> </a:t>
            </a:r>
            <a:r>
              <a:rPr lang="en-US" sz="1600" dirty="0" err="1"/>
              <a:t>när</a:t>
            </a:r>
            <a:r>
              <a:rPr lang="en-US" sz="1600" dirty="0"/>
              <a:t> </a:t>
            </a:r>
            <a:r>
              <a:rPr lang="en-US" sz="1600" dirty="0" err="1"/>
              <a:t>tonåringarna</a:t>
            </a:r>
            <a:r>
              <a:rPr lang="en-US" sz="1600" dirty="0"/>
              <a:t> </a:t>
            </a:r>
            <a:r>
              <a:rPr lang="en-US" sz="1600" dirty="0" err="1"/>
              <a:t>rökte</a:t>
            </a:r>
            <a:r>
              <a:rPr lang="en-US" sz="1600" dirty="0"/>
              <a:t> </a:t>
            </a:r>
            <a:r>
              <a:rPr lang="en-US" sz="1600" dirty="0" err="1"/>
              <a:t>tobak</a:t>
            </a:r>
            <a:r>
              <a:rPr lang="en-US" sz="1600" dirty="0"/>
              <a:t>. </a:t>
            </a:r>
            <a:r>
              <a:rPr lang="en-US" sz="1600" dirty="0" err="1"/>
              <a:t>En</a:t>
            </a:r>
            <a:r>
              <a:rPr lang="en-US" sz="1600" dirty="0"/>
              <a:t> </a:t>
            </a:r>
            <a:r>
              <a:rPr lang="en-US" sz="1600" dirty="0" err="1"/>
              <a:t>flicka</a:t>
            </a:r>
            <a:r>
              <a:rPr lang="en-US" sz="1600" dirty="0"/>
              <a:t> </a:t>
            </a:r>
            <a:r>
              <a:rPr lang="en-US" sz="1600" dirty="0" err="1"/>
              <a:t>ville</a:t>
            </a:r>
            <a:r>
              <a:rPr lang="en-US" sz="1600" dirty="0"/>
              <a:t> </a:t>
            </a:r>
            <a:r>
              <a:rPr lang="en-US" sz="1600" dirty="0" err="1"/>
              <a:t>gå</a:t>
            </a:r>
            <a:r>
              <a:rPr lang="en-US" sz="1600" dirty="0"/>
              <a:t> med </a:t>
            </a:r>
            <a:r>
              <a:rPr lang="en-US" sz="1600" dirty="0" err="1"/>
              <a:t>och</a:t>
            </a:r>
            <a:r>
              <a:rPr lang="en-US" sz="1600" dirty="0"/>
              <a:t> </a:t>
            </a:r>
            <a:r>
              <a:rPr lang="en-US" sz="1600" dirty="0" err="1"/>
              <a:t>dom</a:t>
            </a:r>
            <a:r>
              <a:rPr lang="en-US" sz="1600" dirty="0"/>
              <a:t> </a:t>
            </a:r>
            <a:r>
              <a:rPr lang="en-US" sz="1600" dirty="0" err="1"/>
              <a:t>övriga</a:t>
            </a:r>
            <a:r>
              <a:rPr lang="en-US" sz="1600" dirty="0"/>
              <a:t> </a:t>
            </a:r>
            <a:r>
              <a:rPr lang="en-US" sz="1600" dirty="0" err="1"/>
              <a:t>två</a:t>
            </a:r>
            <a:r>
              <a:rPr lang="en-US" sz="1600" dirty="0"/>
              <a:t> </a:t>
            </a:r>
            <a:r>
              <a:rPr lang="en-US" sz="1600" dirty="0" err="1"/>
              <a:t>undrade</a:t>
            </a:r>
            <a:r>
              <a:rPr lang="en-US" sz="1600" dirty="0"/>
              <a:t> </a:t>
            </a:r>
            <a:r>
              <a:rPr lang="en-US" sz="1600" dirty="0" err="1"/>
              <a:t>vad</a:t>
            </a:r>
            <a:r>
              <a:rPr lang="en-US" sz="1600" dirty="0"/>
              <a:t> de </a:t>
            </a:r>
            <a:r>
              <a:rPr lang="en-US" sz="1600" dirty="0" err="1"/>
              <a:t>borde</a:t>
            </a:r>
            <a:r>
              <a:rPr lang="en-US" sz="1600" dirty="0"/>
              <a:t> </a:t>
            </a:r>
            <a:r>
              <a:rPr lang="en-US" sz="1600" dirty="0" err="1"/>
              <a:t>göra</a:t>
            </a:r>
            <a:r>
              <a:rPr lang="en-US" sz="1600" dirty="0"/>
              <a:t>. </a:t>
            </a:r>
            <a:r>
              <a:rPr lang="en-US" sz="1600" dirty="0" err="1"/>
              <a:t>En</a:t>
            </a:r>
            <a:r>
              <a:rPr lang="en-US" sz="1600" dirty="0"/>
              <a:t> </a:t>
            </a:r>
            <a:r>
              <a:rPr lang="en-US" sz="1600" dirty="0" err="1"/>
              <a:t>av</a:t>
            </a:r>
            <a:r>
              <a:rPr lang="en-US" sz="1600" dirty="0"/>
              <a:t> </a:t>
            </a:r>
            <a:r>
              <a:rPr lang="en-US" sz="1600" dirty="0" err="1"/>
              <a:t>flickorna</a:t>
            </a:r>
            <a:r>
              <a:rPr lang="en-US" sz="1600" dirty="0"/>
              <a:t> </a:t>
            </a:r>
            <a:r>
              <a:rPr lang="en-US" sz="1600" dirty="0" err="1"/>
              <a:t>gick</a:t>
            </a:r>
            <a:r>
              <a:rPr lang="en-US" sz="1600" dirty="0"/>
              <a:t> med </a:t>
            </a:r>
            <a:r>
              <a:rPr lang="en-US" sz="1600" dirty="0" err="1"/>
              <a:t>och</a:t>
            </a:r>
            <a:r>
              <a:rPr lang="en-US" sz="1600" dirty="0"/>
              <a:t> </a:t>
            </a:r>
            <a:r>
              <a:rPr lang="en-US" sz="1600" dirty="0" err="1"/>
              <a:t>två</a:t>
            </a:r>
            <a:r>
              <a:rPr lang="en-US" sz="1600" dirty="0"/>
              <a:t> </a:t>
            </a:r>
            <a:r>
              <a:rPr lang="en-US" sz="1600" dirty="0" err="1"/>
              <a:t>andra</a:t>
            </a:r>
            <a:r>
              <a:rPr lang="en-US" sz="1600" dirty="0"/>
              <a:t> </a:t>
            </a:r>
            <a:r>
              <a:rPr lang="en-US" sz="1600" dirty="0" err="1"/>
              <a:t>ville</a:t>
            </a:r>
            <a:r>
              <a:rPr lang="en-US" sz="1600" dirty="0"/>
              <a:t> </a:t>
            </a:r>
            <a:r>
              <a:rPr lang="en-US" sz="1600" dirty="0" err="1"/>
              <a:t>sticka</a:t>
            </a:r>
            <a:r>
              <a:rPr lang="en-US" sz="1600" dirty="0"/>
              <a:t> </a:t>
            </a:r>
            <a:r>
              <a:rPr lang="en-US" sz="1600" dirty="0" err="1"/>
              <a:t>snabbt</a:t>
            </a:r>
            <a:r>
              <a:rPr lang="en-US" sz="1600" dirty="0"/>
              <a:t> </a:t>
            </a:r>
            <a:r>
              <a:rPr lang="en-US" sz="1600" dirty="0" err="1"/>
              <a:t>bort</a:t>
            </a:r>
            <a:r>
              <a:rPr lang="en-US" sz="1600" dirty="0"/>
              <a:t>.</a:t>
            </a:r>
          </a:p>
          <a:p>
            <a:endParaRPr lang="en-US" sz="1600" dirty="0"/>
          </a:p>
          <a:p>
            <a:r>
              <a:rPr lang="en-US" sz="1600" dirty="0" err="1"/>
              <a:t>Pling</a:t>
            </a:r>
            <a:r>
              <a:rPr lang="en-US" sz="1600" dirty="0"/>
              <a:t>! </a:t>
            </a:r>
            <a:r>
              <a:rPr lang="en-US" sz="1600" dirty="0" err="1"/>
              <a:t>Skolans</a:t>
            </a:r>
            <a:r>
              <a:rPr lang="en-US" sz="1600" dirty="0"/>
              <a:t> </a:t>
            </a:r>
            <a:r>
              <a:rPr lang="en-US" sz="1600" dirty="0" err="1"/>
              <a:t>klockor</a:t>
            </a:r>
            <a:r>
              <a:rPr lang="en-US" sz="1600" dirty="0"/>
              <a:t> ringer </a:t>
            </a:r>
            <a:r>
              <a:rPr lang="en-US" sz="1600" dirty="0" err="1"/>
              <a:t>och</a:t>
            </a:r>
            <a:r>
              <a:rPr lang="en-US" sz="1600" dirty="0"/>
              <a:t> </a:t>
            </a:r>
            <a:r>
              <a:rPr lang="en-US" sz="1600" dirty="0" err="1"/>
              <a:t>grundskoleeleverna</a:t>
            </a:r>
            <a:r>
              <a:rPr lang="en-US" sz="1600" dirty="0"/>
              <a:t> </a:t>
            </a:r>
            <a:r>
              <a:rPr lang="en-US" sz="1600" dirty="0" err="1"/>
              <a:t>går</a:t>
            </a:r>
            <a:r>
              <a:rPr lang="en-US" sz="1600" dirty="0"/>
              <a:t> </a:t>
            </a:r>
            <a:r>
              <a:rPr lang="en-US" sz="1600" dirty="0" err="1"/>
              <a:t>ut.</a:t>
            </a:r>
            <a:r>
              <a:rPr lang="en-US" sz="1600" dirty="0"/>
              <a:t> </a:t>
            </a:r>
            <a:r>
              <a:rPr lang="en-US" sz="1600" dirty="0" err="1"/>
              <a:t>På</a:t>
            </a:r>
            <a:r>
              <a:rPr lang="en-US" sz="1600" dirty="0"/>
              <a:t> </a:t>
            </a:r>
            <a:r>
              <a:rPr lang="en-US" sz="1600" dirty="0" err="1"/>
              <a:t>andra</a:t>
            </a:r>
            <a:r>
              <a:rPr lang="en-US" sz="1600" dirty="0"/>
              <a:t> </a:t>
            </a:r>
            <a:r>
              <a:rPr lang="en-US" sz="1600" dirty="0" err="1"/>
              <a:t>sidan</a:t>
            </a:r>
            <a:r>
              <a:rPr lang="en-US" sz="1600" dirty="0"/>
              <a:t> </a:t>
            </a:r>
            <a:r>
              <a:rPr lang="en-US" sz="1600" dirty="0" err="1"/>
              <a:t>av</a:t>
            </a:r>
            <a:r>
              <a:rPr lang="en-US" sz="1600" dirty="0"/>
              <a:t> </a:t>
            </a:r>
            <a:r>
              <a:rPr lang="en-US" sz="1600" dirty="0" err="1"/>
              <a:t>vägen</a:t>
            </a:r>
            <a:r>
              <a:rPr lang="en-US" sz="1600" dirty="0"/>
              <a:t> </a:t>
            </a:r>
            <a:r>
              <a:rPr lang="en-US" sz="1600" dirty="0" err="1"/>
              <a:t>står</a:t>
            </a:r>
            <a:r>
              <a:rPr lang="en-US" sz="1600" dirty="0"/>
              <a:t> </a:t>
            </a:r>
            <a:r>
              <a:rPr lang="en-US" sz="1600" dirty="0" err="1"/>
              <a:t>ett</a:t>
            </a:r>
            <a:r>
              <a:rPr lang="en-US" sz="1600" dirty="0"/>
              <a:t> </a:t>
            </a:r>
            <a:r>
              <a:rPr lang="en-US" sz="1600" dirty="0" err="1"/>
              <a:t>gäng</a:t>
            </a:r>
            <a:r>
              <a:rPr lang="en-US" sz="1600" dirty="0"/>
              <a:t> </a:t>
            </a:r>
            <a:r>
              <a:rPr lang="en-US" sz="1600" dirty="0" err="1"/>
              <a:t>unga</a:t>
            </a:r>
            <a:r>
              <a:rPr lang="en-US" sz="1600" dirty="0"/>
              <a:t> </a:t>
            </a:r>
            <a:r>
              <a:rPr lang="en-US" sz="1600" dirty="0" err="1"/>
              <a:t>vuxna</a:t>
            </a:r>
            <a:r>
              <a:rPr lang="en-US" sz="1600" dirty="0"/>
              <a:t> </a:t>
            </a:r>
            <a:r>
              <a:rPr lang="en-US" sz="1600" dirty="0" err="1"/>
              <a:t>och</a:t>
            </a:r>
            <a:r>
              <a:rPr lang="en-US" sz="1600" dirty="0"/>
              <a:t> </a:t>
            </a:r>
            <a:r>
              <a:rPr lang="en-US" sz="1600" dirty="0" err="1"/>
              <a:t>röker</a:t>
            </a:r>
            <a:r>
              <a:rPr lang="en-US" sz="1600" dirty="0"/>
              <a:t> </a:t>
            </a:r>
            <a:r>
              <a:rPr lang="en-US" sz="1600" dirty="0" err="1"/>
              <a:t>tobak</a:t>
            </a:r>
            <a:r>
              <a:rPr lang="en-US" sz="1600" dirty="0"/>
              <a:t>. Tre </a:t>
            </a:r>
            <a:r>
              <a:rPr lang="en-US" sz="1600" dirty="0" err="1"/>
              <a:t>vänner</a:t>
            </a:r>
            <a:r>
              <a:rPr lang="en-US" sz="1600" dirty="0"/>
              <a:t> </a:t>
            </a:r>
            <a:r>
              <a:rPr lang="en-US" sz="1600" dirty="0" err="1"/>
              <a:t>går</a:t>
            </a:r>
            <a:r>
              <a:rPr lang="en-US" sz="1600" dirty="0"/>
              <a:t> </a:t>
            </a:r>
            <a:r>
              <a:rPr lang="en-US" sz="1600" dirty="0" err="1"/>
              <a:t>över</a:t>
            </a:r>
            <a:r>
              <a:rPr lang="en-US" sz="1600" dirty="0"/>
              <a:t> </a:t>
            </a:r>
            <a:r>
              <a:rPr lang="en-US" sz="1600" dirty="0" err="1"/>
              <a:t>gatan</a:t>
            </a:r>
            <a:r>
              <a:rPr lang="en-US" sz="1600" dirty="0"/>
              <a:t> </a:t>
            </a:r>
            <a:r>
              <a:rPr lang="en-US" sz="1600" dirty="0" err="1"/>
              <a:t>och</a:t>
            </a:r>
            <a:r>
              <a:rPr lang="en-US" sz="1600" dirty="0"/>
              <a:t> </a:t>
            </a:r>
            <a:r>
              <a:rPr lang="en-US" sz="1600" dirty="0" err="1"/>
              <a:t>hostar</a:t>
            </a:r>
            <a:r>
              <a:rPr lang="en-US" sz="1600" dirty="0"/>
              <a:t> </a:t>
            </a:r>
            <a:r>
              <a:rPr lang="en-US" sz="1600" dirty="0" err="1"/>
              <a:t>när</a:t>
            </a:r>
            <a:r>
              <a:rPr lang="en-US" sz="1600" dirty="0"/>
              <a:t> </a:t>
            </a:r>
            <a:r>
              <a:rPr lang="en-US" sz="1600" dirty="0" err="1"/>
              <a:t>röken</a:t>
            </a:r>
            <a:r>
              <a:rPr lang="en-US" sz="1600" dirty="0"/>
              <a:t> </a:t>
            </a:r>
            <a:r>
              <a:rPr lang="en-US" sz="1600" dirty="0" err="1"/>
              <a:t>går</a:t>
            </a:r>
            <a:r>
              <a:rPr lang="en-US" sz="1600" dirty="0"/>
              <a:t> in I </a:t>
            </a:r>
            <a:r>
              <a:rPr lang="en-US" sz="1600" dirty="0" err="1"/>
              <a:t>lungorna</a:t>
            </a:r>
            <a:r>
              <a:rPr lang="en-US" sz="1600" dirty="0"/>
              <a:t>. De </a:t>
            </a:r>
            <a:r>
              <a:rPr lang="en-US" sz="1600" dirty="0" err="1"/>
              <a:t>vuxna</a:t>
            </a:r>
            <a:r>
              <a:rPr lang="en-US" sz="1600" dirty="0"/>
              <a:t> bara </a:t>
            </a:r>
            <a:r>
              <a:rPr lang="en-US" sz="1600" dirty="0" err="1"/>
              <a:t>skrattar</a:t>
            </a:r>
            <a:r>
              <a:rPr lang="en-US" sz="1600" dirty="0"/>
              <a:t>. </a:t>
            </a:r>
            <a:r>
              <a:rPr lang="en-US" sz="1600" dirty="0" err="1"/>
              <a:t>Vännerna</a:t>
            </a:r>
            <a:r>
              <a:rPr lang="en-US" sz="1600" dirty="0"/>
              <a:t> </a:t>
            </a:r>
            <a:r>
              <a:rPr lang="en-US" sz="1600" dirty="0" err="1"/>
              <a:t>går</a:t>
            </a:r>
            <a:r>
              <a:rPr lang="en-US" sz="1600" dirty="0"/>
              <a:t> </a:t>
            </a:r>
            <a:r>
              <a:rPr lang="en-US" sz="1600" dirty="0" err="1"/>
              <a:t>snabbt</a:t>
            </a:r>
            <a:r>
              <a:rPr lang="en-US" sz="1600" dirty="0"/>
              <a:t> </a:t>
            </a:r>
            <a:r>
              <a:rPr lang="en-US" sz="1600" dirty="0" err="1"/>
              <a:t>bortåt</a:t>
            </a:r>
            <a:r>
              <a:rPr lang="en-US" sz="1600" dirty="0"/>
              <a:t>, </a:t>
            </a:r>
            <a:r>
              <a:rPr lang="en-US" sz="1600" dirty="0" err="1"/>
              <a:t>och</a:t>
            </a:r>
            <a:r>
              <a:rPr lang="en-US" sz="1600" dirty="0"/>
              <a:t> de </a:t>
            </a:r>
            <a:r>
              <a:rPr lang="en-US" sz="1600" dirty="0" err="1"/>
              <a:t>bryr</a:t>
            </a:r>
            <a:r>
              <a:rPr lang="en-US" sz="1600" dirty="0"/>
              <a:t> sig </a:t>
            </a:r>
            <a:r>
              <a:rPr lang="en-US" sz="1600" dirty="0" err="1"/>
              <a:t>inte</a:t>
            </a:r>
            <a:r>
              <a:rPr lang="en-US" sz="1600" dirty="0"/>
              <a:t> om de </a:t>
            </a:r>
            <a:r>
              <a:rPr lang="en-US" sz="1600" dirty="0" err="1"/>
              <a:t>vuxnas</a:t>
            </a:r>
            <a:r>
              <a:rPr lang="en-US" sz="1600" dirty="0"/>
              <a:t> </a:t>
            </a:r>
            <a:r>
              <a:rPr lang="en-US" sz="1600" dirty="0" err="1"/>
              <a:t>skrik</a:t>
            </a:r>
            <a:r>
              <a:rPr lang="en-US" sz="1600" dirty="0"/>
              <a:t>. Dom </a:t>
            </a:r>
            <a:r>
              <a:rPr lang="en-US" sz="1600" dirty="0" err="1"/>
              <a:t>berättar</a:t>
            </a:r>
            <a:r>
              <a:rPr lang="en-US" sz="1600" dirty="0"/>
              <a:t> om </a:t>
            </a:r>
            <a:r>
              <a:rPr lang="en-US" sz="1600" dirty="0" err="1"/>
              <a:t>det</a:t>
            </a:r>
            <a:r>
              <a:rPr lang="en-US" sz="1600" dirty="0"/>
              <a:t> </a:t>
            </a:r>
            <a:r>
              <a:rPr lang="en-US" sz="1600" dirty="0" err="1"/>
              <a:t>för</a:t>
            </a:r>
            <a:r>
              <a:rPr lang="en-US" sz="1600" dirty="0"/>
              <a:t> </a:t>
            </a:r>
            <a:r>
              <a:rPr lang="en-US" sz="1600" dirty="0" err="1"/>
              <a:t>sinaa</a:t>
            </a:r>
            <a:r>
              <a:rPr lang="en-US" sz="1600" dirty="0"/>
              <a:t> </a:t>
            </a:r>
            <a:r>
              <a:rPr lang="en-US" sz="1600" dirty="0" err="1"/>
              <a:t>föräldrar</a:t>
            </a:r>
            <a:r>
              <a:rPr lang="en-US" sz="1600" dirty="0"/>
              <a:t> </a:t>
            </a:r>
            <a:r>
              <a:rPr lang="en-US" sz="1600" dirty="0" err="1"/>
              <a:t>och</a:t>
            </a:r>
            <a:r>
              <a:rPr lang="en-US" sz="1600" dirty="0"/>
              <a:t> </a:t>
            </a:r>
            <a:r>
              <a:rPr lang="en-US" sz="1600" dirty="0" err="1"/>
              <a:t>frågar</a:t>
            </a:r>
            <a:r>
              <a:rPr lang="en-US" sz="1600" dirty="0"/>
              <a:t>: “</a:t>
            </a:r>
            <a:r>
              <a:rPr lang="en-US" sz="1600" dirty="0" err="1"/>
              <a:t>Är</a:t>
            </a:r>
            <a:r>
              <a:rPr lang="en-US" sz="1600" dirty="0"/>
              <a:t> </a:t>
            </a:r>
            <a:r>
              <a:rPr lang="en-US" sz="1600" dirty="0" err="1"/>
              <a:t>det</a:t>
            </a:r>
            <a:r>
              <a:rPr lang="en-US" sz="1600" dirty="0"/>
              <a:t> </a:t>
            </a:r>
            <a:r>
              <a:rPr lang="en-US" sz="1600" dirty="0" err="1"/>
              <a:t>farligt</a:t>
            </a:r>
            <a:r>
              <a:rPr lang="en-US" sz="1600" dirty="0"/>
              <a:t> </a:t>
            </a:r>
            <a:r>
              <a:rPr lang="en-US" sz="1600" dirty="0" err="1"/>
              <a:t>att</a:t>
            </a:r>
            <a:r>
              <a:rPr lang="en-US" sz="1600" dirty="0"/>
              <a:t> </a:t>
            </a:r>
            <a:r>
              <a:rPr lang="en-US" sz="1600" dirty="0" err="1"/>
              <a:t>andas</a:t>
            </a:r>
            <a:r>
              <a:rPr lang="en-US" sz="1600" dirty="0"/>
              <a:t> in </a:t>
            </a:r>
            <a:r>
              <a:rPr lang="en-US" sz="1600" dirty="0" err="1"/>
              <a:t>tobaksrök</a:t>
            </a:r>
            <a:r>
              <a:rPr lang="en-US" sz="1600" dirty="0"/>
              <a:t>?” </a:t>
            </a:r>
            <a:r>
              <a:rPr lang="en-US" sz="1600" dirty="0" err="1"/>
              <a:t>Föräldrarna</a:t>
            </a:r>
            <a:r>
              <a:rPr lang="en-US" sz="1600" dirty="0"/>
              <a:t> </a:t>
            </a:r>
            <a:r>
              <a:rPr lang="en-US" sz="1600" dirty="0" err="1"/>
              <a:t>berättar</a:t>
            </a:r>
            <a:r>
              <a:rPr lang="en-US" sz="1600" dirty="0"/>
              <a:t> </a:t>
            </a:r>
            <a:r>
              <a:rPr lang="en-US" sz="1600" dirty="0" err="1"/>
              <a:t>att</a:t>
            </a:r>
            <a:r>
              <a:rPr lang="en-US" sz="1600" dirty="0"/>
              <a:t> </a:t>
            </a:r>
            <a:r>
              <a:rPr lang="en-US" sz="1600" dirty="0" err="1"/>
              <a:t>inte</a:t>
            </a:r>
            <a:r>
              <a:rPr lang="en-US" sz="1600" dirty="0"/>
              <a:t> </a:t>
            </a:r>
            <a:r>
              <a:rPr lang="en-US" sz="1600" dirty="0" err="1"/>
              <a:t>lika</a:t>
            </a:r>
            <a:r>
              <a:rPr lang="en-US" sz="1600" dirty="0"/>
              <a:t> </a:t>
            </a:r>
            <a:r>
              <a:rPr lang="en-US" sz="1600" dirty="0" err="1"/>
              <a:t>farligt</a:t>
            </a:r>
            <a:r>
              <a:rPr lang="en-US" sz="1600" dirty="0"/>
              <a:t> </a:t>
            </a:r>
            <a:r>
              <a:rPr lang="en-US" sz="1600" dirty="0" err="1"/>
              <a:t>som</a:t>
            </a:r>
            <a:r>
              <a:rPr lang="en-US" sz="1600" dirty="0"/>
              <a:t> </a:t>
            </a:r>
            <a:r>
              <a:rPr lang="en-US" sz="1600" dirty="0" err="1"/>
              <a:t>att</a:t>
            </a:r>
            <a:r>
              <a:rPr lang="en-US" sz="1600" dirty="0"/>
              <a:t> </a:t>
            </a:r>
            <a:r>
              <a:rPr lang="en-US" sz="1600" dirty="0" err="1"/>
              <a:t>röka</a:t>
            </a:r>
            <a:r>
              <a:rPr lang="en-US" sz="1600" dirty="0"/>
              <a:t>, men </a:t>
            </a:r>
            <a:r>
              <a:rPr lang="en-US" sz="1600" dirty="0" err="1"/>
              <a:t>att</a:t>
            </a:r>
            <a:r>
              <a:rPr lang="en-US" sz="1600" dirty="0"/>
              <a:t> </a:t>
            </a:r>
            <a:r>
              <a:rPr lang="en-US" sz="1600" dirty="0" err="1"/>
              <a:t>det</a:t>
            </a:r>
            <a:r>
              <a:rPr lang="en-US" sz="1600" dirty="0"/>
              <a:t> </a:t>
            </a:r>
            <a:r>
              <a:rPr lang="en-US" sz="1600" dirty="0" err="1"/>
              <a:t>inte</a:t>
            </a:r>
            <a:r>
              <a:rPr lang="en-US" sz="1600" dirty="0"/>
              <a:t> </a:t>
            </a:r>
            <a:r>
              <a:rPr lang="en-US" sz="1600" dirty="0" err="1"/>
              <a:t>är</a:t>
            </a:r>
            <a:r>
              <a:rPr lang="en-US" sz="1600" dirty="0"/>
              <a:t> </a:t>
            </a:r>
            <a:r>
              <a:rPr lang="en-US" sz="1600" dirty="0" err="1"/>
              <a:t>skoj</a:t>
            </a:r>
            <a:r>
              <a:rPr lang="en-US" sz="1600" dirty="0"/>
              <a:t> </a:t>
            </a:r>
            <a:r>
              <a:rPr lang="en-US" sz="1600" dirty="0" err="1"/>
              <a:t>heller</a:t>
            </a:r>
            <a:r>
              <a:rPr lang="en-US" sz="1600" dirty="0"/>
              <a:t>. </a:t>
            </a:r>
            <a:r>
              <a:rPr lang="en-US" sz="1600" dirty="0" err="1"/>
              <a:t>Följande</a:t>
            </a:r>
            <a:r>
              <a:rPr lang="en-US" sz="1600" dirty="0"/>
              <a:t> dag </a:t>
            </a:r>
            <a:r>
              <a:rPr lang="en-US" sz="1600" dirty="0" err="1"/>
              <a:t>går</a:t>
            </a:r>
            <a:r>
              <a:rPr lang="en-US" sz="1600" dirty="0"/>
              <a:t> </a:t>
            </a:r>
            <a:r>
              <a:rPr lang="en-US" sz="1600" dirty="0" err="1"/>
              <a:t>eleverna</a:t>
            </a:r>
            <a:r>
              <a:rPr lang="en-US" sz="1600" dirty="0"/>
              <a:t> hem </a:t>
            </a:r>
            <a:r>
              <a:rPr lang="en-US" sz="1600" dirty="0" err="1"/>
              <a:t>en</a:t>
            </a:r>
            <a:r>
              <a:rPr lang="en-US" sz="1600" dirty="0"/>
              <a:t> </a:t>
            </a:r>
            <a:r>
              <a:rPr lang="en-US" sz="1600" dirty="0" err="1"/>
              <a:t>annan</a:t>
            </a:r>
            <a:r>
              <a:rPr lang="en-US" sz="1600" dirty="0"/>
              <a:t> </a:t>
            </a:r>
            <a:r>
              <a:rPr lang="en-US" sz="1600" dirty="0" err="1"/>
              <a:t>väg</a:t>
            </a:r>
            <a:r>
              <a:rPr lang="en-US" sz="1600" dirty="0"/>
              <a:t>.</a:t>
            </a:r>
          </a:p>
        </p:txBody>
      </p:sp>
      <p:sp>
        <p:nvSpPr>
          <p:cNvPr id="6" name="Text Box 5"/>
          <p:cNvSpPr txBox="1"/>
          <p:nvPr/>
        </p:nvSpPr>
        <p:spPr>
          <a:xfrm>
            <a:off x="5292080" y="292735"/>
            <a:ext cx="3569345" cy="830997"/>
          </a:xfrm>
          <a:prstGeom prst="rect">
            <a:avLst/>
          </a:prstGeom>
          <a:noFill/>
        </p:spPr>
        <p:txBody>
          <a:bodyPr wrap="square" rtlCol="0" anchor="t">
            <a:spAutoFit/>
          </a:bodyPr>
          <a:lstStyle/>
          <a:p>
            <a:pPr algn="ctr"/>
            <a:r>
              <a:rPr lang="fi-FI" sz="2400" b="1" dirty="0" err="1">
                <a:solidFill>
                  <a:schemeClr val="accent6"/>
                </a:solidFill>
                <a:latin typeface="Calibri" panose="020F0502020204030204" charset="0"/>
                <a:sym typeface="+mn-ea"/>
              </a:rPr>
              <a:t>Elevernas</a:t>
            </a:r>
            <a:r>
              <a:rPr lang="fi-FI" sz="2400" b="1" dirty="0">
                <a:solidFill>
                  <a:schemeClr val="accent6"/>
                </a:solidFill>
                <a:latin typeface="Calibri" panose="020F0502020204030204" charset="0"/>
                <a:sym typeface="+mn-ea"/>
              </a:rPr>
              <a:t> </a:t>
            </a:r>
            <a:r>
              <a:rPr lang="fi-FI" sz="2400" b="1" dirty="0" err="1">
                <a:solidFill>
                  <a:schemeClr val="accent6"/>
                </a:solidFill>
                <a:latin typeface="Calibri" panose="020F0502020204030204" charset="0"/>
                <a:sym typeface="+mn-ea"/>
              </a:rPr>
              <a:t>berättelser</a:t>
            </a:r>
            <a:r>
              <a:rPr lang="fi-FI" sz="2400" b="1" dirty="0">
                <a:solidFill>
                  <a:schemeClr val="accent6"/>
                </a:solidFill>
                <a:latin typeface="Calibri" panose="020F0502020204030204" charset="0"/>
                <a:sym typeface="+mn-ea"/>
              </a:rPr>
              <a:t>:</a:t>
            </a:r>
            <a:br>
              <a:rPr lang="fi-FI" sz="2400" b="1" dirty="0">
                <a:solidFill>
                  <a:schemeClr val="accent6"/>
                </a:solidFill>
                <a:latin typeface="Calibri" panose="020F0502020204030204" charset="0"/>
                <a:sym typeface="+mn-ea"/>
              </a:rPr>
            </a:br>
            <a:r>
              <a:rPr lang="fi-FI" sz="2400" b="1" dirty="0" err="1">
                <a:solidFill>
                  <a:schemeClr val="accent6"/>
                </a:solidFill>
                <a:latin typeface="Calibri" panose="020F0502020204030204" charset="0"/>
                <a:sym typeface="+mn-ea"/>
              </a:rPr>
              <a:t>Vad</a:t>
            </a:r>
            <a:r>
              <a:rPr lang="fi-FI" sz="2400" b="1" dirty="0">
                <a:solidFill>
                  <a:schemeClr val="accent6"/>
                </a:solidFill>
                <a:latin typeface="Calibri" panose="020F0502020204030204" charset="0"/>
                <a:sym typeface="+mn-ea"/>
              </a:rPr>
              <a:t> </a:t>
            </a:r>
            <a:r>
              <a:rPr lang="fi-FI" sz="2400" b="1" dirty="0" err="1">
                <a:solidFill>
                  <a:schemeClr val="accent6"/>
                </a:solidFill>
                <a:latin typeface="Calibri" panose="020F0502020204030204" charset="0"/>
                <a:sym typeface="+mn-ea"/>
              </a:rPr>
              <a:t>händer</a:t>
            </a:r>
            <a:r>
              <a:rPr lang="fi-FI" sz="2400" b="1" dirty="0">
                <a:solidFill>
                  <a:schemeClr val="accent6"/>
                </a:solidFill>
                <a:latin typeface="Calibri" panose="020F0502020204030204" charset="0"/>
                <a:sym typeface="+mn-ea"/>
              </a:rPr>
              <a:t> i </a:t>
            </a:r>
            <a:r>
              <a:rPr lang="fi-FI" sz="2400" b="1" dirty="0" err="1">
                <a:solidFill>
                  <a:schemeClr val="accent6"/>
                </a:solidFill>
                <a:latin typeface="Calibri" panose="020F0502020204030204" charset="0"/>
                <a:sym typeface="+mn-ea"/>
              </a:rPr>
              <a:t>bilden</a:t>
            </a:r>
            <a:r>
              <a:rPr lang="fi-FI" sz="2400" b="1" dirty="0">
                <a:solidFill>
                  <a:schemeClr val="accent6"/>
                </a:solidFill>
                <a:latin typeface="Calibri" panose="020F0502020204030204" charset="0"/>
                <a:sym typeface="+mn-ea"/>
              </a:rPr>
              <a:t>?</a:t>
            </a:r>
          </a:p>
        </p:txBody>
      </p:sp>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F392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Kuv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8665" y="1122680"/>
            <a:ext cx="3032760" cy="2145030"/>
          </a:xfrm>
          <a:prstGeom prst="rect">
            <a:avLst/>
          </a:prstGeom>
        </p:spPr>
      </p:pic>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21b</a:t>
            </a:r>
          </a:p>
        </p:txBody>
      </p:sp>
      <p:sp>
        <p:nvSpPr>
          <p:cNvPr id="4" name="Text Box 3"/>
          <p:cNvSpPr txBox="1"/>
          <p:nvPr/>
        </p:nvSpPr>
        <p:spPr>
          <a:xfrm>
            <a:off x="247650" y="626110"/>
            <a:ext cx="4381500" cy="3693319"/>
          </a:xfrm>
          <a:prstGeom prst="rect">
            <a:avLst/>
          </a:prstGeom>
          <a:noFill/>
        </p:spPr>
        <p:txBody>
          <a:bodyPr wrap="square" rtlCol="0">
            <a:spAutoFit/>
          </a:bodyPr>
          <a:lstStyle/>
          <a:p>
            <a:r>
              <a:rPr lang="sv-SE" dirty="0"/>
              <a:t>När skolan är slut ger sig Milla, Camilla och Joonas av hemåt mot parken. På vägen märker de högstadieeleverna och att de alla har tobak i munnen.</a:t>
            </a:r>
          </a:p>
          <a:p>
            <a:r>
              <a:rPr lang="sv-SE" dirty="0"/>
              <a:t>Milla säger: ”alltså att dom där är dumma”</a:t>
            </a:r>
          </a:p>
          <a:p>
            <a:r>
              <a:rPr lang="sv-SE" dirty="0"/>
              <a:t>Joonas säger: </a:t>
            </a:r>
            <a:br>
              <a:rPr lang="sv-SE" dirty="0"/>
            </a:br>
            <a:r>
              <a:rPr lang="sv-SE" dirty="0"/>
              <a:t>”dom tror att de är tuffa”.</a:t>
            </a:r>
          </a:p>
          <a:p>
            <a:r>
              <a:rPr lang="sv-SE" dirty="0"/>
              <a:t>Gänget skriker: ”vad glor ni på? Kom och hämta!”</a:t>
            </a:r>
          </a:p>
          <a:p>
            <a:r>
              <a:rPr lang="sv-SE" dirty="0"/>
              <a:t>Joonas, Milla och Camilla skriker samtidigt: ”Helt säkert inte, det där är dumt, håll det för er själva!!”</a:t>
            </a:r>
          </a:p>
          <a:p>
            <a:r>
              <a:rPr lang="sv-SE" dirty="0"/>
              <a:t>DE TRE BARNEN GÅR IN I PARKEN</a:t>
            </a:r>
          </a:p>
        </p:txBody>
      </p:sp>
      <p:sp>
        <p:nvSpPr>
          <p:cNvPr id="6" name="Text Box 5"/>
          <p:cNvSpPr txBox="1"/>
          <p:nvPr/>
        </p:nvSpPr>
        <p:spPr>
          <a:xfrm>
            <a:off x="5364088" y="292735"/>
            <a:ext cx="3497337" cy="829945"/>
          </a:xfrm>
          <a:prstGeom prst="rect">
            <a:avLst/>
          </a:prstGeom>
          <a:noFill/>
        </p:spPr>
        <p:txBody>
          <a:bodyPr wrap="square" rtlCol="0" anchor="t">
            <a:spAutoFit/>
          </a:bodyPr>
          <a:lstStyle/>
          <a:p>
            <a:pPr algn="r"/>
            <a:r>
              <a:rPr lang="fi-FI" sz="2400" b="1" dirty="0" err="1">
                <a:solidFill>
                  <a:schemeClr val="accent6"/>
                </a:solidFill>
                <a:latin typeface="Calibri" panose="020F0502020204030204" charset="0"/>
                <a:sym typeface="+mn-ea"/>
              </a:rPr>
              <a:t>Elevernas</a:t>
            </a:r>
            <a:r>
              <a:rPr lang="fi-FI" sz="2400" b="1" dirty="0">
                <a:solidFill>
                  <a:schemeClr val="accent6"/>
                </a:solidFill>
                <a:latin typeface="Calibri" panose="020F0502020204030204" charset="0"/>
                <a:sym typeface="+mn-ea"/>
              </a:rPr>
              <a:t> </a:t>
            </a:r>
            <a:r>
              <a:rPr lang="fi-FI" sz="2400" b="1" dirty="0" err="1">
                <a:solidFill>
                  <a:schemeClr val="accent6"/>
                </a:solidFill>
                <a:latin typeface="Calibri" panose="020F0502020204030204" charset="0"/>
                <a:sym typeface="+mn-ea"/>
              </a:rPr>
              <a:t>berättelser</a:t>
            </a:r>
            <a:r>
              <a:rPr lang="fi-FI" sz="2400" b="1" dirty="0">
                <a:solidFill>
                  <a:schemeClr val="accent6"/>
                </a:solidFill>
                <a:latin typeface="Calibri" panose="020F0502020204030204" charset="0"/>
                <a:sym typeface="+mn-ea"/>
              </a:rPr>
              <a:t>: </a:t>
            </a:r>
            <a:br>
              <a:rPr lang="fi-FI" sz="2400" b="1" dirty="0">
                <a:solidFill>
                  <a:schemeClr val="accent6"/>
                </a:solidFill>
                <a:latin typeface="Calibri" panose="020F0502020204030204" charset="0"/>
                <a:sym typeface="+mn-ea"/>
              </a:rPr>
            </a:br>
            <a:r>
              <a:rPr lang="fi-FI" sz="2400" b="1" dirty="0" err="1">
                <a:solidFill>
                  <a:schemeClr val="accent6"/>
                </a:solidFill>
                <a:latin typeface="Calibri" panose="020F0502020204030204" charset="0"/>
                <a:sym typeface="+mn-ea"/>
              </a:rPr>
              <a:t>Vad</a:t>
            </a:r>
            <a:r>
              <a:rPr lang="fi-FI" sz="2400" b="1" dirty="0">
                <a:solidFill>
                  <a:schemeClr val="accent6"/>
                </a:solidFill>
                <a:latin typeface="Calibri" panose="020F0502020204030204" charset="0"/>
                <a:sym typeface="+mn-ea"/>
              </a:rPr>
              <a:t> </a:t>
            </a:r>
            <a:r>
              <a:rPr lang="fi-FI" sz="2400" b="1" dirty="0" err="1">
                <a:solidFill>
                  <a:schemeClr val="accent6"/>
                </a:solidFill>
                <a:latin typeface="Calibri" panose="020F0502020204030204" charset="0"/>
                <a:sym typeface="+mn-ea"/>
              </a:rPr>
              <a:t>händer</a:t>
            </a:r>
            <a:r>
              <a:rPr lang="fi-FI" sz="2400" b="1" dirty="0">
                <a:solidFill>
                  <a:schemeClr val="accent6"/>
                </a:solidFill>
                <a:latin typeface="Calibri" panose="020F0502020204030204" charset="0"/>
                <a:sym typeface="+mn-ea"/>
              </a:rPr>
              <a:t> i </a:t>
            </a:r>
            <a:r>
              <a:rPr lang="fi-FI" sz="2400" b="1" dirty="0" err="1">
                <a:solidFill>
                  <a:schemeClr val="accent6"/>
                </a:solidFill>
                <a:latin typeface="Calibri" panose="020F0502020204030204" charset="0"/>
                <a:sym typeface="+mn-ea"/>
              </a:rPr>
              <a:t>bilden</a:t>
            </a:r>
            <a:r>
              <a:rPr lang="fi-FI" sz="2400" b="1" dirty="0">
                <a:solidFill>
                  <a:schemeClr val="accent6"/>
                </a:solidFill>
                <a:latin typeface="Calibri" panose="020F0502020204030204" charset="0"/>
                <a:sym typeface="+mn-ea"/>
              </a:rPr>
              <a:t>?</a:t>
            </a:r>
          </a:p>
        </p:txBody>
      </p:sp>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22a</a:t>
            </a:r>
          </a:p>
        </p:txBody>
      </p:sp>
      <p:pic>
        <p:nvPicPr>
          <p:cNvPr id="3" name="Picture 2" descr="bileet"/>
          <p:cNvPicPr>
            <a:picLocks noChangeAspect="1"/>
          </p:cNvPicPr>
          <p:nvPr/>
        </p:nvPicPr>
        <p:blipFill>
          <a:blip r:embed="rId2"/>
          <a:stretch>
            <a:fillRect/>
          </a:stretch>
        </p:blipFill>
        <p:spPr>
          <a:xfrm>
            <a:off x="1045845" y="32385"/>
            <a:ext cx="7052945" cy="4145280"/>
          </a:xfrm>
          <a:prstGeom prst="rect">
            <a:avLst/>
          </a:prstGeom>
        </p:spPr>
      </p:pic>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F392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22b</a:t>
            </a:r>
          </a:p>
        </p:txBody>
      </p:sp>
      <p:sp>
        <p:nvSpPr>
          <p:cNvPr id="4" name="Text Box 3"/>
          <p:cNvSpPr txBox="1"/>
          <p:nvPr/>
        </p:nvSpPr>
        <p:spPr>
          <a:xfrm>
            <a:off x="247650" y="772160"/>
            <a:ext cx="4381500" cy="2862322"/>
          </a:xfrm>
          <a:prstGeom prst="rect">
            <a:avLst/>
          </a:prstGeom>
          <a:noFill/>
        </p:spPr>
        <p:txBody>
          <a:bodyPr wrap="square" rtlCol="0">
            <a:spAutoFit/>
          </a:bodyPr>
          <a:lstStyle/>
          <a:p>
            <a:r>
              <a:rPr lang="en-US" dirty="0" err="1"/>
              <a:t>Minderåriga</a:t>
            </a:r>
            <a:r>
              <a:rPr lang="en-US" dirty="0"/>
              <a:t> </a:t>
            </a:r>
            <a:r>
              <a:rPr lang="en-US" dirty="0" err="1"/>
              <a:t>dricker</a:t>
            </a:r>
            <a:r>
              <a:rPr lang="en-US" dirty="0"/>
              <a:t> </a:t>
            </a:r>
            <a:r>
              <a:rPr lang="en-US" dirty="0" err="1"/>
              <a:t>öl</a:t>
            </a:r>
            <a:r>
              <a:rPr lang="en-US" dirty="0"/>
              <a:t> </a:t>
            </a:r>
            <a:r>
              <a:rPr lang="en-US" dirty="0" err="1"/>
              <a:t>och</a:t>
            </a:r>
            <a:r>
              <a:rPr lang="en-US" dirty="0"/>
              <a:t> </a:t>
            </a:r>
            <a:r>
              <a:rPr lang="en-US" dirty="0" err="1"/>
              <a:t>festar</a:t>
            </a:r>
            <a:r>
              <a:rPr lang="en-US" dirty="0"/>
              <a:t> </a:t>
            </a:r>
            <a:r>
              <a:rPr lang="en-US" dirty="0" err="1"/>
              <a:t>utan</a:t>
            </a:r>
            <a:r>
              <a:rPr lang="en-US" dirty="0"/>
              <a:t> </a:t>
            </a:r>
            <a:r>
              <a:rPr lang="en-US" dirty="0" err="1"/>
              <a:t>lov</a:t>
            </a:r>
            <a:r>
              <a:rPr lang="en-US" dirty="0"/>
              <a:t> </a:t>
            </a:r>
            <a:r>
              <a:rPr lang="en-US" dirty="0" err="1"/>
              <a:t>av</a:t>
            </a:r>
            <a:r>
              <a:rPr lang="en-US" dirty="0"/>
              <a:t> </a:t>
            </a:r>
            <a:r>
              <a:rPr lang="en-US" dirty="0" err="1"/>
              <a:t>sina</a:t>
            </a:r>
            <a:r>
              <a:rPr lang="en-US" dirty="0"/>
              <a:t> </a:t>
            </a:r>
            <a:r>
              <a:rPr lang="en-US" dirty="0" err="1"/>
              <a:t>föräldrar</a:t>
            </a:r>
            <a:r>
              <a:rPr lang="en-US" dirty="0"/>
              <a:t>. De </a:t>
            </a:r>
            <a:r>
              <a:rPr lang="en-US" dirty="0" err="1"/>
              <a:t>yngre</a:t>
            </a:r>
            <a:r>
              <a:rPr lang="en-US" dirty="0"/>
              <a:t> </a:t>
            </a:r>
            <a:r>
              <a:rPr lang="en-US" dirty="0" err="1"/>
              <a:t>pojkarna</a:t>
            </a:r>
            <a:r>
              <a:rPr lang="en-US" dirty="0"/>
              <a:t> </a:t>
            </a:r>
            <a:r>
              <a:rPr lang="en-US" dirty="0" err="1"/>
              <a:t>tycker</a:t>
            </a:r>
            <a:r>
              <a:rPr lang="en-US" dirty="0"/>
              <a:t> </a:t>
            </a:r>
            <a:r>
              <a:rPr lang="en-US" dirty="0" err="1"/>
              <a:t>att</a:t>
            </a:r>
            <a:r>
              <a:rPr lang="en-US" dirty="0"/>
              <a:t> </a:t>
            </a:r>
            <a:r>
              <a:rPr lang="en-US" dirty="0" err="1"/>
              <a:t>det</a:t>
            </a:r>
            <a:r>
              <a:rPr lang="en-US" dirty="0"/>
              <a:t> </a:t>
            </a:r>
            <a:r>
              <a:rPr lang="en-US" dirty="0" err="1"/>
              <a:t>är</a:t>
            </a:r>
            <a:r>
              <a:rPr lang="en-US" dirty="0"/>
              <a:t> </a:t>
            </a:r>
            <a:r>
              <a:rPr lang="en-US" dirty="0" err="1"/>
              <a:t>dumt</a:t>
            </a:r>
            <a:r>
              <a:rPr lang="en-US" dirty="0"/>
              <a:t> </a:t>
            </a:r>
            <a:r>
              <a:rPr lang="en-US" dirty="0" err="1"/>
              <a:t>och</a:t>
            </a:r>
            <a:r>
              <a:rPr lang="en-US" dirty="0"/>
              <a:t> </a:t>
            </a:r>
            <a:r>
              <a:rPr lang="en-US" dirty="0" err="1"/>
              <a:t>dom</a:t>
            </a:r>
            <a:r>
              <a:rPr lang="en-US" dirty="0"/>
              <a:t> </a:t>
            </a:r>
            <a:r>
              <a:rPr lang="en-US" dirty="0" err="1"/>
              <a:t>vill</a:t>
            </a:r>
            <a:r>
              <a:rPr lang="en-US" dirty="0"/>
              <a:t> </a:t>
            </a:r>
            <a:r>
              <a:rPr lang="en-US" dirty="0" err="1"/>
              <a:t>berätta</a:t>
            </a:r>
            <a:r>
              <a:rPr lang="en-US" dirty="0"/>
              <a:t> </a:t>
            </a:r>
            <a:r>
              <a:rPr lang="en-US" dirty="0" err="1"/>
              <a:t>för</a:t>
            </a:r>
            <a:r>
              <a:rPr lang="en-US" dirty="0"/>
              <a:t> </a:t>
            </a:r>
            <a:r>
              <a:rPr lang="en-US" dirty="0" err="1"/>
              <a:t>sina</a:t>
            </a:r>
            <a:r>
              <a:rPr lang="en-US" dirty="0"/>
              <a:t> </a:t>
            </a:r>
            <a:r>
              <a:rPr lang="en-US" dirty="0" err="1"/>
              <a:t>föräldrar</a:t>
            </a:r>
            <a:r>
              <a:rPr lang="en-US" dirty="0"/>
              <a:t>, men de </a:t>
            </a:r>
            <a:r>
              <a:rPr lang="en-US" dirty="0" err="1"/>
              <a:t>är</a:t>
            </a:r>
            <a:r>
              <a:rPr lang="en-US" dirty="0"/>
              <a:t> </a:t>
            </a:r>
            <a:r>
              <a:rPr lang="en-US" dirty="0" err="1"/>
              <a:t>rädda</a:t>
            </a:r>
            <a:r>
              <a:rPr lang="en-US" dirty="0"/>
              <a:t>. </a:t>
            </a:r>
            <a:r>
              <a:rPr lang="en-US" dirty="0" err="1"/>
              <a:t>En</a:t>
            </a:r>
            <a:r>
              <a:rPr lang="en-US" dirty="0"/>
              <a:t> </a:t>
            </a:r>
            <a:r>
              <a:rPr lang="en-US" dirty="0" err="1"/>
              <a:t>av</a:t>
            </a:r>
            <a:r>
              <a:rPr lang="en-US" dirty="0"/>
              <a:t> </a:t>
            </a:r>
            <a:r>
              <a:rPr lang="en-US" dirty="0" err="1"/>
              <a:t>pojkarna</a:t>
            </a:r>
            <a:r>
              <a:rPr lang="en-US" dirty="0"/>
              <a:t> </a:t>
            </a:r>
            <a:r>
              <a:rPr lang="en-US" dirty="0" err="1"/>
              <a:t>dricker</a:t>
            </a:r>
            <a:r>
              <a:rPr lang="en-US" dirty="0"/>
              <a:t> </a:t>
            </a:r>
            <a:r>
              <a:rPr lang="en-US" dirty="0" err="1"/>
              <a:t>inte</a:t>
            </a:r>
            <a:r>
              <a:rPr lang="en-US" dirty="0"/>
              <a:t> </a:t>
            </a:r>
            <a:r>
              <a:rPr lang="en-US" dirty="0" err="1"/>
              <a:t>öl</a:t>
            </a:r>
            <a:r>
              <a:rPr lang="en-US" dirty="0"/>
              <a:t>, men de </a:t>
            </a:r>
            <a:r>
              <a:rPr lang="en-US" dirty="0" err="1"/>
              <a:t>andra</a:t>
            </a:r>
            <a:r>
              <a:rPr lang="en-US" dirty="0"/>
              <a:t> </a:t>
            </a:r>
            <a:r>
              <a:rPr lang="en-US" dirty="0" err="1"/>
              <a:t>lockar</a:t>
            </a:r>
            <a:r>
              <a:rPr lang="en-US" dirty="0"/>
              <a:t> </a:t>
            </a:r>
            <a:r>
              <a:rPr lang="en-US" dirty="0" err="1"/>
              <a:t>honom</a:t>
            </a:r>
            <a:r>
              <a:rPr lang="en-US" dirty="0"/>
              <a:t> </a:t>
            </a:r>
            <a:r>
              <a:rPr lang="en-US" dirty="0" err="1"/>
              <a:t>att</a:t>
            </a:r>
            <a:r>
              <a:rPr lang="en-US" dirty="0"/>
              <a:t> </a:t>
            </a:r>
            <a:r>
              <a:rPr lang="en-US" dirty="0" err="1"/>
              <a:t>också</a:t>
            </a:r>
            <a:r>
              <a:rPr lang="en-US" dirty="0"/>
              <a:t> </a:t>
            </a:r>
            <a:r>
              <a:rPr lang="en-US" dirty="0" err="1"/>
              <a:t>dricka</a:t>
            </a:r>
            <a:r>
              <a:rPr lang="en-US" dirty="0"/>
              <a:t>. Om </a:t>
            </a:r>
            <a:r>
              <a:rPr lang="en-US" dirty="0" err="1"/>
              <a:t>en</a:t>
            </a:r>
            <a:r>
              <a:rPr lang="en-US" dirty="0"/>
              <a:t> </a:t>
            </a:r>
            <a:r>
              <a:rPr lang="en-US" dirty="0" err="1"/>
              <a:t>liten</a:t>
            </a:r>
            <a:r>
              <a:rPr lang="en-US" dirty="0"/>
              <a:t> </a:t>
            </a:r>
            <a:r>
              <a:rPr lang="en-US" dirty="0" err="1"/>
              <a:t>stund</a:t>
            </a:r>
            <a:r>
              <a:rPr lang="en-US" dirty="0"/>
              <a:t> </a:t>
            </a:r>
            <a:r>
              <a:rPr lang="en-US" dirty="0" err="1"/>
              <a:t>börjar</a:t>
            </a:r>
            <a:r>
              <a:rPr lang="en-US" dirty="0"/>
              <a:t> </a:t>
            </a:r>
            <a:r>
              <a:rPr lang="en-US" dirty="0" err="1"/>
              <a:t>pojken</a:t>
            </a:r>
            <a:r>
              <a:rPr lang="en-US" dirty="0"/>
              <a:t> </a:t>
            </a:r>
            <a:r>
              <a:rPr lang="en-US" dirty="0" err="1"/>
              <a:t>att</a:t>
            </a:r>
            <a:r>
              <a:rPr lang="en-US" dirty="0"/>
              <a:t> </a:t>
            </a:r>
            <a:r>
              <a:rPr lang="en-US" dirty="0" err="1"/>
              <a:t>dricka</a:t>
            </a:r>
            <a:r>
              <a:rPr lang="en-US" dirty="0"/>
              <a:t> </a:t>
            </a:r>
            <a:r>
              <a:rPr lang="en-US" dirty="0" err="1"/>
              <a:t>och</a:t>
            </a:r>
            <a:r>
              <a:rPr lang="en-US" dirty="0"/>
              <a:t> </a:t>
            </a:r>
            <a:r>
              <a:rPr lang="en-US" dirty="0" err="1"/>
              <a:t>lillebror</a:t>
            </a:r>
            <a:r>
              <a:rPr lang="en-US" dirty="0"/>
              <a:t> </a:t>
            </a:r>
            <a:r>
              <a:rPr lang="en-US" dirty="0" err="1"/>
              <a:t>ser</a:t>
            </a:r>
            <a:r>
              <a:rPr lang="en-US" dirty="0"/>
              <a:t> </a:t>
            </a:r>
            <a:r>
              <a:rPr lang="en-US" dirty="0" err="1"/>
              <a:t>på</a:t>
            </a:r>
            <a:r>
              <a:rPr lang="en-US" dirty="0"/>
              <a:t> </a:t>
            </a:r>
            <a:r>
              <a:rPr lang="en-US" dirty="0" err="1"/>
              <a:t>bakom</a:t>
            </a:r>
            <a:r>
              <a:rPr lang="en-US" dirty="0"/>
              <a:t> </a:t>
            </a:r>
            <a:r>
              <a:rPr lang="en-US" dirty="0" err="1"/>
              <a:t>dörren</a:t>
            </a:r>
            <a:r>
              <a:rPr lang="en-US" dirty="0"/>
              <a:t>. Han </a:t>
            </a:r>
            <a:r>
              <a:rPr lang="en-US" dirty="0" err="1"/>
              <a:t>skulle</a:t>
            </a:r>
            <a:r>
              <a:rPr lang="en-US" dirty="0"/>
              <a:t> </a:t>
            </a:r>
            <a:r>
              <a:rPr lang="en-US" dirty="0" err="1"/>
              <a:t>väla</a:t>
            </a:r>
            <a:r>
              <a:rPr lang="en-US" dirty="0"/>
              <a:t> </a:t>
            </a:r>
            <a:r>
              <a:rPr lang="en-US" dirty="0" err="1"/>
              <a:t>berätta</a:t>
            </a:r>
            <a:r>
              <a:rPr lang="en-US" dirty="0"/>
              <a:t> </a:t>
            </a:r>
            <a:r>
              <a:rPr lang="en-US" dirty="0" err="1"/>
              <a:t>för</a:t>
            </a:r>
            <a:r>
              <a:rPr lang="en-US" dirty="0"/>
              <a:t> </a:t>
            </a:r>
            <a:r>
              <a:rPr lang="en-US" dirty="0" err="1"/>
              <a:t>sina</a:t>
            </a:r>
            <a:r>
              <a:rPr lang="en-US" dirty="0"/>
              <a:t> </a:t>
            </a:r>
            <a:r>
              <a:rPr lang="en-US" dirty="0" err="1"/>
              <a:t>föräldrar</a:t>
            </a:r>
            <a:r>
              <a:rPr lang="en-US" dirty="0"/>
              <a:t>, men </a:t>
            </a:r>
            <a:r>
              <a:rPr lang="en-US" dirty="0" err="1"/>
              <a:t>han</a:t>
            </a:r>
            <a:r>
              <a:rPr lang="en-US" dirty="0"/>
              <a:t> </a:t>
            </a:r>
            <a:r>
              <a:rPr lang="en-US" dirty="0" err="1"/>
              <a:t>är</a:t>
            </a:r>
            <a:r>
              <a:rPr lang="en-US" dirty="0"/>
              <a:t> </a:t>
            </a:r>
            <a:r>
              <a:rPr lang="en-US" dirty="0" err="1"/>
              <a:t>rädd</a:t>
            </a:r>
            <a:r>
              <a:rPr lang="en-US" dirty="0"/>
              <a:t> </a:t>
            </a:r>
            <a:r>
              <a:rPr lang="en-US" dirty="0" err="1"/>
              <a:t>för</a:t>
            </a:r>
            <a:r>
              <a:rPr lang="en-US" dirty="0"/>
              <a:t> </a:t>
            </a:r>
            <a:r>
              <a:rPr lang="en-US" dirty="0" err="1"/>
              <a:t>vad</a:t>
            </a:r>
            <a:r>
              <a:rPr lang="en-US" dirty="0"/>
              <a:t> </a:t>
            </a:r>
            <a:r>
              <a:rPr lang="en-US" dirty="0" err="1"/>
              <a:t>hans</a:t>
            </a:r>
            <a:r>
              <a:rPr lang="en-US" dirty="0"/>
              <a:t> </a:t>
            </a:r>
            <a:r>
              <a:rPr lang="en-US" dirty="0" err="1"/>
              <a:t>storebror</a:t>
            </a:r>
            <a:r>
              <a:rPr lang="en-US" dirty="0"/>
              <a:t> </a:t>
            </a:r>
            <a:r>
              <a:rPr lang="en-US" dirty="0" err="1"/>
              <a:t>skulle</a:t>
            </a:r>
            <a:r>
              <a:rPr lang="en-US" dirty="0"/>
              <a:t> </a:t>
            </a:r>
            <a:r>
              <a:rPr lang="en-US" dirty="0" err="1"/>
              <a:t>göra</a:t>
            </a:r>
            <a:r>
              <a:rPr lang="en-US" dirty="0"/>
              <a:t> till </a:t>
            </a:r>
            <a:r>
              <a:rPr lang="en-US" dirty="0" err="1"/>
              <a:t>honom</a:t>
            </a:r>
            <a:r>
              <a:rPr lang="en-US" dirty="0"/>
              <a:t>.</a:t>
            </a:r>
          </a:p>
        </p:txBody>
      </p:sp>
      <p:sp>
        <p:nvSpPr>
          <p:cNvPr id="6" name="Text Box 5"/>
          <p:cNvSpPr txBox="1"/>
          <p:nvPr/>
        </p:nvSpPr>
        <p:spPr>
          <a:xfrm>
            <a:off x="5292080" y="292735"/>
            <a:ext cx="3569345" cy="829945"/>
          </a:xfrm>
          <a:prstGeom prst="rect">
            <a:avLst/>
          </a:prstGeom>
          <a:noFill/>
        </p:spPr>
        <p:txBody>
          <a:bodyPr wrap="square" rtlCol="0" anchor="t">
            <a:spAutoFit/>
          </a:bodyPr>
          <a:lstStyle/>
          <a:p>
            <a:pPr algn="r"/>
            <a:r>
              <a:rPr lang="fi-FI" sz="2400" b="1" dirty="0" err="1">
                <a:solidFill>
                  <a:schemeClr val="accent6"/>
                </a:solidFill>
                <a:latin typeface="Calibri" panose="020F0502020204030204" charset="0"/>
                <a:sym typeface="+mn-ea"/>
              </a:rPr>
              <a:t>Elevernas</a:t>
            </a:r>
            <a:r>
              <a:rPr lang="fi-FI" sz="2400" b="1" dirty="0">
                <a:solidFill>
                  <a:schemeClr val="accent6"/>
                </a:solidFill>
                <a:latin typeface="Calibri" panose="020F0502020204030204" charset="0"/>
                <a:sym typeface="+mn-ea"/>
              </a:rPr>
              <a:t> </a:t>
            </a:r>
            <a:r>
              <a:rPr lang="fi-FI" sz="2400" b="1" dirty="0" err="1">
                <a:solidFill>
                  <a:schemeClr val="accent6"/>
                </a:solidFill>
                <a:latin typeface="Calibri" panose="020F0502020204030204" charset="0"/>
                <a:sym typeface="+mn-ea"/>
              </a:rPr>
              <a:t>berättelser</a:t>
            </a:r>
            <a:r>
              <a:rPr lang="fi-FI" sz="2400" b="1" dirty="0">
                <a:solidFill>
                  <a:schemeClr val="accent6"/>
                </a:solidFill>
                <a:latin typeface="Calibri" panose="020F0502020204030204" charset="0"/>
                <a:sym typeface="+mn-ea"/>
              </a:rPr>
              <a:t>: </a:t>
            </a:r>
            <a:br>
              <a:rPr lang="fi-FI" sz="2400" b="1" dirty="0">
                <a:solidFill>
                  <a:schemeClr val="accent6"/>
                </a:solidFill>
                <a:latin typeface="Calibri" panose="020F0502020204030204" charset="0"/>
                <a:sym typeface="+mn-ea"/>
              </a:rPr>
            </a:br>
            <a:r>
              <a:rPr lang="fi-FI" sz="2400" b="1" dirty="0" err="1">
                <a:solidFill>
                  <a:schemeClr val="accent6"/>
                </a:solidFill>
                <a:latin typeface="Calibri" panose="020F0502020204030204" charset="0"/>
                <a:sym typeface="+mn-ea"/>
              </a:rPr>
              <a:t>Vad</a:t>
            </a:r>
            <a:r>
              <a:rPr lang="fi-FI" sz="2400" b="1" dirty="0">
                <a:solidFill>
                  <a:schemeClr val="accent6"/>
                </a:solidFill>
                <a:latin typeface="Calibri" panose="020F0502020204030204" charset="0"/>
                <a:sym typeface="+mn-ea"/>
              </a:rPr>
              <a:t> </a:t>
            </a:r>
            <a:r>
              <a:rPr lang="fi-FI" sz="2400" b="1" dirty="0" err="1">
                <a:solidFill>
                  <a:schemeClr val="accent6"/>
                </a:solidFill>
                <a:latin typeface="Calibri" panose="020F0502020204030204" charset="0"/>
                <a:sym typeface="+mn-ea"/>
              </a:rPr>
              <a:t>händer</a:t>
            </a:r>
            <a:r>
              <a:rPr lang="fi-FI" sz="2400" b="1" dirty="0">
                <a:solidFill>
                  <a:schemeClr val="accent6"/>
                </a:solidFill>
                <a:latin typeface="Calibri" panose="020F0502020204030204" charset="0"/>
                <a:sym typeface="+mn-ea"/>
              </a:rPr>
              <a:t> i </a:t>
            </a:r>
            <a:r>
              <a:rPr lang="fi-FI" sz="2400" b="1" dirty="0" err="1">
                <a:solidFill>
                  <a:schemeClr val="accent6"/>
                </a:solidFill>
                <a:latin typeface="Calibri" panose="020F0502020204030204" charset="0"/>
                <a:sym typeface="+mn-ea"/>
              </a:rPr>
              <a:t>bilden</a:t>
            </a:r>
            <a:r>
              <a:rPr lang="fi-FI" sz="2400" b="1" dirty="0">
                <a:solidFill>
                  <a:schemeClr val="accent6"/>
                </a:solidFill>
                <a:latin typeface="Calibri" panose="020F0502020204030204" charset="0"/>
                <a:sym typeface="+mn-ea"/>
              </a:rPr>
              <a:t>?</a:t>
            </a:r>
          </a:p>
        </p:txBody>
      </p:sp>
      <p:pic>
        <p:nvPicPr>
          <p:cNvPr id="5" name="Picture 4" descr="bileet"/>
          <p:cNvPicPr>
            <a:picLocks noChangeAspect="1"/>
          </p:cNvPicPr>
          <p:nvPr/>
        </p:nvPicPr>
        <p:blipFill>
          <a:blip r:embed="rId3"/>
          <a:stretch>
            <a:fillRect/>
          </a:stretch>
        </p:blipFill>
        <p:spPr>
          <a:xfrm>
            <a:off x="5668645" y="1177925"/>
            <a:ext cx="3306445" cy="1943100"/>
          </a:xfrm>
          <a:prstGeom prst="rect">
            <a:avLst/>
          </a:prstGeom>
        </p:spPr>
      </p:pic>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4932040" y="-748665"/>
            <a:ext cx="4686300" cy="4714240"/>
          </a:xfrm>
          <a:prstGeom prst="ellipse">
            <a:avLst/>
          </a:prstGeom>
          <a:solidFill>
            <a:schemeClr val="bg1"/>
          </a:solidFill>
          <a:ln w="158750" cmpd="sng">
            <a:solidFill>
              <a:srgbClr val="F392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22b</a:t>
            </a:r>
          </a:p>
        </p:txBody>
      </p:sp>
      <p:sp>
        <p:nvSpPr>
          <p:cNvPr id="4" name="Text Box 3"/>
          <p:cNvSpPr txBox="1"/>
          <p:nvPr/>
        </p:nvSpPr>
        <p:spPr>
          <a:xfrm>
            <a:off x="234950" y="481330"/>
            <a:ext cx="4381500" cy="4524315"/>
          </a:xfrm>
          <a:prstGeom prst="rect">
            <a:avLst/>
          </a:prstGeom>
          <a:noFill/>
        </p:spPr>
        <p:txBody>
          <a:bodyPr wrap="square" rtlCol="0">
            <a:spAutoFit/>
          </a:bodyPr>
          <a:lstStyle/>
          <a:p>
            <a:r>
              <a:rPr lang="en-US" dirty="0" err="1"/>
              <a:t>Det</a:t>
            </a:r>
            <a:r>
              <a:rPr lang="en-US" dirty="0"/>
              <a:t> </a:t>
            </a:r>
            <a:r>
              <a:rPr lang="en-US" dirty="0" err="1"/>
              <a:t>var</a:t>
            </a:r>
            <a:r>
              <a:rPr lang="en-US" dirty="0"/>
              <a:t> </a:t>
            </a:r>
            <a:r>
              <a:rPr lang="en-US" dirty="0" err="1"/>
              <a:t>en</a:t>
            </a:r>
            <a:r>
              <a:rPr lang="en-US" dirty="0"/>
              <a:t> </a:t>
            </a:r>
            <a:r>
              <a:rPr lang="en-US" dirty="0" err="1"/>
              <a:t>gång</a:t>
            </a:r>
            <a:r>
              <a:rPr lang="en-US" dirty="0"/>
              <a:t> Simo </a:t>
            </a:r>
            <a:r>
              <a:rPr lang="en-US" dirty="0" err="1"/>
              <a:t>och</a:t>
            </a:r>
            <a:r>
              <a:rPr lang="en-US" dirty="0"/>
              <a:t> Antti. Simo </a:t>
            </a:r>
            <a:r>
              <a:rPr lang="en-US" dirty="0" err="1"/>
              <a:t>är</a:t>
            </a:r>
            <a:r>
              <a:rPr lang="en-US" dirty="0"/>
              <a:t> 7 </a:t>
            </a:r>
            <a:r>
              <a:rPr lang="en-US" dirty="0" err="1"/>
              <a:t>år</a:t>
            </a:r>
            <a:r>
              <a:rPr lang="en-US" dirty="0"/>
              <a:t> </a:t>
            </a:r>
            <a:r>
              <a:rPr lang="en-US" dirty="0" err="1"/>
              <a:t>och</a:t>
            </a:r>
            <a:r>
              <a:rPr lang="en-US" dirty="0"/>
              <a:t> Antti </a:t>
            </a:r>
            <a:r>
              <a:rPr lang="en-US" dirty="0" err="1"/>
              <a:t>är</a:t>
            </a:r>
            <a:r>
              <a:rPr lang="en-US" dirty="0"/>
              <a:t> 8 </a:t>
            </a:r>
            <a:r>
              <a:rPr lang="en-US" dirty="0" err="1"/>
              <a:t>år</a:t>
            </a:r>
            <a:r>
              <a:rPr lang="en-US" dirty="0"/>
              <a:t>. </a:t>
            </a:r>
            <a:r>
              <a:rPr lang="en-US" dirty="0" err="1"/>
              <a:t>Det</a:t>
            </a:r>
            <a:r>
              <a:rPr lang="en-US" dirty="0"/>
              <a:t> </a:t>
            </a:r>
            <a:r>
              <a:rPr lang="en-US" dirty="0" err="1"/>
              <a:t>var</a:t>
            </a:r>
            <a:r>
              <a:rPr lang="en-US" dirty="0"/>
              <a:t> fest </a:t>
            </a:r>
            <a:r>
              <a:rPr lang="en-US" dirty="0" err="1"/>
              <a:t>en</a:t>
            </a:r>
            <a:r>
              <a:rPr lang="en-US" dirty="0"/>
              <a:t> dag. Simos mamma </a:t>
            </a:r>
            <a:r>
              <a:rPr lang="en-US" dirty="0" err="1"/>
              <a:t>och</a:t>
            </a:r>
            <a:r>
              <a:rPr lang="en-US" dirty="0"/>
              <a:t> </a:t>
            </a:r>
            <a:r>
              <a:rPr lang="en-US" dirty="0" err="1"/>
              <a:t>pappa</a:t>
            </a:r>
            <a:r>
              <a:rPr lang="en-US" dirty="0"/>
              <a:t> </a:t>
            </a:r>
            <a:r>
              <a:rPr lang="en-US" dirty="0" err="1"/>
              <a:t>dricker</a:t>
            </a:r>
            <a:r>
              <a:rPr lang="en-US" dirty="0"/>
              <a:t> </a:t>
            </a:r>
            <a:r>
              <a:rPr lang="en-US" dirty="0" err="1"/>
              <a:t>alkohol</a:t>
            </a:r>
            <a:r>
              <a:rPr lang="en-US" dirty="0"/>
              <a:t> </a:t>
            </a:r>
            <a:r>
              <a:rPr lang="en-US" dirty="0" err="1"/>
              <a:t>och</a:t>
            </a:r>
            <a:r>
              <a:rPr lang="en-US" dirty="0"/>
              <a:t> </a:t>
            </a:r>
            <a:r>
              <a:rPr lang="en-US" dirty="0" err="1"/>
              <a:t>Anttis</a:t>
            </a:r>
            <a:r>
              <a:rPr lang="en-US" dirty="0"/>
              <a:t> </a:t>
            </a:r>
            <a:r>
              <a:rPr lang="en-US" dirty="0" err="1"/>
              <a:t>pappa</a:t>
            </a:r>
            <a:r>
              <a:rPr lang="en-US" dirty="0"/>
              <a:t> </a:t>
            </a:r>
            <a:r>
              <a:rPr lang="en-US" dirty="0" err="1"/>
              <a:t>och</a:t>
            </a:r>
            <a:r>
              <a:rPr lang="en-US" dirty="0"/>
              <a:t> mamma </a:t>
            </a:r>
            <a:r>
              <a:rPr lang="en-US" dirty="0" err="1"/>
              <a:t>använder</a:t>
            </a:r>
            <a:r>
              <a:rPr lang="en-US" dirty="0"/>
              <a:t> snus. </a:t>
            </a:r>
            <a:r>
              <a:rPr lang="en-US" dirty="0" err="1"/>
              <a:t>Festen</a:t>
            </a:r>
            <a:r>
              <a:rPr lang="en-US" dirty="0"/>
              <a:t> </a:t>
            </a:r>
            <a:r>
              <a:rPr lang="en-US" dirty="0" err="1"/>
              <a:t>är</a:t>
            </a:r>
            <a:r>
              <a:rPr lang="en-US" dirty="0"/>
              <a:t> Simos mammas </a:t>
            </a:r>
            <a:r>
              <a:rPr lang="en-US" dirty="0" err="1"/>
              <a:t>och</a:t>
            </a:r>
            <a:r>
              <a:rPr lang="en-US" dirty="0"/>
              <a:t> </a:t>
            </a:r>
            <a:r>
              <a:rPr lang="en-US" dirty="0" err="1"/>
              <a:t>pappas</a:t>
            </a:r>
            <a:r>
              <a:rPr lang="en-US" dirty="0"/>
              <a:t> </a:t>
            </a:r>
            <a:r>
              <a:rPr lang="en-US" dirty="0" err="1"/>
              <a:t>födelsedag</a:t>
            </a:r>
            <a:r>
              <a:rPr lang="en-US" dirty="0"/>
              <a:t> </a:t>
            </a:r>
            <a:r>
              <a:rPr lang="en-US" dirty="0" err="1"/>
              <a:t>och</a:t>
            </a:r>
            <a:r>
              <a:rPr lang="en-US" dirty="0"/>
              <a:t> de </a:t>
            </a:r>
            <a:r>
              <a:rPr lang="en-US" dirty="0" err="1"/>
              <a:t>har</a:t>
            </a:r>
            <a:r>
              <a:rPr lang="en-US" dirty="0"/>
              <a:t> </a:t>
            </a:r>
            <a:r>
              <a:rPr lang="en-US" dirty="0" err="1"/>
              <a:t>bjudit</a:t>
            </a:r>
            <a:r>
              <a:rPr lang="en-US" dirty="0"/>
              <a:t> in </a:t>
            </a:r>
            <a:r>
              <a:rPr lang="en-US" dirty="0" err="1"/>
              <a:t>alla</a:t>
            </a:r>
            <a:r>
              <a:rPr lang="en-US" dirty="0"/>
              <a:t> </a:t>
            </a:r>
            <a:r>
              <a:rPr lang="en-US" dirty="0" err="1"/>
              <a:t>sina</a:t>
            </a:r>
            <a:r>
              <a:rPr lang="en-US" dirty="0"/>
              <a:t> </a:t>
            </a:r>
            <a:r>
              <a:rPr lang="en-US" dirty="0" err="1"/>
              <a:t>vänner</a:t>
            </a:r>
            <a:r>
              <a:rPr lang="en-US" dirty="0"/>
              <a:t>. Simo </a:t>
            </a:r>
            <a:r>
              <a:rPr lang="en-US" dirty="0" err="1"/>
              <a:t>och</a:t>
            </a:r>
            <a:r>
              <a:rPr lang="en-US" dirty="0"/>
              <a:t> Antti </a:t>
            </a:r>
            <a:r>
              <a:rPr lang="en-US" dirty="0" err="1"/>
              <a:t>underar</a:t>
            </a:r>
            <a:r>
              <a:rPr lang="en-US" dirty="0"/>
              <a:t> </a:t>
            </a:r>
            <a:r>
              <a:rPr lang="en-US" dirty="0" err="1"/>
              <a:t>vad</a:t>
            </a:r>
            <a:r>
              <a:rPr lang="en-US" dirty="0"/>
              <a:t> </a:t>
            </a:r>
            <a:r>
              <a:rPr lang="en-US" dirty="0" err="1"/>
              <a:t>som</a:t>
            </a:r>
            <a:r>
              <a:rPr lang="en-US" dirty="0"/>
              <a:t> </a:t>
            </a:r>
            <a:r>
              <a:rPr lang="en-US" dirty="0" err="1"/>
              <a:t>riktigt</a:t>
            </a:r>
            <a:r>
              <a:rPr lang="en-US" dirty="0"/>
              <a:t> </a:t>
            </a:r>
            <a:r>
              <a:rPr lang="en-US" dirty="0" err="1"/>
              <a:t>händer</a:t>
            </a:r>
            <a:r>
              <a:rPr lang="en-US" dirty="0"/>
              <a:t> </a:t>
            </a:r>
            <a:r>
              <a:rPr lang="en-US" dirty="0" err="1"/>
              <a:t>bakom</a:t>
            </a:r>
            <a:r>
              <a:rPr lang="en-US" dirty="0"/>
              <a:t> </a:t>
            </a:r>
            <a:r>
              <a:rPr lang="en-US" dirty="0" err="1"/>
              <a:t>dörren</a:t>
            </a:r>
            <a:r>
              <a:rPr lang="en-US" dirty="0"/>
              <a:t> </a:t>
            </a:r>
            <a:r>
              <a:rPr lang="en-US" dirty="0" err="1"/>
              <a:t>och</a:t>
            </a:r>
            <a:r>
              <a:rPr lang="en-US" dirty="0"/>
              <a:t> sedan </a:t>
            </a:r>
            <a:r>
              <a:rPr lang="en-US" dirty="0" err="1"/>
              <a:t>dricker</a:t>
            </a:r>
            <a:r>
              <a:rPr lang="en-US" dirty="0"/>
              <a:t> Simos mamma </a:t>
            </a:r>
            <a:r>
              <a:rPr lang="en-US" dirty="0" err="1"/>
              <a:t>så</a:t>
            </a:r>
            <a:r>
              <a:rPr lang="en-US" dirty="0"/>
              <a:t> </a:t>
            </a:r>
            <a:r>
              <a:rPr lang="en-US" dirty="0" err="1"/>
              <a:t>mycket</a:t>
            </a:r>
            <a:r>
              <a:rPr lang="en-US" dirty="0"/>
              <a:t> </a:t>
            </a:r>
            <a:r>
              <a:rPr lang="en-US" dirty="0" err="1"/>
              <a:t>alkohol</a:t>
            </a:r>
            <a:r>
              <a:rPr lang="en-US" dirty="0"/>
              <a:t> </a:t>
            </a:r>
            <a:r>
              <a:rPr lang="en-US" dirty="0" err="1"/>
              <a:t>att</a:t>
            </a:r>
            <a:r>
              <a:rPr lang="en-US" dirty="0"/>
              <a:t> hon </a:t>
            </a:r>
            <a:r>
              <a:rPr lang="en-US" dirty="0" err="1"/>
              <a:t>slocknar</a:t>
            </a:r>
            <a:r>
              <a:rPr lang="en-US" dirty="0"/>
              <a:t> </a:t>
            </a:r>
            <a:r>
              <a:rPr lang="en-US" dirty="0" err="1"/>
              <a:t>på</a:t>
            </a:r>
            <a:r>
              <a:rPr lang="en-US" dirty="0"/>
              <a:t> </a:t>
            </a:r>
            <a:r>
              <a:rPr lang="en-US" dirty="0" err="1"/>
              <a:t>golvet</a:t>
            </a:r>
            <a:r>
              <a:rPr lang="en-US" dirty="0"/>
              <a:t>. Simo </a:t>
            </a:r>
            <a:r>
              <a:rPr lang="en-US" dirty="0" err="1"/>
              <a:t>var</a:t>
            </a:r>
            <a:r>
              <a:rPr lang="en-US" dirty="0"/>
              <a:t> </a:t>
            </a:r>
            <a:r>
              <a:rPr lang="en-US" dirty="0" err="1"/>
              <a:t>så</a:t>
            </a:r>
            <a:r>
              <a:rPr lang="en-US" dirty="0"/>
              <a:t> </a:t>
            </a:r>
            <a:r>
              <a:rPr lang="en-US" dirty="0" err="1"/>
              <a:t>rädd</a:t>
            </a:r>
            <a:r>
              <a:rPr lang="en-US" dirty="0"/>
              <a:t> </a:t>
            </a:r>
            <a:r>
              <a:rPr lang="en-US" dirty="0" err="1"/>
              <a:t>att</a:t>
            </a:r>
            <a:r>
              <a:rPr lang="en-US" dirty="0"/>
              <a:t> Antti </a:t>
            </a:r>
            <a:r>
              <a:rPr lang="en-US" dirty="0" err="1"/>
              <a:t>ringde</a:t>
            </a:r>
            <a:r>
              <a:rPr lang="en-US" dirty="0"/>
              <a:t> till </a:t>
            </a:r>
            <a:r>
              <a:rPr lang="en-US" dirty="0" err="1"/>
              <a:t>polisen</a:t>
            </a:r>
            <a:r>
              <a:rPr lang="en-US" dirty="0"/>
              <a:t>. Antti </a:t>
            </a:r>
            <a:r>
              <a:rPr lang="en-US" dirty="0" err="1"/>
              <a:t>sade</a:t>
            </a:r>
            <a:r>
              <a:rPr lang="en-US" dirty="0"/>
              <a:t> ”</a:t>
            </a:r>
            <a:r>
              <a:rPr lang="en-US" dirty="0" err="1"/>
              <a:t>hej</a:t>
            </a:r>
            <a:r>
              <a:rPr lang="en-US" dirty="0"/>
              <a:t> </a:t>
            </a:r>
            <a:r>
              <a:rPr lang="en-US" dirty="0" err="1"/>
              <a:t>här</a:t>
            </a:r>
            <a:r>
              <a:rPr lang="en-US" dirty="0"/>
              <a:t> </a:t>
            </a:r>
            <a:r>
              <a:rPr lang="en-US" dirty="0" err="1"/>
              <a:t>är</a:t>
            </a:r>
            <a:r>
              <a:rPr lang="en-US" dirty="0"/>
              <a:t> Simo </a:t>
            </a:r>
            <a:r>
              <a:rPr lang="en-US" dirty="0" err="1"/>
              <a:t>och</a:t>
            </a:r>
            <a:r>
              <a:rPr lang="en-US" dirty="0"/>
              <a:t> Antti </a:t>
            </a:r>
            <a:r>
              <a:rPr lang="en-US" dirty="0" err="1"/>
              <a:t>och</a:t>
            </a:r>
            <a:r>
              <a:rPr lang="en-US" dirty="0"/>
              <a:t> vi </a:t>
            </a:r>
            <a:r>
              <a:rPr lang="en-US" dirty="0" err="1"/>
              <a:t>ville</a:t>
            </a:r>
            <a:r>
              <a:rPr lang="en-US" dirty="0"/>
              <a:t> </a:t>
            </a:r>
            <a:r>
              <a:rPr lang="en-US" dirty="0" err="1"/>
              <a:t>berätta</a:t>
            </a:r>
            <a:r>
              <a:rPr lang="en-US" dirty="0"/>
              <a:t> </a:t>
            </a:r>
            <a:r>
              <a:rPr lang="en-US" dirty="0" err="1"/>
              <a:t>att</a:t>
            </a:r>
            <a:r>
              <a:rPr lang="en-US" dirty="0"/>
              <a:t> min m </a:t>
            </a:r>
            <a:r>
              <a:rPr lang="en-US" dirty="0" err="1"/>
              <a:t>amma</a:t>
            </a:r>
            <a:r>
              <a:rPr lang="en-US" dirty="0"/>
              <a:t> </a:t>
            </a:r>
            <a:r>
              <a:rPr lang="en-US" dirty="0" err="1"/>
              <a:t>är</a:t>
            </a:r>
            <a:r>
              <a:rPr lang="en-US" dirty="0"/>
              <a:t> </a:t>
            </a:r>
            <a:r>
              <a:rPr lang="en-US" dirty="0" err="1"/>
              <a:t>alkoholist</a:t>
            </a:r>
            <a:r>
              <a:rPr lang="en-US" dirty="0"/>
              <a:t>”. Mitt </a:t>
            </a:r>
            <a:r>
              <a:rPr lang="en-US" dirty="0" err="1"/>
              <a:t>i</a:t>
            </a:r>
            <a:r>
              <a:rPr lang="en-US" dirty="0"/>
              <a:t> </a:t>
            </a:r>
            <a:r>
              <a:rPr lang="en-US" dirty="0" err="1"/>
              <a:t>allt</a:t>
            </a:r>
            <a:r>
              <a:rPr lang="en-US" dirty="0"/>
              <a:t> </a:t>
            </a:r>
            <a:r>
              <a:rPr lang="en-US" dirty="0" err="1"/>
              <a:t>ville</a:t>
            </a:r>
            <a:r>
              <a:rPr lang="en-US" dirty="0"/>
              <a:t> Simo </a:t>
            </a:r>
            <a:r>
              <a:rPr lang="en-US" dirty="0" err="1"/>
              <a:t>gå</a:t>
            </a:r>
            <a:r>
              <a:rPr lang="en-US" dirty="0"/>
              <a:t> </a:t>
            </a:r>
            <a:r>
              <a:rPr lang="en-US" dirty="0" err="1"/>
              <a:t>och</a:t>
            </a:r>
            <a:r>
              <a:rPr lang="en-US" dirty="0"/>
              <a:t> </a:t>
            </a:r>
            <a:r>
              <a:rPr lang="en-US" dirty="0" err="1"/>
              <a:t>lägga</a:t>
            </a:r>
            <a:r>
              <a:rPr lang="en-US" dirty="0"/>
              <a:t> sig, </a:t>
            </a:r>
            <a:r>
              <a:rPr lang="en-US" dirty="0" err="1"/>
              <a:t>han</a:t>
            </a:r>
            <a:r>
              <a:rPr lang="en-US" dirty="0"/>
              <a:t> </a:t>
            </a:r>
            <a:r>
              <a:rPr lang="en-US" dirty="0" err="1"/>
              <a:t>orkade</a:t>
            </a:r>
            <a:r>
              <a:rPr lang="en-US" dirty="0"/>
              <a:t> </a:t>
            </a:r>
            <a:r>
              <a:rPr lang="en-US" dirty="0" err="1"/>
              <a:t>inte</a:t>
            </a:r>
            <a:r>
              <a:rPr lang="en-US" dirty="0"/>
              <a:t> </a:t>
            </a:r>
            <a:r>
              <a:rPr lang="en-US" dirty="0" err="1"/>
              <a:t>längre</a:t>
            </a:r>
            <a:r>
              <a:rPr lang="en-US" dirty="0"/>
              <a:t> </a:t>
            </a:r>
            <a:r>
              <a:rPr lang="en-US" dirty="0" err="1"/>
              <a:t>vara</a:t>
            </a:r>
            <a:r>
              <a:rPr lang="en-US" dirty="0"/>
              <a:t> </a:t>
            </a:r>
            <a:r>
              <a:rPr lang="en-US" dirty="0" err="1"/>
              <a:t>vaken</a:t>
            </a:r>
            <a:r>
              <a:rPr lang="en-US" dirty="0"/>
              <a:t>.</a:t>
            </a:r>
          </a:p>
          <a:p>
            <a:endParaRPr lang="en-US" dirty="0"/>
          </a:p>
          <a:p>
            <a:r>
              <a:rPr lang="en-US" dirty="0"/>
              <a:t> </a:t>
            </a:r>
          </a:p>
        </p:txBody>
      </p:sp>
      <p:sp>
        <p:nvSpPr>
          <p:cNvPr id="6" name="Text Box 5"/>
          <p:cNvSpPr txBox="1"/>
          <p:nvPr/>
        </p:nvSpPr>
        <p:spPr>
          <a:xfrm>
            <a:off x="5364088" y="292735"/>
            <a:ext cx="3497337" cy="829945"/>
          </a:xfrm>
          <a:prstGeom prst="rect">
            <a:avLst/>
          </a:prstGeom>
          <a:noFill/>
        </p:spPr>
        <p:txBody>
          <a:bodyPr wrap="square" rtlCol="0" anchor="t">
            <a:spAutoFit/>
          </a:bodyPr>
          <a:lstStyle/>
          <a:p>
            <a:pPr algn="r"/>
            <a:r>
              <a:rPr lang="fi-FI" sz="2400" b="1" dirty="0" err="1">
                <a:solidFill>
                  <a:schemeClr val="accent6"/>
                </a:solidFill>
                <a:latin typeface="Calibri" panose="020F0502020204030204" charset="0"/>
                <a:sym typeface="+mn-ea"/>
              </a:rPr>
              <a:t>Elevernas</a:t>
            </a:r>
            <a:r>
              <a:rPr lang="fi-FI" sz="2400" b="1" dirty="0">
                <a:solidFill>
                  <a:schemeClr val="accent6"/>
                </a:solidFill>
                <a:latin typeface="Calibri" panose="020F0502020204030204" charset="0"/>
                <a:sym typeface="+mn-ea"/>
              </a:rPr>
              <a:t> </a:t>
            </a:r>
            <a:r>
              <a:rPr lang="fi-FI" sz="2400" b="1" dirty="0" err="1">
                <a:solidFill>
                  <a:schemeClr val="accent6"/>
                </a:solidFill>
                <a:latin typeface="Calibri" panose="020F0502020204030204" charset="0"/>
                <a:sym typeface="+mn-ea"/>
              </a:rPr>
              <a:t>berättelser</a:t>
            </a:r>
            <a:r>
              <a:rPr lang="fi-FI" sz="2400" b="1" dirty="0">
                <a:solidFill>
                  <a:schemeClr val="accent6"/>
                </a:solidFill>
                <a:latin typeface="Calibri" panose="020F0502020204030204" charset="0"/>
                <a:sym typeface="+mn-ea"/>
              </a:rPr>
              <a:t>: </a:t>
            </a:r>
            <a:br>
              <a:rPr lang="fi-FI" sz="2400" b="1" dirty="0">
                <a:solidFill>
                  <a:schemeClr val="accent6"/>
                </a:solidFill>
                <a:latin typeface="Calibri" panose="020F0502020204030204" charset="0"/>
                <a:sym typeface="+mn-ea"/>
              </a:rPr>
            </a:br>
            <a:r>
              <a:rPr lang="fi-FI" sz="2400" b="1" dirty="0" err="1">
                <a:solidFill>
                  <a:schemeClr val="accent6"/>
                </a:solidFill>
                <a:latin typeface="Calibri" panose="020F0502020204030204" charset="0"/>
                <a:sym typeface="+mn-ea"/>
              </a:rPr>
              <a:t>Vad</a:t>
            </a:r>
            <a:r>
              <a:rPr lang="fi-FI" sz="2400" b="1" dirty="0">
                <a:solidFill>
                  <a:schemeClr val="accent6"/>
                </a:solidFill>
                <a:latin typeface="Calibri" panose="020F0502020204030204" charset="0"/>
                <a:sym typeface="+mn-ea"/>
              </a:rPr>
              <a:t> </a:t>
            </a:r>
            <a:r>
              <a:rPr lang="fi-FI" sz="2400" b="1" dirty="0" err="1">
                <a:solidFill>
                  <a:schemeClr val="accent6"/>
                </a:solidFill>
                <a:latin typeface="Calibri" panose="020F0502020204030204" charset="0"/>
                <a:sym typeface="+mn-ea"/>
              </a:rPr>
              <a:t>händer</a:t>
            </a:r>
            <a:r>
              <a:rPr lang="fi-FI" sz="2400" b="1" dirty="0">
                <a:solidFill>
                  <a:schemeClr val="accent6"/>
                </a:solidFill>
                <a:latin typeface="Calibri" panose="020F0502020204030204" charset="0"/>
                <a:sym typeface="+mn-ea"/>
              </a:rPr>
              <a:t> i </a:t>
            </a:r>
            <a:r>
              <a:rPr lang="fi-FI" sz="2400" b="1" dirty="0" err="1">
                <a:solidFill>
                  <a:schemeClr val="accent6"/>
                </a:solidFill>
                <a:latin typeface="Calibri" panose="020F0502020204030204" charset="0"/>
                <a:sym typeface="+mn-ea"/>
              </a:rPr>
              <a:t>bilden</a:t>
            </a:r>
            <a:r>
              <a:rPr lang="fi-FI" sz="2400" b="1" dirty="0">
                <a:solidFill>
                  <a:schemeClr val="accent6"/>
                </a:solidFill>
                <a:latin typeface="Calibri" panose="020F0502020204030204" charset="0"/>
                <a:sym typeface="+mn-ea"/>
              </a:rPr>
              <a:t>?</a:t>
            </a:r>
          </a:p>
        </p:txBody>
      </p:sp>
      <p:pic>
        <p:nvPicPr>
          <p:cNvPr id="5" name="Picture 4" descr="bileet"/>
          <p:cNvPicPr>
            <a:picLocks noChangeAspect="1"/>
          </p:cNvPicPr>
          <p:nvPr/>
        </p:nvPicPr>
        <p:blipFill>
          <a:blip r:embed="rId3"/>
          <a:stretch>
            <a:fillRect/>
          </a:stretch>
        </p:blipFill>
        <p:spPr>
          <a:xfrm>
            <a:off x="5668645" y="1177925"/>
            <a:ext cx="3306445" cy="1943100"/>
          </a:xfrm>
          <a:prstGeom prst="rect">
            <a:avLst/>
          </a:prstGeom>
        </p:spPr>
      </p:pic>
    </p:spTree>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p:cNvSpPr txBox="1"/>
          <p:nvPr/>
        </p:nvSpPr>
        <p:spPr>
          <a:xfrm>
            <a:off x="8388424" y="4876006"/>
            <a:ext cx="648072" cy="460375"/>
          </a:xfrm>
          <a:prstGeom prst="rect">
            <a:avLst/>
          </a:prstGeom>
          <a:noFill/>
        </p:spPr>
        <p:txBody>
          <a:bodyPr wrap="square" rtlCol="0">
            <a:spAutoFit/>
          </a:bodyPr>
          <a:lstStyle/>
          <a:p>
            <a:r>
              <a:rPr lang="fi-FI" sz="1200" dirty="0"/>
              <a:t>DIA 23a</a:t>
            </a:r>
          </a:p>
        </p:txBody>
      </p:sp>
      <p:pic>
        <p:nvPicPr>
          <p:cNvPr id="5" name="Content Placeholder 4" descr="aiti"/>
          <p:cNvPicPr>
            <a:picLocks noGrp="1" noChangeAspect="1"/>
          </p:cNvPicPr>
          <p:nvPr>
            <p:ph idx="1"/>
          </p:nvPr>
        </p:nvPicPr>
        <p:blipFill>
          <a:blip r:embed="rId3"/>
          <a:stretch>
            <a:fillRect/>
          </a:stretch>
        </p:blipFill>
        <p:spPr>
          <a:xfrm>
            <a:off x="1156970" y="196850"/>
            <a:ext cx="6983095" cy="4213225"/>
          </a:xfrm>
          <a:prstGeom prst="rect">
            <a:avLst/>
          </a:prstGeom>
        </p:spPr>
      </p:pic>
    </p:spTree>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F392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23b</a:t>
            </a:r>
          </a:p>
        </p:txBody>
      </p:sp>
      <p:sp>
        <p:nvSpPr>
          <p:cNvPr id="4" name="Text Box 3"/>
          <p:cNvSpPr txBox="1"/>
          <p:nvPr/>
        </p:nvSpPr>
        <p:spPr>
          <a:xfrm>
            <a:off x="266700" y="862330"/>
            <a:ext cx="4381500" cy="2862322"/>
          </a:xfrm>
          <a:prstGeom prst="rect">
            <a:avLst/>
          </a:prstGeom>
          <a:noFill/>
        </p:spPr>
        <p:txBody>
          <a:bodyPr wrap="square" rtlCol="0">
            <a:spAutoFit/>
          </a:bodyPr>
          <a:lstStyle/>
          <a:p>
            <a:r>
              <a:rPr lang="en-US" dirty="0" err="1"/>
              <a:t>Milla</a:t>
            </a:r>
            <a:r>
              <a:rPr lang="en-US" dirty="0"/>
              <a:t> </a:t>
            </a:r>
            <a:r>
              <a:rPr lang="en-US" dirty="0" err="1"/>
              <a:t>går</a:t>
            </a:r>
            <a:r>
              <a:rPr lang="en-US" dirty="0"/>
              <a:t> hem till Anna </a:t>
            </a:r>
            <a:r>
              <a:rPr lang="en-US" dirty="0" err="1"/>
              <a:t>efter</a:t>
            </a:r>
            <a:r>
              <a:rPr lang="en-US" dirty="0"/>
              <a:t> </a:t>
            </a:r>
            <a:r>
              <a:rPr lang="en-US" dirty="0" err="1"/>
              <a:t>skolan</a:t>
            </a:r>
            <a:r>
              <a:rPr lang="en-US" dirty="0"/>
              <a:t>. </a:t>
            </a:r>
            <a:r>
              <a:rPr lang="en-US" dirty="0" err="1"/>
              <a:t>På</a:t>
            </a:r>
            <a:r>
              <a:rPr lang="en-US" dirty="0"/>
              <a:t> </a:t>
            </a:r>
            <a:r>
              <a:rPr lang="en-US" dirty="0" err="1"/>
              <a:t>kvällen</a:t>
            </a:r>
            <a:r>
              <a:rPr lang="en-US" dirty="0"/>
              <a:t> </a:t>
            </a:r>
            <a:r>
              <a:rPr lang="en-US" dirty="0" err="1"/>
              <a:t>föreslår</a:t>
            </a:r>
            <a:r>
              <a:rPr lang="en-US" dirty="0"/>
              <a:t> </a:t>
            </a:r>
            <a:r>
              <a:rPr lang="en-US" dirty="0" err="1"/>
              <a:t>Milla</a:t>
            </a:r>
            <a:r>
              <a:rPr lang="en-US" dirty="0"/>
              <a:t> till Anna </a:t>
            </a:r>
            <a:r>
              <a:rPr lang="en-US" dirty="0" err="1"/>
              <a:t>att</a:t>
            </a:r>
            <a:r>
              <a:rPr lang="en-US" dirty="0"/>
              <a:t> de </a:t>
            </a:r>
            <a:r>
              <a:rPr lang="en-US" dirty="0" err="1"/>
              <a:t>skulle</a:t>
            </a:r>
            <a:r>
              <a:rPr lang="en-US" dirty="0"/>
              <a:t> </a:t>
            </a:r>
            <a:r>
              <a:rPr lang="en-US" dirty="0" err="1"/>
              <a:t>gå</a:t>
            </a:r>
            <a:r>
              <a:rPr lang="en-US" dirty="0"/>
              <a:t> in till centrum. </a:t>
            </a:r>
            <a:r>
              <a:rPr lang="en-US" dirty="0" err="1"/>
              <a:t>Annas</a:t>
            </a:r>
            <a:r>
              <a:rPr lang="en-US" dirty="0"/>
              <a:t> mamma </a:t>
            </a:r>
            <a:r>
              <a:rPr lang="en-US" dirty="0" err="1"/>
              <a:t>förbjuder</a:t>
            </a:r>
            <a:r>
              <a:rPr lang="en-US" dirty="0"/>
              <a:t> </a:t>
            </a:r>
            <a:r>
              <a:rPr lang="en-US" dirty="0" err="1"/>
              <a:t>flickorna</a:t>
            </a:r>
            <a:r>
              <a:rPr lang="en-US" dirty="0"/>
              <a:t> </a:t>
            </a:r>
            <a:r>
              <a:rPr lang="en-US" dirty="0" err="1"/>
              <a:t>från</a:t>
            </a:r>
            <a:r>
              <a:rPr lang="en-US" dirty="0"/>
              <a:t> </a:t>
            </a:r>
            <a:r>
              <a:rPr lang="en-US" dirty="0" err="1"/>
              <a:t>att</a:t>
            </a:r>
            <a:r>
              <a:rPr lang="en-US" dirty="0"/>
              <a:t> </a:t>
            </a:r>
            <a:r>
              <a:rPr lang="en-US" dirty="0" err="1"/>
              <a:t>gå</a:t>
            </a:r>
            <a:r>
              <a:rPr lang="en-US" dirty="0"/>
              <a:t>, </a:t>
            </a:r>
            <a:r>
              <a:rPr lang="en-US" dirty="0" err="1"/>
              <a:t>eftersom</a:t>
            </a:r>
            <a:r>
              <a:rPr lang="en-US" dirty="0"/>
              <a:t> </a:t>
            </a:r>
            <a:r>
              <a:rPr lang="en-US" dirty="0" err="1"/>
              <a:t>det</a:t>
            </a:r>
            <a:r>
              <a:rPr lang="en-US" dirty="0"/>
              <a:t> </a:t>
            </a:r>
            <a:r>
              <a:rPr lang="en-US" dirty="0" err="1"/>
              <a:t>redan</a:t>
            </a:r>
            <a:r>
              <a:rPr lang="en-US" dirty="0"/>
              <a:t> </a:t>
            </a:r>
            <a:r>
              <a:rPr lang="en-US" dirty="0" err="1"/>
              <a:t>är</a:t>
            </a:r>
            <a:r>
              <a:rPr lang="en-US" dirty="0"/>
              <a:t> sent, </a:t>
            </a:r>
            <a:r>
              <a:rPr lang="en-US" dirty="0" err="1"/>
              <a:t>och</a:t>
            </a:r>
            <a:r>
              <a:rPr lang="en-US" dirty="0"/>
              <a:t> </a:t>
            </a:r>
            <a:r>
              <a:rPr lang="en-US" dirty="0" err="1"/>
              <a:t>mörkt</a:t>
            </a:r>
            <a:r>
              <a:rPr lang="en-US" dirty="0"/>
              <a:t>. Anna </a:t>
            </a:r>
            <a:r>
              <a:rPr lang="en-US" dirty="0" err="1"/>
              <a:t>säger</a:t>
            </a:r>
            <a:r>
              <a:rPr lang="en-US" dirty="0"/>
              <a:t> </a:t>
            </a:r>
            <a:r>
              <a:rPr lang="en-US" dirty="0" err="1"/>
              <a:t>emot</a:t>
            </a:r>
            <a:r>
              <a:rPr lang="en-US" dirty="0"/>
              <a:t>: - ja men </a:t>
            </a:r>
            <a:r>
              <a:rPr lang="en-US" dirty="0" err="1"/>
              <a:t>alla</a:t>
            </a:r>
            <a:r>
              <a:rPr lang="en-US" dirty="0"/>
              <a:t> </a:t>
            </a:r>
            <a:r>
              <a:rPr lang="en-US" dirty="0" err="1"/>
              <a:t>andra</a:t>
            </a:r>
            <a:r>
              <a:rPr lang="en-US" dirty="0"/>
              <a:t> </a:t>
            </a:r>
            <a:r>
              <a:rPr lang="en-US" dirty="0" err="1"/>
              <a:t>får</a:t>
            </a:r>
            <a:r>
              <a:rPr lang="en-US" dirty="0"/>
              <a:t> </a:t>
            </a:r>
            <a:r>
              <a:rPr lang="en-US" dirty="0" err="1"/>
              <a:t>ju</a:t>
            </a:r>
            <a:r>
              <a:rPr lang="en-US" dirty="0"/>
              <a:t> </a:t>
            </a:r>
            <a:r>
              <a:rPr lang="en-US" dirty="0" err="1"/>
              <a:t>gå</a:t>
            </a:r>
            <a:r>
              <a:rPr lang="en-US" dirty="0"/>
              <a:t> </a:t>
            </a:r>
            <a:r>
              <a:rPr lang="en-US" dirty="0" err="1"/>
              <a:t>också</a:t>
            </a:r>
            <a:r>
              <a:rPr lang="en-US" dirty="0"/>
              <a:t>. – Ja, men du </a:t>
            </a:r>
            <a:r>
              <a:rPr lang="en-US" dirty="0" err="1"/>
              <a:t>går</a:t>
            </a:r>
            <a:r>
              <a:rPr lang="en-US" dirty="0"/>
              <a:t> </a:t>
            </a:r>
            <a:r>
              <a:rPr lang="en-US" dirty="0" err="1"/>
              <a:t>inte</a:t>
            </a:r>
            <a:r>
              <a:rPr lang="en-US" dirty="0"/>
              <a:t> </a:t>
            </a:r>
            <a:r>
              <a:rPr lang="en-US" dirty="0" err="1"/>
              <a:t>säger</a:t>
            </a:r>
            <a:r>
              <a:rPr lang="en-US" dirty="0"/>
              <a:t> mamma </a:t>
            </a:r>
            <a:r>
              <a:rPr lang="en-US" dirty="0" err="1"/>
              <a:t>strängt</a:t>
            </a:r>
            <a:r>
              <a:rPr lang="en-US" dirty="0"/>
              <a:t>. </a:t>
            </a:r>
            <a:r>
              <a:rPr lang="en-US" dirty="0" err="1"/>
              <a:t>Då</a:t>
            </a:r>
            <a:r>
              <a:rPr lang="en-US" dirty="0"/>
              <a:t> </a:t>
            </a:r>
            <a:r>
              <a:rPr lang="en-US" dirty="0" err="1"/>
              <a:t>säger</a:t>
            </a:r>
            <a:r>
              <a:rPr lang="en-US" dirty="0"/>
              <a:t> </a:t>
            </a:r>
            <a:r>
              <a:rPr lang="en-US" dirty="0" err="1"/>
              <a:t>Milla</a:t>
            </a:r>
            <a:r>
              <a:rPr lang="en-US" dirty="0"/>
              <a:t>, - </a:t>
            </a:r>
            <a:r>
              <a:rPr lang="en-US" dirty="0" err="1"/>
              <a:t>Då</a:t>
            </a:r>
            <a:r>
              <a:rPr lang="en-US" dirty="0"/>
              <a:t> </a:t>
            </a:r>
            <a:r>
              <a:rPr lang="en-US" dirty="0" err="1"/>
              <a:t>går</a:t>
            </a:r>
            <a:r>
              <a:rPr lang="en-US" dirty="0"/>
              <a:t> jag med </a:t>
            </a:r>
            <a:r>
              <a:rPr lang="en-US" dirty="0" err="1"/>
              <a:t>någon</a:t>
            </a:r>
            <a:r>
              <a:rPr lang="en-US" dirty="0"/>
              <a:t> </a:t>
            </a:r>
            <a:r>
              <a:rPr lang="en-US" dirty="0" err="1"/>
              <a:t>annan</a:t>
            </a:r>
            <a:r>
              <a:rPr lang="en-US" dirty="0"/>
              <a:t> </a:t>
            </a:r>
            <a:r>
              <a:rPr lang="en-US" dirty="0" err="1"/>
              <a:t>som</a:t>
            </a:r>
            <a:r>
              <a:rPr lang="en-US" dirty="0"/>
              <a:t> </a:t>
            </a:r>
            <a:r>
              <a:rPr lang="en-US" dirty="0" err="1"/>
              <a:t>inte</a:t>
            </a:r>
            <a:r>
              <a:rPr lang="en-US" dirty="0"/>
              <a:t> </a:t>
            </a:r>
            <a:r>
              <a:rPr lang="en-US" dirty="0" err="1"/>
              <a:t>är</a:t>
            </a:r>
            <a:r>
              <a:rPr lang="en-US" dirty="0"/>
              <a:t> </a:t>
            </a:r>
            <a:r>
              <a:rPr lang="en-US" dirty="0" err="1"/>
              <a:t>lika</a:t>
            </a:r>
            <a:r>
              <a:rPr lang="en-US" dirty="0"/>
              <a:t> </a:t>
            </a:r>
            <a:r>
              <a:rPr lang="en-US" dirty="0" err="1"/>
              <a:t>tråkig</a:t>
            </a:r>
            <a:r>
              <a:rPr lang="en-US" dirty="0"/>
              <a:t> </a:t>
            </a:r>
            <a:r>
              <a:rPr lang="en-US" dirty="0" err="1"/>
              <a:t>som</a:t>
            </a:r>
            <a:r>
              <a:rPr lang="en-US" dirty="0"/>
              <a:t> dig! Anna </a:t>
            </a:r>
            <a:r>
              <a:rPr lang="en-US" dirty="0" err="1"/>
              <a:t>mår</a:t>
            </a:r>
            <a:r>
              <a:rPr lang="en-US" dirty="0"/>
              <a:t> </a:t>
            </a:r>
            <a:r>
              <a:rPr lang="en-US" dirty="0" err="1"/>
              <a:t>dåligt</a:t>
            </a:r>
            <a:r>
              <a:rPr lang="en-US" dirty="0"/>
              <a:t> </a:t>
            </a:r>
            <a:r>
              <a:rPr lang="en-US" dirty="0" err="1"/>
              <a:t>av</a:t>
            </a:r>
            <a:r>
              <a:rPr lang="en-US" dirty="0"/>
              <a:t> det. Hon </a:t>
            </a:r>
            <a:r>
              <a:rPr lang="en-US" dirty="0" err="1"/>
              <a:t>tror</a:t>
            </a:r>
            <a:r>
              <a:rPr lang="en-US" dirty="0"/>
              <a:t> </a:t>
            </a:r>
            <a:r>
              <a:rPr lang="en-US" dirty="0" err="1"/>
              <a:t>att</a:t>
            </a:r>
            <a:r>
              <a:rPr lang="en-US" dirty="0"/>
              <a:t> </a:t>
            </a:r>
            <a:r>
              <a:rPr lang="en-US" dirty="0" err="1"/>
              <a:t>Milla</a:t>
            </a:r>
            <a:r>
              <a:rPr lang="en-US" dirty="0"/>
              <a:t> </a:t>
            </a:r>
            <a:r>
              <a:rPr lang="en-US" dirty="0" err="1"/>
              <a:t>inte</a:t>
            </a:r>
            <a:r>
              <a:rPr lang="en-US" dirty="0"/>
              <a:t> </a:t>
            </a:r>
            <a:r>
              <a:rPr lang="en-US" dirty="0" err="1"/>
              <a:t>längre</a:t>
            </a:r>
            <a:r>
              <a:rPr lang="en-US" dirty="0"/>
              <a:t> </a:t>
            </a:r>
            <a:r>
              <a:rPr lang="en-US" dirty="0" err="1"/>
              <a:t>vill</a:t>
            </a:r>
            <a:r>
              <a:rPr lang="en-US" dirty="0"/>
              <a:t> </a:t>
            </a:r>
            <a:r>
              <a:rPr lang="en-US" dirty="0" err="1"/>
              <a:t>vara</a:t>
            </a:r>
            <a:r>
              <a:rPr lang="en-US" dirty="0"/>
              <a:t> </a:t>
            </a:r>
            <a:r>
              <a:rPr lang="en-US" dirty="0" err="1"/>
              <a:t>hennes</a:t>
            </a:r>
            <a:r>
              <a:rPr lang="en-US" dirty="0"/>
              <a:t> </a:t>
            </a:r>
            <a:r>
              <a:rPr lang="en-US" dirty="0" err="1"/>
              <a:t>vän</a:t>
            </a:r>
            <a:r>
              <a:rPr lang="en-US" dirty="0"/>
              <a:t>. </a:t>
            </a:r>
          </a:p>
        </p:txBody>
      </p:sp>
      <p:pic>
        <p:nvPicPr>
          <p:cNvPr id="3" name="Content Placeholder 4" descr="aiti"/>
          <p:cNvPicPr>
            <a:picLocks noChangeAspect="1"/>
          </p:cNvPicPr>
          <p:nvPr/>
        </p:nvPicPr>
        <p:blipFill>
          <a:blip r:embed="rId3"/>
          <a:stretch>
            <a:fillRect/>
          </a:stretch>
        </p:blipFill>
        <p:spPr>
          <a:xfrm>
            <a:off x="5748655" y="1122680"/>
            <a:ext cx="3192780" cy="1926590"/>
          </a:xfrm>
          <a:prstGeom prst="rect">
            <a:avLst/>
          </a:prstGeom>
        </p:spPr>
      </p:pic>
      <p:sp>
        <p:nvSpPr>
          <p:cNvPr id="5" name="Text Box 5">
            <a:extLst>
              <a:ext uri="{FF2B5EF4-FFF2-40B4-BE49-F238E27FC236}">
                <a16:creationId xmlns:a16="http://schemas.microsoft.com/office/drawing/2014/main" id="{DCB97437-2CC3-4CF0-B186-0B9F8E9AE548}"/>
              </a:ext>
            </a:extLst>
          </p:cNvPr>
          <p:cNvSpPr txBox="1"/>
          <p:nvPr/>
        </p:nvSpPr>
        <p:spPr>
          <a:xfrm>
            <a:off x="5364088" y="292735"/>
            <a:ext cx="3497337" cy="829945"/>
          </a:xfrm>
          <a:prstGeom prst="rect">
            <a:avLst/>
          </a:prstGeom>
          <a:noFill/>
        </p:spPr>
        <p:txBody>
          <a:bodyPr wrap="square" rtlCol="0" anchor="t">
            <a:spAutoFit/>
          </a:bodyPr>
          <a:lstStyle/>
          <a:p>
            <a:pPr algn="ctr"/>
            <a:r>
              <a:rPr lang="fi-FI" sz="2400" b="1" dirty="0" err="1">
                <a:solidFill>
                  <a:schemeClr val="accent6"/>
                </a:solidFill>
                <a:latin typeface="Calibri" panose="020F0502020204030204" charset="0"/>
                <a:sym typeface="+mn-ea"/>
              </a:rPr>
              <a:t>Elevernas</a:t>
            </a:r>
            <a:r>
              <a:rPr lang="fi-FI" sz="2400" b="1" dirty="0">
                <a:solidFill>
                  <a:schemeClr val="accent6"/>
                </a:solidFill>
                <a:latin typeface="Calibri" panose="020F0502020204030204" charset="0"/>
                <a:sym typeface="+mn-ea"/>
              </a:rPr>
              <a:t> </a:t>
            </a:r>
            <a:r>
              <a:rPr lang="fi-FI" sz="2400" b="1" dirty="0" err="1">
                <a:solidFill>
                  <a:schemeClr val="accent6"/>
                </a:solidFill>
                <a:latin typeface="Calibri" panose="020F0502020204030204" charset="0"/>
                <a:sym typeface="+mn-ea"/>
              </a:rPr>
              <a:t>berättelser</a:t>
            </a:r>
            <a:r>
              <a:rPr lang="fi-FI" sz="2400" b="1" dirty="0">
                <a:solidFill>
                  <a:schemeClr val="accent6"/>
                </a:solidFill>
                <a:latin typeface="Calibri" panose="020F0502020204030204" charset="0"/>
                <a:sym typeface="+mn-ea"/>
              </a:rPr>
              <a:t>: </a:t>
            </a:r>
            <a:br>
              <a:rPr lang="fi-FI" sz="2400" b="1" dirty="0">
                <a:solidFill>
                  <a:schemeClr val="accent6"/>
                </a:solidFill>
                <a:latin typeface="Calibri" panose="020F0502020204030204" charset="0"/>
                <a:sym typeface="+mn-ea"/>
              </a:rPr>
            </a:br>
            <a:r>
              <a:rPr lang="fi-FI" sz="2400" b="1" dirty="0" err="1">
                <a:solidFill>
                  <a:schemeClr val="accent6"/>
                </a:solidFill>
                <a:latin typeface="Calibri" panose="020F0502020204030204" charset="0"/>
                <a:sym typeface="+mn-ea"/>
              </a:rPr>
              <a:t>Vad</a:t>
            </a:r>
            <a:r>
              <a:rPr lang="fi-FI" sz="2400" b="1" dirty="0">
                <a:solidFill>
                  <a:schemeClr val="accent6"/>
                </a:solidFill>
                <a:latin typeface="Calibri" panose="020F0502020204030204" charset="0"/>
                <a:sym typeface="+mn-ea"/>
              </a:rPr>
              <a:t> </a:t>
            </a:r>
            <a:r>
              <a:rPr lang="fi-FI" sz="2400" b="1" dirty="0" err="1">
                <a:solidFill>
                  <a:schemeClr val="accent6"/>
                </a:solidFill>
                <a:latin typeface="Calibri" panose="020F0502020204030204" charset="0"/>
                <a:sym typeface="+mn-ea"/>
              </a:rPr>
              <a:t>händer</a:t>
            </a:r>
            <a:r>
              <a:rPr lang="fi-FI" sz="2400" b="1" dirty="0">
                <a:solidFill>
                  <a:schemeClr val="accent6"/>
                </a:solidFill>
                <a:latin typeface="Calibri" panose="020F0502020204030204" charset="0"/>
                <a:sym typeface="+mn-ea"/>
              </a:rPr>
              <a:t> i </a:t>
            </a:r>
            <a:r>
              <a:rPr lang="fi-FI" sz="2400" b="1" dirty="0" err="1">
                <a:solidFill>
                  <a:schemeClr val="accent6"/>
                </a:solidFill>
                <a:latin typeface="Calibri" panose="020F0502020204030204" charset="0"/>
                <a:sym typeface="+mn-ea"/>
              </a:rPr>
              <a:t>bilden</a:t>
            </a:r>
            <a:r>
              <a:rPr lang="fi-FI" sz="2400" b="1" dirty="0">
                <a:solidFill>
                  <a:schemeClr val="accent6"/>
                </a:solidFill>
                <a:latin typeface="Calibri" panose="020F0502020204030204" charset="0"/>
                <a:sym typeface="+mn-ea"/>
              </a:rPr>
              <a:t>?</a:t>
            </a:r>
          </a:p>
        </p:txBody>
      </p:sp>
    </p:spTree>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F392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23b</a:t>
            </a:r>
          </a:p>
        </p:txBody>
      </p:sp>
      <p:sp>
        <p:nvSpPr>
          <p:cNvPr id="4" name="Text Box 3"/>
          <p:cNvSpPr txBox="1"/>
          <p:nvPr/>
        </p:nvSpPr>
        <p:spPr>
          <a:xfrm>
            <a:off x="304081" y="123478"/>
            <a:ext cx="4381500" cy="4524315"/>
          </a:xfrm>
          <a:prstGeom prst="rect">
            <a:avLst/>
          </a:prstGeom>
          <a:noFill/>
        </p:spPr>
        <p:txBody>
          <a:bodyPr wrap="square" rtlCol="0">
            <a:spAutoFit/>
          </a:bodyPr>
          <a:lstStyle/>
          <a:p>
            <a:r>
              <a:rPr lang="en-US" dirty="0" err="1"/>
              <a:t>Flickorna</a:t>
            </a:r>
            <a:r>
              <a:rPr lang="en-US" dirty="0"/>
              <a:t> </a:t>
            </a:r>
            <a:r>
              <a:rPr lang="en-US" dirty="0" err="1"/>
              <a:t>kommer</a:t>
            </a:r>
            <a:r>
              <a:rPr lang="en-US" dirty="0"/>
              <a:t> hem </a:t>
            </a:r>
            <a:r>
              <a:rPr lang="en-US" dirty="0" err="1"/>
              <a:t>från</a:t>
            </a:r>
            <a:r>
              <a:rPr lang="en-US" dirty="0"/>
              <a:t> </a:t>
            </a:r>
            <a:r>
              <a:rPr lang="en-US" dirty="0" err="1"/>
              <a:t>skolan</a:t>
            </a:r>
            <a:r>
              <a:rPr lang="en-US" dirty="0"/>
              <a:t>. ”</a:t>
            </a:r>
            <a:r>
              <a:rPr lang="en-US" dirty="0" err="1"/>
              <a:t>Kristiinas</a:t>
            </a:r>
            <a:r>
              <a:rPr lang="en-US" dirty="0"/>
              <a:t>” mamma </a:t>
            </a:r>
            <a:r>
              <a:rPr lang="en-US" dirty="0" err="1"/>
              <a:t>ber</a:t>
            </a:r>
            <a:r>
              <a:rPr lang="en-US" dirty="0"/>
              <a:t> </a:t>
            </a:r>
            <a:r>
              <a:rPr lang="en-US" dirty="0" err="1"/>
              <a:t>henne</a:t>
            </a:r>
            <a:r>
              <a:rPr lang="en-US" dirty="0"/>
              <a:t> </a:t>
            </a:r>
            <a:r>
              <a:rPr lang="en-US" dirty="0" err="1"/>
              <a:t>att</a:t>
            </a:r>
            <a:r>
              <a:rPr lang="en-US" dirty="0"/>
              <a:t> </a:t>
            </a:r>
            <a:r>
              <a:rPr lang="en-US" dirty="0" err="1"/>
              <a:t>städa</a:t>
            </a:r>
            <a:r>
              <a:rPr lang="en-US" dirty="0"/>
              <a:t> </a:t>
            </a:r>
            <a:r>
              <a:rPr lang="en-US" dirty="0" err="1"/>
              <a:t>golvet</a:t>
            </a:r>
            <a:r>
              <a:rPr lang="en-US" dirty="0"/>
              <a:t>. </a:t>
            </a:r>
            <a:r>
              <a:rPr lang="en-US" dirty="0" err="1"/>
              <a:t>Kristiina</a:t>
            </a:r>
            <a:r>
              <a:rPr lang="en-US" dirty="0"/>
              <a:t> </a:t>
            </a:r>
            <a:r>
              <a:rPr lang="en-US" dirty="0" err="1"/>
              <a:t>städar</a:t>
            </a:r>
            <a:r>
              <a:rPr lang="en-US" dirty="0"/>
              <a:t> </a:t>
            </a:r>
            <a:r>
              <a:rPr lang="en-US" dirty="0" err="1"/>
              <a:t>snabbt</a:t>
            </a:r>
            <a:r>
              <a:rPr lang="en-US" dirty="0"/>
              <a:t> </a:t>
            </a:r>
            <a:r>
              <a:rPr lang="en-US" dirty="0" err="1"/>
              <a:t>golvet</a:t>
            </a:r>
            <a:r>
              <a:rPr lang="en-US" dirty="0"/>
              <a:t> </a:t>
            </a:r>
            <a:r>
              <a:rPr lang="en-US" dirty="0" err="1"/>
              <a:t>och</a:t>
            </a:r>
            <a:r>
              <a:rPr lang="en-US" dirty="0"/>
              <a:t> sedan springer </a:t>
            </a:r>
            <a:r>
              <a:rPr lang="en-US" dirty="0" err="1"/>
              <a:t>flickorna</a:t>
            </a:r>
            <a:r>
              <a:rPr lang="en-US" dirty="0"/>
              <a:t> </a:t>
            </a:r>
            <a:r>
              <a:rPr lang="en-US" dirty="0" err="1"/>
              <a:t>ut.</a:t>
            </a:r>
            <a:r>
              <a:rPr lang="en-US" dirty="0"/>
              <a:t> </a:t>
            </a:r>
            <a:r>
              <a:rPr lang="en-US" dirty="0" err="1"/>
              <a:t>Flickorna</a:t>
            </a:r>
            <a:r>
              <a:rPr lang="en-US" dirty="0"/>
              <a:t> </a:t>
            </a:r>
            <a:r>
              <a:rPr lang="en-US" dirty="0" err="1"/>
              <a:t>ger</a:t>
            </a:r>
            <a:r>
              <a:rPr lang="en-US" dirty="0"/>
              <a:t> sig </a:t>
            </a:r>
            <a:r>
              <a:rPr lang="en-US" dirty="0" err="1"/>
              <a:t>snabbt</a:t>
            </a:r>
            <a:r>
              <a:rPr lang="en-US" dirty="0"/>
              <a:t> </a:t>
            </a:r>
            <a:r>
              <a:rPr lang="en-US" dirty="0" err="1"/>
              <a:t>iväg</a:t>
            </a:r>
            <a:r>
              <a:rPr lang="en-US" dirty="0"/>
              <a:t> till </a:t>
            </a:r>
            <a:r>
              <a:rPr lang="en-US" dirty="0" err="1"/>
              <a:t>sitt</a:t>
            </a:r>
            <a:r>
              <a:rPr lang="en-US" dirty="0"/>
              <a:t> </a:t>
            </a:r>
            <a:r>
              <a:rPr lang="en-US" dirty="0" err="1"/>
              <a:t>gäng</a:t>
            </a:r>
            <a:r>
              <a:rPr lang="en-US" dirty="0"/>
              <a:t> med </a:t>
            </a:r>
            <a:r>
              <a:rPr lang="en-US" dirty="0" err="1"/>
              <a:t>vänner</a:t>
            </a:r>
            <a:r>
              <a:rPr lang="en-US" dirty="0"/>
              <a:t>. </a:t>
            </a:r>
            <a:r>
              <a:rPr lang="en-US" dirty="0" err="1"/>
              <a:t>En</a:t>
            </a:r>
            <a:r>
              <a:rPr lang="en-US" dirty="0"/>
              <a:t> </a:t>
            </a:r>
            <a:r>
              <a:rPr lang="en-US" dirty="0" err="1"/>
              <a:t>av</a:t>
            </a:r>
            <a:r>
              <a:rPr lang="en-US" dirty="0"/>
              <a:t> </a:t>
            </a:r>
            <a:r>
              <a:rPr lang="en-US" dirty="0" err="1"/>
              <a:t>gänget</a:t>
            </a:r>
            <a:r>
              <a:rPr lang="en-US" dirty="0"/>
              <a:t> </a:t>
            </a:r>
            <a:r>
              <a:rPr lang="en-US" dirty="0" err="1"/>
              <a:t>öppnar</a:t>
            </a:r>
            <a:r>
              <a:rPr lang="en-US" dirty="0"/>
              <a:t> sin </a:t>
            </a:r>
            <a:r>
              <a:rPr lang="en-US" dirty="0" err="1"/>
              <a:t>ryggväska</a:t>
            </a:r>
            <a:r>
              <a:rPr lang="en-US" dirty="0"/>
              <a:t> </a:t>
            </a:r>
            <a:r>
              <a:rPr lang="en-US" dirty="0" err="1"/>
              <a:t>och</a:t>
            </a:r>
            <a:r>
              <a:rPr lang="en-US" dirty="0"/>
              <a:t> tar </a:t>
            </a:r>
            <a:r>
              <a:rPr lang="en-US" dirty="0" err="1"/>
              <a:t>fram</a:t>
            </a:r>
            <a:r>
              <a:rPr lang="en-US" dirty="0"/>
              <a:t> </a:t>
            </a:r>
            <a:r>
              <a:rPr lang="en-US" dirty="0" err="1"/>
              <a:t>en</a:t>
            </a:r>
            <a:r>
              <a:rPr lang="en-US" dirty="0"/>
              <a:t> </a:t>
            </a:r>
            <a:r>
              <a:rPr lang="en-US" dirty="0" err="1"/>
              <a:t>spritflaska</a:t>
            </a:r>
            <a:r>
              <a:rPr lang="en-US" dirty="0"/>
              <a:t> </a:t>
            </a:r>
            <a:r>
              <a:rPr lang="en-US" dirty="0" err="1"/>
              <a:t>som</a:t>
            </a:r>
            <a:r>
              <a:rPr lang="en-US" dirty="0"/>
              <a:t> de </a:t>
            </a:r>
            <a:r>
              <a:rPr lang="en-US" dirty="0" err="1"/>
              <a:t>delar</a:t>
            </a:r>
            <a:r>
              <a:rPr lang="en-US" dirty="0"/>
              <a:t> </a:t>
            </a:r>
            <a:r>
              <a:rPr lang="en-US" dirty="0" err="1"/>
              <a:t>ut</a:t>
            </a:r>
            <a:r>
              <a:rPr lang="en-US" dirty="0"/>
              <a:t> bland de </a:t>
            </a:r>
            <a:r>
              <a:rPr lang="en-US" dirty="0" err="1"/>
              <a:t>andra</a:t>
            </a:r>
            <a:r>
              <a:rPr lang="en-US" dirty="0"/>
              <a:t>. </a:t>
            </a:r>
            <a:r>
              <a:rPr lang="en-US" dirty="0" err="1"/>
              <a:t>Kristiina</a:t>
            </a:r>
            <a:r>
              <a:rPr lang="en-US" dirty="0"/>
              <a:t> </a:t>
            </a:r>
            <a:r>
              <a:rPr lang="en-US" dirty="0" err="1"/>
              <a:t>säger</a:t>
            </a:r>
            <a:r>
              <a:rPr lang="en-US" dirty="0"/>
              <a:t> till </a:t>
            </a:r>
            <a:r>
              <a:rPr lang="en-US" dirty="0" err="1"/>
              <a:t>gänget</a:t>
            </a:r>
            <a:r>
              <a:rPr lang="en-US" dirty="0"/>
              <a:t> </a:t>
            </a:r>
            <a:r>
              <a:rPr lang="en-US" dirty="0" err="1"/>
              <a:t>att</a:t>
            </a:r>
            <a:r>
              <a:rPr lang="en-US" dirty="0"/>
              <a:t> hon </a:t>
            </a:r>
            <a:r>
              <a:rPr lang="en-US" dirty="0" err="1"/>
              <a:t>kommit</a:t>
            </a:r>
            <a:r>
              <a:rPr lang="en-US" dirty="0"/>
              <a:t> sent tack </a:t>
            </a:r>
            <a:r>
              <a:rPr lang="en-US" dirty="0" err="1"/>
              <a:t>vare</a:t>
            </a:r>
            <a:r>
              <a:rPr lang="en-US" dirty="0"/>
              <a:t> </a:t>
            </a:r>
            <a:r>
              <a:rPr lang="en-US" dirty="0" err="1"/>
              <a:t>att</a:t>
            </a:r>
            <a:r>
              <a:rPr lang="en-US" dirty="0"/>
              <a:t> </a:t>
            </a:r>
            <a:r>
              <a:rPr lang="en-US" dirty="0" err="1"/>
              <a:t>hennes</a:t>
            </a:r>
            <a:r>
              <a:rPr lang="en-US" dirty="0"/>
              <a:t> mamma </a:t>
            </a:r>
            <a:r>
              <a:rPr lang="en-US" dirty="0" err="1"/>
              <a:t>tvingat</a:t>
            </a:r>
            <a:r>
              <a:rPr lang="en-US" dirty="0"/>
              <a:t> </a:t>
            </a:r>
            <a:r>
              <a:rPr lang="en-US" dirty="0" err="1"/>
              <a:t>henne</a:t>
            </a:r>
            <a:r>
              <a:rPr lang="en-US" dirty="0"/>
              <a:t> </a:t>
            </a:r>
            <a:r>
              <a:rPr lang="en-US" dirty="0" err="1"/>
              <a:t>att</a:t>
            </a:r>
            <a:r>
              <a:rPr lang="en-US" dirty="0"/>
              <a:t> </a:t>
            </a:r>
            <a:r>
              <a:rPr lang="en-US" dirty="0" err="1"/>
              <a:t>tvätta</a:t>
            </a:r>
            <a:r>
              <a:rPr lang="en-US" dirty="0"/>
              <a:t> </a:t>
            </a:r>
            <a:r>
              <a:rPr lang="en-US" dirty="0" err="1"/>
              <a:t>golvet</a:t>
            </a:r>
            <a:r>
              <a:rPr lang="en-US" dirty="0"/>
              <a:t>. De </a:t>
            </a:r>
            <a:r>
              <a:rPr lang="en-US" dirty="0" err="1"/>
              <a:t>andra</a:t>
            </a:r>
            <a:r>
              <a:rPr lang="en-US" dirty="0"/>
              <a:t> </a:t>
            </a:r>
            <a:r>
              <a:rPr lang="en-US" dirty="0" err="1"/>
              <a:t>är</a:t>
            </a:r>
            <a:r>
              <a:rPr lang="en-US" dirty="0"/>
              <a:t> </a:t>
            </a:r>
            <a:r>
              <a:rPr lang="en-US" dirty="0" err="1"/>
              <a:t>inte</a:t>
            </a:r>
            <a:r>
              <a:rPr lang="en-US" dirty="0"/>
              <a:t> </a:t>
            </a:r>
            <a:r>
              <a:rPr lang="en-US" dirty="0" err="1"/>
              <a:t>intresserade</a:t>
            </a:r>
            <a:r>
              <a:rPr lang="en-US" dirty="0"/>
              <a:t> </a:t>
            </a:r>
            <a:r>
              <a:rPr lang="en-US" dirty="0" err="1"/>
              <a:t>och</a:t>
            </a:r>
            <a:r>
              <a:rPr lang="en-US" dirty="0"/>
              <a:t> de </a:t>
            </a:r>
            <a:r>
              <a:rPr lang="en-US" dirty="0" err="1"/>
              <a:t>uppmanar</a:t>
            </a:r>
            <a:r>
              <a:rPr lang="en-US" dirty="0"/>
              <a:t> </a:t>
            </a:r>
            <a:r>
              <a:rPr lang="en-US" dirty="0" err="1"/>
              <a:t>Kristiina</a:t>
            </a:r>
            <a:r>
              <a:rPr lang="en-US" dirty="0"/>
              <a:t> </a:t>
            </a:r>
            <a:r>
              <a:rPr lang="en-US" dirty="0" err="1"/>
              <a:t>att</a:t>
            </a:r>
            <a:r>
              <a:rPr lang="en-US" dirty="0"/>
              <a:t> </a:t>
            </a:r>
            <a:r>
              <a:rPr lang="en-US" dirty="0" err="1"/>
              <a:t>dricka</a:t>
            </a:r>
            <a:r>
              <a:rPr lang="en-US" dirty="0"/>
              <a:t> </a:t>
            </a:r>
            <a:r>
              <a:rPr lang="en-US" dirty="0" err="1"/>
              <a:t>och</a:t>
            </a:r>
            <a:r>
              <a:rPr lang="en-US" dirty="0"/>
              <a:t> hon </a:t>
            </a:r>
            <a:r>
              <a:rPr lang="en-US" dirty="0" err="1"/>
              <a:t>blir</a:t>
            </a:r>
            <a:r>
              <a:rPr lang="en-US" dirty="0"/>
              <a:t> </a:t>
            </a:r>
            <a:r>
              <a:rPr lang="en-US" dirty="0" err="1"/>
              <a:t>rädd</a:t>
            </a:r>
            <a:r>
              <a:rPr lang="en-US" dirty="0"/>
              <a:t> </a:t>
            </a:r>
            <a:r>
              <a:rPr lang="en-US" dirty="0" err="1"/>
              <a:t>och</a:t>
            </a:r>
            <a:r>
              <a:rPr lang="en-US" dirty="0"/>
              <a:t> </a:t>
            </a:r>
            <a:r>
              <a:rPr lang="en-US" dirty="0" err="1"/>
              <a:t>har</a:t>
            </a:r>
            <a:r>
              <a:rPr lang="en-US" dirty="0"/>
              <a:t> </a:t>
            </a:r>
            <a:r>
              <a:rPr lang="en-US" dirty="0" err="1"/>
              <a:t>gråten</a:t>
            </a:r>
            <a:r>
              <a:rPr lang="en-US" dirty="0"/>
              <a:t> </a:t>
            </a:r>
            <a:r>
              <a:rPr lang="en-US" dirty="0" err="1"/>
              <a:t>i</a:t>
            </a:r>
            <a:r>
              <a:rPr lang="en-US" dirty="0"/>
              <a:t> </a:t>
            </a:r>
            <a:r>
              <a:rPr lang="en-US" dirty="0" err="1"/>
              <a:t>halsen</a:t>
            </a:r>
            <a:r>
              <a:rPr lang="en-US" dirty="0"/>
              <a:t>. </a:t>
            </a:r>
            <a:r>
              <a:rPr lang="en-US" dirty="0" err="1"/>
              <a:t>Kristiinas</a:t>
            </a:r>
            <a:r>
              <a:rPr lang="en-US" dirty="0"/>
              <a:t> mamma </a:t>
            </a:r>
            <a:r>
              <a:rPr lang="en-US" dirty="0" err="1"/>
              <a:t>dyker</a:t>
            </a:r>
            <a:r>
              <a:rPr lang="en-US" dirty="0"/>
              <a:t> </a:t>
            </a:r>
            <a:r>
              <a:rPr lang="en-US" dirty="0" err="1"/>
              <a:t>upp</a:t>
            </a:r>
            <a:r>
              <a:rPr lang="en-US" dirty="0"/>
              <a:t> </a:t>
            </a:r>
            <a:r>
              <a:rPr lang="en-US" dirty="0" err="1"/>
              <a:t>och</a:t>
            </a:r>
            <a:r>
              <a:rPr lang="en-US" dirty="0"/>
              <a:t> </a:t>
            </a:r>
            <a:r>
              <a:rPr lang="en-US" dirty="0" err="1"/>
              <a:t>för</a:t>
            </a:r>
            <a:r>
              <a:rPr lang="en-US" dirty="0"/>
              <a:t> hem </a:t>
            </a:r>
            <a:r>
              <a:rPr lang="en-US" dirty="0" err="1"/>
              <a:t>Kristiina</a:t>
            </a:r>
            <a:r>
              <a:rPr lang="en-US" dirty="0"/>
              <a:t>, </a:t>
            </a:r>
            <a:r>
              <a:rPr lang="en-US" dirty="0" err="1"/>
              <a:t>och</a:t>
            </a:r>
            <a:r>
              <a:rPr lang="en-US" dirty="0"/>
              <a:t> </a:t>
            </a:r>
            <a:r>
              <a:rPr lang="en-US" dirty="0" err="1"/>
              <a:t>anmäler</a:t>
            </a:r>
            <a:r>
              <a:rPr lang="en-US" dirty="0"/>
              <a:t> de </a:t>
            </a:r>
            <a:r>
              <a:rPr lang="en-US" dirty="0" err="1"/>
              <a:t>andra</a:t>
            </a:r>
            <a:r>
              <a:rPr lang="en-US" dirty="0"/>
              <a:t> </a:t>
            </a:r>
            <a:r>
              <a:rPr lang="en-US" dirty="0" err="1"/>
              <a:t>ungdomarna</a:t>
            </a:r>
            <a:r>
              <a:rPr lang="en-US" dirty="0"/>
              <a:t> till </a:t>
            </a:r>
            <a:r>
              <a:rPr lang="en-US" dirty="0" err="1"/>
              <a:t>polisen</a:t>
            </a:r>
            <a:r>
              <a:rPr lang="en-US" dirty="0"/>
              <a:t>. </a:t>
            </a:r>
            <a:r>
              <a:rPr lang="en-US" dirty="0" err="1"/>
              <a:t>Numera</a:t>
            </a:r>
            <a:r>
              <a:rPr lang="en-US" dirty="0"/>
              <a:t> </a:t>
            </a:r>
            <a:r>
              <a:rPr lang="en-US" dirty="0" err="1"/>
              <a:t>rör</a:t>
            </a:r>
            <a:r>
              <a:rPr lang="en-US" dirty="0"/>
              <a:t> sig </a:t>
            </a:r>
            <a:r>
              <a:rPr lang="en-US" dirty="0" err="1"/>
              <a:t>inte</a:t>
            </a:r>
            <a:r>
              <a:rPr lang="en-US" dirty="0"/>
              <a:t> </a:t>
            </a:r>
            <a:r>
              <a:rPr lang="en-US" dirty="0" err="1"/>
              <a:t>Kristiina</a:t>
            </a:r>
            <a:r>
              <a:rPr lang="en-US" dirty="0"/>
              <a:t> </a:t>
            </a:r>
            <a:r>
              <a:rPr lang="en-US" dirty="0" err="1"/>
              <a:t>i</a:t>
            </a:r>
            <a:r>
              <a:rPr lang="en-US" dirty="0"/>
              <a:t> </a:t>
            </a:r>
            <a:r>
              <a:rPr lang="en-US" dirty="0" err="1"/>
              <a:t>samma</a:t>
            </a:r>
            <a:r>
              <a:rPr lang="en-US" dirty="0"/>
              <a:t> </a:t>
            </a:r>
            <a:r>
              <a:rPr lang="en-US" dirty="0" err="1"/>
              <a:t>vänskapskrets</a:t>
            </a:r>
            <a:r>
              <a:rPr lang="en-US" dirty="0"/>
              <a:t> </a:t>
            </a:r>
            <a:r>
              <a:rPr lang="en-US" dirty="0" err="1"/>
              <a:t>längre</a:t>
            </a:r>
            <a:r>
              <a:rPr lang="en-US" dirty="0"/>
              <a:t>. </a:t>
            </a:r>
          </a:p>
        </p:txBody>
      </p:sp>
      <p:sp>
        <p:nvSpPr>
          <p:cNvPr id="6" name="Text Box 5"/>
          <p:cNvSpPr txBox="1"/>
          <p:nvPr/>
        </p:nvSpPr>
        <p:spPr>
          <a:xfrm>
            <a:off x="5342582" y="292735"/>
            <a:ext cx="3497337" cy="829945"/>
          </a:xfrm>
          <a:prstGeom prst="rect">
            <a:avLst/>
          </a:prstGeom>
          <a:noFill/>
        </p:spPr>
        <p:txBody>
          <a:bodyPr wrap="square" rtlCol="0" anchor="t">
            <a:spAutoFit/>
          </a:bodyPr>
          <a:lstStyle/>
          <a:p>
            <a:pPr algn="ctr"/>
            <a:r>
              <a:rPr lang="fi-FI" sz="2400" b="1" dirty="0" err="1">
                <a:solidFill>
                  <a:schemeClr val="accent6"/>
                </a:solidFill>
                <a:latin typeface="Calibri" panose="020F0502020204030204" charset="0"/>
                <a:sym typeface="+mn-ea"/>
              </a:rPr>
              <a:t>Elevernas</a:t>
            </a:r>
            <a:r>
              <a:rPr lang="fi-FI" sz="2400" b="1" dirty="0">
                <a:solidFill>
                  <a:schemeClr val="accent6"/>
                </a:solidFill>
                <a:latin typeface="Calibri" panose="020F0502020204030204" charset="0"/>
                <a:sym typeface="+mn-ea"/>
              </a:rPr>
              <a:t> </a:t>
            </a:r>
            <a:r>
              <a:rPr lang="fi-FI" sz="2400" b="1" dirty="0" err="1">
                <a:solidFill>
                  <a:schemeClr val="accent6"/>
                </a:solidFill>
                <a:latin typeface="Calibri" panose="020F0502020204030204" charset="0"/>
                <a:sym typeface="+mn-ea"/>
              </a:rPr>
              <a:t>berättelser</a:t>
            </a:r>
            <a:r>
              <a:rPr lang="fi-FI" sz="2400" b="1" dirty="0">
                <a:solidFill>
                  <a:schemeClr val="accent6"/>
                </a:solidFill>
                <a:latin typeface="Calibri" panose="020F0502020204030204" charset="0"/>
                <a:sym typeface="+mn-ea"/>
              </a:rPr>
              <a:t>: </a:t>
            </a:r>
            <a:br>
              <a:rPr lang="fi-FI" sz="2400" b="1" dirty="0">
                <a:solidFill>
                  <a:schemeClr val="accent6"/>
                </a:solidFill>
                <a:latin typeface="Calibri" panose="020F0502020204030204" charset="0"/>
                <a:sym typeface="+mn-ea"/>
              </a:rPr>
            </a:br>
            <a:r>
              <a:rPr lang="fi-FI" sz="2400" b="1" dirty="0" err="1">
                <a:solidFill>
                  <a:schemeClr val="accent6"/>
                </a:solidFill>
                <a:latin typeface="Calibri" panose="020F0502020204030204" charset="0"/>
                <a:sym typeface="+mn-ea"/>
              </a:rPr>
              <a:t>Vad</a:t>
            </a:r>
            <a:r>
              <a:rPr lang="fi-FI" sz="2400" b="1" dirty="0">
                <a:solidFill>
                  <a:schemeClr val="accent6"/>
                </a:solidFill>
                <a:latin typeface="Calibri" panose="020F0502020204030204" charset="0"/>
                <a:sym typeface="+mn-ea"/>
              </a:rPr>
              <a:t> </a:t>
            </a:r>
            <a:r>
              <a:rPr lang="fi-FI" sz="2400" b="1" dirty="0" err="1">
                <a:solidFill>
                  <a:schemeClr val="accent6"/>
                </a:solidFill>
                <a:latin typeface="Calibri" panose="020F0502020204030204" charset="0"/>
                <a:sym typeface="+mn-ea"/>
              </a:rPr>
              <a:t>händer</a:t>
            </a:r>
            <a:r>
              <a:rPr lang="fi-FI" sz="2400" b="1" dirty="0">
                <a:solidFill>
                  <a:schemeClr val="accent6"/>
                </a:solidFill>
                <a:latin typeface="Calibri" panose="020F0502020204030204" charset="0"/>
                <a:sym typeface="+mn-ea"/>
              </a:rPr>
              <a:t> i </a:t>
            </a:r>
            <a:r>
              <a:rPr lang="fi-FI" sz="2400" b="1" dirty="0" err="1">
                <a:solidFill>
                  <a:schemeClr val="accent6"/>
                </a:solidFill>
                <a:latin typeface="Calibri" panose="020F0502020204030204" charset="0"/>
                <a:sym typeface="+mn-ea"/>
              </a:rPr>
              <a:t>bilden</a:t>
            </a:r>
            <a:r>
              <a:rPr lang="fi-FI" sz="2400" b="1" dirty="0">
                <a:solidFill>
                  <a:schemeClr val="accent6"/>
                </a:solidFill>
                <a:latin typeface="Calibri" panose="020F0502020204030204" charset="0"/>
                <a:sym typeface="+mn-ea"/>
              </a:rPr>
              <a:t>?</a:t>
            </a:r>
          </a:p>
        </p:txBody>
      </p:sp>
      <p:pic>
        <p:nvPicPr>
          <p:cNvPr id="3" name="Content Placeholder 4" descr="aiti"/>
          <p:cNvPicPr>
            <a:picLocks noChangeAspect="1"/>
          </p:cNvPicPr>
          <p:nvPr/>
        </p:nvPicPr>
        <p:blipFill>
          <a:blip r:embed="rId3"/>
          <a:stretch>
            <a:fillRect/>
          </a:stretch>
        </p:blipFill>
        <p:spPr>
          <a:xfrm>
            <a:off x="5748655" y="1122680"/>
            <a:ext cx="3192780" cy="1926590"/>
          </a:xfrm>
          <a:prstGeom prst="rect">
            <a:avLst/>
          </a:prstGeom>
        </p:spPr>
      </p:pic>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124a</a:t>
            </a:r>
          </a:p>
        </p:txBody>
      </p:sp>
      <p:pic>
        <p:nvPicPr>
          <p:cNvPr id="3" name="Picture 2" descr="isa_huutaa"/>
          <p:cNvPicPr>
            <a:picLocks noChangeAspect="1"/>
          </p:cNvPicPr>
          <p:nvPr/>
        </p:nvPicPr>
        <p:blipFill>
          <a:blip r:embed="rId2"/>
          <a:stretch>
            <a:fillRect/>
          </a:stretch>
        </p:blipFill>
        <p:spPr>
          <a:xfrm>
            <a:off x="1358265" y="76200"/>
            <a:ext cx="6428105" cy="4379595"/>
          </a:xfrm>
          <a:prstGeom prst="rect">
            <a:avLst/>
          </a:prstGeom>
        </p:spPr>
      </p:pic>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F392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24b</a:t>
            </a:r>
          </a:p>
        </p:txBody>
      </p:sp>
      <p:sp>
        <p:nvSpPr>
          <p:cNvPr id="4" name="Text Box 3"/>
          <p:cNvSpPr txBox="1"/>
          <p:nvPr/>
        </p:nvSpPr>
        <p:spPr>
          <a:xfrm>
            <a:off x="304800" y="292735"/>
            <a:ext cx="4381500" cy="5078313"/>
          </a:xfrm>
          <a:prstGeom prst="rect">
            <a:avLst/>
          </a:prstGeom>
          <a:noFill/>
        </p:spPr>
        <p:txBody>
          <a:bodyPr wrap="square" rtlCol="0">
            <a:spAutoFit/>
          </a:bodyPr>
          <a:lstStyle/>
          <a:p>
            <a:r>
              <a:rPr lang="sv-SE" dirty="0"/>
              <a:t>Abdi kommer sent hem från sina vänner. Pappa öppnar argt dörren och frågar var han hållit hus? Abdi vågar inte svara på pappans fråga, </a:t>
            </a:r>
            <a:r>
              <a:rPr lang="sv-SE" dirty="0" err="1"/>
              <a:t>efetersom</a:t>
            </a:r>
            <a:r>
              <a:rPr lang="sv-SE" dirty="0"/>
              <a:t> han är rädd att pappa skulle bara bli argare. Syskonen är rädda över situationen. Det här var bekant för dem och de hade hoppats att Abdi hade kommit hem i tid, så att pappa inte hade blivit arg.</a:t>
            </a:r>
          </a:p>
          <a:p>
            <a:endParaRPr lang="sv-SE" dirty="0"/>
          </a:p>
          <a:p>
            <a:r>
              <a:rPr lang="sv-SE" dirty="0" err="1"/>
              <a:t>Dalmar</a:t>
            </a:r>
            <a:r>
              <a:rPr lang="sv-SE" dirty="0"/>
              <a:t> blev fast för att prova tobak. Pappa var mycket arg över det och sade att om han gör om det så får han leta efter ett nytt hem åt sig. Syskonen är förundrade och de är arga på </a:t>
            </a:r>
            <a:r>
              <a:rPr lang="sv-SE" dirty="0" err="1"/>
              <a:t>Dalmarille</a:t>
            </a:r>
            <a:r>
              <a:rPr lang="sv-SE" dirty="0"/>
              <a:t>.</a:t>
            </a:r>
          </a:p>
          <a:p>
            <a:endParaRPr lang="sv-SE" dirty="0"/>
          </a:p>
          <a:p>
            <a:r>
              <a:rPr lang="sv-SE" dirty="0"/>
              <a:t> </a:t>
            </a:r>
          </a:p>
          <a:p>
            <a:endParaRPr lang="sv-SE" dirty="0"/>
          </a:p>
          <a:p>
            <a:endParaRPr lang="sv-SE" dirty="0"/>
          </a:p>
        </p:txBody>
      </p:sp>
      <p:sp>
        <p:nvSpPr>
          <p:cNvPr id="6" name="Text Box 5"/>
          <p:cNvSpPr txBox="1"/>
          <p:nvPr/>
        </p:nvSpPr>
        <p:spPr>
          <a:xfrm>
            <a:off x="5148064" y="292735"/>
            <a:ext cx="3713361" cy="829945"/>
          </a:xfrm>
          <a:prstGeom prst="rect">
            <a:avLst/>
          </a:prstGeom>
          <a:noFill/>
        </p:spPr>
        <p:txBody>
          <a:bodyPr wrap="square" rtlCol="0" anchor="t">
            <a:spAutoFit/>
          </a:bodyPr>
          <a:lstStyle/>
          <a:p>
            <a:pPr algn="r"/>
            <a:r>
              <a:rPr lang="fi-FI" sz="2400" b="1" dirty="0" err="1">
                <a:solidFill>
                  <a:schemeClr val="accent6"/>
                </a:solidFill>
                <a:latin typeface="Calibri" panose="020F0502020204030204" charset="0"/>
                <a:sym typeface="+mn-ea"/>
              </a:rPr>
              <a:t>Elevernas</a:t>
            </a:r>
            <a:r>
              <a:rPr lang="fi-FI" sz="2400" b="1" dirty="0">
                <a:solidFill>
                  <a:schemeClr val="accent6"/>
                </a:solidFill>
                <a:latin typeface="Calibri" panose="020F0502020204030204" charset="0"/>
                <a:sym typeface="+mn-ea"/>
              </a:rPr>
              <a:t> </a:t>
            </a:r>
            <a:r>
              <a:rPr lang="fi-FI" sz="2400" b="1" dirty="0" err="1">
                <a:solidFill>
                  <a:schemeClr val="accent6"/>
                </a:solidFill>
                <a:latin typeface="Calibri" panose="020F0502020204030204" charset="0"/>
                <a:sym typeface="+mn-ea"/>
              </a:rPr>
              <a:t>berättelser</a:t>
            </a:r>
            <a:r>
              <a:rPr lang="fi-FI" sz="2400" b="1" dirty="0">
                <a:solidFill>
                  <a:schemeClr val="accent6"/>
                </a:solidFill>
                <a:latin typeface="Calibri" panose="020F0502020204030204" charset="0"/>
                <a:sym typeface="+mn-ea"/>
              </a:rPr>
              <a:t>: </a:t>
            </a:r>
            <a:br>
              <a:rPr lang="fi-FI" sz="2400" b="1" dirty="0">
                <a:solidFill>
                  <a:schemeClr val="accent6"/>
                </a:solidFill>
                <a:latin typeface="Calibri" panose="020F0502020204030204" charset="0"/>
                <a:sym typeface="+mn-ea"/>
              </a:rPr>
            </a:br>
            <a:r>
              <a:rPr lang="fi-FI" sz="2400" b="1" dirty="0" err="1">
                <a:solidFill>
                  <a:schemeClr val="accent6"/>
                </a:solidFill>
                <a:latin typeface="Calibri" panose="020F0502020204030204" charset="0"/>
                <a:sym typeface="+mn-ea"/>
              </a:rPr>
              <a:t>Vad</a:t>
            </a:r>
            <a:r>
              <a:rPr lang="fi-FI" sz="2400" b="1" dirty="0">
                <a:solidFill>
                  <a:schemeClr val="accent6"/>
                </a:solidFill>
                <a:latin typeface="Calibri" panose="020F0502020204030204" charset="0"/>
                <a:sym typeface="+mn-ea"/>
              </a:rPr>
              <a:t> </a:t>
            </a:r>
            <a:r>
              <a:rPr lang="fi-FI" sz="2400" b="1" dirty="0" err="1">
                <a:solidFill>
                  <a:schemeClr val="accent6"/>
                </a:solidFill>
                <a:latin typeface="Calibri" panose="020F0502020204030204" charset="0"/>
                <a:sym typeface="+mn-ea"/>
              </a:rPr>
              <a:t>händer</a:t>
            </a:r>
            <a:r>
              <a:rPr lang="fi-FI" sz="2400" b="1" dirty="0">
                <a:solidFill>
                  <a:schemeClr val="accent6"/>
                </a:solidFill>
                <a:latin typeface="Calibri" panose="020F0502020204030204" charset="0"/>
                <a:sym typeface="+mn-ea"/>
              </a:rPr>
              <a:t> i </a:t>
            </a:r>
            <a:r>
              <a:rPr lang="fi-FI" sz="2400" b="1" dirty="0" err="1">
                <a:solidFill>
                  <a:schemeClr val="accent6"/>
                </a:solidFill>
                <a:latin typeface="Calibri" panose="020F0502020204030204" charset="0"/>
                <a:sym typeface="+mn-ea"/>
              </a:rPr>
              <a:t>bilden</a:t>
            </a:r>
            <a:r>
              <a:rPr lang="fi-FI" sz="2400" b="1" dirty="0">
                <a:solidFill>
                  <a:schemeClr val="accent6"/>
                </a:solidFill>
                <a:latin typeface="Calibri" panose="020F0502020204030204" charset="0"/>
                <a:sym typeface="+mn-ea"/>
              </a:rPr>
              <a:t>?</a:t>
            </a:r>
          </a:p>
        </p:txBody>
      </p:sp>
      <p:pic>
        <p:nvPicPr>
          <p:cNvPr id="5" name="Picture 4" descr="isa_huutaa"/>
          <p:cNvPicPr>
            <a:picLocks noChangeAspect="1"/>
          </p:cNvPicPr>
          <p:nvPr/>
        </p:nvPicPr>
        <p:blipFill>
          <a:blip r:embed="rId3"/>
          <a:stretch>
            <a:fillRect/>
          </a:stretch>
        </p:blipFill>
        <p:spPr>
          <a:xfrm>
            <a:off x="5775960" y="1058545"/>
            <a:ext cx="3138170" cy="2138045"/>
          </a:xfrm>
          <a:prstGeom prst="rect">
            <a:avLst/>
          </a:prstGeom>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Autofit/>
          </a:bodyPr>
          <a:lstStyle/>
          <a:p>
            <a:r>
              <a:rPr lang="sv-SE" altLang="en-US" sz="2000" b="1" dirty="0"/>
              <a:t>VARIFRÅN FÅR SKOLBARNEN KUNSKAP OM RUSMEDEL </a:t>
            </a:r>
            <a:br>
              <a:rPr lang="sv-SE" altLang="en-US" sz="2000" b="1" dirty="0"/>
            </a:br>
            <a:r>
              <a:rPr lang="sv-SE" altLang="en-US" sz="2000" b="1" dirty="0"/>
              <a:t>– eller beteendemodeller?</a:t>
            </a:r>
            <a:endParaRPr lang="fi-FI" sz="2000" b="1" dirty="0">
              <a:solidFill>
                <a:srgbClr val="F39207"/>
              </a:solidFill>
              <a:latin typeface="Calibri" panose="020F0502020204030204" charset="0"/>
            </a:endParaRPr>
          </a:p>
        </p:txBody>
      </p:sp>
      <p:sp>
        <p:nvSpPr>
          <p:cNvPr id="5" name="Kuvaselite-ellipsi 4"/>
          <p:cNvSpPr/>
          <p:nvPr/>
        </p:nvSpPr>
        <p:spPr>
          <a:xfrm>
            <a:off x="628091" y="1434704"/>
            <a:ext cx="1441939" cy="800101"/>
          </a:xfrm>
          <a:prstGeom prst="wedgeEllipseCallout">
            <a:avLst>
              <a:gd name="adj1" fmla="val -74503"/>
              <a:gd name="adj2" fmla="val 26309"/>
            </a:avLst>
          </a:prstGeom>
          <a:ln>
            <a:solidFill>
              <a:srgbClr val="F39207"/>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solidFill>
                  <a:schemeClr val="bg1">
                    <a:lumMod val="50000"/>
                  </a:schemeClr>
                </a:solidFill>
              </a:rPr>
              <a:t>Av mamma</a:t>
            </a:r>
          </a:p>
        </p:txBody>
      </p:sp>
      <p:sp>
        <p:nvSpPr>
          <p:cNvPr id="6" name="Kuvaselite-ellipsi 5"/>
          <p:cNvSpPr/>
          <p:nvPr/>
        </p:nvSpPr>
        <p:spPr>
          <a:xfrm>
            <a:off x="2022051" y="1298827"/>
            <a:ext cx="1441939" cy="800101"/>
          </a:xfrm>
          <a:prstGeom prst="wedgeEllipseCallout">
            <a:avLst>
              <a:gd name="adj1" fmla="val 42393"/>
              <a:gd name="adj2" fmla="val 56439"/>
            </a:avLst>
          </a:prstGeom>
          <a:ln>
            <a:solidFill>
              <a:srgbClr val="F39207"/>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solidFill>
                  <a:schemeClr val="bg1">
                    <a:lumMod val="50000"/>
                  </a:schemeClr>
                </a:solidFill>
              </a:rPr>
              <a:t>Av pappa</a:t>
            </a:r>
          </a:p>
        </p:txBody>
      </p:sp>
      <p:sp>
        <p:nvSpPr>
          <p:cNvPr id="7" name="Kuvaselite-ellipsi 6"/>
          <p:cNvSpPr/>
          <p:nvPr/>
        </p:nvSpPr>
        <p:spPr>
          <a:xfrm>
            <a:off x="1975941" y="1965682"/>
            <a:ext cx="1441939" cy="800101"/>
          </a:xfrm>
          <a:prstGeom prst="wedgeEllipseCallout">
            <a:avLst>
              <a:gd name="adj1" fmla="val 41351"/>
              <a:gd name="adj2" fmla="val 75759"/>
            </a:avLst>
          </a:prstGeom>
          <a:ln>
            <a:solidFill>
              <a:srgbClr val="F39207"/>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err="1"/>
              <a:t>Från</a:t>
            </a:r>
            <a:r>
              <a:rPr lang="fi-FI" sz="1350" dirty="0"/>
              <a:t> </a:t>
            </a:r>
            <a:r>
              <a:rPr lang="fi-FI" sz="1350" dirty="0" err="1"/>
              <a:t>styvmor</a:t>
            </a:r>
            <a:r>
              <a:rPr lang="fi-FI" sz="1350" dirty="0"/>
              <a:t> </a:t>
            </a:r>
            <a:r>
              <a:rPr lang="fi-FI" sz="1350" dirty="0" err="1"/>
              <a:t>eller</a:t>
            </a:r>
            <a:r>
              <a:rPr lang="fi-FI" sz="1350" dirty="0"/>
              <a:t> </a:t>
            </a:r>
            <a:r>
              <a:rPr lang="fi-FI" sz="1350" dirty="0" err="1"/>
              <a:t>styvfar</a:t>
            </a:r>
            <a:endParaRPr lang="fi-FI" sz="1350" dirty="0"/>
          </a:p>
        </p:txBody>
      </p:sp>
      <p:sp>
        <p:nvSpPr>
          <p:cNvPr id="8" name="Kuvaselite-ellipsi 7"/>
          <p:cNvSpPr/>
          <p:nvPr/>
        </p:nvSpPr>
        <p:spPr>
          <a:xfrm>
            <a:off x="770143" y="2098855"/>
            <a:ext cx="1441939" cy="800101"/>
          </a:xfrm>
          <a:prstGeom prst="wedgeEllipseCallout">
            <a:avLst>
              <a:gd name="adj1" fmla="val 30375"/>
              <a:gd name="adj2" fmla="val 77957"/>
            </a:avLst>
          </a:prstGeom>
          <a:ln>
            <a:solidFill>
              <a:srgbClr val="F39207"/>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err="1"/>
              <a:t>Från</a:t>
            </a:r>
            <a:r>
              <a:rPr lang="fi-FI" sz="1350" dirty="0"/>
              <a:t> </a:t>
            </a:r>
            <a:r>
              <a:rPr lang="fi-FI" sz="1350" dirty="0" err="1"/>
              <a:t>släktingar</a:t>
            </a:r>
            <a:endParaRPr lang="fi-FI" sz="1350" dirty="0"/>
          </a:p>
        </p:txBody>
      </p:sp>
      <p:sp>
        <p:nvSpPr>
          <p:cNvPr id="9" name="Kuvaselite-ellipsi 8"/>
          <p:cNvSpPr/>
          <p:nvPr/>
        </p:nvSpPr>
        <p:spPr>
          <a:xfrm>
            <a:off x="1756469" y="2765875"/>
            <a:ext cx="1441939" cy="800101"/>
          </a:xfrm>
          <a:prstGeom prst="wedgeEllipseCallout">
            <a:avLst>
              <a:gd name="adj1" fmla="val 30375"/>
              <a:gd name="adj2" fmla="val 77957"/>
            </a:avLst>
          </a:prstGeom>
          <a:ln>
            <a:solidFill>
              <a:srgbClr val="F39207"/>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err="1"/>
              <a:t>Från</a:t>
            </a:r>
            <a:r>
              <a:rPr lang="fi-FI" sz="1350" dirty="0"/>
              <a:t> </a:t>
            </a:r>
            <a:r>
              <a:rPr lang="fi-FI" sz="1350" dirty="0" err="1"/>
              <a:t>syskon</a:t>
            </a:r>
            <a:endParaRPr lang="fi-FI" sz="1350" dirty="0"/>
          </a:p>
        </p:txBody>
      </p:sp>
      <p:sp>
        <p:nvSpPr>
          <p:cNvPr id="10" name="Kuvaselite-ellipsi 9"/>
          <p:cNvSpPr/>
          <p:nvPr/>
        </p:nvSpPr>
        <p:spPr>
          <a:xfrm>
            <a:off x="163672" y="2765809"/>
            <a:ext cx="1441939" cy="800101"/>
          </a:xfrm>
          <a:prstGeom prst="wedgeEllipseCallout">
            <a:avLst>
              <a:gd name="adj1" fmla="val 82204"/>
              <a:gd name="adj2" fmla="val 27408"/>
            </a:avLst>
          </a:prstGeom>
          <a:ln>
            <a:solidFill>
              <a:srgbClr val="F39207"/>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err="1"/>
              <a:t>Från</a:t>
            </a:r>
            <a:r>
              <a:rPr lang="fi-FI" sz="1350" dirty="0"/>
              <a:t> </a:t>
            </a:r>
            <a:r>
              <a:rPr lang="fi-FI" sz="1350" dirty="0" err="1"/>
              <a:t>vänner</a:t>
            </a:r>
            <a:endParaRPr lang="fi-FI" sz="1350" dirty="0"/>
          </a:p>
        </p:txBody>
      </p:sp>
      <p:sp>
        <p:nvSpPr>
          <p:cNvPr id="11" name="Kuvaselite-ellipsi 10"/>
          <p:cNvSpPr/>
          <p:nvPr/>
        </p:nvSpPr>
        <p:spPr>
          <a:xfrm>
            <a:off x="3763766" y="1255468"/>
            <a:ext cx="1541151" cy="800101"/>
          </a:xfrm>
          <a:prstGeom prst="wedgeEllipseCallout">
            <a:avLst>
              <a:gd name="adj1" fmla="val 21229"/>
              <a:gd name="adj2" fmla="val 85649"/>
            </a:avLst>
          </a:prstGeom>
          <a:ln>
            <a:solidFill>
              <a:srgbClr val="F39207"/>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err="1"/>
              <a:t>Från</a:t>
            </a:r>
            <a:r>
              <a:rPr lang="fi-FI" sz="1350" dirty="0"/>
              <a:t> </a:t>
            </a:r>
            <a:r>
              <a:rPr lang="fi-FI" sz="1350" dirty="0" err="1"/>
              <a:t>televisionen</a:t>
            </a:r>
            <a:endParaRPr lang="fi-FI" sz="1350" dirty="0"/>
          </a:p>
        </p:txBody>
      </p:sp>
      <p:sp>
        <p:nvSpPr>
          <p:cNvPr id="12" name="Kuvaselite-ellipsi 11"/>
          <p:cNvSpPr/>
          <p:nvPr/>
        </p:nvSpPr>
        <p:spPr>
          <a:xfrm>
            <a:off x="4872928" y="1450357"/>
            <a:ext cx="1441939" cy="974533"/>
          </a:xfrm>
          <a:prstGeom prst="wedgeEllipseCallout">
            <a:avLst>
              <a:gd name="adj1" fmla="val 67570"/>
              <a:gd name="adj2" fmla="val 35101"/>
            </a:avLst>
          </a:prstGeom>
          <a:ln>
            <a:solidFill>
              <a:srgbClr val="F39207"/>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err="1"/>
              <a:t>Från</a:t>
            </a:r>
            <a:r>
              <a:rPr lang="fi-FI" sz="1350" dirty="0"/>
              <a:t> </a:t>
            </a:r>
            <a:r>
              <a:rPr lang="fi-FI" sz="1350" dirty="0" err="1"/>
              <a:t>diskussions</a:t>
            </a:r>
            <a:r>
              <a:rPr lang="fi-FI" sz="1350" dirty="0"/>
              <a:t>-forum </a:t>
            </a:r>
            <a:r>
              <a:rPr lang="fi-FI" sz="1350" dirty="0" err="1"/>
              <a:t>på</a:t>
            </a:r>
            <a:r>
              <a:rPr lang="fi-FI" sz="1350" dirty="0"/>
              <a:t> </a:t>
            </a:r>
            <a:r>
              <a:rPr lang="fi-FI" sz="1350" dirty="0" err="1"/>
              <a:t>webben</a:t>
            </a:r>
            <a:endParaRPr lang="fi-FI" sz="1350" dirty="0"/>
          </a:p>
        </p:txBody>
      </p:sp>
      <p:sp>
        <p:nvSpPr>
          <p:cNvPr id="13" name="Kuvaselite-ellipsi 12"/>
          <p:cNvSpPr/>
          <p:nvPr/>
        </p:nvSpPr>
        <p:spPr>
          <a:xfrm>
            <a:off x="4753029" y="2362660"/>
            <a:ext cx="1441939" cy="800101"/>
          </a:xfrm>
          <a:prstGeom prst="wedgeEllipseCallout">
            <a:avLst>
              <a:gd name="adj1" fmla="val -22064"/>
              <a:gd name="adj2" fmla="val 79056"/>
            </a:avLst>
          </a:prstGeom>
          <a:ln>
            <a:solidFill>
              <a:srgbClr val="F39207"/>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err="1"/>
              <a:t>Från</a:t>
            </a:r>
            <a:r>
              <a:rPr lang="fi-FI" sz="1350" dirty="0"/>
              <a:t> </a:t>
            </a:r>
            <a:r>
              <a:rPr lang="fi-FI" sz="1350" dirty="0" err="1"/>
              <a:t>vloggar</a:t>
            </a:r>
            <a:endParaRPr lang="fi-FI" sz="1350" dirty="0"/>
          </a:p>
        </p:txBody>
      </p:sp>
      <p:sp>
        <p:nvSpPr>
          <p:cNvPr id="14" name="Kuvaselite-ellipsi 13"/>
          <p:cNvSpPr/>
          <p:nvPr/>
        </p:nvSpPr>
        <p:spPr>
          <a:xfrm>
            <a:off x="3232830" y="2486056"/>
            <a:ext cx="1676852" cy="830801"/>
          </a:xfrm>
          <a:prstGeom prst="wedgeEllipseCallout">
            <a:avLst>
              <a:gd name="adj1" fmla="val 45009"/>
              <a:gd name="adj2" fmla="val 61474"/>
            </a:avLst>
          </a:prstGeom>
          <a:ln>
            <a:solidFill>
              <a:srgbClr val="F39207"/>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err="1"/>
              <a:t>Från</a:t>
            </a:r>
            <a:r>
              <a:rPr lang="fi-FI" sz="1350" dirty="0"/>
              <a:t> Wikipedia</a:t>
            </a:r>
          </a:p>
        </p:txBody>
      </p:sp>
      <p:sp>
        <p:nvSpPr>
          <p:cNvPr id="15" name="Kuvaselite-ellipsi 14"/>
          <p:cNvSpPr/>
          <p:nvPr/>
        </p:nvSpPr>
        <p:spPr>
          <a:xfrm>
            <a:off x="7078131" y="2259578"/>
            <a:ext cx="1441939" cy="800101"/>
          </a:xfrm>
          <a:prstGeom prst="wedgeEllipseCallout">
            <a:avLst>
              <a:gd name="adj1" fmla="val 19400"/>
              <a:gd name="adj2" fmla="val 88946"/>
            </a:avLst>
          </a:prstGeom>
          <a:ln>
            <a:solidFill>
              <a:srgbClr val="F39207"/>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err="1"/>
              <a:t>Från</a:t>
            </a:r>
            <a:r>
              <a:rPr lang="fi-FI" sz="1350" dirty="0"/>
              <a:t> </a:t>
            </a:r>
            <a:r>
              <a:rPr lang="fi-FI" sz="1350" dirty="0" err="1"/>
              <a:t>skolan</a:t>
            </a:r>
            <a:endParaRPr lang="fi-FI" sz="1350" dirty="0"/>
          </a:p>
        </p:txBody>
      </p:sp>
      <p:sp>
        <p:nvSpPr>
          <p:cNvPr id="16" name="Kuvaselite-ellipsi 15"/>
          <p:cNvSpPr/>
          <p:nvPr/>
        </p:nvSpPr>
        <p:spPr>
          <a:xfrm>
            <a:off x="7195265" y="2876205"/>
            <a:ext cx="1678156" cy="854512"/>
          </a:xfrm>
          <a:prstGeom prst="wedgeEllipseCallout">
            <a:avLst>
              <a:gd name="adj1" fmla="val -54178"/>
              <a:gd name="adj2" fmla="val 51222"/>
            </a:avLst>
          </a:prstGeom>
          <a:ln>
            <a:solidFill>
              <a:srgbClr val="F39207"/>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err="1"/>
              <a:t>Från</a:t>
            </a:r>
            <a:r>
              <a:rPr lang="fi-FI" sz="1350" dirty="0"/>
              <a:t> </a:t>
            </a:r>
            <a:r>
              <a:rPr lang="fi-FI" sz="1350" dirty="0" err="1"/>
              <a:t>sina</a:t>
            </a:r>
            <a:r>
              <a:rPr lang="fi-FI" sz="1350" dirty="0"/>
              <a:t> hobbyn</a:t>
            </a:r>
          </a:p>
        </p:txBody>
      </p:sp>
      <p:sp>
        <p:nvSpPr>
          <p:cNvPr id="17" name="Kuvaselite-ellipsi 16"/>
          <p:cNvSpPr/>
          <p:nvPr/>
        </p:nvSpPr>
        <p:spPr>
          <a:xfrm>
            <a:off x="4354692" y="3264297"/>
            <a:ext cx="1441939" cy="800101"/>
          </a:xfrm>
          <a:prstGeom prst="wedgeEllipseCallout">
            <a:avLst>
              <a:gd name="adj1" fmla="val -56211"/>
              <a:gd name="adj2" fmla="val -68197"/>
            </a:avLst>
          </a:prstGeom>
          <a:ln>
            <a:solidFill>
              <a:srgbClr val="F39207"/>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err="1"/>
              <a:t>Från</a:t>
            </a:r>
            <a:r>
              <a:rPr lang="fi-FI" sz="1350" dirty="0"/>
              <a:t> </a:t>
            </a:r>
            <a:r>
              <a:rPr lang="fi-FI" sz="1350" dirty="0" err="1"/>
              <a:t>traditioner</a:t>
            </a:r>
            <a:r>
              <a:rPr lang="fi-FI" sz="1350" dirty="0"/>
              <a:t>, </a:t>
            </a:r>
            <a:r>
              <a:rPr lang="fi-FI" sz="1350" dirty="0" err="1"/>
              <a:t>festkultur</a:t>
            </a:r>
            <a:endParaRPr lang="fi-FI" sz="1350" dirty="0"/>
          </a:p>
        </p:txBody>
      </p:sp>
      <p:sp>
        <p:nvSpPr>
          <p:cNvPr id="18" name="Kuvaselite-ellipsi 17"/>
          <p:cNvSpPr/>
          <p:nvPr/>
        </p:nvSpPr>
        <p:spPr>
          <a:xfrm>
            <a:off x="3198276" y="3291721"/>
            <a:ext cx="1441939" cy="800101"/>
          </a:xfrm>
          <a:prstGeom prst="wedgeEllipseCallout">
            <a:avLst>
              <a:gd name="adj1" fmla="val 30375"/>
              <a:gd name="adj2" fmla="val 77957"/>
            </a:avLst>
          </a:prstGeom>
          <a:ln>
            <a:solidFill>
              <a:srgbClr val="F39207"/>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err="1"/>
              <a:t>Från</a:t>
            </a:r>
            <a:r>
              <a:rPr lang="fi-FI" sz="1350" dirty="0"/>
              <a:t> </a:t>
            </a:r>
            <a:r>
              <a:rPr lang="fi-FI" sz="1350" dirty="0" err="1"/>
              <a:t>människor</a:t>
            </a:r>
            <a:r>
              <a:rPr lang="fi-FI" sz="1350" dirty="0"/>
              <a:t> </a:t>
            </a:r>
            <a:r>
              <a:rPr lang="fi-FI" sz="1350" dirty="0" err="1"/>
              <a:t>på</a:t>
            </a:r>
            <a:r>
              <a:rPr lang="fi-FI" sz="1350" dirty="0"/>
              <a:t> </a:t>
            </a:r>
            <a:r>
              <a:rPr lang="fi-FI" sz="1350" dirty="0" err="1"/>
              <a:t>stan</a:t>
            </a:r>
            <a:endParaRPr lang="fi-FI" sz="1350" dirty="0"/>
          </a:p>
        </p:txBody>
      </p:sp>
      <p:sp>
        <p:nvSpPr>
          <p:cNvPr id="19" name="Kuvaselite-ellipsi 18"/>
          <p:cNvSpPr/>
          <p:nvPr/>
        </p:nvSpPr>
        <p:spPr>
          <a:xfrm>
            <a:off x="6855679" y="3566116"/>
            <a:ext cx="1441939" cy="800101"/>
          </a:xfrm>
          <a:prstGeom prst="wedgeEllipseCallout">
            <a:avLst>
              <a:gd name="adj1" fmla="val -48893"/>
              <a:gd name="adj2" fmla="val 68067"/>
            </a:avLst>
          </a:prstGeom>
          <a:ln>
            <a:solidFill>
              <a:srgbClr val="F39207"/>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err="1"/>
              <a:t>Från</a:t>
            </a:r>
            <a:r>
              <a:rPr lang="fi-FI" sz="1350" dirty="0"/>
              <a:t> </a:t>
            </a:r>
            <a:r>
              <a:rPr lang="fi-FI" sz="1350" dirty="0" err="1"/>
              <a:t>filmer</a:t>
            </a:r>
            <a:endParaRPr lang="fi-FI" sz="1350" dirty="0"/>
          </a:p>
        </p:txBody>
      </p:sp>
      <p:sp>
        <p:nvSpPr>
          <p:cNvPr id="20" name="Kuvaselite-ellipsi 19"/>
          <p:cNvSpPr/>
          <p:nvPr/>
        </p:nvSpPr>
        <p:spPr>
          <a:xfrm>
            <a:off x="5513604" y="3162884"/>
            <a:ext cx="1441939" cy="800101"/>
          </a:xfrm>
          <a:prstGeom prst="wedgeEllipseCallout">
            <a:avLst>
              <a:gd name="adj1" fmla="val 30375"/>
              <a:gd name="adj2" fmla="val 77957"/>
            </a:avLst>
          </a:prstGeom>
          <a:ln>
            <a:solidFill>
              <a:srgbClr val="F39207"/>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err="1"/>
              <a:t>Från</a:t>
            </a:r>
            <a:r>
              <a:rPr lang="fi-FI" sz="1350" dirty="0"/>
              <a:t> </a:t>
            </a:r>
            <a:r>
              <a:rPr lang="fi-FI" sz="1350" dirty="0" err="1"/>
              <a:t>reklamer</a:t>
            </a:r>
            <a:endParaRPr lang="fi-FI" sz="1350" dirty="0"/>
          </a:p>
        </p:txBody>
      </p:sp>
      <p:sp>
        <p:nvSpPr>
          <p:cNvPr id="21" name="Kuvaselite-ellipsi 20"/>
          <p:cNvSpPr/>
          <p:nvPr/>
        </p:nvSpPr>
        <p:spPr>
          <a:xfrm>
            <a:off x="-63888" y="3565910"/>
            <a:ext cx="1962731" cy="800101"/>
          </a:xfrm>
          <a:prstGeom prst="wedgeEllipseCallout">
            <a:avLst>
              <a:gd name="adj1" fmla="val 80985"/>
              <a:gd name="adj2" fmla="val -3362"/>
            </a:avLst>
          </a:prstGeom>
          <a:ln>
            <a:solidFill>
              <a:srgbClr val="F39207"/>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err="1"/>
              <a:t>Från</a:t>
            </a:r>
            <a:r>
              <a:rPr lang="fi-FI" sz="1350" dirty="0"/>
              <a:t> </a:t>
            </a:r>
            <a:r>
              <a:rPr lang="fi-FI" sz="1350" dirty="0" err="1"/>
              <a:t>vänskaps</a:t>
            </a:r>
            <a:r>
              <a:rPr lang="fi-FI" sz="1350" dirty="0"/>
              <a:t>- </a:t>
            </a:r>
            <a:r>
              <a:rPr lang="fi-FI" sz="1350" dirty="0" err="1"/>
              <a:t>eller</a:t>
            </a:r>
            <a:r>
              <a:rPr lang="fi-FI" sz="1350" dirty="0"/>
              <a:t> </a:t>
            </a:r>
            <a:r>
              <a:rPr lang="fi-FI" sz="1350" dirty="0" err="1"/>
              <a:t>bekantskapskrets</a:t>
            </a:r>
            <a:endParaRPr lang="fi-FI" sz="1350" dirty="0"/>
          </a:p>
        </p:txBody>
      </p:sp>
      <p:sp>
        <p:nvSpPr>
          <p:cNvPr id="22" name="Kuvaselite-ellipsi 21"/>
          <p:cNvSpPr/>
          <p:nvPr/>
        </p:nvSpPr>
        <p:spPr>
          <a:xfrm>
            <a:off x="1899545" y="3566154"/>
            <a:ext cx="1441939" cy="800101"/>
          </a:xfrm>
          <a:prstGeom prst="wedgeEllipseCallout">
            <a:avLst>
              <a:gd name="adj1" fmla="val 62852"/>
              <a:gd name="adj2" fmla="val 49823"/>
            </a:avLst>
          </a:prstGeom>
          <a:ln>
            <a:solidFill>
              <a:srgbClr val="F39207"/>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err="1"/>
              <a:t>Från</a:t>
            </a:r>
            <a:r>
              <a:rPr lang="fi-FI" sz="1350" dirty="0"/>
              <a:t> </a:t>
            </a:r>
            <a:r>
              <a:rPr lang="fi-FI" sz="1350" dirty="0" err="1"/>
              <a:t>källor</a:t>
            </a:r>
            <a:r>
              <a:rPr lang="fi-FI" sz="1350" dirty="0"/>
              <a:t> </a:t>
            </a:r>
            <a:r>
              <a:rPr lang="fi-FI" sz="1350" dirty="0" err="1"/>
              <a:t>relaterade</a:t>
            </a:r>
            <a:r>
              <a:rPr lang="fi-FI" sz="1350" dirty="0"/>
              <a:t> </a:t>
            </a:r>
            <a:r>
              <a:rPr lang="fi-FI" sz="1350" dirty="0" err="1"/>
              <a:t>till</a:t>
            </a:r>
            <a:r>
              <a:rPr lang="fi-FI" sz="1350" dirty="0"/>
              <a:t> </a:t>
            </a:r>
            <a:r>
              <a:rPr lang="fi-FI" sz="1350" dirty="0" err="1"/>
              <a:t>religion</a:t>
            </a:r>
            <a:endParaRPr lang="fi-FI" sz="1350" dirty="0"/>
          </a:p>
        </p:txBody>
      </p:sp>
      <p:sp>
        <p:nvSpPr>
          <p:cNvPr id="23" name="Kuvaselite-ellipsi 22"/>
          <p:cNvSpPr/>
          <p:nvPr/>
        </p:nvSpPr>
        <p:spPr>
          <a:xfrm>
            <a:off x="5304917" y="3810399"/>
            <a:ext cx="1690650" cy="698693"/>
          </a:xfrm>
          <a:prstGeom prst="wedgeEllipseCallout">
            <a:avLst>
              <a:gd name="adj1" fmla="val 63302"/>
              <a:gd name="adj2" fmla="val -38526"/>
            </a:avLst>
          </a:prstGeom>
          <a:ln>
            <a:solidFill>
              <a:srgbClr val="F39207"/>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err="1"/>
              <a:t>Från</a:t>
            </a:r>
            <a:r>
              <a:rPr lang="fi-FI" sz="1350" dirty="0"/>
              <a:t> </a:t>
            </a:r>
            <a:r>
              <a:rPr lang="fi-FI" sz="1350" dirty="0" err="1"/>
              <a:t>upplysnings-material</a:t>
            </a:r>
            <a:endParaRPr lang="fi-FI" sz="1350" dirty="0"/>
          </a:p>
        </p:txBody>
      </p:sp>
      <p:sp>
        <p:nvSpPr>
          <p:cNvPr id="24" name="Kuvaselite-ellipsi 23"/>
          <p:cNvSpPr/>
          <p:nvPr/>
        </p:nvSpPr>
        <p:spPr>
          <a:xfrm rot="21420000">
            <a:off x="6409690" y="1196975"/>
            <a:ext cx="2081530" cy="1156970"/>
          </a:xfrm>
          <a:prstGeom prst="wedgeEllipseCallout">
            <a:avLst>
              <a:gd name="adj1" fmla="val 54629"/>
              <a:gd name="adj2" fmla="val 52163"/>
            </a:avLst>
          </a:prstGeom>
          <a:solidFill>
            <a:srgbClr val="F39207"/>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fi-FI" b="1" dirty="0" err="1">
                <a:ln>
                  <a:noFill/>
                </a:ln>
                <a:solidFill>
                  <a:schemeClr val="bg1"/>
                </a:solidFill>
              </a:rPr>
              <a:t>Var</a:t>
            </a:r>
            <a:r>
              <a:rPr lang="fi-FI" b="1" dirty="0">
                <a:ln>
                  <a:noFill/>
                </a:ln>
                <a:solidFill>
                  <a:schemeClr val="bg1"/>
                </a:solidFill>
              </a:rPr>
              <a:t> </a:t>
            </a:r>
            <a:r>
              <a:rPr lang="fi-FI" b="1" dirty="0" err="1">
                <a:ln>
                  <a:noFill/>
                </a:ln>
                <a:solidFill>
                  <a:schemeClr val="bg1"/>
                </a:solidFill>
              </a:rPr>
              <a:t>annanstans</a:t>
            </a:r>
            <a:r>
              <a:rPr lang="fi-FI" b="1" dirty="0">
                <a:ln>
                  <a:noFill/>
                </a:ln>
                <a:solidFill>
                  <a:schemeClr val="bg1"/>
                </a:solidFill>
              </a:rPr>
              <a:t> </a:t>
            </a:r>
            <a:r>
              <a:rPr lang="fi-FI" b="1" dirty="0" err="1">
                <a:ln>
                  <a:noFill/>
                </a:ln>
                <a:solidFill>
                  <a:schemeClr val="bg1"/>
                </a:solidFill>
              </a:rPr>
              <a:t>ifrån</a:t>
            </a:r>
            <a:r>
              <a:rPr lang="fi-FI" b="1" dirty="0">
                <a:ln>
                  <a:noFill/>
                </a:ln>
                <a:solidFill>
                  <a:schemeClr val="bg1"/>
                </a:solidFill>
              </a:rPr>
              <a:t>?</a:t>
            </a:r>
          </a:p>
        </p:txBody>
      </p:sp>
      <p:sp>
        <p:nvSpPr>
          <p:cNvPr id="25" name="Kuvaselite-ellipsi 24"/>
          <p:cNvSpPr/>
          <p:nvPr/>
        </p:nvSpPr>
        <p:spPr>
          <a:xfrm>
            <a:off x="5916379" y="2485967"/>
            <a:ext cx="1441939" cy="800101"/>
          </a:xfrm>
          <a:prstGeom prst="wedgeEllipseCallout">
            <a:avLst>
              <a:gd name="adj1" fmla="val 68180"/>
              <a:gd name="adj2" fmla="val 50484"/>
            </a:avLst>
          </a:prstGeom>
          <a:ln>
            <a:solidFill>
              <a:srgbClr val="F39207"/>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err="1"/>
              <a:t>Från</a:t>
            </a:r>
            <a:r>
              <a:rPr lang="fi-FI" sz="1350" dirty="0"/>
              <a:t> YouTube</a:t>
            </a:r>
          </a:p>
        </p:txBody>
      </p:sp>
      <p:sp>
        <p:nvSpPr>
          <p:cNvPr id="26" name="Kuvaselite-ellipsi 25"/>
          <p:cNvSpPr/>
          <p:nvPr/>
        </p:nvSpPr>
        <p:spPr>
          <a:xfrm>
            <a:off x="3232828" y="1836450"/>
            <a:ext cx="1441939" cy="800101"/>
          </a:xfrm>
          <a:prstGeom prst="wedgeEllipseCallout">
            <a:avLst>
              <a:gd name="adj1" fmla="val 59278"/>
              <a:gd name="adj2" fmla="val 44091"/>
            </a:avLst>
          </a:prstGeom>
          <a:ln>
            <a:solidFill>
              <a:srgbClr val="F39207"/>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err="1"/>
              <a:t>Från</a:t>
            </a:r>
            <a:r>
              <a:rPr lang="fi-FI" sz="1350" dirty="0"/>
              <a:t> radion</a:t>
            </a:r>
          </a:p>
        </p:txBody>
      </p:sp>
      <p:sp>
        <p:nvSpPr>
          <p:cNvPr id="3" name="Tekstiruutu 2"/>
          <p:cNvSpPr txBox="1"/>
          <p:nvPr/>
        </p:nvSpPr>
        <p:spPr>
          <a:xfrm>
            <a:off x="8520470" y="4799806"/>
            <a:ext cx="574446" cy="306705"/>
          </a:xfrm>
          <a:prstGeom prst="rect">
            <a:avLst/>
          </a:prstGeom>
          <a:noFill/>
        </p:spPr>
        <p:txBody>
          <a:bodyPr wrap="square" rtlCol="0">
            <a:spAutoFit/>
          </a:bodyPr>
          <a:lstStyle/>
          <a:p>
            <a:r>
              <a:rPr lang="fi-FI" sz="1400" dirty="0"/>
              <a:t>Dia 4</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F392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24b</a:t>
            </a:r>
          </a:p>
        </p:txBody>
      </p:sp>
      <p:sp>
        <p:nvSpPr>
          <p:cNvPr id="4" name="Text Box 3"/>
          <p:cNvSpPr txBox="1"/>
          <p:nvPr/>
        </p:nvSpPr>
        <p:spPr>
          <a:xfrm>
            <a:off x="304800" y="292735"/>
            <a:ext cx="4381500" cy="4801314"/>
          </a:xfrm>
          <a:prstGeom prst="rect">
            <a:avLst/>
          </a:prstGeom>
          <a:noFill/>
        </p:spPr>
        <p:txBody>
          <a:bodyPr wrap="square" rtlCol="0">
            <a:spAutoFit/>
          </a:bodyPr>
          <a:lstStyle/>
          <a:p>
            <a:r>
              <a:rPr lang="fi-FI" dirty="0"/>
              <a:t>F</a:t>
            </a:r>
            <a:r>
              <a:rPr lang="en-US" dirty="0" err="1"/>
              <a:t>arsan</a:t>
            </a:r>
            <a:r>
              <a:rPr lang="en-US" dirty="0"/>
              <a:t> </a:t>
            </a:r>
            <a:r>
              <a:rPr lang="en-US" dirty="0" err="1"/>
              <a:t>blev</a:t>
            </a:r>
            <a:r>
              <a:rPr lang="en-US" dirty="0"/>
              <a:t> </a:t>
            </a:r>
            <a:r>
              <a:rPr lang="en-US" dirty="0" err="1"/>
              <a:t>arg</a:t>
            </a:r>
            <a:r>
              <a:rPr lang="en-US" dirty="0"/>
              <a:t> </a:t>
            </a:r>
            <a:r>
              <a:rPr lang="en-US" dirty="0" err="1"/>
              <a:t>på</a:t>
            </a:r>
            <a:r>
              <a:rPr lang="en-US" dirty="0"/>
              <a:t> </a:t>
            </a:r>
            <a:r>
              <a:rPr lang="en-US" dirty="0" err="1"/>
              <a:t>pojken</a:t>
            </a:r>
            <a:r>
              <a:rPr lang="en-US" dirty="0"/>
              <a:t> </a:t>
            </a:r>
            <a:r>
              <a:rPr lang="en-US" dirty="0" err="1"/>
              <a:t>och</a:t>
            </a:r>
            <a:r>
              <a:rPr lang="en-US" dirty="0"/>
              <a:t> </a:t>
            </a:r>
            <a:r>
              <a:rPr lang="en-US" dirty="0" err="1"/>
              <a:t>farsan</a:t>
            </a:r>
            <a:r>
              <a:rPr lang="en-US" dirty="0"/>
              <a:t> </a:t>
            </a:r>
            <a:r>
              <a:rPr lang="en-US" dirty="0" err="1"/>
              <a:t>varnade</a:t>
            </a:r>
            <a:r>
              <a:rPr lang="en-US" dirty="0"/>
              <a:t> </a:t>
            </a:r>
            <a:r>
              <a:rPr lang="en-US" dirty="0" err="1"/>
              <a:t>honom</a:t>
            </a:r>
            <a:r>
              <a:rPr lang="en-US" dirty="0"/>
              <a:t> </a:t>
            </a:r>
            <a:r>
              <a:rPr lang="en-US" dirty="0" err="1"/>
              <a:t>och</a:t>
            </a:r>
            <a:r>
              <a:rPr lang="en-US" dirty="0"/>
              <a:t> </a:t>
            </a:r>
            <a:r>
              <a:rPr lang="en-US" dirty="0" err="1"/>
              <a:t>sade</a:t>
            </a:r>
            <a:r>
              <a:rPr lang="en-US" dirty="0"/>
              <a:t> </a:t>
            </a:r>
            <a:r>
              <a:rPr lang="en-US" dirty="0" err="1"/>
              <a:t>att</a:t>
            </a:r>
            <a:r>
              <a:rPr lang="en-US" dirty="0"/>
              <a:t> om du </a:t>
            </a:r>
            <a:r>
              <a:rPr lang="en-US" dirty="0" err="1"/>
              <a:t>en</a:t>
            </a:r>
            <a:r>
              <a:rPr lang="en-US" dirty="0"/>
              <a:t> </a:t>
            </a:r>
            <a:r>
              <a:rPr lang="en-US" dirty="0" err="1"/>
              <a:t>gång</a:t>
            </a:r>
            <a:r>
              <a:rPr lang="en-US" dirty="0"/>
              <a:t> till </a:t>
            </a:r>
            <a:r>
              <a:rPr lang="en-US" dirty="0" err="1"/>
              <a:t>gör</a:t>
            </a:r>
            <a:r>
              <a:rPr lang="en-US" dirty="0"/>
              <a:t> </a:t>
            </a:r>
            <a:r>
              <a:rPr lang="en-US" dirty="0" err="1"/>
              <a:t>det</a:t>
            </a:r>
            <a:r>
              <a:rPr lang="en-US" dirty="0"/>
              <a:t> </a:t>
            </a:r>
            <a:r>
              <a:rPr lang="en-US" dirty="0" err="1"/>
              <a:t>som</a:t>
            </a:r>
            <a:r>
              <a:rPr lang="en-US" dirty="0"/>
              <a:t> du </a:t>
            </a:r>
            <a:r>
              <a:rPr lang="en-US" dirty="0" err="1"/>
              <a:t>gjorde</a:t>
            </a:r>
            <a:r>
              <a:rPr lang="en-US" dirty="0"/>
              <a:t> </a:t>
            </a:r>
            <a:r>
              <a:rPr lang="en-US" dirty="0" err="1"/>
              <a:t>på</a:t>
            </a:r>
            <a:r>
              <a:rPr lang="en-US" dirty="0"/>
              <a:t> </a:t>
            </a:r>
            <a:r>
              <a:rPr lang="en-US" dirty="0" err="1"/>
              <a:t>rasten</a:t>
            </a:r>
            <a:r>
              <a:rPr lang="en-US" dirty="0"/>
              <a:t> </a:t>
            </a:r>
            <a:r>
              <a:rPr lang="en-US" dirty="0" err="1"/>
              <a:t>i</a:t>
            </a:r>
            <a:r>
              <a:rPr lang="en-US" dirty="0"/>
              <a:t> </a:t>
            </a:r>
            <a:r>
              <a:rPr lang="en-US" dirty="0" err="1"/>
              <a:t>skolan</a:t>
            </a:r>
            <a:r>
              <a:rPr lang="en-US" dirty="0"/>
              <a:t> </a:t>
            </a:r>
            <a:r>
              <a:rPr lang="en-US" dirty="0" err="1"/>
              <a:t>så</a:t>
            </a:r>
            <a:r>
              <a:rPr lang="en-US" dirty="0"/>
              <a:t> tar jag </a:t>
            </a:r>
            <a:r>
              <a:rPr lang="en-US" dirty="0" err="1"/>
              <a:t>bort</a:t>
            </a:r>
            <a:r>
              <a:rPr lang="en-US" dirty="0"/>
              <a:t> din </a:t>
            </a:r>
            <a:r>
              <a:rPr lang="en-US" dirty="0" err="1"/>
              <a:t>telefon</a:t>
            </a:r>
            <a:r>
              <a:rPr lang="en-US" dirty="0"/>
              <a:t>. Sedan </a:t>
            </a:r>
            <a:r>
              <a:rPr lang="en-US" dirty="0" err="1"/>
              <a:t>gav</a:t>
            </a:r>
            <a:r>
              <a:rPr lang="en-US" dirty="0"/>
              <a:t> </a:t>
            </a:r>
            <a:r>
              <a:rPr lang="en-US" dirty="0" err="1"/>
              <a:t>farsan</a:t>
            </a:r>
            <a:r>
              <a:rPr lang="en-US" dirty="0"/>
              <a:t> </a:t>
            </a:r>
            <a:r>
              <a:rPr lang="en-US" dirty="0" err="1"/>
              <a:t>pojken</a:t>
            </a:r>
            <a:r>
              <a:rPr lang="en-US" dirty="0"/>
              <a:t> </a:t>
            </a:r>
            <a:r>
              <a:rPr lang="en-US" dirty="0" err="1"/>
              <a:t>tre</a:t>
            </a:r>
            <a:r>
              <a:rPr lang="en-US" dirty="0"/>
              <a:t> </a:t>
            </a:r>
            <a:r>
              <a:rPr lang="en-US" dirty="0" err="1"/>
              <a:t>veckors</a:t>
            </a:r>
            <a:r>
              <a:rPr lang="en-US" dirty="0"/>
              <a:t> </a:t>
            </a:r>
            <a:r>
              <a:rPr lang="en-US" dirty="0" err="1"/>
              <a:t>hemarrest</a:t>
            </a:r>
            <a:r>
              <a:rPr lang="en-US" dirty="0"/>
              <a:t> </a:t>
            </a:r>
            <a:r>
              <a:rPr lang="en-US" dirty="0" err="1"/>
              <a:t>och</a:t>
            </a:r>
            <a:r>
              <a:rPr lang="en-US" dirty="0"/>
              <a:t> </a:t>
            </a:r>
            <a:r>
              <a:rPr lang="en-US" dirty="0" err="1"/>
              <a:t>syskonen</a:t>
            </a:r>
            <a:r>
              <a:rPr lang="en-US" dirty="0"/>
              <a:t> </a:t>
            </a:r>
            <a:r>
              <a:rPr lang="en-US" dirty="0" err="1"/>
              <a:t>var</a:t>
            </a:r>
            <a:r>
              <a:rPr lang="en-US" dirty="0"/>
              <a:t> </a:t>
            </a:r>
            <a:r>
              <a:rPr lang="en-US" dirty="0" err="1"/>
              <a:t>bekymrade</a:t>
            </a:r>
            <a:r>
              <a:rPr lang="en-US" dirty="0"/>
              <a:t>. </a:t>
            </a:r>
            <a:r>
              <a:rPr lang="en-US" dirty="0" err="1"/>
              <a:t>Pojken</a:t>
            </a:r>
            <a:r>
              <a:rPr lang="en-US" dirty="0"/>
              <a:t> </a:t>
            </a:r>
            <a:r>
              <a:rPr lang="en-US" dirty="0" err="1"/>
              <a:t>lärde</a:t>
            </a:r>
            <a:r>
              <a:rPr lang="en-US" dirty="0"/>
              <a:t> sig </a:t>
            </a:r>
            <a:r>
              <a:rPr lang="en-US" dirty="0" err="1"/>
              <a:t>från</a:t>
            </a:r>
            <a:r>
              <a:rPr lang="en-US" dirty="0"/>
              <a:t> </a:t>
            </a:r>
            <a:r>
              <a:rPr lang="en-US" dirty="0" err="1"/>
              <a:t>sitt</a:t>
            </a:r>
            <a:r>
              <a:rPr lang="en-US" dirty="0"/>
              <a:t> </a:t>
            </a:r>
            <a:r>
              <a:rPr lang="en-US" dirty="0" err="1"/>
              <a:t>misstag</a:t>
            </a:r>
            <a:r>
              <a:rPr lang="en-US" dirty="0"/>
              <a:t>. Till slut </a:t>
            </a:r>
            <a:r>
              <a:rPr lang="en-US" dirty="0" err="1"/>
              <a:t>blev</a:t>
            </a:r>
            <a:r>
              <a:rPr lang="en-US" dirty="0"/>
              <a:t> </a:t>
            </a:r>
            <a:r>
              <a:rPr lang="en-US" dirty="0" err="1"/>
              <a:t>allt</a:t>
            </a:r>
            <a:r>
              <a:rPr lang="en-US" dirty="0"/>
              <a:t> bra.</a:t>
            </a:r>
          </a:p>
          <a:p>
            <a:endParaRPr lang="en-US" dirty="0"/>
          </a:p>
          <a:p>
            <a:r>
              <a:rPr lang="en-US" dirty="0"/>
              <a:t>Ismail </a:t>
            </a:r>
            <a:r>
              <a:rPr lang="en-US" dirty="0" err="1"/>
              <a:t>kom</a:t>
            </a:r>
            <a:r>
              <a:rPr lang="en-US" dirty="0"/>
              <a:t> </a:t>
            </a:r>
            <a:r>
              <a:rPr lang="en-US" dirty="0" err="1"/>
              <a:t>försenat</a:t>
            </a:r>
            <a:r>
              <a:rPr lang="en-US" dirty="0"/>
              <a:t> hem. </a:t>
            </a:r>
            <a:r>
              <a:rPr lang="en-US" dirty="0" err="1"/>
              <a:t>Pappan</a:t>
            </a:r>
            <a:r>
              <a:rPr lang="en-US" dirty="0"/>
              <a:t> </a:t>
            </a:r>
            <a:r>
              <a:rPr lang="en-US" dirty="0" err="1"/>
              <a:t>öppnade</a:t>
            </a:r>
            <a:r>
              <a:rPr lang="en-US" dirty="0"/>
              <a:t> </a:t>
            </a:r>
            <a:r>
              <a:rPr lang="en-US" dirty="0" err="1"/>
              <a:t>dörren</a:t>
            </a:r>
            <a:r>
              <a:rPr lang="en-US" dirty="0"/>
              <a:t> </a:t>
            </a:r>
            <a:r>
              <a:rPr lang="en-US" dirty="0" err="1"/>
              <a:t>argt</a:t>
            </a:r>
            <a:r>
              <a:rPr lang="en-US" dirty="0"/>
              <a:t> </a:t>
            </a:r>
            <a:r>
              <a:rPr lang="en-US" dirty="0" err="1"/>
              <a:t>och</a:t>
            </a:r>
            <a:r>
              <a:rPr lang="en-US" dirty="0"/>
              <a:t> </a:t>
            </a:r>
            <a:r>
              <a:rPr lang="en-US" dirty="0" err="1"/>
              <a:t>skrek</a:t>
            </a:r>
            <a:r>
              <a:rPr lang="en-US" dirty="0"/>
              <a:t> </a:t>
            </a:r>
            <a:r>
              <a:rPr lang="en-US" dirty="0" err="1"/>
              <a:t>åt</a:t>
            </a:r>
            <a:r>
              <a:rPr lang="en-US" dirty="0"/>
              <a:t> Ismail. </a:t>
            </a:r>
            <a:r>
              <a:rPr lang="en-US" dirty="0" err="1"/>
              <a:t>Varför</a:t>
            </a:r>
            <a:r>
              <a:rPr lang="en-US" dirty="0"/>
              <a:t> </a:t>
            </a:r>
            <a:r>
              <a:rPr lang="en-US" dirty="0" err="1"/>
              <a:t>är</a:t>
            </a:r>
            <a:r>
              <a:rPr lang="en-US" dirty="0"/>
              <a:t> </a:t>
            </a:r>
            <a:r>
              <a:rPr lang="en-US" dirty="0" err="1"/>
              <a:t>han</a:t>
            </a:r>
            <a:r>
              <a:rPr lang="en-US" dirty="0"/>
              <a:t> </a:t>
            </a:r>
            <a:r>
              <a:rPr lang="en-US" dirty="0" err="1"/>
              <a:t>försenad</a:t>
            </a:r>
            <a:r>
              <a:rPr lang="en-US" dirty="0"/>
              <a:t>? Ismail </a:t>
            </a:r>
            <a:r>
              <a:rPr lang="en-US" dirty="0" err="1"/>
              <a:t>försökte</a:t>
            </a:r>
            <a:r>
              <a:rPr lang="en-US" dirty="0"/>
              <a:t> </a:t>
            </a:r>
            <a:r>
              <a:rPr lang="en-US" dirty="0" err="1"/>
              <a:t>lugnt</a:t>
            </a:r>
            <a:r>
              <a:rPr lang="en-US" dirty="0"/>
              <a:t> </a:t>
            </a:r>
            <a:r>
              <a:rPr lang="en-US" dirty="0" err="1"/>
              <a:t>säga</a:t>
            </a:r>
            <a:r>
              <a:rPr lang="en-US" dirty="0"/>
              <a:t> </a:t>
            </a:r>
            <a:r>
              <a:rPr lang="en-US" dirty="0" err="1"/>
              <a:t>att</a:t>
            </a:r>
            <a:r>
              <a:rPr lang="en-US" dirty="0"/>
              <a:t> </a:t>
            </a:r>
            <a:r>
              <a:rPr lang="en-US" dirty="0" err="1"/>
              <a:t>han</a:t>
            </a:r>
            <a:r>
              <a:rPr lang="en-US" dirty="0"/>
              <a:t> </a:t>
            </a:r>
            <a:r>
              <a:rPr lang="en-US" dirty="0" err="1"/>
              <a:t>var</a:t>
            </a:r>
            <a:r>
              <a:rPr lang="en-US" dirty="0"/>
              <a:t> hos </a:t>
            </a:r>
            <a:r>
              <a:rPr lang="en-US" dirty="0" err="1"/>
              <a:t>grannen</a:t>
            </a:r>
            <a:r>
              <a:rPr lang="en-US" dirty="0"/>
              <a:t>. </a:t>
            </a:r>
            <a:r>
              <a:rPr lang="en-US" dirty="0" err="1"/>
              <a:t>Pappan</a:t>
            </a:r>
            <a:r>
              <a:rPr lang="en-US" dirty="0"/>
              <a:t> </a:t>
            </a:r>
            <a:r>
              <a:rPr lang="en-US" dirty="0" err="1"/>
              <a:t>trodde</a:t>
            </a:r>
            <a:r>
              <a:rPr lang="en-US" dirty="0"/>
              <a:t> </a:t>
            </a:r>
            <a:r>
              <a:rPr lang="en-US" dirty="0" err="1"/>
              <a:t>inte</a:t>
            </a:r>
            <a:r>
              <a:rPr lang="en-US" dirty="0"/>
              <a:t> </a:t>
            </a:r>
            <a:r>
              <a:rPr lang="en-US" dirty="0" err="1"/>
              <a:t>och</a:t>
            </a:r>
            <a:r>
              <a:rPr lang="en-US" dirty="0"/>
              <a:t> </a:t>
            </a:r>
            <a:r>
              <a:rPr lang="en-US" dirty="0" err="1"/>
              <a:t>sade</a:t>
            </a:r>
            <a:r>
              <a:rPr lang="en-US" dirty="0"/>
              <a:t> </a:t>
            </a:r>
            <a:r>
              <a:rPr lang="en-US" dirty="0" err="1"/>
              <a:t>att</a:t>
            </a:r>
            <a:r>
              <a:rPr lang="en-US" dirty="0"/>
              <a:t> </a:t>
            </a:r>
            <a:r>
              <a:rPr lang="en-US" dirty="0" err="1"/>
              <a:t>han</a:t>
            </a:r>
            <a:r>
              <a:rPr lang="en-US" dirty="0"/>
              <a:t> </a:t>
            </a:r>
            <a:r>
              <a:rPr lang="en-US" dirty="0" err="1"/>
              <a:t>visar</a:t>
            </a:r>
            <a:r>
              <a:rPr lang="en-US" dirty="0"/>
              <a:t> </a:t>
            </a:r>
            <a:r>
              <a:rPr lang="en-US" dirty="0" err="1"/>
              <a:t>dåligt</a:t>
            </a:r>
            <a:r>
              <a:rPr lang="en-US" dirty="0"/>
              <a:t> </a:t>
            </a:r>
            <a:r>
              <a:rPr lang="en-US" dirty="0" err="1"/>
              <a:t>exempel</a:t>
            </a:r>
            <a:r>
              <a:rPr lang="en-US" dirty="0"/>
              <a:t> till de </a:t>
            </a:r>
            <a:r>
              <a:rPr lang="en-US" dirty="0" err="1"/>
              <a:t>andra</a:t>
            </a:r>
            <a:r>
              <a:rPr lang="en-US" dirty="0"/>
              <a:t> </a:t>
            </a:r>
            <a:r>
              <a:rPr lang="en-US" dirty="0" err="1"/>
              <a:t>syskonen</a:t>
            </a:r>
            <a:r>
              <a:rPr lang="en-US" dirty="0"/>
              <a:t>.</a:t>
            </a:r>
          </a:p>
          <a:p>
            <a:r>
              <a:rPr lang="en-US" dirty="0"/>
              <a:t> </a:t>
            </a:r>
          </a:p>
          <a:p>
            <a:endParaRPr lang="en-US" dirty="0"/>
          </a:p>
          <a:p>
            <a:endParaRPr lang="en-US" dirty="0"/>
          </a:p>
        </p:txBody>
      </p:sp>
      <p:sp>
        <p:nvSpPr>
          <p:cNvPr id="6" name="Text Box 5"/>
          <p:cNvSpPr txBox="1"/>
          <p:nvPr/>
        </p:nvSpPr>
        <p:spPr>
          <a:xfrm>
            <a:off x="5148064" y="292735"/>
            <a:ext cx="3713361" cy="829945"/>
          </a:xfrm>
          <a:prstGeom prst="rect">
            <a:avLst/>
          </a:prstGeom>
          <a:noFill/>
        </p:spPr>
        <p:txBody>
          <a:bodyPr wrap="square" rtlCol="0" anchor="t">
            <a:spAutoFit/>
          </a:bodyPr>
          <a:lstStyle/>
          <a:p>
            <a:pPr algn="r"/>
            <a:r>
              <a:rPr lang="fi-FI" sz="2400" b="1" dirty="0" err="1">
                <a:solidFill>
                  <a:schemeClr val="accent6"/>
                </a:solidFill>
                <a:latin typeface="Calibri" panose="020F0502020204030204" charset="0"/>
                <a:sym typeface="+mn-ea"/>
              </a:rPr>
              <a:t>Elevernas</a:t>
            </a:r>
            <a:r>
              <a:rPr lang="fi-FI" sz="2400" b="1" dirty="0">
                <a:solidFill>
                  <a:schemeClr val="accent6"/>
                </a:solidFill>
                <a:latin typeface="Calibri" panose="020F0502020204030204" charset="0"/>
                <a:sym typeface="+mn-ea"/>
              </a:rPr>
              <a:t> </a:t>
            </a:r>
            <a:r>
              <a:rPr lang="fi-FI" sz="2400" b="1" dirty="0" err="1">
                <a:solidFill>
                  <a:schemeClr val="accent6"/>
                </a:solidFill>
                <a:latin typeface="Calibri" panose="020F0502020204030204" charset="0"/>
                <a:sym typeface="+mn-ea"/>
              </a:rPr>
              <a:t>berättelser</a:t>
            </a:r>
            <a:r>
              <a:rPr lang="fi-FI" sz="2400" b="1" dirty="0">
                <a:solidFill>
                  <a:schemeClr val="accent6"/>
                </a:solidFill>
                <a:latin typeface="Calibri" panose="020F0502020204030204" charset="0"/>
                <a:sym typeface="+mn-ea"/>
              </a:rPr>
              <a:t>: </a:t>
            </a:r>
            <a:br>
              <a:rPr lang="fi-FI" sz="2400" b="1" dirty="0">
                <a:solidFill>
                  <a:schemeClr val="accent6"/>
                </a:solidFill>
                <a:latin typeface="Calibri" panose="020F0502020204030204" charset="0"/>
                <a:sym typeface="+mn-ea"/>
              </a:rPr>
            </a:br>
            <a:r>
              <a:rPr lang="fi-FI" sz="2400" b="1" dirty="0" err="1">
                <a:solidFill>
                  <a:schemeClr val="accent6"/>
                </a:solidFill>
                <a:latin typeface="Calibri" panose="020F0502020204030204" charset="0"/>
                <a:sym typeface="+mn-ea"/>
              </a:rPr>
              <a:t>Vad</a:t>
            </a:r>
            <a:r>
              <a:rPr lang="fi-FI" sz="2400" b="1" dirty="0">
                <a:solidFill>
                  <a:schemeClr val="accent6"/>
                </a:solidFill>
                <a:latin typeface="Calibri" panose="020F0502020204030204" charset="0"/>
                <a:sym typeface="+mn-ea"/>
              </a:rPr>
              <a:t> </a:t>
            </a:r>
            <a:r>
              <a:rPr lang="fi-FI" sz="2400" b="1" dirty="0" err="1">
                <a:solidFill>
                  <a:schemeClr val="accent6"/>
                </a:solidFill>
                <a:latin typeface="Calibri" panose="020F0502020204030204" charset="0"/>
                <a:sym typeface="+mn-ea"/>
              </a:rPr>
              <a:t>händer</a:t>
            </a:r>
            <a:r>
              <a:rPr lang="fi-FI" sz="2400" b="1" dirty="0">
                <a:solidFill>
                  <a:schemeClr val="accent6"/>
                </a:solidFill>
                <a:latin typeface="Calibri" panose="020F0502020204030204" charset="0"/>
                <a:sym typeface="+mn-ea"/>
              </a:rPr>
              <a:t> i </a:t>
            </a:r>
            <a:r>
              <a:rPr lang="fi-FI" sz="2400" b="1" dirty="0" err="1">
                <a:solidFill>
                  <a:schemeClr val="accent6"/>
                </a:solidFill>
                <a:latin typeface="Calibri" panose="020F0502020204030204" charset="0"/>
                <a:sym typeface="+mn-ea"/>
              </a:rPr>
              <a:t>bilden</a:t>
            </a:r>
            <a:r>
              <a:rPr lang="fi-FI" sz="2400" b="1" dirty="0">
                <a:solidFill>
                  <a:schemeClr val="accent6"/>
                </a:solidFill>
                <a:latin typeface="Calibri" panose="020F0502020204030204" charset="0"/>
                <a:sym typeface="+mn-ea"/>
              </a:rPr>
              <a:t>?</a:t>
            </a:r>
          </a:p>
        </p:txBody>
      </p:sp>
      <p:pic>
        <p:nvPicPr>
          <p:cNvPr id="5" name="Picture 4" descr="isa_huutaa"/>
          <p:cNvPicPr>
            <a:picLocks noChangeAspect="1"/>
          </p:cNvPicPr>
          <p:nvPr/>
        </p:nvPicPr>
        <p:blipFill>
          <a:blip r:embed="rId3"/>
          <a:stretch>
            <a:fillRect/>
          </a:stretch>
        </p:blipFill>
        <p:spPr>
          <a:xfrm>
            <a:off x="5775960" y="1058545"/>
            <a:ext cx="3138170" cy="2138045"/>
          </a:xfrm>
          <a:prstGeom prst="rect">
            <a:avLst/>
          </a:prstGeom>
        </p:spPr>
      </p:pic>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25a</a:t>
            </a:r>
          </a:p>
        </p:txBody>
      </p:sp>
      <p:pic>
        <p:nvPicPr>
          <p:cNvPr id="3" name="Picture 2" descr="ruokkis"/>
          <p:cNvPicPr>
            <a:picLocks noChangeAspect="1"/>
          </p:cNvPicPr>
          <p:nvPr/>
        </p:nvPicPr>
        <p:blipFill>
          <a:blip r:embed="rId2"/>
          <a:stretch>
            <a:fillRect/>
          </a:stretch>
        </p:blipFill>
        <p:spPr>
          <a:xfrm>
            <a:off x="802005" y="187325"/>
            <a:ext cx="6852285" cy="4060825"/>
          </a:xfrm>
          <a:prstGeom prst="rect">
            <a:avLst/>
          </a:prstGeom>
        </p:spPr>
      </p:pic>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1205"/>
            <a:ext cx="4686300" cy="4714240"/>
          </a:xfrm>
          <a:prstGeom prst="ellipse">
            <a:avLst/>
          </a:prstGeom>
          <a:solidFill>
            <a:schemeClr val="bg1"/>
          </a:solidFill>
          <a:ln w="158750" cmpd="sng">
            <a:solidFill>
              <a:srgbClr val="F392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25b</a:t>
            </a:r>
          </a:p>
        </p:txBody>
      </p:sp>
      <p:sp>
        <p:nvSpPr>
          <p:cNvPr id="4" name="Text Box 3"/>
          <p:cNvSpPr txBox="1"/>
          <p:nvPr/>
        </p:nvSpPr>
        <p:spPr>
          <a:xfrm>
            <a:off x="217170" y="123478"/>
            <a:ext cx="4580890" cy="4524315"/>
          </a:xfrm>
          <a:prstGeom prst="rect">
            <a:avLst/>
          </a:prstGeom>
          <a:noFill/>
        </p:spPr>
        <p:txBody>
          <a:bodyPr wrap="square" rtlCol="0">
            <a:spAutoFit/>
          </a:bodyPr>
          <a:lstStyle/>
          <a:p>
            <a:r>
              <a:rPr lang="en-US" dirty="0" err="1"/>
              <a:t>Det</a:t>
            </a:r>
            <a:r>
              <a:rPr lang="en-US" dirty="0"/>
              <a:t> </a:t>
            </a:r>
            <a:r>
              <a:rPr lang="en-US" dirty="0" err="1"/>
              <a:t>var</a:t>
            </a:r>
            <a:r>
              <a:rPr lang="en-US" dirty="0"/>
              <a:t> </a:t>
            </a:r>
            <a:r>
              <a:rPr lang="en-US" dirty="0" err="1"/>
              <a:t>en</a:t>
            </a:r>
            <a:r>
              <a:rPr lang="en-US" dirty="0"/>
              <a:t> </a:t>
            </a:r>
            <a:r>
              <a:rPr lang="en-US" dirty="0" err="1"/>
              <a:t>gång</a:t>
            </a:r>
            <a:r>
              <a:rPr lang="en-US" dirty="0"/>
              <a:t> </a:t>
            </a:r>
            <a:r>
              <a:rPr lang="en-US" dirty="0" err="1"/>
              <a:t>en</a:t>
            </a:r>
            <a:r>
              <a:rPr lang="en-US" dirty="0"/>
              <a:t> mamma </a:t>
            </a:r>
            <a:r>
              <a:rPr lang="en-US" dirty="0" err="1"/>
              <a:t>och</a:t>
            </a:r>
            <a:r>
              <a:rPr lang="en-US" dirty="0"/>
              <a:t> </a:t>
            </a:r>
            <a:r>
              <a:rPr lang="en-US" dirty="0" err="1"/>
              <a:t>ett</a:t>
            </a:r>
            <a:r>
              <a:rPr lang="en-US" dirty="0"/>
              <a:t> barn. </a:t>
            </a:r>
            <a:r>
              <a:rPr lang="en-US" dirty="0" err="1"/>
              <a:t>Mamman</a:t>
            </a:r>
            <a:r>
              <a:rPr lang="en-US" dirty="0"/>
              <a:t> </a:t>
            </a:r>
            <a:r>
              <a:rPr lang="en-US" dirty="0" err="1"/>
              <a:t>dricker</a:t>
            </a:r>
            <a:r>
              <a:rPr lang="en-US" dirty="0"/>
              <a:t> vin </a:t>
            </a:r>
            <a:r>
              <a:rPr lang="en-US" dirty="0" err="1"/>
              <a:t>och</a:t>
            </a:r>
            <a:r>
              <a:rPr lang="en-US" dirty="0"/>
              <a:t> </a:t>
            </a:r>
            <a:r>
              <a:rPr lang="en-US" dirty="0" err="1"/>
              <a:t>barnet</a:t>
            </a:r>
            <a:r>
              <a:rPr lang="en-US" dirty="0"/>
              <a:t> </a:t>
            </a:r>
            <a:r>
              <a:rPr lang="en-US" dirty="0" err="1"/>
              <a:t>ser</a:t>
            </a:r>
            <a:r>
              <a:rPr lang="en-US" dirty="0"/>
              <a:t> </a:t>
            </a:r>
            <a:r>
              <a:rPr lang="en-US" dirty="0" err="1"/>
              <a:t>förskräckt</a:t>
            </a:r>
            <a:r>
              <a:rPr lang="en-US" dirty="0"/>
              <a:t> </a:t>
            </a:r>
            <a:r>
              <a:rPr lang="en-US" dirty="0" err="1"/>
              <a:t>på</a:t>
            </a:r>
            <a:r>
              <a:rPr lang="en-US" dirty="0"/>
              <a:t> </a:t>
            </a:r>
            <a:r>
              <a:rPr lang="en-US" dirty="0" err="1"/>
              <a:t>mamman</a:t>
            </a:r>
            <a:r>
              <a:rPr lang="en-US" dirty="0"/>
              <a:t>.</a:t>
            </a:r>
          </a:p>
          <a:p>
            <a:endParaRPr lang="en-US" dirty="0"/>
          </a:p>
          <a:p>
            <a:r>
              <a:rPr lang="en-US" dirty="0" err="1"/>
              <a:t>Det</a:t>
            </a:r>
            <a:r>
              <a:rPr lang="en-US" dirty="0"/>
              <a:t> </a:t>
            </a:r>
            <a:r>
              <a:rPr lang="en-US" dirty="0" err="1"/>
              <a:t>var</a:t>
            </a:r>
            <a:r>
              <a:rPr lang="en-US" dirty="0"/>
              <a:t> </a:t>
            </a:r>
            <a:r>
              <a:rPr lang="en-US" dirty="0" err="1"/>
              <a:t>en</a:t>
            </a:r>
            <a:r>
              <a:rPr lang="en-US" dirty="0"/>
              <a:t> </a:t>
            </a:r>
            <a:r>
              <a:rPr lang="en-US" dirty="0" err="1"/>
              <a:t>regnig</a:t>
            </a:r>
            <a:r>
              <a:rPr lang="en-US" dirty="0"/>
              <a:t> dag </a:t>
            </a:r>
            <a:r>
              <a:rPr lang="en-US" dirty="0" err="1"/>
              <a:t>hemma</a:t>
            </a:r>
            <a:r>
              <a:rPr lang="en-US" dirty="0"/>
              <a:t> hos </a:t>
            </a:r>
            <a:r>
              <a:rPr lang="en-US" dirty="0" err="1"/>
              <a:t>Virkalahtis</a:t>
            </a:r>
            <a:r>
              <a:rPr lang="en-US" dirty="0"/>
              <a:t> </a:t>
            </a:r>
            <a:r>
              <a:rPr lang="en-US" dirty="0" err="1"/>
              <a:t>i</a:t>
            </a:r>
            <a:r>
              <a:rPr lang="en-US" dirty="0"/>
              <a:t> </a:t>
            </a:r>
            <a:r>
              <a:rPr lang="en-US" dirty="0" err="1"/>
              <a:t>Jyväskylä</a:t>
            </a:r>
            <a:r>
              <a:rPr lang="en-US" dirty="0"/>
              <a:t>. </a:t>
            </a:r>
            <a:r>
              <a:rPr lang="en-US" dirty="0" err="1"/>
              <a:t>Familjens</a:t>
            </a:r>
            <a:r>
              <a:rPr lang="en-US" dirty="0"/>
              <a:t> dotter Alina sitter </a:t>
            </a:r>
            <a:r>
              <a:rPr lang="en-US" dirty="0" err="1"/>
              <a:t>på</a:t>
            </a:r>
            <a:r>
              <a:rPr lang="en-US" dirty="0"/>
              <a:t> </a:t>
            </a:r>
            <a:r>
              <a:rPr lang="en-US" dirty="0" err="1"/>
              <a:t>en</a:t>
            </a:r>
            <a:r>
              <a:rPr lang="en-US" dirty="0"/>
              <a:t> </a:t>
            </a:r>
            <a:r>
              <a:rPr lang="en-US" dirty="0" err="1"/>
              <a:t>stol</a:t>
            </a:r>
            <a:r>
              <a:rPr lang="en-US" dirty="0"/>
              <a:t> vid </a:t>
            </a:r>
            <a:r>
              <a:rPr lang="en-US" dirty="0" err="1"/>
              <a:t>köksbordet</a:t>
            </a:r>
            <a:r>
              <a:rPr lang="en-US" dirty="0"/>
              <a:t> </a:t>
            </a:r>
            <a:r>
              <a:rPr lang="en-US" dirty="0" err="1"/>
              <a:t>på</a:t>
            </a:r>
            <a:r>
              <a:rPr lang="en-US" dirty="0"/>
              <a:t> </a:t>
            </a:r>
            <a:r>
              <a:rPr lang="en-US" dirty="0" err="1"/>
              <a:t>en</a:t>
            </a:r>
            <a:r>
              <a:rPr lang="en-US" dirty="0"/>
              <a:t> </a:t>
            </a:r>
            <a:r>
              <a:rPr lang="en-US" dirty="0" err="1"/>
              <a:t>stol</a:t>
            </a:r>
            <a:r>
              <a:rPr lang="en-US" dirty="0"/>
              <a:t>. Alina </a:t>
            </a:r>
            <a:r>
              <a:rPr lang="en-US" dirty="0" err="1"/>
              <a:t>klagar</a:t>
            </a:r>
            <a:r>
              <a:rPr lang="en-US" dirty="0"/>
              <a:t> till sin mamma </a:t>
            </a:r>
            <a:r>
              <a:rPr lang="en-US" dirty="0" err="1"/>
              <a:t>att</a:t>
            </a:r>
            <a:r>
              <a:rPr lang="en-US" dirty="0"/>
              <a:t> hon </a:t>
            </a:r>
            <a:r>
              <a:rPr lang="en-US" dirty="0" err="1"/>
              <a:t>är</a:t>
            </a:r>
            <a:r>
              <a:rPr lang="en-US" dirty="0"/>
              <a:t> </a:t>
            </a:r>
            <a:r>
              <a:rPr lang="en-US" dirty="0" err="1"/>
              <a:t>störd</a:t>
            </a:r>
            <a:r>
              <a:rPr lang="en-US" dirty="0"/>
              <a:t> </a:t>
            </a:r>
            <a:r>
              <a:rPr lang="en-US" dirty="0" err="1"/>
              <a:t>på</a:t>
            </a:r>
            <a:r>
              <a:rPr lang="en-US" dirty="0"/>
              <a:t> </a:t>
            </a:r>
            <a:r>
              <a:rPr lang="en-US" dirty="0" err="1"/>
              <a:t>hennes</a:t>
            </a:r>
            <a:r>
              <a:rPr lang="en-US" dirty="0"/>
              <a:t> mammas </a:t>
            </a:r>
            <a:r>
              <a:rPr lang="en-US" dirty="0" err="1"/>
              <a:t>ständiga</a:t>
            </a:r>
            <a:r>
              <a:rPr lang="en-US" dirty="0"/>
              <a:t> </a:t>
            </a:r>
            <a:r>
              <a:rPr lang="en-US" dirty="0" err="1"/>
              <a:t>bruk</a:t>
            </a:r>
            <a:r>
              <a:rPr lang="en-US" dirty="0"/>
              <a:t> </a:t>
            </a:r>
            <a:r>
              <a:rPr lang="en-US" dirty="0" err="1"/>
              <a:t>av</a:t>
            </a:r>
            <a:r>
              <a:rPr lang="en-US" dirty="0"/>
              <a:t> </a:t>
            </a:r>
            <a:r>
              <a:rPr lang="en-US" dirty="0" err="1"/>
              <a:t>rusmedel</a:t>
            </a:r>
            <a:r>
              <a:rPr lang="en-US" dirty="0"/>
              <a:t>. </a:t>
            </a:r>
            <a:r>
              <a:rPr lang="en-US" dirty="0" err="1"/>
              <a:t>Mamman</a:t>
            </a:r>
            <a:r>
              <a:rPr lang="en-US" dirty="0"/>
              <a:t> </a:t>
            </a:r>
            <a:r>
              <a:rPr lang="en-US" dirty="0" err="1"/>
              <a:t>undrad</a:t>
            </a:r>
            <a:r>
              <a:rPr lang="en-US" dirty="0"/>
              <a:t> </a:t>
            </a:r>
            <a:r>
              <a:rPr lang="en-US" dirty="0" err="1"/>
              <a:t>vad</a:t>
            </a:r>
            <a:r>
              <a:rPr lang="en-US" dirty="0"/>
              <a:t> Alina </a:t>
            </a:r>
            <a:r>
              <a:rPr lang="en-US" dirty="0" err="1"/>
              <a:t>talar</a:t>
            </a:r>
            <a:r>
              <a:rPr lang="en-US" dirty="0"/>
              <a:t> </a:t>
            </a:r>
            <a:r>
              <a:rPr lang="en-US" dirty="0" err="1"/>
              <a:t>om.</a:t>
            </a:r>
            <a:endParaRPr lang="en-US" dirty="0"/>
          </a:p>
          <a:p>
            <a:r>
              <a:rPr lang="en-US" dirty="0"/>
              <a:t>Mamma: </a:t>
            </a:r>
            <a:r>
              <a:rPr lang="en-US" dirty="0" err="1"/>
              <a:t>Hur</a:t>
            </a:r>
            <a:r>
              <a:rPr lang="en-US" dirty="0"/>
              <a:t> </a:t>
            </a:r>
            <a:r>
              <a:rPr lang="en-US" dirty="0" err="1"/>
              <a:t>så</a:t>
            </a:r>
            <a:r>
              <a:rPr lang="en-US" dirty="0"/>
              <a:t> </a:t>
            </a:r>
            <a:r>
              <a:rPr lang="en-US" dirty="0" err="1"/>
              <a:t>är</a:t>
            </a:r>
            <a:r>
              <a:rPr lang="en-US" dirty="0"/>
              <a:t> </a:t>
            </a:r>
            <a:r>
              <a:rPr lang="en-US" dirty="0" err="1"/>
              <a:t>det</a:t>
            </a:r>
            <a:r>
              <a:rPr lang="en-US" dirty="0"/>
              <a:t> </a:t>
            </a:r>
            <a:r>
              <a:rPr lang="en-US" dirty="0" err="1"/>
              <a:t>dåligt</a:t>
            </a:r>
            <a:r>
              <a:rPr lang="en-US" dirty="0"/>
              <a:t>?</a:t>
            </a:r>
          </a:p>
          <a:p>
            <a:r>
              <a:rPr lang="en-US" dirty="0"/>
              <a:t>Alina </a:t>
            </a:r>
            <a:r>
              <a:rPr lang="en-US" dirty="0" err="1"/>
              <a:t>är</a:t>
            </a:r>
            <a:r>
              <a:rPr lang="en-US" dirty="0"/>
              <a:t> </a:t>
            </a:r>
            <a:r>
              <a:rPr lang="en-US" dirty="0" err="1"/>
              <a:t>snopen</a:t>
            </a:r>
            <a:r>
              <a:rPr lang="en-US" dirty="0"/>
              <a:t> </a:t>
            </a:r>
            <a:r>
              <a:rPr lang="en-US" dirty="0" err="1"/>
              <a:t>och</a:t>
            </a:r>
            <a:r>
              <a:rPr lang="en-US" dirty="0"/>
              <a:t> </a:t>
            </a:r>
            <a:r>
              <a:rPr lang="en-US" dirty="0" err="1"/>
              <a:t>undrad</a:t>
            </a:r>
            <a:r>
              <a:rPr lang="en-US" dirty="0"/>
              <a:t> om mamma </a:t>
            </a:r>
            <a:r>
              <a:rPr lang="en-US" dirty="0" err="1"/>
              <a:t>ska</a:t>
            </a:r>
            <a:r>
              <a:rPr lang="en-US" dirty="0"/>
              <a:t> </a:t>
            </a:r>
            <a:r>
              <a:rPr lang="en-US" dirty="0" err="1"/>
              <a:t>sluta</a:t>
            </a:r>
            <a:r>
              <a:rPr lang="en-US" dirty="0"/>
              <a:t>?</a:t>
            </a:r>
          </a:p>
          <a:p>
            <a:r>
              <a:rPr lang="en-US" dirty="0"/>
              <a:t>Alina </a:t>
            </a:r>
            <a:r>
              <a:rPr lang="en-US" dirty="0" err="1"/>
              <a:t>går</a:t>
            </a:r>
            <a:r>
              <a:rPr lang="en-US" dirty="0"/>
              <a:t> </a:t>
            </a:r>
            <a:r>
              <a:rPr lang="en-US" dirty="0" err="1"/>
              <a:t>på</a:t>
            </a:r>
            <a:r>
              <a:rPr lang="en-US" dirty="0"/>
              <a:t> </a:t>
            </a:r>
            <a:r>
              <a:rPr lang="en-US" dirty="0" err="1"/>
              <a:t>sitt</a:t>
            </a:r>
            <a:r>
              <a:rPr lang="en-US" dirty="0"/>
              <a:t> rum </a:t>
            </a:r>
            <a:r>
              <a:rPr lang="en-US" dirty="0" err="1"/>
              <a:t>bestört</a:t>
            </a:r>
            <a:r>
              <a:rPr lang="en-US" dirty="0"/>
              <a:t>, </a:t>
            </a:r>
            <a:r>
              <a:rPr lang="en-US" dirty="0" err="1"/>
              <a:t>och</a:t>
            </a:r>
            <a:r>
              <a:rPr lang="en-US" dirty="0"/>
              <a:t> </a:t>
            </a:r>
            <a:r>
              <a:rPr lang="en-US" dirty="0" err="1"/>
              <a:t>mamman</a:t>
            </a:r>
            <a:r>
              <a:rPr lang="en-US" dirty="0"/>
              <a:t> </a:t>
            </a:r>
            <a:r>
              <a:rPr lang="en-US" dirty="0" err="1"/>
              <a:t>börjar</a:t>
            </a:r>
            <a:r>
              <a:rPr lang="en-US" dirty="0"/>
              <a:t> </a:t>
            </a:r>
            <a:r>
              <a:rPr lang="en-US" dirty="0" err="1"/>
              <a:t>fundera</a:t>
            </a:r>
            <a:r>
              <a:rPr lang="en-US" dirty="0"/>
              <a:t> om hon </a:t>
            </a:r>
            <a:r>
              <a:rPr lang="en-US" dirty="0" err="1"/>
              <a:t>ska</a:t>
            </a:r>
            <a:r>
              <a:rPr lang="en-US" dirty="0"/>
              <a:t> </a:t>
            </a:r>
            <a:r>
              <a:rPr lang="en-US" dirty="0" err="1"/>
              <a:t>sluta</a:t>
            </a:r>
            <a:r>
              <a:rPr lang="en-US" dirty="0"/>
              <a:t> sin </a:t>
            </a:r>
            <a:r>
              <a:rPr lang="en-US" dirty="0" err="1"/>
              <a:t>användning</a:t>
            </a:r>
            <a:r>
              <a:rPr lang="en-US" dirty="0"/>
              <a:t> </a:t>
            </a:r>
            <a:r>
              <a:rPr lang="en-US" dirty="0" err="1"/>
              <a:t>av</a:t>
            </a:r>
            <a:r>
              <a:rPr lang="en-US" dirty="0"/>
              <a:t> </a:t>
            </a:r>
            <a:r>
              <a:rPr lang="en-US" dirty="0" err="1"/>
              <a:t>rusmedel</a:t>
            </a:r>
            <a:r>
              <a:rPr lang="en-US" dirty="0"/>
              <a:t>.</a:t>
            </a:r>
          </a:p>
        </p:txBody>
      </p:sp>
      <p:sp>
        <p:nvSpPr>
          <p:cNvPr id="6" name="Text Box 5"/>
          <p:cNvSpPr txBox="1"/>
          <p:nvPr/>
        </p:nvSpPr>
        <p:spPr>
          <a:xfrm>
            <a:off x="5409565" y="292735"/>
            <a:ext cx="3451860" cy="829945"/>
          </a:xfrm>
          <a:prstGeom prst="rect">
            <a:avLst/>
          </a:prstGeom>
          <a:noFill/>
        </p:spPr>
        <p:txBody>
          <a:bodyPr wrap="square" rtlCol="0" anchor="t">
            <a:spAutoFit/>
          </a:bodyPr>
          <a:lstStyle/>
          <a:p>
            <a:pPr algn="r"/>
            <a:r>
              <a:rPr lang="fi-FI" sz="2400" b="1" dirty="0" err="1">
                <a:solidFill>
                  <a:schemeClr val="accent6"/>
                </a:solidFill>
                <a:latin typeface="Calibri" panose="020F0502020204030204" charset="0"/>
                <a:sym typeface="+mn-ea"/>
              </a:rPr>
              <a:t>Elevernas</a:t>
            </a:r>
            <a:r>
              <a:rPr lang="fi-FI" sz="2400" b="1" dirty="0">
                <a:solidFill>
                  <a:schemeClr val="accent6"/>
                </a:solidFill>
                <a:latin typeface="Calibri" panose="020F0502020204030204" charset="0"/>
                <a:sym typeface="+mn-ea"/>
              </a:rPr>
              <a:t> </a:t>
            </a:r>
            <a:r>
              <a:rPr lang="fi-FI" sz="2400" b="1" dirty="0" err="1">
                <a:solidFill>
                  <a:schemeClr val="accent6"/>
                </a:solidFill>
                <a:latin typeface="Calibri" panose="020F0502020204030204" charset="0"/>
                <a:sym typeface="+mn-ea"/>
              </a:rPr>
              <a:t>berättelser</a:t>
            </a:r>
            <a:r>
              <a:rPr lang="fi-FI" sz="2400" b="1" dirty="0">
                <a:solidFill>
                  <a:schemeClr val="accent6"/>
                </a:solidFill>
                <a:latin typeface="Calibri" panose="020F0502020204030204" charset="0"/>
                <a:sym typeface="+mn-ea"/>
              </a:rPr>
              <a:t>: </a:t>
            </a:r>
            <a:br>
              <a:rPr lang="fi-FI" sz="2400" b="1" dirty="0">
                <a:solidFill>
                  <a:schemeClr val="accent6"/>
                </a:solidFill>
                <a:latin typeface="Calibri" panose="020F0502020204030204" charset="0"/>
                <a:sym typeface="+mn-ea"/>
              </a:rPr>
            </a:br>
            <a:r>
              <a:rPr lang="fi-FI" sz="2400" b="1" dirty="0" err="1">
                <a:solidFill>
                  <a:schemeClr val="accent6"/>
                </a:solidFill>
                <a:latin typeface="Calibri" panose="020F0502020204030204" charset="0"/>
                <a:sym typeface="+mn-ea"/>
              </a:rPr>
              <a:t>Vad</a:t>
            </a:r>
            <a:r>
              <a:rPr lang="fi-FI" sz="2400" b="1" dirty="0">
                <a:solidFill>
                  <a:schemeClr val="accent6"/>
                </a:solidFill>
                <a:latin typeface="Calibri" panose="020F0502020204030204" charset="0"/>
                <a:sym typeface="+mn-ea"/>
              </a:rPr>
              <a:t> </a:t>
            </a:r>
            <a:r>
              <a:rPr lang="fi-FI" sz="2400" b="1" dirty="0" err="1">
                <a:solidFill>
                  <a:schemeClr val="accent6"/>
                </a:solidFill>
                <a:latin typeface="Calibri" panose="020F0502020204030204" charset="0"/>
                <a:sym typeface="+mn-ea"/>
              </a:rPr>
              <a:t>händer</a:t>
            </a:r>
            <a:r>
              <a:rPr lang="fi-FI" sz="2400" b="1" dirty="0">
                <a:solidFill>
                  <a:schemeClr val="accent6"/>
                </a:solidFill>
                <a:latin typeface="Calibri" panose="020F0502020204030204" charset="0"/>
                <a:sym typeface="+mn-ea"/>
              </a:rPr>
              <a:t> i </a:t>
            </a:r>
            <a:r>
              <a:rPr lang="fi-FI" sz="2400" b="1" dirty="0" err="1">
                <a:solidFill>
                  <a:schemeClr val="accent6"/>
                </a:solidFill>
                <a:latin typeface="Calibri" panose="020F0502020204030204" charset="0"/>
                <a:sym typeface="+mn-ea"/>
              </a:rPr>
              <a:t>bilden</a:t>
            </a:r>
            <a:r>
              <a:rPr lang="fi-FI" sz="2400" b="1" dirty="0">
                <a:solidFill>
                  <a:schemeClr val="accent6"/>
                </a:solidFill>
                <a:latin typeface="Calibri" panose="020F0502020204030204" charset="0"/>
                <a:sym typeface="+mn-ea"/>
              </a:rPr>
              <a:t>?</a:t>
            </a:r>
          </a:p>
        </p:txBody>
      </p:sp>
      <p:pic>
        <p:nvPicPr>
          <p:cNvPr id="5" name="Picture 4" descr="ruokkis"/>
          <p:cNvPicPr>
            <a:picLocks noChangeAspect="1"/>
          </p:cNvPicPr>
          <p:nvPr/>
        </p:nvPicPr>
        <p:blipFill>
          <a:blip r:embed="rId3"/>
          <a:stretch>
            <a:fillRect/>
          </a:stretch>
        </p:blipFill>
        <p:spPr>
          <a:xfrm>
            <a:off x="5619115" y="996315"/>
            <a:ext cx="3451860" cy="2045970"/>
          </a:xfrm>
          <a:prstGeom prst="rect">
            <a:avLst/>
          </a:prstGeom>
        </p:spPr>
      </p:pic>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26a</a:t>
            </a:r>
          </a:p>
        </p:txBody>
      </p:sp>
      <p:pic>
        <p:nvPicPr>
          <p:cNvPr id="3" name="Picture 2" descr="netti"/>
          <p:cNvPicPr>
            <a:picLocks noChangeAspect="1"/>
          </p:cNvPicPr>
          <p:nvPr/>
        </p:nvPicPr>
        <p:blipFill>
          <a:blip r:embed="rId2"/>
          <a:stretch>
            <a:fillRect/>
          </a:stretch>
        </p:blipFill>
        <p:spPr>
          <a:xfrm>
            <a:off x="1825625" y="182245"/>
            <a:ext cx="5883910" cy="4098290"/>
          </a:xfrm>
          <a:prstGeom prst="rect">
            <a:avLst/>
          </a:prstGeom>
        </p:spPr>
      </p:pic>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1205"/>
            <a:ext cx="4686300" cy="4714240"/>
          </a:xfrm>
          <a:prstGeom prst="ellipse">
            <a:avLst/>
          </a:prstGeom>
          <a:solidFill>
            <a:schemeClr val="bg1"/>
          </a:solidFill>
          <a:ln w="158750" cmpd="sng">
            <a:solidFill>
              <a:srgbClr val="F392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26b</a:t>
            </a:r>
          </a:p>
        </p:txBody>
      </p:sp>
      <p:sp>
        <p:nvSpPr>
          <p:cNvPr id="4" name="Text Box 3"/>
          <p:cNvSpPr txBox="1"/>
          <p:nvPr/>
        </p:nvSpPr>
        <p:spPr>
          <a:xfrm>
            <a:off x="323850" y="121285"/>
            <a:ext cx="4580890" cy="4524315"/>
          </a:xfrm>
          <a:prstGeom prst="rect">
            <a:avLst/>
          </a:prstGeom>
          <a:noFill/>
        </p:spPr>
        <p:txBody>
          <a:bodyPr wrap="square" rtlCol="0">
            <a:spAutoFit/>
          </a:bodyPr>
          <a:lstStyle/>
          <a:p>
            <a:r>
              <a:rPr lang="en-US" dirty="0" err="1"/>
              <a:t>En</a:t>
            </a:r>
            <a:r>
              <a:rPr lang="en-US" dirty="0"/>
              <a:t> </a:t>
            </a:r>
            <a:r>
              <a:rPr lang="en-US" dirty="0" err="1"/>
              <a:t>pojke</a:t>
            </a:r>
            <a:r>
              <a:rPr lang="en-US" dirty="0"/>
              <a:t> </a:t>
            </a:r>
            <a:r>
              <a:rPr lang="en-US" dirty="0" err="1"/>
              <a:t>ser</a:t>
            </a:r>
            <a:r>
              <a:rPr lang="en-US" dirty="0"/>
              <a:t> </a:t>
            </a:r>
            <a:r>
              <a:rPr lang="en-US" dirty="0" err="1"/>
              <a:t>från</a:t>
            </a:r>
            <a:r>
              <a:rPr lang="en-US" dirty="0"/>
              <a:t> </a:t>
            </a:r>
            <a:r>
              <a:rPr lang="en-US" dirty="0" err="1"/>
              <a:t>Youtube</a:t>
            </a:r>
            <a:r>
              <a:rPr lang="en-US" dirty="0"/>
              <a:t> </a:t>
            </a:r>
            <a:r>
              <a:rPr lang="en-US" dirty="0" err="1"/>
              <a:t>när</a:t>
            </a:r>
            <a:r>
              <a:rPr lang="en-US" dirty="0"/>
              <a:t> </a:t>
            </a:r>
            <a:r>
              <a:rPr lang="en-US" dirty="0" err="1"/>
              <a:t>en</a:t>
            </a:r>
            <a:r>
              <a:rPr lang="en-US" dirty="0"/>
              <a:t> </a:t>
            </a:r>
            <a:r>
              <a:rPr lang="en-US" dirty="0" err="1"/>
              <a:t>äldre</a:t>
            </a:r>
            <a:r>
              <a:rPr lang="en-US" dirty="0"/>
              <a:t> </a:t>
            </a:r>
            <a:r>
              <a:rPr lang="en-US" dirty="0" err="1"/>
              <a:t>pojke</a:t>
            </a:r>
            <a:r>
              <a:rPr lang="en-US" dirty="0"/>
              <a:t> </a:t>
            </a:r>
            <a:r>
              <a:rPr lang="en-US" dirty="0" err="1"/>
              <a:t>dricker</a:t>
            </a:r>
            <a:r>
              <a:rPr lang="en-US" dirty="0"/>
              <a:t> </a:t>
            </a:r>
            <a:r>
              <a:rPr lang="en-US" dirty="0" err="1"/>
              <a:t>alkohol</a:t>
            </a:r>
            <a:r>
              <a:rPr lang="en-US" dirty="0"/>
              <a:t>. Han </a:t>
            </a:r>
            <a:r>
              <a:rPr lang="en-US" dirty="0" err="1"/>
              <a:t>funderar</a:t>
            </a:r>
            <a:r>
              <a:rPr lang="en-US" dirty="0"/>
              <a:t> </a:t>
            </a:r>
            <a:r>
              <a:rPr lang="en-US" dirty="0" err="1"/>
              <a:t>att</a:t>
            </a:r>
            <a:r>
              <a:rPr lang="en-US" dirty="0"/>
              <a:t> </a:t>
            </a:r>
            <a:r>
              <a:rPr lang="en-US" dirty="0" err="1"/>
              <a:t>det</a:t>
            </a:r>
            <a:r>
              <a:rPr lang="en-US" dirty="0"/>
              <a:t> </a:t>
            </a:r>
            <a:r>
              <a:rPr lang="en-US" dirty="0" err="1"/>
              <a:t>är</a:t>
            </a:r>
            <a:r>
              <a:rPr lang="en-US" dirty="0"/>
              <a:t> </a:t>
            </a:r>
            <a:r>
              <a:rPr lang="en-US" dirty="0" err="1"/>
              <a:t>fint</a:t>
            </a:r>
            <a:r>
              <a:rPr lang="en-US" dirty="0"/>
              <a:t> </a:t>
            </a:r>
            <a:r>
              <a:rPr lang="en-US" dirty="0" err="1"/>
              <a:t>att</a:t>
            </a:r>
            <a:r>
              <a:rPr lang="en-US" dirty="0"/>
              <a:t> </a:t>
            </a:r>
            <a:r>
              <a:rPr lang="en-US" dirty="0" err="1"/>
              <a:t>dricka</a:t>
            </a:r>
            <a:r>
              <a:rPr lang="en-US" dirty="0"/>
              <a:t> </a:t>
            </a:r>
            <a:r>
              <a:rPr lang="en-US" dirty="0" err="1"/>
              <a:t>så</a:t>
            </a:r>
            <a:r>
              <a:rPr lang="en-US" dirty="0"/>
              <a:t> </a:t>
            </a:r>
            <a:r>
              <a:rPr lang="en-US" dirty="0" err="1"/>
              <a:t>han</a:t>
            </a:r>
            <a:r>
              <a:rPr lang="en-US" dirty="0"/>
              <a:t> </a:t>
            </a:r>
            <a:r>
              <a:rPr lang="en-US" dirty="0" err="1"/>
              <a:t>ger</a:t>
            </a:r>
            <a:r>
              <a:rPr lang="en-US" dirty="0"/>
              <a:t> sig </a:t>
            </a:r>
            <a:r>
              <a:rPr lang="en-US" dirty="0" err="1"/>
              <a:t>av</a:t>
            </a:r>
            <a:r>
              <a:rPr lang="en-US" dirty="0"/>
              <a:t> till </a:t>
            </a:r>
            <a:r>
              <a:rPr lang="en-US" dirty="0" err="1"/>
              <a:t>butien</a:t>
            </a:r>
            <a:r>
              <a:rPr lang="en-US" dirty="0"/>
              <a:t> </a:t>
            </a:r>
            <a:r>
              <a:rPr lang="en-US" dirty="0" err="1"/>
              <a:t>för</a:t>
            </a:r>
            <a:r>
              <a:rPr lang="en-US" dirty="0"/>
              <a:t> </a:t>
            </a:r>
            <a:r>
              <a:rPr lang="en-US" dirty="0" err="1"/>
              <a:t>att</a:t>
            </a:r>
            <a:r>
              <a:rPr lang="en-US" dirty="0"/>
              <a:t> </a:t>
            </a:r>
            <a:r>
              <a:rPr lang="en-US" dirty="0" err="1"/>
              <a:t>köpa</a:t>
            </a:r>
            <a:r>
              <a:rPr lang="en-US" dirty="0"/>
              <a:t> </a:t>
            </a:r>
            <a:r>
              <a:rPr lang="en-US" dirty="0" err="1"/>
              <a:t>alkohol</a:t>
            </a:r>
            <a:r>
              <a:rPr lang="en-US" dirty="0"/>
              <a:t>. </a:t>
            </a:r>
            <a:r>
              <a:rPr lang="en-US" dirty="0" err="1"/>
              <a:t>När</a:t>
            </a:r>
            <a:r>
              <a:rPr lang="en-US" dirty="0"/>
              <a:t> </a:t>
            </a:r>
            <a:r>
              <a:rPr lang="en-US" dirty="0" err="1"/>
              <a:t>mamman</a:t>
            </a:r>
            <a:r>
              <a:rPr lang="en-US" dirty="0"/>
              <a:t> </a:t>
            </a:r>
            <a:r>
              <a:rPr lang="en-US" dirty="0" err="1"/>
              <a:t>får</a:t>
            </a:r>
            <a:r>
              <a:rPr lang="en-US" dirty="0"/>
              <a:t> fast </a:t>
            </a:r>
            <a:r>
              <a:rPr lang="en-US" dirty="0" err="1"/>
              <a:t>honom</a:t>
            </a:r>
            <a:r>
              <a:rPr lang="en-US" dirty="0"/>
              <a:t> </a:t>
            </a:r>
            <a:r>
              <a:rPr lang="en-US" dirty="0" err="1"/>
              <a:t>för</a:t>
            </a:r>
            <a:r>
              <a:rPr lang="en-US" dirty="0"/>
              <a:t> </a:t>
            </a:r>
            <a:r>
              <a:rPr lang="en-US" dirty="0" err="1"/>
              <a:t>att</a:t>
            </a:r>
            <a:r>
              <a:rPr lang="en-US" dirty="0"/>
              <a:t> ha </a:t>
            </a:r>
            <a:r>
              <a:rPr lang="en-US" dirty="0" err="1"/>
              <a:t>köpt</a:t>
            </a:r>
            <a:r>
              <a:rPr lang="en-US" dirty="0"/>
              <a:t> </a:t>
            </a:r>
            <a:r>
              <a:rPr lang="en-US" dirty="0" err="1"/>
              <a:t>alkoholdrycker</a:t>
            </a:r>
            <a:r>
              <a:rPr lang="en-US" dirty="0"/>
              <a:t> </a:t>
            </a:r>
            <a:r>
              <a:rPr lang="en-US" dirty="0" err="1"/>
              <a:t>säger</a:t>
            </a:r>
            <a:r>
              <a:rPr lang="en-US" dirty="0"/>
              <a:t> hon </a:t>
            </a:r>
            <a:r>
              <a:rPr lang="en-US" dirty="0" err="1"/>
              <a:t>strängt</a:t>
            </a:r>
            <a:r>
              <a:rPr lang="en-US" dirty="0"/>
              <a:t> till </a:t>
            </a:r>
            <a:r>
              <a:rPr lang="en-US" dirty="0" err="1"/>
              <a:t>honom</a:t>
            </a:r>
            <a:r>
              <a:rPr lang="en-US" dirty="0"/>
              <a:t>. </a:t>
            </a:r>
            <a:r>
              <a:rPr lang="en-US" dirty="0" err="1"/>
              <a:t>Inte</a:t>
            </a:r>
            <a:r>
              <a:rPr lang="en-US" dirty="0"/>
              <a:t> </a:t>
            </a:r>
            <a:r>
              <a:rPr lang="en-US" dirty="0" err="1"/>
              <a:t>utan</a:t>
            </a:r>
            <a:r>
              <a:rPr lang="en-US" dirty="0"/>
              <a:t> </a:t>
            </a:r>
            <a:r>
              <a:rPr lang="en-US" dirty="0" err="1"/>
              <a:t>lov</a:t>
            </a:r>
            <a:r>
              <a:rPr lang="en-US" dirty="0"/>
              <a:t>. </a:t>
            </a:r>
            <a:r>
              <a:rPr lang="en-US" dirty="0" err="1"/>
              <a:t>När</a:t>
            </a:r>
            <a:r>
              <a:rPr lang="en-US" dirty="0"/>
              <a:t> de </a:t>
            </a:r>
            <a:r>
              <a:rPr lang="en-US" dirty="0" err="1"/>
              <a:t>rett</a:t>
            </a:r>
            <a:r>
              <a:rPr lang="en-US" dirty="0"/>
              <a:t> </a:t>
            </a:r>
            <a:r>
              <a:rPr lang="en-US" dirty="0" err="1"/>
              <a:t>ut</a:t>
            </a:r>
            <a:r>
              <a:rPr lang="en-US" dirty="0"/>
              <a:t> </a:t>
            </a:r>
            <a:r>
              <a:rPr lang="en-US" dirty="0" err="1"/>
              <a:t>hela</a:t>
            </a:r>
            <a:r>
              <a:rPr lang="en-US" dirty="0"/>
              <a:t> </a:t>
            </a:r>
            <a:r>
              <a:rPr lang="en-US" dirty="0" err="1"/>
              <a:t>ärendet</a:t>
            </a:r>
            <a:r>
              <a:rPr lang="en-US" dirty="0"/>
              <a:t> </a:t>
            </a:r>
            <a:r>
              <a:rPr lang="en-US" dirty="0" err="1"/>
              <a:t>så</a:t>
            </a:r>
            <a:r>
              <a:rPr lang="en-US" dirty="0"/>
              <a:t> </a:t>
            </a:r>
            <a:r>
              <a:rPr lang="en-US" dirty="0" err="1"/>
              <a:t>förlåter</a:t>
            </a:r>
            <a:r>
              <a:rPr lang="en-US" dirty="0"/>
              <a:t> hon </a:t>
            </a:r>
            <a:r>
              <a:rPr lang="en-US" dirty="0" err="1"/>
              <a:t>pojken</a:t>
            </a:r>
            <a:r>
              <a:rPr lang="en-US" dirty="0"/>
              <a:t>.</a:t>
            </a:r>
          </a:p>
          <a:p>
            <a:endParaRPr lang="en-US" dirty="0"/>
          </a:p>
          <a:p>
            <a:r>
              <a:rPr lang="en-US" dirty="0" err="1"/>
              <a:t>Pertti</a:t>
            </a:r>
            <a:r>
              <a:rPr lang="en-US" dirty="0"/>
              <a:t> </a:t>
            </a:r>
            <a:r>
              <a:rPr lang="en-US" dirty="0" err="1"/>
              <a:t>ser</a:t>
            </a:r>
            <a:r>
              <a:rPr lang="en-US" dirty="0"/>
              <a:t> </a:t>
            </a:r>
            <a:r>
              <a:rPr lang="en-US" dirty="0" err="1"/>
              <a:t>på</a:t>
            </a:r>
            <a:r>
              <a:rPr lang="en-US" dirty="0"/>
              <a:t> </a:t>
            </a:r>
            <a:r>
              <a:rPr lang="en-US" dirty="0" err="1"/>
              <a:t>en</a:t>
            </a:r>
            <a:r>
              <a:rPr lang="en-US" dirty="0"/>
              <a:t> video </a:t>
            </a:r>
            <a:r>
              <a:rPr lang="en-US" dirty="0" err="1"/>
              <a:t>från</a:t>
            </a:r>
            <a:r>
              <a:rPr lang="en-US" dirty="0"/>
              <a:t> </a:t>
            </a:r>
            <a:r>
              <a:rPr lang="en-US" dirty="0" err="1"/>
              <a:t>datorn</a:t>
            </a:r>
            <a:r>
              <a:rPr lang="en-US" dirty="0"/>
              <a:t>, </a:t>
            </a:r>
            <a:r>
              <a:rPr lang="en-US" dirty="0" err="1"/>
              <a:t>var</a:t>
            </a:r>
            <a:r>
              <a:rPr lang="en-US" dirty="0"/>
              <a:t> </a:t>
            </a:r>
            <a:r>
              <a:rPr lang="en-US" dirty="0" err="1"/>
              <a:t>Kalle</a:t>
            </a:r>
            <a:r>
              <a:rPr lang="en-US" dirty="0"/>
              <a:t> </a:t>
            </a:r>
            <a:r>
              <a:rPr lang="en-US" dirty="0" err="1"/>
              <a:t>dricker</a:t>
            </a:r>
            <a:r>
              <a:rPr lang="en-US" dirty="0"/>
              <a:t> ES </a:t>
            </a:r>
            <a:r>
              <a:rPr lang="en-US" dirty="0" err="1"/>
              <a:t>och</a:t>
            </a:r>
            <a:r>
              <a:rPr lang="en-US" dirty="0"/>
              <a:t> </a:t>
            </a:r>
            <a:r>
              <a:rPr lang="en-US" dirty="0" err="1"/>
              <a:t>öl</a:t>
            </a:r>
            <a:r>
              <a:rPr lang="en-US" dirty="0"/>
              <a:t>. </a:t>
            </a:r>
            <a:r>
              <a:rPr lang="en-US" dirty="0" err="1"/>
              <a:t>Pertti</a:t>
            </a:r>
            <a:r>
              <a:rPr lang="en-US" dirty="0"/>
              <a:t> </a:t>
            </a:r>
            <a:r>
              <a:rPr lang="en-US" dirty="0" err="1"/>
              <a:t>tycker</a:t>
            </a:r>
            <a:r>
              <a:rPr lang="en-US" dirty="0"/>
              <a:t> </a:t>
            </a:r>
            <a:r>
              <a:rPr lang="en-US" dirty="0" err="1"/>
              <a:t>att</a:t>
            </a:r>
            <a:r>
              <a:rPr lang="en-US" dirty="0"/>
              <a:t> </a:t>
            </a:r>
            <a:r>
              <a:rPr lang="en-US" dirty="0" err="1"/>
              <a:t>det</a:t>
            </a:r>
            <a:r>
              <a:rPr lang="en-US" dirty="0"/>
              <a:t> </a:t>
            </a:r>
            <a:r>
              <a:rPr lang="en-US" dirty="0" err="1"/>
              <a:t>känns</a:t>
            </a:r>
            <a:r>
              <a:rPr lang="en-US" dirty="0"/>
              <a:t> </a:t>
            </a:r>
            <a:r>
              <a:rPr lang="en-US" dirty="0" err="1"/>
              <a:t>fel</a:t>
            </a:r>
            <a:r>
              <a:rPr lang="en-US" dirty="0"/>
              <a:t> </a:t>
            </a:r>
            <a:r>
              <a:rPr lang="en-US" dirty="0" err="1"/>
              <a:t>att</a:t>
            </a:r>
            <a:r>
              <a:rPr lang="en-US" dirty="0"/>
              <a:t> den </a:t>
            </a:r>
            <a:r>
              <a:rPr lang="en-US" dirty="0" err="1"/>
              <a:t>minderåriga</a:t>
            </a:r>
            <a:r>
              <a:rPr lang="en-US" dirty="0"/>
              <a:t> </a:t>
            </a:r>
            <a:r>
              <a:rPr lang="en-US" dirty="0" err="1"/>
              <a:t>Kalle</a:t>
            </a:r>
            <a:r>
              <a:rPr lang="en-US" dirty="0"/>
              <a:t> </a:t>
            </a:r>
            <a:r>
              <a:rPr lang="en-US" dirty="0" err="1"/>
              <a:t>dricker</a:t>
            </a:r>
            <a:r>
              <a:rPr lang="en-US" dirty="0"/>
              <a:t> </a:t>
            </a:r>
            <a:r>
              <a:rPr lang="en-US" dirty="0" err="1"/>
              <a:t>alkoholdrycker</a:t>
            </a:r>
            <a:r>
              <a:rPr lang="en-US" dirty="0"/>
              <a:t>. </a:t>
            </a:r>
            <a:r>
              <a:rPr lang="en-US" dirty="0" err="1"/>
              <a:t>Kalle</a:t>
            </a:r>
            <a:r>
              <a:rPr lang="en-US" dirty="0"/>
              <a:t> </a:t>
            </a:r>
            <a:r>
              <a:rPr lang="en-US" dirty="0" err="1"/>
              <a:t>började</a:t>
            </a:r>
            <a:r>
              <a:rPr lang="en-US" dirty="0"/>
              <a:t> </a:t>
            </a:r>
            <a:r>
              <a:rPr lang="en-US" dirty="0" err="1"/>
              <a:t>vara</a:t>
            </a:r>
            <a:r>
              <a:rPr lang="en-US" dirty="0"/>
              <a:t> </a:t>
            </a:r>
            <a:r>
              <a:rPr lang="en-US" dirty="0" err="1"/>
              <a:t>svimfärdig</a:t>
            </a:r>
            <a:r>
              <a:rPr lang="en-US" dirty="0"/>
              <a:t> </a:t>
            </a:r>
            <a:r>
              <a:rPr lang="en-US" dirty="0" err="1"/>
              <a:t>och</a:t>
            </a:r>
            <a:r>
              <a:rPr lang="en-US" dirty="0"/>
              <a:t> </a:t>
            </a:r>
            <a:r>
              <a:rPr lang="en-US" dirty="0" err="1"/>
              <a:t>Pertti</a:t>
            </a:r>
            <a:r>
              <a:rPr lang="en-US" dirty="0"/>
              <a:t> </a:t>
            </a:r>
            <a:r>
              <a:rPr lang="en-US" dirty="0" err="1"/>
              <a:t>blir</a:t>
            </a:r>
            <a:r>
              <a:rPr lang="en-US" dirty="0"/>
              <a:t> </a:t>
            </a:r>
            <a:r>
              <a:rPr lang="en-US" dirty="0" err="1"/>
              <a:t>rädd</a:t>
            </a:r>
            <a:r>
              <a:rPr lang="en-US" dirty="0"/>
              <a:t>. </a:t>
            </a:r>
            <a:r>
              <a:rPr lang="en-US" dirty="0" err="1"/>
              <a:t>Pertti</a:t>
            </a:r>
            <a:r>
              <a:rPr lang="en-US" dirty="0"/>
              <a:t> </a:t>
            </a:r>
            <a:r>
              <a:rPr lang="en-US" dirty="0" err="1"/>
              <a:t>är</a:t>
            </a:r>
            <a:r>
              <a:rPr lang="en-US" dirty="0"/>
              <a:t> </a:t>
            </a:r>
            <a:r>
              <a:rPr lang="en-US" dirty="0" err="1"/>
              <a:t>så</a:t>
            </a:r>
            <a:r>
              <a:rPr lang="en-US" dirty="0"/>
              <a:t> </a:t>
            </a:r>
            <a:r>
              <a:rPr lang="en-US" dirty="0" err="1"/>
              <a:t>rädd</a:t>
            </a:r>
            <a:r>
              <a:rPr lang="en-US" dirty="0"/>
              <a:t> </a:t>
            </a:r>
            <a:r>
              <a:rPr lang="en-US" dirty="0" err="1"/>
              <a:t>att</a:t>
            </a:r>
            <a:r>
              <a:rPr lang="en-US" dirty="0"/>
              <a:t> </a:t>
            </a:r>
            <a:r>
              <a:rPr lang="en-US" dirty="0" err="1"/>
              <a:t>han</a:t>
            </a:r>
            <a:r>
              <a:rPr lang="en-US" dirty="0"/>
              <a:t> </a:t>
            </a:r>
            <a:r>
              <a:rPr lang="en-US" dirty="0" err="1"/>
              <a:t>måste</a:t>
            </a:r>
            <a:r>
              <a:rPr lang="en-US" dirty="0"/>
              <a:t> </a:t>
            </a:r>
            <a:r>
              <a:rPr lang="en-US" dirty="0" err="1"/>
              <a:t>stänga</a:t>
            </a:r>
            <a:r>
              <a:rPr lang="en-US" dirty="0"/>
              <a:t> </a:t>
            </a:r>
            <a:r>
              <a:rPr lang="en-US" dirty="0" err="1"/>
              <a:t>datorn</a:t>
            </a:r>
            <a:r>
              <a:rPr lang="en-US" dirty="0"/>
              <a:t>. </a:t>
            </a:r>
            <a:r>
              <a:rPr lang="en-US" dirty="0" err="1"/>
              <a:t>Pertti</a:t>
            </a:r>
            <a:r>
              <a:rPr lang="en-US" dirty="0"/>
              <a:t> </a:t>
            </a:r>
            <a:r>
              <a:rPr lang="en-US" dirty="0" err="1"/>
              <a:t>börjar</a:t>
            </a:r>
            <a:r>
              <a:rPr lang="en-US" dirty="0"/>
              <a:t> ta </a:t>
            </a:r>
            <a:r>
              <a:rPr lang="en-US" dirty="0" err="1"/>
              <a:t>modell</a:t>
            </a:r>
            <a:r>
              <a:rPr lang="en-US" dirty="0"/>
              <a:t> </a:t>
            </a:r>
            <a:r>
              <a:rPr lang="en-US" dirty="0" err="1"/>
              <a:t>av</a:t>
            </a:r>
            <a:r>
              <a:rPr lang="en-US" dirty="0"/>
              <a:t> </a:t>
            </a:r>
            <a:r>
              <a:rPr lang="en-US" dirty="0" err="1"/>
              <a:t>Kalle</a:t>
            </a:r>
            <a:r>
              <a:rPr lang="en-US" dirty="0"/>
              <a:t> </a:t>
            </a:r>
            <a:r>
              <a:rPr lang="en-US" dirty="0" err="1"/>
              <a:t>och</a:t>
            </a:r>
            <a:r>
              <a:rPr lang="en-US" dirty="0"/>
              <a:t> </a:t>
            </a:r>
            <a:r>
              <a:rPr lang="en-US" dirty="0" err="1"/>
              <a:t>börjar</a:t>
            </a:r>
            <a:r>
              <a:rPr lang="en-US" dirty="0"/>
              <a:t> </a:t>
            </a:r>
            <a:r>
              <a:rPr lang="en-US" dirty="0" err="1"/>
              <a:t>dricka</a:t>
            </a:r>
            <a:r>
              <a:rPr lang="en-US" dirty="0"/>
              <a:t> </a:t>
            </a:r>
            <a:r>
              <a:rPr lang="en-US" dirty="0" err="1"/>
              <a:t>öl</a:t>
            </a:r>
            <a:r>
              <a:rPr lang="en-US" dirty="0"/>
              <a:t> </a:t>
            </a:r>
            <a:r>
              <a:rPr lang="en-US" dirty="0" err="1"/>
              <a:t>som</a:t>
            </a:r>
            <a:r>
              <a:rPr lang="en-US" dirty="0"/>
              <a:t> </a:t>
            </a:r>
            <a:r>
              <a:rPr lang="en-US" dirty="0" err="1"/>
              <a:t>han</a:t>
            </a:r>
            <a:r>
              <a:rPr lang="en-US" dirty="0"/>
              <a:t> tar </a:t>
            </a:r>
            <a:r>
              <a:rPr lang="en-US" dirty="0" err="1"/>
              <a:t>ur</a:t>
            </a:r>
            <a:r>
              <a:rPr lang="en-US" dirty="0"/>
              <a:t> </a:t>
            </a:r>
            <a:r>
              <a:rPr lang="en-US" dirty="0" err="1"/>
              <a:t>kylskåpet</a:t>
            </a:r>
            <a:r>
              <a:rPr lang="en-US" dirty="0"/>
              <a:t>. </a:t>
            </a:r>
          </a:p>
        </p:txBody>
      </p:sp>
      <p:sp>
        <p:nvSpPr>
          <p:cNvPr id="6" name="Text Box 5"/>
          <p:cNvSpPr txBox="1"/>
          <p:nvPr/>
        </p:nvSpPr>
        <p:spPr>
          <a:xfrm>
            <a:off x="5364088" y="292735"/>
            <a:ext cx="3497337" cy="829945"/>
          </a:xfrm>
          <a:prstGeom prst="rect">
            <a:avLst/>
          </a:prstGeom>
          <a:noFill/>
        </p:spPr>
        <p:txBody>
          <a:bodyPr wrap="square" rtlCol="0" anchor="t">
            <a:spAutoFit/>
          </a:bodyPr>
          <a:lstStyle/>
          <a:p>
            <a:pPr algn="r"/>
            <a:r>
              <a:rPr lang="fi-FI" sz="2400" b="1" dirty="0" err="1">
                <a:solidFill>
                  <a:schemeClr val="accent6"/>
                </a:solidFill>
                <a:latin typeface="Calibri" panose="020F0502020204030204" charset="0"/>
                <a:sym typeface="+mn-ea"/>
              </a:rPr>
              <a:t>Elevernas</a:t>
            </a:r>
            <a:r>
              <a:rPr lang="fi-FI" sz="2400" b="1" dirty="0">
                <a:solidFill>
                  <a:schemeClr val="accent6"/>
                </a:solidFill>
                <a:latin typeface="Calibri" panose="020F0502020204030204" charset="0"/>
                <a:sym typeface="+mn-ea"/>
              </a:rPr>
              <a:t> </a:t>
            </a:r>
            <a:r>
              <a:rPr lang="fi-FI" sz="2400" b="1" dirty="0" err="1">
                <a:solidFill>
                  <a:schemeClr val="accent6"/>
                </a:solidFill>
                <a:latin typeface="Calibri" panose="020F0502020204030204" charset="0"/>
                <a:sym typeface="+mn-ea"/>
              </a:rPr>
              <a:t>berättelser</a:t>
            </a:r>
            <a:r>
              <a:rPr lang="fi-FI" sz="2400" b="1" dirty="0">
                <a:solidFill>
                  <a:schemeClr val="accent6"/>
                </a:solidFill>
                <a:latin typeface="Calibri" panose="020F0502020204030204" charset="0"/>
                <a:sym typeface="+mn-ea"/>
              </a:rPr>
              <a:t>: </a:t>
            </a:r>
            <a:br>
              <a:rPr lang="fi-FI" sz="2400" b="1" dirty="0">
                <a:solidFill>
                  <a:schemeClr val="accent6"/>
                </a:solidFill>
                <a:latin typeface="Calibri" panose="020F0502020204030204" charset="0"/>
                <a:sym typeface="+mn-ea"/>
              </a:rPr>
            </a:br>
            <a:r>
              <a:rPr lang="fi-FI" sz="2400" b="1" dirty="0" err="1">
                <a:solidFill>
                  <a:schemeClr val="accent6"/>
                </a:solidFill>
                <a:latin typeface="Calibri" panose="020F0502020204030204" charset="0"/>
                <a:sym typeface="+mn-ea"/>
              </a:rPr>
              <a:t>Vad</a:t>
            </a:r>
            <a:r>
              <a:rPr lang="fi-FI" sz="2400" b="1" dirty="0">
                <a:solidFill>
                  <a:schemeClr val="accent6"/>
                </a:solidFill>
                <a:latin typeface="Calibri" panose="020F0502020204030204" charset="0"/>
                <a:sym typeface="+mn-ea"/>
              </a:rPr>
              <a:t> </a:t>
            </a:r>
            <a:r>
              <a:rPr lang="fi-FI" sz="2400" b="1" dirty="0" err="1">
                <a:solidFill>
                  <a:schemeClr val="accent6"/>
                </a:solidFill>
                <a:latin typeface="Calibri" panose="020F0502020204030204" charset="0"/>
                <a:sym typeface="+mn-ea"/>
              </a:rPr>
              <a:t>händer</a:t>
            </a:r>
            <a:r>
              <a:rPr lang="fi-FI" sz="2400" b="1" dirty="0">
                <a:solidFill>
                  <a:schemeClr val="accent6"/>
                </a:solidFill>
                <a:latin typeface="Calibri" panose="020F0502020204030204" charset="0"/>
                <a:sym typeface="+mn-ea"/>
              </a:rPr>
              <a:t> i </a:t>
            </a:r>
            <a:r>
              <a:rPr lang="fi-FI" sz="2400" b="1" dirty="0" err="1">
                <a:solidFill>
                  <a:schemeClr val="accent6"/>
                </a:solidFill>
                <a:latin typeface="Calibri" panose="020F0502020204030204" charset="0"/>
                <a:sym typeface="+mn-ea"/>
              </a:rPr>
              <a:t>bilden</a:t>
            </a:r>
            <a:r>
              <a:rPr lang="fi-FI" sz="2400" b="1" dirty="0">
                <a:solidFill>
                  <a:schemeClr val="accent6"/>
                </a:solidFill>
                <a:latin typeface="Calibri" panose="020F0502020204030204" charset="0"/>
                <a:sym typeface="+mn-ea"/>
              </a:rPr>
              <a:t>?</a:t>
            </a:r>
          </a:p>
        </p:txBody>
      </p:sp>
      <p:pic>
        <p:nvPicPr>
          <p:cNvPr id="3" name="Picture 2" descr="netti"/>
          <p:cNvPicPr>
            <a:picLocks noChangeAspect="1"/>
          </p:cNvPicPr>
          <p:nvPr/>
        </p:nvPicPr>
        <p:blipFill>
          <a:blip r:embed="rId3"/>
          <a:stretch>
            <a:fillRect/>
          </a:stretch>
        </p:blipFill>
        <p:spPr>
          <a:xfrm>
            <a:off x="5956935" y="1246505"/>
            <a:ext cx="2671445" cy="1861185"/>
          </a:xfrm>
          <a:prstGeom prst="rect">
            <a:avLst/>
          </a:prstGeom>
        </p:spPr>
      </p:pic>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27a</a:t>
            </a:r>
          </a:p>
        </p:txBody>
      </p:sp>
      <p:pic>
        <p:nvPicPr>
          <p:cNvPr id="3" name="Picture 2" descr="bussipysakki"/>
          <p:cNvPicPr>
            <a:picLocks noChangeAspect="1"/>
          </p:cNvPicPr>
          <p:nvPr/>
        </p:nvPicPr>
        <p:blipFill>
          <a:blip r:embed="rId2"/>
          <a:stretch>
            <a:fillRect/>
          </a:stretch>
        </p:blipFill>
        <p:spPr>
          <a:xfrm>
            <a:off x="1351915" y="187960"/>
            <a:ext cx="6440170" cy="4291330"/>
          </a:xfrm>
          <a:prstGeom prst="rect">
            <a:avLst/>
          </a:prstGeom>
        </p:spPr>
      </p:pic>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F392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27b</a:t>
            </a:r>
          </a:p>
        </p:txBody>
      </p:sp>
      <p:sp>
        <p:nvSpPr>
          <p:cNvPr id="4" name="Text Box 3"/>
          <p:cNvSpPr txBox="1"/>
          <p:nvPr/>
        </p:nvSpPr>
        <p:spPr>
          <a:xfrm>
            <a:off x="238125" y="819785"/>
            <a:ext cx="4580890" cy="2862322"/>
          </a:xfrm>
          <a:prstGeom prst="rect">
            <a:avLst/>
          </a:prstGeom>
          <a:noFill/>
        </p:spPr>
        <p:txBody>
          <a:bodyPr wrap="square" rtlCol="0">
            <a:spAutoFit/>
          </a:bodyPr>
          <a:lstStyle/>
          <a:p>
            <a:r>
              <a:rPr lang="en-US" dirty="0" err="1"/>
              <a:t>Två</a:t>
            </a:r>
            <a:r>
              <a:rPr lang="en-US" dirty="0"/>
              <a:t> </a:t>
            </a:r>
            <a:r>
              <a:rPr lang="en-US" dirty="0" err="1"/>
              <a:t>pojkar</a:t>
            </a:r>
            <a:r>
              <a:rPr lang="en-US" dirty="0"/>
              <a:t> </a:t>
            </a:r>
            <a:r>
              <a:rPr lang="en-US" dirty="0" err="1"/>
              <a:t>väntar</a:t>
            </a:r>
            <a:r>
              <a:rPr lang="en-US" dirty="0"/>
              <a:t> </a:t>
            </a:r>
            <a:r>
              <a:rPr lang="en-US" dirty="0" err="1"/>
              <a:t>på</a:t>
            </a:r>
            <a:r>
              <a:rPr lang="en-US" dirty="0"/>
              <a:t> </a:t>
            </a:r>
            <a:r>
              <a:rPr lang="en-US" dirty="0" err="1"/>
              <a:t>en</a:t>
            </a:r>
            <a:r>
              <a:rPr lang="en-US" dirty="0"/>
              <a:t> buss </a:t>
            </a:r>
            <a:r>
              <a:rPr lang="en-US" dirty="0" err="1"/>
              <a:t>på</a:t>
            </a:r>
            <a:r>
              <a:rPr lang="en-US" dirty="0"/>
              <a:t> </a:t>
            </a:r>
            <a:r>
              <a:rPr lang="en-US" dirty="0" err="1"/>
              <a:t>hållplatsen</a:t>
            </a:r>
            <a:r>
              <a:rPr lang="en-US" dirty="0"/>
              <a:t> </a:t>
            </a:r>
            <a:r>
              <a:rPr lang="en-US" dirty="0" err="1"/>
              <a:t>när</a:t>
            </a:r>
            <a:r>
              <a:rPr lang="en-US" dirty="0"/>
              <a:t> de </a:t>
            </a:r>
            <a:r>
              <a:rPr lang="en-US" dirty="0" err="1"/>
              <a:t>märker</a:t>
            </a:r>
            <a:r>
              <a:rPr lang="en-US" dirty="0"/>
              <a:t> </a:t>
            </a:r>
            <a:r>
              <a:rPr lang="en-US" dirty="0" err="1"/>
              <a:t>att</a:t>
            </a:r>
            <a:r>
              <a:rPr lang="en-US" dirty="0"/>
              <a:t> </a:t>
            </a:r>
            <a:r>
              <a:rPr lang="en-US" dirty="0" err="1"/>
              <a:t>bredvid</a:t>
            </a:r>
            <a:r>
              <a:rPr lang="en-US" dirty="0"/>
              <a:t> </a:t>
            </a:r>
            <a:r>
              <a:rPr lang="en-US" dirty="0" err="1"/>
              <a:t>dom</a:t>
            </a:r>
            <a:r>
              <a:rPr lang="en-US" dirty="0"/>
              <a:t> </a:t>
            </a:r>
            <a:r>
              <a:rPr lang="en-US" dirty="0" err="1"/>
              <a:t>dricker</a:t>
            </a:r>
            <a:r>
              <a:rPr lang="en-US" dirty="0"/>
              <a:t> </a:t>
            </a:r>
            <a:r>
              <a:rPr lang="en-US" dirty="0" err="1"/>
              <a:t>elever</a:t>
            </a:r>
            <a:r>
              <a:rPr lang="en-US" dirty="0"/>
              <a:t> </a:t>
            </a:r>
            <a:r>
              <a:rPr lang="en-US" dirty="0" err="1"/>
              <a:t>alkohol</a:t>
            </a:r>
            <a:r>
              <a:rPr lang="en-US" dirty="0"/>
              <a:t>. </a:t>
            </a:r>
            <a:r>
              <a:rPr lang="en-US" dirty="0" err="1"/>
              <a:t>Pojkarna</a:t>
            </a:r>
            <a:r>
              <a:rPr lang="en-US" dirty="0"/>
              <a:t> </a:t>
            </a:r>
            <a:r>
              <a:rPr lang="en-US" dirty="0" err="1"/>
              <a:t>har</a:t>
            </a:r>
            <a:r>
              <a:rPr lang="en-US" dirty="0"/>
              <a:t> </a:t>
            </a:r>
            <a:r>
              <a:rPr lang="en-US" dirty="0" err="1"/>
              <a:t>beslutit</a:t>
            </a:r>
            <a:r>
              <a:rPr lang="en-US" dirty="0"/>
              <a:t> </a:t>
            </a:r>
            <a:r>
              <a:rPr lang="en-US" dirty="0" err="1"/>
              <a:t>att</a:t>
            </a:r>
            <a:r>
              <a:rPr lang="en-US" dirty="0"/>
              <a:t> de </a:t>
            </a:r>
            <a:r>
              <a:rPr lang="en-US" dirty="0" err="1"/>
              <a:t>ska</a:t>
            </a:r>
            <a:r>
              <a:rPr lang="en-US" dirty="0"/>
              <a:t> </a:t>
            </a:r>
            <a:r>
              <a:rPr lang="en-US" dirty="0" err="1"/>
              <a:t>berätta</a:t>
            </a:r>
            <a:r>
              <a:rPr lang="en-US" dirty="0"/>
              <a:t> om </a:t>
            </a:r>
            <a:r>
              <a:rPr lang="en-US" dirty="0" err="1"/>
              <a:t>det</a:t>
            </a:r>
            <a:r>
              <a:rPr lang="en-US" dirty="0"/>
              <a:t> </a:t>
            </a:r>
            <a:r>
              <a:rPr lang="en-US" dirty="0" err="1"/>
              <a:t>för</a:t>
            </a:r>
            <a:r>
              <a:rPr lang="en-US" dirty="0"/>
              <a:t> </a:t>
            </a:r>
            <a:r>
              <a:rPr lang="en-US" dirty="0" err="1"/>
              <a:t>rektorn</a:t>
            </a:r>
            <a:r>
              <a:rPr lang="en-US" dirty="0"/>
              <a:t> </a:t>
            </a:r>
            <a:r>
              <a:rPr lang="en-US" dirty="0" err="1"/>
              <a:t>genast</a:t>
            </a:r>
            <a:r>
              <a:rPr lang="en-US" dirty="0"/>
              <a:t> </a:t>
            </a:r>
            <a:r>
              <a:rPr lang="en-US" dirty="0" err="1"/>
              <a:t>följande</a:t>
            </a:r>
            <a:r>
              <a:rPr lang="en-US" dirty="0"/>
              <a:t> dag.</a:t>
            </a:r>
          </a:p>
          <a:p>
            <a:endParaRPr lang="en-US" dirty="0"/>
          </a:p>
          <a:p>
            <a:r>
              <a:rPr lang="en-US" dirty="0" err="1"/>
              <a:t>Två</a:t>
            </a:r>
            <a:r>
              <a:rPr lang="en-US" dirty="0"/>
              <a:t> </a:t>
            </a:r>
            <a:r>
              <a:rPr lang="en-US" dirty="0" err="1"/>
              <a:t>bröder</a:t>
            </a:r>
            <a:r>
              <a:rPr lang="en-US" dirty="0"/>
              <a:t> </a:t>
            </a:r>
            <a:r>
              <a:rPr lang="en-US" dirty="0" err="1"/>
              <a:t>har</a:t>
            </a:r>
            <a:r>
              <a:rPr lang="en-US" dirty="0"/>
              <a:t> </a:t>
            </a:r>
            <a:r>
              <a:rPr lang="en-US" dirty="0" err="1"/>
              <a:t>flyttat</a:t>
            </a:r>
            <a:r>
              <a:rPr lang="en-US" dirty="0"/>
              <a:t> till Vanda </a:t>
            </a:r>
            <a:r>
              <a:rPr lang="en-US" dirty="0" err="1"/>
              <a:t>från</a:t>
            </a:r>
            <a:r>
              <a:rPr lang="en-US" dirty="0"/>
              <a:t> </a:t>
            </a:r>
            <a:r>
              <a:rPr lang="en-US" dirty="0" err="1"/>
              <a:t>en</a:t>
            </a:r>
            <a:r>
              <a:rPr lang="en-US" dirty="0"/>
              <a:t> </a:t>
            </a:r>
            <a:r>
              <a:rPr lang="en-US" dirty="0" err="1"/>
              <a:t>annan</a:t>
            </a:r>
            <a:r>
              <a:rPr lang="en-US" dirty="0"/>
              <a:t> </a:t>
            </a:r>
            <a:r>
              <a:rPr lang="en-US" dirty="0" err="1"/>
              <a:t>stad</a:t>
            </a:r>
            <a:r>
              <a:rPr lang="en-US" dirty="0"/>
              <a:t> </a:t>
            </a:r>
            <a:r>
              <a:rPr lang="en-US" dirty="0" err="1"/>
              <a:t>och</a:t>
            </a:r>
            <a:r>
              <a:rPr lang="en-US" dirty="0"/>
              <a:t> </a:t>
            </a:r>
            <a:r>
              <a:rPr lang="en-US" dirty="0" err="1"/>
              <a:t>dom</a:t>
            </a:r>
            <a:r>
              <a:rPr lang="en-US" dirty="0"/>
              <a:t> </a:t>
            </a:r>
            <a:r>
              <a:rPr lang="en-US" dirty="0" err="1"/>
              <a:t>är</a:t>
            </a:r>
            <a:r>
              <a:rPr lang="en-US" dirty="0"/>
              <a:t> </a:t>
            </a:r>
            <a:r>
              <a:rPr lang="en-US" dirty="0" err="1"/>
              <a:t>väldigt</a:t>
            </a:r>
            <a:r>
              <a:rPr lang="en-US" dirty="0"/>
              <a:t> </a:t>
            </a:r>
            <a:r>
              <a:rPr lang="en-US" dirty="0" err="1"/>
              <a:t>spända</a:t>
            </a:r>
            <a:r>
              <a:rPr lang="en-US" dirty="0"/>
              <a:t> </a:t>
            </a:r>
            <a:r>
              <a:rPr lang="en-US" dirty="0" err="1"/>
              <a:t>för</a:t>
            </a:r>
            <a:r>
              <a:rPr lang="en-US" dirty="0"/>
              <a:t> sin </a:t>
            </a:r>
            <a:r>
              <a:rPr lang="en-US" dirty="0" err="1"/>
              <a:t>första</a:t>
            </a:r>
            <a:r>
              <a:rPr lang="en-US" dirty="0"/>
              <a:t> </a:t>
            </a:r>
            <a:r>
              <a:rPr lang="en-US" dirty="0" err="1"/>
              <a:t>skoldag</a:t>
            </a:r>
            <a:r>
              <a:rPr lang="en-US" dirty="0"/>
              <a:t>. </a:t>
            </a:r>
            <a:r>
              <a:rPr lang="en-US" dirty="0" err="1"/>
              <a:t>På</a:t>
            </a:r>
            <a:r>
              <a:rPr lang="en-US" dirty="0"/>
              <a:t> </a:t>
            </a:r>
            <a:r>
              <a:rPr lang="en-US" dirty="0" err="1"/>
              <a:t>busshållplatsen</a:t>
            </a:r>
            <a:r>
              <a:rPr lang="en-US" dirty="0"/>
              <a:t> </a:t>
            </a:r>
            <a:r>
              <a:rPr lang="en-US" dirty="0" err="1"/>
              <a:t>ser</a:t>
            </a:r>
            <a:r>
              <a:rPr lang="en-US" dirty="0"/>
              <a:t> de </a:t>
            </a:r>
            <a:r>
              <a:rPr lang="en-US" dirty="0" err="1"/>
              <a:t>ungdomar</a:t>
            </a:r>
            <a:r>
              <a:rPr lang="en-US" dirty="0"/>
              <a:t> </a:t>
            </a:r>
            <a:r>
              <a:rPr lang="en-US" dirty="0" err="1"/>
              <a:t>som</a:t>
            </a:r>
            <a:r>
              <a:rPr lang="en-US" dirty="0"/>
              <a:t> </a:t>
            </a:r>
            <a:r>
              <a:rPr lang="en-US" dirty="0" err="1"/>
              <a:t>dricker</a:t>
            </a:r>
            <a:r>
              <a:rPr lang="en-US" dirty="0"/>
              <a:t> </a:t>
            </a:r>
            <a:r>
              <a:rPr lang="en-US" dirty="0" err="1"/>
              <a:t>alkohol</a:t>
            </a:r>
            <a:r>
              <a:rPr lang="en-US" dirty="0"/>
              <a:t>. Dom </a:t>
            </a:r>
            <a:r>
              <a:rPr lang="en-US" dirty="0" err="1"/>
              <a:t>blir</a:t>
            </a:r>
            <a:r>
              <a:rPr lang="en-US" dirty="0"/>
              <a:t> </a:t>
            </a:r>
            <a:r>
              <a:rPr lang="en-US" dirty="0" err="1"/>
              <a:t>allt</a:t>
            </a:r>
            <a:r>
              <a:rPr lang="en-US" dirty="0"/>
              <a:t> </a:t>
            </a:r>
            <a:r>
              <a:rPr lang="en-US" dirty="0" err="1"/>
              <a:t>mer</a:t>
            </a:r>
            <a:r>
              <a:rPr lang="en-US" dirty="0"/>
              <a:t> </a:t>
            </a:r>
            <a:r>
              <a:rPr lang="en-US" dirty="0" err="1"/>
              <a:t>rädda</a:t>
            </a:r>
            <a:r>
              <a:rPr lang="en-US" dirty="0"/>
              <a:t> </a:t>
            </a:r>
            <a:r>
              <a:rPr lang="en-US" dirty="0" err="1"/>
              <a:t>än</a:t>
            </a:r>
            <a:r>
              <a:rPr lang="en-US" dirty="0"/>
              <a:t> </a:t>
            </a:r>
            <a:r>
              <a:rPr lang="en-US" dirty="0" err="1"/>
              <a:t>förut</a:t>
            </a:r>
            <a:r>
              <a:rPr lang="en-US" dirty="0"/>
              <a:t>. </a:t>
            </a:r>
          </a:p>
        </p:txBody>
      </p:sp>
      <p:sp>
        <p:nvSpPr>
          <p:cNvPr id="6" name="Text Box 5"/>
          <p:cNvSpPr txBox="1"/>
          <p:nvPr/>
        </p:nvSpPr>
        <p:spPr>
          <a:xfrm>
            <a:off x="5292080" y="292735"/>
            <a:ext cx="3569345" cy="829945"/>
          </a:xfrm>
          <a:prstGeom prst="rect">
            <a:avLst/>
          </a:prstGeom>
          <a:noFill/>
        </p:spPr>
        <p:txBody>
          <a:bodyPr wrap="square" rtlCol="0" anchor="t">
            <a:spAutoFit/>
          </a:bodyPr>
          <a:lstStyle/>
          <a:p>
            <a:pPr algn="r"/>
            <a:r>
              <a:rPr lang="fi-FI" sz="2400" b="1" dirty="0" err="1">
                <a:solidFill>
                  <a:schemeClr val="accent6"/>
                </a:solidFill>
                <a:latin typeface="Calibri" panose="020F0502020204030204" charset="0"/>
                <a:sym typeface="+mn-ea"/>
              </a:rPr>
              <a:t>Elevernas</a:t>
            </a:r>
            <a:r>
              <a:rPr lang="fi-FI" sz="2400" b="1" dirty="0">
                <a:solidFill>
                  <a:schemeClr val="accent6"/>
                </a:solidFill>
                <a:latin typeface="Calibri" panose="020F0502020204030204" charset="0"/>
                <a:sym typeface="+mn-ea"/>
              </a:rPr>
              <a:t> </a:t>
            </a:r>
            <a:r>
              <a:rPr lang="fi-FI" sz="2400" b="1" dirty="0" err="1">
                <a:solidFill>
                  <a:schemeClr val="accent6"/>
                </a:solidFill>
                <a:latin typeface="Calibri" panose="020F0502020204030204" charset="0"/>
                <a:sym typeface="+mn-ea"/>
              </a:rPr>
              <a:t>berättelser</a:t>
            </a:r>
            <a:r>
              <a:rPr lang="fi-FI" sz="2400" b="1" dirty="0">
                <a:solidFill>
                  <a:schemeClr val="accent6"/>
                </a:solidFill>
                <a:latin typeface="Calibri" panose="020F0502020204030204" charset="0"/>
                <a:sym typeface="+mn-ea"/>
              </a:rPr>
              <a:t>: </a:t>
            </a:r>
            <a:br>
              <a:rPr lang="fi-FI" sz="2400" b="1" dirty="0">
                <a:solidFill>
                  <a:schemeClr val="accent6"/>
                </a:solidFill>
                <a:latin typeface="Calibri" panose="020F0502020204030204" charset="0"/>
                <a:sym typeface="+mn-ea"/>
              </a:rPr>
            </a:br>
            <a:r>
              <a:rPr lang="fi-FI" sz="2400" b="1" dirty="0" err="1">
                <a:solidFill>
                  <a:schemeClr val="accent6"/>
                </a:solidFill>
                <a:latin typeface="Calibri" panose="020F0502020204030204" charset="0"/>
                <a:sym typeface="+mn-ea"/>
              </a:rPr>
              <a:t>Vad</a:t>
            </a:r>
            <a:r>
              <a:rPr lang="fi-FI" sz="2400" b="1" dirty="0">
                <a:solidFill>
                  <a:schemeClr val="accent6"/>
                </a:solidFill>
                <a:latin typeface="Calibri" panose="020F0502020204030204" charset="0"/>
                <a:sym typeface="+mn-ea"/>
              </a:rPr>
              <a:t> </a:t>
            </a:r>
            <a:r>
              <a:rPr lang="fi-FI" sz="2400" b="1" dirty="0" err="1">
                <a:solidFill>
                  <a:schemeClr val="accent6"/>
                </a:solidFill>
                <a:latin typeface="Calibri" panose="020F0502020204030204" charset="0"/>
                <a:sym typeface="+mn-ea"/>
              </a:rPr>
              <a:t>händer</a:t>
            </a:r>
            <a:r>
              <a:rPr lang="fi-FI" sz="2400" b="1" dirty="0">
                <a:solidFill>
                  <a:schemeClr val="accent6"/>
                </a:solidFill>
                <a:latin typeface="Calibri" panose="020F0502020204030204" charset="0"/>
                <a:sym typeface="+mn-ea"/>
              </a:rPr>
              <a:t> i </a:t>
            </a:r>
            <a:r>
              <a:rPr lang="fi-FI" sz="2400" b="1" dirty="0" err="1">
                <a:solidFill>
                  <a:schemeClr val="accent6"/>
                </a:solidFill>
                <a:latin typeface="Calibri" panose="020F0502020204030204" charset="0"/>
                <a:sym typeface="+mn-ea"/>
              </a:rPr>
              <a:t>bilden</a:t>
            </a:r>
            <a:r>
              <a:rPr lang="fi-FI" sz="2400" b="1" dirty="0">
                <a:solidFill>
                  <a:schemeClr val="accent6"/>
                </a:solidFill>
                <a:latin typeface="Calibri" panose="020F0502020204030204" charset="0"/>
                <a:sym typeface="+mn-ea"/>
              </a:rPr>
              <a:t>?</a:t>
            </a:r>
          </a:p>
        </p:txBody>
      </p:sp>
      <p:pic>
        <p:nvPicPr>
          <p:cNvPr id="5" name="Picture 4" descr="bussipysakki"/>
          <p:cNvPicPr>
            <a:picLocks noChangeAspect="1"/>
          </p:cNvPicPr>
          <p:nvPr/>
        </p:nvPicPr>
        <p:blipFill>
          <a:blip r:embed="rId3"/>
          <a:stretch>
            <a:fillRect/>
          </a:stretch>
        </p:blipFill>
        <p:spPr>
          <a:xfrm>
            <a:off x="5834380" y="1056640"/>
            <a:ext cx="3020695" cy="2012950"/>
          </a:xfrm>
          <a:prstGeom prst="rect">
            <a:avLst/>
          </a:prstGeom>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23528" y="358379"/>
            <a:ext cx="8363272" cy="857250"/>
          </a:xfrm>
        </p:spPr>
        <p:txBody>
          <a:bodyPr>
            <a:noAutofit/>
          </a:bodyPr>
          <a:lstStyle/>
          <a:p>
            <a:r>
              <a:rPr lang="sv-FI" b="1" dirty="0">
                <a:latin typeface="Calibri" panose="020F0502020204030204" charset="0"/>
              </a:rPr>
              <a:t>Vad önskar ni gällande rusmedelsfostran i skolan?</a:t>
            </a:r>
          </a:p>
        </p:txBody>
      </p:sp>
      <p:sp>
        <p:nvSpPr>
          <p:cNvPr id="3" name="Sisällön paikkamerkki 2"/>
          <p:cNvSpPr>
            <a:spLocks noGrp="1"/>
          </p:cNvSpPr>
          <p:nvPr>
            <p:ph idx="1"/>
          </p:nvPr>
        </p:nvSpPr>
        <p:spPr>
          <a:xfrm>
            <a:off x="539552" y="1749028"/>
            <a:ext cx="8229600" cy="3394472"/>
          </a:xfrm>
        </p:spPr>
        <p:txBody>
          <a:bodyPr>
            <a:normAutofit/>
          </a:bodyPr>
          <a:lstStyle/>
          <a:p>
            <a:r>
              <a:rPr lang="sv-FI" dirty="0"/>
              <a:t>Vilken typ av information behöver ert barn just nu gällande rusmedel?</a:t>
            </a:r>
            <a:br>
              <a:rPr lang="sv-FI" dirty="0"/>
            </a:br>
            <a:br>
              <a:rPr lang="sv-FI" dirty="0"/>
            </a:br>
            <a:r>
              <a:rPr lang="sv-FI" dirty="0"/>
              <a:t>I framtiden?</a:t>
            </a:r>
            <a:endParaRPr lang="fi-FI" dirty="0"/>
          </a:p>
        </p:txBody>
      </p:sp>
      <p:sp>
        <p:nvSpPr>
          <p:cNvPr id="5" name="Tekstiruutu 4"/>
          <p:cNvSpPr txBox="1"/>
          <p:nvPr/>
        </p:nvSpPr>
        <p:spPr>
          <a:xfrm>
            <a:off x="8388424" y="4731990"/>
            <a:ext cx="648072" cy="307777"/>
          </a:xfrm>
          <a:prstGeom prst="rect">
            <a:avLst/>
          </a:prstGeom>
          <a:noFill/>
        </p:spPr>
        <p:txBody>
          <a:bodyPr wrap="square" rtlCol="0">
            <a:spAutoFit/>
          </a:bodyPr>
          <a:lstStyle/>
          <a:p>
            <a:r>
              <a:rPr lang="fi-FI" sz="1400" dirty="0"/>
              <a:t>Dia 5</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25" y="-9525"/>
            <a:ext cx="9162415" cy="4606925"/>
          </a:xfrm>
          <a:prstGeom prst="rect">
            <a:avLst/>
          </a:prstGeom>
          <a:solidFill>
            <a:srgbClr val="F39207"/>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Otsikko 1"/>
          <p:cNvSpPr>
            <a:spLocks noGrp="1"/>
          </p:cNvSpPr>
          <p:nvPr>
            <p:ph type="title"/>
          </p:nvPr>
        </p:nvSpPr>
        <p:spPr>
          <a:xfrm>
            <a:off x="395536" y="1347614"/>
            <a:ext cx="8229600" cy="1944216"/>
          </a:xfrm>
        </p:spPr>
        <p:txBody>
          <a:bodyPr>
            <a:noAutofit/>
          </a:bodyPr>
          <a:lstStyle/>
          <a:p>
            <a:r>
              <a:rPr lang="sv-SE" altLang="en-US" b="1" dirty="0">
                <a:solidFill>
                  <a:schemeClr val="bg1"/>
                </a:solidFill>
              </a:rPr>
              <a:t>Hur uppfattar skolelever alkohol och tobak i vardagliga situationer?</a:t>
            </a:r>
            <a:endParaRPr lang="fi-FI" b="1" dirty="0">
              <a:solidFill>
                <a:schemeClr val="bg1"/>
              </a:solidFill>
              <a:latin typeface="Calibri" panose="020F0502020204030204" charset="0"/>
            </a:endParaRPr>
          </a:p>
        </p:txBody>
      </p:sp>
      <p:sp>
        <p:nvSpPr>
          <p:cNvPr id="3" name="Tekstiruutu 2"/>
          <p:cNvSpPr txBox="1"/>
          <p:nvPr/>
        </p:nvSpPr>
        <p:spPr>
          <a:xfrm>
            <a:off x="8552692" y="4835723"/>
            <a:ext cx="576064" cy="307777"/>
          </a:xfrm>
          <a:prstGeom prst="rect">
            <a:avLst/>
          </a:prstGeom>
          <a:noFill/>
        </p:spPr>
        <p:txBody>
          <a:bodyPr wrap="square" rtlCol="0">
            <a:spAutoFit/>
          </a:bodyPr>
          <a:lstStyle/>
          <a:p>
            <a:r>
              <a:rPr lang="fi-FI" sz="1400" dirty="0"/>
              <a:t>Dia 6</a:t>
            </a:r>
          </a:p>
        </p:txBody>
      </p:sp>
      <p:pic>
        <p:nvPicPr>
          <p:cNvPr id="7" name="Content Placeholder 6" descr="palloja"/>
          <p:cNvPicPr>
            <a:picLocks noGrp="1" noChangeAspect="1"/>
          </p:cNvPicPr>
          <p:nvPr>
            <p:ph sz="half" idx="2"/>
          </p:nvPr>
        </p:nvPicPr>
        <p:blipFill>
          <a:blip r:embed="rId3"/>
          <a:stretch>
            <a:fillRect/>
          </a:stretch>
        </p:blipFill>
        <p:spPr>
          <a:xfrm>
            <a:off x="7686040" y="3155315"/>
            <a:ext cx="1383665" cy="1372870"/>
          </a:xfrm>
          <a:prstGeom prst="rect">
            <a:avLst/>
          </a:prstGeom>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r>
              <a:rPr lang="fi-FI"/>
              <a:t>Dia </a:t>
            </a:r>
            <a:fld id="{6DB0A51E-783C-42B7-AF44-9F2CE214B736}" type="slidenum">
              <a:rPr lang="fi-FI" smtClean="0"/>
              <a:t>7</a:t>
            </a:fld>
            <a:r>
              <a:rPr lang="fi-FI"/>
              <a:t>a</a:t>
            </a:r>
          </a:p>
        </p:txBody>
      </p:sp>
      <p:pic>
        <p:nvPicPr>
          <p:cNvPr id="4" name="Kuva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9080" y="165100"/>
            <a:ext cx="6171565" cy="4364355"/>
          </a:xfrm>
          <a:prstGeom prst="rect">
            <a:avLst/>
          </a:prstGeom>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altLang="en-US" b="1" dirty="0" err="1">
                <a:solidFill>
                  <a:srgbClr val="F39207"/>
                </a:solidFill>
                <a:latin typeface="Calibri" panose="020F0502020204030204" charset="0"/>
              </a:rPr>
              <a:t>Elevernas</a:t>
            </a:r>
            <a:r>
              <a:rPr lang="fi-FI" altLang="en-US" b="1" dirty="0">
                <a:solidFill>
                  <a:srgbClr val="F39207"/>
                </a:solidFill>
                <a:latin typeface="Calibri" panose="020F0502020204030204" charset="0"/>
              </a:rPr>
              <a:t> </a:t>
            </a:r>
            <a:r>
              <a:rPr lang="fi-FI" altLang="en-US" b="1" dirty="0" err="1">
                <a:solidFill>
                  <a:srgbClr val="F39207"/>
                </a:solidFill>
                <a:latin typeface="Calibri" panose="020F0502020204030204" charset="0"/>
              </a:rPr>
              <a:t>berättelser</a:t>
            </a:r>
            <a:r>
              <a:rPr lang="fi-FI" altLang="en-US" b="1" dirty="0">
                <a:solidFill>
                  <a:srgbClr val="F39207"/>
                </a:solidFill>
                <a:latin typeface="Calibri" panose="020F0502020204030204" charset="0"/>
              </a:rPr>
              <a:t>.</a:t>
            </a:r>
            <a:br>
              <a:rPr lang="fi-FI" altLang="en-US" b="1" dirty="0">
                <a:solidFill>
                  <a:srgbClr val="F39207"/>
                </a:solidFill>
                <a:latin typeface="Calibri" panose="020F0502020204030204" charset="0"/>
              </a:rPr>
            </a:br>
            <a:r>
              <a:rPr lang="fi-FI" altLang="en-US" b="1" dirty="0" err="1">
                <a:solidFill>
                  <a:srgbClr val="F39207"/>
                </a:solidFill>
                <a:latin typeface="Calibri" panose="020F0502020204030204" charset="0"/>
              </a:rPr>
              <a:t>Vad</a:t>
            </a:r>
            <a:r>
              <a:rPr lang="fi-FI" altLang="en-US" b="1" dirty="0">
                <a:solidFill>
                  <a:srgbClr val="F39207"/>
                </a:solidFill>
                <a:latin typeface="Calibri" panose="020F0502020204030204" charset="0"/>
              </a:rPr>
              <a:t> </a:t>
            </a:r>
            <a:r>
              <a:rPr lang="fi-FI" altLang="en-US" b="1" dirty="0" err="1">
                <a:solidFill>
                  <a:srgbClr val="F39207"/>
                </a:solidFill>
                <a:latin typeface="Calibri" panose="020F0502020204030204" charset="0"/>
              </a:rPr>
              <a:t>händer</a:t>
            </a:r>
            <a:r>
              <a:rPr lang="fi-FI" altLang="en-US" b="1" dirty="0">
                <a:solidFill>
                  <a:srgbClr val="F39207"/>
                </a:solidFill>
                <a:latin typeface="Calibri" panose="020F0502020204030204" charset="0"/>
              </a:rPr>
              <a:t> i </a:t>
            </a:r>
            <a:r>
              <a:rPr lang="fi-FI" altLang="en-US" b="1" dirty="0" err="1">
                <a:solidFill>
                  <a:srgbClr val="F39207"/>
                </a:solidFill>
                <a:latin typeface="Calibri" panose="020F0502020204030204" charset="0"/>
              </a:rPr>
              <a:t>bilden</a:t>
            </a:r>
            <a:r>
              <a:rPr lang="fi-FI" altLang="en-US" b="1" dirty="0">
                <a:solidFill>
                  <a:srgbClr val="F39207"/>
                </a:solidFill>
                <a:latin typeface="Calibri" panose="020F0502020204030204" charset="0"/>
              </a:rPr>
              <a:t>?</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r>
              <a:rPr kumimoji="0" lang="fi-FI" altLang="en-US"/>
              <a:t>Dia 7b</a:t>
            </a:r>
            <a:endParaRPr kumimoji="0" lang="fi-FI" altLang="en-US" dirty="0"/>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8a</a:t>
            </a:r>
          </a:p>
        </p:txBody>
      </p:sp>
      <p:pic>
        <p:nvPicPr>
          <p:cNvPr id="3" name="Picture 2" descr="bileet"/>
          <p:cNvPicPr>
            <a:picLocks noChangeAspect="1"/>
          </p:cNvPicPr>
          <p:nvPr/>
        </p:nvPicPr>
        <p:blipFill>
          <a:blip r:embed="rId2"/>
          <a:stretch>
            <a:fillRect/>
          </a:stretch>
        </p:blipFill>
        <p:spPr>
          <a:xfrm>
            <a:off x="1045845" y="32385"/>
            <a:ext cx="7052945" cy="4145280"/>
          </a:xfrm>
          <a:prstGeom prst="rect">
            <a:avLst/>
          </a:prstGeom>
        </p:spPr>
      </p:pic>
    </p:spTree>
  </p:cSld>
  <p:clrMapOvr>
    <a:masterClrMapping/>
  </p:clrMapOvr>
  <p:transition spd="slow">
    <p:fade/>
  </p:transition>
</p:sld>
</file>

<file path=ppt/theme/theme1.xml><?xml version="1.0" encoding="utf-8"?>
<a:theme xmlns:a="http://schemas.openxmlformats.org/drawingml/2006/main" name="Office-teema">
  <a:themeElements>
    <a:clrScheme name="Mukautettu 27">
      <a:dk1>
        <a:srgbClr val="7F7F7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2783</Words>
  <Application>Microsoft Office PowerPoint</Application>
  <PresentationFormat>Näytössä katseltava esitys (16:9)</PresentationFormat>
  <Paragraphs>215</Paragraphs>
  <Slides>46</Slides>
  <Notes>27</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46</vt:i4>
      </vt:variant>
    </vt:vector>
  </HeadingPairs>
  <TitlesOfParts>
    <vt:vector size="51" baseType="lpstr">
      <vt:lpstr>Arial</vt:lpstr>
      <vt:lpstr>Arial Black</vt:lpstr>
      <vt:lpstr>Arial Rounded MT Bold</vt:lpstr>
      <vt:lpstr>Calibri</vt:lpstr>
      <vt:lpstr>Office-teema</vt:lpstr>
      <vt:lpstr>PowerPoint-esitys</vt:lpstr>
      <vt:lpstr>PowerPoint-esitys</vt:lpstr>
      <vt:lpstr>Föräldrakvällens målsättningar</vt:lpstr>
      <vt:lpstr>VARIFRÅN FÅR SKOLBARNEN KUNSKAP OM RUSMEDEL  – eller beteendemodeller?</vt:lpstr>
      <vt:lpstr>Vad önskar ni gällande rusmedelsfostran i skolan?</vt:lpstr>
      <vt:lpstr>Hur uppfattar skolelever alkohol och tobak i vardagliga situationer?</vt:lpstr>
      <vt:lpstr>PowerPoint-esitys</vt:lpstr>
      <vt:lpstr>Elevernas berättelser. Vad händer i bilden?</vt:lpstr>
      <vt:lpstr>PowerPoint-esitys</vt:lpstr>
      <vt:lpstr>Elevernas berättelser. Vad händer i bilden?</vt:lpstr>
      <vt:lpstr>PowerPoint-esitys</vt:lpstr>
      <vt:lpstr>Elevernas berättelser: Vad händer i bilden?</vt:lpstr>
      <vt:lpstr>PowerPoint-esitys</vt:lpstr>
      <vt:lpstr>Elevernas berättelser: Vad händer i bilden?</vt:lpstr>
      <vt:lpstr>PowerPoint-esitys</vt:lpstr>
      <vt:lpstr>Elevernas berättelser: Vad händer i bilden?</vt:lpstr>
      <vt:lpstr>PowerPoint-esitys</vt:lpstr>
      <vt:lpstr>Elevernas berättelser: Vad händer i bilden?</vt:lpstr>
      <vt:lpstr>PowerPoint-esitys</vt:lpstr>
      <vt:lpstr>Elevernas berättelser: Vad händer i bilden?</vt:lpstr>
      <vt:lpstr>Elevernas tankar om</vt:lpstr>
      <vt:lpstr>Vad borde föräldrarna veta om vad barn i din ålder gör på fritiden? </vt:lpstr>
      <vt:lpstr>Vad tänker du om ungdomars rökning och alkoholanvändning på ditt bostadsområde?</vt:lpstr>
      <vt:lpstr>Vem borde ingripa om minderåriga använder rusmedel?</vt:lpstr>
      <vt:lpstr>Vad skulle du vilja fråga en vuxen om alkoholanvändning eller rökning? </vt:lpstr>
      <vt:lpstr>TACK! LÅT OSS DISKUTERA MED BARNEN även om rusmedel </vt:lpstr>
      <vt:lpstr>Berättelser skrivna av elever (använd i situationer där inga lektioner har hållits)  </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Sensei</dc:creator>
  <cp:lastModifiedBy>Melissa Sukanen</cp:lastModifiedBy>
  <cp:revision>240</cp:revision>
  <cp:lastPrinted>2018-02-14T08:48:00Z</cp:lastPrinted>
  <dcterms:created xsi:type="dcterms:W3CDTF">2014-10-06T08:27:00Z</dcterms:created>
  <dcterms:modified xsi:type="dcterms:W3CDTF">2020-09-07T11:38:59Z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1033-10.2.0.5978</vt:lpwstr>
  </property>
</Properties>
</file>