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2"/>
  </p:notesMasterIdLst>
  <p:sldIdLst>
    <p:sldId id="624" r:id="rId2"/>
    <p:sldId id="628" r:id="rId3"/>
    <p:sldId id="627" r:id="rId4"/>
    <p:sldId id="631" r:id="rId5"/>
    <p:sldId id="629" r:id="rId6"/>
    <p:sldId id="630" r:id="rId7"/>
    <p:sldId id="621" r:id="rId8"/>
    <p:sldId id="622" r:id="rId9"/>
    <p:sldId id="623" r:id="rId10"/>
    <p:sldId id="626" r:id="rId11"/>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31921068-0625-4B33-BFF1-4C30C80BD3D0}">
          <p14:sldIdLst>
            <p14:sldId id="624"/>
            <p14:sldId id="628"/>
            <p14:sldId id="627"/>
            <p14:sldId id="631"/>
            <p14:sldId id="629"/>
            <p14:sldId id="630"/>
            <p14:sldId id="621"/>
            <p14:sldId id="622"/>
            <p14:sldId id="623"/>
            <p14:sldId id="626"/>
          </p14:sldIdLst>
        </p14:section>
        <p14:section name="Lopetus" id="{01C38E95-65D2-404A-B05B-87CEBC9D43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46CCD"/>
    <a:srgbClr val="00C389"/>
    <a:srgbClr val="F7827E"/>
    <a:srgbClr val="E1B872"/>
    <a:srgbClr val="F6E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74971" autoAdjust="0"/>
  </p:normalViewPr>
  <p:slideViewPr>
    <p:cSldViewPr snapToGrid="0">
      <p:cViewPr varScale="1">
        <p:scale>
          <a:sx n="83" d="100"/>
          <a:sy n="83" d="100"/>
        </p:scale>
        <p:origin x="24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39E6924-12AB-4DF3-909C-8C86DB4C69A7}" type="datetimeFigureOut">
              <a:rPr lang="fi-FI" smtClean="0"/>
              <a:t>02.04.2019</a:t>
            </a:fld>
            <a:endParaRPr lang="fi-FI"/>
          </a:p>
        </p:txBody>
      </p:sp>
      <p:sp>
        <p:nvSpPr>
          <p:cNvPr id="4" name="Dian kuvan paikkamerkki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3FEDB29-ACC8-499F-8752-FEC3BF3447D5}" type="slidenum">
              <a:rPr lang="fi-FI" smtClean="0"/>
              <a:t>‹#›</a:t>
            </a:fld>
            <a:endParaRPr lang="fi-FI"/>
          </a:p>
        </p:txBody>
      </p:sp>
    </p:spTree>
    <p:extLst>
      <p:ext uri="{BB962C8B-B14F-4D97-AF65-F5344CB8AC3E}">
        <p14:creationId xmlns:p14="http://schemas.microsoft.com/office/powerpoint/2010/main" val="121247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66813" y="1241425"/>
            <a:ext cx="4465637" cy="3351213"/>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9FB8384-FA4B-4091-A8BB-459E142CE4CF}" type="slidenum">
              <a:rPr lang="fi-FI" smtClean="0"/>
              <a:t>1</a:t>
            </a:fld>
            <a:endParaRPr lang="fi-FI"/>
          </a:p>
        </p:txBody>
      </p:sp>
    </p:spTree>
    <p:extLst>
      <p:ext uri="{BB962C8B-B14F-4D97-AF65-F5344CB8AC3E}">
        <p14:creationId xmlns:p14="http://schemas.microsoft.com/office/powerpoint/2010/main" val="3562023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3FEDB29-ACC8-499F-8752-FEC3BF3447D5}" type="slidenum">
              <a:rPr lang="fi-FI" smtClean="0"/>
              <a:t>10</a:t>
            </a:fld>
            <a:endParaRPr lang="fi-FI"/>
          </a:p>
        </p:txBody>
      </p:sp>
    </p:spTree>
    <p:extLst>
      <p:ext uri="{BB962C8B-B14F-4D97-AF65-F5344CB8AC3E}">
        <p14:creationId xmlns:p14="http://schemas.microsoft.com/office/powerpoint/2010/main" val="11732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66813" y="1241425"/>
            <a:ext cx="4465637" cy="3351213"/>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9FB8384-FA4B-4091-A8BB-459E142CE4CF}" type="slidenum">
              <a:rPr lang="fi-FI" smtClean="0"/>
              <a:t>2</a:t>
            </a:fld>
            <a:endParaRPr lang="fi-FI"/>
          </a:p>
        </p:txBody>
      </p:sp>
    </p:spTree>
    <p:extLst>
      <p:ext uri="{BB962C8B-B14F-4D97-AF65-F5344CB8AC3E}">
        <p14:creationId xmlns:p14="http://schemas.microsoft.com/office/powerpoint/2010/main" val="191529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66813" y="1241425"/>
            <a:ext cx="4465637" cy="3351213"/>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9FB8384-FA4B-4091-A8BB-459E142CE4CF}" type="slidenum">
              <a:rPr lang="fi-FI" smtClean="0"/>
              <a:t>3</a:t>
            </a:fld>
            <a:endParaRPr lang="fi-FI"/>
          </a:p>
        </p:txBody>
      </p:sp>
    </p:spTree>
    <p:extLst>
      <p:ext uri="{BB962C8B-B14F-4D97-AF65-F5344CB8AC3E}">
        <p14:creationId xmlns:p14="http://schemas.microsoft.com/office/powerpoint/2010/main" val="263252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66813" y="1241425"/>
            <a:ext cx="4465637" cy="3351213"/>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9FB8384-FA4B-4091-A8BB-459E142CE4CF}" type="slidenum">
              <a:rPr lang="fi-FI" smtClean="0"/>
              <a:t>4</a:t>
            </a:fld>
            <a:endParaRPr lang="fi-FI"/>
          </a:p>
        </p:txBody>
      </p:sp>
    </p:spTree>
    <p:extLst>
      <p:ext uri="{BB962C8B-B14F-4D97-AF65-F5344CB8AC3E}">
        <p14:creationId xmlns:p14="http://schemas.microsoft.com/office/powerpoint/2010/main" val="246706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66813" y="1241425"/>
            <a:ext cx="4465637" cy="3351213"/>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9FB8384-FA4B-4091-A8BB-459E142CE4CF}" type="slidenum">
              <a:rPr lang="fi-FI" smtClean="0"/>
              <a:t>5</a:t>
            </a:fld>
            <a:endParaRPr lang="fi-FI"/>
          </a:p>
        </p:txBody>
      </p:sp>
    </p:spTree>
    <p:extLst>
      <p:ext uri="{BB962C8B-B14F-4D97-AF65-F5344CB8AC3E}">
        <p14:creationId xmlns:p14="http://schemas.microsoft.com/office/powerpoint/2010/main" val="118047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66813" y="1241425"/>
            <a:ext cx="4465637" cy="3351213"/>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9FB8384-FA4B-4091-A8BB-459E142CE4CF}" type="slidenum">
              <a:rPr lang="fi-FI" smtClean="0"/>
              <a:t>6</a:t>
            </a:fld>
            <a:endParaRPr lang="fi-FI"/>
          </a:p>
        </p:txBody>
      </p:sp>
    </p:spTree>
    <p:extLst>
      <p:ext uri="{BB962C8B-B14F-4D97-AF65-F5344CB8AC3E}">
        <p14:creationId xmlns:p14="http://schemas.microsoft.com/office/powerpoint/2010/main" val="2230658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66813" y="1241425"/>
            <a:ext cx="4465637" cy="3351213"/>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9FB8384-FA4B-4091-A8BB-459E142CE4CF}" type="slidenum">
              <a:rPr lang="fi-FI" smtClean="0"/>
              <a:t>7</a:t>
            </a:fld>
            <a:endParaRPr lang="fi-FI"/>
          </a:p>
        </p:txBody>
      </p:sp>
    </p:spTree>
    <p:extLst>
      <p:ext uri="{BB962C8B-B14F-4D97-AF65-F5344CB8AC3E}">
        <p14:creationId xmlns:p14="http://schemas.microsoft.com/office/powerpoint/2010/main" val="197796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66813" y="1241425"/>
            <a:ext cx="4465637" cy="3351213"/>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9FB8384-FA4B-4091-A8BB-459E142CE4CF}" type="slidenum">
              <a:rPr lang="fi-FI" smtClean="0"/>
              <a:t>8</a:t>
            </a:fld>
            <a:endParaRPr lang="fi-FI"/>
          </a:p>
        </p:txBody>
      </p:sp>
    </p:spTree>
    <p:extLst>
      <p:ext uri="{BB962C8B-B14F-4D97-AF65-F5344CB8AC3E}">
        <p14:creationId xmlns:p14="http://schemas.microsoft.com/office/powerpoint/2010/main" val="2941400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66813" y="1241425"/>
            <a:ext cx="4465637" cy="3351213"/>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9FB8384-FA4B-4091-A8BB-459E142CE4CF}" type="slidenum">
              <a:rPr lang="fi-FI" smtClean="0"/>
              <a:t>9</a:t>
            </a:fld>
            <a:endParaRPr lang="fi-FI"/>
          </a:p>
        </p:txBody>
      </p:sp>
    </p:spTree>
    <p:extLst>
      <p:ext uri="{BB962C8B-B14F-4D97-AF65-F5344CB8AC3E}">
        <p14:creationId xmlns:p14="http://schemas.microsoft.com/office/powerpoint/2010/main" val="307088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79120" y="566420"/>
            <a:ext cx="6233795" cy="2387600"/>
          </a:xfrm>
        </p:spPr>
        <p:txBody>
          <a:bodyPr anchor="b"/>
          <a:lstStyle>
            <a:lvl1pPr algn="l">
              <a:defRPr sz="6000"/>
            </a:lvl1pPr>
          </a:lstStyle>
          <a:p>
            <a:r>
              <a:rPr lang="fi-FI"/>
              <a:t>Muokkaa ots. perustyyl. napsautt.</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0020D42A-9818-4C3B-A647-D5DF5BE6DF18}" type="datetimeFigureOut">
              <a:rPr lang="fi-FI" smtClean="0"/>
              <a:t>02.04.2019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3409571-130E-4CE8-9565-F1D1B9F0A2DB}" type="slidenum">
              <a:rPr lang="fi-FI" smtClean="0"/>
              <a:t>‹#›</a:t>
            </a:fld>
            <a:endParaRPr lang="fi-FI"/>
          </a:p>
        </p:txBody>
      </p:sp>
    </p:spTree>
    <p:extLst>
      <p:ext uri="{BB962C8B-B14F-4D97-AF65-F5344CB8AC3E}">
        <p14:creationId xmlns:p14="http://schemas.microsoft.com/office/powerpoint/2010/main" val="89362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Sisältö">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3" name="Date Placeholder 2"/>
          <p:cNvSpPr>
            <a:spLocks noGrp="1"/>
          </p:cNvSpPr>
          <p:nvPr>
            <p:ph type="dt" sz="half" idx="10"/>
          </p:nvPr>
        </p:nvSpPr>
        <p:spPr/>
        <p:txBody>
          <a:bodyPr/>
          <a:lstStyle/>
          <a:p>
            <a:fld id="{0020D42A-9818-4C3B-A647-D5DF5BE6DF18}" type="datetimeFigureOut">
              <a:rPr lang="fi-FI" smtClean="0"/>
              <a:t>02.04.2019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3409571-130E-4CE8-9565-F1D1B9F0A2DB}" type="slidenum">
              <a:rPr lang="fi-FI" smtClean="0"/>
              <a:t>‹#›</a:t>
            </a:fld>
            <a:endParaRPr lang="fi-FI"/>
          </a:p>
        </p:txBody>
      </p:sp>
    </p:spTree>
    <p:extLst>
      <p:ext uri="{BB962C8B-B14F-4D97-AF65-F5344CB8AC3E}">
        <p14:creationId xmlns:p14="http://schemas.microsoft.com/office/powerpoint/2010/main" val="182781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0020D42A-9818-4C3B-A647-D5DF5BE6DF18}" type="datetimeFigureOut">
              <a:rPr lang="fi-FI" smtClean="0"/>
              <a:t>02.04.2019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3409571-130E-4CE8-9565-F1D1B9F0A2DB}" type="slidenum">
              <a:rPr lang="fi-FI" smtClean="0"/>
              <a:t>‹#›</a:t>
            </a:fld>
            <a:endParaRPr lang="fi-FI"/>
          </a:p>
        </p:txBody>
      </p:sp>
    </p:spTree>
    <p:extLst>
      <p:ext uri="{BB962C8B-B14F-4D97-AF65-F5344CB8AC3E}">
        <p14:creationId xmlns:p14="http://schemas.microsoft.com/office/powerpoint/2010/main" val="7487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0020D42A-9818-4C3B-A647-D5DF5BE6DF18}" type="datetimeFigureOut">
              <a:rPr lang="fi-FI" smtClean="0"/>
              <a:t>02.04.2019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3409571-130E-4CE8-9565-F1D1B9F0A2DB}" type="slidenum">
              <a:rPr lang="fi-FI" smtClean="0"/>
              <a:t>‹#›</a:t>
            </a:fld>
            <a:endParaRPr lang="fi-FI"/>
          </a:p>
        </p:txBody>
      </p:sp>
    </p:spTree>
    <p:extLst>
      <p:ext uri="{BB962C8B-B14F-4D97-AF65-F5344CB8AC3E}">
        <p14:creationId xmlns:p14="http://schemas.microsoft.com/office/powerpoint/2010/main" val="41158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0020D42A-9818-4C3B-A647-D5DF5BE6DF18}" type="datetimeFigureOut">
              <a:rPr lang="fi-FI" smtClean="0"/>
              <a:t>02.04.2019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3409571-130E-4CE8-9565-F1D1B9F0A2DB}" type="slidenum">
              <a:rPr lang="fi-FI" smtClean="0"/>
              <a:t>‹#›</a:t>
            </a:fld>
            <a:endParaRPr lang="fi-FI"/>
          </a:p>
        </p:txBody>
      </p:sp>
    </p:spTree>
    <p:extLst>
      <p:ext uri="{BB962C8B-B14F-4D97-AF65-F5344CB8AC3E}">
        <p14:creationId xmlns:p14="http://schemas.microsoft.com/office/powerpoint/2010/main" val="303894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629841" y="2505075"/>
            <a:ext cx="3868340"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4629150" y="2505075"/>
            <a:ext cx="3887391"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0020D42A-9818-4C3B-A647-D5DF5BE6DF18}" type="datetimeFigureOut">
              <a:rPr lang="fi-FI" smtClean="0"/>
              <a:t>02.04.2019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3409571-130E-4CE8-9565-F1D1B9F0A2DB}" type="slidenum">
              <a:rPr lang="fi-FI" smtClean="0"/>
              <a:t>‹#›</a:t>
            </a:fld>
            <a:endParaRPr lang="fi-FI"/>
          </a:p>
        </p:txBody>
      </p:sp>
    </p:spTree>
    <p:extLst>
      <p:ext uri="{BB962C8B-B14F-4D97-AF65-F5344CB8AC3E}">
        <p14:creationId xmlns:p14="http://schemas.microsoft.com/office/powerpoint/2010/main" val="333706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0020D42A-9818-4C3B-A647-D5DF5BE6DF18}" type="datetimeFigureOut">
              <a:rPr lang="fi-FI" smtClean="0"/>
              <a:t>02.04.2019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3409571-130E-4CE8-9565-F1D1B9F0A2DB}" type="slidenum">
              <a:rPr lang="fi-FI" smtClean="0"/>
              <a:t>‹#›</a:t>
            </a:fld>
            <a:endParaRPr lang="fi-FI"/>
          </a:p>
        </p:txBody>
      </p:sp>
    </p:spTree>
    <p:extLst>
      <p:ext uri="{BB962C8B-B14F-4D97-AF65-F5344CB8AC3E}">
        <p14:creationId xmlns:p14="http://schemas.microsoft.com/office/powerpoint/2010/main" val="52630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0D42A-9818-4C3B-A647-D5DF5BE6DF18}" type="datetimeFigureOut">
              <a:rPr lang="fi-FI" smtClean="0"/>
              <a:t>02.04.2019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63409571-130E-4CE8-9565-F1D1B9F0A2DB}" type="slidenum">
              <a:rPr lang="fi-FI" smtClean="0"/>
              <a:t>‹#›</a:t>
            </a:fld>
            <a:endParaRPr lang="fi-FI"/>
          </a:p>
        </p:txBody>
      </p:sp>
    </p:spTree>
    <p:extLst>
      <p:ext uri="{BB962C8B-B14F-4D97-AF65-F5344CB8AC3E}">
        <p14:creationId xmlns:p14="http://schemas.microsoft.com/office/powerpoint/2010/main" val="267400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ots. perustyyl. napsautt.</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0020D42A-9818-4C3B-A647-D5DF5BE6DF18}" type="datetimeFigureOut">
              <a:rPr lang="fi-FI" smtClean="0"/>
              <a:t>02.04.2019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3409571-130E-4CE8-9565-F1D1B9F0A2DB}" type="slidenum">
              <a:rPr lang="fi-FI" smtClean="0"/>
              <a:t>‹#›</a:t>
            </a:fld>
            <a:endParaRPr lang="fi-FI"/>
          </a:p>
        </p:txBody>
      </p:sp>
    </p:spTree>
    <p:extLst>
      <p:ext uri="{BB962C8B-B14F-4D97-AF65-F5344CB8AC3E}">
        <p14:creationId xmlns:p14="http://schemas.microsoft.com/office/powerpoint/2010/main" val="135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0020D42A-9818-4C3B-A647-D5DF5BE6DF18}" type="datetimeFigureOut">
              <a:rPr lang="fi-FI" smtClean="0"/>
              <a:t>02.04.2019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3409571-130E-4CE8-9565-F1D1B9F0A2DB}" type="slidenum">
              <a:rPr lang="fi-FI" smtClean="0"/>
              <a:t>‹#›</a:t>
            </a:fld>
            <a:endParaRPr lang="fi-FI"/>
          </a:p>
        </p:txBody>
      </p:sp>
    </p:spTree>
    <p:extLst>
      <p:ext uri="{BB962C8B-B14F-4D97-AF65-F5344CB8AC3E}">
        <p14:creationId xmlns:p14="http://schemas.microsoft.com/office/powerpoint/2010/main" val="312430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logo"/>
          <p:cNvPicPr>
            <a:picLocks noChangeAspect="1"/>
          </p:cNvPicPr>
          <p:nvPr/>
        </p:nvPicPr>
        <p:blipFill>
          <a:blip r:embed="rId12"/>
          <a:stretch>
            <a:fillRect/>
          </a:stretch>
        </p:blipFill>
        <p:spPr>
          <a:xfrm>
            <a:off x="-822960" y="5715"/>
            <a:ext cx="10058400" cy="5657215"/>
          </a:xfrm>
          <a:prstGeom prst="rect">
            <a:avLst/>
          </a:prstGeom>
        </p:spPr>
      </p:pic>
      <p:sp>
        <p:nvSpPr>
          <p:cNvPr id="2" name="Title Placeholder 1"/>
          <p:cNvSpPr>
            <a:spLocks noGrp="1"/>
          </p:cNvSpPr>
          <p:nvPr>
            <p:ph type="title"/>
          </p:nvPr>
        </p:nvSpPr>
        <p:spPr>
          <a:xfrm>
            <a:off x="628650" y="365125"/>
            <a:ext cx="5662295" cy="1325880"/>
          </a:xfrm>
          <a:prstGeom prst="rect">
            <a:avLst/>
          </a:prstGeom>
        </p:spPr>
        <p:txBody>
          <a:bodyPr vert="horz" lIns="91440" tIns="45720" rIns="91440" bIns="45720" rtlCol="0" anchor="ctr">
            <a:norm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0D42A-9818-4C3B-A647-D5DF5BE6DF18}" type="datetimeFigureOut">
              <a:rPr lang="fi-FI" smtClean="0"/>
              <a:t>02.04.2019</a:t>
            </a:fld>
            <a:endParaRPr lang="fi-FI"/>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09571-130E-4CE8-9565-F1D1B9F0A2DB}" type="slidenum">
              <a:rPr lang="fi-FI" smtClean="0"/>
              <a:t>‹#›</a:t>
            </a:fld>
            <a:endParaRPr lang="fi-FI"/>
          </a:p>
        </p:txBody>
      </p:sp>
    </p:spTree>
    <p:extLst>
      <p:ext uri="{BB962C8B-B14F-4D97-AF65-F5344CB8AC3E}">
        <p14:creationId xmlns:p14="http://schemas.microsoft.com/office/powerpoint/2010/main" val="64239773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xStyles>
    <p:titleStyle>
      <a:lvl1pPr algn="l" defTabSz="914400" rtl="0" eaLnBrk="1" latinLnBrk="0" hangingPunct="1">
        <a:lnSpc>
          <a:spcPct val="90000"/>
        </a:lnSpc>
        <a:spcBef>
          <a:spcPct val="0"/>
        </a:spcBef>
        <a:buNone/>
        <a:defRPr sz="4000" kern="1200">
          <a:solidFill>
            <a:schemeClr val="tx1"/>
          </a:solidFill>
          <a:latin typeface="Arial Black" panose="020B0A0402010202020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in">
            <a:extLst>
              <a:ext uri="{FF2B5EF4-FFF2-40B4-BE49-F238E27FC236}">
                <a16:creationId xmlns:a16="http://schemas.microsoft.com/office/drawing/2014/main" id="{CA52A700-7487-45B8-8192-1C0F3CD8D291}"/>
              </a:ext>
            </a:extLst>
          </p:cNvPr>
          <p:cNvPicPr>
            <a:picLocks noChangeAspect="1"/>
          </p:cNvPicPr>
          <p:nvPr/>
        </p:nvPicPr>
        <p:blipFill>
          <a:blip r:embed="rId3"/>
          <a:stretch>
            <a:fillRect/>
          </a:stretch>
        </p:blipFill>
        <p:spPr>
          <a:xfrm>
            <a:off x="0" y="0"/>
            <a:ext cx="10576560" cy="6892925"/>
          </a:xfrm>
          <a:prstGeom prst="rect">
            <a:avLst/>
          </a:prstGeom>
        </p:spPr>
      </p:pic>
      <p:sp>
        <p:nvSpPr>
          <p:cNvPr id="2" name="Otsikko 1"/>
          <p:cNvSpPr>
            <a:spLocks noGrp="1"/>
          </p:cNvSpPr>
          <p:nvPr>
            <p:ph type="title"/>
          </p:nvPr>
        </p:nvSpPr>
        <p:spPr>
          <a:xfrm>
            <a:off x="0" y="2336800"/>
            <a:ext cx="7462911" cy="1736347"/>
          </a:xfrm>
        </p:spPr>
        <p:txBody>
          <a:bodyPr>
            <a:normAutofit/>
          </a:bodyPr>
          <a:lstStyle/>
          <a:p>
            <a:pPr algn="ctr"/>
            <a:r>
              <a:rPr lang="fi-FI" dirty="0">
                <a:solidFill>
                  <a:srgbClr val="FFFFFF"/>
                </a:solidFill>
                <a:latin typeface="Montserrat" panose="00000500000000000000" pitchFamily="2" charset="0"/>
              </a:rPr>
              <a:t>PRUSFENOMENET-UPPGIFTSBANAN</a:t>
            </a:r>
            <a:br>
              <a:rPr lang="fi-FI" dirty="0">
                <a:solidFill>
                  <a:srgbClr val="FFFFFF"/>
                </a:solidFill>
                <a:latin typeface="Montserrat" panose="00000500000000000000" pitchFamily="2" charset="0"/>
              </a:rPr>
            </a:br>
            <a:r>
              <a:rPr lang="fi-FI" sz="3600" dirty="0" err="1">
                <a:solidFill>
                  <a:srgbClr val="FFFFFF"/>
                </a:solidFill>
                <a:latin typeface="Montserrat" panose="00000500000000000000" pitchFamily="2" charset="0"/>
              </a:rPr>
              <a:t>Svar</a:t>
            </a:r>
            <a:r>
              <a:rPr lang="fi-FI" sz="3600" dirty="0">
                <a:solidFill>
                  <a:srgbClr val="FFFFFF"/>
                </a:solidFill>
                <a:latin typeface="Montserrat" panose="00000500000000000000" pitchFamily="2" charset="0"/>
              </a:rPr>
              <a:t> </a:t>
            </a:r>
            <a:r>
              <a:rPr lang="fi-FI" sz="3600" dirty="0" err="1">
                <a:solidFill>
                  <a:srgbClr val="FFFFFF"/>
                </a:solidFill>
                <a:latin typeface="Montserrat" panose="00000500000000000000" pitchFamily="2" charset="0"/>
              </a:rPr>
              <a:t>på</a:t>
            </a:r>
            <a:r>
              <a:rPr lang="fi-FI" sz="3600" dirty="0">
                <a:solidFill>
                  <a:srgbClr val="FFFFFF"/>
                </a:solidFill>
                <a:latin typeface="Montserrat" panose="00000500000000000000" pitchFamily="2" charset="0"/>
              </a:rPr>
              <a:t> </a:t>
            </a:r>
            <a:r>
              <a:rPr lang="fi-FI" sz="3600" dirty="0" err="1">
                <a:solidFill>
                  <a:srgbClr val="FFFFFF"/>
                </a:solidFill>
                <a:latin typeface="Montserrat" panose="00000500000000000000" pitchFamily="2" charset="0"/>
              </a:rPr>
              <a:t>uppgifterna</a:t>
            </a:r>
            <a:endParaRPr lang="fi-FI" sz="3600"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315596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BE603EB-76E8-4B41-B1AF-DBFADCC00BCB}"/>
              </a:ext>
            </a:extLst>
          </p:cNvPr>
          <p:cNvPicPr>
            <a:picLocks noChangeAspect="1"/>
          </p:cNvPicPr>
          <p:nvPr/>
        </p:nvPicPr>
        <p:blipFill>
          <a:blip r:embed="rId3"/>
          <a:stretch>
            <a:fillRect/>
          </a:stretch>
        </p:blipFill>
        <p:spPr>
          <a:xfrm>
            <a:off x="1433688" y="-176831"/>
            <a:ext cx="5588001" cy="7182641"/>
          </a:xfrm>
          <a:prstGeom prst="rect">
            <a:avLst/>
          </a:prstGeom>
        </p:spPr>
      </p:pic>
    </p:spTree>
    <p:extLst>
      <p:ext uri="{BB962C8B-B14F-4D97-AF65-F5344CB8AC3E}">
        <p14:creationId xmlns:p14="http://schemas.microsoft.com/office/powerpoint/2010/main" val="366820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in">
            <a:extLst>
              <a:ext uri="{FF2B5EF4-FFF2-40B4-BE49-F238E27FC236}">
                <a16:creationId xmlns:a16="http://schemas.microsoft.com/office/drawing/2014/main" id="{CA52A700-7487-45B8-8192-1C0F3CD8D291}"/>
              </a:ext>
            </a:extLst>
          </p:cNvPr>
          <p:cNvPicPr>
            <a:picLocks noChangeAspect="1"/>
          </p:cNvPicPr>
          <p:nvPr/>
        </p:nvPicPr>
        <p:blipFill>
          <a:blip r:embed="rId3"/>
          <a:stretch>
            <a:fillRect/>
          </a:stretch>
        </p:blipFill>
        <p:spPr>
          <a:xfrm>
            <a:off x="0" y="0"/>
            <a:ext cx="10576560" cy="6892925"/>
          </a:xfrm>
          <a:prstGeom prst="rect">
            <a:avLst/>
          </a:prstGeom>
        </p:spPr>
      </p:pic>
      <p:sp>
        <p:nvSpPr>
          <p:cNvPr id="2" name="Otsikko 1"/>
          <p:cNvSpPr>
            <a:spLocks noGrp="1"/>
          </p:cNvSpPr>
          <p:nvPr>
            <p:ph type="title"/>
          </p:nvPr>
        </p:nvSpPr>
        <p:spPr>
          <a:xfrm>
            <a:off x="-524933" y="322805"/>
            <a:ext cx="7462911" cy="1096042"/>
          </a:xfrm>
        </p:spPr>
        <p:txBody>
          <a:bodyPr>
            <a:normAutofit/>
          </a:bodyPr>
          <a:lstStyle/>
          <a:p>
            <a:pPr algn="ctr"/>
            <a:r>
              <a:rPr lang="fi-FI" sz="3500" dirty="0" err="1">
                <a:solidFill>
                  <a:srgbClr val="FFFFFF"/>
                </a:solidFill>
                <a:latin typeface="Montserrat" panose="00000500000000000000" pitchFamily="2" charset="0"/>
              </a:rPr>
              <a:t>Kontroll</a:t>
            </a:r>
            <a:r>
              <a:rPr lang="fi-FI" sz="3500" dirty="0">
                <a:solidFill>
                  <a:srgbClr val="FFFFFF"/>
                </a:solidFill>
                <a:latin typeface="Montserrat" panose="00000500000000000000" pitchFamily="2" charset="0"/>
              </a:rPr>
              <a:t> 1: </a:t>
            </a:r>
            <a:br>
              <a:rPr lang="fi-FI" sz="3500" dirty="0">
                <a:solidFill>
                  <a:srgbClr val="FFFFFF"/>
                </a:solidFill>
                <a:latin typeface="Montserrat" panose="00000500000000000000" pitchFamily="2" charset="0"/>
              </a:rPr>
            </a:b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Sant</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eller</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falskt</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om</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rusmedel</a:t>
            </a:r>
            <a:endParaRPr lang="fi-FI" sz="3500" dirty="0">
              <a:solidFill>
                <a:srgbClr val="FFFFFF"/>
              </a:solidFill>
              <a:latin typeface="Montserrat" panose="00000500000000000000" pitchFamily="2" charset="0"/>
            </a:endParaRPr>
          </a:p>
        </p:txBody>
      </p:sp>
      <p:sp>
        <p:nvSpPr>
          <p:cNvPr id="3" name="Sisällön paikkamerkki 2"/>
          <p:cNvSpPr>
            <a:spLocks noGrp="1"/>
          </p:cNvSpPr>
          <p:nvPr>
            <p:ph idx="1"/>
          </p:nvPr>
        </p:nvSpPr>
        <p:spPr>
          <a:xfrm>
            <a:off x="258417" y="1483301"/>
            <a:ext cx="7030280" cy="5345170"/>
          </a:xfrm>
          <a:ln>
            <a:noFill/>
          </a:ln>
        </p:spPr>
        <p:txBody>
          <a:bodyPr anchor="ctr">
            <a:normAutofit/>
          </a:bodyPr>
          <a:lstStyle/>
          <a:p>
            <a:pPr marL="0" lvl="0" indent="0" defTabSz="457200">
              <a:lnSpc>
                <a:spcPct val="100000"/>
              </a:lnSpc>
              <a:spcBef>
                <a:spcPct val="20000"/>
              </a:spcBef>
              <a:buNone/>
            </a:pPr>
            <a:r>
              <a:rPr lang="sv-SE" sz="2400" b="1" dirty="0">
                <a:solidFill>
                  <a:prstClr val="black"/>
                </a:solidFill>
                <a:latin typeface="+mn-lt"/>
              </a:rPr>
              <a:t>1. Över 90 procent av de vuxna som röker började röka som minderåriga. </a:t>
            </a:r>
          </a:p>
          <a:p>
            <a:pPr marL="0" lvl="0" indent="0" defTabSz="457200">
              <a:lnSpc>
                <a:spcPct val="100000"/>
              </a:lnSpc>
              <a:spcBef>
                <a:spcPct val="20000"/>
              </a:spcBef>
              <a:buNone/>
            </a:pPr>
            <a:r>
              <a:rPr lang="sv-SE" sz="2400" dirty="0">
                <a:solidFill>
                  <a:srgbClr val="00B050"/>
                </a:solidFill>
                <a:latin typeface="+mn-lt"/>
              </a:rPr>
              <a:t>Sant. </a:t>
            </a:r>
            <a:r>
              <a:rPr lang="sv-SE" sz="2400" dirty="0">
                <a:solidFill>
                  <a:prstClr val="black"/>
                </a:solidFill>
                <a:latin typeface="+mn-lt"/>
              </a:rPr>
              <a:t>Nästan alla vuxna som röker i dag började röka som minderåriga, och majoriteten av dem skulle vilja sluta.  </a:t>
            </a:r>
          </a:p>
          <a:p>
            <a:pPr marL="0" lvl="0" indent="0" defTabSz="457200">
              <a:lnSpc>
                <a:spcPct val="100000"/>
              </a:lnSpc>
              <a:spcBef>
                <a:spcPct val="20000"/>
              </a:spcBef>
              <a:buNone/>
            </a:pPr>
            <a:endParaRPr lang="sv-SE" sz="2400" dirty="0">
              <a:solidFill>
                <a:prstClr val="black"/>
              </a:solidFill>
              <a:latin typeface="+mn-lt"/>
            </a:endParaRPr>
          </a:p>
          <a:p>
            <a:pPr marL="0" lvl="0" indent="0" defTabSz="457200">
              <a:lnSpc>
                <a:spcPct val="100000"/>
              </a:lnSpc>
              <a:spcBef>
                <a:spcPct val="20000"/>
              </a:spcBef>
              <a:buNone/>
            </a:pPr>
            <a:r>
              <a:rPr lang="sv-SE" sz="2400" b="1" dirty="0">
                <a:solidFill>
                  <a:prstClr val="black"/>
                </a:solidFill>
                <a:latin typeface="+mn-lt"/>
              </a:rPr>
              <a:t>2. Snus skapar nikotinberoende snabbare än tobak. </a:t>
            </a:r>
          </a:p>
          <a:p>
            <a:pPr marL="0" lvl="0" indent="0" defTabSz="457200">
              <a:lnSpc>
                <a:spcPct val="100000"/>
              </a:lnSpc>
              <a:spcBef>
                <a:spcPct val="20000"/>
              </a:spcBef>
              <a:buNone/>
            </a:pPr>
            <a:r>
              <a:rPr lang="sv-SE" sz="2400" dirty="0">
                <a:solidFill>
                  <a:srgbClr val="00B050"/>
                </a:solidFill>
                <a:latin typeface="+mn-lt"/>
              </a:rPr>
              <a:t>Sant. </a:t>
            </a:r>
            <a:r>
              <a:rPr lang="sv-SE" sz="2400" dirty="0">
                <a:solidFill>
                  <a:prstClr val="black"/>
                </a:solidFill>
                <a:latin typeface="+mn-lt"/>
              </a:rPr>
              <a:t>Snus innehåller upp till 20 gånger mer nikotin än en cigarett. Dessutom har man snuset i munnen länge. Om man regelbundet byter ut snuset förblir nikotinhalten i blodet hög hela tiden. </a:t>
            </a:r>
            <a:endParaRPr lang="fi-FI" sz="2400" dirty="0">
              <a:solidFill>
                <a:prstClr val="black"/>
              </a:solidFill>
              <a:latin typeface="+mn-lt"/>
            </a:endParaRPr>
          </a:p>
          <a:p>
            <a:endParaRPr lang="fi-FI" dirty="0">
              <a:latin typeface="+mn-lt"/>
            </a:endParaRPr>
          </a:p>
        </p:txBody>
      </p:sp>
    </p:spTree>
    <p:extLst>
      <p:ext uri="{BB962C8B-B14F-4D97-AF65-F5344CB8AC3E}">
        <p14:creationId xmlns:p14="http://schemas.microsoft.com/office/powerpoint/2010/main" val="395183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in">
            <a:extLst>
              <a:ext uri="{FF2B5EF4-FFF2-40B4-BE49-F238E27FC236}">
                <a16:creationId xmlns:a16="http://schemas.microsoft.com/office/drawing/2014/main" id="{CA52A700-7487-45B8-8192-1C0F3CD8D291}"/>
              </a:ext>
            </a:extLst>
          </p:cNvPr>
          <p:cNvPicPr>
            <a:picLocks noChangeAspect="1"/>
          </p:cNvPicPr>
          <p:nvPr/>
        </p:nvPicPr>
        <p:blipFill>
          <a:blip r:embed="rId3"/>
          <a:stretch>
            <a:fillRect/>
          </a:stretch>
        </p:blipFill>
        <p:spPr>
          <a:xfrm>
            <a:off x="0" y="0"/>
            <a:ext cx="10576560" cy="6892925"/>
          </a:xfrm>
          <a:prstGeom prst="rect">
            <a:avLst/>
          </a:prstGeom>
        </p:spPr>
      </p:pic>
      <p:sp>
        <p:nvSpPr>
          <p:cNvPr id="2" name="Otsikko 1"/>
          <p:cNvSpPr>
            <a:spLocks noGrp="1"/>
          </p:cNvSpPr>
          <p:nvPr>
            <p:ph type="title"/>
          </p:nvPr>
        </p:nvSpPr>
        <p:spPr>
          <a:xfrm>
            <a:off x="-524933" y="322805"/>
            <a:ext cx="7462911" cy="1096042"/>
          </a:xfrm>
        </p:spPr>
        <p:txBody>
          <a:bodyPr>
            <a:normAutofit/>
          </a:bodyPr>
          <a:lstStyle/>
          <a:p>
            <a:pPr algn="ctr"/>
            <a:r>
              <a:rPr lang="fi-FI" sz="3500" dirty="0" err="1">
                <a:solidFill>
                  <a:srgbClr val="FFFFFF"/>
                </a:solidFill>
                <a:latin typeface="Montserrat" panose="00000500000000000000" pitchFamily="2" charset="0"/>
              </a:rPr>
              <a:t>Kontroll</a:t>
            </a:r>
            <a:r>
              <a:rPr lang="fi-FI" sz="3500" dirty="0">
                <a:solidFill>
                  <a:srgbClr val="FFFFFF"/>
                </a:solidFill>
                <a:latin typeface="Montserrat" panose="00000500000000000000" pitchFamily="2" charset="0"/>
              </a:rPr>
              <a:t> 1: </a:t>
            </a:r>
            <a:br>
              <a:rPr lang="fi-FI" sz="3500" dirty="0">
                <a:solidFill>
                  <a:srgbClr val="FFFFFF"/>
                </a:solidFill>
                <a:latin typeface="Montserrat" panose="00000500000000000000" pitchFamily="2" charset="0"/>
              </a:rPr>
            </a:b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Sant</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eller</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falskt</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om</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rusmedel</a:t>
            </a:r>
            <a:endParaRPr lang="fi-FI" sz="3500" dirty="0">
              <a:solidFill>
                <a:srgbClr val="FFFFFF"/>
              </a:solidFill>
              <a:latin typeface="Montserrat" panose="00000500000000000000" pitchFamily="2" charset="0"/>
            </a:endParaRPr>
          </a:p>
        </p:txBody>
      </p:sp>
      <p:sp>
        <p:nvSpPr>
          <p:cNvPr id="3" name="Sisällön paikkamerkki 2"/>
          <p:cNvSpPr>
            <a:spLocks noGrp="1"/>
          </p:cNvSpPr>
          <p:nvPr>
            <p:ph idx="1"/>
          </p:nvPr>
        </p:nvSpPr>
        <p:spPr>
          <a:xfrm>
            <a:off x="258417" y="1483301"/>
            <a:ext cx="7030280" cy="5345170"/>
          </a:xfrm>
          <a:ln>
            <a:noFill/>
          </a:ln>
        </p:spPr>
        <p:txBody>
          <a:bodyPr anchor="ctr">
            <a:normAutofit fontScale="85000" lnSpcReduction="10000"/>
          </a:bodyPr>
          <a:lstStyle/>
          <a:p>
            <a:pPr marL="0" lvl="0" indent="0" defTabSz="457200">
              <a:lnSpc>
                <a:spcPct val="100000"/>
              </a:lnSpc>
              <a:spcBef>
                <a:spcPct val="20000"/>
              </a:spcBef>
              <a:buNone/>
            </a:pPr>
            <a:endParaRPr lang="sv-SE" sz="2400" b="1" dirty="0">
              <a:solidFill>
                <a:prstClr val="black"/>
              </a:solidFill>
              <a:latin typeface="Calibri"/>
            </a:endParaRPr>
          </a:p>
          <a:p>
            <a:pPr marL="0" lvl="0" indent="0" defTabSz="457200">
              <a:lnSpc>
                <a:spcPct val="100000"/>
              </a:lnSpc>
              <a:spcBef>
                <a:spcPct val="20000"/>
              </a:spcBef>
              <a:buNone/>
            </a:pPr>
            <a:r>
              <a:rPr lang="sv-SE" sz="2400" b="1" dirty="0">
                <a:solidFill>
                  <a:prstClr val="black"/>
                </a:solidFill>
                <a:latin typeface="+mn-lt"/>
              </a:rPr>
              <a:t>3. Snus passar dem som idrottar, eftersom det inte försämrar konditionen.  </a:t>
            </a:r>
          </a:p>
          <a:p>
            <a:pPr marL="0" lvl="0" indent="0" defTabSz="457200">
              <a:lnSpc>
                <a:spcPct val="100000"/>
              </a:lnSpc>
              <a:spcBef>
                <a:spcPct val="20000"/>
              </a:spcBef>
              <a:buNone/>
            </a:pPr>
            <a:r>
              <a:rPr lang="sv-SE" sz="2400" dirty="0">
                <a:solidFill>
                  <a:srgbClr val="FF0000"/>
                </a:solidFill>
                <a:latin typeface="+mn-lt"/>
              </a:rPr>
              <a:t>Falskt. </a:t>
            </a:r>
            <a:r>
              <a:rPr lang="sv-SE" sz="2400" dirty="0">
                <a:solidFill>
                  <a:prstClr val="black"/>
                </a:solidFill>
                <a:latin typeface="+mn-lt"/>
              </a:rPr>
              <a:t>Nikotinet i snuset försämrar blodcirkulationen i musklerna, så att musklerna inte får tillräckligt med syre och näringsämnen. Muskelkraften försvagas, återhämtningen blir långsammare och risken för idrottsskador ökar. Nikotin belastar även hjärtat, eftersom det höjer blodtrycket och ökar hjärtslagen.</a:t>
            </a:r>
          </a:p>
          <a:p>
            <a:pPr marL="342900" lvl="0" indent="-342900" defTabSz="457200">
              <a:lnSpc>
                <a:spcPct val="100000"/>
              </a:lnSpc>
              <a:spcBef>
                <a:spcPct val="20000"/>
              </a:spcBef>
              <a:buFont typeface="Arial"/>
              <a:buChar char="•"/>
            </a:pPr>
            <a:endParaRPr lang="sv-SE" sz="2400" b="1" dirty="0">
              <a:solidFill>
                <a:prstClr val="black"/>
              </a:solidFill>
              <a:latin typeface="+mn-lt"/>
            </a:endParaRPr>
          </a:p>
          <a:p>
            <a:pPr marL="0" lvl="0" indent="0" defTabSz="457200">
              <a:lnSpc>
                <a:spcPct val="100000"/>
              </a:lnSpc>
              <a:spcBef>
                <a:spcPct val="20000"/>
              </a:spcBef>
              <a:buNone/>
            </a:pPr>
            <a:r>
              <a:rPr lang="sv-SE" sz="2400" b="1" dirty="0">
                <a:solidFill>
                  <a:prstClr val="black"/>
                </a:solidFill>
                <a:latin typeface="+mn-lt"/>
              </a:rPr>
              <a:t>4. Både snus och e-cigaretter tillverkas av samma tobaksväxt som cigaretter. </a:t>
            </a:r>
          </a:p>
          <a:p>
            <a:pPr marL="0" lvl="0" indent="0" defTabSz="457200">
              <a:lnSpc>
                <a:spcPct val="100000"/>
              </a:lnSpc>
              <a:spcBef>
                <a:spcPct val="20000"/>
              </a:spcBef>
              <a:buNone/>
            </a:pPr>
            <a:r>
              <a:rPr lang="sv-SE" sz="2400" dirty="0">
                <a:solidFill>
                  <a:srgbClr val="FF0000"/>
                </a:solidFill>
                <a:latin typeface="+mn-lt"/>
              </a:rPr>
              <a:t>Falskt. </a:t>
            </a:r>
            <a:r>
              <a:rPr lang="sv-SE" sz="2400" dirty="0">
                <a:solidFill>
                  <a:prstClr val="black"/>
                </a:solidFill>
                <a:latin typeface="+mn-lt"/>
              </a:rPr>
              <a:t>Snus tillverkas av samma tobaksväxt som cigaretter. E-cigaretter innehåller dock inte tobak. En e-cigarett är en elektrisk apparat som påminner om en cigarett och där tobakssmulorna har ersatts med en vätska. Genom att hetta upp vätskan kan man suga i sig ånga ur apparaten. Det finns olika vätskor, och de kan innehålla nikotin och andra skadliga ämnen. </a:t>
            </a:r>
          </a:p>
          <a:p>
            <a:endParaRPr lang="fi-FI" dirty="0">
              <a:latin typeface="+mn-lt"/>
            </a:endParaRPr>
          </a:p>
        </p:txBody>
      </p:sp>
    </p:spTree>
    <p:extLst>
      <p:ext uri="{BB962C8B-B14F-4D97-AF65-F5344CB8AC3E}">
        <p14:creationId xmlns:p14="http://schemas.microsoft.com/office/powerpoint/2010/main" val="888860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in">
            <a:extLst>
              <a:ext uri="{FF2B5EF4-FFF2-40B4-BE49-F238E27FC236}">
                <a16:creationId xmlns:a16="http://schemas.microsoft.com/office/drawing/2014/main" id="{CA52A700-7487-45B8-8192-1C0F3CD8D291}"/>
              </a:ext>
            </a:extLst>
          </p:cNvPr>
          <p:cNvPicPr>
            <a:picLocks noChangeAspect="1"/>
          </p:cNvPicPr>
          <p:nvPr/>
        </p:nvPicPr>
        <p:blipFill>
          <a:blip r:embed="rId3"/>
          <a:stretch>
            <a:fillRect/>
          </a:stretch>
        </p:blipFill>
        <p:spPr>
          <a:xfrm>
            <a:off x="0" y="0"/>
            <a:ext cx="10576560" cy="6892925"/>
          </a:xfrm>
          <a:prstGeom prst="rect">
            <a:avLst/>
          </a:prstGeom>
        </p:spPr>
      </p:pic>
      <p:sp>
        <p:nvSpPr>
          <p:cNvPr id="2" name="Otsikko 1"/>
          <p:cNvSpPr>
            <a:spLocks noGrp="1"/>
          </p:cNvSpPr>
          <p:nvPr>
            <p:ph type="title"/>
          </p:nvPr>
        </p:nvSpPr>
        <p:spPr>
          <a:xfrm>
            <a:off x="-524933" y="322805"/>
            <a:ext cx="7462911" cy="1096042"/>
          </a:xfrm>
        </p:spPr>
        <p:txBody>
          <a:bodyPr>
            <a:normAutofit/>
          </a:bodyPr>
          <a:lstStyle/>
          <a:p>
            <a:pPr algn="ctr"/>
            <a:r>
              <a:rPr lang="fi-FI" sz="3500" dirty="0" err="1">
                <a:solidFill>
                  <a:srgbClr val="FFFFFF"/>
                </a:solidFill>
                <a:latin typeface="Montserrat" panose="00000500000000000000" pitchFamily="2" charset="0"/>
              </a:rPr>
              <a:t>Kontroll</a:t>
            </a:r>
            <a:r>
              <a:rPr lang="fi-FI" sz="3500" dirty="0">
                <a:solidFill>
                  <a:srgbClr val="FFFFFF"/>
                </a:solidFill>
                <a:latin typeface="Montserrat" panose="00000500000000000000" pitchFamily="2" charset="0"/>
              </a:rPr>
              <a:t> 1: </a:t>
            </a:r>
            <a:br>
              <a:rPr lang="fi-FI" sz="3500" dirty="0">
                <a:solidFill>
                  <a:srgbClr val="FFFFFF"/>
                </a:solidFill>
                <a:latin typeface="Montserrat" panose="00000500000000000000" pitchFamily="2" charset="0"/>
              </a:rPr>
            </a:b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Sant</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eller</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falskt</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om</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rusmedel</a:t>
            </a:r>
            <a:endParaRPr lang="fi-FI" sz="3500" dirty="0">
              <a:solidFill>
                <a:srgbClr val="FFFFFF"/>
              </a:solidFill>
              <a:latin typeface="Montserrat" panose="00000500000000000000" pitchFamily="2" charset="0"/>
            </a:endParaRPr>
          </a:p>
        </p:txBody>
      </p:sp>
      <p:sp>
        <p:nvSpPr>
          <p:cNvPr id="3" name="Sisällön paikkamerkki 2"/>
          <p:cNvSpPr>
            <a:spLocks noGrp="1"/>
          </p:cNvSpPr>
          <p:nvPr>
            <p:ph idx="1"/>
          </p:nvPr>
        </p:nvSpPr>
        <p:spPr>
          <a:xfrm>
            <a:off x="258417" y="1483301"/>
            <a:ext cx="7030280" cy="5345170"/>
          </a:xfrm>
          <a:ln>
            <a:noFill/>
          </a:ln>
        </p:spPr>
        <p:txBody>
          <a:bodyPr anchor="ctr">
            <a:normAutofit fontScale="92500" lnSpcReduction="20000"/>
          </a:bodyPr>
          <a:lstStyle/>
          <a:p>
            <a:pPr marL="0" lvl="0" indent="0" defTabSz="457200">
              <a:lnSpc>
                <a:spcPct val="100000"/>
              </a:lnSpc>
              <a:spcBef>
                <a:spcPct val="20000"/>
              </a:spcBef>
              <a:buNone/>
            </a:pPr>
            <a:endParaRPr lang="sv-SE" sz="2400" b="1" dirty="0">
              <a:solidFill>
                <a:prstClr val="black"/>
              </a:solidFill>
              <a:latin typeface="Calibri"/>
            </a:endParaRPr>
          </a:p>
          <a:p>
            <a:pPr marL="0" lvl="0" indent="0" defTabSz="457200">
              <a:lnSpc>
                <a:spcPct val="100000"/>
              </a:lnSpc>
              <a:spcBef>
                <a:spcPct val="20000"/>
              </a:spcBef>
              <a:buNone/>
            </a:pPr>
            <a:r>
              <a:rPr lang="sv-SE" sz="2400" b="1" dirty="0">
                <a:solidFill>
                  <a:prstClr val="black"/>
                </a:solidFill>
                <a:latin typeface="Calibri"/>
              </a:rPr>
              <a:t>5. Det kan vara skadligt för hälsan att använda e-cigaretter.  </a:t>
            </a:r>
          </a:p>
          <a:p>
            <a:pPr marL="0" lvl="0" indent="0" defTabSz="457200">
              <a:lnSpc>
                <a:spcPct val="100000"/>
              </a:lnSpc>
              <a:spcBef>
                <a:spcPct val="20000"/>
              </a:spcBef>
              <a:buNone/>
            </a:pPr>
            <a:r>
              <a:rPr lang="sv-SE" sz="2400" dirty="0">
                <a:solidFill>
                  <a:srgbClr val="58A618"/>
                </a:solidFill>
                <a:latin typeface="Calibri"/>
              </a:rPr>
              <a:t>Sant. </a:t>
            </a:r>
            <a:r>
              <a:rPr lang="sv-SE" sz="2400" dirty="0">
                <a:solidFill>
                  <a:prstClr val="black"/>
                </a:solidFill>
                <a:latin typeface="Calibri"/>
              </a:rPr>
              <a:t>Man har hittat skadliga ämnen i de vätskor som används i e-cigaretter. Det finns ännu inte tillräckligt med forskningsinformation om e-cigaretternas effekter på hälsan.  </a:t>
            </a:r>
          </a:p>
          <a:p>
            <a:pPr marL="342900" lvl="0" indent="-342900" defTabSz="457200">
              <a:lnSpc>
                <a:spcPct val="100000"/>
              </a:lnSpc>
              <a:spcBef>
                <a:spcPct val="20000"/>
              </a:spcBef>
              <a:buFont typeface="Arial"/>
              <a:buChar char="•"/>
            </a:pPr>
            <a:endParaRPr lang="sv-SE" sz="2400" dirty="0">
              <a:solidFill>
                <a:prstClr val="black"/>
              </a:solidFill>
              <a:latin typeface="Calibri"/>
            </a:endParaRPr>
          </a:p>
          <a:p>
            <a:pPr marL="0" lvl="0" indent="0" defTabSz="457200">
              <a:lnSpc>
                <a:spcPct val="100000"/>
              </a:lnSpc>
              <a:spcBef>
                <a:spcPct val="20000"/>
              </a:spcBef>
              <a:buNone/>
            </a:pPr>
            <a:r>
              <a:rPr lang="sv-SE" sz="2400" b="1" dirty="0">
                <a:solidFill>
                  <a:prstClr val="black"/>
                </a:solidFill>
                <a:latin typeface="Calibri"/>
              </a:rPr>
              <a:t>6. Det är upp till var och en om man vill använda rusmedel eller inte. Att man använder rusmedel påverkar inte andra.  </a:t>
            </a:r>
          </a:p>
          <a:p>
            <a:pPr marL="0" lvl="0" indent="0" defTabSz="457200">
              <a:lnSpc>
                <a:spcPct val="100000"/>
              </a:lnSpc>
              <a:spcBef>
                <a:spcPct val="20000"/>
              </a:spcBef>
              <a:buNone/>
            </a:pPr>
            <a:r>
              <a:rPr lang="sv-SE" sz="2400" dirty="0">
                <a:solidFill>
                  <a:srgbClr val="FF0000"/>
                </a:solidFill>
                <a:latin typeface="Calibri"/>
              </a:rPr>
              <a:t>Falskt. </a:t>
            </a:r>
            <a:r>
              <a:rPr lang="sv-SE" sz="2400" dirty="0">
                <a:solidFill>
                  <a:prstClr val="black"/>
                </a:solidFill>
                <a:latin typeface="Calibri"/>
              </a:rPr>
              <a:t>Användning av rusmedel påverkar andra människor på många sätt. Till exempel måste samhället, dvs. alla vi, betala för de sjukdomar och olyckor som orsakas av rusmedel. Riklig alkoholanvändning ligger även ofta bakom våldsbrott. Kontinuerlig exponering för tobaksrök, dvs. passiv rökning, är i sin tur lika skadligt för hälsan som att själv röka. Att en nära anhörig röker, dricker alkohol eller använder droger kan oroa både barn och vuxna.</a:t>
            </a:r>
          </a:p>
          <a:p>
            <a:endParaRPr lang="fi-FI" dirty="0">
              <a:latin typeface="+mn-lt"/>
            </a:endParaRPr>
          </a:p>
        </p:txBody>
      </p:sp>
    </p:spTree>
    <p:extLst>
      <p:ext uri="{BB962C8B-B14F-4D97-AF65-F5344CB8AC3E}">
        <p14:creationId xmlns:p14="http://schemas.microsoft.com/office/powerpoint/2010/main" val="2036003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in">
            <a:extLst>
              <a:ext uri="{FF2B5EF4-FFF2-40B4-BE49-F238E27FC236}">
                <a16:creationId xmlns:a16="http://schemas.microsoft.com/office/drawing/2014/main" id="{CA52A700-7487-45B8-8192-1C0F3CD8D291}"/>
              </a:ext>
            </a:extLst>
          </p:cNvPr>
          <p:cNvPicPr>
            <a:picLocks noChangeAspect="1"/>
          </p:cNvPicPr>
          <p:nvPr/>
        </p:nvPicPr>
        <p:blipFill>
          <a:blip r:embed="rId3"/>
          <a:stretch>
            <a:fillRect/>
          </a:stretch>
        </p:blipFill>
        <p:spPr>
          <a:xfrm>
            <a:off x="0" y="0"/>
            <a:ext cx="10576560" cy="6892925"/>
          </a:xfrm>
          <a:prstGeom prst="rect">
            <a:avLst/>
          </a:prstGeom>
        </p:spPr>
      </p:pic>
      <p:sp>
        <p:nvSpPr>
          <p:cNvPr id="2" name="Otsikko 1"/>
          <p:cNvSpPr>
            <a:spLocks noGrp="1"/>
          </p:cNvSpPr>
          <p:nvPr>
            <p:ph type="title"/>
          </p:nvPr>
        </p:nvSpPr>
        <p:spPr>
          <a:xfrm>
            <a:off x="-524933" y="322805"/>
            <a:ext cx="7462911" cy="1096042"/>
          </a:xfrm>
        </p:spPr>
        <p:txBody>
          <a:bodyPr>
            <a:normAutofit/>
          </a:bodyPr>
          <a:lstStyle/>
          <a:p>
            <a:pPr algn="ctr"/>
            <a:r>
              <a:rPr lang="fi-FI" sz="3500" dirty="0" err="1">
                <a:solidFill>
                  <a:srgbClr val="FFFFFF"/>
                </a:solidFill>
                <a:latin typeface="Montserrat" panose="00000500000000000000" pitchFamily="2" charset="0"/>
              </a:rPr>
              <a:t>Kontroll</a:t>
            </a:r>
            <a:r>
              <a:rPr lang="fi-FI" sz="3500" dirty="0">
                <a:solidFill>
                  <a:srgbClr val="FFFFFF"/>
                </a:solidFill>
                <a:latin typeface="Montserrat" panose="00000500000000000000" pitchFamily="2" charset="0"/>
              </a:rPr>
              <a:t> 1: </a:t>
            </a:r>
            <a:br>
              <a:rPr lang="fi-FI" sz="3500" dirty="0">
                <a:solidFill>
                  <a:srgbClr val="FFFFFF"/>
                </a:solidFill>
                <a:latin typeface="Montserrat" panose="00000500000000000000" pitchFamily="2" charset="0"/>
              </a:rPr>
            </a:b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Sant</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eller</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falskt</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om</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rusmedel</a:t>
            </a:r>
            <a:endParaRPr lang="fi-FI" sz="3500" dirty="0">
              <a:solidFill>
                <a:srgbClr val="FFFFFF"/>
              </a:solidFill>
              <a:latin typeface="Montserrat" panose="00000500000000000000" pitchFamily="2" charset="0"/>
            </a:endParaRPr>
          </a:p>
        </p:txBody>
      </p:sp>
      <p:sp>
        <p:nvSpPr>
          <p:cNvPr id="3" name="Sisällön paikkamerkki 2"/>
          <p:cNvSpPr>
            <a:spLocks noGrp="1"/>
          </p:cNvSpPr>
          <p:nvPr>
            <p:ph idx="1"/>
          </p:nvPr>
        </p:nvSpPr>
        <p:spPr>
          <a:xfrm>
            <a:off x="258417" y="1483301"/>
            <a:ext cx="7030280" cy="5345170"/>
          </a:xfrm>
          <a:ln>
            <a:noFill/>
          </a:ln>
        </p:spPr>
        <p:txBody>
          <a:bodyPr anchor="ctr">
            <a:normAutofit lnSpcReduction="10000"/>
          </a:bodyPr>
          <a:lstStyle/>
          <a:p>
            <a:pPr marL="0" lvl="0" indent="0" defTabSz="457200">
              <a:lnSpc>
                <a:spcPct val="100000"/>
              </a:lnSpc>
              <a:spcBef>
                <a:spcPct val="20000"/>
              </a:spcBef>
              <a:buNone/>
            </a:pPr>
            <a:r>
              <a:rPr lang="sv-SE" sz="2200" b="1" dirty="0">
                <a:solidFill>
                  <a:prstClr val="black"/>
                </a:solidFill>
                <a:latin typeface="+mn-lt"/>
              </a:rPr>
              <a:t>7. En halvlitersburk med cider är samma sak som en portion alkohol. </a:t>
            </a:r>
          </a:p>
          <a:p>
            <a:pPr marL="0" lvl="0" indent="0" defTabSz="457200">
              <a:lnSpc>
                <a:spcPct val="100000"/>
              </a:lnSpc>
              <a:spcBef>
                <a:spcPct val="20000"/>
              </a:spcBef>
              <a:buNone/>
            </a:pPr>
            <a:r>
              <a:rPr lang="sv-SE" sz="2200" dirty="0">
                <a:solidFill>
                  <a:srgbClr val="FF0000"/>
                </a:solidFill>
                <a:latin typeface="+mn-lt"/>
              </a:rPr>
              <a:t>Falskt. </a:t>
            </a:r>
            <a:r>
              <a:rPr lang="sv-SE" sz="2200" dirty="0">
                <a:solidFill>
                  <a:prstClr val="black"/>
                </a:solidFill>
                <a:latin typeface="+mn-lt"/>
              </a:rPr>
              <a:t>En halv liter cider motsvarar cirka 1,5 portioner alkohol. En portion alkohol innebär till exempel en 0,33 liters burk med cider eller mellanöl, 12 cl vin eller 4 cl starksprit.  </a:t>
            </a:r>
          </a:p>
          <a:p>
            <a:pPr marL="342900" lvl="0" indent="-342900" defTabSz="457200">
              <a:lnSpc>
                <a:spcPct val="100000"/>
              </a:lnSpc>
              <a:spcBef>
                <a:spcPct val="20000"/>
              </a:spcBef>
              <a:buFont typeface="Arial"/>
              <a:buChar char="•"/>
            </a:pPr>
            <a:endParaRPr lang="sv-SE" sz="2200" dirty="0">
              <a:solidFill>
                <a:prstClr val="black"/>
              </a:solidFill>
              <a:latin typeface="+mn-lt"/>
            </a:endParaRPr>
          </a:p>
          <a:p>
            <a:pPr marL="0" lvl="0" indent="0" defTabSz="457200">
              <a:lnSpc>
                <a:spcPct val="100000"/>
              </a:lnSpc>
              <a:spcBef>
                <a:spcPct val="20000"/>
              </a:spcBef>
              <a:buNone/>
            </a:pPr>
            <a:r>
              <a:rPr lang="sv-SE" sz="2200" b="1" dirty="0">
                <a:solidFill>
                  <a:prstClr val="black"/>
                </a:solidFill>
                <a:latin typeface="+mn-lt"/>
              </a:rPr>
              <a:t>8. Cannabis är inte farligt, eftersom det är en ren naturprodukt. </a:t>
            </a:r>
          </a:p>
          <a:p>
            <a:pPr marL="0" lvl="0" indent="0" defTabSz="457200">
              <a:lnSpc>
                <a:spcPct val="100000"/>
              </a:lnSpc>
              <a:spcBef>
                <a:spcPct val="20000"/>
              </a:spcBef>
              <a:buNone/>
            </a:pPr>
            <a:r>
              <a:rPr lang="sv-SE" sz="2200" dirty="0">
                <a:solidFill>
                  <a:srgbClr val="FF0000"/>
                </a:solidFill>
                <a:latin typeface="+mn-lt"/>
              </a:rPr>
              <a:t>Falskt. </a:t>
            </a:r>
            <a:r>
              <a:rPr lang="sv-SE" sz="2200" dirty="0">
                <a:solidFill>
                  <a:prstClr val="black"/>
                </a:solidFill>
                <a:latin typeface="+mn-lt"/>
              </a:rPr>
              <a:t>Flugsvampar är också naturprodukter, men det innebär inte att det rekommenderas att man använder dem. Cannabisarter som odlas hemma har kultiverats så att deras THC-halt är många gånger högre än hos de ursprungliga naturarterna (THC = den berusande beståndsdelen i cannabis). De har även starkare effekter</a:t>
            </a:r>
            <a:r>
              <a:rPr lang="sv-SE" sz="2200" dirty="0">
                <a:solidFill>
                  <a:prstClr val="black"/>
                </a:solidFill>
                <a:latin typeface="Calibri"/>
              </a:rPr>
              <a:t>. </a:t>
            </a:r>
          </a:p>
          <a:p>
            <a:endParaRPr lang="fi-FI" dirty="0">
              <a:latin typeface="+mn-lt"/>
            </a:endParaRPr>
          </a:p>
        </p:txBody>
      </p:sp>
    </p:spTree>
    <p:extLst>
      <p:ext uri="{BB962C8B-B14F-4D97-AF65-F5344CB8AC3E}">
        <p14:creationId xmlns:p14="http://schemas.microsoft.com/office/powerpoint/2010/main" val="3134195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in">
            <a:extLst>
              <a:ext uri="{FF2B5EF4-FFF2-40B4-BE49-F238E27FC236}">
                <a16:creationId xmlns:a16="http://schemas.microsoft.com/office/drawing/2014/main" id="{CA52A700-7487-45B8-8192-1C0F3CD8D291}"/>
              </a:ext>
            </a:extLst>
          </p:cNvPr>
          <p:cNvPicPr>
            <a:picLocks noChangeAspect="1"/>
          </p:cNvPicPr>
          <p:nvPr/>
        </p:nvPicPr>
        <p:blipFill>
          <a:blip r:embed="rId3"/>
          <a:stretch>
            <a:fillRect/>
          </a:stretch>
        </p:blipFill>
        <p:spPr>
          <a:xfrm>
            <a:off x="0" y="0"/>
            <a:ext cx="10576560" cy="6892925"/>
          </a:xfrm>
          <a:prstGeom prst="rect">
            <a:avLst/>
          </a:prstGeom>
        </p:spPr>
      </p:pic>
      <p:sp>
        <p:nvSpPr>
          <p:cNvPr id="2" name="Otsikko 1"/>
          <p:cNvSpPr>
            <a:spLocks noGrp="1"/>
          </p:cNvSpPr>
          <p:nvPr>
            <p:ph type="title"/>
          </p:nvPr>
        </p:nvSpPr>
        <p:spPr>
          <a:xfrm>
            <a:off x="-524933" y="322805"/>
            <a:ext cx="7462911" cy="1096042"/>
          </a:xfrm>
        </p:spPr>
        <p:txBody>
          <a:bodyPr>
            <a:normAutofit/>
          </a:bodyPr>
          <a:lstStyle/>
          <a:p>
            <a:pPr algn="ctr"/>
            <a:r>
              <a:rPr lang="fi-FI" sz="3500" dirty="0" err="1">
                <a:solidFill>
                  <a:srgbClr val="FFFFFF"/>
                </a:solidFill>
                <a:latin typeface="Montserrat" panose="00000500000000000000" pitchFamily="2" charset="0"/>
              </a:rPr>
              <a:t>Kontroll</a:t>
            </a:r>
            <a:r>
              <a:rPr lang="fi-FI" sz="3500" dirty="0">
                <a:solidFill>
                  <a:srgbClr val="FFFFFF"/>
                </a:solidFill>
                <a:latin typeface="Montserrat" panose="00000500000000000000" pitchFamily="2" charset="0"/>
              </a:rPr>
              <a:t> 1: </a:t>
            </a:r>
            <a:br>
              <a:rPr lang="fi-FI" sz="3500" dirty="0">
                <a:solidFill>
                  <a:srgbClr val="FFFFFF"/>
                </a:solidFill>
                <a:latin typeface="Montserrat" panose="00000500000000000000" pitchFamily="2" charset="0"/>
              </a:rPr>
            </a:b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Sant</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eller</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falskt</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om</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rusmedel</a:t>
            </a:r>
            <a:endParaRPr lang="fi-FI" sz="3500" dirty="0">
              <a:solidFill>
                <a:srgbClr val="FFFFFF"/>
              </a:solidFill>
              <a:latin typeface="Montserrat" panose="00000500000000000000" pitchFamily="2" charset="0"/>
            </a:endParaRPr>
          </a:p>
        </p:txBody>
      </p:sp>
      <p:sp>
        <p:nvSpPr>
          <p:cNvPr id="3" name="Sisällön paikkamerkki 2"/>
          <p:cNvSpPr>
            <a:spLocks noGrp="1"/>
          </p:cNvSpPr>
          <p:nvPr>
            <p:ph idx="1"/>
          </p:nvPr>
        </p:nvSpPr>
        <p:spPr>
          <a:xfrm>
            <a:off x="258417" y="1483301"/>
            <a:ext cx="7030280" cy="5345170"/>
          </a:xfrm>
          <a:ln>
            <a:noFill/>
          </a:ln>
        </p:spPr>
        <p:txBody>
          <a:bodyPr anchor="ctr">
            <a:normAutofit fontScale="92500" lnSpcReduction="20000"/>
          </a:bodyPr>
          <a:lstStyle/>
          <a:p>
            <a:pPr marL="0" lvl="0" indent="0" defTabSz="457200">
              <a:lnSpc>
                <a:spcPct val="100000"/>
              </a:lnSpc>
              <a:spcBef>
                <a:spcPct val="20000"/>
              </a:spcBef>
              <a:buNone/>
            </a:pPr>
            <a:r>
              <a:rPr lang="sv-SE" sz="2000" b="1" dirty="0">
                <a:solidFill>
                  <a:prstClr val="black"/>
                </a:solidFill>
                <a:latin typeface="+mn-lt"/>
              </a:rPr>
              <a:t>9. Cannabis används som läkemedel och är därför tryggt att använda.</a:t>
            </a:r>
          </a:p>
          <a:p>
            <a:pPr marL="0" lvl="0" indent="0" defTabSz="457200">
              <a:lnSpc>
                <a:spcPct val="100000"/>
              </a:lnSpc>
              <a:spcBef>
                <a:spcPct val="20000"/>
              </a:spcBef>
              <a:buNone/>
            </a:pPr>
            <a:r>
              <a:rPr lang="sv-SE" sz="2000" dirty="0">
                <a:solidFill>
                  <a:srgbClr val="FF0000"/>
                </a:solidFill>
                <a:latin typeface="+mn-lt"/>
              </a:rPr>
              <a:t>Falskt. </a:t>
            </a:r>
            <a:r>
              <a:rPr lang="sv-SE" sz="2000" dirty="0">
                <a:solidFill>
                  <a:prstClr val="black"/>
                </a:solidFill>
                <a:latin typeface="+mn-lt"/>
              </a:rPr>
              <a:t>Cannabis som man har odlat själv eller köpt på gatan har andra effekter och är av en annan kvalitet än medicinska cannabispreparat och passar inte som egenvårdsläkemedel. I Finland har recept på medicinsk cannabis bl.a. skrivits ut till personer som har insjuknat i sjukdomen MS eller lider av långvariga, starka smärtor. Ett recept kan dock skrivas ut först när alla andra eventuella behandlingsformer har visat sig vara verkningslösa. Det finns bara ett hundratal patienter som behandlas med medicinsk cannabis i Finland. Medicinsk cannabis doseras i allmänhet i form av en munspray eller som kapslar. </a:t>
            </a:r>
          </a:p>
          <a:p>
            <a:pPr marL="0" lvl="0" indent="0" defTabSz="457200">
              <a:lnSpc>
                <a:spcPct val="100000"/>
              </a:lnSpc>
              <a:spcBef>
                <a:spcPct val="20000"/>
              </a:spcBef>
              <a:buNone/>
            </a:pPr>
            <a:endParaRPr lang="sv-SE" sz="2000" b="1" dirty="0">
              <a:solidFill>
                <a:prstClr val="black"/>
              </a:solidFill>
              <a:latin typeface="+mn-lt"/>
            </a:endParaRPr>
          </a:p>
          <a:p>
            <a:pPr marL="0" lvl="0" indent="0" defTabSz="457200">
              <a:lnSpc>
                <a:spcPct val="100000"/>
              </a:lnSpc>
              <a:spcBef>
                <a:spcPct val="20000"/>
              </a:spcBef>
              <a:buNone/>
            </a:pPr>
            <a:r>
              <a:rPr lang="sv-SE" sz="2000" b="1" dirty="0">
                <a:solidFill>
                  <a:prstClr val="black"/>
                </a:solidFill>
                <a:latin typeface="+mn-lt"/>
              </a:rPr>
              <a:t>10. Användning av cannabis kan leda till depression och ångest och försämrar minnet.</a:t>
            </a:r>
          </a:p>
          <a:p>
            <a:pPr marL="0" lvl="0" indent="0" defTabSz="457200">
              <a:lnSpc>
                <a:spcPct val="100000"/>
              </a:lnSpc>
              <a:spcBef>
                <a:spcPct val="20000"/>
              </a:spcBef>
              <a:buNone/>
            </a:pPr>
            <a:r>
              <a:rPr lang="sv-SE" sz="2000" dirty="0">
                <a:solidFill>
                  <a:srgbClr val="58A618"/>
                </a:solidFill>
                <a:latin typeface="+mn-lt"/>
              </a:rPr>
              <a:t>Sant. </a:t>
            </a:r>
            <a:r>
              <a:rPr lang="sv-SE" sz="2000" dirty="0">
                <a:solidFill>
                  <a:prstClr val="black"/>
                </a:solidFill>
                <a:latin typeface="+mn-lt"/>
              </a:rPr>
              <a:t>Effekterna av cannabis är individuella och beror på hur mycket man röker, hur ofta och vilka personliga egenskaper man har. De vanligaste negativa effekterna anknyter till den psykiska hälsan och problem med känslolivet. Användning av cannabis kan leda till depression, ångest och förvirring. Långvarigt bruk kan leda till att uppmärksamheten och minnet försämras och inlärningen försvåras.</a:t>
            </a:r>
          </a:p>
          <a:p>
            <a:endParaRPr lang="fi-FI" dirty="0">
              <a:latin typeface="+mn-lt"/>
            </a:endParaRPr>
          </a:p>
        </p:txBody>
      </p:sp>
    </p:spTree>
    <p:extLst>
      <p:ext uri="{BB962C8B-B14F-4D97-AF65-F5344CB8AC3E}">
        <p14:creationId xmlns:p14="http://schemas.microsoft.com/office/powerpoint/2010/main" val="406126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in">
            <a:extLst>
              <a:ext uri="{FF2B5EF4-FFF2-40B4-BE49-F238E27FC236}">
                <a16:creationId xmlns:a16="http://schemas.microsoft.com/office/drawing/2014/main" id="{CA52A700-7487-45B8-8192-1C0F3CD8D291}"/>
              </a:ext>
            </a:extLst>
          </p:cNvPr>
          <p:cNvPicPr>
            <a:picLocks noChangeAspect="1"/>
          </p:cNvPicPr>
          <p:nvPr/>
        </p:nvPicPr>
        <p:blipFill>
          <a:blip r:embed="rId3"/>
          <a:stretch>
            <a:fillRect/>
          </a:stretch>
        </p:blipFill>
        <p:spPr>
          <a:xfrm>
            <a:off x="0" y="0"/>
            <a:ext cx="10576560" cy="6892925"/>
          </a:xfrm>
          <a:prstGeom prst="rect">
            <a:avLst/>
          </a:prstGeom>
        </p:spPr>
      </p:pic>
      <p:sp>
        <p:nvSpPr>
          <p:cNvPr id="2" name="Otsikko 1"/>
          <p:cNvSpPr>
            <a:spLocks noGrp="1"/>
          </p:cNvSpPr>
          <p:nvPr>
            <p:ph type="title"/>
          </p:nvPr>
        </p:nvSpPr>
        <p:spPr>
          <a:xfrm>
            <a:off x="-524933" y="322805"/>
            <a:ext cx="7462911" cy="1096042"/>
          </a:xfrm>
        </p:spPr>
        <p:txBody>
          <a:bodyPr>
            <a:normAutofit fontScale="90000"/>
          </a:bodyPr>
          <a:lstStyle/>
          <a:p>
            <a:pPr algn="ctr"/>
            <a:r>
              <a:rPr lang="fi-FI" dirty="0" err="1">
                <a:solidFill>
                  <a:srgbClr val="FFFFFF"/>
                </a:solidFill>
                <a:latin typeface="Montserrat" panose="00000500000000000000" pitchFamily="2" charset="0"/>
              </a:rPr>
              <a:t>Kontroll</a:t>
            </a:r>
            <a:r>
              <a:rPr lang="fi-FI" dirty="0">
                <a:solidFill>
                  <a:srgbClr val="FFFFFF"/>
                </a:solidFill>
                <a:latin typeface="Montserrat" panose="00000500000000000000" pitchFamily="2" charset="0"/>
              </a:rPr>
              <a:t> 2: </a:t>
            </a:r>
            <a:br>
              <a:rPr lang="fi-FI" dirty="0">
                <a:solidFill>
                  <a:srgbClr val="FFFFFF"/>
                </a:solidFill>
                <a:latin typeface="Montserrat" panose="00000500000000000000" pitchFamily="2" charset="0"/>
              </a:rPr>
            </a:br>
            <a:r>
              <a:rPr lang="fi-FI" dirty="0" err="1">
                <a:solidFill>
                  <a:srgbClr val="FFFFFF"/>
                </a:solidFill>
                <a:latin typeface="Montserrat" panose="00000500000000000000" pitchFamily="2" charset="0"/>
              </a:rPr>
              <a:t>Rusfenomenet</a:t>
            </a:r>
            <a:endParaRPr lang="fi-FI" dirty="0">
              <a:solidFill>
                <a:srgbClr val="FFFFFF"/>
              </a:solidFill>
              <a:latin typeface="Montserrat" panose="00000500000000000000" pitchFamily="2" charset="0"/>
            </a:endParaRPr>
          </a:p>
        </p:txBody>
      </p:sp>
      <p:sp>
        <p:nvSpPr>
          <p:cNvPr id="3" name="Sisällön paikkamerkki 2"/>
          <p:cNvSpPr>
            <a:spLocks noGrp="1"/>
          </p:cNvSpPr>
          <p:nvPr>
            <p:ph idx="1"/>
          </p:nvPr>
        </p:nvSpPr>
        <p:spPr>
          <a:xfrm>
            <a:off x="258417" y="1483301"/>
            <a:ext cx="7030280" cy="5345170"/>
          </a:xfrm>
          <a:ln>
            <a:noFill/>
          </a:ln>
        </p:spPr>
        <p:txBody>
          <a:bodyPr anchor="ctr">
            <a:normAutofit/>
          </a:bodyPr>
          <a:lstStyle/>
          <a:p>
            <a:pPr marL="0" indent="0">
              <a:buNone/>
            </a:pPr>
            <a:r>
              <a:rPr lang="fi-FI" sz="2400" dirty="0">
                <a:latin typeface="+mn-lt"/>
              </a:rPr>
              <a:t>Se </a:t>
            </a:r>
            <a:r>
              <a:rPr lang="fi-FI" sz="2400" dirty="0" err="1">
                <a:latin typeface="+mn-lt"/>
              </a:rPr>
              <a:t>på</a:t>
            </a:r>
            <a:r>
              <a:rPr lang="fi-FI" sz="2400" dirty="0">
                <a:latin typeface="+mn-lt"/>
              </a:rPr>
              <a:t> </a:t>
            </a:r>
            <a:r>
              <a:rPr lang="fi-FI" sz="2400" dirty="0" err="1">
                <a:latin typeface="+mn-lt"/>
              </a:rPr>
              <a:t>Rusfenomenet</a:t>
            </a:r>
            <a:r>
              <a:rPr lang="fi-FI" sz="2400" dirty="0">
                <a:latin typeface="+mn-lt"/>
              </a:rPr>
              <a:t>-videon. </a:t>
            </a:r>
            <a:r>
              <a:rPr lang="fi-FI" sz="2400" dirty="0" err="1">
                <a:latin typeface="+mn-lt"/>
              </a:rPr>
              <a:t>Svara</a:t>
            </a:r>
            <a:r>
              <a:rPr lang="fi-FI" sz="2400" dirty="0">
                <a:latin typeface="+mn-lt"/>
              </a:rPr>
              <a:t> </a:t>
            </a:r>
            <a:r>
              <a:rPr lang="fi-FI" sz="2400" dirty="0" err="1">
                <a:latin typeface="+mn-lt"/>
              </a:rPr>
              <a:t>efter</a:t>
            </a:r>
            <a:r>
              <a:rPr lang="fi-FI" sz="2400" dirty="0">
                <a:latin typeface="+mn-lt"/>
              </a:rPr>
              <a:t> </a:t>
            </a:r>
            <a:r>
              <a:rPr lang="fi-FI" sz="2400" dirty="0" err="1">
                <a:latin typeface="+mn-lt"/>
              </a:rPr>
              <a:t>det</a:t>
            </a:r>
            <a:r>
              <a:rPr lang="fi-FI" sz="2400" dirty="0">
                <a:latin typeface="+mn-lt"/>
              </a:rPr>
              <a:t> </a:t>
            </a:r>
            <a:r>
              <a:rPr lang="fi-FI" sz="2400" dirty="0" err="1">
                <a:latin typeface="+mn-lt"/>
              </a:rPr>
              <a:t>på</a:t>
            </a:r>
            <a:r>
              <a:rPr lang="fi-FI" sz="2400" dirty="0">
                <a:latin typeface="+mn-lt"/>
              </a:rPr>
              <a:t> </a:t>
            </a:r>
            <a:r>
              <a:rPr lang="fi-FI" sz="2400" dirty="0" err="1">
                <a:latin typeface="+mn-lt"/>
              </a:rPr>
              <a:t>följande</a:t>
            </a:r>
            <a:r>
              <a:rPr lang="fi-FI" sz="2400" dirty="0">
                <a:latin typeface="+mn-lt"/>
              </a:rPr>
              <a:t> </a:t>
            </a:r>
            <a:r>
              <a:rPr lang="fi-FI" sz="2400" dirty="0" err="1">
                <a:latin typeface="+mn-lt"/>
              </a:rPr>
              <a:t>frågor</a:t>
            </a:r>
            <a:r>
              <a:rPr lang="fi-FI" sz="2400" dirty="0">
                <a:latin typeface="+mn-lt"/>
              </a:rPr>
              <a:t>.</a:t>
            </a:r>
          </a:p>
          <a:p>
            <a:pPr marL="0" indent="0">
              <a:buNone/>
            </a:pPr>
            <a:endParaRPr lang="fi-FI" sz="2400" dirty="0">
              <a:latin typeface="+mn-lt"/>
            </a:endParaRPr>
          </a:p>
          <a:p>
            <a:pPr marL="457200" indent="-457200">
              <a:buAutoNum type="arabicParenR"/>
            </a:pPr>
            <a:r>
              <a:rPr lang="sv-SE" sz="2400" dirty="0">
                <a:latin typeface="+mn-lt"/>
              </a:rPr>
              <a:t>Vilka tankar väckte filmen? Vad dröjde sig främst kvar i tankarna?</a:t>
            </a:r>
          </a:p>
          <a:p>
            <a:pPr marL="457200" indent="-457200">
              <a:buAutoNum type="arabicParenR"/>
            </a:pPr>
            <a:r>
              <a:rPr lang="sv-SE" sz="2400" dirty="0">
                <a:latin typeface="+mn-lt"/>
              </a:rPr>
              <a:t>Ungdomar dricker sig berusade i mindre utsträckning än förr, och andelen ungdomar som inte använder alkohol över huvud taget har ökat. Vad tror ni det beror på?</a:t>
            </a:r>
          </a:p>
          <a:p>
            <a:pPr marL="457200" indent="-457200">
              <a:buAutoNum type="arabicParenR"/>
            </a:pPr>
            <a:r>
              <a:rPr lang="sv-SE" sz="2400" dirty="0">
                <a:latin typeface="+mn-lt"/>
              </a:rPr>
              <a:t>Varför regleras användningen av rusmedel? Har regleringen bidragit till att både rökning och alkoholbruk har minskat bland ungdomar?</a:t>
            </a:r>
          </a:p>
          <a:p>
            <a:endParaRPr lang="fi-FI" dirty="0">
              <a:latin typeface="+mn-lt"/>
            </a:endParaRPr>
          </a:p>
        </p:txBody>
      </p:sp>
    </p:spTree>
    <p:extLst>
      <p:ext uri="{BB962C8B-B14F-4D97-AF65-F5344CB8AC3E}">
        <p14:creationId xmlns:p14="http://schemas.microsoft.com/office/powerpoint/2010/main" val="294179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in">
            <a:extLst>
              <a:ext uri="{FF2B5EF4-FFF2-40B4-BE49-F238E27FC236}">
                <a16:creationId xmlns:a16="http://schemas.microsoft.com/office/drawing/2014/main" id="{CA52A700-7487-45B8-8192-1C0F3CD8D291}"/>
              </a:ext>
            </a:extLst>
          </p:cNvPr>
          <p:cNvPicPr>
            <a:picLocks noChangeAspect="1"/>
          </p:cNvPicPr>
          <p:nvPr/>
        </p:nvPicPr>
        <p:blipFill>
          <a:blip r:embed="rId3"/>
          <a:stretch>
            <a:fillRect/>
          </a:stretch>
        </p:blipFill>
        <p:spPr>
          <a:xfrm>
            <a:off x="0" y="0"/>
            <a:ext cx="10576560" cy="6892925"/>
          </a:xfrm>
          <a:prstGeom prst="rect">
            <a:avLst/>
          </a:prstGeom>
        </p:spPr>
      </p:pic>
      <p:sp>
        <p:nvSpPr>
          <p:cNvPr id="2" name="Otsikko 1"/>
          <p:cNvSpPr>
            <a:spLocks noGrp="1"/>
          </p:cNvSpPr>
          <p:nvPr>
            <p:ph type="title"/>
          </p:nvPr>
        </p:nvSpPr>
        <p:spPr>
          <a:xfrm>
            <a:off x="-524933" y="322805"/>
            <a:ext cx="7462911" cy="1096042"/>
          </a:xfrm>
        </p:spPr>
        <p:txBody>
          <a:bodyPr>
            <a:normAutofit fontScale="90000"/>
          </a:bodyPr>
          <a:lstStyle/>
          <a:p>
            <a:pPr algn="ctr"/>
            <a:r>
              <a:rPr lang="fi-FI" dirty="0" err="1">
                <a:solidFill>
                  <a:srgbClr val="FFFFFF"/>
                </a:solidFill>
                <a:latin typeface="Montserrat" panose="00000500000000000000" pitchFamily="2" charset="0"/>
              </a:rPr>
              <a:t>Kontroll</a:t>
            </a:r>
            <a:r>
              <a:rPr lang="fi-FI" dirty="0">
                <a:solidFill>
                  <a:srgbClr val="FFFFFF"/>
                </a:solidFill>
                <a:latin typeface="Montserrat" panose="00000500000000000000" pitchFamily="2" charset="0"/>
              </a:rPr>
              <a:t> 3: </a:t>
            </a:r>
            <a:br>
              <a:rPr lang="fi-FI" dirty="0">
                <a:solidFill>
                  <a:srgbClr val="FFFFFF"/>
                </a:solidFill>
                <a:latin typeface="Montserrat" panose="00000500000000000000" pitchFamily="2" charset="0"/>
              </a:rPr>
            </a:br>
            <a:r>
              <a:rPr lang="fi-FI" dirty="0" err="1">
                <a:solidFill>
                  <a:srgbClr val="FFFFFF"/>
                </a:solidFill>
                <a:latin typeface="Montserrat" panose="00000500000000000000" pitchFamily="2" charset="0"/>
              </a:rPr>
              <a:t>Rusmedelsanvändningens</a:t>
            </a:r>
            <a:r>
              <a:rPr lang="fi-FI" dirty="0">
                <a:solidFill>
                  <a:srgbClr val="FFFFFF"/>
                </a:solidFill>
                <a:latin typeface="Montserrat" panose="00000500000000000000" pitchFamily="2" charset="0"/>
              </a:rPr>
              <a:t> </a:t>
            </a:r>
            <a:r>
              <a:rPr lang="fi-FI" dirty="0" err="1">
                <a:solidFill>
                  <a:srgbClr val="FFFFFF"/>
                </a:solidFill>
                <a:latin typeface="Montserrat" panose="00000500000000000000" pitchFamily="2" charset="0"/>
              </a:rPr>
              <a:t>orsaker</a:t>
            </a:r>
            <a:r>
              <a:rPr lang="fi-FI" dirty="0">
                <a:solidFill>
                  <a:srgbClr val="FFFFFF"/>
                </a:solidFill>
                <a:latin typeface="Montserrat" panose="00000500000000000000" pitchFamily="2" charset="0"/>
              </a:rPr>
              <a:t> </a:t>
            </a:r>
            <a:r>
              <a:rPr lang="fi-FI" dirty="0" err="1">
                <a:solidFill>
                  <a:srgbClr val="FFFFFF"/>
                </a:solidFill>
                <a:latin typeface="Montserrat" panose="00000500000000000000" pitchFamily="2" charset="0"/>
              </a:rPr>
              <a:t>och</a:t>
            </a:r>
            <a:r>
              <a:rPr lang="fi-FI" dirty="0">
                <a:solidFill>
                  <a:srgbClr val="FFFFFF"/>
                </a:solidFill>
                <a:latin typeface="Montserrat" panose="00000500000000000000" pitchFamily="2" charset="0"/>
              </a:rPr>
              <a:t> </a:t>
            </a:r>
            <a:r>
              <a:rPr lang="fi-FI" dirty="0" err="1">
                <a:solidFill>
                  <a:srgbClr val="FFFFFF"/>
                </a:solidFill>
                <a:latin typeface="Montserrat" panose="00000500000000000000" pitchFamily="2" charset="0"/>
              </a:rPr>
              <a:t>följder</a:t>
            </a:r>
            <a:endParaRPr lang="fi-FI" dirty="0">
              <a:solidFill>
                <a:srgbClr val="FFFFFF"/>
              </a:solidFill>
              <a:latin typeface="Montserrat" panose="00000500000000000000" pitchFamily="2" charset="0"/>
            </a:endParaRPr>
          </a:p>
        </p:txBody>
      </p:sp>
      <p:sp>
        <p:nvSpPr>
          <p:cNvPr id="3" name="Sisällön paikkamerkki 2"/>
          <p:cNvSpPr>
            <a:spLocks noGrp="1"/>
          </p:cNvSpPr>
          <p:nvPr>
            <p:ph idx="1"/>
          </p:nvPr>
        </p:nvSpPr>
        <p:spPr>
          <a:xfrm>
            <a:off x="258417" y="1483301"/>
            <a:ext cx="7030280" cy="5345170"/>
          </a:xfrm>
          <a:ln>
            <a:noFill/>
          </a:ln>
        </p:spPr>
        <p:txBody>
          <a:bodyPr anchor="ctr">
            <a:normAutofit lnSpcReduction="10000"/>
          </a:bodyPr>
          <a:lstStyle/>
          <a:p>
            <a:pPr marL="0" indent="0">
              <a:buNone/>
            </a:pPr>
            <a:endParaRPr lang="fi-FI" sz="2400" dirty="0">
              <a:latin typeface="+mn-lt"/>
            </a:endParaRPr>
          </a:p>
          <a:p>
            <a:pPr marL="0" indent="0">
              <a:buNone/>
            </a:pPr>
            <a:r>
              <a:rPr lang="fi-FI" sz="2600" dirty="0" err="1">
                <a:latin typeface="+mn-lt"/>
              </a:rPr>
              <a:t>Fundera</a:t>
            </a:r>
            <a:r>
              <a:rPr lang="fi-FI" sz="2600" dirty="0">
                <a:latin typeface="+mn-lt"/>
              </a:rPr>
              <a:t> </a:t>
            </a:r>
            <a:r>
              <a:rPr lang="fi-FI" sz="2600" dirty="0" err="1">
                <a:latin typeface="+mn-lt"/>
              </a:rPr>
              <a:t>på</a:t>
            </a:r>
            <a:r>
              <a:rPr lang="fi-FI" sz="2600" dirty="0">
                <a:latin typeface="+mn-lt"/>
              </a:rPr>
              <a:t> </a:t>
            </a:r>
            <a:r>
              <a:rPr lang="fi-FI" sz="2600" dirty="0" err="1">
                <a:latin typeface="+mn-lt"/>
              </a:rPr>
              <a:t>följande</a:t>
            </a:r>
            <a:r>
              <a:rPr lang="fi-FI" sz="2600" dirty="0">
                <a:latin typeface="+mn-lt"/>
              </a:rPr>
              <a:t> </a:t>
            </a:r>
            <a:r>
              <a:rPr lang="fi-FI" sz="2600" dirty="0" err="1">
                <a:latin typeface="+mn-lt"/>
              </a:rPr>
              <a:t>frågor</a:t>
            </a:r>
            <a:r>
              <a:rPr lang="fi-FI" sz="2600" dirty="0">
                <a:latin typeface="+mn-lt"/>
              </a:rPr>
              <a:t>. </a:t>
            </a:r>
            <a:r>
              <a:rPr lang="fi-FI" sz="2600" dirty="0" err="1">
                <a:latin typeface="+mn-lt"/>
              </a:rPr>
              <a:t>Skriv</a:t>
            </a:r>
            <a:r>
              <a:rPr lang="fi-FI" sz="2600" dirty="0">
                <a:latin typeface="+mn-lt"/>
              </a:rPr>
              <a:t> </a:t>
            </a:r>
            <a:r>
              <a:rPr lang="fi-FI" sz="2600" dirty="0" err="1">
                <a:latin typeface="+mn-lt"/>
              </a:rPr>
              <a:t>ner</a:t>
            </a:r>
            <a:r>
              <a:rPr lang="fi-FI" sz="2600" dirty="0">
                <a:latin typeface="+mn-lt"/>
              </a:rPr>
              <a:t> </a:t>
            </a:r>
            <a:r>
              <a:rPr lang="fi-FI" sz="2600" dirty="0" err="1">
                <a:latin typeface="+mn-lt"/>
              </a:rPr>
              <a:t>era</a:t>
            </a:r>
            <a:r>
              <a:rPr lang="fi-FI" sz="2600" dirty="0">
                <a:latin typeface="+mn-lt"/>
              </a:rPr>
              <a:t> </a:t>
            </a:r>
            <a:r>
              <a:rPr lang="fi-FI" sz="2600" dirty="0" err="1">
                <a:latin typeface="+mn-lt"/>
              </a:rPr>
              <a:t>svar</a:t>
            </a:r>
            <a:r>
              <a:rPr lang="fi-FI" sz="2600" dirty="0">
                <a:latin typeface="+mn-lt"/>
              </a:rPr>
              <a:t>. </a:t>
            </a:r>
          </a:p>
          <a:p>
            <a:pPr marL="0" indent="0">
              <a:buNone/>
            </a:pPr>
            <a:endParaRPr lang="fi-FI" sz="2600" dirty="0">
              <a:latin typeface="+mn-lt"/>
            </a:endParaRPr>
          </a:p>
          <a:p>
            <a:pPr marL="514350" indent="-514350">
              <a:buAutoNum type="arabicParenR"/>
            </a:pPr>
            <a:r>
              <a:rPr lang="sv-SE" sz="2600" dirty="0">
                <a:latin typeface="+mn-lt"/>
              </a:rPr>
              <a:t>Varför använder man rusmedel? Räkna upp minst fem orsaker. </a:t>
            </a:r>
          </a:p>
          <a:p>
            <a:pPr marL="514350" indent="-514350">
              <a:buAutoNum type="arabicParenR"/>
            </a:pPr>
            <a:r>
              <a:rPr lang="sv-SE" sz="2600" dirty="0">
                <a:latin typeface="+mn-lt"/>
              </a:rPr>
              <a:t>Vilka slags effekter kan användning av rusmedel (alkohol, tobaksprodukter, droger) ha på</a:t>
            </a:r>
          </a:p>
          <a:p>
            <a:pPr marL="0" indent="0">
              <a:buNone/>
            </a:pPr>
            <a:r>
              <a:rPr lang="sv-SE" sz="2600" dirty="0">
                <a:latin typeface="+mn-lt"/>
              </a:rPr>
              <a:t>	a) individen?</a:t>
            </a:r>
          </a:p>
          <a:p>
            <a:pPr marL="0" indent="0">
              <a:buNone/>
            </a:pPr>
            <a:r>
              <a:rPr lang="sv-SE" sz="2600" dirty="0">
                <a:latin typeface="+mn-lt"/>
              </a:rPr>
              <a:t>	b) nära anhöriga?</a:t>
            </a:r>
          </a:p>
          <a:p>
            <a:pPr marL="0" indent="0">
              <a:buNone/>
            </a:pPr>
            <a:r>
              <a:rPr lang="sv-SE" sz="2600" dirty="0">
                <a:latin typeface="+mn-lt"/>
              </a:rPr>
              <a:t>	c) samhället?</a:t>
            </a:r>
          </a:p>
          <a:p>
            <a:pPr marL="0" indent="0">
              <a:buNone/>
            </a:pPr>
            <a:r>
              <a:rPr lang="sv-SE" sz="2600" dirty="0">
                <a:latin typeface="+mn-lt"/>
              </a:rPr>
              <a:t>	d) miljön? </a:t>
            </a:r>
          </a:p>
          <a:p>
            <a:endParaRPr lang="fi-FI" dirty="0">
              <a:latin typeface="+mn-lt"/>
            </a:endParaRPr>
          </a:p>
        </p:txBody>
      </p:sp>
    </p:spTree>
    <p:extLst>
      <p:ext uri="{BB962C8B-B14F-4D97-AF65-F5344CB8AC3E}">
        <p14:creationId xmlns:p14="http://schemas.microsoft.com/office/powerpoint/2010/main" val="58496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in">
            <a:extLst>
              <a:ext uri="{FF2B5EF4-FFF2-40B4-BE49-F238E27FC236}">
                <a16:creationId xmlns:a16="http://schemas.microsoft.com/office/drawing/2014/main" id="{CA52A700-7487-45B8-8192-1C0F3CD8D291}"/>
              </a:ext>
            </a:extLst>
          </p:cNvPr>
          <p:cNvPicPr>
            <a:picLocks noChangeAspect="1"/>
          </p:cNvPicPr>
          <p:nvPr/>
        </p:nvPicPr>
        <p:blipFill>
          <a:blip r:embed="rId3"/>
          <a:stretch>
            <a:fillRect/>
          </a:stretch>
        </p:blipFill>
        <p:spPr>
          <a:xfrm>
            <a:off x="0" y="0"/>
            <a:ext cx="10576560" cy="6892925"/>
          </a:xfrm>
          <a:prstGeom prst="rect">
            <a:avLst/>
          </a:prstGeom>
        </p:spPr>
      </p:pic>
      <p:sp>
        <p:nvSpPr>
          <p:cNvPr id="2" name="Otsikko 1"/>
          <p:cNvSpPr>
            <a:spLocks noGrp="1"/>
          </p:cNvSpPr>
          <p:nvPr>
            <p:ph type="title"/>
          </p:nvPr>
        </p:nvSpPr>
        <p:spPr>
          <a:xfrm>
            <a:off x="-366889" y="387259"/>
            <a:ext cx="7462911" cy="1096042"/>
          </a:xfrm>
        </p:spPr>
        <p:txBody>
          <a:bodyPr>
            <a:normAutofit/>
          </a:bodyPr>
          <a:lstStyle/>
          <a:p>
            <a:pPr algn="ctr"/>
            <a:r>
              <a:rPr lang="fi-FI" sz="3500" dirty="0" err="1">
                <a:solidFill>
                  <a:srgbClr val="FFFFFF"/>
                </a:solidFill>
                <a:latin typeface="Montserrat" panose="00000500000000000000" pitchFamily="2" charset="0"/>
              </a:rPr>
              <a:t>Kontroll</a:t>
            </a:r>
            <a:r>
              <a:rPr lang="fi-FI" sz="3500" dirty="0">
                <a:solidFill>
                  <a:srgbClr val="FFFFFF"/>
                </a:solidFill>
                <a:latin typeface="Montserrat" panose="00000500000000000000" pitchFamily="2" charset="0"/>
              </a:rPr>
              <a:t> 4: </a:t>
            </a:r>
            <a:br>
              <a:rPr lang="fi-FI" sz="3500" dirty="0">
                <a:solidFill>
                  <a:srgbClr val="FFFFFF"/>
                </a:solidFill>
                <a:latin typeface="Montserrat" panose="00000500000000000000" pitchFamily="2" charset="0"/>
              </a:rPr>
            </a:br>
            <a:r>
              <a:rPr lang="fi-FI" sz="3500" dirty="0" err="1">
                <a:solidFill>
                  <a:srgbClr val="FFFFFF"/>
                </a:solidFill>
                <a:latin typeface="Montserrat" panose="00000500000000000000" pitchFamily="2" charset="0"/>
              </a:rPr>
              <a:t>Rusmedel</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och</a:t>
            </a:r>
            <a:r>
              <a:rPr lang="fi-FI" sz="3500" dirty="0">
                <a:solidFill>
                  <a:srgbClr val="FFFFFF"/>
                </a:solidFill>
                <a:latin typeface="Montserrat" panose="00000500000000000000" pitchFamily="2" charset="0"/>
              </a:rPr>
              <a:t> </a:t>
            </a:r>
            <a:r>
              <a:rPr lang="fi-FI" sz="3500" dirty="0" err="1">
                <a:solidFill>
                  <a:srgbClr val="FFFFFF"/>
                </a:solidFill>
                <a:latin typeface="Montserrat" panose="00000500000000000000" pitchFamily="2" charset="0"/>
              </a:rPr>
              <a:t>arbetsförmoga</a:t>
            </a:r>
            <a:endParaRPr lang="fi-FI" sz="3500" dirty="0">
              <a:solidFill>
                <a:srgbClr val="FFFFFF"/>
              </a:solidFill>
              <a:latin typeface="Montserrat" panose="00000500000000000000" pitchFamily="2" charset="0"/>
            </a:endParaRPr>
          </a:p>
        </p:txBody>
      </p:sp>
      <p:sp>
        <p:nvSpPr>
          <p:cNvPr id="3" name="Sisällön paikkamerkki 2"/>
          <p:cNvSpPr>
            <a:spLocks noGrp="1"/>
          </p:cNvSpPr>
          <p:nvPr>
            <p:ph idx="1"/>
          </p:nvPr>
        </p:nvSpPr>
        <p:spPr>
          <a:xfrm>
            <a:off x="258417" y="1483301"/>
            <a:ext cx="7030280" cy="5345170"/>
          </a:xfrm>
          <a:ln>
            <a:noFill/>
          </a:ln>
        </p:spPr>
        <p:txBody>
          <a:bodyPr anchor="ctr">
            <a:normAutofit/>
          </a:bodyPr>
          <a:lstStyle/>
          <a:p>
            <a:pPr marL="0" indent="0">
              <a:buNone/>
            </a:pPr>
            <a:endParaRPr lang="fi-FI" sz="2400" dirty="0">
              <a:latin typeface="+mn-lt"/>
            </a:endParaRPr>
          </a:p>
          <a:p>
            <a:pPr marL="457200" indent="-457200">
              <a:buAutoNum type="arabicParenR"/>
            </a:pPr>
            <a:r>
              <a:rPr lang="sv-SE" dirty="0">
                <a:latin typeface="+mn-lt"/>
              </a:rPr>
              <a:t>Vad innebär ”arbetsförmåga” i ert framtida yrke? Vilka aspekter ingår i arbetsförmåga och hur kan man upprätthålla den?</a:t>
            </a:r>
          </a:p>
          <a:p>
            <a:pPr marL="457200" indent="-457200">
              <a:buAutoNum type="arabicParenR"/>
            </a:pPr>
            <a:endParaRPr lang="sv-SE" dirty="0">
              <a:latin typeface="+mn-lt"/>
            </a:endParaRPr>
          </a:p>
          <a:p>
            <a:pPr marL="457200" indent="-457200">
              <a:buAutoNum type="arabicParenR"/>
            </a:pPr>
            <a:r>
              <a:rPr lang="sv-SE" dirty="0">
                <a:latin typeface="+mn-lt"/>
              </a:rPr>
              <a:t>Vilken inverkan kan användning av alkohol och cannabis ha på arbetsförmågan? Diskutera frågan utifrån ert eget framtida yrke och skriv ner era tankar.</a:t>
            </a:r>
            <a:endParaRPr lang="fi-FI" dirty="0">
              <a:latin typeface="+mn-lt"/>
            </a:endParaRPr>
          </a:p>
          <a:p>
            <a:endParaRPr lang="fi-FI" dirty="0">
              <a:latin typeface="+mn-lt"/>
            </a:endParaRPr>
          </a:p>
        </p:txBody>
      </p:sp>
    </p:spTree>
    <p:extLst>
      <p:ext uri="{BB962C8B-B14F-4D97-AF65-F5344CB8AC3E}">
        <p14:creationId xmlns:p14="http://schemas.microsoft.com/office/powerpoint/2010/main" val="3672904230"/>
      </p:ext>
    </p:extLst>
  </p:cSld>
  <p:clrMapOvr>
    <a:masterClrMapping/>
  </p:clrMapOvr>
</p:sld>
</file>

<file path=ppt/theme/theme1.xml><?xml version="1.0" encoding="utf-8"?>
<a:theme xmlns:a="http://schemas.openxmlformats.org/drawingml/2006/main" name="Koulutyö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ulutyö_1" id="{7B2A8052-297C-4793-BC8D-E317F5251FB9}" vid="{E3D21E45-2BC6-46DB-AFC6-0A26B02D019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4548</TotalTime>
  <Words>873</Words>
  <Application>Microsoft Office PowerPoint</Application>
  <PresentationFormat>Näytössä katseltava diaesitys (4:3)</PresentationFormat>
  <Paragraphs>64</Paragraphs>
  <Slides>10</Slides>
  <Notes>10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Arial Black</vt:lpstr>
      <vt:lpstr>Calibri</vt:lpstr>
      <vt:lpstr>Montserrat</vt:lpstr>
      <vt:lpstr>Koulutyö_1</vt:lpstr>
      <vt:lpstr>PRUSFENOMENET-UPPGIFTSBANAN Svar på uppgifterna</vt:lpstr>
      <vt:lpstr>Kontroll 1:    Sant eller falskt om rusmedel</vt:lpstr>
      <vt:lpstr>Kontroll 1:    Sant eller falskt om rusmedel</vt:lpstr>
      <vt:lpstr>Kontroll 1:    Sant eller falskt om rusmedel</vt:lpstr>
      <vt:lpstr>Kontroll 1:    Sant eller falskt om rusmedel</vt:lpstr>
      <vt:lpstr>Kontroll 1:    Sant eller falskt om rusmedel</vt:lpstr>
      <vt:lpstr>Kontroll 2:  Rusfenomenet</vt:lpstr>
      <vt:lpstr>Kontroll 3:  Rusmedelsanvändningens orsaker och följder</vt:lpstr>
      <vt:lpstr>Kontroll 4:  Rusmedel och arbetsförmoga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Mikael Westman</dc:creator>
  <cp:lastModifiedBy>Anu Rautama</cp:lastModifiedBy>
  <cp:revision>286</cp:revision>
  <cp:lastPrinted>2019-01-15T19:06:38Z</cp:lastPrinted>
  <dcterms:created xsi:type="dcterms:W3CDTF">2018-06-19T10:22:43Z</dcterms:created>
  <dcterms:modified xsi:type="dcterms:W3CDTF">2019-04-02T13:57:10Z</dcterms:modified>
</cp:coreProperties>
</file>