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4" r:id="rId5"/>
  </p:sldMasterIdLst>
  <p:notesMasterIdLst>
    <p:notesMasterId r:id="rId31"/>
  </p:notesMasterIdLst>
  <p:sldIdLst>
    <p:sldId id="257" r:id="rId6"/>
    <p:sldId id="426" r:id="rId7"/>
    <p:sldId id="408" r:id="rId8"/>
    <p:sldId id="425" r:id="rId9"/>
    <p:sldId id="434" r:id="rId10"/>
    <p:sldId id="312" r:id="rId11"/>
    <p:sldId id="409" r:id="rId12"/>
    <p:sldId id="410" r:id="rId13"/>
    <p:sldId id="419" r:id="rId14"/>
    <p:sldId id="427" r:id="rId15"/>
    <p:sldId id="428" r:id="rId16"/>
    <p:sldId id="433" r:id="rId17"/>
    <p:sldId id="432" r:id="rId18"/>
    <p:sldId id="429" r:id="rId19"/>
    <p:sldId id="424" r:id="rId20"/>
    <p:sldId id="422" r:id="rId21"/>
    <p:sldId id="414" r:id="rId22"/>
    <p:sldId id="268" r:id="rId23"/>
    <p:sldId id="412" r:id="rId24"/>
    <p:sldId id="415" r:id="rId25"/>
    <p:sldId id="416" r:id="rId26"/>
    <p:sldId id="423" r:id="rId27"/>
    <p:sldId id="430" r:id="rId28"/>
    <p:sldId id="267" r:id="rId29"/>
    <p:sldId id="435" r:id="rId30"/>
  </p:sldIdLst>
  <p:sldSz cx="9144000" cy="6858000" type="screen4x3"/>
  <p:notesSz cx="6858000" cy="1590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Munter" initials="HM" lastIdx="9" clrIdx="0">
    <p:extLst>
      <p:ext uri="{19B8F6BF-5375-455C-9EA6-DF929625EA0E}">
        <p15:presenceInfo xmlns:p15="http://schemas.microsoft.com/office/powerpoint/2012/main" userId="S::hanne.munter@ehyt.fi::59393fba-4344-4859-9da7-51e86e5eaf92" providerId="AD"/>
      </p:ext>
    </p:extLst>
  </p:cmAuthor>
  <p:cmAuthor id="2" name="Melissa Sukanen" initials="MS" lastIdx="4" clrIdx="1">
    <p:extLst>
      <p:ext uri="{19B8F6BF-5375-455C-9EA6-DF929625EA0E}">
        <p15:presenceInfo xmlns:p15="http://schemas.microsoft.com/office/powerpoint/2012/main" userId="S::melissa.sukanen@ehyt.fi::de2c0078-cc4a-46d5-89dc-c6497b6172a5" providerId="AD"/>
      </p:ext>
    </p:extLst>
  </p:cmAuthor>
  <p:cmAuthor id="3" name="Katri Saarela" initials="KS" lastIdx="4" clrIdx="2">
    <p:extLst>
      <p:ext uri="{19B8F6BF-5375-455C-9EA6-DF929625EA0E}">
        <p15:presenceInfo xmlns:p15="http://schemas.microsoft.com/office/powerpoint/2012/main" userId="S::katri.saarela@ehyt.fi::d86de0d8-6688-4d80-8614-903a6e73a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480"/>
    <a:srgbClr val="7ECAC5"/>
    <a:srgbClr val="D94457"/>
    <a:srgbClr val="A1DDE3"/>
    <a:srgbClr val="2D61AC"/>
    <a:srgbClr val="6C2F6E"/>
    <a:srgbClr val="F7AC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ADDCA-22B4-46CC-80DE-0EF98D10C904}" v="5" dt="2022-07-01T08:26:41.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548" autoAdjust="0"/>
  </p:normalViewPr>
  <p:slideViewPr>
    <p:cSldViewPr snapToGrid="0">
      <p:cViewPr varScale="1">
        <p:scale>
          <a:sx n="66" d="100"/>
          <a:sy n="66" d="100"/>
        </p:scale>
        <p:origin x="29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 Saarela" userId="d86de0d8-6688-4d80-8614-903a6e73aedc" providerId="ADAL" clId="{3A9ADDCA-22B4-46CC-80DE-0EF98D10C904}"/>
    <pc:docChg chg="custSel modSld">
      <pc:chgData name="Katri Saarela" userId="d86de0d8-6688-4d80-8614-903a6e73aedc" providerId="ADAL" clId="{3A9ADDCA-22B4-46CC-80DE-0EF98D10C904}" dt="2022-07-01T08:50:11.025" v="402" actId="20577"/>
      <pc:docMkLst>
        <pc:docMk/>
      </pc:docMkLst>
      <pc:sldChg chg="modSp mod modNotesTx">
        <pc:chgData name="Katri Saarela" userId="d86de0d8-6688-4d80-8614-903a6e73aedc" providerId="ADAL" clId="{3A9ADDCA-22B4-46CC-80DE-0EF98D10C904}" dt="2022-07-01T08:47:05.998" v="357" actId="20577"/>
        <pc:sldMkLst>
          <pc:docMk/>
          <pc:sldMk cId="3653381403" sldId="312"/>
        </pc:sldMkLst>
        <pc:spChg chg="mod">
          <ac:chgData name="Katri Saarela" userId="d86de0d8-6688-4d80-8614-903a6e73aedc" providerId="ADAL" clId="{3A9ADDCA-22B4-46CC-80DE-0EF98D10C904}" dt="2022-07-01T08:47:05.998" v="357" actId="20577"/>
          <ac:spMkLst>
            <pc:docMk/>
            <pc:sldMk cId="3653381403" sldId="312"/>
            <ac:spMk id="3" creationId="{93910B41-8C49-4D85-8751-CCDC64DF1687}"/>
          </ac:spMkLst>
        </pc:spChg>
      </pc:sldChg>
      <pc:sldChg chg="modNotesTx">
        <pc:chgData name="Katri Saarela" userId="d86de0d8-6688-4d80-8614-903a6e73aedc" providerId="ADAL" clId="{3A9ADDCA-22B4-46CC-80DE-0EF98D10C904}" dt="2022-07-01T08:46:26.414" v="327" actId="20577"/>
        <pc:sldMkLst>
          <pc:docMk/>
          <pc:sldMk cId="2790788053" sldId="408"/>
        </pc:sldMkLst>
      </pc:sldChg>
      <pc:sldChg chg="modNotesTx">
        <pc:chgData name="Katri Saarela" userId="d86de0d8-6688-4d80-8614-903a6e73aedc" providerId="ADAL" clId="{3A9ADDCA-22B4-46CC-80DE-0EF98D10C904}" dt="2022-07-01T08:26:39.404" v="321" actId="20577"/>
        <pc:sldMkLst>
          <pc:docMk/>
          <pc:sldMk cId="2599043379" sldId="409"/>
        </pc:sldMkLst>
      </pc:sldChg>
      <pc:sldChg chg="modSp mod">
        <pc:chgData name="Katri Saarela" userId="d86de0d8-6688-4d80-8614-903a6e73aedc" providerId="ADAL" clId="{3A9ADDCA-22B4-46CC-80DE-0EF98D10C904}" dt="2022-07-01T08:50:11.025" v="402" actId="20577"/>
        <pc:sldMkLst>
          <pc:docMk/>
          <pc:sldMk cId="3998144528" sldId="414"/>
        </pc:sldMkLst>
        <pc:spChg chg="mod">
          <ac:chgData name="Katri Saarela" userId="d86de0d8-6688-4d80-8614-903a6e73aedc" providerId="ADAL" clId="{3A9ADDCA-22B4-46CC-80DE-0EF98D10C904}" dt="2022-07-01T08:50:11.025" v="402" actId="20577"/>
          <ac:spMkLst>
            <pc:docMk/>
            <pc:sldMk cId="3998144528" sldId="414"/>
            <ac:spMk id="3" creationId="{93910B41-8C49-4D85-8751-CCDC64DF1687}"/>
          </ac:spMkLst>
        </pc:spChg>
      </pc:sldChg>
      <pc:sldChg chg="addSp delSp modSp mod modNotesTx">
        <pc:chgData name="Katri Saarela" userId="d86de0d8-6688-4d80-8614-903a6e73aedc" providerId="ADAL" clId="{3A9ADDCA-22B4-46CC-80DE-0EF98D10C904}" dt="2021-09-29T11:18:46.512" v="125" actId="20577"/>
        <pc:sldMkLst>
          <pc:docMk/>
          <pc:sldMk cId="179124784" sldId="416"/>
        </pc:sldMkLst>
        <pc:spChg chg="mod">
          <ac:chgData name="Katri Saarela" userId="d86de0d8-6688-4d80-8614-903a6e73aedc" providerId="ADAL" clId="{3A9ADDCA-22B4-46CC-80DE-0EF98D10C904}" dt="2021-09-29T11:18:03.110" v="12" actId="20577"/>
          <ac:spMkLst>
            <pc:docMk/>
            <pc:sldMk cId="179124784" sldId="416"/>
            <ac:spMk id="4" creationId="{EC4CC19D-F4E7-4BF1-A118-ABA609CF5528}"/>
          </ac:spMkLst>
        </pc:spChg>
        <pc:picChg chg="del mod">
          <ac:chgData name="Katri Saarela" userId="d86de0d8-6688-4d80-8614-903a6e73aedc" providerId="ADAL" clId="{3A9ADDCA-22B4-46CC-80DE-0EF98D10C904}" dt="2021-09-29T11:16:44.029" v="1" actId="478"/>
          <ac:picMkLst>
            <pc:docMk/>
            <pc:sldMk cId="179124784" sldId="416"/>
            <ac:picMk id="2" creationId="{23A59B69-6897-4CED-BBCF-71FFA801E06E}"/>
          </ac:picMkLst>
        </pc:picChg>
        <pc:picChg chg="add mod modCrop">
          <ac:chgData name="Katri Saarela" userId="d86de0d8-6688-4d80-8614-903a6e73aedc" providerId="ADAL" clId="{3A9ADDCA-22B4-46CC-80DE-0EF98D10C904}" dt="2021-09-29T11:17:56.998" v="8" actId="1076"/>
          <ac:picMkLst>
            <pc:docMk/>
            <pc:sldMk cId="179124784" sldId="416"/>
            <ac:picMk id="3" creationId="{43FFC6FF-B42D-4BD6-9D2C-E58EC381DF02}"/>
          </ac:picMkLst>
        </pc:picChg>
      </pc:sldChg>
      <pc:sldChg chg="modNotesTx">
        <pc:chgData name="Katri Saarela" userId="d86de0d8-6688-4d80-8614-903a6e73aedc" providerId="ADAL" clId="{3A9ADDCA-22B4-46CC-80DE-0EF98D10C904}" dt="2022-07-01T08:46:35.430" v="332" actId="20577"/>
        <pc:sldMkLst>
          <pc:docMk/>
          <pc:sldMk cId="122284159" sldId="425"/>
        </pc:sldMkLst>
      </pc:sldChg>
      <pc:sldChg chg="addSp delSp modSp mod">
        <pc:chgData name="Katri Saarela" userId="d86de0d8-6688-4d80-8614-903a6e73aedc" providerId="ADAL" clId="{3A9ADDCA-22B4-46CC-80DE-0EF98D10C904}" dt="2021-09-29T11:59:37.695" v="134" actId="478"/>
        <pc:sldMkLst>
          <pc:docMk/>
          <pc:sldMk cId="2385865797" sldId="430"/>
        </pc:sldMkLst>
        <pc:spChg chg="del">
          <ac:chgData name="Katri Saarela" userId="d86de0d8-6688-4d80-8614-903a6e73aedc" providerId="ADAL" clId="{3A9ADDCA-22B4-46CC-80DE-0EF98D10C904}" dt="2021-09-29T11:59:37.695" v="134" actId="478"/>
          <ac:spMkLst>
            <pc:docMk/>
            <pc:sldMk cId="2385865797" sldId="430"/>
            <ac:spMk id="6" creationId="{1EEDD053-AEE5-4886-835D-A9A5B85C0535}"/>
          </ac:spMkLst>
        </pc:spChg>
        <pc:picChg chg="del">
          <ac:chgData name="Katri Saarela" userId="d86de0d8-6688-4d80-8614-903a6e73aedc" providerId="ADAL" clId="{3A9ADDCA-22B4-46CC-80DE-0EF98D10C904}" dt="2021-09-29T11:58:39.395" v="126" actId="478"/>
          <ac:picMkLst>
            <pc:docMk/>
            <pc:sldMk cId="2385865797" sldId="430"/>
            <ac:picMk id="4" creationId="{0A8BC2E1-3A8A-4466-96B8-AB819C543413}"/>
          </ac:picMkLst>
        </pc:picChg>
        <pc:picChg chg="add mod modCrop">
          <ac:chgData name="Katri Saarela" userId="d86de0d8-6688-4d80-8614-903a6e73aedc" providerId="ADAL" clId="{3A9ADDCA-22B4-46CC-80DE-0EF98D10C904}" dt="2021-09-29T11:59:12.154" v="133" actId="1076"/>
          <ac:picMkLst>
            <pc:docMk/>
            <pc:sldMk cId="2385865797" sldId="430"/>
            <ac:picMk id="5" creationId="{0BC016DC-026F-4682-9B71-FEFBE58343A2}"/>
          </ac:picMkLst>
        </pc:picChg>
      </pc:sldChg>
      <pc:sldChg chg="modSp mod">
        <pc:chgData name="Katri Saarela" userId="d86de0d8-6688-4d80-8614-903a6e73aedc" providerId="ADAL" clId="{3A9ADDCA-22B4-46CC-80DE-0EF98D10C904}" dt="2022-07-01T08:49:04.486" v="401" actId="20577"/>
        <pc:sldMkLst>
          <pc:docMk/>
          <pc:sldMk cId="3460339715" sldId="432"/>
        </pc:sldMkLst>
        <pc:spChg chg="mod">
          <ac:chgData name="Katri Saarela" userId="d86de0d8-6688-4d80-8614-903a6e73aedc" providerId="ADAL" clId="{3A9ADDCA-22B4-46CC-80DE-0EF98D10C904}" dt="2022-07-01T08:49:04.486" v="401" actId="20577"/>
          <ac:spMkLst>
            <pc:docMk/>
            <pc:sldMk cId="3460339715" sldId="432"/>
            <ac:spMk id="2" creationId="{0BCA10F3-D156-4EE2-AB23-7E31EDC4B623}"/>
          </ac:spMkLst>
        </pc:spChg>
      </pc:sldChg>
      <pc:sldChg chg="modSp mod">
        <pc:chgData name="Katri Saarela" userId="d86de0d8-6688-4d80-8614-903a6e73aedc" providerId="ADAL" clId="{3A9ADDCA-22B4-46CC-80DE-0EF98D10C904}" dt="2022-07-01T08:48:32.221" v="386" actId="20577"/>
        <pc:sldMkLst>
          <pc:docMk/>
          <pc:sldMk cId="1532451979" sldId="433"/>
        </pc:sldMkLst>
        <pc:spChg chg="mod">
          <ac:chgData name="Katri Saarela" userId="d86de0d8-6688-4d80-8614-903a6e73aedc" providerId="ADAL" clId="{3A9ADDCA-22B4-46CC-80DE-0EF98D10C904}" dt="2022-07-01T08:48:32.221" v="386" actId="20577"/>
          <ac:spMkLst>
            <pc:docMk/>
            <pc:sldMk cId="1532451979" sldId="433"/>
            <ac:spMk id="16" creationId="{F5C46659-C23A-47E4-811C-55F23D8097A2}"/>
          </ac:spMkLst>
        </pc:spChg>
      </pc:sldChg>
      <pc:sldChg chg="modNotesTx">
        <pc:chgData name="Katri Saarela" userId="d86de0d8-6688-4d80-8614-903a6e73aedc" providerId="ADAL" clId="{3A9ADDCA-22B4-46CC-80DE-0EF98D10C904}" dt="2022-07-01T08:46:53.237" v="352" actId="20577"/>
        <pc:sldMkLst>
          <pc:docMk/>
          <pc:sldMk cId="332880098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144C3-583E-4BAE-85EC-5C898227D6A4}" type="datetimeFigureOut">
              <a:rPr lang="fi-FI" smtClean="0"/>
              <a:t>01.07.2022</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2DCA2-CC7F-4DC4-B7AA-B1F79F228B4D}" type="slidenum">
              <a:rPr lang="fi-FI" smtClean="0"/>
              <a:t>‹#›</a:t>
            </a:fld>
            <a:endParaRPr lang="fi-FI"/>
          </a:p>
        </p:txBody>
      </p:sp>
    </p:spTree>
    <p:extLst>
      <p:ext uri="{BB962C8B-B14F-4D97-AF65-F5344CB8AC3E}">
        <p14:creationId xmlns:p14="http://schemas.microsoft.com/office/powerpoint/2010/main" val="39642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aihdelinkki.fi/fi/tietopankki/pikatieto/nuusk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aihdelinkki.fi/fi/tietopankki/pikatieto/nuusk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savuk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uusk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ihdelinkki.fi/fi/tietopankki/tietoiskut/tupakk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hyt.fi/sites/default/files/tiedostot/tositietoa_tupakka_verkkoon_s.pdf" TargetMode="External"/><Relationship Id="rId5" Type="http://schemas.openxmlformats.org/officeDocument/2006/relationships/hyperlink" Target="http://www.ehyt.fi/sites/default/files/tiedostot/tositietoa_nuuska_verkko2_s.pdf" TargetMode="External"/><Relationship Id="rId4" Type="http://schemas.openxmlformats.org/officeDocument/2006/relationships/hyperlink" Target="https://thl.fi/fi/web/alkoholi-tupakka-ja-riippuvuudet/tupakka/tupakkatuotteet-ja-sahkosavuke/nikotiin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aihdelinkki.fi/fi/tietopankki/pikatieto/tupakk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l.fi/fi/web/alkoholi-tupakka-ja-riippuvuudet/tupakka/tupakkatuotteet-ja-sahkosavuke/nikotiin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omenash.fi/wp-content/uploads/2019/05/WHO_FCTC_raportti-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vutonsuomi.fi/kohti-savutonta-suomea/tupakkalaki/&#16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inlex.fi/fi/laki/alkup/2016/2016054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https:/savutonsuomi.fi/kohti-savutonta-suomea/tupakkalak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inlex.fi/fi/laki/alkup/2016/2016054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vutonsuomi.fi/kohti-savutonta-suomea/aikajan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vutonsuomi.fi/kohti-savutonta-suomea/aikajan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paketin avulla on tarkoitus keskustella nuorten kanssa nikotiinituotteista, niihin liittyvistä ilmiöistä ja haitoista. Materiaalin on tuottanut Ehkäisevä päihdetyö EHYT ry. Tarkoituksena on käydä asioita läpi keskustelun ja pohdinnan kautta. Tavoitteena on herättää lapset ja nuoret pohtimaan kriittisesti materiaalissa käsiteltyjä asioita, sekä omaa suhdettaan ja asennettaan päihteisiin. Pakettiin kuuluu opettajan opas, johon kannattaa tutustua etukäteen. </a:t>
            </a:r>
          </a:p>
          <a:p>
            <a:endParaRPr lang="fi-FI" dirty="0"/>
          </a:p>
          <a:p>
            <a:r>
              <a:rPr lang="fi-FI" dirty="0"/>
              <a:t>Päihdekasvatuksessa erityisen tärkeä asia on eettisyys. Aihetta käsitellessä pitää ottaa huomioon, että nuorilla saattaa olla hyvin erilaisia kokemuksia nikotiinituotteisiin liittyen. Tarjottu tieto saattaa tuntua nuoresta epämukavalta ja ahdistavalta erilaisista syistä, kuten jonkin akuutin lähipiirissä olevan tilanteen tai omien uhkakuvien kautta. Aihetta pitää käsitellä niin, ettei se aiheuta lapselle tai nuorelle pelkoja tai ahdistusta. Ryhmän vetäjän rooli on kunnioittaa nuorten mielipiteitä ja näkemyksiä, vaikka ne eroaisivatkin omista. Tarkoituksena on tarjota uusia näkökulmia sekä lisätietoa keskusteltaviin aiheisiin. </a:t>
            </a:r>
          </a:p>
          <a:p>
            <a:endParaRPr lang="fi-FI" dirty="0"/>
          </a:p>
          <a:p>
            <a:r>
              <a:rPr lang="fi-FI" dirty="0"/>
              <a:t>Diojen kommenttikentässä näkyvät ohjeet sisältöjen käsittelyyn, sekä lisäkysymykset keskustelun tueksi. Nuoret pohtivat ensin pareittain/pienryhmissä annettuja kysymyksiä, jonka jälkeen vastaukset puretaan yhdessä. Nuorten vastauksia pohjustetaan seuraavien diojen sisällöllä, johon on kerätty tietoa käsiteltävään aiheeseen. Kommenttikentässä lukee mikä kysymys viittaa mihinkin sisältöön. Lisätyt linkit ovat vastauksissa käytettyjä lähteitä, joista löytyy lisätietoa aiheesta. Opettajan oppaassa vastaukset ovat avattu laajemmin. Tarkoitus on osallistuttaa nuoret kysymysten kautta käsiteltävään teemaan sekä korjata vääristynyttä tietoa tarjoamalla erilaisia näkökulmia. </a:t>
            </a:r>
          </a:p>
        </p:txBody>
      </p:sp>
      <p:sp>
        <p:nvSpPr>
          <p:cNvPr id="4" name="Dian numeron paikkamerkki 3"/>
          <p:cNvSpPr>
            <a:spLocks noGrp="1"/>
          </p:cNvSpPr>
          <p:nvPr>
            <p:ph type="sldNum" sz="quarter" idx="5"/>
          </p:nvPr>
        </p:nvSpPr>
        <p:spPr/>
        <p:txBody>
          <a:bodyPr/>
          <a:lstStyle/>
          <a:p>
            <a:fld id="{56B2DCA2-CC7F-4DC4-B7AA-B1F79F228B4D}" type="slidenum">
              <a:rPr lang="fi-FI" smtClean="0"/>
              <a:t>1</a:t>
            </a:fld>
            <a:endParaRPr lang="fi-FI"/>
          </a:p>
        </p:txBody>
      </p:sp>
    </p:spTree>
    <p:extLst>
      <p:ext uri="{BB962C8B-B14F-4D97-AF65-F5344CB8AC3E}">
        <p14:creationId xmlns:p14="http://schemas.microsoft.com/office/powerpoint/2010/main" val="339960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Lisäpohdittavaa</a:t>
            </a:r>
            <a:r>
              <a:rPr lang="en-US" dirty="0"/>
              <a:t>: </a:t>
            </a:r>
            <a:r>
              <a:rPr lang="en-US" dirty="0" err="1"/>
              <a:t>Mitä</a:t>
            </a:r>
            <a:r>
              <a:rPr lang="en-US" dirty="0"/>
              <a:t> </a:t>
            </a:r>
            <a:r>
              <a:rPr lang="en-US" dirty="0" err="1"/>
              <a:t>laki</a:t>
            </a:r>
            <a:r>
              <a:rPr lang="en-US" dirty="0"/>
              <a:t> </a:t>
            </a:r>
            <a:r>
              <a:rPr lang="en-US" dirty="0" err="1"/>
              <a:t>sanoo</a:t>
            </a:r>
            <a:r>
              <a:rPr lang="en-US" dirty="0"/>
              <a:t> </a:t>
            </a:r>
            <a:r>
              <a:rPr lang="en-US" dirty="0" err="1"/>
              <a:t>nuuskasta</a:t>
            </a:r>
            <a:r>
              <a:rPr lang="en-US" dirty="0"/>
              <a:t>?</a:t>
            </a:r>
            <a:endParaRPr lang="fi-FI" dirty="0"/>
          </a:p>
          <a:p>
            <a:endParaRPr lang="en-US" dirty="0"/>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11</a:t>
            </a:fld>
            <a:endParaRPr lang="fi-FI"/>
          </a:p>
        </p:txBody>
      </p:sp>
    </p:spTree>
    <p:extLst>
      <p:ext uri="{BB962C8B-B14F-4D97-AF65-F5344CB8AC3E}">
        <p14:creationId xmlns:p14="http://schemas.microsoft.com/office/powerpoint/2010/main" val="252870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12</a:t>
            </a:fld>
            <a:endParaRPr lang="fi-FI"/>
          </a:p>
        </p:txBody>
      </p:sp>
    </p:spTree>
    <p:extLst>
      <p:ext uri="{BB962C8B-B14F-4D97-AF65-F5344CB8AC3E}">
        <p14:creationId xmlns:p14="http://schemas.microsoft.com/office/powerpoint/2010/main" val="91612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Pohtikaa lopuksi edellisen perusteella, kuinka rajoittaisitte nikotiinituotteiden saatavuutta?</a:t>
            </a:r>
          </a:p>
          <a:p>
            <a:r>
              <a:rPr lang="fi-FI" dirty="0"/>
              <a:t>Tässä ei ole oikeita tai vääriä vastuksia.</a:t>
            </a:r>
          </a:p>
        </p:txBody>
      </p:sp>
      <p:sp>
        <p:nvSpPr>
          <p:cNvPr id="4" name="Dian numeron paikkamerkki 3"/>
          <p:cNvSpPr>
            <a:spLocks noGrp="1"/>
          </p:cNvSpPr>
          <p:nvPr>
            <p:ph type="sldNum" sz="quarter" idx="5"/>
          </p:nvPr>
        </p:nvSpPr>
        <p:spPr/>
        <p:txBody>
          <a:bodyPr/>
          <a:lstStyle/>
          <a:p>
            <a:fld id="{56B2DCA2-CC7F-4DC4-B7AA-B1F79F228B4D}" type="slidenum">
              <a:rPr lang="fi-FI" smtClean="0"/>
              <a:t>13</a:t>
            </a:fld>
            <a:endParaRPr lang="fi-FI"/>
          </a:p>
        </p:txBody>
      </p:sp>
    </p:spTree>
    <p:extLst>
      <p:ext uri="{BB962C8B-B14F-4D97-AF65-F5344CB8AC3E}">
        <p14:creationId xmlns:p14="http://schemas.microsoft.com/office/powerpoint/2010/main" val="383543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Käykää läpi oppilaiden vastaukset kysymykseen 5. Millaisia vaikutuksia nikotiinituotteiden käytöllä on ihmisiin? Diat 15-17 tarjoavat vastauksia ja lisätietoa kysymykseen.</a:t>
            </a:r>
          </a:p>
          <a:p>
            <a:endParaRPr lang="fi-FI" dirty="0"/>
          </a:p>
          <a:p>
            <a:r>
              <a:rPr lang="en-US" dirty="0" err="1"/>
              <a:t>Lähde</a:t>
            </a:r>
            <a:r>
              <a:rPr lang="en-US" dirty="0"/>
              <a:t>:</a:t>
            </a:r>
          </a:p>
          <a:p>
            <a:endParaRPr lang="en-US" dirty="0"/>
          </a:p>
          <a:p>
            <a:r>
              <a:rPr lang="en-US" dirty="0"/>
              <a:t>THL. </a:t>
            </a:r>
            <a:r>
              <a:rPr lang="en-US" dirty="0" err="1"/>
              <a:t>Nikotiini</a:t>
            </a:r>
            <a:r>
              <a:rPr lang="en-US" dirty="0"/>
              <a:t>. </a:t>
            </a:r>
            <a:r>
              <a:rPr lang="en-US" dirty="0">
                <a:hlinkClick r:id="rId3"/>
              </a:rPr>
              <a:t>https://thl.fi/fi/web/alkoholi-tupakka-ja-riippuvuudet/tupakka/tupakkatuotteet-ja-sahkosavuke/nikotiini</a:t>
            </a:r>
            <a:endParaRPr lang="fi-FI" dirty="0"/>
          </a:p>
          <a:p>
            <a:r>
              <a:rPr lang="en-US" dirty="0" err="1"/>
              <a:t>Päihdelinkki</a:t>
            </a:r>
            <a:r>
              <a:rPr lang="en-US" dirty="0"/>
              <a:t>. </a:t>
            </a:r>
            <a:r>
              <a:rPr lang="en-US" dirty="0">
                <a:hlinkClick r:id="rId4"/>
              </a:rPr>
              <a:t>https://paihdelinkki.fi/fi/tietopankki/pikatieto/nuuska</a:t>
            </a:r>
            <a:endParaRPr lang="fi-FI" dirty="0"/>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14</a:t>
            </a:fld>
            <a:endParaRPr lang="fi-FI"/>
          </a:p>
        </p:txBody>
      </p:sp>
    </p:spTree>
    <p:extLst>
      <p:ext uri="{BB962C8B-B14F-4D97-AF65-F5344CB8AC3E}">
        <p14:creationId xmlns:p14="http://schemas.microsoft.com/office/powerpoint/2010/main" val="133808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Vastauksia kysymykseen mitä vaikutuksia nikotiinituotteilla on ihmisiin.</a:t>
            </a:r>
          </a:p>
          <a:p>
            <a:endParaRPr lang="fi-FI"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cs typeface="Calibri"/>
              </a:rPr>
              <a:t>Lähde: </a:t>
            </a:r>
            <a:r>
              <a:rPr lang="fi-FI" dirty="0"/>
              <a:t>THL. Nikotiini. </a:t>
            </a:r>
            <a:r>
              <a:rPr lang="fi-FI" dirty="0">
                <a:hlinkClick r:id="rId3"/>
              </a:rPr>
              <a:t>https://thl.fi/fi/web/alkoholi-tupakka-ja-riippuvuudet/tupakka/tupakkatuotteet-ja-sahkosavuke/nikotiini</a:t>
            </a:r>
            <a:endParaRPr lang="fi-FI" dirty="0"/>
          </a:p>
          <a:p>
            <a:r>
              <a:rPr lang="fi-FI" dirty="0">
                <a:cs typeface="Calibri"/>
              </a:rPr>
              <a:t>Päihdelinkki. </a:t>
            </a:r>
            <a:r>
              <a:rPr lang="fi-FI" dirty="0">
                <a:hlinkClick r:id="rId4"/>
              </a:rPr>
              <a:t>https://paihdelinkki.fi/fi/tietopankki/pikatieto/nuuska</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15</a:t>
            </a:fld>
            <a:endParaRPr lang="fi-FI"/>
          </a:p>
        </p:txBody>
      </p:sp>
    </p:spTree>
    <p:extLst>
      <p:ext uri="{BB962C8B-B14F-4D97-AF65-F5344CB8AC3E}">
        <p14:creationId xmlns:p14="http://schemas.microsoft.com/office/powerpoint/2010/main" val="217300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Jatkoa kysymykseen 5. Millaisia vaikutuksia nikotiinituotteiden käytöllä on ihmisiin? Tupakoinnin vaikutukset. </a:t>
            </a:r>
          </a:p>
          <a:p>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Lähde: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THL:n</a:t>
            </a:r>
            <a:r>
              <a:rPr lang="fi-FI" dirty="0"/>
              <a:t> </a:t>
            </a:r>
            <a:r>
              <a:rPr lang="fi-FI" dirty="0" err="1"/>
              <a:t>verkosivu</a:t>
            </a:r>
            <a:r>
              <a:rPr lang="fi-FI" dirty="0"/>
              <a:t> tupakoinnin vaikutuksista </a:t>
            </a:r>
            <a:r>
              <a:rPr lang="fi-FI" dirty="0">
                <a:hlinkClick r:id="rId3"/>
              </a:rPr>
              <a:t>https://thl.fi/fi/web/alkoholi-tupakka-ja-riippuvuudet/tupakka/tupakkatuotteet-ja-sahkosavuke/savuke</a:t>
            </a:r>
            <a:endParaRPr lang="fi-FI" dirty="0"/>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16</a:t>
            </a:fld>
            <a:endParaRPr lang="fi-FI"/>
          </a:p>
        </p:txBody>
      </p:sp>
    </p:spTree>
    <p:extLst>
      <p:ext uri="{BB962C8B-B14F-4D97-AF65-F5344CB8AC3E}">
        <p14:creationId xmlns:p14="http://schemas.microsoft.com/office/powerpoint/2010/main" val="266856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Jatkoa kysymykseen 5. Millaisia vaikutuksia nikotiinituotteiden käytöllä on ihmisiin? Nuuskan käytön vaikutukset terveyteen.</a:t>
            </a:r>
          </a:p>
          <a:p>
            <a:endParaRPr lang="fi-FI" dirty="0">
              <a:cs typeface="Calibri"/>
            </a:endParaRPr>
          </a:p>
          <a:p>
            <a:r>
              <a:rPr lang="fi-FI" dirty="0">
                <a:cs typeface="Calibri"/>
              </a:rPr>
              <a:t>Lähde: THL. </a:t>
            </a:r>
            <a:r>
              <a:rPr lang="fi-FI" dirty="0">
                <a:hlinkClick r:id="rId3"/>
              </a:rPr>
              <a:t>https://thl.fi/fi/web/alkoholi-tupakka-ja-riippuvuudet/tupakka/tupakkatuotteet-ja-sahkosavuke/nuuska</a:t>
            </a:r>
            <a:endParaRPr lang="fi-FI"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17</a:t>
            </a:fld>
            <a:endParaRPr lang="fi-FI"/>
          </a:p>
        </p:txBody>
      </p:sp>
    </p:spTree>
    <p:extLst>
      <p:ext uri="{BB962C8B-B14F-4D97-AF65-F5344CB8AC3E}">
        <p14:creationId xmlns:p14="http://schemas.microsoft.com/office/powerpoint/2010/main" val="324647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Mielipidekysymys, johon ei ole yhtä oikeaa vastausta. </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18</a:t>
            </a:fld>
            <a:endParaRPr lang="fi-FI"/>
          </a:p>
        </p:txBody>
      </p:sp>
    </p:spTree>
    <p:extLst>
      <p:ext uri="{BB962C8B-B14F-4D97-AF65-F5344CB8AC3E}">
        <p14:creationId xmlns:p14="http://schemas.microsoft.com/office/powerpoint/2010/main" val="1060615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Seuraavat diat (20-21) näyttävät tilastoa nuorten nikotiinituotteiden käytöstä. Miksi tilastot ovat kehittyneet kuvatulla tavalla?</a:t>
            </a:r>
            <a:endParaRPr lang="fi-FI" dirty="0">
              <a:cs typeface="Calibri"/>
            </a:endParaRPr>
          </a:p>
          <a:p>
            <a:endParaRPr lang="fi-FI" dirty="0"/>
          </a:p>
          <a:p>
            <a:r>
              <a:rPr lang="fi-FI" dirty="0"/>
              <a:t>Tukikysymyksiä löydät kommenttikentästä.</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19</a:t>
            </a:fld>
            <a:endParaRPr lang="fi-FI"/>
          </a:p>
        </p:txBody>
      </p:sp>
    </p:spTree>
    <p:extLst>
      <p:ext uri="{BB962C8B-B14F-4D97-AF65-F5344CB8AC3E}">
        <p14:creationId xmlns:p14="http://schemas.microsoft.com/office/powerpoint/2010/main" val="261830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cs typeface="Calibri"/>
            </a:endParaRPr>
          </a:p>
          <a:p>
            <a:r>
              <a:rPr lang="fi-FI" dirty="0"/>
              <a:t>Miksi nuorten tupakointi on laskenut viime vuosien aikana?</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20</a:t>
            </a:fld>
            <a:endParaRPr lang="fi-FI"/>
          </a:p>
        </p:txBody>
      </p:sp>
    </p:spTree>
    <p:extLst>
      <p:ext uri="{BB962C8B-B14F-4D97-AF65-F5344CB8AC3E}">
        <p14:creationId xmlns:p14="http://schemas.microsoft.com/office/powerpoint/2010/main" val="420726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Seuraaville dioille on poimittu pohjustusta kysymyksiin. Kirjatkaa ylös vastaukset lyhyesti. </a:t>
            </a:r>
            <a:r>
              <a:rPr lang="fi-FI" i="1" dirty="0"/>
              <a:t>Vastaukset käydään läpi yhdessä seuraavien diojen avulla</a:t>
            </a:r>
            <a:r>
              <a:rPr lang="fi-FI" dirty="0"/>
              <a:t>. Kommenttikentässä löytyy lisäkysymyksiä keskustelun tueksi.</a:t>
            </a:r>
          </a:p>
          <a:p>
            <a:endParaRPr lang="fi-FI" dirty="0"/>
          </a:p>
          <a:p>
            <a:r>
              <a:rPr lang="fi-FI" dirty="0"/>
              <a:t>Lähteet: </a:t>
            </a:r>
          </a:p>
          <a:p>
            <a:endParaRPr lang="fi-FI" dirty="0">
              <a:cs typeface="Calibri"/>
            </a:endParaRPr>
          </a:p>
          <a:p>
            <a:r>
              <a:rPr lang="fi-FI" dirty="0">
                <a:cs typeface="Calibri"/>
              </a:rPr>
              <a:t>EHYT ry:n verkkosivut: </a:t>
            </a:r>
            <a:r>
              <a:rPr lang="fi-FI" dirty="0"/>
              <a:t>https://ehyt.fi/paihde-peli-info/nikotiinituotteet/ </a:t>
            </a:r>
          </a:p>
          <a:p>
            <a:endParaRPr lang="fi-FI" dirty="0"/>
          </a:p>
          <a:p>
            <a:r>
              <a:rPr lang="fi-FI" dirty="0"/>
              <a:t>Päihdelinkki. Tupakka ja muut nikotiinituotteet: </a:t>
            </a:r>
            <a:r>
              <a:rPr lang="fi-FI" dirty="0">
                <a:hlinkClick r:id="rId3"/>
              </a:rPr>
              <a:t>https://paihdelinkki.fi/fi/tietopankki/tietoiskut/tupakka</a:t>
            </a:r>
            <a:endParaRPr lang="fi-FI" dirty="0">
              <a:cs typeface="Calibri"/>
            </a:endParaRPr>
          </a:p>
          <a:p>
            <a:endParaRPr lang="fi-FI" dirty="0"/>
          </a:p>
          <a:p>
            <a:r>
              <a:rPr lang="fi-FI" dirty="0"/>
              <a:t>THL: verkkosivu nikotiinista: </a:t>
            </a:r>
            <a:r>
              <a:rPr lang="fi-FI" dirty="0">
                <a:hlinkClick r:id="rId4"/>
              </a:rPr>
              <a:t>https://thl.fi/fi/web/alkoholi-tupakka-ja-riippuvuudet/tupakka/tupakkatuotteet-ja-sahkosavuke/nikotiini</a:t>
            </a:r>
            <a:endParaRPr lang="fi-FI" dirty="0">
              <a:cs typeface="Calibri"/>
            </a:endParaRPr>
          </a:p>
          <a:p>
            <a:endParaRPr lang="fi-FI" dirty="0"/>
          </a:p>
          <a:p>
            <a:r>
              <a:rPr lang="fi-FI" dirty="0"/>
              <a:t>EHYT ry:n pdf-esite Tositietoa nuuskasta. </a:t>
            </a:r>
            <a:r>
              <a:rPr lang="fi-FI" dirty="0">
                <a:hlinkClick r:id="rId5"/>
              </a:rPr>
              <a:t>http://www.ehyt.fi/sites/default/files/tiedostot/tositietoa_nuuska_verkko2_s.pdf</a:t>
            </a:r>
            <a:endParaRPr lang="fi-FI" dirty="0"/>
          </a:p>
          <a:p>
            <a:endParaRPr lang="fi-FI" dirty="0"/>
          </a:p>
          <a:p>
            <a:r>
              <a:rPr lang="fi-FI" dirty="0"/>
              <a:t>EHYT ry:n PDF-esite Tositietoa tupakasta ja sähkösavukkeesta. </a:t>
            </a:r>
            <a:r>
              <a:rPr lang="fi-FI" dirty="0">
                <a:hlinkClick r:id="rId6"/>
              </a:rPr>
              <a:t>http://www.ehyt.fi/sites/default/files/tiedostot/tositietoa_tupakka_verkkoon_s.pdf</a:t>
            </a:r>
            <a:endParaRPr lang="fi-FI" dirty="0"/>
          </a:p>
          <a:p>
            <a:endParaRPr lang="fi-FI" dirty="0"/>
          </a:p>
          <a:p>
            <a:endParaRPr lang="fi-FI" dirty="0">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3</a:t>
            </a:fld>
            <a:endParaRPr lang="fi-FI"/>
          </a:p>
        </p:txBody>
      </p:sp>
    </p:spTree>
    <p:extLst>
      <p:ext uri="{BB962C8B-B14F-4D97-AF65-F5344CB8AC3E}">
        <p14:creationId xmlns:p14="http://schemas.microsoft.com/office/powerpoint/2010/main" val="488942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cs typeface="Calibri"/>
            </a:endParaRPr>
          </a:p>
          <a:p>
            <a:r>
              <a:rPr lang="fi-FI" dirty="0"/>
              <a:t>Mitä kaavio kertoo nuorten nuuskan käytöstä Suomessa vuosina 2006-2021?</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21</a:t>
            </a:fld>
            <a:endParaRPr lang="fi-FI"/>
          </a:p>
        </p:txBody>
      </p:sp>
    </p:spTree>
    <p:extLst>
      <p:ext uri="{BB962C8B-B14F-4D97-AF65-F5344CB8AC3E}">
        <p14:creationId xmlns:p14="http://schemas.microsoft.com/office/powerpoint/2010/main" val="330349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Kertaus: Oppilaat esittävät arvion siitä, kuinka suuri osa (prosentteina) </a:t>
            </a:r>
            <a:r>
              <a:rPr lang="fi-FI" dirty="0" err="1"/>
              <a:t>yläkoululun</a:t>
            </a:r>
            <a:r>
              <a:rPr lang="fi-FI" dirty="0"/>
              <a:t> 8. ja 9. –luokkalaisista käyttää jotain nikotiinituotetta päivittäin.</a:t>
            </a:r>
          </a:p>
          <a:p>
            <a:r>
              <a:rPr lang="fi-FI" dirty="0"/>
              <a:t>Vastaukset löytyvät diasta 23. </a:t>
            </a:r>
          </a:p>
        </p:txBody>
      </p:sp>
      <p:sp>
        <p:nvSpPr>
          <p:cNvPr id="4" name="Dian numeron paikkamerkki 3"/>
          <p:cNvSpPr>
            <a:spLocks noGrp="1"/>
          </p:cNvSpPr>
          <p:nvPr>
            <p:ph type="sldNum" sz="quarter" idx="5"/>
          </p:nvPr>
        </p:nvSpPr>
        <p:spPr/>
        <p:txBody>
          <a:bodyPr/>
          <a:lstStyle/>
          <a:p>
            <a:fld id="{56B2DCA2-CC7F-4DC4-B7AA-B1F79F228B4D}" type="slidenum">
              <a:rPr lang="fi-FI" smtClean="0"/>
              <a:t>22</a:t>
            </a:fld>
            <a:endParaRPr lang="fi-FI"/>
          </a:p>
        </p:txBody>
      </p:sp>
    </p:spTree>
    <p:extLst>
      <p:ext uri="{BB962C8B-B14F-4D97-AF65-F5344CB8AC3E}">
        <p14:creationId xmlns:p14="http://schemas.microsoft.com/office/powerpoint/2010/main" val="189923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Pohdintatehtävä</a:t>
            </a:r>
            <a:r>
              <a:rPr lang="en-US"/>
              <a:t>: </a:t>
            </a:r>
            <a:r>
              <a:rPr lang="en-US" err="1"/>
              <a:t>kuinka</a:t>
            </a:r>
            <a:r>
              <a:rPr lang="en-US"/>
              <a:t> </a:t>
            </a:r>
            <a:r>
              <a:rPr lang="en-US" err="1"/>
              <a:t>suuri</a:t>
            </a:r>
            <a:r>
              <a:rPr lang="en-US"/>
              <a:t> </a:t>
            </a:r>
            <a:r>
              <a:rPr lang="en-US" err="1"/>
              <a:t>osa</a:t>
            </a:r>
            <a:r>
              <a:rPr lang="en-US"/>
              <a:t> </a:t>
            </a:r>
            <a:r>
              <a:rPr lang="en-US" err="1"/>
              <a:t>nuorista</a:t>
            </a:r>
            <a:r>
              <a:rPr lang="en-US"/>
              <a:t> </a:t>
            </a:r>
            <a:r>
              <a:rPr lang="en-US" err="1"/>
              <a:t>käyttää</a:t>
            </a:r>
            <a:r>
              <a:rPr lang="en-US"/>
              <a:t> </a:t>
            </a:r>
            <a:r>
              <a:rPr lang="en-US" err="1"/>
              <a:t>nikotiinituotteita</a:t>
            </a:r>
            <a:r>
              <a:rPr lang="en-US"/>
              <a:t> </a:t>
            </a:r>
            <a:r>
              <a:rPr lang="en-US" err="1"/>
              <a:t>päivittäin</a:t>
            </a:r>
            <a:r>
              <a:rPr lang="en-US"/>
              <a:t>? </a:t>
            </a:r>
            <a:endParaRPr lang="fi-FI"/>
          </a:p>
          <a:p>
            <a:endParaRPr lang="en-US">
              <a:cs typeface="Calibri"/>
            </a:endParaRPr>
          </a:p>
          <a:p>
            <a:r>
              <a:rPr lang="en-US" err="1"/>
              <a:t>Suurin</a:t>
            </a:r>
            <a:r>
              <a:rPr lang="en-US"/>
              <a:t> </a:t>
            </a:r>
            <a:r>
              <a:rPr lang="en-US" err="1"/>
              <a:t>osa</a:t>
            </a:r>
            <a:r>
              <a:rPr lang="en-US"/>
              <a:t> </a:t>
            </a:r>
            <a:r>
              <a:rPr lang="en-US" err="1"/>
              <a:t>nuorista</a:t>
            </a:r>
            <a:r>
              <a:rPr lang="en-US"/>
              <a:t> </a:t>
            </a:r>
            <a:r>
              <a:rPr lang="en-US" b="1" err="1"/>
              <a:t>ei</a:t>
            </a:r>
            <a:r>
              <a:rPr lang="en-US" b="1"/>
              <a:t> </a:t>
            </a:r>
            <a:r>
              <a:rPr lang="en-US" b="1" err="1"/>
              <a:t>käytä</a:t>
            </a:r>
            <a:r>
              <a:rPr lang="en-US" b="1"/>
              <a:t> </a:t>
            </a:r>
            <a:r>
              <a:rPr lang="en-US" err="1"/>
              <a:t>mitään</a:t>
            </a:r>
            <a:r>
              <a:rPr lang="en-US"/>
              <a:t> </a:t>
            </a:r>
            <a:r>
              <a:rPr lang="en-US" err="1"/>
              <a:t>nikotiinituotetta</a:t>
            </a:r>
            <a:r>
              <a:rPr lang="en-US"/>
              <a:t>. </a:t>
            </a:r>
            <a:endParaRPr lang="fi-FI"/>
          </a:p>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23</a:t>
            </a:fld>
            <a:endParaRPr lang="fi-FI"/>
          </a:p>
        </p:txBody>
      </p:sp>
    </p:spTree>
    <p:extLst>
      <p:ext uri="{BB962C8B-B14F-4D97-AF65-F5344CB8AC3E}">
        <p14:creationId xmlns:p14="http://schemas.microsoft.com/office/powerpoint/2010/main" val="308973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Janaharjoitus, samaa mieltä - eri mieltä, kouluttaja lukee väittämät:</a:t>
            </a:r>
          </a:p>
          <a:p>
            <a:endParaRPr lang="fi-FI" dirty="0"/>
          </a:p>
          <a:p>
            <a:r>
              <a:rPr lang="fi-FI" dirty="0"/>
              <a:t>• Nikotiinituotteiden käyttö ei aiheuta haittoja muille.</a:t>
            </a:r>
          </a:p>
          <a:p>
            <a:r>
              <a:rPr lang="fi-FI" dirty="0"/>
              <a:t>• Nikotiinituotteiden käytön rajoittaminen toimii yhteiskunnassamme hyvin.</a:t>
            </a:r>
          </a:p>
          <a:p>
            <a:r>
              <a:rPr lang="fi-FI" dirty="0"/>
              <a:t>• Alaikäisten nikotiinituotteiden käyttöön puututaan tarpeeksi.</a:t>
            </a:r>
          </a:p>
          <a:p>
            <a:r>
              <a:rPr lang="fi-FI" dirty="0"/>
              <a:t>• Olen joskus ollut huolissani tuntemani henkilön nikotiinituotteiden käytöstä.</a:t>
            </a:r>
          </a:p>
          <a:p>
            <a:r>
              <a:rPr lang="fi-FI" dirty="0"/>
              <a:t>• Nikotiinituotteiden käyttö on helppo lopettaa milloin vain.</a:t>
            </a:r>
          </a:p>
          <a:p>
            <a:r>
              <a:rPr lang="fi-FI" dirty="0"/>
              <a:t>• Suurin osa nuorista käyttää jotain nikotiinituotetta päivittäin.</a:t>
            </a:r>
          </a:p>
          <a:p>
            <a:r>
              <a:rPr lang="fi-FI" dirty="0"/>
              <a:t>• Opin tänään jotain uutta.</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24</a:t>
            </a:fld>
            <a:endParaRPr lang="fi-FI"/>
          </a:p>
        </p:txBody>
      </p:sp>
    </p:spTree>
    <p:extLst>
      <p:ext uri="{BB962C8B-B14F-4D97-AF65-F5344CB8AC3E}">
        <p14:creationId xmlns:p14="http://schemas.microsoft.com/office/powerpoint/2010/main" val="381854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Buenotalk.fi-sivusto on EHYT ry:n ylläpitämä nuorten kanava, johon kannattaa tutustua. Sieltä löytyy lisätietoa päihteistä ja pelaamisesta, sekä muista aiheista, jotka koskettavat yläkouluikäisen ja toisen asteen opiskelijan arkea. </a:t>
            </a:r>
            <a:r>
              <a:rPr lang="fi-FI" dirty="0" err="1"/>
              <a:t>Bueno</a:t>
            </a:r>
            <a:r>
              <a:rPr lang="fi-FI" dirty="0"/>
              <a:t>-toiminnan sisältöjä löytyy Instagramista, YouTubesta sekä buenotalk.fi-sivustolta.</a:t>
            </a:r>
          </a:p>
          <a:p>
            <a:r>
              <a:rPr lang="fi-FI" dirty="0"/>
              <a:t>Buenotalk.fi-sivustolla voi kokeilla esimerkiksi päihdetietouttaan minivisojen muodossa. Kotisivulta löytyy kysy/</a:t>
            </a:r>
            <a:r>
              <a:rPr lang="fi-FI" dirty="0" err="1"/>
              <a:t>fråga</a:t>
            </a:r>
            <a:r>
              <a:rPr lang="fi-FI" dirty="0"/>
              <a:t> -palsta, jossa voi kysyä päihteisiin tai pelaamiseen liittyvistä asioista anonyymisti, sekä lukea muiden nuorten kysymyksiä ja niihin saatuja vastauksia. Kysymyksiin vastataan kolmen päivän sisällä. Nuorten kysymyksistä tehdään videoita </a:t>
            </a:r>
            <a:r>
              <a:rPr lang="fi-FI" dirty="0" err="1"/>
              <a:t>Buenotalkin</a:t>
            </a:r>
            <a:r>
              <a:rPr lang="fi-FI" dirty="0"/>
              <a:t> YouTube-kanavalle, jossa nuorten nostamia aiheita käsitellään viihteellisesti.</a:t>
            </a:r>
          </a:p>
          <a:p>
            <a:endParaRPr lang="fi-FI" dirty="0"/>
          </a:p>
        </p:txBody>
      </p:sp>
      <p:sp>
        <p:nvSpPr>
          <p:cNvPr id="4" name="Dian numeron paikkamerkki 3"/>
          <p:cNvSpPr>
            <a:spLocks noGrp="1"/>
          </p:cNvSpPr>
          <p:nvPr>
            <p:ph type="sldNum" sz="quarter" idx="5"/>
          </p:nvPr>
        </p:nvSpPr>
        <p:spPr/>
        <p:txBody>
          <a:bodyPr/>
          <a:lstStyle/>
          <a:p>
            <a:fld id="{56B2DCA2-CC7F-4DC4-B7AA-B1F79F228B4D}" type="slidenum">
              <a:rPr lang="fi-FI" smtClean="0"/>
              <a:t>25</a:t>
            </a:fld>
            <a:endParaRPr lang="fi-FI"/>
          </a:p>
        </p:txBody>
      </p:sp>
    </p:spTree>
    <p:extLst>
      <p:ext uri="{BB962C8B-B14F-4D97-AF65-F5344CB8AC3E}">
        <p14:creationId xmlns:p14="http://schemas.microsoft.com/office/powerpoint/2010/main" val="310418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Käykää läpi oppilaiden vastauksia kysymyksiin 1-3. Mitä nikotiini on? Mitä nikotiinituotteita tiedätte? Mistä ja missä nikotiinituotteita valmistetaan?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Diat 4-5 sisältävät vastauksia ja lisätietoa kysymykseen Mitä nikotiini on?  Mitä nikotiinituotteita tiedätte?</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Dia 6 tarjoavat vastauksia ja lisätietoa kysymyksiin Mistä ja missä nikotiinituotteita valmistetaan?</a:t>
            </a:r>
          </a:p>
          <a:p>
            <a:endParaRPr lang="en-US" dirty="0"/>
          </a:p>
          <a:p>
            <a:r>
              <a:rPr lang="en-US" dirty="0" err="1"/>
              <a:t>Lähteet</a:t>
            </a:r>
            <a:r>
              <a:rPr lang="en-US" dirty="0"/>
              <a:t>:</a:t>
            </a:r>
            <a:endParaRPr lang="fi-FI" dirty="0"/>
          </a:p>
          <a:p>
            <a:endParaRPr lang="en-US" dirty="0"/>
          </a:p>
          <a:p>
            <a:r>
              <a:rPr lang="en-US" dirty="0" err="1"/>
              <a:t>THL:n</a:t>
            </a:r>
            <a:r>
              <a:rPr lang="en-US" dirty="0"/>
              <a:t> </a:t>
            </a:r>
            <a:r>
              <a:rPr lang="en-US" dirty="0" err="1"/>
              <a:t>verkkosivu</a:t>
            </a:r>
            <a:r>
              <a:rPr lang="en-US" dirty="0"/>
              <a:t> </a:t>
            </a:r>
            <a:r>
              <a:rPr lang="en-US" dirty="0" err="1"/>
              <a:t>nikotiinista</a:t>
            </a:r>
            <a:r>
              <a:rPr lang="en-US" dirty="0"/>
              <a:t>:</a:t>
            </a:r>
            <a:r>
              <a:rPr lang="fi-FI" dirty="0"/>
              <a:t> </a:t>
            </a:r>
            <a:r>
              <a:rPr lang="en-US" dirty="0">
                <a:hlinkClick r:id="rId3"/>
              </a:rPr>
              <a:t>https://thl.fi/fi/web/alkoholi-tupakka-ja-riippuvuudet/tupakka/tupakkatuotteet-ja-sahkosavuke/nikotiini</a:t>
            </a:r>
            <a:endParaRPr lang="fi-FI" dirty="0">
              <a:cs typeface="Calibri"/>
            </a:endParaRPr>
          </a:p>
          <a:p>
            <a:endParaRPr lang="en-US" dirty="0"/>
          </a:p>
          <a:p>
            <a:r>
              <a:rPr lang="en-US" dirty="0" err="1"/>
              <a:t>Päihdelinkki</a:t>
            </a:r>
            <a:r>
              <a:rPr lang="en-US" dirty="0"/>
              <a:t>. </a:t>
            </a:r>
            <a:r>
              <a:rPr lang="en-US" dirty="0" err="1"/>
              <a:t>Tietoa</a:t>
            </a:r>
            <a:r>
              <a:rPr lang="en-US" dirty="0"/>
              <a:t> </a:t>
            </a:r>
            <a:r>
              <a:rPr lang="en-US" dirty="0" err="1"/>
              <a:t>tupakasta</a:t>
            </a:r>
            <a:r>
              <a:rPr lang="en-US" dirty="0"/>
              <a:t>: </a:t>
            </a:r>
            <a:r>
              <a:rPr lang="en-US" dirty="0">
                <a:hlinkClick r:id="rId4"/>
              </a:rPr>
              <a:t>https://paihdelinkki.fi/fi/tietopankki/pikatieto/tupakka</a:t>
            </a:r>
            <a:endParaRPr lang="fi-FI" dirty="0"/>
          </a:p>
          <a:p>
            <a:endParaRPr lang="en-US" dirty="0"/>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4</a:t>
            </a:fld>
            <a:endParaRPr lang="fi-FI"/>
          </a:p>
        </p:txBody>
      </p:sp>
    </p:spTree>
    <p:extLst>
      <p:ext uri="{BB962C8B-B14F-4D97-AF65-F5344CB8AC3E}">
        <p14:creationId xmlns:p14="http://schemas.microsoft.com/office/powerpoint/2010/main" val="82267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Yleisimmät</a:t>
            </a:r>
            <a:r>
              <a:rPr lang="en-US" dirty="0"/>
              <a:t> </a:t>
            </a:r>
            <a:r>
              <a:rPr lang="en-US" dirty="0" err="1"/>
              <a:t>nikotiinituotteet</a:t>
            </a:r>
            <a:r>
              <a:rPr lang="en-US" dirty="0"/>
              <a:t> </a:t>
            </a:r>
            <a:r>
              <a:rPr lang="en-US" dirty="0" err="1"/>
              <a:t>ovat</a:t>
            </a:r>
            <a:r>
              <a:rPr lang="en-US" dirty="0"/>
              <a:t>;</a:t>
            </a:r>
            <a:endParaRPr lang="fi-FI" dirty="0"/>
          </a:p>
          <a:p>
            <a:endParaRPr lang="en-US" dirty="0"/>
          </a:p>
          <a:p>
            <a:r>
              <a:rPr lang="en-US" b="1" dirty="0" err="1"/>
              <a:t>Savukkeet</a:t>
            </a:r>
            <a:r>
              <a:rPr lang="en-US" dirty="0"/>
              <a:t>: </a:t>
            </a:r>
            <a:r>
              <a:rPr lang="en-US" dirty="0" err="1"/>
              <a:t>Savukkeet</a:t>
            </a:r>
            <a:r>
              <a:rPr lang="en-US" dirty="0"/>
              <a:t> </a:t>
            </a:r>
            <a:r>
              <a:rPr lang="en-US" dirty="0" err="1"/>
              <a:t>ovat</a:t>
            </a:r>
            <a:r>
              <a:rPr lang="en-US" dirty="0"/>
              <a:t> </a:t>
            </a:r>
            <a:r>
              <a:rPr lang="en-US" dirty="0" err="1"/>
              <a:t>maailmanlaajuisesti</a:t>
            </a:r>
            <a:r>
              <a:rPr lang="en-US" dirty="0"/>
              <a:t> </a:t>
            </a:r>
            <a:r>
              <a:rPr lang="en-US" dirty="0" err="1"/>
              <a:t>käytetyin</a:t>
            </a:r>
            <a:r>
              <a:rPr lang="en-US" dirty="0"/>
              <a:t> </a:t>
            </a:r>
            <a:r>
              <a:rPr lang="en-US" dirty="0" err="1"/>
              <a:t>tupakkatuote</a:t>
            </a:r>
            <a:r>
              <a:rPr lang="en-US" dirty="0"/>
              <a:t>. </a:t>
            </a:r>
            <a:r>
              <a:rPr lang="en-US" dirty="0" err="1"/>
              <a:t>Savukkeet</a:t>
            </a:r>
            <a:r>
              <a:rPr lang="en-US" dirty="0"/>
              <a:t> </a:t>
            </a:r>
            <a:r>
              <a:rPr lang="en-US" dirty="0" err="1"/>
              <a:t>voivat</a:t>
            </a:r>
            <a:r>
              <a:rPr lang="en-US" dirty="0"/>
              <a:t> olla </a:t>
            </a:r>
            <a:r>
              <a:rPr lang="en-US" dirty="0" err="1"/>
              <a:t>tehdasvalmisteisia</a:t>
            </a:r>
            <a:r>
              <a:rPr lang="en-US" dirty="0"/>
              <a:t> tai </a:t>
            </a:r>
            <a:r>
              <a:rPr lang="en-US" dirty="0" err="1"/>
              <a:t>itse</a:t>
            </a:r>
            <a:r>
              <a:rPr lang="en-US" dirty="0"/>
              <a:t> </a:t>
            </a:r>
            <a:r>
              <a:rPr lang="en-US" dirty="0" err="1"/>
              <a:t>käärittyjä</a:t>
            </a:r>
            <a:r>
              <a:rPr lang="en-US" dirty="0"/>
              <a:t>. </a:t>
            </a:r>
            <a:r>
              <a:rPr lang="en-US" dirty="0" err="1"/>
              <a:t>Savukkeita</a:t>
            </a:r>
            <a:r>
              <a:rPr lang="en-US" dirty="0"/>
              <a:t> </a:t>
            </a:r>
            <a:r>
              <a:rPr lang="en-US" dirty="0" err="1"/>
              <a:t>poltettaessa</a:t>
            </a:r>
            <a:r>
              <a:rPr lang="en-US" dirty="0"/>
              <a:t> </a:t>
            </a:r>
            <a:r>
              <a:rPr lang="en-US" dirty="0" err="1"/>
              <a:t>eli</a:t>
            </a:r>
            <a:r>
              <a:rPr lang="en-US" dirty="0"/>
              <a:t> </a:t>
            </a:r>
            <a:r>
              <a:rPr lang="en-US" dirty="0" err="1"/>
              <a:t>tupakoidessa</a:t>
            </a:r>
            <a:r>
              <a:rPr lang="en-US" dirty="0"/>
              <a:t> </a:t>
            </a:r>
            <a:r>
              <a:rPr lang="en-US" dirty="0" err="1"/>
              <a:t>syntyvä</a:t>
            </a:r>
            <a:r>
              <a:rPr lang="en-US" dirty="0"/>
              <a:t> </a:t>
            </a:r>
            <a:r>
              <a:rPr lang="en-US" dirty="0" err="1"/>
              <a:t>tupakansavu</a:t>
            </a:r>
            <a:r>
              <a:rPr lang="en-US" dirty="0"/>
              <a:t> </a:t>
            </a:r>
            <a:r>
              <a:rPr lang="en-US" dirty="0" err="1"/>
              <a:t>sisältää</a:t>
            </a:r>
            <a:r>
              <a:rPr lang="en-US" dirty="0"/>
              <a:t> </a:t>
            </a:r>
            <a:r>
              <a:rPr lang="en-US" dirty="0" err="1"/>
              <a:t>yli</a:t>
            </a:r>
            <a:r>
              <a:rPr lang="en-US" dirty="0"/>
              <a:t> 4000 </a:t>
            </a:r>
            <a:r>
              <a:rPr lang="en-US" dirty="0" err="1"/>
              <a:t>yhdistettä</a:t>
            </a:r>
            <a:r>
              <a:rPr lang="en-US" dirty="0"/>
              <a:t>, </a:t>
            </a:r>
            <a:r>
              <a:rPr lang="en-US" dirty="0" err="1"/>
              <a:t>joista</a:t>
            </a:r>
            <a:r>
              <a:rPr lang="en-US" dirty="0"/>
              <a:t> </a:t>
            </a:r>
            <a:r>
              <a:rPr lang="en-US" dirty="0" err="1"/>
              <a:t>noin</a:t>
            </a:r>
            <a:r>
              <a:rPr lang="en-US" dirty="0"/>
              <a:t> 70 on </a:t>
            </a:r>
            <a:r>
              <a:rPr lang="en-US" dirty="0" err="1"/>
              <a:t>syöpää</a:t>
            </a:r>
            <a:r>
              <a:rPr lang="en-US" dirty="0"/>
              <a:t> </a:t>
            </a:r>
            <a:r>
              <a:rPr lang="en-US" dirty="0" err="1"/>
              <a:t>aiheuttavia</a:t>
            </a:r>
            <a:r>
              <a:rPr lang="en-US" dirty="0"/>
              <a:t>.</a:t>
            </a:r>
          </a:p>
          <a:p>
            <a:r>
              <a:rPr lang="en-US" dirty="0"/>
              <a:t> </a:t>
            </a:r>
            <a:endParaRPr lang="en-US" dirty="0">
              <a:cs typeface="Calibri"/>
            </a:endParaRPr>
          </a:p>
          <a:p>
            <a:r>
              <a:rPr lang="en-US" b="1" dirty="0" err="1"/>
              <a:t>Nuuska</a:t>
            </a:r>
            <a:r>
              <a:rPr lang="en-US" b="1" dirty="0"/>
              <a:t>: </a:t>
            </a:r>
            <a:r>
              <a:rPr lang="en-US" dirty="0" err="1"/>
              <a:t>Ruotsalaistyyppistä</a:t>
            </a:r>
            <a:r>
              <a:rPr lang="en-US" dirty="0"/>
              <a:t> </a:t>
            </a:r>
            <a:r>
              <a:rPr lang="en-US" dirty="0" err="1"/>
              <a:t>kosteaa</a:t>
            </a:r>
            <a:r>
              <a:rPr lang="en-US" dirty="0"/>
              <a:t> </a:t>
            </a:r>
            <a:r>
              <a:rPr lang="en-US" dirty="0" err="1"/>
              <a:t>nuuskaa</a:t>
            </a:r>
            <a:r>
              <a:rPr lang="en-US" dirty="0"/>
              <a:t> (snus) </a:t>
            </a:r>
            <a:r>
              <a:rPr lang="en-US" dirty="0" err="1"/>
              <a:t>käytetään</a:t>
            </a:r>
            <a:r>
              <a:rPr lang="en-US" dirty="0"/>
              <a:t> </a:t>
            </a:r>
            <a:r>
              <a:rPr lang="en-US" dirty="0" err="1"/>
              <a:t>suussa</a:t>
            </a:r>
            <a:r>
              <a:rPr lang="en-US" dirty="0"/>
              <a:t>, </a:t>
            </a:r>
            <a:r>
              <a:rPr lang="en-US" dirty="0" err="1"/>
              <a:t>ikenen</a:t>
            </a:r>
            <a:r>
              <a:rPr lang="en-US" dirty="0"/>
              <a:t> ja </a:t>
            </a:r>
            <a:r>
              <a:rPr lang="en-US" dirty="0" err="1"/>
              <a:t>ylähuulen</a:t>
            </a:r>
            <a:r>
              <a:rPr lang="en-US" dirty="0"/>
              <a:t> </a:t>
            </a:r>
            <a:r>
              <a:rPr lang="en-US" dirty="0" err="1"/>
              <a:t>välissä</a:t>
            </a:r>
            <a:r>
              <a:rPr lang="en-US" dirty="0"/>
              <a:t> </a:t>
            </a:r>
            <a:r>
              <a:rPr lang="en-US" dirty="0" err="1"/>
              <a:t>joko</a:t>
            </a:r>
            <a:r>
              <a:rPr lang="en-US" dirty="0"/>
              <a:t> </a:t>
            </a:r>
            <a:r>
              <a:rPr lang="en-US" dirty="0" err="1"/>
              <a:t>annospussissa</a:t>
            </a:r>
            <a:r>
              <a:rPr lang="en-US" dirty="0"/>
              <a:t> tai </a:t>
            </a:r>
            <a:r>
              <a:rPr lang="en-US" dirty="0" err="1"/>
              <a:t>irtonuuskana</a:t>
            </a:r>
            <a:r>
              <a:rPr lang="en-US" dirty="0"/>
              <a:t>. </a:t>
            </a:r>
            <a:r>
              <a:rPr lang="en-US" dirty="0" err="1"/>
              <a:t>Nuuska</a:t>
            </a:r>
            <a:r>
              <a:rPr lang="en-US" dirty="0"/>
              <a:t> </a:t>
            </a:r>
            <a:r>
              <a:rPr lang="en-US" dirty="0" err="1"/>
              <a:t>valmistetaan</a:t>
            </a:r>
            <a:r>
              <a:rPr lang="en-US" dirty="0"/>
              <a:t> </a:t>
            </a:r>
            <a:r>
              <a:rPr lang="en-US" dirty="0" err="1"/>
              <a:t>jauhetusta</a:t>
            </a:r>
            <a:r>
              <a:rPr lang="en-US" dirty="0"/>
              <a:t> </a:t>
            </a:r>
            <a:r>
              <a:rPr lang="en-US" dirty="0" err="1"/>
              <a:t>tupakasta</a:t>
            </a:r>
            <a:r>
              <a:rPr lang="en-US" dirty="0"/>
              <a:t>, </a:t>
            </a:r>
            <a:r>
              <a:rPr lang="en-US" dirty="0" err="1"/>
              <a:t>johon</a:t>
            </a:r>
            <a:r>
              <a:rPr lang="en-US" dirty="0"/>
              <a:t> on </a:t>
            </a:r>
            <a:r>
              <a:rPr lang="en-US" dirty="0" err="1"/>
              <a:t>lisätty</a:t>
            </a:r>
            <a:r>
              <a:rPr lang="en-US" dirty="0"/>
              <a:t> </a:t>
            </a:r>
            <a:r>
              <a:rPr lang="en-US" dirty="0" err="1"/>
              <a:t>maku</a:t>
            </a:r>
            <a:r>
              <a:rPr lang="en-US" dirty="0"/>
              <a:t>- ja </a:t>
            </a:r>
            <a:r>
              <a:rPr lang="en-US" dirty="0" err="1"/>
              <a:t>säilöntäaineita</a:t>
            </a:r>
            <a:r>
              <a:rPr lang="en-US" dirty="0"/>
              <a:t> ja </a:t>
            </a:r>
            <a:r>
              <a:rPr lang="en-US" dirty="0" err="1"/>
              <a:t>muita</a:t>
            </a:r>
            <a:r>
              <a:rPr lang="en-US" dirty="0"/>
              <a:t> </a:t>
            </a:r>
            <a:r>
              <a:rPr lang="en-US" dirty="0" err="1"/>
              <a:t>lisäaineita</a:t>
            </a:r>
            <a:r>
              <a:rPr lang="en-US" dirty="0"/>
              <a:t>. </a:t>
            </a:r>
            <a:endParaRPr lang="en-US" dirty="0">
              <a:cs typeface="Calibri"/>
            </a:endParaRPr>
          </a:p>
          <a:p>
            <a:r>
              <a:rPr lang="en-US" dirty="0"/>
              <a:t> </a:t>
            </a:r>
            <a:endParaRPr lang="en-US" dirty="0">
              <a:cs typeface="Calibri"/>
            </a:endParaRPr>
          </a:p>
          <a:p>
            <a:r>
              <a:rPr lang="en-US" b="1" dirty="0" err="1"/>
              <a:t>Sähkösavuke</a:t>
            </a:r>
            <a:r>
              <a:rPr lang="en-US" b="1" dirty="0"/>
              <a:t>: </a:t>
            </a:r>
            <a:r>
              <a:rPr lang="en-US" dirty="0" err="1"/>
              <a:t>Sähkösavuke</a:t>
            </a:r>
            <a:r>
              <a:rPr lang="en-US" dirty="0"/>
              <a:t> </a:t>
            </a:r>
            <a:r>
              <a:rPr lang="en-US" dirty="0" err="1"/>
              <a:t>eli</a:t>
            </a:r>
            <a:r>
              <a:rPr lang="en-US" dirty="0"/>
              <a:t> </a:t>
            </a:r>
            <a:r>
              <a:rPr lang="en-US" dirty="0" err="1"/>
              <a:t>sähkötupakka</a:t>
            </a:r>
            <a:r>
              <a:rPr lang="en-US" dirty="0"/>
              <a:t> on </a:t>
            </a:r>
            <a:r>
              <a:rPr lang="en-US" dirty="0" err="1"/>
              <a:t>akkukäyttöinen</a:t>
            </a:r>
            <a:r>
              <a:rPr lang="en-US" dirty="0"/>
              <a:t> </a:t>
            </a:r>
            <a:r>
              <a:rPr lang="en-US" dirty="0" err="1"/>
              <a:t>laite</a:t>
            </a:r>
            <a:r>
              <a:rPr lang="en-US" dirty="0"/>
              <a:t>, </a:t>
            </a:r>
            <a:r>
              <a:rPr lang="en-US" dirty="0" err="1"/>
              <a:t>jolla</a:t>
            </a:r>
            <a:r>
              <a:rPr lang="en-US" dirty="0"/>
              <a:t> </a:t>
            </a:r>
            <a:r>
              <a:rPr lang="en-US" dirty="0" err="1"/>
              <a:t>höyrystetään</a:t>
            </a:r>
            <a:r>
              <a:rPr lang="en-US" dirty="0"/>
              <a:t> </a:t>
            </a:r>
            <a:r>
              <a:rPr lang="en-US" dirty="0" err="1"/>
              <a:t>laitteen</a:t>
            </a:r>
            <a:r>
              <a:rPr lang="en-US" dirty="0"/>
              <a:t> </a:t>
            </a:r>
            <a:r>
              <a:rPr lang="en-US" dirty="0" err="1"/>
              <a:t>säiliössä</a:t>
            </a:r>
            <a:r>
              <a:rPr lang="en-US" dirty="0"/>
              <a:t> </a:t>
            </a:r>
            <a:r>
              <a:rPr lang="en-US" dirty="0" err="1"/>
              <a:t>olevaa</a:t>
            </a:r>
            <a:r>
              <a:rPr lang="en-US" dirty="0"/>
              <a:t> </a:t>
            </a:r>
            <a:r>
              <a:rPr lang="en-US" dirty="0" err="1"/>
              <a:t>nestettä</a:t>
            </a:r>
            <a:r>
              <a:rPr lang="en-US" dirty="0"/>
              <a:t>. </a:t>
            </a:r>
            <a:r>
              <a:rPr lang="en-US" dirty="0" err="1"/>
              <a:t>Nesteen</a:t>
            </a:r>
            <a:r>
              <a:rPr lang="en-US" dirty="0"/>
              <a:t> </a:t>
            </a:r>
            <a:r>
              <a:rPr lang="en-US" dirty="0" err="1"/>
              <a:t>perusaineita</a:t>
            </a:r>
            <a:r>
              <a:rPr lang="en-US" dirty="0"/>
              <a:t> </a:t>
            </a:r>
            <a:r>
              <a:rPr lang="en-US" dirty="0" err="1"/>
              <a:t>ovat</a:t>
            </a:r>
            <a:r>
              <a:rPr lang="en-US" dirty="0"/>
              <a:t> </a:t>
            </a:r>
            <a:r>
              <a:rPr lang="en-US" dirty="0" err="1"/>
              <a:t>glyseroli</a:t>
            </a:r>
            <a:r>
              <a:rPr lang="en-US" dirty="0"/>
              <a:t> tai </a:t>
            </a:r>
            <a:r>
              <a:rPr lang="en-US" dirty="0" err="1"/>
              <a:t>propyleeniglykoli</a:t>
            </a:r>
            <a:r>
              <a:rPr lang="en-US" dirty="0"/>
              <a:t>. </a:t>
            </a:r>
            <a:r>
              <a:rPr lang="en-US" dirty="0" err="1"/>
              <a:t>Nesteet</a:t>
            </a:r>
            <a:r>
              <a:rPr lang="en-US" dirty="0"/>
              <a:t> </a:t>
            </a:r>
            <a:r>
              <a:rPr lang="en-US" dirty="0" err="1"/>
              <a:t>voivat</a:t>
            </a:r>
            <a:r>
              <a:rPr lang="en-US" dirty="0"/>
              <a:t> olla </a:t>
            </a:r>
            <a:r>
              <a:rPr lang="en-US" dirty="0" err="1"/>
              <a:t>nikotiinittomia</a:t>
            </a:r>
            <a:r>
              <a:rPr lang="en-US" dirty="0"/>
              <a:t> tai </a:t>
            </a:r>
            <a:r>
              <a:rPr lang="en-US" dirty="0" err="1"/>
              <a:t>nikotiinia</a:t>
            </a:r>
            <a:r>
              <a:rPr lang="en-US" dirty="0"/>
              <a:t> </a:t>
            </a:r>
            <a:r>
              <a:rPr lang="en-US" dirty="0" err="1"/>
              <a:t>sisältäviä</a:t>
            </a:r>
            <a:r>
              <a:rPr lang="en-US" dirty="0"/>
              <a:t>. </a:t>
            </a:r>
            <a:r>
              <a:rPr lang="en-US" dirty="0" err="1"/>
              <a:t>Sähkösavuke</a:t>
            </a:r>
            <a:r>
              <a:rPr lang="en-US" dirty="0"/>
              <a:t> </a:t>
            </a:r>
            <a:r>
              <a:rPr lang="en-US" dirty="0" err="1"/>
              <a:t>ei</a:t>
            </a:r>
            <a:r>
              <a:rPr lang="en-US" dirty="0"/>
              <a:t> </a:t>
            </a:r>
            <a:r>
              <a:rPr lang="en-US" dirty="0" err="1"/>
              <a:t>sisällä</a:t>
            </a:r>
            <a:r>
              <a:rPr lang="en-US" dirty="0"/>
              <a:t> </a:t>
            </a:r>
            <a:r>
              <a:rPr lang="en-US" dirty="0" err="1"/>
              <a:t>tupakkaa</a:t>
            </a:r>
            <a:r>
              <a:rPr lang="en-US" dirty="0"/>
              <a:t> </a:t>
            </a:r>
            <a:r>
              <a:rPr lang="en-US" dirty="0" err="1"/>
              <a:t>eikä</a:t>
            </a:r>
            <a:r>
              <a:rPr lang="en-US" dirty="0"/>
              <a:t> </a:t>
            </a:r>
            <a:r>
              <a:rPr lang="en-US" dirty="0" err="1"/>
              <a:t>sen</a:t>
            </a:r>
            <a:r>
              <a:rPr lang="en-US" dirty="0"/>
              <a:t> </a:t>
            </a:r>
            <a:r>
              <a:rPr lang="en-US" dirty="0" err="1"/>
              <a:t>käytössä</a:t>
            </a:r>
            <a:r>
              <a:rPr lang="en-US" dirty="0"/>
              <a:t> </a:t>
            </a:r>
            <a:r>
              <a:rPr lang="en-US" dirty="0" err="1"/>
              <a:t>tapahdu</a:t>
            </a:r>
            <a:r>
              <a:rPr lang="en-US" dirty="0"/>
              <a:t> </a:t>
            </a:r>
            <a:r>
              <a:rPr lang="en-US" dirty="0" err="1"/>
              <a:t>palamisreaktiota</a:t>
            </a:r>
            <a:r>
              <a:rPr lang="en-US" dirty="0"/>
              <a:t>, </a:t>
            </a:r>
            <a:r>
              <a:rPr lang="en-US" dirty="0" err="1"/>
              <a:t>kuten</a:t>
            </a:r>
            <a:r>
              <a:rPr lang="en-US" dirty="0"/>
              <a:t> </a:t>
            </a:r>
            <a:r>
              <a:rPr lang="en-US" dirty="0" err="1"/>
              <a:t>savukkeiden</a:t>
            </a:r>
            <a:r>
              <a:rPr lang="en-US" dirty="0"/>
              <a:t> </a:t>
            </a:r>
            <a:r>
              <a:rPr lang="en-US" dirty="0" err="1"/>
              <a:t>poltossa</a:t>
            </a:r>
            <a:r>
              <a:rPr lang="en-US" dirty="0"/>
              <a:t>. </a:t>
            </a:r>
            <a:r>
              <a:rPr lang="en-US" dirty="0" err="1"/>
              <a:t>Sähkösavukelaitteet</a:t>
            </a:r>
            <a:r>
              <a:rPr lang="en-US" dirty="0"/>
              <a:t> </a:t>
            </a:r>
            <a:r>
              <a:rPr lang="en-US" dirty="0" err="1"/>
              <a:t>voivat</a:t>
            </a:r>
            <a:r>
              <a:rPr lang="en-US" dirty="0"/>
              <a:t> olla </a:t>
            </a:r>
            <a:r>
              <a:rPr lang="en-US" dirty="0" err="1"/>
              <a:t>ulkonäöltään</a:t>
            </a:r>
            <a:r>
              <a:rPr lang="en-US" dirty="0"/>
              <a:t> </a:t>
            </a:r>
            <a:r>
              <a:rPr lang="en-US" dirty="0" err="1"/>
              <a:t>hyvin</a:t>
            </a:r>
            <a:r>
              <a:rPr lang="en-US" dirty="0"/>
              <a:t> </a:t>
            </a:r>
            <a:r>
              <a:rPr lang="en-US" dirty="0" err="1"/>
              <a:t>erilaisia</a:t>
            </a:r>
            <a:r>
              <a:rPr lang="en-US" dirty="0"/>
              <a:t>, </a:t>
            </a:r>
            <a:r>
              <a:rPr lang="en-US" dirty="0" err="1"/>
              <a:t>mutta</a:t>
            </a:r>
            <a:r>
              <a:rPr lang="en-US" dirty="0"/>
              <a:t> ne </a:t>
            </a:r>
            <a:r>
              <a:rPr lang="en-US" dirty="0" err="1"/>
              <a:t>kaikki</a:t>
            </a:r>
            <a:r>
              <a:rPr lang="en-US" dirty="0"/>
              <a:t> </a:t>
            </a:r>
            <a:r>
              <a:rPr lang="en-US" dirty="0" err="1"/>
              <a:t>toimivat</a:t>
            </a:r>
            <a:r>
              <a:rPr lang="en-US" dirty="0"/>
              <a:t> </a:t>
            </a:r>
            <a:r>
              <a:rPr lang="en-US" dirty="0" err="1"/>
              <a:t>samalla</a:t>
            </a:r>
            <a:r>
              <a:rPr lang="en-US" dirty="0"/>
              <a:t> </a:t>
            </a:r>
            <a:r>
              <a:rPr lang="en-US" dirty="0" err="1"/>
              <a:t>periaatteella</a:t>
            </a:r>
            <a:r>
              <a:rPr lang="en-US" dirty="0"/>
              <a:t>. </a:t>
            </a:r>
            <a:endParaRPr lang="en-US" dirty="0">
              <a:cs typeface="Calibri"/>
            </a:endParaRPr>
          </a:p>
          <a:p>
            <a:endParaRPr lang="en-US" dirty="0"/>
          </a:p>
          <a:p>
            <a:r>
              <a:rPr lang="en-US" dirty="0" err="1"/>
              <a:t>Markkinoille</a:t>
            </a:r>
            <a:r>
              <a:rPr lang="en-US" dirty="0"/>
              <a:t> </a:t>
            </a:r>
            <a:r>
              <a:rPr lang="en-US" dirty="0" err="1"/>
              <a:t>tulee</a:t>
            </a:r>
            <a:r>
              <a:rPr lang="en-US" dirty="0"/>
              <a:t> </a:t>
            </a:r>
            <a:r>
              <a:rPr lang="en-US" dirty="0" err="1"/>
              <a:t>jatkuvasti</a:t>
            </a:r>
            <a:r>
              <a:rPr lang="en-US" dirty="0"/>
              <a:t> </a:t>
            </a:r>
            <a:r>
              <a:rPr lang="en-US" dirty="0" err="1"/>
              <a:t>uusia</a:t>
            </a:r>
            <a:r>
              <a:rPr lang="en-US" dirty="0"/>
              <a:t> </a:t>
            </a:r>
            <a:r>
              <a:rPr lang="en-US" dirty="0" err="1"/>
              <a:t>nikotiinituotteita</a:t>
            </a:r>
            <a:r>
              <a:rPr lang="en-US" dirty="0"/>
              <a:t>, </a:t>
            </a:r>
            <a:r>
              <a:rPr lang="en-US" dirty="0" err="1"/>
              <a:t>joista</a:t>
            </a:r>
            <a:r>
              <a:rPr lang="en-US" dirty="0"/>
              <a:t> </a:t>
            </a:r>
            <a:r>
              <a:rPr lang="en-US" dirty="0" err="1"/>
              <a:t>osa</a:t>
            </a:r>
            <a:r>
              <a:rPr lang="en-US" dirty="0"/>
              <a:t> </a:t>
            </a:r>
            <a:r>
              <a:rPr lang="en-US" dirty="0" err="1"/>
              <a:t>ei</a:t>
            </a:r>
            <a:r>
              <a:rPr lang="en-US" dirty="0"/>
              <a:t> </a:t>
            </a:r>
            <a:r>
              <a:rPr lang="en-US" dirty="0" err="1"/>
              <a:t>sisällä</a:t>
            </a:r>
            <a:r>
              <a:rPr lang="en-US" dirty="0"/>
              <a:t> </a:t>
            </a:r>
            <a:r>
              <a:rPr lang="en-US" dirty="0" err="1"/>
              <a:t>lainkaan</a:t>
            </a:r>
            <a:r>
              <a:rPr lang="en-US" dirty="0"/>
              <a:t> </a:t>
            </a:r>
            <a:r>
              <a:rPr lang="en-US" dirty="0" err="1"/>
              <a:t>tupakkakasvia</a:t>
            </a:r>
            <a:r>
              <a:rPr lang="en-US" dirty="0"/>
              <a:t>. </a:t>
            </a:r>
            <a:r>
              <a:rPr lang="en-US" dirty="0" err="1"/>
              <a:t>Nämä</a:t>
            </a:r>
            <a:r>
              <a:rPr lang="en-US" dirty="0"/>
              <a:t> </a:t>
            </a:r>
            <a:r>
              <a:rPr lang="en-US" dirty="0" err="1"/>
              <a:t>kuitenkin</a:t>
            </a:r>
            <a:r>
              <a:rPr lang="en-US" dirty="0"/>
              <a:t> </a:t>
            </a:r>
            <a:r>
              <a:rPr lang="en-US" dirty="0" err="1"/>
              <a:t>aiheuttavat</a:t>
            </a:r>
            <a:r>
              <a:rPr lang="en-US" dirty="0"/>
              <a:t> mm. </a:t>
            </a:r>
            <a:r>
              <a:rPr lang="en-US" dirty="0" err="1"/>
              <a:t>riippuvuutta</a:t>
            </a:r>
            <a:r>
              <a:rPr lang="en-US" dirty="0"/>
              <a:t> ja </a:t>
            </a:r>
            <a:r>
              <a:rPr lang="en-US" dirty="0" err="1"/>
              <a:t>muita</a:t>
            </a:r>
            <a:r>
              <a:rPr lang="en-US" dirty="0"/>
              <a:t> </a:t>
            </a:r>
            <a:r>
              <a:rPr lang="en-US" dirty="0" err="1"/>
              <a:t>haittoja</a:t>
            </a:r>
            <a:r>
              <a:rPr lang="en-US" dirty="0"/>
              <a:t>.</a:t>
            </a:r>
          </a:p>
          <a:p>
            <a:endParaRPr lang="en-US" dirty="0"/>
          </a:p>
          <a:p>
            <a:r>
              <a:rPr lang="en-US" dirty="0" err="1"/>
              <a:t>Lähteet</a:t>
            </a:r>
            <a:r>
              <a:rPr lang="en-US" dirty="0"/>
              <a:t>:</a:t>
            </a:r>
          </a:p>
          <a:p>
            <a:endParaRPr lang="en-US" dirty="0">
              <a:cs typeface="Calibri"/>
            </a:endParaRPr>
          </a:p>
          <a:p>
            <a:r>
              <a:rPr lang="en-US" dirty="0" err="1"/>
              <a:t>THL:n</a:t>
            </a:r>
            <a:r>
              <a:rPr lang="en-US" dirty="0"/>
              <a:t> </a:t>
            </a:r>
            <a:r>
              <a:rPr lang="en-US" dirty="0" err="1"/>
              <a:t>verkkosivut</a:t>
            </a:r>
            <a:r>
              <a:rPr lang="en-US" dirty="0"/>
              <a:t> </a:t>
            </a:r>
            <a:r>
              <a:rPr lang="en-US" dirty="0" err="1"/>
              <a:t>nikotiinista</a:t>
            </a:r>
            <a:r>
              <a:rPr lang="en-US" dirty="0"/>
              <a:t>:</a:t>
            </a:r>
            <a:r>
              <a:rPr lang="en-US" dirty="0">
                <a:cs typeface="Calibri"/>
              </a:rPr>
              <a:t> </a:t>
            </a:r>
            <a:r>
              <a:rPr lang="en-US" dirty="0">
                <a:hlinkClick r:id="rId3"/>
              </a:rPr>
              <a:t>https://thl.fi/fi/web/alkoholi-tupakka-ja-riippuvuudet/tupakka/tupakkatuotteet-ja-sahkosavuke/nikotiini</a:t>
            </a:r>
            <a:r>
              <a:rPr lang="en-US" dirty="0"/>
              <a:t> </a:t>
            </a:r>
            <a:endParaRPr lang="en-US" dirty="0">
              <a:cs typeface="Calibri"/>
            </a:endParaRPr>
          </a:p>
          <a:p>
            <a:endParaRPr lang="en-US"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5</a:t>
            </a:fld>
            <a:endParaRPr lang="fi-FI"/>
          </a:p>
        </p:txBody>
      </p:sp>
    </p:spTree>
    <p:extLst>
      <p:ext uri="{BB962C8B-B14F-4D97-AF65-F5344CB8AC3E}">
        <p14:creationId xmlns:p14="http://schemas.microsoft.com/office/powerpoint/2010/main" val="57507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Käykää läpi kysymys 3: Mistä ja missä nikotiinituotteita valmistetaan? </a:t>
            </a:r>
          </a:p>
          <a:p>
            <a:endParaRPr lang="fi-FI" dirty="0">
              <a:cs typeface="Calibri"/>
            </a:endParaRPr>
          </a:p>
          <a:p>
            <a:r>
              <a:rPr lang="fi-FI" dirty="0">
                <a:cs typeface="Calibri"/>
              </a:rPr>
              <a:t>Lähteet:</a:t>
            </a:r>
          </a:p>
          <a:p>
            <a:endParaRPr lang="fi-FI" dirty="0">
              <a:cs typeface="Calibri"/>
            </a:endParaRPr>
          </a:p>
          <a:p>
            <a:r>
              <a:rPr lang="fi-FI" dirty="0" err="1"/>
              <a:t>THL:n</a:t>
            </a:r>
            <a:r>
              <a:rPr lang="fi-FI" dirty="0"/>
              <a:t> verkkosivut nuuskasta: </a:t>
            </a:r>
          </a:p>
          <a:p>
            <a:r>
              <a:rPr lang="fi-FI" dirty="0"/>
              <a:t>https://thl.fi/fi/web/alkoholi-tupakka-ja-riippuvuudet/tupakka/tupakkatuotteet-ja-sahkosavuke/nuuska </a:t>
            </a:r>
          </a:p>
          <a:p>
            <a:br>
              <a:rPr lang="fi-FI" dirty="0">
                <a:cs typeface="+mn-lt"/>
              </a:rPr>
            </a:br>
            <a:r>
              <a:rPr lang="fi-FI" dirty="0"/>
              <a:t> Terveyskirjasto. Sähköiset nikotiiniannostelijat:</a:t>
            </a:r>
          </a:p>
          <a:p>
            <a:r>
              <a:rPr lang="fi-FI" dirty="0"/>
              <a:t> https://www.terveyskirjasto.fi/terveyskirjasto/tk.koti?p_artikkeli=dlk01164 </a:t>
            </a:r>
          </a:p>
          <a:p>
            <a:br>
              <a:rPr lang="fi-FI" dirty="0">
                <a:cs typeface="+mn-lt"/>
              </a:rPr>
            </a:br>
            <a:r>
              <a:rPr lang="fi-FI" dirty="0"/>
              <a:t> PDF-dokumentti: Arvio tupakan koko tuotantoketjun globaalista ympäristöjalanjäljestä ja toimintalinjaukset sen pienentämiseksi. Maailman terveysjärjestö; 2018:</a:t>
            </a:r>
          </a:p>
          <a:p>
            <a:r>
              <a:rPr lang="fi-FI" dirty="0"/>
              <a:t> </a:t>
            </a:r>
            <a:r>
              <a:rPr lang="fi-FI" dirty="0">
                <a:hlinkClick r:id="rId3"/>
              </a:rPr>
              <a:t>https://suomenash.fi/wp-content/uploads/2019/05/WHO_FCTC_raportti-FINAL.pdf</a:t>
            </a:r>
            <a:r>
              <a:rPr lang="fi-FI" dirty="0"/>
              <a:t> </a:t>
            </a:r>
            <a:endParaRPr lang="fi-FI"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6</a:t>
            </a:fld>
            <a:endParaRPr lang="fi-FI"/>
          </a:p>
        </p:txBody>
      </p:sp>
    </p:spTree>
    <p:extLst>
      <p:ext uri="{BB962C8B-B14F-4D97-AF65-F5344CB8AC3E}">
        <p14:creationId xmlns:p14="http://schemas.microsoft.com/office/powerpoint/2010/main" val="18204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Käykää läpi oppilaiden vastauksia kysymykseen 4. Kuka saa käyttää nikotiinituotteita Suomessa? Miksi on olemassa ikärajoja? Dia 7 tarjoaa vastauksia ja lisätietoa kysymyksiin.</a:t>
            </a:r>
            <a:endParaRPr lang="fi-FI" dirty="0">
              <a:cs typeface="Calibri" panose="020F0502020204030204"/>
            </a:endParaRPr>
          </a:p>
          <a:p>
            <a:endParaRPr lang="fi-FI" dirty="0">
              <a:cs typeface="Calibri" panose="020F0502020204030204"/>
            </a:endParaRPr>
          </a:p>
          <a:p>
            <a:r>
              <a:rPr lang="fi-FI" dirty="0">
                <a:cs typeface="Calibri" panose="020F0502020204030204"/>
              </a:rPr>
              <a:t>Lähteet:</a:t>
            </a:r>
          </a:p>
          <a:p>
            <a:endParaRPr lang="fi-FI" dirty="0">
              <a:cs typeface="Calibri" panose="020F0502020204030204"/>
            </a:endParaRPr>
          </a:p>
          <a:p>
            <a:r>
              <a:rPr lang="fi-FI" dirty="0"/>
              <a:t>Savuton Suomi 2030 verkkosivut:</a:t>
            </a:r>
          </a:p>
          <a:p>
            <a:r>
              <a:rPr lang="fi-FI" dirty="0">
                <a:hlinkClick r:id="rId3"/>
              </a:rPr>
              <a:t>https://savutonsuomi.fi/kohti-savutonta-suomea/tupakkalaki/ </a:t>
            </a:r>
            <a:r>
              <a:rPr lang="fi-FI" dirty="0"/>
              <a:t> </a:t>
            </a:r>
          </a:p>
          <a:p>
            <a:endParaRPr lang="fi-FI" dirty="0">
              <a:cs typeface="Calibri"/>
            </a:endParaRPr>
          </a:p>
          <a:p>
            <a:r>
              <a:rPr lang="fi-FI" dirty="0">
                <a:cs typeface="Calibri"/>
              </a:rPr>
              <a:t>Tupakkalaki </a:t>
            </a:r>
            <a:r>
              <a:rPr lang="fi-FI" dirty="0"/>
              <a:t>29.6.2016/549:</a:t>
            </a:r>
          </a:p>
          <a:p>
            <a:r>
              <a:rPr lang="fi-FI" dirty="0">
                <a:hlinkClick r:id="rId4"/>
              </a:rPr>
              <a:t>https://www.finlex.fi/fi/laki/alkup/2016/20160549</a:t>
            </a:r>
            <a:r>
              <a:rPr lang="fi-FI" dirty="0"/>
              <a:t> </a:t>
            </a:r>
            <a:endParaRPr lang="fi-FI" dirty="0">
              <a:cs typeface="Calibri"/>
            </a:endParaRPr>
          </a:p>
          <a:p>
            <a:endParaRPr lang="fi-FI" dirty="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7</a:t>
            </a:fld>
            <a:endParaRPr lang="fi-FI"/>
          </a:p>
        </p:txBody>
      </p:sp>
    </p:spTree>
    <p:extLst>
      <p:ext uri="{BB962C8B-B14F-4D97-AF65-F5344CB8AC3E}">
        <p14:creationId xmlns:p14="http://schemas.microsoft.com/office/powerpoint/2010/main" val="219448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dirty="0"/>
              <a:t>Pohdinnan jälkeen käydään läpi diat 9-13.</a:t>
            </a:r>
          </a:p>
          <a:p>
            <a:pPr fontAlgn="base"/>
            <a:endParaRPr lang="fi-FI" sz="1200" b="0" i="0" kern="1200" dirty="0">
              <a:solidFill>
                <a:schemeClr val="tx1"/>
              </a:solidFill>
              <a:effectLst/>
              <a:latin typeface="+mn-lt"/>
              <a:ea typeface="+mn-ea"/>
              <a:cs typeface="+mn-cs"/>
            </a:endParaRPr>
          </a:p>
          <a:p>
            <a:pPr fontAlgn="base"/>
            <a:r>
              <a:rPr lang="fi-FI" sz="1200" b="0" i="0" kern="1200" dirty="0">
                <a:solidFill>
                  <a:schemeClr val="tx1"/>
                </a:solidFill>
                <a:effectLst/>
                <a:latin typeface="+mn-lt"/>
                <a:ea typeface="+mn-ea"/>
                <a:cs typeface="+mn-cs"/>
              </a:rPr>
              <a:t>Lähteet:</a:t>
            </a:r>
          </a:p>
          <a:p>
            <a:pPr fontAlgn="base"/>
            <a:endParaRPr lang="fi-FI" sz="1200" b="0" i="0" kern="1200" dirty="0">
              <a:solidFill>
                <a:schemeClr val="tx1"/>
              </a:solidFill>
              <a:effectLst/>
              <a:latin typeface="+mn-lt"/>
              <a:cs typeface="Calibri"/>
            </a:endParaRPr>
          </a:p>
          <a:p>
            <a:r>
              <a:rPr lang="fi-FI" dirty="0">
                <a:cs typeface="Calibri"/>
              </a:rPr>
              <a:t>Savuton Suomi 2030 verkkosivu tupakkalain aikajana.</a:t>
            </a:r>
          </a:p>
          <a:p>
            <a:pPr fontAlgn="base"/>
            <a:r>
              <a:rPr lang="fi-FI" dirty="0">
                <a:hlinkClick r:id="rId3"/>
              </a:rPr>
              <a:t>https://savutonsuomi.fi/kohti-savutonta-suomea/tupakkalaki/</a:t>
            </a:r>
          </a:p>
          <a:p>
            <a:pPr fontAlgn="base"/>
            <a:endParaRPr lang="fi-FI" sz="1200" b="0" i="0" kern="1200" dirty="0">
              <a:solidFill>
                <a:schemeClr val="tx1"/>
              </a:solidFill>
              <a:effectLst/>
              <a:latin typeface="+mn-lt"/>
              <a:cs typeface="Calibri"/>
              <a:hlinkClick r:id="rId3"/>
            </a:endParaRPr>
          </a:p>
          <a:p>
            <a:pPr fontAlgn="base"/>
            <a:r>
              <a:rPr lang="fi-FI" sz="1200" b="0" i="0" kern="1200" dirty="0">
                <a:solidFill>
                  <a:schemeClr val="tx1"/>
                </a:solidFill>
                <a:effectLst/>
                <a:latin typeface="+mn-lt"/>
                <a:ea typeface="+mn-ea"/>
                <a:cs typeface="+mn-cs"/>
              </a:rPr>
              <a:t>Tupakkalaki. 549/2016.</a:t>
            </a:r>
            <a:r>
              <a:rPr lang="fi-FI" dirty="0"/>
              <a:t> </a:t>
            </a:r>
            <a:r>
              <a:rPr lang="fi-FI" sz="1200" b="0" i="0" kern="1200" dirty="0">
                <a:solidFill>
                  <a:schemeClr val="tx1"/>
                </a:solidFill>
                <a:effectLst/>
                <a:latin typeface="+mn-lt"/>
                <a:ea typeface="+mn-ea"/>
                <a:cs typeface="+mn-cs"/>
              </a:rPr>
              <a:t> </a:t>
            </a:r>
            <a:r>
              <a:rPr lang="fi-FI" dirty="0">
                <a:hlinkClick r:id="rId4"/>
              </a:rPr>
              <a:t>https://www.finlex.fi/fi/laki/alkup/2016/20160549</a:t>
            </a:r>
            <a:r>
              <a:rPr lang="fi-FI" dirty="0"/>
              <a:t> </a:t>
            </a:r>
            <a:endParaRPr lang="fi-FI" sz="1200" b="0" i="0" kern="1200" dirty="0">
              <a:solidFill>
                <a:schemeClr val="tx1"/>
              </a:solidFill>
              <a:effectLst/>
              <a:latin typeface="+mn-lt"/>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8</a:t>
            </a:fld>
            <a:endParaRPr lang="fi-FI"/>
          </a:p>
        </p:txBody>
      </p:sp>
    </p:spTree>
    <p:extLst>
      <p:ext uri="{BB962C8B-B14F-4D97-AF65-F5344CB8AC3E}">
        <p14:creationId xmlns:p14="http://schemas.microsoft.com/office/powerpoint/2010/main" val="135876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sz="1200" b="0" i="0" kern="1200" dirty="0">
                <a:solidFill>
                  <a:schemeClr val="tx1"/>
                </a:solidFill>
                <a:effectLst/>
                <a:latin typeface="+mn-lt"/>
                <a:ea typeface="+mn-ea"/>
                <a:cs typeface="+mn-cs"/>
              </a:rPr>
              <a:t>Pohdintatehtävä: Toimivatko rajoitukset? Ovatko ne perusteltuja ja tarpeellisia?</a:t>
            </a:r>
          </a:p>
          <a:p>
            <a:pPr marL="0" indent="0">
              <a:buFontTx/>
              <a:buNone/>
            </a:pPr>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Lähde: </a:t>
            </a:r>
            <a:endParaRPr lang="fi-FI" dirty="0"/>
          </a:p>
          <a:p>
            <a:pPr marL="0" indent="0">
              <a:buFontTx/>
              <a:buNone/>
            </a:pPr>
            <a:r>
              <a:rPr lang="fi-FI" sz="1200" b="0" i="0" kern="1200" dirty="0">
                <a:solidFill>
                  <a:schemeClr val="tx1"/>
                </a:solidFill>
                <a:effectLst/>
                <a:latin typeface="+mn-lt"/>
                <a:ea typeface="+mn-ea"/>
                <a:cs typeface="+mn-cs"/>
              </a:rPr>
              <a:t>Savuton Suomi 2030 </a:t>
            </a:r>
            <a:r>
              <a:rPr lang="fi-FI" dirty="0">
                <a:hlinkClick r:id="rId3"/>
              </a:rPr>
              <a:t>https://savutonsuomi.fi/kohti-savutonta-suomea/aikajana/</a:t>
            </a:r>
            <a:endParaRPr lang="fi-FI" sz="1200" b="0" i="0" kern="1200" dirty="0">
              <a:solidFill>
                <a:schemeClr val="tx1"/>
              </a:solidFill>
              <a:effectLst/>
              <a:latin typeface="+mn-lt"/>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9</a:t>
            </a:fld>
            <a:endParaRPr lang="fi-FI"/>
          </a:p>
        </p:txBody>
      </p:sp>
    </p:spTree>
    <p:extLst>
      <p:ext uri="{BB962C8B-B14F-4D97-AF65-F5344CB8AC3E}">
        <p14:creationId xmlns:p14="http://schemas.microsoft.com/office/powerpoint/2010/main" val="345726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r>
              <a:rPr lang="fi-FI" sz="1200" b="0" i="0" kern="1200" dirty="0">
                <a:solidFill>
                  <a:schemeClr val="tx1"/>
                </a:solidFill>
                <a:effectLst/>
                <a:latin typeface="+mn-lt"/>
                <a:ea typeface="+mn-ea"/>
                <a:cs typeface="+mn-cs"/>
              </a:rPr>
              <a:t>Pohdintatehtävä: Toimivatko rajoitukset? Ovatko ne perusteltuja ja tarpeellisia?</a:t>
            </a:r>
          </a:p>
          <a:p>
            <a:pPr marL="0" indent="0">
              <a:buFontTx/>
              <a:buNone/>
            </a:pPr>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Lähde: </a:t>
            </a:r>
            <a:endParaRPr lang="fi-FI" dirty="0"/>
          </a:p>
          <a:p>
            <a:pPr marL="0" indent="0">
              <a:buFontTx/>
              <a:buNone/>
            </a:pPr>
            <a:r>
              <a:rPr lang="fi-FI" sz="1200" b="0" i="0" kern="1200" dirty="0">
                <a:solidFill>
                  <a:schemeClr val="tx1"/>
                </a:solidFill>
                <a:effectLst/>
                <a:latin typeface="+mn-lt"/>
                <a:ea typeface="+mn-ea"/>
                <a:cs typeface="+mn-cs"/>
              </a:rPr>
              <a:t>Savuton Suomi 2030 </a:t>
            </a:r>
            <a:r>
              <a:rPr lang="fi-FI" dirty="0">
                <a:hlinkClick r:id="rId3"/>
              </a:rPr>
              <a:t>https://savutonsuomi.fi/kohti-savutonta-suomea/aikajana/</a:t>
            </a:r>
            <a:endParaRPr lang="fi-FI" sz="1200" b="0" i="0" kern="1200" dirty="0">
              <a:solidFill>
                <a:schemeClr val="tx1"/>
              </a:solidFill>
              <a:effectLst/>
              <a:latin typeface="+mn-lt"/>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10</a:t>
            </a:fld>
            <a:endParaRPr lang="fi-FI"/>
          </a:p>
        </p:txBody>
      </p:sp>
    </p:spTree>
    <p:extLst>
      <p:ext uri="{BB962C8B-B14F-4D97-AF65-F5344CB8AC3E}">
        <p14:creationId xmlns:p14="http://schemas.microsoft.com/office/powerpoint/2010/main" val="4046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5883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3597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3684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01.07.2022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369681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108898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786CDA-4636-40FD-9716-4D6FA27E417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2FDA1C3-F8E2-4A52-865D-3B186F2CFAC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9718BFC-B3FF-48DC-804D-44D78D37AFB9}"/>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F758B780-EDD7-4CFD-B6E6-06772CEA50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27771F-DFAD-4257-AD49-0536244952E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6275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CAAE7-353F-4C0C-B88C-E146D2746956}"/>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268ADD2C-DE6F-4FA1-BA7F-3C6E0429B324}"/>
              </a:ext>
            </a:extLst>
          </p:cNvPr>
          <p:cNvSpPr>
            <a:spLocks noGrp="1"/>
          </p:cNvSpPr>
          <p:nvPr>
            <p:ph idx="1"/>
          </p:nvPr>
        </p:nvSpPr>
        <p:spPr>
          <a:xfrm>
            <a:off x="628650" y="1825625"/>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04A534-6042-43D2-ADE2-C6AE8B9035DC}"/>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18199898-F340-4730-9B2C-3A0D1BAF52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158B20-3E16-4579-953C-CA8955183AA8}"/>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85655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B8008-2466-4A24-9D48-B85F772A7B3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2D8381-055E-446E-920C-284ECF0C639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620EF52-CD8D-46F4-96FE-DFF2DC860BB1}"/>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215BF400-5CC4-41FD-A46E-48A3AC8479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EDE410-43AC-4984-8A7A-2583AC3D0DCE}"/>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77791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2FE97-43A2-4B3C-994D-171A8313FC45}"/>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1B9E098-48E8-40CA-9759-AFAC136F117A}"/>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D575E34-5F2C-4428-8550-17A56C90FD24}"/>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5750F00-C822-41FA-8A15-1734139B5811}"/>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6" name="Alatunnisteen paikkamerkki 5">
            <a:extLst>
              <a:ext uri="{FF2B5EF4-FFF2-40B4-BE49-F238E27FC236}">
                <a16:creationId xmlns:a16="http://schemas.microsoft.com/office/drawing/2014/main" id="{5D09F6FB-8F61-460B-855F-C7F47F2D71D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C95E386-2934-4315-9BAB-26246A9660F0}"/>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268874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C1514-3E67-447C-A2A0-AF230FD8B2A2}"/>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4402D07C-8D60-4118-A769-1D8C3F342428}"/>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C0C9F62-FDE5-4319-97C6-83DF0F1AA5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3BF431F-22C7-414C-B2C8-23242CB2483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B6CAA9-BB2A-4282-95BB-F4AB23F8FD0B}"/>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8B9919-22F3-4A55-80C2-1027B85E8F6E}"/>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8" name="Alatunnisteen paikkamerkki 7">
            <a:extLst>
              <a:ext uri="{FF2B5EF4-FFF2-40B4-BE49-F238E27FC236}">
                <a16:creationId xmlns:a16="http://schemas.microsoft.com/office/drawing/2014/main" id="{E4E3BEE5-534F-4758-A94C-1EE4EC35EC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AA9F1C-292B-4BDE-8A15-A5690C2B257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63999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C2A520-BD36-438F-9C22-323A9A38B513}"/>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4221295-0274-47AD-919F-D532F8307D42}"/>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4" name="Alatunnisteen paikkamerkki 3">
            <a:extLst>
              <a:ext uri="{FF2B5EF4-FFF2-40B4-BE49-F238E27FC236}">
                <a16:creationId xmlns:a16="http://schemas.microsoft.com/office/drawing/2014/main" id="{1416A75C-C372-47E2-A399-CB8D49F34B3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0739787-F8AC-4ABD-A282-B1FC0E6BDC1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39754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179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B60AF2A-32AB-46E1-AAAA-0A17271C6BC2}"/>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3" name="Alatunnisteen paikkamerkki 2">
            <a:extLst>
              <a:ext uri="{FF2B5EF4-FFF2-40B4-BE49-F238E27FC236}">
                <a16:creationId xmlns:a16="http://schemas.microsoft.com/office/drawing/2014/main" id="{BEE72140-C4D9-4AD5-9CA4-AFC7A409DB4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E873A0E-ED6C-4A06-B3FB-0E222DFD0C5C}"/>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94470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4D631B-71B1-46C6-9E7F-F6DDC488D7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28122D7-DA84-4609-94C4-2B1667889C0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0A1E7C1-0341-4D37-8FEA-88E0C293D3C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8BB376-0C0A-4761-A542-BFA7ED9623A1}"/>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6" name="Alatunnisteen paikkamerkki 5">
            <a:extLst>
              <a:ext uri="{FF2B5EF4-FFF2-40B4-BE49-F238E27FC236}">
                <a16:creationId xmlns:a16="http://schemas.microsoft.com/office/drawing/2014/main" id="{16073ECA-11F5-4B53-9BCD-ADE571D566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507082-0505-4C42-9575-C9EA1E578D5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352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0FB19-B100-4226-8194-08F172109E4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6AD1A0B-C139-42F7-A061-3B4078D38F1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47917DE-1AC8-4C72-A036-4ED5DFFE2EC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4EF7875-1E46-42E4-9948-A69DBF96D4F5}"/>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6" name="Alatunnisteen paikkamerkki 5">
            <a:extLst>
              <a:ext uri="{FF2B5EF4-FFF2-40B4-BE49-F238E27FC236}">
                <a16:creationId xmlns:a16="http://schemas.microsoft.com/office/drawing/2014/main" id="{45639450-3BD9-4D01-B51D-1B86292835B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40AAC2-4358-46D6-8E9B-8FCED1270A19}"/>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60025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1117B-C8FC-449C-880E-1E4C53BABCA7}"/>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24FBE49-99A9-40D6-A08D-792DBE75E94A}"/>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442B6A-B35C-4232-9E3D-72EA35006ADC}"/>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D5BAA5C7-4F94-489A-B121-8C30EBC082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740331-3A01-4BEE-8945-C7D166D0BC62}"/>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019672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37CF4CC-D635-4AF1-82C7-DE3AAC70CB2A}"/>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D71A83-59AD-48A6-8A67-AD70F91FF9B9}"/>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020BFB-8862-4A86-A0C4-8D9144D2A0B1}"/>
              </a:ext>
            </a:extLst>
          </p:cNvPr>
          <p:cNvSpPr>
            <a:spLocks noGrp="1"/>
          </p:cNvSpPr>
          <p:nvPr>
            <p:ph type="dt" sz="half" idx="10"/>
          </p:nvPr>
        </p:nvSpPr>
        <p:spPr/>
        <p:txBody>
          <a:body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874CC550-9331-4875-9FF6-B6E3E165B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66D626-5DE0-407C-9EDF-B330BBFCB26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19351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6870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190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7857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77896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4893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4967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01.07.2022</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85973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80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AD9AFF-9126-4154-A313-01CA5AFF9A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93F8-C804-4B3C-9798-A01F3DDA7188}" type="datetimeFigureOut">
              <a:rPr lang="fi-FI" smtClean="0"/>
              <a:t>01.07.2022</a:t>
            </a:fld>
            <a:endParaRPr lang="fi-FI"/>
          </a:p>
        </p:txBody>
      </p:sp>
      <p:sp>
        <p:nvSpPr>
          <p:cNvPr id="5" name="Alatunnisteen paikkamerkki 4">
            <a:extLst>
              <a:ext uri="{FF2B5EF4-FFF2-40B4-BE49-F238E27FC236}">
                <a16:creationId xmlns:a16="http://schemas.microsoft.com/office/drawing/2014/main" id="{B2D35477-3403-40A9-837E-0B1F2219899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3F0204C-92E0-4449-9D90-F7FE36C811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CAA88-D0E1-4509-93D8-592EDC147D17}" type="slidenum">
              <a:rPr lang="fi-FI" smtClean="0"/>
              <a:t>‹#›</a:t>
            </a:fld>
            <a:endParaRPr lang="fi-FI"/>
          </a:p>
        </p:txBody>
      </p:sp>
    </p:spTree>
    <p:extLst>
      <p:ext uri="{BB962C8B-B14F-4D97-AF65-F5344CB8AC3E}">
        <p14:creationId xmlns:p14="http://schemas.microsoft.com/office/powerpoint/2010/main" val="111692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75C559A-A335-4E4D-A893-9C914D992A0A}"/>
              </a:ext>
            </a:extLst>
          </p:cNvPr>
          <p:cNvSpPr>
            <a:spLocks noGrp="1"/>
          </p:cNvSpPr>
          <p:nvPr>
            <p:ph type="title" idx="4294967295"/>
          </p:nvPr>
        </p:nvSpPr>
        <p:spPr>
          <a:xfrm>
            <a:off x="2969686" y="2082025"/>
            <a:ext cx="5868081" cy="22500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ts val="5600"/>
              </a:lnSpc>
              <a:spcBef>
                <a:spcPts val="0"/>
              </a:spcBef>
              <a:spcAft>
                <a:spcPts val="0"/>
              </a:spcAft>
              <a:buClrTx/>
              <a:buSzTx/>
              <a:buFontTx/>
              <a:buNone/>
              <a:tabLst/>
              <a:defRPr/>
            </a:pPr>
            <a:r>
              <a:rPr kumimoji="0" lang="en-US" sz="5400" b="1" i="0" u="none" strike="noStrike" kern="1200" cap="none" spc="0" normalizeH="0" baseline="0" noProof="0" err="1">
                <a:ln>
                  <a:noFill/>
                </a:ln>
                <a:solidFill>
                  <a:schemeClr val="tx1"/>
                </a:solidFill>
                <a:effectLst/>
                <a:uLnTx/>
                <a:uFillTx/>
                <a:latin typeface="Calibri" panose="020F0502020204030204" pitchFamily="34" charset="0"/>
                <a:ea typeface="+mn-ea"/>
                <a:cs typeface="Calibri" panose="020F0502020204030204" pitchFamily="34" charset="0"/>
              </a:rPr>
              <a:t>Keskustelua</a:t>
            </a:r>
            <a:r>
              <a:rPr kumimoji="0" lang="en-US" sz="5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 </a:t>
            </a:r>
            <a:br>
              <a:rPr kumimoji="0" lang="en-US" sz="5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br>
            <a:r>
              <a:rPr kumimoji="0" lang="en-US" sz="5400" b="1" i="0" u="none" strike="noStrike" kern="1200" cap="none" spc="0" normalizeH="0" baseline="0" noProof="0" err="1">
                <a:ln>
                  <a:noFill/>
                </a:ln>
                <a:solidFill>
                  <a:schemeClr val="tx1"/>
                </a:solidFill>
                <a:effectLst/>
                <a:uLnTx/>
                <a:uFillTx/>
                <a:latin typeface="Calibri" panose="020F0502020204030204" pitchFamily="34" charset="0"/>
                <a:ea typeface="+mn-ea"/>
                <a:cs typeface="Calibri" panose="020F0502020204030204" pitchFamily="34" charset="0"/>
              </a:rPr>
              <a:t>nikotiini</a:t>
            </a:r>
            <a:r>
              <a:rPr kumimoji="0" lang="en-US" sz="5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t>
            </a:r>
            <a:br>
              <a:rPr kumimoji="0" lang="en-US" sz="5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br>
            <a:r>
              <a:rPr kumimoji="0" lang="en-US" sz="5400" b="1" i="0" u="none" strike="noStrike" kern="1200" cap="none" spc="0" normalizeH="0" baseline="0" noProof="0" err="1">
                <a:ln>
                  <a:noFill/>
                </a:ln>
                <a:solidFill>
                  <a:schemeClr val="tx1"/>
                </a:solidFill>
                <a:effectLst/>
                <a:uLnTx/>
                <a:uFillTx/>
                <a:latin typeface="Calibri" panose="020F0502020204030204" pitchFamily="34" charset="0"/>
                <a:ea typeface="+mn-ea"/>
                <a:cs typeface="Calibri" panose="020F0502020204030204" pitchFamily="34" charset="0"/>
              </a:rPr>
              <a:t>tuotteista</a:t>
            </a:r>
            <a:endParaRPr kumimoji="0" lang="fi-FI" sz="5400" b="1" i="0" u="none" strike="noStrike" kern="1200" cap="none" spc="0" normalizeH="0" baseline="0" noProof="0">
              <a:ln>
                <a:noFill/>
              </a:ln>
              <a:solidFill>
                <a:schemeClr val="tx1"/>
              </a:solidFill>
              <a:effectLst/>
              <a:uLnTx/>
              <a:uFillTx/>
              <a:latin typeface="+mn-lt"/>
              <a:ea typeface="+mn-ea"/>
              <a:cs typeface="+mn-cs"/>
            </a:endParaRPr>
          </a:p>
        </p:txBody>
      </p:sp>
      <p:pic>
        <p:nvPicPr>
          <p:cNvPr id="8" name="Kuva 7" descr="Nuuskapurkki farkkujen takataskussa.">
            <a:extLst>
              <a:ext uri="{FF2B5EF4-FFF2-40B4-BE49-F238E27FC236}">
                <a16:creationId xmlns:a16="http://schemas.microsoft.com/office/drawing/2014/main" id="{30F9D04C-BE9E-4FAE-8FF4-7C6081917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5459336" cy="7096831"/>
          </a:xfrm>
          <a:prstGeom prst="rect">
            <a:avLst/>
          </a:prstGeom>
        </p:spPr>
      </p:pic>
      <p:sp>
        <p:nvSpPr>
          <p:cNvPr id="5" name="Alaotsikko 2">
            <a:extLst>
              <a:ext uri="{FF2B5EF4-FFF2-40B4-BE49-F238E27FC236}">
                <a16:creationId xmlns:a16="http://schemas.microsoft.com/office/drawing/2014/main" id="{718FAE06-C9EA-4C57-A7B0-CF9E366DB2B9}"/>
              </a:ext>
            </a:extLst>
          </p:cNvPr>
          <p:cNvSpPr txBox="1">
            <a:spLocks/>
          </p:cNvSpPr>
          <p:nvPr/>
        </p:nvSpPr>
        <p:spPr>
          <a:xfrm>
            <a:off x="1450707" y="4205790"/>
            <a:ext cx="7387060" cy="42734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i-FI" sz="2000" dirty="0">
              <a:latin typeface="Calibri"/>
              <a:cs typeface="Calibri"/>
            </a:endParaRPr>
          </a:p>
          <a:p>
            <a:pPr algn="r"/>
            <a:r>
              <a:rPr lang="fi-FI" sz="2000" dirty="0">
                <a:latin typeface="Calibri"/>
                <a:cs typeface="Calibri"/>
              </a:rPr>
              <a:t>Mitä nikotiinituotteet ovat?</a:t>
            </a:r>
            <a:endParaRPr lang="fi-FI" dirty="0"/>
          </a:p>
          <a:p>
            <a:pPr algn="r"/>
            <a:r>
              <a:rPr lang="fi-FI" sz="2000" dirty="0">
                <a:latin typeface="Calibri"/>
                <a:cs typeface="Calibri"/>
              </a:rPr>
              <a:t>Miksi nikotiinituotteiden käyttöä rajoitetaan?</a:t>
            </a:r>
          </a:p>
          <a:p>
            <a:pPr algn="r"/>
            <a:r>
              <a:rPr lang="fi-FI" sz="2000" dirty="0">
                <a:cs typeface="Calibri"/>
              </a:rPr>
              <a:t>Mitä  vaikutuksia nikotiinilla on?</a:t>
            </a:r>
            <a:endParaRPr lang="fi-FI" dirty="0"/>
          </a:p>
          <a:p>
            <a:pPr algn="r"/>
            <a:r>
              <a:rPr lang="fi-FI" sz="2000" dirty="0">
                <a:latin typeface="Calibri"/>
                <a:cs typeface="Calibri"/>
              </a:rPr>
              <a:t>Mitä tilastot kertovat nuorten nikotiini-</a:t>
            </a:r>
            <a:br>
              <a:rPr lang="fi-FI" sz="2000" dirty="0">
                <a:latin typeface="Calibri"/>
                <a:cs typeface="Calibri"/>
              </a:rPr>
            </a:br>
            <a:r>
              <a:rPr lang="fi-FI" sz="2000" dirty="0">
                <a:latin typeface="Calibri"/>
                <a:cs typeface="Calibri"/>
              </a:rPr>
              <a:t>tuotteiden käytöstä?</a:t>
            </a:r>
          </a:p>
          <a:p>
            <a:pPr algn="r"/>
            <a:endParaRPr lang="en-US" sz="1400" dirty="0">
              <a:latin typeface="+mj-lt"/>
            </a:endParaRPr>
          </a:p>
        </p:txBody>
      </p:sp>
    </p:spTree>
    <p:extLst>
      <p:ext uri="{BB962C8B-B14F-4D97-AF65-F5344CB8AC3E}">
        <p14:creationId xmlns:p14="http://schemas.microsoft.com/office/powerpoint/2010/main" val="142351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D22E657-7AA2-4E1D-BCE7-B32574742B0E}"/>
              </a:ext>
            </a:extLst>
          </p:cNvPr>
          <p:cNvSpPr txBox="1">
            <a:spLocks noGrp="1"/>
          </p:cNvSpPr>
          <p:nvPr>
            <p:ph type="title" idx="4294967295"/>
          </p:nvPr>
        </p:nvSpPr>
        <p:spPr>
          <a:xfrm>
            <a:off x="609600" y="838200"/>
            <a:ext cx="6781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a:ln>
                  <a:noFill/>
                </a:ln>
                <a:solidFill>
                  <a:schemeClr val="tx1"/>
                </a:solidFill>
                <a:effectLst/>
                <a:uLnTx/>
                <a:uFillTx/>
                <a:latin typeface="+mn-lt"/>
                <a:ea typeface="+mn-ea"/>
                <a:cs typeface="+mn-cs"/>
              </a:rPr>
              <a:t>Tupakkalain aikajana </a:t>
            </a:r>
            <a:r>
              <a:rPr kumimoji="0" lang="fi-FI" sz="1800" b="1" i="0" u="none" strike="noStrike" kern="1200" cap="none" spc="0" normalizeH="0" baseline="0" noProof="0">
                <a:ln>
                  <a:noFill/>
                </a:ln>
                <a:solidFill>
                  <a:schemeClr val="tx1"/>
                </a:solidFill>
                <a:effectLst/>
                <a:uLnTx/>
                <a:uFillTx/>
                <a:latin typeface="+mn-lt"/>
                <a:ea typeface="+mn-ea"/>
                <a:cs typeface="+mn-cs"/>
              </a:rPr>
              <a:t>2/2</a:t>
            </a:r>
          </a:p>
        </p:txBody>
      </p:sp>
      <p:sp>
        <p:nvSpPr>
          <p:cNvPr id="2" name="Sisällön paikkamerkki 1">
            <a:extLst>
              <a:ext uri="{FF2B5EF4-FFF2-40B4-BE49-F238E27FC236}">
                <a16:creationId xmlns:a16="http://schemas.microsoft.com/office/drawing/2014/main" id="{F6D6AFEA-018F-498C-9882-CE7B97A2EB96}"/>
              </a:ext>
            </a:extLst>
          </p:cNvPr>
          <p:cNvSpPr>
            <a:spLocks noGrp="1"/>
          </p:cNvSpPr>
          <p:nvPr>
            <p:ph idx="4294967295"/>
          </p:nvPr>
        </p:nvSpPr>
        <p:spPr>
          <a:xfrm>
            <a:off x="609600" y="1546086"/>
            <a:ext cx="7974676" cy="4770120"/>
          </a:xfrm>
          <a:prstGeom prst="rect">
            <a:avLst/>
          </a:prstGeom>
        </p:spPr>
        <p:txBody>
          <a:bodyPr anchor="t"/>
          <a:lstStyle/>
          <a:p>
            <a:pPr marL="0" indent="0">
              <a:lnSpc>
                <a:spcPts val="1900"/>
              </a:lnSpc>
              <a:buNone/>
            </a:pPr>
            <a:endParaRPr lang="fi-FI" sz="2000" b="1" dirty="0"/>
          </a:p>
          <a:p>
            <a:pPr marL="0" indent="0">
              <a:lnSpc>
                <a:spcPts val="1900"/>
              </a:lnSpc>
              <a:buNone/>
            </a:pPr>
            <a:r>
              <a:rPr lang="fi-FI" sz="2000" b="1" dirty="0"/>
              <a:t>2007</a:t>
            </a:r>
            <a:r>
              <a:rPr lang="fi-FI" sz="2000" dirty="0"/>
              <a:t> Suomessa ravintoloista tulee savuttomia – siirtymäaika on vuoteen 2009 asti.</a:t>
            </a:r>
            <a:endParaRPr lang="fi-FI" sz="2000" dirty="0">
              <a:cs typeface="Calibri" panose="020F0502020204030204"/>
            </a:endParaRPr>
          </a:p>
          <a:p>
            <a:pPr>
              <a:lnSpc>
                <a:spcPts val="1900"/>
              </a:lnSpc>
            </a:pPr>
            <a:endParaRPr lang="fi-FI" sz="2000" b="1" dirty="0"/>
          </a:p>
          <a:p>
            <a:pPr marL="0" indent="0">
              <a:lnSpc>
                <a:spcPts val="1900"/>
              </a:lnSpc>
              <a:buNone/>
            </a:pPr>
            <a:r>
              <a:rPr lang="fi-FI" sz="2000" b="1" dirty="0"/>
              <a:t>2012</a:t>
            </a:r>
            <a:r>
              <a:rPr lang="fi-FI" sz="2000" dirty="0"/>
              <a:t> Suomessa tulee voimaan tupakkatuotteiden esilläpitokielto myyntipisteissä.</a:t>
            </a:r>
            <a:endParaRPr lang="fi-FI" sz="2000" dirty="0">
              <a:cs typeface="Calibri" panose="020F0502020204030204"/>
            </a:endParaRPr>
          </a:p>
          <a:p>
            <a:pPr>
              <a:lnSpc>
                <a:spcPts val="1900"/>
              </a:lnSpc>
            </a:pPr>
            <a:endParaRPr lang="fi-FI" sz="2000" b="1" dirty="0"/>
          </a:p>
          <a:p>
            <a:pPr marL="0" indent="0">
              <a:lnSpc>
                <a:spcPts val="1900"/>
              </a:lnSpc>
              <a:buNone/>
            </a:pPr>
            <a:r>
              <a:rPr lang="fi-FI" sz="2000" b="1" dirty="0"/>
              <a:t>2014</a:t>
            </a:r>
            <a:r>
              <a:rPr lang="fi-FI" sz="2000" dirty="0"/>
              <a:t> Euroopan unioni hyväksyy ajanmukaistetun tupakkatuotedirektiivin (2014/40/EU), jonka myötä tupakkapakkauksissa tulee olla kuvaa ja tekstiä sisältävät terveysvaroitukset.</a:t>
            </a:r>
            <a:endParaRPr lang="fi-FI" sz="2000" dirty="0">
              <a:cs typeface="Calibri"/>
            </a:endParaRPr>
          </a:p>
          <a:p>
            <a:pPr>
              <a:lnSpc>
                <a:spcPts val="1900"/>
              </a:lnSpc>
            </a:pPr>
            <a:endParaRPr lang="fi-FI" sz="2000" dirty="0">
              <a:cs typeface="Calibri"/>
            </a:endParaRPr>
          </a:p>
          <a:p>
            <a:pPr marL="0" indent="0">
              <a:lnSpc>
                <a:spcPts val="1900"/>
              </a:lnSpc>
              <a:buNone/>
            </a:pPr>
            <a:r>
              <a:rPr lang="fi-FI" sz="2000" b="1" dirty="0"/>
              <a:t>2016 </a:t>
            </a:r>
            <a:r>
              <a:rPr lang="fi-FI" sz="2000" dirty="0"/>
              <a:t>Tupakkalain tavoitteeksi otetaan tupakka- ja nikotiinituotteiden käytön loppuminen Suomessa vuoteen 2030 mennessä.</a:t>
            </a:r>
            <a:endParaRPr lang="fi-FI" sz="2000" dirty="0">
              <a:cs typeface="Calibri" panose="020F0502020204030204"/>
            </a:endParaRPr>
          </a:p>
        </p:txBody>
      </p:sp>
    </p:spTree>
    <p:extLst>
      <p:ext uri="{BB962C8B-B14F-4D97-AF65-F5344CB8AC3E}">
        <p14:creationId xmlns:p14="http://schemas.microsoft.com/office/powerpoint/2010/main" val="345447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36DB-C479-417D-8809-EB0A3FABA2A7}"/>
              </a:ext>
            </a:extLst>
          </p:cNvPr>
          <p:cNvSpPr txBox="1">
            <a:spLocks noGrp="1"/>
          </p:cNvSpPr>
          <p:nvPr>
            <p:ph type="title" idx="4294967295"/>
          </p:nvPr>
        </p:nvSpPr>
        <p:spPr>
          <a:xfrm>
            <a:off x="478578" y="734535"/>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4800" b="1" i="0" u="none" strike="noStrike" kern="1200" cap="none" spc="0" normalizeH="0" baseline="0" noProof="0">
                <a:ln>
                  <a:noFill/>
                </a:ln>
                <a:solidFill>
                  <a:schemeClr val="tx1"/>
                </a:solidFill>
                <a:effectLst/>
                <a:uLnTx/>
                <a:uFillTx/>
                <a:latin typeface="+mn-lt"/>
                <a:ea typeface="+mj-ea"/>
                <a:cs typeface="+mj-cs"/>
              </a:rPr>
              <a:t>Nuuska ja laki </a:t>
            </a:r>
            <a:r>
              <a:rPr kumimoji="0" lang="fi-FI" altLang="en-US" sz="1800" b="1" i="0" u="none" strike="noStrike" kern="1200" cap="none" spc="0" normalizeH="0" baseline="0" noProof="0">
                <a:ln>
                  <a:noFill/>
                </a:ln>
                <a:solidFill>
                  <a:schemeClr val="tx1"/>
                </a:solidFill>
                <a:effectLst/>
                <a:uLnTx/>
                <a:uFillTx/>
                <a:latin typeface="+mn-lt"/>
                <a:ea typeface="+mj-ea"/>
                <a:cs typeface="+mj-cs"/>
              </a:rPr>
              <a:t>1/3</a:t>
            </a:r>
          </a:p>
        </p:txBody>
      </p:sp>
      <p:sp>
        <p:nvSpPr>
          <p:cNvPr id="14" name="Ellipsi 13">
            <a:extLst>
              <a:ext uri="{FF2B5EF4-FFF2-40B4-BE49-F238E27FC236}">
                <a16:creationId xmlns:a16="http://schemas.microsoft.com/office/drawing/2014/main" id="{6C94E7C8-D54C-4CB5-909F-7FFBC35D70C6}"/>
              </a:ext>
              <a:ext uri="{C183D7F6-B498-43B3-948B-1728B52AA6E4}">
                <adec:decorative xmlns:adec="http://schemas.microsoft.com/office/drawing/2017/decorative" val="1"/>
              </a:ext>
            </a:extLst>
          </p:cNvPr>
          <p:cNvSpPr/>
          <p:nvPr/>
        </p:nvSpPr>
        <p:spPr>
          <a:xfrm>
            <a:off x="552880" y="3973213"/>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74D7E6AA-7C75-4FCC-AE0D-0FBC9F7962E8}"/>
              </a:ext>
            </a:extLst>
          </p:cNvPr>
          <p:cNvSpPr txBox="1"/>
          <p:nvPr/>
        </p:nvSpPr>
        <p:spPr>
          <a:xfrm>
            <a:off x="2327364" y="2100387"/>
            <a:ext cx="5441975" cy="1231106"/>
          </a:xfrm>
          <a:prstGeom prst="rect">
            <a:avLst/>
          </a:prstGeom>
          <a:noFill/>
        </p:spPr>
        <p:txBody>
          <a:bodyPr wrap="square" rtlCol="0">
            <a:spAutoFit/>
          </a:bodyPr>
          <a:lstStyle/>
          <a:p>
            <a:r>
              <a:rPr lang="fi-FI" sz="2000" b="1"/>
              <a:t>Nuuskan myynti</a:t>
            </a:r>
          </a:p>
          <a:p>
            <a:r>
              <a:rPr lang="fi-FI"/>
              <a:t>Nuuskan myynti kiellettiin Suomessa 1995. Nuuskan myynti on kiellettyä kaikissa EU:n jäsenmaissa paitsi Ruotsissa.</a:t>
            </a:r>
          </a:p>
        </p:txBody>
      </p:sp>
      <p:sp>
        <p:nvSpPr>
          <p:cNvPr id="20" name="Tekstiruutu 19">
            <a:extLst>
              <a:ext uri="{FF2B5EF4-FFF2-40B4-BE49-F238E27FC236}">
                <a16:creationId xmlns:a16="http://schemas.microsoft.com/office/drawing/2014/main" id="{639CD96C-535E-4AD4-A150-92C9BF130249}"/>
              </a:ext>
            </a:extLst>
          </p:cNvPr>
          <p:cNvSpPr txBox="1"/>
          <p:nvPr/>
        </p:nvSpPr>
        <p:spPr>
          <a:xfrm>
            <a:off x="2355641" y="3973213"/>
            <a:ext cx="5441975" cy="1508105"/>
          </a:xfrm>
          <a:prstGeom prst="rect">
            <a:avLst/>
          </a:prstGeom>
          <a:noFill/>
        </p:spPr>
        <p:txBody>
          <a:bodyPr wrap="square" rtlCol="0">
            <a:spAutoFit/>
          </a:bodyPr>
          <a:lstStyle/>
          <a:p>
            <a:r>
              <a:rPr lang="fi-FI" sz="2000" b="1"/>
              <a:t>Nuuskan käyttö koulussa</a:t>
            </a:r>
          </a:p>
          <a:p>
            <a:r>
              <a:rPr lang="fi-FI"/>
              <a:t>Nuuskan sekä muiden tupakkatuotteiden käyttö on kielletty päiväkodissa, esi- ja perusopetuksessa sekä ammatillisessa koulutuksessa ja lukio-opetuksessa. Käyttökielto koskee sekä sisä- että ulkotiloja.</a:t>
            </a:r>
          </a:p>
        </p:txBody>
      </p:sp>
      <p:pic>
        <p:nvPicPr>
          <p:cNvPr id="21" name="Kuva 20">
            <a:extLst>
              <a:ext uri="{FF2B5EF4-FFF2-40B4-BE49-F238E27FC236}">
                <a16:creationId xmlns:a16="http://schemas.microsoft.com/office/drawing/2014/main" id="{A15306CD-38C3-4D51-8969-AC8E01787B2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119" y="4144948"/>
            <a:ext cx="1030857" cy="1030857"/>
          </a:xfrm>
          <a:prstGeom prst="rect">
            <a:avLst/>
          </a:prstGeom>
        </p:spPr>
      </p:pic>
      <p:sp>
        <p:nvSpPr>
          <p:cNvPr id="12" name="Ellipsi 11">
            <a:extLst>
              <a:ext uri="{FF2B5EF4-FFF2-40B4-BE49-F238E27FC236}">
                <a16:creationId xmlns:a16="http://schemas.microsoft.com/office/drawing/2014/main" id="{ECA48714-8DC9-41A3-B843-5F1C3FFE8BEE}"/>
              </a:ext>
              <a:ext uri="{C183D7F6-B498-43B3-948B-1728B52AA6E4}">
                <adec:decorative xmlns:adec="http://schemas.microsoft.com/office/drawing/2017/decorative" val="1"/>
              </a:ext>
            </a:extLst>
          </p:cNvPr>
          <p:cNvSpPr/>
          <p:nvPr/>
        </p:nvSpPr>
        <p:spPr>
          <a:xfrm>
            <a:off x="552880" y="2098301"/>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Kuva 17">
            <a:extLst>
              <a:ext uri="{FF2B5EF4-FFF2-40B4-BE49-F238E27FC236}">
                <a16:creationId xmlns:a16="http://schemas.microsoft.com/office/drawing/2014/main" id="{E81EBB0F-8C45-447B-BB30-77FA5F3A85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016" y="2342428"/>
            <a:ext cx="977290" cy="916209"/>
          </a:xfrm>
          <a:prstGeom prst="rect">
            <a:avLst/>
          </a:prstGeom>
        </p:spPr>
      </p:pic>
    </p:spTree>
    <p:extLst>
      <p:ext uri="{BB962C8B-B14F-4D97-AF65-F5344CB8AC3E}">
        <p14:creationId xmlns:p14="http://schemas.microsoft.com/office/powerpoint/2010/main" val="325669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36DB-C479-417D-8809-EB0A3FABA2A7}"/>
              </a:ext>
            </a:extLst>
          </p:cNvPr>
          <p:cNvSpPr txBox="1">
            <a:spLocks noGrp="1"/>
          </p:cNvSpPr>
          <p:nvPr>
            <p:ph type="title" idx="4294967295"/>
          </p:nvPr>
        </p:nvSpPr>
        <p:spPr>
          <a:xfrm>
            <a:off x="488561" y="758952"/>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4800" b="1" i="0" u="none" strike="noStrike" kern="1200" cap="none" spc="0" normalizeH="0" baseline="0" noProof="0">
                <a:ln>
                  <a:noFill/>
                </a:ln>
                <a:solidFill>
                  <a:schemeClr val="tx1"/>
                </a:solidFill>
                <a:effectLst/>
                <a:uLnTx/>
                <a:uFillTx/>
                <a:latin typeface="+mn-lt"/>
                <a:ea typeface="+mj-ea"/>
                <a:cs typeface="+mj-cs"/>
              </a:rPr>
              <a:t>Nuuska ja laki </a:t>
            </a:r>
            <a:r>
              <a:rPr kumimoji="0" lang="fi-FI" altLang="en-US" sz="1800" b="1" i="0" u="none" strike="noStrike" kern="1200" cap="none" spc="0" normalizeH="0" baseline="0" noProof="0">
                <a:ln>
                  <a:noFill/>
                </a:ln>
                <a:solidFill>
                  <a:schemeClr val="tx1"/>
                </a:solidFill>
                <a:effectLst/>
                <a:uLnTx/>
                <a:uFillTx/>
                <a:latin typeface="+mn-lt"/>
                <a:ea typeface="+mj-ea"/>
                <a:cs typeface="+mj-cs"/>
              </a:rPr>
              <a:t>2/3</a:t>
            </a:r>
          </a:p>
        </p:txBody>
      </p:sp>
      <p:sp>
        <p:nvSpPr>
          <p:cNvPr id="12" name="Ellipsi 11">
            <a:extLst>
              <a:ext uri="{FF2B5EF4-FFF2-40B4-BE49-F238E27FC236}">
                <a16:creationId xmlns:a16="http://schemas.microsoft.com/office/drawing/2014/main" id="{ECA48714-8DC9-41A3-B843-5F1C3FFE8BEE}"/>
              </a:ext>
              <a:ext uri="{C183D7F6-B498-43B3-948B-1728B52AA6E4}">
                <adec:decorative xmlns:adec="http://schemas.microsoft.com/office/drawing/2017/decorative" val="1"/>
              </a:ext>
            </a:extLst>
          </p:cNvPr>
          <p:cNvSpPr/>
          <p:nvPr/>
        </p:nvSpPr>
        <p:spPr>
          <a:xfrm>
            <a:off x="552880" y="1863172"/>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6C94E7C8-D54C-4CB5-909F-7FFBC35D70C6}"/>
              </a:ext>
              <a:ext uri="{C183D7F6-B498-43B3-948B-1728B52AA6E4}">
                <adec:decorative xmlns:adec="http://schemas.microsoft.com/office/drawing/2017/decorative" val="1"/>
              </a:ext>
            </a:extLst>
          </p:cNvPr>
          <p:cNvSpPr/>
          <p:nvPr/>
        </p:nvSpPr>
        <p:spPr>
          <a:xfrm>
            <a:off x="552880" y="4008051"/>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183F078F-ED0B-4FF7-A660-926B39CBF31C}"/>
              </a:ext>
            </a:extLst>
          </p:cNvPr>
          <p:cNvSpPr txBox="1"/>
          <p:nvPr/>
        </p:nvSpPr>
        <p:spPr>
          <a:xfrm>
            <a:off x="2279788" y="1863172"/>
            <a:ext cx="5441975" cy="1785104"/>
          </a:xfrm>
          <a:prstGeom prst="rect">
            <a:avLst/>
          </a:prstGeom>
          <a:noFill/>
        </p:spPr>
        <p:txBody>
          <a:bodyPr wrap="square" rtlCol="0">
            <a:spAutoFit/>
          </a:bodyPr>
          <a:lstStyle/>
          <a:p>
            <a:r>
              <a:rPr lang="fi-FI" sz="2000" b="1"/>
              <a:t>Nuuskan maahantuonti</a:t>
            </a:r>
          </a:p>
          <a:p>
            <a:r>
              <a:rPr lang="fi-FI"/>
              <a:t>Nuuskaa ei saa maahantuoda, myydä tai muutoin luovuttaa. 18-vuotias voi tuoda 1kg/vrk nuuskaa vain omaan käyttöön. Lahjaksi tai edes perheenjäsenille ei nuuskaa saa tuoda. Alle 18-vuotias ei saa tuoda eikä pitää hallussaan nuuskaa.</a:t>
            </a:r>
          </a:p>
        </p:txBody>
      </p:sp>
      <p:sp>
        <p:nvSpPr>
          <p:cNvPr id="16" name="Tekstiruutu 15">
            <a:extLst>
              <a:ext uri="{FF2B5EF4-FFF2-40B4-BE49-F238E27FC236}">
                <a16:creationId xmlns:a16="http://schemas.microsoft.com/office/drawing/2014/main" id="{F5C46659-C23A-47E4-811C-55F23D8097A2}"/>
              </a:ext>
            </a:extLst>
          </p:cNvPr>
          <p:cNvSpPr txBox="1"/>
          <p:nvPr/>
        </p:nvSpPr>
        <p:spPr>
          <a:xfrm>
            <a:off x="2279789" y="3933017"/>
            <a:ext cx="5441975" cy="2062103"/>
          </a:xfrm>
          <a:prstGeom prst="rect">
            <a:avLst/>
          </a:prstGeom>
          <a:noFill/>
        </p:spPr>
        <p:txBody>
          <a:bodyPr wrap="square" rtlCol="0">
            <a:spAutoFit/>
          </a:bodyPr>
          <a:lstStyle/>
          <a:p>
            <a:r>
              <a:rPr lang="fi-FI" sz="2000" b="1" dirty="0"/>
              <a:t>Rangaistukset</a:t>
            </a:r>
          </a:p>
          <a:p>
            <a:r>
              <a:rPr lang="fi-FI" dirty="0"/>
              <a:t>Nuuskan salakuljetusrikoksesta maksimirangaistus on kaksi vuotta vankeutta. Nuuskaa välittävä voi joutua maksamaan tupakkaverot. Maahantuojan ja välittäjän lisäksi myös nuuskan ostaja syyllistyy rikokseen. Tällöin maksimirangaistus on vuosi ja kuusi kuukautta vankeutta.</a:t>
            </a:r>
          </a:p>
        </p:txBody>
      </p:sp>
      <p:pic>
        <p:nvPicPr>
          <p:cNvPr id="18" name="Kuva 17">
            <a:extLst>
              <a:ext uri="{FF2B5EF4-FFF2-40B4-BE49-F238E27FC236}">
                <a16:creationId xmlns:a16="http://schemas.microsoft.com/office/drawing/2014/main" id="{A8ED093C-C598-4E1F-B2BB-F6DB575DEF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337" y="4310720"/>
            <a:ext cx="977290" cy="916209"/>
          </a:xfrm>
          <a:prstGeom prst="rect">
            <a:avLst/>
          </a:prstGeom>
        </p:spPr>
      </p:pic>
      <p:pic>
        <p:nvPicPr>
          <p:cNvPr id="20" name="Kuva 19">
            <a:extLst>
              <a:ext uri="{FF2B5EF4-FFF2-40B4-BE49-F238E27FC236}">
                <a16:creationId xmlns:a16="http://schemas.microsoft.com/office/drawing/2014/main" id="{BEB1EF90-44FC-426B-8C99-5FF2A515717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572" y="2219218"/>
            <a:ext cx="1064820" cy="809455"/>
          </a:xfrm>
          <a:prstGeom prst="rect">
            <a:avLst/>
          </a:prstGeom>
        </p:spPr>
      </p:pic>
    </p:spTree>
    <p:extLst>
      <p:ext uri="{BB962C8B-B14F-4D97-AF65-F5344CB8AC3E}">
        <p14:creationId xmlns:p14="http://schemas.microsoft.com/office/powerpoint/2010/main" val="153245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A53FD6-A787-4769-8B01-AF6D54FCB45D}"/>
              </a:ext>
            </a:extLst>
          </p:cNvPr>
          <p:cNvSpPr txBox="1">
            <a:spLocks noGrp="1"/>
          </p:cNvSpPr>
          <p:nvPr>
            <p:ph type="title" idx="4294967295"/>
          </p:nvPr>
        </p:nvSpPr>
        <p:spPr>
          <a:xfrm>
            <a:off x="621483" y="716284"/>
            <a:ext cx="544197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4800" b="1" i="0" u="none" strike="noStrike" kern="1200" cap="none" spc="0" normalizeH="0" baseline="0" noProof="0">
                <a:ln>
                  <a:noFill/>
                </a:ln>
                <a:solidFill>
                  <a:schemeClr val="tx1"/>
                </a:solidFill>
                <a:effectLst/>
                <a:uLnTx/>
                <a:uFillTx/>
                <a:latin typeface="+mn-lt"/>
                <a:ea typeface="+mj-ea"/>
                <a:cs typeface="+mj-cs"/>
              </a:rPr>
              <a:t>Nuuska ja laki </a:t>
            </a:r>
            <a:r>
              <a:rPr kumimoji="0" lang="fi-FI" altLang="en-US" sz="1800" b="1" i="0" u="none" strike="noStrike" kern="1200" cap="none" spc="0" normalizeH="0" baseline="0" noProof="0">
                <a:ln>
                  <a:noFill/>
                </a:ln>
                <a:solidFill>
                  <a:schemeClr val="tx1"/>
                </a:solidFill>
                <a:effectLst/>
                <a:uLnTx/>
                <a:uFillTx/>
                <a:latin typeface="+mn-lt"/>
                <a:ea typeface="+mj-ea"/>
                <a:cs typeface="+mj-cs"/>
              </a:rPr>
              <a:t>3/3</a:t>
            </a:r>
          </a:p>
        </p:txBody>
      </p:sp>
      <p:sp>
        <p:nvSpPr>
          <p:cNvPr id="2" name="Tekstiruutu 1">
            <a:extLst>
              <a:ext uri="{FF2B5EF4-FFF2-40B4-BE49-F238E27FC236}">
                <a16:creationId xmlns:a16="http://schemas.microsoft.com/office/drawing/2014/main" id="{0BCA10F3-D156-4EE2-AB23-7E31EDC4B623}"/>
              </a:ext>
            </a:extLst>
          </p:cNvPr>
          <p:cNvSpPr txBox="1"/>
          <p:nvPr/>
        </p:nvSpPr>
        <p:spPr>
          <a:xfrm>
            <a:off x="2496483" y="2344357"/>
            <a:ext cx="6082695" cy="4031873"/>
          </a:xfrm>
          <a:prstGeom prst="rect">
            <a:avLst/>
          </a:prstGeom>
          <a:noFill/>
        </p:spPr>
        <p:txBody>
          <a:bodyPr wrap="square" rtlCol="0" anchor="t">
            <a:spAutoFit/>
          </a:bodyPr>
          <a:lstStyle/>
          <a:p>
            <a:pPr marL="342900" indent="-342900">
              <a:buFont typeface="Arial" panose="020B0604020202020204" pitchFamily="34" charset="0"/>
              <a:buChar char="•"/>
            </a:pPr>
            <a:r>
              <a:rPr lang="fi-FI" sz="2400" dirty="0"/>
              <a:t>Ruotsi on ainoa EU maa, jolla on erityisvapaus myydä nuuskaa.</a:t>
            </a:r>
            <a:endParaRPr lang="fi-FI" dirty="0">
              <a:cs typeface="Calibri" panose="020F0502020204030204"/>
            </a:endParaRPr>
          </a:p>
          <a:p>
            <a:endParaRPr lang="fi-FI" sz="2400" dirty="0">
              <a:cs typeface="Calibri" panose="020F0502020204030204"/>
            </a:endParaRPr>
          </a:p>
          <a:p>
            <a:pPr marL="342900" indent="-342900">
              <a:buFont typeface="Arial" panose="020B0604020202020204" pitchFamily="34" charset="0"/>
              <a:buChar char="•"/>
            </a:pPr>
            <a:r>
              <a:rPr lang="fi-FI" sz="2400" dirty="0"/>
              <a:t>Nuuskaa ei saa myydä, välittää tai ostaa Suomessa.</a:t>
            </a:r>
            <a:endParaRPr lang="fi-FI" sz="2400" dirty="0">
              <a:cs typeface="Calibri" panose="020F0502020204030204"/>
            </a:endParaRPr>
          </a:p>
          <a:p>
            <a:endParaRPr lang="fi-FI" sz="2400" dirty="0">
              <a:cs typeface="Calibri" panose="020F0502020204030204"/>
            </a:endParaRPr>
          </a:p>
          <a:p>
            <a:pPr marL="342900" indent="-342900">
              <a:buFont typeface="Arial" panose="020B0604020202020204" pitchFamily="34" charset="0"/>
              <a:buChar char="•"/>
            </a:pPr>
            <a:r>
              <a:rPr lang="fi-FI" sz="2400" dirty="0"/>
              <a:t>Aikuinen saa tuoda nuuskaa Ruotsista yhden kilon vuorokaudessa, mutta sitä ei saa antaa eikä lahjoittaa toiselle henkilölle.</a:t>
            </a:r>
            <a:endParaRPr lang="fi-FI" sz="2400" dirty="0">
              <a:cs typeface="Calibri" panose="020F0502020204030204"/>
            </a:endParaRPr>
          </a:p>
          <a:p>
            <a:pPr marL="342900" indent="-342900">
              <a:buFont typeface="Arial" panose="020B0604020202020204" pitchFamily="34" charset="0"/>
              <a:buChar char="•"/>
            </a:pPr>
            <a:endParaRPr lang="fi-FI" sz="2000" dirty="0">
              <a:cs typeface="Calibri" panose="020F0502020204030204"/>
            </a:endParaRPr>
          </a:p>
          <a:p>
            <a:pPr marL="342900" indent="-342900">
              <a:buFont typeface="Arial" panose="020B0604020202020204" pitchFamily="34" charset="0"/>
              <a:buChar char="•"/>
            </a:pPr>
            <a:endParaRPr lang="fi-FI" sz="2000" dirty="0"/>
          </a:p>
        </p:txBody>
      </p:sp>
      <p:sp>
        <p:nvSpPr>
          <p:cNvPr id="3" name="Ellipsi 2">
            <a:extLst>
              <a:ext uri="{FF2B5EF4-FFF2-40B4-BE49-F238E27FC236}">
                <a16:creationId xmlns:a16="http://schemas.microsoft.com/office/drawing/2014/main" id="{C2C3C13B-D6A4-4AA6-A61E-0BA53F011452}"/>
              </a:ext>
              <a:ext uri="{C183D7F6-B498-43B3-948B-1728B52AA6E4}">
                <adec:decorative xmlns:adec="http://schemas.microsoft.com/office/drawing/2017/decorative" val="1"/>
              </a:ext>
            </a:extLst>
          </p:cNvPr>
          <p:cNvSpPr/>
          <p:nvPr/>
        </p:nvSpPr>
        <p:spPr>
          <a:xfrm>
            <a:off x="561588" y="2790607"/>
            <a:ext cx="1521548" cy="1521548"/>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3D27F33-6078-4086-832D-BCC19AC30563}"/>
              </a:ext>
              <a:ext uri="{C183D7F6-B498-43B3-948B-1728B52AA6E4}">
                <adec:decorative xmlns:adec="http://schemas.microsoft.com/office/drawing/2017/decorative" val="1"/>
              </a:ext>
            </a:extLst>
          </p:cNvPr>
          <p:cNvSpPr txBox="1"/>
          <p:nvPr/>
        </p:nvSpPr>
        <p:spPr>
          <a:xfrm>
            <a:off x="962603" y="2640575"/>
            <a:ext cx="1124000" cy="1908215"/>
          </a:xfrm>
          <a:prstGeom prst="rect">
            <a:avLst/>
          </a:prstGeom>
          <a:noFill/>
        </p:spPr>
        <p:txBody>
          <a:bodyPr wrap="square" rtlCol="0">
            <a:spAutoFit/>
          </a:bodyPr>
          <a:lstStyle/>
          <a:p>
            <a:r>
              <a:rPr lang="fi-FI" sz="10000" b="1">
                <a:latin typeface="Acumin Pro Condensed Black" panose="020B0906020202020204" pitchFamily="34" charset="0"/>
              </a:rPr>
              <a:t>§</a:t>
            </a:r>
          </a:p>
          <a:p>
            <a:endParaRPr lang="fi-FI"/>
          </a:p>
        </p:txBody>
      </p:sp>
    </p:spTree>
    <p:extLst>
      <p:ext uri="{BB962C8B-B14F-4D97-AF65-F5344CB8AC3E}">
        <p14:creationId xmlns:p14="http://schemas.microsoft.com/office/powerpoint/2010/main" val="346033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A1CE00A-950F-48F5-BE72-6455D698FFB0}"/>
              </a:ext>
            </a:extLst>
          </p:cNvPr>
          <p:cNvSpPr>
            <a:spLocks noGrp="1"/>
          </p:cNvSpPr>
          <p:nvPr>
            <p:ph type="title" idx="4294967295"/>
          </p:nvPr>
        </p:nvSpPr>
        <p:spPr>
          <a:xfrm>
            <a:off x="3761875" y="3429000"/>
            <a:ext cx="4918392" cy="2426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altLang="en-US" sz="3800" b="1" i="0" u="none" strike="noStrike" kern="1200" cap="none" spc="0" normalizeH="0" baseline="0" noProof="0" dirty="0" err="1">
                <a:ln>
                  <a:noFill/>
                </a:ln>
                <a:solidFill>
                  <a:schemeClr val="bg1"/>
                </a:solidFill>
                <a:effectLst/>
                <a:uLnTx/>
                <a:uFillTx/>
                <a:latin typeface="+mn-lt"/>
                <a:ea typeface="+mj-ea"/>
                <a:cs typeface="+mj-cs"/>
              </a:rPr>
              <a:t>Millaisia</a:t>
            </a:r>
            <a:r>
              <a:rPr kumimoji="0" lang="en-US" altLang="en-US" sz="3800" b="1" i="0" u="none" strike="noStrike" kern="1200" cap="none" spc="0" normalizeH="0" baseline="0" noProof="0" dirty="0">
                <a:ln>
                  <a:noFill/>
                </a:ln>
                <a:solidFill>
                  <a:schemeClr val="bg1"/>
                </a:solidFill>
                <a:effectLst/>
                <a:uLnTx/>
                <a:uFillTx/>
                <a:latin typeface="+mn-lt"/>
                <a:ea typeface="+mj-ea"/>
                <a:cs typeface="+mj-cs"/>
              </a:rPr>
              <a:t> </a:t>
            </a:r>
            <a:r>
              <a:rPr kumimoji="0" lang="en-US" altLang="en-US" sz="3800" b="1" i="0" u="none" strike="noStrike" kern="1200" cap="none" spc="0" normalizeH="0" baseline="0" noProof="0" dirty="0" err="1">
                <a:ln>
                  <a:noFill/>
                </a:ln>
                <a:solidFill>
                  <a:schemeClr val="bg1"/>
                </a:solidFill>
                <a:effectLst/>
                <a:uLnTx/>
                <a:uFillTx/>
                <a:latin typeface="+mn-lt"/>
                <a:ea typeface="+mj-ea"/>
                <a:cs typeface="+mj-cs"/>
              </a:rPr>
              <a:t>vaikutuksia</a:t>
            </a:r>
            <a:r>
              <a:rPr kumimoji="0" lang="en-US" altLang="en-US" sz="3800" b="1" i="0" u="none" strike="noStrike" kern="1200" cap="none" spc="0" normalizeH="0" baseline="0" noProof="0" dirty="0">
                <a:ln>
                  <a:noFill/>
                </a:ln>
                <a:solidFill>
                  <a:schemeClr val="bg1"/>
                </a:solidFill>
                <a:effectLst/>
                <a:uLnTx/>
                <a:uFillTx/>
                <a:latin typeface="+mn-lt"/>
                <a:ea typeface="+mj-ea"/>
                <a:cs typeface="+mj-cs"/>
              </a:rPr>
              <a:t> </a:t>
            </a:r>
            <a:r>
              <a:rPr kumimoji="0" lang="en-US" altLang="en-US" sz="3800" b="1" i="0" u="none" strike="noStrike" kern="1200" cap="none" spc="0" normalizeH="0" baseline="0" noProof="0" dirty="0" err="1">
                <a:ln>
                  <a:noFill/>
                </a:ln>
                <a:solidFill>
                  <a:schemeClr val="bg1"/>
                </a:solidFill>
                <a:effectLst/>
                <a:uLnTx/>
                <a:uFillTx/>
                <a:latin typeface="+mn-lt"/>
                <a:ea typeface="+mj-ea"/>
                <a:cs typeface="+mj-cs"/>
              </a:rPr>
              <a:t>nikotiinituotteiden</a:t>
            </a:r>
            <a:r>
              <a:rPr kumimoji="0" lang="en-US" altLang="en-US" sz="3800" b="1" i="0" u="none" strike="noStrike" kern="1200" cap="none" spc="0" normalizeH="0" baseline="0" noProof="0" dirty="0">
                <a:ln>
                  <a:noFill/>
                </a:ln>
                <a:solidFill>
                  <a:schemeClr val="bg1"/>
                </a:solidFill>
                <a:effectLst/>
                <a:uLnTx/>
                <a:uFillTx/>
                <a:latin typeface="+mn-lt"/>
                <a:ea typeface="+mj-ea"/>
                <a:cs typeface="+mj-cs"/>
              </a:rPr>
              <a:t> </a:t>
            </a:r>
            <a:r>
              <a:rPr kumimoji="0" lang="en-US" altLang="en-US" sz="3800" b="1" i="0" u="none" strike="noStrike" kern="1200" cap="none" spc="0" normalizeH="0" baseline="0" noProof="0" dirty="0" err="1">
                <a:ln>
                  <a:noFill/>
                </a:ln>
                <a:solidFill>
                  <a:schemeClr val="bg1"/>
                </a:solidFill>
                <a:effectLst/>
                <a:uLnTx/>
                <a:uFillTx/>
                <a:latin typeface="+mn-lt"/>
                <a:ea typeface="+mj-ea"/>
                <a:cs typeface="+mj-cs"/>
              </a:rPr>
              <a:t>käytöllä</a:t>
            </a:r>
            <a:r>
              <a:rPr kumimoji="0" lang="en-US" altLang="en-US" sz="3800" b="1" i="0" u="none" strike="noStrike" kern="1200" cap="none" spc="0" normalizeH="0" baseline="0" noProof="0" dirty="0">
                <a:ln>
                  <a:noFill/>
                </a:ln>
                <a:solidFill>
                  <a:schemeClr val="bg1"/>
                </a:solidFill>
                <a:effectLst/>
                <a:uLnTx/>
                <a:uFillTx/>
                <a:latin typeface="+mn-lt"/>
                <a:ea typeface="+mj-ea"/>
                <a:cs typeface="+mj-cs"/>
              </a:rPr>
              <a:t> on </a:t>
            </a:r>
            <a:r>
              <a:rPr kumimoji="0" lang="en-US" altLang="en-US" sz="3800" b="1" i="0" u="none" strike="noStrike" kern="1200" cap="none" spc="0" normalizeH="0" baseline="0" noProof="0" dirty="0" err="1">
                <a:ln>
                  <a:noFill/>
                </a:ln>
                <a:solidFill>
                  <a:schemeClr val="bg1"/>
                </a:solidFill>
                <a:effectLst/>
                <a:uLnTx/>
                <a:uFillTx/>
                <a:latin typeface="+mn-lt"/>
                <a:ea typeface="+mj-ea"/>
                <a:cs typeface="+mj-cs"/>
              </a:rPr>
              <a:t>ihmisiin</a:t>
            </a:r>
            <a:r>
              <a:rPr kumimoji="0" lang="en-US" altLang="en-US" sz="3800" b="1" i="0" u="none" strike="noStrike" kern="1200" cap="none" spc="0" normalizeH="0" baseline="0" noProof="0" dirty="0">
                <a:ln>
                  <a:noFill/>
                </a:ln>
                <a:solidFill>
                  <a:schemeClr val="bg1"/>
                </a:solidFill>
                <a:effectLst/>
                <a:uLnTx/>
                <a:uFillTx/>
                <a:latin typeface="+mn-lt"/>
                <a:ea typeface="+mj-ea"/>
                <a:cs typeface="+mj-cs"/>
              </a:rPr>
              <a:t>? </a:t>
            </a:r>
            <a:endParaRPr kumimoji="0" lang="en-US" sz="3800" b="1" i="0" u="none" strike="noStrike" kern="1200" cap="none" spc="0" normalizeH="0" baseline="0" noProof="0" dirty="0">
              <a:ln>
                <a:noFill/>
              </a:ln>
              <a:solidFill>
                <a:schemeClr val="bg1"/>
              </a:solidFill>
              <a:effectLst/>
              <a:uLnTx/>
              <a:uFillTx/>
              <a:latin typeface="+mn-lt"/>
              <a:ea typeface="+mj-ea"/>
              <a:cs typeface="Calibri" panose="020F0502020204030204"/>
            </a:endParaRP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2" descr="Valokuva naisesta, jolla miettivä ilme.">
            <a:extLst>
              <a:ext uri="{FF2B5EF4-FFF2-40B4-BE49-F238E27FC236}">
                <a16:creationId xmlns:a16="http://schemas.microsoft.com/office/drawing/2014/main" id="{A0D02BF1-64F9-4A11-AC38-37C107CF6330}"/>
              </a:ext>
            </a:extLst>
          </p:cNvPr>
          <p:cNvPicPr>
            <a:picLocks noChangeAspect="1"/>
          </p:cNvPicPr>
          <p:nvPr/>
        </p:nvPicPr>
        <p:blipFill rotWithShape="1">
          <a:blip r:embed="rId3"/>
          <a:srcRect l="8459" r="9702"/>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53766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BBE4A-08E1-413F-BC95-30ECC0309EBC}"/>
              </a:ext>
            </a:extLst>
          </p:cNvPr>
          <p:cNvSpPr>
            <a:spLocks noGrp="1"/>
          </p:cNvSpPr>
          <p:nvPr>
            <p:ph type="title" idx="4294967295"/>
          </p:nvPr>
        </p:nvSpPr>
        <p:spPr>
          <a:xfrm>
            <a:off x="426719" y="844141"/>
            <a:ext cx="8717281" cy="1325562"/>
          </a:xfrm>
          <a:prstGeom prst="rect">
            <a:avLst/>
          </a:prstGeom>
        </p:spPr>
        <p:txBody>
          <a:bodyPr/>
          <a:lstStyle/>
          <a:p>
            <a:r>
              <a:rPr lang="fi-FI" b="1">
                <a:latin typeface="+mn-lt"/>
              </a:rPr>
              <a:t>Nikotiinituotteet aiheuttavat nikotiiniriippuvuutta</a:t>
            </a:r>
          </a:p>
        </p:txBody>
      </p:sp>
      <p:sp>
        <p:nvSpPr>
          <p:cNvPr id="3" name="Sisällön paikkamerkki 2">
            <a:extLst>
              <a:ext uri="{FF2B5EF4-FFF2-40B4-BE49-F238E27FC236}">
                <a16:creationId xmlns:a16="http://schemas.microsoft.com/office/drawing/2014/main" id="{CAC8D3D3-6CC5-4B90-935D-3D2287C7D17C}"/>
              </a:ext>
            </a:extLst>
          </p:cNvPr>
          <p:cNvSpPr>
            <a:spLocks noGrp="1"/>
          </p:cNvSpPr>
          <p:nvPr>
            <p:ph idx="4294967295"/>
          </p:nvPr>
        </p:nvSpPr>
        <p:spPr>
          <a:xfrm>
            <a:off x="426719" y="2271441"/>
            <a:ext cx="7886700" cy="4351337"/>
          </a:xfrm>
          <a:prstGeom prst="rect">
            <a:avLst/>
          </a:prstGeom>
        </p:spPr>
        <p:txBody>
          <a:bodyPr/>
          <a:lstStyle/>
          <a:p>
            <a:r>
              <a:rPr lang="fi-FI" sz="2000"/>
              <a:t>Nikotiinin toistuvan käytön seurauksena elimistö tottuu siihen nopeasti ja riski tulla riippuvaiseksi on korkea. </a:t>
            </a:r>
          </a:p>
          <a:p>
            <a:r>
              <a:rPr lang="fi-FI" sz="2000"/>
              <a:t>Nikotiini vaikuttaa hermoratoihin ja muutokset välittäjäaineiden vapautumisessa edistävät ja ylläpitävät nikotiiniriippuvuutta. </a:t>
            </a:r>
          </a:p>
          <a:p>
            <a:r>
              <a:rPr lang="fi-FI" sz="2000"/>
              <a:t>Säännöllinen käyttö johtaa sekä kestokyvyn (toleranssi) kasvamiseen, että nikotiinin stimuloivien ja mielihyvää tuovien vaikutusten voimistumiseen (herkistyminen).</a:t>
            </a:r>
          </a:p>
          <a:p>
            <a:r>
              <a:rPr lang="fi-FI" sz="2000"/>
              <a:t>Nuoret ovat erityisen alttiita nikotiiniriippuvuuden synnylle, koska aivojen kehitys jatkuu vielä pitkälle yli 20-vuotiaaksi asti. </a:t>
            </a:r>
          </a:p>
          <a:p>
            <a:r>
              <a:rPr lang="fi-FI" sz="2000"/>
              <a:t>Riippuvuuden kehittymisessä on yksilöllisiä eroja. Perintötekijät yhdessä ympäristötekijöiden kanssa vaikuttavat nikotiiniriippuvuuden syntyyn.</a:t>
            </a:r>
          </a:p>
          <a:p>
            <a:pPr marL="0" indent="0">
              <a:buNone/>
            </a:pPr>
            <a:endParaRPr lang="fi-FI">
              <a:latin typeface="+mj-lt"/>
            </a:endParaRPr>
          </a:p>
        </p:txBody>
      </p:sp>
    </p:spTree>
    <p:extLst>
      <p:ext uri="{BB962C8B-B14F-4D97-AF65-F5344CB8AC3E}">
        <p14:creationId xmlns:p14="http://schemas.microsoft.com/office/powerpoint/2010/main" val="67554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3">
            <a:extLst>
              <a:ext uri="{FF2B5EF4-FFF2-40B4-BE49-F238E27FC236}">
                <a16:creationId xmlns:a16="http://schemas.microsoft.com/office/drawing/2014/main" id="{78C090AB-AC0B-4072-8F5F-34E69C29DB8B}"/>
              </a:ext>
            </a:extLst>
          </p:cNvPr>
          <p:cNvPicPr>
            <a:picLocks noChangeAspect="1"/>
          </p:cNvPicPr>
          <p:nvPr/>
        </p:nvPicPr>
        <p:blipFill rotWithShape="1">
          <a:blip r:embed="rId3"/>
          <a:srcRect r="3666"/>
          <a:stretch/>
        </p:blipFill>
        <p:spPr>
          <a:xfrm>
            <a:off x="-270163" y="198199"/>
            <a:ext cx="9143980" cy="6461601"/>
          </a:xfrm>
          <a:prstGeom prst="rect">
            <a:avLst/>
          </a:prstGeom>
        </p:spPr>
      </p:pic>
    </p:spTree>
    <p:extLst>
      <p:ext uri="{BB962C8B-B14F-4D97-AF65-F5344CB8AC3E}">
        <p14:creationId xmlns:p14="http://schemas.microsoft.com/office/powerpoint/2010/main" val="67845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7056E70-2C6E-42A4-A4D5-F34C9BBA4B8C}"/>
              </a:ext>
            </a:extLst>
          </p:cNvPr>
          <p:cNvSpPr>
            <a:spLocks noGrp="1"/>
          </p:cNvSpPr>
          <p:nvPr>
            <p:ph type="title" idx="4294967295"/>
          </p:nvPr>
        </p:nvSpPr>
        <p:spPr>
          <a:xfrm>
            <a:off x="435428" y="301625"/>
            <a:ext cx="7451271" cy="1325563"/>
          </a:xfrm>
          <a:prstGeom prst="rect">
            <a:avLst/>
          </a:prstGeom>
        </p:spPr>
        <p:txBody>
          <a:bodyPr anchor="t"/>
          <a:lstStyle/>
          <a:p>
            <a:r>
              <a:rPr lang="fi-FI" sz="2000">
                <a:cs typeface="Calibri Light"/>
              </a:rPr>
              <a:t> </a:t>
            </a:r>
            <a:br>
              <a:rPr lang="fi-FI" sz="3200">
                <a:cs typeface="Calibri Light"/>
              </a:rPr>
            </a:br>
            <a:r>
              <a:rPr lang="fi-FI" b="1">
                <a:latin typeface="+mn-lt"/>
                <a:cs typeface="Calibri Light"/>
              </a:rPr>
              <a:t>Nuuskan käytön vaikutukset terveyteen</a:t>
            </a:r>
            <a:br>
              <a:rPr lang="fi-FI" sz="2000" u="sng">
                <a:cs typeface="Calibri Light"/>
              </a:rPr>
            </a:br>
            <a:br>
              <a:rPr lang="fi-FI" sz="2400">
                <a:cs typeface="Calibri Light"/>
              </a:rPr>
            </a:br>
            <a:br>
              <a:rPr lang="fi-FI" sz="3200">
                <a:cs typeface="Calibri Light"/>
              </a:rPr>
            </a:br>
            <a:endParaRPr lang="fi-FI" sz="3200"/>
          </a:p>
        </p:txBody>
      </p:sp>
      <p:sp>
        <p:nvSpPr>
          <p:cNvPr id="3" name="Sisällön paikkamerkki 2">
            <a:extLst>
              <a:ext uri="{FF2B5EF4-FFF2-40B4-BE49-F238E27FC236}">
                <a16:creationId xmlns:a16="http://schemas.microsoft.com/office/drawing/2014/main" id="{93910B41-8C49-4D85-8751-CCDC64DF1687}"/>
              </a:ext>
            </a:extLst>
          </p:cNvPr>
          <p:cNvSpPr>
            <a:spLocks noGrp="1"/>
          </p:cNvSpPr>
          <p:nvPr>
            <p:ph idx="4294967295"/>
          </p:nvPr>
        </p:nvSpPr>
        <p:spPr>
          <a:xfrm>
            <a:off x="435428" y="2022339"/>
            <a:ext cx="8471842" cy="4351337"/>
          </a:xfrm>
          <a:prstGeom prst="rect">
            <a:avLst/>
          </a:prstGeom>
        </p:spPr>
        <p:txBody>
          <a:bodyPr anchor="t"/>
          <a:lstStyle/>
          <a:p>
            <a:r>
              <a:rPr lang="fi-FI" sz="2400" dirty="0">
                <a:cs typeface="Calibri Light"/>
              </a:rPr>
              <a:t>Nikotiiniriippuvuus</a:t>
            </a:r>
          </a:p>
          <a:p>
            <a:r>
              <a:rPr lang="fi-FI" sz="2400" dirty="0">
                <a:cs typeface="Calibri Light"/>
              </a:rPr>
              <a:t>Suu: paikalliset limakalvovauriot, hampaiden värjäytyminen ja kuluminen, ienrajojen vetäytyminen.</a:t>
            </a:r>
          </a:p>
          <a:p>
            <a:r>
              <a:rPr lang="fi-FI" sz="2400" dirty="0">
                <a:cs typeface="Calibri Light"/>
              </a:rPr>
              <a:t>Sydän- ja verenkiertoelimistö: nopeutunut pulssi ja verenpaineen kohoaminen, sydämen lepovaiheen lyhentyminen.</a:t>
            </a:r>
          </a:p>
          <a:p>
            <a:r>
              <a:rPr lang="fi-FI" sz="2400" dirty="0">
                <a:cs typeface="Calibri Light"/>
              </a:rPr>
              <a:t>Kakkostyypin diabeteksen riskin kasvu.</a:t>
            </a:r>
          </a:p>
          <a:p>
            <a:r>
              <a:rPr lang="fi-FI" sz="2400" dirty="0">
                <a:cs typeface="Calibri Light"/>
              </a:rPr>
              <a:t>Joihinkin syöpiin sairastumisen riski kasvaa.</a:t>
            </a:r>
          </a:p>
          <a:p>
            <a:r>
              <a:rPr lang="fi-FI" sz="2400" dirty="0">
                <a:cs typeface="Calibri Light"/>
              </a:rPr>
              <a:t>Nuuskan käyttö raskauden aikana näyttää lisäävän mm. riskiä lapsen pienikokoisuudelle ja -painoisuudelle sekä kuolleena syntymiselle.</a:t>
            </a:r>
            <a:br>
              <a:rPr lang="fi-FI" sz="2400" dirty="0">
                <a:latin typeface="+mj-lt"/>
                <a:cs typeface="Calibri Light"/>
              </a:rPr>
            </a:br>
            <a:endParaRPr lang="fi-FI" sz="2400" dirty="0">
              <a:latin typeface="+mj-lt"/>
              <a:cs typeface="Calibri"/>
            </a:endParaRPr>
          </a:p>
        </p:txBody>
      </p:sp>
    </p:spTree>
    <p:extLst>
      <p:ext uri="{BB962C8B-B14F-4D97-AF65-F5344CB8AC3E}">
        <p14:creationId xmlns:p14="http://schemas.microsoft.com/office/powerpoint/2010/main" val="399814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8E1D1C-9E39-4972-AFC4-20415250609D}"/>
              </a:ext>
            </a:extLst>
          </p:cNvPr>
          <p:cNvSpPr txBox="1">
            <a:spLocks noGrp="1"/>
          </p:cNvSpPr>
          <p:nvPr>
            <p:ph type="title" idx="4294967295"/>
          </p:nvPr>
        </p:nvSpPr>
        <p:spPr>
          <a:xfrm>
            <a:off x="581060" y="572990"/>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dirty="0">
                <a:ln>
                  <a:noFill/>
                </a:ln>
                <a:solidFill>
                  <a:schemeClr val="tx1"/>
                </a:solidFill>
                <a:effectLst/>
                <a:uLnTx/>
                <a:uFillTx/>
                <a:latin typeface="+mn-lt"/>
                <a:ea typeface="+mj-ea"/>
                <a:cs typeface="+mj-cs"/>
              </a:rPr>
              <a:t>Miksi nikotiinituotteita käytetään?</a:t>
            </a:r>
          </a:p>
        </p:txBody>
      </p:sp>
      <p:sp>
        <p:nvSpPr>
          <p:cNvPr id="5" name="Alaotsikko 2">
            <a:extLst>
              <a:ext uri="{FF2B5EF4-FFF2-40B4-BE49-F238E27FC236}">
                <a16:creationId xmlns:a16="http://schemas.microsoft.com/office/drawing/2014/main" id="{B8970EA8-300A-4350-9B14-C3550682B003}"/>
              </a:ext>
            </a:extLst>
          </p:cNvPr>
          <p:cNvSpPr txBox="1">
            <a:spLocks/>
          </p:cNvSpPr>
          <p:nvPr/>
        </p:nvSpPr>
        <p:spPr>
          <a:xfrm>
            <a:off x="2550677" y="2419545"/>
            <a:ext cx="5510887" cy="35672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latin typeface="Calibri" panose="020F0502020204030204" pitchFamily="34" charset="0"/>
                <a:cs typeface="Calibri" panose="020F0502020204030204" pitchFamily="34" charset="0"/>
              </a:rPr>
              <a:t>Pohdi parisi kanssa:</a:t>
            </a:r>
          </a:p>
          <a:p>
            <a:pPr marL="514350" lvl="0" indent="-514350">
              <a:buFont typeface="+mj-lt"/>
              <a:buAutoNum type="arabicPeriod"/>
            </a:pPr>
            <a:r>
              <a:rPr lang="fi-FI" sz="2000" dirty="0">
                <a:solidFill>
                  <a:prstClr val="black"/>
                </a:solidFill>
              </a:rPr>
              <a:t>Miksi ihmiset käyttävät nikotiinituotteita? Miksi osa ei käytä?</a:t>
            </a:r>
          </a:p>
          <a:p>
            <a:pPr marL="514350" lvl="0" indent="-514350">
              <a:buFont typeface="+mj-lt"/>
              <a:buAutoNum type="arabicPeriod"/>
            </a:pPr>
            <a:r>
              <a:rPr lang="fi-FI" sz="2000" dirty="0">
                <a:solidFill>
                  <a:prstClr val="black"/>
                </a:solidFill>
              </a:rPr>
              <a:t>Onko nuorilla eri syitä käyttää nikotiinituotteita kuin aikuisilla? Perustele.</a:t>
            </a:r>
          </a:p>
          <a:p>
            <a:pPr marL="514350" lvl="0" indent="-514350">
              <a:buFont typeface="+mj-lt"/>
              <a:buAutoNum type="arabicPeriod"/>
            </a:pPr>
            <a:r>
              <a:rPr lang="fi-FI" sz="2000" dirty="0">
                <a:solidFill>
                  <a:prstClr val="black"/>
                </a:solidFill>
              </a:rPr>
              <a:t>Mikä vaikuttaa eniten sinun suhtautumiseesi nikotiinituotteita kohtaan? </a:t>
            </a:r>
          </a:p>
          <a:p>
            <a:pPr marL="514350" lvl="0" indent="-514350">
              <a:buFont typeface="+mj-lt"/>
              <a:buAutoNum type="arabicPeriod"/>
            </a:pPr>
            <a:r>
              <a:rPr lang="fi-FI" sz="2000" dirty="0">
                <a:solidFill>
                  <a:prstClr val="black"/>
                </a:solidFill>
              </a:rPr>
              <a:t>Kuinka paljon esimerkit vaikuttavat nuorten suhtautumiseen? Mistä nuoret omaksuvat esimerkkejä?</a:t>
            </a:r>
          </a:p>
          <a:p>
            <a:endParaRPr lang="fi-FI" dirty="0">
              <a:latin typeface="+mj-lt"/>
            </a:endParaRPr>
          </a:p>
          <a:p>
            <a:endParaRPr lang="fi-FI" dirty="0">
              <a:latin typeface="+mj-lt"/>
            </a:endParaRPr>
          </a:p>
        </p:txBody>
      </p:sp>
      <p:sp>
        <p:nvSpPr>
          <p:cNvPr id="6" name="Ellipsi 5">
            <a:extLst>
              <a:ext uri="{FF2B5EF4-FFF2-40B4-BE49-F238E27FC236}">
                <a16:creationId xmlns:a16="http://schemas.microsoft.com/office/drawing/2014/main" id="{517062C3-99C5-40BB-86C6-92EED014AA21}"/>
              </a:ext>
              <a:ext uri="{C183D7F6-B498-43B3-948B-1728B52AA6E4}">
                <adec:decorative xmlns:adec="http://schemas.microsoft.com/office/drawing/2017/decorative" val="1"/>
              </a:ext>
            </a:extLst>
          </p:cNvPr>
          <p:cNvSpPr/>
          <p:nvPr/>
        </p:nvSpPr>
        <p:spPr>
          <a:xfrm>
            <a:off x="576941" y="2694251"/>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7" name="Kuva 6">
            <a:extLst>
              <a:ext uri="{FF2B5EF4-FFF2-40B4-BE49-F238E27FC236}">
                <a16:creationId xmlns:a16="http://schemas.microsoft.com/office/drawing/2014/main" id="{4DF35AFF-A27D-47A7-8CEA-60C06FAADB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151" y="2790874"/>
            <a:ext cx="1412279" cy="1412279"/>
          </a:xfrm>
          <a:prstGeom prst="rect">
            <a:avLst/>
          </a:prstGeom>
        </p:spPr>
      </p:pic>
    </p:spTree>
    <p:extLst>
      <p:ext uri="{BB962C8B-B14F-4D97-AF65-F5344CB8AC3E}">
        <p14:creationId xmlns:p14="http://schemas.microsoft.com/office/powerpoint/2010/main" val="45555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0" y="1793285"/>
            <a:ext cx="9144000" cy="1254715"/>
          </a:xfrm>
          <a:prstGeom prst="rect">
            <a:avLst/>
          </a:prstGeom>
        </p:spPr>
        <p:txBody>
          <a:bodyPr>
            <a:noAutofit/>
          </a:bodyPr>
          <a:lstStyle/>
          <a:p>
            <a:pPr algn="ctr"/>
            <a:r>
              <a:rPr lang="fi-FI" altLang="en-US" sz="4400" b="1">
                <a:latin typeface="+mn-lt"/>
              </a:rPr>
              <a:t>Nuorten nikotiinituotteiden käyttö</a:t>
            </a:r>
          </a:p>
        </p:txBody>
      </p:sp>
      <p:sp>
        <p:nvSpPr>
          <p:cNvPr id="6" name="Ellipsi 5">
            <a:extLst>
              <a:ext uri="{FF2B5EF4-FFF2-40B4-BE49-F238E27FC236}">
                <a16:creationId xmlns:a16="http://schemas.microsoft.com/office/drawing/2014/main" id="{C9870CAD-C7BF-467D-A6A1-3D5756A8AD8D}"/>
              </a:ext>
              <a:ext uri="{C183D7F6-B498-43B3-948B-1728B52AA6E4}">
                <adec:decorative xmlns:adec="http://schemas.microsoft.com/office/drawing/2017/decorative" val="1"/>
              </a:ext>
            </a:extLst>
          </p:cNvPr>
          <p:cNvSpPr/>
          <p:nvPr/>
        </p:nvSpPr>
        <p:spPr>
          <a:xfrm>
            <a:off x="3348444" y="3045824"/>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2FA6972-ED40-44B3-8D87-EBFE1E556284}"/>
              </a:ext>
              <a:ext uri="{C183D7F6-B498-43B3-948B-1728B52AA6E4}">
                <adec:decorative xmlns:adec="http://schemas.microsoft.com/office/drawing/2017/decorative" val="1"/>
              </a:ext>
            </a:extLst>
          </p:cNvPr>
          <p:cNvSpPr/>
          <p:nvPr/>
        </p:nvSpPr>
        <p:spPr>
          <a:xfrm>
            <a:off x="670589" y="3074127"/>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5EC60214-036F-4F69-AB63-CE2AC95E3866}"/>
              </a:ext>
              <a:ext uri="{C183D7F6-B498-43B3-948B-1728B52AA6E4}">
                <adec:decorative xmlns:adec="http://schemas.microsoft.com/office/drawing/2017/decorative" val="1"/>
              </a:ext>
            </a:extLst>
          </p:cNvPr>
          <p:cNvSpPr/>
          <p:nvPr/>
        </p:nvSpPr>
        <p:spPr>
          <a:xfrm>
            <a:off x="6012232" y="2983880"/>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C45587A6-F776-43F3-B70D-5F3F1CF80C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8887" y="3387636"/>
            <a:ext cx="1879352" cy="1824078"/>
          </a:xfrm>
          <a:prstGeom prst="rect">
            <a:avLst/>
          </a:prstGeom>
        </p:spPr>
      </p:pic>
      <p:pic>
        <p:nvPicPr>
          <p:cNvPr id="10" name="Kuva 9">
            <a:extLst>
              <a:ext uri="{FF2B5EF4-FFF2-40B4-BE49-F238E27FC236}">
                <a16:creationId xmlns:a16="http://schemas.microsoft.com/office/drawing/2014/main" id="{0DA69597-6E0B-4FFD-BE87-44C9204155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06348" y="3305692"/>
            <a:ext cx="1966036" cy="1914310"/>
          </a:xfrm>
          <a:prstGeom prst="rect">
            <a:avLst/>
          </a:prstGeom>
        </p:spPr>
      </p:pic>
      <p:pic>
        <p:nvPicPr>
          <p:cNvPr id="11" name="Kuva 10">
            <a:extLst>
              <a:ext uri="{FF2B5EF4-FFF2-40B4-BE49-F238E27FC236}">
                <a16:creationId xmlns:a16="http://schemas.microsoft.com/office/drawing/2014/main" id="{D8E914FB-73E5-496B-AA7F-4327267B5E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42557" y="3204755"/>
            <a:ext cx="1988449" cy="1929967"/>
          </a:xfrm>
          <a:prstGeom prst="rect">
            <a:avLst/>
          </a:prstGeom>
        </p:spPr>
      </p:pic>
    </p:spTree>
    <p:extLst>
      <p:ext uri="{BB962C8B-B14F-4D97-AF65-F5344CB8AC3E}">
        <p14:creationId xmlns:p14="http://schemas.microsoft.com/office/powerpoint/2010/main" val="107188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F2B1D-5C06-4CFB-AC89-6E76BE8962C8}"/>
              </a:ext>
            </a:extLst>
          </p:cNvPr>
          <p:cNvSpPr txBox="1">
            <a:spLocks noGrp="1"/>
          </p:cNvSpPr>
          <p:nvPr>
            <p:ph type="title" idx="4294967295"/>
          </p:nvPr>
        </p:nvSpPr>
        <p:spPr>
          <a:xfrm>
            <a:off x="0" y="683007"/>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Pariporina</a:t>
            </a:r>
          </a:p>
        </p:txBody>
      </p:sp>
      <p:pic>
        <p:nvPicPr>
          <p:cNvPr id="3" name="Sisällön paikkamerkki 4">
            <a:extLst>
              <a:ext uri="{FF2B5EF4-FFF2-40B4-BE49-F238E27FC236}">
                <a16:creationId xmlns:a16="http://schemas.microsoft.com/office/drawing/2014/main" id="{693EAD4B-7F74-4F48-9336-49462BB1BC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3263" y="2129808"/>
            <a:ext cx="2588737" cy="2588737"/>
          </a:xfrm>
          <a:prstGeom prst="rect">
            <a:avLst/>
          </a:prstGeom>
        </p:spPr>
      </p:pic>
      <p:pic>
        <p:nvPicPr>
          <p:cNvPr id="4" name="Sisällön paikkamerkki 4">
            <a:extLst>
              <a:ext uri="{FF2B5EF4-FFF2-40B4-BE49-F238E27FC236}">
                <a16:creationId xmlns:a16="http://schemas.microsoft.com/office/drawing/2014/main" id="{F5193410-7544-41DB-B826-88309BE0E9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6977" y="2129807"/>
            <a:ext cx="2588737" cy="2588737"/>
          </a:xfrm>
          <a:prstGeom prst="rect">
            <a:avLst/>
          </a:prstGeom>
        </p:spPr>
      </p:pic>
      <p:sp>
        <p:nvSpPr>
          <p:cNvPr id="5" name="Tekstiruutu 4" descr="&#10;">
            <a:extLst>
              <a:ext uri="{FF2B5EF4-FFF2-40B4-BE49-F238E27FC236}">
                <a16:creationId xmlns:a16="http://schemas.microsoft.com/office/drawing/2014/main" id="{27B24EB5-A761-44D3-A2F4-424A481428E9}"/>
              </a:ext>
            </a:extLst>
          </p:cNvPr>
          <p:cNvSpPr txBox="1"/>
          <p:nvPr/>
        </p:nvSpPr>
        <p:spPr>
          <a:xfrm>
            <a:off x="0" y="4967147"/>
            <a:ext cx="91440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a:ln>
                  <a:noFill/>
                </a:ln>
                <a:solidFill>
                  <a:prstClr val="black"/>
                </a:solidFill>
                <a:effectLst/>
                <a:uLnTx/>
                <a:uFillTx/>
                <a:ea typeface="+mn-ea"/>
                <a:cs typeface="+mn-cs"/>
              </a:rPr>
              <a:t>Jakautukaa pareihin tai pienryhmiin ja </a:t>
            </a:r>
          </a:p>
          <a:p>
            <a:pPr marL="0" marR="0" lvl="0" indent="0" algn="ctr" defTabSz="457200" rtl="0" eaLnBrk="1" fontAlgn="auto" latinLnBrk="0" hangingPunct="1">
              <a:lnSpc>
                <a:spcPct val="100000"/>
              </a:lnSpc>
              <a:spcBef>
                <a:spcPts val="0"/>
              </a:spcBef>
              <a:spcAft>
                <a:spcPts val="0"/>
              </a:spcAft>
              <a:buClrTx/>
              <a:buSzTx/>
              <a:buFontTx/>
              <a:buNone/>
              <a:tabLst/>
              <a:defRPr/>
            </a:pPr>
            <a:r>
              <a:rPr lang="fi-FI" sz="3200">
                <a:solidFill>
                  <a:prstClr val="black"/>
                </a:solidFill>
              </a:rPr>
              <a:t>k</a:t>
            </a:r>
            <a:r>
              <a:rPr kumimoji="0" lang="fi-FI" sz="3200" i="0" u="none" strike="noStrike" kern="1200" cap="none" spc="0" normalizeH="0" baseline="0" noProof="0" err="1">
                <a:ln>
                  <a:noFill/>
                </a:ln>
                <a:solidFill>
                  <a:prstClr val="black"/>
                </a:solidFill>
                <a:effectLst/>
                <a:uLnTx/>
                <a:uFillTx/>
                <a:ea typeface="+mn-ea"/>
                <a:cs typeface="+mn-cs"/>
              </a:rPr>
              <a:t>irjatkaa</a:t>
            </a:r>
            <a:r>
              <a:rPr kumimoji="0" lang="fi-FI" sz="3200" i="0" u="none" strike="noStrike" kern="1200" cap="none" spc="0" normalizeH="0" baseline="0" noProof="0">
                <a:ln>
                  <a:noFill/>
                </a:ln>
                <a:solidFill>
                  <a:prstClr val="black"/>
                </a:solidFill>
                <a:effectLst/>
                <a:uLnTx/>
                <a:uFillTx/>
                <a:ea typeface="+mn-ea"/>
                <a:cs typeface="+mn-cs"/>
              </a:rPr>
              <a:t> ylös ajatuksianne.</a:t>
            </a:r>
            <a:endParaRPr kumimoji="0" lang="fi-FI" sz="200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83868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392113" y="592138"/>
            <a:ext cx="8751887" cy="969962"/>
          </a:xfrm>
          <a:prstGeom prst="rect">
            <a:avLst/>
          </a:prstGeom>
        </p:spPr>
        <p:txBody>
          <a:bodyPr>
            <a:noAutofit/>
          </a:bodyPr>
          <a:lstStyle/>
          <a:p>
            <a:pPr algn="l"/>
            <a:r>
              <a:rPr lang="fi-FI" altLang="en-US" sz="3200" b="1" dirty="0">
                <a:latin typeface="+mn-lt"/>
              </a:rPr>
              <a:t>Nuorten päivittäinen tupakointi </a:t>
            </a:r>
            <a:br>
              <a:rPr lang="fi-FI" altLang="en-US" sz="3200" b="1" dirty="0">
                <a:latin typeface="+mn-lt"/>
              </a:rPr>
            </a:br>
            <a:r>
              <a:rPr lang="fi-FI" altLang="en-US" sz="3200" b="1" dirty="0">
                <a:latin typeface="+mn-lt"/>
              </a:rPr>
              <a:t>2006-2021</a:t>
            </a:r>
          </a:p>
        </p:txBody>
      </p:sp>
      <p:pic>
        <p:nvPicPr>
          <p:cNvPr id="5" name="Kuva 4" descr="Terveyden ja Hyvinvoinnin laitos">
            <a:extLst>
              <a:ext uri="{FF2B5EF4-FFF2-40B4-BE49-F238E27FC236}">
                <a16:creationId xmlns:a16="http://schemas.microsoft.com/office/drawing/2014/main" id="{6A1C57CC-A988-490B-B9B1-06A91B92065B}"/>
              </a:ext>
            </a:extLst>
          </p:cNvPr>
          <p:cNvPicPr>
            <a:picLocks noChangeAspect="1"/>
          </p:cNvPicPr>
          <p:nvPr/>
        </p:nvPicPr>
        <p:blipFill>
          <a:blip r:embed="rId3"/>
          <a:stretch>
            <a:fillRect/>
          </a:stretch>
        </p:blipFill>
        <p:spPr>
          <a:xfrm>
            <a:off x="6868126" y="236646"/>
            <a:ext cx="2060850" cy="712021"/>
          </a:xfrm>
          <a:prstGeom prst="rect">
            <a:avLst/>
          </a:prstGeom>
        </p:spPr>
      </p:pic>
      <p:sp>
        <p:nvSpPr>
          <p:cNvPr id="3" name="Suorakulmio 2">
            <a:extLst>
              <a:ext uri="{FF2B5EF4-FFF2-40B4-BE49-F238E27FC236}">
                <a16:creationId xmlns:a16="http://schemas.microsoft.com/office/drawing/2014/main" id="{51F475BF-B291-411E-A24F-A3E720D68BF2}"/>
              </a:ext>
              <a:ext uri="{C183D7F6-B498-43B3-948B-1728B52AA6E4}">
                <adec:decorative xmlns:adec="http://schemas.microsoft.com/office/drawing/2017/decorative" val="1"/>
              </a:ext>
            </a:extLst>
          </p:cNvPr>
          <p:cNvSpPr/>
          <p:nvPr/>
        </p:nvSpPr>
        <p:spPr>
          <a:xfrm>
            <a:off x="6026874" y="6136317"/>
            <a:ext cx="407447" cy="367501"/>
          </a:xfrm>
          <a:prstGeom prst="rect">
            <a:avLst/>
          </a:prstGeom>
          <a:solidFill>
            <a:srgbClr val="6C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E5B244CF-9441-433B-89C9-5F658A1F659B}"/>
              </a:ext>
              <a:ext uri="{C183D7F6-B498-43B3-948B-1728B52AA6E4}">
                <adec:decorative xmlns:adec="http://schemas.microsoft.com/office/drawing/2017/decorative" val="1"/>
              </a:ext>
            </a:extLst>
          </p:cNvPr>
          <p:cNvSpPr/>
          <p:nvPr/>
        </p:nvSpPr>
        <p:spPr>
          <a:xfrm>
            <a:off x="575845" y="6177784"/>
            <a:ext cx="379736" cy="342507"/>
          </a:xfrm>
          <a:prstGeom prst="rect">
            <a:avLst/>
          </a:prstGeom>
          <a:solidFill>
            <a:srgbClr val="2D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6FE39B17-242F-4717-90A4-187270D18ADB}"/>
              </a:ext>
              <a:ext uri="{C183D7F6-B498-43B3-948B-1728B52AA6E4}">
                <adec:decorative xmlns:adec="http://schemas.microsoft.com/office/drawing/2017/decorative" val="1"/>
              </a:ext>
            </a:extLst>
          </p:cNvPr>
          <p:cNvSpPr/>
          <p:nvPr/>
        </p:nvSpPr>
        <p:spPr>
          <a:xfrm>
            <a:off x="3510247" y="6161311"/>
            <a:ext cx="379736" cy="342507"/>
          </a:xfrm>
          <a:prstGeom prst="rect">
            <a:avLst/>
          </a:prstGeom>
          <a:solidFill>
            <a:srgbClr val="A1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0DB5A826-D2FC-4FEA-ABF6-A448C740545F}"/>
              </a:ext>
              <a:ext uri="{C183D7F6-B498-43B3-948B-1728B52AA6E4}">
                <adec:decorative xmlns:adec="http://schemas.microsoft.com/office/drawing/2017/decorative" val="1"/>
              </a:ext>
            </a:extLst>
          </p:cNvPr>
          <p:cNvSpPr txBox="1"/>
          <p:nvPr/>
        </p:nvSpPr>
        <p:spPr>
          <a:xfrm>
            <a:off x="1027120" y="6116713"/>
            <a:ext cx="2411586" cy="369332"/>
          </a:xfrm>
          <a:prstGeom prst="rect">
            <a:avLst/>
          </a:prstGeom>
          <a:noFill/>
        </p:spPr>
        <p:txBody>
          <a:bodyPr wrap="square" rtlCol="0">
            <a:spAutoFit/>
          </a:bodyPr>
          <a:lstStyle/>
          <a:p>
            <a:r>
              <a:rPr lang="fi-FI"/>
              <a:t>Perusopetus 8. ja 9. </a:t>
            </a:r>
            <a:r>
              <a:rPr lang="fi-FI" err="1"/>
              <a:t>lk</a:t>
            </a:r>
            <a:endParaRPr lang="fi-FI"/>
          </a:p>
        </p:txBody>
      </p:sp>
      <p:sp>
        <p:nvSpPr>
          <p:cNvPr id="10" name="Tekstiruutu 9">
            <a:extLst>
              <a:ext uri="{FF2B5EF4-FFF2-40B4-BE49-F238E27FC236}">
                <a16:creationId xmlns:a16="http://schemas.microsoft.com/office/drawing/2014/main" id="{4FB585EA-0870-4DD5-B77B-CDE06B47221A}"/>
              </a:ext>
              <a:ext uri="{C183D7F6-B498-43B3-948B-1728B52AA6E4}">
                <adec:decorative xmlns:adec="http://schemas.microsoft.com/office/drawing/2017/decorative" val="1"/>
              </a:ext>
            </a:extLst>
          </p:cNvPr>
          <p:cNvSpPr txBox="1"/>
          <p:nvPr/>
        </p:nvSpPr>
        <p:spPr>
          <a:xfrm>
            <a:off x="4022611" y="6147890"/>
            <a:ext cx="2188709" cy="369332"/>
          </a:xfrm>
          <a:prstGeom prst="rect">
            <a:avLst/>
          </a:prstGeom>
          <a:noFill/>
        </p:spPr>
        <p:txBody>
          <a:bodyPr wrap="square" rtlCol="0">
            <a:spAutoFit/>
          </a:bodyPr>
          <a:lstStyle/>
          <a:p>
            <a:r>
              <a:rPr lang="fi-FI"/>
              <a:t>Lukio 1. ja 2. vuosi</a:t>
            </a:r>
          </a:p>
        </p:txBody>
      </p:sp>
      <p:sp>
        <p:nvSpPr>
          <p:cNvPr id="11" name="Tekstiruutu 10">
            <a:extLst>
              <a:ext uri="{FF2B5EF4-FFF2-40B4-BE49-F238E27FC236}">
                <a16:creationId xmlns:a16="http://schemas.microsoft.com/office/drawing/2014/main" id="{E43F2235-2697-42F4-88F7-73886CCE3FBA}"/>
              </a:ext>
              <a:ext uri="{C183D7F6-B498-43B3-948B-1728B52AA6E4}">
                <adec:decorative xmlns:adec="http://schemas.microsoft.com/office/drawing/2017/decorative" val="1"/>
              </a:ext>
            </a:extLst>
          </p:cNvPr>
          <p:cNvSpPr txBox="1"/>
          <p:nvPr/>
        </p:nvSpPr>
        <p:spPr>
          <a:xfrm>
            <a:off x="6517390" y="6118789"/>
            <a:ext cx="2411586" cy="369332"/>
          </a:xfrm>
          <a:prstGeom prst="rect">
            <a:avLst/>
          </a:prstGeom>
          <a:noFill/>
        </p:spPr>
        <p:txBody>
          <a:bodyPr wrap="square" rtlCol="0">
            <a:spAutoFit/>
          </a:bodyPr>
          <a:lstStyle/>
          <a:p>
            <a:r>
              <a:rPr lang="fi-FI"/>
              <a:t>Ammatillinen oppilaitos</a:t>
            </a:r>
          </a:p>
        </p:txBody>
      </p:sp>
      <p:pic>
        <p:nvPicPr>
          <p:cNvPr id="14" name="Kuva 13">
            <a:extLst>
              <a:ext uri="{FF2B5EF4-FFF2-40B4-BE49-F238E27FC236}">
                <a16:creationId xmlns:a16="http://schemas.microsoft.com/office/drawing/2014/main" id="{73C63CCF-FEF0-4E57-B0A1-CE1E4119C7F1}"/>
              </a:ext>
            </a:extLst>
          </p:cNvPr>
          <p:cNvPicPr/>
          <p:nvPr/>
        </p:nvPicPr>
        <p:blipFill rotWithShape="1">
          <a:blip r:embed="rId4">
            <a:extLst>
              <a:ext uri="{28A0092B-C50C-407E-A947-70E740481C1C}">
                <a14:useLocalDpi xmlns:a14="http://schemas.microsoft.com/office/drawing/2010/main" val="0"/>
              </a:ext>
            </a:extLst>
          </a:blip>
          <a:srcRect b="11268"/>
          <a:stretch/>
        </p:blipFill>
        <p:spPr bwMode="auto">
          <a:xfrm>
            <a:off x="685188" y="1573674"/>
            <a:ext cx="7643266" cy="4209288"/>
          </a:xfrm>
          <a:prstGeom prst="rect">
            <a:avLst/>
          </a:prstGeom>
          <a:noFill/>
          <a:ln>
            <a:noFill/>
          </a:ln>
        </p:spPr>
      </p:pic>
    </p:spTree>
    <p:extLst>
      <p:ext uri="{BB962C8B-B14F-4D97-AF65-F5344CB8AC3E}">
        <p14:creationId xmlns:p14="http://schemas.microsoft.com/office/powerpoint/2010/main" val="192023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330938" y="299336"/>
            <a:ext cx="7567613" cy="747712"/>
          </a:xfrm>
          <a:prstGeom prst="rect">
            <a:avLst/>
          </a:prstGeom>
        </p:spPr>
        <p:txBody>
          <a:bodyPr>
            <a:noAutofit/>
          </a:bodyPr>
          <a:lstStyle/>
          <a:p>
            <a:pPr algn="l"/>
            <a:r>
              <a:rPr lang="fi-FI" altLang="en-US" sz="3200" b="1" dirty="0">
                <a:latin typeface="+mn-lt"/>
              </a:rPr>
              <a:t>Nuorten päivittäinen nuuskan </a:t>
            </a:r>
            <a:br>
              <a:rPr lang="fi-FI" altLang="en-US" sz="3200" b="1" dirty="0">
                <a:latin typeface="+mn-lt"/>
              </a:rPr>
            </a:br>
            <a:r>
              <a:rPr lang="fi-FI" altLang="en-US" sz="3200" b="1" dirty="0">
                <a:latin typeface="+mn-lt"/>
              </a:rPr>
              <a:t>käyttö 2006-2021</a:t>
            </a:r>
          </a:p>
        </p:txBody>
      </p:sp>
      <p:sp>
        <p:nvSpPr>
          <p:cNvPr id="6" name="Suorakulmio 5">
            <a:extLst>
              <a:ext uri="{FF2B5EF4-FFF2-40B4-BE49-F238E27FC236}">
                <a16:creationId xmlns:a16="http://schemas.microsoft.com/office/drawing/2014/main" id="{51E2C9BE-5BE5-4F5A-97BE-A110892929ED}"/>
              </a:ext>
              <a:ext uri="{C183D7F6-B498-43B3-948B-1728B52AA6E4}">
                <adec:decorative xmlns:adec="http://schemas.microsoft.com/office/drawing/2017/decorative" val="1"/>
              </a:ext>
            </a:extLst>
          </p:cNvPr>
          <p:cNvSpPr/>
          <p:nvPr/>
        </p:nvSpPr>
        <p:spPr>
          <a:xfrm>
            <a:off x="6026874" y="6136317"/>
            <a:ext cx="407447" cy="367501"/>
          </a:xfrm>
          <a:prstGeom prst="rect">
            <a:avLst/>
          </a:prstGeom>
          <a:solidFill>
            <a:srgbClr val="6C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E1A519A-36E6-46A7-8639-1625FDB03DCD}"/>
              </a:ext>
              <a:ext uri="{C183D7F6-B498-43B3-948B-1728B52AA6E4}">
                <adec:decorative xmlns:adec="http://schemas.microsoft.com/office/drawing/2017/decorative" val="1"/>
              </a:ext>
            </a:extLst>
          </p:cNvPr>
          <p:cNvSpPr/>
          <p:nvPr/>
        </p:nvSpPr>
        <p:spPr>
          <a:xfrm>
            <a:off x="575845" y="6177784"/>
            <a:ext cx="379736" cy="342507"/>
          </a:xfrm>
          <a:prstGeom prst="rect">
            <a:avLst/>
          </a:prstGeom>
          <a:solidFill>
            <a:srgbClr val="2D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EFF7EC45-5E91-4BB4-AC30-70E3AE3A7DB4}"/>
              </a:ext>
              <a:ext uri="{C183D7F6-B498-43B3-948B-1728B52AA6E4}">
                <adec:decorative xmlns:adec="http://schemas.microsoft.com/office/drawing/2017/decorative" val="1"/>
              </a:ext>
            </a:extLst>
          </p:cNvPr>
          <p:cNvSpPr/>
          <p:nvPr/>
        </p:nvSpPr>
        <p:spPr>
          <a:xfrm>
            <a:off x="3510247" y="6161311"/>
            <a:ext cx="379736" cy="342507"/>
          </a:xfrm>
          <a:prstGeom prst="rect">
            <a:avLst/>
          </a:prstGeom>
          <a:solidFill>
            <a:srgbClr val="A1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51107025-902E-4FA6-B831-7495B5EE5833}"/>
              </a:ext>
              <a:ext uri="{C183D7F6-B498-43B3-948B-1728B52AA6E4}">
                <adec:decorative xmlns:adec="http://schemas.microsoft.com/office/drawing/2017/decorative" val="1"/>
              </a:ext>
            </a:extLst>
          </p:cNvPr>
          <p:cNvSpPr txBox="1"/>
          <p:nvPr/>
        </p:nvSpPr>
        <p:spPr>
          <a:xfrm>
            <a:off x="1027120" y="6116713"/>
            <a:ext cx="2411586" cy="369332"/>
          </a:xfrm>
          <a:prstGeom prst="rect">
            <a:avLst/>
          </a:prstGeom>
          <a:noFill/>
        </p:spPr>
        <p:txBody>
          <a:bodyPr wrap="square" rtlCol="0">
            <a:spAutoFit/>
          </a:bodyPr>
          <a:lstStyle/>
          <a:p>
            <a:r>
              <a:rPr lang="fi-FI"/>
              <a:t>Perusopetus 8. ja 9. </a:t>
            </a:r>
            <a:r>
              <a:rPr lang="fi-FI" err="1"/>
              <a:t>lk</a:t>
            </a:r>
            <a:endParaRPr lang="fi-FI"/>
          </a:p>
        </p:txBody>
      </p:sp>
      <p:sp>
        <p:nvSpPr>
          <p:cNvPr id="10" name="Tekstiruutu 9">
            <a:extLst>
              <a:ext uri="{FF2B5EF4-FFF2-40B4-BE49-F238E27FC236}">
                <a16:creationId xmlns:a16="http://schemas.microsoft.com/office/drawing/2014/main" id="{BEF9495E-B3ED-4730-AD43-6B2D924A4C87}"/>
              </a:ext>
              <a:ext uri="{C183D7F6-B498-43B3-948B-1728B52AA6E4}">
                <adec:decorative xmlns:adec="http://schemas.microsoft.com/office/drawing/2017/decorative" val="1"/>
              </a:ext>
            </a:extLst>
          </p:cNvPr>
          <p:cNvSpPr txBox="1"/>
          <p:nvPr/>
        </p:nvSpPr>
        <p:spPr>
          <a:xfrm>
            <a:off x="4022611" y="6147890"/>
            <a:ext cx="2188709" cy="369332"/>
          </a:xfrm>
          <a:prstGeom prst="rect">
            <a:avLst/>
          </a:prstGeom>
          <a:noFill/>
        </p:spPr>
        <p:txBody>
          <a:bodyPr wrap="square" rtlCol="0">
            <a:spAutoFit/>
          </a:bodyPr>
          <a:lstStyle/>
          <a:p>
            <a:r>
              <a:rPr lang="fi-FI"/>
              <a:t>Lukio 1. ja 2. vuosi</a:t>
            </a:r>
          </a:p>
        </p:txBody>
      </p:sp>
      <p:sp>
        <p:nvSpPr>
          <p:cNvPr id="11" name="Tekstiruutu 10">
            <a:extLst>
              <a:ext uri="{FF2B5EF4-FFF2-40B4-BE49-F238E27FC236}">
                <a16:creationId xmlns:a16="http://schemas.microsoft.com/office/drawing/2014/main" id="{26F8CD88-80B5-4423-9645-E25BD5CF0A7F}"/>
              </a:ext>
              <a:ext uri="{C183D7F6-B498-43B3-948B-1728B52AA6E4}">
                <adec:decorative xmlns:adec="http://schemas.microsoft.com/office/drawing/2017/decorative" val="1"/>
              </a:ext>
            </a:extLst>
          </p:cNvPr>
          <p:cNvSpPr txBox="1"/>
          <p:nvPr/>
        </p:nvSpPr>
        <p:spPr>
          <a:xfrm>
            <a:off x="6517390" y="6118789"/>
            <a:ext cx="2411586" cy="369332"/>
          </a:xfrm>
          <a:prstGeom prst="rect">
            <a:avLst/>
          </a:prstGeom>
          <a:noFill/>
        </p:spPr>
        <p:txBody>
          <a:bodyPr wrap="square" rtlCol="0">
            <a:spAutoFit/>
          </a:bodyPr>
          <a:lstStyle/>
          <a:p>
            <a:r>
              <a:rPr lang="fi-FI"/>
              <a:t>Ammatillinen oppilaitos</a:t>
            </a:r>
          </a:p>
        </p:txBody>
      </p:sp>
      <p:pic>
        <p:nvPicPr>
          <p:cNvPr id="12" name="Kuva 11" descr="Terveyden ja Hyvinvoinnin laitos">
            <a:extLst>
              <a:ext uri="{FF2B5EF4-FFF2-40B4-BE49-F238E27FC236}">
                <a16:creationId xmlns:a16="http://schemas.microsoft.com/office/drawing/2014/main" id="{11A84CEB-663E-412A-AAA3-E40D4F79B71E}"/>
              </a:ext>
            </a:extLst>
          </p:cNvPr>
          <p:cNvPicPr>
            <a:picLocks noChangeAspect="1"/>
          </p:cNvPicPr>
          <p:nvPr/>
        </p:nvPicPr>
        <p:blipFill>
          <a:blip r:embed="rId3"/>
          <a:stretch>
            <a:fillRect/>
          </a:stretch>
        </p:blipFill>
        <p:spPr>
          <a:xfrm>
            <a:off x="6868126" y="236646"/>
            <a:ext cx="2060850" cy="712021"/>
          </a:xfrm>
          <a:prstGeom prst="rect">
            <a:avLst/>
          </a:prstGeom>
        </p:spPr>
      </p:pic>
      <p:pic>
        <p:nvPicPr>
          <p:cNvPr id="3" name="Kuva 2">
            <a:extLst>
              <a:ext uri="{FF2B5EF4-FFF2-40B4-BE49-F238E27FC236}">
                <a16:creationId xmlns:a16="http://schemas.microsoft.com/office/drawing/2014/main" id="{43FFC6FF-B42D-4BD6-9D2C-E58EC381DF02}"/>
              </a:ext>
            </a:extLst>
          </p:cNvPr>
          <p:cNvPicPr>
            <a:picLocks noChangeAspect="1"/>
          </p:cNvPicPr>
          <p:nvPr/>
        </p:nvPicPr>
        <p:blipFill rotWithShape="1">
          <a:blip r:embed="rId4"/>
          <a:srcRect b="10748"/>
          <a:stretch/>
        </p:blipFill>
        <p:spPr>
          <a:xfrm>
            <a:off x="234412" y="1356313"/>
            <a:ext cx="8675175" cy="4426649"/>
          </a:xfrm>
          <a:prstGeom prst="rect">
            <a:avLst/>
          </a:prstGeom>
        </p:spPr>
      </p:pic>
    </p:spTree>
    <p:extLst>
      <p:ext uri="{BB962C8B-B14F-4D97-AF65-F5344CB8AC3E}">
        <p14:creationId xmlns:p14="http://schemas.microsoft.com/office/powerpoint/2010/main" val="17912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9EAD9D-363A-43A4-AEC4-BD319620706F}"/>
              </a:ext>
            </a:extLst>
          </p:cNvPr>
          <p:cNvSpPr>
            <a:spLocks noGrp="1"/>
          </p:cNvSpPr>
          <p:nvPr>
            <p:ph type="title" idx="4294967295"/>
          </p:nvPr>
        </p:nvSpPr>
        <p:spPr>
          <a:xfrm>
            <a:off x="769394" y="1746223"/>
            <a:ext cx="7886700" cy="1325562"/>
          </a:xfrm>
          <a:prstGeom prst="rect">
            <a:avLst/>
          </a:prstGeom>
        </p:spPr>
        <p:txBody>
          <a:bodyPr/>
          <a:lstStyle/>
          <a:p>
            <a:r>
              <a:rPr lang="fi-FI" sz="4800" b="1" dirty="0">
                <a:latin typeface="+mn-lt"/>
              </a:rPr>
              <a:t>Pohdintatehtävä</a:t>
            </a:r>
            <a:endParaRPr lang="fi-FI" sz="5100" b="1" dirty="0">
              <a:latin typeface="+mn-lt"/>
            </a:endParaRPr>
          </a:p>
        </p:txBody>
      </p:sp>
      <p:sp>
        <p:nvSpPr>
          <p:cNvPr id="3" name="Sisällön paikkamerkki 2">
            <a:extLst>
              <a:ext uri="{FF2B5EF4-FFF2-40B4-BE49-F238E27FC236}">
                <a16:creationId xmlns:a16="http://schemas.microsoft.com/office/drawing/2014/main" id="{EF2B6435-7EEE-4DA3-8EB5-743A12747022}"/>
              </a:ext>
            </a:extLst>
          </p:cNvPr>
          <p:cNvSpPr>
            <a:spLocks noGrp="1"/>
          </p:cNvSpPr>
          <p:nvPr>
            <p:ph idx="4294967295"/>
          </p:nvPr>
        </p:nvSpPr>
        <p:spPr>
          <a:xfrm>
            <a:off x="2625746" y="3071785"/>
            <a:ext cx="5748860" cy="1949541"/>
          </a:xfrm>
          <a:prstGeom prst="rect">
            <a:avLst/>
          </a:prstGeom>
        </p:spPr>
        <p:txBody>
          <a:bodyPr anchor="t"/>
          <a:lstStyle/>
          <a:p>
            <a:pPr marL="0" indent="0">
              <a:buNone/>
            </a:pPr>
            <a:r>
              <a:rPr lang="fi-FI" sz="3600" dirty="0"/>
              <a:t>Kuinka suuri osa nuorista käyttää nikotiinituotteita päivittäin? </a:t>
            </a:r>
          </a:p>
          <a:p>
            <a:pPr marL="0" indent="0">
              <a:buNone/>
            </a:pPr>
            <a:endParaRPr lang="fi-FI" dirty="0"/>
          </a:p>
        </p:txBody>
      </p:sp>
      <p:sp>
        <p:nvSpPr>
          <p:cNvPr id="5" name="Ellipsi 4">
            <a:extLst>
              <a:ext uri="{FF2B5EF4-FFF2-40B4-BE49-F238E27FC236}">
                <a16:creationId xmlns:a16="http://schemas.microsoft.com/office/drawing/2014/main" id="{E4A06235-961B-43AC-8036-C7944F4CEE95}"/>
              </a:ext>
              <a:ext uri="{C183D7F6-B498-43B3-948B-1728B52AA6E4}">
                <adec:decorative xmlns:adec="http://schemas.microsoft.com/office/drawing/2017/decorative" val="1"/>
              </a:ext>
            </a:extLst>
          </p:cNvPr>
          <p:cNvSpPr/>
          <p:nvPr/>
        </p:nvSpPr>
        <p:spPr>
          <a:xfrm>
            <a:off x="769394" y="307178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6" name="Kuva 5">
            <a:extLst>
              <a:ext uri="{FF2B5EF4-FFF2-40B4-BE49-F238E27FC236}">
                <a16:creationId xmlns:a16="http://schemas.microsoft.com/office/drawing/2014/main" id="{B8A39418-A2F0-403D-B63B-3EE1CA513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603" y="3071785"/>
            <a:ext cx="1412279" cy="1412279"/>
          </a:xfrm>
          <a:prstGeom prst="rect">
            <a:avLst/>
          </a:prstGeom>
        </p:spPr>
      </p:pic>
    </p:spTree>
    <p:extLst>
      <p:ext uri="{BB962C8B-B14F-4D97-AF65-F5344CB8AC3E}">
        <p14:creationId xmlns:p14="http://schemas.microsoft.com/office/powerpoint/2010/main" val="203222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98B3-61FC-46A7-A5BE-7356C31557FC}"/>
              </a:ext>
            </a:extLst>
          </p:cNvPr>
          <p:cNvSpPr txBox="1">
            <a:spLocks noGrp="1"/>
          </p:cNvSpPr>
          <p:nvPr>
            <p:ph type="title" idx="4294967295"/>
          </p:nvPr>
        </p:nvSpPr>
        <p:spPr>
          <a:xfrm>
            <a:off x="213919" y="407033"/>
            <a:ext cx="7567613" cy="1171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3200" b="1" i="0" u="none" strike="noStrike" kern="1200" cap="none" spc="0" normalizeH="0" baseline="0" noProof="0">
                <a:ln>
                  <a:noFill/>
                </a:ln>
                <a:solidFill>
                  <a:schemeClr val="tx1"/>
                </a:solidFill>
                <a:effectLst/>
                <a:uLnTx/>
                <a:uFillTx/>
                <a:latin typeface="+mn-lt"/>
                <a:ea typeface="+mj-ea"/>
                <a:cs typeface="+mj-cs"/>
              </a:rPr>
              <a:t>Käyttää nikotiinituotteita päivittäin</a:t>
            </a:r>
          </a:p>
        </p:txBody>
      </p:sp>
      <p:sp>
        <p:nvSpPr>
          <p:cNvPr id="7" name="Suorakulmio 6">
            <a:extLst>
              <a:ext uri="{FF2B5EF4-FFF2-40B4-BE49-F238E27FC236}">
                <a16:creationId xmlns:a16="http://schemas.microsoft.com/office/drawing/2014/main" id="{5F3DAA31-E43C-41F1-B6FA-88B8AA083775}"/>
              </a:ext>
              <a:ext uri="{C183D7F6-B498-43B3-948B-1728B52AA6E4}">
                <adec:decorative xmlns:adec="http://schemas.microsoft.com/office/drawing/2017/decorative" val="1"/>
              </a:ext>
            </a:extLst>
          </p:cNvPr>
          <p:cNvSpPr/>
          <p:nvPr/>
        </p:nvSpPr>
        <p:spPr>
          <a:xfrm>
            <a:off x="643489" y="6116713"/>
            <a:ext cx="379736" cy="342507"/>
          </a:xfrm>
          <a:prstGeom prst="rect">
            <a:avLst/>
          </a:prstGeom>
          <a:solidFill>
            <a:srgbClr val="2D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5D7E1DE0-7057-47A1-BCF9-FA677364F6CA}"/>
              </a:ext>
              <a:ext uri="{C183D7F6-B498-43B3-948B-1728B52AA6E4}">
                <adec:decorative xmlns:adec="http://schemas.microsoft.com/office/drawing/2017/decorative" val="1"/>
              </a:ext>
            </a:extLst>
          </p:cNvPr>
          <p:cNvSpPr/>
          <p:nvPr/>
        </p:nvSpPr>
        <p:spPr>
          <a:xfrm>
            <a:off x="3155851" y="6143538"/>
            <a:ext cx="379736" cy="342507"/>
          </a:xfrm>
          <a:prstGeom prst="rect">
            <a:avLst/>
          </a:prstGeom>
          <a:solidFill>
            <a:srgbClr val="D9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89B7C513-C230-4196-A0EB-935D8E4E9B08}"/>
              </a:ext>
              <a:ext uri="{C183D7F6-B498-43B3-948B-1728B52AA6E4}">
                <adec:decorative xmlns:adec="http://schemas.microsoft.com/office/drawing/2017/decorative" val="1"/>
              </a:ext>
            </a:extLst>
          </p:cNvPr>
          <p:cNvSpPr txBox="1"/>
          <p:nvPr/>
        </p:nvSpPr>
        <p:spPr>
          <a:xfrm>
            <a:off x="1033994" y="6116713"/>
            <a:ext cx="2024976" cy="369332"/>
          </a:xfrm>
          <a:prstGeom prst="rect">
            <a:avLst/>
          </a:prstGeom>
          <a:noFill/>
        </p:spPr>
        <p:txBody>
          <a:bodyPr wrap="square" rtlCol="0">
            <a:spAutoFit/>
          </a:bodyPr>
          <a:lstStyle/>
          <a:p>
            <a:r>
              <a:rPr lang="fi-FI" dirty="0"/>
              <a:t>Tupakoi päivittäin</a:t>
            </a:r>
          </a:p>
        </p:txBody>
      </p:sp>
      <p:sp>
        <p:nvSpPr>
          <p:cNvPr id="10" name="Tekstiruutu 9">
            <a:extLst>
              <a:ext uri="{FF2B5EF4-FFF2-40B4-BE49-F238E27FC236}">
                <a16:creationId xmlns:a16="http://schemas.microsoft.com/office/drawing/2014/main" id="{4F337620-62BB-4410-B579-68CEEE78C7B9}"/>
              </a:ext>
              <a:ext uri="{C183D7F6-B498-43B3-948B-1728B52AA6E4}">
                <adec:decorative xmlns:adec="http://schemas.microsoft.com/office/drawing/2017/decorative" val="1"/>
              </a:ext>
            </a:extLst>
          </p:cNvPr>
          <p:cNvSpPr txBox="1"/>
          <p:nvPr/>
        </p:nvSpPr>
        <p:spPr>
          <a:xfrm>
            <a:off x="3632469" y="6116713"/>
            <a:ext cx="2411586" cy="369332"/>
          </a:xfrm>
          <a:prstGeom prst="rect">
            <a:avLst/>
          </a:prstGeom>
          <a:noFill/>
        </p:spPr>
        <p:txBody>
          <a:bodyPr wrap="square" rtlCol="0">
            <a:spAutoFit/>
          </a:bodyPr>
          <a:lstStyle/>
          <a:p>
            <a:r>
              <a:rPr lang="fi-FI" dirty="0"/>
              <a:t>Nuuskaa päivittäin</a:t>
            </a:r>
          </a:p>
        </p:txBody>
      </p:sp>
      <p:pic>
        <p:nvPicPr>
          <p:cNvPr id="3" name="Kuva 2" descr="Terveyden ja Hyvinvoinnin laitos">
            <a:extLst>
              <a:ext uri="{FF2B5EF4-FFF2-40B4-BE49-F238E27FC236}">
                <a16:creationId xmlns:a16="http://schemas.microsoft.com/office/drawing/2014/main" id="{C44FFAC5-45D4-4014-A3D8-27912BCEE2F6}"/>
              </a:ext>
            </a:extLst>
          </p:cNvPr>
          <p:cNvPicPr>
            <a:picLocks noChangeAspect="1"/>
          </p:cNvPicPr>
          <p:nvPr/>
        </p:nvPicPr>
        <p:blipFill>
          <a:blip r:embed="rId3"/>
          <a:stretch>
            <a:fillRect/>
          </a:stretch>
        </p:blipFill>
        <p:spPr>
          <a:xfrm>
            <a:off x="6868126" y="236646"/>
            <a:ext cx="2060850" cy="712021"/>
          </a:xfrm>
          <a:prstGeom prst="rect">
            <a:avLst/>
          </a:prstGeom>
        </p:spPr>
      </p:pic>
      <p:pic>
        <p:nvPicPr>
          <p:cNvPr id="5" name="Kuva 4">
            <a:extLst>
              <a:ext uri="{FF2B5EF4-FFF2-40B4-BE49-F238E27FC236}">
                <a16:creationId xmlns:a16="http://schemas.microsoft.com/office/drawing/2014/main" id="{0BC016DC-026F-4682-9B71-FEFBE58343A2}"/>
              </a:ext>
            </a:extLst>
          </p:cNvPr>
          <p:cNvPicPr>
            <a:picLocks noChangeAspect="1"/>
          </p:cNvPicPr>
          <p:nvPr/>
        </p:nvPicPr>
        <p:blipFill rotWithShape="1">
          <a:blip r:embed="rId4"/>
          <a:srcRect b="10370"/>
          <a:stretch/>
        </p:blipFill>
        <p:spPr>
          <a:xfrm>
            <a:off x="213919" y="1617098"/>
            <a:ext cx="8737949" cy="4204545"/>
          </a:xfrm>
          <a:prstGeom prst="rect">
            <a:avLst/>
          </a:prstGeom>
        </p:spPr>
      </p:pic>
    </p:spTree>
    <p:extLst>
      <p:ext uri="{BB962C8B-B14F-4D97-AF65-F5344CB8AC3E}">
        <p14:creationId xmlns:p14="http://schemas.microsoft.com/office/powerpoint/2010/main" val="238586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9822530-BDCF-4369-9E21-9BD970564A6E}"/>
              </a:ext>
              <a:ext uri="{C183D7F6-B498-43B3-948B-1728B52AA6E4}">
                <adec:decorative xmlns:adec="http://schemas.microsoft.com/office/drawing/2017/decorative" val="1"/>
              </a:ext>
            </a:extLst>
          </p:cNvPr>
          <p:cNvSpPr/>
          <p:nvPr/>
        </p:nvSpPr>
        <p:spPr>
          <a:xfrm>
            <a:off x="0" y="3520057"/>
            <a:ext cx="9144000" cy="227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35B92C-B5F3-4F4F-96B8-B5ED0E8B7CCC}"/>
              </a:ext>
            </a:extLst>
          </p:cNvPr>
          <p:cNvSpPr>
            <a:spLocks noGrp="1"/>
          </p:cNvSpPr>
          <p:nvPr>
            <p:ph type="title" idx="4294967295"/>
          </p:nvPr>
        </p:nvSpPr>
        <p:spPr>
          <a:xfrm>
            <a:off x="383175" y="1415148"/>
            <a:ext cx="7886700" cy="1325562"/>
          </a:xfrm>
          <a:prstGeom prst="rect">
            <a:avLst/>
          </a:prstGeom>
        </p:spPr>
        <p:txBody>
          <a:bodyPr/>
          <a:lstStyle/>
          <a:p>
            <a:r>
              <a:rPr lang="fi-FI" b="1">
                <a:latin typeface="+mn-lt"/>
              </a:rPr>
              <a:t>Janaharjoitus</a:t>
            </a:r>
          </a:p>
        </p:txBody>
      </p:sp>
      <p:sp>
        <p:nvSpPr>
          <p:cNvPr id="3" name="Sisällön paikkamerkki 2">
            <a:extLst>
              <a:ext uri="{FF2B5EF4-FFF2-40B4-BE49-F238E27FC236}">
                <a16:creationId xmlns:a16="http://schemas.microsoft.com/office/drawing/2014/main" id="{EC190E95-7B5F-4B3D-AB89-A692E5804D17}"/>
              </a:ext>
            </a:extLst>
          </p:cNvPr>
          <p:cNvSpPr>
            <a:spLocks noGrp="1"/>
          </p:cNvSpPr>
          <p:nvPr>
            <p:ph idx="4294967295"/>
          </p:nvPr>
        </p:nvSpPr>
        <p:spPr>
          <a:xfrm>
            <a:off x="383175" y="2182076"/>
            <a:ext cx="8673739" cy="1035203"/>
          </a:xfrm>
          <a:prstGeom prst="rect">
            <a:avLst/>
          </a:prstGeom>
        </p:spPr>
        <p:txBody>
          <a:bodyPr anchor="t"/>
          <a:lstStyle/>
          <a:p>
            <a:pPr marL="0" indent="0">
              <a:buNone/>
            </a:pPr>
            <a:r>
              <a:rPr lang="fi-FI"/>
              <a:t>Asetu esitetyn väitteen mukaan jompaankumpaan </a:t>
            </a:r>
            <a:br>
              <a:rPr lang="fi-FI"/>
            </a:br>
            <a:r>
              <a:rPr lang="fi-FI"/>
              <a:t>päähän tai niiden välille, oman mielipiteesi mukaan. </a:t>
            </a:r>
          </a:p>
          <a:p>
            <a:endParaRPr lang="fi-FI"/>
          </a:p>
        </p:txBody>
      </p:sp>
      <p:pic>
        <p:nvPicPr>
          <p:cNvPr id="4" name="Kuva 3">
            <a:extLst>
              <a:ext uri="{FF2B5EF4-FFF2-40B4-BE49-F238E27FC236}">
                <a16:creationId xmlns:a16="http://schemas.microsoft.com/office/drawing/2014/main" id="{8B448100-ADA5-41F0-9A40-9746C146EB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48749" y="3147635"/>
            <a:ext cx="3017782" cy="3017782"/>
          </a:xfrm>
          <a:prstGeom prst="rect">
            <a:avLst/>
          </a:prstGeom>
        </p:spPr>
      </p:pic>
      <p:pic>
        <p:nvPicPr>
          <p:cNvPr id="5" name="Kuva 4">
            <a:extLst>
              <a:ext uri="{FF2B5EF4-FFF2-40B4-BE49-F238E27FC236}">
                <a16:creationId xmlns:a16="http://schemas.microsoft.com/office/drawing/2014/main" id="{19C254C6-9524-438F-8597-8CC7345ED1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3147635"/>
            <a:ext cx="3017782" cy="3017782"/>
          </a:xfrm>
          <a:prstGeom prst="rect">
            <a:avLst/>
          </a:prstGeom>
        </p:spPr>
      </p:pic>
    </p:spTree>
    <p:extLst>
      <p:ext uri="{BB962C8B-B14F-4D97-AF65-F5344CB8AC3E}">
        <p14:creationId xmlns:p14="http://schemas.microsoft.com/office/powerpoint/2010/main" val="32125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EHYT ryn mainoskuva nuorille suunnatusta kanavasta buenotalk.fi">
            <a:extLst>
              <a:ext uri="{FF2B5EF4-FFF2-40B4-BE49-F238E27FC236}">
                <a16:creationId xmlns:a16="http://schemas.microsoft.com/office/drawing/2014/main" id="{359F489A-171B-4F0B-AC41-8C6FDECB1ED0}"/>
              </a:ext>
            </a:extLst>
          </p:cNvPr>
          <p:cNvPicPr>
            <a:picLocks noChangeAspect="1"/>
          </p:cNvPicPr>
          <p:nvPr/>
        </p:nvPicPr>
        <p:blipFill>
          <a:blip r:embed="rId3"/>
          <a:stretch>
            <a:fillRect/>
          </a:stretch>
        </p:blipFill>
        <p:spPr>
          <a:xfrm>
            <a:off x="-93725" y="-69964"/>
            <a:ext cx="9240547" cy="6926593"/>
          </a:xfrm>
          <a:prstGeom prst="rect">
            <a:avLst/>
          </a:prstGeom>
        </p:spPr>
      </p:pic>
    </p:spTree>
    <p:extLst>
      <p:ext uri="{BB962C8B-B14F-4D97-AF65-F5344CB8AC3E}">
        <p14:creationId xmlns:p14="http://schemas.microsoft.com/office/powerpoint/2010/main" val="8819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882092"/>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2454387" y="2418767"/>
            <a:ext cx="5849728" cy="28282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200" b="1" dirty="0"/>
              <a:t>Pohdi parisi kanssa:</a:t>
            </a:r>
          </a:p>
          <a:p>
            <a:pPr marL="514350" indent="-514350">
              <a:buFont typeface="Arial" panose="020B0604020202020204" pitchFamily="34" charset="0"/>
              <a:buAutoNum type="arabicPeriod"/>
            </a:pPr>
            <a:r>
              <a:rPr lang="fi-FI" sz="2000" dirty="0">
                <a:cs typeface="Calibri"/>
              </a:rPr>
              <a:t>Mitä nikotiini on?</a:t>
            </a:r>
          </a:p>
          <a:p>
            <a:pPr marL="514350" indent="-514350">
              <a:buAutoNum type="arabicPeriod"/>
            </a:pPr>
            <a:r>
              <a:rPr lang="fi-FI" sz="2000" dirty="0"/>
              <a:t>Mitä nikotiinituotteita tiedätte?</a:t>
            </a:r>
            <a:endParaRPr lang="fi-FI" sz="2000" dirty="0">
              <a:cs typeface="Calibri Light"/>
            </a:endParaRPr>
          </a:p>
          <a:p>
            <a:pPr marL="514350" indent="-514350">
              <a:buFont typeface="Arial" panose="020B0604020202020204" pitchFamily="34" charset="0"/>
              <a:buAutoNum type="arabicPeriod"/>
            </a:pPr>
            <a:r>
              <a:rPr lang="fi-FI" sz="2000" dirty="0"/>
              <a:t>Mistä ja missä nikotiinituotteet valmistetaan?</a:t>
            </a:r>
            <a:endParaRPr lang="fi-FI" sz="2000" dirty="0">
              <a:cs typeface="Calibri"/>
            </a:endParaRPr>
          </a:p>
          <a:p>
            <a:pPr marL="514350" indent="-514350">
              <a:buFont typeface="Arial" panose="020B0604020202020204" pitchFamily="34" charset="0"/>
              <a:buAutoNum type="arabicPeriod"/>
            </a:pPr>
            <a:r>
              <a:rPr lang="fi-FI" sz="2000" dirty="0"/>
              <a:t>Kuka saa käyttää nikotiinituotteita Suomessa? Miksi on olemassa ikärajoja?</a:t>
            </a:r>
            <a:endParaRPr lang="fi-FI" sz="2000" dirty="0">
              <a:cs typeface="Calibri Light"/>
            </a:endParaRPr>
          </a:p>
          <a:p>
            <a:pPr marL="514350" indent="-514350">
              <a:buFont typeface="Arial" panose="020B0604020202020204" pitchFamily="34" charset="0"/>
              <a:buAutoNum type="arabicPeriod"/>
            </a:pPr>
            <a:r>
              <a:rPr lang="fi-FI" sz="2000" dirty="0"/>
              <a:t>Millaisia vaikutuksia nikotiinituotteiden käytöllä on ihmisiin? </a:t>
            </a:r>
            <a:endParaRPr lang="fi-FI" sz="2000" dirty="0">
              <a:cs typeface="Calibri Light"/>
            </a:endParaRPr>
          </a:p>
          <a:p>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576942" y="2710829"/>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2" name="Kuva 11">
            <a:extLst>
              <a:ext uri="{FF2B5EF4-FFF2-40B4-BE49-F238E27FC236}">
                <a16:creationId xmlns:a16="http://schemas.microsoft.com/office/drawing/2014/main" id="{1B88B9B8-477E-47D6-8BF5-0E0805BB08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151" y="2790038"/>
            <a:ext cx="1412279" cy="1412279"/>
          </a:xfrm>
          <a:prstGeom prst="rect">
            <a:avLst/>
          </a:prstGeom>
        </p:spPr>
      </p:pic>
    </p:spTree>
    <p:extLst>
      <p:ext uri="{BB962C8B-B14F-4D97-AF65-F5344CB8AC3E}">
        <p14:creationId xmlns:p14="http://schemas.microsoft.com/office/powerpoint/2010/main" val="279078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title" idx="4294967295"/>
          </p:nvPr>
        </p:nvSpPr>
        <p:spPr>
          <a:xfrm>
            <a:off x="328863" y="750677"/>
            <a:ext cx="7886700" cy="1325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600" b="1" i="0" u="none" strike="noStrike" kern="1200" cap="none" spc="0" normalizeH="0" baseline="0" noProof="0">
                <a:ln>
                  <a:noFill/>
                </a:ln>
                <a:solidFill>
                  <a:schemeClr val="tx1"/>
                </a:solidFill>
                <a:effectLst/>
                <a:uLnTx/>
                <a:uFillTx/>
                <a:latin typeface="+mn-lt"/>
                <a:ea typeface="+mj-ea"/>
                <a:cs typeface="+mj-cs"/>
              </a:rPr>
              <a:t>Mitä on nikotiini ja missä sitä on?</a:t>
            </a:r>
          </a:p>
        </p:txBody>
      </p:sp>
      <p:sp>
        <p:nvSpPr>
          <p:cNvPr id="3" name="Sisällön paikkamerkki 2">
            <a:extLst>
              <a:ext uri="{FF2B5EF4-FFF2-40B4-BE49-F238E27FC236}">
                <a16:creationId xmlns:a16="http://schemas.microsoft.com/office/drawing/2014/main" id="{76922AC6-358A-4561-8A1B-E43C91B5791D}"/>
              </a:ext>
            </a:extLst>
          </p:cNvPr>
          <p:cNvSpPr txBox="1">
            <a:spLocks/>
          </p:cNvSpPr>
          <p:nvPr/>
        </p:nvSpPr>
        <p:spPr>
          <a:xfrm>
            <a:off x="328863" y="1891006"/>
            <a:ext cx="7542213" cy="4351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i="1"/>
              <a:t>Nikotiini on stimuloiva, piristävä aine, johon kehittyy vahva riippuvuus. Tupakkakasvi sisältää nikotiinia ja nikotiini on savukkeiden, nuuskan ja muiden tupakkatuotteiden tärkein riippuvuutta aiheuttava aine. Myös sähkösavukkeissa käytetään nikotiinia sisältävää nestettä. </a:t>
            </a:r>
          </a:p>
          <a:p>
            <a:pPr marL="0" indent="0">
              <a:buFont typeface="Arial" panose="020B0604020202020204" pitchFamily="34" charset="0"/>
              <a:buNone/>
            </a:pPr>
            <a:r>
              <a:rPr lang="fi-FI" sz="1600">
                <a:latin typeface="+mj-lt"/>
              </a:rPr>
              <a:t>(Terveyden ja hyvinvoinnin laitos)</a:t>
            </a:r>
          </a:p>
        </p:txBody>
      </p:sp>
      <p:pic>
        <p:nvPicPr>
          <p:cNvPr id="4" name="Kuva 3" descr="Valokuva Tupakka viljelmästä. ">
            <a:extLst>
              <a:ext uri="{FF2B5EF4-FFF2-40B4-BE49-F238E27FC236}">
                <a16:creationId xmlns:a16="http://schemas.microsoft.com/office/drawing/2014/main" id="{6D213D41-2825-4A96-A367-BCBD5B774CBD}"/>
              </a:ext>
            </a:extLst>
          </p:cNvPr>
          <p:cNvPicPr>
            <a:picLocks noChangeAspect="1"/>
          </p:cNvPicPr>
          <p:nvPr/>
        </p:nvPicPr>
        <p:blipFill rotWithShape="1">
          <a:blip r:embed="rId3">
            <a:extLst>
              <a:ext uri="{28A0092B-C50C-407E-A947-70E740481C1C}">
                <a14:useLocalDpi xmlns:a14="http://schemas.microsoft.com/office/drawing/2010/main" val="0"/>
              </a:ext>
            </a:extLst>
          </a:blip>
          <a:srcRect l="-614" t="37202" r="614" b="16900"/>
          <a:stretch/>
        </p:blipFill>
        <p:spPr>
          <a:xfrm>
            <a:off x="-48127" y="4066675"/>
            <a:ext cx="9184105" cy="2791326"/>
          </a:xfrm>
          <a:prstGeom prst="rect">
            <a:avLst/>
          </a:prstGeom>
        </p:spPr>
      </p:pic>
    </p:spTree>
    <p:extLst>
      <p:ext uri="{BB962C8B-B14F-4D97-AF65-F5344CB8AC3E}">
        <p14:creationId xmlns:p14="http://schemas.microsoft.com/office/powerpoint/2010/main" val="1222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a:extLst>
              <a:ext uri="{FF2B5EF4-FFF2-40B4-BE49-F238E27FC236}">
                <a16:creationId xmlns:a16="http://schemas.microsoft.com/office/drawing/2014/main" id="{25D6DCFC-1397-476A-83FF-EB18EB85731C}"/>
              </a:ext>
              <a:ext uri="{C183D7F6-B498-43B3-948B-1728B52AA6E4}">
                <adec:decorative xmlns:adec="http://schemas.microsoft.com/office/drawing/2017/decorative" val="1"/>
              </a:ext>
            </a:extLst>
          </p:cNvPr>
          <p:cNvSpPr/>
          <p:nvPr/>
        </p:nvSpPr>
        <p:spPr>
          <a:xfrm>
            <a:off x="399182" y="4816431"/>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60CCFFB8-1CEC-4F9E-BC43-E21592A93912}"/>
              </a:ext>
              <a:ext uri="{C183D7F6-B498-43B3-948B-1728B52AA6E4}">
                <adec:decorative xmlns:adec="http://schemas.microsoft.com/office/drawing/2017/decorative" val="1"/>
              </a:ext>
            </a:extLst>
          </p:cNvPr>
          <p:cNvSpPr/>
          <p:nvPr/>
        </p:nvSpPr>
        <p:spPr>
          <a:xfrm>
            <a:off x="418815" y="3273303"/>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D18BC94-4513-4F30-BA0B-814C1B3B567D}"/>
              </a:ext>
              <a:ext uri="{C183D7F6-B498-43B3-948B-1728B52AA6E4}">
                <adec:decorative xmlns:adec="http://schemas.microsoft.com/office/drawing/2017/decorative" val="1"/>
              </a:ext>
            </a:extLst>
          </p:cNvPr>
          <p:cNvSpPr/>
          <p:nvPr/>
        </p:nvSpPr>
        <p:spPr>
          <a:xfrm>
            <a:off x="410379" y="1747838"/>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8815" y="816121"/>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a:ln>
                  <a:noFill/>
                </a:ln>
                <a:solidFill>
                  <a:schemeClr val="tx1"/>
                </a:solidFill>
                <a:effectLst/>
                <a:uLnTx/>
                <a:uFillTx/>
                <a:latin typeface="+mn-lt"/>
                <a:ea typeface="+mj-ea"/>
                <a:cs typeface="+mj-cs"/>
              </a:rPr>
              <a:t>Yleisimmät nikotiinituotteet</a:t>
            </a:r>
            <a:endParaRPr kumimoji="0" lang="fi-FI" sz="4400" b="1" i="0" u="none" strike="noStrike" kern="1200" cap="none" spc="0" normalizeH="0" baseline="0" noProof="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78050" y="1747838"/>
            <a:ext cx="6965950" cy="492567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600" b="1">
                <a:cs typeface="Calibri Light"/>
              </a:rPr>
              <a:t>Savukkeet: </a:t>
            </a:r>
            <a:r>
              <a:rPr lang="fi-FI" sz="2400">
                <a:cs typeface="Calibri Light"/>
              </a:rPr>
              <a:t>Savukkeiden savun mukana tupakan nikotiini ja muut aineet kulkeutuvat </a:t>
            </a:r>
            <a:r>
              <a:rPr lang="fi-FI" sz="2400">
                <a:ea typeface="+mn-lt"/>
                <a:cs typeface="Calibri Light"/>
              </a:rPr>
              <a:t>keuhkoihin, josta ne imeytyvät nopeasti verenkiertoon ja saavuttavat aivot n. kahdessa sekunnissa.</a:t>
            </a:r>
            <a:endParaRPr lang="fi-FI" sz="2400">
              <a:cs typeface="Calibri"/>
            </a:endParaRPr>
          </a:p>
          <a:p>
            <a:pPr marL="0" indent="0">
              <a:buFont typeface="Arial" panose="020B0604020202020204" pitchFamily="34" charset="0"/>
              <a:buNone/>
            </a:pPr>
            <a:r>
              <a:rPr lang="fi-FI" sz="2600" b="1">
                <a:cs typeface="Calibri Light"/>
              </a:rPr>
              <a:t>Nuuska: </a:t>
            </a:r>
            <a:r>
              <a:rPr lang="fi-FI" sz="2400">
                <a:cs typeface="Calibri Light"/>
              </a:rPr>
              <a:t>Suussa, ikenen ja ylähuulen välissä, joko annospussissa tai irtonuuskana pidettävästä savuttomasta tupakkatuotteesta nikotiini ja muut aineet imeytyvät suun limakalvojen kautta verenkiertoon.</a:t>
            </a:r>
            <a:endParaRPr lang="fi-FI" sz="2400" b="1">
              <a:cs typeface="Calibri Light"/>
            </a:endParaRPr>
          </a:p>
          <a:p>
            <a:pPr marL="0" indent="0">
              <a:buFont typeface="Arial" panose="020B0604020202020204" pitchFamily="34" charset="0"/>
              <a:buNone/>
            </a:pPr>
            <a:r>
              <a:rPr lang="fi-FI" sz="2600" b="1">
                <a:cs typeface="Calibri Light"/>
              </a:rPr>
              <a:t>Sähkösavuke: </a:t>
            </a:r>
            <a:r>
              <a:rPr lang="fi-FI" sz="2400">
                <a:cs typeface="Calibri Light"/>
              </a:rPr>
              <a:t>Sähkösavukkeen höyrystyvän nesteen sisältämä nikotiini imeytyy keuhkojen kautta verenkiertoon.</a:t>
            </a:r>
            <a:endParaRPr lang="fi-FI" sz="2400" b="1">
              <a:cs typeface="Calibri Light"/>
            </a:endParaRPr>
          </a:p>
          <a:p>
            <a:pPr marL="0" indent="0">
              <a:buFont typeface="Arial" panose="020B0604020202020204" pitchFamily="34" charset="0"/>
              <a:buNone/>
            </a:pPr>
            <a:endParaRPr lang="fi-FI">
              <a:latin typeface="+mj-lt"/>
              <a:cs typeface="Calibri Light"/>
            </a:endParaRPr>
          </a:p>
        </p:txBody>
      </p:sp>
      <p:pic>
        <p:nvPicPr>
          <p:cNvPr id="7" name="Kuva 6">
            <a:extLst>
              <a:ext uri="{FF2B5EF4-FFF2-40B4-BE49-F238E27FC236}">
                <a16:creationId xmlns:a16="http://schemas.microsoft.com/office/drawing/2014/main" id="{70433AB6-C8B0-4127-90E0-413481C1A3D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2967">
            <a:off x="928536" y="4987321"/>
            <a:ext cx="277214" cy="1027974"/>
          </a:xfrm>
          <a:prstGeom prst="rect">
            <a:avLst/>
          </a:prstGeom>
        </p:spPr>
      </p:pic>
      <p:pic>
        <p:nvPicPr>
          <p:cNvPr id="13" name="Kuva 12">
            <a:extLst>
              <a:ext uri="{FF2B5EF4-FFF2-40B4-BE49-F238E27FC236}">
                <a16:creationId xmlns:a16="http://schemas.microsoft.com/office/drawing/2014/main" id="{975DBB21-8280-4E48-925F-FBEA706EFCC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90" y="3576387"/>
            <a:ext cx="1362075" cy="762000"/>
          </a:xfrm>
          <a:prstGeom prst="rect">
            <a:avLst/>
          </a:prstGeom>
        </p:spPr>
      </p:pic>
      <p:pic>
        <p:nvPicPr>
          <p:cNvPr id="14" name="Kuva 13">
            <a:extLst>
              <a:ext uri="{FF2B5EF4-FFF2-40B4-BE49-F238E27FC236}">
                <a16:creationId xmlns:a16="http://schemas.microsoft.com/office/drawing/2014/main" id="{87875AA0-79F4-4DE4-9200-EEF776A4A85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857" y="1969557"/>
            <a:ext cx="978374" cy="694019"/>
          </a:xfrm>
          <a:prstGeom prst="rect">
            <a:avLst/>
          </a:prstGeom>
        </p:spPr>
      </p:pic>
    </p:spTree>
    <p:extLst>
      <p:ext uri="{BB962C8B-B14F-4D97-AF65-F5344CB8AC3E}">
        <p14:creationId xmlns:p14="http://schemas.microsoft.com/office/powerpoint/2010/main" val="332880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5D856-7C6E-4C18-90FC-B286487E48EF}"/>
              </a:ext>
            </a:extLst>
          </p:cNvPr>
          <p:cNvSpPr>
            <a:spLocks noGrp="1"/>
          </p:cNvSpPr>
          <p:nvPr>
            <p:ph type="title" idx="4294967295"/>
          </p:nvPr>
        </p:nvSpPr>
        <p:spPr>
          <a:xfrm>
            <a:off x="294992" y="758166"/>
            <a:ext cx="7886700" cy="1325562"/>
          </a:xfrm>
          <a:prstGeom prst="rect">
            <a:avLst/>
          </a:prstGeom>
        </p:spPr>
        <p:txBody>
          <a:bodyPr/>
          <a:lstStyle/>
          <a:p>
            <a:r>
              <a:rPr lang="fi-FI" b="1">
                <a:latin typeface="+mn-lt"/>
              </a:rPr>
              <a:t>Nikotiinituotteiden valmistus</a:t>
            </a:r>
          </a:p>
        </p:txBody>
      </p:sp>
      <p:sp>
        <p:nvSpPr>
          <p:cNvPr id="3" name="Sisällön paikkamerkki 2">
            <a:extLst>
              <a:ext uri="{FF2B5EF4-FFF2-40B4-BE49-F238E27FC236}">
                <a16:creationId xmlns:a16="http://schemas.microsoft.com/office/drawing/2014/main" id="{93910B41-8C49-4D85-8751-CCDC64DF1687}"/>
              </a:ext>
            </a:extLst>
          </p:cNvPr>
          <p:cNvSpPr>
            <a:spLocks noGrp="1"/>
          </p:cNvSpPr>
          <p:nvPr>
            <p:ph idx="4294967295"/>
          </p:nvPr>
        </p:nvSpPr>
        <p:spPr>
          <a:xfrm>
            <a:off x="628650" y="2083728"/>
            <a:ext cx="7886700" cy="4351337"/>
          </a:xfrm>
          <a:prstGeom prst="rect">
            <a:avLst/>
          </a:prstGeom>
        </p:spPr>
        <p:txBody>
          <a:bodyPr anchor="t"/>
          <a:lstStyle/>
          <a:p>
            <a:r>
              <a:rPr lang="fi-FI" sz="2400" dirty="0">
                <a:ea typeface="+mn-lt"/>
                <a:cs typeface="+mn-lt"/>
              </a:rPr>
              <a:t>Tupakkaa valmistetaan kuivattamalla tupakkakasvien sukuun (</a:t>
            </a:r>
            <a:r>
              <a:rPr lang="fi-FI" sz="2400" dirty="0" err="1">
                <a:ea typeface="+mn-lt"/>
                <a:cs typeface="+mn-lt"/>
              </a:rPr>
              <a:t>nicotiana</a:t>
            </a:r>
            <a:r>
              <a:rPr lang="fi-FI" sz="2400" dirty="0">
                <a:ea typeface="+mn-lt"/>
                <a:cs typeface="+mn-lt"/>
              </a:rPr>
              <a:t>) kuuluvien kasvien lehtiä.</a:t>
            </a:r>
          </a:p>
          <a:p>
            <a:r>
              <a:rPr lang="fi-FI" sz="2400" dirty="0">
                <a:ea typeface="+mn-lt"/>
                <a:cs typeface="+mn-lt"/>
              </a:rPr>
              <a:t>Viljelyyn kuuluu tupakkakasvin siementen tuotanto, maan hoito, kastelu, maatalouskemikaalien käyttö (tuholaismyrkyt ja lannoitteet), sadonkorjuu ja jäännössadon polttaminen.</a:t>
            </a:r>
          </a:p>
          <a:p>
            <a:r>
              <a:rPr lang="fi-FI" sz="2400" dirty="0">
                <a:ea typeface="+mn-lt"/>
                <a:cs typeface="+mn-lt"/>
              </a:rPr>
              <a:t>Tupakkakasvia viljellään noin 125 maassa. Suurimpia tupakantuottajia ovat Kiina, Intia ja Brasilia. </a:t>
            </a:r>
          </a:p>
          <a:p>
            <a:r>
              <a:rPr lang="fi-FI" sz="2400" dirty="0">
                <a:ea typeface="+mn-lt"/>
                <a:cs typeface="+mn-lt"/>
              </a:rPr>
              <a:t>Sähkösavukkeet valmistetaan pääosin Kiinassa.</a:t>
            </a:r>
          </a:p>
          <a:p>
            <a:endParaRPr lang="fi-FI" dirty="0">
              <a:cs typeface="Calibri"/>
            </a:endParaRPr>
          </a:p>
        </p:txBody>
      </p:sp>
    </p:spTree>
    <p:extLst>
      <p:ext uri="{BB962C8B-B14F-4D97-AF65-F5344CB8AC3E}">
        <p14:creationId xmlns:p14="http://schemas.microsoft.com/office/powerpoint/2010/main" val="36533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73953C-22DB-4CBD-9EA0-0F5C9DAED309}"/>
              </a:ext>
            </a:extLst>
          </p:cNvPr>
          <p:cNvSpPr>
            <a:spLocks noGrp="1"/>
          </p:cNvSpPr>
          <p:nvPr>
            <p:ph type="title"/>
          </p:nvPr>
        </p:nvSpPr>
        <p:spPr>
          <a:xfrm>
            <a:off x="396150" y="514356"/>
            <a:ext cx="8747850" cy="1676603"/>
          </a:xfrm>
        </p:spPr>
        <p:txBody>
          <a:bodyPr>
            <a:noAutofit/>
          </a:bodyPr>
          <a:lstStyle/>
          <a:p>
            <a:r>
              <a:rPr lang="fi-FI" sz="3200" b="1">
                <a:latin typeface="+mn-lt"/>
                <a:ea typeface="+mj-lt"/>
                <a:cs typeface="+mj-lt"/>
              </a:rPr>
              <a:t>Laki suojaa lapsia ja nuoria nikotiinituotteiden </a:t>
            </a:r>
            <a:br>
              <a:rPr lang="fi-FI" sz="3200" b="1">
                <a:latin typeface="+mn-lt"/>
                <a:ea typeface="+mj-lt"/>
                <a:cs typeface="+mj-lt"/>
              </a:rPr>
            </a:br>
            <a:r>
              <a:rPr lang="fi-FI" sz="3200" b="1">
                <a:latin typeface="+mn-lt"/>
                <a:ea typeface="+mj-lt"/>
                <a:cs typeface="+mj-lt"/>
              </a:rPr>
              <a:t>vaaroilta </a:t>
            </a:r>
            <a:endParaRPr lang="fi-FI" sz="3200" b="1">
              <a:latin typeface="+mn-lt"/>
            </a:endParaRPr>
          </a:p>
        </p:txBody>
      </p:sp>
      <p:sp>
        <p:nvSpPr>
          <p:cNvPr id="3" name="Sisällön paikkamerkki 2">
            <a:extLst>
              <a:ext uri="{FF2B5EF4-FFF2-40B4-BE49-F238E27FC236}">
                <a16:creationId xmlns:a16="http://schemas.microsoft.com/office/drawing/2014/main" id="{97C382C4-4DE3-4554-A924-6825C645B22C}"/>
              </a:ext>
            </a:extLst>
          </p:cNvPr>
          <p:cNvSpPr>
            <a:spLocks noGrp="1"/>
          </p:cNvSpPr>
          <p:nvPr>
            <p:ph idx="1"/>
          </p:nvPr>
        </p:nvSpPr>
        <p:spPr>
          <a:xfrm>
            <a:off x="3535590" y="1551118"/>
            <a:ext cx="5565817" cy="5211550"/>
          </a:xfrm>
        </p:spPr>
        <p:txBody>
          <a:bodyPr anchor="t">
            <a:normAutofit fontScale="25000" lnSpcReduction="20000"/>
          </a:bodyPr>
          <a:lstStyle/>
          <a:p>
            <a:pPr marL="0" indent="0">
              <a:buNone/>
            </a:pPr>
            <a:r>
              <a:rPr lang="fi-FI" sz="8400" b="1">
                <a:cs typeface="Calibri" panose="020F0502020204030204"/>
              </a:rPr>
              <a:t>Suomen tupakkalain mukaan:</a:t>
            </a:r>
          </a:p>
          <a:p>
            <a:pPr>
              <a:lnSpc>
                <a:spcPts val="2000"/>
              </a:lnSpc>
            </a:pPr>
            <a:r>
              <a:rPr lang="fi-FI" sz="7200">
                <a:ea typeface="+mn-lt"/>
                <a:cs typeface="+mn-lt"/>
              </a:rPr>
              <a:t>Tupakkatuotteita ja nikotiininesteitä ei saa myydä tai muutoin luovuttaa eikä välittää alle 18-vuotiaalle.</a:t>
            </a:r>
          </a:p>
          <a:p>
            <a:pPr>
              <a:lnSpc>
                <a:spcPts val="2000"/>
              </a:lnSpc>
            </a:pPr>
            <a:r>
              <a:rPr lang="fi-FI" sz="7200">
                <a:ea typeface="+mn-lt"/>
                <a:cs typeface="+mn-lt"/>
              </a:rPr>
              <a:t>Alle 18-vuotias ei saa tuoda maahan tupakkatuotetta tai nikotiininestettä.</a:t>
            </a:r>
            <a:endParaRPr lang="fi-FI" sz="7200">
              <a:cs typeface="Calibri" panose="020F0502020204030204"/>
            </a:endParaRPr>
          </a:p>
          <a:p>
            <a:pPr>
              <a:lnSpc>
                <a:spcPts val="2000"/>
              </a:lnSpc>
            </a:pPr>
            <a:r>
              <a:rPr lang="fi-FI" sz="7200">
                <a:ea typeface="+mn-lt"/>
                <a:cs typeface="+mn-lt"/>
              </a:rPr>
              <a:t>Alle 18-vuotias ei saa pitää hallussaan tupakkatuotetta tai nikotiininestettä.</a:t>
            </a:r>
          </a:p>
          <a:p>
            <a:pPr>
              <a:lnSpc>
                <a:spcPts val="2000"/>
              </a:lnSpc>
            </a:pPr>
            <a:r>
              <a:rPr lang="fi-FI" sz="7200">
                <a:cs typeface="Calibri" panose="020F0502020204030204"/>
              </a:rPr>
              <a:t>Tupakointi sekä nuuskan ja sähkösavukkeen käyttö </a:t>
            </a:r>
            <a:br>
              <a:rPr lang="fi-FI" sz="7200">
                <a:cs typeface="Calibri" panose="020F0502020204030204"/>
              </a:rPr>
            </a:br>
            <a:r>
              <a:rPr lang="fi-FI" sz="7200">
                <a:cs typeface="Calibri" panose="020F0502020204030204"/>
              </a:rPr>
              <a:t>on kielletty oppilaitosten alueella.</a:t>
            </a:r>
          </a:p>
          <a:p>
            <a:pPr>
              <a:lnSpc>
                <a:spcPts val="2000"/>
              </a:lnSpc>
            </a:pPr>
            <a:r>
              <a:rPr lang="fi-FI" sz="7200">
                <a:ea typeface="+mn-lt"/>
                <a:cs typeface="+mn-lt"/>
              </a:rPr>
              <a:t>Tupakkatuotetta, tupakan vastiketta, tupakointivälinettä, tupakkajäljitelmää, sähkösavuketta tai nikotiininestettä ei saa markkinoida.</a:t>
            </a:r>
          </a:p>
          <a:p>
            <a:pPr>
              <a:lnSpc>
                <a:spcPts val="2000"/>
              </a:lnSpc>
            </a:pPr>
            <a:r>
              <a:rPr lang="fi-FI" sz="7200"/>
              <a:t>Tupakoida ei saa yksityisessä käytössä olevan kulkuneuvon sisällä, kun siellä oleskelee alle </a:t>
            </a:r>
            <a:br>
              <a:rPr lang="fi-FI" sz="7200"/>
            </a:br>
            <a:r>
              <a:rPr lang="fi-FI" sz="7200"/>
              <a:t>15-vuotias. </a:t>
            </a:r>
          </a:p>
          <a:p>
            <a:pPr marL="342900" indent="-342900"/>
            <a:endParaRPr lang="fi-FI" sz="2100">
              <a:cs typeface="Calibri" panose="020F0502020204030204"/>
            </a:endParaRPr>
          </a:p>
        </p:txBody>
      </p:sp>
      <p:pic>
        <p:nvPicPr>
          <p:cNvPr id="4" name="Kuva 4" descr="Piirroskuvassa nuuskaprukki, tupakka ja sähkösavuke. Kuvioiden päällä kieltomerkki. ">
            <a:extLst>
              <a:ext uri="{FF2B5EF4-FFF2-40B4-BE49-F238E27FC236}">
                <a16:creationId xmlns:a16="http://schemas.microsoft.com/office/drawing/2014/main" id="{2B7B166A-030F-41CE-856E-6479E845E2B8}"/>
              </a:ext>
            </a:extLst>
          </p:cNvPr>
          <p:cNvPicPr>
            <a:picLocks noChangeAspect="1"/>
          </p:cNvPicPr>
          <p:nvPr/>
        </p:nvPicPr>
        <p:blipFill rotWithShape="1">
          <a:blip r:embed="rId3"/>
          <a:srcRect l="11389" t="8936" r="13675" b="12621"/>
          <a:stretch/>
        </p:blipFill>
        <p:spPr>
          <a:xfrm>
            <a:off x="679398" y="2104757"/>
            <a:ext cx="2157202" cy="2255074"/>
          </a:xfrm>
          <a:prstGeom prst="rect">
            <a:avLst/>
          </a:prstGeom>
          <a:effectLst/>
        </p:spPr>
      </p:pic>
      <p:pic>
        <p:nvPicPr>
          <p:cNvPr id="5" name="Kuva 4" descr="Tupakointi sekä nuuskan ja sähkösavukkeen käyttö kielletty oppilaitoksen alueella. Tupakkalaki 735 ja 745">
            <a:extLst>
              <a:ext uri="{FF2B5EF4-FFF2-40B4-BE49-F238E27FC236}">
                <a16:creationId xmlns:a16="http://schemas.microsoft.com/office/drawing/2014/main" id="{18972FFF-C502-4804-AF91-35B8C04D7302}"/>
              </a:ext>
            </a:extLst>
          </p:cNvPr>
          <p:cNvPicPr>
            <a:picLocks noChangeAspect="1"/>
          </p:cNvPicPr>
          <p:nvPr/>
        </p:nvPicPr>
        <p:blipFill rotWithShape="1">
          <a:blip r:embed="rId3"/>
          <a:srcRect l="20390" t="85615" r="19947" b="4"/>
          <a:stretch/>
        </p:blipFill>
        <p:spPr>
          <a:xfrm>
            <a:off x="274230" y="4521829"/>
            <a:ext cx="3261360" cy="785053"/>
          </a:xfrm>
          <a:prstGeom prst="rect">
            <a:avLst/>
          </a:prstGeom>
          <a:effectLst/>
        </p:spPr>
      </p:pic>
    </p:spTree>
    <p:extLst>
      <p:ext uri="{BB962C8B-B14F-4D97-AF65-F5344CB8AC3E}">
        <p14:creationId xmlns:p14="http://schemas.microsoft.com/office/powerpoint/2010/main" val="259904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D2104E50-E179-4FFB-ABE4-C66866640615}"/>
              </a:ext>
            </a:extLst>
          </p:cNvPr>
          <p:cNvSpPr txBox="1">
            <a:spLocks noGrp="1"/>
          </p:cNvSpPr>
          <p:nvPr>
            <p:ph type="title" idx="4294967295"/>
          </p:nvPr>
        </p:nvSpPr>
        <p:spPr>
          <a:xfrm>
            <a:off x="491217" y="581486"/>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altLang="en-US" sz="5000" b="1" i="0" u="none" strike="noStrike" kern="1200" cap="none" spc="0" normalizeH="0" baseline="0" noProof="0">
                <a:ln>
                  <a:noFill/>
                </a:ln>
                <a:solidFill>
                  <a:schemeClr val="tx1"/>
                </a:solidFill>
                <a:effectLst/>
                <a:uLnTx/>
                <a:uFillTx/>
                <a:latin typeface="+mn-lt"/>
                <a:ea typeface="+mj-ea"/>
                <a:cs typeface="+mj-cs"/>
              </a:rPr>
              <a:t>Nikotiinituotteet ja lainsäädäntö</a:t>
            </a:r>
            <a:endParaRPr kumimoji="0" lang="fi-FI" sz="5000" b="1" i="0" u="none" strike="noStrike" kern="1200" cap="none" spc="0" normalizeH="0" baseline="0" noProof="0">
              <a:ln>
                <a:noFill/>
              </a:ln>
              <a:solidFill>
                <a:schemeClr val="tx1"/>
              </a:solidFill>
              <a:effectLst/>
              <a:uLnTx/>
              <a:uFillTx/>
              <a:latin typeface="+mn-lt"/>
              <a:ea typeface="+mj-ea"/>
              <a:cs typeface="+mj-cs"/>
            </a:endParaRPr>
          </a:p>
        </p:txBody>
      </p:sp>
      <p:sp>
        <p:nvSpPr>
          <p:cNvPr id="6" name="Alaotsikko 2">
            <a:extLst>
              <a:ext uri="{FF2B5EF4-FFF2-40B4-BE49-F238E27FC236}">
                <a16:creationId xmlns:a16="http://schemas.microsoft.com/office/drawing/2014/main" id="{4FC11E42-FD43-4FEF-819A-A5977ECE7E37}"/>
              </a:ext>
            </a:extLst>
          </p:cNvPr>
          <p:cNvSpPr txBox="1">
            <a:spLocks/>
          </p:cNvSpPr>
          <p:nvPr/>
        </p:nvSpPr>
        <p:spPr>
          <a:xfrm>
            <a:off x="2638121" y="2627910"/>
            <a:ext cx="5849728" cy="3307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latin typeface="Calibri" panose="020F0502020204030204" pitchFamily="34" charset="0"/>
                <a:cs typeface="Calibri" panose="020F0502020204030204" pitchFamily="34" charset="0"/>
              </a:rPr>
              <a:t>Pohdi parisi kanssa seuraavia kysymyksiä: </a:t>
            </a:r>
          </a:p>
          <a:p>
            <a:r>
              <a:rPr lang="fi-FI" sz="2000" dirty="0">
                <a:latin typeface="Calibri" panose="020F0502020204030204" pitchFamily="34" charset="0"/>
                <a:cs typeface="Calibri" panose="020F0502020204030204" pitchFamily="34" charset="0"/>
              </a:rPr>
              <a:t>Miten ja miksi nikotiinituotteiden saatavuutta rajoitetaan? </a:t>
            </a:r>
          </a:p>
          <a:p>
            <a:r>
              <a:rPr lang="fi-FI" sz="2000" dirty="0">
                <a:latin typeface="Calibri" panose="020F0502020204030204" pitchFamily="34" charset="0"/>
                <a:cs typeface="Calibri" panose="020F0502020204030204" pitchFamily="34" charset="0"/>
              </a:rPr>
              <a:t>Toimivatko rajoitukset? Ovatko ne perusteltuja ja tarpeellisia?</a:t>
            </a:r>
          </a:p>
          <a:p>
            <a:r>
              <a:rPr lang="fi-FI" sz="2000" dirty="0">
                <a:latin typeface="Calibri" panose="020F0502020204030204" pitchFamily="34" charset="0"/>
                <a:cs typeface="Calibri" panose="020F0502020204030204" pitchFamily="34" charset="0"/>
              </a:rPr>
              <a:t>Kuinka rajoittaisitte nikotiinituotteiden saatavuutta? Perustele.</a:t>
            </a:r>
          </a:p>
          <a:p>
            <a:endParaRPr lang="fi-FI" dirty="0">
              <a:latin typeface="+mj-lt"/>
            </a:endParaRPr>
          </a:p>
          <a:p>
            <a:endParaRPr lang="fi-FI" dirty="0">
              <a:latin typeface="+mj-lt"/>
            </a:endParaRPr>
          </a:p>
        </p:txBody>
      </p:sp>
      <p:sp>
        <p:nvSpPr>
          <p:cNvPr id="7" name="Ellipsi 6">
            <a:extLst>
              <a:ext uri="{FF2B5EF4-FFF2-40B4-BE49-F238E27FC236}">
                <a16:creationId xmlns:a16="http://schemas.microsoft.com/office/drawing/2014/main" id="{A4A2AD00-49AB-42FB-909B-A00329543CA2}"/>
              </a:ext>
              <a:ext uri="{C183D7F6-B498-43B3-948B-1728B52AA6E4}">
                <adec:decorative xmlns:adec="http://schemas.microsoft.com/office/drawing/2017/decorative" val="1"/>
              </a:ext>
            </a:extLst>
          </p:cNvPr>
          <p:cNvSpPr/>
          <p:nvPr/>
        </p:nvSpPr>
        <p:spPr>
          <a:xfrm>
            <a:off x="576941" y="277262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8" name="Kuva 7">
            <a:extLst>
              <a:ext uri="{FF2B5EF4-FFF2-40B4-BE49-F238E27FC236}">
                <a16:creationId xmlns:a16="http://schemas.microsoft.com/office/drawing/2014/main" id="{9B1ACE60-CC6C-4662-B4ED-46CA05C1E7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151" y="2869248"/>
            <a:ext cx="1412279" cy="1412279"/>
          </a:xfrm>
          <a:prstGeom prst="rect">
            <a:avLst/>
          </a:prstGeom>
        </p:spPr>
      </p:pic>
    </p:spTree>
    <p:extLst>
      <p:ext uri="{BB962C8B-B14F-4D97-AF65-F5344CB8AC3E}">
        <p14:creationId xmlns:p14="http://schemas.microsoft.com/office/powerpoint/2010/main" val="16011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D22E657-7AA2-4E1D-BCE7-B32574742B0E}"/>
              </a:ext>
            </a:extLst>
          </p:cNvPr>
          <p:cNvSpPr txBox="1">
            <a:spLocks noGrp="1"/>
          </p:cNvSpPr>
          <p:nvPr>
            <p:ph type="title" idx="4294967295"/>
          </p:nvPr>
        </p:nvSpPr>
        <p:spPr>
          <a:xfrm>
            <a:off x="609600" y="838200"/>
            <a:ext cx="6781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dirty="0">
                <a:ln>
                  <a:noFill/>
                </a:ln>
                <a:solidFill>
                  <a:schemeClr val="tx1"/>
                </a:solidFill>
                <a:effectLst/>
                <a:uLnTx/>
                <a:uFillTx/>
                <a:latin typeface="+mn-lt"/>
                <a:ea typeface="+mn-ea"/>
                <a:cs typeface="+mn-cs"/>
              </a:rPr>
              <a:t>Tupakkalain aikajana </a:t>
            </a:r>
            <a:r>
              <a:rPr kumimoji="0" lang="fi-FI" sz="1800" b="1" i="0" u="none" strike="noStrike" kern="1200" cap="none" spc="0" normalizeH="0" baseline="0" noProof="0" dirty="0">
                <a:ln>
                  <a:noFill/>
                </a:ln>
                <a:solidFill>
                  <a:schemeClr val="tx1"/>
                </a:solidFill>
                <a:effectLst/>
                <a:uLnTx/>
                <a:uFillTx/>
                <a:latin typeface="+mn-lt"/>
                <a:ea typeface="+mn-ea"/>
                <a:cs typeface="+mn-cs"/>
              </a:rPr>
              <a:t>1/2</a:t>
            </a:r>
          </a:p>
        </p:txBody>
      </p:sp>
      <p:sp>
        <p:nvSpPr>
          <p:cNvPr id="2" name="Sisällön paikkamerkki 1">
            <a:extLst>
              <a:ext uri="{FF2B5EF4-FFF2-40B4-BE49-F238E27FC236}">
                <a16:creationId xmlns:a16="http://schemas.microsoft.com/office/drawing/2014/main" id="{F6D6AFEA-018F-498C-9882-CE7B97A2EB96}"/>
              </a:ext>
            </a:extLst>
          </p:cNvPr>
          <p:cNvSpPr>
            <a:spLocks noGrp="1"/>
          </p:cNvSpPr>
          <p:nvPr>
            <p:ph idx="4294967295"/>
          </p:nvPr>
        </p:nvSpPr>
        <p:spPr>
          <a:xfrm>
            <a:off x="609600" y="1713967"/>
            <a:ext cx="8449448" cy="4862093"/>
          </a:xfrm>
          <a:prstGeom prst="rect">
            <a:avLst/>
          </a:prstGeom>
        </p:spPr>
        <p:txBody>
          <a:bodyPr anchor="t"/>
          <a:lstStyle/>
          <a:p>
            <a:pPr marL="0" indent="0">
              <a:lnSpc>
                <a:spcPts val="1900"/>
              </a:lnSpc>
              <a:buNone/>
            </a:pPr>
            <a:r>
              <a:rPr lang="fi-FI" sz="2000" b="1"/>
              <a:t>1971</a:t>
            </a:r>
            <a:r>
              <a:rPr lang="fi-FI" sz="2000"/>
              <a:t> Tupakkamainonta kielletään televisiossa.</a:t>
            </a:r>
          </a:p>
          <a:p>
            <a:pPr marL="0" indent="0">
              <a:lnSpc>
                <a:spcPts val="1900"/>
              </a:lnSpc>
              <a:buNone/>
            </a:pPr>
            <a:br>
              <a:rPr lang="fi-FI" sz="2000" b="1"/>
            </a:br>
            <a:r>
              <a:rPr lang="fi-FI" sz="2000" b="1"/>
              <a:t>1977</a:t>
            </a:r>
            <a:r>
              <a:rPr lang="fi-FI" sz="2000"/>
              <a:t> Laki tupakoinnin vähentämisestä tulee voimaan 1.3.1977. </a:t>
            </a:r>
            <a:endParaRPr lang="fi-FI" sz="2000">
              <a:cs typeface="Calibri"/>
            </a:endParaRPr>
          </a:p>
          <a:p>
            <a:pPr marL="0" indent="0">
              <a:lnSpc>
                <a:spcPts val="1900"/>
              </a:lnSpc>
              <a:buNone/>
            </a:pPr>
            <a:br>
              <a:rPr lang="fi-FI" sz="2000" b="1"/>
            </a:br>
            <a:r>
              <a:rPr lang="fi-FI" sz="2000" b="1"/>
              <a:t>1978 </a:t>
            </a:r>
            <a:r>
              <a:rPr lang="fi-FI" sz="2000"/>
              <a:t>Tupakkatuotteiden mainontakielto tulee voimaan.</a:t>
            </a:r>
            <a:endParaRPr lang="fi-FI" sz="2000">
              <a:cs typeface="Calibri"/>
            </a:endParaRPr>
          </a:p>
          <a:p>
            <a:pPr marL="0" indent="0">
              <a:lnSpc>
                <a:spcPts val="1900"/>
              </a:lnSpc>
              <a:buNone/>
            </a:pPr>
            <a:br>
              <a:rPr lang="fi-FI" sz="2000" b="1"/>
            </a:br>
            <a:r>
              <a:rPr lang="fi-FI" sz="2000" b="1"/>
              <a:t>1992</a:t>
            </a:r>
            <a:r>
              <a:rPr lang="fi-FI" sz="2000"/>
              <a:t> Tupakointi kielletään kaikilla kansainvälisillä lennoilla vuoteen 1996 mennessä.</a:t>
            </a:r>
            <a:endParaRPr lang="fi-FI" sz="2000">
              <a:cs typeface="Calibri"/>
            </a:endParaRPr>
          </a:p>
          <a:p>
            <a:pPr marL="0" indent="0">
              <a:lnSpc>
                <a:spcPts val="1900"/>
              </a:lnSpc>
              <a:buNone/>
            </a:pPr>
            <a:br>
              <a:rPr lang="fi-FI" sz="2000" b="1"/>
            </a:br>
            <a:r>
              <a:rPr lang="fi-FI" sz="2000" b="1"/>
              <a:t>1995</a:t>
            </a:r>
            <a:r>
              <a:rPr lang="fi-FI" sz="2000"/>
              <a:t> Työpaikkatupakointi kielletään lainsäädännöllä. Tupakan ostamisen ikäraja nostetaan 16:sta 18:aan vuoteen. Nuuskan myynti kielletään. </a:t>
            </a:r>
            <a:endParaRPr lang="fi-FI" sz="2000">
              <a:cs typeface="Calibri"/>
            </a:endParaRPr>
          </a:p>
          <a:p>
            <a:pPr marL="0" indent="0">
              <a:lnSpc>
                <a:spcPts val="1900"/>
              </a:lnSpc>
              <a:buNone/>
            </a:pPr>
            <a:endParaRPr lang="fi-FI" sz="2000"/>
          </a:p>
          <a:p>
            <a:pPr marL="0" indent="0">
              <a:lnSpc>
                <a:spcPts val="1900"/>
              </a:lnSpc>
              <a:buNone/>
            </a:pPr>
            <a:r>
              <a:rPr lang="fi-FI" sz="2000" b="1"/>
              <a:t>2001</a:t>
            </a:r>
            <a:r>
              <a:rPr lang="fi-FI" sz="2000"/>
              <a:t> Tupakkatuotedirektiivin (2001/37/EY) myötä tupakkapakkauksiin tulee uudet, EU-maissa yhdenmukaiset terveysvaroitukset.</a:t>
            </a:r>
            <a:endParaRPr lang="fi-FI" sz="2000">
              <a:cs typeface="Calibri"/>
            </a:endParaRPr>
          </a:p>
          <a:p>
            <a:pPr marL="0" indent="0">
              <a:lnSpc>
                <a:spcPts val="1900"/>
              </a:lnSpc>
              <a:buNone/>
            </a:pPr>
            <a:endParaRPr lang="fi-FI" sz="2000"/>
          </a:p>
        </p:txBody>
      </p:sp>
    </p:spTree>
    <p:extLst>
      <p:ext uri="{BB962C8B-B14F-4D97-AF65-F5344CB8AC3E}">
        <p14:creationId xmlns:p14="http://schemas.microsoft.com/office/powerpoint/2010/main" val="1776114514"/>
      </p:ext>
    </p:extLst>
  </p:cSld>
  <p:clrMapOvr>
    <a:masterClrMapping/>
  </p:clrMapOvr>
</p:sld>
</file>

<file path=ppt/theme/theme1.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7" ma:contentTypeDescription="Luo uusi asiakirja." ma:contentTypeScope="" ma:versionID="898af6d80ab8aaf3b20426f4abe163e2">
  <xsd:schema xmlns:xsd="http://www.w3.org/2001/XMLSchema" xmlns:xs="http://www.w3.org/2001/XMLSchema" xmlns:p="http://schemas.microsoft.com/office/2006/metadata/properties" xmlns:ns2="1cb696bf-aee0-4762-a28e-5d93be9ff584" targetNamespace="http://schemas.microsoft.com/office/2006/metadata/properties" ma:root="true" ma:fieldsID="bdaa69cc30560b005a87f8f40f16650a" ns2:_="">
    <xsd:import namespace="1cb696bf-aee0-4762-a28e-5d93be9ff5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0EB993-6ABF-4208-8B30-5ACBA003405E}">
  <ds:schemaRefs>
    <ds:schemaRef ds:uri="http://schemas.microsoft.com/sharepoint/v3/contenttype/forms"/>
  </ds:schemaRefs>
</ds:datastoreItem>
</file>

<file path=customXml/itemProps2.xml><?xml version="1.0" encoding="utf-8"?>
<ds:datastoreItem xmlns:ds="http://schemas.openxmlformats.org/officeDocument/2006/customXml" ds:itemID="{6C793A68-0AF8-4020-B255-E84F660B8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532934-166B-4DE3-BFE2-177F91352CAB}">
  <ds:schemaRefs>
    <ds:schemaRef ds:uri="1cb696bf-aee0-4762-a28e-5d93be9ff58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110</TotalTime>
  <Words>2389</Words>
  <Application>Microsoft Office PowerPoint</Application>
  <PresentationFormat>Näytössä katseltava diaesitys (4:3)</PresentationFormat>
  <Paragraphs>256</Paragraphs>
  <Slides>25</Slides>
  <Notes>24</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25</vt:i4>
      </vt:variant>
    </vt:vector>
  </HeadingPairs>
  <TitlesOfParts>
    <vt:vector size="32" baseType="lpstr">
      <vt:lpstr>Acumin Pro Condensed Black</vt:lpstr>
      <vt:lpstr>Arial</vt:lpstr>
      <vt:lpstr>Calibri</vt:lpstr>
      <vt:lpstr>Calibri Light</vt:lpstr>
      <vt:lpstr>Monsterrat</vt:lpstr>
      <vt:lpstr>3_Mukautettu suunnittelumalli</vt:lpstr>
      <vt:lpstr>1_Mukautettu suunnittelumalli</vt:lpstr>
      <vt:lpstr>Keskustelua  nikotiini- tuotteista</vt:lpstr>
      <vt:lpstr>Pariporina</vt:lpstr>
      <vt:lpstr>Nikotiinituotteet</vt:lpstr>
      <vt:lpstr>Mitä on nikotiini ja missä sitä on?</vt:lpstr>
      <vt:lpstr>Yleisimmät nikotiinituotteet</vt:lpstr>
      <vt:lpstr>Nikotiinituotteiden valmistus</vt:lpstr>
      <vt:lpstr>Laki suojaa lapsia ja nuoria nikotiinituotteiden  vaaroilta </vt:lpstr>
      <vt:lpstr>Nikotiinituotteet ja lainsäädäntö</vt:lpstr>
      <vt:lpstr>Tupakkalain aikajana 1/2</vt:lpstr>
      <vt:lpstr>Tupakkalain aikajana 2/2</vt:lpstr>
      <vt:lpstr>Nuuska ja laki 1/3</vt:lpstr>
      <vt:lpstr>Nuuska ja laki 2/3</vt:lpstr>
      <vt:lpstr>Nuuska ja laki 3/3</vt:lpstr>
      <vt:lpstr>Millaisia vaikutuksia nikotiinituotteiden käytöllä on ihmisiin? </vt:lpstr>
      <vt:lpstr>Nikotiinituotteet aiheuttavat nikotiiniriippuvuutta</vt:lpstr>
      <vt:lpstr>PowerPoint-esitys</vt:lpstr>
      <vt:lpstr>  Nuuskan käytön vaikutukset terveyteen   </vt:lpstr>
      <vt:lpstr>Miksi nikotiinituotteita käytetään?</vt:lpstr>
      <vt:lpstr>Nuorten nikotiinituotteiden käyttö</vt:lpstr>
      <vt:lpstr>Nuorten päivittäinen tupakointi  2006-2021</vt:lpstr>
      <vt:lpstr>Nuorten päivittäinen nuuskan  käyttö 2006-2021</vt:lpstr>
      <vt:lpstr>Pohdintatehtävä</vt:lpstr>
      <vt:lpstr>Käyttää nikotiinituotteita päivittäin</vt:lpstr>
      <vt:lpstr>Janaharjoitus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Melissa Sukanen</dc:creator>
  <cp:lastModifiedBy>Katri Saarela</cp:lastModifiedBy>
  <cp:revision>95</cp:revision>
  <dcterms:created xsi:type="dcterms:W3CDTF">2018-06-25T13:26:11Z</dcterms:created>
  <dcterms:modified xsi:type="dcterms:W3CDTF">2022-07-01T08:50:19Z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ies>
</file>