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8" r:id="rId30"/>
    <p:sldId id="339" r:id="rId31"/>
    <p:sldId id="340" r:id="rId32"/>
    <p:sldId id="337" r:id="rId33"/>
    <p:sldId id="341" r:id="rId34"/>
    <p:sldId id="342" r:id="rId35"/>
    <p:sldId id="343" r:id="rId36"/>
    <p:sldId id="344" r:id="rId37"/>
  </p:sldIdLst>
  <p:sldSz cx="12192000" cy="6858000"/>
  <p:notesSz cx="6858000" cy="19240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E2296-C824-8BEA-F1B1-48461C666CE6}" v="50" dt="2020-03-05T14:42:19.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213" autoAdjust="0"/>
  </p:normalViewPr>
  <p:slideViewPr>
    <p:cSldViewPr snapToGrid="0">
      <p:cViewPr varScale="1">
        <p:scale>
          <a:sx n="79" d="100"/>
          <a:sy n="79" d="100"/>
        </p:scale>
        <p:origin x="17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 Maeda" userId="S::emi.maeda@ehyt.fi::3a9da292-b3ac-4cfa-b3c0-58b8d1155121" providerId="AD" clId="Web-{5F7E2296-C824-8BEA-F1B1-48461C666CE6}"/>
    <pc:docChg chg="modSld">
      <pc:chgData name="Emi Maeda" userId="S::emi.maeda@ehyt.fi::3a9da292-b3ac-4cfa-b3c0-58b8d1155121" providerId="AD" clId="Web-{5F7E2296-C824-8BEA-F1B1-48461C666CE6}" dt="2020-03-05T14:42:19.061" v="67" actId="20577"/>
      <pc:docMkLst>
        <pc:docMk/>
      </pc:docMkLst>
      <pc:sldChg chg="modSp modNotes">
        <pc:chgData name="Emi Maeda" userId="S::emi.maeda@ehyt.fi::3a9da292-b3ac-4cfa-b3c0-58b8d1155121" providerId="AD" clId="Web-{5F7E2296-C824-8BEA-F1B1-48461C666CE6}" dt="2020-03-05T14:40:39.358" v="22"/>
        <pc:sldMkLst>
          <pc:docMk/>
          <pc:sldMk cId="3012964180" sldId="312"/>
        </pc:sldMkLst>
        <pc:picChg chg="mod">
          <ac:chgData name="Emi Maeda" userId="S::emi.maeda@ehyt.fi::3a9da292-b3ac-4cfa-b3c0-58b8d1155121" providerId="AD" clId="Web-{5F7E2296-C824-8BEA-F1B1-48461C666CE6}" dt="2020-03-05T14:40:26.530" v="3" actId="1076"/>
          <ac:picMkLst>
            <pc:docMk/>
            <pc:sldMk cId="3012964180" sldId="312"/>
            <ac:picMk id="3" creationId="{6BCEB166-FFED-40D5-AC3A-76E2227F4ABC}"/>
          </ac:picMkLst>
        </pc:picChg>
        <pc:picChg chg="mod modCrop">
          <ac:chgData name="Emi Maeda" userId="S::emi.maeda@ehyt.fi::3a9da292-b3ac-4cfa-b3c0-58b8d1155121" providerId="AD" clId="Web-{5F7E2296-C824-8BEA-F1B1-48461C666CE6}" dt="2020-03-05T14:40:25.046" v="2" actId="1076"/>
          <ac:picMkLst>
            <pc:docMk/>
            <pc:sldMk cId="3012964180" sldId="312"/>
            <ac:picMk id="4" creationId="{1717C426-A8F6-44B9-AF2E-B7A9347FE2A3}"/>
          </ac:picMkLst>
        </pc:picChg>
      </pc:sldChg>
      <pc:sldChg chg="modSp">
        <pc:chgData name="Emi Maeda" userId="S::emi.maeda@ehyt.fi::3a9da292-b3ac-4cfa-b3c0-58b8d1155121" providerId="AD" clId="Web-{5F7E2296-C824-8BEA-F1B1-48461C666CE6}" dt="2020-03-05T14:42:19.061" v="66" actId="20577"/>
        <pc:sldMkLst>
          <pc:docMk/>
          <pc:sldMk cId="3618985344" sldId="344"/>
        </pc:sldMkLst>
        <pc:spChg chg="mod">
          <ac:chgData name="Emi Maeda" userId="S::emi.maeda@ehyt.fi::3a9da292-b3ac-4cfa-b3c0-58b8d1155121" providerId="AD" clId="Web-{5F7E2296-C824-8BEA-F1B1-48461C666CE6}" dt="2020-03-05T14:42:19.061" v="66" actId="20577"/>
          <ac:spMkLst>
            <pc:docMk/>
            <pc:sldMk cId="3618985344" sldId="344"/>
            <ac:spMk id="5" creationId="{00B687FE-A11A-486F-B21D-F375A728AF4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B8392-715B-43D3-958C-2669D6A02EB4}"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fi-FI"/>
        </a:p>
      </dgm:t>
    </dgm:pt>
    <dgm:pt modelId="{76CE53DD-B265-4596-BA9D-0E34A556542D}">
      <dgm:prSet phldrT="[Teksti]"/>
      <dgm:spPr>
        <a:ln>
          <a:solidFill>
            <a:schemeClr val="accent2"/>
          </a:solidFill>
        </a:ln>
      </dgm:spPr>
      <dgm:t>
        <a:bodyPr/>
        <a:lstStyle/>
        <a:p>
          <a:pPr algn="ctr"/>
          <a:r>
            <a:rPr lang="fi-FI" dirty="0">
              <a:solidFill>
                <a:schemeClr val="accent2"/>
              </a:solidFill>
            </a:rPr>
            <a:t>Mitä on tapahtumaviestintä?</a:t>
          </a:r>
        </a:p>
      </dgm:t>
    </dgm:pt>
    <dgm:pt modelId="{2E53F4E2-12CA-4033-932E-F3028B2AE576}" type="parTrans" cxnId="{57DF5C5A-3C1B-48A0-85F1-D05BD3875B11}">
      <dgm:prSet/>
      <dgm:spPr/>
      <dgm:t>
        <a:bodyPr/>
        <a:lstStyle/>
        <a:p>
          <a:endParaRPr lang="fi-FI"/>
        </a:p>
      </dgm:t>
    </dgm:pt>
    <dgm:pt modelId="{83161BE3-D63E-4671-8544-B0FB29E0D050}" type="sibTrans" cxnId="{57DF5C5A-3C1B-48A0-85F1-D05BD3875B11}">
      <dgm:prSet/>
      <dgm:spPr/>
      <dgm:t>
        <a:bodyPr/>
        <a:lstStyle/>
        <a:p>
          <a:endParaRPr lang="fi-FI"/>
        </a:p>
      </dgm:t>
    </dgm:pt>
    <dgm:pt modelId="{046D0D2D-B9F5-48C9-919F-A4B697383E28}">
      <dgm:prSet phldrT="[Teksti]"/>
      <dgm:spPr>
        <a:ln>
          <a:solidFill>
            <a:schemeClr val="accent2"/>
          </a:solidFill>
        </a:ln>
      </dgm:spPr>
      <dgm:t>
        <a:bodyPr/>
        <a:lstStyle/>
        <a:p>
          <a:pPr algn="ctr"/>
          <a:r>
            <a:rPr lang="fi-FI" dirty="0">
              <a:solidFill>
                <a:schemeClr val="accent2"/>
              </a:solidFill>
            </a:rPr>
            <a:t>Neuvoja ja vinkkejä tapahtumaviestintään</a:t>
          </a:r>
        </a:p>
      </dgm:t>
    </dgm:pt>
    <dgm:pt modelId="{3F347383-5F55-4B2D-B146-10D371A86D23}" type="parTrans" cxnId="{B2555722-3E73-427E-9ECF-6DB1BADC25A5}">
      <dgm:prSet/>
      <dgm:spPr/>
      <dgm:t>
        <a:bodyPr/>
        <a:lstStyle/>
        <a:p>
          <a:endParaRPr lang="fi-FI"/>
        </a:p>
      </dgm:t>
    </dgm:pt>
    <dgm:pt modelId="{E30BEA9F-1024-4D91-99FE-22D6DDF75078}" type="sibTrans" cxnId="{B2555722-3E73-427E-9ECF-6DB1BADC25A5}">
      <dgm:prSet/>
      <dgm:spPr/>
      <dgm:t>
        <a:bodyPr/>
        <a:lstStyle/>
        <a:p>
          <a:endParaRPr lang="fi-FI"/>
        </a:p>
      </dgm:t>
    </dgm:pt>
    <dgm:pt modelId="{C9F6A27A-03C1-441D-A550-109B5CA88B84}">
      <dgm:prSet phldrT="[Teksti]"/>
      <dgm:spPr>
        <a:ln>
          <a:solidFill>
            <a:schemeClr val="accent2"/>
          </a:solidFill>
        </a:ln>
      </dgm:spPr>
      <dgm:t>
        <a:bodyPr/>
        <a:lstStyle/>
        <a:p>
          <a:pPr algn="ctr"/>
          <a:r>
            <a:rPr lang="fi-FI" dirty="0">
              <a:solidFill>
                <a:schemeClr val="accent2"/>
              </a:solidFill>
            </a:rPr>
            <a:t>Viestintä ja saavutettavuus</a:t>
          </a:r>
        </a:p>
      </dgm:t>
    </dgm:pt>
    <dgm:pt modelId="{663CCECA-4305-437F-99BD-CCBB025956DD}" type="parTrans" cxnId="{EFBD81BE-6495-4F93-B22E-52BA19A6AD77}">
      <dgm:prSet/>
      <dgm:spPr/>
      <dgm:t>
        <a:bodyPr/>
        <a:lstStyle/>
        <a:p>
          <a:endParaRPr lang="fi-FI"/>
        </a:p>
      </dgm:t>
    </dgm:pt>
    <dgm:pt modelId="{899C76DB-5E9F-4CFF-B9D7-5CA37FA72D08}" type="sibTrans" cxnId="{EFBD81BE-6495-4F93-B22E-52BA19A6AD77}">
      <dgm:prSet/>
      <dgm:spPr/>
      <dgm:t>
        <a:bodyPr/>
        <a:lstStyle/>
        <a:p>
          <a:endParaRPr lang="fi-FI"/>
        </a:p>
      </dgm:t>
    </dgm:pt>
    <dgm:pt modelId="{7ED00857-8445-47D0-BD71-925562A7F681}" type="pres">
      <dgm:prSet presAssocID="{C02B8392-715B-43D3-958C-2669D6A02EB4}" presName="linear" presStyleCnt="0">
        <dgm:presLayoutVars>
          <dgm:animLvl val="lvl"/>
          <dgm:resizeHandles val="exact"/>
        </dgm:presLayoutVars>
      </dgm:prSet>
      <dgm:spPr/>
    </dgm:pt>
    <dgm:pt modelId="{9E862E10-CBE8-47A8-952C-6B9B76929360}" type="pres">
      <dgm:prSet presAssocID="{76CE53DD-B265-4596-BA9D-0E34A556542D}" presName="parentText" presStyleLbl="node1" presStyleIdx="0" presStyleCnt="3" custLinFactNeighborY="-39380">
        <dgm:presLayoutVars>
          <dgm:chMax val="0"/>
          <dgm:bulletEnabled val="1"/>
        </dgm:presLayoutVars>
      </dgm:prSet>
      <dgm:spPr/>
    </dgm:pt>
    <dgm:pt modelId="{E984F107-D88F-41A8-8872-7D354E9B2C26}" type="pres">
      <dgm:prSet presAssocID="{83161BE3-D63E-4671-8544-B0FB29E0D050}" presName="spacer" presStyleCnt="0"/>
      <dgm:spPr/>
    </dgm:pt>
    <dgm:pt modelId="{CAED3D30-4EF3-4384-BE32-75266098AD3F}" type="pres">
      <dgm:prSet presAssocID="{046D0D2D-B9F5-48C9-919F-A4B697383E28}" presName="parentText" presStyleLbl="node1" presStyleIdx="1" presStyleCnt="3">
        <dgm:presLayoutVars>
          <dgm:chMax val="0"/>
          <dgm:bulletEnabled val="1"/>
        </dgm:presLayoutVars>
      </dgm:prSet>
      <dgm:spPr/>
    </dgm:pt>
    <dgm:pt modelId="{4A1595D7-A535-40DE-9AAB-9C35CBFD06FA}" type="pres">
      <dgm:prSet presAssocID="{E30BEA9F-1024-4D91-99FE-22D6DDF75078}" presName="spacer" presStyleCnt="0"/>
      <dgm:spPr/>
    </dgm:pt>
    <dgm:pt modelId="{56E39863-047B-44B3-86F9-941AA976891C}" type="pres">
      <dgm:prSet presAssocID="{C9F6A27A-03C1-441D-A550-109B5CA88B84}" presName="parentText" presStyleLbl="node1" presStyleIdx="2" presStyleCnt="3">
        <dgm:presLayoutVars>
          <dgm:chMax val="0"/>
          <dgm:bulletEnabled val="1"/>
        </dgm:presLayoutVars>
      </dgm:prSet>
      <dgm:spPr/>
    </dgm:pt>
  </dgm:ptLst>
  <dgm:cxnLst>
    <dgm:cxn modelId="{B2555722-3E73-427E-9ECF-6DB1BADC25A5}" srcId="{C02B8392-715B-43D3-958C-2669D6A02EB4}" destId="{046D0D2D-B9F5-48C9-919F-A4B697383E28}" srcOrd="1" destOrd="0" parTransId="{3F347383-5F55-4B2D-B146-10D371A86D23}" sibTransId="{E30BEA9F-1024-4D91-99FE-22D6DDF75078}"/>
    <dgm:cxn modelId="{AC123430-C0E5-4A23-A75E-354B77A3FD2B}" type="presOf" srcId="{C9F6A27A-03C1-441D-A550-109B5CA88B84}" destId="{56E39863-047B-44B3-86F9-941AA976891C}" srcOrd="0" destOrd="0" presId="urn:microsoft.com/office/officeart/2005/8/layout/vList2"/>
    <dgm:cxn modelId="{D82F9569-B40E-4B5E-AC88-8D009F4C02F6}" type="presOf" srcId="{046D0D2D-B9F5-48C9-919F-A4B697383E28}" destId="{CAED3D30-4EF3-4384-BE32-75266098AD3F}" srcOrd="0" destOrd="0" presId="urn:microsoft.com/office/officeart/2005/8/layout/vList2"/>
    <dgm:cxn modelId="{57DF5C5A-3C1B-48A0-85F1-D05BD3875B11}" srcId="{C02B8392-715B-43D3-958C-2669D6A02EB4}" destId="{76CE53DD-B265-4596-BA9D-0E34A556542D}" srcOrd="0" destOrd="0" parTransId="{2E53F4E2-12CA-4033-932E-F3028B2AE576}" sibTransId="{83161BE3-D63E-4671-8544-B0FB29E0D050}"/>
    <dgm:cxn modelId="{6AFA3C89-2F47-4C92-8C7B-CB3398E6105A}" type="presOf" srcId="{76CE53DD-B265-4596-BA9D-0E34A556542D}" destId="{9E862E10-CBE8-47A8-952C-6B9B76929360}" srcOrd="0" destOrd="0" presId="urn:microsoft.com/office/officeart/2005/8/layout/vList2"/>
    <dgm:cxn modelId="{EFBD81BE-6495-4F93-B22E-52BA19A6AD77}" srcId="{C02B8392-715B-43D3-958C-2669D6A02EB4}" destId="{C9F6A27A-03C1-441D-A550-109B5CA88B84}" srcOrd="2" destOrd="0" parTransId="{663CCECA-4305-437F-99BD-CCBB025956DD}" sibTransId="{899C76DB-5E9F-4CFF-B9D7-5CA37FA72D08}"/>
    <dgm:cxn modelId="{CF2BBCD6-9A48-4442-B876-E2D46545C6A2}" type="presOf" srcId="{C02B8392-715B-43D3-958C-2669D6A02EB4}" destId="{7ED00857-8445-47D0-BD71-925562A7F681}" srcOrd="0" destOrd="0" presId="urn:microsoft.com/office/officeart/2005/8/layout/vList2"/>
    <dgm:cxn modelId="{13D0CC6B-A6FB-4983-B4AE-5847F7EA0DB3}" type="presParOf" srcId="{7ED00857-8445-47D0-BD71-925562A7F681}" destId="{9E862E10-CBE8-47A8-952C-6B9B76929360}" srcOrd="0" destOrd="0" presId="urn:microsoft.com/office/officeart/2005/8/layout/vList2"/>
    <dgm:cxn modelId="{9A842A65-A0AA-4956-A900-8BCDDF527D7C}" type="presParOf" srcId="{7ED00857-8445-47D0-BD71-925562A7F681}" destId="{E984F107-D88F-41A8-8872-7D354E9B2C26}" srcOrd="1" destOrd="0" presId="urn:microsoft.com/office/officeart/2005/8/layout/vList2"/>
    <dgm:cxn modelId="{871985B0-BEA4-424C-A0E5-FCCE2B0F38A7}" type="presParOf" srcId="{7ED00857-8445-47D0-BD71-925562A7F681}" destId="{CAED3D30-4EF3-4384-BE32-75266098AD3F}" srcOrd="2" destOrd="0" presId="urn:microsoft.com/office/officeart/2005/8/layout/vList2"/>
    <dgm:cxn modelId="{F40AC449-CBF2-414D-81B3-23EB239BE177}" type="presParOf" srcId="{7ED00857-8445-47D0-BD71-925562A7F681}" destId="{4A1595D7-A535-40DE-9AAB-9C35CBFD06FA}" srcOrd="3" destOrd="0" presId="urn:microsoft.com/office/officeart/2005/8/layout/vList2"/>
    <dgm:cxn modelId="{D1A756EE-B6C6-4097-828A-A403796CBA69}" type="presParOf" srcId="{7ED00857-8445-47D0-BD71-925562A7F681}" destId="{56E39863-047B-44B3-86F9-941AA97689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2E10-CBE8-47A8-952C-6B9B76929360}">
      <dsp:nvSpPr>
        <dsp:cNvPr id="0" name=""/>
        <dsp:cNvSpPr/>
      </dsp:nvSpPr>
      <dsp:spPr>
        <a:xfrm>
          <a:off x="0" y="239579"/>
          <a:ext cx="8128000" cy="863460"/>
        </a:xfrm>
        <a:prstGeom prst="round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solidFill>
                <a:schemeClr val="accent2"/>
              </a:solidFill>
            </a:rPr>
            <a:t>Mitä on tapahtumaviestintä?</a:t>
          </a:r>
        </a:p>
      </dsp:txBody>
      <dsp:txXfrm>
        <a:off x="42151" y="281730"/>
        <a:ext cx="8043698" cy="779158"/>
      </dsp:txXfrm>
    </dsp:sp>
    <dsp:sp modelId="{CAED3D30-4EF3-4384-BE32-75266098AD3F}">
      <dsp:nvSpPr>
        <dsp:cNvPr id="0" name=""/>
        <dsp:cNvSpPr/>
      </dsp:nvSpPr>
      <dsp:spPr>
        <a:xfrm>
          <a:off x="0" y="1247548"/>
          <a:ext cx="8128000" cy="863460"/>
        </a:xfrm>
        <a:prstGeom prst="round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solidFill>
                <a:schemeClr val="accent2"/>
              </a:solidFill>
            </a:rPr>
            <a:t>Neuvoja ja vinkkejä tapahtumaviestintään</a:t>
          </a:r>
        </a:p>
      </dsp:txBody>
      <dsp:txXfrm>
        <a:off x="42151" y="1289699"/>
        <a:ext cx="8043698" cy="779158"/>
      </dsp:txXfrm>
    </dsp:sp>
    <dsp:sp modelId="{56E39863-047B-44B3-86F9-941AA976891C}">
      <dsp:nvSpPr>
        <dsp:cNvPr id="0" name=""/>
        <dsp:cNvSpPr/>
      </dsp:nvSpPr>
      <dsp:spPr>
        <a:xfrm>
          <a:off x="0" y="2214688"/>
          <a:ext cx="8128000" cy="863460"/>
        </a:xfrm>
        <a:prstGeom prst="round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solidFill>
                <a:schemeClr val="accent2"/>
              </a:solidFill>
            </a:rPr>
            <a:t>Viestintä ja saavutettavuus</a:t>
          </a:r>
        </a:p>
      </dsp:txBody>
      <dsp:txXfrm>
        <a:off x="42151" y="2256839"/>
        <a:ext cx="8043698" cy="779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50813-106E-4610-8948-D6BF8E0FB520}" type="datetimeFigureOut">
              <a:rPr lang="fi-FI" smtClean="0"/>
              <a:t>5.3.2020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4B0E1-69F5-450A-96EF-22CB25A24E63}" type="slidenum">
              <a:rPr lang="fi-FI" smtClean="0"/>
              <a:t>‹#›</a:t>
            </a:fld>
            <a:endParaRPr lang="fi-FI"/>
          </a:p>
        </p:txBody>
      </p:sp>
    </p:spTree>
    <p:extLst>
      <p:ext uri="{BB962C8B-B14F-4D97-AF65-F5344CB8AC3E}">
        <p14:creationId xmlns:p14="http://schemas.microsoft.com/office/powerpoint/2010/main" val="240390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cs typeface="Calibri"/>
              </a:rPr>
              <a:t>(Versio 1.0, julkaistu 9.3.2020)</a:t>
            </a:r>
            <a:endParaRPr lang="fi-FI" dirty="0"/>
          </a:p>
          <a:p>
            <a:endParaRPr lang="fi-FI" dirty="0"/>
          </a:p>
          <a:p>
            <a:r>
              <a:rPr lang="fi-FI" dirty="0"/>
              <a:t>Tämä on tapahtumaturvallisuuskoulutus opiskelijatapahtumien järjestäjille. Se kehitettiin </a:t>
            </a:r>
            <a:r>
              <a:rPr lang="fi-FI" sz="1200" kern="1200" dirty="0">
                <a:solidFill>
                  <a:schemeClr val="tx1"/>
                </a:solidFill>
                <a:effectLst/>
                <a:latin typeface="+mn-lt"/>
                <a:ea typeface="+mn-ea"/>
                <a:cs typeface="+mn-cs"/>
              </a:rPr>
              <a:t>Ehyt ry:n ja </a:t>
            </a:r>
            <a:r>
              <a:rPr lang="fi-FI" sz="1200" kern="1200" dirty="0" err="1">
                <a:solidFill>
                  <a:schemeClr val="tx1"/>
                </a:solidFill>
                <a:effectLst/>
                <a:latin typeface="+mn-lt"/>
                <a:ea typeface="+mn-ea"/>
                <a:cs typeface="+mn-cs"/>
              </a:rPr>
              <a:t>Nyyti</a:t>
            </a:r>
            <a:r>
              <a:rPr lang="fi-FI" sz="1200" kern="1200" dirty="0">
                <a:solidFill>
                  <a:schemeClr val="tx1"/>
                </a:solidFill>
                <a:effectLst/>
                <a:latin typeface="+mn-lt"/>
                <a:ea typeface="+mn-ea"/>
                <a:cs typeface="+mn-cs"/>
              </a:rPr>
              <a:t> ry:n yhteisessä KUPLA-hankkeessa 2018-2020. Hankkeen tavoitteena oli mm. korkeakouluopiskelijoiden hyvinvoinnin ja opiskelukyvyn tukeminen.</a:t>
            </a:r>
            <a:r>
              <a:rPr lang="fi-FI" dirty="0"/>
              <a:t> </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br>
            <a:r>
              <a:rPr lang="fi-FI" dirty="0"/>
              <a:t>Koulutuksessa keskitytään opiskelijatapahtumiin, jotka eivät pääsääntöisesti täytä yleisötapahtuman määritelmää, eli ovat osallistujamäärältään pieniä tai muiden syiden vuoksi sellaisia, ettei niiden katsota olevan yleisötapahtumia. </a:t>
            </a:r>
          </a:p>
          <a:p>
            <a:endParaRPr lang="fi-FI" dirty="0"/>
          </a:p>
          <a:p>
            <a:r>
              <a:rPr lang="fi-FI" dirty="0"/>
              <a:t>Koulutuksen kesto: 1,5 h</a:t>
            </a:r>
          </a:p>
          <a:p>
            <a:endParaRPr lang="fi-FI" dirty="0"/>
          </a:p>
          <a:p>
            <a:r>
              <a:rPr lang="fi-FI" b="1" dirty="0">
                <a:cs typeface="Calibri"/>
              </a:rPr>
              <a:t>Dioissa olevien symbolien selitykset</a:t>
            </a:r>
          </a:p>
          <a:p>
            <a:r>
              <a:rPr lang="fi-FI" sz="1200" kern="1200" dirty="0">
                <a:solidFill>
                  <a:schemeClr val="tx1"/>
                </a:solidFill>
                <a:effectLst/>
                <a:latin typeface="+mn-lt"/>
                <a:ea typeface="+mn-ea"/>
                <a:cs typeface="+mn-cs"/>
              </a:rPr>
              <a:t>Pähkinä-symboli merkitsee tehtävää.</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Tämä teos on lisensoitu Creative </a:t>
            </a:r>
            <a:r>
              <a:rPr lang="fi-FI" dirty="0" err="1"/>
              <a:t>Commons</a:t>
            </a:r>
            <a:r>
              <a:rPr lang="fi-FI" dirty="0"/>
              <a:t> Nimeä 4.0 Kansainvälinen -lisenssillä. Tarkastele lisenssiä osoitteessa http://creativecommons.org/licenses/by/4.0/ </a:t>
            </a:r>
          </a:p>
          <a:p>
            <a:endParaRPr lang="fi-FI" dirty="0"/>
          </a:p>
        </p:txBody>
      </p:sp>
      <p:sp>
        <p:nvSpPr>
          <p:cNvPr id="4" name="Slide Number Placeholder 3"/>
          <p:cNvSpPr>
            <a:spLocks noGrp="1"/>
          </p:cNvSpPr>
          <p:nvPr>
            <p:ph type="sldNum" sz="quarter" idx="5"/>
          </p:nvPr>
        </p:nvSpPr>
        <p:spPr/>
        <p:txBody>
          <a:bodyPr/>
          <a:lstStyle/>
          <a:p>
            <a:fld id="{A96B6E28-112C-46A5-8995-530ACD48FC62}" type="slidenum">
              <a:rPr lang="fi-FI" smtClean="0"/>
              <a:t>1</a:t>
            </a:fld>
            <a:endParaRPr lang="fi-FI"/>
          </a:p>
        </p:txBody>
      </p:sp>
    </p:spTree>
    <p:extLst>
      <p:ext uri="{BB962C8B-B14F-4D97-AF65-F5344CB8AC3E}">
        <p14:creationId xmlns:p14="http://schemas.microsoft.com/office/powerpoint/2010/main" val="254632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Tapahtuman markkinointi on sekä ulkoista että sisäistä.</a:t>
            </a:r>
          </a:p>
          <a:p>
            <a:r>
              <a:rPr lang="fi-FI" dirty="0"/>
              <a:t>Tapahtuma täytyy markkinoida ulkopuoliselle kohderyhmälle, mutta tapahtuman konseptit ja periaatteet on myytävä myös tapahtumaa tekevälle tiimille.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12</a:t>
            </a:fld>
            <a:endParaRPr lang="fi-FI"/>
          </a:p>
        </p:txBody>
      </p:sp>
    </p:spTree>
    <p:extLst>
      <p:ext uri="{BB962C8B-B14F-4D97-AF65-F5344CB8AC3E}">
        <p14:creationId xmlns:p14="http://schemas.microsoft.com/office/powerpoint/2010/main" val="398452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Pari- tai pienryhmätehtävä, jonka tehtävä on virkistää osallistujia. Tehtävän voi pyytää suorittamaan vaikka seisaaltaan tai kävellen, jotta aivot saavat hieman happea. </a:t>
            </a:r>
          </a:p>
          <a:p>
            <a:r>
              <a:rPr lang="fi-FI" dirty="0"/>
              <a:t>Tehtävänä on pohtia, miten eri viestintäkanavissa viestitään. Ovatko sisällöt samat vai erilaiset ja mitä pitää tietää, kun tuottaa sisältöä eri kanaviin. Osallistujia kannattaa pyytää kertomaan erilaisia viestintäkanavia koskevista havainnoistaan.</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13</a:t>
            </a:fld>
            <a:endParaRPr lang="fi-FI"/>
          </a:p>
        </p:txBody>
      </p:sp>
    </p:spTree>
    <p:extLst>
      <p:ext uri="{BB962C8B-B14F-4D97-AF65-F5344CB8AC3E}">
        <p14:creationId xmlns:p14="http://schemas.microsoft.com/office/powerpoint/2010/main" val="206371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Viestintä on tapahtumatiimin yhteinen asia. Koko tiimin sitouttaminen viestinnän tekemiseen on asia, josta kannattaa keskustella: mitä tiimiläisiltä odotetaan? Vähimmäistaso olisi ”tykätä” tapahtumamainoksesta somessa. Suositeltavaa olisi, että tiimiläiset antaisivat osan omasta </a:t>
            </a:r>
            <a:r>
              <a:rPr lang="fi-FI" dirty="0" err="1"/>
              <a:t>somepresenssistään</a:t>
            </a:r>
            <a:r>
              <a:rPr lang="fi-FI" dirty="0"/>
              <a:t> tapahtuman mainostukseen esimerkiksi jakamalla viestiä omissa verkoissaan. Kannattaa myös laatia jotain ohjeita, miten tätä tehdään – omalla saatteella vai ilman. </a:t>
            </a:r>
          </a:p>
          <a:p>
            <a:r>
              <a:rPr lang="fi-FI" dirty="0"/>
              <a:t>Viestintää tehdään parhaimmillaan tiimillä, jolloin on tärkeää jakaa vastuita tiimin sisällä. </a:t>
            </a:r>
          </a:p>
          <a:p>
            <a:r>
              <a:rPr lang="fi-FI" dirty="0"/>
              <a:t>Viestinnän tekeminen saattaa tuntua myös vaikealta. Sen takia on tärkeää antaa selkeät toimintaohjeet, innostaa ja kannustaa sekä antaa vastuuta niille, jotka olisivat kiinnostuneita oppimaan tai tekemään enemmän.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15</a:t>
            </a:fld>
            <a:endParaRPr lang="fi-FI"/>
          </a:p>
        </p:txBody>
      </p:sp>
    </p:spTree>
    <p:extLst>
      <p:ext uri="{BB962C8B-B14F-4D97-AF65-F5344CB8AC3E}">
        <p14:creationId xmlns:p14="http://schemas.microsoft.com/office/powerpoint/2010/main" val="421131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Viestinnällä on erilaisia tehtäviä tapahtumatuotannon eri vaiheissa.</a:t>
            </a:r>
          </a:p>
          <a:p>
            <a:r>
              <a:rPr lang="fi-FI" dirty="0">
                <a:cs typeface="Calibri"/>
              </a:rPr>
              <a:t>Ennen tapahtumaa viestintä sisältää paljon ennakkomainontaa, fiiliksen nostatusta ja tapahtuman tuomista mahdollisimman monen ihmisen tietoisuuteen. </a:t>
            </a:r>
            <a:endParaRPr lang="fi-FI" dirty="0"/>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16</a:t>
            </a:fld>
            <a:endParaRPr lang="fi-FI"/>
          </a:p>
        </p:txBody>
      </p:sp>
    </p:spTree>
    <p:extLst>
      <p:ext uri="{BB962C8B-B14F-4D97-AF65-F5344CB8AC3E}">
        <p14:creationId xmlns:p14="http://schemas.microsoft.com/office/powerpoint/2010/main" val="383362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cs typeface="Calibri"/>
              </a:rPr>
              <a:t>Mitä viestinnässä tapahtuu tapahtuman aikana?</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17</a:t>
            </a:fld>
            <a:endParaRPr lang="fi-FI"/>
          </a:p>
        </p:txBody>
      </p:sp>
    </p:spTree>
    <p:extLst>
      <p:ext uri="{BB962C8B-B14F-4D97-AF65-F5344CB8AC3E}">
        <p14:creationId xmlns:p14="http://schemas.microsoft.com/office/powerpoint/2010/main" val="426228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cs typeface="Calibri"/>
              </a:rPr>
              <a:t>Mitä viestinnässä tapahtuu tapahtuman jälkeen?</a:t>
            </a:r>
            <a:endParaRPr lang="fi-FI" dirty="0"/>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18</a:t>
            </a:fld>
            <a:endParaRPr lang="fi-FI"/>
          </a:p>
        </p:txBody>
      </p:sp>
    </p:spTree>
    <p:extLst>
      <p:ext uri="{BB962C8B-B14F-4D97-AF65-F5344CB8AC3E}">
        <p14:creationId xmlns:p14="http://schemas.microsoft.com/office/powerpoint/2010/main" val="314565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Tehtävä yksin tai pienissä ryhmissä. Tarkoituksena on tehdä haku oman järjestön nimellä ja katsoa, mitä verkosta nousee, sekä vastata tulosten pohjalta kysymyksiin. </a:t>
            </a:r>
          </a:p>
          <a:p>
            <a:r>
              <a:rPr lang="fi-FI" dirty="0"/>
              <a:t>Kesto: n. 5 min. ja purku 7-10 min.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19</a:t>
            </a:fld>
            <a:endParaRPr lang="fi-FI"/>
          </a:p>
        </p:txBody>
      </p:sp>
    </p:spTree>
    <p:extLst>
      <p:ext uri="{BB962C8B-B14F-4D97-AF65-F5344CB8AC3E}">
        <p14:creationId xmlns:p14="http://schemas.microsoft.com/office/powerpoint/2010/main" val="303596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Viestintä on merkityksellisessä roolissa, kun halutaan madaltaa osallistumiskynnystä ja tehdä tapahtumasta saavutettavampi kaikille.</a:t>
            </a:r>
          </a:p>
          <a:p>
            <a:r>
              <a:rPr lang="fi-FI" dirty="0"/>
              <a:t>Lähdemme ajatuksesta, että opiskelijakulttuuri ja opiskelijatapahtumat ovat jotain positiivista ja hyvää, joka kuuluu kaikille opiskelijoille – ja että järjestäjät myös haluavat saattaa kulttuurinsa ja tapahtumansa opiskelijoiden ulottuville.</a:t>
            </a:r>
          </a:p>
          <a:p>
            <a:r>
              <a:rPr lang="fi-FI" dirty="0"/>
              <a:t>Inklusiivisuus tarkoittaa mukaan ottamista ja sisällyttämistä ulossulkemisen ja karsinoimisen sijaan. Inklusiivisuus edistää yhdenvertaisuuden toteutumista.</a:t>
            </a:r>
          </a:p>
          <a:p>
            <a:r>
              <a:rPr lang="fi-FI" dirty="0"/>
              <a:t>Asiaa voi ajatella niin, että inklusiivisuus on yksi tapa tehdä yhdenvertaisuutta todelliseksi. </a:t>
            </a:r>
          </a:p>
          <a:p>
            <a:endParaRPr lang="fi-FI" dirty="0"/>
          </a:p>
          <a:p>
            <a:r>
              <a:rPr lang="fi-FI" dirty="0"/>
              <a:t>Viestinnän rooli saavutettavuudessa on sosiaalisen saavutettavuuden edistäminen – sen viestin välittäminen, että osallistuja on tervetullut.</a:t>
            </a:r>
          </a:p>
          <a:p>
            <a:r>
              <a:rPr lang="fi-FI" dirty="0"/>
              <a:t>Viestintä kertoo, kenelle tapahtuma on, mitä siellä on odotettavissa ja miten erilaiset kävijät huomioidaan. </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21</a:t>
            </a:fld>
            <a:endParaRPr lang="fi-FI"/>
          </a:p>
        </p:txBody>
      </p:sp>
    </p:spTree>
    <p:extLst>
      <p:ext uri="{BB962C8B-B14F-4D97-AF65-F5344CB8AC3E}">
        <p14:creationId xmlns:p14="http://schemas.microsoft.com/office/powerpoint/2010/main" val="439619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Käytännön ohjeita oman tapahtumaviestinnän arviointiin saavutettavuuden näkökulmasta. </a:t>
            </a:r>
          </a:p>
        </p:txBody>
      </p:sp>
      <p:sp>
        <p:nvSpPr>
          <p:cNvPr id="4" name="Dian numeron paikkamerkki 3"/>
          <p:cNvSpPr>
            <a:spLocks noGrp="1"/>
          </p:cNvSpPr>
          <p:nvPr>
            <p:ph type="sldNum" sz="quarter" idx="5"/>
          </p:nvPr>
        </p:nvSpPr>
        <p:spPr/>
        <p:txBody>
          <a:bodyPr/>
          <a:lstStyle/>
          <a:p>
            <a:fld id="{F044B0E1-69F5-450A-96EF-22CB25A24E63}" type="slidenum">
              <a:rPr lang="fi-FI" smtClean="0"/>
              <a:t>22</a:t>
            </a:fld>
            <a:endParaRPr lang="fi-FI"/>
          </a:p>
        </p:txBody>
      </p:sp>
    </p:spTree>
    <p:extLst>
      <p:ext uri="{BB962C8B-B14F-4D97-AF65-F5344CB8AC3E}">
        <p14:creationId xmlns:p14="http://schemas.microsoft.com/office/powerpoint/2010/main" val="39792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HUOM: jos aikaa on käytettävissä vähän, tee tämä harjoite dian 26 kastetapahtuman pohdinta –harjoitteen sijaan. </a:t>
            </a:r>
          </a:p>
          <a:p>
            <a:endParaRPr lang="fi-FI" dirty="0"/>
          </a:p>
          <a:p>
            <a:r>
              <a:rPr lang="fi-FI" dirty="0"/>
              <a:t>Jako ryhmiin, joista puolet pohtii esimerkkiä 1 ja puolet esimerkkiä 2. </a:t>
            </a:r>
          </a:p>
          <a:p>
            <a:r>
              <a:rPr lang="fi-FI" dirty="0"/>
              <a:t>Jaa ryhmille esimerkit paperilla tai pyydä ottamaan muistin tueksi valokuva esimerkistä.</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Tarkoituksena on arvioida tapahtumien tekstejä ja miettiä, mikä näissä on hyvää ja mikä kaipaa parantelemista.</a:t>
            </a:r>
          </a:p>
          <a:p>
            <a:endParaRPr lang="fi-FI" dirty="0"/>
          </a:p>
          <a:p>
            <a:r>
              <a:rPr lang="fi-FI" dirty="0"/>
              <a:t>Kesto: 5min pohdintaan, 5min purkuun. Purku siten, että pyydetään osallistujia kertomaan käsittelemästään esimerkistä mikä siinä oli hyvää ja mikä kaipaa korjausta. </a:t>
            </a:r>
          </a:p>
        </p:txBody>
      </p:sp>
      <p:sp>
        <p:nvSpPr>
          <p:cNvPr id="4" name="Dian numeron paikkamerkki 3"/>
          <p:cNvSpPr>
            <a:spLocks noGrp="1"/>
          </p:cNvSpPr>
          <p:nvPr>
            <p:ph type="sldNum" sz="quarter" idx="5"/>
          </p:nvPr>
        </p:nvSpPr>
        <p:spPr/>
        <p:txBody>
          <a:bodyPr/>
          <a:lstStyle/>
          <a:p>
            <a:fld id="{F044B0E1-69F5-450A-96EF-22CB25A24E63}" type="slidenum">
              <a:rPr lang="fi-FI" smtClean="0"/>
              <a:t>23</a:t>
            </a:fld>
            <a:endParaRPr lang="fi-FI"/>
          </a:p>
        </p:txBody>
      </p:sp>
    </p:spTree>
    <p:extLst>
      <p:ext uri="{BB962C8B-B14F-4D97-AF65-F5344CB8AC3E}">
        <p14:creationId xmlns:p14="http://schemas.microsoft.com/office/powerpoint/2010/main" val="112746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Aluksi kartoitetaan, keitä me olemme.  </a:t>
            </a:r>
          </a:p>
          <a:p>
            <a:r>
              <a:rPr lang="fi-FI" sz="1200" kern="1200" dirty="0">
                <a:solidFill>
                  <a:schemeClr val="tx1"/>
                </a:solidFill>
                <a:effectLst/>
                <a:latin typeface="+mn-lt"/>
                <a:ea typeface="+mn-ea"/>
                <a:cs typeface="+mn-cs"/>
              </a:rPr>
              <a:t>Koulutukseen osallistuvien lähtötilanteen mittaaminen. Pyydä osallistujia viittaamaan tai nousemaan seisomaan, mikäli väittämä sopii heihin.</a:t>
            </a:r>
          </a:p>
          <a:p>
            <a:endParaRPr lang="fi-FI" dirty="0"/>
          </a:p>
          <a:p>
            <a:r>
              <a:rPr lang="fi-FI" dirty="0"/>
              <a:t>Yhdistykselläni on ohjeet -kohta: ovatko koulutettavat saaneet yhdistykseltään viestinnän perusohjeita (esim. ”viesti aina suomeksi ja englanniksi”).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2</a:t>
            </a:fld>
            <a:endParaRPr lang="fi-FI"/>
          </a:p>
        </p:txBody>
      </p:sp>
    </p:spTree>
    <p:extLst>
      <p:ext uri="{BB962C8B-B14F-4D97-AF65-F5344CB8AC3E}">
        <p14:creationId xmlns:p14="http://schemas.microsoft.com/office/powerpoint/2010/main" val="152138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25</a:t>
            </a:fld>
            <a:endParaRPr lang="fi-FI"/>
          </a:p>
        </p:txBody>
      </p:sp>
    </p:spTree>
    <p:extLst>
      <p:ext uri="{BB962C8B-B14F-4D97-AF65-F5344CB8AC3E}">
        <p14:creationId xmlns:p14="http://schemas.microsoft.com/office/powerpoint/2010/main" val="2091993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a:cs typeface="Calibri"/>
              </a:rPr>
              <a:t>HUOM: </a:t>
            </a:r>
            <a:r>
              <a:rPr lang="en-US" b="1" dirty="0" err="1">
                <a:cs typeface="Calibri"/>
              </a:rPr>
              <a:t>tässä</a:t>
            </a:r>
            <a:r>
              <a:rPr lang="en-US" b="1" dirty="0">
                <a:cs typeface="Calibri"/>
              </a:rPr>
              <a:t> </a:t>
            </a:r>
            <a:r>
              <a:rPr lang="en-US" b="1" dirty="0" err="1">
                <a:cs typeface="Calibri"/>
              </a:rPr>
              <a:t>vaiheessa</a:t>
            </a:r>
            <a:r>
              <a:rPr lang="en-US" b="1" dirty="0">
                <a:cs typeface="Calibri"/>
              </a:rPr>
              <a:t> </a:t>
            </a:r>
            <a:r>
              <a:rPr lang="en-US" b="1" dirty="0" err="1">
                <a:cs typeface="Calibri"/>
              </a:rPr>
              <a:t>kannattaa</a:t>
            </a:r>
            <a:r>
              <a:rPr lang="en-US" b="1" dirty="0">
                <a:cs typeface="Calibri"/>
              </a:rPr>
              <a:t> </a:t>
            </a:r>
            <a:r>
              <a:rPr lang="en-US" b="1" dirty="0" err="1">
                <a:cs typeface="Calibri"/>
              </a:rPr>
              <a:t>kysyä</a:t>
            </a:r>
            <a:r>
              <a:rPr lang="en-US" b="1" dirty="0">
                <a:cs typeface="Calibri"/>
              </a:rPr>
              <a:t>, </a:t>
            </a:r>
            <a:r>
              <a:rPr lang="en-US" b="1" dirty="0" err="1">
                <a:cs typeface="Calibri"/>
              </a:rPr>
              <a:t>miten</a:t>
            </a:r>
            <a:r>
              <a:rPr lang="en-US" b="1" dirty="0">
                <a:cs typeface="Calibri"/>
              </a:rPr>
              <a:t> </a:t>
            </a:r>
            <a:r>
              <a:rPr lang="en-US" b="1" dirty="0" err="1">
                <a:cs typeface="Calibri"/>
              </a:rPr>
              <a:t>suuria</a:t>
            </a:r>
            <a:r>
              <a:rPr lang="en-US" b="1" dirty="0">
                <a:cs typeface="Calibri"/>
              </a:rPr>
              <a:t> </a:t>
            </a:r>
            <a:r>
              <a:rPr lang="en-US" b="1" dirty="0" err="1">
                <a:cs typeface="Calibri"/>
              </a:rPr>
              <a:t>fuksiaistapahtumia</a:t>
            </a:r>
            <a:r>
              <a:rPr lang="en-US" b="1" dirty="0">
                <a:cs typeface="Calibri"/>
              </a:rPr>
              <a:t> </a:t>
            </a:r>
            <a:r>
              <a:rPr lang="en-US" b="1" dirty="0" err="1">
                <a:cs typeface="Calibri"/>
              </a:rPr>
              <a:t>osallistujat</a:t>
            </a:r>
            <a:r>
              <a:rPr lang="en-US" b="1" dirty="0">
                <a:cs typeface="Calibri"/>
              </a:rPr>
              <a:t> </a:t>
            </a:r>
            <a:r>
              <a:rPr lang="en-US" b="1" dirty="0" err="1">
                <a:cs typeface="Calibri"/>
              </a:rPr>
              <a:t>järjestävät</a:t>
            </a:r>
            <a:r>
              <a:rPr lang="en-US" b="1" dirty="0">
                <a:cs typeface="Calibri"/>
              </a:rPr>
              <a:t> ja </a:t>
            </a:r>
            <a:r>
              <a:rPr lang="en-US" b="1" dirty="0" err="1">
                <a:cs typeface="Calibri"/>
              </a:rPr>
              <a:t>skaalata</a:t>
            </a:r>
            <a:r>
              <a:rPr lang="en-US" b="1" dirty="0">
                <a:cs typeface="Calibri"/>
              </a:rPr>
              <a:t> </a:t>
            </a:r>
            <a:r>
              <a:rPr lang="en-US" b="1" dirty="0" err="1">
                <a:cs typeface="Calibri"/>
              </a:rPr>
              <a:t>osallistujamäärää</a:t>
            </a:r>
            <a:r>
              <a:rPr lang="en-US" b="1" dirty="0">
                <a:cs typeface="Calibri"/>
              </a:rPr>
              <a:t> </a:t>
            </a:r>
            <a:r>
              <a:rPr lang="en-US" b="1" dirty="0" err="1">
                <a:cs typeface="Calibri"/>
              </a:rPr>
              <a:t>alaspäin</a:t>
            </a:r>
            <a:r>
              <a:rPr lang="en-US" b="1" dirty="0">
                <a:cs typeface="Calibri"/>
              </a:rPr>
              <a:t> </a:t>
            </a:r>
            <a:r>
              <a:rPr lang="en-US" b="1" dirty="0" err="1">
                <a:cs typeface="Calibri"/>
              </a:rPr>
              <a:t>sen</a:t>
            </a:r>
            <a:r>
              <a:rPr lang="en-US" b="1" dirty="0">
                <a:cs typeface="Calibri"/>
              </a:rPr>
              <a:t> </a:t>
            </a:r>
            <a:r>
              <a:rPr lang="en-US" b="1" dirty="0" err="1">
                <a:cs typeface="Calibri"/>
              </a:rPr>
              <a:t>mukaan</a:t>
            </a:r>
            <a:r>
              <a:rPr lang="en-US" b="1" dirty="0">
                <a:cs typeface="Calibri"/>
              </a:rPr>
              <a:t>. </a:t>
            </a:r>
            <a:r>
              <a:rPr lang="en-US" b="1" dirty="0" err="1">
                <a:cs typeface="Calibri"/>
              </a:rPr>
              <a:t>Esimerkin</a:t>
            </a:r>
            <a:r>
              <a:rPr lang="en-US" b="1" dirty="0">
                <a:cs typeface="Calibri"/>
              </a:rPr>
              <a:t> </a:t>
            </a:r>
            <a:r>
              <a:rPr lang="en-US" b="1" dirty="0" err="1">
                <a:cs typeface="Calibri"/>
              </a:rPr>
              <a:t>osallistujamäärä</a:t>
            </a:r>
            <a:r>
              <a:rPr lang="en-US" b="1" dirty="0">
                <a:cs typeface="Calibri"/>
              </a:rPr>
              <a:t> </a:t>
            </a:r>
            <a:r>
              <a:rPr lang="en-US" b="1" dirty="0" err="1">
                <a:cs typeface="Calibri"/>
              </a:rPr>
              <a:t>kannattaa</a:t>
            </a:r>
            <a:r>
              <a:rPr lang="en-US" b="1" dirty="0">
                <a:cs typeface="Calibri"/>
              </a:rPr>
              <a:t> </a:t>
            </a:r>
            <a:r>
              <a:rPr lang="en-US" b="1" dirty="0" err="1">
                <a:cs typeface="Calibri"/>
              </a:rPr>
              <a:t>pitää</a:t>
            </a:r>
            <a:r>
              <a:rPr lang="en-US" b="1" dirty="0">
                <a:cs typeface="Calibri"/>
              </a:rPr>
              <a:t> </a:t>
            </a:r>
            <a:r>
              <a:rPr lang="en-US" b="1" dirty="0" err="1">
                <a:cs typeface="Calibri"/>
              </a:rPr>
              <a:t>suurena</a:t>
            </a:r>
            <a:r>
              <a:rPr lang="en-US" b="1" dirty="0">
                <a:cs typeface="Calibri"/>
              </a:rPr>
              <a:t> (</a:t>
            </a:r>
            <a:r>
              <a:rPr lang="en-US" b="1" dirty="0" err="1">
                <a:cs typeface="Calibri"/>
              </a:rPr>
              <a:t>esim</a:t>
            </a:r>
            <a:r>
              <a:rPr lang="en-US" b="1" dirty="0">
                <a:cs typeface="Calibri"/>
              </a:rPr>
              <a:t>. 200), </a:t>
            </a:r>
            <a:r>
              <a:rPr lang="en-US" b="1" dirty="0" err="1">
                <a:cs typeface="Calibri"/>
              </a:rPr>
              <a:t>jotta</a:t>
            </a:r>
            <a:r>
              <a:rPr lang="en-US" b="1" dirty="0">
                <a:cs typeface="Calibri"/>
              </a:rPr>
              <a:t> </a:t>
            </a:r>
            <a:r>
              <a:rPr lang="en-US" b="1" dirty="0" err="1">
                <a:cs typeface="Calibri"/>
              </a:rPr>
              <a:t>osallistujat</a:t>
            </a:r>
            <a:r>
              <a:rPr lang="en-US" b="1" dirty="0">
                <a:cs typeface="Calibri"/>
              </a:rPr>
              <a:t> </a:t>
            </a:r>
            <a:r>
              <a:rPr lang="en-US" b="1" dirty="0" err="1">
                <a:cs typeface="Calibri"/>
              </a:rPr>
              <a:t>joutuvat</a:t>
            </a:r>
            <a:r>
              <a:rPr lang="en-US" b="1" dirty="0">
                <a:cs typeface="Calibri"/>
              </a:rPr>
              <a:t> </a:t>
            </a:r>
            <a:r>
              <a:rPr lang="en-US" b="1" dirty="0" err="1">
                <a:cs typeface="Calibri"/>
              </a:rPr>
              <a:t>pohtimaan</a:t>
            </a:r>
            <a:r>
              <a:rPr lang="en-US" b="1" dirty="0">
                <a:cs typeface="Calibri"/>
              </a:rPr>
              <a:t> </a:t>
            </a:r>
            <a:r>
              <a:rPr lang="en-US" b="1" dirty="0" err="1">
                <a:cs typeface="Calibri"/>
              </a:rPr>
              <a:t>viestintää</a:t>
            </a:r>
            <a:r>
              <a:rPr lang="en-US" b="1" dirty="0">
                <a:cs typeface="Calibri"/>
              </a:rPr>
              <a:t> </a:t>
            </a:r>
            <a:r>
              <a:rPr lang="en-US" b="1" dirty="0" err="1">
                <a:cs typeface="Calibri"/>
              </a:rPr>
              <a:t>hieman</a:t>
            </a:r>
            <a:r>
              <a:rPr lang="en-US" b="1" dirty="0">
                <a:cs typeface="Calibri"/>
              </a:rPr>
              <a:t> </a:t>
            </a:r>
            <a:r>
              <a:rPr lang="en-US" b="1" dirty="0" err="1">
                <a:cs typeface="Calibri"/>
              </a:rPr>
              <a:t>toisenlaisesta</a:t>
            </a:r>
            <a:r>
              <a:rPr lang="en-US" b="1" dirty="0">
                <a:cs typeface="Calibri"/>
              </a:rPr>
              <a:t> </a:t>
            </a:r>
            <a:r>
              <a:rPr lang="en-US" b="1" dirty="0" err="1">
                <a:cs typeface="Calibri"/>
              </a:rPr>
              <a:t>näkökulmasta</a:t>
            </a:r>
            <a:r>
              <a:rPr lang="en-US" b="1" dirty="0">
                <a:cs typeface="Calibri"/>
              </a:rPr>
              <a:t>. </a:t>
            </a:r>
          </a:p>
          <a:p>
            <a:endParaRPr lang="en-US" dirty="0">
              <a:cs typeface="Calibri"/>
            </a:endParaRPr>
          </a:p>
          <a:p>
            <a:r>
              <a:rPr lang="en-US" dirty="0" err="1">
                <a:cs typeface="Calibri"/>
              </a:rPr>
              <a:t>Isompi</a:t>
            </a:r>
            <a:r>
              <a:rPr lang="en-US" dirty="0">
                <a:cs typeface="Calibri"/>
              </a:rPr>
              <a:t> </a:t>
            </a:r>
            <a:r>
              <a:rPr lang="en-US" dirty="0" err="1">
                <a:cs typeface="Calibri"/>
              </a:rPr>
              <a:t>harjoite</a:t>
            </a:r>
            <a:r>
              <a:rPr lang="en-US" dirty="0">
                <a:cs typeface="Calibri"/>
              </a:rPr>
              <a:t>, </a:t>
            </a:r>
            <a:r>
              <a:rPr lang="en-US" dirty="0" err="1">
                <a:cs typeface="Calibri"/>
              </a:rPr>
              <a:t>joka</a:t>
            </a:r>
            <a:r>
              <a:rPr lang="en-US" dirty="0">
                <a:cs typeface="Calibri"/>
              </a:rPr>
              <a:t> </a:t>
            </a:r>
            <a:r>
              <a:rPr lang="en-US" dirty="0" err="1">
                <a:cs typeface="Calibri"/>
              </a:rPr>
              <a:t>alustetaan</a:t>
            </a:r>
            <a:r>
              <a:rPr lang="en-US" dirty="0">
                <a:cs typeface="Calibri"/>
              </a:rPr>
              <a:t> </a:t>
            </a:r>
            <a:r>
              <a:rPr lang="en-US" dirty="0" err="1">
                <a:cs typeface="Calibri"/>
              </a:rPr>
              <a:t>kertomalla</a:t>
            </a:r>
            <a:r>
              <a:rPr lang="en-US" dirty="0">
                <a:cs typeface="Calibri"/>
              </a:rPr>
              <a:t>, </a:t>
            </a:r>
            <a:r>
              <a:rPr lang="en-US" dirty="0" err="1">
                <a:cs typeface="Calibri"/>
              </a:rPr>
              <a:t>minkälaisesta</a:t>
            </a:r>
            <a:r>
              <a:rPr lang="en-US" dirty="0">
                <a:cs typeface="Calibri"/>
              </a:rPr>
              <a:t> </a:t>
            </a:r>
            <a:r>
              <a:rPr lang="en-US" dirty="0" err="1">
                <a:cs typeface="Calibri"/>
              </a:rPr>
              <a:t>tapahtumasta</a:t>
            </a:r>
            <a:r>
              <a:rPr lang="en-US" dirty="0">
                <a:cs typeface="Calibri"/>
              </a:rPr>
              <a:t> on </a:t>
            </a:r>
            <a:r>
              <a:rPr lang="en-US" dirty="0" err="1">
                <a:cs typeface="Calibri"/>
              </a:rPr>
              <a:t>kyse</a:t>
            </a:r>
            <a:r>
              <a:rPr lang="en-US" dirty="0">
                <a:cs typeface="Calibri"/>
              </a:rPr>
              <a:t>.</a:t>
            </a:r>
          </a:p>
          <a:p>
            <a:r>
              <a:rPr lang="en-US" dirty="0" err="1">
                <a:cs typeface="Calibri"/>
              </a:rPr>
              <a:t>Kun</a:t>
            </a:r>
            <a:r>
              <a:rPr lang="en-US" dirty="0">
                <a:cs typeface="Calibri"/>
              </a:rPr>
              <a:t> </a:t>
            </a:r>
            <a:r>
              <a:rPr lang="en-US" dirty="0" err="1">
                <a:cs typeface="Calibri"/>
              </a:rPr>
              <a:t>tapahtuman</a:t>
            </a:r>
            <a:r>
              <a:rPr lang="en-US" dirty="0">
                <a:cs typeface="Calibri"/>
              </a:rPr>
              <a:t> </a:t>
            </a:r>
            <a:r>
              <a:rPr lang="en-US" dirty="0" err="1">
                <a:cs typeface="Calibri"/>
              </a:rPr>
              <a:t>luonne</a:t>
            </a:r>
            <a:r>
              <a:rPr lang="en-US" dirty="0">
                <a:cs typeface="Calibri"/>
              </a:rPr>
              <a:t> on </a:t>
            </a:r>
            <a:r>
              <a:rPr lang="en-US" dirty="0" err="1">
                <a:cs typeface="Calibri"/>
              </a:rPr>
              <a:t>käsitelty</a:t>
            </a:r>
            <a:r>
              <a:rPr lang="en-US" dirty="0">
                <a:cs typeface="Calibri"/>
              </a:rPr>
              <a:t>, </a:t>
            </a:r>
            <a:r>
              <a:rPr lang="en-US" dirty="0" err="1">
                <a:cs typeface="Calibri"/>
              </a:rPr>
              <a:t>mietitään</a:t>
            </a:r>
            <a:r>
              <a:rPr lang="en-US" dirty="0">
                <a:cs typeface="Calibri"/>
              </a:rPr>
              <a:t> </a:t>
            </a:r>
            <a:r>
              <a:rPr lang="en-US" dirty="0" err="1">
                <a:cs typeface="Calibri"/>
              </a:rPr>
              <a:t>seuraavia</a:t>
            </a:r>
            <a:r>
              <a:rPr lang="en-US" dirty="0">
                <a:cs typeface="Calibri"/>
              </a:rPr>
              <a:t> </a:t>
            </a:r>
            <a:r>
              <a:rPr lang="en-US" dirty="0" err="1">
                <a:cs typeface="Calibri"/>
              </a:rPr>
              <a:t>kysymyksiä</a:t>
            </a:r>
            <a:r>
              <a:rPr lang="en-US" dirty="0">
                <a:cs typeface="Calibri"/>
              </a:rPr>
              <a:t> </a:t>
            </a:r>
            <a:r>
              <a:rPr lang="en-US" dirty="0" err="1">
                <a:cs typeface="Calibri"/>
              </a:rPr>
              <a:t>tapahtuman</a:t>
            </a:r>
            <a:r>
              <a:rPr lang="en-US" dirty="0">
                <a:cs typeface="Calibri"/>
              </a:rPr>
              <a:t> </a:t>
            </a:r>
            <a:r>
              <a:rPr lang="en-US" dirty="0" err="1">
                <a:cs typeface="Calibri"/>
              </a:rPr>
              <a:t>viestinnän</a:t>
            </a:r>
            <a:r>
              <a:rPr lang="en-US" dirty="0">
                <a:cs typeface="Calibri"/>
              </a:rPr>
              <a:t> </a:t>
            </a:r>
            <a:r>
              <a:rPr lang="en-US" dirty="0" err="1">
                <a:cs typeface="Calibri"/>
              </a:rPr>
              <a:t>kannalta</a:t>
            </a:r>
            <a:r>
              <a:rPr lang="en-US" dirty="0">
                <a:cs typeface="Calibri"/>
              </a:rPr>
              <a:t>. </a:t>
            </a:r>
          </a:p>
          <a:p>
            <a:r>
              <a:rPr lang="en-US" dirty="0" err="1">
                <a:cs typeface="Calibri"/>
              </a:rPr>
              <a:t>Dioissa</a:t>
            </a:r>
            <a:r>
              <a:rPr lang="en-US" dirty="0">
                <a:cs typeface="Calibri"/>
              </a:rPr>
              <a:t> 27 ja 28 </a:t>
            </a:r>
            <a:r>
              <a:rPr lang="en-US" dirty="0" err="1">
                <a:cs typeface="Calibri"/>
              </a:rPr>
              <a:t>esitellään</a:t>
            </a:r>
            <a:r>
              <a:rPr lang="en-US" dirty="0">
                <a:cs typeface="Calibri"/>
              </a:rPr>
              <a:t> </a:t>
            </a:r>
            <a:r>
              <a:rPr lang="en-US" dirty="0" err="1">
                <a:cs typeface="Calibri"/>
              </a:rPr>
              <a:t>kysymyksiä</a:t>
            </a:r>
            <a:r>
              <a:rPr lang="en-US" dirty="0">
                <a:cs typeface="Calibri"/>
              </a:rPr>
              <a:t>, </a:t>
            </a:r>
            <a:r>
              <a:rPr lang="en-US" dirty="0" err="1">
                <a:cs typeface="Calibri"/>
              </a:rPr>
              <a:t>joita</a:t>
            </a:r>
            <a:r>
              <a:rPr lang="en-US" dirty="0">
                <a:cs typeface="Calibri"/>
              </a:rPr>
              <a:t> </a:t>
            </a:r>
            <a:r>
              <a:rPr lang="en-US" dirty="0" err="1">
                <a:cs typeface="Calibri"/>
              </a:rPr>
              <a:t>osallistujat</a:t>
            </a:r>
            <a:r>
              <a:rPr lang="en-US" dirty="0">
                <a:cs typeface="Calibri"/>
              </a:rPr>
              <a:t> </a:t>
            </a:r>
            <a:r>
              <a:rPr lang="en-US" dirty="0" err="1">
                <a:cs typeface="Calibri"/>
              </a:rPr>
              <a:t>pohtivat</a:t>
            </a:r>
            <a:r>
              <a:rPr lang="en-US" dirty="0">
                <a:cs typeface="Calibri"/>
              </a:rPr>
              <a:t> </a:t>
            </a:r>
            <a:r>
              <a:rPr lang="en-US" dirty="0" err="1">
                <a:cs typeface="Calibri"/>
              </a:rPr>
              <a:t>viestinnän</a:t>
            </a:r>
            <a:r>
              <a:rPr lang="en-US" dirty="0">
                <a:cs typeface="Calibri"/>
              </a:rPr>
              <a:t> </a:t>
            </a:r>
            <a:r>
              <a:rPr lang="en-US" dirty="0" err="1">
                <a:cs typeface="Calibri"/>
              </a:rPr>
              <a:t>näkökulmasta</a:t>
            </a:r>
            <a:r>
              <a:rPr lang="en-US" dirty="0">
                <a:cs typeface="Calibri"/>
              </a:rPr>
              <a:t>: </a:t>
            </a:r>
            <a:r>
              <a:rPr lang="en-US" dirty="0" err="1">
                <a:cs typeface="Calibri"/>
              </a:rPr>
              <a:t>miten</a:t>
            </a:r>
            <a:r>
              <a:rPr lang="en-US" dirty="0">
                <a:cs typeface="Calibri"/>
              </a:rPr>
              <a:t> </a:t>
            </a:r>
            <a:r>
              <a:rPr lang="en-US" dirty="0" err="1">
                <a:cs typeface="Calibri"/>
              </a:rPr>
              <a:t>näistä</a:t>
            </a:r>
            <a:r>
              <a:rPr lang="en-US" dirty="0">
                <a:cs typeface="Calibri"/>
              </a:rPr>
              <a:t> </a:t>
            </a:r>
            <a:r>
              <a:rPr lang="en-US" dirty="0" err="1">
                <a:cs typeface="Calibri"/>
              </a:rPr>
              <a:t>asioista</a:t>
            </a:r>
            <a:r>
              <a:rPr lang="en-US" dirty="0">
                <a:cs typeface="Calibri"/>
              </a:rPr>
              <a:t> </a:t>
            </a:r>
            <a:r>
              <a:rPr lang="en-US" dirty="0" err="1">
                <a:cs typeface="Calibri"/>
              </a:rPr>
              <a:t>kannattaa</a:t>
            </a:r>
            <a:r>
              <a:rPr lang="en-US" dirty="0">
                <a:cs typeface="Calibri"/>
              </a:rPr>
              <a:t> </a:t>
            </a:r>
            <a:r>
              <a:rPr lang="en-US" dirty="0" err="1">
                <a:cs typeface="Calibri"/>
              </a:rPr>
              <a:t>viestiä</a:t>
            </a:r>
            <a:r>
              <a:rPr lang="en-US" dirty="0">
                <a:cs typeface="Calibri"/>
              </a:rPr>
              <a:t>, </a:t>
            </a:r>
            <a:r>
              <a:rPr lang="en-US" dirty="0" err="1">
                <a:cs typeface="Calibri"/>
              </a:rPr>
              <a:t>miten</a:t>
            </a:r>
            <a:r>
              <a:rPr lang="en-US" dirty="0">
                <a:cs typeface="Calibri"/>
              </a:rPr>
              <a:t> ne </a:t>
            </a:r>
            <a:r>
              <a:rPr lang="en-US" dirty="0" err="1">
                <a:cs typeface="Calibri"/>
              </a:rPr>
              <a:t>tulevat</a:t>
            </a:r>
            <a:r>
              <a:rPr lang="en-US" dirty="0">
                <a:cs typeface="Calibri"/>
              </a:rPr>
              <a:t> </a:t>
            </a:r>
            <a:r>
              <a:rPr lang="en-US" dirty="0" err="1">
                <a:cs typeface="Calibri"/>
              </a:rPr>
              <a:t>ilmi</a:t>
            </a:r>
            <a:r>
              <a:rPr lang="en-US" dirty="0">
                <a:cs typeface="Calibri"/>
              </a:rPr>
              <a:t> </a:t>
            </a:r>
            <a:r>
              <a:rPr lang="en-US" dirty="0" err="1">
                <a:cs typeface="Calibri"/>
              </a:rPr>
              <a:t>tapahtuman</a:t>
            </a:r>
            <a:r>
              <a:rPr lang="en-US" dirty="0">
                <a:cs typeface="Calibri"/>
              </a:rPr>
              <a:t> </a:t>
            </a:r>
            <a:r>
              <a:rPr lang="en-US" dirty="0" err="1">
                <a:cs typeface="Calibri"/>
              </a:rPr>
              <a:t>viestinnässä</a:t>
            </a:r>
            <a:r>
              <a:rPr lang="en-US" dirty="0">
                <a:cs typeface="Calibri"/>
              </a:rPr>
              <a:t>? Dian 28 </a:t>
            </a:r>
            <a:r>
              <a:rPr lang="en-US" dirty="0" err="1">
                <a:cs typeface="Calibri"/>
              </a:rPr>
              <a:t>kolme</a:t>
            </a:r>
            <a:r>
              <a:rPr lang="en-US" dirty="0">
                <a:cs typeface="Calibri"/>
              </a:rPr>
              <a:t> </a:t>
            </a:r>
            <a:r>
              <a:rPr lang="en-US" dirty="0" err="1">
                <a:cs typeface="Calibri"/>
              </a:rPr>
              <a:t>kysymystä</a:t>
            </a:r>
            <a:r>
              <a:rPr lang="en-US" dirty="0">
                <a:cs typeface="Calibri"/>
              </a:rPr>
              <a:t> </a:t>
            </a:r>
            <a:r>
              <a:rPr lang="en-US" dirty="0" err="1">
                <a:cs typeface="Calibri"/>
              </a:rPr>
              <a:t>ovat</a:t>
            </a:r>
            <a:r>
              <a:rPr lang="en-US" dirty="0">
                <a:cs typeface="Calibri"/>
              </a:rPr>
              <a:t> </a:t>
            </a:r>
            <a:r>
              <a:rPr lang="en-US" dirty="0" err="1">
                <a:cs typeface="Calibri"/>
              </a:rPr>
              <a:t>monimutkaisempia</a:t>
            </a:r>
            <a:r>
              <a:rPr lang="en-US" dirty="0">
                <a:cs typeface="Calibri"/>
              </a:rPr>
              <a:t> </a:t>
            </a:r>
            <a:r>
              <a:rPr lang="en-US" dirty="0" err="1">
                <a:cs typeface="Calibri"/>
              </a:rPr>
              <a:t>kuin</a:t>
            </a:r>
            <a:r>
              <a:rPr lang="en-US" dirty="0">
                <a:cs typeface="Calibri"/>
              </a:rPr>
              <a:t> </a:t>
            </a:r>
            <a:r>
              <a:rPr lang="en-US" dirty="0" err="1">
                <a:cs typeface="Calibri"/>
              </a:rPr>
              <a:t>dian</a:t>
            </a:r>
            <a:r>
              <a:rPr lang="en-US" dirty="0">
                <a:cs typeface="Calibri"/>
              </a:rPr>
              <a:t> 27, </a:t>
            </a:r>
            <a:r>
              <a:rPr lang="en-US" dirty="0" err="1">
                <a:cs typeface="Calibri"/>
              </a:rPr>
              <a:t>joten</a:t>
            </a:r>
            <a:r>
              <a:rPr lang="en-US" dirty="0">
                <a:cs typeface="Calibri"/>
              </a:rPr>
              <a:t> </a:t>
            </a:r>
            <a:r>
              <a:rPr lang="en-US" dirty="0" err="1">
                <a:cs typeface="Calibri"/>
              </a:rPr>
              <a:t>mikäli</a:t>
            </a:r>
            <a:r>
              <a:rPr lang="en-US" dirty="0">
                <a:cs typeface="Calibri"/>
              </a:rPr>
              <a:t> </a:t>
            </a:r>
            <a:r>
              <a:rPr lang="en-US" dirty="0" err="1">
                <a:cs typeface="Calibri"/>
              </a:rPr>
              <a:t>koulutettavat</a:t>
            </a:r>
            <a:r>
              <a:rPr lang="en-US" dirty="0">
                <a:cs typeface="Calibri"/>
              </a:rPr>
              <a:t> </a:t>
            </a:r>
            <a:r>
              <a:rPr lang="en-US" dirty="0" err="1">
                <a:cs typeface="Calibri"/>
              </a:rPr>
              <a:t>ovat</a:t>
            </a:r>
            <a:r>
              <a:rPr lang="en-US" dirty="0">
                <a:cs typeface="Calibri"/>
              </a:rPr>
              <a:t> </a:t>
            </a:r>
            <a:r>
              <a:rPr lang="en-US" dirty="0" err="1">
                <a:cs typeface="Calibri"/>
              </a:rPr>
              <a:t>kovin</a:t>
            </a:r>
            <a:r>
              <a:rPr lang="en-US" dirty="0">
                <a:cs typeface="Calibri"/>
              </a:rPr>
              <a:t> </a:t>
            </a:r>
            <a:r>
              <a:rPr lang="en-US" dirty="0" err="1">
                <a:cs typeface="Calibri"/>
              </a:rPr>
              <a:t>aloittelevia</a:t>
            </a:r>
            <a:r>
              <a:rPr lang="en-US" dirty="0">
                <a:cs typeface="Calibri"/>
              </a:rPr>
              <a:t> </a:t>
            </a:r>
            <a:r>
              <a:rPr lang="en-US" dirty="0" err="1">
                <a:cs typeface="Calibri"/>
              </a:rPr>
              <a:t>viestijöitä</a:t>
            </a:r>
            <a:r>
              <a:rPr lang="en-US" dirty="0">
                <a:cs typeface="Calibri"/>
              </a:rPr>
              <a:t> tai </a:t>
            </a:r>
            <a:r>
              <a:rPr lang="en-US" dirty="0" err="1">
                <a:cs typeface="Calibri"/>
              </a:rPr>
              <a:t>aikaa</a:t>
            </a:r>
            <a:r>
              <a:rPr lang="en-US" dirty="0">
                <a:cs typeface="Calibri"/>
              </a:rPr>
              <a:t> on </a:t>
            </a:r>
            <a:r>
              <a:rPr lang="en-US" dirty="0" err="1">
                <a:cs typeface="Calibri"/>
              </a:rPr>
              <a:t>vähän</a:t>
            </a:r>
            <a:r>
              <a:rPr lang="en-US" dirty="0">
                <a:cs typeface="Calibri"/>
              </a:rPr>
              <a:t>, </a:t>
            </a:r>
            <a:r>
              <a:rPr lang="en-US" dirty="0" err="1">
                <a:cs typeface="Calibri"/>
              </a:rPr>
              <a:t>kannattaa</a:t>
            </a:r>
            <a:r>
              <a:rPr lang="en-US" dirty="0">
                <a:cs typeface="Calibri"/>
              </a:rPr>
              <a:t> </a:t>
            </a:r>
            <a:r>
              <a:rPr lang="en-US" dirty="0" err="1">
                <a:cs typeface="Calibri"/>
              </a:rPr>
              <a:t>sivuuttaa</a:t>
            </a:r>
            <a:r>
              <a:rPr lang="en-US" dirty="0">
                <a:cs typeface="Calibri"/>
              </a:rPr>
              <a:t> </a:t>
            </a:r>
            <a:r>
              <a:rPr lang="en-US" dirty="0" err="1">
                <a:cs typeface="Calibri"/>
              </a:rPr>
              <a:t>dia</a:t>
            </a:r>
            <a:r>
              <a:rPr lang="en-US" dirty="0">
                <a:cs typeface="Calibri"/>
              </a:rPr>
              <a:t> 28 tai </a:t>
            </a:r>
            <a:r>
              <a:rPr lang="en-US" dirty="0" err="1">
                <a:cs typeface="Calibri"/>
              </a:rPr>
              <a:t>yhdistellä</a:t>
            </a:r>
            <a:r>
              <a:rPr lang="en-US" dirty="0">
                <a:cs typeface="Calibri"/>
              </a:rPr>
              <a:t> </a:t>
            </a:r>
            <a:r>
              <a:rPr lang="en-US" dirty="0" err="1">
                <a:cs typeface="Calibri"/>
              </a:rPr>
              <a:t>diojen</a:t>
            </a:r>
            <a:r>
              <a:rPr lang="en-US" dirty="0">
                <a:cs typeface="Calibri"/>
              </a:rPr>
              <a:t> 27 ja 28 </a:t>
            </a:r>
            <a:r>
              <a:rPr lang="en-US" dirty="0" err="1">
                <a:cs typeface="Calibri"/>
              </a:rPr>
              <a:t>kysymyksistä</a:t>
            </a:r>
            <a:r>
              <a:rPr lang="en-US" dirty="0">
                <a:cs typeface="Calibri"/>
              </a:rPr>
              <a:t> 3-5 </a:t>
            </a:r>
            <a:r>
              <a:rPr lang="en-US" dirty="0" err="1">
                <a:cs typeface="Calibri"/>
              </a:rPr>
              <a:t>kysymyksen</a:t>
            </a:r>
            <a:r>
              <a:rPr lang="en-US" dirty="0">
                <a:cs typeface="Calibri"/>
              </a:rPr>
              <a:t> </a:t>
            </a:r>
            <a:r>
              <a:rPr lang="en-US" dirty="0" err="1">
                <a:cs typeface="Calibri"/>
              </a:rPr>
              <a:t>paketti</a:t>
            </a:r>
            <a:r>
              <a:rPr lang="en-US" dirty="0">
                <a:cs typeface="Calibri"/>
              </a:rPr>
              <a:t> </a:t>
            </a:r>
            <a:r>
              <a:rPr lang="en-US" dirty="0" err="1">
                <a:cs typeface="Calibri"/>
              </a:rPr>
              <a:t>pohdittavaksi</a:t>
            </a:r>
            <a:r>
              <a:rPr lang="en-US" dirty="0">
                <a:cs typeface="Calibri"/>
              </a:rPr>
              <a:t>. </a:t>
            </a:r>
          </a:p>
          <a:p>
            <a:endParaRPr lang="en-US" dirty="0">
              <a:cs typeface="Calibri"/>
            </a:endParaRPr>
          </a:p>
          <a:p>
            <a:endParaRPr lang="fi-FI" dirty="0"/>
          </a:p>
          <a:p>
            <a:r>
              <a:rPr lang="fi-FI" dirty="0"/>
              <a:t>Kesto: 10min pohdinta + 10min purku</a:t>
            </a:r>
          </a:p>
        </p:txBody>
      </p:sp>
      <p:sp>
        <p:nvSpPr>
          <p:cNvPr id="4" name="Dian numeron paikkamerkki 3"/>
          <p:cNvSpPr>
            <a:spLocks noGrp="1"/>
          </p:cNvSpPr>
          <p:nvPr>
            <p:ph type="sldNum" sz="quarter" idx="5"/>
          </p:nvPr>
        </p:nvSpPr>
        <p:spPr/>
        <p:txBody>
          <a:bodyPr/>
          <a:lstStyle/>
          <a:p>
            <a:fld id="{F044B0E1-69F5-450A-96EF-22CB25A24E63}" type="slidenum">
              <a:rPr lang="fi-FI" smtClean="0"/>
              <a:t>26</a:t>
            </a:fld>
            <a:endParaRPr lang="fi-FI"/>
          </a:p>
        </p:txBody>
      </p:sp>
    </p:spTree>
    <p:extLst>
      <p:ext uri="{BB962C8B-B14F-4D97-AF65-F5344CB8AC3E}">
        <p14:creationId xmlns:p14="http://schemas.microsoft.com/office/powerpoint/2010/main" val="2591749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90000"/>
              </a:lnSpc>
              <a:spcBef>
                <a:spcPts val="1000"/>
              </a:spcBef>
            </a:pPr>
            <a:r>
              <a:rPr lang="fi-FI" dirty="0"/>
              <a:t>Kustannukset: matkat, vaatteet, ruoka rastikierron aikana, liput...</a:t>
            </a:r>
          </a:p>
          <a:p>
            <a:pPr>
              <a:lnSpc>
                <a:spcPct val="90000"/>
              </a:lnSpc>
              <a:spcBef>
                <a:spcPts val="1000"/>
              </a:spcBef>
            </a:pPr>
            <a:r>
              <a:rPr lang="fi-FI" dirty="0">
                <a:cs typeface="Calibri"/>
              </a:rPr>
              <a:t>Vuorolistat: missä vaiheessa ilmoittautuminen menee kiinni tai avautuu? Kuinka pitkä ilmoittautumisaika on? Miten osallistumisen voi perua?</a:t>
            </a:r>
          </a:p>
          <a:p>
            <a:pPr>
              <a:lnSpc>
                <a:spcPct val="90000"/>
              </a:lnSpc>
              <a:spcBef>
                <a:spcPts val="1000"/>
              </a:spcBef>
            </a:pPr>
            <a:r>
              <a:rPr lang="fi-FI" dirty="0">
                <a:cs typeface="Calibri"/>
              </a:rPr>
              <a:t>Liikkumisrajoite: esteettömyys eri tiloissa? Miten tapahtuma voi tiedottaa tästä ja millä tarkkuudella?</a:t>
            </a:r>
          </a:p>
          <a:p>
            <a:pPr>
              <a:lnSpc>
                <a:spcPct val="90000"/>
              </a:lnSpc>
              <a:spcBef>
                <a:spcPts val="1000"/>
              </a:spcBef>
            </a:pPr>
            <a:r>
              <a:rPr lang="fi-FI" dirty="0">
                <a:cs typeface="Calibri"/>
              </a:rPr>
              <a:t>Ilmoittautuminen: </a:t>
            </a:r>
            <a:r>
              <a:rPr lang="fi-FI" dirty="0" err="1">
                <a:cs typeface="Calibri"/>
              </a:rPr>
              <a:t>lappuilmo</a:t>
            </a:r>
            <a:r>
              <a:rPr lang="fi-FI" dirty="0">
                <a:cs typeface="Calibri"/>
              </a:rPr>
              <a:t>, ilmoittautuminen puhelimitse, voiko kaveri ilmoittaa toisen...</a:t>
            </a:r>
          </a:p>
          <a:p>
            <a:pPr>
              <a:lnSpc>
                <a:spcPct val="90000"/>
              </a:lnSpc>
              <a:spcBef>
                <a:spcPts val="1000"/>
              </a:spcBef>
            </a:pPr>
            <a:r>
              <a:rPr lang="fi-FI" dirty="0">
                <a:cs typeface="Calibri"/>
              </a:rPr>
              <a:t>Perinteet: miten perinteet kerrotaan niistä tietämättömille? Voiko tämän yhdistää muuhun tapahtuman hehkutusviestintään?</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27</a:t>
            </a:fld>
            <a:endParaRPr lang="fi-FI"/>
          </a:p>
        </p:txBody>
      </p:sp>
    </p:spTree>
    <p:extLst>
      <p:ext uri="{BB962C8B-B14F-4D97-AF65-F5344CB8AC3E}">
        <p14:creationId xmlns:p14="http://schemas.microsoft.com/office/powerpoint/2010/main" val="520381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Suunnittelutiimi</a:t>
            </a:r>
            <a:r>
              <a:rPr lang="en-US" dirty="0">
                <a:cs typeface="Calibri"/>
              </a:rPr>
              <a:t>: </a:t>
            </a:r>
            <a:r>
              <a:rPr lang="en-US" dirty="0" err="1">
                <a:cs typeface="Calibri"/>
              </a:rPr>
              <a:t>onko</a:t>
            </a:r>
            <a:r>
              <a:rPr lang="en-US" dirty="0">
                <a:cs typeface="Calibri"/>
              </a:rPr>
              <a:t> </a:t>
            </a:r>
            <a:r>
              <a:rPr lang="en-US" dirty="0" err="1">
                <a:cs typeface="Calibri"/>
              </a:rPr>
              <a:t>tapahtuman</a:t>
            </a:r>
            <a:r>
              <a:rPr lang="en-US" dirty="0">
                <a:cs typeface="Calibri"/>
              </a:rPr>
              <a:t> </a:t>
            </a:r>
            <a:r>
              <a:rPr lang="en-US" dirty="0" err="1">
                <a:cs typeface="Calibri"/>
              </a:rPr>
              <a:t>tuotantokulttuuri</a:t>
            </a:r>
            <a:r>
              <a:rPr lang="en-US" dirty="0">
                <a:cs typeface="Calibri"/>
              </a:rPr>
              <a:t> </a:t>
            </a:r>
            <a:r>
              <a:rPr lang="en-US" dirty="0" err="1">
                <a:cs typeface="Calibri"/>
              </a:rPr>
              <a:t>itsessään</a:t>
            </a:r>
            <a:r>
              <a:rPr lang="en-US" dirty="0">
                <a:cs typeface="Calibri"/>
              </a:rPr>
              <a:t> </a:t>
            </a:r>
            <a:r>
              <a:rPr lang="en-US" dirty="0" err="1">
                <a:cs typeface="Calibri"/>
              </a:rPr>
              <a:t>saavutettava</a:t>
            </a:r>
            <a:r>
              <a:rPr lang="en-US" dirty="0">
                <a:cs typeface="Calibri"/>
              </a:rPr>
              <a:t> ja </a:t>
            </a:r>
            <a:r>
              <a:rPr lang="en-US" dirty="0" err="1">
                <a:cs typeface="Calibri"/>
              </a:rPr>
              <a:t>inklusiivinen</a:t>
            </a:r>
            <a:r>
              <a:rPr lang="en-US" dirty="0">
                <a:cs typeface="Calibri"/>
              </a:rPr>
              <a:t>?</a:t>
            </a:r>
          </a:p>
          <a:p>
            <a:r>
              <a:rPr lang="en-US" dirty="0" err="1">
                <a:cs typeface="Calibri"/>
              </a:rPr>
              <a:t>Häirintäyhdyshenkilö</a:t>
            </a:r>
            <a:r>
              <a:rPr lang="en-US" dirty="0">
                <a:cs typeface="Calibri"/>
              </a:rPr>
              <a:t>: </a:t>
            </a:r>
            <a:r>
              <a:rPr lang="en-US" dirty="0" err="1">
                <a:cs typeface="Calibri"/>
              </a:rPr>
              <a:t>onko</a:t>
            </a:r>
            <a:r>
              <a:rPr lang="en-US" dirty="0">
                <a:cs typeface="Calibri"/>
              </a:rPr>
              <a:t> </a:t>
            </a:r>
            <a:r>
              <a:rPr lang="en-US" dirty="0" err="1">
                <a:cs typeface="Calibri"/>
              </a:rPr>
              <a:t>opiskelija</a:t>
            </a:r>
            <a:r>
              <a:rPr lang="en-US" dirty="0">
                <a:cs typeface="Calibri"/>
              </a:rPr>
              <a:t>-/</a:t>
            </a:r>
            <a:r>
              <a:rPr lang="en-US" dirty="0" err="1">
                <a:cs typeface="Calibri"/>
              </a:rPr>
              <a:t>ylioppilaskunnalla</a:t>
            </a:r>
            <a:r>
              <a:rPr lang="en-US" dirty="0">
                <a:cs typeface="Calibri"/>
              </a:rPr>
              <a:t> </a:t>
            </a:r>
            <a:r>
              <a:rPr lang="en-US" dirty="0" err="1">
                <a:cs typeface="Calibri"/>
              </a:rPr>
              <a:t>tällaisia</a:t>
            </a:r>
            <a:r>
              <a:rPr lang="en-US" dirty="0">
                <a:cs typeface="Calibri"/>
              </a:rPr>
              <a:t>, </a:t>
            </a:r>
            <a:r>
              <a:rPr lang="en-US" dirty="0" err="1">
                <a:cs typeface="Calibri"/>
              </a:rPr>
              <a:t>saako</a:t>
            </a:r>
            <a:r>
              <a:rPr lang="en-US" dirty="0">
                <a:cs typeface="Calibri"/>
              </a:rPr>
              <a:t> </a:t>
            </a:r>
            <a:r>
              <a:rPr lang="en-US" dirty="0" err="1">
                <a:cs typeface="Calibri"/>
              </a:rPr>
              <a:t>jostain</a:t>
            </a:r>
            <a:r>
              <a:rPr lang="en-US" dirty="0">
                <a:cs typeface="Calibri"/>
              </a:rPr>
              <a:t> </a:t>
            </a:r>
            <a:r>
              <a:rPr lang="en-US" dirty="0" err="1">
                <a:cs typeface="Calibri"/>
              </a:rPr>
              <a:t>neuvoja</a:t>
            </a:r>
            <a:r>
              <a:rPr lang="en-US" dirty="0">
                <a:cs typeface="Calibri"/>
              </a:rPr>
              <a:t> </a:t>
            </a:r>
            <a:r>
              <a:rPr lang="en-US" dirty="0" err="1">
                <a:cs typeface="Calibri"/>
              </a:rPr>
              <a:t>häirintäyhdyshenkilötoimintaan</a:t>
            </a:r>
            <a:r>
              <a:rPr lang="en-US" dirty="0">
                <a:cs typeface="Calibri"/>
              </a:rPr>
              <a:t>? Jos </a:t>
            </a:r>
            <a:r>
              <a:rPr lang="en-US" dirty="0" err="1">
                <a:cs typeface="Calibri"/>
              </a:rPr>
              <a:t>häirintäyhdyshenkilöä</a:t>
            </a:r>
            <a:r>
              <a:rPr lang="en-US" dirty="0">
                <a:cs typeface="Calibri"/>
              </a:rPr>
              <a:t> </a:t>
            </a:r>
            <a:r>
              <a:rPr lang="en-US" dirty="0" err="1">
                <a:cs typeface="Calibri"/>
              </a:rPr>
              <a:t>kysytään</a:t>
            </a:r>
            <a:r>
              <a:rPr lang="en-US" dirty="0">
                <a:cs typeface="Calibri"/>
              </a:rPr>
              <a:t>, </a:t>
            </a:r>
            <a:r>
              <a:rPr lang="en-US" dirty="0" err="1">
                <a:cs typeface="Calibri"/>
              </a:rPr>
              <a:t>kannattaisiko</a:t>
            </a:r>
            <a:r>
              <a:rPr lang="en-US" dirty="0">
                <a:cs typeface="Calibri"/>
              </a:rPr>
              <a:t> </a:t>
            </a:r>
            <a:r>
              <a:rPr lang="en-US" dirty="0" err="1">
                <a:cs typeface="Calibri"/>
              </a:rPr>
              <a:t>sellainen</a:t>
            </a:r>
            <a:r>
              <a:rPr lang="en-US" dirty="0">
                <a:cs typeface="Calibri"/>
              </a:rPr>
              <a:t> </a:t>
            </a:r>
            <a:r>
              <a:rPr lang="en-US" dirty="0" err="1">
                <a:cs typeface="Calibri"/>
              </a:rPr>
              <a:t>hankkia</a:t>
            </a:r>
            <a:r>
              <a:rPr lang="en-US" dirty="0">
                <a:cs typeface="Calibri"/>
              </a:rPr>
              <a:t>?</a:t>
            </a:r>
          </a:p>
          <a:p>
            <a:r>
              <a:rPr lang="en-US" dirty="0" err="1">
                <a:cs typeface="Calibri"/>
              </a:rPr>
              <a:t>Mediahuomio</a:t>
            </a:r>
            <a:r>
              <a:rPr lang="en-US" dirty="0">
                <a:cs typeface="Calibri"/>
              </a:rPr>
              <a:t>: </a:t>
            </a:r>
            <a:r>
              <a:rPr lang="en-US" dirty="0" err="1">
                <a:cs typeface="Calibri"/>
              </a:rPr>
              <a:t>miten</a:t>
            </a:r>
            <a:r>
              <a:rPr lang="en-US" dirty="0">
                <a:cs typeface="Calibri"/>
              </a:rPr>
              <a:t> </a:t>
            </a:r>
            <a:r>
              <a:rPr lang="en-US" dirty="0" err="1">
                <a:cs typeface="Calibri"/>
              </a:rPr>
              <a:t>kysyjälle</a:t>
            </a:r>
            <a:r>
              <a:rPr lang="en-US" dirty="0">
                <a:cs typeface="Calibri"/>
              </a:rPr>
              <a:t> </a:t>
            </a:r>
            <a:r>
              <a:rPr lang="en-US" dirty="0" err="1">
                <a:cs typeface="Calibri"/>
              </a:rPr>
              <a:t>vastataan</a:t>
            </a:r>
            <a:r>
              <a:rPr lang="en-US" dirty="0">
                <a:cs typeface="Calibri"/>
              </a:rPr>
              <a:t>? </a:t>
            </a:r>
            <a:r>
              <a:rPr lang="en-US" dirty="0" err="1">
                <a:cs typeface="Calibri"/>
              </a:rPr>
              <a:t>Miten</a:t>
            </a:r>
            <a:r>
              <a:rPr lang="en-US" dirty="0">
                <a:cs typeface="Calibri"/>
              </a:rPr>
              <a:t> </a:t>
            </a:r>
            <a:r>
              <a:rPr lang="en-US" dirty="0" err="1">
                <a:cs typeface="Calibri"/>
              </a:rPr>
              <a:t>osallistujat</a:t>
            </a:r>
            <a:r>
              <a:rPr lang="en-US" dirty="0">
                <a:cs typeface="Calibri"/>
              </a:rPr>
              <a:t> </a:t>
            </a:r>
            <a:r>
              <a:rPr lang="en-US" dirty="0" err="1">
                <a:cs typeface="Calibri"/>
              </a:rPr>
              <a:t>ohjeistetaan</a:t>
            </a:r>
            <a:r>
              <a:rPr lang="en-US" dirty="0">
                <a:cs typeface="Calibri"/>
              </a:rPr>
              <a:t>?</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28</a:t>
            </a:fld>
            <a:endParaRPr lang="fi-FI"/>
          </a:p>
        </p:txBody>
      </p:sp>
    </p:spTree>
    <p:extLst>
      <p:ext uri="{BB962C8B-B14F-4D97-AF65-F5344CB8AC3E}">
        <p14:creationId xmlns:p14="http://schemas.microsoft.com/office/powerpoint/2010/main" val="3979306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cs typeface="Calibri"/>
              </a:rPr>
              <a:t>Syventäviä vinkkejä tapahtumaviestintään.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29</a:t>
            </a:fld>
            <a:endParaRPr lang="fi-FI"/>
          </a:p>
        </p:txBody>
      </p:sp>
    </p:spTree>
    <p:extLst>
      <p:ext uri="{BB962C8B-B14F-4D97-AF65-F5344CB8AC3E}">
        <p14:creationId xmlns:p14="http://schemas.microsoft.com/office/powerpoint/2010/main" val="3257138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Kriisiviestintä</a:t>
            </a:r>
            <a:r>
              <a:rPr lang="en-US" dirty="0">
                <a:cs typeface="Calibri"/>
              </a:rPr>
              <a:t> on </a:t>
            </a:r>
            <a:r>
              <a:rPr lang="en-US" dirty="0" err="1">
                <a:cs typeface="Calibri"/>
              </a:rPr>
              <a:t>osa</a:t>
            </a:r>
            <a:r>
              <a:rPr lang="en-US" dirty="0">
                <a:cs typeface="Calibri"/>
              </a:rPr>
              <a:t> </a:t>
            </a:r>
            <a:r>
              <a:rPr lang="en-US" dirty="0" err="1">
                <a:cs typeface="Calibri"/>
              </a:rPr>
              <a:t>viestintää</a:t>
            </a:r>
            <a:r>
              <a:rPr lang="en-US" dirty="0">
                <a:cs typeface="Calibri"/>
              </a:rPr>
              <a:t>. </a:t>
            </a:r>
            <a:r>
              <a:rPr lang="en-US" dirty="0" err="1">
                <a:cs typeface="Calibri"/>
              </a:rPr>
              <a:t>Tapahtuman</a:t>
            </a:r>
            <a:r>
              <a:rPr lang="en-US" dirty="0">
                <a:cs typeface="Calibri"/>
              </a:rPr>
              <a:t> </a:t>
            </a:r>
            <a:r>
              <a:rPr lang="en-US" dirty="0" err="1">
                <a:cs typeface="Calibri"/>
              </a:rPr>
              <a:t>viestintää</a:t>
            </a:r>
            <a:r>
              <a:rPr lang="en-US" dirty="0">
                <a:cs typeface="Calibri"/>
              </a:rPr>
              <a:t> </a:t>
            </a:r>
            <a:r>
              <a:rPr lang="en-US" dirty="0" err="1">
                <a:cs typeface="Calibri"/>
              </a:rPr>
              <a:t>tekevän</a:t>
            </a:r>
            <a:r>
              <a:rPr lang="en-US" dirty="0">
                <a:cs typeface="Calibri"/>
              </a:rPr>
              <a:t> </a:t>
            </a:r>
            <a:r>
              <a:rPr lang="en-US" dirty="0" err="1">
                <a:cs typeface="Calibri"/>
              </a:rPr>
              <a:t>kannattaa</a:t>
            </a:r>
            <a:r>
              <a:rPr lang="en-US" dirty="0">
                <a:cs typeface="Calibri"/>
              </a:rPr>
              <a:t> </a:t>
            </a:r>
            <a:r>
              <a:rPr lang="en-US" dirty="0" err="1">
                <a:cs typeface="Calibri"/>
              </a:rPr>
              <a:t>perehtyä</a:t>
            </a:r>
            <a:r>
              <a:rPr lang="en-US" dirty="0">
                <a:cs typeface="Calibri"/>
              </a:rPr>
              <a:t> </a:t>
            </a:r>
            <a:r>
              <a:rPr lang="en-US" dirty="0" err="1">
                <a:cs typeface="Calibri"/>
              </a:rPr>
              <a:t>kriisiviestinnän</a:t>
            </a:r>
            <a:r>
              <a:rPr lang="en-US" dirty="0">
                <a:cs typeface="Calibri"/>
              </a:rPr>
              <a:t> </a:t>
            </a:r>
            <a:r>
              <a:rPr lang="en-US" dirty="0" err="1">
                <a:cs typeface="Calibri"/>
              </a:rPr>
              <a:t>perusteisiin</a:t>
            </a:r>
            <a:r>
              <a:rPr lang="en-US" dirty="0">
                <a:cs typeface="Calibri"/>
              </a:rPr>
              <a:t> – </a:t>
            </a:r>
            <a:r>
              <a:rPr lang="en-US" dirty="0" err="1">
                <a:cs typeface="Calibri"/>
              </a:rPr>
              <a:t>parhaassa</a:t>
            </a:r>
            <a:r>
              <a:rPr lang="en-US" dirty="0">
                <a:cs typeface="Calibri"/>
              </a:rPr>
              <a:t> </a:t>
            </a:r>
            <a:r>
              <a:rPr lang="en-US" dirty="0" err="1">
                <a:cs typeface="Calibri"/>
              </a:rPr>
              <a:t>tapauksessa</a:t>
            </a:r>
            <a:r>
              <a:rPr lang="en-US" dirty="0">
                <a:cs typeface="Calibri"/>
              </a:rPr>
              <a:t> </a:t>
            </a:r>
            <a:r>
              <a:rPr lang="en-US" dirty="0" err="1">
                <a:cs typeface="Calibri"/>
              </a:rPr>
              <a:t>näitä</a:t>
            </a:r>
            <a:r>
              <a:rPr lang="en-US" dirty="0">
                <a:cs typeface="Calibri"/>
              </a:rPr>
              <a:t> </a:t>
            </a:r>
            <a:r>
              <a:rPr lang="en-US" dirty="0" err="1">
                <a:cs typeface="Calibri"/>
              </a:rPr>
              <a:t>vinkkejä</a:t>
            </a:r>
            <a:r>
              <a:rPr lang="en-US" dirty="0">
                <a:cs typeface="Calibri"/>
              </a:rPr>
              <a:t> </a:t>
            </a:r>
            <a:r>
              <a:rPr lang="en-US" dirty="0" err="1">
                <a:cs typeface="Calibri"/>
              </a:rPr>
              <a:t>ei</a:t>
            </a:r>
            <a:r>
              <a:rPr lang="en-US" dirty="0">
                <a:cs typeface="Calibri"/>
              </a:rPr>
              <a:t> </a:t>
            </a:r>
            <a:r>
              <a:rPr lang="en-US" dirty="0" err="1">
                <a:cs typeface="Calibri"/>
              </a:rPr>
              <a:t>tarvita</a:t>
            </a:r>
            <a:r>
              <a:rPr lang="en-US" dirty="0">
                <a:cs typeface="Calibri"/>
              </a:rPr>
              <a:t>, </a:t>
            </a:r>
            <a:r>
              <a:rPr lang="en-US" dirty="0" err="1">
                <a:cs typeface="Calibri"/>
              </a:rPr>
              <a:t>mutta</a:t>
            </a:r>
            <a:r>
              <a:rPr lang="en-US" dirty="0">
                <a:cs typeface="Calibri"/>
              </a:rPr>
              <a:t> </a:t>
            </a:r>
            <a:r>
              <a:rPr lang="en-US" dirty="0" err="1">
                <a:cs typeface="Calibri"/>
              </a:rPr>
              <a:t>niistä</a:t>
            </a:r>
            <a:r>
              <a:rPr lang="en-US" dirty="0">
                <a:cs typeface="Calibri"/>
              </a:rPr>
              <a:t> </a:t>
            </a:r>
            <a:r>
              <a:rPr lang="en-US" dirty="0" err="1">
                <a:cs typeface="Calibri"/>
              </a:rPr>
              <a:t>kannattaa</a:t>
            </a:r>
            <a:r>
              <a:rPr lang="en-US" dirty="0">
                <a:cs typeface="Calibri"/>
              </a:rPr>
              <a:t> olla </a:t>
            </a:r>
            <a:r>
              <a:rPr lang="en-US" dirty="0" err="1">
                <a:cs typeface="Calibri"/>
              </a:rPr>
              <a:t>tietoinen</a:t>
            </a:r>
            <a:r>
              <a:rPr lang="en-US" dirty="0">
                <a:cs typeface="Calibri"/>
              </a:rPr>
              <a:t>.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30</a:t>
            </a:fld>
            <a:endParaRPr lang="fi-FI"/>
          </a:p>
        </p:txBody>
      </p:sp>
    </p:spTree>
    <p:extLst>
      <p:ext uri="{BB962C8B-B14F-4D97-AF65-F5344CB8AC3E}">
        <p14:creationId xmlns:p14="http://schemas.microsoft.com/office/powerpoint/2010/main" val="842457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Paras tapa </a:t>
            </a:r>
            <a:r>
              <a:rPr lang="en-US" dirty="0" err="1">
                <a:cs typeface="Calibri"/>
              </a:rPr>
              <a:t>välttyä</a:t>
            </a:r>
            <a:r>
              <a:rPr lang="en-US" dirty="0">
                <a:cs typeface="Calibri"/>
              </a:rPr>
              <a:t> </a:t>
            </a:r>
            <a:r>
              <a:rPr lang="en-US" dirty="0" err="1">
                <a:cs typeface="Calibri"/>
              </a:rPr>
              <a:t>kriisiviestinnältä</a:t>
            </a:r>
            <a:r>
              <a:rPr lang="en-US" dirty="0">
                <a:cs typeface="Calibri"/>
              </a:rPr>
              <a:t> on </a:t>
            </a:r>
            <a:r>
              <a:rPr lang="en-US" dirty="0" err="1">
                <a:cs typeface="Calibri"/>
              </a:rPr>
              <a:t>ehkäistä</a:t>
            </a:r>
            <a:r>
              <a:rPr lang="en-US" dirty="0">
                <a:cs typeface="Calibri"/>
              </a:rPr>
              <a:t> </a:t>
            </a:r>
            <a:r>
              <a:rPr lang="en-US" dirty="0" err="1">
                <a:cs typeface="Calibri"/>
              </a:rPr>
              <a:t>kriisien</a:t>
            </a:r>
            <a:r>
              <a:rPr lang="en-US" dirty="0">
                <a:cs typeface="Calibri"/>
              </a:rPr>
              <a:t> </a:t>
            </a:r>
            <a:r>
              <a:rPr lang="en-US" dirty="0" err="1">
                <a:cs typeface="Calibri"/>
              </a:rPr>
              <a:t>syntyminen</a:t>
            </a:r>
            <a:r>
              <a:rPr lang="en-US" dirty="0">
                <a:cs typeface="Calibri"/>
              </a:rPr>
              <a:t>.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31</a:t>
            </a:fld>
            <a:endParaRPr lang="fi-FI"/>
          </a:p>
        </p:txBody>
      </p:sp>
    </p:spTree>
    <p:extLst>
      <p:ext uri="{BB962C8B-B14F-4D97-AF65-F5344CB8AC3E}">
        <p14:creationId xmlns:p14="http://schemas.microsoft.com/office/powerpoint/2010/main" val="2315271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teos on lisensoitu Creative </a:t>
            </a:r>
            <a:r>
              <a:rPr lang="fi-FI" dirty="0" err="1"/>
              <a:t>Commons</a:t>
            </a:r>
            <a:r>
              <a:rPr lang="fi-FI" dirty="0"/>
              <a:t> Nimeä 4.0 Kansainvälinen -lisenssillä. Tarkastele lisenssiä osoitteessa http://creativecommons.org/licenses/by/4.0/ </a:t>
            </a:r>
          </a:p>
        </p:txBody>
      </p:sp>
      <p:sp>
        <p:nvSpPr>
          <p:cNvPr id="4" name="Dian numeron paikkamerkki 3"/>
          <p:cNvSpPr>
            <a:spLocks noGrp="1"/>
          </p:cNvSpPr>
          <p:nvPr>
            <p:ph type="sldNum" sz="quarter" idx="5"/>
          </p:nvPr>
        </p:nvSpPr>
        <p:spPr/>
        <p:txBody>
          <a:bodyPr/>
          <a:lstStyle/>
          <a:p>
            <a:fld id="{A96B6E28-112C-46A5-8995-530ACD48FC62}" type="slidenum">
              <a:rPr lang="fi-FI" smtClean="0"/>
              <a:t>33</a:t>
            </a:fld>
            <a:endParaRPr lang="fi-FI"/>
          </a:p>
        </p:txBody>
      </p:sp>
    </p:spTree>
    <p:extLst>
      <p:ext uri="{BB962C8B-B14F-4D97-AF65-F5344CB8AC3E}">
        <p14:creationId xmlns:p14="http://schemas.microsoft.com/office/powerpoint/2010/main" val="27642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dirty="0"/>
              <a:t>Määrittelemme opiskelijatapahtumaksi tapahtuman, joka on opiskelijoiden järjestämä ja jonka keskeinen kohderyhmä ovat toiset opiskelijat.</a:t>
            </a:r>
          </a:p>
          <a:p>
            <a:pPr>
              <a:defRPr/>
            </a:pPr>
            <a:r>
              <a:rPr lang="fi-FI" dirty="0"/>
              <a:t>Puhumme koulutuksessa harrastajajärjestäjän tapahtumista. Esimerkiksi korkeakoulu voi järjestää koulutusmessuja tai muita tapahtumia, jotka ovat opiskelijoille suunnattuja ja siten tietyn määritelmän mukaan opiskelijatapahtumia. </a:t>
            </a:r>
          </a:p>
          <a:p>
            <a:endParaRPr lang="fi-FI" dirty="0"/>
          </a:p>
          <a:p>
            <a:r>
              <a:rPr lang="fi-FI" dirty="0"/>
              <a:t>Koulutuksella on kolme tavoitetta: 1) auttaa ymmärtämään viestinnän merkitys, 2) antaa ideoita erikokoisten tapahtumien järjestäjille sekä 3) antaa neuvoja niille, joiden tapahtumamainonta takkuaa tai jotka kaipaisivat sparrausta hyvin menestyvän viestintänsä eteen. </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3</a:t>
            </a:fld>
            <a:endParaRPr lang="fi-FI"/>
          </a:p>
        </p:txBody>
      </p:sp>
    </p:spTree>
    <p:extLst>
      <p:ext uri="{BB962C8B-B14F-4D97-AF65-F5344CB8AC3E}">
        <p14:creationId xmlns:p14="http://schemas.microsoft.com/office/powerpoint/2010/main" val="110928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kaikkea tapahtumaviestintä on? Tapahtumaviestintä on viestintää tapahtumasta sekä sen kohderyhmälle että tapahtuman tekijöille ja järjestäjän sidosryhmille. Tapahtumaviestintä on myös järjestäjäorganisaation maineviestintää.</a:t>
            </a:r>
          </a:p>
          <a:p>
            <a:endParaRPr lang="fi-FI" dirty="0"/>
          </a:p>
          <a:p>
            <a:r>
              <a:rPr lang="fi-FI" dirty="0"/>
              <a:t>Viestintää tehdään ennen tapahtumaa, sen aikana ja tapahtuman jälkeen.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6</a:t>
            </a:fld>
            <a:endParaRPr lang="fi-FI"/>
          </a:p>
        </p:txBody>
      </p:sp>
    </p:spTree>
    <p:extLst>
      <p:ext uri="{BB962C8B-B14F-4D97-AF65-F5344CB8AC3E}">
        <p14:creationId xmlns:p14="http://schemas.microsoft.com/office/powerpoint/2010/main" val="172345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 tapahtumasta ei viestitä, sitä ei ole olemassa. Käytännössä jokainen tapahtumanjärjestäjä tekee jonkinlaista tapahtumaviestintää – FB-</a:t>
            </a:r>
            <a:r>
              <a:rPr lang="fi-FI" dirty="0" err="1"/>
              <a:t>eventti</a:t>
            </a:r>
            <a:r>
              <a:rPr lang="fi-FI" dirty="0"/>
              <a:t>, juliste tai sähköposti-ilmoitus tulevasta tapahtumasta on viestintää.</a:t>
            </a:r>
          </a:p>
          <a:p>
            <a:r>
              <a:rPr lang="fi-FI" dirty="0"/>
              <a:t>Tapahtumaviestintä sekä on että ei ole yksinkertaista hommaa: periaatteessa kyse on vain siitä, että kerrot, mitä tapahtuu, missä ja mihin hintaan, mutta toisaalta siihen liittyy asioita kuten visuaalisuus, kieli, kanavat, tehokas markkinointi, julkisivu, jäsenviestintä…</a:t>
            </a:r>
          </a:p>
          <a:p>
            <a:endParaRPr lang="fi-FI" dirty="0"/>
          </a:p>
          <a:p>
            <a:r>
              <a:rPr lang="fi-FI" dirty="0" err="1"/>
              <a:t>Nyyti</a:t>
            </a:r>
            <a:r>
              <a:rPr lang="fi-FI" dirty="0"/>
              <a:t> ry:n uusille opiskelijoille tekemän kyselyn mukaan yksi syy olla osallistumatta opiskelijatapahtumiin oli puutteellinen viestintä.</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7</a:t>
            </a:fld>
            <a:endParaRPr lang="fi-FI"/>
          </a:p>
        </p:txBody>
      </p:sp>
    </p:spTree>
    <p:extLst>
      <p:ext uri="{BB962C8B-B14F-4D97-AF65-F5344CB8AC3E}">
        <p14:creationId xmlns:p14="http://schemas.microsoft.com/office/powerpoint/2010/main" val="382412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Tsemppidian tarkoituksena on valaa osallistujiin uskoa siitä, että vaikeista asioista huolimatta he kyllä osaavat ja asiat järjestyvät.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8</a:t>
            </a:fld>
            <a:endParaRPr lang="fi-FI"/>
          </a:p>
        </p:txBody>
      </p:sp>
    </p:spTree>
    <p:extLst>
      <p:ext uri="{BB962C8B-B14F-4D97-AF65-F5344CB8AC3E}">
        <p14:creationId xmlns:p14="http://schemas.microsoft.com/office/powerpoint/2010/main" val="365897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Pohdintatehtävä yksin tai pareittain.</a:t>
            </a:r>
          </a:p>
          <a:p>
            <a:r>
              <a:rPr lang="fi-FI" dirty="0"/>
              <a:t>Kesto: 3-5 min. </a:t>
            </a:r>
          </a:p>
          <a:p>
            <a:r>
              <a:rPr lang="fi-FI" dirty="0"/>
              <a:t>Tarkoituksena on herättää osallistujia miettimään heidän käytössään ja ulottuvillaan olevia viestintäkanavia, jotka tavoittavat tapahtumien kohdeyleisön, sekä itse kohdeyleisön ajatusta. </a:t>
            </a:r>
          </a:p>
          <a:p>
            <a:r>
              <a:rPr lang="fi-FI" dirty="0"/>
              <a:t>Kohdeyleisöllä tarkoitetaan sitä joukkoa, jonka tapahtuman järjestäjä haluaa tapahtumiinsa. </a:t>
            </a:r>
          </a:p>
          <a:p>
            <a:r>
              <a:rPr lang="fi-FI" dirty="0"/>
              <a:t>Pohdintatehtävän voi purkaa esimerkiksi siten, että pyytää jokaiselta ryhmältä yhden vastauksen. </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9</a:t>
            </a:fld>
            <a:endParaRPr lang="fi-FI"/>
          </a:p>
        </p:txBody>
      </p:sp>
    </p:spTree>
    <p:extLst>
      <p:ext uri="{BB962C8B-B14F-4D97-AF65-F5344CB8AC3E}">
        <p14:creationId xmlns:p14="http://schemas.microsoft.com/office/powerpoint/2010/main" val="139589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Viestinnän suunnittelua auttaa huomattavasti, jos viestijä tietää, keille on viestimässä, mitä kohderyhmä tekee, mistä tykkää, mistä ei tykkää jne.</a:t>
            </a:r>
          </a:p>
          <a:p>
            <a:r>
              <a:rPr lang="fi-FI" dirty="0"/>
              <a:t>Kohderyhmän määrittelyä tulee ikävä, jos tekee esim. Facebookiin mainoskampanjoita. </a:t>
            </a:r>
          </a:p>
          <a:p>
            <a:endParaRPr lang="fi-FI" dirty="0"/>
          </a:p>
          <a:p>
            <a:r>
              <a:rPr lang="fi-FI" dirty="0"/>
              <a:t>Jäsenkysely on yksi tehokas tapahtumaviestinnän ja tapahtumatuotannon apuväline opiskelijajärjestökentässä. Jäsenkyselyssä voi kysyä tapahtumista ja viestinnästä. Tulosten perusteella viestintää voi suunnitella paremmin. </a:t>
            </a:r>
          </a:p>
          <a:p>
            <a:endParaRPr lang="fi-FI" dirty="0"/>
          </a:p>
          <a:p>
            <a:r>
              <a:rPr lang="fi-FI" dirty="0"/>
              <a:t>Onko tapahtumaviestintä vuorovaikutteista joko järjestäjän ja osallistujan välillä tai osallistujien välillä keskenään?</a:t>
            </a:r>
          </a:p>
          <a:p>
            <a:r>
              <a:rPr lang="fi-FI" dirty="0"/>
              <a:t>Tuntevatko osallistujat järjestäjän, annetaanko sellaiseen mahdollisuus?</a:t>
            </a:r>
          </a:p>
          <a:p>
            <a:r>
              <a:rPr lang="fi-FI" dirty="0"/>
              <a:t>Millainen viestintäkulttuuri jäsenistön/osallistujien kesken vallitsee: onko tavallista, että osallistujat keskustelevat keskenään tapahtuman </a:t>
            </a:r>
            <a:r>
              <a:rPr lang="fi-FI" dirty="0" err="1"/>
              <a:t>eventissä</a:t>
            </a:r>
            <a:r>
              <a:rPr lang="fi-FI" dirty="0"/>
              <a:t> tai onko sähköpostilista aktiivinen? On hyödyllistä tuntea oman kohderyhmän viestintätavat: missä välineissä ja ryhmissä kohderyhmä liikkuu -&gt; missä kannattaa mainostaa?</a:t>
            </a:r>
          </a:p>
          <a:p>
            <a:endParaRPr lang="fi-FI" dirty="0"/>
          </a:p>
          <a:p>
            <a:r>
              <a:rPr lang="fi-FI" dirty="0"/>
              <a:t>Huomioi osallistujaryhmät myös viestinnässä ja pyri olemaan inklusiivinen – vältä esimerkiksi ammattijargonia.</a:t>
            </a:r>
          </a:p>
        </p:txBody>
      </p:sp>
      <p:sp>
        <p:nvSpPr>
          <p:cNvPr id="4" name="Dian numeron paikkamerkki 3"/>
          <p:cNvSpPr>
            <a:spLocks noGrp="1"/>
          </p:cNvSpPr>
          <p:nvPr>
            <p:ph type="sldNum" sz="quarter" idx="5"/>
          </p:nvPr>
        </p:nvSpPr>
        <p:spPr/>
        <p:txBody>
          <a:bodyPr/>
          <a:lstStyle/>
          <a:p>
            <a:fld id="{F044B0E1-69F5-450A-96EF-22CB25A24E63}" type="slidenum">
              <a:rPr lang="fi-FI" smtClean="0"/>
              <a:t>10</a:t>
            </a:fld>
            <a:endParaRPr lang="fi-FI"/>
          </a:p>
        </p:txBody>
      </p:sp>
    </p:spTree>
    <p:extLst>
      <p:ext uri="{BB962C8B-B14F-4D97-AF65-F5344CB8AC3E}">
        <p14:creationId xmlns:p14="http://schemas.microsoft.com/office/powerpoint/2010/main" val="438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Isommalla tapahtumalla (150 osallistujaa tai enemmän) kannattaa olla oma viestintäsuunnitelma, joka kattaa vähintäänkin seuraavat osat.</a:t>
            </a:r>
          </a:p>
          <a:p>
            <a:r>
              <a:rPr lang="fi-FI" dirty="0"/>
              <a:t>Samat osat soveltuvat myös opiskelijayhdistyksen viestintäsuunnitelmaan.</a:t>
            </a:r>
          </a:p>
          <a:p>
            <a:r>
              <a:rPr lang="fi-FI" dirty="0"/>
              <a:t>Jos tapahtumaa järjestävällä yhdistyksellä on viestintäsuunnitelma, tapahtuman viestintää tekevän kannattaa lukaista se läpi ja katsoa, miltä osin tapahtuman viestintä on yhdistyksen viestintää ja miten nämä muistuttavat toisiaan – tunnistaako tapahtuman yhdistyksen järjestämäksi tapahtumaksi?</a:t>
            </a:r>
          </a:p>
          <a:p>
            <a:endParaRPr lang="fi-FI" dirty="0"/>
          </a:p>
        </p:txBody>
      </p:sp>
      <p:sp>
        <p:nvSpPr>
          <p:cNvPr id="4" name="Dian numeron paikkamerkki 3"/>
          <p:cNvSpPr>
            <a:spLocks noGrp="1"/>
          </p:cNvSpPr>
          <p:nvPr>
            <p:ph type="sldNum" sz="quarter" idx="5"/>
          </p:nvPr>
        </p:nvSpPr>
        <p:spPr/>
        <p:txBody>
          <a:bodyPr/>
          <a:lstStyle/>
          <a:p>
            <a:fld id="{F044B0E1-69F5-450A-96EF-22CB25A24E63}" type="slidenum">
              <a:rPr lang="fi-FI" smtClean="0"/>
              <a:t>11</a:t>
            </a:fld>
            <a:endParaRPr lang="fi-FI"/>
          </a:p>
        </p:txBody>
      </p:sp>
    </p:spTree>
    <p:extLst>
      <p:ext uri="{BB962C8B-B14F-4D97-AF65-F5344CB8AC3E}">
        <p14:creationId xmlns:p14="http://schemas.microsoft.com/office/powerpoint/2010/main" val="3611182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323D95-BD22-471B-9737-B52DFD97CC31}"/>
              </a:ext>
            </a:extLst>
          </p:cNvPr>
          <p:cNvSpPr/>
          <p:nvPr/>
        </p:nvSpPr>
        <p:spPr>
          <a:xfrm>
            <a:off x="243348" y="221226"/>
            <a:ext cx="11710220" cy="6386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Graphic 10">
            <a:extLst>
              <a:ext uri="{FF2B5EF4-FFF2-40B4-BE49-F238E27FC236}">
                <a16:creationId xmlns:a16="http://schemas.microsoft.com/office/drawing/2014/main" id="{DF2AA9B2-296B-4EA7-89A1-18E3BBAA66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0957" y="74974"/>
            <a:ext cx="6770258" cy="3389192"/>
          </a:xfrm>
          <a:prstGeom prst="rect">
            <a:avLst/>
          </a:prstGeom>
        </p:spPr>
      </p:pic>
      <p:sp>
        <p:nvSpPr>
          <p:cNvPr id="2" name="Otsikko 1">
            <a:extLst>
              <a:ext uri="{FF2B5EF4-FFF2-40B4-BE49-F238E27FC236}">
                <a16:creationId xmlns:a16="http://schemas.microsoft.com/office/drawing/2014/main" id="{9CD11F6C-F3F6-4118-89CE-9F0DEC3ED7D8}"/>
              </a:ext>
            </a:extLst>
          </p:cNvPr>
          <p:cNvSpPr>
            <a:spLocks noGrp="1"/>
          </p:cNvSpPr>
          <p:nvPr>
            <p:ph type="ctrTitle" hasCustomPrompt="1"/>
          </p:nvPr>
        </p:nvSpPr>
        <p:spPr>
          <a:xfrm>
            <a:off x="3073182" y="1266214"/>
            <a:ext cx="5941863" cy="1721778"/>
          </a:xfrm>
        </p:spPr>
        <p:txBody>
          <a:bodyPr anchor="ctr">
            <a:normAutofit/>
          </a:bodyPr>
          <a:lstStyle>
            <a:lvl1pPr algn="ctr">
              <a:defRPr sz="5000" b="1">
                <a:solidFill>
                  <a:schemeClr val="accent2"/>
                </a:solidFill>
                <a:latin typeface="+mn-lt"/>
              </a:defRPr>
            </a:lvl1pPr>
          </a:lstStyle>
          <a:p>
            <a:r>
              <a:rPr lang="fi-FI" dirty="0"/>
              <a:t>Muokkaa ots. perustyyl. napsautt.</a:t>
            </a:r>
          </a:p>
        </p:txBody>
      </p:sp>
      <p:pic>
        <p:nvPicPr>
          <p:cNvPr id="7" name="Picture 6" descr="A picture containing clock, drawing&#10;&#10;Description automatically generated">
            <a:extLst>
              <a:ext uri="{FF2B5EF4-FFF2-40B4-BE49-F238E27FC236}">
                <a16:creationId xmlns:a16="http://schemas.microsoft.com/office/drawing/2014/main" id="{4F79D03E-259E-4C93-887E-D35DC3ACB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1488" y="312774"/>
            <a:ext cx="853676" cy="853676"/>
          </a:xfrm>
          <a:prstGeom prst="rect">
            <a:avLst/>
          </a:prstGeom>
        </p:spPr>
      </p:pic>
      <p:sp>
        <p:nvSpPr>
          <p:cNvPr id="8" name="Otsikko 1">
            <a:extLst>
              <a:ext uri="{FF2B5EF4-FFF2-40B4-BE49-F238E27FC236}">
                <a16:creationId xmlns:a16="http://schemas.microsoft.com/office/drawing/2014/main" id="{8B1E04D6-383D-4B93-BA9D-F06D143E1A2B}"/>
              </a:ext>
            </a:extLst>
          </p:cNvPr>
          <p:cNvSpPr txBox="1">
            <a:spLocks/>
          </p:cNvSpPr>
          <p:nvPr/>
        </p:nvSpPr>
        <p:spPr>
          <a:xfrm>
            <a:off x="4777281" y="573238"/>
            <a:ext cx="3821595" cy="419405"/>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5000" b="1" kern="1200">
                <a:solidFill>
                  <a:schemeClr val="accent2"/>
                </a:solidFill>
                <a:latin typeface="+mn-lt"/>
                <a:ea typeface="+mj-ea"/>
                <a:cs typeface="+mj-cs"/>
              </a:defRPr>
            </a:lvl1pPr>
          </a:lstStyle>
          <a:p>
            <a:pPr algn="l"/>
            <a:r>
              <a:rPr lang="fi-FI" sz="3200" dirty="0">
                <a:solidFill>
                  <a:srgbClr val="7ECAD5"/>
                </a:solidFill>
              </a:rPr>
              <a:t>TAPAHTUMAKOULUTUS</a:t>
            </a:r>
          </a:p>
        </p:txBody>
      </p:sp>
    </p:spTree>
    <p:extLst>
      <p:ext uri="{BB962C8B-B14F-4D97-AF65-F5344CB8AC3E}">
        <p14:creationId xmlns:p14="http://schemas.microsoft.com/office/powerpoint/2010/main" val="117914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4B7C2-160F-4C2A-8889-C4247D3665B7}"/>
              </a:ext>
            </a:extLst>
          </p:cNvPr>
          <p:cNvSpPr/>
          <p:nvPr/>
        </p:nvSpPr>
        <p:spPr>
          <a:xfrm>
            <a:off x="0" y="0"/>
            <a:ext cx="12192000" cy="6858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8A0A3CEB-93FA-4E33-9CC3-761E52F4C0E2}"/>
              </a:ext>
            </a:extLst>
          </p:cNvPr>
          <p:cNvSpPr/>
          <p:nvPr/>
        </p:nvSpPr>
        <p:spPr>
          <a:xfrm>
            <a:off x="243348" y="222739"/>
            <a:ext cx="11710220" cy="638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10515600" cy="958577"/>
          </a:xfrm>
        </p:spPr>
        <p:txBody>
          <a:bodyPr>
            <a:normAutofit/>
          </a:bodyPr>
          <a:lstStyle>
            <a:lvl1pPr>
              <a:defRPr sz="4500" b="1">
                <a:solidFill>
                  <a:schemeClr val="accent2"/>
                </a:solidFill>
                <a:latin typeface="+mn-lt"/>
              </a:defRPr>
            </a:lvl1p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accent2"/>
              </a:buClr>
              <a:buSzPct val="120000"/>
              <a:defRPr/>
            </a:lvl1pPr>
            <a:lvl2pPr marL="685800" indent="-288000">
              <a:buClr>
                <a:schemeClr val="accent2"/>
              </a:buClr>
              <a:buSzPct val="120000"/>
              <a:buFont typeface="Arial" panose="020B0604020202020204" pitchFamily="34" charset="0"/>
              <a:buChar char="•"/>
              <a:defRPr/>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52987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Otsikko ja sisältö">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4D1DD-2C05-477E-B71A-CB554FB0D130}"/>
              </a:ext>
            </a:extLst>
          </p:cNvPr>
          <p:cNvSpPr/>
          <p:nvPr/>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8980404" cy="958577"/>
          </a:xfrm>
        </p:spPr>
        <p:txBody>
          <a:bodyPr>
            <a:normAutofit/>
          </a:bodyPr>
          <a:lstStyle>
            <a:lvl1pPr>
              <a:defRPr sz="4500" b="1">
                <a:solidFill>
                  <a:schemeClr val="bg1"/>
                </a:solidFill>
              </a:defRPr>
            </a:lvl1p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bg1"/>
              </a:buClr>
              <a:buSzPct val="120000"/>
              <a:defRPr>
                <a:solidFill>
                  <a:schemeClr val="bg1"/>
                </a:solidFill>
              </a:defRPr>
            </a:lvl1pPr>
            <a:lvl2pPr marL="685800" indent="-288000">
              <a:buClr>
                <a:schemeClr val="bg1"/>
              </a:buClr>
              <a:buSzPct val="120000"/>
              <a:buFont typeface="Arial" panose="020B0604020202020204" pitchFamily="34" charset="0"/>
              <a:buChar char="•"/>
              <a:defRPr>
                <a:solidFill>
                  <a:schemeClr val="bg1"/>
                </a:solidFill>
              </a:defRPr>
            </a:lvl2pPr>
          </a:lstStyle>
          <a:p>
            <a:pPr lvl="0"/>
            <a:r>
              <a:rPr lang="fi-FI"/>
              <a:t>Muokkaa tekstin perustyylejä napsauttamalla</a:t>
            </a:r>
          </a:p>
          <a:p>
            <a:pPr lvl="1"/>
            <a:r>
              <a:rPr lang="fi-FI"/>
              <a:t>toinen taso</a:t>
            </a:r>
          </a:p>
        </p:txBody>
      </p:sp>
      <p:pic>
        <p:nvPicPr>
          <p:cNvPr id="2" name="Graphic 1">
            <a:extLst>
              <a:ext uri="{FF2B5EF4-FFF2-40B4-BE49-F238E27FC236}">
                <a16:creationId xmlns:a16="http://schemas.microsoft.com/office/drawing/2014/main" id="{D99BEF8E-FE8B-4AE3-8AF9-8787B499A1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Tree>
    <p:extLst>
      <p:ext uri="{BB962C8B-B14F-4D97-AF65-F5344CB8AC3E}">
        <p14:creationId xmlns:p14="http://schemas.microsoft.com/office/powerpoint/2010/main" val="350038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792D0-DF22-4C38-A3CC-887846AAF961}"/>
              </a:ext>
            </a:extLst>
          </p:cNvPr>
          <p:cNvSpPr/>
          <p:nvPr/>
        </p:nvSpPr>
        <p:spPr>
          <a:xfrm>
            <a:off x="243348" y="221226"/>
            <a:ext cx="11710220" cy="6386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endParaRPr lang="fi-FI" dirty="0"/>
          </a:p>
        </p:txBody>
      </p:sp>
      <p:pic>
        <p:nvPicPr>
          <p:cNvPr id="4" name="Picture 3">
            <a:extLst>
              <a:ext uri="{FF2B5EF4-FFF2-40B4-BE49-F238E27FC236}">
                <a16:creationId xmlns:a16="http://schemas.microsoft.com/office/drawing/2014/main" id="{CB594F26-AEE7-4F78-8041-28B11A843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2" y="235197"/>
            <a:ext cx="4884713" cy="1580348"/>
          </a:xfrm>
          <a:prstGeom prst="rect">
            <a:avLst/>
          </a:prstGeom>
        </p:spPr>
      </p:pic>
    </p:spTree>
    <p:extLst>
      <p:ext uri="{BB962C8B-B14F-4D97-AF65-F5344CB8AC3E}">
        <p14:creationId xmlns:p14="http://schemas.microsoft.com/office/powerpoint/2010/main" val="259250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Mukautettu asettel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4551-A250-41BF-9693-0127B5FD0558}"/>
              </a:ext>
            </a:extLst>
          </p:cNvPr>
          <p:cNvSpPr/>
          <p:nvPr/>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Graphic 4">
            <a:extLst>
              <a:ext uri="{FF2B5EF4-FFF2-40B4-BE49-F238E27FC236}">
                <a16:creationId xmlns:a16="http://schemas.microsoft.com/office/drawing/2014/main" id="{1B4E1AE4-A457-43D2-8479-A720DFCE82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endParaRPr lang="fi-FI" dirty="0"/>
          </a:p>
        </p:txBody>
      </p:sp>
    </p:spTree>
    <p:extLst>
      <p:ext uri="{BB962C8B-B14F-4D97-AF65-F5344CB8AC3E}">
        <p14:creationId xmlns:p14="http://schemas.microsoft.com/office/powerpoint/2010/main" val="239430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Otsikko ja sisältö _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4D1DD-2C05-477E-B71A-CB554FB0D130}"/>
              </a:ext>
            </a:extLst>
          </p:cNvPr>
          <p:cNvSpPr/>
          <p:nvPr/>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8980404" cy="958577"/>
          </a:xfrm>
        </p:spPr>
        <p:txBody>
          <a:bodyPr>
            <a:normAutofit/>
          </a:bodyPr>
          <a:lstStyle>
            <a:lvl1pPr>
              <a:defRPr sz="4500" b="1">
                <a:solidFill>
                  <a:schemeClr val="bg1"/>
                </a:solidFill>
              </a:defRPr>
            </a:lvl1p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bg1"/>
              </a:buClr>
              <a:buSzPct val="120000"/>
              <a:defRPr>
                <a:solidFill>
                  <a:schemeClr val="bg1"/>
                </a:solidFill>
              </a:defRPr>
            </a:lvl1pPr>
            <a:lvl2pPr marL="685800" indent="-288000">
              <a:buClr>
                <a:schemeClr val="bg1"/>
              </a:buClr>
              <a:buSzPct val="120000"/>
              <a:buFont typeface="Arial" panose="020B0604020202020204" pitchFamily="34" charset="0"/>
              <a:buChar char="•"/>
              <a:defRPr>
                <a:solidFill>
                  <a:schemeClr val="bg1"/>
                </a:solidFill>
              </a:defRPr>
            </a:lvl2pPr>
          </a:lstStyle>
          <a:p>
            <a:pPr lvl="0"/>
            <a:r>
              <a:rPr lang="fi-FI"/>
              <a:t>Muokkaa tekstin perustyylejä napsauttamalla</a:t>
            </a:r>
          </a:p>
          <a:p>
            <a:pPr lvl="1"/>
            <a:r>
              <a:rPr lang="fi-FI"/>
              <a:t>toinen taso</a:t>
            </a:r>
          </a:p>
        </p:txBody>
      </p:sp>
      <p:pic>
        <p:nvPicPr>
          <p:cNvPr id="2" name="Graphic 1">
            <a:extLst>
              <a:ext uri="{FF2B5EF4-FFF2-40B4-BE49-F238E27FC236}">
                <a16:creationId xmlns:a16="http://schemas.microsoft.com/office/drawing/2014/main" id="{D99BEF8E-FE8B-4AE3-8AF9-8787B499A1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FECBAF95-F74A-4D60-8830-94608AA636F7}"/>
              </a:ext>
            </a:extLst>
          </p:cNvPr>
          <p:cNvSpPr txBox="1">
            <a:spLocks/>
          </p:cNvSpPr>
          <p:nvPr/>
        </p:nvSpPr>
        <p:spPr>
          <a:xfrm>
            <a:off x="10428481" y="993062"/>
            <a:ext cx="849119" cy="958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kern="1200">
                <a:solidFill>
                  <a:schemeClr val="bg1"/>
                </a:solidFill>
                <a:latin typeface="+mn-lt"/>
                <a:ea typeface="+mj-ea"/>
                <a:cs typeface="+mj-cs"/>
              </a:defRPr>
            </a:lvl1pPr>
          </a:lstStyle>
          <a:p>
            <a:pPr algn="ctr"/>
            <a:r>
              <a:rPr lang="en-US" sz="4000" dirty="0">
                <a:solidFill>
                  <a:schemeClr val="accent1"/>
                </a:solidFill>
              </a:rPr>
              <a:t>F</a:t>
            </a:r>
            <a:endParaRPr lang="fi-FI" sz="4000" dirty="0">
              <a:solidFill>
                <a:schemeClr val="accent1"/>
              </a:solidFill>
            </a:endParaRPr>
          </a:p>
        </p:txBody>
      </p:sp>
    </p:spTree>
    <p:extLst>
      <p:ext uri="{BB962C8B-B14F-4D97-AF65-F5344CB8AC3E}">
        <p14:creationId xmlns:p14="http://schemas.microsoft.com/office/powerpoint/2010/main" val="391435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Mukautettu asettelu_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4551-A250-41BF-9693-0127B5FD0558}"/>
              </a:ext>
            </a:extLst>
          </p:cNvPr>
          <p:cNvSpPr/>
          <p:nvPr/>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Graphic 4">
            <a:extLst>
              <a:ext uri="{FF2B5EF4-FFF2-40B4-BE49-F238E27FC236}">
                <a16:creationId xmlns:a16="http://schemas.microsoft.com/office/drawing/2014/main" id="{1B4E1AE4-A457-43D2-8479-A720DFCE82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endParaRPr lang="fi-FI" dirty="0"/>
          </a:p>
        </p:txBody>
      </p:sp>
      <p:sp>
        <p:nvSpPr>
          <p:cNvPr id="6" name="Otsikko 1">
            <a:extLst>
              <a:ext uri="{FF2B5EF4-FFF2-40B4-BE49-F238E27FC236}">
                <a16:creationId xmlns:a16="http://schemas.microsoft.com/office/drawing/2014/main" id="{3F9C25DC-D7DE-4BE1-8169-B62640358757}"/>
              </a:ext>
            </a:extLst>
          </p:cNvPr>
          <p:cNvSpPr txBox="1">
            <a:spLocks/>
          </p:cNvSpPr>
          <p:nvPr/>
        </p:nvSpPr>
        <p:spPr>
          <a:xfrm>
            <a:off x="10428481" y="993062"/>
            <a:ext cx="849119" cy="958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kern="1200">
                <a:solidFill>
                  <a:schemeClr val="bg1"/>
                </a:solidFill>
                <a:latin typeface="+mn-lt"/>
                <a:ea typeface="+mj-ea"/>
                <a:cs typeface="+mj-cs"/>
              </a:defRPr>
            </a:lvl1pPr>
          </a:lstStyle>
          <a:p>
            <a:pPr algn="ctr"/>
            <a:r>
              <a:rPr lang="en-US" sz="4000" dirty="0">
                <a:solidFill>
                  <a:schemeClr val="accent1"/>
                </a:solidFill>
              </a:rPr>
              <a:t>F</a:t>
            </a:r>
            <a:endParaRPr lang="fi-FI" sz="4000" dirty="0">
              <a:solidFill>
                <a:schemeClr val="accent1"/>
              </a:solidFill>
            </a:endParaRPr>
          </a:p>
        </p:txBody>
      </p:sp>
    </p:spTree>
    <p:extLst>
      <p:ext uri="{BB962C8B-B14F-4D97-AF65-F5344CB8AC3E}">
        <p14:creationId xmlns:p14="http://schemas.microsoft.com/office/powerpoint/2010/main" val="235151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482F0F-B781-4D67-8C08-0162C72ED3DE}"/>
              </a:ext>
            </a:extLst>
          </p:cNvPr>
          <p:cNvSpPr/>
          <p:nvPr/>
        </p:nvSpPr>
        <p:spPr>
          <a:xfrm>
            <a:off x="243348" y="222739"/>
            <a:ext cx="11710220" cy="638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Otsikon paikkamerkki 1">
            <a:extLst>
              <a:ext uri="{FF2B5EF4-FFF2-40B4-BE49-F238E27FC236}">
                <a16:creationId xmlns:a16="http://schemas.microsoft.com/office/drawing/2014/main" id="{F6C6B498-3E4C-4323-8248-09F9A86D1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E45DEB1-B38E-44A1-B677-573B8E3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895112B-40C8-4D2C-88E5-96448E766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018D8-87F3-465A-B947-0AFD2E1FCEAB}" type="datetimeFigureOut">
              <a:rPr lang="fi-FI" smtClean="0"/>
              <a:t>5.3.2020</a:t>
            </a:fld>
            <a:endParaRPr lang="fi-FI"/>
          </a:p>
        </p:txBody>
      </p:sp>
      <p:sp>
        <p:nvSpPr>
          <p:cNvPr id="5" name="Alatunnisteen paikkamerkki 4">
            <a:extLst>
              <a:ext uri="{FF2B5EF4-FFF2-40B4-BE49-F238E27FC236}">
                <a16:creationId xmlns:a16="http://schemas.microsoft.com/office/drawing/2014/main" id="{E4C2E41B-6ADA-4BA2-8BE5-F286F5E5E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4381D9E-F160-4E60-8161-FAB3A524A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227B-9409-454B-901D-AE460DF6D3A3}" type="slidenum">
              <a:rPr lang="fi-FI" smtClean="0"/>
              <a:t>‹#›</a:t>
            </a:fld>
            <a:endParaRPr lang="fi-FI"/>
          </a:p>
        </p:txBody>
      </p:sp>
    </p:spTree>
    <p:extLst>
      <p:ext uri="{BB962C8B-B14F-4D97-AF65-F5344CB8AC3E}">
        <p14:creationId xmlns:p14="http://schemas.microsoft.com/office/powerpoint/2010/main" val="3855336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500" b="1" kern="120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creativecommons.org/licenses/by/4.0/" TargetMode="External"/><Relationship Id="rId7"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D146-6748-4C4B-901F-31B3ABAB1101}"/>
              </a:ext>
            </a:extLst>
          </p:cNvPr>
          <p:cNvSpPr>
            <a:spLocks noGrp="1"/>
          </p:cNvSpPr>
          <p:nvPr>
            <p:ph type="ctrTitle"/>
          </p:nvPr>
        </p:nvSpPr>
        <p:spPr>
          <a:xfrm>
            <a:off x="2654300" y="1177314"/>
            <a:ext cx="6807200" cy="1721778"/>
          </a:xfrm>
        </p:spPr>
        <p:txBody>
          <a:bodyPr>
            <a:noAutofit/>
          </a:bodyPr>
          <a:lstStyle/>
          <a:p>
            <a:r>
              <a:rPr lang="fi-FI" sz="4200" dirty="0"/>
              <a:t>Tapahtumaviestintä</a:t>
            </a:r>
          </a:p>
        </p:txBody>
      </p:sp>
      <p:pic>
        <p:nvPicPr>
          <p:cNvPr id="3" name="Picture 2">
            <a:extLst>
              <a:ext uri="{FF2B5EF4-FFF2-40B4-BE49-F238E27FC236}">
                <a16:creationId xmlns:a16="http://schemas.microsoft.com/office/drawing/2014/main" id="{6BCEB166-FFED-40D5-AC3A-76E2227F4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9140" y="3848496"/>
            <a:ext cx="2643473" cy="2206595"/>
          </a:xfrm>
          <a:prstGeom prst="rect">
            <a:avLst/>
          </a:prstGeom>
        </p:spPr>
      </p:pic>
      <p:pic>
        <p:nvPicPr>
          <p:cNvPr id="4" name="Picture 3" descr="A picture containing toy, cake&#10;&#10;Description automatically generated">
            <a:extLst>
              <a:ext uri="{FF2B5EF4-FFF2-40B4-BE49-F238E27FC236}">
                <a16:creationId xmlns:a16="http://schemas.microsoft.com/office/drawing/2014/main" id="{1717C426-A8F6-44B9-AF2E-B7A9347FE2A3}"/>
              </a:ext>
            </a:extLst>
          </p:cNvPr>
          <p:cNvPicPr>
            <a:picLocks noChangeAspect="1"/>
          </p:cNvPicPr>
          <p:nvPr/>
        </p:nvPicPr>
        <p:blipFill rotWithShape="1">
          <a:blip r:embed="rId4">
            <a:extLst>
              <a:ext uri="{28A0092B-C50C-407E-A947-70E740481C1C}">
                <a14:useLocalDpi xmlns:a14="http://schemas.microsoft.com/office/drawing/2010/main" val="0"/>
              </a:ext>
            </a:extLst>
          </a:blip>
          <a:srcRect l="39560" r="28571" b="238"/>
          <a:stretch/>
        </p:blipFill>
        <p:spPr>
          <a:xfrm>
            <a:off x="7704675" y="3599962"/>
            <a:ext cx="1980186" cy="2810697"/>
          </a:xfrm>
          <a:prstGeom prst="rect">
            <a:avLst/>
          </a:prstGeom>
        </p:spPr>
      </p:pic>
      <p:pic>
        <p:nvPicPr>
          <p:cNvPr id="5" name="Picture 4" descr="A picture containing toy, cake&#10;&#10;Description automatically generated">
            <a:extLst>
              <a:ext uri="{FF2B5EF4-FFF2-40B4-BE49-F238E27FC236}">
                <a16:creationId xmlns:a16="http://schemas.microsoft.com/office/drawing/2014/main" id="{CAC4B9FF-7ACD-49F2-AB7B-27260BE011B2}"/>
              </a:ext>
            </a:extLst>
          </p:cNvPr>
          <p:cNvPicPr>
            <a:picLocks noChangeAspect="1"/>
          </p:cNvPicPr>
          <p:nvPr/>
        </p:nvPicPr>
        <p:blipFill rotWithShape="1">
          <a:blip r:embed="rId4">
            <a:extLst>
              <a:ext uri="{28A0092B-C50C-407E-A947-70E740481C1C}">
                <a14:useLocalDpi xmlns:a14="http://schemas.microsoft.com/office/drawing/2010/main" val="0"/>
              </a:ext>
            </a:extLst>
          </a:blip>
          <a:srcRect l="5967" r="59156"/>
          <a:stretch/>
        </p:blipFill>
        <p:spPr>
          <a:xfrm flipH="1">
            <a:off x="1431976" y="3299883"/>
            <a:ext cx="2389219" cy="3106102"/>
          </a:xfrm>
          <a:prstGeom prst="rect">
            <a:avLst/>
          </a:prstGeom>
        </p:spPr>
      </p:pic>
    </p:spTree>
    <p:extLst>
      <p:ext uri="{BB962C8B-B14F-4D97-AF65-F5344CB8AC3E}">
        <p14:creationId xmlns:p14="http://schemas.microsoft.com/office/powerpoint/2010/main" val="301296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EFA3D8-A06F-478B-8CAD-D638131CFAB4}"/>
              </a:ext>
            </a:extLst>
          </p:cNvPr>
          <p:cNvSpPr>
            <a:spLocks noGrp="1"/>
          </p:cNvSpPr>
          <p:nvPr>
            <p:ph type="title"/>
          </p:nvPr>
        </p:nvSpPr>
        <p:spPr/>
        <p:txBody>
          <a:bodyPr/>
          <a:lstStyle/>
          <a:p>
            <a:r>
              <a:rPr lang="fi-FI" dirty="0"/>
              <a:t>Tunne kohdeyleisösi</a:t>
            </a:r>
          </a:p>
        </p:txBody>
      </p:sp>
      <p:sp>
        <p:nvSpPr>
          <p:cNvPr id="3" name="Sisällön paikkamerkki 2">
            <a:extLst>
              <a:ext uri="{FF2B5EF4-FFF2-40B4-BE49-F238E27FC236}">
                <a16:creationId xmlns:a16="http://schemas.microsoft.com/office/drawing/2014/main" id="{D1927504-3E57-4180-A591-45059BF94106}"/>
              </a:ext>
            </a:extLst>
          </p:cNvPr>
          <p:cNvSpPr>
            <a:spLocks noGrp="1"/>
          </p:cNvSpPr>
          <p:nvPr>
            <p:ph idx="1"/>
          </p:nvPr>
        </p:nvSpPr>
        <p:spPr/>
        <p:txBody>
          <a:bodyPr/>
          <a:lstStyle/>
          <a:p>
            <a:r>
              <a:rPr lang="fi-FI" dirty="0">
                <a:solidFill>
                  <a:schemeClr val="accent2"/>
                </a:solidFill>
              </a:rPr>
              <a:t>Tee jäsenkysely. </a:t>
            </a:r>
            <a:r>
              <a:rPr lang="fi-FI" dirty="0"/>
              <a:t>Jäsenkysely on jäsenistölle suunnattu kysely, jossa kysytään vastaajan taustatietojen ohella esim. toiveita tapahtumista, mitä viestintäkanavia seuraa, millä kielellä haluaa viestintää jne.</a:t>
            </a:r>
          </a:p>
          <a:p>
            <a:r>
              <a:rPr lang="fi-FI" dirty="0">
                <a:solidFill>
                  <a:schemeClr val="accent2"/>
                </a:solidFill>
              </a:rPr>
              <a:t>Vuorovaikutteisuus: </a:t>
            </a:r>
            <a:r>
              <a:rPr lang="fi-FI" dirty="0"/>
              <a:t>anna kanava kysyä asioita ja antaa palautetta, vastaa tulleisiin viesteihin. Mitä kautta yhdistyksen toimijat tavoittaa a) helpoiten b) </a:t>
            </a:r>
            <a:r>
              <a:rPr lang="fi-FI" dirty="0" err="1"/>
              <a:t>nopeiten</a:t>
            </a:r>
            <a:r>
              <a:rPr lang="fi-FI" dirty="0"/>
              <a:t>? Miten yhdistyksen toimijat haluavat olla tavoitettavissa?</a:t>
            </a:r>
          </a:p>
          <a:p>
            <a:r>
              <a:rPr lang="fi-FI" dirty="0">
                <a:solidFill>
                  <a:schemeClr val="accent2"/>
                </a:solidFill>
              </a:rPr>
              <a:t>Tunnista ja huomioi erilaiset jäsenistön ryhmät. </a:t>
            </a:r>
            <a:r>
              <a:rPr lang="fi-FI" dirty="0"/>
              <a:t>Fuksit, </a:t>
            </a:r>
            <a:r>
              <a:rPr lang="fi-FI" dirty="0" err="1"/>
              <a:t>kv</a:t>
            </a:r>
            <a:r>
              <a:rPr lang="fi-FI" dirty="0"/>
              <a:t>-opiskelijat saattavat tarvita erilaista viestintää.</a:t>
            </a:r>
          </a:p>
        </p:txBody>
      </p:sp>
    </p:spTree>
    <p:extLst>
      <p:ext uri="{BB962C8B-B14F-4D97-AF65-F5344CB8AC3E}">
        <p14:creationId xmlns:p14="http://schemas.microsoft.com/office/powerpoint/2010/main" val="27668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23831B-C533-4C94-963E-2B4C28E610F7}"/>
              </a:ext>
            </a:extLst>
          </p:cNvPr>
          <p:cNvSpPr>
            <a:spLocks noGrp="1"/>
          </p:cNvSpPr>
          <p:nvPr>
            <p:ph type="title"/>
          </p:nvPr>
        </p:nvSpPr>
        <p:spPr/>
        <p:txBody>
          <a:bodyPr/>
          <a:lstStyle/>
          <a:p>
            <a:r>
              <a:rPr lang="fi-FI" dirty="0"/>
              <a:t>Viestintäsuunnitelma</a:t>
            </a:r>
          </a:p>
        </p:txBody>
      </p:sp>
      <p:sp>
        <p:nvSpPr>
          <p:cNvPr id="3" name="Sisällön paikkamerkki 2">
            <a:extLst>
              <a:ext uri="{FF2B5EF4-FFF2-40B4-BE49-F238E27FC236}">
                <a16:creationId xmlns:a16="http://schemas.microsoft.com/office/drawing/2014/main" id="{6FE766B7-38AF-4ADE-B931-3B10E723ED2A}"/>
              </a:ext>
            </a:extLst>
          </p:cNvPr>
          <p:cNvSpPr>
            <a:spLocks noGrp="1"/>
          </p:cNvSpPr>
          <p:nvPr>
            <p:ph idx="1"/>
          </p:nvPr>
        </p:nvSpPr>
        <p:spPr/>
        <p:txBody>
          <a:bodyPr/>
          <a:lstStyle/>
          <a:p>
            <a:r>
              <a:rPr lang="fi-FI" dirty="0"/>
              <a:t>Isommalla tapahtumalla kannattaa olla oma viestintäsuunnitelma </a:t>
            </a:r>
            <a:r>
              <a:rPr lang="fi-FI" dirty="0" err="1"/>
              <a:t>Viestintäsuunnitelma</a:t>
            </a:r>
            <a:r>
              <a:rPr lang="fi-FI" dirty="0"/>
              <a:t> ohjaa viestintää ja linjaa, millaista viestintä on</a:t>
            </a:r>
          </a:p>
          <a:p>
            <a:r>
              <a:rPr lang="fi-FI" dirty="0"/>
              <a:t>Viestintäsuunnitelmasta käy ilmi mm.</a:t>
            </a:r>
          </a:p>
          <a:p>
            <a:pPr lvl="1"/>
            <a:r>
              <a:rPr lang="fi-FI" dirty="0"/>
              <a:t>Ydinviesti – mitä halutaan sanoa?</a:t>
            </a:r>
          </a:p>
          <a:p>
            <a:pPr lvl="1"/>
            <a:r>
              <a:rPr lang="fi-FI" dirty="0"/>
              <a:t>Viestinnän aikataulu – mitä, milloin, ennen, tapahtuman aikaan, jälkeen…</a:t>
            </a:r>
          </a:p>
          <a:p>
            <a:pPr lvl="1"/>
            <a:r>
              <a:rPr lang="fi-FI" dirty="0"/>
              <a:t>Viestintäkanavat – mitä kanavia pitkin viestitään</a:t>
            </a:r>
          </a:p>
          <a:p>
            <a:pPr lvl="1"/>
            <a:r>
              <a:rPr lang="fi-FI" dirty="0"/>
              <a:t>Kohderyhmät – ketkä ovat tapahtuman kohderyhmää, onko sponsoreita?</a:t>
            </a:r>
          </a:p>
          <a:p>
            <a:pPr lvl="1"/>
            <a:r>
              <a:rPr lang="fi-FI" dirty="0"/>
              <a:t>Vastuut – kuka tekee ja mitä</a:t>
            </a:r>
          </a:p>
          <a:p>
            <a:pPr lvl="1"/>
            <a:r>
              <a:rPr lang="fi-FI" dirty="0"/>
              <a:t>Tyyli, kieli, äänensävy – millaista viestintä on muodoltaan</a:t>
            </a:r>
          </a:p>
          <a:p>
            <a:pPr lvl="1"/>
            <a:r>
              <a:rPr lang="fi-FI" dirty="0"/>
              <a:t>Kriisiviestintäosuus – miten toimitaan kun jotain menee pieleen</a:t>
            </a:r>
          </a:p>
          <a:p>
            <a:endParaRPr lang="fi-FI" dirty="0"/>
          </a:p>
        </p:txBody>
      </p:sp>
    </p:spTree>
    <p:extLst>
      <p:ext uri="{BB962C8B-B14F-4D97-AF65-F5344CB8AC3E}">
        <p14:creationId xmlns:p14="http://schemas.microsoft.com/office/powerpoint/2010/main" val="1302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74D429-F437-418D-AA1F-B50EA488CBFD}"/>
              </a:ext>
            </a:extLst>
          </p:cNvPr>
          <p:cNvSpPr>
            <a:spLocks noGrp="1"/>
          </p:cNvSpPr>
          <p:nvPr>
            <p:ph type="title"/>
          </p:nvPr>
        </p:nvSpPr>
        <p:spPr/>
        <p:txBody>
          <a:bodyPr/>
          <a:lstStyle/>
          <a:p>
            <a:r>
              <a:rPr lang="fi-FI" dirty="0"/>
              <a:t>Sisäinen ja ulkoinen viestintä</a:t>
            </a:r>
          </a:p>
        </p:txBody>
      </p:sp>
      <p:sp>
        <p:nvSpPr>
          <p:cNvPr id="3" name="Sisällön paikkamerkki 2">
            <a:extLst>
              <a:ext uri="{FF2B5EF4-FFF2-40B4-BE49-F238E27FC236}">
                <a16:creationId xmlns:a16="http://schemas.microsoft.com/office/drawing/2014/main" id="{F5E765F2-B8B3-4A05-BA77-36792EF2D7B2}"/>
              </a:ext>
            </a:extLst>
          </p:cNvPr>
          <p:cNvSpPr>
            <a:spLocks noGrp="1"/>
          </p:cNvSpPr>
          <p:nvPr>
            <p:ph idx="1"/>
          </p:nvPr>
        </p:nvSpPr>
        <p:spPr/>
        <p:txBody>
          <a:bodyPr/>
          <a:lstStyle/>
          <a:p>
            <a:r>
              <a:rPr lang="fi-FI" dirty="0"/>
              <a:t>Viestintää kohderyhmille: tuodaan tapahtuma kohderyhmien tietoon, kerrotaan tietoja, luodaan mielikuva, mainostetaan, hallitaan odotuksia tapahtumasta</a:t>
            </a:r>
          </a:p>
          <a:p>
            <a:r>
              <a:rPr lang="fi-FI" dirty="0"/>
              <a:t>Viestintää sponsoreille ja yhteistyökumppaneille</a:t>
            </a:r>
          </a:p>
          <a:p>
            <a:r>
              <a:rPr lang="fi-FI" dirty="0"/>
              <a:t>Sisäinen viestintä on tiimin sisäistä tiedonkulkua. Muista ”myydä” tapahtuma myös tiimille: kerro, mikä on mielikuva tai tyyli, jolla tapahtuma myydään ja miten tapahtuman tekijät voivat tukea kävijän odotusten toteutumista</a:t>
            </a:r>
          </a:p>
          <a:p>
            <a:r>
              <a:rPr lang="fi-FI" dirty="0"/>
              <a:t>Paras tapahtumamainos on onnellinen kävijä ja ylpeä tapahtuman tekijä</a:t>
            </a:r>
          </a:p>
          <a:p>
            <a:endParaRPr lang="fi-FI" dirty="0"/>
          </a:p>
        </p:txBody>
      </p:sp>
    </p:spTree>
    <p:extLst>
      <p:ext uri="{BB962C8B-B14F-4D97-AF65-F5344CB8AC3E}">
        <p14:creationId xmlns:p14="http://schemas.microsoft.com/office/powerpoint/2010/main" val="1556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B1DA41-4174-4D53-9261-0ACFB6A620E9}"/>
              </a:ext>
            </a:extLst>
          </p:cNvPr>
          <p:cNvSpPr>
            <a:spLocks noGrp="1"/>
          </p:cNvSpPr>
          <p:nvPr>
            <p:ph type="title"/>
          </p:nvPr>
        </p:nvSpPr>
        <p:spPr/>
        <p:txBody>
          <a:bodyPr/>
          <a:lstStyle/>
          <a:p>
            <a:r>
              <a:rPr lang="fi-FI" dirty="0"/>
              <a:t>Eri kanavat, eri tyylit?</a:t>
            </a:r>
          </a:p>
        </p:txBody>
      </p:sp>
      <p:sp>
        <p:nvSpPr>
          <p:cNvPr id="3" name="Sisällön paikkamerkki 2">
            <a:extLst>
              <a:ext uri="{FF2B5EF4-FFF2-40B4-BE49-F238E27FC236}">
                <a16:creationId xmlns:a16="http://schemas.microsoft.com/office/drawing/2014/main" id="{07907C85-5B95-416B-8437-E95EF821C454}"/>
              </a:ext>
            </a:extLst>
          </p:cNvPr>
          <p:cNvSpPr>
            <a:spLocks noGrp="1"/>
          </p:cNvSpPr>
          <p:nvPr>
            <p:ph idx="1"/>
          </p:nvPr>
        </p:nvSpPr>
        <p:spPr/>
        <p:txBody>
          <a:bodyPr/>
          <a:lstStyle/>
          <a:p>
            <a:r>
              <a:rPr lang="fi-FI" dirty="0"/>
              <a:t>Tähän mennessä olette miettineet tapahtumienne kohdeyleisöjä sekä kanavia, joita kohdeyleisö seuraa. </a:t>
            </a:r>
          </a:p>
          <a:p>
            <a:endParaRPr lang="fi-FI" dirty="0"/>
          </a:p>
          <a:p>
            <a:pPr lvl="1"/>
            <a:r>
              <a:rPr lang="fi-FI" dirty="0"/>
              <a:t>Mitä viestintäkanavia teillä on käytössä? </a:t>
            </a:r>
          </a:p>
          <a:p>
            <a:pPr lvl="1"/>
            <a:r>
              <a:rPr lang="fi-FI" dirty="0"/>
              <a:t>Onko teidän tapahtumaviestintänne siellä, missä kävijätkin ovat?</a:t>
            </a:r>
          </a:p>
          <a:p>
            <a:pPr lvl="1"/>
            <a:endParaRPr lang="fi-FI" dirty="0"/>
          </a:p>
          <a:p>
            <a:r>
              <a:rPr lang="fi-FI" dirty="0"/>
              <a:t>Miten näissä kanavissa viestitään? Pitääkö eri viestintäkanavissa toimia eri tavoilla?</a:t>
            </a:r>
          </a:p>
          <a:p>
            <a:endParaRPr lang="fi-FI" dirty="0"/>
          </a:p>
        </p:txBody>
      </p:sp>
    </p:spTree>
    <p:extLst>
      <p:ext uri="{BB962C8B-B14F-4D97-AF65-F5344CB8AC3E}">
        <p14:creationId xmlns:p14="http://schemas.microsoft.com/office/powerpoint/2010/main" val="146835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E5B07A-8002-4BE8-8A6A-60A7A21106B6}"/>
              </a:ext>
            </a:extLst>
          </p:cNvPr>
          <p:cNvSpPr>
            <a:spLocks noGrp="1"/>
          </p:cNvSpPr>
          <p:nvPr>
            <p:ph type="title"/>
          </p:nvPr>
        </p:nvSpPr>
        <p:spPr/>
        <p:txBody>
          <a:bodyPr/>
          <a:lstStyle/>
          <a:p>
            <a:r>
              <a:rPr lang="fi-FI" dirty="0"/>
              <a:t>Neuvoja ja vinkkejä tapahtumaviestintään</a:t>
            </a:r>
          </a:p>
        </p:txBody>
      </p:sp>
    </p:spTree>
    <p:extLst>
      <p:ext uri="{BB962C8B-B14F-4D97-AF65-F5344CB8AC3E}">
        <p14:creationId xmlns:p14="http://schemas.microsoft.com/office/powerpoint/2010/main" val="329024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4998B3-9B80-4890-9B92-91E38F898130}"/>
              </a:ext>
            </a:extLst>
          </p:cNvPr>
          <p:cNvSpPr>
            <a:spLocks noGrp="1"/>
          </p:cNvSpPr>
          <p:nvPr>
            <p:ph type="title"/>
          </p:nvPr>
        </p:nvSpPr>
        <p:spPr/>
        <p:txBody>
          <a:bodyPr/>
          <a:lstStyle/>
          <a:p>
            <a:r>
              <a:rPr lang="fi-FI" dirty="0"/>
              <a:t>Viestintä on jaettu ilo</a:t>
            </a:r>
          </a:p>
        </p:txBody>
      </p:sp>
      <p:sp>
        <p:nvSpPr>
          <p:cNvPr id="3" name="Sisällön paikkamerkki 2">
            <a:extLst>
              <a:ext uri="{FF2B5EF4-FFF2-40B4-BE49-F238E27FC236}">
                <a16:creationId xmlns:a16="http://schemas.microsoft.com/office/drawing/2014/main" id="{D89F52D8-4E95-49A3-B812-827290B3AA6E}"/>
              </a:ext>
            </a:extLst>
          </p:cNvPr>
          <p:cNvSpPr>
            <a:spLocks noGrp="1"/>
          </p:cNvSpPr>
          <p:nvPr>
            <p:ph idx="1"/>
          </p:nvPr>
        </p:nvSpPr>
        <p:spPr/>
        <p:txBody>
          <a:bodyPr/>
          <a:lstStyle/>
          <a:p>
            <a:r>
              <a:rPr lang="fi-FI" dirty="0"/>
              <a:t>Viestintä on koko tiimin asia – kaikki mukaan viestintään</a:t>
            </a:r>
          </a:p>
          <a:p>
            <a:r>
              <a:rPr lang="fi-FI" dirty="0"/>
              <a:t>Vähimmäistaso: tykkää postauksesta</a:t>
            </a:r>
          </a:p>
          <a:p>
            <a:r>
              <a:rPr lang="fi-FI" dirty="0"/>
              <a:t>Tykkääminen, kommentointi, jakaminen – oman </a:t>
            </a:r>
            <a:r>
              <a:rPr lang="fi-FI" dirty="0" err="1"/>
              <a:t>somepresenssin</a:t>
            </a:r>
            <a:r>
              <a:rPr lang="fi-FI" dirty="0"/>
              <a:t> antaminen yhteisen tapahtuman käyttöön</a:t>
            </a:r>
          </a:p>
          <a:p>
            <a:r>
              <a:rPr lang="fi-FI" dirty="0"/>
              <a:t>Viestintätiimi: kuka tekee ja mitä, milloin kukin on ”työvuorossa”?</a:t>
            </a:r>
          </a:p>
          <a:p>
            <a:r>
              <a:rPr lang="fi-FI" dirty="0"/>
              <a:t>Miten? Ohjeista, innosta ja anna vastuuta!</a:t>
            </a:r>
          </a:p>
          <a:p>
            <a:endParaRPr lang="fi-FI" dirty="0"/>
          </a:p>
        </p:txBody>
      </p:sp>
    </p:spTree>
    <p:extLst>
      <p:ext uri="{BB962C8B-B14F-4D97-AF65-F5344CB8AC3E}">
        <p14:creationId xmlns:p14="http://schemas.microsoft.com/office/powerpoint/2010/main" val="125013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E14C0D-788D-4435-A219-B18314CA1FB6}"/>
              </a:ext>
            </a:extLst>
          </p:cNvPr>
          <p:cNvSpPr>
            <a:spLocks noGrp="1"/>
          </p:cNvSpPr>
          <p:nvPr>
            <p:ph type="title"/>
          </p:nvPr>
        </p:nvSpPr>
        <p:spPr/>
        <p:txBody>
          <a:bodyPr/>
          <a:lstStyle/>
          <a:p>
            <a:r>
              <a:rPr lang="fi-FI" dirty="0"/>
              <a:t>Aikatauluta viestintä: Ennen tapahtumaa</a:t>
            </a:r>
          </a:p>
        </p:txBody>
      </p:sp>
      <p:sp>
        <p:nvSpPr>
          <p:cNvPr id="3" name="Sisällön paikkamerkki 2">
            <a:extLst>
              <a:ext uri="{FF2B5EF4-FFF2-40B4-BE49-F238E27FC236}">
                <a16:creationId xmlns:a16="http://schemas.microsoft.com/office/drawing/2014/main" id="{0F462158-1EEB-4E22-80A3-AD8DDEE9110D}"/>
              </a:ext>
            </a:extLst>
          </p:cNvPr>
          <p:cNvSpPr>
            <a:spLocks noGrp="1"/>
          </p:cNvSpPr>
          <p:nvPr>
            <p:ph idx="1"/>
          </p:nvPr>
        </p:nvSpPr>
        <p:spPr/>
        <p:txBody>
          <a:bodyPr/>
          <a:lstStyle/>
          <a:p>
            <a:pPr lvl="1"/>
            <a:r>
              <a:rPr lang="fi-FI" sz="2800" dirty="0"/>
              <a:t>Tarkoitus: kertoa osallistujille, milloin tapahtuma on, muistuttaa tapahtumasta, kannustaa osallistumaan, luoda mielikuva tapahtumasta…</a:t>
            </a:r>
          </a:p>
          <a:p>
            <a:pPr lvl="1"/>
            <a:r>
              <a:rPr lang="fi-FI" sz="2800" dirty="0"/>
              <a:t>”</a:t>
            </a:r>
            <a:r>
              <a:rPr lang="fi-FI" sz="2800" dirty="0" err="1"/>
              <a:t>Save</a:t>
            </a:r>
            <a:r>
              <a:rPr lang="fi-FI" sz="2800" dirty="0"/>
              <a:t> </a:t>
            </a:r>
            <a:r>
              <a:rPr lang="fi-FI" sz="2800" dirty="0" err="1"/>
              <a:t>the</a:t>
            </a:r>
            <a:r>
              <a:rPr lang="fi-FI" sz="2800" dirty="0"/>
              <a:t> </a:t>
            </a:r>
            <a:r>
              <a:rPr lang="fi-FI" sz="2800" dirty="0" err="1"/>
              <a:t>date</a:t>
            </a:r>
            <a:r>
              <a:rPr lang="fi-FI" sz="2800" dirty="0"/>
              <a:t>”, promootio, kuvallinen mainos, FB-tapahtuma, (media)tiedote, </a:t>
            </a:r>
            <a:r>
              <a:rPr lang="fi-FI" sz="2800" dirty="0" err="1"/>
              <a:t>ennakkohype</a:t>
            </a:r>
            <a:r>
              <a:rPr lang="fi-FI" sz="2800" dirty="0"/>
              <a:t>, </a:t>
            </a:r>
            <a:r>
              <a:rPr lang="fi-FI" sz="2800" dirty="0" err="1"/>
              <a:t>teaser</a:t>
            </a:r>
            <a:r>
              <a:rPr lang="fi-FI" sz="2800" dirty="0"/>
              <a:t>/</a:t>
            </a:r>
            <a:r>
              <a:rPr lang="fi-FI" sz="2800" dirty="0" err="1"/>
              <a:t>preview</a:t>
            </a:r>
            <a:r>
              <a:rPr lang="fi-FI" sz="2800" dirty="0"/>
              <a:t>, </a:t>
            </a:r>
            <a:r>
              <a:rPr lang="fi-FI" sz="2800" dirty="0" err="1"/>
              <a:t>häsäri</a:t>
            </a:r>
            <a:r>
              <a:rPr lang="fi-FI" sz="2800" dirty="0"/>
              <a:t>, kilpailu, ennakkomarkkinointia, sponsorien esittelyä…</a:t>
            </a:r>
          </a:p>
          <a:p>
            <a:pPr lvl="1"/>
            <a:r>
              <a:rPr lang="fi-FI" sz="2800" dirty="0"/>
              <a:t>Mitä tapahtuu missäkin kanavassa? Milloin? Miten pitkä mainostamisen kaari on? Onko tapahtumakalenteria, josta näkee tapahtumat jo etukäteen?</a:t>
            </a:r>
          </a:p>
        </p:txBody>
      </p:sp>
    </p:spTree>
    <p:extLst>
      <p:ext uri="{BB962C8B-B14F-4D97-AF65-F5344CB8AC3E}">
        <p14:creationId xmlns:p14="http://schemas.microsoft.com/office/powerpoint/2010/main" val="527694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340A-B3B4-4A50-8B7D-9D9AAE31ADC2}"/>
              </a:ext>
            </a:extLst>
          </p:cNvPr>
          <p:cNvSpPr>
            <a:spLocks noGrp="1"/>
          </p:cNvSpPr>
          <p:nvPr>
            <p:ph type="title"/>
          </p:nvPr>
        </p:nvSpPr>
        <p:spPr/>
        <p:txBody>
          <a:bodyPr/>
          <a:lstStyle/>
          <a:p>
            <a:r>
              <a:rPr lang="fi-FI" dirty="0"/>
              <a:t>Aikatauluta viestintä: Tapahtuman aikana</a:t>
            </a:r>
          </a:p>
        </p:txBody>
      </p:sp>
      <p:sp>
        <p:nvSpPr>
          <p:cNvPr id="3" name="Sisällön paikkamerkki 2">
            <a:extLst>
              <a:ext uri="{FF2B5EF4-FFF2-40B4-BE49-F238E27FC236}">
                <a16:creationId xmlns:a16="http://schemas.microsoft.com/office/drawing/2014/main" id="{99A4FF1B-196C-42EC-B054-B750697F2336}"/>
              </a:ext>
            </a:extLst>
          </p:cNvPr>
          <p:cNvSpPr>
            <a:spLocks noGrp="1"/>
          </p:cNvSpPr>
          <p:nvPr>
            <p:ph idx="1"/>
          </p:nvPr>
        </p:nvSpPr>
        <p:spPr/>
        <p:txBody>
          <a:bodyPr/>
          <a:lstStyle/>
          <a:p>
            <a:pPr lvl="1"/>
            <a:r>
              <a:rPr lang="fi-FI" sz="2800" dirty="0"/>
              <a:t>Miten tapahtuman osallistujat voivat jakaa tunnelmiaan? Käydäänkö jossain keskustelua? Reagoiko järjestäjä keskusteluun? Ketkä seuraavat somea?</a:t>
            </a:r>
          </a:p>
          <a:p>
            <a:pPr lvl="1"/>
            <a:r>
              <a:rPr lang="fi-FI" sz="2800" dirty="0"/>
              <a:t>Tunnelmakuvia, aikataulutiedotusta, parhaita paloja…</a:t>
            </a:r>
          </a:p>
          <a:p>
            <a:pPr lvl="1"/>
            <a:r>
              <a:rPr lang="fi-FI" sz="2800" dirty="0"/>
              <a:t>Selfieseinä</a:t>
            </a:r>
          </a:p>
          <a:p>
            <a:pPr lvl="1"/>
            <a:r>
              <a:rPr lang="fi-FI" sz="2800" dirty="0"/>
              <a:t>Seuraa viestintää seuraamalla tapahtuman aihetunnistetta eli hashtagia</a:t>
            </a:r>
          </a:p>
          <a:p>
            <a:endParaRPr lang="fi-FI" dirty="0"/>
          </a:p>
        </p:txBody>
      </p:sp>
    </p:spTree>
    <p:extLst>
      <p:ext uri="{BB962C8B-B14F-4D97-AF65-F5344CB8AC3E}">
        <p14:creationId xmlns:p14="http://schemas.microsoft.com/office/powerpoint/2010/main" val="128978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4A6441-D378-4EF9-A250-9CF7C8944127}"/>
              </a:ext>
            </a:extLst>
          </p:cNvPr>
          <p:cNvSpPr>
            <a:spLocks noGrp="1"/>
          </p:cNvSpPr>
          <p:nvPr>
            <p:ph type="title"/>
          </p:nvPr>
        </p:nvSpPr>
        <p:spPr/>
        <p:txBody>
          <a:bodyPr/>
          <a:lstStyle/>
          <a:p>
            <a:r>
              <a:rPr lang="fi-FI" dirty="0"/>
              <a:t>Aikatauluta viestintä: Tapahtuman jälkeen</a:t>
            </a:r>
          </a:p>
        </p:txBody>
      </p:sp>
      <p:sp>
        <p:nvSpPr>
          <p:cNvPr id="3" name="Sisällön paikkamerkki 2">
            <a:extLst>
              <a:ext uri="{FF2B5EF4-FFF2-40B4-BE49-F238E27FC236}">
                <a16:creationId xmlns:a16="http://schemas.microsoft.com/office/drawing/2014/main" id="{F17087AE-39E7-48AD-8513-048033711A50}"/>
              </a:ext>
            </a:extLst>
          </p:cNvPr>
          <p:cNvSpPr>
            <a:spLocks noGrp="1"/>
          </p:cNvSpPr>
          <p:nvPr>
            <p:ph idx="1"/>
          </p:nvPr>
        </p:nvSpPr>
        <p:spPr/>
        <p:txBody>
          <a:bodyPr/>
          <a:lstStyle/>
          <a:p>
            <a:pPr lvl="1"/>
            <a:r>
              <a:rPr lang="fi-FI" sz="2800" dirty="0"/>
              <a:t>Raportointi, dokumentointi, yhteenveto</a:t>
            </a:r>
          </a:p>
          <a:p>
            <a:pPr lvl="1"/>
            <a:r>
              <a:rPr lang="fi-FI" sz="2800" dirty="0"/>
              <a:t>Palaute, kiitos, analyysi</a:t>
            </a:r>
          </a:p>
          <a:p>
            <a:pPr lvl="1"/>
            <a:r>
              <a:rPr lang="fi-FI" sz="2800" dirty="0"/>
              <a:t>Löytötavarat, jälkihehkutus</a:t>
            </a:r>
          </a:p>
          <a:p>
            <a:endParaRPr lang="fi-FI" dirty="0"/>
          </a:p>
        </p:txBody>
      </p:sp>
      <p:pic>
        <p:nvPicPr>
          <p:cNvPr id="5" name="Kuva 4">
            <a:extLst>
              <a:ext uri="{FF2B5EF4-FFF2-40B4-BE49-F238E27FC236}">
                <a16:creationId xmlns:a16="http://schemas.microsoft.com/office/drawing/2014/main" id="{B4C3A90B-696B-4436-8246-DA6281718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033" y="1753360"/>
            <a:ext cx="2426253" cy="4598448"/>
          </a:xfrm>
          <a:prstGeom prst="rect">
            <a:avLst/>
          </a:prstGeom>
        </p:spPr>
      </p:pic>
    </p:spTree>
    <p:extLst>
      <p:ext uri="{BB962C8B-B14F-4D97-AF65-F5344CB8AC3E}">
        <p14:creationId xmlns:p14="http://schemas.microsoft.com/office/powerpoint/2010/main" val="345871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F63523-12F6-4492-9E23-AC8396ED98F3}"/>
              </a:ext>
            </a:extLst>
          </p:cNvPr>
          <p:cNvSpPr>
            <a:spLocks noGrp="1"/>
          </p:cNvSpPr>
          <p:nvPr>
            <p:ph type="title"/>
          </p:nvPr>
        </p:nvSpPr>
        <p:spPr/>
        <p:txBody>
          <a:bodyPr/>
          <a:lstStyle/>
          <a:p>
            <a:r>
              <a:rPr lang="fi-FI" dirty="0"/>
              <a:t>Googlaa tapahtumasi</a:t>
            </a:r>
          </a:p>
        </p:txBody>
      </p:sp>
      <p:sp>
        <p:nvSpPr>
          <p:cNvPr id="3" name="Sisällön paikkamerkki 2">
            <a:extLst>
              <a:ext uri="{FF2B5EF4-FFF2-40B4-BE49-F238E27FC236}">
                <a16:creationId xmlns:a16="http://schemas.microsoft.com/office/drawing/2014/main" id="{E11C8F9F-FC05-4B2A-A3C2-41B9397161DD}"/>
              </a:ext>
            </a:extLst>
          </p:cNvPr>
          <p:cNvSpPr>
            <a:spLocks noGrp="1"/>
          </p:cNvSpPr>
          <p:nvPr>
            <p:ph idx="1"/>
          </p:nvPr>
        </p:nvSpPr>
        <p:spPr/>
        <p:txBody>
          <a:bodyPr/>
          <a:lstStyle/>
          <a:p>
            <a:r>
              <a:rPr lang="fi-FI" dirty="0"/>
              <a:t>Tee kuvahaku ”järjestösi nimi + tapahtuma”</a:t>
            </a:r>
            <a:endParaRPr lang="fi-FI" sz="2400" dirty="0"/>
          </a:p>
          <a:p>
            <a:r>
              <a:rPr lang="fi-FI" dirty="0"/>
              <a:t>Mitä tulee vastaan ensimmäisenä?</a:t>
            </a:r>
          </a:p>
          <a:p>
            <a:r>
              <a:rPr lang="fi-FI" dirty="0"/>
              <a:t>Millaisen mielikuvan hakutulokset antavat tapahtumista ja järjestäjästä?</a:t>
            </a:r>
          </a:p>
          <a:p>
            <a:endParaRPr lang="fi-FI" dirty="0"/>
          </a:p>
        </p:txBody>
      </p:sp>
    </p:spTree>
    <p:extLst>
      <p:ext uri="{BB962C8B-B14F-4D97-AF65-F5344CB8AC3E}">
        <p14:creationId xmlns:p14="http://schemas.microsoft.com/office/powerpoint/2010/main" val="328236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0BF02B-E7A5-405A-A9D7-45A266F67884}"/>
              </a:ext>
            </a:extLst>
          </p:cNvPr>
          <p:cNvSpPr>
            <a:spLocks noGrp="1"/>
          </p:cNvSpPr>
          <p:nvPr>
            <p:ph type="title"/>
          </p:nvPr>
        </p:nvSpPr>
        <p:spPr/>
        <p:txBody>
          <a:bodyPr/>
          <a:lstStyle/>
          <a:p>
            <a:r>
              <a:rPr lang="fi-FI" dirty="0"/>
              <a:t>Keitä me olemme?</a:t>
            </a:r>
          </a:p>
        </p:txBody>
      </p:sp>
      <p:sp>
        <p:nvSpPr>
          <p:cNvPr id="3" name="Sisällön paikkamerkki 2">
            <a:extLst>
              <a:ext uri="{FF2B5EF4-FFF2-40B4-BE49-F238E27FC236}">
                <a16:creationId xmlns:a16="http://schemas.microsoft.com/office/drawing/2014/main" id="{741E59F2-06D1-4E34-A848-08A8D7D22F83}"/>
              </a:ext>
            </a:extLst>
          </p:cNvPr>
          <p:cNvSpPr>
            <a:spLocks noGrp="1"/>
          </p:cNvSpPr>
          <p:nvPr>
            <p:ph idx="1"/>
          </p:nvPr>
        </p:nvSpPr>
        <p:spPr/>
        <p:txBody>
          <a:bodyPr/>
          <a:lstStyle/>
          <a:p>
            <a:r>
              <a:rPr lang="fi-FI" dirty="0"/>
              <a:t>Olen yhdistykseni tapahtumavastaava/viestintävastaava</a:t>
            </a:r>
          </a:p>
          <a:p>
            <a:r>
              <a:rPr lang="fi-FI" dirty="0"/>
              <a:t>En ole tapahtumavastaava tai viestintävastaava, mutta tehtäviini kuuluu tapahtumista tiedottamista tai tapahtumien markkinointia</a:t>
            </a:r>
          </a:p>
          <a:p>
            <a:r>
              <a:rPr lang="fi-FI" dirty="0"/>
              <a:t>Yhdistykselläni on jonkinlaiset ohjeet viestintää tekeville</a:t>
            </a:r>
          </a:p>
          <a:p>
            <a:r>
              <a:rPr lang="fi-FI" dirty="0"/>
              <a:t>Tiedän mitä viestintäkanavia yhdistykselläni on</a:t>
            </a:r>
          </a:p>
          <a:p>
            <a:endParaRPr lang="fi-FI" dirty="0"/>
          </a:p>
        </p:txBody>
      </p:sp>
    </p:spTree>
    <p:extLst>
      <p:ext uri="{BB962C8B-B14F-4D97-AF65-F5344CB8AC3E}">
        <p14:creationId xmlns:p14="http://schemas.microsoft.com/office/powerpoint/2010/main" val="324848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84339C-B93A-4B23-9DF4-43CDD7ADDE78}"/>
              </a:ext>
            </a:extLst>
          </p:cNvPr>
          <p:cNvSpPr>
            <a:spLocks noGrp="1"/>
          </p:cNvSpPr>
          <p:nvPr>
            <p:ph type="title"/>
          </p:nvPr>
        </p:nvSpPr>
        <p:spPr/>
        <p:txBody>
          <a:bodyPr/>
          <a:lstStyle/>
          <a:p>
            <a:r>
              <a:rPr lang="fi-FI" dirty="0"/>
              <a:t>Viestintä ja saavutettavuus</a:t>
            </a:r>
          </a:p>
        </p:txBody>
      </p:sp>
    </p:spTree>
    <p:extLst>
      <p:ext uri="{BB962C8B-B14F-4D97-AF65-F5344CB8AC3E}">
        <p14:creationId xmlns:p14="http://schemas.microsoft.com/office/powerpoint/2010/main" val="729880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3AE94D-5A33-4169-BB2D-64BFC2A30195}"/>
              </a:ext>
            </a:extLst>
          </p:cNvPr>
          <p:cNvSpPr>
            <a:spLocks noGrp="1"/>
          </p:cNvSpPr>
          <p:nvPr>
            <p:ph type="title"/>
          </p:nvPr>
        </p:nvSpPr>
        <p:spPr/>
        <p:txBody>
          <a:bodyPr/>
          <a:lstStyle/>
          <a:p>
            <a:r>
              <a:rPr lang="fi-FI" dirty="0"/>
              <a:t>Viestintä ja saavutettavuus</a:t>
            </a:r>
          </a:p>
        </p:txBody>
      </p:sp>
      <p:sp>
        <p:nvSpPr>
          <p:cNvPr id="3" name="Sisällön paikkamerkki 2">
            <a:extLst>
              <a:ext uri="{FF2B5EF4-FFF2-40B4-BE49-F238E27FC236}">
                <a16:creationId xmlns:a16="http://schemas.microsoft.com/office/drawing/2014/main" id="{7ECD3598-84B4-4A31-B883-3C2CC18DB3A7}"/>
              </a:ext>
            </a:extLst>
          </p:cNvPr>
          <p:cNvSpPr>
            <a:spLocks noGrp="1"/>
          </p:cNvSpPr>
          <p:nvPr>
            <p:ph idx="1"/>
          </p:nvPr>
        </p:nvSpPr>
        <p:spPr/>
        <p:txBody>
          <a:bodyPr/>
          <a:lstStyle/>
          <a:p>
            <a:r>
              <a:rPr lang="fi-FI" dirty="0"/>
              <a:t>Saavutettavuus: aineettoman ympäristön esteettömyys</a:t>
            </a:r>
          </a:p>
          <a:p>
            <a:r>
              <a:rPr lang="fi-FI" dirty="0"/>
              <a:t>Inklusiivisuuden ja sosiaalisen saavutettavuuden edistäminen</a:t>
            </a:r>
          </a:p>
          <a:p>
            <a:r>
              <a:rPr lang="fi-FI" dirty="0"/>
              <a:t>Erilaisuuden ymmärtämisen ajatus: erilaisuus ei ole virhe, ongelma tai häiriötekijä</a:t>
            </a:r>
          </a:p>
          <a:p>
            <a:r>
              <a:rPr lang="fi-FI" dirty="0"/>
              <a:t>Viestintä voi madaltaa kynnystä osallistua tapahtumaan</a:t>
            </a:r>
          </a:p>
          <a:p>
            <a:r>
              <a:rPr lang="fi-FI" dirty="0"/>
              <a:t>Viestintä voi kertoa osallistujalle, että tämä on tervetullut tapahtumaan</a:t>
            </a:r>
          </a:p>
          <a:p>
            <a:endParaRPr lang="fi-FI" dirty="0"/>
          </a:p>
        </p:txBody>
      </p:sp>
    </p:spTree>
    <p:extLst>
      <p:ext uri="{BB962C8B-B14F-4D97-AF65-F5344CB8AC3E}">
        <p14:creationId xmlns:p14="http://schemas.microsoft.com/office/powerpoint/2010/main" val="82331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C3595-BB40-412B-B087-2ACF0EB70AFB}"/>
              </a:ext>
            </a:extLst>
          </p:cNvPr>
          <p:cNvSpPr>
            <a:spLocks noGrp="1"/>
          </p:cNvSpPr>
          <p:nvPr>
            <p:ph type="title"/>
          </p:nvPr>
        </p:nvSpPr>
        <p:spPr/>
        <p:txBody>
          <a:bodyPr/>
          <a:lstStyle/>
          <a:p>
            <a:r>
              <a:rPr lang="fi-FI" dirty="0"/>
              <a:t>Viestintä ja saavutettavuus</a:t>
            </a:r>
          </a:p>
        </p:txBody>
      </p:sp>
      <p:sp>
        <p:nvSpPr>
          <p:cNvPr id="3" name="Sisällön paikkamerkki 2">
            <a:extLst>
              <a:ext uri="{FF2B5EF4-FFF2-40B4-BE49-F238E27FC236}">
                <a16:creationId xmlns:a16="http://schemas.microsoft.com/office/drawing/2014/main" id="{0048BDA4-38A8-4FDD-98F2-1F530AC1ADF0}"/>
              </a:ext>
            </a:extLst>
          </p:cNvPr>
          <p:cNvSpPr>
            <a:spLocks noGrp="1"/>
          </p:cNvSpPr>
          <p:nvPr>
            <p:ph idx="1"/>
          </p:nvPr>
        </p:nvSpPr>
        <p:spPr/>
        <p:txBody>
          <a:bodyPr/>
          <a:lstStyle/>
          <a:p>
            <a:r>
              <a:rPr lang="fi-FI" dirty="0"/>
              <a:t>Riittävästi informaatiota tapahtumasta: saako osallistuja tapahtumaviestinnän kautta kaiken tarvitsemansa tiedon osallistumisen edellytyksistä, tapahtumapaikasta, tapahtuman luonteesta jne.</a:t>
            </a:r>
          </a:p>
          <a:p>
            <a:r>
              <a:rPr lang="fi-FI" dirty="0"/>
              <a:t>Kieli ja selkeys: onko tapahtumaviestintä ymmärrettävää kaikille? Millaista kieltä käytetään? Onko kaikki relevantti informaatio saatavilla tekstimuodossa vai onko informaatio sisällytetty kuvana?</a:t>
            </a:r>
          </a:p>
          <a:p>
            <a:r>
              <a:rPr lang="fi-FI" dirty="0"/>
              <a:t>Kuvasto: millaisen mielikuvan tapahtuman mainonnassa käytetty kuvasto antaa tapahtumasta? Millaisia ihmisiä tapahtuman mainoksissa on, millaisen mielikuvan se antaa tapahtumaan toivotuista osallistujista?</a:t>
            </a:r>
          </a:p>
          <a:p>
            <a:endParaRPr lang="fi-FI" dirty="0"/>
          </a:p>
        </p:txBody>
      </p:sp>
    </p:spTree>
    <p:extLst>
      <p:ext uri="{BB962C8B-B14F-4D97-AF65-F5344CB8AC3E}">
        <p14:creationId xmlns:p14="http://schemas.microsoft.com/office/powerpoint/2010/main" val="497540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626240-3930-4636-9247-6B8FCA3E7F53}"/>
              </a:ext>
            </a:extLst>
          </p:cNvPr>
          <p:cNvSpPr>
            <a:spLocks noGrp="1"/>
          </p:cNvSpPr>
          <p:nvPr>
            <p:ph type="title"/>
          </p:nvPr>
        </p:nvSpPr>
        <p:spPr/>
        <p:txBody>
          <a:bodyPr/>
          <a:lstStyle/>
          <a:p>
            <a:r>
              <a:rPr lang="fi-FI" dirty="0"/>
              <a:t>Mitä säilytät, mitä parannat?</a:t>
            </a:r>
          </a:p>
        </p:txBody>
      </p:sp>
      <p:sp>
        <p:nvSpPr>
          <p:cNvPr id="3" name="Sisällön paikkamerkki 2">
            <a:extLst>
              <a:ext uri="{FF2B5EF4-FFF2-40B4-BE49-F238E27FC236}">
                <a16:creationId xmlns:a16="http://schemas.microsoft.com/office/drawing/2014/main" id="{57F8265A-4DC0-465F-960B-B2035A98208D}"/>
              </a:ext>
            </a:extLst>
          </p:cNvPr>
          <p:cNvSpPr>
            <a:spLocks noGrp="1"/>
          </p:cNvSpPr>
          <p:nvPr>
            <p:ph idx="1"/>
          </p:nvPr>
        </p:nvSpPr>
        <p:spPr/>
        <p:txBody>
          <a:bodyPr/>
          <a:lstStyle/>
          <a:p>
            <a:r>
              <a:rPr lang="fi-FI" dirty="0"/>
              <a:t>Seuraavissa dioissa esitellään kaksi esimerkkiä tapahtumailmoituksista.</a:t>
            </a:r>
          </a:p>
          <a:p>
            <a:endParaRPr lang="fi-FI" dirty="0"/>
          </a:p>
          <a:p>
            <a:r>
              <a:rPr lang="fi-FI" dirty="0"/>
              <a:t>Pohdi ryhmän kanssa, mikä ilmoituksissa oli hyvää ja mikä kaipaa mielestäsi parantelua.</a:t>
            </a:r>
          </a:p>
          <a:p>
            <a:endParaRPr lang="fi-FI" dirty="0"/>
          </a:p>
        </p:txBody>
      </p:sp>
    </p:spTree>
    <p:extLst>
      <p:ext uri="{BB962C8B-B14F-4D97-AF65-F5344CB8AC3E}">
        <p14:creationId xmlns:p14="http://schemas.microsoft.com/office/powerpoint/2010/main" val="172643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91148B-D765-4A6E-B376-511E2A9597C9}"/>
              </a:ext>
            </a:extLst>
          </p:cNvPr>
          <p:cNvSpPr>
            <a:spLocks noGrp="1"/>
          </p:cNvSpPr>
          <p:nvPr>
            <p:ph type="title"/>
          </p:nvPr>
        </p:nvSpPr>
        <p:spPr/>
        <p:txBody>
          <a:bodyPr/>
          <a:lstStyle/>
          <a:p>
            <a:r>
              <a:rPr lang="fi-FI" dirty="0"/>
              <a:t>Esimerkki 1</a:t>
            </a:r>
          </a:p>
        </p:txBody>
      </p:sp>
      <p:sp>
        <p:nvSpPr>
          <p:cNvPr id="3" name="Sisällön paikkamerkki 2">
            <a:extLst>
              <a:ext uri="{FF2B5EF4-FFF2-40B4-BE49-F238E27FC236}">
                <a16:creationId xmlns:a16="http://schemas.microsoft.com/office/drawing/2014/main" id="{F0E64DF5-E184-4A0B-A915-4C12F90A87F7}"/>
              </a:ext>
            </a:extLst>
          </p:cNvPr>
          <p:cNvSpPr>
            <a:spLocks noGrp="1"/>
          </p:cNvSpPr>
          <p:nvPr>
            <p:ph idx="1"/>
          </p:nvPr>
        </p:nvSpPr>
        <p:spPr/>
        <p:txBody>
          <a:bodyPr>
            <a:normAutofit fontScale="77500" lnSpcReduction="20000"/>
          </a:bodyPr>
          <a:lstStyle/>
          <a:p>
            <a:pPr marL="0" indent="0">
              <a:buNone/>
            </a:pPr>
            <a:r>
              <a:rPr lang="fi-FI" dirty="0"/>
              <a:t>Ennen Vappua chillataan Nokkaeläin-hengailun merkeissä!</a:t>
            </a:r>
          </a:p>
          <a:p>
            <a:pPr marL="0" indent="0">
              <a:buNone/>
            </a:pPr>
            <a:endParaRPr lang="fi-FI" dirty="0"/>
          </a:p>
          <a:p>
            <a:pPr marL="0" indent="0">
              <a:buNone/>
            </a:pPr>
            <a:r>
              <a:rPr lang="fi-FI" dirty="0"/>
              <a:t>Tapahtuma on paikallisen ravintola Nokkaeläimen tiloissa ja luvassa on karaokea, lautapelejä, biljardia ja kaljajoogaa. Tervetuloa chillaamaan kanssamme ennen vappumenoja!</a:t>
            </a:r>
          </a:p>
          <a:p>
            <a:pPr marL="0" indent="0">
              <a:buNone/>
            </a:pPr>
            <a:endParaRPr lang="fi-FI" dirty="0"/>
          </a:p>
          <a:p>
            <a:pPr marL="0" indent="0">
              <a:buNone/>
            </a:pPr>
            <a:r>
              <a:rPr lang="fi-FI" dirty="0"/>
              <a:t>Tapahtuma on anniskeluravintolan tiloissa, joten omat ruoat ja juomat eivät ole sallittuja. Ravintolan baaritiski ja keittiö palvelevat opiskelijahintaisilla </a:t>
            </a:r>
            <a:r>
              <a:rPr lang="fi-FI" dirty="0" err="1"/>
              <a:t>holittomilla</a:t>
            </a:r>
            <a:r>
              <a:rPr lang="fi-FI" dirty="0"/>
              <a:t>, </a:t>
            </a:r>
            <a:r>
              <a:rPr lang="fi-FI" dirty="0" err="1"/>
              <a:t>holillisilla</a:t>
            </a:r>
            <a:r>
              <a:rPr lang="fi-FI" dirty="0"/>
              <a:t>, suolaisilla ja makeilla asioilla. Ravintolatila on osittain esteellinen</a:t>
            </a:r>
          </a:p>
          <a:p>
            <a:pPr marL="0" indent="0">
              <a:buNone/>
            </a:pPr>
            <a:endParaRPr lang="fi-FI" dirty="0"/>
          </a:p>
          <a:p>
            <a:pPr marL="0" indent="0">
              <a:buNone/>
            </a:pPr>
            <a:r>
              <a:rPr lang="fi-FI" dirty="0"/>
              <a:t>Mitä: Hengailu-pelailua, karaokea, kivaa</a:t>
            </a:r>
          </a:p>
          <a:p>
            <a:pPr marL="0" indent="0">
              <a:buNone/>
            </a:pPr>
            <a:r>
              <a:rPr lang="fi-FI" dirty="0"/>
              <a:t>Missä: Ravintola Nokkaeläin, &lt;osoite&gt;</a:t>
            </a:r>
          </a:p>
          <a:p>
            <a:pPr marL="0" indent="0">
              <a:buNone/>
            </a:pPr>
            <a:r>
              <a:rPr lang="fi-FI" dirty="0"/>
              <a:t>Milloin: Maanantai 29.4. klo 16-02</a:t>
            </a:r>
          </a:p>
          <a:p>
            <a:pPr marL="0" indent="0">
              <a:buNone/>
            </a:pPr>
            <a:r>
              <a:rPr lang="fi-FI" dirty="0"/>
              <a:t>Lisätietoja: Bilevastaava N.N., &lt;sähköposti&gt;</a:t>
            </a:r>
          </a:p>
        </p:txBody>
      </p:sp>
    </p:spTree>
    <p:extLst>
      <p:ext uri="{BB962C8B-B14F-4D97-AF65-F5344CB8AC3E}">
        <p14:creationId xmlns:p14="http://schemas.microsoft.com/office/powerpoint/2010/main" val="1032053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387EE8-4EF7-4B5E-AD0B-D2AA63F09EBB}"/>
              </a:ext>
            </a:extLst>
          </p:cNvPr>
          <p:cNvSpPr>
            <a:spLocks noGrp="1"/>
          </p:cNvSpPr>
          <p:nvPr>
            <p:ph type="title"/>
          </p:nvPr>
        </p:nvSpPr>
        <p:spPr/>
        <p:txBody>
          <a:bodyPr/>
          <a:lstStyle/>
          <a:p>
            <a:r>
              <a:rPr lang="fi-FI" dirty="0"/>
              <a:t>Esimerkki 2</a:t>
            </a:r>
          </a:p>
        </p:txBody>
      </p:sp>
      <p:sp>
        <p:nvSpPr>
          <p:cNvPr id="3" name="Sisällön paikkamerkki 2">
            <a:extLst>
              <a:ext uri="{FF2B5EF4-FFF2-40B4-BE49-F238E27FC236}">
                <a16:creationId xmlns:a16="http://schemas.microsoft.com/office/drawing/2014/main" id="{0E17B714-4730-4D11-AF35-FDDF4C6D5E73}"/>
              </a:ext>
            </a:extLst>
          </p:cNvPr>
          <p:cNvSpPr>
            <a:spLocks noGrp="1"/>
          </p:cNvSpPr>
          <p:nvPr>
            <p:ph idx="1"/>
          </p:nvPr>
        </p:nvSpPr>
        <p:spPr/>
        <p:txBody>
          <a:bodyPr>
            <a:normAutofit fontScale="92500"/>
          </a:bodyPr>
          <a:lstStyle/>
          <a:p>
            <a:pPr marL="0" indent="0">
              <a:buNone/>
            </a:pPr>
            <a:r>
              <a:rPr lang="fi-FI" dirty="0"/>
              <a:t>Opiskelijatalolla pidetään laulumaraton! Laulukirjan sivut käännellään sormet verillä viimeiseen saakka ja veisataan kurkut käheiksi. Nyt on mahdollista laulaa kaikki (aivan kaikki) laulut ilman turhia väliskoolauksia tai ruokaa. Lisäksi fuksit todistavat laulutaitonsa fuksivastaavien ja lukkarin edessä.</a:t>
            </a:r>
          </a:p>
          <a:p>
            <a:pPr marL="0" indent="0">
              <a:buNone/>
            </a:pPr>
            <a:r>
              <a:rPr lang="fi-FI" dirty="0"/>
              <a:t>Laulumaratonin loppuun selvittäneille on luvassa </a:t>
            </a:r>
            <a:r>
              <a:rPr lang="fi-FI" dirty="0" err="1"/>
              <a:t>haalarimerkki</a:t>
            </a:r>
            <a:r>
              <a:rPr lang="fi-FI" dirty="0"/>
              <a:t>.</a:t>
            </a:r>
          </a:p>
          <a:p>
            <a:pPr marL="0" indent="0">
              <a:buNone/>
            </a:pPr>
            <a:endParaRPr lang="fi-FI" dirty="0"/>
          </a:p>
          <a:p>
            <a:pPr marL="0" indent="0">
              <a:buNone/>
            </a:pPr>
            <a:r>
              <a:rPr lang="fi-FI" dirty="0"/>
              <a:t>MITÄ: Laulumaraton!</a:t>
            </a:r>
          </a:p>
          <a:p>
            <a:pPr marL="0" indent="0">
              <a:buNone/>
            </a:pPr>
            <a:r>
              <a:rPr lang="fi-FI" dirty="0"/>
              <a:t>MISSÄ: Opiskelijatalo, 26.4. klo 15.30</a:t>
            </a:r>
          </a:p>
          <a:p>
            <a:pPr marL="0" indent="0">
              <a:buNone/>
            </a:pPr>
            <a:r>
              <a:rPr lang="fi-FI" dirty="0"/>
              <a:t>MIKSI: Koska laulaminen, fuksien PAKOLLINEN suorituspiste</a:t>
            </a:r>
          </a:p>
          <a:p>
            <a:pPr marL="0" indent="0">
              <a:buNone/>
            </a:pPr>
            <a:r>
              <a:rPr lang="fi-FI" dirty="0"/>
              <a:t>IN ENGLISH: Song </a:t>
            </a:r>
            <a:r>
              <a:rPr lang="fi-FI" dirty="0" err="1"/>
              <a:t>marathon</a:t>
            </a:r>
            <a:r>
              <a:rPr lang="fi-FI" dirty="0"/>
              <a:t> at </a:t>
            </a:r>
            <a:r>
              <a:rPr lang="fi-FI" dirty="0" err="1"/>
              <a:t>the</a:t>
            </a:r>
            <a:r>
              <a:rPr lang="fi-FI" dirty="0"/>
              <a:t> </a:t>
            </a:r>
            <a:r>
              <a:rPr lang="fi-FI" dirty="0" err="1"/>
              <a:t>student</a:t>
            </a:r>
            <a:r>
              <a:rPr lang="fi-FI" dirty="0"/>
              <a:t> house </a:t>
            </a:r>
            <a:r>
              <a:rPr lang="fi-FI" dirty="0" err="1"/>
              <a:t>Apr</a:t>
            </a:r>
            <a:r>
              <a:rPr lang="fi-FI" dirty="0"/>
              <a:t> 26 3.30pm. </a:t>
            </a:r>
            <a:r>
              <a:rPr lang="fi-FI" dirty="0" err="1"/>
              <a:t>We</a:t>
            </a:r>
            <a:r>
              <a:rPr lang="fi-FI" dirty="0"/>
              <a:t> </a:t>
            </a:r>
            <a:r>
              <a:rPr lang="fi-FI" dirty="0" err="1"/>
              <a:t>will</a:t>
            </a:r>
            <a:r>
              <a:rPr lang="fi-FI" dirty="0"/>
              <a:t> </a:t>
            </a:r>
            <a:r>
              <a:rPr lang="fi-FI" dirty="0" err="1"/>
              <a:t>sing</a:t>
            </a:r>
            <a:r>
              <a:rPr lang="fi-FI" dirty="0"/>
              <a:t> </a:t>
            </a:r>
            <a:r>
              <a:rPr lang="fi-FI" dirty="0" err="1"/>
              <a:t>all</a:t>
            </a:r>
            <a:r>
              <a:rPr lang="fi-FI" dirty="0"/>
              <a:t> (</a:t>
            </a:r>
            <a:r>
              <a:rPr lang="fi-FI" dirty="0" err="1"/>
              <a:t>yes</a:t>
            </a:r>
            <a:r>
              <a:rPr lang="fi-FI" dirty="0"/>
              <a:t>, ALL) </a:t>
            </a:r>
            <a:r>
              <a:rPr lang="fi-FI" dirty="0" err="1"/>
              <a:t>songs</a:t>
            </a:r>
            <a:r>
              <a:rPr lang="fi-FI" dirty="0"/>
              <a:t> in </a:t>
            </a:r>
            <a:r>
              <a:rPr lang="fi-FI" dirty="0" err="1"/>
              <a:t>our</a:t>
            </a:r>
            <a:r>
              <a:rPr lang="fi-FI" dirty="0"/>
              <a:t> </a:t>
            </a:r>
            <a:r>
              <a:rPr lang="fi-FI" dirty="0" err="1"/>
              <a:t>song</a:t>
            </a:r>
            <a:r>
              <a:rPr lang="fi-FI" dirty="0"/>
              <a:t> </a:t>
            </a:r>
            <a:r>
              <a:rPr lang="fi-FI" dirty="0" err="1"/>
              <a:t>book</a:t>
            </a:r>
            <a:r>
              <a:rPr lang="fi-FI" dirty="0"/>
              <a:t>, join us </a:t>
            </a:r>
            <a:r>
              <a:rPr lang="fi-FI" dirty="0" err="1"/>
              <a:t>if</a:t>
            </a:r>
            <a:r>
              <a:rPr lang="fi-FI" dirty="0"/>
              <a:t> </a:t>
            </a:r>
            <a:r>
              <a:rPr lang="fi-FI" dirty="0" err="1"/>
              <a:t>you</a:t>
            </a:r>
            <a:r>
              <a:rPr lang="fi-FI" dirty="0"/>
              <a:t> </a:t>
            </a:r>
            <a:r>
              <a:rPr lang="fi-FI" dirty="0" err="1"/>
              <a:t>want</a:t>
            </a:r>
            <a:r>
              <a:rPr lang="fi-FI" dirty="0"/>
              <a:t> to </a:t>
            </a:r>
            <a:r>
              <a:rPr lang="fi-FI" dirty="0" err="1"/>
              <a:t>sing</a:t>
            </a:r>
            <a:r>
              <a:rPr lang="fi-FI" dirty="0"/>
              <a:t>!</a:t>
            </a:r>
          </a:p>
          <a:p>
            <a:pPr marL="0" indent="0">
              <a:buNone/>
            </a:pPr>
            <a:endParaRPr lang="fi-FI" dirty="0"/>
          </a:p>
        </p:txBody>
      </p:sp>
    </p:spTree>
    <p:extLst>
      <p:ext uri="{BB962C8B-B14F-4D97-AF65-F5344CB8AC3E}">
        <p14:creationId xmlns:p14="http://schemas.microsoft.com/office/powerpoint/2010/main" val="346924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8FCAAA-618A-481B-81B0-14A869F81B76}"/>
              </a:ext>
            </a:extLst>
          </p:cNvPr>
          <p:cNvSpPr>
            <a:spLocks noGrp="1"/>
          </p:cNvSpPr>
          <p:nvPr>
            <p:ph type="title"/>
          </p:nvPr>
        </p:nvSpPr>
        <p:spPr/>
        <p:txBody>
          <a:bodyPr/>
          <a:lstStyle/>
          <a:p>
            <a:r>
              <a:rPr lang="fi-FI" dirty="0"/>
              <a:t>Miten viestit?</a:t>
            </a:r>
          </a:p>
        </p:txBody>
      </p:sp>
      <p:sp>
        <p:nvSpPr>
          <p:cNvPr id="3" name="Sisällön paikkamerkki 2">
            <a:extLst>
              <a:ext uri="{FF2B5EF4-FFF2-40B4-BE49-F238E27FC236}">
                <a16:creationId xmlns:a16="http://schemas.microsoft.com/office/drawing/2014/main" id="{92D18807-7CC3-46E9-BC6B-EFCE1B0C94B6}"/>
              </a:ext>
            </a:extLst>
          </p:cNvPr>
          <p:cNvSpPr>
            <a:spLocks noGrp="1"/>
          </p:cNvSpPr>
          <p:nvPr>
            <p:ph idx="1"/>
          </p:nvPr>
        </p:nvSpPr>
        <p:spPr/>
        <p:txBody>
          <a:bodyPr/>
          <a:lstStyle/>
          <a:p>
            <a:pPr marL="0" indent="0">
              <a:buNone/>
            </a:pPr>
            <a:r>
              <a:rPr lang="fi-FI" dirty="0"/>
              <a:t>Tapahtuma: uusien opiskelijoiden kastetapahtuma</a:t>
            </a:r>
          </a:p>
          <a:p>
            <a:pPr lvl="1"/>
            <a:r>
              <a:rPr lang="fi-FI" sz="2600" dirty="0"/>
              <a:t>Pe 6.9.2019 klo 16-21, jatkot 20.30 – 03.00</a:t>
            </a:r>
          </a:p>
          <a:p>
            <a:pPr lvl="1"/>
            <a:r>
              <a:rPr lang="fi-FI" sz="2600" dirty="0"/>
              <a:t>Konsepti: rastikierto kaupungilla + jatkobileet ravintolassa</a:t>
            </a:r>
          </a:p>
          <a:p>
            <a:pPr lvl="1"/>
            <a:r>
              <a:rPr lang="fi-FI" sz="2600" dirty="0"/>
              <a:t>Ilmainen osallistujille</a:t>
            </a:r>
          </a:p>
          <a:p>
            <a:pPr lvl="1"/>
            <a:r>
              <a:rPr lang="fi-FI" sz="2600" dirty="0"/>
              <a:t>Osallistujamäärä: 800</a:t>
            </a:r>
          </a:p>
          <a:p>
            <a:pPr lvl="1"/>
            <a:r>
              <a:rPr lang="fi-FI" sz="2600" dirty="0"/>
              <a:t>Suoritetaan joukkueissa, joukkueita kannustetaan pukeutumaan toisista joukkueista erottuvasti</a:t>
            </a:r>
          </a:p>
          <a:p>
            <a:pPr lvl="1"/>
            <a:endParaRPr lang="fi-FI" sz="2600" dirty="0"/>
          </a:p>
          <a:p>
            <a:r>
              <a:rPr lang="fi-FI" dirty="0"/>
              <a:t>Tehtävä: pohdi seuraavia asioita viestinnän näkökulmasta. </a:t>
            </a:r>
            <a:endParaRPr lang="fi-FI" dirty="0">
              <a:cs typeface="Calibri"/>
            </a:endParaRPr>
          </a:p>
          <a:p>
            <a:endParaRPr lang="fi-FI" dirty="0"/>
          </a:p>
        </p:txBody>
      </p:sp>
    </p:spTree>
    <p:extLst>
      <p:ext uri="{BB962C8B-B14F-4D97-AF65-F5344CB8AC3E}">
        <p14:creationId xmlns:p14="http://schemas.microsoft.com/office/powerpoint/2010/main" val="3534485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D73751-C176-4A2B-BDD4-56D5C9E5E0D3}"/>
              </a:ext>
            </a:extLst>
          </p:cNvPr>
          <p:cNvSpPr>
            <a:spLocks noGrp="1"/>
          </p:cNvSpPr>
          <p:nvPr>
            <p:ph type="title"/>
          </p:nvPr>
        </p:nvSpPr>
        <p:spPr/>
        <p:txBody>
          <a:bodyPr/>
          <a:lstStyle/>
          <a:p>
            <a:r>
              <a:rPr lang="fi-FI" dirty="0"/>
              <a:t>Miten viestit 1/2</a:t>
            </a:r>
          </a:p>
        </p:txBody>
      </p:sp>
      <p:sp>
        <p:nvSpPr>
          <p:cNvPr id="3" name="Sisällön paikkamerkki 2">
            <a:extLst>
              <a:ext uri="{FF2B5EF4-FFF2-40B4-BE49-F238E27FC236}">
                <a16:creationId xmlns:a16="http://schemas.microsoft.com/office/drawing/2014/main" id="{7594842F-7EC4-4F7A-9CA5-A9A19A4A5BB5}"/>
              </a:ext>
            </a:extLst>
          </p:cNvPr>
          <p:cNvSpPr>
            <a:spLocks noGrp="1"/>
          </p:cNvSpPr>
          <p:nvPr>
            <p:ph idx="1"/>
          </p:nvPr>
        </p:nvSpPr>
        <p:spPr/>
        <p:txBody>
          <a:bodyPr/>
          <a:lstStyle/>
          <a:p>
            <a:pPr marL="514350" indent="-514350">
              <a:buFont typeface="+mj-lt"/>
              <a:buAutoNum type="arabicPeriod"/>
            </a:pPr>
            <a:r>
              <a:rPr lang="fi-FI" dirty="0"/>
              <a:t>Mitä kaikkia kustannuksia tapahtumaan osallistuminen aiheuttaa osallistujalle?</a:t>
            </a:r>
          </a:p>
          <a:p>
            <a:pPr marL="514350" lvl="0" indent="-514350">
              <a:buFont typeface="+mj-lt"/>
              <a:buAutoNum type="arabicPeriod"/>
            </a:pPr>
            <a:r>
              <a:rPr lang="fi-FI" dirty="0"/>
              <a:t>Eräs tapahtuman kohderyhmä käy töissä opiskelujen ohella ja saa vuorolistansa kaksi viikkoa etukäteen</a:t>
            </a:r>
          </a:p>
          <a:p>
            <a:pPr marL="514350" lvl="0" indent="-514350">
              <a:buFont typeface="+mj-lt"/>
              <a:buAutoNum type="arabicPeriod"/>
            </a:pPr>
            <a:r>
              <a:rPr lang="fi-FI" dirty="0"/>
              <a:t>Tapahtuman kohderyhmään kuuluu henkilöitä, joilla on liikkumisrajoite</a:t>
            </a:r>
            <a:endParaRPr lang="fi-FI" dirty="0">
              <a:cs typeface="Calibri"/>
            </a:endParaRPr>
          </a:p>
          <a:p>
            <a:pPr marL="514350" lvl="0" indent="-514350">
              <a:buFont typeface="+mj-lt"/>
              <a:buAutoNum type="arabicPeriod"/>
            </a:pPr>
            <a:r>
              <a:rPr lang="fi-FI" dirty="0"/>
              <a:t>Miten tapahtumaan ilmoittaudutaan? Onko tapahtumaan mahdollista ilmoittautua muutenkin kuin sähköisellä lomakkeella?</a:t>
            </a:r>
          </a:p>
          <a:p>
            <a:pPr marL="514350" lvl="0" indent="-514350">
              <a:buFont typeface="+mj-lt"/>
              <a:buAutoNum type="arabicPeriod"/>
            </a:pPr>
            <a:r>
              <a:rPr lang="fi-FI" dirty="0"/>
              <a:t>Tapahtuman kohderyhmään kuuluu opiskelijoita, joille uusien opiskelijoiden kastamisen perinne on täysin tuntematon</a:t>
            </a:r>
          </a:p>
        </p:txBody>
      </p:sp>
    </p:spTree>
    <p:extLst>
      <p:ext uri="{BB962C8B-B14F-4D97-AF65-F5344CB8AC3E}">
        <p14:creationId xmlns:p14="http://schemas.microsoft.com/office/powerpoint/2010/main" val="4255523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14EAD-020C-4C99-8BC3-47C4B2B2482C}"/>
              </a:ext>
            </a:extLst>
          </p:cNvPr>
          <p:cNvSpPr>
            <a:spLocks noGrp="1"/>
          </p:cNvSpPr>
          <p:nvPr>
            <p:ph type="title"/>
          </p:nvPr>
        </p:nvSpPr>
        <p:spPr/>
        <p:txBody>
          <a:bodyPr/>
          <a:lstStyle/>
          <a:p>
            <a:r>
              <a:rPr lang="fi-FI" dirty="0"/>
              <a:t>Miten viestit 2/2</a:t>
            </a:r>
          </a:p>
        </p:txBody>
      </p:sp>
      <p:sp>
        <p:nvSpPr>
          <p:cNvPr id="3" name="Sisällön paikkamerkki 2">
            <a:extLst>
              <a:ext uri="{FF2B5EF4-FFF2-40B4-BE49-F238E27FC236}">
                <a16:creationId xmlns:a16="http://schemas.microsoft.com/office/drawing/2014/main" id="{A4D7533F-EE72-4917-BEB2-F4ABDDD06174}"/>
              </a:ext>
            </a:extLst>
          </p:cNvPr>
          <p:cNvSpPr>
            <a:spLocks noGrp="1"/>
          </p:cNvSpPr>
          <p:nvPr>
            <p:ph idx="1"/>
          </p:nvPr>
        </p:nvSpPr>
        <p:spPr/>
        <p:txBody>
          <a:bodyPr>
            <a:normAutofit lnSpcReduction="10000"/>
          </a:bodyPr>
          <a:lstStyle/>
          <a:p>
            <a:pPr marL="514350" indent="-514350">
              <a:buFont typeface="+mj-lt"/>
              <a:buAutoNum type="arabicPeriod"/>
            </a:pPr>
            <a:r>
              <a:rPr lang="fi-FI" dirty="0"/>
              <a:t>Keistä tapahtuman suunnittelutiimi koostuu, milloin se kootaan ja miten siihen voi päästä mukaan?</a:t>
            </a:r>
          </a:p>
          <a:p>
            <a:pPr marL="514350" indent="-514350">
              <a:buFont typeface="+mj-lt"/>
              <a:buAutoNum type="arabicPeriod"/>
            </a:pPr>
            <a:r>
              <a:rPr lang="fi-FI" dirty="0"/>
              <a:t>Tapahtuman potentiaalinen osallistuja tiedustelee tapahtuman FB-</a:t>
            </a:r>
            <a:r>
              <a:rPr lang="fi-FI" dirty="0" err="1"/>
              <a:t>eventissä</a:t>
            </a:r>
            <a:r>
              <a:rPr lang="fi-FI" dirty="0"/>
              <a:t>, onko jatkobileissä häirintäyhdyshenkilöä paikalla. Miten vastaat?</a:t>
            </a:r>
          </a:p>
          <a:p>
            <a:pPr marL="514350" indent="-514350">
              <a:buFont typeface="+mj-lt"/>
              <a:buAutoNum type="arabicPeriod"/>
            </a:pPr>
            <a:r>
              <a:rPr lang="fi-FI" dirty="0"/>
              <a:t>Edellisenä vuonna kastajaistapahtuma sai negatiivista palautetta ja mediahuomiota paikallisissa lehdissä, koska eräs osallistujajoukkue oli pukeutunut etnistä vähemmistöä loukkaavasti, esim. naamiaiskaupan saamenpukuihin, sulkapäähineisiin tai ”afrikkalaisiksi” maalaamalla kasvonsa ruskeiksi. Nyt joku jakaa tapahtuman FB-</a:t>
            </a:r>
            <a:r>
              <a:rPr lang="fi-FI" dirty="0" err="1"/>
              <a:t>eventtiin</a:t>
            </a:r>
            <a:r>
              <a:rPr lang="fi-FI" dirty="0"/>
              <a:t> viimevuotisen paikallislehden jutun ja kysymyksen, toistuuko sama tänä vuonna.</a:t>
            </a:r>
          </a:p>
        </p:txBody>
      </p:sp>
    </p:spTree>
    <p:extLst>
      <p:ext uri="{BB962C8B-B14F-4D97-AF65-F5344CB8AC3E}">
        <p14:creationId xmlns:p14="http://schemas.microsoft.com/office/powerpoint/2010/main" val="38435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B69920-D70B-4025-982B-CC49DEECB719}"/>
              </a:ext>
            </a:extLst>
          </p:cNvPr>
          <p:cNvSpPr>
            <a:spLocks noGrp="1"/>
          </p:cNvSpPr>
          <p:nvPr>
            <p:ph type="title"/>
          </p:nvPr>
        </p:nvSpPr>
        <p:spPr/>
        <p:txBody>
          <a:bodyPr/>
          <a:lstStyle/>
          <a:p>
            <a:r>
              <a:rPr lang="fi-FI" dirty="0"/>
              <a:t>Syventäviä vinkkejä</a:t>
            </a:r>
          </a:p>
        </p:txBody>
      </p:sp>
      <p:sp>
        <p:nvSpPr>
          <p:cNvPr id="3" name="Sisällön paikkamerkki 2">
            <a:extLst>
              <a:ext uri="{FF2B5EF4-FFF2-40B4-BE49-F238E27FC236}">
                <a16:creationId xmlns:a16="http://schemas.microsoft.com/office/drawing/2014/main" id="{CABE239D-977A-4BA9-802F-CE044E156341}"/>
              </a:ext>
            </a:extLst>
          </p:cNvPr>
          <p:cNvSpPr>
            <a:spLocks noGrp="1"/>
          </p:cNvSpPr>
          <p:nvPr>
            <p:ph idx="1"/>
          </p:nvPr>
        </p:nvSpPr>
        <p:spPr/>
        <p:txBody>
          <a:bodyPr/>
          <a:lstStyle/>
          <a:p>
            <a:r>
              <a:rPr lang="fi-FI" dirty="0"/>
              <a:t>Älä vain ilmoita tapahtumasta, vaan kutsu osallistujat</a:t>
            </a:r>
          </a:p>
          <a:p>
            <a:r>
              <a:rPr lang="fi-FI" dirty="0"/>
              <a:t>Madalla osallistumiskynnystä, ole helposti lähestyttävä </a:t>
            </a:r>
          </a:p>
          <a:p>
            <a:r>
              <a:rPr lang="fi-FI" dirty="0"/>
              <a:t>Muistuta tapahtumasta – muistuta ilmoittautuneita. Pidä tapahtuma osallistujien mielessä.</a:t>
            </a:r>
          </a:p>
          <a:p>
            <a:r>
              <a:rPr lang="fi-FI" dirty="0"/>
              <a:t>Onko tapahtumalla historiallista jatkumoa? Saako edelliskerran osallistujia aktivoitua mukaan?</a:t>
            </a:r>
          </a:p>
          <a:p>
            <a:r>
              <a:rPr lang="fi-FI" dirty="0"/>
              <a:t>Delegoi ja innosta tiimi mukaan viestimään. </a:t>
            </a:r>
            <a:r>
              <a:rPr lang="fi-FI" dirty="0" err="1"/>
              <a:t>Making</a:t>
            </a:r>
            <a:r>
              <a:rPr lang="fi-FI" dirty="0"/>
              <a:t> of –tiedotteita/kuvia?</a:t>
            </a:r>
          </a:p>
          <a:p>
            <a:r>
              <a:rPr lang="fi-FI" dirty="0"/>
              <a:t>Tutustu ilmaisiin kuvapankkeihin, panosta visuaalisuuteen, erityisesti videoihin. Onko resursseja tehdä jälkifiilistelyvideo tapahtumasta?</a:t>
            </a:r>
          </a:p>
          <a:p>
            <a:endParaRPr lang="fi-FI" dirty="0"/>
          </a:p>
        </p:txBody>
      </p:sp>
    </p:spTree>
    <p:extLst>
      <p:ext uri="{BB962C8B-B14F-4D97-AF65-F5344CB8AC3E}">
        <p14:creationId xmlns:p14="http://schemas.microsoft.com/office/powerpoint/2010/main" val="302748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F66BE-D725-4442-82BA-23708973952F}"/>
              </a:ext>
            </a:extLst>
          </p:cNvPr>
          <p:cNvSpPr>
            <a:spLocks noGrp="1"/>
          </p:cNvSpPr>
          <p:nvPr>
            <p:ph type="title"/>
          </p:nvPr>
        </p:nvSpPr>
        <p:spPr/>
        <p:txBody>
          <a:bodyPr/>
          <a:lstStyle/>
          <a:p>
            <a:r>
              <a:rPr lang="fi-FI" dirty="0"/>
              <a:t>Koulutuksen tavoitteet</a:t>
            </a:r>
          </a:p>
        </p:txBody>
      </p:sp>
      <p:sp>
        <p:nvSpPr>
          <p:cNvPr id="3" name="Sisällön paikkamerkki 2">
            <a:extLst>
              <a:ext uri="{FF2B5EF4-FFF2-40B4-BE49-F238E27FC236}">
                <a16:creationId xmlns:a16="http://schemas.microsoft.com/office/drawing/2014/main" id="{19425FBF-66BF-4873-A454-5313EECD5A19}"/>
              </a:ext>
            </a:extLst>
          </p:cNvPr>
          <p:cNvSpPr>
            <a:spLocks noGrp="1"/>
          </p:cNvSpPr>
          <p:nvPr>
            <p:ph idx="1"/>
          </p:nvPr>
        </p:nvSpPr>
        <p:spPr/>
        <p:txBody>
          <a:bodyPr/>
          <a:lstStyle/>
          <a:p>
            <a:r>
              <a:rPr lang="fi-FI" dirty="0"/>
              <a:t>Tapahtuma = opiskelijatapahtuma</a:t>
            </a:r>
          </a:p>
          <a:p>
            <a:r>
              <a:rPr lang="fi-FI" dirty="0"/>
              <a:t>Auttaa ymmärtämään viestinnän merkityksen tapahtumatuotannossa</a:t>
            </a:r>
          </a:p>
          <a:p>
            <a:r>
              <a:rPr lang="fi-FI" dirty="0"/>
              <a:t>Antaa ideoita ja tärppejä sekä parinkymmenen hengen pikkujärjestön että yli sadan hengen tapahtumia tekevälle</a:t>
            </a:r>
          </a:p>
          <a:p>
            <a:r>
              <a:rPr lang="fi-FI" dirty="0"/>
              <a:t>Antaa ideoita ja tärppejä niille, joiden tapahtumat kärsivät yleisökadosta ja sparrata niitä, joilla ei ole ollut ongelmaa osallistujamäärien kanssa</a:t>
            </a:r>
          </a:p>
          <a:p>
            <a:endParaRPr lang="fi-FI" dirty="0"/>
          </a:p>
        </p:txBody>
      </p:sp>
    </p:spTree>
    <p:extLst>
      <p:ext uri="{BB962C8B-B14F-4D97-AF65-F5344CB8AC3E}">
        <p14:creationId xmlns:p14="http://schemas.microsoft.com/office/powerpoint/2010/main" val="133824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94DE37-3F53-4E45-B0D3-1B922990BC9F}"/>
              </a:ext>
            </a:extLst>
          </p:cNvPr>
          <p:cNvSpPr>
            <a:spLocks noGrp="1"/>
          </p:cNvSpPr>
          <p:nvPr>
            <p:ph type="title"/>
          </p:nvPr>
        </p:nvSpPr>
        <p:spPr/>
        <p:txBody>
          <a:bodyPr/>
          <a:lstStyle/>
          <a:p>
            <a:r>
              <a:rPr lang="fi-FI" dirty="0"/>
              <a:t>Lyhyesti kriisiviestinnästä</a:t>
            </a:r>
          </a:p>
        </p:txBody>
      </p:sp>
      <p:sp>
        <p:nvSpPr>
          <p:cNvPr id="3" name="Sisällön paikkamerkki 2">
            <a:extLst>
              <a:ext uri="{FF2B5EF4-FFF2-40B4-BE49-F238E27FC236}">
                <a16:creationId xmlns:a16="http://schemas.microsoft.com/office/drawing/2014/main" id="{749CEB59-AB60-407C-B409-D221B754CDDF}"/>
              </a:ext>
            </a:extLst>
          </p:cNvPr>
          <p:cNvSpPr>
            <a:spLocks noGrp="1"/>
          </p:cNvSpPr>
          <p:nvPr>
            <p:ph idx="1"/>
          </p:nvPr>
        </p:nvSpPr>
        <p:spPr/>
        <p:txBody>
          <a:bodyPr>
            <a:normAutofit fontScale="92500" lnSpcReduction="10000"/>
          </a:bodyPr>
          <a:lstStyle/>
          <a:p>
            <a:r>
              <a:rPr lang="fi-FI" dirty="0"/>
              <a:t>Vastuut: ketkä tekevät kriisiviestintää, kun jotain sattuu?</a:t>
            </a:r>
          </a:p>
          <a:p>
            <a:r>
              <a:rPr lang="fi-FI" dirty="0"/>
              <a:t>Tapahtuman pääjärjestäjä on vastuussa – opiskelijatapahtumissa tapahtuman tiiminvetäjä ja puheenjohtaja ovat mukana</a:t>
            </a:r>
          </a:p>
          <a:p>
            <a:r>
              <a:rPr lang="fi-FI" dirty="0"/>
              <a:t>Ketkä kommentoivat tapahtumaa ulospäin?</a:t>
            </a:r>
          </a:p>
          <a:p>
            <a:r>
              <a:rPr lang="fi-FI" dirty="0"/>
              <a:t>Onhan kaikille muille kerrottu, miten heidän tulee vastata, jos esim. media kysyy jotain?</a:t>
            </a:r>
          </a:p>
          <a:p>
            <a:r>
              <a:rPr lang="fi-FI" dirty="0"/>
              <a:t>Viestimättä jättäminen ei ole koskaan ratkaisu</a:t>
            </a:r>
          </a:p>
          <a:p>
            <a:r>
              <a:rPr lang="fi-FI" dirty="0"/>
              <a:t>Kriisiviestintä on mahdollisuusviestintää: parissa tunnissa koko vuoden mediaosumat. Eli kun huomio on sinussa, käytä se hyväksesi ja esitä itsesi parhaalla mahdollisella tavalla</a:t>
            </a:r>
          </a:p>
          <a:p>
            <a:r>
              <a:rPr lang="fi-FI" dirty="0"/>
              <a:t>Kriisiviestintä on myös rankkaa. Tarkista, mitä tukea opiskelija/ylioppilaskuntasi voi tarjota</a:t>
            </a:r>
          </a:p>
          <a:p>
            <a:endParaRPr lang="fi-FI" dirty="0"/>
          </a:p>
        </p:txBody>
      </p:sp>
    </p:spTree>
    <p:extLst>
      <p:ext uri="{BB962C8B-B14F-4D97-AF65-F5344CB8AC3E}">
        <p14:creationId xmlns:p14="http://schemas.microsoft.com/office/powerpoint/2010/main" val="42062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3AD8DD-3C98-437C-8BE0-22EECF78D1FC}"/>
              </a:ext>
            </a:extLst>
          </p:cNvPr>
          <p:cNvSpPr>
            <a:spLocks noGrp="1"/>
          </p:cNvSpPr>
          <p:nvPr>
            <p:ph type="title"/>
          </p:nvPr>
        </p:nvSpPr>
        <p:spPr/>
        <p:txBody>
          <a:bodyPr/>
          <a:lstStyle/>
          <a:p>
            <a:r>
              <a:rPr lang="fi-FI" dirty="0"/>
              <a:t>Jos et halua joutua kriisiviestimään…</a:t>
            </a:r>
          </a:p>
        </p:txBody>
      </p:sp>
      <p:sp>
        <p:nvSpPr>
          <p:cNvPr id="3" name="Sisällön paikkamerkki 2">
            <a:extLst>
              <a:ext uri="{FF2B5EF4-FFF2-40B4-BE49-F238E27FC236}">
                <a16:creationId xmlns:a16="http://schemas.microsoft.com/office/drawing/2014/main" id="{310E73D3-B315-48B4-A2F8-1AEBFE609E10}"/>
              </a:ext>
            </a:extLst>
          </p:cNvPr>
          <p:cNvSpPr>
            <a:spLocks noGrp="1"/>
          </p:cNvSpPr>
          <p:nvPr>
            <p:ph idx="1"/>
          </p:nvPr>
        </p:nvSpPr>
        <p:spPr/>
        <p:txBody>
          <a:bodyPr/>
          <a:lstStyle/>
          <a:p>
            <a:r>
              <a:rPr lang="fi-FI" dirty="0"/>
              <a:t>Ehkäise viestintäkriisien syntyminen seuraamalla tapahtuman tuotantoprosessia. Torppaa huonot teemaideat, mieti huolella tapahtumamainonnan kieltä ja kuvastoa</a:t>
            </a:r>
          </a:p>
          <a:p>
            <a:r>
              <a:rPr lang="fi-FI" dirty="0"/>
              <a:t>Sovi viestintävastuut ja viestinnän linjat, seuraa somea tapahtuman aikana, reagoi heikkoihin signaaleihin</a:t>
            </a:r>
          </a:p>
          <a:p>
            <a:r>
              <a:rPr lang="fi-FI" dirty="0"/>
              <a:t>Mieti tapahtumaturvallisuutta ja keskustele tapahtuman turvallisuudesta vastaavan kanssa</a:t>
            </a:r>
          </a:p>
          <a:p>
            <a:r>
              <a:rPr lang="fi-FI" dirty="0"/>
              <a:t>Kritiikki saa aina enemmän näkyvyyttä -&gt; puutu keskusteluun, käytä näkyvyys hyödyksesi</a:t>
            </a:r>
          </a:p>
        </p:txBody>
      </p:sp>
    </p:spTree>
    <p:extLst>
      <p:ext uri="{BB962C8B-B14F-4D97-AF65-F5344CB8AC3E}">
        <p14:creationId xmlns:p14="http://schemas.microsoft.com/office/powerpoint/2010/main" val="80311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5197D-E878-42F0-B51B-9CE54D5F9B97}"/>
              </a:ext>
            </a:extLst>
          </p:cNvPr>
          <p:cNvSpPr>
            <a:spLocks noGrp="1"/>
          </p:cNvSpPr>
          <p:nvPr>
            <p:ph type="title"/>
          </p:nvPr>
        </p:nvSpPr>
        <p:spPr/>
        <p:txBody>
          <a:bodyPr/>
          <a:lstStyle/>
          <a:p>
            <a:r>
              <a:rPr lang="fi-FI" dirty="0"/>
              <a:t>Yhteenveto</a:t>
            </a:r>
          </a:p>
        </p:txBody>
      </p:sp>
      <p:sp>
        <p:nvSpPr>
          <p:cNvPr id="3" name="Sisällön paikkamerkki 2">
            <a:extLst>
              <a:ext uri="{FF2B5EF4-FFF2-40B4-BE49-F238E27FC236}">
                <a16:creationId xmlns:a16="http://schemas.microsoft.com/office/drawing/2014/main" id="{401F0428-B88C-478E-9D13-D5427EE81E84}"/>
              </a:ext>
            </a:extLst>
          </p:cNvPr>
          <p:cNvSpPr>
            <a:spLocks noGrp="1"/>
          </p:cNvSpPr>
          <p:nvPr>
            <p:ph idx="1"/>
          </p:nvPr>
        </p:nvSpPr>
        <p:spPr/>
        <p:txBody>
          <a:bodyPr/>
          <a:lstStyle/>
          <a:p>
            <a:r>
              <a:rPr lang="fi-FI" dirty="0"/>
              <a:t>Perustiedot tapahtumasta: mitä, missä, milloin, monelta, kenelle, maksaako, järjestäjien yhteystiedot</a:t>
            </a:r>
          </a:p>
          <a:p>
            <a:r>
              <a:rPr lang="fi-FI" dirty="0"/>
              <a:t>Someviestintä: kuva tai visuaalisuuden huomiointi</a:t>
            </a:r>
          </a:p>
          <a:p>
            <a:r>
              <a:rPr lang="fi-FI" dirty="0"/>
              <a:t>Kanavat: huomioi kanavien ominaisuudet, kuten kattavuus, rajoitteet ja mahdollisuudet</a:t>
            </a:r>
          </a:p>
          <a:p>
            <a:r>
              <a:rPr lang="fi-FI" dirty="0"/>
              <a:t>Ole saavutettava. Käytä selkeää kieltä, välitä informaatio ajoissa tekstimuodossa, vältä jargonia ja sisäpiirikieltä</a:t>
            </a:r>
          </a:p>
          <a:p>
            <a:endParaRPr lang="fi-FI" dirty="0"/>
          </a:p>
          <a:p>
            <a:r>
              <a:rPr lang="fi-FI" dirty="0"/>
              <a:t>”Tee sellainen mainos, että kysymyksiin vastataan ja tulee olo, että sinne kannattaa mennä”</a:t>
            </a:r>
          </a:p>
        </p:txBody>
      </p:sp>
    </p:spTree>
    <p:extLst>
      <p:ext uri="{BB962C8B-B14F-4D97-AF65-F5344CB8AC3E}">
        <p14:creationId xmlns:p14="http://schemas.microsoft.com/office/powerpoint/2010/main" val="175906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F3FF0B3-6110-4E28-81BB-F02F31D59AF1}"/>
              </a:ext>
            </a:extLst>
          </p:cNvPr>
          <p:cNvSpPr>
            <a:spLocks noGrp="1"/>
          </p:cNvSpPr>
          <p:nvPr>
            <p:ph type="title"/>
          </p:nvPr>
        </p:nvSpPr>
        <p:spPr/>
        <p:txBody>
          <a:bodyPr>
            <a:normAutofit fontScale="90000"/>
          </a:bodyPr>
          <a:lstStyle/>
          <a:p>
            <a:r>
              <a:rPr lang="fi-FI" dirty="0"/>
              <a:t>KUPLA - opiskelijat päihdekulttuurin </a:t>
            </a:r>
            <a:br>
              <a:rPr lang="fi-FI" dirty="0"/>
            </a:br>
            <a:r>
              <a:rPr lang="fi-FI" dirty="0"/>
              <a:t>uudistajina</a:t>
            </a:r>
          </a:p>
        </p:txBody>
      </p:sp>
      <p:sp>
        <p:nvSpPr>
          <p:cNvPr id="5" name="Sisällön paikkamerkki 4">
            <a:extLst>
              <a:ext uri="{FF2B5EF4-FFF2-40B4-BE49-F238E27FC236}">
                <a16:creationId xmlns:a16="http://schemas.microsoft.com/office/drawing/2014/main" id="{00B687FE-A11A-486F-B21D-F375A728AF42}"/>
              </a:ext>
            </a:extLst>
          </p:cNvPr>
          <p:cNvSpPr>
            <a:spLocks noGrp="1"/>
          </p:cNvSpPr>
          <p:nvPr>
            <p:ph idx="1"/>
          </p:nvPr>
        </p:nvSpPr>
        <p:spPr>
          <a:xfrm>
            <a:off x="853225" y="1753361"/>
            <a:ext cx="10547465" cy="3850054"/>
          </a:xfrm>
        </p:spPr>
        <p:txBody>
          <a:bodyPr vert="horz" lIns="91440" tIns="45720" rIns="91440" bIns="45720" rtlCol="0" anchor="t">
            <a:normAutofit fontScale="92500" lnSpcReduction="10000"/>
          </a:bodyPr>
          <a:lstStyle/>
          <a:p>
            <a:pPr fontAlgn="base"/>
            <a:r>
              <a:rPr lang="fi-FI" dirty="0"/>
              <a:t>Koulutuksen on tuottanut EHYT ry:n ja </a:t>
            </a:r>
            <a:r>
              <a:rPr lang="fi-FI" dirty="0" err="1"/>
              <a:t>Nyyti</a:t>
            </a:r>
            <a:r>
              <a:rPr lang="fi-FI" dirty="0"/>
              <a:t> ry:n yhteinen KUPLA – opiskelijat päihdekulttuurin uudistajina -hanke. Hanke toimi vuosina 2018-2020. </a:t>
            </a:r>
          </a:p>
          <a:p>
            <a:pPr fontAlgn="base"/>
            <a:r>
              <a:rPr lang="fi-FI" dirty="0"/>
              <a:t>Hankkeen yhteistyökumppaneina olivat SYL, SAMOK, OLL sekä YTHS. </a:t>
            </a:r>
          </a:p>
          <a:p>
            <a:pPr fontAlgn="base"/>
            <a:r>
              <a:rPr lang="fi-FI" dirty="0"/>
              <a:t>Tämä teos on lisensoitu Creative </a:t>
            </a:r>
            <a:r>
              <a:rPr lang="fi-FI" dirty="0" err="1"/>
              <a:t>Commons</a:t>
            </a:r>
            <a:r>
              <a:rPr lang="fi-FI" dirty="0"/>
              <a:t> Nimeä 4.0 Kansainvälinen -lisenssillä. Tarkastele lisenssiä </a:t>
            </a:r>
            <a:r>
              <a:rPr lang="fi-FI" dirty="0">
                <a:hlinkClick r:id="rId3"/>
              </a:rPr>
              <a:t>Creative Commonsin sivuilla</a:t>
            </a:r>
            <a:endParaRPr lang="fi-FI">
              <a:cs typeface="Calibri"/>
            </a:endParaRPr>
          </a:p>
          <a:p>
            <a:pPr fontAlgn="base"/>
            <a:r>
              <a:rPr lang="fi-FI" dirty="0"/>
              <a:t>Tätä koulutusta saa käyttää, jakaa ja muokata vapaasti, mikäli mainitsee </a:t>
            </a:r>
            <a:r>
              <a:rPr lang="fi-FI" dirty="0" err="1"/>
              <a:t>KUPLAn</a:t>
            </a:r>
            <a:r>
              <a:rPr lang="fi-FI" dirty="0"/>
              <a:t> alkuperäisenä tekijänä. </a:t>
            </a:r>
          </a:p>
          <a:p>
            <a:pPr fontAlgn="base"/>
            <a:r>
              <a:rPr lang="fi-FI" dirty="0"/>
              <a:t>KUPLA-hankkeen muut materiaalit ovat löydettävissä EHYT ry:n sivuilta, www.ehyt.fi</a:t>
            </a:r>
          </a:p>
          <a:p>
            <a:endParaRPr lang="fi-FI" dirty="0"/>
          </a:p>
        </p:txBody>
      </p:sp>
      <p:pic>
        <p:nvPicPr>
          <p:cNvPr id="6" name="Picture 5" descr="A picture containing clock, drawing&#10;&#10;Description automatically generated">
            <a:extLst>
              <a:ext uri="{FF2B5EF4-FFF2-40B4-BE49-F238E27FC236}">
                <a16:creationId xmlns:a16="http://schemas.microsoft.com/office/drawing/2014/main" id="{419A59F9-C15E-444C-9520-99669E8AF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3977" y="362207"/>
            <a:ext cx="1032493" cy="1032493"/>
          </a:xfrm>
          <a:prstGeom prst="rect">
            <a:avLst/>
          </a:prstGeom>
        </p:spPr>
      </p:pic>
      <p:pic>
        <p:nvPicPr>
          <p:cNvPr id="7" name="Picture 20">
            <a:extLst>
              <a:ext uri="{FF2B5EF4-FFF2-40B4-BE49-F238E27FC236}">
                <a16:creationId xmlns:a16="http://schemas.microsoft.com/office/drawing/2014/main" id="{978B9F9B-30B9-4766-86A3-1E15738398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0320" y="5660061"/>
            <a:ext cx="34861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962A8CC4-F16B-4BDF-B2AC-C361D12ED1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040" y="5660061"/>
            <a:ext cx="9525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A943D4DA-7DF4-491E-93A6-A2DA285F73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25" y="5745786"/>
            <a:ext cx="25622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8ECAD4DD-70D0-4895-B38A-BEAD801583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780" y="5771062"/>
            <a:ext cx="838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9FD2069-73BB-4CC7-A9F1-78C93D0735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6301" y="5702923"/>
            <a:ext cx="7715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E3B9D998-775A-4357-A0FB-23A015D0C6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643" y="5737347"/>
            <a:ext cx="1047750"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3CBEBE-D898-4844-8620-7DDD95F743C6}"/>
              </a:ext>
            </a:extLst>
          </p:cNvPr>
          <p:cNvSpPr>
            <a:spLocks noGrp="1"/>
          </p:cNvSpPr>
          <p:nvPr>
            <p:ph type="title"/>
          </p:nvPr>
        </p:nvSpPr>
        <p:spPr>
          <a:xfrm>
            <a:off x="240890" y="1150473"/>
            <a:ext cx="11710220" cy="1961535"/>
          </a:xfrm>
        </p:spPr>
        <p:txBody>
          <a:bodyPr/>
          <a:lstStyle/>
          <a:p>
            <a:r>
              <a:rPr lang="fi-FI" dirty="0"/>
              <a:t>Koulutuksen aiheet</a:t>
            </a:r>
          </a:p>
        </p:txBody>
      </p:sp>
      <p:graphicFrame>
        <p:nvGraphicFramePr>
          <p:cNvPr id="3" name="Kaaviokuva 2">
            <a:extLst>
              <a:ext uri="{FF2B5EF4-FFF2-40B4-BE49-F238E27FC236}">
                <a16:creationId xmlns:a16="http://schemas.microsoft.com/office/drawing/2014/main" id="{AF5CBF4A-2247-4D25-B532-B0EBEB8AC259}"/>
              </a:ext>
            </a:extLst>
          </p:cNvPr>
          <p:cNvGraphicFramePr/>
          <p:nvPr>
            <p:extLst>
              <p:ext uri="{D42A27DB-BD31-4B8C-83A1-F6EECF244321}">
                <p14:modId xmlns:p14="http://schemas.microsoft.com/office/powerpoint/2010/main" val="2387104993"/>
              </p:ext>
            </p:extLst>
          </p:nvPr>
        </p:nvGraphicFramePr>
        <p:xfrm>
          <a:off x="2032000" y="2779776"/>
          <a:ext cx="8128000" cy="3358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50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3E9726-972C-4D93-BF00-2129079620DF}"/>
              </a:ext>
            </a:extLst>
          </p:cNvPr>
          <p:cNvSpPr>
            <a:spLocks noGrp="1"/>
          </p:cNvSpPr>
          <p:nvPr>
            <p:ph type="title"/>
          </p:nvPr>
        </p:nvSpPr>
        <p:spPr/>
        <p:txBody>
          <a:bodyPr/>
          <a:lstStyle/>
          <a:p>
            <a:r>
              <a:rPr lang="fi-FI" dirty="0"/>
              <a:t>Mitä on tapahtumaviestintä?</a:t>
            </a:r>
          </a:p>
        </p:txBody>
      </p:sp>
    </p:spTree>
    <p:extLst>
      <p:ext uri="{BB962C8B-B14F-4D97-AF65-F5344CB8AC3E}">
        <p14:creationId xmlns:p14="http://schemas.microsoft.com/office/powerpoint/2010/main" val="91194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AD41F-1B28-4527-B6A4-62CAA6F1483D}"/>
              </a:ext>
            </a:extLst>
          </p:cNvPr>
          <p:cNvSpPr>
            <a:spLocks noGrp="1"/>
          </p:cNvSpPr>
          <p:nvPr>
            <p:ph type="title"/>
          </p:nvPr>
        </p:nvSpPr>
        <p:spPr/>
        <p:txBody>
          <a:bodyPr/>
          <a:lstStyle/>
          <a:p>
            <a:r>
              <a:rPr lang="fi-FI" dirty="0"/>
              <a:t>Viestintä + tapahtuma</a:t>
            </a:r>
          </a:p>
        </p:txBody>
      </p:sp>
      <p:sp>
        <p:nvSpPr>
          <p:cNvPr id="3" name="Sisällön paikkamerkki 2">
            <a:extLst>
              <a:ext uri="{FF2B5EF4-FFF2-40B4-BE49-F238E27FC236}">
                <a16:creationId xmlns:a16="http://schemas.microsoft.com/office/drawing/2014/main" id="{4D08FAA7-76B8-4342-9460-28AD53995FAD}"/>
              </a:ext>
            </a:extLst>
          </p:cNvPr>
          <p:cNvSpPr>
            <a:spLocks noGrp="1"/>
          </p:cNvSpPr>
          <p:nvPr>
            <p:ph idx="1"/>
          </p:nvPr>
        </p:nvSpPr>
        <p:spPr/>
        <p:txBody>
          <a:bodyPr/>
          <a:lstStyle/>
          <a:p>
            <a:r>
              <a:rPr lang="fi-FI" dirty="0"/>
              <a:t>Tapahtumaviestintä: tapahtuman ympärillä tapahtumaa viestintää, esim.</a:t>
            </a:r>
          </a:p>
          <a:p>
            <a:pPr lvl="1"/>
            <a:r>
              <a:rPr lang="fi-FI" dirty="0"/>
              <a:t>Tapahtuman markkinointi ja mainostaminen eri kanavissa</a:t>
            </a:r>
          </a:p>
          <a:p>
            <a:pPr lvl="1"/>
            <a:r>
              <a:rPr lang="fi-FI" dirty="0"/>
              <a:t>Tapahtuman osallistujille viestiminen</a:t>
            </a:r>
          </a:p>
          <a:p>
            <a:pPr lvl="1"/>
            <a:r>
              <a:rPr lang="fi-FI" dirty="0"/>
              <a:t>Tapahtuman työntekijöille/vapaaehtoisille/yhteistyökumppaneille viestiminen</a:t>
            </a:r>
          </a:p>
          <a:p>
            <a:pPr marL="0" indent="0">
              <a:buNone/>
            </a:pPr>
            <a:endParaRPr lang="fi-FI" dirty="0"/>
          </a:p>
          <a:p>
            <a:endParaRPr lang="fi-FI" dirty="0"/>
          </a:p>
        </p:txBody>
      </p:sp>
      <p:pic>
        <p:nvPicPr>
          <p:cNvPr id="5" name="Kuva 4" descr="Kuva, joka sisältää kohteen lelu&#10;&#10;Kuvaus luotu automaattisesti">
            <a:extLst>
              <a:ext uri="{FF2B5EF4-FFF2-40B4-BE49-F238E27FC236}">
                <a16:creationId xmlns:a16="http://schemas.microsoft.com/office/drawing/2014/main" id="{76F94B66-A203-48F5-827D-E670A4A9C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603" y="3747287"/>
            <a:ext cx="3760057" cy="2807340"/>
          </a:xfrm>
          <a:prstGeom prst="rect">
            <a:avLst/>
          </a:prstGeom>
        </p:spPr>
      </p:pic>
    </p:spTree>
    <p:extLst>
      <p:ext uri="{BB962C8B-B14F-4D97-AF65-F5344CB8AC3E}">
        <p14:creationId xmlns:p14="http://schemas.microsoft.com/office/powerpoint/2010/main" val="6939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149D27-50E9-4B75-B6E1-E64141FF1FB2}"/>
              </a:ext>
            </a:extLst>
          </p:cNvPr>
          <p:cNvSpPr>
            <a:spLocks noGrp="1"/>
          </p:cNvSpPr>
          <p:nvPr>
            <p:ph type="title"/>
          </p:nvPr>
        </p:nvSpPr>
        <p:spPr/>
        <p:txBody>
          <a:bodyPr/>
          <a:lstStyle/>
          <a:p>
            <a:r>
              <a:rPr lang="fi-FI" dirty="0"/>
              <a:t>Miksi viestinnästä pitää puhua?</a:t>
            </a:r>
          </a:p>
        </p:txBody>
      </p:sp>
      <p:sp>
        <p:nvSpPr>
          <p:cNvPr id="3" name="Sisällön paikkamerkki 2">
            <a:extLst>
              <a:ext uri="{FF2B5EF4-FFF2-40B4-BE49-F238E27FC236}">
                <a16:creationId xmlns:a16="http://schemas.microsoft.com/office/drawing/2014/main" id="{5F349673-8237-4D75-9D29-23207CF10312}"/>
              </a:ext>
            </a:extLst>
          </p:cNvPr>
          <p:cNvSpPr>
            <a:spLocks noGrp="1"/>
          </p:cNvSpPr>
          <p:nvPr>
            <p:ph idx="1"/>
          </p:nvPr>
        </p:nvSpPr>
        <p:spPr/>
        <p:txBody>
          <a:bodyPr/>
          <a:lstStyle/>
          <a:p>
            <a:r>
              <a:rPr lang="fi-FI" dirty="0"/>
              <a:t>Tapahtumiin halutaan osallistujia – opiskelijatoimintaankin halutaan osallistujia -&gt; mainosta ja viesti hyvin</a:t>
            </a:r>
          </a:p>
          <a:p>
            <a:r>
              <a:rPr lang="fi-FI" dirty="0"/>
              <a:t>Hyvä viestintä on peruspiirteissään helppoa, mutta on myös helppoa astua harhaan tahattomasti</a:t>
            </a:r>
          </a:p>
          <a:p>
            <a:r>
              <a:rPr lang="fi-FI" dirty="0"/>
              <a:t>Tapahtumaviestintä on myös järjestäjän viestintää ja mainetyötä</a:t>
            </a:r>
          </a:p>
          <a:p>
            <a:r>
              <a:rPr lang="fi-FI" dirty="0"/>
              <a:t>Yksi syy olla osallistumatta opiskelijatapahtumiin on puutteellinen viestintä (</a:t>
            </a:r>
            <a:r>
              <a:rPr lang="fi-FI" dirty="0" err="1"/>
              <a:t>Nyyti</a:t>
            </a:r>
            <a:r>
              <a:rPr lang="fi-FI" dirty="0"/>
              <a:t> 2015)</a:t>
            </a:r>
          </a:p>
          <a:p>
            <a:endParaRPr lang="fi-FI" dirty="0"/>
          </a:p>
        </p:txBody>
      </p:sp>
    </p:spTree>
    <p:extLst>
      <p:ext uri="{BB962C8B-B14F-4D97-AF65-F5344CB8AC3E}">
        <p14:creationId xmlns:p14="http://schemas.microsoft.com/office/powerpoint/2010/main" val="78038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EA9D19-3BBF-43B8-BB05-B55C422D7148}"/>
              </a:ext>
            </a:extLst>
          </p:cNvPr>
          <p:cNvSpPr>
            <a:spLocks noGrp="1"/>
          </p:cNvSpPr>
          <p:nvPr>
            <p:ph type="title"/>
          </p:nvPr>
        </p:nvSpPr>
        <p:spPr/>
        <p:txBody>
          <a:bodyPr/>
          <a:lstStyle/>
          <a:p>
            <a:r>
              <a:rPr lang="fi-FI" dirty="0"/>
              <a:t>Kyllä se siitä</a:t>
            </a:r>
          </a:p>
        </p:txBody>
      </p:sp>
      <p:sp>
        <p:nvSpPr>
          <p:cNvPr id="3" name="Sisällön paikkamerkki 2">
            <a:extLst>
              <a:ext uri="{FF2B5EF4-FFF2-40B4-BE49-F238E27FC236}">
                <a16:creationId xmlns:a16="http://schemas.microsoft.com/office/drawing/2014/main" id="{48D321D3-390F-4B38-837E-899E93592FF1}"/>
              </a:ext>
            </a:extLst>
          </p:cNvPr>
          <p:cNvSpPr>
            <a:spLocks noGrp="1"/>
          </p:cNvSpPr>
          <p:nvPr>
            <p:ph idx="1"/>
          </p:nvPr>
        </p:nvSpPr>
        <p:spPr>
          <a:xfrm>
            <a:off x="853225" y="1753360"/>
            <a:ext cx="7071575" cy="4801267"/>
          </a:xfrm>
        </p:spPr>
        <p:txBody>
          <a:bodyPr/>
          <a:lstStyle/>
          <a:p>
            <a:r>
              <a:rPr lang="fi-FI" dirty="0"/>
              <a:t>Koulutuksessa käsitellään erilaisia asioita, teemoja ja toimenpiteitä, jotka saattavat tuntua isoilta, vaikeilta toteuttaa, raskailta tai vaivalloisilta. Kyllä se siitä!</a:t>
            </a:r>
          </a:p>
          <a:p>
            <a:r>
              <a:rPr lang="fi-FI" dirty="0"/>
              <a:t>Tapahtumaviestintää voi parantaa pienin askelin, ja yleensä kannattaakin aloittaa pienestä ja nostaa rimaa vähitellen</a:t>
            </a:r>
          </a:p>
          <a:p>
            <a:r>
              <a:rPr lang="fi-FI" dirty="0"/>
              <a:t>Todennäköisesti yhteisössänne tehdään jo monia asioita todella hyvin, joten kertokaa onnistumisistanne ja jakakaa hyviä käytänteitä!</a:t>
            </a:r>
          </a:p>
          <a:p>
            <a:endParaRPr lang="fi-FI" dirty="0"/>
          </a:p>
        </p:txBody>
      </p:sp>
      <p:pic>
        <p:nvPicPr>
          <p:cNvPr id="5" name="Kuva 4" descr="Kuva, joka sisältää kohteen piirtäminen&#10;&#10;Kuvaus luotu automaattisesti">
            <a:extLst>
              <a:ext uri="{FF2B5EF4-FFF2-40B4-BE49-F238E27FC236}">
                <a16:creationId xmlns:a16="http://schemas.microsoft.com/office/drawing/2014/main" id="{F59698D0-072C-477B-9306-D10F5BCCB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400" y="3024632"/>
            <a:ext cx="2946400" cy="3149600"/>
          </a:xfrm>
          <a:prstGeom prst="rect">
            <a:avLst/>
          </a:prstGeom>
        </p:spPr>
      </p:pic>
    </p:spTree>
    <p:extLst>
      <p:ext uri="{BB962C8B-B14F-4D97-AF65-F5344CB8AC3E}">
        <p14:creationId xmlns:p14="http://schemas.microsoft.com/office/powerpoint/2010/main" val="38465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B34DC5-93D9-4E6D-AB0A-F15695035795}"/>
              </a:ext>
            </a:extLst>
          </p:cNvPr>
          <p:cNvSpPr>
            <a:spLocks noGrp="1"/>
          </p:cNvSpPr>
          <p:nvPr>
            <p:ph type="title"/>
          </p:nvPr>
        </p:nvSpPr>
        <p:spPr/>
        <p:txBody>
          <a:bodyPr/>
          <a:lstStyle/>
          <a:p>
            <a:r>
              <a:rPr lang="fi-FI" dirty="0"/>
              <a:t>Tunne kohdeyleisösi</a:t>
            </a:r>
          </a:p>
        </p:txBody>
      </p:sp>
      <p:sp>
        <p:nvSpPr>
          <p:cNvPr id="3" name="Sisällön paikkamerkki 2">
            <a:extLst>
              <a:ext uri="{FF2B5EF4-FFF2-40B4-BE49-F238E27FC236}">
                <a16:creationId xmlns:a16="http://schemas.microsoft.com/office/drawing/2014/main" id="{91EAF702-8BA1-4A23-8CD6-0CAE336C6405}"/>
              </a:ext>
            </a:extLst>
          </p:cNvPr>
          <p:cNvSpPr>
            <a:spLocks noGrp="1"/>
          </p:cNvSpPr>
          <p:nvPr>
            <p:ph idx="1"/>
          </p:nvPr>
        </p:nvSpPr>
        <p:spPr/>
        <p:txBody>
          <a:bodyPr/>
          <a:lstStyle/>
          <a:p>
            <a:r>
              <a:rPr lang="fi-FI" dirty="0"/>
              <a:t>Ketkä haluat järjestämiisi tapahtumiin?</a:t>
            </a:r>
          </a:p>
          <a:p>
            <a:r>
              <a:rPr lang="fi-FI" dirty="0"/>
              <a:t>Mitä kanavia tapahtumiesi kohdeyleisöt seuraavat? Missä ollaan päivittäin läsnä, missä ehkä kerran viikossa?</a:t>
            </a:r>
          </a:p>
          <a:p>
            <a:r>
              <a:rPr lang="fi-FI" dirty="0"/>
              <a:t>Mihin näistä kanavista sinulla on pääsy ja mahdollisuus tiedottaa siellä?</a:t>
            </a:r>
          </a:p>
          <a:p>
            <a:endParaRPr lang="fi-FI" dirty="0"/>
          </a:p>
        </p:txBody>
      </p:sp>
    </p:spTree>
    <p:extLst>
      <p:ext uri="{BB962C8B-B14F-4D97-AF65-F5344CB8AC3E}">
        <p14:creationId xmlns:p14="http://schemas.microsoft.com/office/powerpoint/2010/main" val="1064051585"/>
      </p:ext>
    </p:extLst>
  </p:cSld>
  <p:clrMapOvr>
    <a:masterClrMapping/>
  </p:clrMapOvr>
</p:sld>
</file>

<file path=ppt/theme/theme1.xml><?xml version="1.0" encoding="utf-8"?>
<a:theme xmlns:a="http://schemas.openxmlformats.org/drawingml/2006/main" name="Tapahtumakoulutus_Kupla">
  <a:themeElements>
    <a:clrScheme name="EHYT KUPLA">
      <a:dk1>
        <a:sysClr val="windowText" lastClr="000000"/>
      </a:dk1>
      <a:lt1>
        <a:sysClr val="window" lastClr="FFFFFF"/>
      </a:lt1>
      <a:dk2>
        <a:srgbClr val="7ECAD5"/>
      </a:dk2>
      <a:lt2>
        <a:srgbClr val="F1E083"/>
      </a:lt2>
      <a:accent1>
        <a:srgbClr val="8564C8"/>
      </a:accent1>
      <a:accent2>
        <a:srgbClr val="EF807D"/>
      </a:accent2>
      <a:accent3>
        <a:srgbClr val="61D4B8"/>
      </a:accent3>
      <a:accent4>
        <a:srgbClr val="FFB671"/>
      </a:accent4>
      <a:accent5>
        <a:srgbClr val="DCCBBC"/>
      </a:accent5>
      <a:accent6>
        <a:srgbClr val="F7BFB7"/>
      </a:accent6>
      <a:hlink>
        <a:srgbClr val="9063CD"/>
      </a:hlink>
      <a:folHlink>
        <a:srgbClr val="9063C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pahtumakoulutus_saavutettavuus_MUOK_SALLA" id="{F8AAA84E-AF72-4D7D-A112-06C753948EBC}" vid="{E0705096-2136-4D20-BC70-6F8C93991D2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a779d4ac9104465a0b35c00929a1e86 xmlns="8b25a0eb-6aee-482d-9e36-463e4a625073">
      <Terms xmlns="http://schemas.microsoft.com/office/infopath/2007/PartnerControls">
        <TermInfo xmlns="http://schemas.microsoft.com/office/infopath/2007/PartnerControls">
          <TermName xmlns="http://schemas.microsoft.com/office/infopath/2007/PartnerControls">Luonnos</TermName>
          <TermId xmlns="http://schemas.microsoft.com/office/infopath/2007/PartnerControls">5515d47d-45bc-4979-a976-cce269c3bccd</TermId>
        </TermInfo>
      </Terms>
    </fa779d4ac9104465a0b35c00929a1e86>
    <maa44b24fcb6448ebc628b460284fa99 xmlns="8b25a0eb-6aee-482d-9e36-463e4a625073">
      <Terms xmlns="http://schemas.microsoft.com/office/infopath/2007/PartnerControls"/>
    </maa44b24fcb6448ebc628b460284fa99>
    <j4503adf8a2b47a6a02af0be5d44a3d3 xmlns="8b25a0eb-6aee-482d-9e36-463e4a625073">
      <Terms xmlns="http://schemas.microsoft.com/office/infopath/2007/PartnerControls">
        <TermInfo xmlns="http://schemas.microsoft.com/office/infopath/2007/PartnerControls">
          <TermName xmlns="http://schemas.microsoft.com/office/infopath/2007/PartnerControls">Sisäinen</TermName>
          <TermId xmlns="http://schemas.microsoft.com/office/infopath/2007/PartnerControls">86f88d56-d83c-4b89-95d9-544aff120100</TermId>
        </TermInfo>
      </Terms>
    </j4503adf8a2b47a6a02af0be5d44a3d3>
    <TaxCatchAll xmlns="8b25a0eb-6aee-482d-9e36-463e4a625073">
      <Value>5</Value>
      <Value>6</Value>
    </TaxCatchAll>
    <ia1e4eaa4aaa42cf924070fd120c69a7 xmlns="8b25a0eb-6aee-482d-9e36-463e4a625073">
      <Terms xmlns="http://schemas.microsoft.com/office/infopath/2007/PartnerControls"/>
    </ia1e4eaa4aaa42cf924070fd120c69a7>
    <la47d3aaa2a64b5b8f872218156bcd76 xmlns="8b25a0eb-6aee-482d-9e36-463e4a625073">
      <Terms xmlns="http://schemas.microsoft.com/office/infopath/2007/PartnerControls"/>
    </la47d3aaa2a64b5b8f872218156bcd76>
    <a8e037739f22464881271840dad1748a xmlns="8b25a0eb-6aee-482d-9e36-463e4a625073">
      <Terms xmlns="http://schemas.microsoft.com/office/infopath/2007/PartnerControls"/>
    </a8e037739f22464881271840dad1748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HYT Dokumentti" ma:contentTypeID="0x010100740B35664B4D4340B9178BE3CEE18B3201007F46677E656BC241BE7235EEAC608E29" ma:contentTypeVersion="21" ma:contentTypeDescription="" ma:contentTypeScope="" ma:versionID="18bc6dc9388d94397970f1a02bd4d7c9">
  <xsd:schema xmlns:xsd="http://www.w3.org/2001/XMLSchema" xmlns:xs="http://www.w3.org/2001/XMLSchema" xmlns:p="http://schemas.microsoft.com/office/2006/metadata/properties" xmlns:ns2="8b25a0eb-6aee-482d-9e36-463e4a625073" xmlns:ns3="4bb9e5cd-3843-49f0-a1c3-d928feda9b6b" targetNamespace="http://schemas.microsoft.com/office/2006/metadata/properties" ma:root="true" ma:fieldsID="2c3facb2f742439ddc6fb635405ceb16" ns2:_="" ns3:_="">
    <xsd:import namespace="8b25a0eb-6aee-482d-9e36-463e4a625073"/>
    <xsd:import namespace="4bb9e5cd-3843-49f0-a1c3-d928feda9b6b"/>
    <xsd:element name="properties">
      <xsd:complexType>
        <xsd:sequence>
          <xsd:element name="documentManagement">
            <xsd:complexType>
              <xsd:all>
                <xsd:element ref="ns2:TaxCatchAll" minOccurs="0"/>
                <xsd:element ref="ns2:TaxCatchAllLabel" minOccurs="0"/>
                <xsd:element ref="ns2:maa44b24fcb6448ebc628b460284fa99" minOccurs="0"/>
                <xsd:element ref="ns2:ia1e4eaa4aaa42cf924070fd120c69a7" minOccurs="0"/>
                <xsd:element ref="ns2:a8e037739f22464881271840dad1748a" minOccurs="0"/>
                <xsd:element ref="ns2:fa779d4ac9104465a0b35c00929a1e86" minOccurs="0"/>
                <xsd:element ref="ns2:la47d3aaa2a64b5b8f872218156bcd76" minOccurs="0"/>
                <xsd:element ref="ns2:j4503adf8a2b47a6a02af0be5d44a3d3" minOccurs="0"/>
                <xsd:element ref="ns3:MediaServiceMetadata" minOccurs="0"/>
                <xsd:element ref="ns3:MediaServiceFastMetadata" minOccurs="0"/>
                <xsd:element ref="ns3:MediaServiceAutoTags" minOccurs="0"/>
                <xsd:element ref="ns3:MediaServiceOCR" minOccurs="0"/>
                <xsd:element ref="ns2:SharedWithUsers" minOccurs="0"/>
                <xsd:element ref="ns2:SharedWithDetail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5a0eb-6aee-482d-9e36-463e4a625073" elementFormDefault="qualified">
    <xsd:import namespace="http://schemas.microsoft.com/office/2006/documentManagement/types"/>
    <xsd:import namespace="http://schemas.microsoft.com/office/infopath/2007/PartnerControls"/>
    <xsd:element name="TaxCatchAll" ma:index="5" nillable="true" ma:displayName="Taxonomy Catch All Column" ma:hidden="true" ma:list="{60a3a2b8-0144-44f0-a92d-1cd16757bef9}" ma:internalName="TaxCatchAll" ma:showField="CatchAllData" ma:web="8b25a0eb-6aee-482d-9e36-463e4a625073">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hidden="true" ma:list="{60a3a2b8-0144-44f0-a92d-1cd16757bef9}" ma:internalName="TaxCatchAllLabel" ma:readOnly="true" ma:showField="CatchAllDataLabel" ma:web="8b25a0eb-6aee-482d-9e36-463e4a625073">
      <xsd:complexType>
        <xsd:complexContent>
          <xsd:extension base="dms:MultiChoiceLookup">
            <xsd:sequence>
              <xsd:element name="Value" type="dms:Lookup" maxOccurs="unbounded" minOccurs="0" nillable="true"/>
            </xsd:sequence>
          </xsd:extension>
        </xsd:complexContent>
      </xsd:complexType>
    </xsd:element>
    <xsd:element name="maa44b24fcb6448ebc628b460284fa99" ma:index="10" nillable="true" ma:taxonomy="true" ma:internalName="maa44b24fcb6448ebc628b460284fa99" ma:taxonomyFieldName="Vapaat_x0020_avainsanat" ma:displayName="Vapaat avainsanat" ma:default="" ma:fieldId="{6aa44b24-fcb6-448e-bc62-8b460284fa99}" ma:taxonomyMulti="true" ma:sspId="b4acf277-c871-4cac-ba5b-0074ec657832" ma:termSetId="c8c6a368-f4a2-4fda-a9dd-20fff3e48ade" ma:anchorId="00000000-0000-0000-0000-000000000000" ma:open="true" ma:isKeyword="false">
      <xsd:complexType>
        <xsd:sequence>
          <xsd:element ref="pc:Terms" minOccurs="0" maxOccurs="1"/>
        </xsd:sequence>
      </xsd:complexType>
    </xsd:element>
    <xsd:element name="ia1e4eaa4aaa42cf924070fd120c69a7" ma:index="12" ma:taxonomy="true" ma:internalName="ia1e4eaa4aaa42cf924070fd120c69a7" ma:taxonomyFieldName="Dokumentin_x0020_tyyppi" ma:displayName="Dokumentin tyyppi" ma:readOnly="false" ma:default="" ma:fieldId="{2a1e4eaa-4aaa-42cf-9240-70fd120c69a7}" ma:sspId="b4acf277-c871-4cac-ba5b-0074ec657832" ma:termSetId="dd9f542b-ab43-4e9c-b9f8-ad763b8e860f" ma:anchorId="00000000-0000-0000-0000-000000000000" ma:open="true" ma:isKeyword="false">
      <xsd:complexType>
        <xsd:sequence>
          <xsd:element ref="pc:Terms" minOccurs="0" maxOccurs="1"/>
        </xsd:sequence>
      </xsd:complexType>
    </xsd:element>
    <xsd:element name="a8e037739f22464881271840dad1748a" ma:index="14" nillable="true" ma:taxonomy="true" ma:internalName="a8e037739f22464881271840dad1748a" ma:taxonomyFieldName="EHYT_x0020_Aihe" ma:displayName="EHYT Aihe" ma:readOnly="false" ma:default="" ma:fieldId="{a8e03773-9f22-4648-8127-1840dad1748a}" ma:taxonomyMulti="true" ma:sspId="b4acf277-c871-4cac-ba5b-0074ec657832" ma:termSetId="7869f83b-08b4-4911-a2e7-405e0ab3fc6a" ma:anchorId="00000000-0000-0000-0000-000000000000" ma:open="false" ma:isKeyword="false">
      <xsd:complexType>
        <xsd:sequence>
          <xsd:element ref="pc:Terms" minOccurs="0" maxOccurs="1"/>
        </xsd:sequence>
      </xsd:complexType>
    </xsd:element>
    <xsd:element name="fa779d4ac9104465a0b35c00929a1e86" ma:index="19" ma:taxonomy="true" ma:internalName="fa779d4ac9104465a0b35c00929a1e86" ma:taxonomyFieldName="Dokumentin_x0020_tila" ma:displayName="Dokumentin tila" ma:default="5;#Luonnos|5515d47d-45bc-4979-a976-cce269c3bccd" ma:fieldId="{fa779d4a-c910-4465-a0b3-5c00929a1e86}" ma:sspId="b4acf277-c871-4cac-ba5b-0074ec657832" ma:termSetId="fec175c3-b36b-4106-b923-4dba12afad04" ma:anchorId="00000000-0000-0000-0000-000000000000" ma:open="false" ma:isKeyword="false">
      <xsd:complexType>
        <xsd:sequence>
          <xsd:element ref="pc:Terms" minOccurs="0" maxOccurs="1"/>
        </xsd:sequence>
      </xsd:complexType>
    </xsd:element>
    <xsd:element name="la47d3aaa2a64b5b8f872218156bcd76" ma:index="20" ma:taxonomy="true" ma:internalName="la47d3aaa2a64b5b8f872218156bcd76" ma:taxonomyFieldName="Sijainti" ma:displayName="Sijainti" ma:default="" ma:fieldId="{5a47d3aa-a2a6-4b5b-8f87-2218156bcd76}" ma:sspId="b4acf277-c871-4cac-ba5b-0074ec657832" ma:termSetId="fd9d8364-31ef-4bf9-88a3-35022fe8c892" ma:anchorId="00000000-0000-0000-0000-000000000000" ma:open="false" ma:isKeyword="false">
      <xsd:complexType>
        <xsd:sequence>
          <xsd:element ref="pc:Terms" minOccurs="0" maxOccurs="1"/>
        </xsd:sequence>
      </xsd:complexType>
    </xsd:element>
    <xsd:element name="j4503adf8a2b47a6a02af0be5d44a3d3" ma:index="21" ma:taxonomy="true" ma:internalName="j4503adf8a2b47a6a02af0be5d44a3d3" ma:taxonomyFieldName="Kohderyhm_x00e4_" ma:displayName="Kohderyhmä" ma:default="6;#Sisäinen|86f88d56-d83c-4b89-95d9-544aff120100" ma:fieldId="{34503adf-8a2b-47a6-a02a-f0be5d44a3d3}" ma:taxonomyMulti="true" ma:sspId="b4acf277-c871-4cac-ba5b-0074ec657832" ma:termSetId="89ce306e-301d-46a4-b0a0-153fbd067a23" ma:anchorId="00000000-0000-0000-0000-000000000000" ma:open="true" ma:isKeyword="false">
      <xsd:complexType>
        <xsd:sequence>
          <xsd:element ref="pc:Terms" minOccurs="0" maxOccurs="1"/>
        </xsd:sequence>
      </xsd:complexType>
    </xsd:element>
    <xsd:element name="SharedWithUsers" ma:index="2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b9e5cd-3843-49f0-a1c3-d928feda9b6b"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MediaServiceAutoTags"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8E2CC-0250-4787-A474-38A605B38412}">
  <ds:schemaRefs>
    <ds:schemaRef ds:uri="http://schemas.microsoft.com/office/2006/metadata/properties"/>
    <ds:schemaRef ds:uri="http://schemas.microsoft.com/office/infopath/2007/PartnerControls"/>
    <ds:schemaRef ds:uri="8b25a0eb-6aee-482d-9e36-463e4a625073"/>
  </ds:schemaRefs>
</ds:datastoreItem>
</file>

<file path=customXml/itemProps2.xml><?xml version="1.0" encoding="utf-8"?>
<ds:datastoreItem xmlns:ds="http://schemas.openxmlformats.org/officeDocument/2006/customXml" ds:itemID="{B2F72DBD-02BF-4842-BC08-3199F843C018}">
  <ds:schemaRefs>
    <ds:schemaRef ds:uri="http://schemas.microsoft.com/sharepoint/v3/contenttype/forms"/>
  </ds:schemaRefs>
</ds:datastoreItem>
</file>

<file path=customXml/itemProps3.xml><?xml version="1.0" encoding="utf-8"?>
<ds:datastoreItem xmlns:ds="http://schemas.openxmlformats.org/officeDocument/2006/customXml" ds:itemID="{1CB30825-74F0-48D8-AE5E-B55867964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5a0eb-6aee-482d-9e36-463e4a625073"/>
    <ds:schemaRef ds:uri="4bb9e5cd-3843-49f0-a1c3-d928feda9b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Tapahtumakoulutus_template</Template>
  <TotalTime>56</TotalTime>
  <Words>3113</Words>
  <Application>Microsoft Office PowerPoint</Application>
  <PresentationFormat>Laajakuva</PresentationFormat>
  <Paragraphs>289</Paragraphs>
  <Slides>33</Slides>
  <Notes>27</Notes>
  <HiddenSlides>0</HiddenSlides>
  <MMClips>0</MMClips>
  <ScaleCrop>false</ScaleCrop>
  <HeadingPairs>
    <vt:vector size="4" baseType="variant">
      <vt:variant>
        <vt:lpstr>Teema</vt:lpstr>
      </vt:variant>
      <vt:variant>
        <vt:i4>1</vt:i4>
      </vt:variant>
      <vt:variant>
        <vt:lpstr>Dian otsikot</vt:lpstr>
      </vt:variant>
      <vt:variant>
        <vt:i4>33</vt:i4>
      </vt:variant>
    </vt:vector>
  </HeadingPairs>
  <TitlesOfParts>
    <vt:vector size="34" baseType="lpstr">
      <vt:lpstr>Tapahtumakoulutus_Kupla</vt:lpstr>
      <vt:lpstr>Tapahtumaviestintä</vt:lpstr>
      <vt:lpstr>Keitä me olemme?</vt:lpstr>
      <vt:lpstr>Koulutuksen tavoitteet</vt:lpstr>
      <vt:lpstr>Koulutuksen aiheet</vt:lpstr>
      <vt:lpstr>Mitä on tapahtumaviestintä?</vt:lpstr>
      <vt:lpstr>Viestintä + tapahtuma</vt:lpstr>
      <vt:lpstr>Miksi viestinnästä pitää puhua?</vt:lpstr>
      <vt:lpstr>Kyllä se siitä</vt:lpstr>
      <vt:lpstr>Tunne kohdeyleisösi</vt:lpstr>
      <vt:lpstr>Tunne kohdeyleisösi</vt:lpstr>
      <vt:lpstr>Viestintäsuunnitelma</vt:lpstr>
      <vt:lpstr>Sisäinen ja ulkoinen viestintä</vt:lpstr>
      <vt:lpstr>Eri kanavat, eri tyylit?</vt:lpstr>
      <vt:lpstr>Neuvoja ja vinkkejä tapahtumaviestintään</vt:lpstr>
      <vt:lpstr>Viestintä on jaettu ilo</vt:lpstr>
      <vt:lpstr>Aikatauluta viestintä: Ennen tapahtumaa</vt:lpstr>
      <vt:lpstr>Aikatauluta viestintä: Tapahtuman aikana</vt:lpstr>
      <vt:lpstr>Aikatauluta viestintä: Tapahtuman jälkeen</vt:lpstr>
      <vt:lpstr>Googlaa tapahtumasi</vt:lpstr>
      <vt:lpstr>Viestintä ja saavutettavuus</vt:lpstr>
      <vt:lpstr>Viestintä ja saavutettavuus</vt:lpstr>
      <vt:lpstr>Viestintä ja saavutettavuus</vt:lpstr>
      <vt:lpstr>Mitä säilytät, mitä parannat?</vt:lpstr>
      <vt:lpstr>Esimerkki 1</vt:lpstr>
      <vt:lpstr>Esimerkki 2</vt:lpstr>
      <vt:lpstr>Miten viestit?</vt:lpstr>
      <vt:lpstr>Miten viestit 1/2</vt:lpstr>
      <vt:lpstr>Miten viestit 2/2</vt:lpstr>
      <vt:lpstr>Syventäviä vinkkejä</vt:lpstr>
      <vt:lpstr>Lyhyesti kriisiviestinnästä</vt:lpstr>
      <vt:lpstr>Jos et halua joutua kriisiviestimään…</vt:lpstr>
      <vt:lpstr>Yhteenveto</vt:lpstr>
      <vt:lpstr>KUPLA - opiskelijat päihdekulttuurin  uudistajina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Tapahtumaviestintä</dc:title>
  <dc:creator>Emi Maeda</dc:creator>
  <cp:lastModifiedBy>Emi Maeda</cp:lastModifiedBy>
  <cp:revision>18</cp:revision>
  <dcterms:created xsi:type="dcterms:W3CDTF">2020-03-05T09:08:51Z</dcterms:created>
  <dcterms:modified xsi:type="dcterms:W3CDTF">2020-03-05T14:42:22Z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0x010100740B35664B4D4340B9178BE3CEE18B3201007F46677E656BC241BE7235EEAC608E29</vt:lpwstr>
  </property>
  <property fmtid="{D5CDD505-2E9C-101B-9397-08002B2CF9AE}" pid="3" name="Kohderyhmä">
    <vt:lpwstr>6;#Sisäinen|86f88d56-d83c-4b89-95d9-544aff120100</vt:lpwstr>
  </property>
  <property fmtid="{D5CDD505-2E9C-101B-9397-08002B2CF9AE}" pid="4" name="Dokumentin tila">
    <vt:lpwstr>5;#Luonnos|5515d47d-45bc-4979-a976-cce269c3bccd</vt:lpwstr>
  </property>
  <property fmtid="{D5CDD505-2E9C-101B-9397-08002B2CF9AE}" pid="5" name="Sijainti">
    <vt:lpwstr/>
  </property>
  <property fmtid="{D5CDD505-2E9C-101B-9397-08002B2CF9AE}" pid="6" name="EHYT Aihe">
    <vt:lpwstr/>
  </property>
  <property fmtid="{D5CDD505-2E9C-101B-9397-08002B2CF9AE}" pid="7" name="Dokumentin tyyppi">
    <vt:lpwstr/>
  </property>
  <property fmtid="{D5CDD505-2E9C-101B-9397-08002B2CF9AE}" pid="8" name="Vapaat avainsanat">
    <vt:lpwstr/>
  </property>
</Properties>
</file>