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342" r:id="rId5"/>
    <p:sldId id="258" r:id="rId6"/>
    <p:sldId id="260" r:id="rId7"/>
    <p:sldId id="259" r:id="rId8"/>
    <p:sldId id="261" r:id="rId9"/>
    <p:sldId id="262" r:id="rId10"/>
    <p:sldId id="263" r:id="rId11"/>
    <p:sldId id="264" r:id="rId12"/>
    <p:sldId id="266" r:id="rId13"/>
    <p:sldId id="265" r:id="rId14"/>
    <p:sldId id="267" r:id="rId15"/>
    <p:sldId id="268" r:id="rId16"/>
    <p:sldId id="271" r:id="rId17"/>
    <p:sldId id="269" r:id="rId18"/>
    <p:sldId id="270" r:id="rId19"/>
    <p:sldId id="272" r:id="rId20"/>
    <p:sldId id="274" r:id="rId21"/>
    <p:sldId id="273" r:id="rId22"/>
    <p:sldId id="275" r:id="rId23"/>
    <p:sldId id="276" r:id="rId24"/>
    <p:sldId id="277" r:id="rId25"/>
    <p:sldId id="278" r:id="rId26"/>
    <p:sldId id="279" r:id="rId27"/>
    <p:sldId id="280" r:id="rId28"/>
    <p:sldId id="281" r:id="rId29"/>
    <p:sldId id="282" r:id="rId30"/>
    <p:sldId id="330" r:id="rId31"/>
  </p:sldIdLst>
  <p:sldSz cx="12192000" cy="6858000"/>
  <p:notesSz cx="6858000" cy="15525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7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5" autoAdjust="0"/>
    <p:restoredTop sz="50916" autoAdjust="0"/>
  </p:normalViewPr>
  <p:slideViewPr>
    <p:cSldViewPr snapToGrid="0">
      <p:cViewPr varScale="1">
        <p:scale>
          <a:sx n="53" d="100"/>
          <a:sy n="53" d="100"/>
        </p:scale>
        <p:origin x="258" y="60"/>
      </p:cViewPr>
      <p:guideLst/>
    </p:cSldViewPr>
  </p:slideViewPr>
  <p:outlineViewPr>
    <p:cViewPr>
      <p:scale>
        <a:sx n="33" d="100"/>
        <a:sy n="33" d="100"/>
      </p:scale>
      <p:origin x="0" y="-25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C13C46-012D-466D-BF7D-96EAF890FF6A}"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404DA3B3-6152-4548-AFB9-B1EC719F4302}">
      <dgm:prSet phldrT="[Teksti]"/>
      <dgm:spPr/>
      <dgm:t>
        <a:bodyPr/>
        <a:lstStyle/>
        <a:p>
          <a:pPr algn="ctr"/>
          <a:r>
            <a:rPr lang="fi-FI" b="1" dirty="0">
              <a:solidFill>
                <a:srgbClr val="E27373"/>
              </a:solidFill>
            </a:rPr>
            <a:t>Mikä on tapahtumakonsepti?</a:t>
          </a:r>
        </a:p>
      </dgm:t>
    </dgm:pt>
    <dgm:pt modelId="{EA5083F6-EEA7-4C0B-9254-10D4F4C1D869}" type="parTrans" cxnId="{B66AB698-F978-416A-BEF6-01953F2E22D1}">
      <dgm:prSet/>
      <dgm:spPr/>
      <dgm:t>
        <a:bodyPr/>
        <a:lstStyle/>
        <a:p>
          <a:endParaRPr lang="fi-FI"/>
        </a:p>
      </dgm:t>
    </dgm:pt>
    <dgm:pt modelId="{ACCA518A-BBDD-452D-86B3-7C8F3BAF00D2}" type="sibTrans" cxnId="{B66AB698-F978-416A-BEF6-01953F2E22D1}">
      <dgm:prSet/>
      <dgm:spPr/>
      <dgm:t>
        <a:bodyPr/>
        <a:lstStyle/>
        <a:p>
          <a:endParaRPr lang="fi-FI"/>
        </a:p>
      </dgm:t>
    </dgm:pt>
    <dgm:pt modelId="{CBC605A7-C26E-49B0-BFFB-C5D4AFC06835}">
      <dgm:prSet phldrT="[Teksti]"/>
      <dgm:spPr/>
      <dgm:t>
        <a:bodyPr/>
        <a:lstStyle/>
        <a:p>
          <a:pPr algn="ctr"/>
          <a:r>
            <a:rPr lang="fi-FI" b="1" dirty="0">
              <a:solidFill>
                <a:srgbClr val="E27373"/>
              </a:solidFill>
            </a:rPr>
            <a:t>Osallistumisen haasteita</a:t>
          </a:r>
        </a:p>
      </dgm:t>
    </dgm:pt>
    <dgm:pt modelId="{A5ABDCE7-DD80-4606-B485-2BD22234535B}" type="parTrans" cxnId="{1C1B8A0A-5614-48FD-A49B-75ECB15BC152}">
      <dgm:prSet/>
      <dgm:spPr/>
      <dgm:t>
        <a:bodyPr/>
        <a:lstStyle/>
        <a:p>
          <a:endParaRPr lang="fi-FI"/>
        </a:p>
      </dgm:t>
    </dgm:pt>
    <dgm:pt modelId="{6BAE08F2-6662-4168-AA6B-0933A2A2FB1A}" type="sibTrans" cxnId="{1C1B8A0A-5614-48FD-A49B-75ECB15BC152}">
      <dgm:prSet/>
      <dgm:spPr/>
      <dgm:t>
        <a:bodyPr/>
        <a:lstStyle/>
        <a:p>
          <a:endParaRPr lang="fi-FI"/>
        </a:p>
      </dgm:t>
    </dgm:pt>
    <dgm:pt modelId="{4B9E99CA-561A-4EBC-AE2D-1BB02A122CEB}">
      <dgm:prSet phldrT="[Teksti]"/>
      <dgm:spPr/>
      <dgm:t>
        <a:bodyPr/>
        <a:lstStyle/>
        <a:p>
          <a:pPr algn="ctr"/>
          <a:r>
            <a:rPr lang="fi-FI" b="1" dirty="0">
              <a:solidFill>
                <a:srgbClr val="E27373"/>
              </a:solidFill>
            </a:rPr>
            <a:t>Pikaideointi</a:t>
          </a:r>
        </a:p>
      </dgm:t>
    </dgm:pt>
    <dgm:pt modelId="{9B567246-1BA3-4339-A19A-CFB58D788B16}" type="parTrans" cxnId="{30581BE1-06E0-4AC8-A2FE-32EE3BA929EC}">
      <dgm:prSet/>
      <dgm:spPr/>
      <dgm:t>
        <a:bodyPr/>
        <a:lstStyle/>
        <a:p>
          <a:endParaRPr lang="fi-FI"/>
        </a:p>
      </dgm:t>
    </dgm:pt>
    <dgm:pt modelId="{605DE8B8-8695-44B8-9564-E888B432B2FA}" type="sibTrans" cxnId="{30581BE1-06E0-4AC8-A2FE-32EE3BA929EC}">
      <dgm:prSet/>
      <dgm:spPr/>
      <dgm:t>
        <a:bodyPr/>
        <a:lstStyle/>
        <a:p>
          <a:endParaRPr lang="fi-FI"/>
        </a:p>
      </dgm:t>
    </dgm:pt>
    <dgm:pt modelId="{513E4276-1374-47C5-B9E5-E093E86CD7E2}">
      <dgm:prSet phldrT="[Teksti]"/>
      <dgm:spPr/>
      <dgm:t>
        <a:bodyPr/>
        <a:lstStyle/>
        <a:p>
          <a:pPr algn="ctr"/>
          <a:r>
            <a:rPr lang="fi-FI" b="1" dirty="0">
              <a:solidFill>
                <a:srgbClr val="E27373"/>
              </a:solidFill>
            </a:rPr>
            <a:t>Ideajalostamo</a:t>
          </a:r>
        </a:p>
      </dgm:t>
    </dgm:pt>
    <dgm:pt modelId="{33E48BFB-2C13-4D24-A635-CBBF5BEF9D20}" type="parTrans" cxnId="{84FD1C9A-E52C-45BE-8F14-53CC7E49021B}">
      <dgm:prSet/>
      <dgm:spPr/>
      <dgm:t>
        <a:bodyPr/>
        <a:lstStyle/>
        <a:p>
          <a:endParaRPr lang="fi-FI"/>
        </a:p>
      </dgm:t>
    </dgm:pt>
    <dgm:pt modelId="{8B05B84B-34A1-462A-BC49-A8400C24BD6F}" type="sibTrans" cxnId="{84FD1C9A-E52C-45BE-8F14-53CC7E49021B}">
      <dgm:prSet/>
      <dgm:spPr/>
      <dgm:t>
        <a:bodyPr/>
        <a:lstStyle/>
        <a:p>
          <a:endParaRPr lang="fi-FI"/>
        </a:p>
      </dgm:t>
    </dgm:pt>
    <dgm:pt modelId="{F82ED762-1CE2-426C-A525-4E3A53B504BB}" type="pres">
      <dgm:prSet presAssocID="{BFC13C46-012D-466D-BF7D-96EAF890FF6A}" presName="linear" presStyleCnt="0">
        <dgm:presLayoutVars>
          <dgm:animLvl val="lvl"/>
          <dgm:resizeHandles val="exact"/>
        </dgm:presLayoutVars>
      </dgm:prSet>
      <dgm:spPr/>
    </dgm:pt>
    <dgm:pt modelId="{98EC919F-6665-40AC-90F0-AD8A4346F2B1}" type="pres">
      <dgm:prSet presAssocID="{404DA3B3-6152-4548-AFB9-B1EC719F4302}" presName="parentText" presStyleLbl="node1" presStyleIdx="0" presStyleCnt="4">
        <dgm:presLayoutVars>
          <dgm:chMax val="0"/>
          <dgm:bulletEnabled val="1"/>
        </dgm:presLayoutVars>
      </dgm:prSet>
      <dgm:spPr/>
    </dgm:pt>
    <dgm:pt modelId="{A310DCD3-B5B8-4719-9167-8F4249CEC0D1}" type="pres">
      <dgm:prSet presAssocID="{ACCA518A-BBDD-452D-86B3-7C8F3BAF00D2}" presName="spacer" presStyleCnt="0"/>
      <dgm:spPr/>
    </dgm:pt>
    <dgm:pt modelId="{A5A5A5F0-9F95-4D95-A540-D3BC9FF9C269}" type="pres">
      <dgm:prSet presAssocID="{CBC605A7-C26E-49B0-BFFB-C5D4AFC06835}" presName="parentText" presStyleLbl="node1" presStyleIdx="1" presStyleCnt="4">
        <dgm:presLayoutVars>
          <dgm:chMax val="0"/>
          <dgm:bulletEnabled val="1"/>
        </dgm:presLayoutVars>
      </dgm:prSet>
      <dgm:spPr/>
    </dgm:pt>
    <dgm:pt modelId="{9693D740-E1D7-4C47-BEB5-D0F6A00CF52B}" type="pres">
      <dgm:prSet presAssocID="{6BAE08F2-6662-4168-AA6B-0933A2A2FB1A}" presName="spacer" presStyleCnt="0"/>
      <dgm:spPr/>
    </dgm:pt>
    <dgm:pt modelId="{316D08E2-B209-4B6A-AB86-A7D799C33568}" type="pres">
      <dgm:prSet presAssocID="{4B9E99CA-561A-4EBC-AE2D-1BB02A122CEB}" presName="parentText" presStyleLbl="node1" presStyleIdx="2" presStyleCnt="4">
        <dgm:presLayoutVars>
          <dgm:chMax val="0"/>
          <dgm:bulletEnabled val="1"/>
        </dgm:presLayoutVars>
      </dgm:prSet>
      <dgm:spPr/>
    </dgm:pt>
    <dgm:pt modelId="{CA045C63-B3EF-4B12-8EE5-67A2AD08931E}" type="pres">
      <dgm:prSet presAssocID="{605DE8B8-8695-44B8-9564-E888B432B2FA}" presName="spacer" presStyleCnt="0"/>
      <dgm:spPr/>
    </dgm:pt>
    <dgm:pt modelId="{1890B04D-D3CB-44CB-A783-527FFA05E545}" type="pres">
      <dgm:prSet presAssocID="{513E4276-1374-47C5-B9E5-E093E86CD7E2}" presName="parentText" presStyleLbl="node1" presStyleIdx="3" presStyleCnt="4">
        <dgm:presLayoutVars>
          <dgm:chMax val="0"/>
          <dgm:bulletEnabled val="1"/>
        </dgm:presLayoutVars>
      </dgm:prSet>
      <dgm:spPr/>
    </dgm:pt>
  </dgm:ptLst>
  <dgm:cxnLst>
    <dgm:cxn modelId="{1C1B8A0A-5614-48FD-A49B-75ECB15BC152}" srcId="{BFC13C46-012D-466D-BF7D-96EAF890FF6A}" destId="{CBC605A7-C26E-49B0-BFFB-C5D4AFC06835}" srcOrd="1" destOrd="0" parTransId="{A5ABDCE7-DD80-4606-B485-2BD22234535B}" sibTransId="{6BAE08F2-6662-4168-AA6B-0933A2A2FB1A}"/>
    <dgm:cxn modelId="{6A10AA27-6C91-4205-9360-DB4B8CDD6645}" type="presOf" srcId="{4B9E99CA-561A-4EBC-AE2D-1BB02A122CEB}" destId="{316D08E2-B209-4B6A-AB86-A7D799C33568}" srcOrd="0" destOrd="0" presId="urn:microsoft.com/office/officeart/2005/8/layout/vList2"/>
    <dgm:cxn modelId="{E7BE805B-CCBB-4756-9FF9-A17BA18D1D8E}" type="presOf" srcId="{404DA3B3-6152-4548-AFB9-B1EC719F4302}" destId="{98EC919F-6665-40AC-90F0-AD8A4346F2B1}" srcOrd="0" destOrd="0" presId="urn:microsoft.com/office/officeart/2005/8/layout/vList2"/>
    <dgm:cxn modelId="{B66AB698-F978-416A-BEF6-01953F2E22D1}" srcId="{BFC13C46-012D-466D-BF7D-96EAF890FF6A}" destId="{404DA3B3-6152-4548-AFB9-B1EC719F4302}" srcOrd="0" destOrd="0" parTransId="{EA5083F6-EEA7-4C0B-9254-10D4F4C1D869}" sibTransId="{ACCA518A-BBDD-452D-86B3-7C8F3BAF00D2}"/>
    <dgm:cxn modelId="{84FD1C9A-E52C-45BE-8F14-53CC7E49021B}" srcId="{BFC13C46-012D-466D-BF7D-96EAF890FF6A}" destId="{513E4276-1374-47C5-B9E5-E093E86CD7E2}" srcOrd="3" destOrd="0" parTransId="{33E48BFB-2C13-4D24-A635-CBBF5BEF9D20}" sibTransId="{8B05B84B-34A1-462A-BC49-A8400C24BD6F}"/>
    <dgm:cxn modelId="{735454A1-02C8-4EA9-B2B4-0E894EAEEEF0}" type="presOf" srcId="{BFC13C46-012D-466D-BF7D-96EAF890FF6A}" destId="{F82ED762-1CE2-426C-A525-4E3A53B504BB}" srcOrd="0" destOrd="0" presId="urn:microsoft.com/office/officeart/2005/8/layout/vList2"/>
    <dgm:cxn modelId="{BAAF94BF-953C-4709-B07F-A35728C7EA31}" type="presOf" srcId="{CBC605A7-C26E-49B0-BFFB-C5D4AFC06835}" destId="{A5A5A5F0-9F95-4D95-A540-D3BC9FF9C269}" srcOrd="0" destOrd="0" presId="urn:microsoft.com/office/officeart/2005/8/layout/vList2"/>
    <dgm:cxn modelId="{30581BE1-06E0-4AC8-A2FE-32EE3BA929EC}" srcId="{BFC13C46-012D-466D-BF7D-96EAF890FF6A}" destId="{4B9E99CA-561A-4EBC-AE2D-1BB02A122CEB}" srcOrd="2" destOrd="0" parTransId="{9B567246-1BA3-4339-A19A-CFB58D788B16}" sibTransId="{605DE8B8-8695-44B8-9564-E888B432B2FA}"/>
    <dgm:cxn modelId="{1D8370F7-D834-4E47-ABDB-204E2EB88A56}" type="presOf" srcId="{513E4276-1374-47C5-B9E5-E093E86CD7E2}" destId="{1890B04D-D3CB-44CB-A783-527FFA05E545}" srcOrd="0" destOrd="0" presId="urn:microsoft.com/office/officeart/2005/8/layout/vList2"/>
    <dgm:cxn modelId="{DA8EF8A7-A564-41AC-89B4-40CA3C1F9D9F}" type="presParOf" srcId="{F82ED762-1CE2-426C-A525-4E3A53B504BB}" destId="{98EC919F-6665-40AC-90F0-AD8A4346F2B1}" srcOrd="0" destOrd="0" presId="urn:microsoft.com/office/officeart/2005/8/layout/vList2"/>
    <dgm:cxn modelId="{152442B4-D57C-4819-8EAC-6111519604EE}" type="presParOf" srcId="{F82ED762-1CE2-426C-A525-4E3A53B504BB}" destId="{A310DCD3-B5B8-4719-9167-8F4249CEC0D1}" srcOrd="1" destOrd="0" presId="urn:microsoft.com/office/officeart/2005/8/layout/vList2"/>
    <dgm:cxn modelId="{04F2747E-0830-4CC1-AA37-D892F45E1C53}" type="presParOf" srcId="{F82ED762-1CE2-426C-A525-4E3A53B504BB}" destId="{A5A5A5F0-9F95-4D95-A540-D3BC9FF9C269}" srcOrd="2" destOrd="0" presId="urn:microsoft.com/office/officeart/2005/8/layout/vList2"/>
    <dgm:cxn modelId="{845F429F-93EA-4D54-8AA1-A0F83E606E50}" type="presParOf" srcId="{F82ED762-1CE2-426C-A525-4E3A53B504BB}" destId="{9693D740-E1D7-4C47-BEB5-D0F6A00CF52B}" srcOrd="3" destOrd="0" presId="urn:microsoft.com/office/officeart/2005/8/layout/vList2"/>
    <dgm:cxn modelId="{7FAE3D99-E223-4900-B5E0-436AF5AB687B}" type="presParOf" srcId="{F82ED762-1CE2-426C-A525-4E3A53B504BB}" destId="{316D08E2-B209-4B6A-AB86-A7D799C33568}" srcOrd="4" destOrd="0" presId="urn:microsoft.com/office/officeart/2005/8/layout/vList2"/>
    <dgm:cxn modelId="{0EBA50D5-9C44-4268-AAB8-7763ECC20E1B}" type="presParOf" srcId="{F82ED762-1CE2-426C-A525-4E3A53B504BB}" destId="{CA045C63-B3EF-4B12-8EE5-67A2AD08931E}" srcOrd="5" destOrd="0" presId="urn:microsoft.com/office/officeart/2005/8/layout/vList2"/>
    <dgm:cxn modelId="{18B973C1-F7EC-451B-8084-830B35EE4D2D}" type="presParOf" srcId="{F82ED762-1CE2-426C-A525-4E3A53B504BB}" destId="{1890B04D-D3CB-44CB-A783-527FFA05E54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0349AC-5F27-49A6-8D7F-9B6F510E34F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C8718247-8566-4F99-84E3-477FDE8462FC}">
      <dgm:prSet phldrT="[Teksti]"/>
      <dgm:spPr/>
      <dgm:t>
        <a:bodyPr/>
        <a:lstStyle/>
        <a:p>
          <a:pPr algn="ctr"/>
          <a:r>
            <a:rPr lang="fi-FI" dirty="0">
              <a:solidFill>
                <a:schemeClr val="accent1"/>
              </a:solidFill>
            </a:rPr>
            <a:t>Yhteisöni on helppoa – vaikeaa saada osallistujia tapahtumiinsa</a:t>
          </a:r>
        </a:p>
      </dgm:t>
    </dgm:pt>
    <dgm:pt modelId="{6962EC83-FA6F-4AAC-ACD6-F66B00627667}" type="parTrans" cxnId="{5A815FCA-BBF0-451B-A67F-C631FD46E270}">
      <dgm:prSet/>
      <dgm:spPr/>
      <dgm:t>
        <a:bodyPr/>
        <a:lstStyle/>
        <a:p>
          <a:endParaRPr lang="fi-FI"/>
        </a:p>
      </dgm:t>
    </dgm:pt>
    <dgm:pt modelId="{4BC2AEE1-A30F-413A-AF27-58B7F34C5680}" type="sibTrans" cxnId="{5A815FCA-BBF0-451B-A67F-C631FD46E270}">
      <dgm:prSet/>
      <dgm:spPr/>
      <dgm:t>
        <a:bodyPr/>
        <a:lstStyle/>
        <a:p>
          <a:endParaRPr lang="fi-FI"/>
        </a:p>
      </dgm:t>
    </dgm:pt>
    <dgm:pt modelId="{4BD1602A-14C6-40C4-901D-0953069E211C}" type="pres">
      <dgm:prSet presAssocID="{BA0349AC-5F27-49A6-8D7F-9B6F510E34F8}" presName="linear" presStyleCnt="0">
        <dgm:presLayoutVars>
          <dgm:animLvl val="lvl"/>
          <dgm:resizeHandles val="exact"/>
        </dgm:presLayoutVars>
      </dgm:prSet>
      <dgm:spPr/>
    </dgm:pt>
    <dgm:pt modelId="{AD507DC7-E921-4515-8205-AD63822EE33E}" type="pres">
      <dgm:prSet presAssocID="{C8718247-8566-4F99-84E3-477FDE8462FC}" presName="parentText" presStyleLbl="node1" presStyleIdx="0" presStyleCnt="1">
        <dgm:presLayoutVars>
          <dgm:chMax val="0"/>
          <dgm:bulletEnabled val="1"/>
        </dgm:presLayoutVars>
      </dgm:prSet>
      <dgm:spPr/>
    </dgm:pt>
  </dgm:ptLst>
  <dgm:cxnLst>
    <dgm:cxn modelId="{959BEE8B-2252-41D0-AFC6-FB968105E2FC}" type="presOf" srcId="{C8718247-8566-4F99-84E3-477FDE8462FC}" destId="{AD507DC7-E921-4515-8205-AD63822EE33E}" srcOrd="0" destOrd="0" presId="urn:microsoft.com/office/officeart/2005/8/layout/vList2"/>
    <dgm:cxn modelId="{5A815FCA-BBF0-451B-A67F-C631FD46E270}" srcId="{BA0349AC-5F27-49A6-8D7F-9B6F510E34F8}" destId="{C8718247-8566-4F99-84E3-477FDE8462FC}" srcOrd="0" destOrd="0" parTransId="{6962EC83-FA6F-4AAC-ACD6-F66B00627667}" sibTransId="{4BC2AEE1-A30F-413A-AF27-58B7F34C5680}"/>
    <dgm:cxn modelId="{1BBEF8E1-32D9-4F72-A833-A69744515FD1}" type="presOf" srcId="{BA0349AC-5F27-49A6-8D7F-9B6F510E34F8}" destId="{4BD1602A-14C6-40C4-901D-0953069E211C}" srcOrd="0" destOrd="0" presId="urn:microsoft.com/office/officeart/2005/8/layout/vList2"/>
    <dgm:cxn modelId="{0017AB43-A174-494C-ADCA-48226CA6056E}" type="presParOf" srcId="{4BD1602A-14C6-40C4-901D-0953069E211C}" destId="{AD507DC7-E921-4515-8205-AD63822EE33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BC4496-97EF-4F8F-9C86-C688EA6F9779}"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fi-FI"/>
        </a:p>
      </dgm:t>
    </dgm:pt>
    <dgm:pt modelId="{CD38EE5A-6D14-449F-AB0F-29D0011B7076}">
      <dgm:prSet phldrT="[Teksti]"/>
      <dgm:spPr/>
      <dgm:t>
        <a:bodyPr/>
        <a:lstStyle/>
        <a:p>
          <a:pPr algn="ctr"/>
          <a:r>
            <a:rPr lang="fi-FI" dirty="0">
              <a:solidFill>
                <a:schemeClr val="accent1"/>
              </a:solidFill>
            </a:rPr>
            <a:t>Yhteisöni on toivottu järjestävän alkoholittomia tapahtumia – ei ole toivottu</a:t>
          </a:r>
        </a:p>
      </dgm:t>
    </dgm:pt>
    <dgm:pt modelId="{10321CAC-224B-408C-BD8B-01069C7C72E0}" type="parTrans" cxnId="{7D9FAA69-BB66-4F99-BFA6-B06286361295}">
      <dgm:prSet/>
      <dgm:spPr/>
      <dgm:t>
        <a:bodyPr/>
        <a:lstStyle/>
        <a:p>
          <a:endParaRPr lang="fi-FI"/>
        </a:p>
      </dgm:t>
    </dgm:pt>
    <dgm:pt modelId="{2B0138DD-CA8C-40AE-9971-FBC77BCB7534}" type="sibTrans" cxnId="{7D9FAA69-BB66-4F99-BFA6-B06286361295}">
      <dgm:prSet/>
      <dgm:spPr/>
      <dgm:t>
        <a:bodyPr/>
        <a:lstStyle/>
        <a:p>
          <a:endParaRPr lang="fi-FI"/>
        </a:p>
      </dgm:t>
    </dgm:pt>
    <dgm:pt modelId="{DEAB55BB-13FD-4528-AEF1-52671C941820}" type="pres">
      <dgm:prSet presAssocID="{63BC4496-97EF-4F8F-9C86-C688EA6F9779}" presName="linear" presStyleCnt="0">
        <dgm:presLayoutVars>
          <dgm:animLvl val="lvl"/>
          <dgm:resizeHandles val="exact"/>
        </dgm:presLayoutVars>
      </dgm:prSet>
      <dgm:spPr/>
    </dgm:pt>
    <dgm:pt modelId="{A5FB2341-29EE-4525-AF9D-9F939A76A006}" type="pres">
      <dgm:prSet presAssocID="{CD38EE5A-6D14-449F-AB0F-29D0011B7076}" presName="parentText" presStyleLbl="node1" presStyleIdx="0" presStyleCnt="1">
        <dgm:presLayoutVars>
          <dgm:chMax val="0"/>
          <dgm:bulletEnabled val="1"/>
        </dgm:presLayoutVars>
      </dgm:prSet>
      <dgm:spPr/>
    </dgm:pt>
  </dgm:ptLst>
  <dgm:cxnLst>
    <dgm:cxn modelId="{7D9FAA69-BB66-4F99-BFA6-B06286361295}" srcId="{63BC4496-97EF-4F8F-9C86-C688EA6F9779}" destId="{CD38EE5A-6D14-449F-AB0F-29D0011B7076}" srcOrd="0" destOrd="0" parTransId="{10321CAC-224B-408C-BD8B-01069C7C72E0}" sibTransId="{2B0138DD-CA8C-40AE-9971-FBC77BCB7534}"/>
    <dgm:cxn modelId="{8C68BFCB-D828-4D65-AC0B-C15D4120B2F1}" type="presOf" srcId="{CD38EE5A-6D14-449F-AB0F-29D0011B7076}" destId="{A5FB2341-29EE-4525-AF9D-9F939A76A006}" srcOrd="0" destOrd="0" presId="urn:microsoft.com/office/officeart/2005/8/layout/vList2"/>
    <dgm:cxn modelId="{BEC6F1FF-E40F-4111-AE84-7027BD135273}" type="presOf" srcId="{63BC4496-97EF-4F8F-9C86-C688EA6F9779}" destId="{DEAB55BB-13FD-4528-AEF1-52671C941820}" srcOrd="0" destOrd="0" presId="urn:microsoft.com/office/officeart/2005/8/layout/vList2"/>
    <dgm:cxn modelId="{F205C759-CCEE-473B-82CD-460AF06F8244}" type="presParOf" srcId="{DEAB55BB-13FD-4528-AEF1-52671C941820}" destId="{A5FB2341-29EE-4525-AF9D-9F939A76A00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EC919F-6665-40AC-90F0-AD8A4346F2B1}">
      <dsp:nvSpPr>
        <dsp:cNvPr id="0" name=""/>
        <dsp:cNvSpPr/>
      </dsp:nvSpPr>
      <dsp:spPr>
        <a:xfrm>
          <a:off x="0" y="37761"/>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i-FI" sz="2900" b="1" kern="1200" dirty="0">
              <a:solidFill>
                <a:srgbClr val="E27373"/>
              </a:solidFill>
            </a:rPr>
            <a:t>Mikä on tapahtumakonsepti?</a:t>
          </a:r>
        </a:p>
      </dsp:txBody>
      <dsp:txXfrm>
        <a:off x="33955" y="71716"/>
        <a:ext cx="8060090" cy="627655"/>
      </dsp:txXfrm>
    </dsp:sp>
    <dsp:sp modelId="{A5A5A5F0-9F95-4D95-A540-D3BC9FF9C269}">
      <dsp:nvSpPr>
        <dsp:cNvPr id="0" name=""/>
        <dsp:cNvSpPr/>
      </dsp:nvSpPr>
      <dsp:spPr>
        <a:xfrm>
          <a:off x="0" y="816846"/>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i-FI" sz="2900" b="1" kern="1200" dirty="0">
              <a:solidFill>
                <a:srgbClr val="E27373"/>
              </a:solidFill>
            </a:rPr>
            <a:t>Osallistumisen haasteita</a:t>
          </a:r>
        </a:p>
      </dsp:txBody>
      <dsp:txXfrm>
        <a:off x="33955" y="850801"/>
        <a:ext cx="8060090" cy="627655"/>
      </dsp:txXfrm>
    </dsp:sp>
    <dsp:sp modelId="{316D08E2-B209-4B6A-AB86-A7D799C33568}">
      <dsp:nvSpPr>
        <dsp:cNvPr id="0" name=""/>
        <dsp:cNvSpPr/>
      </dsp:nvSpPr>
      <dsp:spPr>
        <a:xfrm>
          <a:off x="0" y="1595932"/>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i-FI" sz="2900" b="1" kern="1200" dirty="0">
              <a:solidFill>
                <a:srgbClr val="E27373"/>
              </a:solidFill>
            </a:rPr>
            <a:t>Pikaideointi</a:t>
          </a:r>
        </a:p>
      </dsp:txBody>
      <dsp:txXfrm>
        <a:off x="33955" y="1629887"/>
        <a:ext cx="8060090" cy="627655"/>
      </dsp:txXfrm>
    </dsp:sp>
    <dsp:sp modelId="{1890B04D-D3CB-44CB-A783-527FFA05E545}">
      <dsp:nvSpPr>
        <dsp:cNvPr id="0" name=""/>
        <dsp:cNvSpPr/>
      </dsp:nvSpPr>
      <dsp:spPr>
        <a:xfrm>
          <a:off x="0" y="2375017"/>
          <a:ext cx="8128000" cy="69556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fi-FI" sz="2900" b="1" kern="1200" dirty="0">
              <a:solidFill>
                <a:srgbClr val="E27373"/>
              </a:solidFill>
            </a:rPr>
            <a:t>Ideajalostamo</a:t>
          </a:r>
        </a:p>
      </dsp:txBody>
      <dsp:txXfrm>
        <a:off x="33955" y="2408972"/>
        <a:ext cx="8060090"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07DC7-E921-4515-8205-AD63822EE33E}">
      <dsp:nvSpPr>
        <dsp:cNvPr id="0" name=""/>
        <dsp:cNvSpPr/>
      </dsp:nvSpPr>
      <dsp:spPr>
        <a:xfrm>
          <a:off x="0" y="11642"/>
          <a:ext cx="10939549" cy="21879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fi-FI" sz="5500" kern="1200" dirty="0">
              <a:solidFill>
                <a:schemeClr val="accent1"/>
              </a:solidFill>
            </a:rPr>
            <a:t>Yhteisöni on helppoa – vaikeaa saada osallistujia tapahtumiinsa</a:t>
          </a:r>
        </a:p>
      </dsp:txBody>
      <dsp:txXfrm>
        <a:off x="106804" y="118446"/>
        <a:ext cx="10725941" cy="1974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B2341-29EE-4525-AF9D-9F939A76A006}">
      <dsp:nvSpPr>
        <dsp:cNvPr id="0" name=""/>
        <dsp:cNvSpPr/>
      </dsp:nvSpPr>
      <dsp:spPr>
        <a:xfrm>
          <a:off x="0" y="240528"/>
          <a:ext cx="10839796" cy="18298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fi-FI" sz="4600" kern="1200" dirty="0">
              <a:solidFill>
                <a:schemeClr val="accent1"/>
              </a:solidFill>
            </a:rPr>
            <a:t>Yhteisöni on toivottu järjestävän alkoholittomia tapahtumia – ei ole toivottu</a:t>
          </a:r>
        </a:p>
      </dsp:txBody>
      <dsp:txXfrm>
        <a:off x="89327" y="329855"/>
        <a:ext cx="10661142" cy="16512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CCE53-B129-4819-B94D-1993571E177C}" type="datetimeFigureOut">
              <a:rPr lang="fi-FI" smtClean="0"/>
              <a:t>23.04.2021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936A3-6660-4942-A536-301D17EA87DA}" type="slidenum">
              <a:rPr lang="fi-FI" smtClean="0"/>
              <a:t>‹#›</a:t>
            </a:fld>
            <a:endParaRPr lang="fi-FI"/>
          </a:p>
        </p:txBody>
      </p:sp>
    </p:spTree>
    <p:extLst>
      <p:ext uri="{BB962C8B-B14F-4D97-AF65-F5344CB8AC3E}">
        <p14:creationId xmlns:p14="http://schemas.microsoft.com/office/powerpoint/2010/main" val="94820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a:p>
        </p:txBody>
      </p:sp>
    </p:spTree>
    <p:extLst>
      <p:ext uri="{BB962C8B-B14F-4D97-AF65-F5344CB8AC3E}">
        <p14:creationId xmlns:p14="http://schemas.microsoft.com/office/powerpoint/2010/main" val="263093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Millainen on hyvä tapahtumakonsepti? </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Huomioi järjestäjän resurssit: mm. aika, raha, työvoima, tila</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Huomio kohderyhmän tarpeet: mm. yhdessäolo, koulutus, hyvinvointi, rentoutuminen, juhlat</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Turvallinen järjestäjälle ja osallistujalle: ei loukkaantumisen vaaraa, tappioriskiä, osallistuminen on turvallista myös sosiaalisesti (esim. ei kiusata tai syrjitä)</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err="1"/>
              <a:t>Wau</a:t>
            </a:r>
            <a:r>
              <a:rPr lang="fi-FI" dirty="0"/>
              <a:t>-elementti on jokin hieno ja yllättävä lisäominaisuus, jonka tarkoitus on yllättää ja ihastuttaa osallistujaa. </a:t>
            </a:r>
          </a:p>
        </p:txBody>
      </p:sp>
      <p:sp>
        <p:nvSpPr>
          <p:cNvPr id="4" name="Dian numeron paikkamerkki 3"/>
          <p:cNvSpPr>
            <a:spLocks noGrp="1"/>
          </p:cNvSpPr>
          <p:nvPr>
            <p:ph type="sldNum" sz="quarter" idx="5"/>
          </p:nvPr>
        </p:nvSpPr>
        <p:spPr/>
        <p:txBody>
          <a:bodyPr/>
          <a:lstStyle/>
          <a:p>
            <a:fld id="{E97936A3-6660-4942-A536-301D17EA87DA}" type="slidenum">
              <a:rPr lang="fi-FI" smtClean="0"/>
              <a:t>11</a:t>
            </a:fld>
            <a:endParaRPr lang="fi-FI"/>
          </a:p>
        </p:txBody>
      </p:sp>
    </p:spTree>
    <p:extLst>
      <p:ext uri="{BB962C8B-B14F-4D97-AF65-F5344CB8AC3E}">
        <p14:creationId xmlns:p14="http://schemas.microsoft.com/office/powerpoint/2010/main" val="999042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Seuraavaksi puhutaan siitä, miksi joskus timanttinen tapahtumakonsepti ei tavoita potentiaalisia osallistujiaan. </a:t>
            </a:r>
          </a:p>
          <a:p>
            <a:r>
              <a:rPr lang="fi-FI" dirty="0"/>
              <a:t>Tapausesimerkkinä käytetään alkoholittomia tapahtumia, koska hyvin yleinen ongelma tuntuu olevan, että jäsenistö pyytää alkoholittomia tapahtumia, mutta osallistuu niihin varsin huonosti.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12</a:t>
            </a:fld>
            <a:endParaRPr lang="fi-FI"/>
          </a:p>
        </p:txBody>
      </p:sp>
    </p:spTree>
    <p:extLst>
      <p:ext uri="{BB962C8B-B14F-4D97-AF65-F5344CB8AC3E}">
        <p14:creationId xmlns:p14="http://schemas.microsoft.com/office/powerpoint/2010/main" val="990300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Järjestit siis tapahtuman, joka ei ollut yleisömenestys. Ennen kuin hylkäät koko konseptin, tarkista, miten tässä listatut asiat menivät. </a:t>
            </a:r>
          </a:p>
          <a:p>
            <a:endParaRPr lang="fi-FI" dirty="0"/>
          </a:p>
          <a:p>
            <a:r>
              <a:rPr lang="fi-FI" dirty="0"/>
              <a:t>Viestintä: Miten ajoissa tapahtumasta viestittiin? Missä kanavissa? Millaista viestintä oli?</a:t>
            </a:r>
          </a:p>
          <a:p>
            <a:r>
              <a:rPr lang="fi-FI" dirty="0"/>
              <a:t>Oliko tapahtuma samaan aikaan toisen, suositumman tapahtuman kanssa? Tai liian lähellä toista tapahtumaa, kilpailtiinko yleisöstä?</a:t>
            </a:r>
          </a:p>
          <a:p>
            <a:r>
              <a:rPr lang="fi-FI" dirty="0"/>
              <a:t>Millainen oli tapahtuman hinta-laatu –suhde, entä suhteessa odotuksiin? Millaisena tapahtumaa oli mainostettu?</a:t>
            </a:r>
          </a:p>
          <a:p>
            <a:r>
              <a:rPr lang="fi-FI" dirty="0"/>
              <a:t>Keille tapahtuma oli brändätty? Oliko kohderyhmän valinta mennyt oikein? Keiden olisi pitänyt kiinnostua tapahtumasta?</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13</a:t>
            </a:fld>
            <a:endParaRPr lang="fi-FI"/>
          </a:p>
        </p:txBody>
      </p:sp>
    </p:spTree>
    <p:extLst>
      <p:ext uri="{BB962C8B-B14F-4D97-AF65-F5344CB8AC3E}">
        <p14:creationId xmlns:p14="http://schemas.microsoft.com/office/powerpoint/2010/main" val="593536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Harjoituksen voi toteuttaa osallistujamäärästä riippuen joko janaharjoituksena eli </a:t>
            </a:r>
            <a:r>
              <a:rPr lang="fi-FI" dirty="0" err="1"/>
              <a:t>sosiometrinä</a:t>
            </a:r>
            <a:r>
              <a:rPr lang="fi-FI" dirty="0"/>
              <a:t> tai pyytää osallistujia ilmaisemaan mielipiteensä viittaamalla tai nousemalla seisomaan. </a:t>
            </a:r>
          </a:p>
          <a:p>
            <a:r>
              <a:rPr lang="fi-FI" dirty="0" err="1"/>
              <a:t>Sosiometri</a:t>
            </a:r>
            <a:r>
              <a:rPr lang="fi-FI" dirty="0"/>
              <a:t> on harjoite, jossa osallistujat menevät seisomaan siihen kohtaan kuviteltua janaa, johon he mielestään sopivat.</a:t>
            </a:r>
          </a:p>
          <a:p>
            <a:r>
              <a:rPr lang="fi-FI" dirty="0" err="1"/>
              <a:t>Sosiometrissä</a:t>
            </a:r>
            <a:r>
              <a:rPr lang="fi-FI" dirty="0"/>
              <a:t> kysytään kysymyksiä, joihin voi vastata asettumalla johonkin kohtaan kyllä-ei –janaa.</a:t>
            </a:r>
          </a:p>
          <a:p>
            <a:r>
              <a:rPr lang="fi-FI" dirty="0"/>
              <a:t>Harjoitteen tavoite on selventää koulutuksen vetäjälle ja muille osallistujille, mikä on osallistujien kokemus kysytyistä asioista. </a:t>
            </a:r>
          </a:p>
          <a:p>
            <a:endParaRPr lang="fi-FI" dirty="0"/>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14</a:t>
            </a:fld>
            <a:endParaRPr lang="fi-FI"/>
          </a:p>
        </p:txBody>
      </p:sp>
    </p:spTree>
    <p:extLst>
      <p:ext uri="{BB962C8B-B14F-4D97-AF65-F5344CB8AC3E}">
        <p14:creationId xmlns:p14="http://schemas.microsoft.com/office/powerpoint/2010/main" val="1975297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Harjoituksen voi toteuttaa osallistujamäärästä riippuen joko janaharjoituksena eli </a:t>
            </a:r>
            <a:r>
              <a:rPr lang="fi-FI" dirty="0" err="1"/>
              <a:t>sosiometrinä</a:t>
            </a:r>
            <a:r>
              <a:rPr lang="fi-FI" dirty="0"/>
              <a:t> tai pyytää osallistujia ilmaisemaan mielipiteensä viittaamalla tai nousemalla seisomaan. </a:t>
            </a:r>
          </a:p>
          <a:p>
            <a:r>
              <a:rPr lang="fi-FI" dirty="0" err="1"/>
              <a:t>Sosiometri</a:t>
            </a:r>
            <a:r>
              <a:rPr lang="fi-FI" dirty="0"/>
              <a:t> on harjoite, jossa osallistujat menevät seisomaan siihen kohtaan kuviteltua janaa, johon he mielestään sopivat.</a:t>
            </a:r>
          </a:p>
          <a:p>
            <a:r>
              <a:rPr lang="fi-FI" dirty="0" err="1"/>
              <a:t>Sosiometrissä</a:t>
            </a:r>
            <a:r>
              <a:rPr lang="fi-FI" dirty="0"/>
              <a:t> kysytään kysymyksiä, joihin voi vastata asettumalla johonkin kohtaan kyllä-ei –janaa.</a:t>
            </a:r>
          </a:p>
          <a:p>
            <a:r>
              <a:rPr lang="fi-FI" dirty="0"/>
              <a:t>Harjoitteen tavoite on selventää koulutuksen vetäjälle ja muille osallistujille, mikä on osallistujien kokemus kysytyistä asioista.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15</a:t>
            </a:fld>
            <a:endParaRPr lang="fi-FI"/>
          </a:p>
        </p:txBody>
      </p:sp>
    </p:spTree>
    <p:extLst>
      <p:ext uri="{BB962C8B-B14F-4D97-AF65-F5344CB8AC3E}">
        <p14:creationId xmlns:p14="http://schemas.microsoft.com/office/powerpoint/2010/main" val="2083452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Miten teidän yhteisössänne koetaan asia?</a:t>
            </a:r>
          </a:p>
          <a:p>
            <a:endParaRPr lang="fi-FI" dirty="0"/>
          </a:p>
          <a:p>
            <a:r>
              <a:rPr lang="fi-FI" dirty="0"/>
              <a:t>Ongelma on yleinen ympäri Suomen. Alkoholittomia tapahtumia toivotaan, mutta niihin osallistutaan heikosti.</a:t>
            </a:r>
          </a:p>
          <a:p>
            <a:r>
              <a:rPr lang="fi-FI" dirty="0"/>
              <a:t>Tutkimusten mukaan alkoholinkäyttö koetaan ongelmaksi eri tavoin:</a:t>
            </a:r>
            <a:endParaRPr lang="fi-FI" dirty="0">
              <a:cs typeface="Calibri"/>
            </a:endParaRPr>
          </a:p>
          <a:p>
            <a:pPr marL="171450" indent="-171450">
              <a:buFont typeface="Arial" panose="020B0604020202020204" pitchFamily="34" charset="0"/>
              <a:buChar char="•"/>
            </a:pPr>
            <a:r>
              <a:rPr lang="fi-FI" dirty="0"/>
              <a:t>juomaan painostaminen (KOTT 2016)</a:t>
            </a:r>
            <a:endParaRPr lang="fi-FI" dirty="0">
              <a:cs typeface="Calibri"/>
            </a:endParaRPr>
          </a:p>
          <a:p>
            <a:pPr marL="171450" indent="-171450">
              <a:buFont typeface="Arial" panose="020B0604020202020204" pitchFamily="34" charset="0"/>
              <a:buChar char="•"/>
            </a:pPr>
            <a:r>
              <a:rPr lang="fi-FI" dirty="0"/>
              <a:t>syy olla osallistumatta (</a:t>
            </a:r>
            <a:r>
              <a:rPr lang="fi-FI" dirty="0" err="1"/>
              <a:t>Nyyti</a:t>
            </a:r>
            <a:r>
              <a:rPr lang="fi-FI" dirty="0"/>
              <a:t> 2015)</a:t>
            </a:r>
            <a:endParaRPr lang="fi-FI" dirty="0">
              <a:cs typeface="Calibri"/>
            </a:endParaRPr>
          </a:p>
          <a:p>
            <a:pPr marL="171450" indent="-171450">
              <a:buFont typeface="Arial" panose="020B0604020202020204" pitchFamily="34" charset="0"/>
              <a:buChar char="•"/>
            </a:pPr>
            <a:r>
              <a:rPr lang="fi-FI" dirty="0"/>
              <a:t>alkoholittomuutta päivitellään ja kummastellaan</a:t>
            </a:r>
            <a:endParaRPr lang="fi-FI" dirty="0">
              <a:cs typeface="Calibri"/>
            </a:endParaRPr>
          </a:p>
          <a:p>
            <a:pPr marL="171450" indent="-171450">
              <a:buFont typeface="Arial" panose="020B0604020202020204" pitchFamily="34" charset="0"/>
              <a:buChar char="•"/>
            </a:pPr>
            <a:r>
              <a:rPr lang="fi-FI" dirty="0"/>
              <a:t>nuoriso käyttää alkoholia entistä vähemmän (THL 2018, KOTT 2016)</a:t>
            </a:r>
            <a:endParaRPr lang="fi-FI" dirty="0">
              <a:cs typeface="Calibri"/>
            </a:endParaRP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16</a:t>
            </a:fld>
            <a:endParaRPr lang="fi-FI"/>
          </a:p>
        </p:txBody>
      </p:sp>
    </p:spTree>
    <p:extLst>
      <p:ext uri="{BB962C8B-B14F-4D97-AF65-F5344CB8AC3E}">
        <p14:creationId xmlns:p14="http://schemas.microsoft.com/office/powerpoint/2010/main" val="1055756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Mitä osallistujat haluavat pyytäessään järjestöjä järjestämään alkoholittomia tapahtumia? Tätä kannattaa kysyä järjestön jäsenkyselyssä tai kysyä, millaisia asioita jäsenet tahtoisivat kokea yhdistyksen tapahtumissa. </a:t>
            </a:r>
          </a:p>
          <a:p>
            <a:endParaRPr lang="fi-FI" dirty="0"/>
          </a:p>
          <a:p>
            <a:r>
              <a:rPr lang="fi-FI" dirty="0"/>
              <a:t>Koulutuksen osallistujilta voi kysyä ensin ajatuksia ensimmäiseen kysymykseen ennen ”oikeiden vastausten” näyttämistä. Osallistujilta voi myös kysyä, ovatko he kysyneet kohdeyleisöiltään miksi he haluavat alkoholittomia tapahtumia. </a:t>
            </a:r>
          </a:p>
        </p:txBody>
      </p:sp>
      <p:sp>
        <p:nvSpPr>
          <p:cNvPr id="4" name="Dian numeron paikkamerkki 3"/>
          <p:cNvSpPr>
            <a:spLocks noGrp="1"/>
          </p:cNvSpPr>
          <p:nvPr>
            <p:ph type="sldNum" sz="quarter" idx="5"/>
          </p:nvPr>
        </p:nvSpPr>
        <p:spPr/>
        <p:txBody>
          <a:bodyPr/>
          <a:lstStyle/>
          <a:p>
            <a:fld id="{E97936A3-6660-4942-A536-301D17EA87DA}" type="slidenum">
              <a:rPr lang="fi-FI" smtClean="0"/>
              <a:t>17</a:t>
            </a:fld>
            <a:endParaRPr lang="fi-FI"/>
          </a:p>
        </p:txBody>
      </p:sp>
    </p:spTree>
    <p:extLst>
      <p:ext uri="{BB962C8B-B14F-4D97-AF65-F5344CB8AC3E}">
        <p14:creationId xmlns:p14="http://schemas.microsoft.com/office/powerpoint/2010/main" val="404028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Mene sisältö edellä – mieti, mitä tapahtumassa tehdään, minkä asian ympärille osallistujat kokoontuvat. </a:t>
            </a:r>
          </a:p>
          <a:p>
            <a:endParaRPr lang="fi-FI" dirty="0"/>
          </a:p>
          <a:p>
            <a:r>
              <a:rPr lang="fi-FI" dirty="0"/>
              <a:t>Tapahtumakonsepti voi olla sellainen, että osallistujille syntyvään mielikuvaan tapahtumasta ei edes kuulu päihteiden käyttäminen, tai sitten päihteiden käyttämisellä tai käyttämättä jättämisellä ei ole merkitystä tai erityisasemaa tapahtumassa.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18</a:t>
            </a:fld>
            <a:endParaRPr lang="fi-FI"/>
          </a:p>
        </p:txBody>
      </p:sp>
    </p:spTree>
    <p:extLst>
      <p:ext uri="{BB962C8B-B14F-4D97-AF65-F5344CB8AC3E}">
        <p14:creationId xmlns:p14="http://schemas.microsoft.com/office/powerpoint/2010/main" val="295226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19</a:t>
            </a:fld>
            <a:endParaRPr lang="fi-FI"/>
          </a:p>
        </p:txBody>
      </p:sp>
    </p:spTree>
    <p:extLst>
      <p:ext uri="{BB962C8B-B14F-4D97-AF65-F5344CB8AC3E}">
        <p14:creationId xmlns:p14="http://schemas.microsoft.com/office/powerpoint/2010/main" val="2713333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20</a:t>
            </a:fld>
            <a:endParaRPr lang="fi-FI"/>
          </a:p>
        </p:txBody>
      </p:sp>
    </p:spTree>
    <p:extLst>
      <p:ext uri="{BB962C8B-B14F-4D97-AF65-F5344CB8AC3E}">
        <p14:creationId xmlns:p14="http://schemas.microsoft.com/office/powerpoint/2010/main" val="323642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cs typeface="Calibri"/>
              </a:rPr>
              <a:t>(</a:t>
            </a:r>
            <a:r>
              <a:rPr lang="fi-FI" dirty="0"/>
              <a:t>Versio</a:t>
            </a:r>
            <a:r>
              <a:rPr lang="fi-FI" dirty="0">
                <a:cs typeface="Calibri"/>
              </a:rPr>
              <a:t> 2.1, julkaistu 23.4.2021)</a:t>
            </a:r>
            <a:endParaRPr lang="fi-FI" dirty="0"/>
          </a:p>
          <a:p>
            <a:endParaRPr lang="fi-FI" dirty="0"/>
          </a:p>
          <a:p>
            <a:r>
              <a:rPr lang="fi-FI" dirty="0"/>
              <a:t>Tämä on konseptipajakoulutus. </a:t>
            </a:r>
            <a:r>
              <a:rPr lang="fi-FI" dirty="0">
                <a:cs typeface="Calibri"/>
              </a:rPr>
              <a:t>Kesto: 90 minuuttia</a:t>
            </a:r>
          </a:p>
          <a:p>
            <a:endParaRPr lang="fi-FI" b="1" dirty="0">
              <a:cs typeface="Calibri"/>
            </a:endParaRPr>
          </a:p>
          <a:p>
            <a:r>
              <a:rPr lang="fi-FI" b="1" dirty="0">
                <a:cs typeface="Calibri"/>
              </a:rPr>
              <a:t>Dioissa olevien symbolien selitykset</a:t>
            </a:r>
          </a:p>
          <a:p>
            <a:r>
              <a:rPr lang="fi-FI" sz="1200" kern="1200" dirty="0">
                <a:solidFill>
                  <a:schemeClr val="tx1"/>
                </a:solidFill>
                <a:effectLst/>
                <a:latin typeface="+mn-lt"/>
                <a:ea typeface="+mn-ea"/>
                <a:cs typeface="+mn-cs"/>
              </a:rPr>
              <a:t>Pähkinä-symboli merkitsee tehtävää.</a:t>
            </a:r>
            <a:endParaRPr lang="fi-FI" sz="1200" kern="1200" dirty="0">
              <a:solidFill>
                <a:schemeClr val="tx1"/>
              </a:solidFill>
              <a:effectLst/>
              <a:latin typeface="+mn-lt"/>
              <a:cs typeface="Calibri"/>
            </a:endParaRPr>
          </a:p>
          <a:p>
            <a:endParaRPr lang="fi-FI" sz="1200" kern="1200" dirty="0">
              <a:effectLst/>
              <a:cs typeface="+mn-lt"/>
            </a:endParaRPr>
          </a:p>
          <a:p>
            <a:r>
              <a:rPr lang="fi-FI" sz="1200" b="1" kern="1200" dirty="0">
                <a:effectLst/>
                <a:cs typeface="+mn-lt"/>
              </a:rPr>
              <a:t>Vinkkejä koulutuksen vetäjälle</a:t>
            </a:r>
          </a:p>
          <a:p>
            <a:r>
              <a:rPr lang="fi-FI" sz="1200" kern="1200" dirty="0">
                <a:effectLst/>
                <a:cs typeface="+mn-lt"/>
              </a:rPr>
              <a:t>-Varaa koulutukseen mukaan kyniä, paperia ja post-it –lappuja</a:t>
            </a:r>
          </a:p>
          <a:p>
            <a:r>
              <a:rPr lang="fi-FI" sz="1200" kern="1200" dirty="0">
                <a:effectLst/>
                <a:cs typeface="+mn-lt"/>
              </a:rPr>
              <a:t>-Pikaideointi-harjoitetta varten tarvitaan kello tai muu ajanottoväline</a:t>
            </a:r>
          </a:p>
          <a:p>
            <a:r>
              <a:rPr lang="fi-FI" sz="1200" kern="1200" dirty="0">
                <a:effectLst/>
                <a:cs typeface="+mn-lt"/>
              </a:rPr>
              <a:t>-Koulutustilan olisi hyvä olla sellainen, että osallistujien on mahdollista liikkua tilassa ja työskennellä pienryhmissä.</a:t>
            </a:r>
          </a:p>
          <a:p>
            <a:r>
              <a:rPr lang="fi-FI" sz="1200" kern="1200" dirty="0">
                <a:effectLst/>
                <a:cs typeface="+mn-lt"/>
              </a:rPr>
              <a:t>-Koulutus kannattaa ajoittaa niin, että aiheet ”mikä on tapahtumakonsepti” ja ”osallistumisen haasteita” tulisi käsitellä melko nopeasti, noin puolessa tunnissa ja jättää konsepti-ideoinneille valtaosa koulutuksen käytettävissä olevasta ajasta.</a:t>
            </a:r>
          </a:p>
          <a:p>
            <a:endParaRPr lang="fi-FI" sz="1200" kern="1200" dirty="0">
              <a:effectLst/>
              <a:cs typeface="+mn-lt"/>
            </a:endParaRPr>
          </a:p>
          <a:p>
            <a:r>
              <a:rPr lang="fi-FI" sz="1200" kern="1200" dirty="0">
                <a:effectLst/>
                <a:cs typeface="+mn-lt"/>
              </a:rPr>
              <a:t>-Koulutus on mahdollista pitää etänä siten, että yksilötehtävissä osallistujat kommentoivat esim. käytetyn alustan chattiin. Suurempien ideointitehtävien diojen muistiinpanoissa on tarkemmat ohjeet näiden vetämiseen etäkoulutuksessa.</a:t>
            </a:r>
          </a:p>
          <a:p>
            <a:endParaRPr lang="fi-FI" sz="1200" kern="1200" dirty="0">
              <a:effectLst/>
              <a:cs typeface="+mn-lt"/>
            </a:endParaRPr>
          </a:p>
          <a:p>
            <a:br>
              <a:rPr lang="fi-FI" sz="1200" kern="1200" dirty="0">
                <a:effectLst/>
                <a:cs typeface="+mn-lt"/>
              </a:rPr>
            </a:br>
            <a:endParaRPr lang="fi-FI" sz="1200" kern="1200" dirty="0">
              <a:effectLs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kern="1200" dirty="0">
                <a:effectLst/>
                <a:cs typeface="+mn-lt"/>
              </a:rPr>
              <a:t>Tämä koulutus </a:t>
            </a:r>
            <a:r>
              <a:rPr lang="fi-FI" dirty="0"/>
              <a:t>kehitettiin </a:t>
            </a:r>
            <a:r>
              <a:rPr lang="fi-FI" sz="1200" kern="1200" dirty="0">
                <a:solidFill>
                  <a:schemeClr val="tx1"/>
                </a:solidFill>
                <a:effectLst/>
                <a:latin typeface="+mn-lt"/>
                <a:ea typeface="+mn-ea"/>
                <a:cs typeface="+mn-cs"/>
              </a:rPr>
              <a:t>Ehyt ry:n ja </a:t>
            </a:r>
            <a:r>
              <a:rPr lang="fi-FI" sz="1200" kern="1200" dirty="0" err="1">
                <a:solidFill>
                  <a:schemeClr val="tx1"/>
                </a:solidFill>
                <a:effectLst/>
                <a:latin typeface="+mn-lt"/>
                <a:ea typeface="+mn-ea"/>
                <a:cs typeface="+mn-cs"/>
              </a:rPr>
              <a:t>Nyyti</a:t>
            </a:r>
            <a:r>
              <a:rPr lang="fi-FI" sz="1200" kern="1200" dirty="0">
                <a:solidFill>
                  <a:schemeClr val="tx1"/>
                </a:solidFill>
                <a:effectLst/>
                <a:latin typeface="+mn-lt"/>
                <a:ea typeface="+mn-ea"/>
                <a:cs typeface="+mn-cs"/>
              </a:rPr>
              <a:t> ry:n yhteisessä KUPLA-hankkeessa 2018-2020. Hankkeen tavoitteena oli mm. korkeakouluopiskelijoiden hyvinvoinnin ja opiskelukyvyn tukeminen.</a:t>
            </a:r>
            <a:r>
              <a:rPr lang="fi-FI" dirty="0"/>
              <a:t>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a:t>
            </a:fld>
            <a:endParaRPr lang="fi-FI"/>
          </a:p>
        </p:txBody>
      </p:sp>
    </p:spTree>
    <p:extLst>
      <p:ext uri="{BB962C8B-B14F-4D97-AF65-F5344CB8AC3E}">
        <p14:creationId xmlns:p14="http://schemas.microsoft.com/office/powerpoint/2010/main" val="1314585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Ideointiharjoite, joka tehdään yksin tai pienissä ryhmissä. Tämän harjoitteen tarkoitus on lämmitellä osallistujia. </a:t>
            </a:r>
          </a:p>
          <a:p>
            <a:r>
              <a:rPr lang="fi-FI" dirty="0">
                <a:cs typeface="Calibri"/>
              </a:rPr>
              <a:t>Harjoitteen vetäjä lukee kerrallaan yhden tehtävänannon ja osallistujat jalostavat ideasta konseptin. Ideat kirjoitetaan paperilapuille tai post-it –lapuille. </a:t>
            </a:r>
          </a:p>
          <a:p>
            <a:r>
              <a:rPr lang="fi-FI" dirty="0">
                <a:cs typeface="Calibri"/>
              </a:rPr>
              <a:t>Harjoite puretaan siten, että vetäjä lukee idean ja pyytää eri ryhmiä/osallistujia kertomaan oman konseptinsa kuhunkin ideaan. </a:t>
            </a:r>
          </a:p>
          <a:p>
            <a:endParaRPr lang="fi-FI" dirty="0"/>
          </a:p>
          <a:p>
            <a:r>
              <a:rPr lang="fi-FI" dirty="0"/>
              <a:t>Kesto: ideointi 1min/idea, purku 10 min</a:t>
            </a:r>
          </a:p>
          <a:p>
            <a:endParaRPr lang="fi-FI" dirty="0"/>
          </a:p>
          <a:p>
            <a:r>
              <a:rPr lang="fi-FI" dirty="0"/>
              <a:t>Apukysymyksiä vetäjälle:</a:t>
            </a:r>
          </a:p>
          <a:p>
            <a:endParaRPr lang="fi-FI" dirty="0"/>
          </a:p>
          <a:p>
            <a:r>
              <a:rPr lang="fi-FI" dirty="0"/>
              <a:t>Syödään yhdessä – mitä ruokaliitteistä tekisitte järjestöporukalla? Mitä uutta twistiä voisi tuoda yhteisruokailuun?</a:t>
            </a:r>
          </a:p>
          <a:p>
            <a:r>
              <a:rPr lang="fi-FI" dirty="0"/>
              <a:t>Tutustutaan asiaan – mihin olette aina halunneet tehdä tutustumisretken? Mitä haluaisitte kokeilla?</a:t>
            </a:r>
          </a:p>
          <a:p>
            <a:r>
              <a:rPr lang="fi-FI" dirty="0"/>
              <a:t>Mitä tekisit julkisessa tilassa? Mikä on tämän kaupungin tunnetuin maamerkki?</a:t>
            </a:r>
          </a:p>
          <a:p>
            <a:r>
              <a:rPr lang="fi-FI" dirty="0"/>
              <a:t>Kaupungin parhaat – mitä täällä voi tehdä ilmaiseksi? Onko hyviä opiskelija-alennuksia joita hyödyntää?</a:t>
            </a:r>
          </a:p>
          <a:p>
            <a:r>
              <a:rPr lang="fi-FI" dirty="0"/>
              <a:t>Saanko puhua </a:t>
            </a:r>
            <a:r>
              <a:rPr lang="fi-FI" dirty="0" err="1"/>
              <a:t>mun</a:t>
            </a:r>
            <a:r>
              <a:rPr lang="fi-FI" dirty="0"/>
              <a:t> tieteenalasta – millaisen opiskeluun tai oppialaan liittyvän tapahtuman tekisit?</a:t>
            </a:r>
          </a:p>
          <a:p>
            <a:r>
              <a:rPr lang="fi-FI" dirty="0"/>
              <a:t>Vaatteita – jos haluaa nostaa rimaa, voi sanoa että haalarimerkkien ompelua ei lasketa</a:t>
            </a:r>
          </a:p>
          <a:p>
            <a:endParaRPr lang="fi-FI" dirty="0"/>
          </a:p>
          <a:p>
            <a:r>
              <a:rPr lang="fi-FI" dirty="0"/>
              <a:t>Etäkoulutuksessa tämän tehtävän voi toteuttaa niin, että osallistujat listaavat omille lapuilleen tai muistiinpanotiedostoon ideansa. Purun voi toteuttaa niin, että osallistujia pyydetään kirjoittamaan käytetyn videoneuvottelualustan chattiin ideansa, tai käyttää ideoiden listaamiseen jotain erillistä yhdessä työstettäväksi sopivaa alustaa, esim. Google </a:t>
            </a:r>
            <a:r>
              <a:rPr lang="fi-FI" dirty="0" err="1"/>
              <a:t>Docsia</a:t>
            </a:r>
            <a:r>
              <a:rPr lang="fi-FI" dirty="0"/>
              <a:t> tai </a:t>
            </a:r>
            <a:r>
              <a:rPr lang="fi-FI" dirty="0" err="1"/>
              <a:t>Padletia</a:t>
            </a:r>
            <a:r>
              <a:rPr lang="fi-FI" dirty="0"/>
              <a:t>, tai jotain näiden kaltaista sovellusta.</a:t>
            </a:r>
          </a:p>
        </p:txBody>
      </p:sp>
      <p:sp>
        <p:nvSpPr>
          <p:cNvPr id="4" name="Dian numeron paikkamerkki 3"/>
          <p:cNvSpPr>
            <a:spLocks noGrp="1"/>
          </p:cNvSpPr>
          <p:nvPr>
            <p:ph type="sldNum" sz="quarter" idx="5"/>
          </p:nvPr>
        </p:nvSpPr>
        <p:spPr/>
        <p:txBody>
          <a:bodyPr/>
          <a:lstStyle/>
          <a:p>
            <a:fld id="{E97936A3-6660-4942-A536-301D17EA87DA}" type="slidenum">
              <a:rPr lang="fi-FI" smtClean="0"/>
              <a:t>21</a:t>
            </a:fld>
            <a:endParaRPr lang="fi-FI"/>
          </a:p>
        </p:txBody>
      </p:sp>
    </p:spTree>
    <p:extLst>
      <p:ext uri="{BB962C8B-B14F-4D97-AF65-F5344CB8AC3E}">
        <p14:creationId xmlns:p14="http://schemas.microsoft.com/office/powerpoint/2010/main" val="945516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Ideajalostamo on isompi tapahtumakonseptin suunnitteluharjoite. </a:t>
            </a:r>
          </a:p>
        </p:txBody>
      </p:sp>
      <p:sp>
        <p:nvSpPr>
          <p:cNvPr id="4" name="Dian numeron paikkamerkki 3"/>
          <p:cNvSpPr>
            <a:spLocks noGrp="1"/>
          </p:cNvSpPr>
          <p:nvPr>
            <p:ph type="sldNum" sz="quarter" idx="5"/>
          </p:nvPr>
        </p:nvSpPr>
        <p:spPr/>
        <p:txBody>
          <a:bodyPr/>
          <a:lstStyle/>
          <a:p>
            <a:fld id="{E97936A3-6660-4942-A536-301D17EA87DA}" type="slidenum">
              <a:rPr lang="fi-FI" smtClean="0"/>
              <a:t>22</a:t>
            </a:fld>
            <a:endParaRPr lang="fi-FI"/>
          </a:p>
        </p:txBody>
      </p:sp>
    </p:spTree>
    <p:extLst>
      <p:ext uri="{BB962C8B-B14F-4D97-AF65-F5344CB8AC3E}">
        <p14:creationId xmlns:p14="http://schemas.microsoft.com/office/powerpoint/2010/main" val="1246104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cs typeface="Calibri"/>
              </a:rPr>
              <a:t>Toinen harjoite – iso ideointi, vaihe 1.</a:t>
            </a:r>
            <a:endParaRPr lang="fi-FI" dirty="0"/>
          </a:p>
          <a:p>
            <a:endParaRPr lang="fi-FI" dirty="0">
              <a:cs typeface="Calibri" panose="020F0502020204030204"/>
            </a:endParaRPr>
          </a:p>
          <a:p>
            <a:r>
              <a:rPr lang="fi-FI" dirty="0">
                <a:cs typeface="Calibri" panose="020F0502020204030204"/>
              </a:rPr>
              <a:t>Jos koulutettavia on pienehkö ryhmä (enintään 30 osallistujaa), harjoite toteutetaan niin, että ideat kirjoitetaan lapulle/paperille siten, että niiden yhteyteen/ympärille jää tilaa kommentoida. Harjoitteen seuraavassa vaiheessa osallistujat kiertelevät koulutustilassa ja kirjoittavat kommentteja papereihin. </a:t>
            </a:r>
          </a:p>
          <a:p>
            <a:endParaRPr lang="fi-FI" dirty="0">
              <a:cs typeface="Calibri" panose="020F0502020204030204"/>
            </a:endParaRPr>
          </a:p>
          <a:p>
            <a:r>
              <a:rPr lang="fi-FI" dirty="0">
                <a:cs typeface="Calibri" panose="020F0502020204030204"/>
              </a:rPr>
              <a:t>Jos koulutettavia on suuri ryhmä (yli 30 osallistujaa), harjoite toteutetaan niin, että osallistujat saavat yhden paperin, jolle kirjaavat ideansa. Harjoitteen seuraavassa vaiheessa paperia vaihdetaan toisen osallistujan/ryhmän kanssa.</a:t>
            </a:r>
          </a:p>
          <a:p>
            <a:endParaRPr lang="fi-FI" dirty="0">
              <a:cs typeface="Calibri" panose="020F0502020204030204"/>
            </a:endParaRPr>
          </a:p>
          <a:p>
            <a:r>
              <a:rPr lang="fi-FI" dirty="0">
                <a:cs typeface="Calibri" panose="020F0502020204030204"/>
              </a:rPr>
              <a:t>Vinkkejä ja asioita, joita sanoa osallistujille:</a:t>
            </a:r>
            <a:endParaRPr lang="fi-FI" dirty="0"/>
          </a:p>
          <a:p>
            <a:pPr marL="171450" indent="-171450">
              <a:buFont typeface="Arial" panose="020B0604020202020204" pitchFamily="34" charset="0"/>
              <a:buChar char="•"/>
            </a:pPr>
            <a:r>
              <a:rPr lang="fi-FI" dirty="0"/>
              <a:t>Tarkoitus ei ole tehdä täysin alkoholittomia tapahtumia, vaan tapahtumia, joissa alkoholin käyttö ei ole keskiössä ja ainoa aktiviteetti, joka on tarjolla. </a:t>
            </a:r>
          </a:p>
          <a:p>
            <a:pPr marL="171450" indent="-171450">
              <a:buFont typeface="Arial" panose="020B0604020202020204" pitchFamily="34" charset="0"/>
              <a:buChar char="•"/>
            </a:pPr>
            <a:r>
              <a:rPr lang="fi-FI" dirty="0"/>
              <a:t>Muodosta pari tai ryhmä sellaisten henkilöiden kanssa, joita et vielä tunne – tutustut ihmisiin ja toisenlaisiin ajattelutapoihin. </a:t>
            </a:r>
            <a:endParaRPr lang="fi-FI" dirty="0">
              <a:cs typeface="Calibri"/>
            </a:endParaRPr>
          </a:p>
          <a:p>
            <a:pPr marL="171450" indent="-171450">
              <a:buFont typeface="Arial" panose="020B0604020202020204" pitchFamily="34" charset="0"/>
              <a:buChar char="•"/>
            </a:pPr>
            <a:r>
              <a:rPr lang="fi-FI" dirty="0"/>
              <a:t>Jos et keksi uutta ideaa, jaa jokin toimivaksi havaittu konsepti joka täyttää vähintään kolme ehdoista.</a:t>
            </a:r>
            <a:endParaRPr lang="fi-FI" dirty="0">
              <a:cs typeface="Calibri" panose="020F0502020204030204"/>
            </a:endParaRPr>
          </a:p>
          <a:p>
            <a:pPr marL="171450" indent="-171450">
              <a:buFont typeface="Arial" panose="020B0604020202020204" pitchFamily="34" charset="0"/>
              <a:buChar char="•"/>
            </a:pPr>
            <a:r>
              <a:rPr lang="fi-FI" dirty="0">
                <a:cs typeface="Calibri" panose="020F0502020204030204"/>
              </a:rPr>
              <a:t>Ota kuvia ideoista.</a:t>
            </a:r>
          </a:p>
          <a:p>
            <a:endParaRPr lang="fi-FI" dirty="0"/>
          </a:p>
          <a:p>
            <a:r>
              <a:rPr lang="fi-FI" dirty="0"/>
              <a:t>Etäkoulutuksessa harjoitteen voi toteuttaa seuraavasti:</a:t>
            </a:r>
          </a:p>
          <a:p>
            <a:endParaRPr lang="fi-FI" dirty="0"/>
          </a:p>
          <a:p>
            <a:r>
              <a:rPr lang="fi-FI" dirty="0"/>
              <a:t>Jos koulutuksessa käytetty alusta mahdollistaa osallistujien jakamisen pienryhmiin, jaa osallistujat pieniin ryhmähuoneisiin, joissa he keksivät tehtävänannon mukaisesti 1-3 erilaista tapahtumaideaa. Tapahtumaideat kirjataan sopivalle yhteisen työstämisen ja kommentoinnin mahdollistavalle alustalle, esim. </a:t>
            </a:r>
            <a:r>
              <a:rPr lang="fi-FI" dirty="0" err="1"/>
              <a:t>Padletiin</a:t>
            </a:r>
            <a:r>
              <a:rPr lang="fi-FI" dirty="0"/>
              <a:t> tai Google </a:t>
            </a:r>
            <a:r>
              <a:rPr lang="fi-FI" dirty="0" err="1"/>
              <a:t>Docsiin</a:t>
            </a:r>
            <a:r>
              <a:rPr lang="fi-FI" dirty="0"/>
              <a:t>. Harjoitteen purkuvaiheessa (kts. seuraava dia) kaikki osallistujat käyvät kommentoimassa ideoita annettujen ohjeiden mukaisesti.</a:t>
            </a:r>
          </a:p>
        </p:txBody>
      </p:sp>
      <p:sp>
        <p:nvSpPr>
          <p:cNvPr id="4" name="Dian numeron paikkamerkki 3"/>
          <p:cNvSpPr>
            <a:spLocks noGrp="1"/>
          </p:cNvSpPr>
          <p:nvPr>
            <p:ph type="sldNum" sz="quarter" idx="5"/>
          </p:nvPr>
        </p:nvSpPr>
        <p:spPr/>
        <p:txBody>
          <a:bodyPr/>
          <a:lstStyle/>
          <a:p>
            <a:fld id="{E97936A3-6660-4942-A536-301D17EA87DA}" type="slidenum">
              <a:rPr lang="fi-FI" smtClean="0"/>
              <a:t>23</a:t>
            </a:fld>
            <a:endParaRPr lang="fi-FI"/>
          </a:p>
        </p:txBody>
      </p:sp>
    </p:spTree>
    <p:extLst>
      <p:ext uri="{BB962C8B-B14F-4D97-AF65-F5344CB8AC3E}">
        <p14:creationId xmlns:p14="http://schemas.microsoft.com/office/powerpoint/2010/main" val="2606535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Ideointi, vaihe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Jos koulutettavia on pieni ryhmä, asetetaan edellisen vaiheen ideapaperit pöydille tai muille pinnoille ja ohjeistetaan osallistujia kiertelemään ideapaperien luona ja kehittämään niitä dian ohjeiden mukaisesti.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Jos koulutettavia on suuri ryhmä, ohjeistetaan osallistujat vaihtamaan paperia toisen osallistujan/ideointiryhmän kanssa.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Aikaa: 5-7min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24</a:t>
            </a:fld>
            <a:endParaRPr lang="fi-FI"/>
          </a:p>
        </p:txBody>
      </p:sp>
    </p:spTree>
    <p:extLst>
      <p:ext uri="{BB962C8B-B14F-4D97-AF65-F5344CB8AC3E}">
        <p14:creationId xmlns:p14="http://schemas.microsoft.com/office/powerpoint/2010/main" val="4254722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cs typeface="Calibri"/>
              </a:rPr>
              <a:t>Ideat</a:t>
            </a:r>
            <a:r>
              <a:rPr lang="en-US" dirty="0">
                <a:cs typeface="Calibri"/>
              </a:rPr>
              <a:t> </a:t>
            </a:r>
            <a:r>
              <a:rPr lang="en-US" dirty="0" err="1">
                <a:cs typeface="Calibri"/>
              </a:rPr>
              <a:t>puretaan</a:t>
            </a:r>
            <a:r>
              <a:rPr lang="en-US" dirty="0">
                <a:cs typeface="Calibri"/>
              </a:rPr>
              <a:t> </a:t>
            </a:r>
            <a:r>
              <a:rPr lang="en-US" dirty="0" err="1">
                <a:cs typeface="Calibri"/>
              </a:rPr>
              <a:t>siten</a:t>
            </a:r>
            <a:r>
              <a:rPr lang="en-US" dirty="0">
                <a:cs typeface="Calibri"/>
              </a:rPr>
              <a:t>, </a:t>
            </a:r>
            <a:r>
              <a:rPr lang="en-US" dirty="0" err="1">
                <a:cs typeface="Calibri"/>
              </a:rPr>
              <a:t>että</a:t>
            </a:r>
            <a:r>
              <a:rPr lang="en-US" dirty="0">
                <a:cs typeface="Calibri"/>
              </a:rPr>
              <a:t> </a:t>
            </a:r>
            <a:r>
              <a:rPr lang="en-US" dirty="0" err="1">
                <a:cs typeface="Calibri"/>
              </a:rPr>
              <a:t>käsitellään</a:t>
            </a:r>
            <a:r>
              <a:rPr lang="en-US" dirty="0">
                <a:cs typeface="Calibri"/>
              </a:rPr>
              <a:t> </a:t>
            </a:r>
            <a:r>
              <a:rPr lang="en-US" dirty="0" err="1">
                <a:cs typeface="Calibri"/>
              </a:rPr>
              <a:t>osallistujien</a:t>
            </a:r>
            <a:r>
              <a:rPr lang="en-US" dirty="0">
                <a:cs typeface="Calibri"/>
              </a:rPr>
              <a:t>/</a:t>
            </a:r>
            <a:r>
              <a:rPr lang="en-US" dirty="0" err="1">
                <a:cs typeface="Calibri"/>
              </a:rPr>
              <a:t>pienryhmien</a:t>
            </a:r>
            <a:r>
              <a:rPr lang="en-US" dirty="0">
                <a:cs typeface="Calibri"/>
              </a:rPr>
              <a:t> </a:t>
            </a:r>
            <a:r>
              <a:rPr lang="en-US" dirty="0" err="1">
                <a:cs typeface="Calibri"/>
              </a:rPr>
              <a:t>ideat</a:t>
            </a:r>
            <a:r>
              <a:rPr lang="en-US" dirty="0">
                <a:cs typeface="Calibri"/>
              </a:rPr>
              <a:t> </a:t>
            </a:r>
            <a:r>
              <a:rPr lang="en-US" dirty="0" err="1">
                <a:cs typeface="Calibri"/>
              </a:rPr>
              <a:t>sekä</a:t>
            </a:r>
            <a:r>
              <a:rPr lang="en-US" dirty="0">
                <a:cs typeface="Calibri"/>
              </a:rPr>
              <a:t> </a:t>
            </a:r>
            <a:r>
              <a:rPr lang="en-US" dirty="0" err="1">
                <a:cs typeface="Calibri"/>
              </a:rPr>
              <a:t>kehitysehdotukset</a:t>
            </a:r>
            <a:r>
              <a:rPr lang="en-US" dirty="0">
                <a:cs typeface="Calibri"/>
              </a:rPr>
              <a:t>/</a:t>
            </a:r>
            <a:r>
              <a:rPr lang="en-US">
                <a:cs typeface="Calibri"/>
              </a:rPr>
              <a:t>kommentit. </a:t>
            </a:r>
            <a:r>
              <a:rPr lang="en-US" dirty="0" err="1">
                <a:cs typeface="Calibri"/>
              </a:rPr>
              <a:t>Tähän</a:t>
            </a:r>
            <a:r>
              <a:rPr lang="en-US" dirty="0">
                <a:cs typeface="Calibri"/>
              </a:rPr>
              <a:t> </a:t>
            </a:r>
            <a:r>
              <a:rPr lang="en-US" dirty="0" err="1">
                <a:cs typeface="Calibri"/>
              </a:rPr>
              <a:t>vaiheeseen</a:t>
            </a:r>
            <a:r>
              <a:rPr lang="en-US" dirty="0">
                <a:cs typeface="Calibri"/>
              </a:rPr>
              <a:t> </a:t>
            </a:r>
            <a:r>
              <a:rPr lang="en-US" dirty="0" err="1">
                <a:cs typeface="Calibri"/>
              </a:rPr>
              <a:t>voi</a:t>
            </a:r>
            <a:r>
              <a:rPr lang="en-US" dirty="0">
                <a:cs typeface="Calibri"/>
              </a:rPr>
              <a:t> </a:t>
            </a:r>
            <a:r>
              <a:rPr lang="en-US" dirty="0" err="1">
                <a:cs typeface="Calibri"/>
              </a:rPr>
              <a:t>käyttää</a:t>
            </a:r>
            <a:r>
              <a:rPr lang="en-US" dirty="0">
                <a:cs typeface="Calibri"/>
              </a:rPr>
              <a:t> </a:t>
            </a:r>
            <a:r>
              <a:rPr lang="en-US" dirty="0" err="1">
                <a:cs typeface="Calibri"/>
              </a:rPr>
              <a:t>niin</a:t>
            </a:r>
            <a:r>
              <a:rPr lang="en-US" dirty="0">
                <a:cs typeface="Calibri"/>
              </a:rPr>
              <a:t> </a:t>
            </a:r>
            <a:r>
              <a:rPr lang="en-US" dirty="0" err="1">
                <a:cs typeface="Calibri"/>
              </a:rPr>
              <a:t>paljon</a:t>
            </a:r>
            <a:r>
              <a:rPr lang="en-US" dirty="0">
                <a:cs typeface="Calibri"/>
              </a:rPr>
              <a:t> </a:t>
            </a:r>
            <a:r>
              <a:rPr lang="en-US" dirty="0" err="1">
                <a:cs typeface="Calibri"/>
              </a:rPr>
              <a:t>aikaa</a:t>
            </a:r>
            <a:r>
              <a:rPr lang="en-US" dirty="0">
                <a:cs typeface="Calibri"/>
              </a:rPr>
              <a:t> </a:t>
            </a:r>
            <a:r>
              <a:rPr lang="en-US" dirty="0" err="1">
                <a:cs typeface="Calibri"/>
              </a:rPr>
              <a:t>kuin</a:t>
            </a:r>
            <a:r>
              <a:rPr lang="en-US" dirty="0">
                <a:cs typeface="Calibri"/>
              </a:rPr>
              <a:t> vain </a:t>
            </a:r>
            <a:r>
              <a:rPr lang="en-US" dirty="0" err="1">
                <a:cs typeface="Calibri"/>
              </a:rPr>
              <a:t>tässä</a:t>
            </a:r>
            <a:r>
              <a:rPr lang="en-US" dirty="0">
                <a:cs typeface="Calibri"/>
              </a:rPr>
              <a:t> </a:t>
            </a:r>
            <a:r>
              <a:rPr lang="en-US" dirty="0" err="1">
                <a:cs typeface="Calibri"/>
              </a:rPr>
              <a:t>vaiheessa</a:t>
            </a:r>
            <a:r>
              <a:rPr lang="en-US" dirty="0">
                <a:cs typeface="Calibri"/>
              </a:rPr>
              <a:t> on </a:t>
            </a:r>
            <a:r>
              <a:rPr lang="en-US" dirty="0" err="1">
                <a:cs typeface="Calibri"/>
              </a:rPr>
              <a:t>jäljellä</a:t>
            </a:r>
            <a:r>
              <a:rPr lang="en-US" dirty="0">
                <a:cs typeface="Calibri"/>
              </a:rPr>
              <a:t> ja </a:t>
            </a:r>
            <a:r>
              <a:rPr lang="en-US" dirty="0" err="1">
                <a:cs typeface="Calibri"/>
              </a:rPr>
              <a:t>käsitellä</a:t>
            </a:r>
            <a:r>
              <a:rPr lang="en-US" dirty="0">
                <a:cs typeface="Calibri"/>
              </a:rPr>
              <a:t> </a:t>
            </a:r>
            <a:r>
              <a:rPr lang="en-US" dirty="0" err="1">
                <a:cs typeface="Calibri"/>
              </a:rPr>
              <a:t>seuraavan</a:t>
            </a:r>
            <a:r>
              <a:rPr lang="en-US" dirty="0">
                <a:cs typeface="Calibri"/>
              </a:rPr>
              <a:t> </a:t>
            </a:r>
            <a:r>
              <a:rPr lang="en-US" dirty="0" err="1">
                <a:cs typeface="Calibri"/>
              </a:rPr>
              <a:t>koontidian</a:t>
            </a:r>
            <a:r>
              <a:rPr lang="en-US" dirty="0">
                <a:cs typeface="Calibri"/>
              </a:rPr>
              <a:t> </a:t>
            </a:r>
            <a:r>
              <a:rPr lang="en-US" dirty="0" err="1">
                <a:cs typeface="Calibri"/>
              </a:rPr>
              <a:t>erittäin</a:t>
            </a:r>
            <a:r>
              <a:rPr lang="en-US" dirty="0">
                <a:cs typeface="Calibri"/>
              </a:rPr>
              <a:t> </a:t>
            </a:r>
            <a:r>
              <a:rPr lang="en-US" dirty="0" err="1">
                <a:cs typeface="Calibri"/>
              </a:rPr>
              <a:t>nopeasti</a:t>
            </a:r>
            <a:r>
              <a:rPr lang="en-US" dirty="0">
                <a:cs typeface="Calibri"/>
              </a:rPr>
              <a:t> ja </a:t>
            </a:r>
            <a:r>
              <a:rPr lang="en-US" dirty="0" err="1">
                <a:cs typeface="Calibri"/>
              </a:rPr>
              <a:t>kursorisesti</a:t>
            </a:r>
            <a:r>
              <a:rPr lang="en-US" dirty="0">
                <a:cs typeface="Calibri"/>
              </a:rPr>
              <a:t>. </a:t>
            </a:r>
          </a:p>
        </p:txBody>
      </p:sp>
      <p:sp>
        <p:nvSpPr>
          <p:cNvPr id="4" name="Dian numeron paikkamerkki 3"/>
          <p:cNvSpPr>
            <a:spLocks noGrp="1"/>
          </p:cNvSpPr>
          <p:nvPr>
            <p:ph type="sldNum" sz="quarter" idx="5"/>
          </p:nvPr>
        </p:nvSpPr>
        <p:spPr/>
        <p:txBody>
          <a:bodyPr/>
          <a:lstStyle/>
          <a:p>
            <a:fld id="{E97936A3-6660-4942-A536-301D17EA87DA}" type="slidenum">
              <a:rPr lang="fi-FI" smtClean="0"/>
              <a:t>25</a:t>
            </a:fld>
            <a:endParaRPr lang="fi-FI"/>
          </a:p>
        </p:txBody>
      </p:sp>
    </p:spTree>
    <p:extLst>
      <p:ext uri="{BB962C8B-B14F-4D97-AF65-F5344CB8AC3E}">
        <p14:creationId xmlns:p14="http://schemas.microsoft.com/office/powerpoint/2010/main" val="1128291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26</a:t>
            </a:fld>
            <a:endParaRPr lang="fi-FI"/>
          </a:p>
        </p:txBody>
      </p:sp>
    </p:spTree>
    <p:extLst>
      <p:ext uri="{BB962C8B-B14F-4D97-AF65-F5344CB8AC3E}">
        <p14:creationId xmlns:p14="http://schemas.microsoft.com/office/powerpoint/2010/main" val="5476671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Tämä teos on lisensoitu Creative </a:t>
            </a:r>
            <a:r>
              <a:rPr lang="fi-FI" dirty="0" err="1"/>
              <a:t>Commons</a:t>
            </a:r>
            <a:r>
              <a:rPr lang="fi-FI" dirty="0"/>
              <a:t> Nimeä 4.0 Kansainvälinen -lisenssillä. Tarkastele lisenssiä osoitteessa http://creativecommons.org/licenses/by/4.0/ </a:t>
            </a:r>
          </a:p>
        </p:txBody>
      </p:sp>
      <p:sp>
        <p:nvSpPr>
          <p:cNvPr id="4" name="Dian numeron paikkamerkki 3"/>
          <p:cNvSpPr>
            <a:spLocks noGrp="1"/>
          </p:cNvSpPr>
          <p:nvPr>
            <p:ph type="sldNum" sz="quarter" idx="5"/>
          </p:nvPr>
        </p:nvSpPr>
        <p:spPr/>
        <p:txBody>
          <a:bodyPr/>
          <a:lstStyle/>
          <a:p>
            <a:fld id="{A96B6E28-112C-46A5-8995-530ACD48FC62}" type="slidenum">
              <a:rPr lang="fi-FI" smtClean="0"/>
              <a:t>27</a:t>
            </a:fld>
            <a:endParaRPr lang="fi-FI"/>
          </a:p>
        </p:txBody>
      </p:sp>
    </p:spTree>
    <p:extLst>
      <p:ext uri="{BB962C8B-B14F-4D97-AF65-F5344CB8AC3E}">
        <p14:creationId xmlns:p14="http://schemas.microsoft.com/office/powerpoint/2010/main" val="276421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Aluksi kartoitetaan, keitä osallistujat ovat.</a:t>
            </a:r>
          </a:p>
          <a:p>
            <a:endParaRPr lang="fi-FI" dirty="0"/>
          </a:p>
          <a:p>
            <a:r>
              <a:rPr lang="fi-FI" dirty="0"/>
              <a:t>Kesto: 5min.</a:t>
            </a:r>
          </a:p>
          <a:p>
            <a:endParaRPr lang="fi-FI" dirty="0"/>
          </a:p>
          <a:p>
            <a:r>
              <a:rPr lang="fi-FI" dirty="0"/>
              <a:t>Pyydä osallistujia vastaamaan kysymyksiin joko viittaamalla tai nousemalla seisomaan. </a:t>
            </a:r>
          </a:p>
          <a:p>
            <a:r>
              <a:rPr lang="fi-FI" dirty="0"/>
              <a:t>Kahden viimeisen kysymyksen kohdalla voi kysyä tarkentavia kysymyksiä, kuten ”mitä tarkoittaa aloitteleva tai kokenut sinulle?” ”Millaisia tapahtumia olet järjestänyt?”</a:t>
            </a:r>
          </a:p>
        </p:txBody>
      </p:sp>
      <p:sp>
        <p:nvSpPr>
          <p:cNvPr id="4" name="Dian numeron paikkamerkki 3"/>
          <p:cNvSpPr>
            <a:spLocks noGrp="1"/>
          </p:cNvSpPr>
          <p:nvPr>
            <p:ph type="sldNum" sz="quarter" idx="5"/>
          </p:nvPr>
        </p:nvSpPr>
        <p:spPr/>
        <p:txBody>
          <a:bodyPr/>
          <a:lstStyle/>
          <a:p>
            <a:fld id="{E97936A3-6660-4942-A536-301D17EA87DA}" type="slidenum">
              <a:rPr lang="fi-FI" smtClean="0"/>
              <a:t>3</a:t>
            </a:fld>
            <a:endParaRPr lang="fi-FI"/>
          </a:p>
        </p:txBody>
      </p:sp>
    </p:spTree>
    <p:extLst>
      <p:ext uri="{BB962C8B-B14F-4D97-AF65-F5344CB8AC3E}">
        <p14:creationId xmlns:p14="http://schemas.microsoft.com/office/powerpoint/2010/main" val="2891093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4</a:t>
            </a:fld>
            <a:endParaRPr lang="fi-FI"/>
          </a:p>
        </p:txBody>
      </p:sp>
    </p:spTree>
    <p:extLst>
      <p:ext uri="{BB962C8B-B14F-4D97-AF65-F5344CB8AC3E}">
        <p14:creationId xmlns:p14="http://schemas.microsoft.com/office/powerpoint/2010/main" val="145104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Esitellään koulutuksen aiheet. </a:t>
            </a:r>
          </a:p>
          <a:p>
            <a:endParaRPr lang="fi-FI" dirty="0"/>
          </a:p>
          <a:p>
            <a:r>
              <a:rPr lang="fi-FI" dirty="0"/>
              <a:t>Tässä vaiheessa voi halutessaan selittää, että ennen ideointivaihetta pohditaan yhdessä sitä, mitä tarkoittaa tapahtumakonsepti ja miksi joskus tapahtumiin ei tulekaan osallistujia.</a:t>
            </a:r>
          </a:p>
        </p:txBody>
      </p:sp>
      <p:sp>
        <p:nvSpPr>
          <p:cNvPr id="4" name="Dian numeron paikkamerkki 3"/>
          <p:cNvSpPr>
            <a:spLocks noGrp="1"/>
          </p:cNvSpPr>
          <p:nvPr>
            <p:ph type="sldNum" sz="quarter" idx="5"/>
          </p:nvPr>
        </p:nvSpPr>
        <p:spPr/>
        <p:txBody>
          <a:bodyPr/>
          <a:lstStyle/>
          <a:p>
            <a:fld id="{E97936A3-6660-4942-A536-301D17EA87DA}" type="slidenum">
              <a:rPr lang="fi-FI" smtClean="0"/>
              <a:t>5</a:t>
            </a:fld>
            <a:endParaRPr lang="fi-FI"/>
          </a:p>
        </p:txBody>
      </p:sp>
    </p:spTree>
    <p:extLst>
      <p:ext uri="{BB962C8B-B14F-4D97-AF65-F5344CB8AC3E}">
        <p14:creationId xmlns:p14="http://schemas.microsoft.com/office/powerpoint/2010/main" val="304812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Tapahtuman suunnittelu alkaa kysymyksillä. Ensimmäinen on, </a:t>
            </a:r>
            <a:r>
              <a:rPr lang="fi-FI" b="1" dirty="0"/>
              <a:t>miksi</a:t>
            </a:r>
            <a:r>
              <a:rPr lang="fi-FI" dirty="0"/>
              <a:t> tapahtuma järjestetään eli mikä on tapahtuman tavoite.</a:t>
            </a:r>
          </a:p>
          <a:p>
            <a:endParaRPr lang="fi-FI" dirty="0"/>
          </a:p>
          <a:p>
            <a:r>
              <a:rPr lang="fi-FI" dirty="0"/>
              <a:t>Tapahtuman järjestäminen voi olla osa opintoja, järjestäjä haluaa tehdä tapahtuman kehittyäkseen ammatillisesti jne.</a:t>
            </a:r>
          </a:p>
          <a:p>
            <a:r>
              <a:rPr lang="fi-FI" dirty="0"/>
              <a:t>Osallistujia voi pyytää täydentämään listaa, mistä syystä tapahtumia voidaan järjestää.</a:t>
            </a:r>
          </a:p>
          <a:p>
            <a:r>
              <a:rPr lang="fi-FI" dirty="0"/>
              <a:t>Voi myös kysyä, onko olemassa huonoja syitä tapahtumien järjestämiseen. </a:t>
            </a:r>
            <a:endParaRPr lang="fi-FI" dirty="0">
              <a:cs typeface="Calibri"/>
            </a:endParaRPr>
          </a:p>
          <a:p>
            <a:endParaRPr lang="fi-FI" dirty="0"/>
          </a:p>
          <a:p>
            <a:r>
              <a:rPr lang="fi-FI" dirty="0"/>
              <a:t>On hyvä pysähtyä miettimään, miksi tapahtuma päätetään tehdä. Se, että asioita toistetaan tottumuksesta ja perinteen nimissä, ei ole paras mahdollinen. </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6</a:t>
            </a:fld>
            <a:endParaRPr lang="fi-FI"/>
          </a:p>
        </p:txBody>
      </p:sp>
    </p:spTree>
    <p:extLst>
      <p:ext uri="{BB962C8B-B14F-4D97-AF65-F5344CB8AC3E}">
        <p14:creationId xmlns:p14="http://schemas.microsoft.com/office/powerpoint/2010/main" val="233047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Keille tapahtumia järjestetään eli mitä erilaisia </a:t>
            </a:r>
            <a:r>
              <a:rPr lang="fi-FI" b="1" dirty="0"/>
              <a:t>kohderyhmiä</a:t>
            </a:r>
            <a:r>
              <a:rPr lang="fi-FI" dirty="0"/>
              <a:t> tapahtumilla voi olla?</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7</a:t>
            </a:fld>
            <a:endParaRPr lang="fi-FI"/>
          </a:p>
        </p:txBody>
      </p:sp>
    </p:spTree>
    <p:extLst>
      <p:ext uri="{BB962C8B-B14F-4D97-AF65-F5344CB8AC3E}">
        <p14:creationId xmlns:p14="http://schemas.microsoft.com/office/powerpoint/2010/main" val="337849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Mistä tapahtumaideat tulevat ja miten tapahtumia kehitetään? </a:t>
            </a:r>
          </a:p>
          <a:p>
            <a:r>
              <a:rPr lang="fi-FI" dirty="0"/>
              <a:t>Käyttävätkö osallistujat oheisia keinoja tapahtumien ideointiin ja kehittämiseen?</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8</a:t>
            </a:fld>
            <a:endParaRPr lang="fi-FI"/>
          </a:p>
        </p:txBody>
      </p:sp>
    </p:spTree>
    <p:extLst>
      <p:ext uri="{BB962C8B-B14F-4D97-AF65-F5344CB8AC3E}">
        <p14:creationId xmlns:p14="http://schemas.microsoft.com/office/powerpoint/2010/main" val="85816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err="1">
                <a:cs typeface="Calibri"/>
              </a:rPr>
              <a:t>Määritellään</a:t>
            </a:r>
            <a:r>
              <a:rPr lang="en-US" dirty="0">
                <a:cs typeface="Calibri"/>
              </a:rPr>
              <a:t> </a:t>
            </a:r>
            <a:r>
              <a:rPr lang="en-US" dirty="0" err="1">
                <a:cs typeface="Calibri"/>
              </a:rPr>
              <a:t>tapahtumakonsepti</a:t>
            </a:r>
            <a:r>
              <a:rPr lang="en-US" dirty="0">
                <a:cs typeface="Calibri"/>
              </a:rPr>
              <a:t>, </a:t>
            </a:r>
            <a:r>
              <a:rPr lang="en-US" dirty="0" err="1">
                <a:cs typeface="Calibri"/>
              </a:rPr>
              <a:t>mitä</a:t>
            </a:r>
            <a:r>
              <a:rPr lang="en-US" dirty="0">
                <a:cs typeface="Calibri"/>
              </a:rPr>
              <a:t> se on ja </a:t>
            </a:r>
            <a:r>
              <a:rPr lang="en-US" dirty="0" err="1">
                <a:cs typeface="Calibri"/>
              </a:rPr>
              <a:t>ei</a:t>
            </a:r>
            <a:r>
              <a:rPr lang="en-US" dirty="0">
                <a:cs typeface="Calibri"/>
              </a:rPr>
              <a:t> ole. </a:t>
            </a:r>
          </a:p>
          <a:p>
            <a:endParaRPr lang="en-US" dirty="0">
              <a:cs typeface="Calibri"/>
            </a:endParaRPr>
          </a:p>
          <a:p>
            <a:r>
              <a:rPr lang="en-US" dirty="0" err="1">
                <a:cs typeface="Calibri"/>
              </a:rPr>
              <a:t>Tapahtumakonsepti</a:t>
            </a:r>
            <a:r>
              <a:rPr lang="en-US" dirty="0">
                <a:cs typeface="Calibri"/>
              </a:rPr>
              <a:t> on </a:t>
            </a:r>
            <a:r>
              <a:rPr lang="en-US" dirty="0" err="1">
                <a:cs typeface="Calibri"/>
              </a:rPr>
              <a:t>selkeä</a:t>
            </a:r>
            <a:r>
              <a:rPr lang="en-US" dirty="0">
                <a:cs typeface="Calibri"/>
              </a:rPr>
              <a:t> </a:t>
            </a:r>
            <a:r>
              <a:rPr lang="en-US" dirty="0" err="1">
                <a:cs typeface="Calibri"/>
              </a:rPr>
              <a:t>ohje</a:t>
            </a:r>
            <a:r>
              <a:rPr lang="en-US" dirty="0">
                <a:cs typeface="Calibri"/>
              </a:rPr>
              <a:t> </a:t>
            </a:r>
            <a:r>
              <a:rPr lang="en-US" dirty="0" err="1">
                <a:cs typeface="Calibri"/>
              </a:rPr>
              <a:t>tapahtuman</a:t>
            </a:r>
            <a:r>
              <a:rPr lang="en-US" dirty="0">
                <a:cs typeface="Calibri"/>
              </a:rPr>
              <a:t> </a:t>
            </a:r>
            <a:r>
              <a:rPr lang="en-US" dirty="0" err="1">
                <a:cs typeface="Calibri"/>
              </a:rPr>
              <a:t>järjestämisestä</a:t>
            </a:r>
            <a:r>
              <a:rPr lang="en-US" dirty="0">
                <a:cs typeface="Calibri"/>
              </a:rPr>
              <a:t>, </a:t>
            </a:r>
            <a:r>
              <a:rPr lang="en-US" dirty="0" err="1">
                <a:cs typeface="Calibri"/>
              </a:rPr>
              <a:t>toimintamalli</a:t>
            </a:r>
            <a:r>
              <a:rPr lang="en-US" dirty="0">
                <a:cs typeface="Calibri"/>
              </a:rPr>
              <a:t>.</a:t>
            </a:r>
          </a:p>
          <a:p>
            <a:endParaRPr lang="fi-FI" dirty="0"/>
          </a:p>
        </p:txBody>
      </p:sp>
      <p:sp>
        <p:nvSpPr>
          <p:cNvPr id="4" name="Dian numeron paikkamerkki 3"/>
          <p:cNvSpPr>
            <a:spLocks noGrp="1"/>
          </p:cNvSpPr>
          <p:nvPr>
            <p:ph type="sldNum" sz="quarter" idx="5"/>
          </p:nvPr>
        </p:nvSpPr>
        <p:spPr/>
        <p:txBody>
          <a:bodyPr/>
          <a:lstStyle/>
          <a:p>
            <a:fld id="{E97936A3-6660-4942-A536-301D17EA87DA}" type="slidenum">
              <a:rPr lang="fi-FI" smtClean="0"/>
              <a:t>10</a:t>
            </a:fld>
            <a:endParaRPr lang="fi-FI"/>
          </a:p>
        </p:txBody>
      </p:sp>
    </p:spTree>
    <p:extLst>
      <p:ext uri="{BB962C8B-B14F-4D97-AF65-F5344CB8AC3E}">
        <p14:creationId xmlns:p14="http://schemas.microsoft.com/office/powerpoint/2010/main" val="1642476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p:nvSpPr>
        <p:spPr>
          <a:xfrm>
            <a:off x="243348" y="221226"/>
            <a:ext cx="11710220" cy="63860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60957" y="74974"/>
            <a:ext cx="6770258" cy="338919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3073182" y="1266214"/>
            <a:ext cx="5941863" cy="1721778"/>
          </a:xfrm>
        </p:spPr>
        <p:txBody>
          <a:bodyPr anchor="ctr">
            <a:normAutofit/>
          </a:bodyPr>
          <a:lstStyle>
            <a:lvl1pPr algn="ctr">
              <a:defRPr sz="5000" b="1">
                <a:solidFill>
                  <a:srgbClr val="E27373"/>
                </a:solidFill>
                <a:latin typeface="+mn-lt"/>
              </a:defRPr>
            </a:lvl1pPr>
          </a:lstStyle>
          <a:p>
            <a:r>
              <a:rPr lang="fi-FI" dirty="0"/>
              <a:t>Muokkaa ots. perustyyl. napsautt.</a:t>
            </a:r>
          </a:p>
        </p:txBody>
      </p:sp>
      <p:pic>
        <p:nvPicPr>
          <p:cNvPr id="7" name="Picture 6" descr="A picture containing clock, drawing&#10;&#10;Description automatically generated">
            <a:extLst>
              <a:ext uri="{FF2B5EF4-FFF2-40B4-BE49-F238E27FC236}">
                <a16:creationId xmlns:a16="http://schemas.microsoft.com/office/drawing/2014/main" id="{4F79D03E-259E-4C93-887E-D35DC3ACB2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1488" y="312774"/>
            <a:ext cx="853676" cy="853676"/>
          </a:xfrm>
          <a:prstGeom prst="rect">
            <a:avLst/>
          </a:prstGeom>
        </p:spPr>
      </p:pic>
      <p:sp>
        <p:nvSpPr>
          <p:cNvPr id="8" name="Otsikko 1">
            <a:extLst>
              <a:ext uri="{FF2B5EF4-FFF2-40B4-BE49-F238E27FC236}">
                <a16:creationId xmlns:a16="http://schemas.microsoft.com/office/drawing/2014/main" id="{8B1E04D6-383D-4B93-BA9D-F06D143E1A2B}"/>
              </a:ext>
            </a:extLst>
          </p:cNvPr>
          <p:cNvSpPr txBox="1">
            <a:spLocks/>
          </p:cNvSpPr>
          <p:nvPr/>
        </p:nvSpPr>
        <p:spPr>
          <a:xfrm>
            <a:off x="4777281" y="573238"/>
            <a:ext cx="3821595" cy="419405"/>
          </a:xfrm>
          <a:prstGeom prst="rect">
            <a:avLst/>
          </a:prstGeom>
        </p:spPr>
        <p:txBody>
          <a:bodyPr vert="horz" lIns="91440" tIns="45720" rIns="91440" bIns="45720" rtlCol="0" anchor="b">
            <a:normAutofit fontScale="82500" lnSpcReduction="10000"/>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a:r>
              <a:rPr lang="fi-FI" sz="3200" dirty="0">
                <a:solidFill>
                  <a:srgbClr val="7ECAD5"/>
                </a:solidFill>
              </a:rPr>
              <a:t>TAPAHTUMAKOULUTUS</a:t>
            </a:r>
          </a:p>
        </p:txBody>
      </p:sp>
    </p:spTree>
    <p:extLst>
      <p:ext uri="{BB962C8B-B14F-4D97-AF65-F5344CB8AC3E}">
        <p14:creationId xmlns:p14="http://schemas.microsoft.com/office/powerpoint/2010/main" val="306735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p:nvSpPr>
        <p:spPr>
          <a:xfrm>
            <a:off x="0" y="0"/>
            <a:ext cx="12192000" cy="6858000"/>
          </a:xfrm>
          <a:prstGeom prst="rect">
            <a:avLst/>
          </a:prstGeom>
          <a:solidFill>
            <a:schemeClr val="accent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4" name="Rectangle 13">
            <a:extLst>
              <a:ext uri="{FF2B5EF4-FFF2-40B4-BE49-F238E27FC236}">
                <a16:creationId xmlns:a16="http://schemas.microsoft.com/office/drawing/2014/main" id="{8A0A3CEB-93FA-4E33-9CC3-761E52F4C0E2}"/>
              </a:ext>
            </a:extLst>
          </p:cNvPr>
          <p:cNvSpPr/>
          <p:nvPr/>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E27373"/>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accent2"/>
              </a:buClr>
              <a:buSzPct val="120000"/>
              <a:defRPr/>
            </a:lvl1pPr>
            <a:lvl2pPr marL="685800" indent="-288000">
              <a:buClr>
                <a:schemeClr val="accent2"/>
              </a:buClr>
              <a:buSzPct val="120000"/>
              <a:buFont typeface="Arial" panose="020B0604020202020204" pitchFamily="34" charset="0"/>
              <a:buChar char="•"/>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266340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2775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p:nvSpPr>
        <p:spPr>
          <a:xfrm>
            <a:off x="243348" y="221226"/>
            <a:ext cx="11710220" cy="63860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pic>
        <p:nvPicPr>
          <p:cNvPr id="4" name="Picture 3">
            <a:extLst>
              <a:ext uri="{FF2B5EF4-FFF2-40B4-BE49-F238E27FC236}">
                <a16:creationId xmlns:a16="http://schemas.microsoft.com/office/drawing/2014/main" id="{CB594F26-AEE7-4F78-8041-28B11A8439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185885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Tree>
    <p:extLst>
      <p:ext uri="{BB962C8B-B14F-4D97-AF65-F5344CB8AC3E}">
        <p14:creationId xmlns:p14="http://schemas.microsoft.com/office/powerpoint/2010/main" val="428878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Otsikko ja sisältö 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endParaRPr lang="fi-FI" dirty="0"/>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178104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endParaRPr lang="fi-FI" dirty="0"/>
          </a:p>
        </p:txBody>
      </p:sp>
      <p:sp>
        <p:nvSpPr>
          <p:cNvPr id="6" name="Otsikko 1">
            <a:extLst>
              <a:ext uri="{FF2B5EF4-FFF2-40B4-BE49-F238E27FC236}">
                <a16:creationId xmlns:a16="http://schemas.microsoft.com/office/drawing/2014/main" id="{3F9C25DC-D7DE-4BE1-8169-B62640358757}"/>
              </a:ext>
            </a:extLst>
          </p:cNvPr>
          <p:cNvSpPr txBox="1">
            <a:spLocks/>
          </p:cNvSpPr>
          <p:nvPr/>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F</a:t>
            </a:r>
            <a:endParaRPr lang="fi-FI" sz="4000" dirty="0">
              <a:solidFill>
                <a:schemeClr val="accent1"/>
              </a:solidFill>
            </a:endParaRPr>
          </a:p>
        </p:txBody>
      </p:sp>
    </p:spTree>
    <p:extLst>
      <p:ext uri="{BB962C8B-B14F-4D97-AF65-F5344CB8AC3E}">
        <p14:creationId xmlns:p14="http://schemas.microsoft.com/office/powerpoint/2010/main" val="285065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CF391-1AD0-409D-842C-538FEE9A5DE8}" type="datetimeFigureOut">
              <a:rPr lang="fi-FI" smtClean="0"/>
              <a:t>23.04.2021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AF1D9-EC33-49DB-BB3A-3AFF73D059AC}" type="slidenum">
              <a:rPr lang="fi-FI" smtClean="0"/>
              <a:t>‹#›</a:t>
            </a:fld>
            <a:endParaRPr lang="fi-FI"/>
          </a:p>
        </p:txBody>
      </p:sp>
    </p:spTree>
    <p:extLst>
      <p:ext uri="{BB962C8B-B14F-4D97-AF65-F5344CB8AC3E}">
        <p14:creationId xmlns:p14="http://schemas.microsoft.com/office/powerpoint/2010/main" val="2435569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500" b="1" kern="1200">
          <a:solidFill>
            <a:srgbClr val="E27373"/>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hyt.fi/kupl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3.png"/><Relationship Id="rId7" Type="http://schemas.openxmlformats.org/officeDocument/2006/relationships/image" Target="../media/image15.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hyperlink" Target="http://creativecommons.org/licenses/by/4.0/" TargetMode="External"/><Relationship Id="rId9" Type="http://schemas.openxmlformats.org/officeDocument/2006/relationships/image" Target="../media/image1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45E08A-BF50-4A93-A360-E5FB7A658357}"/>
              </a:ext>
            </a:extLst>
          </p:cNvPr>
          <p:cNvSpPr>
            <a:spLocks noGrp="1"/>
          </p:cNvSpPr>
          <p:nvPr>
            <p:ph type="title"/>
          </p:nvPr>
        </p:nvSpPr>
        <p:spPr/>
        <p:txBody>
          <a:bodyPr/>
          <a:lstStyle/>
          <a:p>
            <a:r>
              <a:rPr lang="fi-FI" dirty="0"/>
              <a:t>Ohjeita kouluttajalle</a:t>
            </a:r>
          </a:p>
        </p:txBody>
      </p:sp>
      <p:sp>
        <p:nvSpPr>
          <p:cNvPr id="3" name="Sisällön paikkamerkki 2">
            <a:extLst>
              <a:ext uri="{FF2B5EF4-FFF2-40B4-BE49-F238E27FC236}">
                <a16:creationId xmlns:a16="http://schemas.microsoft.com/office/drawing/2014/main" id="{53272301-D81B-408E-9146-62EDE0470887}"/>
              </a:ext>
            </a:extLst>
          </p:cNvPr>
          <p:cNvSpPr>
            <a:spLocks noGrp="1"/>
          </p:cNvSpPr>
          <p:nvPr>
            <p:ph idx="1"/>
          </p:nvPr>
        </p:nvSpPr>
        <p:spPr/>
        <p:txBody>
          <a:bodyPr/>
          <a:lstStyle/>
          <a:p>
            <a:r>
              <a:rPr lang="fi-FI" dirty="0"/>
              <a:t>KUPLA-tapahtumakoulutus 2/4. Versio</a:t>
            </a:r>
            <a:r>
              <a:rPr lang="fi-FI" dirty="0">
                <a:cs typeface="Calibri"/>
              </a:rPr>
              <a:t> 2.1, julkaistu 23.4.2021, parannettu esityksen saavutettavuutta. </a:t>
            </a:r>
          </a:p>
          <a:p>
            <a:r>
              <a:rPr lang="fi-FI" dirty="0"/>
              <a:t>Kouluttajan ohjeet löytyvät diojen muistiinpanoista (</a:t>
            </a:r>
            <a:r>
              <a:rPr lang="fi-FI" dirty="0" err="1"/>
              <a:t>speaker</a:t>
            </a:r>
            <a:r>
              <a:rPr lang="fi-FI" dirty="0"/>
              <a:t> </a:t>
            </a:r>
            <a:r>
              <a:rPr lang="fi-FI" dirty="0" err="1"/>
              <a:t>notes</a:t>
            </a:r>
            <a:r>
              <a:rPr lang="fi-FI" dirty="0"/>
              <a:t>). Koulutettaville voit jakaa esitystä PDF-muodossa.</a:t>
            </a:r>
          </a:p>
          <a:p>
            <a:r>
              <a:rPr lang="fi-FI" dirty="0"/>
              <a:t>Muut KUPLA-materiaalit löydät </a:t>
            </a:r>
            <a:r>
              <a:rPr lang="fi-FI" dirty="0">
                <a:hlinkClick r:id="rId3"/>
              </a:rPr>
              <a:t>www.ehyt.fi/kupla</a:t>
            </a:r>
            <a:endParaRPr lang="fi-FI" dirty="0"/>
          </a:p>
          <a:p>
            <a:endParaRPr lang="fi-FI" dirty="0"/>
          </a:p>
        </p:txBody>
      </p:sp>
    </p:spTree>
    <p:extLst>
      <p:ext uri="{BB962C8B-B14F-4D97-AF65-F5344CB8AC3E}">
        <p14:creationId xmlns:p14="http://schemas.microsoft.com/office/powerpoint/2010/main" val="140647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861588-2158-4FD2-AFBE-158CAC97068D}"/>
              </a:ext>
            </a:extLst>
          </p:cNvPr>
          <p:cNvSpPr>
            <a:spLocks noGrp="1"/>
          </p:cNvSpPr>
          <p:nvPr>
            <p:ph type="title"/>
          </p:nvPr>
        </p:nvSpPr>
        <p:spPr/>
        <p:txBody>
          <a:bodyPr/>
          <a:lstStyle/>
          <a:p>
            <a:r>
              <a:rPr lang="fi-FI" dirty="0"/>
              <a:t>Tapahtumakonsepti</a:t>
            </a:r>
          </a:p>
        </p:txBody>
      </p:sp>
      <p:sp>
        <p:nvSpPr>
          <p:cNvPr id="3" name="Sisällön paikkamerkki 2">
            <a:extLst>
              <a:ext uri="{FF2B5EF4-FFF2-40B4-BE49-F238E27FC236}">
                <a16:creationId xmlns:a16="http://schemas.microsoft.com/office/drawing/2014/main" id="{53E0085C-BD67-498F-B586-C686655A3F32}"/>
              </a:ext>
            </a:extLst>
          </p:cNvPr>
          <p:cNvSpPr>
            <a:spLocks noGrp="1"/>
          </p:cNvSpPr>
          <p:nvPr>
            <p:ph idx="1"/>
          </p:nvPr>
        </p:nvSpPr>
        <p:spPr/>
        <p:txBody>
          <a:bodyPr/>
          <a:lstStyle/>
          <a:p>
            <a:r>
              <a:rPr lang="fi-FI" dirty="0"/>
              <a:t>Tapahtumakonsepti = tapahtuman idea, mielikuva, rakenne, ”mitä täällä tehdään”</a:t>
            </a:r>
          </a:p>
          <a:p>
            <a:r>
              <a:rPr lang="fi-FI" dirty="0"/>
              <a:t>Tapahtumakonsepti ei ole yhtä kuin suunnitelma</a:t>
            </a:r>
          </a:p>
          <a:p>
            <a:r>
              <a:rPr lang="fi-FI" dirty="0"/>
              <a:t>Esimerkkejä: lukupiiri, piknik, sitsit, appro</a:t>
            </a:r>
          </a:p>
          <a:p>
            <a:endParaRPr lang="fi-FI" dirty="0"/>
          </a:p>
        </p:txBody>
      </p:sp>
    </p:spTree>
    <p:extLst>
      <p:ext uri="{BB962C8B-B14F-4D97-AF65-F5344CB8AC3E}">
        <p14:creationId xmlns:p14="http://schemas.microsoft.com/office/powerpoint/2010/main" val="366978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1337E1-B4C4-40B0-AE04-B40ECA20AA77}"/>
              </a:ext>
            </a:extLst>
          </p:cNvPr>
          <p:cNvSpPr>
            <a:spLocks noGrp="1"/>
          </p:cNvSpPr>
          <p:nvPr>
            <p:ph type="title"/>
          </p:nvPr>
        </p:nvSpPr>
        <p:spPr/>
        <p:txBody>
          <a:bodyPr/>
          <a:lstStyle/>
          <a:p>
            <a:r>
              <a:rPr lang="fi-FI" dirty="0"/>
              <a:t>Hyvä tapahtumakonsepti</a:t>
            </a:r>
          </a:p>
        </p:txBody>
      </p:sp>
      <p:sp>
        <p:nvSpPr>
          <p:cNvPr id="3" name="Sisällön paikkamerkki 2">
            <a:extLst>
              <a:ext uri="{FF2B5EF4-FFF2-40B4-BE49-F238E27FC236}">
                <a16:creationId xmlns:a16="http://schemas.microsoft.com/office/drawing/2014/main" id="{49E64331-B8D4-4D47-9FAE-A20814D688D7}"/>
              </a:ext>
            </a:extLst>
          </p:cNvPr>
          <p:cNvSpPr>
            <a:spLocks noGrp="1"/>
          </p:cNvSpPr>
          <p:nvPr>
            <p:ph idx="1"/>
          </p:nvPr>
        </p:nvSpPr>
        <p:spPr>
          <a:xfrm>
            <a:off x="853225" y="1753360"/>
            <a:ext cx="8198797" cy="4801267"/>
          </a:xfrm>
        </p:spPr>
        <p:txBody>
          <a:bodyPr/>
          <a:lstStyle/>
          <a:p>
            <a:r>
              <a:rPr lang="fi-FI" dirty="0"/>
              <a:t>Huomioi järjestäjän resurssit</a:t>
            </a:r>
          </a:p>
          <a:p>
            <a:r>
              <a:rPr lang="fi-FI" dirty="0"/>
              <a:t>Huomio kohderyhmän tarpeet </a:t>
            </a:r>
          </a:p>
          <a:p>
            <a:r>
              <a:rPr lang="fi-FI" dirty="0"/>
              <a:t>Turvallinen järjestäjälle ja osallistujalle</a:t>
            </a:r>
          </a:p>
          <a:p>
            <a:r>
              <a:rPr lang="fi-FI" dirty="0"/>
              <a:t>Kiinnostava ja hauska, sisältää jonkin </a:t>
            </a:r>
            <a:r>
              <a:rPr lang="fi-FI" dirty="0" err="1"/>
              <a:t>wau</a:t>
            </a:r>
            <a:r>
              <a:rPr lang="fi-FI" dirty="0"/>
              <a:t>-elementin</a:t>
            </a:r>
          </a:p>
          <a:p>
            <a:r>
              <a:rPr lang="fi-FI" dirty="0"/>
              <a:t>Niin hyvä, että menisit itsekin</a:t>
            </a:r>
          </a:p>
          <a:p>
            <a:endParaRPr lang="fi-FI" dirty="0"/>
          </a:p>
        </p:txBody>
      </p:sp>
      <p:pic>
        <p:nvPicPr>
          <p:cNvPr id="5" name="Kuva 4" descr="Kaksi opiskelijaa ja suuri kimppu eri värisiä ilmapalloja.">
            <a:extLst>
              <a:ext uri="{FF2B5EF4-FFF2-40B4-BE49-F238E27FC236}">
                <a16:creationId xmlns:a16="http://schemas.microsoft.com/office/drawing/2014/main" id="{9C960C8D-4A95-43CC-8A09-FBB91BD44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022" y="1362533"/>
            <a:ext cx="2426253" cy="4598448"/>
          </a:xfrm>
          <a:prstGeom prst="rect">
            <a:avLst/>
          </a:prstGeom>
        </p:spPr>
      </p:pic>
    </p:spTree>
    <p:extLst>
      <p:ext uri="{BB962C8B-B14F-4D97-AF65-F5344CB8AC3E}">
        <p14:creationId xmlns:p14="http://schemas.microsoft.com/office/powerpoint/2010/main" val="295088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4692E0-88AA-4D41-8FD6-2D65114837C5}"/>
              </a:ext>
            </a:extLst>
          </p:cNvPr>
          <p:cNvSpPr>
            <a:spLocks noGrp="1"/>
          </p:cNvSpPr>
          <p:nvPr>
            <p:ph type="title"/>
          </p:nvPr>
        </p:nvSpPr>
        <p:spPr/>
        <p:txBody>
          <a:bodyPr/>
          <a:lstStyle/>
          <a:p>
            <a:r>
              <a:rPr lang="fi-FI" dirty="0"/>
              <a:t>Osallistumisen haasteita</a:t>
            </a:r>
          </a:p>
        </p:txBody>
      </p:sp>
    </p:spTree>
    <p:extLst>
      <p:ext uri="{BB962C8B-B14F-4D97-AF65-F5344CB8AC3E}">
        <p14:creationId xmlns:p14="http://schemas.microsoft.com/office/powerpoint/2010/main" val="170832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BE2A17-05B7-4CCA-8D05-173768A114E7}"/>
              </a:ext>
            </a:extLst>
          </p:cNvPr>
          <p:cNvSpPr>
            <a:spLocks noGrp="1"/>
          </p:cNvSpPr>
          <p:nvPr>
            <p:ph type="title"/>
          </p:nvPr>
        </p:nvSpPr>
        <p:spPr/>
        <p:txBody>
          <a:bodyPr/>
          <a:lstStyle/>
          <a:p>
            <a:r>
              <a:rPr lang="fi-FI" dirty="0"/>
              <a:t>Tuliko yleisökato?</a:t>
            </a:r>
          </a:p>
        </p:txBody>
      </p:sp>
      <p:sp>
        <p:nvSpPr>
          <p:cNvPr id="3" name="Sisällön paikkamerkki 2">
            <a:extLst>
              <a:ext uri="{FF2B5EF4-FFF2-40B4-BE49-F238E27FC236}">
                <a16:creationId xmlns:a16="http://schemas.microsoft.com/office/drawing/2014/main" id="{5A4F0EA0-17F2-4D75-A72C-C7F7FFA8B666}"/>
              </a:ext>
            </a:extLst>
          </p:cNvPr>
          <p:cNvSpPr>
            <a:spLocks noGrp="1"/>
          </p:cNvSpPr>
          <p:nvPr>
            <p:ph idx="1"/>
          </p:nvPr>
        </p:nvSpPr>
        <p:spPr/>
        <p:txBody>
          <a:bodyPr/>
          <a:lstStyle/>
          <a:p>
            <a:r>
              <a:rPr lang="fi-FI" dirty="0"/>
              <a:t>Oliko viestintä kunnossa, tiesivätkö kaikki tapahtumasta?</a:t>
            </a:r>
          </a:p>
          <a:p>
            <a:r>
              <a:rPr lang="fi-FI" dirty="0"/>
              <a:t>Kilpailiko tapahtuma yleisöstä toisen tapahtuman kanssa?</a:t>
            </a:r>
          </a:p>
          <a:p>
            <a:r>
              <a:rPr lang="fi-FI" dirty="0"/>
              <a:t>Hinta-laatu-odotukset –suhde?</a:t>
            </a:r>
          </a:p>
          <a:p>
            <a:r>
              <a:rPr lang="fi-FI" dirty="0"/>
              <a:t>Miten tapahtuma oli brändätty – keille tapahtuma oli tarkoitettu ja keitä se oikeasti kiinnosti?</a:t>
            </a:r>
          </a:p>
          <a:p>
            <a:endParaRPr lang="fi-FI" dirty="0"/>
          </a:p>
        </p:txBody>
      </p:sp>
    </p:spTree>
    <p:extLst>
      <p:ext uri="{BB962C8B-B14F-4D97-AF65-F5344CB8AC3E}">
        <p14:creationId xmlns:p14="http://schemas.microsoft.com/office/powerpoint/2010/main" val="207902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Kaaviokuva 2">
            <a:extLst>
              <a:ext uri="{FF2B5EF4-FFF2-40B4-BE49-F238E27FC236}">
                <a16:creationId xmlns:a16="http://schemas.microsoft.com/office/drawing/2014/main" id="{A7D0AD47-22E6-40EB-8B88-83F994C952C0}"/>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849178155"/>
              </p:ext>
            </p:extLst>
          </p:nvPr>
        </p:nvGraphicFramePr>
        <p:xfrm>
          <a:off x="565265" y="2261062"/>
          <a:ext cx="10939549" cy="2211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tsikko 3">
            <a:extLst>
              <a:ext uri="{FF2B5EF4-FFF2-40B4-BE49-F238E27FC236}">
                <a16:creationId xmlns:a16="http://schemas.microsoft.com/office/drawing/2014/main" id="{7F9871F0-01C3-4C8C-8389-452822BD6C76}"/>
              </a:ext>
            </a:extLst>
          </p:cNvPr>
          <p:cNvSpPr>
            <a:spLocks noGrp="1"/>
          </p:cNvSpPr>
          <p:nvPr>
            <p:ph type="title"/>
          </p:nvPr>
        </p:nvSpPr>
        <p:spPr>
          <a:xfrm>
            <a:off x="179929" y="299527"/>
            <a:ext cx="11710220" cy="1961535"/>
          </a:xfrm>
        </p:spPr>
        <p:txBody>
          <a:bodyPr/>
          <a:lstStyle/>
          <a:p>
            <a:r>
              <a:rPr lang="fi-FI" dirty="0">
                <a:solidFill>
                  <a:schemeClr val="accent1"/>
                </a:solidFill>
              </a:rPr>
              <a:t>tehtävä</a:t>
            </a:r>
          </a:p>
        </p:txBody>
      </p:sp>
    </p:spTree>
    <p:extLst>
      <p:ext uri="{BB962C8B-B14F-4D97-AF65-F5344CB8AC3E}">
        <p14:creationId xmlns:p14="http://schemas.microsoft.com/office/powerpoint/2010/main" val="4140090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Kaaviokuva 2">
            <a:extLst>
              <a:ext uri="{FF2B5EF4-FFF2-40B4-BE49-F238E27FC236}">
                <a16:creationId xmlns:a16="http://schemas.microsoft.com/office/drawing/2014/main" id="{5C9AB957-C903-4137-9DB0-37774C5A1EE0}"/>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551965134"/>
              </p:ext>
            </p:extLst>
          </p:nvPr>
        </p:nvGraphicFramePr>
        <p:xfrm>
          <a:off x="498764" y="2177935"/>
          <a:ext cx="10839796" cy="2310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tsikko 1">
            <a:extLst>
              <a:ext uri="{FF2B5EF4-FFF2-40B4-BE49-F238E27FC236}">
                <a16:creationId xmlns:a16="http://schemas.microsoft.com/office/drawing/2014/main" id="{12AB07C9-F8D6-4A9E-9F97-9F5994FDF232}"/>
              </a:ext>
            </a:extLst>
          </p:cNvPr>
          <p:cNvSpPr>
            <a:spLocks noGrp="1"/>
          </p:cNvSpPr>
          <p:nvPr>
            <p:ph type="title"/>
          </p:nvPr>
        </p:nvSpPr>
        <p:spPr>
          <a:xfrm>
            <a:off x="63552" y="0"/>
            <a:ext cx="11710220" cy="1961535"/>
          </a:xfrm>
        </p:spPr>
        <p:txBody>
          <a:bodyPr vert="horz" lIns="91440" tIns="45720" rIns="91440" bIns="45720" rtlCol="0" anchor="b">
            <a:normAutofit/>
          </a:bodyPr>
          <a:lstStyle/>
          <a:p>
            <a:r>
              <a:rPr lang="fi-FI" b="0" dirty="0">
                <a:ln w="0"/>
                <a:solidFill>
                  <a:schemeClr val="accent1"/>
                </a:solidFill>
                <a:effectLst>
                  <a:outerShdw blurRad="38100" dist="25400" dir="5400000" algn="ctr" rotWithShape="0">
                    <a:srgbClr val="6E747A">
                      <a:alpha val="43000"/>
                    </a:srgbClr>
                  </a:outerShdw>
                </a:effectLst>
              </a:rPr>
              <a:t>tehtävä</a:t>
            </a:r>
          </a:p>
        </p:txBody>
      </p:sp>
    </p:spTree>
    <p:extLst>
      <p:ext uri="{BB962C8B-B14F-4D97-AF65-F5344CB8AC3E}">
        <p14:creationId xmlns:p14="http://schemas.microsoft.com/office/powerpoint/2010/main" val="196943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9F08907-6145-44E9-A348-477439387DCB}"/>
              </a:ext>
            </a:extLst>
          </p:cNvPr>
          <p:cNvSpPr>
            <a:spLocks noGrp="1"/>
          </p:cNvSpPr>
          <p:nvPr>
            <p:ph type="title"/>
          </p:nvPr>
        </p:nvSpPr>
        <p:spPr/>
        <p:txBody>
          <a:bodyPr/>
          <a:lstStyle/>
          <a:p>
            <a:r>
              <a:rPr lang="fi-FI" dirty="0"/>
              <a:t>Alkoholittomien tapahtumien ongelma</a:t>
            </a:r>
          </a:p>
        </p:txBody>
      </p:sp>
      <p:sp>
        <p:nvSpPr>
          <p:cNvPr id="3" name="Sisällön paikkamerkki 2">
            <a:extLst>
              <a:ext uri="{FF2B5EF4-FFF2-40B4-BE49-F238E27FC236}">
                <a16:creationId xmlns:a16="http://schemas.microsoft.com/office/drawing/2014/main" id="{AD04B9B2-A630-4E89-84A0-3A66A54C21AC}"/>
              </a:ext>
            </a:extLst>
          </p:cNvPr>
          <p:cNvSpPr>
            <a:spLocks noGrp="1"/>
          </p:cNvSpPr>
          <p:nvPr>
            <p:ph idx="1"/>
          </p:nvPr>
        </p:nvSpPr>
        <p:spPr/>
        <p:txBody>
          <a:bodyPr/>
          <a:lstStyle/>
          <a:p>
            <a:r>
              <a:rPr lang="fi-FI" dirty="0"/>
              <a:t>Tapahtumia pyydetään, mutta niihin osallistutaan heikosti</a:t>
            </a:r>
            <a:br>
              <a:rPr lang="fi-FI" dirty="0"/>
            </a:br>
            <a:r>
              <a:rPr lang="fi-FI" dirty="0"/>
              <a:t>-&gt; motivaatio järjestää alkoholittomia tapahtumia laskee</a:t>
            </a:r>
          </a:p>
          <a:p>
            <a:r>
              <a:rPr lang="fi-FI" dirty="0"/>
              <a:t>Yleinen ongelma?</a:t>
            </a:r>
          </a:p>
          <a:p>
            <a:endParaRPr lang="fi-FI" dirty="0"/>
          </a:p>
        </p:txBody>
      </p:sp>
      <p:pic>
        <p:nvPicPr>
          <p:cNvPr id="7" name="Kuva 6">
            <a:extLst>
              <a:ext uri="{FF2B5EF4-FFF2-40B4-BE49-F238E27FC236}">
                <a16:creationId xmlns:a16="http://schemas.microsoft.com/office/drawing/2014/main" id="{C06F4AE9-F7A6-4F64-A1B1-B43D77F5C065}"/>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r="47892"/>
          <a:stretch/>
        </p:blipFill>
        <p:spPr>
          <a:xfrm>
            <a:off x="8763085" y="2788951"/>
            <a:ext cx="2487674" cy="3564393"/>
          </a:xfrm>
          <a:prstGeom prst="rect">
            <a:avLst/>
          </a:prstGeom>
        </p:spPr>
      </p:pic>
    </p:spTree>
    <p:extLst>
      <p:ext uri="{BB962C8B-B14F-4D97-AF65-F5344CB8AC3E}">
        <p14:creationId xmlns:p14="http://schemas.microsoft.com/office/powerpoint/2010/main" val="2764687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76B644-70B7-4F80-A3D5-1C7A4606B651}"/>
              </a:ext>
            </a:extLst>
          </p:cNvPr>
          <p:cNvSpPr>
            <a:spLocks noGrp="1"/>
          </p:cNvSpPr>
          <p:nvPr>
            <p:ph type="title"/>
          </p:nvPr>
        </p:nvSpPr>
        <p:spPr/>
        <p:txBody>
          <a:bodyPr/>
          <a:lstStyle/>
          <a:p>
            <a:r>
              <a:rPr lang="fi-FI" dirty="0"/>
              <a:t>Mitä yleisö haluaa oikeasti?</a:t>
            </a:r>
          </a:p>
        </p:txBody>
      </p:sp>
      <p:sp>
        <p:nvSpPr>
          <p:cNvPr id="3" name="Sisällön paikkamerkki 2">
            <a:extLst>
              <a:ext uri="{FF2B5EF4-FFF2-40B4-BE49-F238E27FC236}">
                <a16:creationId xmlns:a16="http://schemas.microsoft.com/office/drawing/2014/main" id="{B2DDAE21-2210-44B2-911C-A21316337800}"/>
              </a:ext>
            </a:extLst>
          </p:cNvPr>
          <p:cNvSpPr>
            <a:spLocks noGrp="1"/>
          </p:cNvSpPr>
          <p:nvPr>
            <p:ph idx="1"/>
          </p:nvPr>
        </p:nvSpPr>
        <p:spPr/>
        <p:txBody>
          <a:bodyPr>
            <a:normAutofit/>
          </a:bodyPr>
          <a:lstStyle/>
          <a:p>
            <a:pPr marL="0" indent="0">
              <a:buNone/>
            </a:pPr>
            <a:r>
              <a:rPr lang="fi-FI" dirty="0"/>
              <a:t>Mitä pyydetään, kun pyydetään alkoholittomia tapahtumia?</a:t>
            </a:r>
          </a:p>
          <a:p>
            <a:endParaRPr lang="fi-FI" dirty="0"/>
          </a:p>
          <a:p>
            <a:r>
              <a:rPr lang="fi-FI" dirty="0"/>
              <a:t>Tapahtumia, jotka päättyvät aikaisemmin kuin tavanomainen baari-ilta</a:t>
            </a:r>
          </a:p>
          <a:p>
            <a:r>
              <a:rPr lang="fi-FI" dirty="0"/>
              <a:t>Ihmisten kohtaamista </a:t>
            </a:r>
          </a:p>
          <a:p>
            <a:r>
              <a:rPr lang="fi-FI" dirty="0">
                <a:cs typeface="Calibri"/>
              </a:rPr>
              <a:t>Uusiin ihmisiin tutustumista aidosti</a:t>
            </a:r>
            <a:endParaRPr lang="fi-FI" dirty="0"/>
          </a:p>
          <a:p>
            <a:r>
              <a:rPr lang="fi-FI" dirty="0"/>
              <a:t>Tekemistä, jonka keskiössä on jokin muu asia kuin alkoholin nauttiminen ja alkoholin tukema sosiaalinen yhdessäolo</a:t>
            </a:r>
          </a:p>
          <a:p>
            <a:r>
              <a:rPr lang="fi-FI" dirty="0"/>
              <a:t>Tilaa, jossa ei tarvitse selitellä omaa päihteettömyyttä</a:t>
            </a:r>
          </a:p>
          <a:p>
            <a:r>
              <a:rPr lang="fi-FI" dirty="0"/>
              <a:t>Turvallista tilaa</a:t>
            </a:r>
          </a:p>
        </p:txBody>
      </p:sp>
    </p:spTree>
    <p:extLst>
      <p:ext uri="{BB962C8B-B14F-4D97-AF65-F5344CB8AC3E}">
        <p14:creationId xmlns:p14="http://schemas.microsoft.com/office/powerpoint/2010/main" val="245722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E2D046-C1D4-4CB7-BF95-949BBB0F76AB}"/>
              </a:ext>
            </a:extLst>
          </p:cNvPr>
          <p:cNvSpPr>
            <a:spLocks noGrp="1"/>
          </p:cNvSpPr>
          <p:nvPr>
            <p:ph type="title"/>
          </p:nvPr>
        </p:nvSpPr>
        <p:spPr/>
        <p:txBody>
          <a:bodyPr>
            <a:normAutofit fontScale="90000"/>
          </a:bodyPr>
          <a:lstStyle/>
          <a:p>
            <a:r>
              <a:rPr lang="fi-FI" dirty="0"/>
              <a:t>Alkoholiton tapahtuma – oma konseptinsa?</a:t>
            </a:r>
          </a:p>
        </p:txBody>
      </p:sp>
      <p:sp>
        <p:nvSpPr>
          <p:cNvPr id="3" name="Sisällön paikkamerkki 2">
            <a:extLst>
              <a:ext uri="{FF2B5EF4-FFF2-40B4-BE49-F238E27FC236}">
                <a16:creationId xmlns:a16="http://schemas.microsoft.com/office/drawing/2014/main" id="{2C144EB1-22FB-496D-819B-EB2217F0306C}"/>
              </a:ext>
            </a:extLst>
          </p:cNvPr>
          <p:cNvSpPr>
            <a:spLocks noGrp="1"/>
          </p:cNvSpPr>
          <p:nvPr>
            <p:ph idx="1"/>
          </p:nvPr>
        </p:nvSpPr>
        <p:spPr/>
        <p:txBody>
          <a:bodyPr/>
          <a:lstStyle/>
          <a:p>
            <a:r>
              <a:rPr lang="fi-FI" dirty="0"/>
              <a:t>Ei kannata ajatella, että ”Alkoholiton tapahtuma” on oma tapahtumakategoriansa (samaan tapaan kuin ”</a:t>
            </a:r>
            <a:r>
              <a:rPr lang="fi-FI" dirty="0" err="1"/>
              <a:t>kv</a:t>
            </a:r>
            <a:r>
              <a:rPr lang="fi-FI" dirty="0"/>
              <a:t>-tapahtuma”)</a:t>
            </a:r>
          </a:p>
          <a:p>
            <a:r>
              <a:rPr lang="fi-FI" dirty="0"/>
              <a:t>Järjestäjä päättää, onko tapahtuma alkoholiton (esim. tapahtumapaikan valinnan vuoksi) vai sallitaanko osallistuminen muutaman annoksen kanssa (esim. tapahtumat, joissa ei ole väliä, ottaako vai ei)</a:t>
            </a:r>
          </a:p>
          <a:p>
            <a:r>
              <a:rPr lang="fi-FI" dirty="0"/>
              <a:t>Hyvän alkoholittoman tapahtuman järjestämiseen pätevät samat lainalaisuudet kuin yleensä tapahtuman järjestämiseen: sisältö ratkaisee.</a:t>
            </a:r>
          </a:p>
          <a:p>
            <a:endParaRPr lang="fi-FI" dirty="0"/>
          </a:p>
        </p:txBody>
      </p:sp>
    </p:spTree>
    <p:extLst>
      <p:ext uri="{BB962C8B-B14F-4D97-AF65-F5344CB8AC3E}">
        <p14:creationId xmlns:p14="http://schemas.microsoft.com/office/powerpoint/2010/main" val="3887466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FAD60D-A16C-4F8E-8FF0-67F9244485DD}"/>
              </a:ext>
            </a:extLst>
          </p:cNvPr>
          <p:cNvSpPr>
            <a:spLocks noGrp="1"/>
          </p:cNvSpPr>
          <p:nvPr>
            <p:ph type="title"/>
          </p:nvPr>
        </p:nvSpPr>
        <p:spPr/>
        <p:txBody>
          <a:bodyPr>
            <a:normAutofit fontScale="90000"/>
          </a:bodyPr>
          <a:lstStyle/>
          <a:p>
            <a:r>
              <a:rPr lang="fi-FI" dirty="0"/>
              <a:t>Vinkkejä alkoholittoman tapahtuman järjestämiseen</a:t>
            </a:r>
          </a:p>
        </p:txBody>
      </p:sp>
      <p:sp>
        <p:nvSpPr>
          <p:cNvPr id="3" name="Sisällön paikkamerkki 2">
            <a:extLst>
              <a:ext uri="{FF2B5EF4-FFF2-40B4-BE49-F238E27FC236}">
                <a16:creationId xmlns:a16="http://schemas.microsoft.com/office/drawing/2014/main" id="{51644388-70E9-4562-AD7E-26E592BFFB3E}"/>
              </a:ext>
            </a:extLst>
          </p:cNvPr>
          <p:cNvSpPr>
            <a:spLocks noGrp="1"/>
          </p:cNvSpPr>
          <p:nvPr>
            <p:ph idx="1"/>
          </p:nvPr>
        </p:nvSpPr>
        <p:spPr/>
        <p:txBody>
          <a:bodyPr/>
          <a:lstStyle/>
          <a:p>
            <a:r>
              <a:rPr lang="fi-FI" dirty="0"/>
              <a:t>Sisältö edellä – tapahtumassa on selkeästi mietitty, mitä tehdään</a:t>
            </a:r>
          </a:p>
          <a:p>
            <a:r>
              <a:rPr lang="fi-FI" dirty="0"/>
              <a:t>Tapahtuman konsepti on selkeä</a:t>
            </a:r>
          </a:p>
          <a:p>
            <a:r>
              <a:rPr lang="fi-FI" dirty="0"/>
              <a:t>Ei vain perustapahtuma, josta on poistettu alkoholi</a:t>
            </a:r>
          </a:p>
          <a:p>
            <a:r>
              <a:rPr lang="fi-FI" dirty="0"/>
              <a:t>Toimiviksi havaittuja ideoita: lounasdisko, lauta/konsolipeli-illat, liikuntalajikokeilut, herkkuapprot, keskustelut…</a:t>
            </a:r>
          </a:p>
          <a:p>
            <a:r>
              <a:rPr lang="fi-FI" dirty="0"/>
              <a:t>Älä tee alkoholittomuudesta numeroa</a:t>
            </a:r>
          </a:p>
          <a:p>
            <a:endParaRPr lang="fi-FI" dirty="0"/>
          </a:p>
        </p:txBody>
      </p:sp>
    </p:spTree>
    <p:extLst>
      <p:ext uri="{BB962C8B-B14F-4D97-AF65-F5344CB8AC3E}">
        <p14:creationId xmlns:p14="http://schemas.microsoft.com/office/powerpoint/2010/main" val="923272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1C10CC-FE67-4110-B74E-0F479F6A9FF8}"/>
              </a:ext>
            </a:extLst>
          </p:cNvPr>
          <p:cNvSpPr>
            <a:spLocks noGrp="1"/>
          </p:cNvSpPr>
          <p:nvPr>
            <p:ph type="ctrTitle"/>
          </p:nvPr>
        </p:nvSpPr>
        <p:spPr/>
        <p:txBody>
          <a:bodyPr/>
          <a:lstStyle/>
          <a:p>
            <a:r>
              <a:rPr lang="fi-FI" dirty="0"/>
              <a:t>Konseptipaja</a:t>
            </a:r>
          </a:p>
        </p:txBody>
      </p:sp>
      <p:pic>
        <p:nvPicPr>
          <p:cNvPr id="8" name="Picture 2">
            <a:extLst>
              <a:ext uri="{FF2B5EF4-FFF2-40B4-BE49-F238E27FC236}">
                <a16:creationId xmlns:a16="http://schemas.microsoft.com/office/drawing/2014/main" id="{F6F9F419-4E92-4582-B72D-6D08BF77270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248782" y="3905362"/>
            <a:ext cx="2643473" cy="2206595"/>
          </a:xfrm>
          <a:prstGeom prst="rect">
            <a:avLst/>
          </a:prstGeom>
        </p:spPr>
      </p:pic>
      <p:pic>
        <p:nvPicPr>
          <p:cNvPr id="9" name="Picture 3">
            <a:extLst>
              <a:ext uri="{FF2B5EF4-FFF2-40B4-BE49-F238E27FC236}">
                <a16:creationId xmlns:a16="http://schemas.microsoft.com/office/drawing/2014/main" id="{A0B341B8-699A-4939-8C91-03849DEF147F}"/>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39560" r="27839" b="238"/>
          <a:stretch/>
        </p:blipFill>
        <p:spPr>
          <a:xfrm>
            <a:off x="8478048" y="3599962"/>
            <a:ext cx="2025708" cy="2810697"/>
          </a:xfrm>
          <a:prstGeom prst="rect">
            <a:avLst/>
          </a:prstGeom>
        </p:spPr>
      </p:pic>
      <p:pic>
        <p:nvPicPr>
          <p:cNvPr id="10" name="Picture 4">
            <a:extLst>
              <a:ext uri="{FF2B5EF4-FFF2-40B4-BE49-F238E27FC236}">
                <a16:creationId xmlns:a16="http://schemas.microsoft.com/office/drawing/2014/main" id="{59F97C60-0F43-4FB2-8AEA-8370F0257AFD}"/>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5967" r="59156"/>
          <a:stretch/>
        </p:blipFill>
        <p:spPr>
          <a:xfrm flipH="1">
            <a:off x="1739051" y="3299883"/>
            <a:ext cx="2389219" cy="3106102"/>
          </a:xfrm>
          <a:prstGeom prst="rect">
            <a:avLst/>
          </a:prstGeom>
        </p:spPr>
      </p:pic>
    </p:spTree>
    <p:extLst>
      <p:ext uri="{BB962C8B-B14F-4D97-AF65-F5344CB8AC3E}">
        <p14:creationId xmlns:p14="http://schemas.microsoft.com/office/powerpoint/2010/main" val="395950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97EBC9-9343-4286-8C72-01B76757791E}"/>
              </a:ext>
            </a:extLst>
          </p:cNvPr>
          <p:cNvSpPr>
            <a:spLocks noGrp="1"/>
          </p:cNvSpPr>
          <p:nvPr>
            <p:ph type="title"/>
          </p:nvPr>
        </p:nvSpPr>
        <p:spPr/>
        <p:txBody>
          <a:bodyPr/>
          <a:lstStyle/>
          <a:p>
            <a:r>
              <a:rPr lang="fi-FI" dirty="0"/>
              <a:t>Pikaideointi</a:t>
            </a:r>
          </a:p>
        </p:txBody>
      </p:sp>
    </p:spTree>
    <p:extLst>
      <p:ext uri="{BB962C8B-B14F-4D97-AF65-F5344CB8AC3E}">
        <p14:creationId xmlns:p14="http://schemas.microsoft.com/office/powerpoint/2010/main" val="3890785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689E23-4AF1-4C2D-B13A-B56B7389B8D4}"/>
              </a:ext>
            </a:extLst>
          </p:cNvPr>
          <p:cNvSpPr>
            <a:spLocks noGrp="1"/>
          </p:cNvSpPr>
          <p:nvPr>
            <p:ph type="title"/>
          </p:nvPr>
        </p:nvSpPr>
        <p:spPr/>
        <p:txBody>
          <a:bodyPr/>
          <a:lstStyle/>
          <a:p>
            <a:r>
              <a:rPr lang="fi-FI" dirty="0"/>
              <a:t>Jalosta idea minuutissa</a:t>
            </a:r>
          </a:p>
        </p:txBody>
      </p:sp>
      <p:sp>
        <p:nvSpPr>
          <p:cNvPr id="3" name="Sisällön paikkamerkki 2">
            <a:extLst>
              <a:ext uri="{FF2B5EF4-FFF2-40B4-BE49-F238E27FC236}">
                <a16:creationId xmlns:a16="http://schemas.microsoft.com/office/drawing/2014/main" id="{3FD9D8DC-3848-4A00-86A4-1489D2C88350}"/>
              </a:ext>
            </a:extLst>
          </p:cNvPr>
          <p:cNvSpPr>
            <a:spLocks noGrp="1"/>
          </p:cNvSpPr>
          <p:nvPr>
            <p:ph idx="1"/>
          </p:nvPr>
        </p:nvSpPr>
        <p:spPr>
          <a:xfrm>
            <a:off x="853225" y="1537072"/>
            <a:ext cx="10547465" cy="5320928"/>
          </a:xfrm>
        </p:spPr>
        <p:txBody>
          <a:bodyPr>
            <a:normAutofit lnSpcReduction="10000"/>
          </a:bodyPr>
          <a:lstStyle/>
          <a:p>
            <a:pPr marL="0" indent="0">
              <a:buNone/>
            </a:pPr>
            <a:r>
              <a:rPr lang="fi-FI" dirty="0"/>
              <a:t>Jatkojalosta seuraavista ideoista </a:t>
            </a:r>
            <a:r>
              <a:rPr lang="fi-FI" dirty="0" err="1"/>
              <a:t>maks</a:t>
            </a:r>
            <a:r>
              <a:rPr lang="fi-FI" dirty="0"/>
              <a:t>. lauseen mittainen tapahtumakonsepti. Aikaa 1min/idea.</a:t>
            </a:r>
          </a:p>
          <a:p>
            <a:pPr marL="0" indent="0">
              <a:buNone/>
            </a:pPr>
            <a:endParaRPr lang="fi-FI" dirty="0"/>
          </a:p>
          <a:p>
            <a:r>
              <a:rPr lang="fi-FI" sz="3200" dirty="0"/>
              <a:t>Syödään yhdessä – illallinen twistillä</a:t>
            </a:r>
          </a:p>
          <a:p>
            <a:r>
              <a:rPr lang="fi-FI" sz="3200" dirty="0"/>
              <a:t>Tutustutaan yhdistykseen/harrastukseen/asiaan X</a:t>
            </a:r>
          </a:p>
          <a:p>
            <a:r>
              <a:rPr lang="fi-FI" sz="3200" dirty="0" err="1"/>
              <a:t>Speed</a:t>
            </a:r>
            <a:r>
              <a:rPr lang="fi-FI" sz="3200" dirty="0"/>
              <a:t> </a:t>
            </a:r>
            <a:r>
              <a:rPr lang="fi-FI" sz="3200" dirty="0" err="1"/>
              <a:t>datingia</a:t>
            </a:r>
            <a:r>
              <a:rPr lang="fi-FI" sz="3200" dirty="0"/>
              <a:t> museossa, lukupiiri uima-altaassa, ________ _______</a:t>
            </a:r>
            <a:r>
              <a:rPr lang="fi-FI" sz="3200" dirty="0" err="1"/>
              <a:t>ssa</a:t>
            </a:r>
            <a:br>
              <a:rPr lang="fi-FI" sz="3200" dirty="0"/>
            </a:br>
            <a:r>
              <a:rPr lang="fi-FI" sz="3200" dirty="0"/>
              <a:t>– mitä tekisit julkisessa tilassa?</a:t>
            </a:r>
          </a:p>
          <a:p>
            <a:r>
              <a:rPr lang="fi-FI" sz="3200" dirty="0"/>
              <a:t>Kaupungin parhaat tapahtumat alle 10 euroa</a:t>
            </a:r>
          </a:p>
          <a:p>
            <a:r>
              <a:rPr lang="fi-FI" sz="3200" dirty="0"/>
              <a:t>Saanko puhua </a:t>
            </a:r>
            <a:r>
              <a:rPr lang="fi-FI" sz="3200" dirty="0" err="1"/>
              <a:t>mun</a:t>
            </a:r>
            <a:r>
              <a:rPr lang="fi-FI" sz="3200" dirty="0"/>
              <a:t> tieteenalasta?</a:t>
            </a:r>
          </a:p>
          <a:p>
            <a:r>
              <a:rPr lang="fi-FI" sz="3200" dirty="0"/>
              <a:t>Vaatteita, pukeutumista tai ompelua</a:t>
            </a:r>
          </a:p>
        </p:txBody>
      </p:sp>
    </p:spTree>
    <p:extLst>
      <p:ext uri="{BB962C8B-B14F-4D97-AF65-F5344CB8AC3E}">
        <p14:creationId xmlns:p14="http://schemas.microsoft.com/office/powerpoint/2010/main" val="169427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F26569-03DA-4219-B90F-FF03AF2364E8}"/>
              </a:ext>
            </a:extLst>
          </p:cNvPr>
          <p:cNvSpPr>
            <a:spLocks noGrp="1"/>
          </p:cNvSpPr>
          <p:nvPr>
            <p:ph type="title"/>
          </p:nvPr>
        </p:nvSpPr>
        <p:spPr/>
        <p:txBody>
          <a:bodyPr/>
          <a:lstStyle/>
          <a:p>
            <a:r>
              <a:rPr lang="fi-FI" dirty="0"/>
              <a:t>Ideajalostamo</a:t>
            </a:r>
          </a:p>
        </p:txBody>
      </p:sp>
    </p:spTree>
    <p:extLst>
      <p:ext uri="{BB962C8B-B14F-4D97-AF65-F5344CB8AC3E}">
        <p14:creationId xmlns:p14="http://schemas.microsoft.com/office/powerpoint/2010/main" val="3972918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DDEE86-2FAC-4421-8742-B3B66B61EB59}"/>
              </a:ext>
            </a:extLst>
          </p:cNvPr>
          <p:cNvSpPr>
            <a:spLocks noGrp="1"/>
          </p:cNvSpPr>
          <p:nvPr>
            <p:ph type="title"/>
          </p:nvPr>
        </p:nvSpPr>
        <p:spPr/>
        <p:txBody>
          <a:bodyPr/>
          <a:lstStyle/>
          <a:p>
            <a:r>
              <a:rPr lang="fi-FI" dirty="0"/>
              <a:t>Ideajalostamo: vaihe 1</a:t>
            </a:r>
          </a:p>
        </p:txBody>
      </p:sp>
      <p:sp>
        <p:nvSpPr>
          <p:cNvPr id="3" name="Sisällön paikkamerkki 2">
            <a:extLst>
              <a:ext uri="{FF2B5EF4-FFF2-40B4-BE49-F238E27FC236}">
                <a16:creationId xmlns:a16="http://schemas.microsoft.com/office/drawing/2014/main" id="{9688E32B-9ED6-4120-B1CA-08253E72956C}"/>
              </a:ext>
            </a:extLst>
          </p:cNvPr>
          <p:cNvSpPr>
            <a:spLocks noGrp="1"/>
          </p:cNvSpPr>
          <p:nvPr>
            <p:ph idx="1"/>
          </p:nvPr>
        </p:nvSpPr>
        <p:spPr/>
        <p:txBody>
          <a:bodyPr/>
          <a:lstStyle/>
          <a:p>
            <a:r>
              <a:rPr lang="fi-FI" dirty="0"/>
              <a:t>Keksi yksin tai pienen ryhmän kanssa 1-3 erilaista tapahtumaideaa. </a:t>
            </a:r>
          </a:p>
          <a:p>
            <a:r>
              <a:rPr lang="fi-FI" dirty="0"/>
              <a:t>Ideoiden täytyy täyttää vähintään</a:t>
            </a:r>
            <a:r>
              <a:rPr lang="fi-FI" b="1" dirty="0"/>
              <a:t> kolme</a:t>
            </a:r>
            <a:r>
              <a:rPr lang="fi-FI" dirty="0"/>
              <a:t> seuraavista ehdoista:</a:t>
            </a:r>
          </a:p>
          <a:p>
            <a:pPr marL="457200" lvl="1" indent="0">
              <a:buNone/>
            </a:pPr>
            <a:r>
              <a:rPr lang="fi-FI" dirty="0"/>
              <a:t>[ ] Osallistujat tutustuvat toisiinsa</a:t>
            </a:r>
          </a:p>
          <a:p>
            <a:pPr marL="457200" lvl="1" indent="0">
              <a:buNone/>
            </a:pPr>
            <a:r>
              <a:rPr lang="fi-FI" dirty="0"/>
              <a:t>[ ] Osallistujat tekevät jotain, eivät ole passiivinen yleisö</a:t>
            </a:r>
          </a:p>
          <a:p>
            <a:pPr marL="457200" lvl="1" indent="0">
              <a:buNone/>
            </a:pPr>
            <a:r>
              <a:rPr lang="fi-FI" dirty="0"/>
              <a:t>[ ] Niin hyvä idea että osallistuisit itsekin</a:t>
            </a:r>
          </a:p>
          <a:p>
            <a:pPr marL="457200" lvl="1" indent="0">
              <a:buNone/>
            </a:pPr>
            <a:r>
              <a:rPr lang="fi-FI" dirty="0"/>
              <a:t>[ ] Alkoholi ei edistä suoritusta/ei oleteta alkoholin nauttimista</a:t>
            </a:r>
          </a:p>
          <a:p>
            <a:pPr marL="457200" lvl="1" indent="0">
              <a:buNone/>
            </a:pPr>
            <a:r>
              <a:rPr lang="fi-FI" dirty="0"/>
              <a:t>[ ] Tapahtumalla on selkeä idea, mitä tehdään/tapahtuu</a:t>
            </a:r>
          </a:p>
          <a:p>
            <a:r>
              <a:rPr lang="fi-FI" dirty="0"/>
              <a:t>Yksi idea/lappu</a:t>
            </a:r>
          </a:p>
          <a:p>
            <a:r>
              <a:rPr lang="fi-FI" dirty="0"/>
              <a:t>Jaa myös toimiviksi havaittuja ideoita!</a:t>
            </a:r>
          </a:p>
        </p:txBody>
      </p:sp>
    </p:spTree>
    <p:extLst>
      <p:ext uri="{BB962C8B-B14F-4D97-AF65-F5344CB8AC3E}">
        <p14:creationId xmlns:p14="http://schemas.microsoft.com/office/powerpoint/2010/main" val="3753823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A78842-6246-45B8-9D3B-BE5833810171}"/>
              </a:ext>
            </a:extLst>
          </p:cNvPr>
          <p:cNvSpPr>
            <a:spLocks noGrp="1"/>
          </p:cNvSpPr>
          <p:nvPr>
            <p:ph type="title"/>
          </p:nvPr>
        </p:nvSpPr>
        <p:spPr/>
        <p:txBody>
          <a:bodyPr/>
          <a:lstStyle/>
          <a:p>
            <a:r>
              <a:rPr lang="fi-FI" dirty="0"/>
              <a:t>Ideajalostamo: vaihe 2</a:t>
            </a:r>
          </a:p>
        </p:txBody>
      </p:sp>
      <p:sp>
        <p:nvSpPr>
          <p:cNvPr id="3" name="Sisällön paikkamerkki 2">
            <a:extLst>
              <a:ext uri="{FF2B5EF4-FFF2-40B4-BE49-F238E27FC236}">
                <a16:creationId xmlns:a16="http://schemas.microsoft.com/office/drawing/2014/main" id="{97E42E4D-F328-4074-B1DD-572862ED62E2}"/>
              </a:ext>
            </a:extLst>
          </p:cNvPr>
          <p:cNvSpPr>
            <a:spLocks noGrp="1"/>
          </p:cNvSpPr>
          <p:nvPr>
            <p:ph idx="1"/>
          </p:nvPr>
        </p:nvSpPr>
        <p:spPr/>
        <p:txBody>
          <a:bodyPr/>
          <a:lstStyle/>
          <a:p>
            <a:pPr marL="0" indent="0">
              <a:buNone/>
            </a:pPr>
            <a:r>
              <a:rPr lang="fi-FI" dirty="0"/>
              <a:t>Valitse toinen vaihtoehdoista ja toteuta se mielestäsi hyvälle idealle.</a:t>
            </a:r>
          </a:p>
          <a:p>
            <a:pPr marL="0" indent="0">
              <a:buNone/>
            </a:pPr>
            <a:r>
              <a:rPr lang="fi-FI" dirty="0"/>
              <a:t>Valitse jonkun muun idea, älä keskity omaan.</a:t>
            </a:r>
          </a:p>
          <a:p>
            <a:endParaRPr lang="fi-FI" dirty="0"/>
          </a:p>
          <a:p>
            <a:pPr marL="0" indent="0">
              <a:buNone/>
            </a:pPr>
            <a:r>
              <a:rPr lang="fi-FI" dirty="0"/>
              <a:t>1. Jatkojalosta: parantele, kehitä tai muokkaa ideaa</a:t>
            </a:r>
          </a:p>
          <a:p>
            <a:endParaRPr lang="fi-FI" dirty="0"/>
          </a:p>
          <a:p>
            <a:pPr marL="0" indent="0">
              <a:buNone/>
            </a:pPr>
            <a:r>
              <a:rPr lang="fi-FI" dirty="0"/>
              <a:t>2. Kommentoi: kerro, mikä ideassa on hyvää, toimivaa tai hauskaa</a:t>
            </a:r>
          </a:p>
          <a:p>
            <a:endParaRPr lang="fi-FI" dirty="0"/>
          </a:p>
        </p:txBody>
      </p:sp>
    </p:spTree>
    <p:extLst>
      <p:ext uri="{BB962C8B-B14F-4D97-AF65-F5344CB8AC3E}">
        <p14:creationId xmlns:p14="http://schemas.microsoft.com/office/powerpoint/2010/main" val="280590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359993-B9BD-4345-A86F-070C7AB12DAD}"/>
              </a:ext>
            </a:extLst>
          </p:cNvPr>
          <p:cNvSpPr>
            <a:spLocks noGrp="1"/>
          </p:cNvSpPr>
          <p:nvPr>
            <p:ph type="title"/>
          </p:nvPr>
        </p:nvSpPr>
        <p:spPr/>
        <p:txBody>
          <a:bodyPr/>
          <a:lstStyle/>
          <a:p>
            <a:r>
              <a:rPr lang="fi-FI" dirty="0"/>
              <a:t>Ideoiden purku</a:t>
            </a:r>
          </a:p>
        </p:txBody>
      </p:sp>
    </p:spTree>
    <p:extLst>
      <p:ext uri="{BB962C8B-B14F-4D97-AF65-F5344CB8AC3E}">
        <p14:creationId xmlns:p14="http://schemas.microsoft.com/office/powerpoint/2010/main" val="318403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15B911-A9C8-4B58-A029-509C7EE93031}"/>
              </a:ext>
            </a:extLst>
          </p:cNvPr>
          <p:cNvSpPr>
            <a:spLocks noGrp="1"/>
          </p:cNvSpPr>
          <p:nvPr>
            <p:ph type="title"/>
          </p:nvPr>
        </p:nvSpPr>
        <p:spPr/>
        <p:txBody>
          <a:bodyPr/>
          <a:lstStyle/>
          <a:p>
            <a:r>
              <a:rPr lang="fi-FI" dirty="0"/>
              <a:t>Yhteenveto</a:t>
            </a:r>
          </a:p>
        </p:txBody>
      </p:sp>
      <p:sp>
        <p:nvSpPr>
          <p:cNvPr id="3" name="Sisällön paikkamerkki 2">
            <a:extLst>
              <a:ext uri="{FF2B5EF4-FFF2-40B4-BE49-F238E27FC236}">
                <a16:creationId xmlns:a16="http://schemas.microsoft.com/office/drawing/2014/main" id="{A0A685D7-FC0E-4557-92FF-A35A4B132C88}"/>
              </a:ext>
            </a:extLst>
          </p:cNvPr>
          <p:cNvSpPr>
            <a:spLocks noGrp="1"/>
          </p:cNvSpPr>
          <p:nvPr>
            <p:ph idx="1"/>
          </p:nvPr>
        </p:nvSpPr>
        <p:spPr/>
        <p:txBody>
          <a:bodyPr/>
          <a:lstStyle/>
          <a:p>
            <a:r>
              <a:rPr lang="fi-FI" dirty="0"/>
              <a:t>Te muutatte kulttuuria – te päätätte, millaista opiskelijakulttuuri on</a:t>
            </a:r>
          </a:p>
          <a:p>
            <a:r>
              <a:rPr lang="fi-FI" dirty="0"/>
              <a:t>Vertaistuki on kiva asia – tapahtumavastaavien inspiraatioilta?</a:t>
            </a:r>
          </a:p>
          <a:p>
            <a:r>
              <a:rPr lang="fi-FI" dirty="0"/>
              <a:t>Uusien tapahtumakonseptien juurruttaminen vie ainakin kolme toistokertaa</a:t>
            </a:r>
          </a:p>
          <a:p>
            <a:r>
              <a:rPr lang="fi-FI" dirty="0"/>
              <a:t>Pyytäkää tapahtumien osallistujilta ideoita ja palautetta</a:t>
            </a:r>
          </a:p>
          <a:p>
            <a:endParaRPr lang="fi-FI" dirty="0"/>
          </a:p>
        </p:txBody>
      </p:sp>
    </p:spTree>
    <p:extLst>
      <p:ext uri="{BB962C8B-B14F-4D97-AF65-F5344CB8AC3E}">
        <p14:creationId xmlns:p14="http://schemas.microsoft.com/office/powerpoint/2010/main" val="2103570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r>
              <a:rPr lang="fi-FI" dirty="0"/>
              <a:t>KUPLA - opiskelijat päihdekulttuurin </a:t>
            </a:r>
            <a:br>
              <a:rPr lang="fi-FI" dirty="0"/>
            </a:br>
            <a:r>
              <a:rPr lang="fi-FI" dirty="0"/>
              <a:t>uudistajina</a:t>
            </a:r>
          </a:p>
        </p:txBody>
      </p:sp>
      <p:pic>
        <p:nvPicPr>
          <p:cNvPr id="6" name="Picture 5" descr="KUPLA-hankkeen logo.">
            <a:extLst>
              <a:ext uri="{FF2B5EF4-FFF2-40B4-BE49-F238E27FC236}">
                <a16:creationId xmlns:a16="http://schemas.microsoft.com/office/drawing/2014/main" id="{419A59F9-C15E-444C-9520-99669E8AF772}"/>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41319" y="1753361"/>
            <a:ext cx="10559371" cy="4052460"/>
          </a:xfrm>
        </p:spPr>
        <p:txBody>
          <a:bodyPr>
            <a:normAutofit fontScale="92500" lnSpcReduction="20000"/>
          </a:bodyPr>
          <a:lstStyle/>
          <a:p>
            <a:pPr fontAlgn="base"/>
            <a:r>
              <a:rPr lang="fi-FI" dirty="0"/>
              <a:t>Koulutuksen on tuottanut EHYT ry:n ja </a:t>
            </a:r>
            <a:r>
              <a:rPr lang="fi-FI" dirty="0" err="1"/>
              <a:t>Nyyti</a:t>
            </a:r>
            <a:r>
              <a:rPr lang="fi-FI" dirty="0"/>
              <a:t> ry:n yhteinen KUPLA – opiskelijat päihdekulttuurin uudistajina -hanke. Hanke toimi vuosina 2018-2020. </a:t>
            </a:r>
          </a:p>
          <a:p>
            <a:pPr fontAlgn="base"/>
            <a:r>
              <a:rPr lang="fi-FI" dirty="0"/>
              <a:t>Hankkeen yhteistyökumppaneina olivat SYL, SAMOK, OLL sekä YTHS. </a:t>
            </a:r>
          </a:p>
          <a:p>
            <a:pPr fontAlgn="base"/>
            <a:r>
              <a:rPr lang="fi-FI" dirty="0"/>
              <a:t>Tämä teos on lisensoitu Creative </a:t>
            </a:r>
            <a:r>
              <a:rPr lang="fi-FI" dirty="0" err="1"/>
              <a:t>Commons</a:t>
            </a:r>
            <a:r>
              <a:rPr lang="fi-FI" dirty="0"/>
              <a:t> Nimeä 4.0 Kansainvälinen -lisenssillä. Tarkastele lisenssiä osoitteessa </a:t>
            </a:r>
            <a:r>
              <a:rPr lang="fi-FI" dirty="0">
                <a:hlinkClick r:id="rId4"/>
              </a:rPr>
              <a:t>http://creativecommons.org/licenses/by/4.0/</a:t>
            </a:r>
            <a:endParaRPr lang="fi-FI" dirty="0"/>
          </a:p>
          <a:p>
            <a:pPr fontAlgn="base"/>
            <a:r>
              <a:rPr lang="fi-FI" dirty="0"/>
              <a:t>Tätä koulutusta saa käyttää, jakaa ja muokata vapaasti, mikäli mainitsee </a:t>
            </a:r>
            <a:r>
              <a:rPr lang="fi-FI" dirty="0" err="1"/>
              <a:t>KUPLAn</a:t>
            </a:r>
            <a:r>
              <a:rPr lang="fi-FI" dirty="0"/>
              <a:t> alkuperäisenä tekijänä. </a:t>
            </a:r>
          </a:p>
          <a:p>
            <a:pPr fontAlgn="base"/>
            <a:r>
              <a:rPr lang="fi-FI" dirty="0"/>
              <a:t>KUPLA-hankkeen muut materiaalit ovat löydettävissä EHYT ry:n sivuilta, www.ehyt.fi</a:t>
            </a:r>
          </a:p>
          <a:p>
            <a:endParaRPr lang="fi-FI" dirty="0"/>
          </a:p>
        </p:txBody>
      </p:sp>
      <p:pic>
        <p:nvPicPr>
          <p:cNvPr id="12" name="Picture 2" descr="EHYTin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n logo.">
            <a:extLst>
              <a:ext uri="{FF2B5EF4-FFF2-40B4-BE49-F238E27FC236}">
                <a16:creationId xmlns:a16="http://schemas.microsoft.com/office/drawing/2014/main" id="{49FD2069-73BB-4CC7-A9F1-78C93D0735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YL:n logo.">
            <a:extLst>
              <a:ext uri="{FF2B5EF4-FFF2-40B4-BE49-F238E27FC236}">
                <a16:creationId xmlns:a16="http://schemas.microsoft.com/office/drawing/2014/main" id="{8ECAD4DD-70D0-4895-B38A-BEAD801583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AMOK:n logo.">
            <a:extLst>
              <a:ext uri="{FF2B5EF4-FFF2-40B4-BE49-F238E27FC236}">
                <a16:creationId xmlns:a16="http://schemas.microsoft.com/office/drawing/2014/main" id="{A943D4DA-7DF4-491E-93A6-A2DA285F73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Opiskelijoiden liikuntaliiton logo.">
            <a:extLst>
              <a:ext uri="{FF2B5EF4-FFF2-40B4-BE49-F238E27FC236}">
                <a16:creationId xmlns:a16="http://schemas.microsoft.com/office/drawing/2014/main" id="{962A8CC4-F16B-4BDF-B2AC-C361D12ED1A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YTHS:n logo.">
            <a:extLst>
              <a:ext uri="{FF2B5EF4-FFF2-40B4-BE49-F238E27FC236}">
                <a16:creationId xmlns:a16="http://schemas.microsoft.com/office/drawing/2014/main" id="{978B9F9B-30B9-4766-86A3-1E15738398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98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F68833-BC68-4BC7-9F8F-D7B4A33CBFD8}"/>
              </a:ext>
            </a:extLst>
          </p:cNvPr>
          <p:cNvSpPr>
            <a:spLocks noGrp="1"/>
          </p:cNvSpPr>
          <p:nvPr>
            <p:ph type="title"/>
          </p:nvPr>
        </p:nvSpPr>
        <p:spPr/>
        <p:txBody>
          <a:bodyPr/>
          <a:lstStyle/>
          <a:p>
            <a:r>
              <a:rPr lang="fi-FI" dirty="0"/>
              <a:t>Tehtävä</a:t>
            </a:r>
          </a:p>
        </p:txBody>
      </p:sp>
      <p:sp>
        <p:nvSpPr>
          <p:cNvPr id="3" name="Sisällön paikkamerkki 2">
            <a:extLst>
              <a:ext uri="{FF2B5EF4-FFF2-40B4-BE49-F238E27FC236}">
                <a16:creationId xmlns:a16="http://schemas.microsoft.com/office/drawing/2014/main" id="{BF86A6BC-A594-4474-A14D-FB843B8CEF73}"/>
              </a:ext>
            </a:extLst>
          </p:cNvPr>
          <p:cNvSpPr>
            <a:spLocks noGrp="1"/>
          </p:cNvSpPr>
          <p:nvPr>
            <p:ph idx="1"/>
          </p:nvPr>
        </p:nvSpPr>
        <p:spPr/>
        <p:txBody>
          <a:bodyPr/>
          <a:lstStyle/>
          <a:p>
            <a:r>
              <a:rPr lang="fi-FI" dirty="0"/>
              <a:t>Olen järjestöni tapahtumavastaava</a:t>
            </a:r>
          </a:p>
          <a:p>
            <a:r>
              <a:rPr lang="fi-FI" dirty="0"/>
              <a:t>En ole tapahtumavastaava, mutta tehtäviini kuuluu tapahtumien järjestämistä</a:t>
            </a:r>
          </a:p>
          <a:p>
            <a:r>
              <a:rPr lang="fi-FI" dirty="0"/>
              <a:t>Olen aloitteleva tapahtumanjärjestäjä</a:t>
            </a:r>
          </a:p>
          <a:p>
            <a:r>
              <a:rPr lang="fi-FI" dirty="0"/>
              <a:t>Olen kokenut tapahtumanjärjestäjä</a:t>
            </a:r>
          </a:p>
          <a:p>
            <a:endParaRPr lang="fi-FI" dirty="0"/>
          </a:p>
        </p:txBody>
      </p:sp>
    </p:spTree>
    <p:extLst>
      <p:ext uri="{BB962C8B-B14F-4D97-AF65-F5344CB8AC3E}">
        <p14:creationId xmlns:p14="http://schemas.microsoft.com/office/powerpoint/2010/main" val="6866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7F7AEF-4792-463C-A1E1-EFDBBDB93DDE}"/>
              </a:ext>
            </a:extLst>
          </p:cNvPr>
          <p:cNvSpPr>
            <a:spLocks noGrp="1"/>
          </p:cNvSpPr>
          <p:nvPr>
            <p:ph type="title"/>
          </p:nvPr>
        </p:nvSpPr>
        <p:spPr/>
        <p:txBody>
          <a:bodyPr/>
          <a:lstStyle/>
          <a:p>
            <a:r>
              <a:rPr lang="fi-FI" dirty="0"/>
              <a:t>Koulutuksen tavoite</a:t>
            </a:r>
          </a:p>
        </p:txBody>
      </p:sp>
      <p:sp>
        <p:nvSpPr>
          <p:cNvPr id="3" name="Sisällön paikkamerkki 2">
            <a:extLst>
              <a:ext uri="{FF2B5EF4-FFF2-40B4-BE49-F238E27FC236}">
                <a16:creationId xmlns:a16="http://schemas.microsoft.com/office/drawing/2014/main" id="{5146ADA4-8610-48E6-8874-8EC9B7088B63}"/>
              </a:ext>
            </a:extLst>
          </p:cNvPr>
          <p:cNvSpPr>
            <a:spLocks noGrp="1"/>
          </p:cNvSpPr>
          <p:nvPr>
            <p:ph idx="1"/>
          </p:nvPr>
        </p:nvSpPr>
        <p:spPr/>
        <p:txBody>
          <a:bodyPr/>
          <a:lstStyle/>
          <a:p>
            <a:r>
              <a:rPr lang="fi-FI" dirty="0"/>
              <a:t>Antaa uusia ideoita</a:t>
            </a:r>
          </a:p>
          <a:p>
            <a:r>
              <a:rPr lang="fi-FI" dirty="0"/>
              <a:t>Työstää ideoita yhdessä</a:t>
            </a:r>
          </a:p>
          <a:p>
            <a:r>
              <a:rPr lang="fi-FI" dirty="0"/>
              <a:t>Ei kannata olla mustasukkainen omista ideoistaan – ei ole kahta täysin samanlaista tapahtumaa</a:t>
            </a:r>
          </a:p>
          <a:p>
            <a:endParaRPr lang="fi-FI" dirty="0"/>
          </a:p>
        </p:txBody>
      </p:sp>
      <p:pic>
        <p:nvPicPr>
          <p:cNvPr id="5" name="Kuva 4">
            <a:extLst>
              <a:ext uri="{FF2B5EF4-FFF2-40B4-BE49-F238E27FC236}">
                <a16:creationId xmlns:a16="http://schemas.microsoft.com/office/drawing/2014/main" id="{3BDC2828-87F2-43A4-8A32-D367643368D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6626" y="3778410"/>
            <a:ext cx="2848930" cy="2501095"/>
          </a:xfrm>
          <a:prstGeom prst="rect">
            <a:avLst/>
          </a:prstGeom>
        </p:spPr>
      </p:pic>
    </p:spTree>
    <p:extLst>
      <p:ext uri="{BB962C8B-B14F-4D97-AF65-F5344CB8AC3E}">
        <p14:creationId xmlns:p14="http://schemas.microsoft.com/office/powerpoint/2010/main" val="26099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42FD45-84BC-4D5B-A80C-AB17A233FD5F}"/>
              </a:ext>
            </a:extLst>
          </p:cNvPr>
          <p:cNvSpPr>
            <a:spLocks noGrp="1"/>
          </p:cNvSpPr>
          <p:nvPr>
            <p:ph type="title"/>
          </p:nvPr>
        </p:nvSpPr>
        <p:spPr>
          <a:xfrm>
            <a:off x="240890" y="1068454"/>
            <a:ext cx="11710220" cy="1961535"/>
          </a:xfrm>
        </p:spPr>
        <p:txBody>
          <a:bodyPr/>
          <a:lstStyle/>
          <a:p>
            <a:r>
              <a:rPr lang="fi-FI" dirty="0"/>
              <a:t>Koulutuksen aiheet</a:t>
            </a:r>
          </a:p>
        </p:txBody>
      </p:sp>
      <p:graphicFrame>
        <p:nvGraphicFramePr>
          <p:cNvPr id="3" name="Kaaviokuva 2">
            <a:extLst>
              <a:ext uri="{FF2B5EF4-FFF2-40B4-BE49-F238E27FC236}">
                <a16:creationId xmlns:a16="http://schemas.microsoft.com/office/drawing/2014/main" id="{F76F99CF-A481-4F99-935A-A1D1B96919A5}"/>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183999122"/>
              </p:ext>
            </p:extLst>
          </p:nvPr>
        </p:nvGraphicFramePr>
        <p:xfrm>
          <a:off x="2032000" y="3029989"/>
          <a:ext cx="8128000" cy="310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64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E7AFD0-E590-4994-939E-0C45518396C0}"/>
              </a:ext>
            </a:extLst>
          </p:cNvPr>
          <p:cNvSpPr>
            <a:spLocks noGrp="1"/>
          </p:cNvSpPr>
          <p:nvPr>
            <p:ph type="title"/>
          </p:nvPr>
        </p:nvSpPr>
        <p:spPr/>
        <p:txBody>
          <a:bodyPr/>
          <a:lstStyle/>
          <a:p>
            <a:r>
              <a:rPr lang="fi-FI" dirty="0"/>
              <a:t>Miksi tapahtumia järjestetään?</a:t>
            </a:r>
          </a:p>
        </p:txBody>
      </p:sp>
      <p:sp>
        <p:nvSpPr>
          <p:cNvPr id="3" name="Sisällön paikkamerkki 2">
            <a:extLst>
              <a:ext uri="{FF2B5EF4-FFF2-40B4-BE49-F238E27FC236}">
                <a16:creationId xmlns:a16="http://schemas.microsoft.com/office/drawing/2014/main" id="{4DF48368-1EBD-4AE8-9F4B-B85207F9C10D}"/>
              </a:ext>
            </a:extLst>
          </p:cNvPr>
          <p:cNvSpPr>
            <a:spLocks noGrp="1"/>
          </p:cNvSpPr>
          <p:nvPr>
            <p:ph idx="1"/>
          </p:nvPr>
        </p:nvSpPr>
        <p:spPr/>
        <p:txBody>
          <a:bodyPr/>
          <a:lstStyle/>
          <a:p>
            <a:r>
              <a:rPr lang="fi-FI" dirty="0"/>
              <a:t>Jotain kivaa tekemistä yhdessä</a:t>
            </a:r>
          </a:p>
          <a:p>
            <a:r>
              <a:rPr lang="fi-FI" dirty="0"/>
              <a:t>Perinne</a:t>
            </a:r>
          </a:p>
          <a:p>
            <a:r>
              <a:rPr lang="fi-FI" dirty="0"/>
              <a:t>Tarve tietynlaiselle tapahtumalle</a:t>
            </a:r>
          </a:p>
          <a:p>
            <a:r>
              <a:rPr lang="fi-FI" dirty="0"/>
              <a:t>Jokin muu syy, mikä?</a:t>
            </a:r>
          </a:p>
          <a:p>
            <a:r>
              <a:rPr lang="fi-FI" dirty="0">
                <a:cs typeface="Calibri" panose="020F0502020204030204"/>
              </a:rPr>
              <a:t>Onko jotain syytä, miksi tapahtumaa EI pidä järjestää?</a:t>
            </a:r>
          </a:p>
          <a:p>
            <a:endParaRPr lang="fi-FI" dirty="0"/>
          </a:p>
        </p:txBody>
      </p:sp>
    </p:spTree>
    <p:extLst>
      <p:ext uri="{BB962C8B-B14F-4D97-AF65-F5344CB8AC3E}">
        <p14:creationId xmlns:p14="http://schemas.microsoft.com/office/powerpoint/2010/main" val="6464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65CBB9-CB8B-43BF-916B-66670F64AA74}"/>
              </a:ext>
            </a:extLst>
          </p:cNvPr>
          <p:cNvSpPr>
            <a:spLocks noGrp="1"/>
          </p:cNvSpPr>
          <p:nvPr>
            <p:ph type="title"/>
          </p:nvPr>
        </p:nvSpPr>
        <p:spPr/>
        <p:txBody>
          <a:bodyPr/>
          <a:lstStyle/>
          <a:p>
            <a:r>
              <a:rPr lang="fi-FI" dirty="0"/>
              <a:t>Keille tapahtumia järjestetään?</a:t>
            </a:r>
          </a:p>
        </p:txBody>
      </p:sp>
      <p:sp>
        <p:nvSpPr>
          <p:cNvPr id="3" name="Sisällön paikkamerkki 2">
            <a:extLst>
              <a:ext uri="{FF2B5EF4-FFF2-40B4-BE49-F238E27FC236}">
                <a16:creationId xmlns:a16="http://schemas.microsoft.com/office/drawing/2014/main" id="{CAD8EC8C-616D-4398-9BC7-C490BACA3672}"/>
              </a:ext>
            </a:extLst>
          </p:cNvPr>
          <p:cNvSpPr>
            <a:spLocks noGrp="1"/>
          </p:cNvSpPr>
          <p:nvPr>
            <p:ph idx="1"/>
          </p:nvPr>
        </p:nvSpPr>
        <p:spPr/>
        <p:txBody>
          <a:bodyPr/>
          <a:lstStyle/>
          <a:p>
            <a:r>
              <a:rPr lang="fi-FI" dirty="0"/>
              <a:t>Jäsenistölle</a:t>
            </a:r>
          </a:p>
          <a:p>
            <a:r>
              <a:rPr lang="fi-FI" dirty="0"/>
              <a:t>Järjestäjien iloksi</a:t>
            </a:r>
          </a:p>
          <a:p>
            <a:r>
              <a:rPr lang="fi-FI" dirty="0"/>
              <a:t>Kiinnostuneille</a:t>
            </a:r>
          </a:p>
          <a:p>
            <a:r>
              <a:rPr lang="fi-FI" dirty="0"/>
              <a:t>Järjestön hyväksi (esim. varainkeruu)</a:t>
            </a:r>
          </a:p>
          <a:p>
            <a:endParaRPr lang="fi-FI" dirty="0"/>
          </a:p>
        </p:txBody>
      </p:sp>
      <p:pic>
        <p:nvPicPr>
          <p:cNvPr id="5" name="Kuva 4" descr="Opiskelija, jonka pään ympärillä eri värisiä tyhjiä ajatuskuplia.">
            <a:extLst>
              <a:ext uri="{FF2B5EF4-FFF2-40B4-BE49-F238E27FC236}">
                <a16:creationId xmlns:a16="http://schemas.microsoft.com/office/drawing/2014/main" id="{624164EE-641A-4144-8353-E4DDDC7476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1950" y="578495"/>
            <a:ext cx="2540579" cy="5462244"/>
          </a:xfrm>
          <a:prstGeom prst="rect">
            <a:avLst/>
          </a:prstGeom>
        </p:spPr>
      </p:pic>
    </p:spTree>
    <p:extLst>
      <p:ext uri="{BB962C8B-B14F-4D97-AF65-F5344CB8AC3E}">
        <p14:creationId xmlns:p14="http://schemas.microsoft.com/office/powerpoint/2010/main" val="284047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D864E5-277E-47D4-AF60-CB933718B4DE}"/>
              </a:ext>
            </a:extLst>
          </p:cNvPr>
          <p:cNvSpPr>
            <a:spLocks noGrp="1"/>
          </p:cNvSpPr>
          <p:nvPr>
            <p:ph type="title"/>
          </p:nvPr>
        </p:nvSpPr>
        <p:spPr/>
        <p:txBody>
          <a:bodyPr/>
          <a:lstStyle/>
          <a:p>
            <a:r>
              <a:rPr lang="fi-FI" dirty="0"/>
              <a:t>Keiden kanssa tapahtumia kehitetään?</a:t>
            </a:r>
          </a:p>
        </p:txBody>
      </p:sp>
      <p:sp>
        <p:nvSpPr>
          <p:cNvPr id="3" name="Sisällön paikkamerkki 2">
            <a:extLst>
              <a:ext uri="{FF2B5EF4-FFF2-40B4-BE49-F238E27FC236}">
                <a16:creationId xmlns:a16="http://schemas.microsoft.com/office/drawing/2014/main" id="{8F8A6DF8-EDAF-4718-848F-EEB32B78A986}"/>
              </a:ext>
            </a:extLst>
          </p:cNvPr>
          <p:cNvSpPr>
            <a:spLocks noGrp="1"/>
          </p:cNvSpPr>
          <p:nvPr>
            <p:ph idx="1"/>
          </p:nvPr>
        </p:nvSpPr>
        <p:spPr/>
        <p:txBody>
          <a:bodyPr/>
          <a:lstStyle/>
          <a:p>
            <a:r>
              <a:rPr lang="fi-FI" dirty="0"/>
              <a:t>Toiset tapahtumavastaavat</a:t>
            </a:r>
          </a:p>
          <a:p>
            <a:r>
              <a:rPr lang="fi-FI" dirty="0"/>
              <a:t>Toiset hallituksen jäsenet tai virkailijat</a:t>
            </a:r>
          </a:p>
          <a:p>
            <a:r>
              <a:rPr lang="fi-FI" dirty="0"/>
              <a:t>Jäsenistö – tee jäsenkysely jolla keräät ideoita ja toiveita</a:t>
            </a:r>
          </a:p>
          <a:p>
            <a:r>
              <a:rPr lang="fi-FI" dirty="0"/>
              <a:t>Pyydä palautetta osallistujilta</a:t>
            </a:r>
          </a:p>
          <a:p>
            <a:endParaRPr lang="fi-FI" dirty="0"/>
          </a:p>
        </p:txBody>
      </p:sp>
    </p:spTree>
    <p:extLst>
      <p:ext uri="{BB962C8B-B14F-4D97-AF65-F5344CB8AC3E}">
        <p14:creationId xmlns:p14="http://schemas.microsoft.com/office/powerpoint/2010/main" val="298105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1824E9-4481-4511-BCF1-6EC328215494}"/>
              </a:ext>
            </a:extLst>
          </p:cNvPr>
          <p:cNvSpPr>
            <a:spLocks noGrp="1"/>
          </p:cNvSpPr>
          <p:nvPr>
            <p:ph type="title"/>
          </p:nvPr>
        </p:nvSpPr>
        <p:spPr/>
        <p:txBody>
          <a:bodyPr/>
          <a:lstStyle/>
          <a:p>
            <a:r>
              <a:rPr lang="fi-FI" dirty="0"/>
              <a:t>Tapahtumakonsepti</a:t>
            </a:r>
          </a:p>
        </p:txBody>
      </p:sp>
    </p:spTree>
    <p:extLst>
      <p:ext uri="{BB962C8B-B14F-4D97-AF65-F5344CB8AC3E}">
        <p14:creationId xmlns:p14="http://schemas.microsoft.com/office/powerpoint/2010/main" val="1152521631"/>
      </p:ext>
    </p:extLst>
  </p:cSld>
  <p:clrMapOvr>
    <a:masterClrMapping/>
  </p:clrMapOvr>
</p:sld>
</file>

<file path=ppt/theme/theme1.xml><?xml version="1.0" encoding="utf-8"?>
<a:theme xmlns:a="http://schemas.openxmlformats.org/drawingml/2006/main" name="Tapahtumakoulutus_Kupla">
  <a:themeElements>
    <a:clrScheme name="EHYT KUPLA">
      <a:dk1>
        <a:sysClr val="windowText" lastClr="000000"/>
      </a:dk1>
      <a:lt1>
        <a:sysClr val="window" lastClr="FFFFFF"/>
      </a:lt1>
      <a:dk2>
        <a:srgbClr val="7ECAD5"/>
      </a:dk2>
      <a:lt2>
        <a:srgbClr val="F1E083"/>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pahtumakoulutus_saavutettavuus_MUOK_SALLA" id="{F8AAA84E-AF72-4D7D-A112-06C753948EBC}" vid="{E0705096-2136-4D20-BC70-6F8C93991D2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1" ma:contentTypeDescription="" ma:contentTypeScope="" ma:versionID="18bc6dc9388d94397970f1a02bd4d7c9">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c3facb2f742439ddc6fb635405ceb16"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122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Koulutus</TermName>
          <TermId xmlns="http://schemas.microsoft.com/office/infopath/2007/PartnerControls">f708e229-364a-4fb7-a728-e1d75adf0bbb</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Props1.xml><?xml version="1.0" encoding="utf-8"?>
<ds:datastoreItem xmlns:ds="http://schemas.openxmlformats.org/officeDocument/2006/customXml" ds:itemID="{7B30F3D4-22AC-4771-84E2-5B166B3FED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56786-175E-4BBD-AA2E-24DF622780F6}">
  <ds:schemaRefs>
    <ds:schemaRef ds:uri="http://schemas.microsoft.com/sharepoint/v3/contenttype/forms"/>
  </ds:schemaRefs>
</ds:datastoreItem>
</file>

<file path=customXml/itemProps3.xml><?xml version="1.0" encoding="utf-8"?>
<ds:datastoreItem xmlns:ds="http://schemas.openxmlformats.org/officeDocument/2006/customXml" ds:itemID="{1546A57E-AA02-4709-90AA-2837C7A14A9B}">
  <ds:schemaRef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http://purl.org/dc/terms/"/>
    <ds:schemaRef ds:uri="4bb9e5cd-3843-49f0-a1c3-d928feda9b6b"/>
    <ds:schemaRef ds:uri="http://schemas.microsoft.com/office/infopath/2007/PartnerControls"/>
    <ds:schemaRef ds:uri="8b25a0eb-6aee-482d-9e36-463e4a62507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Tapahtumakoulutus_template</Template>
  <TotalTime>580</TotalTime>
  <Words>2212</Words>
  <Application>Microsoft Office PowerPoint</Application>
  <PresentationFormat>Laajakuva</PresentationFormat>
  <Paragraphs>259</Paragraphs>
  <Slides>27</Slides>
  <Notes>26</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27</vt:i4>
      </vt:variant>
    </vt:vector>
  </HeadingPairs>
  <TitlesOfParts>
    <vt:vector size="30" baseType="lpstr">
      <vt:lpstr>Arial</vt:lpstr>
      <vt:lpstr>Calibri</vt:lpstr>
      <vt:lpstr>Tapahtumakoulutus_Kupla</vt:lpstr>
      <vt:lpstr>Ohjeita kouluttajalle</vt:lpstr>
      <vt:lpstr>Konseptipaja</vt:lpstr>
      <vt:lpstr>Tehtävä</vt:lpstr>
      <vt:lpstr>Koulutuksen tavoite</vt:lpstr>
      <vt:lpstr>Koulutuksen aiheet</vt:lpstr>
      <vt:lpstr>Miksi tapahtumia järjestetään?</vt:lpstr>
      <vt:lpstr>Keille tapahtumia järjestetään?</vt:lpstr>
      <vt:lpstr>Keiden kanssa tapahtumia kehitetään?</vt:lpstr>
      <vt:lpstr>Tapahtumakonsepti</vt:lpstr>
      <vt:lpstr>Tapahtumakonsepti</vt:lpstr>
      <vt:lpstr>Hyvä tapahtumakonsepti</vt:lpstr>
      <vt:lpstr>Osallistumisen haasteita</vt:lpstr>
      <vt:lpstr>Tuliko yleisökato?</vt:lpstr>
      <vt:lpstr>tehtävä</vt:lpstr>
      <vt:lpstr>tehtävä</vt:lpstr>
      <vt:lpstr>Alkoholittomien tapahtumien ongelma</vt:lpstr>
      <vt:lpstr>Mitä yleisö haluaa oikeasti?</vt:lpstr>
      <vt:lpstr>Alkoholiton tapahtuma – oma konseptinsa?</vt:lpstr>
      <vt:lpstr>Vinkkejä alkoholittoman tapahtuman järjestämiseen</vt:lpstr>
      <vt:lpstr>Pikaideointi</vt:lpstr>
      <vt:lpstr>Jalosta idea minuutissa</vt:lpstr>
      <vt:lpstr>Ideajalostamo</vt:lpstr>
      <vt:lpstr>Ideajalostamo: vaihe 1</vt:lpstr>
      <vt:lpstr>Ideajalostamo: vaihe 2</vt:lpstr>
      <vt:lpstr>Ideoiden purku</vt:lpstr>
      <vt:lpstr>Yhteenveto</vt:lpstr>
      <vt:lpstr>KUPLA - opiskelijat päihdekulttuurin  uudistajina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Konseptipaja</dc:title>
  <dc:creator>KUPLA-hanke, EHYT</dc:creator>
  <cp:lastModifiedBy>Emmi Lehtinen</cp:lastModifiedBy>
  <cp:revision>39</cp:revision>
  <dcterms:created xsi:type="dcterms:W3CDTF">2020-03-02T14:33:06Z</dcterms:created>
  <dcterms:modified xsi:type="dcterms:W3CDTF">2021-04-23T13:42:52Z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Sijainti">
    <vt:lpwstr>7;#Koulutyö|3a02af64-20ac-44fd-93e6-5ee59c14c5c5</vt:lpwstr>
  </property>
  <property fmtid="{D5CDD505-2E9C-101B-9397-08002B2CF9AE}" pid="6" name="EHYT Aihe">
    <vt:lpwstr/>
  </property>
  <property fmtid="{D5CDD505-2E9C-101B-9397-08002B2CF9AE}" pid="7" name="Dokumentin tyyppi">
    <vt:lpwstr>122;#Koulutus|f708e229-364a-4fb7-a728-e1d75adf0bbb</vt:lpwstr>
  </property>
  <property fmtid="{D5CDD505-2E9C-101B-9397-08002B2CF9AE}" pid="8" name="Vapaat avainsanat">
    <vt:lpwstr/>
  </property>
</Properties>
</file>