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342" r:id="rId5"/>
    <p:sldId id="320" r:id="rId6"/>
    <p:sldId id="276" r:id="rId7"/>
    <p:sldId id="729" r:id="rId8"/>
    <p:sldId id="314" r:id="rId9"/>
    <p:sldId id="722" r:id="rId10"/>
    <p:sldId id="696" r:id="rId11"/>
    <p:sldId id="676" r:id="rId12"/>
    <p:sldId id="323" r:id="rId13"/>
    <p:sldId id="723" r:id="rId14"/>
    <p:sldId id="661" r:id="rId15"/>
    <p:sldId id="673" r:id="rId16"/>
    <p:sldId id="724" r:id="rId17"/>
    <p:sldId id="725" r:id="rId18"/>
    <p:sldId id="721" r:id="rId19"/>
    <p:sldId id="726" r:id="rId20"/>
    <p:sldId id="727" r:id="rId21"/>
    <p:sldId id="686" r:id="rId22"/>
    <p:sldId id="336" r:id="rId23"/>
  </p:sldIdLst>
  <p:sldSz cx="12192000" cy="6858000"/>
  <p:notesSz cx="6858000" cy="193357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0DDDA124-3889-476B-8ABB-A4ED13462AA3}">
          <p14:sldIdLst>
            <p14:sldId id="342"/>
            <p14:sldId id="320"/>
            <p14:sldId id="276"/>
            <p14:sldId id="729"/>
            <p14:sldId id="314"/>
            <p14:sldId id="722"/>
            <p14:sldId id="696"/>
            <p14:sldId id="676"/>
            <p14:sldId id="323"/>
            <p14:sldId id="723"/>
            <p14:sldId id="661"/>
            <p14:sldId id="673"/>
            <p14:sldId id="724"/>
            <p14:sldId id="725"/>
            <p14:sldId id="721"/>
            <p14:sldId id="726"/>
            <p14:sldId id="727"/>
            <p14:sldId id="686"/>
            <p14:sldId id="33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A1B1"/>
    <a:srgbClr val="8564C8"/>
    <a:srgbClr val="7ECA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03C366-B652-E608-A944-3BAC68FC3CFD}" v="54" dt="2020-03-05T13:57:41.4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06" autoAdjust="0"/>
    <p:restoredTop sz="72119" autoAdjust="0"/>
  </p:normalViewPr>
  <p:slideViewPr>
    <p:cSldViewPr snapToGrid="0">
      <p:cViewPr varScale="1">
        <p:scale>
          <a:sx n="54" d="100"/>
          <a:sy n="54" d="100"/>
        </p:scale>
        <p:origin x="102" y="25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8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i Lehtinen" userId="S::emmi.lehtinen@ehyt.fi::05dc25a2-95c4-4cd0-9899-9c720945826f" providerId="AD" clId="Web-{2C7BB258-7108-C57A-4C7D-4C6E4BD3075C}"/>
    <pc:docChg chg="modSld">
      <pc:chgData name="Emmi Lehtinen" userId="S::emmi.lehtinen@ehyt.fi::05dc25a2-95c4-4cd0-9899-9c720945826f" providerId="AD" clId="Web-{2C7BB258-7108-C57A-4C7D-4C6E4BD3075C}" dt="2020-03-09T07:53:58.172" v="3"/>
      <pc:docMkLst>
        <pc:docMk/>
      </pc:docMkLst>
      <pc:sldChg chg="modNotes">
        <pc:chgData name="Emmi Lehtinen" userId="S::emmi.lehtinen@ehyt.fi::05dc25a2-95c4-4cd0-9899-9c720945826f" providerId="AD" clId="Web-{2C7BB258-7108-C57A-4C7D-4C6E4BD3075C}" dt="2020-03-09T07:53:58.172" v="3"/>
        <pc:sldMkLst>
          <pc:docMk/>
          <pc:sldMk cId="2618186905" sldId="31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C23678-42AF-489A-86AA-E4189A6A85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a:extLst>
              <a:ext uri="{FF2B5EF4-FFF2-40B4-BE49-F238E27FC236}">
                <a16:creationId xmlns:a16="http://schemas.microsoft.com/office/drawing/2014/main" id="{23847758-A8DD-4D72-82CC-16BBF4FB55D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3349E8-2A08-41B6-8EF5-90FC3685BFD6}" type="datetimeFigureOut">
              <a:rPr lang="en-FI" smtClean="0"/>
              <a:t>04/23/2021</a:t>
            </a:fld>
            <a:endParaRPr lang="en-FI"/>
          </a:p>
        </p:txBody>
      </p:sp>
      <p:sp>
        <p:nvSpPr>
          <p:cNvPr id="4" name="Footer Placeholder 3">
            <a:extLst>
              <a:ext uri="{FF2B5EF4-FFF2-40B4-BE49-F238E27FC236}">
                <a16:creationId xmlns:a16="http://schemas.microsoft.com/office/drawing/2014/main" id="{3B32E3F3-DAA3-485F-BD71-04FA07DD346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5" name="Slide Number Placeholder 4">
            <a:extLst>
              <a:ext uri="{FF2B5EF4-FFF2-40B4-BE49-F238E27FC236}">
                <a16:creationId xmlns:a16="http://schemas.microsoft.com/office/drawing/2014/main" id="{A378584B-436A-48C3-91F2-F598490556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E9A810-57AF-4D5D-B219-77387D87EE21}" type="slidenum">
              <a:rPr lang="en-FI" smtClean="0"/>
              <a:t>‹#›</a:t>
            </a:fld>
            <a:endParaRPr lang="en-FI"/>
          </a:p>
        </p:txBody>
      </p:sp>
    </p:spTree>
    <p:extLst>
      <p:ext uri="{BB962C8B-B14F-4D97-AF65-F5344CB8AC3E}">
        <p14:creationId xmlns:p14="http://schemas.microsoft.com/office/powerpoint/2010/main" val="1348247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94E390C9-0A4B-433B-95A0-771D6D8326ED}" type="datetimeFigureOut">
              <a:rPr lang="fi-FI" smtClean="0"/>
              <a:t>23.04.2021</a:t>
            </a:fld>
            <a:endParaRPr lang="fi-FI"/>
          </a:p>
        </p:txBody>
      </p:sp>
      <p:sp>
        <p:nvSpPr>
          <p:cNvPr id="4" name="Dian kuvan paikkamerkki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19B1DBEE-2529-47DF-8872-751B125E255C}" type="slidenum">
              <a:rPr lang="fi-FI" smtClean="0"/>
              <a:t>‹#›</a:t>
            </a:fld>
            <a:endParaRPr lang="fi-FI"/>
          </a:p>
        </p:txBody>
      </p:sp>
    </p:spTree>
    <p:extLst>
      <p:ext uri="{BB962C8B-B14F-4D97-AF65-F5344CB8AC3E}">
        <p14:creationId xmlns:p14="http://schemas.microsoft.com/office/powerpoint/2010/main" val="60926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theseus.fi/bitstream/handle/10024/145772/VisseljaYlonen.pdf?sequence=1&amp;isAllowed=y"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peda.net/kol/foorumi/m/mkk/t2kk/ej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turvallisempaa.files.wordpress.com/2018/07/inklusiivisempaa-larppausta_v1-0.pdf"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fi.wiktionary.org/wiki/inklusiivinen"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kulttuuriakaikille.fi/doc/Avaus/Avaus_Suomi_Online.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a:t>
            </a:fld>
            <a:endParaRPr lang="fi-FI"/>
          </a:p>
        </p:txBody>
      </p:sp>
    </p:spTree>
    <p:extLst>
      <p:ext uri="{BB962C8B-B14F-4D97-AF65-F5344CB8AC3E}">
        <p14:creationId xmlns:p14="http://schemas.microsoft.com/office/powerpoint/2010/main" val="2630933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90000"/>
              </a:lnSpc>
              <a:spcBef>
                <a:spcPts val="1000"/>
              </a:spcBef>
            </a:pPr>
            <a:r>
              <a:rPr lang="fi-FI" dirty="0"/>
              <a:t>Tehtävä: Pari-/pienryhmätehtävä.</a:t>
            </a:r>
          </a:p>
          <a:p>
            <a:pPr>
              <a:lnSpc>
                <a:spcPct val="90000"/>
              </a:lnSpc>
              <a:spcBef>
                <a:spcPts val="1000"/>
              </a:spcBef>
            </a:pPr>
            <a:r>
              <a:rPr lang="fi-FI" dirty="0"/>
              <a:t>Kesto: n. 3 min.</a:t>
            </a:r>
          </a:p>
          <a:p>
            <a:pPr>
              <a:lnSpc>
                <a:spcPct val="90000"/>
              </a:lnSpc>
              <a:spcBef>
                <a:spcPts val="1000"/>
              </a:spcBef>
            </a:pPr>
            <a:r>
              <a:rPr lang="fi-FI" dirty="0"/>
              <a:t>Käy läpi parien/pienryhmien kanssa heidän vastauksensa ensin ensimmäiseen kysymykseen ja sitten toiseen.</a:t>
            </a:r>
          </a:p>
          <a:p>
            <a:pPr>
              <a:lnSpc>
                <a:spcPct val="90000"/>
              </a:lnSpc>
              <a:spcBef>
                <a:spcPts val="1000"/>
              </a:spcBef>
            </a:pPr>
            <a:endParaRPr lang="fi-FI" dirty="0"/>
          </a:p>
          <a:p>
            <a:pPr marL="0" marR="0" lvl="0" indent="0" algn="l" defTabSz="914400" rtl="0" eaLnBrk="1" fontAlgn="auto" latinLnBrk="0" hangingPunct="1">
              <a:lnSpc>
                <a:spcPct val="90000"/>
              </a:lnSpc>
              <a:spcBef>
                <a:spcPts val="1000"/>
              </a:spcBef>
              <a:spcAft>
                <a:spcPts val="0"/>
              </a:spcAft>
              <a:buClrTx/>
              <a:buSzTx/>
              <a:buFontTx/>
              <a:buNone/>
              <a:tabLst/>
              <a:defRPr/>
            </a:pPr>
            <a:r>
              <a:rPr lang="fi-FI" u="none" dirty="0"/>
              <a:t>Tehtävän tarkoituksena on pohtia:</a:t>
            </a:r>
            <a:br>
              <a:rPr lang="fi-FI" u="none" dirty="0"/>
            </a:br>
            <a:r>
              <a:rPr lang="fi-FI" u="none" dirty="0"/>
              <a:t>- Miten harjoite sopii kohderyhmälle?</a:t>
            </a:r>
          </a:p>
          <a:p>
            <a:pPr marL="0" marR="0" lvl="0" indent="0" algn="l" defTabSz="914400" rtl="0" eaLnBrk="1" fontAlgn="auto" latinLnBrk="0" hangingPunct="1">
              <a:lnSpc>
                <a:spcPct val="90000"/>
              </a:lnSpc>
              <a:spcBef>
                <a:spcPts val="1000"/>
              </a:spcBef>
              <a:spcAft>
                <a:spcPts val="0"/>
              </a:spcAft>
              <a:buClrTx/>
              <a:buSzTx/>
              <a:buFontTx/>
              <a:buNone/>
              <a:tabLst/>
              <a:defRPr/>
            </a:pPr>
            <a:r>
              <a:rPr lang="fi-FI" u="none" dirty="0"/>
              <a:t>Toisiin tutustuminen ei edellytä koskettamista.</a:t>
            </a:r>
            <a:br>
              <a:rPr lang="fi-FI" u="none" dirty="0"/>
            </a:br>
            <a:r>
              <a:rPr lang="fi-FI" u="none" dirty="0"/>
              <a:t>- Mikä on harjoitteen tavoite/päämäärä?</a:t>
            </a:r>
            <a:br>
              <a:rPr lang="fi-FI" u="none" dirty="0"/>
            </a:br>
            <a:r>
              <a:rPr lang="fi-FI" u="none" dirty="0"/>
              <a:t>- Miten otat tuutorina palauteta vastaan?</a:t>
            </a:r>
            <a:br>
              <a:rPr lang="fi-FI" u="none" dirty="0"/>
            </a:br>
            <a:r>
              <a:rPr lang="fi-FI" u="none" dirty="0"/>
              <a:t>- Miten kohtaat fuksin tilanteessa?</a:t>
            </a:r>
          </a:p>
          <a:p>
            <a:pPr marL="0" marR="0" lvl="0" indent="0" algn="l" defTabSz="914400" rtl="0" eaLnBrk="1" fontAlgn="auto" latinLnBrk="0" hangingPunct="1">
              <a:lnSpc>
                <a:spcPct val="90000"/>
              </a:lnSpc>
              <a:spcBef>
                <a:spcPts val="1000"/>
              </a:spcBef>
              <a:spcAft>
                <a:spcPts val="0"/>
              </a:spcAft>
              <a:buClrTx/>
              <a:buSzTx/>
              <a:buFontTx/>
              <a:buNone/>
              <a:tabLst/>
              <a:defRPr/>
            </a:pPr>
            <a:r>
              <a:rPr lang="fi-FI" u="none" dirty="0"/>
              <a:t>Ota palaute vastaan ja kiitä että </a:t>
            </a:r>
            <a:r>
              <a:rPr lang="fi-FI" u="none" dirty="0" err="1"/>
              <a:t>Vilkka</a:t>
            </a:r>
            <a:r>
              <a:rPr lang="fi-FI" u="none" dirty="0"/>
              <a:t> kertoi miltä hänestä tuntuu. Pahoittele että hän on joutunut epämiellyttävään tilanteeseen. </a:t>
            </a: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14</a:t>
            </a:fld>
            <a:endParaRPr lang="fi-FI"/>
          </a:p>
        </p:txBody>
      </p:sp>
    </p:spTree>
    <p:extLst>
      <p:ext uri="{BB962C8B-B14F-4D97-AF65-F5344CB8AC3E}">
        <p14:creationId xmlns:p14="http://schemas.microsoft.com/office/powerpoint/2010/main" val="2069720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A1B2A19A-6255-4143-B0CB-433DBAD21B55}" type="slidenum">
              <a:rPr lang="fi-FI" smtClean="0"/>
              <a:t>15</a:t>
            </a:fld>
            <a:endParaRPr lang="fi-FI"/>
          </a:p>
        </p:txBody>
      </p:sp>
    </p:spTree>
    <p:extLst>
      <p:ext uri="{BB962C8B-B14F-4D97-AF65-F5344CB8AC3E}">
        <p14:creationId xmlns:p14="http://schemas.microsoft.com/office/powerpoint/2010/main" val="1637049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u="none" dirty="0"/>
              <a:t>Tehtävä: </a:t>
            </a:r>
            <a:r>
              <a:rPr lang="fi-FI" sz="1200" dirty="0">
                <a:solidFill>
                  <a:prstClr val="black"/>
                </a:solidFill>
                <a:cs typeface="Calibri Light"/>
              </a:rPr>
              <a:t>Pari-/pienryhmätehtävä.</a:t>
            </a:r>
            <a:br>
              <a:rPr lang="fi-FI" sz="1200" dirty="0">
                <a:solidFill>
                  <a:prstClr val="black"/>
                </a:solidFill>
                <a:cs typeface="Calibri Light"/>
              </a:rPr>
            </a:br>
            <a:r>
              <a:rPr lang="fi-FI" dirty="0"/>
              <a:t>Kesto: 4 min.</a:t>
            </a:r>
          </a:p>
          <a:p>
            <a:endParaRPr lang="fi-FI" sz="1200" dirty="0">
              <a:solidFill>
                <a:prstClr val="black"/>
              </a:solidFill>
              <a:cs typeface="Calibri Light"/>
            </a:endParaRPr>
          </a:p>
          <a:p>
            <a:r>
              <a:rPr lang="fi-FI" dirty="0"/>
              <a:t>Tässä tehtävässä käytetään stereotyyppisiä opiskelijahahmoja toiminnan suunnittelun apuna. Näin harjoitteet on paremmin suunniteltu erilaisille fukseille. </a:t>
            </a:r>
            <a:br>
              <a:rPr lang="fi-FI" dirty="0"/>
            </a:br>
            <a:endParaRPr lang="fi-FI" dirty="0"/>
          </a:p>
          <a:p>
            <a:r>
              <a:rPr lang="fi-FI" dirty="0" err="1"/>
              <a:t>Tuutoreiden</a:t>
            </a:r>
            <a:r>
              <a:rPr lang="fi-FI" dirty="0"/>
              <a:t> tehtävänä on valita pareittain tai pienryhmissä 1-3 itselleen tuttua harjoitetta. Tämän jälkeen jokainen pari/ryhmä miettii harjoitteiden sopivuutta esimerkkiopiskelijoille A-G. Miten harjoitetta voisi muokata, jotta se sopisi kaikille esimerkin opiskelijoille? Jos harjoite ei sovi juuri kenellekään, tulisiko se jättää toteuttamatta?</a:t>
            </a:r>
            <a:br>
              <a:rPr lang="fi-FI" dirty="0"/>
            </a:br>
            <a:endParaRPr lang="fi-FI" dirty="0"/>
          </a:p>
          <a:p>
            <a:r>
              <a:rPr lang="fi-FI" dirty="0"/>
              <a:t>Käykää läpi ryhmien keskustelut/kirjaukset yhdessä ja keskustelkaa, miten eri kohderyhmät voisi ottaa paremmin huomioon jo etukäteen kussakin harjoitteessa. Keskustelkaa myös siitä, miltä harjoitteen tekeminen tuntui. Miten omat ennakkoluulot vaikuttivat tehtävän aikana? Muistuta osallistujia että jokainen opiskelija on yksilö tästä etukäteen toteutetusta ”kuivaharjoittelusta” huolimatta, eli aina on hyvä kysyä osallistujilta miten heidän on helpoin osallistua toimintaan.</a:t>
            </a:r>
            <a:br>
              <a:rPr lang="fi-FI" dirty="0"/>
            </a:br>
            <a:endParaRPr lang="fi-FI" dirty="0"/>
          </a:p>
          <a:p>
            <a:r>
              <a:rPr lang="fi-FI" dirty="0"/>
              <a:t>Kerro: Kehitä tuutoriparisi kanssa paljon erilaisia harjoitteita/keskustelutehtäviä/vierailuja/toimintaa ja käykää lopuksi läpi niiden soveltuvuus moninaisuuden näkökulmasta. Näin teillä on ”toimintapankki”, jota käyttää ensimmäisellä </a:t>
            </a:r>
            <a:r>
              <a:rPr lang="fi-FI" dirty="0" err="1"/>
              <a:t>tuutorointiviikolla</a:t>
            </a:r>
            <a:r>
              <a:rPr lang="fi-FI" dirty="0"/>
              <a:t> ja myöhemminkin.</a:t>
            </a: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16</a:t>
            </a:fld>
            <a:endParaRPr lang="fi-FI"/>
          </a:p>
        </p:txBody>
      </p:sp>
    </p:spTree>
    <p:extLst>
      <p:ext uri="{BB962C8B-B14F-4D97-AF65-F5344CB8AC3E}">
        <p14:creationId xmlns:p14="http://schemas.microsoft.com/office/powerpoint/2010/main" val="1686644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90000"/>
              </a:lnSpc>
              <a:spcBef>
                <a:spcPts val="1000"/>
              </a:spcBef>
            </a:pPr>
            <a:r>
              <a:rPr lang="fi-FI" dirty="0">
                <a:cs typeface="Calibri"/>
              </a:rPr>
              <a:t>Tehtävä: Keskustelutehtävä </a:t>
            </a:r>
            <a:r>
              <a:rPr lang="fi-FI" dirty="0" err="1">
                <a:cs typeface="Calibri"/>
              </a:rPr>
              <a:t>pareittein</a:t>
            </a:r>
            <a:r>
              <a:rPr lang="fi-FI" dirty="0">
                <a:cs typeface="Calibri"/>
              </a:rPr>
              <a:t>/pienryhmissä.</a:t>
            </a:r>
          </a:p>
          <a:p>
            <a:pPr>
              <a:lnSpc>
                <a:spcPct val="90000"/>
              </a:lnSpc>
              <a:spcBef>
                <a:spcPts val="1000"/>
              </a:spcBef>
            </a:pPr>
            <a:r>
              <a:rPr lang="fi-FI" dirty="0">
                <a:cs typeface="Calibri"/>
              </a:rPr>
              <a:t>Miten ideoit erilaista toimintaa fuksiryhmälle?</a:t>
            </a:r>
          </a:p>
          <a:p>
            <a:pPr>
              <a:lnSpc>
                <a:spcPct val="90000"/>
              </a:lnSpc>
              <a:spcBef>
                <a:spcPts val="1000"/>
              </a:spcBef>
            </a:pPr>
            <a:endParaRPr lang="fi-FI" dirty="0">
              <a:cs typeface="Calibri"/>
            </a:endParaRPr>
          </a:p>
          <a:p>
            <a:pPr>
              <a:lnSpc>
                <a:spcPct val="90000"/>
              </a:lnSpc>
              <a:spcBef>
                <a:spcPts val="1000"/>
              </a:spcBef>
            </a:pPr>
            <a:r>
              <a:rPr lang="fi-FI" dirty="0">
                <a:cs typeface="Calibri"/>
              </a:rPr>
              <a:t>Pienryhmä/pari pohtii jo tekemäänsä </a:t>
            </a:r>
            <a:r>
              <a:rPr lang="fi-FI" dirty="0" err="1">
                <a:cs typeface="Calibri"/>
              </a:rPr>
              <a:t>tuutorointisuunnitelmaa</a:t>
            </a:r>
            <a:r>
              <a:rPr lang="fi-FI" dirty="0">
                <a:cs typeface="Calibri"/>
              </a:rPr>
              <a:t>, tai </a:t>
            </a:r>
            <a:r>
              <a:rPr lang="fi-FI" b="0" i="0" u="none" dirty="0">
                <a:cs typeface="Calibri"/>
              </a:rPr>
              <a:t>muistelee, miten heille fuksina </a:t>
            </a:r>
            <a:r>
              <a:rPr lang="fi-FI" dirty="0">
                <a:cs typeface="Calibri"/>
              </a:rPr>
              <a:t>järjestetty toiminta vastasi annettuihin ehtoihin. Tavoitteena suunnitella toimintaa johon olisi kaikkien fuksien helppo osallistua. </a:t>
            </a:r>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17</a:t>
            </a:fld>
            <a:endParaRPr lang="fi-FI"/>
          </a:p>
        </p:txBody>
      </p:sp>
    </p:spTree>
    <p:extLst>
      <p:ext uri="{BB962C8B-B14F-4D97-AF65-F5344CB8AC3E}">
        <p14:creationId xmlns:p14="http://schemas.microsoft.com/office/powerpoint/2010/main" val="1971698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A1B2A19A-6255-4143-B0CB-433DBAD21B55}" type="slidenum">
              <a:rPr lang="fi-FI" smtClean="0"/>
              <a:t>18</a:t>
            </a:fld>
            <a:endParaRPr lang="fi-FI"/>
          </a:p>
        </p:txBody>
      </p:sp>
    </p:spTree>
    <p:extLst>
      <p:ext uri="{BB962C8B-B14F-4D97-AF65-F5344CB8AC3E}">
        <p14:creationId xmlns:p14="http://schemas.microsoft.com/office/powerpoint/2010/main" val="3083148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Tämä teos on lisensoitu Creative </a:t>
            </a:r>
            <a:r>
              <a:rPr lang="fi-FI" dirty="0" err="1"/>
              <a:t>Commons</a:t>
            </a:r>
            <a:r>
              <a:rPr lang="fi-FI" dirty="0"/>
              <a:t> Nimeä 4.0 Kansainvälinen -lisenssillä. Tarkastele lisenssiä osoitteessa http://creativecommons.org/licenses/by/4.0/ </a:t>
            </a:r>
          </a:p>
          <a:p>
            <a:endParaRPr lang="fi-FI" dirty="0">
              <a:cs typeface="Calibri"/>
            </a:endParaRPr>
          </a:p>
          <a:p>
            <a:r>
              <a:rPr lang="fi-FI" dirty="0">
                <a:cs typeface="Calibri"/>
              </a:rPr>
              <a:t>Tuutorikoulutuksen lähteinä ja inspiraationa ovat toimineet:</a:t>
            </a:r>
            <a:endParaRPr lang="fi-FI" dirty="0"/>
          </a:p>
          <a:p>
            <a:r>
              <a:rPr lang="fi-FI" dirty="0" err="1"/>
              <a:t>Centria</a:t>
            </a:r>
            <a:r>
              <a:rPr lang="fi-FI" dirty="0"/>
              <a:t>-ammattikorkeakoulun opiskelijakunta </a:t>
            </a:r>
            <a:r>
              <a:rPr lang="fi-FI" dirty="0" err="1"/>
              <a:t>Copsan</a:t>
            </a:r>
            <a:r>
              <a:rPr lang="fi-FI" dirty="0"/>
              <a:t> tutorkoulutusmateriaalit 2018</a:t>
            </a:r>
            <a:endParaRPr lang="fi-FI" dirty="0">
              <a:cs typeface="Calibri"/>
            </a:endParaRPr>
          </a:p>
          <a:p>
            <a:r>
              <a:rPr lang="fi-FI" dirty="0"/>
              <a:t>Oulun ammattikorkeakoulun opiskelijakunta </a:t>
            </a:r>
            <a:r>
              <a:rPr lang="fi-FI" dirty="0" err="1"/>
              <a:t>OSAKOn</a:t>
            </a:r>
            <a:r>
              <a:rPr lang="fi-FI" dirty="0"/>
              <a:t> </a:t>
            </a:r>
            <a:r>
              <a:rPr lang="fi-FI" dirty="0" err="1"/>
              <a:t>tuutorkoulutusmateriaalit</a:t>
            </a:r>
            <a:r>
              <a:rPr lang="fi-FI" dirty="0"/>
              <a:t> 2018</a:t>
            </a:r>
            <a:endParaRPr lang="fi-FI" dirty="0">
              <a:cs typeface="Calibri"/>
            </a:endParaRPr>
          </a:p>
          <a:p>
            <a:r>
              <a:rPr lang="fi-FI" dirty="0"/>
              <a:t>Eeva </a:t>
            </a:r>
            <a:r>
              <a:rPr lang="fi-FI" dirty="0" err="1"/>
              <a:t>Vissel</a:t>
            </a:r>
            <a:r>
              <a:rPr lang="fi-FI" dirty="0"/>
              <a:t>, Elina Ylönen, 2018. Turvallinen tuutori, vertaistuutorin käsikirja, opiskelijakunta KAAKKO </a:t>
            </a:r>
            <a:r>
              <a:rPr lang="fi-FI" dirty="0">
                <a:hlinkClick r:id="rId3"/>
              </a:rPr>
              <a:t>https://www.theseus.fi/bitstream/handle/10024/145772/VisseljaYlonen.pdf?sequence=1&amp;isAllowed=y</a:t>
            </a:r>
            <a:endParaRPr lang="fi-FI" dirty="0">
              <a:cs typeface="Calibri"/>
            </a:endParaRPr>
          </a:p>
        </p:txBody>
      </p:sp>
      <p:sp>
        <p:nvSpPr>
          <p:cNvPr id="4" name="Dian numeron paikkamerkki 3"/>
          <p:cNvSpPr>
            <a:spLocks noGrp="1"/>
          </p:cNvSpPr>
          <p:nvPr>
            <p:ph type="sldNum" sz="quarter" idx="5"/>
          </p:nvPr>
        </p:nvSpPr>
        <p:spPr/>
        <p:txBody>
          <a:bodyPr/>
          <a:lstStyle/>
          <a:p>
            <a:fld id="{A96B6E28-112C-46A5-8995-530ACD48FC62}" type="slidenum">
              <a:rPr lang="fi-FI" smtClean="0"/>
              <a:t>19</a:t>
            </a:fld>
            <a:endParaRPr lang="fi-FI"/>
          </a:p>
        </p:txBody>
      </p:sp>
    </p:spTree>
    <p:extLst>
      <p:ext uri="{BB962C8B-B14F-4D97-AF65-F5344CB8AC3E}">
        <p14:creationId xmlns:p14="http://schemas.microsoft.com/office/powerpoint/2010/main" val="2764214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fontAlgn="base"/>
            <a:r>
              <a:rPr lang="fi-FI" dirty="0">
                <a:cs typeface="Calibri"/>
              </a:rPr>
              <a:t>(</a:t>
            </a:r>
            <a:r>
              <a:rPr lang="fi-FI" dirty="0"/>
              <a:t>Versio</a:t>
            </a:r>
            <a:r>
              <a:rPr lang="fi-FI" dirty="0">
                <a:cs typeface="Calibri"/>
              </a:rPr>
              <a:t> 2.2, julkaistu 23.4.2021)</a:t>
            </a:r>
            <a:endParaRPr lang="fi-FI" dirty="0"/>
          </a:p>
          <a:p>
            <a:endParaRPr lang="fi-FI" dirty="0"/>
          </a:p>
          <a:p>
            <a:pPr algn="l"/>
            <a:r>
              <a:rPr lang="fi-FI" sz="1200" b="0" i="0" u="none" strike="noStrike" kern="1200" dirty="0">
                <a:solidFill>
                  <a:schemeClr val="tx1"/>
                </a:solidFill>
                <a:effectLst/>
                <a:latin typeface="+mn-lt"/>
                <a:ea typeface="+mn-ea"/>
                <a:cs typeface="+mn-cs"/>
              </a:rPr>
              <a:t>Tämä on Moninaisuuden huomioiminen ja inklusiivisuus tuutoritoiminnassa -koulutus. Kyseessä on livekoulutus, mutta materiaalia voidaan pienin muutoksin käyttää myös webinaarimuotoisissa koulutuksissa sähköisillä alustoilla, joissa tuutorit voidaan jakaa pienryhmiin keskusteluja varten. Koulutus on kehitetty Ehyt ry:n ja </a:t>
            </a:r>
            <a:r>
              <a:rPr lang="fi-FI" sz="1200" b="0" i="0" u="none" strike="noStrike" kern="1200" dirty="0" err="1">
                <a:solidFill>
                  <a:schemeClr val="tx1"/>
                </a:solidFill>
                <a:effectLst/>
                <a:latin typeface="+mn-lt"/>
                <a:ea typeface="+mn-ea"/>
                <a:cs typeface="+mn-cs"/>
              </a:rPr>
              <a:t>Nyyti</a:t>
            </a:r>
            <a:r>
              <a:rPr lang="fi-FI" sz="1200" b="0" i="0" u="none" strike="noStrike" kern="1200" dirty="0">
                <a:solidFill>
                  <a:schemeClr val="tx1"/>
                </a:solidFill>
                <a:effectLst/>
                <a:latin typeface="+mn-lt"/>
                <a:ea typeface="+mn-ea"/>
                <a:cs typeface="+mn-cs"/>
              </a:rPr>
              <a:t> ry:n yhteisessä KUPLA-hankkeessa 2018-2020. Hankkeen tavoitteena oli mm. korkeakouluopiskelijoiden hyvinvoinnin ja opiskelukyvyn tukeminen. ​</a:t>
            </a:r>
            <a:r>
              <a:rPr lang="en-US" sz="1200" b="0" i="0" kern="1200" dirty="0">
                <a:solidFill>
                  <a:schemeClr val="tx1"/>
                </a:solidFill>
                <a:effectLst/>
                <a:latin typeface="+mn-lt"/>
                <a:ea typeface="+mn-ea"/>
                <a:cs typeface="+mn-cs"/>
              </a:rPr>
              <a:t>​</a:t>
            </a:r>
            <a:endParaRPr lang="en-US" dirty="0">
              <a:ea typeface="+mn-ea"/>
              <a:cs typeface="+mn-cs"/>
            </a:endParaRPr>
          </a:p>
          <a:p>
            <a:pPr rtl="0" fontAlgn="base"/>
            <a:r>
              <a:rPr lang="fi-FI" sz="1200" b="0" i="0" u="none" strike="noStrike"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a:t>
            </a:r>
          </a:p>
          <a:p>
            <a:pPr rtl="0" fontAlgn="base"/>
            <a:r>
              <a:rPr lang="fi-FI" sz="1200" b="0" i="0" u="none" strike="noStrike" kern="1200" dirty="0">
                <a:solidFill>
                  <a:schemeClr val="tx1"/>
                </a:solidFill>
                <a:effectLst/>
                <a:latin typeface="+mn-lt"/>
                <a:ea typeface="+mn-ea"/>
                <a:cs typeface="+mn-cs"/>
              </a:rPr>
              <a:t>Kesto: 75min. Koulutuksen runko ja kokonaiskesto ovat arvioituja aikoja. Ajan käyttö riippuu kouluttajasta, ryhmän keskustelevuudesta ja koosta.</a:t>
            </a:r>
          </a:p>
          <a:p>
            <a:pPr rtl="0" fontAlgn="base"/>
            <a:r>
              <a:rPr lang="fi-FI" sz="1200" b="0" i="0" kern="1200" dirty="0">
                <a:solidFill>
                  <a:schemeClr val="tx1"/>
                </a:solidFill>
                <a:effectLst/>
                <a:latin typeface="+mn-lt"/>
                <a:ea typeface="+mn-ea"/>
                <a:cs typeface="+mn-cs"/>
              </a:rPr>
              <a:t>​</a:t>
            </a:r>
            <a:endParaRPr lang="fi-FI" i="0" dirty="0"/>
          </a:p>
          <a:p>
            <a:r>
              <a:rPr lang="fi-FI" i="0" dirty="0"/>
              <a:t>Koulutuksen ohjaaja</a:t>
            </a:r>
            <a:r>
              <a:rPr lang="fi-FI" i="0" baseline="0" dirty="0"/>
              <a:t> huolehtii, </a:t>
            </a:r>
            <a:r>
              <a:rPr lang="fi-FI" i="0" dirty="0"/>
              <a:t>että tuutorit vaihtavat pienryhmiä jokaisen harjoitteen jälkeen</a:t>
            </a:r>
            <a:r>
              <a:rPr lang="fi-FI" i="0" baseline="0" dirty="0"/>
              <a:t>. O</a:t>
            </a:r>
            <a:r>
              <a:rPr lang="fi-FI" i="0" dirty="0"/>
              <a:t>hjaaja ohjaa ryhmien vaihdon</a:t>
            </a:r>
            <a:r>
              <a:rPr lang="fi-FI" i="0" baseline="0" dirty="0"/>
              <a:t> ja </a:t>
            </a:r>
            <a:r>
              <a:rPr lang="fi-FI" i="0" dirty="0"/>
              <a:t>miten ryhmät muodostetaan.</a:t>
            </a:r>
            <a:br>
              <a:rPr lang="fi-FI" i="0" dirty="0"/>
            </a:br>
            <a:r>
              <a:rPr lang="fi-FI" i="0" dirty="0"/>
              <a:t>Näin kukaan ei jää ilman ryhmää ja tuutorien on helpompi tutustua toisiinsa koulutuksen aikana. </a:t>
            </a:r>
          </a:p>
          <a:p>
            <a:endParaRPr lang="fi-FI" i="0" dirty="0"/>
          </a:p>
          <a:p>
            <a:r>
              <a:rPr lang="fi-FI" i="0" dirty="0"/>
              <a:t>Tuutorin tehtäväkirja ja koulutuksen sisällöt ovat</a:t>
            </a:r>
            <a:r>
              <a:rPr lang="fi-FI" i="0" baseline="0" dirty="0"/>
              <a:t> osin päällekkäisiä. </a:t>
            </a:r>
            <a:r>
              <a:rPr lang="fi-FI" i="0" dirty="0"/>
              <a:t> Tuutori voi halutessaan kirjoittaa ylös koulutuksessa käytyjä keskusteluja myös tuutorin työkirjaan tai </a:t>
            </a:r>
            <a:r>
              <a:rPr lang="fi-FI" i="0" dirty="0" err="1"/>
              <a:t>tuutorointisuunnitelmaan</a:t>
            </a:r>
            <a:r>
              <a:rPr lang="fi-FI" i="0" dirty="0"/>
              <a:t>.</a:t>
            </a:r>
          </a:p>
          <a:p>
            <a:endParaRPr lang="fi-FI" i="0" dirty="0"/>
          </a:p>
          <a:p>
            <a:r>
              <a:rPr lang="fi-FI" i="0" dirty="0"/>
              <a:t>Kerro, että ennen jokaista pari-/ryhmätehtävää tuutorit esittäytyvät toisilleen nimellä, jolla haluavat itseään kutsuttavan. Näin tullaan samalla tutuiksi.</a:t>
            </a:r>
          </a:p>
          <a:p>
            <a:endParaRPr lang="fi-FI" i="0"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b="1" i="0" dirty="0"/>
              <a:t>Tässä osiossa tarvitset</a:t>
            </a:r>
            <a:br>
              <a:rPr lang="fi-FI" b="1" i="0" dirty="0"/>
            </a:br>
            <a:r>
              <a:rPr lang="fi-FI" b="0" i="0" u="none" dirty="0"/>
              <a:t>Esityskaukosäädin</a:t>
            </a:r>
            <a:r>
              <a:rPr lang="fi-FI" i="0" u="none" dirty="0"/>
              <a:t> dian vaihtamiseen (sujuvoittaa)</a:t>
            </a:r>
            <a:br>
              <a:rPr lang="fi-FI" i="0" u="none" dirty="0"/>
            </a:br>
            <a:r>
              <a:rPr lang="fi-FI" i="0" u="none" dirty="0"/>
              <a:t>Kello</a:t>
            </a:r>
            <a:br>
              <a:rPr lang="fi-FI" i="0" dirty="0"/>
            </a:br>
            <a:r>
              <a:rPr lang="fi-FI" i="0" dirty="0"/>
              <a:t>Kyniä ja paperia</a:t>
            </a:r>
            <a:br>
              <a:rPr lang="fi-FI" i="0" dirty="0"/>
            </a:br>
            <a:endParaRPr lang="fi-FI" i="0" dirty="0"/>
          </a:p>
          <a:p>
            <a:r>
              <a:rPr lang="fi-FI" b="1" dirty="0">
                <a:cs typeface="Calibri"/>
              </a:rPr>
              <a:t>Dioissa olevien symbolien selitykset</a:t>
            </a:r>
          </a:p>
          <a:p>
            <a:r>
              <a:rPr lang="fi-FI" sz="1200" kern="1200" dirty="0">
                <a:solidFill>
                  <a:schemeClr val="tx1"/>
                </a:solidFill>
                <a:effectLst/>
                <a:latin typeface="+mn-lt"/>
                <a:ea typeface="+mn-ea"/>
                <a:cs typeface="+mn-cs"/>
              </a:rPr>
              <a:t>Pähkinä-symboli merkitsee tehtävää.</a:t>
            </a:r>
          </a:p>
          <a:p>
            <a:r>
              <a:rPr lang="fi-FI" sz="1200" u="none" strike="noStrike" kern="1200" dirty="0">
                <a:solidFill>
                  <a:schemeClr val="tx1"/>
                </a:solidFill>
                <a:effectLst/>
                <a:latin typeface="+mn-lt"/>
                <a:ea typeface="+mn-ea"/>
                <a:cs typeface="+mn-cs"/>
              </a:rPr>
              <a:t>F = harjoitus sopii vedettäväksi fuksien kanssa.</a:t>
            </a:r>
            <a:endParaRPr lang="fi-FI" sz="1200" kern="1200" dirty="0">
              <a:solidFill>
                <a:schemeClr val="tx1"/>
              </a:solidFill>
              <a:effectLst/>
              <a:latin typeface="+mn-lt"/>
              <a:ea typeface="+mn-ea"/>
              <a:cs typeface="+mn-cs"/>
            </a:endParaRPr>
          </a:p>
          <a:p>
            <a:endParaRPr lang="fi-FI"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200" b="1" i="0" u="none" strike="noStrike" kern="1200" dirty="0">
                <a:solidFill>
                  <a:schemeClr val="tx1"/>
                </a:solidFill>
                <a:effectLst/>
                <a:latin typeface="+mn-lt"/>
                <a:ea typeface="+mn-ea"/>
                <a:cs typeface="+mn-cs"/>
              </a:rPr>
              <a:t>Koulutuksen</a:t>
            </a:r>
            <a:r>
              <a:rPr lang="fi-FI" sz="1200" b="1" i="0" u="none" strike="noStrike" kern="1200" baseline="0" dirty="0">
                <a:solidFill>
                  <a:schemeClr val="tx1"/>
                </a:solidFill>
                <a:effectLst/>
                <a:latin typeface="+mn-lt"/>
                <a:ea typeface="+mn-ea"/>
                <a:cs typeface="+mn-cs"/>
              </a:rPr>
              <a:t> runko</a:t>
            </a:r>
          </a:p>
          <a:p>
            <a:pPr rtl="0" fontAlgn="base"/>
            <a:r>
              <a:rPr lang="fi-FI" sz="1200" b="0" i="0" u="none" strike="noStrike" kern="1200" dirty="0">
                <a:solidFill>
                  <a:schemeClr val="tx1"/>
                </a:solidFill>
                <a:effectLst/>
                <a:latin typeface="+mn-lt"/>
                <a:ea typeface="+mn-ea"/>
                <a:cs typeface="+mn-cs"/>
              </a:rPr>
              <a:t>Aloitus 10 min</a:t>
            </a:r>
            <a:r>
              <a:rPr lang="en-US" sz="1200" b="0" i="0" kern="1200" dirty="0">
                <a:solidFill>
                  <a:schemeClr val="tx1"/>
                </a:solidFill>
                <a:effectLst/>
                <a:latin typeface="+mn-lt"/>
                <a:ea typeface="+mn-ea"/>
                <a:cs typeface="+mn-cs"/>
              </a:rPr>
              <a:t>​.</a:t>
            </a:r>
          </a:p>
          <a:p>
            <a:pPr rtl="0" fontAlgn="base"/>
            <a:r>
              <a:rPr lang="fi-FI" sz="1200" b="0" i="0" u="none" strike="noStrike" kern="1200" dirty="0">
                <a:solidFill>
                  <a:schemeClr val="tx1"/>
                </a:solidFill>
                <a:effectLst/>
                <a:latin typeface="+mn-lt"/>
                <a:ea typeface="+mn-ea"/>
                <a:cs typeface="+mn-cs"/>
              </a:rPr>
              <a:t>Opiskelijoiden moninaisuus, ennakkoluulot ja inklusiivisuus, sis. harjoite 20 min.</a:t>
            </a:r>
            <a:r>
              <a:rPr lang="en-US" sz="1200" b="0" i="0" kern="1200" dirty="0">
                <a:solidFill>
                  <a:schemeClr val="tx1"/>
                </a:solidFill>
                <a:effectLst/>
                <a:latin typeface="+mn-lt"/>
                <a:ea typeface="+mn-ea"/>
                <a:cs typeface="+mn-cs"/>
              </a:rPr>
              <a:t>​</a:t>
            </a:r>
          </a:p>
          <a:p>
            <a:pPr rtl="0" fontAlgn="base"/>
            <a:r>
              <a:rPr lang="fi-FI" sz="1200" b="0" i="0" u="none" strike="noStrike" kern="1200" dirty="0">
                <a:solidFill>
                  <a:schemeClr val="tx1"/>
                </a:solidFill>
                <a:effectLst/>
                <a:latin typeface="+mn-lt"/>
                <a:ea typeface="+mn-ea"/>
                <a:cs typeface="+mn-cs"/>
              </a:rPr>
              <a:t>Harjoitteita 40 min.</a:t>
            </a:r>
            <a:r>
              <a:rPr lang="en-US" sz="1200" b="0" i="0" kern="1200" dirty="0">
                <a:solidFill>
                  <a:schemeClr val="tx1"/>
                </a:solidFill>
                <a:effectLst/>
                <a:latin typeface="+mn-lt"/>
                <a:ea typeface="+mn-ea"/>
                <a:cs typeface="+mn-cs"/>
              </a:rPr>
              <a:t>​</a:t>
            </a:r>
          </a:p>
          <a:p>
            <a:pPr rtl="0" fontAlgn="base"/>
            <a:r>
              <a:rPr lang="fi-FI" sz="1200" b="0" i="0" u="none" strike="noStrike" kern="1200" dirty="0">
                <a:solidFill>
                  <a:schemeClr val="tx1"/>
                </a:solidFill>
                <a:effectLst/>
                <a:latin typeface="+mn-lt"/>
                <a:ea typeface="+mn-ea"/>
                <a:cs typeface="+mn-cs"/>
              </a:rPr>
              <a:t>Yhteenveto 5 min. </a:t>
            </a:r>
            <a:endParaRPr lang="fi-FI"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200" b="1" i="0" u="none" strike="noStrike" kern="1200" dirty="0">
              <a:solidFill>
                <a:schemeClr val="tx1"/>
              </a:solidFill>
              <a:effectLst/>
              <a:latin typeface="+mn-lt"/>
              <a:ea typeface="+mn-ea"/>
              <a:cs typeface="+mn-cs"/>
            </a:endParaRP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2</a:t>
            </a:fld>
            <a:endParaRPr lang="fi-FI"/>
          </a:p>
        </p:txBody>
      </p:sp>
    </p:spTree>
    <p:extLst>
      <p:ext uri="{BB962C8B-B14F-4D97-AF65-F5344CB8AC3E}">
        <p14:creationId xmlns:p14="http://schemas.microsoft.com/office/powerpoint/2010/main" val="3008929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Mitä fuksilla voi olla mielessään opintojen alussa? Seuraavassa joitakin esimerkkejä. Miten huomioisit fuksien huolet ja pelot opintojen alussa?</a:t>
            </a:r>
          </a:p>
        </p:txBody>
      </p:sp>
      <p:sp>
        <p:nvSpPr>
          <p:cNvPr id="4" name="Dian numeron paikkamerkki 3"/>
          <p:cNvSpPr>
            <a:spLocks noGrp="1"/>
          </p:cNvSpPr>
          <p:nvPr>
            <p:ph type="sldNum" sz="quarter" idx="5"/>
          </p:nvPr>
        </p:nvSpPr>
        <p:spPr/>
        <p:txBody>
          <a:bodyPr/>
          <a:lstStyle/>
          <a:p>
            <a:fld id="{19B1DBEE-2529-47DF-8872-751B125E255C}" type="slidenum">
              <a:rPr lang="fi-FI" smtClean="0"/>
              <a:t>3</a:t>
            </a:fld>
            <a:endParaRPr lang="fi-FI"/>
          </a:p>
        </p:txBody>
      </p:sp>
    </p:spTree>
    <p:extLst>
      <p:ext uri="{BB962C8B-B14F-4D97-AF65-F5344CB8AC3E}">
        <p14:creationId xmlns:p14="http://schemas.microsoft.com/office/powerpoint/2010/main" val="133264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Kaikilla ihmisillä on toisia ihmisiä ja ihmisryhmiä koskevia ennakkoluuloja, ennakkokäsityksiä ja stereotypioita. Niiden avulla monimutkaisista ilmiöistä tehdään yksinkertaisia.</a:t>
            </a:r>
          </a:p>
          <a:p>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Stereotypia: Kaikki opiskelijat ovat nuoria ja käyvät paljon opiskelijabileissä.</a:t>
            </a:r>
            <a:br>
              <a:rPr lang="fi-FI" dirty="0"/>
            </a:br>
            <a:r>
              <a:rPr lang="fi-FI" dirty="0"/>
              <a:t>Ennakkoluulo: Opiskelija, joka ei käytä alkoholia, on tylsä. (Eli ollaan todella tylsää porukkaa kaikki suurin osa ajastamme, jos näin olisi. Täälläkin aivan väsyttävän tylsää porukkaa kaikki.)</a:t>
            </a:r>
            <a:br>
              <a:rPr lang="fi-FI" dirty="0"/>
            </a:br>
            <a:r>
              <a:rPr lang="fi-FI" dirty="0"/>
              <a:t>Ennakkoluulo: Opiskelija, joka käyttää alkoholia, on hauskaa seuraa. (Tämä ei ole mikään automaatio, joskus on, mutta aika usein liikaa humaltunut on kaikkea muuta kuin hauskaa seuraa.) Kuinka usein olet itse ollut vähemmän hauskaa seuraa humaltuneena?</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Lähde: </a:t>
            </a:r>
            <a:r>
              <a:rPr lang="fi-FI" dirty="0">
                <a:hlinkClick r:id="rId3"/>
              </a:rPr>
              <a:t>https://peda.net/kol/foorumi/m/mkk/t2kk/ejs</a:t>
            </a:r>
            <a:endParaRPr lang="fi-FI" dirty="0"/>
          </a:p>
        </p:txBody>
      </p:sp>
      <p:sp>
        <p:nvSpPr>
          <p:cNvPr id="4" name="Dian numeron paikkamerkki 3"/>
          <p:cNvSpPr>
            <a:spLocks noGrp="1"/>
          </p:cNvSpPr>
          <p:nvPr>
            <p:ph type="sldNum" sz="quarter" idx="5"/>
          </p:nvPr>
        </p:nvSpPr>
        <p:spPr/>
        <p:txBody>
          <a:bodyPr/>
          <a:lstStyle/>
          <a:p>
            <a:fld id="{A1B2A19A-6255-4143-B0CB-433DBAD21B55}" type="slidenum">
              <a:rPr lang="fi-FI" smtClean="0"/>
              <a:t>7</a:t>
            </a:fld>
            <a:endParaRPr lang="fi-FI"/>
          </a:p>
        </p:txBody>
      </p:sp>
    </p:spTree>
    <p:extLst>
      <p:ext uri="{BB962C8B-B14F-4D97-AF65-F5344CB8AC3E}">
        <p14:creationId xmlns:p14="http://schemas.microsoft.com/office/powerpoint/2010/main" val="2598735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Syyt, joiden vuoksi jäädään pois tapahtumista, voivat olla samoja, joiden vuoksi jäädään pois tuutoritoiminnasta (fukseille järjestetty toiminta).</a:t>
            </a:r>
          </a:p>
          <a:p>
            <a:endParaRPr lang="fi-FI" dirty="0"/>
          </a:p>
          <a:p>
            <a:r>
              <a:rPr lang="fi-FI" dirty="0"/>
              <a:t>Tuutorit järjestävät usein tapahtumia (ja tapaamisia), joten tuutorin on hyvä pohtia etukäteen, miten fuksien moninaisuus huomioidaan.</a:t>
            </a:r>
          </a:p>
          <a:p>
            <a:r>
              <a:rPr lang="fi-FI" dirty="0"/>
              <a:t>Kaikki eivät ole kiinnostuneita samoista asioista ja monelle uusien ihmisten kohtaaminen aiheuttaa jännittämistä.</a:t>
            </a:r>
          </a:p>
        </p:txBody>
      </p:sp>
      <p:sp>
        <p:nvSpPr>
          <p:cNvPr id="4" name="Dian numeron paikkamerkki 3"/>
          <p:cNvSpPr>
            <a:spLocks noGrp="1"/>
          </p:cNvSpPr>
          <p:nvPr>
            <p:ph type="sldNum" sz="quarter" idx="5"/>
          </p:nvPr>
        </p:nvSpPr>
        <p:spPr/>
        <p:txBody>
          <a:bodyPr/>
          <a:lstStyle/>
          <a:p>
            <a:fld id="{A1B2A19A-6255-4143-B0CB-433DBAD21B55}" type="slidenum">
              <a:rPr lang="fi-FI" smtClean="0"/>
              <a:t>8</a:t>
            </a:fld>
            <a:endParaRPr lang="fi-FI"/>
          </a:p>
        </p:txBody>
      </p:sp>
    </p:spTree>
    <p:extLst>
      <p:ext uri="{BB962C8B-B14F-4D97-AF65-F5344CB8AC3E}">
        <p14:creationId xmlns:p14="http://schemas.microsoft.com/office/powerpoint/2010/main" val="456297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Tässä esimerkkinä yksi yleinen ennakkoluulo, huomautus, että joku henkilö on tylsä jos ei käytä alkoholia.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Esimerkkivuorokausi jakaa toiminnan alkoholittomaan ja alkoholilliseen. Kuvan avulla voi pohtia ennakkoluulon todenperäisyyttä.</a:t>
            </a: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9</a:t>
            </a:fld>
            <a:endParaRPr lang="fi-FI"/>
          </a:p>
        </p:txBody>
      </p:sp>
    </p:spTree>
    <p:extLst>
      <p:ext uri="{BB962C8B-B14F-4D97-AF65-F5344CB8AC3E}">
        <p14:creationId xmlns:p14="http://schemas.microsoft.com/office/powerpoint/2010/main" val="2861123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u="none" dirty="0"/>
              <a:t>Tehtävä: </a:t>
            </a:r>
            <a:r>
              <a:rPr lang="fi-FI" sz="1200" dirty="0">
                <a:solidFill>
                  <a:prstClr val="black"/>
                </a:solidFill>
                <a:cs typeface="Calibri Light"/>
              </a:rPr>
              <a:t>Pari-/pienryhmäkeskustelu. </a:t>
            </a:r>
            <a:r>
              <a:rPr lang="fi-FI" dirty="0"/>
              <a:t>Harjoituksen tarkoituksena on tehdä näkyviksi ihmisten ominaisuuksiin liittyviä ennakkoluuloja ja ennakko-odotuksia.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Ohjeista osallistujat jakautumaan noin neljän hengen ryhmiin. Ohjeista tehtävä ja anna tarvittaessa esimerkki: ”Kun kerron harrastavani tietokonepelejä, niin aina oletetaan, että olen omituinen supernörtti”.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Voidaan purkaa nopeasti kysymällä ryhmiltä tuntemuksia ja ajatuksia esim. seuraavien apukysymysten kautta:</a:t>
            </a: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 Mitä teistä on oletettu?</a:t>
            </a: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 Miltä tuntuu, kun oletetaan asioita, jotka eivät välttämättä ole tosia?</a:t>
            </a: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 Onko koskaan tuntunut siltä, että olettaja leimaa teidät vain yhden ominaisuuden ihmiseksi?</a:t>
            </a: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 Miltä harjoitteen tekeminen tuntui?</a:t>
            </a: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10</a:t>
            </a:fld>
            <a:endParaRPr lang="fi-FI"/>
          </a:p>
        </p:txBody>
      </p:sp>
    </p:spTree>
    <p:extLst>
      <p:ext uri="{BB962C8B-B14F-4D97-AF65-F5344CB8AC3E}">
        <p14:creationId xmlns:p14="http://schemas.microsoft.com/office/powerpoint/2010/main" val="2486033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Lähteet: Huomioi helposti, inklusiivisempaa larppausta, </a:t>
            </a:r>
            <a:r>
              <a:rPr lang="fi-FI" dirty="0">
                <a:hlinkClick r:id="rId3"/>
              </a:rPr>
              <a:t>https://turvallisempaa.files.wordpress.com/2018/07/inklusiivisempaa-larppausta_v1-0.pdf</a:t>
            </a:r>
            <a:endParaRPr lang="fi-FI" dirty="0"/>
          </a:p>
          <a:p>
            <a:r>
              <a:rPr lang="fi-FI" dirty="0"/>
              <a:t>Wikisanakirja: </a:t>
            </a:r>
            <a:r>
              <a:rPr lang="fi-FI" dirty="0">
                <a:hlinkClick r:id="rId4"/>
              </a:rPr>
              <a:t>https://fi.wiktionary.org/wiki/inklusiivinen</a:t>
            </a:r>
            <a:r>
              <a:rPr lang="fi-FI" dirty="0"/>
              <a:t> </a:t>
            </a:r>
          </a:p>
          <a:p>
            <a:endParaRPr lang="fi-FI" dirty="0"/>
          </a:p>
        </p:txBody>
      </p:sp>
      <p:sp>
        <p:nvSpPr>
          <p:cNvPr id="4" name="Dian numeron paikkamerkki 3"/>
          <p:cNvSpPr>
            <a:spLocks noGrp="1"/>
          </p:cNvSpPr>
          <p:nvPr>
            <p:ph type="sldNum" sz="quarter" idx="5"/>
          </p:nvPr>
        </p:nvSpPr>
        <p:spPr/>
        <p:txBody>
          <a:bodyPr/>
          <a:lstStyle/>
          <a:p>
            <a:fld id="{A1B2A19A-6255-4143-B0CB-433DBAD21B55}" type="slidenum">
              <a:rPr lang="fi-FI" smtClean="0"/>
              <a:t>11</a:t>
            </a:fld>
            <a:endParaRPr lang="fi-FI"/>
          </a:p>
        </p:txBody>
      </p:sp>
    </p:spTree>
    <p:extLst>
      <p:ext uri="{BB962C8B-B14F-4D97-AF65-F5344CB8AC3E}">
        <p14:creationId xmlns:p14="http://schemas.microsoft.com/office/powerpoint/2010/main" val="1846426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dirty="0"/>
              <a:t>Inklusiivisuus tarkoittaa myös </a:t>
            </a:r>
            <a:r>
              <a:rPr lang="fi-FI" sz="1200" b="1" dirty="0"/>
              <a:t>yhdenvertaisuuden edistämistä.</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200" b="1" dirty="0"/>
          </a:p>
          <a:p>
            <a:pPr>
              <a:defRPr/>
            </a:pPr>
            <a:r>
              <a:rPr lang="fi-FI" dirty="0"/>
              <a:t>Moninaisuuteen liittyvät mm. ikä, sukupuoli, seksuaalinen suuntautuminen, sosioekonominen asema, fyysiset ja psyykkiset ominaisuudet, vammaisuus, terveydentila, ihonväri, ulkonäkö, uskonto, kieli, kulttuuri, etnisyys, kansallisuus, poliittiset näkemykset sekä erilaiset ideologiat ja vakaumukset.</a:t>
            </a:r>
            <a:endParaRPr lang="fi-FI" dirty="0">
              <a:cs typeface="Calibri"/>
            </a:endParaRPr>
          </a:p>
          <a:p>
            <a:endParaRPr lang="fi-FI" dirty="0"/>
          </a:p>
          <a:p>
            <a:r>
              <a:rPr lang="fi-FI" dirty="0"/>
              <a:t>Lähde: Kulttuuria kaikille -palvelu, Avaus moninaisuustietopaketti, </a:t>
            </a:r>
            <a:r>
              <a:rPr lang="fi-FI" dirty="0">
                <a:hlinkClick r:id="rId3"/>
              </a:rPr>
              <a:t>http://www.kulttuuriakaikille.fi/doc/Avaus/Avaus_Suomi_Online.pdf</a:t>
            </a:r>
            <a:endParaRPr lang="fi-FI" dirty="0"/>
          </a:p>
        </p:txBody>
      </p:sp>
      <p:sp>
        <p:nvSpPr>
          <p:cNvPr id="4" name="Dian numeron paikkamerkki 3"/>
          <p:cNvSpPr>
            <a:spLocks noGrp="1"/>
          </p:cNvSpPr>
          <p:nvPr>
            <p:ph type="sldNum" sz="quarter" idx="5"/>
          </p:nvPr>
        </p:nvSpPr>
        <p:spPr/>
        <p:txBody>
          <a:bodyPr/>
          <a:lstStyle/>
          <a:p>
            <a:fld id="{A1B2A19A-6255-4143-B0CB-433DBAD21B55}" type="slidenum">
              <a:rPr lang="fi-FI" smtClean="0"/>
              <a:t>12</a:t>
            </a:fld>
            <a:endParaRPr lang="fi-FI"/>
          </a:p>
        </p:txBody>
      </p:sp>
    </p:spTree>
    <p:extLst>
      <p:ext uri="{BB962C8B-B14F-4D97-AF65-F5344CB8AC3E}">
        <p14:creationId xmlns:p14="http://schemas.microsoft.com/office/powerpoint/2010/main" val="42349746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323D95-BD22-471B-9737-B52DFD97CC31}"/>
              </a:ext>
            </a:extLst>
          </p:cNvPr>
          <p:cNvSpPr/>
          <p:nvPr userDrawn="1"/>
        </p:nvSpPr>
        <p:spPr>
          <a:xfrm>
            <a:off x="243348" y="221226"/>
            <a:ext cx="11710220" cy="63860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11" name="Graphic 10">
            <a:extLst>
              <a:ext uri="{FF2B5EF4-FFF2-40B4-BE49-F238E27FC236}">
                <a16:creationId xmlns:a16="http://schemas.microsoft.com/office/drawing/2014/main" id="{DF2AA9B2-296B-4EA7-89A1-18E3BBAA66A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7433" y="7240"/>
            <a:ext cx="4040900" cy="4057822"/>
          </a:xfrm>
          <a:prstGeom prst="rect">
            <a:avLst/>
          </a:prstGeom>
        </p:spPr>
      </p:pic>
      <p:sp>
        <p:nvSpPr>
          <p:cNvPr id="2" name="Otsikko 1">
            <a:extLst>
              <a:ext uri="{FF2B5EF4-FFF2-40B4-BE49-F238E27FC236}">
                <a16:creationId xmlns:a16="http://schemas.microsoft.com/office/drawing/2014/main" id="{9CD11F6C-F3F6-4118-89CE-9F0DEC3ED7D8}"/>
              </a:ext>
            </a:extLst>
          </p:cNvPr>
          <p:cNvSpPr>
            <a:spLocks noGrp="1"/>
          </p:cNvSpPr>
          <p:nvPr>
            <p:ph type="ctrTitle" hasCustomPrompt="1"/>
          </p:nvPr>
        </p:nvSpPr>
        <p:spPr>
          <a:xfrm>
            <a:off x="810714" y="1243054"/>
            <a:ext cx="4040901" cy="2095053"/>
          </a:xfrm>
        </p:spPr>
        <p:txBody>
          <a:bodyPr anchor="ctr">
            <a:normAutofit/>
          </a:bodyPr>
          <a:lstStyle>
            <a:lvl1pPr algn="ctr">
              <a:defRPr sz="4500" b="1">
                <a:solidFill>
                  <a:srgbClr val="39A1B1"/>
                </a:solidFill>
                <a:latin typeface="+mn-lt"/>
              </a:defRPr>
            </a:lvl1pPr>
          </a:lstStyle>
          <a:p>
            <a:r>
              <a:rPr lang="fi-FI" dirty="0"/>
              <a:t>Muokkaa ots. perustyyl. napsautt.</a:t>
            </a:r>
          </a:p>
        </p:txBody>
      </p:sp>
      <p:sp>
        <p:nvSpPr>
          <p:cNvPr id="8" name="Otsikko 1">
            <a:extLst>
              <a:ext uri="{FF2B5EF4-FFF2-40B4-BE49-F238E27FC236}">
                <a16:creationId xmlns:a16="http://schemas.microsoft.com/office/drawing/2014/main" id="{8B1E04D6-383D-4B93-BA9D-F06D143E1A2B}"/>
              </a:ext>
            </a:extLst>
          </p:cNvPr>
          <p:cNvSpPr txBox="1">
            <a:spLocks/>
          </p:cNvSpPr>
          <p:nvPr userDrawn="1"/>
        </p:nvSpPr>
        <p:spPr>
          <a:xfrm>
            <a:off x="8417954" y="840583"/>
            <a:ext cx="3821595" cy="419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5000" b="1" kern="1200">
                <a:solidFill>
                  <a:schemeClr val="accent2"/>
                </a:solidFill>
                <a:latin typeface="+mn-lt"/>
                <a:ea typeface="+mj-ea"/>
                <a:cs typeface="+mj-cs"/>
              </a:defRPr>
            </a:lvl1pPr>
          </a:lstStyle>
          <a:p>
            <a:pPr algn="l"/>
            <a:r>
              <a:rPr lang="fi-FI" sz="2800" dirty="0">
                <a:solidFill>
                  <a:schemeClr val="bg1"/>
                </a:solidFill>
              </a:rPr>
              <a:t>TUUTORIKOULUTUS</a:t>
            </a:r>
          </a:p>
        </p:txBody>
      </p:sp>
      <p:pic>
        <p:nvPicPr>
          <p:cNvPr id="10" name="Picture 9" descr="A picture containing clock, drawing&#10;&#10;Description automatically generated">
            <a:extLst>
              <a:ext uri="{FF2B5EF4-FFF2-40B4-BE49-F238E27FC236}">
                <a16:creationId xmlns:a16="http://schemas.microsoft.com/office/drawing/2014/main" id="{AA58C10D-AAD6-472A-87AC-9919B8B543D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10130" y="564818"/>
            <a:ext cx="838717" cy="838717"/>
          </a:xfrm>
          <a:prstGeom prst="rect">
            <a:avLst/>
          </a:prstGeom>
        </p:spPr>
      </p:pic>
      <p:pic>
        <p:nvPicPr>
          <p:cNvPr id="12" name="Picture 11">
            <a:extLst>
              <a:ext uri="{FF2B5EF4-FFF2-40B4-BE49-F238E27FC236}">
                <a16:creationId xmlns:a16="http://schemas.microsoft.com/office/drawing/2014/main" id="{EC2907B0-32CA-429E-B2CD-6B53B5FE05E9}"/>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5198892" y="2844800"/>
            <a:ext cx="6283478" cy="3255661"/>
          </a:xfrm>
          <a:prstGeom prst="rect">
            <a:avLst/>
          </a:prstGeom>
        </p:spPr>
      </p:pic>
    </p:spTree>
    <p:extLst>
      <p:ext uri="{BB962C8B-B14F-4D97-AF65-F5344CB8AC3E}">
        <p14:creationId xmlns:p14="http://schemas.microsoft.com/office/powerpoint/2010/main" val="112632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D4B7C2-160F-4C2A-8889-C4247D3665B7}"/>
              </a:ext>
            </a:extLst>
          </p:cNvPr>
          <p:cNvSpPr/>
          <p:nvPr userDrawn="1"/>
        </p:nvSpPr>
        <p:spPr>
          <a:xfrm>
            <a:off x="0" y="0"/>
            <a:ext cx="12192000" cy="6858000"/>
          </a:xfrm>
          <a:prstGeom prst="rect">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solidFill>
                <a:schemeClr val="accent4"/>
              </a:solidFill>
            </a:endParaRPr>
          </a:p>
        </p:txBody>
      </p:sp>
      <p:sp>
        <p:nvSpPr>
          <p:cNvPr id="14" name="Rectangle 13">
            <a:extLst>
              <a:ext uri="{FF2B5EF4-FFF2-40B4-BE49-F238E27FC236}">
                <a16:creationId xmlns:a16="http://schemas.microsoft.com/office/drawing/2014/main" id="{8A0A3CEB-93FA-4E33-9CC3-761E52F4C0E2}"/>
              </a:ext>
            </a:extLst>
          </p:cNvPr>
          <p:cNvSpPr/>
          <p:nvPr userDrawn="1"/>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10515600" cy="958577"/>
          </a:xfrm>
        </p:spPr>
        <p:txBody>
          <a:bodyPr>
            <a:normAutofit/>
          </a:bodyPr>
          <a:lstStyle>
            <a:lvl1pPr>
              <a:defRPr sz="4500" b="1">
                <a:solidFill>
                  <a:srgbClr val="39A1B1"/>
                </a:solidFill>
                <a:latin typeface="+mn-lt"/>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tx2"/>
              </a:buClr>
              <a:buSzPct val="120000"/>
              <a:defRPr/>
            </a:lvl1pPr>
            <a:lvl2pPr marL="685800" indent="-288000">
              <a:buClr>
                <a:schemeClr val="tx2"/>
              </a:buClr>
              <a:buSzPct val="120000"/>
              <a:buFont typeface="Arial" panose="020B0604020202020204" pitchFamily="34" charset="0"/>
              <a:buChar char="•"/>
              <a:defRPr/>
            </a:lvl2pPr>
          </a:lstStyle>
          <a:p>
            <a:pPr lvl="0"/>
            <a:r>
              <a:rPr lang="fi-FI" dirty="0"/>
              <a:t>Muokkaa tekstin perustyylejä napsauttamalla</a:t>
            </a:r>
          </a:p>
          <a:p>
            <a:pPr lvl="1"/>
            <a:r>
              <a:rPr lang="fi-FI" dirty="0"/>
              <a:t>toinen taso</a:t>
            </a:r>
          </a:p>
        </p:txBody>
      </p:sp>
    </p:spTree>
    <p:extLst>
      <p:ext uri="{BB962C8B-B14F-4D97-AF65-F5344CB8AC3E}">
        <p14:creationId xmlns:p14="http://schemas.microsoft.com/office/powerpoint/2010/main" val="1974285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endParaRPr lang="fi-FI" dirty="0"/>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Tree>
    <p:extLst>
      <p:ext uri="{BB962C8B-B14F-4D97-AF65-F5344CB8AC3E}">
        <p14:creationId xmlns:p14="http://schemas.microsoft.com/office/powerpoint/2010/main" val="208504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792D0-DF22-4C38-A3CC-887846AAF961}"/>
              </a:ext>
            </a:extLst>
          </p:cNvPr>
          <p:cNvSpPr/>
          <p:nvPr userDrawn="1"/>
        </p:nvSpPr>
        <p:spPr>
          <a:xfrm>
            <a:off x="243348" y="221226"/>
            <a:ext cx="11710220" cy="63860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solidFill>
                <a:srgbClr val="7ECAD5"/>
              </a:solidFill>
            </a:endParaRPr>
          </a:p>
        </p:txBody>
      </p:sp>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endParaRPr lang="fi-FI" dirty="0"/>
          </a:p>
        </p:txBody>
      </p:sp>
      <p:pic>
        <p:nvPicPr>
          <p:cNvPr id="4" name="Picture 3">
            <a:extLst>
              <a:ext uri="{FF2B5EF4-FFF2-40B4-BE49-F238E27FC236}">
                <a16:creationId xmlns:a16="http://schemas.microsoft.com/office/drawing/2014/main" id="{CB594F26-AEE7-4F78-8041-28B11A8439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432" y="235197"/>
            <a:ext cx="4884713" cy="1580348"/>
          </a:xfrm>
          <a:prstGeom prst="rect">
            <a:avLst/>
          </a:prstGeom>
        </p:spPr>
      </p:pic>
    </p:spTree>
    <p:extLst>
      <p:ext uri="{BB962C8B-B14F-4D97-AF65-F5344CB8AC3E}">
        <p14:creationId xmlns:p14="http://schemas.microsoft.com/office/powerpoint/2010/main" val="280898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Mukautettu asettel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endParaRPr lang="fi-FI" dirty="0"/>
          </a:p>
        </p:txBody>
      </p:sp>
    </p:spTree>
    <p:extLst>
      <p:ext uri="{BB962C8B-B14F-4D97-AF65-F5344CB8AC3E}">
        <p14:creationId xmlns:p14="http://schemas.microsoft.com/office/powerpoint/2010/main" val="1697656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endParaRPr lang="fi-FI" dirty="0"/>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Tree>
    <p:extLst>
      <p:ext uri="{BB962C8B-B14F-4D97-AF65-F5344CB8AC3E}">
        <p14:creationId xmlns:p14="http://schemas.microsoft.com/office/powerpoint/2010/main" val="353341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Mukautettu asettel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endParaRPr lang="fi-FI" dirty="0"/>
          </a:p>
        </p:txBody>
      </p:sp>
    </p:spTree>
    <p:extLst>
      <p:ext uri="{BB962C8B-B14F-4D97-AF65-F5344CB8AC3E}">
        <p14:creationId xmlns:p14="http://schemas.microsoft.com/office/powerpoint/2010/main" val="3418491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_Otsikko ja sisältö_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endParaRPr lang="fi-FI" dirty="0"/>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FECBAF95-F74A-4D60-8830-94608AA636F7}"/>
              </a:ext>
            </a:extLst>
          </p:cNvPr>
          <p:cNvSpPr txBox="1">
            <a:spLocks/>
          </p:cNvSpPr>
          <p:nvPr userDrawn="1"/>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dirty="0">
                <a:solidFill>
                  <a:schemeClr val="accent1"/>
                </a:solidFill>
              </a:rPr>
              <a:t>F</a:t>
            </a:r>
            <a:endParaRPr lang="fi-FI" sz="4000" dirty="0">
              <a:solidFill>
                <a:schemeClr val="accent1"/>
              </a:solidFill>
            </a:endParaRPr>
          </a:p>
        </p:txBody>
      </p:sp>
    </p:spTree>
    <p:extLst>
      <p:ext uri="{BB962C8B-B14F-4D97-AF65-F5344CB8AC3E}">
        <p14:creationId xmlns:p14="http://schemas.microsoft.com/office/powerpoint/2010/main" val="3493473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_Mukautettu asettelu_F">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endParaRPr lang="fi-FI" dirty="0"/>
          </a:p>
        </p:txBody>
      </p:sp>
      <p:sp>
        <p:nvSpPr>
          <p:cNvPr id="6" name="Otsikko 1">
            <a:extLst>
              <a:ext uri="{FF2B5EF4-FFF2-40B4-BE49-F238E27FC236}">
                <a16:creationId xmlns:a16="http://schemas.microsoft.com/office/drawing/2014/main" id="{3F9C25DC-D7DE-4BE1-8169-B62640358757}"/>
              </a:ext>
            </a:extLst>
          </p:cNvPr>
          <p:cNvSpPr txBox="1">
            <a:spLocks/>
          </p:cNvSpPr>
          <p:nvPr userDrawn="1"/>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dirty="0">
                <a:solidFill>
                  <a:schemeClr val="accent1"/>
                </a:solidFill>
              </a:rPr>
              <a:t>F</a:t>
            </a:r>
            <a:endParaRPr lang="fi-FI" sz="4000" dirty="0">
              <a:solidFill>
                <a:schemeClr val="accent1"/>
              </a:solidFill>
            </a:endParaRPr>
          </a:p>
        </p:txBody>
      </p:sp>
    </p:spTree>
    <p:extLst>
      <p:ext uri="{BB962C8B-B14F-4D97-AF65-F5344CB8AC3E}">
        <p14:creationId xmlns:p14="http://schemas.microsoft.com/office/powerpoint/2010/main" val="132136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E482F0F-B781-4D67-8C08-0162C72ED3DE}"/>
              </a:ext>
            </a:extLst>
          </p:cNvPr>
          <p:cNvSpPr/>
          <p:nvPr userDrawn="1"/>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Otsikon paikkamerkki 1">
            <a:extLst>
              <a:ext uri="{FF2B5EF4-FFF2-40B4-BE49-F238E27FC236}">
                <a16:creationId xmlns:a16="http://schemas.microsoft.com/office/drawing/2014/main" id="{F6C6B498-3E4C-4323-8248-09F9A86D1E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AE45DEB1-B38E-44A1-B677-573B8E3404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7895112B-40C8-4D2C-88E5-96448E766C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DCFEF-6123-43F7-A16B-E0B0950DF819}" type="datetimeFigureOut">
              <a:rPr lang="fi-FI" smtClean="0"/>
              <a:t>23.04.2021</a:t>
            </a:fld>
            <a:endParaRPr lang="fi-FI"/>
          </a:p>
        </p:txBody>
      </p:sp>
      <p:sp>
        <p:nvSpPr>
          <p:cNvPr id="5" name="Alatunnisteen paikkamerkki 4">
            <a:extLst>
              <a:ext uri="{FF2B5EF4-FFF2-40B4-BE49-F238E27FC236}">
                <a16:creationId xmlns:a16="http://schemas.microsoft.com/office/drawing/2014/main" id="{E4C2E41B-6ADA-4BA2-8BE5-F286F5E5E9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54381D9E-F160-4E60-8161-FAB3A524AA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F085E-3A8E-4055-BB30-45B5673F5341}" type="slidenum">
              <a:rPr lang="fi-FI" smtClean="0"/>
              <a:t>‹#›</a:t>
            </a:fld>
            <a:endParaRPr lang="fi-FI"/>
          </a:p>
        </p:txBody>
      </p:sp>
    </p:spTree>
    <p:extLst>
      <p:ext uri="{BB962C8B-B14F-4D97-AF65-F5344CB8AC3E}">
        <p14:creationId xmlns:p14="http://schemas.microsoft.com/office/powerpoint/2010/main" val="2082238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3" r:id="rId5"/>
    <p:sldLayoutId id="2147483664" r:id="rId6"/>
    <p:sldLayoutId id="2147483665" r:id="rId7"/>
    <p:sldLayoutId id="2147483666" r:id="rId8"/>
    <p:sldLayoutId id="2147483667" r:id="rId9"/>
  </p:sldLayoutIdLst>
  <p:txStyles>
    <p:titleStyle>
      <a:lvl1pPr algn="l" defTabSz="914400" rtl="0" eaLnBrk="1" latinLnBrk="0" hangingPunct="1">
        <a:lnSpc>
          <a:spcPct val="90000"/>
        </a:lnSpc>
        <a:spcBef>
          <a:spcPct val="0"/>
        </a:spcBef>
        <a:buNone/>
        <a:defRPr sz="4500" b="1" kern="1200">
          <a:solidFill>
            <a:srgbClr val="39A1B1"/>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hyt.fi/tuote/osaava-tuutori-opiskelijatuutorin-tehtavakirj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ehyt.fi/kupla"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11.sv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7.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8.png"/><Relationship Id="rId7" Type="http://schemas.openxmlformats.org/officeDocument/2006/relationships/image" Target="../media/image21.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10" Type="http://schemas.openxmlformats.org/officeDocument/2006/relationships/image" Target="../media/image24.jpeg"/><Relationship Id="rId4" Type="http://schemas.openxmlformats.org/officeDocument/2006/relationships/hyperlink" Target="http://creativecommons.org/licenses/by/4.0/" TargetMode="External"/><Relationship Id="rId9"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45E08A-BF50-4A93-A360-E5FB7A658357}"/>
              </a:ext>
            </a:extLst>
          </p:cNvPr>
          <p:cNvSpPr>
            <a:spLocks noGrp="1"/>
          </p:cNvSpPr>
          <p:nvPr>
            <p:ph type="title"/>
          </p:nvPr>
        </p:nvSpPr>
        <p:spPr/>
        <p:txBody>
          <a:bodyPr/>
          <a:lstStyle/>
          <a:p>
            <a:r>
              <a:rPr lang="fi-FI" dirty="0"/>
              <a:t>Ohjeita kouluttajalle</a:t>
            </a:r>
          </a:p>
        </p:txBody>
      </p:sp>
      <p:sp>
        <p:nvSpPr>
          <p:cNvPr id="3" name="Sisällön paikkamerkki 2">
            <a:extLst>
              <a:ext uri="{FF2B5EF4-FFF2-40B4-BE49-F238E27FC236}">
                <a16:creationId xmlns:a16="http://schemas.microsoft.com/office/drawing/2014/main" id="{53272301-D81B-408E-9146-62EDE0470887}"/>
              </a:ext>
            </a:extLst>
          </p:cNvPr>
          <p:cNvSpPr>
            <a:spLocks noGrp="1"/>
          </p:cNvSpPr>
          <p:nvPr>
            <p:ph idx="1"/>
          </p:nvPr>
        </p:nvSpPr>
        <p:spPr/>
        <p:txBody>
          <a:bodyPr/>
          <a:lstStyle/>
          <a:p>
            <a:r>
              <a:rPr lang="fi-FI"/>
              <a:t>KUPLA-tuutorikoulutus 4/6</a:t>
            </a:r>
            <a:r>
              <a:rPr lang="fi-FI" dirty="0"/>
              <a:t>. Versio</a:t>
            </a:r>
            <a:r>
              <a:rPr lang="fi-FI" dirty="0">
                <a:cs typeface="Calibri"/>
              </a:rPr>
              <a:t> 2.2, julkaistu 23.4.2021, parannettu esityksen saavutettavuutta. </a:t>
            </a:r>
          </a:p>
          <a:p>
            <a:r>
              <a:rPr lang="fi-FI" dirty="0"/>
              <a:t>Kouluttajan ohjeet löytyvät diojen muistiinpanoista (</a:t>
            </a:r>
            <a:r>
              <a:rPr lang="fi-FI" dirty="0" err="1"/>
              <a:t>speaker</a:t>
            </a:r>
            <a:r>
              <a:rPr lang="fi-FI" dirty="0"/>
              <a:t> </a:t>
            </a:r>
            <a:r>
              <a:rPr lang="fi-FI" dirty="0" err="1"/>
              <a:t>notes</a:t>
            </a:r>
            <a:r>
              <a:rPr lang="fi-FI" dirty="0"/>
              <a:t>). Tuutoreille voit jakaa esitystä PDF-muodossa.</a:t>
            </a:r>
          </a:p>
          <a:p>
            <a:r>
              <a:rPr lang="fi-FI" dirty="0"/>
              <a:t>Kyseessä ei ole tuutorin itseopiskelumateriaali, toki tuutorina voit materiaalia selailla ja siitä inspiroitua. Opiskelijatuutorin tehtäväkirjan löydät </a:t>
            </a:r>
            <a:r>
              <a:rPr lang="fi-FI" dirty="0">
                <a:hlinkClick r:id="rId3"/>
              </a:rPr>
              <a:t>täältä</a:t>
            </a:r>
            <a:r>
              <a:rPr lang="fi-FI" dirty="0"/>
              <a:t>.</a:t>
            </a:r>
          </a:p>
          <a:p>
            <a:r>
              <a:rPr lang="fi-FI" dirty="0"/>
              <a:t>Muut KUPLA-materiaalit löydät </a:t>
            </a:r>
            <a:r>
              <a:rPr lang="fi-FI" dirty="0">
                <a:hlinkClick r:id="rId4"/>
              </a:rPr>
              <a:t>www.ehyt.fi/kupla</a:t>
            </a:r>
            <a:endParaRPr lang="fi-FI" dirty="0"/>
          </a:p>
          <a:p>
            <a:endParaRPr lang="fi-FI" dirty="0"/>
          </a:p>
        </p:txBody>
      </p:sp>
    </p:spTree>
    <p:extLst>
      <p:ext uri="{BB962C8B-B14F-4D97-AF65-F5344CB8AC3E}">
        <p14:creationId xmlns:p14="http://schemas.microsoft.com/office/powerpoint/2010/main" val="140647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iruutu 6">
            <a:extLst>
              <a:ext uri="{FF2B5EF4-FFF2-40B4-BE49-F238E27FC236}">
                <a16:creationId xmlns:a16="http://schemas.microsoft.com/office/drawing/2014/main" id="{0A771030-AAD7-456F-BB12-FA1FC6AC5A1F}"/>
              </a:ext>
            </a:extLst>
          </p:cNvPr>
          <p:cNvSpPr txBox="1"/>
          <p:nvPr/>
        </p:nvSpPr>
        <p:spPr>
          <a:xfrm>
            <a:off x="501805" y="390293"/>
            <a:ext cx="2520175" cy="379141"/>
          </a:xfrm>
          <a:prstGeom prst="rect">
            <a:avLst/>
          </a:prstGeom>
          <a:noFill/>
        </p:spPr>
        <p:txBody>
          <a:bodyPr wrap="square" rtlCol="0">
            <a:spAutoFit/>
          </a:bodyPr>
          <a:lstStyle/>
          <a:p>
            <a:r>
              <a:rPr lang="fi-FI" dirty="0">
                <a:solidFill>
                  <a:schemeClr val="accent1"/>
                </a:solidFill>
              </a:rPr>
              <a:t>Tehtävä</a:t>
            </a:r>
          </a:p>
        </p:txBody>
      </p:sp>
      <p:sp>
        <p:nvSpPr>
          <p:cNvPr id="4" name="Otsikko 3">
            <a:extLst>
              <a:ext uri="{FF2B5EF4-FFF2-40B4-BE49-F238E27FC236}">
                <a16:creationId xmlns:a16="http://schemas.microsoft.com/office/drawing/2014/main" id="{B1797D21-B5BE-4383-B655-CFE499F7DC70}"/>
              </a:ext>
            </a:extLst>
          </p:cNvPr>
          <p:cNvSpPr>
            <a:spLocks noGrp="1"/>
          </p:cNvSpPr>
          <p:nvPr>
            <p:ph type="title"/>
          </p:nvPr>
        </p:nvSpPr>
        <p:spPr/>
        <p:txBody>
          <a:bodyPr/>
          <a:lstStyle/>
          <a:p>
            <a:r>
              <a:rPr lang="fi-FI" dirty="0"/>
              <a:t>Moninaisuus ja ennakkoluulot</a:t>
            </a:r>
          </a:p>
        </p:txBody>
      </p:sp>
      <p:sp>
        <p:nvSpPr>
          <p:cNvPr id="5" name="Sisällön paikkamerkki 4">
            <a:extLst>
              <a:ext uri="{FF2B5EF4-FFF2-40B4-BE49-F238E27FC236}">
                <a16:creationId xmlns:a16="http://schemas.microsoft.com/office/drawing/2014/main" id="{9799896B-B77B-489D-BCF9-423C81E88C4B}"/>
              </a:ext>
            </a:extLst>
          </p:cNvPr>
          <p:cNvSpPr>
            <a:spLocks noGrp="1"/>
          </p:cNvSpPr>
          <p:nvPr>
            <p:ph idx="1"/>
          </p:nvPr>
        </p:nvSpPr>
        <p:spPr/>
        <p:txBody>
          <a:bodyPr/>
          <a:lstStyle/>
          <a:p>
            <a:pPr fontAlgn="base"/>
            <a:r>
              <a:rPr lang="fi-FI" dirty="0"/>
              <a:t> Mitkä asiat herättävät ennakkoluuloja kertoessasi itsestäsi?</a:t>
            </a:r>
            <a:br>
              <a:rPr lang="fi-FI" dirty="0"/>
            </a:br>
            <a:endParaRPr lang="fi-FI" dirty="0"/>
          </a:p>
          <a:p>
            <a:pPr marL="457200" indent="-457200" fontAlgn="base">
              <a:buFontTx/>
              <a:buChar char="-"/>
            </a:pPr>
            <a:r>
              <a:rPr lang="fi-FI" b="1" dirty="0"/>
              <a:t>Aina kun </a:t>
            </a:r>
            <a:r>
              <a:rPr lang="fi-FI" b="1" dirty="0" err="1"/>
              <a:t>mä</a:t>
            </a:r>
            <a:r>
              <a:rPr lang="fi-FI" b="1" dirty="0"/>
              <a:t> kerron X, niin aina oletetaan, että….</a:t>
            </a:r>
          </a:p>
          <a:p>
            <a:pPr marL="457200" indent="-457200" fontAlgn="base">
              <a:buFontTx/>
              <a:buChar char="-"/>
            </a:pPr>
            <a:r>
              <a:rPr lang="fi-FI" i="1" dirty="0"/>
              <a:t>Esim. ”aina kun kerron olevani absolutisti, </a:t>
            </a:r>
            <a:br>
              <a:rPr lang="fi-FI" i="1" dirty="0"/>
            </a:br>
            <a:r>
              <a:rPr lang="fi-FI" i="1" dirty="0"/>
              <a:t>oletetaan, että olen urheilija”</a:t>
            </a:r>
          </a:p>
          <a:p>
            <a:pPr marL="0" indent="0">
              <a:buNone/>
            </a:pPr>
            <a:endParaRPr lang="fi-FI" dirty="0"/>
          </a:p>
        </p:txBody>
      </p:sp>
      <p:pic>
        <p:nvPicPr>
          <p:cNvPr id="6" name="Graphic 3" descr="Kolme opiskelijaa lasit kädessä.">
            <a:extLst>
              <a:ext uri="{FF2B5EF4-FFF2-40B4-BE49-F238E27FC236}">
                <a16:creationId xmlns:a16="http://schemas.microsoft.com/office/drawing/2014/main" id="{859E87CD-4912-4AD2-90D3-12DADEE336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7362952" y="3079630"/>
            <a:ext cx="3860013" cy="3058878"/>
          </a:xfrm>
          <a:prstGeom prst="rect">
            <a:avLst/>
          </a:prstGeom>
        </p:spPr>
      </p:pic>
    </p:spTree>
    <p:extLst>
      <p:ext uri="{BB962C8B-B14F-4D97-AF65-F5344CB8AC3E}">
        <p14:creationId xmlns:p14="http://schemas.microsoft.com/office/powerpoint/2010/main" val="2575719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8D3EF6-F128-4DAC-B3FC-156C23398F80}"/>
              </a:ext>
            </a:extLst>
          </p:cNvPr>
          <p:cNvSpPr>
            <a:spLocks noGrp="1"/>
          </p:cNvSpPr>
          <p:nvPr>
            <p:ph type="title"/>
          </p:nvPr>
        </p:nvSpPr>
        <p:spPr/>
        <p:txBody>
          <a:bodyPr/>
          <a:lstStyle/>
          <a:p>
            <a:r>
              <a:rPr lang="fi-FI" dirty="0">
                <a:latin typeface="+mn-lt"/>
              </a:rPr>
              <a:t>Inklusiivisuus</a:t>
            </a:r>
          </a:p>
        </p:txBody>
      </p:sp>
      <p:sp>
        <p:nvSpPr>
          <p:cNvPr id="3" name="Sisällön paikkamerkki 2">
            <a:extLst>
              <a:ext uri="{FF2B5EF4-FFF2-40B4-BE49-F238E27FC236}">
                <a16:creationId xmlns:a16="http://schemas.microsoft.com/office/drawing/2014/main" id="{EF2A0059-4E43-43F2-9E17-CE789C71FEA5}"/>
              </a:ext>
            </a:extLst>
          </p:cNvPr>
          <p:cNvSpPr>
            <a:spLocks noGrp="1"/>
          </p:cNvSpPr>
          <p:nvPr>
            <p:ph idx="1"/>
          </p:nvPr>
        </p:nvSpPr>
        <p:spPr/>
        <p:txBody>
          <a:bodyPr>
            <a:normAutofit/>
          </a:bodyPr>
          <a:lstStyle/>
          <a:p>
            <a:pPr marL="457200" indent="-457200" fontAlgn="base">
              <a:buFont typeface="Arial" panose="020B0604020202020204" pitchFamily="34" charset="0"/>
              <a:buChar char="•"/>
            </a:pPr>
            <a:r>
              <a:rPr lang="fi-FI" dirty="0"/>
              <a:t>Inklusiivisuus tarkoittaa mukaan ottamista ja sisällyttämistä. Tässä koulutuksessa inklusiivisuudella tarkoitetaan myös mukaantulon ja osallistumisen mahdollisuutta. </a:t>
            </a:r>
            <a:r>
              <a:rPr lang="en-US" dirty="0"/>
              <a:t>​</a:t>
            </a:r>
          </a:p>
          <a:p>
            <a:pPr marL="457200" indent="-457200" fontAlgn="base">
              <a:buFont typeface="Arial" panose="020B0604020202020204" pitchFamily="34" charset="0"/>
              <a:buChar char="•"/>
            </a:pPr>
            <a:r>
              <a:rPr lang="fi-FI" dirty="0"/>
              <a:t>Moninaisuuden ymmärtämisen ajatus: kukaan ei ole virhe tai häiriötekijä. On sosiaalisesti kestävämpää olla </a:t>
            </a:r>
            <a:r>
              <a:rPr lang="fi-FI" dirty="0" err="1"/>
              <a:t>mukaanottava</a:t>
            </a:r>
            <a:r>
              <a:rPr lang="fi-FI" dirty="0"/>
              <a:t> kuin ulossulkeva. Kaikenlaisia ihmisiä tarvitaan.</a:t>
            </a:r>
          </a:p>
          <a:p>
            <a:pPr marL="457200" indent="-457200" fontAlgn="base">
              <a:buFont typeface="Arial" panose="020B0604020202020204" pitchFamily="34" charset="0"/>
              <a:buChar char="•"/>
            </a:pPr>
            <a:r>
              <a:rPr lang="fi-FI" dirty="0"/>
              <a:t>Kaikilla on yhtäläinen oikeus kuulua opiskeluyhteisöön.</a:t>
            </a:r>
            <a:endParaRPr lang="en-US" dirty="0"/>
          </a:p>
          <a:p>
            <a:pPr fontAlgn="base">
              <a:buClr>
                <a:schemeClr val="accent1"/>
              </a:buClr>
            </a:pPr>
            <a:endParaRPr lang="en-US" dirty="0"/>
          </a:p>
          <a:p>
            <a:endParaRPr lang="fi-FI" dirty="0"/>
          </a:p>
        </p:txBody>
      </p:sp>
      <p:pic>
        <p:nvPicPr>
          <p:cNvPr id="4" name="Graphic 4" descr="Hahmo paperilennokin kyydissä.">
            <a:extLst>
              <a:ext uri="{FF2B5EF4-FFF2-40B4-BE49-F238E27FC236}">
                <a16:creationId xmlns:a16="http://schemas.microsoft.com/office/drawing/2014/main" id="{7C47C95B-A66E-4365-9E19-D881FDF9B1D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68907" y="4153993"/>
            <a:ext cx="3503762" cy="3013235"/>
          </a:xfrm>
          <a:prstGeom prst="rect">
            <a:avLst/>
          </a:prstGeom>
        </p:spPr>
      </p:pic>
    </p:spTree>
    <p:extLst>
      <p:ext uri="{BB962C8B-B14F-4D97-AF65-F5344CB8AC3E}">
        <p14:creationId xmlns:p14="http://schemas.microsoft.com/office/powerpoint/2010/main" val="3808722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F5F69A3-FB4A-428F-B73F-4F81D8B3F6FC}"/>
              </a:ext>
            </a:extLst>
          </p:cNvPr>
          <p:cNvSpPr>
            <a:spLocks noGrp="1"/>
          </p:cNvSpPr>
          <p:nvPr>
            <p:ph type="title"/>
          </p:nvPr>
        </p:nvSpPr>
        <p:spPr>
          <a:xfrm>
            <a:off x="838200" y="365125"/>
            <a:ext cx="10469138" cy="1325563"/>
          </a:xfrm>
        </p:spPr>
        <p:txBody>
          <a:bodyPr>
            <a:normAutofit fontScale="90000"/>
          </a:bodyPr>
          <a:lstStyle/>
          <a:p>
            <a:r>
              <a:rPr lang="fi-FI" dirty="0">
                <a:latin typeface="+mn-lt"/>
              </a:rPr>
              <a:t>Inklusiivisuus on moninaisuuden huomioimista</a:t>
            </a:r>
          </a:p>
        </p:txBody>
      </p:sp>
      <p:sp>
        <p:nvSpPr>
          <p:cNvPr id="3" name="Sisällön paikkamerkki 2">
            <a:extLst>
              <a:ext uri="{FF2B5EF4-FFF2-40B4-BE49-F238E27FC236}">
                <a16:creationId xmlns:a16="http://schemas.microsoft.com/office/drawing/2014/main" id="{466311DA-6ABF-4F91-BBE2-EB988C371BBA}"/>
              </a:ext>
            </a:extLst>
          </p:cNvPr>
          <p:cNvSpPr>
            <a:spLocks noGrp="1"/>
          </p:cNvSpPr>
          <p:nvPr>
            <p:ph idx="1"/>
          </p:nvPr>
        </p:nvSpPr>
        <p:spPr>
          <a:xfrm>
            <a:off x="758284" y="2018371"/>
            <a:ext cx="10549054" cy="4158592"/>
          </a:xfrm>
        </p:spPr>
        <p:txBody>
          <a:bodyPr>
            <a:normAutofit/>
          </a:bodyPr>
          <a:lstStyle/>
          <a:p>
            <a:pPr marL="360000" lvl="1">
              <a:buFont typeface="Arial" panose="020B0604020202020204" pitchFamily="34" charset="0"/>
              <a:buChar char="•"/>
            </a:pPr>
            <a:r>
              <a:rPr lang="fi-FI" sz="2600" dirty="0"/>
              <a:t>Jokainen ihminen on erilainen identiteetiltään ja ominaisuuksiltaan. Moninaisuus on meissä kaikissa.</a:t>
            </a:r>
          </a:p>
          <a:p>
            <a:pPr marL="360000" lvl="1">
              <a:buFont typeface="Arial" panose="020B0604020202020204" pitchFamily="34" charset="0"/>
              <a:buChar char="•"/>
            </a:pPr>
            <a:r>
              <a:rPr lang="fi-FI" sz="2600" b="1" dirty="0"/>
              <a:t>Moninaisuuden huomioiminen </a:t>
            </a:r>
            <a:r>
              <a:rPr lang="fi-FI" sz="2600" dirty="0"/>
              <a:t>tarkoittaa, että jokaisen identiteettiä ja ominaisuuksia kunnioitetaan myönteisessä ja turvallisessa ilmapiirissä niin, että jokainen tuntee itsensä tervetulleeksi sellaisena kuin on, ilman pelkoa syrjinnästä. </a:t>
            </a:r>
          </a:p>
          <a:p>
            <a:pPr marL="360000" lvl="1">
              <a:buFont typeface="Arial" panose="020B0604020202020204" pitchFamily="34" charset="0"/>
              <a:buChar char="•"/>
            </a:pPr>
            <a:r>
              <a:rPr lang="fi-FI" sz="2600" dirty="0"/>
              <a:t>Omien ennakkoluulojen/stereotypioiden käsittely ja tunnistaminen auttaa tuutoritoiminnan suunnittelussa. </a:t>
            </a:r>
          </a:p>
        </p:txBody>
      </p:sp>
      <p:sp>
        <p:nvSpPr>
          <p:cNvPr id="4" name="Tekstiruutu 3">
            <a:extLst>
              <a:ext uri="{FF2B5EF4-FFF2-40B4-BE49-F238E27FC236}">
                <a16:creationId xmlns:a16="http://schemas.microsoft.com/office/drawing/2014/main" id="{AD3E192B-F708-427E-9F4B-BFB9684C3735}"/>
              </a:ext>
            </a:extLst>
          </p:cNvPr>
          <p:cNvSpPr txBox="1"/>
          <p:nvPr/>
        </p:nvSpPr>
        <p:spPr>
          <a:xfrm>
            <a:off x="1116106" y="5992297"/>
            <a:ext cx="4343399" cy="369332"/>
          </a:xfrm>
          <a:prstGeom prst="rect">
            <a:avLst/>
          </a:prstGeom>
          <a:noFill/>
        </p:spPr>
        <p:txBody>
          <a:bodyPr wrap="square" rtlCol="0">
            <a:spAutoFit/>
          </a:bodyPr>
          <a:lstStyle/>
          <a:p>
            <a:r>
              <a:rPr lang="fi-FI" dirty="0"/>
              <a:t>Lähde: Kulttuuria kaikille -palvelu</a:t>
            </a:r>
          </a:p>
        </p:txBody>
      </p:sp>
    </p:spTree>
    <p:extLst>
      <p:ext uri="{BB962C8B-B14F-4D97-AF65-F5344CB8AC3E}">
        <p14:creationId xmlns:p14="http://schemas.microsoft.com/office/powerpoint/2010/main" val="1535848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E19AB58A-306C-47C6-B21C-886E415918BF}"/>
              </a:ext>
            </a:extLst>
          </p:cNvPr>
          <p:cNvSpPr>
            <a:spLocks noGrp="1"/>
          </p:cNvSpPr>
          <p:nvPr>
            <p:ph type="title"/>
          </p:nvPr>
        </p:nvSpPr>
        <p:spPr/>
        <p:txBody>
          <a:bodyPr/>
          <a:lstStyle/>
          <a:p>
            <a:r>
              <a:rPr lang="fi-FI" dirty="0"/>
              <a:t>Inklusiivisen toiminnan suunnittelu</a:t>
            </a:r>
          </a:p>
        </p:txBody>
      </p:sp>
    </p:spTree>
    <p:extLst>
      <p:ext uri="{BB962C8B-B14F-4D97-AF65-F5344CB8AC3E}">
        <p14:creationId xmlns:p14="http://schemas.microsoft.com/office/powerpoint/2010/main" val="2115053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a:extLst>
              <a:ext uri="{FF2B5EF4-FFF2-40B4-BE49-F238E27FC236}">
                <a16:creationId xmlns:a16="http://schemas.microsoft.com/office/drawing/2014/main" id="{DC8CC5E7-9DF2-4BE5-8B42-BBA6EC3AC283}"/>
              </a:ext>
            </a:extLst>
          </p:cNvPr>
          <p:cNvSpPr txBox="1"/>
          <p:nvPr/>
        </p:nvSpPr>
        <p:spPr>
          <a:xfrm>
            <a:off x="501805" y="390293"/>
            <a:ext cx="2520175" cy="379141"/>
          </a:xfrm>
          <a:prstGeom prst="rect">
            <a:avLst/>
          </a:prstGeom>
          <a:noFill/>
        </p:spPr>
        <p:txBody>
          <a:bodyPr wrap="square" rtlCol="0">
            <a:spAutoFit/>
          </a:bodyPr>
          <a:lstStyle/>
          <a:p>
            <a:r>
              <a:rPr lang="fi-FI" dirty="0">
                <a:solidFill>
                  <a:schemeClr val="accent1"/>
                </a:solidFill>
              </a:rPr>
              <a:t>Tehtävä</a:t>
            </a:r>
          </a:p>
        </p:txBody>
      </p:sp>
      <p:sp>
        <p:nvSpPr>
          <p:cNvPr id="6" name="Otsikko 5">
            <a:extLst>
              <a:ext uri="{FF2B5EF4-FFF2-40B4-BE49-F238E27FC236}">
                <a16:creationId xmlns:a16="http://schemas.microsoft.com/office/drawing/2014/main" id="{C55C25E7-3702-4D83-B55F-4ABF11411B0F}"/>
              </a:ext>
            </a:extLst>
          </p:cNvPr>
          <p:cNvSpPr>
            <a:spLocks noGrp="1"/>
          </p:cNvSpPr>
          <p:nvPr>
            <p:ph type="title"/>
          </p:nvPr>
        </p:nvSpPr>
        <p:spPr/>
        <p:txBody>
          <a:bodyPr/>
          <a:lstStyle/>
          <a:p>
            <a:r>
              <a:rPr lang="fi-FI" dirty="0"/>
              <a:t>Case </a:t>
            </a:r>
            <a:r>
              <a:rPr lang="fi-FI" dirty="0" err="1"/>
              <a:t>Vilkka</a:t>
            </a:r>
            <a:endParaRPr lang="fi-FI" dirty="0"/>
          </a:p>
        </p:txBody>
      </p:sp>
      <p:sp>
        <p:nvSpPr>
          <p:cNvPr id="7" name="Sisällön paikkamerkki 6">
            <a:extLst>
              <a:ext uri="{FF2B5EF4-FFF2-40B4-BE49-F238E27FC236}">
                <a16:creationId xmlns:a16="http://schemas.microsoft.com/office/drawing/2014/main" id="{7D812B03-C81F-4BED-A91A-E852F93BA4A7}"/>
              </a:ext>
            </a:extLst>
          </p:cNvPr>
          <p:cNvSpPr>
            <a:spLocks noGrp="1"/>
          </p:cNvSpPr>
          <p:nvPr>
            <p:ph idx="1"/>
          </p:nvPr>
        </p:nvSpPr>
        <p:spPr>
          <a:xfrm>
            <a:off x="853225" y="1753360"/>
            <a:ext cx="10952332" cy="4801267"/>
          </a:xfrm>
        </p:spPr>
        <p:txBody>
          <a:bodyPr>
            <a:normAutofit/>
          </a:bodyPr>
          <a:lstStyle/>
          <a:p>
            <a:pPr fontAlgn="base"/>
            <a:r>
              <a:rPr lang="fi-FI" dirty="0"/>
              <a:t>Pohtikaa parin tai pienryhmän kanssa tilannetta:</a:t>
            </a:r>
          </a:p>
          <a:p>
            <a:pPr fontAlgn="base"/>
            <a:r>
              <a:rPr lang="fi-FI" dirty="0"/>
              <a:t>Tuutorina haluat fuksien leikkivän Ponileikkiä ensimmäisenä päivänä. Leikissä lauletaan ja liikutaan ”hieroen” yhteen toisen ryhmäläisen kanssa vuoroin poskia, kylkiä ja peppuja. Leikin jälkeen </a:t>
            </a:r>
            <a:r>
              <a:rPr lang="fi-FI" dirty="0" err="1"/>
              <a:t>Vilkka</a:t>
            </a:r>
            <a:r>
              <a:rPr lang="fi-FI" dirty="0"/>
              <a:t>-fuksi tulee kertomaan sinulle, että hän koki noloksi ajatuksen jättäytyä pois, vaikka olisikin halunnut näin tehdä, koska koki leikin fyysisyyden epämiellyttävänä.</a:t>
            </a:r>
            <a:br>
              <a:rPr lang="fi-FI" dirty="0"/>
            </a:br>
            <a:endParaRPr lang="fi-FI" dirty="0"/>
          </a:p>
          <a:p>
            <a:pPr marL="457200" indent="-457200" fontAlgn="base">
              <a:buFontTx/>
              <a:buChar char="-"/>
            </a:pPr>
            <a:r>
              <a:rPr lang="fi-FI" dirty="0"/>
              <a:t>Miten käytte </a:t>
            </a:r>
            <a:r>
              <a:rPr lang="fi-FI" dirty="0" err="1"/>
              <a:t>Vilkan</a:t>
            </a:r>
            <a:r>
              <a:rPr lang="fi-FI" dirty="0"/>
              <a:t> kanssa asiaa läpi? Miten otat palautteen vastaan?</a:t>
            </a:r>
          </a:p>
          <a:p>
            <a:pPr marL="457200" indent="-457200" fontAlgn="base">
              <a:buFontTx/>
              <a:buChar char="-"/>
            </a:pPr>
            <a:r>
              <a:rPr lang="fi-FI" dirty="0"/>
              <a:t>Miten voit muokata toimintaa kohderyhmälle sopivammaksi? Minkä harjoituksen toteuttaisit Ponileikin sijaan?</a:t>
            </a:r>
          </a:p>
        </p:txBody>
      </p:sp>
    </p:spTree>
    <p:extLst>
      <p:ext uri="{BB962C8B-B14F-4D97-AF65-F5344CB8AC3E}">
        <p14:creationId xmlns:p14="http://schemas.microsoft.com/office/powerpoint/2010/main" val="418177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7D01815-B83A-41EB-B6ED-51E124DDA86B}"/>
              </a:ext>
            </a:extLst>
          </p:cNvPr>
          <p:cNvSpPr>
            <a:spLocks noGrp="1"/>
          </p:cNvSpPr>
          <p:nvPr>
            <p:ph type="title"/>
          </p:nvPr>
        </p:nvSpPr>
        <p:spPr/>
        <p:txBody>
          <a:bodyPr/>
          <a:lstStyle/>
          <a:p>
            <a:r>
              <a:rPr lang="fi-FI" dirty="0">
                <a:latin typeface="+mn-lt"/>
              </a:rPr>
              <a:t>Valmistaudu etukäteen</a:t>
            </a:r>
          </a:p>
        </p:txBody>
      </p:sp>
      <p:sp>
        <p:nvSpPr>
          <p:cNvPr id="3" name="Sisällön paikkamerkki 2">
            <a:extLst>
              <a:ext uri="{FF2B5EF4-FFF2-40B4-BE49-F238E27FC236}">
                <a16:creationId xmlns:a16="http://schemas.microsoft.com/office/drawing/2014/main" id="{8D9CD04D-9715-4E58-9F15-9FF5A2B4C90D}"/>
              </a:ext>
            </a:extLst>
          </p:cNvPr>
          <p:cNvSpPr>
            <a:spLocks noGrp="1"/>
          </p:cNvSpPr>
          <p:nvPr>
            <p:ph idx="1"/>
          </p:nvPr>
        </p:nvSpPr>
        <p:spPr>
          <a:xfrm>
            <a:off x="806335" y="1690688"/>
            <a:ext cx="10727939" cy="5174166"/>
          </a:xfrm>
        </p:spPr>
        <p:txBody>
          <a:bodyPr>
            <a:normAutofit/>
          </a:bodyPr>
          <a:lstStyle/>
          <a:p>
            <a:pPr marL="457200" indent="-457200">
              <a:buFont typeface="Arial" panose="020B0604020202020204" pitchFamily="34" charset="0"/>
              <a:buChar char="•"/>
            </a:pPr>
            <a:r>
              <a:rPr lang="fi-FI" sz="2400" dirty="0"/>
              <a:t>Pohdi etukäteen </a:t>
            </a:r>
          </a:p>
          <a:p>
            <a:pPr marL="1143000" lvl="1" indent="-457200">
              <a:buFont typeface="Arial" panose="020B0604020202020204" pitchFamily="34" charset="0"/>
              <a:buChar char="•"/>
            </a:pPr>
            <a:r>
              <a:rPr lang="fi-FI" sz="2000" dirty="0"/>
              <a:t>toimintaa jolla on tavoite.</a:t>
            </a:r>
          </a:p>
          <a:p>
            <a:pPr marL="1143000" lvl="1" indent="-457200">
              <a:buFont typeface="Arial" panose="020B0604020202020204" pitchFamily="34" charset="0"/>
              <a:buChar char="•"/>
            </a:pPr>
            <a:r>
              <a:rPr lang="fi-FI" sz="2000" dirty="0"/>
              <a:t>erilaisia toteutusvaihtoehtoja.</a:t>
            </a:r>
          </a:p>
          <a:p>
            <a:pPr marL="1143000" lvl="1" indent="-457200">
              <a:buFont typeface="Arial" panose="020B0604020202020204" pitchFamily="34" charset="0"/>
              <a:buChar char="•"/>
            </a:pPr>
            <a:r>
              <a:rPr lang="fi-FI" sz="2000" dirty="0"/>
              <a:t>miten muokkaisit toimintaa tarpeen vaatiessa.</a:t>
            </a:r>
            <a:endParaRPr lang="fi-FI" sz="2400" dirty="0"/>
          </a:p>
          <a:p>
            <a:pPr marL="457200" indent="-457200">
              <a:buFont typeface="Arial" panose="020B0604020202020204" pitchFamily="34" charset="0"/>
              <a:buChar char="•"/>
            </a:pPr>
            <a:r>
              <a:rPr lang="fi-FI" sz="2400" dirty="0"/>
              <a:t>Jos sinulla on aikaa ja mahdollisuus, tutustu tuutoritoiminnasta aiempina vuosina annettuun palautteeseen. Mitä asioita toivottiin huomioitavaksi/parannettavaksi?</a:t>
            </a:r>
          </a:p>
          <a:p>
            <a:pPr marL="457200" indent="-457200">
              <a:buFont typeface="Arial" panose="020B0604020202020204" pitchFamily="34" charset="0"/>
              <a:buChar char="•"/>
            </a:pPr>
            <a:r>
              <a:rPr lang="fi-FI" sz="2400" dirty="0"/>
              <a:t>Mitä vinkkejä aiemmin </a:t>
            </a:r>
            <a:r>
              <a:rPr lang="fi-FI" sz="2400" dirty="0" err="1"/>
              <a:t>tuutoroineet</a:t>
            </a:r>
            <a:r>
              <a:rPr lang="fi-FI" sz="2400" dirty="0"/>
              <a:t> voivat antaa sinulle? Mitkä tilanteet tulivat yllättäen ja miten he muuttivat toimintaa suunnitellusta?</a:t>
            </a:r>
            <a:endParaRPr lang="fi-FI" dirty="0"/>
          </a:p>
          <a:p>
            <a:pPr marL="457200" indent="-457200">
              <a:buFont typeface="Arial" panose="020B0604020202020204" pitchFamily="34" charset="0"/>
              <a:buChar char="•"/>
            </a:pPr>
            <a:r>
              <a:rPr lang="fi-FI" sz="2400" dirty="0"/>
              <a:t>Vaikka jokainen fuksi on oma uniikki yksilönsä, kannattaa etukäteen pohtia, millaisia toiveita erilaisilla ihmisillä voi olla tuutoritoimintaa kohtaan. Esim. mitä huonoja ryhmäkokemuksia omaava fuksi voisi odottaa sinulta ryhmän ohjaajana?</a:t>
            </a:r>
          </a:p>
        </p:txBody>
      </p:sp>
      <p:pic>
        <p:nvPicPr>
          <p:cNvPr id="4" name="Graphic 3" descr="Käsi jossa peukku pystyssä.">
            <a:extLst>
              <a:ext uri="{FF2B5EF4-FFF2-40B4-BE49-F238E27FC236}">
                <a16:creationId xmlns:a16="http://schemas.microsoft.com/office/drawing/2014/main" id="{C35BA58C-5EF6-4044-991B-F63E54A0E49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9445020" y="1537072"/>
            <a:ext cx="2518911" cy="1231467"/>
          </a:xfrm>
          <a:prstGeom prst="rect">
            <a:avLst/>
          </a:prstGeom>
        </p:spPr>
      </p:pic>
    </p:spTree>
    <p:extLst>
      <p:ext uri="{BB962C8B-B14F-4D97-AF65-F5344CB8AC3E}">
        <p14:creationId xmlns:p14="http://schemas.microsoft.com/office/powerpoint/2010/main" val="1133384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iruutu 6">
            <a:extLst>
              <a:ext uri="{FF2B5EF4-FFF2-40B4-BE49-F238E27FC236}">
                <a16:creationId xmlns:a16="http://schemas.microsoft.com/office/drawing/2014/main" id="{3DFF3E05-F1D2-4590-B93F-4CCDC3599C17}"/>
              </a:ext>
            </a:extLst>
          </p:cNvPr>
          <p:cNvSpPr txBox="1"/>
          <p:nvPr/>
        </p:nvSpPr>
        <p:spPr>
          <a:xfrm>
            <a:off x="501805" y="390293"/>
            <a:ext cx="2520175" cy="379141"/>
          </a:xfrm>
          <a:prstGeom prst="rect">
            <a:avLst/>
          </a:prstGeom>
          <a:noFill/>
        </p:spPr>
        <p:txBody>
          <a:bodyPr wrap="square" rtlCol="0">
            <a:spAutoFit/>
          </a:bodyPr>
          <a:lstStyle/>
          <a:p>
            <a:r>
              <a:rPr lang="fi-FI" dirty="0">
                <a:solidFill>
                  <a:schemeClr val="accent1"/>
                </a:solidFill>
              </a:rPr>
              <a:t>Tehtävä</a:t>
            </a:r>
          </a:p>
        </p:txBody>
      </p:sp>
      <p:sp>
        <p:nvSpPr>
          <p:cNvPr id="4" name="Otsikko 3">
            <a:extLst>
              <a:ext uri="{FF2B5EF4-FFF2-40B4-BE49-F238E27FC236}">
                <a16:creationId xmlns:a16="http://schemas.microsoft.com/office/drawing/2014/main" id="{1648617F-3AB9-4BC4-9AF7-E8B8ED34B140}"/>
              </a:ext>
            </a:extLst>
          </p:cNvPr>
          <p:cNvSpPr>
            <a:spLocks noGrp="1"/>
          </p:cNvSpPr>
          <p:nvPr>
            <p:ph type="title"/>
          </p:nvPr>
        </p:nvSpPr>
        <p:spPr/>
        <p:txBody>
          <a:bodyPr/>
          <a:lstStyle/>
          <a:p>
            <a:r>
              <a:rPr lang="fi-FI" dirty="0"/>
              <a:t>Harjoitteita moninaiselle ryhmälle</a:t>
            </a:r>
          </a:p>
        </p:txBody>
      </p:sp>
      <p:sp>
        <p:nvSpPr>
          <p:cNvPr id="5" name="Sisällön paikkamerkki 4">
            <a:extLst>
              <a:ext uri="{FF2B5EF4-FFF2-40B4-BE49-F238E27FC236}">
                <a16:creationId xmlns:a16="http://schemas.microsoft.com/office/drawing/2014/main" id="{DF2C58BD-EDF0-4DF4-B805-5170A103B6B6}"/>
              </a:ext>
            </a:extLst>
          </p:cNvPr>
          <p:cNvSpPr>
            <a:spLocks noGrp="1"/>
          </p:cNvSpPr>
          <p:nvPr>
            <p:ph idx="1"/>
          </p:nvPr>
        </p:nvSpPr>
        <p:spPr/>
        <p:txBody>
          <a:bodyPr>
            <a:normAutofit/>
          </a:bodyPr>
          <a:lstStyle/>
          <a:p>
            <a:pPr fontAlgn="base"/>
            <a:r>
              <a:rPr lang="fi-FI" dirty="0"/>
              <a:t>Etsikää netistä/miettikää 1-3 harjoitetta tutustumiseen. </a:t>
            </a:r>
            <a:br>
              <a:rPr lang="fi-FI" dirty="0"/>
            </a:br>
            <a:r>
              <a:rPr lang="fi-FI" dirty="0"/>
              <a:t>Arvioikaa miten ne sopivat kuvitteellisille opiskelijahahmoille:</a:t>
            </a:r>
            <a:br>
              <a:rPr lang="fi-FI" dirty="0"/>
            </a:br>
            <a:endParaRPr lang="fi-FI" dirty="0"/>
          </a:p>
          <a:p>
            <a:pPr marL="457200" lvl="1" indent="0" fontAlgn="base">
              <a:buNone/>
            </a:pPr>
            <a:r>
              <a:rPr lang="fi-FI" dirty="0"/>
              <a:t>A. pyörätuolia käyttävälle opiskelijalle </a:t>
            </a:r>
          </a:p>
          <a:p>
            <a:pPr marL="457200" lvl="1" indent="0" fontAlgn="base">
              <a:buNone/>
            </a:pPr>
            <a:r>
              <a:rPr lang="fi-FI" dirty="0"/>
              <a:t>B. 45-v. opiskelijalle</a:t>
            </a:r>
          </a:p>
          <a:p>
            <a:pPr marL="457200" lvl="1" indent="0" fontAlgn="base">
              <a:buNone/>
            </a:pPr>
            <a:r>
              <a:rPr lang="fi-FI" dirty="0"/>
              <a:t>C. opiskelijalle joka jännittää sosiaalisia tilanteita</a:t>
            </a:r>
          </a:p>
          <a:p>
            <a:pPr marL="457200" lvl="1" indent="0" fontAlgn="base">
              <a:buNone/>
            </a:pPr>
            <a:r>
              <a:rPr lang="fi-FI" dirty="0"/>
              <a:t>D. opiskelijalle joka ei halua esiintyä tai olla äänessä</a:t>
            </a:r>
          </a:p>
          <a:p>
            <a:pPr marL="457200" lvl="1" indent="0" fontAlgn="base">
              <a:buNone/>
            </a:pPr>
            <a:r>
              <a:rPr lang="fi-FI" dirty="0"/>
              <a:t>E. opiskelijalle jolla on huonoja kokemuksia ryhmistä</a:t>
            </a:r>
          </a:p>
          <a:p>
            <a:pPr marL="457200" lvl="1" indent="0" fontAlgn="base">
              <a:buNone/>
            </a:pPr>
            <a:r>
              <a:rPr lang="fi-FI" dirty="0"/>
              <a:t>F. opiskelijalle joka ei puhu suomea äidinkielenään</a:t>
            </a:r>
          </a:p>
          <a:p>
            <a:pPr marL="457200" lvl="1" indent="0" fontAlgn="base">
              <a:buNone/>
            </a:pPr>
            <a:r>
              <a:rPr lang="fi-FI" dirty="0"/>
              <a:t>G. Opiskelijalle joka haluaa pitää fyysistä etäisyyttä</a:t>
            </a:r>
          </a:p>
          <a:p>
            <a:pPr marL="457200" lvl="1" indent="0" fontAlgn="base">
              <a:buNone/>
            </a:pPr>
            <a:br>
              <a:rPr lang="fi-FI" dirty="0"/>
            </a:br>
            <a:r>
              <a:rPr lang="fi-FI" dirty="0"/>
              <a:t>Käytä vain harjoitteita jotka ovat muokattavissa kaikille helpoksi ottaa osaa.</a:t>
            </a:r>
          </a:p>
        </p:txBody>
      </p:sp>
      <p:pic>
        <p:nvPicPr>
          <p:cNvPr id="6" name="Graphic 3" descr="Neljä opiskelijahahmoa.">
            <a:extLst>
              <a:ext uri="{FF2B5EF4-FFF2-40B4-BE49-F238E27FC236}">
                <a16:creationId xmlns:a16="http://schemas.microsoft.com/office/drawing/2014/main" id="{BE929199-0478-452C-85C8-6AC65F74EC9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02554" y="2772165"/>
            <a:ext cx="2832100" cy="2935763"/>
          </a:xfrm>
          <a:prstGeom prst="rect">
            <a:avLst/>
          </a:prstGeom>
        </p:spPr>
      </p:pic>
    </p:spTree>
    <p:extLst>
      <p:ext uri="{BB962C8B-B14F-4D97-AF65-F5344CB8AC3E}">
        <p14:creationId xmlns:p14="http://schemas.microsoft.com/office/powerpoint/2010/main" val="415526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a:extLst>
              <a:ext uri="{FF2B5EF4-FFF2-40B4-BE49-F238E27FC236}">
                <a16:creationId xmlns:a16="http://schemas.microsoft.com/office/drawing/2014/main" id="{DFE63EE7-49B2-4FF4-88F6-B5065F01CB0C}"/>
              </a:ext>
            </a:extLst>
          </p:cNvPr>
          <p:cNvSpPr txBox="1"/>
          <p:nvPr/>
        </p:nvSpPr>
        <p:spPr>
          <a:xfrm>
            <a:off x="501805" y="390293"/>
            <a:ext cx="2520175" cy="379141"/>
          </a:xfrm>
          <a:prstGeom prst="rect">
            <a:avLst/>
          </a:prstGeom>
          <a:noFill/>
        </p:spPr>
        <p:txBody>
          <a:bodyPr wrap="square" rtlCol="0">
            <a:spAutoFit/>
          </a:bodyPr>
          <a:lstStyle/>
          <a:p>
            <a:r>
              <a:rPr lang="fi-FI" dirty="0">
                <a:solidFill>
                  <a:schemeClr val="accent1"/>
                </a:solidFill>
              </a:rPr>
              <a:t>Tehtävä</a:t>
            </a:r>
          </a:p>
        </p:txBody>
      </p:sp>
      <p:sp>
        <p:nvSpPr>
          <p:cNvPr id="2" name="Otsikko 1">
            <a:extLst>
              <a:ext uri="{FF2B5EF4-FFF2-40B4-BE49-F238E27FC236}">
                <a16:creationId xmlns:a16="http://schemas.microsoft.com/office/drawing/2014/main" id="{C7A9A91C-2249-4DAD-A1F9-FE67181B1752}"/>
              </a:ext>
            </a:extLst>
          </p:cNvPr>
          <p:cNvSpPr>
            <a:spLocks noGrp="1"/>
          </p:cNvSpPr>
          <p:nvPr>
            <p:ph type="title"/>
          </p:nvPr>
        </p:nvSpPr>
        <p:spPr/>
        <p:txBody>
          <a:bodyPr>
            <a:normAutofit/>
          </a:bodyPr>
          <a:lstStyle/>
          <a:p>
            <a:r>
              <a:rPr lang="fi-FI" dirty="0"/>
              <a:t>Yhteistä iltaa viettämässä – </a:t>
            </a:r>
            <a:r>
              <a:rPr lang="fi-FI" dirty="0" err="1"/>
              <a:t>checklist</a:t>
            </a:r>
            <a:endParaRPr lang="fi-FI" dirty="0"/>
          </a:p>
        </p:txBody>
      </p:sp>
      <p:sp>
        <p:nvSpPr>
          <p:cNvPr id="3" name="Sisällön paikkamerkki 2">
            <a:extLst>
              <a:ext uri="{FF2B5EF4-FFF2-40B4-BE49-F238E27FC236}">
                <a16:creationId xmlns:a16="http://schemas.microsoft.com/office/drawing/2014/main" id="{0918DF01-8DE3-4997-9B85-C7F093F8FBB7}"/>
              </a:ext>
            </a:extLst>
          </p:cNvPr>
          <p:cNvSpPr>
            <a:spLocks noGrp="1"/>
          </p:cNvSpPr>
          <p:nvPr>
            <p:ph idx="1"/>
          </p:nvPr>
        </p:nvSpPr>
        <p:spPr>
          <a:xfrm>
            <a:off x="853225" y="1861851"/>
            <a:ext cx="10547465" cy="4692776"/>
          </a:xfrm>
        </p:spPr>
        <p:txBody>
          <a:bodyPr/>
          <a:lstStyle/>
          <a:p>
            <a:pPr marL="0" indent="0" fontAlgn="base">
              <a:buNone/>
            </a:pPr>
            <a:r>
              <a:rPr lang="fi-FI" dirty="0"/>
              <a:t>Kun suunnittelette tapaamisia/toimintaa fuksiryhmän kanssa, huomioi, täyttävätkö ideat edes osan seuraavista ehdoista: </a:t>
            </a:r>
            <a:br>
              <a:rPr lang="fi-FI" b="1" dirty="0"/>
            </a:br>
            <a:br>
              <a:rPr lang="fi-FI" b="1" dirty="0"/>
            </a:br>
            <a:r>
              <a:rPr lang="fi-FI" dirty="0"/>
              <a:t>[ ] Ihmiset tutustuvat toisiinsa</a:t>
            </a:r>
            <a:r>
              <a:rPr lang="en-US" dirty="0"/>
              <a:t>​</a:t>
            </a:r>
          </a:p>
          <a:p>
            <a:pPr marL="0" indent="0" fontAlgn="base">
              <a:buNone/>
            </a:pPr>
            <a:r>
              <a:rPr lang="fi-FI" dirty="0"/>
              <a:t>[ ] Ottaisit osaa itsekin</a:t>
            </a:r>
            <a:endParaRPr lang="en-US" dirty="0"/>
          </a:p>
          <a:p>
            <a:pPr marL="0" indent="0" fontAlgn="base">
              <a:buNone/>
            </a:pPr>
            <a:r>
              <a:rPr lang="fi-FI" dirty="0"/>
              <a:t>[ ] Jokainen tuntee olonsa tervetulleeksi omana itsenään</a:t>
            </a:r>
            <a:endParaRPr lang="en-US" dirty="0"/>
          </a:p>
          <a:p>
            <a:pPr marL="0" indent="0" fontAlgn="base">
              <a:buNone/>
            </a:pPr>
            <a:r>
              <a:rPr lang="fi-FI" dirty="0"/>
              <a:t>[ ] Alkoholi ei edistä suoritusta/ei oleteta alkoholin nauttimista</a:t>
            </a:r>
            <a:r>
              <a:rPr lang="en-US" dirty="0"/>
              <a:t>​</a:t>
            </a:r>
          </a:p>
          <a:p>
            <a:pPr marL="0" indent="0" fontAlgn="base">
              <a:buNone/>
            </a:pPr>
            <a:r>
              <a:rPr lang="fi-FI" dirty="0"/>
              <a:t>[ ] Ei edellytä toisiin ihmisiin koskemista</a:t>
            </a:r>
          </a:p>
          <a:p>
            <a:pPr marL="0" indent="0" fontAlgn="base">
              <a:buNone/>
            </a:pPr>
            <a:r>
              <a:rPr lang="fi-FI" dirty="0"/>
              <a:t>[ ] Toiminnalla on selkeä idea, mitä siellä tehdään ja tavoite, miksi ollaan tekemässä juuri tätä.</a:t>
            </a:r>
          </a:p>
        </p:txBody>
      </p:sp>
    </p:spTree>
    <p:extLst>
      <p:ext uri="{BB962C8B-B14F-4D97-AF65-F5344CB8AC3E}">
        <p14:creationId xmlns:p14="http://schemas.microsoft.com/office/powerpoint/2010/main" val="5438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7D01815-B83A-41EB-B6ED-51E124DDA86B}"/>
              </a:ext>
            </a:extLst>
          </p:cNvPr>
          <p:cNvSpPr>
            <a:spLocks noGrp="1"/>
          </p:cNvSpPr>
          <p:nvPr>
            <p:ph type="title"/>
          </p:nvPr>
        </p:nvSpPr>
        <p:spPr/>
        <p:txBody>
          <a:bodyPr/>
          <a:lstStyle/>
          <a:p>
            <a:r>
              <a:rPr lang="fi-FI" dirty="0">
                <a:latin typeface="+mn-lt"/>
              </a:rPr>
              <a:t>Yhteenveto</a:t>
            </a:r>
          </a:p>
        </p:txBody>
      </p:sp>
      <p:sp>
        <p:nvSpPr>
          <p:cNvPr id="3" name="Sisällön paikkamerkki 2">
            <a:extLst>
              <a:ext uri="{FF2B5EF4-FFF2-40B4-BE49-F238E27FC236}">
                <a16:creationId xmlns:a16="http://schemas.microsoft.com/office/drawing/2014/main" id="{8D9CD04D-9715-4E58-9F15-9FF5A2B4C90D}"/>
              </a:ext>
            </a:extLst>
          </p:cNvPr>
          <p:cNvSpPr>
            <a:spLocks noGrp="1"/>
          </p:cNvSpPr>
          <p:nvPr>
            <p:ph idx="1"/>
          </p:nvPr>
        </p:nvSpPr>
        <p:spPr>
          <a:xfrm>
            <a:off x="806335" y="1690688"/>
            <a:ext cx="10547465" cy="5174166"/>
          </a:xfrm>
        </p:spPr>
        <p:txBody>
          <a:bodyPr>
            <a:normAutofit/>
          </a:bodyPr>
          <a:lstStyle/>
          <a:p>
            <a:pPr marL="457200" indent="-457200">
              <a:buFont typeface="Arial" panose="020B0604020202020204" pitchFamily="34" charset="0"/>
              <a:buChar char="•"/>
            </a:pPr>
            <a:r>
              <a:rPr lang="fi-FI" sz="2400" dirty="0"/>
              <a:t>Kaikilla on ennakkoluuloja toisista ihmisistä. Tiedosta omat ennakkoluulosi ja käsittele harjoitusten avulla fuksien ennakkoluuloja liittyen opiskeluun ja opiskeluyhteisöön.</a:t>
            </a:r>
          </a:p>
          <a:p>
            <a:pPr marL="457200" indent="-457200">
              <a:buFont typeface="Arial" panose="020B0604020202020204" pitchFamily="34" charset="0"/>
              <a:buChar char="•"/>
            </a:pPr>
            <a:r>
              <a:rPr lang="fi-FI" sz="2400" dirty="0"/>
              <a:t>Varo antamista fukseille kuvaa, että on vain yksi tapa olla opiskelija.</a:t>
            </a:r>
          </a:p>
          <a:p>
            <a:pPr marL="457200" indent="-457200">
              <a:buFont typeface="Arial" panose="020B0604020202020204" pitchFamily="34" charset="0"/>
              <a:buChar char="•"/>
            </a:pPr>
            <a:r>
              <a:rPr lang="fi-FI" sz="2400" dirty="0"/>
              <a:t>Älä pakota, painosta tai syyllistä millään verukkeella (”perinteet” tai ”kun kaikki muutkin tekee” jne.) ottamaan osaa toimintaan.</a:t>
            </a:r>
          </a:p>
          <a:p>
            <a:pPr marL="457200" indent="-457200">
              <a:buFont typeface="Arial" panose="020B0604020202020204" pitchFamily="34" charset="0"/>
              <a:buChar char="•"/>
            </a:pPr>
            <a:r>
              <a:rPr lang="fi-FI" sz="2400" dirty="0"/>
              <a:t>Moninaisuus on meissä kaikissa: kysy, miten jokaisen on helpointa osallistua toimintaan.</a:t>
            </a:r>
          </a:p>
          <a:p>
            <a:pPr marL="457200" indent="-457200">
              <a:buFont typeface="Arial" panose="020B0604020202020204" pitchFamily="34" charset="0"/>
              <a:buChar char="•"/>
            </a:pPr>
            <a:r>
              <a:rPr lang="fi-FI" sz="2400" dirty="0"/>
              <a:t>Puutu ja muistuta fukseja puuttumaan aina asiattomaan sekä häiritsevään käytökseen ja kohteluun.</a:t>
            </a:r>
          </a:p>
          <a:p>
            <a:pPr marL="457200" indent="-457200">
              <a:buFont typeface="Arial" panose="020B0604020202020204" pitchFamily="34" charset="0"/>
              <a:buChar char="•"/>
            </a:pPr>
            <a:r>
              <a:rPr lang="fi-FI" sz="2400" dirty="0"/>
              <a:t>Pidä huolta, että fukseilla on tervetullut olo.</a:t>
            </a:r>
          </a:p>
          <a:p>
            <a:endParaRPr lang="fi-FI" dirty="0"/>
          </a:p>
        </p:txBody>
      </p:sp>
    </p:spTree>
    <p:extLst>
      <p:ext uri="{BB962C8B-B14F-4D97-AF65-F5344CB8AC3E}">
        <p14:creationId xmlns:p14="http://schemas.microsoft.com/office/powerpoint/2010/main" val="1316620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3F3FF0B3-6110-4E28-81BB-F02F31D59AF1}"/>
              </a:ext>
            </a:extLst>
          </p:cNvPr>
          <p:cNvSpPr>
            <a:spLocks noGrp="1"/>
          </p:cNvSpPr>
          <p:nvPr>
            <p:ph type="title"/>
          </p:nvPr>
        </p:nvSpPr>
        <p:spPr/>
        <p:txBody>
          <a:bodyPr>
            <a:normAutofit fontScale="90000"/>
          </a:bodyPr>
          <a:lstStyle/>
          <a:p>
            <a:r>
              <a:rPr lang="fi-FI" dirty="0"/>
              <a:t>KUPLA - opiskelijat päihdekulttuurin </a:t>
            </a:r>
            <a:br>
              <a:rPr lang="fi-FI" dirty="0"/>
            </a:br>
            <a:r>
              <a:rPr lang="fi-FI" dirty="0"/>
              <a:t>uudistajina</a:t>
            </a:r>
          </a:p>
        </p:txBody>
      </p:sp>
      <p:pic>
        <p:nvPicPr>
          <p:cNvPr id="6" name="Picture 5" descr="Kupla-hankkeen logo.">
            <a:extLst>
              <a:ext uri="{FF2B5EF4-FFF2-40B4-BE49-F238E27FC236}">
                <a16:creationId xmlns:a16="http://schemas.microsoft.com/office/drawing/2014/main" id="{419A59F9-C15E-444C-9520-99669E8AF7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3977" y="362207"/>
            <a:ext cx="1032493" cy="1032493"/>
          </a:xfrm>
          <a:prstGeom prst="rect">
            <a:avLst/>
          </a:prstGeom>
        </p:spPr>
      </p:pic>
      <p:sp>
        <p:nvSpPr>
          <p:cNvPr id="5" name="Sisällön paikkamerkki 4">
            <a:extLst>
              <a:ext uri="{FF2B5EF4-FFF2-40B4-BE49-F238E27FC236}">
                <a16:creationId xmlns:a16="http://schemas.microsoft.com/office/drawing/2014/main" id="{00B687FE-A11A-486F-B21D-F375A728AF42}"/>
              </a:ext>
            </a:extLst>
          </p:cNvPr>
          <p:cNvSpPr>
            <a:spLocks noGrp="1"/>
          </p:cNvSpPr>
          <p:nvPr>
            <p:ph idx="1"/>
          </p:nvPr>
        </p:nvSpPr>
        <p:spPr>
          <a:xfrm>
            <a:off x="853225" y="1753361"/>
            <a:ext cx="10547465" cy="3850054"/>
          </a:xfrm>
        </p:spPr>
        <p:txBody>
          <a:bodyPr vert="horz" lIns="91440" tIns="45720" rIns="91440" bIns="45720" rtlCol="0" anchor="t">
            <a:normAutofit lnSpcReduction="10000"/>
          </a:bodyPr>
          <a:lstStyle/>
          <a:p>
            <a:pPr fontAlgn="base"/>
            <a:r>
              <a:rPr lang="fi-FI" sz="2600" dirty="0"/>
              <a:t>Koulutuksen on tuottanut EHYT ry:n ja </a:t>
            </a:r>
            <a:r>
              <a:rPr lang="fi-FI" sz="2600" dirty="0" err="1"/>
              <a:t>Nyyti</a:t>
            </a:r>
            <a:r>
              <a:rPr lang="fi-FI" sz="2600" dirty="0"/>
              <a:t> ry:n yhteinen KUPLA – opiskelijat päihdekulttuurin uudistajina -hanke. Hanke toimi vuosina 2018-2020. </a:t>
            </a:r>
          </a:p>
          <a:p>
            <a:pPr fontAlgn="base"/>
            <a:r>
              <a:rPr lang="fi-FI" sz="2600" dirty="0"/>
              <a:t>Hankkeen yhteistyökumppaneina olivat SYL, SAMOK, OLL sekä YTHS. </a:t>
            </a:r>
          </a:p>
          <a:p>
            <a:pPr fontAlgn="base"/>
            <a:r>
              <a:rPr lang="fi-FI" sz="2600" dirty="0"/>
              <a:t>Tämä teos on lisensoitu Creative </a:t>
            </a:r>
            <a:r>
              <a:rPr lang="fi-FI" sz="2600" dirty="0" err="1"/>
              <a:t>Commons</a:t>
            </a:r>
            <a:r>
              <a:rPr lang="fi-FI" sz="2600" dirty="0"/>
              <a:t> Nimeä 4.0 Kansainvälinen -lisenssillä. Tarkastele lisenssiä </a:t>
            </a:r>
            <a:r>
              <a:rPr lang="fi-FI" sz="2600" dirty="0">
                <a:hlinkClick r:id="rId4"/>
              </a:rPr>
              <a:t>Creative </a:t>
            </a:r>
            <a:r>
              <a:rPr lang="fi-FI" sz="2600" dirty="0" err="1">
                <a:hlinkClick r:id="rId4"/>
              </a:rPr>
              <a:t>Commonsin</a:t>
            </a:r>
            <a:r>
              <a:rPr lang="fi-FI" sz="2600" dirty="0">
                <a:hlinkClick r:id="rId4"/>
              </a:rPr>
              <a:t> sivuilla</a:t>
            </a:r>
            <a:r>
              <a:rPr lang="fi-FI" sz="2600" dirty="0"/>
              <a:t>.  </a:t>
            </a:r>
            <a:endParaRPr lang="fi-FI" sz="2600" dirty="0">
              <a:cs typeface="Calibri"/>
            </a:endParaRPr>
          </a:p>
          <a:p>
            <a:pPr fontAlgn="base"/>
            <a:r>
              <a:rPr lang="fi-FI" sz="2600" dirty="0"/>
              <a:t>Tätä koulutusta saa käyttää, jakaa ja muokata vapaasti, mikäli mainitsee </a:t>
            </a:r>
            <a:r>
              <a:rPr lang="fi-FI" sz="2600" dirty="0" err="1"/>
              <a:t>KUPLAn</a:t>
            </a:r>
            <a:r>
              <a:rPr lang="fi-FI" sz="2600" dirty="0"/>
              <a:t> alkuperäisenä tekijänä. </a:t>
            </a:r>
          </a:p>
          <a:p>
            <a:pPr fontAlgn="base"/>
            <a:r>
              <a:rPr lang="fi-FI" sz="2600" dirty="0"/>
              <a:t>KUPLA-hankkeen muut materiaalit ovat löydettävissä EHYT ry:n sivuilta, www.ehyt.fi</a:t>
            </a:r>
          </a:p>
          <a:p>
            <a:endParaRPr lang="fi-FI" dirty="0"/>
          </a:p>
        </p:txBody>
      </p:sp>
      <p:pic>
        <p:nvPicPr>
          <p:cNvPr id="12" name="Picture 2" descr="Ehyt ry:n logo.">
            <a:extLst>
              <a:ext uri="{FF2B5EF4-FFF2-40B4-BE49-F238E27FC236}">
                <a16:creationId xmlns:a16="http://schemas.microsoft.com/office/drawing/2014/main" id="{E3B9D998-775A-4357-A0FB-23A015D0C65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43" y="5737347"/>
            <a:ext cx="1047750" cy="7048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Nyyti ry:n logo.">
            <a:extLst>
              <a:ext uri="{FF2B5EF4-FFF2-40B4-BE49-F238E27FC236}">
                <a16:creationId xmlns:a16="http://schemas.microsoft.com/office/drawing/2014/main" id="{49FD2069-73BB-4CC7-A9F1-78C93D07354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6301" y="5702923"/>
            <a:ext cx="771525" cy="8096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Suomen ylioppilaskuntien liiton logo.">
            <a:extLst>
              <a:ext uri="{FF2B5EF4-FFF2-40B4-BE49-F238E27FC236}">
                <a16:creationId xmlns:a16="http://schemas.microsoft.com/office/drawing/2014/main" id="{8ECAD4DD-70D0-4895-B38A-BEAD801583D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9780" y="5771062"/>
            <a:ext cx="8382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descr="Suomen opiskelijakuntien liiton logo.">
            <a:extLst>
              <a:ext uri="{FF2B5EF4-FFF2-40B4-BE49-F238E27FC236}">
                <a16:creationId xmlns:a16="http://schemas.microsoft.com/office/drawing/2014/main" id="{A943D4DA-7DF4-491E-93A6-A2DA285F731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11925" y="5745786"/>
            <a:ext cx="2562225" cy="7239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descr="Opiskelijoiden liikuntaliiton logo.">
            <a:extLst>
              <a:ext uri="{FF2B5EF4-FFF2-40B4-BE49-F238E27FC236}">
                <a16:creationId xmlns:a16="http://schemas.microsoft.com/office/drawing/2014/main" id="{962A8CC4-F16B-4BDF-B2AC-C361D12ED1A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62040" y="5660061"/>
            <a:ext cx="952500" cy="7905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0" descr="Ylioppilaiden terveydenhoitosäätiön logo.">
            <a:extLst>
              <a:ext uri="{FF2B5EF4-FFF2-40B4-BE49-F238E27FC236}">
                <a16:creationId xmlns:a16="http://schemas.microsoft.com/office/drawing/2014/main" id="{978B9F9B-30B9-4766-86A3-1E15738398C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90320" y="5660061"/>
            <a:ext cx="3486150"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5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9" descr="Kupla-hankkeen tuutorikoulutus">
            <a:extLst>
              <a:ext uri="{FF2B5EF4-FFF2-40B4-BE49-F238E27FC236}">
                <a16:creationId xmlns:a16="http://schemas.microsoft.com/office/drawing/2014/main" id="{8DD9CDFA-4618-4BBD-BF22-8124229DF7E1}"/>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0130" y="564818"/>
            <a:ext cx="838717" cy="838717"/>
          </a:xfrm>
          <a:prstGeom prst="rect">
            <a:avLst/>
          </a:prstGeom>
        </p:spPr>
      </p:pic>
      <p:sp>
        <p:nvSpPr>
          <p:cNvPr id="2" name="Title 1">
            <a:extLst>
              <a:ext uri="{FF2B5EF4-FFF2-40B4-BE49-F238E27FC236}">
                <a16:creationId xmlns:a16="http://schemas.microsoft.com/office/drawing/2014/main" id="{5F93761A-0ACA-443D-A1D3-203B89D2770B}"/>
              </a:ext>
            </a:extLst>
          </p:cNvPr>
          <p:cNvSpPr>
            <a:spLocks noGrp="1"/>
          </p:cNvSpPr>
          <p:nvPr>
            <p:ph type="ctrTitle"/>
          </p:nvPr>
        </p:nvSpPr>
        <p:spPr/>
        <p:txBody>
          <a:bodyPr>
            <a:normAutofit fontScale="90000"/>
          </a:bodyPr>
          <a:lstStyle/>
          <a:p>
            <a:r>
              <a:rPr lang="fi-FI" dirty="0"/>
              <a:t>Moninaisuuden huomioiminen ja inklusiivisuus tuutori-toiminnassa</a:t>
            </a:r>
            <a:br>
              <a:rPr lang="fi-FI" dirty="0"/>
            </a:br>
            <a:endParaRPr lang="fi-FI" dirty="0"/>
          </a:p>
        </p:txBody>
      </p:sp>
    </p:spTree>
    <p:extLst>
      <p:ext uri="{BB962C8B-B14F-4D97-AF65-F5344CB8AC3E}">
        <p14:creationId xmlns:p14="http://schemas.microsoft.com/office/powerpoint/2010/main" val="297161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0AA306-4462-40B5-9E61-B9CFEC4BFDF1}"/>
              </a:ext>
            </a:extLst>
          </p:cNvPr>
          <p:cNvSpPr>
            <a:spLocks noGrp="1"/>
          </p:cNvSpPr>
          <p:nvPr>
            <p:ph type="title"/>
          </p:nvPr>
        </p:nvSpPr>
        <p:spPr>
          <a:xfrm>
            <a:off x="838200" y="156366"/>
            <a:ext cx="10515600" cy="958577"/>
          </a:xfrm>
        </p:spPr>
        <p:txBody>
          <a:bodyPr>
            <a:normAutofit/>
          </a:bodyPr>
          <a:lstStyle/>
          <a:p>
            <a:r>
              <a:rPr lang="fi-FI" sz="2000" dirty="0">
                <a:solidFill>
                  <a:schemeClr val="bg1"/>
                </a:solidFill>
              </a:rPr>
              <a:t>Mitä fuksilla voi olla mielessään opintojen alussa? </a:t>
            </a:r>
            <a:endParaRPr lang="fi-FI" sz="2000" dirty="0"/>
          </a:p>
        </p:txBody>
      </p:sp>
      <p:pic>
        <p:nvPicPr>
          <p:cNvPr id="9" name="Picture 8" descr="Kaksi opiskelijaa.">
            <a:extLst>
              <a:ext uri="{FF2B5EF4-FFF2-40B4-BE49-F238E27FC236}">
                <a16:creationId xmlns:a16="http://schemas.microsoft.com/office/drawing/2014/main" id="{B4AE0812-A868-44F2-AA94-926ACF0CA6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9026" y="2313346"/>
            <a:ext cx="3525352" cy="2140105"/>
          </a:xfrm>
          <a:prstGeom prst="rect">
            <a:avLst/>
          </a:prstGeom>
        </p:spPr>
      </p:pic>
      <p:sp>
        <p:nvSpPr>
          <p:cNvPr id="20" name="Ajatuskupla: Pilvi 7">
            <a:extLst>
              <a:ext uri="{FF2B5EF4-FFF2-40B4-BE49-F238E27FC236}">
                <a16:creationId xmlns:a16="http://schemas.microsoft.com/office/drawing/2014/main" id="{511BC7E0-230C-472F-A940-42427DD9CAE3}"/>
              </a:ext>
            </a:extLst>
          </p:cNvPr>
          <p:cNvSpPr/>
          <p:nvPr/>
        </p:nvSpPr>
        <p:spPr>
          <a:xfrm>
            <a:off x="5961806" y="510458"/>
            <a:ext cx="2612277" cy="1301717"/>
          </a:xfrm>
          <a:prstGeom prst="cloudCallout">
            <a:avLst>
              <a:gd name="adj1" fmla="val -37108"/>
              <a:gd name="adj2" fmla="val 11019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rPr>
              <a:t>Pelkään että sukupuoleni oletetaan</a:t>
            </a:r>
          </a:p>
        </p:txBody>
      </p:sp>
      <p:sp>
        <p:nvSpPr>
          <p:cNvPr id="19" name="Ajatuskupla: Pilvi 6">
            <a:extLst>
              <a:ext uri="{FF2B5EF4-FFF2-40B4-BE49-F238E27FC236}">
                <a16:creationId xmlns:a16="http://schemas.microsoft.com/office/drawing/2014/main" id="{0FC89E77-F0B5-4619-8F90-6C13AE12BCBC}"/>
              </a:ext>
            </a:extLst>
          </p:cNvPr>
          <p:cNvSpPr/>
          <p:nvPr/>
        </p:nvSpPr>
        <p:spPr>
          <a:xfrm>
            <a:off x="2038483" y="4717182"/>
            <a:ext cx="3251915" cy="1541700"/>
          </a:xfrm>
          <a:prstGeom prst="cloudCallout">
            <a:avLst>
              <a:gd name="adj1" fmla="val 56378"/>
              <a:gd name="adj2" fmla="val -8058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rPr>
              <a:t>En käytä alkoholia, joten minua ei aina kutsuta mukaan</a:t>
            </a:r>
          </a:p>
        </p:txBody>
      </p:sp>
      <p:sp>
        <p:nvSpPr>
          <p:cNvPr id="23" name="Ajatuskupla: Pilvi 10">
            <a:extLst>
              <a:ext uri="{FF2B5EF4-FFF2-40B4-BE49-F238E27FC236}">
                <a16:creationId xmlns:a16="http://schemas.microsoft.com/office/drawing/2014/main" id="{019F2096-8C89-4B0D-9715-BE210A3A430C}"/>
              </a:ext>
            </a:extLst>
          </p:cNvPr>
          <p:cNvSpPr/>
          <p:nvPr/>
        </p:nvSpPr>
        <p:spPr>
          <a:xfrm>
            <a:off x="8416883" y="3160444"/>
            <a:ext cx="3251915" cy="1556737"/>
          </a:xfrm>
          <a:prstGeom prst="cloudCallout">
            <a:avLst>
              <a:gd name="adj1" fmla="val -92403"/>
              <a:gd name="adj2" fmla="val -1410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rPr>
              <a:t>Kukaan ei puuttunut n-sanaan jota luennolla käytettiin</a:t>
            </a:r>
          </a:p>
        </p:txBody>
      </p:sp>
      <p:sp>
        <p:nvSpPr>
          <p:cNvPr id="17" name="Ajatuskupla: Pilvi 4">
            <a:extLst>
              <a:ext uri="{FF2B5EF4-FFF2-40B4-BE49-F238E27FC236}">
                <a16:creationId xmlns:a16="http://schemas.microsoft.com/office/drawing/2014/main" id="{E1F5FEA9-1BBE-4B88-B3E0-CC358EDE5B15}"/>
              </a:ext>
            </a:extLst>
          </p:cNvPr>
          <p:cNvSpPr/>
          <p:nvPr/>
        </p:nvSpPr>
        <p:spPr>
          <a:xfrm>
            <a:off x="622056" y="1161316"/>
            <a:ext cx="2462011" cy="1225827"/>
          </a:xfrm>
          <a:prstGeom prst="cloudCallout">
            <a:avLst>
              <a:gd name="adj1" fmla="val 94064"/>
              <a:gd name="adj2" fmla="val 7021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rPr>
              <a:t>Haluan olla mukana, mutta en äänessä</a:t>
            </a:r>
          </a:p>
        </p:txBody>
      </p:sp>
      <p:sp>
        <p:nvSpPr>
          <p:cNvPr id="22" name="Ajatuskupla: Pilvi 9">
            <a:extLst>
              <a:ext uri="{FF2B5EF4-FFF2-40B4-BE49-F238E27FC236}">
                <a16:creationId xmlns:a16="http://schemas.microsoft.com/office/drawing/2014/main" id="{CA61A633-040E-4560-940D-CBF9C2959FF5}"/>
              </a:ext>
            </a:extLst>
          </p:cNvPr>
          <p:cNvSpPr/>
          <p:nvPr/>
        </p:nvSpPr>
        <p:spPr>
          <a:xfrm>
            <a:off x="7581897" y="1701738"/>
            <a:ext cx="3374999" cy="1296887"/>
          </a:xfrm>
          <a:prstGeom prst="cloudCallout">
            <a:avLst>
              <a:gd name="adj1" fmla="val -50307"/>
              <a:gd name="adj2" fmla="val 6269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rPr>
              <a:t>Muista poiketen minulle puhutaan englantia vaikka olen suomalainen</a:t>
            </a:r>
          </a:p>
        </p:txBody>
      </p:sp>
      <p:sp>
        <p:nvSpPr>
          <p:cNvPr id="21" name="Ajatuskupla: Pilvi 8">
            <a:extLst>
              <a:ext uri="{FF2B5EF4-FFF2-40B4-BE49-F238E27FC236}">
                <a16:creationId xmlns:a16="http://schemas.microsoft.com/office/drawing/2014/main" id="{3D2478DE-1B2A-4469-A55B-4232F5E72CAF}"/>
              </a:ext>
            </a:extLst>
          </p:cNvPr>
          <p:cNvSpPr/>
          <p:nvPr/>
        </p:nvSpPr>
        <p:spPr>
          <a:xfrm>
            <a:off x="6264191" y="4845437"/>
            <a:ext cx="3251915" cy="1541700"/>
          </a:xfrm>
          <a:prstGeom prst="cloudCallout">
            <a:avLst>
              <a:gd name="adj1" fmla="val -25292"/>
              <a:gd name="adj2" fmla="val -87523"/>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rPr>
              <a:t>En pysty osallistumaan koska illanvietto on esteellisessä tilassa</a:t>
            </a:r>
          </a:p>
        </p:txBody>
      </p:sp>
      <p:sp>
        <p:nvSpPr>
          <p:cNvPr id="18" name="Ajatuskupla: Pilvi 5">
            <a:extLst>
              <a:ext uri="{FF2B5EF4-FFF2-40B4-BE49-F238E27FC236}">
                <a16:creationId xmlns:a16="http://schemas.microsoft.com/office/drawing/2014/main" id="{B9EFB9F7-F4AC-47C3-8954-C9A465C45BEC}"/>
              </a:ext>
            </a:extLst>
          </p:cNvPr>
          <p:cNvSpPr/>
          <p:nvPr/>
        </p:nvSpPr>
        <p:spPr>
          <a:xfrm>
            <a:off x="3222643" y="760850"/>
            <a:ext cx="2462012" cy="1094495"/>
          </a:xfrm>
          <a:prstGeom prst="cloudCallout">
            <a:avLst>
              <a:gd name="adj1" fmla="val 19059"/>
              <a:gd name="adj2" fmla="val 10745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rPr>
              <a:t>Onpa täällä kova kilpailu!</a:t>
            </a:r>
          </a:p>
        </p:txBody>
      </p:sp>
      <p:sp>
        <p:nvSpPr>
          <p:cNvPr id="24" name="Ajatuskupla: Pilvi 11">
            <a:extLst>
              <a:ext uri="{FF2B5EF4-FFF2-40B4-BE49-F238E27FC236}">
                <a16:creationId xmlns:a16="http://schemas.microsoft.com/office/drawing/2014/main" id="{6C4861C3-03C2-4321-A5AB-69AE01EFC772}"/>
              </a:ext>
            </a:extLst>
          </p:cNvPr>
          <p:cNvSpPr/>
          <p:nvPr/>
        </p:nvSpPr>
        <p:spPr>
          <a:xfrm>
            <a:off x="655613" y="2814616"/>
            <a:ext cx="3327990" cy="1541700"/>
          </a:xfrm>
          <a:prstGeom prst="cloudCallout">
            <a:avLst>
              <a:gd name="adj1" fmla="val 81395"/>
              <a:gd name="adj2" fmla="val 40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rPr>
              <a:t>Haluan tutustua muihin vaikka olenkin muita vanhempi opiskelija</a:t>
            </a:r>
          </a:p>
        </p:txBody>
      </p:sp>
    </p:spTree>
    <p:extLst>
      <p:ext uri="{BB962C8B-B14F-4D97-AF65-F5344CB8AC3E}">
        <p14:creationId xmlns:p14="http://schemas.microsoft.com/office/powerpoint/2010/main" val="287085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23" grpId="0" animBg="1"/>
      <p:bldP spid="17" grpId="0" animBg="1"/>
      <p:bldP spid="22" grpId="0" animBg="1"/>
      <p:bldP spid="21" grpId="0" animBg="1"/>
      <p:bldP spid="18"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7C7DE2-B8F8-4C0D-9886-25C63B4021C9}"/>
              </a:ext>
            </a:extLst>
          </p:cNvPr>
          <p:cNvSpPr>
            <a:spLocks noGrp="1"/>
          </p:cNvSpPr>
          <p:nvPr>
            <p:ph type="title"/>
          </p:nvPr>
        </p:nvSpPr>
        <p:spPr/>
        <p:txBody>
          <a:bodyPr/>
          <a:lstStyle/>
          <a:p>
            <a:r>
              <a:rPr lang="fi-FI" dirty="0">
                <a:cs typeface="Calibri"/>
              </a:rPr>
              <a:t>Koulutuksen tavoite</a:t>
            </a:r>
            <a:endParaRPr lang="fi-FI" dirty="0"/>
          </a:p>
        </p:txBody>
      </p:sp>
      <p:sp>
        <p:nvSpPr>
          <p:cNvPr id="3" name="Sisällön paikkamerkki 2">
            <a:extLst>
              <a:ext uri="{FF2B5EF4-FFF2-40B4-BE49-F238E27FC236}">
                <a16:creationId xmlns:a16="http://schemas.microsoft.com/office/drawing/2014/main" id="{5A9C27A3-B038-4C52-8062-550025900354}"/>
              </a:ext>
            </a:extLst>
          </p:cNvPr>
          <p:cNvSpPr>
            <a:spLocks noGrp="1"/>
          </p:cNvSpPr>
          <p:nvPr>
            <p:ph idx="1"/>
          </p:nvPr>
        </p:nvSpPr>
        <p:spPr/>
        <p:txBody>
          <a:bodyPr/>
          <a:lstStyle/>
          <a:p>
            <a:r>
              <a:rPr lang="fi-FI" dirty="0"/>
              <a:t>Tutustua stereotypioihin ja omiin ennakkoluuloihin.</a:t>
            </a:r>
          </a:p>
          <a:p>
            <a:r>
              <a:rPr lang="fi-FI" dirty="0"/>
              <a:t>Osata suunnitella tuutoritoiminnasta inklusiivista ( = </a:t>
            </a:r>
            <a:r>
              <a:rPr lang="fi-FI" dirty="0" err="1"/>
              <a:t>mukaanottavaa</a:t>
            </a:r>
            <a:r>
              <a:rPr lang="fi-FI" dirty="0"/>
              <a:t>, moninaisuutta huomioivaa).</a:t>
            </a:r>
          </a:p>
          <a:p>
            <a:r>
              <a:rPr lang="fi-FI" dirty="0"/>
              <a:t>Osata suunnitella kaikille fukseille sopivia harjoitteita tutustumiseen.</a:t>
            </a:r>
            <a:br>
              <a:rPr lang="fi-FI" dirty="0"/>
            </a:br>
            <a:endParaRPr lang="fi-FI" dirty="0"/>
          </a:p>
          <a:p>
            <a:pPr lvl="0" algn="ctr" fontAlgn="base">
              <a:buClr>
                <a:srgbClr val="7ECAD5"/>
              </a:buClr>
              <a:buFont typeface="Wingdings,Sans-Serif" panose="020B0604020202020204" pitchFamily="34" charset="0"/>
              <a:buChar char="à"/>
            </a:pPr>
            <a:r>
              <a:rPr lang="fi-FI" sz="2600" dirty="0">
                <a:solidFill>
                  <a:prstClr val="black"/>
                </a:solidFill>
                <a:cs typeface="Calibri Light"/>
              </a:rPr>
              <a:t> </a:t>
            </a:r>
            <a:r>
              <a:rPr lang="fi-FI" sz="4400" dirty="0">
                <a:solidFill>
                  <a:prstClr val="black"/>
                </a:solidFill>
                <a:cs typeface="Calibri Light"/>
              </a:rPr>
              <a:t>Fuksilla tervetullut olo</a:t>
            </a:r>
          </a:p>
          <a:p>
            <a:endParaRPr lang="fi-FI" dirty="0"/>
          </a:p>
          <a:p>
            <a:pPr marL="0" indent="0">
              <a:buNone/>
            </a:pPr>
            <a:endParaRPr lang="fi-FI" dirty="0"/>
          </a:p>
          <a:p>
            <a:pPr marL="0" indent="0">
              <a:buNone/>
            </a:pPr>
            <a:endParaRPr lang="fi-FI" dirty="0"/>
          </a:p>
        </p:txBody>
      </p:sp>
    </p:spTree>
    <p:extLst>
      <p:ext uri="{BB962C8B-B14F-4D97-AF65-F5344CB8AC3E}">
        <p14:creationId xmlns:p14="http://schemas.microsoft.com/office/powerpoint/2010/main" val="238217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1F7C-3D99-4CD2-8816-4963898A5D96}"/>
              </a:ext>
            </a:extLst>
          </p:cNvPr>
          <p:cNvSpPr>
            <a:spLocks noGrp="1"/>
          </p:cNvSpPr>
          <p:nvPr>
            <p:ph type="title"/>
          </p:nvPr>
        </p:nvSpPr>
        <p:spPr>
          <a:xfrm>
            <a:off x="238432" y="1403965"/>
            <a:ext cx="11710220" cy="907435"/>
          </a:xfrm>
        </p:spPr>
        <p:txBody>
          <a:bodyPr>
            <a:normAutofit/>
          </a:bodyPr>
          <a:lstStyle/>
          <a:p>
            <a:r>
              <a:rPr lang="en-US" sz="4500" dirty="0" err="1"/>
              <a:t>Koulutuksen</a:t>
            </a:r>
            <a:r>
              <a:rPr lang="en-US" sz="4500" dirty="0"/>
              <a:t> </a:t>
            </a:r>
            <a:r>
              <a:rPr lang="en-US" sz="4500" dirty="0" err="1"/>
              <a:t>aiheet</a:t>
            </a:r>
            <a:endParaRPr lang="fi-FI" sz="4500" dirty="0"/>
          </a:p>
        </p:txBody>
      </p:sp>
      <p:grpSp>
        <p:nvGrpSpPr>
          <p:cNvPr id="3" name="Group 2" descr="Ennakkoluulot ja stereotypiat">
            <a:extLst>
              <a:ext uri="{FF2B5EF4-FFF2-40B4-BE49-F238E27FC236}">
                <a16:creationId xmlns:a16="http://schemas.microsoft.com/office/drawing/2014/main" id="{662B627E-2A85-4556-8F4E-157C5847893F}"/>
              </a:ext>
              <a:ext uri="{C183D7F6-B498-43B3-948B-1728B52AA6E4}">
                <adec:decorative xmlns:adec="http://schemas.microsoft.com/office/drawing/2017/decorative" val="0"/>
              </a:ext>
            </a:extLst>
          </p:cNvPr>
          <p:cNvGrpSpPr/>
          <p:nvPr/>
        </p:nvGrpSpPr>
        <p:grpSpPr>
          <a:xfrm>
            <a:off x="1821542" y="2487874"/>
            <a:ext cx="8561676" cy="801426"/>
            <a:chOff x="0" y="2548862"/>
            <a:chExt cx="4746173" cy="1113840"/>
          </a:xfrm>
        </p:grpSpPr>
        <p:sp>
          <p:nvSpPr>
            <p:cNvPr id="4" name="Rectangle: Rounded Corners 3">
              <a:extLst>
                <a:ext uri="{FF2B5EF4-FFF2-40B4-BE49-F238E27FC236}">
                  <a16:creationId xmlns:a16="http://schemas.microsoft.com/office/drawing/2014/main" id="{C9BF6518-4D42-4E8F-BB0B-7597CB7C774A}"/>
                </a:ext>
              </a:extLst>
            </p:cNvPr>
            <p:cNvSpPr/>
            <p:nvPr/>
          </p:nvSpPr>
          <p:spPr>
            <a:xfrm>
              <a:off x="0" y="2548862"/>
              <a:ext cx="4746173" cy="1113840"/>
            </a:xfrm>
            <a:prstGeom prst="roundRect">
              <a:avLst/>
            </a:prstGeom>
            <a:solidFill>
              <a:schemeClr val="bg1"/>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5" name="Rectangle: Rounded Corners 4">
              <a:extLst>
                <a:ext uri="{FF2B5EF4-FFF2-40B4-BE49-F238E27FC236}">
                  <a16:creationId xmlns:a16="http://schemas.microsoft.com/office/drawing/2014/main" id="{EE07DBF7-EF3C-4E91-BC3A-CE6B0299CB5A}"/>
                </a:ext>
              </a:extLst>
            </p:cNvPr>
            <p:cNvSpPr txBox="1"/>
            <p:nvPr/>
          </p:nvSpPr>
          <p:spPr>
            <a:xfrm>
              <a:off x="54373" y="2603235"/>
              <a:ext cx="4637427" cy="1005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3000" b="1" dirty="0" err="1">
                  <a:solidFill>
                    <a:srgbClr val="39A1B1"/>
                  </a:solidFill>
                </a:rPr>
                <a:t>Ennakkoluulot</a:t>
              </a:r>
              <a:r>
                <a:rPr lang="en-US" sz="3000" b="1" dirty="0">
                  <a:solidFill>
                    <a:srgbClr val="39A1B1"/>
                  </a:solidFill>
                </a:rPr>
                <a:t> ja </a:t>
              </a:r>
              <a:r>
                <a:rPr lang="en-US" sz="3000" b="1" dirty="0" err="1">
                  <a:solidFill>
                    <a:srgbClr val="39A1B1"/>
                  </a:solidFill>
                </a:rPr>
                <a:t>stereotypiat</a:t>
              </a:r>
              <a:endParaRPr lang="en-US" sz="3000" b="1" dirty="0">
                <a:solidFill>
                  <a:srgbClr val="39A1B1"/>
                </a:solidFill>
              </a:endParaRPr>
            </a:p>
          </p:txBody>
        </p:sp>
      </p:grpSp>
      <p:grpSp>
        <p:nvGrpSpPr>
          <p:cNvPr id="6" name="Group 5" descr="Inklusiivisen toiminnan suunnittelu">
            <a:extLst>
              <a:ext uri="{FF2B5EF4-FFF2-40B4-BE49-F238E27FC236}">
                <a16:creationId xmlns:a16="http://schemas.microsoft.com/office/drawing/2014/main" id="{2F424F7D-A90D-45E3-81BA-D655D39DB0BD}"/>
              </a:ext>
              <a:ext uri="{C183D7F6-B498-43B3-948B-1728B52AA6E4}">
                <adec:decorative xmlns:adec="http://schemas.microsoft.com/office/drawing/2017/decorative" val="0"/>
              </a:ext>
            </a:extLst>
          </p:cNvPr>
          <p:cNvGrpSpPr/>
          <p:nvPr/>
        </p:nvGrpSpPr>
        <p:grpSpPr>
          <a:xfrm>
            <a:off x="1821542" y="3502549"/>
            <a:ext cx="8561676" cy="801426"/>
            <a:chOff x="0" y="2548862"/>
            <a:chExt cx="4746173" cy="1113840"/>
          </a:xfrm>
        </p:grpSpPr>
        <p:sp>
          <p:nvSpPr>
            <p:cNvPr id="7" name="Rectangle: Rounded Corners 6">
              <a:extLst>
                <a:ext uri="{FF2B5EF4-FFF2-40B4-BE49-F238E27FC236}">
                  <a16:creationId xmlns:a16="http://schemas.microsoft.com/office/drawing/2014/main" id="{934F6020-59A7-4142-80DF-BA0FB01B03A8}"/>
                </a:ext>
              </a:extLst>
            </p:cNvPr>
            <p:cNvSpPr/>
            <p:nvPr/>
          </p:nvSpPr>
          <p:spPr>
            <a:xfrm>
              <a:off x="0" y="2548862"/>
              <a:ext cx="4746173" cy="1113840"/>
            </a:xfrm>
            <a:prstGeom prst="roundRect">
              <a:avLst/>
            </a:prstGeom>
            <a:solidFill>
              <a:schemeClr val="bg1"/>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8" name="Rectangle: Rounded Corners 4">
              <a:extLst>
                <a:ext uri="{FF2B5EF4-FFF2-40B4-BE49-F238E27FC236}">
                  <a16:creationId xmlns:a16="http://schemas.microsoft.com/office/drawing/2014/main" id="{FB3AB5CF-81BB-48FA-AA91-6729C208EBCF}"/>
                </a:ext>
              </a:extLst>
            </p:cNvPr>
            <p:cNvSpPr txBox="1"/>
            <p:nvPr/>
          </p:nvSpPr>
          <p:spPr>
            <a:xfrm>
              <a:off x="54373" y="2603235"/>
              <a:ext cx="4637427" cy="1005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i-FI" sz="3000" b="1" dirty="0">
                  <a:solidFill>
                    <a:srgbClr val="39A1B1"/>
                  </a:solidFill>
                </a:rPr>
                <a:t>Inklusiivisen toiminnan suunnittelu</a:t>
              </a:r>
            </a:p>
          </p:txBody>
        </p:sp>
      </p:grpSp>
    </p:spTree>
    <p:extLst>
      <p:ext uri="{BB962C8B-B14F-4D97-AF65-F5344CB8AC3E}">
        <p14:creationId xmlns:p14="http://schemas.microsoft.com/office/powerpoint/2010/main" val="3698588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E19AB58A-306C-47C6-B21C-886E415918BF}"/>
              </a:ext>
            </a:extLst>
          </p:cNvPr>
          <p:cNvSpPr>
            <a:spLocks noGrp="1"/>
          </p:cNvSpPr>
          <p:nvPr>
            <p:ph type="title"/>
          </p:nvPr>
        </p:nvSpPr>
        <p:spPr/>
        <p:txBody>
          <a:bodyPr/>
          <a:lstStyle/>
          <a:p>
            <a:r>
              <a:rPr lang="fi-FI" dirty="0"/>
              <a:t>Ennakkoluulot ja stereotypiat</a:t>
            </a:r>
          </a:p>
        </p:txBody>
      </p:sp>
    </p:spTree>
    <p:extLst>
      <p:ext uri="{BB962C8B-B14F-4D97-AF65-F5344CB8AC3E}">
        <p14:creationId xmlns:p14="http://schemas.microsoft.com/office/powerpoint/2010/main" val="4181571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7CA9F640-95A8-4191-965F-54B821676E47}"/>
              </a:ext>
            </a:extLst>
          </p:cNvPr>
          <p:cNvSpPr>
            <a:spLocks noGrp="1"/>
          </p:cNvSpPr>
          <p:nvPr>
            <p:ph type="title"/>
          </p:nvPr>
        </p:nvSpPr>
        <p:spPr/>
        <p:txBody>
          <a:bodyPr/>
          <a:lstStyle/>
          <a:p>
            <a:r>
              <a:rPr lang="fi-FI" dirty="0">
                <a:latin typeface="+mn-lt"/>
              </a:rPr>
              <a:t>Ennakkoluulot ja stereotypiat</a:t>
            </a:r>
          </a:p>
        </p:txBody>
      </p:sp>
      <p:sp>
        <p:nvSpPr>
          <p:cNvPr id="6" name="Sisällön paikkamerkki 5">
            <a:extLst>
              <a:ext uri="{FF2B5EF4-FFF2-40B4-BE49-F238E27FC236}">
                <a16:creationId xmlns:a16="http://schemas.microsoft.com/office/drawing/2014/main" id="{76B71073-1274-47F2-8906-BD6952A3E04E}"/>
              </a:ext>
            </a:extLst>
          </p:cNvPr>
          <p:cNvSpPr>
            <a:spLocks noGrp="1"/>
          </p:cNvSpPr>
          <p:nvPr>
            <p:ph idx="1"/>
          </p:nvPr>
        </p:nvSpPr>
        <p:spPr/>
        <p:txBody>
          <a:bodyPr>
            <a:normAutofit/>
          </a:bodyPr>
          <a:lstStyle/>
          <a:p>
            <a:pPr marL="457200" indent="-457200">
              <a:buFont typeface="Arial" panose="020B0604020202020204" pitchFamily="34" charset="0"/>
              <a:buChar char="•"/>
            </a:pPr>
            <a:r>
              <a:rPr lang="fi-FI" dirty="0"/>
              <a:t>Ennakkoluulolla tarkoitetaan perusteetonta (suotuisaa tai epäsuotuisaa) ennakkokäsitystä.</a:t>
            </a:r>
          </a:p>
          <a:p>
            <a:pPr marL="457200" indent="-457200">
              <a:buFont typeface="Arial" panose="020B0604020202020204" pitchFamily="34" charset="0"/>
              <a:buChar char="•"/>
            </a:pPr>
            <a:r>
              <a:rPr lang="fi-FI" dirty="0"/>
              <a:t>Ennakkoluuloista vapautumiseen tarvitaan ensimmäiseksi niiden tunnistamista ja tiedostamista. Tähän auttaa avoin keskustelu: näin yleistykset tulevat näkyviksi ja niiden tarpeellisuutta tai todenperäisyyttä voi tarkastella ja kyseenalaistaa</a:t>
            </a:r>
          </a:p>
          <a:p>
            <a:pPr marL="457200" indent="-457200"/>
            <a:r>
              <a:rPr lang="fi-FI" dirty="0"/>
              <a:t>Stereotypiat ovat usein tiedostamattomia, pelkistettyjä ja yleistäviä käsityksiä. Stereotypiat liittyvät odotuksiin ja oletuksiin erilaisista ominaisuuksista tai käyttäytymisestä.</a:t>
            </a:r>
          </a:p>
          <a:p>
            <a:pPr marL="457200" indent="-457200">
              <a:buClr>
                <a:schemeClr val="accent1"/>
              </a:buClr>
              <a:buFont typeface="Arial" panose="020B0604020202020204" pitchFamily="34" charset="0"/>
              <a:buChar char="•"/>
            </a:pPr>
            <a:endParaRPr lang="fi-FI" dirty="0"/>
          </a:p>
          <a:p>
            <a:endParaRPr lang="fi-FI" dirty="0"/>
          </a:p>
        </p:txBody>
      </p:sp>
      <p:sp>
        <p:nvSpPr>
          <p:cNvPr id="2" name="Tekstiruutu 1">
            <a:extLst>
              <a:ext uri="{FF2B5EF4-FFF2-40B4-BE49-F238E27FC236}">
                <a16:creationId xmlns:a16="http://schemas.microsoft.com/office/drawing/2014/main" id="{D95D2CD7-FF9F-4FD8-934F-4FAF5390A06B}"/>
              </a:ext>
            </a:extLst>
          </p:cNvPr>
          <p:cNvSpPr txBox="1"/>
          <p:nvPr/>
        </p:nvSpPr>
        <p:spPr>
          <a:xfrm>
            <a:off x="838200" y="5953958"/>
            <a:ext cx="3449149" cy="369332"/>
          </a:xfrm>
          <a:prstGeom prst="rect">
            <a:avLst/>
          </a:prstGeom>
          <a:noFill/>
        </p:spPr>
        <p:txBody>
          <a:bodyPr wrap="none" rtlCol="0">
            <a:spAutoFit/>
          </a:bodyPr>
          <a:lstStyle/>
          <a:p>
            <a:r>
              <a:rPr lang="fi-FI" dirty="0"/>
              <a:t>Lähde: Kansalaisopistojen liitto </a:t>
            </a:r>
            <a:r>
              <a:rPr lang="fi-FI" dirty="0" err="1"/>
              <a:t>KoL</a:t>
            </a:r>
            <a:endParaRPr lang="fi-FI" dirty="0"/>
          </a:p>
        </p:txBody>
      </p:sp>
    </p:spTree>
    <p:extLst>
      <p:ext uri="{BB962C8B-B14F-4D97-AF65-F5344CB8AC3E}">
        <p14:creationId xmlns:p14="http://schemas.microsoft.com/office/powerpoint/2010/main" val="3029324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45FA2A-62A0-4CDF-A8EF-FC32D2186779}"/>
              </a:ext>
            </a:extLst>
          </p:cNvPr>
          <p:cNvSpPr>
            <a:spLocks noGrp="1"/>
          </p:cNvSpPr>
          <p:nvPr>
            <p:ph type="title"/>
          </p:nvPr>
        </p:nvSpPr>
        <p:spPr>
          <a:xfrm>
            <a:off x="838199" y="578495"/>
            <a:ext cx="10987007" cy="958577"/>
          </a:xfrm>
        </p:spPr>
        <p:txBody>
          <a:bodyPr>
            <a:noAutofit/>
          </a:bodyPr>
          <a:lstStyle/>
          <a:p>
            <a:r>
              <a:rPr lang="fi-FI" sz="3600" dirty="0"/>
              <a:t>Stereotypia</a:t>
            </a:r>
            <a:r>
              <a:rPr lang="fi-FI" sz="3600" dirty="0">
                <a:latin typeface="+mn-lt"/>
              </a:rPr>
              <a:t>: Kaikki </a:t>
            </a:r>
            <a:r>
              <a:rPr lang="fi-FI" sz="3600" dirty="0"/>
              <a:t>opiskelijat käyvät opiskelijabileissä</a:t>
            </a:r>
            <a:endParaRPr lang="fi-FI" sz="3600" dirty="0">
              <a:latin typeface="+mn-lt"/>
            </a:endParaRPr>
          </a:p>
        </p:txBody>
      </p:sp>
      <p:sp>
        <p:nvSpPr>
          <p:cNvPr id="4" name="Sisällön paikkamerkki 3">
            <a:extLst>
              <a:ext uri="{FF2B5EF4-FFF2-40B4-BE49-F238E27FC236}">
                <a16:creationId xmlns:a16="http://schemas.microsoft.com/office/drawing/2014/main" id="{14A71790-BCDF-40FF-8582-FFC05DD2894D}"/>
              </a:ext>
            </a:extLst>
          </p:cNvPr>
          <p:cNvSpPr>
            <a:spLocks noGrp="1"/>
          </p:cNvSpPr>
          <p:nvPr>
            <p:ph idx="1"/>
          </p:nvPr>
        </p:nvSpPr>
        <p:spPr/>
        <p:txBody>
          <a:bodyPr vert="horz" lIns="91440" tIns="45720" rIns="91440" bIns="45720" rtlCol="0" anchor="t">
            <a:normAutofit/>
          </a:bodyPr>
          <a:lstStyle/>
          <a:p>
            <a:r>
              <a:rPr lang="fi-FI" dirty="0"/>
              <a:t>17 % ensimmäisen vuoden opiskelijoista ei ole osallistunut opiskelijatapahtumiin lainkaan. Yleisimpiä syitä:</a:t>
            </a:r>
          </a:p>
          <a:p>
            <a:pPr marL="971550" lvl="1" indent="-514350">
              <a:buAutoNum type="arabicParenR"/>
            </a:pPr>
            <a:r>
              <a:rPr lang="fi-FI" dirty="0"/>
              <a:t>ajanpuute (pääosin työssäkäynnin takia)</a:t>
            </a:r>
          </a:p>
          <a:p>
            <a:pPr marL="971550" lvl="1" indent="-514350">
              <a:buAutoNum type="arabicParenR"/>
            </a:pPr>
            <a:r>
              <a:rPr lang="fi-FI" dirty="0"/>
              <a:t>”(juhliminen) ei kiinnosta”</a:t>
            </a:r>
          </a:p>
          <a:p>
            <a:pPr marL="971550" lvl="1" indent="-514350">
              <a:spcAft>
                <a:spcPts val="600"/>
              </a:spcAft>
              <a:buAutoNum type="arabicParenR"/>
            </a:pPr>
            <a:r>
              <a:rPr lang="fi-FI" dirty="0"/>
              <a:t>alkoholinkäyttö liian keskeisessä osassa</a:t>
            </a:r>
          </a:p>
          <a:p>
            <a:pPr>
              <a:spcAft>
                <a:spcPts val="600"/>
              </a:spcAft>
            </a:pPr>
            <a:r>
              <a:rPr lang="fi-FI" dirty="0"/>
              <a:t>Muita syitä: (sosiaalinen) ahdistus, ei ketään kenen kanssa mennä, pelko nöyryytetyksi tulemisesta, ei ole tiedotettu tapahtumista, liian kallista, lapset/perheellisyys…</a:t>
            </a:r>
          </a:p>
          <a:p>
            <a:pPr>
              <a:buClr>
                <a:srgbClr val="FFFFFF"/>
              </a:buClr>
            </a:pPr>
            <a:r>
              <a:rPr lang="fi-FI" b="1" dirty="0">
                <a:sym typeface="Wingdings" panose="05000000000000000000" pitchFamily="2" charset="2"/>
              </a:rPr>
              <a:t> </a:t>
            </a:r>
            <a:r>
              <a:rPr lang="fi-FI" dirty="0"/>
              <a:t>Opiskelijatapahtumat voivat olla ulossulkevia</a:t>
            </a:r>
          </a:p>
        </p:txBody>
      </p:sp>
      <p:sp>
        <p:nvSpPr>
          <p:cNvPr id="5" name="Tekstiruutu 4">
            <a:extLst>
              <a:ext uri="{FF2B5EF4-FFF2-40B4-BE49-F238E27FC236}">
                <a16:creationId xmlns:a16="http://schemas.microsoft.com/office/drawing/2014/main" id="{C810FA57-4FB3-4510-A0DF-A321DF2F5A08}"/>
              </a:ext>
            </a:extLst>
          </p:cNvPr>
          <p:cNvSpPr txBox="1"/>
          <p:nvPr/>
        </p:nvSpPr>
        <p:spPr>
          <a:xfrm>
            <a:off x="838200" y="5975284"/>
            <a:ext cx="3565003" cy="646331"/>
          </a:xfrm>
          <a:prstGeom prst="rect">
            <a:avLst/>
          </a:prstGeom>
          <a:noFill/>
        </p:spPr>
        <p:txBody>
          <a:bodyPr wrap="square" rtlCol="0">
            <a:spAutoFit/>
          </a:bodyPr>
          <a:lstStyle/>
          <a:p>
            <a:r>
              <a:rPr lang="fi-FI" dirty="0"/>
              <a:t>Lähde: </a:t>
            </a:r>
            <a:r>
              <a:rPr lang="fi-FI" dirty="0" err="1"/>
              <a:t>Nyyti</a:t>
            </a:r>
            <a:r>
              <a:rPr lang="fi-FI" dirty="0"/>
              <a:t> ry, 2016</a:t>
            </a:r>
          </a:p>
          <a:p>
            <a:endParaRPr lang="fi-FI" dirty="0"/>
          </a:p>
        </p:txBody>
      </p:sp>
    </p:spTree>
    <p:extLst>
      <p:ext uri="{BB962C8B-B14F-4D97-AF65-F5344CB8AC3E}">
        <p14:creationId xmlns:p14="http://schemas.microsoft.com/office/powerpoint/2010/main" val="1908975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2D23F9-9105-469F-9CB3-5BFCD444464C}"/>
              </a:ext>
            </a:extLst>
          </p:cNvPr>
          <p:cNvSpPr>
            <a:spLocks noGrp="1"/>
          </p:cNvSpPr>
          <p:nvPr>
            <p:ph type="title"/>
          </p:nvPr>
        </p:nvSpPr>
        <p:spPr/>
        <p:txBody>
          <a:bodyPr/>
          <a:lstStyle/>
          <a:p>
            <a:r>
              <a:rPr lang="fi-FI" dirty="0"/>
              <a:t>Ennakkoluulo: ”Olet tylsä kun et juo”</a:t>
            </a:r>
          </a:p>
        </p:txBody>
      </p:sp>
      <p:pic>
        <p:nvPicPr>
          <p:cNvPr id="8" name="Kuva 7" descr="Vuorokaudessa on 24 tuntia, joista valtaosan olemme tylsiä, koska emme tuolloin käytä alkoholia.&#10;Tylsä luennoilla, 8h&#10;Tylsä aterioilla, 2h&#10;Tylsä kuntosalilla, 2h&#10;Tylsä kirjastossa, 2h&#10;Saan bileissä viinaa ja olen hauska, 5h&#10;Olen hauska jopa nukkuessani, 5h.">
            <a:extLst>
              <a:ext uri="{FF2B5EF4-FFF2-40B4-BE49-F238E27FC236}">
                <a16:creationId xmlns:a16="http://schemas.microsoft.com/office/drawing/2014/main" id="{B6334BD5-226A-4CAF-A3B9-A9A7A232D586}"/>
              </a:ext>
            </a:extLst>
          </p:cNvPr>
          <p:cNvPicPr>
            <a:picLocks noChangeAspect="1"/>
          </p:cNvPicPr>
          <p:nvPr/>
        </p:nvPicPr>
        <p:blipFill rotWithShape="1">
          <a:blip r:embed="rId3">
            <a:extLst>
              <a:ext uri="{28A0092B-C50C-407E-A947-70E740481C1C}">
                <a14:useLocalDpi xmlns:a14="http://schemas.microsoft.com/office/drawing/2010/main" val="0"/>
              </a:ext>
            </a:extLst>
          </a:blip>
          <a:srcRect l="11048" t="22399" r="15169" b="6645"/>
          <a:stretch/>
        </p:blipFill>
        <p:spPr>
          <a:xfrm>
            <a:off x="1346886" y="1537072"/>
            <a:ext cx="8995719" cy="4863728"/>
          </a:xfrm>
          <a:prstGeom prst="rect">
            <a:avLst/>
          </a:prstGeom>
        </p:spPr>
      </p:pic>
    </p:spTree>
    <p:extLst>
      <p:ext uri="{BB962C8B-B14F-4D97-AF65-F5344CB8AC3E}">
        <p14:creationId xmlns:p14="http://schemas.microsoft.com/office/powerpoint/2010/main" val="904100959"/>
      </p:ext>
    </p:extLst>
  </p:cSld>
  <p:clrMapOvr>
    <a:masterClrMapping/>
  </p:clrMapOvr>
</p:sld>
</file>

<file path=ppt/theme/theme1.xml><?xml version="1.0" encoding="utf-8"?>
<a:theme xmlns:a="http://schemas.openxmlformats.org/drawingml/2006/main" name="kuplateema">
  <a:themeElements>
    <a:clrScheme name="Custom 2">
      <a:dk1>
        <a:sysClr val="windowText" lastClr="000000"/>
      </a:dk1>
      <a:lt1>
        <a:sysClr val="window" lastClr="FFFFFF"/>
      </a:lt1>
      <a:dk2>
        <a:srgbClr val="7ECAD5"/>
      </a:dk2>
      <a:lt2>
        <a:srgbClr val="F7E07E"/>
      </a:lt2>
      <a:accent1>
        <a:srgbClr val="8564C8"/>
      </a:accent1>
      <a:accent2>
        <a:srgbClr val="EF807D"/>
      </a:accent2>
      <a:accent3>
        <a:srgbClr val="61D4B8"/>
      </a:accent3>
      <a:accent4>
        <a:srgbClr val="FFB671"/>
      </a:accent4>
      <a:accent5>
        <a:srgbClr val="DCCBBC"/>
      </a:accent5>
      <a:accent6>
        <a:srgbClr val="F7BFB7"/>
      </a:accent6>
      <a:hlink>
        <a:srgbClr val="9063CD"/>
      </a:hlink>
      <a:folHlink>
        <a:srgbClr val="9063C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Tuutorin rooli_MUOK_SALLA" id="{269FA201-3CED-4318-9C7E-1CC1369377FF}" vid="{A8A35058-B8C9-4D4B-B3EA-7D9FA1B91A35}"/>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b25a0eb-6aee-482d-9e36-463e4a625073">
      <Value>6</Value>
      <Value>5</Value>
      <Value>162</Value>
      <Value>7</Value>
    </TaxCatchAll>
    <fa779d4ac9104465a0b35c00929a1e86 xmlns="8b25a0eb-6aee-482d-9e36-463e4a625073">
      <Terms xmlns="http://schemas.microsoft.com/office/infopath/2007/PartnerControls">
        <TermInfo xmlns="http://schemas.microsoft.com/office/infopath/2007/PartnerControls">
          <TermName xmlns="http://schemas.microsoft.com/office/infopath/2007/PartnerControls">Luonnos</TermName>
          <TermId xmlns="http://schemas.microsoft.com/office/infopath/2007/PartnerControls">5515d47d-45bc-4979-a976-cce269c3bccd</TermId>
        </TermInfo>
      </Terms>
    </fa779d4ac9104465a0b35c00929a1e86>
    <j4503adf8a2b47a6a02af0be5d44a3d3 xmlns="8b25a0eb-6aee-482d-9e36-463e4a625073">
      <Terms xmlns="http://schemas.microsoft.com/office/infopath/2007/PartnerControls">
        <TermInfo xmlns="http://schemas.microsoft.com/office/infopath/2007/PartnerControls">
          <TermName xmlns="http://schemas.microsoft.com/office/infopath/2007/PartnerControls">Sisäinen</TermName>
          <TermId xmlns="http://schemas.microsoft.com/office/infopath/2007/PartnerControls">86f88d56-d83c-4b89-95d9-544aff120100</TermId>
        </TermInfo>
      </Terms>
    </j4503adf8a2b47a6a02af0be5d44a3d3>
    <maa44b24fcb6448ebc628b460284fa99 xmlns="8b25a0eb-6aee-482d-9e36-463e4a625073">
      <Terms xmlns="http://schemas.microsoft.com/office/infopath/2007/PartnerControls"/>
    </maa44b24fcb6448ebc628b460284fa99>
    <ia1e4eaa4aaa42cf924070fd120c69a7 xmlns="8b25a0eb-6aee-482d-9e36-463e4a625073">
      <Terms xmlns="http://schemas.microsoft.com/office/infopath/2007/PartnerControls">
        <TermInfo xmlns="http://schemas.microsoft.com/office/infopath/2007/PartnerControls">
          <TermName xmlns="http://schemas.microsoft.com/office/infopath/2007/PartnerControls">Diaesitys</TermName>
          <TermId xmlns="http://schemas.microsoft.com/office/infopath/2007/PartnerControls">a316c037-4c47-4567-8dbb-830f4690f5dd</TermId>
        </TermInfo>
      </Terms>
    </ia1e4eaa4aaa42cf924070fd120c69a7>
    <la47d3aaa2a64b5b8f872218156bcd76 xmlns="8b25a0eb-6aee-482d-9e36-463e4a625073">
      <Terms xmlns="http://schemas.microsoft.com/office/infopath/2007/PartnerControls">
        <TermInfo xmlns="http://schemas.microsoft.com/office/infopath/2007/PartnerControls">
          <TermName xmlns="http://schemas.microsoft.com/office/infopath/2007/PartnerControls">Koulutyö</TermName>
          <TermId xmlns="http://schemas.microsoft.com/office/infopath/2007/PartnerControls">3a02af64-20ac-44fd-93e6-5ee59c14c5c5</TermId>
        </TermInfo>
      </Terms>
    </la47d3aaa2a64b5b8f872218156bcd76>
    <a8e037739f22464881271840dad1748a xmlns="8b25a0eb-6aee-482d-9e36-463e4a625073">
      <Terms xmlns="http://schemas.microsoft.com/office/infopath/2007/PartnerControls"/>
    </a8e037739f22464881271840dad1748a>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EHYT Dokumentti" ma:contentTypeID="0x010100740B35664B4D4340B9178BE3CEE18B3201007F46677E656BC241BE7235EEAC608E29" ma:contentTypeVersion="21" ma:contentTypeDescription="" ma:contentTypeScope="" ma:versionID="18bc6dc9388d94397970f1a02bd4d7c9">
  <xsd:schema xmlns:xsd="http://www.w3.org/2001/XMLSchema" xmlns:xs="http://www.w3.org/2001/XMLSchema" xmlns:p="http://schemas.microsoft.com/office/2006/metadata/properties" xmlns:ns2="8b25a0eb-6aee-482d-9e36-463e4a625073" xmlns:ns3="4bb9e5cd-3843-49f0-a1c3-d928feda9b6b" targetNamespace="http://schemas.microsoft.com/office/2006/metadata/properties" ma:root="true" ma:fieldsID="2c3facb2f742439ddc6fb635405ceb16" ns2:_="" ns3:_="">
    <xsd:import namespace="8b25a0eb-6aee-482d-9e36-463e4a625073"/>
    <xsd:import namespace="4bb9e5cd-3843-49f0-a1c3-d928feda9b6b"/>
    <xsd:element name="properties">
      <xsd:complexType>
        <xsd:sequence>
          <xsd:element name="documentManagement">
            <xsd:complexType>
              <xsd:all>
                <xsd:element ref="ns2:TaxCatchAll" minOccurs="0"/>
                <xsd:element ref="ns2:TaxCatchAllLabel" minOccurs="0"/>
                <xsd:element ref="ns2:maa44b24fcb6448ebc628b460284fa99" minOccurs="0"/>
                <xsd:element ref="ns2:ia1e4eaa4aaa42cf924070fd120c69a7" minOccurs="0"/>
                <xsd:element ref="ns2:a8e037739f22464881271840dad1748a" minOccurs="0"/>
                <xsd:element ref="ns2:fa779d4ac9104465a0b35c00929a1e86" minOccurs="0"/>
                <xsd:element ref="ns2:la47d3aaa2a64b5b8f872218156bcd76" minOccurs="0"/>
                <xsd:element ref="ns2:j4503adf8a2b47a6a02af0be5d44a3d3" minOccurs="0"/>
                <xsd:element ref="ns3:MediaServiceMetadata" minOccurs="0"/>
                <xsd:element ref="ns3:MediaServiceFastMetadata" minOccurs="0"/>
                <xsd:element ref="ns3:MediaServiceAutoTags" minOccurs="0"/>
                <xsd:element ref="ns3:MediaServiceOCR" minOccurs="0"/>
                <xsd:element ref="ns2:SharedWithUsers" minOccurs="0"/>
                <xsd:element ref="ns2:SharedWithDetails"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25a0eb-6aee-482d-9e36-463e4a625073" elementFormDefault="qualified">
    <xsd:import namespace="http://schemas.microsoft.com/office/2006/documentManagement/types"/>
    <xsd:import namespace="http://schemas.microsoft.com/office/infopath/2007/PartnerControls"/>
    <xsd:element name="TaxCatchAll" ma:index="5" nillable="true" ma:displayName="Taxonomy Catch All Column" ma:hidden="true" ma:list="{60a3a2b8-0144-44f0-a92d-1cd16757bef9}" ma:internalName="TaxCatchAll" ma:showField="CatchAllData"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TaxCatchAllLabel" ma:index="6" nillable="true" ma:displayName="Taxonomy Catch All Column1" ma:hidden="true" ma:list="{60a3a2b8-0144-44f0-a92d-1cd16757bef9}" ma:internalName="TaxCatchAllLabel" ma:readOnly="true" ma:showField="CatchAllDataLabel"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maa44b24fcb6448ebc628b460284fa99" ma:index="10" nillable="true" ma:taxonomy="true" ma:internalName="maa44b24fcb6448ebc628b460284fa99" ma:taxonomyFieldName="Vapaat_x0020_avainsanat" ma:displayName="Vapaat avainsanat" ma:default="" ma:fieldId="{6aa44b24-fcb6-448e-bc62-8b460284fa99}" ma:taxonomyMulti="true" ma:sspId="b4acf277-c871-4cac-ba5b-0074ec657832" ma:termSetId="c8c6a368-f4a2-4fda-a9dd-20fff3e48ade" ma:anchorId="00000000-0000-0000-0000-000000000000" ma:open="true" ma:isKeyword="false">
      <xsd:complexType>
        <xsd:sequence>
          <xsd:element ref="pc:Terms" minOccurs="0" maxOccurs="1"/>
        </xsd:sequence>
      </xsd:complexType>
    </xsd:element>
    <xsd:element name="ia1e4eaa4aaa42cf924070fd120c69a7" ma:index="12" ma:taxonomy="true" ma:internalName="ia1e4eaa4aaa42cf924070fd120c69a7" ma:taxonomyFieldName="Dokumentin_x0020_tyyppi" ma:displayName="Dokumentin tyyppi" ma:readOnly="false" ma:default="" ma:fieldId="{2a1e4eaa-4aaa-42cf-9240-70fd120c69a7}" ma:sspId="b4acf277-c871-4cac-ba5b-0074ec657832" ma:termSetId="dd9f542b-ab43-4e9c-b9f8-ad763b8e860f" ma:anchorId="00000000-0000-0000-0000-000000000000" ma:open="true" ma:isKeyword="false">
      <xsd:complexType>
        <xsd:sequence>
          <xsd:element ref="pc:Terms" minOccurs="0" maxOccurs="1"/>
        </xsd:sequence>
      </xsd:complexType>
    </xsd:element>
    <xsd:element name="a8e037739f22464881271840dad1748a" ma:index="14" nillable="true" ma:taxonomy="true" ma:internalName="a8e037739f22464881271840dad1748a" ma:taxonomyFieldName="EHYT_x0020_Aihe" ma:displayName="EHYT Aihe" ma:readOnly="false" ma:default="" ma:fieldId="{a8e03773-9f22-4648-8127-1840dad1748a}" ma:taxonomyMulti="true" ma:sspId="b4acf277-c871-4cac-ba5b-0074ec657832" ma:termSetId="7869f83b-08b4-4911-a2e7-405e0ab3fc6a" ma:anchorId="00000000-0000-0000-0000-000000000000" ma:open="false" ma:isKeyword="false">
      <xsd:complexType>
        <xsd:sequence>
          <xsd:element ref="pc:Terms" minOccurs="0" maxOccurs="1"/>
        </xsd:sequence>
      </xsd:complexType>
    </xsd:element>
    <xsd:element name="fa779d4ac9104465a0b35c00929a1e86" ma:index="19" ma:taxonomy="true" ma:internalName="fa779d4ac9104465a0b35c00929a1e86" ma:taxonomyFieldName="Dokumentin_x0020_tila" ma:displayName="Dokumentin tila" ma:default="5;#Luonnos|5515d47d-45bc-4979-a976-cce269c3bccd" ma:fieldId="{fa779d4a-c910-4465-a0b3-5c00929a1e86}" ma:sspId="b4acf277-c871-4cac-ba5b-0074ec657832" ma:termSetId="fec175c3-b36b-4106-b923-4dba12afad04" ma:anchorId="00000000-0000-0000-0000-000000000000" ma:open="false" ma:isKeyword="false">
      <xsd:complexType>
        <xsd:sequence>
          <xsd:element ref="pc:Terms" minOccurs="0" maxOccurs="1"/>
        </xsd:sequence>
      </xsd:complexType>
    </xsd:element>
    <xsd:element name="la47d3aaa2a64b5b8f872218156bcd76" ma:index="20" ma:taxonomy="true" ma:internalName="la47d3aaa2a64b5b8f872218156bcd76" ma:taxonomyFieldName="Sijainti" ma:displayName="Sijainti" ma:default="" ma:fieldId="{5a47d3aa-a2a6-4b5b-8f87-2218156bcd76}" ma:sspId="b4acf277-c871-4cac-ba5b-0074ec657832" ma:termSetId="fd9d8364-31ef-4bf9-88a3-35022fe8c892" ma:anchorId="00000000-0000-0000-0000-000000000000" ma:open="false" ma:isKeyword="false">
      <xsd:complexType>
        <xsd:sequence>
          <xsd:element ref="pc:Terms" minOccurs="0" maxOccurs="1"/>
        </xsd:sequence>
      </xsd:complexType>
    </xsd:element>
    <xsd:element name="j4503adf8a2b47a6a02af0be5d44a3d3" ma:index="21" ma:taxonomy="true" ma:internalName="j4503adf8a2b47a6a02af0be5d44a3d3" ma:taxonomyFieldName="Kohderyhm_x00e4_" ma:displayName="Kohderyhmä" ma:default="6;#Sisäinen|86f88d56-d83c-4b89-95d9-544aff120100" ma:fieldId="{34503adf-8a2b-47a6-a02a-f0be5d44a3d3}" ma:taxonomyMulti="true" ma:sspId="b4acf277-c871-4cac-ba5b-0074ec657832" ma:termSetId="89ce306e-301d-46a4-b0a0-153fbd067a23" ma:anchorId="00000000-0000-0000-0000-000000000000" ma:open="true" ma:isKeyword="false">
      <xsd:complexType>
        <xsd:sequence>
          <xsd:element ref="pc:Terms" minOccurs="0" maxOccurs="1"/>
        </xsd:sequence>
      </xsd:complexType>
    </xsd:element>
    <xsd:element name="SharedWithUsers" ma:index="2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Jakamisen tiedot"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b9e5cd-3843-49f0-a1c3-d928feda9b6b"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MediaServiceAutoTags" ma:internalName="MediaServiceAutoTags" ma:readOnly="true">
      <xsd:simpleType>
        <xsd:restriction base="dms:Text"/>
      </xsd:simpleType>
    </xsd:element>
    <xsd:element name="MediaServiceOCR" ma:index="25" nillable="true" ma:displayName="MediaServiceOCR" ma:internalName="MediaServiceOCR" ma:readOnly="true">
      <xsd:simpleType>
        <xsd:restriction base="dms:Note">
          <xsd:maxLength value="255"/>
        </xsd:restriction>
      </xsd:simpleType>
    </xsd:element>
    <xsd:element name="MediaServiceDateTaken" ma:index="28" nillable="true" ma:displayName="MediaServiceDateTaken" ma:hidden="true" ma:internalName="MediaServiceDateTaken" ma:readOnly="true">
      <xsd:simpleType>
        <xsd:restriction base="dms:Text"/>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C13285-47B9-478D-8F4D-254C43DBF316}">
  <ds:schemaRefs>
    <ds:schemaRef ds:uri="http://schemas.microsoft.com/office/infopath/2007/PartnerControls"/>
    <ds:schemaRef ds:uri="4bb9e5cd-3843-49f0-a1c3-d928feda9b6b"/>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8b25a0eb-6aee-482d-9e36-463e4a625073"/>
    <ds:schemaRef ds:uri="http://www.w3.org/XML/1998/namespace"/>
    <ds:schemaRef ds:uri="http://purl.org/dc/dcmitype/"/>
  </ds:schemaRefs>
</ds:datastoreItem>
</file>

<file path=customXml/itemProps2.xml><?xml version="1.0" encoding="utf-8"?>
<ds:datastoreItem xmlns:ds="http://schemas.openxmlformats.org/officeDocument/2006/customXml" ds:itemID="{7DFA5123-275F-49F6-8F8B-8398C23DF6AE}">
  <ds:schemaRefs>
    <ds:schemaRef ds:uri="http://schemas.microsoft.com/sharepoint/v3/contenttype/forms"/>
  </ds:schemaRefs>
</ds:datastoreItem>
</file>

<file path=customXml/itemProps3.xml><?xml version="1.0" encoding="utf-8"?>
<ds:datastoreItem xmlns:ds="http://schemas.openxmlformats.org/officeDocument/2006/customXml" ds:itemID="{C5107055-7731-4B87-8B8D-30F1EBF86A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25a0eb-6aee-482d-9e36-463e4a625073"/>
    <ds:schemaRef ds:uri="4bb9e5cd-3843-49f0-a1c3-d928feda9b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Tuutori_template – kopio</Template>
  <TotalTime>1067</TotalTime>
  <Words>2133</Words>
  <Application>Microsoft Office PowerPoint</Application>
  <PresentationFormat>Laajakuva</PresentationFormat>
  <Paragraphs>189</Paragraphs>
  <Slides>19</Slides>
  <Notes>15</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19</vt:i4>
      </vt:variant>
    </vt:vector>
  </HeadingPairs>
  <TitlesOfParts>
    <vt:vector size="23" baseType="lpstr">
      <vt:lpstr>Arial</vt:lpstr>
      <vt:lpstr>Calibri</vt:lpstr>
      <vt:lpstr>Wingdings,Sans-Serif</vt:lpstr>
      <vt:lpstr>kuplateema</vt:lpstr>
      <vt:lpstr>Ohjeita kouluttajalle</vt:lpstr>
      <vt:lpstr>Moninaisuuden huomioiminen ja inklusiivisuus tuutori-toiminnassa </vt:lpstr>
      <vt:lpstr>Mitä fuksilla voi olla mielessään opintojen alussa? </vt:lpstr>
      <vt:lpstr>Koulutuksen tavoite</vt:lpstr>
      <vt:lpstr>Koulutuksen aiheet</vt:lpstr>
      <vt:lpstr>Ennakkoluulot ja stereotypiat</vt:lpstr>
      <vt:lpstr>Ennakkoluulot ja stereotypiat</vt:lpstr>
      <vt:lpstr>Stereotypia: Kaikki opiskelijat käyvät opiskelijabileissä</vt:lpstr>
      <vt:lpstr>Ennakkoluulo: ”Olet tylsä kun et juo”</vt:lpstr>
      <vt:lpstr>Moninaisuus ja ennakkoluulot</vt:lpstr>
      <vt:lpstr>Inklusiivisuus</vt:lpstr>
      <vt:lpstr>Inklusiivisuus on moninaisuuden huomioimista</vt:lpstr>
      <vt:lpstr>Inklusiivisen toiminnan suunnittelu</vt:lpstr>
      <vt:lpstr>Case Vilkka</vt:lpstr>
      <vt:lpstr>Valmistaudu etukäteen</vt:lpstr>
      <vt:lpstr>Harjoitteita moninaiselle ryhmälle</vt:lpstr>
      <vt:lpstr>Yhteistä iltaa viettämässä – checklist</vt:lpstr>
      <vt:lpstr>Yhteenveto</vt:lpstr>
      <vt:lpstr>KUPLA - opiskelijat päihdekulttuurin  uudistajina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Moninaisuuden huomioiminen ja inklusiivisuus tuutori-toiminnassa</dc:title>
  <dc:creator>KUPLA-hanke, EHYT</dc:creator>
  <cp:lastModifiedBy>Emmi Lehtinen</cp:lastModifiedBy>
  <cp:revision>59</cp:revision>
  <cp:lastPrinted>2018-11-12T09:45:11Z</cp:lastPrinted>
  <dcterms:created xsi:type="dcterms:W3CDTF">2020-03-04T06:55:33Z</dcterms:created>
  <dcterms:modified xsi:type="dcterms:W3CDTF">2021-04-23T13:31:39Z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kumentin tila">
    <vt:lpwstr>5;#Luonnos|5515d47d-45bc-4979-a976-cce269c3bccd</vt:lpwstr>
  </property>
  <property fmtid="{D5CDD505-2E9C-101B-9397-08002B2CF9AE}" pid="3" name="ContentTypeId">
    <vt:lpwstr>0x010100740B35664B4D4340B9178BE3CEE18B3201007F46677E656BC241BE7235EEAC608E29</vt:lpwstr>
  </property>
  <property fmtid="{D5CDD505-2E9C-101B-9397-08002B2CF9AE}" pid="4" name="Kohderyhmä">
    <vt:lpwstr>6;#Sisäinen|86f88d56-d83c-4b89-95d9-544aff120100</vt:lpwstr>
  </property>
  <property fmtid="{D5CDD505-2E9C-101B-9397-08002B2CF9AE}" pid="5" name="Vapaat avainsanat">
    <vt:lpwstr/>
  </property>
  <property fmtid="{D5CDD505-2E9C-101B-9397-08002B2CF9AE}" pid="6" name="Sijainti">
    <vt:lpwstr>7;#Koulutyö|3a02af64-20ac-44fd-93e6-5ee59c14c5c5</vt:lpwstr>
  </property>
  <property fmtid="{D5CDD505-2E9C-101B-9397-08002B2CF9AE}" pid="7" name="EHYT Aihe">
    <vt:lpwstr/>
  </property>
  <property fmtid="{D5CDD505-2E9C-101B-9397-08002B2CF9AE}" pid="8" name="Dokumentin tyyppi">
    <vt:lpwstr>162;#Diaesitys|a316c037-4c47-4567-8dbb-830f4690f5dd</vt:lpwstr>
  </property>
</Properties>
</file>